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43" r:id="rId2"/>
    <p:sldId id="271" r:id="rId3"/>
    <p:sldId id="348" r:id="rId4"/>
    <p:sldId id="272" r:id="rId5"/>
    <p:sldId id="364" r:id="rId6"/>
    <p:sldId id="349" r:id="rId7"/>
    <p:sldId id="345" r:id="rId8"/>
    <p:sldId id="357" r:id="rId9"/>
    <p:sldId id="344" r:id="rId10"/>
    <p:sldId id="356" r:id="rId11"/>
    <p:sldId id="358" r:id="rId12"/>
    <p:sldId id="346" r:id="rId13"/>
    <p:sldId id="347" r:id="rId14"/>
    <p:sldId id="361"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9AFA13-2A65-1453-5EE6-3BB9082D6715}" v="1791" dt="2026-03-14T18:48:07.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F9A6AE-A810-44D5-B5BC-3D9EAD3B134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703AA3A-4D7D-4F5B-B8C7-E0524FFA4AEF}">
      <dgm:prSet/>
      <dgm:spPr/>
      <dgm:t>
        <a:bodyPr/>
        <a:lstStyle/>
        <a:p>
          <a:r>
            <a:rPr lang="en-US" b="1">
              <a:latin typeface="Arial" panose="020B0604020202020204" pitchFamily="34" charset="0"/>
              <a:cs typeface="Arial" panose="020B0604020202020204" pitchFamily="34" charset="0"/>
            </a:rPr>
            <a:t>Student Name:		</a:t>
          </a:r>
          <a:r>
            <a:rPr lang="en-US">
              <a:latin typeface="Arial" panose="020B0604020202020204" pitchFamily="34" charset="0"/>
              <a:cs typeface="Arial" panose="020B0604020202020204" pitchFamily="34" charset="0"/>
            </a:rPr>
            <a:t>Vijay Rani</a:t>
          </a:r>
        </a:p>
        <a:p>
          <a:r>
            <a:rPr lang="en-US">
              <a:latin typeface="Arial" panose="020B0604020202020204" pitchFamily="34" charset="0"/>
              <a:cs typeface="Arial" panose="020B0604020202020204" pitchFamily="34" charset="0"/>
            </a:rPr>
            <a:t> </a:t>
          </a:r>
        </a:p>
      </dgm:t>
    </dgm:pt>
    <dgm:pt modelId="{CB532B7A-91BC-474D-90B0-85FB6F39B732}" type="parTrans" cxnId="{68AFA630-4965-4AEF-988B-8FF95D56E644}">
      <dgm:prSet/>
      <dgm:spPr/>
      <dgm:t>
        <a:bodyPr/>
        <a:lstStyle/>
        <a:p>
          <a:endParaRPr lang="en-US" sz="2800">
            <a:latin typeface="Arial" panose="020B0604020202020204" pitchFamily="34" charset="0"/>
            <a:cs typeface="Arial" panose="020B0604020202020204" pitchFamily="34" charset="0"/>
          </a:endParaRPr>
        </a:p>
      </dgm:t>
    </dgm:pt>
    <dgm:pt modelId="{5ADF7B21-B38F-4CE9-A8CF-2D58EE76AA86}" type="sibTrans" cxnId="{68AFA630-4965-4AEF-988B-8FF95D56E644}">
      <dgm:prSet/>
      <dgm:spPr/>
      <dgm:t>
        <a:bodyPr/>
        <a:lstStyle/>
        <a:p>
          <a:endParaRPr lang="en-US">
            <a:latin typeface="Arial" panose="020B0604020202020204" pitchFamily="34" charset="0"/>
            <a:cs typeface="Arial" panose="020B0604020202020204" pitchFamily="34" charset="0"/>
          </a:endParaRPr>
        </a:p>
      </dgm:t>
    </dgm:pt>
    <dgm:pt modelId="{9694EC0E-6146-4B53-BAA1-E862940DDC75}">
      <dgm:prSet/>
      <dgm:spPr>
        <a:solidFill>
          <a:schemeClr val="bg1">
            <a:lumMod val="50000"/>
          </a:schemeClr>
        </a:solidFill>
      </dgm:spPr>
      <dgm:t>
        <a:bodyPr/>
        <a:lstStyle/>
        <a:p>
          <a:r>
            <a:rPr lang="en-US" b="1">
              <a:latin typeface="Arial" panose="020B0604020202020204" pitchFamily="34" charset="0"/>
              <a:cs typeface="Arial" panose="020B0604020202020204" pitchFamily="34" charset="0"/>
            </a:rPr>
            <a:t>Student ID:		</a:t>
          </a:r>
          <a:r>
            <a:rPr lang="en-US">
              <a:latin typeface="Arial" panose="020B0604020202020204" pitchFamily="34" charset="0"/>
              <a:cs typeface="Arial" panose="020B0604020202020204" pitchFamily="34" charset="0"/>
            </a:rPr>
            <a:t>2432357</a:t>
          </a:r>
        </a:p>
      </dgm:t>
    </dgm:pt>
    <dgm:pt modelId="{271E84D4-90AA-4720-BD64-BA8D98B79094}" type="parTrans" cxnId="{8F7CC124-E16A-44BD-9F5D-92FE911CEAF1}">
      <dgm:prSet/>
      <dgm:spPr/>
      <dgm:t>
        <a:bodyPr/>
        <a:lstStyle/>
        <a:p>
          <a:endParaRPr lang="en-US" sz="2800">
            <a:latin typeface="Arial" panose="020B0604020202020204" pitchFamily="34" charset="0"/>
            <a:cs typeface="Arial" panose="020B0604020202020204" pitchFamily="34" charset="0"/>
          </a:endParaRPr>
        </a:p>
      </dgm:t>
    </dgm:pt>
    <dgm:pt modelId="{9A421470-CF5B-4FE6-B25E-95F90EA7DB60}" type="sibTrans" cxnId="{8F7CC124-E16A-44BD-9F5D-92FE911CEAF1}">
      <dgm:prSet/>
      <dgm:spPr/>
      <dgm:t>
        <a:bodyPr/>
        <a:lstStyle/>
        <a:p>
          <a:endParaRPr lang="en-US">
            <a:latin typeface="Arial" panose="020B0604020202020204" pitchFamily="34" charset="0"/>
            <a:cs typeface="Arial" panose="020B0604020202020204" pitchFamily="34" charset="0"/>
          </a:endParaRPr>
        </a:p>
      </dgm:t>
    </dgm:pt>
    <dgm:pt modelId="{01E768A8-17D8-4B5B-A7D2-CCBB02FCAAA7}">
      <dgm:prSet/>
      <dgm:spPr>
        <a:solidFill>
          <a:schemeClr val="accent1"/>
        </a:solidFill>
      </dgm:spPr>
      <dgm:t>
        <a:bodyPr/>
        <a:lstStyle/>
        <a:p>
          <a:pPr rtl="0"/>
          <a:r>
            <a:rPr lang="en-US" b="1">
              <a:latin typeface="Arial"/>
              <a:cs typeface="Arial"/>
            </a:rPr>
            <a:t>Lecturer’s Name: </a:t>
          </a:r>
          <a:r>
            <a:rPr lang="en-US" b="0" err="1"/>
            <a:t>Fouziya</a:t>
          </a:r>
          <a:r>
            <a:rPr lang="en-US" b="0"/>
            <a:t> Farheen</a:t>
          </a:r>
          <a:endParaRPr lang="en-US" b="1">
            <a:latin typeface="Arial"/>
            <a:cs typeface="Arial"/>
          </a:endParaRPr>
        </a:p>
        <a:p>
          <a:endParaRPr lang="en-US" b="0">
            <a:latin typeface="Arial"/>
            <a:cs typeface="Arial"/>
          </a:endParaRPr>
        </a:p>
      </dgm:t>
    </dgm:pt>
    <dgm:pt modelId="{9EEE69C6-E083-4C57-AF24-9B3D8948F299}" type="parTrans" cxnId="{302E2EA6-2A4C-4D82-9EA0-5C19DB878AD0}">
      <dgm:prSet/>
      <dgm:spPr/>
      <dgm:t>
        <a:bodyPr/>
        <a:lstStyle/>
        <a:p>
          <a:endParaRPr lang="en-US" sz="2800">
            <a:latin typeface="Arial" panose="020B0604020202020204" pitchFamily="34" charset="0"/>
            <a:cs typeface="Arial" panose="020B0604020202020204" pitchFamily="34" charset="0"/>
          </a:endParaRPr>
        </a:p>
      </dgm:t>
    </dgm:pt>
    <dgm:pt modelId="{904D78D2-ADCE-4868-B111-1DA72CC83E72}" type="sibTrans" cxnId="{302E2EA6-2A4C-4D82-9EA0-5C19DB878AD0}">
      <dgm:prSet/>
      <dgm:spPr/>
      <dgm:t>
        <a:bodyPr/>
        <a:lstStyle/>
        <a:p>
          <a:endParaRPr lang="en-US">
            <a:latin typeface="Arial" panose="020B0604020202020204" pitchFamily="34" charset="0"/>
            <a:cs typeface="Arial" panose="020B0604020202020204" pitchFamily="34" charset="0"/>
          </a:endParaRPr>
        </a:p>
      </dgm:t>
    </dgm:pt>
    <dgm:pt modelId="{3C62E0B6-6E51-4268-AA44-1D280CF9342B}">
      <dgm:prSet/>
      <dgm:spPr/>
      <dgm:t>
        <a:bodyPr/>
        <a:lstStyle/>
        <a:p>
          <a:r>
            <a:rPr lang="en-US" b="1">
              <a:latin typeface="Arial" panose="020B0604020202020204" pitchFamily="34" charset="0"/>
              <a:cs typeface="Arial" panose="020B0604020202020204" pitchFamily="34" charset="0"/>
            </a:rPr>
            <a:t>Module Code:</a:t>
          </a:r>
        </a:p>
        <a:p>
          <a:r>
            <a:rPr lang="en-US" b="1">
              <a:latin typeface="Arial"/>
              <a:cs typeface="Arial"/>
            </a:rPr>
            <a:t> </a:t>
          </a:r>
          <a:r>
            <a:rPr lang="en-US">
              <a:latin typeface="Arial"/>
              <a:cs typeface="Arial"/>
            </a:rPr>
            <a:t>LCLM 4006</a:t>
          </a:r>
        </a:p>
      </dgm:t>
    </dgm:pt>
    <dgm:pt modelId="{7E3ABCC9-424E-463D-AB07-ED5A4498634E}" type="parTrans" cxnId="{9754EAA9-87F9-4999-A9D3-E7A9EB03748B}">
      <dgm:prSet/>
      <dgm:spPr/>
      <dgm:t>
        <a:bodyPr/>
        <a:lstStyle/>
        <a:p>
          <a:endParaRPr lang="en-US" sz="2800">
            <a:latin typeface="Arial" panose="020B0604020202020204" pitchFamily="34" charset="0"/>
            <a:cs typeface="Arial" panose="020B0604020202020204" pitchFamily="34" charset="0"/>
          </a:endParaRPr>
        </a:p>
      </dgm:t>
    </dgm:pt>
    <dgm:pt modelId="{20E7AFDE-DC25-46F6-B9FF-7B5AF9876F6D}" type="sibTrans" cxnId="{9754EAA9-87F9-4999-A9D3-E7A9EB03748B}">
      <dgm:prSet/>
      <dgm:spPr/>
      <dgm:t>
        <a:bodyPr/>
        <a:lstStyle/>
        <a:p>
          <a:endParaRPr lang="en-US">
            <a:latin typeface="Arial" panose="020B0604020202020204" pitchFamily="34" charset="0"/>
            <a:cs typeface="Arial" panose="020B0604020202020204" pitchFamily="34" charset="0"/>
          </a:endParaRPr>
        </a:p>
      </dgm:t>
    </dgm:pt>
    <dgm:pt modelId="{2B6F7A9E-6FE4-4D33-9DCA-6AE8A07767F2}">
      <dgm:prSet/>
      <dgm:spPr>
        <a:solidFill>
          <a:srgbClr val="FFC000"/>
        </a:solidFill>
      </dgm:spPr>
      <dgm:t>
        <a:bodyPr/>
        <a:lstStyle/>
        <a:p>
          <a:r>
            <a:rPr lang="en-US" b="1">
              <a:latin typeface="Arial" panose="020B0604020202020204" pitchFamily="34" charset="0"/>
              <a:cs typeface="Arial" panose="020B0604020202020204" pitchFamily="34" charset="0"/>
            </a:rPr>
            <a:t>Module Name: </a:t>
          </a:r>
          <a:endParaRPr lang="en-US" b="1"/>
        </a:p>
        <a:p>
          <a:r>
            <a:rPr lang="en-US" b="1">
              <a:latin typeface="Aptos Display" panose="020F0302020204030204"/>
            </a:rPr>
            <a:t>Enterprise</a:t>
          </a:r>
          <a:r>
            <a:rPr lang="en-US" b="1"/>
            <a:t> &amp; Entrepreneurship</a:t>
          </a:r>
          <a:endParaRPr lang="en-US"/>
        </a:p>
      </dgm:t>
    </dgm:pt>
    <dgm:pt modelId="{48127DBD-1FAA-4B2A-A2E5-4AFC806C9859}" type="parTrans" cxnId="{3477CFA3-2650-469B-B659-87ED377A8D83}">
      <dgm:prSet/>
      <dgm:spPr/>
      <dgm:t>
        <a:bodyPr/>
        <a:lstStyle/>
        <a:p>
          <a:endParaRPr lang="en-US" sz="2800">
            <a:latin typeface="Arial" panose="020B0604020202020204" pitchFamily="34" charset="0"/>
            <a:cs typeface="Arial" panose="020B0604020202020204" pitchFamily="34" charset="0"/>
          </a:endParaRPr>
        </a:p>
      </dgm:t>
    </dgm:pt>
    <dgm:pt modelId="{B411CF77-B8A0-404D-B8FF-41306FB33FC2}" type="sibTrans" cxnId="{3477CFA3-2650-469B-B659-87ED377A8D83}">
      <dgm:prSet/>
      <dgm:spPr/>
      <dgm:t>
        <a:bodyPr/>
        <a:lstStyle/>
        <a:p>
          <a:endParaRPr lang="en-US">
            <a:latin typeface="Arial" panose="020B0604020202020204" pitchFamily="34" charset="0"/>
            <a:cs typeface="Arial" panose="020B0604020202020204" pitchFamily="34" charset="0"/>
          </a:endParaRPr>
        </a:p>
      </dgm:t>
    </dgm:pt>
    <dgm:pt modelId="{BD15650C-69A0-4ED9-BB57-6634A16BE4C6}">
      <dgm:prSet/>
      <dgm:spPr>
        <a:solidFill>
          <a:schemeClr val="accent5">
            <a:lumMod val="75000"/>
          </a:schemeClr>
        </a:solidFill>
      </dgm:spPr>
      <dgm:t>
        <a:bodyPr/>
        <a:lstStyle/>
        <a:p>
          <a:pPr rtl="0"/>
          <a:r>
            <a:rPr lang="en-US" b="1">
              <a:latin typeface="Arial"/>
              <a:cs typeface="Arial"/>
            </a:rPr>
            <a:t>Component II: Business Plan</a:t>
          </a:r>
          <a:endParaRPr lang="en-US" b="0">
            <a:latin typeface="Arial"/>
            <a:cs typeface="Arial"/>
          </a:endParaRPr>
        </a:p>
      </dgm:t>
    </dgm:pt>
    <dgm:pt modelId="{10E8D2D7-062E-4C60-9FD6-EE5AEF274594}" type="parTrans" cxnId="{4E7FE610-4BF9-443B-B7FA-5CFAB95E63B0}">
      <dgm:prSet/>
      <dgm:spPr/>
      <dgm:t>
        <a:bodyPr/>
        <a:lstStyle/>
        <a:p>
          <a:endParaRPr lang="en-US" sz="2800">
            <a:latin typeface="Arial" panose="020B0604020202020204" pitchFamily="34" charset="0"/>
            <a:cs typeface="Arial" panose="020B0604020202020204" pitchFamily="34" charset="0"/>
          </a:endParaRPr>
        </a:p>
      </dgm:t>
    </dgm:pt>
    <dgm:pt modelId="{6DC73677-942B-4471-93B7-1F84ED72CDE7}" type="sibTrans" cxnId="{4E7FE610-4BF9-443B-B7FA-5CFAB95E63B0}">
      <dgm:prSet/>
      <dgm:spPr/>
      <dgm:t>
        <a:bodyPr/>
        <a:lstStyle/>
        <a:p>
          <a:endParaRPr lang="en-US">
            <a:latin typeface="Arial" panose="020B0604020202020204" pitchFamily="34" charset="0"/>
            <a:cs typeface="Arial" panose="020B0604020202020204" pitchFamily="34" charset="0"/>
          </a:endParaRPr>
        </a:p>
      </dgm:t>
    </dgm:pt>
    <dgm:pt modelId="{EDAA013B-F165-4834-8042-CE9F0CF1C0C0}" type="pres">
      <dgm:prSet presAssocID="{4CF9A6AE-A810-44D5-B5BC-3D9EAD3B1343}" presName="diagram" presStyleCnt="0">
        <dgm:presLayoutVars>
          <dgm:dir/>
          <dgm:resizeHandles val="exact"/>
        </dgm:presLayoutVars>
      </dgm:prSet>
      <dgm:spPr/>
    </dgm:pt>
    <dgm:pt modelId="{9C98D878-6BC6-4DF1-B65F-9B8CDD1415EC}" type="pres">
      <dgm:prSet presAssocID="{8703AA3A-4D7D-4F5B-B8C7-E0524FFA4AEF}" presName="node" presStyleLbl="node1" presStyleIdx="0" presStyleCnt="6">
        <dgm:presLayoutVars>
          <dgm:bulletEnabled val="1"/>
        </dgm:presLayoutVars>
      </dgm:prSet>
      <dgm:spPr/>
    </dgm:pt>
    <dgm:pt modelId="{97F6AB84-9EAB-4C5E-ACBB-3ACDB18A1182}" type="pres">
      <dgm:prSet presAssocID="{5ADF7B21-B38F-4CE9-A8CF-2D58EE76AA86}" presName="sibTrans" presStyleCnt="0"/>
      <dgm:spPr/>
    </dgm:pt>
    <dgm:pt modelId="{58EE4CBA-7A8D-4F70-839C-9322E33DFB8D}" type="pres">
      <dgm:prSet presAssocID="{9694EC0E-6146-4B53-BAA1-E862940DDC75}" presName="node" presStyleLbl="node1" presStyleIdx="1" presStyleCnt="6">
        <dgm:presLayoutVars>
          <dgm:bulletEnabled val="1"/>
        </dgm:presLayoutVars>
      </dgm:prSet>
      <dgm:spPr/>
    </dgm:pt>
    <dgm:pt modelId="{83E540E0-A14B-4AF6-810A-AC8A37186EE8}" type="pres">
      <dgm:prSet presAssocID="{9A421470-CF5B-4FE6-B25E-95F90EA7DB60}" presName="sibTrans" presStyleCnt="0"/>
      <dgm:spPr/>
    </dgm:pt>
    <dgm:pt modelId="{BD06DC34-519A-422C-9864-DE0384140E59}" type="pres">
      <dgm:prSet presAssocID="{01E768A8-17D8-4B5B-A7D2-CCBB02FCAAA7}" presName="node" presStyleLbl="node1" presStyleIdx="2" presStyleCnt="6">
        <dgm:presLayoutVars>
          <dgm:bulletEnabled val="1"/>
        </dgm:presLayoutVars>
      </dgm:prSet>
      <dgm:spPr>
        <a:solidFill>
          <a:schemeClr val="tx2">
            <a:lumMod val="50000"/>
            <a:lumOff val="50000"/>
          </a:schemeClr>
        </a:solidFill>
      </dgm:spPr>
    </dgm:pt>
    <dgm:pt modelId="{449496F4-AB87-4095-BF88-10BAFD49B0BD}" type="pres">
      <dgm:prSet presAssocID="{904D78D2-ADCE-4868-B111-1DA72CC83E72}" presName="sibTrans" presStyleCnt="0"/>
      <dgm:spPr/>
    </dgm:pt>
    <dgm:pt modelId="{D9E080AA-888E-4CED-8798-5EF5BCBEA117}" type="pres">
      <dgm:prSet presAssocID="{3C62E0B6-6E51-4268-AA44-1D280CF9342B}" presName="node" presStyleLbl="node1" presStyleIdx="3" presStyleCnt="6">
        <dgm:presLayoutVars>
          <dgm:bulletEnabled val="1"/>
        </dgm:presLayoutVars>
      </dgm:prSet>
      <dgm:spPr/>
    </dgm:pt>
    <dgm:pt modelId="{5CA3DBDA-A58E-4294-B445-F737781C3F8D}" type="pres">
      <dgm:prSet presAssocID="{20E7AFDE-DC25-46F6-B9FF-7B5AF9876F6D}" presName="sibTrans" presStyleCnt="0"/>
      <dgm:spPr/>
    </dgm:pt>
    <dgm:pt modelId="{BDAEA994-22A6-4EF7-B403-9FA4D1F3D92A}" type="pres">
      <dgm:prSet presAssocID="{2B6F7A9E-6FE4-4D33-9DCA-6AE8A07767F2}" presName="node" presStyleLbl="node1" presStyleIdx="4" presStyleCnt="6">
        <dgm:presLayoutVars>
          <dgm:bulletEnabled val="1"/>
        </dgm:presLayoutVars>
      </dgm:prSet>
      <dgm:spPr>
        <a:solidFill>
          <a:srgbClr val="FFC000"/>
        </a:solidFill>
      </dgm:spPr>
    </dgm:pt>
    <dgm:pt modelId="{580BE7B4-0B71-40EF-A798-B047E702996B}" type="pres">
      <dgm:prSet presAssocID="{B411CF77-B8A0-404D-B8FF-41306FB33FC2}" presName="sibTrans" presStyleCnt="0"/>
      <dgm:spPr/>
    </dgm:pt>
    <dgm:pt modelId="{26224A37-F6E3-47C4-87C5-BE7291EA1A5F}" type="pres">
      <dgm:prSet presAssocID="{BD15650C-69A0-4ED9-BB57-6634A16BE4C6}" presName="node" presStyleLbl="node1" presStyleIdx="5" presStyleCnt="6">
        <dgm:presLayoutVars>
          <dgm:bulletEnabled val="1"/>
        </dgm:presLayoutVars>
      </dgm:prSet>
      <dgm:spPr>
        <a:solidFill>
          <a:schemeClr val="accent2">
            <a:lumMod val="40000"/>
            <a:lumOff val="60000"/>
          </a:schemeClr>
        </a:solidFill>
      </dgm:spPr>
    </dgm:pt>
  </dgm:ptLst>
  <dgm:cxnLst>
    <dgm:cxn modelId="{4E7FE610-4BF9-443B-B7FA-5CFAB95E63B0}" srcId="{4CF9A6AE-A810-44D5-B5BC-3D9EAD3B1343}" destId="{BD15650C-69A0-4ED9-BB57-6634A16BE4C6}" srcOrd="5" destOrd="0" parTransId="{10E8D2D7-062E-4C60-9FD6-EE5AEF274594}" sibTransId="{6DC73677-942B-4471-93B7-1F84ED72CDE7}"/>
    <dgm:cxn modelId="{8F7CC124-E16A-44BD-9F5D-92FE911CEAF1}" srcId="{4CF9A6AE-A810-44D5-B5BC-3D9EAD3B1343}" destId="{9694EC0E-6146-4B53-BAA1-E862940DDC75}" srcOrd="1" destOrd="0" parTransId="{271E84D4-90AA-4720-BD64-BA8D98B79094}" sibTransId="{9A421470-CF5B-4FE6-B25E-95F90EA7DB60}"/>
    <dgm:cxn modelId="{68AFA630-4965-4AEF-988B-8FF95D56E644}" srcId="{4CF9A6AE-A810-44D5-B5BC-3D9EAD3B1343}" destId="{8703AA3A-4D7D-4F5B-B8C7-E0524FFA4AEF}" srcOrd="0" destOrd="0" parTransId="{CB532B7A-91BC-474D-90B0-85FB6F39B732}" sibTransId="{5ADF7B21-B38F-4CE9-A8CF-2D58EE76AA86}"/>
    <dgm:cxn modelId="{E3E19F3B-C7D9-476E-AC9F-825BE1557A60}" type="presOf" srcId="{01E768A8-17D8-4B5B-A7D2-CCBB02FCAAA7}" destId="{BD06DC34-519A-422C-9864-DE0384140E59}" srcOrd="0" destOrd="0" presId="urn:microsoft.com/office/officeart/2005/8/layout/default"/>
    <dgm:cxn modelId="{BC47F55F-4B30-4A70-84AE-6D46711A8103}" type="presOf" srcId="{BD15650C-69A0-4ED9-BB57-6634A16BE4C6}" destId="{26224A37-F6E3-47C4-87C5-BE7291EA1A5F}" srcOrd="0" destOrd="0" presId="urn:microsoft.com/office/officeart/2005/8/layout/default"/>
    <dgm:cxn modelId="{5DE20D6C-4FC3-4BE0-8E03-2139E010B062}" type="presOf" srcId="{3C62E0B6-6E51-4268-AA44-1D280CF9342B}" destId="{D9E080AA-888E-4CED-8798-5EF5BCBEA117}" srcOrd="0" destOrd="0" presId="urn:microsoft.com/office/officeart/2005/8/layout/default"/>
    <dgm:cxn modelId="{CFB8A058-1295-4935-9BB0-342176ABC48F}" type="presOf" srcId="{9694EC0E-6146-4B53-BAA1-E862940DDC75}" destId="{58EE4CBA-7A8D-4F70-839C-9322E33DFB8D}" srcOrd="0" destOrd="0" presId="urn:microsoft.com/office/officeart/2005/8/layout/default"/>
    <dgm:cxn modelId="{FF93A48C-AE18-4840-868F-4438391F6D29}" type="presOf" srcId="{4CF9A6AE-A810-44D5-B5BC-3D9EAD3B1343}" destId="{EDAA013B-F165-4834-8042-CE9F0CF1C0C0}" srcOrd="0" destOrd="0" presId="urn:microsoft.com/office/officeart/2005/8/layout/default"/>
    <dgm:cxn modelId="{3477CFA3-2650-469B-B659-87ED377A8D83}" srcId="{4CF9A6AE-A810-44D5-B5BC-3D9EAD3B1343}" destId="{2B6F7A9E-6FE4-4D33-9DCA-6AE8A07767F2}" srcOrd="4" destOrd="0" parTransId="{48127DBD-1FAA-4B2A-A2E5-4AFC806C9859}" sibTransId="{B411CF77-B8A0-404D-B8FF-41306FB33FC2}"/>
    <dgm:cxn modelId="{302E2EA6-2A4C-4D82-9EA0-5C19DB878AD0}" srcId="{4CF9A6AE-A810-44D5-B5BC-3D9EAD3B1343}" destId="{01E768A8-17D8-4B5B-A7D2-CCBB02FCAAA7}" srcOrd="2" destOrd="0" parTransId="{9EEE69C6-E083-4C57-AF24-9B3D8948F299}" sibTransId="{904D78D2-ADCE-4868-B111-1DA72CC83E72}"/>
    <dgm:cxn modelId="{9754EAA9-87F9-4999-A9D3-E7A9EB03748B}" srcId="{4CF9A6AE-A810-44D5-B5BC-3D9EAD3B1343}" destId="{3C62E0B6-6E51-4268-AA44-1D280CF9342B}" srcOrd="3" destOrd="0" parTransId="{7E3ABCC9-424E-463D-AB07-ED5A4498634E}" sibTransId="{20E7AFDE-DC25-46F6-B9FF-7B5AF9876F6D}"/>
    <dgm:cxn modelId="{0BA228BD-8B9B-4D6B-83CC-325D6C8BCABC}" type="presOf" srcId="{8703AA3A-4D7D-4F5B-B8C7-E0524FFA4AEF}" destId="{9C98D878-6BC6-4DF1-B65F-9B8CDD1415EC}" srcOrd="0" destOrd="0" presId="urn:microsoft.com/office/officeart/2005/8/layout/default"/>
    <dgm:cxn modelId="{C6ECEECC-74D6-4DAC-A989-51D38BFA0E9D}" type="presOf" srcId="{2B6F7A9E-6FE4-4D33-9DCA-6AE8A07767F2}" destId="{BDAEA994-22A6-4EF7-B403-9FA4D1F3D92A}" srcOrd="0" destOrd="0" presId="urn:microsoft.com/office/officeart/2005/8/layout/default"/>
    <dgm:cxn modelId="{FB934E52-A2B8-4296-A052-E2ADF8F316B0}" type="presParOf" srcId="{EDAA013B-F165-4834-8042-CE9F0CF1C0C0}" destId="{9C98D878-6BC6-4DF1-B65F-9B8CDD1415EC}" srcOrd="0" destOrd="0" presId="urn:microsoft.com/office/officeart/2005/8/layout/default"/>
    <dgm:cxn modelId="{0BE8BD55-3E0E-48F6-99B8-E07074050C16}" type="presParOf" srcId="{EDAA013B-F165-4834-8042-CE9F0CF1C0C0}" destId="{97F6AB84-9EAB-4C5E-ACBB-3ACDB18A1182}" srcOrd="1" destOrd="0" presId="urn:microsoft.com/office/officeart/2005/8/layout/default"/>
    <dgm:cxn modelId="{1A4A508E-68F4-4BA3-BB4B-FDD19F7419F4}" type="presParOf" srcId="{EDAA013B-F165-4834-8042-CE9F0CF1C0C0}" destId="{58EE4CBA-7A8D-4F70-839C-9322E33DFB8D}" srcOrd="2" destOrd="0" presId="urn:microsoft.com/office/officeart/2005/8/layout/default"/>
    <dgm:cxn modelId="{5473E85E-9688-4CA3-A455-B10C72CB7B4D}" type="presParOf" srcId="{EDAA013B-F165-4834-8042-CE9F0CF1C0C0}" destId="{83E540E0-A14B-4AF6-810A-AC8A37186EE8}" srcOrd="3" destOrd="0" presId="urn:microsoft.com/office/officeart/2005/8/layout/default"/>
    <dgm:cxn modelId="{0CFCB168-B7C3-4C41-ABD7-F9C619FC61AD}" type="presParOf" srcId="{EDAA013B-F165-4834-8042-CE9F0CF1C0C0}" destId="{BD06DC34-519A-422C-9864-DE0384140E59}" srcOrd="4" destOrd="0" presId="urn:microsoft.com/office/officeart/2005/8/layout/default"/>
    <dgm:cxn modelId="{9B0ECB28-66FF-4C32-8846-2C7C5977D661}" type="presParOf" srcId="{EDAA013B-F165-4834-8042-CE9F0CF1C0C0}" destId="{449496F4-AB87-4095-BF88-10BAFD49B0BD}" srcOrd="5" destOrd="0" presId="urn:microsoft.com/office/officeart/2005/8/layout/default"/>
    <dgm:cxn modelId="{9E5B2E9F-FDF0-4D42-A59A-52DE98961569}" type="presParOf" srcId="{EDAA013B-F165-4834-8042-CE9F0CF1C0C0}" destId="{D9E080AA-888E-4CED-8798-5EF5BCBEA117}" srcOrd="6" destOrd="0" presId="urn:microsoft.com/office/officeart/2005/8/layout/default"/>
    <dgm:cxn modelId="{9D205C7C-B65A-450C-92B2-0C07F1A7E13D}" type="presParOf" srcId="{EDAA013B-F165-4834-8042-CE9F0CF1C0C0}" destId="{5CA3DBDA-A58E-4294-B445-F737781C3F8D}" srcOrd="7" destOrd="0" presId="urn:microsoft.com/office/officeart/2005/8/layout/default"/>
    <dgm:cxn modelId="{96F0A959-745F-470A-823A-C2D6AA1FC62D}" type="presParOf" srcId="{EDAA013B-F165-4834-8042-CE9F0CF1C0C0}" destId="{BDAEA994-22A6-4EF7-B403-9FA4D1F3D92A}" srcOrd="8" destOrd="0" presId="urn:microsoft.com/office/officeart/2005/8/layout/default"/>
    <dgm:cxn modelId="{718FF93F-3ECF-48F0-B4A4-3733BD590C01}" type="presParOf" srcId="{EDAA013B-F165-4834-8042-CE9F0CF1C0C0}" destId="{580BE7B4-0B71-40EF-A798-B047E702996B}" srcOrd="9" destOrd="0" presId="urn:microsoft.com/office/officeart/2005/8/layout/default"/>
    <dgm:cxn modelId="{D66C9FBF-1597-483A-8BEB-3BCE11D18372}" type="presParOf" srcId="{EDAA013B-F165-4834-8042-CE9F0CF1C0C0}" destId="{26224A37-F6E3-47C4-87C5-BE7291EA1A5F}" srcOrd="10"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69D8E5-2E61-4CFA-8CDE-6E4B3AB4A7BA}" type="doc">
      <dgm:prSet loTypeId="urn:microsoft.com/office/officeart/2016/7/layout/VerticalSolidActionList" loCatId="List" qsTypeId="urn:microsoft.com/office/officeart/2005/8/quickstyle/simple2" qsCatId="simple" csTypeId="urn:microsoft.com/office/officeart/2005/8/colors/colorful1" csCatId="colorful" phldr="1"/>
      <dgm:spPr/>
      <dgm:t>
        <a:bodyPr/>
        <a:lstStyle/>
        <a:p>
          <a:endParaRPr lang="en-US"/>
        </a:p>
      </dgm:t>
    </dgm:pt>
    <dgm:pt modelId="{19D99CAF-5272-4CB6-B834-57CC75AB65F7}">
      <dgm:prSet custT="1"/>
      <dgm:spPr/>
      <dgm:t>
        <a:bodyPr/>
        <a:lstStyle/>
        <a:p>
          <a:pPr algn="just" rtl="0"/>
          <a:r>
            <a:rPr lang="en-GB" sz="2400">
              <a:latin typeface="Arial"/>
              <a:cs typeface="Arial"/>
            </a:rPr>
            <a:t>Good morning. My name is Vijay and today I am here to share my business idea with you</a:t>
          </a:r>
          <a:endParaRPr lang="en-US" sz="2400">
            <a:latin typeface="Arial"/>
            <a:cs typeface="Arial"/>
          </a:endParaRPr>
        </a:p>
      </dgm:t>
    </dgm:pt>
    <dgm:pt modelId="{AA2263CF-0A92-4A4F-BFA7-1B32473147B1}" type="parTrans" cxnId="{74DBE69E-4800-4AB8-877C-F786AF283A65}">
      <dgm:prSet/>
      <dgm:spPr/>
      <dgm:t>
        <a:bodyPr/>
        <a:lstStyle/>
        <a:p>
          <a:endParaRPr lang="en-US"/>
        </a:p>
      </dgm:t>
    </dgm:pt>
    <dgm:pt modelId="{D35FE34F-DBFD-4A2C-900F-E358CB7BBCB4}" type="sibTrans" cxnId="{74DBE69E-4800-4AB8-877C-F786AF283A65}">
      <dgm:prSet/>
      <dgm:spPr/>
      <dgm:t>
        <a:bodyPr/>
        <a:lstStyle/>
        <a:p>
          <a:endParaRPr lang="en-US"/>
        </a:p>
      </dgm:t>
    </dgm:pt>
    <dgm:pt modelId="{AF8FEBE1-61D9-473D-A214-1ADD77701921}">
      <dgm:prSet/>
      <dgm:spPr/>
      <dgm:t>
        <a:bodyPr/>
        <a:lstStyle/>
        <a:p>
          <a:r>
            <a:rPr lang="en-GB"/>
            <a:t>In my </a:t>
          </a:r>
          <a:r>
            <a:rPr lang="en-GB">
              <a:latin typeface="Arial" panose="020B0604020202020204" pitchFamily="34" charset="0"/>
              <a:cs typeface="Arial" panose="020B0604020202020204" pitchFamily="34" charset="0"/>
            </a:rPr>
            <a:t>presentation</a:t>
          </a:r>
          <a:r>
            <a:rPr lang="en-GB"/>
            <a:t> I will:</a:t>
          </a:r>
          <a:endParaRPr lang="en-US"/>
        </a:p>
      </dgm:t>
    </dgm:pt>
    <dgm:pt modelId="{E8B085E6-3AB1-441A-928D-4D989AA26449}" type="parTrans" cxnId="{DB39AE34-DB33-4E45-AAC9-6AF9515A29A1}">
      <dgm:prSet/>
      <dgm:spPr/>
      <dgm:t>
        <a:bodyPr/>
        <a:lstStyle/>
        <a:p>
          <a:endParaRPr lang="en-US"/>
        </a:p>
      </dgm:t>
    </dgm:pt>
    <dgm:pt modelId="{9F076E63-F126-44D5-A8BA-2EF81AF9826C}" type="sibTrans" cxnId="{DB39AE34-DB33-4E45-AAC9-6AF9515A29A1}">
      <dgm:prSet/>
      <dgm:spPr/>
      <dgm:t>
        <a:bodyPr/>
        <a:lstStyle/>
        <a:p>
          <a:endParaRPr lang="en-US"/>
        </a:p>
      </dgm:t>
    </dgm:pt>
    <dgm:pt modelId="{45608A34-B0E1-45B4-B687-48CAF520A100}">
      <dgm:prSet custT="1"/>
      <dgm:spPr/>
      <dgm:t>
        <a:bodyPr/>
        <a:lstStyle/>
        <a:p>
          <a:pPr rtl="0">
            <a:buFont typeface="+mj-lt"/>
            <a:buAutoNum type="arabicPeriod"/>
          </a:pPr>
          <a:r>
            <a:rPr lang="en-GB" sz="2000" dirty="0">
              <a:latin typeface="Arial"/>
              <a:cs typeface="Arial"/>
            </a:rPr>
            <a:t>2)        Evaluate market research with PESTEL and SWOT analysis </a:t>
          </a:r>
          <a:r>
            <a:rPr lang="en-GB" sz="1600" dirty="0">
              <a:latin typeface="Arial"/>
              <a:cs typeface="Arial"/>
            </a:rPr>
            <a:t> </a:t>
          </a:r>
          <a:r>
            <a:rPr lang="en-GB" sz="2000" dirty="0">
              <a:latin typeface="Arial"/>
              <a:cs typeface="Arial"/>
            </a:rPr>
            <a:t>&amp; </a:t>
          </a:r>
          <a:br>
            <a:rPr lang="en-GB" sz="2000" dirty="0">
              <a:latin typeface="Arial"/>
              <a:cs typeface="Arial"/>
            </a:rPr>
          </a:br>
          <a:r>
            <a:rPr lang="en-GB" sz="2000" dirty="0">
              <a:latin typeface="Arial"/>
              <a:cs typeface="Arial"/>
            </a:rPr>
            <a:t>         discuss its competitor</a:t>
          </a:r>
          <a:endParaRPr lang="en-US" sz="2000" dirty="0">
            <a:latin typeface="Arial"/>
            <a:cs typeface="Arial"/>
          </a:endParaRPr>
        </a:p>
      </dgm:t>
    </dgm:pt>
    <dgm:pt modelId="{D010E42A-807F-498A-9B2F-B22FB36E1110}" type="parTrans" cxnId="{0798F928-B147-409F-90C7-82A143EA1D09}">
      <dgm:prSet/>
      <dgm:spPr/>
      <dgm:t>
        <a:bodyPr/>
        <a:lstStyle/>
        <a:p>
          <a:endParaRPr lang="en-US"/>
        </a:p>
      </dgm:t>
    </dgm:pt>
    <dgm:pt modelId="{9A78AD37-6831-4E6D-B470-F00631E39637}" type="sibTrans" cxnId="{0798F928-B147-409F-90C7-82A143EA1D09}">
      <dgm:prSet/>
      <dgm:spPr/>
      <dgm:t>
        <a:bodyPr/>
        <a:lstStyle/>
        <a:p>
          <a:endParaRPr lang="en-US"/>
        </a:p>
      </dgm:t>
    </dgm:pt>
    <dgm:pt modelId="{415BD399-C59D-4596-A75D-A72FB5CD4382}">
      <dgm:prSet custT="1"/>
      <dgm:spPr/>
      <dgm:t>
        <a:bodyPr/>
        <a:lstStyle/>
        <a:p>
          <a:pPr rtl="0">
            <a:buNone/>
          </a:pPr>
          <a:r>
            <a:rPr lang="en-GB" sz="2000">
              <a:latin typeface="Arial"/>
              <a:cs typeface="Arial"/>
            </a:rPr>
            <a:t>4)	Finally, discussing about funding requirements and its allocation</a:t>
          </a:r>
        </a:p>
      </dgm:t>
    </dgm:pt>
    <dgm:pt modelId="{5F112664-4903-4278-BD3C-8217A17E4801}" type="parTrans" cxnId="{E9649FC4-9AB0-425F-8912-6BA08F711C93}">
      <dgm:prSet/>
      <dgm:spPr/>
      <dgm:t>
        <a:bodyPr/>
        <a:lstStyle/>
        <a:p>
          <a:endParaRPr lang="en-US"/>
        </a:p>
      </dgm:t>
    </dgm:pt>
    <dgm:pt modelId="{E3CDAE87-302F-4D89-A942-DC57AB48429C}" type="sibTrans" cxnId="{E9649FC4-9AB0-425F-8912-6BA08F711C93}">
      <dgm:prSet/>
      <dgm:spPr/>
      <dgm:t>
        <a:bodyPr/>
        <a:lstStyle/>
        <a:p>
          <a:endParaRPr lang="en-US"/>
        </a:p>
      </dgm:t>
    </dgm:pt>
    <dgm:pt modelId="{8447AF11-1713-4EDC-95B3-56E05909A398}">
      <dgm:prSet phldr="0"/>
      <dgm:spPr/>
      <dgm:t>
        <a:bodyPr/>
        <a:lstStyle/>
        <a:p>
          <a:pPr rtl="0"/>
          <a:r>
            <a:rPr lang="en-US" sz="2000">
              <a:latin typeface="Arial"/>
              <a:cs typeface="Arial"/>
            </a:rPr>
            <a:t>3)    Explain important marketing strategies and </a:t>
          </a:r>
        </a:p>
      </dgm:t>
    </dgm:pt>
    <dgm:pt modelId="{841DDB98-DB88-47BA-BE1F-B7F665BCC39F}" type="parTrans" cxnId="{685A0DC8-FB54-478B-98EE-6E9FDA3C2DDB}">
      <dgm:prSet/>
      <dgm:spPr/>
    </dgm:pt>
    <dgm:pt modelId="{5314BB57-8BF7-4892-BF53-519F1925AC97}" type="sibTrans" cxnId="{685A0DC8-FB54-478B-98EE-6E9FDA3C2DDB}">
      <dgm:prSet/>
      <dgm:spPr/>
    </dgm:pt>
    <dgm:pt modelId="{5A464B6F-27A2-449D-A041-873B16D89800}">
      <dgm:prSet phldr="0" custT="1"/>
      <dgm:spPr/>
      <dgm:t>
        <a:bodyPr/>
        <a:lstStyle/>
        <a:p>
          <a:pPr algn="just" rtl="0"/>
          <a:r>
            <a:rPr lang="en-GB" sz="2000" dirty="0">
              <a:solidFill>
                <a:schemeClr val="tx1"/>
              </a:solidFill>
              <a:latin typeface="Arial"/>
              <a:ea typeface="Calibri"/>
              <a:cs typeface="Arial"/>
            </a:rPr>
            <a:t>1)</a:t>
          </a:r>
          <a:r>
            <a:rPr lang="en-GB" sz="1600" dirty="0">
              <a:solidFill>
                <a:schemeClr val="tx1"/>
              </a:solidFill>
              <a:latin typeface="Arial"/>
              <a:ea typeface="Calibri"/>
              <a:cs typeface="Arial"/>
            </a:rPr>
            <a:t> </a:t>
          </a:r>
          <a:r>
            <a:rPr lang="en-GB" sz="2000" dirty="0">
              <a:solidFill>
                <a:schemeClr val="tx1"/>
              </a:solidFill>
              <a:latin typeface="Arial"/>
              <a:ea typeface="Calibri"/>
              <a:cs typeface="Arial"/>
            </a:rPr>
            <a:t>  Provide an </a:t>
          </a:r>
          <a:r>
            <a:rPr lang="en-GB" sz="2000" dirty="0" err="1">
              <a:solidFill>
                <a:schemeClr val="tx1"/>
              </a:solidFill>
              <a:latin typeface="Arial"/>
              <a:ea typeface="Calibri"/>
              <a:cs typeface="Arial"/>
            </a:rPr>
            <a:t>overvi</a:t>
          </a:r>
          <a:r>
            <a:rPr lang="en-GB" sz="2000" dirty="0">
              <a:solidFill>
                <a:schemeClr val="tx1"/>
              </a:solidFill>
              <a:latin typeface="Arial"/>
              <a:ea typeface="Calibri"/>
              <a:cs typeface="Arial"/>
            </a:rPr>
            <a:t>ew</a:t>
          </a:r>
          <a:r>
            <a:rPr lang="en-GB" sz="2000" dirty="0" err="1">
              <a:solidFill>
                <a:schemeClr val="tx1"/>
              </a:solidFill>
              <a:latin typeface="Arial"/>
              <a:ea typeface="Calibri"/>
              <a:cs typeface="Arial"/>
            </a:rPr>
            <a:t> o</a:t>
          </a:r>
          <a:r>
            <a:rPr lang="en-GB" sz="2000" dirty="0">
              <a:solidFill>
                <a:schemeClr val="tx1"/>
              </a:solidFill>
              <a:latin typeface="Arial"/>
              <a:ea typeface="Calibri"/>
              <a:cs typeface="Arial"/>
            </a:rPr>
            <a:t>f the business idea, highlighting its Vision,</a:t>
          </a:r>
          <a:br>
            <a:rPr lang="en-GB" sz="2000" dirty="0">
              <a:solidFill>
                <a:schemeClr val="tx1"/>
              </a:solidFill>
              <a:latin typeface="Arial"/>
              <a:ea typeface="Calibri"/>
              <a:cs typeface="Arial"/>
            </a:rPr>
          </a:br>
          <a:r>
            <a:rPr lang="en-GB" sz="2000" dirty="0">
              <a:solidFill>
                <a:schemeClr val="tx1"/>
              </a:solidFill>
              <a:latin typeface="Arial"/>
              <a:ea typeface="Calibri"/>
              <a:cs typeface="Arial"/>
            </a:rPr>
            <a:t>      Mission, future plans and its USP, Legal Format and management </a:t>
          </a:r>
          <a:br>
            <a:rPr lang="en-US" dirty="0"/>
          </a:br>
          <a:r>
            <a:rPr lang="en-GB" sz="2000" dirty="0">
              <a:solidFill>
                <a:schemeClr val="tx1"/>
              </a:solidFill>
              <a:latin typeface="Arial"/>
              <a:ea typeface="Calibri"/>
              <a:cs typeface="Arial"/>
            </a:rPr>
            <a:t>      structure.</a:t>
          </a:r>
          <a:endParaRPr lang="en-US" sz="2000" dirty="0">
            <a:solidFill>
              <a:schemeClr val="tx1"/>
            </a:solidFill>
            <a:latin typeface="Arial"/>
            <a:ea typeface="Calibri"/>
            <a:cs typeface="Arial"/>
          </a:endParaRPr>
        </a:p>
      </dgm:t>
    </dgm:pt>
    <dgm:pt modelId="{DE962F3F-41F1-4D29-9B17-E0360641B91B}" type="parTrans" cxnId="{5F910231-C9D1-4E1E-8E23-B3C77EA50B84}">
      <dgm:prSet/>
      <dgm:spPr/>
    </dgm:pt>
    <dgm:pt modelId="{0928F5D8-6453-48EB-952C-E64357204B4B}" type="sibTrans" cxnId="{5F910231-C9D1-4E1E-8E23-B3C77EA50B84}">
      <dgm:prSet/>
      <dgm:spPr/>
    </dgm:pt>
    <dgm:pt modelId="{447A16A9-0724-4C2D-B5AB-32EDA6E49029}" type="pres">
      <dgm:prSet presAssocID="{0D69D8E5-2E61-4CFA-8CDE-6E4B3AB4A7BA}" presName="Name0" presStyleCnt="0">
        <dgm:presLayoutVars>
          <dgm:dir/>
          <dgm:animLvl val="lvl"/>
          <dgm:resizeHandles val="exact"/>
        </dgm:presLayoutVars>
      </dgm:prSet>
      <dgm:spPr/>
    </dgm:pt>
    <dgm:pt modelId="{F8F23F53-777E-48C5-9870-83AD359A3AC8}" type="pres">
      <dgm:prSet presAssocID="{19D99CAF-5272-4CB6-B834-57CC75AB65F7}" presName="linNode" presStyleCnt="0"/>
      <dgm:spPr/>
    </dgm:pt>
    <dgm:pt modelId="{4E84EF6D-F345-4F08-AF55-04BD30EFD871}" type="pres">
      <dgm:prSet presAssocID="{19D99CAF-5272-4CB6-B834-57CC75AB65F7}" presName="parentText" presStyleLbl="alignNode1" presStyleIdx="0" presStyleCnt="2" custScaleX="1937750">
        <dgm:presLayoutVars>
          <dgm:chMax val="1"/>
          <dgm:bulletEnabled/>
        </dgm:presLayoutVars>
      </dgm:prSet>
      <dgm:spPr/>
    </dgm:pt>
    <dgm:pt modelId="{2D7968ED-19C9-415B-AF08-C0AF23F11938}" type="pres">
      <dgm:prSet presAssocID="{19D99CAF-5272-4CB6-B834-57CC75AB65F7}" presName="descendantText" presStyleLbl="alignAccFollowNode1" presStyleIdx="0" presStyleCnt="2">
        <dgm:presLayoutVars>
          <dgm:bulletEnabled/>
        </dgm:presLayoutVars>
      </dgm:prSet>
      <dgm:spPr>
        <a:solidFill>
          <a:schemeClr val="tx2"/>
        </a:solidFill>
      </dgm:spPr>
    </dgm:pt>
    <dgm:pt modelId="{248A30E5-72DA-4D2F-8F46-B0A93CB02FCB}" type="pres">
      <dgm:prSet presAssocID="{D35FE34F-DBFD-4A2C-900F-E358CB7BBCB4}" presName="sp" presStyleCnt="0"/>
      <dgm:spPr/>
    </dgm:pt>
    <dgm:pt modelId="{B7AF11A4-3104-4B85-9B75-F16E5885602E}" type="pres">
      <dgm:prSet presAssocID="{AF8FEBE1-61D9-473D-A214-1ADD77701921}" presName="linNode" presStyleCnt="0"/>
      <dgm:spPr/>
    </dgm:pt>
    <dgm:pt modelId="{646D34DC-526D-49CB-8C67-3A209C3DAE9C}" type="pres">
      <dgm:prSet presAssocID="{AF8FEBE1-61D9-473D-A214-1ADD77701921}" presName="parentText" presStyleLbl="alignNode1" presStyleIdx="1" presStyleCnt="2" custScaleY="151483">
        <dgm:presLayoutVars>
          <dgm:chMax val="1"/>
          <dgm:bulletEnabled/>
        </dgm:presLayoutVars>
      </dgm:prSet>
      <dgm:spPr/>
    </dgm:pt>
    <dgm:pt modelId="{2785E52A-5799-4199-835C-23D37689BBC1}" type="pres">
      <dgm:prSet presAssocID="{AF8FEBE1-61D9-473D-A214-1ADD77701921}" presName="descendantText" presStyleLbl="alignAccFollowNode1" presStyleIdx="1" presStyleCnt="2" custScaleX="110000" custScaleY="195025" custLinFactNeighborX="52" custLinFactNeighborY="748">
        <dgm:presLayoutVars>
          <dgm:bulletEnabled/>
        </dgm:presLayoutVars>
      </dgm:prSet>
      <dgm:spPr/>
    </dgm:pt>
  </dgm:ptLst>
  <dgm:cxnLst>
    <dgm:cxn modelId="{DADB2203-D282-4F57-9D56-BAFE446155A9}" type="presOf" srcId="{AF8FEBE1-61D9-473D-A214-1ADD77701921}" destId="{646D34DC-526D-49CB-8C67-3A209C3DAE9C}" srcOrd="0" destOrd="0" presId="urn:microsoft.com/office/officeart/2016/7/layout/VerticalSolidActionList"/>
    <dgm:cxn modelId="{0798F928-B147-409F-90C7-82A143EA1D09}" srcId="{AF8FEBE1-61D9-473D-A214-1ADD77701921}" destId="{45608A34-B0E1-45B4-B687-48CAF520A100}" srcOrd="1" destOrd="0" parTransId="{D010E42A-807F-498A-9B2F-B22FB36E1110}" sibTransId="{9A78AD37-6831-4E6D-B470-F00631E39637}"/>
    <dgm:cxn modelId="{5F910231-C9D1-4E1E-8E23-B3C77EA50B84}" srcId="{AF8FEBE1-61D9-473D-A214-1ADD77701921}" destId="{5A464B6F-27A2-449D-A041-873B16D89800}" srcOrd="0" destOrd="0" parTransId="{DE962F3F-41F1-4D29-9B17-E0360641B91B}" sibTransId="{0928F5D8-6453-48EB-952C-E64357204B4B}"/>
    <dgm:cxn modelId="{DB39AE34-DB33-4E45-AAC9-6AF9515A29A1}" srcId="{0D69D8E5-2E61-4CFA-8CDE-6E4B3AB4A7BA}" destId="{AF8FEBE1-61D9-473D-A214-1ADD77701921}" srcOrd="1" destOrd="0" parTransId="{E8B085E6-3AB1-441A-928D-4D989AA26449}" sibTransId="{9F076E63-F126-44D5-A8BA-2EF81AF9826C}"/>
    <dgm:cxn modelId="{65A2685F-BF8A-424A-8888-96CB2CED8C2F}" type="presOf" srcId="{45608A34-B0E1-45B4-B687-48CAF520A100}" destId="{2785E52A-5799-4199-835C-23D37689BBC1}" srcOrd="0" destOrd="1" presId="urn:microsoft.com/office/officeart/2016/7/layout/VerticalSolidActionList"/>
    <dgm:cxn modelId="{E436C053-FA00-40E6-9963-E51E8B62A1FB}" type="presOf" srcId="{0D69D8E5-2E61-4CFA-8CDE-6E4B3AB4A7BA}" destId="{447A16A9-0724-4C2D-B5AB-32EDA6E49029}" srcOrd="0" destOrd="0" presId="urn:microsoft.com/office/officeart/2016/7/layout/VerticalSolidActionList"/>
    <dgm:cxn modelId="{74DBE69E-4800-4AB8-877C-F786AF283A65}" srcId="{0D69D8E5-2E61-4CFA-8CDE-6E4B3AB4A7BA}" destId="{19D99CAF-5272-4CB6-B834-57CC75AB65F7}" srcOrd="0" destOrd="0" parTransId="{AA2263CF-0A92-4A4F-BFA7-1B32473147B1}" sibTransId="{D35FE34F-DBFD-4A2C-900F-E358CB7BBCB4}"/>
    <dgm:cxn modelId="{9C10B79F-2726-481C-A772-F2338821AD30}" type="presOf" srcId="{8447AF11-1713-4EDC-95B3-56E05909A398}" destId="{2785E52A-5799-4199-835C-23D37689BBC1}" srcOrd="0" destOrd="2" presId="urn:microsoft.com/office/officeart/2016/7/layout/VerticalSolidActionList"/>
    <dgm:cxn modelId="{74D2A3B2-208B-42DB-8DB7-1590178A5DF1}" type="presOf" srcId="{5A464B6F-27A2-449D-A041-873B16D89800}" destId="{2785E52A-5799-4199-835C-23D37689BBC1}" srcOrd="0" destOrd="0" presId="urn:microsoft.com/office/officeart/2016/7/layout/VerticalSolidActionList"/>
    <dgm:cxn modelId="{E9649FC4-9AB0-425F-8912-6BA08F711C93}" srcId="{AF8FEBE1-61D9-473D-A214-1ADD77701921}" destId="{415BD399-C59D-4596-A75D-A72FB5CD4382}" srcOrd="3" destOrd="0" parTransId="{5F112664-4903-4278-BD3C-8217A17E4801}" sibTransId="{E3CDAE87-302F-4D89-A942-DC57AB48429C}"/>
    <dgm:cxn modelId="{685A0DC8-FB54-478B-98EE-6E9FDA3C2DDB}" srcId="{AF8FEBE1-61D9-473D-A214-1ADD77701921}" destId="{8447AF11-1713-4EDC-95B3-56E05909A398}" srcOrd="2" destOrd="0" parTransId="{841DDB98-DB88-47BA-BE1F-B7F665BCC39F}" sibTransId="{5314BB57-8BF7-4892-BF53-519F1925AC97}"/>
    <dgm:cxn modelId="{7E7DB9CA-66A2-49ED-B740-908705C9528C}" type="presOf" srcId="{415BD399-C59D-4596-A75D-A72FB5CD4382}" destId="{2785E52A-5799-4199-835C-23D37689BBC1}" srcOrd="0" destOrd="3" presId="urn:microsoft.com/office/officeart/2016/7/layout/VerticalSolidActionList"/>
    <dgm:cxn modelId="{5D878BED-45CA-4D2F-BB56-91B2261B20E5}" type="presOf" srcId="{19D99CAF-5272-4CB6-B834-57CC75AB65F7}" destId="{4E84EF6D-F345-4F08-AF55-04BD30EFD871}" srcOrd="0" destOrd="0" presId="urn:microsoft.com/office/officeart/2016/7/layout/VerticalSolidActionList"/>
    <dgm:cxn modelId="{EAA23EF6-AE25-47C6-8A3E-CD9AF3F9AD12}" type="presParOf" srcId="{447A16A9-0724-4C2D-B5AB-32EDA6E49029}" destId="{F8F23F53-777E-48C5-9870-83AD359A3AC8}" srcOrd="0" destOrd="0" presId="urn:microsoft.com/office/officeart/2016/7/layout/VerticalSolidActionList"/>
    <dgm:cxn modelId="{602993C8-4FCA-4CB5-B8AB-F1F10DB23838}" type="presParOf" srcId="{F8F23F53-777E-48C5-9870-83AD359A3AC8}" destId="{4E84EF6D-F345-4F08-AF55-04BD30EFD871}" srcOrd="0" destOrd="0" presId="urn:microsoft.com/office/officeart/2016/7/layout/VerticalSolidActionList"/>
    <dgm:cxn modelId="{27370ADA-2CF0-42ED-B990-99D8CBECB47E}" type="presParOf" srcId="{F8F23F53-777E-48C5-9870-83AD359A3AC8}" destId="{2D7968ED-19C9-415B-AF08-C0AF23F11938}" srcOrd="1" destOrd="0" presId="urn:microsoft.com/office/officeart/2016/7/layout/VerticalSolidActionList"/>
    <dgm:cxn modelId="{55221EBB-6DA5-4B39-9446-0B6974A5F57F}" type="presParOf" srcId="{447A16A9-0724-4C2D-B5AB-32EDA6E49029}" destId="{248A30E5-72DA-4D2F-8F46-B0A93CB02FCB}" srcOrd="1" destOrd="0" presId="urn:microsoft.com/office/officeart/2016/7/layout/VerticalSolidActionList"/>
    <dgm:cxn modelId="{A9D6048A-4A23-4BCA-B08F-3082B15AFAAF}" type="presParOf" srcId="{447A16A9-0724-4C2D-B5AB-32EDA6E49029}" destId="{B7AF11A4-3104-4B85-9B75-F16E5885602E}" srcOrd="2" destOrd="0" presId="urn:microsoft.com/office/officeart/2016/7/layout/VerticalSolidActionList"/>
    <dgm:cxn modelId="{F10E5798-8397-4D07-9339-6983DEE826E9}" type="presParOf" srcId="{B7AF11A4-3104-4B85-9B75-F16E5885602E}" destId="{646D34DC-526D-49CB-8C67-3A209C3DAE9C}" srcOrd="0" destOrd="0" presId="urn:microsoft.com/office/officeart/2016/7/layout/VerticalSolidActionList"/>
    <dgm:cxn modelId="{0EC218DC-1A85-4EB4-B6F4-A3D5AF9E6AB5}" type="presParOf" srcId="{B7AF11A4-3104-4B85-9B75-F16E5885602E}" destId="{2785E52A-5799-4199-835C-23D37689BBC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09E11A-F7E7-49DF-B600-003AFB85FE0B}"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DAA2CA27-827B-4AF6-A5EC-7B592A370028}">
      <dgm:prSet/>
      <dgm:spPr/>
      <dgm:t>
        <a:bodyPr/>
        <a:lstStyle/>
        <a:p>
          <a:pPr rtl="0"/>
          <a:r>
            <a:rPr lang="en-US" b="1" dirty="0">
              <a:latin typeface="Arial"/>
              <a:cs typeface="Arial"/>
            </a:rPr>
            <a:t>To operate as a SOLE-TRADER</a:t>
          </a:r>
          <a:r>
            <a:rPr lang="en-US" dirty="0">
              <a:latin typeface="Arial"/>
              <a:cs typeface="Arial"/>
            </a:rPr>
            <a:t>  using high</a:t>
          </a:r>
          <a:r>
            <a:rPr lang="en-US" dirty="0">
              <a:latin typeface="Arial"/>
              <a:ea typeface="Cambria Math"/>
              <a:cs typeface="Arial"/>
            </a:rPr>
            <a:t>‑</a:t>
          </a:r>
          <a:r>
            <a:rPr lang="en-US" dirty="0">
              <a:latin typeface="Arial"/>
              <a:cs typeface="Arial"/>
            </a:rPr>
            <a:t>quality plant</a:t>
          </a:r>
          <a:r>
            <a:rPr lang="en-US" dirty="0">
              <a:latin typeface="Arial"/>
              <a:ea typeface="Cambria Math"/>
              <a:cs typeface="Arial"/>
            </a:rPr>
            <a:t>‑</a:t>
          </a:r>
          <a:r>
            <a:rPr lang="en-US" dirty="0">
              <a:latin typeface="Arial"/>
              <a:cs typeface="Arial"/>
            </a:rPr>
            <a:t>based ingredients. </a:t>
          </a:r>
        </a:p>
      </dgm:t>
    </dgm:pt>
    <dgm:pt modelId="{31341CE6-05B1-4F4B-A6B7-E899E0D06875}" type="parTrans" cxnId="{A2CD7D5C-1030-458E-A01D-9D66279868F8}">
      <dgm:prSet/>
      <dgm:spPr/>
      <dgm:t>
        <a:bodyPr/>
        <a:lstStyle/>
        <a:p>
          <a:endParaRPr lang="en-US">
            <a:latin typeface="Arial" panose="020B0604020202020204" pitchFamily="34" charset="0"/>
            <a:cs typeface="Arial" panose="020B0604020202020204" pitchFamily="34" charset="0"/>
          </a:endParaRPr>
        </a:p>
      </dgm:t>
    </dgm:pt>
    <dgm:pt modelId="{8DF3568B-9276-4887-9A21-7891D8C26C8A}" type="sibTrans" cxnId="{A2CD7D5C-1030-458E-A01D-9D66279868F8}">
      <dgm:prSet/>
      <dgm:spPr/>
      <dgm:t>
        <a:bodyPr/>
        <a:lstStyle/>
        <a:p>
          <a:endParaRPr lang="en-US">
            <a:latin typeface="Arial" panose="020B0604020202020204" pitchFamily="34" charset="0"/>
            <a:cs typeface="Arial" panose="020B0604020202020204" pitchFamily="34" charset="0"/>
          </a:endParaRPr>
        </a:p>
      </dgm:t>
    </dgm:pt>
    <dgm:pt modelId="{29F52725-89B4-43C1-87F8-8468BE94C42C}">
      <dgm:prSet/>
      <dgm:spPr>
        <a:solidFill>
          <a:schemeClr val="bg2">
            <a:lumMod val="50000"/>
          </a:schemeClr>
        </a:solidFill>
      </dgm:spPr>
      <dgm:t>
        <a:bodyPr/>
        <a:lstStyle/>
        <a:p>
          <a:pPr rtl="0"/>
          <a:r>
            <a:rPr lang="en-US" b="1">
              <a:latin typeface="Arial"/>
              <a:ea typeface="Calibri"/>
              <a:cs typeface="Arial"/>
            </a:rPr>
            <a:t>AIMS</a:t>
          </a:r>
          <a:r>
            <a:rPr lang="en-US">
              <a:latin typeface="Arial"/>
              <a:ea typeface="Calibri"/>
              <a:cs typeface="Arial"/>
            </a:rPr>
            <a:t>: To meet the growing consumer demand for sustainable, chemical‑free personal‑care products </a:t>
          </a:r>
          <a:endParaRPr lang="en-GB">
            <a:latin typeface="Arial"/>
            <a:ea typeface="Calibri"/>
            <a:cs typeface="Arial"/>
          </a:endParaRPr>
        </a:p>
      </dgm:t>
    </dgm:pt>
    <dgm:pt modelId="{A716F5AF-4018-4E89-988D-A7F12718B66F}" type="parTrans" cxnId="{042F4C74-D470-4E8F-A484-DC8AE3B02D87}">
      <dgm:prSet/>
      <dgm:spPr/>
      <dgm:t>
        <a:bodyPr/>
        <a:lstStyle/>
        <a:p>
          <a:endParaRPr lang="en-US">
            <a:latin typeface="Arial" panose="020B0604020202020204" pitchFamily="34" charset="0"/>
            <a:cs typeface="Arial" panose="020B0604020202020204" pitchFamily="34" charset="0"/>
          </a:endParaRPr>
        </a:p>
      </dgm:t>
    </dgm:pt>
    <dgm:pt modelId="{78979026-C46D-4629-8AA8-252FD2A5F38D}" type="sibTrans" cxnId="{042F4C74-D470-4E8F-A484-DC8AE3B02D87}">
      <dgm:prSet/>
      <dgm:spPr/>
      <dgm:t>
        <a:bodyPr/>
        <a:lstStyle/>
        <a:p>
          <a:endParaRPr lang="en-US">
            <a:latin typeface="Arial" panose="020B0604020202020204" pitchFamily="34" charset="0"/>
            <a:cs typeface="Arial" panose="020B0604020202020204" pitchFamily="34" charset="0"/>
          </a:endParaRPr>
        </a:p>
      </dgm:t>
    </dgm:pt>
    <dgm:pt modelId="{EB4675EA-3E5A-4055-8DAD-88791E2CB025}">
      <dgm:prSet/>
      <dgm:spPr/>
      <dgm:t>
        <a:bodyPr/>
        <a:lstStyle/>
        <a:p>
          <a:pPr rtl="0"/>
          <a:r>
            <a:rPr lang="en-US" b="1">
              <a:latin typeface="Arial"/>
              <a:cs typeface="Arial"/>
            </a:rPr>
            <a:t>FUTURE VISION:</a:t>
          </a:r>
          <a:r>
            <a:rPr lang="en-US">
              <a:latin typeface="Arial"/>
              <a:cs typeface="Arial"/>
            </a:rPr>
            <a:t> Expand into bath products (scrubs, balms, bath bombs), sell through local shops, and build a strong online presence.</a:t>
          </a:r>
        </a:p>
      </dgm:t>
    </dgm:pt>
    <dgm:pt modelId="{5DFA379F-139D-47BC-BEB1-30403B5D73A3}" type="parTrans" cxnId="{DE120090-331F-400A-A3E8-5EA1A6F613EE}">
      <dgm:prSet/>
      <dgm:spPr/>
      <dgm:t>
        <a:bodyPr/>
        <a:lstStyle/>
        <a:p>
          <a:endParaRPr lang="en-US">
            <a:latin typeface="Arial" panose="020B0604020202020204" pitchFamily="34" charset="0"/>
            <a:cs typeface="Arial" panose="020B0604020202020204" pitchFamily="34" charset="0"/>
          </a:endParaRPr>
        </a:p>
      </dgm:t>
    </dgm:pt>
    <dgm:pt modelId="{842251A7-967E-4B70-BAD9-9E74ACDA80DC}" type="sibTrans" cxnId="{DE120090-331F-400A-A3E8-5EA1A6F613EE}">
      <dgm:prSet/>
      <dgm:spPr/>
      <dgm:t>
        <a:bodyPr/>
        <a:lstStyle/>
        <a:p>
          <a:endParaRPr lang="en-US">
            <a:latin typeface="Arial" panose="020B0604020202020204" pitchFamily="34" charset="0"/>
            <a:cs typeface="Arial" panose="020B0604020202020204" pitchFamily="34" charset="0"/>
          </a:endParaRPr>
        </a:p>
      </dgm:t>
    </dgm:pt>
    <dgm:pt modelId="{F4D06295-13F8-43FE-910C-069F0953C4F4}">
      <dgm:prSet/>
      <dgm:spPr>
        <a:solidFill>
          <a:srgbClr val="FFC000"/>
        </a:solidFill>
      </dgm:spPr>
      <dgm:t>
        <a:bodyPr/>
        <a:lstStyle/>
        <a:p>
          <a:r>
            <a:rPr lang="en-US" b="1">
              <a:latin typeface="Arial"/>
              <a:cs typeface="Arial"/>
            </a:rPr>
            <a:t>USP:</a:t>
          </a:r>
          <a:r>
            <a:rPr lang="en-US">
              <a:latin typeface="Arial"/>
              <a:cs typeface="Arial"/>
            </a:rPr>
            <a:t> 100% natural ingredients, custom scents, and plastic</a:t>
          </a:r>
          <a:r>
            <a:rPr lang="en-US">
              <a:latin typeface="Arial"/>
              <a:ea typeface="Cambria Math"/>
              <a:cs typeface="Arial"/>
            </a:rPr>
            <a:t>‑</a:t>
          </a:r>
          <a:r>
            <a:rPr lang="en-US">
              <a:latin typeface="Arial"/>
              <a:cs typeface="Arial"/>
            </a:rPr>
            <a:t>free packaging. </a:t>
          </a:r>
        </a:p>
      </dgm:t>
    </dgm:pt>
    <dgm:pt modelId="{4DDA0102-65F0-4596-961B-3F37A80FC9F0}" type="parTrans" cxnId="{C84B1A49-E1C9-4EE1-A7FD-AF66E62D2639}">
      <dgm:prSet/>
      <dgm:spPr/>
      <dgm:t>
        <a:bodyPr/>
        <a:lstStyle/>
        <a:p>
          <a:endParaRPr lang="en-US">
            <a:latin typeface="Arial" panose="020B0604020202020204" pitchFamily="34" charset="0"/>
            <a:cs typeface="Arial" panose="020B0604020202020204" pitchFamily="34" charset="0"/>
          </a:endParaRPr>
        </a:p>
      </dgm:t>
    </dgm:pt>
    <dgm:pt modelId="{DFBA88B0-9101-46A5-B3DC-4163E99B553A}" type="sibTrans" cxnId="{C84B1A49-E1C9-4EE1-A7FD-AF66E62D2639}">
      <dgm:prSet/>
      <dgm:spPr/>
      <dgm:t>
        <a:bodyPr/>
        <a:lstStyle/>
        <a:p>
          <a:endParaRPr lang="en-US">
            <a:latin typeface="Arial" panose="020B0604020202020204" pitchFamily="34" charset="0"/>
            <a:cs typeface="Arial" panose="020B0604020202020204" pitchFamily="34" charset="0"/>
          </a:endParaRPr>
        </a:p>
      </dgm:t>
    </dgm:pt>
    <dgm:pt modelId="{B4010903-D78F-4293-A32D-735BFC35B1F8}">
      <dgm:prSet phldr="0"/>
      <dgm:spPr/>
      <dgm:t>
        <a:bodyPr/>
        <a:lstStyle/>
        <a:p>
          <a:pPr rtl="0"/>
          <a:r>
            <a:rPr lang="en-US" b="1" dirty="0">
              <a:latin typeface="Arial"/>
              <a:ea typeface="Calibri"/>
              <a:cs typeface="Arial"/>
            </a:rPr>
            <a:t>TARGET MARKET</a:t>
          </a:r>
          <a:r>
            <a:rPr lang="en-US" dirty="0">
              <a:latin typeface="Arial"/>
              <a:ea typeface="Calibri"/>
              <a:cs typeface="Arial"/>
            </a:rPr>
            <a:t>: Health-conscious consumers, eco-friendly shoppers, gift buyers.</a:t>
          </a:r>
        </a:p>
      </dgm:t>
    </dgm:pt>
    <dgm:pt modelId="{78A4EA03-3764-466D-AABC-5D11A7D783DC}" type="parTrans" cxnId="{3B70F00A-5F58-4411-8C37-278001E89016}">
      <dgm:prSet/>
      <dgm:spPr/>
    </dgm:pt>
    <dgm:pt modelId="{8C20C369-4C3F-4D39-858E-7C58B06FB1F3}" type="sibTrans" cxnId="{3B70F00A-5F58-4411-8C37-278001E89016}">
      <dgm:prSet/>
      <dgm:spPr/>
    </dgm:pt>
    <dgm:pt modelId="{3E40A514-8C71-42B8-BD75-3785B6CC1DA6}" type="pres">
      <dgm:prSet presAssocID="{9C09E11A-F7E7-49DF-B600-003AFB85FE0B}" presName="diagram" presStyleCnt="0">
        <dgm:presLayoutVars>
          <dgm:dir/>
          <dgm:resizeHandles val="exact"/>
        </dgm:presLayoutVars>
      </dgm:prSet>
      <dgm:spPr/>
    </dgm:pt>
    <dgm:pt modelId="{A4D1593F-6526-44C9-B450-4F32F163B312}" type="pres">
      <dgm:prSet presAssocID="{DAA2CA27-827B-4AF6-A5EC-7B592A370028}" presName="node" presStyleLbl="node1" presStyleIdx="0" presStyleCnt="5">
        <dgm:presLayoutVars>
          <dgm:bulletEnabled val="1"/>
        </dgm:presLayoutVars>
      </dgm:prSet>
      <dgm:spPr/>
    </dgm:pt>
    <dgm:pt modelId="{B1441350-A15A-4B7F-A1D7-A3ABD3D69D91}" type="pres">
      <dgm:prSet presAssocID="{8DF3568B-9276-4887-9A21-7891D8C26C8A}" presName="sibTrans" presStyleCnt="0"/>
      <dgm:spPr/>
    </dgm:pt>
    <dgm:pt modelId="{FC44C5C4-F269-4E26-91F9-5E75DBCEB7D3}" type="pres">
      <dgm:prSet presAssocID="{B4010903-D78F-4293-A32D-735BFC35B1F8}" presName="node" presStyleLbl="node1" presStyleIdx="1" presStyleCnt="5">
        <dgm:presLayoutVars>
          <dgm:bulletEnabled val="1"/>
        </dgm:presLayoutVars>
      </dgm:prSet>
      <dgm:spPr/>
    </dgm:pt>
    <dgm:pt modelId="{663495F7-F324-41C6-B669-E21E6FEB7262}" type="pres">
      <dgm:prSet presAssocID="{8C20C369-4C3F-4D39-858E-7C58B06FB1F3}" presName="sibTrans" presStyleCnt="0"/>
      <dgm:spPr/>
    </dgm:pt>
    <dgm:pt modelId="{C775AFC4-7F76-4BB0-B136-497FFB3936EB}" type="pres">
      <dgm:prSet presAssocID="{29F52725-89B4-43C1-87F8-8468BE94C42C}" presName="node" presStyleLbl="node1" presStyleIdx="2" presStyleCnt="5">
        <dgm:presLayoutVars>
          <dgm:bulletEnabled val="1"/>
        </dgm:presLayoutVars>
      </dgm:prSet>
      <dgm:spPr/>
    </dgm:pt>
    <dgm:pt modelId="{E2414778-0196-4068-9D61-1FA0B35C2378}" type="pres">
      <dgm:prSet presAssocID="{78979026-C46D-4629-8AA8-252FD2A5F38D}" presName="sibTrans" presStyleCnt="0"/>
      <dgm:spPr/>
    </dgm:pt>
    <dgm:pt modelId="{D4FF64C2-2E49-483A-BC25-B82677674BE5}" type="pres">
      <dgm:prSet presAssocID="{EB4675EA-3E5A-4055-8DAD-88791E2CB025}" presName="node" presStyleLbl="node1" presStyleIdx="3" presStyleCnt="5">
        <dgm:presLayoutVars>
          <dgm:bulletEnabled val="1"/>
        </dgm:presLayoutVars>
      </dgm:prSet>
      <dgm:spPr>
        <a:solidFill>
          <a:schemeClr val="accent1"/>
        </a:solidFill>
      </dgm:spPr>
    </dgm:pt>
    <dgm:pt modelId="{9EB20F34-31D4-4C3D-8310-177EC3F3F10A}" type="pres">
      <dgm:prSet presAssocID="{842251A7-967E-4B70-BAD9-9E74ACDA80DC}" presName="sibTrans" presStyleCnt="0"/>
      <dgm:spPr/>
    </dgm:pt>
    <dgm:pt modelId="{DE6AF66A-76D2-48D5-9115-C49863FAC491}" type="pres">
      <dgm:prSet presAssocID="{F4D06295-13F8-43FE-910C-069F0953C4F4}" presName="node" presStyleLbl="node1" presStyleIdx="4" presStyleCnt="5">
        <dgm:presLayoutVars>
          <dgm:bulletEnabled val="1"/>
        </dgm:presLayoutVars>
      </dgm:prSet>
      <dgm:spPr/>
    </dgm:pt>
  </dgm:ptLst>
  <dgm:cxnLst>
    <dgm:cxn modelId="{3B70F00A-5F58-4411-8C37-278001E89016}" srcId="{9C09E11A-F7E7-49DF-B600-003AFB85FE0B}" destId="{B4010903-D78F-4293-A32D-735BFC35B1F8}" srcOrd="1" destOrd="0" parTransId="{78A4EA03-3764-466D-AABC-5D11A7D783DC}" sibTransId="{8C20C369-4C3F-4D39-858E-7C58B06FB1F3}"/>
    <dgm:cxn modelId="{C5060215-80CE-4858-A8AE-8F608D350498}" type="presOf" srcId="{DAA2CA27-827B-4AF6-A5EC-7B592A370028}" destId="{A4D1593F-6526-44C9-B450-4F32F163B312}" srcOrd="0" destOrd="0" presId="urn:microsoft.com/office/officeart/2005/8/layout/default"/>
    <dgm:cxn modelId="{7C4B971B-54DD-4ED4-82F5-B0746E02D5F3}" type="presOf" srcId="{EB4675EA-3E5A-4055-8DAD-88791E2CB025}" destId="{D4FF64C2-2E49-483A-BC25-B82677674BE5}" srcOrd="0" destOrd="0" presId="urn:microsoft.com/office/officeart/2005/8/layout/default"/>
    <dgm:cxn modelId="{4AE1CF20-B52C-4702-B827-EFBF1F8C3FE1}" type="presOf" srcId="{F4D06295-13F8-43FE-910C-069F0953C4F4}" destId="{DE6AF66A-76D2-48D5-9115-C49863FAC491}" srcOrd="0" destOrd="0" presId="urn:microsoft.com/office/officeart/2005/8/layout/default"/>
    <dgm:cxn modelId="{51623123-2D3E-43EC-BA08-3CE75E24D6FF}" type="presOf" srcId="{29F52725-89B4-43C1-87F8-8468BE94C42C}" destId="{C775AFC4-7F76-4BB0-B136-497FFB3936EB}" srcOrd="0" destOrd="0" presId="urn:microsoft.com/office/officeart/2005/8/layout/default"/>
    <dgm:cxn modelId="{C2093838-242F-4E14-A603-BF508B05D4EF}" type="presOf" srcId="{B4010903-D78F-4293-A32D-735BFC35B1F8}" destId="{FC44C5C4-F269-4E26-91F9-5E75DBCEB7D3}" srcOrd="0" destOrd="0" presId="urn:microsoft.com/office/officeart/2005/8/layout/default"/>
    <dgm:cxn modelId="{A2CD7D5C-1030-458E-A01D-9D66279868F8}" srcId="{9C09E11A-F7E7-49DF-B600-003AFB85FE0B}" destId="{DAA2CA27-827B-4AF6-A5EC-7B592A370028}" srcOrd="0" destOrd="0" parTransId="{31341CE6-05B1-4F4B-A6B7-E899E0D06875}" sibTransId="{8DF3568B-9276-4887-9A21-7891D8C26C8A}"/>
    <dgm:cxn modelId="{05CBC05D-2A6C-4C5B-8561-76BD6139A288}" type="presOf" srcId="{9C09E11A-F7E7-49DF-B600-003AFB85FE0B}" destId="{3E40A514-8C71-42B8-BD75-3785B6CC1DA6}" srcOrd="0" destOrd="0" presId="urn:microsoft.com/office/officeart/2005/8/layout/default"/>
    <dgm:cxn modelId="{C84B1A49-E1C9-4EE1-A7FD-AF66E62D2639}" srcId="{9C09E11A-F7E7-49DF-B600-003AFB85FE0B}" destId="{F4D06295-13F8-43FE-910C-069F0953C4F4}" srcOrd="4" destOrd="0" parTransId="{4DDA0102-65F0-4596-961B-3F37A80FC9F0}" sibTransId="{DFBA88B0-9101-46A5-B3DC-4163E99B553A}"/>
    <dgm:cxn modelId="{042F4C74-D470-4E8F-A484-DC8AE3B02D87}" srcId="{9C09E11A-F7E7-49DF-B600-003AFB85FE0B}" destId="{29F52725-89B4-43C1-87F8-8468BE94C42C}" srcOrd="2" destOrd="0" parTransId="{A716F5AF-4018-4E89-988D-A7F12718B66F}" sibTransId="{78979026-C46D-4629-8AA8-252FD2A5F38D}"/>
    <dgm:cxn modelId="{DE120090-331F-400A-A3E8-5EA1A6F613EE}" srcId="{9C09E11A-F7E7-49DF-B600-003AFB85FE0B}" destId="{EB4675EA-3E5A-4055-8DAD-88791E2CB025}" srcOrd="3" destOrd="0" parTransId="{5DFA379F-139D-47BC-BEB1-30403B5D73A3}" sibTransId="{842251A7-967E-4B70-BAD9-9E74ACDA80DC}"/>
    <dgm:cxn modelId="{E9F706C7-C4DF-4BC8-8F69-DB23298848B8}" type="presParOf" srcId="{3E40A514-8C71-42B8-BD75-3785B6CC1DA6}" destId="{A4D1593F-6526-44C9-B450-4F32F163B312}" srcOrd="0" destOrd="0" presId="urn:microsoft.com/office/officeart/2005/8/layout/default"/>
    <dgm:cxn modelId="{6EE972B8-C234-4BDA-BCAB-F1467CB2D553}" type="presParOf" srcId="{3E40A514-8C71-42B8-BD75-3785B6CC1DA6}" destId="{B1441350-A15A-4B7F-A1D7-A3ABD3D69D91}" srcOrd="1" destOrd="0" presId="urn:microsoft.com/office/officeart/2005/8/layout/default"/>
    <dgm:cxn modelId="{684EACBC-6BA8-401A-A8FD-86B3B7AC3E78}" type="presParOf" srcId="{3E40A514-8C71-42B8-BD75-3785B6CC1DA6}" destId="{FC44C5C4-F269-4E26-91F9-5E75DBCEB7D3}" srcOrd="2" destOrd="0" presId="urn:microsoft.com/office/officeart/2005/8/layout/default"/>
    <dgm:cxn modelId="{3100E000-14FF-4D8F-BA97-2FADC14F757B}" type="presParOf" srcId="{3E40A514-8C71-42B8-BD75-3785B6CC1DA6}" destId="{663495F7-F324-41C6-B669-E21E6FEB7262}" srcOrd="3" destOrd="0" presId="urn:microsoft.com/office/officeart/2005/8/layout/default"/>
    <dgm:cxn modelId="{E9ECD502-07E4-4CE3-A717-5553DF3B10E7}" type="presParOf" srcId="{3E40A514-8C71-42B8-BD75-3785B6CC1DA6}" destId="{C775AFC4-7F76-4BB0-B136-497FFB3936EB}" srcOrd="4" destOrd="0" presId="urn:microsoft.com/office/officeart/2005/8/layout/default"/>
    <dgm:cxn modelId="{A9DE7D0D-BC89-4D84-8F05-DF37503EA48E}" type="presParOf" srcId="{3E40A514-8C71-42B8-BD75-3785B6CC1DA6}" destId="{E2414778-0196-4068-9D61-1FA0B35C2378}" srcOrd="5" destOrd="0" presId="urn:microsoft.com/office/officeart/2005/8/layout/default"/>
    <dgm:cxn modelId="{CEAE8F9E-219D-4944-A283-0C332FDA2F1B}" type="presParOf" srcId="{3E40A514-8C71-42B8-BD75-3785B6CC1DA6}" destId="{D4FF64C2-2E49-483A-BC25-B82677674BE5}" srcOrd="6" destOrd="0" presId="urn:microsoft.com/office/officeart/2005/8/layout/default"/>
    <dgm:cxn modelId="{F47FFFF7-6B40-4DE9-9661-9BC34507DB68}" type="presParOf" srcId="{3E40A514-8C71-42B8-BD75-3785B6CC1DA6}" destId="{9EB20F34-31D4-4C3D-8310-177EC3F3F10A}" srcOrd="7" destOrd="0" presId="urn:microsoft.com/office/officeart/2005/8/layout/default"/>
    <dgm:cxn modelId="{A8D7DC2C-B151-43B0-93FE-F12556128EEE}" type="presParOf" srcId="{3E40A514-8C71-42B8-BD75-3785B6CC1DA6}" destId="{DE6AF66A-76D2-48D5-9115-C49863FAC4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09E11A-F7E7-49DF-B600-003AFB85FE0B}"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C60D372A-0F06-4BED-A9B8-E5A28C12C9D1}">
      <dgm:prSet phldr="0" custT="1"/>
      <dgm:spPr/>
      <dgm:t>
        <a:bodyPr/>
        <a:lstStyle/>
        <a:p>
          <a:pPr algn="l" rtl="0"/>
          <a:br>
            <a:rPr lang="en-US" sz="1800" b="1" u="sng" dirty="0">
              <a:solidFill>
                <a:schemeClr val="bg1"/>
              </a:solidFill>
              <a:latin typeface="Arial"/>
              <a:ea typeface="Calibri"/>
              <a:cs typeface="Arial"/>
            </a:rPr>
          </a:br>
          <a:br>
            <a:rPr lang="en-US" sz="1800" b="1" u="sng" dirty="0">
              <a:latin typeface="Arial"/>
              <a:ea typeface="Calibri"/>
              <a:cs typeface="Arial"/>
            </a:rPr>
          </a:br>
          <a:br>
            <a:rPr lang="en-US" sz="1800" b="1" u="sng" dirty="0">
              <a:latin typeface="Arial"/>
              <a:ea typeface="Calibri"/>
              <a:cs typeface="Arial"/>
            </a:rPr>
          </a:br>
          <a:r>
            <a:rPr lang="en-US" sz="1800" b="1" u="sng" dirty="0">
              <a:solidFill>
                <a:schemeClr val="bg1"/>
              </a:solidFill>
              <a:latin typeface="Arial"/>
              <a:ea typeface="Calibri"/>
              <a:cs typeface="Arial"/>
            </a:rPr>
            <a:t>SHORT-TERM GOALS (0–12 MONTHS)</a:t>
          </a:r>
          <a:br>
            <a:rPr lang="en-US" sz="1800" b="1" u="sng" dirty="0">
              <a:solidFill>
                <a:schemeClr val="bg1"/>
              </a:solidFill>
              <a:latin typeface="Arial"/>
              <a:ea typeface="Calibri"/>
              <a:cs typeface="Arial"/>
            </a:rPr>
          </a:br>
          <a:br>
            <a:rPr lang="en-US" sz="1800" b="1" u="sng" dirty="0">
              <a:latin typeface="Arial"/>
              <a:ea typeface="Calibri"/>
              <a:cs typeface="Arial"/>
            </a:rPr>
          </a:br>
          <a:r>
            <a:rPr lang="en-US" sz="1800" b="0" u="none" dirty="0">
              <a:solidFill>
                <a:schemeClr val="bg1"/>
              </a:solidFill>
              <a:latin typeface="Arial"/>
              <a:ea typeface="Calibri"/>
              <a:cs typeface="Arial"/>
            </a:rPr>
            <a:t>1) Launch online store </a:t>
          </a:r>
          <a:br>
            <a:rPr lang="en-US" sz="1800" b="0" u="none" dirty="0">
              <a:solidFill>
                <a:schemeClr val="bg1"/>
              </a:solidFill>
              <a:latin typeface="Arial"/>
              <a:ea typeface="Calibri"/>
              <a:cs typeface="Arial"/>
            </a:rPr>
          </a:br>
          <a:r>
            <a:rPr lang="en-US" sz="1800" b="0" u="none" dirty="0">
              <a:solidFill>
                <a:schemeClr val="bg1"/>
              </a:solidFill>
              <a:latin typeface="Arial"/>
              <a:ea typeface="Calibri"/>
              <a:cs typeface="Arial"/>
            </a:rPr>
            <a:t>2) Develop 6 core soap varieties </a:t>
          </a:r>
          <a:br>
            <a:rPr lang="en-US" sz="1800" b="0" u="none" dirty="0">
              <a:solidFill>
                <a:schemeClr val="bg1"/>
              </a:solidFill>
              <a:latin typeface="Arial"/>
              <a:ea typeface="Calibri"/>
              <a:cs typeface="Arial"/>
            </a:rPr>
          </a:br>
          <a:r>
            <a:rPr lang="en-US" sz="1800" b="0" u="none" dirty="0">
              <a:solidFill>
                <a:schemeClr val="bg1"/>
              </a:solidFill>
              <a:latin typeface="Arial"/>
              <a:ea typeface="Calibri"/>
              <a:cs typeface="Arial"/>
            </a:rPr>
            <a:t>3) Attend 6–10 local markets </a:t>
          </a:r>
          <a:br>
            <a:rPr lang="en-US" sz="1800" b="0" u="none" dirty="0">
              <a:solidFill>
                <a:schemeClr val="bg1"/>
              </a:solidFill>
              <a:latin typeface="Arial"/>
              <a:ea typeface="Calibri"/>
              <a:cs typeface="Arial"/>
            </a:rPr>
          </a:br>
          <a:r>
            <a:rPr lang="en-US" sz="1800" b="0" u="none" dirty="0">
              <a:solidFill>
                <a:schemeClr val="bg1"/>
              </a:solidFill>
              <a:latin typeface="Arial"/>
              <a:ea typeface="Calibri"/>
              <a:cs typeface="Arial"/>
            </a:rPr>
            <a:t>4) Achieve first £ 800/month in sales </a:t>
          </a:r>
          <a:br>
            <a:rPr lang="en-US" sz="1800" b="0" u="none" dirty="0">
              <a:solidFill>
                <a:schemeClr val="bg1"/>
              </a:solidFill>
              <a:latin typeface="Arial"/>
              <a:ea typeface="Calibri"/>
              <a:cs typeface="Arial"/>
            </a:rPr>
          </a:br>
          <a:br>
            <a:rPr lang="en-US" sz="2400" b="1" u="sng" dirty="0">
              <a:latin typeface="Arial"/>
              <a:ea typeface="Calibri"/>
              <a:cs typeface="Arial"/>
            </a:rPr>
          </a:br>
          <a:endParaRPr lang="en-US" sz="2400" b="0" u="none" dirty="0">
            <a:solidFill>
              <a:schemeClr val="bg1"/>
            </a:solidFill>
            <a:latin typeface="Arial"/>
            <a:ea typeface="Calibri"/>
            <a:cs typeface="Arial"/>
          </a:endParaRPr>
        </a:p>
      </dgm:t>
    </dgm:pt>
    <dgm:pt modelId="{FFAB3329-AC0A-4C82-8F3A-2BA7AE46A001}" type="parTrans" cxnId="{F2336FDF-47A7-4092-A403-D12D229CBC45}">
      <dgm:prSet/>
      <dgm:spPr/>
    </dgm:pt>
    <dgm:pt modelId="{46540D8F-430A-4D15-93D8-A799C8EE939F}" type="sibTrans" cxnId="{F2336FDF-47A7-4092-A403-D12D229CBC45}">
      <dgm:prSet/>
      <dgm:spPr/>
    </dgm:pt>
    <dgm:pt modelId="{4B7B6E40-6A58-42F7-B2B6-1216ACB1CDFA}">
      <dgm:prSet phldr="0" custT="1"/>
      <dgm:spPr/>
      <dgm:t>
        <a:bodyPr/>
        <a:lstStyle/>
        <a:p>
          <a:pPr algn="l" rtl="0"/>
          <a:r>
            <a:rPr lang="en-US" sz="1800" b="1" u="sng" dirty="0">
              <a:solidFill>
                <a:schemeClr val="bg1"/>
              </a:solidFill>
              <a:latin typeface="Arial"/>
              <a:ea typeface="Calibri"/>
              <a:cs typeface="Arial"/>
            </a:rPr>
            <a:t>LONG-TERM GOALS (1–5 years</a:t>
          </a:r>
          <a:r>
            <a:rPr lang="en-US" b="1" u="sng" dirty="0">
              <a:solidFill>
                <a:schemeClr val="bg1"/>
              </a:solidFill>
              <a:latin typeface="Arial"/>
              <a:ea typeface="Calibri"/>
              <a:cs typeface="Arial"/>
            </a:rPr>
            <a:t>)</a:t>
          </a:r>
          <a:br>
            <a:rPr lang="en-US" b="1" u="sng" dirty="0">
              <a:solidFill>
                <a:schemeClr val="bg1"/>
              </a:solidFill>
              <a:latin typeface="Arial"/>
              <a:ea typeface="Calibri"/>
              <a:cs typeface="Arial"/>
            </a:rPr>
          </a:br>
          <a:br>
            <a:rPr lang="en-US" b="1" u="sng" dirty="0">
              <a:solidFill>
                <a:schemeClr val="bg1"/>
              </a:solidFill>
              <a:latin typeface="Arial"/>
              <a:ea typeface="Calibri"/>
              <a:cs typeface="Arial"/>
            </a:rPr>
          </a:br>
          <a:r>
            <a:rPr lang="en-US" sz="1800" b="0" u="none" dirty="0">
              <a:solidFill>
                <a:schemeClr val="bg1"/>
              </a:solidFill>
              <a:latin typeface="Arial"/>
              <a:ea typeface="Calibri"/>
              <a:cs typeface="Arial"/>
            </a:rPr>
            <a:t>1) Expand product line </a:t>
          </a:r>
          <a:br>
            <a:rPr lang="en-US" sz="1800" b="0" u="none" dirty="0">
              <a:solidFill>
                <a:schemeClr val="bg1"/>
              </a:solidFill>
              <a:latin typeface="Arial"/>
              <a:ea typeface="Calibri"/>
              <a:cs typeface="Arial"/>
            </a:rPr>
          </a:br>
          <a:r>
            <a:rPr lang="en-US" sz="1800" b="0" u="none" dirty="0">
              <a:solidFill>
                <a:schemeClr val="bg1"/>
              </a:solidFill>
              <a:latin typeface="Arial"/>
              <a:ea typeface="Calibri"/>
              <a:cs typeface="Arial"/>
            </a:rPr>
            <a:t>2) Increase production capacity</a:t>
          </a:r>
          <a:br>
            <a:rPr lang="en-US" sz="1800" b="0" u="none" dirty="0">
              <a:solidFill>
                <a:schemeClr val="bg1"/>
              </a:solidFill>
              <a:latin typeface="Arial"/>
              <a:ea typeface="Calibri"/>
              <a:cs typeface="Arial"/>
            </a:rPr>
          </a:br>
          <a:r>
            <a:rPr lang="en-US" sz="1800" b="0" u="none" dirty="0">
              <a:solidFill>
                <a:schemeClr val="bg1"/>
              </a:solidFill>
              <a:latin typeface="Arial"/>
              <a:ea typeface="Calibri"/>
              <a:cs typeface="Arial"/>
            </a:rPr>
            <a:t>3) Secure retail partnerships</a:t>
          </a:r>
          <a:br>
            <a:rPr lang="en-US" b="1" u="sng" dirty="0">
              <a:solidFill>
                <a:schemeClr val="bg1"/>
              </a:solidFill>
              <a:latin typeface="Arial"/>
              <a:ea typeface="Calibri"/>
              <a:cs typeface="Arial"/>
            </a:rPr>
          </a:br>
          <a:br>
            <a:rPr lang="en-US" b="1" u="sng" dirty="0">
              <a:solidFill>
                <a:schemeClr val="bg1"/>
              </a:solidFill>
              <a:latin typeface="Arial"/>
              <a:ea typeface="Calibri"/>
              <a:cs typeface="Arial"/>
            </a:rPr>
          </a:br>
          <a:endParaRPr lang="en-US" sz="1800" b="0" u="none" dirty="0">
            <a:solidFill>
              <a:schemeClr val="bg1"/>
            </a:solidFill>
            <a:latin typeface="Arial"/>
            <a:ea typeface="Calibri"/>
            <a:cs typeface="Arial"/>
          </a:endParaRPr>
        </a:p>
      </dgm:t>
    </dgm:pt>
    <dgm:pt modelId="{887722D6-A32A-4DAC-A847-A26A0BE3B42D}" type="parTrans" cxnId="{C962043B-3220-45C2-A02B-748D37494F0C}">
      <dgm:prSet/>
      <dgm:spPr/>
    </dgm:pt>
    <dgm:pt modelId="{00B2A826-CAFC-47FA-B77B-C02BB50874E2}" type="sibTrans" cxnId="{C962043B-3220-45C2-A02B-748D37494F0C}">
      <dgm:prSet/>
      <dgm:spPr/>
    </dgm:pt>
    <dgm:pt modelId="{3E40A514-8C71-42B8-BD75-3785B6CC1DA6}" type="pres">
      <dgm:prSet presAssocID="{9C09E11A-F7E7-49DF-B600-003AFB85FE0B}" presName="diagram" presStyleCnt="0">
        <dgm:presLayoutVars>
          <dgm:dir/>
          <dgm:resizeHandles val="exact"/>
        </dgm:presLayoutVars>
      </dgm:prSet>
      <dgm:spPr/>
    </dgm:pt>
    <dgm:pt modelId="{63F8B562-C62D-4DC1-8898-C35E943BF7BF}" type="pres">
      <dgm:prSet presAssocID="{C60D372A-0F06-4BED-A9B8-E5A28C12C9D1}" presName="node" presStyleLbl="node1" presStyleIdx="0" presStyleCnt="2">
        <dgm:presLayoutVars>
          <dgm:bulletEnabled val="1"/>
        </dgm:presLayoutVars>
      </dgm:prSet>
      <dgm:spPr/>
    </dgm:pt>
    <dgm:pt modelId="{D973919C-848A-475E-9F15-2E9E823763FD}" type="pres">
      <dgm:prSet presAssocID="{46540D8F-430A-4D15-93D8-A799C8EE939F}" presName="sibTrans" presStyleCnt="0"/>
      <dgm:spPr/>
    </dgm:pt>
    <dgm:pt modelId="{8A84E950-D009-4AAC-9168-3A32775B85C1}" type="pres">
      <dgm:prSet presAssocID="{4B7B6E40-6A58-42F7-B2B6-1216ACB1CDFA}" presName="node" presStyleLbl="node1" presStyleIdx="1" presStyleCnt="2">
        <dgm:presLayoutVars>
          <dgm:bulletEnabled val="1"/>
        </dgm:presLayoutVars>
      </dgm:prSet>
      <dgm:spPr/>
    </dgm:pt>
  </dgm:ptLst>
  <dgm:cxnLst>
    <dgm:cxn modelId="{C962043B-3220-45C2-A02B-748D37494F0C}" srcId="{9C09E11A-F7E7-49DF-B600-003AFB85FE0B}" destId="{4B7B6E40-6A58-42F7-B2B6-1216ACB1CDFA}" srcOrd="1" destOrd="0" parTransId="{887722D6-A32A-4DAC-A847-A26A0BE3B42D}" sibTransId="{00B2A826-CAFC-47FA-B77B-C02BB50874E2}"/>
    <dgm:cxn modelId="{05CBC05D-2A6C-4C5B-8561-76BD6139A288}" type="presOf" srcId="{9C09E11A-F7E7-49DF-B600-003AFB85FE0B}" destId="{3E40A514-8C71-42B8-BD75-3785B6CC1DA6}" srcOrd="0" destOrd="0" presId="urn:microsoft.com/office/officeart/2005/8/layout/default"/>
    <dgm:cxn modelId="{5E728464-041A-4F78-8253-8BAC1B9A905E}" type="presOf" srcId="{4B7B6E40-6A58-42F7-B2B6-1216ACB1CDFA}" destId="{8A84E950-D009-4AAC-9168-3A32775B85C1}" srcOrd="0" destOrd="0" presId="urn:microsoft.com/office/officeart/2005/8/layout/default"/>
    <dgm:cxn modelId="{AE93797E-929D-4B98-BA24-C1268CEB9DB0}" type="presOf" srcId="{C60D372A-0F06-4BED-A9B8-E5A28C12C9D1}" destId="{63F8B562-C62D-4DC1-8898-C35E943BF7BF}" srcOrd="0" destOrd="0" presId="urn:microsoft.com/office/officeart/2005/8/layout/default"/>
    <dgm:cxn modelId="{F2336FDF-47A7-4092-A403-D12D229CBC45}" srcId="{9C09E11A-F7E7-49DF-B600-003AFB85FE0B}" destId="{C60D372A-0F06-4BED-A9B8-E5A28C12C9D1}" srcOrd="0" destOrd="0" parTransId="{FFAB3329-AC0A-4C82-8F3A-2BA7AE46A001}" sibTransId="{46540D8F-430A-4D15-93D8-A799C8EE939F}"/>
    <dgm:cxn modelId="{83902E0C-9562-4C10-8A17-BD1F56311B76}" type="presParOf" srcId="{3E40A514-8C71-42B8-BD75-3785B6CC1DA6}" destId="{63F8B562-C62D-4DC1-8898-C35E943BF7BF}" srcOrd="0" destOrd="0" presId="urn:microsoft.com/office/officeart/2005/8/layout/default"/>
    <dgm:cxn modelId="{82B070A6-14E2-4B2F-9FB6-D14F745B1D0F}" type="presParOf" srcId="{3E40A514-8C71-42B8-BD75-3785B6CC1DA6}" destId="{D973919C-848A-475E-9F15-2E9E823763FD}" srcOrd="1" destOrd="0" presId="urn:microsoft.com/office/officeart/2005/8/layout/default"/>
    <dgm:cxn modelId="{3800C9E2-FFF3-4B45-AD27-4B00D76C92E0}" type="presParOf" srcId="{3E40A514-8C71-42B8-BD75-3785B6CC1DA6}" destId="{8A84E950-D009-4AAC-9168-3A32775B85C1}"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8D878-6BC6-4DF1-B65F-9B8CDD1415EC}">
      <dsp:nvSpPr>
        <dsp:cNvPr id="0" name=""/>
        <dsp:cNvSpPr/>
      </dsp:nvSpPr>
      <dsp:spPr>
        <a:xfrm>
          <a:off x="0" y="4029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a:latin typeface="Arial" panose="020B0604020202020204" pitchFamily="34" charset="0"/>
              <a:cs typeface="Arial" panose="020B0604020202020204" pitchFamily="34" charset="0"/>
            </a:rPr>
            <a:t>Student Name:		</a:t>
          </a:r>
          <a:r>
            <a:rPr lang="en-US" sz="2900" kern="1200">
              <a:latin typeface="Arial" panose="020B0604020202020204" pitchFamily="34" charset="0"/>
              <a:cs typeface="Arial" panose="020B0604020202020204" pitchFamily="34" charset="0"/>
            </a:rPr>
            <a:t>Vijay Rani</a:t>
          </a:r>
        </a:p>
        <a:p>
          <a:pPr marL="0" lvl="0" indent="0" algn="ctr" defTabSz="1289050">
            <a:lnSpc>
              <a:spcPct val="90000"/>
            </a:lnSpc>
            <a:spcBef>
              <a:spcPct val="0"/>
            </a:spcBef>
            <a:spcAft>
              <a:spcPct val="35000"/>
            </a:spcAft>
            <a:buNone/>
          </a:pPr>
          <a:r>
            <a:rPr lang="en-US" sz="2900" kern="1200">
              <a:latin typeface="Arial" panose="020B0604020202020204" pitchFamily="34" charset="0"/>
              <a:cs typeface="Arial" panose="020B0604020202020204" pitchFamily="34" charset="0"/>
            </a:rPr>
            <a:t> </a:t>
          </a:r>
        </a:p>
      </dsp:txBody>
      <dsp:txXfrm>
        <a:off x="0" y="40290"/>
        <a:ext cx="3286125" cy="1971675"/>
      </dsp:txXfrm>
    </dsp:sp>
    <dsp:sp modelId="{58EE4CBA-7A8D-4F70-839C-9322E33DFB8D}">
      <dsp:nvSpPr>
        <dsp:cNvPr id="0" name=""/>
        <dsp:cNvSpPr/>
      </dsp:nvSpPr>
      <dsp:spPr>
        <a:xfrm>
          <a:off x="3614737" y="40290"/>
          <a:ext cx="3286125" cy="1971675"/>
        </a:xfrm>
        <a:prstGeom prst="rect">
          <a:avLst/>
        </a:prstGeom>
        <a:solidFill>
          <a:schemeClr val="bg1">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a:latin typeface="Arial" panose="020B0604020202020204" pitchFamily="34" charset="0"/>
              <a:cs typeface="Arial" panose="020B0604020202020204" pitchFamily="34" charset="0"/>
            </a:rPr>
            <a:t>Student ID:		</a:t>
          </a:r>
          <a:r>
            <a:rPr lang="en-US" sz="2900" kern="1200">
              <a:latin typeface="Arial" panose="020B0604020202020204" pitchFamily="34" charset="0"/>
              <a:cs typeface="Arial" panose="020B0604020202020204" pitchFamily="34" charset="0"/>
            </a:rPr>
            <a:t>2432357</a:t>
          </a:r>
        </a:p>
      </dsp:txBody>
      <dsp:txXfrm>
        <a:off x="3614737" y="40290"/>
        <a:ext cx="3286125" cy="1971675"/>
      </dsp:txXfrm>
    </dsp:sp>
    <dsp:sp modelId="{BD06DC34-519A-422C-9864-DE0384140E59}">
      <dsp:nvSpPr>
        <dsp:cNvPr id="0" name=""/>
        <dsp:cNvSpPr/>
      </dsp:nvSpPr>
      <dsp:spPr>
        <a:xfrm>
          <a:off x="7229475" y="40290"/>
          <a:ext cx="3286125" cy="1971675"/>
        </a:xfrm>
        <a:prstGeom prst="rect">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b="1" kern="1200">
              <a:latin typeface="Arial"/>
              <a:cs typeface="Arial"/>
            </a:rPr>
            <a:t>Lecturer’s Name: </a:t>
          </a:r>
          <a:r>
            <a:rPr lang="en-US" sz="2900" b="0" kern="1200" err="1"/>
            <a:t>Fouziya</a:t>
          </a:r>
          <a:r>
            <a:rPr lang="en-US" sz="2900" b="0" kern="1200"/>
            <a:t> Farheen</a:t>
          </a:r>
          <a:endParaRPr lang="en-US" sz="2900" b="1" kern="1200">
            <a:latin typeface="Arial"/>
            <a:cs typeface="Arial"/>
          </a:endParaRPr>
        </a:p>
        <a:p>
          <a:pPr marL="0" lvl="0" indent="0" algn="ctr" defTabSz="1289050">
            <a:lnSpc>
              <a:spcPct val="90000"/>
            </a:lnSpc>
            <a:spcBef>
              <a:spcPct val="0"/>
            </a:spcBef>
            <a:spcAft>
              <a:spcPct val="35000"/>
            </a:spcAft>
            <a:buNone/>
          </a:pPr>
          <a:endParaRPr lang="en-US" sz="2900" b="0" kern="1200">
            <a:latin typeface="Arial"/>
            <a:cs typeface="Arial"/>
          </a:endParaRPr>
        </a:p>
      </dsp:txBody>
      <dsp:txXfrm>
        <a:off x="7229475" y="40290"/>
        <a:ext cx="3286125" cy="1971675"/>
      </dsp:txXfrm>
    </dsp:sp>
    <dsp:sp modelId="{D9E080AA-888E-4CED-8798-5EF5BCBEA117}">
      <dsp:nvSpPr>
        <dsp:cNvPr id="0" name=""/>
        <dsp:cNvSpPr/>
      </dsp:nvSpPr>
      <dsp:spPr>
        <a:xfrm>
          <a:off x="0" y="2340578"/>
          <a:ext cx="3286125" cy="1971675"/>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a:latin typeface="Arial" panose="020B0604020202020204" pitchFamily="34" charset="0"/>
              <a:cs typeface="Arial" panose="020B0604020202020204" pitchFamily="34" charset="0"/>
            </a:rPr>
            <a:t>Module Code:</a:t>
          </a:r>
        </a:p>
        <a:p>
          <a:pPr marL="0" lvl="0" indent="0" algn="ctr" defTabSz="1289050">
            <a:lnSpc>
              <a:spcPct val="90000"/>
            </a:lnSpc>
            <a:spcBef>
              <a:spcPct val="0"/>
            </a:spcBef>
            <a:spcAft>
              <a:spcPct val="35000"/>
            </a:spcAft>
            <a:buNone/>
          </a:pPr>
          <a:r>
            <a:rPr lang="en-US" sz="2900" b="1" kern="1200">
              <a:latin typeface="Arial"/>
              <a:cs typeface="Arial"/>
            </a:rPr>
            <a:t> </a:t>
          </a:r>
          <a:r>
            <a:rPr lang="en-US" sz="2900" kern="1200">
              <a:latin typeface="Arial"/>
              <a:cs typeface="Arial"/>
            </a:rPr>
            <a:t>LCLM 4006</a:t>
          </a:r>
        </a:p>
      </dsp:txBody>
      <dsp:txXfrm>
        <a:off x="0" y="2340578"/>
        <a:ext cx="3286125" cy="1971675"/>
      </dsp:txXfrm>
    </dsp:sp>
    <dsp:sp modelId="{BDAEA994-22A6-4EF7-B403-9FA4D1F3D92A}">
      <dsp:nvSpPr>
        <dsp:cNvPr id="0" name=""/>
        <dsp:cNvSpPr/>
      </dsp:nvSpPr>
      <dsp:spPr>
        <a:xfrm>
          <a:off x="3614737" y="2340578"/>
          <a:ext cx="3286125" cy="1971675"/>
        </a:xfrm>
        <a:prstGeom prst="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a:latin typeface="Arial" panose="020B0604020202020204" pitchFamily="34" charset="0"/>
              <a:cs typeface="Arial" panose="020B0604020202020204" pitchFamily="34" charset="0"/>
            </a:rPr>
            <a:t>Module Name: </a:t>
          </a:r>
          <a:endParaRPr lang="en-US" sz="2900" b="1" kern="1200"/>
        </a:p>
        <a:p>
          <a:pPr marL="0" lvl="0" indent="0" algn="ctr" defTabSz="1289050">
            <a:lnSpc>
              <a:spcPct val="90000"/>
            </a:lnSpc>
            <a:spcBef>
              <a:spcPct val="0"/>
            </a:spcBef>
            <a:spcAft>
              <a:spcPct val="35000"/>
            </a:spcAft>
            <a:buNone/>
          </a:pPr>
          <a:r>
            <a:rPr lang="en-US" sz="2900" b="1" kern="1200">
              <a:latin typeface="Aptos Display" panose="020F0302020204030204"/>
            </a:rPr>
            <a:t>Enterprise</a:t>
          </a:r>
          <a:r>
            <a:rPr lang="en-US" sz="2900" b="1" kern="1200"/>
            <a:t> &amp; Entrepreneurship</a:t>
          </a:r>
          <a:endParaRPr lang="en-US" sz="2900" kern="1200"/>
        </a:p>
      </dsp:txBody>
      <dsp:txXfrm>
        <a:off x="3614737" y="2340578"/>
        <a:ext cx="3286125" cy="1971675"/>
      </dsp:txXfrm>
    </dsp:sp>
    <dsp:sp modelId="{26224A37-F6E3-47C4-87C5-BE7291EA1A5F}">
      <dsp:nvSpPr>
        <dsp:cNvPr id="0" name=""/>
        <dsp:cNvSpPr/>
      </dsp:nvSpPr>
      <dsp:spPr>
        <a:xfrm>
          <a:off x="7229475" y="2340578"/>
          <a:ext cx="3286125" cy="1971675"/>
        </a:xfrm>
        <a:prstGeom prst="rect">
          <a:avLst/>
        </a:prstGeom>
        <a:solidFill>
          <a:schemeClr val="accent2">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b="1" kern="1200">
              <a:latin typeface="Arial"/>
              <a:cs typeface="Arial"/>
            </a:rPr>
            <a:t>Component II: Business Plan</a:t>
          </a:r>
          <a:endParaRPr lang="en-US" sz="2900" b="0" kern="1200">
            <a:latin typeface="Arial"/>
            <a:cs typeface="Arial"/>
          </a:endParaRPr>
        </a:p>
      </dsp:txBody>
      <dsp:txXfrm>
        <a:off x="7229475" y="2340578"/>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968ED-19C9-415B-AF08-C0AF23F11938}">
      <dsp:nvSpPr>
        <dsp:cNvPr id="0" name=""/>
        <dsp:cNvSpPr/>
      </dsp:nvSpPr>
      <dsp:spPr>
        <a:xfrm>
          <a:off x="9133205" y="1373"/>
          <a:ext cx="1885249" cy="1814114"/>
        </a:xfrm>
        <a:prstGeom prst="rect">
          <a:avLst/>
        </a:prstGeom>
        <a:solidFill>
          <a:schemeClr val="tx2"/>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84EF6D-F345-4F08-AF55-04BD30EFD871}">
      <dsp:nvSpPr>
        <dsp:cNvPr id="0" name=""/>
        <dsp:cNvSpPr/>
      </dsp:nvSpPr>
      <dsp:spPr>
        <a:xfrm>
          <a:off x="352" y="1373"/>
          <a:ext cx="9132853" cy="181411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940" tIns="179194" rIns="24940" bIns="179194" numCol="1" spcCol="1270" anchor="ctr" anchorCtr="0">
          <a:noAutofit/>
        </a:bodyPr>
        <a:lstStyle/>
        <a:p>
          <a:pPr marL="0" lvl="0" indent="0" algn="just" defTabSz="1066800" rtl="0">
            <a:lnSpc>
              <a:spcPct val="90000"/>
            </a:lnSpc>
            <a:spcBef>
              <a:spcPct val="0"/>
            </a:spcBef>
            <a:spcAft>
              <a:spcPct val="35000"/>
            </a:spcAft>
            <a:buNone/>
          </a:pPr>
          <a:r>
            <a:rPr lang="en-GB" sz="2400" kern="1200">
              <a:latin typeface="Arial"/>
              <a:cs typeface="Arial"/>
            </a:rPr>
            <a:t>Good morning. My name is Vijay and today I am here to share my business idea with you</a:t>
          </a:r>
          <a:endParaRPr lang="en-US" sz="2400" kern="1200">
            <a:latin typeface="Arial"/>
            <a:cs typeface="Arial"/>
          </a:endParaRPr>
        </a:p>
      </dsp:txBody>
      <dsp:txXfrm>
        <a:off x="352" y="1373"/>
        <a:ext cx="9132853" cy="1814114"/>
      </dsp:txXfrm>
    </dsp:sp>
    <dsp:sp modelId="{2785E52A-5799-4199-835C-23D37689BBC1}">
      <dsp:nvSpPr>
        <dsp:cNvPr id="0" name=""/>
        <dsp:cNvSpPr/>
      </dsp:nvSpPr>
      <dsp:spPr>
        <a:xfrm>
          <a:off x="2041614" y="1925709"/>
          <a:ext cx="8976884" cy="3537977"/>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8342" tIns="460785" rIns="158342" bIns="460785" numCol="1" spcCol="1270" anchor="ctr" anchorCtr="0">
          <a:noAutofit/>
        </a:bodyPr>
        <a:lstStyle/>
        <a:p>
          <a:pPr marL="0" lvl="0" indent="0" algn="just" defTabSz="889000" rtl="0">
            <a:lnSpc>
              <a:spcPct val="90000"/>
            </a:lnSpc>
            <a:spcBef>
              <a:spcPct val="0"/>
            </a:spcBef>
            <a:spcAft>
              <a:spcPct val="35000"/>
            </a:spcAft>
            <a:buNone/>
          </a:pPr>
          <a:r>
            <a:rPr lang="en-GB" sz="2000" kern="1200" dirty="0">
              <a:solidFill>
                <a:schemeClr val="tx1"/>
              </a:solidFill>
              <a:latin typeface="Arial"/>
              <a:ea typeface="Calibri"/>
              <a:cs typeface="Arial"/>
            </a:rPr>
            <a:t>1)</a:t>
          </a:r>
          <a:r>
            <a:rPr lang="en-GB" sz="1600" kern="1200" dirty="0">
              <a:solidFill>
                <a:schemeClr val="tx1"/>
              </a:solidFill>
              <a:latin typeface="Arial"/>
              <a:ea typeface="Calibri"/>
              <a:cs typeface="Arial"/>
            </a:rPr>
            <a:t> </a:t>
          </a:r>
          <a:r>
            <a:rPr lang="en-GB" sz="2000" kern="1200" dirty="0">
              <a:solidFill>
                <a:schemeClr val="tx1"/>
              </a:solidFill>
              <a:latin typeface="Arial"/>
              <a:ea typeface="Calibri"/>
              <a:cs typeface="Arial"/>
            </a:rPr>
            <a:t>  Provide an </a:t>
          </a:r>
          <a:r>
            <a:rPr lang="en-GB" sz="2000" kern="1200" dirty="0" err="1">
              <a:solidFill>
                <a:schemeClr val="tx1"/>
              </a:solidFill>
              <a:latin typeface="Arial"/>
              <a:ea typeface="Calibri"/>
              <a:cs typeface="Arial"/>
            </a:rPr>
            <a:t>overvi</a:t>
          </a:r>
          <a:r>
            <a:rPr lang="en-GB" sz="2000" kern="1200" dirty="0">
              <a:solidFill>
                <a:schemeClr val="tx1"/>
              </a:solidFill>
              <a:latin typeface="Arial"/>
              <a:ea typeface="Calibri"/>
              <a:cs typeface="Arial"/>
            </a:rPr>
            <a:t>ew</a:t>
          </a:r>
          <a:r>
            <a:rPr lang="en-GB" sz="2000" kern="1200" dirty="0" err="1">
              <a:solidFill>
                <a:schemeClr val="tx1"/>
              </a:solidFill>
              <a:latin typeface="Arial"/>
              <a:ea typeface="Calibri"/>
              <a:cs typeface="Arial"/>
            </a:rPr>
            <a:t> o</a:t>
          </a:r>
          <a:r>
            <a:rPr lang="en-GB" sz="2000" kern="1200" dirty="0">
              <a:solidFill>
                <a:schemeClr val="tx1"/>
              </a:solidFill>
              <a:latin typeface="Arial"/>
              <a:ea typeface="Calibri"/>
              <a:cs typeface="Arial"/>
            </a:rPr>
            <a:t>f the business idea, highlighting its Vision,</a:t>
          </a:r>
          <a:br>
            <a:rPr lang="en-GB" sz="2000" kern="1200" dirty="0">
              <a:solidFill>
                <a:schemeClr val="tx1"/>
              </a:solidFill>
              <a:latin typeface="Arial"/>
              <a:ea typeface="Calibri"/>
              <a:cs typeface="Arial"/>
            </a:rPr>
          </a:br>
          <a:r>
            <a:rPr lang="en-GB" sz="2000" kern="1200" dirty="0">
              <a:solidFill>
                <a:schemeClr val="tx1"/>
              </a:solidFill>
              <a:latin typeface="Arial"/>
              <a:ea typeface="Calibri"/>
              <a:cs typeface="Arial"/>
            </a:rPr>
            <a:t>      Mission, future plans and its USP, Legal Format and management </a:t>
          </a:r>
          <a:br>
            <a:rPr lang="en-US" kern="1200" dirty="0"/>
          </a:br>
          <a:r>
            <a:rPr lang="en-GB" sz="2000" kern="1200" dirty="0">
              <a:solidFill>
                <a:schemeClr val="tx1"/>
              </a:solidFill>
              <a:latin typeface="Arial"/>
              <a:ea typeface="Calibri"/>
              <a:cs typeface="Arial"/>
            </a:rPr>
            <a:t>      structure.</a:t>
          </a:r>
          <a:endParaRPr lang="en-US" sz="2000" kern="1200" dirty="0">
            <a:solidFill>
              <a:schemeClr val="tx1"/>
            </a:solidFill>
            <a:latin typeface="Arial"/>
            <a:ea typeface="Calibri"/>
            <a:cs typeface="Arial"/>
          </a:endParaRPr>
        </a:p>
        <a:p>
          <a:pPr marL="0" lvl="0" indent="0" algn="l" defTabSz="889000" rtl="0">
            <a:lnSpc>
              <a:spcPct val="90000"/>
            </a:lnSpc>
            <a:spcBef>
              <a:spcPct val="0"/>
            </a:spcBef>
            <a:spcAft>
              <a:spcPct val="35000"/>
            </a:spcAft>
            <a:buFont typeface="+mj-lt"/>
            <a:buNone/>
          </a:pPr>
          <a:r>
            <a:rPr lang="en-GB" sz="2000" kern="1200" dirty="0">
              <a:latin typeface="Arial"/>
              <a:cs typeface="Arial"/>
            </a:rPr>
            <a:t>2)        Evaluate market research with PESTEL and SWOT analysis </a:t>
          </a:r>
          <a:r>
            <a:rPr lang="en-GB" sz="1600" kern="1200" dirty="0">
              <a:latin typeface="Arial"/>
              <a:cs typeface="Arial"/>
            </a:rPr>
            <a:t> </a:t>
          </a:r>
          <a:r>
            <a:rPr lang="en-GB" sz="2000" kern="1200" dirty="0">
              <a:latin typeface="Arial"/>
              <a:cs typeface="Arial"/>
            </a:rPr>
            <a:t>&amp; </a:t>
          </a:r>
          <a:br>
            <a:rPr lang="en-GB" sz="2000" kern="1200" dirty="0">
              <a:latin typeface="Arial"/>
              <a:cs typeface="Arial"/>
            </a:rPr>
          </a:br>
          <a:r>
            <a:rPr lang="en-GB" sz="2000" kern="1200" dirty="0">
              <a:latin typeface="Arial"/>
              <a:cs typeface="Arial"/>
            </a:rPr>
            <a:t>         discuss its competitor</a:t>
          </a:r>
          <a:endParaRPr lang="en-US" sz="2000" kern="1200" dirty="0">
            <a:latin typeface="Arial"/>
            <a:cs typeface="Arial"/>
          </a:endParaRPr>
        </a:p>
        <a:p>
          <a:pPr marL="0" lvl="0" indent="0" algn="l" defTabSz="889000" rtl="0">
            <a:lnSpc>
              <a:spcPct val="90000"/>
            </a:lnSpc>
            <a:spcBef>
              <a:spcPct val="0"/>
            </a:spcBef>
            <a:spcAft>
              <a:spcPct val="35000"/>
            </a:spcAft>
            <a:buNone/>
          </a:pPr>
          <a:r>
            <a:rPr lang="en-US" sz="2000" kern="1200">
              <a:latin typeface="Arial"/>
              <a:cs typeface="Arial"/>
            </a:rPr>
            <a:t>3)    Explain important marketing strategies and </a:t>
          </a:r>
        </a:p>
        <a:p>
          <a:pPr marL="0" lvl="0" indent="0" algn="l" defTabSz="889000" rtl="0">
            <a:lnSpc>
              <a:spcPct val="90000"/>
            </a:lnSpc>
            <a:spcBef>
              <a:spcPct val="0"/>
            </a:spcBef>
            <a:spcAft>
              <a:spcPct val="35000"/>
            </a:spcAft>
            <a:buNone/>
          </a:pPr>
          <a:r>
            <a:rPr lang="en-GB" sz="2000" kern="1200">
              <a:latin typeface="Arial"/>
              <a:cs typeface="Arial"/>
            </a:rPr>
            <a:t>4)	Finally, discussing about funding requirements and its allocation</a:t>
          </a:r>
        </a:p>
      </dsp:txBody>
      <dsp:txXfrm>
        <a:off x="2041614" y="1925709"/>
        <a:ext cx="8976884" cy="3537977"/>
      </dsp:txXfrm>
    </dsp:sp>
    <dsp:sp modelId="{646D34DC-526D-49CB-8C67-3A209C3DAE9C}">
      <dsp:nvSpPr>
        <dsp:cNvPr id="0" name=""/>
        <dsp:cNvSpPr/>
      </dsp:nvSpPr>
      <dsp:spPr>
        <a:xfrm>
          <a:off x="352" y="2319286"/>
          <a:ext cx="2040200" cy="2748075"/>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961" tIns="179194" rIns="107961" bIns="179194" numCol="1" spcCol="1270" anchor="ctr" anchorCtr="0">
          <a:noAutofit/>
        </a:bodyPr>
        <a:lstStyle/>
        <a:p>
          <a:pPr marL="0" lvl="0" indent="0" algn="ctr" defTabSz="1155700">
            <a:lnSpc>
              <a:spcPct val="90000"/>
            </a:lnSpc>
            <a:spcBef>
              <a:spcPct val="0"/>
            </a:spcBef>
            <a:spcAft>
              <a:spcPct val="35000"/>
            </a:spcAft>
            <a:buNone/>
          </a:pPr>
          <a:r>
            <a:rPr lang="en-GB" sz="2600" kern="1200"/>
            <a:t>In my </a:t>
          </a:r>
          <a:r>
            <a:rPr lang="en-GB" sz="2600" kern="1200">
              <a:latin typeface="Arial" panose="020B0604020202020204" pitchFamily="34" charset="0"/>
              <a:cs typeface="Arial" panose="020B0604020202020204" pitchFamily="34" charset="0"/>
            </a:rPr>
            <a:t>presentation</a:t>
          </a:r>
          <a:r>
            <a:rPr lang="en-GB" sz="2600" kern="1200"/>
            <a:t> I will:</a:t>
          </a:r>
          <a:endParaRPr lang="en-US" sz="2600" kern="1200"/>
        </a:p>
      </dsp:txBody>
      <dsp:txXfrm>
        <a:off x="352" y="2319286"/>
        <a:ext cx="2040200" cy="27480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1593F-6526-44C9-B450-4F32F163B312}">
      <dsp:nvSpPr>
        <dsp:cNvPr id="0" name=""/>
        <dsp:cNvSpPr/>
      </dsp:nvSpPr>
      <dsp:spPr>
        <a:xfrm>
          <a:off x="946166" y="348"/>
          <a:ext cx="2035673" cy="122140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b="1" kern="1200" dirty="0">
              <a:latin typeface="Arial"/>
              <a:cs typeface="Arial"/>
            </a:rPr>
            <a:t>To operate as a SOLE-TRADER</a:t>
          </a:r>
          <a:r>
            <a:rPr lang="en-US" sz="1300" kern="1200" dirty="0">
              <a:latin typeface="Arial"/>
              <a:cs typeface="Arial"/>
            </a:rPr>
            <a:t>  using high</a:t>
          </a:r>
          <a:r>
            <a:rPr lang="en-US" sz="1300" kern="1200" dirty="0">
              <a:latin typeface="Arial"/>
              <a:ea typeface="Cambria Math"/>
              <a:cs typeface="Arial"/>
            </a:rPr>
            <a:t>‑</a:t>
          </a:r>
          <a:r>
            <a:rPr lang="en-US" sz="1300" kern="1200" dirty="0">
              <a:latin typeface="Arial"/>
              <a:cs typeface="Arial"/>
            </a:rPr>
            <a:t>quality plant</a:t>
          </a:r>
          <a:r>
            <a:rPr lang="en-US" sz="1300" kern="1200" dirty="0">
              <a:latin typeface="Arial"/>
              <a:ea typeface="Cambria Math"/>
              <a:cs typeface="Arial"/>
            </a:rPr>
            <a:t>‑</a:t>
          </a:r>
          <a:r>
            <a:rPr lang="en-US" sz="1300" kern="1200" dirty="0">
              <a:latin typeface="Arial"/>
              <a:cs typeface="Arial"/>
            </a:rPr>
            <a:t>based ingredients. </a:t>
          </a:r>
        </a:p>
      </dsp:txBody>
      <dsp:txXfrm>
        <a:off x="946166" y="348"/>
        <a:ext cx="2035673" cy="1221404"/>
      </dsp:txXfrm>
    </dsp:sp>
    <dsp:sp modelId="{FC44C5C4-F269-4E26-91F9-5E75DBCEB7D3}">
      <dsp:nvSpPr>
        <dsp:cNvPr id="0" name=""/>
        <dsp:cNvSpPr/>
      </dsp:nvSpPr>
      <dsp:spPr>
        <a:xfrm>
          <a:off x="3185407" y="348"/>
          <a:ext cx="2035673" cy="122140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b="1" kern="1200" dirty="0">
              <a:latin typeface="Arial"/>
              <a:ea typeface="Calibri"/>
              <a:cs typeface="Arial"/>
            </a:rPr>
            <a:t>TARGET MARKET</a:t>
          </a:r>
          <a:r>
            <a:rPr lang="en-US" sz="1300" kern="1200" dirty="0">
              <a:latin typeface="Arial"/>
              <a:ea typeface="Calibri"/>
              <a:cs typeface="Arial"/>
            </a:rPr>
            <a:t>: Health-conscious consumers, eco-friendly shoppers, gift buyers.</a:t>
          </a:r>
        </a:p>
      </dsp:txBody>
      <dsp:txXfrm>
        <a:off x="3185407" y="348"/>
        <a:ext cx="2035673" cy="1221404"/>
      </dsp:txXfrm>
    </dsp:sp>
    <dsp:sp modelId="{C775AFC4-7F76-4BB0-B136-497FFB3936EB}">
      <dsp:nvSpPr>
        <dsp:cNvPr id="0" name=""/>
        <dsp:cNvSpPr/>
      </dsp:nvSpPr>
      <dsp:spPr>
        <a:xfrm>
          <a:off x="946166" y="1425319"/>
          <a:ext cx="2035673" cy="1221404"/>
        </a:xfrm>
        <a:prstGeom prst="rect">
          <a:avLst/>
        </a:prstGeom>
        <a:solidFill>
          <a:schemeClr val="bg2">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b="1" kern="1200">
              <a:latin typeface="Arial"/>
              <a:ea typeface="Calibri"/>
              <a:cs typeface="Arial"/>
            </a:rPr>
            <a:t>AIMS</a:t>
          </a:r>
          <a:r>
            <a:rPr lang="en-US" sz="1300" kern="1200">
              <a:latin typeface="Arial"/>
              <a:ea typeface="Calibri"/>
              <a:cs typeface="Arial"/>
            </a:rPr>
            <a:t>: To meet the growing consumer demand for sustainable, chemical‑free personal‑care products </a:t>
          </a:r>
          <a:endParaRPr lang="en-GB" sz="1300" kern="1200">
            <a:latin typeface="Arial"/>
            <a:ea typeface="Calibri"/>
            <a:cs typeface="Arial"/>
          </a:endParaRPr>
        </a:p>
      </dsp:txBody>
      <dsp:txXfrm>
        <a:off x="946166" y="1425319"/>
        <a:ext cx="2035673" cy="1221404"/>
      </dsp:txXfrm>
    </dsp:sp>
    <dsp:sp modelId="{D4FF64C2-2E49-483A-BC25-B82677674BE5}">
      <dsp:nvSpPr>
        <dsp:cNvPr id="0" name=""/>
        <dsp:cNvSpPr/>
      </dsp:nvSpPr>
      <dsp:spPr>
        <a:xfrm>
          <a:off x="3185407" y="1425319"/>
          <a:ext cx="2035673" cy="1221404"/>
        </a:xfrm>
        <a:prstGeom prst="rect">
          <a:avLst/>
        </a:prstGeom>
        <a:solidFill>
          <a:schemeClr val="accent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b="1" kern="1200">
              <a:latin typeface="Arial"/>
              <a:cs typeface="Arial"/>
            </a:rPr>
            <a:t>FUTURE VISION:</a:t>
          </a:r>
          <a:r>
            <a:rPr lang="en-US" sz="1300" kern="1200">
              <a:latin typeface="Arial"/>
              <a:cs typeface="Arial"/>
            </a:rPr>
            <a:t> Expand into bath products (scrubs, balms, bath bombs), sell through local shops, and build a strong online presence.</a:t>
          </a:r>
        </a:p>
      </dsp:txBody>
      <dsp:txXfrm>
        <a:off x="3185407" y="1425319"/>
        <a:ext cx="2035673" cy="1221404"/>
      </dsp:txXfrm>
    </dsp:sp>
    <dsp:sp modelId="{DE6AF66A-76D2-48D5-9115-C49863FAC491}">
      <dsp:nvSpPr>
        <dsp:cNvPr id="0" name=""/>
        <dsp:cNvSpPr/>
      </dsp:nvSpPr>
      <dsp:spPr>
        <a:xfrm>
          <a:off x="2065787" y="2850291"/>
          <a:ext cx="2035673" cy="1221404"/>
        </a:xfrm>
        <a:prstGeom prst="rect">
          <a:avLst/>
        </a:prstGeom>
        <a:solidFill>
          <a:srgbClr val="FFC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a:latin typeface="Arial"/>
              <a:cs typeface="Arial"/>
            </a:rPr>
            <a:t>USP:</a:t>
          </a:r>
          <a:r>
            <a:rPr lang="en-US" sz="1300" kern="1200">
              <a:latin typeface="Arial"/>
              <a:cs typeface="Arial"/>
            </a:rPr>
            <a:t> 100% natural ingredients, custom scents, and plastic</a:t>
          </a:r>
          <a:r>
            <a:rPr lang="en-US" sz="1300" kern="1200">
              <a:latin typeface="Arial"/>
              <a:ea typeface="Cambria Math"/>
              <a:cs typeface="Arial"/>
            </a:rPr>
            <a:t>‑</a:t>
          </a:r>
          <a:r>
            <a:rPr lang="en-US" sz="1300" kern="1200">
              <a:latin typeface="Arial"/>
              <a:cs typeface="Arial"/>
            </a:rPr>
            <a:t>free packaging. </a:t>
          </a:r>
        </a:p>
      </dsp:txBody>
      <dsp:txXfrm>
        <a:off x="2065787" y="2850291"/>
        <a:ext cx="2035673" cy="12214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8B562-C62D-4DC1-8898-C35E943BF7BF}">
      <dsp:nvSpPr>
        <dsp:cNvPr id="0" name=""/>
        <dsp:cNvSpPr/>
      </dsp:nvSpPr>
      <dsp:spPr>
        <a:xfrm>
          <a:off x="242029" y="2097"/>
          <a:ext cx="3578866" cy="21473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br>
            <a:rPr lang="en-US" sz="1800" b="1" u="sng" kern="1200" dirty="0">
              <a:solidFill>
                <a:schemeClr val="bg1"/>
              </a:solidFill>
              <a:latin typeface="Arial"/>
              <a:ea typeface="Calibri"/>
              <a:cs typeface="Arial"/>
            </a:rPr>
          </a:br>
          <a:br>
            <a:rPr lang="en-US" sz="1800" b="1" u="sng" kern="1200" dirty="0">
              <a:latin typeface="Arial"/>
              <a:ea typeface="Calibri"/>
              <a:cs typeface="Arial"/>
            </a:rPr>
          </a:br>
          <a:br>
            <a:rPr lang="en-US" sz="1800" b="1" u="sng" kern="1200" dirty="0">
              <a:latin typeface="Arial"/>
              <a:ea typeface="Calibri"/>
              <a:cs typeface="Arial"/>
            </a:rPr>
          </a:br>
          <a:r>
            <a:rPr lang="en-US" sz="1800" b="1" u="sng" kern="1200" dirty="0">
              <a:solidFill>
                <a:schemeClr val="bg1"/>
              </a:solidFill>
              <a:latin typeface="Arial"/>
              <a:ea typeface="Calibri"/>
              <a:cs typeface="Arial"/>
            </a:rPr>
            <a:t>SHORT-TERM GOALS (0–12 MONTHS)</a:t>
          </a:r>
          <a:br>
            <a:rPr lang="en-US" sz="1800" b="1" u="sng" kern="1200" dirty="0">
              <a:solidFill>
                <a:schemeClr val="bg1"/>
              </a:solidFill>
              <a:latin typeface="Arial"/>
              <a:ea typeface="Calibri"/>
              <a:cs typeface="Arial"/>
            </a:rPr>
          </a:br>
          <a:br>
            <a:rPr lang="en-US" sz="1800" b="1" u="sng" kern="1200" dirty="0">
              <a:latin typeface="Arial"/>
              <a:ea typeface="Calibri"/>
              <a:cs typeface="Arial"/>
            </a:rPr>
          </a:br>
          <a:r>
            <a:rPr lang="en-US" sz="1800" b="0" u="none" kern="1200" dirty="0">
              <a:solidFill>
                <a:schemeClr val="bg1"/>
              </a:solidFill>
              <a:latin typeface="Arial"/>
              <a:ea typeface="Calibri"/>
              <a:cs typeface="Arial"/>
            </a:rPr>
            <a:t>1) Launch online store </a:t>
          </a:r>
          <a:br>
            <a:rPr lang="en-US" sz="1800" b="0" u="none" kern="1200" dirty="0">
              <a:solidFill>
                <a:schemeClr val="bg1"/>
              </a:solidFill>
              <a:latin typeface="Arial"/>
              <a:ea typeface="Calibri"/>
              <a:cs typeface="Arial"/>
            </a:rPr>
          </a:br>
          <a:r>
            <a:rPr lang="en-US" sz="1800" b="0" u="none" kern="1200" dirty="0">
              <a:solidFill>
                <a:schemeClr val="bg1"/>
              </a:solidFill>
              <a:latin typeface="Arial"/>
              <a:ea typeface="Calibri"/>
              <a:cs typeface="Arial"/>
            </a:rPr>
            <a:t>2) Develop 6 core soap varieties </a:t>
          </a:r>
          <a:br>
            <a:rPr lang="en-US" sz="1800" b="0" u="none" kern="1200" dirty="0">
              <a:solidFill>
                <a:schemeClr val="bg1"/>
              </a:solidFill>
              <a:latin typeface="Arial"/>
              <a:ea typeface="Calibri"/>
              <a:cs typeface="Arial"/>
            </a:rPr>
          </a:br>
          <a:r>
            <a:rPr lang="en-US" sz="1800" b="0" u="none" kern="1200" dirty="0">
              <a:solidFill>
                <a:schemeClr val="bg1"/>
              </a:solidFill>
              <a:latin typeface="Arial"/>
              <a:ea typeface="Calibri"/>
              <a:cs typeface="Arial"/>
            </a:rPr>
            <a:t>3) Attend 6–10 local markets </a:t>
          </a:r>
          <a:br>
            <a:rPr lang="en-US" sz="1800" b="0" u="none" kern="1200" dirty="0">
              <a:solidFill>
                <a:schemeClr val="bg1"/>
              </a:solidFill>
              <a:latin typeface="Arial"/>
              <a:ea typeface="Calibri"/>
              <a:cs typeface="Arial"/>
            </a:rPr>
          </a:br>
          <a:r>
            <a:rPr lang="en-US" sz="1800" b="0" u="none" kern="1200" dirty="0">
              <a:solidFill>
                <a:schemeClr val="bg1"/>
              </a:solidFill>
              <a:latin typeface="Arial"/>
              <a:ea typeface="Calibri"/>
              <a:cs typeface="Arial"/>
            </a:rPr>
            <a:t>4) Achieve first £ 800/month in sales </a:t>
          </a:r>
          <a:br>
            <a:rPr lang="en-US" sz="1800" b="0" u="none" kern="1200" dirty="0">
              <a:solidFill>
                <a:schemeClr val="bg1"/>
              </a:solidFill>
              <a:latin typeface="Arial"/>
              <a:ea typeface="Calibri"/>
              <a:cs typeface="Arial"/>
            </a:rPr>
          </a:br>
          <a:br>
            <a:rPr lang="en-US" sz="2400" b="1" u="sng" kern="1200" dirty="0">
              <a:latin typeface="Arial"/>
              <a:ea typeface="Calibri"/>
              <a:cs typeface="Arial"/>
            </a:rPr>
          </a:br>
          <a:endParaRPr lang="en-US" sz="2400" b="0" u="none" kern="1200" dirty="0">
            <a:solidFill>
              <a:schemeClr val="bg1"/>
            </a:solidFill>
            <a:latin typeface="Arial"/>
            <a:ea typeface="Calibri"/>
            <a:cs typeface="Arial"/>
          </a:endParaRPr>
        </a:p>
      </dsp:txBody>
      <dsp:txXfrm>
        <a:off x="242029" y="2097"/>
        <a:ext cx="3578866" cy="2147319"/>
      </dsp:txXfrm>
    </dsp:sp>
    <dsp:sp modelId="{8A84E950-D009-4AAC-9168-3A32775B85C1}">
      <dsp:nvSpPr>
        <dsp:cNvPr id="0" name=""/>
        <dsp:cNvSpPr/>
      </dsp:nvSpPr>
      <dsp:spPr>
        <a:xfrm>
          <a:off x="242029" y="2507304"/>
          <a:ext cx="3578866" cy="214731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u="sng" kern="1200" dirty="0">
              <a:solidFill>
                <a:schemeClr val="bg1"/>
              </a:solidFill>
              <a:latin typeface="Arial"/>
              <a:ea typeface="Calibri"/>
              <a:cs typeface="Arial"/>
            </a:rPr>
            <a:t>LONG-TERM GOALS (1–5 years</a:t>
          </a:r>
          <a:r>
            <a:rPr lang="en-US" b="1" u="sng" kern="1200" dirty="0">
              <a:solidFill>
                <a:schemeClr val="bg1"/>
              </a:solidFill>
              <a:latin typeface="Arial"/>
              <a:ea typeface="Calibri"/>
              <a:cs typeface="Arial"/>
            </a:rPr>
            <a:t>)</a:t>
          </a:r>
          <a:br>
            <a:rPr lang="en-US" b="1" u="sng" kern="1200" dirty="0">
              <a:solidFill>
                <a:schemeClr val="bg1"/>
              </a:solidFill>
              <a:latin typeface="Arial"/>
              <a:ea typeface="Calibri"/>
              <a:cs typeface="Arial"/>
            </a:rPr>
          </a:br>
          <a:br>
            <a:rPr lang="en-US" b="1" u="sng" kern="1200" dirty="0">
              <a:solidFill>
                <a:schemeClr val="bg1"/>
              </a:solidFill>
              <a:latin typeface="Arial"/>
              <a:ea typeface="Calibri"/>
              <a:cs typeface="Arial"/>
            </a:rPr>
          </a:br>
          <a:r>
            <a:rPr lang="en-US" sz="1800" b="0" u="none" kern="1200" dirty="0">
              <a:solidFill>
                <a:schemeClr val="bg1"/>
              </a:solidFill>
              <a:latin typeface="Arial"/>
              <a:ea typeface="Calibri"/>
              <a:cs typeface="Arial"/>
            </a:rPr>
            <a:t>1) Expand product line </a:t>
          </a:r>
          <a:br>
            <a:rPr lang="en-US" sz="1800" b="0" u="none" kern="1200" dirty="0">
              <a:solidFill>
                <a:schemeClr val="bg1"/>
              </a:solidFill>
              <a:latin typeface="Arial"/>
              <a:ea typeface="Calibri"/>
              <a:cs typeface="Arial"/>
            </a:rPr>
          </a:br>
          <a:r>
            <a:rPr lang="en-US" sz="1800" b="0" u="none" kern="1200" dirty="0">
              <a:solidFill>
                <a:schemeClr val="bg1"/>
              </a:solidFill>
              <a:latin typeface="Arial"/>
              <a:ea typeface="Calibri"/>
              <a:cs typeface="Arial"/>
            </a:rPr>
            <a:t>2) Increase production capacity</a:t>
          </a:r>
          <a:br>
            <a:rPr lang="en-US" sz="1800" b="0" u="none" kern="1200" dirty="0">
              <a:solidFill>
                <a:schemeClr val="bg1"/>
              </a:solidFill>
              <a:latin typeface="Arial"/>
              <a:ea typeface="Calibri"/>
              <a:cs typeface="Arial"/>
            </a:rPr>
          </a:br>
          <a:r>
            <a:rPr lang="en-US" sz="1800" b="0" u="none" kern="1200" dirty="0">
              <a:solidFill>
                <a:schemeClr val="bg1"/>
              </a:solidFill>
              <a:latin typeface="Arial"/>
              <a:ea typeface="Calibri"/>
              <a:cs typeface="Arial"/>
            </a:rPr>
            <a:t>3) Secure retail partnerships</a:t>
          </a:r>
          <a:br>
            <a:rPr lang="en-US" b="1" u="sng" kern="1200" dirty="0">
              <a:solidFill>
                <a:schemeClr val="bg1"/>
              </a:solidFill>
              <a:latin typeface="Arial"/>
              <a:ea typeface="Calibri"/>
              <a:cs typeface="Arial"/>
            </a:rPr>
          </a:br>
          <a:br>
            <a:rPr lang="en-US" b="1" u="sng" kern="1200" dirty="0">
              <a:solidFill>
                <a:schemeClr val="bg1"/>
              </a:solidFill>
              <a:latin typeface="Arial"/>
              <a:ea typeface="Calibri"/>
              <a:cs typeface="Arial"/>
            </a:rPr>
          </a:br>
          <a:endParaRPr lang="en-US" sz="1800" b="0" u="none" kern="1200" dirty="0">
            <a:solidFill>
              <a:schemeClr val="bg1"/>
            </a:solidFill>
            <a:latin typeface="Arial"/>
            <a:ea typeface="Calibri"/>
            <a:cs typeface="Arial"/>
          </a:endParaRPr>
        </a:p>
      </dsp:txBody>
      <dsp:txXfrm>
        <a:off x="242029" y="2507304"/>
        <a:ext cx="3578866" cy="21473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r>
              <a:rPr lang="en-US"/>
              <a:t> A black and yellow shield with yellow flowers and leaves  AI-generated content may be incorrect.</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r>
              <a:rPr lang="en-US"/>
              <a:t> A black and yellow shield with yellow flowers and leaves  AI-generated content may be incorrect.</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r>
              <a:rPr lang="en-US"/>
              <a:t> A black and yellow shield with yellow flowers and leaves  AI-generated content may be incorrect.</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r>
              <a:rPr lang="en-US"/>
              <a:t> A black and yellow shield with yellow flowers and leaves  AI-generated content may be incorrect.</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3/14/2026</a:t>
            </a:fld>
            <a:endParaRPr lang="en-US"/>
          </a:p>
        </p:txBody>
      </p:sp>
      <p:sp>
        <p:nvSpPr>
          <p:cNvPr id="8" name="Footer Placeholder 7"/>
          <p:cNvSpPr>
            <a:spLocks noGrp="1"/>
          </p:cNvSpPr>
          <p:nvPr>
            <p:ph type="ftr" sz="quarter" idx="11"/>
          </p:nvPr>
        </p:nvSpPr>
        <p:spPr/>
        <p:txBody>
          <a:bodyPr/>
          <a:lstStyle/>
          <a:p>
            <a:r>
              <a:rPr lang="en-US"/>
              <a:t> A black and yellow shield with yellow flowers and leaves  AI-generated content may be incorrect.</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3/14/2026</a:t>
            </a:fld>
            <a:endParaRPr lang="en-US"/>
          </a:p>
        </p:txBody>
      </p:sp>
      <p:sp>
        <p:nvSpPr>
          <p:cNvPr id="4" name="Footer Placeholder 3"/>
          <p:cNvSpPr>
            <a:spLocks noGrp="1"/>
          </p:cNvSpPr>
          <p:nvPr>
            <p:ph type="ftr" sz="quarter" idx="11"/>
          </p:nvPr>
        </p:nvSpPr>
        <p:spPr/>
        <p:txBody>
          <a:bodyPr/>
          <a:lstStyle/>
          <a:p>
            <a:r>
              <a:rPr lang="en-US"/>
              <a:t> A black and yellow shield with yellow flowers and leaves  AI-generated content may be incorrect.</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3/14/2026</a:t>
            </a:fld>
            <a:endParaRPr lang="en-US"/>
          </a:p>
        </p:txBody>
      </p:sp>
      <p:sp>
        <p:nvSpPr>
          <p:cNvPr id="3" name="Footer Placeholder 2"/>
          <p:cNvSpPr>
            <a:spLocks noGrp="1"/>
          </p:cNvSpPr>
          <p:nvPr>
            <p:ph type="ftr" sz="quarter" idx="11"/>
          </p:nvPr>
        </p:nvSpPr>
        <p:spPr/>
        <p:txBody>
          <a:bodyPr/>
          <a:lstStyle/>
          <a:p>
            <a:r>
              <a:rPr lang="en-US"/>
              <a:t> A black and yellow shield with yellow flowers and leaves  AI-generated content may be incorrect.</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r>
              <a:rPr lang="en-US"/>
              <a:t> A black and yellow shield with yellow flowers and leaves  AI-generated content may be incorrect.</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r>
              <a:rPr lang="en-US"/>
              <a:t> A black and yellow shield with yellow flowers and leaves  AI-generated content may be incorrect.</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r>
              <a:rPr lang="en-US"/>
              <a:t> A black and yellow shield with yellow flowers and leaves  AI-generated content may be incorrect.</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r>
              <a:rPr lang="en-US"/>
              <a:t> A black and yellow shield with yellow flowers and leaves  AI-generated content may be incorrect.</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A black and yellow shield with yellow flowers and leaves  AI-generated content may be incorrect.</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1.wdp"/><Relationship Id="rId7" Type="http://schemas.openxmlformats.org/officeDocument/2006/relationships/diagramColors" Target="../diagrams/colors4.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extBox 3">
            <a:extLst>
              <a:ext uri="{FF2B5EF4-FFF2-40B4-BE49-F238E27FC236}">
                <a16:creationId xmlns:a16="http://schemas.microsoft.com/office/drawing/2014/main" id="{B3CD9860-9E71-8A59-BAFC-5D9DFCD76762}"/>
              </a:ext>
            </a:extLst>
          </p:cNvPr>
          <p:cNvGraphicFramePr/>
          <p:nvPr>
            <p:extLst>
              <p:ext uri="{D42A27DB-BD31-4B8C-83A1-F6EECF244321}">
                <p14:modId xmlns:p14="http://schemas.microsoft.com/office/powerpoint/2010/main" val="194592717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 name="Picture 19" descr="A black and yellow shield with yellow flowers and leaves&#10;&#10;AI-generated content may be incorrect.">
            <a:extLst>
              <a:ext uri="{FF2B5EF4-FFF2-40B4-BE49-F238E27FC236}">
                <a16:creationId xmlns:a16="http://schemas.microsoft.com/office/drawing/2014/main" id="{DD6323CC-02ED-3524-0561-CA5AF12B1939}"/>
              </a:ext>
            </a:extLst>
          </p:cNvPr>
          <p:cNvPicPr>
            <a:picLocks noChangeAspect="1"/>
          </p:cNvPicPr>
          <p:nvPr/>
        </p:nvPicPr>
        <p:blipFill>
          <a:blip r:embed="rId7"/>
          <a:stretch>
            <a:fillRect/>
          </a:stretch>
        </p:blipFill>
        <p:spPr>
          <a:xfrm>
            <a:off x="9415463" y="144463"/>
            <a:ext cx="1654175" cy="1527175"/>
          </a:xfrm>
          <a:prstGeom prst="rect">
            <a:avLst/>
          </a:prstGeom>
        </p:spPr>
      </p:pic>
    </p:spTree>
    <p:extLst>
      <p:ext uri="{BB962C8B-B14F-4D97-AF65-F5344CB8AC3E}">
        <p14:creationId xmlns:p14="http://schemas.microsoft.com/office/powerpoint/2010/main" val="2191222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 name="Picture 63" descr="Close-up of folded paper&#10;&#10;AI-generated content may be incorrect.">
            <a:extLst>
              <a:ext uri="{FF2B5EF4-FFF2-40B4-BE49-F238E27FC236}">
                <a16:creationId xmlns:a16="http://schemas.microsoft.com/office/drawing/2014/main" id="{AF6567FD-A393-F575-9F05-5B2EF172759C}"/>
              </a:ext>
            </a:extLst>
          </p:cNvPr>
          <p:cNvPicPr>
            <a:picLocks noChangeAspect="1"/>
          </p:cNvPicPr>
          <p:nvPr/>
        </p:nvPicPr>
        <p:blipFill>
          <a:blip r:embed="rId2">
            <a:duotone>
              <a:prstClr val="black"/>
              <a:schemeClr val="tx2">
                <a:tint val="45000"/>
                <a:satMod val="400000"/>
              </a:schemeClr>
            </a:duotone>
            <a:alphaModFix amt="25000"/>
          </a:blip>
          <a:srcRect t="1150" b="14580"/>
          <a:stretch>
            <a:fillRect/>
          </a:stretch>
        </p:blipFill>
        <p:spPr>
          <a:xfrm>
            <a:off x="20" y="10643"/>
            <a:ext cx="12191980" cy="6857990"/>
          </a:xfrm>
          <a:prstGeom prst="rect">
            <a:avLst/>
          </a:prstGeom>
        </p:spPr>
      </p:pic>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838200" y="-202025"/>
            <a:ext cx="10515600" cy="1594995"/>
          </a:xfrm>
        </p:spPr>
        <p:txBody>
          <a:bodyPr>
            <a:normAutofit/>
          </a:bodyPr>
          <a:lstStyle/>
          <a:p>
            <a:r>
              <a:rPr lang="en-GB" sz="3600" b="1" u="sng">
                <a:latin typeface="Arial" panose="020B0604020202020204" pitchFamily="34" charset="0"/>
                <a:cs typeface="Arial" panose="020B0604020202020204" pitchFamily="34" charset="0"/>
              </a:rPr>
              <a:t>INTRODUCTION </a:t>
            </a:r>
            <a:endParaRPr lang="en-GB" sz="3600" b="1" u="sng">
              <a:solidFill>
                <a:schemeClr val="accent2"/>
              </a:solidFill>
              <a:latin typeface="Arial" panose="020B0604020202020204" pitchFamily="34" charset="0"/>
              <a:cs typeface="Arial" panose="020B0604020202020204" pitchFamily="34" charset="0"/>
            </a:endParaRPr>
          </a:p>
        </p:txBody>
      </p:sp>
      <p:graphicFrame>
        <p:nvGraphicFramePr>
          <p:cNvPr id="63" name="Content Placeholder 2">
            <a:extLst>
              <a:ext uri="{FF2B5EF4-FFF2-40B4-BE49-F238E27FC236}">
                <a16:creationId xmlns:a16="http://schemas.microsoft.com/office/drawing/2014/main" id="{80C6E7E2-94C8-08B3-B76D-B953E99E0C7D}"/>
              </a:ext>
            </a:extLst>
          </p:cNvPr>
          <p:cNvGraphicFramePr>
            <a:graphicFrameLocks noGrp="1"/>
          </p:cNvGraphicFramePr>
          <p:nvPr>
            <p:ph idx="1"/>
            <p:extLst>
              <p:ext uri="{D42A27DB-BD31-4B8C-83A1-F6EECF244321}">
                <p14:modId xmlns:p14="http://schemas.microsoft.com/office/powerpoint/2010/main" val="2477037867"/>
              </p:ext>
            </p:extLst>
          </p:nvPr>
        </p:nvGraphicFramePr>
        <p:xfrm>
          <a:off x="868292" y="862676"/>
          <a:ext cx="11018807" cy="546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soaps and plants&#10;&#10;AI-generated content may be incorrect.">
            <a:extLst>
              <a:ext uri="{FF2B5EF4-FFF2-40B4-BE49-F238E27FC236}">
                <a16:creationId xmlns:a16="http://schemas.microsoft.com/office/drawing/2014/main" id="{08E914BF-28E2-D480-4B18-D3B0152686CD}"/>
              </a:ext>
            </a:extLst>
          </p:cNvPr>
          <p:cNvPicPr>
            <a:picLocks noChangeAspect="1"/>
          </p:cNvPicPr>
          <p:nvPr/>
        </p:nvPicPr>
        <p:blipFill>
          <a:blip r:embed="rId2"/>
          <a:srcRect l="2917" r="6314" b="1"/>
          <a:stretch>
            <a:fillRect/>
          </a:stretch>
        </p:blipFill>
        <p:spPr>
          <a:xfrm>
            <a:off x="2522356" y="10"/>
            <a:ext cx="9669642"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8D32B3E-8EB1-042B-19EA-45B3FD390298}"/>
              </a:ext>
            </a:extLst>
          </p:cNvPr>
          <p:cNvSpPr txBox="1"/>
          <p:nvPr/>
        </p:nvSpPr>
        <p:spPr>
          <a:xfrm>
            <a:off x="334993" y="450126"/>
            <a:ext cx="6970827" cy="61150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800" b="1" u="sng">
                <a:latin typeface="Arial"/>
                <a:cs typeface="Arial"/>
              </a:rPr>
              <a:t>AN OVERVIEW OF THE BUSINESS IDEA</a:t>
            </a:r>
            <a:endParaRPr lang="en-US"/>
          </a:p>
          <a:p>
            <a:pPr indent="-228600">
              <a:lnSpc>
                <a:spcPct val="90000"/>
              </a:lnSpc>
              <a:spcAft>
                <a:spcPts val="600"/>
              </a:spcAft>
              <a:buFont typeface="Arial" panose="020B0604020202020204" pitchFamily="34" charset="0"/>
              <a:buChar char="•"/>
            </a:pPr>
            <a:endParaRPr lang="en-US" sz="2400" b="1" dirty="0">
              <a:latin typeface="Arial"/>
              <a:cs typeface="Arial"/>
            </a:endParaRPr>
          </a:p>
          <a:p>
            <a:pPr>
              <a:lnSpc>
                <a:spcPct val="90000"/>
              </a:lnSpc>
              <a:spcAft>
                <a:spcPts val="600"/>
              </a:spcAft>
            </a:pPr>
            <a:r>
              <a:rPr lang="en-US" sz="2400" b="1" dirty="0">
                <a:latin typeface="Arial"/>
                <a:cs typeface="Arial"/>
              </a:rPr>
              <a:t>Business Name:</a:t>
            </a:r>
            <a:r>
              <a:rPr lang="en-US" sz="2400" dirty="0">
                <a:latin typeface="Arial"/>
                <a:cs typeface="Arial"/>
              </a:rPr>
              <a:t> Pure Bloom Handmade Soaps </a:t>
            </a:r>
            <a:br>
              <a:rPr lang="en-US" sz="2400" dirty="0">
                <a:latin typeface="Arial"/>
                <a:cs typeface="Arial"/>
              </a:rPr>
            </a:br>
            <a:r>
              <a:rPr lang="en-US" sz="2400" b="1" dirty="0">
                <a:latin typeface="Arial"/>
                <a:cs typeface="Arial"/>
              </a:rPr>
              <a:t>Location:</a:t>
            </a:r>
            <a:r>
              <a:rPr lang="en-US" sz="2400" dirty="0">
                <a:latin typeface="Arial"/>
                <a:cs typeface="Arial"/>
              </a:rPr>
              <a:t> West Midlands Birmingham, UK </a:t>
            </a:r>
            <a:br>
              <a:rPr lang="en-US" sz="2400" dirty="0">
                <a:latin typeface="Arial"/>
                <a:cs typeface="Arial"/>
              </a:rPr>
            </a:br>
            <a:r>
              <a:rPr lang="en-US" sz="2400" b="1" dirty="0">
                <a:latin typeface="Arial"/>
                <a:cs typeface="Arial"/>
              </a:rPr>
              <a:t>Business Concept:</a:t>
            </a:r>
            <a:r>
              <a:rPr lang="en-US" sz="2400" dirty="0">
                <a:latin typeface="Arial"/>
                <a:cs typeface="Arial"/>
              </a:rPr>
              <a:t> A small‑batch, eco‑friendly soap brand offering natural, skin‑safe soaps made with plant‑based oils, essential oils, and sustainable packaging.  </a:t>
            </a:r>
            <a:br>
              <a:rPr lang="en-US" sz="2400" dirty="0">
                <a:latin typeface="Arial"/>
                <a:cs typeface="Arial"/>
              </a:rPr>
            </a:br>
            <a:r>
              <a:rPr lang="en-US" sz="2400" b="1" dirty="0">
                <a:latin typeface="Arial"/>
                <a:cs typeface="Arial"/>
              </a:rPr>
              <a:t>Products</a:t>
            </a:r>
            <a:r>
              <a:rPr lang="en-US" sz="2400" dirty="0">
                <a:latin typeface="Arial"/>
                <a:cs typeface="Arial"/>
              </a:rPr>
              <a:t>: Handmade bar soaps, liquid soaps and gift sets</a:t>
            </a:r>
          </a:p>
          <a:p>
            <a:pPr>
              <a:lnSpc>
                <a:spcPct val="90000"/>
              </a:lnSpc>
              <a:spcAft>
                <a:spcPts val="600"/>
              </a:spcAft>
            </a:pPr>
            <a:r>
              <a:rPr lang="en-US" sz="2400" b="1">
                <a:latin typeface="Arial"/>
                <a:cs typeface="Arial"/>
              </a:rPr>
              <a:t>Mission</a:t>
            </a:r>
            <a:r>
              <a:rPr lang="en-US" sz="2400">
                <a:latin typeface="Arial"/>
                <a:cs typeface="Arial"/>
              </a:rPr>
              <a:t>: To create eco-friendly, skin-safe </a:t>
            </a:r>
            <a:r>
              <a:rPr lang="en-US" sz="2400" dirty="0">
                <a:latin typeface="Arial"/>
                <a:cs typeface="Arial"/>
              </a:rPr>
              <a:t>soaps using natural ingredients catering to health-conscious consumers, eco-friendly </a:t>
            </a:r>
            <a:r>
              <a:rPr lang="en-US" sz="2400">
                <a:latin typeface="Arial"/>
                <a:cs typeface="Arial"/>
              </a:rPr>
              <a:t>shoppers, gift buyers.</a:t>
            </a:r>
            <a:br>
              <a:rPr lang="en-US" sz="2400" dirty="0">
                <a:latin typeface="Arial"/>
                <a:cs typeface="Arial"/>
              </a:rPr>
            </a:br>
            <a:endParaRPr lang="en-US" sz="2400" dirty="0">
              <a:latin typeface="Arial"/>
              <a:cs typeface="Arial"/>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326481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Rectangle 118">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0" name="Picture 99" descr="A group of soaps and plants&#10;&#10;AI-generated content may be incorrect.">
            <a:extLst>
              <a:ext uri="{FF2B5EF4-FFF2-40B4-BE49-F238E27FC236}">
                <a16:creationId xmlns:a16="http://schemas.microsoft.com/office/drawing/2014/main" id="{C4E27262-4930-BC7E-4EE8-744252307EC6}"/>
              </a:ext>
            </a:extLst>
          </p:cNvPr>
          <p:cNvPicPr>
            <a:picLocks noChangeAspect="1"/>
          </p:cNvPicPr>
          <p:nvPr/>
        </p:nvPicPr>
        <p:blipFill>
          <a:blip r:embed="rId2">
            <a:alphaModFix amt="60000"/>
          </a:blip>
          <a:srcRect t="1262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38199" y="1671569"/>
            <a:ext cx="4155825" cy="4072044"/>
          </a:xfrm>
        </p:spPr>
        <p:txBody>
          <a:bodyPr anchor="t">
            <a:normAutofit/>
          </a:bodyPr>
          <a:lstStyle/>
          <a:p>
            <a:pPr algn="ctr"/>
            <a:br>
              <a:rPr lang="en-US" sz="2800" b="1" u="sng" dirty="0">
                <a:solidFill>
                  <a:schemeClr val="bg1"/>
                </a:solidFill>
                <a:latin typeface="Arial"/>
                <a:cs typeface="Arial"/>
              </a:rPr>
            </a:br>
            <a:br>
              <a:rPr lang="en-US" sz="2800" b="1" u="sng" dirty="0">
                <a:latin typeface="Arial"/>
                <a:cs typeface="Arial"/>
              </a:rPr>
            </a:br>
            <a:br>
              <a:rPr lang="en-US" sz="2800" b="1" u="sng" dirty="0">
                <a:latin typeface="Arial"/>
                <a:cs typeface="Arial"/>
              </a:rPr>
            </a:br>
            <a:r>
              <a:rPr lang="en-US" sz="2800" b="1" u="sng">
                <a:solidFill>
                  <a:schemeClr val="bg1"/>
                </a:solidFill>
                <a:latin typeface="Arial"/>
                <a:cs typeface="Arial"/>
              </a:rPr>
              <a:t>AN OVERVIEW OF THE BUSINESS IDEA (CONTINUES)</a:t>
            </a:r>
            <a:r>
              <a:rPr lang="en-GB" sz="2800">
                <a:solidFill>
                  <a:schemeClr val="bg1"/>
                </a:solidFill>
                <a:latin typeface="Arial"/>
                <a:cs typeface="Arial"/>
              </a:rPr>
              <a:t> </a:t>
            </a:r>
          </a:p>
          <a:p>
            <a:pPr algn="ctr"/>
            <a:endParaRPr lang="en-GB" sz="4000" b="1" u="sng" dirty="0">
              <a:solidFill>
                <a:schemeClr val="bg1"/>
              </a:solidFill>
              <a:latin typeface="Arial"/>
              <a:cs typeface="Arial"/>
            </a:endParaRPr>
          </a:p>
        </p:txBody>
      </p:sp>
      <p:graphicFrame>
        <p:nvGraphicFramePr>
          <p:cNvPr id="23" name="Content Placeholder 2">
            <a:extLst>
              <a:ext uri="{FF2B5EF4-FFF2-40B4-BE49-F238E27FC236}">
                <a16:creationId xmlns:a16="http://schemas.microsoft.com/office/drawing/2014/main" id="{6FD85823-C096-DDA5-37D4-341459D0843E}"/>
              </a:ext>
            </a:extLst>
          </p:cNvPr>
          <p:cNvGraphicFramePr>
            <a:graphicFrameLocks noGrp="1"/>
          </p:cNvGraphicFramePr>
          <p:nvPr>
            <p:ph idx="1"/>
            <p:extLst>
              <p:ext uri="{D42A27DB-BD31-4B8C-83A1-F6EECF244321}">
                <p14:modId xmlns:p14="http://schemas.microsoft.com/office/powerpoint/2010/main" val="4146661065"/>
              </p:ext>
            </p:extLst>
          </p:nvPr>
        </p:nvGraphicFramePr>
        <p:xfrm>
          <a:off x="5186551" y="1671569"/>
          <a:ext cx="6167248" cy="4072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7608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soaps and plants&#10;&#10;AI-generated content may be incorrect.">
            <a:extLst>
              <a:ext uri="{FF2B5EF4-FFF2-40B4-BE49-F238E27FC236}">
                <a16:creationId xmlns:a16="http://schemas.microsoft.com/office/drawing/2014/main" id="{4B3B320E-EF24-CF36-39A7-4741E7CB0FAE}"/>
              </a:ext>
            </a:extLst>
          </p:cNvPr>
          <p:cNvPicPr>
            <a:picLocks noChangeAspect="1"/>
          </p:cNvPicPr>
          <p:nvPr/>
        </p:nvPicPr>
        <p:blipFill>
          <a:blip r:embed="rId2">
            <a:alphaModFix amt="77000"/>
            <a:extLst>
              <a:ext uri="{BEBA8EAE-BF5A-486C-A8C5-ECC9F3942E4B}">
                <a14:imgProps xmlns:a14="http://schemas.microsoft.com/office/drawing/2010/main">
                  <a14:imgLayer r:embed="rId3">
                    <a14:imgEffect>
                      <a14:saturation sat="106000"/>
                    </a14:imgEffect>
                    <a14:imgEffect>
                      <a14:brightnessContrast bright="-43000" contrast="34000"/>
                    </a14:imgEffect>
                  </a14:imgLayer>
                </a14:imgProps>
              </a:ext>
            </a:extLst>
          </a:blip>
          <a:srcRect t="12640"/>
          <a:stretch>
            <a:fillRect/>
          </a:stretch>
        </p:blipFill>
        <p:spPr>
          <a:xfrm>
            <a:off x="20" y="-21809"/>
            <a:ext cx="12191980" cy="6856718"/>
          </a:xfrm>
          <a:prstGeom prst="rect">
            <a:avLst/>
          </a:prstGeom>
        </p:spPr>
      </p:pic>
      <p:sp>
        <p:nvSpPr>
          <p:cNvPr id="4" name="TextBox 3">
            <a:extLst>
              <a:ext uri="{FF2B5EF4-FFF2-40B4-BE49-F238E27FC236}">
                <a16:creationId xmlns:a16="http://schemas.microsoft.com/office/drawing/2014/main" id="{D9301D6C-5B80-5F15-638A-69E4D9C51DC8}"/>
              </a:ext>
            </a:extLst>
          </p:cNvPr>
          <p:cNvSpPr txBox="1"/>
          <p:nvPr/>
        </p:nvSpPr>
        <p:spPr>
          <a:xfrm>
            <a:off x="-287547" y="1272396"/>
            <a:ext cx="609600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US" sz="2800" b="0" i="0" u="none" strike="noStrike" baseline="0">
                <a:solidFill>
                  <a:srgbClr val="000000"/>
                </a:solidFill>
                <a:latin typeface="Arial"/>
                <a:ea typeface="Segoe UI"/>
                <a:cs typeface="Segoe UI"/>
              </a:rPr>
              <a:t>​</a:t>
            </a:r>
            <a:r>
              <a:rPr lang="en-US" sz="2800" b="0" i="0">
                <a:solidFill>
                  <a:srgbClr val="000000"/>
                </a:solidFill>
                <a:latin typeface="Arial"/>
                <a:ea typeface="Segoe UI"/>
                <a:cs typeface="Segoe UI"/>
              </a:rPr>
              <a:t>​</a:t>
            </a:r>
            <a:br>
              <a:rPr lang="en-US" sz="2800" b="0" i="0">
                <a:solidFill>
                  <a:srgbClr val="000000"/>
                </a:solidFill>
                <a:latin typeface="Arial"/>
                <a:ea typeface="Segoe UI"/>
                <a:cs typeface="Segoe UI"/>
              </a:rPr>
            </a:br>
            <a:r>
              <a:rPr lang="en-US" sz="2800" b="0" i="0" u="none" strike="noStrike" baseline="0">
                <a:solidFill>
                  <a:srgbClr val="000000"/>
                </a:solidFill>
                <a:latin typeface="Arial"/>
                <a:ea typeface="Segoe UI"/>
                <a:cs typeface="Segoe UI"/>
              </a:rPr>
              <a:t>​</a:t>
            </a:r>
            <a:r>
              <a:rPr lang="en-US" sz="2800" b="0" i="0">
                <a:solidFill>
                  <a:srgbClr val="000000"/>
                </a:solidFill>
                <a:latin typeface="Arial"/>
                <a:ea typeface="Segoe UI"/>
                <a:cs typeface="Segoe UI"/>
              </a:rPr>
              <a:t>​</a:t>
            </a:r>
            <a:br>
              <a:rPr lang="en-US" sz="2800" b="0" i="0">
                <a:solidFill>
                  <a:srgbClr val="000000"/>
                </a:solidFill>
                <a:latin typeface="Arial"/>
                <a:ea typeface="Segoe UI"/>
                <a:cs typeface="Segoe UI"/>
              </a:rPr>
            </a:br>
            <a:r>
              <a:rPr lang="en-US" sz="2800" b="0" i="0" u="none" strike="noStrike" baseline="0">
                <a:solidFill>
                  <a:srgbClr val="000000"/>
                </a:solidFill>
                <a:latin typeface="Arial"/>
                <a:ea typeface="Segoe UI"/>
                <a:cs typeface="Segoe UI"/>
              </a:rPr>
              <a:t>​</a:t>
            </a:r>
            <a:r>
              <a:rPr lang="en-US" sz="2800" b="0" i="0">
                <a:solidFill>
                  <a:srgbClr val="000000"/>
                </a:solidFill>
                <a:latin typeface="Arial"/>
                <a:ea typeface="Segoe UI"/>
                <a:cs typeface="Segoe UI"/>
              </a:rPr>
              <a:t>​</a:t>
            </a:r>
            <a:br>
              <a:rPr lang="en-US" sz="2800" b="0" i="0">
                <a:solidFill>
                  <a:srgbClr val="000000"/>
                </a:solidFill>
                <a:latin typeface="Arial"/>
                <a:ea typeface="Segoe UI"/>
                <a:cs typeface="Segoe UI"/>
              </a:rPr>
            </a:br>
            <a:r>
              <a:rPr lang="en-US" sz="2800" b="1" i="0" u="sng" baseline="0">
                <a:solidFill>
                  <a:srgbClr val="FFFFFF"/>
                </a:solidFill>
                <a:latin typeface="Arial"/>
                <a:ea typeface="Segoe UI"/>
                <a:cs typeface="Segoe UI"/>
              </a:rPr>
              <a:t>AN OVERVIEW OF THE </a:t>
            </a:r>
            <a:r>
              <a:rPr lang="en-US" sz="2800" b="0" i="0">
                <a:solidFill>
                  <a:srgbClr val="000000"/>
                </a:solidFill>
                <a:latin typeface="Arial"/>
                <a:ea typeface="Segoe UI"/>
                <a:cs typeface="Segoe UI"/>
              </a:rPr>
              <a:t>​</a:t>
            </a:r>
          </a:p>
          <a:p>
            <a:pPr algn="ctr" rtl="0"/>
            <a:r>
              <a:rPr lang="en-US" sz="2800" b="1" i="0" u="sng" baseline="0">
                <a:solidFill>
                  <a:srgbClr val="FFFFFF"/>
                </a:solidFill>
                <a:latin typeface="Arial"/>
                <a:ea typeface="Segoe UI"/>
                <a:cs typeface="Segoe UI"/>
              </a:rPr>
              <a:t>BUSINESS IDEA </a:t>
            </a:r>
            <a:r>
              <a:rPr lang="en-US" sz="2800" b="0" i="0">
                <a:solidFill>
                  <a:srgbClr val="000000"/>
                </a:solidFill>
                <a:latin typeface="Arial"/>
                <a:ea typeface="Segoe UI"/>
                <a:cs typeface="Segoe UI"/>
              </a:rPr>
              <a:t>​</a:t>
            </a:r>
          </a:p>
          <a:p>
            <a:pPr algn="ctr" rtl="0"/>
            <a:r>
              <a:rPr lang="en-US" sz="2800" b="1" i="0" u="sng" baseline="0">
                <a:solidFill>
                  <a:srgbClr val="FFFFFF"/>
                </a:solidFill>
                <a:latin typeface="Arial"/>
                <a:ea typeface="Segoe UI"/>
                <a:cs typeface="Segoe UI"/>
              </a:rPr>
              <a:t>(CONTINUES)</a:t>
            </a:r>
            <a:r>
              <a:rPr lang="en-US" sz="2800" b="0" i="0" u="none" strike="noStrike" baseline="0">
                <a:solidFill>
                  <a:srgbClr val="FFFFFF"/>
                </a:solidFill>
                <a:latin typeface="Arial"/>
                <a:ea typeface="Segoe UI"/>
                <a:cs typeface="Segoe UI"/>
              </a:rPr>
              <a:t> </a:t>
            </a:r>
            <a:r>
              <a:rPr lang="en-US" sz="2800" b="0" i="0" u="none" strike="noStrike" baseline="0">
                <a:solidFill>
                  <a:srgbClr val="000000"/>
                </a:solidFill>
                <a:latin typeface="Arial"/>
                <a:ea typeface="Segoe UI"/>
                <a:cs typeface="Segoe UI"/>
              </a:rPr>
              <a:t>​</a:t>
            </a:r>
            <a:r>
              <a:rPr lang="en-US" sz="2800" b="0" i="0">
                <a:solidFill>
                  <a:srgbClr val="000000"/>
                </a:solidFill>
                <a:latin typeface="Arial"/>
                <a:ea typeface="Segoe UI"/>
                <a:cs typeface="Segoe UI"/>
              </a:rPr>
              <a:t>​</a:t>
            </a:r>
          </a:p>
          <a:p>
            <a:pPr algn="ctr"/>
            <a:endParaRPr lang="en-US"/>
          </a:p>
        </p:txBody>
      </p:sp>
      <p:graphicFrame>
        <p:nvGraphicFramePr>
          <p:cNvPr id="6" name="Content Placeholder 2">
            <a:extLst>
              <a:ext uri="{FF2B5EF4-FFF2-40B4-BE49-F238E27FC236}">
                <a16:creationId xmlns:a16="http://schemas.microsoft.com/office/drawing/2014/main" id="{8A57F980-783A-7EF3-1493-B74D43E3897F}"/>
              </a:ext>
            </a:extLst>
          </p:cNvPr>
          <p:cNvGraphicFramePr>
            <a:graphicFrameLocks/>
          </p:cNvGraphicFramePr>
          <p:nvPr>
            <p:extLst>
              <p:ext uri="{D42A27DB-BD31-4B8C-83A1-F6EECF244321}">
                <p14:modId xmlns:p14="http://schemas.microsoft.com/office/powerpoint/2010/main" val="3603832264"/>
              </p:ext>
            </p:extLst>
          </p:nvPr>
        </p:nvGraphicFramePr>
        <p:xfrm>
          <a:off x="5617872" y="1196681"/>
          <a:ext cx="4062926" cy="46567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5A7371EF-DB04-1143-E8C9-7418482FAE91}"/>
              </a:ext>
            </a:extLst>
          </p:cNvPr>
          <p:cNvSpPr txBox="1"/>
          <p:nvPr/>
        </p:nvSpPr>
        <p:spPr>
          <a:xfrm>
            <a:off x="5776648" y="323491"/>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FFFFFF"/>
                </a:solidFill>
                <a:latin typeface="Arial"/>
              </a:rPr>
              <a:t>BUSINESS GOALS:</a:t>
            </a:r>
            <a:endParaRPr lang="en-US" sz="2400">
              <a:solidFill>
                <a:srgbClr val="FFFFFF"/>
              </a:solidFill>
              <a:latin typeface="Arial"/>
              <a:cs typeface="Arial"/>
            </a:endParaRPr>
          </a:p>
          <a:p>
            <a:pPr algn="ctr"/>
            <a:endParaRPr lang="en-US"/>
          </a:p>
        </p:txBody>
      </p:sp>
    </p:spTree>
    <p:extLst>
      <p:ext uri="{BB962C8B-B14F-4D97-AF65-F5344CB8AC3E}">
        <p14:creationId xmlns:p14="http://schemas.microsoft.com/office/powerpoint/2010/main" val="1458403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tray with soaps and flowers&#10;&#10;AI-generated content may be incorrect.">
            <a:extLst>
              <a:ext uri="{FF2B5EF4-FFF2-40B4-BE49-F238E27FC236}">
                <a16:creationId xmlns:a16="http://schemas.microsoft.com/office/drawing/2014/main" id="{559A0D94-FAF8-F080-6CC8-7C2F4BE12CF6}"/>
              </a:ext>
            </a:extLst>
          </p:cNvPr>
          <p:cNvPicPr>
            <a:picLocks noChangeAspect="1"/>
          </p:cNvPicPr>
          <p:nvPr/>
        </p:nvPicPr>
        <p:blipFill>
          <a:blip r:embed="rId2"/>
          <a:srcRect r="-1" b="5333"/>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F538A9C-5AA1-4A90-9636-249F954C35D2}"/>
              </a:ext>
            </a:extLst>
          </p:cNvPr>
          <p:cNvSpPr txBox="1"/>
          <p:nvPr/>
        </p:nvSpPr>
        <p:spPr>
          <a:xfrm>
            <a:off x="7344704" y="191334"/>
            <a:ext cx="4382905" cy="66469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2800" b="1">
                <a:latin typeface="Arial"/>
                <a:cs typeface="Arial"/>
              </a:rPr>
              <a:t>LEGAL FORMAT</a:t>
            </a:r>
            <a:endParaRPr lang="en-US" sz="2800">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algn="just">
              <a:lnSpc>
                <a:spcPct val="90000"/>
              </a:lnSpc>
              <a:spcAft>
                <a:spcPts val="600"/>
              </a:spcAft>
            </a:pPr>
            <a:r>
              <a:rPr lang="en-US" sz="2400" dirty="0">
                <a:latin typeface="Arial"/>
                <a:cs typeface="Arial"/>
              </a:rPr>
              <a:t>Pure Bloom Handmade Soaps will operate as a sole trader business, producing cold‑process soaps from home. It is often the best choice because it is simple, low‑cost, flexible, and gives the owner full control and it can start from home with small batches.</a:t>
            </a:r>
            <a:br>
              <a:rPr lang="en-US" sz="2400" dirty="0">
                <a:latin typeface="Arial"/>
                <a:cs typeface="Arial"/>
              </a:rPr>
            </a:br>
            <a:endParaRPr lang="en-US" sz="2400" dirty="0">
              <a:latin typeface="Arial"/>
              <a:cs typeface="Arial"/>
            </a:endParaRPr>
          </a:p>
          <a:p>
            <a:pPr indent="-228600" algn="just">
              <a:lnSpc>
                <a:spcPct val="90000"/>
              </a:lnSpc>
              <a:spcAft>
                <a:spcPts val="600"/>
              </a:spcAft>
              <a:buFont typeface="Arial" panose="020B0604020202020204" pitchFamily="34" charset="0"/>
              <a:buChar char="•"/>
            </a:pPr>
            <a:endParaRPr lang="en-US" sz="2400" dirty="0">
              <a:latin typeface="Arial"/>
              <a:cs typeface="Arial"/>
            </a:endParaRPr>
          </a:p>
          <a:p>
            <a:pPr algn="just">
              <a:lnSpc>
                <a:spcPct val="90000"/>
              </a:lnSpc>
              <a:spcAft>
                <a:spcPts val="600"/>
              </a:spcAft>
            </a:pPr>
            <a:r>
              <a:rPr lang="en-US" sz="2400" dirty="0">
                <a:latin typeface="Arial"/>
                <a:cs typeface="Arial"/>
              </a:rPr>
              <a:t>The business will operate within a monopolistic competitive market structure, where firms offer similar but differentiated products.</a:t>
            </a:r>
          </a:p>
          <a:p>
            <a:pPr indent="-228600">
              <a:lnSpc>
                <a:spcPct val="90000"/>
              </a:lnSpc>
              <a:spcAft>
                <a:spcPts val="600"/>
              </a:spcAft>
              <a:buFont typeface="Arial" panose="020B0604020202020204" pitchFamily="34" charset="0"/>
              <a:buChar char="•"/>
            </a:pPr>
            <a:endParaRPr lang="en-US" sz="2400" dirty="0">
              <a:latin typeface="Arial"/>
              <a:cs typeface="Arial"/>
            </a:endParaRPr>
          </a:p>
          <a:p>
            <a:pPr indent="-228600">
              <a:lnSpc>
                <a:spcPct val="90000"/>
              </a:lnSpc>
              <a:spcAft>
                <a:spcPts val="600"/>
              </a:spcAft>
              <a:buFont typeface="Arial" panose="020B0604020202020204" pitchFamily="34" charset="0"/>
              <a:buChar char="•"/>
            </a:pPr>
            <a:endParaRPr lang="en-US" sz="2400" dirty="0">
              <a:latin typeface="Arial"/>
              <a:cs typeface="Arial"/>
            </a:endParaRPr>
          </a:p>
        </p:txBody>
      </p:sp>
    </p:spTree>
    <p:extLst>
      <p:ext uri="{BB962C8B-B14F-4D97-AF65-F5344CB8AC3E}">
        <p14:creationId xmlns:p14="http://schemas.microsoft.com/office/powerpoint/2010/main" val="2367577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D33C94BE-4488-CA7A-9ADF-9C8C148DF1DC}"/>
              </a:ext>
            </a:extLst>
          </p:cNvPr>
          <p:cNvSpPr/>
          <p:nvPr/>
        </p:nvSpPr>
        <p:spPr>
          <a:xfrm>
            <a:off x="699713" y="75510"/>
            <a:ext cx="10284249" cy="5265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2400" b="1">
                <a:solidFill>
                  <a:srgbClr val="FFFFFF"/>
                </a:solidFill>
                <a:latin typeface="Arial"/>
                <a:ea typeface="+mj-ea"/>
                <a:cs typeface="Arial"/>
              </a:rPr>
              <a:t>MANAGEMENT STRUCTURE</a:t>
            </a:r>
            <a:endParaRPr lang="en-US" sz="2400">
              <a:ea typeface="+mj-ea"/>
            </a:endParaRPr>
          </a:p>
        </p:txBody>
      </p:sp>
      <p:pic>
        <p:nvPicPr>
          <p:cNvPr id="3" name="Picture 2" descr="Group 1, Grouped object">
            <a:extLst>
              <a:ext uri="{FF2B5EF4-FFF2-40B4-BE49-F238E27FC236}">
                <a16:creationId xmlns:a16="http://schemas.microsoft.com/office/drawing/2014/main" id="{2F26FD6A-A8D6-B574-0F2B-4EE900D40ABA}"/>
              </a:ext>
            </a:extLst>
          </p:cNvPr>
          <p:cNvPicPr>
            <a:picLocks noChangeAspect="1"/>
          </p:cNvPicPr>
          <p:nvPr/>
        </p:nvPicPr>
        <p:blipFill>
          <a:blip r:embed="rId2"/>
          <a:stretch>
            <a:fillRect/>
          </a:stretch>
        </p:blipFill>
        <p:spPr>
          <a:xfrm>
            <a:off x="1464417" y="801726"/>
            <a:ext cx="9507579" cy="2928161"/>
          </a:xfrm>
          <a:prstGeom prst="rect">
            <a:avLst/>
          </a:prstGeom>
        </p:spPr>
      </p:pic>
      <p:sp>
        <p:nvSpPr>
          <p:cNvPr id="2" name="TextBox 1">
            <a:extLst>
              <a:ext uri="{FF2B5EF4-FFF2-40B4-BE49-F238E27FC236}">
                <a16:creationId xmlns:a16="http://schemas.microsoft.com/office/drawing/2014/main" id="{5E4D7E25-BC41-7943-B4F6-A9DEA32F0A78}"/>
              </a:ext>
            </a:extLst>
          </p:cNvPr>
          <p:cNvSpPr txBox="1"/>
          <p:nvPr/>
        </p:nvSpPr>
        <p:spPr>
          <a:xfrm>
            <a:off x="675737" y="3716546"/>
            <a:ext cx="11041810" cy="45191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657"/>
              </a:lnSpc>
            </a:pPr>
            <a:r>
              <a:rPr lang="en-US" sz="1200" b="1">
                <a:latin typeface="Arial"/>
                <a:ea typeface="Segoe UI"/>
                <a:cs typeface="Segoe UI"/>
              </a:rPr>
              <a:t>PRODUCTION MANAGER</a:t>
            </a:r>
            <a:r>
              <a:rPr lang="en-US" sz="1200">
                <a:latin typeface="Arial"/>
                <a:ea typeface="Segoe UI"/>
                <a:cs typeface="Segoe UI"/>
              </a:rPr>
              <a:t>          </a:t>
            </a:r>
            <a:r>
              <a:rPr lang="en-US" sz="1200">
                <a:solidFill>
                  <a:srgbClr val="000000"/>
                </a:solidFill>
                <a:latin typeface="Arial"/>
                <a:ea typeface="Segoe UI"/>
                <a:cs typeface="Segoe UI"/>
              </a:rPr>
              <a:t>                   </a:t>
            </a:r>
            <a:r>
              <a:rPr lang="en-US" sz="1200" b="1">
                <a:solidFill>
                  <a:srgbClr val="0B0C0C"/>
                </a:solidFill>
                <a:latin typeface="Arial"/>
                <a:ea typeface="Segoe UI"/>
                <a:cs typeface="Arial"/>
              </a:rPr>
              <a:t>FINANCE &amp; ADMIN. SUPPORT</a:t>
            </a:r>
            <a:r>
              <a:rPr lang="en-US" sz="1200" dirty="0">
                <a:solidFill>
                  <a:srgbClr val="0B0C0C"/>
                </a:solidFill>
                <a:latin typeface="Arial"/>
                <a:ea typeface="Segoe UI"/>
                <a:cs typeface="Arial"/>
              </a:rPr>
              <a:t> </a:t>
            </a:r>
            <a:endParaRPr lang="en-US" sz="1200" dirty="0">
              <a:latin typeface="Arial"/>
              <a:ea typeface="Segoe UI"/>
              <a:cs typeface="Arial"/>
            </a:endParaRPr>
          </a:p>
          <a:p>
            <a:pPr>
              <a:lnSpc>
                <a:spcPts val="1657"/>
              </a:lnSpc>
            </a:pPr>
            <a:r>
              <a:rPr lang="en-US" sz="1200" b="1" u="sng" dirty="0">
                <a:latin typeface="Arial"/>
                <a:ea typeface="Segoe UI"/>
                <a:cs typeface="Segoe UI"/>
              </a:rPr>
              <a:t>Qualification</a:t>
            </a:r>
            <a:r>
              <a:rPr lang="en-US" sz="1200" dirty="0">
                <a:latin typeface="Arial"/>
                <a:ea typeface="Segoe UI"/>
                <a:cs typeface="Segoe UI"/>
              </a:rPr>
              <a:t>: Diploma in soap making +                                                                          </a:t>
            </a:r>
            <a:r>
              <a:rPr lang="en-US" sz="1200" b="1" u="sng" dirty="0">
                <a:latin typeface="Arial"/>
                <a:ea typeface="Segoe UI"/>
                <a:cs typeface="Arial"/>
              </a:rPr>
              <a:t>Qualification</a:t>
            </a:r>
            <a:r>
              <a:rPr lang="en-US" sz="1200">
                <a:latin typeface="Arial"/>
                <a:ea typeface="Segoe UI"/>
                <a:cs typeface="Arial"/>
              </a:rPr>
              <a:t>: GCSE/basic education + Diploma in </a:t>
            </a:r>
            <a:endParaRPr lang="en-US" dirty="0">
              <a:latin typeface="Aptos"/>
              <a:ea typeface="Segoe UI"/>
              <a:cs typeface="Segoe UI"/>
            </a:endParaRPr>
          </a:p>
          <a:p>
            <a:pPr>
              <a:lnSpc>
                <a:spcPts val="1657"/>
              </a:lnSpc>
            </a:pPr>
            <a:r>
              <a:rPr lang="en-US" sz="1200">
                <a:latin typeface="Arial"/>
                <a:ea typeface="Segoe UI"/>
                <a:cs typeface="Segoe UI"/>
              </a:rPr>
              <a:t>Business management course                                                                                                book-keeping &amp;  </a:t>
            </a:r>
            <a:r>
              <a:rPr lang="en-US" sz="1200" dirty="0">
                <a:latin typeface="Arial"/>
                <a:ea typeface="Segoe UI"/>
                <a:cs typeface="Arial"/>
              </a:rPr>
              <a:t>record-keeping</a:t>
            </a:r>
            <a:r>
              <a:rPr lang="en-US" sz="1200" dirty="0">
                <a:latin typeface="Arial"/>
                <a:ea typeface="Segoe UI"/>
                <a:cs typeface="Segoe UI"/>
              </a:rPr>
              <a:t>  </a:t>
            </a:r>
            <a:endParaRPr lang="en-US">
              <a:latin typeface="Aptos"/>
              <a:cs typeface="Segoe UI"/>
            </a:endParaRPr>
          </a:p>
          <a:p>
            <a:pPr>
              <a:lnSpc>
                <a:spcPts val="1651"/>
              </a:lnSpc>
            </a:pPr>
            <a:r>
              <a:rPr lang="en-US" sz="1200" b="1" u="sng" dirty="0">
                <a:latin typeface="Arial"/>
                <a:ea typeface="Segoe UI"/>
                <a:cs typeface="Segoe UI"/>
              </a:rPr>
              <a:t>Responsibilities</a:t>
            </a:r>
            <a:r>
              <a:rPr lang="en-US" sz="1200" b="1" dirty="0">
                <a:latin typeface="Arial"/>
                <a:ea typeface="Segoe UI"/>
                <a:cs typeface="Segoe UI"/>
              </a:rPr>
              <a:t>:</a:t>
            </a:r>
            <a:r>
              <a:rPr lang="en-US" sz="1200" dirty="0">
                <a:latin typeface="Arial"/>
                <a:ea typeface="Segoe UI"/>
                <a:cs typeface="Segoe UI"/>
              </a:rPr>
              <a:t>                                                                           </a:t>
            </a:r>
            <a:r>
              <a:rPr lang="en-US" sz="1200" b="1" u="sng">
                <a:latin typeface="Arial"/>
                <a:ea typeface="Segoe UI"/>
                <a:cs typeface="Arial"/>
              </a:rPr>
              <a:t>Responsibilities:</a:t>
            </a:r>
            <a:r>
              <a:rPr lang="en-US" sz="1200" dirty="0">
                <a:latin typeface="Arial"/>
                <a:ea typeface="Segoe UI"/>
                <a:cs typeface="Arial"/>
              </a:rPr>
              <a:t> </a:t>
            </a:r>
            <a:endParaRPr lang="en-US" sz="1200" dirty="0">
              <a:latin typeface="Arial"/>
              <a:ea typeface="Segoe UI"/>
              <a:cs typeface="Segoe UI"/>
            </a:endParaRPr>
          </a:p>
          <a:p>
            <a:r>
              <a:rPr lang="en-US" sz="1200">
                <a:latin typeface="Arial"/>
                <a:ea typeface="Arial"/>
                <a:cs typeface="Arial"/>
              </a:rPr>
              <a:t>Soap making &amp; batch production, Quality control &amp; testing                                      Book-keeping &amp; recording-keeping + preparing financial reports +</a:t>
            </a:r>
            <a:endParaRPr lang="en-US">
              <a:latin typeface="Aptos" panose="020B0004020202020204"/>
              <a:ea typeface="Arial"/>
              <a:cs typeface="Arial"/>
            </a:endParaRPr>
          </a:p>
          <a:p>
            <a:r>
              <a:rPr lang="en-US" sz="1200" dirty="0">
                <a:latin typeface="Arial"/>
                <a:ea typeface="Arial"/>
                <a:cs typeface="Arial"/>
              </a:rPr>
              <a:t> &amp; maintain hygiene and safety standards </a:t>
            </a:r>
            <a:r>
              <a:rPr lang="en-US" dirty="0"/>
              <a:t> </a:t>
            </a:r>
            <a:r>
              <a:rPr lang="en-US" sz="1200" dirty="0">
                <a:latin typeface="Arial"/>
                <a:cs typeface="Arial"/>
              </a:rPr>
              <a:t>  </a:t>
            </a:r>
            <a:r>
              <a:rPr lang="en-US" dirty="0"/>
              <a:t>        </a:t>
            </a:r>
            <a:r>
              <a:rPr lang="en-US" dirty="0">
                <a:latin typeface="Aptos"/>
                <a:cs typeface="Arial"/>
              </a:rPr>
              <a:t>                 </a:t>
            </a:r>
            <a:r>
              <a:rPr lang="en-US" sz="1200" dirty="0">
                <a:latin typeface="Arial"/>
                <a:cs typeface="Arial"/>
              </a:rPr>
              <a:t>Supporting tax related tasks</a:t>
            </a:r>
            <a:r>
              <a:rPr lang="en-US" dirty="0">
                <a:latin typeface="Aptos"/>
                <a:cs typeface="Arial"/>
              </a:rPr>
              <a:t>  </a:t>
            </a:r>
            <a:br>
              <a:rPr lang="en-US" sz="1200" dirty="0">
                <a:latin typeface="Arial"/>
                <a:cs typeface="Arial"/>
              </a:rPr>
            </a:br>
            <a:endParaRPr lang="en-US"/>
          </a:p>
          <a:p>
            <a:pPr>
              <a:lnSpc>
                <a:spcPts val="2138"/>
              </a:lnSpc>
            </a:pPr>
            <a:r>
              <a:rPr lang="en-US" sz="1200" b="1" dirty="0">
                <a:latin typeface="Arial"/>
                <a:ea typeface="Segoe UI"/>
                <a:cs typeface="Segoe UI"/>
              </a:rPr>
              <a:t>SALES &amp; MARKETING COORDINATOR</a:t>
            </a:r>
            <a:r>
              <a:rPr lang="en-US" sz="1200">
                <a:latin typeface="Arial"/>
                <a:ea typeface="Segoe UI"/>
                <a:cs typeface="Segoe UI"/>
              </a:rPr>
              <a:t>                                                                      </a:t>
            </a:r>
            <a:r>
              <a:rPr lang="en-US" sz="1200" b="1">
                <a:latin typeface="Arial"/>
                <a:ea typeface="Segoe UI"/>
                <a:cs typeface="Arial"/>
              </a:rPr>
              <a:t>PACKING ASSISTANT</a:t>
            </a:r>
            <a:r>
              <a:rPr lang="en-US" sz="1200" dirty="0">
                <a:latin typeface="Arial"/>
                <a:ea typeface="Segoe UI"/>
                <a:cs typeface="Arial"/>
              </a:rPr>
              <a:t> </a:t>
            </a:r>
          </a:p>
          <a:p>
            <a:pPr>
              <a:lnSpc>
                <a:spcPts val="2138"/>
              </a:lnSpc>
            </a:pPr>
            <a:r>
              <a:rPr lang="en-US" sz="1200" b="1" u="sng" dirty="0">
                <a:latin typeface="Arial"/>
                <a:ea typeface="Segoe UI"/>
                <a:cs typeface="Segoe UI"/>
              </a:rPr>
              <a:t>Qualification:</a:t>
            </a:r>
            <a:r>
              <a:rPr lang="en-US" sz="1200" dirty="0">
                <a:latin typeface="Arial"/>
                <a:ea typeface="Segoe UI"/>
                <a:cs typeface="Segoe UI"/>
              </a:rPr>
              <a:t>  Diploma in Marketing &amp; Business Administration                                             </a:t>
            </a:r>
            <a:r>
              <a:rPr lang="en-US" sz="1200" b="1" u="sng" dirty="0">
                <a:latin typeface="Arial"/>
                <a:ea typeface="Segoe UI"/>
                <a:cs typeface="Arial"/>
              </a:rPr>
              <a:t>Qualification</a:t>
            </a:r>
            <a:r>
              <a:rPr lang="en-US" sz="1200" u="sng" dirty="0">
                <a:latin typeface="Arial"/>
                <a:ea typeface="Segoe UI"/>
                <a:cs typeface="Arial"/>
              </a:rPr>
              <a:t>:</a:t>
            </a:r>
            <a:r>
              <a:rPr lang="en-US" sz="1200" b="1" dirty="0">
                <a:latin typeface="Arial"/>
                <a:ea typeface="Segoe UI"/>
                <a:cs typeface="Arial"/>
              </a:rPr>
              <a:t> </a:t>
            </a:r>
            <a:r>
              <a:rPr lang="en-US" sz="1200" dirty="0">
                <a:latin typeface="Arial"/>
                <a:ea typeface="Segoe UI"/>
                <a:cs typeface="Arial"/>
              </a:rPr>
              <a:t>GCSE/basic </a:t>
            </a:r>
            <a:r>
              <a:rPr lang="en-US" sz="1200" dirty="0" err="1">
                <a:latin typeface="Arial"/>
                <a:ea typeface="Segoe UI"/>
                <a:cs typeface="Arial"/>
              </a:rPr>
              <a:t>edu</a:t>
            </a:r>
            <a:r>
              <a:rPr lang="en-US" sz="1200" dirty="0">
                <a:latin typeface="Arial"/>
                <a:ea typeface="Segoe UI"/>
                <a:cs typeface="Arial"/>
              </a:rPr>
              <a:t>. with training in manual handling </a:t>
            </a:r>
          </a:p>
          <a:p>
            <a:pPr>
              <a:lnSpc>
                <a:spcPts val="2138"/>
              </a:lnSpc>
            </a:pPr>
            <a:r>
              <a:rPr lang="en-US" sz="1200" b="1" u="sng" dirty="0">
                <a:latin typeface="Arial"/>
                <a:ea typeface="Segoe UI"/>
                <a:cs typeface="Segoe UI"/>
              </a:rPr>
              <a:t>Responsibilities:</a:t>
            </a:r>
            <a:r>
              <a:rPr lang="en-US" sz="1200" dirty="0">
                <a:latin typeface="Arial"/>
                <a:ea typeface="Segoe UI"/>
                <a:cs typeface="Segoe UI"/>
              </a:rPr>
              <a:t>                                                                                                 </a:t>
            </a:r>
            <a:r>
              <a:rPr lang="en-US" sz="1200" b="1" u="sng">
                <a:latin typeface="Arial"/>
                <a:ea typeface="Segoe UI"/>
                <a:cs typeface="Arial"/>
              </a:rPr>
              <a:t>Responsibilities:</a:t>
            </a:r>
            <a:r>
              <a:rPr lang="en-US" sz="1200" dirty="0">
                <a:latin typeface="Arial"/>
                <a:ea typeface="Segoe UI"/>
                <a:cs typeface="Arial"/>
              </a:rPr>
              <a:t> </a:t>
            </a:r>
            <a:endParaRPr lang="en-US" sz="1200" dirty="0">
              <a:latin typeface="Segoe UI"/>
              <a:ea typeface="Segoe UI"/>
              <a:cs typeface="Arial"/>
            </a:endParaRPr>
          </a:p>
          <a:p>
            <a:pPr>
              <a:lnSpc>
                <a:spcPts val="2138"/>
              </a:lnSpc>
            </a:pPr>
            <a:r>
              <a:rPr lang="en-US" sz="1200">
                <a:latin typeface="Arial"/>
                <a:ea typeface="Arial"/>
                <a:cs typeface="Arial"/>
              </a:rPr>
              <a:t>Managing social media &amp; online presence +                                                                            </a:t>
            </a:r>
            <a:r>
              <a:rPr lang="en-US" sz="1200">
                <a:solidFill>
                  <a:srgbClr val="0B0C0C"/>
                </a:solidFill>
                <a:highlight>
                  <a:srgbClr val="FFFFFF"/>
                </a:highlight>
                <a:latin typeface="Arial"/>
                <a:ea typeface="Arial"/>
                <a:cs typeface="Arial"/>
              </a:rPr>
              <a:t>Cutting, curing &amp; packaging soaps,</a:t>
            </a:r>
            <a:r>
              <a:rPr lang="en-US" sz="1200" dirty="0">
                <a:latin typeface="Arial"/>
                <a:ea typeface="Arial"/>
                <a:cs typeface="Arial"/>
              </a:rPr>
              <a:t> </a:t>
            </a:r>
            <a:r>
              <a:rPr lang="en-US" sz="1200">
                <a:solidFill>
                  <a:srgbClr val="0B0C0C"/>
                </a:solidFill>
                <a:latin typeface="Arial"/>
                <a:ea typeface="Arial"/>
                <a:cs typeface="Arial"/>
              </a:rPr>
              <a:t>Labelling, Preparing &amp; </a:t>
            </a:r>
          </a:p>
          <a:p>
            <a:pPr>
              <a:lnSpc>
                <a:spcPts val="2138"/>
              </a:lnSpc>
            </a:pPr>
            <a:r>
              <a:rPr lang="en-US" sz="1200" dirty="0">
                <a:latin typeface="Arial"/>
                <a:ea typeface="Arial"/>
                <a:cs typeface="Arial"/>
              </a:rPr>
              <a:t>Customer engagement &amp; responding to enquiries + feedback                                                 </a:t>
            </a:r>
            <a:r>
              <a:rPr lang="en-US" sz="1200" dirty="0">
                <a:solidFill>
                  <a:srgbClr val="0B0C0C"/>
                </a:solidFill>
                <a:latin typeface="Arial"/>
                <a:ea typeface="Arial"/>
                <a:cs typeface="Arial"/>
              </a:rPr>
              <a:t>dispatching orders + maintaining stock of finished products </a:t>
            </a:r>
            <a:endParaRPr lang="en-US" sz="1200" dirty="0">
              <a:latin typeface="Arial"/>
              <a:ea typeface="Arial"/>
              <a:cs typeface="Arial"/>
            </a:endParaRPr>
          </a:p>
          <a:p>
            <a:pPr>
              <a:lnSpc>
                <a:spcPts val="1651"/>
              </a:lnSpc>
            </a:pPr>
            <a:endParaRPr lang="en-US" sz="1200" dirty="0">
              <a:solidFill>
                <a:srgbClr val="0B0C0C"/>
              </a:solidFill>
              <a:latin typeface="Segoe UI"/>
              <a:ea typeface="Arial"/>
              <a:cs typeface="Segoe UI"/>
            </a:endParaRPr>
          </a:p>
          <a:p>
            <a:pPr lvl="0" rtl="0">
              <a:lnSpc>
                <a:spcPts val="1651"/>
              </a:lnSpc>
            </a:pPr>
            <a:endParaRPr lang="en-US" sz="1200" b="1" u="sng" dirty="0">
              <a:latin typeface="Segoe UI"/>
              <a:ea typeface="Arial"/>
              <a:cs typeface="Segoe UI"/>
            </a:endParaRPr>
          </a:p>
          <a:p>
            <a:pPr rtl="0">
              <a:lnSpc>
                <a:spcPts val="1651"/>
              </a:lnSpc>
            </a:pPr>
            <a:endParaRPr lang="en-US" sz="1200" dirty="0">
              <a:solidFill>
                <a:srgbClr val="000000"/>
              </a:solidFill>
              <a:latin typeface="Arial"/>
              <a:ea typeface="Segoe UI"/>
              <a:cs typeface="Segoe UI"/>
            </a:endParaRPr>
          </a:p>
          <a:p>
            <a:pPr lvl="0" rtl="0">
              <a:lnSpc>
                <a:spcPts val="2138"/>
              </a:lnSpc>
            </a:pPr>
            <a:endParaRPr lang="en-US" sz="1200" dirty="0">
              <a:solidFill>
                <a:srgbClr val="0B0C0C"/>
              </a:solidFill>
              <a:latin typeface="Arial"/>
              <a:ea typeface="Arial"/>
              <a:cs typeface="Arial"/>
            </a:endParaRPr>
          </a:p>
          <a:p>
            <a:pPr marL="228600" lvl="0" indent="-228600" rtl="0">
              <a:lnSpc>
                <a:spcPts val="2138"/>
              </a:lnSpc>
              <a:buFont typeface="Wingdings"/>
              <a:buChar char="•"/>
            </a:pPr>
            <a:endParaRPr lang="en-US" sz="1200">
              <a:latin typeface="Arial"/>
              <a:ea typeface="Segoe UI"/>
              <a:cs typeface="Segoe UI"/>
            </a:endParaRPr>
          </a:p>
          <a:p>
            <a:pPr algn="ctr"/>
            <a:endParaRPr lang="en-US"/>
          </a:p>
        </p:txBody>
      </p:sp>
    </p:spTree>
    <p:extLst>
      <p:ext uri="{BB962C8B-B14F-4D97-AF65-F5344CB8AC3E}">
        <p14:creationId xmlns:p14="http://schemas.microsoft.com/office/powerpoint/2010/main" val="2252303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47" name="Straight Connector 4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1598FD5-E54D-978F-E778-089701C19E97}"/>
              </a:ext>
            </a:extLst>
          </p:cNvPr>
          <p:cNvSpPr txBox="1"/>
          <p:nvPr/>
        </p:nvSpPr>
        <p:spPr>
          <a:xfrm>
            <a:off x="262771" y="1747555"/>
            <a:ext cx="6006604" cy="49292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a:lnSpc>
                <a:spcPct val="90000"/>
              </a:lnSpc>
              <a:spcAft>
                <a:spcPts val="600"/>
              </a:spcAft>
            </a:pPr>
            <a:endParaRPr lang="en-US" dirty="0">
              <a:solidFill>
                <a:schemeClr val="bg1"/>
              </a:solidFill>
              <a:latin typeface="Arial"/>
              <a:cs typeface="Arial"/>
            </a:endParaRPr>
          </a:p>
          <a:p>
            <a:pPr algn="just">
              <a:lnSpc>
                <a:spcPct val="90000"/>
              </a:lnSpc>
              <a:spcAft>
                <a:spcPts val="600"/>
              </a:spcAft>
            </a:pPr>
            <a:r>
              <a:rPr lang="en-US">
                <a:solidFill>
                  <a:schemeClr val="bg1"/>
                </a:solidFill>
                <a:latin typeface="Arial"/>
                <a:cs typeface="Arial"/>
              </a:rPr>
              <a:t>Businesses do not </a:t>
            </a:r>
            <a:r>
              <a:rPr lang="en-US" dirty="0">
                <a:solidFill>
                  <a:schemeClr val="bg1"/>
                </a:solidFill>
                <a:latin typeface="Arial"/>
                <a:cs typeface="Arial"/>
              </a:rPr>
              <a:t>operate in isolation; instead, they function within a constantly changing environment that directly affects their operations and their ability to achieve objectives. Therefore  gathering market research data is essential and one of the primary tasks for selecting an effective marketing strategy. Such information supports decisions related to pricing, service and quality levels, and determining</a:t>
            </a:r>
            <a:r>
              <a:rPr lang="en-US">
                <a:solidFill>
                  <a:schemeClr val="bg1"/>
                </a:solidFill>
                <a:latin typeface="Arial"/>
                <a:cs typeface="Arial"/>
              </a:rPr>
              <a:t> where and how extensively to advertise.</a:t>
            </a:r>
            <a:endParaRPr lang="en-US">
              <a:solidFill>
                <a:schemeClr val="bg1"/>
              </a:solidFill>
            </a:endParaRPr>
          </a:p>
          <a:p>
            <a:pPr indent="-228600" algn="just">
              <a:lnSpc>
                <a:spcPct val="90000"/>
              </a:lnSpc>
              <a:spcAft>
                <a:spcPts val="600"/>
              </a:spcAft>
              <a:buFont typeface="Arial" panose="020B0604020202020204" pitchFamily="34" charset="0"/>
              <a:buChar char="•"/>
            </a:pPr>
            <a:endParaRPr lang="en-US">
              <a:solidFill>
                <a:schemeClr val="bg1"/>
              </a:solidFill>
              <a:latin typeface="Arial"/>
              <a:cs typeface="Arial"/>
            </a:endParaRPr>
          </a:p>
          <a:p>
            <a:pPr algn="just">
              <a:lnSpc>
                <a:spcPct val="90000"/>
              </a:lnSpc>
            </a:pPr>
            <a:r>
              <a:rPr lang="en-US">
                <a:solidFill>
                  <a:schemeClr val="bg1"/>
                </a:solidFill>
                <a:latin typeface="Arial"/>
                <a:cs typeface="Arial"/>
              </a:rPr>
              <a:t>It is often used in collaboration with analytical </a:t>
            </a:r>
            <a:r>
              <a:rPr lang="en-US" dirty="0">
                <a:solidFill>
                  <a:schemeClr val="bg1"/>
                </a:solidFill>
                <a:latin typeface="Arial"/>
                <a:cs typeface="Arial"/>
              </a:rPr>
              <a:t>business tools such as PESTEL &amp; SWOT analysis to give a clear understanding of a situation and related internal and external factors. </a:t>
            </a:r>
          </a:p>
          <a:p>
            <a:pPr indent="-228600" algn="just">
              <a:lnSpc>
                <a:spcPct val="90000"/>
              </a:lnSpc>
              <a:spcAft>
                <a:spcPts val="600"/>
              </a:spcAft>
              <a:buFont typeface="Arial" panose="020B0604020202020204" pitchFamily="34" charset="0"/>
              <a:buChar char="•"/>
            </a:pPr>
            <a:endParaRPr lang="en-US">
              <a:solidFill>
                <a:schemeClr val="bg1"/>
              </a:solidFill>
              <a:latin typeface="Arial"/>
              <a:cs typeface="Arial"/>
            </a:endParaRPr>
          </a:p>
          <a:p>
            <a:pPr marL="57150" indent="-228600" algn="just">
              <a:lnSpc>
                <a:spcPct val="90000"/>
              </a:lnSpc>
              <a:spcAft>
                <a:spcPts val="600"/>
              </a:spcAft>
              <a:buFont typeface="Arial" panose="020B0604020202020204" pitchFamily="34" charset="0"/>
              <a:buChar char="•"/>
            </a:pPr>
            <a:endParaRPr lang="en-US">
              <a:solidFill>
                <a:schemeClr val="bg1"/>
              </a:solidFill>
              <a:latin typeface="Arial"/>
              <a:cs typeface="Arial"/>
            </a:endParaRPr>
          </a:p>
          <a:p>
            <a:pPr marL="57150" indent="-228600" algn="just">
              <a:lnSpc>
                <a:spcPct val="90000"/>
              </a:lnSpc>
              <a:spcAft>
                <a:spcPts val="600"/>
              </a:spcAft>
              <a:buFont typeface="Arial" panose="020B0604020202020204" pitchFamily="34" charset="0"/>
              <a:buChar char="•"/>
            </a:pPr>
            <a:endParaRPr lang="en-US">
              <a:solidFill>
                <a:schemeClr val="bg1"/>
              </a:solidFill>
              <a:latin typeface="Arial"/>
              <a:cs typeface="Arial"/>
            </a:endParaRPr>
          </a:p>
          <a:p>
            <a:pPr indent="-228600" algn="just">
              <a:lnSpc>
                <a:spcPct val="90000"/>
              </a:lnSpc>
              <a:spcAft>
                <a:spcPts val="600"/>
              </a:spcAft>
              <a:buFont typeface="Arial" panose="020B0604020202020204" pitchFamily="34" charset="0"/>
              <a:buChar char="•"/>
            </a:pPr>
            <a:endParaRPr lang="en-US">
              <a:solidFill>
                <a:schemeClr val="bg1"/>
              </a:solidFill>
              <a:latin typeface="Arial"/>
              <a:cs typeface="Arial"/>
            </a:endParaRPr>
          </a:p>
          <a:p>
            <a:pPr indent="-228600" algn="just">
              <a:lnSpc>
                <a:spcPct val="90000"/>
              </a:lnSpc>
              <a:spcAft>
                <a:spcPts val="600"/>
              </a:spcAft>
              <a:buFont typeface="Arial" panose="020B0604020202020204" pitchFamily="34" charset="0"/>
              <a:buChar char="•"/>
            </a:pPr>
            <a:endParaRPr lang="en-US">
              <a:solidFill>
                <a:schemeClr val="bg1"/>
              </a:solidFill>
              <a:latin typeface="Arial"/>
              <a:cs typeface="Arial"/>
            </a:endParaRPr>
          </a:p>
        </p:txBody>
      </p:sp>
      <p:cxnSp>
        <p:nvCxnSpPr>
          <p:cNvPr id="49" name="Straight Connector 4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0" name="Picture 19" descr="A tray with soaps and flowers&#10;&#10;AI-generated content may be incorrect.">
            <a:extLst>
              <a:ext uri="{FF2B5EF4-FFF2-40B4-BE49-F238E27FC236}">
                <a16:creationId xmlns:a16="http://schemas.microsoft.com/office/drawing/2014/main" id="{DF497F1D-DE05-936A-86FC-D4E7BC5EA4AE}"/>
              </a:ext>
            </a:extLst>
          </p:cNvPr>
          <p:cNvPicPr>
            <a:picLocks noChangeAspect="1"/>
          </p:cNvPicPr>
          <p:nvPr/>
        </p:nvPicPr>
        <p:blipFill>
          <a:blip r:embed="rId2"/>
          <a:srcRect l="13736" r="24361" b="-1"/>
          <a:stretch>
            <a:fillRect/>
          </a:stretch>
        </p:blipFill>
        <p:spPr>
          <a:xfrm>
            <a:off x="6525453" y="10"/>
            <a:ext cx="5666547" cy="6857990"/>
          </a:xfrm>
          <a:prstGeom prst="rect">
            <a:avLst/>
          </a:prstGeom>
        </p:spPr>
      </p:pic>
      <p:sp>
        <p:nvSpPr>
          <p:cNvPr id="2" name="TextBox 1">
            <a:extLst>
              <a:ext uri="{FF2B5EF4-FFF2-40B4-BE49-F238E27FC236}">
                <a16:creationId xmlns:a16="http://schemas.microsoft.com/office/drawing/2014/main" id="{B61C782E-F52C-5BD7-AD9A-615218D5191C}"/>
              </a:ext>
            </a:extLst>
          </p:cNvPr>
          <p:cNvSpPr txBox="1"/>
          <p:nvPr/>
        </p:nvSpPr>
        <p:spPr>
          <a:xfrm>
            <a:off x="300182" y="473363"/>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baseline="0">
                <a:solidFill>
                  <a:srgbClr val="FFFFFF"/>
                </a:solidFill>
                <a:latin typeface="Arial"/>
              </a:rPr>
              <a:t>MARKET RESEARCH</a:t>
            </a:r>
            <a:endParaRPr lang="en-US"/>
          </a:p>
          <a:p>
            <a:pPr algn="ctr"/>
            <a:endParaRPr lang="en-US"/>
          </a:p>
        </p:txBody>
      </p:sp>
    </p:spTree>
    <p:extLst>
      <p:ext uri="{BB962C8B-B14F-4D97-AF65-F5344CB8AC3E}">
        <p14:creationId xmlns:p14="http://schemas.microsoft.com/office/powerpoint/2010/main" val="670001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65C354B-79D8-2CC4-D133-298FF63AA7EA}"/>
              </a:ext>
            </a:extLst>
          </p:cNvPr>
          <p:cNvSpPr/>
          <p:nvPr/>
        </p:nvSpPr>
        <p:spPr>
          <a:xfrm>
            <a:off x="212300" y="3999394"/>
            <a:ext cx="3037203" cy="9277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1">
                <a:solidFill>
                  <a:schemeClr val="tx1"/>
                </a:solidFill>
                <a:latin typeface="Arial"/>
                <a:cs typeface="Arial"/>
              </a:rPr>
              <a:t>Technological</a:t>
            </a:r>
            <a:endParaRPr lang="en-US"/>
          </a:p>
        </p:txBody>
      </p:sp>
      <p:sp>
        <p:nvSpPr>
          <p:cNvPr id="4" name="Rectangle: Rounded Corners 3">
            <a:extLst>
              <a:ext uri="{FF2B5EF4-FFF2-40B4-BE49-F238E27FC236}">
                <a16:creationId xmlns:a16="http://schemas.microsoft.com/office/drawing/2014/main" id="{46F849E1-B236-F9DD-4DD8-83BC20C9A1C4}"/>
              </a:ext>
            </a:extLst>
          </p:cNvPr>
          <p:cNvSpPr/>
          <p:nvPr/>
        </p:nvSpPr>
        <p:spPr>
          <a:xfrm>
            <a:off x="3069800" y="4012093"/>
            <a:ext cx="8904603" cy="915043"/>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a:solidFill>
                  <a:schemeClr val="tx1"/>
                </a:solidFill>
                <a:latin typeface="Arial"/>
                <a:ea typeface="Arial"/>
              </a:rPr>
              <a:t>Online payment systems and inventory management tools.</a:t>
            </a:r>
            <a:r>
              <a:rPr lang="en-US" sz="2400" dirty="0">
                <a:solidFill>
                  <a:schemeClr val="tx1"/>
                </a:solidFill>
              </a:rPr>
              <a:t> </a:t>
            </a:r>
            <a:endParaRPr lang="en-US" sz="2400">
              <a:solidFill>
                <a:schemeClr val="tx1"/>
              </a:solidFill>
              <a:latin typeface="Arial"/>
              <a:cs typeface="Arial"/>
            </a:endParaRPr>
          </a:p>
        </p:txBody>
      </p:sp>
      <p:sp>
        <p:nvSpPr>
          <p:cNvPr id="5" name="Rectangle: Rounded Corners 4">
            <a:extLst>
              <a:ext uri="{FF2B5EF4-FFF2-40B4-BE49-F238E27FC236}">
                <a16:creationId xmlns:a16="http://schemas.microsoft.com/office/drawing/2014/main" id="{1D943928-F407-5C0E-D5C4-A0A22F93B67F}"/>
              </a:ext>
            </a:extLst>
          </p:cNvPr>
          <p:cNvSpPr/>
          <p:nvPr/>
        </p:nvSpPr>
        <p:spPr>
          <a:xfrm>
            <a:off x="212300" y="4926493"/>
            <a:ext cx="3494403" cy="9404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1">
                <a:solidFill>
                  <a:srgbClr val="000000"/>
                </a:solidFill>
                <a:latin typeface="Arial"/>
                <a:cs typeface="Arial"/>
              </a:rPr>
              <a:t>Environmental </a:t>
            </a:r>
            <a:endParaRPr lang="en-US" sz="2400" b="1" dirty="0">
              <a:solidFill>
                <a:srgbClr val="000000"/>
              </a:solidFill>
              <a:latin typeface="Arial"/>
              <a:cs typeface="Arial"/>
            </a:endParaRPr>
          </a:p>
        </p:txBody>
      </p:sp>
      <p:sp>
        <p:nvSpPr>
          <p:cNvPr id="6" name="Rectangle: Rounded Corners 5">
            <a:extLst>
              <a:ext uri="{FF2B5EF4-FFF2-40B4-BE49-F238E27FC236}">
                <a16:creationId xmlns:a16="http://schemas.microsoft.com/office/drawing/2014/main" id="{3C11AFED-AC63-C10C-A8D0-979896C74170}"/>
              </a:ext>
            </a:extLst>
          </p:cNvPr>
          <p:cNvSpPr/>
          <p:nvPr/>
        </p:nvSpPr>
        <p:spPr>
          <a:xfrm>
            <a:off x="250400" y="5878993"/>
            <a:ext cx="3977003" cy="9150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1">
                <a:solidFill>
                  <a:schemeClr val="tx1"/>
                </a:solidFill>
                <a:latin typeface="Arial"/>
                <a:cs typeface="Arial"/>
              </a:rPr>
              <a:t>Legal</a:t>
            </a:r>
            <a:endParaRPr lang="en-US" sz="2400" b="1" dirty="0">
              <a:solidFill>
                <a:schemeClr val="tx1"/>
              </a:solidFill>
              <a:latin typeface="Arial"/>
              <a:cs typeface="Arial"/>
            </a:endParaRPr>
          </a:p>
        </p:txBody>
      </p:sp>
      <p:sp>
        <p:nvSpPr>
          <p:cNvPr id="7" name="Rectangle: Rounded Corners 6">
            <a:extLst>
              <a:ext uri="{FF2B5EF4-FFF2-40B4-BE49-F238E27FC236}">
                <a16:creationId xmlns:a16="http://schemas.microsoft.com/office/drawing/2014/main" id="{6A62316C-FD49-F43A-77C6-729732734333}"/>
              </a:ext>
            </a:extLst>
          </p:cNvPr>
          <p:cNvSpPr/>
          <p:nvPr/>
        </p:nvSpPr>
        <p:spPr>
          <a:xfrm>
            <a:off x="3692100" y="4913793"/>
            <a:ext cx="8244203" cy="940443"/>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a:solidFill>
                  <a:schemeClr val="tx1"/>
                </a:solidFill>
                <a:latin typeface="Arial"/>
                <a:ea typeface="Arial"/>
              </a:rPr>
              <a:t>Demand for biodegradable, cruelty</a:t>
            </a:r>
            <a:r>
              <a:rPr lang="en-US" sz="2400">
                <a:solidFill>
                  <a:schemeClr val="tx1"/>
                </a:solidFill>
                <a:latin typeface="Cambria Math"/>
                <a:ea typeface="Arial"/>
                <a:cs typeface="Cambria Math"/>
              </a:rPr>
              <a:t>‑</a:t>
            </a:r>
            <a:r>
              <a:rPr lang="en-US" sz="2400">
                <a:solidFill>
                  <a:schemeClr val="tx1"/>
                </a:solidFill>
                <a:latin typeface="Arial"/>
                <a:ea typeface="Arial"/>
              </a:rPr>
              <a:t>free, and vegan products.</a:t>
            </a:r>
            <a:endParaRPr lang="en-US" sz="2400">
              <a:solidFill>
                <a:schemeClr val="tx1"/>
              </a:solidFill>
            </a:endParaRPr>
          </a:p>
        </p:txBody>
      </p:sp>
      <p:sp>
        <p:nvSpPr>
          <p:cNvPr id="8" name="Rectangle: Rounded Corners 7">
            <a:extLst>
              <a:ext uri="{FF2B5EF4-FFF2-40B4-BE49-F238E27FC236}">
                <a16:creationId xmlns:a16="http://schemas.microsoft.com/office/drawing/2014/main" id="{401457E9-124E-6D0C-9206-6F2EF0D8E254}"/>
              </a:ext>
            </a:extLst>
          </p:cNvPr>
          <p:cNvSpPr/>
          <p:nvPr/>
        </p:nvSpPr>
        <p:spPr>
          <a:xfrm>
            <a:off x="4212800" y="5866293"/>
            <a:ext cx="7710803" cy="915043"/>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a:solidFill>
                  <a:schemeClr val="tx1"/>
                </a:solidFill>
                <a:latin typeface="Arial"/>
                <a:ea typeface="Arial"/>
              </a:rPr>
              <a:t>Compliance with cosmetic product safety regulations </a:t>
            </a:r>
            <a:endParaRPr lang="en-US" sz="2400">
              <a:solidFill>
                <a:schemeClr val="tx1"/>
              </a:solidFill>
              <a:latin typeface="Arial"/>
              <a:cs typeface="Arial"/>
            </a:endParaRPr>
          </a:p>
        </p:txBody>
      </p:sp>
      <p:sp>
        <p:nvSpPr>
          <p:cNvPr id="13" name="Rectangle: Rounded Corners 12">
            <a:extLst>
              <a:ext uri="{FF2B5EF4-FFF2-40B4-BE49-F238E27FC236}">
                <a16:creationId xmlns:a16="http://schemas.microsoft.com/office/drawing/2014/main" id="{46DE1D09-C28E-E11C-3662-6E32C12E570E}"/>
              </a:ext>
            </a:extLst>
          </p:cNvPr>
          <p:cNvSpPr/>
          <p:nvPr/>
        </p:nvSpPr>
        <p:spPr>
          <a:xfrm>
            <a:off x="224409" y="18767"/>
            <a:ext cx="11780616" cy="1332986"/>
          </a:xfrm>
          <a:prstGeom prst="roundRect">
            <a:avLst/>
          </a:prstGeom>
          <a:solidFill>
            <a:schemeClr val="bg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90000"/>
              </a:lnSpc>
              <a:spcBef>
                <a:spcPts val="1000"/>
              </a:spcBef>
            </a:pPr>
            <a:r>
              <a:rPr lang="en-GB" sz="2800" b="1">
                <a:solidFill>
                  <a:schemeClr val="bg1"/>
                </a:solidFill>
                <a:latin typeface="Arial"/>
                <a:cs typeface="Arial"/>
              </a:rPr>
              <a:t>PESTEL</a:t>
            </a:r>
            <a:endParaRPr lang="en-GB" sz="2800" b="1">
              <a:solidFill>
                <a:schemeClr val="bg1"/>
              </a:solidFill>
            </a:endParaRPr>
          </a:p>
          <a:p>
            <a:pPr marL="228600" indent="-228600" algn="just">
              <a:lnSpc>
                <a:spcPct val="90000"/>
              </a:lnSpc>
              <a:spcBef>
                <a:spcPts val="1000"/>
              </a:spcBef>
            </a:pPr>
            <a:r>
              <a:rPr lang="en-GB" sz="2400" dirty="0">
                <a:solidFill>
                  <a:schemeClr val="bg1"/>
                </a:solidFill>
                <a:latin typeface="Arial"/>
                <a:cs typeface="Arial"/>
              </a:rPr>
              <a:t>It is a strategic tool utilized by businesses to assess external/macro-environmental</a:t>
            </a:r>
            <a:endParaRPr lang="en-US" sz="2400" dirty="0">
              <a:solidFill>
                <a:schemeClr val="bg1"/>
              </a:solidFill>
              <a:latin typeface="Arial"/>
              <a:cs typeface="Arial"/>
            </a:endParaRPr>
          </a:p>
          <a:p>
            <a:pPr marL="228600" indent="-228600" algn="just">
              <a:lnSpc>
                <a:spcPct val="90000"/>
              </a:lnSpc>
              <a:spcBef>
                <a:spcPts val="1000"/>
              </a:spcBef>
            </a:pPr>
            <a:r>
              <a:rPr lang="en-GB" sz="2400">
                <a:solidFill>
                  <a:schemeClr val="bg1"/>
                </a:solidFill>
                <a:latin typeface="Arial"/>
                <a:cs typeface="Arial"/>
              </a:rPr>
              <a:t>factors </a:t>
            </a:r>
            <a:endParaRPr lang="en-US" sz="2400">
              <a:solidFill>
                <a:schemeClr val="bg1"/>
              </a:solidFill>
              <a:latin typeface="Arial"/>
              <a:cs typeface="Arial"/>
            </a:endParaRPr>
          </a:p>
        </p:txBody>
      </p:sp>
      <p:sp>
        <p:nvSpPr>
          <p:cNvPr id="9" name="TextBox 8">
            <a:extLst>
              <a:ext uri="{FF2B5EF4-FFF2-40B4-BE49-F238E27FC236}">
                <a16:creationId xmlns:a16="http://schemas.microsoft.com/office/drawing/2014/main" id="{67AF620B-D117-F207-3095-3BD9CAA1165C}"/>
              </a:ext>
            </a:extLst>
          </p:cNvPr>
          <p:cNvSpPr txBox="1"/>
          <p:nvPr/>
        </p:nvSpPr>
        <p:spPr>
          <a:xfrm>
            <a:off x="3048000" y="25908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p>
        </p:txBody>
      </p:sp>
      <p:sp>
        <p:nvSpPr>
          <p:cNvPr id="11" name="Rectangle: Rounded Corners 10">
            <a:extLst>
              <a:ext uri="{FF2B5EF4-FFF2-40B4-BE49-F238E27FC236}">
                <a16:creationId xmlns:a16="http://schemas.microsoft.com/office/drawing/2014/main" id="{C7CFCFB1-F960-D3D1-D8C3-DA21C9A812F5}"/>
              </a:ext>
            </a:extLst>
          </p:cNvPr>
          <p:cNvSpPr/>
          <p:nvPr/>
        </p:nvSpPr>
        <p:spPr>
          <a:xfrm>
            <a:off x="212300" y="3059593"/>
            <a:ext cx="2770503" cy="9404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1">
                <a:solidFill>
                  <a:schemeClr val="tx1"/>
                </a:solidFill>
                <a:latin typeface="Arial"/>
                <a:cs typeface="Arial"/>
              </a:rPr>
              <a:t>Social</a:t>
            </a:r>
            <a:endParaRPr lang="en-US"/>
          </a:p>
        </p:txBody>
      </p:sp>
      <p:sp>
        <p:nvSpPr>
          <p:cNvPr id="12" name="Rectangle: Rounded Corners 11">
            <a:extLst>
              <a:ext uri="{FF2B5EF4-FFF2-40B4-BE49-F238E27FC236}">
                <a16:creationId xmlns:a16="http://schemas.microsoft.com/office/drawing/2014/main" id="{ED377E87-F4D6-4481-8369-E88B79AC3D0B}"/>
              </a:ext>
            </a:extLst>
          </p:cNvPr>
          <p:cNvSpPr/>
          <p:nvPr/>
        </p:nvSpPr>
        <p:spPr>
          <a:xfrm>
            <a:off x="225000" y="2259493"/>
            <a:ext cx="2364103" cy="7880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400" b="1" dirty="0">
              <a:solidFill>
                <a:schemeClr val="tx1"/>
              </a:solidFill>
              <a:latin typeface="Arial"/>
              <a:cs typeface="Arial"/>
            </a:endParaRPr>
          </a:p>
          <a:p>
            <a:r>
              <a:rPr lang="en-US" sz="2400" b="1">
                <a:solidFill>
                  <a:schemeClr val="tx1"/>
                </a:solidFill>
                <a:latin typeface="Arial"/>
                <a:cs typeface="Arial"/>
              </a:rPr>
              <a:t>Economical</a:t>
            </a:r>
            <a:endParaRPr lang="en-US" sz="2400">
              <a:solidFill>
                <a:schemeClr val="tx1"/>
              </a:solidFill>
              <a:latin typeface="Arial"/>
              <a:cs typeface="Arial"/>
            </a:endParaRPr>
          </a:p>
          <a:p>
            <a:pPr algn="ctr"/>
            <a:endParaRPr lang="en-US" sz="2400" b="1" dirty="0">
              <a:solidFill>
                <a:schemeClr val="tx1"/>
              </a:solidFill>
              <a:latin typeface="Arial"/>
              <a:cs typeface="Arial"/>
            </a:endParaRPr>
          </a:p>
        </p:txBody>
      </p:sp>
      <p:sp>
        <p:nvSpPr>
          <p:cNvPr id="14" name="Rectangle: Rounded Corners 13">
            <a:extLst>
              <a:ext uri="{FF2B5EF4-FFF2-40B4-BE49-F238E27FC236}">
                <a16:creationId xmlns:a16="http://schemas.microsoft.com/office/drawing/2014/main" id="{A0C5F4E7-FB54-7674-3265-E6725129736F}"/>
              </a:ext>
            </a:extLst>
          </p:cNvPr>
          <p:cNvSpPr/>
          <p:nvPr/>
        </p:nvSpPr>
        <p:spPr>
          <a:xfrm>
            <a:off x="237700" y="1370493"/>
            <a:ext cx="1741803" cy="8769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1" baseline="0">
                <a:solidFill>
                  <a:schemeClr val="tx1"/>
                </a:solidFill>
                <a:latin typeface="Arial"/>
              </a:rPr>
              <a:t>Political</a:t>
            </a:r>
            <a:endParaRPr lang="en-US" sz="2400" b="1" dirty="0">
              <a:solidFill>
                <a:schemeClr val="tx1"/>
              </a:solidFill>
              <a:latin typeface="Arial"/>
              <a:cs typeface="Arial"/>
            </a:endParaRPr>
          </a:p>
        </p:txBody>
      </p:sp>
      <p:sp>
        <p:nvSpPr>
          <p:cNvPr id="15" name="Rectangle: Rounded Corners 14">
            <a:extLst>
              <a:ext uri="{FF2B5EF4-FFF2-40B4-BE49-F238E27FC236}">
                <a16:creationId xmlns:a16="http://schemas.microsoft.com/office/drawing/2014/main" id="{EDEC34CA-618E-E197-C467-F976173F1E81}"/>
              </a:ext>
            </a:extLst>
          </p:cNvPr>
          <p:cNvSpPr/>
          <p:nvPr/>
        </p:nvSpPr>
        <p:spPr>
          <a:xfrm>
            <a:off x="1952200" y="1332393"/>
            <a:ext cx="10034903" cy="902343"/>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2200" dirty="0">
              <a:solidFill>
                <a:schemeClr val="tx1"/>
              </a:solidFill>
              <a:latin typeface="Arial"/>
              <a:cs typeface="Arial"/>
            </a:endParaRPr>
          </a:p>
          <a:p>
            <a:r>
              <a:rPr lang="en-US" sz="2400" dirty="0">
                <a:solidFill>
                  <a:schemeClr val="tx1"/>
                </a:solidFill>
                <a:latin typeface="Arial"/>
                <a:cs typeface="Arial"/>
              </a:rPr>
              <a:t>Import/export rules affecting raw materials e.g. oils, fragrances &amp; packaging</a:t>
            </a:r>
            <a:endParaRPr lang="en-US" sz="2400">
              <a:solidFill>
                <a:schemeClr val="tx1"/>
              </a:solidFill>
            </a:endParaRPr>
          </a:p>
          <a:p>
            <a:pPr algn="ctr"/>
            <a:endParaRPr lang="en-US" sz="2400" b="1" dirty="0">
              <a:solidFill>
                <a:schemeClr val="tx1"/>
              </a:solidFill>
              <a:latin typeface="Arial"/>
              <a:cs typeface="Arial"/>
            </a:endParaRPr>
          </a:p>
        </p:txBody>
      </p:sp>
      <p:sp>
        <p:nvSpPr>
          <p:cNvPr id="16" name="Rectangle: Rounded Corners 15">
            <a:extLst>
              <a:ext uri="{FF2B5EF4-FFF2-40B4-BE49-F238E27FC236}">
                <a16:creationId xmlns:a16="http://schemas.microsoft.com/office/drawing/2014/main" id="{BCB77093-E603-86C4-824A-148E0EB7D12F}"/>
              </a:ext>
            </a:extLst>
          </p:cNvPr>
          <p:cNvSpPr/>
          <p:nvPr/>
        </p:nvSpPr>
        <p:spPr>
          <a:xfrm>
            <a:off x="2549100" y="2259493"/>
            <a:ext cx="9412603" cy="838843"/>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dirty="0">
              <a:solidFill>
                <a:schemeClr val="tx1"/>
              </a:solidFill>
              <a:latin typeface="Arial"/>
              <a:ea typeface="Segoe UI"/>
              <a:cs typeface="Segoe UI"/>
            </a:endParaRPr>
          </a:p>
          <a:p>
            <a:endParaRPr lang="en-US" sz="2200" dirty="0">
              <a:solidFill>
                <a:schemeClr val="tx1"/>
              </a:solidFill>
              <a:latin typeface="Arial"/>
              <a:ea typeface="Segoe UI"/>
              <a:cs typeface="Segoe UI"/>
            </a:endParaRPr>
          </a:p>
          <a:p>
            <a:r>
              <a:rPr lang="en-US" sz="2400">
                <a:solidFill>
                  <a:schemeClr val="tx1"/>
                </a:solidFill>
                <a:latin typeface="Arial"/>
                <a:cs typeface="Segoe UI"/>
              </a:rPr>
              <a:t>High inflation rate affects the rise in production costs s</a:t>
            </a:r>
            <a:r>
              <a:rPr lang="en-US" sz="2400" dirty="0">
                <a:solidFill>
                  <a:schemeClr val="tx1"/>
                </a:solidFill>
                <a:latin typeface="Arial"/>
                <a:cs typeface="Segoe UI"/>
              </a:rPr>
              <a:t>uch as packaging, utilities, and distribution costs​</a:t>
            </a:r>
            <a:r>
              <a:rPr lang="en-US" sz="2400" dirty="0">
                <a:solidFill>
                  <a:schemeClr val="tx1"/>
                </a:solidFill>
                <a:latin typeface="Arial"/>
                <a:cs typeface="Arial"/>
              </a:rPr>
              <a:t>​</a:t>
            </a:r>
            <a:endParaRPr lang="en-US" sz="2400">
              <a:solidFill>
                <a:schemeClr val="tx1"/>
              </a:solidFill>
            </a:endParaRPr>
          </a:p>
          <a:p>
            <a:pPr algn="ctr"/>
            <a:endParaRPr lang="en-US" sz="2400" dirty="0">
              <a:solidFill>
                <a:schemeClr val="tx1"/>
              </a:solidFill>
              <a:latin typeface="Arial"/>
              <a:cs typeface="Arial"/>
            </a:endParaRPr>
          </a:p>
          <a:p>
            <a:pPr algn="ctr"/>
            <a:endParaRPr lang="en-US" sz="2400" dirty="0">
              <a:solidFill>
                <a:schemeClr val="tx1"/>
              </a:solidFill>
              <a:latin typeface="Arial"/>
              <a:cs typeface="Arial"/>
            </a:endParaRPr>
          </a:p>
        </p:txBody>
      </p:sp>
      <p:sp>
        <p:nvSpPr>
          <p:cNvPr id="17" name="Rectangle: Rounded Corners 16">
            <a:extLst>
              <a:ext uri="{FF2B5EF4-FFF2-40B4-BE49-F238E27FC236}">
                <a16:creationId xmlns:a16="http://schemas.microsoft.com/office/drawing/2014/main" id="{B5F99E5E-BB00-0EF2-46FF-8987E67837FF}"/>
              </a:ext>
            </a:extLst>
          </p:cNvPr>
          <p:cNvSpPr/>
          <p:nvPr/>
        </p:nvSpPr>
        <p:spPr>
          <a:xfrm>
            <a:off x="2968200" y="3046893"/>
            <a:ext cx="8993503" cy="953143"/>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baseline="0">
                <a:solidFill>
                  <a:schemeClr val="tx1"/>
                </a:solidFill>
                <a:latin typeface="Arial"/>
              </a:rPr>
              <a:t>Increased awareness of sustainability and ethical sourcing.​</a:t>
            </a:r>
            <a:r>
              <a:rPr lang="en-US" sz="2400">
                <a:solidFill>
                  <a:schemeClr val="tx1"/>
                </a:solidFill>
                <a:latin typeface="Arial"/>
                <a:ea typeface="Arial"/>
                <a:cs typeface="Arial"/>
              </a:rPr>
              <a:t>​</a:t>
            </a:r>
            <a:endParaRPr lang="en-US" sz="2400" b="1" dirty="0">
              <a:solidFill>
                <a:schemeClr val="tx1"/>
              </a:solidFill>
              <a:latin typeface="Arial"/>
              <a:cs typeface="Arial"/>
            </a:endParaRPr>
          </a:p>
        </p:txBody>
      </p:sp>
    </p:spTree>
    <p:extLst>
      <p:ext uri="{BB962C8B-B14F-4D97-AF65-F5344CB8AC3E}">
        <p14:creationId xmlns:p14="http://schemas.microsoft.com/office/powerpoint/2010/main" val="4219065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6ED1964-7BB2-9266-FA6C-7D7A41EAC0E6}"/>
              </a:ext>
            </a:extLst>
          </p:cNvPr>
          <p:cNvSpPr/>
          <p:nvPr/>
        </p:nvSpPr>
        <p:spPr>
          <a:xfrm>
            <a:off x="4553662" y="1960513"/>
            <a:ext cx="1282700" cy="1333500"/>
          </a:xfrm>
          <a:prstGeom prst="ellipse">
            <a:avLst/>
          </a:prstGeom>
          <a:solidFill>
            <a:srgbClr val="FFC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latin typeface="Arial"/>
                <a:cs typeface="Arial"/>
              </a:rPr>
              <a:t>S</a:t>
            </a:r>
            <a:r>
              <a:rPr lang="en-US" sz="4000">
                <a:latin typeface="Arial"/>
                <a:cs typeface="Arial"/>
              </a:rPr>
              <a:t> </a:t>
            </a:r>
          </a:p>
        </p:txBody>
      </p:sp>
      <p:sp>
        <p:nvSpPr>
          <p:cNvPr id="3" name="Oval 2">
            <a:extLst>
              <a:ext uri="{FF2B5EF4-FFF2-40B4-BE49-F238E27FC236}">
                <a16:creationId xmlns:a16="http://schemas.microsoft.com/office/drawing/2014/main" id="{7858AD7A-0A10-EEBB-9F7A-0ABBF217B546}"/>
              </a:ext>
            </a:extLst>
          </p:cNvPr>
          <p:cNvSpPr/>
          <p:nvPr/>
        </p:nvSpPr>
        <p:spPr>
          <a:xfrm>
            <a:off x="4502861" y="3281312"/>
            <a:ext cx="1333500" cy="1320800"/>
          </a:xfrm>
          <a:prstGeom prst="ellipse">
            <a:avLst/>
          </a:prstGeom>
          <a:solidFill>
            <a:srgbClr val="92D05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latin typeface="Arial"/>
                <a:cs typeface="Arial"/>
              </a:rPr>
              <a:t>O </a:t>
            </a:r>
            <a:endParaRPr lang="en-US"/>
          </a:p>
        </p:txBody>
      </p:sp>
      <p:sp>
        <p:nvSpPr>
          <p:cNvPr id="4" name="Oval 3">
            <a:extLst>
              <a:ext uri="{FF2B5EF4-FFF2-40B4-BE49-F238E27FC236}">
                <a16:creationId xmlns:a16="http://schemas.microsoft.com/office/drawing/2014/main" id="{98BC49CD-0E7A-D8CB-97BE-BED866107E1B}"/>
              </a:ext>
            </a:extLst>
          </p:cNvPr>
          <p:cNvSpPr/>
          <p:nvPr/>
        </p:nvSpPr>
        <p:spPr>
          <a:xfrm>
            <a:off x="5836361" y="3306712"/>
            <a:ext cx="1320800" cy="1333500"/>
          </a:xfrm>
          <a:prstGeom prst="ellipse">
            <a:avLst/>
          </a:prstGeom>
          <a:solidFill>
            <a:srgbClr val="FF000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latin typeface="Arial"/>
                <a:cs typeface="Arial"/>
              </a:rPr>
              <a:t>T</a:t>
            </a:r>
          </a:p>
        </p:txBody>
      </p:sp>
      <p:sp>
        <p:nvSpPr>
          <p:cNvPr id="5" name="Oval 4">
            <a:extLst>
              <a:ext uri="{FF2B5EF4-FFF2-40B4-BE49-F238E27FC236}">
                <a16:creationId xmlns:a16="http://schemas.microsoft.com/office/drawing/2014/main" id="{8C891802-1747-9A20-405F-A3E88257D930}"/>
              </a:ext>
            </a:extLst>
          </p:cNvPr>
          <p:cNvSpPr/>
          <p:nvPr/>
        </p:nvSpPr>
        <p:spPr>
          <a:xfrm>
            <a:off x="5836361" y="1947812"/>
            <a:ext cx="1295400" cy="1346200"/>
          </a:xfrm>
          <a:prstGeom prst="ellipse">
            <a:avLst/>
          </a:prstGeom>
          <a:solidFill>
            <a:schemeClr val="accent2">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latin typeface="Arial"/>
                <a:cs typeface="Arial"/>
              </a:rPr>
              <a:t>W</a:t>
            </a:r>
          </a:p>
        </p:txBody>
      </p:sp>
      <p:sp>
        <p:nvSpPr>
          <p:cNvPr id="7" name="TextBox 6">
            <a:extLst>
              <a:ext uri="{FF2B5EF4-FFF2-40B4-BE49-F238E27FC236}">
                <a16:creationId xmlns:a16="http://schemas.microsoft.com/office/drawing/2014/main" id="{509C6F08-EA2C-731A-8CAC-A86032E02C86}"/>
              </a:ext>
            </a:extLst>
          </p:cNvPr>
          <p:cNvSpPr txBox="1"/>
          <p:nvPr/>
        </p:nvSpPr>
        <p:spPr>
          <a:xfrm>
            <a:off x="558800" y="330200"/>
            <a:ext cx="52705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latin typeface="Arial"/>
                <a:ea typeface="Arial"/>
              </a:rPr>
              <a:t>SWOT ANALYSIS</a:t>
            </a:r>
            <a:endParaRPr lang="en-US" sz="2800" b="1">
              <a:solidFill>
                <a:schemeClr val="bg1"/>
              </a:solidFill>
              <a:latin typeface="Arial"/>
              <a:ea typeface="Arial"/>
              <a:cs typeface="Arial"/>
            </a:endParaRPr>
          </a:p>
          <a:p>
            <a:pPr algn="ctr"/>
            <a:endParaRPr lang="en-US"/>
          </a:p>
        </p:txBody>
      </p:sp>
      <p:sp>
        <p:nvSpPr>
          <p:cNvPr id="16" name="TextBox 15">
            <a:extLst>
              <a:ext uri="{FF2B5EF4-FFF2-40B4-BE49-F238E27FC236}">
                <a16:creationId xmlns:a16="http://schemas.microsoft.com/office/drawing/2014/main" id="{844D2B3B-08E7-E60E-565E-8A84D3B8A88C}"/>
              </a:ext>
            </a:extLst>
          </p:cNvPr>
          <p:cNvSpPr txBox="1"/>
          <p:nvPr/>
        </p:nvSpPr>
        <p:spPr>
          <a:xfrm>
            <a:off x="547777" y="1371600"/>
            <a:ext cx="4011523"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C000"/>
                </a:solidFill>
                <a:latin typeface="Arial"/>
              </a:rPr>
              <a:t>STRENGTHS </a:t>
            </a:r>
            <a:endParaRPr lang="en-US" sz="2000" b="1">
              <a:solidFill>
                <a:srgbClr val="FFC000"/>
              </a:solidFill>
              <a:latin typeface="Arial"/>
              <a:cs typeface="Arial"/>
            </a:endParaRPr>
          </a:p>
          <a:p>
            <a:endParaRPr lang="en-US" b="1" dirty="0">
              <a:solidFill>
                <a:schemeClr val="bg1"/>
              </a:solidFill>
              <a:latin typeface="Arial"/>
              <a:cs typeface="Arial"/>
            </a:endParaRPr>
          </a:p>
          <a:p>
            <a:pPr indent="-228600"/>
            <a:r>
              <a:rPr lang="en-US" sz="1600">
                <a:solidFill>
                  <a:schemeClr val="bg1"/>
                </a:solidFill>
                <a:latin typeface="Arial"/>
              </a:rPr>
              <a:t>High-quality, natural ingredients for health-conscious customers</a:t>
            </a:r>
            <a:br>
              <a:rPr lang="en-US" sz="1600" dirty="0">
                <a:solidFill>
                  <a:schemeClr val="bg1"/>
                </a:solidFill>
                <a:latin typeface="Arial"/>
              </a:rPr>
            </a:br>
            <a:endParaRPr lang="en-US" sz="1600">
              <a:solidFill>
                <a:schemeClr val="bg1"/>
              </a:solidFill>
              <a:latin typeface="Arial"/>
              <a:cs typeface="Arial"/>
            </a:endParaRPr>
          </a:p>
          <a:p>
            <a:pPr indent="-228600"/>
            <a:r>
              <a:rPr lang="en-US" sz="1600">
                <a:solidFill>
                  <a:schemeClr val="bg1"/>
                </a:solidFill>
                <a:latin typeface="Arial"/>
              </a:rPr>
              <a:t>Low start-up costs and flexibility to produce from home</a:t>
            </a:r>
            <a:br>
              <a:rPr lang="en-US" sz="1600" dirty="0">
                <a:solidFill>
                  <a:schemeClr val="bg1"/>
                </a:solidFill>
                <a:latin typeface="Arial"/>
              </a:rPr>
            </a:br>
            <a:endParaRPr lang="en-US" sz="1600">
              <a:solidFill>
                <a:schemeClr val="bg1"/>
              </a:solidFill>
              <a:latin typeface="Arial"/>
              <a:cs typeface="Arial"/>
            </a:endParaRPr>
          </a:p>
          <a:p>
            <a:r>
              <a:rPr lang="en-US" sz="1600">
                <a:solidFill>
                  <a:schemeClr val="bg1"/>
                </a:solidFill>
                <a:latin typeface="Arial"/>
                <a:ea typeface="Times New Roman"/>
              </a:rPr>
              <a:t>Direct-to-consumer sales through social media &amp; local markets</a:t>
            </a:r>
            <a:r>
              <a:rPr sz="1600" dirty="0">
                <a:solidFill>
                  <a:schemeClr val="bg1"/>
                </a:solidFill>
              </a:rPr>
              <a:t> </a:t>
            </a:r>
            <a:endParaRPr lang="en-US" sz="1600">
              <a:solidFill>
                <a:schemeClr val="bg1"/>
              </a:solidFill>
            </a:endParaRPr>
          </a:p>
          <a:p>
            <a:pPr algn="ctr"/>
            <a:endParaRPr lang="en-US" dirty="0">
              <a:solidFill>
                <a:schemeClr val="bg1"/>
              </a:solidFill>
            </a:endParaRPr>
          </a:p>
        </p:txBody>
      </p:sp>
      <p:sp>
        <p:nvSpPr>
          <p:cNvPr id="17" name="TextBox 16">
            <a:extLst>
              <a:ext uri="{FF2B5EF4-FFF2-40B4-BE49-F238E27FC236}">
                <a16:creationId xmlns:a16="http://schemas.microsoft.com/office/drawing/2014/main" id="{3DBD06B9-B706-3D28-F3E1-0E56F01DB77E}"/>
              </a:ext>
            </a:extLst>
          </p:cNvPr>
          <p:cNvSpPr txBox="1"/>
          <p:nvPr/>
        </p:nvSpPr>
        <p:spPr>
          <a:xfrm>
            <a:off x="7797800" y="1371600"/>
            <a:ext cx="3810000" cy="243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accent2">
                    <a:lumMod val="60000"/>
                    <a:lumOff val="40000"/>
                  </a:schemeClr>
                </a:solidFill>
                <a:latin typeface="Arial"/>
              </a:rPr>
              <a:t>WEAKNESSES</a:t>
            </a:r>
            <a:endParaRPr lang="en-US" sz="2000" b="1">
              <a:solidFill>
                <a:schemeClr val="accent2">
                  <a:lumMod val="60000"/>
                  <a:lumOff val="40000"/>
                </a:schemeClr>
              </a:solidFill>
              <a:latin typeface="Arial"/>
              <a:cs typeface="Arial"/>
            </a:endParaRPr>
          </a:p>
          <a:p>
            <a:endParaRPr lang="en-US" b="1" dirty="0">
              <a:solidFill>
                <a:schemeClr val="accent2">
                  <a:lumMod val="60000"/>
                  <a:lumOff val="40000"/>
                </a:schemeClr>
              </a:solidFill>
              <a:latin typeface="Arial"/>
            </a:endParaRPr>
          </a:p>
          <a:p>
            <a:pPr indent="-228600"/>
            <a:r>
              <a:rPr lang="en-US" sz="1600">
                <a:solidFill>
                  <a:schemeClr val="bg1"/>
                </a:solidFill>
                <a:latin typeface="Arial"/>
              </a:rPr>
              <a:t>Higher cost per unit due to small-batch manufacturing</a:t>
            </a:r>
            <a:endParaRPr lang="en-US" sz="1600" dirty="0">
              <a:solidFill>
                <a:schemeClr val="bg1"/>
              </a:solidFill>
              <a:latin typeface="Arial"/>
              <a:cs typeface="Arial"/>
            </a:endParaRPr>
          </a:p>
          <a:p>
            <a:pPr indent="-228600"/>
            <a:endParaRPr lang="en-US" sz="1600" dirty="0">
              <a:solidFill>
                <a:schemeClr val="bg1"/>
              </a:solidFill>
              <a:latin typeface="Arial"/>
              <a:cs typeface="Arial"/>
            </a:endParaRPr>
          </a:p>
          <a:p>
            <a:pPr indent="-228600"/>
            <a:r>
              <a:rPr lang="en-US" sz="1600">
                <a:solidFill>
                  <a:schemeClr val="bg1"/>
                </a:solidFill>
                <a:latin typeface="Arial"/>
              </a:rPr>
              <a:t>Limited production capacity</a:t>
            </a:r>
            <a:endParaRPr lang="en-US" sz="1600" dirty="0">
              <a:solidFill>
                <a:schemeClr val="bg1"/>
              </a:solidFill>
              <a:latin typeface="Arial"/>
              <a:cs typeface="Arial"/>
            </a:endParaRPr>
          </a:p>
          <a:p>
            <a:endParaRPr lang="en-US" sz="1600" dirty="0">
              <a:solidFill>
                <a:schemeClr val="bg1"/>
              </a:solidFill>
              <a:latin typeface="Arial"/>
              <a:cs typeface="Arial"/>
            </a:endParaRPr>
          </a:p>
          <a:p>
            <a:pPr indent="-228600"/>
            <a:r>
              <a:rPr lang="en-US" sz="1600" dirty="0">
                <a:solidFill>
                  <a:schemeClr val="bg1"/>
                </a:solidFill>
                <a:latin typeface="Arial"/>
              </a:rPr>
              <a:t>Lower brand recognition in early stages</a:t>
            </a:r>
            <a:endParaRPr lang="en-US" sz="1600" dirty="0">
              <a:solidFill>
                <a:schemeClr val="bg1"/>
              </a:solidFill>
              <a:latin typeface="Arial"/>
              <a:cs typeface="Arial"/>
            </a:endParaRPr>
          </a:p>
          <a:p>
            <a:pPr algn="ctr"/>
            <a:endParaRPr lang="en-US" dirty="0">
              <a:solidFill>
                <a:schemeClr val="bg1"/>
              </a:solidFill>
            </a:endParaRPr>
          </a:p>
        </p:txBody>
      </p:sp>
      <p:sp>
        <p:nvSpPr>
          <p:cNvPr id="20" name="TextBox 19">
            <a:extLst>
              <a:ext uri="{FF2B5EF4-FFF2-40B4-BE49-F238E27FC236}">
                <a16:creationId xmlns:a16="http://schemas.microsoft.com/office/drawing/2014/main" id="{A82535DB-6ED1-79D1-D6C9-A68A015ADCE2}"/>
              </a:ext>
            </a:extLst>
          </p:cNvPr>
          <p:cNvSpPr txBox="1"/>
          <p:nvPr/>
        </p:nvSpPr>
        <p:spPr>
          <a:xfrm>
            <a:off x="495300" y="4191000"/>
            <a:ext cx="4038600"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92D050"/>
                </a:solidFill>
                <a:latin typeface="Arial"/>
              </a:rPr>
              <a:t>OPPORTUNITIES</a:t>
            </a:r>
            <a:endParaRPr lang="en-US" sz="2000" b="1">
              <a:solidFill>
                <a:srgbClr val="92D050"/>
              </a:solidFill>
              <a:latin typeface="Arial"/>
              <a:cs typeface="Arial"/>
            </a:endParaRPr>
          </a:p>
          <a:p>
            <a:endParaRPr lang="en-US" b="1" dirty="0">
              <a:solidFill>
                <a:srgbClr val="92D050"/>
              </a:solidFill>
              <a:latin typeface="Arial"/>
            </a:endParaRPr>
          </a:p>
          <a:p>
            <a:pPr indent="-228600"/>
            <a:r>
              <a:rPr lang="en-US" sz="1600">
                <a:solidFill>
                  <a:schemeClr val="bg1"/>
                </a:solidFill>
                <a:latin typeface="Arial"/>
              </a:rPr>
              <a:t>Growing demand for natural, chemical-free products</a:t>
            </a:r>
            <a:endParaRPr lang="en-US" sz="1600" dirty="0">
              <a:solidFill>
                <a:schemeClr val="bg1"/>
              </a:solidFill>
              <a:latin typeface="Arial"/>
              <a:cs typeface="Arial"/>
            </a:endParaRPr>
          </a:p>
          <a:p>
            <a:pPr indent="-228600"/>
            <a:endParaRPr lang="en-US" sz="1600" dirty="0">
              <a:solidFill>
                <a:schemeClr val="bg1"/>
              </a:solidFill>
              <a:latin typeface="Arial"/>
              <a:cs typeface="Arial"/>
            </a:endParaRPr>
          </a:p>
          <a:p>
            <a:pPr indent="-228600"/>
            <a:r>
              <a:rPr lang="en-US" sz="1600">
                <a:solidFill>
                  <a:schemeClr val="bg1"/>
                </a:solidFill>
                <a:latin typeface="Arial"/>
              </a:rPr>
              <a:t>Expansion into complementary products (bath bombs, scrubs, balms)</a:t>
            </a:r>
            <a:endParaRPr lang="en-US" sz="1600" dirty="0">
              <a:solidFill>
                <a:schemeClr val="bg1"/>
              </a:solidFill>
              <a:latin typeface="Arial"/>
              <a:cs typeface="Arial"/>
            </a:endParaRPr>
          </a:p>
          <a:p>
            <a:pPr indent="-228600"/>
            <a:endParaRPr lang="en-US" sz="1600" dirty="0">
              <a:solidFill>
                <a:schemeClr val="bg1"/>
              </a:solidFill>
              <a:latin typeface="Arial"/>
              <a:ea typeface="Times New Roman"/>
              <a:cs typeface="Arial"/>
            </a:endParaRPr>
          </a:p>
          <a:p>
            <a:r>
              <a:rPr lang="en-US" sz="1600">
                <a:solidFill>
                  <a:schemeClr val="bg1"/>
                </a:solidFill>
                <a:latin typeface="Arial"/>
                <a:ea typeface="Times New Roman"/>
              </a:rPr>
              <a:t>E-commerce growth through Etsy, Shopify, Instagram, Facebook</a:t>
            </a:r>
            <a:r>
              <a:rPr sz="1600" dirty="0">
                <a:solidFill>
                  <a:schemeClr val="bg1"/>
                </a:solidFill>
              </a:rPr>
              <a:t> </a:t>
            </a:r>
            <a:endParaRPr lang="en-US" sz="1600">
              <a:solidFill>
                <a:schemeClr val="bg1"/>
              </a:solidFill>
            </a:endParaRPr>
          </a:p>
          <a:p>
            <a:pPr algn="ctr"/>
            <a:endParaRPr lang="en-US" dirty="0">
              <a:solidFill>
                <a:schemeClr val="bg1"/>
              </a:solidFill>
            </a:endParaRPr>
          </a:p>
        </p:txBody>
      </p:sp>
      <p:sp>
        <p:nvSpPr>
          <p:cNvPr id="21" name="TextBox 20">
            <a:extLst>
              <a:ext uri="{FF2B5EF4-FFF2-40B4-BE49-F238E27FC236}">
                <a16:creationId xmlns:a16="http://schemas.microsoft.com/office/drawing/2014/main" id="{A9953AF4-30FF-B7FF-1A14-0C93D75144C5}"/>
              </a:ext>
            </a:extLst>
          </p:cNvPr>
          <p:cNvSpPr txBox="1"/>
          <p:nvPr/>
        </p:nvSpPr>
        <p:spPr>
          <a:xfrm>
            <a:off x="7607300" y="4203700"/>
            <a:ext cx="4495800"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0000"/>
                </a:solidFill>
                <a:latin typeface="Arial"/>
              </a:rPr>
              <a:t>THREATS</a:t>
            </a:r>
            <a:endParaRPr lang="en-US" sz="2000" b="1">
              <a:solidFill>
                <a:srgbClr val="FF0000"/>
              </a:solidFill>
              <a:latin typeface="Arial"/>
              <a:cs typeface="Arial"/>
            </a:endParaRPr>
          </a:p>
          <a:p>
            <a:endParaRPr lang="en-US" b="1" dirty="0">
              <a:solidFill>
                <a:srgbClr val="FF0000"/>
              </a:solidFill>
              <a:latin typeface="Arial"/>
            </a:endParaRPr>
          </a:p>
          <a:p>
            <a:pPr indent="-228600"/>
            <a:r>
              <a:rPr lang="en-US" sz="1600">
                <a:solidFill>
                  <a:schemeClr val="bg1"/>
                </a:solidFill>
                <a:latin typeface="Arial"/>
              </a:rPr>
              <a:t>Intense competition from both handmade </a:t>
            </a:r>
            <a:endParaRPr lang="en-US" sz="1600" dirty="0">
              <a:solidFill>
                <a:schemeClr val="bg1"/>
              </a:solidFill>
              <a:latin typeface="Arial"/>
              <a:cs typeface="Arial"/>
            </a:endParaRPr>
          </a:p>
          <a:p>
            <a:pPr indent="-228600"/>
            <a:r>
              <a:rPr lang="en-US" sz="1600">
                <a:solidFill>
                  <a:schemeClr val="bg1"/>
                </a:solidFill>
                <a:latin typeface="Arial"/>
              </a:rPr>
              <a:t>sellers &amp; big brands</a:t>
            </a:r>
            <a:endParaRPr lang="en-US" sz="1600" dirty="0">
              <a:solidFill>
                <a:schemeClr val="bg1"/>
              </a:solidFill>
              <a:latin typeface="Arial"/>
              <a:cs typeface="Arial"/>
            </a:endParaRPr>
          </a:p>
          <a:p>
            <a:pPr indent="-228600"/>
            <a:endParaRPr lang="en-US" sz="1600" dirty="0">
              <a:solidFill>
                <a:schemeClr val="bg1"/>
              </a:solidFill>
              <a:latin typeface="Arial"/>
              <a:cs typeface="Arial"/>
            </a:endParaRPr>
          </a:p>
          <a:p>
            <a:pPr indent="-228600"/>
            <a:r>
              <a:rPr lang="en-US" sz="1600">
                <a:solidFill>
                  <a:schemeClr val="bg1"/>
                </a:solidFill>
                <a:latin typeface="Arial"/>
              </a:rPr>
              <a:t>Rising costs of raw materials</a:t>
            </a:r>
            <a:endParaRPr lang="en-US" sz="1600" dirty="0">
              <a:solidFill>
                <a:schemeClr val="bg1"/>
              </a:solidFill>
              <a:latin typeface="Arial"/>
              <a:cs typeface="Arial"/>
            </a:endParaRPr>
          </a:p>
          <a:p>
            <a:endParaRPr lang="en-US" sz="1600" dirty="0">
              <a:solidFill>
                <a:schemeClr val="bg1"/>
              </a:solidFill>
              <a:latin typeface="Arial"/>
              <a:cs typeface="Arial"/>
            </a:endParaRPr>
          </a:p>
          <a:p>
            <a:pPr indent="-228600"/>
            <a:r>
              <a:rPr lang="en-US" sz="1600">
                <a:solidFill>
                  <a:schemeClr val="bg1"/>
                </a:solidFill>
                <a:latin typeface="Arial"/>
              </a:rPr>
              <a:t>Economic downturns reducing spending on premium artisan products</a:t>
            </a:r>
            <a:endParaRPr lang="en-US" sz="1600" dirty="0">
              <a:solidFill>
                <a:schemeClr val="bg1"/>
              </a:solidFill>
              <a:latin typeface="Arial"/>
              <a:cs typeface="Arial"/>
            </a:endParaRPr>
          </a:p>
          <a:p>
            <a:pPr algn="ctr"/>
            <a:endParaRPr lang="en-US" sz="1600" dirty="0">
              <a:solidFill>
                <a:schemeClr val="bg1"/>
              </a:solidFill>
            </a:endParaRPr>
          </a:p>
        </p:txBody>
      </p:sp>
    </p:spTree>
    <p:extLst>
      <p:ext uri="{BB962C8B-B14F-4D97-AF65-F5344CB8AC3E}">
        <p14:creationId xmlns:p14="http://schemas.microsoft.com/office/powerpoint/2010/main" val="3030398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01F9B15-1255-B00F-EC9B-FAECC6669A18}"/>
              </a:ext>
            </a:extLst>
          </p:cNvPr>
          <p:cNvSpPr txBox="1"/>
          <p:nvPr/>
        </p:nvSpPr>
        <p:spPr>
          <a:xfrm>
            <a:off x="838200" y="922885"/>
            <a:ext cx="4391025" cy="6477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800" b="1" kern="1200">
                <a:solidFill>
                  <a:schemeClr val="bg1"/>
                </a:solidFill>
                <a:latin typeface="Arial"/>
                <a:ea typeface="+mj-ea"/>
                <a:cs typeface="Arial"/>
              </a:rPr>
              <a:t>COMPETITION</a:t>
            </a:r>
          </a:p>
          <a:p>
            <a:pPr>
              <a:lnSpc>
                <a:spcPct val="90000"/>
              </a:lnSpc>
              <a:spcBef>
                <a:spcPct val="0"/>
              </a:spcBef>
              <a:spcAft>
                <a:spcPts val="600"/>
              </a:spcAft>
            </a:pPr>
            <a:endParaRPr lang="en-US" sz="4000" kern="1200">
              <a:solidFill>
                <a:schemeClr val="bg1"/>
              </a:solidFill>
              <a:latin typeface="+mj-lt"/>
              <a:ea typeface="+mj-ea"/>
              <a:cs typeface="+mj-cs"/>
            </a:endParaRPr>
          </a:p>
        </p:txBody>
      </p:sp>
      <p:sp>
        <p:nvSpPr>
          <p:cNvPr id="3" name="TextBox 2">
            <a:extLst>
              <a:ext uri="{FF2B5EF4-FFF2-40B4-BE49-F238E27FC236}">
                <a16:creationId xmlns:a16="http://schemas.microsoft.com/office/drawing/2014/main" id="{82920F5B-5B6F-2A3E-689F-9F6595609289}"/>
              </a:ext>
            </a:extLst>
          </p:cNvPr>
          <p:cNvSpPr txBox="1"/>
          <p:nvPr/>
        </p:nvSpPr>
        <p:spPr>
          <a:xfrm>
            <a:off x="838200" y="1536136"/>
            <a:ext cx="4764836" cy="40645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1300">
              <a:solidFill>
                <a:schemeClr val="bg1">
                  <a:alpha val="80000"/>
                </a:schemeClr>
              </a:solidFill>
            </a:endParaRPr>
          </a:p>
          <a:p>
            <a:pPr algn="just">
              <a:lnSpc>
                <a:spcPct val="90000"/>
              </a:lnSpc>
              <a:spcAft>
                <a:spcPts val="600"/>
              </a:spcAft>
            </a:pPr>
            <a:r>
              <a:rPr lang="en-US" sz="2200">
                <a:solidFill>
                  <a:schemeClr val="bg1">
                    <a:alpha val="80000"/>
                  </a:schemeClr>
                </a:solidFill>
                <a:latin typeface="Arial"/>
                <a:cs typeface="Arial"/>
              </a:rPr>
              <a:t>Handmade soap startups face competition from both small artisan producers and large commercial brands.  Local competitors often include independent soap makers who sell through craft markets, Etsy, and social media, offering natural or </a:t>
            </a:r>
            <a:r>
              <a:rPr lang="en-US" sz="2200" err="1">
                <a:solidFill>
                  <a:schemeClr val="bg1">
                    <a:alpha val="80000"/>
                  </a:schemeClr>
                </a:solidFill>
                <a:latin typeface="Arial"/>
                <a:cs typeface="Arial"/>
              </a:rPr>
              <a:t>customised</a:t>
            </a:r>
            <a:r>
              <a:rPr lang="en-US" sz="2200" dirty="0">
                <a:solidFill>
                  <a:schemeClr val="bg1">
                    <a:alpha val="80000"/>
                  </a:schemeClr>
                </a:solidFill>
                <a:latin typeface="Arial"/>
                <a:cs typeface="Arial"/>
              </a:rPr>
              <a:t> </a:t>
            </a:r>
            <a:r>
              <a:rPr lang="en-US" sz="2200">
                <a:solidFill>
                  <a:schemeClr val="bg1">
                    <a:alpha val="80000"/>
                  </a:schemeClr>
                </a:solidFill>
                <a:latin typeface="Arial"/>
                <a:cs typeface="Arial"/>
              </a:rPr>
              <a:t>products similar to those of a new start‑up. At the same time, established commercial brands dominate supermarket shelves with lower prices and strong brand recognition, making it challenging for new entrants to stand out. </a:t>
            </a:r>
            <a:endParaRPr lang="en-US" sz="2200" dirty="0">
              <a:solidFill>
                <a:schemeClr val="bg1">
                  <a:alpha val="80000"/>
                </a:schemeClr>
              </a:solidFill>
              <a:latin typeface="Arial"/>
              <a:cs typeface="Arial"/>
            </a:endParaRPr>
          </a:p>
          <a:p>
            <a:pPr indent="-228600" algn="just">
              <a:lnSpc>
                <a:spcPct val="90000"/>
              </a:lnSpc>
              <a:spcAft>
                <a:spcPts val="600"/>
              </a:spcAft>
              <a:buFont typeface="Arial" panose="020B0604020202020204" pitchFamily="34" charset="0"/>
              <a:buChar char="•"/>
            </a:pPr>
            <a:endParaRPr lang="en-US" sz="2200" dirty="0">
              <a:solidFill>
                <a:srgbClr val="FFFFFF">
                  <a:alpha val="80000"/>
                </a:srgbClr>
              </a:solidFill>
            </a:endParaRPr>
          </a:p>
          <a:p>
            <a:pPr indent="-228600" algn="just">
              <a:lnSpc>
                <a:spcPct val="90000"/>
              </a:lnSpc>
              <a:spcAft>
                <a:spcPts val="600"/>
              </a:spcAft>
              <a:buFont typeface="Arial" panose="020B0604020202020204" pitchFamily="34" charset="0"/>
              <a:buChar char="•"/>
            </a:pPr>
            <a:endParaRPr lang="en-US" sz="1300">
              <a:solidFill>
                <a:srgbClr val="FFFFFF">
                  <a:alpha val="80000"/>
                </a:srgbClr>
              </a:solidFill>
            </a:endParaRPr>
          </a:p>
        </p:txBody>
      </p:sp>
      <p:pic>
        <p:nvPicPr>
          <p:cNvPr id="5" name="Picture 4" descr="A group of soaps and plants&#10;&#10;AI-generated content may be incorrect.">
            <a:extLst>
              <a:ext uri="{FF2B5EF4-FFF2-40B4-BE49-F238E27FC236}">
                <a16:creationId xmlns:a16="http://schemas.microsoft.com/office/drawing/2014/main" id="{92159BDF-0BF9-E244-4539-F7BCE5220422}"/>
              </a:ext>
            </a:extLst>
          </p:cNvPr>
          <p:cNvPicPr>
            <a:picLocks noChangeAspect="1"/>
          </p:cNvPicPr>
          <p:nvPr/>
        </p:nvPicPr>
        <p:blipFill>
          <a:blip r:embed="rId2"/>
          <a:srcRect l="2917" r="6314" b="1"/>
          <a:stretch>
            <a:fillRect/>
          </a:stretch>
        </p:blipFill>
        <p:spPr>
          <a:xfrm>
            <a:off x="6153509" y="1529495"/>
            <a:ext cx="5749806" cy="4938929"/>
          </a:xfrm>
          <a:prstGeom prst="rect">
            <a:avLst/>
          </a:prstGeom>
        </p:spPr>
      </p:pic>
    </p:spTree>
    <p:extLst>
      <p:ext uri="{BB962C8B-B14F-4D97-AF65-F5344CB8AC3E}">
        <p14:creationId xmlns:p14="http://schemas.microsoft.com/office/powerpoint/2010/main" val="564983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pic>
        <p:nvPicPr>
          <p:cNvPr id="4" name="Picture 3">
            <a:extLst>
              <a:ext uri="{FF2B5EF4-FFF2-40B4-BE49-F238E27FC236}">
                <a16:creationId xmlns:a16="http://schemas.microsoft.com/office/drawing/2014/main" id="{E402722B-6D8A-C6E7-0EE0-EDF179DB0261}"/>
              </a:ext>
            </a:extLst>
          </p:cNvPr>
          <p:cNvPicPr>
            <a:picLocks noChangeAspect="1"/>
          </p:cNvPicPr>
          <p:nvPr/>
        </p:nvPicPr>
        <p:blipFill>
          <a:blip r:embed="rId2"/>
          <a:srcRect r="25646" b="6250"/>
          <a:stretch>
            <a:fillRect/>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CC41A6E-39FC-A788-8A5A-499CB50FB219}"/>
              </a:ext>
            </a:extLst>
          </p:cNvPr>
          <p:cNvSpPr txBox="1"/>
          <p:nvPr/>
        </p:nvSpPr>
        <p:spPr>
          <a:xfrm>
            <a:off x="5114537" y="5955"/>
            <a:ext cx="7077939" cy="7165114"/>
          </a:xfrm>
          <a:prstGeom prst="rect">
            <a:avLst/>
          </a:prstGeom>
          <a:ln w="57150">
            <a:solidFill>
              <a:schemeClr val="accent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Aft>
                <a:spcPts val="600"/>
              </a:spcAft>
            </a:pPr>
            <a:r>
              <a:rPr lang="en-US" sz="2400" b="1" u="sng">
                <a:solidFill>
                  <a:schemeClr val="tx1">
                    <a:lumMod val="95000"/>
                    <a:lumOff val="5000"/>
                  </a:schemeClr>
                </a:solidFill>
                <a:latin typeface="Arial"/>
                <a:cs typeface="Arial"/>
              </a:rPr>
              <a:t>MARKETING  STRATEGIES</a:t>
            </a:r>
            <a:endParaRPr lang="en-US"/>
          </a:p>
          <a:p>
            <a:pPr indent="-228600">
              <a:lnSpc>
                <a:spcPct val="90000"/>
              </a:lnSpc>
              <a:spcAft>
                <a:spcPts val="600"/>
              </a:spcAft>
              <a:buFont typeface="Arial" panose="020B0604020202020204" pitchFamily="34" charset="0"/>
              <a:buChar char="•"/>
            </a:pPr>
            <a:endParaRPr lang="en-US" sz="2400" b="1">
              <a:solidFill>
                <a:schemeClr val="tx1">
                  <a:lumMod val="95000"/>
                  <a:lumOff val="5000"/>
                </a:schemeClr>
              </a:solidFill>
              <a:latin typeface="Arial"/>
              <a:cs typeface="Arial"/>
            </a:endParaRPr>
          </a:p>
          <a:p>
            <a:pPr algn="just">
              <a:lnSpc>
                <a:spcPct val="90000"/>
              </a:lnSpc>
              <a:spcAft>
                <a:spcPts val="600"/>
              </a:spcAft>
            </a:pPr>
            <a:r>
              <a:rPr lang="en-US" sz="2000" dirty="0">
                <a:solidFill>
                  <a:schemeClr val="tx1">
                    <a:lumMod val="95000"/>
                    <a:lumOff val="5000"/>
                  </a:schemeClr>
                </a:solidFill>
                <a:latin typeface="Arial"/>
                <a:cs typeface="Arial"/>
              </a:rPr>
              <a:t>To succeed, entrepreneurs should have a clear understanding of their market and customers through a careful market segmentation such as Geographic, Demographic, Psychographic and </a:t>
            </a:r>
            <a:r>
              <a:rPr lang="en-US" sz="2000" dirty="0" err="1">
                <a:solidFill>
                  <a:schemeClr val="tx1">
                    <a:lumMod val="95000"/>
                    <a:lumOff val="5000"/>
                  </a:schemeClr>
                </a:solidFill>
                <a:latin typeface="Arial"/>
                <a:cs typeface="Arial"/>
              </a:rPr>
              <a:t>Behavioural</a:t>
            </a:r>
            <a:r>
              <a:rPr lang="en-US" sz="2000" dirty="0">
                <a:solidFill>
                  <a:schemeClr val="tx1">
                    <a:lumMod val="95000"/>
                    <a:lumOff val="5000"/>
                  </a:schemeClr>
                </a:solidFill>
                <a:latin typeface="Arial"/>
                <a:cs typeface="Arial"/>
              </a:rPr>
              <a:t>. This approach enables businesses to tailor their products or services more precisely to customer expectations </a:t>
            </a:r>
          </a:p>
          <a:p>
            <a:pPr indent="-228600" algn="just">
              <a:lnSpc>
                <a:spcPct val="90000"/>
              </a:lnSpc>
              <a:spcAft>
                <a:spcPts val="600"/>
              </a:spcAft>
              <a:buFont typeface="Arial" panose="020B0604020202020204" pitchFamily="34" charset="0"/>
              <a:buChar char="•"/>
            </a:pPr>
            <a:endParaRPr lang="en-US" sz="2000" dirty="0">
              <a:solidFill>
                <a:schemeClr val="tx1">
                  <a:lumMod val="95000"/>
                  <a:lumOff val="5000"/>
                </a:schemeClr>
              </a:solidFill>
              <a:latin typeface="Arial"/>
              <a:cs typeface="Arial"/>
            </a:endParaRPr>
          </a:p>
          <a:p>
            <a:pPr algn="just">
              <a:lnSpc>
                <a:spcPct val="90000"/>
              </a:lnSpc>
              <a:spcAft>
                <a:spcPts val="600"/>
              </a:spcAft>
            </a:pPr>
            <a:r>
              <a:rPr lang="en-US" sz="2000">
                <a:solidFill>
                  <a:schemeClr val="tx1">
                    <a:lumMod val="95000"/>
                    <a:lumOff val="5000"/>
                  </a:schemeClr>
                </a:solidFill>
                <a:latin typeface="Arial"/>
                <a:cs typeface="Arial"/>
              </a:rPr>
              <a:t>Effective marketing strategies for a small business include:</a:t>
            </a:r>
          </a:p>
          <a:p>
            <a:pPr algn="just">
              <a:lnSpc>
                <a:spcPct val="90000"/>
              </a:lnSpc>
              <a:spcAft>
                <a:spcPts val="600"/>
              </a:spcAft>
            </a:pPr>
            <a:r>
              <a:rPr lang="en-US" sz="2000">
                <a:solidFill>
                  <a:schemeClr val="tx1">
                    <a:lumMod val="95000"/>
                    <a:lumOff val="5000"/>
                  </a:schemeClr>
                </a:solidFill>
                <a:latin typeface="Arial"/>
                <a:cs typeface="Arial"/>
              </a:rPr>
              <a:t>1. Content marketing and social media engagement. e.g.</a:t>
            </a:r>
            <a:endParaRPr lang="en-US" sz="2000" dirty="0">
              <a:solidFill>
                <a:schemeClr val="tx1">
                  <a:lumMod val="95000"/>
                  <a:lumOff val="5000"/>
                </a:schemeClr>
              </a:solidFill>
              <a:latin typeface="Arial"/>
              <a:cs typeface="Arial"/>
            </a:endParaRPr>
          </a:p>
          <a:p>
            <a:pPr marL="285750" indent="-228600" algn="just">
              <a:lnSpc>
                <a:spcPct val="90000"/>
              </a:lnSpc>
              <a:spcAft>
                <a:spcPts val="600"/>
              </a:spcAft>
              <a:buFont typeface="Arial" panose="020B0604020202020204" pitchFamily="34" charset="0"/>
              <a:buChar char="•"/>
            </a:pPr>
            <a:r>
              <a:rPr lang="en-US" sz="2000" dirty="0">
                <a:solidFill>
                  <a:schemeClr val="tx1">
                    <a:lumMod val="95000"/>
                    <a:lumOff val="5000"/>
                  </a:schemeClr>
                </a:solidFill>
                <a:latin typeface="Arial"/>
                <a:cs typeface="Arial"/>
              </a:rPr>
              <a:t>Share blogs, videos or Behind‑the‑scenes soap‑making videos</a:t>
            </a:r>
          </a:p>
          <a:p>
            <a:pPr marL="285750" indent="-228600" algn="just">
              <a:lnSpc>
                <a:spcPct val="90000"/>
              </a:lnSpc>
              <a:spcAft>
                <a:spcPts val="600"/>
              </a:spcAft>
              <a:buFont typeface="Arial" panose="020B0604020202020204" pitchFamily="34" charset="0"/>
              <a:buChar char="•"/>
            </a:pPr>
            <a:r>
              <a:rPr lang="en-US" sz="2000">
                <a:solidFill>
                  <a:schemeClr val="tx1">
                    <a:lumMod val="95000"/>
                    <a:lumOff val="5000"/>
                  </a:schemeClr>
                </a:solidFill>
                <a:latin typeface="Arial"/>
                <a:cs typeface="Arial"/>
              </a:rPr>
              <a:t>Collaborations with local influencers</a:t>
            </a:r>
          </a:p>
          <a:p>
            <a:pPr marL="285750" indent="-228600" algn="just">
              <a:lnSpc>
                <a:spcPct val="90000"/>
              </a:lnSpc>
              <a:spcAft>
                <a:spcPts val="600"/>
              </a:spcAft>
              <a:buFont typeface="Arial" panose="020B0604020202020204" pitchFamily="34" charset="0"/>
              <a:buChar char="•"/>
            </a:pPr>
            <a:endParaRPr lang="en-US" sz="2000" dirty="0">
              <a:solidFill>
                <a:schemeClr val="tx1">
                  <a:lumMod val="95000"/>
                  <a:lumOff val="5000"/>
                </a:schemeClr>
              </a:solidFill>
              <a:latin typeface="Arial"/>
              <a:cs typeface="Arial"/>
            </a:endParaRPr>
          </a:p>
          <a:p>
            <a:pPr marL="57150" algn="just">
              <a:lnSpc>
                <a:spcPct val="90000"/>
              </a:lnSpc>
              <a:spcAft>
                <a:spcPts val="600"/>
              </a:spcAft>
              <a:buFont typeface="Arial" panose="020B0604020202020204" pitchFamily="34" charset="0"/>
            </a:pPr>
            <a:r>
              <a:rPr lang="en-US" sz="2000" dirty="0">
                <a:solidFill>
                  <a:schemeClr val="tx1">
                    <a:lumMod val="95000"/>
                    <a:lumOff val="5000"/>
                  </a:schemeClr>
                </a:solidFill>
                <a:latin typeface="Arial"/>
                <a:cs typeface="Arial"/>
              </a:rPr>
              <a:t>2. Referral and loyalty </a:t>
            </a:r>
            <a:r>
              <a:rPr lang="en-US" sz="2000" dirty="0" err="1">
                <a:solidFill>
                  <a:schemeClr val="tx1">
                    <a:lumMod val="95000"/>
                    <a:lumOff val="5000"/>
                  </a:schemeClr>
                </a:solidFill>
                <a:latin typeface="Arial"/>
                <a:cs typeface="Arial"/>
              </a:rPr>
              <a:t>programmes</a:t>
            </a:r>
            <a:r>
              <a:rPr lang="en-US" sz="2000" dirty="0">
                <a:solidFill>
                  <a:schemeClr val="tx1">
                    <a:lumMod val="95000"/>
                    <a:lumOff val="5000"/>
                  </a:schemeClr>
                </a:solidFill>
                <a:latin typeface="Arial"/>
                <a:cs typeface="Arial"/>
              </a:rPr>
              <a:t> such as discounts, freebies, etc. </a:t>
            </a:r>
          </a:p>
          <a:p>
            <a:pPr algn="just">
              <a:buFont typeface="Arial" panose="020B0604020202020204" pitchFamily="34" charset="0"/>
            </a:pPr>
            <a:r>
              <a:rPr lang="en-US" sz="2000">
                <a:solidFill>
                  <a:schemeClr val="tx1">
                    <a:lumMod val="95000"/>
                    <a:lumOff val="5000"/>
                  </a:schemeClr>
                </a:solidFill>
                <a:latin typeface="Arial"/>
                <a:cs typeface="Arial"/>
              </a:rPr>
              <a:t>3. Accepting feedback to develop products </a:t>
            </a:r>
            <a:r>
              <a:rPr lang="en-US" sz="2000" dirty="0">
                <a:solidFill>
                  <a:schemeClr val="tx1">
                    <a:lumMod val="95000"/>
                    <a:lumOff val="5000"/>
                  </a:schemeClr>
                </a:solidFill>
                <a:latin typeface="Arial"/>
                <a:cs typeface="Arial"/>
              </a:rPr>
              <a:t>that genuinely meet customer needs. </a:t>
            </a:r>
          </a:p>
          <a:p>
            <a:pPr>
              <a:buFont typeface="Arial" panose="020B0604020202020204" pitchFamily="34" charset="0"/>
            </a:pPr>
            <a:endParaRPr lang="en-US" sz="2000" dirty="0">
              <a:solidFill>
                <a:srgbClr val="000000"/>
              </a:solidFill>
              <a:latin typeface="Arial"/>
              <a:cs typeface="Arial"/>
            </a:endParaRPr>
          </a:p>
          <a:p>
            <a:pPr marL="57150">
              <a:lnSpc>
                <a:spcPct val="90000"/>
              </a:lnSpc>
              <a:spcAft>
                <a:spcPts val="600"/>
              </a:spcAft>
              <a:buFont typeface="Arial" panose="020B0604020202020204" pitchFamily="34" charset="0"/>
            </a:pPr>
            <a:endParaRPr lang="en-US" sz="2000" dirty="0">
              <a:solidFill>
                <a:schemeClr val="tx1">
                  <a:lumMod val="95000"/>
                  <a:lumOff val="5000"/>
                </a:schemeClr>
              </a:solidFill>
              <a:latin typeface="Arial"/>
              <a:cs typeface="Arial"/>
            </a:endParaRPr>
          </a:p>
          <a:p>
            <a:pPr marL="57150">
              <a:lnSpc>
                <a:spcPct val="90000"/>
              </a:lnSpc>
              <a:spcAft>
                <a:spcPts val="600"/>
              </a:spcAft>
            </a:pPr>
            <a:endParaRPr lang="en-US" sz="2000" dirty="0">
              <a:solidFill>
                <a:schemeClr val="tx1">
                  <a:lumMod val="95000"/>
                  <a:lumOff val="5000"/>
                </a:schemeClr>
              </a:solidFill>
              <a:latin typeface="Arial"/>
              <a:cs typeface="Arial"/>
            </a:endParaRPr>
          </a:p>
          <a:p>
            <a:pPr indent="-228600">
              <a:lnSpc>
                <a:spcPct val="90000"/>
              </a:lnSpc>
              <a:spcAft>
                <a:spcPts val="600"/>
              </a:spcAft>
              <a:buFont typeface="Arial" panose="020B0604020202020204" pitchFamily="34" charset="0"/>
              <a:buChar char="•"/>
            </a:pPr>
            <a:endParaRPr lang="en-US" sz="240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483872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esk with productivity items">
            <a:extLst>
              <a:ext uri="{FF2B5EF4-FFF2-40B4-BE49-F238E27FC236}">
                <a16:creationId xmlns:a16="http://schemas.microsoft.com/office/drawing/2014/main" id="{AF84CD8D-D281-0B74-9BAB-C4B0E7EDA5B1}"/>
              </a:ext>
            </a:extLst>
          </p:cNvPr>
          <p:cNvPicPr>
            <a:picLocks noChangeAspect="1"/>
          </p:cNvPicPr>
          <p:nvPr/>
        </p:nvPicPr>
        <p:blipFill>
          <a:blip r:embed="rId2"/>
          <a:srcRect l="2942" r="2941" b="-1"/>
          <a:stretch>
            <a:fillRect/>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B320E451-250C-3F15-9D99-96E7CC57A9E6}"/>
              </a:ext>
            </a:extLst>
          </p:cNvPr>
          <p:cNvSpPr txBox="1"/>
          <p:nvPr/>
        </p:nvSpPr>
        <p:spPr>
          <a:xfrm>
            <a:off x="7531610" y="237101"/>
            <a:ext cx="4190489" cy="61049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r>
              <a:rPr lang="en-US" sz="2800" b="1" u="sng">
                <a:latin typeface="Arial"/>
                <a:cs typeface="Arial"/>
              </a:rPr>
              <a:t>FINANCIALS</a:t>
            </a:r>
            <a:endParaRPr lang="en-US" sz="2800" u="sng">
              <a:latin typeface="Arial"/>
              <a:cs typeface="Arial"/>
            </a:endParaRPr>
          </a:p>
          <a:p>
            <a:pPr>
              <a:lnSpc>
                <a:spcPct val="90000"/>
              </a:lnSpc>
              <a:spcAft>
                <a:spcPts val="600"/>
              </a:spcAft>
            </a:pPr>
            <a:endParaRPr lang="en-US" sz="2400" dirty="0">
              <a:highlight>
                <a:srgbClr val="FFFFFF"/>
              </a:highlight>
              <a:latin typeface="Arial"/>
              <a:cs typeface="Arial"/>
            </a:endParaRPr>
          </a:p>
          <a:p>
            <a:pPr>
              <a:lnSpc>
                <a:spcPct val="90000"/>
              </a:lnSpc>
              <a:spcAft>
                <a:spcPts val="600"/>
              </a:spcAft>
            </a:pPr>
            <a:r>
              <a:rPr lang="en-US" sz="2400" dirty="0">
                <a:highlight>
                  <a:srgbClr val="FFFFFF"/>
                </a:highlight>
                <a:latin typeface="Arial"/>
                <a:cs typeface="Arial"/>
              </a:rPr>
              <a:t>The initial financing for Pure Bloom will be secured through personal savings.</a:t>
            </a:r>
          </a:p>
          <a:p>
            <a:pPr indent="-228600">
              <a:lnSpc>
                <a:spcPct val="90000"/>
              </a:lnSpc>
              <a:spcAft>
                <a:spcPts val="600"/>
              </a:spcAft>
              <a:buFont typeface="Arial" panose="020B0604020202020204" pitchFamily="34" charset="0"/>
              <a:buChar char="•"/>
            </a:pPr>
            <a:endParaRPr lang="en-US" sz="2400" dirty="0">
              <a:highlight>
                <a:srgbClr val="FFFFFF"/>
              </a:highlight>
              <a:latin typeface="Arial"/>
              <a:cs typeface="Arial"/>
            </a:endParaRPr>
          </a:p>
          <a:p>
            <a:pPr>
              <a:lnSpc>
                <a:spcPct val="90000"/>
              </a:lnSpc>
              <a:spcAft>
                <a:spcPts val="600"/>
              </a:spcAft>
            </a:pPr>
            <a:r>
              <a:rPr lang="en-US" sz="2400" dirty="0">
                <a:highlight>
                  <a:srgbClr val="FFFFFF"/>
                </a:highlight>
                <a:latin typeface="Arial"/>
                <a:cs typeface="Arial"/>
              </a:rPr>
              <a:t>Estimated start-up funding required: </a:t>
            </a:r>
            <a:r>
              <a:rPr lang="en-US" sz="2400" b="1" dirty="0">
                <a:highlight>
                  <a:srgbClr val="FFFFFF"/>
                </a:highlight>
                <a:latin typeface="Arial"/>
                <a:cs typeface="Arial"/>
              </a:rPr>
              <a:t>£750–£1,500</a:t>
            </a:r>
            <a:endParaRPr lang="en-US" sz="2400">
              <a:latin typeface="Arial"/>
              <a:cs typeface="Arial"/>
            </a:endParaRPr>
          </a:p>
          <a:p>
            <a:pPr>
              <a:lnSpc>
                <a:spcPct val="90000"/>
              </a:lnSpc>
              <a:spcAft>
                <a:spcPts val="600"/>
              </a:spcAft>
            </a:pPr>
            <a:endParaRPr lang="en-US" sz="2400" b="1" dirty="0">
              <a:highlight>
                <a:srgbClr val="FFFFFF"/>
              </a:highlight>
              <a:latin typeface="Arial"/>
              <a:cs typeface="Arial"/>
            </a:endParaRPr>
          </a:p>
          <a:p>
            <a:pPr>
              <a:lnSpc>
                <a:spcPct val="90000"/>
              </a:lnSpc>
              <a:spcAft>
                <a:spcPts val="600"/>
              </a:spcAft>
            </a:pPr>
            <a:r>
              <a:rPr lang="en-US" sz="2400">
                <a:highlight>
                  <a:srgbClr val="FFFFFF"/>
                </a:highlight>
                <a:latin typeface="Arial"/>
                <a:cs typeface="Arial"/>
              </a:rPr>
              <a:t>Breakdown of its projected costs and allocation: </a:t>
            </a:r>
            <a:endParaRPr lang="en-US" sz="2400">
              <a:latin typeface="Arial"/>
              <a:cs typeface="Arial"/>
            </a:endParaRPr>
          </a:p>
          <a:p>
            <a:pPr indent="-228600">
              <a:lnSpc>
                <a:spcPct val="90000"/>
              </a:lnSpc>
              <a:spcAft>
                <a:spcPts val="600"/>
              </a:spcAft>
              <a:buFont typeface="Arial" panose="020B0604020202020204" pitchFamily="34" charset="0"/>
              <a:buChar char="•"/>
            </a:pPr>
            <a:endParaRPr lang="en-US" sz="2400" dirty="0">
              <a:highlight>
                <a:srgbClr val="FFFFFF"/>
              </a:highlight>
              <a:latin typeface="Arial"/>
              <a:cs typeface="Arial"/>
            </a:endParaRPr>
          </a:p>
          <a:p>
            <a:pPr marL="285750" indent="-228600">
              <a:lnSpc>
                <a:spcPct val="90000"/>
              </a:lnSpc>
              <a:spcAft>
                <a:spcPts val="600"/>
              </a:spcAft>
              <a:buFont typeface="Arial" panose="020B0604020202020204" pitchFamily="34" charset="0"/>
              <a:buChar char="•"/>
            </a:pPr>
            <a:r>
              <a:rPr lang="en-US" sz="2400">
                <a:highlight>
                  <a:srgbClr val="FFFFFF"/>
                </a:highlight>
                <a:latin typeface="Arial"/>
                <a:cs typeface="Arial"/>
              </a:rPr>
              <a:t>Ingredients &amp; equipment: £300–£600</a:t>
            </a:r>
          </a:p>
          <a:p>
            <a:pPr marL="285750" indent="-228600">
              <a:lnSpc>
                <a:spcPct val="90000"/>
              </a:lnSpc>
              <a:spcAft>
                <a:spcPts val="600"/>
              </a:spcAft>
              <a:buFont typeface="Arial" panose="020B0604020202020204" pitchFamily="34" charset="0"/>
              <a:buChar char="•"/>
            </a:pPr>
            <a:r>
              <a:rPr lang="en-US" sz="2400">
                <a:highlight>
                  <a:srgbClr val="FFFFFF"/>
                </a:highlight>
                <a:latin typeface="Arial"/>
                <a:cs typeface="Arial"/>
              </a:rPr>
              <a:t>Packaging &amp; branding: £150–£300</a:t>
            </a:r>
          </a:p>
          <a:p>
            <a:pPr marL="285750" indent="-228600">
              <a:lnSpc>
                <a:spcPct val="90000"/>
              </a:lnSpc>
              <a:spcAft>
                <a:spcPts val="600"/>
              </a:spcAft>
              <a:buFont typeface="Arial" panose="020B0604020202020204" pitchFamily="34" charset="0"/>
              <a:buChar char="•"/>
            </a:pPr>
            <a:r>
              <a:rPr lang="en-US" sz="2400">
                <a:highlight>
                  <a:srgbClr val="FFFFFF"/>
                </a:highlight>
                <a:latin typeface="Arial"/>
                <a:cs typeface="Arial"/>
              </a:rPr>
              <a:t>Safety assessments (legal requirement): £150–£300</a:t>
            </a:r>
          </a:p>
          <a:p>
            <a:pPr marL="285750" indent="-228600">
              <a:lnSpc>
                <a:spcPct val="90000"/>
              </a:lnSpc>
              <a:spcAft>
                <a:spcPts val="600"/>
              </a:spcAft>
              <a:buFont typeface="Arial" panose="020B0604020202020204" pitchFamily="34" charset="0"/>
              <a:buChar char="•"/>
            </a:pPr>
            <a:r>
              <a:rPr lang="en-US" sz="2400">
                <a:highlight>
                  <a:srgbClr val="FFFFFF"/>
                </a:highlight>
                <a:latin typeface="Arial"/>
                <a:cs typeface="Arial"/>
              </a:rPr>
              <a:t>Market stall fees: £50–£100</a:t>
            </a:r>
          </a:p>
          <a:p>
            <a:pPr marL="285750" indent="-228600">
              <a:lnSpc>
                <a:spcPct val="90000"/>
              </a:lnSpc>
              <a:spcAft>
                <a:spcPts val="600"/>
              </a:spcAft>
              <a:buFont typeface="Arial" panose="020B0604020202020204" pitchFamily="34" charset="0"/>
              <a:buChar char="•"/>
            </a:pPr>
            <a:r>
              <a:rPr lang="en-US" sz="2400">
                <a:highlight>
                  <a:srgbClr val="FFFFFF"/>
                </a:highlight>
                <a:latin typeface="Arial"/>
                <a:cs typeface="Arial"/>
              </a:rPr>
              <a:t>Website &amp; marketing: £100–£200</a:t>
            </a: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b="1"/>
          </a:p>
          <a:p>
            <a:pPr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2915197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AI-generated content may be incorrect.">
            <a:extLst>
              <a:ext uri="{FF2B5EF4-FFF2-40B4-BE49-F238E27FC236}">
                <a16:creationId xmlns:a16="http://schemas.microsoft.com/office/drawing/2014/main" id="{72D22521-529A-DD6E-7B0B-75150072E21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187" r="40957" b="1"/>
          <a:stretch>
            <a:fillRect/>
          </a:stretch>
        </p:blipFill>
        <p:spPr>
          <a:xfrm>
            <a:off x="643467" y="643467"/>
            <a:ext cx="5372099" cy="5571066"/>
          </a:xfrm>
          <a:prstGeom prst="rect">
            <a:avLst/>
          </a:prstGeom>
        </p:spPr>
      </p:pic>
      <p:pic>
        <p:nvPicPr>
          <p:cNvPr id="5" name="Picture 4" descr="Desk with productivity items">
            <a:extLst>
              <a:ext uri="{FF2B5EF4-FFF2-40B4-BE49-F238E27FC236}">
                <a16:creationId xmlns:a16="http://schemas.microsoft.com/office/drawing/2014/main" id="{00D6FC0B-0074-567A-BDD5-B3EF64D23453}"/>
              </a:ext>
            </a:extLst>
          </p:cNvPr>
          <p:cNvPicPr>
            <a:picLocks noChangeAspect="1"/>
          </p:cNvPicPr>
          <p:nvPr/>
        </p:nvPicPr>
        <p:blipFill>
          <a:blip r:embed="rId4"/>
          <a:srcRect l="17818" r="17815" b="-2"/>
          <a:stretch>
            <a:fillRect/>
          </a:stretch>
        </p:blipFill>
        <p:spPr>
          <a:xfrm>
            <a:off x="6176432" y="643467"/>
            <a:ext cx="5372100" cy="5571066"/>
          </a:xfrm>
          <a:prstGeom prst="rect">
            <a:avLst/>
          </a:prstGeom>
        </p:spPr>
      </p:pic>
    </p:spTree>
    <p:extLst>
      <p:ext uri="{BB962C8B-B14F-4D97-AF65-F5344CB8AC3E}">
        <p14:creationId xmlns:p14="http://schemas.microsoft.com/office/powerpoint/2010/main" val="1325681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pic>
        <p:nvPicPr>
          <p:cNvPr id="6" name="Content Placeholder 5" descr="A blue background with white text&#10;&#10;AI-generated content may be incorrect.">
            <a:extLst>
              <a:ext uri="{FF2B5EF4-FFF2-40B4-BE49-F238E27FC236}">
                <a16:creationId xmlns:a16="http://schemas.microsoft.com/office/drawing/2014/main" id="{9B89159E-6F37-CD22-D100-648017345A7E}"/>
              </a:ext>
            </a:extLst>
          </p:cNvPr>
          <p:cNvPicPr>
            <a:picLocks noGrp="1" noChangeAspect="1"/>
          </p:cNvPicPr>
          <p:nvPr>
            <p:ph idx="1"/>
          </p:nvPr>
        </p:nvPicPr>
        <p:blipFill>
          <a:blip r:embed="rId2"/>
          <a:stretch>
            <a:fillRect/>
          </a:stretch>
        </p:blipFill>
        <p:spPr>
          <a:xfrm>
            <a:off x="12700" y="41672"/>
            <a:ext cx="12204700" cy="6865144"/>
          </a:xfrm>
          <a:prstGeom prst="rect">
            <a:avLst/>
          </a:prstGeom>
          <a:solidFill>
            <a:srgbClr val="0E2841"/>
          </a:solidFill>
        </p:spPr>
      </p:pic>
    </p:spTree>
    <p:extLst>
      <p:ext uri="{BB962C8B-B14F-4D97-AF65-F5344CB8AC3E}">
        <p14:creationId xmlns:p14="http://schemas.microsoft.com/office/powerpoint/2010/main" val="3258301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1179</Words>
  <Application>Microsoft Office PowerPoint</Application>
  <PresentationFormat>Widescreen</PresentationFormat>
  <Paragraphs>175</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Display</vt:lpstr>
      <vt:lpstr>Arial</vt:lpstr>
      <vt:lpstr>Calibri</vt:lpstr>
      <vt:lpstr>Cambria Math</vt:lpstr>
      <vt:lpstr>Segoe UI</vt:lpstr>
      <vt:lpstr>Wingdings</vt:lpstr>
      <vt:lpstr>office theme</vt:lpstr>
      <vt:lpstr>PowerPoint Presentation</vt:lpstr>
      <vt:lpstr>INTRODUCTION </vt:lpstr>
      <vt:lpstr>PowerPoint Presentation</vt:lpstr>
      <vt:lpstr>   AN OVERVIEW OF THE BUSINESS IDEA (CONTINUES) 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Vijay</dc:creator>
  <cp:lastModifiedBy>vijay.rani33@hotmail.com</cp:lastModifiedBy>
  <cp:revision>1654</cp:revision>
  <dcterms:created xsi:type="dcterms:W3CDTF">2026-02-16T21:25:40Z</dcterms:created>
  <dcterms:modified xsi:type="dcterms:W3CDTF">2026-03-14T18:54:39Z</dcterms:modified>
</cp:coreProperties>
</file>