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61" r:id="rId5"/>
    <p:sldId id="273" r:id="rId6"/>
    <p:sldId id="268" r:id="rId7"/>
    <p:sldId id="270" r:id="rId8"/>
    <p:sldId id="265" r:id="rId9"/>
    <p:sldId id="269" r:id="rId10"/>
    <p:sldId id="263" r:id="rId11"/>
    <p:sldId id="266"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92E429-C075-451C-BC74-178EE5F28B0B}" v="285" dt="2026-03-22T16:38:15.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71" autoAdjust="0"/>
    <p:restoredTop sz="94654" autoAdjust="0"/>
  </p:normalViewPr>
  <p:slideViewPr>
    <p:cSldViewPr snapToGrid="0">
      <p:cViewPr>
        <p:scale>
          <a:sx n="78" d="100"/>
          <a:sy n="78" d="100"/>
        </p:scale>
        <p:origin x="438"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0F6DB-92B2-4141-A61C-33DB8764BC14}"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A69A0-D7A5-41D4-8DE7-AA169D532B1E}" type="slidenum">
              <a:rPr lang="en-GB" smtClean="0"/>
              <a:t>‹#›</a:t>
            </a:fld>
            <a:endParaRPr lang="en-GB"/>
          </a:p>
        </p:txBody>
      </p:sp>
    </p:spTree>
    <p:extLst>
      <p:ext uri="{BB962C8B-B14F-4D97-AF65-F5344CB8AC3E}">
        <p14:creationId xmlns:p14="http://schemas.microsoft.com/office/powerpoint/2010/main" val="1304403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AA69A0-D7A5-41D4-8DE7-AA169D532B1E}" type="slidenum">
              <a:rPr lang="en-GB" smtClean="0"/>
              <a:t>2</a:t>
            </a:fld>
            <a:endParaRPr lang="en-GB"/>
          </a:p>
        </p:txBody>
      </p:sp>
    </p:spTree>
    <p:extLst>
      <p:ext uri="{BB962C8B-B14F-4D97-AF65-F5344CB8AC3E}">
        <p14:creationId xmlns:p14="http://schemas.microsoft.com/office/powerpoint/2010/main" val="493243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0CF33-6969-93FA-34BD-8600BF1861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920DCA-BC00-88C1-AA8F-BB95D30529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21D1B98-AF4D-9AFA-6AF1-61528605E47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C82E62-4A42-058D-07BC-493D097AABE4}"/>
              </a:ext>
            </a:extLst>
          </p:cNvPr>
          <p:cNvSpPr>
            <a:spLocks noGrp="1"/>
          </p:cNvSpPr>
          <p:nvPr>
            <p:ph type="sldNum" sz="quarter" idx="5"/>
          </p:nvPr>
        </p:nvSpPr>
        <p:spPr/>
        <p:txBody>
          <a:bodyPr/>
          <a:lstStyle/>
          <a:p>
            <a:fld id="{41AA69A0-D7A5-41D4-8DE7-AA169D532B1E}" type="slidenum">
              <a:rPr lang="en-GB" smtClean="0"/>
              <a:t>3</a:t>
            </a:fld>
            <a:endParaRPr lang="en-GB"/>
          </a:p>
        </p:txBody>
      </p:sp>
    </p:spTree>
    <p:extLst>
      <p:ext uri="{BB962C8B-B14F-4D97-AF65-F5344CB8AC3E}">
        <p14:creationId xmlns:p14="http://schemas.microsoft.com/office/powerpoint/2010/main" val="897925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E6B81-DDB3-3952-9B67-D9523DBF74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493B86-ABC1-6D66-0C6F-82DE1C08AB3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5EBE274-6DFB-F8AC-79F9-B0CCAF7F3D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14DA18-02DA-9D29-29D5-942629B472A6}"/>
              </a:ext>
            </a:extLst>
          </p:cNvPr>
          <p:cNvSpPr>
            <a:spLocks noGrp="1"/>
          </p:cNvSpPr>
          <p:nvPr>
            <p:ph type="sldNum" sz="quarter" idx="5"/>
          </p:nvPr>
        </p:nvSpPr>
        <p:spPr/>
        <p:txBody>
          <a:bodyPr/>
          <a:lstStyle/>
          <a:p>
            <a:fld id="{41AA69A0-D7A5-41D4-8DE7-AA169D532B1E}" type="slidenum">
              <a:rPr lang="en-GB" smtClean="0"/>
              <a:t>4</a:t>
            </a:fld>
            <a:endParaRPr lang="en-GB"/>
          </a:p>
        </p:txBody>
      </p:sp>
    </p:spTree>
    <p:extLst>
      <p:ext uri="{BB962C8B-B14F-4D97-AF65-F5344CB8AC3E}">
        <p14:creationId xmlns:p14="http://schemas.microsoft.com/office/powerpoint/2010/main" val="1287729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AA69A0-D7A5-41D4-8DE7-AA169D532B1E}" type="slidenum">
              <a:rPr lang="en-GB" smtClean="0"/>
              <a:t>9</a:t>
            </a:fld>
            <a:endParaRPr lang="en-GB"/>
          </a:p>
        </p:txBody>
      </p:sp>
    </p:spTree>
    <p:extLst>
      <p:ext uri="{BB962C8B-B14F-4D97-AF65-F5344CB8AC3E}">
        <p14:creationId xmlns:p14="http://schemas.microsoft.com/office/powerpoint/2010/main" val="2938671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2E418-1AED-6A0A-7013-EE57474609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3D3214-7937-BB2A-52BC-B9109812A9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1519BC-AA2C-FCF6-E076-55B7D4C1C017}"/>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5" name="Footer Placeholder 4">
            <a:extLst>
              <a:ext uri="{FF2B5EF4-FFF2-40B4-BE49-F238E27FC236}">
                <a16:creationId xmlns:a16="http://schemas.microsoft.com/office/drawing/2014/main" id="{6FF6999E-99B4-9B13-27F9-B98140B79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6AFF7-1D2F-BACD-7ABF-8176AF900AF2}"/>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15324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3E96C-D7FC-630B-2876-78F3A95852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FF6E14-9882-8132-03D3-041D2E0EB5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DCE291-C3CC-DCB4-BDDA-E3F16F5D6388}"/>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5" name="Footer Placeholder 4">
            <a:extLst>
              <a:ext uri="{FF2B5EF4-FFF2-40B4-BE49-F238E27FC236}">
                <a16:creationId xmlns:a16="http://schemas.microsoft.com/office/drawing/2014/main" id="{A1CDD003-5CEB-400E-C5AA-45A1AD9FE6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B0824A-776A-BC41-330E-77F7DA1063A4}"/>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3283028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8835-BEAB-A747-DBCC-5F4BCCC36C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3434B9-6910-938E-6755-104EC96CCA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1A99AB-1C81-4307-BE48-863E820B68A1}"/>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5" name="Footer Placeholder 4">
            <a:extLst>
              <a:ext uri="{FF2B5EF4-FFF2-40B4-BE49-F238E27FC236}">
                <a16:creationId xmlns:a16="http://schemas.microsoft.com/office/drawing/2014/main" id="{BD63FE62-896A-5124-01BB-25CB45AB65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67CDE5-99D4-08C2-B3D5-B072C60FA30C}"/>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308622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89E21-104A-321E-F71C-261C6A0F7E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173EF1-0BBB-BEC4-22E7-7AA0986606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B811F5-DD6A-BA92-427B-E50FCDD5AE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B659C8-F5E5-6169-8756-E7E26FBCC565}"/>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6" name="Footer Placeholder 5">
            <a:extLst>
              <a:ext uri="{FF2B5EF4-FFF2-40B4-BE49-F238E27FC236}">
                <a16:creationId xmlns:a16="http://schemas.microsoft.com/office/drawing/2014/main" id="{9B4B4EA4-4F29-D785-7EEF-E1C9FA3E9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97554-610B-FBD5-A74C-B0D041D4BEC8}"/>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733995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1C061-F04E-DCE8-590D-45C635EF32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0EC9C-8A34-968C-48E5-4597C80676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E3E617-A831-A752-22A9-F68F704392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9DD22D-35E4-B413-8376-7599C2CFF1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7CE0CB-E9E5-ED29-654F-42E5986E2D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3DE5A9-15D4-86CA-5595-C17850D2EF28}"/>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8" name="Footer Placeholder 7">
            <a:extLst>
              <a:ext uri="{FF2B5EF4-FFF2-40B4-BE49-F238E27FC236}">
                <a16:creationId xmlns:a16="http://schemas.microsoft.com/office/drawing/2014/main" id="{0F01260B-404D-2EA9-58AC-F123408A87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1E28F6-28E7-8EC5-E4B3-36B7165BAD83}"/>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984770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C0605-8AF7-F296-AC42-C7CDDDEC97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4DF995-711B-AA4C-BD68-7A7D52BB99DD}"/>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4" name="Footer Placeholder 3">
            <a:extLst>
              <a:ext uri="{FF2B5EF4-FFF2-40B4-BE49-F238E27FC236}">
                <a16:creationId xmlns:a16="http://schemas.microsoft.com/office/drawing/2014/main" id="{FC8502C5-CD7C-7E25-FB1E-37AFE87169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05C937-FD74-3291-5B6A-525F0755962F}"/>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4199438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E23D10-E877-7226-2F4C-8238645CFFD5}"/>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3" name="Footer Placeholder 2">
            <a:extLst>
              <a:ext uri="{FF2B5EF4-FFF2-40B4-BE49-F238E27FC236}">
                <a16:creationId xmlns:a16="http://schemas.microsoft.com/office/drawing/2014/main" id="{400BD600-FB51-DA77-07D7-8A4BBAACFE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9E6052-7F38-EAB2-EBF0-C57879ACE8BD}"/>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392859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16DA-BBC3-7360-2939-6399C9CC53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F350E0-7FEE-1CCA-E093-1656B1C37A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8C1A21-7E30-00E9-1E30-7884F13062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0B4826-31A7-6134-0754-C290E6F4D12C}"/>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6" name="Footer Placeholder 5">
            <a:extLst>
              <a:ext uri="{FF2B5EF4-FFF2-40B4-BE49-F238E27FC236}">
                <a16:creationId xmlns:a16="http://schemas.microsoft.com/office/drawing/2014/main" id="{F551142C-3513-627F-6015-DC0D5FE77B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FA8A96-1486-6ACC-FC96-DD6A18A450A4}"/>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3428218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63AF4-3596-1687-5A6C-BDF1BD471A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31B160-E6E9-CC31-681E-DA81D0B197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DBCAC6-6513-0F9F-EA67-4FC0AAEAD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5F5315-8D00-86B7-1CB2-3598F79DA25A}"/>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6" name="Footer Placeholder 5">
            <a:extLst>
              <a:ext uri="{FF2B5EF4-FFF2-40B4-BE49-F238E27FC236}">
                <a16:creationId xmlns:a16="http://schemas.microsoft.com/office/drawing/2014/main" id="{3F3B9FFD-E168-89F0-23F9-50D5F12021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184519-1AE4-CDAD-1F99-B2FC3582EB9D}"/>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1437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9E9BF-BA60-F5C1-C28B-CF0C00F9A9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7A4EB9-BDC0-DA97-0071-DB513D5C5A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E96F9-E472-CFCF-65A9-4F1D72A51FB8}"/>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5" name="Footer Placeholder 4">
            <a:extLst>
              <a:ext uri="{FF2B5EF4-FFF2-40B4-BE49-F238E27FC236}">
                <a16:creationId xmlns:a16="http://schemas.microsoft.com/office/drawing/2014/main" id="{4CF8669C-9059-F91C-3F54-C2B9381A0A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290C0-0119-D6C1-1B75-248331432894}"/>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836425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5DC315-A885-206F-48AB-04E1BD68F5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A9D49-A08C-8DBA-42A4-704C03CB05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5BF351-1878-99D2-C32F-11DB36CB942E}"/>
              </a:ext>
            </a:extLst>
          </p:cNvPr>
          <p:cNvSpPr>
            <a:spLocks noGrp="1"/>
          </p:cNvSpPr>
          <p:nvPr>
            <p:ph type="dt" sz="half" idx="10"/>
          </p:nvPr>
        </p:nvSpPr>
        <p:spPr/>
        <p:txBody>
          <a:bodyPr/>
          <a:lstStyle/>
          <a:p>
            <a:fld id="{4383F402-80F6-4C6F-8AA2-F3AEF7C3152B}" type="datetimeFigureOut">
              <a:rPr lang="en-GB" smtClean="0"/>
              <a:t>20/03/2026</a:t>
            </a:fld>
            <a:endParaRPr lang="en-GB"/>
          </a:p>
        </p:txBody>
      </p:sp>
      <p:sp>
        <p:nvSpPr>
          <p:cNvPr id="5" name="Footer Placeholder 4">
            <a:extLst>
              <a:ext uri="{FF2B5EF4-FFF2-40B4-BE49-F238E27FC236}">
                <a16:creationId xmlns:a16="http://schemas.microsoft.com/office/drawing/2014/main" id="{1CC6FC44-CCBD-C6E6-254F-AA6265B8C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E80877-6974-7274-2E02-C7A9886E9751}"/>
              </a:ext>
            </a:extLst>
          </p:cNvPr>
          <p:cNvSpPr>
            <a:spLocks noGrp="1"/>
          </p:cNvSpPr>
          <p:nvPr>
            <p:ph type="sldNum" sz="quarter" idx="12"/>
          </p:nvPr>
        </p:nvSpPr>
        <p:spPr/>
        <p:txBody>
          <a:bodyPr/>
          <a:lstStyle/>
          <a:p>
            <a:fld id="{AA1A6C63-786D-4E83-B3F1-5573D0151C62}" type="slidenum">
              <a:rPr lang="en-GB" smtClean="0"/>
              <a:t>‹#›</a:t>
            </a:fld>
            <a:endParaRPr lang="en-GB"/>
          </a:p>
        </p:txBody>
      </p:sp>
    </p:spTree>
    <p:extLst>
      <p:ext uri="{BB962C8B-B14F-4D97-AF65-F5344CB8AC3E}">
        <p14:creationId xmlns:p14="http://schemas.microsoft.com/office/powerpoint/2010/main" val="4077373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2F190A-94AC-DBB6-1E5D-48BA49AD80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B7BE5D-B873-8A86-CE5F-5314C310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7E3366-6062-0851-4396-0C1075192D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83F402-80F6-4C6F-8AA2-F3AEF7C3152B}" type="datetimeFigureOut">
              <a:rPr lang="en-GB" smtClean="0"/>
              <a:t>20/03/2026</a:t>
            </a:fld>
            <a:endParaRPr lang="en-GB"/>
          </a:p>
        </p:txBody>
      </p:sp>
      <p:sp>
        <p:nvSpPr>
          <p:cNvPr id="5" name="Footer Placeholder 4">
            <a:extLst>
              <a:ext uri="{FF2B5EF4-FFF2-40B4-BE49-F238E27FC236}">
                <a16:creationId xmlns:a16="http://schemas.microsoft.com/office/drawing/2014/main" id="{43F7E902-B705-C782-E70E-AD476B759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EF5A41-09EB-EE56-C369-D8645F2EAC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1A6C63-786D-4E83-B3F1-5573D0151C62}" type="slidenum">
              <a:rPr lang="en-GB" smtClean="0"/>
              <a:t>‹#›</a:t>
            </a:fld>
            <a:endParaRPr lang="en-GB"/>
          </a:p>
        </p:txBody>
      </p:sp>
    </p:spTree>
    <p:extLst>
      <p:ext uri="{BB962C8B-B14F-4D97-AF65-F5344CB8AC3E}">
        <p14:creationId xmlns:p14="http://schemas.microsoft.com/office/powerpoint/2010/main" val="3876855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1.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380B3-1D6C-532A-CFBA-9B7AB4B91AC7}"/>
            </a:ext>
          </a:extLst>
        </p:cNvPr>
        <p:cNvGrpSpPr/>
        <p:nvPr/>
      </p:nvGrpSpPr>
      <p:grpSpPr>
        <a:xfrm>
          <a:off x="0" y="0"/>
          <a:ext cx="0" cy="0"/>
          <a:chOff x="0" y="0"/>
          <a:chExt cx="0" cy="0"/>
        </a:xfrm>
      </p:grpSpPr>
      <p:pic>
        <p:nvPicPr>
          <p:cNvPr id="5" name="Picture 4" descr="Counselor and patient">
            <a:extLst>
              <a:ext uri="{FF2B5EF4-FFF2-40B4-BE49-F238E27FC236}">
                <a16:creationId xmlns:a16="http://schemas.microsoft.com/office/drawing/2014/main" id="{0539F82B-5EB7-A3C6-A65D-A31358F6DD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7071" y="0"/>
            <a:ext cx="4951500" cy="6858000"/>
          </a:xfrm>
          <a:prstGeom prst="rect">
            <a:avLst/>
          </a:prstGeom>
        </p:spPr>
      </p:pic>
      <p:sp>
        <p:nvSpPr>
          <p:cNvPr id="8" name="TextBox 7">
            <a:extLst>
              <a:ext uri="{FF2B5EF4-FFF2-40B4-BE49-F238E27FC236}">
                <a16:creationId xmlns:a16="http://schemas.microsoft.com/office/drawing/2014/main" id="{6C371258-C2DF-072D-6C49-6F5618800839}"/>
              </a:ext>
            </a:extLst>
          </p:cNvPr>
          <p:cNvSpPr txBox="1"/>
          <p:nvPr/>
        </p:nvSpPr>
        <p:spPr>
          <a:xfrm>
            <a:off x="2739317" y="4370304"/>
            <a:ext cx="3551974" cy="461665"/>
          </a:xfrm>
          <a:prstGeom prst="rect">
            <a:avLst/>
          </a:prstGeom>
          <a:noFill/>
        </p:spPr>
        <p:txBody>
          <a:bodyPr wrap="square" rtlCol="0">
            <a:spAutoFit/>
          </a:bodyPr>
          <a:lstStyle/>
          <a:p>
            <a:r>
              <a:rPr lang="en-US" sz="2400" b="1" kern="1200" dirty="0">
                <a:solidFill>
                  <a:schemeClr val="tx1"/>
                </a:solidFill>
                <a:latin typeface="+mn-lt"/>
                <a:ea typeface="+mn-ea"/>
                <a:cs typeface="+mn-cs"/>
              </a:rPr>
              <a:t>The  </a:t>
            </a:r>
            <a:r>
              <a:rPr lang="en-GB" sz="2400" b="1" kern="1200" dirty="0">
                <a:solidFill>
                  <a:schemeClr val="tx1"/>
                </a:solidFill>
                <a:latin typeface="+mn-lt"/>
                <a:ea typeface="+mn-ea"/>
                <a:cs typeface="+mn-cs"/>
              </a:rPr>
              <a:t>counsellor </a:t>
            </a:r>
            <a:endParaRPr lang="en-US" sz="2400" b="1" kern="1200" dirty="0">
              <a:solidFill>
                <a:schemeClr val="tx1"/>
              </a:solidFill>
              <a:latin typeface="+mn-lt"/>
              <a:ea typeface="+mn-ea"/>
              <a:cs typeface="+mn-cs"/>
            </a:endParaRPr>
          </a:p>
        </p:txBody>
      </p:sp>
      <p:sp>
        <p:nvSpPr>
          <p:cNvPr id="2" name="TextBox 1">
            <a:extLst>
              <a:ext uri="{FF2B5EF4-FFF2-40B4-BE49-F238E27FC236}">
                <a16:creationId xmlns:a16="http://schemas.microsoft.com/office/drawing/2014/main" id="{00F22623-8247-C00A-D194-4ED417186BE9}"/>
              </a:ext>
            </a:extLst>
          </p:cNvPr>
          <p:cNvSpPr txBox="1"/>
          <p:nvPr/>
        </p:nvSpPr>
        <p:spPr>
          <a:xfrm>
            <a:off x="2469427" y="210142"/>
            <a:ext cx="4840297" cy="1200329"/>
          </a:xfrm>
          <a:prstGeom prst="rect">
            <a:avLst/>
          </a:prstGeom>
          <a:noFill/>
        </p:spPr>
        <p:txBody>
          <a:bodyPr wrap="square" rtlCol="0">
            <a:spAutoFit/>
          </a:bodyPr>
          <a:lstStyle/>
          <a:p>
            <a:r>
              <a:rPr lang="en-GB" sz="3600" kern="1200" dirty="0">
                <a:solidFill>
                  <a:schemeClr val="accent6"/>
                </a:solidFill>
                <a:latin typeface="+mn-lt"/>
                <a:ea typeface="+mn-ea"/>
                <a:cs typeface="+mn-cs"/>
              </a:rPr>
              <a:t>Academic and Employability Skills </a:t>
            </a:r>
            <a:endParaRPr lang="en-US" sz="3600" kern="1200" dirty="0">
              <a:solidFill>
                <a:schemeClr val="accent6"/>
              </a:solidFill>
              <a:latin typeface="+mn-lt"/>
              <a:ea typeface="+mn-ea"/>
              <a:cs typeface="+mn-cs"/>
            </a:endParaRPr>
          </a:p>
        </p:txBody>
      </p:sp>
      <p:sp>
        <p:nvSpPr>
          <p:cNvPr id="3" name="TextBox 2">
            <a:extLst>
              <a:ext uri="{FF2B5EF4-FFF2-40B4-BE49-F238E27FC236}">
                <a16:creationId xmlns:a16="http://schemas.microsoft.com/office/drawing/2014/main" id="{BFDE4701-2F09-7DC0-AFBC-9387B8C9C984}"/>
              </a:ext>
            </a:extLst>
          </p:cNvPr>
          <p:cNvSpPr txBox="1"/>
          <p:nvPr/>
        </p:nvSpPr>
        <p:spPr>
          <a:xfrm>
            <a:off x="1325573" y="1691914"/>
            <a:ext cx="6468306" cy="523220"/>
          </a:xfrm>
          <a:prstGeom prst="rect">
            <a:avLst/>
          </a:prstGeom>
          <a:noFill/>
        </p:spPr>
        <p:txBody>
          <a:bodyPr wrap="square" rtlCol="0">
            <a:spAutoFit/>
          </a:bodyPr>
          <a:lstStyle/>
          <a:p>
            <a:r>
              <a:rPr lang="en-US" sz="2800" kern="1200" dirty="0">
                <a:solidFill>
                  <a:schemeClr val="tx1"/>
                </a:solidFill>
                <a:latin typeface="+mn-lt"/>
                <a:ea typeface="+mn-ea"/>
                <a:cs typeface="+mn-cs"/>
              </a:rPr>
              <a:t> </a:t>
            </a:r>
            <a:r>
              <a:rPr lang="en-GB" sz="2800" kern="1200" dirty="0">
                <a:solidFill>
                  <a:schemeClr val="tx1"/>
                </a:solidFill>
                <a:latin typeface="+mn-lt"/>
                <a:ea typeface="+mn-ea"/>
                <a:cs typeface="+mn-cs"/>
              </a:rPr>
              <a:t>Assessment 1: Individual presentation   </a:t>
            </a:r>
            <a:endParaRPr lang="en-US" sz="2800" kern="1200" dirty="0">
              <a:solidFill>
                <a:schemeClr val="tx1"/>
              </a:solidFill>
              <a:latin typeface="+mn-lt"/>
              <a:ea typeface="+mn-ea"/>
              <a:cs typeface="+mn-cs"/>
            </a:endParaRPr>
          </a:p>
        </p:txBody>
      </p:sp>
      <p:sp>
        <p:nvSpPr>
          <p:cNvPr id="4" name="TextBox 3">
            <a:extLst>
              <a:ext uri="{FF2B5EF4-FFF2-40B4-BE49-F238E27FC236}">
                <a16:creationId xmlns:a16="http://schemas.microsoft.com/office/drawing/2014/main" id="{C1B4D3E0-D495-31EC-2773-6C738DEFB3C6}"/>
              </a:ext>
            </a:extLst>
          </p:cNvPr>
          <p:cNvSpPr txBox="1"/>
          <p:nvPr/>
        </p:nvSpPr>
        <p:spPr>
          <a:xfrm>
            <a:off x="3087644" y="3429000"/>
            <a:ext cx="1589461" cy="523220"/>
          </a:xfrm>
          <a:prstGeom prst="rect">
            <a:avLst/>
          </a:prstGeom>
          <a:noFill/>
        </p:spPr>
        <p:txBody>
          <a:bodyPr wrap="square" rtlCol="0">
            <a:spAutoFit/>
          </a:bodyPr>
          <a:lstStyle/>
          <a:p>
            <a:r>
              <a:rPr lang="en-US" sz="2800" dirty="0">
                <a:solidFill>
                  <a:srgbClr val="C00000"/>
                </a:solidFill>
              </a:rPr>
              <a:t>Job </a:t>
            </a:r>
            <a:r>
              <a:rPr lang="en-GB" sz="2800" dirty="0">
                <a:solidFill>
                  <a:srgbClr val="C00000"/>
                </a:solidFill>
              </a:rPr>
              <a:t>role :</a:t>
            </a:r>
            <a:endParaRPr lang="en-US" sz="2800" kern="1200" dirty="0">
              <a:solidFill>
                <a:srgbClr val="C00000"/>
              </a:solidFill>
              <a:latin typeface="+mn-lt"/>
              <a:ea typeface="+mn-ea"/>
              <a:cs typeface="+mn-cs"/>
            </a:endParaRPr>
          </a:p>
        </p:txBody>
      </p:sp>
      <p:sp>
        <p:nvSpPr>
          <p:cNvPr id="6" name="TextBox 5">
            <a:extLst>
              <a:ext uri="{FF2B5EF4-FFF2-40B4-BE49-F238E27FC236}">
                <a16:creationId xmlns:a16="http://schemas.microsoft.com/office/drawing/2014/main" id="{D954AE36-35EF-CEBB-2202-A66530E7FAC4}"/>
              </a:ext>
            </a:extLst>
          </p:cNvPr>
          <p:cNvSpPr txBox="1"/>
          <p:nvPr/>
        </p:nvSpPr>
        <p:spPr>
          <a:xfrm>
            <a:off x="1750319" y="2321974"/>
            <a:ext cx="4540972" cy="461665"/>
          </a:xfrm>
          <a:prstGeom prst="rect">
            <a:avLst/>
          </a:prstGeom>
          <a:noFill/>
        </p:spPr>
        <p:txBody>
          <a:bodyPr wrap="square" rtlCol="0">
            <a:spAutoFit/>
          </a:bodyPr>
          <a:lstStyle/>
          <a:p>
            <a:r>
              <a:rPr lang="en-GB" sz="2400" dirty="0"/>
              <a:t>Student name: Fabio Anedda</a:t>
            </a:r>
          </a:p>
        </p:txBody>
      </p:sp>
      <p:sp>
        <p:nvSpPr>
          <p:cNvPr id="7" name="TextBox 6">
            <a:extLst>
              <a:ext uri="{FF2B5EF4-FFF2-40B4-BE49-F238E27FC236}">
                <a16:creationId xmlns:a16="http://schemas.microsoft.com/office/drawing/2014/main" id="{A93624EB-A5FE-2F8A-7B2D-6D09C65CBBF6}"/>
              </a:ext>
            </a:extLst>
          </p:cNvPr>
          <p:cNvSpPr txBox="1"/>
          <p:nvPr/>
        </p:nvSpPr>
        <p:spPr>
          <a:xfrm>
            <a:off x="1750319" y="2860495"/>
            <a:ext cx="4300677"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Student number: 2533090</a:t>
            </a:r>
            <a:endParaRPr lang="en-US" sz="24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594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04F34-88AA-1982-4D7B-C233BEB83F72}"/>
            </a:ext>
          </a:extLst>
        </p:cNvPr>
        <p:cNvGrpSpPr/>
        <p:nvPr/>
      </p:nvGrpSpPr>
      <p:grpSpPr>
        <a:xfrm>
          <a:off x="0" y="0"/>
          <a:ext cx="0" cy="0"/>
          <a:chOff x="0" y="0"/>
          <a:chExt cx="0" cy="0"/>
        </a:xfrm>
      </p:grpSpPr>
      <p:pic>
        <p:nvPicPr>
          <p:cNvPr id="5" name="Picture 4" descr="Counselor and patient">
            <a:extLst>
              <a:ext uri="{FF2B5EF4-FFF2-40B4-BE49-F238E27FC236}">
                <a16:creationId xmlns:a16="http://schemas.microsoft.com/office/drawing/2014/main" id="{B7C448AB-77CD-D581-B8BF-35DBBC24DD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7071" y="0"/>
            <a:ext cx="4951500" cy="6858000"/>
          </a:xfrm>
          <a:prstGeom prst="rect">
            <a:avLst/>
          </a:prstGeom>
        </p:spPr>
      </p:pic>
      <p:sp>
        <p:nvSpPr>
          <p:cNvPr id="9" name="TextBox 8">
            <a:extLst>
              <a:ext uri="{FF2B5EF4-FFF2-40B4-BE49-F238E27FC236}">
                <a16:creationId xmlns:a16="http://schemas.microsoft.com/office/drawing/2014/main" id="{B5DA8BFF-B6F1-FF36-8C7C-AC2FB710EE86}"/>
              </a:ext>
            </a:extLst>
          </p:cNvPr>
          <p:cNvSpPr txBox="1"/>
          <p:nvPr/>
        </p:nvSpPr>
        <p:spPr>
          <a:xfrm>
            <a:off x="2006770" y="276162"/>
            <a:ext cx="3162556" cy="707886"/>
          </a:xfrm>
          <a:prstGeom prst="rect">
            <a:avLst/>
          </a:prstGeom>
          <a:noFill/>
        </p:spPr>
        <p:txBody>
          <a:bodyPr wrap="square" rtlCol="0">
            <a:spAutoFit/>
          </a:bodyPr>
          <a:lstStyle/>
          <a:p>
            <a:r>
              <a:rPr lang="en-GB" sz="4000" b="1" kern="1200" dirty="0">
                <a:solidFill>
                  <a:schemeClr val="tx1"/>
                </a:solidFill>
                <a:latin typeface="Arial" panose="020B0604020202020204" pitchFamily="34" charset="0"/>
                <a:cs typeface="Arial" panose="020B0604020202020204" pitchFamily="34" charset="0"/>
              </a:rPr>
              <a:t>Introduction </a:t>
            </a:r>
            <a:endParaRPr lang="en-US" sz="4000" b="1" kern="1200" dirty="0">
              <a:solidFill>
                <a:schemeClr val="tx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7382BAB-3C19-19FC-8368-A3FA39E5A75D}"/>
              </a:ext>
            </a:extLst>
          </p:cNvPr>
          <p:cNvSpPr txBox="1"/>
          <p:nvPr/>
        </p:nvSpPr>
        <p:spPr>
          <a:xfrm>
            <a:off x="570733" y="1736746"/>
            <a:ext cx="6210556" cy="3046988"/>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In </a:t>
            </a:r>
            <a:r>
              <a:rPr lang="en-GB" sz="2400" dirty="0">
                <a:latin typeface="Arial" panose="020B0604020202020204" pitchFamily="34" charset="0"/>
                <a:cs typeface="Arial" panose="020B0604020202020204" pitchFamily="34" charset="0"/>
              </a:rPr>
              <a:t>this presentation, you will see the role I chose and why. I will explain what developed my interest in this profession. I will understand the necessary skills and key points to gain a deeper knowledge of the counselling profession, and try to understand the challenges to overcome, and the next steps in my research.  </a:t>
            </a:r>
            <a:endParaRPr lang="en-US" sz="24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812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A23A31-17B5-8884-E258-7A416ABBC45D}"/>
            </a:ext>
          </a:extLst>
        </p:cNvPr>
        <p:cNvGrpSpPr/>
        <p:nvPr/>
      </p:nvGrpSpPr>
      <p:grpSpPr>
        <a:xfrm>
          <a:off x="0" y="0"/>
          <a:ext cx="0" cy="0"/>
          <a:chOff x="0" y="0"/>
          <a:chExt cx="0" cy="0"/>
        </a:xfrm>
      </p:grpSpPr>
      <p:pic>
        <p:nvPicPr>
          <p:cNvPr id="5" name="Picture 4" descr="Counselor and patient">
            <a:extLst>
              <a:ext uri="{FF2B5EF4-FFF2-40B4-BE49-F238E27FC236}">
                <a16:creationId xmlns:a16="http://schemas.microsoft.com/office/drawing/2014/main" id="{E9769AB4-7216-575B-D6C6-B794076020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9424" y="0"/>
            <a:ext cx="5055534" cy="6858000"/>
          </a:xfrm>
          <a:prstGeom prst="rect">
            <a:avLst/>
          </a:prstGeom>
        </p:spPr>
      </p:pic>
      <p:sp>
        <p:nvSpPr>
          <p:cNvPr id="3" name="TextBox 2">
            <a:extLst>
              <a:ext uri="{FF2B5EF4-FFF2-40B4-BE49-F238E27FC236}">
                <a16:creationId xmlns:a16="http://schemas.microsoft.com/office/drawing/2014/main" id="{4A43C583-02EC-B517-2063-6DF75FE894BB}"/>
              </a:ext>
            </a:extLst>
          </p:cNvPr>
          <p:cNvSpPr txBox="1"/>
          <p:nvPr/>
        </p:nvSpPr>
        <p:spPr>
          <a:xfrm>
            <a:off x="602299" y="4303703"/>
            <a:ext cx="7845884" cy="369332"/>
          </a:xfrm>
          <a:prstGeom prst="rect">
            <a:avLst/>
          </a:prstGeom>
          <a:noFill/>
        </p:spPr>
        <p:txBody>
          <a:bodyPr wrap="square" rtlCol="0">
            <a:spAutoFit/>
          </a:bodyPr>
          <a:lstStyle/>
          <a:p>
            <a:r>
              <a:rPr lang="en-US" sz="1800" kern="1200" dirty="0">
                <a:solidFill>
                  <a:schemeClr val="tx1"/>
                </a:solidFill>
                <a:latin typeface="+mn-lt"/>
                <a:ea typeface="+mn-ea"/>
                <a:cs typeface="+mn-cs"/>
              </a:rPr>
              <a:t>   </a:t>
            </a:r>
          </a:p>
        </p:txBody>
      </p:sp>
      <p:sp>
        <p:nvSpPr>
          <p:cNvPr id="4" name="TextBox 3">
            <a:extLst>
              <a:ext uri="{FF2B5EF4-FFF2-40B4-BE49-F238E27FC236}">
                <a16:creationId xmlns:a16="http://schemas.microsoft.com/office/drawing/2014/main" id="{FA5AD87E-9784-CFE9-2293-5B95C41E972C}"/>
              </a:ext>
            </a:extLst>
          </p:cNvPr>
          <p:cNvSpPr txBox="1"/>
          <p:nvPr/>
        </p:nvSpPr>
        <p:spPr>
          <a:xfrm flipV="1">
            <a:off x="339478" y="1086616"/>
            <a:ext cx="7972254" cy="369332"/>
          </a:xfrm>
          <a:prstGeom prst="rect">
            <a:avLst/>
          </a:prstGeom>
          <a:noFill/>
        </p:spPr>
        <p:txBody>
          <a:bodyPr wrap="square" rtlCol="0">
            <a:spAutoFit/>
          </a:bodyPr>
          <a:lstStyle/>
          <a:p>
            <a:r>
              <a:rPr lang="en-US" sz="1800" kern="1200" dirty="0">
                <a:solidFill>
                  <a:schemeClr val="tx1"/>
                </a:solidFill>
                <a:latin typeface="+mn-lt"/>
                <a:ea typeface="+mn-ea"/>
                <a:cs typeface="+mn-cs"/>
              </a:rPr>
              <a:t> </a:t>
            </a:r>
          </a:p>
        </p:txBody>
      </p:sp>
      <p:sp>
        <p:nvSpPr>
          <p:cNvPr id="12" name="TextBox 11">
            <a:extLst>
              <a:ext uri="{FF2B5EF4-FFF2-40B4-BE49-F238E27FC236}">
                <a16:creationId xmlns:a16="http://schemas.microsoft.com/office/drawing/2014/main" id="{DA0B24F9-FBAA-AE0B-2F51-00A4E046172F}"/>
              </a:ext>
            </a:extLst>
          </p:cNvPr>
          <p:cNvSpPr txBox="1"/>
          <p:nvPr/>
        </p:nvSpPr>
        <p:spPr>
          <a:xfrm>
            <a:off x="1443056" y="229211"/>
            <a:ext cx="5172536"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The counsellor </a:t>
            </a:r>
            <a:endParaRPr lang="en-US" sz="4000" b="1" kern="12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DA70B28-2EA3-E7D2-E2F1-509108BF8245}"/>
              </a:ext>
            </a:extLst>
          </p:cNvPr>
          <p:cNvSpPr txBox="1"/>
          <p:nvPr/>
        </p:nvSpPr>
        <p:spPr>
          <a:xfrm>
            <a:off x="408344" y="1086616"/>
            <a:ext cx="5574007"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counsellor interacts with the patient to help in recognising and understanding the dangerous behaviours. That helps the patient to understand their thoughts and daily activities. Using professional support and compassionate methods, the counsellor helps the patient to understand the cause of this behaviour. A counsellor is crucial for overcoming these causes and planning, step by step, a new healthy lifestyle.            </a:t>
            </a:r>
            <a:endParaRPr lang="en-US" sz="2000" kern="1200" dirty="0">
              <a:solidFill>
                <a:schemeClr val="tx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A19B572-AA81-C878-C486-5B74539A21CC}"/>
              </a:ext>
            </a:extLst>
          </p:cNvPr>
          <p:cNvSpPr txBox="1"/>
          <p:nvPr/>
        </p:nvSpPr>
        <p:spPr>
          <a:xfrm>
            <a:off x="408344" y="4872268"/>
            <a:ext cx="6455151"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I had direct experience with the counsellor, and I was fascinated by the help it can give to people. It is an important role that I am passionate about. </a:t>
            </a:r>
            <a:r>
              <a:rPr lang="en-US" sz="2000" dirty="0">
                <a:latin typeface="Arial" panose="020B0604020202020204" pitchFamily="34" charset="0"/>
                <a:cs typeface="Arial" panose="020B0604020202020204" pitchFamily="34" charset="0"/>
              </a:rPr>
              <a:t>I chose </a:t>
            </a:r>
            <a:r>
              <a:rPr lang="en-GB" sz="2000" dirty="0">
                <a:latin typeface="Arial" panose="020B0604020202020204" pitchFamily="34" charset="0"/>
                <a:cs typeface="Arial" panose="020B0604020202020204" pitchFamily="34" charset="0"/>
              </a:rPr>
              <a:t>this role because I want to study and deepen my knowledge to be able to understand behavioural problems.</a:t>
            </a:r>
            <a:endParaRPr lang="en-US" sz="20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7923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427C6-EF8F-5A4B-18A1-EE4C2DAB95F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35B5318-5553-498B-3FBA-C033C60E7C8C}"/>
              </a:ext>
            </a:extLst>
          </p:cNvPr>
          <p:cNvSpPr txBox="1"/>
          <p:nvPr/>
        </p:nvSpPr>
        <p:spPr>
          <a:xfrm>
            <a:off x="602299" y="4303703"/>
            <a:ext cx="7845884" cy="369332"/>
          </a:xfrm>
          <a:prstGeom prst="rect">
            <a:avLst/>
          </a:prstGeom>
          <a:noFill/>
        </p:spPr>
        <p:txBody>
          <a:bodyPr wrap="square" rtlCol="0">
            <a:spAutoFit/>
          </a:bodyPr>
          <a:lstStyle/>
          <a:p>
            <a:r>
              <a:rPr lang="en-US" sz="1800" kern="1200" dirty="0">
                <a:solidFill>
                  <a:schemeClr val="tx1"/>
                </a:solidFill>
                <a:latin typeface="+mn-lt"/>
                <a:ea typeface="+mn-ea"/>
                <a:cs typeface="+mn-cs"/>
              </a:rPr>
              <a:t>   </a:t>
            </a:r>
          </a:p>
        </p:txBody>
      </p:sp>
      <p:pic>
        <p:nvPicPr>
          <p:cNvPr id="13" name="Picture 12" descr="Person in online therapy">
            <a:extLst>
              <a:ext uri="{FF2B5EF4-FFF2-40B4-BE49-F238E27FC236}">
                <a16:creationId xmlns:a16="http://schemas.microsoft.com/office/drawing/2014/main" id="{EEFEFED0-8B9D-8D81-883E-D699AAFD0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0112" y="0"/>
            <a:ext cx="3310363" cy="6808720"/>
          </a:xfrm>
          <a:prstGeom prst="rect">
            <a:avLst/>
          </a:prstGeom>
        </p:spPr>
      </p:pic>
      <p:sp>
        <p:nvSpPr>
          <p:cNvPr id="14" name="TextBox 13">
            <a:extLst>
              <a:ext uri="{FF2B5EF4-FFF2-40B4-BE49-F238E27FC236}">
                <a16:creationId xmlns:a16="http://schemas.microsoft.com/office/drawing/2014/main" id="{446DF14C-DE1F-7E42-7269-E305D95FD29C}"/>
              </a:ext>
            </a:extLst>
          </p:cNvPr>
          <p:cNvSpPr txBox="1"/>
          <p:nvPr/>
        </p:nvSpPr>
        <p:spPr>
          <a:xfrm>
            <a:off x="2885560" y="644344"/>
            <a:ext cx="5890225" cy="1200329"/>
          </a:xfrm>
          <a:prstGeom prst="rect">
            <a:avLst/>
          </a:prstGeom>
          <a:noFill/>
        </p:spPr>
        <p:txBody>
          <a:bodyPr wrap="square" rtlCol="0">
            <a:spAutoFit/>
          </a:bodyPr>
          <a:lstStyle/>
          <a:p>
            <a:pPr marL="285750" indent="-285750">
              <a:buSzPct val="88000"/>
              <a:buFont typeface="Arial" panose="020B0604020202020204" pitchFamily="34" charset="0"/>
              <a:buChar char="•"/>
            </a:pPr>
            <a:r>
              <a:rPr lang="en-US" sz="1800" kern="1200" dirty="0">
                <a:solidFill>
                  <a:schemeClr val="tx1"/>
                </a:solidFill>
                <a:latin typeface="Arial" panose="020B0604020202020204" pitchFamily="34" charset="0"/>
                <a:cs typeface="Arial" panose="020B0604020202020204" pitchFamily="34" charset="0"/>
              </a:rPr>
              <a:t> </a:t>
            </a:r>
            <a:r>
              <a:rPr lang="en-GB" b="1" dirty="0">
                <a:solidFill>
                  <a:srgbClr val="C00000"/>
                </a:solidFill>
                <a:latin typeface="Arial" panose="020B0604020202020204" pitchFamily="34" charset="0"/>
                <a:cs typeface="Arial" panose="020B0604020202020204" pitchFamily="34" charset="0"/>
              </a:rPr>
              <a:t>A</a:t>
            </a:r>
            <a:r>
              <a:rPr lang="en-GB" sz="1800" b="1" kern="1200" dirty="0">
                <a:solidFill>
                  <a:srgbClr val="C00000"/>
                </a:solidFill>
                <a:latin typeface="Arial" panose="020B0604020202020204" pitchFamily="34" charset="0"/>
                <a:cs typeface="Arial" panose="020B0604020202020204" pitchFamily="34" charset="0"/>
              </a:rPr>
              <a:t>ctive listening  and observation  </a:t>
            </a:r>
            <a:r>
              <a:rPr lang="en-US" dirty="0">
                <a:latin typeface="Arial" panose="020B0604020202020204" pitchFamily="34" charset="0"/>
                <a:cs typeface="Arial" panose="020B0604020202020204" pitchFamily="34" charset="0"/>
              </a:rPr>
              <a:t>:</a:t>
            </a:r>
          </a:p>
          <a:p>
            <a:pPr marL="285750" indent="-285750">
              <a:buSzPct val="88000"/>
              <a:buFont typeface="Arial" panose="020B0604020202020204" pitchFamily="34" charset="0"/>
              <a:buChar char="•"/>
            </a:pPr>
            <a:r>
              <a:rPr lang="en-US" sz="1800" kern="1200" dirty="0">
                <a:solidFill>
                  <a:schemeClr val="tx1"/>
                </a:solidFill>
                <a:latin typeface="Arial" panose="020B0604020202020204" pitchFamily="34" charset="0"/>
                <a:cs typeface="Arial" panose="020B0604020202020204" pitchFamily="34" charset="0"/>
              </a:rPr>
              <a:t> To </a:t>
            </a:r>
            <a:r>
              <a:rPr lang="en-GB" sz="1800" kern="1200" dirty="0">
                <a:solidFill>
                  <a:schemeClr val="tx1"/>
                </a:solidFill>
                <a:latin typeface="Arial" panose="020B0604020202020204" pitchFamily="34" charset="0"/>
                <a:cs typeface="Arial" panose="020B0604020202020204" pitchFamily="34" charset="0"/>
              </a:rPr>
              <a:t>understand the patient ‘s problems, it is important to listen carefully, also observing silences, movements and body language while listening   </a:t>
            </a:r>
          </a:p>
        </p:txBody>
      </p:sp>
      <p:pic>
        <p:nvPicPr>
          <p:cNvPr id="15" name="Picture 14" descr="Person listening through wall">
            <a:extLst>
              <a:ext uri="{FF2B5EF4-FFF2-40B4-BE49-F238E27FC236}">
                <a16:creationId xmlns:a16="http://schemas.microsoft.com/office/drawing/2014/main" id="{51EB983A-429A-6386-0C9B-52489966D194}"/>
              </a:ext>
            </a:extLst>
          </p:cNvPr>
          <p:cNvPicPr>
            <a:picLocks noChangeAspect="1"/>
          </p:cNvPicPr>
          <p:nvPr/>
        </p:nvPicPr>
        <p:blipFill>
          <a:blip r:embed="rId4">
            <a:extLst>
              <a:ext uri="{28A0092B-C50C-407E-A947-70E740481C1C}">
                <a14:useLocalDpi xmlns:a14="http://schemas.microsoft.com/office/drawing/2010/main" val="0"/>
              </a:ext>
            </a:extLst>
          </a:blip>
          <a:srcRect l="1315"/>
          <a:stretch>
            <a:fillRect/>
          </a:stretch>
        </p:blipFill>
        <p:spPr>
          <a:xfrm>
            <a:off x="143559" y="472093"/>
            <a:ext cx="2787004" cy="1560502"/>
          </a:xfrm>
          <a:prstGeom prst="rect">
            <a:avLst/>
          </a:prstGeom>
        </p:spPr>
      </p:pic>
      <p:sp>
        <p:nvSpPr>
          <p:cNvPr id="16" name="TextBox 15">
            <a:extLst>
              <a:ext uri="{FF2B5EF4-FFF2-40B4-BE49-F238E27FC236}">
                <a16:creationId xmlns:a16="http://schemas.microsoft.com/office/drawing/2014/main" id="{E12D56BE-AB66-FE1D-D1AA-81F134E17D3D}"/>
              </a:ext>
            </a:extLst>
          </p:cNvPr>
          <p:cNvSpPr txBox="1"/>
          <p:nvPr/>
        </p:nvSpPr>
        <p:spPr>
          <a:xfrm>
            <a:off x="2885560" y="2078156"/>
            <a:ext cx="5890225" cy="1477328"/>
          </a:xfrm>
          <a:prstGeom prst="rect">
            <a:avLst/>
          </a:prstGeom>
          <a:noFill/>
        </p:spPr>
        <p:txBody>
          <a:bodyPr wrap="square" rtlCol="0">
            <a:spAutoFit/>
          </a:bodyPr>
          <a:lstStyle/>
          <a:p>
            <a:pPr marL="285750" indent="-285750">
              <a:buFont typeface="Arial" panose="020B0604020202020204" pitchFamily="34" charset="0"/>
              <a:buChar char="•"/>
            </a:pPr>
            <a:r>
              <a:rPr lang="en-US" sz="1800" kern="1200" dirty="0">
                <a:latin typeface="Arial" panose="020B0604020202020204" pitchFamily="34" charset="0"/>
                <a:cs typeface="Arial" panose="020B0604020202020204" pitchFamily="34" charset="0"/>
              </a:rPr>
              <a:t> </a:t>
            </a:r>
            <a:r>
              <a:rPr lang="en-GB" sz="1800" kern="1200" dirty="0">
                <a:solidFill>
                  <a:srgbClr val="C00000"/>
                </a:solidFill>
                <a:latin typeface="Arial" panose="020B0604020202020204" pitchFamily="34" charset="0"/>
                <a:cs typeface="Arial" panose="020B0604020202020204" pitchFamily="34" charset="0"/>
              </a:rPr>
              <a:t>Empathy</a:t>
            </a:r>
            <a:r>
              <a:rPr lang="en-GB" sz="1800" kern="12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It is the ability to simply understand the sharing of the patient’s emotions, by entering into their way of seeing the world without getting lost in emotions or sympathies.</a:t>
            </a:r>
            <a:endParaRPr lang="en-US" sz="1800" kern="1200" dirty="0">
              <a:latin typeface="Arial" panose="020B0604020202020204" pitchFamily="34" charset="0"/>
              <a:cs typeface="Arial" panose="020B0604020202020204" pitchFamily="34" charset="0"/>
            </a:endParaRPr>
          </a:p>
        </p:txBody>
      </p:sp>
      <p:pic>
        <p:nvPicPr>
          <p:cNvPr id="17" name="Picture 16" descr="Counselor and patient">
            <a:extLst>
              <a:ext uri="{FF2B5EF4-FFF2-40B4-BE49-F238E27FC236}">
                <a16:creationId xmlns:a16="http://schemas.microsoft.com/office/drawing/2014/main" id="{32F08103-778B-59D4-2784-41AAC31A28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3559" y="2103403"/>
            <a:ext cx="2787004" cy="1724631"/>
          </a:xfrm>
          <a:prstGeom prst="rect">
            <a:avLst/>
          </a:prstGeom>
        </p:spPr>
      </p:pic>
      <p:pic>
        <p:nvPicPr>
          <p:cNvPr id="18" name="Picture 17" descr="Person doing yoga">
            <a:extLst>
              <a:ext uri="{FF2B5EF4-FFF2-40B4-BE49-F238E27FC236}">
                <a16:creationId xmlns:a16="http://schemas.microsoft.com/office/drawing/2014/main" id="{FDCEDAC3-919A-F8F7-2D66-2123888D54A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3559" y="3989042"/>
            <a:ext cx="2787004" cy="1737315"/>
          </a:xfrm>
          <a:prstGeom prst="rect">
            <a:avLst/>
          </a:prstGeom>
        </p:spPr>
      </p:pic>
      <p:sp>
        <p:nvSpPr>
          <p:cNvPr id="19" name="TextBox 18">
            <a:extLst>
              <a:ext uri="{FF2B5EF4-FFF2-40B4-BE49-F238E27FC236}">
                <a16:creationId xmlns:a16="http://schemas.microsoft.com/office/drawing/2014/main" id="{99B465B1-55B1-E6FF-A4BE-F38637E57CC2}"/>
              </a:ext>
            </a:extLst>
          </p:cNvPr>
          <p:cNvSpPr txBox="1"/>
          <p:nvPr/>
        </p:nvSpPr>
        <p:spPr>
          <a:xfrm>
            <a:off x="2930563" y="3934371"/>
            <a:ext cx="4513294" cy="1477328"/>
          </a:xfrm>
          <a:prstGeom prst="rect">
            <a:avLst/>
          </a:prstGeom>
          <a:noFill/>
        </p:spPr>
        <p:txBody>
          <a:bodyPr wrap="square" rtlCol="0">
            <a:spAutoFit/>
          </a:bodyPr>
          <a:lstStyle/>
          <a:p>
            <a:pPr marL="285750" indent="-285750">
              <a:buFont typeface="Arial" panose="020B0604020202020204" pitchFamily="34" charset="0"/>
              <a:buChar char="•"/>
            </a:pPr>
            <a:r>
              <a:rPr lang="en-US" sz="1800" kern="1200" dirty="0">
                <a:solidFill>
                  <a:schemeClr val="tx1"/>
                </a:solidFill>
                <a:latin typeface="Arial" panose="020B0604020202020204" pitchFamily="34" charset="0"/>
                <a:cs typeface="Arial" panose="020B0604020202020204" pitchFamily="34" charset="0"/>
              </a:rPr>
              <a:t>  </a:t>
            </a:r>
            <a:r>
              <a:rPr lang="en-US" sz="1800" b="1" kern="1200" dirty="0">
                <a:solidFill>
                  <a:srgbClr val="C00000"/>
                </a:solidFill>
                <a:latin typeface="Arial" panose="020B0604020202020204" pitchFamily="34" charset="0"/>
                <a:cs typeface="Arial" panose="020B0604020202020204" pitchFamily="34" charset="0"/>
              </a:rPr>
              <a:t>Adaptability</a:t>
            </a:r>
            <a:r>
              <a:rPr lang="en-US" sz="1800" kern="1200" dirty="0">
                <a:solidFill>
                  <a:schemeClr val="tx1"/>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Using professional experience, to become able to change the technique, and the way of approaching the patient’s personality and his needs.</a:t>
            </a:r>
            <a:endParaRPr lang="en-US" sz="1800" kern="1200" dirty="0">
              <a:solidFill>
                <a:schemeClr val="tx1"/>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71B1CB29-D1A1-A675-59F1-53239AD124EB}"/>
              </a:ext>
            </a:extLst>
          </p:cNvPr>
          <p:cNvSpPr txBox="1"/>
          <p:nvPr/>
        </p:nvSpPr>
        <p:spPr>
          <a:xfrm>
            <a:off x="2885561" y="-134350"/>
            <a:ext cx="5415219" cy="707886"/>
          </a:xfrm>
          <a:prstGeom prst="rect">
            <a:avLst/>
          </a:prstGeom>
          <a:noFill/>
        </p:spPr>
        <p:txBody>
          <a:bodyPr wrap="square" rtlCol="0">
            <a:spAutoFit/>
          </a:bodyPr>
          <a:lstStyle/>
          <a:p>
            <a:r>
              <a:rPr lang="en-GB" sz="4000" dirty="0">
                <a:solidFill>
                  <a:schemeClr val="accent6"/>
                </a:solidFill>
                <a:latin typeface="Arial" panose="020B0604020202020204" pitchFamily="34" charset="0"/>
                <a:cs typeface="Arial" panose="020B0604020202020204" pitchFamily="34" charset="0"/>
              </a:rPr>
              <a:t>Essential Skills </a:t>
            </a:r>
            <a:endParaRPr lang="en-US" sz="4000" kern="1200" dirty="0">
              <a:solidFill>
                <a:schemeClr val="accent6"/>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FD90F78-F4B7-97EF-F6A3-6B52F441BF08}"/>
              </a:ext>
            </a:extLst>
          </p:cNvPr>
          <p:cNvSpPr txBox="1"/>
          <p:nvPr/>
        </p:nvSpPr>
        <p:spPr>
          <a:xfrm>
            <a:off x="1601734" y="5929852"/>
            <a:ext cx="6465843" cy="646331"/>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The </a:t>
            </a:r>
            <a:r>
              <a:rPr lang="en-GB" sz="1800" dirty="0">
                <a:latin typeface="Arial" panose="020B0604020202020204" pitchFamily="34" charset="0"/>
                <a:cs typeface="Arial" panose="020B0604020202020204" pitchFamily="34" charset="0"/>
              </a:rPr>
              <a:t>role of a counsellor is essential for those people who fall into depression, anxiety or behavioural challenges</a:t>
            </a:r>
            <a:r>
              <a:rPr lang="en-GB" dirty="0">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3320412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329187-E7C8-9F5C-FB52-EB7C4E2862F5}"/>
              </a:ext>
            </a:extLst>
          </p:cNvPr>
          <p:cNvSpPr txBox="1"/>
          <p:nvPr/>
        </p:nvSpPr>
        <p:spPr>
          <a:xfrm>
            <a:off x="2310640" y="1954736"/>
            <a:ext cx="4470702" cy="4652988"/>
          </a:xfrm>
          <a:prstGeom prst="rect">
            <a:avLst/>
          </a:prstGeom>
          <a:noFill/>
        </p:spPr>
        <p:txBody>
          <a:bodyPr wrap="square" rtlCol="0">
            <a:spAutoFit/>
          </a:bodyPr>
          <a:lstStyle/>
          <a:p>
            <a:pPr marL="285750" indent="-285750">
              <a:buClr>
                <a:schemeClr val="tx1"/>
              </a:buClr>
              <a:buSzPct val="10600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Goal </a:t>
            </a:r>
            <a:r>
              <a:rPr lang="en-GB" b="1" dirty="0">
                <a:latin typeface="Arial" panose="020B0604020202020204" pitchFamily="34" charset="0"/>
                <a:cs typeface="Arial" panose="020B0604020202020204" pitchFamily="34" charset="0"/>
              </a:rPr>
              <a:t>setting</a:t>
            </a:r>
          </a:p>
          <a:p>
            <a:pPr marL="285750" indent="-285750">
              <a:buClr>
                <a:schemeClr val="tx1"/>
              </a:buClr>
              <a:buSzPct val="106000"/>
              <a:buFont typeface="Arial" panose="020B0604020202020204" pitchFamily="34" charset="0"/>
              <a:buChar char="•"/>
            </a:pPr>
            <a:r>
              <a:rPr lang="en-US" sz="1800" kern="1200" dirty="0">
                <a:solidFill>
                  <a:schemeClr val="tx1"/>
                </a:solidFill>
                <a:latin typeface="Arial" panose="020B0604020202020204" pitchFamily="34" charset="0"/>
                <a:cs typeface="Arial" panose="020B0604020202020204" pitchFamily="34" charset="0"/>
              </a:rPr>
              <a:t> </a:t>
            </a:r>
            <a:r>
              <a:rPr lang="en-GB" sz="1800" kern="1200" dirty="0">
                <a:solidFill>
                  <a:schemeClr val="tx1"/>
                </a:solidFill>
                <a:latin typeface="Arial" panose="020B0604020202020204" pitchFamily="34" charset="0"/>
                <a:cs typeface="Arial" panose="020B0604020202020204" pitchFamily="34" charset="0"/>
              </a:rPr>
              <a:t>Recognise negative behaviour and habits during the initial assessment for further collaboration with the patient. </a:t>
            </a:r>
          </a:p>
          <a:p>
            <a:pPr marL="285750" indent="-285750">
              <a:buClr>
                <a:schemeClr val="tx1"/>
              </a:buClr>
              <a:buSzPct val="106000"/>
              <a:buFont typeface="Arial" panose="020B0604020202020204" pitchFamily="34" charset="0"/>
              <a:buChar char="•"/>
            </a:pPr>
            <a:r>
              <a:rPr lang="en-GB" sz="1800" kern="1200" dirty="0">
                <a:solidFill>
                  <a:schemeClr val="tx1"/>
                </a:solidFill>
                <a:latin typeface="Arial" panose="020B0604020202020204" pitchFamily="34" charset="0"/>
                <a:cs typeface="Arial" panose="020B0604020202020204" pitchFamily="34" charset="0"/>
              </a:rPr>
              <a:t> </a:t>
            </a:r>
            <a:r>
              <a:rPr lang="en-GB" sz="1800" b="1" kern="1200" dirty="0">
                <a:solidFill>
                  <a:schemeClr val="tx1"/>
                </a:solidFill>
                <a:latin typeface="Arial" panose="020B0604020202020204" pitchFamily="34" charset="0"/>
                <a:cs typeface="Arial" panose="020B0604020202020204" pitchFamily="34" charset="0"/>
              </a:rPr>
              <a:t>Intervention</a:t>
            </a:r>
          </a:p>
          <a:p>
            <a:pPr marL="285750" indent="-285750">
              <a:buClr>
                <a:schemeClr val="tx1"/>
              </a:buClr>
              <a:buSzPct val="106000"/>
              <a:buFont typeface="Arial" panose="020B0604020202020204" pitchFamily="34" charset="0"/>
              <a:buChar char="•"/>
            </a:pPr>
            <a:r>
              <a:rPr lang="en-GB" sz="1800" kern="1200" dirty="0">
                <a:solidFill>
                  <a:schemeClr val="tx1"/>
                </a:solidFill>
                <a:latin typeface="Arial" panose="020B0604020202020204" pitchFamily="34" charset="0"/>
                <a:cs typeface="Arial" panose="020B0604020202020204" pitchFamily="34" charset="0"/>
              </a:rPr>
              <a:t>Teaching exercises for managing emotional problems, tips to improve communication, and</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social life. </a:t>
            </a:r>
          </a:p>
          <a:p>
            <a:pPr marL="285750" indent="-285750">
              <a:buClr>
                <a:schemeClr val="tx1"/>
              </a:buClr>
              <a:buSzPct val="106000"/>
              <a:buFont typeface="Arial" panose="020B0604020202020204" pitchFamily="34" charset="0"/>
              <a:buChar char="•"/>
            </a:pPr>
            <a:r>
              <a:rPr lang="en-GB" sz="1800" kern="1200" dirty="0">
                <a:solidFill>
                  <a:schemeClr val="tx1"/>
                </a:solidFill>
                <a:latin typeface="Arial" panose="020B0604020202020204" pitchFamily="34" charset="0"/>
                <a:cs typeface="Arial" panose="020B0604020202020204" pitchFamily="34" charset="0"/>
              </a:rPr>
              <a:t> </a:t>
            </a:r>
            <a:r>
              <a:rPr lang="en-GB" sz="1800" b="1" kern="1200" dirty="0">
                <a:solidFill>
                  <a:schemeClr val="tx1"/>
                </a:solidFill>
                <a:latin typeface="Arial" panose="020B0604020202020204" pitchFamily="34" charset="0"/>
                <a:cs typeface="Arial" panose="020B0604020202020204" pitchFamily="34" charset="0"/>
              </a:rPr>
              <a:t>Behaviour changing</a:t>
            </a:r>
          </a:p>
          <a:p>
            <a:pPr marL="285750" indent="-285750">
              <a:buClr>
                <a:schemeClr val="tx1"/>
              </a:buClr>
              <a:buSzPct val="106000"/>
              <a:buFont typeface="Arial" panose="020B0604020202020204" pitchFamily="34" charset="0"/>
              <a:buChar char="•"/>
            </a:pPr>
            <a:r>
              <a:rPr lang="en-GB" sz="1800" kern="1200" dirty="0">
                <a:solidFill>
                  <a:schemeClr val="tx1"/>
                </a:solidFill>
                <a:latin typeface="Arial" panose="020B0604020202020204" pitchFamily="34" charset="0"/>
                <a:cs typeface="Arial" panose="020B0604020202020204" pitchFamily="34" charset="0"/>
              </a:rPr>
              <a:t>Change the harmful habits using techniques, exercise to build positive behaviour, and healthy habits.  </a:t>
            </a:r>
          </a:p>
          <a:p>
            <a:pPr marL="285750" indent="-285750">
              <a:buClr>
                <a:schemeClr val="tx1"/>
              </a:buClr>
              <a:buSzPct val="106000"/>
              <a:buFont typeface="Arial" panose="020B0604020202020204" pitchFamily="34" charset="0"/>
              <a:buChar char="•"/>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Progress control</a:t>
            </a:r>
            <a:r>
              <a:rPr lang="en-GB" dirty="0">
                <a:latin typeface="Arial" panose="020B0604020202020204" pitchFamily="34" charset="0"/>
                <a:cs typeface="Arial" panose="020B0604020202020204" pitchFamily="34" charset="0"/>
              </a:rPr>
              <a:t>    </a:t>
            </a:r>
          </a:p>
          <a:p>
            <a:pPr marL="285750" indent="-285750">
              <a:buClr>
                <a:schemeClr val="tx1"/>
              </a:buClr>
              <a:buSzPct val="106000"/>
              <a:buFont typeface="Arial" panose="020B0604020202020204" pitchFamily="34" charset="0"/>
              <a:buChar char="•"/>
            </a:pPr>
            <a:r>
              <a:rPr lang="en-GB" sz="1800" kern="1200" dirty="0">
                <a:solidFill>
                  <a:schemeClr val="tx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a:t>
            </a:r>
            <a:r>
              <a:rPr lang="en-GB" sz="1800" kern="1200" dirty="0">
                <a:solidFill>
                  <a:schemeClr val="tx1"/>
                </a:solidFill>
                <a:latin typeface="Arial" panose="020B0604020202020204" pitchFamily="34" charset="0"/>
                <a:cs typeface="Arial" panose="020B0604020202020204" pitchFamily="34" charset="0"/>
              </a:rPr>
              <a:t>racked progress helps to keep  controlled documentation and treatment to meet the patient’s needs. </a:t>
            </a:r>
          </a:p>
        </p:txBody>
      </p:sp>
      <p:pic>
        <p:nvPicPr>
          <p:cNvPr id="6" name="Picture 5" descr="Patient and counselor">
            <a:extLst>
              <a:ext uri="{FF2B5EF4-FFF2-40B4-BE49-F238E27FC236}">
                <a16:creationId xmlns:a16="http://schemas.microsoft.com/office/drawing/2014/main" id="{12FFC7EB-4F36-BD0D-ABBA-0A4647829D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5906" y="0"/>
            <a:ext cx="4216094" cy="6858000"/>
          </a:xfrm>
          <a:prstGeom prst="rect">
            <a:avLst/>
          </a:prstGeom>
        </p:spPr>
      </p:pic>
      <p:sp>
        <p:nvSpPr>
          <p:cNvPr id="7" name="TextBox 6">
            <a:extLst>
              <a:ext uri="{FF2B5EF4-FFF2-40B4-BE49-F238E27FC236}">
                <a16:creationId xmlns:a16="http://schemas.microsoft.com/office/drawing/2014/main" id="{C642D910-E555-4E74-4EA1-89C159FDB5C9}"/>
              </a:ext>
            </a:extLst>
          </p:cNvPr>
          <p:cNvSpPr txBox="1"/>
          <p:nvPr/>
        </p:nvSpPr>
        <p:spPr>
          <a:xfrm>
            <a:off x="3484515" y="314990"/>
            <a:ext cx="4785542" cy="769441"/>
          </a:xfrm>
          <a:prstGeom prst="rect">
            <a:avLst/>
          </a:prstGeom>
          <a:noFill/>
        </p:spPr>
        <p:txBody>
          <a:bodyPr wrap="square" rtlCol="0">
            <a:spAutoFit/>
          </a:bodyPr>
          <a:lstStyle/>
          <a:p>
            <a:r>
              <a:rPr lang="en-US" sz="4400">
                <a:latin typeface="Arial" panose="020B0604020202020204" pitchFamily="34" charset="0"/>
                <a:cs typeface="Arial" panose="020B0604020202020204" pitchFamily="34" charset="0"/>
              </a:rPr>
              <a:t>Key </a:t>
            </a:r>
            <a:r>
              <a:rPr lang="en-GB" sz="4400">
                <a:latin typeface="Arial" panose="020B0604020202020204" pitchFamily="34" charset="0"/>
                <a:cs typeface="Arial" panose="020B0604020202020204" pitchFamily="34" charset="0"/>
              </a:rPr>
              <a:t>points </a:t>
            </a:r>
            <a:endParaRPr lang="en-US" sz="4400" kern="1200" dirty="0">
              <a:solidFill>
                <a:schemeClr val="tx1"/>
              </a:solidFill>
              <a:latin typeface="Arial" panose="020B0604020202020204" pitchFamily="34" charset="0"/>
              <a:cs typeface="Arial" panose="020B0604020202020204" pitchFamily="34" charset="0"/>
            </a:endParaRPr>
          </a:p>
        </p:txBody>
      </p:sp>
      <p:pic>
        <p:nvPicPr>
          <p:cNvPr id="15" name="Picture 14" descr="Smaller arrows pointing towards a bigger arrow">
            <a:extLst>
              <a:ext uri="{FF2B5EF4-FFF2-40B4-BE49-F238E27FC236}">
                <a16:creationId xmlns:a16="http://schemas.microsoft.com/office/drawing/2014/main" id="{DA7780D9-46EA-4845-91AE-63042CE471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2230120" cy="6858000"/>
          </a:xfrm>
          <a:prstGeom prst="rect">
            <a:avLst/>
          </a:prstGeom>
        </p:spPr>
      </p:pic>
    </p:spTree>
    <p:extLst>
      <p:ext uri="{BB962C8B-B14F-4D97-AF65-F5344CB8AC3E}">
        <p14:creationId xmlns:p14="http://schemas.microsoft.com/office/powerpoint/2010/main" val="1870561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49F50-E8B2-D4A2-C608-A9F25B11879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1B4B9F5-B96C-983C-E6FC-E42171EC203F}"/>
              </a:ext>
            </a:extLst>
          </p:cNvPr>
          <p:cNvSpPr txBox="1"/>
          <p:nvPr/>
        </p:nvSpPr>
        <p:spPr>
          <a:xfrm>
            <a:off x="1351994" y="-107358"/>
            <a:ext cx="4599378" cy="769441"/>
          </a:xfrm>
          <a:prstGeom prst="rect">
            <a:avLst/>
          </a:prstGeom>
          <a:noFill/>
        </p:spPr>
        <p:txBody>
          <a:bodyPr wrap="square" rtlCol="0">
            <a:spAutoFit/>
          </a:bodyPr>
          <a:lstStyle/>
          <a:p>
            <a:r>
              <a:rPr lang="en-US" sz="4400" b="1">
                <a:latin typeface="Arial" panose="020B0604020202020204" pitchFamily="34" charset="0"/>
                <a:cs typeface="Arial" panose="020B0604020202020204" pitchFamily="34" charset="0"/>
              </a:rPr>
              <a:t>My research</a:t>
            </a:r>
            <a:endParaRPr lang="en-US" sz="4400" b="1" kern="1200" dirty="0">
              <a:solidFill>
                <a:schemeClr val="tx1"/>
              </a:solidFill>
              <a:latin typeface="Arial" panose="020B0604020202020204" pitchFamily="34" charset="0"/>
              <a:cs typeface="Arial" panose="020B0604020202020204" pitchFamily="34" charset="0"/>
            </a:endParaRPr>
          </a:p>
        </p:txBody>
      </p:sp>
      <p:pic>
        <p:nvPicPr>
          <p:cNvPr id="7" name="Picture 6" descr="Woman studying in library">
            <a:extLst>
              <a:ext uri="{FF2B5EF4-FFF2-40B4-BE49-F238E27FC236}">
                <a16:creationId xmlns:a16="http://schemas.microsoft.com/office/drawing/2014/main" id="{E8424980-9754-63C1-2A93-04474CEE4C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1907" y="0"/>
            <a:ext cx="3489962" cy="6858000"/>
          </a:xfrm>
          <a:prstGeom prst="rect">
            <a:avLst/>
          </a:prstGeom>
        </p:spPr>
      </p:pic>
      <p:sp>
        <p:nvSpPr>
          <p:cNvPr id="2" name="TextBox 1">
            <a:extLst>
              <a:ext uri="{FF2B5EF4-FFF2-40B4-BE49-F238E27FC236}">
                <a16:creationId xmlns:a16="http://schemas.microsoft.com/office/drawing/2014/main" id="{9F884D1F-D591-0A41-EAD6-B547D43B7D71}"/>
              </a:ext>
            </a:extLst>
          </p:cNvPr>
          <p:cNvSpPr txBox="1"/>
          <p:nvPr/>
        </p:nvSpPr>
        <p:spPr>
          <a:xfrm>
            <a:off x="182080" y="1532568"/>
            <a:ext cx="8830568" cy="369331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I started my research, it was not easy; some sources were found unreliable. Using the C.R.A.A.P. test, I definitely leaned that there are a lot of unreliable sources on the Website. In the initial stage of my research, I visited various academic sources, such as the NHS, Google Scholar, </a:t>
            </a:r>
            <a:r>
              <a:rPr lang="en-GB" dirty="0" err="1">
                <a:latin typeface="Arial" panose="020B0604020202020204" pitchFamily="34" charset="0"/>
                <a:cs typeface="Arial" panose="020B0604020202020204" pitchFamily="34" charset="0"/>
              </a:rPr>
              <a:t>Citethemright</a:t>
            </a:r>
            <a:r>
              <a:rPr lang="en-GB" dirty="0">
                <a:latin typeface="Arial" panose="020B0604020202020204" pitchFamily="34" charset="0"/>
                <a:cs typeface="Arial" panose="020B0604020202020204" pitchFamily="34" charset="0"/>
              </a:rPr>
              <a:t>. I visited the  U.W.T.S.D. library and  Cambridge University Press, where I found reliable information and recognised sources.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t>
            </a:r>
            <a:r>
              <a:rPr lang="en-US" dirty="0">
                <a:solidFill>
                  <a:schemeClr val="accent4"/>
                </a:solidFill>
                <a:latin typeface="Arial" panose="020B0604020202020204" pitchFamily="34" charset="0"/>
                <a:cs typeface="Arial" panose="020B0604020202020204" pitchFamily="34" charset="0"/>
              </a:rPr>
              <a:t> https:www-Cambridge-org.uwtsd.idm.oclc.org/ </a:t>
            </a:r>
            <a:r>
              <a:rPr lang="en-US" dirty="0" err="1">
                <a:solidFill>
                  <a:schemeClr val="accent1">
                    <a:lumMod val="20000"/>
                    <a:lumOff val="80000"/>
                  </a:schemeClr>
                </a:solidFill>
                <a:latin typeface="Arial" panose="020B0604020202020204" pitchFamily="34" charset="0"/>
                <a:cs typeface="Arial" panose="020B0604020202020204" pitchFamily="34" charset="0"/>
              </a:rPr>
              <a:t>nl</a:t>
            </a:r>
            <a:r>
              <a:rPr lang="en-US" dirty="0">
                <a:solidFill>
                  <a:schemeClr val="accent1">
                    <a:lumMod val="20000"/>
                    <a:lumOff val="80000"/>
                  </a:schemeClr>
                </a:solidFill>
                <a:latin typeface="Arial" panose="020B0604020202020204" pitchFamily="34" charset="0"/>
                <a:cs typeface="Arial" panose="020B0604020202020204" pitchFamily="34" charset="0"/>
              </a:rPr>
              <a:t>/</a:t>
            </a:r>
            <a:r>
              <a:rPr lang="en-US" dirty="0" err="1">
                <a:solidFill>
                  <a:schemeClr val="accent1">
                    <a:lumMod val="20000"/>
                    <a:lumOff val="80000"/>
                  </a:schemeClr>
                </a:solidFill>
                <a:latin typeface="Arial" panose="020B0604020202020204" pitchFamily="34" charset="0"/>
                <a:cs typeface="Arial" panose="020B0604020202020204" pitchFamily="34" charset="0"/>
              </a:rPr>
              <a:t>universitypress</a:t>
            </a:r>
            <a:r>
              <a:rPr lang="en-US" dirty="0">
                <a:solidFill>
                  <a:schemeClr val="accent1">
                    <a:lumMod val="20000"/>
                    <a:lumOff val="80000"/>
                  </a:schemeClr>
                </a:solidFill>
                <a:latin typeface="Arial" panose="020B0604020202020204" pitchFamily="34" charset="0"/>
                <a:cs typeface="Arial" panose="020B0604020202020204" pitchFamily="34" charset="0"/>
              </a:rPr>
              <a:t> (Accessed 17</a:t>
            </a:r>
            <a:r>
              <a:rPr lang="en-US" baseline="30000" dirty="0">
                <a:solidFill>
                  <a:schemeClr val="accent1">
                    <a:lumMod val="20000"/>
                    <a:lumOff val="80000"/>
                  </a:schemeClr>
                </a:solidFill>
                <a:latin typeface="Arial" panose="020B0604020202020204" pitchFamily="34" charset="0"/>
                <a:cs typeface="Arial" panose="020B0604020202020204" pitchFamily="34" charset="0"/>
              </a:rPr>
              <a:t>th</a:t>
            </a:r>
            <a:r>
              <a:rPr lang="en-US" dirty="0">
                <a:solidFill>
                  <a:schemeClr val="accent1">
                    <a:lumMod val="20000"/>
                    <a:lumOff val="80000"/>
                  </a:schemeClr>
                </a:solidFill>
                <a:latin typeface="Arial" panose="020B0604020202020204" pitchFamily="34" charset="0"/>
                <a:cs typeface="Arial" panose="020B0604020202020204" pitchFamily="34" charset="0"/>
              </a:rPr>
              <a:t> March 2026)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 I </a:t>
            </a:r>
            <a:r>
              <a:rPr lang="en-GB" dirty="0">
                <a:latin typeface="Arial" panose="020B0604020202020204" pitchFamily="34" charset="0"/>
                <a:cs typeface="Arial" panose="020B0604020202020204" pitchFamily="34" charset="0"/>
              </a:rPr>
              <a:t>found a lot of information in books and journals, which shows aspects of                                                        .    Behaviour therapy that I don’t know</a:t>
            </a:r>
            <a:endParaRPr lang="en-US" kern="1200" dirty="0">
              <a:solidFill>
                <a:schemeClr val="accent4"/>
              </a:solidFill>
              <a:latin typeface="Arial" panose="020B0604020202020204" pitchFamily="34" charset="0"/>
              <a:cs typeface="Arial" panose="020B0604020202020204" pitchFamily="34" charset="0"/>
            </a:endParaRPr>
          </a:p>
          <a:p>
            <a:r>
              <a:rPr lang="en-US" kern="1200" dirty="0">
                <a:latin typeface="Arial" panose="020B0604020202020204" pitchFamily="34" charset="0"/>
                <a:cs typeface="Arial" panose="020B0604020202020204" pitchFamily="34" charset="0"/>
              </a:rPr>
              <a:t>A.</a:t>
            </a:r>
          </a:p>
          <a:p>
            <a:r>
              <a:rPr lang="en-GB" dirty="0">
                <a:latin typeface="Arial" panose="020B0604020202020204" pitchFamily="34" charset="0"/>
                <a:cs typeface="Arial" panose="020B0604020202020204" pitchFamily="34" charset="0"/>
              </a:rPr>
              <a:t>                                    </a:t>
            </a:r>
            <a:endParaRPr lang="en-US" kern="1200" dirty="0">
              <a:solidFill>
                <a:schemeClr val="tx1"/>
              </a:solidFill>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06AC160A-6CA6-F3DF-0ABB-7F7F44F5CD59}"/>
              </a:ext>
            </a:extLst>
          </p:cNvPr>
          <p:cNvSpPr>
            <a:spLocks noChangeArrowheads="1"/>
          </p:cNvSpPr>
          <p:nvPr/>
        </p:nvSpPr>
        <p:spPr bwMode="auto">
          <a:xfrm>
            <a:off x="3407484" y="4710585"/>
            <a:ext cx="5529794" cy="46166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5B616B"/>
              </a:solidFill>
              <a:effectLst/>
              <a:latin typeface="BlinkMacSystemFon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500" b="0" i="0" u="none" strike="noStrike" cap="none" normalizeH="0" baseline="0" dirty="0">
                <a:ln>
                  <a:noFill/>
                </a:ln>
                <a:solidFill>
                  <a:srgbClr val="0071BC"/>
                </a:solidFill>
                <a:effectLst/>
              </a:rPr>
              <a:t>.</a:t>
            </a:r>
            <a:r>
              <a:rPr kumimoji="0" lang="en-US" altLang="en-US" sz="1800" b="0" i="0" u="none" strike="noStrike" cap="none" normalizeH="0" baseline="0" dirty="0">
                <a:ln>
                  <a:noFill/>
                </a:ln>
                <a:solidFill>
                  <a:srgbClr val="0071BC"/>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2022 Mar;32(3):306-328.</a:t>
            </a:r>
            <a:r>
              <a:rPr kumimoji="0" lang="en-US" altLang="en-US" sz="1200" b="0" i="0" u="none" strike="noStrike" cap="none" normalizeH="0" baseline="0" dirty="0">
                <a:ln>
                  <a:noFill/>
                </a:ln>
                <a:solidFill>
                  <a:srgbClr val="212121"/>
                </a:solidFill>
                <a:effectLst/>
                <a:latin typeface="BlinkMacSystemFont"/>
              </a:rPr>
              <a:t> </a:t>
            </a:r>
            <a:r>
              <a:rPr kumimoji="0" lang="en-US" altLang="en-US" sz="1200" b="0" i="0" u="none" strike="noStrike" cap="none" normalizeH="0" baseline="0" dirty="0" err="1">
                <a:ln>
                  <a:noFill/>
                </a:ln>
                <a:solidFill>
                  <a:srgbClr val="5B616B"/>
                </a:solidFill>
                <a:effectLst/>
                <a:latin typeface="BlinkMacSystemFont"/>
              </a:rPr>
              <a:t>doi</a:t>
            </a:r>
            <a:r>
              <a:rPr kumimoji="0" lang="en-US" altLang="en-US" sz="1200" b="0" i="0" u="none" strike="noStrike" cap="none" normalizeH="0" baseline="0" dirty="0">
                <a:ln>
                  <a:noFill/>
                </a:ln>
                <a:solidFill>
                  <a:srgbClr val="5B616B"/>
                </a:solidFill>
                <a:effectLst/>
                <a:latin typeface="BlinkMacSystemFont"/>
              </a:rPr>
              <a:t>: 10.1080/10503307.2021.1946615.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AA01021D-CE38-F2F7-6C9D-4D13246D14A0}"/>
              </a:ext>
            </a:extLst>
          </p:cNvPr>
          <p:cNvSpPr txBox="1"/>
          <p:nvPr/>
        </p:nvSpPr>
        <p:spPr>
          <a:xfrm>
            <a:off x="0" y="5857277"/>
            <a:ext cx="8494685" cy="923330"/>
          </a:xfrm>
          <a:prstGeom prst="rect">
            <a:avLst/>
          </a:prstGeom>
          <a:noFill/>
        </p:spPr>
        <p:txBody>
          <a:bodyPr wrap="square">
            <a:spAutoFit/>
          </a:bodyPr>
          <a:lstStyle/>
          <a:p>
            <a:pPr algn="ctr"/>
            <a:r>
              <a:rPr lang="en-GB" dirty="0">
                <a:latin typeface="Arial" panose="020B0604020202020204" pitchFamily="34" charset="0"/>
                <a:cs typeface="Arial" panose="020B0604020202020204" pitchFamily="34" charset="0"/>
              </a:rPr>
              <a:t>P. I chose this role because I have had personal experience with a therapist. I believe that a therapist plays a very important role in society and is essential for helping other people              </a:t>
            </a:r>
            <a:endParaRPr lang="en-GB" dirty="0"/>
          </a:p>
        </p:txBody>
      </p:sp>
      <p:sp>
        <p:nvSpPr>
          <p:cNvPr id="10" name="TextBox 9">
            <a:extLst>
              <a:ext uri="{FF2B5EF4-FFF2-40B4-BE49-F238E27FC236}">
                <a16:creationId xmlns:a16="http://schemas.microsoft.com/office/drawing/2014/main" id="{43D2738D-2566-95BC-41F3-443BC0380577}"/>
              </a:ext>
            </a:extLst>
          </p:cNvPr>
          <p:cNvSpPr txBox="1"/>
          <p:nvPr/>
        </p:nvSpPr>
        <p:spPr>
          <a:xfrm>
            <a:off x="494451" y="4598132"/>
            <a:ext cx="8367456"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PubMed</a:t>
            </a:r>
          </a:p>
          <a:p>
            <a:r>
              <a:rPr lang="en-GB">
                <a:latin typeface="Arial" panose="020B0604020202020204" pitchFamily="34" charset="0"/>
                <a:cs typeface="Arial" panose="020B0604020202020204" pitchFamily="34" charset="0"/>
              </a:rPr>
              <a:t>National Library of Medicine</a:t>
            </a:r>
          </a:p>
          <a:p>
            <a:r>
              <a:rPr lang="en-GB">
                <a:latin typeface="Arial" panose="020B0604020202020204" pitchFamily="34" charset="0"/>
                <a:cs typeface="Arial" panose="020B0604020202020204" pitchFamily="34" charset="0"/>
              </a:rPr>
              <a:t>Container: PubMed URL: https://pubmed.ncbi.nlm.nih.gov </a:t>
            </a:r>
          </a:p>
        </p:txBody>
      </p:sp>
      <p:sp>
        <p:nvSpPr>
          <p:cNvPr id="11" name="TextBox 10">
            <a:extLst>
              <a:ext uri="{FF2B5EF4-FFF2-40B4-BE49-F238E27FC236}">
                <a16:creationId xmlns:a16="http://schemas.microsoft.com/office/drawing/2014/main" id="{E5FBD91D-E3EB-F062-1233-9AA6C5705D04}"/>
              </a:ext>
            </a:extLst>
          </p:cNvPr>
          <p:cNvSpPr txBox="1"/>
          <p:nvPr/>
        </p:nvSpPr>
        <p:spPr>
          <a:xfrm>
            <a:off x="182080" y="5487945"/>
            <a:ext cx="5222064"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 U.W.T.S.D </a:t>
            </a:r>
            <a:r>
              <a:rPr lang="en-GB" dirty="0">
                <a:latin typeface="Arial" panose="020B0604020202020204" pitchFamily="34" charset="0"/>
                <a:cs typeface="Arial" panose="020B0604020202020204" pitchFamily="34" charset="0"/>
              </a:rPr>
              <a:t>Library  and Cambridge Press  </a:t>
            </a:r>
            <a:endParaRPr lang="en-US"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6103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TextBox 32">
            <a:extLst>
              <a:ext uri="{FF2B5EF4-FFF2-40B4-BE49-F238E27FC236}">
                <a16:creationId xmlns:a16="http://schemas.microsoft.com/office/drawing/2014/main" id="{F686AF1C-238B-EFC8-B0AC-3404CD8F5F9D}"/>
              </a:ext>
            </a:extLst>
          </p:cNvPr>
          <p:cNvSpPr txBox="1"/>
          <p:nvPr/>
        </p:nvSpPr>
        <p:spPr>
          <a:xfrm>
            <a:off x="2387296" y="237928"/>
            <a:ext cx="4216096" cy="769441"/>
          </a:xfrm>
          <a:prstGeom prst="rect">
            <a:avLst/>
          </a:prstGeom>
          <a:noFill/>
        </p:spPr>
        <p:txBody>
          <a:bodyPr wrap="square" rtlCol="0">
            <a:spAutoFit/>
          </a:bodyPr>
          <a:lstStyle/>
          <a:p>
            <a:r>
              <a:rPr lang="en-US" sz="4400" b="1" dirty="0">
                <a:solidFill>
                  <a:schemeClr val="accent6">
                    <a:lumMod val="60000"/>
                    <a:lumOff val="40000"/>
                  </a:schemeClr>
                </a:solidFill>
                <a:latin typeface="Arial" panose="020B0604020202020204" pitchFamily="34" charset="0"/>
                <a:cs typeface="Arial" panose="020B0604020202020204" pitchFamily="34" charset="0"/>
              </a:rPr>
              <a:t>My </a:t>
            </a:r>
            <a:r>
              <a:rPr lang="en-GB" sz="4400" b="1" dirty="0">
                <a:solidFill>
                  <a:schemeClr val="accent6">
                    <a:lumMod val="60000"/>
                    <a:lumOff val="40000"/>
                  </a:schemeClr>
                </a:solidFill>
                <a:latin typeface="Arial" panose="020B0604020202020204" pitchFamily="34" charset="0"/>
                <a:cs typeface="Arial" panose="020B0604020202020204" pitchFamily="34" charset="0"/>
              </a:rPr>
              <a:t>challenges </a:t>
            </a:r>
            <a:endParaRPr lang="en-US" sz="4400" b="1" kern="1200" dirty="0">
              <a:solidFill>
                <a:schemeClr val="accent6">
                  <a:lumMod val="60000"/>
                  <a:lumOff val="40000"/>
                </a:schemeClr>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4516AD87-1F71-CE29-4CC4-718B5292F444}"/>
              </a:ext>
            </a:extLst>
          </p:cNvPr>
          <p:cNvSpPr txBox="1"/>
          <p:nvPr/>
        </p:nvSpPr>
        <p:spPr>
          <a:xfrm>
            <a:off x="558496" y="1739263"/>
            <a:ext cx="5814927" cy="1015663"/>
          </a:xfrm>
          <a:prstGeom prst="rect">
            <a:avLst/>
          </a:prstGeom>
          <a:noFill/>
        </p:spPr>
        <p:txBody>
          <a:bodyPr wrap="square" rtlCol="0">
            <a:spAutoFit/>
          </a:bodyPr>
          <a:lstStyle/>
          <a:p>
            <a:pPr marL="285750" indent="-285750">
              <a:buFont typeface="Arial" panose="020B0604020202020204" pitchFamily="34" charset="0"/>
              <a:buChar char="•"/>
            </a:pPr>
            <a:r>
              <a:rPr lang="en-US" sz="1800" kern="1200" dirty="0">
                <a:solidFill>
                  <a:schemeClr val="tx1"/>
                </a:solidFill>
                <a:latin typeface="Arial" panose="020B0604020202020204" pitchFamily="34" charset="0"/>
                <a:cs typeface="Arial" panose="020B0604020202020204" pitchFamily="34" charset="0"/>
              </a:rPr>
              <a:t> </a:t>
            </a:r>
            <a:r>
              <a:rPr lang="en-GB" sz="2400" b="1" dirty="0">
                <a:solidFill>
                  <a:srgbClr val="C00000"/>
                </a:solidFill>
                <a:latin typeface="Arial" panose="020B0604020202020204" pitchFamily="34" charset="0"/>
                <a:cs typeface="Arial" panose="020B0604020202020204" pitchFamily="34" charset="0"/>
              </a:rPr>
              <a:t>R</a:t>
            </a:r>
            <a:r>
              <a:rPr lang="en-GB" sz="2400" b="1" kern="1200" dirty="0">
                <a:solidFill>
                  <a:srgbClr val="C00000"/>
                </a:solidFill>
                <a:latin typeface="Arial" panose="020B0604020202020204" pitchFamily="34" charset="0"/>
                <a:cs typeface="Arial" panose="020B0604020202020204" pitchFamily="34" charset="0"/>
              </a:rPr>
              <a:t>esearching</a:t>
            </a:r>
            <a:r>
              <a:rPr lang="en-GB" sz="1800" kern="1200" dirty="0">
                <a:solidFill>
                  <a:schemeClr val="tx1"/>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Finding reliable sources was initially a challenge because I couldn’t find what I needed.  </a:t>
            </a:r>
            <a:endParaRPr lang="en-US" sz="1800" kern="1200" dirty="0">
              <a:solidFill>
                <a:schemeClr val="tx1"/>
              </a:solidFill>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028AEF74-07A2-CA84-1905-2B33A22E67DA}"/>
              </a:ext>
            </a:extLst>
          </p:cNvPr>
          <p:cNvSpPr txBox="1"/>
          <p:nvPr/>
        </p:nvSpPr>
        <p:spPr>
          <a:xfrm>
            <a:off x="558496" y="2784178"/>
            <a:ext cx="5814927" cy="1569660"/>
          </a:xfrm>
          <a:prstGeom prst="rect">
            <a:avLst/>
          </a:prstGeom>
          <a:noFill/>
        </p:spPr>
        <p:txBody>
          <a:bodyPr wrap="square" rtlCol="0">
            <a:spAutoFit/>
          </a:bodyPr>
          <a:lstStyle/>
          <a:p>
            <a:pPr marL="285750" indent="-285750">
              <a:buFont typeface="Arial" panose="020B0604020202020204" pitchFamily="34" charset="0"/>
              <a:buChar char="•"/>
            </a:pPr>
            <a:r>
              <a:rPr lang="en-US" sz="1800" kern="1200" dirty="0">
                <a:solidFill>
                  <a:schemeClr val="tx1"/>
                </a:solidFill>
                <a:latin typeface="Arial" panose="020B0604020202020204" pitchFamily="34" charset="0"/>
                <a:cs typeface="Arial" panose="020B0604020202020204" pitchFamily="34" charset="0"/>
              </a:rPr>
              <a:t> </a:t>
            </a:r>
            <a:r>
              <a:rPr lang="en-GB" sz="2400" b="1" kern="1200" dirty="0">
                <a:solidFill>
                  <a:srgbClr val="C00000"/>
                </a:solidFill>
                <a:latin typeface="Arial" panose="020B0604020202020204" pitchFamily="34" charset="0"/>
                <a:cs typeface="Arial" panose="020B0604020202020204" pitchFamily="34" charset="0"/>
              </a:rPr>
              <a:t>Write</a:t>
            </a:r>
            <a:r>
              <a:rPr lang="en-GB" sz="1800" kern="1200" dirty="0">
                <a:solidFill>
                  <a:schemeClr val="tx1"/>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Writing is another challenge, being able to explain correctly becomes difficult in some cases, but interesting because you learn new words or ways of writing.</a:t>
            </a:r>
            <a:endParaRPr lang="en-US" sz="1800" kern="1200" dirty="0">
              <a:solidFill>
                <a:schemeClr val="tx1"/>
              </a:solidFill>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CE25CAC8-527C-9F43-EAD1-580C3CD6A66E}"/>
              </a:ext>
            </a:extLst>
          </p:cNvPr>
          <p:cNvSpPr txBox="1"/>
          <p:nvPr/>
        </p:nvSpPr>
        <p:spPr>
          <a:xfrm>
            <a:off x="558496" y="4474258"/>
            <a:ext cx="5946338" cy="1846659"/>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 </a:t>
            </a:r>
            <a:r>
              <a:rPr lang="en-GB" sz="2400" b="1" dirty="0">
                <a:solidFill>
                  <a:srgbClr val="C00000"/>
                </a:solidFill>
                <a:latin typeface="Arial" panose="020B0604020202020204" pitchFamily="34" charset="0"/>
                <a:cs typeface="Arial" panose="020B0604020202020204" pitchFamily="34" charset="0"/>
              </a:rPr>
              <a:t>Mentally translate</a:t>
            </a:r>
            <a:r>
              <a:rPr lang="en-GB"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800" kern="1200" dirty="0">
                <a:solidFill>
                  <a:schemeClr val="tx1"/>
                </a:solidFill>
                <a:latin typeface="Arial" panose="020B0604020202020204" pitchFamily="34" charset="0"/>
                <a:cs typeface="Arial" panose="020B0604020202020204" pitchFamily="34" charset="0"/>
              </a:rPr>
              <a:t> When you are not fluent in the language, or you don’t know the meaning of some words, become difficult. Some words are not used often, or you don’t know the meaning, so you have to start new research to understand the correct meaning.</a:t>
            </a:r>
            <a:endParaRPr lang="en-US" sz="1800" kern="1200" dirty="0">
              <a:solidFill>
                <a:schemeClr val="tx1"/>
              </a:solidFill>
              <a:latin typeface="Arial" panose="020B0604020202020204" pitchFamily="34" charset="0"/>
              <a:cs typeface="Arial" panose="020B0604020202020204" pitchFamily="34" charset="0"/>
            </a:endParaRPr>
          </a:p>
        </p:txBody>
      </p:sp>
      <p:pic>
        <p:nvPicPr>
          <p:cNvPr id="40" name="Picture 39" descr="Pyramid shape balancing on ball">
            <a:extLst>
              <a:ext uri="{FF2B5EF4-FFF2-40B4-BE49-F238E27FC236}">
                <a16:creationId xmlns:a16="http://schemas.microsoft.com/office/drawing/2014/main" id="{89A47C0E-7D06-49F3-BDEA-8977D76FF7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8800" y="0"/>
            <a:ext cx="5203200" cy="6858000"/>
          </a:xfrm>
          <a:prstGeom prst="rect">
            <a:avLst/>
          </a:prstGeom>
        </p:spPr>
      </p:pic>
    </p:spTree>
    <p:extLst>
      <p:ext uri="{BB962C8B-B14F-4D97-AF65-F5344CB8AC3E}">
        <p14:creationId xmlns:p14="http://schemas.microsoft.com/office/powerpoint/2010/main" val="3414875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3B0088-F4EA-A8BD-FFC4-C680B067B5CD}"/>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3CE50CE5-575A-17A8-3989-84B044A1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C6DAB548-69DE-66D3-5930-6FB7D6A30846}"/>
              </a:ext>
            </a:extLst>
          </p:cNvPr>
          <p:cNvSpPr txBox="1"/>
          <p:nvPr/>
        </p:nvSpPr>
        <p:spPr>
          <a:xfrm>
            <a:off x="1405244" y="32381"/>
            <a:ext cx="4971708" cy="769441"/>
          </a:xfrm>
          <a:prstGeom prst="rect">
            <a:avLst/>
          </a:prstGeom>
          <a:noFill/>
        </p:spPr>
        <p:txBody>
          <a:bodyPr wrap="square" rtlCol="0">
            <a:spAutoFit/>
          </a:bodyPr>
          <a:lstStyle/>
          <a:p>
            <a:r>
              <a:rPr lang="en-US" sz="4400" b="1" dirty="0">
                <a:solidFill>
                  <a:schemeClr val="accent6">
                    <a:lumMod val="75000"/>
                  </a:schemeClr>
                </a:solidFill>
                <a:latin typeface="Arial" panose="020B0604020202020204" pitchFamily="34" charset="0"/>
                <a:cs typeface="Arial" panose="020B0604020202020204" pitchFamily="34" charset="0"/>
              </a:rPr>
              <a:t>My </a:t>
            </a:r>
            <a:r>
              <a:rPr lang="en-GB" sz="4400" b="1" dirty="0">
                <a:solidFill>
                  <a:schemeClr val="accent6">
                    <a:lumMod val="75000"/>
                  </a:schemeClr>
                </a:solidFill>
                <a:latin typeface="Arial" panose="020B0604020202020204" pitchFamily="34" charset="0"/>
                <a:cs typeface="Arial" panose="020B0604020202020204" pitchFamily="34" charset="0"/>
              </a:rPr>
              <a:t>next steps </a:t>
            </a:r>
            <a:endParaRPr lang="en-US" sz="4400" b="1" kern="1200" dirty="0">
              <a:solidFill>
                <a:schemeClr val="accent6">
                  <a:lumMod val="7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F2135E5-3931-C1C3-253A-205994D4F4BA}"/>
              </a:ext>
            </a:extLst>
          </p:cNvPr>
          <p:cNvSpPr txBox="1"/>
          <p:nvPr/>
        </p:nvSpPr>
        <p:spPr>
          <a:xfrm>
            <a:off x="335826" y="1424140"/>
            <a:ext cx="6294029" cy="4708981"/>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My </a:t>
            </a:r>
            <a:r>
              <a:rPr lang="en-GB" sz="2000" dirty="0">
                <a:latin typeface="Arial" panose="020B0604020202020204" pitchFamily="34" charset="0"/>
                <a:cs typeface="Arial" panose="020B0604020202020204" pitchFamily="34" charset="0"/>
              </a:rPr>
              <a:t>next step will be to research all the possible information about the role of a counsellor, in order to find reliable information regarding the role of counselling. That bring me to understand ,the possible connection with other therapists to, study the harmful habit, negative thinking, explain the causes to the patient and support him to understand and collaborate to plan a new lifestyle.  The counsellor creates a plan according to the patient, using flexibility, effective listening during the session to support the patient to understand harmful habits, negative thoughts, and change them into healthy habits and a positive approach to daily life.</a:t>
            </a:r>
          </a:p>
          <a:p>
            <a:r>
              <a:rPr lang="en-GB" sz="2000" dirty="0">
                <a:latin typeface="Arial" panose="020B0604020202020204" pitchFamily="34" charset="0"/>
                <a:cs typeface="Arial" panose="020B0604020202020204" pitchFamily="34" charset="0"/>
              </a:rPr>
              <a:t>I want to continue researching and deepening my knowledge of the role I have chosen as a Counsellor.  </a:t>
            </a:r>
            <a:endParaRPr lang="en-US" sz="2000" kern="1200" dirty="0">
              <a:solidFill>
                <a:schemeClr val="tx1"/>
              </a:solidFill>
              <a:latin typeface="Arial" panose="020B0604020202020204" pitchFamily="34" charset="0"/>
              <a:cs typeface="Arial" panose="020B0604020202020204" pitchFamily="34" charset="0"/>
            </a:endParaRPr>
          </a:p>
        </p:txBody>
      </p:sp>
      <p:pic>
        <p:nvPicPr>
          <p:cNvPr id="7" name="Picture 6" descr="Person stepping in stairs">
            <a:extLst>
              <a:ext uri="{FF2B5EF4-FFF2-40B4-BE49-F238E27FC236}">
                <a16:creationId xmlns:a16="http://schemas.microsoft.com/office/drawing/2014/main" id="{1B1021CA-DAEB-0E1A-9ED7-AF1EAE4D6F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0290" y="0"/>
            <a:ext cx="4971709" cy="6858000"/>
          </a:xfrm>
          <a:prstGeom prst="rect">
            <a:avLst/>
          </a:prstGeom>
        </p:spPr>
      </p:pic>
    </p:spTree>
    <p:extLst>
      <p:ext uri="{BB962C8B-B14F-4D97-AF65-F5344CB8AC3E}">
        <p14:creationId xmlns:p14="http://schemas.microsoft.com/office/powerpoint/2010/main" val="3421504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F196CE-A829-6F4C-DC18-FD1B991E0139}"/>
              </a:ext>
            </a:extLst>
          </p:cNvPr>
          <p:cNvSpPr txBox="1"/>
          <p:nvPr/>
        </p:nvSpPr>
        <p:spPr>
          <a:xfrm>
            <a:off x="231338" y="1463767"/>
            <a:ext cx="3739732"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American Psychological Association :</a:t>
            </a:r>
            <a:endParaRPr lang="en-US" sz="2400" kern="1200" dirty="0">
              <a:solidFill>
                <a:schemeClr val="tx1"/>
              </a:solidFill>
              <a:latin typeface="Arial" panose="020B06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54F47B4C-7769-46E7-A503-465E1D4916E4}"/>
              </a:ext>
            </a:extLst>
          </p:cNvPr>
          <p:cNvSpPr>
            <a:spLocks noChangeArrowheads="1"/>
          </p:cNvSpPr>
          <p:nvPr/>
        </p:nvSpPr>
        <p:spPr bwMode="auto">
          <a:xfrm>
            <a:off x="231338" y="4897872"/>
            <a:ext cx="786822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Salkovskis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(2026).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Shibboleth Authentication Request</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Oclc.org. Available at: </a:t>
            </a:r>
            <a:r>
              <a:rPr kumimoji="0" lang="en-US" altLang="en-US" sz="2000" b="0" i="0" u="none" strike="noStrike" cap="none" normalizeH="0" baseline="0" dirty="0">
                <a:ln>
                  <a:noFill/>
                </a:ln>
                <a:solidFill>
                  <a:schemeClr val="accent1">
                    <a:lumMod val="60000"/>
                    <a:lumOff val="40000"/>
                  </a:schemeClr>
                </a:solidFill>
                <a:effectLst/>
                <a:latin typeface="Arial" panose="020B0604020202020204" pitchFamily="34" charset="0"/>
                <a:cs typeface="Arial" panose="020B0604020202020204" pitchFamily="34" charset="0"/>
              </a:rPr>
              <a:t>https://www-cambridge-org.uwtsd.idm.oclc.org/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[Accessed 17 Mar. 2026].        </a:t>
            </a:r>
          </a:p>
        </p:txBody>
      </p:sp>
      <p:sp>
        <p:nvSpPr>
          <p:cNvPr id="6" name="TextBox 5">
            <a:extLst>
              <a:ext uri="{FF2B5EF4-FFF2-40B4-BE49-F238E27FC236}">
                <a16:creationId xmlns:a16="http://schemas.microsoft.com/office/drawing/2014/main" id="{F0B5949F-1377-C395-8809-D3EAD15BE470}"/>
              </a:ext>
            </a:extLst>
          </p:cNvPr>
          <p:cNvSpPr txBox="1"/>
          <p:nvPr/>
        </p:nvSpPr>
        <p:spPr>
          <a:xfrm>
            <a:off x="136736" y="2606902"/>
            <a:ext cx="739124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Cambridge University Press: Behavioural and Cognitive Psychotherapy </a:t>
            </a:r>
            <a:endParaRPr lang="en-US" sz="1800" kern="1200" dirty="0">
              <a:solidFill>
                <a:schemeClr val="tx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14B5169-CD65-2192-BABC-8AB32A74D21A}"/>
              </a:ext>
            </a:extLst>
          </p:cNvPr>
          <p:cNvSpPr txBox="1"/>
          <p:nvPr/>
        </p:nvSpPr>
        <p:spPr>
          <a:xfrm>
            <a:off x="82132" y="5731877"/>
            <a:ext cx="5336762" cy="646331"/>
          </a:xfrm>
          <a:prstGeom prst="rect">
            <a:avLst/>
          </a:prstGeom>
          <a:noFill/>
        </p:spPr>
        <p:txBody>
          <a:bodyPr wrap="square">
            <a:spAutoFit/>
          </a:bodyPr>
          <a:lstStyle/>
          <a:p>
            <a:r>
              <a:rPr lang="en-US" sz="1800" kern="1200" dirty="0">
                <a:solidFill>
                  <a:schemeClr val="accent1">
                    <a:lumMod val="60000"/>
                    <a:lumOff val="40000"/>
                  </a:schemeClr>
                </a:solidFill>
                <a:latin typeface="Arial" panose="020B0604020202020204" pitchFamily="34" charset="0"/>
                <a:cs typeface="Arial" panose="020B0604020202020204" pitchFamily="34" charset="0"/>
              </a:rPr>
              <a:t>https:www-Cambridge-org.uwtsd.idm.oclc.org</a:t>
            </a:r>
            <a:r>
              <a:rPr lang="en-US" sz="1800" kern="1200" dirty="0">
                <a:solidFill>
                  <a:schemeClr val="tx1"/>
                </a:solidFill>
                <a:latin typeface="Arial" panose="020B0604020202020204" pitchFamily="34" charset="0"/>
                <a:cs typeface="Arial" panose="020B0604020202020204" pitchFamily="34" charset="0"/>
              </a:rPr>
              <a:t>/ </a:t>
            </a:r>
            <a:r>
              <a:rPr lang="en-US" sz="1800" kern="1200" dirty="0" err="1">
                <a:solidFill>
                  <a:schemeClr val="bg1">
                    <a:lumMod val="85000"/>
                  </a:schemeClr>
                </a:solidFill>
                <a:latin typeface="Arial" panose="020B0604020202020204" pitchFamily="34" charset="0"/>
                <a:cs typeface="Arial" panose="020B0604020202020204" pitchFamily="34" charset="0"/>
              </a:rPr>
              <a:t>nl</a:t>
            </a:r>
            <a:r>
              <a:rPr lang="en-US" sz="1800" kern="1200" dirty="0">
                <a:solidFill>
                  <a:schemeClr val="bg1">
                    <a:lumMod val="85000"/>
                  </a:schemeClr>
                </a:solidFill>
                <a:latin typeface="Arial" panose="020B0604020202020204" pitchFamily="34" charset="0"/>
                <a:cs typeface="Arial" panose="020B0604020202020204" pitchFamily="34" charset="0"/>
              </a:rPr>
              <a:t>/</a:t>
            </a:r>
            <a:r>
              <a:rPr lang="en-US" sz="1800" kern="1200" dirty="0" err="1">
                <a:solidFill>
                  <a:schemeClr val="bg1">
                    <a:lumMod val="85000"/>
                  </a:schemeClr>
                </a:solidFill>
                <a:latin typeface="Arial" panose="020B0604020202020204" pitchFamily="34" charset="0"/>
                <a:cs typeface="Arial" panose="020B0604020202020204" pitchFamily="34" charset="0"/>
              </a:rPr>
              <a:t>universitypress</a:t>
            </a:r>
            <a:r>
              <a:rPr lang="en-US" sz="1800" kern="1200" dirty="0">
                <a:solidFill>
                  <a:schemeClr val="tx1"/>
                </a:solidFill>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8A229F8E-C560-AF7E-4357-4407EAA8BBC7}"/>
              </a:ext>
            </a:extLst>
          </p:cNvPr>
          <p:cNvSpPr txBox="1"/>
          <p:nvPr/>
        </p:nvSpPr>
        <p:spPr>
          <a:xfrm>
            <a:off x="4165448" y="52356"/>
            <a:ext cx="3397516"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Reference </a:t>
            </a:r>
            <a:endParaRPr lang="en-US" sz="4400" kern="1200" dirty="0">
              <a:solidFill>
                <a:schemeClr val="tx1"/>
              </a:solidFill>
              <a:latin typeface="Arial" panose="020B0604020202020204" pitchFamily="34" charset="0"/>
              <a:cs typeface="Arial" panose="020B0604020202020204" pitchFamily="34" charset="0"/>
            </a:endParaRPr>
          </a:p>
        </p:txBody>
      </p:sp>
      <p:pic>
        <p:nvPicPr>
          <p:cNvPr id="10" name="Picture 9" descr="Woman holding book in library">
            <a:extLst>
              <a:ext uri="{FF2B5EF4-FFF2-40B4-BE49-F238E27FC236}">
                <a16:creationId xmlns:a16="http://schemas.microsoft.com/office/drawing/2014/main" id="{ECD8CD6A-580B-87B8-590D-4C5EAC72DC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2268" y="0"/>
            <a:ext cx="3739732" cy="6858000"/>
          </a:xfrm>
          <a:prstGeom prst="rect">
            <a:avLst/>
          </a:prstGeom>
        </p:spPr>
      </p:pic>
      <p:sp>
        <p:nvSpPr>
          <p:cNvPr id="12" name="TextBox 11">
            <a:extLst>
              <a:ext uri="{FF2B5EF4-FFF2-40B4-BE49-F238E27FC236}">
                <a16:creationId xmlns:a16="http://schemas.microsoft.com/office/drawing/2014/main" id="{B3AB500E-DF85-61B4-DADE-CE05EEEC550E}"/>
              </a:ext>
            </a:extLst>
          </p:cNvPr>
          <p:cNvSpPr txBox="1"/>
          <p:nvPr/>
        </p:nvSpPr>
        <p:spPr>
          <a:xfrm>
            <a:off x="136736" y="3007695"/>
            <a:ext cx="8156069" cy="923330"/>
          </a:xfrm>
          <a:prstGeom prst="rect">
            <a:avLst/>
          </a:prstGeom>
          <a:noFill/>
        </p:spPr>
        <p:txBody>
          <a:bodyPr wrap="square">
            <a:spAutoFit/>
          </a:bodyPr>
          <a:lstStyle/>
          <a:p>
            <a:pPr algn="l">
              <a:buNone/>
            </a:pPr>
            <a:r>
              <a:rPr lang="en-GB" b="0" i="0" dirty="0">
                <a:solidFill>
                  <a:srgbClr val="2C3E50"/>
                </a:solidFill>
                <a:effectLst/>
                <a:latin typeface="Roboto" panose="020F0502020204030204" pitchFamily="2" charset="0"/>
              </a:rPr>
              <a:t>PubMed</a:t>
            </a:r>
          </a:p>
          <a:p>
            <a:pPr algn="l">
              <a:buNone/>
            </a:pPr>
            <a:r>
              <a:rPr lang="en-GB" b="0" i="0" dirty="0">
                <a:solidFill>
                  <a:srgbClr val="006621"/>
                </a:solidFill>
                <a:effectLst/>
                <a:latin typeface="Roboto" panose="020F0502020204030204" pitchFamily="2" charset="0"/>
              </a:rPr>
              <a:t>National Library of Medicine</a:t>
            </a:r>
          </a:p>
          <a:p>
            <a:pPr algn="l">
              <a:buNone/>
            </a:pPr>
            <a:r>
              <a:rPr lang="en-GB" b="0" i="0" dirty="0">
                <a:solidFill>
                  <a:srgbClr val="747F8B"/>
                </a:solidFill>
                <a:effectLst/>
                <a:latin typeface="Roboto" panose="020F0502020204030204" pitchFamily="2" charset="0"/>
              </a:rPr>
              <a:t>Container: </a:t>
            </a:r>
            <a:r>
              <a:rPr lang="en-GB" b="0" i="0" dirty="0">
                <a:solidFill>
                  <a:srgbClr val="2A3C4E"/>
                </a:solidFill>
                <a:effectLst/>
                <a:latin typeface="Roboto" panose="020F0502020204030204" pitchFamily="2" charset="0"/>
              </a:rPr>
              <a:t>PubMed</a:t>
            </a:r>
            <a:r>
              <a:rPr lang="en-GB" b="0" i="0" dirty="0">
                <a:solidFill>
                  <a:srgbClr val="747F8B"/>
                </a:solidFill>
                <a:effectLst/>
                <a:latin typeface="Roboto" panose="020F0502020204030204" pitchFamily="2" charset="0"/>
              </a:rPr>
              <a:t> URL: </a:t>
            </a:r>
            <a:r>
              <a:rPr lang="en-GB" b="0" i="0" dirty="0">
                <a:solidFill>
                  <a:srgbClr val="2A3C4E"/>
                </a:solidFill>
                <a:effectLst/>
                <a:latin typeface="Roboto" panose="020F0502020204030204" pitchFamily="2" charset="0"/>
              </a:rPr>
              <a:t>https://pubmed.ncbi.nlm.nih.gov</a:t>
            </a:r>
            <a:r>
              <a:rPr lang="en-GB" b="0" i="0" dirty="0">
                <a:solidFill>
                  <a:srgbClr val="747F8B"/>
                </a:solidFill>
                <a:effectLst/>
                <a:latin typeface="Roboto" panose="020F0502020204030204" pitchFamily="2" charset="0"/>
              </a:rPr>
              <a:t> </a:t>
            </a:r>
          </a:p>
        </p:txBody>
      </p:sp>
      <p:sp>
        <p:nvSpPr>
          <p:cNvPr id="13" name="Rectangle 1">
            <a:extLst>
              <a:ext uri="{FF2B5EF4-FFF2-40B4-BE49-F238E27FC236}">
                <a16:creationId xmlns:a16="http://schemas.microsoft.com/office/drawing/2014/main" id="{DD9702F2-2AD9-1CBF-6E51-2783600BB063}"/>
              </a:ext>
            </a:extLst>
          </p:cNvPr>
          <p:cNvSpPr>
            <a:spLocks noChangeArrowheads="1"/>
          </p:cNvSpPr>
          <p:nvPr/>
        </p:nvSpPr>
        <p:spPr bwMode="auto">
          <a:xfrm>
            <a:off x="136736" y="3841341"/>
            <a:ext cx="6590591" cy="46166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5B616B"/>
              </a:solidFill>
              <a:effectLst/>
              <a:latin typeface="BlinkMacSystemFon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500" b="0" i="0" u="none" strike="noStrike" cap="none" normalizeH="0" baseline="0">
                <a:ln>
                  <a:noFill/>
                </a:ln>
                <a:solidFill>
                  <a:srgbClr val="0071BC"/>
                </a:solidFill>
                <a:effectLst/>
              </a:rPr>
              <a:t>.</a:t>
            </a:r>
            <a:r>
              <a:rPr kumimoji="0" lang="en-US" altLang="en-US" sz="1800" b="0" i="0" u="none" strike="noStrike" cap="none" normalizeH="0" baseline="0">
                <a:ln>
                  <a:noFill/>
                </a:ln>
                <a:solidFill>
                  <a:srgbClr val="0071BC"/>
                </a:solidFill>
                <a:effectLst/>
                <a:latin typeface="Arial" panose="020B0604020202020204" pitchFamily="34" charset="0"/>
              </a:rPr>
              <a:t> </a:t>
            </a:r>
            <a:r>
              <a:rPr kumimoji="0" lang="en-US" altLang="en-US" sz="1800" b="0" i="0" u="none" strike="noStrike" cap="none" normalizeH="0" baseline="0">
                <a:ln>
                  <a:noFill/>
                </a:ln>
                <a:solidFill>
                  <a:schemeClr val="tx1"/>
                </a:solidFill>
                <a:effectLst/>
                <a:latin typeface="Arial" panose="020B0604020202020204" pitchFamily="34" charset="0"/>
              </a:rPr>
              <a:t>2022 Mar;32(3):306-328.</a:t>
            </a:r>
            <a:r>
              <a:rPr kumimoji="0" lang="en-US" altLang="en-US" sz="1200" b="0" i="0" u="none" strike="noStrike" cap="none" normalizeH="0" baseline="0">
                <a:ln>
                  <a:noFill/>
                </a:ln>
                <a:solidFill>
                  <a:srgbClr val="212121"/>
                </a:solidFill>
                <a:effectLst/>
                <a:latin typeface="BlinkMacSystemFont"/>
              </a:rPr>
              <a:t> </a:t>
            </a:r>
            <a:r>
              <a:rPr kumimoji="0" lang="en-US" altLang="en-US" sz="1200" b="0" i="0" u="none" strike="noStrike" cap="none" normalizeH="0" baseline="0">
                <a:ln>
                  <a:noFill/>
                </a:ln>
                <a:solidFill>
                  <a:srgbClr val="5B616B"/>
                </a:solidFill>
                <a:effectLst/>
                <a:latin typeface="BlinkMacSystemFont"/>
              </a:rPr>
              <a:t>doi: 10.1080/10503307.2021.1946615.</a:t>
            </a:r>
            <a:r>
              <a:rPr kumimoji="0" lang="en-US" altLang="en-US" sz="1200" b="0" i="0" u="none" strike="noStrike" cap="none" normalizeH="0" baseline="0">
                <a:ln>
                  <a:noFill/>
                </a:ln>
                <a:solidFill>
                  <a:srgbClr val="212121"/>
                </a:solidFill>
                <a:effectLst/>
                <a:latin typeface="BlinkMacSystemFont"/>
              </a:rPr>
              <a:t> </a:t>
            </a:r>
            <a:r>
              <a:rPr kumimoji="0" lang="en-US" altLang="en-US" sz="1200" b="0" i="0" u="none" strike="noStrike" cap="none" normalizeH="0" baseline="0">
                <a:ln>
                  <a:noFill/>
                </a:ln>
                <a:solidFill>
                  <a:srgbClr val="5B616B"/>
                </a:solidFill>
                <a:effectLst/>
                <a:latin typeface="BlinkMacSystemFont"/>
              </a:rPr>
              <a:t>Epub 2021 Jul 12.</a:t>
            </a:r>
            <a:r>
              <a:rPr kumimoji="0" lang="en-US" altLang="en-US" sz="5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2552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6380AC60170645A0935717CAD1D47D" ma:contentTypeVersion="5" ma:contentTypeDescription="Create a new document." ma:contentTypeScope="" ma:versionID="2bd632039e41e2cca7ecec606ae6e656">
  <xsd:schema xmlns:xsd="http://www.w3.org/2001/XMLSchema" xmlns:xs="http://www.w3.org/2001/XMLSchema" xmlns:p="http://schemas.microsoft.com/office/2006/metadata/properties" xmlns:ns3="3a45fc47-eb9b-4e12-9db8-9c54afcdd495" targetNamespace="http://schemas.microsoft.com/office/2006/metadata/properties" ma:root="true" ma:fieldsID="af28bb873540c2886109136ebfa19475" ns3:_="">
    <xsd:import namespace="3a45fc47-eb9b-4e12-9db8-9c54afcdd49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45fc47-eb9b-4e12-9db8-9c54afcdd49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a45fc47-eb9b-4e12-9db8-9c54afcdd495" xsi:nil="true"/>
  </documentManagement>
</p:properties>
</file>

<file path=customXml/itemProps1.xml><?xml version="1.0" encoding="utf-8"?>
<ds:datastoreItem xmlns:ds="http://schemas.openxmlformats.org/officeDocument/2006/customXml" ds:itemID="{D07C89D4-4B9C-4C03-83B2-1B2B00D668E3}">
  <ds:schemaRefs>
    <ds:schemaRef ds:uri="http://schemas.microsoft.com/sharepoint/v3/contenttype/forms"/>
  </ds:schemaRefs>
</ds:datastoreItem>
</file>

<file path=customXml/itemProps2.xml><?xml version="1.0" encoding="utf-8"?>
<ds:datastoreItem xmlns:ds="http://schemas.openxmlformats.org/officeDocument/2006/customXml" ds:itemID="{6AECAC51-95D3-40D2-BCC1-175A1BF147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45fc47-eb9b-4e12-9db8-9c54afcdd4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B6654DC-C8C0-4B7A-94DC-413EDE0BD4DD}">
  <ds:schemaRefs>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 ds:uri="http://purl.org/dc/terms/"/>
    <ds:schemaRef ds:uri="http://schemas.openxmlformats.org/package/2006/metadata/core-properties"/>
    <ds:schemaRef ds:uri="3a45fc47-eb9b-4e12-9db8-9c54afcdd49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6305</TotalTime>
  <Words>996</Words>
  <Application>Microsoft Office PowerPoint</Application>
  <PresentationFormat>Widescreen</PresentationFormat>
  <Paragraphs>69</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BlinkMacSystemFont</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Fabio Anedda (2533090)</dc:creator>
  <cp:lastModifiedBy>Fabio Anedda (2533090)</cp:lastModifiedBy>
  <cp:revision>2</cp:revision>
  <dcterms:created xsi:type="dcterms:W3CDTF">2026-03-15T12:05:11Z</dcterms:created>
  <dcterms:modified xsi:type="dcterms:W3CDTF">2026-03-22T16:41:25Z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0x010100726380AC60170645A0935717CAD1D47D</vt:lpwstr>
  </property>
</Properties>
</file>