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handoutMasterIdLst>
    <p:handoutMasterId r:id="rId18"/>
  </p:handoutMasterIdLst>
  <p:sldIdLst>
    <p:sldId id="264" r:id="rId2"/>
    <p:sldId id="281" r:id="rId3"/>
    <p:sldId id="274" r:id="rId4"/>
    <p:sldId id="273" r:id="rId5"/>
    <p:sldId id="275" r:id="rId6"/>
    <p:sldId id="261" r:id="rId7"/>
    <p:sldId id="276" r:id="rId8"/>
    <p:sldId id="280" r:id="rId9"/>
    <p:sldId id="257" r:id="rId10"/>
    <p:sldId id="258" r:id="rId11"/>
    <p:sldId id="277" r:id="rId12"/>
    <p:sldId id="278" r:id="rId13"/>
    <p:sldId id="279" r:id="rId14"/>
    <p:sldId id="259" r:id="rId15"/>
    <p:sldId id="260" r:id="rId16"/>
    <p:sldId id="262" r:id="rId1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5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77" d="100"/>
          <a:sy n="77" d="100"/>
        </p:scale>
        <p:origin x="72"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1A2283C-8924-44FD-A10C-65E7A78B1BE5}" type="datetimeFigureOut">
              <a:rPr lang="en-GB" smtClean="0"/>
              <a:t>03/09/2021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1E20261-8EBD-4523-9D2A-A4A749BBD060}" type="slidenum">
              <a:rPr lang="en-GB" smtClean="0"/>
              <a:t>‹#›</a:t>
            </a:fld>
            <a:endParaRPr lang="en-GB"/>
          </a:p>
        </p:txBody>
      </p:sp>
    </p:spTree>
    <p:extLst>
      <p:ext uri="{BB962C8B-B14F-4D97-AF65-F5344CB8AC3E}">
        <p14:creationId xmlns:p14="http://schemas.microsoft.com/office/powerpoint/2010/main" val="174854333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B5BC70-0BB2-48D7-BB66-8775ADD1895A}" type="datetimeFigureOut">
              <a:rPr lang="en-GB" smtClean="0"/>
              <a:t>03/09/2021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32680-A414-4B7C-B1CE-F47212FCEC1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099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B5BC70-0BB2-48D7-BB66-8775ADD1895A}" type="datetimeFigureOut">
              <a:rPr lang="en-GB" smtClean="0"/>
              <a:t>03/09/2021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405098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B5BC70-0BB2-48D7-BB66-8775ADD1895A}" type="datetimeFigureOut">
              <a:rPr lang="en-GB" smtClean="0"/>
              <a:t>03/09/2021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32680-A414-4B7C-B1CE-F47212FCEC1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727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B5BC70-0BB2-48D7-BB66-8775ADD1895A}" type="datetimeFigureOut">
              <a:rPr lang="en-GB" smtClean="0"/>
              <a:t>03/09/2021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2700004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B5BC70-0BB2-48D7-BB66-8775ADD1895A}" type="datetimeFigureOut">
              <a:rPr lang="en-GB" smtClean="0"/>
              <a:t>03/09/2021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1919435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B5BC70-0BB2-48D7-BB66-8775ADD1895A}" type="datetimeFigureOut">
              <a:rPr lang="en-GB" smtClean="0"/>
              <a:t>03/09/2021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1491825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B5BC70-0BB2-48D7-BB66-8775ADD1895A}" type="datetimeFigureOut">
              <a:rPr lang="en-GB" smtClean="0"/>
              <a:t>03/09/2021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761337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B5BC70-0BB2-48D7-BB66-8775ADD1895A}" type="datetimeFigureOut">
              <a:rPr lang="en-GB" smtClean="0"/>
              <a:t>03/09/2021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2692696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B5BC70-0BB2-48D7-BB66-8775ADD1895A}" type="datetimeFigureOut">
              <a:rPr lang="en-GB" smtClean="0"/>
              <a:t>03/09/2021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32680-A414-4B7C-B1CE-F47212FCEC1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9426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B5BC70-0BB2-48D7-BB66-8775ADD1895A}" type="datetimeFigureOut">
              <a:rPr lang="en-GB" smtClean="0"/>
              <a:t>03/09/2021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32680-A414-4B7C-B1CE-F47212FCEC18}" type="slidenum">
              <a:rPr lang="en-GB" smtClean="0"/>
              <a:t>‹#›</a:t>
            </a:fld>
            <a:endParaRPr lang="en-GB"/>
          </a:p>
        </p:txBody>
      </p:sp>
    </p:spTree>
    <p:extLst>
      <p:ext uri="{BB962C8B-B14F-4D97-AF65-F5344CB8AC3E}">
        <p14:creationId xmlns:p14="http://schemas.microsoft.com/office/powerpoint/2010/main" val="238883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B5BC70-0BB2-48D7-BB66-8775ADD1895A}" type="datetimeFigureOut">
              <a:rPr lang="en-GB" smtClean="0"/>
              <a:t>03/09/2021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32680-A414-4B7C-B1CE-F47212FCEC18}"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3453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B5BC70-0BB2-48D7-BB66-8775ADD1895A}" type="datetimeFigureOut">
              <a:rPr lang="en-GB" smtClean="0"/>
              <a:t>03/09/2021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3E32680-A414-4B7C-B1CE-F47212FCEC18}"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12573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professorjackrichards.com/difference-between-an-approach-and-a-method/" TargetMode="External"/><Relationship Id="rId2" Type="http://schemas.openxmlformats.org/officeDocument/2006/relationships/hyperlink" Target="http://www.coe.int/t/dg4/linguistic/cadre1_en.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Methods and Approaches</a:t>
            </a:r>
            <a:br>
              <a:rPr lang="en-GB" dirty="0"/>
            </a:br>
            <a:r>
              <a:rPr lang="en-GB" dirty="0"/>
              <a:t>Task-Based Learning</a:t>
            </a:r>
          </a:p>
        </p:txBody>
      </p:sp>
      <p:sp>
        <p:nvSpPr>
          <p:cNvPr id="3" name="Subtitle 2"/>
          <p:cNvSpPr>
            <a:spLocks noGrp="1"/>
          </p:cNvSpPr>
          <p:nvPr>
            <p:ph type="subTitle" idx="1"/>
          </p:nvPr>
        </p:nvSpPr>
        <p:spPr/>
        <p:txBody>
          <a:bodyPr>
            <a:normAutofit/>
          </a:bodyPr>
          <a:lstStyle/>
          <a:p>
            <a:pPr algn="l"/>
            <a:r>
              <a:rPr lang="en-GB" dirty="0"/>
              <a:t>Semester 1</a:t>
            </a:r>
          </a:p>
          <a:p>
            <a:pPr algn="l"/>
            <a:r>
              <a:rPr lang="en-GB" dirty="0"/>
              <a:t>JJC</a:t>
            </a:r>
          </a:p>
          <a:p>
            <a:pPr algn="l"/>
            <a:r>
              <a:rPr lang="en-GB" dirty="0"/>
              <a:t>HPEN7024</a:t>
            </a:r>
          </a:p>
        </p:txBody>
      </p:sp>
    </p:spTree>
    <p:extLst>
      <p:ext uri="{BB962C8B-B14F-4D97-AF65-F5344CB8AC3E}">
        <p14:creationId xmlns:p14="http://schemas.microsoft.com/office/powerpoint/2010/main" val="1083238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into groups of three…</a:t>
            </a:r>
          </a:p>
        </p:txBody>
      </p:sp>
      <p:sp>
        <p:nvSpPr>
          <p:cNvPr id="3" name="Content Placeholder 2"/>
          <p:cNvSpPr>
            <a:spLocks noGrp="1"/>
          </p:cNvSpPr>
          <p:nvPr>
            <p:ph idx="1"/>
          </p:nvPr>
        </p:nvSpPr>
        <p:spPr>
          <a:xfrm>
            <a:off x="677334" y="1672281"/>
            <a:ext cx="8596668" cy="4369081"/>
          </a:xfrm>
        </p:spPr>
        <p:txBody>
          <a:bodyPr>
            <a:normAutofit/>
          </a:bodyPr>
          <a:lstStyle/>
          <a:p>
            <a:r>
              <a:rPr lang="en-GB" sz="2400" dirty="0"/>
              <a:t>You are asked to provide a short text for the student magazine published by the student union. This magazine will be given to prospective students coming to the university for the next open day in the Spring.</a:t>
            </a:r>
          </a:p>
          <a:p>
            <a:r>
              <a:rPr lang="en-GB" sz="2400" dirty="0"/>
              <a:t>You must provide a summary of the positive aspects of Wales (100 words).</a:t>
            </a:r>
          </a:p>
          <a:p>
            <a:r>
              <a:rPr lang="en-GB" sz="2400" dirty="0"/>
              <a:t>Your text should have a maximum of three short statements – 35 words each.</a:t>
            </a:r>
          </a:p>
          <a:p>
            <a:r>
              <a:rPr lang="en-GB" sz="2400" dirty="0"/>
              <a:t>Work in a group of three to put together your text – the best will be chosen for the magazine!</a:t>
            </a:r>
          </a:p>
          <a:p>
            <a:pPr marL="0" indent="0">
              <a:buNone/>
            </a:pPr>
            <a:endParaRPr lang="en-GB" dirty="0"/>
          </a:p>
        </p:txBody>
      </p:sp>
    </p:spTree>
    <p:extLst>
      <p:ext uri="{BB962C8B-B14F-4D97-AF65-F5344CB8AC3E}">
        <p14:creationId xmlns:p14="http://schemas.microsoft.com/office/powerpoint/2010/main" val="1243074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TBLT – Task-based language teaching?</a:t>
            </a:r>
          </a:p>
        </p:txBody>
      </p:sp>
      <p:sp>
        <p:nvSpPr>
          <p:cNvPr id="3" name="Content Placeholder 2"/>
          <p:cNvSpPr>
            <a:spLocks noGrp="1"/>
          </p:cNvSpPr>
          <p:nvPr>
            <p:ph idx="1"/>
          </p:nvPr>
        </p:nvSpPr>
        <p:spPr/>
        <p:txBody>
          <a:bodyPr>
            <a:normAutofit/>
          </a:bodyPr>
          <a:lstStyle/>
          <a:p>
            <a:r>
              <a:rPr lang="en-GB" sz="3000" dirty="0"/>
              <a:t>Engaging learners in using the target language in a real way – tasks requiring real communication</a:t>
            </a:r>
          </a:p>
          <a:p>
            <a:r>
              <a:rPr lang="en-GB" sz="3000" dirty="0"/>
              <a:t>Opportunities demanding students use all language resources they have</a:t>
            </a:r>
            <a:endParaRPr lang="en-GB" sz="3000" dirty="0">
              <a:solidFill>
                <a:schemeClr val="accent1"/>
              </a:solidFill>
            </a:endParaRPr>
          </a:p>
          <a:p>
            <a:pPr marL="0" indent="0">
              <a:buNone/>
            </a:pPr>
            <a:r>
              <a:rPr lang="en-GB" sz="3000" i="1" dirty="0">
                <a:solidFill>
                  <a:schemeClr val="tx1"/>
                </a:solidFill>
              </a:rPr>
              <a:t>‘the basis for language development is the learner’s attempt to deploy language for meaning’, i.e. to negotiate a task (TBL theory) </a:t>
            </a:r>
            <a:r>
              <a:rPr lang="en-GB" sz="1900" dirty="0"/>
              <a:t>(Willis &amp; Willis 2003:2 in Harmer 2007:73)</a:t>
            </a:r>
          </a:p>
          <a:p>
            <a:endParaRPr lang="en-GB" sz="3200" dirty="0"/>
          </a:p>
          <a:p>
            <a:endParaRPr lang="en-GB" sz="3200" dirty="0"/>
          </a:p>
          <a:p>
            <a:endParaRPr lang="en-GB" dirty="0"/>
          </a:p>
        </p:txBody>
      </p:sp>
    </p:spTree>
    <p:extLst>
      <p:ext uri="{BB962C8B-B14F-4D97-AF65-F5344CB8AC3E}">
        <p14:creationId xmlns:p14="http://schemas.microsoft.com/office/powerpoint/2010/main" val="381918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Task-based Teaching &amp; Learning – some requirements</a:t>
            </a:r>
          </a:p>
        </p:txBody>
      </p:sp>
      <p:sp>
        <p:nvSpPr>
          <p:cNvPr id="3" name="Content Placeholder 2"/>
          <p:cNvSpPr>
            <a:spLocks noGrp="1"/>
          </p:cNvSpPr>
          <p:nvPr>
            <p:ph idx="1"/>
          </p:nvPr>
        </p:nvSpPr>
        <p:spPr>
          <a:xfrm>
            <a:off x="677334" y="2160589"/>
            <a:ext cx="9685866" cy="3880773"/>
          </a:xfrm>
        </p:spPr>
        <p:txBody>
          <a:bodyPr>
            <a:normAutofit/>
          </a:bodyPr>
          <a:lstStyle/>
          <a:p>
            <a:r>
              <a:rPr lang="en-GB" sz="3200" dirty="0"/>
              <a:t>TBL – must fit the environment in which it is used (see Tam (2011) TBLT in Hong-Kong).</a:t>
            </a:r>
          </a:p>
          <a:p>
            <a:r>
              <a:rPr lang="en-GB" sz="3200" dirty="0"/>
              <a:t>Students must be willing to use the language in order to complete the task.</a:t>
            </a:r>
          </a:p>
          <a:p>
            <a:r>
              <a:rPr lang="en-GB" sz="3200" dirty="0"/>
              <a:t>Current approaches to TBLT focus once more on grammar via follow-up form-focused activities.</a:t>
            </a:r>
          </a:p>
        </p:txBody>
      </p:sp>
    </p:spTree>
    <p:extLst>
      <p:ext uri="{BB962C8B-B14F-4D97-AF65-F5344CB8AC3E}">
        <p14:creationId xmlns:p14="http://schemas.microsoft.com/office/powerpoint/2010/main" val="2288923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TBLT – issues teachers report</a:t>
            </a:r>
          </a:p>
        </p:txBody>
      </p:sp>
      <p:sp>
        <p:nvSpPr>
          <p:cNvPr id="3" name="Content Placeholder 2"/>
          <p:cNvSpPr>
            <a:spLocks noGrp="1"/>
          </p:cNvSpPr>
          <p:nvPr>
            <p:ph idx="1"/>
          </p:nvPr>
        </p:nvSpPr>
        <p:spPr>
          <a:xfrm>
            <a:off x="677334" y="1524001"/>
            <a:ext cx="9685866" cy="4517362"/>
          </a:xfrm>
        </p:spPr>
        <p:txBody>
          <a:bodyPr>
            <a:normAutofit/>
          </a:bodyPr>
          <a:lstStyle/>
          <a:p>
            <a:r>
              <a:rPr lang="en-GB" sz="2800" dirty="0"/>
              <a:t>Tam (2011) – using TBL in Hong-Kong primary schools – teacher comments:</a:t>
            </a:r>
          </a:p>
          <a:p>
            <a:r>
              <a:rPr lang="en-GB" sz="2800" dirty="0"/>
              <a:t>3 main problems</a:t>
            </a:r>
          </a:p>
          <a:p>
            <a:pPr marL="971550" lvl="1" indent="-514350">
              <a:buFont typeface="+mj-lt"/>
              <a:buAutoNum type="arabicPeriod"/>
            </a:pPr>
            <a:r>
              <a:rPr lang="en-GB" sz="2600" dirty="0"/>
              <a:t>Too much use of mother-tongue during tasks</a:t>
            </a:r>
          </a:p>
          <a:p>
            <a:pPr marL="971550" lvl="1" indent="-514350">
              <a:buFont typeface="+mj-lt"/>
              <a:buAutoNum type="arabicPeriod"/>
            </a:pPr>
            <a:r>
              <a:rPr lang="en-GB" sz="2600" dirty="0"/>
              <a:t>Classroom management problems – pupils not working together</a:t>
            </a:r>
          </a:p>
          <a:p>
            <a:pPr marL="971550" lvl="1" indent="-514350">
              <a:buFont typeface="+mj-lt"/>
              <a:buAutoNum type="arabicPeriod"/>
            </a:pPr>
            <a:r>
              <a:rPr lang="en-GB" sz="2600" dirty="0"/>
              <a:t>Quality of target language output may be weak</a:t>
            </a:r>
          </a:p>
          <a:p>
            <a:r>
              <a:rPr lang="en-GB" sz="2800" dirty="0"/>
              <a:t>Read the conclusion to the Hong-Kong report for advice regarding the above issues.</a:t>
            </a:r>
          </a:p>
        </p:txBody>
      </p:sp>
    </p:spTree>
    <p:extLst>
      <p:ext uri="{BB962C8B-B14F-4D97-AF65-F5344CB8AC3E}">
        <p14:creationId xmlns:p14="http://schemas.microsoft.com/office/powerpoint/2010/main" val="3216700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6126" y="378683"/>
            <a:ext cx="10323765" cy="5688437"/>
          </a:xfrm>
        </p:spPr>
        <p:txBody>
          <a:bodyPr>
            <a:normAutofit/>
          </a:bodyPr>
          <a:lstStyle/>
          <a:p>
            <a:pPr marL="0" indent="0">
              <a:buNone/>
            </a:pPr>
            <a:r>
              <a:rPr lang="en-GB" sz="2800" dirty="0">
                <a:solidFill>
                  <a:srgbClr val="0070C0"/>
                </a:solidFill>
              </a:rPr>
              <a:t>Further Criticisms:</a:t>
            </a:r>
          </a:p>
          <a:p>
            <a:pPr marL="0" indent="0">
              <a:buNone/>
            </a:pPr>
            <a:endParaRPr lang="en-GB" sz="2800" dirty="0">
              <a:solidFill>
                <a:srgbClr val="0070C0"/>
              </a:solidFill>
            </a:endParaRPr>
          </a:p>
          <a:p>
            <a:r>
              <a:rPr lang="en-GB" sz="2800" dirty="0"/>
              <a:t>Cook (2000) …there’s more to language learning than using the language for </a:t>
            </a:r>
            <a:r>
              <a:rPr lang="en-GB" sz="2800" i="1" dirty="0"/>
              <a:t>tasks</a:t>
            </a:r>
            <a:r>
              <a:rPr lang="en-GB" sz="2800" dirty="0"/>
              <a:t>. Learning a language requires understanding &amp; knowledge of the language structure. Traditional teaching &amp; learning required.</a:t>
            </a:r>
          </a:p>
          <a:p>
            <a:r>
              <a:rPr lang="en-GB" sz="2800" dirty="0"/>
              <a:t>Swan (2005) …language learning requires systematic teaching of specific new language – the grammar bit by bit, in order. </a:t>
            </a:r>
          </a:p>
          <a:p>
            <a:r>
              <a:rPr lang="en-GB" sz="2800" dirty="0"/>
              <a:t>Harmer (2007) …a whole language programme based on TBL may not be possible. </a:t>
            </a:r>
            <a:r>
              <a:rPr lang="en-GB" sz="2800" b="1" dirty="0">
                <a:solidFill>
                  <a:schemeClr val="tx1"/>
                </a:solidFill>
              </a:rPr>
              <a:t>WHY, what do you think?</a:t>
            </a:r>
          </a:p>
          <a:p>
            <a:r>
              <a:rPr lang="en-GB" sz="2800" b="1" dirty="0">
                <a:solidFill>
                  <a:schemeClr val="accent5">
                    <a:lumMod val="75000"/>
                  </a:schemeClr>
                </a:solidFill>
              </a:rPr>
              <a:t>Look at some of the things people think: p.1 Willis &amp; Willis 2007.</a:t>
            </a:r>
          </a:p>
          <a:p>
            <a:pPr marL="0" indent="0">
              <a:buNone/>
            </a:pPr>
            <a:endParaRPr lang="en-GB" sz="2800" u="sng" dirty="0">
              <a:solidFill>
                <a:srgbClr val="0070C0"/>
              </a:solidFill>
            </a:endParaRPr>
          </a:p>
          <a:p>
            <a:pPr marL="0" indent="0">
              <a:buNone/>
            </a:pPr>
            <a:endParaRPr lang="en-GB" sz="2800" u="sng" dirty="0">
              <a:solidFill>
                <a:srgbClr val="0070C0"/>
              </a:solidFill>
            </a:endParaRPr>
          </a:p>
          <a:p>
            <a:pPr marL="0" indent="0">
              <a:buNone/>
            </a:pPr>
            <a:endParaRPr lang="en-GB" sz="2000" dirty="0"/>
          </a:p>
        </p:txBody>
      </p:sp>
    </p:spTree>
    <p:extLst>
      <p:ext uri="{BB962C8B-B14F-4D97-AF65-F5344CB8AC3E}">
        <p14:creationId xmlns:p14="http://schemas.microsoft.com/office/powerpoint/2010/main" val="3391028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a:t>
            </a:r>
            <a:br>
              <a:rPr lang="en-GB" dirty="0"/>
            </a:br>
            <a:endParaRPr lang="en-GB" dirty="0"/>
          </a:p>
        </p:txBody>
      </p:sp>
      <p:sp>
        <p:nvSpPr>
          <p:cNvPr id="3" name="Content Placeholder 2"/>
          <p:cNvSpPr>
            <a:spLocks noGrp="1"/>
          </p:cNvSpPr>
          <p:nvPr>
            <p:ph idx="1"/>
          </p:nvPr>
        </p:nvSpPr>
        <p:spPr>
          <a:xfrm>
            <a:off x="677333" y="1235243"/>
            <a:ext cx="10773261" cy="4806120"/>
          </a:xfrm>
        </p:spPr>
        <p:txBody>
          <a:bodyPr>
            <a:normAutofit/>
          </a:bodyPr>
          <a:lstStyle/>
          <a:p>
            <a:endParaRPr lang="en-GB" sz="2800" dirty="0"/>
          </a:p>
          <a:p>
            <a:r>
              <a:rPr lang="en-GB" sz="2800" dirty="0"/>
              <a:t>TBL can build confidence without fear of making mistakes.</a:t>
            </a:r>
          </a:p>
          <a:p>
            <a:r>
              <a:rPr lang="en-GB" sz="2800" dirty="0"/>
              <a:t>TBL can make students aware of what they need to learn.</a:t>
            </a:r>
          </a:p>
          <a:p>
            <a:r>
              <a:rPr lang="en-GB" sz="2800" dirty="0"/>
              <a:t>Form-focused activities can come optimally at the end, once learners are </a:t>
            </a:r>
            <a:r>
              <a:rPr lang="en-GB" sz="2800" b="1" i="1" dirty="0"/>
              <a:t>engaged</a:t>
            </a:r>
            <a:r>
              <a:rPr lang="en-GB" sz="2800" dirty="0"/>
              <a:t> in learning.</a:t>
            </a:r>
          </a:p>
          <a:p>
            <a:r>
              <a:rPr lang="en-GB" sz="2800" dirty="0"/>
              <a:t>Tasks are central to language learning – a focus on meaning rather than accuracy of form.</a:t>
            </a:r>
          </a:p>
          <a:p>
            <a:r>
              <a:rPr lang="en-GB" sz="2800" dirty="0"/>
              <a:t>A focus on form can detract learners from using language to communicate meaning, don’t want to make mistakes.</a:t>
            </a:r>
          </a:p>
        </p:txBody>
      </p:sp>
    </p:spTree>
    <p:extLst>
      <p:ext uri="{BB962C8B-B14F-4D97-AF65-F5344CB8AC3E}">
        <p14:creationId xmlns:p14="http://schemas.microsoft.com/office/powerpoint/2010/main" val="2586876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thoughts:</a:t>
            </a:r>
          </a:p>
        </p:txBody>
      </p:sp>
      <p:sp>
        <p:nvSpPr>
          <p:cNvPr id="3" name="Content Placeholder 2"/>
          <p:cNvSpPr>
            <a:spLocks noGrp="1"/>
          </p:cNvSpPr>
          <p:nvPr>
            <p:ph idx="1"/>
          </p:nvPr>
        </p:nvSpPr>
        <p:spPr/>
        <p:txBody>
          <a:bodyPr>
            <a:normAutofit/>
          </a:bodyPr>
          <a:lstStyle/>
          <a:p>
            <a:r>
              <a:rPr lang="en-GB" sz="2800" dirty="0"/>
              <a:t>Students work mostly in pair/groups – Not always though.</a:t>
            </a:r>
          </a:p>
          <a:p>
            <a:r>
              <a:rPr lang="en-GB" sz="2800" dirty="0" err="1"/>
              <a:t>Prabhu</a:t>
            </a:r>
            <a:r>
              <a:rPr lang="en-GB" sz="2800" dirty="0"/>
              <a:t> (1987) believed in teacher-fronted tasks  / whole group work, guided by the teacher.</a:t>
            </a:r>
          </a:p>
          <a:p>
            <a:r>
              <a:rPr lang="en-GB" sz="2800" dirty="0"/>
              <a:t>What about autonomy to make decisions and mistakes?</a:t>
            </a:r>
          </a:p>
          <a:p>
            <a:r>
              <a:rPr lang="en-GB" sz="2800" dirty="0"/>
              <a:t>TBL requires mostly speech work – NO, reading and writing is also possible (see Slide 1 task)</a:t>
            </a:r>
          </a:p>
          <a:p>
            <a:endParaRPr lang="en-GB" sz="2800" dirty="0"/>
          </a:p>
        </p:txBody>
      </p:sp>
    </p:spTree>
    <p:extLst>
      <p:ext uri="{BB962C8B-B14F-4D97-AF65-F5344CB8AC3E}">
        <p14:creationId xmlns:p14="http://schemas.microsoft.com/office/powerpoint/2010/main" val="150184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529347" cy="1320800"/>
          </a:xfrm>
        </p:spPr>
        <p:txBody>
          <a:bodyPr>
            <a:normAutofit fontScale="90000"/>
          </a:bodyPr>
          <a:lstStyle/>
          <a:p>
            <a:pPr algn="ctr"/>
            <a:r>
              <a:rPr lang="en-GB" dirty="0">
                <a:solidFill>
                  <a:schemeClr val="accent1">
                    <a:lumMod val="50000"/>
                  </a:schemeClr>
                </a:solidFill>
              </a:rPr>
              <a:t>Task-based Learning – the reality is</a:t>
            </a:r>
            <a:br>
              <a:rPr lang="en-GB" dirty="0">
                <a:solidFill>
                  <a:schemeClr val="accent1">
                    <a:lumMod val="50000"/>
                  </a:schemeClr>
                </a:solidFill>
              </a:rPr>
            </a:br>
            <a:r>
              <a:rPr lang="en-GB" dirty="0">
                <a:solidFill>
                  <a:schemeClr val="accent1">
                    <a:lumMod val="50000"/>
                  </a:schemeClr>
                </a:solidFill>
              </a:rPr>
              <a:t>a focus on meaningful cycle of activities </a:t>
            </a:r>
            <a:r>
              <a:rPr lang="en-GB" sz="2000" dirty="0">
                <a:solidFill>
                  <a:schemeClr val="accent1">
                    <a:lumMod val="50000"/>
                  </a:schemeClr>
                </a:solidFill>
              </a:rPr>
              <a:t>(Willis 2007, p.5)</a:t>
            </a:r>
          </a:p>
        </p:txBody>
      </p:sp>
      <p:sp>
        <p:nvSpPr>
          <p:cNvPr id="3" name="Content Placeholder 2"/>
          <p:cNvSpPr>
            <a:spLocks noGrp="1"/>
          </p:cNvSpPr>
          <p:nvPr>
            <p:ph idx="1"/>
          </p:nvPr>
        </p:nvSpPr>
        <p:spPr>
          <a:xfrm>
            <a:off x="677334" y="2160589"/>
            <a:ext cx="8596668" cy="4240211"/>
          </a:xfrm>
        </p:spPr>
        <p:txBody>
          <a:bodyPr>
            <a:normAutofit fontScale="62500" lnSpcReduction="20000"/>
          </a:bodyPr>
          <a:lstStyle/>
          <a:p>
            <a:pPr marL="457200" lvl="1" indent="0">
              <a:buNone/>
            </a:pPr>
            <a:r>
              <a:rPr lang="en-GB" sz="3800" dirty="0"/>
              <a:t>Task completion demands meaningful communication which leads to language use &amp; a focus on form comes from that.</a:t>
            </a:r>
          </a:p>
          <a:p>
            <a:pPr lvl="1"/>
            <a:r>
              <a:rPr lang="en-GB" sz="3800" dirty="0"/>
              <a:t>The Task is the emphasis – language use is the by-product of the task. </a:t>
            </a:r>
          </a:p>
          <a:p>
            <a:pPr lvl="1"/>
            <a:r>
              <a:rPr lang="en-GB" sz="3800" dirty="0"/>
              <a:t>Focus: language use &amp; fluency to negotiate task rather than focus on language accuracy</a:t>
            </a:r>
          </a:p>
          <a:p>
            <a:pPr lvl="1"/>
            <a:r>
              <a:rPr lang="en-GB" sz="3800" dirty="0"/>
              <a:t>3 steps – </a:t>
            </a:r>
          </a:p>
          <a:p>
            <a:pPr lvl="3"/>
            <a:r>
              <a:rPr lang="en-GB" sz="3800" dirty="0"/>
              <a:t>Pre-task – setting up of topic/task </a:t>
            </a:r>
          </a:p>
          <a:p>
            <a:pPr lvl="3"/>
            <a:r>
              <a:rPr lang="en-GB" sz="3800" dirty="0"/>
              <a:t>Task Cycle – learners plan and do / learners produce the language, not controlled by the teacher.</a:t>
            </a:r>
          </a:p>
          <a:p>
            <a:pPr lvl="3"/>
            <a:r>
              <a:rPr lang="en-GB" sz="3800" dirty="0"/>
              <a:t>Language Focus – analysis of language used happens at different stages – </a:t>
            </a:r>
            <a:r>
              <a:rPr lang="en-GB" sz="3800"/>
              <a:t>as needed/requested, </a:t>
            </a:r>
            <a:r>
              <a:rPr lang="en-GB" sz="3800" dirty="0"/>
              <a:t>guided by </a:t>
            </a:r>
            <a:r>
              <a:rPr lang="en-GB" sz="3800"/>
              <a:t>the teacher.</a:t>
            </a:r>
            <a:endParaRPr lang="en-GB" sz="3800" dirty="0"/>
          </a:p>
          <a:p>
            <a:endParaRPr lang="en-GB" dirty="0"/>
          </a:p>
        </p:txBody>
      </p:sp>
    </p:spTree>
    <p:extLst>
      <p:ext uri="{BB962C8B-B14F-4D97-AF65-F5344CB8AC3E}">
        <p14:creationId xmlns:p14="http://schemas.microsoft.com/office/powerpoint/2010/main" val="605101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50000"/>
                  </a:schemeClr>
                </a:solidFill>
              </a:rPr>
              <a:t>Task Cycle &amp; Activities</a:t>
            </a:r>
          </a:p>
        </p:txBody>
      </p:sp>
      <p:sp>
        <p:nvSpPr>
          <p:cNvPr id="3" name="Content Placeholder 2"/>
          <p:cNvSpPr>
            <a:spLocks noGrp="1"/>
          </p:cNvSpPr>
          <p:nvPr>
            <p:ph idx="1"/>
          </p:nvPr>
        </p:nvSpPr>
        <p:spPr>
          <a:xfrm>
            <a:off x="677333" y="1435769"/>
            <a:ext cx="9842385" cy="4605594"/>
          </a:xfrm>
        </p:spPr>
        <p:txBody>
          <a:bodyPr>
            <a:normAutofit/>
          </a:bodyPr>
          <a:lstStyle/>
          <a:p>
            <a:pPr marL="0" indent="0">
              <a:buNone/>
            </a:pPr>
            <a:r>
              <a:rPr lang="en-GB" sz="2400" dirty="0"/>
              <a:t>STEPS:</a:t>
            </a:r>
          </a:p>
          <a:p>
            <a:pPr>
              <a:buFont typeface="+mj-lt"/>
              <a:buAutoNum type="arabicPeriod"/>
            </a:pPr>
            <a:r>
              <a:rPr lang="en-GB" sz="2400" dirty="0"/>
              <a:t>Task set-up &amp; topic exploration - useful words &amp; phrases / task instructions</a:t>
            </a:r>
          </a:p>
          <a:p>
            <a:pPr>
              <a:buFont typeface="+mj-lt"/>
              <a:buAutoNum type="arabicPeriod"/>
            </a:pPr>
            <a:r>
              <a:rPr lang="en-GB" sz="2400" dirty="0"/>
              <a:t>Performance of task – individuals/pairs/groups (teacher monitors, interference is minimal)</a:t>
            </a:r>
          </a:p>
          <a:p>
            <a:pPr lvl="1">
              <a:buFont typeface="Wingdings" panose="05000000000000000000" pitchFamily="2" charset="2"/>
              <a:buChar char="q"/>
            </a:pPr>
            <a:r>
              <a:rPr lang="en-GB" sz="2400" dirty="0"/>
              <a:t>Together the students PLAN – PERFORM - REPORT</a:t>
            </a:r>
          </a:p>
          <a:p>
            <a:pPr lvl="1">
              <a:buFont typeface="Wingdings" panose="05000000000000000000" pitchFamily="2" charset="2"/>
              <a:buChar char="q"/>
            </a:pPr>
            <a:r>
              <a:rPr lang="en-GB" sz="2400" dirty="0"/>
              <a:t>Students produce authentic language to negotiate and complete the task</a:t>
            </a:r>
          </a:p>
          <a:p>
            <a:pPr>
              <a:buFont typeface="+mj-lt"/>
              <a:buAutoNum type="arabicPeriod"/>
            </a:pPr>
            <a:r>
              <a:rPr lang="en-GB" sz="2400" dirty="0"/>
              <a:t>Language Analysis – post task language focus is based on the language produced by students and noted by teacher during monitoring stage / student requests for help &amp; clarification.</a:t>
            </a:r>
          </a:p>
          <a:p>
            <a:pPr>
              <a:buFont typeface="+mj-lt"/>
              <a:buAutoNum type="arabicPeriod"/>
            </a:pPr>
            <a:endParaRPr lang="en-GB" dirty="0"/>
          </a:p>
          <a:p>
            <a:pPr marL="457200" lvl="1" indent="0">
              <a:buNone/>
            </a:pPr>
            <a:endParaRPr lang="en-GB" dirty="0"/>
          </a:p>
        </p:txBody>
      </p:sp>
    </p:spTree>
    <p:extLst>
      <p:ext uri="{BB962C8B-B14F-4D97-AF65-F5344CB8AC3E}">
        <p14:creationId xmlns:p14="http://schemas.microsoft.com/office/powerpoint/2010/main" val="1318548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Adapting textbook exercises</a:t>
            </a:r>
          </a:p>
        </p:txBody>
      </p:sp>
      <p:sp>
        <p:nvSpPr>
          <p:cNvPr id="3" name="Content Placeholder 2"/>
          <p:cNvSpPr>
            <a:spLocks noGrp="1"/>
          </p:cNvSpPr>
          <p:nvPr>
            <p:ph idx="1"/>
          </p:nvPr>
        </p:nvSpPr>
        <p:spPr>
          <a:xfrm>
            <a:off x="677334" y="1572127"/>
            <a:ext cx="8596668" cy="4469236"/>
          </a:xfrm>
        </p:spPr>
        <p:txBody>
          <a:bodyPr>
            <a:normAutofit/>
          </a:bodyPr>
          <a:lstStyle/>
          <a:p>
            <a:r>
              <a:rPr lang="en-GB" sz="2800" dirty="0"/>
              <a:t>Many textbooks use the PPP approach – few TBL </a:t>
            </a:r>
            <a:r>
              <a:rPr lang="en-GB" sz="2800" i="1" u="sng" dirty="0"/>
              <a:t>cycles</a:t>
            </a:r>
            <a:r>
              <a:rPr lang="en-GB" sz="2800" dirty="0"/>
              <a:t> offered</a:t>
            </a:r>
          </a:p>
          <a:p>
            <a:r>
              <a:rPr lang="en-GB" sz="2800" dirty="0"/>
              <a:t>Many textbook activities are POTENTIAL tasks:</a:t>
            </a:r>
          </a:p>
          <a:p>
            <a:pPr marL="0" indent="0">
              <a:buNone/>
            </a:pPr>
            <a:r>
              <a:rPr lang="en-GB" sz="2800" dirty="0"/>
              <a:t>	‘It’s your turn’ / ‘With a partner…’ / </a:t>
            </a:r>
          </a:p>
          <a:p>
            <a:pPr marL="0" indent="0">
              <a:buNone/>
            </a:pPr>
            <a:r>
              <a:rPr lang="en-GB" sz="2800" dirty="0"/>
              <a:t>	‘Reach a decision’ / ‘Listening challenge’</a:t>
            </a:r>
          </a:p>
          <a:p>
            <a:r>
              <a:rPr lang="en-GB" sz="2800" dirty="0"/>
              <a:t>The term TASK may refer to form-focused practice or display exercises (see textbook sample)</a:t>
            </a:r>
          </a:p>
          <a:p>
            <a:endParaRPr lang="en-GB" sz="2800" dirty="0"/>
          </a:p>
        </p:txBody>
      </p:sp>
    </p:spTree>
    <p:extLst>
      <p:ext uri="{BB962C8B-B14F-4D97-AF65-F5344CB8AC3E}">
        <p14:creationId xmlns:p14="http://schemas.microsoft.com/office/powerpoint/2010/main" val="2479902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Sample Exercises to Tasks</a:t>
            </a:r>
          </a:p>
        </p:txBody>
      </p:sp>
      <p:sp>
        <p:nvSpPr>
          <p:cNvPr id="3" name="Content Placeholder 2"/>
          <p:cNvSpPr>
            <a:spLocks noGrp="1"/>
          </p:cNvSpPr>
          <p:nvPr>
            <p:ph idx="1"/>
          </p:nvPr>
        </p:nvSpPr>
        <p:spPr>
          <a:xfrm>
            <a:off x="677334" y="2160589"/>
            <a:ext cx="9768244" cy="3880773"/>
          </a:xfrm>
        </p:spPr>
        <p:txBody>
          <a:bodyPr>
            <a:normAutofit/>
          </a:bodyPr>
          <a:lstStyle/>
          <a:p>
            <a:r>
              <a:rPr lang="en-GB" sz="2800" dirty="0"/>
              <a:t>Turn a short task into more purposeful and sustained interaction </a:t>
            </a:r>
            <a:r>
              <a:rPr lang="en-GB" sz="1600" dirty="0"/>
              <a:t>(Willis &amp; Willis2007, Unit 6)</a:t>
            </a:r>
          </a:p>
          <a:p>
            <a:r>
              <a:rPr lang="en-GB" sz="2800" dirty="0"/>
              <a:t>TEXTBOOK:	</a:t>
            </a:r>
          </a:p>
          <a:p>
            <a:pPr marL="0" indent="0">
              <a:buNone/>
            </a:pPr>
            <a:r>
              <a:rPr lang="en-GB" sz="2800" dirty="0"/>
              <a:t>		</a:t>
            </a:r>
            <a:r>
              <a:rPr lang="en-GB" sz="2800" i="1" dirty="0"/>
              <a:t>‘Work in pairs and think about places near</a:t>
            </a:r>
          </a:p>
          <a:p>
            <a:pPr marL="0" indent="0">
              <a:buNone/>
            </a:pPr>
            <a:r>
              <a:rPr lang="en-GB" sz="2800" i="1" dirty="0"/>
              <a:t>		where you live. Where can people go for an</a:t>
            </a:r>
          </a:p>
          <a:p>
            <a:pPr marL="0" indent="0">
              <a:buNone/>
            </a:pPr>
            <a:r>
              <a:rPr lang="en-GB" sz="2800" i="1" dirty="0"/>
              <a:t>		 exciting &amp; interesting day out?’ </a:t>
            </a:r>
          </a:p>
          <a:p>
            <a:pPr marL="0" indent="0">
              <a:buNone/>
            </a:pPr>
            <a:r>
              <a:rPr lang="en-GB" sz="2800" dirty="0"/>
              <a:t>Adapt this - what kind of TASK could be given?</a:t>
            </a:r>
          </a:p>
        </p:txBody>
      </p:sp>
    </p:spTree>
    <p:extLst>
      <p:ext uri="{BB962C8B-B14F-4D97-AF65-F5344CB8AC3E}">
        <p14:creationId xmlns:p14="http://schemas.microsoft.com/office/powerpoint/2010/main" val="3405112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29917"/>
            <a:ext cx="9867098" cy="5311446"/>
          </a:xfrm>
        </p:spPr>
        <p:txBody>
          <a:bodyPr>
            <a:normAutofit/>
          </a:bodyPr>
          <a:lstStyle/>
          <a:p>
            <a:r>
              <a:rPr lang="en-GB" sz="2800" dirty="0"/>
              <a:t>Ask learners to carry out a survey of the class group</a:t>
            </a:r>
          </a:p>
          <a:p>
            <a:pPr lvl="1"/>
            <a:r>
              <a:rPr lang="en-GB" sz="2600" dirty="0"/>
              <a:t>GOAL: finding the most popular place</a:t>
            </a:r>
          </a:p>
          <a:p>
            <a:r>
              <a:rPr lang="en-GB" sz="2800" dirty="0"/>
              <a:t>Each pair must report their findings</a:t>
            </a:r>
          </a:p>
          <a:p>
            <a:r>
              <a:rPr lang="en-GB" sz="2800" dirty="0"/>
              <a:t>Class group then chooses a place to visit &amp; organises the trip. Teacher: consider everything this would entail.</a:t>
            </a:r>
          </a:p>
          <a:p>
            <a:pPr marL="0" indent="0">
              <a:buNone/>
            </a:pPr>
            <a:endParaRPr lang="en-GB" sz="2800" dirty="0"/>
          </a:p>
          <a:p>
            <a:pPr marL="0" indent="0">
              <a:buNone/>
            </a:pPr>
            <a:r>
              <a:rPr lang="en-GB" sz="2800" dirty="0"/>
              <a:t>Adapting to give a specific TASK focus:</a:t>
            </a:r>
          </a:p>
          <a:p>
            <a:pPr>
              <a:buFont typeface="Wingdings" panose="05000000000000000000" pitchFamily="2" charset="2"/>
              <a:buChar char="q"/>
            </a:pPr>
            <a:r>
              <a:rPr lang="en-GB" sz="2800" dirty="0"/>
              <a:t>Add a specific goal</a:t>
            </a:r>
          </a:p>
          <a:p>
            <a:pPr>
              <a:buFont typeface="Wingdings" panose="05000000000000000000" pitchFamily="2" charset="2"/>
              <a:buChar char="q"/>
            </a:pPr>
            <a:r>
              <a:rPr lang="en-GB" sz="2800" dirty="0"/>
              <a:t>Give pre-task planning time</a:t>
            </a:r>
          </a:p>
          <a:p>
            <a:pPr>
              <a:buFont typeface="Wingdings" panose="05000000000000000000" pitchFamily="2" charset="2"/>
              <a:buChar char="q"/>
            </a:pPr>
            <a:r>
              <a:rPr lang="en-GB" sz="2800" dirty="0"/>
              <a:t>Demand a post-task report</a:t>
            </a:r>
          </a:p>
          <a:p>
            <a:endParaRPr lang="en-GB" sz="2800" dirty="0"/>
          </a:p>
        </p:txBody>
      </p:sp>
    </p:spTree>
    <p:extLst>
      <p:ext uri="{BB962C8B-B14F-4D97-AF65-F5344CB8AC3E}">
        <p14:creationId xmlns:p14="http://schemas.microsoft.com/office/powerpoint/2010/main" val="140577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9179" y="240632"/>
            <a:ext cx="8824823" cy="6388769"/>
          </a:xfrm>
        </p:spPr>
        <p:txBody>
          <a:bodyPr>
            <a:normAutofit fontScale="85000" lnSpcReduction="20000"/>
          </a:bodyPr>
          <a:lstStyle/>
          <a:p>
            <a:pPr marL="0" indent="0">
              <a:buNone/>
            </a:pPr>
            <a:r>
              <a:rPr lang="en-GB" sz="2600" dirty="0"/>
              <a:t>Sample Task:</a:t>
            </a:r>
          </a:p>
          <a:p>
            <a:pPr marL="0" indent="0" algn="ctr">
              <a:buNone/>
            </a:pPr>
            <a:r>
              <a:rPr lang="en-GB" sz="3400" i="1" dirty="0">
                <a:cs typeface="Angsana New" panose="02020603050405020304" pitchFamily="18" charset="-34"/>
              </a:rPr>
              <a:t>Together with a partner, research a well-known person of your choice and present what you find as a written bibliography</a:t>
            </a:r>
            <a:endParaRPr lang="en-GB" sz="3400" dirty="0"/>
          </a:p>
          <a:p>
            <a:pPr marL="0" indent="0">
              <a:buNone/>
            </a:pPr>
            <a:r>
              <a:rPr lang="en-GB" sz="3100" dirty="0"/>
              <a:t>Task Cycle:</a:t>
            </a:r>
          </a:p>
          <a:p>
            <a:pPr marL="457200" indent="-457200">
              <a:buFont typeface="+mj-lt"/>
              <a:buAutoNum type="arabicPeriod"/>
            </a:pPr>
            <a:r>
              <a:rPr lang="en-GB" sz="2400" dirty="0">
                <a:solidFill>
                  <a:srgbClr val="FF0000"/>
                </a:solidFill>
              </a:rPr>
              <a:t>Task set-up &amp; exploration – PRIMING stage</a:t>
            </a:r>
            <a:r>
              <a:rPr lang="en-GB" sz="2400" dirty="0"/>
              <a:t>:	</a:t>
            </a:r>
          </a:p>
          <a:p>
            <a:pPr lvl="1"/>
            <a:r>
              <a:rPr lang="en-GB" sz="2000" dirty="0"/>
              <a:t>Present task &amp; discuss requirements – what is the focus? </a:t>
            </a:r>
          </a:p>
          <a:p>
            <a:pPr lvl="1"/>
            <a:r>
              <a:rPr lang="en-GB" sz="2000" dirty="0"/>
              <a:t>Present sample biographies to study content &amp; organisation – explore the theme.</a:t>
            </a:r>
          </a:p>
          <a:p>
            <a:pPr marL="457200" indent="-457200">
              <a:buFont typeface="+mj-lt"/>
              <a:buAutoNum type="arabicPeriod"/>
            </a:pPr>
            <a:r>
              <a:rPr lang="en-GB" sz="2400" dirty="0">
                <a:solidFill>
                  <a:srgbClr val="FF0000"/>
                </a:solidFill>
              </a:rPr>
              <a:t>Task Performance:</a:t>
            </a:r>
            <a:r>
              <a:rPr lang="en-GB" sz="2400" dirty="0"/>
              <a:t>	</a:t>
            </a:r>
          </a:p>
          <a:p>
            <a:pPr lvl="1"/>
            <a:r>
              <a:rPr lang="en-GB" sz="2000" dirty="0"/>
              <a:t>Student pairs discuss &amp; select a personality</a:t>
            </a:r>
          </a:p>
          <a:p>
            <a:pPr lvl="1"/>
            <a:r>
              <a:rPr lang="en-GB" sz="2000" dirty="0"/>
              <a:t>Pairs research biography on internet/in books</a:t>
            </a:r>
          </a:p>
          <a:p>
            <a:pPr lvl="1"/>
            <a:r>
              <a:rPr lang="en-GB" sz="2000" dirty="0"/>
              <a:t>Select information &amp; organise write up of the biography</a:t>
            </a:r>
          </a:p>
          <a:p>
            <a:pPr lvl="1"/>
            <a:r>
              <a:rPr lang="en-GB" sz="2000" dirty="0"/>
              <a:t>Write the biography and print out for peers.</a:t>
            </a:r>
          </a:p>
          <a:p>
            <a:pPr marL="0" indent="0">
              <a:buNone/>
            </a:pPr>
            <a:r>
              <a:rPr lang="en-GB" sz="2400" b="1" dirty="0"/>
              <a:t>NOTE: How many language skills are called for here – what are these? </a:t>
            </a:r>
          </a:p>
          <a:p>
            <a:pPr marL="0" indent="0">
              <a:buNone/>
            </a:pPr>
            <a:r>
              <a:rPr lang="en-GB" sz="2400" dirty="0">
                <a:solidFill>
                  <a:srgbClr val="FF0000"/>
                </a:solidFill>
              </a:rPr>
              <a:t>3.    Language analysis - What does the language analysis cover?</a:t>
            </a:r>
          </a:p>
          <a:p>
            <a:pPr lvl="1"/>
            <a:r>
              <a:rPr lang="en-GB" sz="2000" dirty="0"/>
              <a:t>Various language contexts here – consider your teaching aim &amp; focus: </a:t>
            </a:r>
          </a:p>
          <a:p>
            <a:pPr lvl="2"/>
            <a:r>
              <a:rPr lang="en-GB" sz="1600" dirty="0"/>
              <a:t>speech used during negotiation of task </a:t>
            </a:r>
          </a:p>
          <a:p>
            <a:pPr lvl="2"/>
            <a:r>
              <a:rPr lang="en-GB" sz="1600" dirty="0"/>
              <a:t>biographical language – any issues noticed with vocabulary</a:t>
            </a:r>
          </a:p>
          <a:p>
            <a:pPr lvl="2"/>
            <a:r>
              <a:rPr lang="en-GB" sz="1600" dirty="0"/>
              <a:t>language used in writing up a biography</a:t>
            </a:r>
          </a:p>
        </p:txBody>
      </p:sp>
    </p:spTree>
    <p:extLst>
      <p:ext uri="{BB962C8B-B14F-4D97-AF65-F5344CB8AC3E}">
        <p14:creationId xmlns:p14="http://schemas.microsoft.com/office/powerpoint/2010/main" val="4245513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0842" y="320842"/>
            <a:ext cx="11141241" cy="6124754"/>
          </a:xfrm>
          <a:prstGeom prst="rect">
            <a:avLst/>
          </a:prstGeom>
        </p:spPr>
        <p:txBody>
          <a:bodyPr wrap="square">
            <a:spAutoFit/>
          </a:bodyPr>
          <a:lstStyle/>
          <a:p>
            <a:r>
              <a:rPr lang="en-GB" sz="2800" dirty="0">
                <a:solidFill>
                  <a:srgbClr val="FF0000"/>
                </a:solidFill>
              </a:rPr>
              <a:t>SAMPLE TASK:</a:t>
            </a:r>
          </a:p>
          <a:p>
            <a:r>
              <a:rPr lang="en-GB" sz="2800" dirty="0"/>
              <a:t>Plan </a:t>
            </a:r>
            <a:r>
              <a:rPr lang="en-GB" sz="2800" b="1" dirty="0"/>
              <a:t>a Day Out in your local area </a:t>
            </a:r>
            <a:r>
              <a:rPr lang="en-GB" sz="2800" dirty="0"/>
              <a:t>for your student group. Prepare a poster presentation of the details of your day out and present this to the whole class so they can vote on the next class day out.</a:t>
            </a:r>
          </a:p>
          <a:p>
            <a:endParaRPr lang="en-GB" sz="2800" dirty="0">
              <a:solidFill>
                <a:srgbClr val="FF0000"/>
              </a:solidFill>
            </a:endParaRPr>
          </a:p>
          <a:p>
            <a:r>
              <a:rPr lang="en-GB" sz="2800" dirty="0">
                <a:solidFill>
                  <a:srgbClr val="FF0000"/>
                </a:solidFill>
              </a:rPr>
              <a:t>Task Cycle</a:t>
            </a:r>
          </a:p>
          <a:p>
            <a:pPr marL="514350" indent="-514350">
              <a:buFont typeface="+mj-lt"/>
              <a:buAutoNum type="arabicPeriod"/>
            </a:pPr>
            <a:r>
              <a:rPr lang="en-GB" sz="2800" dirty="0">
                <a:solidFill>
                  <a:srgbClr val="FF0000"/>
                </a:solidFill>
              </a:rPr>
              <a:t>Task Set-up</a:t>
            </a:r>
            <a:r>
              <a:rPr lang="en-GB" sz="2800" dirty="0"/>
              <a:t>: Interaction style?</a:t>
            </a:r>
          </a:p>
          <a:p>
            <a:pPr marL="514350" indent="-514350">
              <a:buFont typeface="+mj-lt"/>
              <a:buAutoNum type="arabicPeriod"/>
            </a:pPr>
            <a:r>
              <a:rPr lang="en-GB" sz="2800" dirty="0">
                <a:solidFill>
                  <a:srgbClr val="FF0000"/>
                </a:solidFill>
              </a:rPr>
              <a:t>Task performance</a:t>
            </a:r>
            <a:r>
              <a:rPr lang="en-GB" sz="2800" dirty="0"/>
              <a:t>: what are the learners expected to do to complete this task – list the sub-tasks and the skills demanded with your partner.</a:t>
            </a:r>
          </a:p>
          <a:p>
            <a:pPr marL="514350" indent="-514350">
              <a:buFont typeface="+mj-lt"/>
              <a:buAutoNum type="arabicPeriod"/>
            </a:pPr>
            <a:r>
              <a:rPr lang="en-GB" sz="2800" dirty="0">
                <a:solidFill>
                  <a:srgbClr val="FF0000"/>
                </a:solidFill>
              </a:rPr>
              <a:t>Language analysis</a:t>
            </a:r>
            <a:r>
              <a:rPr lang="en-GB" sz="2800" dirty="0"/>
              <a:t>: what are the various areas of language use you think the teacher could focus on post-task? </a:t>
            </a:r>
          </a:p>
          <a:p>
            <a:endParaRPr lang="en-GB" sz="2800" dirty="0"/>
          </a:p>
          <a:p>
            <a:r>
              <a:rPr lang="en-GB" sz="2800" dirty="0"/>
              <a:t>Do you see any issues for the teacher and/or learners in carrying out this task?</a:t>
            </a:r>
          </a:p>
        </p:txBody>
      </p:sp>
    </p:spTree>
    <p:extLst>
      <p:ext uri="{BB962C8B-B14F-4D97-AF65-F5344CB8AC3E}">
        <p14:creationId xmlns:p14="http://schemas.microsoft.com/office/powerpoint/2010/main" val="98574889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1000"/>
                                        <p:tgtEl>
                                          <p:spTgt spid="2">
                                            <p:txEl>
                                              <p:pRg st="6" end="6"/>
                                            </p:txEl>
                                          </p:spTgt>
                                        </p:tgtEl>
                                      </p:cBhvr>
                                    </p:animEffect>
                                    <p:anim calcmode="lin" valueType="num">
                                      <p:cBhvr>
                                        <p:cTn id="4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Effect transition="in" filter="fade">
                                      <p:cBhvr>
                                        <p:cTn id="49" dur="1000"/>
                                        <p:tgtEl>
                                          <p:spTgt spid="2">
                                            <p:txEl>
                                              <p:pRg st="8" end="8"/>
                                            </p:txEl>
                                          </p:spTgt>
                                        </p:tgtEl>
                                      </p:cBhvr>
                                    </p:animEffect>
                                    <p:anim calcmode="lin" valueType="num">
                                      <p:cBhvr>
                                        <p:cTn id="50"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sz="2400" dirty="0"/>
              <a:t>Batstone, R. (2012) Language form, task-based language teaching, and the classroom context, </a:t>
            </a:r>
            <a:r>
              <a:rPr lang="en-GB" sz="2400" i="1" dirty="0"/>
              <a:t>ELT Journal</a:t>
            </a:r>
            <a:r>
              <a:rPr lang="en-GB" sz="2400" dirty="0"/>
              <a:t>, 66(4)</a:t>
            </a:r>
          </a:p>
          <a:p>
            <a:r>
              <a:rPr lang="en-GB" sz="2400" i="1" dirty="0"/>
              <a:t>Common European Framework of Reference for Languages: Learning, Teaching, Assessment (CEFR), </a:t>
            </a:r>
            <a:r>
              <a:rPr lang="en-GB" sz="2400" dirty="0"/>
              <a:t>(2014), Language Policy Unit, Council of Europe, Strasbourg. Available at: </a:t>
            </a:r>
            <a:r>
              <a:rPr lang="en-GB" sz="2400" dirty="0">
                <a:hlinkClick r:id="rId2"/>
              </a:rPr>
              <a:t>http://www.coe.int/t/dg4/linguistic/cadre1_en.asp</a:t>
            </a:r>
            <a:endParaRPr lang="en-GB" sz="2400" dirty="0"/>
          </a:p>
          <a:p>
            <a:r>
              <a:rPr lang="en-GB" sz="2400" dirty="0"/>
              <a:t>Harmer, J. (2007) </a:t>
            </a:r>
            <a:r>
              <a:rPr lang="en-GB" sz="2400" i="1" dirty="0"/>
              <a:t>The practice of English language teaching</a:t>
            </a:r>
            <a:r>
              <a:rPr lang="en-GB" sz="2400" dirty="0"/>
              <a:t> (3</a:t>
            </a:r>
            <a:r>
              <a:rPr lang="en-GB" sz="2400" baseline="30000" dirty="0"/>
              <a:t>rd</a:t>
            </a:r>
            <a:r>
              <a:rPr lang="en-GB" sz="2400" dirty="0"/>
              <a:t> edition), Essex: Pearson.</a:t>
            </a:r>
          </a:p>
          <a:p>
            <a:pPr marL="285750" indent="-285750"/>
            <a:r>
              <a:rPr lang="en-GB" sz="2400" dirty="0"/>
              <a:t>Richards, J.C. &amp; T.S. Rogers, 2014 (3</a:t>
            </a:r>
            <a:r>
              <a:rPr lang="en-GB" sz="2400" baseline="30000" dirty="0"/>
              <a:t>rd</a:t>
            </a:r>
            <a:r>
              <a:rPr lang="en-GB" sz="2400" dirty="0"/>
              <a:t> edition) </a:t>
            </a:r>
            <a:r>
              <a:rPr lang="en-GB" sz="2400" i="1" dirty="0"/>
              <a:t>Approaches and Methods in Language Teaching,</a:t>
            </a:r>
            <a:r>
              <a:rPr lang="en-GB" sz="2400" dirty="0"/>
              <a:t> </a:t>
            </a:r>
            <a:r>
              <a:rPr lang="en-GB" sz="2400" dirty="0" err="1"/>
              <a:t>CUP:Cambridge</a:t>
            </a:r>
            <a:r>
              <a:rPr lang="en-GB" sz="2400" dirty="0"/>
              <a:t> (older edition available in the library)</a:t>
            </a:r>
          </a:p>
          <a:p>
            <a:pPr marL="285750" indent="-285750"/>
            <a:r>
              <a:rPr lang="en-GB" sz="2400" dirty="0"/>
              <a:t>Richards, J.C (2013) </a:t>
            </a:r>
            <a:r>
              <a:rPr lang="en-GB" sz="2400" dirty="0">
                <a:hlinkClick r:id="rId3"/>
              </a:rPr>
              <a:t>http://www.professorjackrichards.com/difference-between-an-approach-and-a-method/</a:t>
            </a:r>
            <a:r>
              <a:rPr lang="en-GB" sz="2400" dirty="0"/>
              <a:t> Accessed December 2016.</a:t>
            </a:r>
          </a:p>
          <a:p>
            <a:pPr marL="285750" indent="-285750"/>
            <a:r>
              <a:rPr lang="en-GB" sz="2400" dirty="0"/>
              <a:t>Swan, M. (2005) Legislation by hypothesis: the case for task based instruction, </a:t>
            </a:r>
            <a:r>
              <a:rPr lang="en-GB" sz="2400" i="1" dirty="0"/>
              <a:t>Applied Linguistics </a:t>
            </a:r>
            <a:r>
              <a:rPr lang="en-GB" sz="2400" dirty="0"/>
              <a:t>26(3).</a:t>
            </a:r>
          </a:p>
          <a:p>
            <a:pPr marL="285750" indent="-285750"/>
            <a:r>
              <a:rPr lang="en-GB" sz="2400" dirty="0"/>
              <a:t>Willis, J (1994) Task-based language learning as an alternative to PPP, </a:t>
            </a:r>
            <a:r>
              <a:rPr lang="en-GB" sz="2400" i="1" dirty="0"/>
              <a:t>The Teacher Trainer </a:t>
            </a:r>
            <a:r>
              <a:rPr lang="en-GB" sz="2400" dirty="0"/>
              <a:t>8(1)</a:t>
            </a:r>
          </a:p>
          <a:p>
            <a:pPr marL="285750" indent="-285750"/>
            <a:r>
              <a:rPr lang="en-GB" sz="2400" dirty="0"/>
              <a:t>Willis, D. &amp; J. Willis (2003) The principles of TBL: a reply to Anthony </a:t>
            </a:r>
            <a:r>
              <a:rPr lang="en-GB" sz="2400" dirty="0" err="1"/>
              <a:t>Bruton</a:t>
            </a:r>
            <a:r>
              <a:rPr lang="en-GB" sz="2400" dirty="0"/>
              <a:t>, </a:t>
            </a:r>
            <a:r>
              <a:rPr lang="en-GB" sz="2400" i="1" dirty="0"/>
              <a:t>IATEFL Issues </a:t>
            </a:r>
            <a:r>
              <a:rPr lang="en-GB" sz="2400" dirty="0"/>
              <a:t>175.</a:t>
            </a:r>
          </a:p>
          <a:p>
            <a:endParaRPr lang="en-GB" dirty="0"/>
          </a:p>
        </p:txBody>
      </p:sp>
    </p:spTree>
    <p:extLst>
      <p:ext uri="{BB962C8B-B14F-4D97-AF65-F5344CB8AC3E}">
        <p14:creationId xmlns:p14="http://schemas.microsoft.com/office/powerpoint/2010/main" val="1856811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397</TotalTime>
  <Words>1436</Words>
  <Application>Microsoft Office PowerPoint</Application>
  <PresentationFormat>Widescreen</PresentationFormat>
  <Paragraphs>116</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Tw Cen MT</vt:lpstr>
      <vt:lpstr>Tw Cen MT Condensed</vt:lpstr>
      <vt:lpstr>Wingdings</vt:lpstr>
      <vt:lpstr>Wingdings 3</vt:lpstr>
      <vt:lpstr>Integral</vt:lpstr>
      <vt:lpstr>Methods and Approaches Task-Based Learning</vt:lpstr>
      <vt:lpstr>Get into groups of three…</vt:lpstr>
      <vt:lpstr>What is TBLT – Task-based language teaching?</vt:lpstr>
      <vt:lpstr>Task-based Teaching &amp; Learning – some requirements</vt:lpstr>
      <vt:lpstr>Critique of TBLT – issues teachers report</vt:lpstr>
      <vt:lpstr>PowerPoint Presentation</vt:lpstr>
      <vt:lpstr>Benefits: </vt:lpstr>
      <vt:lpstr>Other thoughts:</vt:lpstr>
      <vt:lpstr>Task-based Learning – the reality is a focus on meaningful cycle of activities (Willis 2007, p.5)</vt:lpstr>
      <vt:lpstr>Task Cycle &amp; Activities</vt:lpstr>
      <vt:lpstr>Adapting textbook exercises</vt:lpstr>
      <vt:lpstr>Sample Exercises to Tasks</vt:lpstr>
      <vt:lpstr>PowerPoint Presentation</vt:lpstr>
      <vt:lpstr>PowerPoint Presentation</vt:lpstr>
      <vt:lpstr>PowerPoint Presentation</vt:lpstr>
      <vt:lpstr>References</vt:lpstr>
    </vt:vector>
  </TitlesOfParts>
  <Company>Pryfysgol Bangor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Task-based Learning ‘…a sort of PPP upside down’ (Willis 1994:19)</dc:title>
  <dc:creator>Claire Anne Quinn</dc:creator>
  <cp:lastModifiedBy>Jessica Clapham</cp:lastModifiedBy>
  <cp:revision>34</cp:revision>
  <cp:lastPrinted>2018-12-10T10:54:05Z</cp:lastPrinted>
  <dcterms:created xsi:type="dcterms:W3CDTF">2016-11-24T11:56:27Z</dcterms:created>
  <dcterms:modified xsi:type="dcterms:W3CDTF">2021-09-03T16:58:16Z</dcterms:modified>
</cp:coreProperties>
</file>