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5" r:id="rId1"/>
  </p:sldMasterIdLst>
  <p:sldIdLst>
    <p:sldId id="256" r:id="rId2"/>
    <p:sldId id="257" r:id="rId3"/>
    <p:sldId id="258" r:id="rId4"/>
    <p:sldId id="260" r:id="rId5"/>
    <p:sldId id="265" r:id="rId6"/>
    <p:sldId id="263" r:id="rId7"/>
    <p:sldId id="261" r:id="rId8"/>
    <p:sldId id="262" r:id="rId9"/>
    <p:sldId id="264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8" d="100"/>
          <a:sy n="68" d="100"/>
        </p:scale>
        <p:origin x="61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5309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smtClean="0"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3549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4687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smtClean="0"/>
              <a:t>11/12/2018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820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11/12/2018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419787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smtClean="0"/>
              <a:t>11/12/2018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5349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smtClean="0"/>
              <a:t>11/12/2018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9099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smtClean="0"/>
              <a:t>11/12/2018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3335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0DB6-F5C7-45FB-8CF3-31B45F9C2DAC}" type="datetimeFigureOut">
              <a:rPr lang="en-US" smtClean="0"/>
              <a:t>11/12/2018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5777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2097780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74286713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081294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829080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smtClean="0"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7784451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smtClean="0"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44652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smtClean="0"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723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smtClean="0"/>
              <a:t>11/12/2018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A7A6979-0714-4377-B894-6BE4C2D6E20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3075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  <p:sldLayoutId id="2147483847" r:id="rId2"/>
    <p:sldLayoutId id="2147483848" r:id="rId3"/>
    <p:sldLayoutId id="2147483849" r:id="rId4"/>
    <p:sldLayoutId id="2147483850" r:id="rId5"/>
    <p:sldLayoutId id="2147483851" r:id="rId6"/>
    <p:sldLayoutId id="2147483852" r:id="rId7"/>
    <p:sldLayoutId id="2147483853" r:id="rId8"/>
    <p:sldLayoutId id="2147483854" r:id="rId9"/>
    <p:sldLayoutId id="2147483855" r:id="rId10"/>
    <p:sldLayoutId id="2147483856" r:id="rId11"/>
    <p:sldLayoutId id="2147483857" r:id="rId12"/>
    <p:sldLayoutId id="2147483858" r:id="rId13"/>
    <p:sldLayoutId id="2147483859" r:id="rId14"/>
    <p:sldLayoutId id="2147483860" r:id="rId15"/>
    <p:sldLayoutId id="2147483861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myselfselfhelp.blogspot.com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pcHVVzijw-E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versity.org/wiki/Motivation_and_emotion/Book/2013/Emotional_control_vs._emotional_expressiveness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12monthsofgolfinvail.blogspot.com/" TargetMode="External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Fisherman's_knot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B7AEB-94D1-4509-B914-A61FEF82BD6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Communication and counselling Skills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D097B4-D169-4F5E-8BF1-C971CD3310E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Sharon Langford </a:t>
            </a:r>
          </a:p>
        </p:txBody>
      </p:sp>
    </p:spTree>
    <p:extLst>
      <p:ext uri="{BB962C8B-B14F-4D97-AF65-F5344CB8AC3E}">
        <p14:creationId xmlns:p14="http://schemas.microsoft.com/office/powerpoint/2010/main" val="2863971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238C5F7-BAFA-4222-9C4F-7522BB87B5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314226" y="94268"/>
            <a:ext cx="12386820" cy="6938128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8F1BD80-F4D9-4D48-970C-062DCB884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Reflecting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C0E724-7C88-44A4-87BE-14F50EFBF575}"/>
              </a:ext>
            </a:extLst>
          </p:cNvPr>
          <p:cNvSpPr txBox="1"/>
          <p:nvPr/>
        </p:nvSpPr>
        <p:spPr>
          <a:xfrm>
            <a:off x="1966396" y="3648173"/>
            <a:ext cx="486222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    </a:t>
            </a:r>
            <a:r>
              <a:rPr lang="en-GB" sz="2400" b="1" dirty="0"/>
              <a:t>Mirror back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b="1" dirty="0"/>
              <a:t>Thoughts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b="1" dirty="0"/>
              <a:t>Feelings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b="1" dirty="0"/>
              <a:t>Beliefs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b="1" dirty="0"/>
              <a:t>Values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400" b="1" dirty="0"/>
              <a:t>Ideas of self conce</a:t>
            </a:r>
            <a:r>
              <a:rPr lang="en-GB" dirty="0"/>
              <a:t>pt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629196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416D6-D6F0-410A-8327-4F9444284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Paraphrasing: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CE28A1-FFE1-47C1-9654-4E54C37C4E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000" dirty="0"/>
              <a:t>Is a counselling skill used as an  empathic  response </a:t>
            </a:r>
          </a:p>
          <a:p>
            <a:r>
              <a:rPr lang="en-GB" sz="2000" dirty="0"/>
              <a:t>Repeat back your understanding of the material stated by the client/patient </a:t>
            </a:r>
            <a:r>
              <a:rPr lang="en-GB" sz="2000" b="1" dirty="0"/>
              <a:t>but in your own words.</a:t>
            </a:r>
          </a:p>
          <a:p>
            <a:r>
              <a:rPr lang="en-GB" sz="2000" dirty="0"/>
              <a:t>A paraphrase reflects the essence of what has been said, choosing details such as thoughts, feelings and content.</a:t>
            </a:r>
          </a:p>
          <a:p>
            <a:r>
              <a:rPr lang="en-GB" sz="2000" dirty="0"/>
              <a:t>Good paraphrasing indicates attentive listening</a:t>
            </a:r>
          </a:p>
          <a:p>
            <a:r>
              <a:rPr lang="en-GB" sz="2000" dirty="0"/>
              <a:t>Helps  build the client/patient rapport and builds empathy </a:t>
            </a:r>
          </a:p>
          <a:p>
            <a:r>
              <a:rPr lang="en-GB" sz="2000" dirty="0"/>
              <a:t>It shows the client/patient that they have been heard</a:t>
            </a:r>
          </a:p>
          <a:p>
            <a:r>
              <a:rPr lang="en-GB" sz="2000" dirty="0"/>
              <a:t>Enables the counsellor/nurse/helper to check out the client/patient understanding by clarifying the client’s meaning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230783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746FA-7FB1-400C-835C-E849167FD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of Paraphrasing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673C92-3AE2-47A9-A1F4-FDC530FAB0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b="1" dirty="0"/>
              <a:t>Client:</a:t>
            </a:r>
            <a:r>
              <a:rPr lang="en-GB" sz="2400" dirty="0"/>
              <a:t>- “I’m having a hard time communicating with Bill and I don’t know what’s going on?”</a:t>
            </a:r>
          </a:p>
          <a:p>
            <a:endParaRPr lang="en-GB" sz="2400" dirty="0"/>
          </a:p>
          <a:p>
            <a:r>
              <a:rPr lang="en-GB" sz="2400" b="1" dirty="0"/>
              <a:t>Counsellor</a:t>
            </a:r>
            <a:r>
              <a:rPr lang="en-GB" sz="2400" dirty="0"/>
              <a:t> :- “It sounds like you’re frustrated that you and Bill aren’t getting along and are feeling confused to what is happing in your relationship”.</a:t>
            </a:r>
          </a:p>
          <a:p>
            <a:endParaRPr lang="en-GB" sz="2400" dirty="0"/>
          </a:p>
          <a:p>
            <a:r>
              <a:rPr lang="en-GB" sz="2400" b="1" dirty="0"/>
              <a:t>Client</a:t>
            </a:r>
            <a:r>
              <a:rPr lang="en-GB" sz="2400" dirty="0"/>
              <a:t>:- “ Yes….. and I think he’s avoiding me on purpose</a:t>
            </a:r>
            <a:r>
              <a:rPr lang="en-GB" dirty="0"/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4314495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4748B-D70C-4507-BAAC-0F6917C37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Managing resistance in paraphrasing linking open ended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807216-84C0-4E45-8BF1-D9475F8776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b="1" dirty="0"/>
              <a:t>Client</a:t>
            </a:r>
            <a:r>
              <a:rPr lang="en-GB" sz="2000" dirty="0"/>
              <a:t>: - I think coming here is a waste of time. My parents keep picking on me and they are the ones who need help.</a:t>
            </a:r>
          </a:p>
          <a:p>
            <a:r>
              <a:rPr lang="en-GB" sz="2000" b="1" dirty="0"/>
              <a:t>Counsellor:</a:t>
            </a:r>
            <a:r>
              <a:rPr lang="en-GB" sz="2000" dirty="0"/>
              <a:t> - You feel angry about coming here because you feel you parents are the people with the problems.</a:t>
            </a:r>
          </a:p>
          <a:p>
            <a:r>
              <a:rPr lang="en-GB" sz="2000" b="1" dirty="0"/>
              <a:t>Client</a:t>
            </a:r>
            <a:r>
              <a:rPr lang="en-GB" sz="2000" dirty="0"/>
              <a:t>:- Yeah</a:t>
            </a:r>
          </a:p>
          <a:p>
            <a:r>
              <a:rPr lang="en-GB" sz="2000" b="1" dirty="0"/>
              <a:t>Counsellor</a:t>
            </a:r>
            <a:r>
              <a:rPr lang="en-GB" sz="2000" dirty="0"/>
              <a:t> :- I sense that you are uncomfortable about being here, would you care to tell me how you view the situation as I would really like to understand your view point.</a:t>
            </a:r>
          </a:p>
        </p:txBody>
      </p:sp>
    </p:spTree>
    <p:extLst>
      <p:ext uri="{BB962C8B-B14F-4D97-AF65-F5344CB8AC3E}">
        <p14:creationId xmlns:p14="http://schemas.microsoft.com/office/powerpoint/2010/main" val="27062056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B91DA14-28B4-460A-B7EA-210E7E274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of paraphrasing in context</a:t>
            </a:r>
          </a:p>
        </p:txBody>
      </p:sp>
      <p:pic>
        <p:nvPicPr>
          <p:cNvPr id="5" name="Online Media 4" title="Counseling - Active Listening - Paraphrasing">
            <a:hlinkClick r:id="" action="ppaction://media"/>
            <a:extLst>
              <a:ext uri="{FF2B5EF4-FFF2-40B4-BE49-F238E27FC236}">
                <a16:creationId xmlns:a16="http://schemas.microsoft.com/office/drawing/2014/main" id="{124E71F9-1CCA-483C-91B5-EBA0FDCE305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624667" y="2392641"/>
            <a:ext cx="4702002" cy="3320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811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0CCDFF1-873E-4EE8-9ADD-28D81557A7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384982" y="0"/>
            <a:ext cx="6702457" cy="787464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712948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669643-C286-42DB-8BC1-FBB7711C45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149311" y="-84841"/>
            <a:ext cx="7173798" cy="686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657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038FD3-D12D-470C-A9B1-F121653DB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List a variety of words to describe an emotion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638A65-2230-49A8-984C-2788F37EEC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b="1" dirty="0"/>
              <a:t>Anger</a:t>
            </a:r>
          </a:p>
          <a:p>
            <a:r>
              <a:rPr lang="en-GB" sz="3600" b="1" dirty="0"/>
              <a:t>Sadness</a:t>
            </a:r>
          </a:p>
          <a:p>
            <a:r>
              <a:rPr lang="en-GB" sz="3600" b="1" dirty="0"/>
              <a:t>Happy</a:t>
            </a:r>
          </a:p>
          <a:p>
            <a:r>
              <a:rPr lang="en-GB" sz="3600" b="1" dirty="0"/>
              <a:t>Fear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47017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A9559A-8354-4A7A-AE7D-581011329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Summarising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A7A95-F588-4144-B907-CBB505EBC0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920" y="2367627"/>
            <a:ext cx="8596668" cy="3880773"/>
          </a:xfrm>
        </p:spPr>
        <p:txBody>
          <a:bodyPr/>
          <a:lstStyle/>
          <a:p>
            <a:r>
              <a:rPr lang="en-GB" sz="2400" b="1" dirty="0"/>
              <a:t>Longer paraphrasing</a:t>
            </a:r>
          </a:p>
          <a:p>
            <a:r>
              <a:rPr lang="en-GB" sz="2400" b="1" dirty="0"/>
              <a:t>Sums up the main themes that are emerging</a:t>
            </a:r>
          </a:p>
          <a:p>
            <a:r>
              <a:rPr lang="en-GB" sz="2400" b="1" dirty="0"/>
              <a:t>Purpose is to clarify emotions</a:t>
            </a:r>
          </a:p>
          <a:p>
            <a:r>
              <a:rPr lang="en-GB" sz="2400" b="1" dirty="0"/>
              <a:t>Review the work</a:t>
            </a:r>
          </a:p>
          <a:p>
            <a:r>
              <a:rPr lang="en-GB" sz="2400" b="1" dirty="0"/>
              <a:t>Move the counselling forward</a:t>
            </a:r>
          </a:p>
          <a:p>
            <a:r>
              <a:rPr lang="en-GB" sz="2400" b="1" dirty="0"/>
              <a:t>Ties all the work together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BE5542-51A2-4390-838D-742CECE35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096000" y="3280529"/>
            <a:ext cx="3349658" cy="260179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6349717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194</TotalTime>
  <Words>320</Words>
  <Application>Microsoft Office PowerPoint</Application>
  <PresentationFormat>Widescreen</PresentationFormat>
  <Paragraphs>41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Trebuchet MS</vt:lpstr>
      <vt:lpstr>Wingdings 3</vt:lpstr>
      <vt:lpstr>Facet</vt:lpstr>
      <vt:lpstr>Communication and counselling Skills</vt:lpstr>
      <vt:lpstr>Reflecting</vt:lpstr>
      <vt:lpstr>Paraphrasing:</vt:lpstr>
      <vt:lpstr>Example of Paraphrasing</vt:lpstr>
      <vt:lpstr>Managing resistance in paraphrasing linking open ended questions</vt:lpstr>
      <vt:lpstr>Example of paraphrasing in context</vt:lpstr>
      <vt:lpstr>PowerPoint Presentation</vt:lpstr>
      <vt:lpstr>PowerPoint Presentation</vt:lpstr>
      <vt:lpstr> List a variety of words to describe an emotion </vt:lpstr>
      <vt:lpstr>Summarising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Person-Centred</dc:title>
  <dc:creator>steve langford</dc:creator>
  <cp:lastModifiedBy>steve langford</cp:lastModifiedBy>
  <cp:revision>22</cp:revision>
  <dcterms:created xsi:type="dcterms:W3CDTF">2018-11-10T15:04:29Z</dcterms:created>
  <dcterms:modified xsi:type="dcterms:W3CDTF">2018-11-12T17:39:36Z</dcterms:modified>
</cp:coreProperties>
</file>