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2"/>
  </p:notesMasterIdLst>
  <p:sldIdLst>
    <p:sldId id="719" r:id="rId24"/>
    <p:sldId id="715" r:id="rId25"/>
    <p:sldId id="331" r:id="rId26"/>
    <p:sldId id="293" r:id="rId27"/>
    <p:sldId id="716" r:id="rId28"/>
    <p:sldId id="723" r:id="rId29"/>
    <p:sldId id="724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4FBFCE-EFD4-4519-BA25-F7EA1CEE0A75}" v="5" dt="2023-06-05T04:46:32.4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584FBFCE-EFD4-4519-BA25-F7EA1CEE0A75}"/>
    <pc:docChg chg="custSel modSld">
      <pc:chgData name="Stalin Jacob Wilson Packia Dhas" userId="050d7d71-3621-4503-95e8-1c9a9d962492" providerId="ADAL" clId="{584FBFCE-EFD4-4519-BA25-F7EA1CEE0A75}" dt="2023-06-05T04:50:57.175" v="309" actId="2711"/>
      <pc:docMkLst>
        <pc:docMk/>
      </pc:docMkLst>
      <pc:sldChg chg="modSp mod">
        <pc:chgData name="Stalin Jacob Wilson Packia Dhas" userId="050d7d71-3621-4503-95e8-1c9a9d962492" providerId="ADAL" clId="{584FBFCE-EFD4-4519-BA25-F7EA1CEE0A75}" dt="2023-06-05T04:44:13.126" v="252" actId="207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584FBFCE-EFD4-4519-BA25-F7EA1CEE0A75}" dt="2023-06-05T04:44:13.126" v="252" actId="207"/>
          <ac:spMkLst>
            <pc:docMk/>
            <pc:sldMk cId="376590867" sldId="29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584FBFCE-EFD4-4519-BA25-F7EA1CEE0A75}" dt="2023-06-05T04:44:05.912" v="250" actId="27636"/>
          <ac:spMkLst>
            <pc:docMk/>
            <pc:sldMk cId="376590867" sldId="293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584FBFCE-EFD4-4519-BA25-F7EA1CEE0A75}" dt="2023-06-05T04:40:23.271" v="201" actId="14100"/>
          <ac:spMkLst>
            <pc:docMk/>
            <pc:sldMk cId="376590867" sldId="293"/>
            <ac:spMk id="4" creationId="{EB420DC4-564A-68B7-8780-49C26E61A709}"/>
          </ac:spMkLst>
        </pc:spChg>
      </pc:sldChg>
      <pc:sldChg chg="modSp mod">
        <pc:chgData name="Stalin Jacob Wilson Packia Dhas" userId="050d7d71-3621-4503-95e8-1c9a9d962492" providerId="ADAL" clId="{584FBFCE-EFD4-4519-BA25-F7EA1CEE0A75}" dt="2023-06-05T04:42:56.824" v="219" actId="20577"/>
        <pc:sldMkLst>
          <pc:docMk/>
          <pc:sldMk cId="1572649805" sldId="331"/>
        </pc:sldMkLst>
        <pc:spChg chg="mod">
          <ac:chgData name="Stalin Jacob Wilson Packia Dhas" userId="050d7d71-3621-4503-95e8-1c9a9d962492" providerId="ADAL" clId="{584FBFCE-EFD4-4519-BA25-F7EA1CEE0A75}" dt="2023-06-05T04:42:56.824" v="219" actId="20577"/>
          <ac:spMkLst>
            <pc:docMk/>
            <pc:sldMk cId="1572649805" sldId="33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584FBFCE-EFD4-4519-BA25-F7EA1CEE0A75}" dt="2023-06-05T04:38:05.103" v="123" actId="14100"/>
          <ac:spMkLst>
            <pc:docMk/>
            <pc:sldMk cId="1572649805" sldId="331"/>
            <ac:spMk id="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84FBFCE-EFD4-4519-BA25-F7EA1CEE0A75}" dt="2023-06-05T04:40:18.406" v="200" actId="14100"/>
        <pc:sldMkLst>
          <pc:docMk/>
          <pc:sldMk cId="3581411444" sldId="715"/>
        </pc:sldMkLst>
        <pc:spChg chg="mod">
          <ac:chgData name="Stalin Jacob Wilson Packia Dhas" userId="050d7d71-3621-4503-95e8-1c9a9d962492" providerId="ADAL" clId="{584FBFCE-EFD4-4519-BA25-F7EA1CEE0A75}" dt="2023-06-05T04:40:05.795" v="199" actId="20577"/>
          <ac:spMkLst>
            <pc:docMk/>
            <pc:sldMk cId="3581411444" sldId="715"/>
            <ac:spMk id="2" creationId="{9843DB1F-90B0-42CC-ABF2-3259D70B3186}"/>
          </ac:spMkLst>
        </pc:spChg>
        <pc:spChg chg="mod">
          <ac:chgData name="Stalin Jacob Wilson Packia Dhas" userId="050d7d71-3621-4503-95e8-1c9a9d962492" providerId="ADAL" clId="{584FBFCE-EFD4-4519-BA25-F7EA1CEE0A75}" dt="2023-06-05T04:40:18.406" v="200" actId="14100"/>
          <ac:spMkLst>
            <pc:docMk/>
            <pc:sldMk cId="3581411444" sldId="715"/>
            <ac:spMk id="3" creationId="{F650B290-9A81-CD5A-2C5B-A6C3F250FA2A}"/>
          </ac:spMkLst>
        </pc:spChg>
      </pc:sldChg>
      <pc:sldChg chg="modSp mod">
        <pc:chgData name="Stalin Jacob Wilson Packia Dhas" userId="050d7d71-3621-4503-95e8-1c9a9d962492" providerId="ADAL" clId="{584FBFCE-EFD4-4519-BA25-F7EA1CEE0A75}" dt="2023-06-05T04:44:27.421" v="261" actId="20577"/>
        <pc:sldMkLst>
          <pc:docMk/>
          <pc:sldMk cId="3531350373" sldId="716"/>
        </pc:sldMkLst>
        <pc:spChg chg="mod">
          <ac:chgData name="Stalin Jacob Wilson Packia Dhas" userId="050d7d71-3621-4503-95e8-1c9a9d962492" providerId="ADAL" clId="{584FBFCE-EFD4-4519-BA25-F7EA1CEE0A75}" dt="2023-06-05T04:40:28.244" v="202" actId="14100"/>
          <ac:spMkLst>
            <pc:docMk/>
            <pc:sldMk cId="3531350373" sldId="716"/>
            <ac:spMk id="3" creationId="{F5813718-BD7C-54AE-A963-7C90E273F8FE}"/>
          </ac:spMkLst>
        </pc:spChg>
        <pc:graphicFrameChg chg="modGraphic">
          <ac:chgData name="Stalin Jacob Wilson Packia Dhas" userId="050d7d71-3621-4503-95e8-1c9a9d962492" providerId="ADAL" clId="{584FBFCE-EFD4-4519-BA25-F7EA1CEE0A75}" dt="2023-06-05T04:44:27.421" v="261" actId="20577"/>
          <ac:graphicFrameMkLst>
            <pc:docMk/>
            <pc:sldMk cId="3531350373" sldId="716"/>
            <ac:graphicFrameMk id="5" creationId="{F79F270E-E590-A342-8D2F-5DA6E38AA5D3}"/>
          </ac:graphicFrameMkLst>
        </pc:graphicFrameChg>
      </pc:sldChg>
      <pc:sldChg chg="modSp mod">
        <pc:chgData name="Stalin Jacob Wilson Packia Dhas" userId="050d7d71-3621-4503-95e8-1c9a9d962492" providerId="ADAL" clId="{584FBFCE-EFD4-4519-BA25-F7EA1CEE0A75}" dt="2023-06-05T04:37:30.652" v="6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584FBFCE-EFD4-4519-BA25-F7EA1CEE0A75}" dt="2023-06-05T04:37:30.652" v="6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584FBFCE-EFD4-4519-BA25-F7EA1CEE0A75}" dt="2023-06-05T04:40:56.504" v="207" actId="20577"/>
        <pc:sldMkLst>
          <pc:docMk/>
          <pc:sldMk cId="1608782815" sldId="721"/>
        </pc:sldMkLst>
        <pc:spChg chg="mod">
          <ac:chgData name="Stalin Jacob Wilson Packia Dhas" userId="050d7d71-3621-4503-95e8-1c9a9d962492" providerId="ADAL" clId="{584FBFCE-EFD4-4519-BA25-F7EA1CEE0A75}" dt="2023-06-05T04:40:53.992" v="206" actId="14100"/>
          <ac:spMkLst>
            <pc:docMk/>
            <pc:sldMk cId="1608782815" sldId="721"/>
            <ac:spMk id="3" creationId="{29105BE9-E9EA-6B05-4312-F3B48198B6A0}"/>
          </ac:spMkLst>
        </pc:spChg>
        <pc:spChg chg="mod">
          <ac:chgData name="Stalin Jacob Wilson Packia Dhas" userId="050d7d71-3621-4503-95e8-1c9a9d962492" providerId="ADAL" clId="{584FBFCE-EFD4-4519-BA25-F7EA1CEE0A75}" dt="2023-06-05T04:40:56.504" v="207" actId="20577"/>
          <ac:spMkLst>
            <pc:docMk/>
            <pc:sldMk cId="1608782815" sldId="721"/>
            <ac:spMk id="4" creationId="{32C3C7A6-E982-4ABF-9D9D-B78A86B2D4DF}"/>
          </ac:spMkLst>
        </pc:spChg>
      </pc:sldChg>
      <pc:sldChg chg="delSp modSp mod">
        <pc:chgData name="Stalin Jacob Wilson Packia Dhas" userId="050d7d71-3621-4503-95e8-1c9a9d962492" providerId="ADAL" clId="{584FBFCE-EFD4-4519-BA25-F7EA1CEE0A75}" dt="2023-06-05T04:46:50.189" v="291" actId="403"/>
        <pc:sldMkLst>
          <pc:docMk/>
          <pc:sldMk cId="1580573591" sldId="723"/>
        </pc:sldMkLst>
        <pc:spChg chg="mod">
          <ac:chgData name="Stalin Jacob Wilson Packia Dhas" userId="050d7d71-3621-4503-95e8-1c9a9d962492" providerId="ADAL" clId="{584FBFCE-EFD4-4519-BA25-F7EA1CEE0A75}" dt="2023-06-05T04:46:42.197" v="289" actId="20577"/>
          <ac:spMkLst>
            <pc:docMk/>
            <pc:sldMk cId="1580573591" sldId="723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584FBFCE-EFD4-4519-BA25-F7EA1CEE0A75}" dt="2023-06-05T04:40:33.080" v="203" actId="14100"/>
          <ac:spMkLst>
            <pc:docMk/>
            <pc:sldMk cId="1580573591" sldId="723"/>
            <ac:spMk id="4" creationId="{44CA9460-D119-B35A-FFA7-A69834718CC3}"/>
          </ac:spMkLst>
        </pc:spChg>
        <pc:graphicFrameChg chg="mod modGraphic">
          <ac:chgData name="Stalin Jacob Wilson Packia Dhas" userId="050d7d71-3621-4503-95e8-1c9a9d962492" providerId="ADAL" clId="{584FBFCE-EFD4-4519-BA25-F7EA1CEE0A75}" dt="2023-06-05T04:46:50.189" v="291" actId="403"/>
          <ac:graphicFrameMkLst>
            <pc:docMk/>
            <pc:sldMk cId="1580573591" sldId="723"/>
            <ac:graphicFrameMk id="5" creationId="{47132CDE-3882-3312-5C1B-66B6FEF29742}"/>
          </ac:graphicFrameMkLst>
        </pc:graphicFrameChg>
        <pc:graphicFrameChg chg="del">
          <ac:chgData name="Stalin Jacob Wilson Packia Dhas" userId="050d7d71-3621-4503-95e8-1c9a9d962492" providerId="ADAL" clId="{584FBFCE-EFD4-4519-BA25-F7EA1CEE0A75}" dt="2023-06-05T04:45:07.884" v="264" actId="478"/>
          <ac:graphicFrameMkLst>
            <pc:docMk/>
            <pc:sldMk cId="1580573591" sldId="723"/>
            <ac:graphicFrameMk id="6" creationId="{02673682-9E9F-BD77-5443-A63D7A99C2E9}"/>
          </ac:graphicFrameMkLst>
        </pc:graphicFrameChg>
      </pc:sldChg>
      <pc:sldChg chg="modSp mod">
        <pc:chgData name="Stalin Jacob Wilson Packia Dhas" userId="050d7d71-3621-4503-95e8-1c9a9d962492" providerId="ADAL" clId="{584FBFCE-EFD4-4519-BA25-F7EA1CEE0A75}" dt="2023-06-05T04:50:57.175" v="309" actId="2711"/>
        <pc:sldMkLst>
          <pc:docMk/>
          <pc:sldMk cId="4130696742" sldId="724"/>
        </pc:sldMkLst>
        <pc:spChg chg="mod">
          <ac:chgData name="Stalin Jacob Wilson Packia Dhas" userId="050d7d71-3621-4503-95e8-1c9a9d962492" providerId="ADAL" clId="{584FBFCE-EFD4-4519-BA25-F7EA1CEE0A75}" dt="2023-06-05T04:50:57.175" v="309" actId="2711"/>
          <ac:spMkLst>
            <pc:docMk/>
            <pc:sldMk cId="4130696742" sldId="724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584FBFCE-EFD4-4519-BA25-F7EA1CEE0A75}" dt="2023-06-05T04:40:48.106" v="205" actId="207"/>
          <ac:spMkLst>
            <pc:docMk/>
            <pc:sldMk cId="4130696742" sldId="724"/>
            <ac:spMk id="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11D50A3-A787-4FF0-8C85-AAAE1C924E42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5E3DC-4618-4BC2-B4DF-9B2FF050A8F9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777C6CD-4776-4623-ADEA-8FFF2430E581}" type="datetime1">
              <a:rPr lang="en-GB" smtClean="0"/>
              <a:t>05/06/2023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734B5CC-80B5-4AE0-9E0F-0B64A5825259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255A3-A655-46F3-8B89-3F3A14789C29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A0ECE-3D16-4365-8686-2FBE540AE747}" type="datetime1">
              <a:rPr lang="en-GB" smtClean="0"/>
              <a:t>05/06/2023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743C41-6A35-40C7-8138-0B42709D4153}" type="datetime1">
              <a:rPr lang="en-GB" noProof="0" smtClean="0"/>
              <a:t>05/06/2023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E4201F3-2218-4B6B-A36A-0C2C499A2B3B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06824-E61F-454E-8542-F4FDC75DD426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4496FB-A431-49A2-95E9-5DB86118AF75}" type="datetime1">
              <a:rPr lang="en-GB" smtClean="0"/>
              <a:t>05/06/2023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FB686BE-81EB-49DB-9F55-36BA4EFAB9A1}" type="datetime1">
              <a:rPr lang="en-GB" noProof="0" smtClean="0"/>
              <a:t>05/06/2023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600DA3-418C-46C9-B855-EB7912A7B36A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9F141-9F05-4DE7-BD62-6333516B0605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F86CC7A-1368-45A0-A5FD-7B6D823EBDC2}" type="datetime1">
              <a:rPr lang="en-GB" smtClean="0"/>
              <a:t>05/06/2023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E2F5F-2E9B-45EB-BFAB-B3B57990A73A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ED1C268-7BCC-480A-8D2A-4E0ACEEB860C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BBA12-2DED-4AFA-B4C2-AA479AA7E4EC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DE538EF-9946-48FD-BE69-60C1902164FF}" type="datetime1">
              <a:rPr lang="en-GB" smtClean="0"/>
              <a:t>05/06/2023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1B49E5D-7FDA-493B-8C22-E93880D65F6E}" type="datetime1">
              <a:rPr lang="en-GB" noProof="0" smtClean="0"/>
              <a:t>05/06/2023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8A10F02-6520-4AAF-A113-9066891F25DE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382F4-845E-4318-9263-F38C678DF9A0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E3D80C-BDA0-4D14-BA9F-F387A8FB3D6F}" type="datetime1">
              <a:rPr lang="en-GB" smtClean="0"/>
              <a:t>05/06/2023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E2171D1-8ED1-4B0B-BA92-C048B7542F63}" type="datetime1">
              <a:rPr lang="en-GB" noProof="0" smtClean="0"/>
              <a:t>05/06/2023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853556-0E6E-49AA-8E58-D9E87526052B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7D041-8CC2-40C3-91E3-7610BF287165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9BFDC34-5DB7-4636-BF00-1C523FEF6B7E}" type="datetime1">
              <a:rPr lang="en-GB" smtClean="0"/>
              <a:t>05/06/2023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0EBCAB0-D247-4FD1-9C4D-F529343815B1}" type="datetime1">
              <a:rPr lang="en-GB" noProof="0" smtClean="0"/>
              <a:t>05/06/2023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3B73CC1-A92A-46CB-8E6F-9D1F2701C4E1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E03CB-A177-423C-B8C3-DDB44A557FE6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1BE3ED-EAC8-4C2D-B9E3-CF93C85A0CF3}" type="datetime1">
              <a:rPr lang="en-GB" smtClean="0"/>
              <a:t>05/06/2023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B7BB4E8-C2CC-4369-BCA2-C390D1185039}" type="datetime1">
              <a:rPr lang="en-GB" noProof="0" smtClean="0"/>
              <a:t>05/06/2023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A6A67F6-E38F-4D86-8C55-CE695DD5E2F5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A25-51B3-4260-9074-367ED1AF87C9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9C1B9AF-C6BF-4287-B0E6-E2FA57C65324}" type="datetime1">
              <a:rPr lang="en-GB" smtClean="0"/>
              <a:t>05/06/2023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AC954DF-23D1-40C8-98A1-E0E59F8C9A67}" type="datetime1">
              <a:rPr lang="en-GB" noProof="0" smtClean="0"/>
              <a:t>05/06/2023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1B481DC-8DF7-47DB-8166-06A4EDDA71F0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70B8-410D-4371-BBE0-70C04AE8DAF2}" type="datetime1">
              <a:rPr lang="en-GB" smtClean="0"/>
              <a:t>05/06/2023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D748A8-C0DE-4A21-BE47-8FD2F6891CD3}" type="datetime1">
              <a:rPr lang="en-GB" smtClean="0"/>
              <a:t>05/06/2023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1312272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Fundamentals of Electrical and Electronic 						Systems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ACDA4018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10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4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569630" cy="365125"/>
          </a:xfrm>
        </p:spPr>
        <p:txBody>
          <a:bodyPr/>
          <a:lstStyle/>
          <a:p>
            <a:r>
              <a:rPr lang="en-GB" dirty="0"/>
              <a:t>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900" b="1" kern="1200" dirty="0">
                <a:solidFill>
                  <a:schemeClr val="tx1"/>
                </a:solidFill>
                <a:ea typeface="+mj-ea"/>
                <a:cs typeface="+mj-cs"/>
              </a:rPr>
              <a:t>Aim: </a:t>
            </a:r>
          </a:p>
          <a:p>
            <a:pPr marL="342900" lvl="0" indent="-342900" algn="just" fontAlgn="base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b="0" i="0" dirty="0">
                <a:solidFill>
                  <a:srgbClr val="000000"/>
                </a:solidFill>
                <a:effectLst/>
              </a:rPr>
              <a:t>To provide the student with a sound knowledge of fundamental of electrical and electronics system and to apply this knowledge in a practical environment.</a:t>
            </a:r>
          </a:p>
          <a:p>
            <a:pPr marL="0" lvl="0" indent="0" algn="just" fontAlgn="base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None/>
            </a:pPr>
            <a:r>
              <a:rPr lang="en-GB" sz="3900" b="1" dirty="0"/>
              <a:t>Learning Outcome: </a:t>
            </a:r>
          </a:p>
          <a:p>
            <a:pPr marL="0" indent="0">
              <a:buNone/>
            </a:pPr>
            <a:r>
              <a:rPr lang="en-GB" b="1" dirty="0"/>
              <a:t>Upon the successful completion of this module, the student should be able to: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Perform electrical and/or electronic measurements, record and analyse data and produce a report.</a:t>
            </a: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38872" y="6461781"/>
            <a:ext cx="5397715" cy="365125"/>
          </a:xfrm>
        </p:spPr>
        <p:txBody>
          <a:bodyPr/>
          <a:lstStyle/>
          <a:p>
            <a:r>
              <a:rPr lang="fr-FR" dirty="0"/>
              <a:t>Fundamentals of Electrical and Electronic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en-GB" sz="4800" b="1" dirty="0">
                <a:solidFill>
                  <a:schemeClr val="bg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9879361" cy="529573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Ohm’s Law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Series/parallel connections for R,L and C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KVL and KCL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Potential and Current divider networks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Voltage and Current sources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AC fundamentals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Sinusoidal properties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Resistance, Reactance and Impedance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Single phase AC circuits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Maximum Power Transfer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Tuned Circuits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Semiconductors, diodes and transistors, Thyristors,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Diacs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and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Triacs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305743" cy="365125"/>
          </a:xfrm>
        </p:spPr>
        <p:txBody>
          <a:bodyPr/>
          <a:lstStyle/>
          <a:p>
            <a:r>
              <a:rPr lang="en-GB" dirty="0"/>
              <a:t>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48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505871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090951" cy="365125"/>
          </a:xfrm>
        </p:spPr>
        <p:txBody>
          <a:bodyPr/>
          <a:lstStyle/>
          <a:p>
            <a:r>
              <a:rPr lang="en-GB" dirty="0"/>
              <a:t>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2526" y="1339233"/>
            <a:ext cx="11067190" cy="5122548"/>
          </a:xfrm>
        </p:spPr>
        <p:txBody>
          <a:bodyPr>
            <a:normAutofit/>
          </a:bodyPr>
          <a:lstStyle/>
          <a:p>
            <a:pPr marL="574675" indent="-574675">
              <a:lnSpc>
                <a:spcPct val="120000"/>
              </a:lnSpc>
              <a:buNone/>
            </a:pPr>
            <a:r>
              <a:rPr lang="en-US" sz="4400" b="1" kern="1200" dirty="0">
                <a:solidFill>
                  <a:schemeClr val="tx1"/>
                </a:solidFill>
                <a:ea typeface="+mj-ea"/>
                <a:cs typeface="+mj-cs"/>
              </a:rPr>
              <a:t>Mode of Assessment: Practical</a:t>
            </a:r>
          </a:p>
          <a:p>
            <a:pPr marL="574675" indent="-574675">
              <a:lnSpc>
                <a:spcPct val="120000"/>
              </a:lnSpc>
              <a:buNone/>
            </a:pPr>
            <a:r>
              <a:rPr lang="en-US" sz="3200" b="1" kern="1200" dirty="0">
                <a:solidFill>
                  <a:schemeClr val="tx1"/>
                </a:solidFill>
                <a:ea typeface="+mj-ea"/>
                <a:cs typeface="+mj-cs"/>
              </a:rPr>
              <a:t>Assessment Component – Practical</a:t>
            </a:r>
          </a:p>
          <a:p>
            <a:pPr marL="574675" indent="-574675">
              <a:lnSpc>
                <a:spcPct val="120000"/>
              </a:lnSpc>
              <a:buNone/>
            </a:pPr>
            <a:endParaRPr lang="en-US" sz="32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32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9800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943665" cy="365125"/>
          </a:xfrm>
        </p:spPr>
        <p:txBody>
          <a:bodyPr/>
          <a:lstStyle/>
          <a:p>
            <a:r>
              <a:rPr lang="en-GB" dirty="0"/>
              <a:t>Fundamentals of Electrical and Electronic Systems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132CDE-3882-3312-5C1B-66B6FEF297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305225"/>
              </p:ext>
            </p:extLst>
          </p:nvPr>
        </p:nvGraphicFramePr>
        <p:xfrm>
          <a:off x="1505712" y="2896688"/>
          <a:ext cx="7751438" cy="10646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10206">
                  <a:extLst>
                    <a:ext uri="{9D8B030D-6E8A-4147-A177-3AD203B41FA5}">
                      <a16:colId xmlns:a16="http://schemas.microsoft.com/office/drawing/2014/main" val="1153144339"/>
                    </a:ext>
                  </a:extLst>
                </a:gridCol>
                <a:gridCol w="2264754">
                  <a:extLst>
                    <a:ext uri="{9D8B030D-6E8A-4147-A177-3AD203B41FA5}">
                      <a16:colId xmlns:a16="http://schemas.microsoft.com/office/drawing/2014/main" val="3847327031"/>
                    </a:ext>
                  </a:extLst>
                </a:gridCol>
                <a:gridCol w="1776478">
                  <a:extLst>
                    <a:ext uri="{9D8B030D-6E8A-4147-A177-3AD203B41FA5}">
                      <a16:colId xmlns:a16="http://schemas.microsoft.com/office/drawing/2014/main" val="955615442"/>
                    </a:ext>
                  </a:extLst>
                </a:gridCol>
              </a:tblGrid>
              <a:tr h="53231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Mode of assessment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Volume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</a:rPr>
                        <a:t>Weighting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64603631"/>
                  </a:ext>
                </a:extLst>
              </a:tr>
              <a:tr h="53231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Build a circuit with logbook</a:t>
                      </a:r>
                      <a:endParaRPr lang="en-GB" sz="4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2000 Words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</a:rPr>
                        <a:t>100%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50889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Reading Book:</a:t>
            </a:r>
            <a:endParaRPr lang="en-US" sz="3600" b="1" dirty="0">
              <a:ea typeface="+mj-ea"/>
              <a:cs typeface="+mj-cs"/>
            </a:endParaRPr>
          </a:p>
          <a:p>
            <a:r>
              <a:rPr lang="en-GB" sz="2400" dirty="0">
                <a:effectLst/>
                <a:ea typeface="Calibri" panose="020F0502020204030204" pitchFamily="34" charset="0"/>
              </a:rPr>
              <a:t>Bird, J. (2010) </a:t>
            </a:r>
            <a:r>
              <a:rPr lang="en-GB" sz="2400" i="1" dirty="0">
                <a:effectLst/>
                <a:ea typeface="Calibri" panose="020F0502020204030204" pitchFamily="34" charset="0"/>
              </a:rPr>
              <a:t>Electrical Circuit Theory and Technology, </a:t>
            </a:r>
            <a:r>
              <a:rPr lang="en-GB" sz="2400" dirty="0">
                <a:effectLst/>
                <a:ea typeface="Calibri" panose="020F0502020204030204" pitchFamily="34" charset="0"/>
              </a:rPr>
              <a:t>4</a:t>
            </a:r>
            <a:r>
              <a:rPr lang="en-GB" sz="2400" baseline="30000" dirty="0">
                <a:effectLst/>
                <a:ea typeface="Calibri" panose="020F0502020204030204" pitchFamily="34" charset="0"/>
              </a:rPr>
              <a:t>th</a:t>
            </a:r>
            <a:r>
              <a:rPr lang="en-GB" sz="2400" dirty="0">
                <a:effectLst/>
                <a:ea typeface="Calibri" panose="020F0502020204030204" pitchFamily="34" charset="0"/>
              </a:rPr>
              <a:t> Ed,  Oxford: </a:t>
            </a:r>
            <a:r>
              <a:rPr lang="en-GB" sz="2400" dirty="0" err="1">
                <a:effectLst/>
                <a:ea typeface="Calibri" panose="020F0502020204030204" pitchFamily="34" charset="0"/>
              </a:rPr>
              <a:t>Newnes</a:t>
            </a:r>
            <a:r>
              <a:rPr lang="en-GB" sz="2400" dirty="0">
                <a:effectLst/>
                <a:ea typeface="Calibri" panose="020F0502020204030204" pitchFamily="34" charset="0"/>
              </a:rPr>
              <a:t> (2010)</a:t>
            </a:r>
            <a:endParaRPr lang="en-GB" sz="2400" dirty="0"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600" b="1" dirty="0">
                <a:latin typeface="+mn-lt"/>
              </a:rPr>
              <a:t>Reference Book: </a:t>
            </a:r>
            <a:endParaRPr lang="en-GB" sz="4800" b="1" dirty="0"/>
          </a:p>
          <a:p>
            <a:r>
              <a:rPr lang="en-GB" sz="2400" b="0" i="0" dirty="0">
                <a:solidFill>
                  <a:srgbClr val="000000"/>
                </a:solidFill>
                <a:effectLst/>
              </a:rPr>
              <a:t>Floyd, T.L. (2012) DC/AC Fundamentals: A Systems Approach, New Jersey : Prentice Hall</a:t>
            </a:r>
          </a:p>
          <a:p>
            <a:r>
              <a:rPr lang="en-GB" sz="2400" b="0" i="0" dirty="0">
                <a:solidFill>
                  <a:srgbClr val="000000"/>
                </a:solidFill>
                <a:effectLst/>
              </a:rPr>
              <a:t>Sinclair, I. and Dutton, J. (2007) Practical Electronics Handbook, Oxford : </a:t>
            </a:r>
            <a:r>
              <a:rPr lang="en-GB" sz="2400" b="0" i="0" dirty="0" err="1">
                <a:solidFill>
                  <a:srgbClr val="000000"/>
                </a:solidFill>
                <a:effectLst/>
              </a:rPr>
              <a:t>Newnes</a:t>
            </a:r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b="0" i="0" dirty="0">
                <a:solidFill>
                  <a:srgbClr val="000000"/>
                </a:solidFill>
                <a:effectLst/>
              </a:rPr>
              <a:t>Journals, </a:t>
            </a:r>
            <a:r>
              <a:rPr lang="en-GB" sz="2400" b="0" i="0" dirty="0" err="1">
                <a:solidFill>
                  <a:srgbClr val="000000"/>
                </a:solidFill>
                <a:effectLst/>
              </a:rPr>
              <a:t>Elektor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, Electronics World, IEEE Xplore, ACM Digital Library</a:t>
            </a:r>
          </a:p>
          <a:p>
            <a:r>
              <a:rPr lang="en-GB" sz="2400" b="0" i="0" dirty="0">
                <a:solidFill>
                  <a:srgbClr val="000000"/>
                </a:solidFill>
                <a:effectLst/>
              </a:rPr>
              <a:t>Websites Various online video lectures MIT Open Courseware http://vl.fmnet.info/safety/ http://mingo.info-science.uiowa.edu/soft-eng/ http://www.fmeurope.org/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029582" cy="365125"/>
          </a:xfrm>
        </p:spPr>
        <p:txBody>
          <a:bodyPr/>
          <a:lstStyle/>
          <a:p>
            <a:r>
              <a:rPr lang="en-GB" i="1" dirty="0"/>
              <a:t>Fundamentals of Electrical and Electronic Systems</a:t>
            </a:r>
            <a:endParaRPr lang="en-US" i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158457" cy="365125"/>
          </a:xfrm>
        </p:spPr>
        <p:txBody>
          <a:bodyPr/>
          <a:lstStyle/>
          <a:p>
            <a:r>
              <a:rPr lang="en-GB" dirty="0"/>
              <a:t>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457</Words>
  <Application>Microsoft Office PowerPoint</Application>
  <PresentationFormat>Widescreen</PresentationFormat>
  <Paragraphs>94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8</vt:i4>
      </vt:variant>
    </vt:vector>
  </HeadingPairs>
  <TitlesOfParts>
    <vt:vector size="32" baseType="lpstr">
      <vt:lpstr>Arial</vt:lpstr>
      <vt:lpstr>Calibri</vt:lpstr>
      <vt:lpstr>Calibri Light</vt:lpstr>
      <vt:lpstr>Symbol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Module Name  : Fundamentals of Electrical and Electronic       Systems Module Code  : ACDA4018 Credits    : 10 Level    : 4 Lecturer   : Stalin Jacob Lecturer Email ID : s.wpackiadhas@uwtsd.ac.uk</vt:lpstr>
      <vt:lpstr>Module Descriptor</vt:lpstr>
      <vt:lpstr>Indicative Content</vt:lpstr>
      <vt:lpstr>Study time allocation      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107</cp:revision>
  <dcterms:created xsi:type="dcterms:W3CDTF">2021-03-09T15:35:42Z</dcterms:created>
  <dcterms:modified xsi:type="dcterms:W3CDTF">2023-06-05T04:51:06Z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