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7" r:id="rId2"/>
    <p:sldId id="258" r:id="rId3"/>
    <p:sldId id="259" r:id="rId4"/>
    <p:sldId id="260" r:id="rId5"/>
    <p:sldId id="261" r:id="rId6"/>
    <p:sldId id="263" r:id="rId7"/>
    <p:sldId id="262" r:id="rId8"/>
    <p:sldId id="264" r:id="rId9"/>
    <p:sldId id="266" r:id="rId10"/>
    <p:sldId id="267" r:id="rId11"/>
    <p:sldId id="268" r:id="rId12"/>
    <p:sldId id="596" r:id="rId13"/>
    <p:sldId id="597" r:id="rId14"/>
    <p:sldId id="59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F67D5D-C9AE-554B-2089-DC23B7BAB908}" v="191" dt="2026-08-09T18:00:00.6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09/08/2026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a:solidFill>
                <a:srgbClr val="000000"/>
              </a:solidFill>
              <a:effectLst/>
              <a:latin typeface="Söhne"/>
            </a:endParaRPr>
          </a:p>
          <a:p>
            <a:r>
              <a:rPr lang="en-GB" b="1" i="0">
                <a:solidFill>
                  <a:srgbClr val="000000"/>
                </a:solidFill>
                <a:effectLst/>
                <a:latin typeface="Söhne"/>
              </a:rPr>
              <a:t>Name and Role</a:t>
            </a:r>
            <a:r>
              <a:rPr lang="en-GB" b="0" i="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a:solidFill>
                <a:srgbClr val="000000"/>
              </a:solidFill>
              <a:effectLst/>
              <a:latin typeface="Söhne"/>
            </a:endParaRPr>
          </a:p>
          <a:p>
            <a:r>
              <a:rPr lang="en-GB" b="1" i="0">
                <a:solidFill>
                  <a:srgbClr val="000000"/>
                </a:solidFill>
                <a:effectLst/>
                <a:latin typeface="Söhne"/>
              </a:rPr>
              <a:t>Background and Experience</a:t>
            </a:r>
            <a:r>
              <a:rPr lang="en-GB" b="0" i="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a:solidFill>
                <a:srgbClr val="000000"/>
              </a:solidFill>
              <a:effectLst/>
              <a:latin typeface="Söhne"/>
            </a:endParaRPr>
          </a:p>
          <a:p>
            <a:r>
              <a:rPr lang="en-GB" b="1" i="0">
                <a:solidFill>
                  <a:srgbClr val="000000"/>
                </a:solidFill>
                <a:effectLst/>
                <a:latin typeface="Söhne"/>
              </a:rPr>
              <a:t>Passion and Motivation</a:t>
            </a:r>
            <a:r>
              <a:rPr lang="en-GB" b="0" i="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a:solidFill>
                <a:srgbClr val="000000"/>
              </a:solidFill>
              <a:effectLst/>
              <a:latin typeface="Söhne"/>
            </a:endParaRPr>
          </a:p>
          <a:p>
            <a:endParaRPr lang="en-GB" b="0" i="0">
              <a:solidFill>
                <a:srgbClr val="000000"/>
              </a:solidFill>
              <a:effectLst/>
              <a:latin typeface="Söhne"/>
            </a:endParaRPr>
          </a:p>
          <a:p>
            <a:r>
              <a:rPr lang="en-GB" b="1" i="0">
                <a:solidFill>
                  <a:srgbClr val="000000"/>
                </a:solidFill>
                <a:effectLst/>
                <a:latin typeface="Söhne"/>
              </a:rPr>
              <a:t>Connection to the Industry</a:t>
            </a:r>
            <a:r>
              <a:rPr lang="en-GB" b="0" i="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a:solidFill>
                <a:srgbClr val="000000"/>
              </a:solidFill>
              <a:effectLst/>
              <a:latin typeface="Söhne"/>
            </a:endParaRPr>
          </a:p>
          <a:p>
            <a:endParaRPr lang="en-GB" b="0" i="0">
              <a:solidFill>
                <a:srgbClr val="000000"/>
              </a:solidFill>
              <a:effectLst/>
              <a:latin typeface="Söhne"/>
            </a:endParaRPr>
          </a:p>
          <a:p>
            <a:r>
              <a:rPr lang="en-GB" b="0" i="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br>
              <a:rPr lang="en-GB" b="0" i="0">
                <a:solidFill>
                  <a:srgbClr val="000000"/>
                </a:solidFill>
                <a:effectLst/>
                <a:latin typeface="Söhne"/>
              </a:rPr>
            </a:br>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a:highlight>
                  <a:srgbClr val="FFFF00"/>
                </a:highlight>
              </a:rPr>
              <a:t>Apply PESTEL analysis </a:t>
            </a:r>
            <a:r>
              <a:rPr lang="en-GB" altLang="en-US" b="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a:highlight>
                <a:srgbClr val="FFFF00"/>
              </a:highlight>
            </a:endParaRPr>
          </a:p>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ffectLst/>
              </a:rPr>
              <a:t>Refer to week 5: Market Segmentation, Targeting, Positioning and marketing mix</a:t>
            </a:r>
          </a:p>
          <a:p>
            <a:endParaRPr lang="en-GB">
              <a:effectLst/>
            </a:endParaRPr>
          </a:p>
          <a:p>
            <a:r>
              <a:rPr lang="en-GB">
                <a:effectLst/>
              </a:rPr>
              <a:t>Here are some key aspects of </a:t>
            </a:r>
            <a:r>
              <a:rPr lang="en-GB" b="1">
                <a:effectLst/>
              </a:rPr>
              <a:t>Unique Selling Points</a:t>
            </a:r>
            <a:r>
              <a:rPr lang="en-GB">
                <a:effectLst/>
              </a:rPr>
              <a:t>:</a:t>
            </a:r>
          </a:p>
          <a:p>
            <a:pPr>
              <a:buFont typeface="+mj-lt"/>
              <a:buAutoNum type="arabicPeriod"/>
            </a:pPr>
            <a:r>
              <a:rPr lang="en-GB" b="1">
                <a:effectLst/>
              </a:rPr>
              <a:t>Differentiation:</a:t>
            </a:r>
            <a:r>
              <a:rPr lang="en-GB">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a:effectLst/>
              </a:rPr>
              <a:t>Customer-Centric:</a:t>
            </a:r>
            <a:r>
              <a:rPr lang="en-GB">
                <a:effectLst/>
              </a:rPr>
              <a:t> USPs are designed to address the needs, wants, or pain points of the target market. They showcase how the product or service </a:t>
            </a:r>
            <a:r>
              <a:rPr lang="en-GB" err="1">
                <a:effectLst/>
              </a:rPr>
              <a:t>fulfills</a:t>
            </a:r>
            <a:r>
              <a:rPr lang="en-GB">
                <a:effectLst/>
              </a:rPr>
              <a:t> a specific customer demand or solves a particular problem effectively.</a:t>
            </a:r>
          </a:p>
          <a:p>
            <a:pPr>
              <a:buFont typeface="+mj-lt"/>
              <a:buAutoNum type="arabicPeriod"/>
            </a:pPr>
            <a:r>
              <a:rPr lang="en-GB" b="1">
                <a:effectLst/>
              </a:rPr>
              <a:t>Value and Benefits:</a:t>
            </a:r>
            <a:r>
              <a:rPr lang="en-GB">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a:effectLst/>
              </a:rPr>
              <a:t>Memorability:</a:t>
            </a:r>
            <a:r>
              <a:rPr lang="en-GB">
                <a:effectLst/>
              </a:rPr>
              <a:t> A compelling USP is memorable and easy to communicate. It should be concise, clear, and leave a lasting impression on the audience.</a:t>
            </a:r>
          </a:p>
          <a:p>
            <a:pPr>
              <a:buFont typeface="+mj-lt"/>
              <a:buAutoNum type="arabicPeriod"/>
            </a:pPr>
            <a:r>
              <a:rPr lang="en-GB" b="1">
                <a:effectLst/>
              </a:rPr>
              <a:t>Emotional Appeal:</a:t>
            </a:r>
            <a:r>
              <a:rPr lang="en-GB">
                <a:effectLst/>
              </a:rPr>
              <a:t> USPs can tap into emotions and aspirations of customers. They can create an emotional connection, making the product or service more appealing and desirable.</a:t>
            </a:r>
          </a:p>
          <a:p>
            <a:pPr>
              <a:buFont typeface="+mj-lt"/>
              <a:buAutoNum type="arabicPeriod"/>
            </a:pPr>
            <a:r>
              <a:rPr lang="en-GB" b="1">
                <a:effectLst/>
              </a:rPr>
              <a:t>Competitive Advantage:</a:t>
            </a:r>
            <a:r>
              <a:rPr lang="en-GB">
                <a:effectLst/>
              </a:rPr>
              <a:t> USPs help companies gain a competitive edge in the market. They provide a reason for customers to choose their offerings over alternatives from competitors.</a:t>
            </a:r>
          </a:p>
          <a:p>
            <a:r>
              <a:rPr lang="en-GB" b="1">
                <a:effectLst/>
              </a:rPr>
              <a:t>Examples of Unique Selling Points:</a:t>
            </a:r>
          </a:p>
          <a:p>
            <a:pPr>
              <a:buFont typeface="+mj-lt"/>
              <a:buAutoNum type="arabicPeriod"/>
            </a:pPr>
            <a:r>
              <a:rPr lang="en-GB">
                <a:effectLst/>
              </a:rPr>
              <a:t> A smartphone with an exceptionally long-lasting battery life.</a:t>
            </a:r>
          </a:p>
          <a:p>
            <a:pPr>
              <a:buFont typeface="+mj-lt"/>
              <a:buAutoNum type="arabicPeriod"/>
            </a:pPr>
            <a:r>
              <a:rPr lang="en-GB">
                <a:effectLst/>
              </a:rPr>
              <a:t> A cleaning product that is eco-friendly and non-toxic, appealing to environmentally conscious consumers.</a:t>
            </a:r>
          </a:p>
          <a:p>
            <a:pPr>
              <a:buFont typeface="+mj-lt"/>
              <a:buAutoNum type="arabicPeriod"/>
            </a:pPr>
            <a:r>
              <a:rPr lang="en-GB">
                <a:effectLst/>
              </a:rPr>
              <a:t>An online platform that offers 24/7 customer support and assistance.</a:t>
            </a:r>
          </a:p>
          <a:p>
            <a:pPr>
              <a:buFont typeface="+mj-lt"/>
              <a:buAutoNum type="arabicPeriod"/>
            </a:pPr>
            <a:r>
              <a:rPr lang="en-GB">
                <a:effectLst/>
              </a:rPr>
              <a:t> A restaurant that serves unique fusion cuisine not available anywhere else in the area.</a:t>
            </a:r>
          </a:p>
          <a:p>
            <a:pPr>
              <a:buFont typeface="+mj-lt"/>
              <a:buAutoNum type="arabicPeriod"/>
            </a:pPr>
            <a:r>
              <a:rPr lang="en-GB">
                <a:effectLst/>
              </a:rPr>
              <a:t>An e-commerce website with free and fast shipping, setting it apart from competitors with longer delivery times and shipping fees.</a:t>
            </a:r>
          </a:p>
          <a:p>
            <a:r>
              <a:rPr lang="en-GB">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a:solidFill>
                  <a:srgbClr val="000000"/>
                </a:solidFill>
                <a:effectLst/>
                <a:latin typeface="Söhne"/>
              </a:rPr>
              <a:t>Regenerate</a:t>
            </a:r>
          </a:p>
          <a:p>
            <a:br>
              <a:rPr lang="en-GB">
                <a:effectLst/>
              </a:rPr>
            </a:br>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a:solidFill>
                <a:srgbClr val="374151"/>
              </a:solidFill>
              <a:effectLst/>
              <a:latin typeface="Söhne"/>
            </a:endParaRPr>
          </a:p>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3412330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92918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1884680" y="1050595"/>
            <a:ext cx="8074815" cy="1618489"/>
          </a:xfrm>
        </p:spPr>
        <p:txBody>
          <a:bodyPr anchor="ctr">
            <a:normAutofit fontScale="90000"/>
          </a:bodyPr>
          <a:lstStyle/>
          <a:p>
            <a:pPr algn="ctr"/>
            <a:r>
              <a:rPr lang="en-GB" sz="5600" b="1" dirty="0">
                <a:latin typeface="Arial"/>
                <a:cs typeface="Arial"/>
              </a:rPr>
              <a:t>Business </a:t>
            </a:r>
            <a:r>
              <a:rPr lang="en-GB" sz="5600" b="1">
                <a:latin typeface="Arial"/>
                <a:cs typeface="Arial"/>
              </a:rPr>
              <a:t>Plan Presentation</a:t>
            </a:r>
            <a:endParaRPr lang="en-GB" sz="5600" b="1">
              <a:latin typeface="Arial"/>
              <a:ea typeface="Calibri Light"/>
              <a:cs typeface="Arial"/>
            </a:endParaRP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1884680" y="2999949"/>
            <a:ext cx="8074815" cy="2800395"/>
          </a:xfrm>
        </p:spPr>
        <p:txBody>
          <a:bodyPr vert="horz" lIns="91440" tIns="45720" rIns="91440" bIns="45720" rtlCol="0" anchor="t">
            <a:normAutofit/>
          </a:bodyPr>
          <a:lstStyle/>
          <a:p>
            <a:pPr marL="0" indent="0" algn="ctr">
              <a:buNone/>
            </a:pPr>
            <a:r>
              <a:rPr lang="en-GB" sz="2400">
                <a:latin typeface="Arial"/>
                <a:ea typeface="Calibri"/>
                <a:cs typeface="Arial"/>
              </a:rPr>
              <a:t>Colcer Denis Traian 2509847</a:t>
            </a:r>
            <a:endParaRPr lang="en-US">
              <a:latin typeface="Arial"/>
              <a:cs typeface="Arial"/>
            </a:endParaRPr>
          </a:p>
          <a:p>
            <a:pPr marL="0" indent="0" algn="ctr">
              <a:buNone/>
            </a:pPr>
            <a:r>
              <a:rPr lang="en-GB" sz="2400">
                <a:latin typeface="Arial"/>
                <a:ea typeface="Calibri"/>
                <a:cs typeface="Arial"/>
              </a:rPr>
              <a:t>Business Skills for the Workplace</a:t>
            </a:r>
          </a:p>
          <a:p>
            <a:pPr marL="0" indent="0" algn="ctr">
              <a:buNone/>
            </a:pPr>
            <a:r>
              <a:rPr lang="en-GB" sz="2400">
                <a:latin typeface="Arial"/>
                <a:ea typeface="Calibri"/>
                <a:cs typeface="Arial"/>
              </a:rPr>
              <a:t>Enterprise and Entrepreneurship LCLM_4006</a:t>
            </a:r>
          </a:p>
          <a:p>
            <a:pPr marL="0" indent="0" algn="ctr">
              <a:buNone/>
            </a:pPr>
            <a:r>
              <a:rPr lang="en-GB" sz="2400">
                <a:latin typeface="Arial"/>
                <a:ea typeface="Calibri"/>
                <a:cs typeface="Arial"/>
              </a:rPr>
              <a:t>Business Plan Denis Electrical</a:t>
            </a:r>
            <a:br>
              <a:rPr lang="en-GB" sz="2400" dirty="0">
                <a:latin typeface="Arial"/>
                <a:ea typeface="Calibri"/>
                <a:cs typeface="Arial"/>
              </a:rPr>
            </a:br>
            <a:r>
              <a:rPr lang="en-GB" sz="2400" dirty="0">
                <a:latin typeface="Arial"/>
                <a:ea typeface="Calibri"/>
                <a:cs typeface="Arial"/>
              </a:rPr>
              <a:t>Charles Oham</a:t>
            </a:r>
            <a:endParaRPr lang="en-GB" dirty="0"/>
          </a:p>
          <a:p>
            <a:pPr marL="0" indent="0">
              <a:buNone/>
            </a:pPr>
            <a:endParaRPr lang="en-GB" sz="2400" dirty="0">
              <a:latin typeface="Arial"/>
              <a:ea typeface="Calibri"/>
              <a:cs typeface="Arial"/>
            </a:endParaRPr>
          </a:p>
        </p:txBody>
      </p:sp>
    </p:spTree>
    <p:extLst>
      <p:ext uri="{BB962C8B-B14F-4D97-AF65-F5344CB8AC3E}">
        <p14:creationId xmlns:p14="http://schemas.microsoft.com/office/powerpoint/2010/main" val="383219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C814FB2-2CDA-1252-EC0E-5A2D8190D60E}"/>
              </a:ext>
            </a:extLst>
          </p:cNvPr>
          <p:cNvSpPr txBox="1"/>
          <p:nvPr/>
        </p:nvSpPr>
        <p:spPr>
          <a:xfrm>
            <a:off x="686834" y="1153572"/>
            <a:ext cx="3200400" cy="44611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rgbClr val="FFFFFF"/>
                </a:solidFill>
                <a:latin typeface="Arial"/>
                <a:ea typeface="+mj-ea"/>
                <a:cs typeface="Arial"/>
              </a:rPr>
              <a:t>Slide 2 - </a:t>
            </a:r>
            <a:r>
              <a:rPr lang="en-US" sz="4400" b="1" i="0" kern="1200">
                <a:solidFill>
                  <a:srgbClr val="FFFFFF"/>
                </a:solidFill>
                <a:effectLst/>
                <a:latin typeface="Arial"/>
                <a:ea typeface="+mj-ea"/>
                <a:cs typeface="Arial"/>
              </a:rPr>
              <a:t>Table of Contents</a:t>
            </a:r>
            <a:endParaRPr lang="en-US" sz="4400" kern="1200">
              <a:solidFill>
                <a:srgbClr val="FFFFFF"/>
              </a:solidFill>
              <a:latin typeface="Arial"/>
              <a:ea typeface="+mj-ea"/>
              <a:cs typeface="Arial"/>
            </a:endParaRPr>
          </a:p>
          <a:p>
            <a:pPr>
              <a:lnSpc>
                <a:spcPct val="90000"/>
              </a:lnSpc>
              <a:spcBef>
                <a:spcPct val="0"/>
              </a:spcBef>
              <a:spcAft>
                <a:spcPts val="600"/>
              </a:spcAft>
            </a:pPr>
            <a:endParaRPr lang="en-US" sz="4400" b="1" kern="1200" dirty="0">
              <a:solidFill>
                <a:srgbClr val="FFFFFF"/>
              </a:solidFill>
              <a:latin typeface="Arial"/>
              <a:ea typeface="+mj-ea"/>
              <a:cs typeface="Arial"/>
            </a:endParaRPr>
          </a:p>
        </p:txBody>
      </p:sp>
      <p:sp>
        <p:nvSpPr>
          <p:cNvPr id="24" name="Arc 2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4409208" y="943769"/>
            <a:ext cx="6906491" cy="5585619"/>
          </a:xfrm>
        </p:spPr>
        <p:txBody>
          <a:bodyPr vert="horz" lIns="91440" tIns="45720" rIns="91440" bIns="45720" rtlCol="0" anchor="ctr">
            <a:normAutofit/>
          </a:bodyPr>
          <a:lstStyle/>
          <a:p>
            <a:pPr marL="0" indent="0">
              <a:buNone/>
            </a:pPr>
            <a:r>
              <a:rPr lang="en-US" dirty="0">
                <a:latin typeface="Arial"/>
                <a:cs typeface="Arial"/>
              </a:rPr>
              <a:t>Slide 1: </a:t>
            </a:r>
            <a:r>
              <a:rPr lang="en-US">
                <a:latin typeface="Arial"/>
                <a:cs typeface="Arial"/>
              </a:rPr>
              <a:t>Introduction</a:t>
            </a:r>
            <a:endParaRPr lang="en-US">
              <a:latin typeface="Arial"/>
              <a:ea typeface="Calibri"/>
              <a:cs typeface="Arial"/>
            </a:endParaRPr>
          </a:p>
          <a:p>
            <a:pPr marL="0" indent="0">
              <a:buNone/>
            </a:pPr>
            <a:r>
              <a:rPr lang="en-US" dirty="0">
                <a:latin typeface="Arial"/>
                <a:cs typeface="Arial"/>
              </a:rPr>
              <a:t>Slide 2: Overview of th</a:t>
            </a:r>
            <a:r>
              <a:rPr lang="en-US">
                <a:latin typeface="Arial"/>
                <a:cs typeface="Arial"/>
              </a:rPr>
              <a:t>e Business Plan</a:t>
            </a:r>
            <a:endParaRPr lang="en-US">
              <a:latin typeface="Arial"/>
              <a:ea typeface="Calibri" panose="020F0502020204030204"/>
              <a:cs typeface="Arial"/>
            </a:endParaRPr>
          </a:p>
          <a:p>
            <a:pPr marL="0" indent="0">
              <a:buNone/>
            </a:pPr>
            <a:r>
              <a:rPr lang="en-US">
                <a:latin typeface="Arial"/>
                <a:cs typeface="Arial"/>
              </a:rPr>
              <a:t>Slide 3: Legal Format and Management Structure</a:t>
            </a:r>
            <a:endParaRPr lang="en-US">
              <a:latin typeface="Arial"/>
              <a:ea typeface="Calibri" panose="020F0502020204030204"/>
              <a:cs typeface="Arial"/>
            </a:endParaRPr>
          </a:p>
          <a:p>
            <a:pPr marL="0" indent="0">
              <a:buNone/>
            </a:pPr>
            <a:r>
              <a:rPr lang="en-US">
                <a:latin typeface="Arial"/>
                <a:cs typeface="Arial"/>
              </a:rPr>
              <a:t>Slide 4: PESTEL Analysis</a:t>
            </a:r>
            <a:endParaRPr lang="en-US">
              <a:latin typeface="Arial"/>
              <a:ea typeface="Calibri" panose="020F0502020204030204"/>
              <a:cs typeface="Arial"/>
            </a:endParaRPr>
          </a:p>
          <a:p>
            <a:pPr marL="0" indent="0">
              <a:buNone/>
            </a:pPr>
            <a:r>
              <a:rPr lang="en-US">
                <a:latin typeface="Arial"/>
                <a:cs typeface="Arial"/>
              </a:rPr>
              <a:t>Slide 5: Marketing Strategies</a:t>
            </a:r>
            <a:endParaRPr lang="en-US">
              <a:latin typeface="Arial"/>
              <a:ea typeface="Calibri" panose="020F0502020204030204"/>
              <a:cs typeface="Arial"/>
            </a:endParaRPr>
          </a:p>
          <a:p>
            <a:pPr marL="0" indent="0">
              <a:buNone/>
            </a:pPr>
            <a:r>
              <a:rPr lang="en-US">
                <a:latin typeface="Arial"/>
                <a:ea typeface="Calibri"/>
                <a:cs typeface="Arial"/>
              </a:rPr>
              <a:t>Slide 6:</a:t>
            </a:r>
            <a:r>
              <a:rPr lang="en-US" dirty="0">
                <a:latin typeface="Arial"/>
                <a:ea typeface="Calibri"/>
                <a:cs typeface="Arial"/>
              </a:rPr>
              <a:t> </a:t>
            </a:r>
            <a:r>
              <a:rPr lang="en-US" sz="2400">
                <a:latin typeface="Arial"/>
                <a:ea typeface="Calibri Light"/>
                <a:cs typeface="Arial"/>
              </a:rPr>
              <a:t>Funding Requirements and Allocation</a:t>
            </a:r>
          </a:p>
          <a:p>
            <a:pPr marL="0" indent="0">
              <a:buNone/>
            </a:pPr>
            <a:r>
              <a:rPr lang="en-US" sz="2400">
                <a:latin typeface="Arial"/>
                <a:ea typeface="Calibri Light"/>
                <a:cs typeface="Arial"/>
              </a:rPr>
              <a:t>Slide 7-9: </a:t>
            </a:r>
            <a:r>
              <a:rPr lang="en-US" sz="2400">
                <a:latin typeface="Arial"/>
                <a:ea typeface="+mn-lt"/>
                <a:cs typeface="Arial"/>
              </a:rPr>
              <a:t>Financial Breakdown &amp; Cash Flow</a:t>
            </a:r>
          </a:p>
          <a:p>
            <a:pPr marL="0" indent="0">
              <a:buNone/>
            </a:pPr>
            <a:r>
              <a:rPr lang="en-US" sz="2400">
                <a:latin typeface="Arial"/>
                <a:ea typeface="Calibri Light"/>
                <a:cs typeface="Arial"/>
              </a:rPr>
              <a:t>Slide 10: Conclusion</a:t>
            </a:r>
          </a:p>
          <a:p>
            <a:pPr marL="0" indent="0">
              <a:buNone/>
            </a:pPr>
            <a:r>
              <a:rPr lang="en-US" sz="2400">
                <a:latin typeface="Arial"/>
                <a:ea typeface="Calibri Light"/>
                <a:cs typeface="Arial"/>
              </a:rPr>
              <a:t>Slide 11: References</a:t>
            </a:r>
          </a:p>
          <a:p>
            <a:pPr marL="0"/>
            <a:endParaRPr lang="en-US" dirty="0">
              <a:latin typeface="Arial"/>
              <a:ea typeface="Calibri" panose="020F0502020204030204"/>
              <a:cs typeface="Arial"/>
            </a:endParaRPr>
          </a:p>
          <a:p>
            <a:pPr marL="0"/>
            <a:endParaRPr lang="en-US" dirty="0">
              <a:latin typeface="Arial"/>
              <a:ea typeface="Calibri" panose="020F0502020204030204"/>
              <a:cs typeface="Arial"/>
            </a:endParaRPr>
          </a:p>
        </p:txBody>
      </p:sp>
    </p:spTree>
    <p:extLst>
      <p:ext uri="{BB962C8B-B14F-4D97-AF65-F5344CB8AC3E}">
        <p14:creationId xmlns:p14="http://schemas.microsoft.com/office/powerpoint/2010/main" val="105180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7957E82-7305-647C-4919-676C7AE35DAB}"/>
              </a:ext>
            </a:extLst>
          </p:cNvPr>
          <p:cNvSpPr txBox="1"/>
          <p:nvPr/>
        </p:nvSpPr>
        <p:spPr>
          <a:xfrm>
            <a:off x="1285240" y="1050595"/>
            <a:ext cx="8074815" cy="161848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600" b="1" i="0" kern="1200">
                <a:effectLst/>
                <a:latin typeface="Arial"/>
                <a:ea typeface="+mj-ea"/>
                <a:cs typeface="Arial"/>
              </a:rPr>
              <a:t>Introduction</a:t>
            </a:r>
            <a:endParaRPr lang="en-US" sz="6600" kern="1200">
              <a:latin typeface="Arial"/>
              <a:ea typeface="+mj-ea"/>
              <a:cs typeface="Arial"/>
            </a:endParaRPr>
          </a:p>
          <a:p>
            <a:pPr>
              <a:lnSpc>
                <a:spcPct val="90000"/>
              </a:lnSpc>
              <a:spcBef>
                <a:spcPct val="0"/>
              </a:spcBef>
              <a:spcAft>
                <a:spcPts val="600"/>
              </a:spcAft>
            </a:pPr>
            <a:endParaRPr lang="en-US" sz="7200" b="1" kern="1200" dirty="0">
              <a:latin typeface="Arial"/>
              <a:ea typeface="+mj-ea"/>
              <a:cs typeface="Arial"/>
            </a:endParaRPr>
          </a:p>
        </p:txBody>
      </p: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1285240" y="2248109"/>
            <a:ext cx="8074815" cy="3257595"/>
          </a:xfrm>
        </p:spPr>
        <p:txBody>
          <a:bodyPr vert="horz" lIns="91440" tIns="45720" rIns="91440" bIns="45720" rtlCol="0" anchor="t">
            <a:normAutofit/>
          </a:bodyPr>
          <a:lstStyle/>
          <a:p>
            <a:pPr marL="0" indent="0">
              <a:buNone/>
            </a:pPr>
            <a:r>
              <a:rPr lang="en-US" sz="1800" b="1">
                <a:latin typeface="Arial"/>
                <a:ea typeface="+mn-lt"/>
                <a:cs typeface="Arial"/>
              </a:rPr>
              <a:t>Business Overview</a:t>
            </a:r>
            <a:endParaRPr lang="en-US" sz="1800">
              <a:latin typeface="Arial"/>
              <a:ea typeface="Calibri"/>
              <a:cs typeface="Arial"/>
            </a:endParaRPr>
          </a:p>
          <a:p>
            <a:pPr marL="0" indent="0">
              <a:buNone/>
            </a:pPr>
            <a:r>
              <a:rPr lang="en-US" sz="1800">
                <a:latin typeface="Arial"/>
                <a:ea typeface="+mn-lt"/>
                <a:cs typeface="Arial"/>
              </a:rPr>
              <a:t>Introduce Denis Electrical—a local electrical contractor focused on safety compliance, rapid domestic response, and green energy solutions.</a:t>
            </a:r>
            <a:endParaRPr lang="en-US" sz="1800">
              <a:latin typeface="Arial"/>
              <a:ea typeface="Calibri" panose="020F0502020204030204"/>
              <a:cs typeface="Arial"/>
            </a:endParaRPr>
          </a:p>
          <a:p>
            <a:pPr marL="0"/>
            <a:endParaRPr lang="en-US" sz="2000" dirty="0">
              <a:latin typeface="Arial"/>
              <a:ea typeface="Calibri"/>
              <a:cs typeface="Arial"/>
            </a:endParaRPr>
          </a:p>
          <a:p>
            <a:pPr marL="0" indent="0">
              <a:buNone/>
            </a:pPr>
            <a:r>
              <a:rPr lang="en-US" sz="1800" b="1">
                <a:latin typeface="Arial"/>
                <a:cs typeface="Arial"/>
              </a:rPr>
              <a:t>Key Objectives</a:t>
            </a:r>
            <a:endParaRPr lang="en-US" sz="1800" b="1">
              <a:latin typeface="Arial"/>
              <a:ea typeface="Calibri" panose="020F0502020204030204"/>
              <a:cs typeface="Arial"/>
            </a:endParaRPr>
          </a:p>
          <a:p>
            <a:pPr marL="0" indent="0">
              <a:buNone/>
            </a:pPr>
            <a:r>
              <a:rPr lang="en-US" sz="1800">
                <a:latin typeface="Arial"/>
                <a:cs typeface="Arial"/>
              </a:rPr>
              <a:t>Demonstrate commercial viability and compliance within the UK electrical trade sector</a:t>
            </a:r>
            <a:endParaRPr lang="en-US" sz="1800">
              <a:latin typeface="Arial"/>
              <a:ea typeface="Calibri" panose="020F0502020204030204"/>
              <a:cs typeface="Arial"/>
            </a:endParaRPr>
          </a:p>
          <a:p>
            <a:pPr marL="0" indent="0">
              <a:buNone/>
            </a:pPr>
            <a:r>
              <a:rPr lang="en-US" sz="1800">
                <a:latin typeface="Arial"/>
                <a:cs typeface="Arial"/>
              </a:rPr>
              <a:t>Present financial forecasts and secure start-up loan funding to launch operations</a:t>
            </a:r>
            <a:endParaRPr lang="en-US" sz="1800">
              <a:latin typeface="Arial"/>
              <a:ea typeface="Calibri" panose="020F0502020204030204"/>
              <a:cs typeface="Arial"/>
            </a:endParaRPr>
          </a:p>
          <a:p>
            <a:pPr marL="0"/>
            <a:endParaRPr lang="en-US" sz="1700" dirty="0">
              <a:latin typeface="Arial"/>
              <a:cs typeface="Arial"/>
            </a:endParaRPr>
          </a:p>
        </p:txBody>
      </p:sp>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A16EA78-2872-4151-ACDE-85DE92917660}"/>
              </a:ext>
            </a:extLst>
          </p:cNvPr>
          <p:cNvSpPr txBox="1"/>
          <p:nvPr/>
        </p:nvSpPr>
        <p:spPr>
          <a:xfrm>
            <a:off x="686834" y="1153572"/>
            <a:ext cx="3200400" cy="44611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rgbClr val="FFFFFF"/>
                </a:solidFill>
                <a:latin typeface="Arial"/>
                <a:ea typeface="+mj-ea"/>
                <a:cs typeface="Arial"/>
              </a:rPr>
              <a:t>Overview</a:t>
            </a:r>
            <a:r>
              <a:rPr lang="en-US" sz="4400" b="1" i="0" kern="1200">
                <a:solidFill>
                  <a:srgbClr val="FFFFFF"/>
                </a:solidFill>
                <a:effectLst/>
                <a:latin typeface="Arial"/>
                <a:ea typeface="+mj-ea"/>
                <a:cs typeface="Arial"/>
              </a:rPr>
              <a:t> of the Business Idea</a:t>
            </a:r>
            <a:r>
              <a:rPr lang="en-US" sz="4400" b="1" kern="1200">
                <a:solidFill>
                  <a:srgbClr val="FFFFFF"/>
                </a:solidFill>
                <a:latin typeface="Arial"/>
                <a:ea typeface="+mj-ea"/>
                <a:cs typeface="Arial"/>
              </a:rPr>
              <a:t> Denis Electrical</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2600" b="1">
                <a:latin typeface="Arial"/>
                <a:cs typeface="Arial"/>
              </a:rPr>
              <a:t>Business Description and Offerings</a:t>
            </a:r>
            <a:endParaRPr lang="en-US">
              <a:latin typeface="Arial"/>
              <a:cs typeface="Arial"/>
            </a:endParaRPr>
          </a:p>
          <a:p>
            <a:pPr marL="0" indent="0">
              <a:buNone/>
            </a:pPr>
            <a:endParaRPr lang="en-US" sz="2600" b="1" dirty="0">
              <a:latin typeface="Arial"/>
              <a:cs typeface="Arial"/>
            </a:endParaRPr>
          </a:p>
          <a:p>
            <a:pPr marL="0" indent="0">
              <a:buNone/>
            </a:pPr>
            <a:r>
              <a:rPr lang="en-US" sz="2600" b="1">
                <a:latin typeface="Arial"/>
                <a:cs typeface="Arial"/>
              </a:rPr>
              <a:t>Core Services</a:t>
            </a:r>
            <a:r>
              <a:rPr lang="en-US" sz="2600">
                <a:latin typeface="Arial"/>
                <a:cs typeface="Arial"/>
              </a:rPr>
              <a:t>: Provides Domestic rewires, consumer unit upgrades, EICR safety testing, and emergency repairs.</a:t>
            </a:r>
            <a:endParaRPr lang="en-US" sz="2600">
              <a:latin typeface="Arial"/>
              <a:ea typeface="Calibri" panose="020F0502020204030204"/>
              <a:cs typeface="Arial"/>
            </a:endParaRPr>
          </a:p>
          <a:p>
            <a:pPr marL="0" indent="0">
              <a:buNone/>
            </a:pPr>
            <a:r>
              <a:rPr lang="en-US" sz="2600" b="1">
                <a:latin typeface="Arial"/>
                <a:cs typeface="Arial"/>
              </a:rPr>
              <a:t>Green Energy Focus:</a:t>
            </a:r>
            <a:r>
              <a:rPr lang="en-US" sz="2600">
                <a:latin typeface="Arial"/>
                <a:cs typeface="Arial"/>
              </a:rPr>
              <a:t> Specializes in domestic EV Charger Installations and eco-friendly smart home setups.</a:t>
            </a:r>
            <a:endParaRPr lang="en-US" sz="2600">
              <a:latin typeface="Arial"/>
              <a:ea typeface="Calibri" panose="020F0502020204030204"/>
              <a:cs typeface="Arial"/>
            </a:endParaRPr>
          </a:p>
          <a:p>
            <a:pPr marL="0" indent="0">
              <a:buNone/>
            </a:pPr>
            <a:r>
              <a:rPr lang="en-US" sz="2600" b="1">
                <a:latin typeface="Arial"/>
                <a:cs typeface="Arial"/>
              </a:rPr>
              <a:t>Future Growth Strategy:</a:t>
            </a:r>
            <a:r>
              <a:rPr lang="en-US" sz="2600">
                <a:latin typeface="Arial"/>
                <a:cs typeface="Arial"/>
              </a:rPr>
              <a:t> As annual net profits reach £40,000-£50,000 the business will incorporate into a Ltd company.</a:t>
            </a:r>
            <a:endParaRPr lang="en-US" sz="2600">
              <a:latin typeface="Arial"/>
              <a:ea typeface="Calibri" panose="020F0502020204030204"/>
              <a:cs typeface="Arial"/>
            </a:endParaRPr>
          </a:p>
          <a:p>
            <a:pPr marL="0"/>
            <a:endParaRPr lang="en-US" sz="2600" dirty="0">
              <a:latin typeface="Arial"/>
              <a:cs typeface="Arial"/>
            </a:endParaRPr>
          </a:p>
        </p:txBody>
      </p:sp>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64F5224-38DF-9A0E-ED62-37C8785B3FBD}"/>
              </a:ext>
            </a:extLst>
          </p:cNvPr>
          <p:cNvSpPr txBox="1"/>
          <p:nvPr/>
        </p:nvSpPr>
        <p:spPr>
          <a:xfrm>
            <a:off x="1285240" y="1050595"/>
            <a:ext cx="9791855" cy="161848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000" b="1" kern="1200">
                <a:latin typeface="Arial"/>
                <a:ea typeface="+mj-ea"/>
                <a:cs typeface="Arial"/>
              </a:rPr>
              <a:t>Legal Format and Management Structure</a:t>
            </a:r>
          </a:p>
          <a:p>
            <a:pPr>
              <a:lnSpc>
                <a:spcPct val="90000"/>
              </a:lnSpc>
              <a:spcBef>
                <a:spcPct val="0"/>
              </a:spcBef>
              <a:spcAft>
                <a:spcPts val="600"/>
              </a:spcAft>
            </a:pPr>
            <a:endParaRPr lang="en-US" sz="5000" b="1" kern="1200" dirty="0">
              <a:latin typeface="Arial"/>
              <a:ea typeface="+mj-ea"/>
              <a:cs typeface="Arial"/>
            </a:endParaRPr>
          </a:p>
        </p:txBody>
      </p:sp>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1285240" y="2969469"/>
            <a:ext cx="8074815" cy="2800395"/>
          </a:xfrm>
        </p:spPr>
        <p:txBody>
          <a:bodyPr vert="horz" lIns="91440" tIns="45720" rIns="91440" bIns="45720" rtlCol="0" anchor="t">
            <a:normAutofit/>
          </a:bodyPr>
          <a:lstStyle/>
          <a:p>
            <a:pPr marL="0" indent="0">
              <a:buNone/>
            </a:pPr>
            <a:r>
              <a:rPr lang="en-US" sz="2000" dirty="0">
                <a:latin typeface="Arial"/>
                <a:cs typeface="Arial"/>
              </a:rPr>
              <a:t>Initial Legal Format: Launches as a Sole Trader to minimize overhead, admin, </a:t>
            </a:r>
            <a:r>
              <a:rPr lang="en-US" sz="2000">
                <a:latin typeface="Arial"/>
                <a:cs typeface="Arial"/>
              </a:rPr>
              <a:t>and start-up costs </a:t>
            </a:r>
            <a:r>
              <a:rPr lang="en-US" sz="2000">
                <a:latin typeface="Arial"/>
                <a:ea typeface="+mn-lt"/>
                <a:cs typeface="Arial"/>
              </a:rPr>
              <a:t>(Scarborough and Cornwall, 2019).</a:t>
            </a:r>
            <a:endParaRPr lang="en-US">
              <a:latin typeface="Arial"/>
              <a:cs typeface="Arial"/>
            </a:endParaRPr>
          </a:p>
          <a:p>
            <a:pPr marL="0" indent="0">
              <a:buNone/>
            </a:pPr>
            <a:r>
              <a:rPr lang="en-US" sz="2000">
                <a:latin typeface="Arial"/>
                <a:cs typeface="Arial"/>
              </a:rPr>
              <a:t>Future Conversion: Will transition to a Limited Company (Ltd) once annual profits reach £40k+.</a:t>
            </a:r>
            <a:endParaRPr lang="en-US" sz="2000">
              <a:latin typeface="Arial"/>
              <a:ea typeface="Calibri" panose="020F0502020204030204"/>
              <a:cs typeface="Arial"/>
            </a:endParaRPr>
          </a:p>
          <a:p>
            <a:pPr marL="0" indent="0">
              <a:buNone/>
            </a:pPr>
            <a:r>
              <a:rPr lang="en-US" sz="2000">
                <a:latin typeface="Arial"/>
                <a:cs typeface="Arial"/>
              </a:rPr>
              <a:t>Technical Compliance: Direct execution of rewires, EICRs, and EV charger setups to BS 7671 standards.</a:t>
            </a:r>
            <a:endParaRPr lang="en-US" sz="2000">
              <a:latin typeface="Arial"/>
              <a:ea typeface="Calibri" panose="020F0502020204030204"/>
              <a:cs typeface="Arial"/>
            </a:endParaRPr>
          </a:p>
          <a:p>
            <a:pPr marL="0" indent="0">
              <a:buNone/>
            </a:pPr>
            <a:r>
              <a:rPr lang="en-US" sz="2000">
                <a:latin typeface="Arial"/>
                <a:cs typeface="Arial"/>
              </a:rPr>
              <a:t>Flexible Capacity: Hires vetted specialist sub-contractors on demand for larger commercial jobs.</a:t>
            </a:r>
            <a:endParaRPr lang="en-US" sz="2000">
              <a:latin typeface="Arial"/>
              <a:ea typeface="Calibri" panose="020F0502020204030204"/>
              <a:cs typeface="Arial"/>
            </a:endParaRPr>
          </a:p>
          <a:p>
            <a:pPr marL="0"/>
            <a:endParaRPr lang="en-US" sz="2000" dirty="0">
              <a:latin typeface="Arial"/>
              <a:cs typeface="Arial"/>
            </a:endParaRPr>
          </a:p>
          <a:p>
            <a:pPr marL="514350"/>
            <a:endParaRPr lang="en-US" sz="2000" dirty="0">
              <a:latin typeface="Arial"/>
              <a:cs typeface="Arial"/>
            </a:endParaRPr>
          </a:p>
        </p:txBody>
      </p:sp>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19FB4DE-DBB1-0BF2-DBFA-00D692BAF33E}"/>
              </a:ext>
            </a:extLst>
          </p:cNvPr>
          <p:cNvSpPr txBox="1"/>
          <p:nvPr/>
        </p:nvSpPr>
        <p:spPr>
          <a:xfrm>
            <a:off x="686834" y="1153572"/>
            <a:ext cx="3200400" cy="44611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rgbClr val="FFFFFF"/>
                </a:solidFill>
                <a:latin typeface="Arial"/>
                <a:ea typeface="+mj-ea"/>
                <a:cs typeface="Arial"/>
              </a:rPr>
              <a:t>PESTEL Analysis</a:t>
            </a:r>
            <a:endParaRPr lang="en-US" sz="4400" b="1" kern="1200">
              <a:solidFill>
                <a:srgbClr val="FFFFFF"/>
              </a:solidFill>
              <a:latin typeface="Arial"/>
              <a:ea typeface="+mj-ea"/>
              <a:cs typeface="Arial"/>
            </a:endParaRP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TextBox 4">
            <a:extLst>
              <a:ext uri="{FF2B5EF4-FFF2-40B4-BE49-F238E27FC236}">
                <a16:creationId xmlns:a16="http://schemas.microsoft.com/office/drawing/2014/main" id="{68AF12E7-72C2-64BA-49A2-51C492CBE998}"/>
              </a:ext>
            </a:extLst>
          </p:cNvPr>
          <p:cNvSpPr txBox="1"/>
          <p:nvPr/>
        </p:nvSpPr>
        <p:spPr>
          <a:xfrm>
            <a:off x="4342533" y="1229519"/>
            <a:ext cx="7001741" cy="562371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b="1">
                <a:latin typeface="Arial"/>
                <a:cs typeface="Arial"/>
              </a:rPr>
              <a:t>Legal Factors (Mandatory Safety Checks)</a:t>
            </a:r>
            <a:endParaRPr lang="en-US">
              <a:latin typeface="Arial"/>
              <a:cs typeface="Arial"/>
            </a:endParaRPr>
          </a:p>
          <a:p>
            <a:pPr>
              <a:lnSpc>
                <a:spcPct val="90000"/>
              </a:lnSpc>
              <a:spcAft>
                <a:spcPts val="600"/>
              </a:spcAft>
            </a:pPr>
            <a:r>
              <a:rPr lang="en-US">
                <a:latin typeface="Arial"/>
                <a:cs typeface="Arial"/>
              </a:rPr>
              <a:t>Strict UK Part P and 5-Year Landlord EICR Laws drive constant demand.</a:t>
            </a:r>
            <a:endParaRPr lang="en-US">
              <a:latin typeface="Arial"/>
              <a:ea typeface="Calibri" panose="020F0502020204030204"/>
              <a:cs typeface="Arial"/>
            </a:endParaRPr>
          </a:p>
          <a:p>
            <a:pPr>
              <a:lnSpc>
                <a:spcPct val="90000"/>
              </a:lnSpc>
              <a:spcAft>
                <a:spcPts val="600"/>
              </a:spcAft>
            </a:pPr>
            <a:endParaRPr lang="en-US" dirty="0">
              <a:latin typeface="Arial"/>
              <a:cs typeface="Arial"/>
            </a:endParaRPr>
          </a:p>
          <a:p>
            <a:pPr>
              <a:lnSpc>
                <a:spcPct val="90000"/>
              </a:lnSpc>
              <a:spcAft>
                <a:spcPts val="600"/>
              </a:spcAft>
            </a:pPr>
            <a:r>
              <a:rPr lang="en-US" b="1">
                <a:latin typeface="Arial"/>
                <a:cs typeface="Arial"/>
              </a:rPr>
              <a:t>Strategy:</a:t>
            </a:r>
            <a:r>
              <a:rPr lang="en-US">
                <a:latin typeface="Arial"/>
                <a:cs typeface="Arial"/>
              </a:rPr>
              <a:t> Capitalize on this by offering letting agents automated 5-year safety compliance tracking.</a:t>
            </a:r>
            <a:endParaRPr lang="en-US">
              <a:latin typeface="Arial"/>
              <a:ea typeface="Calibri" panose="020F0502020204030204"/>
              <a:cs typeface="Arial"/>
            </a:endParaRPr>
          </a:p>
          <a:p>
            <a:pPr indent="-228600">
              <a:lnSpc>
                <a:spcPct val="90000"/>
              </a:lnSpc>
              <a:spcAft>
                <a:spcPts val="600"/>
              </a:spcAft>
              <a:buFont typeface="Arial" panose="020B0604020202020204" pitchFamily="34" charset="0"/>
              <a:buChar char="•"/>
            </a:pPr>
            <a:endParaRPr lang="en-US" dirty="0">
              <a:latin typeface="Arial"/>
              <a:cs typeface="Arial"/>
            </a:endParaRPr>
          </a:p>
          <a:p>
            <a:pPr>
              <a:lnSpc>
                <a:spcPct val="90000"/>
              </a:lnSpc>
              <a:spcAft>
                <a:spcPts val="600"/>
              </a:spcAft>
            </a:pPr>
            <a:r>
              <a:rPr lang="en-US" b="1">
                <a:latin typeface="Arial"/>
                <a:cs typeface="Arial"/>
              </a:rPr>
              <a:t>Environmental Factors (Net Zero &amp; Green Tech)</a:t>
            </a:r>
            <a:endParaRPr lang="en-US" b="1">
              <a:latin typeface="Arial"/>
              <a:ea typeface="Calibri" panose="020F0502020204030204"/>
              <a:cs typeface="Arial"/>
            </a:endParaRPr>
          </a:p>
          <a:p>
            <a:pPr>
              <a:lnSpc>
                <a:spcPct val="90000"/>
              </a:lnSpc>
              <a:spcAft>
                <a:spcPts val="600"/>
              </a:spcAft>
            </a:pPr>
            <a:r>
              <a:rPr lang="en-US">
                <a:latin typeface="Arial"/>
                <a:cs typeface="Arial"/>
              </a:rPr>
              <a:t>Government push for EV adoption and energy-efficient homes.</a:t>
            </a:r>
            <a:endParaRPr lang="en-US">
              <a:latin typeface="Arial"/>
              <a:ea typeface="Calibri" panose="020F0502020204030204"/>
              <a:cs typeface="Arial"/>
            </a:endParaRPr>
          </a:p>
          <a:p>
            <a:pPr indent="-228600">
              <a:lnSpc>
                <a:spcPct val="90000"/>
              </a:lnSpc>
              <a:spcAft>
                <a:spcPts val="600"/>
              </a:spcAft>
              <a:buFont typeface="Arial" panose="020B0604020202020204" pitchFamily="34" charset="0"/>
              <a:buChar char="•"/>
            </a:pPr>
            <a:endParaRPr lang="en-US" dirty="0">
              <a:latin typeface="Arial"/>
              <a:cs typeface="Arial"/>
            </a:endParaRPr>
          </a:p>
          <a:p>
            <a:pPr>
              <a:lnSpc>
                <a:spcPct val="90000"/>
              </a:lnSpc>
              <a:spcAft>
                <a:spcPts val="600"/>
              </a:spcAft>
            </a:pPr>
            <a:r>
              <a:rPr lang="en-US" b="1">
                <a:latin typeface="Arial"/>
                <a:cs typeface="Arial"/>
              </a:rPr>
              <a:t>Strategy:</a:t>
            </a:r>
            <a:r>
              <a:rPr lang="en-US">
                <a:latin typeface="Arial"/>
                <a:cs typeface="Arial"/>
              </a:rPr>
              <a:t> Specialize early in EV charger installations and eco-friendly smart heating controls.</a:t>
            </a:r>
            <a:endParaRPr lang="en-US">
              <a:latin typeface="Arial"/>
              <a:ea typeface="Calibri" panose="020F0502020204030204"/>
              <a:cs typeface="Arial"/>
            </a:endParaRPr>
          </a:p>
          <a:p>
            <a:pPr indent="-228600">
              <a:lnSpc>
                <a:spcPct val="90000"/>
              </a:lnSpc>
              <a:spcAft>
                <a:spcPts val="600"/>
              </a:spcAft>
              <a:buFont typeface="Arial" panose="020B0604020202020204" pitchFamily="34" charset="0"/>
              <a:buChar char="•"/>
            </a:pPr>
            <a:endParaRPr lang="en-US" dirty="0">
              <a:latin typeface="Arial"/>
              <a:cs typeface="Arial"/>
            </a:endParaRPr>
          </a:p>
          <a:p>
            <a:pPr>
              <a:lnSpc>
                <a:spcPct val="90000"/>
              </a:lnSpc>
              <a:spcAft>
                <a:spcPts val="600"/>
              </a:spcAft>
            </a:pPr>
            <a:r>
              <a:rPr lang="en-US" b="1">
                <a:latin typeface="Arial"/>
                <a:cs typeface="Arial"/>
              </a:rPr>
              <a:t>Economic Factor (Cost-of-Living Squeeze):</a:t>
            </a:r>
            <a:r>
              <a:rPr lang="en-US">
                <a:latin typeface="Arial"/>
                <a:cs typeface="Arial"/>
              </a:rPr>
              <a:t> Clients are cautious about spending and fear hidden trade costs.</a:t>
            </a:r>
            <a:endParaRPr lang="en-US">
              <a:latin typeface="Arial"/>
              <a:ea typeface="Calibri" panose="020F0502020204030204"/>
              <a:cs typeface="Arial"/>
            </a:endParaRPr>
          </a:p>
          <a:p>
            <a:pPr indent="-228600">
              <a:lnSpc>
                <a:spcPct val="90000"/>
              </a:lnSpc>
              <a:spcAft>
                <a:spcPts val="600"/>
              </a:spcAft>
              <a:buFont typeface="Arial" panose="020B0604020202020204" pitchFamily="34" charset="0"/>
              <a:buChar char="•"/>
            </a:pPr>
            <a:endParaRPr lang="en-US" dirty="0">
              <a:latin typeface="Arial"/>
              <a:cs typeface="Arial"/>
            </a:endParaRPr>
          </a:p>
          <a:p>
            <a:pPr>
              <a:lnSpc>
                <a:spcPct val="90000"/>
              </a:lnSpc>
              <a:spcAft>
                <a:spcPts val="600"/>
              </a:spcAft>
            </a:pPr>
            <a:r>
              <a:rPr lang="en-US" b="1">
                <a:latin typeface="Arial"/>
                <a:cs typeface="Arial"/>
              </a:rPr>
              <a:t>Strategy:</a:t>
            </a:r>
            <a:r>
              <a:rPr lang="en-US">
                <a:latin typeface="Arial"/>
                <a:cs typeface="Arial"/>
              </a:rPr>
              <a:t> Build instant trust by offering transparent fixed-fee quotes and zero hidden diagnostic fees.</a:t>
            </a:r>
            <a:endParaRPr lang="en-US">
              <a:latin typeface="Arial"/>
              <a:ea typeface="Calibri" panose="020F0502020204030204"/>
              <a:cs typeface="Arial"/>
            </a:endParaRPr>
          </a:p>
          <a:p>
            <a:pPr indent="-228600">
              <a:lnSpc>
                <a:spcPct val="90000"/>
              </a:lnSpc>
              <a:spcAft>
                <a:spcPts val="600"/>
              </a:spcAft>
              <a:buFont typeface="Arial" panose="020B0604020202020204" pitchFamily="34" charset="0"/>
              <a:buChar char="•"/>
            </a:pPr>
            <a:endParaRPr lang="en-US" dirty="0">
              <a:latin typeface="Arial"/>
              <a:cs typeface="Arial"/>
            </a:endParaRPr>
          </a:p>
          <a:p>
            <a:pPr indent="-228600">
              <a:lnSpc>
                <a:spcPct val="90000"/>
              </a:lnSpc>
              <a:spcAft>
                <a:spcPts val="600"/>
              </a:spcAft>
              <a:buFont typeface="Arial" panose="020B0604020202020204" pitchFamily="34" charset="0"/>
              <a:buChar char="•"/>
            </a:pPr>
            <a:endParaRPr lang="en-US" dirty="0">
              <a:latin typeface="Arial"/>
              <a:cs typeface="Arial"/>
            </a:endParaRPr>
          </a:p>
          <a:p>
            <a:pPr indent="-228600">
              <a:lnSpc>
                <a:spcPct val="90000"/>
              </a:lnSpc>
              <a:spcAft>
                <a:spcPts val="600"/>
              </a:spcAft>
              <a:buFont typeface="Arial" panose="020B0604020202020204" pitchFamily="34" charset="0"/>
              <a:buChar char="•"/>
            </a:pPr>
            <a:endParaRPr lang="en-US" dirty="0">
              <a:latin typeface="Arial"/>
              <a:cs typeface="Arial"/>
            </a:endParaRPr>
          </a:p>
          <a:p>
            <a:pPr indent="-228600">
              <a:lnSpc>
                <a:spcPct val="90000"/>
              </a:lnSpc>
              <a:spcAft>
                <a:spcPts val="600"/>
              </a:spcAft>
              <a:buFont typeface="Arial" panose="020B0604020202020204" pitchFamily="34" charset="0"/>
              <a:buChar char="•"/>
            </a:pPr>
            <a:endParaRPr lang="en-US" dirty="0">
              <a:latin typeface="Arial"/>
              <a:cs typeface="Arial"/>
            </a:endParaRPr>
          </a:p>
        </p:txBody>
      </p:sp>
    </p:spTree>
    <p:extLst>
      <p:ext uri="{BB962C8B-B14F-4D97-AF65-F5344CB8AC3E}">
        <p14:creationId xmlns:p14="http://schemas.microsoft.com/office/powerpoint/2010/main" val="1524246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dirty="0">
                <a:latin typeface="Arial"/>
                <a:ea typeface="+mj-ea"/>
                <a:cs typeface="Arial"/>
              </a:rPr>
              <a:t> </a:t>
            </a:r>
            <a:r>
              <a:rPr lang="en-US" sz="5400" kern="1200">
                <a:latin typeface="Arial"/>
                <a:ea typeface="+mj-ea"/>
                <a:cs typeface="Arial"/>
              </a:rPr>
              <a:t>Marketing Strategies</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838200" y="1929384"/>
            <a:ext cx="10515600" cy="4251960"/>
          </a:xfrm>
        </p:spPr>
        <p:txBody>
          <a:bodyPr vert="horz" lIns="91440" tIns="45720" rIns="91440" bIns="45720" rtlCol="0" anchor="t">
            <a:normAutofit lnSpcReduction="10000"/>
          </a:bodyPr>
          <a:lstStyle/>
          <a:p>
            <a:pPr marL="0" indent="0">
              <a:buNone/>
            </a:pPr>
            <a:r>
              <a:rPr lang="en-US" sz="1900" b="1">
                <a:latin typeface="Arial"/>
                <a:cs typeface="Arial"/>
              </a:rPr>
              <a:t>Target Market:</a:t>
            </a:r>
            <a:r>
              <a:rPr lang="en-US" sz="1900">
                <a:latin typeface="Arial"/>
                <a:cs typeface="Arial"/>
              </a:rPr>
              <a:t> Homeowners, private landlords, and local businesses in need of certified electrical work and upgrades.</a:t>
            </a:r>
            <a:endParaRPr lang="en-US">
              <a:latin typeface="Arial"/>
              <a:cs typeface="Arial"/>
            </a:endParaRPr>
          </a:p>
          <a:p>
            <a:pPr marL="0" indent="0">
              <a:buNone/>
            </a:pPr>
            <a:r>
              <a:rPr lang="en-US" sz="1900" b="1">
                <a:latin typeface="Arial"/>
                <a:cs typeface="Arial"/>
              </a:rPr>
              <a:t>Customer Segments:</a:t>
            </a:r>
            <a:endParaRPr lang="en-US" sz="1900">
              <a:latin typeface="Arial"/>
              <a:ea typeface="Calibri" panose="020F0502020204030204"/>
              <a:cs typeface="Arial"/>
            </a:endParaRPr>
          </a:p>
          <a:p>
            <a:pPr marL="0" indent="0">
              <a:buNone/>
            </a:pPr>
            <a:r>
              <a:rPr lang="en-US" sz="1900">
                <a:latin typeface="Arial"/>
                <a:cs typeface="Arial"/>
              </a:rPr>
              <a:t>Landlords/Agencies (high-frequency EICR compliance tests).</a:t>
            </a:r>
            <a:endParaRPr lang="en-US" sz="1900">
              <a:latin typeface="Arial"/>
              <a:ea typeface="Calibri" panose="020F0502020204030204"/>
              <a:cs typeface="Arial"/>
            </a:endParaRPr>
          </a:p>
          <a:p>
            <a:pPr marL="0" indent="0">
              <a:buNone/>
            </a:pPr>
            <a:r>
              <a:rPr lang="en-US" sz="1900">
                <a:latin typeface="Arial"/>
                <a:cs typeface="Arial"/>
              </a:rPr>
              <a:t>Domestic Homeowners (consumer unit upgrades &amp; EV chargers) (</a:t>
            </a:r>
            <a:r>
              <a:rPr lang="en-US" sz="1900">
                <a:latin typeface="Arial"/>
                <a:ea typeface="+mn-lt"/>
                <a:cs typeface="Arial"/>
              </a:rPr>
              <a:t>Kotler and Keller, 2016).</a:t>
            </a:r>
            <a:endParaRPr lang="en-US" sz="1900">
              <a:latin typeface="Arial"/>
              <a:ea typeface="Calibri" panose="020F0502020204030204"/>
              <a:cs typeface="Arial"/>
            </a:endParaRPr>
          </a:p>
          <a:p>
            <a:pPr marL="0" indent="0">
              <a:buNone/>
            </a:pPr>
            <a:r>
              <a:rPr lang="en-US" sz="1900" b="1">
                <a:latin typeface="Arial"/>
                <a:cs typeface="Arial"/>
              </a:rPr>
              <a:t>Unique Selling Points (USPs):</a:t>
            </a:r>
            <a:r>
              <a:rPr lang="en-US" sz="1900">
                <a:latin typeface="Arial"/>
                <a:cs typeface="Arial"/>
              </a:rPr>
              <a:t> Fixed upfront pricing, zero call-out fee, and fast certificate turnaround.</a:t>
            </a:r>
            <a:endParaRPr lang="en-US" sz="1900">
              <a:latin typeface="Arial"/>
              <a:ea typeface="Calibri" panose="020F0502020204030204"/>
              <a:cs typeface="Arial"/>
            </a:endParaRPr>
          </a:p>
          <a:p>
            <a:pPr marL="0" indent="0">
              <a:buNone/>
            </a:pPr>
            <a:r>
              <a:rPr lang="en-US" sz="1900" b="1">
                <a:latin typeface="Arial"/>
                <a:cs typeface="Arial"/>
              </a:rPr>
              <a:t>Local Search Marketing:</a:t>
            </a:r>
            <a:r>
              <a:rPr lang="en-US" sz="1900">
                <a:latin typeface="Arial"/>
                <a:cs typeface="Arial"/>
              </a:rPr>
              <a:t> Google Business Profile optimized for "electrician near me" to capture high-intent local calls.</a:t>
            </a:r>
            <a:endParaRPr lang="en-US" sz="1900">
              <a:latin typeface="Arial"/>
              <a:ea typeface="Calibri" panose="020F0502020204030204"/>
              <a:cs typeface="Arial"/>
            </a:endParaRPr>
          </a:p>
          <a:p>
            <a:pPr marL="0" indent="0">
              <a:buNone/>
            </a:pPr>
            <a:r>
              <a:rPr lang="en-US" sz="1900" b="1">
                <a:latin typeface="Arial"/>
                <a:cs typeface="Arial"/>
              </a:rPr>
              <a:t>Direct Outreach Strategy:</a:t>
            </a:r>
            <a:r>
              <a:rPr lang="en-US" sz="1900">
                <a:latin typeface="Arial"/>
                <a:cs typeface="Arial"/>
              </a:rPr>
              <a:t> Direct email/phone contact with local letting agencies offering reliable 5-year EICR packages.</a:t>
            </a:r>
            <a:endParaRPr lang="en-US" sz="1900">
              <a:latin typeface="Arial"/>
              <a:ea typeface="Calibri" panose="020F0502020204030204"/>
              <a:cs typeface="Arial"/>
            </a:endParaRPr>
          </a:p>
          <a:p>
            <a:pPr marL="0" indent="0">
              <a:buNone/>
            </a:pPr>
            <a:r>
              <a:rPr lang="en-US" sz="1900" b="1">
                <a:latin typeface="Arial"/>
                <a:cs typeface="Arial"/>
              </a:rPr>
              <a:t>Physical &amp; Social Proof:</a:t>
            </a:r>
            <a:r>
              <a:rPr lang="en-US" sz="1900">
                <a:latin typeface="Arial"/>
                <a:cs typeface="Arial"/>
              </a:rPr>
              <a:t> Branded van livery, local Facebook group engagement, and collecting 5-star Google reviews after every job.</a:t>
            </a:r>
            <a:endParaRPr lang="en-US" sz="1900">
              <a:latin typeface="Arial"/>
              <a:ea typeface="Calibri" panose="020F0502020204030204"/>
              <a:cs typeface="Arial"/>
            </a:endParaRPr>
          </a:p>
          <a:p>
            <a:pPr marL="0"/>
            <a:endParaRPr lang="en-US" sz="1900" dirty="0">
              <a:latin typeface="Arial"/>
              <a:cs typeface="Arial"/>
            </a:endParaRPr>
          </a:p>
        </p:txBody>
      </p:sp>
    </p:spTree>
    <p:extLst>
      <p:ext uri="{BB962C8B-B14F-4D97-AF65-F5344CB8AC3E}">
        <p14:creationId xmlns:p14="http://schemas.microsoft.com/office/powerpoint/2010/main" val="1481281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BD088BB7-3F9E-6D74-6077-0A34CDDDE233}"/>
              </a:ext>
            </a:extLst>
          </p:cNvPr>
          <p:cNvSpPr txBox="1"/>
          <p:nvPr/>
        </p:nvSpPr>
        <p:spPr>
          <a:xfrm>
            <a:off x="1174951" y="239733"/>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i="0" kern="1200">
                <a:effectLst/>
                <a:latin typeface="Arial"/>
                <a:ea typeface="+mj-ea"/>
                <a:cs typeface="Arial"/>
              </a:rPr>
              <a:t>Funding Requirements and Allocation</a:t>
            </a:r>
            <a:endParaRPr lang="en-US" sz="4400" b="1" kern="1200">
              <a:latin typeface="Arial"/>
              <a:ea typeface="+mj-ea"/>
              <a:cs typeface="Aria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1174951" y="1325502"/>
            <a:ext cx="10515600" cy="4351338"/>
          </a:xfrm>
        </p:spPr>
        <p:txBody>
          <a:bodyPr vert="horz" lIns="91440" tIns="45720" rIns="91440" bIns="45720" rtlCol="0" anchor="t">
            <a:normAutofit/>
          </a:bodyPr>
          <a:lstStyle/>
          <a:p>
            <a:pPr marL="0" indent="0">
              <a:buNone/>
            </a:pPr>
            <a:r>
              <a:rPr lang="en-US" sz="2200" b="1">
                <a:latin typeface="Arial"/>
                <a:cs typeface="Arial"/>
              </a:rPr>
              <a:t>Total Capital Sought:</a:t>
            </a:r>
            <a:r>
              <a:rPr lang="en-US" sz="2200">
                <a:latin typeface="Arial"/>
                <a:cs typeface="Arial"/>
              </a:rPr>
              <a:t> Requesting </a:t>
            </a:r>
            <a:r>
              <a:rPr lang="en-US" sz="2200" b="1">
                <a:latin typeface="Arial"/>
                <a:cs typeface="Arial"/>
              </a:rPr>
              <a:t>£12,000</a:t>
            </a:r>
            <a:r>
              <a:rPr lang="en-US" sz="2200">
                <a:latin typeface="Arial"/>
                <a:cs typeface="Arial"/>
              </a:rPr>
              <a:t> total investment (£8,500 startup capital + £3,500 working buffer).</a:t>
            </a:r>
            <a:endParaRPr lang="en-US">
              <a:latin typeface="Arial"/>
              <a:cs typeface="Arial"/>
            </a:endParaRPr>
          </a:p>
          <a:p>
            <a:pPr marL="0" indent="0">
              <a:buNone/>
            </a:pPr>
            <a:r>
              <a:rPr lang="en-US" sz="2200" b="1">
                <a:latin typeface="Arial"/>
                <a:cs typeface="Arial"/>
              </a:rPr>
              <a:t>Startup Expenditure:</a:t>
            </a:r>
            <a:r>
              <a:rPr lang="en-US" sz="2200">
                <a:latin typeface="Arial"/>
                <a:cs typeface="Arial"/>
              </a:rPr>
              <a:t> Funds initial vehicle acquisition, high-grade testing equipment, core inventory, and branding.</a:t>
            </a:r>
            <a:endParaRPr lang="en-US" sz="2200">
              <a:latin typeface="Arial"/>
              <a:ea typeface="Calibri" panose="020F0502020204030204"/>
              <a:cs typeface="Arial"/>
            </a:endParaRPr>
          </a:p>
          <a:p>
            <a:pPr marL="0" indent="0">
              <a:buNone/>
            </a:pPr>
            <a:r>
              <a:rPr lang="en-US" sz="2200" b="1">
                <a:latin typeface="Arial"/>
                <a:cs typeface="Arial"/>
              </a:rPr>
              <a:t>Low Fixed Overhead:</a:t>
            </a:r>
            <a:r>
              <a:rPr lang="en-US" sz="2200">
                <a:latin typeface="Arial"/>
                <a:cs typeface="Arial"/>
              </a:rPr>
              <a:t> Fixed costs kept to ~£2,600/month (including van financing, insurance, software, and salary).</a:t>
            </a:r>
            <a:endParaRPr lang="en-US" sz="2200">
              <a:latin typeface="Arial"/>
              <a:ea typeface="Calibri" panose="020F0502020204030204"/>
              <a:cs typeface="Arial"/>
            </a:endParaRPr>
          </a:p>
          <a:p>
            <a:pPr marL="0" indent="0">
              <a:buNone/>
            </a:pPr>
            <a:r>
              <a:rPr lang="en-US" sz="2200" b="1">
                <a:latin typeface="Arial"/>
                <a:cs typeface="Arial"/>
              </a:rPr>
              <a:t>Direct Variable Allocation:</a:t>
            </a:r>
            <a:r>
              <a:rPr lang="en-US" sz="2200">
                <a:latin typeface="Arial"/>
                <a:cs typeface="Arial"/>
              </a:rPr>
              <a:t> Variable costs scale directly with job volume (materials, fuel, and sub-contractor support).</a:t>
            </a:r>
            <a:endParaRPr lang="en-US" sz="2200">
              <a:latin typeface="Arial"/>
              <a:ea typeface="Calibri" panose="020F0502020204030204"/>
              <a:cs typeface="Arial"/>
            </a:endParaRPr>
          </a:p>
          <a:p>
            <a:pPr marL="0" indent="0">
              <a:buNone/>
            </a:pPr>
            <a:r>
              <a:rPr lang="en-US" sz="2200" b="1">
                <a:latin typeface="Arial"/>
                <a:cs typeface="Arial"/>
              </a:rPr>
              <a:t>Breakeven Timeline:</a:t>
            </a:r>
            <a:r>
              <a:rPr lang="en-US" sz="2200">
                <a:latin typeface="Arial"/>
                <a:cs typeface="Arial"/>
              </a:rPr>
              <a:t> Projected to cover all operational expenses and achieve positive cash flow by </a:t>
            </a:r>
            <a:r>
              <a:rPr lang="en-US" sz="2200" b="1">
                <a:latin typeface="Arial"/>
                <a:cs typeface="Arial"/>
              </a:rPr>
              <a:t>Month 3</a:t>
            </a:r>
            <a:r>
              <a:rPr lang="en-US" sz="2200">
                <a:latin typeface="Arial"/>
                <a:cs typeface="Arial"/>
              </a:rPr>
              <a:t>.</a:t>
            </a:r>
            <a:endParaRPr lang="en-US" sz="2200">
              <a:latin typeface="Arial"/>
              <a:ea typeface="Calibri" panose="020F0502020204030204"/>
              <a:cs typeface="Arial"/>
            </a:endParaRPr>
          </a:p>
          <a:p>
            <a:pPr marL="0" indent="0">
              <a:buNone/>
            </a:pPr>
            <a:r>
              <a:rPr lang="en-US" sz="2200" b="1">
                <a:latin typeface="Arial"/>
                <a:cs typeface="Arial"/>
              </a:rPr>
              <a:t>Financial Trajectory:</a:t>
            </a:r>
            <a:r>
              <a:rPr lang="en-US" sz="2200">
                <a:latin typeface="Arial"/>
                <a:cs typeface="Arial"/>
              </a:rPr>
              <a:t> Monthly net profit scales to £2,200+ by Month 6, ensuring strong debt-servicing capability.</a:t>
            </a:r>
            <a:endParaRPr lang="en-US" sz="2200">
              <a:latin typeface="Arial"/>
              <a:ea typeface="Calibri" panose="020F0502020204030204"/>
              <a:cs typeface="Arial"/>
            </a:endParaRPr>
          </a:p>
          <a:p>
            <a:pPr marL="0"/>
            <a:endParaRPr lang="en-US" sz="2200" b="1" dirty="0">
              <a:latin typeface="Arial"/>
              <a:cs typeface="Arial"/>
            </a:endParaRPr>
          </a:p>
        </p:txBody>
      </p:sp>
    </p:spTree>
    <p:extLst>
      <p:ext uri="{BB962C8B-B14F-4D97-AF65-F5344CB8AC3E}">
        <p14:creationId xmlns:p14="http://schemas.microsoft.com/office/powerpoint/2010/main" val="3278303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2631144609"/>
              </p:ext>
            </p:extLst>
          </p:nvPr>
        </p:nvGraphicFramePr>
        <p:xfrm>
          <a:off x="6765925" y="642938"/>
          <a:ext cx="4737803" cy="5570534"/>
        </p:xfrm>
        <a:graphic>
          <a:graphicData uri="http://schemas.openxmlformats.org/drawingml/2006/table">
            <a:tbl>
              <a:tblPr bandRow="1">
                <a:tableStyleId>{5C22544A-7EE6-4342-B048-85BDC9FD1C3A}</a:tableStyleId>
              </a:tblPr>
              <a:tblGrid>
                <a:gridCol w="3109028">
                  <a:extLst>
                    <a:ext uri="{9D8B030D-6E8A-4147-A177-3AD203B41FA5}">
                      <a16:colId xmlns:a16="http://schemas.microsoft.com/office/drawing/2014/main" val="4078324115"/>
                    </a:ext>
                  </a:extLst>
                </a:gridCol>
                <a:gridCol w="1628775">
                  <a:extLst>
                    <a:ext uri="{9D8B030D-6E8A-4147-A177-3AD203B41FA5}">
                      <a16:colId xmlns:a16="http://schemas.microsoft.com/office/drawing/2014/main" val="3261734122"/>
                    </a:ext>
                  </a:extLst>
                </a:gridCol>
              </a:tblGrid>
              <a:tr h="1191362">
                <a:tc>
                  <a:txBody>
                    <a:bodyPr/>
                    <a:lstStyle/>
                    <a:p>
                      <a:pPr algn="l" rtl="0" fontAlgn="ctr"/>
                      <a:r>
                        <a:rPr lang="en-GB" sz="2000" u="none" strike="noStrike">
                          <a:effectLst/>
                        </a:rPr>
                        <a:t>Fixed Costs</a:t>
                      </a:r>
                      <a:endParaRPr lang="en-GB" sz="2000" b="1" i="0" u="none" strike="noStrike">
                        <a:solidFill>
                          <a:srgbClr val="000000"/>
                        </a:solidFill>
                        <a:effectLst/>
                        <a:latin typeface="Calibri"/>
                      </a:endParaRPr>
                    </a:p>
                  </a:txBody>
                  <a:tcPr marL="15716" marR="15716" marT="15716" marB="0" anchor="ctr">
                    <a:solidFill>
                      <a:schemeClr val="accent6">
                        <a:lumMod val="60000"/>
                        <a:lumOff val="40000"/>
                      </a:schemeClr>
                    </a:solidFill>
                  </a:tcPr>
                </a:tc>
                <a:tc>
                  <a:txBody>
                    <a:bodyPr/>
                    <a:lstStyle/>
                    <a:p>
                      <a:pPr algn="l" rtl="0" fontAlgn="ctr"/>
                      <a:r>
                        <a:rPr lang="en-GB" sz="2000" u="none" strike="noStrike">
                          <a:effectLst/>
                        </a:rPr>
                        <a:t>per month</a:t>
                      </a:r>
                      <a:endParaRPr lang="en-GB" sz="2000" b="0" i="0" u="none" strike="noStrike">
                        <a:solidFill>
                          <a:srgbClr val="000000"/>
                        </a:solidFill>
                        <a:effectLst/>
                        <a:latin typeface="Calibri"/>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637562">
                <a:tc>
                  <a:txBody>
                    <a:bodyPr/>
                    <a:lstStyle/>
                    <a:p>
                      <a:pPr lvl="0" algn="l">
                        <a:buNone/>
                      </a:pPr>
                      <a:r>
                        <a:rPr lang="en-GB" sz="2000" b="0" i="0" u="none" strike="noStrike" noProof="0">
                          <a:effectLst/>
                          <a:latin typeface="Calibri"/>
                          <a:ea typeface="Calibri"/>
                          <a:cs typeface="Calibri"/>
                        </a:rPr>
                        <a:t>Van Lease / Financing</a:t>
                      </a:r>
                      <a:endParaRPr lang="en-US"/>
                    </a:p>
                  </a:txBody>
                  <a:tcPr marL="15716" marR="15716" marT="15716" marB="0" anchor="ctr"/>
                </a:tc>
                <a:tc>
                  <a:txBody>
                    <a:bodyPr/>
                    <a:lstStyle/>
                    <a:p>
                      <a:pPr algn="r" rtl="0" fontAlgn="ctr"/>
                      <a:r>
                        <a:rPr lang="en-GB" sz="2000" u="none" strike="noStrike">
                          <a:effectLst/>
                        </a:rPr>
                        <a:t>£350</a:t>
                      </a:r>
                      <a:endParaRPr lang="en-GB" sz="2000" b="0" i="0" u="none" strike="noStrike">
                        <a:solidFill>
                          <a:srgbClr val="000000"/>
                        </a:solidFill>
                        <a:effectLst/>
                        <a:latin typeface="Calibri"/>
                      </a:endParaRPr>
                    </a:p>
                  </a:txBody>
                  <a:tcPr marL="15716" marR="15716" marT="15716" marB="0" anchor="ctr"/>
                </a:tc>
                <a:extLst>
                  <a:ext uri="{0D108BD9-81ED-4DB2-BD59-A6C34878D82A}">
                    <a16:rowId xmlns:a16="http://schemas.microsoft.com/office/drawing/2014/main" val="3366274579"/>
                  </a:ext>
                </a:extLst>
              </a:tr>
              <a:tr h="637562">
                <a:tc>
                  <a:txBody>
                    <a:bodyPr/>
                    <a:lstStyle/>
                    <a:p>
                      <a:pPr lvl="0" algn="l">
                        <a:buNone/>
                      </a:pPr>
                      <a:r>
                        <a:rPr lang="en-GB" sz="2000" b="0" i="0" u="none" strike="noStrike" noProof="0">
                          <a:effectLst/>
                          <a:latin typeface="Calibri"/>
                          <a:ea typeface="Calibri"/>
                          <a:cs typeface="Calibri"/>
                        </a:rPr>
                        <a:t>Public Liability &amp; Vehicle Insurance</a:t>
                      </a:r>
                      <a:endParaRPr lang="en-US"/>
                    </a:p>
                  </a:txBody>
                  <a:tcPr marL="15716" marR="15716" marT="15716" marB="0" anchor="ctr"/>
                </a:tc>
                <a:tc>
                  <a:txBody>
                    <a:bodyPr/>
                    <a:lstStyle/>
                    <a:p>
                      <a:pPr algn="r" rtl="0" fontAlgn="ctr"/>
                      <a:r>
                        <a:rPr lang="en-GB" sz="2000" u="none" strike="noStrike">
                          <a:effectLst/>
                        </a:rPr>
                        <a:t>£250</a:t>
                      </a:r>
                      <a:endParaRPr lang="en-GB" sz="2000" b="0" i="0" u="none" strike="noStrike">
                        <a:solidFill>
                          <a:srgbClr val="000000"/>
                        </a:solidFill>
                        <a:effectLst/>
                        <a:latin typeface="Calibri"/>
                      </a:endParaRPr>
                    </a:p>
                  </a:txBody>
                  <a:tcPr marL="15716" marR="15716" marT="15716" marB="0" anchor="ctr"/>
                </a:tc>
                <a:extLst>
                  <a:ext uri="{0D108BD9-81ED-4DB2-BD59-A6C34878D82A}">
                    <a16:rowId xmlns:a16="http://schemas.microsoft.com/office/drawing/2014/main" val="1957750995"/>
                  </a:ext>
                </a:extLst>
              </a:tr>
              <a:tr h="637562">
                <a:tc>
                  <a:txBody>
                    <a:bodyPr/>
                    <a:lstStyle/>
                    <a:p>
                      <a:pPr lvl="0" algn="l">
                        <a:buNone/>
                      </a:pPr>
                      <a:r>
                        <a:rPr lang="en-GB" sz="2000" b="0" i="0" u="none" strike="noStrike" noProof="0">
                          <a:effectLst/>
                          <a:latin typeface="Calibri"/>
                          <a:ea typeface="Calibri"/>
                          <a:cs typeface="Calibri"/>
                        </a:rPr>
                        <a:t>Software Subscriptions &amp; Phone</a:t>
                      </a:r>
                      <a:endParaRPr lang="en-US"/>
                    </a:p>
                  </a:txBody>
                  <a:tcPr marL="15716" marR="15716" marT="15716" marB="0" anchor="ctr"/>
                </a:tc>
                <a:tc>
                  <a:txBody>
                    <a:bodyPr/>
                    <a:lstStyle/>
                    <a:p>
                      <a:pPr algn="r" rtl="0" fontAlgn="ctr"/>
                      <a:r>
                        <a:rPr lang="en-GB" sz="2000" u="none" strike="noStrike">
                          <a:effectLst/>
                        </a:rPr>
                        <a:t>£100</a:t>
                      </a:r>
                      <a:endParaRPr lang="en-GB" sz="2000" b="0" i="0" u="none" strike="noStrike">
                        <a:solidFill>
                          <a:srgbClr val="000000"/>
                        </a:solidFill>
                        <a:effectLst/>
                        <a:latin typeface="Calibri"/>
                      </a:endParaRPr>
                    </a:p>
                  </a:txBody>
                  <a:tcPr marL="15716" marR="15716" marT="15716" marB="0" anchor="ctr"/>
                </a:tc>
                <a:extLst>
                  <a:ext uri="{0D108BD9-81ED-4DB2-BD59-A6C34878D82A}">
                    <a16:rowId xmlns:a16="http://schemas.microsoft.com/office/drawing/2014/main" val="3343916940"/>
                  </a:ext>
                </a:extLst>
              </a:tr>
              <a:tr h="1191362">
                <a:tc>
                  <a:txBody>
                    <a:bodyPr/>
                    <a:lstStyle/>
                    <a:p>
                      <a:pPr lvl="0" algn="l">
                        <a:buNone/>
                      </a:pPr>
                      <a:r>
                        <a:rPr lang="en-GB" sz="2000" b="0" i="0" u="none" strike="noStrike" noProof="0">
                          <a:effectLst/>
                          <a:latin typeface="Calibri"/>
                          <a:ea typeface="Calibri"/>
                          <a:cs typeface="Calibri"/>
                        </a:rPr>
                        <a:t>Accountant Fees</a:t>
                      </a:r>
                      <a:endParaRPr lang="en-US"/>
                    </a:p>
                  </a:txBody>
                  <a:tcPr marL="15716" marR="15716" marT="15716" marB="0" anchor="ctr"/>
                </a:tc>
                <a:tc>
                  <a:txBody>
                    <a:bodyPr/>
                    <a:lstStyle/>
                    <a:p>
                      <a:pPr algn="r" rtl="0" fontAlgn="ctr"/>
                      <a:r>
                        <a:rPr lang="en-GB" sz="2000" u="none" strike="noStrike">
                          <a:effectLst/>
                        </a:rPr>
                        <a:t>£100</a:t>
                      </a:r>
                      <a:endParaRPr lang="en-GB" sz="2000" b="0" i="0" u="none" strike="noStrike">
                        <a:solidFill>
                          <a:srgbClr val="000000"/>
                        </a:solidFill>
                        <a:effectLst/>
                        <a:latin typeface="Calibri"/>
                      </a:endParaRPr>
                    </a:p>
                  </a:txBody>
                  <a:tcPr marL="15716" marR="15716" marT="15716" marB="0" anchor="ctr"/>
                </a:tc>
                <a:extLst>
                  <a:ext uri="{0D108BD9-81ED-4DB2-BD59-A6C34878D82A}">
                    <a16:rowId xmlns:a16="http://schemas.microsoft.com/office/drawing/2014/main" val="1042499348"/>
                  </a:ext>
                </a:extLst>
              </a:tr>
              <a:tr h="637562">
                <a:tc>
                  <a:txBody>
                    <a:bodyPr/>
                    <a:lstStyle/>
                    <a:p>
                      <a:pPr lvl="0" algn="l">
                        <a:buNone/>
                      </a:pPr>
                      <a:r>
                        <a:rPr lang="en-GB" sz="2000" b="0" i="0" u="none" strike="noStrike" noProof="0">
                          <a:effectLst/>
                          <a:latin typeface="Calibri"/>
                          <a:ea typeface="Calibri"/>
                          <a:cs typeface="Calibri"/>
                        </a:rPr>
                        <a:t>Personal Survival Allowance / Salary</a:t>
                      </a:r>
                      <a:endParaRPr lang="en-US"/>
                    </a:p>
                  </a:txBody>
                  <a:tcPr marL="15716" marR="15716" marT="15716" marB="0" anchor="ctr"/>
                </a:tc>
                <a:tc>
                  <a:txBody>
                    <a:bodyPr/>
                    <a:lstStyle/>
                    <a:p>
                      <a:pPr algn="r" rtl="0" fontAlgn="ctr"/>
                      <a:r>
                        <a:rPr lang="en-GB" sz="2000" u="none" strike="noStrike">
                          <a:effectLst/>
                        </a:rPr>
                        <a:t>£1,800</a:t>
                      </a:r>
                      <a:endParaRPr lang="en-GB" sz="2000" b="0" i="0" u="none" strike="noStrike">
                        <a:solidFill>
                          <a:srgbClr val="000000"/>
                        </a:solidFill>
                        <a:effectLst/>
                        <a:latin typeface="Calibri"/>
                      </a:endParaRPr>
                    </a:p>
                  </a:txBody>
                  <a:tcPr marL="15716" marR="15716" marT="15716" marB="0" anchor="ctr"/>
                </a:tc>
                <a:extLst>
                  <a:ext uri="{0D108BD9-81ED-4DB2-BD59-A6C34878D82A}">
                    <a16:rowId xmlns:a16="http://schemas.microsoft.com/office/drawing/2014/main" val="911577121"/>
                  </a:ext>
                </a:extLst>
              </a:tr>
              <a:tr h="637562">
                <a:tc>
                  <a:txBody>
                    <a:bodyPr/>
                    <a:lstStyle/>
                    <a:p>
                      <a:pPr algn="l" rtl="0" fontAlgn="ctr"/>
                      <a:r>
                        <a:rPr lang="en-GB" sz="2000" u="none" strike="noStrike">
                          <a:effectLst/>
                        </a:rPr>
                        <a:t>Total cost</a:t>
                      </a:r>
                      <a:endParaRPr lang="en-GB" sz="2000" b="0" i="0" u="none" strike="noStrike">
                        <a:solidFill>
                          <a:srgbClr val="000000"/>
                        </a:solidFill>
                        <a:effectLst/>
                        <a:latin typeface="Calibri"/>
                      </a:endParaRPr>
                    </a:p>
                  </a:txBody>
                  <a:tcPr marL="15716" marR="15716" marT="15716" marB="0" anchor="ctr">
                    <a:solidFill>
                      <a:schemeClr val="accent4">
                        <a:lumMod val="20000"/>
                        <a:lumOff val="80000"/>
                      </a:schemeClr>
                    </a:solidFill>
                  </a:tcPr>
                </a:tc>
                <a:tc>
                  <a:txBody>
                    <a:bodyPr/>
                    <a:lstStyle/>
                    <a:p>
                      <a:pPr algn="r" rtl="0" fontAlgn="ctr"/>
                      <a:r>
                        <a:rPr lang="en-GB" sz="2000" u="none" strike="noStrike">
                          <a:effectLst/>
                        </a:rPr>
                        <a:t>£2,600</a:t>
                      </a:r>
                      <a:endParaRPr lang="en-GB" sz="2000" b="0" i="0" u="none" strike="noStrike">
                        <a:solidFill>
                          <a:srgbClr val="000000"/>
                        </a:solidFill>
                        <a:effectLst/>
                        <a:latin typeface="Calibri"/>
                      </a:endParaRPr>
                    </a:p>
                  </a:txBody>
                  <a:tcPr marL="15716" marR="15716" marT="15716" marB="0" anchor="ctr"/>
                </a:tc>
                <a:extLst>
                  <a:ext uri="{0D108BD9-81ED-4DB2-BD59-A6C34878D82A}">
                    <a16:rowId xmlns:a16="http://schemas.microsoft.com/office/drawing/2014/main" val="246753763"/>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1665010936"/>
              </p:ext>
            </p:extLst>
          </p:nvPr>
        </p:nvGraphicFramePr>
        <p:xfrm>
          <a:off x="991752" y="642938"/>
          <a:ext cx="4551362" cy="5570538"/>
        </p:xfrm>
        <a:graphic>
          <a:graphicData uri="http://schemas.openxmlformats.org/drawingml/2006/table">
            <a:tbl>
              <a:tblPr firstRow="1"/>
              <a:tblGrid>
                <a:gridCol w="2625291">
                  <a:extLst>
                    <a:ext uri="{9D8B030D-6E8A-4147-A177-3AD203B41FA5}">
                      <a16:colId xmlns:a16="http://schemas.microsoft.com/office/drawing/2014/main" val="3173173661"/>
                    </a:ext>
                  </a:extLst>
                </a:gridCol>
                <a:gridCol w="1926071">
                  <a:extLst>
                    <a:ext uri="{9D8B030D-6E8A-4147-A177-3AD203B41FA5}">
                      <a16:colId xmlns:a16="http://schemas.microsoft.com/office/drawing/2014/main" val="896379705"/>
                    </a:ext>
                  </a:extLst>
                </a:gridCol>
              </a:tblGrid>
              <a:tr h="928423">
                <a:tc>
                  <a:txBody>
                    <a:bodyPr/>
                    <a:lstStyle/>
                    <a:p>
                      <a:pPr algn="l" rtl="0" fontAlgn="ctr">
                        <a:spcBef>
                          <a:spcPts val="0"/>
                        </a:spcBef>
                        <a:spcAft>
                          <a:spcPts val="0"/>
                        </a:spcAft>
                      </a:pPr>
                      <a:r>
                        <a:rPr lang="en-GB" sz="2000" b="1" i="0" u="none" strike="noStrike">
                          <a:solidFill>
                            <a:srgbClr val="000000"/>
                          </a:solidFill>
                          <a:effectLst/>
                          <a:highlight>
                            <a:srgbClr val="83CCEB"/>
                          </a:highlight>
                          <a:latin typeface="Calibri"/>
                        </a:rPr>
                        <a:t>Startup</a:t>
                      </a:r>
                      <a:r>
                        <a:rPr lang="en-GB" sz="2000" b="0" i="0" u="none" strike="noStrike" dirty="0">
                          <a:solidFill>
                            <a:srgbClr val="000000"/>
                          </a:solidFill>
                          <a:effectLst/>
                          <a:highlight>
                            <a:srgbClr val="83CCEB"/>
                          </a:highlight>
                          <a:latin typeface="Calibri"/>
                        </a:rPr>
                        <a:t> </a:t>
                      </a:r>
                      <a:r>
                        <a:rPr lang="en-GB" sz="2000" b="1" i="0" u="none" strike="noStrike">
                          <a:solidFill>
                            <a:srgbClr val="000000"/>
                          </a:solidFill>
                          <a:effectLst/>
                          <a:highlight>
                            <a:srgbClr val="83CCEB"/>
                          </a:highlight>
                          <a:latin typeface="Calibri"/>
                        </a:rPr>
                        <a:t>Cost</a:t>
                      </a:r>
                      <a:endParaRPr lang="en-GB" sz="2000" b="0" i="0" u="none" strike="noStrike" dirty="0">
                        <a:effectLst/>
                        <a:highlight>
                          <a:srgbClr val="83CCEB"/>
                        </a:highlight>
                        <a:latin typeface="Calibri"/>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spcBef>
                          <a:spcPts val="0"/>
                        </a:spcBef>
                        <a:spcAft>
                          <a:spcPts val="0"/>
                        </a:spcAft>
                      </a:pPr>
                      <a:endParaRPr lang="en-GB" sz="2000" b="0" i="0" u="none" strike="noStrike" dirty="0">
                        <a:effectLst/>
                        <a:highlight>
                          <a:srgbClr val="83CCEB"/>
                        </a:highlight>
                        <a:latin typeface="Calibri"/>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928423">
                <a:tc>
                  <a:txBody>
                    <a:bodyPr/>
                    <a:lstStyle/>
                    <a:p>
                      <a:pPr lvl="0" algn="l">
                        <a:spcBef>
                          <a:spcPts val="0"/>
                        </a:spcBef>
                        <a:spcAft>
                          <a:spcPts val="0"/>
                        </a:spcAft>
                        <a:buNone/>
                      </a:pPr>
                      <a:r>
                        <a:rPr lang="en-GB" sz="2000" b="0" i="0" u="none" strike="noStrike" noProof="0">
                          <a:solidFill>
                            <a:srgbClr val="000000"/>
                          </a:solidFill>
                          <a:effectLst/>
                          <a:highlight>
                            <a:srgbClr val="CAEDFB"/>
                          </a:highlight>
                        </a:rPr>
                        <a:t>Professional Testing Equipment &amp; Tools</a:t>
                      </a:r>
                      <a:endParaRPr lang="en-US" sz="2000"/>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£3,500</a:t>
                      </a:r>
                      <a:endParaRPr lang="en-GB" sz="2000" b="0" i="0" u="none" strike="noStrike">
                        <a:effectLst/>
                        <a:highlight>
                          <a:srgbClr val="E9EBF5"/>
                        </a:highlight>
                        <a:latin typeface="Calibri"/>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928423">
                <a:tc>
                  <a:txBody>
                    <a:bodyPr/>
                    <a:lstStyle/>
                    <a:p>
                      <a:pPr lvl="0" algn="l">
                        <a:spcBef>
                          <a:spcPts val="0"/>
                        </a:spcBef>
                        <a:spcAft>
                          <a:spcPts val="0"/>
                        </a:spcAft>
                        <a:buNone/>
                      </a:pPr>
                      <a:r>
                        <a:rPr lang="en-GB" sz="2000" b="0" i="0" u="none" strike="noStrike" noProof="0">
                          <a:solidFill>
                            <a:srgbClr val="000000"/>
                          </a:solidFill>
                          <a:effectLst/>
                          <a:highlight>
                            <a:srgbClr val="CAEDFB"/>
                          </a:highlight>
                        </a:rPr>
                        <a:t>Van Purchase / Initial Deposit</a:t>
                      </a:r>
                      <a:endParaRPr lang="en-US"/>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lvl="0" algn="r">
                        <a:spcBef>
                          <a:spcPts val="0"/>
                        </a:spcBef>
                        <a:spcAft>
                          <a:spcPts val="0"/>
                        </a:spcAft>
                        <a:buNone/>
                      </a:pPr>
                      <a:r>
                        <a:rPr lang="en-GB" sz="2000" b="0" i="0" u="none" strike="noStrike">
                          <a:solidFill>
                            <a:srgbClr val="000000"/>
                          </a:solidFill>
                          <a:effectLst/>
                          <a:highlight>
                            <a:srgbClr val="E9EBF5"/>
                          </a:highlight>
                          <a:latin typeface="Calibri"/>
                        </a:rPr>
                        <a:t>£3,000</a:t>
                      </a:r>
                      <a:endParaRPr lang="en-US"/>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928423">
                <a:tc>
                  <a:txBody>
                    <a:bodyPr/>
                    <a:lstStyle/>
                    <a:p>
                      <a:pPr lvl="0" algn="l">
                        <a:spcBef>
                          <a:spcPts val="0"/>
                        </a:spcBef>
                        <a:spcAft>
                          <a:spcPts val="0"/>
                        </a:spcAft>
                        <a:buNone/>
                      </a:pPr>
                      <a:r>
                        <a:rPr lang="en-GB" sz="2000" b="0" i="0" u="none" strike="noStrike" noProof="0">
                          <a:solidFill>
                            <a:srgbClr val="000000"/>
                          </a:solidFill>
                          <a:effectLst/>
                          <a:highlight>
                            <a:srgbClr val="CAEDFB"/>
                          </a:highlight>
                        </a:rPr>
                        <a:t>Initial Materials &amp; Stock</a:t>
                      </a:r>
                      <a:endParaRPr lang="en-US"/>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£1,000</a:t>
                      </a:r>
                      <a:endParaRPr lang="en-GB" sz="2000" b="0" i="0" u="none" strike="noStrike">
                        <a:effectLst/>
                        <a:highlight>
                          <a:srgbClr val="E9EBF5"/>
                        </a:highlight>
                        <a:latin typeface="Calibri"/>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928423">
                <a:tc>
                  <a:txBody>
                    <a:bodyPr/>
                    <a:lstStyle/>
                    <a:p>
                      <a:pPr lvl="0" algn="l">
                        <a:spcBef>
                          <a:spcPts val="0"/>
                        </a:spcBef>
                        <a:spcAft>
                          <a:spcPts val="0"/>
                        </a:spcAft>
                        <a:buNone/>
                      </a:pPr>
                      <a:r>
                        <a:rPr lang="en-GB" sz="2000" b="0" i="0" u="none" strike="noStrike" noProof="0">
                          <a:solidFill>
                            <a:srgbClr val="000000"/>
                          </a:solidFill>
                          <a:effectLst/>
                          <a:highlight>
                            <a:srgbClr val="CAEDFB"/>
                          </a:highlight>
                        </a:rPr>
                        <a:t>Branding, Signwriting &amp; Website</a:t>
                      </a:r>
                      <a:endParaRPr lang="en-US"/>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£1,000</a:t>
                      </a:r>
                      <a:endParaRPr lang="en-GB" sz="2000" b="0" i="0" u="none" strike="noStrike">
                        <a:effectLst/>
                        <a:highlight>
                          <a:srgbClr val="E9EBF5"/>
                        </a:highlight>
                        <a:latin typeface="Calibri"/>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928423">
                <a:tc>
                  <a:txBody>
                    <a:bodyPr/>
                    <a:lstStyle/>
                    <a:p>
                      <a:pPr algn="l" rtl="0" fontAlgn="ctr">
                        <a:spcBef>
                          <a:spcPts val="0"/>
                        </a:spcBef>
                        <a:spcAft>
                          <a:spcPts val="0"/>
                        </a:spcAft>
                      </a:pPr>
                      <a:r>
                        <a:rPr lang="en-GB" sz="2000" b="1" i="0" u="none" strike="noStrike">
                          <a:solidFill>
                            <a:srgbClr val="000000"/>
                          </a:solidFill>
                          <a:effectLst/>
                          <a:highlight>
                            <a:srgbClr val="FFFF00"/>
                          </a:highlight>
                          <a:latin typeface="Calibri"/>
                        </a:rPr>
                        <a:t>Total</a:t>
                      </a:r>
                      <a:endParaRPr lang="en-GB" sz="2000" b="0" i="0" u="none" strike="noStrike">
                        <a:effectLst/>
                        <a:highlight>
                          <a:srgbClr val="FFFF00"/>
                        </a:highlight>
                        <a:latin typeface="Calibri"/>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£8,500</a:t>
                      </a:r>
                      <a:endParaRPr lang="en-GB" sz="2000" b="0" i="0" u="none" strike="noStrike">
                        <a:effectLst/>
                        <a:highlight>
                          <a:srgbClr val="E9EBF5"/>
                        </a:highlight>
                        <a:latin typeface="Calibri"/>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1262836105"/>
              </p:ext>
            </p:extLst>
          </p:nvPr>
        </p:nvGraphicFramePr>
        <p:xfrm>
          <a:off x="1619250" y="1114425"/>
          <a:ext cx="8956900" cy="5029967"/>
        </p:xfrm>
        <a:graphic>
          <a:graphicData uri="http://schemas.openxmlformats.org/drawingml/2006/table">
            <a:tbl>
              <a:tblPr firstRow="1" bandRow="1"/>
              <a:tblGrid>
                <a:gridCol w="1781174">
                  <a:extLst>
                    <a:ext uri="{9D8B030D-6E8A-4147-A177-3AD203B41FA5}">
                      <a16:colId xmlns:a16="http://schemas.microsoft.com/office/drawing/2014/main" val="2167734324"/>
                    </a:ext>
                  </a:extLst>
                </a:gridCol>
                <a:gridCol w="1090439">
                  <a:extLst>
                    <a:ext uri="{9D8B030D-6E8A-4147-A177-3AD203B41FA5}">
                      <a16:colId xmlns:a16="http://schemas.microsoft.com/office/drawing/2014/main" val="2955019756"/>
                    </a:ext>
                  </a:extLst>
                </a:gridCol>
                <a:gridCol w="1129173">
                  <a:extLst>
                    <a:ext uri="{9D8B030D-6E8A-4147-A177-3AD203B41FA5}">
                      <a16:colId xmlns:a16="http://schemas.microsoft.com/office/drawing/2014/main" val="4290968929"/>
                    </a:ext>
                  </a:extLst>
                </a:gridCol>
                <a:gridCol w="1213888">
                  <a:extLst>
                    <a:ext uri="{9D8B030D-6E8A-4147-A177-3AD203B41FA5}">
                      <a16:colId xmlns:a16="http://schemas.microsoft.com/office/drawing/2014/main" val="1994572689"/>
                    </a:ext>
                  </a:extLst>
                </a:gridCol>
                <a:gridCol w="1213888">
                  <a:extLst>
                    <a:ext uri="{9D8B030D-6E8A-4147-A177-3AD203B41FA5}">
                      <a16:colId xmlns:a16="http://schemas.microsoft.com/office/drawing/2014/main" val="2634358367"/>
                    </a:ext>
                  </a:extLst>
                </a:gridCol>
                <a:gridCol w="1213888">
                  <a:extLst>
                    <a:ext uri="{9D8B030D-6E8A-4147-A177-3AD203B41FA5}">
                      <a16:colId xmlns:a16="http://schemas.microsoft.com/office/drawing/2014/main" val="1333549612"/>
                    </a:ext>
                  </a:extLst>
                </a:gridCol>
                <a:gridCol w="1314450">
                  <a:extLst>
                    <a:ext uri="{9D8B030D-6E8A-4147-A177-3AD203B41FA5}">
                      <a16:colId xmlns:a16="http://schemas.microsoft.com/office/drawing/2014/main" val="2091956516"/>
                    </a:ext>
                  </a:extLst>
                </a:gridCol>
              </a:tblGrid>
              <a:tr h="1068219">
                <a:tc>
                  <a:txBody>
                    <a:bodyPr/>
                    <a:lstStyle/>
                    <a:p>
                      <a:pPr algn="l" rtl="0" fontAlgn="ctr">
                        <a:spcBef>
                          <a:spcPts val="0"/>
                        </a:spcBef>
                        <a:spcAft>
                          <a:spcPts val="0"/>
                        </a:spcAft>
                      </a:pPr>
                      <a:r>
                        <a:rPr lang="en-GB" sz="2000" b="1" i="0" u="none" strike="noStrike">
                          <a:solidFill>
                            <a:srgbClr val="000000"/>
                          </a:solidFill>
                          <a:effectLst/>
                          <a:highlight>
                            <a:srgbClr val="A6C9EC"/>
                          </a:highlight>
                          <a:latin typeface="Calibri"/>
                        </a:rPr>
                        <a:t>Variable Costs</a:t>
                      </a:r>
                      <a:endParaRPr lang="en-GB" sz="2000" b="0" i="0" u="none" strike="noStrike">
                        <a:effectLst/>
                        <a:highlight>
                          <a:srgbClr val="A6C9EC"/>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000" b="1" i="0" u="none" strike="noStrike">
                          <a:solidFill>
                            <a:srgbClr val="000000"/>
                          </a:solidFill>
                          <a:effectLst/>
                          <a:highlight>
                            <a:srgbClr val="A6C9EC"/>
                          </a:highlight>
                          <a:latin typeface="Calibri"/>
                        </a:rPr>
                        <a:t>Jan</a:t>
                      </a:r>
                      <a:endParaRPr lang="en-GB" sz="2000" b="0" i="0" u="none" strike="noStrike">
                        <a:effectLst/>
                        <a:highlight>
                          <a:srgbClr val="A6C9EC"/>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000" b="1" i="0" u="none" strike="noStrike">
                          <a:solidFill>
                            <a:srgbClr val="000000"/>
                          </a:solidFill>
                          <a:effectLst/>
                          <a:highlight>
                            <a:srgbClr val="A6C9EC"/>
                          </a:highlight>
                          <a:latin typeface="Calibri"/>
                        </a:rPr>
                        <a:t>Feb</a:t>
                      </a:r>
                      <a:endParaRPr lang="en-GB" sz="2000" b="0" i="0" u="none" strike="noStrike">
                        <a:effectLst/>
                        <a:highlight>
                          <a:srgbClr val="A6C9EC"/>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000" b="1" i="0" u="none" strike="noStrike">
                          <a:solidFill>
                            <a:srgbClr val="000000"/>
                          </a:solidFill>
                          <a:effectLst/>
                          <a:highlight>
                            <a:srgbClr val="A6C9EC"/>
                          </a:highlight>
                          <a:latin typeface="Calibri"/>
                        </a:rPr>
                        <a:t>Mar</a:t>
                      </a:r>
                      <a:endParaRPr lang="en-GB" sz="2000" b="0" i="0" u="none" strike="noStrike">
                        <a:effectLst/>
                        <a:highlight>
                          <a:srgbClr val="A6C9EC"/>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000" b="1" i="0" u="none" strike="noStrike">
                          <a:solidFill>
                            <a:srgbClr val="000000"/>
                          </a:solidFill>
                          <a:effectLst/>
                          <a:highlight>
                            <a:srgbClr val="A6C9EC"/>
                          </a:highlight>
                          <a:latin typeface="Calibri"/>
                        </a:rPr>
                        <a:t>Apr</a:t>
                      </a:r>
                      <a:endParaRPr lang="en-GB" sz="2000" b="0" i="0" u="none" strike="noStrike">
                        <a:effectLst/>
                        <a:highlight>
                          <a:srgbClr val="A6C9EC"/>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000" b="1" i="0" u="none" strike="noStrike">
                          <a:solidFill>
                            <a:srgbClr val="000000"/>
                          </a:solidFill>
                          <a:effectLst/>
                          <a:highlight>
                            <a:srgbClr val="A6C9EC"/>
                          </a:highlight>
                          <a:latin typeface="Calibri"/>
                        </a:rPr>
                        <a:t>May</a:t>
                      </a:r>
                      <a:endParaRPr lang="en-GB" sz="2000" b="0" i="0" u="none" strike="noStrike">
                        <a:effectLst/>
                        <a:highlight>
                          <a:srgbClr val="A6C9EC"/>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000" b="1" i="0" u="none" strike="noStrike">
                          <a:solidFill>
                            <a:srgbClr val="000000"/>
                          </a:solidFill>
                          <a:effectLst/>
                          <a:highlight>
                            <a:srgbClr val="A6C9EC"/>
                          </a:highlight>
                          <a:latin typeface="Calibri"/>
                        </a:rPr>
                        <a:t>June</a:t>
                      </a:r>
                      <a:endParaRPr lang="en-GB" sz="2000" b="0" i="0" u="none" strike="noStrike">
                        <a:effectLst/>
                        <a:highlight>
                          <a:srgbClr val="A6C9EC"/>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363295777"/>
                  </a:ext>
                </a:extLst>
              </a:tr>
              <a:tr h="560038">
                <a:tc>
                  <a:txBody>
                    <a:bodyPr/>
                    <a:lstStyle/>
                    <a:p>
                      <a:pPr lvl="0" algn="l">
                        <a:spcBef>
                          <a:spcPts val="0"/>
                        </a:spcBef>
                        <a:spcAft>
                          <a:spcPts val="0"/>
                        </a:spcAft>
                        <a:buNone/>
                      </a:pPr>
                      <a:r>
                        <a:rPr lang="en-GB" sz="2000" b="0" i="0" u="none" strike="noStrike" noProof="0">
                          <a:solidFill>
                            <a:srgbClr val="000000"/>
                          </a:solidFill>
                          <a:effectLst/>
                          <a:highlight>
                            <a:srgbClr val="CAEDFB"/>
                          </a:highlight>
                        </a:rPr>
                        <a:t>Fuel &amp; Travel</a:t>
                      </a:r>
                      <a:endParaRPr lang="en-US" sz="2000"/>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£200</a:t>
                      </a:r>
                      <a:endParaRPr lang="en-GB" sz="20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£250</a:t>
                      </a:r>
                      <a:endParaRPr lang="en-GB" sz="2000" b="0" i="0" u="none" strike="noStrike" dirty="0">
                        <a:solidFill>
                          <a:srgbClr val="000000"/>
                        </a:solidFill>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£300</a:t>
                      </a:r>
                      <a:endParaRPr lang="en-GB" sz="20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lvl="0" algn="r">
                        <a:spcBef>
                          <a:spcPts val="0"/>
                        </a:spcBef>
                        <a:spcAft>
                          <a:spcPts val="0"/>
                        </a:spcAft>
                        <a:buNone/>
                      </a:pPr>
                      <a:r>
                        <a:rPr lang="en-GB" sz="2000" b="0" i="0" u="none" strike="noStrike">
                          <a:solidFill>
                            <a:srgbClr val="000000"/>
                          </a:solidFill>
                          <a:effectLst/>
                          <a:highlight>
                            <a:srgbClr val="E9EBF5"/>
                          </a:highlight>
                          <a:latin typeface="Calibri"/>
                        </a:rPr>
                        <a:t>£350</a:t>
                      </a:r>
                      <a:endParaRPr lang="en-US"/>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£350</a:t>
                      </a:r>
                      <a:endParaRPr lang="en-GB" sz="20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lvl="0" algn="r">
                        <a:spcBef>
                          <a:spcPts val="0"/>
                        </a:spcBef>
                        <a:spcAft>
                          <a:spcPts val="0"/>
                        </a:spcAft>
                        <a:buNone/>
                      </a:pPr>
                      <a:r>
                        <a:rPr lang="en-GB" sz="2000" b="0" i="0" u="none" strike="noStrike">
                          <a:solidFill>
                            <a:srgbClr val="000000"/>
                          </a:solidFill>
                          <a:effectLst/>
                          <a:highlight>
                            <a:srgbClr val="E9EBF5"/>
                          </a:highlight>
                          <a:latin typeface="Calibri"/>
                        </a:rPr>
                        <a:t>£400</a:t>
                      </a:r>
                      <a:endParaRPr lang="en-US"/>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15191722"/>
                  </a:ext>
                </a:extLst>
              </a:tr>
              <a:tr h="1265272">
                <a:tc>
                  <a:txBody>
                    <a:bodyPr/>
                    <a:lstStyle/>
                    <a:p>
                      <a:pPr lvl="0" algn="l">
                        <a:spcBef>
                          <a:spcPts val="0"/>
                        </a:spcBef>
                        <a:spcAft>
                          <a:spcPts val="0"/>
                        </a:spcAft>
                        <a:buNone/>
                      </a:pPr>
                      <a:r>
                        <a:rPr lang="en-GB" sz="2000" b="0" i="0" u="none" strike="noStrike" noProof="0">
                          <a:solidFill>
                            <a:srgbClr val="000000"/>
                          </a:solidFill>
                          <a:effectLst/>
                          <a:highlight>
                            <a:srgbClr val="CAEDFB"/>
                          </a:highlight>
                        </a:rPr>
                        <a:t>Job Materials &amp; Consumables</a:t>
                      </a:r>
                      <a:endParaRPr lang="en-US" sz="2000"/>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£400</a:t>
                      </a:r>
                      <a:endParaRPr lang="en-GB" sz="20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£600</a:t>
                      </a:r>
                      <a:endParaRPr lang="en-GB" sz="20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lvl="0" algn="r">
                        <a:spcBef>
                          <a:spcPts val="0"/>
                        </a:spcBef>
                        <a:spcAft>
                          <a:spcPts val="0"/>
                        </a:spcAft>
                        <a:buNone/>
                      </a:pPr>
                      <a:r>
                        <a:rPr lang="en-GB" sz="2000" b="0" i="0" u="none" strike="noStrike">
                          <a:solidFill>
                            <a:srgbClr val="000000"/>
                          </a:solidFill>
                          <a:effectLst/>
                          <a:highlight>
                            <a:srgbClr val="E9EBF5"/>
                          </a:highlight>
                          <a:latin typeface="Calibri"/>
                        </a:rPr>
                        <a:t>£800</a:t>
                      </a:r>
                      <a:endParaRPr lang="en-US"/>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£1,100</a:t>
                      </a:r>
                      <a:endParaRPr lang="en-GB" sz="20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£1,200</a:t>
                      </a:r>
                      <a:endParaRPr lang="en-GB" sz="20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lvl="0" algn="r" rtl="0">
                        <a:spcBef>
                          <a:spcPts val="0"/>
                        </a:spcBef>
                        <a:spcAft>
                          <a:spcPts val="0"/>
                        </a:spcAft>
                        <a:buNone/>
                      </a:pPr>
                      <a:r>
                        <a:rPr lang="en-GB" sz="2000" b="0" i="0" u="none" strike="noStrike">
                          <a:solidFill>
                            <a:srgbClr val="000000"/>
                          </a:solidFill>
                          <a:effectLst/>
                          <a:highlight>
                            <a:srgbClr val="E9EBF5"/>
                          </a:highlight>
                          <a:latin typeface="Calibri"/>
                        </a:rPr>
                        <a:t>£1,400</a:t>
                      </a:r>
                      <a:endParaRPr lang="en-GB" sz="20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1068219">
                <a:tc>
                  <a:txBody>
                    <a:bodyPr/>
                    <a:lstStyle/>
                    <a:p>
                      <a:pPr lvl="0" algn="l">
                        <a:spcBef>
                          <a:spcPts val="0"/>
                        </a:spcBef>
                        <a:spcAft>
                          <a:spcPts val="0"/>
                        </a:spcAft>
                        <a:buNone/>
                      </a:pPr>
                      <a:r>
                        <a:rPr lang="en-GB" sz="2000" b="0" i="0" u="none" strike="noStrike" noProof="0">
                          <a:solidFill>
                            <a:srgbClr val="000000"/>
                          </a:solidFill>
                          <a:effectLst/>
                          <a:highlight>
                            <a:srgbClr val="CAEDFB"/>
                          </a:highlight>
                        </a:rPr>
                        <a:t>Subcontractor</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£0</a:t>
                      </a:r>
                      <a:endParaRPr lang="en-GB" sz="20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£0</a:t>
                      </a:r>
                      <a:endParaRPr lang="en-GB" sz="2000" b="0" i="0" u="none" strike="noStrike" dirty="0">
                        <a:solidFill>
                          <a:srgbClr val="000000"/>
                        </a:solidFill>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£200</a:t>
                      </a:r>
                      <a:endParaRPr lang="en-GB" sz="20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£300</a:t>
                      </a:r>
                      <a:endParaRPr lang="en-GB" sz="20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£300</a:t>
                      </a:r>
                      <a:endParaRPr lang="en-GB" sz="20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£400</a:t>
                      </a:r>
                      <a:endParaRPr lang="en-GB" sz="20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1068219">
                <a:tc>
                  <a:txBody>
                    <a:bodyPr/>
                    <a:lstStyle/>
                    <a:p>
                      <a:pPr algn="l" rtl="0" fontAlgn="ctr">
                        <a:spcBef>
                          <a:spcPts val="0"/>
                        </a:spcBef>
                        <a:spcAft>
                          <a:spcPts val="0"/>
                        </a:spcAft>
                      </a:pPr>
                      <a:r>
                        <a:rPr lang="en-GB" sz="2000" b="0" i="0" u="none" strike="noStrike">
                          <a:solidFill>
                            <a:srgbClr val="000000"/>
                          </a:solidFill>
                          <a:effectLst/>
                          <a:highlight>
                            <a:srgbClr val="FFFF00"/>
                          </a:highlight>
                          <a:latin typeface="Calibri"/>
                        </a:rPr>
                        <a:t>Total Var cost</a:t>
                      </a:r>
                      <a:endParaRPr lang="en-GB" sz="2000" b="0" i="0" u="none" strike="noStrike">
                        <a:effectLst/>
                        <a:highlight>
                          <a:srgbClr val="FFFF00"/>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£600</a:t>
                      </a:r>
                      <a:endParaRPr lang="en-GB" sz="20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£850</a:t>
                      </a:r>
                      <a:endParaRPr lang="en-GB" sz="20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£1,300</a:t>
                      </a:r>
                      <a:endParaRPr lang="en-GB" sz="20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£1,750</a:t>
                      </a:r>
                      <a:endParaRPr lang="en-GB" sz="20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£1,850</a:t>
                      </a:r>
                      <a:endParaRPr lang="en-GB" sz="20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000" b="0" i="0" u="none" strike="noStrike">
                          <a:solidFill>
                            <a:srgbClr val="000000"/>
                          </a:solidFill>
                          <a:effectLst/>
                          <a:highlight>
                            <a:srgbClr val="E9EBF5"/>
                          </a:highlight>
                          <a:latin typeface="Calibri"/>
                        </a:rPr>
                        <a:t>£2,200</a:t>
                      </a:r>
                      <a:endParaRPr lang="en-GB" sz="20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153831962"/>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2686065611"/>
              </p:ext>
            </p:extLst>
          </p:nvPr>
        </p:nvGraphicFramePr>
        <p:xfrm>
          <a:off x="750302" y="477318"/>
          <a:ext cx="10421889" cy="3871518"/>
        </p:xfrm>
        <a:graphic>
          <a:graphicData uri="http://schemas.openxmlformats.org/drawingml/2006/table">
            <a:tbl>
              <a:tblPr/>
              <a:tblGrid>
                <a:gridCol w="2045531">
                  <a:extLst>
                    <a:ext uri="{9D8B030D-6E8A-4147-A177-3AD203B41FA5}">
                      <a16:colId xmlns:a16="http://schemas.microsoft.com/office/drawing/2014/main" val="2231490072"/>
                    </a:ext>
                  </a:extLst>
                </a:gridCol>
                <a:gridCol w="1396731">
                  <a:extLst>
                    <a:ext uri="{9D8B030D-6E8A-4147-A177-3AD203B41FA5}">
                      <a16:colId xmlns:a16="http://schemas.microsoft.com/office/drawing/2014/main" val="188148330"/>
                    </a:ext>
                  </a:extLst>
                </a:gridCol>
                <a:gridCol w="1396731">
                  <a:extLst>
                    <a:ext uri="{9D8B030D-6E8A-4147-A177-3AD203B41FA5}">
                      <a16:colId xmlns:a16="http://schemas.microsoft.com/office/drawing/2014/main" val="2562362153"/>
                    </a:ext>
                  </a:extLst>
                </a:gridCol>
                <a:gridCol w="1396731">
                  <a:extLst>
                    <a:ext uri="{9D8B030D-6E8A-4147-A177-3AD203B41FA5}">
                      <a16:colId xmlns:a16="http://schemas.microsoft.com/office/drawing/2014/main" val="2352855495"/>
                    </a:ext>
                  </a:extLst>
                </a:gridCol>
                <a:gridCol w="1394717">
                  <a:extLst>
                    <a:ext uri="{9D8B030D-6E8A-4147-A177-3AD203B41FA5}">
                      <a16:colId xmlns:a16="http://schemas.microsoft.com/office/drawing/2014/main" val="1421131222"/>
                    </a:ext>
                  </a:extLst>
                </a:gridCol>
                <a:gridCol w="1394717">
                  <a:extLst>
                    <a:ext uri="{9D8B030D-6E8A-4147-A177-3AD203B41FA5}">
                      <a16:colId xmlns:a16="http://schemas.microsoft.com/office/drawing/2014/main" val="1789028460"/>
                    </a:ext>
                  </a:extLst>
                </a:gridCol>
                <a:gridCol w="1396731">
                  <a:extLst>
                    <a:ext uri="{9D8B030D-6E8A-4147-A177-3AD203B41FA5}">
                      <a16:colId xmlns:a16="http://schemas.microsoft.com/office/drawing/2014/main" val="2007591605"/>
                    </a:ext>
                  </a:extLst>
                </a:gridCol>
              </a:tblGrid>
              <a:tr h="561433">
                <a:tc>
                  <a:txBody>
                    <a:bodyPr/>
                    <a:lstStyle/>
                    <a:p>
                      <a:pPr algn="l" fontAlgn="b">
                        <a:spcBef>
                          <a:spcPts val="0"/>
                        </a:spcBef>
                        <a:spcAft>
                          <a:spcPts val="0"/>
                        </a:spcAft>
                      </a:pPr>
                      <a:endParaRPr lang="en-GB" sz="2300" b="0" i="0" u="none" strike="noStrike">
                        <a:effectLst/>
                        <a:latin typeface="Arial" panose="020B0604020202020204" pitchFamily="34"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Jan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Feb</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Apr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May</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Jun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2295798917"/>
                  </a:ext>
                </a:extLst>
              </a:tr>
              <a:tr h="561433">
                <a:tc>
                  <a:txBody>
                    <a:bodyPr/>
                    <a:lstStyle/>
                    <a:p>
                      <a:pPr algn="l" fontAlgn="b">
                        <a:spcBef>
                          <a:spcPts val="0"/>
                        </a:spcBef>
                        <a:spcAft>
                          <a:spcPts val="0"/>
                        </a:spcAft>
                      </a:pPr>
                      <a:r>
                        <a:rPr lang="en-GB" sz="3300" b="1" i="0" u="none" strike="noStrike">
                          <a:solidFill>
                            <a:srgbClr val="000000"/>
                          </a:solidFill>
                          <a:effectLst/>
                          <a:highlight>
                            <a:srgbClr val="CAEDFB"/>
                          </a:highlight>
                          <a:latin typeface="Aptos Narrow" panose="020B0004020202020204" pitchFamily="34" charset="0"/>
                        </a:rPr>
                        <a:t>Fixed</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lvl="0" algn="r">
                        <a:spcBef>
                          <a:spcPts val="0"/>
                        </a:spcBef>
                        <a:spcAft>
                          <a:spcPts val="0"/>
                        </a:spcAft>
                        <a:buNone/>
                      </a:pPr>
                      <a:r>
                        <a:rPr lang="en-GB" sz="3300" b="0" i="0" u="none" strike="noStrike" noProof="0">
                          <a:solidFill>
                            <a:srgbClr val="000000"/>
                          </a:solidFill>
                          <a:effectLst/>
                          <a:highlight>
                            <a:srgbClr val="CAEDFB"/>
                          </a:highlight>
                        </a:rPr>
                        <a:t>£2,600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lvl="0" algn="r">
                        <a:spcBef>
                          <a:spcPts val="0"/>
                        </a:spcBef>
                        <a:spcAft>
                          <a:spcPts val="0"/>
                        </a:spcAft>
                        <a:buNone/>
                      </a:pPr>
                      <a:r>
                        <a:rPr lang="en-GB" sz="3300" b="0" i="0" u="none" strike="noStrike" noProof="0">
                          <a:solidFill>
                            <a:srgbClr val="000000"/>
                          </a:solidFill>
                          <a:effectLst/>
                          <a:highlight>
                            <a:srgbClr val="CAEDFB"/>
                          </a:highlight>
                        </a:rPr>
                        <a:t>£2,600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lvl="0" algn="r">
                        <a:spcBef>
                          <a:spcPts val="0"/>
                        </a:spcBef>
                        <a:spcAft>
                          <a:spcPts val="0"/>
                        </a:spcAft>
                        <a:buNone/>
                      </a:pPr>
                      <a:r>
                        <a:rPr lang="en-GB" sz="3300" b="0" i="0" u="none" strike="noStrike" noProof="0">
                          <a:solidFill>
                            <a:srgbClr val="000000"/>
                          </a:solidFill>
                          <a:effectLst/>
                          <a:highlight>
                            <a:srgbClr val="CAEDFB"/>
                          </a:highlight>
                        </a:rPr>
                        <a:t>£2,600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lvl="0" algn="r">
                        <a:spcBef>
                          <a:spcPts val="0"/>
                        </a:spcBef>
                        <a:spcAft>
                          <a:spcPts val="0"/>
                        </a:spcAft>
                        <a:buNone/>
                      </a:pPr>
                      <a:r>
                        <a:rPr lang="en-GB" sz="3300" b="0" i="0" u="none" strike="noStrike" noProof="0">
                          <a:solidFill>
                            <a:srgbClr val="000000"/>
                          </a:solidFill>
                          <a:effectLst/>
                          <a:highlight>
                            <a:srgbClr val="CAEDFB"/>
                          </a:highlight>
                        </a:rPr>
                        <a:t>£2,600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lvl="0" algn="r">
                        <a:spcBef>
                          <a:spcPts val="0"/>
                        </a:spcBef>
                        <a:spcAft>
                          <a:spcPts val="0"/>
                        </a:spcAft>
                        <a:buNone/>
                      </a:pPr>
                      <a:r>
                        <a:rPr lang="en-GB" sz="3300" b="0" i="0" u="none" strike="noStrike" noProof="0">
                          <a:solidFill>
                            <a:srgbClr val="000000"/>
                          </a:solidFill>
                          <a:effectLst/>
                          <a:highlight>
                            <a:srgbClr val="CAEDFB"/>
                          </a:highlight>
                        </a:rPr>
                        <a:t>£2,600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lvl="0" algn="r">
                        <a:spcBef>
                          <a:spcPts val="0"/>
                        </a:spcBef>
                        <a:spcAft>
                          <a:spcPts val="0"/>
                        </a:spcAft>
                        <a:buNone/>
                      </a:pPr>
                      <a:r>
                        <a:rPr lang="en-GB" sz="3300" b="0" i="0" u="none" strike="noStrike" noProof="0">
                          <a:solidFill>
                            <a:srgbClr val="000000"/>
                          </a:solidFill>
                          <a:effectLst/>
                          <a:highlight>
                            <a:srgbClr val="CAEDFB"/>
                          </a:highlight>
                        </a:rPr>
                        <a:t>£2,600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13318362"/>
                  </a:ext>
                </a:extLst>
              </a:tr>
              <a:tr h="1064353">
                <a:tc>
                  <a:txBody>
                    <a:bodyPr/>
                    <a:lstStyle/>
                    <a:p>
                      <a:pPr algn="l" fontAlgn="b">
                        <a:spcBef>
                          <a:spcPts val="0"/>
                        </a:spcBef>
                        <a:spcAft>
                          <a:spcPts val="0"/>
                        </a:spcAft>
                      </a:pPr>
                      <a:r>
                        <a:rPr lang="en-GB" sz="3300" b="1" i="0" u="none" strike="noStrike">
                          <a:solidFill>
                            <a:srgbClr val="000000"/>
                          </a:solidFill>
                          <a:effectLst/>
                          <a:highlight>
                            <a:srgbClr val="FBE2D5"/>
                          </a:highlight>
                          <a:latin typeface="Aptos Narrow"/>
                        </a:rPr>
                        <a:t>Variable Cost</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lvl="0" algn="r">
                        <a:spcBef>
                          <a:spcPts val="0"/>
                        </a:spcBef>
                        <a:spcAft>
                          <a:spcPts val="0"/>
                        </a:spcAft>
                        <a:buNone/>
                      </a:pPr>
                      <a:r>
                        <a:rPr lang="en-GB" sz="3300" b="0" i="0" u="none" strike="noStrike" noProof="0">
                          <a:solidFill>
                            <a:srgbClr val="000000"/>
                          </a:solidFill>
                          <a:effectLst/>
                          <a:highlight>
                            <a:srgbClr val="FBE2D5"/>
                          </a:highlight>
                        </a:rPr>
                        <a:t>£600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lvl="0" algn="r">
                        <a:spcBef>
                          <a:spcPts val="0"/>
                        </a:spcBef>
                        <a:spcAft>
                          <a:spcPts val="0"/>
                        </a:spcAft>
                        <a:buNone/>
                      </a:pPr>
                      <a:r>
                        <a:rPr lang="en-GB" sz="3300" b="0" i="0" u="none" strike="noStrike" noProof="0">
                          <a:solidFill>
                            <a:srgbClr val="000000"/>
                          </a:solidFill>
                          <a:effectLst/>
                          <a:highlight>
                            <a:srgbClr val="FBE2D5"/>
                          </a:highlight>
                        </a:rPr>
                        <a:t>£850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lvl="0" algn="r">
                        <a:spcBef>
                          <a:spcPts val="0"/>
                        </a:spcBef>
                        <a:spcAft>
                          <a:spcPts val="0"/>
                        </a:spcAft>
                        <a:buNone/>
                      </a:pPr>
                      <a:r>
                        <a:rPr lang="en-GB" sz="3300" b="0" i="0" u="none" strike="noStrike" noProof="0">
                          <a:solidFill>
                            <a:srgbClr val="000000"/>
                          </a:solidFill>
                          <a:effectLst/>
                          <a:highlight>
                            <a:srgbClr val="FBE2D5"/>
                          </a:highlight>
                        </a:rPr>
                        <a:t>£1,300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lvl="0" algn="r">
                        <a:spcBef>
                          <a:spcPts val="0"/>
                        </a:spcBef>
                        <a:spcAft>
                          <a:spcPts val="0"/>
                        </a:spcAft>
                        <a:buNone/>
                      </a:pPr>
                      <a:r>
                        <a:rPr lang="en-GB" sz="3300" b="0" i="0" u="none" strike="noStrike" noProof="0">
                          <a:solidFill>
                            <a:srgbClr val="000000"/>
                          </a:solidFill>
                          <a:effectLst/>
                          <a:highlight>
                            <a:srgbClr val="FBE2D5"/>
                          </a:highlight>
                        </a:rPr>
                        <a:t>£1,750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lvl="0" algn="r">
                        <a:spcBef>
                          <a:spcPts val="0"/>
                        </a:spcBef>
                        <a:spcAft>
                          <a:spcPts val="0"/>
                        </a:spcAft>
                        <a:buNone/>
                      </a:pPr>
                      <a:r>
                        <a:rPr lang="en-GB" sz="3300" b="0" i="0" u="none" strike="noStrike" noProof="0">
                          <a:solidFill>
                            <a:srgbClr val="000000"/>
                          </a:solidFill>
                          <a:effectLst/>
                          <a:highlight>
                            <a:srgbClr val="FBE2D5"/>
                          </a:highlight>
                        </a:rPr>
                        <a:t>£1,850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lvl="0" algn="r">
                        <a:spcBef>
                          <a:spcPts val="0"/>
                        </a:spcBef>
                        <a:spcAft>
                          <a:spcPts val="0"/>
                        </a:spcAft>
                        <a:buNone/>
                      </a:pPr>
                      <a:r>
                        <a:rPr lang="en-GB" sz="3300" b="0" i="0" u="none" strike="noStrike" noProof="0">
                          <a:solidFill>
                            <a:srgbClr val="000000"/>
                          </a:solidFill>
                          <a:effectLst/>
                          <a:highlight>
                            <a:srgbClr val="FBE2D5"/>
                          </a:highlight>
                        </a:rPr>
                        <a:t>£2,200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1569448225"/>
                  </a:ext>
                </a:extLst>
              </a:tr>
              <a:tr h="561433">
                <a:tc>
                  <a:txBody>
                    <a:bodyPr/>
                    <a:lstStyle/>
                    <a:p>
                      <a:pPr algn="l" fontAlgn="b">
                        <a:spcBef>
                          <a:spcPts val="0"/>
                        </a:spcBef>
                        <a:spcAft>
                          <a:spcPts val="0"/>
                        </a:spcAft>
                      </a:pPr>
                      <a:r>
                        <a:rPr lang="en-GB" sz="3300" b="0" i="0" u="none" strike="noStrike">
                          <a:solidFill>
                            <a:srgbClr val="FF0000"/>
                          </a:solidFill>
                          <a:effectLst/>
                          <a:highlight>
                            <a:srgbClr val="F2CEEF"/>
                          </a:highlight>
                          <a:latin typeface="Aptos Narrow" panose="020B0004020202020204" pitchFamily="34" charset="0"/>
                        </a:rPr>
                        <a:t>Total cost</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lvl="0" algn="r">
                        <a:spcBef>
                          <a:spcPts val="0"/>
                        </a:spcBef>
                        <a:spcAft>
                          <a:spcPts val="0"/>
                        </a:spcAft>
                        <a:buNone/>
                      </a:pPr>
                      <a:r>
                        <a:rPr lang="en-GB" sz="3300" b="0" i="0" u="none" strike="noStrike" noProof="0">
                          <a:solidFill>
                            <a:srgbClr val="000000"/>
                          </a:solidFill>
                          <a:effectLst/>
                          <a:highlight>
                            <a:srgbClr val="F2CEEF"/>
                          </a:highlight>
                        </a:rPr>
                        <a:t>£3,200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lvl="0" algn="r">
                        <a:spcBef>
                          <a:spcPts val="0"/>
                        </a:spcBef>
                        <a:spcAft>
                          <a:spcPts val="0"/>
                        </a:spcAft>
                        <a:buNone/>
                      </a:pPr>
                      <a:r>
                        <a:rPr lang="en-GB" sz="3300" b="0" i="0" u="none" strike="noStrike" noProof="0">
                          <a:solidFill>
                            <a:srgbClr val="000000"/>
                          </a:solidFill>
                          <a:effectLst/>
                          <a:highlight>
                            <a:srgbClr val="F2CEEF"/>
                          </a:highlight>
                        </a:rPr>
                        <a:t>£3,450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lvl="0" algn="r">
                        <a:spcBef>
                          <a:spcPts val="0"/>
                        </a:spcBef>
                        <a:spcAft>
                          <a:spcPts val="0"/>
                        </a:spcAft>
                        <a:buNone/>
                      </a:pPr>
                      <a:r>
                        <a:rPr lang="en-GB" sz="3300" b="0" i="0" u="none" strike="noStrike" noProof="0">
                          <a:solidFill>
                            <a:srgbClr val="000000"/>
                          </a:solidFill>
                          <a:effectLst/>
                          <a:highlight>
                            <a:srgbClr val="F2CEEF"/>
                          </a:highlight>
                        </a:rPr>
                        <a:t>£3,900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lvl="0" algn="r">
                        <a:spcBef>
                          <a:spcPts val="0"/>
                        </a:spcBef>
                        <a:spcAft>
                          <a:spcPts val="0"/>
                        </a:spcAft>
                        <a:buNone/>
                      </a:pPr>
                      <a:r>
                        <a:rPr lang="en-GB" sz="3300" b="0" i="0" u="none" strike="noStrike" noProof="0">
                          <a:solidFill>
                            <a:srgbClr val="000000"/>
                          </a:solidFill>
                          <a:effectLst/>
                          <a:highlight>
                            <a:srgbClr val="F2CEEF"/>
                          </a:highlight>
                        </a:rPr>
                        <a:t>£4,350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lvl="0" algn="r">
                        <a:spcBef>
                          <a:spcPts val="0"/>
                        </a:spcBef>
                        <a:spcAft>
                          <a:spcPts val="0"/>
                        </a:spcAft>
                        <a:buNone/>
                      </a:pPr>
                      <a:r>
                        <a:rPr lang="en-GB" sz="3300" b="0" i="0" u="none" strike="noStrike" noProof="0">
                          <a:solidFill>
                            <a:srgbClr val="000000"/>
                          </a:solidFill>
                          <a:effectLst/>
                          <a:highlight>
                            <a:srgbClr val="F2CEEF"/>
                          </a:highlight>
                        </a:rPr>
                        <a:t>£4,450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lvl="0" algn="r">
                        <a:spcBef>
                          <a:spcPts val="0"/>
                        </a:spcBef>
                        <a:spcAft>
                          <a:spcPts val="0"/>
                        </a:spcAft>
                        <a:buNone/>
                      </a:pPr>
                      <a:r>
                        <a:rPr lang="en-GB" sz="3300" b="0" i="0" u="none" strike="noStrike" noProof="0">
                          <a:solidFill>
                            <a:srgbClr val="000000"/>
                          </a:solidFill>
                          <a:effectLst/>
                          <a:highlight>
                            <a:srgbClr val="F2CEEF"/>
                          </a:highlight>
                        </a:rPr>
                        <a:t>£4,800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915319405"/>
                  </a:ext>
                </a:extLst>
              </a:tr>
              <a:tr h="561433">
                <a:tc>
                  <a:txBody>
                    <a:bodyPr/>
                    <a:lstStyle/>
                    <a:p>
                      <a:pPr algn="l" fontAlgn="b">
                        <a:spcBef>
                          <a:spcPts val="0"/>
                        </a:spcBef>
                        <a:spcAft>
                          <a:spcPts val="0"/>
                        </a:spcAft>
                      </a:pPr>
                      <a:r>
                        <a:rPr lang="en-GB" sz="3300" b="0" i="0" u="none" strike="noStrike">
                          <a:solidFill>
                            <a:srgbClr val="000000"/>
                          </a:solidFill>
                          <a:effectLst/>
                          <a:latin typeface="Aptos Narrow" panose="020B0004020202020204" pitchFamily="34" charset="0"/>
                        </a:rPr>
                        <a:t>Revenue</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lvl="0" algn="r">
                        <a:spcBef>
                          <a:spcPts val="0"/>
                        </a:spcBef>
                        <a:spcAft>
                          <a:spcPts val="0"/>
                        </a:spcAft>
                        <a:buNone/>
                      </a:pPr>
                      <a:r>
                        <a:rPr lang="en-GB" sz="3300" b="0" i="0" u="none" strike="noStrike" noProof="0">
                          <a:solidFill>
                            <a:srgbClr val="000000"/>
                          </a:solidFill>
                          <a:effectLst/>
                        </a:rPr>
                        <a:t>£1,800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lvl="0" algn="r">
                        <a:spcBef>
                          <a:spcPts val="0"/>
                        </a:spcBef>
                        <a:spcAft>
                          <a:spcPts val="0"/>
                        </a:spcAft>
                        <a:buNone/>
                      </a:pPr>
                      <a:r>
                        <a:rPr lang="en-GB" sz="3300" b="0" i="0" u="none" strike="noStrike" noProof="0">
                          <a:solidFill>
                            <a:srgbClr val="000000"/>
                          </a:solidFill>
                          <a:effectLst/>
                        </a:rPr>
                        <a:t>£2,800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lvl="0" algn="r">
                        <a:spcBef>
                          <a:spcPts val="0"/>
                        </a:spcBef>
                        <a:spcAft>
                          <a:spcPts val="0"/>
                        </a:spcAft>
                        <a:buNone/>
                      </a:pPr>
                      <a:r>
                        <a:rPr lang="en-GB" sz="3300" b="0" i="0" u="none" strike="noStrike" noProof="0">
                          <a:solidFill>
                            <a:srgbClr val="000000"/>
                          </a:solidFill>
                          <a:effectLst/>
                        </a:rPr>
                        <a:t>£4,200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lvl="0" algn="r">
                        <a:spcBef>
                          <a:spcPts val="0"/>
                        </a:spcBef>
                        <a:spcAft>
                          <a:spcPts val="0"/>
                        </a:spcAft>
                        <a:buNone/>
                      </a:pPr>
                      <a:r>
                        <a:rPr lang="en-GB" sz="3300" b="0" i="0" u="none" strike="noStrike" noProof="0">
                          <a:solidFill>
                            <a:srgbClr val="000000"/>
                          </a:solidFill>
                          <a:effectLst/>
                        </a:rPr>
                        <a:t>£5,500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lvl="0" algn="r">
                        <a:spcBef>
                          <a:spcPts val="0"/>
                        </a:spcBef>
                        <a:spcAft>
                          <a:spcPts val="0"/>
                        </a:spcAft>
                        <a:buNone/>
                      </a:pPr>
                      <a:r>
                        <a:rPr lang="en-GB" sz="3300" b="0" i="0" u="none" strike="noStrike" noProof="0">
                          <a:solidFill>
                            <a:srgbClr val="000000"/>
                          </a:solidFill>
                          <a:effectLst/>
                        </a:rPr>
                        <a:t>£6,200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lvl="0" algn="r">
                        <a:spcBef>
                          <a:spcPts val="0"/>
                        </a:spcBef>
                        <a:spcAft>
                          <a:spcPts val="0"/>
                        </a:spcAft>
                        <a:buNone/>
                      </a:pPr>
                      <a:r>
                        <a:rPr lang="en-GB" sz="3300" b="0" i="0" u="none" strike="noStrike" noProof="0">
                          <a:solidFill>
                            <a:srgbClr val="000000"/>
                          </a:solidFill>
                          <a:effectLst/>
                        </a:rPr>
                        <a:t>£7,000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561433">
                <a:tc>
                  <a:txBody>
                    <a:bodyPr/>
                    <a:lstStyle/>
                    <a:p>
                      <a:pPr algn="l" fontAlgn="b">
                        <a:spcBef>
                          <a:spcPts val="0"/>
                        </a:spcBef>
                        <a:spcAft>
                          <a:spcPts val="0"/>
                        </a:spcAft>
                      </a:pPr>
                      <a:r>
                        <a:rPr lang="en-GB" sz="3300" b="1" i="0" u="none" strike="noStrike">
                          <a:solidFill>
                            <a:srgbClr val="000000"/>
                          </a:solidFill>
                          <a:effectLst/>
                          <a:highlight>
                            <a:srgbClr val="FFFF00"/>
                          </a:highlight>
                          <a:latin typeface="Aptos Narrow" panose="020B0004020202020204" pitchFamily="34" charset="0"/>
                        </a:rPr>
                        <a:t>Profit/loss</a:t>
                      </a:r>
                      <a:endParaRPr lang="en-GB" sz="2300" b="0" i="0" u="none" strike="noStrike">
                        <a:effectLst/>
                        <a:highlight>
                          <a:srgbClr val="FFFF00"/>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lvl="0" algn="r">
                        <a:spcBef>
                          <a:spcPts val="0"/>
                        </a:spcBef>
                        <a:spcAft>
                          <a:spcPts val="0"/>
                        </a:spcAft>
                        <a:buNone/>
                      </a:pPr>
                      <a:r>
                        <a:rPr lang="en-GB" sz="3300" b="0" i="0" u="none" strike="noStrike" noProof="0">
                          <a:solidFill>
                            <a:srgbClr val="000000"/>
                          </a:solidFill>
                          <a:effectLst/>
                          <a:highlight>
                            <a:srgbClr val="B5E6A2"/>
                          </a:highlight>
                        </a:rPr>
                        <a:t>-£1,400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lvl="0" algn="r">
                        <a:spcBef>
                          <a:spcPts val="0"/>
                        </a:spcBef>
                        <a:spcAft>
                          <a:spcPts val="0"/>
                        </a:spcAft>
                        <a:buNone/>
                      </a:pPr>
                      <a:r>
                        <a:rPr lang="en-GB" sz="3300" b="0" i="0" u="none" strike="noStrike" noProof="0">
                          <a:solidFill>
                            <a:srgbClr val="000000"/>
                          </a:solidFill>
                          <a:effectLst/>
                          <a:highlight>
                            <a:srgbClr val="B5E6A2"/>
                          </a:highlight>
                        </a:rPr>
                        <a:t>-£650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lvl="0" algn="r">
                        <a:spcBef>
                          <a:spcPts val="0"/>
                        </a:spcBef>
                        <a:spcAft>
                          <a:spcPts val="0"/>
                        </a:spcAft>
                        <a:buNone/>
                      </a:pPr>
                      <a:r>
                        <a:rPr lang="en-GB" sz="3300" b="0" i="0" u="none" strike="noStrike" noProof="0">
                          <a:solidFill>
                            <a:srgbClr val="000000"/>
                          </a:solidFill>
                          <a:effectLst/>
                          <a:highlight>
                            <a:srgbClr val="B5E6A2"/>
                          </a:highlight>
                        </a:rPr>
                        <a:t>+£300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lvl="0" algn="r">
                        <a:spcBef>
                          <a:spcPts val="0"/>
                        </a:spcBef>
                        <a:spcAft>
                          <a:spcPts val="0"/>
                        </a:spcAft>
                        <a:buNone/>
                      </a:pPr>
                      <a:r>
                        <a:rPr lang="en-GB" sz="3300" b="0" i="0" u="none" strike="noStrike">
                          <a:solidFill>
                            <a:srgbClr val="000000"/>
                          </a:solidFill>
                          <a:effectLst/>
                          <a:highlight>
                            <a:srgbClr val="B5E6A2"/>
                          </a:highlight>
                          <a:latin typeface="Aptos Narrow"/>
                        </a:rPr>
                        <a:t>+</a:t>
                      </a:r>
                      <a:r>
                        <a:rPr lang="en-GB" sz="3200" b="0" i="0" u="none" strike="noStrike">
                          <a:solidFill>
                            <a:srgbClr val="000000"/>
                          </a:solidFill>
                          <a:effectLst/>
                          <a:highlight>
                            <a:srgbClr val="B5E6A2"/>
                          </a:highlight>
                          <a:latin typeface="Aptos Narrow"/>
                        </a:rPr>
                        <a:t>£1,150</a:t>
                      </a: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lvl="0" algn="r">
                        <a:spcBef>
                          <a:spcPts val="0"/>
                        </a:spcBef>
                        <a:spcAft>
                          <a:spcPts val="0"/>
                        </a:spcAft>
                        <a:buNone/>
                      </a:pPr>
                      <a:r>
                        <a:rPr lang="en-GB" sz="3300" b="0" i="0" u="none" strike="noStrike" noProof="0">
                          <a:solidFill>
                            <a:srgbClr val="000000"/>
                          </a:solidFill>
                          <a:effectLst/>
                          <a:highlight>
                            <a:srgbClr val="B5E6A2"/>
                          </a:highlight>
                        </a:rPr>
                        <a:t>+</a:t>
                      </a:r>
                      <a:r>
                        <a:rPr lang="en-GB" sz="3200" b="0" i="0" u="none" strike="noStrike" noProof="0">
                          <a:solidFill>
                            <a:srgbClr val="000000"/>
                          </a:solidFill>
                          <a:effectLst/>
                          <a:highlight>
                            <a:srgbClr val="B5E6A2"/>
                          </a:highlight>
                        </a:rPr>
                        <a:t>£1,750</a:t>
                      </a:r>
                      <a:endParaRPr lang="en-US" sz="3200"/>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lvl="0" algn="r">
                        <a:spcBef>
                          <a:spcPts val="0"/>
                        </a:spcBef>
                        <a:spcAft>
                          <a:spcPts val="0"/>
                        </a:spcAft>
                        <a:buNone/>
                      </a:pPr>
                      <a:r>
                        <a:rPr lang="en-GB" sz="3300" b="0" i="0" u="none" strike="noStrike" noProof="0">
                          <a:solidFill>
                            <a:srgbClr val="000000"/>
                          </a:solidFill>
                          <a:effectLst/>
                          <a:highlight>
                            <a:srgbClr val="B5E6A2"/>
                          </a:highlight>
                        </a:rPr>
                        <a:t>+</a:t>
                      </a:r>
                      <a:r>
                        <a:rPr lang="en-GB" sz="3200" b="0" i="0" u="none" strike="noStrike" noProof="0">
                          <a:solidFill>
                            <a:srgbClr val="000000"/>
                          </a:solidFill>
                          <a:effectLst/>
                          <a:highlight>
                            <a:srgbClr val="B5E6A2"/>
                          </a:highlight>
                        </a:rPr>
                        <a:t>£2,200</a:t>
                      </a:r>
                      <a:endParaRPr lang="en-US" sz="3200"/>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7" name="TextBox 6">
            <a:extLst>
              <a:ext uri="{FF2B5EF4-FFF2-40B4-BE49-F238E27FC236}">
                <a16:creationId xmlns:a16="http://schemas.microsoft.com/office/drawing/2014/main" id="{B48ED22E-60CB-C575-C560-F579BE600A27}"/>
              </a:ext>
            </a:extLst>
          </p:cNvPr>
          <p:cNvSpPr txBox="1"/>
          <p:nvPr/>
        </p:nvSpPr>
        <p:spPr>
          <a:xfrm>
            <a:off x="752475" y="4469531"/>
            <a:ext cx="10241280" cy="1815882"/>
          </a:xfrm>
          <a:prstGeom prst="rect">
            <a:avLst/>
          </a:prstGeom>
          <a:noFill/>
        </p:spPr>
        <p:txBody>
          <a:bodyPr wrap="square" lIns="91440" tIns="45720" rIns="91440" bIns="45720" rtlCol="0" anchor="t">
            <a:spAutoFit/>
          </a:bodyPr>
          <a:lstStyle/>
          <a:p>
            <a:r>
              <a:rPr lang="en-GB" sz="3200" b="1" i="0" u="none" strike="noStrike">
                <a:solidFill>
                  <a:srgbClr val="000000"/>
                </a:solidFill>
                <a:effectLst/>
                <a:latin typeface="Aptos Narrow"/>
              </a:rPr>
              <a:t>Investment capital needed</a:t>
            </a:r>
            <a:r>
              <a:rPr lang="en-GB" sz="4000" b="1">
                <a:solidFill>
                  <a:srgbClr val="000000"/>
                </a:solidFill>
                <a:latin typeface="Aptos Narrow"/>
              </a:rPr>
              <a:t> =</a:t>
            </a:r>
            <a:r>
              <a:rPr lang="en-GB" sz="3200">
                <a:solidFill>
                  <a:srgbClr val="000000"/>
                </a:solidFill>
                <a:ea typeface="+mn-lt"/>
                <a:cs typeface="+mn-lt"/>
              </a:rPr>
              <a:t>£</a:t>
            </a:r>
            <a:r>
              <a:rPr lang="en-GB" sz="3200"/>
              <a:t>12,000</a:t>
            </a:r>
            <a:r>
              <a:rPr lang="en-GB" sz="4000" dirty="0"/>
              <a:t> </a:t>
            </a:r>
            <a:endParaRPr lang="en-US" dirty="0"/>
          </a:p>
          <a:p>
            <a:r>
              <a:rPr lang="en-US" b="1">
                <a:ea typeface="+mn-lt"/>
                <a:cs typeface="+mn-lt"/>
              </a:rPr>
              <a:t>Breakeven Point:</a:t>
            </a:r>
            <a:r>
              <a:rPr lang="en-US">
                <a:ea typeface="+mn-lt"/>
                <a:cs typeface="+mn-lt"/>
              </a:rPr>
              <a:t> Reached in </a:t>
            </a:r>
            <a:r>
              <a:rPr lang="en-US" b="1">
                <a:ea typeface="+mn-lt"/>
                <a:cs typeface="+mn-lt"/>
              </a:rPr>
              <a:t>Month 3 (March)</a:t>
            </a:r>
            <a:r>
              <a:rPr lang="en-US">
                <a:ea typeface="+mn-lt"/>
                <a:cs typeface="+mn-lt"/>
              </a:rPr>
              <a:t>, where revenue (£4,200) exceeds total operating costs (£3,900) to generate a </a:t>
            </a:r>
            <a:r>
              <a:rPr lang="en-US" b="1">
                <a:ea typeface="+mn-lt"/>
                <a:cs typeface="+mn-lt"/>
              </a:rPr>
              <a:t>£300 net profit</a:t>
            </a:r>
            <a:endParaRPr lang="en-US"/>
          </a:p>
          <a:p>
            <a:r>
              <a:rPr lang="en-GB" b="1" dirty="0">
                <a:solidFill>
                  <a:srgbClr val="000000"/>
                </a:solidFill>
                <a:ea typeface="+mn-lt"/>
                <a:cs typeface="+mn-lt"/>
              </a:rPr>
              <a:t>Capital Calculation:</a:t>
            </a:r>
            <a:r>
              <a:rPr lang="en-GB">
                <a:solidFill>
                  <a:srgbClr val="000000"/>
                </a:solidFill>
                <a:ea typeface="+mn-lt"/>
                <a:cs typeface="+mn-lt"/>
              </a:rPr>
              <a:t> Startup Cost (£8,500) + Jan Loss (£1,400) + Feb Loss (£650) + Working Buffer (£1,450)</a:t>
            </a:r>
          </a:p>
          <a:p>
            <a:r>
              <a:rPr lang="en-GB">
                <a:ea typeface="Calibri"/>
                <a:cs typeface="Calibri"/>
              </a:rPr>
              <a:t>=£12,000</a:t>
            </a:r>
            <a:endParaRPr lang="en-GB" dirty="0">
              <a:ea typeface="Calibri"/>
              <a:cs typeface="Calibri"/>
            </a:endParaRPr>
          </a:p>
        </p:txBody>
      </p:sp>
    </p:spTree>
    <p:extLst>
      <p:ext uri="{BB962C8B-B14F-4D97-AF65-F5344CB8AC3E}">
        <p14:creationId xmlns:p14="http://schemas.microsoft.com/office/powerpoint/2010/main" val="330153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4FEE18-079F-B298-5B10-922AB5195611}"/>
              </a:ext>
            </a:extLst>
          </p:cNvPr>
          <p:cNvSpPr>
            <a:spLocks noGrp="1"/>
          </p:cNvSpPr>
          <p:nvPr>
            <p:ph type="title"/>
          </p:nvPr>
        </p:nvSpPr>
        <p:spPr>
          <a:xfrm>
            <a:off x="838200" y="365125"/>
            <a:ext cx="10515600" cy="1325563"/>
          </a:xfrm>
        </p:spPr>
        <p:txBody>
          <a:bodyPr>
            <a:normAutofit/>
          </a:bodyPr>
          <a:lstStyle/>
          <a:p>
            <a:r>
              <a:rPr lang="en-GB" sz="5400" dirty="0">
                <a:latin typeface="Arial"/>
                <a:cs typeface="Arial"/>
              </a:rPr>
              <a:t>			</a:t>
            </a:r>
            <a:r>
              <a:rPr lang="en-GB" sz="5400" b="1">
                <a:latin typeface="Arial"/>
                <a:cs typeface="Arial"/>
              </a:rPr>
              <a:t>	Conclusion</a:t>
            </a:r>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699D04-F3F1-5039-213B-1E0E694451C6}"/>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2200" b="1">
                <a:latin typeface="Arial"/>
                <a:cs typeface="Arial"/>
              </a:rPr>
              <a:t>Key Takeaways</a:t>
            </a:r>
            <a:endParaRPr lang="en-GB" sz="2200" b="1" dirty="0">
              <a:latin typeface="Arial"/>
              <a:ea typeface="Calibri" panose="020F0502020204030204"/>
              <a:cs typeface="Arial"/>
            </a:endParaRPr>
          </a:p>
          <a:p>
            <a:pPr marL="0" indent="0">
              <a:buNone/>
            </a:pPr>
            <a:r>
              <a:rPr lang="en-GB" sz="2200" b="1">
                <a:latin typeface="Arial"/>
                <a:ea typeface="+mn-lt"/>
                <a:cs typeface="Arial"/>
              </a:rPr>
              <a:t>Viable Market Opportunity:</a:t>
            </a:r>
            <a:r>
              <a:rPr lang="en-GB" sz="2200">
                <a:latin typeface="Arial"/>
                <a:ea typeface="+mn-lt"/>
                <a:cs typeface="Arial"/>
              </a:rPr>
              <a:t> High domestic and commercial demand for qualified, reliable, and safety-compliant electrical services across the local region.</a:t>
            </a:r>
            <a:endParaRPr lang="en-GB" sz="2200" dirty="0">
              <a:latin typeface="Arial"/>
              <a:ea typeface="Calibri" panose="020F0502020204030204"/>
              <a:cs typeface="Arial"/>
            </a:endParaRPr>
          </a:p>
          <a:p>
            <a:pPr marL="0" indent="0">
              <a:buNone/>
            </a:pPr>
            <a:r>
              <a:rPr lang="en-GB" sz="2200" b="1" dirty="0">
                <a:latin typeface="Arial"/>
                <a:ea typeface="+mn-lt"/>
                <a:cs typeface="Arial"/>
              </a:rPr>
              <a:t>Lean Operating Model:</a:t>
            </a:r>
            <a:r>
              <a:rPr lang="en-GB" sz="2200" dirty="0">
                <a:latin typeface="Arial"/>
                <a:ea typeface="+mn-lt"/>
                <a:cs typeface="Arial"/>
              </a:rPr>
              <a:t> Low overheads and low fixed monthly costs allow for fast transition into profitability by Month 3 (Atrill and McLaney, 2021).</a:t>
            </a:r>
            <a:endParaRPr lang="en-GB" sz="2200">
              <a:latin typeface="Arial"/>
              <a:ea typeface="Calibri" panose="020F0502020204030204"/>
              <a:cs typeface="Arial"/>
            </a:endParaRPr>
          </a:p>
          <a:p>
            <a:pPr marL="0" indent="0">
              <a:buNone/>
            </a:pPr>
            <a:r>
              <a:rPr lang="en-GB" sz="2200" b="1">
                <a:latin typeface="Arial"/>
                <a:ea typeface="+mn-lt"/>
                <a:cs typeface="Arial"/>
              </a:rPr>
              <a:t>Strong Return on Investment:</a:t>
            </a:r>
            <a:r>
              <a:rPr lang="en-GB" sz="2200">
                <a:latin typeface="Arial"/>
                <a:ea typeface="+mn-lt"/>
                <a:cs typeface="Arial"/>
              </a:rPr>
              <a:t> Projected monthly profits scale to £2,200+ by Month 6, providing rapid repayment capacity for initial funding.</a:t>
            </a:r>
            <a:endParaRPr lang="en-GB" sz="2200">
              <a:latin typeface="Arial"/>
              <a:ea typeface="Calibri" panose="020F0502020204030204"/>
              <a:cs typeface="Arial"/>
            </a:endParaRPr>
          </a:p>
          <a:p>
            <a:pPr marL="0" indent="0">
              <a:buNone/>
            </a:pPr>
            <a:r>
              <a:rPr lang="en-GB" sz="2200" b="1">
                <a:latin typeface="Arial"/>
                <a:ea typeface="+mn-lt"/>
                <a:cs typeface="Arial"/>
              </a:rPr>
              <a:t>Clear Growth Roadmap:</a:t>
            </a:r>
            <a:r>
              <a:rPr lang="en-GB" sz="2200">
                <a:latin typeface="Arial"/>
                <a:ea typeface="+mn-lt"/>
                <a:cs typeface="Arial"/>
              </a:rPr>
              <a:t> Future expansion focused on recurring maintenance contracts, renewable energy/EV charger installations, and expanding the team.</a:t>
            </a:r>
            <a:endParaRPr lang="en-GB" sz="2200">
              <a:latin typeface="Arial"/>
              <a:ea typeface="Calibri" panose="020F0502020204030204"/>
              <a:cs typeface="Arial"/>
            </a:endParaRPr>
          </a:p>
          <a:p>
            <a:endParaRPr lang="en-GB" sz="2200" dirty="0">
              <a:latin typeface="Arial"/>
              <a:ea typeface="Calibri" panose="020F0502020204030204"/>
              <a:cs typeface="Arial"/>
            </a:endParaRPr>
          </a:p>
        </p:txBody>
      </p:sp>
    </p:spTree>
    <p:extLst>
      <p:ext uri="{BB962C8B-B14F-4D97-AF65-F5344CB8AC3E}">
        <p14:creationId xmlns:p14="http://schemas.microsoft.com/office/powerpoint/2010/main" val="357102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F4E153-E941-BC4C-FC95-A6E7BF926EE2}"/>
              </a:ext>
            </a:extLst>
          </p:cNvPr>
          <p:cNvSpPr>
            <a:spLocks noGrp="1"/>
          </p:cNvSpPr>
          <p:nvPr>
            <p:ph type="title"/>
          </p:nvPr>
        </p:nvSpPr>
        <p:spPr>
          <a:xfrm>
            <a:off x="838200" y="365125"/>
            <a:ext cx="10515600" cy="1325563"/>
          </a:xfrm>
        </p:spPr>
        <p:txBody>
          <a:bodyPr>
            <a:normAutofit/>
          </a:bodyPr>
          <a:lstStyle/>
          <a:p>
            <a:r>
              <a:rPr lang="en-GB" sz="5400" b="1">
                <a:latin typeface="Arial"/>
                <a:ea typeface="Calibri Light"/>
                <a:cs typeface="Arial"/>
              </a:rPr>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41C4E9-71B3-5D19-24E3-B5FB4FA1820A}"/>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2200" b="1">
                <a:latin typeface="Arial"/>
                <a:ea typeface="+mn-lt"/>
                <a:cs typeface="Arial"/>
              </a:rPr>
              <a:t>Atrill, P. and McLaney, E. (2021)</a:t>
            </a:r>
            <a:r>
              <a:rPr lang="en-GB" sz="2200" dirty="0">
                <a:latin typeface="Arial"/>
                <a:ea typeface="+mn-lt"/>
                <a:cs typeface="Arial"/>
              </a:rPr>
              <a:t> </a:t>
            </a:r>
            <a:r>
              <a:rPr lang="en-GB" sz="2200" i="1">
                <a:latin typeface="Arial"/>
                <a:ea typeface="+mn-lt"/>
                <a:cs typeface="Arial"/>
              </a:rPr>
              <a:t>Accounting and Finance for Non-Specialists</a:t>
            </a:r>
            <a:r>
              <a:rPr lang="en-GB" sz="2200">
                <a:latin typeface="Arial"/>
                <a:ea typeface="+mn-lt"/>
                <a:cs typeface="Arial"/>
              </a:rPr>
              <a:t>. 12th edn. Harlow: Pearson Education.</a:t>
            </a:r>
            <a:endParaRPr lang="en-GB" sz="2200">
              <a:latin typeface="Arial"/>
              <a:cs typeface="Arial"/>
            </a:endParaRPr>
          </a:p>
          <a:p>
            <a:pPr marL="0" indent="0">
              <a:buNone/>
            </a:pPr>
            <a:r>
              <a:rPr lang="en-GB" sz="2200" b="1">
                <a:latin typeface="Arial"/>
                <a:ea typeface="+mn-lt"/>
                <a:cs typeface="Arial"/>
              </a:rPr>
              <a:t>Kotler, P. and Keller, K.L. (2016)</a:t>
            </a:r>
            <a:r>
              <a:rPr lang="en-GB" sz="2200" dirty="0">
                <a:latin typeface="Arial"/>
                <a:ea typeface="+mn-lt"/>
                <a:cs typeface="Arial"/>
              </a:rPr>
              <a:t> </a:t>
            </a:r>
            <a:r>
              <a:rPr lang="en-GB" sz="2200" i="1">
                <a:latin typeface="Arial"/>
                <a:ea typeface="+mn-lt"/>
                <a:cs typeface="Arial"/>
              </a:rPr>
              <a:t>Marketing Management</a:t>
            </a:r>
            <a:r>
              <a:rPr lang="en-GB" sz="2200">
                <a:latin typeface="Arial"/>
                <a:ea typeface="+mn-lt"/>
                <a:cs typeface="Arial"/>
              </a:rPr>
              <a:t>. 15th edn. Boston: Pearson.</a:t>
            </a:r>
            <a:endParaRPr lang="en-GB" sz="2200">
              <a:latin typeface="Arial"/>
              <a:cs typeface="Arial"/>
            </a:endParaRPr>
          </a:p>
          <a:p>
            <a:pPr marL="0" indent="0">
              <a:buNone/>
            </a:pPr>
            <a:r>
              <a:rPr lang="en-GB" sz="2200" b="1">
                <a:latin typeface="Arial"/>
                <a:ea typeface="+mn-lt"/>
                <a:cs typeface="Arial"/>
              </a:rPr>
              <a:t>Scarborough, N.M. and Cornwall, J.R. (2019)</a:t>
            </a:r>
            <a:r>
              <a:rPr lang="en-GB" sz="2200" dirty="0">
                <a:latin typeface="Arial"/>
                <a:ea typeface="+mn-lt"/>
                <a:cs typeface="Arial"/>
              </a:rPr>
              <a:t> </a:t>
            </a:r>
            <a:r>
              <a:rPr lang="en-GB" sz="2200" i="1">
                <a:latin typeface="Arial"/>
                <a:ea typeface="+mn-lt"/>
                <a:cs typeface="Arial"/>
              </a:rPr>
              <a:t>Essentials of Entrepreneurship and Small Business Management</a:t>
            </a:r>
            <a:r>
              <a:rPr lang="en-GB" sz="2200">
                <a:latin typeface="Arial"/>
                <a:ea typeface="+mn-lt"/>
                <a:cs typeface="Arial"/>
              </a:rPr>
              <a:t>. 9th edn. New York: Pearson.</a:t>
            </a:r>
            <a:endParaRPr lang="en-GB" sz="2200">
              <a:latin typeface="Arial"/>
              <a:cs typeface="Arial"/>
            </a:endParaRPr>
          </a:p>
          <a:p>
            <a:endParaRPr lang="en-GB" sz="2200">
              <a:latin typeface="Arial"/>
              <a:cs typeface="Arial"/>
            </a:endParaRPr>
          </a:p>
        </p:txBody>
      </p:sp>
    </p:spTree>
    <p:extLst>
      <p:ext uri="{BB962C8B-B14F-4D97-AF65-F5344CB8AC3E}">
        <p14:creationId xmlns:p14="http://schemas.microsoft.com/office/powerpoint/2010/main" val="7759904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8</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Business Plan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Conclusion</vt:lpstr>
      <vt:lpstr>References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revision>550</cp:revision>
  <dcterms:created xsi:type="dcterms:W3CDTF">2023-07-31T07:37:43Z</dcterms:created>
  <dcterms:modified xsi:type="dcterms:W3CDTF">2026-08-09T18:00:08Z</dcterms:modified>
</cp:coreProperties>
</file>