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66" r:id="rId2"/>
    <p:sldId id="257" r:id="rId3"/>
    <p:sldId id="258" r:id="rId4"/>
    <p:sldId id="259" r:id="rId5"/>
    <p:sldId id="260" r:id="rId6"/>
    <p:sldId id="261" r:id="rId7"/>
    <p:sldId id="262" r:id="rId8"/>
    <p:sldId id="263" r:id="rId9"/>
    <p:sldId id="264" r:id="rId10"/>
    <p:sldId id="265" r:id="rId11"/>
    <p:sldId id="25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00"/>
    <p:restoredTop sz="94687"/>
  </p:normalViewPr>
  <p:slideViewPr>
    <p:cSldViewPr snapToGrid="0">
      <p:cViewPr varScale="1">
        <p:scale>
          <a:sx n="50" d="100"/>
          <a:sy n="50" d="100"/>
        </p:scale>
        <p:origin x="168" y="1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73AEDC-962E-CB4E-AB39-B97CFA2250D1}" type="datetimeFigureOut">
              <a:rPr lang="en-US" smtClean="0"/>
              <a:t>11/13/23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05CAE3-7F92-5546-8817-FF1218B3E143}" type="slidenum">
              <a:rPr lang="en-US" smtClean="0"/>
              <a:t>‹#›</a:t>
            </a:fld>
            <a:endParaRPr lang="en-US"/>
          </a:p>
        </p:txBody>
      </p:sp>
    </p:spTree>
    <p:extLst>
      <p:ext uri="{BB962C8B-B14F-4D97-AF65-F5344CB8AC3E}">
        <p14:creationId xmlns:p14="http://schemas.microsoft.com/office/powerpoint/2010/main" val="957057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r>
              <a:rPr lang="en-GB" sz="1800" dirty="0">
                <a:effectLst/>
                <a:latin typeface="Times New Roman" panose="02020603050405020304" pitchFamily="18" charset="0"/>
                <a:ea typeface="Calibri" panose="020F0502020204030204" pitchFamily="34" charset="0"/>
                <a:cs typeface="Arial" panose="020B0604020202020204" pitchFamily="34" charset="0"/>
              </a:rPr>
              <a:t>This presentation focuses on developing a training module for the team members while linking an employee engagement model. Combining procedural compliance with an employee engagement strategy improves team performance, brand standards, and health and safety. The goal is to instil a culture of excellence in the team that goes beyond everyday chores (Zhang et al., 2021). The presentation will focus on using pitching skills with the chosen employee engagement approach to improve standards and offer excellent visitor experiences. This initial presentation emphasises health and safety in the room cleaning in line with the designated hotel. During the next ten minutes, the audience will discover how these aspects work together to create a harmonious balance of efficiency, brand integrity, and staff pleasure (Wang et al., 2019).</a:t>
            </a:r>
            <a:endParaRPr lang="en-US" dirty="0"/>
          </a:p>
        </p:txBody>
      </p:sp>
      <p:sp>
        <p:nvSpPr>
          <p:cNvPr id="4" name="Slide Number Placeholder 3"/>
          <p:cNvSpPr>
            <a:spLocks noGrp="1"/>
          </p:cNvSpPr>
          <p:nvPr>
            <p:ph type="sldNum" sz="quarter" idx="5"/>
          </p:nvPr>
        </p:nvSpPr>
        <p:spPr/>
        <p:txBody>
          <a:bodyPr/>
          <a:lstStyle/>
          <a:p>
            <a:fld id="{CDD78937-581D-4461-9ADD-88896D7337EF}" type="slidenum">
              <a:rPr lang="en-US" smtClean="0"/>
              <a:t>2</a:t>
            </a:fld>
            <a:endParaRPr lang="en-US"/>
          </a:p>
        </p:txBody>
      </p:sp>
    </p:spTree>
    <p:extLst>
      <p:ext uri="{BB962C8B-B14F-4D97-AF65-F5344CB8AC3E}">
        <p14:creationId xmlns:p14="http://schemas.microsoft.com/office/powerpoint/2010/main" val="2298462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Agenda: Overview and Objectives</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Objectives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The primary goal of this training session is to provide comprehensive instruction on room cleaning practices.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The Agenda</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Dust and the Finishing Touches: Everything, from the bookcases to the furniture, should be dusted. As part of a full dusting strategy, pay attention to the window ledges, blinds, and baseboards (Wang et al., 2019).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Enlightening and Revitalising: The atmosphere of the space can be improved by dusting the lamps, light fixtures, and ceiling fans. A welcome and well-polished appearance can be achieved by wiping down doors and doorframes.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The Management and Organisation of Cobwebs: Ensure that every nook and cranny, including the ones that are hard to reach, has been thoroughly cleaned of cobwebs. Cleaning out the shoe closet will encourage organisation and add to the aesthetic attractiveness of the space (Ihsan &amp;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Alshaibani</a:t>
            </a:r>
            <a:r>
              <a:rPr lang="en-GB" sz="1800" dirty="0">
                <a:effectLst/>
                <a:latin typeface="Times New Roman" panose="02020603050405020304" pitchFamily="18" charset="0"/>
                <a:ea typeface="Calibri" panose="020F0502020204030204" pitchFamily="34" charset="0"/>
                <a:cs typeface="Arial" panose="020B0604020202020204" pitchFamily="34" charset="0"/>
              </a:rPr>
              <a:t>, 2018).</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spcAft>
                <a:spcPts val="800"/>
              </a:spcAft>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Outstanding Performance in Floor Care: Utilising efficient methods, hoover all of the floors, carpets and rugs, as well as the stairs. To attain results that are immaculate and free of allergens, rigorous floor maintenance must be implemented.</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3</a:t>
            </a:fld>
            <a:endParaRPr lang="en-US"/>
          </a:p>
        </p:txBody>
      </p:sp>
    </p:spTree>
    <p:extLst>
      <p:ext uri="{BB962C8B-B14F-4D97-AF65-F5344CB8AC3E}">
        <p14:creationId xmlns:p14="http://schemas.microsoft.com/office/powerpoint/2010/main" val="2466994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Breakdown of the Key Cleaning Areas</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Employee Engagement Impact</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Disengaged employees are less likely to meet expectations, while engaged workers are more likely to do so. They improve job performance and boost careers with their proactive attitude (Zhang et al., 2021).</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Greater Applicability</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This knowledge benefits healthcare and industrial companies as well as ours. The Harvard Business Review found that organisations with stronger staff involvement have 48% fewer safety mishaps and 41% fewer patient safety events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Nikolskaya</a:t>
            </a:r>
            <a:r>
              <a:rPr lang="en-GB" sz="1800" dirty="0">
                <a:effectLst/>
                <a:latin typeface="Times New Roman" panose="02020603050405020304" pitchFamily="18" charset="0"/>
                <a:ea typeface="Calibri" panose="020F0502020204030204" pitchFamily="34" charset="0"/>
                <a:cs typeface="Arial" panose="020B0604020202020204" pitchFamily="34" charset="0"/>
              </a:rPr>
              <a:t> et al., 2019).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mj-lt"/>
              <a:buAutoNum type="arabicPeriod"/>
            </a:pPr>
            <a:r>
              <a:rPr lang="en-GB" sz="1800" dirty="0">
                <a:effectLst/>
                <a:latin typeface="Times New Roman" panose="02020603050405020304" pitchFamily="18" charset="0"/>
                <a:ea typeface="Calibri" panose="020F0502020204030204" pitchFamily="34" charset="0"/>
                <a:cs typeface="Arial" panose="020B0604020202020204" pitchFamily="34" charset="0"/>
              </a:rPr>
              <a:t>Surfaces: Wipe and Sanitize: - Thoroughly wipe and sanitise surfaces for a hygienic workplace (Sun &amp;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Bunchapattanasakda</a:t>
            </a:r>
            <a:r>
              <a:rPr lang="en-GB" sz="1800" dirty="0">
                <a:effectLst/>
                <a:latin typeface="Times New Roman" panose="02020603050405020304" pitchFamily="18" charset="0"/>
                <a:ea typeface="Calibri" panose="020F0502020204030204" pitchFamily="34" charset="0"/>
                <a:cs typeface="Arial" panose="020B0604020202020204" pitchFamily="34" charset="0"/>
              </a:rPr>
              <a:t>, 2019).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mj-lt"/>
              <a:buAutoNum type="arabicPeriod"/>
            </a:pPr>
            <a:r>
              <a:rPr lang="en-GB" sz="1800" dirty="0">
                <a:effectLst/>
                <a:latin typeface="Times New Roman" panose="02020603050405020304" pitchFamily="18" charset="0"/>
                <a:ea typeface="Calibri" panose="020F0502020204030204" pitchFamily="34" charset="0"/>
                <a:cs typeface="Arial" panose="020B0604020202020204" pitchFamily="34" charset="0"/>
              </a:rPr>
              <a:t>Floor Cleaning: - To maintain a clean and safe environment, it is important to perform thorough floor cleaning, such as sweeping, mopping, and vacuuming.</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mj-lt"/>
              <a:buAutoNum type="arabicPeriod"/>
            </a:pPr>
            <a:r>
              <a:rPr lang="en-GB" sz="1800" dirty="0">
                <a:effectLst/>
                <a:latin typeface="Times New Roman" panose="02020603050405020304" pitchFamily="18" charset="0"/>
                <a:ea typeface="Calibri" panose="020F0502020204030204" pitchFamily="34" charset="0"/>
                <a:cs typeface="Arial" panose="020B0604020202020204" pitchFamily="34" charset="0"/>
              </a:rPr>
              <a:t>Clean and Restock Amenities: - Enhance guest experience by ensuring clean and well-stocked amenities (Mohsin et al., 2023).</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spcAft>
                <a:spcPts val="800"/>
              </a:spcAft>
              <a:buFont typeface="+mj-lt"/>
              <a:buAutoNum type="arabicPeriod"/>
            </a:pPr>
            <a:r>
              <a:rPr lang="en-GB" sz="1800" dirty="0">
                <a:effectLst/>
                <a:latin typeface="Times New Roman" panose="02020603050405020304" pitchFamily="18" charset="0"/>
                <a:ea typeface="Calibri" panose="020F0502020204030204" pitchFamily="34" charset="0"/>
                <a:cs typeface="Arial" panose="020B0604020202020204" pitchFamily="34" charset="0"/>
              </a:rPr>
              <a:t>High-Priority Zones: - Prioritise vital areas for precise attention, maximising impact.</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4</a:t>
            </a:fld>
            <a:endParaRPr lang="en-US"/>
          </a:p>
        </p:txBody>
      </p:sp>
    </p:spTree>
    <p:extLst>
      <p:ext uri="{BB962C8B-B14F-4D97-AF65-F5344CB8AC3E}">
        <p14:creationId xmlns:p14="http://schemas.microsoft.com/office/powerpoint/2010/main" val="259566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 Tools and Materials</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It is vital to equip the workers with the appropriate tools and materials to empower the team and align the people and their activities with the ideas underlying employee engagement (Were &amp; Maranga, 2022). The following is a rundown of the requirements: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Cleaning Supplies: Using proper cleaning agents for sanitation and hygiene.</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Microfiber Sponges and Cloths: For effective surface cleaning, provide the crew with high-quality microfiber towels and sponges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Motyka</a:t>
            </a:r>
            <a:r>
              <a:rPr lang="en-GB" sz="1800" dirty="0">
                <a:effectLst/>
                <a:latin typeface="Times New Roman" panose="02020603050405020304" pitchFamily="18" charset="0"/>
                <a:ea typeface="Calibri" panose="020F0502020204030204" pitchFamily="34" charset="0"/>
                <a:cs typeface="Arial" panose="020B0604020202020204" pitchFamily="34" charset="0"/>
              </a:rPr>
              <a:t>, 2018).</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A Hoover and Mop: Providing reliable vacuums and mops for thorough floor care.</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Restocking Supplies: Emphasising hygiene and client happiness by providing regular amenities (Mohsin et al., 2023).</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Personal Protection Equipment: Providing gloves and masks to ensure safety.</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5</a:t>
            </a:fld>
            <a:endParaRPr lang="en-US"/>
          </a:p>
        </p:txBody>
      </p:sp>
    </p:spTree>
    <p:extLst>
      <p:ext uri="{BB962C8B-B14F-4D97-AF65-F5344CB8AC3E}">
        <p14:creationId xmlns:p14="http://schemas.microsoft.com/office/powerpoint/2010/main" val="3376151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Employee Engagement Model</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The Zinger Model</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The Zinger Model explains the main characteristics that lead to engaged people and a high-performing organisation. Five fundamental elements—Achieve Results, Craft Strategy, Connect, Authentic, and Recognition—form the paradigm. Companies may boost employee engagement and productivity by concentrating on these factors (Zhang et al., 2021).</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Linking the Zinger Model with Hotel Facilities Management</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Hotel facilities management teams can improve employee engagement and achieve organisational success by clearly communicating goals and objectives, involving team members in decision-making, cultivating a positive work environment, providing regular feedback and recognition, and empowering employees to take ownership of their work. This, in turn, results in greater experiences for hotel guests, increased levels of customer satisfaction, and eventually, improved financial performance for the hotel (Amos et al., 2019).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6</a:t>
            </a:fld>
            <a:endParaRPr lang="en-US"/>
          </a:p>
        </p:txBody>
      </p:sp>
    </p:spTree>
    <p:extLst>
      <p:ext uri="{BB962C8B-B14F-4D97-AF65-F5344CB8AC3E}">
        <p14:creationId xmlns:p14="http://schemas.microsoft.com/office/powerpoint/2010/main" val="2847879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Safety Measures Emphasized</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Prioritizing Employee Safety</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In any company, employee safety is vital. Keeping workers safe and healthy boosts productivity and corporate success. Hotel facilities management must implement and enforce safety measures to protect guests and staff (Wang et al., 2019).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Essential Safety Measures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These steps should be taken by hotel facilities management to ensure staff safety:</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PPE: Provide and demand masks, gloves, and sanitizers to reduce exposure to dangerous materials and infectious diseases (Hayes et al., 2017).</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Social distancing: In common areas and team interactions, follow social distancing principles to limit airborne infections and maintain a safe distance.</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Improved Ventilation: Ventilate guest rooms, staff areas, and public spaces to increase air circulation and reduce airborne contaminants (Oliveira et al., 2020).</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Thorough Cleaning &amp; Disinfection: Clean and disinfect all work areas, guest rooms, and communal spaces to eliminate dangers and prevent pathogens.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just">
              <a:lnSpc>
                <a:spcPct val="150000"/>
              </a:lnSpc>
              <a:spcAft>
                <a:spcPts val="800"/>
              </a:spcAft>
              <a:buFont typeface="Wingdings" panose="05000000000000000000" pitchFamily="2" charset="2"/>
              <a:buChar char=""/>
            </a:pPr>
            <a:r>
              <a:rPr lang="en-GB" sz="1800" dirty="0">
                <a:effectLst/>
                <a:latin typeface="Times New Roman" panose="02020603050405020304" pitchFamily="18" charset="0"/>
                <a:ea typeface="Calibri" panose="020F0502020204030204" pitchFamily="34" charset="0"/>
                <a:cs typeface="Arial" panose="020B0604020202020204" pitchFamily="34" charset="0"/>
              </a:rPr>
              <a:t>Comprehensive Training: Train all staff in hazard identification, risk assessment, hazardous material handling, emergency procedures, and PPE use (Ihsan &amp;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Alshaibani</a:t>
            </a:r>
            <a:r>
              <a:rPr lang="en-GB" sz="1800" dirty="0">
                <a:effectLst/>
                <a:latin typeface="Times New Roman" panose="02020603050405020304" pitchFamily="18" charset="0"/>
                <a:ea typeface="Calibri" panose="020F0502020204030204" pitchFamily="34" charset="0"/>
                <a:cs typeface="Arial" panose="020B0604020202020204" pitchFamily="34" charset="0"/>
              </a:rPr>
              <a:t>, 2018).</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7</a:t>
            </a:fld>
            <a:endParaRPr lang="en-US"/>
          </a:p>
        </p:txBody>
      </p:sp>
    </p:spTree>
    <p:extLst>
      <p:ext uri="{BB962C8B-B14F-4D97-AF65-F5344CB8AC3E}">
        <p14:creationId xmlns:p14="http://schemas.microsoft.com/office/powerpoint/2010/main" val="11319778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Common Challenges and the Preferred Solutions</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Hotel Facilities Management Challenges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Hotel facilities management must balance employee morale, productivity, facility management, and guest satisfaction. As hotels optimise resource allocation and cut costs, cost management is another difficulty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Nikolskaya</a:t>
            </a:r>
            <a:r>
              <a:rPr lang="en-GB" sz="1800" dirty="0">
                <a:effectLst/>
                <a:latin typeface="Times New Roman" panose="02020603050405020304" pitchFamily="18" charset="0"/>
                <a:ea typeface="Calibri" panose="020F0502020204030204" pitchFamily="34" charset="0"/>
                <a:cs typeface="Arial" panose="020B0604020202020204" pitchFamily="34" charset="0"/>
              </a:rPr>
              <a:t> et al., 2019).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b="1" dirty="0">
                <a:effectLst/>
                <a:latin typeface="Times New Roman" panose="02020603050405020304" pitchFamily="18" charset="0"/>
                <a:ea typeface="Calibri" panose="020F0502020204030204" pitchFamily="34" charset="0"/>
                <a:cs typeface="Arial" panose="020B0604020202020204" pitchFamily="34" charset="0"/>
              </a:rPr>
              <a:t>Solutions to Hotel Facilities Management Issues</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Hotel facilities management might use several methods to address these issues. Employee recognition and rewards boost morale, while clear performance objectives and regular feedback boost productivity. Comprehensive preventative maintenance and regular inspections reduce facility issues. Personalised experiences, excellent customer service, and feedback mechanisms boost guest happiness. Costs are managed by budgeting, vendor negotiation, energy efficiency, and staffing optimisation (Sun &amp;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Bunchapattanasakda</a:t>
            </a:r>
            <a:r>
              <a:rPr lang="en-GB" sz="1800" dirty="0">
                <a:effectLst/>
                <a:latin typeface="Times New Roman" panose="02020603050405020304" pitchFamily="18" charset="0"/>
                <a:ea typeface="Calibri" panose="020F0502020204030204" pitchFamily="34" charset="0"/>
                <a:cs typeface="Arial" panose="020B0604020202020204" pitchFamily="34" charset="0"/>
              </a:rPr>
              <a:t>, 2019).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8</a:t>
            </a:fld>
            <a:endParaRPr lang="en-US"/>
          </a:p>
        </p:txBody>
      </p:sp>
    </p:spTree>
    <p:extLst>
      <p:ext uri="{BB962C8B-B14F-4D97-AF65-F5344CB8AC3E}">
        <p14:creationId xmlns:p14="http://schemas.microsoft.com/office/powerpoint/2010/main" val="4295000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The efficient running, guest pleasure, and prosperity of a hotel depend on effective facilities management. Hotels may improve employee morale, facility management, and guest satisfaction by addressing common issues and adopting solutions. Hotel facilities management should prioritise employee engagement and motivation, streamline work processes, execute preventive maintenance programmes, acquire and act on guest feedback, and manage costs to achieve these aims (Were &amp; Maranga, 2022). These ideas can help hotels improve their facilities management, boosting their success and competitiveness. As technology, industry trends, and guest tastes change, hotel facilities management must adapt and be proactive. Hotels can maintain their facilities, surpass visitor expectations, and keep their personnel engaged, productive, and proud by regularly analysing and refining their methods (</a:t>
            </a:r>
            <a:r>
              <a:rPr lang="en-GB" sz="1800" dirty="0" err="1">
                <a:effectLst/>
                <a:latin typeface="Times New Roman" panose="02020603050405020304" pitchFamily="18" charset="0"/>
                <a:ea typeface="Calibri" panose="020F0502020204030204" pitchFamily="34" charset="0"/>
                <a:cs typeface="Arial" panose="020B0604020202020204" pitchFamily="34" charset="0"/>
              </a:rPr>
              <a:t>Motyka</a:t>
            </a:r>
            <a:r>
              <a:rPr lang="en-GB" sz="1800" dirty="0">
                <a:effectLst/>
                <a:latin typeface="Times New Roman" panose="02020603050405020304" pitchFamily="18" charset="0"/>
                <a:ea typeface="Calibri" panose="020F0502020204030204" pitchFamily="34" charset="0"/>
                <a:cs typeface="Arial" panose="020B0604020202020204" pitchFamily="34" charset="0"/>
              </a:rPr>
              <a:t>, 2018).</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9</a:t>
            </a:fld>
            <a:endParaRPr lang="en-US"/>
          </a:p>
        </p:txBody>
      </p:sp>
    </p:spTree>
    <p:extLst>
      <p:ext uri="{BB962C8B-B14F-4D97-AF65-F5344CB8AC3E}">
        <p14:creationId xmlns:p14="http://schemas.microsoft.com/office/powerpoint/2010/main" val="630824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Aft>
                <a:spcPts val="600"/>
              </a:spcAft>
            </a:pPr>
            <a:r>
              <a:rPr lang="en-GB"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Amos, D., Musa, Z. N., &amp; Au-Yong, C. P. (2019). A review of facilities management performance measurement.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Property Management</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37</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(4), 490-511.</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Hayes, D. K., </a:t>
            </a: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Ninemeier</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J. D., &amp; Miller, A. A. (2017).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Hotel operations management</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Pearson.</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Ihsan, B., &amp; </a:t>
            </a: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Alshibani</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 (2018). Factors affecting operation and maintenance cost of hotels.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Property Management</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36</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 296-313.</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Mohsin, A., </a:t>
            </a: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Brochado</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 &amp; Rodrigues, H. (2023). Mind the gap: a critical reflection on hotel employee turnover.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International Journal of Contemporary Hospitality Management</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35</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(7), 2481-2495.</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Motyka</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B. (2018). Employee engagement and performance: a systematic literature review.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International Journal of Management and Economics</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54</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 227-244.</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Nikolskaya</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E. Y., </a:t>
            </a: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Anzorova</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S. P., POTAPOV, S. V., </a:t>
            </a: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Dekhtyar</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G. M., &amp; Lebedev, K. A. E. (2019). Methodical approaches to estimate hotel facilities’ efficiency.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Journal of Environmental Management and Tourism</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9</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(8), 1664-1669.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Oliveira, A. S., Renda, A. I., &amp; Correia, M. B. (2020). Online reviews: A pathway to improve hotel management.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Dos </a:t>
            </a:r>
            <a:r>
              <a:rPr lang="en-GB" sz="1800" i="1"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Algarves</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 Multidisciplinary e-Journal</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36</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Sun, L., &amp; </a:t>
            </a:r>
            <a:r>
              <a:rPr lang="en-GB" sz="18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Bunchapattanasakda</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C. (2019). Employee engagement: A literature review.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International Journal of Human Resource Studies</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9</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(1), 63-80.</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Wang, Y. C., Yang, J., &amp; Yang, C. E. (2019). Hotel internal branding: A participatory action study with a case hotel.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Journal of Hospitality and Tourism Management</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40</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31-39.</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Were, S. O., &amp; Maranga, V. N. (2022). Hotel facilities’ management practices and employee performance in Kenya.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Research in Hospitality Management</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12</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(2), 125-131.</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a:p>
            <a:pPr algn="just">
              <a:lnSpc>
                <a:spcPct val="150000"/>
              </a:lnSpc>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Zhang, J., Lu, X., &amp; Liu, D. (2021). Deriving customer preferences for hotels based on aspect-level sentiment analysis of online reviews.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Electronic Commerce Research and Applications</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800" i="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49</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101094.</a:t>
            </a:r>
            <a:endParaRPr lang="en-US" sz="1800" dirty="0">
              <a:effectLst/>
              <a:latin typeface="Times New Roman" panose="02020603050405020304" pitchFamily="18"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CDD78937-581D-4461-9ADD-88896D7337EF}" type="slidenum">
              <a:rPr lang="en-US" smtClean="0"/>
              <a:t>10</a:t>
            </a:fld>
            <a:endParaRPr lang="en-US"/>
          </a:p>
        </p:txBody>
      </p:sp>
    </p:spTree>
    <p:extLst>
      <p:ext uri="{BB962C8B-B14F-4D97-AF65-F5344CB8AC3E}">
        <p14:creationId xmlns:p14="http://schemas.microsoft.com/office/powerpoint/2010/main" val="2993578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5A797-1A5B-4142-C24D-BC9194FAE43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CD814B8-DD38-3E3E-9915-ABB5430FD0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FF17AF7-4B7F-FCAA-DB71-B842F55A95DE}"/>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5" name="Footer Placeholder 4">
            <a:extLst>
              <a:ext uri="{FF2B5EF4-FFF2-40B4-BE49-F238E27FC236}">
                <a16:creationId xmlns:a16="http://schemas.microsoft.com/office/drawing/2014/main" id="{C506F684-1195-84DA-2963-5F88856531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A6EE83-97E1-C8B7-E504-8D2D0ACFB196}"/>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2002050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EEFE6-B650-2CB6-F25B-E81FC98A08A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1F4564-A9E9-6F4F-2D21-B969F7109A3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7F3B2A-70F1-BDEF-1E1F-1AE08FB3CF84}"/>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5" name="Footer Placeholder 4">
            <a:extLst>
              <a:ext uri="{FF2B5EF4-FFF2-40B4-BE49-F238E27FC236}">
                <a16:creationId xmlns:a16="http://schemas.microsoft.com/office/drawing/2014/main" id="{F1E4A6E9-338F-B4C7-1554-3E6C7C063C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AA2C97-D432-2080-8FA8-2AC359E2400C}"/>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3991754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FEF41-B22C-19CF-BDB4-67BD48072BF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DD3AD2D-90FD-2DC2-731F-568B094697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906A810-2E4F-ADA5-5DD5-F82A66FA7A26}"/>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5" name="Footer Placeholder 4">
            <a:extLst>
              <a:ext uri="{FF2B5EF4-FFF2-40B4-BE49-F238E27FC236}">
                <a16:creationId xmlns:a16="http://schemas.microsoft.com/office/drawing/2014/main" id="{B47B48A3-B990-34FC-B9E9-3C02817DD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44928A-4D51-F732-60EB-FD4DCFB40266}"/>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3989431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7B1C8-8E59-58BD-57BB-C7326AF3EE2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4C7F77E-6E23-F327-4678-79BBD9DA623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55F8CC7-C20B-B021-5B69-C88A80AAAAC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C876478-4FA8-23FB-DDFD-14AD2F764AF7}"/>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6" name="Footer Placeholder 5">
            <a:extLst>
              <a:ext uri="{FF2B5EF4-FFF2-40B4-BE49-F238E27FC236}">
                <a16:creationId xmlns:a16="http://schemas.microsoft.com/office/drawing/2014/main" id="{738F2688-9C7C-64FA-557A-21C17F1C9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33CC5D-2DD4-C84F-B20E-1819A82A4288}"/>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3283632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73B4A-934C-538F-B801-545A2516FDC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AA9667-6B24-7919-92EC-6D18384D67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FE6C53E-8A8E-C7AA-2FE6-0B88C0208F1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F6437BA-8266-463B-3832-3EAC928152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39925F-4A51-8239-7BBC-DD387C02FFC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5434477-B8B1-08AC-0CDD-4B984A7F67C1}"/>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8" name="Footer Placeholder 7">
            <a:extLst>
              <a:ext uri="{FF2B5EF4-FFF2-40B4-BE49-F238E27FC236}">
                <a16:creationId xmlns:a16="http://schemas.microsoft.com/office/drawing/2014/main" id="{8B907DB0-DEEA-F1AA-256E-7E7BFB84477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74F9C61-AA41-CB41-A5D2-178871CB9453}"/>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3416828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89CCC-2D83-D6E7-8206-0EFF0BFA0CB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E89E1E0-BDC4-481C-CE03-76177940B666}"/>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4" name="Footer Placeholder 3">
            <a:extLst>
              <a:ext uri="{FF2B5EF4-FFF2-40B4-BE49-F238E27FC236}">
                <a16:creationId xmlns:a16="http://schemas.microsoft.com/office/drawing/2014/main" id="{9521C10F-6768-B4C6-B60F-73863531752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3A2A6D6-9DE7-AA83-32FD-61AF6722CDEA}"/>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4294390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BB43D5-475B-BB2A-BB03-F3A5D7CA3A16}"/>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3" name="Footer Placeholder 2">
            <a:extLst>
              <a:ext uri="{FF2B5EF4-FFF2-40B4-BE49-F238E27FC236}">
                <a16:creationId xmlns:a16="http://schemas.microsoft.com/office/drawing/2014/main" id="{03E5086E-2975-AF10-74BF-C92DBEBC1E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689E60-274A-B1B5-CB73-22B0E26DCB46}"/>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776525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736E0-FD26-B264-1B6E-BCD1A9C6F3E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6E379D1-50CF-F86C-831C-612FD71385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782B39F-1675-7B1F-D45B-06A0B077B2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2A8707-F409-6665-AEE7-F5631C6F2B80}"/>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6" name="Footer Placeholder 5">
            <a:extLst>
              <a:ext uri="{FF2B5EF4-FFF2-40B4-BE49-F238E27FC236}">
                <a16:creationId xmlns:a16="http://schemas.microsoft.com/office/drawing/2014/main" id="{27D284F1-7223-B803-0924-A16F6871B4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B8F1C-7EDC-1D33-157A-C46EF4B19D94}"/>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853856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95723-7262-C994-91AB-29FCCD365A6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6744F51-1B8D-95BB-E59B-09721D99F6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958FAC2-14B6-27F9-3D74-6EBB24A824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487AB1-BA95-14F9-3B17-E21E5C8EAC41}"/>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6" name="Footer Placeholder 5">
            <a:extLst>
              <a:ext uri="{FF2B5EF4-FFF2-40B4-BE49-F238E27FC236}">
                <a16:creationId xmlns:a16="http://schemas.microsoft.com/office/drawing/2014/main" id="{2F30E2B1-8E32-6D22-50EE-CC5D2C2B98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4330C4-2506-157D-B388-6E9CE9D21EF7}"/>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1903956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79DBD-38D2-71E8-C9D1-80978DF0143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2F93363-D575-9776-887E-3B82A5F488C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B9719CF-57D5-BC5B-9FDA-BB83003AD38A}"/>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5" name="Footer Placeholder 4">
            <a:extLst>
              <a:ext uri="{FF2B5EF4-FFF2-40B4-BE49-F238E27FC236}">
                <a16:creationId xmlns:a16="http://schemas.microsoft.com/office/drawing/2014/main" id="{CBEDB51E-4143-F44A-D694-36E18FCCE9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9B4E6A-CC32-4B3F-AC29-9BF372E552A9}"/>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34196262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1180BD-C84B-1F6A-FEA0-7CDFA7757A9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294D9B9-0AAD-5725-FDA8-D5FC041930F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78947F-D255-5433-AE41-79F7EB55F8DA}"/>
              </a:ext>
            </a:extLst>
          </p:cNvPr>
          <p:cNvSpPr>
            <a:spLocks noGrp="1"/>
          </p:cNvSpPr>
          <p:nvPr>
            <p:ph type="dt" sz="half" idx="10"/>
          </p:nvPr>
        </p:nvSpPr>
        <p:spPr/>
        <p:txBody>
          <a:bodyPr/>
          <a:lstStyle/>
          <a:p>
            <a:fld id="{AFADDD5F-E60F-E447-888F-DF5DB6EA721A}" type="datetimeFigureOut">
              <a:rPr lang="en-US" smtClean="0"/>
              <a:t>11/13/23</a:t>
            </a:fld>
            <a:endParaRPr lang="en-US"/>
          </a:p>
        </p:txBody>
      </p:sp>
      <p:sp>
        <p:nvSpPr>
          <p:cNvPr id="5" name="Footer Placeholder 4">
            <a:extLst>
              <a:ext uri="{FF2B5EF4-FFF2-40B4-BE49-F238E27FC236}">
                <a16:creationId xmlns:a16="http://schemas.microsoft.com/office/drawing/2014/main" id="{1F524F95-CA32-CF1B-7A0E-2782A24326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1C2A75-0480-E432-B718-796FFE3C4D91}"/>
              </a:ext>
            </a:extLst>
          </p:cNvPr>
          <p:cNvSpPr>
            <a:spLocks noGrp="1"/>
          </p:cNvSpPr>
          <p:nvPr>
            <p:ph type="sldNum" sz="quarter" idx="12"/>
          </p:nvPr>
        </p:nvSpPr>
        <p:spPr/>
        <p:txBody>
          <a:bodyPr/>
          <a:lstStyle/>
          <a:p>
            <a:fld id="{3F5B49B1-8CE6-154D-A3C0-A7C2E0A04E3B}" type="slidenum">
              <a:rPr lang="en-US" smtClean="0"/>
              <a:t>‹#›</a:t>
            </a:fld>
            <a:endParaRPr lang="en-US"/>
          </a:p>
        </p:txBody>
      </p:sp>
    </p:spTree>
    <p:extLst>
      <p:ext uri="{BB962C8B-B14F-4D97-AF65-F5344CB8AC3E}">
        <p14:creationId xmlns:p14="http://schemas.microsoft.com/office/powerpoint/2010/main" val="2193462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688343-64BA-2799-3315-2B4E98FDD7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F1FF63B-6694-ED07-7146-F1136371C7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AB0D38-D027-A391-7EF4-A73B8545FA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DDD5F-E60F-E447-888F-DF5DB6EA721A}" type="datetimeFigureOut">
              <a:rPr lang="en-US" smtClean="0"/>
              <a:t>11/13/23</a:t>
            </a:fld>
            <a:endParaRPr lang="en-US"/>
          </a:p>
        </p:txBody>
      </p:sp>
      <p:sp>
        <p:nvSpPr>
          <p:cNvPr id="5" name="Footer Placeholder 4">
            <a:extLst>
              <a:ext uri="{FF2B5EF4-FFF2-40B4-BE49-F238E27FC236}">
                <a16:creationId xmlns:a16="http://schemas.microsoft.com/office/drawing/2014/main" id="{70752666-C09F-1843-EAE0-61997A015A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4F7EBD2-7ED1-2FC7-2A01-D8D52760D3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B49B1-8CE6-154D-A3C0-A7C2E0A04E3B}" type="slidenum">
              <a:rPr lang="en-US" smtClean="0"/>
              <a:t>‹#›</a:t>
            </a:fld>
            <a:endParaRPr lang="en-US"/>
          </a:p>
        </p:txBody>
      </p:sp>
    </p:spTree>
    <p:extLst>
      <p:ext uri="{BB962C8B-B14F-4D97-AF65-F5344CB8AC3E}">
        <p14:creationId xmlns:p14="http://schemas.microsoft.com/office/powerpoint/2010/main" val="18922275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524000" y="314632"/>
            <a:ext cx="9144000" cy="1140541"/>
          </a:xfrm>
        </p:spPr>
        <p:txBody>
          <a:bodyPr/>
          <a:lstStyle/>
          <a:p>
            <a:pPr>
              <a:lnSpc>
                <a:spcPct val="150000"/>
              </a:lnSpc>
              <a:spcBef>
                <a:spcPts val="1200"/>
              </a:spcBef>
              <a:spcAft>
                <a:spcPts val="1200"/>
              </a:spcAft>
            </a:pPr>
            <a:r>
              <a:rPr lang="en-US" sz="2000" b="1" dirty="0"/>
              <a:t>BMIH4006</a:t>
            </a:r>
            <a:br>
              <a:rPr lang="en-US" sz="2800" dirty="0"/>
            </a:br>
            <a:r>
              <a:rPr lang="en-US" sz="2800" dirty="0">
                <a:solidFill>
                  <a:srgbClr val="C00000"/>
                </a:solidFill>
              </a:rPr>
              <a:t>Operating Hotel Facilities </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1440872" y="1746871"/>
            <a:ext cx="9144000" cy="1033001"/>
          </a:xfrm>
        </p:spPr>
        <p:txBody>
          <a:bodyPr/>
          <a:lstStyle/>
          <a:p>
            <a:r>
              <a:rPr lang="en-US" b="1" dirty="0"/>
              <a:t>AS3</a:t>
            </a:r>
          </a:p>
          <a:p>
            <a:r>
              <a:rPr lang="en-US" sz="2800" dirty="0">
                <a:solidFill>
                  <a:srgbClr val="C00000"/>
                </a:solidFill>
              </a:rPr>
              <a:t>Room Cleaning Checklist Training</a:t>
            </a:r>
          </a:p>
        </p:txBody>
      </p:sp>
      <p:pic>
        <p:nvPicPr>
          <p:cNvPr id="1026" name="Picture 2" descr="9 Facilities That Hotel Management Must Offer To Its Guests">
            <a:extLst>
              <a:ext uri="{FF2B5EF4-FFF2-40B4-BE49-F238E27FC236}">
                <a16:creationId xmlns:a16="http://schemas.microsoft.com/office/drawing/2014/main" id="{BEAEC8B1-D829-4E77-AD67-2FA089B12F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3273528"/>
            <a:ext cx="7620000" cy="316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3016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Introduction</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476567" cy="5129007"/>
          </a:xfrm>
        </p:spPr>
        <p:txBody>
          <a:bodyPr/>
          <a:lstStyle/>
          <a:p>
            <a:pPr algn="just">
              <a:lnSpc>
                <a:spcPct val="150000"/>
              </a:lnSpc>
            </a:pPr>
            <a:r>
              <a:rPr lang="en-US" sz="2000" dirty="0"/>
              <a:t>This presentation focuses on developing a training module for the team members while linking an employee engagement model. Combining procedural compliance with an employee engagement strategy improves team performance, brand standards, and health and safety. The goal is to instil a culture of excellence in the team that goes beyond everyday chores (Zhang et al., 2021).</a:t>
            </a:r>
          </a:p>
        </p:txBody>
      </p:sp>
      <p:pic>
        <p:nvPicPr>
          <p:cNvPr id="2050" name="Picture 2" descr="7 Key Operational Areas Of Hotel Management">
            <a:extLst>
              <a:ext uri="{FF2B5EF4-FFF2-40B4-BE49-F238E27FC236}">
                <a16:creationId xmlns:a16="http://schemas.microsoft.com/office/drawing/2014/main" id="{7D4AF690-435B-42AA-B617-496F56F59D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450" y="1494503"/>
            <a:ext cx="4537382" cy="3868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756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Agenda: Overview and Objectives</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476567" cy="5129007"/>
          </a:xfrm>
        </p:spPr>
        <p:txBody>
          <a:bodyPr/>
          <a:lstStyle/>
          <a:p>
            <a:pPr algn="just">
              <a:lnSpc>
                <a:spcPct val="150000"/>
              </a:lnSpc>
            </a:pPr>
            <a:r>
              <a:rPr lang="en-US" sz="2000" b="1" dirty="0"/>
              <a:t>Objectives</a:t>
            </a:r>
          </a:p>
          <a:p>
            <a:pPr algn="just">
              <a:lnSpc>
                <a:spcPct val="150000"/>
              </a:lnSpc>
            </a:pPr>
            <a:r>
              <a:rPr lang="en-US" sz="1800" dirty="0"/>
              <a:t>The primary goal of this training session is to provide comprehensive instruction on room cleaning practices.</a:t>
            </a:r>
          </a:p>
          <a:p>
            <a:pPr algn="just">
              <a:lnSpc>
                <a:spcPct val="150000"/>
              </a:lnSpc>
            </a:pPr>
            <a:r>
              <a:rPr lang="en-US" sz="2000" b="1" dirty="0"/>
              <a:t>The Agenda</a:t>
            </a:r>
          </a:p>
          <a:p>
            <a:pPr marL="285750" indent="-285750" algn="just">
              <a:lnSpc>
                <a:spcPct val="150000"/>
              </a:lnSpc>
              <a:buFont typeface="Wingdings" panose="05000000000000000000" pitchFamily="2" charset="2"/>
              <a:buChar char="ü"/>
            </a:pPr>
            <a:r>
              <a:rPr lang="en-US" sz="1800" dirty="0"/>
              <a:t>Dust and the Finishing Touches (Wang et al., 2019)</a:t>
            </a:r>
          </a:p>
          <a:p>
            <a:pPr marL="285750" indent="-285750" algn="just">
              <a:lnSpc>
                <a:spcPct val="150000"/>
              </a:lnSpc>
              <a:buFont typeface="Wingdings" panose="05000000000000000000" pitchFamily="2" charset="2"/>
              <a:buChar char="ü"/>
            </a:pPr>
            <a:r>
              <a:rPr lang="en-US" sz="1800" dirty="0"/>
              <a:t>Enlightening and </a:t>
            </a:r>
            <a:r>
              <a:rPr lang="en-US" sz="1800" dirty="0" err="1"/>
              <a:t>Revitalising</a:t>
            </a:r>
            <a:endParaRPr lang="en-US" sz="1800" dirty="0"/>
          </a:p>
          <a:p>
            <a:pPr marL="285750" indent="-285750" algn="just">
              <a:lnSpc>
                <a:spcPct val="150000"/>
              </a:lnSpc>
              <a:buFont typeface="Wingdings" panose="05000000000000000000" pitchFamily="2" charset="2"/>
              <a:buChar char="ü"/>
            </a:pPr>
            <a:r>
              <a:rPr lang="en-US" sz="1800" dirty="0"/>
              <a:t>The Management and Organisation of Cobwebs (Ihsan &amp; </a:t>
            </a:r>
            <a:r>
              <a:rPr lang="en-US" sz="1800" dirty="0" err="1"/>
              <a:t>Alshaibani</a:t>
            </a:r>
            <a:r>
              <a:rPr lang="en-US" sz="1800" dirty="0"/>
              <a:t>, 2018)</a:t>
            </a:r>
          </a:p>
          <a:p>
            <a:pPr marL="285750" indent="-285750" algn="just">
              <a:lnSpc>
                <a:spcPct val="150000"/>
              </a:lnSpc>
              <a:buFont typeface="Wingdings" panose="05000000000000000000" pitchFamily="2" charset="2"/>
              <a:buChar char="ü"/>
            </a:pPr>
            <a:r>
              <a:rPr lang="en-US" sz="1800" dirty="0"/>
              <a:t>Outstanding Performance in Floor Care</a:t>
            </a:r>
          </a:p>
        </p:txBody>
      </p:sp>
      <p:pic>
        <p:nvPicPr>
          <p:cNvPr id="1026" name="Picture 2" descr="A full guide to hotel departments and their functions - SiteMinder">
            <a:extLst>
              <a:ext uri="{FF2B5EF4-FFF2-40B4-BE49-F238E27FC236}">
                <a16:creationId xmlns:a16="http://schemas.microsoft.com/office/drawing/2014/main" id="{6D0CF88D-32E8-43A3-AF3E-27758557C6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6"/>
          <a:stretch/>
        </p:blipFill>
        <p:spPr bwMode="auto">
          <a:xfrm>
            <a:off x="6600323" y="1640764"/>
            <a:ext cx="4806121" cy="4265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725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A Breakdown of the Key Cleaning Areas</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630760" cy="5129007"/>
          </a:xfrm>
        </p:spPr>
        <p:txBody>
          <a:bodyPr/>
          <a:lstStyle/>
          <a:p>
            <a:pPr algn="just">
              <a:lnSpc>
                <a:spcPct val="150000"/>
              </a:lnSpc>
            </a:pPr>
            <a:r>
              <a:rPr lang="en-US" sz="1800" b="1" dirty="0"/>
              <a:t>Employee Engagement Impact</a:t>
            </a:r>
          </a:p>
          <a:p>
            <a:pPr algn="just">
              <a:lnSpc>
                <a:spcPct val="150000"/>
              </a:lnSpc>
            </a:pPr>
            <a:r>
              <a:rPr lang="en-US" sz="1600" dirty="0"/>
              <a:t>Disengaged employees are less likely to meet expectations, while engaged workers are more likely to do so (Zhang et al., 2021).</a:t>
            </a:r>
          </a:p>
          <a:p>
            <a:pPr algn="just">
              <a:lnSpc>
                <a:spcPct val="150000"/>
              </a:lnSpc>
            </a:pPr>
            <a:r>
              <a:rPr lang="en-US" sz="1800" b="1" dirty="0"/>
              <a:t>Greater Applicability</a:t>
            </a:r>
          </a:p>
          <a:p>
            <a:pPr algn="just">
              <a:lnSpc>
                <a:spcPct val="150000"/>
              </a:lnSpc>
            </a:pPr>
            <a:r>
              <a:rPr lang="en-US" sz="1600" dirty="0"/>
              <a:t>The Harvard Business Review found that organisations with stronger staff involvement have 48% fewer safety mishaps and 41% fewer patient safety events (</a:t>
            </a:r>
            <a:r>
              <a:rPr lang="en-US" sz="1600" dirty="0" err="1"/>
              <a:t>Nikolskaya</a:t>
            </a:r>
            <a:r>
              <a:rPr lang="en-US" sz="1600" dirty="0"/>
              <a:t> et al., 2019).</a:t>
            </a:r>
          </a:p>
          <a:p>
            <a:pPr marL="285750" indent="-285750" algn="just">
              <a:lnSpc>
                <a:spcPct val="150000"/>
              </a:lnSpc>
              <a:spcBef>
                <a:spcPts val="0"/>
              </a:spcBef>
              <a:buFont typeface="Wingdings" panose="05000000000000000000" pitchFamily="2" charset="2"/>
              <a:buChar char="§"/>
            </a:pPr>
            <a:r>
              <a:rPr lang="en-US" sz="1600" dirty="0"/>
              <a:t>Surfaces: Wipe and Sanitize (Sun &amp; </a:t>
            </a:r>
            <a:r>
              <a:rPr lang="en-US" sz="1600" dirty="0" err="1"/>
              <a:t>Bunchapattanasakda</a:t>
            </a:r>
            <a:r>
              <a:rPr lang="en-US" sz="1600" dirty="0"/>
              <a:t>, 2019).</a:t>
            </a:r>
          </a:p>
          <a:p>
            <a:pPr marL="285750" indent="-285750" algn="just">
              <a:lnSpc>
                <a:spcPct val="150000"/>
              </a:lnSpc>
              <a:spcBef>
                <a:spcPts val="0"/>
              </a:spcBef>
              <a:buFont typeface="Wingdings" panose="05000000000000000000" pitchFamily="2" charset="2"/>
              <a:buChar char="§"/>
            </a:pPr>
            <a:r>
              <a:rPr lang="en-US" sz="1600" dirty="0"/>
              <a:t>Floor Cleaning</a:t>
            </a:r>
          </a:p>
          <a:p>
            <a:pPr marL="285750" indent="-285750" algn="just">
              <a:lnSpc>
                <a:spcPct val="150000"/>
              </a:lnSpc>
              <a:spcBef>
                <a:spcPts val="0"/>
              </a:spcBef>
              <a:buFont typeface="Wingdings" panose="05000000000000000000" pitchFamily="2" charset="2"/>
              <a:buChar char="§"/>
            </a:pPr>
            <a:r>
              <a:rPr lang="en-US" sz="1600" dirty="0"/>
              <a:t>Clean and Restock Amenities (Mohsin et al., 2023)</a:t>
            </a:r>
          </a:p>
          <a:p>
            <a:pPr marL="285750" indent="-285750" algn="just">
              <a:lnSpc>
                <a:spcPct val="150000"/>
              </a:lnSpc>
              <a:spcBef>
                <a:spcPts val="0"/>
              </a:spcBef>
              <a:buFont typeface="Wingdings" panose="05000000000000000000" pitchFamily="2" charset="2"/>
              <a:buChar char="§"/>
            </a:pPr>
            <a:r>
              <a:rPr lang="en-US" sz="1600" dirty="0"/>
              <a:t>High-Priority Zones</a:t>
            </a:r>
          </a:p>
        </p:txBody>
      </p:sp>
      <p:pic>
        <p:nvPicPr>
          <p:cNvPr id="2050" name="Picture 2" descr="Hotel Room Cleaning Checklist | Recommended by Our Experts">
            <a:extLst>
              <a:ext uri="{FF2B5EF4-FFF2-40B4-BE49-F238E27FC236}">
                <a16:creationId xmlns:a16="http://schemas.microsoft.com/office/drawing/2014/main" id="{6CEFA748-FADC-44F6-A140-40D2CB329B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 b="62"/>
          <a:stretch/>
        </p:blipFill>
        <p:spPr bwMode="auto">
          <a:xfrm>
            <a:off x="6852622" y="1331477"/>
            <a:ext cx="3829722" cy="4995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221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Essential Tools and Materials</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476567" cy="5129007"/>
          </a:xfrm>
        </p:spPr>
        <p:txBody>
          <a:bodyPr/>
          <a:lstStyle/>
          <a:p>
            <a:pPr algn="just">
              <a:lnSpc>
                <a:spcPct val="150000"/>
              </a:lnSpc>
              <a:spcAft>
                <a:spcPts val="1200"/>
              </a:spcAft>
            </a:pPr>
            <a:r>
              <a:rPr lang="en-US" sz="2000" dirty="0"/>
              <a:t>It is vital to equip the workers with the appropriate tools and materials to empower the team and align the people and their activities with the ideas underlying employee engagement (Were &amp; Maranga, 2022).</a:t>
            </a:r>
          </a:p>
          <a:p>
            <a:pPr marL="285750" indent="-285750" algn="just">
              <a:lnSpc>
                <a:spcPct val="150000"/>
              </a:lnSpc>
              <a:spcBef>
                <a:spcPts val="0"/>
              </a:spcBef>
              <a:buFont typeface="Wingdings" panose="05000000000000000000" pitchFamily="2" charset="2"/>
              <a:buChar char="ü"/>
            </a:pPr>
            <a:r>
              <a:rPr lang="en-US" sz="2000" dirty="0"/>
              <a:t>Cleaning Supplies</a:t>
            </a:r>
          </a:p>
          <a:p>
            <a:pPr marL="285750" indent="-285750" algn="just">
              <a:lnSpc>
                <a:spcPct val="150000"/>
              </a:lnSpc>
              <a:spcBef>
                <a:spcPts val="0"/>
              </a:spcBef>
              <a:buFont typeface="Wingdings" panose="05000000000000000000" pitchFamily="2" charset="2"/>
              <a:buChar char="ü"/>
            </a:pPr>
            <a:r>
              <a:rPr lang="en-US" sz="2000" dirty="0"/>
              <a:t>Microfiber Sponges and Cloths (</a:t>
            </a:r>
            <a:r>
              <a:rPr lang="en-US" sz="2000" dirty="0" err="1"/>
              <a:t>Motyka</a:t>
            </a:r>
            <a:r>
              <a:rPr lang="en-US" sz="2000" dirty="0"/>
              <a:t>, 2018)</a:t>
            </a:r>
          </a:p>
          <a:p>
            <a:pPr marL="285750" indent="-285750" algn="just">
              <a:lnSpc>
                <a:spcPct val="150000"/>
              </a:lnSpc>
              <a:spcBef>
                <a:spcPts val="0"/>
              </a:spcBef>
              <a:buFont typeface="Wingdings" panose="05000000000000000000" pitchFamily="2" charset="2"/>
              <a:buChar char="ü"/>
            </a:pPr>
            <a:r>
              <a:rPr lang="en-US" sz="2000" dirty="0"/>
              <a:t>A Hoover and Mop</a:t>
            </a:r>
          </a:p>
          <a:p>
            <a:pPr marL="285750" indent="-285750" algn="just">
              <a:lnSpc>
                <a:spcPct val="150000"/>
              </a:lnSpc>
              <a:spcBef>
                <a:spcPts val="0"/>
              </a:spcBef>
              <a:buFont typeface="Wingdings" panose="05000000000000000000" pitchFamily="2" charset="2"/>
              <a:buChar char="ü"/>
            </a:pPr>
            <a:r>
              <a:rPr lang="en-US" sz="2000" dirty="0"/>
              <a:t>Restocking Supplies (Mohsin et al., 2023)</a:t>
            </a:r>
          </a:p>
          <a:p>
            <a:pPr marL="285750" indent="-285750" algn="just">
              <a:lnSpc>
                <a:spcPct val="150000"/>
              </a:lnSpc>
              <a:spcBef>
                <a:spcPts val="0"/>
              </a:spcBef>
              <a:buFont typeface="Wingdings" panose="05000000000000000000" pitchFamily="2" charset="2"/>
              <a:buChar char="ü"/>
            </a:pPr>
            <a:r>
              <a:rPr lang="en-US" sz="2000" dirty="0"/>
              <a:t>Personal Protection Equipment</a:t>
            </a:r>
          </a:p>
        </p:txBody>
      </p:sp>
      <p:pic>
        <p:nvPicPr>
          <p:cNvPr id="3074" name="Picture 2" descr="What is Housekeeping?">
            <a:extLst>
              <a:ext uri="{FF2B5EF4-FFF2-40B4-BE49-F238E27FC236}">
                <a16:creationId xmlns:a16="http://schemas.microsoft.com/office/drawing/2014/main" id="{363D270C-06A4-43D7-B71D-EACFAD92AF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7351" y="1852220"/>
            <a:ext cx="3924300" cy="3562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49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Employee Engagement Model</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476567" cy="5306104"/>
          </a:xfrm>
        </p:spPr>
        <p:txBody>
          <a:bodyPr/>
          <a:lstStyle/>
          <a:p>
            <a:pPr algn="just">
              <a:lnSpc>
                <a:spcPct val="150000"/>
              </a:lnSpc>
              <a:spcBef>
                <a:spcPts val="0"/>
              </a:spcBef>
              <a:spcAft>
                <a:spcPts val="600"/>
              </a:spcAft>
            </a:pPr>
            <a:r>
              <a:rPr lang="en-US" sz="2000" b="1" dirty="0"/>
              <a:t>The Zinger Model</a:t>
            </a:r>
          </a:p>
          <a:p>
            <a:pPr algn="just">
              <a:lnSpc>
                <a:spcPct val="150000"/>
              </a:lnSpc>
              <a:spcBef>
                <a:spcPts val="0"/>
              </a:spcBef>
              <a:spcAft>
                <a:spcPts val="600"/>
              </a:spcAft>
            </a:pPr>
            <a:r>
              <a:rPr lang="en-US" sz="1800" dirty="0"/>
              <a:t>The Zinger Model explains the main characteristics that lead to engaged people and a high-performing organisation (Zhang et al., 2021).</a:t>
            </a:r>
          </a:p>
          <a:p>
            <a:pPr algn="just">
              <a:lnSpc>
                <a:spcPct val="150000"/>
              </a:lnSpc>
              <a:spcBef>
                <a:spcPts val="0"/>
              </a:spcBef>
              <a:spcAft>
                <a:spcPts val="600"/>
              </a:spcAft>
            </a:pPr>
            <a:r>
              <a:rPr lang="en-US" sz="1800" b="1" dirty="0"/>
              <a:t>Linking the Zinger Model with Facilities Management</a:t>
            </a:r>
          </a:p>
          <a:p>
            <a:pPr algn="just">
              <a:lnSpc>
                <a:spcPct val="150000"/>
              </a:lnSpc>
              <a:spcBef>
                <a:spcPts val="0"/>
              </a:spcBef>
              <a:spcAft>
                <a:spcPts val="600"/>
              </a:spcAft>
            </a:pPr>
            <a:r>
              <a:rPr lang="en-US" sz="1800" dirty="0"/>
              <a:t>Hotel facilities management teams can improve employee engagement and achieve organisational success by clearly communicating goals and objectives, involving team members in decision-making, cultivating a positive work environment, providing regular feedback and recognition, and empowering employees to take ownership of their work (Amos et al., 2019).</a:t>
            </a:r>
          </a:p>
        </p:txBody>
      </p:sp>
      <p:pic>
        <p:nvPicPr>
          <p:cNvPr id="4098" name="Picture 2" descr="Zinger Model of Employee Engagement">
            <a:extLst>
              <a:ext uri="{FF2B5EF4-FFF2-40B4-BE49-F238E27FC236}">
                <a16:creationId xmlns:a16="http://schemas.microsoft.com/office/drawing/2014/main" id="{549CC3EA-AC36-4341-B243-2E2778D6E5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7251" y="1678193"/>
            <a:ext cx="5565408" cy="444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8048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Safety Measures Emphasized</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476567" cy="5306104"/>
          </a:xfrm>
        </p:spPr>
        <p:txBody>
          <a:bodyPr/>
          <a:lstStyle/>
          <a:p>
            <a:pPr algn="just">
              <a:lnSpc>
                <a:spcPct val="150000"/>
              </a:lnSpc>
              <a:spcBef>
                <a:spcPts val="0"/>
              </a:spcBef>
              <a:spcAft>
                <a:spcPts val="600"/>
              </a:spcAft>
            </a:pPr>
            <a:r>
              <a:rPr lang="en-US" sz="2000" b="1" dirty="0"/>
              <a:t>Prioritizing Employee Safety</a:t>
            </a:r>
          </a:p>
          <a:p>
            <a:pPr algn="just">
              <a:lnSpc>
                <a:spcPct val="150000"/>
              </a:lnSpc>
              <a:spcBef>
                <a:spcPts val="0"/>
              </a:spcBef>
              <a:spcAft>
                <a:spcPts val="600"/>
              </a:spcAft>
            </a:pPr>
            <a:r>
              <a:rPr lang="en-US" sz="1800" dirty="0"/>
              <a:t>Hotel facilities management must implement and enforce safety measures to protect guests and staff (Wang et al., 2019).</a:t>
            </a:r>
          </a:p>
          <a:p>
            <a:pPr algn="just">
              <a:lnSpc>
                <a:spcPct val="150000"/>
              </a:lnSpc>
              <a:spcBef>
                <a:spcPts val="0"/>
              </a:spcBef>
              <a:spcAft>
                <a:spcPts val="600"/>
              </a:spcAft>
            </a:pPr>
            <a:r>
              <a:rPr lang="en-US" sz="2000" b="1" dirty="0"/>
              <a:t>Essential Safety Measures</a:t>
            </a:r>
          </a:p>
          <a:p>
            <a:pPr marL="285750" indent="-285750" algn="just">
              <a:lnSpc>
                <a:spcPct val="150000"/>
              </a:lnSpc>
              <a:spcBef>
                <a:spcPts val="0"/>
              </a:spcBef>
              <a:spcAft>
                <a:spcPts val="600"/>
              </a:spcAft>
              <a:buFont typeface="Wingdings" panose="05000000000000000000" pitchFamily="2" charset="2"/>
              <a:buChar char="ü"/>
            </a:pPr>
            <a:r>
              <a:rPr lang="en-US" sz="1800" dirty="0"/>
              <a:t>PPE (Hayes et al., 2017)</a:t>
            </a:r>
          </a:p>
          <a:p>
            <a:pPr marL="285750" indent="-285750" algn="just">
              <a:lnSpc>
                <a:spcPct val="150000"/>
              </a:lnSpc>
              <a:spcBef>
                <a:spcPts val="0"/>
              </a:spcBef>
              <a:spcAft>
                <a:spcPts val="600"/>
              </a:spcAft>
              <a:buFont typeface="Wingdings" panose="05000000000000000000" pitchFamily="2" charset="2"/>
              <a:buChar char="ü"/>
            </a:pPr>
            <a:r>
              <a:rPr lang="en-US" sz="1800" dirty="0"/>
              <a:t>Social Distancing</a:t>
            </a:r>
          </a:p>
          <a:p>
            <a:pPr marL="285750" indent="-285750" algn="just">
              <a:lnSpc>
                <a:spcPct val="150000"/>
              </a:lnSpc>
              <a:spcBef>
                <a:spcPts val="0"/>
              </a:spcBef>
              <a:spcAft>
                <a:spcPts val="600"/>
              </a:spcAft>
              <a:buFont typeface="Wingdings" panose="05000000000000000000" pitchFamily="2" charset="2"/>
              <a:buChar char="ü"/>
            </a:pPr>
            <a:r>
              <a:rPr lang="en-US" sz="1800" dirty="0"/>
              <a:t>Improved Ventilation (Oliveira et al., 2020)</a:t>
            </a:r>
          </a:p>
          <a:p>
            <a:pPr marL="285750" indent="-285750" algn="just">
              <a:lnSpc>
                <a:spcPct val="150000"/>
              </a:lnSpc>
              <a:spcBef>
                <a:spcPts val="0"/>
              </a:spcBef>
              <a:spcAft>
                <a:spcPts val="600"/>
              </a:spcAft>
              <a:buFont typeface="Wingdings" panose="05000000000000000000" pitchFamily="2" charset="2"/>
              <a:buChar char="ü"/>
            </a:pPr>
            <a:r>
              <a:rPr lang="en-US" sz="1800" dirty="0"/>
              <a:t>Thorough Cleaning &amp; Disinfection</a:t>
            </a:r>
          </a:p>
          <a:p>
            <a:pPr marL="285750" indent="-285750" algn="just">
              <a:lnSpc>
                <a:spcPct val="150000"/>
              </a:lnSpc>
              <a:spcBef>
                <a:spcPts val="0"/>
              </a:spcBef>
              <a:spcAft>
                <a:spcPts val="600"/>
              </a:spcAft>
              <a:buFont typeface="Wingdings" panose="05000000000000000000" pitchFamily="2" charset="2"/>
              <a:buChar char="ü"/>
            </a:pPr>
            <a:r>
              <a:rPr lang="en-US" sz="1800" dirty="0"/>
              <a:t>Comprehensive Training (Ihsan &amp; </a:t>
            </a:r>
            <a:r>
              <a:rPr lang="en-US" sz="1800" dirty="0" err="1"/>
              <a:t>Alshaibani</a:t>
            </a:r>
            <a:r>
              <a:rPr lang="en-US" sz="1800" dirty="0"/>
              <a:t>, 2018)</a:t>
            </a:r>
          </a:p>
        </p:txBody>
      </p:sp>
      <p:pic>
        <p:nvPicPr>
          <p:cNvPr id="5122" name="Picture 2" descr="Safe &amp; Clean | Hotel Monticello Tagaytay">
            <a:extLst>
              <a:ext uri="{FF2B5EF4-FFF2-40B4-BE49-F238E27FC236}">
                <a16:creationId xmlns:a16="http://schemas.microsoft.com/office/drawing/2014/main" id="{C875FFDB-AC7E-4B38-8F85-92368E1B6E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8224" y="1691235"/>
            <a:ext cx="5099125" cy="4499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159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The Common Challenges and the Preferred Solutions</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476567" cy="5306104"/>
          </a:xfrm>
        </p:spPr>
        <p:txBody>
          <a:bodyPr/>
          <a:lstStyle/>
          <a:p>
            <a:pPr algn="just">
              <a:lnSpc>
                <a:spcPct val="150000"/>
              </a:lnSpc>
              <a:spcBef>
                <a:spcPts val="0"/>
              </a:spcBef>
              <a:spcAft>
                <a:spcPts val="600"/>
              </a:spcAft>
            </a:pPr>
            <a:r>
              <a:rPr lang="en-US" sz="2000" b="1" dirty="0"/>
              <a:t>Hotel Facilities Management Challenges</a:t>
            </a:r>
          </a:p>
          <a:p>
            <a:pPr algn="just">
              <a:lnSpc>
                <a:spcPct val="150000"/>
              </a:lnSpc>
              <a:spcBef>
                <a:spcPts val="0"/>
              </a:spcBef>
              <a:spcAft>
                <a:spcPts val="600"/>
              </a:spcAft>
            </a:pPr>
            <a:r>
              <a:rPr lang="en-US" sz="1800" dirty="0"/>
              <a:t>Hotel facilities management must balance employee morale, productivity, facility management, and guest satisfaction (</a:t>
            </a:r>
            <a:r>
              <a:rPr lang="en-US" sz="1800" dirty="0" err="1"/>
              <a:t>Nikolskaya</a:t>
            </a:r>
            <a:r>
              <a:rPr lang="en-US" sz="1800" dirty="0"/>
              <a:t> et al., 2019).</a:t>
            </a:r>
          </a:p>
          <a:p>
            <a:pPr algn="just">
              <a:lnSpc>
                <a:spcPct val="150000"/>
              </a:lnSpc>
              <a:spcBef>
                <a:spcPts val="0"/>
              </a:spcBef>
              <a:spcAft>
                <a:spcPts val="600"/>
              </a:spcAft>
            </a:pPr>
            <a:r>
              <a:rPr lang="en-US" sz="2000" b="1" dirty="0"/>
              <a:t>Solutions to Hotel Facilities Management Issues</a:t>
            </a:r>
          </a:p>
          <a:p>
            <a:pPr algn="just">
              <a:lnSpc>
                <a:spcPct val="150000"/>
              </a:lnSpc>
              <a:spcBef>
                <a:spcPts val="0"/>
              </a:spcBef>
              <a:spcAft>
                <a:spcPts val="600"/>
              </a:spcAft>
            </a:pPr>
            <a:r>
              <a:rPr lang="en-US" sz="1800" dirty="0"/>
              <a:t>Comprehensive preventative maintenance and regular inspections reduce facility issues. </a:t>
            </a:r>
            <a:r>
              <a:rPr lang="en-US" sz="1800" dirty="0" err="1"/>
              <a:t>Personalised</a:t>
            </a:r>
            <a:r>
              <a:rPr lang="en-US" sz="1800" dirty="0"/>
              <a:t> experiences, excellent customer service, and feedback mechanisms boost guest happiness (Sun &amp; </a:t>
            </a:r>
            <a:r>
              <a:rPr lang="en-US" sz="1800" dirty="0" err="1"/>
              <a:t>Bunchapattanasakda</a:t>
            </a:r>
            <a:r>
              <a:rPr lang="en-US" sz="1800" dirty="0"/>
              <a:t>, 2019).</a:t>
            </a:r>
          </a:p>
        </p:txBody>
      </p:sp>
      <p:pic>
        <p:nvPicPr>
          <p:cNvPr id="6" name="Picture 5">
            <a:extLst>
              <a:ext uri="{FF2B5EF4-FFF2-40B4-BE49-F238E27FC236}">
                <a16:creationId xmlns:a16="http://schemas.microsoft.com/office/drawing/2014/main" id="{E4E585B5-2B84-42D4-BA86-CCBFF7DFD2D6}"/>
              </a:ext>
            </a:extLst>
          </p:cNvPr>
          <p:cNvPicPr>
            <a:picLocks noChangeAspect="1"/>
          </p:cNvPicPr>
          <p:nvPr/>
        </p:nvPicPr>
        <p:blipFill>
          <a:blip r:embed="rId3"/>
          <a:stretch>
            <a:fillRect/>
          </a:stretch>
        </p:blipFill>
        <p:spPr>
          <a:xfrm>
            <a:off x="6792951" y="1613646"/>
            <a:ext cx="4779616" cy="4582026"/>
          </a:xfrm>
          <a:prstGeom prst="rect">
            <a:avLst/>
          </a:prstGeom>
        </p:spPr>
      </p:pic>
    </p:spTree>
    <p:extLst>
      <p:ext uri="{BB962C8B-B14F-4D97-AF65-F5344CB8AC3E}">
        <p14:creationId xmlns:p14="http://schemas.microsoft.com/office/powerpoint/2010/main" val="1487019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61884" y="530942"/>
            <a:ext cx="10068232" cy="489154"/>
          </a:xfrm>
        </p:spPr>
        <p:txBody>
          <a:bodyPr>
            <a:normAutofit fontScale="90000"/>
          </a:bodyPr>
          <a:lstStyle/>
          <a:p>
            <a:r>
              <a:rPr lang="en-US" sz="3200" b="1" dirty="0"/>
              <a:t>Conclusion</a:t>
            </a:r>
          </a:p>
        </p:txBody>
      </p:sp>
      <p:sp>
        <p:nvSpPr>
          <p:cNvPr id="3" name="Subtitle 2">
            <a:extLst>
              <a:ext uri="{FF2B5EF4-FFF2-40B4-BE49-F238E27FC236}">
                <a16:creationId xmlns:a16="http://schemas.microsoft.com/office/drawing/2014/main" id="{B1DBF7D5-87F0-432B-80C6-14171CD1247B}"/>
              </a:ext>
            </a:extLst>
          </p:cNvPr>
          <p:cNvSpPr>
            <a:spLocks noGrp="1"/>
          </p:cNvSpPr>
          <p:nvPr>
            <p:ph type="subTitle" idx="1"/>
          </p:nvPr>
        </p:nvSpPr>
        <p:spPr>
          <a:xfrm>
            <a:off x="619433" y="1438941"/>
            <a:ext cx="5476567" cy="5306104"/>
          </a:xfrm>
        </p:spPr>
        <p:txBody>
          <a:bodyPr/>
          <a:lstStyle/>
          <a:p>
            <a:pPr marL="285750" indent="-285750" algn="just">
              <a:lnSpc>
                <a:spcPct val="150000"/>
              </a:lnSpc>
              <a:spcBef>
                <a:spcPts val="0"/>
              </a:spcBef>
              <a:spcAft>
                <a:spcPts val="600"/>
              </a:spcAft>
              <a:buFont typeface="Arial" panose="020B0604020202020204" pitchFamily="34" charset="0"/>
              <a:buChar char="•"/>
            </a:pPr>
            <a:r>
              <a:rPr lang="en-US" sz="1800" dirty="0"/>
              <a:t>The efficient running, guest pleasure, and prosperity of a hotel depend on effective facilities management. Hotels may improve employee morale, facility management, and guest satisfaction by addressing common issues and adopting solutions. </a:t>
            </a:r>
          </a:p>
          <a:p>
            <a:pPr marL="285750" indent="-285750" algn="just">
              <a:lnSpc>
                <a:spcPct val="150000"/>
              </a:lnSpc>
              <a:spcBef>
                <a:spcPts val="0"/>
              </a:spcBef>
              <a:spcAft>
                <a:spcPts val="600"/>
              </a:spcAft>
              <a:buFont typeface="Arial" panose="020B0604020202020204" pitchFamily="34" charset="0"/>
              <a:buChar char="•"/>
            </a:pPr>
            <a:r>
              <a:rPr lang="en-US" sz="1800" dirty="0"/>
              <a:t>Hotel facilities management should </a:t>
            </a:r>
            <a:r>
              <a:rPr lang="en-US" sz="1800" dirty="0" err="1"/>
              <a:t>prioritise</a:t>
            </a:r>
            <a:r>
              <a:rPr lang="en-US" sz="1800" dirty="0"/>
              <a:t> employee engagement and motivation, streamline work processes, execute preventive maintenance </a:t>
            </a:r>
            <a:r>
              <a:rPr lang="en-US" sz="1800" dirty="0" err="1"/>
              <a:t>programmes</a:t>
            </a:r>
            <a:r>
              <a:rPr lang="en-US" sz="1800" dirty="0"/>
              <a:t>, acquire and act on guest feedback, and manage costs to achieve these aims (Were &amp; Maranga, 2022).</a:t>
            </a:r>
          </a:p>
        </p:txBody>
      </p:sp>
      <p:pic>
        <p:nvPicPr>
          <p:cNvPr id="7170" name="Picture 2" descr="Importance of Hotel Management Course in the Current Era - Top | Best  University in Jaipur | Rajasthan | Poornima University">
            <a:extLst>
              <a:ext uri="{FF2B5EF4-FFF2-40B4-BE49-F238E27FC236}">
                <a16:creationId xmlns:a16="http://schemas.microsoft.com/office/drawing/2014/main" id="{8CBB5C87-ECA2-4D04-8F72-BDC95216323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a:stretch/>
        </p:blipFill>
        <p:spPr bwMode="auto">
          <a:xfrm>
            <a:off x="6736375" y="1438942"/>
            <a:ext cx="4118091" cy="4114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288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3E100-91EE-4761-81C6-EF488108ED13}"/>
              </a:ext>
            </a:extLst>
          </p:cNvPr>
          <p:cNvSpPr>
            <a:spLocks noGrp="1"/>
          </p:cNvSpPr>
          <p:nvPr>
            <p:ph type="ctrTitle"/>
          </p:nvPr>
        </p:nvSpPr>
        <p:spPr>
          <a:xfrm>
            <a:off x="1033604" y="295272"/>
            <a:ext cx="10068232" cy="489154"/>
          </a:xfrm>
        </p:spPr>
        <p:txBody>
          <a:bodyPr>
            <a:normAutofit fontScale="90000"/>
          </a:bodyPr>
          <a:lstStyle/>
          <a:p>
            <a:r>
              <a:rPr lang="en-US" sz="3200" b="1" dirty="0"/>
              <a:t>References</a:t>
            </a:r>
          </a:p>
        </p:txBody>
      </p:sp>
      <p:sp>
        <p:nvSpPr>
          <p:cNvPr id="4" name="Subtitle 3"/>
          <p:cNvSpPr>
            <a:spLocks noGrp="1"/>
          </p:cNvSpPr>
          <p:nvPr>
            <p:ph type="subTitle" idx="1"/>
          </p:nvPr>
        </p:nvSpPr>
        <p:spPr/>
        <p:txBody>
          <a:bodyPr/>
          <a:lstStyle/>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892" y="928688"/>
            <a:ext cx="11971108" cy="57082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5202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73824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2312</Words>
  <Application>Microsoft Macintosh PowerPoint</Application>
  <PresentationFormat>Widescreen</PresentationFormat>
  <Paragraphs>133</Paragraphs>
  <Slides>11</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Symbol</vt:lpstr>
      <vt:lpstr>Times New Roman</vt:lpstr>
      <vt:lpstr>Wingdings</vt:lpstr>
      <vt:lpstr>Office Theme</vt:lpstr>
      <vt:lpstr>BMIH4006 Operating Hotel Facilities </vt:lpstr>
      <vt:lpstr>Introduction</vt:lpstr>
      <vt:lpstr>Agenda: Overview and Objectives</vt:lpstr>
      <vt:lpstr>A Breakdown of the Key Cleaning Areas</vt:lpstr>
      <vt:lpstr>Essential Tools and Materials</vt:lpstr>
      <vt:lpstr>Employee Engagement Model</vt:lpstr>
      <vt:lpstr>Safety Measures Emphasized</vt:lpstr>
      <vt:lpstr>The Common Challenges and the Preferred Solutions</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BMIH4006 Operating Hotel Facilities </dc:title>
  <dc:creator>2222994</dc:creator>
  <cp:lastModifiedBy>2222994</cp:lastModifiedBy>
  <cp:revision>1</cp:revision>
  <dcterms:created xsi:type="dcterms:W3CDTF">2023-11-13T18:26:56Z</dcterms:created>
  <dcterms:modified xsi:type="dcterms:W3CDTF">2023-11-13T18:30:10Z</dcterms:modified>
</cp:coreProperties>
</file>