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4108" r:id="rId1"/>
  </p:sldMasterIdLst>
  <p:notesMasterIdLst>
    <p:notesMasterId r:id="rId3"/>
  </p:notesMasterIdLst>
  <p:sldIdLst>
    <p:sldId id="257" r:id="rId2"/>
  </p:sldIdLst>
  <p:sldSz cx="9601200" cy="12801600" type="A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46" d="100"/>
          <a:sy n="46" d="100"/>
        </p:scale>
        <p:origin x="2877" y="6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CAE997-FFEC-4A23-8449-65E30EF0B4FF}" type="datetimeFigureOut">
              <a:rPr lang="en-US" smtClean="0"/>
              <a:t>11/25/2025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71713" y="1143000"/>
            <a:ext cx="231457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677A4F6-2C36-40AB-97C3-DF9EFD1FAE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26865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075077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1pPr>
    <a:lvl2pPr marL="537538" algn="l" defTabSz="1075077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2pPr>
    <a:lvl3pPr marL="1075077" algn="l" defTabSz="1075077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3pPr>
    <a:lvl4pPr marL="1612614" algn="l" defTabSz="1075077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4pPr>
    <a:lvl5pPr marL="2150154" algn="l" defTabSz="1075077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5pPr>
    <a:lvl6pPr marL="2687692" algn="l" defTabSz="1075077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6pPr>
    <a:lvl7pPr marL="3225228" algn="l" defTabSz="1075077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7pPr>
    <a:lvl8pPr marL="3762766" algn="l" defTabSz="1075077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8pPr>
    <a:lvl9pPr marL="4300306" algn="l" defTabSz="1075077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271713" y="1143000"/>
            <a:ext cx="2314575" cy="3086100"/>
          </a:xfrm>
        </p:spPr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9A0493-8CAF-4C2B-A08D-806849AD89B6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07457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20090" y="2095078"/>
            <a:ext cx="8161020" cy="4456853"/>
          </a:xfrm>
        </p:spPr>
        <p:txBody>
          <a:bodyPr anchor="b"/>
          <a:lstStyle>
            <a:lvl1pPr algn="ctr">
              <a:defRPr sz="6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00150" y="6723804"/>
            <a:ext cx="7200900" cy="3090756"/>
          </a:xfrm>
        </p:spPr>
        <p:txBody>
          <a:bodyPr/>
          <a:lstStyle>
            <a:lvl1pPr marL="0" indent="0" algn="ctr">
              <a:buNone/>
              <a:defRPr sz="2520"/>
            </a:lvl1pPr>
            <a:lvl2pPr marL="480060" indent="0" algn="ctr">
              <a:buNone/>
              <a:defRPr sz="2100"/>
            </a:lvl2pPr>
            <a:lvl3pPr marL="960120" indent="0" algn="ctr">
              <a:buNone/>
              <a:defRPr sz="1890"/>
            </a:lvl3pPr>
            <a:lvl4pPr marL="1440180" indent="0" algn="ctr">
              <a:buNone/>
              <a:defRPr sz="1680"/>
            </a:lvl4pPr>
            <a:lvl5pPr marL="1920240" indent="0" algn="ctr">
              <a:buNone/>
              <a:defRPr sz="1680"/>
            </a:lvl5pPr>
            <a:lvl6pPr marL="2400300" indent="0" algn="ctr">
              <a:buNone/>
              <a:defRPr sz="1680"/>
            </a:lvl6pPr>
            <a:lvl7pPr marL="2880360" indent="0" algn="ctr">
              <a:buNone/>
              <a:defRPr sz="1680"/>
            </a:lvl7pPr>
            <a:lvl8pPr marL="3360420" indent="0" algn="ctr">
              <a:buNone/>
              <a:defRPr sz="1680"/>
            </a:lvl8pPr>
            <a:lvl9pPr marL="3840480" indent="0" algn="ctr">
              <a:buNone/>
              <a:defRPr sz="168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39760-D8D7-4EBA-9144-6EF4E5C7AEA1}" type="datetimeFigureOut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F9FCFF-F7D7-4782-BF8B-153D839A31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13325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39760-D8D7-4EBA-9144-6EF4E5C7AEA1}" type="datetimeFigureOut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F9FCFF-F7D7-4782-BF8B-153D839A31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89993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5082" y="3191514"/>
            <a:ext cx="8281035" cy="5325109"/>
          </a:xfrm>
        </p:spPr>
        <p:txBody>
          <a:bodyPr anchor="b"/>
          <a:lstStyle>
            <a:lvl1pPr>
              <a:defRPr sz="6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5082" y="8567000"/>
            <a:ext cx="8281035" cy="2800349"/>
          </a:xfrm>
        </p:spPr>
        <p:txBody>
          <a:bodyPr/>
          <a:lstStyle>
            <a:lvl1pPr marL="0" indent="0">
              <a:buNone/>
              <a:defRPr sz="2520">
                <a:solidFill>
                  <a:schemeClr val="tx1"/>
                </a:solidFill>
              </a:defRPr>
            </a:lvl1pPr>
            <a:lvl2pPr marL="48006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2pPr>
            <a:lvl3pPr marL="960120" indent="0">
              <a:buNone/>
              <a:defRPr sz="1890">
                <a:solidFill>
                  <a:schemeClr val="tx1">
                    <a:tint val="75000"/>
                  </a:schemeClr>
                </a:solidFill>
              </a:defRPr>
            </a:lvl3pPr>
            <a:lvl4pPr marL="144018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4pPr>
            <a:lvl5pPr marL="192024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5pPr>
            <a:lvl6pPr marL="240030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6pPr>
            <a:lvl7pPr marL="288036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7pPr>
            <a:lvl8pPr marL="33604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8pPr>
            <a:lvl9pPr marL="384048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39760-D8D7-4EBA-9144-6EF4E5C7AEA1}" type="datetimeFigureOut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F9FCFF-F7D7-4782-BF8B-153D839A31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68918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60083" y="3407833"/>
            <a:ext cx="4080510" cy="81224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60608" y="3407833"/>
            <a:ext cx="4080510" cy="81224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39760-D8D7-4EBA-9144-6EF4E5C7AEA1}" type="datetimeFigureOut">
              <a:rPr lang="en-US" smtClean="0"/>
              <a:t>11/25/2025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F9FCFF-F7D7-4782-BF8B-153D839A31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87319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333" y="681570"/>
            <a:ext cx="8281035" cy="247438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1334" y="3138171"/>
            <a:ext cx="4061757" cy="1537969"/>
          </a:xfrm>
        </p:spPr>
        <p:txBody>
          <a:bodyPr anchor="b"/>
          <a:lstStyle>
            <a:lvl1pPr marL="0" indent="0">
              <a:buNone/>
              <a:defRPr sz="2520" b="1"/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1334" y="4676140"/>
            <a:ext cx="4061757" cy="68778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60608" y="3138171"/>
            <a:ext cx="4081761" cy="1537969"/>
          </a:xfrm>
        </p:spPr>
        <p:txBody>
          <a:bodyPr anchor="b"/>
          <a:lstStyle>
            <a:lvl1pPr marL="0" indent="0">
              <a:buNone/>
              <a:defRPr sz="2520" b="1"/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60608" y="4676140"/>
            <a:ext cx="4081761" cy="68778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39760-D8D7-4EBA-9144-6EF4E5C7AEA1}" type="datetimeFigureOut">
              <a:rPr lang="en-US" smtClean="0"/>
              <a:t>11/25/2025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F9FCFF-F7D7-4782-BF8B-153D839A31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84232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39760-D8D7-4EBA-9144-6EF4E5C7AEA1}" type="datetimeFigureOut">
              <a:rPr lang="en-US" smtClean="0"/>
              <a:t>11/25/2025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F9FCFF-F7D7-4782-BF8B-153D839A31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6759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39760-D8D7-4EBA-9144-6EF4E5C7AEA1}" type="datetimeFigureOut">
              <a:rPr lang="en-US" smtClean="0"/>
              <a:t>11/25/2025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F9FCFF-F7D7-4782-BF8B-153D839A31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45887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333" y="853440"/>
            <a:ext cx="3096637" cy="2987040"/>
          </a:xfrm>
        </p:spPr>
        <p:txBody>
          <a:bodyPr anchor="b"/>
          <a:lstStyle>
            <a:lvl1pPr>
              <a:defRPr sz="33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81760" y="1843196"/>
            <a:ext cx="4860608" cy="9097433"/>
          </a:xfrm>
        </p:spPr>
        <p:txBody>
          <a:bodyPr/>
          <a:lstStyle>
            <a:lvl1pPr>
              <a:defRPr sz="3360"/>
            </a:lvl1pPr>
            <a:lvl2pPr>
              <a:defRPr sz="2940"/>
            </a:lvl2pPr>
            <a:lvl3pPr>
              <a:defRPr sz="252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1333" y="3840480"/>
            <a:ext cx="3096637" cy="7114964"/>
          </a:xfrm>
        </p:spPr>
        <p:txBody>
          <a:bodyPr/>
          <a:lstStyle>
            <a:lvl1pPr marL="0" indent="0">
              <a:buNone/>
              <a:defRPr sz="168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39760-D8D7-4EBA-9144-6EF4E5C7AEA1}" type="datetimeFigureOut">
              <a:rPr lang="en-US" smtClean="0"/>
              <a:t>11/25/2025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F9FCFF-F7D7-4782-BF8B-153D839A31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39036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333" y="853440"/>
            <a:ext cx="3096637" cy="2987040"/>
          </a:xfrm>
        </p:spPr>
        <p:txBody>
          <a:bodyPr anchor="b"/>
          <a:lstStyle>
            <a:lvl1pPr>
              <a:defRPr sz="33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081760" y="1843196"/>
            <a:ext cx="4860608" cy="9097433"/>
          </a:xfrm>
        </p:spPr>
        <p:txBody>
          <a:bodyPr anchor="t"/>
          <a:lstStyle>
            <a:lvl1pPr marL="0" indent="0">
              <a:buNone/>
              <a:defRPr sz="3360"/>
            </a:lvl1pPr>
            <a:lvl2pPr marL="480060" indent="0">
              <a:buNone/>
              <a:defRPr sz="2940"/>
            </a:lvl2pPr>
            <a:lvl3pPr marL="960120" indent="0">
              <a:buNone/>
              <a:defRPr sz="2520"/>
            </a:lvl3pPr>
            <a:lvl4pPr marL="1440180" indent="0">
              <a:buNone/>
              <a:defRPr sz="2100"/>
            </a:lvl4pPr>
            <a:lvl5pPr marL="1920240" indent="0">
              <a:buNone/>
              <a:defRPr sz="2100"/>
            </a:lvl5pPr>
            <a:lvl6pPr marL="2400300" indent="0">
              <a:buNone/>
              <a:defRPr sz="2100"/>
            </a:lvl6pPr>
            <a:lvl7pPr marL="2880360" indent="0">
              <a:buNone/>
              <a:defRPr sz="2100"/>
            </a:lvl7pPr>
            <a:lvl8pPr marL="3360420" indent="0">
              <a:buNone/>
              <a:defRPr sz="2100"/>
            </a:lvl8pPr>
            <a:lvl9pPr marL="3840480" indent="0">
              <a:buNone/>
              <a:defRPr sz="21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1333" y="3840480"/>
            <a:ext cx="3096637" cy="7114964"/>
          </a:xfrm>
        </p:spPr>
        <p:txBody>
          <a:bodyPr/>
          <a:lstStyle>
            <a:lvl1pPr marL="0" indent="0">
              <a:buNone/>
              <a:defRPr sz="168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39760-D8D7-4EBA-9144-6EF4E5C7AEA1}" type="datetimeFigureOut">
              <a:rPr lang="en-US" smtClean="0"/>
              <a:t>11/25/2025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F9FCFF-F7D7-4782-BF8B-153D839A31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47096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39760-D8D7-4EBA-9144-6EF4E5C7AEA1}" type="datetimeFigureOut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F9FCFF-F7D7-4782-BF8B-153D839A31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11510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0859" y="681567"/>
            <a:ext cx="2070259" cy="1084876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60083" y="681567"/>
            <a:ext cx="6090761" cy="1084876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39760-D8D7-4EBA-9144-6EF4E5C7AEA1}" type="datetimeFigureOut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F9FCFF-F7D7-4782-BF8B-153D839A31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8376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60083" y="681570"/>
            <a:ext cx="8281035" cy="24743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0083" y="3407833"/>
            <a:ext cx="8281035" cy="81224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60083" y="11865189"/>
            <a:ext cx="2160270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39760-D8D7-4EBA-9144-6EF4E5C7AEA1}" type="datetimeFigureOut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80398" y="11865189"/>
            <a:ext cx="3240405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780848" y="11865189"/>
            <a:ext cx="2160270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F9FCFF-F7D7-4782-BF8B-153D839A31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88896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09" r:id="rId1"/>
    <p:sldLayoutId id="2147484110" r:id="rId2"/>
    <p:sldLayoutId id="2147484111" r:id="rId3"/>
    <p:sldLayoutId id="2147484112" r:id="rId4"/>
    <p:sldLayoutId id="2147484113" r:id="rId5"/>
    <p:sldLayoutId id="2147484114" r:id="rId6"/>
    <p:sldLayoutId id="2147484115" r:id="rId7"/>
    <p:sldLayoutId id="2147484116" r:id="rId8"/>
    <p:sldLayoutId id="2147484117" r:id="rId9"/>
    <p:sldLayoutId id="2147484118" r:id="rId10"/>
    <p:sldLayoutId id="2147484119" r:id="rId11"/>
  </p:sldLayoutIdLst>
  <p:txStyles>
    <p:titleStyle>
      <a:lvl1pPr algn="l" defTabSz="960120" rtl="0" eaLnBrk="1" latinLnBrk="0" hangingPunct="1">
        <a:lnSpc>
          <a:spcPct val="90000"/>
        </a:lnSpc>
        <a:spcBef>
          <a:spcPct val="0"/>
        </a:spcBef>
        <a:buNone/>
        <a:defRPr sz="462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40030" indent="-240030" algn="l" defTabSz="960120" rtl="0" eaLnBrk="1" latinLnBrk="0" hangingPunct="1">
        <a:lnSpc>
          <a:spcPct val="90000"/>
        </a:lnSpc>
        <a:spcBef>
          <a:spcPts val="1050"/>
        </a:spcBef>
        <a:buFont typeface="Arial" panose="020B0604020202020204" pitchFamily="34" charset="0"/>
        <a:buChar char="•"/>
        <a:defRPr sz="2940" kern="1200">
          <a:solidFill>
            <a:schemeClr val="tx1"/>
          </a:solidFill>
          <a:latin typeface="+mn-lt"/>
          <a:ea typeface="+mn-ea"/>
          <a:cs typeface="+mn-cs"/>
        </a:defRPr>
      </a:lvl1pPr>
      <a:lvl2pPr marL="72009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2pPr>
      <a:lvl3pPr marL="120015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68021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4pPr>
      <a:lvl5pPr marL="216027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5pPr>
      <a:lvl6pPr marL="264033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6pPr>
      <a:lvl7pPr marL="312039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7pPr>
      <a:lvl8pPr marL="360045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8pPr>
      <a:lvl9pPr marL="408051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1pPr>
      <a:lvl2pPr marL="48006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2pPr>
      <a:lvl3pPr marL="96012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3pPr>
      <a:lvl4pPr marL="144018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4pPr>
      <a:lvl5pPr marL="192024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5pPr>
      <a:lvl6pPr marL="240030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6pPr>
      <a:lvl7pPr marL="288036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7pPr>
      <a:lvl8pPr marL="336042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8pPr>
      <a:lvl9pPr marL="384048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4">
            <a:extLst>
              <a:ext uri="{FF2B5EF4-FFF2-40B4-BE49-F238E27FC236}">
                <a16:creationId xmlns:a16="http://schemas.microsoft.com/office/drawing/2014/main" id="{A36A1D75-0961-F46D-A57D-198D74521F4F}"/>
              </a:ext>
            </a:extLst>
          </p:cNvPr>
          <p:cNvSpPr/>
          <p:nvPr/>
        </p:nvSpPr>
        <p:spPr>
          <a:xfrm>
            <a:off x="4980637" y="1110425"/>
            <a:ext cx="4507673" cy="388711"/>
          </a:xfrm>
          <a:custGeom>
            <a:avLst/>
            <a:gdLst/>
            <a:ahLst/>
            <a:cxnLst/>
            <a:rect l="l" t="t" r="r" b="b"/>
            <a:pathLst>
              <a:path w="1064413" h="100274">
                <a:moveTo>
                  <a:pt x="24409" y="0"/>
                </a:moveTo>
                <a:lnTo>
                  <a:pt x="1040003" y="0"/>
                </a:lnTo>
                <a:cubicBezTo>
                  <a:pt x="1046477" y="0"/>
                  <a:pt x="1052686" y="2572"/>
                  <a:pt x="1057263" y="7149"/>
                </a:cubicBezTo>
                <a:cubicBezTo>
                  <a:pt x="1061841" y="11727"/>
                  <a:pt x="1064413" y="17936"/>
                  <a:pt x="1064413" y="24409"/>
                </a:cubicBezTo>
                <a:lnTo>
                  <a:pt x="1064413" y="75864"/>
                </a:lnTo>
                <a:cubicBezTo>
                  <a:pt x="1064413" y="82338"/>
                  <a:pt x="1061841" y="88547"/>
                  <a:pt x="1057263" y="93125"/>
                </a:cubicBezTo>
                <a:cubicBezTo>
                  <a:pt x="1052686" y="97702"/>
                  <a:pt x="1046477" y="100274"/>
                  <a:pt x="1040003" y="100274"/>
                </a:cubicBezTo>
                <a:lnTo>
                  <a:pt x="24409" y="100274"/>
                </a:lnTo>
                <a:cubicBezTo>
                  <a:pt x="10928" y="100274"/>
                  <a:pt x="0" y="89345"/>
                  <a:pt x="0" y="75864"/>
                </a:cubicBezTo>
                <a:lnTo>
                  <a:pt x="0" y="24409"/>
                </a:lnTo>
                <a:cubicBezTo>
                  <a:pt x="0" y="17936"/>
                  <a:pt x="2572" y="11727"/>
                  <a:pt x="7149" y="7149"/>
                </a:cubicBezTo>
                <a:cubicBezTo>
                  <a:pt x="11727" y="2572"/>
                  <a:pt x="17936" y="0"/>
                  <a:pt x="24409" y="0"/>
                </a:cubicBezTo>
                <a:close/>
              </a:path>
            </a:pathLst>
          </a:custGeom>
          <a:solidFill>
            <a:srgbClr val="365B6D"/>
          </a:solidFill>
        </p:spPr>
        <p:txBody>
          <a:bodyPr/>
          <a:lstStyle/>
          <a:p>
            <a:endParaRPr lang="en-US"/>
          </a:p>
        </p:txBody>
      </p:sp>
      <p:sp>
        <p:nvSpPr>
          <p:cNvPr id="10" name="Freeform 4">
            <a:extLst>
              <a:ext uri="{FF2B5EF4-FFF2-40B4-BE49-F238E27FC236}">
                <a16:creationId xmlns:a16="http://schemas.microsoft.com/office/drawing/2014/main" id="{AA8AFBA8-4B51-6E36-E68F-64F1FA4B1F48}"/>
              </a:ext>
            </a:extLst>
          </p:cNvPr>
          <p:cNvSpPr/>
          <p:nvPr/>
        </p:nvSpPr>
        <p:spPr>
          <a:xfrm>
            <a:off x="5006037" y="5162759"/>
            <a:ext cx="4491723" cy="388711"/>
          </a:xfrm>
          <a:custGeom>
            <a:avLst/>
            <a:gdLst/>
            <a:ahLst/>
            <a:cxnLst/>
            <a:rect l="l" t="t" r="r" b="b"/>
            <a:pathLst>
              <a:path w="1064413" h="100274">
                <a:moveTo>
                  <a:pt x="24409" y="0"/>
                </a:moveTo>
                <a:lnTo>
                  <a:pt x="1040003" y="0"/>
                </a:lnTo>
                <a:cubicBezTo>
                  <a:pt x="1046477" y="0"/>
                  <a:pt x="1052686" y="2572"/>
                  <a:pt x="1057263" y="7149"/>
                </a:cubicBezTo>
                <a:cubicBezTo>
                  <a:pt x="1061841" y="11727"/>
                  <a:pt x="1064413" y="17936"/>
                  <a:pt x="1064413" y="24409"/>
                </a:cubicBezTo>
                <a:lnTo>
                  <a:pt x="1064413" y="75864"/>
                </a:lnTo>
                <a:cubicBezTo>
                  <a:pt x="1064413" y="82338"/>
                  <a:pt x="1061841" y="88547"/>
                  <a:pt x="1057263" y="93125"/>
                </a:cubicBezTo>
                <a:cubicBezTo>
                  <a:pt x="1052686" y="97702"/>
                  <a:pt x="1046477" y="100274"/>
                  <a:pt x="1040003" y="100274"/>
                </a:cubicBezTo>
                <a:lnTo>
                  <a:pt x="24409" y="100274"/>
                </a:lnTo>
                <a:cubicBezTo>
                  <a:pt x="10928" y="100274"/>
                  <a:pt x="0" y="89345"/>
                  <a:pt x="0" y="75864"/>
                </a:cubicBezTo>
                <a:lnTo>
                  <a:pt x="0" y="24409"/>
                </a:lnTo>
                <a:cubicBezTo>
                  <a:pt x="0" y="17936"/>
                  <a:pt x="2572" y="11727"/>
                  <a:pt x="7149" y="7149"/>
                </a:cubicBezTo>
                <a:cubicBezTo>
                  <a:pt x="11727" y="2572"/>
                  <a:pt x="17936" y="0"/>
                  <a:pt x="24409" y="0"/>
                </a:cubicBezTo>
                <a:close/>
              </a:path>
            </a:pathLst>
          </a:custGeom>
          <a:solidFill>
            <a:srgbClr val="365B6D"/>
          </a:solidFill>
        </p:spPr>
        <p:txBody>
          <a:bodyPr/>
          <a:lstStyle/>
          <a:p>
            <a:endParaRPr lang="en-US"/>
          </a:p>
        </p:txBody>
      </p:sp>
      <p:sp>
        <p:nvSpPr>
          <p:cNvPr id="7" name="Freeform 4">
            <a:extLst>
              <a:ext uri="{FF2B5EF4-FFF2-40B4-BE49-F238E27FC236}">
                <a16:creationId xmlns:a16="http://schemas.microsoft.com/office/drawing/2014/main" id="{89015DC1-D1AB-4FFB-705F-33BA4485BEEE}"/>
              </a:ext>
            </a:extLst>
          </p:cNvPr>
          <p:cNvSpPr/>
          <p:nvPr/>
        </p:nvSpPr>
        <p:spPr>
          <a:xfrm>
            <a:off x="69083" y="1137731"/>
            <a:ext cx="4360858" cy="388711"/>
          </a:xfrm>
          <a:custGeom>
            <a:avLst/>
            <a:gdLst/>
            <a:ahLst/>
            <a:cxnLst/>
            <a:rect l="l" t="t" r="r" b="b"/>
            <a:pathLst>
              <a:path w="1064413" h="100274">
                <a:moveTo>
                  <a:pt x="24409" y="0"/>
                </a:moveTo>
                <a:lnTo>
                  <a:pt x="1040003" y="0"/>
                </a:lnTo>
                <a:cubicBezTo>
                  <a:pt x="1046477" y="0"/>
                  <a:pt x="1052686" y="2572"/>
                  <a:pt x="1057263" y="7149"/>
                </a:cubicBezTo>
                <a:cubicBezTo>
                  <a:pt x="1061841" y="11727"/>
                  <a:pt x="1064413" y="17936"/>
                  <a:pt x="1064413" y="24409"/>
                </a:cubicBezTo>
                <a:lnTo>
                  <a:pt x="1064413" y="75864"/>
                </a:lnTo>
                <a:cubicBezTo>
                  <a:pt x="1064413" y="82338"/>
                  <a:pt x="1061841" y="88547"/>
                  <a:pt x="1057263" y="93125"/>
                </a:cubicBezTo>
                <a:cubicBezTo>
                  <a:pt x="1052686" y="97702"/>
                  <a:pt x="1046477" y="100274"/>
                  <a:pt x="1040003" y="100274"/>
                </a:cubicBezTo>
                <a:lnTo>
                  <a:pt x="24409" y="100274"/>
                </a:lnTo>
                <a:cubicBezTo>
                  <a:pt x="10928" y="100274"/>
                  <a:pt x="0" y="89345"/>
                  <a:pt x="0" y="75864"/>
                </a:cubicBezTo>
                <a:lnTo>
                  <a:pt x="0" y="24409"/>
                </a:lnTo>
                <a:cubicBezTo>
                  <a:pt x="0" y="17936"/>
                  <a:pt x="2572" y="11727"/>
                  <a:pt x="7149" y="7149"/>
                </a:cubicBezTo>
                <a:cubicBezTo>
                  <a:pt x="11727" y="2572"/>
                  <a:pt x="17936" y="0"/>
                  <a:pt x="24409" y="0"/>
                </a:cubicBezTo>
                <a:close/>
              </a:path>
            </a:pathLst>
          </a:custGeom>
          <a:solidFill>
            <a:srgbClr val="365B6D"/>
          </a:solidFill>
        </p:spPr>
        <p:txBody>
          <a:bodyPr/>
          <a:lstStyle/>
          <a:p>
            <a:endParaRPr lang="en-US"/>
          </a:p>
        </p:txBody>
      </p:sp>
      <p:sp>
        <p:nvSpPr>
          <p:cNvPr id="6" name="Freeform 4">
            <a:extLst>
              <a:ext uri="{FF2B5EF4-FFF2-40B4-BE49-F238E27FC236}">
                <a16:creationId xmlns:a16="http://schemas.microsoft.com/office/drawing/2014/main" id="{8FEF2D40-841C-6069-1119-1CE1CAAC848F}"/>
              </a:ext>
            </a:extLst>
          </p:cNvPr>
          <p:cNvSpPr/>
          <p:nvPr/>
        </p:nvSpPr>
        <p:spPr>
          <a:xfrm>
            <a:off x="55377" y="6027984"/>
            <a:ext cx="4360858" cy="388711"/>
          </a:xfrm>
          <a:custGeom>
            <a:avLst/>
            <a:gdLst/>
            <a:ahLst/>
            <a:cxnLst/>
            <a:rect l="l" t="t" r="r" b="b"/>
            <a:pathLst>
              <a:path w="1064413" h="100274">
                <a:moveTo>
                  <a:pt x="24409" y="0"/>
                </a:moveTo>
                <a:lnTo>
                  <a:pt x="1040003" y="0"/>
                </a:lnTo>
                <a:cubicBezTo>
                  <a:pt x="1046477" y="0"/>
                  <a:pt x="1052686" y="2572"/>
                  <a:pt x="1057263" y="7149"/>
                </a:cubicBezTo>
                <a:cubicBezTo>
                  <a:pt x="1061841" y="11727"/>
                  <a:pt x="1064413" y="17936"/>
                  <a:pt x="1064413" y="24409"/>
                </a:cubicBezTo>
                <a:lnTo>
                  <a:pt x="1064413" y="75864"/>
                </a:lnTo>
                <a:cubicBezTo>
                  <a:pt x="1064413" y="82338"/>
                  <a:pt x="1061841" y="88547"/>
                  <a:pt x="1057263" y="93125"/>
                </a:cubicBezTo>
                <a:cubicBezTo>
                  <a:pt x="1052686" y="97702"/>
                  <a:pt x="1046477" y="100274"/>
                  <a:pt x="1040003" y="100274"/>
                </a:cubicBezTo>
                <a:lnTo>
                  <a:pt x="24409" y="100274"/>
                </a:lnTo>
                <a:cubicBezTo>
                  <a:pt x="10928" y="100274"/>
                  <a:pt x="0" y="89345"/>
                  <a:pt x="0" y="75864"/>
                </a:cubicBezTo>
                <a:lnTo>
                  <a:pt x="0" y="24409"/>
                </a:lnTo>
                <a:cubicBezTo>
                  <a:pt x="0" y="17936"/>
                  <a:pt x="2572" y="11727"/>
                  <a:pt x="7149" y="7149"/>
                </a:cubicBezTo>
                <a:cubicBezTo>
                  <a:pt x="11727" y="2572"/>
                  <a:pt x="17936" y="0"/>
                  <a:pt x="24409" y="0"/>
                </a:cubicBezTo>
                <a:close/>
              </a:path>
            </a:pathLst>
          </a:custGeom>
          <a:solidFill>
            <a:srgbClr val="365B6D"/>
          </a:solidFill>
        </p:spPr>
        <p:txBody>
          <a:bodyPr/>
          <a:lstStyle/>
          <a:p>
            <a:endParaRPr lang="en-US"/>
          </a:p>
        </p:txBody>
      </p:sp>
      <p:sp>
        <p:nvSpPr>
          <p:cNvPr id="68" name="Rectangle: Rounded Corners 67">
            <a:extLst>
              <a:ext uri="{FF2B5EF4-FFF2-40B4-BE49-F238E27FC236}">
                <a16:creationId xmlns:a16="http://schemas.microsoft.com/office/drawing/2014/main" id="{8644079D-FE3A-2B85-F341-060D1E314485}"/>
              </a:ext>
            </a:extLst>
          </p:cNvPr>
          <p:cNvSpPr/>
          <p:nvPr/>
        </p:nvSpPr>
        <p:spPr>
          <a:xfrm>
            <a:off x="69083" y="1598689"/>
            <a:ext cx="4409470" cy="1777948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sz="829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12" name="Group 12"/>
          <p:cNvGrpSpPr/>
          <p:nvPr/>
        </p:nvGrpSpPr>
        <p:grpSpPr>
          <a:xfrm flipH="1">
            <a:off x="4695637" y="986742"/>
            <a:ext cx="166795" cy="11814858"/>
            <a:chOff x="0" y="-57150"/>
            <a:chExt cx="9181" cy="2827054"/>
          </a:xfrm>
        </p:grpSpPr>
        <p:sp>
          <p:nvSpPr>
            <p:cNvPr id="13" name="Freeform 13"/>
            <p:cNvSpPr/>
            <p:nvPr/>
          </p:nvSpPr>
          <p:spPr>
            <a:xfrm>
              <a:off x="0" y="-27213"/>
              <a:ext cx="9181" cy="2769904"/>
            </a:xfrm>
            <a:custGeom>
              <a:avLst/>
              <a:gdLst/>
              <a:ahLst/>
              <a:cxnLst/>
              <a:rect l="l" t="t" r="r" b="b"/>
              <a:pathLst>
                <a:path w="9181" h="2769904">
                  <a:moveTo>
                    <a:pt x="0" y="0"/>
                  </a:moveTo>
                  <a:lnTo>
                    <a:pt x="9181" y="0"/>
                  </a:lnTo>
                  <a:lnTo>
                    <a:pt x="9181" y="2769904"/>
                  </a:lnTo>
                  <a:lnTo>
                    <a:pt x="0" y="2769904"/>
                  </a:lnTo>
                  <a:close/>
                </a:path>
              </a:pathLst>
            </a:custGeom>
            <a:solidFill>
              <a:srgbClr val="41C1BA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-57150"/>
              <a:ext cx="9181" cy="2827054"/>
            </a:xfrm>
            <a:prstGeom prst="rect">
              <a:avLst/>
            </a:prstGeom>
          </p:spPr>
          <p:txBody>
            <a:bodyPr lIns="56375" tIns="56375" rIns="56375" bIns="56375" rtlCol="0" anchor="ctr"/>
            <a:lstStyle/>
            <a:p>
              <a:pPr algn="ctr">
                <a:lnSpc>
                  <a:spcPts val="1863"/>
                </a:lnSpc>
                <a:spcBef>
                  <a:spcPct val="0"/>
                </a:spcBef>
              </a:pPr>
              <a:endParaRPr sz="676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257040" y="1617323"/>
            <a:ext cx="4181298" cy="13517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wrap="square" lIns="0" tIns="0" rIns="0" bIns="0" rtlCol="0" anchor="t">
            <a:spAutoFit/>
          </a:bodyPr>
          <a:lstStyle/>
          <a:p>
            <a:pPr marL="171450" indent="-1714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ea typeface="Comic Sans"/>
                <a:cs typeface="Times New Roman" panose="02020603050405020304" pitchFamily="18" charset="0"/>
                <a:sym typeface="Comic Sans"/>
              </a:rPr>
              <a:t>ASOS launches Nova, a smart fashion-tech brand combining fashion with wearable technology (ASOS, 2024).</a:t>
            </a:r>
          </a:p>
          <a:p>
            <a:pPr marL="171450" indent="-1714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ea typeface="Comic Sans"/>
                <a:cs typeface="Times New Roman" panose="02020603050405020304" pitchFamily="18" charset="0"/>
                <a:sym typeface="Comic Sans"/>
              </a:rPr>
              <a:t>Main product: ASOS Nova </a:t>
            </a:r>
            <a:r>
              <a:rPr lang="en-US" sz="1200" dirty="0" err="1">
                <a:solidFill>
                  <a:schemeClr val="tx1"/>
                </a:solidFill>
                <a:latin typeface="Times New Roman" panose="02020603050405020304" pitchFamily="18" charset="0"/>
                <a:ea typeface="Comic Sans"/>
                <a:cs typeface="Times New Roman" panose="02020603050405020304" pitchFamily="18" charset="0"/>
                <a:sym typeface="Comic Sans"/>
              </a:rPr>
              <a:t>SmartBelt</a:t>
            </a: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ea typeface="Comic Sans"/>
                <a:cs typeface="Times New Roman" panose="02020603050405020304" pitchFamily="18" charset="0"/>
                <a:sym typeface="Comic Sans"/>
              </a:rPr>
              <a:t>, merging style with high-tech features.</a:t>
            </a:r>
          </a:p>
          <a:p>
            <a:pPr marL="171450" indent="-1714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ea typeface="Comic Sans"/>
                <a:cs typeface="Times New Roman" panose="02020603050405020304" pitchFamily="18" charset="0"/>
                <a:sym typeface="Comic Sans"/>
              </a:rPr>
              <a:t>Positions ASOS as leader in smart accessories.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72033" y="1164456"/>
            <a:ext cx="4044202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729"/>
              </a:lnSpc>
            </a:pPr>
            <a:r>
              <a:rPr lang="en-US" sz="1575" b="1" dirty="0">
                <a:solidFill>
                  <a:srgbClr val="F7F7F7"/>
                </a:solidFill>
                <a:latin typeface="Times New Roman" panose="02020603050405020304" pitchFamily="18" charset="0"/>
                <a:ea typeface="Comic Sans Bold"/>
                <a:cs typeface="Times New Roman" panose="02020603050405020304" pitchFamily="18" charset="0"/>
                <a:sym typeface="Comic Sans Bold"/>
              </a:rPr>
              <a:t>New Brand Development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4828452" y="1219598"/>
            <a:ext cx="4601303" cy="19236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544"/>
              </a:lnSpc>
            </a:pPr>
            <a:r>
              <a:rPr lang="en-US" sz="1575" b="1" dirty="0">
                <a:solidFill>
                  <a:srgbClr val="F7F7F7"/>
                </a:solidFill>
                <a:latin typeface="Times New Roman" panose="02020603050405020304" pitchFamily="18" charset="0"/>
                <a:ea typeface="Comic Sans Bold"/>
                <a:cs typeface="Times New Roman" panose="02020603050405020304" pitchFamily="18" charset="0"/>
                <a:sym typeface="Comic Sans Bold"/>
              </a:rPr>
              <a:t>Alignment with Customer Trends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A81D705B-AD9F-2747-927D-89B7ACAA45BA}"/>
              </a:ext>
            </a:extLst>
          </p:cNvPr>
          <p:cNvSpPr txBox="1"/>
          <p:nvPr/>
        </p:nvSpPr>
        <p:spPr>
          <a:xfrm>
            <a:off x="0" y="-563"/>
            <a:ext cx="9601200" cy="106208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1350" b="1" dirty="0">
                <a:solidFill>
                  <a:schemeClr val="tx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LCMB7024 Marketing Management</a:t>
            </a:r>
          </a:p>
          <a:p>
            <a:pPr algn="ctr"/>
            <a:r>
              <a:rPr lang="en-US" sz="1350" b="1" dirty="0">
                <a:solidFill>
                  <a:schemeClr val="tx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Marketing Strategy Pitch – Nova (ASOS)</a:t>
            </a:r>
          </a:p>
          <a:p>
            <a:pPr algn="ctr"/>
            <a:endParaRPr lang="en-US" sz="1350" b="1" dirty="0">
              <a:solidFill>
                <a:schemeClr val="tx1"/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en-US" sz="1126" b="1" dirty="0">
                <a:solidFill>
                  <a:schemeClr val="tx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Student Name: Md Rony Sheak</a:t>
            </a:r>
          </a:p>
          <a:p>
            <a:pPr algn="ctr"/>
            <a:r>
              <a:rPr lang="en-US" sz="1126" b="1" dirty="0">
                <a:solidFill>
                  <a:schemeClr val="tx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Student ID: 2434287</a:t>
            </a:r>
          </a:p>
        </p:txBody>
      </p:sp>
      <p:sp>
        <p:nvSpPr>
          <p:cNvPr id="72" name="TextBox 44">
            <a:extLst>
              <a:ext uri="{FF2B5EF4-FFF2-40B4-BE49-F238E27FC236}">
                <a16:creationId xmlns:a16="http://schemas.microsoft.com/office/drawing/2014/main" id="{31CABAFA-61CD-1C0A-6D42-4C5F98FFB1C4}"/>
              </a:ext>
            </a:extLst>
          </p:cNvPr>
          <p:cNvSpPr txBox="1"/>
          <p:nvPr/>
        </p:nvSpPr>
        <p:spPr>
          <a:xfrm>
            <a:off x="77480" y="6151060"/>
            <a:ext cx="4100512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729"/>
              </a:lnSpc>
            </a:pPr>
            <a:r>
              <a:rPr lang="en-US" sz="1575" b="1" dirty="0">
                <a:solidFill>
                  <a:schemeClr val="bg1"/>
                </a:solidFill>
                <a:latin typeface="Times New Roman" panose="02020603050405020304" pitchFamily="18" charset="0"/>
                <a:ea typeface="Comic Sans Bold"/>
                <a:cs typeface="Times New Roman" panose="02020603050405020304" pitchFamily="18" charset="0"/>
                <a:sym typeface="Comic Sans Bold"/>
              </a:rPr>
              <a:t>Segmentation</a:t>
            </a:r>
          </a:p>
        </p:txBody>
      </p:sp>
      <p:sp>
        <p:nvSpPr>
          <p:cNvPr id="73" name="Rectangle: Rounded Corners 72">
            <a:extLst>
              <a:ext uri="{FF2B5EF4-FFF2-40B4-BE49-F238E27FC236}">
                <a16:creationId xmlns:a16="http://schemas.microsoft.com/office/drawing/2014/main" id="{2C9E6F3A-8CBF-BF76-DD46-E1100110DAEC}"/>
              </a:ext>
            </a:extLst>
          </p:cNvPr>
          <p:cNvSpPr/>
          <p:nvPr/>
        </p:nvSpPr>
        <p:spPr>
          <a:xfrm>
            <a:off x="114311" y="6474598"/>
            <a:ext cx="4391817" cy="1762271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sz="829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4" name="TextBox 43">
            <a:extLst>
              <a:ext uri="{FF2B5EF4-FFF2-40B4-BE49-F238E27FC236}">
                <a16:creationId xmlns:a16="http://schemas.microsoft.com/office/drawing/2014/main" id="{7C2582D8-E83A-E574-7775-AD90F4230965}"/>
              </a:ext>
            </a:extLst>
          </p:cNvPr>
          <p:cNvSpPr txBox="1"/>
          <p:nvPr/>
        </p:nvSpPr>
        <p:spPr>
          <a:xfrm>
            <a:off x="372032" y="6541385"/>
            <a:ext cx="4036361" cy="1628779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wrap="square" lIns="0" tIns="0" rIns="0" bIns="0" rtlCol="0" anchor="t">
            <a:spAutoFit/>
          </a:bodyPr>
          <a:lstStyle/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ea typeface="Comic Sans"/>
                <a:cs typeface="Times New Roman" panose="02020603050405020304" pitchFamily="18" charset="0"/>
                <a:sym typeface="Comic Sans"/>
              </a:rPr>
              <a:t>Tech-savvy Millennials &amp; Gen Z seeking innovative wearable technology.</a:t>
            </a: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ea typeface="Comic Sans"/>
                <a:cs typeface="Times New Roman" panose="02020603050405020304" pitchFamily="18" charset="0"/>
                <a:sym typeface="Comic Sans"/>
              </a:rPr>
              <a:t>Urban professionals valuing inconspicuous, stylish smart accessories.</a:t>
            </a: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ea typeface="Comic Sans"/>
                <a:cs typeface="Times New Roman" panose="02020603050405020304" pitchFamily="18" charset="0"/>
                <a:sym typeface="Comic Sans"/>
              </a:rPr>
              <a:t>Fashion-conscious customers wanting a blend of style and smart functionality in one.</a:t>
            </a:r>
          </a:p>
        </p:txBody>
      </p:sp>
      <p:sp>
        <p:nvSpPr>
          <p:cNvPr id="86" name="Freeform 4">
            <a:extLst>
              <a:ext uri="{FF2B5EF4-FFF2-40B4-BE49-F238E27FC236}">
                <a16:creationId xmlns:a16="http://schemas.microsoft.com/office/drawing/2014/main" id="{61743F42-5B9A-B8B6-2DDA-6F3342A06834}"/>
              </a:ext>
            </a:extLst>
          </p:cNvPr>
          <p:cNvSpPr/>
          <p:nvPr/>
        </p:nvSpPr>
        <p:spPr>
          <a:xfrm>
            <a:off x="84840" y="11027055"/>
            <a:ext cx="4360858" cy="388711"/>
          </a:xfrm>
          <a:custGeom>
            <a:avLst/>
            <a:gdLst/>
            <a:ahLst/>
            <a:cxnLst/>
            <a:rect l="l" t="t" r="r" b="b"/>
            <a:pathLst>
              <a:path w="1064413" h="100274">
                <a:moveTo>
                  <a:pt x="24409" y="0"/>
                </a:moveTo>
                <a:lnTo>
                  <a:pt x="1040003" y="0"/>
                </a:lnTo>
                <a:cubicBezTo>
                  <a:pt x="1046477" y="0"/>
                  <a:pt x="1052686" y="2572"/>
                  <a:pt x="1057263" y="7149"/>
                </a:cubicBezTo>
                <a:cubicBezTo>
                  <a:pt x="1061841" y="11727"/>
                  <a:pt x="1064413" y="17936"/>
                  <a:pt x="1064413" y="24409"/>
                </a:cubicBezTo>
                <a:lnTo>
                  <a:pt x="1064413" y="75864"/>
                </a:lnTo>
                <a:cubicBezTo>
                  <a:pt x="1064413" y="82338"/>
                  <a:pt x="1061841" y="88547"/>
                  <a:pt x="1057263" y="93125"/>
                </a:cubicBezTo>
                <a:cubicBezTo>
                  <a:pt x="1052686" y="97702"/>
                  <a:pt x="1046477" y="100274"/>
                  <a:pt x="1040003" y="100274"/>
                </a:cubicBezTo>
                <a:lnTo>
                  <a:pt x="24409" y="100274"/>
                </a:lnTo>
                <a:cubicBezTo>
                  <a:pt x="10928" y="100274"/>
                  <a:pt x="0" y="89345"/>
                  <a:pt x="0" y="75864"/>
                </a:cubicBezTo>
                <a:lnTo>
                  <a:pt x="0" y="24409"/>
                </a:lnTo>
                <a:cubicBezTo>
                  <a:pt x="0" y="17936"/>
                  <a:pt x="2572" y="11727"/>
                  <a:pt x="7149" y="7149"/>
                </a:cubicBezTo>
                <a:cubicBezTo>
                  <a:pt x="11727" y="2572"/>
                  <a:pt x="17936" y="0"/>
                  <a:pt x="24409" y="0"/>
                </a:cubicBezTo>
                <a:close/>
              </a:path>
            </a:pathLst>
          </a:custGeom>
          <a:solidFill>
            <a:srgbClr val="365B6D"/>
          </a:solidFill>
        </p:spPr>
        <p:txBody>
          <a:bodyPr/>
          <a:lstStyle/>
          <a:p>
            <a:endParaRPr lang="en-US"/>
          </a:p>
        </p:txBody>
      </p:sp>
      <p:sp>
        <p:nvSpPr>
          <p:cNvPr id="87" name="TextBox 44">
            <a:extLst>
              <a:ext uri="{FF2B5EF4-FFF2-40B4-BE49-F238E27FC236}">
                <a16:creationId xmlns:a16="http://schemas.microsoft.com/office/drawing/2014/main" id="{C809760E-E490-E0EB-FAE3-548BB5C649EE}"/>
              </a:ext>
            </a:extLst>
          </p:cNvPr>
          <p:cNvSpPr txBox="1"/>
          <p:nvPr/>
        </p:nvSpPr>
        <p:spPr>
          <a:xfrm>
            <a:off x="228606" y="11091493"/>
            <a:ext cx="4057650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729"/>
              </a:lnSpc>
            </a:pPr>
            <a:r>
              <a:rPr lang="en-US" sz="1575" b="1" dirty="0">
                <a:solidFill>
                  <a:srgbClr val="F7F7F7"/>
                </a:solidFill>
                <a:latin typeface="Times New Roman" panose="02020603050405020304" pitchFamily="18" charset="0"/>
                <a:ea typeface="Comic Sans Bold"/>
                <a:cs typeface="Times New Roman" panose="02020603050405020304" pitchFamily="18" charset="0"/>
                <a:sym typeface="Comic Sans Bold"/>
              </a:rPr>
              <a:t>Conclusion</a:t>
            </a:r>
          </a:p>
        </p:txBody>
      </p:sp>
      <p:sp>
        <p:nvSpPr>
          <p:cNvPr id="88" name="Rectangle: Rounded Corners 87">
            <a:extLst>
              <a:ext uri="{FF2B5EF4-FFF2-40B4-BE49-F238E27FC236}">
                <a16:creationId xmlns:a16="http://schemas.microsoft.com/office/drawing/2014/main" id="{E6DE258C-F2E8-FE9C-82A2-2EFA8FE31024}"/>
              </a:ext>
            </a:extLst>
          </p:cNvPr>
          <p:cNvSpPr/>
          <p:nvPr/>
        </p:nvSpPr>
        <p:spPr>
          <a:xfrm>
            <a:off x="156556" y="11494254"/>
            <a:ext cx="4336661" cy="1191193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sz="829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9" name="TextBox 43">
            <a:extLst>
              <a:ext uri="{FF2B5EF4-FFF2-40B4-BE49-F238E27FC236}">
                <a16:creationId xmlns:a16="http://schemas.microsoft.com/office/drawing/2014/main" id="{350C2F17-FB1F-5F1D-EC8B-EF674E4B75EB}"/>
              </a:ext>
            </a:extLst>
          </p:cNvPr>
          <p:cNvSpPr txBox="1"/>
          <p:nvPr/>
        </p:nvSpPr>
        <p:spPr>
          <a:xfrm>
            <a:off x="224774" y="11498307"/>
            <a:ext cx="4071937" cy="1074781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wrap="square" lIns="0" tIns="0" rIns="0" bIns="0" rtlCol="0" anchor="t">
            <a:spAutoFit/>
          </a:bodyPr>
          <a:lstStyle/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ea typeface="Comic Sans"/>
                <a:cs typeface="Times New Roman" panose="02020603050405020304" pitchFamily="18" charset="0"/>
                <a:sym typeface="Comic Sans"/>
              </a:rPr>
              <a:t>ASOS Nova positions the company as a fashion-tech innovator, offering investors strong growth potential.</a:t>
            </a: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ea typeface="Comic Sans"/>
                <a:cs typeface="Times New Roman" panose="02020603050405020304" pitchFamily="18" charset="0"/>
                <a:sym typeface="Comic Sans"/>
              </a:rPr>
              <a:t>The ASOS Nova </a:t>
            </a:r>
            <a:r>
              <a:rPr lang="en-US" sz="1200" dirty="0" err="1">
                <a:solidFill>
                  <a:schemeClr val="tx1"/>
                </a:solidFill>
                <a:latin typeface="Times New Roman" panose="02020603050405020304" pitchFamily="18" charset="0"/>
                <a:ea typeface="Comic Sans"/>
                <a:cs typeface="Times New Roman" panose="02020603050405020304" pitchFamily="18" charset="0"/>
                <a:sym typeface="Comic Sans"/>
              </a:rPr>
              <a:t>SmartBelt</a:t>
            </a: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ea typeface="Comic Sans"/>
                <a:cs typeface="Times New Roman" panose="02020603050405020304" pitchFamily="18" charset="0"/>
                <a:sym typeface="Comic Sans"/>
              </a:rPr>
              <a:t> delivers an intelligent, stylish, and practical accessory for everyday use.</a:t>
            </a:r>
          </a:p>
        </p:txBody>
      </p:sp>
      <p:sp>
        <p:nvSpPr>
          <p:cNvPr id="94" name="Rectangle: Rounded Corners 93">
            <a:extLst>
              <a:ext uri="{FF2B5EF4-FFF2-40B4-BE49-F238E27FC236}">
                <a16:creationId xmlns:a16="http://schemas.microsoft.com/office/drawing/2014/main" id="{1C5E48D5-DBDC-B9ED-7A09-27E2DA712FAD}"/>
              </a:ext>
            </a:extLst>
          </p:cNvPr>
          <p:cNvSpPr/>
          <p:nvPr/>
        </p:nvSpPr>
        <p:spPr>
          <a:xfrm>
            <a:off x="5006037" y="1544055"/>
            <a:ext cx="4482273" cy="183258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sz="829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5" name="TextBox 43">
            <a:extLst>
              <a:ext uri="{FF2B5EF4-FFF2-40B4-BE49-F238E27FC236}">
                <a16:creationId xmlns:a16="http://schemas.microsoft.com/office/drawing/2014/main" id="{4D0C46CB-82D5-B7EF-E2A6-185E070F12FD}"/>
              </a:ext>
            </a:extLst>
          </p:cNvPr>
          <p:cNvSpPr txBox="1"/>
          <p:nvPr/>
        </p:nvSpPr>
        <p:spPr>
          <a:xfrm>
            <a:off x="5112372" y="1645543"/>
            <a:ext cx="4252742" cy="1628779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wrap="square" lIns="0" tIns="0" rIns="0" bIns="0" rtlCol="0" anchor="t">
            <a:spAutoFit/>
          </a:bodyPr>
          <a:lstStyle/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ea typeface="Comic Sans"/>
                <a:cs typeface="Times New Roman" panose="02020603050405020304" pitchFamily="18" charset="0"/>
                <a:sym typeface="Comic Sans"/>
              </a:rPr>
              <a:t>ASOS Nova responds to rising demand for health-tracking wearables and tech-fashion accessories.</a:t>
            </a: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ea typeface="Comic Sans"/>
                <a:cs typeface="Times New Roman" panose="02020603050405020304" pitchFamily="18" charset="0"/>
                <a:sym typeface="Comic Sans"/>
              </a:rPr>
              <a:t>Customers value fashion, utility, and personal data protection (Klein, 2024).</a:t>
            </a: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ea typeface="Comic Sans"/>
                <a:cs typeface="Times New Roman" panose="02020603050405020304" pitchFamily="18" charset="0"/>
                <a:sym typeface="Comic Sans"/>
              </a:rPr>
              <a:t>The </a:t>
            </a:r>
            <a:r>
              <a:rPr lang="en-US" sz="1200" dirty="0" err="1">
                <a:solidFill>
                  <a:schemeClr val="tx1"/>
                </a:solidFill>
                <a:latin typeface="Times New Roman" panose="02020603050405020304" pitchFamily="18" charset="0"/>
                <a:ea typeface="Comic Sans"/>
                <a:cs typeface="Times New Roman" panose="02020603050405020304" pitchFamily="18" charset="0"/>
                <a:sym typeface="Comic Sans"/>
              </a:rPr>
              <a:t>SmartBelt</a:t>
            </a: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ea typeface="Comic Sans"/>
                <a:cs typeface="Times New Roman" panose="02020603050405020304" pitchFamily="18" charset="0"/>
                <a:sym typeface="Comic Sans"/>
              </a:rPr>
              <a:t> offers fitness tracking, posture alerts, and intelligent comfort in a stylish, everyday wearable.</a:t>
            </a:r>
          </a:p>
        </p:txBody>
      </p:sp>
      <p:sp>
        <p:nvSpPr>
          <p:cNvPr id="102" name="TextBox 44">
            <a:extLst>
              <a:ext uri="{FF2B5EF4-FFF2-40B4-BE49-F238E27FC236}">
                <a16:creationId xmlns:a16="http://schemas.microsoft.com/office/drawing/2014/main" id="{DBFCC2FF-66A9-49D5-3436-56A21680475D}"/>
              </a:ext>
            </a:extLst>
          </p:cNvPr>
          <p:cNvSpPr txBox="1"/>
          <p:nvPr/>
        </p:nvSpPr>
        <p:spPr>
          <a:xfrm>
            <a:off x="4972056" y="5213975"/>
            <a:ext cx="4286251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729"/>
              </a:lnSpc>
            </a:pPr>
            <a:r>
              <a:rPr lang="en-US" sz="1575" b="1" dirty="0">
                <a:solidFill>
                  <a:srgbClr val="F7F7F7"/>
                </a:solidFill>
                <a:latin typeface="Times New Roman" panose="02020603050405020304" pitchFamily="18" charset="0"/>
                <a:ea typeface="Comic Sans Bold"/>
                <a:cs typeface="Times New Roman" panose="02020603050405020304" pitchFamily="18" charset="0"/>
                <a:sym typeface="Comic Sans Bold"/>
              </a:rPr>
              <a:t>Marketing Mix (Product and Promotion)</a:t>
            </a:r>
          </a:p>
        </p:txBody>
      </p:sp>
      <p:sp>
        <p:nvSpPr>
          <p:cNvPr id="103" name="Rectangle: Rounded Corners 102">
            <a:extLst>
              <a:ext uri="{FF2B5EF4-FFF2-40B4-BE49-F238E27FC236}">
                <a16:creationId xmlns:a16="http://schemas.microsoft.com/office/drawing/2014/main" id="{5FD57B44-5581-FF9E-F41D-BF534B2A57B4}"/>
              </a:ext>
            </a:extLst>
          </p:cNvPr>
          <p:cNvSpPr/>
          <p:nvPr/>
        </p:nvSpPr>
        <p:spPr>
          <a:xfrm>
            <a:off x="4998448" y="5604460"/>
            <a:ext cx="4446196" cy="2083274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sz="829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4" name="TextBox 43">
            <a:extLst>
              <a:ext uri="{FF2B5EF4-FFF2-40B4-BE49-F238E27FC236}">
                <a16:creationId xmlns:a16="http://schemas.microsoft.com/office/drawing/2014/main" id="{7E19B88F-DBCA-A61D-B544-024D6A01F4EB}"/>
              </a:ext>
            </a:extLst>
          </p:cNvPr>
          <p:cNvSpPr txBox="1"/>
          <p:nvPr/>
        </p:nvSpPr>
        <p:spPr>
          <a:xfrm>
            <a:off x="5151773" y="5655278"/>
            <a:ext cx="4187941" cy="1905778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wrap="square" lIns="0" tIns="0" rIns="0" bIns="0" rtlCol="0" anchor="t">
            <a:spAutoFit/>
          </a:bodyPr>
          <a:lstStyle/>
          <a:p>
            <a:pPr marL="171450" indent="-1714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200" b="1" dirty="0">
                <a:solidFill>
                  <a:schemeClr val="tx1"/>
                </a:solidFill>
                <a:latin typeface="Times New Roman" panose="02020603050405020304" pitchFamily="18" charset="0"/>
                <a:ea typeface="Comic Sans"/>
                <a:cs typeface="Times New Roman" panose="02020603050405020304" pitchFamily="18" charset="0"/>
                <a:sym typeface="Comic Sans"/>
              </a:rPr>
              <a:t>Product: </a:t>
            </a: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ea typeface="Comic Sans"/>
                <a:cs typeface="Times New Roman" panose="02020603050405020304" pitchFamily="18" charset="0"/>
                <a:sym typeface="Comic Sans"/>
              </a:rPr>
              <a:t>The ASOS Nova </a:t>
            </a:r>
            <a:r>
              <a:rPr lang="en-US" sz="1200" dirty="0" err="1">
                <a:solidFill>
                  <a:schemeClr val="tx1"/>
                </a:solidFill>
                <a:latin typeface="Times New Roman" panose="02020603050405020304" pitchFamily="18" charset="0"/>
                <a:ea typeface="Comic Sans"/>
                <a:cs typeface="Times New Roman" panose="02020603050405020304" pitchFamily="18" charset="0"/>
                <a:sym typeface="Comic Sans"/>
              </a:rPr>
              <a:t>SmartBelt</a:t>
            </a: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ea typeface="Comic Sans"/>
                <a:cs typeface="Times New Roman" panose="02020603050405020304" pitchFamily="18" charset="0"/>
                <a:sym typeface="Comic Sans"/>
              </a:rPr>
              <a:t> has been designed to have biometric tracking, integration with apps, smart-fit adjustability, and high-quality ASOS design features.</a:t>
            </a:r>
          </a:p>
          <a:p>
            <a:pPr marL="171450" indent="-1714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1200" b="1" dirty="0">
                <a:solidFill>
                  <a:schemeClr val="tx1"/>
                </a:solidFill>
                <a:latin typeface="Times New Roman" panose="02020603050405020304" pitchFamily="18" charset="0"/>
                <a:ea typeface="Comic Sans"/>
                <a:cs typeface="Times New Roman" panose="02020603050405020304" pitchFamily="18" charset="0"/>
                <a:sym typeface="Comic Sans"/>
              </a:rPr>
              <a:t>Promotion: </a:t>
            </a: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ea typeface="Comic Sans"/>
                <a:cs typeface="Times New Roman" panose="02020603050405020304" pitchFamily="18" charset="0"/>
                <a:sym typeface="Comic Sans"/>
              </a:rPr>
              <a:t>ASOS Nova will leverage the power of influencer collaboration, TikTok tech-fashion, AR interactive demos, and smart-lifestyle brand partnerships to generate excitement in the market.</a:t>
            </a:r>
          </a:p>
        </p:txBody>
      </p:sp>
      <p:sp>
        <p:nvSpPr>
          <p:cNvPr id="107" name="Rectangle: Rounded Corners 106">
            <a:extLst>
              <a:ext uri="{FF2B5EF4-FFF2-40B4-BE49-F238E27FC236}">
                <a16:creationId xmlns:a16="http://schemas.microsoft.com/office/drawing/2014/main" id="{98D85096-DF74-25CA-0E59-76E26853927A}"/>
              </a:ext>
            </a:extLst>
          </p:cNvPr>
          <p:cNvSpPr/>
          <p:nvPr/>
        </p:nvSpPr>
        <p:spPr>
          <a:xfrm>
            <a:off x="5015519" y="10237539"/>
            <a:ext cx="4467217" cy="2440506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sz="829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8" name="TextBox 43">
            <a:extLst>
              <a:ext uri="{FF2B5EF4-FFF2-40B4-BE49-F238E27FC236}">
                <a16:creationId xmlns:a16="http://schemas.microsoft.com/office/drawing/2014/main" id="{8429250E-61E6-7E53-AF89-C9DF8E4DCCD9}"/>
              </a:ext>
            </a:extLst>
          </p:cNvPr>
          <p:cNvSpPr txBox="1"/>
          <p:nvPr/>
        </p:nvSpPr>
        <p:spPr>
          <a:xfrm>
            <a:off x="5141834" y="10330713"/>
            <a:ext cx="4287921" cy="223651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wrap="square" lIns="0" tIns="0" rIns="0" bIns="0" rtlCol="0" anchor="t">
            <a:spAutoFit/>
          </a:bodyPr>
          <a:lstStyle/>
          <a:p>
            <a:pPr marL="171450" marR="0" indent="-17145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ASOS (2024). </a:t>
            </a:r>
            <a:r>
              <a:rPr lang="en-US" sz="12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About </a:t>
            </a:r>
            <a:r>
              <a:rPr lang="en-US" sz="1200" i="1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asos</a:t>
            </a:r>
            <a:r>
              <a:rPr lang="en-US" sz="12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Everything you need to know about us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sz="12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ASOS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https://www.asos.com/about/ [Accessed: 25 November 2025]. </a:t>
            </a:r>
          </a:p>
          <a:p>
            <a:pPr marL="171450" marR="0" indent="-17145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Houghton, P.M. (2025). </a:t>
            </a:r>
            <a:r>
              <a:rPr lang="en-US" sz="12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Asos launches a new generation-Z focused brand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sz="12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LS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https://www.lsnglobal.com/article/view/22750 [Accessed: 25 November 2025]. </a:t>
            </a:r>
          </a:p>
          <a:p>
            <a:pPr marL="171450" marR="0" indent="-17145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Klein, M. (2024). </a:t>
            </a:r>
            <a:r>
              <a:rPr lang="en-US" sz="12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Privacy concerns and consumer willingness to provide personal information - Joseph Phelps, Glen Nowak, Elizabeth Ferrell, 2000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https://journals.sagepub.com/doi/abs/10.1509/jppm.19.1.27.16941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C051CE4-DFAD-EDF7-F99D-FBDD119D9C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7702"/>
            <a:ext cx="2042478" cy="1076363"/>
          </a:xfrm>
          <a:prstGeom prst="rect">
            <a:avLst/>
          </a:prstGeom>
        </p:spPr>
      </p:pic>
      <p:sp>
        <p:nvSpPr>
          <p:cNvPr id="8" name="Freeform 4">
            <a:extLst>
              <a:ext uri="{FF2B5EF4-FFF2-40B4-BE49-F238E27FC236}">
                <a16:creationId xmlns:a16="http://schemas.microsoft.com/office/drawing/2014/main" id="{8A5AFB46-CCDB-0939-6E8C-507A23CFA42A}"/>
              </a:ext>
            </a:extLst>
          </p:cNvPr>
          <p:cNvSpPr/>
          <p:nvPr/>
        </p:nvSpPr>
        <p:spPr>
          <a:xfrm>
            <a:off x="4980637" y="9788879"/>
            <a:ext cx="4502100" cy="388711"/>
          </a:xfrm>
          <a:custGeom>
            <a:avLst/>
            <a:gdLst/>
            <a:ahLst/>
            <a:cxnLst/>
            <a:rect l="l" t="t" r="r" b="b"/>
            <a:pathLst>
              <a:path w="1064413" h="100274">
                <a:moveTo>
                  <a:pt x="24409" y="0"/>
                </a:moveTo>
                <a:lnTo>
                  <a:pt x="1040003" y="0"/>
                </a:lnTo>
                <a:cubicBezTo>
                  <a:pt x="1046477" y="0"/>
                  <a:pt x="1052686" y="2572"/>
                  <a:pt x="1057263" y="7149"/>
                </a:cubicBezTo>
                <a:cubicBezTo>
                  <a:pt x="1061841" y="11727"/>
                  <a:pt x="1064413" y="17936"/>
                  <a:pt x="1064413" y="24409"/>
                </a:cubicBezTo>
                <a:lnTo>
                  <a:pt x="1064413" y="75864"/>
                </a:lnTo>
                <a:cubicBezTo>
                  <a:pt x="1064413" y="82338"/>
                  <a:pt x="1061841" y="88547"/>
                  <a:pt x="1057263" y="93125"/>
                </a:cubicBezTo>
                <a:cubicBezTo>
                  <a:pt x="1052686" y="97702"/>
                  <a:pt x="1046477" y="100274"/>
                  <a:pt x="1040003" y="100274"/>
                </a:cubicBezTo>
                <a:lnTo>
                  <a:pt x="24409" y="100274"/>
                </a:lnTo>
                <a:cubicBezTo>
                  <a:pt x="10928" y="100274"/>
                  <a:pt x="0" y="89345"/>
                  <a:pt x="0" y="75864"/>
                </a:cubicBezTo>
                <a:lnTo>
                  <a:pt x="0" y="24409"/>
                </a:lnTo>
                <a:cubicBezTo>
                  <a:pt x="0" y="17936"/>
                  <a:pt x="2572" y="11727"/>
                  <a:pt x="7149" y="7149"/>
                </a:cubicBezTo>
                <a:cubicBezTo>
                  <a:pt x="11727" y="2572"/>
                  <a:pt x="17936" y="0"/>
                  <a:pt x="24409" y="0"/>
                </a:cubicBezTo>
                <a:close/>
              </a:path>
            </a:pathLst>
          </a:custGeom>
          <a:solidFill>
            <a:srgbClr val="365B6D"/>
          </a:solidFill>
        </p:spPr>
        <p:txBody>
          <a:bodyPr/>
          <a:lstStyle/>
          <a:p>
            <a:endParaRPr lang="en-US"/>
          </a:p>
        </p:txBody>
      </p:sp>
      <p:sp>
        <p:nvSpPr>
          <p:cNvPr id="9" name="TextBox 44">
            <a:extLst>
              <a:ext uri="{FF2B5EF4-FFF2-40B4-BE49-F238E27FC236}">
                <a16:creationId xmlns:a16="http://schemas.microsoft.com/office/drawing/2014/main" id="{83342CBE-38C8-C28C-3738-1A918EAC85FA}"/>
              </a:ext>
            </a:extLst>
          </p:cNvPr>
          <p:cNvSpPr txBox="1"/>
          <p:nvPr/>
        </p:nvSpPr>
        <p:spPr>
          <a:xfrm>
            <a:off x="5205495" y="9872128"/>
            <a:ext cx="3866105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729"/>
              </a:lnSpc>
            </a:pPr>
            <a:r>
              <a:rPr lang="en-US" sz="1575" b="1" dirty="0">
                <a:solidFill>
                  <a:srgbClr val="F7F7F7"/>
                </a:solidFill>
                <a:latin typeface="Times New Roman" panose="02020603050405020304" pitchFamily="18" charset="0"/>
                <a:ea typeface="Comic Sans Bold"/>
                <a:cs typeface="Times New Roman" panose="02020603050405020304" pitchFamily="18" charset="0"/>
                <a:sym typeface="Comic Sans Bold"/>
              </a:rPr>
              <a:t>References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966E694-2D78-CBF1-7E49-2E30737BED4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311" y="3475636"/>
            <a:ext cx="4294082" cy="243998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EC0B9DA-FB93-FF91-7755-350682A90161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b="9892"/>
          <a:stretch>
            <a:fillRect/>
          </a:stretch>
        </p:blipFill>
        <p:spPr>
          <a:xfrm>
            <a:off x="84840" y="8315357"/>
            <a:ext cx="4353498" cy="264499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817BEBA4-F26A-F969-229C-DE517760E87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98448" y="7780908"/>
            <a:ext cx="4446196" cy="192051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5200D5CC-B603-119B-5C97-B7A64E994BE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5518" y="3458086"/>
            <a:ext cx="4467217" cy="160513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BF0AD4CC-5F65-1025-862F-C1D12E4FD2B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684911" y="-4798"/>
            <a:ext cx="1916288" cy="1063251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D9A78"/>
      </a:accent1>
      <a:accent2>
        <a:srgbClr val="8BC145"/>
      </a:accent2>
      <a:accent3>
        <a:srgbClr val="36AFCE"/>
      </a:accent3>
      <a:accent4>
        <a:srgbClr val="1D6FA9"/>
      </a:accent4>
      <a:accent5>
        <a:srgbClr val="B74919"/>
      </a:accent5>
      <a:accent6>
        <a:srgbClr val="F19D19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AE6F2518-B084-4896-AF52-66CC2144AA2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0</TotalTime>
  <Words>374</Words>
  <Application>Microsoft Office PowerPoint</Application>
  <PresentationFormat>A3 Paper (297x420 mm)</PresentationFormat>
  <Paragraphs>28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Calibri</vt:lpstr>
      <vt:lpstr>Calibri Light</vt:lpstr>
      <vt:lpstr>Times New Roman</vt:lpstr>
      <vt:lpstr>Wingdings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2025-11-24T17:40:05Z</dcterms:created>
  <dcterms:modified xsi:type="dcterms:W3CDTF">2025-11-25T07:14:34Z</dcterms:modified>
</cp:coreProperties>
</file>