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75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raint Forster" userId="S::g.forster@uwtsd.ac.uk::8c02c943-4b4b-4de2-a38e-320edf235171" providerId="AD" clId="Web-{031DEF2C-485F-720D-ED48-E77F857670CD}"/>
    <pc:docChg chg="modSld">
      <pc:chgData name="Geraint Forster" userId="S::g.forster@uwtsd.ac.uk::8c02c943-4b4b-4de2-a38e-320edf235171" providerId="AD" clId="Web-{031DEF2C-485F-720D-ED48-E77F857670CD}" dt="2018-12-06T09:33:43.097" v="8"/>
      <pc:docMkLst>
        <pc:docMk/>
      </pc:docMkLst>
      <pc:sldChg chg="mod modShow">
        <pc:chgData name="Geraint Forster" userId="S::g.forster@uwtsd.ac.uk::8c02c943-4b4b-4de2-a38e-320edf235171" providerId="AD" clId="Web-{031DEF2C-485F-720D-ED48-E77F857670CD}" dt="2018-12-06T09:18:24.077" v="0"/>
        <pc:sldMkLst>
          <pc:docMk/>
          <pc:sldMk cId="1860654444" sldId="266"/>
        </pc:sldMkLst>
      </pc:sldChg>
      <pc:sldChg chg="modSp">
        <pc:chgData name="Geraint Forster" userId="S::g.forster@uwtsd.ac.uk::8c02c943-4b4b-4de2-a38e-320edf235171" providerId="AD" clId="Web-{031DEF2C-485F-720D-ED48-E77F857670CD}" dt="2018-12-06T09:31:51.737" v="2" actId="1076"/>
        <pc:sldMkLst>
          <pc:docMk/>
          <pc:sldMk cId="1230096022" sldId="269"/>
        </pc:sldMkLst>
        <pc:picChg chg="mod">
          <ac:chgData name="Geraint Forster" userId="S::g.forster@uwtsd.ac.uk::8c02c943-4b4b-4de2-a38e-320edf235171" providerId="AD" clId="Web-{031DEF2C-485F-720D-ED48-E77F857670CD}" dt="2018-12-06T09:31:51.737" v="2" actId="1076"/>
          <ac:picMkLst>
            <pc:docMk/>
            <pc:sldMk cId="1230096022" sldId="269"/>
            <ac:picMk id="17411" creationId="{00000000-0000-0000-0000-000000000000}"/>
          </ac:picMkLst>
        </pc:picChg>
      </pc:sldChg>
      <pc:sldChg chg="modSp">
        <pc:chgData name="Geraint Forster" userId="S::g.forster@uwtsd.ac.uk::8c02c943-4b4b-4de2-a38e-320edf235171" providerId="AD" clId="Web-{031DEF2C-485F-720D-ED48-E77F857670CD}" dt="2018-12-06T09:32:34.268" v="4" actId="14100"/>
        <pc:sldMkLst>
          <pc:docMk/>
          <pc:sldMk cId="1469695039" sldId="270"/>
        </pc:sldMkLst>
        <pc:spChg chg="mod">
          <ac:chgData name="Geraint Forster" userId="S::g.forster@uwtsd.ac.uk::8c02c943-4b4b-4de2-a38e-320edf235171" providerId="AD" clId="Web-{031DEF2C-485F-720D-ED48-E77F857670CD}" dt="2018-12-06T09:32:34.268" v="4" actId="14100"/>
          <ac:spMkLst>
            <pc:docMk/>
            <pc:sldMk cId="1469695039" sldId="270"/>
            <ac:spMk id="19459" creationId="{00000000-0000-0000-0000-000000000000}"/>
          </ac:spMkLst>
        </pc:spChg>
      </pc:sldChg>
      <pc:sldChg chg="mod modShow">
        <pc:chgData name="Geraint Forster" userId="S::g.forster@uwtsd.ac.uk::8c02c943-4b4b-4de2-a38e-320edf235171" providerId="AD" clId="Web-{031DEF2C-485F-720D-ED48-E77F857670CD}" dt="2018-12-06T09:33:20.222" v="5"/>
        <pc:sldMkLst>
          <pc:docMk/>
          <pc:sldMk cId="3238817688" sldId="271"/>
        </pc:sldMkLst>
      </pc:sldChg>
      <pc:sldChg chg="mod modShow">
        <pc:chgData name="Geraint Forster" userId="S::g.forster@uwtsd.ac.uk::8c02c943-4b4b-4de2-a38e-320edf235171" providerId="AD" clId="Web-{031DEF2C-485F-720D-ED48-E77F857670CD}" dt="2018-12-06T09:33:24.566" v="6"/>
        <pc:sldMkLst>
          <pc:docMk/>
          <pc:sldMk cId="2762485881" sldId="272"/>
        </pc:sldMkLst>
      </pc:sldChg>
      <pc:sldChg chg="mod modShow">
        <pc:chgData name="Geraint Forster" userId="S::g.forster@uwtsd.ac.uk::8c02c943-4b4b-4de2-a38e-320edf235171" providerId="AD" clId="Web-{031DEF2C-485F-720D-ED48-E77F857670CD}" dt="2018-12-06T09:33:36.394" v="7"/>
        <pc:sldMkLst>
          <pc:docMk/>
          <pc:sldMk cId="3385041469" sldId="273"/>
        </pc:sldMkLst>
      </pc:sldChg>
      <pc:sldChg chg="mod modShow">
        <pc:chgData name="Geraint Forster" userId="S::g.forster@uwtsd.ac.uk::8c02c943-4b4b-4de2-a38e-320edf235171" providerId="AD" clId="Web-{031DEF2C-485F-720D-ED48-E77F857670CD}" dt="2018-12-06T09:33:43.097" v="8"/>
        <pc:sldMkLst>
          <pc:docMk/>
          <pc:sldMk cId="1311731285" sldId="27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76A96A-782F-4630-8F73-9EB59746658C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A2FFA-2FE4-4B5F-A2B7-718EF0A910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8208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54063" indent="-288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58875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24013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87563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44763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3001963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59163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916363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6B6E6E43-47B7-4725-B93F-F9FA8995DA54}" type="slidenum">
              <a:rPr lang="en-US" altLang="en-US" smtClean="0"/>
              <a:pPr>
                <a:spcBef>
                  <a:spcPct val="0"/>
                </a:spcBef>
              </a:pPr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21498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54063" indent="-288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58875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24013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87563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44763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3001963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59163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916363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A28E554E-0875-4551-9FCE-22A40F5E91D6}" type="slidenum">
              <a:rPr lang="en-US" altLang="en-US" smtClean="0"/>
              <a:pPr>
                <a:spcBef>
                  <a:spcPct val="0"/>
                </a:spcBef>
              </a:pPr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242960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54063" indent="-288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58875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24013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87563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44763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3001963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59163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916363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56C46CE9-3289-4941-BC5D-6D8CA291716F}" type="slidenum">
              <a:rPr lang="en-US" altLang="en-US" smtClean="0"/>
              <a:pPr>
                <a:spcBef>
                  <a:spcPct val="0"/>
                </a:spcBef>
              </a:pPr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1646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b="1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54063" indent="-288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58875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24013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87563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44763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3001963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59163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916363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AB556762-507E-4353-9D81-B5219D6DB3D7}" type="slidenum">
              <a:rPr lang="en-US" altLang="en-US" smtClean="0"/>
              <a:pPr>
                <a:spcBef>
                  <a:spcPct val="0"/>
                </a:spcBef>
              </a:pPr>
              <a:t>14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244020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745FA34-2A18-4077-8E70-080EB902CB3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8F600-B66F-49AE-B850-0552DC464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832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5FA34-2A18-4077-8E70-080EB902CB3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8F600-B66F-49AE-B850-0552DC464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2659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5FA34-2A18-4077-8E70-080EB902CB3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8F600-B66F-49AE-B850-0552DC464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648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5FA34-2A18-4077-8E70-080EB902CB3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8F600-B66F-49AE-B850-0552DC464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7254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5FA34-2A18-4077-8E70-080EB902CB3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8F600-B66F-49AE-B850-0552DC464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3559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5FA34-2A18-4077-8E70-080EB902CB3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8F600-B66F-49AE-B850-0552DC464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0758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5FA34-2A18-4077-8E70-080EB902CB3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8F600-B66F-49AE-B850-0552DC464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056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5FA34-2A18-4077-8E70-080EB902CB3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8F600-B66F-49AE-B850-0552DC464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0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5FA34-2A18-4077-8E70-080EB902CB3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8F600-B66F-49AE-B850-0552DC464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030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5FA34-2A18-4077-8E70-080EB902CB3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8F600-B66F-49AE-B850-0552DC464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881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5FA34-2A18-4077-8E70-080EB902CB3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8F600-B66F-49AE-B850-0552DC464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181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45FA34-2A18-4077-8E70-080EB902CB35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8F600-B66F-49AE-B850-0552DC464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850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Introduction to Research in Physical Activity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Geraint Forster</a:t>
            </a:r>
          </a:p>
          <a:p>
            <a:r>
              <a:rPr lang="en-GB" dirty="0"/>
              <a:t>Based on </a:t>
            </a:r>
            <a:r>
              <a:rPr lang="en-GB" dirty="0" err="1"/>
              <a:t>Ch</a:t>
            </a:r>
            <a:r>
              <a:rPr lang="en-GB" dirty="0"/>
              <a:t> 1 – Thomas, Nelson and Silverman (2015)</a:t>
            </a:r>
          </a:p>
        </p:txBody>
      </p:sp>
    </p:spTree>
    <p:extLst>
      <p:ext uri="{BB962C8B-B14F-4D97-AF65-F5344CB8AC3E}">
        <p14:creationId xmlns:p14="http://schemas.microsoft.com/office/powerpoint/2010/main" val="20521996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Outline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The nature of research</a:t>
            </a:r>
          </a:p>
          <a:p>
            <a:pPr eaLnBrk="1" hangingPunct="1"/>
            <a:r>
              <a:rPr lang="en-US" altLang="en-US" dirty="0"/>
              <a:t>Unscientific versus scientific methods of problem solving</a:t>
            </a:r>
          </a:p>
          <a:p>
            <a:pPr eaLnBrk="1" hangingPunct="1"/>
            <a:r>
              <a:rPr lang="en-US" altLang="en-US" dirty="0"/>
              <a:t>Alternative models of research</a:t>
            </a:r>
          </a:p>
          <a:p>
            <a:pPr eaLnBrk="1" hangingPunct="1"/>
            <a:r>
              <a:rPr lang="en-US" altLang="en-US" dirty="0"/>
              <a:t>Types of research</a:t>
            </a:r>
          </a:p>
          <a:p>
            <a:pPr eaLnBrk="1" hangingPunct="1"/>
            <a:r>
              <a:rPr lang="en-US" altLang="en-US" dirty="0"/>
              <a:t>Overview of the research process</a:t>
            </a:r>
          </a:p>
          <a:p>
            <a:pPr eaLnBrk="1" hangingPunct="1"/>
            <a:r>
              <a:rPr lang="en-US" altLang="en-US" dirty="0"/>
              <a:t>Parts of a thesis</a:t>
            </a:r>
          </a:p>
        </p:txBody>
      </p:sp>
    </p:spTree>
    <p:extLst>
      <p:ext uri="{BB962C8B-B14F-4D97-AF65-F5344CB8AC3E}">
        <p14:creationId xmlns:p14="http://schemas.microsoft.com/office/powerpoint/2010/main" val="1602905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/>
              <a:t>Five Characteristics of Research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/>
              <a:t>Systematic: plan, identify, design, collect data, evaluate.</a:t>
            </a:r>
          </a:p>
          <a:p>
            <a:pPr eaLnBrk="1" hangingPunct="1"/>
            <a:r>
              <a:rPr lang="en-US" altLang="en-US"/>
              <a:t>Logical: examine procedures to evaluate conclusions.</a:t>
            </a:r>
          </a:p>
          <a:p>
            <a:pPr eaLnBrk="1" hangingPunct="1"/>
            <a:r>
              <a:rPr lang="en-US" altLang="en-US"/>
              <a:t>Empirical: decisions are based on data.</a:t>
            </a:r>
          </a:p>
          <a:p>
            <a:pPr eaLnBrk="1" hangingPunct="1"/>
            <a:r>
              <a:rPr lang="en-US" altLang="en-US"/>
              <a:t>Reductive: general relationships are established from data.</a:t>
            </a:r>
          </a:p>
          <a:p>
            <a:pPr eaLnBrk="1" hangingPunct="1"/>
            <a:r>
              <a:rPr lang="en-US" altLang="en-US"/>
              <a:t>Replicable: actions are recorded.</a:t>
            </a:r>
          </a:p>
        </p:txBody>
      </p:sp>
    </p:spTree>
    <p:extLst>
      <p:ext uri="{BB962C8B-B14F-4D97-AF65-F5344CB8AC3E}">
        <p14:creationId xmlns:p14="http://schemas.microsoft.com/office/powerpoint/2010/main" val="74682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Continuum of Basic </a:t>
            </a:r>
            <a:br>
              <a:rPr lang="en-US" altLang="en-US"/>
            </a:br>
            <a:r>
              <a:rPr lang="en-US" altLang="en-US"/>
              <a:t>to Applied Research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buFont typeface="Times" panose="02020603050405020304" pitchFamily="18" charset="0"/>
              <a:buChar char="•"/>
            </a:pPr>
            <a:r>
              <a:rPr lang="en-US" altLang="en-US"/>
              <a:t>Level I—Basic research</a:t>
            </a:r>
          </a:p>
          <a:p>
            <a:pPr lvl="1" eaLnBrk="1" hangingPunct="1">
              <a:buFont typeface="Times" panose="02020603050405020304" pitchFamily="18" charset="0"/>
              <a:buChar char="–"/>
            </a:pPr>
            <a:r>
              <a:rPr lang="en-US" altLang="en-US"/>
              <a:t>Goal: Theory-driven</a:t>
            </a:r>
          </a:p>
          <a:p>
            <a:pPr lvl="1" eaLnBrk="1" hangingPunct="1">
              <a:buFont typeface="Times" panose="02020603050405020304" pitchFamily="18" charset="0"/>
              <a:buChar char="–"/>
            </a:pPr>
            <a:r>
              <a:rPr lang="en-US" altLang="en-US"/>
              <a:t>Approach: Laboratory</a:t>
            </a:r>
          </a:p>
          <a:p>
            <a:pPr eaLnBrk="1" hangingPunct="1">
              <a:buFont typeface="Times" panose="02020603050405020304" pitchFamily="18" charset="0"/>
              <a:buChar char="•"/>
            </a:pPr>
            <a:r>
              <a:rPr lang="en-US" altLang="en-US"/>
              <a:t>Level II—Moderate relevance</a:t>
            </a:r>
          </a:p>
          <a:p>
            <a:pPr lvl="1" eaLnBrk="1" hangingPunct="1">
              <a:buFont typeface="Times" panose="02020603050405020304" pitchFamily="18" charset="0"/>
              <a:buChar char="–"/>
            </a:pPr>
            <a:r>
              <a:rPr lang="en-US" altLang="en-US"/>
              <a:t>Goal: Theory-based using relevant movements</a:t>
            </a:r>
          </a:p>
          <a:p>
            <a:pPr lvl="1" eaLnBrk="1" hangingPunct="1">
              <a:buFont typeface="Times" panose="02020603050405020304" pitchFamily="18" charset="0"/>
              <a:buChar char="–"/>
            </a:pPr>
            <a:r>
              <a:rPr lang="en-US" altLang="en-US"/>
              <a:t>Approach: Similar to real-world task or setting</a:t>
            </a:r>
          </a:p>
          <a:p>
            <a:pPr eaLnBrk="1" hangingPunct="1">
              <a:buFont typeface="Times" panose="02020603050405020304" pitchFamily="18" charset="0"/>
              <a:buChar char="•"/>
            </a:pPr>
            <a:r>
              <a:rPr lang="en-US" altLang="en-US"/>
              <a:t>Level III—Applied research</a:t>
            </a:r>
          </a:p>
          <a:p>
            <a:pPr lvl="1" eaLnBrk="1" hangingPunct="1">
              <a:buFont typeface="Times" panose="02020603050405020304" pitchFamily="18" charset="0"/>
              <a:buChar char="–"/>
            </a:pPr>
            <a:r>
              <a:rPr lang="en-US" altLang="en-US"/>
              <a:t>Goal: Immediate solutions</a:t>
            </a:r>
          </a:p>
          <a:p>
            <a:pPr lvl="1" eaLnBrk="1" hangingPunct="1">
              <a:buFont typeface="Times" panose="02020603050405020304" pitchFamily="18" charset="0"/>
              <a:buChar char="–"/>
            </a:pPr>
            <a:r>
              <a:rPr lang="en-US" altLang="en-US"/>
              <a:t>Approach: Real-world settings</a:t>
            </a:r>
          </a:p>
        </p:txBody>
      </p:sp>
    </p:spTree>
    <p:extLst>
      <p:ext uri="{BB962C8B-B14F-4D97-AF65-F5344CB8AC3E}">
        <p14:creationId xmlns:p14="http://schemas.microsoft.com/office/powerpoint/2010/main" val="38490684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Quality Research Involves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2400"/>
              <a:t>Identifying and delimiting the problem</a:t>
            </a:r>
          </a:p>
          <a:p>
            <a:pPr eaLnBrk="1" hangingPunct="1"/>
            <a:r>
              <a:rPr lang="en-US" altLang="en-US" sz="2400"/>
              <a:t>Searching, reviewing, and writing about the literature</a:t>
            </a:r>
          </a:p>
          <a:p>
            <a:pPr eaLnBrk="1" hangingPunct="1"/>
            <a:r>
              <a:rPr lang="en-US" altLang="en-US" sz="2400"/>
              <a:t>Specifying and defining testable hypotheses</a:t>
            </a:r>
          </a:p>
          <a:p>
            <a:pPr eaLnBrk="1" hangingPunct="1"/>
            <a:r>
              <a:rPr lang="en-US" altLang="en-US" sz="2400"/>
              <a:t>Designing research to test the hypotheses</a:t>
            </a:r>
          </a:p>
          <a:p>
            <a:pPr eaLnBrk="1" hangingPunct="1"/>
            <a:r>
              <a:rPr lang="en-US" altLang="en-US" sz="2400"/>
              <a:t>Selecting, describing, testing, and treating the participants</a:t>
            </a:r>
          </a:p>
          <a:p>
            <a:pPr eaLnBrk="1" hangingPunct="1"/>
            <a:r>
              <a:rPr lang="en-US" altLang="en-US" sz="2400"/>
              <a:t>Analyzing and reporting the results</a:t>
            </a:r>
          </a:p>
          <a:p>
            <a:pPr eaLnBrk="1" hangingPunct="1"/>
            <a:r>
              <a:rPr lang="en-US" altLang="en-US" sz="2400"/>
              <a:t>Discussing the meaning and implications of the findings</a:t>
            </a:r>
          </a:p>
        </p:txBody>
      </p:sp>
    </p:spTree>
    <p:extLst>
      <p:ext uri="{BB962C8B-B14F-4D97-AF65-F5344CB8AC3E}">
        <p14:creationId xmlns:p14="http://schemas.microsoft.com/office/powerpoint/2010/main" val="3183860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Reading Research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Become familiar with relevant publications.</a:t>
            </a:r>
          </a:p>
          <a:p>
            <a:pPr eaLnBrk="1" hangingPunct="1"/>
            <a:r>
              <a:rPr lang="en-US" altLang="en-US"/>
              <a:t>Read studies of interest.</a:t>
            </a:r>
          </a:p>
          <a:p>
            <a:pPr eaLnBrk="1" hangingPunct="1"/>
            <a:r>
              <a:rPr lang="en-US" altLang="en-US"/>
              <a:t>Read as a practitioner would.</a:t>
            </a:r>
          </a:p>
          <a:p>
            <a:pPr eaLnBrk="1" hangingPunct="1"/>
            <a:r>
              <a:rPr lang="en-US" altLang="en-US"/>
              <a:t>Read the abstract first.</a:t>
            </a:r>
          </a:p>
          <a:p>
            <a:pPr eaLnBrk="1" hangingPunct="1"/>
            <a:r>
              <a:rPr lang="en-US" altLang="en-US"/>
              <a:t>Don’t worry too much about the statistics.</a:t>
            </a:r>
          </a:p>
          <a:p>
            <a:pPr eaLnBrk="1" hangingPunct="1"/>
            <a:r>
              <a:rPr lang="en-US" altLang="en-US"/>
              <a:t>Be critical but objective.</a:t>
            </a:r>
          </a:p>
        </p:txBody>
      </p:sp>
    </p:spTree>
    <p:extLst>
      <p:ext uri="{BB962C8B-B14F-4D97-AF65-F5344CB8AC3E}">
        <p14:creationId xmlns:p14="http://schemas.microsoft.com/office/powerpoint/2010/main" val="3742958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Unscientific Methods </a:t>
            </a:r>
            <a:br>
              <a:rPr lang="en-US" altLang="en-US"/>
            </a:br>
            <a:r>
              <a:rPr lang="en-US" altLang="en-US"/>
              <a:t>of Problem Solving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Tenacity</a:t>
            </a:r>
          </a:p>
          <a:p>
            <a:pPr eaLnBrk="1" hangingPunct="1"/>
            <a:r>
              <a:rPr lang="en-US" altLang="en-US"/>
              <a:t>Intuition</a:t>
            </a:r>
          </a:p>
          <a:p>
            <a:pPr eaLnBrk="1" hangingPunct="1"/>
            <a:r>
              <a:rPr lang="en-US" altLang="en-US"/>
              <a:t>Authority</a:t>
            </a:r>
          </a:p>
          <a:p>
            <a:pPr eaLnBrk="1" hangingPunct="1"/>
            <a:r>
              <a:rPr lang="en-US" altLang="en-US"/>
              <a:t>The rationalistic method</a:t>
            </a:r>
          </a:p>
          <a:p>
            <a:pPr eaLnBrk="1" hangingPunct="1"/>
            <a:r>
              <a:rPr lang="en-US" altLang="en-US"/>
              <a:t>The empirical method</a:t>
            </a:r>
          </a:p>
        </p:txBody>
      </p:sp>
    </p:spTree>
    <p:extLst>
      <p:ext uri="{BB962C8B-B14F-4D97-AF65-F5344CB8AC3E}">
        <p14:creationId xmlns:p14="http://schemas.microsoft.com/office/powerpoint/2010/main" val="1311615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Scientific Method </a:t>
            </a:r>
            <a:br>
              <a:rPr lang="en-US" altLang="en-US"/>
            </a:br>
            <a:r>
              <a:rPr lang="en-US" altLang="en-US"/>
              <a:t>of Problem Solving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Step 1: developing the problem (defining and delimiting it)</a:t>
            </a:r>
          </a:p>
          <a:p>
            <a:pPr eaLnBrk="1" hangingPunct="1"/>
            <a:r>
              <a:rPr lang="en-US" altLang="en-US"/>
              <a:t>Step 2: formulating the hypotheses</a:t>
            </a:r>
          </a:p>
          <a:p>
            <a:pPr eaLnBrk="1" hangingPunct="1"/>
            <a:r>
              <a:rPr lang="en-US" altLang="en-US"/>
              <a:t>Step 3: gathering the data</a:t>
            </a:r>
          </a:p>
          <a:p>
            <a:pPr eaLnBrk="1" hangingPunct="1"/>
            <a:r>
              <a:rPr lang="en-US" altLang="en-US"/>
              <a:t>Step 4: analyzing and interpreting results</a:t>
            </a:r>
          </a:p>
        </p:txBody>
      </p:sp>
    </p:spTree>
    <p:extLst>
      <p:ext uri="{BB962C8B-B14F-4D97-AF65-F5344CB8AC3E}">
        <p14:creationId xmlns:p14="http://schemas.microsoft.com/office/powerpoint/2010/main" val="32045996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Alternative Models of Research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Normal science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Previously useful theories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Scientific method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Challenges to normal science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Inconsistent findings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Alternative interpretations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Paradigm shifts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New theories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New methods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How knowledge is advanced</a:t>
            </a:r>
          </a:p>
        </p:txBody>
      </p:sp>
    </p:spTree>
    <p:extLst>
      <p:ext uri="{BB962C8B-B14F-4D97-AF65-F5344CB8AC3E}">
        <p14:creationId xmlns:p14="http://schemas.microsoft.com/office/powerpoint/2010/main" val="18606544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Types of Research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/>
              <a:t>Analytical</a:t>
            </a:r>
          </a:p>
          <a:p>
            <a:pPr lvl="1" eaLnBrk="1" hangingPunct="1"/>
            <a:r>
              <a:rPr lang="en-US" altLang="en-US"/>
              <a:t>Historical</a:t>
            </a:r>
          </a:p>
          <a:p>
            <a:pPr lvl="1" eaLnBrk="1" hangingPunct="1"/>
            <a:r>
              <a:rPr lang="en-US" altLang="en-US"/>
              <a:t>Philosophic</a:t>
            </a:r>
          </a:p>
          <a:p>
            <a:pPr lvl="1" eaLnBrk="1" hangingPunct="1"/>
            <a:r>
              <a:rPr lang="en-US" altLang="en-US"/>
              <a:t>Reviews</a:t>
            </a:r>
          </a:p>
          <a:p>
            <a:pPr lvl="1" eaLnBrk="1" hangingPunct="1"/>
            <a:r>
              <a:rPr lang="en-US" altLang="en-US"/>
              <a:t>Research synthesis (meta-analysis)</a:t>
            </a:r>
          </a:p>
          <a:p>
            <a:pPr eaLnBrk="1" hangingPunct="1"/>
            <a:r>
              <a:rPr lang="en-US" altLang="en-US"/>
              <a:t>Descriptive research</a:t>
            </a:r>
          </a:p>
          <a:p>
            <a:pPr lvl="1" eaLnBrk="1" hangingPunct="1"/>
            <a:r>
              <a:rPr lang="en-US" altLang="en-US"/>
              <a:t>Questionnaire</a:t>
            </a:r>
          </a:p>
          <a:p>
            <a:pPr lvl="1" eaLnBrk="1" hangingPunct="1"/>
            <a:r>
              <a:rPr lang="en-US" altLang="en-US"/>
              <a:t>Interview</a:t>
            </a:r>
          </a:p>
          <a:p>
            <a:pPr lvl="1" eaLnBrk="1" hangingPunct="1"/>
            <a:r>
              <a:rPr lang="en-US" altLang="en-US"/>
              <a:t>Normative survey</a:t>
            </a:r>
          </a:p>
        </p:txBody>
      </p:sp>
      <p:sp>
        <p:nvSpPr>
          <p:cNvPr id="4" name="Rectangle 3"/>
          <p:cNvSpPr/>
          <p:nvPr/>
        </p:nvSpPr>
        <p:spPr>
          <a:xfrm>
            <a:off x="8940800" y="6011864"/>
            <a:ext cx="1079500" cy="27622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 eaLnBrk="1" hangingPunct="1">
              <a:lnSpc>
                <a:spcPct val="85000"/>
              </a:lnSpc>
              <a:defRPr/>
            </a:pPr>
            <a:r>
              <a:rPr lang="en-US" sz="1400" kern="0" dirty="0">
                <a:solidFill>
                  <a:srgbClr val="000000"/>
                </a:solidFill>
                <a:latin typeface="Arial"/>
              </a:rPr>
              <a:t>(</a:t>
            </a:r>
            <a:r>
              <a:rPr lang="en-US" sz="1400" i="1" kern="0" dirty="0">
                <a:solidFill>
                  <a:srgbClr val="000000"/>
                </a:solidFill>
                <a:latin typeface="Arial"/>
              </a:rPr>
              <a:t>continued)</a:t>
            </a:r>
            <a:endParaRPr lang="en-US" sz="14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84983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Types of Research </a:t>
            </a:r>
            <a:r>
              <a:rPr lang="en-US" altLang="en-US" sz="2400" i="1"/>
              <a:t>(continued)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2400"/>
              <a:t>Other types of descriptive research</a:t>
            </a:r>
          </a:p>
          <a:p>
            <a:pPr lvl="1" eaLnBrk="1" hangingPunct="1"/>
            <a:r>
              <a:rPr lang="en-US" altLang="en-US" sz="2000"/>
              <a:t>Case study</a:t>
            </a:r>
          </a:p>
          <a:p>
            <a:pPr lvl="1" eaLnBrk="1" hangingPunct="1"/>
            <a:r>
              <a:rPr lang="en-US" altLang="en-US" sz="2000"/>
              <a:t>Job analysis</a:t>
            </a:r>
          </a:p>
          <a:p>
            <a:pPr lvl="1" eaLnBrk="1" hangingPunct="1"/>
            <a:r>
              <a:rPr lang="en-US" altLang="en-US" sz="2000"/>
              <a:t>Observational research</a:t>
            </a:r>
          </a:p>
          <a:p>
            <a:pPr lvl="1" eaLnBrk="1" hangingPunct="1"/>
            <a:r>
              <a:rPr lang="en-US" altLang="en-US" sz="2000"/>
              <a:t>Developmental studies</a:t>
            </a:r>
          </a:p>
          <a:p>
            <a:pPr lvl="1" eaLnBrk="1" hangingPunct="1"/>
            <a:r>
              <a:rPr lang="en-US" altLang="en-US" sz="2000"/>
              <a:t>Correlational studies</a:t>
            </a:r>
          </a:p>
          <a:p>
            <a:pPr eaLnBrk="1" hangingPunct="1"/>
            <a:r>
              <a:rPr lang="en-US" altLang="en-US" sz="2400"/>
              <a:t>Epidemiologic research</a:t>
            </a:r>
          </a:p>
          <a:p>
            <a:pPr eaLnBrk="1" hangingPunct="1"/>
            <a:r>
              <a:rPr lang="en-US" altLang="en-US" sz="2400"/>
              <a:t>Experimental research–establishes cause and effect</a:t>
            </a:r>
          </a:p>
          <a:p>
            <a:pPr eaLnBrk="1" hangingPunct="1"/>
            <a:r>
              <a:rPr lang="en-US" altLang="en-US" sz="2400"/>
              <a:t>Qualitative research–uses a different paradigm</a:t>
            </a:r>
          </a:p>
        </p:txBody>
      </p:sp>
    </p:spTree>
    <p:extLst>
      <p:ext uri="{BB962C8B-B14F-4D97-AF65-F5344CB8AC3E}">
        <p14:creationId xmlns:p14="http://schemas.microsoft.com/office/powerpoint/2010/main" val="3325795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Figure 1.2</a:t>
            </a:r>
          </a:p>
        </p:txBody>
      </p:sp>
      <p:pic>
        <p:nvPicPr>
          <p:cNvPr id="17411" name="Content Placeholder 1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1241" y="143437"/>
            <a:ext cx="7881138" cy="5373127"/>
          </a:xfrm>
        </p:spPr>
      </p:pic>
    </p:spTree>
    <p:extLst>
      <p:ext uri="{BB962C8B-B14F-4D97-AF65-F5344CB8AC3E}">
        <p14:creationId xmlns:p14="http://schemas.microsoft.com/office/powerpoint/2010/main" val="12300960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Parts of a Thesis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407894" y="1342466"/>
            <a:ext cx="10972800" cy="4185973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400"/>
              <a:t>Proposal : Research plan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Introduction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1800"/>
              <a:t>Problem and hypotheses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Literature review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Method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1800"/>
              <a:t>Participants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1800"/>
              <a:t>Instruments and measurements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1800"/>
              <a:t>Procedures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1800"/>
              <a:t>Design and analysis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Completing the thesis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Results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Discussion and conclusions</a:t>
            </a:r>
          </a:p>
        </p:txBody>
      </p:sp>
    </p:spTree>
    <p:extLst>
      <p:ext uri="{BB962C8B-B14F-4D97-AF65-F5344CB8AC3E}">
        <p14:creationId xmlns:p14="http://schemas.microsoft.com/office/powerpoint/2010/main" val="14696950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Term Definitions and How They </a:t>
            </a:r>
            <a:br>
              <a:rPr lang="en-US" altLang="en-US"/>
            </a:br>
            <a:r>
              <a:rPr lang="en-US" altLang="en-US"/>
              <a:t>Relate to Each Other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2095500" y="1981201"/>
            <a:ext cx="8051800" cy="4168775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US" altLang="en-US" sz="2400" dirty="0">
                <a:ea typeface="MS PGothic" panose="020B0600070205080204" pitchFamily="34" charset="-128"/>
              </a:rPr>
              <a:t>Biomechanics</a:t>
            </a:r>
          </a:p>
          <a:p>
            <a:pPr eaLnBrk="1" hangingPunct="1">
              <a:defRPr/>
            </a:pPr>
            <a:r>
              <a:rPr lang="en-US" altLang="en-US" sz="2400" dirty="0">
                <a:ea typeface="MS PGothic" panose="020B0600070205080204" pitchFamily="34" charset="-128"/>
              </a:rPr>
              <a:t>Exercise and sport science</a:t>
            </a:r>
          </a:p>
          <a:p>
            <a:pPr eaLnBrk="1" hangingPunct="1">
              <a:defRPr/>
            </a:pPr>
            <a:r>
              <a:rPr lang="en-US" altLang="en-US" sz="2400" dirty="0">
                <a:ea typeface="MS PGothic" panose="020B0600070205080204" pitchFamily="34" charset="-128"/>
              </a:rPr>
              <a:t>Kinesiology</a:t>
            </a:r>
          </a:p>
          <a:p>
            <a:pPr eaLnBrk="1" hangingPunct="1">
              <a:defRPr/>
            </a:pPr>
            <a:r>
              <a:rPr lang="en-US" altLang="en-US" sz="2400" dirty="0">
                <a:ea typeface="MS PGothic" panose="020B0600070205080204" pitchFamily="34" charset="-128"/>
              </a:rPr>
              <a:t>Motor behavior</a:t>
            </a:r>
          </a:p>
          <a:p>
            <a:pPr eaLnBrk="1" hangingPunct="1">
              <a:defRPr/>
            </a:pPr>
            <a:r>
              <a:rPr lang="en-US" altLang="en-US" sz="2400" dirty="0">
                <a:ea typeface="MS PGothic" panose="020B0600070205080204" pitchFamily="34" charset="-128"/>
              </a:rPr>
              <a:t>Exercise and sport psychology</a:t>
            </a:r>
          </a:p>
          <a:p>
            <a:pPr eaLnBrk="1" hangingPunct="1">
              <a:defRPr/>
            </a:pPr>
            <a:r>
              <a:rPr lang="en-US" altLang="en-US" sz="2400" dirty="0">
                <a:ea typeface="MS PGothic" panose="020B0600070205080204" pitchFamily="34" charset="-128"/>
              </a:rPr>
              <a:t>Movement studies</a:t>
            </a:r>
          </a:p>
          <a:p>
            <a:pPr eaLnBrk="1" hangingPunct="1">
              <a:defRPr/>
            </a:pPr>
            <a:r>
              <a:rPr lang="en-US" altLang="en-US" sz="2400" dirty="0">
                <a:ea typeface="MS PGothic" panose="020B0600070205080204" pitchFamily="34" charset="-128"/>
              </a:rPr>
              <a:t>Sport management</a:t>
            </a:r>
          </a:p>
          <a:p>
            <a:pPr eaLnBrk="1" hangingPunct="1">
              <a:defRPr/>
            </a:pPr>
            <a:endParaRPr lang="en-US" altLang="en-US" sz="2400" dirty="0">
              <a:ea typeface="MS PGothic" panose="020B0600070205080204" pitchFamily="34" charset="-128"/>
            </a:endParaRPr>
          </a:p>
          <a:p>
            <a:pPr marL="0" indent="0">
              <a:buNone/>
              <a:defRPr/>
            </a:pPr>
            <a:r>
              <a:rPr lang="en-US" altLang="en-US" sz="2000" dirty="0">
                <a:ea typeface="MS PGothic" panose="020B0600070205080204" pitchFamily="34" charset="-128"/>
              </a:rPr>
              <a:t>See Learning Activity 1 from the Instructor Guide</a:t>
            </a:r>
          </a:p>
          <a:p>
            <a:pPr algn="r" eaLnBrk="1" hangingPunct="1">
              <a:buFontTx/>
              <a:buNone/>
              <a:defRPr/>
            </a:pPr>
            <a:endParaRPr lang="en-US" altLang="en-US" sz="1400" i="1" dirty="0">
              <a:ea typeface="MS PGothic" panose="020B0600070205080204" pitchFamily="34" charset="-128"/>
            </a:endParaRPr>
          </a:p>
          <a:p>
            <a:pPr algn="r" eaLnBrk="1" hangingPunct="1">
              <a:buFontTx/>
              <a:buNone/>
              <a:defRPr/>
            </a:pPr>
            <a:r>
              <a:rPr lang="en-US" altLang="en-US" sz="1400" i="1" dirty="0">
                <a:ea typeface="MS PGothic" panose="020B0600070205080204" pitchFamily="34" charset="-128"/>
              </a:rPr>
              <a:t>(continued)</a:t>
            </a:r>
          </a:p>
        </p:txBody>
      </p:sp>
    </p:spTree>
    <p:extLst>
      <p:ext uri="{BB962C8B-B14F-4D97-AF65-F5344CB8AC3E}">
        <p14:creationId xmlns:p14="http://schemas.microsoft.com/office/powerpoint/2010/main" val="32388176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Term Definitions and How They </a:t>
            </a:r>
            <a:br>
              <a:rPr lang="en-US" altLang="en-US"/>
            </a:br>
            <a:r>
              <a:rPr lang="en-US" altLang="en-US"/>
              <a:t>Relate to Each Other </a:t>
            </a:r>
            <a:r>
              <a:rPr lang="en-US" altLang="en-US" sz="2400" i="1"/>
              <a:t>(continued)</a:t>
            </a:r>
            <a:endParaRPr lang="en-US" altLang="en-US" sz="2400"/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/>
              <a:t>Exercise physiology</a:t>
            </a:r>
          </a:p>
          <a:p>
            <a:pPr eaLnBrk="1" hangingPunct="1"/>
            <a:r>
              <a:rPr lang="en-US" altLang="en-US"/>
              <a:t>Physical education</a:t>
            </a:r>
          </a:p>
          <a:p>
            <a:pPr eaLnBrk="1" hangingPunct="1"/>
            <a:r>
              <a:rPr lang="en-US" altLang="en-US"/>
              <a:t>Health promotion and exercise</a:t>
            </a:r>
          </a:p>
          <a:p>
            <a:pPr eaLnBrk="1" hangingPunct="1"/>
            <a:r>
              <a:rPr lang="en-US" altLang="en-US"/>
              <a:t>Sport sociology</a:t>
            </a:r>
          </a:p>
          <a:p>
            <a:pPr eaLnBrk="1" hangingPunct="1">
              <a:buFontTx/>
              <a:buNone/>
            </a:pPr>
            <a:endParaRPr lang="en-US" altLang="en-US"/>
          </a:p>
          <a:p>
            <a:pPr eaLnBrk="1" hangingPunct="1"/>
            <a:endParaRPr lang="en-US" altLang="en-US"/>
          </a:p>
          <a:p>
            <a:pPr eaLnBrk="1" hangingPunct="1">
              <a:buFontTx/>
              <a:buNone/>
            </a:pPr>
            <a:endParaRPr lang="en-US" altLang="en-US"/>
          </a:p>
          <a:p>
            <a:pPr eaLnBrk="1" hangingPunct="1">
              <a:buFontTx/>
              <a:buNone/>
            </a:pPr>
            <a:r>
              <a:rPr lang="en-US" altLang="en-US" sz="2000"/>
              <a:t>See Learning Activity 1 from the Instructor Guide	               </a:t>
            </a:r>
          </a:p>
          <a:p>
            <a:pPr algn="r" eaLnBrk="1" hangingPunct="1">
              <a:buFontTx/>
              <a:buNone/>
            </a:pPr>
            <a:endParaRPr lang="en-US" altLang="en-US" sz="1400" i="1"/>
          </a:p>
          <a:p>
            <a:pPr algn="r" eaLnBrk="1" hangingPunct="1">
              <a:buFontTx/>
              <a:buNone/>
            </a:pPr>
            <a:r>
              <a:rPr lang="en-US" altLang="en-US" sz="1400" i="1"/>
              <a:t>(continued)</a:t>
            </a:r>
          </a:p>
        </p:txBody>
      </p:sp>
    </p:spTree>
    <p:extLst>
      <p:ext uri="{BB962C8B-B14F-4D97-AF65-F5344CB8AC3E}">
        <p14:creationId xmlns:p14="http://schemas.microsoft.com/office/powerpoint/2010/main" val="27624858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Term Definitions and How They </a:t>
            </a:r>
            <a:br>
              <a:rPr lang="en-US" altLang="en-US"/>
            </a:br>
            <a:r>
              <a:rPr lang="en-US" altLang="en-US"/>
              <a:t>Relate to Each Other </a:t>
            </a:r>
            <a:r>
              <a:rPr lang="en-US" altLang="en-US" sz="2400" i="1"/>
              <a:t>(continued)</a:t>
            </a:r>
            <a:endParaRPr lang="en-US" altLang="en-US" sz="2400"/>
          </a:p>
        </p:txBody>
      </p:sp>
      <p:sp>
        <p:nvSpPr>
          <p:cNvPr id="2355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095500" y="1981200"/>
            <a:ext cx="8115300" cy="4318000"/>
          </a:xfrm>
        </p:spPr>
        <p:txBody>
          <a:bodyPr>
            <a:normAutofit lnSpcReduction="10000"/>
          </a:bodyPr>
          <a:lstStyle/>
          <a:p>
            <a:pPr eaLnBrk="1" hangingPunct="1">
              <a:buFontTx/>
              <a:buNone/>
            </a:pPr>
            <a:r>
              <a:rPr lang="en-US" altLang="en-US"/>
              <a:t>What is the relationship among these terms?</a:t>
            </a:r>
          </a:p>
          <a:p>
            <a:pPr eaLnBrk="1" hangingPunct="1">
              <a:buFont typeface="Times" panose="02020603050405020304" pitchFamily="18" charset="0"/>
              <a:buChar char="•"/>
            </a:pPr>
            <a:r>
              <a:rPr lang="en-US" altLang="en-US"/>
              <a:t>Chemistry</a:t>
            </a:r>
          </a:p>
          <a:p>
            <a:pPr eaLnBrk="1" hangingPunct="1">
              <a:buFont typeface="Times" panose="02020603050405020304" pitchFamily="18" charset="0"/>
              <a:buChar char="•"/>
            </a:pPr>
            <a:r>
              <a:rPr lang="en-US" altLang="en-US"/>
              <a:t>Education</a:t>
            </a:r>
          </a:p>
          <a:p>
            <a:pPr eaLnBrk="1" hangingPunct="1">
              <a:buFont typeface="Times" panose="02020603050405020304" pitchFamily="18" charset="0"/>
              <a:buChar char="•"/>
            </a:pPr>
            <a:r>
              <a:rPr lang="en-US" altLang="en-US"/>
              <a:t>Physics</a:t>
            </a:r>
            <a:endParaRPr lang="en-US" altLang="en-US" sz="2400"/>
          </a:p>
          <a:p>
            <a:pPr eaLnBrk="1" hangingPunct="1">
              <a:buFont typeface="Times" panose="02020603050405020304" pitchFamily="18" charset="0"/>
              <a:buChar char="•"/>
            </a:pPr>
            <a:endParaRPr lang="en-US" altLang="en-US" sz="2400"/>
          </a:p>
          <a:p>
            <a:pPr eaLnBrk="1" hangingPunct="1">
              <a:buFont typeface="Times" panose="02020603050405020304" pitchFamily="18" charset="0"/>
              <a:buChar char="•"/>
            </a:pPr>
            <a:endParaRPr lang="en-US" altLang="en-US" sz="2400"/>
          </a:p>
          <a:p>
            <a:pPr eaLnBrk="1" hangingPunct="1">
              <a:buFont typeface="Times" panose="02020603050405020304" pitchFamily="18" charset="0"/>
              <a:buChar char="•"/>
            </a:pPr>
            <a:endParaRPr lang="en-US" altLang="en-US" sz="2400"/>
          </a:p>
          <a:p>
            <a:pPr eaLnBrk="1" hangingPunct="1">
              <a:buFontTx/>
              <a:buNone/>
            </a:pPr>
            <a:endParaRPr lang="en-US" altLang="en-US" sz="2400"/>
          </a:p>
          <a:p>
            <a:pPr eaLnBrk="1" hangingPunct="1">
              <a:buFontTx/>
              <a:buNone/>
            </a:pPr>
            <a:r>
              <a:rPr lang="en-US" altLang="en-US" sz="2000"/>
              <a:t>See Learning Activity 1 from the Instructor Guide</a:t>
            </a:r>
          </a:p>
          <a:p>
            <a:pPr algn="r" eaLnBrk="1" hangingPunct="1">
              <a:buFontTx/>
              <a:buNone/>
            </a:pPr>
            <a:r>
              <a:rPr lang="en-US" altLang="en-US" sz="1400" i="1"/>
              <a:t>(continued)</a:t>
            </a:r>
          </a:p>
        </p:txBody>
      </p:sp>
      <p:sp>
        <p:nvSpPr>
          <p:cNvPr id="23556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6183313" y="1981200"/>
            <a:ext cx="3949700" cy="4318000"/>
          </a:xfrm>
        </p:spPr>
        <p:txBody>
          <a:bodyPr>
            <a:normAutofit lnSpcReduction="10000"/>
          </a:bodyPr>
          <a:lstStyle/>
          <a:p>
            <a:pPr eaLnBrk="1" hangingPunct="1">
              <a:buFont typeface="Times" panose="02020603050405020304" pitchFamily="18" charset="0"/>
              <a:buChar char="•"/>
            </a:pPr>
            <a:endParaRPr lang="en-US" altLang="en-US"/>
          </a:p>
          <a:p>
            <a:pPr eaLnBrk="1" hangingPunct="1">
              <a:buFont typeface="Times" panose="02020603050405020304" pitchFamily="18" charset="0"/>
              <a:buChar char="•"/>
            </a:pPr>
            <a:r>
              <a:rPr lang="en-US" altLang="en-US"/>
              <a:t>Physiology</a:t>
            </a:r>
          </a:p>
          <a:p>
            <a:pPr eaLnBrk="1" hangingPunct="1">
              <a:buFont typeface="Times" panose="02020603050405020304" pitchFamily="18" charset="0"/>
              <a:buChar char="•"/>
            </a:pPr>
            <a:r>
              <a:rPr lang="en-US" altLang="en-US"/>
              <a:t>Psychology</a:t>
            </a:r>
          </a:p>
          <a:p>
            <a:pPr eaLnBrk="1" hangingPunct="1">
              <a:buFont typeface="Times" panose="02020603050405020304" pitchFamily="18" charset="0"/>
              <a:buChar char="•"/>
            </a:pPr>
            <a:r>
              <a:rPr lang="en-US" altLang="en-US"/>
              <a:t>Sociology</a:t>
            </a:r>
            <a:endParaRPr lang="en-US" altLang="en-US" sz="2400"/>
          </a:p>
          <a:p>
            <a:pPr eaLnBrk="1" hangingPunct="1">
              <a:buFont typeface="Times" panose="02020603050405020304" pitchFamily="18" charset="0"/>
              <a:buChar char="•"/>
            </a:pPr>
            <a:endParaRPr lang="en-US" altLang="en-US" sz="2400"/>
          </a:p>
          <a:p>
            <a:pPr eaLnBrk="1" hangingPunct="1">
              <a:buFont typeface="Times" panose="02020603050405020304" pitchFamily="18" charset="0"/>
              <a:buChar char="•"/>
            </a:pPr>
            <a:endParaRPr lang="en-US" altLang="en-US" sz="2400"/>
          </a:p>
          <a:p>
            <a:pPr eaLnBrk="1" hangingPunct="1">
              <a:buFont typeface="Times" panose="02020603050405020304" pitchFamily="18" charset="0"/>
              <a:buChar char="•"/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3385041469"/>
      </p:ext>
    </p:extLst>
  </p:cSld>
  <p:clrMapOvr>
    <a:masterClrMapping/>
  </p:clrMapOvr>
  <p:transition>
    <p:split orient="vert" dir="in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Term Definitions and How They </a:t>
            </a:r>
            <a:br>
              <a:rPr lang="en-US" altLang="en-US"/>
            </a:br>
            <a:r>
              <a:rPr lang="en-US" altLang="en-US"/>
              <a:t>Relate to Each Other </a:t>
            </a:r>
            <a:r>
              <a:rPr lang="en-US" altLang="en-US" i="1"/>
              <a:t>(continued)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095500" y="1981200"/>
            <a:ext cx="8047038" cy="4318000"/>
          </a:xfrm>
        </p:spPr>
        <p:txBody>
          <a:bodyPr/>
          <a:lstStyle/>
          <a:p>
            <a:pPr>
              <a:lnSpc>
                <a:spcPct val="90000"/>
              </a:lnSpc>
              <a:buNone/>
              <a:tabLst>
                <a:tab pos="0" algn="l"/>
              </a:tabLst>
            </a:pPr>
            <a:r>
              <a:rPr lang="en-US" altLang="en-US"/>
              <a:t>How do these terms relate to those on the previous slide?</a:t>
            </a:r>
          </a:p>
          <a:p>
            <a:pPr>
              <a:lnSpc>
                <a:spcPct val="90000"/>
              </a:lnSpc>
              <a:buNone/>
              <a:tabLst>
                <a:tab pos="0" algn="l"/>
              </a:tabLst>
            </a:pPr>
            <a:endParaRPr lang="en-US" altLang="en-US"/>
          </a:p>
          <a:p>
            <a:pPr>
              <a:lnSpc>
                <a:spcPct val="90000"/>
              </a:lnSpc>
              <a:tabLst>
                <a:tab pos="0" algn="l"/>
              </a:tabLst>
            </a:pPr>
            <a:r>
              <a:rPr lang="en-US" altLang="en-US"/>
              <a:t>Biomechanics</a:t>
            </a:r>
          </a:p>
          <a:p>
            <a:pPr>
              <a:lnSpc>
                <a:spcPct val="90000"/>
              </a:lnSpc>
              <a:tabLst>
                <a:tab pos="0" algn="l"/>
              </a:tabLst>
            </a:pPr>
            <a:r>
              <a:rPr lang="en-US" altLang="en-US"/>
              <a:t>Exercise physiology</a:t>
            </a:r>
          </a:p>
          <a:p>
            <a:pPr>
              <a:lnSpc>
                <a:spcPct val="90000"/>
              </a:lnSpc>
              <a:tabLst>
                <a:tab pos="0" algn="l"/>
              </a:tabLst>
            </a:pPr>
            <a:r>
              <a:rPr lang="en-US" altLang="en-US"/>
              <a:t>Motor behavior</a:t>
            </a:r>
            <a:endParaRPr lang="en-US" altLang="en-US" sz="2400"/>
          </a:p>
          <a:p>
            <a:pPr>
              <a:lnSpc>
                <a:spcPct val="90000"/>
              </a:lnSpc>
              <a:tabLst>
                <a:tab pos="0" algn="l"/>
              </a:tabLst>
            </a:pPr>
            <a:endParaRPr lang="en-US" altLang="en-US" sz="2400"/>
          </a:p>
          <a:p>
            <a:pPr>
              <a:lnSpc>
                <a:spcPct val="90000"/>
              </a:lnSpc>
              <a:tabLst>
                <a:tab pos="0" algn="l"/>
              </a:tabLst>
            </a:pPr>
            <a:endParaRPr lang="en-US" altLang="en-US" sz="2400"/>
          </a:p>
          <a:p>
            <a:pPr>
              <a:lnSpc>
                <a:spcPct val="90000"/>
              </a:lnSpc>
              <a:tabLst>
                <a:tab pos="0" algn="l"/>
              </a:tabLst>
            </a:pPr>
            <a:endParaRPr lang="en-US" altLang="en-US" sz="2400"/>
          </a:p>
          <a:p>
            <a:pPr>
              <a:lnSpc>
                <a:spcPct val="90000"/>
              </a:lnSpc>
              <a:buNone/>
              <a:tabLst>
                <a:tab pos="0" algn="l"/>
              </a:tabLst>
            </a:pPr>
            <a:r>
              <a:rPr lang="en-US" altLang="en-US" sz="2000"/>
              <a:t>See Learning Activity 1 from the Instructor Guide</a:t>
            </a:r>
            <a:endParaRPr lang="en-US" altLang="en-US" sz="2000" i="1"/>
          </a:p>
        </p:txBody>
      </p:sp>
      <p:sp>
        <p:nvSpPr>
          <p:cNvPr id="24580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6197600" y="1876425"/>
            <a:ext cx="3949700" cy="4318000"/>
          </a:xfrm>
        </p:spPr>
        <p:txBody>
          <a:bodyPr/>
          <a:lstStyle/>
          <a:p>
            <a:pPr eaLnBrk="1" hangingPunct="1">
              <a:buFontTx/>
              <a:buNone/>
            </a:pPr>
            <a:br>
              <a:rPr lang="en-US" altLang="en-US"/>
            </a:br>
            <a:endParaRPr lang="en-US" altLang="en-US"/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Sport psychology</a:t>
            </a:r>
          </a:p>
          <a:p>
            <a:pPr eaLnBrk="1" hangingPunct="1"/>
            <a:r>
              <a:rPr lang="en-US" altLang="en-US"/>
              <a:t>Sport sociology</a:t>
            </a: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1311731285"/>
      </p:ext>
    </p:extLst>
  </p:cSld>
  <p:clrMapOvr>
    <a:masterClrMapping/>
  </p:clrMapOvr>
  <p:transition>
    <p:split orient="vert" dir="in"/>
  </p:transition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20F24604-5A6A-41F4-BB04-4C3669D9A545}" vid="{267164F6-FA3C-4AA4-B16E-B3C9A9883C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29</TotalTime>
  <Words>503</Words>
  <Application>Microsoft Office PowerPoint</Application>
  <PresentationFormat>Widescreen</PresentationFormat>
  <Paragraphs>155</Paragraphs>
  <Slides>17</Slides>
  <Notes>4</Notes>
  <HiddenSlides>5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UWTSD</vt:lpstr>
      <vt:lpstr>Introduction to Research in Physical Activity</vt:lpstr>
      <vt:lpstr>Outline</vt:lpstr>
      <vt:lpstr>Five Characteristics of Research</vt:lpstr>
      <vt:lpstr>Continuum of Basic  to Applied Research</vt:lpstr>
      <vt:lpstr>Quality Research Involves</vt:lpstr>
      <vt:lpstr>Reading Research</vt:lpstr>
      <vt:lpstr>Unscientific Methods  of Problem Solving</vt:lpstr>
      <vt:lpstr>Scientific Method  of Problem Solving</vt:lpstr>
      <vt:lpstr>Alternative Models of Research</vt:lpstr>
      <vt:lpstr>Types of Research</vt:lpstr>
      <vt:lpstr>Types of Research (continued)</vt:lpstr>
      <vt:lpstr>Figure 1.2</vt:lpstr>
      <vt:lpstr>Parts of a Thesis</vt:lpstr>
      <vt:lpstr>Term Definitions and How They  Relate to Each Other</vt:lpstr>
      <vt:lpstr>Term Definitions and How They  Relate to Each Other (continued)</vt:lpstr>
      <vt:lpstr>Term Definitions and How They  Relate to Each Other (continued)</vt:lpstr>
      <vt:lpstr>Term Definitions and How They  Relate to Each Other (continued)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Research in Physical Activity</dc:title>
  <dc:creator>Geraint Forster</dc:creator>
  <cp:lastModifiedBy>Geraint Forster</cp:lastModifiedBy>
  <cp:revision>11</cp:revision>
  <dcterms:created xsi:type="dcterms:W3CDTF">2018-12-05T16:30:03Z</dcterms:created>
  <dcterms:modified xsi:type="dcterms:W3CDTF">2018-12-06T09:33:43Z</dcterms:modified>
</cp:coreProperties>
</file>