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4" r:id="rId4"/>
  </p:sldMasterIdLst>
  <p:sldIdLst>
    <p:sldId id="256" r:id="rId5"/>
    <p:sldId id="391" r:id="rId6"/>
    <p:sldId id="392" r:id="rId7"/>
    <p:sldId id="585" r:id="rId8"/>
    <p:sldId id="586" r:id="rId9"/>
    <p:sldId id="587" r:id="rId10"/>
    <p:sldId id="588" r:id="rId11"/>
    <p:sldId id="589" r:id="rId12"/>
    <p:sldId id="604" r:id="rId13"/>
    <p:sldId id="606" r:id="rId14"/>
    <p:sldId id="605" r:id="rId15"/>
    <p:sldId id="607" r:id="rId16"/>
    <p:sldId id="608" r:id="rId17"/>
    <p:sldId id="590" r:id="rId18"/>
    <p:sldId id="591" r:id="rId19"/>
    <p:sldId id="592" r:id="rId20"/>
    <p:sldId id="593" r:id="rId21"/>
    <p:sldId id="594" r:id="rId22"/>
    <p:sldId id="595" r:id="rId23"/>
    <p:sldId id="596" r:id="rId24"/>
    <p:sldId id="609" r:id="rId25"/>
    <p:sldId id="610" r:id="rId26"/>
    <p:sldId id="600" r:id="rId27"/>
    <p:sldId id="601" r:id="rId28"/>
    <p:sldId id="602" r:id="rId29"/>
    <p:sldId id="603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3919B"/>
    <a:srgbClr val="B88E5E"/>
    <a:srgbClr val="846040"/>
    <a:srgbClr val="B88F61"/>
    <a:srgbClr val="B5EDE2"/>
    <a:srgbClr val="2C3842"/>
    <a:srgbClr val="26323E"/>
    <a:srgbClr val="273341"/>
    <a:srgbClr val="7FB3B1"/>
    <a:srgbClr val="59AF5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843" autoAdjust="0"/>
    <p:restoredTop sz="94660"/>
  </p:normalViewPr>
  <p:slideViewPr>
    <p:cSldViewPr snapToGrid="0">
      <p:cViewPr varScale="1">
        <p:scale>
          <a:sx n="86" d="100"/>
          <a:sy n="86" d="100"/>
        </p:scale>
        <p:origin x="427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8" Type="http://schemas.openxmlformats.org/officeDocument/2006/relationships/slide" Target="slides/slide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6DFF08F-DC6B-4601-B491-B0F83F6DD2D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4/2/2025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jpe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4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4.png"/><Relationship Id="rId5" Type="http://schemas.openxmlformats.org/officeDocument/2006/relationships/image" Target="../media/image10.jpeg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4.png"/><Relationship Id="rId5" Type="http://schemas.openxmlformats.org/officeDocument/2006/relationships/image" Target="../media/image11.png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6A84FEB-1DE4-4AA5-86EA-48BFB0A962D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8828" b="3333"/>
          <a:stretch/>
        </p:blipFill>
        <p:spPr>
          <a:xfrm>
            <a:off x="12496800" y="759916"/>
            <a:ext cx="6858000" cy="5338167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A8D95929-5AA8-4B5C-AAF4-F4F125E8A3B9}"/>
              </a:ext>
            </a:extLst>
          </p:cNvPr>
          <p:cNvGrpSpPr/>
          <p:nvPr/>
        </p:nvGrpSpPr>
        <p:grpSpPr>
          <a:xfrm>
            <a:off x="1024705" y="1289388"/>
            <a:ext cx="10142589" cy="4279221"/>
            <a:chOff x="1024705" y="1289388"/>
            <a:chExt cx="10142589" cy="4279221"/>
          </a:xfrm>
        </p:grpSpPr>
        <p:sp>
          <p:nvSpPr>
            <p:cNvPr id="3" name="Title 3">
              <a:extLst>
                <a:ext uri="{FF2B5EF4-FFF2-40B4-BE49-F238E27FC236}">
                  <a16:creationId xmlns:a16="http://schemas.microsoft.com/office/drawing/2014/main" id="{1890B1FC-2B80-4869-86F4-BA950E67AB98}"/>
                </a:ext>
              </a:extLst>
            </p:cNvPr>
            <p:cNvSpPr txBox="1">
              <a:spLocks/>
            </p:cNvSpPr>
            <p:nvPr/>
          </p:nvSpPr>
          <p:spPr>
            <a:xfrm>
              <a:off x="1024705" y="1289388"/>
              <a:ext cx="10142589" cy="4279221"/>
            </a:xfrm>
            <a:prstGeom prst="rect">
              <a:avLst/>
            </a:prstGeom>
            <a:solidFill>
              <a:srgbClr val="B88F61"/>
            </a:solidFill>
            <a:ln w="28575">
              <a:solidFill>
                <a:srgbClr val="846040"/>
              </a:solidFill>
            </a:ln>
          </p:spPr>
          <p:txBody>
            <a:bodyPr vert="horz" lIns="91440" tIns="45720" rIns="91440" bIns="45720" rtlCol="0" anchor="b">
              <a:noAutofit/>
            </a:bodyPr>
            <a:lstStyle>
              <a:lvl1pPr algn="ctr" defTabSz="914400" rtl="0" eaLnBrk="1" latinLnBrk="0" hangingPunct="1">
                <a:lnSpc>
                  <a:spcPct val="85000"/>
                </a:lnSpc>
                <a:spcBef>
                  <a:spcPct val="0"/>
                </a:spcBef>
                <a:buNone/>
                <a:defRPr sz="7200" b="1" kern="1200" cap="all" baseline="0">
                  <a:solidFill>
                    <a:srgbClr val="FFFFFF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en-US" sz="4800" cap="none" dirty="0">
                  <a:ln w="0">
                    <a:solidFill>
                      <a:sysClr val="windowText" lastClr="000000"/>
                    </a:solidFill>
                  </a:ln>
                  <a:solidFill>
                    <a:schemeClr val="accent1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  <a:latin typeface="Calibri" panose="020F0502020204030204" pitchFamily="34" charset="0"/>
                  <a:cs typeface="Calibri" panose="020F0502020204030204" pitchFamily="34" charset="0"/>
                </a:rPr>
                <a:t>Investigation into Tutor Burnout within the Further Education Sector: </a:t>
              </a:r>
              <a:br>
                <a:rPr lang="en-US" sz="4800" cap="none" dirty="0">
                  <a:ln w="0">
                    <a:solidFill>
                      <a:sysClr val="windowText" lastClr="000000"/>
                    </a:solidFill>
                  </a:ln>
                  <a:solidFill>
                    <a:schemeClr val="accent1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  <a:latin typeface="Calibri" panose="020F0502020204030204" pitchFamily="34" charset="0"/>
                  <a:cs typeface="Calibri" panose="020F0502020204030204" pitchFamily="34" charset="0"/>
                </a:rPr>
              </a:br>
              <a:r>
                <a:rPr lang="en-US" sz="4800" cap="none" dirty="0">
                  <a:ln w="0">
                    <a:solidFill>
                      <a:sysClr val="windowText" lastClr="000000"/>
                    </a:solidFill>
                  </a:ln>
                  <a:solidFill>
                    <a:schemeClr val="accent1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  <a:latin typeface="Calibri" panose="020F0502020204030204" pitchFamily="34" charset="0"/>
                  <a:cs typeface="Calibri" panose="020F0502020204030204" pitchFamily="34" charset="0"/>
                </a:rPr>
                <a:t>An Action Research Project </a:t>
              </a:r>
            </a:p>
            <a:p>
              <a:endParaRPr lang="en-US" sz="4400" cap="none" dirty="0">
                <a:ln w="0">
                  <a:solidFill>
                    <a:sysClr val="windowText" lastClr="000000"/>
                  </a:solidFill>
                </a:ln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endParaRPr>
            </a:p>
            <a:p>
              <a:r>
                <a:rPr lang="en-US" sz="3200" cap="none" dirty="0">
                  <a:ln w="0">
                    <a:noFill/>
                  </a:ln>
                  <a:solidFill>
                    <a:schemeClr val="tx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Presented by: Cathryn Clement</a:t>
              </a:r>
            </a:p>
            <a:p>
              <a:r>
                <a:rPr lang="en-US" sz="3200" cap="none" dirty="0">
                  <a:ln w="0">
                    <a:noFill/>
                  </a:ln>
                  <a:solidFill>
                    <a:schemeClr val="tx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Course/Module: Postgraduate Certificate in Education (PCET) ECPT7006</a:t>
              </a:r>
            </a:p>
            <a:p>
              <a:r>
                <a:rPr lang="en-US" sz="3200" cap="none" dirty="0">
                  <a:ln w="0">
                    <a:noFill/>
                  </a:ln>
                  <a:solidFill>
                    <a:schemeClr val="tx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Institution: University of Wales Trinity Saint David</a:t>
              </a:r>
              <a:endParaRPr lang="en-GB" sz="3600" cap="none" dirty="0">
                <a:ln w="0">
                  <a:noFill/>
                </a:ln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pic>
          <p:nvPicPr>
            <p:cNvPr id="1030" name="Picture 6" descr="UWTSD logo | Discover Dylan Thomas">
              <a:extLst>
                <a:ext uri="{FF2B5EF4-FFF2-40B4-BE49-F238E27FC236}">
                  <a16:creationId xmlns:a16="http://schemas.microsoft.com/office/drawing/2014/main" id="{CFD04D7C-B28F-483F-9505-1EC30F249B4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2578"/>
            <a:stretch/>
          </p:blipFill>
          <p:spPr bwMode="auto">
            <a:xfrm>
              <a:off x="1254610" y="2560222"/>
              <a:ext cx="1190416" cy="17375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6" descr="UWTSD logo | Discover Dylan Thomas">
              <a:extLst>
                <a:ext uri="{FF2B5EF4-FFF2-40B4-BE49-F238E27FC236}">
                  <a16:creationId xmlns:a16="http://schemas.microsoft.com/office/drawing/2014/main" id="{BAD9F3D2-1AE9-46A7-8441-C635799C4F72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2578"/>
            <a:stretch/>
          </p:blipFill>
          <p:spPr bwMode="auto">
            <a:xfrm>
              <a:off x="9845331" y="2560222"/>
              <a:ext cx="1190416" cy="17375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" name="slide 1">
            <a:hlinkClick r:id="" action="ppaction://media"/>
            <a:extLst>
              <a:ext uri="{FF2B5EF4-FFF2-40B4-BE49-F238E27FC236}">
                <a16:creationId xmlns:a16="http://schemas.microsoft.com/office/drawing/2014/main" id="{2861BC71-AA5C-4DAE-828B-8DF0C8ED7B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440539" y="596034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9518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1797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F00D9F53-8D5F-4805-BF4A-C7D68E218089}"/>
              </a:ext>
            </a:extLst>
          </p:cNvPr>
          <p:cNvSpPr txBox="1">
            <a:spLocks/>
          </p:cNvSpPr>
          <p:nvPr/>
        </p:nvSpPr>
        <p:spPr>
          <a:xfrm>
            <a:off x="115078" y="1000606"/>
            <a:ext cx="11961844" cy="1741528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11500" dirty="0">
                <a:ln w="0">
                  <a:solidFill>
                    <a:sysClr val="windowText" lastClr="000000"/>
                  </a:solidFill>
                </a:ln>
                <a:effectLst>
                  <a:glow rad="228600">
                    <a:srgbClr val="43919B"/>
                  </a:glow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Introduction &amp; Research Rationale</a:t>
            </a:r>
          </a:p>
        </p:txBody>
      </p:sp>
    </p:spTree>
    <p:extLst>
      <p:ext uri="{BB962C8B-B14F-4D97-AF65-F5344CB8AC3E}">
        <p14:creationId xmlns:p14="http://schemas.microsoft.com/office/powerpoint/2010/main" val="5903131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45072-9948-4022-A75A-9287B78B8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240" y="291216"/>
            <a:ext cx="9875520" cy="1356360"/>
          </a:xfrm>
        </p:spPr>
        <p:txBody>
          <a:bodyPr>
            <a:normAutofit/>
          </a:bodyPr>
          <a:lstStyle/>
          <a:p>
            <a:pPr algn="ctr"/>
            <a:r>
              <a:rPr lang="en-GB" sz="6000" dirty="0">
                <a:solidFill>
                  <a:srgbClr val="43919B"/>
                </a:solidFill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DD20A-770C-4A7B-B49C-447A3DE640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486" y="1441173"/>
            <a:ext cx="11259028" cy="4374909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tx1"/>
                </a:solidFill>
              </a:rPr>
              <a:t>Tutor burnout is a critical issue in UK FE colleges, affecting educators’ mental health, job satisfaction, and teaching effectiveness (Andrews, 2017).</a:t>
            </a:r>
          </a:p>
          <a:p>
            <a:r>
              <a:rPr lang="en-US" sz="2400" dirty="0">
                <a:solidFill>
                  <a:schemeClr val="tx1"/>
                </a:solidFill>
              </a:rPr>
              <a:t>Burnout is </a:t>
            </a:r>
            <a:r>
              <a:rPr lang="en-US" sz="2400" dirty="0" err="1">
                <a:solidFill>
                  <a:schemeClr val="tx1"/>
                </a:solidFill>
              </a:rPr>
              <a:t>characterised</a:t>
            </a:r>
            <a:r>
              <a:rPr lang="en-US" sz="2400" dirty="0">
                <a:solidFill>
                  <a:schemeClr val="tx1"/>
                </a:solidFill>
              </a:rPr>
              <a:t> by emotional exhaustion, </a:t>
            </a:r>
            <a:r>
              <a:rPr lang="en-US" sz="2400" dirty="0" err="1">
                <a:solidFill>
                  <a:schemeClr val="tx1"/>
                </a:solidFill>
              </a:rPr>
              <a:t>depersonalisation</a:t>
            </a:r>
            <a:r>
              <a:rPr lang="en-US" sz="2400" dirty="0">
                <a:solidFill>
                  <a:schemeClr val="tx1"/>
                </a:solidFill>
              </a:rPr>
              <a:t>, and a reduced sense of professional accomplishment (Maslach, Schaufeli &amp; Leiter, 2001).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C496D53-E0C6-45FD-A99F-2CF1F0B5DFD2}"/>
              </a:ext>
            </a:extLst>
          </p:cNvPr>
          <p:cNvSpPr txBox="1">
            <a:spLocks/>
          </p:cNvSpPr>
          <p:nvPr/>
        </p:nvSpPr>
        <p:spPr>
          <a:xfrm>
            <a:off x="1158240" y="333852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5400" dirty="0">
                <a:solidFill>
                  <a:srgbClr val="43919B"/>
                </a:solidFill>
              </a:rPr>
              <a:t>Why this Matters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CD3F9B8-BB84-45DF-AC3D-3EC7AAEFB9EA}"/>
              </a:ext>
            </a:extLst>
          </p:cNvPr>
          <p:cNvSpPr txBox="1">
            <a:spLocks/>
          </p:cNvSpPr>
          <p:nvPr/>
        </p:nvSpPr>
        <p:spPr>
          <a:xfrm>
            <a:off x="466486" y="4488477"/>
            <a:ext cx="11259028" cy="43749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chemeClr val="tx1"/>
                </a:solidFill>
              </a:rPr>
              <a:t>High burnout rates lead to increased absenteeism (up to 25%) and turnover (up to 30%) in FE colleges, negatively impacting the quality of education (Roberts, Evans &amp; Brown, 2020).</a:t>
            </a:r>
          </a:p>
          <a:p>
            <a:r>
              <a:rPr lang="en-US" sz="2400" dirty="0">
                <a:solidFill>
                  <a:schemeClr val="tx1"/>
                </a:solidFill>
              </a:rPr>
              <a:t>Understanding the root causes and developing effective strategies is crucial to support educators and improve learning outcomes.</a:t>
            </a:r>
          </a:p>
        </p:txBody>
      </p:sp>
      <p:pic>
        <p:nvPicPr>
          <p:cNvPr id="4" name="slide 2">
            <a:hlinkClick r:id="" action="ppaction://media"/>
            <a:extLst>
              <a:ext uri="{FF2B5EF4-FFF2-40B4-BE49-F238E27FC236}">
                <a16:creationId xmlns:a16="http://schemas.microsoft.com/office/drawing/2014/main" id="{5618FD8D-D069-47A0-AACE-A69159799D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90979" y="362862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199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1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45072-9948-4022-A75A-9287B78B8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240" y="651343"/>
            <a:ext cx="9875520" cy="1356360"/>
          </a:xfrm>
        </p:spPr>
        <p:txBody>
          <a:bodyPr>
            <a:normAutofit/>
          </a:bodyPr>
          <a:lstStyle/>
          <a:p>
            <a:pPr algn="ctr"/>
            <a:r>
              <a:rPr lang="en-GB" sz="7200" dirty="0">
                <a:solidFill>
                  <a:srgbClr val="43919B"/>
                </a:solidFill>
              </a:rPr>
              <a:t>Rationale</a:t>
            </a:r>
            <a:endParaRPr lang="en-GB" sz="6600" dirty="0">
              <a:solidFill>
                <a:srgbClr val="43919B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DD20A-770C-4A7B-B49C-447A3DE640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053" y="2298145"/>
            <a:ext cx="6302062" cy="4374909"/>
          </a:xfrm>
        </p:spPr>
        <p:txBody>
          <a:bodyPr>
            <a:normAutofit/>
          </a:bodyPr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This project compares reactive UK practices with proactive approaches in Chinese institutions to explore potential improvements.</a:t>
            </a:r>
          </a:p>
          <a:p>
            <a:pPr algn="ctr"/>
            <a:r>
              <a:rPr lang="en-US" sz="2400" dirty="0">
                <a:solidFill>
                  <a:schemeClr val="tx1"/>
                </a:solidFill>
              </a:rPr>
              <a:t>By </a:t>
            </a:r>
            <a:r>
              <a:rPr lang="en-US" sz="2400" dirty="0" err="1">
                <a:solidFill>
                  <a:schemeClr val="tx1"/>
                </a:solidFill>
              </a:rPr>
              <a:t>synthesising</a:t>
            </a:r>
            <a:r>
              <a:rPr lang="en-US" sz="2400" dirty="0">
                <a:solidFill>
                  <a:schemeClr val="tx1"/>
                </a:solidFill>
              </a:rPr>
              <a:t> findings from academic literature and my own teaching experiences in China and the UK, this investigation builds a framework to inform evidence-based recommendations.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C7BB35-A711-4E18-A025-FB521F222F8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2479" y="2298145"/>
            <a:ext cx="4931468" cy="328764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CF5E490-F183-4D7D-A4F5-1E35EDFA7A59}"/>
              </a:ext>
            </a:extLst>
          </p:cNvPr>
          <p:cNvSpPr/>
          <p:nvPr/>
        </p:nvSpPr>
        <p:spPr>
          <a:xfrm>
            <a:off x="8734877" y="5691567"/>
            <a:ext cx="15007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(iStock, n.d.)</a:t>
            </a:r>
            <a:endParaRPr lang="en-GB" dirty="0"/>
          </a:p>
        </p:txBody>
      </p:sp>
      <p:pic>
        <p:nvPicPr>
          <p:cNvPr id="6" name="slide 2.1">
            <a:hlinkClick r:id="" action="ppaction://media"/>
            <a:extLst>
              <a:ext uri="{FF2B5EF4-FFF2-40B4-BE49-F238E27FC236}">
                <a16:creationId xmlns:a16="http://schemas.microsoft.com/office/drawing/2014/main" id="{C342BAF9-DB43-403D-B6F0-92F6654916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235609" y="108584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362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40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F00D9F53-8D5F-4805-BF4A-C7D68E218089}"/>
              </a:ext>
            </a:extLst>
          </p:cNvPr>
          <p:cNvSpPr txBox="1">
            <a:spLocks/>
          </p:cNvSpPr>
          <p:nvPr/>
        </p:nvSpPr>
        <p:spPr>
          <a:xfrm>
            <a:off x="115078" y="1577075"/>
            <a:ext cx="11961844" cy="1741528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9600" dirty="0">
                <a:ln w="0">
                  <a:solidFill>
                    <a:sysClr val="windowText" lastClr="000000"/>
                  </a:solidFill>
                </a:ln>
                <a:effectLst>
                  <a:glow rad="228600">
                    <a:srgbClr val="43919B"/>
                  </a:glow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Research Questions, </a:t>
            </a:r>
            <a:br>
              <a:rPr lang="en-GB" sz="9600" dirty="0">
                <a:ln w="0">
                  <a:solidFill>
                    <a:sysClr val="windowText" lastClr="000000"/>
                  </a:solidFill>
                </a:ln>
                <a:effectLst>
                  <a:glow rad="228600">
                    <a:srgbClr val="43919B"/>
                  </a:glow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</a:br>
            <a:r>
              <a:rPr lang="en-GB" sz="9600" dirty="0">
                <a:ln w="0">
                  <a:solidFill>
                    <a:sysClr val="windowText" lastClr="000000"/>
                  </a:solidFill>
                </a:ln>
                <a:effectLst>
                  <a:glow rad="228600">
                    <a:srgbClr val="43919B"/>
                  </a:glow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Aims &amp; Objectives</a:t>
            </a:r>
          </a:p>
        </p:txBody>
      </p:sp>
    </p:spTree>
    <p:extLst>
      <p:ext uri="{BB962C8B-B14F-4D97-AF65-F5344CB8AC3E}">
        <p14:creationId xmlns:p14="http://schemas.microsoft.com/office/powerpoint/2010/main" val="263561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45072-9948-4022-A75A-9287B78B8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7200" dirty="0">
                <a:solidFill>
                  <a:srgbClr val="43919B"/>
                </a:solidFill>
              </a:rPr>
              <a:t>Research Questions,</a:t>
            </a:r>
            <a:br>
              <a:rPr lang="en-GB" sz="7200" dirty="0">
                <a:solidFill>
                  <a:srgbClr val="43919B"/>
                </a:solidFill>
              </a:rPr>
            </a:br>
            <a:r>
              <a:rPr lang="en-GB" sz="7200" dirty="0">
                <a:solidFill>
                  <a:srgbClr val="43919B"/>
                </a:solidFill>
              </a:rPr>
              <a:t>Aims &amp; Objectives</a:t>
            </a:r>
            <a:endParaRPr lang="en-GB" sz="6600" dirty="0">
              <a:solidFill>
                <a:srgbClr val="43919B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DD20A-770C-4A7B-B49C-447A3DE640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416" y="2315816"/>
            <a:ext cx="5903650" cy="4134679"/>
          </a:xfrm>
        </p:spPr>
        <p:txBody>
          <a:bodyPr>
            <a:normAutofit fontScale="92500"/>
          </a:bodyPr>
          <a:lstStyle/>
          <a:p>
            <a:r>
              <a:rPr lang="en-US" sz="2400" b="1" dirty="0">
                <a:solidFill>
                  <a:schemeClr val="tx1"/>
                </a:solidFill>
              </a:rPr>
              <a:t>Research Questions:</a:t>
            </a:r>
          </a:p>
          <a:p>
            <a:pPr marL="502920" indent="-457200">
              <a:buClrTx/>
              <a:buFont typeface="+mj-lt"/>
              <a:buAutoNum type="arabicPeriod"/>
            </a:pPr>
            <a:r>
              <a:rPr lang="en-US" sz="2400" dirty="0">
                <a:solidFill>
                  <a:schemeClr val="tx1"/>
                </a:solidFill>
              </a:rPr>
              <a:t>What are the primary factors contributing to tutor burnout in UK FE colleges?</a:t>
            </a:r>
          </a:p>
          <a:p>
            <a:pPr marL="502920" indent="-457200">
              <a:buClrTx/>
              <a:buFont typeface="+mj-lt"/>
              <a:buAutoNum type="arabicPeriod"/>
            </a:pPr>
            <a:r>
              <a:rPr lang="en-US" sz="2400" dirty="0">
                <a:solidFill>
                  <a:schemeClr val="tx1"/>
                </a:solidFill>
              </a:rPr>
              <a:t>To what extent are current policies addressing tutor burnout reactive versus proactive, and how do these approaches differ between UK FE colleges and Chinese institutions?</a:t>
            </a:r>
          </a:p>
          <a:p>
            <a:pPr marL="502920" indent="-457200">
              <a:buClrTx/>
              <a:buFont typeface="+mj-lt"/>
              <a:buAutoNum type="arabicPeriod"/>
            </a:pPr>
            <a:r>
              <a:rPr lang="en-US" sz="2400" dirty="0">
                <a:solidFill>
                  <a:schemeClr val="tx1"/>
                </a:solidFill>
              </a:rPr>
              <a:t>What strategies can be implemented to improve policies and practices in UK FE colleges to reduce burnout effectively?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FBA8DA-256A-43AE-A34D-C318A6BCDA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82540" y="2315815"/>
            <a:ext cx="4584512" cy="4134679"/>
          </a:xfrm>
        </p:spPr>
        <p:txBody>
          <a:bodyPr>
            <a:normAutofit fontScale="92500"/>
          </a:bodyPr>
          <a:lstStyle/>
          <a:p>
            <a:r>
              <a:rPr lang="en-US" sz="2400" b="1" dirty="0">
                <a:solidFill>
                  <a:schemeClr val="tx1"/>
                </a:solidFill>
              </a:rPr>
              <a:t>Aims &amp; Objectives:</a:t>
            </a:r>
          </a:p>
          <a:p>
            <a:pPr>
              <a:buClr>
                <a:schemeClr val="tx1"/>
              </a:buClr>
            </a:pPr>
            <a:r>
              <a:rPr lang="en-US" sz="2400" dirty="0">
                <a:solidFill>
                  <a:schemeClr val="tx1"/>
                </a:solidFill>
              </a:rPr>
              <a:t>Identify primary burnout causes in UK Further Education</a:t>
            </a:r>
          </a:p>
          <a:p>
            <a:pPr>
              <a:buClr>
                <a:schemeClr val="tx1"/>
              </a:buClr>
            </a:pPr>
            <a:r>
              <a:rPr lang="en-US" sz="2400" dirty="0">
                <a:solidFill>
                  <a:schemeClr val="tx1"/>
                </a:solidFill>
              </a:rPr>
              <a:t>Evaluate the effectiveness of existing policies</a:t>
            </a:r>
          </a:p>
          <a:p>
            <a:pPr>
              <a:buClr>
                <a:schemeClr val="tx1"/>
              </a:buClr>
            </a:pPr>
            <a:r>
              <a:rPr lang="en-US" sz="2400" dirty="0">
                <a:solidFill>
                  <a:schemeClr val="tx1"/>
                </a:solidFill>
              </a:rPr>
              <a:t>Explore cross-cultural approaches to support tutor well-being</a:t>
            </a:r>
          </a:p>
          <a:p>
            <a:endParaRPr lang="en-GB" sz="2400" dirty="0"/>
          </a:p>
        </p:txBody>
      </p:sp>
      <p:pic>
        <p:nvPicPr>
          <p:cNvPr id="4" name="slide 3">
            <a:hlinkClick r:id="" action="ppaction://media"/>
            <a:extLst>
              <a:ext uri="{FF2B5EF4-FFF2-40B4-BE49-F238E27FC236}">
                <a16:creationId xmlns:a16="http://schemas.microsoft.com/office/drawing/2014/main" id="{869C69AD-E549-4C07-BF1B-E1742305C8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561637" y="104409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707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8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F00D9F53-8D5F-4805-BF4A-C7D68E218089}"/>
              </a:ext>
            </a:extLst>
          </p:cNvPr>
          <p:cNvSpPr txBox="1">
            <a:spLocks/>
          </p:cNvSpPr>
          <p:nvPr/>
        </p:nvSpPr>
        <p:spPr>
          <a:xfrm>
            <a:off x="115078" y="1577075"/>
            <a:ext cx="11961844" cy="1741528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9600" dirty="0">
                <a:ln w="0">
                  <a:solidFill>
                    <a:sysClr val="windowText" lastClr="000000"/>
                  </a:solidFill>
                </a:ln>
                <a:effectLst>
                  <a:glow rad="228600">
                    <a:srgbClr val="43919B"/>
                  </a:glow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Literature Review – Purpose and Process</a:t>
            </a:r>
            <a:endParaRPr lang="en-GB" sz="9600" dirty="0">
              <a:ln w="0">
                <a:solidFill>
                  <a:sysClr val="windowText" lastClr="000000"/>
                </a:solidFill>
              </a:ln>
              <a:effectLst>
                <a:glow rad="228600">
                  <a:srgbClr val="43919B"/>
                </a:glow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627845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45072-9948-4022-A75A-9287B78B8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240" y="482378"/>
            <a:ext cx="9875520" cy="1356360"/>
          </a:xfrm>
        </p:spPr>
        <p:txBody>
          <a:bodyPr>
            <a:noAutofit/>
          </a:bodyPr>
          <a:lstStyle/>
          <a:p>
            <a:pPr algn="ctr"/>
            <a:r>
              <a:rPr lang="en-US" sz="5400" dirty="0">
                <a:solidFill>
                  <a:srgbClr val="43919B"/>
                </a:solidFill>
              </a:rPr>
              <a:t>Literature Review – </a:t>
            </a:r>
            <a:br>
              <a:rPr lang="en-US" sz="5400" dirty="0">
                <a:solidFill>
                  <a:srgbClr val="43919B"/>
                </a:solidFill>
              </a:rPr>
            </a:br>
            <a:r>
              <a:rPr lang="en-US" sz="5400" dirty="0">
                <a:solidFill>
                  <a:srgbClr val="43919B"/>
                </a:solidFill>
              </a:rPr>
              <a:t>Purpose and Process</a:t>
            </a:r>
            <a:endParaRPr lang="en-GB" sz="4800" dirty="0">
              <a:solidFill>
                <a:srgbClr val="43919B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DD20A-770C-4A7B-B49C-447A3DE640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053" y="2166151"/>
            <a:ext cx="11529390" cy="4582519"/>
          </a:xfrm>
        </p:spPr>
        <p:txBody>
          <a:bodyPr>
            <a:normAutofit/>
          </a:bodyPr>
          <a:lstStyle/>
          <a:p>
            <a:pPr algn="ctr"/>
            <a:r>
              <a:rPr lang="en-US" sz="1800" b="1" dirty="0">
                <a:solidFill>
                  <a:schemeClr val="tx1"/>
                </a:solidFill>
              </a:rPr>
              <a:t>Purpose of the Literature Review:</a:t>
            </a:r>
          </a:p>
          <a:p>
            <a:pPr>
              <a:buClr>
                <a:schemeClr val="tx1"/>
              </a:buClr>
            </a:pPr>
            <a:r>
              <a:rPr lang="en-US" sz="1800" dirty="0">
                <a:solidFill>
                  <a:schemeClr val="tx1"/>
                </a:solidFill>
              </a:rPr>
              <a:t>To systematically </a:t>
            </a:r>
            <a:r>
              <a:rPr lang="en-US" sz="1800" dirty="0" err="1">
                <a:solidFill>
                  <a:schemeClr val="tx1"/>
                </a:solidFill>
              </a:rPr>
              <a:t>synthesise</a:t>
            </a:r>
            <a:r>
              <a:rPr lang="en-US" sz="1800" dirty="0">
                <a:solidFill>
                  <a:schemeClr val="tx1"/>
                </a:solidFill>
              </a:rPr>
              <a:t> and critically </a:t>
            </a:r>
            <a:r>
              <a:rPr lang="en-US" sz="1800" dirty="0" err="1">
                <a:solidFill>
                  <a:schemeClr val="tx1"/>
                </a:solidFill>
              </a:rPr>
              <a:t>analyse</a:t>
            </a:r>
            <a:r>
              <a:rPr lang="en-US" sz="1800" dirty="0">
                <a:solidFill>
                  <a:schemeClr val="tx1"/>
                </a:solidFill>
              </a:rPr>
              <a:t> existing research on tutor burnout in FE colleges. </a:t>
            </a:r>
          </a:p>
          <a:p>
            <a:pPr>
              <a:buClr>
                <a:schemeClr val="tx1"/>
              </a:buClr>
            </a:pPr>
            <a:r>
              <a:rPr lang="en-US" sz="1800" dirty="0">
                <a:solidFill>
                  <a:schemeClr val="tx1"/>
                </a:solidFill>
              </a:rPr>
              <a:t>To develop a conceptual framework that links theory with practice (praxis) by reflecting on scholarly insights and real-world experiences.</a:t>
            </a:r>
          </a:p>
          <a:p>
            <a:pPr algn="ctr"/>
            <a:r>
              <a:rPr lang="en-US" sz="1800" b="1" dirty="0">
                <a:solidFill>
                  <a:schemeClr val="tx1"/>
                </a:solidFill>
              </a:rPr>
              <a:t>Process:</a:t>
            </a:r>
          </a:p>
          <a:p>
            <a:pPr>
              <a:buClr>
                <a:schemeClr val="tx1"/>
              </a:buClr>
            </a:pPr>
            <a:r>
              <a:rPr lang="en-US" sz="1800" dirty="0">
                <a:solidFill>
                  <a:schemeClr val="tx1"/>
                </a:solidFill>
              </a:rPr>
              <a:t>Gather and evaluate diverse academic sources from educational psychology and FE-specific studies. </a:t>
            </a:r>
          </a:p>
          <a:p>
            <a:pPr>
              <a:buClr>
                <a:schemeClr val="tx1"/>
              </a:buClr>
            </a:pPr>
            <a:r>
              <a:rPr lang="en-US" sz="1800" dirty="0">
                <a:solidFill>
                  <a:schemeClr val="tx1"/>
                </a:solidFill>
              </a:rPr>
              <a:t>Identify recurring themes related to burnout: primary factors, policy approaches, and effective strategies.</a:t>
            </a:r>
            <a:br>
              <a:rPr lang="en-US" sz="1800" dirty="0">
                <a:solidFill>
                  <a:schemeClr val="tx1"/>
                </a:solidFill>
              </a:rPr>
            </a:br>
            <a:endParaRPr lang="en-US" sz="1800" dirty="0">
              <a:solidFill>
                <a:schemeClr val="tx1"/>
              </a:solidFill>
            </a:endParaRPr>
          </a:p>
          <a:p>
            <a:pPr algn="ctr"/>
            <a:r>
              <a:rPr lang="en-US" sz="1800" b="1" dirty="0">
                <a:solidFill>
                  <a:schemeClr val="tx1"/>
                </a:solidFill>
              </a:rPr>
              <a:t>Key Concept – Praxis:</a:t>
            </a:r>
          </a:p>
          <a:p>
            <a:pPr>
              <a:buClr>
                <a:schemeClr val="tx1"/>
              </a:buClr>
            </a:pPr>
            <a:r>
              <a:rPr lang="en-US" sz="1800" dirty="0">
                <a:solidFill>
                  <a:schemeClr val="tx1"/>
                </a:solidFill>
              </a:rPr>
              <a:t>Praxis involves making sense of practice through scholarship and reflection, ensuring that theory and practice inform one another.</a:t>
            </a:r>
          </a:p>
        </p:txBody>
      </p:sp>
      <p:pic>
        <p:nvPicPr>
          <p:cNvPr id="5" name="slide 4">
            <a:hlinkClick r:id="" action="ppaction://media"/>
            <a:extLst>
              <a:ext uri="{FF2B5EF4-FFF2-40B4-BE49-F238E27FC236}">
                <a16:creationId xmlns:a16="http://schemas.microsoft.com/office/drawing/2014/main" id="{59B59ECA-19FE-4F86-9CE7-2300011B56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574106" y="91687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8257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85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F00D9F53-8D5F-4805-BF4A-C7D68E218089}"/>
              </a:ext>
            </a:extLst>
          </p:cNvPr>
          <p:cNvSpPr txBox="1">
            <a:spLocks/>
          </p:cNvSpPr>
          <p:nvPr/>
        </p:nvSpPr>
        <p:spPr>
          <a:xfrm>
            <a:off x="-150929" y="1360944"/>
            <a:ext cx="11961844" cy="1741528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9600" dirty="0">
                <a:ln w="0">
                  <a:solidFill>
                    <a:sysClr val="windowText" lastClr="000000"/>
                  </a:solidFill>
                </a:ln>
                <a:effectLst>
                  <a:glow rad="228600">
                    <a:srgbClr val="43919B"/>
                  </a:glow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Overview of Investigated Literature</a:t>
            </a:r>
            <a:endParaRPr lang="en-GB" sz="9600" dirty="0">
              <a:ln w="0">
                <a:solidFill>
                  <a:sysClr val="windowText" lastClr="000000"/>
                </a:solidFill>
              </a:ln>
              <a:effectLst>
                <a:glow rad="228600">
                  <a:srgbClr val="43919B"/>
                </a:glow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575372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45072-9948-4022-A75A-9287B78B8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240" y="482378"/>
            <a:ext cx="9875520" cy="1356360"/>
          </a:xfrm>
        </p:spPr>
        <p:txBody>
          <a:bodyPr>
            <a:noAutofit/>
          </a:bodyPr>
          <a:lstStyle/>
          <a:p>
            <a:pPr algn="ctr"/>
            <a:r>
              <a:rPr lang="en-US" sz="5400" dirty="0">
                <a:solidFill>
                  <a:srgbClr val="43919B"/>
                </a:solidFill>
              </a:rPr>
              <a:t>Overview of Investigated Literature</a:t>
            </a:r>
            <a:endParaRPr lang="en-GB" sz="4800" dirty="0">
              <a:solidFill>
                <a:srgbClr val="43919B"/>
              </a:solidFill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E4A607A3-DCCA-4CD9-BD46-6348D6CFD4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9602" y="1974417"/>
            <a:ext cx="10932796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Sources and Scope: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Foundational theories on burnout (Maslach &amp; Leiter, 2016; Maslach et al., 2001).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Studies on HR practices and teacher motivation (Cascio, 2018; Andrews, 2017; Richardson,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Karabenick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&amp; Watt, 2014).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Empirical research on FE-specific challenges (Armstrong, 2019; Roberts, Evans &amp; Brown, 2020).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Cross-cultural studies offering comparative insights (Chen, 2021; Li, 2020; Zhang, 2021).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Purpose: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These sources collectively form a robust foundation for understanding the dimensions of burnout, its causes, and potential interventions.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The review connects scholarly research with practical experiences to develop an evidence-based framework for addressing tutor burnout.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pic>
        <p:nvPicPr>
          <p:cNvPr id="4" name="slide 4.1">
            <a:hlinkClick r:id="" action="ppaction://media"/>
            <a:extLst>
              <a:ext uri="{FF2B5EF4-FFF2-40B4-BE49-F238E27FC236}">
                <a16:creationId xmlns:a16="http://schemas.microsoft.com/office/drawing/2014/main" id="{235B729E-D7BA-49AC-8795-33523DAE1D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546397" y="119631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4892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78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F00D9F53-8D5F-4805-BF4A-C7D68E218089}"/>
              </a:ext>
            </a:extLst>
          </p:cNvPr>
          <p:cNvSpPr txBox="1">
            <a:spLocks/>
          </p:cNvSpPr>
          <p:nvPr/>
        </p:nvSpPr>
        <p:spPr>
          <a:xfrm>
            <a:off x="1071691" y="1421464"/>
            <a:ext cx="10048617" cy="1741528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9600" dirty="0">
                <a:ln w="0">
                  <a:solidFill>
                    <a:sysClr val="windowText" lastClr="000000"/>
                  </a:solidFill>
                </a:ln>
                <a:effectLst>
                  <a:glow rad="228600">
                    <a:srgbClr val="43919B"/>
                  </a:glow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Trends and Patterns in the Literature</a:t>
            </a:r>
            <a:endParaRPr lang="en-GB" sz="9600" dirty="0">
              <a:ln w="0">
                <a:solidFill>
                  <a:sysClr val="windowText" lastClr="000000"/>
                </a:solidFill>
              </a:ln>
              <a:effectLst>
                <a:glow rad="228600">
                  <a:srgbClr val="43919B"/>
                </a:glow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150009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45072-9948-4022-A75A-9287B78B8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240" y="482378"/>
            <a:ext cx="9875520" cy="1356360"/>
          </a:xfrm>
        </p:spPr>
        <p:txBody>
          <a:bodyPr>
            <a:noAutofit/>
          </a:bodyPr>
          <a:lstStyle/>
          <a:p>
            <a:pPr algn="ctr"/>
            <a:r>
              <a:rPr lang="en-US" sz="5400" dirty="0">
                <a:solidFill>
                  <a:srgbClr val="43919B"/>
                </a:solidFill>
              </a:rPr>
              <a:t>Trends and Patterns in the Literature</a:t>
            </a:r>
            <a:endParaRPr lang="en-GB" sz="4800" dirty="0">
              <a:solidFill>
                <a:srgbClr val="43919B"/>
              </a:solidFill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A2DA5685-11C0-4212-88D3-6A763E3F52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967" y="1865301"/>
            <a:ext cx="11728066" cy="4801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Systemic Nature of Burnout: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Chronic high workloads, insufficient support, and unclear role expectations create a "burnout cycle" (Maslach, Schaufeli &amp; Leiter, 2001; Armstrong, 2019).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High stress levels lead to diminished motivation and teaching quality, as well as increased absenteeism and turnover (Roberts, Evans &amp; Brown, 2020).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Reactive vs. Proactive Approaches: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UK FE policies are predominantly reactive—interventions like counselling and stress workshops occur only after burnout symptoms appear (Roberts et al., 2020).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Chinese institutions employ proactive strategies such as structured work-life balance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programmes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and regular wellness checks (Li, 2020; Zhang, 2021).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Work-Life Balance: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Eastern institutions tend to provide better work-life balance with flexible schedules and designated rest periods (Chen, 2021).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These trends underscore the importance of adopting a multifaceted approach to address burnout.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pic>
        <p:nvPicPr>
          <p:cNvPr id="4" name="slide 4.2">
            <a:hlinkClick r:id="" action="ppaction://media"/>
            <a:extLst>
              <a:ext uri="{FF2B5EF4-FFF2-40B4-BE49-F238E27FC236}">
                <a16:creationId xmlns:a16="http://schemas.microsoft.com/office/drawing/2014/main" id="{D9B57F71-1A3E-448E-A7F8-A696FAF7FD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90078" y="112097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6475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76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Burnout - ScienceDirect">
            <a:extLst>
              <a:ext uri="{FF2B5EF4-FFF2-40B4-BE49-F238E27FC236}">
                <a16:creationId xmlns:a16="http://schemas.microsoft.com/office/drawing/2014/main" id="{DEBB6592-6386-4AAC-9AFF-079A27C6CD50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289" y="643013"/>
            <a:ext cx="9406494" cy="4852263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20F878C-7009-4052-BFFE-D5CA932C6503}"/>
              </a:ext>
            </a:extLst>
          </p:cNvPr>
          <p:cNvSpPr/>
          <p:nvPr/>
        </p:nvSpPr>
        <p:spPr>
          <a:xfrm>
            <a:off x="2760536" y="569811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Model of Burnout and Person-Job Imbalance </a:t>
            </a:r>
            <a:b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(Maslach &amp; Leiter, 2016, p. 351).</a:t>
            </a:r>
            <a:endParaRPr lang="en-GB" dirty="0"/>
          </a:p>
        </p:txBody>
      </p:sp>
      <p:pic>
        <p:nvPicPr>
          <p:cNvPr id="5" name="slide 4.3 and 4.4">
            <a:hlinkClick r:id="" action="ppaction://media"/>
            <a:extLst>
              <a:ext uri="{FF2B5EF4-FFF2-40B4-BE49-F238E27FC236}">
                <a16:creationId xmlns:a16="http://schemas.microsoft.com/office/drawing/2014/main" id="{2B49DD15-D781-4D0B-983C-B41683CD4B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86711" y="122272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250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469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F00D9F53-8D5F-4805-BF4A-C7D68E218089}"/>
              </a:ext>
            </a:extLst>
          </p:cNvPr>
          <p:cNvSpPr txBox="1">
            <a:spLocks/>
          </p:cNvSpPr>
          <p:nvPr/>
        </p:nvSpPr>
        <p:spPr>
          <a:xfrm>
            <a:off x="115078" y="2558236"/>
            <a:ext cx="11961844" cy="1741528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1500" dirty="0">
                <a:ln w="0">
                  <a:solidFill>
                    <a:sysClr val="windowText" lastClr="000000"/>
                  </a:solidFill>
                </a:ln>
                <a:effectLst>
                  <a:glow rad="228600">
                    <a:srgbClr val="43919B"/>
                  </a:glow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Methodology</a:t>
            </a:r>
            <a:endParaRPr lang="en-GB" sz="11500" dirty="0">
              <a:ln w="0">
                <a:solidFill>
                  <a:sysClr val="windowText" lastClr="000000"/>
                </a:solidFill>
              </a:ln>
              <a:effectLst>
                <a:glow rad="228600">
                  <a:srgbClr val="43919B"/>
                </a:glow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89949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45072-9948-4022-A75A-9287B78B8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dirty="0">
                <a:solidFill>
                  <a:srgbClr val="43919B"/>
                </a:solidFill>
              </a:rPr>
              <a:t>Methodology</a:t>
            </a:r>
            <a:endParaRPr lang="en-GB" sz="6600" dirty="0">
              <a:solidFill>
                <a:srgbClr val="43919B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DD20A-770C-4A7B-B49C-447A3DE640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24948" y="1965962"/>
            <a:ext cx="5072932" cy="4484534"/>
          </a:xfrm>
        </p:spPr>
        <p:txBody>
          <a:bodyPr>
            <a:normAutofit fontScale="92500" lnSpcReduction="20000"/>
          </a:bodyPr>
          <a:lstStyle/>
          <a:p>
            <a:r>
              <a:rPr lang="en-US" sz="2400" b="1" dirty="0">
                <a:solidFill>
                  <a:schemeClr val="tx1"/>
                </a:solidFill>
              </a:rPr>
              <a:t>Research Approach:</a:t>
            </a:r>
          </a:p>
          <a:p>
            <a:pPr>
              <a:buClr>
                <a:schemeClr val="tx1"/>
              </a:buClr>
            </a:pPr>
            <a:r>
              <a:rPr lang="en-US" sz="2400" dirty="0">
                <a:solidFill>
                  <a:schemeClr val="tx1"/>
                </a:solidFill>
              </a:rPr>
              <a:t>Action research using a cyclical process of reflection, planning, action, and evaluation.</a:t>
            </a:r>
          </a:p>
          <a:p>
            <a:pPr>
              <a:buClr>
                <a:schemeClr val="tx1"/>
              </a:buClr>
            </a:pPr>
            <a:r>
              <a:rPr lang="en-US" sz="2400" dirty="0">
                <a:solidFill>
                  <a:schemeClr val="tx1"/>
                </a:solidFill>
              </a:rPr>
              <a:t>Qualitative, phenomenological investigation based on desktop research.</a:t>
            </a:r>
          </a:p>
          <a:p>
            <a:r>
              <a:rPr lang="en-US" sz="2400" b="1" dirty="0">
                <a:solidFill>
                  <a:schemeClr val="tx1"/>
                </a:solidFill>
              </a:rPr>
              <a:t>Data Sources:</a:t>
            </a:r>
          </a:p>
          <a:p>
            <a:pPr>
              <a:buClr>
                <a:schemeClr val="tx1"/>
              </a:buClr>
            </a:pPr>
            <a:r>
              <a:rPr lang="en-US" sz="2400" dirty="0">
                <a:solidFill>
                  <a:schemeClr val="tx1"/>
                </a:solidFill>
              </a:rPr>
              <a:t>Secondary data from peer-reviewed journals, books, and educational reports.</a:t>
            </a:r>
          </a:p>
          <a:p>
            <a:pPr>
              <a:buClr>
                <a:schemeClr val="tx1"/>
              </a:buClr>
            </a:pPr>
            <a:r>
              <a:rPr lang="en-US" sz="2400" dirty="0">
                <a:solidFill>
                  <a:schemeClr val="tx1"/>
                </a:solidFill>
              </a:rPr>
              <a:t>Integration of reflective journals and case studies from my experiences in the UK and China.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FBA8DA-256A-43AE-A34D-C318A6BCDA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4120" y="1965961"/>
            <a:ext cx="5072932" cy="4484534"/>
          </a:xfrm>
        </p:spPr>
        <p:txBody>
          <a:bodyPr>
            <a:normAutofit fontScale="92500" lnSpcReduction="20000"/>
          </a:bodyPr>
          <a:lstStyle/>
          <a:p>
            <a:r>
              <a:rPr lang="en-US" sz="2400" b="1" dirty="0">
                <a:solidFill>
                  <a:schemeClr val="tx1"/>
                </a:solidFill>
              </a:rPr>
              <a:t>Philosophical Stance:</a:t>
            </a:r>
          </a:p>
          <a:p>
            <a:pPr>
              <a:buClr>
                <a:schemeClr val="tx1"/>
              </a:buClr>
            </a:pPr>
            <a:r>
              <a:rPr lang="en-US" sz="2400" dirty="0">
                <a:solidFill>
                  <a:schemeClr val="tx1"/>
                </a:solidFill>
              </a:rPr>
              <a:t>Constructivist epistemology: Burnout is socially constructed (Cascio, 2018).</a:t>
            </a:r>
          </a:p>
          <a:p>
            <a:pPr>
              <a:buClr>
                <a:schemeClr val="tx1"/>
              </a:buClr>
            </a:pPr>
            <a:r>
              <a:rPr lang="en-US" sz="2400" dirty="0">
                <a:solidFill>
                  <a:schemeClr val="tx1"/>
                </a:solidFill>
              </a:rPr>
              <a:t>Relativist ontology: Burnout varies across different systems, justifying cross-cultural comparisons (Li, 2020; Zhang, 2021).</a:t>
            </a:r>
          </a:p>
          <a:p>
            <a:r>
              <a:rPr lang="en-US" sz="2400" b="1" dirty="0">
                <a:solidFill>
                  <a:schemeClr val="tx1"/>
                </a:solidFill>
              </a:rPr>
              <a:t>Data Analysis:</a:t>
            </a:r>
          </a:p>
          <a:p>
            <a:pPr>
              <a:buClr>
                <a:schemeClr val="tx1"/>
              </a:buClr>
            </a:pPr>
            <a:r>
              <a:rPr lang="en-US" sz="2400" dirty="0">
                <a:solidFill>
                  <a:schemeClr val="tx1"/>
                </a:solidFill>
              </a:rPr>
              <a:t>Thematic synthesis to identify recurring patterns (workload, HR practices, policy approaches).</a:t>
            </a:r>
            <a:endParaRPr lang="en-GB" sz="2400" dirty="0"/>
          </a:p>
        </p:txBody>
      </p:sp>
      <p:pic>
        <p:nvPicPr>
          <p:cNvPr id="4" name="slide 5">
            <a:hlinkClick r:id="" action="ppaction://media"/>
            <a:extLst>
              <a:ext uri="{FF2B5EF4-FFF2-40B4-BE49-F238E27FC236}">
                <a16:creationId xmlns:a16="http://schemas.microsoft.com/office/drawing/2014/main" id="{F1D90E2D-1883-4BA2-BE63-A51BDEB7F7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05423" y="92346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2787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12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9F1593B-1582-4F34-B230-D6D8ED0063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68010" y="530087"/>
            <a:ext cx="5846558" cy="5846558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2AE853ED-2B20-4A1F-A09A-5DAE3BE67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028" y="2775503"/>
            <a:ext cx="5441502" cy="1355725"/>
          </a:xfrm>
        </p:spPr>
        <p:txBody>
          <a:bodyPr>
            <a:noAutofit/>
          </a:bodyPr>
          <a:lstStyle/>
          <a:p>
            <a:pPr algn="ctr"/>
            <a:r>
              <a:rPr lang="en-US" sz="5400" dirty="0" err="1">
                <a:solidFill>
                  <a:srgbClr val="43919B"/>
                </a:solidFill>
              </a:rPr>
              <a:t>Kemmis</a:t>
            </a:r>
            <a:r>
              <a:rPr lang="en-US" sz="5400" dirty="0">
                <a:solidFill>
                  <a:srgbClr val="43919B"/>
                </a:solidFill>
              </a:rPr>
              <a:t> and McTaggart </a:t>
            </a:r>
            <a:br>
              <a:rPr lang="en-US" sz="5400" dirty="0">
                <a:solidFill>
                  <a:srgbClr val="43919B"/>
                </a:solidFill>
              </a:rPr>
            </a:br>
            <a:r>
              <a:rPr lang="en-US" sz="5400" dirty="0">
                <a:solidFill>
                  <a:srgbClr val="43919B"/>
                </a:solidFill>
              </a:rPr>
              <a:t>Action Research Spiral </a:t>
            </a:r>
            <a:endParaRPr lang="en-GB" sz="4800" dirty="0">
              <a:solidFill>
                <a:srgbClr val="43919B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C7AAB29-6199-4D26-AE52-6F84F058E62F}"/>
              </a:ext>
            </a:extLst>
          </p:cNvPr>
          <p:cNvSpPr/>
          <p:nvPr/>
        </p:nvSpPr>
        <p:spPr>
          <a:xfrm>
            <a:off x="6907351" y="6191979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latin typeface="Calibri" panose="020F0502020204030204" pitchFamily="34" charset="0"/>
                <a:ea typeface="Times New Roman" panose="02020603050405020304" pitchFamily="18" charset="0"/>
              </a:rPr>
              <a:t>(</a:t>
            </a:r>
            <a:r>
              <a:rPr lang="en-US" dirty="0" err="1">
                <a:latin typeface="Calibri" panose="020F0502020204030204" pitchFamily="34" charset="0"/>
                <a:ea typeface="Times New Roman" panose="02020603050405020304" pitchFamily="18" charset="0"/>
              </a:rPr>
              <a:t>Kemmis</a:t>
            </a:r>
            <a:r>
              <a:rPr lang="en-US" dirty="0">
                <a:latin typeface="Calibri" panose="020F0502020204030204" pitchFamily="34" charset="0"/>
                <a:ea typeface="Times New Roman" panose="02020603050405020304" pitchFamily="18" charset="0"/>
              </a:rPr>
              <a:t> &amp; McTaggart, 2005)</a:t>
            </a:r>
            <a:endParaRPr lang="en-GB" dirty="0"/>
          </a:p>
        </p:txBody>
      </p:sp>
      <p:pic>
        <p:nvPicPr>
          <p:cNvPr id="3" name="slide 5.1">
            <a:hlinkClick r:id="" action="ppaction://media"/>
            <a:extLst>
              <a:ext uri="{FF2B5EF4-FFF2-40B4-BE49-F238E27FC236}">
                <a16:creationId xmlns:a16="http://schemas.microsoft.com/office/drawing/2014/main" id="{0A1BB75C-56F1-4445-89CA-2326C6AFFA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560779" y="554533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785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79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F00D9F53-8D5F-4805-BF4A-C7D68E218089}"/>
              </a:ext>
            </a:extLst>
          </p:cNvPr>
          <p:cNvSpPr txBox="1">
            <a:spLocks/>
          </p:cNvSpPr>
          <p:nvPr/>
        </p:nvSpPr>
        <p:spPr>
          <a:xfrm>
            <a:off x="230156" y="2558236"/>
            <a:ext cx="11961844" cy="1741528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1500" dirty="0">
                <a:ln w="0">
                  <a:solidFill>
                    <a:sysClr val="windowText" lastClr="000000"/>
                  </a:solidFill>
                </a:ln>
                <a:effectLst>
                  <a:glow rad="228600">
                    <a:srgbClr val="43919B"/>
                  </a:glow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Key Findings  </a:t>
            </a:r>
            <a:endParaRPr lang="en-GB" sz="11500" dirty="0">
              <a:ln w="0">
                <a:solidFill>
                  <a:sysClr val="windowText" lastClr="000000"/>
                </a:solidFill>
              </a:ln>
              <a:effectLst>
                <a:glow rad="228600">
                  <a:srgbClr val="43919B"/>
                </a:glow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084893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45072-9948-4022-A75A-9287B78B8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790" y="1058163"/>
            <a:ext cx="10856421" cy="1356360"/>
          </a:xfrm>
        </p:spPr>
        <p:txBody>
          <a:bodyPr>
            <a:noAutofit/>
          </a:bodyPr>
          <a:lstStyle/>
          <a:p>
            <a:pPr algn="ctr"/>
            <a:r>
              <a:rPr lang="en-US" sz="6000" dirty="0">
                <a:solidFill>
                  <a:srgbClr val="43919B"/>
                </a:solidFill>
              </a:rPr>
              <a:t>Key Findings</a:t>
            </a:r>
            <a:br>
              <a:rPr lang="en-US" sz="6000" dirty="0">
                <a:solidFill>
                  <a:srgbClr val="43919B"/>
                </a:solidFill>
              </a:rPr>
            </a:br>
            <a:endParaRPr lang="en-GB" sz="6000" dirty="0">
              <a:solidFill>
                <a:srgbClr val="43919B"/>
              </a:solidFill>
            </a:endParaRP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FC870D20-3B0C-4523-8859-57C54D1A64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7790" y="1982450"/>
            <a:ext cx="10856420" cy="289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Excessive Workloads &amp; Administrative Pressures: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UK tutors juggle teaching, marking, and administrative tasks with little recovery time (Armstrong, 2019; Maslach et al., 2001).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My experience in China showed that robust administrative support significantly reduces stress.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Teacher Motivation &amp; Professional Fulfilment: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Overwhelming duties and limited career progression lower intrinsic motivation and increase turnover in the UK (Roberts et al., 2020).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In contrast, Chinese institutions use performance-based incentives and clear career pathways to boost motivation (Zhang, 2021).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Work-Life Balance: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Rigid schedules in the UK hinder personal recovery, while flexible scheduling and structured breaks in China improve well-being (Chen, 2021).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id="{BC379A66-CC0C-4FB6-B6D0-346D3BF999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7789" y="4443478"/>
            <a:ext cx="10856422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Reactive Policies in the UK: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Current measures such as counselling and stress management workshops offer short-term relief but fail to tackle underlying causes.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These reactive strategies do not address issues like excessive workload or poor work-life balance.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Proactive Strategies in Chinese Institutions: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Chinese schools implement comprehensive HR-led initiatives, including regular wellness checks, performance-based incentives, and structured break periods.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These proactive measures not only prevent burnout but also enhance teacher motivation and job satisfaction.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pic>
        <p:nvPicPr>
          <p:cNvPr id="12" name="slide 6">
            <a:hlinkClick r:id="" action="ppaction://media"/>
            <a:extLst>
              <a:ext uri="{FF2B5EF4-FFF2-40B4-BE49-F238E27FC236}">
                <a16:creationId xmlns:a16="http://schemas.microsoft.com/office/drawing/2014/main" id="{4872F05C-2441-4284-93D5-3A0858355A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90027" y="105816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372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7139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F00D9F53-8D5F-4805-BF4A-C7D68E218089}"/>
              </a:ext>
            </a:extLst>
          </p:cNvPr>
          <p:cNvSpPr txBox="1">
            <a:spLocks/>
          </p:cNvSpPr>
          <p:nvPr/>
        </p:nvSpPr>
        <p:spPr>
          <a:xfrm>
            <a:off x="230156" y="2042588"/>
            <a:ext cx="11961844" cy="1741528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9600" dirty="0">
                <a:ln w="0">
                  <a:solidFill>
                    <a:sysClr val="windowText" lastClr="000000"/>
                  </a:solidFill>
                </a:ln>
                <a:effectLst>
                  <a:glow rad="228600">
                    <a:srgbClr val="43919B"/>
                  </a:glow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Discussion &amp; Interpretation </a:t>
            </a:r>
            <a:endParaRPr lang="en-GB" sz="9600" dirty="0">
              <a:ln w="0">
                <a:solidFill>
                  <a:sysClr val="windowText" lastClr="000000"/>
                </a:solidFill>
              </a:ln>
              <a:effectLst>
                <a:glow rad="228600">
                  <a:srgbClr val="43919B"/>
                </a:glow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352116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45072-9948-4022-A75A-9287B78B8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790" y="622069"/>
            <a:ext cx="10856421" cy="1356360"/>
          </a:xfrm>
        </p:spPr>
        <p:txBody>
          <a:bodyPr>
            <a:noAutofit/>
          </a:bodyPr>
          <a:lstStyle/>
          <a:p>
            <a:pPr algn="ctr"/>
            <a:r>
              <a:rPr lang="en-US" sz="4800" dirty="0">
                <a:solidFill>
                  <a:srgbClr val="43919B"/>
                </a:solidFill>
              </a:rPr>
              <a:t>Discussion &amp; Interpretation 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1E13C060-ACA4-48C6-95CA-EA9399E2EA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1534" y="1978429"/>
            <a:ext cx="11188931" cy="4708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Research Question 1 – Primary Drivers: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Both literature and my experiences confirm that high workloads, insufficient support, and poor work-life balance are key burnout factors.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 dirty="0"/>
              <a:t>Research Question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2 – Policy Approaches: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UK FE policies are largely reactive, addressing symptoms only after burnout occurs.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Chinese institutions implement proactive strategies (e.g., wellness checks, structured breaks) that effectively prevent burnout.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 dirty="0"/>
              <a:t>Research Question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3 – Strategies for Improvement: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Recommended interventions include enhanced administrative support, proactive well-being initiatives, improved professional development, flexible scheduling, and robust HR practices.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These findings suggest UK FE colleges should shift towards sustainable, preventative approaches.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pic>
        <p:nvPicPr>
          <p:cNvPr id="7" name="slide 7">
            <a:hlinkClick r:id="" action="ppaction://media"/>
            <a:extLst>
              <a:ext uri="{FF2B5EF4-FFF2-40B4-BE49-F238E27FC236}">
                <a16:creationId xmlns:a16="http://schemas.microsoft.com/office/drawing/2014/main" id="{DF8C5E7C-2C73-4563-8DD8-7C35019C5D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589779" y="109397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180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27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F00D9F53-8D5F-4805-BF4A-C7D68E218089}"/>
              </a:ext>
            </a:extLst>
          </p:cNvPr>
          <p:cNvSpPr txBox="1">
            <a:spLocks/>
          </p:cNvSpPr>
          <p:nvPr/>
        </p:nvSpPr>
        <p:spPr>
          <a:xfrm>
            <a:off x="899895" y="2071219"/>
            <a:ext cx="10392209" cy="1741528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800" dirty="0">
                <a:ln w="0">
                  <a:solidFill>
                    <a:sysClr val="windowText" lastClr="000000"/>
                  </a:solidFill>
                </a:ln>
                <a:effectLst>
                  <a:glow rad="228600">
                    <a:srgbClr val="43919B"/>
                  </a:glow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Conclusion and Recommendations</a:t>
            </a:r>
            <a:endParaRPr lang="en-GB" sz="8800" dirty="0">
              <a:ln w="0">
                <a:solidFill>
                  <a:sysClr val="windowText" lastClr="000000"/>
                </a:solidFill>
              </a:ln>
              <a:effectLst>
                <a:glow rad="228600">
                  <a:srgbClr val="43919B"/>
                </a:glow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232205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45072-9948-4022-A75A-9287B78B8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790" y="622069"/>
            <a:ext cx="10856421" cy="1356360"/>
          </a:xfrm>
        </p:spPr>
        <p:txBody>
          <a:bodyPr>
            <a:noAutofit/>
          </a:bodyPr>
          <a:lstStyle/>
          <a:p>
            <a:pPr algn="ctr"/>
            <a:r>
              <a:rPr lang="en-US" sz="6600" dirty="0">
                <a:solidFill>
                  <a:srgbClr val="43919B"/>
                </a:solidFill>
              </a:rPr>
              <a:t>Conclusion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6D871A1-6377-4165-A6AE-BEC2F75359D8}"/>
              </a:ext>
            </a:extLst>
          </p:cNvPr>
          <p:cNvSpPr/>
          <p:nvPr/>
        </p:nvSpPr>
        <p:spPr>
          <a:xfrm>
            <a:off x="821634" y="2028667"/>
            <a:ext cx="10548732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Burnout in UK FE colleges is driven by workload, lack of support, and limited career progression.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UK policies are largely reactive, whereas China employs proactive support strategies.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Findings highlight the need for structured work-life balance policies and improved HR support.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A shift towards proactive interventions can enhance tutor well-being, retention, and overall educational quality.</a:t>
            </a:r>
          </a:p>
        </p:txBody>
      </p:sp>
      <p:pic>
        <p:nvPicPr>
          <p:cNvPr id="3" name="slide 8">
            <a:hlinkClick r:id="" action="ppaction://media"/>
            <a:extLst>
              <a:ext uri="{FF2B5EF4-FFF2-40B4-BE49-F238E27FC236}">
                <a16:creationId xmlns:a16="http://schemas.microsoft.com/office/drawing/2014/main" id="{A317F1D0-16EF-457C-AA27-F642DCEDB5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06405" y="105656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954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2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45072-9948-4022-A75A-9287B78B8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790" y="622069"/>
            <a:ext cx="10856421" cy="1356360"/>
          </a:xfrm>
        </p:spPr>
        <p:txBody>
          <a:bodyPr>
            <a:noAutofit/>
          </a:bodyPr>
          <a:lstStyle/>
          <a:p>
            <a:pPr algn="ctr"/>
            <a:r>
              <a:rPr lang="en-US" sz="6000" dirty="0">
                <a:solidFill>
                  <a:srgbClr val="43919B"/>
                </a:solidFill>
              </a:rPr>
              <a:t>Recommendations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75D7C9EB-94F1-43EC-87A6-918EEDE446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7295" y="2290964"/>
            <a:ext cx="10656916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Policy Implications:</a:t>
            </a: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 shift from reactive to proactive approaches is essential for a sustainable working environment.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Enhanced administrative support and flexible scheduling could reduce burnout, absenteeism, and turnover.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Future Research:</a:t>
            </a: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Collect primary data from FE tutors to capture nuanced experiences.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Conduct longitudinal studies to assess the long-term impact of proactive interventions.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Continue cross-cultural comparisons to refine best practices.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pic>
        <p:nvPicPr>
          <p:cNvPr id="4" name="slide 8.1">
            <a:hlinkClick r:id="" action="ppaction://media"/>
            <a:extLst>
              <a:ext uri="{FF2B5EF4-FFF2-40B4-BE49-F238E27FC236}">
                <a16:creationId xmlns:a16="http://schemas.microsoft.com/office/drawing/2014/main" id="{2BED566F-F675-416F-9BAD-D4B0421DC5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56281" y="130024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008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3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F00D9F53-8D5F-4805-BF4A-C7D68E218089}"/>
              </a:ext>
            </a:extLst>
          </p:cNvPr>
          <p:cNvSpPr txBox="1">
            <a:spLocks/>
          </p:cNvSpPr>
          <p:nvPr/>
        </p:nvSpPr>
        <p:spPr>
          <a:xfrm>
            <a:off x="899895" y="2558236"/>
            <a:ext cx="10392209" cy="1741528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3800" dirty="0">
                <a:ln w="0">
                  <a:solidFill>
                    <a:sysClr val="windowText" lastClr="000000"/>
                  </a:solidFill>
                </a:ln>
                <a:effectLst>
                  <a:glow rad="228600">
                    <a:srgbClr val="43919B"/>
                  </a:glow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References</a:t>
            </a:r>
            <a:endParaRPr lang="en-GB" sz="13800" dirty="0">
              <a:ln w="0">
                <a:solidFill>
                  <a:sysClr val="windowText" lastClr="000000"/>
                </a:solidFill>
              </a:ln>
              <a:effectLst>
                <a:glow rad="228600">
                  <a:srgbClr val="43919B"/>
                </a:glow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759441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ACF8CB9-7E31-4580-953F-BE249E3FB680}"/>
              </a:ext>
            </a:extLst>
          </p:cNvPr>
          <p:cNvSpPr/>
          <p:nvPr/>
        </p:nvSpPr>
        <p:spPr>
          <a:xfrm>
            <a:off x="376843" y="1819275"/>
            <a:ext cx="11438313" cy="44957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Andrews, E. L. (2017) </a:t>
            </a:r>
            <a:r>
              <a:rPr 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Teacher Burnout: Causes and Cures</a:t>
            </a: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CreateSpace Independent Publishing Platform.</a:t>
            </a: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Armstrong, S. (2019) 'Burnout in Further Education: An Investigative Study', </a:t>
            </a:r>
            <a:r>
              <a:rPr 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British Journal of Educational Psychology</a:t>
            </a: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89(3), pp. 417-429.</a:t>
            </a: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Cascio, W. F. (2018) </a:t>
            </a:r>
            <a:r>
              <a:rPr 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Managing Human Resources</a:t>
            </a: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10th ed. New York: McGraw-Hill Education.</a:t>
            </a: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Chen, H. (2021) 'Work-Life Balance in Education: Lessons from Eastern and Western Institutions', </a:t>
            </a:r>
            <a:r>
              <a:rPr 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International Journal of Educational Studies</a:t>
            </a: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35(2), pp. 112-129.</a:t>
            </a: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dirty="0" err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Kemmis</a:t>
            </a: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S. and McTaggart, R. (2005) 'Participatory Action Research: Communicative Action and the Public Sphere', in Reason, P. and Bradbury, H. (eds.) </a:t>
            </a:r>
            <a:r>
              <a:rPr 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SAGE Handbook of Action Research</a:t>
            </a: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2nd ed. Thousand Oaks: SAGE, pp. 559-603.</a:t>
            </a: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Li, J. (2020) 'HR Practices and Burnout Management in Chinese Education', </a:t>
            </a:r>
            <a:r>
              <a:rPr 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Asian Journal of Educational Research</a:t>
            </a: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42(1), pp. 57-73.</a:t>
            </a: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Maslach, C., Schaufeli, W. B. and Leiter, M. P. (2001) 'Job Burnout', </a:t>
            </a:r>
            <a:r>
              <a:rPr 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Annual Review of Psychology</a:t>
            </a: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52(1), pp. 397-422.</a:t>
            </a: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Maslach, C. &amp; Leiter, M.P. (2016) ‘Burnout and Person-Job Imbalance’, in Fink, G. (ed.) </a:t>
            </a:r>
            <a:r>
              <a:rPr lang="en-GB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Stress: Concepts, Cognition, Emotion, and </a:t>
            </a:r>
            <a:r>
              <a:rPr lang="en-GB" sz="1200" i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Behavior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1st </a:t>
            </a:r>
            <a:r>
              <a:rPr lang="en-GB" sz="1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Academic Press, p. 351.</a:t>
            </a: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Maslach, C. and Leiter, M. P. (2016) 'Burnout Theory in Education: New Directions', </a:t>
            </a:r>
            <a:r>
              <a:rPr 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Annual Review of Psychology</a:t>
            </a: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67, pp. 1-23.</a:t>
            </a: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McAteer, M. (2013) </a:t>
            </a:r>
            <a:r>
              <a:rPr 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Action Research in Education</a:t>
            </a: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London: SAGE Publications Ltd.</a:t>
            </a: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Richardson, P. W., </a:t>
            </a:r>
            <a:r>
              <a:rPr lang="en-US" sz="1200" dirty="0" err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Karabenick</a:t>
            </a: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S. A. and Watt, H. M. G. (2014) </a:t>
            </a:r>
            <a:r>
              <a:rPr 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Teacher Motivation: Theory and Practice</a:t>
            </a: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London: Routledge.</a:t>
            </a: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Roberts, K., Evans, J. and Brown, L. (2020) 'Institutional Burnout Policies in the UK FE Sector: A Critical Review', </a:t>
            </a:r>
            <a:r>
              <a:rPr 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Educational Management Administration &amp; Leadership</a:t>
            </a: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48(4), pp. 621-637.</a:t>
            </a: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Zhang, Y. (2021) 'Teacher Wellbeing and Support Structures in China’s Educational Institutions', </a:t>
            </a:r>
            <a:r>
              <a:rPr 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Journal of Comparative Education</a:t>
            </a:r>
            <a:r>
              <a:rPr 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30(4), pp. 210-229.</a:t>
            </a: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807785D-2D9F-4321-9285-E39F46460174}"/>
              </a:ext>
            </a:extLst>
          </p:cNvPr>
          <p:cNvSpPr txBox="1">
            <a:spLocks/>
          </p:cNvSpPr>
          <p:nvPr/>
        </p:nvSpPr>
        <p:spPr>
          <a:xfrm>
            <a:off x="667790" y="622069"/>
            <a:ext cx="10856421" cy="135636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000" dirty="0">
                <a:solidFill>
                  <a:srgbClr val="43919B"/>
                </a:solidFill>
              </a:rPr>
              <a:t>References</a:t>
            </a:r>
          </a:p>
        </p:txBody>
      </p:sp>
      <p:pic>
        <p:nvPicPr>
          <p:cNvPr id="4" name="slide 9">
            <a:hlinkClick r:id="" action="ppaction://media"/>
            <a:extLst>
              <a:ext uri="{FF2B5EF4-FFF2-40B4-BE49-F238E27FC236}">
                <a16:creationId xmlns:a16="http://schemas.microsoft.com/office/drawing/2014/main" id="{CB339EF3-116A-45B8-8065-B29804B05C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041139" y="101439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456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9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F00D9F53-8D5F-4805-BF4A-C7D68E218089}"/>
              </a:ext>
            </a:extLst>
          </p:cNvPr>
          <p:cNvSpPr txBox="1">
            <a:spLocks/>
          </p:cNvSpPr>
          <p:nvPr/>
        </p:nvSpPr>
        <p:spPr>
          <a:xfrm>
            <a:off x="899895" y="2270001"/>
            <a:ext cx="10392209" cy="1741528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6600" dirty="0">
                <a:ln w="0">
                  <a:solidFill>
                    <a:sysClr val="windowText" lastClr="000000"/>
                  </a:solidFill>
                </a:ln>
                <a:effectLst>
                  <a:glow rad="228600">
                    <a:srgbClr val="43919B"/>
                  </a:glow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Thank You</a:t>
            </a:r>
            <a:endParaRPr lang="en-GB" sz="16600" dirty="0">
              <a:ln w="0">
                <a:solidFill>
                  <a:sysClr val="windowText" lastClr="000000"/>
                </a:solidFill>
              </a:ln>
              <a:effectLst>
                <a:glow rad="228600">
                  <a:srgbClr val="43919B"/>
                </a:glow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3" name="slide 10">
            <a:hlinkClick r:id="" action="ppaction://media"/>
            <a:extLst>
              <a:ext uri="{FF2B5EF4-FFF2-40B4-BE49-F238E27FC236}">
                <a16:creationId xmlns:a16="http://schemas.microsoft.com/office/drawing/2014/main" id="{23E71E03-D8AD-46EE-8016-93954A0D81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72907" y="87358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931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37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Basis">
  <a:themeElements>
    <a:clrScheme name="Custom 3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FFFF"/>
      </a:accent1>
      <a:accent2>
        <a:srgbClr val="F8931D"/>
      </a:accent2>
      <a:accent3>
        <a:srgbClr val="FFCA08"/>
      </a:accent3>
      <a:accent4>
        <a:srgbClr val="F4F40E"/>
      </a:accent4>
      <a:accent5>
        <a:srgbClr val="FF5050"/>
      </a:accent5>
      <a:accent6>
        <a:srgbClr val="FF3300"/>
      </a:accent6>
      <a:hlink>
        <a:srgbClr val="2998E3"/>
      </a:hlink>
      <a:folHlink>
        <a:srgbClr val="7F723D"/>
      </a:folHlink>
    </a:clrScheme>
    <a:fontScheme name="Custom 2">
      <a:majorFont>
        <a:latin typeface="Gill Sans Ultra Bold Condensed"/>
        <a:ea typeface=""/>
        <a:cs typeface=""/>
      </a:majorFont>
      <a:minorFont>
        <a:latin typeface="Georgia"/>
        <a:ea typeface=""/>
        <a:cs typeface="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ece16e-bb95-4267-a96a-a17d911bcbef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06A59462F677545B4B7D706893E5239" ma:contentTypeVersion="17" ma:contentTypeDescription="Create a new document." ma:contentTypeScope="" ma:versionID="975b63f6658bc3d091e4bbd73cd3e141">
  <xsd:schema xmlns:xsd="http://www.w3.org/2001/XMLSchema" xmlns:xs="http://www.w3.org/2001/XMLSchema" xmlns:p="http://schemas.microsoft.com/office/2006/metadata/properties" xmlns:ns3="ccece16e-bb95-4267-a96a-a17d911bcbef" xmlns:ns4="1d0a9853-8e74-4e39-82be-53b3e3a960ad" targetNamespace="http://schemas.microsoft.com/office/2006/metadata/properties" ma:root="true" ma:fieldsID="b73d8b788013d15a95f5d67512342145" ns3:_="" ns4:_="">
    <xsd:import namespace="ccece16e-bb95-4267-a96a-a17d911bcbef"/>
    <xsd:import namespace="1d0a9853-8e74-4e39-82be-53b3e3a960a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OCR" minOccurs="0"/>
                <xsd:element ref="ns3:_activity" minOccurs="0"/>
                <xsd:element ref="ns3:MediaServiceObjectDetectorVersions" minOccurs="0"/>
                <xsd:element ref="ns3:MediaServiceSystemTags" minOccurs="0"/>
                <xsd:element ref="ns3:MediaServiceSearchPropertie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ece16e-bb95-4267-a96a-a17d911bcbe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0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d0a9853-8e74-4e39-82be-53b3e3a960ad" elementFormDefault="qualified">
    <xsd:import namespace="http://schemas.microsoft.com/office/2006/documentManagement/types"/>
    <xsd:import namespace="http://schemas.microsoft.com/office/infopath/2007/PartnerControls"/>
    <xsd:element name="SharedWithUsers" ma:index="2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762D5EE-3563-4A1D-8305-AC56AD2016C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A9085A1-7C7D-4495-9421-A72F7C146BE6}">
  <ds:schemaRefs>
    <ds:schemaRef ds:uri="http://purl.org/dc/dcmitype/"/>
    <ds:schemaRef ds:uri="http://purl.org/dc/elements/1.1/"/>
    <ds:schemaRef ds:uri="http://www.w3.org/XML/1998/namespace"/>
    <ds:schemaRef ds:uri="ccece16e-bb95-4267-a96a-a17d911bcbef"/>
    <ds:schemaRef ds:uri="http://schemas.microsoft.com/office/2006/documentManagement/types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1d0a9853-8e74-4e39-82be-53b3e3a960ad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C87B0091-3C02-47F9-8109-CDFB6A100DF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ece16e-bb95-4267-a96a-a17d911bcbef"/>
    <ds:schemaRef ds:uri="1d0a9853-8e74-4e39-82be-53b3e3a960a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11316</TotalTime>
  <Words>1761</Words>
  <Application>Microsoft Office PowerPoint</Application>
  <PresentationFormat>Widescreen</PresentationFormat>
  <Paragraphs>141</Paragraphs>
  <Slides>26</Slides>
  <Notes>0</Notes>
  <HiddenSlides>0</HiddenSlides>
  <MMClips>16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Arial</vt:lpstr>
      <vt:lpstr>Calibri</vt:lpstr>
      <vt:lpstr>Corbel</vt:lpstr>
      <vt:lpstr>Georgia</vt:lpstr>
      <vt:lpstr>Gill Sans Ultra Bold Condensed</vt:lpstr>
      <vt:lpstr>Symbol</vt:lpstr>
      <vt:lpstr>Times New Roman</vt:lpstr>
      <vt:lpstr>Basis</vt:lpstr>
      <vt:lpstr>PowerPoint Presentation</vt:lpstr>
      <vt:lpstr>PowerPoint Presentation</vt:lpstr>
      <vt:lpstr>Overview</vt:lpstr>
      <vt:lpstr>Rationale</vt:lpstr>
      <vt:lpstr>PowerPoint Presentation</vt:lpstr>
      <vt:lpstr>Research Questions, Aims &amp; Objectives</vt:lpstr>
      <vt:lpstr>PowerPoint Presentation</vt:lpstr>
      <vt:lpstr>Literature Review –  Purpose and Process</vt:lpstr>
      <vt:lpstr>PowerPoint Presentation</vt:lpstr>
      <vt:lpstr>Overview of Investigated Literature</vt:lpstr>
      <vt:lpstr>PowerPoint Presentation</vt:lpstr>
      <vt:lpstr>Trends and Patterns in the Literature</vt:lpstr>
      <vt:lpstr>PowerPoint Presentation</vt:lpstr>
      <vt:lpstr>PowerPoint Presentation</vt:lpstr>
      <vt:lpstr>Methodology</vt:lpstr>
      <vt:lpstr>Kemmis and McTaggart  Action Research Spiral </vt:lpstr>
      <vt:lpstr>PowerPoint Presentation</vt:lpstr>
      <vt:lpstr>Key Findings </vt:lpstr>
      <vt:lpstr>PowerPoint Presentation</vt:lpstr>
      <vt:lpstr>Discussion &amp; Interpretation </vt:lpstr>
      <vt:lpstr>PowerPoint Presentation</vt:lpstr>
      <vt:lpstr>Conclusion</vt:lpstr>
      <vt:lpstr>Recommendations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Camping</dc:title>
  <dc:creator>Katie Bees</dc:creator>
  <cp:lastModifiedBy>Cathryn Clement</cp:lastModifiedBy>
  <cp:revision>158</cp:revision>
  <dcterms:created xsi:type="dcterms:W3CDTF">2016-07-13T07:42:21Z</dcterms:created>
  <dcterms:modified xsi:type="dcterms:W3CDTF">2025-04-02T08:00:11Z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0x010100806A59462F677545B4B7D706893E5239</vt:lpwstr>
  </property>
</Properties>
</file>