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6" r:id="rId1"/>
  </p:sldMasterIdLst>
  <p:notesMasterIdLst>
    <p:notesMasterId r:id="rId5"/>
  </p:notes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5CC78F-AF70-44CE-B836-40C19AEA7E99}" type="datetimeFigureOut">
              <a:rPr lang="en-GB" smtClean="0"/>
              <a:t>08/03/2026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8C9AED-3E04-44AA-8D3C-D6B8B514BAEF}" type="slidenum">
              <a:rPr lang="en-GB" smtClean="0"/>
              <a:t>‹#›</a:t>
            </a:fld>
            <a:endParaRPr lang="en-GB"/>
          </a:p>
        </p:txBody>
      </p:sp>
    </p:spTree>
    <p:extLst>
      <p:ext uri="{BB962C8B-B14F-4D97-AF65-F5344CB8AC3E}">
        <p14:creationId xmlns:p14="http://schemas.microsoft.com/office/powerpoint/2010/main" val="1512704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8C9AED-3E04-44AA-8D3C-D6B8B514BAEF}" type="slidenum">
              <a:rPr lang="en-GB" smtClean="0"/>
              <a:t>2</a:t>
            </a:fld>
            <a:endParaRPr lang="en-GB"/>
          </a:p>
        </p:txBody>
      </p:sp>
    </p:spTree>
    <p:extLst>
      <p:ext uri="{BB962C8B-B14F-4D97-AF65-F5344CB8AC3E}">
        <p14:creationId xmlns:p14="http://schemas.microsoft.com/office/powerpoint/2010/main" val="2358175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9BAA63F7-87BA-4574-95F2-E5C45E5FECDF}" type="datetimeFigureOut">
              <a:rPr lang="en-GB" smtClean="0"/>
              <a:t>08/03/2026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20303627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BAA63F7-87BA-4574-95F2-E5C45E5FECDF}" type="datetimeFigureOut">
              <a:rPr lang="en-GB" smtClean="0"/>
              <a:t>08/03/2026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2674683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9BAA63F7-87BA-4574-95F2-E5C45E5FECDF}" type="datetimeFigureOut">
              <a:rPr lang="en-GB" smtClean="0"/>
              <a:t>08/03/2026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402111110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9BAA63F7-87BA-4574-95F2-E5C45E5FECDF}" type="datetimeFigureOut">
              <a:rPr lang="en-GB" smtClean="0"/>
              <a:t>08/03/2026</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2873981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9BAA63F7-87BA-4574-95F2-E5C45E5FECDF}" type="datetimeFigureOut">
              <a:rPr lang="en-GB" smtClean="0"/>
              <a:t>08/03/2026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17A945-90E1-416D-A087-A84BEB86B9AF}" type="slidenum">
              <a:rPr lang="en-GB" smtClean="0"/>
              <a:t>‹#›</a:t>
            </a:fld>
            <a:endParaRPr lang="en-GB"/>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3465023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BAA63F7-87BA-4574-95F2-E5C45E5FECDF}" type="datetimeFigureOut">
              <a:rPr lang="en-GB" smtClean="0"/>
              <a:t>08/03/2026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3166240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AA63F7-87BA-4574-95F2-E5C45E5FECDF}" type="datetimeFigureOut">
              <a:rPr lang="en-GB" smtClean="0"/>
              <a:t>08/03/2026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10355175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9BAA63F7-87BA-4574-95F2-E5C45E5FECDF}" type="datetimeFigureOut">
              <a:rPr lang="en-GB" smtClean="0"/>
              <a:t>08/03/2026</a:t>
            </a:fld>
            <a:endParaRPr lang="en-GB"/>
          </a:p>
        </p:txBody>
      </p:sp>
      <p:sp>
        <p:nvSpPr>
          <p:cNvPr id="6" name="Footer Placeholder 5"/>
          <p:cNvSpPr>
            <a:spLocks noGrp="1"/>
          </p:cNvSpPr>
          <p:nvPr>
            <p:ph type="ftr" sz="quarter" idx="11"/>
          </p:nvPr>
        </p:nvSpPr>
        <p:spPr>
          <a:xfrm>
            <a:off x="804672" y="6236208"/>
            <a:ext cx="5167503" cy="320040"/>
          </a:xfrm>
        </p:spPr>
        <p:txBody>
          <a:bodyPr/>
          <a:lstStyle>
            <a:lvl1pPr>
              <a:defRPr>
                <a:solidFill>
                  <a:srgbClr val="FFFFFF">
                    <a:alpha val="69804"/>
                  </a:srgbClr>
                </a:solidFill>
              </a:defRPr>
            </a:lvl1pPr>
          </a:lstStyle>
          <a:p>
            <a:endParaRPr lang="en-GB"/>
          </a:p>
        </p:txBody>
      </p:sp>
      <p:sp>
        <p:nvSpPr>
          <p:cNvPr id="7" name="Slide Number Placeholder 6"/>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3905492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9BAA63F7-87BA-4574-95F2-E5C45E5FECDF}" type="datetimeFigureOut">
              <a:rPr lang="en-GB" smtClean="0"/>
              <a:t>08/03/2026</a:t>
            </a:fld>
            <a:endParaRPr lang="en-GB"/>
          </a:p>
        </p:txBody>
      </p:sp>
      <p:sp>
        <p:nvSpPr>
          <p:cNvPr id="6" name="Footer Placeholder 5"/>
          <p:cNvSpPr>
            <a:spLocks noGrp="1"/>
          </p:cNvSpPr>
          <p:nvPr>
            <p:ph type="ftr" sz="quarter" idx="11"/>
          </p:nvPr>
        </p:nvSpPr>
        <p:spPr>
          <a:xfrm>
            <a:off x="808523" y="6236208"/>
            <a:ext cx="5103729" cy="320040"/>
          </a:xfrm>
        </p:spPr>
        <p:txBody>
          <a:bodyPr/>
          <a:lstStyle>
            <a:lvl1pPr>
              <a:defRPr>
                <a:solidFill>
                  <a:srgbClr val="FFFFFF">
                    <a:alpha val="70000"/>
                  </a:srgbClr>
                </a:solidFill>
              </a:defRPr>
            </a:lvl1pPr>
          </a:lstStyle>
          <a:p>
            <a:endParaRPr lang="en-GB"/>
          </a:p>
        </p:txBody>
      </p:sp>
      <p:sp>
        <p:nvSpPr>
          <p:cNvPr id="7" name="Slide Number Placeholder 6"/>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2577222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BAA63F7-87BA-4574-95F2-E5C45E5FECDF}"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21121594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BAA63F7-87BA-4574-95F2-E5C45E5FECDF}" type="datetimeFigureOut">
              <a:rPr lang="en-GB" smtClean="0"/>
              <a:t>08/03/2026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17A945-90E1-416D-A087-A84BEB86B9AF}" type="slidenum">
              <a:rPr lang="en-GB" smtClean="0"/>
              <a:t>‹#›</a:t>
            </a:fld>
            <a:endParaRPr lang="en-GB"/>
          </a:p>
        </p:txBody>
      </p:sp>
    </p:spTree>
    <p:extLst>
      <p:ext uri="{BB962C8B-B14F-4D97-AF65-F5344CB8AC3E}">
        <p14:creationId xmlns:p14="http://schemas.microsoft.com/office/powerpoint/2010/main" val="3309731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31136" y="964692"/>
            <a:ext cx="7729728" cy="118872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9BAA63F7-87BA-4574-95F2-E5C45E5FECDF}" type="datetimeFigureOut">
              <a:rPr lang="en-GB" smtClean="0"/>
              <a:t>08/03/2026</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917A945-90E1-416D-A087-A84BEB86B9AF}" type="slidenum">
              <a:rPr lang="en-GB" smtClean="0"/>
              <a:t>‹#›</a:t>
            </a:fld>
            <a:endParaRPr lang="en-GB"/>
          </a:p>
        </p:txBody>
      </p:sp>
    </p:spTree>
    <p:extLst>
      <p:ext uri="{BB962C8B-B14F-4D97-AF65-F5344CB8AC3E}">
        <p14:creationId xmlns:p14="http://schemas.microsoft.com/office/powerpoint/2010/main" val="681192944"/>
      </p:ext>
    </p:extLst>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Lst>
  <p:txStyles>
    <p:titleStyle>
      <a:lvl1pPr algn="ctr" defTabSz="914400" rtl="0" eaLnBrk="1" latinLnBrk="0" hangingPunct="1">
        <a:lnSpc>
          <a:spcPct val="90000"/>
        </a:lnSpc>
        <a:spcBef>
          <a:spcPct val="0"/>
        </a:spcBef>
        <a:buNone/>
        <a:defRPr sz="28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aikime.blogspot.com/2017/11/aikido-e-bulimia-e-possibile.html" TargetMode="External"/><Relationship Id="rId3" Type="http://schemas.openxmlformats.org/officeDocument/2006/relationships/image" Target="../media/image1.jpg"/><Relationship Id="rId7"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lostrastornosalimentarios.blogspot.com/p/bulimia_04.html" TargetMode="External"/><Relationship Id="rId5" Type="http://schemas.openxmlformats.org/officeDocument/2006/relationships/image" Target="../media/image2.gif"/><Relationship Id="rId10" Type="http://schemas.openxmlformats.org/officeDocument/2006/relationships/hyperlink" Target="https://www.choosehelp.com/topics/eating-disorders/anorexia-nervosa-signs-symptoms-and-risks.html" TargetMode="External"/><Relationship Id="rId4" Type="http://schemas.openxmlformats.org/officeDocument/2006/relationships/hyperlink" Target="https://blogs.imperial.ac.uk/imperial-medicine/2020/03/04/eating-disorders-why-are-they-so-important-to-study/" TargetMode="External"/><Relationship Id="rId9"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C0688-870C-89B8-D414-2717A8BE467B}"/>
              </a:ext>
            </a:extLst>
          </p:cNvPr>
          <p:cNvSpPr>
            <a:spLocks noGrp="1"/>
          </p:cNvSpPr>
          <p:nvPr>
            <p:ph type="ctrTitle"/>
          </p:nvPr>
        </p:nvSpPr>
        <p:spPr/>
        <p:txBody>
          <a:bodyPr/>
          <a:lstStyle/>
          <a:p>
            <a:r>
              <a:rPr lang="en-GB" dirty="0"/>
              <a:t>Bulimia nervosa </a:t>
            </a:r>
            <a:br>
              <a:rPr lang="en-GB" dirty="0"/>
            </a:br>
            <a:r>
              <a:rPr lang="en-GB"/>
              <a:t>Component one. </a:t>
            </a:r>
            <a:r>
              <a:rPr lang="en-GB" dirty="0"/>
              <a:t>Poster </a:t>
            </a:r>
          </a:p>
        </p:txBody>
      </p:sp>
      <p:sp>
        <p:nvSpPr>
          <p:cNvPr id="3" name="Subtitle 2">
            <a:extLst>
              <a:ext uri="{FF2B5EF4-FFF2-40B4-BE49-F238E27FC236}">
                <a16:creationId xmlns:a16="http://schemas.microsoft.com/office/drawing/2014/main" id="{60B096B2-8271-DE87-74FA-F839D29079C0}"/>
              </a:ext>
            </a:extLst>
          </p:cNvPr>
          <p:cNvSpPr>
            <a:spLocks noGrp="1"/>
          </p:cNvSpPr>
          <p:nvPr>
            <p:ph type="subTitle" idx="1"/>
          </p:nvPr>
        </p:nvSpPr>
        <p:spPr/>
        <p:txBody>
          <a:bodyPr>
            <a:normAutofit fontScale="47500" lnSpcReduction="20000"/>
          </a:bodyPr>
          <a:lstStyle/>
          <a:p>
            <a:r>
              <a:rPr lang="en-GB" dirty="0"/>
              <a:t>Student name: Alexandra Corfa</a:t>
            </a:r>
          </a:p>
          <a:p>
            <a:r>
              <a:rPr lang="en-GB" dirty="0"/>
              <a:t>Student number: 2321699</a:t>
            </a:r>
          </a:p>
          <a:p>
            <a:r>
              <a:rPr lang="en-GB" dirty="0"/>
              <a:t>Module code: BMHP6029</a:t>
            </a:r>
          </a:p>
          <a:p>
            <a:r>
              <a:rPr lang="en-GB" dirty="0"/>
              <a:t>Module name: Psychopathological Classifications and Provisions</a:t>
            </a:r>
          </a:p>
          <a:p>
            <a:r>
              <a:rPr lang="en-GB" dirty="0"/>
              <a:t>Lecture name: Kennedy Obohwemu</a:t>
            </a:r>
          </a:p>
        </p:txBody>
      </p:sp>
    </p:spTree>
    <p:extLst>
      <p:ext uri="{BB962C8B-B14F-4D97-AF65-F5344CB8AC3E}">
        <p14:creationId xmlns:p14="http://schemas.microsoft.com/office/powerpoint/2010/main" val="42126010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4A759-DB97-0303-E48A-B1695F773057}"/>
              </a:ext>
            </a:extLst>
          </p:cNvPr>
          <p:cNvSpPr>
            <a:spLocks noGrp="1"/>
          </p:cNvSpPr>
          <p:nvPr>
            <p:ph type="title"/>
          </p:nvPr>
        </p:nvSpPr>
        <p:spPr>
          <a:xfrm>
            <a:off x="2231136" y="138781"/>
            <a:ext cx="7729728" cy="1188720"/>
          </a:xfrm>
        </p:spPr>
        <p:txBody>
          <a:bodyPr>
            <a:normAutofit fontScale="90000"/>
          </a:bodyPr>
          <a:lstStyle/>
          <a:p>
            <a:r>
              <a:rPr lang="en-GB" dirty="0"/>
              <a:t>Bulimia </a:t>
            </a:r>
            <a:r>
              <a:rPr lang="en-GB"/>
              <a:t>Nervosa :</a:t>
            </a:r>
            <a:br>
              <a:rPr lang="en-GB" dirty="0"/>
            </a:br>
            <a:r>
              <a:rPr lang="en-GB" dirty="0"/>
              <a:t>Historical evolution, contemporary treatment and social context</a:t>
            </a:r>
          </a:p>
        </p:txBody>
      </p:sp>
      <p:sp>
        <p:nvSpPr>
          <p:cNvPr id="4" name="TextBox 3">
            <a:extLst>
              <a:ext uri="{FF2B5EF4-FFF2-40B4-BE49-F238E27FC236}">
                <a16:creationId xmlns:a16="http://schemas.microsoft.com/office/drawing/2014/main" id="{DFF83D3D-DB61-337A-2EC7-B3954A1102C8}"/>
              </a:ext>
            </a:extLst>
          </p:cNvPr>
          <p:cNvSpPr txBox="1"/>
          <p:nvPr/>
        </p:nvSpPr>
        <p:spPr>
          <a:xfrm>
            <a:off x="4505633" y="1494043"/>
            <a:ext cx="2084439" cy="4247317"/>
          </a:xfrm>
          <a:prstGeom prst="rect">
            <a:avLst/>
          </a:prstGeom>
          <a:noFill/>
        </p:spPr>
        <p:txBody>
          <a:bodyPr wrap="square" rtlCol="0">
            <a:spAutoFit/>
          </a:bodyPr>
          <a:lstStyle/>
          <a:p>
            <a:r>
              <a:rPr lang="en-GB" sz="1000" b="1" dirty="0"/>
              <a:t>2. Historical context </a:t>
            </a:r>
          </a:p>
          <a:p>
            <a:r>
              <a:rPr lang="en-GB" sz="1000" b="1" i="1" dirty="0"/>
              <a:t>Early description</a:t>
            </a:r>
          </a:p>
          <a:p>
            <a:pPr marL="285750" indent="-285750">
              <a:buFont typeface="Arial" panose="020B0604020202020204" pitchFamily="34" charset="0"/>
              <a:buChar char="•"/>
            </a:pPr>
            <a:r>
              <a:rPr lang="en-GB" sz="1000" dirty="0"/>
              <a:t>19t century medical texts linked disordered eating to hysteria</a:t>
            </a:r>
          </a:p>
          <a:p>
            <a:pPr marL="285750" indent="-285750">
              <a:buFont typeface="Arial" panose="020B0604020202020204" pitchFamily="34" charset="0"/>
              <a:buChar char="•"/>
            </a:pPr>
            <a:r>
              <a:rPr lang="en-GB" sz="1000" dirty="0"/>
              <a:t>1979-Gerald Russell formally described Bulimia Nervosa (Russell, 1997).</a:t>
            </a:r>
          </a:p>
          <a:p>
            <a:r>
              <a:rPr lang="en-GB" sz="1000" b="1" i="1" dirty="0"/>
              <a:t>Treatment approaches(past)</a:t>
            </a:r>
          </a:p>
          <a:p>
            <a:pPr marL="285750" indent="-285750">
              <a:buFont typeface="Arial" panose="020B0604020202020204" pitchFamily="34" charset="0"/>
              <a:buChar char="•"/>
            </a:pPr>
            <a:r>
              <a:rPr lang="en-GB" sz="1000" dirty="0"/>
              <a:t>institutionalisation</a:t>
            </a:r>
          </a:p>
          <a:p>
            <a:pPr marL="285750" indent="-285750">
              <a:buFont typeface="Arial" panose="020B0604020202020204" pitchFamily="34" charset="0"/>
              <a:buChar char="•"/>
            </a:pPr>
            <a:r>
              <a:rPr lang="en-GB" sz="1000" dirty="0"/>
              <a:t>Moral framing and behaviour control </a:t>
            </a:r>
          </a:p>
          <a:p>
            <a:pPr marL="285750" indent="-285750">
              <a:buFont typeface="Arial" panose="020B0604020202020204" pitchFamily="34" charset="0"/>
              <a:buChar char="•"/>
            </a:pPr>
            <a:r>
              <a:rPr lang="en-GB" sz="1000" dirty="0"/>
              <a:t>Limited psychological formulation</a:t>
            </a:r>
          </a:p>
          <a:p>
            <a:r>
              <a:rPr lang="en-GB" sz="1000" b="1" i="1" dirty="0"/>
              <a:t>Critical analysis</a:t>
            </a:r>
          </a:p>
          <a:p>
            <a:pPr marL="285750" indent="-285750">
              <a:buFont typeface="Arial" panose="020B0604020202020204" pitchFamily="34" charset="0"/>
              <a:buChar char="•"/>
            </a:pPr>
            <a:r>
              <a:rPr lang="en-GB" sz="1000" dirty="0"/>
              <a:t>Gender bias influenced diagnosis</a:t>
            </a:r>
          </a:p>
          <a:p>
            <a:pPr marL="285750" indent="-285750">
              <a:buFont typeface="Arial" panose="020B0604020202020204" pitchFamily="34" charset="0"/>
              <a:buChar char="•"/>
            </a:pPr>
            <a:r>
              <a:rPr lang="en-GB" sz="1000" dirty="0"/>
              <a:t>Western thin ideal shaped clinical interpretation</a:t>
            </a:r>
          </a:p>
          <a:p>
            <a:pPr marL="285750" indent="-285750">
              <a:buFont typeface="Arial" panose="020B0604020202020204" pitchFamily="34" charset="0"/>
              <a:buChar char="•"/>
            </a:pPr>
            <a:r>
              <a:rPr lang="en-GB" sz="1000" dirty="0"/>
              <a:t>Focus on induvial pathology ignored social context (NICE,2017)</a:t>
            </a:r>
          </a:p>
          <a:p>
            <a:pPr marL="285750" indent="-285750">
              <a:buFont typeface="Arial" panose="020B0604020202020204" pitchFamily="34" charset="0"/>
              <a:buChar char="•"/>
            </a:pPr>
            <a:r>
              <a:rPr lang="en-GB" sz="1000" dirty="0"/>
              <a:t>Eating disorders are influenced by genetic, psychological and environmental factors (Bulik, 2020)</a:t>
            </a:r>
          </a:p>
          <a:p>
            <a:endParaRPr lang="en-GB" sz="1000" dirty="0"/>
          </a:p>
        </p:txBody>
      </p:sp>
      <p:sp>
        <p:nvSpPr>
          <p:cNvPr id="5" name="TextBox 4">
            <a:extLst>
              <a:ext uri="{FF2B5EF4-FFF2-40B4-BE49-F238E27FC236}">
                <a16:creationId xmlns:a16="http://schemas.microsoft.com/office/drawing/2014/main" id="{B15A7671-712B-186A-485C-8058C73457C4}"/>
              </a:ext>
            </a:extLst>
          </p:cNvPr>
          <p:cNvSpPr txBox="1"/>
          <p:nvPr/>
        </p:nvSpPr>
        <p:spPr>
          <a:xfrm>
            <a:off x="6705601" y="1690688"/>
            <a:ext cx="2438399" cy="2800767"/>
          </a:xfrm>
          <a:prstGeom prst="rect">
            <a:avLst/>
          </a:prstGeom>
          <a:noFill/>
        </p:spPr>
        <p:txBody>
          <a:bodyPr wrap="square" rtlCol="0">
            <a:spAutoFit/>
          </a:bodyPr>
          <a:lstStyle/>
          <a:p>
            <a:r>
              <a:rPr lang="en-GB" sz="1100" b="1" i="1" dirty="0"/>
              <a:t>3.Social, Cultural and Political Influences</a:t>
            </a:r>
          </a:p>
          <a:p>
            <a:r>
              <a:rPr lang="en-GB" sz="1100" b="1" i="1" dirty="0"/>
              <a:t>Sociocultural Factors</a:t>
            </a:r>
          </a:p>
          <a:p>
            <a:pPr marL="285750" indent="-285750">
              <a:buFont typeface="Arial" panose="020B0604020202020204" pitchFamily="34" charset="0"/>
              <a:buChar char="•"/>
            </a:pPr>
            <a:r>
              <a:rPr lang="en-GB" sz="1100" dirty="0"/>
              <a:t>Media promotion of thin ideal ( Bordo, 1993)</a:t>
            </a:r>
          </a:p>
          <a:p>
            <a:pPr marL="285750" indent="-285750">
              <a:buFont typeface="Arial" panose="020B0604020202020204" pitchFamily="34" charset="0"/>
              <a:buChar char="•"/>
            </a:pPr>
            <a:r>
              <a:rPr lang="en-GB" sz="1100" dirty="0"/>
              <a:t>Diet cultural and weight stigma</a:t>
            </a:r>
          </a:p>
          <a:p>
            <a:pPr marL="285750" indent="-285750">
              <a:buFont typeface="Arial" panose="020B0604020202020204" pitchFamily="34" charset="0"/>
              <a:buChar char="•"/>
            </a:pPr>
            <a:r>
              <a:rPr lang="en-GB" sz="1100" dirty="0"/>
              <a:t>Social media comparison</a:t>
            </a:r>
          </a:p>
          <a:p>
            <a:pPr marL="285750" indent="-285750">
              <a:buFont typeface="Arial" panose="020B0604020202020204" pitchFamily="34" charset="0"/>
              <a:buChar char="•"/>
            </a:pPr>
            <a:r>
              <a:rPr lang="en-GB" sz="1100" dirty="0"/>
              <a:t>Gendered body expectations</a:t>
            </a:r>
          </a:p>
          <a:p>
            <a:r>
              <a:rPr lang="en-GB" sz="1100" b="1" i="1" dirty="0"/>
              <a:t>Inequality and access</a:t>
            </a:r>
          </a:p>
          <a:p>
            <a:pPr marL="285750" indent="-285750">
              <a:buFont typeface="Arial" panose="020B0604020202020204" pitchFamily="34" charset="0"/>
              <a:buChar char="•"/>
            </a:pPr>
            <a:r>
              <a:rPr lang="en-GB" sz="1100" dirty="0"/>
              <a:t>Underdiagnosed in males</a:t>
            </a:r>
          </a:p>
          <a:p>
            <a:pPr marL="285750" indent="-285750">
              <a:buFont typeface="Arial" panose="020B0604020202020204" pitchFamily="34" charset="0"/>
              <a:buChar char="•"/>
            </a:pPr>
            <a:r>
              <a:rPr lang="en-GB" sz="1100" dirty="0"/>
              <a:t>Under-recognised in ethic minorities</a:t>
            </a:r>
          </a:p>
          <a:p>
            <a:pPr marL="285750" indent="-285750">
              <a:buFont typeface="Arial" panose="020B0604020202020204" pitchFamily="34" charset="0"/>
              <a:buChar char="•"/>
            </a:pPr>
            <a:r>
              <a:rPr lang="en-GB" sz="1100" dirty="0"/>
              <a:t>Barriers to specialist services</a:t>
            </a:r>
          </a:p>
          <a:p>
            <a:pPr marL="285750" indent="-285750">
              <a:buFont typeface="Arial" panose="020B0604020202020204" pitchFamily="34" charset="0"/>
              <a:buChar char="•"/>
            </a:pPr>
            <a:r>
              <a:rPr lang="en-GB" sz="1100" dirty="0"/>
              <a:t>Long waiting times for specialist eating disorder services.(WHO, 2022)</a:t>
            </a:r>
          </a:p>
        </p:txBody>
      </p:sp>
      <p:sp>
        <p:nvSpPr>
          <p:cNvPr id="6" name="TextBox 5">
            <a:extLst>
              <a:ext uri="{FF2B5EF4-FFF2-40B4-BE49-F238E27FC236}">
                <a16:creationId xmlns:a16="http://schemas.microsoft.com/office/drawing/2014/main" id="{2844CD72-234A-32A2-008D-58B2F54BE3C6}"/>
              </a:ext>
            </a:extLst>
          </p:cNvPr>
          <p:cNvSpPr txBox="1"/>
          <p:nvPr/>
        </p:nvSpPr>
        <p:spPr>
          <a:xfrm>
            <a:off x="8952270" y="1456525"/>
            <a:ext cx="3588776" cy="2031325"/>
          </a:xfrm>
          <a:prstGeom prst="rect">
            <a:avLst/>
          </a:prstGeom>
          <a:noFill/>
        </p:spPr>
        <p:txBody>
          <a:bodyPr wrap="square" rtlCol="0">
            <a:spAutoFit/>
          </a:bodyPr>
          <a:lstStyle/>
          <a:p>
            <a:r>
              <a:rPr lang="en-GB" sz="1050" b="1" dirty="0"/>
              <a:t>4.Contemporary understanding</a:t>
            </a:r>
          </a:p>
          <a:p>
            <a:r>
              <a:rPr lang="en-GB" sz="1050" b="1" i="1" dirty="0"/>
              <a:t>Biopsychosocial model</a:t>
            </a:r>
          </a:p>
          <a:p>
            <a:pPr marL="285750" indent="-285750">
              <a:buFont typeface="Arial" panose="020B0604020202020204" pitchFamily="34" charset="0"/>
              <a:buChar char="•"/>
            </a:pPr>
            <a:r>
              <a:rPr lang="en-GB" sz="1050" dirty="0"/>
              <a:t>Genetic predisposition</a:t>
            </a:r>
          </a:p>
          <a:p>
            <a:pPr marL="285750" indent="-285750">
              <a:buFont typeface="Arial" panose="020B0604020202020204" pitchFamily="34" charset="0"/>
              <a:buChar char="•"/>
            </a:pPr>
            <a:r>
              <a:rPr lang="en-GB" sz="1050" dirty="0"/>
              <a:t>Trauma and adverse experiences</a:t>
            </a:r>
          </a:p>
          <a:p>
            <a:pPr marL="285750" indent="-285750">
              <a:buFont typeface="Arial" panose="020B0604020202020204" pitchFamily="34" charset="0"/>
              <a:buChar char="•"/>
            </a:pPr>
            <a:r>
              <a:rPr lang="en-GB" sz="1050" dirty="0"/>
              <a:t>Emotional regulation difficulties. (Maine et. Al. 2015)</a:t>
            </a:r>
          </a:p>
          <a:p>
            <a:r>
              <a:rPr lang="en-GB" sz="1050" b="1" i="1" dirty="0"/>
              <a:t>Evidence based treatment</a:t>
            </a:r>
          </a:p>
          <a:p>
            <a:pPr marL="285750" indent="-285750">
              <a:buFont typeface="Arial" panose="020B0604020202020204" pitchFamily="34" charset="0"/>
              <a:buChar char="•"/>
            </a:pPr>
            <a:r>
              <a:rPr lang="en-GB" sz="1050" dirty="0"/>
              <a:t>CBT-ED first-line treatment(NICE)</a:t>
            </a:r>
          </a:p>
          <a:p>
            <a:pPr marL="285750" indent="-285750">
              <a:buFont typeface="Arial" panose="020B0604020202020204" pitchFamily="34" charset="0"/>
              <a:buChar char="•"/>
            </a:pPr>
            <a:r>
              <a:rPr lang="en-GB" sz="1050" dirty="0"/>
              <a:t>Antidepressants in some cases</a:t>
            </a:r>
          </a:p>
          <a:p>
            <a:pPr marL="285750" indent="-285750">
              <a:buFont typeface="Arial" panose="020B0604020202020204" pitchFamily="34" charset="0"/>
              <a:buChar char="•"/>
            </a:pPr>
            <a:r>
              <a:rPr lang="en-GB" sz="1050" dirty="0"/>
              <a:t>Multidisciplinary approach (Hay, 1996)</a:t>
            </a:r>
          </a:p>
          <a:p>
            <a:r>
              <a:rPr lang="en-GB" sz="1050" b="1" i="1" dirty="0"/>
              <a:t>Shift from past </a:t>
            </a:r>
          </a:p>
          <a:p>
            <a:pPr marL="285750" indent="-285750">
              <a:buFont typeface="Arial" panose="020B0604020202020204" pitchFamily="34" charset="0"/>
              <a:buChar char="•"/>
            </a:pPr>
            <a:r>
              <a:rPr lang="en-GB" sz="1050" dirty="0"/>
              <a:t>Move from institutional control to collaborative , recovery-oriented care (Mott, 2019)</a:t>
            </a:r>
          </a:p>
        </p:txBody>
      </p:sp>
      <p:sp>
        <p:nvSpPr>
          <p:cNvPr id="7" name="TextBox 6">
            <a:extLst>
              <a:ext uri="{FF2B5EF4-FFF2-40B4-BE49-F238E27FC236}">
                <a16:creationId xmlns:a16="http://schemas.microsoft.com/office/drawing/2014/main" id="{1B8895E1-F1DC-6CD6-5987-9BE9BB46FB5B}"/>
              </a:ext>
            </a:extLst>
          </p:cNvPr>
          <p:cNvSpPr txBox="1"/>
          <p:nvPr/>
        </p:nvSpPr>
        <p:spPr>
          <a:xfrm>
            <a:off x="157314" y="5248917"/>
            <a:ext cx="2585884" cy="1384995"/>
          </a:xfrm>
          <a:prstGeom prst="rect">
            <a:avLst/>
          </a:prstGeom>
          <a:noFill/>
        </p:spPr>
        <p:txBody>
          <a:bodyPr wrap="square" rtlCol="0">
            <a:spAutoFit/>
          </a:bodyPr>
          <a:lstStyle/>
          <a:p>
            <a:r>
              <a:rPr lang="en-GB" sz="1200" b="1" i="1" dirty="0"/>
              <a:t>5. Stigma and discrimination</a:t>
            </a:r>
          </a:p>
          <a:p>
            <a:pPr marL="285750" indent="-285750">
              <a:buFont typeface="Arial" panose="020B0604020202020204" pitchFamily="34" charset="0"/>
              <a:buChar char="•"/>
            </a:pPr>
            <a:r>
              <a:rPr lang="en-GB" sz="1200" dirty="0"/>
              <a:t>Misconception that eating disorders reflet vanity or lack of self-control.</a:t>
            </a:r>
          </a:p>
          <a:p>
            <a:pPr marL="285750" indent="-285750">
              <a:buFont typeface="Arial" panose="020B0604020202020204" pitchFamily="34" charset="0"/>
              <a:buChar char="•"/>
            </a:pPr>
            <a:r>
              <a:rPr lang="en-GB" sz="1200" dirty="0"/>
              <a:t>Shame delaying help-seeking</a:t>
            </a:r>
          </a:p>
          <a:p>
            <a:pPr marL="285750" indent="-285750">
              <a:buFont typeface="Arial" panose="020B0604020202020204" pitchFamily="34" charset="0"/>
              <a:buChar char="•"/>
            </a:pPr>
            <a:r>
              <a:rPr lang="en-GB" sz="1200" dirty="0"/>
              <a:t>Funding disparities compared to other mental disorder </a:t>
            </a:r>
          </a:p>
        </p:txBody>
      </p:sp>
      <p:sp>
        <p:nvSpPr>
          <p:cNvPr id="8" name="TextBox 7">
            <a:extLst>
              <a:ext uri="{FF2B5EF4-FFF2-40B4-BE49-F238E27FC236}">
                <a16:creationId xmlns:a16="http://schemas.microsoft.com/office/drawing/2014/main" id="{954B8462-4BD1-3E18-D01B-8096F88007D0}"/>
              </a:ext>
            </a:extLst>
          </p:cNvPr>
          <p:cNvSpPr txBox="1"/>
          <p:nvPr/>
        </p:nvSpPr>
        <p:spPr>
          <a:xfrm>
            <a:off x="2539180" y="5115134"/>
            <a:ext cx="2359742" cy="1569660"/>
          </a:xfrm>
          <a:prstGeom prst="rect">
            <a:avLst/>
          </a:prstGeom>
          <a:noFill/>
        </p:spPr>
        <p:txBody>
          <a:bodyPr wrap="square" rtlCol="0">
            <a:spAutoFit/>
          </a:bodyPr>
          <a:lstStyle/>
          <a:p>
            <a:r>
              <a:rPr lang="en-GB" sz="1200" b="1" i="1" dirty="0"/>
              <a:t>6.Policy and classification</a:t>
            </a:r>
            <a:r>
              <a:rPr lang="en-GB" sz="1200" dirty="0"/>
              <a:t> </a:t>
            </a:r>
          </a:p>
          <a:p>
            <a:pPr marL="285750" indent="-285750">
              <a:buFont typeface="Arial" panose="020B0604020202020204" pitchFamily="34" charset="0"/>
              <a:buChar char="•"/>
            </a:pPr>
            <a:r>
              <a:rPr lang="en-GB" sz="1200" dirty="0"/>
              <a:t>ICD-11 classification</a:t>
            </a:r>
          </a:p>
          <a:p>
            <a:pPr marL="285750" indent="-285750">
              <a:buFont typeface="Arial" panose="020B0604020202020204" pitchFamily="34" charset="0"/>
              <a:buChar char="•"/>
            </a:pPr>
            <a:r>
              <a:rPr lang="en-GB" sz="1200" dirty="0"/>
              <a:t>NICE eating disorder guidelines</a:t>
            </a:r>
          </a:p>
          <a:p>
            <a:pPr marL="285750" indent="-285750">
              <a:buFont typeface="Arial" panose="020B0604020202020204" pitchFamily="34" charset="0"/>
              <a:buChar char="•"/>
            </a:pPr>
            <a:r>
              <a:rPr lang="en-GB" sz="1200" dirty="0"/>
              <a:t>Mental health Act use in severe cases</a:t>
            </a:r>
          </a:p>
          <a:p>
            <a:pPr marL="285750" indent="-285750">
              <a:buFont typeface="Arial" panose="020B0604020202020204" pitchFamily="34" charset="0"/>
              <a:buChar char="•"/>
            </a:pPr>
            <a:r>
              <a:rPr lang="en-GB" sz="1200" dirty="0"/>
              <a:t>UK shift to community care model (NICE, 2017)</a:t>
            </a:r>
          </a:p>
        </p:txBody>
      </p:sp>
      <p:sp>
        <p:nvSpPr>
          <p:cNvPr id="9" name="TextBox 8">
            <a:extLst>
              <a:ext uri="{FF2B5EF4-FFF2-40B4-BE49-F238E27FC236}">
                <a16:creationId xmlns:a16="http://schemas.microsoft.com/office/drawing/2014/main" id="{D601611B-FE4D-CF89-517E-AD5CF7D6E31F}"/>
              </a:ext>
            </a:extLst>
          </p:cNvPr>
          <p:cNvSpPr txBox="1"/>
          <p:nvPr/>
        </p:nvSpPr>
        <p:spPr>
          <a:xfrm>
            <a:off x="4834175" y="5464361"/>
            <a:ext cx="2517058" cy="1169551"/>
          </a:xfrm>
          <a:prstGeom prst="rect">
            <a:avLst/>
          </a:prstGeom>
          <a:noFill/>
        </p:spPr>
        <p:txBody>
          <a:bodyPr wrap="square" rtlCol="0">
            <a:spAutoFit/>
          </a:bodyPr>
          <a:lstStyle/>
          <a:p>
            <a:r>
              <a:rPr lang="en-GB" sz="1000" b="1" i="1" dirty="0"/>
              <a:t>7. Recommendation </a:t>
            </a:r>
          </a:p>
          <a:p>
            <a:pPr marL="285750" indent="-285750">
              <a:buFont typeface="Arial" panose="020B0604020202020204" pitchFamily="34" charset="0"/>
              <a:buChar char="•"/>
            </a:pPr>
            <a:r>
              <a:rPr lang="en-GB" sz="1000" dirty="0"/>
              <a:t>Early screening in school </a:t>
            </a:r>
          </a:p>
          <a:p>
            <a:pPr marL="285750" indent="-285750">
              <a:buFont typeface="Arial" panose="020B0604020202020204" pitchFamily="34" charset="0"/>
              <a:buChar char="•"/>
            </a:pPr>
            <a:r>
              <a:rPr lang="en-GB" sz="1000" dirty="0"/>
              <a:t>Increased NHS funding foe eating disorder services</a:t>
            </a:r>
          </a:p>
          <a:p>
            <a:pPr marL="285750" indent="-285750">
              <a:buFont typeface="Arial" panose="020B0604020202020204" pitchFamily="34" charset="0"/>
              <a:buChar char="•"/>
            </a:pPr>
            <a:r>
              <a:rPr lang="en-GB" sz="1000" dirty="0"/>
              <a:t>Public heath campaigns addressing weight stigma </a:t>
            </a:r>
          </a:p>
          <a:p>
            <a:pPr marL="285750" indent="-285750">
              <a:buFont typeface="Arial" panose="020B0604020202020204" pitchFamily="34" charset="0"/>
              <a:buChar char="•"/>
            </a:pPr>
            <a:r>
              <a:rPr lang="en-GB" sz="1000" dirty="0"/>
              <a:t>Training for GPs in early detection</a:t>
            </a:r>
          </a:p>
        </p:txBody>
      </p:sp>
      <p:sp>
        <p:nvSpPr>
          <p:cNvPr id="10" name="TextBox 9">
            <a:extLst>
              <a:ext uri="{FF2B5EF4-FFF2-40B4-BE49-F238E27FC236}">
                <a16:creationId xmlns:a16="http://schemas.microsoft.com/office/drawing/2014/main" id="{3FC97BD2-5081-522F-8F19-CF534739D644}"/>
              </a:ext>
            </a:extLst>
          </p:cNvPr>
          <p:cNvSpPr txBox="1"/>
          <p:nvPr/>
        </p:nvSpPr>
        <p:spPr>
          <a:xfrm>
            <a:off x="8952270" y="3722013"/>
            <a:ext cx="1582993" cy="2092881"/>
          </a:xfrm>
          <a:prstGeom prst="rect">
            <a:avLst/>
          </a:prstGeom>
          <a:noFill/>
        </p:spPr>
        <p:txBody>
          <a:bodyPr wrap="square" rtlCol="0">
            <a:spAutoFit/>
          </a:bodyPr>
          <a:lstStyle/>
          <a:p>
            <a:r>
              <a:rPr lang="en-GB" sz="1000" b="1" i="1" dirty="0"/>
              <a:t>8.Concusion</a:t>
            </a:r>
          </a:p>
          <a:p>
            <a:r>
              <a:rPr lang="en-GB" sz="1000" dirty="0"/>
              <a:t>Bulimia nervosa reflects the interaction between individual vulnerability and socio-cultural pressure. Although treatment has evolved significantly , stigma inequality and systemic barriers remain. Future policy must prioritise prevention, early intervention and equitable access.</a:t>
            </a:r>
          </a:p>
        </p:txBody>
      </p:sp>
      <p:pic>
        <p:nvPicPr>
          <p:cNvPr id="12" name="Picture 11">
            <a:extLst>
              <a:ext uri="{FF2B5EF4-FFF2-40B4-BE49-F238E27FC236}">
                <a16:creationId xmlns:a16="http://schemas.microsoft.com/office/drawing/2014/main" id="{57024726-6975-86DA-1096-7FFA040660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476668" y="3494571"/>
            <a:ext cx="1558018" cy="3241126"/>
          </a:xfrm>
          <a:prstGeom prst="rect">
            <a:avLst/>
          </a:prstGeom>
        </p:spPr>
      </p:pic>
      <p:pic>
        <p:nvPicPr>
          <p:cNvPr id="18" name="Picture 17">
            <a:extLst>
              <a:ext uri="{FF2B5EF4-FFF2-40B4-BE49-F238E27FC236}">
                <a16:creationId xmlns:a16="http://schemas.microsoft.com/office/drawing/2014/main" id="{D2996BFA-0B52-35F3-9B73-1F8AED76659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145591" y="4691335"/>
            <a:ext cx="1673500" cy="1631662"/>
          </a:xfrm>
          <a:prstGeom prst="rect">
            <a:avLst/>
          </a:prstGeom>
        </p:spPr>
      </p:pic>
      <p:sp>
        <p:nvSpPr>
          <p:cNvPr id="23" name="TextBox 22">
            <a:extLst>
              <a:ext uri="{FF2B5EF4-FFF2-40B4-BE49-F238E27FC236}">
                <a16:creationId xmlns:a16="http://schemas.microsoft.com/office/drawing/2014/main" id="{B4F3EE36-E1D4-C731-CC76-2757E7CB4765}"/>
              </a:ext>
            </a:extLst>
          </p:cNvPr>
          <p:cNvSpPr txBox="1"/>
          <p:nvPr/>
        </p:nvSpPr>
        <p:spPr>
          <a:xfrm>
            <a:off x="157314" y="1544925"/>
            <a:ext cx="2595717" cy="2092881"/>
          </a:xfrm>
          <a:prstGeom prst="rect">
            <a:avLst/>
          </a:prstGeom>
          <a:noFill/>
        </p:spPr>
        <p:txBody>
          <a:bodyPr wrap="square" rtlCol="0">
            <a:spAutoFit/>
          </a:bodyPr>
          <a:lstStyle/>
          <a:p>
            <a:pPr marL="342900" indent="-342900">
              <a:buAutoNum type="arabicPeriod"/>
            </a:pPr>
            <a:r>
              <a:rPr lang="en-GB" sz="1000" b="1" i="1" dirty="0">
                <a:latin typeface="Arial" panose="020B0604020202020204" pitchFamily="34" charset="0"/>
                <a:cs typeface="Arial" panose="020B0604020202020204" pitchFamily="34" charset="0"/>
              </a:rPr>
              <a:t>Introduction </a:t>
            </a:r>
          </a:p>
          <a:p>
            <a:r>
              <a:rPr lang="en-GB" sz="1000" dirty="0">
                <a:latin typeface="Arial" panose="020B0604020202020204" pitchFamily="34" charset="0"/>
                <a:cs typeface="Arial" panose="020B0604020202020204" pitchFamily="34" charset="0"/>
              </a:rPr>
              <a:t>Bulimia nervosa is a serious eating disorder characterised by cycles of binge eating follow by behaviours such as self-induce vomiting or excessive exercise to prevent weight gain. The condition affects both physical and mental health and is influences by psychological, biological, and social factors. Understanding its historical development, modern treatment approaches, and social context is essential for improving awareness and supporting effective care.(Russell, 1997). </a:t>
            </a:r>
          </a:p>
        </p:txBody>
      </p:sp>
      <p:pic>
        <p:nvPicPr>
          <p:cNvPr id="26" name="Picture 25">
            <a:extLst>
              <a:ext uri="{FF2B5EF4-FFF2-40B4-BE49-F238E27FC236}">
                <a16:creationId xmlns:a16="http://schemas.microsoft.com/office/drawing/2014/main" id="{555AAB4D-329A-3412-B758-CA7F0BD8742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777921" y="1566470"/>
            <a:ext cx="1612183" cy="3494193"/>
          </a:xfrm>
          <a:prstGeom prst="rect">
            <a:avLst/>
          </a:prstGeom>
        </p:spPr>
      </p:pic>
      <p:pic>
        <p:nvPicPr>
          <p:cNvPr id="29" name="Picture 28">
            <a:extLst>
              <a:ext uri="{FF2B5EF4-FFF2-40B4-BE49-F238E27FC236}">
                <a16:creationId xmlns:a16="http://schemas.microsoft.com/office/drawing/2014/main" id="{A451C6EC-60AC-7E96-82CA-0826352C95FC}"/>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265470" y="3675669"/>
            <a:ext cx="2084439" cy="1384995"/>
          </a:xfrm>
          <a:prstGeom prst="rect">
            <a:avLst/>
          </a:prstGeom>
        </p:spPr>
      </p:pic>
    </p:spTree>
    <p:extLst>
      <p:ext uri="{BB962C8B-B14F-4D97-AF65-F5344CB8AC3E}">
        <p14:creationId xmlns:p14="http://schemas.microsoft.com/office/powerpoint/2010/main" val="34860073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7F4B6-50FF-D748-628E-22A8F5E93936}"/>
              </a:ext>
            </a:extLst>
          </p:cNvPr>
          <p:cNvSpPr>
            <a:spLocks noGrp="1"/>
          </p:cNvSpPr>
          <p:nvPr>
            <p:ph type="title"/>
          </p:nvPr>
        </p:nvSpPr>
        <p:spPr/>
        <p:txBody>
          <a:bodyPr/>
          <a:lstStyle/>
          <a:p>
            <a:r>
              <a:rPr lang="en-GB" dirty="0"/>
              <a:t>Reference list </a:t>
            </a:r>
          </a:p>
        </p:txBody>
      </p:sp>
      <p:sp>
        <p:nvSpPr>
          <p:cNvPr id="3" name="Content Placeholder 2">
            <a:extLst>
              <a:ext uri="{FF2B5EF4-FFF2-40B4-BE49-F238E27FC236}">
                <a16:creationId xmlns:a16="http://schemas.microsoft.com/office/drawing/2014/main" id="{C97A2CEC-E177-B2F1-850C-93287795ACE4}"/>
              </a:ext>
            </a:extLst>
          </p:cNvPr>
          <p:cNvSpPr>
            <a:spLocks noGrp="1"/>
          </p:cNvSpPr>
          <p:nvPr>
            <p:ph idx="1"/>
          </p:nvPr>
        </p:nvSpPr>
        <p:spPr>
          <a:xfrm>
            <a:off x="2231136" y="2638043"/>
            <a:ext cx="7729728" cy="2895981"/>
          </a:xfrm>
        </p:spPr>
        <p:txBody>
          <a:bodyPr numCol="2">
            <a:noAutofit/>
          </a:bodyPr>
          <a:lstStyle/>
          <a:p>
            <a:pPr marL="0" indent="0">
              <a:buNone/>
            </a:pPr>
            <a:endParaRPr lang="en-GB" sz="800" b="0" i="0" dirty="0">
              <a:solidFill>
                <a:srgbClr val="333333"/>
              </a:solidFill>
              <a:effectLst/>
              <a:latin typeface="Arial" panose="020B0604020202020204" pitchFamily="34" charset="0"/>
              <a:cs typeface="Arial" panose="020B0604020202020204" pitchFamily="34" charset="0"/>
            </a:endParaRPr>
          </a:p>
          <a:p>
            <a:pPr marL="0" indent="0">
              <a:buNone/>
            </a:pPr>
            <a:r>
              <a:rPr lang="en-GB" sz="800" b="0" i="0" dirty="0">
                <a:solidFill>
                  <a:srgbClr val="333333"/>
                </a:solidFill>
                <a:effectLst/>
                <a:latin typeface="Arial" panose="020B0604020202020204" pitchFamily="34" charset="0"/>
                <a:cs typeface="Arial" panose="020B0604020202020204" pitchFamily="34" charset="0"/>
              </a:rPr>
              <a:t>Bordo, S. (1993) Unbearable Weight: Feminism, Western Culture and the Body. Berkeley: University of California Press.</a:t>
            </a:r>
          </a:p>
          <a:p>
            <a:pPr marL="0" indent="0">
              <a:buNone/>
            </a:pPr>
            <a:r>
              <a:rPr lang="en-GB" sz="800" b="0" i="0" dirty="0">
                <a:solidFill>
                  <a:srgbClr val="333333"/>
                </a:solidFill>
                <a:effectLst/>
                <a:latin typeface="Arial" panose="020B0604020202020204" pitchFamily="34" charset="0"/>
                <a:cs typeface="Arial" panose="020B0604020202020204" pitchFamily="34" charset="0"/>
              </a:rPr>
              <a:t>Bulik, C. (2020) Eating disorders. Oxford: Oxford University Press</a:t>
            </a:r>
          </a:p>
          <a:p>
            <a:pPr marL="0" indent="0">
              <a:buNone/>
            </a:pPr>
            <a:r>
              <a:rPr lang="en-GB" sz="800" b="0" i="0" dirty="0">
                <a:solidFill>
                  <a:srgbClr val="333333"/>
                </a:solidFill>
                <a:effectLst/>
                <a:latin typeface="Arial" panose="020B0604020202020204" pitchFamily="34" charset="0"/>
                <a:cs typeface="Arial" panose="020B0604020202020204" pitchFamily="34" charset="0"/>
              </a:rPr>
              <a:t>Fairburn, C. (2008) Cognitive Behaviour Therapy and Eating Disorders. New York: Guilford Press</a:t>
            </a:r>
          </a:p>
          <a:p>
            <a:pPr marL="0" indent="0">
              <a:buNone/>
            </a:pPr>
            <a:r>
              <a:rPr lang="en-GB" sz="800" b="0" i="0" dirty="0">
                <a:solidFill>
                  <a:srgbClr val="333333"/>
                </a:solidFill>
                <a:effectLst/>
                <a:latin typeface="Arial" panose="020B0604020202020204" pitchFamily="34" charset="0"/>
                <a:cs typeface="Arial" panose="020B0604020202020204" pitchFamily="34" charset="0"/>
              </a:rPr>
              <a:t>Gradl-Dietsch, G., </a:t>
            </a:r>
            <a:r>
              <a:rPr lang="en-GB" sz="800" b="0" i="0" dirty="0" err="1">
                <a:solidFill>
                  <a:srgbClr val="333333"/>
                </a:solidFill>
                <a:effectLst/>
                <a:latin typeface="Arial" panose="020B0604020202020204" pitchFamily="34" charset="0"/>
                <a:cs typeface="Arial" panose="020B0604020202020204" pitchFamily="34" charset="0"/>
              </a:rPr>
              <a:t>Föcker</a:t>
            </a:r>
            <a:r>
              <a:rPr lang="en-GB" sz="800" b="0" i="0" dirty="0">
                <a:solidFill>
                  <a:srgbClr val="333333"/>
                </a:solidFill>
                <a:effectLst/>
                <a:latin typeface="Arial" panose="020B0604020202020204" pitchFamily="34" charset="0"/>
                <a:cs typeface="Arial" panose="020B0604020202020204" pitchFamily="34" charset="0"/>
              </a:rPr>
              <a:t>, M. and Hebebrand, J., 2024. Eating Disorders in the ICD-11 and DSM-5. In Handbook of Eating Disorders and Obesity (pp. 15-25). Berlin, Heidelberg: Springer Berlin Heidelberg.</a:t>
            </a:r>
          </a:p>
          <a:p>
            <a:pPr marL="0" indent="0">
              <a:buNone/>
            </a:pPr>
            <a:r>
              <a:rPr lang="en-GB" sz="800" b="0" i="0" dirty="0">
                <a:solidFill>
                  <a:srgbClr val="333333"/>
                </a:solidFill>
                <a:effectLst/>
                <a:latin typeface="Arial" panose="020B0604020202020204" pitchFamily="34" charset="0"/>
                <a:cs typeface="Arial" panose="020B0604020202020204" pitchFamily="34" charset="0"/>
              </a:rPr>
              <a:t>Hay, P.J. and Claudino, A.M., 2010. Bulimia nervosa. BMJ clinical evidence, 2010, p.1009.</a:t>
            </a:r>
          </a:p>
          <a:p>
            <a:pPr marL="0" indent="0">
              <a:buNone/>
            </a:pPr>
            <a:r>
              <a:rPr lang="en-GB" sz="800" b="0" i="0" dirty="0">
                <a:solidFill>
                  <a:srgbClr val="333333"/>
                </a:solidFill>
                <a:effectLst/>
                <a:latin typeface="Arial" panose="020B0604020202020204" pitchFamily="34" charset="0"/>
                <a:cs typeface="Arial" panose="020B0604020202020204" pitchFamily="34" charset="0"/>
              </a:rPr>
              <a:t>Hay, P.P., </a:t>
            </a:r>
            <a:r>
              <a:rPr lang="en-GB" sz="800" b="0" i="0" dirty="0" err="1">
                <a:solidFill>
                  <a:srgbClr val="333333"/>
                </a:solidFill>
                <a:effectLst/>
                <a:latin typeface="Arial" panose="020B0604020202020204" pitchFamily="34" charset="0"/>
                <a:cs typeface="Arial" panose="020B0604020202020204" pitchFamily="34" charset="0"/>
              </a:rPr>
              <a:t>Bacaltchuk</a:t>
            </a:r>
            <a:r>
              <a:rPr lang="en-GB" sz="800" b="0" i="0" dirty="0">
                <a:solidFill>
                  <a:srgbClr val="333333"/>
                </a:solidFill>
                <a:effectLst/>
                <a:latin typeface="Arial" panose="020B0604020202020204" pitchFamily="34" charset="0"/>
                <a:cs typeface="Arial" panose="020B0604020202020204" pitchFamily="34" charset="0"/>
              </a:rPr>
              <a:t>, J., Stefano, S., Kashyap, P. and Cochrane Common Mental Disorders Group, 1996. Psychological treatments for bulimia nervosa and binging. Cochrane database of systematic reviews, 2009(4).</a:t>
            </a:r>
          </a:p>
          <a:p>
            <a:pPr marL="0" indent="0">
              <a:buNone/>
            </a:pPr>
            <a:r>
              <a:rPr lang="en-GB" sz="800" b="0" i="0" dirty="0">
                <a:solidFill>
                  <a:srgbClr val="333333"/>
                </a:solidFill>
                <a:effectLst/>
                <a:latin typeface="Arial" panose="020B0604020202020204" pitchFamily="34" charset="0"/>
                <a:cs typeface="Arial" panose="020B0604020202020204" pitchFamily="34" charset="0"/>
              </a:rPr>
              <a:t>Maine, M. D., Samuels, K. L. and Tantillo, M. (2015) ‘Eating disorders in adult women: biopsychosocial, developmental, and clinical considerations’, Advances in Eating Disorders, 3(2), pp. 133–143. </a:t>
            </a:r>
            <a:r>
              <a:rPr lang="en-GB" sz="800" b="0" i="0" dirty="0" err="1">
                <a:solidFill>
                  <a:srgbClr val="333333"/>
                </a:solidFill>
                <a:effectLst/>
                <a:latin typeface="Arial" panose="020B0604020202020204" pitchFamily="34" charset="0"/>
                <a:cs typeface="Arial" panose="020B0604020202020204" pitchFamily="34" charset="0"/>
              </a:rPr>
              <a:t>doi</a:t>
            </a:r>
            <a:r>
              <a:rPr lang="en-GB" sz="800" b="0" i="0" dirty="0">
                <a:solidFill>
                  <a:srgbClr val="333333"/>
                </a:solidFill>
                <a:effectLst/>
                <a:latin typeface="Arial" panose="020B0604020202020204" pitchFamily="34" charset="0"/>
                <a:cs typeface="Arial" panose="020B0604020202020204" pitchFamily="34" charset="0"/>
              </a:rPr>
              <a:t>: 10.1080/21662630.2014.999103.</a:t>
            </a:r>
          </a:p>
          <a:p>
            <a:pPr marL="0" indent="0">
              <a:buNone/>
            </a:pPr>
            <a:r>
              <a:rPr lang="en-GB" sz="800" b="0" i="0" dirty="0">
                <a:solidFill>
                  <a:srgbClr val="333333"/>
                </a:solidFill>
                <a:effectLst/>
                <a:latin typeface="Arial" panose="020B0604020202020204" pitchFamily="34" charset="0"/>
                <a:cs typeface="Arial" panose="020B0604020202020204" pitchFamily="34" charset="0"/>
              </a:rPr>
              <a:t>Mott, L.A. and Lumsden, B.D., 2019. Understanding eating disorders: Anorexia nervosa, bulimia nervosa and obesity. Taylor &amp; Francis.</a:t>
            </a:r>
          </a:p>
          <a:p>
            <a:pPr marL="0" indent="0">
              <a:buNone/>
            </a:pPr>
            <a:r>
              <a:rPr lang="en-GB" sz="800" b="0" i="0" dirty="0">
                <a:solidFill>
                  <a:srgbClr val="333333"/>
                </a:solidFill>
                <a:effectLst/>
                <a:latin typeface="Arial" panose="020B0604020202020204" pitchFamily="34" charset="0"/>
                <a:cs typeface="Arial" panose="020B0604020202020204" pitchFamily="34" charset="0"/>
              </a:rPr>
              <a:t>National Institute for Health and Care Excellence (2017) Eating disorders: recognition and treatment (NG69). London: NICE</a:t>
            </a:r>
          </a:p>
          <a:p>
            <a:pPr marL="0" indent="0">
              <a:buNone/>
            </a:pPr>
            <a:r>
              <a:rPr lang="en-GB" sz="800" b="0" i="0" dirty="0">
                <a:solidFill>
                  <a:srgbClr val="333333"/>
                </a:solidFill>
                <a:effectLst/>
                <a:latin typeface="Arial" panose="020B0604020202020204" pitchFamily="34" charset="0"/>
                <a:cs typeface="Arial" panose="020B0604020202020204" pitchFamily="34" charset="0"/>
              </a:rPr>
              <a:t>Russell, G.F., 1997. The history of bulimia nervosa. Handbook of treatment for eating disorders, 2, pp.11-24.</a:t>
            </a:r>
          </a:p>
          <a:p>
            <a:pPr marL="0" indent="0">
              <a:buNone/>
            </a:pPr>
            <a:r>
              <a:rPr lang="en-GB" sz="800" b="0" i="0" dirty="0">
                <a:solidFill>
                  <a:srgbClr val="333333"/>
                </a:solidFill>
                <a:effectLst/>
                <a:latin typeface="Arial" panose="020B0604020202020204" pitchFamily="34" charset="0"/>
                <a:cs typeface="Arial" panose="020B0604020202020204" pitchFamily="34" charset="0"/>
              </a:rPr>
              <a:t>Slade, E., Keeney, E., </a:t>
            </a:r>
            <a:r>
              <a:rPr lang="en-GB" sz="800" b="0" i="0" dirty="0" err="1">
                <a:solidFill>
                  <a:srgbClr val="333333"/>
                </a:solidFill>
                <a:effectLst/>
                <a:latin typeface="Arial" panose="020B0604020202020204" pitchFamily="34" charset="0"/>
                <a:cs typeface="Arial" panose="020B0604020202020204" pitchFamily="34" charset="0"/>
              </a:rPr>
              <a:t>Mavranezouli</a:t>
            </a:r>
            <a:r>
              <a:rPr lang="en-GB" sz="800" b="0" i="0" dirty="0">
                <a:solidFill>
                  <a:srgbClr val="333333"/>
                </a:solidFill>
                <a:effectLst/>
                <a:latin typeface="Arial" panose="020B0604020202020204" pitchFamily="34" charset="0"/>
                <a:cs typeface="Arial" panose="020B0604020202020204" pitchFamily="34" charset="0"/>
              </a:rPr>
              <a:t>, I., Dias, S., Fou, L., Stockton, S., Saxon, L., Waller, G., Turner, H., Serpell, L. and Fairburn, C.G., 2018. Treatments for bulimia nervosa: a network meta-analysis. Psychological medicine, 48(16), pp.2629-2636.</a:t>
            </a:r>
          </a:p>
          <a:p>
            <a:pPr marL="0" indent="0">
              <a:buNone/>
            </a:pPr>
            <a:r>
              <a:rPr lang="en-GB" sz="800" b="0" i="0" dirty="0">
                <a:solidFill>
                  <a:srgbClr val="333333"/>
                </a:solidFill>
                <a:effectLst/>
                <a:latin typeface="Arial" panose="020B0604020202020204" pitchFamily="34" charset="0"/>
                <a:cs typeface="Arial" panose="020B0604020202020204" pitchFamily="34" charset="0"/>
              </a:rPr>
              <a:t>Walsh, B.T., Fairburn, C.G., Mickley, D., Sysko, R. and </a:t>
            </a:r>
            <a:r>
              <a:rPr lang="en-GB" sz="800" b="0" i="0" dirty="0" err="1">
                <a:solidFill>
                  <a:srgbClr val="333333"/>
                </a:solidFill>
                <a:effectLst/>
                <a:latin typeface="Arial" panose="020B0604020202020204" pitchFamily="34" charset="0"/>
                <a:cs typeface="Arial" panose="020B0604020202020204" pitchFamily="34" charset="0"/>
              </a:rPr>
              <a:t>Parides</a:t>
            </a:r>
            <a:r>
              <a:rPr lang="en-GB" sz="800" b="0" i="0" dirty="0">
                <a:solidFill>
                  <a:srgbClr val="333333"/>
                </a:solidFill>
                <a:effectLst/>
                <a:latin typeface="Arial" panose="020B0604020202020204" pitchFamily="34" charset="0"/>
                <a:cs typeface="Arial" panose="020B0604020202020204" pitchFamily="34" charset="0"/>
              </a:rPr>
              <a:t>, M.K., 2004. Treatment of bulimia nervosa in a primary care setting. American Journal of Psychiatry, 161(3), pp.556-561.</a:t>
            </a:r>
          </a:p>
          <a:p>
            <a:pPr marL="0" indent="0">
              <a:buNone/>
            </a:pPr>
            <a:r>
              <a:rPr lang="en-GB" sz="800" b="0" i="0" dirty="0">
                <a:solidFill>
                  <a:srgbClr val="333333"/>
                </a:solidFill>
                <a:effectLst/>
                <a:latin typeface="Arial" panose="020B0604020202020204" pitchFamily="34" charset="0"/>
                <a:cs typeface="Arial" panose="020B0604020202020204" pitchFamily="34" charset="0"/>
              </a:rPr>
              <a:t>World Health Organization (2022) Mental health and eating disorders. Geneva: WHO.</a:t>
            </a:r>
          </a:p>
          <a:p>
            <a:pPr marL="0" indent="0">
              <a:buNone/>
            </a:pPr>
            <a:endParaRPr lang="en-GB" sz="800" b="0" i="0" dirty="0">
              <a:solidFill>
                <a:srgbClr val="333333"/>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8338065"/>
      </p:ext>
    </p:extLst>
  </p:cSld>
  <p:clrMapOvr>
    <a:masterClrMapping/>
  </p:clrMapOvr>
</p:sld>
</file>

<file path=ppt/theme/theme1.xml><?xml version="1.0" encoding="utf-8"?>
<a:theme xmlns:a="http://schemas.openxmlformats.org/drawingml/2006/main" name="Parcel">
  <a:themeElements>
    <a:clrScheme name="Parcel">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A425FB89-E954-4A2A-81DC-D90804A94DB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Parcel</Template>
  <TotalTime>9264</TotalTime>
  <Words>878</Words>
  <Application>Microsoft Office PowerPoint</Application>
  <PresentationFormat>Widescreen</PresentationFormat>
  <Paragraphs>76</Paragraphs>
  <Slides>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Arial</vt:lpstr>
      <vt:lpstr>Gill Sans MT</vt:lpstr>
      <vt:lpstr>Parcel</vt:lpstr>
      <vt:lpstr>Bulimia nervosa  Component one. Poster </vt:lpstr>
      <vt:lpstr>Bulimia Nervosa : Historical evolution, contemporary treatment and social context</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Alexandra Corfa</dc:creator>
  <cp:lastModifiedBy>Alexandra Corfa</cp:lastModifiedBy>
  <cp:revision>6</cp:revision>
  <dcterms:created xsi:type="dcterms:W3CDTF">2026-03-01T14:24:57Z</dcterms:created>
  <dcterms:modified xsi:type="dcterms:W3CDTF">2026-03-08T16:41:20Z</dcterms:modified>
</cp:coreProperties>
</file>