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Masters/slideMaster2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slideLayouts/slideLayout4.xml" ContentType="application/vnd.openxmlformats-officedocument.presentationml.slideLayout+xml"/>
  <Override PartName="/ppt/theme/theme4.xml" ContentType="application/vnd.openxmlformats-officedocument.theme+xml"/>
  <Override PartName="/ppt/slideLayouts/slideLayout5.xml" ContentType="application/vnd.openxmlformats-officedocument.presentationml.slideLayout+xml"/>
  <Override PartName="/ppt/theme/theme5.xml" ContentType="application/vnd.openxmlformats-officedocument.theme+xml"/>
  <Override PartName="/ppt/slideLayouts/slideLayout6.xml" ContentType="application/vnd.openxmlformats-officedocument.presentationml.slideLayout+xml"/>
  <Override PartName="/ppt/theme/theme6.xml" ContentType="application/vnd.openxmlformats-officedocument.theme+xml"/>
  <Override PartName="/ppt/slideLayouts/slideLayout7.xml" ContentType="application/vnd.openxmlformats-officedocument.presentationml.slideLayout+xml"/>
  <Override PartName="/ppt/theme/theme7.xml" ContentType="application/vnd.openxmlformats-officedocument.theme+xml"/>
  <Override PartName="/ppt/slideLayouts/slideLayout8.xml" ContentType="application/vnd.openxmlformats-officedocument.presentationml.slideLayout+xml"/>
  <Override PartName="/ppt/theme/theme8.xml" ContentType="application/vnd.openxmlformats-officedocument.theme+xml"/>
  <Override PartName="/ppt/slideLayouts/slideLayout9.xml" ContentType="application/vnd.openxmlformats-officedocument.presentationml.slideLayout+xml"/>
  <Override PartName="/ppt/theme/theme9.xml" ContentType="application/vnd.openxmlformats-officedocument.theme+xml"/>
  <Override PartName="/ppt/slideLayouts/slideLayout10.xml" ContentType="application/vnd.openxmlformats-officedocument.presentationml.slideLayout+xml"/>
  <Override PartName="/ppt/theme/theme10.xml" ContentType="application/vnd.openxmlformats-officedocument.theme+xml"/>
  <Override PartName="/ppt/slideLayouts/slideLayout11.xml" ContentType="application/vnd.openxmlformats-officedocument.presentationml.slideLayout+xml"/>
  <Override PartName="/ppt/theme/theme11.xml" ContentType="application/vnd.openxmlformats-officedocument.theme+xml"/>
  <Override PartName="/ppt/slideLayouts/slideLayout12.xml" ContentType="application/vnd.openxmlformats-officedocument.presentationml.slideLayout+xml"/>
  <Override PartName="/ppt/theme/theme12.xml" ContentType="application/vnd.openxmlformats-officedocument.theme+xml"/>
  <Override PartName="/ppt/slideLayouts/slideLayout13.xml" ContentType="application/vnd.openxmlformats-officedocument.presentationml.slideLayout+xml"/>
  <Override PartName="/ppt/theme/theme13.xml" ContentType="application/vnd.openxmlformats-officedocument.theme+xml"/>
  <Override PartName="/ppt/slideLayouts/slideLayout14.xml" ContentType="application/vnd.openxmlformats-officedocument.presentationml.slideLayout+xml"/>
  <Override PartName="/ppt/theme/theme14.xml" ContentType="application/vnd.openxmlformats-officedocument.theme+xml"/>
  <Override PartName="/ppt/slideLayouts/slideLayout15.xml" ContentType="application/vnd.openxmlformats-officedocument.presentationml.slideLayout+xml"/>
  <Override PartName="/ppt/theme/theme15.xml" ContentType="application/vnd.openxmlformats-officedocument.theme+xml"/>
  <Override PartName="/ppt/slideLayouts/slideLayout16.xml" ContentType="application/vnd.openxmlformats-officedocument.presentationml.slideLayout+xml"/>
  <Override PartName="/ppt/theme/theme16.xml" ContentType="application/vnd.openxmlformats-officedocument.theme+xml"/>
  <Override PartName="/ppt/slideLayouts/slideLayout17.xml" ContentType="application/vnd.openxmlformats-officedocument.presentationml.slideLayout+xml"/>
  <Override PartName="/ppt/theme/theme17.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18.xml" ContentType="application/vnd.openxmlformats-officedocument.theme+xml"/>
  <Override PartName="/ppt/slideLayouts/slideLayout26.xml" ContentType="application/vnd.openxmlformats-officedocument.presentationml.slideLayout+xml"/>
  <Override PartName="/ppt/theme/theme19.xml" ContentType="application/vnd.openxmlformats-officedocument.theme+xml"/>
  <Override PartName="/ppt/slideLayouts/slideLayout27.xml" ContentType="application/vnd.openxmlformats-officedocument.presentationml.slideLayout+xml"/>
  <Override PartName="/ppt/theme/theme20.xml" ContentType="application/vnd.openxmlformats-officedocument.theme+xml"/>
  <Override PartName="/ppt/slideLayouts/slideLayout28.xml" ContentType="application/vnd.openxmlformats-officedocument.presentationml.slideLayout+xml"/>
  <Override PartName="/ppt/theme/theme21.xml" ContentType="application/vnd.openxmlformats-officedocument.theme+xml"/>
  <Override PartName="/ppt/slideLayouts/slideLayout29.xml" ContentType="application/vnd.openxmlformats-officedocument.presentationml.slideLayout+xml"/>
  <Override PartName="/ppt/theme/theme22.xml" ContentType="application/vnd.openxmlformats-officedocument.theme+xml"/>
  <Override PartName="/ppt/theme/theme2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 id="2147483651" r:id="rId5"/>
    <p:sldMasterId id="2147483650" r:id="rId6"/>
    <p:sldMasterId id="2147483652" r:id="rId7"/>
    <p:sldMasterId id="2147483653" r:id="rId8"/>
    <p:sldMasterId id="2147483654" r:id="rId9"/>
    <p:sldMasterId id="2147483655" r:id="rId10"/>
    <p:sldMasterId id="2147483656" r:id="rId11"/>
    <p:sldMasterId id="2147483657" r:id="rId12"/>
    <p:sldMasterId id="2147483658" r:id="rId13"/>
    <p:sldMasterId id="2147483660" r:id="rId14"/>
    <p:sldMasterId id="2147483659" r:id="rId15"/>
    <p:sldMasterId id="2147483661" r:id="rId16"/>
    <p:sldMasterId id="2147483662" r:id="rId17"/>
    <p:sldMasterId id="2147483663" r:id="rId18"/>
    <p:sldMasterId id="2147483664" r:id="rId19"/>
    <p:sldMasterId id="2147483665" r:id="rId20"/>
    <p:sldMasterId id="2147483666" r:id="rId21"/>
    <p:sldMasterId id="2147483673" r:id="rId22"/>
    <p:sldMasterId id="2147483670" r:id="rId23"/>
    <p:sldMasterId id="2147483671" r:id="rId24"/>
    <p:sldMasterId id="2147483706" r:id="rId25"/>
  </p:sldMasterIdLst>
  <p:notesMasterIdLst>
    <p:notesMasterId r:id="rId59"/>
  </p:notesMasterIdLst>
  <p:sldIdLst>
    <p:sldId id="266" r:id="rId26"/>
    <p:sldId id="313" r:id="rId27"/>
    <p:sldId id="442" r:id="rId28"/>
    <p:sldId id="428" r:id="rId29"/>
    <p:sldId id="430" r:id="rId30"/>
    <p:sldId id="429" r:id="rId31"/>
    <p:sldId id="443" r:id="rId32"/>
    <p:sldId id="431" r:id="rId33"/>
    <p:sldId id="432" r:id="rId34"/>
    <p:sldId id="433" r:id="rId35"/>
    <p:sldId id="434" r:id="rId36"/>
    <p:sldId id="435" r:id="rId37"/>
    <p:sldId id="436" r:id="rId38"/>
    <p:sldId id="437" r:id="rId39"/>
    <p:sldId id="438" r:id="rId40"/>
    <p:sldId id="439" r:id="rId41"/>
    <p:sldId id="441" r:id="rId42"/>
    <p:sldId id="440" r:id="rId43"/>
    <p:sldId id="444" r:id="rId44"/>
    <p:sldId id="445" r:id="rId45"/>
    <p:sldId id="446" r:id="rId46"/>
    <p:sldId id="447" r:id="rId47"/>
    <p:sldId id="448" r:id="rId48"/>
    <p:sldId id="449" r:id="rId49"/>
    <p:sldId id="452" r:id="rId50"/>
    <p:sldId id="450" r:id="rId51"/>
    <p:sldId id="451" r:id="rId52"/>
    <p:sldId id="453" r:id="rId53"/>
    <p:sldId id="454" r:id="rId54"/>
    <p:sldId id="455" r:id="rId55"/>
    <p:sldId id="456" r:id="rId56"/>
    <p:sldId id="457" r:id="rId57"/>
    <p:sldId id="458"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83051" autoAdjust="0"/>
  </p:normalViewPr>
  <p:slideViewPr>
    <p:cSldViewPr snapToGrid="0">
      <p:cViewPr varScale="1">
        <p:scale>
          <a:sx n="92" d="100"/>
          <a:sy n="92" d="100"/>
        </p:scale>
        <p:origin x="131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0.xml"/><Relationship Id="rId18" Type="http://schemas.openxmlformats.org/officeDocument/2006/relationships/slideMaster" Target="slideMasters/slideMaster15.xml"/><Relationship Id="rId26" Type="http://schemas.openxmlformats.org/officeDocument/2006/relationships/slide" Target="slides/slide1.xml"/><Relationship Id="rId39" Type="http://schemas.openxmlformats.org/officeDocument/2006/relationships/slide" Target="slides/slide14.xml"/><Relationship Id="rId21" Type="http://schemas.openxmlformats.org/officeDocument/2006/relationships/slideMaster" Target="slideMasters/slideMaster18.xml"/><Relationship Id="rId34" Type="http://schemas.openxmlformats.org/officeDocument/2006/relationships/slide" Target="slides/slide9.xml"/><Relationship Id="rId42" Type="http://schemas.openxmlformats.org/officeDocument/2006/relationships/slide" Target="slides/slide17.xml"/><Relationship Id="rId47" Type="http://schemas.openxmlformats.org/officeDocument/2006/relationships/slide" Target="slides/slide22.xml"/><Relationship Id="rId50" Type="http://schemas.openxmlformats.org/officeDocument/2006/relationships/slide" Target="slides/slide25.xml"/><Relationship Id="rId55" Type="http://schemas.openxmlformats.org/officeDocument/2006/relationships/slide" Target="slides/slide30.xml"/><Relationship Id="rId63" Type="http://schemas.openxmlformats.org/officeDocument/2006/relationships/tableStyles" Target="tableStyle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Master" Target="slideMasters/slideMaster13.xml"/><Relationship Id="rId29" Type="http://schemas.openxmlformats.org/officeDocument/2006/relationships/slide" Target="slides/slide4.xml"/><Relationship Id="rId11" Type="http://schemas.openxmlformats.org/officeDocument/2006/relationships/slideMaster" Target="slideMasters/slideMaster8.xml"/><Relationship Id="rId24" Type="http://schemas.openxmlformats.org/officeDocument/2006/relationships/slideMaster" Target="slideMasters/slideMaster21.xml"/><Relationship Id="rId32" Type="http://schemas.openxmlformats.org/officeDocument/2006/relationships/slide" Target="slides/slide7.xml"/><Relationship Id="rId37" Type="http://schemas.openxmlformats.org/officeDocument/2006/relationships/slide" Target="slides/slide12.xml"/><Relationship Id="rId40" Type="http://schemas.openxmlformats.org/officeDocument/2006/relationships/slide" Target="slides/slide15.xml"/><Relationship Id="rId45" Type="http://schemas.openxmlformats.org/officeDocument/2006/relationships/slide" Target="slides/slide20.xml"/><Relationship Id="rId53" Type="http://schemas.openxmlformats.org/officeDocument/2006/relationships/slide" Target="slides/slide28.xml"/><Relationship Id="rId58" Type="http://schemas.openxmlformats.org/officeDocument/2006/relationships/slide" Target="slides/slide33.xml"/><Relationship Id="rId5" Type="http://schemas.openxmlformats.org/officeDocument/2006/relationships/slideMaster" Target="slideMasters/slideMaster2.xml"/><Relationship Id="rId61" Type="http://schemas.openxmlformats.org/officeDocument/2006/relationships/viewProps" Target="viewProps.xml"/><Relationship Id="rId19" Type="http://schemas.openxmlformats.org/officeDocument/2006/relationships/slideMaster" Target="slideMasters/slideMaster16.xml"/><Relationship Id="rId14" Type="http://schemas.openxmlformats.org/officeDocument/2006/relationships/slideMaster" Target="slideMasters/slideMaster11.xml"/><Relationship Id="rId22" Type="http://schemas.openxmlformats.org/officeDocument/2006/relationships/slideMaster" Target="slideMasters/slideMaster19.xml"/><Relationship Id="rId27" Type="http://schemas.openxmlformats.org/officeDocument/2006/relationships/slide" Target="slides/slide2.xml"/><Relationship Id="rId30" Type="http://schemas.openxmlformats.org/officeDocument/2006/relationships/slide" Target="slides/slide5.xml"/><Relationship Id="rId35" Type="http://schemas.openxmlformats.org/officeDocument/2006/relationships/slide" Target="slides/slide10.xml"/><Relationship Id="rId43" Type="http://schemas.openxmlformats.org/officeDocument/2006/relationships/slide" Target="slides/slide18.xml"/><Relationship Id="rId48" Type="http://schemas.openxmlformats.org/officeDocument/2006/relationships/slide" Target="slides/slide23.xml"/><Relationship Id="rId56" Type="http://schemas.openxmlformats.org/officeDocument/2006/relationships/slide" Target="slides/slide31.xml"/><Relationship Id="rId8" Type="http://schemas.openxmlformats.org/officeDocument/2006/relationships/slideMaster" Target="slideMasters/slideMaster5.xml"/><Relationship Id="rId51" Type="http://schemas.openxmlformats.org/officeDocument/2006/relationships/slide" Target="slides/slide26.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Master" Target="slideMasters/slideMaster14.xml"/><Relationship Id="rId25" Type="http://schemas.openxmlformats.org/officeDocument/2006/relationships/slideMaster" Target="slideMasters/slideMaster22.xml"/><Relationship Id="rId33" Type="http://schemas.openxmlformats.org/officeDocument/2006/relationships/slide" Target="slides/slide8.xml"/><Relationship Id="rId38" Type="http://schemas.openxmlformats.org/officeDocument/2006/relationships/slide" Target="slides/slide13.xml"/><Relationship Id="rId46" Type="http://schemas.openxmlformats.org/officeDocument/2006/relationships/slide" Target="slides/slide21.xml"/><Relationship Id="rId59" Type="http://schemas.openxmlformats.org/officeDocument/2006/relationships/notesMaster" Target="notesMasters/notesMaster1.xml"/><Relationship Id="rId20" Type="http://schemas.openxmlformats.org/officeDocument/2006/relationships/slideMaster" Target="slideMasters/slideMaster17.xml"/><Relationship Id="rId41" Type="http://schemas.openxmlformats.org/officeDocument/2006/relationships/slide" Target="slides/slide16.xml"/><Relationship Id="rId54" Type="http://schemas.openxmlformats.org/officeDocument/2006/relationships/slide" Target="slides/slide29.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Master" Target="slideMasters/slideMaster12.xml"/><Relationship Id="rId23" Type="http://schemas.openxmlformats.org/officeDocument/2006/relationships/slideMaster" Target="slideMasters/slideMaster20.xml"/><Relationship Id="rId28" Type="http://schemas.openxmlformats.org/officeDocument/2006/relationships/slide" Target="slides/slide3.xml"/><Relationship Id="rId36" Type="http://schemas.openxmlformats.org/officeDocument/2006/relationships/slide" Target="slides/slide11.xml"/><Relationship Id="rId49" Type="http://schemas.openxmlformats.org/officeDocument/2006/relationships/slide" Target="slides/slide24.xml"/><Relationship Id="rId57" Type="http://schemas.openxmlformats.org/officeDocument/2006/relationships/slide" Target="slides/slide32.xml"/><Relationship Id="rId10" Type="http://schemas.openxmlformats.org/officeDocument/2006/relationships/slideMaster" Target="slideMasters/slideMaster7.xml"/><Relationship Id="rId31" Type="http://schemas.openxmlformats.org/officeDocument/2006/relationships/slide" Target="slides/slide6.xml"/><Relationship Id="rId44" Type="http://schemas.openxmlformats.org/officeDocument/2006/relationships/slide" Target="slides/slide19.xml"/><Relationship Id="rId52" Type="http://schemas.openxmlformats.org/officeDocument/2006/relationships/slide" Target="slides/slide27.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3D2297-0D71-4AB4-9F2F-04EC4F9409AC}" type="datetimeFigureOut">
              <a:rPr lang="en-GB" smtClean="0"/>
              <a:t>31/05/2023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554485-19FD-416A-B051-20FE4EFF0134}" type="slidenum">
              <a:rPr lang="en-GB" smtClean="0"/>
              <a:t>‹#›</a:t>
            </a:fld>
            <a:endParaRPr lang="en-GB"/>
          </a:p>
        </p:txBody>
      </p:sp>
    </p:spTree>
    <p:extLst>
      <p:ext uri="{BB962C8B-B14F-4D97-AF65-F5344CB8AC3E}">
        <p14:creationId xmlns:p14="http://schemas.microsoft.com/office/powerpoint/2010/main" val="11996308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a:t>
            </a:fld>
            <a:endParaRPr lang="en-GB"/>
          </a:p>
        </p:txBody>
      </p:sp>
    </p:spTree>
    <p:extLst>
      <p:ext uri="{BB962C8B-B14F-4D97-AF65-F5344CB8AC3E}">
        <p14:creationId xmlns:p14="http://schemas.microsoft.com/office/powerpoint/2010/main" val="21077602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a:t>
            </a:fld>
            <a:endParaRPr lang="en-GB"/>
          </a:p>
        </p:txBody>
      </p:sp>
    </p:spTree>
    <p:extLst>
      <p:ext uri="{BB962C8B-B14F-4D97-AF65-F5344CB8AC3E}">
        <p14:creationId xmlns:p14="http://schemas.microsoft.com/office/powerpoint/2010/main" val="3445426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a:t>
            </a:fld>
            <a:endParaRPr lang="en-GB"/>
          </a:p>
        </p:txBody>
      </p:sp>
    </p:spTree>
    <p:extLst>
      <p:ext uri="{BB962C8B-B14F-4D97-AF65-F5344CB8AC3E}">
        <p14:creationId xmlns:p14="http://schemas.microsoft.com/office/powerpoint/2010/main" val="3998248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4</a:t>
            </a:fld>
            <a:endParaRPr lang="en-GB"/>
          </a:p>
        </p:txBody>
      </p:sp>
    </p:spTree>
    <p:extLst>
      <p:ext uri="{BB962C8B-B14F-4D97-AF65-F5344CB8AC3E}">
        <p14:creationId xmlns:p14="http://schemas.microsoft.com/office/powerpoint/2010/main" val="1053416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5</a:t>
            </a:fld>
            <a:endParaRPr lang="en-GB"/>
          </a:p>
        </p:txBody>
      </p:sp>
    </p:spTree>
    <p:extLst>
      <p:ext uri="{BB962C8B-B14F-4D97-AF65-F5344CB8AC3E}">
        <p14:creationId xmlns:p14="http://schemas.microsoft.com/office/powerpoint/2010/main" val="87117560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6</a:t>
            </a:fld>
            <a:endParaRPr lang="en-GB"/>
          </a:p>
        </p:txBody>
      </p:sp>
    </p:spTree>
    <p:extLst>
      <p:ext uri="{BB962C8B-B14F-4D97-AF65-F5344CB8AC3E}">
        <p14:creationId xmlns:p14="http://schemas.microsoft.com/office/powerpoint/2010/main" val="2521093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7</a:t>
            </a:fld>
            <a:endParaRPr lang="en-GB"/>
          </a:p>
        </p:txBody>
      </p:sp>
    </p:spTree>
    <p:extLst>
      <p:ext uri="{BB962C8B-B14F-4D97-AF65-F5344CB8AC3E}">
        <p14:creationId xmlns:p14="http://schemas.microsoft.com/office/powerpoint/2010/main" val="21477768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8</a:t>
            </a:fld>
            <a:endParaRPr lang="en-GB"/>
          </a:p>
        </p:txBody>
      </p:sp>
    </p:spTree>
    <p:extLst>
      <p:ext uri="{BB962C8B-B14F-4D97-AF65-F5344CB8AC3E}">
        <p14:creationId xmlns:p14="http://schemas.microsoft.com/office/powerpoint/2010/main" val="30069269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10</a:t>
            </a:fld>
            <a:endParaRPr lang="en-GB"/>
          </a:p>
        </p:txBody>
      </p:sp>
    </p:spTree>
    <p:extLst>
      <p:ext uri="{BB962C8B-B14F-4D97-AF65-F5344CB8AC3E}">
        <p14:creationId xmlns:p14="http://schemas.microsoft.com/office/powerpoint/2010/main" val="4537774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11</a:t>
            </a:fld>
            <a:endParaRPr lang="en-GB"/>
          </a:p>
        </p:txBody>
      </p:sp>
    </p:spTree>
    <p:extLst>
      <p:ext uri="{BB962C8B-B14F-4D97-AF65-F5344CB8AC3E}">
        <p14:creationId xmlns:p14="http://schemas.microsoft.com/office/powerpoint/2010/main" val="18972730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12</a:t>
            </a:fld>
            <a:endParaRPr lang="en-GB"/>
          </a:p>
        </p:txBody>
      </p:sp>
    </p:spTree>
    <p:extLst>
      <p:ext uri="{BB962C8B-B14F-4D97-AF65-F5344CB8AC3E}">
        <p14:creationId xmlns:p14="http://schemas.microsoft.com/office/powerpoint/2010/main" val="24663560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13</a:t>
            </a:fld>
            <a:endParaRPr lang="en-GB"/>
          </a:p>
        </p:txBody>
      </p:sp>
    </p:spTree>
    <p:extLst>
      <p:ext uri="{BB962C8B-B14F-4D97-AF65-F5344CB8AC3E}">
        <p14:creationId xmlns:p14="http://schemas.microsoft.com/office/powerpoint/2010/main" val="1432849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14</a:t>
            </a:fld>
            <a:endParaRPr lang="en-GB"/>
          </a:p>
        </p:txBody>
      </p:sp>
    </p:spTree>
    <p:extLst>
      <p:ext uri="{BB962C8B-B14F-4D97-AF65-F5344CB8AC3E}">
        <p14:creationId xmlns:p14="http://schemas.microsoft.com/office/powerpoint/2010/main" val="707072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15</a:t>
            </a:fld>
            <a:endParaRPr lang="en-GB"/>
          </a:p>
        </p:txBody>
      </p:sp>
    </p:spTree>
    <p:extLst>
      <p:ext uri="{BB962C8B-B14F-4D97-AF65-F5344CB8AC3E}">
        <p14:creationId xmlns:p14="http://schemas.microsoft.com/office/powerpoint/2010/main" val="24586990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 B </a:t>
            </a:r>
            <a:r>
              <a:rPr lang="en-US" dirty="0"/>
              <a:t>separate bootstrapped samples of the training set are created (randomly with replacement), with separate model estimators, hat-</a:t>
            </a:r>
            <a:r>
              <a:rPr lang="en-US" i="1" dirty="0"/>
              <a:t>fb(x) </a:t>
            </a:r>
            <a:r>
              <a:rPr lang="en-US" i="0" dirty="0"/>
              <a:t>for each sample</a:t>
            </a:r>
            <a:r>
              <a:rPr lang="en-US" dirty="0"/>
              <a:t>, then averaging these leads to a low-variance estimator model, </a:t>
            </a:r>
            <a:r>
              <a:rPr lang="en-US" i="1" dirty="0"/>
              <a:t>hat-f-avg</a:t>
            </a: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16</a:t>
            </a:fld>
            <a:endParaRPr lang="en-GB"/>
          </a:p>
        </p:txBody>
      </p:sp>
    </p:spTree>
    <p:extLst>
      <p:ext uri="{BB962C8B-B14F-4D97-AF65-F5344CB8AC3E}">
        <p14:creationId xmlns:p14="http://schemas.microsoft.com/office/powerpoint/2010/main" val="39528871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17</a:t>
            </a:fld>
            <a:endParaRPr lang="en-GB"/>
          </a:p>
        </p:txBody>
      </p:sp>
    </p:spTree>
    <p:extLst>
      <p:ext uri="{BB962C8B-B14F-4D97-AF65-F5344CB8AC3E}">
        <p14:creationId xmlns:p14="http://schemas.microsoft.com/office/powerpoint/2010/main" val="360335776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18</a:t>
            </a:fld>
            <a:endParaRPr lang="en-GB"/>
          </a:p>
        </p:txBody>
      </p:sp>
    </p:spTree>
    <p:extLst>
      <p:ext uri="{BB962C8B-B14F-4D97-AF65-F5344CB8AC3E}">
        <p14:creationId xmlns:p14="http://schemas.microsoft.com/office/powerpoint/2010/main" val="27015116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i="1" dirty="0"/>
              <a:t>m</a:t>
            </a:r>
            <a:r>
              <a:rPr lang="en-US" dirty="0"/>
              <a:t> is the random selection of variables (features)</a:t>
            </a:r>
          </a:p>
          <a:p>
            <a:pPr marL="0" indent="0">
              <a:buFont typeface="Arial" panose="020B0604020202020204" pitchFamily="34" charset="0"/>
              <a:buNone/>
            </a:pPr>
            <a:r>
              <a:rPr lang="en-US" i="1" dirty="0"/>
              <a:t>p</a:t>
            </a:r>
            <a:r>
              <a:rPr lang="en-US" dirty="0"/>
              <a:t> is the full selection of variables</a:t>
            </a:r>
          </a:p>
          <a:p>
            <a:pPr marL="0" indent="0">
              <a:buFont typeface="Arial" panose="020B0604020202020204" pitchFamily="34" charset="0"/>
              <a:buNone/>
            </a:pPr>
            <a:r>
              <a:rPr lang="en-US" dirty="0"/>
              <a:t>If </a:t>
            </a:r>
            <a:r>
              <a:rPr lang="en-US" i="1" dirty="0"/>
              <a:t>m </a:t>
            </a:r>
            <a:r>
              <a:rPr lang="en-US" i="0" dirty="0"/>
              <a:t>– the random selection of variables – is equal to </a:t>
            </a:r>
            <a:r>
              <a:rPr lang="en-US" i="1" dirty="0"/>
              <a:t>p </a:t>
            </a:r>
            <a:r>
              <a:rPr lang="en-US" i="0" dirty="0"/>
              <a:t>– the whole selection of variables (or features) then this is bagging</a:t>
            </a:r>
          </a:p>
          <a:p>
            <a:pPr marL="0" indent="0">
              <a:buFont typeface="Arial" panose="020B0604020202020204" pitchFamily="34" charset="0"/>
              <a:buNone/>
            </a:pPr>
            <a:r>
              <a:rPr lang="en-US" i="0" dirty="0"/>
              <a:t>The</a:t>
            </a:r>
            <a:r>
              <a:rPr lang="en-US" b="1" i="0" dirty="0">
                <a:solidFill>
                  <a:schemeClr val="tx1"/>
                </a:solidFill>
              </a:rPr>
              <a:t> random </a:t>
            </a:r>
            <a:r>
              <a:rPr lang="en-US" i="0" dirty="0"/>
              <a:t>selection of features subset is what makes it a random forest tackling the issue of bias</a:t>
            </a:r>
            <a:endParaRPr lang="en-GB" i="1" dirty="0"/>
          </a:p>
        </p:txBody>
      </p:sp>
      <p:sp>
        <p:nvSpPr>
          <p:cNvPr id="4" name="Slide Number Placeholder 3"/>
          <p:cNvSpPr>
            <a:spLocks noGrp="1"/>
          </p:cNvSpPr>
          <p:nvPr>
            <p:ph type="sldNum" sz="quarter" idx="5"/>
          </p:nvPr>
        </p:nvSpPr>
        <p:spPr/>
        <p:txBody>
          <a:bodyPr/>
          <a:lstStyle/>
          <a:p>
            <a:fld id="{50554485-19FD-416A-B051-20FE4EFF0134}" type="slidenum">
              <a:rPr lang="en-GB" smtClean="0"/>
              <a:t>19</a:t>
            </a:fld>
            <a:endParaRPr lang="en-GB"/>
          </a:p>
        </p:txBody>
      </p:sp>
    </p:spTree>
    <p:extLst>
      <p:ext uri="{BB962C8B-B14F-4D97-AF65-F5344CB8AC3E}">
        <p14:creationId xmlns:p14="http://schemas.microsoft.com/office/powerpoint/2010/main" val="2017119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Growing a random-forest tree </a:t>
            </a:r>
            <a:r>
              <a:rPr lang="en-US" i="1" dirty="0"/>
              <a:t>T</a:t>
            </a:r>
            <a:r>
              <a:rPr lang="en-US" i="1" baseline="-25000" dirty="0"/>
              <a:t>b</a:t>
            </a:r>
            <a:r>
              <a:rPr lang="en-US" dirty="0"/>
              <a:t> to the bootstrapped </a:t>
            </a:r>
            <a:r>
              <a:rPr lang="en-US" dirty="0" err="1"/>
              <a:t>datais</a:t>
            </a:r>
            <a:r>
              <a:rPr lang="en-US" dirty="0"/>
              <a:t> done by recursively repeating the steps 1 through 3 for each terminal node of the tree, until the minimum node size </a:t>
            </a:r>
            <a:r>
              <a:rPr lang="en-US" i="1" dirty="0" err="1"/>
              <a:t>n</a:t>
            </a:r>
            <a:r>
              <a:rPr lang="en-US" i="1" baseline="-25000" dirty="0" err="1"/>
              <a:t>min</a:t>
            </a:r>
            <a:r>
              <a:rPr lang="en-US" dirty="0"/>
              <a:t> is reached</a:t>
            </a:r>
          </a:p>
          <a:p>
            <a:pPr marL="0" indent="0">
              <a:buFont typeface="Arial" panose="020B0604020202020204" pitchFamily="34" charset="0"/>
              <a:buNone/>
            </a:pPr>
            <a:r>
              <a:rPr lang="en-US" dirty="0"/>
              <a:t>For classification, there is a majority vote taken from the output of ensemble of trees to make a prediction</a:t>
            </a:r>
          </a:p>
          <a:p>
            <a:pPr marL="0" indent="0">
              <a:buFont typeface="Arial" panose="020B0604020202020204" pitchFamily="34" charset="0"/>
              <a:buNone/>
            </a:pPr>
            <a:r>
              <a:rPr lang="en-US" dirty="0">
                <a:effectLst/>
                <a:latin typeface="Arial" panose="020B0604020202020204" pitchFamily="34" charset="0"/>
              </a:rPr>
              <a:t>Like with Bagging, we can use OOB and therefore RF can be fit in one sequence with cross-validation being performed along the way.</a:t>
            </a:r>
          </a:p>
          <a:p>
            <a:pPr marL="0" indent="0">
              <a:buFont typeface="Arial" panose="020B0604020202020204" pitchFamily="34" charset="0"/>
              <a:buNone/>
            </a:pPr>
            <a:r>
              <a:rPr lang="en-US" dirty="0">
                <a:effectLst/>
                <a:latin typeface="Arial" panose="020B0604020202020204" pitchFamily="34" charset="0"/>
              </a:rPr>
              <a:t>Once the OOB error stabilizes, the training can be terminated</a:t>
            </a:r>
            <a:endParaRPr lang="en-US" dirty="0"/>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20</a:t>
            </a:fld>
            <a:endParaRPr lang="en-GB"/>
          </a:p>
        </p:txBody>
      </p:sp>
    </p:spTree>
    <p:extLst>
      <p:ext uri="{BB962C8B-B14F-4D97-AF65-F5344CB8AC3E}">
        <p14:creationId xmlns:p14="http://schemas.microsoft.com/office/powerpoint/2010/main" val="204141376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21</a:t>
            </a:fld>
            <a:endParaRPr lang="en-GB"/>
          </a:p>
        </p:txBody>
      </p:sp>
    </p:spTree>
    <p:extLst>
      <p:ext uri="{BB962C8B-B14F-4D97-AF65-F5344CB8AC3E}">
        <p14:creationId xmlns:p14="http://schemas.microsoft.com/office/powerpoint/2010/main" val="3351076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22</a:t>
            </a:fld>
            <a:endParaRPr lang="en-GB"/>
          </a:p>
        </p:txBody>
      </p:sp>
    </p:spTree>
    <p:extLst>
      <p:ext uri="{BB962C8B-B14F-4D97-AF65-F5344CB8AC3E}">
        <p14:creationId xmlns:p14="http://schemas.microsoft.com/office/powerpoint/2010/main" val="3598961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One last point…</a:t>
            </a:r>
          </a:p>
          <a:p>
            <a:pPr marL="0" indent="0">
              <a:buFont typeface="Arial" panose="020B0604020202020204" pitchFamily="34" charset="0"/>
              <a:buNone/>
            </a:pPr>
            <a:r>
              <a:rPr lang="en-US" dirty="0"/>
              <a:t>Random forests “cannot overfit” the data </a:t>
            </a:r>
            <a:r>
              <a:rPr lang="en-US" dirty="0" err="1"/>
              <a:t>wrt</a:t>
            </a:r>
            <a:r>
              <a:rPr lang="en-US" dirty="0"/>
              <a:t> to number of trees.</a:t>
            </a:r>
          </a:p>
          <a:p>
            <a:pPr marL="0" indent="0">
              <a:buFont typeface="Arial" panose="020B0604020202020204" pitchFamily="34" charset="0"/>
              <a:buNone/>
            </a:pPr>
            <a:r>
              <a:rPr lang="en-US" dirty="0"/>
              <a:t>The number of trees, </a:t>
            </a:r>
            <a:r>
              <a:rPr lang="en-US" i="1" dirty="0"/>
              <a:t>B</a:t>
            </a:r>
            <a:r>
              <a:rPr lang="en-US" dirty="0"/>
              <a:t> does not mean increase in the flexibility of the</a:t>
            </a:r>
          </a:p>
          <a:p>
            <a:pPr marL="0" indent="0">
              <a:buFont typeface="Arial" panose="020B0604020202020204" pitchFamily="34" charset="0"/>
              <a:buNone/>
            </a:pPr>
            <a:r>
              <a:rPr lang="en-US" dirty="0"/>
              <a:t>model</a:t>
            </a: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23</a:t>
            </a:fld>
            <a:endParaRPr lang="en-GB"/>
          </a:p>
        </p:txBody>
      </p:sp>
    </p:spTree>
    <p:extLst>
      <p:ext uri="{BB962C8B-B14F-4D97-AF65-F5344CB8AC3E}">
        <p14:creationId xmlns:p14="http://schemas.microsoft.com/office/powerpoint/2010/main" val="1881931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24</a:t>
            </a:fld>
            <a:endParaRPr lang="en-GB"/>
          </a:p>
        </p:txBody>
      </p:sp>
    </p:spTree>
    <p:extLst>
      <p:ext uri="{BB962C8B-B14F-4D97-AF65-F5344CB8AC3E}">
        <p14:creationId xmlns:p14="http://schemas.microsoft.com/office/powerpoint/2010/main" val="3748935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25</a:t>
            </a:fld>
            <a:endParaRPr lang="en-GB"/>
          </a:p>
        </p:txBody>
      </p:sp>
    </p:spTree>
    <p:extLst>
      <p:ext uri="{BB962C8B-B14F-4D97-AF65-F5344CB8AC3E}">
        <p14:creationId xmlns:p14="http://schemas.microsoft.com/office/powerpoint/2010/main" val="41411340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26</a:t>
            </a:fld>
            <a:endParaRPr lang="en-GB"/>
          </a:p>
        </p:txBody>
      </p:sp>
    </p:spTree>
    <p:extLst>
      <p:ext uri="{BB962C8B-B14F-4D97-AF65-F5344CB8AC3E}">
        <p14:creationId xmlns:p14="http://schemas.microsoft.com/office/powerpoint/2010/main" val="316855381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dirty="0"/>
              <a:t>GBM fits trains models in a gradual, additive and sequential manner.</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27</a:t>
            </a:fld>
            <a:endParaRPr lang="en-GB"/>
          </a:p>
        </p:txBody>
      </p:sp>
    </p:spTree>
    <p:extLst>
      <p:ext uri="{BB962C8B-B14F-4D97-AF65-F5344CB8AC3E}">
        <p14:creationId xmlns:p14="http://schemas.microsoft.com/office/powerpoint/2010/main" val="89209529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28</a:t>
            </a:fld>
            <a:endParaRPr lang="en-GB"/>
          </a:p>
        </p:txBody>
      </p:sp>
    </p:spTree>
    <p:extLst>
      <p:ext uri="{BB962C8B-B14F-4D97-AF65-F5344CB8AC3E}">
        <p14:creationId xmlns:p14="http://schemas.microsoft.com/office/powerpoint/2010/main" val="24771576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29</a:t>
            </a:fld>
            <a:endParaRPr lang="en-GB"/>
          </a:p>
        </p:txBody>
      </p:sp>
    </p:spTree>
    <p:extLst>
      <p:ext uri="{BB962C8B-B14F-4D97-AF65-F5344CB8AC3E}">
        <p14:creationId xmlns:p14="http://schemas.microsoft.com/office/powerpoint/2010/main" val="381101912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30</a:t>
            </a:fld>
            <a:endParaRPr lang="en-GB"/>
          </a:p>
        </p:txBody>
      </p:sp>
    </p:spTree>
    <p:extLst>
      <p:ext uri="{BB962C8B-B14F-4D97-AF65-F5344CB8AC3E}">
        <p14:creationId xmlns:p14="http://schemas.microsoft.com/office/powerpoint/2010/main" val="356691575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31</a:t>
            </a:fld>
            <a:endParaRPr lang="en-GB"/>
          </a:p>
        </p:txBody>
      </p:sp>
    </p:spTree>
    <p:extLst>
      <p:ext uri="{BB962C8B-B14F-4D97-AF65-F5344CB8AC3E}">
        <p14:creationId xmlns:p14="http://schemas.microsoft.com/office/powerpoint/2010/main" val="235792141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32</a:t>
            </a:fld>
            <a:endParaRPr lang="en-GB"/>
          </a:p>
        </p:txBody>
      </p:sp>
    </p:spTree>
    <p:extLst>
      <p:ext uri="{BB962C8B-B14F-4D97-AF65-F5344CB8AC3E}">
        <p14:creationId xmlns:p14="http://schemas.microsoft.com/office/powerpoint/2010/main" val="215738190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50554485-19FD-416A-B051-20FE4EFF0134}" type="slidenum">
              <a:rPr lang="en-GB" smtClean="0"/>
              <a:t>33</a:t>
            </a:fld>
            <a:endParaRPr lang="en-GB"/>
          </a:p>
        </p:txBody>
      </p:sp>
    </p:spTree>
    <p:extLst>
      <p:ext uri="{BB962C8B-B14F-4D97-AF65-F5344CB8AC3E}">
        <p14:creationId xmlns:p14="http://schemas.microsoft.com/office/powerpoint/2010/main" val="10790021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18.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18.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18.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18.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18.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18.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8.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8.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40410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313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3367D72-5AB2-8643-8633-40F3233CA8FA}"/>
              </a:ext>
            </a:extLst>
          </p:cNvPr>
          <p:cNvSpPr>
            <a:spLocks noGrp="1"/>
          </p:cNvSpPr>
          <p:nvPr>
            <p:ph idx="1"/>
          </p:nvPr>
        </p:nvSpPr>
        <p:spPr>
          <a:xfrm>
            <a:off x="630810" y="1470582"/>
            <a:ext cx="5213809" cy="375186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175462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F497BB8-93F1-3841-8173-4DF1241A59EB}"/>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
        <p:nvSpPr>
          <p:cNvPr id="4" name="Text Placeholder 2">
            <a:extLst>
              <a:ext uri="{FF2B5EF4-FFF2-40B4-BE49-F238E27FC236}">
                <a16:creationId xmlns:a16="http://schemas.microsoft.com/office/drawing/2014/main" id="{01F42012-9474-4F46-BD54-028036C91EB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114797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DAB39B9-1950-2646-9CCB-5BADF16EFB52}"/>
              </a:ext>
            </a:extLst>
          </p:cNvPr>
          <p:cNvSpPr>
            <a:spLocks noGrp="1"/>
          </p:cNvSpPr>
          <p:nvPr>
            <p:ph idx="1"/>
          </p:nvPr>
        </p:nvSpPr>
        <p:spPr>
          <a:xfrm>
            <a:off x="7192652" y="1470581"/>
            <a:ext cx="4242061" cy="4166648"/>
          </a:xfrm>
          <a:prstGeom prst="rect">
            <a:avLst/>
          </a:prstGeom>
        </p:spPr>
        <p:txBody>
          <a:bodyPr vert="horz" wrap="none" lIns="0" tIns="0" rIns="0" bIns="0" rtlCol="0" anchor="t" anchorCtr="0">
            <a:noAutofit/>
          </a:bodyPr>
          <a:lstStyle>
            <a:lvl1pPr>
              <a:defRPr>
                <a:solidFill>
                  <a:schemeClr val="bg1"/>
                </a:solidFill>
              </a:defRPr>
            </a:lvl1pPr>
          </a:lstStyle>
          <a:p>
            <a:pPr lvl="0"/>
            <a:r>
              <a:rPr lang="en-GB"/>
              <a:t>Click to edit Master text styles</a:t>
            </a:r>
          </a:p>
        </p:txBody>
      </p:sp>
    </p:spTree>
    <p:extLst>
      <p:ext uri="{BB962C8B-B14F-4D97-AF65-F5344CB8AC3E}">
        <p14:creationId xmlns:p14="http://schemas.microsoft.com/office/powerpoint/2010/main" val="42169050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D6D3499-4F82-EB48-9C14-EEBFDE131237}"/>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949238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816A415-C468-5944-85A1-00EECAE1DE21}"/>
              </a:ext>
            </a:extLst>
          </p:cNvPr>
          <p:cNvSpPr>
            <a:spLocks noGrp="1"/>
          </p:cNvSpPr>
          <p:nvPr>
            <p:ph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408938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670920AB-AA6F-3D43-B3EC-0910E10972C9}"/>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C4FD0158-1FCA-E74C-B123-8A32383F3E85}"/>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3130719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2BAABAF2-22C1-AC4B-8333-FD1A2385CB98}"/>
              </a:ext>
            </a:extLst>
          </p:cNvPr>
          <p:cNvSpPr>
            <a:spLocks noGrp="1"/>
          </p:cNvSpPr>
          <p:nvPr>
            <p:ph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
        <p:nvSpPr>
          <p:cNvPr id="4" name="Text Placeholder 2">
            <a:extLst>
              <a:ext uri="{FF2B5EF4-FFF2-40B4-BE49-F238E27FC236}">
                <a16:creationId xmlns:a16="http://schemas.microsoft.com/office/drawing/2014/main" id="{BDBEAAAA-701D-1142-BD3E-4627645949BB}"/>
              </a:ext>
            </a:extLst>
          </p:cNvPr>
          <p:cNvSpPr>
            <a:spLocks noGrp="1"/>
          </p:cNvSpPr>
          <p:nvPr>
            <p:ph idx="10"/>
          </p:nvPr>
        </p:nvSpPr>
        <p:spPr>
          <a:xfrm>
            <a:off x="7026111" y="1470581"/>
            <a:ext cx="4535079" cy="3864989"/>
          </a:xfrm>
          <a:prstGeom prst="rect">
            <a:avLst/>
          </a:prstGeom>
        </p:spPr>
        <p:txBody>
          <a:bodyPr vert="horz" wrap="none" lIns="0" tIns="0" rIns="0" bIns="0" rtlCol="0" anchor="t" anchorCtr="0">
            <a:noAutofit/>
          </a:bodyPr>
          <a:lstStyle>
            <a:lvl1pPr>
              <a:defRPr>
                <a:solidFill>
                  <a:schemeClr val="tx1"/>
                </a:solidFill>
              </a:defRPr>
            </a:lvl1pPr>
          </a:lstStyle>
          <a:p>
            <a:pPr lvl="0"/>
            <a:r>
              <a:rPr lang="en-GB"/>
              <a:t>Click to edit Master text styles</a:t>
            </a:r>
          </a:p>
        </p:txBody>
      </p:sp>
    </p:spTree>
    <p:extLst>
      <p:ext uri="{BB962C8B-B14F-4D97-AF65-F5344CB8AC3E}">
        <p14:creationId xmlns:p14="http://schemas.microsoft.com/office/powerpoint/2010/main" val="2783529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594AE048-867B-9A4B-9A50-CA9AED7B45BD}"/>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4F9D5FEE-F4AC-D64A-9EE2-89DD7CCAA62A}"/>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567234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769E6E2-2C3C-634F-A2E7-89D13D5132E3}"/>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FC0E9760-8394-E24C-A197-D2A1FDDE5E28}"/>
              </a:ext>
            </a:extLst>
          </p:cNvPr>
          <p:cNvSpPr>
            <a:spLocks noGrp="1"/>
          </p:cNvSpPr>
          <p:nvPr>
            <p:ph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4752961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BA0C2117-DFB0-B54B-BDD0-012C8CCE9580}"/>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9628F5D-9BAE-634B-AE20-8E87CB48908E}"/>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971485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738CBCBA-DB53-6A4F-BFAA-F2617D64B96D}"/>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3EFA7E1F-A405-5E4D-B3BE-1635EAA19E3F}"/>
              </a:ext>
            </a:extLst>
          </p:cNvPr>
          <p:cNvSpPr>
            <a:spLocks noGrp="1"/>
          </p:cNvSpPr>
          <p:nvPr>
            <p:ph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242364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AD7AE1B-CAB1-FF45-8F86-0600ABC4696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AABF4F5A-6240-3A4F-AE33-F19CDD7FB82F}"/>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663450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946B8C49-F046-7544-B210-8A57A47EE121}"/>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C7AD169-458D-844F-87D0-E86ADE994969}"/>
              </a:ext>
            </a:extLst>
          </p:cNvPr>
          <p:cNvSpPr>
            <a:spLocks noGrp="1"/>
          </p:cNvSpPr>
          <p:nvPr>
            <p:ph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31788506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4A92ADF8-47B7-6B4A-B238-A057A73B01FE}"/>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0773D9E3-3B36-3040-8C61-C6D71B056A8A}"/>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6302071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D221C0F8-8767-7347-8567-33EC2C43A166}"/>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4" name="Text Placeholder 2">
            <a:extLst>
              <a:ext uri="{FF2B5EF4-FFF2-40B4-BE49-F238E27FC236}">
                <a16:creationId xmlns:a16="http://schemas.microsoft.com/office/drawing/2014/main" id="{C47C00D9-A76E-0A47-9B36-E891DB84A9C7}"/>
              </a:ext>
            </a:extLst>
          </p:cNvPr>
          <p:cNvSpPr>
            <a:spLocks noGrp="1"/>
          </p:cNvSpPr>
          <p:nvPr>
            <p:ph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6245287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logo white text_image bckgrnd">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2DCBFE8A-C6F7-A544-8F31-0CCDED409EB0}"/>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7" name="Picture 6" descr="A picture containing text&#10;&#10;Description automatically generated">
            <a:extLst>
              <a:ext uri="{FF2B5EF4-FFF2-40B4-BE49-F238E27FC236}">
                <a16:creationId xmlns:a16="http://schemas.microsoft.com/office/drawing/2014/main" id="{FA6CC141-D3C3-CF46-8806-6EF9ECBF04A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13284648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logo white text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37C85027-557F-564E-B900-62504E7DC9C7}"/>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01604F21-C270-C641-937C-5D69615E4757}"/>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3831878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logo colour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3" name="Picture 2" descr="A picture containing text&#10;&#10;Description automatically generated">
            <a:extLst>
              <a:ext uri="{FF2B5EF4-FFF2-40B4-BE49-F238E27FC236}">
                <a16:creationId xmlns:a16="http://schemas.microsoft.com/office/drawing/2014/main" id="{DF0ADC39-9337-C84C-96D4-EC36AD5080A5}"/>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9889946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logo colour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CD7CB20A-5151-0345-9977-F500A5DBB68F}"/>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66841465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logo white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A picture containing text&#10;&#10;Description automatically generated">
            <a:extLst>
              <a:ext uri="{FF2B5EF4-FFF2-40B4-BE49-F238E27FC236}">
                <a16:creationId xmlns:a16="http://schemas.microsoft.com/office/drawing/2014/main" id="{6F16E7EC-321A-E845-A511-9309819FB9FB}"/>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3768132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logo white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A picture containing text&#10;&#10;Description automatically generated">
            <a:extLst>
              <a:ext uri="{FF2B5EF4-FFF2-40B4-BE49-F238E27FC236}">
                <a16:creationId xmlns:a16="http://schemas.microsoft.com/office/drawing/2014/main" id="{727A1AA7-7246-A143-9534-34C47E4562E8}"/>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32276177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logo mono_image bckgrnd">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6" name="Picture 5" descr="Shape&#10;&#10;Description automatically generated with medium confidence">
            <a:extLst>
              <a:ext uri="{FF2B5EF4-FFF2-40B4-BE49-F238E27FC236}">
                <a16:creationId xmlns:a16="http://schemas.microsoft.com/office/drawing/2014/main" id="{DF7E1276-06FD-3A4E-A9FD-24D0E92EAD0D}"/>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40249151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logo mono_image bckgrnd 2">
    <p:spTree>
      <p:nvGrpSpPr>
        <p:cNvPr id="1" name=""/>
        <p:cNvGrpSpPr/>
        <p:nvPr/>
      </p:nvGrpSpPr>
      <p:grpSpPr>
        <a:xfrm>
          <a:off x="0" y="0"/>
          <a:ext cx="0" cy="0"/>
          <a:chOff x="0" y="0"/>
          <a:chExt cx="0" cy="0"/>
        </a:xfrm>
      </p:grpSpPr>
      <p:sp>
        <p:nvSpPr>
          <p:cNvPr id="4" name="Picture Placeholder 5">
            <a:extLst>
              <a:ext uri="{FF2B5EF4-FFF2-40B4-BE49-F238E27FC236}">
                <a16:creationId xmlns:a16="http://schemas.microsoft.com/office/drawing/2014/main" id="{FE220BDD-125F-5949-A76F-2CBFD2ED60DB}"/>
              </a:ext>
            </a:extLst>
          </p:cNvPr>
          <p:cNvSpPr>
            <a:spLocks noGrp="1"/>
          </p:cNvSpPr>
          <p:nvPr>
            <p:ph type="pic" sz="quarter" idx="11"/>
          </p:nvPr>
        </p:nvSpPr>
        <p:spPr>
          <a:xfrm>
            <a:off x="0" y="0"/>
            <a:ext cx="12192000" cy="6858000"/>
          </a:xfrm>
          <a:prstGeom prst="rect">
            <a:avLst/>
          </a:prstGeom>
        </p:spPr>
        <p:txBody>
          <a:bodyPr/>
          <a:lstStyle/>
          <a:p>
            <a:endParaRPr lang="en-US"/>
          </a:p>
        </p:txBody>
      </p:sp>
      <p:pic>
        <p:nvPicPr>
          <p:cNvPr id="5" name="Picture 4" descr="Shape&#10;&#10;Description automatically generated with medium confidence">
            <a:extLst>
              <a:ext uri="{FF2B5EF4-FFF2-40B4-BE49-F238E27FC236}">
                <a16:creationId xmlns:a16="http://schemas.microsoft.com/office/drawing/2014/main" id="{71967FB5-4373-9146-B347-1A00A0CD5A53}"/>
              </a:ext>
            </a:extLst>
          </p:cNvPr>
          <p:cNvPicPr>
            <a:picLocks noChangeAspect="1"/>
          </p:cNvPicPr>
          <p:nvPr userDrawn="1"/>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66186555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2498069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341593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5480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8437951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theme" Target="../theme/theme2.xml"/><Relationship Id="rId1" Type="http://schemas.openxmlformats.org/officeDocument/2006/relationships/slideLayout" Target="../slideLayouts/slideLayout2.xml"/></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theme" Target="../theme/theme3.xml"/><Relationship Id="rId1" Type="http://schemas.openxmlformats.org/officeDocument/2006/relationships/slideLayout" Target="../slideLayouts/slideLayout3.xml"/></Relationships>
</file>

<file path=ppt/slideMasters/_rels/slideMaster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theme" Target="../theme/theme4.xml"/><Relationship Id="rId1" Type="http://schemas.openxmlformats.org/officeDocument/2006/relationships/slideLayout" Target="../slideLayouts/slideLayout4.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theme" Target="../theme/theme5.xml"/><Relationship Id="rId1" Type="http://schemas.openxmlformats.org/officeDocument/2006/relationships/slideLayout" Target="../slideLayouts/slideLayout5.xml"/></Relationships>
</file>

<file path=ppt/slideMasters/_rels/slideMaster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theme" Target="../theme/theme6.xml"/><Relationship Id="rId1" Type="http://schemas.openxmlformats.org/officeDocument/2006/relationships/slideLayout" Target="../slideLayouts/slideLayout6.xml"/></Relationships>
</file>

<file path=ppt/slideMasters/_rels/slideMaster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theme" Target="../theme/theme7.xml"/><Relationship Id="rId1" Type="http://schemas.openxmlformats.org/officeDocument/2006/relationships/slideLayout" Target="../slideLayouts/slideLayout7.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theme" Target="../theme/theme8.xml"/><Relationship Id="rId1" Type="http://schemas.openxmlformats.org/officeDocument/2006/relationships/slideLayout" Target="../slideLayouts/slideLayout8.xml"/></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theme" Target="../theme/theme9.xml"/><Relationship Id="rId1" Type="http://schemas.openxmlformats.org/officeDocument/2006/relationships/slideLayout" Target="../slideLayouts/slideLayout9.xml"/></Relationships>
</file>

<file path=ppt/slideMasters/_rels/slideMaster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theme" Target="../theme/theme10.xml"/><Relationship Id="rId1" Type="http://schemas.openxmlformats.org/officeDocument/2006/relationships/slideLayout" Target="../slideLayouts/slideLayout10.xml"/></Relationships>
</file>

<file path=ppt/slideMasters/_rels/slideMaster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theme" Target="../theme/theme11.xml"/><Relationship Id="rId1" Type="http://schemas.openxmlformats.org/officeDocument/2006/relationships/slideLayout" Target="../slideLayouts/slideLayout11.xml"/></Relationships>
</file>

<file path=ppt/slideMasters/_rels/slideMaster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theme" Target="../theme/theme12.xml"/><Relationship Id="rId1" Type="http://schemas.openxmlformats.org/officeDocument/2006/relationships/slideLayout" Target="../slideLayouts/slideLayout12.xml"/></Relationships>
</file>

<file path=ppt/slideMasters/_rels/slideMaster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theme" Target="../theme/theme13.xml"/><Relationship Id="rId1" Type="http://schemas.openxmlformats.org/officeDocument/2006/relationships/slideLayout" Target="../slideLayouts/slideLayout13.xml"/></Relationships>
</file>

<file path=ppt/slideMasters/_rels/slideMaster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theme" Target="../theme/theme14.xml"/><Relationship Id="rId1" Type="http://schemas.openxmlformats.org/officeDocument/2006/relationships/slideLayout" Target="../slideLayouts/slideLayout14.xml"/></Relationships>
</file>

<file path=ppt/slideMasters/_rels/slideMaster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theme" Target="../theme/theme15.xml"/><Relationship Id="rId1" Type="http://schemas.openxmlformats.org/officeDocument/2006/relationships/slideLayout" Target="../slideLayouts/slideLayout15.xml"/></Relationships>
</file>

<file path=ppt/slideMasters/_rels/slideMaster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theme" Target="../theme/theme16.xml"/><Relationship Id="rId1" Type="http://schemas.openxmlformats.org/officeDocument/2006/relationships/slideLayout" Target="../slideLayouts/slideLayout16.xml"/></Relationships>
</file>

<file path=ppt/slideMasters/_rels/slideMaster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theme" Target="../theme/theme17.xml"/><Relationship Id="rId1" Type="http://schemas.openxmlformats.org/officeDocument/2006/relationships/slideLayout" Target="../slideLayouts/slideLayout17.xml"/></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 Id="rId9" Type="http://schemas.openxmlformats.org/officeDocument/2006/relationships/theme" Target="../theme/theme18.xml"/></Relationships>
</file>

<file path=ppt/slideMasters/_rels/slideMaster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theme" Target="../theme/theme19.xml"/><Relationship Id="rId1" Type="http://schemas.openxmlformats.org/officeDocument/2006/relationships/slideLayout" Target="../slideLayouts/slideLayout26.xml"/></Relationships>
</file>

<file path=ppt/slideMasters/_rels/slideMaster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theme" Target="../theme/theme20.xml"/><Relationship Id="rId1" Type="http://schemas.openxmlformats.org/officeDocument/2006/relationships/slideLayout" Target="../slideLayouts/slideLayout27.xml"/></Relationships>
</file>

<file path=ppt/slideMasters/_rels/slideMaster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theme" Target="../theme/theme21.xml"/><Relationship Id="rId1" Type="http://schemas.openxmlformats.org/officeDocument/2006/relationships/slideLayout" Target="../slideLayouts/slideLayout28.xml"/></Relationships>
</file>

<file path=ppt/slideMasters/_rels/slideMaster2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theme" Target="../theme/theme22.xml"/><Relationship Id="rId1"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CB22E8A-2C50-AF4C-A53B-9FE993FD64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458BCFA-3574-8B4C-9AEE-81F9601D686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EEB10D2-CA13-2643-B658-FFD9F6492B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E540C29-F910-6D43-9045-53D256484F6D}" type="datetimeFigureOut">
              <a:rPr lang="en-US" smtClean="0"/>
              <a:t>5/31/2023</a:t>
            </a:fld>
            <a:endParaRPr lang="en-US"/>
          </a:p>
        </p:txBody>
      </p:sp>
      <p:sp>
        <p:nvSpPr>
          <p:cNvPr id="5" name="Footer Placeholder 4">
            <a:extLst>
              <a:ext uri="{FF2B5EF4-FFF2-40B4-BE49-F238E27FC236}">
                <a16:creationId xmlns:a16="http://schemas.microsoft.com/office/drawing/2014/main" id="{79DF4703-3493-3B42-BBD9-E9BB85FDC83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CB9E5F2-30AB-A84C-8130-66352CCDFF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F188F3-1707-3C44-A904-58D86E3FE638}" type="slidenum">
              <a:rPr lang="en-US" smtClean="0"/>
              <a:t>‹#›</a:t>
            </a:fld>
            <a:endParaRPr lang="en-US"/>
          </a:p>
        </p:txBody>
      </p:sp>
      <p:pic>
        <p:nvPicPr>
          <p:cNvPr id="8" name="Picture 7" descr="Logo&#10;&#10;Description automatically generated">
            <a:extLst>
              <a:ext uri="{FF2B5EF4-FFF2-40B4-BE49-F238E27FC236}">
                <a16:creationId xmlns:a16="http://schemas.microsoft.com/office/drawing/2014/main" id="{8EA94852-2BA4-0A45-840B-96DCEE0E009D}"/>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923642609"/>
      </p:ext>
    </p:extLst>
  </p:cSld>
  <p:clrMap bg1="lt1" tx1="dk1" bg2="lt2" tx2="dk2" accent1="accent1" accent2="accent2" accent3="accent3" accent4="accent4" accent5="accent5" accent6="accent6" hlink="hlink" folHlink="folHlink"/>
  <p:sldLayoutIdLst>
    <p:sldLayoutId id="214748364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0FD76DA-018B-3547-8990-82DB73013FC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32921129"/>
      </p:ext>
    </p:extLst>
  </p:cSld>
  <p:clrMap bg1="lt1" tx1="dk1" bg2="lt2" tx2="dk2" accent1="accent1" accent2="accent2" accent3="accent3" accent4="accent4" accent5="accent5" accent6="accent6" hlink="hlink" folHlink="folHlink"/>
  <p:sldLayoutIdLst>
    <p:sldLayoutId id="214748367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building&#10;&#10;Description automatically generated with low confidence">
            <a:extLst>
              <a:ext uri="{FF2B5EF4-FFF2-40B4-BE49-F238E27FC236}">
                <a16:creationId xmlns:a16="http://schemas.microsoft.com/office/drawing/2014/main" id="{652246B8-F90A-D54D-9365-58AB53D76FF0}"/>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3994187330"/>
      </p:ext>
    </p:extLst>
  </p:cSld>
  <p:clrMap bg1="lt1" tx1="dk1" bg2="lt2" tx2="dk2" accent1="accent1" accent2="accent2" accent3="accent3" accent4="accent4" accent5="accent5" accent6="accent6" hlink="hlink" folHlink="folHlink"/>
  <p:sldLayoutIdLst>
    <p:sldLayoutId id="214748367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DBBAB934-017A-D042-9617-3501BD1449E9}"/>
              </a:ext>
            </a:extLst>
          </p:cNvPr>
          <p:cNvPicPr>
            <a:picLocks noChangeAspect="1"/>
          </p:cNvPicPr>
          <p:nvPr userDrawn="1"/>
        </p:nvPicPr>
        <p:blipFill>
          <a:blip r:embed="rId3"/>
          <a:stretch>
            <a:fillRect/>
          </a:stretch>
        </p:blipFill>
        <p:spPr>
          <a:xfrm>
            <a:off x="0" y="12111"/>
            <a:ext cx="12192000" cy="6858000"/>
          </a:xfrm>
          <a:prstGeom prst="rect">
            <a:avLst/>
          </a:prstGeom>
        </p:spPr>
      </p:pic>
    </p:spTree>
    <p:extLst>
      <p:ext uri="{BB962C8B-B14F-4D97-AF65-F5344CB8AC3E}">
        <p14:creationId xmlns:p14="http://schemas.microsoft.com/office/powerpoint/2010/main" val="99430989"/>
      </p:ext>
    </p:extLst>
  </p:cSld>
  <p:clrMap bg1="lt1" tx1="dk1" bg2="lt2" tx2="dk2" accent1="accent1" accent2="accent2" accent3="accent3" accent4="accent4" accent5="accent5" accent6="accent6" hlink="hlink" folHlink="folHlink"/>
  <p:sldLayoutIdLst>
    <p:sldLayoutId id="214748367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2D7B8D1-75EF-D947-959C-87044A2449FF}"/>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503966888"/>
      </p:ext>
    </p:extLst>
  </p:cSld>
  <p:clrMap bg1="lt1" tx1="dk1" bg2="lt2" tx2="dk2" accent1="accent1" accent2="accent2" accent3="accent3" accent4="accent4" accent5="accent5" accent6="accent6" hlink="hlink" folHlink="folHlink"/>
  <p:sldLayoutIdLst>
    <p:sldLayoutId id="214748367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low confidence">
            <a:extLst>
              <a:ext uri="{FF2B5EF4-FFF2-40B4-BE49-F238E27FC236}">
                <a16:creationId xmlns:a16="http://schemas.microsoft.com/office/drawing/2014/main" id="{8561490A-6980-ED46-8095-7572CAE878CD}"/>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04C61A7C-4809-A943-A5D0-A39547C69297}"/>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9418140"/>
      </p:ext>
    </p:extLst>
  </p:cSld>
  <p:clrMap bg1="lt1" tx1="dk1" bg2="lt2" tx2="dk2" accent1="accent1" accent2="accent2" accent3="accent3" accent4="accent4" accent5="accent5" accent6="accent6" hlink="hlink" folHlink="folHlink"/>
  <p:sldLayoutIdLst>
    <p:sldLayoutId id="214748367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 website&#10;&#10;Description automatically generated">
            <a:extLst>
              <a:ext uri="{FF2B5EF4-FFF2-40B4-BE49-F238E27FC236}">
                <a16:creationId xmlns:a16="http://schemas.microsoft.com/office/drawing/2014/main" id="{DFB84B04-0FF3-C442-88A6-731D9253B97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1F471F12-1C66-E44E-AD4E-4DC26AA43AE8}"/>
              </a:ext>
            </a:extLst>
          </p:cNvPr>
          <p:cNvSpPr>
            <a:spLocks noGrp="1"/>
          </p:cNvSpPr>
          <p:nvPr>
            <p:ph type="body" idx="1"/>
          </p:nvPr>
        </p:nvSpPr>
        <p:spPr>
          <a:xfrm>
            <a:off x="630810" y="1470581"/>
            <a:ext cx="10803903"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1086982509"/>
      </p:ext>
    </p:extLst>
  </p:cSld>
  <p:clrMap bg1="lt1" tx1="dk1" bg2="lt2" tx2="dk2" accent1="accent1" accent2="accent2" accent3="accent3" accent4="accent4" accent5="accent5" accent6="accent6" hlink="hlink" folHlink="folHlink"/>
  <p:sldLayoutIdLst>
    <p:sldLayoutId id="214748367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239F8A73-144A-9540-B398-7210BE8543A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AC265FAA-23A0-0C4C-B5BB-9498790FB078}"/>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537362470"/>
      </p:ext>
    </p:extLst>
  </p:cSld>
  <p:clrMap bg1="lt1" tx1="dk1" bg2="lt2" tx2="dk2" accent1="accent1" accent2="accent2" accent3="accent3" accent4="accent4" accent5="accent5" accent6="accent6" hlink="hlink" folHlink="folHlink"/>
  <p:sldLayoutIdLst>
    <p:sldLayoutId id="2147483680"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251BAB70-5F78-8E45-BF3D-7FB372DD419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ext Placeholder 2">
            <a:extLst>
              <a:ext uri="{FF2B5EF4-FFF2-40B4-BE49-F238E27FC236}">
                <a16:creationId xmlns:a16="http://schemas.microsoft.com/office/drawing/2014/main" id="{5E0E4F28-8131-874E-B467-742C87EEE44C}"/>
              </a:ext>
            </a:extLst>
          </p:cNvPr>
          <p:cNvSpPr>
            <a:spLocks noGrp="1"/>
          </p:cNvSpPr>
          <p:nvPr>
            <p:ph type="body" idx="1"/>
          </p:nvPr>
        </p:nvSpPr>
        <p:spPr>
          <a:xfrm>
            <a:off x="630810" y="1470581"/>
            <a:ext cx="4535079" cy="3864989"/>
          </a:xfrm>
          <a:prstGeom prst="rect">
            <a:avLst/>
          </a:prstGeom>
        </p:spPr>
        <p:txBody>
          <a:bodyPr vert="horz" wrap="none" lIns="0" tIns="0" rIns="0" bIns="0" rtlCol="0" anchor="t" anchorCtr="0">
            <a:noAutofit/>
          </a:bodyPr>
          <a:lstStyle/>
          <a:p>
            <a:pPr lvl="0"/>
            <a:r>
              <a:rPr lang="en-GB"/>
              <a:t>Click to edit Master text styles</a:t>
            </a:r>
          </a:p>
        </p:txBody>
      </p:sp>
    </p:spTree>
    <p:extLst>
      <p:ext uri="{BB962C8B-B14F-4D97-AF65-F5344CB8AC3E}">
        <p14:creationId xmlns:p14="http://schemas.microsoft.com/office/powerpoint/2010/main" val="3275634550"/>
      </p:ext>
    </p:extLst>
  </p:cSld>
  <p:clrMap bg1="lt1" tx1="dk1" bg2="lt2" tx2="dk2" accent1="accent1" accent2="accent2" accent3="accent3" accent4="accent4" accent5="accent5" accent6="accent6" hlink="hlink" folHlink="folHlink"/>
  <p:sldLayoutIdLst>
    <p:sldLayoutId id="2147483681"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10;&#10;Description automatically generated with medium confidence">
            <a:extLst>
              <a:ext uri="{FF2B5EF4-FFF2-40B4-BE49-F238E27FC236}">
                <a16:creationId xmlns:a16="http://schemas.microsoft.com/office/drawing/2014/main" id="{4939C035-3B3A-3141-87AF-3CED54A86634}"/>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29291BCB-9C09-E24A-899A-13554DBEFA2E}"/>
              </a:ext>
            </a:extLst>
          </p:cNvPr>
          <p:cNvSpPr>
            <a:spLocks noGrp="1"/>
          </p:cNvSpPr>
          <p:nvPr>
            <p:ph type="title"/>
          </p:nvPr>
        </p:nvSpPr>
        <p:spPr>
          <a:xfrm>
            <a:off x="358219" y="365125"/>
            <a:ext cx="114818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6273185-EDC6-2448-AE66-1EE933FA5C73}"/>
              </a:ext>
            </a:extLst>
          </p:cNvPr>
          <p:cNvSpPr>
            <a:spLocks noGrp="1"/>
          </p:cNvSpPr>
          <p:nvPr>
            <p:ph type="body" idx="1"/>
          </p:nvPr>
        </p:nvSpPr>
        <p:spPr>
          <a:xfrm>
            <a:off x="358219" y="1825625"/>
            <a:ext cx="11481847"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84196811"/>
      </p:ext>
    </p:extLst>
  </p:cSld>
  <p:clrMap bg1="lt1" tx1="dk1" bg2="lt2" tx2="dk2" accent1="accent1" accent2="accent2" accent3="accent3" accent4="accent4" accent5="accent5" accent6="accent6" hlink="hlink" folHlink="folHlink"/>
  <p:sldLayoutIdLst>
    <p:sldLayoutId id="2147483682"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8A66B088-E0A6-B04B-A848-48BB056A166C}"/>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A0237886-34D3-1D41-A6F8-63E649878554}"/>
              </a:ext>
            </a:extLst>
          </p:cNvPr>
          <p:cNvSpPr>
            <a:spLocks noGrp="1"/>
          </p:cNvSpPr>
          <p:nvPr>
            <p:ph type="title"/>
          </p:nvPr>
        </p:nvSpPr>
        <p:spPr>
          <a:xfrm>
            <a:off x="320511" y="365125"/>
            <a:ext cx="1155726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0F1874A-6B5E-4345-A666-BDEBFF41900B}"/>
              </a:ext>
            </a:extLst>
          </p:cNvPr>
          <p:cNvSpPr>
            <a:spLocks noGrp="1"/>
          </p:cNvSpPr>
          <p:nvPr>
            <p:ph type="body" idx="1"/>
          </p:nvPr>
        </p:nvSpPr>
        <p:spPr>
          <a:xfrm>
            <a:off x="320511" y="1825625"/>
            <a:ext cx="11557262" cy="357593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215794927"/>
      </p:ext>
    </p:extLst>
  </p:cSld>
  <p:clrMap bg1="lt1" tx1="dk1" bg2="lt2" tx2="dk2" accent1="accent1" accent2="accent2" accent3="accent3" accent4="accent4" accent5="accent5" accent6="accent6" hlink="hlink" folHlink="folHlink"/>
  <p:sldLayoutIdLst>
    <p:sldLayoutId id="214748368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text, application&#10;&#10;Description automatically generated with medium confidence">
            <a:extLst>
              <a:ext uri="{FF2B5EF4-FFF2-40B4-BE49-F238E27FC236}">
                <a16:creationId xmlns:a16="http://schemas.microsoft.com/office/drawing/2014/main" id="{5B8E6985-ED3E-5140-B1DC-7EB25AF90A7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6999A67-4D82-1343-ADCB-91ABB33698E2}"/>
              </a:ext>
            </a:extLst>
          </p:cNvPr>
          <p:cNvSpPr>
            <a:spLocks noGrp="1"/>
          </p:cNvSpPr>
          <p:nvPr>
            <p:ph type="title"/>
          </p:nvPr>
        </p:nvSpPr>
        <p:spPr>
          <a:xfrm>
            <a:off x="319725" y="1383220"/>
            <a:ext cx="11558047"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EEF9B43-36A1-A24C-9E5C-E80D6AD9221F}"/>
              </a:ext>
            </a:extLst>
          </p:cNvPr>
          <p:cNvSpPr>
            <a:spLocks noGrp="1"/>
          </p:cNvSpPr>
          <p:nvPr>
            <p:ph type="body" idx="1"/>
          </p:nvPr>
        </p:nvSpPr>
        <p:spPr>
          <a:xfrm>
            <a:off x="319725" y="2843720"/>
            <a:ext cx="11558047" cy="369848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800093731"/>
      </p:ext>
    </p:extLst>
  </p:cSld>
  <p:clrMap bg1="lt1" tx1="dk1" bg2="lt2" tx2="dk2" accent1="accent1" accent2="accent2" accent3="accent3" accent4="accent4" accent5="accent5" accent6="accent6" hlink="hlink" folHlink="folHlink"/>
  <p:sldLayoutIdLst>
    <p:sldLayoutId id="214748368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Graphical user interface, application&#10;&#10;Description automatically generated">
            <a:extLst>
              <a:ext uri="{FF2B5EF4-FFF2-40B4-BE49-F238E27FC236}">
                <a16:creationId xmlns:a16="http://schemas.microsoft.com/office/drawing/2014/main" id="{AFD05A6E-26E7-4B4E-8DE8-CB8D0F5570F8}"/>
              </a:ext>
            </a:extLst>
          </p:cNvPr>
          <p:cNvPicPr>
            <a:picLocks noChangeAspect="1"/>
          </p:cNvPicPr>
          <p:nvPr userDrawn="1"/>
        </p:nvPicPr>
        <p:blipFill>
          <a:blip r:embed="rId3"/>
          <a:stretch>
            <a:fillRect/>
          </a:stretch>
        </p:blipFill>
        <p:spPr>
          <a:xfrm>
            <a:off x="0" y="9427"/>
            <a:ext cx="12192000" cy="6858000"/>
          </a:xfrm>
          <a:prstGeom prst="rect">
            <a:avLst/>
          </a:prstGeom>
        </p:spPr>
      </p:pic>
      <p:sp>
        <p:nvSpPr>
          <p:cNvPr id="2" name="Title Placeholder 1">
            <a:extLst>
              <a:ext uri="{FF2B5EF4-FFF2-40B4-BE49-F238E27FC236}">
                <a16:creationId xmlns:a16="http://schemas.microsoft.com/office/drawing/2014/main" id="{787BDEAF-B28A-E341-BAF2-958203DC71C8}"/>
              </a:ext>
            </a:extLst>
          </p:cNvPr>
          <p:cNvSpPr>
            <a:spLocks noGrp="1"/>
          </p:cNvSpPr>
          <p:nvPr>
            <p:ph type="title"/>
          </p:nvPr>
        </p:nvSpPr>
        <p:spPr>
          <a:xfrm>
            <a:off x="301657" y="1420926"/>
            <a:ext cx="11594969"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36AE5CE-D53C-2D4A-A704-799BDE06A29D}"/>
              </a:ext>
            </a:extLst>
          </p:cNvPr>
          <p:cNvSpPr>
            <a:spLocks noGrp="1"/>
          </p:cNvSpPr>
          <p:nvPr>
            <p:ph type="body" idx="1"/>
          </p:nvPr>
        </p:nvSpPr>
        <p:spPr>
          <a:xfrm>
            <a:off x="301657" y="2881426"/>
            <a:ext cx="11594969" cy="365134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508390215"/>
      </p:ext>
    </p:extLst>
  </p:cSld>
  <p:clrMap bg1="lt1" tx1="dk1" bg2="lt2" tx2="dk2" accent1="accent1" accent2="accent2" accent3="accent3" accent4="accent4" accent5="accent5" accent6="accent6" hlink="hlink" folHlink="folHlink"/>
  <p:sldLayoutIdLst>
    <p:sldLayoutId id="214748368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FDFDA30E-911E-924E-87B8-67036FC886EE}"/>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D12D4C3F-9A76-2E42-B34F-7CEA258C0E94}"/>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43413055-A589-1D46-8D68-568B73DF5B4F}"/>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581267852"/>
      </p:ext>
    </p:extLst>
  </p:cSld>
  <p:clrMap bg1="lt1" tx1="dk1" bg2="lt2" tx2="dk2" accent1="accent1" accent2="accent2" accent3="accent3" accent4="accent4" accent5="accent5" accent6="accent6" hlink="hlink" folHlink="folHlink"/>
  <p:sldLayoutIdLst>
    <p:sldLayoutId id="214748368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graphical user interface&#10;&#10;Description automatically generated">
            <a:extLst>
              <a:ext uri="{FF2B5EF4-FFF2-40B4-BE49-F238E27FC236}">
                <a16:creationId xmlns:a16="http://schemas.microsoft.com/office/drawing/2014/main" id="{44C1E5E2-1953-F94D-BA36-344020BF6A90}"/>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846CF1DF-DD44-224C-A546-3E1E2E3B8DD6}"/>
              </a:ext>
            </a:extLst>
          </p:cNvPr>
          <p:cNvSpPr>
            <a:spLocks noGrp="1"/>
          </p:cNvSpPr>
          <p:nvPr>
            <p:ph type="title"/>
          </p:nvPr>
        </p:nvSpPr>
        <p:spPr>
          <a:xfrm>
            <a:off x="3780148" y="365125"/>
            <a:ext cx="7956222"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59022366-0B75-6F48-AD0F-02EC835D7932}"/>
              </a:ext>
            </a:extLst>
          </p:cNvPr>
          <p:cNvSpPr>
            <a:spLocks noGrp="1"/>
          </p:cNvSpPr>
          <p:nvPr>
            <p:ph type="body" idx="1"/>
          </p:nvPr>
        </p:nvSpPr>
        <p:spPr>
          <a:xfrm>
            <a:off x="3780148" y="1825625"/>
            <a:ext cx="7956222"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372220361"/>
      </p:ext>
    </p:extLst>
  </p:cSld>
  <p:clrMap bg1="lt1" tx1="dk1" bg2="lt2" tx2="dk2" accent1="accent1" accent2="accent2" accent3="accent3" accent4="accent4" accent5="accent5" accent6="accent6" hlink="hlink" folHlink="folHlink"/>
  <p:sldLayoutIdLst>
    <p:sldLayoutId id="214748368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screenshot of a computer&#10;&#10;Description automatically generated with medium confidence">
            <a:extLst>
              <a:ext uri="{FF2B5EF4-FFF2-40B4-BE49-F238E27FC236}">
                <a16:creationId xmlns:a16="http://schemas.microsoft.com/office/drawing/2014/main" id="{7D2BEAE9-BB48-F248-AB05-5997B0428915}"/>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5F599EEE-BCD6-714D-9202-CD1509AFE4E5}"/>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D8EE71EC-2AC3-BF46-B2FA-DA688BA7E203}"/>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741040061"/>
      </p:ext>
    </p:extLst>
  </p:cSld>
  <p:clrMap bg1="lt1" tx1="dk1" bg2="lt2" tx2="dk2" accent1="accent1" accent2="accent2" accent3="accent3" accent4="accent4" accent5="accent5" accent6="accent6" hlink="hlink" folHlink="folHlink"/>
  <p:sldLayoutIdLst>
    <p:sldLayoutId id="2147483688"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2" name="Picture 11" descr="A screenshot of a computer&#10;&#10;Description automatically generated">
            <a:extLst>
              <a:ext uri="{FF2B5EF4-FFF2-40B4-BE49-F238E27FC236}">
                <a16:creationId xmlns:a16="http://schemas.microsoft.com/office/drawing/2014/main" id="{CFFC19FE-DD40-FF48-B65B-C885291D438B}"/>
              </a:ext>
            </a:extLst>
          </p:cNvPr>
          <p:cNvPicPr>
            <a:picLocks noChangeAspect="1"/>
          </p:cNvPicPr>
          <p:nvPr userDrawn="1"/>
        </p:nvPicPr>
        <p:blipFill>
          <a:blip r:embed="rId3"/>
          <a:stretch>
            <a:fillRect/>
          </a:stretch>
        </p:blipFill>
        <p:spPr>
          <a:xfrm>
            <a:off x="0" y="0"/>
            <a:ext cx="12192000" cy="6858000"/>
          </a:xfrm>
          <a:prstGeom prst="rect">
            <a:avLst/>
          </a:prstGeom>
        </p:spPr>
      </p:pic>
      <p:sp>
        <p:nvSpPr>
          <p:cNvPr id="9" name="Title Placeholder 1">
            <a:extLst>
              <a:ext uri="{FF2B5EF4-FFF2-40B4-BE49-F238E27FC236}">
                <a16:creationId xmlns:a16="http://schemas.microsoft.com/office/drawing/2014/main" id="{9A889E4D-83E5-4448-9028-B2B53F3B6374}"/>
              </a:ext>
            </a:extLst>
          </p:cNvPr>
          <p:cNvSpPr>
            <a:spLocks noGrp="1"/>
          </p:cNvSpPr>
          <p:nvPr>
            <p:ph type="title"/>
          </p:nvPr>
        </p:nvSpPr>
        <p:spPr>
          <a:xfrm>
            <a:off x="367646" y="365125"/>
            <a:ext cx="8295588"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10" name="Text Placeholder 2">
            <a:extLst>
              <a:ext uri="{FF2B5EF4-FFF2-40B4-BE49-F238E27FC236}">
                <a16:creationId xmlns:a16="http://schemas.microsoft.com/office/drawing/2014/main" id="{30E283CE-FBE6-DF40-B49B-94A7FF1EBFB1}"/>
              </a:ext>
            </a:extLst>
          </p:cNvPr>
          <p:cNvSpPr>
            <a:spLocks noGrp="1"/>
          </p:cNvSpPr>
          <p:nvPr>
            <p:ph type="body" idx="1"/>
          </p:nvPr>
        </p:nvSpPr>
        <p:spPr>
          <a:xfrm>
            <a:off x="367646" y="1825625"/>
            <a:ext cx="8295588" cy="466725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58822457"/>
      </p:ext>
    </p:extLst>
  </p:cSld>
  <p:clrMap bg1="lt1" tx1="dk1" bg2="lt2" tx2="dk2" accent1="accent1" accent2="accent2" accent3="accent3" accent4="accent4" accent5="accent5" accent6="accent6" hlink="hlink" folHlink="folHlink"/>
  <p:sldLayoutIdLst>
    <p:sldLayoutId id="2147483689"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4378712"/>
      </p:ext>
    </p:extLst>
  </p:cSld>
  <p:clrMap bg1="lt1" tx1="dk1" bg2="lt2" tx2="dk2" accent1="accent1" accent2="accent2" accent3="accent3" accent4="accent4" accent5="accent5" accent6="accent6" hlink="hlink" folHlink="folHlink"/>
  <p:sldLayoutIdLst>
    <p:sldLayoutId id="2147483690" r:id="rId1"/>
    <p:sldLayoutId id="2147483698" r:id="rId2"/>
    <p:sldLayoutId id="2147483699" r:id="rId3"/>
    <p:sldLayoutId id="2147483700" r:id="rId4"/>
    <p:sldLayoutId id="2147483701" r:id="rId5"/>
    <p:sldLayoutId id="2147483703" r:id="rId6"/>
    <p:sldLayoutId id="2147483704" r:id="rId7"/>
    <p:sldLayoutId id="2147483705"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A picture containing text&#10;&#10;Description automatically generated">
            <a:extLst>
              <a:ext uri="{FF2B5EF4-FFF2-40B4-BE49-F238E27FC236}">
                <a16:creationId xmlns:a16="http://schemas.microsoft.com/office/drawing/2014/main" id="{6FC97BDC-4AE5-5B4F-9174-C56779FB8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30175223"/>
      </p:ext>
    </p:extLst>
  </p:cSld>
  <p:clrMap bg1="lt1" tx1="dk1" bg2="lt2" tx2="dk2" accent1="accent1" accent2="accent2" accent3="accent3" accent4="accent4" accent5="accent5" accent6="accent6" hlink="hlink" folHlink="folHlink"/>
  <p:sldLayoutIdLst>
    <p:sldLayoutId id="2147483693"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3" name="Picture 2" descr="Shape&#10;&#10;Description automatically generated with medium confidence">
            <a:extLst>
              <a:ext uri="{FF2B5EF4-FFF2-40B4-BE49-F238E27FC236}">
                <a16:creationId xmlns:a16="http://schemas.microsoft.com/office/drawing/2014/main" id="{0A9F7686-190C-1F40-BEEB-680ECBB5F76A}"/>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17095490"/>
      </p:ext>
    </p:extLst>
  </p:cSld>
  <p:clrMap bg1="lt1" tx1="dk1" bg2="lt2" tx2="dk2" accent1="accent1" accent2="accent2" accent3="accent3" accent4="accent4" accent5="accent5" accent6="accent6" hlink="hlink" folHlink="folHlink"/>
  <p:sldLayoutIdLst>
    <p:sldLayoutId id="2147483696"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4" name="Picture 3" descr="Shape&#10;&#10;Description automatically generated with medium confidence">
            <a:extLst>
              <a:ext uri="{FF2B5EF4-FFF2-40B4-BE49-F238E27FC236}">
                <a16:creationId xmlns:a16="http://schemas.microsoft.com/office/drawing/2014/main" id="{E0330C9C-EE50-174D-9971-646EB3635715}"/>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1743180627"/>
      </p:ext>
    </p:extLst>
  </p:cSld>
  <p:clrMap bg1="lt1" tx1="dk1" bg2="lt2" tx2="dk2" accent1="accent1" accent2="accent2" accent3="accent3" accent4="accent4" accent5="accent5" accent6="accent6" hlink="hlink" folHlink="folHlink"/>
  <p:sldLayoutIdLst>
    <p:sldLayoutId id="214748369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2237523523"/>
      </p:ext>
    </p:extLst>
  </p:cSld>
  <p:clrMap bg1="lt1" tx1="dk1" bg2="lt2" tx2="dk2" accent1="accent1" accent2="accent2" accent3="accent3" accent4="accent4" accent5="accent5" accent6="accent6" hlink="hlink" folHlink="folHlink"/>
  <p:sldLayoutIdLst>
    <p:sldLayoutId id="2147483707"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5.xml"/><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0.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2.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6.xml"/><Relationship Id="rId1" Type="http://schemas.openxmlformats.org/officeDocument/2006/relationships/slideLayout" Target="../slideLayouts/slideLayout10.xml"/></Relationships>
</file>

<file path=ppt/slides/_rels/slide2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7.xml"/><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470581"/>
            <a:ext cx="5755922" cy="3864989"/>
          </a:xfrm>
        </p:spPr>
        <p:txBody>
          <a:bodyPr/>
          <a:lstStyle/>
          <a:p>
            <a:r>
              <a:rPr lang="en-US" sz="6000" b="1" dirty="0">
                <a:effectLst/>
                <a:latin typeface="Calibri" panose="020F0502020204030204" pitchFamily="34" charset="0"/>
                <a:ea typeface="DengXian" panose="02010600030101010101" pitchFamily="2" charset="-122"/>
                <a:cs typeface="Times New Roman" panose="02020603050405020304" pitchFamily="18" charset="0"/>
              </a:rPr>
              <a:t>Random Forest,</a:t>
            </a:r>
          </a:p>
          <a:p>
            <a:r>
              <a:rPr lang="en-US" sz="6000" b="1" dirty="0">
                <a:latin typeface="Calibri" panose="020F0502020204030204" pitchFamily="34" charset="0"/>
                <a:ea typeface="DengXian" panose="02010600030101010101" pitchFamily="2" charset="-122"/>
                <a:cs typeface="Times New Roman" panose="02020603050405020304" pitchFamily="18" charset="0"/>
              </a:rPr>
              <a:t>Bagging and</a:t>
            </a:r>
          </a:p>
          <a:p>
            <a:r>
              <a:rPr lang="en-US" sz="6000" b="1" dirty="0">
                <a:latin typeface="Calibri" panose="020F0502020204030204" pitchFamily="34" charset="0"/>
                <a:ea typeface="DengXian" panose="02010600030101010101" pitchFamily="2" charset="-122"/>
                <a:cs typeface="Times New Roman" panose="02020603050405020304" pitchFamily="18" charset="0"/>
              </a:rPr>
              <a:t>Boosting</a:t>
            </a:r>
            <a:endParaRPr lang="en-US" sz="6000" b="1" dirty="0"/>
          </a:p>
        </p:txBody>
      </p:sp>
    </p:spTree>
    <p:extLst>
      <p:ext uri="{BB962C8B-B14F-4D97-AF65-F5344CB8AC3E}">
        <p14:creationId xmlns:p14="http://schemas.microsoft.com/office/powerpoint/2010/main" val="39865251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This Lecture…</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900989"/>
            <a:ext cx="11481847" cy="3814012"/>
          </a:xfrm>
        </p:spPr>
        <p:txBody>
          <a:bodyPr>
            <a:normAutofit/>
          </a:bodyPr>
          <a:lstStyle/>
          <a:p>
            <a:pPr lvl="1">
              <a:lnSpc>
                <a:spcPct val="150000"/>
              </a:lnSpc>
            </a:pPr>
            <a:r>
              <a:rPr kumimoji="0" lang="en-US" sz="3600" i="0" strike="noStrike" kern="1200" cap="none" spc="0" normalizeH="0" baseline="0" noProof="0" dirty="0">
                <a:ln>
                  <a:noFill/>
                </a:ln>
                <a:solidFill>
                  <a:prstClr val="black"/>
                </a:solidFill>
                <a:effectLst/>
                <a:uLnTx/>
                <a:uFillTx/>
                <a:ea typeface="+mj-ea"/>
                <a:cs typeface="+mj-cs"/>
              </a:rPr>
              <a:t>Ensemble Learning</a:t>
            </a:r>
          </a:p>
          <a:p>
            <a:pPr lvl="1">
              <a:lnSpc>
                <a:spcPct val="150000"/>
              </a:lnSpc>
            </a:pPr>
            <a:r>
              <a:rPr lang="en-US" sz="3600" dirty="0">
                <a:solidFill>
                  <a:prstClr val="black"/>
                </a:solidFill>
                <a:ea typeface="+mj-ea"/>
                <a:cs typeface="+mj-cs"/>
              </a:rPr>
              <a:t>Bagging</a:t>
            </a:r>
            <a:endParaRPr kumimoji="0" lang="en-US" sz="3600" i="0" strike="noStrike" kern="1200" cap="none" spc="0" normalizeH="0" baseline="0" noProof="0" dirty="0">
              <a:ln>
                <a:noFill/>
              </a:ln>
              <a:solidFill>
                <a:prstClr val="black"/>
              </a:solidFill>
              <a:effectLst/>
              <a:uLnTx/>
              <a:uFillTx/>
              <a:ea typeface="+mj-ea"/>
              <a:cs typeface="+mj-cs"/>
            </a:endParaRPr>
          </a:p>
          <a:p>
            <a:pPr lvl="1">
              <a:lnSpc>
                <a:spcPct val="150000"/>
              </a:lnSpc>
            </a:pPr>
            <a:r>
              <a:rPr kumimoji="0" lang="en-US" sz="3600" i="0" strike="noStrike" kern="1200" cap="none" spc="0" normalizeH="0" baseline="0" noProof="0" dirty="0">
                <a:ln>
                  <a:noFill/>
                </a:ln>
                <a:solidFill>
                  <a:prstClr val="black"/>
                </a:solidFill>
                <a:effectLst/>
                <a:uLnTx/>
                <a:uFillTx/>
                <a:ea typeface="+mj-ea"/>
                <a:cs typeface="+mj-cs"/>
              </a:rPr>
              <a:t>Random Forest</a:t>
            </a:r>
            <a:endParaRPr lang="en-US" sz="3600" i="1" dirty="0">
              <a:solidFill>
                <a:prstClr val="black"/>
              </a:solidFill>
              <a:ea typeface="+mj-ea"/>
              <a:cs typeface="+mj-cs"/>
            </a:endParaRPr>
          </a:p>
          <a:p>
            <a:pPr lvl="1">
              <a:lnSpc>
                <a:spcPct val="150000"/>
              </a:lnSpc>
            </a:pPr>
            <a:r>
              <a:rPr kumimoji="0" lang="en-US" sz="3600" strike="noStrike" kern="1200" cap="none" spc="0" normalizeH="0" baseline="0" noProof="0" dirty="0">
                <a:ln>
                  <a:noFill/>
                </a:ln>
                <a:solidFill>
                  <a:prstClr val="black"/>
                </a:solidFill>
                <a:effectLst/>
                <a:uLnTx/>
                <a:uFillTx/>
                <a:ea typeface="+mj-ea"/>
                <a:cs typeface="+mj-cs"/>
              </a:rPr>
              <a:t>Boosting</a:t>
            </a:r>
          </a:p>
        </p:txBody>
      </p:sp>
    </p:spTree>
    <p:extLst>
      <p:ext uri="{BB962C8B-B14F-4D97-AF65-F5344CB8AC3E}">
        <p14:creationId xmlns:p14="http://schemas.microsoft.com/office/powerpoint/2010/main" val="39582344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470581"/>
            <a:ext cx="5755922" cy="3864989"/>
          </a:xfrm>
        </p:spPr>
        <p:txBody>
          <a:bodyPr/>
          <a:lstStyle/>
          <a:p>
            <a:endParaRPr lang="en-US" sz="6000" b="1" dirty="0">
              <a:effectLst/>
              <a:latin typeface="Calibri" panose="020F0502020204030204" pitchFamily="34" charset="0"/>
              <a:ea typeface="DengXian" panose="02010600030101010101" pitchFamily="2" charset="-122"/>
              <a:cs typeface="Times New Roman" panose="02020603050405020304" pitchFamily="18" charset="0"/>
            </a:endParaRPr>
          </a:p>
          <a:p>
            <a:r>
              <a:rPr lang="en-US" sz="6000" b="1" dirty="0">
                <a:effectLst/>
                <a:latin typeface="Calibri" panose="020F0502020204030204" pitchFamily="34" charset="0"/>
                <a:ea typeface="DengXian" panose="02010600030101010101" pitchFamily="2" charset="-122"/>
                <a:cs typeface="Times New Roman" panose="02020603050405020304" pitchFamily="18" charset="0"/>
              </a:rPr>
              <a:t>Ensemble</a:t>
            </a:r>
          </a:p>
          <a:p>
            <a:r>
              <a:rPr lang="en-US" sz="6000" b="1" dirty="0">
                <a:effectLst/>
                <a:latin typeface="Calibri" panose="020F0502020204030204" pitchFamily="34" charset="0"/>
                <a:ea typeface="DengXian" panose="02010600030101010101" pitchFamily="2" charset="-122"/>
                <a:cs typeface="Times New Roman" panose="02020603050405020304" pitchFamily="18" charset="0"/>
              </a:rPr>
              <a:t>Learning</a:t>
            </a:r>
            <a:endParaRPr lang="en-US" sz="6000" b="1" dirty="0"/>
          </a:p>
        </p:txBody>
      </p:sp>
    </p:spTree>
    <p:extLst>
      <p:ext uri="{BB962C8B-B14F-4D97-AF65-F5344CB8AC3E}">
        <p14:creationId xmlns:p14="http://schemas.microsoft.com/office/powerpoint/2010/main" val="40631894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Ensemble Learning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900989"/>
            <a:ext cx="11481847" cy="3814012"/>
          </a:xfrm>
        </p:spPr>
        <p:txBody>
          <a:bodyPr>
            <a:normAutofit/>
          </a:bodyPr>
          <a:lstStyle/>
          <a:p>
            <a:r>
              <a:rPr kumimoji="0" lang="en-US" sz="3200" i="0" strike="noStrike" kern="1200" cap="none" spc="0" normalizeH="0" baseline="0" noProof="0" dirty="0">
                <a:ln>
                  <a:noFill/>
                </a:ln>
                <a:solidFill>
                  <a:prstClr val="black"/>
                </a:solidFill>
                <a:effectLst/>
                <a:uLnTx/>
                <a:uFillTx/>
                <a:ea typeface="+mj-ea"/>
                <a:cs typeface="+mj-cs"/>
              </a:rPr>
              <a:t>An ensemble is a machine learning model that combines the predictions from two or more models</a:t>
            </a:r>
          </a:p>
          <a:p>
            <a:r>
              <a:rPr lang="en-US" sz="3200" dirty="0">
                <a:solidFill>
                  <a:prstClr val="black"/>
                </a:solidFill>
                <a:ea typeface="+mj-ea"/>
                <a:cs typeface="+mj-cs"/>
              </a:rPr>
              <a:t>The models that contribute to the ensemble, referred to as ensemble members, may be the same type or different types and may or may not be trained on the same training data</a:t>
            </a:r>
          </a:p>
          <a:p>
            <a:r>
              <a:rPr lang="en-US" sz="3200" dirty="0">
                <a:solidFill>
                  <a:prstClr val="black"/>
                </a:solidFill>
                <a:ea typeface="+mj-ea"/>
                <a:cs typeface="+mj-cs"/>
              </a:rPr>
              <a:t>P</a:t>
            </a:r>
            <a:r>
              <a:rPr kumimoji="0" lang="en-US" sz="3200" strike="noStrike" kern="1200" cap="none" spc="0" normalizeH="0" baseline="0" noProof="0" dirty="0" err="1">
                <a:ln>
                  <a:noFill/>
                </a:ln>
                <a:solidFill>
                  <a:prstClr val="black"/>
                </a:solidFill>
                <a:effectLst/>
                <a:uLnTx/>
                <a:uFillTx/>
                <a:ea typeface="+mj-ea"/>
                <a:cs typeface="+mj-cs"/>
              </a:rPr>
              <a:t>redictions</a:t>
            </a:r>
            <a:r>
              <a:rPr kumimoji="0" lang="en-US" sz="3200" strike="noStrike" kern="1200" cap="none" spc="0" normalizeH="0" baseline="0" noProof="0" dirty="0">
                <a:ln>
                  <a:noFill/>
                </a:ln>
                <a:solidFill>
                  <a:prstClr val="black"/>
                </a:solidFill>
                <a:effectLst/>
                <a:uLnTx/>
                <a:uFillTx/>
                <a:ea typeface="+mj-ea"/>
                <a:cs typeface="+mj-cs"/>
              </a:rPr>
              <a:t> made by the ensemble members are combined</a:t>
            </a:r>
          </a:p>
        </p:txBody>
      </p:sp>
    </p:spTree>
    <p:extLst>
      <p:ext uri="{BB962C8B-B14F-4D97-AF65-F5344CB8AC3E}">
        <p14:creationId xmlns:p14="http://schemas.microsoft.com/office/powerpoint/2010/main" val="17295608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Ensemble Learning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900989"/>
            <a:ext cx="11481847" cy="3814012"/>
          </a:xfrm>
        </p:spPr>
        <p:txBody>
          <a:bodyPr>
            <a:normAutofit/>
          </a:bodyPr>
          <a:lstStyle/>
          <a:p>
            <a:pPr marL="0" indent="0" algn="ctr">
              <a:buNone/>
            </a:pPr>
            <a:r>
              <a:rPr kumimoji="0" lang="en-US" sz="3600" b="1" i="0" strike="noStrike" kern="1200" cap="none" spc="0" normalizeH="0" baseline="0" noProof="0" dirty="0">
                <a:ln>
                  <a:noFill/>
                </a:ln>
                <a:solidFill>
                  <a:prstClr val="black"/>
                </a:solidFill>
                <a:effectLst/>
                <a:uLnTx/>
                <a:uFillTx/>
                <a:ea typeface="+mj-ea"/>
                <a:cs typeface="+mj-cs"/>
              </a:rPr>
              <a:t>Ensemble Learning combines individual models together in order to improve the stability and predictive power of the whole model</a:t>
            </a:r>
          </a:p>
          <a:p>
            <a:r>
              <a:rPr lang="en-US" sz="3200" b="1" dirty="0">
                <a:solidFill>
                  <a:prstClr val="black"/>
                </a:solidFill>
                <a:ea typeface="+mj-ea"/>
                <a:cs typeface="+mj-cs"/>
              </a:rPr>
              <a:t>There are three main forms of Ensemble:</a:t>
            </a:r>
          </a:p>
          <a:p>
            <a:pPr lvl="1"/>
            <a:r>
              <a:rPr kumimoji="0" lang="en-US" sz="3200" strike="noStrike" kern="1200" cap="none" spc="0" normalizeH="0" baseline="0" noProof="0" dirty="0">
                <a:ln>
                  <a:noFill/>
                </a:ln>
                <a:solidFill>
                  <a:prstClr val="black"/>
                </a:solidFill>
                <a:effectLst/>
                <a:uLnTx/>
                <a:uFillTx/>
                <a:ea typeface="+mj-ea"/>
                <a:cs typeface="+mj-cs"/>
              </a:rPr>
              <a:t>Bootstrap Aggregation – known as </a:t>
            </a:r>
            <a:r>
              <a:rPr kumimoji="0" lang="en-US" sz="3200" b="1" strike="noStrike" kern="1200" cap="none" spc="0" normalizeH="0" baseline="0" noProof="0" dirty="0">
                <a:ln>
                  <a:noFill/>
                </a:ln>
                <a:solidFill>
                  <a:prstClr val="black"/>
                </a:solidFill>
                <a:effectLst/>
                <a:uLnTx/>
                <a:uFillTx/>
                <a:ea typeface="+mj-ea"/>
                <a:cs typeface="+mj-cs"/>
              </a:rPr>
              <a:t>Bagging</a:t>
            </a:r>
          </a:p>
          <a:p>
            <a:pPr lvl="1"/>
            <a:r>
              <a:rPr lang="en-US" sz="3200" b="1" dirty="0">
                <a:solidFill>
                  <a:prstClr val="black"/>
                </a:solidFill>
                <a:ea typeface="+mj-ea"/>
                <a:cs typeface="+mj-cs"/>
              </a:rPr>
              <a:t>Boosting</a:t>
            </a:r>
          </a:p>
          <a:p>
            <a:pPr lvl="1"/>
            <a:r>
              <a:rPr kumimoji="0" lang="en-US" sz="3200" strike="noStrike" kern="1200" cap="none" spc="0" normalizeH="0" baseline="0" noProof="0" dirty="0">
                <a:ln>
                  <a:noFill/>
                </a:ln>
                <a:solidFill>
                  <a:prstClr val="black"/>
                </a:solidFill>
                <a:effectLst/>
                <a:uLnTx/>
                <a:uFillTx/>
                <a:ea typeface="+mj-ea"/>
                <a:cs typeface="+mj-cs"/>
              </a:rPr>
              <a:t>Stacking</a:t>
            </a:r>
          </a:p>
        </p:txBody>
      </p:sp>
    </p:spTree>
    <p:extLst>
      <p:ext uri="{BB962C8B-B14F-4D97-AF65-F5344CB8AC3E}">
        <p14:creationId xmlns:p14="http://schemas.microsoft.com/office/powerpoint/2010/main" val="6908812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Why Ensemble Learning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900989"/>
            <a:ext cx="11481847" cy="3814012"/>
          </a:xfrm>
        </p:spPr>
        <p:txBody>
          <a:bodyPr>
            <a:normAutofit/>
          </a:bodyPr>
          <a:lstStyle/>
          <a:p>
            <a:r>
              <a:rPr kumimoji="0" lang="en-US" sz="3200" i="0" strike="noStrike" kern="1200" cap="none" spc="0" normalizeH="0" baseline="0" noProof="0" dirty="0">
                <a:ln>
                  <a:noFill/>
                </a:ln>
                <a:solidFill>
                  <a:prstClr val="black"/>
                </a:solidFill>
                <a:effectLst/>
                <a:uLnTx/>
                <a:uFillTx/>
                <a:ea typeface="+mj-ea"/>
                <a:cs typeface="+mj-cs"/>
              </a:rPr>
              <a:t>A single algorithm / model may not perform well</a:t>
            </a:r>
          </a:p>
          <a:p>
            <a:r>
              <a:rPr lang="en-US" sz="3200" dirty="0">
                <a:solidFill>
                  <a:prstClr val="black"/>
                </a:solidFill>
                <a:ea typeface="+mj-ea"/>
                <a:cs typeface="+mj-cs"/>
              </a:rPr>
              <a:t>An ensemble can make better predictions and achieve better performance than any single contributing model</a:t>
            </a:r>
          </a:p>
          <a:p>
            <a:r>
              <a:rPr lang="en-US" sz="3200" dirty="0">
                <a:solidFill>
                  <a:prstClr val="black"/>
                </a:solidFill>
                <a:ea typeface="+mj-ea"/>
                <a:cs typeface="+mj-cs"/>
              </a:rPr>
              <a:t>An ensemble reduces the spread or dispersion of the predictions and model performance</a:t>
            </a:r>
          </a:p>
          <a:p>
            <a:r>
              <a:rPr lang="en-US" sz="3200" dirty="0">
                <a:solidFill>
                  <a:prstClr val="black"/>
                </a:solidFill>
                <a:ea typeface="+mj-ea"/>
                <a:cs typeface="+mj-cs"/>
              </a:rPr>
              <a:t>C</a:t>
            </a:r>
            <a:r>
              <a:rPr kumimoji="0" lang="en-US" sz="3200" strike="noStrike" kern="1200" cap="none" spc="0" normalizeH="0" baseline="0" noProof="0" dirty="0">
                <a:ln>
                  <a:noFill/>
                </a:ln>
                <a:solidFill>
                  <a:prstClr val="black"/>
                </a:solidFill>
                <a:effectLst/>
                <a:uLnTx/>
                <a:uFillTx/>
                <a:ea typeface="+mj-ea"/>
                <a:cs typeface="+mj-cs"/>
              </a:rPr>
              <a:t>an offset individual model variances and bi</a:t>
            </a:r>
            <a:r>
              <a:rPr lang="en-US" sz="3200" dirty="0" err="1">
                <a:solidFill>
                  <a:prstClr val="black"/>
                </a:solidFill>
                <a:ea typeface="+mj-ea"/>
                <a:cs typeface="+mj-cs"/>
              </a:rPr>
              <a:t>ases</a:t>
            </a:r>
            <a:endParaRPr lang="en-US" sz="3200" dirty="0">
              <a:solidFill>
                <a:prstClr val="black"/>
              </a:solidFill>
              <a:ea typeface="+mj-ea"/>
              <a:cs typeface="+mj-cs"/>
            </a:endParaRPr>
          </a:p>
        </p:txBody>
      </p:sp>
    </p:spTree>
    <p:extLst>
      <p:ext uri="{BB962C8B-B14F-4D97-AF65-F5344CB8AC3E}">
        <p14:creationId xmlns:p14="http://schemas.microsoft.com/office/powerpoint/2010/main" val="2150841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470581"/>
            <a:ext cx="5755922" cy="3864989"/>
          </a:xfrm>
        </p:spPr>
        <p:txBody>
          <a:bodyPr/>
          <a:lstStyle/>
          <a:p>
            <a:endParaRPr lang="en-US" sz="6000" b="1" dirty="0">
              <a:effectLst/>
              <a:latin typeface="Calibri" panose="020F0502020204030204" pitchFamily="34" charset="0"/>
              <a:ea typeface="DengXian" panose="02010600030101010101" pitchFamily="2" charset="-122"/>
              <a:cs typeface="Times New Roman" panose="02020603050405020304" pitchFamily="18" charset="0"/>
            </a:endParaRPr>
          </a:p>
          <a:p>
            <a:r>
              <a:rPr lang="en-US" sz="6000" b="1" dirty="0">
                <a:effectLst/>
                <a:latin typeface="Calibri" panose="020F0502020204030204" pitchFamily="34" charset="0"/>
                <a:ea typeface="DengXian" panose="02010600030101010101" pitchFamily="2" charset="-122"/>
                <a:cs typeface="Times New Roman" panose="02020603050405020304" pitchFamily="18" charset="0"/>
              </a:rPr>
              <a:t>Bagging</a:t>
            </a:r>
          </a:p>
          <a:p>
            <a:r>
              <a:rPr lang="en-US" sz="6000" b="1" dirty="0">
                <a:latin typeface="Calibri" panose="020F0502020204030204" pitchFamily="34" charset="0"/>
                <a:ea typeface="DengXian" panose="02010600030101010101" pitchFamily="2" charset="-122"/>
                <a:cs typeface="Times New Roman" panose="02020603050405020304" pitchFamily="18" charset="0"/>
              </a:rPr>
              <a:t>(Bootstrap</a:t>
            </a:r>
          </a:p>
          <a:p>
            <a:r>
              <a:rPr lang="en-US" sz="6000" b="1" dirty="0">
                <a:latin typeface="Calibri" panose="020F0502020204030204" pitchFamily="34" charset="0"/>
                <a:ea typeface="DengXian" panose="02010600030101010101" pitchFamily="2" charset="-122"/>
                <a:cs typeface="Times New Roman" panose="02020603050405020304" pitchFamily="18" charset="0"/>
              </a:rPr>
              <a:t>Aggregation)</a:t>
            </a:r>
            <a:endParaRPr lang="en-US" sz="6000" b="1" dirty="0"/>
          </a:p>
        </p:txBody>
      </p:sp>
    </p:spTree>
    <p:extLst>
      <p:ext uri="{BB962C8B-B14F-4D97-AF65-F5344CB8AC3E}">
        <p14:creationId xmlns:p14="http://schemas.microsoft.com/office/powerpoint/2010/main" val="607746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Bagging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8219" y="1690688"/>
            <a:ext cx="11481847" cy="4024313"/>
          </a:xfrm>
        </p:spPr>
        <p:txBody>
          <a:bodyPr>
            <a:normAutofit/>
          </a:bodyPr>
          <a:lstStyle/>
          <a:p>
            <a:r>
              <a:rPr lang="en-US" sz="3200" dirty="0">
                <a:solidFill>
                  <a:prstClr val="black"/>
                </a:solidFill>
                <a:ea typeface="+mj-ea"/>
                <a:cs typeface="+mj-cs"/>
              </a:rPr>
              <a:t>T</a:t>
            </a:r>
            <a:r>
              <a:rPr kumimoji="0" lang="en-US" sz="3200" i="0" strike="noStrike" kern="1200" cap="none" spc="0" normalizeH="0" baseline="0" noProof="0" dirty="0">
                <a:ln>
                  <a:noFill/>
                </a:ln>
                <a:solidFill>
                  <a:prstClr val="black"/>
                </a:solidFill>
                <a:effectLst/>
                <a:uLnTx/>
                <a:uFillTx/>
                <a:ea typeface="+mj-ea"/>
                <a:cs typeface="+mj-cs"/>
              </a:rPr>
              <a:t>he ensemble learning method that is commonly used to reduce variance within a noisy dataset</a:t>
            </a:r>
          </a:p>
          <a:p>
            <a:r>
              <a:rPr lang="en-US" sz="3200" dirty="0">
                <a:solidFill>
                  <a:prstClr val="black"/>
                </a:solidFill>
                <a:ea typeface="+mj-ea"/>
                <a:cs typeface="+mj-cs"/>
              </a:rPr>
              <a:t>Several training data samples are generated by selecting a random sample of data in a training set with replacement</a:t>
            </a:r>
          </a:p>
          <a:p>
            <a:pPr lvl="1"/>
            <a:r>
              <a:rPr lang="en-US" sz="2800" dirty="0">
                <a:solidFill>
                  <a:prstClr val="black"/>
                </a:solidFill>
                <a:ea typeface="+mj-ea"/>
                <a:cs typeface="+mj-cs"/>
              </a:rPr>
              <a:t>This means that the individual data points can be chosen more than once</a:t>
            </a:r>
          </a:p>
          <a:p>
            <a:r>
              <a:rPr lang="en-US" sz="3200" dirty="0">
                <a:solidFill>
                  <a:prstClr val="black"/>
                </a:solidFill>
                <a:ea typeface="+mj-ea"/>
                <a:cs typeface="+mj-cs"/>
              </a:rPr>
              <a:t>Models are trained independently on the data samples</a:t>
            </a:r>
          </a:p>
          <a:p>
            <a:r>
              <a:rPr lang="en-US" sz="3200" dirty="0">
                <a:solidFill>
                  <a:prstClr val="black"/>
                </a:solidFill>
                <a:ea typeface="+mj-ea"/>
                <a:cs typeface="+mj-cs"/>
              </a:rPr>
              <a:t>Majority voting is used to combine the predictions of the of individual models</a:t>
            </a:r>
          </a:p>
        </p:txBody>
      </p:sp>
    </p:spTree>
    <p:extLst>
      <p:ext uri="{BB962C8B-B14F-4D97-AF65-F5344CB8AC3E}">
        <p14:creationId xmlns:p14="http://schemas.microsoft.com/office/powerpoint/2010/main" val="34836551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84776-04B9-ED88-B57F-CFBAA246BF31}"/>
              </a:ext>
            </a:extLst>
          </p:cNvPr>
          <p:cNvSpPr>
            <a:spLocks noGrp="1"/>
          </p:cNvSpPr>
          <p:nvPr>
            <p:ph type="title"/>
          </p:nvPr>
        </p:nvSpPr>
        <p:spPr>
          <a:xfrm>
            <a:off x="355076" y="15735"/>
            <a:ext cx="11481847" cy="1325563"/>
          </a:xfrm>
        </p:spPr>
        <p:txBody>
          <a:bodyPr>
            <a:normAutofit/>
          </a:bodyPr>
          <a:lstStyle/>
          <a:p>
            <a:pPr algn="ctr"/>
            <a:r>
              <a:rPr lang="en-US" sz="6000" b="1" dirty="0"/>
              <a:t>Bagging</a:t>
            </a:r>
            <a:endParaRPr lang="en-GB" sz="6000" b="1" dirty="0"/>
          </a:p>
        </p:txBody>
      </p:sp>
      <p:sp>
        <p:nvSpPr>
          <p:cNvPr id="4" name="Rectangle 3">
            <a:extLst>
              <a:ext uri="{FF2B5EF4-FFF2-40B4-BE49-F238E27FC236}">
                <a16:creationId xmlns:a16="http://schemas.microsoft.com/office/drawing/2014/main" id="{D95DDD8D-B13E-E06B-9D65-144EDD8306D0}"/>
              </a:ext>
            </a:extLst>
          </p:cNvPr>
          <p:cNvSpPr/>
          <p:nvPr/>
        </p:nvSpPr>
        <p:spPr>
          <a:xfrm>
            <a:off x="1690254" y="1672937"/>
            <a:ext cx="1901536" cy="852055"/>
          </a:xfrm>
          <a:prstGeom prst="rect">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Model 1</a:t>
            </a:r>
            <a:endParaRPr lang="en-GB" b="1" dirty="0">
              <a:solidFill>
                <a:schemeClr val="tx1"/>
              </a:solidFill>
            </a:endParaRPr>
          </a:p>
        </p:txBody>
      </p:sp>
      <p:sp>
        <p:nvSpPr>
          <p:cNvPr id="5" name="Rectangle 4">
            <a:extLst>
              <a:ext uri="{FF2B5EF4-FFF2-40B4-BE49-F238E27FC236}">
                <a16:creationId xmlns:a16="http://schemas.microsoft.com/office/drawing/2014/main" id="{BD93FDC7-7CAC-5291-CB20-32EF3B334E1A}"/>
              </a:ext>
            </a:extLst>
          </p:cNvPr>
          <p:cNvSpPr/>
          <p:nvPr/>
        </p:nvSpPr>
        <p:spPr>
          <a:xfrm>
            <a:off x="5145231" y="1672937"/>
            <a:ext cx="1901536" cy="852055"/>
          </a:xfrm>
          <a:prstGeom prst="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Model 2</a:t>
            </a:r>
            <a:endParaRPr lang="en-GB" b="1" dirty="0">
              <a:solidFill>
                <a:schemeClr val="tx1"/>
              </a:solidFill>
            </a:endParaRPr>
          </a:p>
        </p:txBody>
      </p:sp>
      <p:sp>
        <p:nvSpPr>
          <p:cNvPr id="6" name="TextBox 5">
            <a:extLst>
              <a:ext uri="{FF2B5EF4-FFF2-40B4-BE49-F238E27FC236}">
                <a16:creationId xmlns:a16="http://schemas.microsoft.com/office/drawing/2014/main" id="{DFA01181-02EE-30B0-1776-B025F1F75A4E}"/>
              </a:ext>
            </a:extLst>
          </p:cNvPr>
          <p:cNvSpPr txBox="1"/>
          <p:nvPr/>
        </p:nvSpPr>
        <p:spPr>
          <a:xfrm>
            <a:off x="7685808" y="1591132"/>
            <a:ext cx="1548245" cy="1015663"/>
          </a:xfrm>
          <a:prstGeom prst="rect">
            <a:avLst/>
          </a:prstGeom>
          <a:noFill/>
        </p:spPr>
        <p:txBody>
          <a:bodyPr wrap="square" rtlCol="0">
            <a:spAutoFit/>
          </a:bodyPr>
          <a:lstStyle/>
          <a:p>
            <a:r>
              <a:rPr lang="en-US" sz="6000" b="1" dirty="0"/>
              <a:t>…</a:t>
            </a:r>
            <a:endParaRPr lang="en-GB" sz="6000" b="1" dirty="0"/>
          </a:p>
        </p:txBody>
      </p:sp>
      <p:sp>
        <p:nvSpPr>
          <p:cNvPr id="7" name="Rectangle 6">
            <a:extLst>
              <a:ext uri="{FF2B5EF4-FFF2-40B4-BE49-F238E27FC236}">
                <a16:creationId xmlns:a16="http://schemas.microsoft.com/office/drawing/2014/main" id="{C6F0AF3D-8BA6-6522-F602-6DA32E49FF7C}"/>
              </a:ext>
            </a:extLst>
          </p:cNvPr>
          <p:cNvSpPr/>
          <p:nvPr/>
        </p:nvSpPr>
        <p:spPr>
          <a:xfrm>
            <a:off x="9130145" y="1672937"/>
            <a:ext cx="1901536" cy="852055"/>
          </a:xfrm>
          <a:prstGeom prst="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Model </a:t>
            </a:r>
            <a:r>
              <a:rPr lang="en-US" b="1" i="1" dirty="0">
                <a:solidFill>
                  <a:schemeClr val="tx1"/>
                </a:solidFill>
              </a:rPr>
              <a:t>n</a:t>
            </a:r>
            <a:endParaRPr lang="en-GB" b="1" i="1" dirty="0">
              <a:solidFill>
                <a:schemeClr val="tx1"/>
              </a:solidFill>
            </a:endParaRPr>
          </a:p>
        </p:txBody>
      </p:sp>
      <p:sp>
        <p:nvSpPr>
          <p:cNvPr id="8" name="Oval 7">
            <a:extLst>
              <a:ext uri="{FF2B5EF4-FFF2-40B4-BE49-F238E27FC236}">
                <a16:creationId xmlns:a16="http://schemas.microsoft.com/office/drawing/2014/main" id="{A5CD6A9F-C5FC-B1E1-188C-18582D74B79A}"/>
              </a:ext>
            </a:extLst>
          </p:cNvPr>
          <p:cNvSpPr/>
          <p:nvPr/>
        </p:nvSpPr>
        <p:spPr>
          <a:xfrm>
            <a:off x="4991965" y="3013364"/>
            <a:ext cx="2208068" cy="1735282"/>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t>Ensemble Model</a:t>
            </a:r>
            <a:endParaRPr lang="en-GB" b="1" dirty="0"/>
          </a:p>
        </p:txBody>
      </p:sp>
      <p:cxnSp>
        <p:nvCxnSpPr>
          <p:cNvPr id="10" name="Straight Arrow Connector 9">
            <a:extLst>
              <a:ext uri="{FF2B5EF4-FFF2-40B4-BE49-F238E27FC236}">
                <a16:creationId xmlns:a16="http://schemas.microsoft.com/office/drawing/2014/main" id="{81A624BA-D938-AEDC-52DB-6D76CCF0FFB1}"/>
              </a:ext>
            </a:extLst>
          </p:cNvPr>
          <p:cNvCxnSpPr>
            <a:cxnSpLocks/>
            <a:stCxn id="4" idx="2"/>
            <a:endCxn id="8" idx="1"/>
          </p:cNvCxnSpPr>
          <p:nvPr/>
        </p:nvCxnSpPr>
        <p:spPr>
          <a:xfrm>
            <a:off x="2641022" y="2524992"/>
            <a:ext cx="2674307" cy="742498"/>
          </a:xfrm>
          <a:prstGeom prst="straightConnector1">
            <a:avLst/>
          </a:prstGeom>
          <a:ln w="57150">
            <a:solidFill>
              <a:schemeClr val="accent4">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C00731C2-E6EB-C61E-F9ED-041F86CA8B2B}"/>
              </a:ext>
            </a:extLst>
          </p:cNvPr>
          <p:cNvCxnSpPr>
            <a:cxnSpLocks/>
            <a:stCxn id="5" idx="2"/>
            <a:endCxn id="8" idx="0"/>
          </p:cNvCxnSpPr>
          <p:nvPr/>
        </p:nvCxnSpPr>
        <p:spPr>
          <a:xfrm>
            <a:off x="6095999" y="2524992"/>
            <a:ext cx="0" cy="488372"/>
          </a:xfrm>
          <a:prstGeom prst="straightConnector1">
            <a:avLst/>
          </a:prstGeom>
          <a:ln w="57150">
            <a:solidFill>
              <a:schemeClr val="accent6">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1C730097-6B5D-DE69-ECD7-54DBFA007BC1}"/>
              </a:ext>
            </a:extLst>
          </p:cNvPr>
          <p:cNvCxnSpPr>
            <a:cxnSpLocks/>
            <a:stCxn id="7" idx="2"/>
            <a:endCxn id="8" idx="7"/>
          </p:cNvCxnSpPr>
          <p:nvPr/>
        </p:nvCxnSpPr>
        <p:spPr>
          <a:xfrm flipH="1">
            <a:off x="6876669" y="2524992"/>
            <a:ext cx="3204244" cy="742498"/>
          </a:xfrm>
          <a:prstGeom prst="straightConnector1">
            <a:avLst/>
          </a:prstGeom>
          <a:ln w="57150">
            <a:solidFill>
              <a:schemeClr val="accent2">
                <a:lumMod val="60000"/>
                <a:lumOff val="40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1" name="Rectangle: Rounded Corners 20">
            <a:extLst>
              <a:ext uri="{FF2B5EF4-FFF2-40B4-BE49-F238E27FC236}">
                <a16:creationId xmlns:a16="http://schemas.microsoft.com/office/drawing/2014/main" id="{FC7BABE1-26AE-544E-69F8-35AE58B7D738}"/>
              </a:ext>
            </a:extLst>
          </p:cNvPr>
          <p:cNvSpPr/>
          <p:nvPr/>
        </p:nvSpPr>
        <p:spPr>
          <a:xfrm>
            <a:off x="788842" y="3467967"/>
            <a:ext cx="1901536" cy="852055"/>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rPr>
              <a:t>Inputs</a:t>
            </a:r>
          </a:p>
          <a:p>
            <a:pPr algn="ctr"/>
            <a:r>
              <a:rPr lang="en-US" dirty="0">
                <a:solidFill>
                  <a:schemeClr val="tx1"/>
                </a:solidFill>
              </a:rPr>
              <a:t>(Datasets)</a:t>
            </a:r>
            <a:endParaRPr lang="en-GB" dirty="0">
              <a:solidFill>
                <a:schemeClr val="tx1"/>
              </a:solidFill>
            </a:endParaRPr>
          </a:p>
        </p:txBody>
      </p:sp>
      <p:cxnSp>
        <p:nvCxnSpPr>
          <p:cNvPr id="23" name="Straight Arrow Connector 22">
            <a:extLst>
              <a:ext uri="{FF2B5EF4-FFF2-40B4-BE49-F238E27FC236}">
                <a16:creationId xmlns:a16="http://schemas.microsoft.com/office/drawing/2014/main" id="{85F9957A-905F-CD04-A031-10BAC350028E}"/>
              </a:ext>
            </a:extLst>
          </p:cNvPr>
          <p:cNvCxnSpPr>
            <a:cxnSpLocks/>
            <a:stCxn id="21" idx="3"/>
            <a:endCxn id="8" idx="2"/>
          </p:cNvCxnSpPr>
          <p:nvPr/>
        </p:nvCxnSpPr>
        <p:spPr>
          <a:xfrm flipV="1">
            <a:off x="2690378" y="3881005"/>
            <a:ext cx="2301587" cy="12990"/>
          </a:xfrm>
          <a:prstGeom prst="straightConnector1">
            <a:avLst/>
          </a:prstGeom>
          <a:ln w="57150">
            <a:solidFill>
              <a:schemeClr val="bg1">
                <a:lumMod val="6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29" name="Rectangle: Single Corner Snipped 28">
            <a:extLst>
              <a:ext uri="{FF2B5EF4-FFF2-40B4-BE49-F238E27FC236}">
                <a16:creationId xmlns:a16="http://schemas.microsoft.com/office/drawing/2014/main" id="{9DF29948-DC2D-034F-392D-B6E12BB466DD}"/>
              </a:ext>
            </a:extLst>
          </p:cNvPr>
          <p:cNvSpPr/>
          <p:nvPr/>
        </p:nvSpPr>
        <p:spPr>
          <a:xfrm>
            <a:off x="8891154" y="4201350"/>
            <a:ext cx="1901536" cy="1108405"/>
          </a:xfrm>
          <a:prstGeom prst="snip1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tx1"/>
                </a:solidFill>
              </a:rPr>
              <a:t>Predictions</a:t>
            </a:r>
            <a:endParaRPr lang="en-GB" b="1" dirty="0">
              <a:solidFill>
                <a:schemeClr val="tx1"/>
              </a:solidFill>
            </a:endParaRPr>
          </a:p>
        </p:txBody>
      </p:sp>
      <p:cxnSp>
        <p:nvCxnSpPr>
          <p:cNvPr id="31" name="Connector: Elbow 30">
            <a:extLst>
              <a:ext uri="{FF2B5EF4-FFF2-40B4-BE49-F238E27FC236}">
                <a16:creationId xmlns:a16="http://schemas.microsoft.com/office/drawing/2014/main" id="{41D15B91-9ED4-174C-99DB-A2409F6AD957}"/>
              </a:ext>
            </a:extLst>
          </p:cNvPr>
          <p:cNvCxnSpPr>
            <a:cxnSpLocks/>
            <a:stCxn id="8" idx="4"/>
          </p:cNvCxnSpPr>
          <p:nvPr/>
        </p:nvCxnSpPr>
        <p:spPr>
          <a:xfrm rot="16200000" flipH="1">
            <a:off x="7316930" y="3527714"/>
            <a:ext cx="353294" cy="2795157"/>
          </a:xfrm>
          <a:prstGeom prst="bentConnector2">
            <a:avLst/>
          </a:prstGeom>
          <a:ln w="57150">
            <a:solidFill>
              <a:schemeClr val="accent1">
                <a:lumMod val="75000"/>
              </a:schemeClr>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60606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5076" y="0"/>
            <a:ext cx="11481847" cy="1325563"/>
          </a:xfrm>
        </p:spPr>
        <p:txBody>
          <a:bodyPr>
            <a:normAutofit/>
          </a:bodyPr>
          <a:lstStyle/>
          <a:p>
            <a:pPr algn="ctr"/>
            <a:r>
              <a:rPr lang="en-US" sz="6000" b="1" dirty="0"/>
              <a:t>Bagging</a:t>
            </a:r>
            <a:endParaRPr lang="en-GB" sz="6000" b="1" dirty="0"/>
          </a:p>
        </p:txBody>
      </p:sp>
      <p:pic>
        <p:nvPicPr>
          <p:cNvPr id="13" name="Content Placeholder 12">
            <a:extLst>
              <a:ext uri="{FF2B5EF4-FFF2-40B4-BE49-F238E27FC236}">
                <a16:creationId xmlns:a16="http://schemas.microsoft.com/office/drawing/2014/main" id="{9B444292-9B87-B3F3-9E4C-B4924FAEE1B8}"/>
              </a:ext>
            </a:extLst>
          </p:cNvPr>
          <p:cNvPicPr>
            <a:picLocks noGrp="1" noChangeAspect="1"/>
          </p:cNvPicPr>
          <p:nvPr>
            <p:ph idx="1"/>
          </p:nvPr>
        </p:nvPicPr>
        <p:blipFill>
          <a:blip r:embed="rId3"/>
          <a:stretch>
            <a:fillRect/>
          </a:stretch>
        </p:blipFill>
        <p:spPr>
          <a:xfrm>
            <a:off x="1892925" y="1019669"/>
            <a:ext cx="8406147" cy="4818661"/>
          </a:xfrm>
        </p:spPr>
      </p:pic>
    </p:spTree>
    <p:extLst>
      <p:ext uri="{BB962C8B-B14F-4D97-AF65-F5344CB8AC3E}">
        <p14:creationId xmlns:p14="http://schemas.microsoft.com/office/powerpoint/2010/main" val="3665122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5076" y="0"/>
            <a:ext cx="11481847" cy="1325563"/>
          </a:xfrm>
        </p:spPr>
        <p:txBody>
          <a:bodyPr>
            <a:normAutofit/>
          </a:bodyPr>
          <a:lstStyle/>
          <a:p>
            <a:pPr algn="ctr"/>
            <a:r>
              <a:rPr lang="en-US" sz="6000" b="1" dirty="0"/>
              <a:t>Bagging</a:t>
            </a:r>
            <a:endParaRPr lang="en-GB" sz="6000" b="1" dirty="0"/>
          </a:p>
        </p:txBody>
      </p:sp>
      <p:pic>
        <p:nvPicPr>
          <p:cNvPr id="13" name="Content Placeholder 12">
            <a:extLst>
              <a:ext uri="{FF2B5EF4-FFF2-40B4-BE49-F238E27FC236}">
                <a16:creationId xmlns:a16="http://schemas.microsoft.com/office/drawing/2014/main" id="{9B444292-9B87-B3F3-9E4C-B4924FAEE1B8}"/>
              </a:ext>
            </a:extLst>
          </p:cNvPr>
          <p:cNvPicPr>
            <a:picLocks noGrp="1" noChangeAspect="1"/>
          </p:cNvPicPr>
          <p:nvPr>
            <p:ph idx="1"/>
          </p:nvPr>
        </p:nvPicPr>
        <p:blipFill>
          <a:blip r:embed="rId3"/>
          <a:srcRect/>
          <a:stretch/>
        </p:blipFill>
        <p:spPr>
          <a:xfrm>
            <a:off x="1870365" y="1006737"/>
            <a:ext cx="8428708" cy="4831594"/>
          </a:xfrm>
        </p:spPr>
      </p:pic>
    </p:spTree>
    <p:extLst>
      <p:ext uri="{BB962C8B-B14F-4D97-AF65-F5344CB8AC3E}">
        <p14:creationId xmlns:p14="http://schemas.microsoft.com/office/powerpoint/2010/main" val="6742216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a:xfrm>
            <a:off x="355076" y="0"/>
            <a:ext cx="11481847" cy="1325563"/>
          </a:xfrm>
        </p:spPr>
        <p:txBody>
          <a:bodyPr>
            <a:normAutofit/>
          </a:bodyPr>
          <a:lstStyle/>
          <a:p>
            <a:pPr algn="ctr"/>
            <a:r>
              <a:rPr lang="en-US" sz="6000" b="1" dirty="0"/>
              <a:t>Bagging</a:t>
            </a:r>
            <a:endParaRPr lang="en-GB" sz="6000" b="1" dirty="0"/>
          </a:p>
        </p:txBody>
      </p:sp>
      <p:pic>
        <p:nvPicPr>
          <p:cNvPr id="13" name="Content Placeholder 12">
            <a:extLst>
              <a:ext uri="{FF2B5EF4-FFF2-40B4-BE49-F238E27FC236}">
                <a16:creationId xmlns:a16="http://schemas.microsoft.com/office/drawing/2014/main" id="{9B444292-9B87-B3F3-9E4C-B4924FAEE1B8}"/>
              </a:ext>
            </a:extLst>
          </p:cNvPr>
          <p:cNvPicPr>
            <a:picLocks noGrp="1" noChangeAspect="1"/>
          </p:cNvPicPr>
          <p:nvPr>
            <p:ph idx="1"/>
          </p:nvPr>
        </p:nvPicPr>
        <p:blipFill>
          <a:blip r:embed="rId3"/>
          <a:srcRect/>
          <a:stretch/>
        </p:blipFill>
        <p:spPr>
          <a:xfrm>
            <a:off x="1870365" y="1006737"/>
            <a:ext cx="8428708" cy="4831594"/>
          </a:xfrm>
        </p:spPr>
      </p:pic>
    </p:spTree>
    <p:extLst>
      <p:ext uri="{BB962C8B-B14F-4D97-AF65-F5344CB8AC3E}">
        <p14:creationId xmlns:p14="http://schemas.microsoft.com/office/powerpoint/2010/main" val="12604713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Out-of-Bag Error Estimation</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lnSpcReduction="10000"/>
          </a:bodyPr>
          <a:lstStyle/>
          <a:p>
            <a:r>
              <a:rPr kumimoji="0" lang="en-US" sz="3200" i="0" strike="noStrike" kern="1200" cap="none" spc="0" normalizeH="0" baseline="0" noProof="0" dirty="0">
                <a:ln>
                  <a:noFill/>
                </a:ln>
                <a:solidFill>
                  <a:prstClr val="black"/>
                </a:solidFill>
                <a:effectLst/>
                <a:uLnTx/>
                <a:uFillTx/>
                <a:ea typeface="+mj-ea"/>
                <a:cs typeface="+mj-cs"/>
              </a:rPr>
              <a:t>Importantly, Bootstrapping samples with replacement</a:t>
            </a:r>
          </a:p>
          <a:p>
            <a:r>
              <a:rPr lang="en-US" sz="3200" dirty="0">
                <a:solidFill>
                  <a:prstClr val="black"/>
                </a:solidFill>
                <a:ea typeface="+mj-ea"/>
                <a:cs typeface="+mj-cs"/>
              </a:rPr>
              <a:t>Therefore, not all observations are used for each bootstrap sample</a:t>
            </a:r>
          </a:p>
          <a:p>
            <a:r>
              <a:rPr lang="en-US" sz="3200" b="1" dirty="0">
                <a:solidFill>
                  <a:prstClr val="black"/>
                </a:solidFill>
                <a:ea typeface="+mj-ea"/>
                <a:cs typeface="+mj-cs"/>
              </a:rPr>
              <a:t>On average there is 1/3 not used</a:t>
            </a:r>
          </a:p>
          <a:p>
            <a:r>
              <a:rPr lang="en-US" sz="3200" dirty="0">
                <a:solidFill>
                  <a:prstClr val="black"/>
                </a:solidFill>
                <a:ea typeface="+mj-ea"/>
                <a:cs typeface="+mj-cs"/>
              </a:rPr>
              <a:t>These are known as Out-Of-Bag (OOB) samples </a:t>
            </a:r>
          </a:p>
          <a:p>
            <a:r>
              <a:rPr lang="en-US" sz="3200" dirty="0">
                <a:solidFill>
                  <a:prstClr val="black"/>
                </a:solidFill>
                <a:ea typeface="+mj-ea"/>
                <a:cs typeface="+mj-cs"/>
              </a:rPr>
              <a:t>It is possible to predict the response for the </a:t>
            </a:r>
            <a:r>
              <a:rPr lang="en-US" sz="3200" i="1" dirty="0" err="1">
                <a:solidFill>
                  <a:prstClr val="black"/>
                </a:solidFill>
                <a:ea typeface="+mj-ea"/>
                <a:cs typeface="+mj-cs"/>
              </a:rPr>
              <a:t>i-th</a:t>
            </a:r>
            <a:r>
              <a:rPr lang="en-US" sz="3200" dirty="0">
                <a:solidFill>
                  <a:prstClr val="black"/>
                </a:solidFill>
                <a:ea typeface="+mj-ea"/>
                <a:cs typeface="+mj-cs"/>
              </a:rPr>
              <a:t> observation using each of the trees in which that observation was OOB and do this for </a:t>
            </a:r>
            <a:r>
              <a:rPr lang="en-US" sz="3200" i="1" dirty="0">
                <a:solidFill>
                  <a:prstClr val="black"/>
                </a:solidFill>
                <a:ea typeface="+mj-ea"/>
                <a:cs typeface="+mj-cs"/>
              </a:rPr>
              <a:t>n</a:t>
            </a:r>
            <a:r>
              <a:rPr lang="en-US" sz="3200" dirty="0">
                <a:solidFill>
                  <a:prstClr val="black"/>
                </a:solidFill>
                <a:ea typeface="+mj-ea"/>
                <a:cs typeface="+mj-cs"/>
              </a:rPr>
              <a:t> observations</a:t>
            </a:r>
          </a:p>
          <a:p>
            <a:r>
              <a:rPr lang="en-US" sz="3200" dirty="0">
                <a:solidFill>
                  <a:prstClr val="black"/>
                </a:solidFill>
                <a:ea typeface="+mj-ea"/>
                <a:cs typeface="+mj-cs"/>
              </a:rPr>
              <a:t>Calculate the overall OOB MSE (Classification Error)</a:t>
            </a:r>
          </a:p>
        </p:txBody>
      </p:sp>
    </p:spTree>
    <p:extLst>
      <p:ext uri="{BB962C8B-B14F-4D97-AF65-F5344CB8AC3E}">
        <p14:creationId xmlns:p14="http://schemas.microsoft.com/office/powerpoint/2010/main" val="25618479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fontScale="90000"/>
          </a:bodyPr>
          <a:lstStyle/>
          <a:p>
            <a:pPr algn="ctr"/>
            <a:r>
              <a:rPr lang="en-US" sz="6000" b="1" dirty="0"/>
              <a:t>Bagging – Accuracy Over Interpretability</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lnSpcReduction="10000"/>
          </a:bodyPr>
          <a:lstStyle/>
          <a:p>
            <a:r>
              <a:rPr lang="en-US" sz="3200" dirty="0">
                <a:solidFill>
                  <a:prstClr val="black"/>
                </a:solidFill>
                <a:ea typeface="+mj-ea"/>
                <a:cs typeface="+mj-cs"/>
              </a:rPr>
              <a:t>One of the main attraction of decision trees is their interpretability</a:t>
            </a:r>
          </a:p>
          <a:p>
            <a:r>
              <a:rPr lang="en-US" sz="3200" dirty="0">
                <a:solidFill>
                  <a:prstClr val="black"/>
                </a:solidFill>
                <a:ea typeface="+mj-ea"/>
                <a:cs typeface="+mj-cs"/>
              </a:rPr>
              <a:t>B</a:t>
            </a:r>
            <a:r>
              <a:rPr kumimoji="0" lang="en-US" sz="3200" i="0" strike="noStrike" kern="1200" cap="none" spc="0" normalizeH="0" baseline="0" noProof="0" dirty="0" err="1">
                <a:ln>
                  <a:noFill/>
                </a:ln>
                <a:solidFill>
                  <a:prstClr val="black"/>
                </a:solidFill>
                <a:effectLst/>
                <a:uLnTx/>
                <a:uFillTx/>
                <a:ea typeface="+mj-ea"/>
                <a:cs typeface="+mj-cs"/>
              </a:rPr>
              <a:t>agging</a:t>
            </a:r>
            <a:r>
              <a:rPr kumimoji="0" lang="en-US" sz="3200" i="0" strike="noStrike" kern="1200" cap="none" spc="0" normalizeH="0" baseline="0" noProof="0" dirty="0">
                <a:ln>
                  <a:noFill/>
                </a:ln>
                <a:solidFill>
                  <a:prstClr val="black"/>
                </a:solidFill>
                <a:effectLst/>
                <a:uLnTx/>
                <a:uFillTx/>
                <a:ea typeface="+mj-ea"/>
                <a:cs typeface="+mj-cs"/>
              </a:rPr>
              <a:t> typically results in improved accuracy over prediction using a single model (tree)</a:t>
            </a:r>
          </a:p>
          <a:p>
            <a:r>
              <a:rPr lang="en-US" sz="3200" dirty="0">
                <a:solidFill>
                  <a:prstClr val="black"/>
                </a:solidFill>
                <a:ea typeface="+mj-ea"/>
                <a:cs typeface="+mj-cs"/>
              </a:rPr>
              <a:t>It can, however, be difficult to interpret the resulting model.</a:t>
            </a:r>
          </a:p>
          <a:p>
            <a:pPr lvl="1"/>
            <a:r>
              <a:rPr lang="en-US" sz="2800" dirty="0">
                <a:solidFill>
                  <a:prstClr val="black"/>
                </a:solidFill>
                <a:ea typeface="+mj-ea"/>
                <a:cs typeface="+mj-cs"/>
              </a:rPr>
              <a:t>When we bag numerous trees, it is no longer possible to represent the resulting statistical learning procedure using a single tree, and it is no longer clear which variables are most important to the procedure</a:t>
            </a:r>
          </a:p>
          <a:p>
            <a:pPr marL="0" indent="0" algn="ctr">
              <a:buNone/>
            </a:pPr>
            <a:r>
              <a:rPr lang="en-US" sz="3200" b="1" dirty="0">
                <a:solidFill>
                  <a:prstClr val="black"/>
                </a:solidFill>
                <a:ea typeface="+mj-ea"/>
                <a:cs typeface="+mj-cs"/>
              </a:rPr>
              <a:t>Bagging improves prediction accuracy at the expense of interpretability</a:t>
            </a:r>
          </a:p>
        </p:txBody>
      </p:sp>
    </p:spTree>
    <p:extLst>
      <p:ext uri="{BB962C8B-B14F-4D97-AF65-F5344CB8AC3E}">
        <p14:creationId xmlns:p14="http://schemas.microsoft.com/office/powerpoint/2010/main" val="41031257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Advantages of Bagging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600" dirty="0">
                <a:solidFill>
                  <a:prstClr val="black"/>
                </a:solidFill>
                <a:ea typeface="+mj-ea"/>
                <a:cs typeface="+mj-cs"/>
              </a:rPr>
              <a:t>It decreases the variance</a:t>
            </a:r>
          </a:p>
          <a:p>
            <a:pPr lvl="1"/>
            <a:r>
              <a:rPr lang="en-US" sz="3600" dirty="0">
                <a:solidFill>
                  <a:prstClr val="black"/>
                </a:solidFill>
                <a:ea typeface="+mj-ea"/>
                <a:cs typeface="+mj-cs"/>
              </a:rPr>
              <a:t>Reduces overfitting</a:t>
            </a:r>
          </a:p>
          <a:p>
            <a:r>
              <a:rPr lang="en-US" sz="3600" dirty="0">
                <a:solidFill>
                  <a:prstClr val="black"/>
                </a:solidFill>
                <a:ea typeface="+mj-ea"/>
                <a:cs typeface="+mj-cs"/>
              </a:rPr>
              <a:t>It normally uses one type of classifier</a:t>
            </a:r>
          </a:p>
          <a:p>
            <a:r>
              <a:rPr lang="en-US" sz="3600" dirty="0">
                <a:solidFill>
                  <a:prstClr val="black"/>
                </a:solidFill>
                <a:ea typeface="+mj-ea"/>
                <a:cs typeface="+mj-cs"/>
              </a:rPr>
              <a:t>It is easy to </a:t>
            </a:r>
            <a:r>
              <a:rPr lang="en-US" sz="3600" dirty="0" err="1">
                <a:solidFill>
                  <a:prstClr val="black"/>
                </a:solidFill>
                <a:ea typeface="+mj-ea"/>
                <a:cs typeface="+mj-cs"/>
              </a:rPr>
              <a:t>parallelise</a:t>
            </a:r>
            <a:endParaRPr lang="en-US" sz="3600" dirty="0">
              <a:solidFill>
                <a:prstClr val="black"/>
              </a:solidFill>
              <a:ea typeface="+mj-ea"/>
              <a:cs typeface="+mj-cs"/>
            </a:endParaRPr>
          </a:p>
          <a:p>
            <a:pPr lvl="1"/>
            <a:r>
              <a:rPr lang="en-US" sz="3600" dirty="0">
                <a:solidFill>
                  <a:prstClr val="black"/>
                </a:solidFill>
                <a:ea typeface="+mj-ea"/>
                <a:cs typeface="+mj-cs"/>
              </a:rPr>
              <a:t>The models can be run in parallel and independent of each other</a:t>
            </a:r>
          </a:p>
        </p:txBody>
      </p:sp>
    </p:spTree>
    <p:extLst>
      <p:ext uri="{BB962C8B-B14F-4D97-AF65-F5344CB8AC3E}">
        <p14:creationId xmlns:p14="http://schemas.microsoft.com/office/powerpoint/2010/main" val="16701018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Bootstrapping Method</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600" dirty="0">
                <a:solidFill>
                  <a:prstClr val="black"/>
                </a:solidFill>
                <a:ea typeface="+mj-ea"/>
                <a:cs typeface="+mj-cs"/>
              </a:rPr>
              <a:t>Construct </a:t>
            </a:r>
            <a:r>
              <a:rPr lang="en-US" sz="3600" i="1" dirty="0">
                <a:solidFill>
                  <a:prstClr val="black"/>
                </a:solidFill>
                <a:ea typeface="+mj-ea"/>
                <a:cs typeface="+mj-cs"/>
              </a:rPr>
              <a:t>B </a:t>
            </a:r>
            <a:r>
              <a:rPr lang="en-US" sz="3600" dirty="0">
                <a:solidFill>
                  <a:prstClr val="black"/>
                </a:solidFill>
                <a:ea typeface="+mj-ea"/>
                <a:cs typeface="+mj-cs"/>
              </a:rPr>
              <a:t>number of models (trees with no pruning)</a:t>
            </a:r>
          </a:p>
          <a:p>
            <a:r>
              <a:rPr lang="en-US" sz="3600" dirty="0">
                <a:solidFill>
                  <a:prstClr val="black"/>
                </a:solidFill>
                <a:ea typeface="+mj-ea"/>
                <a:cs typeface="+mj-cs"/>
              </a:rPr>
              <a:t>Create </a:t>
            </a:r>
            <a:r>
              <a:rPr lang="en-US" sz="3600" i="1" dirty="0">
                <a:solidFill>
                  <a:prstClr val="black"/>
                </a:solidFill>
                <a:ea typeface="+mj-ea"/>
                <a:cs typeface="+mj-cs"/>
              </a:rPr>
              <a:t>b</a:t>
            </a:r>
            <a:r>
              <a:rPr lang="en-US" sz="3600" dirty="0">
                <a:solidFill>
                  <a:prstClr val="black"/>
                </a:solidFill>
                <a:ea typeface="+mj-ea"/>
                <a:cs typeface="+mj-cs"/>
              </a:rPr>
              <a:t> subsets of data from the training sample</a:t>
            </a:r>
          </a:p>
          <a:p>
            <a:pPr lvl="1"/>
            <a:r>
              <a:rPr lang="en-US" sz="3600" dirty="0">
                <a:solidFill>
                  <a:prstClr val="black"/>
                </a:solidFill>
                <a:ea typeface="+mj-ea"/>
                <a:cs typeface="+mj-cs"/>
              </a:rPr>
              <a:t>Chosen randomly with replacement</a:t>
            </a:r>
          </a:p>
          <a:p>
            <a:r>
              <a:rPr lang="en-US" sz="3600" dirty="0">
                <a:solidFill>
                  <a:prstClr val="black"/>
                </a:solidFill>
                <a:ea typeface="+mj-ea"/>
                <a:cs typeface="+mj-cs"/>
              </a:rPr>
              <a:t>Fit each sample to a classifier to learn</a:t>
            </a:r>
          </a:p>
          <a:p>
            <a:r>
              <a:rPr lang="en-US" sz="3600" dirty="0">
                <a:solidFill>
                  <a:prstClr val="black"/>
                </a:solidFill>
                <a:ea typeface="+mj-ea"/>
                <a:cs typeface="+mj-cs"/>
              </a:rPr>
              <a:t>Average the results</a:t>
            </a:r>
          </a:p>
        </p:txBody>
      </p:sp>
      <p:pic>
        <p:nvPicPr>
          <p:cNvPr id="3" name="Picture 2">
            <a:extLst>
              <a:ext uri="{FF2B5EF4-FFF2-40B4-BE49-F238E27FC236}">
                <a16:creationId xmlns:a16="http://schemas.microsoft.com/office/drawing/2014/main" id="{0C69485D-29D3-A09D-D1F7-61CB41FB8FD6}"/>
              </a:ext>
            </a:extLst>
          </p:cNvPr>
          <p:cNvPicPr>
            <a:picLocks noChangeAspect="1"/>
          </p:cNvPicPr>
          <p:nvPr/>
        </p:nvPicPr>
        <p:blipFill>
          <a:blip r:embed="rId3"/>
          <a:stretch>
            <a:fillRect/>
          </a:stretch>
        </p:blipFill>
        <p:spPr>
          <a:xfrm>
            <a:off x="4146528" y="4416138"/>
            <a:ext cx="3898944" cy="1267754"/>
          </a:xfrm>
          <a:prstGeom prst="rect">
            <a:avLst/>
          </a:prstGeom>
        </p:spPr>
      </p:pic>
    </p:spTree>
    <p:extLst>
      <p:ext uri="{BB962C8B-B14F-4D97-AF65-F5344CB8AC3E}">
        <p14:creationId xmlns:p14="http://schemas.microsoft.com/office/powerpoint/2010/main" val="328710024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470581"/>
            <a:ext cx="5755922" cy="3864989"/>
          </a:xfrm>
        </p:spPr>
        <p:txBody>
          <a:bodyPr/>
          <a:lstStyle/>
          <a:p>
            <a:endParaRPr lang="en-US" sz="6000" b="1" dirty="0">
              <a:effectLst/>
              <a:latin typeface="Calibri" panose="020F0502020204030204" pitchFamily="34" charset="0"/>
              <a:ea typeface="DengXian" panose="02010600030101010101" pitchFamily="2" charset="-122"/>
              <a:cs typeface="Times New Roman" panose="02020603050405020304" pitchFamily="18" charset="0"/>
            </a:endParaRPr>
          </a:p>
          <a:p>
            <a:r>
              <a:rPr lang="en-US" sz="6000" b="1" dirty="0">
                <a:effectLst/>
                <a:latin typeface="Calibri" panose="020F0502020204030204" pitchFamily="34" charset="0"/>
                <a:ea typeface="DengXian" panose="02010600030101010101" pitchFamily="2" charset="-122"/>
                <a:cs typeface="Times New Roman" panose="02020603050405020304" pitchFamily="18" charset="0"/>
              </a:rPr>
              <a:t>Random Forest</a:t>
            </a:r>
          </a:p>
        </p:txBody>
      </p:sp>
    </p:spTree>
    <p:extLst>
      <p:ext uri="{BB962C8B-B14F-4D97-AF65-F5344CB8AC3E}">
        <p14:creationId xmlns:p14="http://schemas.microsoft.com/office/powerpoint/2010/main" val="17555619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Random Forest</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600" dirty="0">
                <a:solidFill>
                  <a:prstClr val="black"/>
                </a:solidFill>
                <a:ea typeface="+mj-ea"/>
                <a:cs typeface="+mj-cs"/>
              </a:rPr>
              <a:t>Introduced by Leo </a:t>
            </a:r>
            <a:r>
              <a:rPr lang="en-US" sz="3600" dirty="0" err="1">
                <a:solidFill>
                  <a:prstClr val="black"/>
                </a:solidFill>
                <a:ea typeface="+mj-ea"/>
                <a:cs typeface="+mj-cs"/>
              </a:rPr>
              <a:t>Breiman</a:t>
            </a:r>
            <a:r>
              <a:rPr lang="en-US" sz="3600" dirty="0">
                <a:solidFill>
                  <a:prstClr val="black"/>
                </a:solidFill>
                <a:ea typeface="+mj-ea"/>
                <a:cs typeface="+mj-cs"/>
              </a:rPr>
              <a:t> in 1999</a:t>
            </a:r>
          </a:p>
          <a:p>
            <a:r>
              <a:rPr lang="en-US" sz="3600" dirty="0">
                <a:solidFill>
                  <a:prstClr val="black"/>
                </a:solidFill>
                <a:ea typeface="+mj-ea"/>
                <a:cs typeface="+mj-cs"/>
              </a:rPr>
              <a:t>The idea is to fit numerous Decision Trees on a training set in a special way, giving an equally large number of tree models (=functions)</a:t>
            </a:r>
          </a:p>
          <a:p>
            <a:r>
              <a:rPr lang="en-US" sz="3600" dirty="0">
                <a:solidFill>
                  <a:prstClr val="black"/>
                </a:solidFill>
                <a:ea typeface="+mj-ea"/>
                <a:cs typeface="+mj-cs"/>
              </a:rPr>
              <a:t>These trees are then combined into one model</a:t>
            </a:r>
          </a:p>
        </p:txBody>
      </p:sp>
    </p:spTree>
    <p:extLst>
      <p:ext uri="{BB962C8B-B14F-4D97-AF65-F5344CB8AC3E}">
        <p14:creationId xmlns:p14="http://schemas.microsoft.com/office/powerpoint/2010/main" val="10859599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Random Forest</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600" dirty="0">
                <a:solidFill>
                  <a:prstClr val="black"/>
                </a:solidFill>
                <a:ea typeface="+mj-ea"/>
                <a:cs typeface="+mj-cs"/>
              </a:rPr>
              <a:t>A number of decision trees are built on bootstrapped training samples</a:t>
            </a:r>
          </a:p>
          <a:p>
            <a:r>
              <a:rPr lang="en-US" sz="3600" dirty="0">
                <a:solidFill>
                  <a:prstClr val="black"/>
                </a:solidFill>
                <a:ea typeface="+mj-ea"/>
                <a:cs typeface="+mj-cs"/>
              </a:rPr>
              <a:t>Each time a split in a tree is considered, a random sample of </a:t>
            </a:r>
            <a:r>
              <a:rPr lang="en-US" sz="3600" i="1" dirty="0">
                <a:solidFill>
                  <a:prstClr val="black"/>
                </a:solidFill>
                <a:ea typeface="+mj-ea"/>
                <a:cs typeface="+mj-cs"/>
              </a:rPr>
              <a:t>m </a:t>
            </a:r>
            <a:r>
              <a:rPr lang="en-US" sz="3600" dirty="0">
                <a:solidFill>
                  <a:prstClr val="black"/>
                </a:solidFill>
                <a:ea typeface="+mj-ea"/>
                <a:cs typeface="+mj-cs"/>
              </a:rPr>
              <a:t>features is chosen as the split candidates from the full features</a:t>
            </a:r>
          </a:p>
          <a:p>
            <a:endParaRPr lang="en-US" sz="3600" dirty="0">
              <a:solidFill>
                <a:prstClr val="black"/>
              </a:solidFill>
              <a:ea typeface="+mj-ea"/>
              <a:cs typeface="+mj-cs"/>
            </a:endParaRPr>
          </a:p>
          <a:p>
            <a:r>
              <a:rPr lang="en-US" sz="3600" dirty="0">
                <a:solidFill>
                  <a:prstClr val="black"/>
                </a:solidFill>
                <a:ea typeface="+mj-ea"/>
                <a:cs typeface="+mj-cs"/>
              </a:rPr>
              <a:t>Note if </a:t>
            </a:r>
            <a:r>
              <a:rPr lang="en-US" sz="3600" i="1" dirty="0">
                <a:solidFill>
                  <a:prstClr val="black"/>
                </a:solidFill>
                <a:ea typeface="+mj-ea"/>
                <a:cs typeface="+mj-cs"/>
              </a:rPr>
              <a:t>m</a:t>
            </a:r>
            <a:r>
              <a:rPr lang="en-US" sz="3600" dirty="0">
                <a:solidFill>
                  <a:prstClr val="black"/>
                </a:solidFill>
                <a:ea typeface="+mj-ea"/>
                <a:cs typeface="+mj-cs"/>
              </a:rPr>
              <a:t> = </a:t>
            </a:r>
            <a:r>
              <a:rPr lang="en-US" sz="3600" i="1" dirty="0">
                <a:solidFill>
                  <a:prstClr val="black"/>
                </a:solidFill>
                <a:ea typeface="+mj-ea"/>
                <a:cs typeface="+mj-cs"/>
              </a:rPr>
              <a:t>p</a:t>
            </a:r>
            <a:r>
              <a:rPr lang="en-US" sz="3600" dirty="0">
                <a:solidFill>
                  <a:prstClr val="black"/>
                </a:solidFill>
                <a:ea typeface="+mj-ea"/>
                <a:cs typeface="+mj-cs"/>
              </a:rPr>
              <a:t> then this is bagging</a:t>
            </a:r>
          </a:p>
        </p:txBody>
      </p:sp>
    </p:spTree>
    <p:extLst>
      <p:ext uri="{BB962C8B-B14F-4D97-AF65-F5344CB8AC3E}">
        <p14:creationId xmlns:p14="http://schemas.microsoft.com/office/powerpoint/2010/main" val="13437081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Random Forest Algorithm</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dirty="0">
                <a:solidFill>
                  <a:prstClr val="black"/>
                </a:solidFill>
                <a:ea typeface="+mj-ea"/>
                <a:cs typeface="+mj-cs"/>
              </a:rPr>
              <a:t>For </a:t>
            </a:r>
            <a:r>
              <a:rPr lang="en-US" i="1" dirty="0">
                <a:solidFill>
                  <a:prstClr val="black"/>
                </a:solidFill>
                <a:ea typeface="+mj-ea"/>
                <a:cs typeface="+mj-cs"/>
              </a:rPr>
              <a:t>b</a:t>
            </a:r>
            <a:r>
              <a:rPr lang="en-US" dirty="0">
                <a:solidFill>
                  <a:prstClr val="black"/>
                </a:solidFill>
                <a:ea typeface="+mj-ea"/>
                <a:cs typeface="+mj-cs"/>
              </a:rPr>
              <a:t> = 1 to </a:t>
            </a:r>
            <a:r>
              <a:rPr lang="en-US" i="1" dirty="0">
                <a:solidFill>
                  <a:prstClr val="black"/>
                </a:solidFill>
                <a:ea typeface="+mj-ea"/>
                <a:cs typeface="+mj-cs"/>
              </a:rPr>
              <a:t>B:</a:t>
            </a:r>
          </a:p>
          <a:p>
            <a:pPr lvl="1"/>
            <a:r>
              <a:rPr lang="en-US" sz="2800" dirty="0">
                <a:solidFill>
                  <a:prstClr val="black"/>
                </a:solidFill>
                <a:ea typeface="+mj-ea"/>
                <a:cs typeface="+mj-cs"/>
              </a:rPr>
              <a:t>Draw a bootstrap sample </a:t>
            </a:r>
            <a:r>
              <a:rPr lang="en-US" sz="2800" i="1" dirty="0">
                <a:solidFill>
                  <a:prstClr val="black"/>
                </a:solidFill>
                <a:ea typeface="+mj-ea"/>
                <a:cs typeface="+mj-cs"/>
              </a:rPr>
              <a:t>Z* </a:t>
            </a:r>
            <a:r>
              <a:rPr lang="en-US" sz="2800" dirty="0">
                <a:solidFill>
                  <a:prstClr val="black"/>
                </a:solidFill>
                <a:ea typeface="+mj-ea"/>
                <a:cs typeface="+mj-cs"/>
              </a:rPr>
              <a:t>of size </a:t>
            </a:r>
            <a:r>
              <a:rPr lang="en-US" sz="2800" i="1" dirty="0">
                <a:solidFill>
                  <a:prstClr val="black"/>
                </a:solidFill>
                <a:ea typeface="+mj-ea"/>
                <a:cs typeface="+mj-cs"/>
              </a:rPr>
              <a:t>N </a:t>
            </a:r>
            <a:r>
              <a:rPr lang="en-US" sz="2800" dirty="0">
                <a:solidFill>
                  <a:prstClr val="black"/>
                </a:solidFill>
                <a:ea typeface="+mj-ea"/>
                <a:cs typeface="+mj-cs"/>
              </a:rPr>
              <a:t>from the training data</a:t>
            </a:r>
          </a:p>
          <a:p>
            <a:pPr lvl="1"/>
            <a:r>
              <a:rPr lang="en-US" sz="2800" dirty="0">
                <a:solidFill>
                  <a:prstClr val="black"/>
                </a:solidFill>
                <a:ea typeface="+mj-ea"/>
                <a:cs typeface="+mj-cs"/>
              </a:rPr>
              <a:t>Grow a Random-Forest tree </a:t>
            </a:r>
            <a:r>
              <a:rPr lang="en-US" sz="2800" i="1" dirty="0">
                <a:solidFill>
                  <a:prstClr val="black"/>
                </a:solidFill>
                <a:ea typeface="+mj-ea"/>
                <a:cs typeface="+mj-cs"/>
              </a:rPr>
              <a:t>T</a:t>
            </a:r>
            <a:r>
              <a:rPr lang="en-US" sz="2800" i="1" baseline="-25000" dirty="0">
                <a:solidFill>
                  <a:prstClr val="black"/>
                </a:solidFill>
                <a:ea typeface="+mj-ea"/>
                <a:cs typeface="+mj-cs"/>
              </a:rPr>
              <a:t>b </a:t>
            </a:r>
            <a:r>
              <a:rPr lang="en-US" sz="2800" dirty="0">
                <a:solidFill>
                  <a:prstClr val="black"/>
                </a:solidFill>
                <a:ea typeface="+mj-ea"/>
                <a:cs typeface="+mj-cs"/>
              </a:rPr>
              <a:t>to the bootstrapped data</a:t>
            </a:r>
          </a:p>
          <a:p>
            <a:pPr lvl="1"/>
            <a:r>
              <a:rPr lang="en-US" sz="2800" dirty="0">
                <a:solidFill>
                  <a:prstClr val="black"/>
                </a:solidFill>
                <a:ea typeface="+mj-ea"/>
                <a:cs typeface="+mj-cs"/>
              </a:rPr>
              <a:t>Recursively repeat the following steps for each terminal node of the tree, until the minimum node size </a:t>
            </a:r>
            <a:r>
              <a:rPr lang="en-US" sz="2800" i="1" dirty="0" err="1">
                <a:solidFill>
                  <a:prstClr val="black"/>
                </a:solidFill>
                <a:ea typeface="+mj-ea"/>
                <a:cs typeface="+mj-cs"/>
              </a:rPr>
              <a:t>n</a:t>
            </a:r>
            <a:r>
              <a:rPr lang="en-US" sz="2800" i="1" baseline="-25000" dirty="0" err="1">
                <a:solidFill>
                  <a:prstClr val="black"/>
                </a:solidFill>
                <a:ea typeface="+mj-ea"/>
                <a:cs typeface="+mj-cs"/>
              </a:rPr>
              <a:t>min</a:t>
            </a:r>
            <a:r>
              <a:rPr lang="en-US" sz="2800" dirty="0">
                <a:solidFill>
                  <a:prstClr val="black"/>
                </a:solidFill>
                <a:ea typeface="+mj-ea"/>
                <a:cs typeface="+mj-cs"/>
              </a:rPr>
              <a:t> is reached:</a:t>
            </a:r>
          </a:p>
          <a:p>
            <a:pPr marL="1428750" lvl="2" indent="-514350">
              <a:buFont typeface="+mj-lt"/>
              <a:buAutoNum type="arabicPeriod"/>
            </a:pPr>
            <a:r>
              <a:rPr lang="en-US" sz="2400" dirty="0">
                <a:solidFill>
                  <a:prstClr val="black"/>
                </a:solidFill>
                <a:ea typeface="+mj-ea"/>
                <a:cs typeface="+mj-cs"/>
              </a:rPr>
              <a:t>Select </a:t>
            </a:r>
            <a:r>
              <a:rPr lang="en-US" sz="2400" i="1" dirty="0">
                <a:solidFill>
                  <a:prstClr val="black"/>
                </a:solidFill>
                <a:ea typeface="+mj-ea"/>
                <a:cs typeface="+mj-cs"/>
              </a:rPr>
              <a:t>m</a:t>
            </a:r>
            <a:r>
              <a:rPr lang="en-US" sz="2400" dirty="0">
                <a:solidFill>
                  <a:prstClr val="black"/>
                </a:solidFill>
                <a:ea typeface="+mj-ea"/>
                <a:cs typeface="+mj-cs"/>
              </a:rPr>
              <a:t> variables at random from </a:t>
            </a:r>
            <a:r>
              <a:rPr lang="en-US" sz="2400" i="1" dirty="0">
                <a:solidFill>
                  <a:prstClr val="black"/>
                </a:solidFill>
                <a:ea typeface="+mj-ea"/>
                <a:cs typeface="+mj-cs"/>
              </a:rPr>
              <a:t>p </a:t>
            </a:r>
            <a:r>
              <a:rPr lang="en-US" sz="2400" dirty="0">
                <a:solidFill>
                  <a:prstClr val="black"/>
                </a:solidFill>
                <a:ea typeface="+mj-ea"/>
                <a:cs typeface="+mj-cs"/>
              </a:rPr>
              <a:t>variables</a:t>
            </a:r>
          </a:p>
          <a:p>
            <a:pPr marL="1428750" lvl="2" indent="-514350">
              <a:buFont typeface="+mj-lt"/>
              <a:buAutoNum type="arabicPeriod"/>
            </a:pPr>
            <a:r>
              <a:rPr lang="en-US" sz="2400" dirty="0">
                <a:solidFill>
                  <a:prstClr val="black"/>
                </a:solidFill>
                <a:ea typeface="+mj-ea"/>
                <a:cs typeface="+mj-cs"/>
              </a:rPr>
              <a:t>Pick the best variable / split point among sample </a:t>
            </a:r>
            <a:r>
              <a:rPr lang="en-US" sz="2400" i="1" dirty="0">
                <a:solidFill>
                  <a:prstClr val="black"/>
                </a:solidFill>
                <a:ea typeface="+mj-ea"/>
                <a:cs typeface="+mj-cs"/>
              </a:rPr>
              <a:t>m</a:t>
            </a:r>
          </a:p>
          <a:p>
            <a:pPr marL="1428750" lvl="2" indent="-514350">
              <a:buFont typeface="+mj-lt"/>
              <a:buAutoNum type="arabicPeriod"/>
            </a:pPr>
            <a:r>
              <a:rPr lang="en-US" sz="2400" dirty="0">
                <a:solidFill>
                  <a:prstClr val="black"/>
                </a:solidFill>
                <a:ea typeface="+mj-ea"/>
                <a:cs typeface="+mj-cs"/>
              </a:rPr>
              <a:t>Split the nod into two daughter nodes</a:t>
            </a:r>
          </a:p>
          <a:p>
            <a:pPr lvl="1"/>
            <a:r>
              <a:rPr lang="en-US" sz="2800" dirty="0">
                <a:solidFill>
                  <a:prstClr val="black"/>
                </a:solidFill>
                <a:ea typeface="+mj-ea"/>
                <a:cs typeface="+mj-cs"/>
              </a:rPr>
              <a:t>Output the ensemble of trees {𝑇</a:t>
            </a:r>
            <a:r>
              <a:rPr lang="en-US" sz="2800" i="1" baseline="-25000" dirty="0">
                <a:solidFill>
                  <a:prstClr val="black"/>
                </a:solidFill>
                <a:ea typeface="+mj-ea"/>
                <a:cs typeface="+mj-cs"/>
              </a:rPr>
              <a:t>b</a:t>
            </a:r>
            <a:r>
              <a:rPr lang="en-US" sz="2800" dirty="0">
                <a:solidFill>
                  <a:prstClr val="black"/>
                </a:solidFill>
                <a:ea typeface="+mj-ea"/>
                <a:cs typeface="+mj-cs"/>
              </a:rPr>
              <a:t> }</a:t>
            </a:r>
            <a:r>
              <a:rPr lang="en-US" sz="2800" i="1" baseline="30000" dirty="0">
                <a:solidFill>
                  <a:prstClr val="black"/>
                </a:solidFill>
                <a:ea typeface="+mj-ea"/>
                <a:cs typeface="+mj-cs"/>
              </a:rPr>
              <a:t>B</a:t>
            </a:r>
            <a:r>
              <a:rPr lang="en-US" sz="2800" baseline="-25000" dirty="0">
                <a:solidFill>
                  <a:prstClr val="black"/>
                </a:solidFill>
                <a:ea typeface="+mj-ea"/>
                <a:cs typeface="+mj-cs"/>
              </a:rPr>
              <a:t>1</a:t>
            </a:r>
          </a:p>
        </p:txBody>
      </p:sp>
    </p:spTree>
    <p:extLst>
      <p:ext uri="{BB962C8B-B14F-4D97-AF65-F5344CB8AC3E}">
        <p14:creationId xmlns:p14="http://schemas.microsoft.com/office/powerpoint/2010/main" val="19480551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942C9EF-80D8-267F-C8DF-8899219355C0}"/>
              </a:ext>
            </a:extLst>
          </p:cNvPr>
          <p:cNvPicPr>
            <a:picLocks noChangeAspect="1"/>
          </p:cNvPicPr>
          <p:nvPr/>
        </p:nvPicPr>
        <p:blipFill rotWithShape="1">
          <a:blip r:embed="rId3"/>
          <a:srcRect t="1" r="1542" b="2428"/>
          <a:stretch/>
        </p:blipFill>
        <p:spPr>
          <a:xfrm>
            <a:off x="4301836" y="3016251"/>
            <a:ext cx="7535087" cy="2630584"/>
          </a:xfrm>
          <a:prstGeom prst="rect">
            <a:avLst/>
          </a:prstGeom>
        </p:spPr>
      </p:pic>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7" y="1690688"/>
            <a:ext cx="11478704" cy="4177146"/>
          </a:xfrm>
        </p:spPr>
        <p:txBody>
          <a:bodyPr>
            <a:normAutofit/>
          </a:bodyPr>
          <a:lstStyle/>
          <a:p>
            <a:r>
              <a:rPr lang="en-US" sz="3200" dirty="0">
                <a:solidFill>
                  <a:prstClr val="black"/>
                </a:solidFill>
                <a:ea typeface="+mj-ea"/>
                <a:cs typeface="+mj-cs"/>
              </a:rPr>
              <a:t>During testing the same unlabeled test input data </a:t>
            </a:r>
            <a:r>
              <a:rPr lang="en-US" sz="3200" i="1" dirty="0">
                <a:solidFill>
                  <a:prstClr val="black"/>
                </a:solidFill>
                <a:ea typeface="+mj-ea"/>
                <a:cs typeface="+mj-cs"/>
              </a:rPr>
              <a:t>v </a:t>
            </a:r>
            <a:r>
              <a:rPr lang="en-US" sz="2800" dirty="0">
                <a:solidFill>
                  <a:prstClr val="black"/>
                </a:solidFill>
                <a:ea typeface="+mj-ea"/>
                <a:cs typeface="+mj-cs"/>
              </a:rPr>
              <a:t>is pushed through each component tree</a:t>
            </a:r>
          </a:p>
          <a:p>
            <a:r>
              <a:rPr lang="en-US" sz="3200" dirty="0">
                <a:solidFill>
                  <a:prstClr val="black"/>
                </a:solidFill>
                <a:ea typeface="+mj-ea"/>
                <a:cs typeface="+mj-cs"/>
              </a:rPr>
              <a:t>At each internal node a test is applied, and the data point is sent to the appropriate child</a:t>
            </a:r>
          </a:p>
          <a:p>
            <a:r>
              <a:rPr lang="en-US" sz="3200" dirty="0">
                <a:solidFill>
                  <a:prstClr val="black"/>
                </a:solidFill>
                <a:ea typeface="+mj-ea"/>
                <a:cs typeface="+mj-cs"/>
              </a:rPr>
              <a:t>The process is repeated</a:t>
            </a:r>
          </a:p>
          <a:p>
            <a:pPr marL="0" indent="0">
              <a:buNone/>
            </a:pPr>
            <a:r>
              <a:rPr lang="en-US" sz="3200" dirty="0">
                <a:solidFill>
                  <a:prstClr val="black"/>
                </a:solidFill>
                <a:ea typeface="+mj-ea"/>
                <a:cs typeface="+mj-cs"/>
              </a:rPr>
              <a:t>   until a leaf is reached</a:t>
            </a:r>
          </a:p>
        </p:txBody>
      </p:sp>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fontScale="90000"/>
          </a:bodyPr>
          <a:lstStyle/>
          <a:p>
            <a:pPr algn="ctr"/>
            <a:r>
              <a:rPr lang="en-US" sz="6000" b="1" dirty="0"/>
              <a:t>Random Forest – Classification of Testing Data</a:t>
            </a:r>
            <a:endParaRPr lang="en-GB" sz="6000" b="1" dirty="0"/>
          </a:p>
        </p:txBody>
      </p:sp>
    </p:spTree>
    <p:extLst>
      <p:ext uri="{BB962C8B-B14F-4D97-AF65-F5344CB8AC3E}">
        <p14:creationId xmlns:p14="http://schemas.microsoft.com/office/powerpoint/2010/main" val="10737692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Random Forest Issues</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200" dirty="0">
                <a:solidFill>
                  <a:prstClr val="black"/>
                </a:solidFill>
                <a:ea typeface="+mj-ea"/>
                <a:cs typeface="+mj-cs"/>
              </a:rPr>
              <a:t>When the number of variables is large, but the fraction of relevant variables is small, random forests are likely to perform poorly when </a:t>
            </a:r>
            <a:r>
              <a:rPr lang="en-US" sz="3200" i="1" dirty="0">
                <a:solidFill>
                  <a:prstClr val="black"/>
                </a:solidFill>
                <a:ea typeface="+mj-ea"/>
                <a:cs typeface="+mj-cs"/>
              </a:rPr>
              <a:t>m</a:t>
            </a:r>
            <a:r>
              <a:rPr lang="en-US" sz="3200" dirty="0">
                <a:solidFill>
                  <a:prstClr val="black"/>
                </a:solidFill>
                <a:ea typeface="+mj-ea"/>
                <a:cs typeface="+mj-cs"/>
              </a:rPr>
              <a:t> is small</a:t>
            </a:r>
          </a:p>
          <a:p>
            <a:r>
              <a:rPr lang="en-US" sz="3200" b="1" dirty="0">
                <a:solidFill>
                  <a:prstClr val="black"/>
                </a:solidFill>
                <a:ea typeface="+mj-ea"/>
                <a:cs typeface="+mj-cs"/>
              </a:rPr>
              <a:t>Why?</a:t>
            </a:r>
          </a:p>
          <a:p>
            <a:endParaRPr lang="en-US" sz="2800" b="1" dirty="0">
              <a:solidFill>
                <a:prstClr val="black"/>
              </a:solidFill>
              <a:ea typeface="+mj-ea"/>
              <a:cs typeface="+mj-cs"/>
            </a:endParaRPr>
          </a:p>
          <a:p>
            <a:pPr lvl="1"/>
            <a:r>
              <a:rPr lang="en-US" sz="2800" dirty="0">
                <a:solidFill>
                  <a:prstClr val="black"/>
                </a:solidFill>
                <a:ea typeface="+mj-ea"/>
                <a:cs typeface="+mj-cs"/>
              </a:rPr>
              <a:t>At each split the chance can be small that the relevant variables will be selected</a:t>
            </a:r>
          </a:p>
        </p:txBody>
      </p:sp>
    </p:spTree>
    <p:extLst>
      <p:ext uri="{BB962C8B-B14F-4D97-AF65-F5344CB8AC3E}">
        <p14:creationId xmlns:p14="http://schemas.microsoft.com/office/powerpoint/2010/main" val="14781717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EB04D9A-9882-10B0-E519-EDBE5386F210}"/>
              </a:ext>
            </a:extLst>
          </p:cNvPr>
          <p:cNvPicPr>
            <a:picLocks noChangeAspect="1"/>
          </p:cNvPicPr>
          <p:nvPr/>
        </p:nvPicPr>
        <p:blipFill>
          <a:blip r:embed="rId3"/>
          <a:stretch>
            <a:fillRect/>
          </a:stretch>
        </p:blipFill>
        <p:spPr>
          <a:xfrm>
            <a:off x="5943600" y="1402218"/>
            <a:ext cx="5162497" cy="4465616"/>
          </a:xfrm>
          <a:prstGeom prst="rect">
            <a:avLst/>
          </a:prstGeom>
        </p:spPr>
      </p:pic>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Random Forest Issues</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5162497" cy="4177146"/>
          </a:xfrm>
        </p:spPr>
        <p:txBody>
          <a:bodyPr>
            <a:normAutofit/>
          </a:bodyPr>
          <a:lstStyle/>
          <a:p>
            <a:r>
              <a:rPr lang="en-US" sz="3200" dirty="0">
                <a:solidFill>
                  <a:prstClr val="black"/>
                </a:solidFill>
                <a:ea typeface="+mj-ea"/>
                <a:cs typeface="+mj-cs"/>
              </a:rPr>
              <a:t>For example, with 3 relevant and 100 not so relevant variables the probability of any of the relevant variables being selected at any split is ~0.25</a:t>
            </a:r>
            <a:endParaRPr lang="en-US" sz="2800" dirty="0">
              <a:solidFill>
                <a:prstClr val="black"/>
              </a:solidFill>
              <a:ea typeface="+mj-ea"/>
              <a:cs typeface="+mj-cs"/>
            </a:endParaRPr>
          </a:p>
        </p:txBody>
      </p:sp>
    </p:spTree>
    <p:extLst>
      <p:ext uri="{BB962C8B-B14F-4D97-AF65-F5344CB8AC3E}">
        <p14:creationId xmlns:p14="http://schemas.microsoft.com/office/powerpoint/2010/main" val="176673902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1C7EAB8-6FCF-4D69-AE3E-78B1E4AEEA57}"/>
              </a:ext>
            </a:extLst>
          </p:cNvPr>
          <p:cNvSpPr>
            <a:spLocks noGrp="1"/>
          </p:cNvSpPr>
          <p:nvPr>
            <p:ph idx="1"/>
          </p:nvPr>
        </p:nvSpPr>
        <p:spPr>
          <a:xfrm>
            <a:off x="630810" y="1470581"/>
            <a:ext cx="5755922" cy="3864989"/>
          </a:xfrm>
        </p:spPr>
        <p:txBody>
          <a:bodyPr/>
          <a:lstStyle/>
          <a:p>
            <a:endParaRPr lang="en-US" sz="6000" b="1" dirty="0">
              <a:effectLst/>
              <a:latin typeface="Calibri" panose="020F0502020204030204" pitchFamily="34" charset="0"/>
              <a:ea typeface="DengXian" panose="02010600030101010101" pitchFamily="2" charset="-122"/>
              <a:cs typeface="Times New Roman" panose="02020603050405020304" pitchFamily="18" charset="0"/>
            </a:endParaRPr>
          </a:p>
          <a:p>
            <a:r>
              <a:rPr lang="en-US" sz="6000" b="1" dirty="0">
                <a:effectLst/>
                <a:latin typeface="Calibri" panose="020F0502020204030204" pitchFamily="34" charset="0"/>
                <a:ea typeface="DengXian" panose="02010600030101010101" pitchFamily="2" charset="-122"/>
                <a:cs typeface="Times New Roman" panose="02020603050405020304" pitchFamily="18" charset="0"/>
              </a:rPr>
              <a:t>Boosting</a:t>
            </a:r>
          </a:p>
        </p:txBody>
      </p:sp>
    </p:spTree>
    <p:extLst>
      <p:ext uri="{BB962C8B-B14F-4D97-AF65-F5344CB8AC3E}">
        <p14:creationId xmlns:p14="http://schemas.microsoft.com/office/powerpoint/2010/main" val="38898193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Boosting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200" dirty="0">
                <a:solidFill>
                  <a:prstClr val="black"/>
                </a:solidFill>
                <a:ea typeface="+mj-ea"/>
                <a:cs typeface="+mj-cs"/>
              </a:rPr>
              <a:t>This is another Ensemble technique</a:t>
            </a:r>
          </a:p>
          <a:p>
            <a:r>
              <a:rPr lang="en-US" sz="3200" dirty="0">
                <a:solidFill>
                  <a:prstClr val="black"/>
                </a:solidFill>
                <a:ea typeface="+mj-ea"/>
                <a:cs typeface="+mj-cs"/>
              </a:rPr>
              <a:t>It is a general approach that can be applied to many statistical learning methods for regression or classification</a:t>
            </a:r>
          </a:p>
          <a:p>
            <a:r>
              <a:rPr lang="en-US" sz="3200" dirty="0">
                <a:solidFill>
                  <a:prstClr val="black"/>
                </a:solidFill>
                <a:ea typeface="+mj-ea"/>
                <a:cs typeface="+mj-cs"/>
              </a:rPr>
              <a:t>It can change weak learning models into strong learners</a:t>
            </a:r>
          </a:p>
          <a:p>
            <a:r>
              <a:rPr lang="en-US" sz="3200" dirty="0">
                <a:solidFill>
                  <a:prstClr val="black"/>
                </a:solidFill>
                <a:ea typeface="+mj-ea"/>
                <a:cs typeface="+mj-cs"/>
              </a:rPr>
              <a:t>It involves generating n number models (trees) sequentially based on modified versions of the original dataset</a:t>
            </a:r>
          </a:p>
          <a:p>
            <a:r>
              <a:rPr lang="en-US" sz="3200" dirty="0">
                <a:solidFill>
                  <a:prstClr val="black"/>
                </a:solidFill>
                <a:ea typeface="+mj-ea"/>
                <a:cs typeface="+mj-cs"/>
              </a:rPr>
              <a:t>It does not involve bootstrap sampling</a:t>
            </a:r>
          </a:p>
        </p:txBody>
      </p:sp>
    </p:spTree>
    <p:extLst>
      <p:ext uri="{BB962C8B-B14F-4D97-AF65-F5344CB8AC3E}">
        <p14:creationId xmlns:p14="http://schemas.microsoft.com/office/powerpoint/2010/main" val="755719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Types of Boosting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200" dirty="0">
                <a:solidFill>
                  <a:prstClr val="black"/>
                </a:solidFill>
                <a:ea typeface="+mj-ea"/>
                <a:cs typeface="+mj-cs"/>
              </a:rPr>
              <a:t>AdaBoost</a:t>
            </a:r>
          </a:p>
          <a:p>
            <a:pPr lvl="1"/>
            <a:r>
              <a:rPr lang="en-US" sz="2800" dirty="0">
                <a:solidFill>
                  <a:prstClr val="black"/>
                </a:solidFill>
                <a:ea typeface="+mj-ea"/>
                <a:cs typeface="+mj-cs"/>
              </a:rPr>
              <a:t>For binary classifications</a:t>
            </a:r>
          </a:p>
          <a:p>
            <a:r>
              <a:rPr lang="en-US" sz="3200" dirty="0">
                <a:solidFill>
                  <a:prstClr val="black"/>
                </a:solidFill>
                <a:ea typeface="+mj-ea"/>
                <a:cs typeface="+mj-cs"/>
              </a:rPr>
              <a:t>Gradient Boosting</a:t>
            </a:r>
          </a:p>
          <a:p>
            <a:r>
              <a:rPr lang="en-US" sz="3200" dirty="0">
                <a:solidFill>
                  <a:prstClr val="black"/>
                </a:solidFill>
                <a:ea typeface="+mj-ea"/>
                <a:cs typeface="+mj-cs"/>
              </a:rPr>
              <a:t>Extreme Gradient Boosting (</a:t>
            </a:r>
            <a:r>
              <a:rPr lang="en-US" sz="3200" dirty="0" err="1">
                <a:solidFill>
                  <a:prstClr val="black"/>
                </a:solidFill>
                <a:ea typeface="+mj-ea"/>
                <a:cs typeface="+mj-cs"/>
              </a:rPr>
              <a:t>XGBoost</a:t>
            </a:r>
            <a:r>
              <a:rPr lang="en-US" sz="3200" dirty="0">
                <a:solidFill>
                  <a:prstClr val="black"/>
                </a:solidFill>
                <a:ea typeface="+mj-ea"/>
                <a:cs typeface="+mj-cs"/>
              </a:rPr>
              <a:t>)</a:t>
            </a:r>
          </a:p>
        </p:txBody>
      </p:sp>
    </p:spTree>
    <p:extLst>
      <p:ext uri="{BB962C8B-B14F-4D97-AF65-F5344CB8AC3E}">
        <p14:creationId xmlns:p14="http://schemas.microsoft.com/office/powerpoint/2010/main" val="24310613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Gradient Boosting Model</a:t>
            </a:r>
            <a:endParaRPr lang="en-GB" sz="6000" b="1" dirty="0"/>
          </a:p>
        </p:txBody>
      </p:sp>
      <p:pic>
        <p:nvPicPr>
          <p:cNvPr id="6" name="Content Placeholder 5">
            <a:extLst>
              <a:ext uri="{FF2B5EF4-FFF2-40B4-BE49-F238E27FC236}">
                <a16:creationId xmlns:a16="http://schemas.microsoft.com/office/drawing/2014/main" id="{EA59DAF9-DEEF-3A1D-765C-9BEF49B2E7EB}"/>
              </a:ext>
            </a:extLst>
          </p:cNvPr>
          <p:cNvPicPr>
            <a:picLocks noGrp="1" noChangeAspect="1"/>
          </p:cNvPicPr>
          <p:nvPr>
            <p:ph idx="1"/>
          </p:nvPr>
        </p:nvPicPr>
        <p:blipFill>
          <a:blip r:embed="rId3"/>
          <a:stretch>
            <a:fillRect/>
          </a:stretch>
        </p:blipFill>
        <p:spPr>
          <a:xfrm>
            <a:off x="190624" y="1690688"/>
            <a:ext cx="11810751" cy="3816494"/>
          </a:xfrm>
        </p:spPr>
      </p:pic>
      <p:sp>
        <p:nvSpPr>
          <p:cNvPr id="9" name="TextBox 8">
            <a:extLst>
              <a:ext uri="{FF2B5EF4-FFF2-40B4-BE49-F238E27FC236}">
                <a16:creationId xmlns:a16="http://schemas.microsoft.com/office/drawing/2014/main" id="{7B3324A7-B86A-C51E-0BA7-89F293520956}"/>
              </a:ext>
            </a:extLst>
          </p:cNvPr>
          <p:cNvSpPr txBox="1"/>
          <p:nvPr/>
        </p:nvSpPr>
        <p:spPr>
          <a:xfrm>
            <a:off x="2075852" y="5381444"/>
            <a:ext cx="8040293" cy="400110"/>
          </a:xfrm>
          <a:prstGeom prst="rect">
            <a:avLst/>
          </a:prstGeom>
          <a:noFill/>
        </p:spPr>
        <p:txBody>
          <a:bodyPr wrap="square">
            <a:spAutoFit/>
          </a:bodyPr>
          <a:lstStyle/>
          <a:p>
            <a:r>
              <a:rPr lang="en-US" sz="2000" b="1" dirty="0"/>
              <a:t>Gradient Boosting trains models in a gradual, additive and sequential way.</a:t>
            </a:r>
          </a:p>
        </p:txBody>
      </p:sp>
    </p:spTree>
    <p:extLst>
      <p:ext uri="{BB962C8B-B14F-4D97-AF65-F5344CB8AC3E}">
        <p14:creationId xmlns:p14="http://schemas.microsoft.com/office/powerpoint/2010/main" val="77392765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Training a Boosting Model</a:t>
            </a:r>
            <a:endParaRPr lang="en-GB" sz="6000" b="1" dirty="0"/>
          </a:p>
        </p:txBody>
      </p:sp>
      <p:pic>
        <p:nvPicPr>
          <p:cNvPr id="6" name="Content Placeholder 5">
            <a:extLst>
              <a:ext uri="{FF2B5EF4-FFF2-40B4-BE49-F238E27FC236}">
                <a16:creationId xmlns:a16="http://schemas.microsoft.com/office/drawing/2014/main" id="{EA59DAF9-DEEF-3A1D-765C-9BEF49B2E7EB}"/>
              </a:ext>
            </a:extLst>
          </p:cNvPr>
          <p:cNvPicPr>
            <a:picLocks noGrp="1" noChangeAspect="1"/>
          </p:cNvPicPr>
          <p:nvPr>
            <p:ph idx="1"/>
          </p:nvPr>
        </p:nvPicPr>
        <p:blipFill>
          <a:blip r:embed="rId3"/>
          <a:srcRect/>
          <a:stretch/>
        </p:blipFill>
        <p:spPr>
          <a:xfrm>
            <a:off x="190624" y="1690687"/>
            <a:ext cx="11810751" cy="4034704"/>
          </a:xfrm>
        </p:spPr>
      </p:pic>
    </p:spTree>
    <p:extLst>
      <p:ext uri="{BB962C8B-B14F-4D97-AF65-F5344CB8AC3E}">
        <p14:creationId xmlns:p14="http://schemas.microsoft.com/office/powerpoint/2010/main" val="9838518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Gradient Boosting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200" dirty="0">
                <a:solidFill>
                  <a:prstClr val="black"/>
                </a:solidFill>
                <a:ea typeface="+mj-ea"/>
                <a:cs typeface="+mj-cs"/>
              </a:rPr>
              <a:t>It trains models in a gradual, additive and sequential way.</a:t>
            </a:r>
          </a:p>
          <a:p>
            <a:r>
              <a:rPr lang="en-US" sz="3200" dirty="0">
                <a:solidFill>
                  <a:prstClr val="black"/>
                </a:solidFill>
                <a:ea typeface="+mj-ea"/>
                <a:cs typeface="+mj-cs"/>
              </a:rPr>
              <a:t>It does this by minimizing the Loss Function of a model</a:t>
            </a:r>
          </a:p>
          <a:p>
            <a:pPr lvl="1"/>
            <a:r>
              <a:rPr lang="en-US" sz="2800" dirty="0">
                <a:solidFill>
                  <a:prstClr val="black"/>
                </a:solidFill>
                <a:ea typeface="+mj-ea"/>
                <a:cs typeface="+mj-cs"/>
              </a:rPr>
              <a:t>It adds weak learners using a Gradient Descent procedure</a:t>
            </a:r>
          </a:p>
          <a:p>
            <a:pPr lvl="1"/>
            <a:r>
              <a:rPr lang="en-US" sz="2800" dirty="0">
                <a:solidFill>
                  <a:prstClr val="black"/>
                </a:solidFill>
                <a:ea typeface="+mj-ea"/>
                <a:cs typeface="+mj-cs"/>
              </a:rPr>
              <a:t>It trains sequentially</a:t>
            </a:r>
          </a:p>
          <a:p>
            <a:pPr lvl="1"/>
            <a:r>
              <a:rPr lang="en-US" sz="2800" dirty="0">
                <a:solidFill>
                  <a:prstClr val="black"/>
                </a:solidFill>
                <a:ea typeface="+mj-ea"/>
                <a:cs typeface="+mj-cs"/>
              </a:rPr>
              <a:t>There is a gradual minimization of the Loss Function of the whole system as a result</a:t>
            </a:r>
          </a:p>
          <a:p>
            <a:endParaRPr lang="en-US" sz="3200" dirty="0">
              <a:solidFill>
                <a:prstClr val="black"/>
              </a:solidFill>
              <a:ea typeface="+mj-ea"/>
              <a:cs typeface="+mj-cs"/>
            </a:endParaRPr>
          </a:p>
          <a:p>
            <a:endParaRPr lang="en-US" sz="3200" dirty="0">
              <a:solidFill>
                <a:prstClr val="black"/>
              </a:solidFill>
              <a:ea typeface="+mj-ea"/>
              <a:cs typeface="+mj-cs"/>
            </a:endParaRPr>
          </a:p>
          <a:p>
            <a:endParaRPr lang="en-US" sz="3200" dirty="0">
              <a:solidFill>
                <a:prstClr val="black"/>
              </a:solidFill>
              <a:ea typeface="+mj-ea"/>
              <a:cs typeface="+mj-cs"/>
            </a:endParaRPr>
          </a:p>
        </p:txBody>
      </p:sp>
    </p:spTree>
    <p:extLst>
      <p:ext uri="{BB962C8B-B14F-4D97-AF65-F5344CB8AC3E}">
        <p14:creationId xmlns:p14="http://schemas.microsoft.com/office/powerpoint/2010/main" val="374709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Gradient Boosting Process</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pPr marL="514350" indent="-514350">
              <a:buFont typeface="+mj-lt"/>
              <a:buAutoNum type="arabicPeriod"/>
            </a:pPr>
            <a:r>
              <a:rPr lang="en-US" sz="3200" dirty="0">
                <a:solidFill>
                  <a:prstClr val="black"/>
                </a:solidFill>
                <a:ea typeface="+mj-ea"/>
                <a:cs typeface="+mj-cs"/>
              </a:rPr>
              <a:t>The errors (residuals) of prior models are predicted and summed to make a final prediction</a:t>
            </a:r>
          </a:p>
          <a:p>
            <a:pPr marL="514350" indent="-514350">
              <a:buFont typeface="+mj-lt"/>
              <a:buAutoNum type="arabicPeriod"/>
            </a:pPr>
            <a:r>
              <a:rPr lang="en-US" sz="3200" dirty="0">
                <a:solidFill>
                  <a:prstClr val="black"/>
                </a:solidFill>
                <a:ea typeface="+mj-ea"/>
                <a:cs typeface="+mj-cs"/>
              </a:rPr>
              <a:t>A weak learner is added one at a time, Previous learners are left unchanged</a:t>
            </a:r>
          </a:p>
          <a:p>
            <a:pPr marL="514350" indent="-514350">
              <a:buFont typeface="+mj-lt"/>
              <a:buAutoNum type="arabicPeriod"/>
            </a:pPr>
            <a:r>
              <a:rPr lang="en-US" sz="3200" dirty="0">
                <a:solidFill>
                  <a:prstClr val="black"/>
                </a:solidFill>
                <a:ea typeface="+mj-ea"/>
                <a:cs typeface="+mj-cs"/>
              </a:rPr>
              <a:t>The patterns in the errors are leveraged to strengthen a model with weak predictions</a:t>
            </a:r>
          </a:p>
          <a:p>
            <a:pPr marL="514350" indent="-514350">
              <a:buFont typeface="+mj-lt"/>
              <a:buAutoNum type="arabicPeriod"/>
            </a:pPr>
            <a:r>
              <a:rPr lang="en-US" sz="3200" dirty="0">
                <a:solidFill>
                  <a:prstClr val="black"/>
                </a:solidFill>
                <a:ea typeface="+mj-ea"/>
                <a:cs typeface="+mj-cs"/>
              </a:rPr>
              <a:t>Modeling stops when errors do not have any pattern that can be modelled</a:t>
            </a:r>
          </a:p>
          <a:p>
            <a:endParaRPr lang="en-US" sz="3200" dirty="0">
              <a:solidFill>
                <a:prstClr val="black"/>
              </a:solidFill>
              <a:ea typeface="+mj-ea"/>
              <a:cs typeface="+mj-cs"/>
            </a:endParaRPr>
          </a:p>
          <a:p>
            <a:endParaRPr lang="en-US" sz="3200" dirty="0">
              <a:solidFill>
                <a:prstClr val="black"/>
              </a:solidFill>
              <a:ea typeface="+mj-ea"/>
              <a:cs typeface="+mj-cs"/>
            </a:endParaRPr>
          </a:p>
        </p:txBody>
      </p:sp>
    </p:spTree>
    <p:extLst>
      <p:ext uri="{BB962C8B-B14F-4D97-AF65-F5344CB8AC3E}">
        <p14:creationId xmlns:p14="http://schemas.microsoft.com/office/powerpoint/2010/main" val="91895100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Sequential Fitting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lnSpcReduction="10000"/>
          </a:bodyPr>
          <a:lstStyle/>
          <a:p>
            <a:pPr marL="514350" indent="-514350">
              <a:buFont typeface="+mj-lt"/>
              <a:buAutoNum type="arabicPeriod"/>
            </a:pPr>
            <a:r>
              <a:rPr lang="en-US" sz="3200" dirty="0">
                <a:solidFill>
                  <a:prstClr val="black"/>
                </a:solidFill>
                <a:ea typeface="+mj-ea"/>
                <a:cs typeface="+mj-cs"/>
              </a:rPr>
              <a:t>Fit and train an initial model (Classification or Regression)</a:t>
            </a:r>
          </a:p>
          <a:p>
            <a:pPr marL="514350" indent="-514350">
              <a:buFont typeface="+mj-lt"/>
              <a:buAutoNum type="arabicPeriod"/>
            </a:pPr>
            <a:r>
              <a:rPr lang="en-US" sz="3200" dirty="0">
                <a:solidFill>
                  <a:prstClr val="black"/>
                </a:solidFill>
                <a:ea typeface="+mj-ea"/>
                <a:cs typeface="+mj-cs"/>
              </a:rPr>
              <a:t>Calculate the residuals from the initial model and fit a new model (decision tree)</a:t>
            </a:r>
          </a:p>
          <a:p>
            <a:pPr lvl="1"/>
            <a:r>
              <a:rPr lang="en-US" sz="2800" dirty="0">
                <a:solidFill>
                  <a:prstClr val="black"/>
                </a:solidFill>
                <a:ea typeface="+mj-ea"/>
                <a:cs typeface="+mj-cs"/>
              </a:rPr>
              <a:t>The response (target) variable now is the residuals and not the class label</a:t>
            </a:r>
          </a:p>
          <a:p>
            <a:pPr marL="514350" indent="-514350">
              <a:buFont typeface="+mj-lt"/>
              <a:buAutoNum type="arabicPeriod"/>
            </a:pPr>
            <a:r>
              <a:rPr lang="en-US" sz="3200" dirty="0">
                <a:solidFill>
                  <a:prstClr val="black"/>
                </a:solidFill>
                <a:ea typeface="+mj-ea"/>
                <a:cs typeface="+mj-cs"/>
              </a:rPr>
              <a:t>Add the new model predictions into the function to update the residuals (previous predictions)</a:t>
            </a:r>
          </a:p>
          <a:p>
            <a:pPr marL="514350" indent="-514350">
              <a:buFont typeface="+mj-lt"/>
              <a:buAutoNum type="arabicPeriod"/>
            </a:pPr>
            <a:r>
              <a:rPr lang="en-US" sz="3200" dirty="0">
                <a:solidFill>
                  <a:prstClr val="black"/>
                </a:solidFill>
                <a:ea typeface="+mj-ea"/>
                <a:cs typeface="+mj-cs"/>
              </a:rPr>
              <a:t>Fit another model on the residuals that remain</a:t>
            </a:r>
          </a:p>
          <a:p>
            <a:pPr lvl="1"/>
            <a:r>
              <a:rPr lang="en-US" sz="2800" dirty="0">
                <a:solidFill>
                  <a:prstClr val="black"/>
                </a:solidFill>
                <a:ea typeface="+mj-ea"/>
                <a:cs typeface="+mj-cs"/>
              </a:rPr>
              <a:t>The learning rate must be controlled, the process repeats until either the sum of the residuals become constant or the model is overfitted</a:t>
            </a:r>
          </a:p>
          <a:p>
            <a:endParaRPr lang="en-US" sz="3200" dirty="0">
              <a:solidFill>
                <a:prstClr val="black"/>
              </a:solidFill>
              <a:ea typeface="+mj-ea"/>
              <a:cs typeface="+mj-cs"/>
            </a:endParaRPr>
          </a:p>
        </p:txBody>
      </p:sp>
    </p:spTree>
    <p:extLst>
      <p:ext uri="{BB962C8B-B14F-4D97-AF65-F5344CB8AC3E}">
        <p14:creationId xmlns:p14="http://schemas.microsoft.com/office/powerpoint/2010/main" val="35195853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Boosting Tuning Parameters</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lnSpcReduction="10000"/>
          </a:bodyPr>
          <a:lstStyle/>
          <a:p>
            <a:r>
              <a:rPr lang="en-US" sz="3200" dirty="0">
                <a:solidFill>
                  <a:prstClr val="black"/>
                </a:solidFill>
                <a:ea typeface="+mj-ea"/>
                <a:cs typeface="+mj-cs"/>
              </a:rPr>
              <a:t>Number of trees :</a:t>
            </a:r>
          </a:p>
          <a:p>
            <a:pPr lvl="1"/>
            <a:r>
              <a:rPr lang="en-US" sz="2800" dirty="0">
                <a:solidFill>
                  <a:prstClr val="black"/>
                </a:solidFill>
                <a:ea typeface="+mj-ea"/>
                <a:cs typeface="+mj-cs"/>
              </a:rPr>
              <a:t>Adding excessive number of trees can lead to overfitting, so it is important to stop at the point where the loss value converges</a:t>
            </a:r>
          </a:p>
          <a:p>
            <a:r>
              <a:rPr lang="en-US" sz="3200" dirty="0">
                <a:solidFill>
                  <a:prstClr val="black"/>
                </a:solidFill>
                <a:ea typeface="+mj-ea"/>
                <a:cs typeface="+mj-cs"/>
              </a:rPr>
              <a:t>Tree Depth</a:t>
            </a:r>
          </a:p>
          <a:p>
            <a:pPr lvl="1"/>
            <a:r>
              <a:rPr lang="en-US" sz="2800" dirty="0">
                <a:solidFill>
                  <a:prstClr val="black"/>
                </a:solidFill>
                <a:ea typeface="+mj-ea"/>
                <a:cs typeface="+mj-cs"/>
              </a:rPr>
              <a:t>Shorter trees are preferred over more complex trees</a:t>
            </a:r>
          </a:p>
          <a:p>
            <a:pPr lvl="1"/>
            <a:r>
              <a:rPr lang="en-US" sz="2800" dirty="0">
                <a:solidFill>
                  <a:prstClr val="black"/>
                </a:solidFill>
                <a:ea typeface="+mj-ea"/>
                <a:cs typeface="+mj-cs"/>
              </a:rPr>
              <a:t>It may be best to limit the number of levels in a tree to 4 – 8</a:t>
            </a:r>
          </a:p>
          <a:p>
            <a:r>
              <a:rPr lang="en-US" sz="3200" dirty="0">
                <a:solidFill>
                  <a:prstClr val="black"/>
                </a:solidFill>
                <a:ea typeface="+mj-ea"/>
                <a:cs typeface="+mj-cs"/>
              </a:rPr>
              <a:t>Number of observations per split</a:t>
            </a:r>
          </a:p>
          <a:p>
            <a:pPr lvl="1"/>
            <a:r>
              <a:rPr lang="en-US" sz="2800" dirty="0">
                <a:solidFill>
                  <a:prstClr val="black"/>
                </a:solidFill>
                <a:ea typeface="+mj-ea"/>
                <a:cs typeface="+mj-cs"/>
              </a:rPr>
              <a:t>This imposes a minimum constraint on the amount of training data at a training node before a split can be considered</a:t>
            </a:r>
          </a:p>
        </p:txBody>
      </p:sp>
    </p:spTree>
    <p:extLst>
      <p:ext uri="{BB962C8B-B14F-4D97-AF65-F5344CB8AC3E}">
        <p14:creationId xmlns:p14="http://schemas.microsoft.com/office/powerpoint/2010/main" val="29663956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F644B5D-8907-A2AF-0E8B-FF1DBA482B6B}"/>
              </a:ext>
            </a:extLst>
          </p:cNvPr>
          <p:cNvSpPr>
            <a:spLocks noGrp="1"/>
          </p:cNvSpPr>
          <p:nvPr>
            <p:ph type="title"/>
          </p:nvPr>
        </p:nvSpPr>
        <p:spPr/>
        <p:txBody>
          <a:bodyPr>
            <a:normAutofit/>
          </a:bodyPr>
          <a:lstStyle/>
          <a:p>
            <a:pPr algn="ctr"/>
            <a:r>
              <a:rPr lang="en-US" sz="6000" b="1" dirty="0"/>
              <a:t>Issues with Boosting</a:t>
            </a:r>
            <a:endParaRPr lang="en-GB" sz="6000" b="1" dirty="0"/>
          </a:p>
        </p:txBody>
      </p:sp>
      <p:sp>
        <p:nvSpPr>
          <p:cNvPr id="8" name="Content Placeholder 7">
            <a:extLst>
              <a:ext uri="{FF2B5EF4-FFF2-40B4-BE49-F238E27FC236}">
                <a16:creationId xmlns:a16="http://schemas.microsoft.com/office/drawing/2014/main" id="{6A961D13-3C6A-9125-3BE8-40DBBA6A7367}"/>
              </a:ext>
            </a:extLst>
          </p:cNvPr>
          <p:cNvSpPr>
            <a:spLocks noGrp="1"/>
          </p:cNvSpPr>
          <p:nvPr>
            <p:ph idx="1"/>
          </p:nvPr>
        </p:nvSpPr>
        <p:spPr>
          <a:xfrm>
            <a:off x="355076" y="1690688"/>
            <a:ext cx="11481847" cy="4177146"/>
          </a:xfrm>
        </p:spPr>
        <p:txBody>
          <a:bodyPr>
            <a:normAutofit/>
          </a:bodyPr>
          <a:lstStyle/>
          <a:p>
            <a:r>
              <a:rPr lang="en-US" sz="3200" dirty="0">
                <a:solidFill>
                  <a:prstClr val="black"/>
                </a:solidFill>
                <a:ea typeface="+mj-ea"/>
                <a:cs typeface="+mj-cs"/>
              </a:rPr>
              <a:t>It is sensitive to outliers</a:t>
            </a:r>
          </a:p>
          <a:p>
            <a:pPr lvl="1"/>
            <a:r>
              <a:rPr lang="en-US" sz="2800" dirty="0">
                <a:solidFill>
                  <a:prstClr val="black"/>
                </a:solidFill>
                <a:ea typeface="+mj-ea"/>
                <a:cs typeface="+mj-cs"/>
              </a:rPr>
              <a:t>Every classifier is obliged to fix the errors in the predecessors and that can cause overfitting</a:t>
            </a:r>
          </a:p>
          <a:p>
            <a:r>
              <a:rPr lang="en-US" dirty="0">
                <a:solidFill>
                  <a:prstClr val="black"/>
                </a:solidFill>
                <a:ea typeface="+mj-ea"/>
                <a:cs typeface="+mj-cs"/>
              </a:rPr>
              <a:t>It is almost impossible to scale up</a:t>
            </a:r>
          </a:p>
          <a:p>
            <a:r>
              <a:rPr lang="en-US" dirty="0">
                <a:solidFill>
                  <a:prstClr val="black"/>
                </a:solidFill>
                <a:ea typeface="+mj-ea"/>
                <a:cs typeface="+mj-cs"/>
              </a:rPr>
              <a:t>It is almost impossible to justify the decision</a:t>
            </a:r>
          </a:p>
          <a:p>
            <a:r>
              <a:rPr lang="en-US">
                <a:solidFill>
                  <a:prstClr val="black"/>
                </a:solidFill>
                <a:ea typeface="+mj-ea"/>
                <a:cs typeface="+mj-cs"/>
              </a:rPr>
              <a:t>It is computationally expensive</a:t>
            </a:r>
            <a:endParaRPr lang="en-US" dirty="0">
              <a:solidFill>
                <a:prstClr val="black"/>
              </a:solidFill>
              <a:ea typeface="+mj-ea"/>
              <a:cs typeface="+mj-cs"/>
            </a:endParaRPr>
          </a:p>
        </p:txBody>
      </p:sp>
    </p:spTree>
    <p:extLst>
      <p:ext uri="{BB962C8B-B14F-4D97-AF65-F5344CB8AC3E}">
        <p14:creationId xmlns:p14="http://schemas.microsoft.com/office/powerpoint/2010/main" val="1936837610"/>
      </p:ext>
    </p:extLst>
  </p:cSld>
  <p:clrMapOvr>
    <a:masterClrMapping/>
  </p:clrMapOvr>
</p:sld>
</file>

<file path=ppt/theme/theme1.xml><?xml version="1.0" encoding="utf-8"?>
<a:theme xmlns:a="http://schemas.openxmlformats.org/drawingml/2006/main" name="UWTSD 200 Holding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UWTSD 200_Title Pag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UWTSD 200_Title Pag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UWTSD 200_Title Pag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UWTSD 200_Title Pag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UWTSD 200_Subtitl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UWTSD 200_Subtitle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UWTSD 200_Subtitle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9.xml><?xml version="1.0" encoding="utf-8"?>
<a:theme xmlns:a="http://schemas.openxmlformats.org/drawingml/2006/main" name="UWTSD 200_Subtitle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UWTSD 200_Text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UWTSD 200_Text 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UWTSD 200_Text 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UWTSD 200_Text 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name="UWTSD 200_Text 5">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5.xml><?xml version="1.0" encoding="utf-8"?>
<a:theme xmlns:a="http://schemas.openxmlformats.org/drawingml/2006/main" name="UWTSD 200_Text 6">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UWTSD 200_Text 7">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7.xml><?xml version="1.0" encoding="utf-8"?>
<a:theme xmlns:a="http://schemas.openxmlformats.org/drawingml/2006/main" name="UWTSD 200_Text 8">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8.xml><?xml version="1.0" encoding="utf-8"?>
<a:theme xmlns:a="http://schemas.openxmlformats.org/drawingml/2006/main" name="UWTSD Logo Variations with Image Behind">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9.xml><?xml version="1.0" encoding="utf-8"?>
<a:theme xmlns:a="http://schemas.openxmlformats.org/drawingml/2006/main" name="UWTSD Logo Full Colour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0.xml><?xml version="1.0" encoding="utf-8"?>
<a:theme xmlns:a="http://schemas.openxmlformats.org/drawingml/2006/main" name="UWTSD Logo only mono_top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UWTSD Logo only mono_bottom lef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22DCA5D1B256B479227F480D2542598" ma:contentTypeVersion="11" ma:contentTypeDescription="Create a new document." ma:contentTypeScope="" ma:versionID="68ca945a54677db2e29a42d1f8357fb2">
  <xsd:schema xmlns:xsd="http://www.w3.org/2001/XMLSchema" xmlns:xs="http://www.w3.org/2001/XMLSchema" xmlns:p="http://schemas.microsoft.com/office/2006/metadata/properties" xmlns:ns2="211f9404-bca0-4bcf-9c1d-965ccb6f8d2d" xmlns:ns3="303dbf9b-b85b-46a0-94f1-894078c07ecd" targetNamespace="http://schemas.microsoft.com/office/2006/metadata/properties" ma:root="true" ma:fieldsID="c8ebb72be4a4c714af0916efcabc7353" ns2:_="" ns3:_="">
    <xsd:import namespace="211f9404-bca0-4bcf-9c1d-965ccb6f8d2d"/>
    <xsd:import namespace="303dbf9b-b85b-46a0-94f1-894078c07ecd"/>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11f9404-bca0-4bcf-9c1d-965ccb6f8d2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D09DC4-48CE-45C2-9393-0A8E48C8FD95}">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59A90DE1-5030-4590-8AE5-55F67A0F029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11f9404-bca0-4bcf-9c1d-965ccb6f8d2d"/>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AEDFBF8-727B-4366-BD16-3E84A7D1284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1497</Words>
  <Application>Microsoft Office PowerPoint</Application>
  <PresentationFormat>Widescreen</PresentationFormat>
  <Paragraphs>200</Paragraphs>
  <Slides>33</Slides>
  <Notes>32</Notes>
  <HiddenSlides>0</HiddenSlides>
  <MMClips>0</MMClips>
  <ScaleCrop>false</ScaleCrop>
  <HeadingPairs>
    <vt:vector size="6" baseType="variant">
      <vt:variant>
        <vt:lpstr>Fonts Used</vt:lpstr>
      </vt:variant>
      <vt:variant>
        <vt:i4>3</vt:i4>
      </vt:variant>
      <vt:variant>
        <vt:lpstr>Theme</vt:lpstr>
      </vt:variant>
      <vt:variant>
        <vt:i4>22</vt:i4>
      </vt:variant>
      <vt:variant>
        <vt:lpstr>Slide Titles</vt:lpstr>
      </vt:variant>
      <vt:variant>
        <vt:i4>33</vt:i4>
      </vt:variant>
    </vt:vector>
  </HeadingPairs>
  <TitlesOfParts>
    <vt:vector size="58" baseType="lpstr">
      <vt:lpstr>Arial</vt:lpstr>
      <vt:lpstr>Calibri</vt:lpstr>
      <vt:lpstr>Calibri Light</vt:lpstr>
      <vt:lpstr>UWTSD 200 Holding Page</vt:lpstr>
      <vt:lpstr>UWTSD 200_Title Page</vt:lpstr>
      <vt:lpstr>UWTSD 200_Title Page 1</vt:lpstr>
      <vt:lpstr>UWTSD 200_Title Page 2</vt:lpstr>
      <vt:lpstr>UWTSD 200_Title Page 3</vt:lpstr>
      <vt:lpstr>UWTSD 200_Subtitle 1</vt:lpstr>
      <vt:lpstr>UWTSD 200_Subtitle 2</vt:lpstr>
      <vt:lpstr>UWTSD 200_Subtitle 3</vt:lpstr>
      <vt:lpstr>UWTSD 200_Subtitle 4</vt:lpstr>
      <vt:lpstr>UWTSD 200_Text 1</vt:lpstr>
      <vt:lpstr>UWTSD 200_Text 2</vt:lpstr>
      <vt:lpstr>UWTSD 200_Text 3</vt:lpstr>
      <vt:lpstr>UWTSD 200_Text 4</vt:lpstr>
      <vt:lpstr>UWTSD 200_Text 5</vt:lpstr>
      <vt:lpstr>UWTSD 200_Text 6</vt:lpstr>
      <vt:lpstr>UWTSD 200_Text 7</vt:lpstr>
      <vt:lpstr>UWTSD 200_Text 8</vt:lpstr>
      <vt:lpstr>UWTSD Logo Variations with Image Behind</vt:lpstr>
      <vt:lpstr>UWTSD Logo Full Colour_Bottom Left</vt:lpstr>
      <vt:lpstr>UWTSD Logo only mono_top left</vt:lpstr>
      <vt:lpstr>UWTSD Logo only mono_bottom left</vt:lpstr>
      <vt:lpstr>Title Slide 1</vt:lpstr>
      <vt:lpstr>PowerPoint Presentation</vt:lpstr>
      <vt:lpstr>This Lecture…</vt:lpstr>
      <vt:lpstr>PowerPoint Presentation</vt:lpstr>
      <vt:lpstr>Ensemble Learning</vt:lpstr>
      <vt:lpstr>Ensemble Learning</vt:lpstr>
      <vt:lpstr>Why Ensemble Learning</vt:lpstr>
      <vt:lpstr>PowerPoint Presentation</vt:lpstr>
      <vt:lpstr>Bagging</vt:lpstr>
      <vt:lpstr>Bagging</vt:lpstr>
      <vt:lpstr>Bagging</vt:lpstr>
      <vt:lpstr>Bagging</vt:lpstr>
      <vt:lpstr>Bagging</vt:lpstr>
      <vt:lpstr>Out-of-Bag Error Estimation</vt:lpstr>
      <vt:lpstr>Bagging – Accuracy Over Interpretability</vt:lpstr>
      <vt:lpstr>Advantages of Bagging</vt:lpstr>
      <vt:lpstr>Bootstrapping Method</vt:lpstr>
      <vt:lpstr>PowerPoint Presentation</vt:lpstr>
      <vt:lpstr>Random Forest</vt:lpstr>
      <vt:lpstr>Random Forest</vt:lpstr>
      <vt:lpstr>Random Forest Algorithm</vt:lpstr>
      <vt:lpstr>Random Forest – Classification of Testing Data</vt:lpstr>
      <vt:lpstr>Random Forest Issues</vt:lpstr>
      <vt:lpstr>Random Forest Issues</vt:lpstr>
      <vt:lpstr>PowerPoint Presentation</vt:lpstr>
      <vt:lpstr>Boosting</vt:lpstr>
      <vt:lpstr>Types of Boosting</vt:lpstr>
      <vt:lpstr>Gradient Boosting Model</vt:lpstr>
      <vt:lpstr>Training a Boosting Model</vt:lpstr>
      <vt:lpstr>Gradient Boosting</vt:lpstr>
      <vt:lpstr>Gradient Boosting Process</vt:lpstr>
      <vt:lpstr>Sequential Fitting</vt:lpstr>
      <vt:lpstr>Boosting Tuning Parameters</vt:lpstr>
      <vt:lpstr>Issues with Boosting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Ffion Evans</dc:creator>
  <cp:lastModifiedBy>Mark Huntly</cp:lastModifiedBy>
  <cp:revision>160</cp:revision>
  <dcterms:created xsi:type="dcterms:W3CDTF">2021-03-09T15:35:42Z</dcterms:created>
  <dcterms:modified xsi:type="dcterms:W3CDTF">2023-06-01T12:23:05Z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0x010100A22DCA5D1B256B479227F480D2542598</vt:lpwstr>
  </property>
</Properties>
</file>