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23"/>
  </p:notesMasterIdLst>
  <p:sldIdLst>
    <p:sldId id="256" r:id="rId2"/>
    <p:sldId id="1546" r:id="rId3"/>
    <p:sldId id="1547" r:id="rId4"/>
    <p:sldId id="1540" r:id="rId5"/>
    <p:sldId id="1541" r:id="rId6"/>
    <p:sldId id="1542" r:id="rId7"/>
    <p:sldId id="1543" r:id="rId8"/>
    <p:sldId id="1557" r:id="rId9"/>
    <p:sldId id="1545" r:id="rId10"/>
    <p:sldId id="1562" r:id="rId11"/>
    <p:sldId id="1565" r:id="rId12"/>
    <p:sldId id="1566" r:id="rId13"/>
    <p:sldId id="1572" r:id="rId14"/>
    <p:sldId id="1569" r:id="rId15"/>
    <p:sldId id="1563" r:id="rId16"/>
    <p:sldId id="1571" r:id="rId17"/>
    <p:sldId id="1570" r:id="rId18"/>
    <p:sldId id="1564" r:id="rId19"/>
    <p:sldId id="1550" r:id="rId20"/>
    <p:sldId id="1549" r:id="rId21"/>
    <p:sldId id="278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BFE9"/>
    <a:srgbClr val="BFBFBF"/>
    <a:srgbClr val="16443A"/>
    <a:srgbClr val="3E732B"/>
    <a:srgbClr val="E0F2DA"/>
    <a:srgbClr val="03809C"/>
    <a:srgbClr val="F97600"/>
    <a:srgbClr val="CDEAC4"/>
    <a:srgbClr val="62BB45"/>
    <a:srgbClr val="C1F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786" autoAdjust="0"/>
    <p:restoredTop sz="64706" autoAdjust="0"/>
  </p:normalViewPr>
  <p:slideViewPr>
    <p:cSldViewPr snapToGrid="0">
      <p:cViewPr varScale="1">
        <p:scale>
          <a:sx n="44" d="100"/>
          <a:sy n="44" d="100"/>
        </p:scale>
        <p:origin x="187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2" d="100"/>
          <a:sy n="62" d="100"/>
        </p:scale>
        <p:origin x="3226" y="77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C97D36-F242-411C-986B-A1ABA19F5F0B}" type="datetimeFigureOut">
              <a:rPr lang="en-US" smtClean="0"/>
              <a:t>8/2/2025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783538-E176-4D73-9053-10E27269E2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455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Name, A Mixed-Methods Study of Vocal Educators’ Perspective on the Use of Artificial Intelligence in Vocal Education. Exploring Hopes, Concerns, and Strategies for Effective Integration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783538-E176-4D73-9053-10E27269E2F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0633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4">
          <a:extLst>
            <a:ext uri="{FF2B5EF4-FFF2-40B4-BE49-F238E27FC236}">
              <a16:creationId xmlns:a16="http://schemas.microsoft.com/office/drawing/2014/main" id="{7815677B-FC77-2B6B-54AB-EF5DD83A0C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Google Shape;725;g51b28ef904_0_1060:notes">
            <a:extLst>
              <a:ext uri="{FF2B5EF4-FFF2-40B4-BE49-F238E27FC236}">
                <a16:creationId xmlns:a16="http://schemas.microsoft.com/office/drawing/2014/main" id="{6ED7D896-B7A6-7CE3-E528-140DDC18B29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6" name="Google Shape;726;g51b28ef904_0_1060:notes">
            <a:extLst>
              <a:ext uri="{FF2B5EF4-FFF2-40B4-BE49-F238E27FC236}">
                <a16:creationId xmlns:a16="http://schemas.microsoft.com/office/drawing/2014/main" id="{D11C07B2-749E-09F9-7FC2-35D808C3B81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Research questions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Methodology and Methods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Move on to Findings and Discussion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2037789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4">
          <a:extLst>
            <a:ext uri="{FF2B5EF4-FFF2-40B4-BE49-F238E27FC236}">
              <a16:creationId xmlns:a16="http://schemas.microsoft.com/office/drawing/2014/main" id="{852B0157-1391-0A9A-1B1D-8600C45101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Google Shape;725;g51b28ef904_0_1060:notes">
            <a:extLst>
              <a:ext uri="{FF2B5EF4-FFF2-40B4-BE49-F238E27FC236}">
                <a16:creationId xmlns:a16="http://schemas.microsoft.com/office/drawing/2014/main" id="{F4FA21B1-50B8-BC0D-B5DC-CB46DC7B7A2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6" name="Google Shape;726;g51b28ef904_0_1060:notes">
            <a:extLst>
              <a:ext uri="{FF2B5EF4-FFF2-40B4-BE49-F238E27FC236}">
                <a16:creationId xmlns:a16="http://schemas.microsoft.com/office/drawing/2014/main" id="{1D4A707F-FC07-9024-1D21-D0E964459B3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Artificial Intelligence (AI) has long been imagined in books and movies, and not always portrayed as an ally to humans.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But what is AI?</a:t>
            </a:r>
          </a:p>
          <a:p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its basic form, AI refers to computer algorithms trained on data and then autonomously builds further insights. 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Recent advancements have led to AI-based assistants, search engines, and instructional tools.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6193843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4">
          <a:extLst>
            <a:ext uri="{FF2B5EF4-FFF2-40B4-BE49-F238E27FC236}">
              <a16:creationId xmlns:a16="http://schemas.microsoft.com/office/drawing/2014/main" id="{702E4BE6-4690-526D-E8C3-606546D366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Google Shape;725;g51b28ef904_0_1060:notes">
            <a:extLst>
              <a:ext uri="{FF2B5EF4-FFF2-40B4-BE49-F238E27FC236}">
                <a16:creationId xmlns:a16="http://schemas.microsoft.com/office/drawing/2014/main" id="{6A7C983A-5F50-BFBD-5CB2-C02A01518A5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6" name="Google Shape;726;g51b28ef904_0_1060:notes">
            <a:extLst>
              <a:ext uri="{FF2B5EF4-FFF2-40B4-BE49-F238E27FC236}">
                <a16:creationId xmlns:a16="http://schemas.microsoft.com/office/drawing/2014/main" id="{BC08DCE7-41DB-DCD4-58BB-9C70853F1D3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 such, AI is emerging as a valuable tool in education 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Given my background in software development and vocal education,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am interested in exploring how AI might support and enhance voice teaching practices.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However, research specifically focused on vocal educators remains scarce.</a:t>
            </a:r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38496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4">
          <a:extLst>
            <a:ext uri="{FF2B5EF4-FFF2-40B4-BE49-F238E27FC236}">
              <a16:creationId xmlns:a16="http://schemas.microsoft.com/office/drawing/2014/main" id="{1946C788-62AC-D8DD-2C08-E9BBEA2B87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Google Shape;725;g51b28ef904_0_1060:notes">
            <a:extLst>
              <a:ext uri="{FF2B5EF4-FFF2-40B4-BE49-F238E27FC236}">
                <a16:creationId xmlns:a16="http://schemas.microsoft.com/office/drawing/2014/main" id="{D2763FD0-8237-41CB-CA16-6EEE17C40AE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6" name="Google Shape;726;g51b28ef904_0_1060:notes">
            <a:extLst>
              <a:ext uri="{FF2B5EF4-FFF2-40B4-BE49-F238E27FC236}">
                <a16:creationId xmlns:a16="http://schemas.microsoft.com/office/drawing/2014/main" id="{4A746663-6BA2-A78A-16EF-E19C1C71576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study aims to address this scholarly gap through the research questions: </a:t>
            </a:r>
            <a:endParaRPr lang="en-US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US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--What are vocal educators’ perspectives on integrating AI into vocal education?</a:t>
            </a:r>
            <a:endParaRPr lang="en-US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--How can AI be ethically and effectively integrated into vocal education and meet the needs of educators?</a:t>
            </a:r>
          </a:p>
          <a:p>
            <a:pPr lvl="0"/>
            <a:endParaRPr lang="en-US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Seeking to discover actionable strategies for AI integration. </a:t>
            </a:r>
            <a:endParaRPr lang="en-US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US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389850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4">
          <a:extLst>
            <a:ext uri="{FF2B5EF4-FFF2-40B4-BE49-F238E27FC236}">
              <a16:creationId xmlns:a16="http://schemas.microsoft.com/office/drawing/2014/main" id="{3E183AF1-603A-79B7-9B65-DF51DC1E3C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Google Shape;725;g51b28ef904_0_1060:notes">
            <a:extLst>
              <a:ext uri="{FF2B5EF4-FFF2-40B4-BE49-F238E27FC236}">
                <a16:creationId xmlns:a16="http://schemas.microsoft.com/office/drawing/2014/main" id="{2CE917A1-6EAA-FD44-8116-476AAA12DEE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6" name="Google Shape;726;g51b28ef904_0_1060:notes">
            <a:extLst>
              <a:ext uri="{FF2B5EF4-FFF2-40B4-BE49-F238E27FC236}">
                <a16:creationId xmlns:a16="http://schemas.microsoft.com/office/drawing/2014/main" id="{BE24DCC4-D2ED-1F40-AA5A-A946D1A85D0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Examined through a Critical Realist lens, seeking to identify not just how but why events </a:t>
            </a:r>
            <a:r>
              <a:rPr lang="en-US" sz="1200" kern="1200" dirty="0">
                <a:solidFill>
                  <a:schemeClr val="tx1"/>
                </a:solidFill>
                <a:effectLst/>
                <a:highlight>
                  <a:srgbClr val="FFFF00"/>
                </a:highlight>
                <a:latin typeface="+mn-lt"/>
                <a:ea typeface="+mn-ea"/>
                <a:cs typeface="+mn-cs"/>
              </a:rPr>
              <a:t>occur,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highlight>
                  <a:srgbClr val="FFFF00"/>
                </a:highlight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study used an explanatory sequential mixed methods design with 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--Phase 1 using a questionnaire comprised of Likert, multiple choice, and open-ended items administered to 34 vocal educators recruited via social media</a:t>
            </a:r>
          </a:p>
          <a:p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--and Phase 2 involving nine semi-structured interviews with available volunteers from phase 1. 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7967233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4">
          <a:extLst>
            <a:ext uri="{FF2B5EF4-FFF2-40B4-BE49-F238E27FC236}">
              <a16:creationId xmlns:a16="http://schemas.microsoft.com/office/drawing/2014/main" id="{9B226A05-DFFC-329A-E47D-6B16F7C801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Google Shape;725;g51b28ef904_0_1060:notes">
            <a:extLst>
              <a:ext uri="{FF2B5EF4-FFF2-40B4-BE49-F238E27FC236}">
                <a16:creationId xmlns:a16="http://schemas.microsoft.com/office/drawing/2014/main" id="{ECA346B0-8588-BD4A-B285-7FF6C64403A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6" name="Google Shape;726;g51b28ef904_0_1060:notes">
            <a:extLst>
              <a:ext uri="{FF2B5EF4-FFF2-40B4-BE49-F238E27FC236}">
                <a16:creationId xmlns:a16="http://schemas.microsoft.com/office/drawing/2014/main" id="{61D0B10A-AAC4-6407-6A36-F3FFAE5F8AB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--Data was stored securely and anonymously, and 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--Informed consent was obtained from all participants.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--As an insider researcher for both vocal education and technology, I needed to carefully balance objectivity and subjectivity.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--To strengthen validity and mitigate bias, triangulation incorporated a mixed methods design, literature review, and reflexive journaling.</a:t>
            </a:r>
          </a:p>
        </p:txBody>
      </p:sp>
    </p:spTree>
    <p:extLst>
      <p:ext uri="{BB962C8B-B14F-4D97-AF65-F5344CB8AC3E}">
        <p14:creationId xmlns:p14="http://schemas.microsoft.com/office/powerpoint/2010/main" val="29326617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4">
          <a:extLst>
            <a:ext uri="{FF2B5EF4-FFF2-40B4-BE49-F238E27FC236}">
              <a16:creationId xmlns:a16="http://schemas.microsoft.com/office/drawing/2014/main" id="{039C3DF8-CB20-0D0D-6F4B-6E41790F11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Google Shape;725;g51b28ef904_0_1060:notes">
            <a:extLst>
              <a:ext uri="{FF2B5EF4-FFF2-40B4-BE49-F238E27FC236}">
                <a16:creationId xmlns:a16="http://schemas.microsoft.com/office/drawing/2014/main" id="{7D56F8FE-9D4A-264F-ED46-5686697F29E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6" name="Google Shape;726;g51b28ef904_0_1060:notes">
            <a:extLst>
              <a:ext uri="{FF2B5EF4-FFF2-40B4-BE49-F238E27FC236}">
                <a16:creationId xmlns:a16="http://schemas.microsoft.com/office/drawing/2014/main" id="{0DE86F1F-A82B-913F-208B-297C962EAE0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Likert question results’ were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analysed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using descriptive statistics…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showed mean values ranging from 2.59 to 3.44, with most items yielding a median and mode of 3, suggesting a neutral trend, 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while Question 13 (“I can see positive uses for AI in vocal education”) had the highest mean at 3.44, and a median and mode of 4.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52008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4">
          <a:extLst>
            <a:ext uri="{FF2B5EF4-FFF2-40B4-BE49-F238E27FC236}">
              <a16:creationId xmlns:a16="http://schemas.microsoft.com/office/drawing/2014/main" id="{C518577F-4900-B238-24A7-2614471C75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Google Shape;725;g51b28ef904_0_1060:notes">
            <a:extLst>
              <a:ext uri="{FF2B5EF4-FFF2-40B4-BE49-F238E27FC236}">
                <a16:creationId xmlns:a16="http://schemas.microsoft.com/office/drawing/2014/main" id="{E8106A37-1274-03E1-76C2-A16B535A86B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6" name="Google Shape;726;g51b28ef904_0_1060:notes">
            <a:extLst>
              <a:ext uri="{FF2B5EF4-FFF2-40B4-BE49-F238E27FC236}">
                <a16:creationId xmlns:a16="http://schemas.microsoft.com/office/drawing/2014/main" id="{1BB7C5AA-67FB-C651-C81A-D92D3969D83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Using an iterative thematic analysis approach, data from both phases were coded, categorized and refined into two primary themes comprised of 7 subthemes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first three subthemes represent conditions that must be in place for successful AI integration,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the subsequent four subthemes are potential uses of AI in vocal education. 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402166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4">
          <a:extLst>
            <a:ext uri="{FF2B5EF4-FFF2-40B4-BE49-F238E27FC236}">
              <a16:creationId xmlns:a16="http://schemas.microsoft.com/office/drawing/2014/main" id="{3870F3FE-D88D-382D-7B45-FED69C5A43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Google Shape;725;g51b28ef904_0_1060:notes">
            <a:extLst>
              <a:ext uri="{FF2B5EF4-FFF2-40B4-BE49-F238E27FC236}">
                <a16:creationId xmlns:a16="http://schemas.microsoft.com/office/drawing/2014/main" id="{C6BA4CA3-1CA9-5639-3C4A-9D9D21898D0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6" name="Google Shape;726;g51b28ef904_0_1060:notes">
            <a:extLst>
              <a:ext uri="{FF2B5EF4-FFF2-40B4-BE49-F238E27FC236}">
                <a16:creationId xmlns:a16="http://schemas.microsoft.com/office/drawing/2014/main" id="{3FB856F6-7D2F-CC98-5FA2-425F4187531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Fifteen participants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emphasised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AI's limitations in replacing human connection in vocal education. 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Participant 4 observed, "Teaching vocals includes not only the ears, it includes the eyes, it includes the person." 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highlighting the multisensory and interpersonal nature of effective instruction AI cannot replicate. 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Participants cited minimal concern over job displacement, suggesting educators do not view AI as a threat, but see AI as a tool, not a replacement for human teachers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Gai’s 2025 study demonstrated student improvement through AI-supported instruction, but also reported concerns about technical inaccuracy and privacy—underscoring that AI may require human guidance.  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674148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4">
          <a:extLst>
            <a:ext uri="{FF2B5EF4-FFF2-40B4-BE49-F238E27FC236}">
              <a16:creationId xmlns:a16="http://schemas.microsoft.com/office/drawing/2014/main" id="{565462C8-F9EF-D0DF-36FE-02C118EA11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Google Shape;725;g51b28ef904_0_1060:notes">
            <a:extLst>
              <a:ext uri="{FF2B5EF4-FFF2-40B4-BE49-F238E27FC236}">
                <a16:creationId xmlns:a16="http://schemas.microsoft.com/office/drawing/2014/main" id="{CF3FA8C9-768E-AAE9-53F1-CEA395A9230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6" name="Google Shape;726;g51b28ef904_0_1060:notes">
            <a:extLst>
              <a:ext uri="{FF2B5EF4-FFF2-40B4-BE49-F238E27FC236}">
                <a16:creationId xmlns:a16="http://schemas.microsoft.com/office/drawing/2014/main" id="{A22D1E4E-0C3D-DD15-54C9-96C76926871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point was echoed as 9 participants raised concerns on ethical and practical aspects of AI use.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P33 stated, "I'm wary of generative AI giving 'wrong advice’.” 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l"/>
            <a:r>
              <a:rPr lang="en-US" sz="14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Ghimire </a:t>
            </a:r>
            <a:r>
              <a:rPr lang="en-US" sz="14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 al.’s</a:t>
            </a:r>
            <a:r>
              <a:rPr lang="en-US" sz="14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2024 study reported </a:t>
            </a:r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27% of participants identified concerns of "incorrect or fabricated results</a:t>
            </a:r>
          </a:p>
        </p:txBody>
      </p:sp>
    </p:spTree>
    <p:extLst>
      <p:ext uri="{BB962C8B-B14F-4D97-AF65-F5344CB8AC3E}">
        <p14:creationId xmlns:p14="http://schemas.microsoft.com/office/powerpoint/2010/main" val="42924081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4">
          <a:extLst>
            <a:ext uri="{FF2B5EF4-FFF2-40B4-BE49-F238E27FC236}">
              <a16:creationId xmlns:a16="http://schemas.microsoft.com/office/drawing/2014/main" id="{94710F60-8765-1530-B3BA-04C2D8A3CB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Google Shape;725;g51b28ef904_0_1060:notes">
            <a:extLst>
              <a:ext uri="{FF2B5EF4-FFF2-40B4-BE49-F238E27FC236}">
                <a16:creationId xmlns:a16="http://schemas.microsoft.com/office/drawing/2014/main" id="{1826C143-9417-233C-AC6C-5186F7A753D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6" name="Google Shape;726;g51b28ef904_0_1060:notes">
            <a:extLst>
              <a:ext uri="{FF2B5EF4-FFF2-40B4-BE49-F238E27FC236}">
                <a16:creationId xmlns:a16="http://schemas.microsoft.com/office/drawing/2014/main" id="{25E7EB5D-273E-D35B-D457-4A3CD3010CC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Beyond concerns, AI slow adoption is also due to discoverability issues. 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12 participants expressed a lack of awareness of AI’s capabilities or available tools, 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potentially revealing an underlying explanation for the neutral Likert scores beyond ambivalence. 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2024,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Uzumcu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Acilmis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studied how exposure to AI-based music tools improved educators’ views of AI and their comfort levels with the technology.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P11 suggested: "If we want it to become more widely used, it has to be people like us beating the drum for it…It has to be widely disseminated.” 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These insights align with Rogers’ 1962 diffusion of innovations theory, where innovation is communicated through members of society and adopted through peer influence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Showing that encouraging AI adoption among vocal educators with require tool discoverability and peer endorsements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585899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4">
          <a:extLst>
            <a:ext uri="{FF2B5EF4-FFF2-40B4-BE49-F238E27FC236}">
              <a16:creationId xmlns:a16="http://schemas.microsoft.com/office/drawing/2014/main" id="{44177087-BE2A-A496-8A7B-B6CA6AE146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Google Shape;725;g51b28ef904_0_1060:notes">
            <a:extLst>
              <a:ext uri="{FF2B5EF4-FFF2-40B4-BE49-F238E27FC236}">
                <a16:creationId xmlns:a16="http://schemas.microsoft.com/office/drawing/2014/main" id="{A16F2FCC-BC82-A56C-DB37-F73937F68DB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6" name="Google Shape;726;g51b28ef904_0_1060:notes">
            <a:extLst>
              <a:ext uri="{FF2B5EF4-FFF2-40B4-BE49-F238E27FC236}">
                <a16:creationId xmlns:a16="http://schemas.microsoft.com/office/drawing/2014/main" id="{52729279-2571-38A2-EA8D-7AFF9C8CB20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Together these three themes create a scaffold for possible AI tools to be successfully integrated into vocal education.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293298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4">
          <a:extLst>
            <a:ext uri="{FF2B5EF4-FFF2-40B4-BE49-F238E27FC236}">
              <a16:creationId xmlns:a16="http://schemas.microsoft.com/office/drawing/2014/main" id="{E46D7D72-E470-18DF-0DDA-547E5895DD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Google Shape;725;g51b28ef904_0_1060:notes">
            <a:extLst>
              <a:ext uri="{FF2B5EF4-FFF2-40B4-BE49-F238E27FC236}">
                <a16:creationId xmlns:a16="http://schemas.microsoft.com/office/drawing/2014/main" id="{7C254601-5436-E917-42C7-0E737031F68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6" name="Google Shape;726;g51b28ef904_0_1060:notes">
            <a:extLst>
              <a:ext uri="{FF2B5EF4-FFF2-40B4-BE49-F238E27FC236}">
                <a16:creationId xmlns:a16="http://schemas.microsoft.com/office/drawing/2014/main" id="{0F229B27-47D3-42E0-A8C9-368448C4C45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remaining four subthemes describe potential tools which address interconnected pedagogical challenges. 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12 participants identified poor students' rehearsal habits as a significant challenge in their teaching, proposing using AI as a tool supporting student learning and practice. 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P29 stated: "No matter what I do, I can't encourage them to practice… they need something they can use at home." 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1353554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4">
          <a:extLst>
            <a:ext uri="{FF2B5EF4-FFF2-40B4-BE49-F238E27FC236}">
              <a16:creationId xmlns:a16="http://schemas.microsoft.com/office/drawing/2014/main" id="{A25D44F6-C9B4-3F1F-7ED5-17C405C28A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Google Shape;725;g51b28ef904_0_1060:notes">
            <a:extLst>
              <a:ext uri="{FF2B5EF4-FFF2-40B4-BE49-F238E27FC236}">
                <a16:creationId xmlns:a16="http://schemas.microsoft.com/office/drawing/2014/main" id="{5752C7D5-2896-CB78-D367-D96B931715D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6" name="Google Shape;726;g51b28ef904_0_1060:notes">
            <a:extLst>
              <a:ext uri="{FF2B5EF4-FFF2-40B4-BE49-F238E27FC236}">
                <a16:creationId xmlns:a16="http://schemas.microsoft.com/office/drawing/2014/main" id="{72A56249-5221-177B-C6A5-2007EAD0C9F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connects directly with the six participants who described individualizing voice lessons using AI to support students’ needs as a key potential application. 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P24 said: "An AI assistant to tailor education to the level at which you're coming in… that's deeply inclusive." 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These tools, however, particularly when designed for students under 18, require ethical governance and co-development with vocal educators to ensure adherence to privacy standards and pedagogical integrity.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38740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4">
          <a:extLst>
            <a:ext uri="{FF2B5EF4-FFF2-40B4-BE49-F238E27FC236}">
              <a16:creationId xmlns:a16="http://schemas.microsoft.com/office/drawing/2014/main" id="{51A8D687-C691-2874-9430-85D74D51B1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Google Shape;725;g51b28ef904_0_1060:notes">
            <a:extLst>
              <a:ext uri="{FF2B5EF4-FFF2-40B4-BE49-F238E27FC236}">
                <a16:creationId xmlns:a16="http://schemas.microsoft.com/office/drawing/2014/main" id="{CE9A0A99-F438-2C7B-F5C6-6BEFBAC280B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6" name="Google Shape;726;g51b28ef904_0_1060:notes">
            <a:extLst>
              <a:ext uri="{FF2B5EF4-FFF2-40B4-BE49-F238E27FC236}">
                <a16:creationId xmlns:a16="http://schemas.microsoft.com/office/drawing/2014/main" id="{144386D6-07FB-E88F-441E-DBD5987C0D2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These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personalised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systems could incorporate ai-based diagnostic, assessment, and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visualisation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tools which six participants advocated for, including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visualising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larynx height and diagnosing pathologies.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P23 stated: "It's far more promising that we're going to be able to diagnose pathologies using machine learning than we're going to replace a voice teacher," echoing the lack of concern for job displacement.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1775920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4">
          <a:extLst>
            <a:ext uri="{FF2B5EF4-FFF2-40B4-BE49-F238E27FC236}">
              <a16:creationId xmlns:a16="http://schemas.microsoft.com/office/drawing/2014/main" id="{973CF595-E6CF-8FD3-CF0F-BB1D466CE8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Google Shape;725;g51b28ef904_0_1060:notes">
            <a:extLst>
              <a:ext uri="{FF2B5EF4-FFF2-40B4-BE49-F238E27FC236}">
                <a16:creationId xmlns:a16="http://schemas.microsoft.com/office/drawing/2014/main" id="{7ECE2810-8326-801E-A87D-FB958861A88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6" name="Google Shape;726;g51b28ef904_0_1060:notes">
            <a:extLst>
              <a:ext uri="{FF2B5EF4-FFF2-40B4-BE49-F238E27FC236}">
                <a16:creationId xmlns:a16="http://schemas.microsoft.com/office/drawing/2014/main" id="{CDC4C005-5502-F724-E197-B9D5FEAE9A1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Additionally, seven participants noted challenges in keeping up with pedagogical literature and saw AI as a potential solution for discoverability of good information, 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though P6 cautioned: "If it [AI] wasn't wrong all the time, I'd say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analysing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scientific papers"—echoing the previously discussed concerns of inaccuracy.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163440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4">
          <a:extLst>
            <a:ext uri="{FF2B5EF4-FFF2-40B4-BE49-F238E27FC236}">
              <a16:creationId xmlns:a16="http://schemas.microsoft.com/office/drawing/2014/main" id="{337EC191-0270-F232-0DAD-E764C3B153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Google Shape;725;g51b28ef904_0_1060:notes">
            <a:extLst>
              <a:ext uri="{FF2B5EF4-FFF2-40B4-BE49-F238E27FC236}">
                <a16:creationId xmlns:a16="http://schemas.microsoft.com/office/drawing/2014/main" id="{8E331829-01EA-2FE8-9637-9152A7370A2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6" name="Google Shape;726;g51b28ef904_0_1060:notes">
            <a:extLst>
              <a:ext uri="{FF2B5EF4-FFF2-40B4-BE49-F238E27FC236}">
                <a16:creationId xmlns:a16="http://schemas.microsoft.com/office/drawing/2014/main" id="{81E65401-B0D4-D788-87AD-278FBDD5521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Together, these two primary themes and seven subthemes point toward an emerging model of AI integration—one grounded in pedagogical relevance, peer engagement, and practitioner-informed governance, positioning vocal educators as an integral part in guiding this evolving technology</a:t>
            </a:r>
          </a:p>
        </p:txBody>
      </p:sp>
    </p:spTree>
    <p:extLst>
      <p:ext uri="{BB962C8B-B14F-4D97-AF65-F5344CB8AC3E}">
        <p14:creationId xmlns:p14="http://schemas.microsoft.com/office/powerpoint/2010/main" val="5504924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4">
          <a:extLst>
            <a:ext uri="{FF2B5EF4-FFF2-40B4-BE49-F238E27FC236}">
              <a16:creationId xmlns:a16="http://schemas.microsoft.com/office/drawing/2014/main" id="{57B9A575-7859-DBA2-8E73-F72F2E9D73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Google Shape;725;g51b28ef904_0_1060:notes">
            <a:extLst>
              <a:ext uri="{FF2B5EF4-FFF2-40B4-BE49-F238E27FC236}">
                <a16:creationId xmlns:a16="http://schemas.microsoft.com/office/drawing/2014/main" id="{2CBDC6F8-F027-0489-18F9-ECA92FCD325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6" name="Google Shape;726;g51b28ef904_0_1060:notes">
            <a:extLst>
              <a:ext uri="{FF2B5EF4-FFF2-40B4-BE49-F238E27FC236}">
                <a16:creationId xmlns:a16="http://schemas.microsoft.com/office/drawing/2014/main" id="{B2AF20BC-0740-931F-8ABC-37ACDB2DCC3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Several limitations of the study should be noted: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Small sample size may not provide a comprehensive view of AI perceptions. 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Given the constraints of this study, additional time for thematic analysis or lengthier interviews may have uncovered valuable insights.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 additional researcher may have helped mitigate potential bias more.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070165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4">
          <a:extLst>
            <a:ext uri="{FF2B5EF4-FFF2-40B4-BE49-F238E27FC236}">
              <a16:creationId xmlns:a16="http://schemas.microsoft.com/office/drawing/2014/main" id="{E2915005-AA18-9DAA-AB63-B2F1F7DC5B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Google Shape;725;g51b28ef904_0_1060:notes">
            <a:extLst>
              <a:ext uri="{FF2B5EF4-FFF2-40B4-BE49-F238E27FC236}">
                <a16:creationId xmlns:a16="http://schemas.microsoft.com/office/drawing/2014/main" id="{6300BE0C-E6D8-F148-CBBF-8517313688E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6" name="Google Shape;726;g51b28ef904_0_1060:notes">
            <a:extLst>
              <a:ext uri="{FF2B5EF4-FFF2-40B4-BE49-F238E27FC236}">
                <a16:creationId xmlns:a16="http://schemas.microsoft.com/office/drawing/2014/main" id="{C9D04901-8B70-D88F-43EF-684FDD451B7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study addresses a critical gap in vocal education research.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 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study encourages further research that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prioritises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educators’ perspectives, peer collaboration, and educator-led governance—placing vocal educators as key contributors in the development of AI tools for vocal education.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9864692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Google Shape;725;g51b28ef904_0_10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6" name="Google Shape;726;g51b28ef904_0_10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rgbClr val="08A6B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8/2/2025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8/2/2025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8/2/2025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8/2/2025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8/2/2025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8/2/2025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8/2/2025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uter" userDrawn="1">
  <p:cSld name="Computer"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23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1" name="Google Shape;211;p23"/>
          <p:cNvSpPr txBox="1">
            <a:spLocks noGrp="1"/>
          </p:cNvSpPr>
          <p:nvPr>
            <p:ph type="subTitle" idx="1"/>
          </p:nvPr>
        </p:nvSpPr>
        <p:spPr>
          <a:xfrm>
            <a:off x="658800" y="3737433"/>
            <a:ext cx="5393600" cy="164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9pPr>
          </a:lstStyle>
          <a:p>
            <a:endParaRPr/>
          </a:p>
        </p:txBody>
      </p:sp>
      <p:sp>
        <p:nvSpPr>
          <p:cNvPr id="222" name="Google Shape;222;p23"/>
          <p:cNvSpPr/>
          <p:nvPr/>
        </p:nvSpPr>
        <p:spPr>
          <a:xfrm>
            <a:off x="0" y="0"/>
            <a:ext cx="192800" cy="6858000"/>
          </a:xfrm>
          <a:prstGeom prst="rect">
            <a:avLst/>
          </a:prstGeom>
          <a:solidFill>
            <a:srgbClr val="F9770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23" name="Google Shape;223;p23"/>
          <p:cNvSpPr/>
          <p:nvPr/>
        </p:nvSpPr>
        <p:spPr>
          <a:xfrm>
            <a:off x="0" y="0"/>
            <a:ext cx="192800" cy="3395600"/>
          </a:xfrm>
          <a:prstGeom prst="rect">
            <a:avLst/>
          </a:prstGeom>
          <a:solidFill>
            <a:srgbClr val="AFE20C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 dirty="0"/>
          </a:p>
        </p:txBody>
      </p:sp>
      <p:sp>
        <p:nvSpPr>
          <p:cNvPr id="224" name="Google Shape;224;p23"/>
          <p:cNvSpPr/>
          <p:nvPr/>
        </p:nvSpPr>
        <p:spPr>
          <a:xfrm>
            <a:off x="0" y="0"/>
            <a:ext cx="192800" cy="1060800"/>
          </a:xfrm>
          <a:prstGeom prst="rect">
            <a:avLst/>
          </a:prstGeom>
          <a:solidFill>
            <a:srgbClr val="2FC0DA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 dirty="0"/>
          </a:p>
        </p:txBody>
      </p:sp>
    </p:spTree>
    <p:extLst>
      <p:ext uri="{BB962C8B-B14F-4D97-AF65-F5344CB8AC3E}">
        <p14:creationId xmlns:p14="http://schemas.microsoft.com/office/powerpoint/2010/main" val="14670413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uter" preserve="1" userDrawn="1">
  <p:cSld name="1_Computer"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23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1" name="Google Shape;211;p23"/>
          <p:cNvSpPr txBox="1">
            <a:spLocks noGrp="1"/>
          </p:cNvSpPr>
          <p:nvPr>
            <p:ph type="subTitle" idx="1"/>
          </p:nvPr>
        </p:nvSpPr>
        <p:spPr>
          <a:xfrm>
            <a:off x="658800" y="3737433"/>
            <a:ext cx="5393600" cy="164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9pPr>
          </a:lstStyle>
          <a:p>
            <a:endParaRPr/>
          </a:p>
        </p:txBody>
      </p:sp>
      <p:grpSp>
        <p:nvGrpSpPr>
          <p:cNvPr id="212" name="Google Shape;212;p23"/>
          <p:cNvGrpSpPr/>
          <p:nvPr/>
        </p:nvGrpSpPr>
        <p:grpSpPr>
          <a:xfrm>
            <a:off x="4293704" y="671790"/>
            <a:ext cx="7176473" cy="6000676"/>
            <a:chOff x="1295330" y="1868507"/>
            <a:chExt cx="4365503" cy="3647530"/>
          </a:xfrm>
        </p:grpSpPr>
        <p:grpSp>
          <p:nvGrpSpPr>
            <p:cNvPr id="213" name="Google Shape;213;p23"/>
            <p:cNvGrpSpPr/>
            <p:nvPr/>
          </p:nvGrpSpPr>
          <p:grpSpPr>
            <a:xfrm>
              <a:off x="1295330" y="1868507"/>
              <a:ext cx="4365503" cy="3647530"/>
              <a:chOff x="6679223" y="1947864"/>
              <a:chExt cx="3956410" cy="3325308"/>
            </a:xfrm>
          </p:grpSpPr>
          <p:grpSp>
            <p:nvGrpSpPr>
              <p:cNvPr id="214" name="Google Shape;214;p23"/>
              <p:cNvGrpSpPr/>
              <p:nvPr/>
            </p:nvGrpSpPr>
            <p:grpSpPr>
              <a:xfrm>
                <a:off x="7996402" y="4725653"/>
                <a:ext cx="1328920" cy="547519"/>
                <a:chOff x="7059929" y="5060917"/>
                <a:chExt cx="1328920" cy="547519"/>
              </a:xfrm>
            </p:grpSpPr>
            <p:sp>
              <p:nvSpPr>
                <p:cNvPr id="215" name="Google Shape;215;p23"/>
                <p:cNvSpPr/>
                <p:nvPr/>
              </p:nvSpPr>
              <p:spPr>
                <a:xfrm rot="10800000">
                  <a:off x="7059929" y="5578436"/>
                  <a:ext cx="1322100" cy="30000"/>
                </a:xfrm>
                <a:prstGeom prst="trapezoid">
                  <a:avLst>
                    <a:gd name="adj" fmla="val 142327"/>
                  </a:avLst>
                </a:prstGeom>
                <a:solidFill>
                  <a:srgbClr val="707887"/>
                </a:solidFill>
                <a:ln>
                  <a:noFill/>
                </a:ln>
                <a:effectLst>
                  <a:outerShdw blurRad="63500" sx="102000" sy="102000" algn="ctr" rotWithShape="0">
                    <a:srgbClr val="000000">
                      <a:alpha val="40000"/>
                    </a:srgbClr>
                  </a:outerShdw>
                </a:effectLst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216" name="Google Shape;216;p23"/>
                <p:cNvSpPr/>
                <p:nvPr/>
              </p:nvSpPr>
              <p:spPr>
                <a:xfrm>
                  <a:off x="7187465" y="5060917"/>
                  <a:ext cx="1067100" cy="428400"/>
                </a:xfrm>
                <a:prstGeom prst="trapezoid">
                  <a:avLst>
                    <a:gd name="adj" fmla="val 15083"/>
                  </a:avLst>
                </a:prstGeom>
                <a:solidFill>
                  <a:srgbClr val="D8D8D8"/>
                </a:solidFill>
                <a:ln>
                  <a:noFill/>
                </a:ln>
                <a:effectLst>
                  <a:outerShdw blurRad="63500" sx="102000" sy="102000" algn="ctr" rotWithShape="0">
                    <a:srgbClr val="000000">
                      <a:alpha val="40000"/>
                    </a:srgbClr>
                  </a:outerShdw>
                </a:effectLst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217" name="Google Shape;217;p23"/>
                <p:cNvSpPr/>
                <p:nvPr/>
              </p:nvSpPr>
              <p:spPr>
                <a:xfrm>
                  <a:off x="7066749" y="5488243"/>
                  <a:ext cx="1322100" cy="93600"/>
                </a:xfrm>
                <a:prstGeom prst="trapezoid">
                  <a:avLst>
                    <a:gd name="adj" fmla="val 142327"/>
                  </a:avLst>
                </a:prstGeom>
                <a:solidFill>
                  <a:srgbClr val="FFFFFF"/>
                </a:solidFill>
                <a:ln>
                  <a:noFill/>
                </a:ln>
                <a:effectLst>
                  <a:outerShdw blurRad="63500" sx="102000" sy="102000" algn="ctr" rotWithShape="0">
                    <a:srgbClr val="000000">
                      <a:alpha val="40000"/>
                    </a:srgbClr>
                  </a:outerShdw>
                </a:effectLst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218" name="Google Shape;218;p23"/>
              <p:cNvGrpSpPr/>
              <p:nvPr/>
            </p:nvGrpSpPr>
            <p:grpSpPr>
              <a:xfrm>
                <a:off x="6679223" y="1947864"/>
                <a:ext cx="3956410" cy="2777787"/>
                <a:chOff x="5742750" y="2283128"/>
                <a:chExt cx="3956410" cy="2777787"/>
              </a:xfrm>
            </p:grpSpPr>
            <p:sp>
              <p:nvSpPr>
                <p:cNvPr id="219" name="Google Shape;219;p23"/>
                <p:cNvSpPr/>
                <p:nvPr/>
              </p:nvSpPr>
              <p:spPr>
                <a:xfrm>
                  <a:off x="5742760" y="2283128"/>
                  <a:ext cx="3956400" cy="2777700"/>
                </a:xfrm>
                <a:prstGeom prst="roundRect">
                  <a:avLst>
                    <a:gd name="adj" fmla="val 3377"/>
                  </a:avLst>
                </a:prstGeom>
                <a:solidFill>
                  <a:srgbClr val="262626"/>
                </a:solidFill>
                <a:ln w="12700" cap="flat" cmpd="sng">
                  <a:solidFill>
                    <a:srgbClr val="393536"/>
                  </a:solidFill>
                  <a:prstDash val="solid"/>
                  <a:miter lim="800000"/>
                  <a:headEnd type="none" w="sm" len="sm"/>
                  <a:tailEnd type="none" w="sm" len="sm"/>
                </a:ln>
                <a:effectLst>
                  <a:outerShdw blurRad="63500" sx="102000" sy="102000" algn="ctr" rotWithShape="0">
                    <a:srgbClr val="000000">
                      <a:alpha val="40000"/>
                    </a:srgbClr>
                  </a:outerShdw>
                </a:effectLst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220" name="Google Shape;220;p23"/>
                <p:cNvSpPr/>
                <p:nvPr/>
              </p:nvSpPr>
              <p:spPr>
                <a:xfrm rot="10800000">
                  <a:off x="5742750" y="4752515"/>
                  <a:ext cx="3956400" cy="308400"/>
                </a:xfrm>
                <a:prstGeom prst="round2SameRect">
                  <a:avLst>
                    <a:gd name="adj1" fmla="val 19571"/>
                    <a:gd name="adj2" fmla="val 0"/>
                  </a:avLst>
                </a:prstGeom>
                <a:solidFill>
                  <a:srgbClr val="FFFFFF"/>
                </a:solidFill>
                <a:ln w="12700" cap="flat" cmpd="sng">
                  <a:solidFill>
                    <a:srgbClr val="C6CFD6"/>
                  </a:solidFill>
                  <a:prstDash val="solid"/>
                  <a:miter lim="800000"/>
                  <a:headEnd type="none" w="sm" len="sm"/>
                  <a:tailEnd type="none" w="sm" len="sm"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</p:grpSp>
        <p:sp>
          <p:nvSpPr>
            <p:cNvPr id="221" name="Google Shape;221;p23"/>
            <p:cNvSpPr/>
            <p:nvPr/>
          </p:nvSpPr>
          <p:spPr>
            <a:xfrm>
              <a:off x="3370018" y="1929853"/>
              <a:ext cx="108000" cy="1080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22" name="Google Shape;222;p23"/>
          <p:cNvSpPr/>
          <p:nvPr/>
        </p:nvSpPr>
        <p:spPr>
          <a:xfrm>
            <a:off x="0" y="0"/>
            <a:ext cx="1928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23" name="Google Shape;223;p23"/>
          <p:cNvSpPr/>
          <p:nvPr/>
        </p:nvSpPr>
        <p:spPr>
          <a:xfrm>
            <a:off x="0" y="0"/>
            <a:ext cx="192800" cy="3395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24" name="Google Shape;224;p23"/>
          <p:cNvSpPr/>
          <p:nvPr/>
        </p:nvSpPr>
        <p:spPr>
          <a:xfrm>
            <a:off x="0" y="0"/>
            <a:ext cx="192800" cy="106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42254709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rgbClr val="1759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8/2/2025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  <p:sldLayoutId id="2147483859" r:id="rId12"/>
    <p:sldLayoutId id="2147483868" r:id="rId13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jp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.jpeg"/><Relationship Id="rId11" Type="http://schemas.openxmlformats.org/officeDocument/2006/relationships/image" Target="../media/image13.pn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7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8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8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8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0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0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0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0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1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3" Type="http://schemas.openxmlformats.org/officeDocument/2006/relationships/hyperlink" Target="https://doi.org/10.1080/13645579.2020.1805550" TargetMode="External"/><Relationship Id="rId18" Type="http://schemas.openxmlformats.org/officeDocument/2006/relationships/hyperlink" Target="https://datapott.com/" TargetMode="External"/><Relationship Id="rId26" Type="http://schemas.openxmlformats.org/officeDocument/2006/relationships/hyperlink" Target="https://doi.org/10.46743/2160-3715/2014.1106" TargetMode="External"/><Relationship Id="rId39" Type="http://schemas.openxmlformats.org/officeDocument/2006/relationships/hyperlink" Target="https://doi.org/10.31124/advance.7765463.v2" TargetMode="External"/><Relationship Id="rId21" Type="http://schemas.openxmlformats.org/officeDocument/2006/relationships/hyperlink" Target="https://doi.org/10.1007/s40299-025-01003-y" TargetMode="External"/><Relationship Id="rId34" Type="http://schemas.openxmlformats.org/officeDocument/2006/relationships/hyperlink" Target="https://www.researchgate.net/publication/355021812_Types_of_AI_Different_Types_of_Artificial_Intelligence_Systems_fossgurucomtypes-of-ai-different-types-of-artificial-intelligence-systems" TargetMode="External"/><Relationship Id="rId42" Type="http://schemas.openxmlformats.org/officeDocument/2006/relationships/hyperlink" Target="https://doi-org.ezproxy.uwtsd.ac.uk/10.1111/ejed.70037" TargetMode="External"/><Relationship Id="rId47" Type="http://schemas.openxmlformats.org/officeDocument/2006/relationships/hyperlink" Target="http://www.ijrrjournal.com/" TargetMode="External"/><Relationship Id="rId50" Type="http://schemas.openxmlformats.org/officeDocument/2006/relationships/hyperlink" Target="https://doi.org/10.4103/jcsr.jcsr_1_21" TargetMode="External"/><Relationship Id="rId55" Type="http://schemas.openxmlformats.org/officeDocument/2006/relationships/hyperlink" Target="http://dx.doi.org/10.22342/jme.v14i1.pp169-188" TargetMode="External"/><Relationship Id="rId63" Type="http://schemas.openxmlformats.org/officeDocument/2006/relationships/image" Target="../media/image22.png"/><Relationship Id="rId7" Type="http://schemas.openxmlformats.org/officeDocument/2006/relationships/hyperlink" Target="https://doi.org/10.3390/app15063103" TargetMode="External"/><Relationship Id="rId2" Type="http://schemas.openxmlformats.org/officeDocument/2006/relationships/notesSlide" Target="../notesSlides/notesSlide21.xml"/><Relationship Id="rId16" Type="http://schemas.openxmlformats.org/officeDocument/2006/relationships/hyperlink" Target="https://aclanthology.org/2025.coling-main.687" TargetMode="External"/><Relationship Id="rId29" Type="http://schemas.openxmlformats.org/officeDocument/2006/relationships/hyperlink" Target="https://www.ibm.com/topics/artificial-intelligence" TargetMode="External"/><Relationship Id="rId11" Type="http://schemas.openxmlformats.org/officeDocument/2006/relationships/hyperlink" Target="https://doi.org/10.1177/0741713617739347" TargetMode="External"/><Relationship Id="rId24" Type="http://schemas.openxmlformats.org/officeDocument/2006/relationships/hyperlink" Target="https://doi.org/10.1016/j.chbah.2024.100106" TargetMode="External"/><Relationship Id="rId32" Type="http://schemas.openxmlformats.org/officeDocument/2006/relationships/hyperlink" Target="https://dx.doi.org/10.2139/ssrn.5166754" TargetMode="External"/><Relationship Id="rId37" Type="http://schemas.openxmlformats.org/officeDocument/2006/relationships/hyperlink" Target="https://doi.org/10.47672/ejt.1890" TargetMode="External"/><Relationship Id="rId40" Type="http://schemas.openxmlformats.org/officeDocument/2006/relationships/hyperlink" Target="https://doi.org/10.1177/14413582241264619" TargetMode="External"/><Relationship Id="rId45" Type="http://schemas.openxmlformats.org/officeDocument/2006/relationships/hyperlink" Target="https://doi.org/10.31234/osf.io/tcv6g_v1" TargetMode="External"/><Relationship Id="rId53" Type="http://schemas.openxmlformats.org/officeDocument/2006/relationships/hyperlink" Target="https://doi.org/10.7334/psicothema2018.33" TargetMode="External"/><Relationship Id="rId58" Type="http://schemas.openxmlformats.org/officeDocument/2006/relationships/hyperlink" Target="https://doi.org/10.1007/s10758-023-09687-1" TargetMode="External"/><Relationship Id="rId5" Type="http://schemas.openxmlformats.org/officeDocument/2006/relationships/hyperlink" Target="https://www.researchgate.net/publication/373096780" TargetMode="External"/><Relationship Id="rId61" Type="http://schemas.openxmlformats.org/officeDocument/2006/relationships/hyperlink" Target="https://doi.org/10.1177/10778004231188048" TargetMode="External"/><Relationship Id="rId19" Type="http://schemas.openxmlformats.org/officeDocument/2006/relationships/hyperlink" Target="https://doi.org/10.3102/0013189X035005014" TargetMode="External"/><Relationship Id="rId14" Type="http://schemas.openxmlformats.org/officeDocument/2006/relationships/hyperlink" Target="https://doi.org/10.1007/s40670-019-00898-9" TargetMode="External"/><Relationship Id="rId22" Type="http://schemas.openxmlformats.org/officeDocument/2006/relationships/hyperlink" Target="https://doi.org/10.1002/9781119011071.iemp0137" TargetMode="External"/><Relationship Id="rId27" Type="http://schemas.openxmlformats.org/officeDocument/2006/relationships/hyperlink" Target="https://doi.org/10.21203/rs.3.rs-6007527/v1" TargetMode="External"/><Relationship Id="rId30" Type="http://schemas.openxmlformats.org/officeDocument/2006/relationships/hyperlink" Target="https://doi.org/10.1177/1525822X05282260" TargetMode="External"/><Relationship Id="rId35" Type="http://schemas.openxmlformats.org/officeDocument/2006/relationships/hyperlink" Target="http://innovatus.es/index.php/ejine" TargetMode="External"/><Relationship Id="rId43" Type="http://schemas.openxmlformats.org/officeDocument/2006/relationships/hyperlink" Target="https://doi.org/10.1046/j.1365-2648.2003.02730.x" TargetMode="External"/><Relationship Id="rId48" Type="http://schemas.openxmlformats.org/officeDocument/2006/relationships/hyperlink" Target="https://doi.org/10.1111/ropr.12555" TargetMode="External"/><Relationship Id="rId56" Type="http://schemas.openxmlformats.org/officeDocument/2006/relationships/hyperlink" Target="https://www.musicbusinessworldwide.com/ex-google-ceo-eric-schmidt-ai-that-is-as-smart-as-the-smartest-artist-will-be-here-in-3-to-5-years/" TargetMode="External"/><Relationship Id="rId8" Type="http://schemas.openxmlformats.org/officeDocument/2006/relationships/hyperlink" Target="https://doi.org/10.1080/02671522.2012.689318" TargetMode="External"/><Relationship Id="rId51" Type="http://schemas.openxmlformats.org/officeDocument/2006/relationships/hyperlink" Target="https://doi.org/10.1016/j.chbr.2020.100014" TargetMode="External"/><Relationship Id="rId3" Type="http://schemas.openxmlformats.org/officeDocument/2006/relationships/image" Target="../media/image5.jpg"/><Relationship Id="rId12" Type="http://schemas.openxmlformats.org/officeDocument/2006/relationships/hyperlink" Target="https://tilburg.ai/2024/01/best-ai-education-tools/" TargetMode="External"/><Relationship Id="rId17" Type="http://schemas.openxmlformats.org/officeDocument/2006/relationships/hyperlink" Target="https://doi.org/10.15700/saje.v28n3a176" TargetMode="External"/><Relationship Id="rId25" Type="http://schemas.openxmlformats.org/officeDocument/2006/relationships/hyperlink" Target="https://www.ebsco.com/research-starters/health-and-medicine/driscoll-model-reflection" TargetMode="External"/><Relationship Id="rId33" Type="http://schemas.openxmlformats.org/officeDocument/2006/relationships/hyperlink" Target="https://nafme.org/blog/ai-in-education/" TargetMode="External"/><Relationship Id="rId38" Type="http://schemas.openxmlformats.org/officeDocument/2006/relationships/hyperlink" Target="https://doi.org/10.21203/rs.3.rs-4403120/v1" TargetMode="External"/><Relationship Id="rId46" Type="http://schemas.openxmlformats.org/officeDocument/2006/relationships/hyperlink" Target="http://dx.doi.org/10.7596/taksad.v9i3.2729" TargetMode="External"/><Relationship Id="rId59" Type="http://schemas.openxmlformats.org/officeDocument/2006/relationships/hyperlink" Target="https://doi.org/10.1186/s41239-024-00448-3" TargetMode="External"/><Relationship Id="rId20" Type="http://schemas.openxmlformats.org/officeDocument/2006/relationships/hyperlink" Target="https://doi.org/10.1080/13645579.2016.1144401" TargetMode="External"/><Relationship Id="rId41" Type="http://schemas.openxmlformats.org/officeDocument/2006/relationships/hyperlink" Target="https://doi.org/10.1177/14413582241264622" TargetMode="External"/><Relationship Id="rId54" Type="http://schemas.openxmlformats.org/officeDocument/2006/relationships/hyperlink" Target="https://doi.org/10.4300/JGME-D-22-00480.1" TargetMode="External"/><Relationship Id="rId62" Type="http://schemas.openxmlformats.org/officeDocument/2006/relationships/hyperlink" Target="http://www.jstor.org/stable/43826004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jstor.org/stable/24466512" TargetMode="External"/><Relationship Id="rId15" Type="http://schemas.openxmlformats.org/officeDocument/2006/relationships/hyperlink" Target="https://doi.org/10.1155/2022/2627395" TargetMode="External"/><Relationship Id="rId23" Type="http://schemas.openxmlformats.org/officeDocument/2006/relationships/hyperlink" Target="https://doi.org/10.48550/arXiv.2403.15586" TargetMode="External"/><Relationship Id="rId28" Type="http://schemas.openxmlformats.org/officeDocument/2006/relationships/hyperlink" Target="https://doi.org/10.58425/ajt.v2i1.142" TargetMode="External"/><Relationship Id="rId36" Type="http://schemas.openxmlformats.org/officeDocument/2006/relationships/hyperlink" Target="https://doi.org/10.1007/s12369-020-00734-w" TargetMode="External"/><Relationship Id="rId49" Type="http://schemas.openxmlformats.org/officeDocument/2006/relationships/hyperlink" Target="https://doi.org/10.1097/ACM.0000000000004963" TargetMode="External"/><Relationship Id="rId57" Type="http://schemas.openxmlformats.org/officeDocument/2006/relationships/hyperlink" Target="https://onlinedegrees.sandiego.edu/artificial-intelligence-education/" TargetMode="External"/><Relationship Id="rId10" Type="http://schemas.openxmlformats.org/officeDocument/2006/relationships/hyperlink" Target="https://www.scribbr.com/methodology/triangulation/" TargetMode="External"/><Relationship Id="rId31" Type="http://schemas.openxmlformats.org/officeDocument/2006/relationships/hyperlink" Target="https://doi.org/10.1145/2372251.2372257" TargetMode="External"/><Relationship Id="rId44" Type="http://schemas.openxmlformats.org/officeDocument/2006/relationships/hyperlink" Target="https://doi.org/10.1177/16094069231205789" TargetMode="External"/><Relationship Id="rId52" Type="http://schemas.openxmlformats.org/officeDocument/2006/relationships/hyperlink" Target="https://doi.org/10.1038/s41598-024-53335-2" TargetMode="External"/><Relationship Id="rId60" Type="http://schemas.openxmlformats.org/officeDocument/2006/relationships/hyperlink" Target="https://digitalcommons.lindenwood.edu/faculty-research-papers/506" TargetMode="External"/><Relationship Id="rId4" Type="http://schemas.openxmlformats.org/officeDocument/2006/relationships/hyperlink" Target="https://www.science-zone.org/index.php/conference/article/view/42" TargetMode="External"/><Relationship Id="rId9" Type="http://schemas.openxmlformats.org/officeDocument/2006/relationships/hyperlink" Target="https://musiceducation.arts.ufl.edu/resources/ai-music-teaching-assista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684EF-392E-DC2C-7095-E99BE988A4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6693" y="1295400"/>
            <a:ext cx="8050614" cy="1734312"/>
          </a:xfrm>
        </p:spPr>
        <p:txBody>
          <a:bodyPr>
            <a:normAutofit fontScale="90000"/>
          </a:bodyPr>
          <a:lstStyle/>
          <a:p>
            <a:pPr marL="0" marR="0">
              <a:lnSpc>
                <a:spcPct val="150000"/>
              </a:lnSpc>
              <a:spcAft>
                <a:spcPts val="800"/>
              </a:spcAft>
            </a:pPr>
            <a:r>
              <a:rPr lang="en-US" sz="2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Mixed-Methods Study of Vocal Educators’ Perspectives on the Use of Artificial Intelligence in Vocal </a:t>
            </a:r>
            <a:r>
              <a:rPr lang="en-US" sz="2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Eduction</a:t>
            </a:r>
            <a:r>
              <a:rPr lang="en-US" sz="2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Exploring Hopes, Concerns, and Strategies for Effective Integration</a:t>
            </a:r>
            <a:endParaRPr lang="en-US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D041FCF-8CBA-6F39-4C10-F55BC9C47D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39474" y="2446583"/>
            <a:ext cx="1741716" cy="914400"/>
          </a:xfrm>
        </p:spPr>
        <p:txBody>
          <a:bodyPr>
            <a:normAutofit/>
          </a:bodyPr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Module 3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975AB7D-04A3-0705-FD96-DC4D4D9EC5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29295" y="922337"/>
            <a:ext cx="1362075" cy="1304925"/>
          </a:xfrm>
          <a:prstGeom prst="rect">
            <a:avLst/>
          </a:prstGeom>
        </p:spPr>
      </p:pic>
      <p:sp>
        <p:nvSpPr>
          <p:cNvPr id="9" name="Subtitle 5">
            <a:extLst>
              <a:ext uri="{FF2B5EF4-FFF2-40B4-BE49-F238E27FC236}">
                <a16:creationId xmlns:a16="http://schemas.microsoft.com/office/drawing/2014/main" id="{8502B1A6-8417-CE4B-5201-0DD1A65905A2}"/>
              </a:ext>
            </a:extLst>
          </p:cNvPr>
          <p:cNvSpPr txBox="1">
            <a:spLocks/>
          </p:cNvSpPr>
          <p:nvPr/>
        </p:nvSpPr>
        <p:spPr>
          <a:xfrm>
            <a:off x="9580032" y="4067360"/>
            <a:ext cx="2260600" cy="304799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None/>
              <a:defRPr sz="2200" kern="1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None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None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600" dirty="0">
                <a:solidFill>
                  <a:schemeClr val="tx1"/>
                </a:solidFill>
              </a:rPr>
              <a:t>5 August 2025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BFBD5B9-2C4E-7E8B-8E58-36FA7D173C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2053" y="762000"/>
            <a:ext cx="9144000" cy="5334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F498516-2FB1-C4A2-9CF2-775F285A865B}"/>
              </a:ext>
            </a:extLst>
          </p:cNvPr>
          <p:cNvSpPr txBox="1"/>
          <p:nvPr/>
        </p:nvSpPr>
        <p:spPr>
          <a:xfrm>
            <a:off x="10097023" y="2894500"/>
            <a:ext cx="12266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kern="0" dirty="0">
                <a:effectLst/>
                <a:ea typeface="Times New Roman" panose="02020603050405020304" pitchFamily="18" charset="0"/>
              </a:rPr>
              <a:t>BMPF7326D</a:t>
            </a:r>
            <a:endParaRPr lang="en-US" sz="1600" dirty="0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6A59B5F8-06E7-B436-CC4F-5C655BA86D7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730315" y="5302678"/>
            <a:ext cx="1960035" cy="683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33136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69"/>
    </mc:Choice>
    <mc:Fallback>
      <p:transition spd="slow" advTm="2669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7">
          <a:extLst>
            <a:ext uri="{FF2B5EF4-FFF2-40B4-BE49-F238E27FC236}">
              <a16:creationId xmlns:a16="http://schemas.microsoft.com/office/drawing/2014/main" id="{A0FFF950-3E2A-134B-BA2F-9975B6BA66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D7199AA1-2786-E36F-2AC7-8F8A6A3B563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284" r="41085"/>
          <a:stretch/>
        </p:blipFill>
        <p:spPr>
          <a:xfrm>
            <a:off x="189611" y="757769"/>
            <a:ext cx="3252919" cy="532553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FCFFAA7-4A6A-708F-CE14-FF334ECAC7D7}"/>
              </a:ext>
            </a:extLst>
          </p:cNvPr>
          <p:cNvSpPr/>
          <p:nvPr/>
        </p:nvSpPr>
        <p:spPr>
          <a:xfrm>
            <a:off x="4334933" y="8462"/>
            <a:ext cx="7318622" cy="53478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1EFF1F-FA69-3748-F0BB-22B1B195C3EA}"/>
              </a:ext>
            </a:extLst>
          </p:cNvPr>
          <p:cNvSpPr/>
          <p:nvPr/>
        </p:nvSpPr>
        <p:spPr>
          <a:xfrm flipV="1">
            <a:off x="3852333" y="6708038"/>
            <a:ext cx="7801222" cy="14149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Google Shape;728;p50">
            <a:extLst>
              <a:ext uri="{FF2B5EF4-FFF2-40B4-BE49-F238E27FC236}">
                <a16:creationId xmlns:a16="http://schemas.microsoft.com/office/drawing/2014/main" id="{AE6C9EAB-D138-174F-6EEC-657171CCE085}"/>
              </a:ext>
            </a:extLst>
          </p:cNvPr>
          <p:cNvSpPr txBox="1">
            <a:spLocks/>
          </p:cNvSpPr>
          <p:nvPr/>
        </p:nvSpPr>
        <p:spPr>
          <a:xfrm>
            <a:off x="333284" y="1494747"/>
            <a:ext cx="2965572" cy="795867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Agenda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45BDC91-8CD3-4902-DEB4-AAD371695854}"/>
              </a:ext>
            </a:extLst>
          </p:cNvPr>
          <p:cNvSpPr txBox="1"/>
          <p:nvPr/>
        </p:nvSpPr>
        <p:spPr>
          <a:xfrm>
            <a:off x="4106513" y="1494747"/>
            <a:ext cx="3978974" cy="32205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lnSpc>
                <a:spcPct val="300000"/>
              </a:lnSpc>
              <a:buAutoNum type="arabicPeriod"/>
            </a:pPr>
            <a:r>
              <a:rPr lang="en-US" sz="2400" dirty="0"/>
              <a:t>Research Questions</a:t>
            </a:r>
          </a:p>
          <a:p>
            <a:pPr marL="342900" indent="-342900">
              <a:lnSpc>
                <a:spcPct val="300000"/>
              </a:lnSpc>
              <a:buAutoNum type="arabicPeriod"/>
            </a:pPr>
            <a:r>
              <a:rPr lang="en-US" sz="2400" dirty="0"/>
              <a:t>Methodology and Methods</a:t>
            </a:r>
          </a:p>
          <a:p>
            <a:pPr marL="342900" indent="-342900">
              <a:lnSpc>
                <a:spcPct val="300000"/>
              </a:lnSpc>
              <a:buAutoNum type="arabicPeriod"/>
            </a:pPr>
            <a:r>
              <a:rPr lang="en-US" sz="2400" dirty="0"/>
              <a:t>Findings/Discussion</a:t>
            </a:r>
          </a:p>
        </p:txBody>
      </p:sp>
    </p:spTree>
    <p:extLst>
      <p:ext uri="{BB962C8B-B14F-4D97-AF65-F5344CB8AC3E}">
        <p14:creationId xmlns:p14="http://schemas.microsoft.com/office/powerpoint/2010/main" val="4120510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198"/>
    </mc:Choice>
    <mc:Fallback>
      <p:transition spd="slow" advTm="10198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7">
          <a:extLst>
            <a:ext uri="{FF2B5EF4-FFF2-40B4-BE49-F238E27FC236}">
              <a16:creationId xmlns:a16="http://schemas.microsoft.com/office/drawing/2014/main" id="{0C220B88-0761-2EBB-784E-A80B234E33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04B63123-2119-81B4-0907-37820A27AD4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284" r="41085"/>
          <a:stretch/>
        </p:blipFill>
        <p:spPr>
          <a:xfrm>
            <a:off x="189611" y="757769"/>
            <a:ext cx="3252919" cy="532553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95EBC8-32D6-67E7-E39C-18E107091499}"/>
              </a:ext>
            </a:extLst>
          </p:cNvPr>
          <p:cNvSpPr/>
          <p:nvPr/>
        </p:nvSpPr>
        <p:spPr>
          <a:xfrm>
            <a:off x="4334933" y="8462"/>
            <a:ext cx="7318622" cy="53478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7F0B231-DF10-5696-DB50-AC8AEEC825E8}"/>
              </a:ext>
            </a:extLst>
          </p:cNvPr>
          <p:cNvSpPr/>
          <p:nvPr/>
        </p:nvSpPr>
        <p:spPr>
          <a:xfrm flipV="1">
            <a:off x="3852333" y="6708038"/>
            <a:ext cx="7801222" cy="14149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Google Shape;728;p50">
            <a:extLst>
              <a:ext uri="{FF2B5EF4-FFF2-40B4-BE49-F238E27FC236}">
                <a16:creationId xmlns:a16="http://schemas.microsoft.com/office/drawing/2014/main" id="{1C5657EE-D2BD-2656-E4E0-22E10FB993D2}"/>
              </a:ext>
            </a:extLst>
          </p:cNvPr>
          <p:cNvSpPr txBox="1">
            <a:spLocks/>
          </p:cNvSpPr>
          <p:nvPr/>
        </p:nvSpPr>
        <p:spPr>
          <a:xfrm>
            <a:off x="333284" y="1490157"/>
            <a:ext cx="2965572" cy="795867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Introduction</a:t>
            </a:r>
          </a:p>
        </p:txBody>
      </p:sp>
      <p:pic>
        <p:nvPicPr>
          <p:cNvPr id="4" name="Picture 3" descr="'The best example of good AI is WALL-E, with the trash-cleaning robot cleaning up after the mess we humans make of our planet.' Image: Pixar">
            <a:extLst>
              <a:ext uri="{FF2B5EF4-FFF2-40B4-BE49-F238E27FC236}">
                <a16:creationId xmlns:a16="http://schemas.microsoft.com/office/drawing/2014/main" id="{93627F51-D7F6-1237-DA5B-3444DAB4BA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38"/>
          <a:stretch>
            <a:fillRect/>
          </a:stretch>
        </p:blipFill>
        <p:spPr bwMode="auto">
          <a:xfrm>
            <a:off x="4975852" y="2046978"/>
            <a:ext cx="5379171" cy="3024431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STAR TREK: THE NEXT GENERATION, 1987-94, John DeLancie, Brent Spiner">
            <a:extLst>
              <a:ext uri="{FF2B5EF4-FFF2-40B4-BE49-F238E27FC236}">
                <a16:creationId xmlns:a16="http://schemas.microsoft.com/office/drawing/2014/main" id="{AEB43FEE-44D3-24F5-74D5-7656E6851A2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028" t="9296"/>
          <a:stretch>
            <a:fillRect/>
          </a:stretch>
        </p:blipFill>
        <p:spPr bwMode="auto">
          <a:xfrm>
            <a:off x="8741021" y="4576134"/>
            <a:ext cx="1469575" cy="1746504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I, ROBOT, Will Smith, 2004">
            <a:extLst>
              <a:ext uri="{FF2B5EF4-FFF2-40B4-BE49-F238E27FC236}">
                <a16:creationId xmlns:a16="http://schemas.microsoft.com/office/drawing/2014/main" id="{B9916EC3-D4F6-8466-B18F-65887029389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8945"/>
          <a:stretch>
            <a:fillRect/>
          </a:stretch>
        </p:blipFill>
        <p:spPr bwMode="auto">
          <a:xfrm>
            <a:off x="3575548" y="2340382"/>
            <a:ext cx="1828800" cy="144913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The greatest, Douglas Rain who was the voice of 'Hal' The ...">
            <a:extLst>
              <a:ext uri="{FF2B5EF4-FFF2-40B4-BE49-F238E27FC236}">
                <a16:creationId xmlns:a16="http://schemas.microsoft.com/office/drawing/2014/main" id="{88A8104D-32A5-22F4-B4E5-6BC6C538DFE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59" r="18743"/>
          <a:stretch>
            <a:fillRect/>
          </a:stretch>
        </p:blipFill>
        <p:spPr bwMode="auto">
          <a:xfrm>
            <a:off x="9419600" y="2682200"/>
            <a:ext cx="1738490" cy="1638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602008E-5386-A0B2-8453-2C4A0E1CE451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11810" t="7841" r="10511" b="6548"/>
          <a:stretch>
            <a:fillRect/>
          </a:stretch>
        </p:blipFill>
        <p:spPr>
          <a:xfrm>
            <a:off x="4334933" y="4005017"/>
            <a:ext cx="1737360" cy="174382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01CF02C-FBC1-0A72-A3B9-B5DF49AAF5A9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6627" t="2918" r="7644"/>
          <a:stretch>
            <a:fillRect/>
          </a:stretch>
        </p:blipFill>
        <p:spPr>
          <a:xfrm>
            <a:off x="5551806" y="1176792"/>
            <a:ext cx="1645920" cy="1740372"/>
          </a:xfrm>
          <a:prstGeom prst="rect">
            <a:avLst/>
          </a:prstGeom>
        </p:spPr>
      </p:pic>
      <p:pic>
        <p:nvPicPr>
          <p:cNvPr id="8" name="Picture 7" descr="Why is Matrix an AI Warning for our Future? | Cyberkite blog">
            <a:extLst>
              <a:ext uri="{FF2B5EF4-FFF2-40B4-BE49-F238E27FC236}">
                <a16:creationId xmlns:a16="http://schemas.microsoft.com/office/drawing/2014/main" id="{C0123A44-E466-1958-D839-8192062F5B5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584"/>
          <a:stretch>
            <a:fillRect/>
          </a:stretch>
        </p:blipFill>
        <p:spPr bwMode="auto">
          <a:xfrm>
            <a:off x="8659691" y="795749"/>
            <a:ext cx="1870846" cy="1769981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1AA9D1B-51EC-B731-E434-9CBA16F81B78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4758" t="4685"/>
          <a:stretch>
            <a:fillRect/>
          </a:stretch>
        </p:blipFill>
        <p:spPr>
          <a:xfrm>
            <a:off x="6600824" y="4039161"/>
            <a:ext cx="1393419" cy="2261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0758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872"/>
    </mc:Choice>
    <mc:Fallback>
      <p:transition spd="slow" advTm="148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7">
          <a:extLst>
            <a:ext uri="{FF2B5EF4-FFF2-40B4-BE49-F238E27FC236}">
              <a16:creationId xmlns:a16="http://schemas.microsoft.com/office/drawing/2014/main" id="{B45A933B-D621-F91D-4EB6-8E1781F551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668AB038-1B1F-FD13-4061-426A3770122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284" r="41085"/>
          <a:stretch/>
        </p:blipFill>
        <p:spPr>
          <a:xfrm>
            <a:off x="189611" y="757769"/>
            <a:ext cx="3252919" cy="532553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87597FB-114C-8754-DCA2-FB62D6506760}"/>
              </a:ext>
            </a:extLst>
          </p:cNvPr>
          <p:cNvSpPr/>
          <p:nvPr/>
        </p:nvSpPr>
        <p:spPr>
          <a:xfrm>
            <a:off x="4334933" y="8462"/>
            <a:ext cx="7318622" cy="53478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753BE5A-144F-6305-8195-ED4DE3141EF0}"/>
              </a:ext>
            </a:extLst>
          </p:cNvPr>
          <p:cNvSpPr/>
          <p:nvPr/>
        </p:nvSpPr>
        <p:spPr>
          <a:xfrm flipV="1">
            <a:off x="3852333" y="6708038"/>
            <a:ext cx="7801222" cy="14149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Google Shape;728;p50">
            <a:extLst>
              <a:ext uri="{FF2B5EF4-FFF2-40B4-BE49-F238E27FC236}">
                <a16:creationId xmlns:a16="http://schemas.microsoft.com/office/drawing/2014/main" id="{F7A60CD2-0D3D-078E-0846-D678D528A1F5}"/>
              </a:ext>
            </a:extLst>
          </p:cNvPr>
          <p:cNvSpPr txBox="1">
            <a:spLocks/>
          </p:cNvSpPr>
          <p:nvPr/>
        </p:nvSpPr>
        <p:spPr>
          <a:xfrm>
            <a:off x="333284" y="1494673"/>
            <a:ext cx="2965572" cy="795867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Background / Justification</a:t>
            </a:r>
          </a:p>
        </p:txBody>
      </p:sp>
      <p:sp>
        <p:nvSpPr>
          <p:cNvPr id="11" name="Flowchart: Connector 10">
            <a:extLst>
              <a:ext uri="{FF2B5EF4-FFF2-40B4-BE49-F238E27FC236}">
                <a16:creationId xmlns:a16="http://schemas.microsoft.com/office/drawing/2014/main" id="{C493F664-B3AC-9CC7-5A51-90ACF055C1F3}"/>
              </a:ext>
            </a:extLst>
          </p:cNvPr>
          <p:cNvSpPr/>
          <p:nvPr/>
        </p:nvSpPr>
        <p:spPr>
          <a:xfrm>
            <a:off x="4141715" y="1658978"/>
            <a:ext cx="3125247" cy="3196269"/>
          </a:xfrm>
          <a:prstGeom prst="flowChartConnector">
            <a:avLst/>
          </a:prstGeom>
          <a:solidFill>
            <a:schemeClr val="accent2">
              <a:alpha val="5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US" b="1" dirty="0">
                <a:solidFill>
                  <a:schemeClr val="tx1"/>
                </a:solidFill>
              </a:rPr>
              <a:t>Education</a:t>
            </a:r>
          </a:p>
        </p:txBody>
      </p:sp>
      <p:sp>
        <p:nvSpPr>
          <p:cNvPr id="12" name="Flowchart: Connector 11">
            <a:extLst>
              <a:ext uri="{FF2B5EF4-FFF2-40B4-BE49-F238E27FC236}">
                <a16:creationId xmlns:a16="http://schemas.microsoft.com/office/drawing/2014/main" id="{95FF67CC-15B3-7564-BCFF-233C5A2511BA}"/>
              </a:ext>
            </a:extLst>
          </p:cNvPr>
          <p:cNvSpPr/>
          <p:nvPr/>
        </p:nvSpPr>
        <p:spPr>
          <a:xfrm>
            <a:off x="6620553" y="1658978"/>
            <a:ext cx="3125247" cy="3196269"/>
          </a:xfrm>
          <a:prstGeom prst="flowChartConnector">
            <a:avLst/>
          </a:prstGeom>
          <a:solidFill>
            <a:schemeClr val="accent4">
              <a:alpha val="5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AI Research</a:t>
            </a:r>
          </a:p>
        </p:txBody>
      </p:sp>
      <p:sp>
        <p:nvSpPr>
          <p:cNvPr id="5" name="Flowchart: Connector 4">
            <a:extLst>
              <a:ext uri="{FF2B5EF4-FFF2-40B4-BE49-F238E27FC236}">
                <a16:creationId xmlns:a16="http://schemas.microsoft.com/office/drawing/2014/main" id="{10AF2668-E928-68DC-8307-4AB1F36F5811}"/>
              </a:ext>
            </a:extLst>
          </p:cNvPr>
          <p:cNvSpPr/>
          <p:nvPr/>
        </p:nvSpPr>
        <p:spPr>
          <a:xfrm>
            <a:off x="6062429" y="3170953"/>
            <a:ext cx="2453519" cy="2509276"/>
          </a:xfrm>
          <a:prstGeom prst="flowChartConnector">
            <a:avLst/>
          </a:prstGeom>
          <a:solidFill>
            <a:schemeClr val="accent3">
              <a:alpha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Perceptions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B753EDE-4332-861A-C633-90065D888123}"/>
              </a:ext>
            </a:extLst>
          </p:cNvPr>
          <p:cNvCxnSpPr>
            <a:cxnSpLocks/>
          </p:cNvCxnSpPr>
          <p:nvPr/>
        </p:nvCxnSpPr>
        <p:spPr>
          <a:xfrm flipH="1">
            <a:off x="7137691" y="1197803"/>
            <a:ext cx="1422889" cy="120231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C43FCA9D-9892-A8A1-9981-6918FCA71669}"/>
              </a:ext>
            </a:extLst>
          </p:cNvPr>
          <p:cNvSpPr txBox="1"/>
          <p:nvPr/>
        </p:nvSpPr>
        <p:spPr>
          <a:xfrm>
            <a:off x="8515948" y="1023882"/>
            <a:ext cx="14228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b="1" dirty="0"/>
              <a:t>Vocal Education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56151DED-AF71-CF97-E6F7-5A907C7D9EDF}"/>
              </a:ext>
            </a:extLst>
          </p:cNvPr>
          <p:cNvSpPr/>
          <p:nvPr/>
        </p:nvSpPr>
        <p:spPr>
          <a:xfrm>
            <a:off x="5736161" y="793178"/>
            <a:ext cx="1784728" cy="1784728"/>
          </a:xfrm>
          <a:prstGeom prst="ellipse">
            <a:avLst/>
          </a:prstGeom>
          <a:solidFill>
            <a:srgbClr val="BFBFBF">
              <a:alpha val="65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Ethics</a:t>
            </a:r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A8EDD874-3569-6765-AEA1-04DFB949FE6B}"/>
              </a:ext>
            </a:extLst>
          </p:cNvPr>
          <p:cNvSpPr/>
          <p:nvPr/>
        </p:nvSpPr>
        <p:spPr>
          <a:xfrm>
            <a:off x="7033839" y="2462710"/>
            <a:ext cx="54864" cy="54864"/>
          </a:xfrm>
          <a:prstGeom prst="flowChartConnector">
            <a:avLst/>
          </a:prstGeom>
          <a:solidFill>
            <a:srgbClr val="002060">
              <a:alpha val="50000"/>
            </a:srgbClr>
          </a:solidFill>
          <a:ln>
            <a:solidFill>
              <a:schemeClr val="tx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0907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5" grpId="0" animBg="1"/>
      <p:bldP spid="20" grpId="0"/>
      <p:bldP spid="22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7">
          <a:extLst>
            <a:ext uri="{FF2B5EF4-FFF2-40B4-BE49-F238E27FC236}">
              <a16:creationId xmlns:a16="http://schemas.microsoft.com/office/drawing/2014/main" id="{268B85CD-D897-1BBA-F178-07313AD999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60C6D3F-AB94-1E82-D90F-909D29ADE63E}"/>
              </a:ext>
            </a:extLst>
          </p:cNvPr>
          <p:cNvSpPr txBox="1"/>
          <p:nvPr/>
        </p:nvSpPr>
        <p:spPr>
          <a:xfrm>
            <a:off x="-2943438" y="5196158"/>
            <a:ext cx="6366932" cy="1020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>
              <a:lnSpc>
                <a:spcPct val="120000"/>
              </a:lnSpc>
              <a:spcAft>
                <a:spcPts val="800"/>
              </a:spcAft>
            </a:pPr>
            <a:r>
              <a:rPr lang="en-US" sz="2600" b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Aim</a:t>
            </a:r>
            <a:r>
              <a:rPr lang="en-US" sz="26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: 	Discovering actionable strategies for 		AI integration into vocal education</a:t>
            </a:r>
            <a:endParaRPr lang="en-US" sz="260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E3C802-695A-3DB0-8BD6-8C01DBF3B518}"/>
              </a:ext>
            </a:extLst>
          </p:cNvPr>
          <p:cNvSpPr txBox="1"/>
          <p:nvPr/>
        </p:nvSpPr>
        <p:spPr>
          <a:xfrm>
            <a:off x="-2943438" y="3026273"/>
            <a:ext cx="6366932" cy="15006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>
              <a:lnSpc>
                <a:spcPct val="120000"/>
              </a:lnSpc>
              <a:spcAft>
                <a:spcPts val="800"/>
              </a:spcAft>
            </a:pPr>
            <a:r>
              <a:rPr lang="en-US" sz="26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2. 	How can AI be ethically and effectively 	integrated into vocal education and meet 	the needs of educators? </a:t>
            </a:r>
            <a:endParaRPr lang="en-US" sz="260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E4AC7E3-DAB9-2DA7-777C-7DC7BDC9E074}"/>
              </a:ext>
            </a:extLst>
          </p:cNvPr>
          <p:cNvSpPr txBox="1"/>
          <p:nvPr/>
        </p:nvSpPr>
        <p:spPr>
          <a:xfrm>
            <a:off x="-2943437" y="1127129"/>
            <a:ext cx="6586524" cy="15006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>
              <a:lnSpc>
                <a:spcPct val="120000"/>
              </a:lnSpc>
            </a:pPr>
            <a:r>
              <a:rPr lang="en-US" sz="26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1. 	What are vocal educators’ perspectives on 	integrating Artificial Intelligence into vocal 	education? </a:t>
            </a:r>
            <a:endParaRPr lang="en-US" sz="2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C5DD0A4-178A-B3DE-9F60-36CA43AB206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284" r="41085"/>
          <a:stretch/>
        </p:blipFill>
        <p:spPr>
          <a:xfrm>
            <a:off x="189611" y="757769"/>
            <a:ext cx="3252919" cy="5325533"/>
          </a:xfrm>
          <a:prstGeom prst="rect">
            <a:avLst/>
          </a:prstGeom>
        </p:spPr>
      </p:pic>
      <p:sp>
        <p:nvSpPr>
          <p:cNvPr id="728" name="Google Shape;728;p50">
            <a:extLst>
              <a:ext uri="{FF2B5EF4-FFF2-40B4-BE49-F238E27FC236}">
                <a16:creationId xmlns:a16="http://schemas.microsoft.com/office/drawing/2014/main" id="{00CF57A4-BA9D-857C-A3A9-350E52169683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567567" y="1507493"/>
            <a:ext cx="2497005" cy="795867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algn="ctr"/>
            <a:r>
              <a:rPr lang="en-GB" b="1" dirty="0"/>
              <a:t>Research Questions</a:t>
            </a:r>
            <a:endParaRPr b="1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D8DDDFA-03E3-31BB-2269-340BB1355FB7}"/>
              </a:ext>
            </a:extLst>
          </p:cNvPr>
          <p:cNvSpPr/>
          <p:nvPr/>
        </p:nvSpPr>
        <p:spPr>
          <a:xfrm flipV="1">
            <a:off x="3852333" y="6708038"/>
            <a:ext cx="7801222" cy="14149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B83272A-6F80-8D3A-8FC0-3D70660F873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7409" t="2123" r="29260" b="2994"/>
          <a:stretch>
            <a:fillRect/>
          </a:stretch>
        </p:blipFill>
        <p:spPr>
          <a:xfrm>
            <a:off x="-54233" y="122920"/>
            <a:ext cx="243840" cy="6363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572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857 2.59259E-6 L 0.55716 2.59259E-6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28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201 1.11111E-6 L 0.55534 0.00023 " pathEditMode="relative" rAng="0" ptsTypes="AA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667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201 1.11111E-6 L 0.55534 0.00023 " pathEditMode="relative" rAng="0" ptsTypes="AA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667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7">
          <a:extLst>
            <a:ext uri="{FF2B5EF4-FFF2-40B4-BE49-F238E27FC236}">
              <a16:creationId xmlns:a16="http://schemas.microsoft.com/office/drawing/2014/main" id="{B35EB9E1-6E29-BC3D-E37D-61C2C2DB14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6A610CD1-D730-0AA6-1864-E8C776AFF0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284" r="41085"/>
          <a:stretch/>
        </p:blipFill>
        <p:spPr>
          <a:xfrm>
            <a:off x="189611" y="757769"/>
            <a:ext cx="3252919" cy="532553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AE58D1E-CF90-88E0-821C-2AB3EF3D536C}"/>
              </a:ext>
            </a:extLst>
          </p:cNvPr>
          <p:cNvSpPr/>
          <p:nvPr/>
        </p:nvSpPr>
        <p:spPr>
          <a:xfrm>
            <a:off x="4334933" y="8462"/>
            <a:ext cx="7318622" cy="53478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FEBFBFA-E941-DA86-FAA5-1F5EB52949CB}"/>
              </a:ext>
            </a:extLst>
          </p:cNvPr>
          <p:cNvSpPr/>
          <p:nvPr/>
        </p:nvSpPr>
        <p:spPr>
          <a:xfrm flipV="1">
            <a:off x="3852333" y="6708038"/>
            <a:ext cx="7801222" cy="14149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Google Shape;728;p50">
            <a:extLst>
              <a:ext uri="{FF2B5EF4-FFF2-40B4-BE49-F238E27FC236}">
                <a16:creationId xmlns:a16="http://schemas.microsoft.com/office/drawing/2014/main" id="{895F9CAD-D03D-95A7-9B69-08CC60279CB6}"/>
              </a:ext>
            </a:extLst>
          </p:cNvPr>
          <p:cNvSpPr txBox="1">
            <a:spLocks/>
          </p:cNvSpPr>
          <p:nvPr/>
        </p:nvSpPr>
        <p:spPr>
          <a:xfrm>
            <a:off x="333284" y="1495077"/>
            <a:ext cx="2965572" cy="795867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Methodology</a:t>
            </a:r>
          </a:p>
          <a:p>
            <a:pPr algn="ctr"/>
            <a:r>
              <a:rPr lang="en-GB" b="1" dirty="0"/>
              <a:t>and Methods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02F7428-E358-95B4-C547-CDA5E59379BF}"/>
              </a:ext>
            </a:extLst>
          </p:cNvPr>
          <p:cNvSpPr txBox="1"/>
          <p:nvPr/>
        </p:nvSpPr>
        <p:spPr>
          <a:xfrm>
            <a:off x="3691560" y="757769"/>
            <a:ext cx="75792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/>
            <a:r>
              <a:rPr lang="en-US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Explanatory Sequential Mixed-Methods Design</a:t>
            </a:r>
            <a:endParaRPr lang="en-US" sz="28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Flowchart: Process 2">
            <a:extLst>
              <a:ext uri="{FF2B5EF4-FFF2-40B4-BE49-F238E27FC236}">
                <a16:creationId xmlns:a16="http://schemas.microsoft.com/office/drawing/2014/main" id="{2BBCE1B8-EF16-D3D2-EF4F-9054DE08E071}"/>
              </a:ext>
            </a:extLst>
          </p:cNvPr>
          <p:cNvSpPr/>
          <p:nvPr/>
        </p:nvSpPr>
        <p:spPr>
          <a:xfrm>
            <a:off x="3586203" y="2497423"/>
            <a:ext cx="1855915" cy="2740704"/>
          </a:xfrm>
          <a:prstGeom prst="flowChartProcess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>
              <a:spcAft>
                <a:spcPts val="1200"/>
              </a:spcAft>
            </a:pPr>
            <a:r>
              <a:rPr lang="en-US" sz="2400" b="1" dirty="0"/>
              <a:t>Phase 1</a:t>
            </a:r>
          </a:p>
          <a:p>
            <a:pPr algn="ctr"/>
            <a:r>
              <a:rPr lang="en-US" kern="0" dirty="0">
                <a:ea typeface="Times New Roman" panose="02020603050405020304" pitchFamily="18" charset="0"/>
                <a:cs typeface="Times New Roman" panose="02020603050405020304" pitchFamily="18" charset="0"/>
              </a:rPr>
              <a:t>34 Participants</a:t>
            </a:r>
          </a:p>
          <a:p>
            <a:pPr algn="ctr">
              <a:spcBef>
                <a:spcPts val="1200"/>
              </a:spcBef>
            </a:pPr>
            <a:r>
              <a:rPr lang="en-US" kern="0" dirty="0">
                <a:ea typeface="Times New Roman" panose="02020603050405020304" pitchFamily="18" charset="0"/>
                <a:cs typeface="Times New Roman" panose="02020603050405020304" pitchFamily="18" charset="0"/>
              </a:rPr>
              <a:t>Questionnaire</a:t>
            </a:r>
            <a:endParaRPr lang="en-US" dirty="0"/>
          </a:p>
          <a:p>
            <a:pPr algn="ctr">
              <a:spcBef>
                <a:spcPts val="1200"/>
              </a:spcBef>
            </a:pPr>
            <a:r>
              <a:rPr lang="en-US" dirty="0"/>
              <a:t>Quantitative</a:t>
            </a:r>
          </a:p>
          <a:p>
            <a:pPr algn="ctr"/>
            <a:r>
              <a:rPr lang="en-US" sz="1400" dirty="0"/>
              <a:t>(Descriptive Statistics)</a:t>
            </a:r>
          </a:p>
          <a:p>
            <a:pPr algn="ctr">
              <a:spcBef>
                <a:spcPts val="1200"/>
              </a:spcBef>
            </a:pPr>
            <a:r>
              <a:rPr lang="en-US" dirty="0"/>
              <a:t>Qualitative</a:t>
            </a:r>
          </a:p>
          <a:p>
            <a:pPr algn="ctr"/>
            <a:r>
              <a:rPr lang="en-US" sz="1400" dirty="0"/>
              <a:t>(Thematic Analysis)</a:t>
            </a:r>
          </a:p>
          <a:p>
            <a:pPr algn="ctr"/>
            <a:br>
              <a:rPr lang="en-US" dirty="0"/>
            </a:br>
            <a:endParaRPr lang="en-US" sz="1400" dirty="0"/>
          </a:p>
        </p:txBody>
      </p:sp>
      <p:sp>
        <p:nvSpPr>
          <p:cNvPr id="5" name="Flowchart: Process 4">
            <a:extLst>
              <a:ext uri="{FF2B5EF4-FFF2-40B4-BE49-F238E27FC236}">
                <a16:creationId xmlns:a16="http://schemas.microsoft.com/office/drawing/2014/main" id="{63C7F9AB-6EDA-3DFD-ABC5-29AFAD98B119}"/>
              </a:ext>
            </a:extLst>
          </p:cNvPr>
          <p:cNvSpPr/>
          <p:nvPr/>
        </p:nvSpPr>
        <p:spPr>
          <a:xfrm>
            <a:off x="6681576" y="2497422"/>
            <a:ext cx="1855915" cy="2740703"/>
          </a:xfrm>
          <a:prstGeom prst="flowChartProcess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>
              <a:spcAft>
                <a:spcPts val="1200"/>
              </a:spcAft>
            </a:pPr>
            <a:r>
              <a:rPr lang="en-US" sz="2400" b="1" dirty="0"/>
              <a:t>Phase 2</a:t>
            </a:r>
          </a:p>
          <a:p>
            <a:pPr algn="ctr"/>
            <a:r>
              <a:rPr lang="en-US" dirty="0"/>
              <a:t>9 Participants </a:t>
            </a:r>
          </a:p>
          <a:p>
            <a:pPr algn="ctr">
              <a:spcBef>
                <a:spcPts val="1200"/>
              </a:spcBef>
            </a:pPr>
            <a:r>
              <a:rPr lang="en-US" dirty="0"/>
              <a:t>Interviews</a:t>
            </a:r>
          </a:p>
          <a:p>
            <a:pPr algn="ctr">
              <a:spcBef>
                <a:spcPts val="1200"/>
              </a:spcBef>
            </a:pPr>
            <a:r>
              <a:rPr lang="en-US" dirty="0"/>
              <a:t>Qualitative</a:t>
            </a:r>
          </a:p>
          <a:p>
            <a:pPr algn="ctr"/>
            <a:r>
              <a:rPr lang="en-US" sz="1400" dirty="0"/>
              <a:t>(Thematic Analysis)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63000C54-C4CF-2746-228C-C5DFBA27C57C}"/>
              </a:ext>
            </a:extLst>
          </p:cNvPr>
          <p:cNvSpPr/>
          <p:nvPr/>
        </p:nvSpPr>
        <p:spPr>
          <a:xfrm>
            <a:off x="5555141" y="2825595"/>
            <a:ext cx="1053548" cy="523220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4C0B82C6-FE11-7A25-EC1A-B9B8467E1A10}"/>
              </a:ext>
            </a:extLst>
          </p:cNvPr>
          <p:cNvSpPr/>
          <p:nvPr/>
        </p:nvSpPr>
        <p:spPr>
          <a:xfrm>
            <a:off x="8629912" y="2825595"/>
            <a:ext cx="1053548" cy="523220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lowchart: Process 9">
            <a:extLst>
              <a:ext uri="{FF2B5EF4-FFF2-40B4-BE49-F238E27FC236}">
                <a16:creationId xmlns:a16="http://schemas.microsoft.com/office/drawing/2014/main" id="{F305ACE3-25B8-68D4-54F6-498CBB6DBF65}"/>
              </a:ext>
            </a:extLst>
          </p:cNvPr>
          <p:cNvSpPr/>
          <p:nvPr/>
        </p:nvSpPr>
        <p:spPr>
          <a:xfrm>
            <a:off x="9775881" y="2497421"/>
            <a:ext cx="1610139" cy="1687043"/>
          </a:xfrm>
          <a:prstGeom prst="flowChartProcess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Combine</a:t>
            </a:r>
          </a:p>
          <a:p>
            <a:pPr algn="ctr"/>
            <a:r>
              <a:rPr lang="en-US" sz="2400" b="1" dirty="0"/>
              <a:t>Data</a:t>
            </a:r>
          </a:p>
          <a:p>
            <a:pPr algn="ctr"/>
            <a:r>
              <a:rPr lang="en-US" sz="2400" b="1" dirty="0"/>
              <a:t>for</a:t>
            </a:r>
          </a:p>
          <a:p>
            <a:pPr algn="ctr"/>
            <a:r>
              <a:rPr lang="en-US" sz="2400" b="1" dirty="0"/>
              <a:t>Analysis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99B333-16B8-7C11-CCFB-1572E5450183}"/>
              </a:ext>
            </a:extLst>
          </p:cNvPr>
          <p:cNvSpPr txBox="1"/>
          <p:nvPr/>
        </p:nvSpPr>
        <p:spPr>
          <a:xfrm>
            <a:off x="5997241" y="1265292"/>
            <a:ext cx="29678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Positionality: Critical Realist</a:t>
            </a:r>
          </a:p>
        </p:txBody>
      </p:sp>
    </p:spTree>
    <p:extLst>
      <p:ext uri="{BB962C8B-B14F-4D97-AF65-F5344CB8AC3E}">
        <p14:creationId xmlns:p14="http://schemas.microsoft.com/office/powerpoint/2010/main" val="21320779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7">
          <a:extLst>
            <a:ext uri="{FF2B5EF4-FFF2-40B4-BE49-F238E27FC236}">
              <a16:creationId xmlns:a16="http://schemas.microsoft.com/office/drawing/2014/main" id="{A86B647D-575A-C2F7-C368-BECD046662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D1FD5573-21D4-3275-E522-9DEA4CFAA4F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284" r="41085"/>
          <a:stretch/>
        </p:blipFill>
        <p:spPr>
          <a:xfrm>
            <a:off x="189611" y="757769"/>
            <a:ext cx="3252919" cy="532553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F68E431-5476-A499-A542-29C30CC44EFC}"/>
              </a:ext>
            </a:extLst>
          </p:cNvPr>
          <p:cNvSpPr/>
          <p:nvPr/>
        </p:nvSpPr>
        <p:spPr>
          <a:xfrm>
            <a:off x="4334933" y="8462"/>
            <a:ext cx="7318622" cy="53478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73D2788-5C18-978E-0C37-4235A08D2872}"/>
              </a:ext>
            </a:extLst>
          </p:cNvPr>
          <p:cNvSpPr/>
          <p:nvPr/>
        </p:nvSpPr>
        <p:spPr>
          <a:xfrm flipV="1">
            <a:off x="3852333" y="6708038"/>
            <a:ext cx="7801222" cy="14149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Google Shape;728;p50">
            <a:extLst>
              <a:ext uri="{FF2B5EF4-FFF2-40B4-BE49-F238E27FC236}">
                <a16:creationId xmlns:a16="http://schemas.microsoft.com/office/drawing/2014/main" id="{B10D9A77-29E8-E70E-CEDF-D6CFA54A7D0E}"/>
              </a:ext>
            </a:extLst>
          </p:cNvPr>
          <p:cNvSpPr txBox="1">
            <a:spLocks/>
          </p:cNvSpPr>
          <p:nvPr/>
        </p:nvSpPr>
        <p:spPr>
          <a:xfrm>
            <a:off x="185802" y="1486321"/>
            <a:ext cx="3252918" cy="795867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Ethical </a:t>
            </a:r>
            <a:br>
              <a:rPr lang="en-GB" b="1" dirty="0"/>
            </a:br>
            <a:r>
              <a:rPr lang="en-GB" b="1" dirty="0"/>
              <a:t>Considerations</a:t>
            </a:r>
          </a:p>
        </p:txBody>
      </p:sp>
      <p:sp>
        <p:nvSpPr>
          <p:cNvPr id="10" name="Google Shape;80;p8">
            <a:extLst>
              <a:ext uri="{FF2B5EF4-FFF2-40B4-BE49-F238E27FC236}">
                <a16:creationId xmlns:a16="http://schemas.microsoft.com/office/drawing/2014/main" id="{0D3F0333-AD09-7CBA-4C0D-187CF520BB84}"/>
              </a:ext>
            </a:extLst>
          </p:cNvPr>
          <p:cNvSpPr/>
          <p:nvPr/>
        </p:nvSpPr>
        <p:spPr>
          <a:xfrm>
            <a:off x="3724337" y="1722668"/>
            <a:ext cx="533799" cy="51277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5333" b="0" i="0" u="none" strike="noStrike" cap="none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11" name="Google Shape;81;p8">
            <a:extLst>
              <a:ext uri="{FF2B5EF4-FFF2-40B4-BE49-F238E27FC236}">
                <a16:creationId xmlns:a16="http://schemas.microsoft.com/office/drawing/2014/main" id="{D56F17DC-6558-8063-E51F-5AF4273DEE00}"/>
              </a:ext>
            </a:extLst>
          </p:cNvPr>
          <p:cNvSpPr/>
          <p:nvPr/>
        </p:nvSpPr>
        <p:spPr>
          <a:xfrm>
            <a:off x="3724337" y="2715764"/>
            <a:ext cx="533799" cy="512778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5333" b="0" i="0" u="none" strike="noStrike" cap="none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12" name="Google Shape;82;p8">
            <a:extLst>
              <a:ext uri="{FF2B5EF4-FFF2-40B4-BE49-F238E27FC236}">
                <a16:creationId xmlns:a16="http://schemas.microsoft.com/office/drawing/2014/main" id="{D8146720-1BAF-71CC-BB5D-CE666D2F63DA}"/>
              </a:ext>
            </a:extLst>
          </p:cNvPr>
          <p:cNvSpPr/>
          <p:nvPr/>
        </p:nvSpPr>
        <p:spPr>
          <a:xfrm>
            <a:off x="3724337" y="3669075"/>
            <a:ext cx="533799" cy="512778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5333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15" name="Google Shape;83;p8">
            <a:extLst>
              <a:ext uri="{FF2B5EF4-FFF2-40B4-BE49-F238E27FC236}">
                <a16:creationId xmlns:a16="http://schemas.microsoft.com/office/drawing/2014/main" id="{A77C21CE-DD47-7CBD-30FB-70AAA1466D37}"/>
              </a:ext>
            </a:extLst>
          </p:cNvPr>
          <p:cNvSpPr/>
          <p:nvPr/>
        </p:nvSpPr>
        <p:spPr>
          <a:xfrm>
            <a:off x="3724337" y="4574779"/>
            <a:ext cx="533799" cy="51277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5333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pic>
        <p:nvPicPr>
          <p:cNvPr id="18" name="Google Shape;653;p44">
            <a:extLst>
              <a:ext uri="{FF2B5EF4-FFF2-40B4-BE49-F238E27FC236}">
                <a16:creationId xmlns:a16="http://schemas.microsoft.com/office/drawing/2014/main" id="{4531908B-6825-14AE-A71F-FA34EE5A27E7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801134" y="1788955"/>
            <a:ext cx="380205" cy="38020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Google Shape;654;p44">
            <a:extLst>
              <a:ext uri="{FF2B5EF4-FFF2-40B4-BE49-F238E27FC236}">
                <a16:creationId xmlns:a16="http://schemas.microsoft.com/office/drawing/2014/main" id="{F945C3C9-6653-2F52-D7D2-5AE07A8306E3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801134" y="2782051"/>
            <a:ext cx="380205" cy="38020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Google Shape;655;p44">
            <a:extLst>
              <a:ext uri="{FF2B5EF4-FFF2-40B4-BE49-F238E27FC236}">
                <a16:creationId xmlns:a16="http://schemas.microsoft.com/office/drawing/2014/main" id="{B4F07CC4-D300-1695-82B6-08DC0BB45686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801134" y="3735362"/>
            <a:ext cx="380205" cy="380205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Google Shape;656;p44">
            <a:extLst>
              <a:ext uri="{FF2B5EF4-FFF2-40B4-BE49-F238E27FC236}">
                <a16:creationId xmlns:a16="http://schemas.microsoft.com/office/drawing/2014/main" id="{68C1617C-FB67-89F1-5908-0297039D0E0C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801134" y="4641066"/>
            <a:ext cx="380205" cy="380205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3500E97B-7ECF-B9D1-B079-13BA61FF026B}"/>
              </a:ext>
            </a:extLst>
          </p:cNvPr>
          <p:cNvSpPr txBox="1"/>
          <p:nvPr/>
        </p:nvSpPr>
        <p:spPr>
          <a:xfrm>
            <a:off x="4594298" y="207966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D524F12-2FEC-05A3-68DD-2F0907314CEF}"/>
              </a:ext>
            </a:extLst>
          </p:cNvPr>
          <p:cNvSpPr txBox="1"/>
          <p:nvPr/>
        </p:nvSpPr>
        <p:spPr>
          <a:xfrm>
            <a:off x="4334933" y="1825169"/>
            <a:ext cx="35317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Data stored securely/ anonymously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F182A28-9A30-AF5A-EBA5-B826FD86389B}"/>
              </a:ext>
            </a:extLst>
          </p:cNvPr>
          <p:cNvSpPr txBox="1"/>
          <p:nvPr/>
        </p:nvSpPr>
        <p:spPr>
          <a:xfrm>
            <a:off x="4334933" y="3771576"/>
            <a:ext cx="35317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Insider research for both disciplines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696EE54-F1BE-0403-3AF6-4E3D04BD2A76}"/>
              </a:ext>
            </a:extLst>
          </p:cNvPr>
          <p:cNvSpPr txBox="1"/>
          <p:nvPr/>
        </p:nvSpPr>
        <p:spPr>
          <a:xfrm>
            <a:off x="4334933" y="4677280"/>
            <a:ext cx="58852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Data triangulation: mixed-methods study, literature review, </a:t>
            </a:r>
            <a:br>
              <a:rPr lang="en-US" dirty="0"/>
            </a:br>
            <a:r>
              <a:rPr lang="en-US" dirty="0"/>
              <a:t>reflexive journaling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3F98E03-1E42-2412-72E8-989725B816A2}"/>
              </a:ext>
            </a:extLst>
          </p:cNvPr>
          <p:cNvSpPr txBox="1"/>
          <p:nvPr/>
        </p:nvSpPr>
        <p:spPr>
          <a:xfrm>
            <a:off x="4334933" y="2818265"/>
            <a:ext cx="47243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Informed consent obtained from all participants</a:t>
            </a:r>
          </a:p>
        </p:txBody>
      </p:sp>
    </p:spTree>
    <p:extLst>
      <p:ext uri="{BB962C8B-B14F-4D97-AF65-F5344CB8AC3E}">
        <p14:creationId xmlns:p14="http://schemas.microsoft.com/office/powerpoint/2010/main" val="16600022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7">
          <a:extLst>
            <a:ext uri="{FF2B5EF4-FFF2-40B4-BE49-F238E27FC236}">
              <a16:creationId xmlns:a16="http://schemas.microsoft.com/office/drawing/2014/main" id="{CDB42A9B-81B1-4C4F-9639-ED7DFBE8FB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7B8AF30-4E24-6C1A-FE07-82C1D546F5EB}"/>
              </a:ext>
            </a:extLst>
          </p:cNvPr>
          <p:cNvSpPr/>
          <p:nvPr/>
        </p:nvSpPr>
        <p:spPr>
          <a:xfrm>
            <a:off x="3884005" y="776172"/>
            <a:ext cx="4288165" cy="5317069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D3E9FF0-E93B-9311-FE3C-7B6AC441545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284" r="41085"/>
          <a:stretch/>
        </p:blipFill>
        <p:spPr>
          <a:xfrm>
            <a:off x="189611" y="757769"/>
            <a:ext cx="3252919" cy="532553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881E02E1-AD2C-94DF-B2FB-B86625D39BC8}"/>
              </a:ext>
            </a:extLst>
          </p:cNvPr>
          <p:cNvSpPr/>
          <p:nvPr/>
        </p:nvSpPr>
        <p:spPr>
          <a:xfrm flipV="1">
            <a:off x="3852333" y="6708038"/>
            <a:ext cx="7801222" cy="14149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Google Shape;728;p50">
            <a:extLst>
              <a:ext uri="{FF2B5EF4-FFF2-40B4-BE49-F238E27FC236}">
                <a16:creationId xmlns:a16="http://schemas.microsoft.com/office/drawing/2014/main" id="{06A3A284-8003-4198-BC4C-2CBB85C0B429}"/>
              </a:ext>
            </a:extLst>
          </p:cNvPr>
          <p:cNvSpPr txBox="1">
            <a:spLocks/>
          </p:cNvSpPr>
          <p:nvPr/>
        </p:nvSpPr>
        <p:spPr>
          <a:xfrm>
            <a:off x="175967" y="1496155"/>
            <a:ext cx="3252918" cy="795867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Findings</a:t>
            </a:r>
          </a:p>
          <a:p>
            <a:pPr algn="ctr"/>
            <a:r>
              <a:rPr lang="en-GB" b="1" dirty="0"/>
              <a:t>Phase 1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874AC9-1E7E-8C02-0039-CD1A71479ED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438" t="3760" r="12406" b="5598"/>
          <a:stretch>
            <a:fillRect/>
          </a:stretch>
        </p:blipFill>
        <p:spPr>
          <a:xfrm>
            <a:off x="4124739" y="1546739"/>
            <a:ext cx="3826565" cy="4333462"/>
          </a:xfrm>
          <a:prstGeom prst="rect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C98DA36-AD0F-D41C-C3EE-5999E30641BD}"/>
              </a:ext>
            </a:extLst>
          </p:cNvPr>
          <p:cNvSpPr txBox="1"/>
          <p:nvPr/>
        </p:nvSpPr>
        <p:spPr>
          <a:xfrm>
            <a:off x="4048003" y="777092"/>
            <a:ext cx="4095993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/>
              <a:t>SCALE RANGE:  1 (lowest) – 5  (highest)</a:t>
            </a:r>
            <a:br>
              <a:rPr lang="en-US" b="1" dirty="0"/>
            </a:br>
            <a:r>
              <a:rPr lang="en-US" sz="1600" dirty="0"/>
              <a:t>(High mean = positive perception)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8D0BC63-F6A7-C828-784E-D5F4ABE8A0AB}"/>
              </a:ext>
            </a:extLst>
          </p:cNvPr>
          <p:cNvSpPr/>
          <p:nvPr/>
        </p:nvSpPr>
        <p:spPr>
          <a:xfrm>
            <a:off x="4124739" y="5584924"/>
            <a:ext cx="3826565" cy="295276"/>
          </a:xfrm>
          <a:prstGeom prst="rect">
            <a:avLst/>
          </a:prstGeom>
          <a:solidFill>
            <a:schemeClr val="accent2">
              <a:alpha val="29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7A2F50-061A-CB37-67BB-47AFB943FC45}"/>
              </a:ext>
            </a:extLst>
          </p:cNvPr>
          <p:cNvSpPr txBox="1"/>
          <p:nvPr/>
        </p:nvSpPr>
        <p:spPr>
          <a:xfrm>
            <a:off x="8464858" y="4924004"/>
            <a:ext cx="31191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Q13</a:t>
            </a:r>
            <a:r>
              <a:rPr lang="en-US" dirty="0"/>
              <a:t>: I can see positive uses for       	AI in vocal education.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5D75534C-8014-6781-FCA3-B67218927C81}"/>
              </a:ext>
            </a:extLst>
          </p:cNvPr>
          <p:cNvCxnSpPr/>
          <p:nvPr/>
        </p:nvCxnSpPr>
        <p:spPr>
          <a:xfrm flipH="1">
            <a:off x="7951304" y="5187370"/>
            <a:ext cx="583096" cy="456705"/>
          </a:xfrm>
          <a:prstGeom prst="straightConnector1">
            <a:avLst/>
          </a:prstGeom>
          <a:ln w="349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9485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7">
          <a:extLst>
            <a:ext uri="{FF2B5EF4-FFF2-40B4-BE49-F238E27FC236}">
              <a16:creationId xmlns:a16="http://schemas.microsoft.com/office/drawing/2014/main" id="{84059D30-6089-F3D9-E35C-73249FAD28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E5B87C0D-C27B-5CD7-DAA5-CB7A83FC682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284" r="41085"/>
          <a:stretch/>
        </p:blipFill>
        <p:spPr>
          <a:xfrm>
            <a:off x="189611" y="757769"/>
            <a:ext cx="3252919" cy="532553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A3D594E-E098-5C7C-3E35-66AE828197FC}"/>
              </a:ext>
            </a:extLst>
          </p:cNvPr>
          <p:cNvSpPr/>
          <p:nvPr/>
        </p:nvSpPr>
        <p:spPr>
          <a:xfrm flipV="1">
            <a:off x="3852333" y="6708038"/>
            <a:ext cx="7801222" cy="14149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Google Shape;728;p50">
            <a:extLst>
              <a:ext uri="{FF2B5EF4-FFF2-40B4-BE49-F238E27FC236}">
                <a16:creationId xmlns:a16="http://schemas.microsoft.com/office/drawing/2014/main" id="{94C87AE8-4007-C967-5143-E7C8671985F4}"/>
              </a:ext>
            </a:extLst>
          </p:cNvPr>
          <p:cNvSpPr txBox="1">
            <a:spLocks/>
          </p:cNvSpPr>
          <p:nvPr/>
        </p:nvSpPr>
        <p:spPr>
          <a:xfrm>
            <a:off x="333284" y="1499532"/>
            <a:ext cx="3109246" cy="795867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Discussion</a:t>
            </a:r>
            <a:br>
              <a:rPr lang="en-GB" b="1" dirty="0"/>
            </a:br>
            <a:r>
              <a:rPr lang="en-GB" b="1" dirty="0"/>
              <a:t>Thematic Map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43B8368-DBAD-51EF-78F8-641F0E69B7C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1" r="111"/>
          <a:stretch/>
        </p:blipFill>
        <p:spPr>
          <a:xfrm>
            <a:off x="3753169" y="592636"/>
            <a:ext cx="5306943" cy="550049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14D8F3F-ADBE-4550-CB72-65CED77C1556}"/>
              </a:ext>
            </a:extLst>
          </p:cNvPr>
          <p:cNvSpPr txBox="1"/>
          <p:nvPr/>
        </p:nvSpPr>
        <p:spPr>
          <a:xfrm>
            <a:off x="9060112" y="768160"/>
            <a:ext cx="272445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Center Circle: </a:t>
            </a:r>
            <a:r>
              <a:rPr lang="en-US" sz="1600" dirty="0"/>
              <a:t>The Goal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2750CE8-ECED-C30C-1317-3A7E6219C955}"/>
              </a:ext>
            </a:extLst>
          </p:cNvPr>
          <p:cNvSpPr txBox="1"/>
          <p:nvPr/>
        </p:nvSpPr>
        <p:spPr>
          <a:xfrm>
            <a:off x="9060112" y="1237035"/>
            <a:ext cx="25881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/>
              <a:t>Inner Circle:</a:t>
            </a:r>
          </a:p>
          <a:p>
            <a:r>
              <a:rPr lang="en-US" sz="1600" dirty="0"/>
              <a:t>Conditions for AI Integration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F1F755-EE33-0571-10C6-3248304F357C}"/>
              </a:ext>
            </a:extLst>
          </p:cNvPr>
          <p:cNvSpPr txBox="1"/>
          <p:nvPr/>
        </p:nvSpPr>
        <p:spPr>
          <a:xfrm>
            <a:off x="9060112" y="1992695"/>
            <a:ext cx="18228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/>
              <a:t>Outer Circle: </a:t>
            </a:r>
          </a:p>
          <a:p>
            <a:r>
              <a:rPr lang="en-US" sz="1600" dirty="0"/>
              <a:t>Potential Uses of AI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30A38DF-DAC3-B624-B7FD-E3D3D9CFED81}"/>
              </a:ext>
            </a:extLst>
          </p:cNvPr>
          <p:cNvSpPr/>
          <p:nvPr/>
        </p:nvSpPr>
        <p:spPr>
          <a:xfrm>
            <a:off x="9060112" y="757769"/>
            <a:ext cx="2588144" cy="1927374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4152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7">
          <a:extLst>
            <a:ext uri="{FF2B5EF4-FFF2-40B4-BE49-F238E27FC236}">
              <a16:creationId xmlns:a16="http://schemas.microsoft.com/office/drawing/2014/main" id="{383E05B3-DBEF-D688-112C-FE8A411096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273F569A-8B50-A902-82FF-B589468CC90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284" r="41085"/>
          <a:stretch/>
        </p:blipFill>
        <p:spPr>
          <a:xfrm>
            <a:off x="189611" y="757769"/>
            <a:ext cx="3252919" cy="532553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00464FF-0B2E-2A29-7FCC-9A7338C30D73}"/>
              </a:ext>
            </a:extLst>
          </p:cNvPr>
          <p:cNvSpPr/>
          <p:nvPr/>
        </p:nvSpPr>
        <p:spPr>
          <a:xfrm flipV="1">
            <a:off x="3852333" y="6708038"/>
            <a:ext cx="7801222" cy="14149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Google Shape;728;p50">
            <a:extLst>
              <a:ext uri="{FF2B5EF4-FFF2-40B4-BE49-F238E27FC236}">
                <a16:creationId xmlns:a16="http://schemas.microsoft.com/office/drawing/2014/main" id="{06E40CF9-E283-CD1A-51F0-4BE2802A128C}"/>
              </a:ext>
            </a:extLst>
          </p:cNvPr>
          <p:cNvSpPr txBox="1">
            <a:spLocks/>
          </p:cNvSpPr>
          <p:nvPr/>
        </p:nvSpPr>
        <p:spPr>
          <a:xfrm>
            <a:off x="333284" y="1499538"/>
            <a:ext cx="3103574" cy="795867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Discussion</a:t>
            </a:r>
          </a:p>
          <a:p>
            <a:pPr algn="ctr"/>
            <a:r>
              <a:rPr lang="en-GB" b="1" dirty="0"/>
              <a:t>Thematic Map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0421E76-F63D-BD57-76E3-7F043776DE53}"/>
              </a:ext>
            </a:extLst>
          </p:cNvPr>
          <p:cNvSpPr/>
          <p:nvPr/>
        </p:nvSpPr>
        <p:spPr>
          <a:xfrm>
            <a:off x="192176" y="2874826"/>
            <a:ext cx="3244682" cy="400111"/>
          </a:xfrm>
          <a:prstGeom prst="rect">
            <a:avLst/>
          </a:prstGeom>
          <a:solidFill>
            <a:srgbClr val="17382F">
              <a:alpha val="75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5294C5-BA0F-9A32-0C6B-95121796D19D}"/>
              </a:ext>
            </a:extLst>
          </p:cNvPr>
          <p:cNvSpPr txBox="1"/>
          <p:nvPr/>
        </p:nvSpPr>
        <p:spPr>
          <a:xfrm>
            <a:off x="202114" y="2874827"/>
            <a:ext cx="324041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Conditions for Integration</a:t>
            </a:r>
            <a:endParaRPr lang="en-US" sz="2000" b="1" kern="1200" dirty="0">
              <a:solidFill>
                <a:schemeClr val="bg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137115-AC28-7232-1F8A-EB28A6E279F1}"/>
              </a:ext>
            </a:extLst>
          </p:cNvPr>
          <p:cNvSpPr txBox="1"/>
          <p:nvPr/>
        </p:nvSpPr>
        <p:spPr>
          <a:xfrm>
            <a:off x="4565810" y="756990"/>
            <a:ext cx="59476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AI as a Tool, Not a Replacement for Human Teachers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364FA4F-5BBA-A7A7-3BD3-32CE268131A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322" t="-3758" r="9971" b="-2830"/>
          <a:stretch>
            <a:fillRect/>
          </a:stretch>
        </p:blipFill>
        <p:spPr>
          <a:xfrm>
            <a:off x="3685542" y="757770"/>
            <a:ext cx="866579" cy="866580"/>
          </a:xfrm>
          <a:prstGeom prst="rect">
            <a:avLst/>
          </a:prstGeom>
        </p:spPr>
      </p:pic>
      <p:graphicFrame>
        <p:nvGraphicFramePr>
          <p:cNvPr id="15" name="Google Shape;417;p24">
            <a:extLst>
              <a:ext uri="{FF2B5EF4-FFF2-40B4-BE49-F238E27FC236}">
                <a16:creationId xmlns:a16="http://schemas.microsoft.com/office/drawing/2014/main" id="{03521DAF-9ECF-AF96-0519-02458913BE9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1596039"/>
              </p:ext>
            </p:extLst>
          </p:nvPr>
        </p:nvGraphicFramePr>
        <p:xfrm>
          <a:off x="7384774" y="1736008"/>
          <a:ext cx="3538751" cy="237738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353875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34993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-ES" sz="1800" b="1" dirty="0" err="1">
                          <a:solidFill>
                            <a:schemeClr val="tx1"/>
                          </a:solidFill>
                          <a:latin typeface="Barlow Semi Condensed"/>
                          <a:ea typeface="Barlow Semi Condensed"/>
                          <a:cs typeface="Barlow Semi Condensed"/>
                          <a:sym typeface="Barlow Semi Condensed"/>
                        </a:rPr>
                        <a:t>Literature</a:t>
                      </a:r>
                      <a:endParaRPr sz="1800" b="1" dirty="0">
                        <a:solidFill>
                          <a:schemeClr val="tx1"/>
                        </a:solidFill>
                        <a:latin typeface="Barlow Semi Condensed"/>
                        <a:ea typeface="Barlow Semi Condensed"/>
                        <a:cs typeface="Barlow Semi Condensed"/>
                        <a:sym typeface="Barlow Semi Condensed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DB81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7225">
                <a:tc>
                  <a:txBody>
                    <a:bodyPr/>
                    <a:lstStyle/>
                    <a:p>
                      <a:pPr algn="ctr"/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Gai (2025)</a:t>
                      </a:r>
                    </a:p>
                    <a:p>
                      <a:pPr algn="ctr"/>
                      <a:r>
                        <a:rPr lang="en-US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Measurable student improvement through AI-supported instruction</a:t>
                      </a:r>
                    </a:p>
                    <a:p>
                      <a:pPr algn="ctr"/>
                      <a:endParaRPr lang="en-US" sz="16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lang="en-US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Concerns about technical inaccuracy and privacy</a:t>
                      </a:r>
                    </a:p>
                    <a:p>
                      <a:pPr algn="ctr"/>
                      <a:endParaRPr lang="en-US" sz="16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EEAB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19" name="Google Shape;417;p24">
            <a:extLst>
              <a:ext uri="{FF2B5EF4-FFF2-40B4-BE49-F238E27FC236}">
                <a16:creationId xmlns:a16="http://schemas.microsoft.com/office/drawing/2014/main" id="{070FB8D2-2723-9470-A48D-378D866DD99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33805762"/>
              </p:ext>
            </p:extLst>
          </p:nvPr>
        </p:nvGraphicFramePr>
        <p:xfrm>
          <a:off x="3727055" y="1764655"/>
          <a:ext cx="3514043" cy="409944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35140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34993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-ES" sz="1800" b="1" dirty="0" err="1">
                          <a:solidFill>
                            <a:schemeClr val="tx1"/>
                          </a:solidFill>
                          <a:latin typeface="Barlow Semi Condensed"/>
                          <a:ea typeface="Barlow Semi Condensed"/>
                          <a:cs typeface="Barlow Semi Condensed"/>
                          <a:sym typeface="Barlow Semi Condensed"/>
                        </a:rPr>
                        <a:t>Participants</a:t>
                      </a:r>
                      <a:endParaRPr sz="1800" b="1" dirty="0">
                        <a:solidFill>
                          <a:schemeClr val="tx1"/>
                        </a:solidFill>
                        <a:latin typeface="Barlow Semi Condensed"/>
                        <a:ea typeface="Barlow Semi Condensed"/>
                        <a:cs typeface="Barlow Semi Condensed"/>
                        <a:sym typeface="Barlow Semi Condensed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DB81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7225">
                <a:tc>
                  <a:txBody>
                    <a:bodyPr/>
                    <a:lstStyle/>
                    <a:p>
                      <a:pPr algn="ctr">
                        <a:spcAft>
                          <a:spcPts val="300"/>
                        </a:spcAft>
                      </a:pP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15 Participants </a:t>
                      </a:r>
                    </a:p>
                    <a:p>
                      <a:pPr algn="ctr"/>
                      <a:r>
                        <a:rPr lang="en-US" sz="16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cited AI’s limitations in replacing the human connection </a:t>
                      </a:r>
                      <a:endParaRPr lang="en-US" sz="16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EEAB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7225">
                <a:tc>
                  <a:txBody>
                    <a:bodyPr/>
                    <a:lstStyle/>
                    <a:p>
                      <a:pPr algn="ctr">
                        <a:spcAft>
                          <a:spcPts val="300"/>
                        </a:spcAft>
                      </a:pPr>
                      <a:r>
                        <a:rPr lang="en-US" sz="1800" b="1" dirty="0"/>
                        <a:t>Participant 4:</a:t>
                      </a:r>
                    </a:p>
                    <a:p>
                      <a:r>
                        <a:rPr lang="en-US" sz="1600" dirty="0"/>
                        <a:t>"Teaching vocals includes not only the ears, it includes the eyes, it includes the person." </a:t>
                      </a:r>
                      <a:endParaRPr lang="en-US" sz="16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EEAB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3702314"/>
                  </a:ext>
                </a:extLst>
              </a:tr>
              <a:tr h="577225"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/>
                        <a:t>Minimal concern over job loss </a:t>
                      </a:r>
                    </a:p>
                    <a:p>
                      <a:endParaRPr lang="en-US" sz="1600" dirty="0"/>
                    </a:p>
                    <a:p>
                      <a:r>
                        <a:rPr lang="en-US" sz="1600" dirty="0"/>
                        <a:t>See AI as a “well-meaning assistant”, not a stand-alone educator (Chen, 2022).</a:t>
                      </a:r>
                      <a:endParaRPr lang="en-US" sz="16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EEAB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02593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7">
          <a:extLst>
            <a:ext uri="{FF2B5EF4-FFF2-40B4-BE49-F238E27FC236}">
              <a16:creationId xmlns:a16="http://schemas.microsoft.com/office/drawing/2014/main" id="{A48279DF-F9A6-4EE1-1B95-DB2A827D4A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786F599C-547A-7238-06EF-BF29C7B374F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284" r="41085"/>
          <a:stretch/>
        </p:blipFill>
        <p:spPr>
          <a:xfrm>
            <a:off x="189611" y="757769"/>
            <a:ext cx="3252919" cy="532553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B30E25C-9F68-4B69-81F2-39F880D5ACA8}"/>
              </a:ext>
            </a:extLst>
          </p:cNvPr>
          <p:cNvSpPr/>
          <p:nvPr/>
        </p:nvSpPr>
        <p:spPr>
          <a:xfrm>
            <a:off x="4334933" y="8462"/>
            <a:ext cx="7318622" cy="53478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C215119-B217-E702-BF5A-CCD248C256CA}"/>
              </a:ext>
            </a:extLst>
          </p:cNvPr>
          <p:cNvSpPr/>
          <p:nvPr/>
        </p:nvSpPr>
        <p:spPr>
          <a:xfrm flipV="1">
            <a:off x="3852333" y="6708038"/>
            <a:ext cx="7801222" cy="14149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Google Shape;728;p50">
            <a:extLst>
              <a:ext uri="{FF2B5EF4-FFF2-40B4-BE49-F238E27FC236}">
                <a16:creationId xmlns:a16="http://schemas.microsoft.com/office/drawing/2014/main" id="{9115F286-EC97-EB0D-22EA-E6C41D5404CB}"/>
              </a:ext>
            </a:extLst>
          </p:cNvPr>
          <p:cNvSpPr txBox="1">
            <a:spLocks/>
          </p:cNvSpPr>
          <p:nvPr/>
        </p:nvSpPr>
        <p:spPr>
          <a:xfrm>
            <a:off x="377527" y="1499543"/>
            <a:ext cx="2999851" cy="795867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Discussion</a:t>
            </a:r>
          </a:p>
          <a:p>
            <a:pPr algn="ctr"/>
            <a:r>
              <a:rPr lang="en-GB" b="1" dirty="0"/>
              <a:t>Thematic Map</a:t>
            </a:r>
          </a:p>
        </p:txBody>
      </p:sp>
      <p:sp>
        <p:nvSpPr>
          <p:cNvPr id="4" name="Circle: Hollow 3">
            <a:extLst>
              <a:ext uri="{FF2B5EF4-FFF2-40B4-BE49-F238E27FC236}">
                <a16:creationId xmlns:a16="http://schemas.microsoft.com/office/drawing/2014/main" id="{74F0CE80-0AF8-5BC3-5CFF-6FA166B6644D}"/>
              </a:ext>
            </a:extLst>
          </p:cNvPr>
          <p:cNvSpPr/>
          <p:nvPr/>
        </p:nvSpPr>
        <p:spPr>
          <a:xfrm>
            <a:off x="3698765" y="728662"/>
            <a:ext cx="5400675" cy="5400675"/>
          </a:xfrm>
          <a:prstGeom prst="donut">
            <a:avLst>
              <a:gd name="adj" fmla="val 1668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EF04D8F-8745-C3CF-411D-A1D77E0A9850}"/>
              </a:ext>
            </a:extLst>
          </p:cNvPr>
          <p:cNvSpPr/>
          <p:nvPr/>
        </p:nvSpPr>
        <p:spPr>
          <a:xfrm>
            <a:off x="192176" y="2874827"/>
            <a:ext cx="3244682" cy="400110"/>
          </a:xfrm>
          <a:prstGeom prst="rect">
            <a:avLst/>
          </a:prstGeom>
          <a:solidFill>
            <a:srgbClr val="17382F">
              <a:alpha val="75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0BBB8A2-BAFD-3243-A396-CFF180CBFCEB}"/>
              </a:ext>
            </a:extLst>
          </p:cNvPr>
          <p:cNvSpPr txBox="1"/>
          <p:nvPr/>
        </p:nvSpPr>
        <p:spPr>
          <a:xfrm>
            <a:off x="202114" y="2874827"/>
            <a:ext cx="324041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Conditions for Integration</a:t>
            </a:r>
            <a:endParaRPr lang="en-US" sz="2000" b="1" kern="1200" dirty="0">
              <a:solidFill>
                <a:schemeClr val="bg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6AFFE3D-C806-6056-DD3C-C87D473A7DC2}"/>
              </a:ext>
            </a:extLst>
          </p:cNvPr>
          <p:cNvSpPr txBox="1"/>
          <p:nvPr/>
        </p:nvSpPr>
        <p:spPr>
          <a:xfrm>
            <a:off x="4548069" y="728662"/>
            <a:ext cx="68940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Concerns on Ethical and Practical Aspects of AI Use</a:t>
            </a:r>
          </a:p>
        </p:txBody>
      </p:sp>
      <p:graphicFrame>
        <p:nvGraphicFramePr>
          <p:cNvPr id="15" name="Google Shape;417;p24">
            <a:extLst>
              <a:ext uri="{FF2B5EF4-FFF2-40B4-BE49-F238E27FC236}">
                <a16:creationId xmlns:a16="http://schemas.microsoft.com/office/drawing/2014/main" id="{1E7FEB64-F479-4F7A-DB50-5117E3B639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6161896"/>
              </p:ext>
            </p:extLst>
          </p:nvPr>
        </p:nvGraphicFramePr>
        <p:xfrm>
          <a:off x="8341064" y="1854892"/>
          <a:ext cx="3101008" cy="140202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31010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34993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-ES" sz="1800" b="1" dirty="0" err="1">
                          <a:solidFill>
                            <a:schemeClr val="tx1"/>
                          </a:solidFill>
                          <a:latin typeface="Barlow Semi Condensed"/>
                          <a:ea typeface="Barlow Semi Condensed"/>
                          <a:cs typeface="Barlow Semi Condensed"/>
                          <a:sym typeface="Barlow Semi Condensed"/>
                        </a:rPr>
                        <a:t>Literature</a:t>
                      </a:r>
                      <a:endParaRPr sz="1800" b="1" dirty="0">
                        <a:solidFill>
                          <a:schemeClr val="tx1"/>
                        </a:solidFill>
                        <a:latin typeface="Barlow Semi Condensed"/>
                        <a:ea typeface="Barlow Semi Condensed"/>
                        <a:cs typeface="Barlow Semi Condensed"/>
                        <a:sym typeface="Barlow Semi Condensed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0BF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7225">
                <a:tc>
                  <a:txBody>
                    <a:bodyPr/>
                    <a:lstStyle/>
                    <a:p>
                      <a:pPr algn="ctr"/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Ghimire </a:t>
                      </a:r>
                      <a:r>
                        <a:rPr lang="en-US" sz="1800" b="1" i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et al.</a:t>
                      </a: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(2024)</a:t>
                      </a:r>
                    </a:p>
                    <a:p>
                      <a:pPr algn="ctr"/>
                      <a:r>
                        <a:rPr lang="en-US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27% identified concerns of "incorrect or fabricated results." </a:t>
                      </a:r>
                    </a:p>
                  </a:txBody>
                  <a:tcPr marL="91425" marR="91425" marT="91425" marB="91425">
                    <a:lnL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18" name="Picture 17">
            <a:extLst>
              <a:ext uri="{FF2B5EF4-FFF2-40B4-BE49-F238E27FC236}">
                <a16:creationId xmlns:a16="http://schemas.microsoft.com/office/drawing/2014/main" id="{BF93F954-3711-9ADC-7D2E-E2DF28903DF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322" t="-3758" r="9971" b="-2830"/>
          <a:stretch>
            <a:fillRect/>
          </a:stretch>
        </p:blipFill>
        <p:spPr>
          <a:xfrm>
            <a:off x="3606030" y="757770"/>
            <a:ext cx="866579" cy="866580"/>
          </a:xfrm>
          <a:prstGeom prst="rect">
            <a:avLst/>
          </a:prstGeom>
        </p:spPr>
      </p:pic>
      <p:graphicFrame>
        <p:nvGraphicFramePr>
          <p:cNvPr id="19" name="Google Shape;417;p24">
            <a:extLst>
              <a:ext uri="{FF2B5EF4-FFF2-40B4-BE49-F238E27FC236}">
                <a16:creationId xmlns:a16="http://schemas.microsoft.com/office/drawing/2014/main" id="{062D5BCF-67FB-9648-EDFD-09BC8B7CBAD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6287916"/>
              </p:ext>
            </p:extLst>
          </p:nvPr>
        </p:nvGraphicFramePr>
        <p:xfrm>
          <a:off x="3693093" y="1857495"/>
          <a:ext cx="3101008" cy="210303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31010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34993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-ES" sz="1800" b="1" dirty="0" err="1">
                          <a:solidFill>
                            <a:schemeClr val="tx1"/>
                          </a:solidFill>
                          <a:latin typeface="Barlow Semi Condensed"/>
                          <a:ea typeface="Barlow Semi Condensed"/>
                          <a:cs typeface="Barlow Semi Condensed"/>
                          <a:sym typeface="Barlow Semi Condensed"/>
                        </a:rPr>
                        <a:t>Participants</a:t>
                      </a:r>
                      <a:endParaRPr sz="1800" b="1" dirty="0">
                        <a:solidFill>
                          <a:schemeClr val="tx1"/>
                        </a:solidFill>
                        <a:latin typeface="Barlow Semi Condensed"/>
                        <a:ea typeface="Barlow Semi Condensed"/>
                        <a:cs typeface="Barlow Semi Condensed"/>
                        <a:sym typeface="Barlow Semi Condensed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0BF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7225">
                <a:tc>
                  <a:txBody>
                    <a:bodyPr/>
                    <a:lstStyle/>
                    <a:p>
                      <a:pPr algn="ctr"/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9 Participants</a:t>
                      </a:r>
                    </a:p>
                    <a:p>
                      <a:pPr algn="ctr"/>
                      <a:r>
                        <a:rPr lang="en-US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Ethical and Practical Concerns</a:t>
                      </a:r>
                    </a:p>
                  </a:txBody>
                  <a:tcPr marL="91425" marR="91425" marT="91425" marB="91425">
                    <a:lnL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7225">
                <a:tc>
                  <a:txBody>
                    <a:bodyPr/>
                    <a:lstStyle/>
                    <a:p>
                      <a:pPr algn="ctr"/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Participant 23</a:t>
                      </a:r>
                    </a:p>
                    <a:p>
                      <a:pPr algn="ctr"/>
                      <a:r>
                        <a:rPr lang="en-US" sz="1600" dirty="0"/>
                        <a:t>“I'm wary of generative AI giving 'wrong advice'." </a:t>
                      </a:r>
                      <a:endParaRPr lang="en-US" sz="16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51680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7">
          <a:extLst>
            <a:ext uri="{FF2B5EF4-FFF2-40B4-BE49-F238E27FC236}">
              <a16:creationId xmlns:a16="http://schemas.microsoft.com/office/drawing/2014/main" id="{6EA4F2E3-CDCB-CDDA-39F1-5A10E904AD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CCC4D351-E5F2-BEA8-2F8D-2F82A96C28F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284" r="41085"/>
          <a:stretch/>
        </p:blipFill>
        <p:spPr>
          <a:xfrm>
            <a:off x="189611" y="757769"/>
            <a:ext cx="3252919" cy="532553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45C0578-9201-0A17-4DDA-DF35BDE8D15F}"/>
              </a:ext>
            </a:extLst>
          </p:cNvPr>
          <p:cNvSpPr/>
          <p:nvPr/>
        </p:nvSpPr>
        <p:spPr>
          <a:xfrm>
            <a:off x="4334933" y="8462"/>
            <a:ext cx="7318622" cy="53478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6EEF8E-E073-B456-02BE-0689BE726260}"/>
              </a:ext>
            </a:extLst>
          </p:cNvPr>
          <p:cNvSpPr/>
          <p:nvPr/>
        </p:nvSpPr>
        <p:spPr>
          <a:xfrm flipV="1">
            <a:off x="3852333" y="6708038"/>
            <a:ext cx="7801222" cy="14149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Google Shape;728;p50">
            <a:extLst>
              <a:ext uri="{FF2B5EF4-FFF2-40B4-BE49-F238E27FC236}">
                <a16:creationId xmlns:a16="http://schemas.microsoft.com/office/drawing/2014/main" id="{CD2DF9F8-48EA-B4E6-7D8D-CE9451B65B18}"/>
              </a:ext>
            </a:extLst>
          </p:cNvPr>
          <p:cNvSpPr txBox="1">
            <a:spLocks/>
          </p:cNvSpPr>
          <p:nvPr/>
        </p:nvSpPr>
        <p:spPr>
          <a:xfrm>
            <a:off x="333284" y="1499542"/>
            <a:ext cx="3103574" cy="795867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Discussion</a:t>
            </a:r>
          </a:p>
          <a:p>
            <a:pPr algn="ctr"/>
            <a:r>
              <a:rPr lang="en-GB" b="1" dirty="0"/>
              <a:t>Thematic Map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A55654E-3E76-9E99-20B2-21B237445BF0}"/>
              </a:ext>
            </a:extLst>
          </p:cNvPr>
          <p:cNvSpPr/>
          <p:nvPr/>
        </p:nvSpPr>
        <p:spPr>
          <a:xfrm>
            <a:off x="192176" y="2874827"/>
            <a:ext cx="3244682" cy="400110"/>
          </a:xfrm>
          <a:prstGeom prst="rect">
            <a:avLst/>
          </a:prstGeom>
          <a:solidFill>
            <a:srgbClr val="17382F">
              <a:alpha val="75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FC84B20-4490-92D3-128A-3177C3522F93}"/>
              </a:ext>
            </a:extLst>
          </p:cNvPr>
          <p:cNvSpPr txBox="1"/>
          <p:nvPr/>
        </p:nvSpPr>
        <p:spPr>
          <a:xfrm>
            <a:off x="202114" y="2874827"/>
            <a:ext cx="324041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Conditions for Integration</a:t>
            </a:r>
            <a:endParaRPr lang="en-US" sz="2000" b="1" kern="1200" dirty="0">
              <a:solidFill>
                <a:schemeClr val="bg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91F27E-3F20-CA7E-DE65-8088391E1821}"/>
              </a:ext>
            </a:extLst>
          </p:cNvPr>
          <p:cNvSpPr txBox="1"/>
          <p:nvPr/>
        </p:nvSpPr>
        <p:spPr>
          <a:xfrm>
            <a:off x="4567954" y="728662"/>
            <a:ext cx="66837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Encouraging AI Adoption Among Vocal Educators</a:t>
            </a:r>
          </a:p>
        </p:txBody>
      </p:sp>
      <p:graphicFrame>
        <p:nvGraphicFramePr>
          <p:cNvPr id="15" name="Google Shape;417;p24">
            <a:extLst>
              <a:ext uri="{FF2B5EF4-FFF2-40B4-BE49-F238E27FC236}">
                <a16:creationId xmlns:a16="http://schemas.microsoft.com/office/drawing/2014/main" id="{DF346AE9-B50A-ED1C-A5A2-35445A86435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12579040"/>
              </p:ext>
            </p:extLst>
          </p:nvPr>
        </p:nvGraphicFramePr>
        <p:xfrm>
          <a:off x="8150699" y="2086949"/>
          <a:ext cx="3101008" cy="356607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31010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34993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-ES" sz="1800" b="1" dirty="0" err="1">
                          <a:solidFill>
                            <a:schemeClr val="tx1"/>
                          </a:solidFill>
                          <a:latin typeface="Barlow Semi Condensed"/>
                          <a:ea typeface="Barlow Semi Condensed"/>
                          <a:cs typeface="Barlow Semi Condensed"/>
                          <a:sym typeface="Barlow Semi Condensed"/>
                        </a:rPr>
                        <a:t>Literature</a:t>
                      </a:r>
                      <a:endParaRPr sz="1800" b="1" dirty="0">
                        <a:solidFill>
                          <a:schemeClr val="tx1"/>
                        </a:solidFill>
                        <a:latin typeface="Barlow Semi Condensed"/>
                        <a:ea typeface="Barlow Semi Condensed"/>
                        <a:cs typeface="Barlow Semi Condensed"/>
                        <a:sym typeface="Barlow Semi Condensed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62BB4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7225">
                <a:tc>
                  <a:txBody>
                    <a:bodyPr/>
                    <a:lstStyle/>
                    <a:p>
                      <a:pPr algn="ctr"/>
                      <a:r>
                        <a:rPr lang="en-US" sz="1800" b="1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Uzumcu</a:t>
                      </a: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and </a:t>
                      </a:r>
                      <a:r>
                        <a:rPr lang="en-US" sz="1800" b="1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Acilmis</a:t>
                      </a: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(2024) </a:t>
                      </a:r>
                    </a:p>
                    <a:p>
                      <a:pPr algn="ctr"/>
                      <a:r>
                        <a:rPr lang="en-US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Exposure to AI-driven music tools  improved views and comfort levels. </a:t>
                      </a:r>
                    </a:p>
                  </a:txBody>
                  <a:tcPr marL="91425" marR="91425" marT="91425" marB="91425">
                    <a:lnL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0F2D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4030940"/>
                  </a:ext>
                </a:extLst>
              </a:tr>
              <a:tr h="577225">
                <a:tc>
                  <a:txBody>
                    <a:bodyPr/>
                    <a:lstStyle/>
                    <a:p>
                      <a:pPr algn="ctr"/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Rogers (1962)</a:t>
                      </a:r>
                    </a:p>
                    <a:p>
                      <a:pPr algn="ctr"/>
                      <a:r>
                        <a:rPr lang="en-US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Diffusion of Innovations theory</a:t>
                      </a:r>
                      <a:br>
                        <a:rPr lang="en-US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</a:t>
                      </a:r>
                      <a:r>
                        <a:rPr lang="en-US" sz="1600" dirty="0"/>
                        <a:t>here innovation is communicated through members of society and adopted through peer influence (García‐Avilés, 2020; Stein et al., 2024).</a:t>
                      </a:r>
                      <a:endParaRPr lang="en-US" sz="16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0F2D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18" name="Google Shape;417;p24">
            <a:extLst>
              <a:ext uri="{FF2B5EF4-FFF2-40B4-BE49-F238E27FC236}">
                <a16:creationId xmlns:a16="http://schemas.microsoft.com/office/drawing/2014/main" id="{30126BBF-2FAB-0080-5BFB-1DD022E908C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86453"/>
              </p:ext>
            </p:extLst>
          </p:nvPr>
        </p:nvGraphicFramePr>
        <p:xfrm>
          <a:off x="4200599" y="2054631"/>
          <a:ext cx="3101008" cy="283455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31010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34993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s-ES" sz="1800" b="1" dirty="0" err="1">
                          <a:solidFill>
                            <a:schemeClr val="tx1"/>
                          </a:solidFill>
                          <a:latin typeface="Barlow Semi Condensed"/>
                          <a:ea typeface="Barlow Semi Condensed"/>
                          <a:cs typeface="Barlow Semi Condensed"/>
                          <a:sym typeface="Barlow Semi Condensed"/>
                        </a:rPr>
                        <a:t>Participants</a:t>
                      </a:r>
                      <a:endParaRPr sz="1800" b="1" dirty="0">
                        <a:solidFill>
                          <a:schemeClr val="tx1"/>
                        </a:solidFill>
                        <a:latin typeface="Barlow Semi Condensed"/>
                        <a:ea typeface="Barlow Semi Condensed"/>
                        <a:cs typeface="Barlow Semi Condensed"/>
                        <a:sym typeface="Barlow Semi Condensed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62BB4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7225">
                <a:tc>
                  <a:txBody>
                    <a:bodyPr/>
                    <a:lstStyle/>
                    <a:p>
                      <a:pPr algn="ctr"/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12 Participants</a:t>
                      </a:r>
                    </a:p>
                    <a:p>
                      <a:pPr algn="ctr"/>
                      <a:r>
                        <a:rPr lang="en-US" sz="16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Cited lack of awareness of AI’s capabilities and available tools</a:t>
                      </a:r>
                    </a:p>
                  </a:txBody>
                  <a:tcPr marL="91425" marR="91425" marT="91425" marB="91425">
                    <a:lnL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1E7FA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0F2D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7225"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/>
                        <a:t>Participant 11</a:t>
                      </a:r>
                    </a:p>
                    <a:p>
                      <a:r>
                        <a:rPr lang="en-US" sz="1600" dirty="0"/>
                        <a:t>"If we want it to become more widely used, it has to be people like us beating the drum for it…It has to be widely disseminated.” </a:t>
                      </a:r>
                    </a:p>
                  </a:txBody>
                  <a:tcPr marL="91425" marR="91425" marT="91425" marB="91425">
                    <a:lnL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4199C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0F2D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1737455"/>
                  </a:ext>
                </a:extLst>
              </a:tr>
            </a:tbl>
          </a:graphicData>
        </a:graphic>
      </p:graphicFrame>
      <p:pic>
        <p:nvPicPr>
          <p:cNvPr id="19" name="Picture 18">
            <a:extLst>
              <a:ext uri="{FF2B5EF4-FFF2-40B4-BE49-F238E27FC236}">
                <a16:creationId xmlns:a16="http://schemas.microsoft.com/office/drawing/2014/main" id="{69228112-CB3F-5346-3E72-7A8AC982078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322" t="-3758" r="9971" b="-2830"/>
          <a:stretch>
            <a:fillRect/>
          </a:stretch>
        </p:blipFill>
        <p:spPr>
          <a:xfrm>
            <a:off x="3685542" y="757770"/>
            <a:ext cx="866579" cy="866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40623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7">
          <a:extLst>
            <a:ext uri="{FF2B5EF4-FFF2-40B4-BE49-F238E27FC236}">
              <a16:creationId xmlns:a16="http://schemas.microsoft.com/office/drawing/2014/main" id="{3FC6C6EC-D796-D592-67B1-688F6F3978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3EE7C115-26C4-204C-0F1E-48A8E1CF184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284" r="41085"/>
          <a:stretch/>
        </p:blipFill>
        <p:spPr>
          <a:xfrm>
            <a:off x="189611" y="757769"/>
            <a:ext cx="3252919" cy="532553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5A6D6F7-1FE1-274C-8284-90BF1172AE29}"/>
              </a:ext>
            </a:extLst>
          </p:cNvPr>
          <p:cNvSpPr/>
          <p:nvPr/>
        </p:nvSpPr>
        <p:spPr>
          <a:xfrm>
            <a:off x="4334933" y="8462"/>
            <a:ext cx="7318622" cy="53478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5788CF4-92BC-EB0F-13A4-4BC2E7C10017}"/>
              </a:ext>
            </a:extLst>
          </p:cNvPr>
          <p:cNvSpPr/>
          <p:nvPr/>
        </p:nvSpPr>
        <p:spPr>
          <a:xfrm flipV="1">
            <a:off x="3852333" y="6708038"/>
            <a:ext cx="7801222" cy="14149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Google Shape;728;p50">
            <a:extLst>
              <a:ext uri="{FF2B5EF4-FFF2-40B4-BE49-F238E27FC236}">
                <a16:creationId xmlns:a16="http://schemas.microsoft.com/office/drawing/2014/main" id="{97697686-9DD3-4204-E3AE-598DC40DC964}"/>
              </a:ext>
            </a:extLst>
          </p:cNvPr>
          <p:cNvSpPr txBox="1">
            <a:spLocks/>
          </p:cNvSpPr>
          <p:nvPr/>
        </p:nvSpPr>
        <p:spPr>
          <a:xfrm>
            <a:off x="333284" y="2000982"/>
            <a:ext cx="2965572" cy="795867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Discussion</a:t>
            </a:r>
          </a:p>
          <a:p>
            <a:pPr algn="ctr"/>
            <a:r>
              <a:rPr lang="en-GB" b="1" dirty="0"/>
              <a:t>Thematic Map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78DA224-F205-232F-5131-7525D244E567}"/>
              </a:ext>
            </a:extLst>
          </p:cNvPr>
          <p:cNvSpPr/>
          <p:nvPr/>
        </p:nvSpPr>
        <p:spPr>
          <a:xfrm>
            <a:off x="192176" y="2874826"/>
            <a:ext cx="3244682" cy="1047875"/>
          </a:xfrm>
          <a:prstGeom prst="rect">
            <a:avLst/>
          </a:prstGeom>
          <a:solidFill>
            <a:srgbClr val="17382F">
              <a:alpha val="75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2E5CBF-2A9B-4A41-1959-09F57ADB593B}"/>
              </a:ext>
            </a:extLst>
          </p:cNvPr>
          <p:cNvSpPr txBox="1"/>
          <p:nvPr/>
        </p:nvSpPr>
        <p:spPr>
          <a:xfrm>
            <a:off x="202114" y="2874827"/>
            <a:ext cx="324041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Conditions for Integration</a:t>
            </a:r>
            <a:endParaRPr lang="en-US" sz="2000" b="1" kern="1200" dirty="0">
              <a:solidFill>
                <a:schemeClr val="bg1"/>
              </a:solidFill>
              <a:effectLst/>
              <a:latin typeface="+mn-lt"/>
              <a:ea typeface="+mn-ea"/>
              <a:cs typeface="+mn-cs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88780A25-ADF4-9DE1-9D26-09E4D63C7FB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533" t="12299" r="13582" b="13670"/>
          <a:stretch>
            <a:fillRect/>
          </a:stretch>
        </p:blipFill>
        <p:spPr>
          <a:xfrm>
            <a:off x="4824787" y="757162"/>
            <a:ext cx="5325532" cy="5325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91908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7">
          <a:extLst>
            <a:ext uri="{FF2B5EF4-FFF2-40B4-BE49-F238E27FC236}">
              <a16:creationId xmlns:a16="http://schemas.microsoft.com/office/drawing/2014/main" id="{49D89978-0778-8DE3-B040-20CA64DBA7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2C6C23AF-936D-1064-272A-EE4B92219EF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284" r="41085"/>
          <a:stretch/>
        </p:blipFill>
        <p:spPr>
          <a:xfrm>
            <a:off x="189611" y="757769"/>
            <a:ext cx="3252919" cy="532553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62EB511-0173-7995-BFD8-A61F43C2C091}"/>
              </a:ext>
            </a:extLst>
          </p:cNvPr>
          <p:cNvSpPr/>
          <p:nvPr/>
        </p:nvSpPr>
        <p:spPr>
          <a:xfrm>
            <a:off x="4334933" y="8462"/>
            <a:ext cx="7318622" cy="53478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1A3F405-E702-AC85-CF53-0FFC39A440D8}"/>
              </a:ext>
            </a:extLst>
          </p:cNvPr>
          <p:cNvSpPr/>
          <p:nvPr/>
        </p:nvSpPr>
        <p:spPr>
          <a:xfrm flipV="1">
            <a:off x="3852333" y="6708038"/>
            <a:ext cx="7801222" cy="14149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9709F4F-E2FE-CEFF-0AF7-A961C23AD4CE}"/>
              </a:ext>
            </a:extLst>
          </p:cNvPr>
          <p:cNvSpPr/>
          <p:nvPr/>
        </p:nvSpPr>
        <p:spPr>
          <a:xfrm>
            <a:off x="202115" y="2874827"/>
            <a:ext cx="3244682" cy="400110"/>
          </a:xfrm>
          <a:prstGeom prst="rect">
            <a:avLst/>
          </a:prstGeom>
          <a:solidFill>
            <a:srgbClr val="17382F">
              <a:alpha val="75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3B386A-242D-76A4-696F-ED8CBF93C30F}"/>
              </a:ext>
            </a:extLst>
          </p:cNvPr>
          <p:cNvSpPr txBox="1"/>
          <p:nvPr/>
        </p:nvSpPr>
        <p:spPr>
          <a:xfrm>
            <a:off x="202114" y="2874827"/>
            <a:ext cx="324041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Potential AI Uses</a:t>
            </a:r>
            <a:endParaRPr lang="en-US" sz="2000" b="1" kern="1200" dirty="0">
              <a:solidFill>
                <a:schemeClr val="bg1"/>
              </a:solidFill>
              <a:effectLst/>
              <a:latin typeface="+mn-lt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77DE4D5-C31B-626F-4585-67C9166730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4380" y="1248357"/>
            <a:ext cx="4808183" cy="4834945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C0FF8D94-7F87-DED4-53B7-F2AE77F5451B}"/>
              </a:ext>
            </a:extLst>
          </p:cNvPr>
          <p:cNvSpPr/>
          <p:nvPr/>
        </p:nvSpPr>
        <p:spPr>
          <a:xfrm>
            <a:off x="5908355" y="2032511"/>
            <a:ext cx="3285721" cy="3285721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FFCCD59-7508-E594-639C-8647C01F92F9}"/>
              </a:ext>
            </a:extLst>
          </p:cNvPr>
          <p:cNvSpPr txBox="1"/>
          <p:nvPr/>
        </p:nvSpPr>
        <p:spPr>
          <a:xfrm>
            <a:off x="5960906" y="3147121"/>
            <a:ext cx="315513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P29: </a:t>
            </a:r>
          </a:p>
          <a:p>
            <a:r>
              <a:rPr lang="en-US" sz="1400" dirty="0"/>
              <a:t>"No matter what I do, I can't encourage them to practice… they need something they can use at home." </a:t>
            </a:r>
          </a:p>
          <a:p>
            <a:endParaRPr lang="en-US" sz="1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2A31E6A-86E4-35A2-1EF8-5C5B6029C8A0}"/>
              </a:ext>
            </a:extLst>
          </p:cNvPr>
          <p:cNvSpPr txBox="1"/>
          <p:nvPr/>
        </p:nvSpPr>
        <p:spPr>
          <a:xfrm>
            <a:off x="6738953" y="2582090"/>
            <a:ext cx="1599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12 participants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A99C496-B5F2-D5F7-6388-38C04AEE831D}"/>
              </a:ext>
            </a:extLst>
          </p:cNvPr>
          <p:cNvSpPr txBox="1"/>
          <p:nvPr/>
        </p:nvSpPr>
        <p:spPr>
          <a:xfrm>
            <a:off x="3852333" y="728662"/>
            <a:ext cx="73025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AI as a Tool Supporting Student Learning and Practice</a:t>
            </a:r>
          </a:p>
        </p:txBody>
      </p:sp>
      <p:sp>
        <p:nvSpPr>
          <p:cNvPr id="5" name="Google Shape;728;p50">
            <a:extLst>
              <a:ext uri="{FF2B5EF4-FFF2-40B4-BE49-F238E27FC236}">
                <a16:creationId xmlns:a16="http://schemas.microsoft.com/office/drawing/2014/main" id="{8B8AF2F4-639D-CAD4-677C-496D00ACAC54}"/>
              </a:ext>
            </a:extLst>
          </p:cNvPr>
          <p:cNvSpPr txBox="1">
            <a:spLocks/>
          </p:cNvSpPr>
          <p:nvPr/>
        </p:nvSpPr>
        <p:spPr>
          <a:xfrm>
            <a:off x="333284" y="1499542"/>
            <a:ext cx="3103574" cy="795867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Discussion</a:t>
            </a:r>
          </a:p>
          <a:p>
            <a:pPr algn="ctr"/>
            <a:r>
              <a:rPr lang="en-GB" b="1" dirty="0"/>
              <a:t>Thematic Map</a:t>
            </a:r>
          </a:p>
        </p:txBody>
      </p:sp>
    </p:spTree>
    <p:extLst>
      <p:ext uri="{BB962C8B-B14F-4D97-AF65-F5344CB8AC3E}">
        <p14:creationId xmlns:p14="http://schemas.microsoft.com/office/powerpoint/2010/main" val="41112780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7">
          <a:extLst>
            <a:ext uri="{FF2B5EF4-FFF2-40B4-BE49-F238E27FC236}">
              <a16:creationId xmlns:a16="http://schemas.microsoft.com/office/drawing/2014/main" id="{6E2B94EB-22BB-6813-72FB-DB06F1B2CC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C03C3DE2-CCFC-AF5B-B96A-6B6563BBF73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284" r="41085"/>
          <a:stretch/>
        </p:blipFill>
        <p:spPr>
          <a:xfrm>
            <a:off x="189611" y="757769"/>
            <a:ext cx="3252919" cy="532553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132F6E3-7974-02D3-8581-8A173DF5309B}"/>
              </a:ext>
            </a:extLst>
          </p:cNvPr>
          <p:cNvSpPr/>
          <p:nvPr/>
        </p:nvSpPr>
        <p:spPr>
          <a:xfrm>
            <a:off x="4334933" y="8462"/>
            <a:ext cx="7318622" cy="53478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CA1D642-865F-0BDF-EB20-7A9A68CE4A50}"/>
              </a:ext>
            </a:extLst>
          </p:cNvPr>
          <p:cNvSpPr/>
          <p:nvPr/>
        </p:nvSpPr>
        <p:spPr>
          <a:xfrm flipV="1">
            <a:off x="3852333" y="6708038"/>
            <a:ext cx="7801222" cy="14149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DFAAA14-E5B9-4CA4-6426-C0ACC7776ECF}"/>
              </a:ext>
            </a:extLst>
          </p:cNvPr>
          <p:cNvSpPr/>
          <p:nvPr/>
        </p:nvSpPr>
        <p:spPr>
          <a:xfrm>
            <a:off x="202115" y="2874826"/>
            <a:ext cx="3244682" cy="400111"/>
          </a:xfrm>
          <a:prstGeom prst="rect">
            <a:avLst/>
          </a:prstGeom>
          <a:solidFill>
            <a:srgbClr val="17382F">
              <a:alpha val="75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864BBDB-010C-5415-7B0F-F6F7895D3D8B}"/>
              </a:ext>
            </a:extLst>
          </p:cNvPr>
          <p:cNvSpPr txBox="1"/>
          <p:nvPr/>
        </p:nvSpPr>
        <p:spPr>
          <a:xfrm>
            <a:off x="202114" y="2874827"/>
            <a:ext cx="324041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Potential AI Uses</a:t>
            </a:r>
            <a:endParaRPr lang="en-US" sz="2000" b="1" kern="1200" dirty="0">
              <a:solidFill>
                <a:schemeClr val="bg1"/>
              </a:solidFill>
              <a:effectLst/>
              <a:latin typeface="+mn-lt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0EB77C4-784D-68B8-1FD2-51EFEE460F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4380" y="1248357"/>
            <a:ext cx="4808183" cy="4834945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334EBBD9-5FFE-2B24-7E53-444E85F2DBB1}"/>
              </a:ext>
            </a:extLst>
          </p:cNvPr>
          <p:cNvSpPr/>
          <p:nvPr/>
        </p:nvSpPr>
        <p:spPr>
          <a:xfrm>
            <a:off x="5908355" y="2032511"/>
            <a:ext cx="3285721" cy="3285721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6FB6C13-3FCC-A767-755A-E3EF63B95019}"/>
              </a:ext>
            </a:extLst>
          </p:cNvPr>
          <p:cNvSpPr txBox="1"/>
          <p:nvPr/>
        </p:nvSpPr>
        <p:spPr>
          <a:xfrm>
            <a:off x="5960906" y="3147121"/>
            <a:ext cx="315513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P24: </a:t>
            </a:r>
          </a:p>
          <a:p>
            <a:r>
              <a:rPr lang="en-US" sz="1400" dirty="0"/>
              <a:t>“An AI assistant to tailor education to the level at which you're coming in… that's deeply inclusive." </a:t>
            </a:r>
          </a:p>
          <a:p>
            <a:endParaRPr lang="en-US" sz="1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393445F-EE85-EEAE-F57E-C6EA5751BB1A}"/>
              </a:ext>
            </a:extLst>
          </p:cNvPr>
          <p:cNvSpPr txBox="1"/>
          <p:nvPr/>
        </p:nvSpPr>
        <p:spPr>
          <a:xfrm>
            <a:off x="6768449" y="2582090"/>
            <a:ext cx="1599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6 participants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E9427FB-797F-5589-550B-ABA8496D8BD2}"/>
              </a:ext>
            </a:extLst>
          </p:cNvPr>
          <p:cNvSpPr txBox="1"/>
          <p:nvPr/>
        </p:nvSpPr>
        <p:spPr>
          <a:xfrm>
            <a:off x="3567197" y="728662"/>
            <a:ext cx="816313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200" b="1" dirty="0" err="1"/>
              <a:t>Individualising</a:t>
            </a:r>
            <a:r>
              <a:rPr lang="en-US" sz="2200" b="1" dirty="0"/>
              <a:t> Voice Lessons Using AI to Support Students’ Needs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0837A30-033A-AF43-A4B8-7D945AD673C0}"/>
              </a:ext>
            </a:extLst>
          </p:cNvPr>
          <p:cNvSpPr txBox="1"/>
          <p:nvPr/>
        </p:nvSpPr>
        <p:spPr>
          <a:xfrm>
            <a:off x="6337073" y="4285155"/>
            <a:ext cx="315513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Pedagogical integrity and privacy standards students under 18</a:t>
            </a:r>
          </a:p>
          <a:p>
            <a:endParaRPr lang="en-US" sz="14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D1798A1-332B-B40B-749A-E4F357FE8E62}"/>
              </a:ext>
            </a:extLst>
          </p:cNvPr>
          <p:cNvSpPr txBox="1"/>
          <p:nvPr/>
        </p:nvSpPr>
        <p:spPr>
          <a:xfrm>
            <a:off x="9566033" y="1285415"/>
            <a:ext cx="2210634" cy="938719"/>
          </a:xfrm>
          <a:prstGeom prst="rect">
            <a:avLst/>
          </a:prstGeom>
          <a:noFill/>
          <a:ln>
            <a:solidFill>
              <a:srgbClr val="3E732B"/>
            </a:solidFill>
          </a:ln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3E732B"/>
                </a:solidFill>
              </a:rPr>
              <a:t>12 participants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3E732B"/>
                </a:solidFill>
              </a:rPr>
              <a:t>"No matter what I do, I can't encourage them to practice… they need something they can use at home." </a:t>
            </a:r>
          </a:p>
        </p:txBody>
      </p:sp>
      <p:sp>
        <p:nvSpPr>
          <p:cNvPr id="5" name="Google Shape;728;p50">
            <a:extLst>
              <a:ext uri="{FF2B5EF4-FFF2-40B4-BE49-F238E27FC236}">
                <a16:creationId xmlns:a16="http://schemas.microsoft.com/office/drawing/2014/main" id="{3E5038AF-BD1A-ABC2-7492-510A070E53D7}"/>
              </a:ext>
            </a:extLst>
          </p:cNvPr>
          <p:cNvSpPr txBox="1">
            <a:spLocks/>
          </p:cNvSpPr>
          <p:nvPr/>
        </p:nvSpPr>
        <p:spPr>
          <a:xfrm>
            <a:off x="333284" y="1499542"/>
            <a:ext cx="3103574" cy="795867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Discussion</a:t>
            </a:r>
          </a:p>
          <a:p>
            <a:pPr algn="ctr"/>
            <a:r>
              <a:rPr lang="en-GB" b="1" dirty="0"/>
              <a:t>Thematic Map</a:t>
            </a:r>
          </a:p>
        </p:txBody>
      </p:sp>
    </p:spTree>
    <p:extLst>
      <p:ext uri="{BB962C8B-B14F-4D97-AF65-F5344CB8AC3E}">
        <p14:creationId xmlns:p14="http://schemas.microsoft.com/office/powerpoint/2010/main" val="7101340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7">
          <a:extLst>
            <a:ext uri="{FF2B5EF4-FFF2-40B4-BE49-F238E27FC236}">
              <a16:creationId xmlns:a16="http://schemas.microsoft.com/office/drawing/2014/main" id="{14B1D0A0-6D7A-C962-8F69-A0AFAF99BB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19AF73C4-2139-F8E7-91A2-8DD262F76EB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284" r="41085"/>
          <a:stretch/>
        </p:blipFill>
        <p:spPr>
          <a:xfrm>
            <a:off x="189611" y="757769"/>
            <a:ext cx="3252919" cy="532553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6D5C3248-B79C-0907-21E6-CD0B4D2A8916}"/>
              </a:ext>
            </a:extLst>
          </p:cNvPr>
          <p:cNvSpPr/>
          <p:nvPr/>
        </p:nvSpPr>
        <p:spPr>
          <a:xfrm>
            <a:off x="4334933" y="8462"/>
            <a:ext cx="7318622" cy="53478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D7B5CC-C5F5-077D-0C34-E5D9D4972AF5}"/>
              </a:ext>
            </a:extLst>
          </p:cNvPr>
          <p:cNvSpPr/>
          <p:nvPr/>
        </p:nvSpPr>
        <p:spPr>
          <a:xfrm flipV="1">
            <a:off x="3852333" y="6708038"/>
            <a:ext cx="7801222" cy="14149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63438A8-F4D8-ACA0-702D-174E60F19AD2}"/>
              </a:ext>
            </a:extLst>
          </p:cNvPr>
          <p:cNvSpPr/>
          <p:nvPr/>
        </p:nvSpPr>
        <p:spPr>
          <a:xfrm>
            <a:off x="202115" y="2874826"/>
            <a:ext cx="3244682" cy="1047875"/>
          </a:xfrm>
          <a:prstGeom prst="rect">
            <a:avLst/>
          </a:prstGeom>
          <a:solidFill>
            <a:srgbClr val="17382F">
              <a:alpha val="75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5E9B53-04DD-D21E-C47D-5E3689A48F6B}"/>
              </a:ext>
            </a:extLst>
          </p:cNvPr>
          <p:cNvSpPr txBox="1"/>
          <p:nvPr/>
        </p:nvSpPr>
        <p:spPr>
          <a:xfrm>
            <a:off x="202114" y="2874827"/>
            <a:ext cx="324041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Potential AI Uses</a:t>
            </a:r>
            <a:endParaRPr lang="en-US" sz="2000" b="1" kern="1200" dirty="0">
              <a:solidFill>
                <a:schemeClr val="bg1"/>
              </a:solidFill>
              <a:effectLst/>
              <a:latin typeface="+mn-lt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D893E58-7FAB-DD0E-E8AB-0E3742F936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4380" y="1248357"/>
            <a:ext cx="4808183" cy="4834945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50D38A58-3079-19E4-CB7C-8AB50F4AB63C}"/>
              </a:ext>
            </a:extLst>
          </p:cNvPr>
          <p:cNvSpPr/>
          <p:nvPr/>
        </p:nvSpPr>
        <p:spPr>
          <a:xfrm>
            <a:off x="5908355" y="2032511"/>
            <a:ext cx="3285721" cy="3285721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A38B7F3-49F2-7B74-280A-E9EFE9E7DF6D}"/>
              </a:ext>
            </a:extLst>
          </p:cNvPr>
          <p:cNvSpPr txBox="1"/>
          <p:nvPr/>
        </p:nvSpPr>
        <p:spPr>
          <a:xfrm>
            <a:off x="5960906" y="3147121"/>
            <a:ext cx="315513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P23: </a:t>
            </a:r>
          </a:p>
          <a:p>
            <a:r>
              <a:rPr lang="en-US" sz="1400" dirty="0"/>
              <a:t>" It's far more promising that we're going to be able to diagnose pathologies using machine learning than we're going to replace a voice teacher.” </a:t>
            </a:r>
          </a:p>
          <a:p>
            <a:endParaRPr lang="en-US" sz="1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293C45E-A2FA-2479-55B6-F63E16DE77EC}"/>
              </a:ext>
            </a:extLst>
          </p:cNvPr>
          <p:cNvSpPr txBox="1"/>
          <p:nvPr/>
        </p:nvSpPr>
        <p:spPr>
          <a:xfrm>
            <a:off x="6768449" y="2582090"/>
            <a:ext cx="1599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6 participants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59A8750-56B7-E1DE-8546-1A64AB474E09}"/>
              </a:ext>
            </a:extLst>
          </p:cNvPr>
          <p:cNvSpPr txBox="1"/>
          <p:nvPr/>
        </p:nvSpPr>
        <p:spPr>
          <a:xfrm>
            <a:off x="3940820" y="728662"/>
            <a:ext cx="7138557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200" b="1" dirty="0"/>
              <a:t>AI-Based Diagnostic, Assessment, and </a:t>
            </a:r>
            <a:r>
              <a:rPr lang="en-US" sz="2200" b="1" dirty="0" err="1"/>
              <a:t>Visualisation</a:t>
            </a:r>
            <a:r>
              <a:rPr lang="en-US" sz="2200" b="1" dirty="0"/>
              <a:t> Tools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E1AE88-9311-A2F8-9723-5629B8559BB1}"/>
              </a:ext>
            </a:extLst>
          </p:cNvPr>
          <p:cNvSpPr txBox="1"/>
          <p:nvPr/>
        </p:nvSpPr>
        <p:spPr>
          <a:xfrm>
            <a:off x="9522161" y="5161460"/>
            <a:ext cx="2212848" cy="938719"/>
          </a:xfrm>
          <a:prstGeom prst="rect">
            <a:avLst/>
          </a:prstGeom>
          <a:noFill/>
          <a:ln>
            <a:solidFill>
              <a:srgbClr val="F97600"/>
            </a:solidFill>
          </a:ln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F97600"/>
                </a:solidFill>
              </a:rPr>
              <a:t>6 participants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F97600"/>
                </a:solidFill>
              </a:rPr>
              <a:t>"An AI assistant to tailor education to the level at which you're coming in… that's deeply inclusive." </a:t>
            </a:r>
          </a:p>
          <a:p>
            <a:endParaRPr lang="en-US" sz="11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A346802-F3D0-B92B-6C12-395E4A047DCE}"/>
              </a:ext>
            </a:extLst>
          </p:cNvPr>
          <p:cNvSpPr txBox="1"/>
          <p:nvPr/>
        </p:nvSpPr>
        <p:spPr>
          <a:xfrm>
            <a:off x="9522161" y="1285415"/>
            <a:ext cx="2210634" cy="938719"/>
          </a:xfrm>
          <a:prstGeom prst="rect">
            <a:avLst/>
          </a:prstGeom>
          <a:noFill/>
          <a:ln>
            <a:solidFill>
              <a:srgbClr val="3E732B"/>
            </a:solidFill>
          </a:ln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3E732B"/>
                </a:solidFill>
              </a:rPr>
              <a:t>12 participants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3E732B"/>
                </a:solidFill>
              </a:rPr>
              <a:t>"No matter what I do, I can't encourage them to practice… they need something they can use at home." </a:t>
            </a:r>
          </a:p>
        </p:txBody>
      </p:sp>
      <p:sp>
        <p:nvSpPr>
          <p:cNvPr id="5" name="Google Shape;728;p50">
            <a:extLst>
              <a:ext uri="{FF2B5EF4-FFF2-40B4-BE49-F238E27FC236}">
                <a16:creationId xmlns:a16="http://schemas.microsoft.com/office/drawing/2014/main" id="{75045354-1588-678E-8A54-F8B5DAEC18A5}"/>
              </a:ext>
            </a:extLst>
          </p:cNvPr>
          <p:cNvSpPr txBox="1">
            <a:spLocks/>
          </p:cNvSpPr>
          <p:nvPr/>
        </p:nvSpPr>
        <p:spPr>
          <a:xfrm>
            <a:off x="333284" y="1499542"/>
            <a:ext cx="3103574" cy="795867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Discussion</a:t>
            </a:r>
          </a:p>
          <a:p>
            <a:pPr algn="ctr"/>
            <a:r>
              <a:rPr lang="en-GB" b="1" dirty="0"/>
              <a:t>Thematic Map</a:t>
            </a:r>
          </a:p>
        </p:txBody>
      </p:sp>
    </p:spTree>
    <p:extLst>
      <p:ext uri="{BB962C8B-B14F-4D97-AF65-F5344CB8AC3E}">
        <p14:creationId xmlns:p14="http://schemas.microsoft.com/office/powerpoint/2010/main" val="3741904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7">
          <a:extLst>
            <a:ext uri="{FF2B5EF4-FFF2-40B4-BE49-F238E27FC236}">
              <a16:creationId xmlns:a16="http://schemas.microsoft.com/office/drawing/2014/main" id="{4AA0CD91-284B-91DD-89B7-B5DE98E3F9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0CF72C0D-9E0E-F2A0-2544-B5D62B4C23F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284" r="41085"/>
          <a:stretch/>
        </p:blipFill>
        <p:spPr>
          <a:xfrm>
            <a:off x="189611" y="757769"/>
            <a:ext cx="3252919" cy="532553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C152D36F-3D46-31AB-770B-40EA4638E2B6}"/>
              </a:ext>
            </a:extLst>
          </p:cNvPr>
          <p:cNvSpPr/>
          <p:nvPr/>
        </p:nvSpPr>
        <p:spPr>
          <a:xfrm>
            <a:off x="4334933" y="8462"/>
            <a:ext cx="7318622" cy="53478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2442146-78F7-4FCA-24F4-F491BCF0A22E}"/>
              </a:ext>
            </a:extLst>
          </p:cNvPr>
          <p:cNvSpPr/>
          <p:nvPr/>
        </p:nvSpPr>
        <p:spPr>
          <a:xfrm flipV="1">
            <a:off x="3852333" y="6708038"/>
            <a:ext cx="7801222" cy="14149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13F88D7-241A-CEA0-0907-CE4221A9E8B5}"/>
              </a:ext>
            </a:extLst>
          </p:cNvPr>
          <p:cNvSpPr/>
          <p:nvPr/>
        </p:nvSpPr>
        <p:spPr>
          <a:xfrm>
            <a:off x="202115" y="2874827"/>
            <a:ext cx="3244682" cy="400110"/>
          </a:xfrm>
          <a:prstGeom prst="rect">
            <a:avLst/>
          </a:prstGeom>
          <a:solidFill>
            <a:srgbClr val="17382F">
              <a:alpha val="75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5ED5C1-CC5A-A750-57DD-52D3A5EC5E11}"/>
              </a:ext>
            </a:extLst>
          </p:cNvPr>
          <p:cNvSpPr txBox="1"/>
          <p:nvPr/>
        </p:nvSpPr>
        <p:spPr>
          <a:xfrm>
            <a:off x="202114" y="2874827"/>
            <a:ext cx="324041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Potential AI Uses</a:t>
            </a:r>
            <a:endParaRPr lang="en-US" sz="2000" b="1" kern="1200" dirty="0">
              <a:solidFill>
                <a:schemeClr val="bg1"/>
              </a:solidFill>
              <a:effectLst/>
              <a:latin typeface="+mn-lt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69EE291-11BA-A0A0-84AB-570F63CB53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4380" y="1248357"/>
            <a:ext cx="4808183" cy="4834945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97ACD46-4CE1-DCA8-91D0-EA25FAF1BBD1}"/>
              </a:ext>
            </a:extLst>
          </p:cNvPr>
          <p:cNvSpPr/>
          <p:nvPr/>
        </p:nvSpPr>
        <p:spPr>
          <a:xfrm>
            <a:off x="5908355" y="2032511"/>
            <a:ext cx="3285721" cy="3285721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B3449A-CECB-A490-C13B-0B05F9CA1559}"/>
              </a:ext>
            </a:extLst>
          </p:cNvPr>
          <p:cNvSpPr txBox="1"/>
          <p:nvPr/>
        </p:nvSpPr>
        <p:spPr>
          <a:xfrm>
            <a:off x="5960906" y="3147121"/>
            <a:ext cx="315513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P24: </a:t>
            </a:r>
          </a:p>
          <a:p>
            <a:r>
              <a:rPr lang="en-US" sz="1400" dirty="0"/>
              <a:t>"If it [AI] wasn't wrong all the time, I'd say </a:t>
            </a:r>
            <a:r>
              <a:rPr lang="en-US" sz="1400" dirty="0" err="1"/>
              <a:t>analysing</a:t>
            </a:r>
            <a:r>
              <a:rPr lang="en-US" sz="1400" dirty="0"/>
              <a:t> scientific papers.” </a:t>
            </a:r>
          </a:p>
          <a:p>
            <a:endParaRPr lang="en-US" sz="1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5901EFD-63AD-244C-6045-CA0B38EF5B78}"/>
              </a:ext>
            </a:extLst>
          </p:cNvPr>
          <p:cNvSpPr txBox="1"/>
          <p:nvPr/>
        </p:nvSpPr>
        <p:spPr>
          <a:xfrm>
            <a:off x="6768449" y="2582090"/>
            <a:ext cx="1599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7 participants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340D6D6-6E37-A9A3-EC0F-F3FCD585CC67}"/>
              </a:ext>
            </a:extLst>
          </p:cNvPr>
          <p:cNvSpPr txBox="1"/>
          <p:nvPr/>
        </p:nvSpPr>
        <p:spPr>
          <a:xfrm>
            <a:off x="5258344" y="728662"/>
            <a:ext cx="452579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200" b="1" dirty="0"/>
              <a:t>Discoverability of Good Information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AA2015-C373-9CD3-313E-A6F375FE8E91}"/>
              </a:ext>
            </a:extLst>
          </p:cNvPr>
          <p:cNvSpPr txBox="1"/>
          <p:nvPr/>
        </p:nvSpPr>
        <p:spPr>
          <a:xfrm>
            <a:off x="6133699" y="4017877"/>
            <a:ext cx="315513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Use AI to discover and </a:t>
            </a:r>
            <a:r>
              <a:rPr lang="en-US" sz="1400" dirty="0" err="1"/>
              <a:t>summarise</a:t>
            </a:r>
            <a:r>
              <a:rPr lang="en-US" sz="1400" dirty="0"/>
              <a:t> the latest pedagogical research</a:t>
            </a:r>
          </a:p>
          <a:p>
            <a:endParaRPr lang="en-US" sz="14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1A2B610-33D1-0310-A6C6-1F2B946D4575}"/>
              </a:ext>
            </a:extLst>
          </p:cNvPr>
          <p:cNvSpPr txBox="1"/>
          <p:nvPr/>
        </p:nvSpPr>
        <p:spPr>
          <a:xfrm>
            <a:off x="9566033" y="1285415"/>
            <a:ext cx="2210634" cy="938719"/>
          </a:xfrm>
          <a:prstGeom prst="rect">
            <a:avLst/>
          </a:prstGeom>
          <a:noFill/>
          <a:ln>
            <a:solidFill>
              <a:srgbClr val="3E732B"/>
            </a:solidFill>
          </a:ln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3E732B"/>
                </a:solidFill>
              </a:rPr>
              <a:t>12 participants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3E732B"/>
                </a:solidFill>
              </a:rPr>
              <a:t>"No matter what I do, I can't encourage them to practice… they need something they can use at home."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F90DF35-068A-39DA-0836-319E503C0ADA}"/>
              </a:ext>
            </a:extLst>
          </p:cNvPr>
          <p:cNvSpPr txBox="1"/>
          <p:nvPr/>
        </p:nvSpPr>
        <p:spPr>
          <a:xfrm>
            <a:off x="9522161" y="5161460"/>
            <a:ext cx="2212848" cy="938719"/>
          </a:xfrm>
          <a:prstGeom prst="rect">
            <a:avLst/>
          </a:prstGeom>
          <a:noFill/>
          <a:ln>
            <a:solidFill>
              <a:srgbClr val="F97600"/>
            </a:solidFill>
          </a:ln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F97600"/>
                </a:solidFill>
              </a:rPr>
              <a:t>6 participants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F97600"/>
                </a:solidFill>
              </a:rPr>
              <a:t>"An AI assistant to tailor education to the level at which you're coming in… that's deeply inclusive." </a:t>
            </a:r>
          </a:p>
          <a:p>
            <a:endParaRPr lang="en-US" sz="11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0945A9-B1D3-B474-C5EC-07E901C95B1D}"/>
              </a:ext>
            </a:extLst>
          </p:cNvPr>
          <p:cNvSpPr txBox="1"/>
          <p:nvPr/>
        </p:nvSpPr>
        <p:spPr>
          <a:xfrm>
            <a:off x="3561091" y="4814467"/>
            <a:ext cx="2210634" cy="1277273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bg1">
                    <a:lumMod val="50000"/>
                  </a:schemeClr>
                </a:solidFill>
              </a:rPr>
              <a:t>6 participants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bg1">
                    <a:lumMod val="50000"/>
                  </a:schemeClr>
                </a:solidFill>
              </a:rPr>
              <a:t>It's far more promising that we're going to be able to diagnose pathologies using machine learning than we're going to replace a voice teacher." </a:t>
            </a:r>
          </a:p>
        </p:txBody>
      </p:sp>
      <p:sp>
        <p:nvSpPr>
          <p:cNvPr id="8" name="Google Shape;728;p50">
            <a:extLst>
              <a:ext uri="{FF2B5EF4-FFF2-40B4-BE49-F238E27FC236}">
                <a16:creationId xmlns:a16="http://schemas.microsoft.com/office/drawing/2014/main" id="{E28EE9EC-3784-98E6-8D35-C1B3993FE3D1}"/>
              </a:ext>
            </a:extLst>
          </p:cNvPr>
          <p:cNvSpPr txBox="1">
            <a:spLocks/>
          </p:cNvSpPr>
          <p:nvPr/>
        </p:nvSpPr>
        <p:spPr>
          <a:xfrm>
            <a:off x="333284" y="1499542"/>
            <a:ext cx="3103574" cy="795867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Discussion</a:t>
            </a:r>
          </a:p>
          <a:p>
            <a:pPr algn="ctr"/>
            <a:r>
              <a:rPr lang="en-GB" b="1" dirty="0"/>
              <a:t>Thematic Map</a:t>
            </a:r>
          </a:p>
        </p:txBody>
      </p:sp>
    </p:spTree>
    <p:extLst>
      <p:ext uri="{BB962C8B-B14F-4D97-AF65-F5344CB8AC3E}">
        <p14:creationId xmlns:p14="http://schemas.microsoft.com/office/powerpoint/2010/main" val="5050748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7">
          <a:extLst>
            <a:ext uri="{FF2B5EF4-FFF2-40B4-BE49-F238E27FC236}">
              <a16:creationId xmlns:a16="http://schemas.microsoft.com/office/drawing/2014/main" id="{DF3F320F-1EE2-C4DC-D85C-780BA054E1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35EBC9A2-C056-4667-CE46-9D93EB0F026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284" r="41085"/>
          <a:stretch/>
        </p:blipFill>
        <p:spPr>
          <a:xfrm>
            <a:off x="189611" y="757769"/>
            <a:ext cx="3252919" cy="532553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1DE943B-8F3D-1F87-18A8-0D634AFB7D69}"/>
              </a:ext>
            </a:extLst>
          </p:cNvPr>
          <p:cNvSpPr/>
          <p:nvPr/>
        </p:nvSpPr>
        <p:spPr>
          <a:xfrm>
            <a:off x="4334933" y="8462"/>
            <a:ext cx="7318622" cy="53478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4CF0200-7330-9CDB-A067-228AED38552F}"/>
              </a:ext>
            </a:extLst>
          </p:cNvPr>
          <p:cNvSpPr/>
          <p:nvPr/>
        </p:nvSpPr>
        <p:spPr>
          <a:xfrm flipV="1">
            <a:off x="3852333" y="6708038"/>
            <a:ext cx="7801222" cy="14149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AD80E40-1032-34A2-0955-361073523BF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-973" b="-457"/>
          <a:stretch>
            <a:fillRect/>
          </a:stretch>
        </p:blipFill>
        <p:spPr>
          <a:xfrm>
            <a:off x="4812709" y="554174"/>
            <a:ext cx="5306943" cy="5566787"/>
          </a:xfrm>
          <a:prstGeom prst="rect">
            <a:avLst/>
          </a:prstGeom>
        </p:spPr>
      </p:pic>
      <p:sp>
        <p:nvSpPr>
          <p:cNvPr id="2" name="Google Shape;728;p50">
            <a:extLst>
              <a:ext uri="{FF2B5EF4-FFF2-40B4-BE49-F238E27FC236}">
                <a16:creationId xmlns:a16="http://schemas.microsoft.com/office/drawing/2014/main" id="{F1972922-A219-CE26-F87A-1918ED91F9D9}"/>
              </a:ext>
            </a:extLst>
          </p:cNvPr>
          <p:cNvSpPr txBox="1">
            <a:spLocks/>
          </p:cNvSpPr>
          <p:nvPr/>
        </p:nvSpPr>
        <p:spPr>
          <a:xfrm>
            <a:off x="333284" y="1499542"/>
            <a:ext cx="3103574" cy="795867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Discussion</a:t>
            </a:r>
          </a:p>
          <a:p>
            <a:pPr algn="ctr"/>
            <a:r>
              <a:rPr lang="en-GB" b="1" dirty="0"/>
              <a:t>Thematic Map</a:t>
            </a:r>
          </a:p>
        </p:txBody>
      </p:sp>
    </p:spTree>
    <p:extLst>
      <p:ext uri="{BB962C8B-B14F-4D97-AF65-F5344CB8AC3E}">
        <p14:creationId xmlns:p14="http://schemas.microsoft.com/office/powerpoint/2010/main" val="42774510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7">
          <a:extLst>
            <a:ext uri="{FF2B5EF4-FFF2-40B4-BE49-F238E27FC236}">
              <a16:creationId xmlns:a16="http://schemas.microsoft.com/office/drawing/2014/main" id="{FEF3DD34-BEDC-911D-072F-7F5E8A816C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80;p8">
            <a:extLst>
              <a:ext uri="{FF2B5EF4-FFF2-40B4-BE49-F238E27FC236}">
                <a16:creationId xmlns:a16="http://schemas.microsoft.com/office/drawing/2014/main" id="{C043C6A3-38D1-8492-124C-A23BCAE370C8}"/>
              </a:ext>
            </a:extLst>
          </p:cNvPr>
          <p:cNvSpPr/>
          <p:nvPr/>
        </p:nvSpPr>
        <p:spPr>
          <a:xfrm>
            <a:off x="3786486" y="2942481"/>
            <a:ext cx="533799" cy="51277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5333" b="0" i="0" u="none" strike="noStrike" cap="none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DB2A00A-10C5-004F-C670-54E1F6E3546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284" r="41085"/>
          <a:stretch/>
        </p:blipFill>
        <p:spPr>
          <a:xfrm>
            <a:off x="189611" y="757769"/>
            <a:ext cx="3252919" cy="532553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5D9D706-CAD7-AB16-72DD-9F2CBFA9FEA3}"/>
              </a:ext>
            </a:extLst>
          </p:cNvPr>
          <p:cNvSpPr/>
          <p:nvPr/>
        </p:nvSpPr>
        <p:spPr>
          <a:xfrm>
            <a:off x="4334933" y="8462"/>
            <a:ext cx="7318622" cy="53478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55F4DDF-2E30-B04D-19B1-643A48CB530F}"/>
              </a:ext>
            </a:extLst>
          </p:cNvPr>
          <p:cNvSpPr/>
          <p:nvPr/>
        </p:nvSpPr>
        <p:spPr>
          <a:xfrm flipV="1">
            <a:off x="3852333" y="6708038"/>
            <a:ext cx="7801222" cy="14149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Google Shape;728;p50">
            <a:extLst>
              <a:ext uri="{FF2B5EF4-FFF2-40B4-BE49-F238E27FC236}">
                <a16:creationId xmlns:a16="http://schemas.microsoft.com/office/drawing/2014/main" id="{F066373A-0460-BA09-47AB-B1FF9217BFB0}"/>
              </a:ext>
            </a:extLst>
          </p:cNvPr>
          <p:cNvSpPr txBox="1">
            <a:spLocks/>
          </p:cNvSpPr>
          <p:nvPr/>
        </p:nvSpPr>
        <p:spPr>
          <a:xfrm>
            <a:off x="333284" y="1483801"/>
            <a:ext cx="2965572" cy="795867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Reflection /</a:t>
            </a:r>
          </a:p>
          <a:p>
            <a:pPr algn="ctr"/>
            <a:r>
              <a:rPr lang="en-GB" b="1" dirty="0"/>
              <a:t>Limitations</a:t>
            </a:r>
          </a:p>
        </p:txBody>
      </p:sp>
      <p:sp>
        <p:nvSpPr>
          <p:cNvPr id="4" name="Google Shape;79;p8">
            <a:extLst>
              <a:ext uri="{FF2B5EF4-FFF2-40B4-BE49-F238E27FC236}">
                <a16:creationId xmlns:a16="http://schemas.microsoft.com/office/drawing/2014/main" id="{BAD3CF1E-323C-5A1F-4397-AAC0B93E370C}"/>
              </a:ext>
            </a:extLst>
          </p:cNvPr>
          <p:cNvSpPr/>
          <p:nvPr/>
        </p:nvSpPr>
        <p:spPr>
          <a:xfrm>
            <a:off x="3794281" y="1114183"/>
            <a:ext cx="533799" cy="512778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5333" b="0" i="0" u="none" strike="noStrike" cap="none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5" name="Google Shape;80;p8">
            <a:extLst>
              <a:ext uri="{FF2B5EF4-FFF2-40B4-BE49-F238E27FC236}">
                <a16:creationId xmlns:a16="http://schemas.microsoft.com/office/drawing/2014/main" id="{A9933098-78F5-5FAD-07BA-026E0EC7EA2C}"/>
              </a:ext>
            </a:extLst>
          </p:cNvPr>
          <p:cNvSpPr/>
          <p:nvPr/>
        </p:nvSpPr>
        <p:spPr>
          <a:xfrm>
            <a:off x="3794281" y="2079401"/>
            <a:ext cx="533799" cy="51277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5333" b="0" i="0" u="none" strike="noStrike" cap="none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6" name="Google Shape;81;p8">
            <a:extLst>
              <a:ext uri="{FF2B5EF4-FFF2-40B4-BE49-F238E27FC236}">
                <a16:creationId xmlns:a16="http://schemas.microsoft.com/office/drawing/2014/main" id="{CAD948B7-14F9-47CE-8442-EEEA42B7A294}"/>
              </a:ext>
            </a:extLst>
          </p:cNvPr>
          <p:cNvSpPr/>
          <p:nvPr/>
        </p:nvSpPr>
        <p:spPr>
          <a:xfrm>
            <a:off x="3794281" y="2071013"/>
            <a:ext cx="533799" cy="512778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5333" b="0" i="0" u="none" strike="noStrike" cap="none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pic>
        <p:nvPicPr>
          <p:cNvPr id="9" name="Google Shape;652;p44">
            <a:extLst>
              <a:ext uri="{FF2B5EF4-FFF2-40B4-BE49-F238E27FC236}">
                <a16:creationId xmlns:a16="http://schemas.microsoft.com/office/drawing/2014/main" id="{7204B225-83E3-F8AC-1164-4B463FB7A2AC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871078" y="1208739"/>
            <a:ext cx="380205" cy="38020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Google Shape;654;p44">
            <a:extLst>
              <a:ext uri="{FF2B5EF4-FFF2-40B4-BE49-F238E27FC236}">
                <a16:creationId xmlns:a16="http://schemas.microsoft.com/office/drawing/2014/main" id="{B6C5B25B-4D43-B4CB-0D04-C5FB816A2FDA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871078" y="2137300"/>
            <a:ext cx="380205" cy="38020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Google Shape;656;p44">
            <a:extLst>
              <a:ext uri="{FF2B5EF4-FFF2-40B4-BE49-F238E27FC236}">
                <a16:creationId xmlns:a16="http://schemas.microsoft.com/office/drawing/2014/main" id="{579BFE0C-0EE7-D171-5A5E-F8B009254B63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871078" y="4997799"/>
            <a:ext cx="380205" cy="380205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DA781F0-4734-C7B3-F44D-2A91627DEC84}"/>
              </a:ext>
            </a:extLst>
          </p:cNvPr>
          <p:cNvSpPr txBox="1"/>
          <p:nvPr/>
        </p:nvSpPr>
        <p:spPr>
          <a:xfrm>
            <a:off x="4412231" y="1216684"/>
            <a:ext cx="369069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Small sample size (Anderson and </a:t>
            </a:r>
            <a:r>
              <a:rPr lang="en-US" sz="1400" dirty="0" err="1"/>
              <a:t>Vingrys</a:t>
            </a:r>
            <a:r>
              <a:rPr lang="en-US" sz="1400" dirty="0"/>
              <a:t>, 2001)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8A2ECB7-07AA-2AEB-6D30-D6DFE354FB04}"/>
              </a:ext>
            </a:extLst>
          </p:cNvPr>
          <p:cNvSpPr txBox="1"/>
          <p:nvPr/>
        </p:nvSpPr>
        <p:spPr>
          <a:xfrm>
            <a:off x="4664242" y="243639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8C26EA7-5C68-DF42-F21A-D0A8AC07F532}"/>
              </a:ext>
            </a:extLst>
          </p:cNvPr>
          <p:cNvSpPr txBox="1"/>
          <p:nvPr/>
        </p:nvSpPr>
        <p:spPr>
          <a:xfrm>
            <a:off x="4404877" y="3039741"/>
            <a:ext cx="315983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Insider research: positives and negatives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68E20F7-C45E-6137-D97A-1DC752C5C123}"/>
              </a:ext>
            </a:extLst>
          </p:cNvPr>
          <p:cNvSpPr txBox="1"/>
          <p:nvPr/>
        </p:nvSpPr>
        <p:spPr>
          <a:xfrm>
            <a:off x="4404877" y="2173514"/>
            <a:ext cx="626421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Additional time for thematic analysis or lengthier interviews (</a:t>
            </a:r>
            <a:r>
              <a:rPr lang="en-US" sz="1400" dirty="0" err="1"/>
              <a:t>Ivankova</a:t>
            </a:r>
            <a:r>
              <a:rPr lang="en-US" sz="1400" dirty="0"/>
              <a:t> </a:t>
            </a:r>
            <a:r>
              <a:rPr lang="en-US" sz="1400" i="1" dirty="0"/>
              <a:t>et al</a:t>
            </a:r>
            <a:r>
              <a:rPr lang="en-US" sz="1400" dirty="0"/>
              <a:t>., 2006)</a:t>
            </a:r>
          </a:p>
        </p:txBody>
      </p:sp>
      <p:pic>
        <p:nvPicPr>
          <p:cNvPr id="21" name="Google Shape;654;p44">
            <a:extLst>
              <a:ext uri="{FF2B5EF4-FFF2-40B4-BE49-F238E27FC236}">
                <a16:creationId xmlns:a16="http://schemas.microsoft.com/office/drawing/2014/main" id="{B4F602EF-6555-9610-49D6-FCA01C2A852F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257576" y="4551307"/>
            <a:ext cx="380205" cy="380205"/>
          </a:xfrm>
          <a:prstGeom prst="rect">
            <a:avLst/>
          </a:prstGeom>
          <a:noFill/>
          <a:ln>
            <a:noFill/>
          </a:ln>
        </p:spPr>
      </p:pic>
      <p:pic>
        <p:nvPicPr>
          <p:cNvPr id="25" name="Google Shape;654;p44">
            <a:extLst>
              <a:ext uri="{FF2B5EF4-FFF2-40B4-BE49-F238E27FC236}">
                <a16:creationId xmlns:a16="http://schemas.microsoft.com/office/drawing/2014/main" id="{5F1389CE-1D2F-6574-B505-65422561BF09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875155" y="3006933"/>
            <a:ext cx="380205" cy="38020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644555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7">
          <a:extLst>
            <a:ext uri="{FF2B5EF4-FFF2-40B4-BE49-F238E27FC236}">
              <a16:creationId xmlns:a16="http://schemas.microsoft.com/office/drawing/2014/main" id="{D187D55E-1A2E-DE54-149D-2B4CBD17B8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5F1956A3-EB93-C0E6-16EC-EEBA1C7DF22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284" r="41085"/>
          <a:stretch/>
        </p:blipFill>
        <p:spPr>
          <a:xfrm>
            <a:off x="189611" y="757769"/>
            <a:ext cx="3252919" cy="532553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345E50F-6980-83AB-F15E-693C7CB0075A}"/>
              </a:ext>
            </a:extLst>
          </p:cNvPr>
          <p:cNvSpPr/>
          <p:nvPr/>
        </p:nvSpPr>
        <p:spPr>
          <a:xfrm>
            <a:off x="4334933" y="8462"/>
            <a:ext cx="7318622" cy="53478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C39549E-E7DF-6D2B-505B-B4CA252312B2}"/>
              </a:ext>
            </a:extLst>
          </p:cNvPr>
          <p:cNvSpPr/>
          <p:nvPr/>
        </p:nvSpPr>
        <p:spPr>
          <a:xfrm flipV="1">
            <a:off x="3852333" y="6708038"/>
            <a:ext cx="7801222" cy="14149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Google Shape;728;p50">
            <a:extLst>
              <a:ext uri="{FF2B5EF4-FFF2-40B4-BE49-F238E27FC236}">
                <a16:creationId xmlns:a16="http://schemas.microsoft.com/office/drawing/2014/main" id="{9C60EB60-2799-BE26-4DBB-878573BB847A}"/>
              </a:ext>
            </a:extLst>
          </p:cNvPr>
          <p:cNvSpPr txBox="1">
            <a:spLocks/>
          </p:cNvSpPr>
          <p:nvPr/>
        </p:nvSpPr>
        <p:spPr>
          <a:xfrm>
            <a:off x="333284" y="1483797"/>
            <a:ext cx="2965572" cy="795867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Conclusion</a:t>
            </a:r>
          </a:p>
        </p:txBody>
      </p:sp>
      <p:sp>
        <p:nvSpPr>
          <p:cNvPr id="3" name="TextBox 5">
            <a:extLst>
              <a:ext uri="{FF2B5EF4-FFF2-40B4-BE49-F238E27FC236}">
                <a16:creationId xmlns:a16="http://schemas.microsoft.com/office/drawing/2014/main" id="{904CA717-5FE2-44DE-4A9C-5CF77C489D14}"/>
              </a:ext>
            </a:extLst>
          </p:cNvPr>
          <p:cNvSpPr txBox="1"/>
          <p:nvPr/>
        </p:nvSpPr>
        <p:spPr>
          <a:xfrm>
            <a:off x="3709737" y="1035266"/>
            <a:ext cx="7706227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Recommendations: </a:t>
            </a:r>
          </a:p>
          <a:p>
            <a:endParaRPr lang="en-US" sz="20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Research that </a:t>
            </a:r>
            <a:r>
              <a:rPr lang="en-US" sz="20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prioritises</a:t>
            </a:r>
            <a:r>
              <a:rPr lang="en-US" sz="20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educators’ perspectives, peer collaboration, and educator-led governance</a:t>
            </a:r>
            <a:br>
              <a:rPr lang="en-US" sz="20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Placing vocal educators as key contributors</a:t>
            </a:r>
            <a:endParaRPr lang="en-US" sz="20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067589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68CF9F5B-BBF7-049D-804A-B3E0652A351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284" r="41085"/>
          <a:stretch/>
        </p:blipFill>
        <p:spPr>
          <a:xfrm>
            <a:off x="189611" y="757769"/>
            <a:ext cx="3252919" cy="5325533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0E461B6-0D31-979E-3975-473FC2CBF658}"/>
              </a:ext>
            </a:extLst>
          </p:cNvPr>
          <p:cNvSpPr/>
          <p:nvPr/>
        </p:nvSpPr>
        <p:spPr>
          <a:xfrm>
            <a:off x="4425365" y="939800"/>
            <a:ext cx="7086600" cy="408093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28" name="Google Shape;728;p50"/>
          <p:cNvSpPr txBox="1">
            <a:spLocks noGrp="1"/>
          </p:cNvSpPr>
          <p:nvPr>
            <p:ph type="title" idx="4294967295"/>
          </p:nvPr>
        </p:nvSpPr>
        <p:spPr>
          <a:xfrm>
            <a:off x="189612" y="1475028"/>
            <a:ext cx="3252918" cy="795867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algn="ctr"/>
            <a:r>
              <a:rPr lang="en-GB" b="1" dirty="0"/>
              <a:t>References</a:t>
            </a:r>
            <a:endParaRPr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475E8E-8FBD-E501-C333-025C42F5AD86}"/>
              </a:ext>
            </a:extLst>
          </p:cNvPr>
          <p:cNvSpPr txBox="1"/>
          <p:nvPr/>
        </p:nvSpPr>
        <p:spPr>
          <a:xfrm>
            <a:off x="4453465" y="-2372961"/>
            <a:ext cx="6866466" cy="118924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REFERENCES</a:t>
            </a:r>
          </a:p>
          <a:p>
            <a:r>
              <a:rPr lang="en-US" b="1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 err="1">
                <a:solidFill>
                  <a:schemeClr val="bg1"/>
                </a:solidFill>
              </a:rPr>
              <a:t>Abdikhakimov</a:t>
            </a:r>
            <a:r>
              <a:rPr lang="en-US" dirty="0">
                <a:solidFill>
                  <a:schemeClr val="bg1"/>
                </a:solidFill>
              </a:rPr>
              <a:t>, I. (2023) ‘Unraveling the Copyright Conundrum: Exploring AI-Generated Content and its Implications for Intellectual Property Rights’, </a:t>
            </a:r>
            <a:r>
              <a:rPr lang="en-US" i="1" dirty="0">
                <a:solidFill>
                  <a:schemeClr val="bg1"/>
                </a:solidFill>
              </a:rPr>
              <a:t>International Conference on Legal Sciences</a:t>
            </a:r>
            <a:r>
              <a:rPr lang="en-US" dirty="0">
                <a:solidFill>
                  <a:schemeClr val="bg1"/>
                </a:solidFill>
              </a:rPr>
              <a:t>, 1(5), pp. 18–32. Available at: </a:t>
            </a:r>
            <a:r>
              <a:rPr lang="en-US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https://www.science-zone.org/index.php/conference/article/view/42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 err="1">
                <a:solidFill>
                  <a:schemeClr val="bg1"/>
                </a:solidFill>
              </a:rPr>
              <a:t>Alkharusi</a:t>
            </a:r>
            <a:r>
              <a:rPr lang="en-US" dirty="0">
                <a:solidFill>
                  <a:schemeClr val="bg1"/>
                </a:solidFill>
              </a:rPr>
              <a:t>, H. (2022) 'A descriptive analysis and interpretation of data from Likert scales in educational and psychological research',</a:t>
            </a:r>
            <a:r>
              <a:rPr lang="en-US" i="1" dirty="0">
                <a:solidFill>
                  <a:schemeClr val="bg1"/>
                </a:solidFill>
              </a:rPr>
              <a:t> Indian Journal of Psychology and Education</a:t>
            </a:r>
            <a:r>
              <a:rPr lang="en-US" dirty="0">
                <a:solidFill>
                  <a:schemeClr val="bg1"/>
                </a:solidFill>
              </a:rPr>
              <a:t>, 12(2), pp. 13-16. Available at: </a:t>
            </a:r>
            <a:r>
              <a:rPr lang="en-US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https://www.researchgate.net/publication/373096780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Anderson, A.J. and </a:t>
            </a:r>
            <a:r>
              <a:rPr lang="en-US" dirty="0" err="1">
                <a:solidFill>
                  <a:schemeClr val="bg1"/>
                </a:solidFill>
              </a:rPr>
              <a:t>Vingrys</a:t>
            </a:r>
            <a:r>
              <a:rPr lang="en-US" dirty="0">
                <a:solidFill>
                  <a:schemeClr val="bg1"/>
                </a:solidFill>
              </a:rPr>
              <a:t>, A.J. (2001) ‘Small Samples: Does Size Matter?’, </a:t>
            </a:r>
            <a:r>
              <a:rPr lang="en-US" i="1" dirty="0">
                <a:solidFill>
                  <a:schemeClr val="bg1"/>
                </a:solidFill>
              </a:rPr>
              <a:t>Investigative Ophthalmology and Visual Science</a:t>
            </a:r>
            <a:r>
              <a:rPr lang="en-US" dirty="0">
                <a:solidFill>
                  <a:schemeClr val="bg1"/>
                </a:solidFill>
              </a:rPr>
              <a:t>, 42(7), pp. 1411–1413. Available at: https://pubmed.ncbi.nlm.nih.gov/11381039/.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 err="1">
                <a:solidFill>
                  <a:schemeClr val="bg1"/>
                </a:solidFill>
              </a:rPr>
              <a:t>Aromataris</a:t>
            </a:r>
            <a:r>
              <a:rPr lang="en-US" dirty="0">
                <a:solidFill>
                  <a:schemeClr val="bg1"/>
                </a:solidFill>
              </a:rPr>
              <a:t>, E. and </a:t>
            </a:r>
            <a:r>
              <a:rPr lang="en-US" dirty="0" err="1">
                <a:solidFill>
                  <a:schemeClr val="bg1"/>
                </a:solidFill>
              </a:rPr>
              <a:t>Riitano</a:t>
            </a:r>
            <a:r>
              <a:rPr lang="en-US" dirty="0">
                <a:solidFill>
                  <a:schemeClr val="bg1"/>
                </a:solidFill>
              </a:rPr>
              <a:t>, D. (2014) ‘Systemic Reviews, Step by Step: Constructing a Search Strategy and Searching for Evidence’, </a:t>
            </a:r>
            <a:r>
              <a:rPr lang="en-US" i="1" dirty="0">
                <a:solidFill>
                  <a:schemeClr val="bg1"/>
                </a:solidFill>
              </a:rPr>
              <a:t>The American Journal of Nursing</a:t>
            </a:r>
            <a:r>
              <a:rPr lang="en-US" dirty="0">
                <a:solidFill>
                  <a:schemeClr val="bg1"/>
                </a:solidFill>
              </a:rPr>
              <a:t>, 114(5), pp. 49–56. Available at: </a:t>
            </a:r>
            <a:r>
              <a:rPr lang="en-US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http://www.jstor.org/stable/24466512</a:t>
            </a:r>
            <a:r>
              <a:rPr lang="en-US" dirty="0">
                <a:solidFill>
                  <a:schemeClr val="bg1"/>
                </a:solidFill>
              </a:rPr>
              <a:t>. 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Barrera Castro, G.P., Chiappe, A., Ramírez-Montoya, M.S. and </a:t>
            </a:r>
            <a:r>
              <a:rPr lang="en-US" dirty="0" err="1">
                <a:solidFill>
                  <a:schemeClr val="bg1"/>
                </a:solidFill>
              </a:rPr>
              <a:t>Alcántar</a:t>
            </a:r>
            <a:r>
              <a:rPr lang="en-US" dirty="0">
                <a:solidFill>
                  <a:schemeClr val="bg1"/>
                </a:solidFill>
              </a:rPr>
              <a:t> Nieblas, C. (2025) ‘Key Barriers to Personalized Learning in Times of Artificial Intelligence: A Literature Review’, </a:t>
            </a:r>
            <a:r>
              <a:rPr lang="en-US" i="1" dirty="0">
                <a:solidFill>
                  <a:schemeClr val="bg1"/>
                </a:solidFill>
              </a:rPr>
              <a:t>Applied Sciences</a:t>
            </a:r>
            <a:r>
              <a:rPr lang="en-US" dirty="0">
                <a:solidFill>
                  <a:schemeClr val="bg1"/>
                </a:solidFill>
              </a:rPr>
              <a:t>, 15(6), pp. 1-16. Available at:  </a:t>
            </a:r>
            <a:r>
              <a:rPr lang="en-US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https://doi.org/10.3390/app15063103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Basit, T. N. (2013) ‘Ethics, reflexivity and access in educational research: issues in intergenerational investigation’, </a:t>
            </a:r>
            <a:r>
              <a:rPr lang="en-US" i="1" dirty="0">
                <a:solidFill>
                  <a:schemeClr val="bg1"/>
                </a:solidFill>
              </a:rPr>
              <a:t>Research Papers in Education</a:t>
            </a:r>
            <a:r>
              <a:rPr lang="en-US" dirty="0">
                <a:solidFill>
                  <a:schemeClr val="bg1"/>
                </a:solidFill>
              </a:rPr>
              <a:t>, 28(4), pp. 506–517. Available at: </a:t>
            </a:r>
            <a:r>
              <a:rPr lang="en-US" dirty="0">
                <a:solidFill>
                  <a:schemeClr val="bg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https://doi.org/10.1080/02671522.2012.689318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Bauer, W.L. (2023) </a:t>
            </a:r>
            <a:r>
              <a:rPr lang="en-US" i="1" dirty="0">
                <a:solidFill>
                  <a:schemeClr val="bg1"/>
                </a:solidFill>
              </a:rPr>
              <a:t>Make AI Your Personal Music Teaching Assistant: 4 ideas you can use now!</a:t>
            </a:r>
            <a:r>
              <a:rPr lang="en-US" dirty="0">
                <a:solidFill>
                  <a:schemeClr val="bg1"/>
                </a:solidFill>
              </a:rPr>
              <a:t> Available at: </a:t>
            </a:r>
            <a:r>
              <a:rPr lang="en-US" dirty="0">
                <a:solidFill>
                  <a:schemeClr val="bg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https://musiceducation.arts.ufl.edu/resources/ai-music-teaching-assistant/</a:t>
            </a:r>
            <a:r>
              <a:rPr lang="en-US" dirty="0">
                <a:solidFill>
                  <a:schemeClr val="bg1"/>
                </a:solidFill>
              </a:rPr>
              <a:t> (Accessed: 7 May 2024).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Bhandari, P. (2023) </a:t>
            </a:r>
            <a:r>
              <a:rPr lang="en-US" i="1" dirty="0">
                <a:solidFill>
                  <a:schemeClr val="bg1"/>
                </a:solidFill>
              </a:rPr>
              <a:t>Triangulation in Research: Guides, Types, Examples</a:t>
            </a:r>
            <a:r>
              <a:rPr lang="en-US" dirty="0">
                <a:solidFill>
                  <a:schemeClr val="bg1"/>
                </a:solidFill>
              </a:rPr>
              <a:t>. Available at: </a:t>
            </a:r>
            <a:r>
              <a:rPr lang="en-US" dirty="0">
                <a:solidFill>
                  <a:schemeClr val="bg1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https://www.scribbr.com/methodology/triangulation/</a:t>
            </a:r>
            <a:r>
              <a:rPr lang="en-US" dirty="0">
                <a:solidFill>
                  <a:schemeClr val="bg1"/>
                </a:solidFill>
              </a:rPr>
              <a:t>. (Accessed: 29 June 2025).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Bhaskar, R. (1975) </a:t>
            </a:r>
            <a:r>
              <a:rPr lang="en-US" i="1" dirty="0">
                <a:solidFill>
                  <a:schemeClr val="bg1"/>
                </a:solidFill>
              </a:rPr>
              <a:t>A realist theory of science</a:t>
            </a:r>
            <a:r>
              <a:rPr lang="en-US" dirty="0">
                <a:solidFill>
                  <a:schemeClr val="bg1"/>
                </a:solidFill>
              </a:rPr>
              <a:t>. New York: Routledge.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Blakeslee, S. (2004) ‘The CRAAP Test’, </a:t>
            </a:r>
            <a:r>
              <a:rPr lang="en-US" i="1" dirty="0">
                <a:solidFill>
                  <a:schemeClr val="bg1"/>
                </a:solidFill>
              </a:rPr>
              <a:t>LOEX Quarterly, </a:t>
            </a:r>
            <a:r>
              <a:rPr lang="en-US" dirty="0">
                <a:solidFill>
                  <a:schemeClr val="bg1"/>
                </a:solidFill>
              </a:rPr>
              <a:t>31(3), pp. 6-7. Available at: https://commons.emich.edu/loexquarterly/vol31/iss3/4.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Blundel, R. (2007) ‘Critical Realism: A Suitable Vehicle for Entrepreneurship Research?’, in Neergaard, H. and Ulhøi, J.P. (eds.) Handbook of Qualitative Research Methods in Entrepreneurship. Cheltenham: Edward Elgar Publishing, pp. 49-74.  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Boeren, E. (2018) ‘The Methodological Underdog: A Review of Quantitative Research in the Key Adult Education Journals’, </a:t>
            </a:r>
            <a:r>
              <a:rPr lang="en-US" i="1" dirty="0">
                <a:solidFill>
                  <a:schemeClr val="bg1"/>
                </a:solidFill>
              </a:rPr>
              <a:t>Adult Education Quarterly</a:t>
            </a:r>
            <a:r>
              <a:rPr lang="en-US" dirty="0">
                <a:solidFill>
                  <a:schemeClr val="bg1"/>
                </a:solidFill>
              </a:rPr>
              <a:t>, 68(1), pp. 63–79. Available at: </a:t>
            </a:r>
            <a:r>
              <a:rPr lang="en-US" dirty="0">
                <a:solidFill>
                  <a:schemeClr val="bg1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https://doi.org/10.1177/0741713617739347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Bowen, P., Rose, R. and Pilkington, A. (2017) ‘Mixed Methods – Theory and Practice. Sequential, Explanatory Approach’, </a:t>
            </a:r>
            <a:r>
              <a:rPr lang="en-US" i="1" dirty="0">
                <a:solidFill>
                  <a:schemeClr val="bg1"/>
                </a:solidFill>
              </a:rPr>
              <a:t>International Journal of Quantitative and Qualitative Research Methods</a:t>
            </a:r>
            <a:r>
              <a:rPr lang="en-US" dirty="0">
                <a:solidFill>
                  <a:schemeClr val="bg1"/>
                </a:solidFill>
              </a:rPr>
              <a:t>, 5(2), pp. 10-27. Available at: https://www.researchgate.net/publication/317545024_MIXED_METHODS-THEORY_AND_PRACTICE_SEQUENTIAL_EXPLANATORY_APPROACH.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Bransen, M. (2024) </a:t>
            </a:r>
            <a:r>
              <a:rPr lang="en-US" i="1" dirty="0">
                <a:solidFill>
                  <a:schemeClr val="bg1"/>
                </a:solidFill>
              </a:rPr>
              <a:t>The 22 Best AI Education Tools (Students and Teachers) in 2024,</a:t>
            </a:r>
            <a:r>
              <a:rPr lang="en-US" dirty="0">
                <a:solidFill>
                  <a:schemeClr val="bg1"/>
                </a:solidFill>
              </a:rPr>
              <a:t> Available at: </a:t>
            </a:r>
            <a:r>
              <a:rPr lang="en-US" dirty="0">
                <a:solidFill>
                  <a:schemeClr val="bg1"/>
                </a:solidFill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https://tilburg.ai/2024/01/best-ai-education-tools/</a:t>
            </a:r>
            <a:r>
              <a:rPr lang="en-US" dirty="0">
                <a:solidFill>
                  <a:schemeClr val="bg1"/>
                </a:solidFill>
              </a:rPr>
              <a:t> (Accessed: 23 May 2025).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Braun, V. and Clarke, V. (2013)</a:t>
            </a:r>
            <a:r>
              <a:rPr lang="en-US" i="1" dirty="0">
                <a:solidFill>
                  <a:schemeClr val="bg1"/>
                </a:solidFill>
              </a:rPr>
              <a:t> Successful Qualitative Research a practical guide for beginners.</a:t>
            </a:r>
            <a:r>
              <a:rPr lang="en-US" dirty="0">
                <a:solidFill>
                  <a:schemeClr val="bg1"/>
                </a:solidFill>
              </a:rPr>
              <a:t> India: Sage Publications.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Braun, V., Clarke, V., Boulton, E., Davey, L. and McEvoy, C. (2021) ‘The online survey as a qualitative research tool’, </a:t>
            </a:r>
            <a:r>
              <a:rPr lang="en-US" i="1" dirty="0">
                <a:solidFill>
                  <a:schemeClr val="bg1"/>
                </a:solidFill>
              </a:rPr>
              <a:t>International Journal of Social Research Methodology</a:t>
            </a:r>
            <a:r>
              <a:rPr lang="en-US" dirty="0">
                <a:solidFill>
                  <a:schemeClr val="bg1"/>
                </a:solidFill>
              </a:rPr>
              <a:t>, 24(6), pp. 641–654. Available at: </a:t>
            </a:r>
            <a:r>
              <a:rPr lang="en-US" dirty="0">
                <a:solidFill>
                  <a:schemeClr val="bg1"/>
                </a:solidFill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https://doi.org/10.1080/13645579.2020.1805550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Brown, M.E.L. and Dueñas, A.N. (2020) ‘A Medical Science Educator’s Guide to Selecting a Research Paradigm: Building a Basis for Better Research’, </a:t>
            </a:r>
            <a:r>
              <a:rPr lang="en-US" i="1" dirty="0">
                <a:solidFill>
                  <a:schemeClr val="bg1"/>
                </a:solidFill>
              </a:rPr>
              <a:t>Medical Science Educator</a:t>
            </a:r>
            <a:r>
              <a:rPr lang="en-US" dirty="0">
                <a:solidFill>
                  <a:schemeClr val="bg1"/>
                </a:solidFill>
              </a:rPr>
              <a:t>, 30(2), pp. 545–553. Available at: </a:t>
            </a:r>
            <a:r>
              <a:rPr lang="en-US" dirty="0">
                <a:solidFill>
                  <a:schemeClr val="bg1"/>
                </a:solidFill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https://doi.org/10.1007/s40670-019-00898-9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Chen, W. (2022)’ Design of music teaching system based on artificial intelligence’, </a:t>
            </a:r>
            <a:r>
              <a:rPr lang="en-US" i="1" dirty="0">
                <a:solidFill>
                  <a:schemeClr val="bg1"/>
                </a:solidFill>
              </a:rPr>
              <a:t>Mathematical Problems in Engineering</a:t>
            </a:r>
            <a:r>
              <a:rPr lang="en-US" dirty="0">
                <a:solidFill>
                  <a:schemeClr val="bg1"/>
                </a:solidFill>
              </a:rPr>
              <a:t>, 2022, Article ID 2627395, pp. 1–7. </a:t>
            </a:r>
            <a:r>
              <a:rPr lang="en-US" dirty="0">
                <a:solidFill>
                  <a:schemeClr val="bg1"/>
                </a:solidFill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https://doi.org/10.1155/2022/2627395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Cheng, Z., Zhang, M., Sun, J. and Dai, W. (2025) ‘On weaponization-resistant large language models with prospect theoretic alignment’, in </a:t>
            </a:r>
            <a:r>
              <a:rPr lang="en-US" i="1" dirty="0">
                <a:solidFill>
                  <a:schemeClr val="bg1"/>
                </a:solidFill>
              </a:rPr>
              <a:t>Proceedings of the 31st International Conference on Computational Linguistics</a:t>
            </a:r>
            <a:r>
              <a:rPr lang="en-US" dirty="0">
                <a:solidFill>
                  <a:schemeClr val="bg1"/>
                </a:solidFill>
              </a:rPr>
              <a:t>, Abu Dhabi, UAE, January 2025, pp. 10309–10324. Available at: </a:t>
            </a:r>
            <a:r>
              <a:rPr lang="en-US" dirty="0">
                <a:solidFill>
                  <a:schemeClr val="bg1"/>
                </a:solidFill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https://aclanthology.org/2025.coling-main.687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Creswell, J.W. and Garrett, A.L. (2008) ‘The “movement” of mixed methods research and the role of educators’, </a:t>
            </a:r>
            <a:r>
              <a:rPr lang="en-US" i="1" dirty="0">
                <a:solidFill>
                  <a:schemeClr val="bg1"/>
                </a:solidFill>
              </a:rPr>
              <a:t>South African Journal of Education</a:t>
            </a:r>
            <a:r>
              <a:rPr lang="en-US" dirty="0">
                <a:solidFill>
                  <a:schemeClr val="bg1"/>
                </a:solidFill>
              </a:rPr>
              <a:t>, 28(3), pp. 321–333. Available at: </a:t>
            </a:r>
            <a:r>
              <a:rPr lang="en-US" dirty="0">
                <a:solidFill>
                  <a:schemeClr val="bg1"/>
                </a:solidFill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https://doi.org/10.15700/saje.v28n3a176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 err="1">
                <a:solidFill>
                  <a:schemeClr val="bg1"/>
                </a:solidFill>
              </a:rPr>
              <a:t>Datapott</a:t>
            </a:r>
            <a:r>
              <a:rPr lang="en-US" dirty="0">
                <a:solidFill>
                  <a:schemeClr val="bg1"/>
                </a:solidFill>
              </a:rPr>
              <a:t> Analytics (2022) Statistical data analytics and research services. Available at: </a:t>
            </a:r>
            <a:r>
              <a:rPr lang="en-US" dirty="0">
                <a:solidFill>
                  <a:schemeClr val="bg1"/>
                </a:solidFill>
                <a:hlinkClick r:id="rId1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https://datapott.com</a:t>
            </a:r>
            <a:r>
              <a:rPr lang="en-US" dirty="0">
                <a:solidFill>
                  <a:schemeClr val="bg1"/>
                </a:solidFill>
              </a:rPr>
              <a:t>. (Accessed 11 July 2025).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Edwards, B. (2025) </a:t>
            </a:r>
            <a:r>
              <a:rPr lang="en-US" i="1" dirty="0">
                <a:solidFill>
                  <a:schemeClr val="bg1"/>
                </a:solidFill>
              </a:rPr>
              <a:t>AI search engines cite incorrect news sources at an alarming 60% rate, study says. </a:t>
            </a:r>
            <a:r>
              <a:rPr lang="en-US" dirty="0" err="1">
                <a:solidFill>
                  <a:schemeClr val="bg1"/>
                </a:solidFill>
              </a:rPr>
              <a:t>ArsTechnica</a:t>
            </a:r>
            <a:r>
              <a:rPr lang="en-US" dirty="0">
                <a:solidFill>
                  <a:schemeClr val="bg1"/>
                </a:solidFill>
              </a:rPr>
              <a:t>. Available at: https://arstechnica.com/ai/2025/03/ai-search-engines-give-incorrect-answers-at-an-alarming-60-rate-study-says/ (Accessed: 19 June 2025).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 err="1">
                <a:solidFill>
                  <a:schemeClr val="bg1"/>
                </a:solidFill>
              </a:rPr>
              <a:t>Ercikan</a:t>
            </a:r>
            <a:r>
              <a:rPr lang="en-US" dirty="0">
                <a:solidFill>
                  <a:schemeClr val="bg1"/>
                </a:solidFill>
              </a:rPr>
              <a:t>, K. and Roth, W.M. (2006) ‘What Good Is Polarizing Research Into Qualitative and Quantitative?’, </a:t>
            </a:r>
            <a:r>
              <a:rPr lang="en-US" i="1" dirty="0">
                <a:solidFill>
                  <a:schemeClr val="bg1"/>
                </a:solidFill>
              </a:rPr>
              <a:t>Educational Researcher</a:t>
            </a:r>
            <a:r>
              <a:rPr lang="en-US" dirty="0">
                <a:solidFill>
                  <a:schemeClr val="bg1"/>
                </a:solidFill>
              </a:rPr>
              <a:t>, 35(5), pp. 14–23. Available at: </a:t>
            </a:r>
            <a:r>
              <a:rPr lang="en-US" dirty="0">
                <a:solidFill>
                  <a:schemeClr val="bg1"/>
                </a:solidFill>
                <a:hlinkClick r:id="rId1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https://doi.org/10.3102/0013189X035005014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Fang, J., Su, H. and Xiao, Y. (2018) </a:t>
            </a:r>
            <a:r>
              <a:rPr lang="en-US" i="1" dirty="0">
                <a:solidFill>
                  <a:schemeClr val="bg1"/>
                </a:solidFill>
              </a:rPr>
              <a:t>Will Artificial Intelligence Surpass Human Intelligence?</a:t>
            </a:r>
            <a:r>
              <a:rPr lang="en-US" dirty="0">
                <a:solidFill>
                  <a:schemeClr val="bg1"/>
                </a:solidFill>
              </a:rPr>
              <a:t> Unpublished. Available at: http://dx.doi.org/10.2139/ssrn.3173876.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Fleming, J. (2018) ‘Recognizing and resolving the challenges of being an insider researcher in work-integrated learning’, </a:t>
            </a:r>
            <a:r>
              <a:rPr lang="en-US" i="1" dirty="0">
                <a:solidFill>
                  <a:schemeClr val="bg1"/>
                </a:solidFill>
              </a:rPr>
              <a:t>International Journal of Work-Integrated Learning, Special Issue, </a:t>
            </a:r>
            <a:r>
              <a:rPr lang="en-US" dirty="0">
                <a:solidFill>
                  <a:schemeClr val="bg1"/>
                </a:solidFill>
              </a:rPr>
              <a:t>19(3), pp. 311-320. Available at: https://www.researchgate.net/publication/329356638_Recognizing_and_resolving_the_challenges_of_being_an_insider_researcher_in_work-integrated_learning.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Fletcher, A.J. (2017) ‘Applying critical realism in qualitative research: methodology meets method’, </a:t>
            </a:r>
            <a:r>
              <a:rPr lang="en-US" i="1" dirty="0">
                <a:solidFill>
                  <a:schemeClr val="bg1"/>
                </a:solidFill>
              </a:rPr>
              <a:t>International Journal of Social Research Methodology</a:t>
            </a:r>
            <a:r>
              <a:rPr lang="en-US" dirty="0">
                <a:solidFill>
                  <a:schemeClr val="bg1"/>
                </a:solidFill>
              </a:rPr>
              <a:t>, 20(2), pp. 181–194. Available at: </a:t>
            </a:r>
            <a:r>
              <a:rPr lang="en-US" dirty="0">
                <a:solidFill>
                  <a:schemeClr val="bg1"/>
                </a:solidFill>
                <a:hlinkClick r:id="rId2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https://doi.org/10.1080/13645579.2016.1144401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Fryer, T. (2022) ‘A critical realist approach to thematic analysis: producing causal explanations’, </a:t>
            </a:r>
            <a:r>
              <a:rPr lang="en-US" i="1" dirty="0">
                <a:solidFill>
                  <a:schemeClr val="bg1"/>
                </a:solidFill>
              </a:rPr>
              <a:t>Journal of Critical Realism</a:t>
            </a:r>
            <a:r>
              <a:rPr lang="en-US" dirty="0">
                <a:solidFill>
                  <a:schemeClr val="bg1"/>
                </a:solidFill>
              </a:rPr>
              <a:t>, 21(4), pp. 365–384. Available at: https://doi-org /10.1080/14767430.2022.2076776.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Gai, M. (2025) ‘Implementation of an innovative approach to vocal training in college: The case of artificial intelligence technologies </a:t>
            </a:r>
            <a:r>
              <a:rPr lang="en-US" dirty="0" err="1">
                <a:solidFill>
                  <a:schemeClr val="bg1"/>
                </a:solidFill>
              </a:rPr>
              <a:t>NSynth</a:t>
            </a:r>
            <a:r>
              <a:rPr lang="en-US" dirty="0">
                <a:solidFill>
                  <a:schemeClr val="bg1"/>
                </a:solidFill>
              </a:rPr>
              <a:t>, Sing Like Me, and Flow Machines’, </a:t>
            </a:r>
            <a:r>
              <a:rPr lang="en-US" i="1" dirty="0">
                <a:solidFill>
                  <a:schemeClr val="bg1"/>
                </a:solidFill>
              </a:rPr>
              <a:t>The Asia-Pacific Education Researcher</a:t>
            </a:r>
            <a:r>
              <a:rPr lang="en-US" dirty="0">
                <a:solidFill>
                  <a:schemeClr val="bg1"/>
                </a:solidFill>
              </a:rPr>
              <a:t>, 34(2), pp. 215–232. Available at: </a:t>
            </a:r>
            <a:r>
              <a:rPr lang="en-US" dirty="0">
                <a:solidFill>
                  <a:schemeClr val="bg1"/>
                </a:solidFill>
                <a:hlinkClick r:id="rId2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https://doi.org/10.1007/s40299-025-01003-y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García‐Avilés, J.A. (2020) </a:t>
            </a:r>
            <a:r>
              <a:rPr lang="en-US" i="1" dirty="0">
                <a:solidFill>
                  <a:schemeClr val="bg1"/>
                </a:solidFill>
              </a:rPr>
              <a:t>Diffusion of innovation</a:t>
            </a:r>
            <a:r>
              <a:rPr lang="en-US" dirty="0">
                <a:solidFill>
                  <a:schemeClr val="bg1"/>
                </a:solidFill>
              </a:rPr>
              <a:t>. In: Van den Bulck, J. (ed.) </a:t>
            </a:r>
            <a:r>
              <a:rPr lang="en-US" i="1" dirty="0">
                <a:solidFill>
                  <a:schemeClr val="bg1"/>
                </a:solidFill>
              </a:rPr>
              <a:t>The International Encyclopedia of Media Psychology</a:t>
            </a:r>
            <a:r>
              <a:rPr lang="en-US" dirty="0">
                <a:solidFill>
                  <a:schemeClr val="bg1"/>
                </a:solidFill>
              </a:rPr>
              <a:t>. 1st ed. Wiley, pp. 1–8. Available at: </a:t>
            </a:r>
            <a:r>
              <a:rPr lang="en-US" dirty="0">
                <a:solidFill>
                  <a:schemeClr val="bg1"/>
                </a:solidFill>
                <a:hlinkClick r:id="rId2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https://doi.org/10.1002/9781119011071.iemp0137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Ghimire, A., Prather, J. and Edwards, J. (2024) ‘Generative AI in Education: A Study of Educators’ Awareness, Sentiments, and Influencing Factors’, Available at: </a:t>
            </a:r>
            <a:r>
              <a:rPr lang="en-US" dirty="0">
                <a:solidFill>
                  <a:schemeClr val="bg1"/>
                </a:solidFill>
                <a:hlinkClick r:id="rId2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https://doi.org/10.48550/arXiv.2403.15586</a:t>
            </a:r>
            <a:r>
              <a:rPr lang="en-US" dirty="0">
                <a:solidFill>
                  <a:schemeClr val="bg1"/>
                </a:solidFill>
              </a:rPr>
              <a:t> (Accessed: 14 April 2025).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Glasow, P.A. (2005) Fundamentals of Survey Research Methodology. McLean, VA: </a:t>
            </a:r>
            <a:r>
              <a:rPr lang="en-US" dirty="0" err="1">
                <a:solidFill>
                  <a:schemeClr val="bg1"/>
                </a:solidFill>
              </a:rPr>
              <a:t>Mitre</a:t>
            </a:r>
            <a:r>
              <a:rPr lang="en-US" dirty="0">
                <a:solidFill>
                  <a:schemeClr val="bg1"/>
                </a:solidFill>
              </a:rPr>
              <a:t>. 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 err="1">
                <a:solidFill>
                  <a:schemeClr val="bg1"/>
                </a:solidFill>
              </a:rPr>
              <a:t>Gnambs</a:t>
            </a:r>
            <a:r>
              <a:rPr lang="en-US" dirty="0">
                <a:solidFill>
                  <a:schemeClr val="bg1"/>
                </a:solidFill>
              </a:rPr>
              <a:t>, T., Stein, J.P., Appel, M., Griese, F. and Zinn, S. (2025) ‘An economical measure of attitudes towards artificial intelligence in work, healthcare, and education (ATTARI-WHE)’, </a:t>
            </a:r>
            <a:r>
              <a:rPr lang="en-US" i="1" dirty="0">
                <a:solidFill>
                  <a:schemeClr val="bg1"/>
                </a:solidFill>
              </a:rPr>
              <a:t>Computers in Human Behavior: Artificial Humans,</a:t>
            </a:r>
            <a:r>
              <a:rPr lang="en-US" dirty="0">
                <a:solidFill>
                  <a:schemeClr val="bg1"/>
                </a:solidFill>
              </a:rPr>
              <a:t> 3, pp 1-9. Available at:  </a:t>
            </a:r>
            <a:r>
              <a:rPr lang="en-US" dirty="0">
                <a:solidFill>
                  <a:schemeClr val="bg1"/>
                </a:solidFill>
                <a:hlinkClick r:id="rId2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https://doi.org/10.1016/j.chbah.2024.100106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Goundar, S. (2012) ‘Research Methodology and Research Methods’, in </a:t>
            </a:r>
            <a:r>
              <a:rPr lang="en-US" i="1" dirty="0">
                <a:solidFill>
                  <a:schemeClr val="bg1"/>
                </a:solidFill>
              </a:rPr>
              <a:t>Cloud Computing.</a:t>
            </a:r>
            <a:r>
              <a:rPr lang="en-US" dirty="0">
                <a:solidFill>
                  <a:schemeClr val="bg1"/>
                </a:solidFill>
              </a:rPr>
              <a:t> Research Gate Publications, pp. 1-47.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Grassini, S. (2023) ‘Development and validation of the AI attitude scale (AIAS-4): A brief measure of general attitude toward artificial intelligence’, </a:t>
            </a:r>
            <a:r>
              <a:rPr lang="en-US" i="1" dirty="0">
                <a:solidFill>
                  <a:schemeClr val="bg1"/>
                </a:solidFill>
              </a:rPr>
              <a:t>Frontiers in Psychology</a:t>
            </a:r>
            <a:r>
              <a:rPr lang="en-US" dirty="0">
                <a:solidFill>
                  <a:schemeClr val="bg1"/>
                </a:solidFill>
              </a:rPr>
              <a:t>, 14, pp. 1-12. Available at: https://doi.org/10.3389/fpsyg.2023.1191628.</a:t>
            </a:r>
          </a:p>
          <a:p>
            <a:r>
              <a:rPr lang="en-US" dirty="0">
                <a:solidFill>
                  <a:schemeClr val="bg1"/>
                </a:solidFill>
              </a:rPr>
              <a:t>Greene, J. (2024)</a:t>
            </a:r>
            <a:r>
              <a:rPr lang="en-US" i="1" dirty="0">
                <a:solidFill>
                  <a:schemeClr val="bg1"/>
                </a:solidFill>
              </a:rPr>
              <a:t> Driscoll Model of Reflection.</a:t>
            </a:r>
            <a:r>
              <a:rPr lang="en-US" dirty="0">
                <a:solidFill>
                  <a:schemeClr val="bg1"/>
                </a:solidFill>
              </a:rPr>
              <a:t> Available at: </a:t>
            </a:r>
            <a:r>
              <a:rPr lang="en-US" dirty="0">
                <a:solidFill>
                  <a:schemeClr val="bg1"/>
                </a:solidFill>
                <a:hlinkClick r:id="rId2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https://www.ebsco.com/research-starters/health-and-medicine/driscoll-model-reflection</a:t>
            </a:r>
            <a:r>
              <a:rPr lang="en-US" dirty="0">
                <a:solidFill>
                  <a:schemeClr val="bg1"/>
                </a:solidFill>
              </a:rPr>
              <a:t>. (Accessed: 2025 July 07).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Greene, M. (2014) ‘On the Inside Looking In: Methodological Insights and Challenges in Conducting Qualitative Insider Research’, </a:t>
            </a:r>
            <a:r>
              <a:rPr lang="en-US" i="1" dirty="0">
                <a:solidFill>
                  <a:schemeClr val="bg1"/>
                </a:solidFill>
              </a:rPr>
              <a:t>The Qualitative Researcher</a:t>
            </a:r>
            <a:r>
              <a:rPr lang="en-US" dirty="0">
                <a:solidFill>
                  <a:schemeClr val="bg1"/>
                </a:solidFill>
              </a:rPr>
              <a:t>, 19(15), pp. 1-13. Available at: </a:t>
            </a:r>
            <a:r>
              <a:rPr lang="en-US" dirty="0">
                <a:solidFill>
                  <a:schemeClr val="bg1"/>
                </a:solidFill>
                <a:hlinkClick r:id="rId2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https://doi.org/10.46743/2160-3715/2014.1106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Guba, E.G. and Lincoln, Y.S. (1994) Competing paradigms in qualitative research. In N.K. Denzin and Y.S. Lincoln (Eds.), </a:t>
            </a:r>
            <a:r>
              <a:rPr lang="en-US" i="1" dirty="0">
                <a:solidFill>
                  <a:schemeClr val="bg1"/>
                </a:solidFill>
              </a:rPr>
              <a:t>Handbook of qualitative research.</a:t>
            </a:r>
            <a:r>
              <a:rPr lang="en-US" dirty="0">
                <a:solidFill>
                  <a:schemeClr val="bg1"/>
                </a:solidFill>
              </a:rPr>
              <a:t> Sage Publications, Inc. pp. 105–117.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 err="1">
                <a:solidFill>
                  <a:schemeClr val="bg1"/>
                </a:solidFill>
              </a:rPr>
              <a:t>Hitsuwari</a:t>
            </a:r>
            <a:r>
              <a:rPr lang="en-US" dirty="0">
                <a:solidFill>
                  <a:schemeClr val="bg1"/>
                </a:solidFill>
              </a:rPr>
              <a:t>, J. and Takano, R. (2025) ‘Associating Attitudes towards AI and Ambiguity: The Distinction of Acceptance and Fear of AI’, PREPRINT (Version 1). Available at: </a:t>
            </a:r>
            <a:r>
              <a:rPr lang="en-US" dirty="0">
                <a:solidFill>
                  <a:schemeClr val="bg1"/>
                </a:solidFill>
                <a:hlinkClick r:id="rId2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https://doi.org/10.21203/rs.3.rs-6007527/v1</a:t>
            </a:r>
            <a:r>
              <a:rPr lang="en-US" dirty="0">
                <a:solidFill>
                  <a:schemeClr val="bg1"/>
                </a:solidFill>
              </a:rPr>
              <a:t>. (Accessed: 14 April 2025).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Huriye, A.Z. (2023) ‘The Ethics of Artificial Intelligence: Examining the Ethical Considerations Surrounding the Development and Use of AI’, </a:t>
            </a:r>
            <a:r>
              <a:rPr lang="en-US" i="1" dirty="0">
                <a:solidFill>
                  <a:schemeClr val="bg1"/>
                </a:solidFill>
              </a:rPr>
              <a:t>American Journal of Technology</a:t>
            </a:r>
            <a:r>
              <a:rPr lang="en-US" dirty="0">
                <a:solidFill>
                  <a:schemeClr val="bg1"/>
                </a:solidFill>
              </a:rPr>
              <a:t>, 2(1), pp. 37–45. Available at: </a:t>
            </a:r>
            <a:r>
              <a:rPr lang="en-US" dirty="0">
                <a:solidFill>
                  <a:schemeClr val="bg1"/>
                </a:solidFill>
                <a:hlinkClick r:id="rId2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https://doi.org/10.58425/ajt.v2i1.142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Humphrey, N. (2013) </a:t>
            </a:r>
            <a:r>
              <a:rPr lang="en-US" i="1" dirty="0">
                <a:solidFill>
                  <a:schemeClr val="bg1"/>
                </a:solidFill>
              </a:rPr>
              <a:t>Social and emotional learning: A critical appraisal</a:t>
            </a:r>
            <a:r>
              <a:rPr lang="en-US" dirty="0">
                <a:solidFill>
                  <a:schemeClr val="bg1"/>
                </a:solidFill>
              </a:rPr>
              <a:t>. London: SAGE Publications.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IBM (2024) </a:t>
            </a:r>
            <a:r>
              <a:rPr lang="en-US" i="1" dirty="0">
                <a:solidFill>
                  <a:schemeClr val="bg1"/>
                </a:solidFill>
              </a:rPr>
              <a:t>What is AI?</a:t>
            </a:r>
            <a:r>
              <a:rPr lang="en-US" dirty="0">
                <a:solidFill>
                  <a:schemeClr val="bg1"/>
                </a:solidFill>
              </a:rPr>
              <a:t> Available at: </a:t>
            </a:r>
            <a:r>
              <a:rPr lang="en-US" dirty="0">
                <a:solidFill>
                  <a:schemeClr val="bg1"/>
                </a:solidFill>
                <a:hlinkClick r:id="rId2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https://www.ibm.com/topics/artificial-intelligence</a:t>
            </a:r>
            <a:r>
              <a:rPr lang="en-US" dirty="0">
                <a:solidFill>
                  <a:schemeClr val="bg1"/>
                </a:solidFill>
              </a:rPr>
              <a:t> (Accessed: 14 May 2024).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 err="1">
                <a:solidFill>
                  <a:schemeClr val="bg1"/>
                </a:solidFill>
              </a:rPr>
              <a:t>Ivankova</a:t>
            </a:r>
            <a:r>
              <a:rPr lang="en-US" dirty="0">
                <a:solidFill>
                  <a:schemeClr val="bg1"/>
                </a:solidFill>
              </a:rPr>
              <a:t>, N.V., Creswell, J.W. and Stick, S.L. (2006) ‘Using Mixed-Methods Sequential Explanatory Design: From Theory to Practice’, </a:t>
            </a:r>
            <a:r>
              <a:rPr lang="en-US" i="1" dirty="0">
                <a:solidFill>
                  <a:schemeClr val="bg1"/>
                </a:solidFill>
              </a:rPr>
              <a:t>Field Methods,</a:t>
            </a:r>
            <a:r>
              <a:rPr lang="en-US" dirty="0">
                <a:solidFill>
                  <a:schemeClr val="bg1"/>
                </a:solidFill>
              </a:rPr>
              <a:t> 18(1), pp. 3–20. Available at: </a:t>
            </a:r>
            <a:r>
              <a:rPr lang="en-US" dirty="0">
                <a:solidFill>
                  <a:schemeClr val="bg1"/>
                </a:solidFill>
                <a:hlinkClick r:id="rId3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https://doi.org/10.1177/1525822X05282260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Jalali, S. and </a:t>
            </a:r>
            <a:r>
              <a:rPr lang="en-US" dirty="0" err="1">
                <a:solidFill>
                  <a:schemeClr val="bg1"/>
                </a:solidFill>
              </a:rPr>
              <a:t>Wohlin</a:t>
            </a:r>
            <a:r>
              <a:rPr lang="en-US" dirty="0">
                <a:solidFill>
                  <a:schemeClr val="bg1"/>
                </a:solidFill>
              </a:rPr>
              <a:t>, C. (2012a) ‘Systematic literature studies: database searches vs. backward snowballing’, </a:t>
            </a:r>
            <a:r>
              <a:rPr lang="en-US" i="1" dirty="0">
                <a:solidFill>
                  <a:schemeClr val="bg1"/>
                </a:solidFill>
              </a:rPr>
              <a:t>Proceedings of the ACM-IEEE International Symposium on Empirical Software Engineering and Measurement</a:t>
            </a:r>
            <a:r>
              <a:rPr lang="en-US" dirty="0">
                <a:solidFill>
                  <a:schemeClr val="bg1"/>
                </a:solidFill>
              </a:rPr>
              <a:t>. Presented at the ESEM ’12: 2012 ACM-IEEE International Symposium on Empirical Software Engineering and Measurement, ACM, Lund Sweden, pp. 29–38. Available at: </a:t>
            </a:r>
            <a:r>
              <a:rPr lang="en-US" dirty="0">
                <a:solidFill>
                  <a:schemeClr val="bg1"/>
                </a:solidFill>
                <a:hlinkClick r:id="rId3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https://doi.org/10.1145/2372251.2372257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Juranek, J. and </a:t>
            </a:r>
            <a:r>
              <a:rPr lang="en-US" dirty="0" err="1">
                <a:solidFill>
                  <a:schemeClr val="bg1"/>
                </a:solidFill>
              </a:rPr>
              <a:t>Pochwatko</a:t>
            </a:r>
            <a:r>
              <a:rPr lang="en-US" dirty="0">
                <a:solidFill>
                  <a:schemeClr val="bg1"/>
                </a:solidFill>
              </a:rPr>
              <a:t>, G. (2025) ‘Measurement of General Attitude Toward AI and its Relationship with AI Anxiety, Attitude Toward Robots and Belief in Human Nature Uniqueness: Polish Adaptation of the ATTARI-12 Questionnaire’, Available at </a:t>
            </a:r>
            <a:r>
              <a:rPr lang="en-US" dirty="0">
                <a:solidFill>
                  <a:schemeClr val="bg1"/>
                </a:solidFill>
                <a:hlinkClick r:id="rId3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http://dx.doi.org/10.2139/ssrn.5166754</a:t>
            </a:r>
            <a:r>
              <a:rPr lang="en-US" dirty="0">
                <a:solidFill>
                  <a:schemeClr val="bg1"/>
                </a:solidFill>
              </a:rPr>
              <a:t>. (Accessed: 14 April 2025).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Keita, Z. (2023) </a:t>
            </a:r>
            <a:r>
              <a:rPr lang="en-US" i="1" dirty="0">
                <a:solidFill>
                  <a:schemeClr val="bg1"/>
                </a:solidFill>
              </a:rPr>
              <a:t>AI and Music Education.</a:t>
            </a:r>
            <a:r>
              <a:rPr lang="en-US" dirty="0">
                <a:solidFill>
                  <a:schemeClr val="bg1"/>
                </a:solidFill>
              </a:rPr>
              <a:t> Available at: </a:t>
            </a:r>
            <a:r>
              <a:rPr lang="en-US" dirty="0">
                <a:solidFill>
                  <a:schemeClr val="bg1"/>
                </a:solidFill>
                <a:hlinkClick r:id="rId3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https://nafme.org/blog/ai-in-education/</a:t>
            </a:r>
            <a:r>
              <a:rPr lang="en-US" dirty="0">
                <a:solidFill>
                  <a:schemeClr val="bg1"/>
                </a:solidFill>
              </a:rPr>
              <a:t> (Accessed: 7 May 2024).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Khan, H. (2021) ‘Types of AI - Different Types of Artificial Intelligence Systems’, fossguru.com/types-of-ai-different-types-of-artificial-intelligence-systems. Available at: </a:t>
            </a:r>
            <a:r>
              <a:rPr lang="en-US" dirty="0">
                <a:solidFill>
                  <a:schemeClr val="bg1"/>
                </a:solidFill>
                <a:hlinkClick r:id="rId3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https://www.researchgate.net/publication/355021812_Types_of_AI_Different_Types_of_Artificial_Intelligence_Systems_fossgurucomtypes-of-ai-different-types-of-artificial-intelligence-systems</a:t>
            </a:r>
            <a:r>
              <a:rPr lang="en-US" dirty="0">
                <a:solidFill>
                  <a:schemeClr val="bg1"/>
                </a:solidFill>
              </a:rPr>
              <a:t>. (Accessed: 3 October 2024). 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 err="1">
                <a:solidFill>
                  <a:schemeClr val="bg1"/>
                </a:solidFill>
              </a:rPr>
              <a:t>Khaydarov</a:t>
            </a:r>
            <a:r>
              <a:rPr lang="en-US" dirty="0">
                <a:solidFill>
                  <a:schemeClr val="bg1"/>
                </a:solidFill>
              </a:rPr>
              <a:t>, A. (2024) ‘The Impact of Modern Technologies on the Development of Vocal Art’, </a:t>
            </a:r>
            <a:r>
              <a:rPr lang="en-US" i="1" dirty="0">
                <a:solidFill>
                  <a:schemeClr val="bg1"/>
                </a:solidFill>
              </a:rPr>
              <a:t>European Journal of Innovation in Nonformal Education,</a:t>
            </a:r>
            <a:r>
              <a:rPr lang="en-US" dirty="0">
                <a:solidFill>
                  <a:schemeClr val="bg1"/>
                </a:solidFill>
              </a:rPr>
              <a:t> 4(12), pp. 163-167. Available at: </a:t>
            </a:r>
            <a:r>
              <a:rPr lang="en-US" dirty="0">
                <a:solidFill>
                  <a:schemeClr val="bg1"/>
                </a:solidFill>
                <a:hlinkClick r:id="rId3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http://innovatus.es/index.php/ejine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Kieslich, K., </a:t>
            </a:r>
            <a:r>
              <a:rPr lang="en-US" dirty="0" err="1">
                <a:solidFill>
                  <a:schemeClr val="bg1"/>
                </a:solidFill>
              </a:rPr>
              <a:t>Lünich</a:t>
            </a:r>
            <a:r>
              <a:rPr lang="en-US" dirty="0">
                <a:solidFill>
                  <a:schemeClr val="bg1"/>
                </a:solidFill>
              </a:rPr>
              <a:t>, M. and Marcinkowski, F. (2021) ‘The Threats of Artificial Intelligence Scale (TAI)’, </a:t>
            </a:r>
            <a:r>
              <a:rPr lang="en-US" i="1" dirty="0">
                <a:solidFill>
                  <a:schemeClr val="bg1"/>
                </a:solidFill>
              </a:rPr>
              <a:t>International Journal of Social Robotics,</a:t>
            </a:r>
            <a:r>
              <a:rPr lang="en-US" dirty="0">
                <a:solidFill>
                  <a:schemeClr val="bg1"/>
                </a:solidFill>
              </a:rPr>
              <a:t> 13(9), pp. 1563–1577. Available at: </a:t>
            </a:r>
            <a:r>
              <a:rPr lang="en-US" dirty="0">
                <a:solidFill>
                  <a:schemeClr val="bg1"/>
                </a:solidFill>
                <a:hlinkClick r:id="rId3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https://doi.org/10.1007/s12369-020-00734-w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 err="1">
                <a:solidFill>
                  <a:schemeClr val="bg1"/>
                </a:solidFill>
              </a:rPr>
              <a:t>Konidena</a:t>
            </a:r>
            <a:r>
              <a:rPr lang="en-US" dirty="0">
                <a:solidFill>
                  <a:schemeClr val="bg1"/>
                </a:solidFill>
              </a:rPr>
              <a:t>, B.K., </a:t>
            </a:r>
            <a:r>
              <a:rPr lang="en-US" dirty="0" err="1">
                <a:solidFill>
                  <a:schemeClr val="bg1"/>
                </a:solidFill>
              </a:rPr>
              <a:t>Malaiyappan</a:t>
            </a:r>
            <a:r>
              <a:rPr lang="en-US" dirty="0">
                <a:solidFill>
                  <a:schemeClr val="bg1"/>
                </a:solidFill>
              </a:rPr>
              <a:t>, J.N.A. and </a:t>
            </a:r>
            <a:r>
              <a:rPr lang="en-US" dirty="0" err="1">
                <a:solidFill>
                  <a:schemeClr val="bg1"/>
                </a:solidFill>
              </a:rPr>
              <a:t>Tadimarri</a:t>
            </a:r>
            <a:r>
              <a:rPr lang="en-US" dirty="0">
                <a:solidFill>
                  <a:schemeClr val="bg1"/>
                </a:solidFill>
              </a:rPr>
              <a:t>, A. (2024) ‘Ethical Considerations in the Development and Deployment of AI Systems’, European Journal of Technology, 8(2), pp. 41–53. Available at: </a:t>
            </a:r>
            <a:r>
              <a:rPr lang="en-US" dirty="0">
                <a:solidFill>
                  <a:schemeClr val="bg1"/>
                </a:solidFill>
                <a:hlinkClick r:id="rId3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https://doi.org/10.47672/ejt.1890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 err="1">
                <a:solidFill>
                  <a:schemeClr val="bg1"/>
                </a:solidFill>
              </a:rPr>
              <a:t>Krägeloh</a:t>
            </a:r>
            <a:r>
              <a:rPr lang="en-US" dirty="0">
                <a:solidFill>
                  <a:schemeClr val="bg1"/>
                </a:solidFill>
              </a:rPr>
              <a:t>, C., Melekhov, V., Alyami, M. and Medvedev, O. (2024) ‘Artificial Intelligence Attitudes Inventory (AIAI): Development and Validation Using Rasch Methodology’, PREPRINT (Version 1) Available at: </a:t>
            </a:r>
            <a:r>
              <a:rPr lang="en-US" dirty="0">
                <a:solidFill>
                  <a:schemeClr val="bg1"/>
                </a:solidFill>
                <a:hlinkClick r:id="rId3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https://doi.org/10.21203/rs.3.rs-4403120/v1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Lam, T. and Green, K. (2019) ‘Likert scale: misuse of mid-point anchor’, </a:t>
            </a:r>
            <a:r>
              <a:rPr lang="en-US" i="1" dirty="0">
                <a:solidFill>
                  <a:schemeClr val="bg1"/>
                </a:solidFill>
              </a:rPr>
              <a:t>Advance</a:t>
            </a:r>
            <a:r>
              <a:rPr lang="en-US" dirty="0">
                <a:solidFill>
                  <a:schemeClr val="bg1"/>
                </a:solidFill>
              </a:rPr>
              <a:t>, 28 February [online]. Available at: </a:t>
            </a:r>
            <a:r>
              <a:rPr lang="en-US" dirty="0">
                <a:solidFill>
                  <a:schemeClr val="bg1"/>
                </a:solidFill>
                <a:hlinkClick r:id="rId3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https://doi.org/10.31124/advance.7765463.v2</a:t>
            </a:r>
            <a:r>
              <a:rPr lang="en-US" dirty="0">
                <a:solidFill>
                  <a:schemeClr val="bg1"/>
                </a:solidFill>
              </a:rPr>
              <a:t>. (Accessed: 4 May 2025).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Lawani, A. (2021) ‘Critical realism: what you should know and how to apply it’, </a:t>
            </a:r>
            <a:r>
              <a:rPr lang="en-US" i="1" dirty="0">
                <a:solidFill>
                  <a:schemeClr val="bg1"/>
                </a:solidFill>
              </a:rPr>
              <a:t>Qualitative Research Journal</a:t>
            </a:r>
            <a:r>
              <a:rPr lang="en-US" dirty="0">
                <a:solidFill>
                  <a:schemeClr val="bg1"/>
                </a:solidFill>
              </a:rPr>
              <a:t>, 21(3), pp. 320–333. Available at: https://doi.org/10.1108/QRJ-08-2020-0101.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Lim, W.M. (2024a) ‘What Is Qualitative Research? An Overview and Guidelines’, </a:t>
            </a:r>
            <a:r>
              <a:rPr lang="en-US" i="1" dirty="0">
                <a:solidFill>
                  <a:schemeClr val="bg1"/>
                </a:solidFill>
              </a:rPr>
              <a:t>Australasian Marketing Journal</a:t>
            </a:r>
            <a:r>
              <a:rPr lang="en-US" dirty="0">
                <a:solidFill>
                  <a:schemeClr val="bg1"/>
                </a:solidFill>
              </a:rPr>
              <a:t>, 0(0). Available at: </a:t>
            </a:r>
            <a:r>
              <a:rPr lang="en-US" dirty="0">
                <a:solidFill>
                  <a:schemeClr val="bg1"/>
                </a:solidFill>
                <a:hlinkClick r:id="rId4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https://doi.org/10.1177/14413582241264619</a:t>
            </a:r>
            <a:r>
              <a:rPr lang="en-US" dirty="0">
                <a:solidFill>
                  <a:schemeClr val="bg1"/>
                </a:solidFill>
              </a:rPr>
              <a:t> (Accessed: 4 January 2025).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Lim, W.M. (2024b) ‘What Is Quantitative Research? An Overview and Guidelines’, </a:t>
            </a:r>
            <a:r>
              <a:rPr lang="en-US" i="1" dirty="0">
                <a:solidFill>
                  <a:schemeClr val="bg1"/>
                </a:solidFill>
              </a:rPr>
              <a:t>Australasian Marketing Journal</a:t>
            </a:r>
            <a:r>
              <a:rPr lang="en-US" dirty="0">
                <a:solidFill>
                  <a:schemeClr val="bg1"/>
                </a:solidFill>
              </a:rPr>
              <a:t>, 0(0). Available at: </a:t>
            </a:r>
            <a:r>
              <a:rPr lang="en-US" dirty="0">
                <a:solidFill>
                  <a:schemeClr val="bg1"/>
                </a:solidFill>
                <a:hlinkClick r:id="rId4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https://doi.org/10.1177/14413582241264622</a:t>
            </a:r>
            <a:r>
              <a:rPr lang="en-US" dirty="0">
                <a:solidFill>
                  <a:schemeClr val="bg1"/>
                </a:solidFill>
              </a:rPr>
              <a:t> (Accessed: 4 January 2025).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Liu, H. and Guo, W. (2025) ‘Effectiveness of AI-Driven Vocal Art Tools in Enhancing Student Performance and Creativity’, </a:t>
            </a:r>
            <a:r>
              <a:rPr lang="en-US" i="1" dirty="0">
                <a:solidFill>
                  <a:schemeClr val="bg1"/>
                </a:solidFill>
              </a:rPr>
              <a:t>Journal of Vocal Pedagogy</a:t>
            </a:r>
            <a:r>
              <a:rPr lang="en-US" dirty="0">
                <a:solidFill>
                  <a:schemeClr val="bg1"/>
                </a:solidFill>
              </a:rPr>
              <a:t>, 12(3), pp. 45–62. Available at: </a:t>
            </a:r>
            <a:r>
              <a:rPr lang="en-US" dirty="0">
                <a:solidFill>
                  <a:schemeClr val="bg1"/>
                </a:solidFill>
                <a:hlinkClick r:id="rId4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https://doi-org.ezproxy.uwtsd.ac.uk/10.1111/ejed.70037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McEvoy, P. and Richards, D. (2003) ‘Critical realism: a way forward for evaluation research in nursing?’, </a:t>
            </a:r>
            <a:r>
              <a:rPr lang="en-US" i="1" dirty="0">
                <a:solidFill>
                  <a:schemeClr val="bg1"/>
                </a:solidFill>
              </a:rPr>
              <a:t>Journal of Advanced Nursing</a:t>
            </a:r>
            <a:r>
              <a:rPr lang="en-US" dirty="0">
                <a:solidFill>
                  <a:schemeClr val="bg1"/>
                </a:solidFill>
              </a:rPr>
              <a:t>, 43(5), pp. 411–420. Available at: </a:t>
            </a:r>
            <a:r>
              <a:rPr lang="en-US" dirty="0">
                <a:solidFill>
                  <a:schemeClr val="bg1"/>
                </a:solidFill>
                <a:hlinkClick r:id="rId4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https://doi.org/10.1046/j.1365-2648.2003.02730.x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Naeem, M., </a:t>
            </a:r>
            <a:r>
              <a:rPr lang="en-US" dirty="0" err="1">
                <a:solidFill>
                  <a:schemeClr val="bg1"/>
                </a:solidFill>
              </a:rPr>
              <a:t>Ozuem</a:t>
            </a:r>
            <a:r>
              <a:rPr lang="en-US" dirty="0">
                <a:solidFill>
                  <a:schemeClr val="bg1"/>
                </a:solidFill>
              </a:rPr>
              <a:t>, W., Howell, K. and Ranfagni, S. (2023) ‘A Step-by-Step Process of Thematic Analysis to Develop a Conceptual Model in Qualitative Research’</a:t>
            </a:r>
            <a:r>
              <a:rPr lang="en-US" i="1" dirty="0">
                <a:solidFill>
                  <a:schemeClr val="bg1"/>
                </a:solidFill>
              </a:rPr>
              <a:t>, International Journal of Qualitative Methods</a:t>
            </a:r>
            <a:r>
              <a:rPr lang="en-US" dirty="0">
                <a:solidFill>
                  <a:schemeClr val="bg1"/>
                </a:solidFill>
              </a:rPr>
              <a:t>, 22, pp. 1-18. Available at: </a:t>
            </a:r>
            <a:r>
              <a:rPr lang="en-US" dirty="0">
                <a:solidFill>
                  <a:schemeClr val="bg1"/>
                </a:solidFill>
                <a:hlinkClick r:id="rId4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https://doi.org/10.1177/16094069231205789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Ng, A. and Mahmoud, B. (2025) </a:t>
            </a:r>
            <a:r>
              <a:rPr lang="en-US" i="1" dirty="0">
                <a:solidFill>
                  <a:schemeClr val="bg1"/>
                </a:solidFill>
              </a:rPr>
              <a:t>Empowering Music Educators with AI for Personalized Instruction</a:t>
            </a:r>
            <a:r>
              <a:rPr lang="en-US" dirty="0">
                <a:solidFill>
                  <a:schemeClr val="bg1"/>
                </a:solidFill>
              </a:rPr>
              <a:t>. OSF Preprints. Available at: </a:t>
            </a:r>
            <a:r>
              <a:rPr lang="en-US" dirty="0">
                <a:solidFill>
                  <a:schemeClr val="bg1"/>
                </a:solidFill>
                <a:hlinkClick r:id="rId4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10.31234/osf.io/tcv6g_v1</a:t>
            </a:r>
            <a:r>
              <a:rPr lang="en-US" dirty="0">
                <a:solidFill>
                  <a:schemeClr val="bg1"/>
                </a:solidFill>
              </a:rPr>
              <a:t> (Accessed: 12 May 2025).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Olorunfemi, O., </a:t>
            </a:r>
            <a:r>
              <a:rPr lang="en-US" dirty="0" err="1">
                <a:solidFill>
                  <a:schemeClr val="bg1"/>
                </a:solidFill>
              </a:rPr>
              <a:t>Shoetan</a:t>
            </a:r>
            <a:r>
              <a:rPr lang="en-US" dirty="0">
                <a:solidFill>
                  <a:schemeClr val="bg1"/>
                </a:solidFill>
              </a:rPr>
              <a:t>, P., Amoo, O., </a:t>
            </a:r>
            <a:r>
              <a:rPr lang="en-US" dirty="0" err="1">
                <a:solidFill>
                  <a:schemeClr val="bg1"/>
                </a:solidFill>
              </a:rPr>
              <a:t>Atadoga</a:t>
            </a:r>
            <a:r>
              <a:rPr lang="en-US" dirty="0">
                <a:solidFill>
                  <a:schemeClr val="bg1"/>
                </a:solidFill>
              </a:rPr>
              <a:t>, A., </a:t>
            </a:r>
            <a:r>
              <a:rPr lang="en-US" dirty="0" err="1">
                <a:solidFill>
                  <a:schemeClr val="bg1"/>
                </a:solidFill>
              </a:rPr>
              <a:t>Farayola</a:t>
            </a:r>
            <a:r>
              <a:rPr lang="en-US" dirty="0">
                <a:solidFill>
                  <a:schemeClr val="bg1"/>
                </a:solidFill>
              </a:rPr>
              <a:t>, O and Abrahams, T. (2024) ‘Towards a Conceptual Framework for Ethical AI Development in IT Systems’, </a:t>
            </a:r>
            <a:r>
              <a:rPr lang="en-US" i="1" dirty="0">
                <a:solidFill>
                  <a:schemeClr val="bg1"/>
                </a:solidFill>
              </a:rPr>
              <a:t>Computer Science and IT Research Journal,</a:t>
            </a:r>
            <a:r>
              <a:rPr lang="en-US" dirty="0">
                <a:solidFill>
                  <a:schemeClr val="bg1"/>
                </a:solidFill>
              </a:rPr>
              <a:t> 5(3), pp. 616-627. Available at: https://fepbl.com/index.php/csitrj/article/view/910.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Onwuegbuzie, A., Frels, R. and Hwang, E. (2014) ‘Mapping Saldana’s Coding Methods onto the Literature Review Process,’ </a:t>
            </a:r>
            <a:r>
              <a:rPr lang="en-US" i="1" dirty="0">
                <a:solidFill>
                  <a:schemeClr val="bg1"/>
                </a:solidFill>
              </a:rPr>
              <a:t>Journal of Education Issues</a:t>
            </a:r>
            <a:r>
              <a:rPr lang="en-US" dirty="0">
                <a:solidFill>
                  <a:schemeClr val="bg1"/>
                </a:solidFill>
              </a:rPr>
              <a:t>, 2(1), pp. 130-150. Available at: https://eric.ed.gov/?id=EJ1127478.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Ovcharenko, N., </a:t>
            </a:r>
            <a:r>
              <a:rPr lang="en-US" dirty="0" err="1">
                <a:solidFill>
                  <a:schemeClr val="bg1"/>
                </a:solidFill>
              </a:rPr>
              <a:t>Samoilenko</a:t>
            </a:r>
            <a:r>
              <a:rPr lang="en-US" dirty="0">
                <a:solidFill>
                  <a:schemeClr val="bg1"/>
                </a:solidFill>
              </a:rPr>
              <a:t>, O., Moskva, O. and </a:t>
            </a:r>
            <a:r>
              <a:rPr lang="en-US" dirty="0" err="1">
                <a:solidFill>
                  <a:schemeClr val="bg1"/>
                </a:solidFill>
              </a:rPr>
              <a:t>Chebotarenko</a:t>
            </a:r>
            <a:r>
              <a:rPr lang="en-US" dirty="0">
                <a:solidFill>
                  <a:schemeClr val="bg1"/>
                </a:solidFill>
              </a:rPr>
              <a:t>, O. (2020) ‘Innovative Technologies in Vocal Training: Technological Culture Formation of Future Musical Art Teachers’, </a:t>
            </a:r>
            <a:r>
              <a:rPr lang="en-US" i="1" dirty="0">
                <a:solidFill>
                  <a:schemeClr val="bg1"/>
                </a:solidFill>
              </a:rPr>
              <a:t>Journal of History Culture and Art Research, 9</a:t>
            </a:r>
            <a:r>
              <a:rPr lang="en-US" dirty="0">
                <a:solidFill>
                  <a:schemeClr val="bg1"/>
                </a:solidFill>
              </a:rPr>
              <a:t>(3), pp. 115-126. Available at: </a:t>
            </a:r>
            <a:r>
              <a:rPr lang="en-US" dirty="0">
                <a:solidFill>
                  <a:schemeClr val="bg1"/>
                </a:solidFill>
                <a:hlinkClick r:id="rId4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http://dx.doi.org/10.7596/taksad.v9i3.2729</a:t>
            </a:r>
            <a:r>
              <a:rPr lang="en-US" dirty="0">
                <a:solidFill>
                  <a:schemeClr val="bg1"/>
                </a:solidFill>
              </a:rPr>
              <a:t>.   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Patel, M. and Patel, N. (2019) ‘Exploring Research Methodology: Review Article’, </a:t>
            </a:r>
            <a:r>
              <a:rPr lang="en-US" i="1" dirty="0">
                <a:solidFill>
                  <a:schemeClr val="bg1"/>
                </a:solidFill>
              </a:rPr>
              <a:t>International Journal of Trend in Scientific Research and Development</a:t>
            </a:r>
            <a:r>
              <a:rPr lang="en-US" dirty="0">
                <a:solidFill>
                  <a:schemeClr val="bg1"/>
                </a:solidFill>
              </a:rPr>
              <a:t>, 6(3), pp. 48-55. Available at: </a:t>
            </a:r>
            <a:r>
              <a:rPr lang="en-US" dirty="0">
                <a:solidFill>
                  <a:schemeClr val="bg1"/>
                </a:solidFill>
                <a:hlinkClick r:id="rId4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www.ijrrjournal.com</a:t>
            </a:r>
            <a:r>
              <a:rPr lang="en-US" dirty="0">
                <a:solidFill>
                  <a:schemeClr val="bg1"/>
                </a:solidFill>
              </a:rPr>
              <a:t> (Accessed: 4 January 2025).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Pretorius, L. (2024) ‘Demystifying Research Paradigms: Navigating Ontology, Epistemology, and Axiology in Research’, </a:t>
            </a:r>
            <a:r>
              <a:rPr lang="en-US" i="1" dirty="0">
                <a:solidFill>
                  <a:schemeClr val="bg1"/>
                </a:solidFill>
              </a:rPr>
              <a:t>The Qualitative Report</a:t>
            </a:r>
            <a:r>
              <a:rPr lang="en-US" dirty="0">
                <a:solidFill>
                  <a:schemeClr val="bg1"/>
                </a:solidFill>
              </a:rPr>
              <a:t>, 29, pp. 2051–2064. Available at: https://doi.org/10.46743/2160-3715/2024.7632.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Resnik, D.B. (2015) </a:t>
            </a:r>
            <a:r>
              <a:rPr lang="en-US" i="1" dirty="0">
                <a:solidFill>
                  <a:schemeClr val="bg1"/>
                </a:solidFill>
              </a:rPr>
              <a:t>What is ethics in research and why is it important? </a:t>
            </a:r>
            <a:r>
              <a:rPr lang="en-US" dirty="0">
                <a:solidFill>
                  <a:schemeClr val="bg1"/>
                </a:solidFill>
              </a:rPr>
              <a:t>National Institutes of Health. Available at: https://www.niehs.nih.gov/research/resources/bioethics/</a:t>
            </a:r>
            <a:r>
              <a:rPr lang="en-US" dirty="0" err="1">
                <a:solidFill>
                  <a:schemeClr val="bg1"/>
                </a:solidFill>
              </a:rPr>
              <a:t>whatisÐ</a:t>
            </a:r>
            <a:r>
              <a:rPr lang="en-US" dirty="0">
                <a:solidFill>
                  <a:schemeClr val="bg1"/>
                </a:solidFill>
              </a:rPr>
              <a:t> (Accessed: 4 January 2025).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b="1" dirty="0">
                <a:solidFill>
                  <a:schemeClr val="bg1"/>
                </a:solidFill>
              </a:rPr>
              <a:t>Robles, P. and Mallinson, D.J. (2025)</a:t>
            </a:r>
            <a:r>
              <a:rPr lang="en-US" dirty="0">
                <a:solidFill>
                  <a:schemeClr val="bg1"/>
                </a:solidFill>
              </a:rPr>
              <a:t> ‘Artificial intelligence technology, public trust, and effective governance’ </a:t>
            </a:r>
            <a:r>
              <a:rPr lang="en-US" i="1" dirty="0">
                <a:solidFill>
                  <a:schemeClr val="bg1"/>
                </a:solidFill>
              </a:rPr>
              <a:t>Review of Policy Research</a:t>
            </a:r>
            <a:r>
              <a:rPr lang="en-US" dirty="0">
                <a:solidFill>
                  <a:schemeClr val="bg1"/>
                </a:solidFill>
              </a:rPr>
              <a:t>, 42(1), pp. 11–28. </a:t>
            </a:r>
            <a:r>
              <a:rPr lang="en-US" dirty="0">
                <a:solidFill>
                  <a:schemeClr val="bg1"/>
                </a:solidFill>
                <a:hlinkClick r:id="rId4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https://doi.org/10.1111/ropr.12555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b="1" dirty="0">
                <a:solidFill>
                  <a:schemeClr val="bg1"/>
                </a:solidFill>
              </a:rPr>
              <a:t>Russell, R.G., Lovett Novak, L., Patel, M., Garvey, K.V., Craig, K.J.T., Jackson, G.P., Moore, D. and Miller, B.M. (2023)</a:t>
            </a:r>
            <a:r>
              <a:rPr lang="en-US" dirty="0">
                <a:solidFill>
                  <a:schemeClr val="bg1"/>
                </a:solidFill>
              </a:rPr>
              <a:t> ‘Competencies for the use of artificial intelligence–based tools by health care professionals’, </a:t>
            </a:r>
            <a:r>
              <a:rPr lang="en-US" i="1" dirty="0">
                <a:solidFill>
                  <a:schemeClr val="bg1"/>
                </a:solidFill>
              </a:rPr>
              <a:t>Academic Medicine</a:t>
            </a:r>
            <a:r>
              <a:rPr lang="en-US" dirty="0">
                <a:solidFill>
                  <a:schemeClr val="bg1"/>
                </a:solidFill>
              </a:rPr>
              <a:t>, 98(3), pp.348–356. Available at: </a:t>
            </a:r>
            <a:r>
              <a:rPr lang="en-US" dirty="0">
                <a:solidFill>
                  <a:schemeClr val="bg1"/>
                </a:solidFill>
                <a:hlinkClick r:id="rId4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https://doi.org/10.1097/ACM.0000000000004963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Saldaña, J.M. (2013) The Coding Manual for Qualitative Researchers. 2nd ed. London, England: SAGE Publications. 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Sarkar, S. and Bhatia, G. (2021) ‘Writing and appraising narrative reviews’, </a:t>
            </a:r>
            <a:r>
              <a:rPr lang="en-US" i="1" dirty="0">
                <a:solidFill>
                  <a:schemeClr val="bg1"/>
                </a:solidFill>
              </a:rPr>
              <a:t>Journal of Clinical and Scientific Research</a:t>
            </a:r>
            <a:r>
              <a:rPr lang="en-US" dirty="0">
                <a:solidFill>
                  <a:schemeClr val="bg1"/>
                </a:solidFill>
              </a:rPr>
              <a:t>, 10(3), pp. 169-172. Available at: </a:t>
            </a:r>
            <a:r>
              <a:rPr lang="en-US" dirty="0">
                <a:solidFill>
                  <a:schemeClr val="bg1"/>
                </a:solidFill>
                <a:hlinkClick r:id="rId5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https://doi.org/10.4103/jcsr.jcsr_1_21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Schepman, A. and Rodway, P. (2020) ‘Initial validation of the general attitudes towards Artificial Intelligence Scale’, </a:t>
            </a:r>
            <a:r>
              <a:rPr lang="en-US" i="1" dirty="0">
                <a:solidFill>
                  <a:schemeClr val="bg1"/>
                </a:solidFill>
              </a:rPr>
              <a:t>Computers in Human Behavior Reports</a:t>
            </a:r>
            <a:r>
              <a:rPr lang="en-US" dirty="0">
                <a:solidFill>
                  <a:schemeClr val="bg1"/>
                </a:solidFill>
              </a:rPr>
              <a:t>, 1, pp. 1-13. </a:t>
            </a:r>
            <a:r>
              <a:rPr lang="en-US" dirty="0">
                <a:solidFill>
                  <a:schemeClr val="bg1"/>
                </a:solidFill>
                <a:hlinkClick r:id="rId5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https://doi.org/10.1016/j.chbr.2020.100014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Shannon-Baker, P. (2016) ‘Making Paradigms Meaningful in Mixed Methods Research’, </a:t>
            </a:r>
            <a:r>
              <a:rPr lang="en-US" i="1" dirty="0">
                <a:solidFill>
                  <a:schemeClr val="bg1"/>
                </a:solidFill>
              </a:rPr>
              <a:t>Journal of Mixed Methods Research</a:t>
            </a:r>
            <a:r>
              <a:rPr lang="en-US" dirty="0">
                <a:solidFill>
                  <a:schemeClr val="bg1"/>
                </a:solidFill>
              </a:rPr>
              <a:t>, 10(4), pp. 319–334. https://doi.org/10.1177/1558689815575861.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Siddiqui, M. A. (2024) ‘A Comprehensive Review of AI: Ethical Frameworks, Challenges, and Development’, </a:t>
            </a:r>
            <a:r>
              <a:rPr lang="en-US" i="1" dirty="0">
                <a:solidFill>
                  <a:schemeClr val="bg1"/>
                </a:solidFill>
              </a:rPr>
              <a:t>Adhyayan: A Journal of Management Sciences</a:t>
            </a:r>
            <a:r>
              <a:rPr lang="en-US" dirty="0">
                <a:solidFill>
                  <a:schemeClr val="bg1"/>
                </a:solidFill>
              </a:rPr>
              <a:t>, 14(1), pp. 68-75, Available at: https://doi.org/10.21567/adhyayan.v14i1.12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 err="1">
                <a:solidFill>
                  <a:schemeClr val="bg1"/>
                </a:solidFill>
              </a:rPr>
              <a:t>Sindermann</a:t>
            </a:r>
            <a:r>
              <a:rPr lang="en-US" dirty="0">
                <a:solidFill>
                  <a:schemeClr val="bg1"/>
                </a:solidFill>
              </a:rPr>
              <a:t>, C., Sha, P., Zhou, M., Wernicke, J., Pak, K., Li, M., Becker, B., </a:t>
            </a:r>
            <a:r>
              <a:rPr lang="en-US" dirty="0" err="1">
                <a:solidFill>
                  <a:schemeClr val="bg1"/>
                </a:solidFill>
              </a:rPr>
              <a:t>Sariyska</a:t>
            </a:r>
            <a:r>
              <a:rPr lang="en-US" dirty="0">
                <a:solidFill>
                  <a:schemeClr val="bg1"/>
                </a:solidFill>
              </a:rPr>
              <a:t>, R. and Montag, C. (2021) ‘Assessing the Attitude Towards Artificial Intelligence: Introduction of a Short Measure in German, Chinese, and English Language’, </a:t>
            </a:r>
            <a:r>
              <a:rPr lang="en-US" i="1" dirty="0" err="1">
                <a:solidFill>
                  <a:schemeClr val="bg1"/>
                </a:solidFill>
              </a:rPr>
              <a:t>Künstl</a:t>
            </a:r>
            <a:r>
              <a:rPr lang="en-US" i="1" dirty="0">
                <a:solidFill>
                  <a:schemeClr val="bg1"/>
                </a:solidFill>
              </a:rPr>
              <a:t> </a:t>
            </a:r>
            <a:r>
              <a:rPr lang="en-US" i="1" dirty="0" err="1">
                <a:solidFill>
                  <a:schemeClr val="bg1"/>
                </a:solidFill>
              </a:rPr>
              <a:t>Intell</a:t>
            </a:r>
            <a:r>
              <a:rPr lang="en-US" i="1" dirty="0">
                <a:solidFill>
                  <a:schemeClr val="bg1"/>
                </a:solidFill>
              </a:rPr>
              <a:t>,</a:t>
            </a:r>
            <a:r>
              <a:rPr lang="en-US" dirty="0">
                <a:solidFill>
                  <a:schemeClr val="bg1"/>
                </a:solidFill>
              </a:rPr>
              <a:t> 35, pp. 109–118. Available at:  https://doi.org/10.1007/s13218-020-00689-0.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South, L., Saffo, D., Vitek, O., Dunne, C. and Borkin, M. (2022) ‘Effective Use of Likert Scales in Visualization Evaluations: A Systematic Review’, </a:t>
            </a:r>
            <a:r>
              <a:rPr lang="en-US" i="1" dirty="0">
                <a:solidFill>
                  <a:schemeClr val="bg1"/>
                </a:solidFill>
              </a:rPr>
              <a:t>Computer Graphics Forum,</a:t>
            </a:r>
            <a:r>
              <a:rPr lang="en-US" dirty="0">
                <a:solidFill>
                  <a:schemeClr val="bg1"/>
                </a:solidFill>
              </a:rPr>
              <a:t> 41(3), pp. 43-55.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Stein, J., </a:t>
            </a:r>
            <a:r>
              <a:rPr lang="en-US" dirty="0" err="1">
                <a:solidFill>
                  <a:schemeClr val="bg1"/>
                </a:solidFill>
              </a:rPr>
              <a:t>Messingschlager</a:t>
            </a:r>
            <a:r>
              <a:rPr lang="en-US" dirty="0">
                <a:solidFill>
                  <a:schemeClr val="bg1"/>
                </a:solidFill>
              </a:rPr>
              <a:t>, T., </a:t>
            </a:r>
            <a:r>
              <a:rPr lang="en-US" dirty="0" err="1">
                <a:solidFill>
                  <a:schemeClr val="bg1"/>
                </a:solidFill>
              </a:rPr>
              <a:t>Gnambs</a:t>
            </a:r>
            <a:r>
              <a:rPr lang="en-US" dirty="0">
                <a:solidFill>
                  <a:schemeClr val="bg1"/>
                </a:solidFill>
              </a:rPr>
              <a:t>, T., Hutmacher, F. and Appel, M. (2024) ‘Attitudes towards AI: measurement and associations with personality’, </a:t>
            </a:r>
            <a:r>
              <a:rPr lang="en-US" i="1" dirty="0">
                <a:solidFill>
                  <a:schemeClr val="bg1"/>
                </a:solidFill>
              </a:rPr>
              <a:t>Scientific Reports</a:t>
            </a:r>
            <a:r>
              <a:rPr lang="en-US" dirty="0">
                <a:solidFill>
                  <a:schemeClr val="bg1"/>
                </a:solidFill>
              </a:rPr>
              <a:t>, 14(1), pp. 1-16. Available at: </a:t>
            </a:r>
            <a:r>
              <a:rPr lang="en-US" dirty="0">
                <a:solidFill>
                  <a:schemeClr val="bg1"/>
                </a:solidFill>
                <a:hlinkClick r:id="rId5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https://doi.org/10.1038/s41598-024-53335-2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Suárez-Álvarez, J., Pedrosa, I., Lozano, L., Garcia-Cueto, E. Cuesta, M. and Muñiz, J. (2018) ‘Using reversed items in Likert scales: A questionable practice’, </a:t>
            </a:r>
            <a:r>
              <a:rPr lang="en-US" i="1" dirty="0" err="1">
                <a:solidFill>
                  <a:schemeClr val="bg1"/>
                </a:solidFill>
              </a:rPr>
              <a:t>Psicothema</a:t>
            </a:r>
            <a:r>
              <a:rPr lang="en-US" dirty="0">
                <a:solidFill>
                  <a:schemeClr val="bg1"/>
                </a:solidFill>
              </a:rPr>
              <a:t>, 30(2), pp. 149-158. Available at: </a:t>
            </a:r>
            <a:r>
              <a:rPr lang="en-US" dirty="0">
                <a:solidFill>
                  <a:schemeClr val="bg1"/>
                </a:solidFill>
                <a:hlinkClick r:id="rId5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https://doi.org/10.7334/psicothema2018.33</a:t>
            </a:r>
            <a:r>
              <a:rPr lang="en-US" dirty="0">
                <a:solidFill>
                  <a:schemeClr val="bg1"/>
                </a:solidFill>
              </a:rPr>
              <a:t>. 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Sukhera, J. (2022) ‘Narrative Reviews: Flexible, Rigorous, and Practical’, </a:t>
            </a:r>
            <a:r>
              <a:rPr lang="en-US" i="1" dirty="0">
                <a:solidFill>
                  <a:schemeClr val="bg1"/>
                </a:solidFill>
              </a:rPr>
              <a:t>Journal of Graduate Medical Education</a:t>
            </a:r>
            <a:r>
              <a:rPr lang="en-US" dirty="0">
                <a:solidFill>
                  <a:schemeClr val="bg1"/>
                </a:solidFill>
              </a:rPr>
              <a:t>, 14(4), pp. 414-417. Available at: </a:t>
            </a:r>
            <a:r>
              <a:rPr lang="en-US" dirty="0">
                <a:solidFill>
                  <a:schemeClr val="bg1"/>
                </a:solidFill>
                <a:hlinkClick r:id="rId5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https://doi.org/10.4300/JGME-D-22-00480.1</a:t>
            </a:r>
            <a:r>
              <a:rPr lang="en-US" dirty="0">
                <a:solidFill>
                  <a:schemeClr val="bg1"/>
                </a:solidFill>
              </a:rPr>
              <a:t>. 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Swanson, R.A. and Holton, E.F. (2010) </a:t>
            </a:r>
            <a:r>
              <a:rPr lang="en-US" i="1" dirty="0">
                <a:solidFill>
                  <a:schemeClr val="bg1"/>
                </a:solidFill>
              </a:rPr>
              <a:t>Research in </a:t>
            </a:r>
            <a:r>
              <a:rPr lang="en-US" i="1" dirty="0" err="1">
                <a:solidFill>
                  <a:schemeClr val="bg1"/>
                </a:solidFill>
              </a:rPr>
              <a:t>organisations</a:t>
            </a:r>
            <a:r>
              <a:rPr lang="en-US" i="1" dirty="0">
                <a:solidFill>
                  <a:schemeClr val="bg1"/>
                </a:solidFill>
              </a:rPr>
              <a:t>: foundations and methods of inquiry</a:t>
            </a:r>
            <a:r>
              <a:rPr lang="en-US" dirty="0">
                <a:solidFill>
                  <a:schemeClr val="bg1"/>
                </a:solidFill>
              </a:rPr>
              <a:t>. San Francisco, California: Berrett-Koehler.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 err="1">
                <a:solidFill>
                  <a:schemeClr val="bg1"/>
                </a:solidFill>
              </a:rPr>
              <a:t>Tanujaya</a:t>
            </a:r>
            <a:r>
              <a:rPr lang="en-US" dirty="0">
                <a:solidFill>
                  <a:schemeClr val="bg1"/>
                </a:solidFill>
              </a:rPr>
              <a:t>, B., </a:t>
            </a:r>
            <a:r>
              <a:rPr lang="en-US" dirty="0" err="1">
                <a:solidFill>
                  <a:schemeClr val="bg1"/>
                </a:solidFill>
              </a:rPr>
              <a:t>Prahmana</a:t>
            </a:r>
            <a:r>
              <a:rPr lang="en-US" dirty="0">
                <a:solidFill>
                  <a:schemeClr val="bg1"/>
                </a:solidFill>
              </a:rPr>
              <a:t>, R. and Mumu, J. (2023) ‘Lesson study with sharing and jumping tasks in online mathematics classrooms for rural area students’, </a:t>
            </a:r>
            <a:r>
              <a:rPr lang="en-US" i="1" dirty="0">
                <a:solidFill>
                  <a:schemeClr val="bg1"/>
                </a:solidFill>
              </a:rPr>
              <a:t>Journal on Mathematics Education,</a:t>
            </a:r>
            <a:r>
              <a:rPr lang="en-US" dirty="0">
                <a:solidFill>
                  <a:schemeClr val="bg1"/>
                </a:solidFill>
              </a:rPr>
              <a:t> 14, pp. 169-188. Available at: https://doi.org/</a:t>
            </a:r>
            <a:r>
              <a:rPr lang="en-US" dirty="0">
                <a:solidFill>
                  <a:schemeClr val="bg1"/>
                </a:solidFill>
                <a:hlinkClick r:id="rId5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10.22342/jme.v14i1.pp169-188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Tenser, Daniel (2025) 'Ex-Google CEO Eric Schmidt: AI That is ‘As Smart as the Smartest Artist’ Will Be Here in 3 to 5 Year’, </a:t>
            </a:r>
            <a:r>
              <a:rPr lang="en-US" i="1" dirty="0">
                <a:solidFill>
                  <a:schemeClr val="bg1"/>
                </a:solidFill>
              </a:rPr>
              <a:t>Music Business Worldwide, </a:t>
            </a:r>
            <a:r>
              <a:rPr lang="en-US" dirty="0">
                <a:solidFill>
                  <a:schemeClr val="bg1"/>
                </a:solidFill>
              </a:rPr>
              <a:t>Available at: </a:t>
            </a:r>
            <a:r>
              <a:rPr lang="en-US" dirty="0">
                <a:solidFill>
                  <a:schemeClr val="bg1"/>
                </a:solidFill>
                <a:hlinkClick r:id="rId5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https://www.musicbusinessworldwide.com/ex-google-ceo-eric-schmidt-ai-that-is-as-smart-as-the-smartest-artist-will-be-here-in-3-to-5-years/</a:t>
            </a:r>
            <a:r>
              <a:rPr lang="en-US" dirty="0">
                <a:solidFill>
                  <a:schemeClr val="bg1"/>
                </a:solidFill>
              </a:rPr>
              <a:t> (Accessed: 15 May 2025).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Toyon, M. (2021) ‘Explanatory sequential design of mixed methods research: Phases and challenges’, </a:t>
            </a:r>
            <a:r>
              <a:rPr lang="en-US" i="1" dirty="0">
                <a:solidFill>
                  <a:schemeClr val="bg1"/>
                </a:solidFill>
              </a:rPr>
              <a:t>International Journal of Research in Business and Social Science</a:t>
            </a:r>
            <a:r>
              <a:rPr lang="en-US" dirty="0">
                <a:solidFill>
                  <a:schemeClr val="bg1"/>
                </a:solidFill>
              </a:rPr>
              <a:t>, 10(5), pp. 253-260. Available at: https://www.ssbfnet.com.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trail (2024) </a:t>
            </a:r>
            <a:r>
              <a:rPr lang="en-US" i="1" dirty="0">
                <a:solidFill>
                  <a:schemeClr val="bg1"/>
                </a:solidFill>
              </a:rPr>
              <a:t>EU AI Act: How risk is classified. </a:t>
            </a:r>
            <a:r>
              <a:rPr lang="en-US" dirty="0">
                <a:solidFill>
                  <a:schemeClr val="bg1"/>
                </a:solidFill>
              </a:rPr>
              <a:t>Available at: https://www.trail-ml.com/blog/eu-ai-act-how-risk-is-classified (Accessed: 23 June 2024).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 err="1">
                <a:solidFill>
                  <a:schemeClr val="bg1"/>
                </a:solidFill>
              </a:rPr>
              <a:t>Ugoji</a:t>
            </a:r>
            <a:r>
              <a:rPr lang="en-US" dirty="0">
                <a:solidFill>
                  <a:schemeClr val="bg1"/>
                </a:solidFill>
              </a:rPr>
              <a:t>, N (2025) ‘Ethical Considerations and Challenges of AI in Teaching and Learning of Music’, </a:t>
            </a:r>
            <a:r>
              <a:rPr lang="en-US" i="1" dirty="0">
                <a:solidFill>
                  <a:schemeClr val="bg1"/>
                </a:solidFill>
              </a:rPr>
              <a:t>International Journal of Arts, History and Cultural Studies</a:t>
            </a:r>
            <a:r>
              <a:rPr lang="en-US" dirty="0">
                <a:solidFill>
                  <a:schemeClr val="bg1"/>
                </a:solidFill>
              </a:rPr>
              <a:t>, 10(1), pp. 91-97. Available at: https://iigdpublishers.com/article/373.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University of San Diego (2024) </a:t>
            </a:r>
            <a:r>
              <a:rPr lang="en-US" i="1" dirty="0">
                <a:solidFill>
                  <a:schemeClr val="bg1"/>
                </a:solidFill>
              </a:rPr>
              <a:t>39 Examples of Artificial Intelligence in Education, </a:t>
            </a:r>
            <a:r>
              <a:rPr lang="en-US" dirty="0">
                <a:solidFill>
                  <a:schemeClr val="bg1"/>
                </a:solidFill>
              </a:rPr>
              <a:t>Available at: </a:t>
            </a:r>
            <a:r>
              <a:rPr lang="en-US" dirty="0">
                <a:solidFill>
                  <a:schemeClr val="bg1"/>
                </a:solidFill>
                <a:hlinkClick r:id="rId5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https://onlinedegrees.sandiego.edu/artificial-intelligence-education/</a:t>
            </a:r>
            <a:r>
              <a:rPr lang="en-US" dirty="0">
                <a:solidFill>
                  <a:schemeClr val="bg1"/>
                </a:solidFill>
              </a:rPr>
              <a:t>. (Accessed: 23 May 2025).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 err="1">
                <a:solidFill>
                  <a:schemeClr val="bg1"/>
                </a:solidFill>
              </a:rPr>
              <a:t>Uzumcu</a:t>
            </a:r>
            <a:r>
              <a:rPr lang="en-US" dirty="0">
                <a:solidFill>
                  <a:schemeClr val="bg1"/>
                </a:solidFill>
              </a:rPr>
              <a:t>, O. and </a:t>
            </a:r>
            <a:r>
              <a:rPr lang="en-US" dirty="0" err="1">
                <a:solidFill>
                  <a:schemeClr val="bg1"/>
                </a:solidFill>
              </a:rPr>
              <a:t>Acilmis</a:t>
            </a:r>
            <a:r>
              <a:rPr lang="en-US" dirty="0">
                <a:solidFill>
                  <a:schemeClr val="bg1"/>
                </a:solidFill>
              </a:rPr>
              <a:t>, H. (2024) ‘Do Innovative Teachers use AI-powered Tools More Interactively? A Study in the Context of Diffusion of Innovation Theory’, </a:t>
            </a:r>
            <a:r>
              <a:rPr lang="en-US" i="1" dirty="0">
                <a:solidFill>
                  <a:schemeClr val="bg1"/>
                </a:solidFill>
              </a:rPr>
              <a:t>Technology, Knowledge, and Learning</a:t>
            </a:r>
            <a:r>
              <a:rPr lang="en-US" dirty="0">
                <a:solidFill>
                  <a:schemeClr val="bg1"/>
                </a:solidFill>
              </a:rPr>
              <a:t>, 29, pp. 1109–1128. Available at: </a:t>
            </a:r>
            <a:r>
              <a:rPr lang="en-US" dirty="0">
                <a:solidFill>
                  <a:schemeClr val="bg1"/>
                </a:solidFill>
                <a:hlinkClick r:id="rId5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https://doi.org/10.1007/s10758-023-09687-1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Walter, Y. (2024) ‘Embracing the future of Artificial Intelligence in the classroom: the relevance of AI literacy, prompt engineering, and critical thinking in modern education’, </a:t>
            </a:r>
            <a:r>
              <a:rPr lang="en-US" i="1" dirty="0">
                <a:solidFill>
                  <a:schemeClr val="bg1"/>
                </a:solidFill>
              </a:rPr>
              <a:t>International Journal of Educational Technology in Higher Education</a:t>
            </a:r>
            <a:r>
              <a:rPr lang="en-US" dirty="0">
                <a:solidFill>
                  <a:schemeClr val="bg1"/>
                </a:solidFill>
              </a:rPr>
              <a:t>, 21. Available at: </a:t>
            </a:r>
            <a:r>
              <a:rPr lang="en-US" dirty="0">
                <a:solidFill>
                  <a:schemeClr val="bg1"/>
                </a:solidFill>
                <a:hlinkClick r:id="rId5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https://doi.org/10.1186/s41239-024-00448-3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Woodruff, K., Hutson, J. and Arnone, K. (2023) ‘Perceptions and Barriers to Adopting Artificial Intelligence’ in K-12 Education: A Survey of Educators in Fifty States’, in </a:t>
            </a:r>
            <a:r>
              <a:rPr lang="en-US" i="1" dirty="0">
                <a:solidFill>
                  <a:schemeClr val="bg1"/>
                </a:solidFill>
              </a:rPr>
              <a:t>Reimagining Education - The Role of E-learning, Creativity, and Technology in the Post-pandemic Era.</a:t>
            </a:r>
            <a:r>
              <a:rPr lang="en-US" dirty="0">
                <a:solidFill>
                  <a:schemeClr val="bg1"/>
                </a:solidFill>
              </a:rPr>
              <a:t> Faculty Scholarship, pp. 1-28. Available at: </a:t>
            </a:r>
            <a:r>
              <a:rPr lang="en-US" dirty="0">
                <a:solidFill>
                  <a:schemeClr val="bg1"/>
                </a:solidFill>
                <a:hlinkClick r:id="rId6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https://digitalcommons.lindenwood.edu/faculty-research-papers/506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Yvonne Bulk, L. and Collins, B. (2024) ‘Blurry Lines: Reflections on “Insider” Research’, </a:t>
            </a:r>
            <a:r>
              <a:rPr lang="en-US" i="1" dirty="0">
                <a:solidFill>
                  <a:schemeClr val="bg1"/>
                </a:solidFill>
              </a:rPr>
              <a:t>Qualitative Inquiry</a:t>
            </a:r>
            <a:r>
              <a:rPr lang="en-US" dirty="0">
                <a:solidFill>
                  <a:schemeClr val="bg1"/>
                </a:solidFill>
              </a:rPr>
              <a:t>, 30(7), pp. 568-576. Available at: </a:t>
            </a:r>
            <a:r>
              <a:rPr lang="en-US" dirty="0">
                <a:solidFill>
                  <a:schemeClr val="bg1"/>
                </a:solidFill>
                <a:hlinkClick r:id="rId6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https://doi.org/10.1177/10778004231188048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Zachariadis, M., Scott, S. and Barrett, M. (2013) Methodological Implications of Critical Realism for Mixed-Methods Research. </a:t>
            </a:r>
            <a:r>
              <a:rPr lang="en-US" i="1" dirty="0">
                <a:solidFill>
                  <a:schemeClr val="bg1"/>
                </a:solidFill>
              </a:rPr>
              <a:t>MIS Quarterly</a:t>
            </a:r>
            <a:r>
              <a:rPr lang="en-US" dirty="0">
                <a:solidFill>
                  <a:schemeClr val="bg1"/>
                </a:solidFill>
              </a:rPr>
              <a:t>, </a:t>
            </a:r>
            <a:r>
              <a:rPr lang="en-US" i="1" dirty="0">
                <a:solidFill>
                  <a:schemeClr val="bg1"/>
                </a:solidFill>
              </a:rPr>
              <a:t>37</a:t>
            </a:r>
            <a:r>
              <a:rPr lang="en-US" dirty="0">
                <a:solidFill>
                  <a:schemeClr val="bg1"/>
                </a:solidFill>
              </a:rPr>
              <a:t>(3), pp. 855–879. </a:t>
            </a:r>
            <a:r>
              <a:rPr lang="en-US" dirty="0">
                <a:solidFill>
                  <a:schemeClr val="bg1"/>
                </a:solidFill>
                <a:hlinkClick r:id="rId6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http://www.jstor.org/stable/43826004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  <a:p>
            <a:r>
              <a:rPr lang="en-US" dirty="0">
                <a:solidFill>
                  <a:schemeClr val="bg1"/>
                </a:solidFill>
              </a:rPr>
              <a:t>Zhang, Y., Fen, B.W., Zhang, C. and Pi, S. (2024). ‘Transforming Music Education Through Artificial Intelligence: A Systematic Literature Review on Enhancing Music Teaching and Learning’, </a:t>
            </a:r>
            <a:r>
              <a:rPr lang="en-US" i="1" dirty="0">
                <a:solidFill>
                  <a:schemeClr val="bg1"/>
                </a:solidFill>
              </a:rPr>
              <a:t>International Journal of Interactive Mobile Technologies</a:t>
            </a:r>
            <a:r>
              <a:rPr lang="en-US" dirty="0">
                <a:solidFill>
                  <a:schemeClr val="bg1"/>
                </a:solidFill>
              </a:rPr>
              <a:t>, 18(18), pp. 76–93. Available at: https://doi.org/10.3991/ijim.v18i18.50545.</a:t>
            </a:r>
          </a:p>
          <a:p>
            <a:r>
              <a:rPr lang="en-US" dirty="0">
                <a:solidFill>
                  <a:schemeClr val="bg1"/>
                </a:solidFill>
              </a:rPr>
              <a:t> 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A3669DE-E310-5CE4-A7CD-6B2396C3A09D}"/>
              </a:ext>
            </a:extLst>
          </p:cNvPr>
          <p:cNvPicPr>
            <a:picLocks noChangeAspect="1"/>
          </p:cNvPicPr>
          <p:nvPr/>
        </p:nvPicPr>
        <p:blipFill>
          <a:blip r:embed="rId63"/>
          <a:stretch>
            <a:fillRect/>
          </a:stretch>
        </p:blipFill>
        <p:spPr>
          <a:xfrm>
            <a:off x="4206912" y="560182"/>
            <a:ext cx="7467600" cy="6181725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A79D810-007F-AAD7-973A-57C646AF0D2E}"/>
              </a:ext>
            </a:extLst>
          </p:cNvPr>
          <p:cNvSpPr/>
          <p:nvPr/>
        </p:nvSpPr>
        <p:spPr>
          <a:xfrm>
            <a:off x="4334933" y="8462"/>
            <a:ext cx="7318622" cy="53478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C7367F-0D64-BF92-A05D-65437B60916B}"/>
              </a:ext>
            </a:extLst>
          </p:cNvPr>
          <p:cNvSpPr/>
          <p:nvPr/>
        </p:nvSpPr>
        <p:spPr>
          <a:xfrm flipV="1">
            <a:off x="3852333" y="6708038"/>
            <a:ext cx="7801222" cy="14149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/>
    </p:bldLst>
  </p:timing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4483</TotalTime>
  <Words>6701</Words>
  <Application>Microsoft Office PowerPoint</Application>
  <PresentationFormat>Widescreen</PresentationFormat>
  <Paragraphs>446</Paragraphs>
  <Slides>21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Arial</vt:lpstr>
      <vt:lpstr>Barlow Semi Condensed</vt:lpstr>
      <vt:lpstr>Calibri</vt:lpstr>
      <vt:lpstr>Corbel</vt:lpstr>
      <vt:lpstr>Raleway</vt:lpstr>
      <vt:lpstr>Times New Roman</vt:lpstr>
      <vt:lpstr>Wingdings 2</vt:lpstr>
      <vt:lpstr>Frame</vt:lpstr>
      <vt:lpstr>A Mixed-Methods Study of Vocal Educators’ Perspectives on the Use of Artificial Intelligence in Vocal Eduction: Exploring Hopes, Concerns, and Strategies for Effective Integration</vt:lpstr>
      <vt:lpstr>PowerPoint Presentation</vt:lpstr>
      <vt:lpstr>PowerPoint Presentation</vt:lpstr>
      <vt:lpstr>PowerPoint Presentation</vt:lpstr>
      <vt:lpstr>Research Questions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Wende Donahue</dc:creator>
  <cp:lastModifiedBy>Wende Donahue</cp:lastModifiedBy>
  <cp:revision>135</cp:revision>
  <dcterms:created xsi:type="dcterms:W3CDTF">2025-05-20T20:21:42Z</dcterms:created>
  <dcterms:modified xsi:type="dcterms:W3CDTF">2025-08-03T01:36:20Z</dcterms:modified>
</cp:coreProperties>
</file>