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4205" r:id="rId2"/>
  </p:sldMasterIdLst>
  <p:notesMasterIdLst>
    <p:notesMasterId r:id="rId56"/>
  </p:notesMasterIdLst>
  <p:sldIdLst>
    <p:sldId id="256" r:id="rId3"/>
    <p:sldId id="407" r:id="rId4"/>
    <p:sldId id="414" r:id="rId5"/>
    <p:sldId id="418" r:id="rId6"/>
    <p:sldId id="419" r:id="rId7"/>
    <p:sldId id="408" r:id="rId8"/>
    <p:sldId id="422" r:id="rId9"/>
    <p:sldId id="424" r:id="rId10"/>
    <p:sldId id="415" r:id="rId11"/>
    <p:sldId id="416" r:id="rId12"/>
    <p:sldId id="417" r:id="rId13"/>
    <p:sldId id="409" r:id="rId14"/>
    <p:sldId id="431" r:id="rId15"/>
    <p:sldId id="427" r:id="rId16"/>
    <p:sldId id="410" r:id="rId17"/>
    <p:sldId id="426" r:id="rId18"/>
    <p:sldId id="428" r:id="rId19"/>
    <p:sldId id="430" r:id="rId20"/>
    <p:sldId id="425" r:id="rId21"/>
    <p:sldId id="436" r:id="rId22"/>
    <p:sldId id="429" r:id="rId23"/>
    <p:sldId id="411" r:id="rId24"/>
    <p:sldId id="421" r:id="rId25"/>
    <p:sldId id="420" r:id="rId26"/>
    <p:sldId id="412" r:id="rId27"/>
    <p:sldId id="268" r:id="rId28"/>
    <p:sldId id="341" r:id="rId29"/>
    <p:sldId id="310" r:id="rId30"/>
    <p:sldId id="326" r:id="rId31"/>
    <p:sldId id="331" r:id="rId32"/>
    <p:sldId id="432" r:id="rId33"/>
    <p:sldId id="433" r:id="rId34"/>
    <p:sldId id="337" r:id="rId35"/>
    <p:sldId id="327" r:id="rId36"/>
    <p:sldId id="329" r:id="rId37"/>
    <p:sldId id="385" r:id="rId38"/>
    <p:sldId id="383" r:id="rId39"/>
    <p:sldId id="384" r:id="rId40"/>
    <p:sldId id="330" r:id="rId41"/>
    <p:sldId id="405" r:id="rId42"/>
    <p:sldId id="406" r:id="rId43"/>
    <p:sldId id="352" r:id="rId44"/>
    <p:sldId id="355" r:id="rId45"/>
    <p:sldId id="351" r:id="rId46"/>
    <p:sldId id="413" r:id="rId47"/>
    <p:sldId id="434" r:id="rId48"/>
    <p:sldId id="435" r:id="rId49"/>
    <p:sldId id="336" r:id="rId50"/>
    <p:sldId id="343" r:id="rId51"/>
    <p:sldId id="344" r:id="rId52"/>
    <p:sldId id="360" r:id="rId53"/>
    <p:sldId id="269" r:id="rId54"/>
    <p:sldId id="318"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62F748-19DB-8669-7351-F2506A76BE39}" v="89" dt="2025-11-18T07:34:44.2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39178"/>
  </p:normalViewPr>
  <p:slideViewPr>
    <p:cSldViewPr snapToGrid="0">
      <p:cViewPr varScale="1">
        <p:scale>
          <a:sx n="45" d="100"/>
          <a:sy n="45" d="100"/>
        </p:scale>
        <p:origin x="368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61" Type="http://schemas.microsoft.com/office/2015/10/relationships/revisionInfo" Target="revisionInfo.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935F53-C560-4E4E-9A7E-70898766436A}" type="datetimeFigureOut">
              <a:t>11/18/25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1DB85B-3299-49ED-AE41-153F3934A6AF}" type="slidenum">
              <a:t>‹#›</a:t>
            </a:fld>
            <a:endParaRPr lang="en-US"/>
          </a:p>
        </p:txBody>
      </p:sp>
    </p:spTree>
    <p:extLst>
      <p:ext uri="{BB962C8B-B14F-4D97-AF65-F5344CB8AC3E}">
        <p14:creationId xmlns:p14="http://schemas.microsoft.com/office/powerpoint/2010/main" val="4186208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Context and Framework (BACP and GSRD)</a:t>
            </a:r>
            <a:endParaRPr lang="en-US" dirty="0"/>
          </a:p>
          <a:p>
            <a:pPr marL="285750" indent="-285750">
              <a:buFont typeface="Arial"/>
              <a:buChar char="•"/>
            </a:pPr>
            <a:r>
              <a:rPr lang="en-US" dirty="0"/>
              <a:t>BACP guidance </a:t>
            </a:r>
            <a:r>
              <a:rPr lang="en-US" err="1"/>
              <a:t>emphasises</a:t>
            </a:r>
            <a:r>
              <a:rPr lang="en-US" dirty="0"/>
              <a:t> </a:t>
            </a:r>
            <a:r>
              <a:rPr lang="en-US" b="1" i="1" dirty="0"/>
              <a:t>affirmative practice</a:t>
            </a:r>
            <a:r>
              <a:rPr lang="en-US" dirty="0"/>
              <a:t>: validating and supporting diverse gender identities.</a:t>
            </a:r>
            <a:endParaRPr lang="en-GB" dirty="0"/>
          </a:p>
          <a:p>
            <a:pPr marL="285750" indent="-285750">
              <a:buFont typeface="Arial"/>
              <a:buChar char="•"/>
            </a:pPr>
            <a:r>
              <a:rPr lang="en-US" dirty="0"/>
              <a:t>Gender diversity understood within the wider umbrella of GSRD—i</a:t>
            </a:r>
            <a:r>
              <a:rPr lang="en-US" b="1" dirty="0"/>
              <a:t>ntersectional with sexuality,</a:t>
            </a:r>
            <a:r>
              <a:rPr lang="en-US" dirty="0"/>
              <a:t> relationships, race, class, and culture.</a:t>
            </a:r>
            <a:endParaRPr lang="en-GB" dirty="0"/>
          </a:p>
          <a:p>
            <a:pPr marL="285750" indent="-285750">
              <a:buFont typeface="Arial"/>
              <a:buChar char="•"/>
            </a:pPr>
            <a:r>
              <a:rPr lang="en-US" b="1" dirty="0"/>
              <a:t>Therapists must avoid </a:t>
            </a:r>
            <a:r>
              <a:rPr lang="en-US" b="1" dirty="0" err="1"/>
              <a:t>pathologising</a:t>
            </a:r>
            <a:r>
              <a:rPr lang="en-US" dirty="0"/>
              <a:t>: distress is understood as arising from minority stress and societal oppression, not from gender identity itself.</a:t>
            </a:r>
            <a:endParaRPr lang="en-GB" dirty="0"/>
          </a:p>
          <a:p>
            <a:pPr marL="285750" indent="-285750">
              <a:buFont typeface="Arial"/>
              <a:buChar char="•"/>
            </a:pPr>
            <a:r>
              <a:rPr lang="en-US" dirty="0"/>
              <a:t>Importance of </a:t>
            </a:r>
            <a:r>
              <a:rPr lang="en-US" b="1" dirty="0"/>
              <a:t>anti-oppressive practice</a:t>
            </a:r>
            <a:r>
              <a:rPr lang="en-US" dirty="0"/>
              <a:t>: </a:t>
            </a:r>
            <a:r>
              <a:rPr lang="en-US" dirty="0" err="1"/>
              <a:t>recognising</a:t>
            </a:r>
            <a:r>
              <a:rPr lang="en-US" dirty="0"/>
              <a:t> systemic barriers, discrimination, and healthcare inequalities.</a:t>
            </a:r>
            <a:endParaRPr lang="en-GB" dirty="0"/>
          </a:p>
          <a:p>
            <a:pPr marL="285750" indent="-285750">
              <a:buFont typeface="Arial"/>
              <a:buChar char="•"/>
            </a:pPr>
            <a:r>
              <a:rPr lang="en-US" dirty="0"/>
              <a:t>Reflexivity in the therapist: </a:t>
            </a:r>
            <a:r>
              <a:rPr lang="en-US" b="1" dirty="0"/>
              <a:t>awareness of personal biases</a:t>
            </a:r>
            <a:r>
              <a:rPr lang="en-US" dirty="0"/>
              <a:t>, language, and assumptions about gender.</a:t>
            </a:r>
            <a:endParaRPr lang="en-GB" dirty="0"/>
          </a:p>
          <a:p>
            <a:pPr marL="285750" indent="-285750">
              <a:buFont typeface="Arial"/>
              <a:buChar char="•"/>
            </a:pPr>
            <a:r>
              <a:rPr lang="en-US" dirty="0"/>
              <a:t>Commitment to </a:t>
            </a:r>
            <a:r>
              <a:rPr lang="en-US" b="1" dirty="0"/>
              <a:t>continuing professional development</a:t>
            </a:r>
            <a:r>
              <a:rPr lang="en-US" dirty="0"/>
              <a:t> in working with gender-diverse clients.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2</a:t>
            </a:fld>
            <a:endParaRPr lang="en-GB"/>
          </a:p>
        </p:txBody>
      </p:sp>
    </p:spTree>
    <p:extLst>
      <p:ext uri="{BB962C8B-B14F-4D97-AF65-F5344CB8AC3E}">
        <p14:creationId xmlns:p14="http://schemas.microsoft.com/office/powerpoint/2010/main" val="3337052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Sex</a:t>
            </a:r>
            <a:endParaRPr lang="en-US" dirty="0"/>
          </a:p>
          <a:p>
            <a:pPr marL="171450" indent="-171450">
              <a:buFont typeface="Arial"/>
              <a:buChar char="•"/>
            </a:pPr>
            <a:r>
              <a:rPr lang="en-GB" dirty="0">
                <a:solidFill>
                  <a:srgbClr val="002060"/>
                </a:solidFill>
              </a:rPr>
              <a:t>Refers to </a:t>
            </a:r>
            <a:r>
              <a:rPr lang="en-GB" b="1" dirty="0">
                <a:solidFill>
                  <a:srgbClr val="002060"/>
                </a:solidFill>
              </a:rPr>
              <a:t>biological attributes</a:t>
            </a:r>
            <a:r>
              <a:rPr lang="en-GB" dirty="0">
                <a:solidFill>
                  <a:srgbClr val="002060"/>
                </a:solidFill>
              </a:rPr>
              <a:t> such as chromosomes, hormones, and reproductive anatomy.</a:t>
            </a:r>
            <a:endParaRPr lang="en-GB" dirty="0"/>
          </a:p>
          <a:p>
            <a:pPr marL="171450" indent="-171450">
              <a:buFont typeface="Arial"/>
              <a:buChar char="•"/>
            </a:pPr>
            <a:r>
              <a:rPr lang="en-GB" dirty="0">
                <a:solidFill>
                  <a:srgbClr val="002060"/>
                </a:solidFill>
              </a:rPr>
              <a:t>Typically </a:t>
            </a:r>
            <a:r>
              <a:rPr lang="en-GB" b="1" dirty="0">
                <a:solidFill>
                  <a:srgbClr val="002060"/>
                </a:solidFill>
              </a:rPr>
              <a:t>assigned at birth </a:t>
            </a:r>
            <a:r>
              <a:rPr lang="en-GB" dirty="0">
                <a:solidFill>
                  <a:srgbClr val="002060"/>
                </a:solidFill>
              </a:rPr>
              <a:t>as “male” or “female” based on external genitalia.</a:t>
            </a:r>
            <a:endParaRPr lang="en-GB" dirty="0"/>
          </a:p>
          <a:p>
            <a:pPr marL="171450" indent="-171450">
              <a:buFont typeface="Arial"/>
              <a:buChar char="•"/>
            </a:pPr>
            <a:r>
              <a:rPr lang="en-GB" dirty="0">
                <a:solidFill>
                  <a:srgbClr val="002060"/>
                </a:solidFill>
              </a:rPr>
              <a:t>Exists along a </a:t>
            </a:r>
            <a:r>
              <a:rPr lang="en-GB" b="1" dirty="0">
                <a:solidFill>
                  <a:srgbClr val="002060"/>
                </a:solidFill>
              </a:rPr>
              <a:t>spectrum,</a:t>
            </a:r>
            <a:r>
              <a:rPr lang="en-GB" dirty="0">
                <a:solidFill>
                  <a:srgbClr val="002060"/>
                </a:solidFill>
              </a:rPr>
              <a:t> as seen in intersex variations.</a:t>
            </a:r>
            <a:endParaRPr lang="en-GB" dirty="0"/>
          </a:p>
          <a:p>
            <a:pPr marL="171450" indent="-171450">
              <a:buFont typeface="Arial"/>
              <a:buChar char="•"/>
            </a:pPr>
            <a:r>
              <a:rPr lang="en-GB" dirty="0">
                <a:solidFill>
                  <a:srgbClr val="002060"/>
                </a:solidFill>
              </a:rPr>
              <a:t>Biological sex </a:t>
            </a:r>
            <a:r>
              <a:rPr lang="en-GB" b="1" dirty="0">
                <a:solidFill>
                  <a:srgbClr val="002060"/>
                </a:solidFill>
              </a:rPr>
              <a:t>does not determine gender identity.</a:t>
            </a:r>
            <a:endParaRPr lang="en-GB" b="1" dirty="0">
              <a:ea typeface="Calibri"/>
              <a:cs typeface="Calibri"/>
            </a:endParaRPr>
          </a:p>
          <a:p>
            <a:pPr marL="171450" indent="-171450">
              <a:buFont typeface="Arial"/>
              <a:buChar char="•"/>
            </a:pPr>
            <a:r>
              <a:rPr lang="en-GB" dirty="0">
                <a:solidFill>
                  <a:srgbClr val="002060"/>
                </a:solidFill>
              </a:rPr>
              <a:t>Medical, legal, and cultural systems often overemphasize </a:t>
            </a:r>
            <a:r>
              <a:rPr lang="en-GB" b="1" dirty="0">
                <a:solidFill>
                  <a:srgbClr val="002060"/>
                </a:solidFill>
              </a:rPr>
              <a:t>binary categories.</a:t>
            </a:r>
            <a:endParaRPr lang="en-GB" b="1" dirty="0">
              <a:ea typeface="Calibri"/>
              <a:cs typeface="Calibri"/>
            </a:endParaRPr>
          </a:p>
          <a:p>
            <a:pPr marL="171450" indent="-171450">
              <a:buFont typeface="Arial"/>
              <a:buChar char="•"/>
            </a:pPr>
            <a:r>
              <a:rPr lang="en-GB" dirty="0">
                <a:solidFill>
                  <a:srgbClr val="002060"/>
                </a:solidFill>
              </a:rPr>
              <a:t>Important in some health contexts but </a:t>
            </a:r>
            <a:r>
              <a:rPr lang="en-GB" b="1" dirty="0">
                <a:solidFill>
                  <a:srgbClr val="002060"/>
                </a:solidFill>
              </a:rPr>
              <a:t>not a full measure of a person’s identity</a:t>
            </a:r>
            <a:r>
              <a:rPr lang="en-GB" dirty="0">
                <a:solidFill>
                  <a:srgbClr val="002060"/>
                </a:solidFill>
              </a:rPr>
              <a:t>.</a:t>
            </a:r>
            <a:endParaRPr lang="en-GB" dirty="0"/>
          </a:p>
          <a:p>
            <a:endParaRPr lang="en-US" dirty="0">
              <a:cs typeface="+mn-lt"/>
            </a:endParaRPr>
          </a:p>
          <a:p>
            <a:pPr>
              <a:lnSpc>
                <a:spcPct val="90000"/>
              </a:lnSpc>
              <a:spcBef>
                <a:spcPts val="1000"/>
              </a:spcBef>
            </a:pPr>
            <a:endParaRPr lang="en-GB" dirty="0">
              <a:solidFill>
                <a:srgbClr val="002060"/>
              </a:solidFill>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3</a:t>
            </a:fld>
            <a:endParaRPr lang="en-GB"/>
          </a:p>
        </p:txBody>
      </p:sp>
    </p:spTree>
    <p:extLst>
      <p:ext uri="{BB962C8B-B14F-4D97-AF65-F5344CB8AC3E}">
        <p14:creationId xmlns:p14="http://schemas.microsoft.com/office/powerpoint/2010/main" val="960343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Gender </a:t>
            </a:r>
            <a:endParaRPr lang="en-GB" dirty="0">
              <a:solidFill>
                <a:srgbClr val="444444"/>
              </a:solidFill>
            </a:endParaRPr>
          </a:p>
          <a:p>
            <a:pPr marL="171450" indent="-171450">
              <a:buFont typeface="Arial,Sans-Serif"/>
              <a:buChar char="•"/>
            </a:pPr>
            <a:r>
              <a:rPr lang="en-GB" dirty="0">
                <a:solidFill>
                  <a:srgbClr val="002060"/>
                </a:solidFill>
              </a:rPr>
              <a:t>A social and cultural construct relating to </a:t>
            </a:r>
            <a:r>
              <a:rPr lang="en-GB" b="1" dirty="0">
                <a:solidFill>
                  <a:srgbClr val="002060"/>
                </a:solidFill>
              </a:rPr>
              <a:t>roles, behaviors, and expectations.</a:t>
            </a:r>
            <a:endParaRPr lang="en-GB" b="1">
              <a:solidFill>
                <a:srgbClr val="444444"/>
              </a:solidFill>
              <a:ea typeface="Calibri"/>
              <a:cs typeface="Calibri"/>
            </a:endParaRPr>
          </a:p>
          <a:p>
            <a:pPr marL="171450" indent="-171450">
              <a:buFont typeface="Arial,Sans-Serif"/>
              <a:buChar char="•"/>
            </a:pPr>
            <a:r>
              <a:rPr lang="en-GB" dirty="0">
                <a:solidFill>
                  <a:srgbClr val="002060"/>
                </a:solidFill>
              </a:rPr>
              <a:t>Historically framed as </a:t>
            </a:r>
            <a:r>
              <a:rPr lang="en-GB" b="1" dirty="0">
                <a:solidFill>
                  <a:srgbClr val="002060"/>
                </a:solidFill>
              </a:rPr>
              <a:t>binary </a:t>
            </a:r>
            <a:r>
              <a:rPr lang="en-GB" dirty="0">
                <a:solidFill>
                  <a:srgbClr val="002060"/>
                </a:solidFill>
              </a:rPr>
              <a:t>(“man” and “woman”), but includes many identities.</a:t>
            </a:r>
            <a:endParaRPr lang="en-GB" dirty="0">
              <a:solidFill>
                <a:srgbClr val="444444"/>
              </a:solidFill>
            </a:endParaRPr>
          </a:p>
          <a:p>
            <a:pPr marL="171450" indent="-171450">
              <a:buFont typeface="Arial,Sans-Serif"/>
              <a:buChar char="•"/>
            </a:pPr>
            <a:r>
              <a:rPr lang="en-GB" dirty="0">
                <a:solidFill>
                  <a:srgbClr val="002060"/>
                </a:solidFill>
              </a:rPr>
              <a:t>Shapes  </a:t>
            </a:r>
            <a:r>
              <a:rPr lang="en-GB" b="1" dirty="0">
                <a:solidFill>
                  <a:srgbClr val="002060"/>
                </a:solidFill>
              </a:rPr>
              <a:t>expression</a:t>
            </a:r>
            <a:r>
              <a:rPr lang="en-GB" dirty="0">
                <a:solidFill>
                  <a:srgbClr val="002060"/>
                </a:solidFill>
              </a:rPr>
              <a:t>: clothing, mannerisms, and language.</a:t>
            </a:r>
            <a:endParaRPr lang="en-GB" dirty="0">
              <a:solidFill>
                <a:srgbClr val="444444"/>
              </a:solidFill>
            </a:endParaRPr>
          </a:p>
          <a:p>
            <a:pPr marL="171450" indent="-171450">
              <a:buFont typeface="Arial,Sans-Serif"/>
              <a:buChar char="•"/>
            </a:pPr>
            <a:r>
              <a:rPr lang="en-GB" dirty="0">
                <a:solidFill>
                  <a:srgbClr val="002060"/>
                </a:solidFill>
              </a:rPr>
              <a:t>Influenced by culture, history, and community norms.</a:t>
            </a:r>
            <a:endParaRPr lang="en-GB" dirty="0">
              <a:solidFill>
                <a:srgbClr val="444444"/>
              </a:solidFill>
            </a:endParaRPr>
          </a:p>
          <a:p>
            <a:pPr marL="171450" indent="-171450">
              <a:buFont typeface="Arial,Sans-Serif"/>
              <a:buChar char="•"/>
            </a:pPr>
            <a:r>
              <a:rPr lang="en-GB" b="1" dirty="0">
                <a:solidFill>
                  <a:srgbClr val="002060"/>
                </a:solidFill>
              </a:rPr>
              <a:t>Can change</a:t>
            </a:r>
            <a:r>
              <a:rPr lang="en-GB" dirty="0">
                <a:solidFill>
                  <a:srgbClr val="002060"/>
                </a:solidFill>
              </a:rPr>
              <a:t> across time and place—what’s “masculine” or “feminine” isn’t universal.</a:t>
            </a:r>
            <a:endParaRPr lang="en-GB" dirty="0">
              <a:solidFill>
                <a:srgbClr val="444444"/>
              </a:solidFill>
            </a:endParaRPr>
          </a:p>
          <a:p>
            <a:pPr marL="171450" indent="-171450">
              <a:buFont typeface="Arial,Sans-Serif"/>
              <a:buChar char="•"/>
            </a:pPr>
            <a:r>
              <a:rPr lang="en-GB" dirty="0">
                <a:solidFill>
                  <a:srgbClr val="002060"/>
                </a:solidFill>
              </a:rPr>
              <a:t>Determined by race, class, and sexuality.</a:t>
            </a:r>
            <a:endParaRPr lang="en-GB" dirty="0">
              <a:solidFill>
                <a:srgbClr val="444444"/>
              </a:solidFill>
            </a:endParaRPr>
          </a:p>
          <a:p>
            <a:br>
              <a:rPr lang="en-US" dirty="0">
                <a:solidFill>
                  <a:srgbClr val="444444"/>
                </a:solidFill>
              </a:rPr>
            </a:br>
            <a:endParaRPr lang="en-GB" dirty="0"/>
          </a:p>
        </p:txBody>
      </p:sp>
      <p:sp>
        <p:nvSpPr>
          <p:cNvPr id="4" name="Slide Number Placeholder 3"/>
          <p:cNvSpPr>
            <a:spLocks noGrp="1"/>
          </p:cNvSpPr>
          <p:nvPr>
            <p:ph type="sldNum" sz="quarter" idx="5"/>
          </p:nvPr>
        </p:nvSpPr>
        <p:spPr/>
        <p:txBody>
          <a:bodyPr/>
          <a:lstStyle/>
          <a:p>
            <a:fld id="{1B1DB85B-3299-49ED-AE41-153F3934A6AF}" type="slidenum">
              <a:rPr lang="en-GB"/>
              <a:t>4</a:t>
            </a:fld>
            <a:endParaRPr lang="en-GB"/>
          </a:p>
        </p:txBody>
      </p:sp>
    </p:spTree>
    <p:extLst>
      <p:ext uri="{BB962C8B-B14F-4D97-AF65-F5344CB8AC3E}">
        <p14:creationId xmlns:p14="http://schemas.microsoft.com/office/powerpoint/2010/main" val="1959579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EAAEF4-A251-D296-F746-417865BCC7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B770D0-0F7E-D631-D3AE-3B69590959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57F0D6-E0A4-A205-336D-D22D02AC1C0E}"/>
              </a:ext>
            </a:extLst>
          </p:cNvPr>
          <p:cNvSpPr>
            <a:spLocks noGrp="1"/>
          </p:cNvSpPr>
          <p:nvPr>
            <p:ph type="body" idx="1"/>
          </p:nvPr>
        </p:nvSpPr>
        <p:spPr/>
        <p:txBody>
          <a:bodyPr/>
          <a:lstStyle/>
          <a:p>
            <a:r>
              <a:rPr lang="en-GB" b="1" dirty="0"/>
              <a:t>Gender identity</a:t>
            </a:r>
            <a:endParaRPr lang="en-GB" dirty="0">
              <a:solidFill>
                <a:srgbClr val="444444"/>
              </a:solidFill>
              <a:ea typeface="Calibri"/>
              <a:cs typeface="Calibri"/>
            </a:endParaRPr>
          </a:p>
          <a:p>
            <a:pPr marL="171450" indent="-171450">
              <a:buFont typeface="Arial,Sans-Serif"/>
              <a:buChar char="•"/>
            </a:pPr>
            <a:r>
              <a:rPr lang="en-GB" dirty="0">
                <a:solidFill>
                  <a:srgbClr val="002060"/>
                </a:solidFill>
              </a:rPr>
              <a:t>A person’s </a:t>
            </a:r>
            <a:r>
              <a:rPr lang="en-GB" b="1" dirty="0">
                <a:solidFill>
                  <a:srgbClr val="002060"/>
                </a:solidFill>
              </a:rPr>
              <a:t>deeply felt sense</a:t>
            </a:r>
            <a:r>
              <a:rPr lang="en-GB" dirty="0">
                <a:solidFill>
                  <a:srgbClr val="002060"/>
                </a:solidFill>
              </a:rPr>
              <a:t> of being male, female, both, neither, or another identity.</a:t>
            </a:r>
            <a:endParaRPr lang="en-GB" dirty="0">
              <a:solidFill>
                <a:srgbClr val="444444"/>
              </a:solidFill>
            </a:endParaRPr>
          </a:p>
          <a:p>
            <a:pPr marL="171450" indent="-171450">
              <a:buFont typeface="Arial,Sans-Serif"/>
              <a:buChar char="•"/>
            </a:pPr>
            <a:r>
              <a:rPr lang="en-GB" b="1" dirty="0">
                <a:solidFill>
                  <a:srgbClr val="002060"/>
                </a:solidFill>
              </a:rPr>
              <a:t>Internal </a:t>
            </a:r>
            <a:r>
              <a:rPr lang="en-GB" dirty="0">
                <a:solidFill>
                  <a:srgbClr val="002060"/>
                </a:solidFill>
              </a:rPr>
              <a:t>and </a:t>
            </a:r>
            <a:r>
              <a:rPr lang="en-GB" b="1" dirty="0">
                <a:solidFill>
                  <a:srgbClr val="002060"/>
                </a:solidFill>
              </a:rPr>
              <a:t>psychological</a:t>
            </a:r>
            <a:r>
              <a:rPr lang="en-GB" dirty="0">
                <a:solidFill>
                  <a:srgbClr val="002060"/>
                </a:solidFill>
              </a:rPr>
              <a:t>, not always visible to others.</a:t>
            </a:r>
            <a:endParaRPr lang="en-GB" dirty="0">
              <a:solidFill>
                <a:srgbClr val="444444"/>
              </a:solidFill>
            </a:endParaRPr>
          </a:p>
          <a:p>
            <a:pPr marL="171450" indent="-171450">
              <a:buFont typeface="Arial,Sans-Serif"/>
              <a:buChar char="•"/>
            </a:pPr>
            <a:r>
              <a:rPr lang="en-GB" b="1" dirty="0">
                <a:solidFill>
                  <a:srgbClr val="002060"/>
                </a:solidFill>
              </a:rPr>
              <a:t>May or may not align</a:t>
            </a:r>
            <a:r>
              <a:rPr lang="en-GB" dirty="0">
                <a:solidFill>
                  <a:srgbClr val="002060"/>
                </a:solidFill>
              </a:rPr>
              <a:t> with sex assigned at birth.</a:t>
            </a:r>
            <a:endParaRPr lang="en-GB" dirty="0">
              <a:solidFill>
                <a:srgbClr val="444444"/>
              </a:solidFill>
            </a:endParaRPr>
          </a:p>
          <a:p>
            <a:pPr marL="171450" indent="-171450">
              <a:buFont typeface="Arial,Sans-Serif"/>
              <a:buChar char="•"/>
            </a:pPr>
            <a:r>
              <a:rPr lang="en-GB" dirty="0">
                <a:solidFill>
                  <a:srgbClr val="002060"/>
                </a:solidFill>
              </a:rPr>
              <a:t>Can be </a:t>
            </a:r>
            <a:r>
              <a:rPr lang="en-GB" b="1" dirty="0">
                <a:solidFill>
                  <a:srgbClr val="002060"/>
                </a:solidFill>
              </a:rPr>
              <a:t>stable </a:t>
            </a:r>
            <a:r>
              <a:rPr lang="en-GB" dirty="0">
                <a:solidFill>
                  <a:srgbClr val="002060"/>
                </a:solidFill>
              </a:rPr>
              <a:t>or </a:t>
            </a:r>
            <a:r>
              <a:rPr lang="en-GB" b="1" dirty="0">
                <a:solidFill>
                  <a:srgbClr val="002060"/>
                </a:solidFill>
              </a:rPr>
              <a:t>fluid </a:t>
            </a:r>
            <a:r>
              <a:rPr lang="en-GB" dirty="0">
                <a:solidFill>
                  <a:srgbClr val="002060"/>
                </a:solidFill>
              </a:rPr>
              <a:t>over a lifetime.</a:t>
            </a:r>
            <a:endParaRPr lang="en-GB">
              <a:solidFill>
                <a:srgbClr val="444444"/>
              </a:solidFill>
            </a:endParaRPr>
          </a:p>
          <a:p>
            <a:pPr marL="171450" indent="-171450">
              <a:buFont typeface="Arial,Sans-Serif"/>
              <a:buChar char="•"/>
            </a:pPr>
            <a:r>
              <a:rPr lang="en-GB" dirty="0">
                <a:solidFill>
                  <a:srgbClr val="002060"/>
                </a:solidFill>
              </a:rPr>
              <a:t>Expressed through </a:t>
            </a:r>
            <a:r>
              <a:rPr lang="en-GB" b="1" dirty="0">
                <a:solidFill>
                  <a:srgbClr val="002060"/>
                </a:solidFill>
              </a:rPr>
              <a:t>pronouns</a:t>
            </a:r>
            <a:r>
              <a:rPr lang="en-GB" dirty="0">
                <a:solidFill>
                  <a:srgbClr val="002060"/>
                </a:solidFill>
              </a:rPr>
              <a:t>, names, and gender presentation.</a:t>
            </a:r>
            <a:endParaRPr lang="en-GB" dirty="0">
              <a:solidFill>
                <a:srgbClr val="444444"/>
              </a:solidFill>
            </a:endParaRPr>
          </a:p>
          <a:p>
            <a:pPr marL="171450" indent="-171450">
              <a:buFont typeface="Arial,Sans-Serif"/>
              <a:buChar char="•"/>
            </a:pPr>
            <a:r>
              <a:rPr lang="en-GB" dirty="0">
                <a:solidFill>
                  <a:srgbClr val="002060"/>
                </a:solidFill>
              </a:rPr>
              <a:t>Core to </a:t>
            </a:r>
            <a:r>
              <a:rPr lang="en-GB" b="1" dirty="0">
                <a:solidFill>
                  <a:srgbClr val="002060"/>
                </a:solidFill>
              </a:rPr>
              <a:t>self-understanding </a:t>
            </a:r>
            <a:r>
              <a:rPr lang="en-GB" dirty="0">
                <a:solidFill>
                  <a:srgbClr val="002060"/>
                </a:solidFill>
              </a:rPr>
              <a:t>and recognition of one’s authentic self.</a:t>
            </a:r>
            <a:endParaRPr lang="en-GB"/>
          </a:p>
        </p:txBody>
      </p:sp>
      <p:sp>
        <p:nvSpPr>
          <p:cNvPr id="4" name="Slide Number Placeholder 3">
            <a:extLst>
              <a:ext uri="{FF2B5EF4-FFF2-40B4-BE49-F238E27FC236}">
                <a16:creationId xmlns:a16="http://schemas.microsoft.com/office/drawing/2014/main" id="{E55C4DDC-E10C-4C26-178D-3CA3A7A08640}"/>
              </a:ext>
            </a:extLst>
          </p:cNvPr>
          <p:cNvSpPr>
            <a:spLocks noGrp="1"/>
          </p:cNvSpPr>
          <p:nvPr>
            <p:ph type="sldNum" sz="quarter" idx="5"/>
          </p:nvPr>
        </p:nvSpPr>
        <p:spPr/>
        <p:txBody>
          <a:bodyPr/>
          <a:lstStyle/>
          <a:p>
            <a:fld id="{1B1DB85B-3299-49ED-AE41-153F3934A6AF}" type="slidenum">
              <a:rPr lang="en-GB"/>
              <a:t>5</a:t>
            </a:fld>
            <a:endParaRPr lang="en-GB"/>
          </a:p>
        </p:txBody>
      </p:sp>
    </p:spTree>
    <p:extLst>
      <p:ext uri="{BB962C8B-B14F-4D97-AF65-F5344CB8AC3E}">
        <p14:creationId xmlns:p14="http://schemas.microsoft.com/office/powerpoint/2010/main" val="452500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Theme 2: Categories of Gender Identity</a:t>
            </a:r>
            <a:endParaRPr lang="en-US" dirty="0">
              <a:ea typeface="Calibri" panose="020F0502020204030204"/>
              <a:cs typeface="Calibri" panose="020F0502020204030204"/>
            </a:endParaRPr>
          </a:p>
          <a:p>
            <a:pPr marL="285750" lvl="1"/>
            <a:r>
              <a:rPr lang="en-GB" b="1" dirty="0">
                <a:ea typeface="Calibri" panose="020F0502020204030204"/>
                <a:cs typeface="Calibri" panose="020F0502020204030204"/>
              </a:rPr>
              <a:t>Cisgender</a:t>
            </a:r>
          </a:p>
          <a:p>
            <a:r>
              <a:rPr lang="en-US" b="1" dirty="0"/>
              <a:t>Non-binary</a:t>
            </a:r>
            <a:r>
              <a:rPr lang="en-US" dirty="0"/>
              <a:t>: umbrella identity for those who do not exclusively identify as male or female.</a:t>
            </a:r>
            <a:endParaRPr lang="en-GB" dirty="0">
              <a:ea typeface="Calibri" panose="020F0502020204030204"/>
              <a:cs typeface="Calibri" panose="020F0502020204030204"/>
            </a:endParaRPr>
          </a:p>
          <a:p>
            <a:r>
              <a:rPr lang="en-US" b="1" dirty="0"/>
              <a:t>Genderqueer</a:t>
            </a:r>
            <a:r>
              <a:rPr lang="en-US" dirty="0"/>
              <a:t>: challenges binary categories, often politically or philosophically positioned.</a:t>
            </a:r>
            <a:endParaRPr lang="en-GB" dirty="0">
              <a:ea typeface="Calibri" panose="020F0502020204030204"/>
              <a:cs typeface="Calibri" panose="020F0502020204030204"/>
            </a:endParaRPr>
          </a:p>
          <a:p>
            <a:r>
              <a:rPr lang="en-US" b="1" dirty="0"/>
              <a:t>Agender</a:t>
            </a:r>
            <a:r>
              <a:rPr lang="en-US" dirty="0"/>
              <a:t>: people who identify as having no gender or being gender-neutral.</a:t>
            </a:r>
            <a:endParaRPr lang="en-GB" dirty="0">
              <a:ea typeface="Calibri" panose="020F0502020204030204"/>
              <a:cs typeface="Calibri" panose="020F0502020204030204"/>
            </a:endParaRPr>
          </a:p>
          <a:p>
            <a:r>
              <a:rPr lang="en-US" b="1" dirty="0"/>
              <a:t>Gender fluid</a:t>
            </a:r>
            <a:r>
              <a:rPr lang="en-US" dirty="0"/>
              <a:t>: people whose gender identity shifts over time or across contexts</a:t>
            </a:r>
            <a:endParaRPr lang="en-GB" dirty="0">
              <a:ea typeface="Calibri" panose="020F0502020204030204"/>
              <a:cs typeface="Calibri" panose="020F0502020204030204"/>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6</a:t>
            </a:fld>
            <a:endParaRPr lang="en-GB"/>
          </a:p>
        </p:txBody>
      </p:sp>
    </p:spTree>
    <p:extLst>
      <p:ext uri="{BB962C8B-B14F-4D97-AF65-F5344CB8AC3E}">
        <p14:creationId xmlns:p14="http://schemas.microsoft.com/office/powerpoint/2010/main" val="2230442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1" dirty="0"/>
              <a:t>Trans Masculinity – Umbrella term (Trans men are part of this) ASK WHAT THEY IDENTIFY AS</a:t>
            </a:r>
            <a:endParaRPr lang="en-US" dirty="0"/>
          </a:p>
          <a:p>
            <a:pPr>
              <a:buFont typeface="Arial"/>
              <a:buChar char="•"/>
            </a:pPr>
            <a:r>
              <a:rPr lang="en-US" b="1" dirty="0"/>
              <a:t>Individuals assigned female at birth</a:t>
            </a:r>
            <a:r>
              <a:rPr lang="en-US" dirty="0"/>
              <a:t> who identify with masculinity to varying degrees.</a:t>
            </a:r>
            <a:endParaRPr lang="en-US" dirty="0">
              <a:ea typeface="Calibri"/>
              <a:cs typeface="Calibri"/>
            </a:endParaRPr>
          </a:p>
          <a:p>
            <a:pPr>
              <a:buFont typeface="Arial"/>
              <a:buChar char="•"/>
            </a:pPr>
            <a:r>
              <a:rPr lang="en-US" dirty="0"/>
              <a:t>Includes trans men, nonbinary people with </a:t>
            </a:r>
            <a:r>
              <a:rPr lang="en-US" b="1" dirty="0"/>
              <a:t>masculine expression</a:t>
            </a:r>
            <a:r>
              <a:rPr lang="en-US" dirty="0"/>
              <a:t>, and other masculine-identifying individuals.</a:t>
            </a:r>
          </a:p>
          <a:p>
            <a:pPr>
              <a:buFont typeface="Arial"/>
              <a:buChar char="•"/>
            </a:pPr>
            <a:r>
              <a:rPr lang="en-US" dirty="0"/>
              <a:t>May involve </a:t>
            </a:r>
            <a:r>
              <a:rPr lang="en-US" b="1" dirty="0"/>
              <a:t>social</a:t>
            </a:r>
            <a:r>
              <a:rPr lang="en-US" dirty="0"/>
              <a:t>, </a:t>
            </a:r>
            <a:r>
              <a:rPr lang="en-US" b="1" dirty="0"/>
              <a:t>medical</a:t>
            </a:r>
            <a:r>
              <a:rPr lang="en-US" dirty="0"/>
              <a:t>, or </a:t>
            </a:r>
            <a:r>
              <a:rPr lang="en-US" b="1" dirty="0"/>
              <a:t>legal transitions</a:t>
            </a:r>
            <a:r>
              <a:rPr lang="en-US" dirty="0"/>
              <a:t>, but masculinity is valid regardless of physical changes.</a:t>
            </a:r>
          </a:p>
          <a:p>
            <a:pPr>
              <a:buFont typeface="Arial"/>
              <a:buChar char="•"/>
            </a:pPr>
            <a:r>
              <a:rPr lang="en-US" b="1" dirty="0"/>
              <a:t>Expression </a:t>
            </a:r>
            <a:r>
              <a:rPr lang="en-US" dirty="0"/>
              <a:t>can include clothing, voice, body language, and name/pronoun changes.</a:t>
            </a:r>
          </a:p>
          <a:p>
            <a:pPr>
              <a:buFont typeface="Arial"/>
              <a:buChar char="•"/>
            </a:pPr>
            <a:r>
              <a:rPr lang="en-US" b="1" dirty="0"/>
              <a:t>Cultural norms affect</a:t>
            </a:r>
            <a:r>
              <a:rPr lang="en-US" dirty="0"/>
              <a:t> how society perceives and accepts trans masculine individuals.</a:t>
            </a:r>
            <a:endParaRPr lang="en-US" dirty="0">
              <a:ea typeface="Calibri" panose="020F0502020204030204"/>
              <a:cs typeface="Calibri" panose="020F0502020204030204"/>
            </a:endParaRPr>
          </a:p>
          <a:p>
            <a:endParaRPr lang="en-US" dirty="0">
              <a:cs typeface="+mn-lt"/>
            </a:endParaRPr>
          </a:p>
          <a:p>
            <a:pPr>
              <a:buFont typeface="Arial"/>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7</a:t>
            </a:fld>
            <a:endParaRPr lang="en-GB"/>
          </a:p>
        </p:txBody>
      </p:sp>
    </p:spTree>
    <p:extLst>
      <p:ext uri="{BB962C8B-B14F-4D97-AF65-F5344CB8AC3E}">
        <p14:creationId xmlns:p14="http://schemas.microsoft.com/office/powerpoint/2010/main" val="2623465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D9DF0F-AA26-3D86-8660-4D5C160D89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37AE94-0BEC-1B98-EC9A-2DF53D40D8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4FC7FC-76B2-0728-6577-1EE1596B9F0B}"/>
              </a:ext>
            </a:extLst>
          </p:cNvPr>
          <p:cNvSpPr>
            <a:spLocks noGrp="1"/>
          </p:cNvSpPr>
          <p:nvPr>
            <p:ph type="body" idx="1"/>
          </p:nvPr>
        </p:nvSpPr>
        <p:spPr/>
        <p:txBody>
          <a:bodyPr/>
          <a:lstStyle/>
          <a:p>
            <a:pPr marL="285750" indent="-285750">
              <a:buFont typeface="Arial,Sans-Serif"/>
              <a:buChar char="•"/>
            </a:pPr>
            <a:r>
              <a:rPr lang="en-US" b="1" dirty="0"/>
              <a:t>Trans Femininity (umbrella term) ASK WHAT THEY IDENTIFY AS</a:t>
            </a:r>
            <a:endParaRPr lang="en-US" dirty="0">
              <a:solidFill>
                <a:srgbClr val="444444"/>
              </a:solidFill>
            </a:endParaRPr>
          </a:p>
          <a:p>
            <a:pPr marL="285750" indent="-285750">
              <a:buFont typeface="Arial,Sans-Serif"/>
              <a:buChar char="•"/>
            </a:pPr>
            <a:r>
              <a:rPr lang="en-US" dirty="0"/>
              <a:t>Refers to individuals </a:t>
            </a:r>
            <a:r>
              <a:rPr lang="en-US" b="1" dirty="0"/>
              <a:t>assigned male at birth </a:t>
            </a:r>
            <a:r>
              <a:rPr lang="en-US" dirty="0"/>
              <a:t>who identify with femininity to varying degrees.</a:t>
            </a:r>
            <a:endParaRPr lang="en-US" dirty="0">
              <a:solidFill>
                <a:srgbClr val="444444"/>
              </a:solidFill>
            </a:endParaRPr>
          </a:p>
          <a:p>
            <a:pPr marL="285750" indent="-285750">
              <a:buFont typeface="Arial,Sans-Serif"/>
              <a:buChar char="•"/>
            </a:pPr>
            <a:r>
              <a:rPr lang="en-US" dirty="0"/>
              <a:t>Includes trans women, nonbinary people with feminine expression, and other feminine-identifying individuals.</a:t>
            </a:r>
            <a:endParaRPr lang="en-US" dirty="0">
              <a:solidFill>
                <a:srgbClr val="444444"/>
              </a:solidFill>
            </a:endParaRPr>
          </a:p>
          <a:p>
            <a:pPr marL="285750" indent="-285750">
              <a:buFont typeface="Arial,Sans-Serif"/>
              <a:buChar char="•"/>
            </a:pPr>
            <a:r>
              <a:rPr lang="en-US" dirty="0"/>
              <a:t>May involve social, medical, or legal transitions, but </a:t>
            </a:r>
            <a:r>
              <a:rPr lang="en-US" b="1" dirty="0"/>
              <a:t>femininity is valid regardless </a:t>
            </a:r>
            <a:r>
              <a:rPr lang="en-US" dirty="0"/>
              <a:t>of physical changes.</a:t>
            </a:r>
            <a:endParaRPr lang="en-US" dirty="0">
              <a:solidFill>
                <a:srgbClr val="444444"/>
              </a:solidFill>
            </a:endParaRPr>
          </a:p>
          <a:p>
            <a:pPr marL="285750" indent="-285750">
              <a:buFont typeface="Arial,Sans-Serif"/>
              <a:buChar char="•"/>
            </a:pPr>
            <a:r>
              <a:rPr lang="en-US" b="1" dirty="0"/>
              <a:t>Expression</a:t>
            </a:r>
            <a:r>
              <a:rPr lang="en-US" dirty="0"/>
              <a:t> can include clothing, makeup, hair, voice, and name/pronoun changes.</a:t>
            </a:r>
            <a:endParaRPr lang="en-US" dirty="0">
              <a:solidFill>
                <a:srgbClr val="444444"/>
              </a:solidFill>
            </a:endParaRPr>
          </a:p>
          <a:p>
            <a:pPr marL="285750" indent="-285750">
              <a:buFont typeface="Arial,Sans-Serif"/>
              <a:buChar char="•"/>
            </a:pPr>
            <a:r>
              <a:rPr lang="en-US" b="1" dirty="0"/>
              <a:t>Experiences vary</a:t>
            </a:r>
            <a:r>
              <a:rPr lang="en-US" dirty="0"/>
              <a:t>; some encounter heightened visibility and risk of discrimination or violence.</a:t>
            </a:r>
            <a:endParaRPr lang="en-US" dirty="0">
              <a:solidFill>
                <a:srgbClr val="444444"/>
              </a:solidFill>
            </a:endParaRPr>
          </a:p>
          <a:p>
            <a:pPr marL="285750" indent="-285750">
              <a:buFont typeface="Arial,Sans-Serif"/>
              <a:buChar char="•"/>
            </a:pPr>
            <a:r>
              <a:rPr lang="en-US" b="1" dirty="0"/>
              <a:t>Societal expectations of femininity can shape </a:t>
            </a:r>
            <a:r>
              <a:rPr lang="en-US" dirty="0"/>
              <a:t>both personal expression and external judgment of trans feminine people.</a:t>
            </a:r>
            <a:endParaRPr lang="en-US" dirty="0">
              <a:solidFill>
                <a:srgbClr val="444444"/>
              </a:solidFill>
            </a:endParaRPr>
          </a:p>
          <a:p>
            <a:pPr marL="171450" indent="-171450">
              <a:buFont typeface="Arial"/>
              <a:buChar char="•"/>
            </a:pPr>
            <a:endParaRPr lang="en-US" dirty="0">
              <a:solidFill>
                <a:srgbClr val="444444"/>
              </a:solidFill>
            </a:endParaRPr>
          </a:p>
          <a:p>
            <a:pPr>
              <a:buFont typeface="Arial"/>
              <a:buChar char="•"/>
            </a:pPr>
            <a:endParaRPr lang="en-US" b="1" dirty="0">
              <a:ea typeface="Calibri"/>
              <a:cs typeface="Calibri"/>
            </a:endParaRPr>
          </a:p>
        </p:txBody>
      </p:sp>
      <p:sp>
        <p:nvSpPr>
          <p:cNvPr id="4" name="Slide Number Placeholder 3">
            <a:extLst>
              <a:ext uri="{FF2B5EF4-FFF2-40B4-BE49-F238E27FC236}">
                <a16:creationId xmlns:a16="http://schemas.microsoft.com/office/drawing/2014/main" id="{A4A755EC-94CE-8193-EB39-5CFBD991B92B}"/>
              </a:ext>
            </a:extLst>
          </p:cNvPr>
          <p:cNvSpPr>
            <a:spLocks noGrp="1"/>
          </p:cNvSpPr>
          <p:nvPr>
            <p:ph type="sldNum" sz="quarter" idx="5"/>
          </p:nvPr>
        </p:nvSpPr>
        <p:spPr/>
        <p:txBody>
          <a:bodyPr/>
          <a:lstStyle/>
          <a:p>
            <a:fld id="{1B1DB85B-3299-49ED-AE41-153F3934A6AF}" type="slidenum">
              <a:rPr lang="en-GB"/>
              <a:t>8</a:t>
            </a:fld>
            <a:endParaRPr lang="en-GB"/>
          </a:p>
        </p:txBody>
      </p:sp>
    </p:spTree>
    <p:extLst>
      <p:ext uri="{BB962C8B-B14F-4D97-AF65-F5344CB8AC3E}">
        <p14:creationId xmlns:p14="http://schemas.microsoft.com/office/powerpoint/2010/main" val="34577127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Transitioning</a:t>
            </a:r>
            <a:endParaRPr lang="en-US" dirty="0"/>
          </a:p>
          <a:p>
            <a:pPr marL="285750" indent="-285750">
              <a:buFont typeface="Arial"/>
              <a:buChar char="•"/>
            </a:pPr>
            <a:r>
              <a:rPr lang="en-US" dirty="0"/>
              <a:t>Refers to the </a:t>
            </a:r>
            <a:r>
              <a:rPr lang="en-US" b="1" dirty="0"/>
              <a:t>process of aligning </a:t>
            </a:r>
            <a:r>
              <a:rPr lang="en-US" dirty="0"/>
              <a:t>one’s gender expression and/or body with one’s gender identity.</a:t>
            </a:r>
            <a:endParaRPr lang="en-GB" dirty="0"/>
          </a:p>
          <a:p>
            <a:pPr marL="285750" indent="-285750">
              <a:buFont typeface="Arial"/>
              <a:buChar char="•"/>
            </a:pPr>
            <a:r>
              <a:rPr lang="en-US" dirty="0"/>
              <a:t>Can involve </a:t>
            </a:r>
            <a:r>
              <a:rPr lang="en-US" b="1" dirty="0"/>
              <a:t>medical steps</a:t>
            </a:r>
            <a:r>
              <a:rPr lang="en-US" dirty="0"/>
              <a:t> (hormone therapy, surgeries) but does not always.</a:t>
            </a:r>
            <a:endParaRPr lang="en-GB" dirty="0"/>
          </a:p>
          <a:p>
            <a:pPr marL="285750" indent="-285750">
              <a:buFont typeface="Arial"/>
              <a:buChar char="•"/>
            </a:pPr>
            <a:r>
              <a:rPr lang="en-US" dirty="0"/>
              <a:t>May include </a:t>
            </a:r>
            <a:r>
              <a:rPr lang="en-US" b="1" dirty="0"/>
              <a:t>legal changes</a:t>
            </a:r>
            <a:r>
              <a:rPr lang="en-US" dirty="0"/>
              <a:t>, like updating names and gender markers on IDs.</a:t>
            </a:r>
            <a:endParaRPr lang="en-GB" dirty="0"/>
          </a:p>
          <a:p>
            <a:pPr marL="285750" indent="-285750">
              <a:buFont typeface="Arial"/>
              <a:buChar char="•"/>
            </a:pPr>
            <a:r>
              <a:rPr lang="en-US" dirty="0"/>
              <a:t>Transitioning is </a:t>
            </a:r>
            <a:r>
              <a:rPr lang="en-US" b="1" dirty="0"/>
              <a:t>highly individual—</a:t>
            </a:r>
            <a:r>
              <a:rPr lang="en-US" dirty="0"/>
              <a:t>no two people’s journeys look the same.</a:t>
            </a:r>
            <a:endParaRPr lang="en-GB" dirty="0"/>
          </a:p>
          <a:p>
            <a:pPr marL="285750" indent="-285750">
              <a:buFont typeface="Arial"/>
              <a:buChar char="•"/>
            </a:pPr>
            <a:r>
              <a:rPr lang="en-US" b="1" dirty="0"/>
              <a:t>Can improve mental health,</a:t>
            </a:r>
            <a:r>
              <a:rPr lang="en-US" dirty="0"/>
              <a:t> well-being, and overall quality of life.</a:t>
            </a:r>
            <a:endParaRPr lang="en-GB" dirty="0"/>
          </a:p>
          <a:p>
            <a:pPr marL="285750" indent="-285750">
              <a:buFont typeface="Arial"/>
              <a:buChar char="•"/>
            </a:pPr>
            <a:r>
              <a:rPr lang="en-US" dirty="0"/>
              <a:t>Often requires </a:t>
            </a:r>
            <a:r>
              <a:rPr lang="en-US" b="1" dirty="0"/>
              <a:t>navigating healthcare systems</a:t>
            </a:r>
            <a:r>
              <a:rPr lang="en-US" dirty="0"/>
              <a:t>, financial costs, and social attitudes.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9</a:t>
            </a:fld>
            <a:endParaRPr lang="en-GB"/>
          </a:p>
        </p:txBody>
      </p:sp>
    </p:spTree>
    <p:extLst>
      <p:ext uri="{BB962C8B-B14F-4D97-AF65-F5344CB8AC3E}">
        <p14:creationId xmlns:p14="http://schemas.microsoft.com/office/powerpoint/2010/main" val="23058383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Social Transitioning</a:t>
            </a:r>
            <a:endParaRPr lang="en-US" dirty="0"/>
          </a:p>
          <a:p>
            <a:pPr marL="285750" indent="-285750">
              <a:buFont typeface="Arial"/>
              <a:buChar char="•"/>
            </a:pPr>
            <a:r>
              <a:rPr lang="en-US" dirty="0"/>
              <a:t>Involves a</a:t>
            </a:r>
            <a:r>
              <a:rPr lang="en-US" b="1" dirty="0"/>
              <a:t>dopting changes in everyday social life</a:t>
            </a:r>
            <a:r>
              <a:rPr lang="en-US" dirty="0"/>
              <a:t> without medical interventions.</a:t>
            </a:r>
            <a:endParaRPr lang="en-GB" dirty="0"/>
          </a:p>
          <a:p>
            <a:pPr marL="285750" indent="-285750">
              <a:buFont typeface="Arial"/>
              <a:buChar char="•"/>
            </a:pPr>
            <a:r>
              <a:rPr lang="en-US" dirty="0"/>
              <a:t>May include using a new name, pronouns, clothing, or hairstyle.</a:t>
            </a:r>
            <a:endParaRPr lang="en-GB" dirty="0"/>
          </a:p>
          <a:p>
            <a:pPr marL="285750" indent="-285750">
              <a:buFont typeface="Arial"/>
              <a:buChar char="•"/>
            </a:pPr>
            <a:r>
              <a:rPr lang="en-US" dirty="0"/>
              <a:t>Can affect </a:t>
            </a:r>
            <a:r>
              <a:rPr lang="en-US" b="1" dirty="0"/>
              <a:t>interpersonal </a:t>
            </a:r>
            <a:r>
              <a:rPr lang="en-US" dirty="0"/>
              <a:t>relationships, family dynamics, and workplace interactions.</a:t>
            </a:r>
            <a:endParaRPr lang="en-GB" dirty="0"/>
          </a:p>
          <a:p>
            <a:pPr marL="285750" indent="-285750">
              <a:buFont typeface="Arial"/>
              <a:buChar char="•"/>
            </a:pPr>
            <a:r>
              <a:rPr lang="en-US" dirty="0"/>
              <a:t>Provides an important way for many to</a:t>
            </a:r>
            <a:r>
              <a:rPr lang="en-US" b="1" dirty="0"/>
              <a:t> live authentically</a:t>
            </a:r>
            <a:r>
              <a:rPr lang="en-US" dirty="0"/>
              <a:t> while exploring their identity.</a:t>
            </a:r>
            <a:endParaRPr lang="en-GB" dirty="0"/>
          </a:p>
          <a:p>
            <a:pPr marL="285750" indent="-285750">
              <a:buFont typeface="Arial"/>
              <a:buChar char="•"/>
            </a:pPr>
            <a:r>
              <a:rPr lang="en-US" b="1" dirty="0"/>
              <a:t>Does not require medical or lega</a:t>
            </a:r>
            <a:r>
              <a:rPr lang="en-US" dirty="0"/>
              <a:t>l steps to be valid or meaningful.</a:t>
            </a:r>
            <a:endParaRPr lang="en-GB" dirty="0"/>
          </a:p>
          <a:p>
            <a:pPr marL="285750" indent="-285750">
              <a:buFont typeface="Arial"/>
              <a:buChar char="•"/>
            </a:pPr>
            <a:r>
              <a:rPr lang="en-US" dirty="0"/>
              <a:t>May be met with support, indifference, or resistance depending on social environment.</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10</a:t>
            </a:fld>
            <a:endParaRPr lang="en-GB"/>
          </a:p>
        </p:txBody>
      </p:sp>
    </p:spTree>
    <p:extLst>
      <p:ext uri="{BB962C8B-B14F-4D97-AF65-F5344CB8AC3E}">
        <p14:creationId xmlns:p14="http://schemas.microsoft.com/office/powerpoint/2010/main" val="18513290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Gender Dysphoria</a:t>
            </a:r>
            <a:endParaRPr lang="en-US" dirty="0"/>
          </a:p>
          <a:p>
            <a:pPr marL="285750" indent="-285750">
              <a:buFont typeface="Arial"/>
              <a:buChar char="•"/>
            </a:pPr>
            <a:r>
              <a:rPr lang="en-US" dirty="0"/>
              <a:t>A recognized </a:t>
            </a:r>
            <a:r>
              <a:rPr lang="en-US" b="1" dirty="0"/>
              <a:t>condition of distress</a:t>
            </a:r>
            <a:r>
              <a:rPr lang="en-US" dirty="0"/>
              <a:t> caused by a mismatch between one’s gender identity and assigned sex at birth.</a:t>
            </a:r>
            <a:endParaRPr lang="en-GB" dirty="0"/>
          </a:p>
          <a:p>
            <a:pPr marL="285750" indent="-285750">
              <a:buFont typeface="Arial"/>
              <a:buChar char="•"/>
            </a:pPr>
            <a:r>
              <a:rPr lang="en-US" dirty="0"/>
              <a:t>Can manifest </a:t>
            </a:r>
            <a:r>
              <a:rPr lang="en-US" b="1" dirty="0"/>
              <a:t>emotionally </a:t>
            </a:r>
            <a:r>
              <a:rPr lang="en-US" dirty="0"/>
              <a:t>(anxiety, depression) and </a:t>
            </a:r>
            <a:r>
              <a:rPr lang="en-US" b="1" dirty="0"/>
              <a:t>physically </a:t>
            </a:r>
            <a:r>
              <a:rPr lang="en-US" dirty="0"/>
              <a:t>(discomfort with body).</a:t>
            </a:r>
            <a:endParaRPr lang="en-GB" dirty="0"/>
          </a:p>
          <a:p>
            <a:pPr marL="285750" indent="-285750">
              <a:buFont typeface="Arial"/>
              <a:buChar char="•"/>
            </a:pPr>
            <a:r>
              <a:rPr lang="en-US" b="1" dirty="0"/>
              <a:t>Varies greatly</a:t>
            </a:r>
            <a:r>
              <a:rPr lang="en-US" dirty="0"/>
              <a:t>—some experience strong dysphoria, others little or none.</a:t>
            </a:r>
            <a:endParaRPr lang="en-GB" dirty="0"/>
          </a:p>
          <a:p>
            <a:pPr marL="285750" indent="-285750">
              <a:buFont typeface="Arial"/>
              <a:buChar char="•"/>
            </a:pPr>
            <a:r>
              <a:rPr lang="en-US" b="1" dirty="0"/>
              <a:t>Not all trans or nonbinary people experience </a:t>
            </a:r>
            <a:r>
              <a:rPr lang="en-US" dirty="0"/>
              <a:t>dysphoria, but for some it drives transition.</a:t>
            </a:r>
            <a:endParaRPr lang="en-GB" dirty="0"/>
          </a:p>
          <a:p>
            <a:pPr marL="285750" indent="-285750">
              <a:buFont typeface="Arial"/>
              <a:buChar char="•"/>
            </a:pPr>
            <a:r>
              <a:rPr lang="en-US" dirty="0"/>
              <a:t>Relief often comes from </a:t>
            </a:r>
            <a:r>
              <a:rPr lang="en-US" b="1" dirty="0"/>
              <a:t>affirmation </a:t>
            </a:r>
            <a:r>
              <a:rPr lang="en-US" dirty="0"/>
              <a:t>and </a:t>
            </a:r>
            <a:r>
              <a:rPr lang="en-US" b="1" dirty="0"/>
              <a:t>living in alignment </a:t>
            </a:r>
            <a:r>
              <a:rPr lang="en-US" dirty="0"/>
              <a:t>with one’s gender identity.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11</a:t>
            </a:fld>
            <a:endParaRPr lang="en-GB"/>
          </a:p>
        </p:txBody>
      </p:sp>
    </p:spTree>
    <p:extLst>
      <p:ext uri="{BB962C8B-B14F-4D97-AF65-F5344CB8AC3E}">
        <p14:creationId xmlns:p14="http://schemas.microsoft.com/office/powerpoint/2010/main" val="25771711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Clinical Considerations in Working with Gender Diversity</a:t>
            </a:r>
            <a:endParaRPr lang="en-US" dirty="0"/>
          </a:p>
          <a:p>
            <a:pPr marL="285750" indent="-285750">
              <a:buFont typeface="Arial"/>
              <a:buChar char="•"/>
            </a:pPr>
            <a:r>
              <a:rPr lang="en-US" dirty="0"/>
              <a:t>Centrality of </a:t>
            </a:r>
            <a:r>
              <a:rPr lang="en-US" b="1" i="1" dirty="0"/>
              <a:t>affirmation</a:t>
            </a:r>
            <a:r>
              <a:rPr lang="en-US" dirty="0"/>
              <a:t>: therapy as a place of validation and safe exploration.</a:t>
            </a:r>
            <a:endParaRPr lang="en-GB" dirty="0"/>
          </a:p>
          <a:p>
            <a:pPr marL="285750" indent="-285750">
              <a:buFont typeface="Arial"/>
              <a:buChar char="•"/>
            </a:pPr>
            <a:r>
              <a:rPr lang="en-US" b="1" dirty="0"/>
              <a:t>Minority stress </a:t>
            </a:r>
            <a:r>
              <a:rPr lang="en-US" dirty="0"/>
              <a:t>framework: </a:t>
            </a:r>
            <a:r>
              <a:rPr lang="en-US" dirty="0" err="1"/>
              <a:t>recognising</a:t>
            </a:r>
            <a:r>
              <a:rPr lang="en-US" dirty="0"/>
              <a:t> how stigma, discrimination, and microaggressions shape mental health.</a:t>
            </a:r>
            <a:endParaRPr lang="en-GB" dirty="0"/>
          </a:p>
          <a:p>
            <a:pPr marL="285750" indent="-285750">
              <a:buFont typeface="Arial"/>
              <a:buChar char="•"/>
            </a:pPr>
            <a:r>
              <a:rPr lang="en-US" dirty="0"/>
              <a:t>Exploration of </a:t>
            </a:r>
            <a:r>
              <a:rPr lang="en-US" b="1" dirty="0"/>
              <a:t>congruence</a:t>
            </a:r>
            <a:r>
              <a:rPr lang="en-US" dirty="0"/>
              <a:t>: supporting clients in aligning lived experience with identity, expression, or body (not prescriptive).</a:t>
            </a:r>
            <a:endParaRPr lang="en-GB" dirty="0"/>
          </a:p>
          <a:p>
            <a:pPr marL="285750" indent="-285750">
              <a:buFont typeface="Arial"/>
              <a:buChar char="•"/>
            </a:pPr>
            <a:r>
              <a:rPr lang="en-US" dirty="0"/>
              <a:t>Importance of </a:t>
            </a:r>
            <a:r>
              <a:rPr lang="en-US" b="1" dirty="0"/>
              <a:t>language</a:t>
            </a:r>
            <a:r>
              <a:rPr lang="en-US" dirty="0"/>
              <a:t>: using correct pronouns and terminology, modelling respect and inclusion.</a:t>
            </a:r>
            <a:endParaRPr lang="en-GB" dirty="0"/>
          </a:p>
          <a:p>
            <a:pPr marL="285750" indent="-285750">
              <a:buFont typeface="Arial"/>
              <a:buChar char="•"/>
            </a:pPr>
            <a:r>
              <a:rPr lang="en-US" dirty="0" err="1"/>
              <a:t>Recognising</a:t>
            </a:r>
            <a:r>
              <a:rPr lang="en-US" dirty="0"/>
              <a:t> </a:t>
            </a:r>
            <a:r>
              <a:rPr lang="en-US" b="1" dirty="0"/>
              <a:t>intersectionality</a:t>
            </a:r>
            <a:r>
              <a:rPr lang="en-US" dirty="0"/>
              <a:t>: identities interact with race, disability, class, sexuality, and religion.</a:t>
            </a:r>
            <a:endParaRPr lang="en-GB" dirty="0"/>
          </a:p>
          <a:p>
            <a:pPr marL="285750" indent="-285750">
              <a:buFont typeface="Arial"/>
              <a:buChar char="•"/>
            </a:pPr>
            <a:r>
              <a:rPr lang="en-US" b="1" dirty="0"/>
              <a:t>Attunement </a:t>
            </a:r>
            <a:r>
              <a:rPr lang="en-US" dirty="0"/>
              <a:t>to medical/transition-related issues </a:t>
            </a:r>
            <a:r>
              <a:rPr lang="en-US" b="1" dirty="0"/>
              <a:t>without making them the default </a:t>
            </a:r>
            <a:r>
              <a:rPr lang="en-US" dirty="0"/>
              <a:t>therapeutic focus.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12</a:t>
            </a:fld>
            <a:endParaRPr lang="en-GB"/>
          </a:p>
        </p:txBody>
      </p:sp>
    </p:spTree>
    <p:extLst>
      <p:ext uri="{BB962C8B-B14F-4D97-AF65-F5344CB8AC3E}">
        <p14:creationId xmlns:p14="http://schemas.microsoft.com/office/powerpoint/2010/main" val="38174421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Sans-Serif"/>
              <a:buChar char="•"/>
            </a:pPr>
            <a:r>
              <a:rPr lang="en-US" dirty="0"/>
              <a:t>Help clients name and locate </a:t>
            </a:r>
            <a:r>
              <a:rPr lang="en-US" b="1" dirty="0"/>
              <a:t>shame</a:t>
            </a:r>
            <a:r>
              <a:rPr lang="en-US" dirty="0"/>
              <a:t> as a </a:t>
            </a:r>
            <a:r>
              <a:rPr lang="en-US" b="1" dirty="0"/>
              <a:t>socially learned affect</a:t>
            </a:r>
            <a:r>
              <a:rPr lang="en-US" dirty="0"/>
              <a:t>, not a personal failure, reducing fusion with the feeling.</a:t>
            </a:r>
            <a:endParaRPr lang="en-US" dirty="0">
              <a:solidFill>
                <a:srgbClr val="444444"/>
              </a:solidFill>
            </a:endParaRPr>
          </a:p>
          <a:p>
            <a:pPr marL="285750" indent="-285750">
              <a:buFont typeface="Arial,Sans-Serif"/>
              <a:buChar char="•"/>
            </a:pPr>
            <a:r>
              <a:rPr lang="en-US" dirty="0"/>
              <a:t>Use </a:t>
            </a:r>
            <a:r>
              <a:rPr lang="en-US" b="1" dirty="0"/>
              <a:t>relational attunement</a:t>
            </a:r>
            <a:r>
              <a:rPr lang="en-US" dirty="0"/>
              <a:t> to provide a counter-experience of being seen without judgement, challenging </a:t>
            </a:r>
            <a:r>
              <a:rPr lang="en-US" b="1" dirty="0" err="1"/>
              <a:t>internalised</a:t>
            </a:r>
            <a:r>
              <a:rPr lang="en-US" b="1" dirty="0"/>
              <a:t> transphobia</a:t>
            </a:r>
            <a:r>
              <a:rPr lang="en-US" dirty="0"/>
              <a:t>.</a:t>
            </a:r>
            <a:endParaRPr lang="en-GB" dirty="0">
              <a:solidFill>
                <a:srgbClr val="444444"/>
              </a:solidFill>
            </a:endParaRPr>
          </a:p>
          <a:p>
            <a:pPr marL="285750" indent="-285750">
              <a:buFont typeface="Arial,Sans-Serif"/>
              <a:buChar char="•"/>
            </a:pPr>
            <a:r>
              <a:rPr lang="en-US" dirty="0"/>
              <a:t>Support clients to distinguish </a:t>
            </a:r>
            <a:r>
              <a:rPr lang="en-US" b="1" dirty="0"/>
              <a:t>dysphoria</a:t>
            </a:r>
            <a:r>
              <a:rPr lang="en-US" dirty="0"/>
              <a:t> from </a:t>
            </a:r>
            <a:r>
              <a:rPr lang="en-US" b="1" dirty="0"/>
              <a:t>shame</a:t>
            </a:r>
            <a:r>
              <a:rPr lang="en-US" dirty="0"/>
              <a:t>, clarifying what is self-generated versus culturally imposed.</a:t>
            </a:r>
            <a:endParaRPr lang="en-GB" dirty="0">
              <a:solidFill>
                <a:srgbClr val="444444"/>
              </a:solidFill>
            </a:endParaRPr>
          </a:p>
          <a:p>
            <a:pPr marL="285750" indent="-285750">
              <a:buFont typeface="Arial,Sans-Serif"/>
              <a:buChar char="•"/>
            </a:pPr>
            <a:r>
              <a:rPr lang="en-US" dirty="0"/>
              <a:t>Build </a:t>
            </a:r>
            <a:r>
              <a:rPr lang="en-US" b="1" dirty="0"/>
              <a:t>self-compassion</a:t>
            </a:r>
            <a:r>
              <a:rPr lang="en-US" dirty="0"/>
              <a:t> practices that reframe the body as a site of </a:t>
            </a:r>
            <a:r>
              <a:rPr lang="en-US" b="1" dirty="0"/>
              <a:t>agency</a:t>
            </a:r>
            <a:r>
              <a:rPr lang="en-US" dirty="0"/>
              <a:t> rather than defect.</a:t>
            </a:r>
            <a:endParaRPr lang="en-GB" dirty="0"/>
          </a:p>
        </p:txBody>
      </p:sp>
      <p:sp>
        <p:nvSpPr>
          <p:cNvPr id="4" name="Slide Number Placeholder 3"/>
          <p:cNvSpPr>
            <a:spLocks noGrp="1"/>
          </p:cNvSpPr>
          <p:nvPr>
            <p:ph type="sldNum" sz="quarter" idx="5"/>
          </p:nvPr>
        </p:nvSpPr>
        <p:spPr/>
        <p:txBody>
          <a:bodyPr/>
          <a:lstStyle/>
          <a:p>
            <a:fld id="{1B1DB85B-3299-49ED-AE41-153F3934A6AF}" type="slidenum">
              <a:rPr lang="en-GB"/>
              <a:t>13</a:t>
            </a:fld>
            <a:endParaRPr lang="en-GB"/>
          </a:p>
        </p:txBody>
      </p:sp>
    </p:spTree>
    <p:extLst>
      <p:ext uri="{BB962C8B-B14F-4D97-AF65-F5344CB8AC3E}">
        <p14:creationId xmlns:p14="http://schemas.microsoft.com/office/powerpoint/2010/main" val="34517255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ea typeface="Calibri"/>
                <a:cs typeface="Calibri"/>
              </a:rPr>
              <a:t>Shame can bound us to others</a:t>
            </a:r>
          </a:p>
          <a:p>
            <a:pPr marL="171450" indent="-171450">
              <a:buFont typeface="Arial"/>
              <a:buChar char="•"/>
            </a:pPr>
            <a:r>
              <a:rPr lang="en-US" dirty="0"/>
              <a:t>Help clients process </a:t>
            </a:r>
            <a:r>
              <a:rPr lang="en-US" b="1" dirty="0"/>
              <a:t>changes in belonging</a:t>
            </a:r>
            <a:r>
              <a:rPr lang="en-US" dirty="0"/>
              <a:t>, including distancing or withdrawal from previously close relatives or friends.</a:t>
            </a:r>
            <a:endParaRPr lang="en-US" dirty="0">
              <a:ea typeface="Calibri"/>
              <a:cs typeface="Calibri"/>
            </a:endParaRPr>
          </a:p>
          <a:p>
            <a:pPr marL="171450" indent="-171450">
              <a:buFont typeface="Arial"/>
              <a:buChar char="•"/>
            </a:pPr>
            <a:r>
              <a:rPr lang="en-US" dirty="0"/>
              <a:t>Explore the grief linked to </a:t>
            </a:r>
            <a:r>
              <a:rPr lang="en-US" b="1" dirty="0"/>
              <a:t>role renegotiation</a:t>
            </a:r>
            <a:r>
              <a:rPr lang="en-US" dirty="0"/>
              <a:t> as family members struggle to adapt to new names, pronouns, and relational positions.</a:t>
            </a:r>
            <a:endParaRPr lang="en-US" dirty="0">
              <a:ea typeface="Calibri"/>
              <a:cs typeface="Calibri"/>
            </a:endParaRPr>
          </a:p>
          <a:p>
            <a:pPr marL="171450" indent="-171450">
              <a:buFont typeface="Arial"/>
              <a:buChar char="•"/>
            </a:pPr>
            <a:r>
              <a:rPr lang="en-US" dirty="0"/>
              <a:t>Support clients in managing </a:t>
            </a:r>
            <a:r>
              <a:rPr lang="en-US" b="1" dirty="0"/>
              <a:t>value clashes</a:t>
            </a:r>
            <a:r>
              <a:rPr lang="en-US" dirty="0"/>
              <a:t>, where transition exposes underlying incompatibilities in belief systems or worldviews.</a:t>
            </a:r>
            <a:endParaRPr lang="en-US" dirty="0">
              <a:ea typeface="Calibri"/>
              <a:cs typeface="Calibri"/>
            </a:endParaRPr>
          </a:p>
          <a:p>
            <a:pPr marL="171450" indent="-171450">
              <a:buFont typeface="Arial"/>
              <a:buChar char="•"/>
            </a:pPr>
            <a:r>
              <a:rPr lang="en-US" dirty="0"/>
              <a:t>Strengthen capacity to build or deepen </a:t>
            </a:r>
            <a:r>
              <a:rPr lang="en-US" b="1" dirty="0"/>
              <a:t>affirming networks</a:t>
            </a:r>
            <a:r>
              <a:rPr lang="en-US" dirty="0"/>
              <a:t>, balancing the loss of some relationships with the formation of more supportive ones.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14</a:t>
            </a:fld>
            <a:endParaRPr lang="en-GB"/>
          </a:p>
        </p:txBody>
      </p:sp>
    </p:spTree>
    <p:extLst>
      <p:ext uri="{BB962C8B-B14F-4D97-AF65-F5344CB8AC3E}">
        <p14:creationId xmlns:p14="http://schemas.microsoft.com/office/powerpoint/2010/main" val="42272846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Advances in Understanding Gender Identity</a:t>
            </a:r>
            <a:endParaRPr lang="en-US" dirty="0"/>
          </a:p>
          <a:p>
            <a:pPr marL="285750" indent="-285750">
              <a:buFont typeface="Arial"/>
              <a:buChar char="•"/>
            </a:pPr>
            <a:r>
              <a:rPr lang="en-US" dirty="0"/>
              <a:t>Moving from </a:t>
            </a:r>
            <a:r>
              <a:rPr lang="en-US" b="1" i="1" dirty="0"/>
              <a:t>pathology</a:t>
            </a:r>
            <a:r>
              <a:rPr lang="en-US" b="1" dirty="0"/>
              <a:t> </a:t>
            </a:r>
            <a:r>
              <a:rPr lang="en-US" dirty="0"/>
              <a:t>(e.g., “gender identity disorder”) toward </a:t>
            </a:r>
            <a:r>
              <a:rPr lang="en-US" b="1" i="1" dirty="0"/>
              <a:t>affirmation</a:t>
            </a:r>
            <a:r>
              <a:rPr lang="en-US" b="1" dirty="0"/>
              <a:t> </a:t>
            </a:r>
            <a:r>
              <a:rPr lang="en-US" dirty="0"/>
              <a:t>(e.g., “gender dysphoria,” “gender incongruence,” </a:t>
            </a:r>
            <a:r>
              <a:rPr lang="en-US" dirty="0" err="1"/>
              <a:t>depathologised</a:t>
            </a:r>
            <a:r>
              <a:rPr lang="en-US" dirty="0"/>
              <a:t> in ICD-11).</a:t>
            </a:r>
            <a:endParaRPr lang="en-GB" dirty="0"/>
          </a:p>
          <a:p>
            <a:pPr marL="285750" indent="-285750">
              <a:buFont typeface="Arial"/>
              <a:buChar char="•"/>
            </a:pPr>
            <a:r>
              <a:rPr lang="en-US" dirty="0"/>
              <a:t>Expansion of non-binary and gender-diverse identities in both </a:t>
            </a:r>
            <a:r>
              <a:rPr lang="en-US" b="1" dirty="0"/>
              <a:t>social and clinical awareness.</a:t>
            </a:r>
            <a:endParaRPr lang="en-GB" b="1">
              <a:ea typeface="Calibri"/>
              <a:cs typeface="Calibri"/>
            </a:endParaRPr>
          </a:p>
          <a:p>
            <a:pPr marL="285750" indent="-285750">
              <a:buFont typeface="Arial"/>
              <a:buChar char="•"/>
            </a:pPr>
            <a:r>
              <a:rPr lang="en-US" dirty="0"/>
              <a:t>Greater understanding of the developmental pathways of gender </a:t>
            </a:r>
            <a:r>
              <a:rPr lang="en-US" b="1" dirty="0"/>
              <a:t>identity across the lifespan.</a:t>
            </a:r>
            <a:endParaRPr lang="en-GB" b="1">
              <a:ea typeface="Calibri"/>
              <a:cs typeface="Calibri"/>
            </a:endParaRPr>
          </a:p>
          <a:p>
            <a:pPr marL="285750" indent="-285750">
              <a:buFont typeface="Arial"/>
              <a:buChar char="•"/>
            </a:pPr>
            <a:r>
              <a:rPr lang="en-US" b="1" dirty="0"/>
              <a:t>Integration of </a:t>
            </a:r>
            <a:r>
              <a:rPr lang="en-US" b="1" i="1" dirty="0"/>
              <a:t>informed consent</a:t>
            </a:r>
            <a:r>
              <a:rPr lang="en-US" b="1" dirty="0"/>
              <a:t> </a:t>
            </a:r>
            <a:r>
              <a:rPr lang="en-US" dirty="0"/>
              <a:t>models in medical/clinical settings, shifting power from gatekeeping to autonomy.</a:t>
            </a:r>
            <a:endParaRPr lang="en-GB" dirty="0"/>
          </a:p>
          <a:p>
            <a:pPr marL="285750" indent="-285750">
              <a:buFont typeface="Arial"/>
              <a:buChar char="•"/>
            </a:pPr>
            <a:r>
              <a:rPr lang="en-US" dirty="0"/>
              <a:t>Recognition of </a:t>
            </a:r>
            <a:r>
              <a:rPr lang="en-US" b="1" dirty="0"/>
              <a:t>gender euphoria </a:t>
            </a:r>
            <a:r>
              <a:rPr lang="en-US" dirty="0"/>
              <a:t>(joy of affirmation) alongside dysphoria.</a:t>
            </a:r>
            <a:endParaRPr lang="en-GB" dirty="0"/>
          </a:p>
          <a:p>
            <a:pPr marL="285750" indent="-285750">
              <a:buFont typeface="Arial"/>
              <a:buChar char="•"/>
            </a:pPr>
            <a:r>
              <a:rPr lang="en-US" b="1" dirty="0"/>
              <a:t>Increasing evidence base</a:t>
            </a:r>
            <a:r>
              <a:rPr lang="en-US" dirty="0"/>
              <a:t> supporting affirmative approaches as protective against mental distress and suicidality.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15</a:t>
            </a:fld>
            <a:endParaRPr lang="en-GB"/>
          </a:p>
        </p:txBody>
      </p:sp>
    </p:spTree>
    <p:extLst>
      <p:ext uri="{BB962C8B-B14F-4D97-AF65-F5344CB8AC3E}">
        <p14:creationId xmlns:p14="http://schemas.microsoft.com/office/powerpoint/2010/main" val="26709724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Generally positive but variable</a:t>
            </a:r>
            <a:r>
              <a:rPr lang="en-US" dirty="0"/>
              <a:t>: Many experience reduced gender dysphoria, increased body satisfaction, and improved overall well-being, but outcomes are not uniform.</a:t>
            </a:r>
          </a:p>
          <a:p>
            <a:pPr marL="285750" indent="-285750">
              <a:buFont typeface="Arial"/>
              <a:buChar char="•"/>
            </a:pPr>
            <a:r>
              <a:rPr lang="en-US" b="1" dirty="0"/>
              <a:t>Pre-existing mental health matters</a:t>
            </a:r>
            <a:r>
              <a:rPr lang="en-US" dirty="0"/>
              <a:t>: Anxiety, depression, or trauma prior to surgery can influence post-surgical mental health trajectories.</a:t>
            </a:r>
            <a:endParaRPr lang="en-GB" dirty="0"/>
          </a:p>
          <a:p>
            <a:pPr marL="285750" indent="-285750">
              <a:buFont typeface="Arial"/>
              <a:buChar char="•"/>
            </a:pPr>
            <a:r>
              <a:rPr lang="en-US" b="1" dirty="0"/>
              <a:t>Expectations vs. reality</a:t>
            </a:r>
            <a:r>
              <a:rPr lang="en-US" dirty="0"/>
              <a:t>: Unrealistic expectations about surgery results can lead to disappointment or ongoing distress.</a:t>
            </a:r>
            <a:endParaRPr lang="en-GB" dirty="0"/>
          </a:p>
          <a:p>
            <a:pPr marL="285750" indent="-285750">
              <a:buFont typeface="Arial"/>
              <a:buChar char="•"/>
            </a:pPr>
            <a:r>
              <a:rPr lang="en-US" b="1" dirty="0"/>
              <a:t>Social factors play a role</a:t>
            </a:r>
            <a:r>
              <a:rPr lang="en-US" dirty="0"/>
              <a:t>: Support from family, partners, and community can significantly affect post-surgical mental health.</a:t>
            </a:r>
            <a:endParaRPr lang="en-GB" dirty="0"/>
          </a:p>
          <a:p>
            <a:pPr marL="285750" indent="-285750">
              <a:buFont typeface="Arial"/>
              <a:buChar char="•"/>
            </a:pPr>
            <a:r>
              <a:rPr lang="en-US" b="1" dirty="0"/>
              <a:t>Potential for post-surgical complications</a:t>
            </a:r>
            <a:r>
              <a:rPr lang="en-US" dirty="0"/>
              <a:t>: Physical complications or dissatisfaction with surgical outcomes can exacerbate emotional distress.</a:t>
            </a:r>
            <a:endParaRPr lang="en-GB" dirty="0"/>
          </a:p>
          <a:p>
            <a:pPr marL="285750" indent="-285750">
              <a:buFont typeface="Arial"/>
              <a:buChar char="•"/>
            </a:pPr>
            <a:r>
              <a:rPr lang="en-US" b="1" dirty="0"/>
              <a:t>Intersectional factors</a:t>
            </a:r>
            <a:r>
              <a:rPr lang="en-US" dirty="0"/>
              <a:t>: Race, socioeconomic status, disability, and access to care can influence both the experience of surgery and psychological outcomes.</a:t>
            </a:r>
            <a:endParaRPr lang="en-GB" dirty="0"/>
          </a:p>
          <a:p>
            <a:pPr marL="285750" indent="-285750">
              <a:buFont typeface="Arial"/>
              <a:buChar char="•"/>
            </a:pPr>
            <a:r>
              <a:rPr lang="en-US" dirty="0">
                <a:ea typeface="Calibri"/>
                <a:cs typeface="Calibri"/>
              </a:rPr>
              <a:t>NOT ENDURING CHANGE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16</a:t>
            </a:fld>
            <a:endParaRPr lang="en-GB"/>
          </a:p>
        </p:txBody>
      </p:sp>
    </p:spTree>
    <p:extLst>
      <p:ext uri="{BB962C8B-B14F-4D97-AF65-F5344CB8AC3E}">
        <p14:creationId xmlns:p14="http://schemas.microsoft.com/office/powerpoint/2010/main" val="2060171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Prepare clients for the </a:t>
            </a:r>
            <a:r>
              <a:rPr lang="en-US" b="1"/>
              <a:t>uneven emotional terrain</a:t>
            </a:r>
            <a:r>
              <a:rPr lang="en-US"/>
              <a:t> of transition: bodily change, social shifts, relational renegotiation.</a:t>
            </a:r>
          </a:p>
          <a:p>
            <a:pPr marL="285750" indent="-285750">
              <a:buFont typeface="Arial"/>
              <a:buChar char="•"/>
            </a:pPr>
            <a:r>
              <a:rPr lang="en-US"/>
              <a:t>Strengthen </a:t>
            </a:r>
            <a:r>
              <a:rPr lang="en-US" b="1"/>
              <a:t>coping strategies</a:t>
            </a:r>
            <a:r>
              <a:rPr lang="en-US"/>
              <a:t> for external stressors such as </a:t>
            </a:r>
            <a:r>
              <a:rPr lang="en-US" b="1"/>
              <a:t>misgendering</a:t>
            </a:r>
            <a:r>
              <a:rPr lang="en-US"/>
              <a:t>, family reactions, and workplace dynamics.</a:t>
            </a:r>
            <a:endParaRPr lang="en-GB"/>
          </a:p>
          <a:p>
            <a:pPr marL="285750" indent="-285750">
              <a:buFont typeface="Arial"/>
              <a:buChar char="•"/>
            </a:pPr>
            <a:r>
              <a:rPr lang="en-US"/>
              <a:t>Amplify and integrate </a:t>
            </a:r>
            <a:r>
              <a:rPr lang="en-US" b="1"/>
              <a:t>positive experiences</a:t>
            </a:r>
            <a:r>
              <a:rPr lang="en-US"/>
              <a:t>—congruence, recognition, freedom—into the client’s </a:t>
            </a:r>
            <a:r>
              <a:rPr lang="en-US" b="1"/>
              <a:t>narrative identity</a:t>
            </a:r>
            <a:r>
              <a:rPr lang="en-US"/>
              <a:t>.</a:t>
            </a:r>
            <a:endParaRPr lang="en-GB"/>
          </a:p>
          <a:p>
            <a:pPr marL="285750" indent="-285750">
              <a:buFont typeface="Arial"/>
              <a:buChar char="•"/>
            </a:pPr>
            <a:r>
              <a:rPr lang="en-US"/>
              <a:t>Facilitate planning for </a:t>
            </a:r>
            <a:r>
              <a:rPr lang="en-US" b="1"/>
              <a:t>health</a:t>
            </a:r>
            <a:r>
              <a:rPr lang="en-US"/>
              <a:t>, </a:t>
            </a:r>
            <a:r>
              <a:rPr lang="en-US" b="1"/>
              <a:t>community</a:t>
            </a:r>
            <a:r>
              <a:rPr lang="en-US"/>
              <a:t>, and </a:t>
            </a:r>
            <a:r>
              <a:rPr lang="en-US" b="1"/>
              <a:t>social supports</a:t>
            </a:r>
            <a:r>
              <a:rPr lang="en-US"/>
              <a:t> that </a:t>
            </a:r>
            <a:r>
              <a:rPr lang="en-US" err="1"/>
              <a:t>stabilise</a:t>
            </a:r>
            <a:r>
              <a:rPr lang="en-US"/>
              <a:t> the transition process.</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17</a:t>
            </a:fld>
            <a:endParaRPr lang="en-GB"/>
          </a:p>
        </p:txBody>
      </p:sp>
    </p:spTree>
    <p:extLst>
      <p:ext uri="{BB962C8B-B14F-4D97-AF65-F5344CB8AC3E}">
        <p14:creationId xmlns:p14="http://schemas.microsoft.com/office/powerpoint/2010/main" val="7615521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err="1"/>
              <a:t>Normalise</a:t>
            </a:r>
            <a:r>
              <a:rPr lang="en-US" dirty="0"/>
              <a:t> </a:t>
            </a:r>
            <a:r>
              <a:rPr lang="en-US" b="1" dirty="0"/>
              <a:t>ambivalence</a:t>
            </a:r>
            <a:r>
              <a:rPr lang="en-US" dirty="0"/>
              <a:t> as an expected </a:t>
            </a:r>
            <a:r>
              <a:rPr lang="en-US" b="1" dirty="0"/>
              <a:t>developmental phase</a:t>
            </a:r>
            <a:r>
              <a:rPr lang="en-US" dirty="0"/>
              <a:t>, not evidence of poor decision-making.</a:t>
            </a:r>
          </a:p>
          <a:p>
            <a:pPr marL="285750" indent="-285750">
              <a:buFont typeface="Arial"/>
              <a:buChar char="•"/>
            </a:pPr>
            <a:r>
              <a:rPr lang="en-US" dirty="0"/>
              <a:t>Explore the gap between </a:t>
            </a:r>
            <a:r>
              <a:rPr lang="en-US" b="1" dirty="0"/>
              <a:t>anticipated relief</a:t>
            </a:r>
            <a:r>
              <a:rPr lang="en-US" dirty="0"/>
              <a:t> and actual experience, identifying </a:t>
            </a:r>
            <a:r>
              <a:rPr lang="en-US" b="1" dirty="0"/>
              <a:t>unrealistic expectations</a:t>
            </a:r>
            <a:r>
              <a:rPr lang="en-US" dirty="0"/>
              <a:t> inherited from cultural narratives.</a:t>
            </a:r>
            <a:endParaRPr lang="en-GB" dirty="0"/>
          </a:p>
          <a:p>
            <a:pPr marL="285750" indent="-285750">
              <a:buFont typeface="Arial"/>
              <a:buChar char="•"/>
            </a:pPr>
            <a:r>
              <a:rPr lang="en-US" dirty="0"/>
              <a:t>Help clients track multiple </a:t>
            </a:r>
            <a:r>
              <a:rPr lang="en-US" b="1" dirty="0"/>
              <a:t>emotional timelines</a:t>
            </a:r>
            <a:r>
              <a:rPr lang="en-US" dirty="0"/>
              <a:t>: bodily change, psychological adaptation, and social response.</a:t>
            </a:r>
            <a:endParaRPr lang="en-GB" dirty="0"/>
          </a:p>
          <a:p>
            <a:pPr marL="285750" indent="-285750">
              <a:buFont typeface="Arial"/>
              <a:buChar char="•"/>
            </a:pPr>
            <a:r>
              <a:rPr lang="en-US" dirty="0"/>
              <a:t>Use </a:t>
            </a:r>
            <a:r>
              <a:rPr lang="en-US" b="1" dirty="0"/>
              <a:t>meaning-focused work</a:t>
            </a:r>
            <a:r>
              <a:rPr lang="en-US" dirty="0"/>
              <a:t> to integrate both </a:t>
            </a:r>
            <a:r>
              <a:rPr lang="en-US" b="1" dirty="0"/>
              <a:t>gains</a:t>
            </a:r>
            <a:r>
              <a:rPr lang="en-US" dirty="0"/>
              <a:t> and </a:t>
            </a:r>
            <a:r>
              <a:rPr lang="en-US" b="1" dirty="0"/>
              <a:t>losses</a:t>
            </a:r>
            <a:r>
              <a:rPr lang="en-US" dirty="0"/>
              <a:t>, allowing for a more complex post-transition identity.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18</a:t>
            </a:fld>
            <a:endParaRPr lang="en-GB"/>
          </a:p>
        </p:txBody>
      </p:sp>
    </p:spTree>
    <p:extLst>
      <p:ext uri="{BB962C8B-B14F-4D97-AF65-F5344CB8AC3E}">
        <p14:creationId xmlns:p14="http://schemas.microsoft.com/office/powerpoint/2010/main" val="1908481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Use inclusive language consistently</a:t>
            </a:r>
            <a:r>
              <a:rPr lang="en-US" dirty="0"/>
              <a:t>: Ask and use correct names and pronouns, even if a client is exploring detransition.</a:t>
            </a:r>
          </a:p>
          <a:p>
            <a:pPr marL="285750" indent="-285750">
              <a:buFont typeface="Arial"/>
              <a:buChar char="•"/>
            </a:pPr>
            <a:r>
              <a:rPr lang="en-US" b="1" dirty="0"/>
              <a:t>Normalize exploration</a:t>
            </a:r>
            <a:r>
              <a:rPr lang="en-US" dirty="0"/>
              <a:t>: Create a safe space where questioning or </a:t>
            </a:r>
            <a:r>
              <a:rPr lang="en-US" dirty="0" err="1"/>
              <a:t>detransitioning</a:t>
            </a:r>
            <a:r>
              <a:rPr lang="en-US" dirty="0"/>
              <a:t> is not pathologized, but seen as part of a personal journey.</a:t>
            </a:r>
            <a:endParaRPr lang="en-GB" dirty="0"/>
          </a:p>
          <a:p>
            <a:pPr marL="285750" indent="-285750">
              <a:buFont typeface="Arial"/>
              <a:buChar char="•"/>
            </a:pPr>
            <a:r>
              <a:rPr lang="en-US" b="1" dirty="0"/>
              <a:t>Validate emotions</a:t>
            </a:r>
            <a:r>
              <a:rPr lang="en-US" dirty="0"/>
              <a:t>: Acknowledge feelings of regret, relief, or uncertainty without judgment.</a:t>
            </a:r>
            <a:endParaRPr lang="en-GB" dirty="0"/>
          </a:p>
          <a:p>
            <a:pPr marL="285750" indent="-285750">
              <a:buFont typeface="Arial"/>
              <a:buChar char="•"/>
            </a:pPr>
            <a:r>
              <a:rPr lang="en-US" b="1" dirty="0"/>
              <a:t>Avoid assumptions</a:t>
            </a:r>
            <a:r>
              <a:rPr lang="en-US" dirty="0"/>
              <a:t>: Do not assume a client’s gender identity is fixed; remain open to fluidity and change.</a:t>
            </a:r>
            <a:endParaRPr lang="en-GB" dirty="0"/>
          </a:p>
          <a:p>
            <a:pPr marL="285750" indent="-285750">
              <a:buFont typeface="Arial"/>
              <a:buChar char="•"/>
            </a:pPr>
            <a:r>
              <a:rPr lang="en-US" b="1" dirty="0"/>
              <a:t>Provide resources</a:t>
            </a:r>
            <a:r>
              <a:rPr lang="en-US" dirty="0"/>
              <a:t>: Offer information on both transition and detransition support networks, medical guidance, and mental health services.</a:t>
            </a:r>
            <a:endParaRPr lang="en-GB" dirty="0"/>
          </a:p>
          <a:p>
            <a:pPr marL="285750" indent="-285750">
              <a:buFont typeface="Arial"/>
              <a:buChar char="•"/>
            </a:pPr>
            <a:r>
              <a:rPr lang="en-US" b="1" dirty="0"/>
              <a:t>Monitor minority stress</a:t>
            </a:r>
            <a:r>
              <a:rPr lang="en-US" dirty="0"/>
              <a:t>: Be aware that clients may experience compounded stress from societal stigma, discrimination, or internalized transphobia, regardless of transition status.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19</a:t>
            </a:fld>
            <a:endParaRPr lang="en-GB"/>
          </a:p>
        </p:txBody>
      </p:sp>
    </p:spTree>
    <p:extLst>
      <p:ext uri="{BB962C8B-B14F-4D97-AF65-F5344CB8AC3E}">
        <p14:creationId xmlns:p14="http://schemas.microsoft.com/office/powerpoint/2010/main" val="19522068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Therapeutic Relationship and Skills</a:t>
            </a:r>
            <a:endParaRPr lang="en-US" dirty="0"/>
          </a:p>
          <a:p>
            <a:pPr marL="285750" indent="-285750">
              <a:buFont typeface="Arial"/>
              <a:buChar char="•"/>
            </a:pPr>
            <a:r>
              <a:rPr lang="en-US" dirty="0"/>
              <a:t>Create a non-judgmental, open environment where gender diversity is </a:t>
            </a:r>
            <a:r>
              <a:rPr lang="en-US" dirty="0" err="1"/>
              <a:t>normalised</a:t>
            </a:r>
            <a:r>
              <a:rPr lang="en-US" dirty="0"/>
              <a:t>.</a:t>
            </a:r>
            <a:endParaRPr lang="en-GB" dirty="0"/>
          </a:p>
          <a:p>
            <a:pPr marL="285750" indent="-285750">
              <a:buFont typeface="Arial"/>
              <a:buChar char="•"/>
            </a:pPr>
            <a:r>
              <a:rPr lang="en-US" dirty="0"/>
              <a:t>Be aware of the therapeutic power dynamic—gender diverse clients may fear invalidation or misgendering.</a:t>
            </a:r>
            <a:endParaRPr lang="en-GB" dirty="0"/>
          </a:p>
          <a:p>
            <a:pPr marL="285750" indent="-285750">
              <a:buFont typeface="Arial"/>
              <a:buChar char="•"/>
            </a:pPr>
            <a:r>
              <a:rPr lang="en-US" dirty="0"/>
              <a:t>Use relational depth: unconditional positive regard, empathy, congruence applied to gender identity issues.</a:t>
            </a:r>
            <a:endParaRPr lang="en-GB" dirty="0"/>
          </a:p>
          <a:p>
            <a:pPr marL="285750" indent="-285750">
              <a:buFont typeface="Arial"/>
              <a:buChar char="•"/>
            </a:pPr>
            <a:r>
              <a:rPr lang="en-US" dirty="0"/>
              <a:t>Work collaboratively: clients are the experts in their own gender experience.</a:t>
            </a:r>
            <a:endParaRPr lang="en-GB" dirty="0"/>
          </a:p>
          <a:p>
            <a:pPr marL="285750" indent="-285750">
              <a:buFont typeface="Arial"/>
              <a:buChar char="•"/>
            </a:pPr>
            <a:r>
              <a:rPr lang="en-US" dirty="0"/>
              <a:t>Be mindful of disclosure: therapist’s openness around their own gender/sexual identity may impact alliance.</a:t>
            </a:r>
            <a:endParaRPr lang="en-GB" dirty="0"/>
          </a:p>
          <a:p>
            <a:pPr marL="285750" indent="-285750">
              <a:buFont typeface="Arial"/>
              <a:buChar char="•"/>
            </a:pPr>
            <a:r>
              <a:rPr lang="en-US" dirty="0"/>
              <a:t>Hold space for ambiguity, questioning, and fluidity without pressuring clients toward “clarity” or fixed outcomes.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22</a:t>
            </a:fld>
            <a:endParaRPr lang="en-GB"/>
          </a:p>
        </p:txBody>
      </p:sp>
    </p:spTree>
    <p:extLst>
      <p:ext uri="{BB962C8B-B14F-4D97-AF65-F5344CB8AC3E}">
        <p14:creationId xmlns:p14="http://schemas.microsoft.com/office/powerpoint/2010/main" val="28896124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Awareness of Microaggressions with Trans Clients</a:t>
            </a:r>
            <a:endParaRPr lang="en-US"/>
          </a:p>
          <a:p>
            <a:pPr marL="285750" indent="-285750">
              <a:buFont typeface="Arial"/>
              <a:buChar char="•"/>
            </a:pPr>
            <a:r>
              <a:rPr lang="en-US" b="1"/>
              <a:t>Recognize subtle invalidation</a:t>
            </a:r>
            <a:r>
              <a:rPr lang="en-US"/>
              <a:t>: Misgendering, deadnaming, or assuming pronouns can cause daily stress and erode trust.</a:t>
            </a:r>
            <a:endParaRPr lang="en-GB"/>
          </a:p>
          <a:p>
            <a:pPr marL="285750" indent="-285750">
              <a:buFont typeface="Arial"/>
              <a:buChar char="•"/>
            </a:pPr>
            <a:r>
              <a:rPr lang="en-US" b="1"/>
              <a:t>Acknowledge intersectional stress</a:t>
            </a:r>
            <a:r>
              <a:rPr lang="en-US"/>
              <a:t>: Trans clients of color, disabled trans people, or those with low socioeconomic status may face compounded microaggressions.</a:t>
            </a:r>
            <a:endParaRPr lang="en-GB"/>
          </a:p>
          <a:p>
            <a:pPr marL="285750" indent="-285750">
              <a:buFont typeface="Arial"/>
              <a:buChar char="•"/>
            </a:pPr>
            <a:r>
              <a:rPr lang="en-US" b="1"/>
              <a:t>Validate lived experiences</a:t>
            </a:r>
            <a:r>
              <a:rPr lang="en-US"/>
              <a:t>: Dismissing or minimizing experiences of discrimination or dysphoria contributes to minority stress.</a:t>
            </a:r>
            <a:endParaRPr lang="en-GB"/>
          </a:p>
          <a:p>
            <a:pPr marL="285750" indent="-285750">
              <a:buFont typeface="Arial"/>
              <a:buChar char="•"/>
            </a:pPr>
            <a:r>
              <a:rPr lang="en-US" b="1"/>
              <a:t>Understand minority stress</a:t>
            </a:r>
            <a:r>
              <a:rPr lang="en-US"/>
              <a:t>: Chronic exposure to microaggressions can lead to anxiety, depression, and internalized transphobia.</a:t>
            </a:r>
            <a:endParaRPr lang="en-GB"/>
          </a:p>
          <a:p>
            <a:pPr marL="285750" indent="-285750">
              <a:buFont typeface="Arial"/>
              <a:buChar char="•"/>
            </a:pPr>
            <a:r>
              <a:rPr lang="en-US" b="1"/>
              <a:t>Adapt language and assumptions</a:t>
            </a:r>
            <a:r>
              <a:rPr lang="en-US"/>
              <a:t>: Avoid heteronormative or </a:t>
            </a:r>
            <a:r>
              <a:rPr lang="en-US" err="1"/>
              <a:t>cisnormative</a:t>
            </a:r>
            <a:r>
              <a:rPr lang="en-US"/>
              <a:t> assumptions about relationships, bodies, or gender expression.</a:t>
            </a:r>
            <a:endParaRPr lang="en-GB"/>
          </a:p>
          <a:p>
            <a:pPr marL="285750" indent="-285750">
              <a:buFont typeface="Arial"/>
              <a:buChar char="•"/>
            </a:pPr>
            <a:r>
              <a:rPr lang="en-US" b="1"/>
              <a:t>Create affirming spaces</a:t>
            </a:r>
            <a:r>
              <a:rPr lang="en-US"/>
              <a:t>: Active use of correct names, pronouns, and inclusive language reduces stress and fosters therapeutic safety.</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23</a:t>
            </a:fld>
            <a:endParaRPr lang="en-GB"/>
          </a:p>
        </p:txBody>
      </p:sp>
    </p:spTree>
    <p:extLst>
      <p:ext uri="{BB962C8B-B14F-4D97-AF65-F5344CB8AC3E}">
        <p14:creationId xmlns:p14="http://schemas.microsoft.com/office/powerpoint/2010/main" val="2895892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Working with Minority Stress in Trans Clients</a:t>
            </a:r>
            <a:endParaRPr lang="en-US"/>
          </a:p>
          <a:p>
            <a:pPr marL="285750" indent="-285750">
              <a:buFont typeface="Arial"/>
              <a:buChar char="•"/>
            </a:pPr>
            <a:r>
              <a:rPr lang="en-US" b="1"/>
              <a:t>Acknowledge diverse stressors:</a:t>
            </a:r>
            <a:r>
              <a:rPr lang="en-US"/>
              <a:t> Trans clients may face distal stress (external factors like discrimination, harassment, violence) and proximal stress (internalized stigma, concealment, hypervigilance).</a:t>
            </a:r>
            <a:endParaRPr lang="en-GB"/>
          </a:p>
          <a:p>
            <a:pPr marL="285750" indent="-285750">
              <a:buFont typeface="Arial"/>
              <a:buChar char="•"/>
            </a:pPr>
            <a:r>
              <a:rPr lang="en-US" b="1"/>
              <a:t>Recognize variation within trans experiences:</a:t>
            </a:r>
            <a:r>
              <a:rPr lang="en-US"/>
              <a:t> Trans women, trans men, and nonbinary people may face distinct challenges (e.g., trans women may encounter higher rates of public harassment, while nonbinary people may struggle with erasure or lack of recognition).</a:t>
            </a:r>
            <a:endParaRPr lang="en-GB"/>
          </a:p>
          <a:p>
            <a:pPr marL="285750" indent="-285750">
              <a:buFont typeface="Arial"/>
              <a:buChar char="•"/>
            </a:pPr>
            <a:r>
              <a:rPr lang="en-US" b="1"/>
              <a:t>Address intersectionality:</a:t>
            </a:r>
            <a:r>
              <a:rPr lang="en-US"/>
              <a:t> Stress is compounded by race, class, disability, immigration status, or sexual orientation (e.g., a Black trans woman may experience racism, sexism, and transphobia simultaneously).</a:t>
            </a:r>
            <a:endParaRPr lang="en-GB"/>
          </a:p>
          <a:p>
            <a:pPr marL="285750" indent="-285750">
              <a:buFont typeface="Arial"/>
              <a:buChar char="•"/>
            </a:pPr>
            <a:r>
              <a:rPr lang="en-US" b="1"/>
              <a:t>Support coping strategies:</a:t>
            </a:r>
            <a:r>
              <a:rPr lang="en-US"/>
              <a:t> Work collaboratively to build resilience through affirming communities, peer support, and stress-reduction practices.</a:t>
            </a:r>
            <a:endParaRPr lang="en-GB"/>
          </a:p>
          <a:p>
            <a:pPr marL="285750" indent="-285750">
              <a:buFont typeface="Arial"/>
              <a:buChar char="•"/>
            </a:pPr>
            <a:r>
              <a:rPr lang="en-US" b="1"/>
              <a:t>Validate identity and experiences:</a:t>
            </a:r>
            <a:r>
              <a:rPr lang="en-US"/>
              <a:t> Provide gender-affirming care, use correct pronouns, and challenge internalized transphobia to reduce proximal stress.</a:t>
            </a:r>
            <a:endParaRPr lang="en-GB"/>
          </a:p>
          <a:p>
            <a:pPr marL="285750" indent="-285750">
              <a:buFont typeface="Arial"/>
              <a:buChar char="•"/>
            </a:pPr>
            <a:r>
              <a:rPr lang="en-US" b="1"/>
              <a:t>Advocate beyond the therapy room:</a:t>
            </a:r>
            <a:r>
              <a:rPr lang="en-US"/>
              <a:t> Help clients navigate systemic barriers (e.g., housing, healthcare, employment discrimination) and, when possible, engage in community or policy advocacy.</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24</a:t>
            </a:fld>
            <a:endParaRPr lang="en-GB"/>
          </a:p>
        </p:txBody>
      </p:sp>
    </p:spTree>
    <p:extLst>
      <p:ext uri="{BB962C8B-B14F-4D97-AF65-F5344CB8AC3E}">
        <p14:creationId xmlns:p14="http://schemas.microsoft.com/office/powerpoint/2010/main" val="14934901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Challenges, Ethics, and Opportunities</a:t>
            </a:r>
            <a:endParaRPr lang="en-US" dirty="0"/>
          </a:p>
          <a:p>
            <a:pPr marL="285750" indent="-285750">
              <a:buFont typeface="Arial"/>
              <a:buChar char="•"/>
            </a:pPr>
            <a:r>
              <a:rPr lang="en-US" b="1" dirty="0"/>
              <a:t>Addressing </a:t>
            </a:r>
            <a:r>
              <a:rPr lang="en-US" b="1" dirty="0" err="1"/>
              <a:t>internalised</a:t>
            </a:r>
            <a:r>
              <a:rPr lang="en-US" b="1" dirty="0"/>
              <a:t> transphobia</a:t>
            </a:r>
            <a:r>
              <a:rPr lang="en-US" dirty="0"/>
              <a:t> and shame within a supportive therapeutic context.</a:t>
            </a:r>
            <a:endParaRPr lang="en-GB" dirty="0"/>
          </a:p>
          <a:p>
            <a:pPr marL="285750" indent="-285750">
              <a:buFont typeface="Arial"/>
              <a:buChar char="•"/>
            </a:pPr>
            <a:r>
              <a:rPr lang="en-US" b="1" dirty="0"/>
              <a:t>Navigating family, relational, and cultural</a:t>
            </a:r>
            <a:r>
              <a:rPr lang="en-US" dirty="0"/>
              <a:t> dynamics around gender identity.</a:t>
            </a:r>
            <a:endParaRPr lang="en-GB" dirty="0"/>
          </a:p>
          <a:p>
            <a:pPr marL="285750" indent="-285750">
              <a:buFont typeface="Arial"/>
              <a:buChar char="•"/>
            </a:pPr>
            <a:r>
              <a:rPr lang="en-US" dirty="0"/>
              <a:t>Supporting clients through </a:t>
            </a:r>
            <a:r>
              <a:rPr lang="en-US" b="1" dirty="0"/>
              <a:t>systemic barriers:</a:t>
            </a:r>
            <a:r>
              <a:rPr lang="en-US" dirty="0"/>
              <a:t> healthcare, legal recognition, workplace discrimination.</a:t>
            </a:r>
            <a:endParaRPr lang="en-GB" dirty="0"/>
          </a:p>
          <a:p>
            <a:pPr marL="285750" indent="-285750">
              <a:buFont typeface="Arial"/>
              <a:buChar char="•"/>
            </a:pPr>
            <a:r>
              <a:rPr lang="en-US" dirty="0"/>
              <a:t>Ethical responsibility: </a:t>
            </a:r>
            <a:r>
              <a:rPr lang="en-US" b="1" dirty="0"/>
              <a:t>therapists must avoid imposing their own agendas </a:t>
            </a:r>
            <a:r>
              <a:rPr lang="en-US" dirty="0"/>
              <a:t>(e.g., medical transition decisions).</a:t>
            </a:r>
            <a:endParaRPr lang="en-GB" dirty="0"/>
          </a:p>
          <a:p>
            <a:pPr marL="285750" indent="-285750">
              <a:buFont typeface="Arial"/>
              <a:buChar char="•"/>
            </a:pPr>
            <a:r>
              <a:rPr lang="en-US" dirty="0"/>
              <a:t>Opportunities for resilience: gender diverse people often develop strong community and creative coping strategies.</a:t>
            </a:r>
            <a:endParaRPr lang="en-GB" dirty="0"/>
          </a:p>
          <a:p>
            <a:pPr marL="285750" indent="-285750">
              <a:buFont typeface="Arial"/>
              <a:buChar char="•"/>
            </a:pPr>
            <a:r>
              <a:rPr lang="en-US" dirty="0"/>
              <a:t>Therapy as a space for empowerment: affirming identity, building agency, and integrating gender into a broader sense of self.</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25</a:t>
            </a:fld>
            <a:endParaRPr lang="en-GB"/>
          </a:p>
        </p:txBody>
      </p:sp>
    </p:spTree>
    <p:extLst>
      <p:ext uri="{BB962C8B-B14F-4D97-AF65-F5344CB8AC3E}">
        <p14:creationId xmlns:p14="http://schemas.microsoft.com/office/powerpoint/2010/main" val="3403511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The current model of coupled romantic monogamy also emerged in the late 1800s and early 1900s linked to the requirements of industrial capitalism. </a:t>
            </a:r>
            <a:endParaRPr lang="en-US">
              <a:ea typeface="Calibri" panose="020F0502020204030204"/>
              <a:cs typeface="Calibri" panose="020F0502020204030204"/>
            </a:endParaRPr>
          </a:p>
          <a:p>
            <a:pPr marL="171450" indent="-171450">
              <a:buFont typeface="Arial"/>
              <a:buChar char="•"/>
            </a:pPr>
            <a:r>
              <a:rPr lang="en-US"/>
              <a:t>This required women to work unpaid in the home caring for the current workforce, and producing the next generation of the workforce. </a:t>
            </a:r>
            <a:endParaRPr lang="en-US">
              <a:ea typeface="Calibri"/>
              <a:cs typeface="Calibri"/>
            </a:endParaRPr>
          </a:p>
          <a:p>
            <a:pPr marL="171450" indent="-171450">
              <a:buFont typeface="Arial"/>
              <a:buChar char="•"/>
            </a:pPr>
            <a:r>
              <a:rPr lang="en-US"/>
              <a:t>Thus gender, sexuality, and relationships are also intrinsically connected to class, and the financial valuing of some (male, upper/middle class) </a:t>
            </a:r>
            <a:r>
              <a:rPr lang="en-US" err="1"/>
              <a:t>labour</a:t>
            </a:r>
            <a:r>
              <a:rPr lang="en-US"/>
              <a:t> more than other (female, working class) </a:t>
            </a:r>
            <a:r>
              <a:rPr lang="en-US" err="1"/>
              <a:t>labour</a:t>
            </a:r>
            <a:r>
              <a:rPr lang="en-US"/>
              <a:t>. </a:t>
            </a:r>
            <a:endParaRPr lang="en-US">
              <a:ea typeface="Calibri" panose="020F0502020204030204"/>
              <a:cs typeface="Calibri" panose="020F0502020204030204"/>
            </a:endParaRPr>
          </a:p>
          <a:p>
            <a:pPr marL="171450" indent="-171450">
              <a:buFont typeface="Arial"/>
              <a:buChar char="•"/>
            </a:pPr>
            <a:r>
              <a:rPr lang="en-US"/>
              <a:t>Only 43 out of 238 societies worldwide are monogamous, with polygamy of some kind being a much more common model (Rubin, 2001)</a:t>
            </a:r>
            <a:endParaRPr lang="en-US">
              <a:ea typeface="Calibri" panose="020F0502020204030204"/>
              <a:cs typeface="Calibri" panose="020F0502020204030204"/>
            </a:endParaRPr>
          </a:p>
          <a:p>
            <a:pPr marL="171450" indent="-171450">
              <a:buFont typeface="Arial"/>
              <a:buChar char="•"/>
            </a:pPr>
            <a:r>
              <a:rPr lang="en-US"/>
              <a:t>. Similarly arranged marriages of some form are more common worldwide than marriage on the basis of romantic love. </a:t>
            </a:r>
            <a:endParaRPr lang="en-US">
              <a:ea typeface="Calibri" panose="020F0502020204030204"/>
              <a:cs typeface="Calibri" panose="020F0502020204030204"/>
            </a:endParaRPr>
          </a:p>
          <a:p>
            <a:pPr marL="171450" indent="-171450">
              <a:buFont typeface="Arial"/>
              <a:buChar char="•"/>
            </a:pPr>
            <a:endParaRPr lang="en-US">
              <a:ea typeface="Calibri" panose="020F0502020204030204"/>
              <a:cs typeface="Calibri" panose="020F0502020204030204"/>
            </a:endParaRPr>
          </a:p>
          <a:p>
            <a:pPr marL="171450" indent="-171450">
              <a:buFont typeface="Arial"/>
              <a:buChar char="•"/>
            </a:pPr>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1B1DB85B-3299-49ED-AE41-153F3934A6AF}" type="slidenum">
              <a:rPr lang="en-US"/>
              <a:t>26</a:t>
            </a:fld>
            <a:endParaRPr lang="en-US"/>
          </a:p>
        </p:txBody>
      </p:sp>
    </p:spTree>
    <p:extLst>
      <p:ext uri="{BB962C8B-B14F-4D97-AF65-F5344CB8AC3E}">
        <p14:creationId xmlns:p14="http://schemas.microsoft.com/office/powerpoint/2010/main" val="31783833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Romantic relationship is </a:t>
            </a:r>
            <a:r>
              <a:rPr lang="en-US" err="1"/>
              <a:t>prioritised</a:t>
            </a:r>
            <a:r>
              <a:rPr lang="en-US"/>
              <a:t> over other relationships in life – with the possible exception of relationships with children.</a:t>
            </a:r>
          </a:p>
          <a:p>
            <a:pPr marL="171450" indent="-171450">
              <a:buFont typeface="Arial"/>
              <a:buChar char="•"/>
            </a:pPr>
            <a:r>
              <a:rPr lang="en-US"/>
              <a:t> It is assumed that people’s sexual and romantic attractions will occur with the same person: </a:t>
            </a:r>
            <a:endParaRPr lang="en-US">
              <a:ea typeface="Calibri" panose="020F0502020204030204"/>
              <a:cs typeface="Calibri" panose="020F0502020204030204"/>
            </a:endParaRPr>
          </a:p>
          <a:p>
            <a:pPr marL="171450" indent="-171450">
              <a:buFont typeface="Arial"/>
              <a:buChar char="•"/>
            </a:pPr>
            <a:r>
              <a:rPr lang="en-US"/>
              <a:t>so their romantic relationship will also be the relationship where their sexual needs and desires are met. </a:t>
            </a:r>
            <a:endParaRPr lang="en-US">
              <a:ea typeface="Calibri"/>
              <a:cs typeface="Calibri"/>
            </a:endParaRPr>
          </a:p>
          <a:p>
            <a:pPr marL="171450" indent="-171450">
              <a:buFont typeface="Arial"/>
              <a:buChar char="•"/>
            </a:pPr>
            <a:r>
              <a:rPr lang="en-US"/>
              <a:t>It is also generally assumed </a:t>
            </a:r>
            <a:r>
              <a:rPr lang="en-US" err="1"/>
              <a:t>tha</a:t>
            </a:r>
            <a:r>
              <a:rPr lang="en-US"/>
              <a:t> this relationship will be sexually – and possibly emotionally – monogamous: </a:t>
            </a:r>
          </a:p>
          <a:p>
            <a:pPr marL="171450" indent="-171450">
              <a:buFont typeface="Arial"/>
              <a:buChar char="•"/>
            </a:pPr>
            <a:r>
              <a:rPr lang="en-US"/>
              <a:t>couples will not have sex with anybody else, and may well have limits about how emotionally close they are allowed to be with other people too. </a:t>
            </a:r>
            <a:endParaRPr lang="en-US">
              <a:ea typeface="Calibri"/>
              <a:cs typeface="Calibri"/>
            </a:endParaRPr>
          </a:p>
          <a:p>
            <a:pPr marL="171450" indent="-171450">
              <a:buFont typeface="Arial"/>
              <a:buChar char="•"/>
            </a:pPr>
            <a:r>
              <a:rPr lang="en-US"/>
              <a:t>It is often expected that couples will commit to each other in the form of marriage and will cohabit and raise a nuclear biological family together. </a:t>
            </a:r>
            <a:endParaRPr lang="en-US">
              <a:ea typeface="Calibri" panose="020F0502020204030204"/>
              <a:cs typeface="Calibri" panose="020F0502020204030204"/>
            </a:endParaRPr>
          </a:p>
          <a:p>
            <a:pPr marL="171450" indent="-171450">
              <a:buFont typeface="Arial"/>
              <a:buChar char="•"/>
            </a:pPr>
            <a:r>
              <a:rPr lang="en-US"/>
              <a:t>The way these norms play out in therapy can be seen in the fact that ‘relationship therapy’ is generally assumed to mean therapy for romantic/ sexual/partner</a:t>
            </a:r>
            <a:endParaRPr lang="en-US">
              <a:ea typeface="Calibri" panose="020F0502020204030204"/>
              <a:cs typeface="Calibri" panose="020F0502020204030204"/>
            </a:endParaRPr>
          </a:p>
          <a:p>
            <a:pPr marL="171450" indent="-171450">
              <a:buFont typeface="Arial"/>
              <a:buChar char="•"/>
            </a:pPr>
            <a:r>
              <a:rPr lang="en-US"/>
              <a:t>it is frequently used synonymously with ‘marital therapy’ and ‘couple therapy’, and is often linked with ‘sex therapy’, as in ‘sex and relationship therapy’.</a:t>
            </a:r>
            <a:endParaRPr lang="en-US">
              <a:ea typeface="Calibri" panose="020F0502020204030204"/>
              <a:cs typeface="Calibri"/>
            </a:endParaRPr>
          </a:p>
          <a:p>
            <a:pPr marL="171450" indent="-171450">
              <a:buFont typeface="Arial"/>
              <a:buChar char="•"/>
            </a:pPr>
            <a:endParaRPr lang="en-US">
              <a:ea typeface="Calibri" panose="020F0502020204030204"/>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27</a:t>
            </a:fld>
            <a:endParaRPr lang="en-US"/>
          </a:p>
        </p:txBody>
      </p:sp>
    </p:spTree>
    <p:extLst>
      <p:ext uri="{BB962C8B-B14F-4D97-AF65-F5344CB8AC3E}">
        <p14:creationId xmlns:p14="http://schemas.microsoft.com/office/powerpoint/2010/main" val="39701679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a:t>Monogamy refers to being in a romantic or sexual relationship with one other person at any given time. </a:t>
            </a:r>
            <a:endParaRPr lang="en-US"/>
          </a:p>
          <a:p>
            <a:pPr marL="171450" indent="-171450">
              <a:buFont typeface="Arial"/>
              <a:buChar char="•"/>
            </a:pPr>
            <a:r>
              <a:rPr lang="en-GB"/>
              <a:t>People who choose it do not often talk about it explicitly which can cause issues as your definition of monogamy can be different to your partners. </a:t>
            </a:r>
            <a:endParaRPr lang="en-US"/>
          </a:p>
          <a:p>
            <a:pPr marL="171450" indent="-171450">
              <a:buFont typeface="Arial"/>
              <a:buChar char="•"/>
            </a:pPr>
            <a:r>
              <a:rPr lang="en-GB"/>
              <a:t>Is it OK to flirt with others, to watch pornography &amp; masturbate alone, to be sexting others etc? </a:t>
            </a:r>
            <a:endParaRPr lang="en-US"/>
          </a:p>
          <a:p>
            <a:pPr marL="171450" indent="-171450">
              <a:buFont typeface="Arial"/>
              <a:buChar char="•"/>
            </a:pPr>
            <a:r>
              <a:rPr lang="en-GB"/>
              <a:t>Monogamy is prioritising one person over the rest but the nature of those priorities may vary greatly from one couple to another.</a:t>
            </a:r>
            <a:endParaRPr lang="en-US">
              <a:ea typeface="Calibri" panose="020F0502020204030204"/>
              <a:cs typeface="Calibri" panose="020F0502020204030204"/>
            </a:endParaRPr>
          </a:p>
          <a:p>
            <a:pPr marL="171450" indent="-171450">
              <a:buFont typeface="Arial"/>
              <a:buChar char="•"/>
            </a:pPr>
            <a:endParaRPr lang="en-GB"/>
          </a:p>
        </p:txBody>
      </p:sp>
      <p:sp>
        <p:nvSpPr>
          <p:cNvPr id="4" name="Slide Number Placeholder 3"/>
          <p:cNvSpPr>
            <a:spLocks noGrp="1"/>
          </p:cNvSpPr>
          <p:nvPr>
            <p:ph type="sldNum" sz="quarter" idx="5"/>
          </p:nvPr>
        </p:nvSpPr>
        <p:spPr/>
        <p:txBody>
          <a:bodyPr/>
          <a:lstStyle/>
          <a:p>
            <a:fld id="{1B1DB85B-3299-49ED-AE41-153F3934A6AF}" type="slidenum">
              <a:rPr lang="en-US"/>
              <a:t>28</a:t>
            </a:fld>
            <a:endParaRPr lang="en-US"/>
          </a:p>
        </p:txBody>
      </p:sp>
    </p:spTree>
    <p:extLst>
      <p:ext uri="{BB962C8B-B14F-4D97-AF65-F5344CB8AC3E}">
        <p14:creationId xmlns:p14="http://schemas.microsoft.com/office/powerpoint/2010/main" val="30495814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GB" err="1"/>
              <a:t>Monogamish</a:t>
            </a:r>
            <a:r>
              <a:rPr lang="en-GB"/>
              <a:t> refers to a relationship which is monogamous most of the time with occasional sexual/intimate contacts outside of the primary relationship.</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29</a:t>
            </a:fld>
            <a:endParaRPr lang="en-US"/>
          </a:p>
        </p:txBody>
      </p:sp>
    </p:spTree>
    <p:extLst>
      <p:ext uri="{BB962C8B-B14F-4D97-AF65-F5344CB8AC3E}">
        <p14:creationId xmlns:p14="http://schemas.microsoft.com/office/powerpoint/2010/main" val="28849766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Sans-Serif"/>
              <a:buChar char="•"/>
            </a:pPr>
            <a:r>
              <a:rPr lang="en-GB"/>
              <a:t>Swinging is the practice of couples who occasionally engage in sexual activities with other couples or singles.</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30</a:t>
            </a:fld>
            <a:endParaRPr lang="en-US"/>
          </a:p>
        </p:txBody>
      </p:sp>
    </p:spTree>
    <p:extLst>
      <p:ext uri="{BB962C8B-B14F-4D97-AF65-F5344CB8AC3E}">
        <p14:creationId xmlns:p14="http://schemas.microsoft.com/office/powerpoint/2010/main" val="26504649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ea typeface="Calibri"/>
                <a:cs typeface="Calibri"/>
              </a:rPr>
              <a:t>Age play</a:t>
            </a:r>
          </a:p>
          <a:p>
            <a:pPr marL="171450" indent="-171450">
              <a:buFont typeface="Arial"/>
              <a:buChar char="•"/>
            </a:pPr>
            <a:r>
              <a:rPr lang="en-US" dirty="0">
                <a:ea typeface="Calibri"/>
                <a:cs typeface="Calibri"/>
              </a:rPr>
              <a:t>Breath play </a:t>
            </a:r>
          </a:p>
          <a:p>
            <a:pPr marL="171450" indent="-171450">
              <a:buFont typeface="Arial"/>
              <a:buChar char="•"/>
            </a:pPr>
            <a:r>
              <a:rPr lang="en-US" dirty="0" err="1">
                <a:ea typeface="Calibri"/>
                <a:cs typeface="Calibri"/>
              </a:rPr>
              <a:t>Auralism</a:t>
            </a:r>
            <a:r>
              <a:rPr lang="en-US" dirty="0">
                <a:ea typeface="Calibri"/>
                <a:cs typeface="Calibri"/>
              </a:rPr>
              <a:t> </a:t>
            </a:r>
          </a:p>
          <a:p>
            <a:pPr marL="171450" indent="-171450">
              <a:buFont typeface="Arial"/>
              <a:buChar char="•"/>
            </a:pPr>
            <a:r>
              <a:rPr lang="en-US" dirty="0">
                <a:ea typeface="Calibri"/>
                <a:cs typeface="Calibri"/>
              </a:rPr>
              <a:t>Dirty talk</a:t>
            </a:r>
          </a:p>
          <a:p>
            <a:pPr marL="171450" indent="-171450">
              <a:buFont typeface="Arial"/>
              <a:buChar char="•"/>
            </a:pPr>
            <a:r>
              <a:rPr lang="en-US" dirty="0" err="1">
                <a:ea typeface="Calibri"/>
                <a:cs typeface="Calibri"/>
              </a:rPr>
              <a:t>Humilation</a:t>
            </a:r>
            <a:r>
              <a:rPr lang="en-US" dirty="0">
                <a:ea typeface="Calibri"/>
                <a:cs typeface="Calibri"/>
              </a:rPr>
              <a:t> </a:t>
            </a:r>
          </a:p>
          <a:p>
            <a:pPr marL="171450" indent="-171450">
              <a:buFont typeface="Arial"/>
              <a:buChar char="•"/>
            </a:pPr>
            <a:r>
              <a:rPr lang="en-US" dirty="0">
                <a:ea typeface="Calibri"/>
                <a:cs typeface="Calibri"/>
              </a:rPr>
              <a:t>Exhibitionism </a:t>
            </a:r>
          </a:p>
          <a:p>
            <a:pPr marL="171450" indent="-171450">
              <a:buFont typeface="Arial"/>
              <a:buChar char="•"/>
            </a:pPr>
            <a:r>
              <a:rPr lang="en-US" dirty="0">
                <a:ea typeface="Calibri"/>
                <a:cs typeface="Calibri"/>
              </a:rPr>
              <a:t>Foot fetish</a:t>
            </a:r>
          </a:p>
          <a:p>
            <a:pPr marL="171450" indent="-171450">
              <a:buFont typeface="Arial"/>
              <a:buChar char="•"/>
            </a:pPr>
            <a:r>
              <a:rPr lang="en-US" dirty="0">
                <a:ea typeface="Calibri"/>
                <a:cs typeface="Calibri"/>
              </a:rPr>
              <a:t>Gagging</a:t>
            </a:r>
          </a:p>
          <a:p>
            <a:pPr marL="171450" indent="-171450">
              <a:buFont typeface="Arial"/>
              <a:buChar char="•"/>
            </a:pPr>
            <a:r>
              <a:rPr lang="en-US" dirty="0">
                <a:ea typeface="Calibri"/>
                <a:cs typeface="Calibri"/>
              </a:rPr>
              <a:t>Water sports</a:t>
            </a:r>
          </a:p>
          <a:p>
            <a:pPr marL="171450" indent="-171450">
              <a:buFont typeface="Arial"/>
              <a:buChar char="•"/>
            </a:pPr>
            <a:r>
              <a:rPr lang="en-US" dirty="0" err="1">
                <a:ea typeface="Calibri"/>
                <a:cs typeface="Calibri"/>
              </a:rPr>
              <a:t>Hypnokink</a:t>
            </a:r>
            <a:endParaRPr lang="en-US" dirty="0">
              <a:ea typeface="Calibri"/>
              <a:cs typeface="Calibri"/>
            </a:endParaRPr>
          </a:p>
          <a:p>
            <a:pPr marL="171450" indent="-171450">
              <a:buFont typeface="Arial"/>
              <a:buChar char="•"/>
            </a:pPr>
            <a:r>
              <a:rPr lang="en-US" dirty="0">
                <a:ea typeface="Calibri"/>
                <a:cs typeface="Calibri"/>
              </a:rPr>
              <a:t>Nylon kink</a:t>
            </a:r>
          </a:p>
          <a:p>
            <a:pPr marL="171450" indent="-171450">
              <a:buFont typeface="Arial"/>
              <a:buChar char="•"/>
            </a:pPr>
            <a:r>
              <a:rPr lang="en-US" dirty="0" err="1">
                <a:ea typeface="Calibri"/>
                <a:cs typeface="Calibri"/>
              </a:rPr>
              <a:t>Cuckholding</a:t>
            </a:r>
            <a:endParaRPr lang="en-US" dirty="0">
              <a:ea typeface="Calibri"/>
              <a:cs typeface="Calibri"/>
            </a:endParaRPr>
          </a:p>
          <a:p>
            <a:pPr marL="171450" indent="-171450">
              <a:buFont typeface="Arial"/>
              <a:buChar char="•"/>
            </a:pPr>
            <a:r>
              <a:rPr lang="en-US" dirty="0">
                <a:ea typeface="Calibri"/>
                <a:cs typeface="Calibri"/>
              </a:rPr>
              <a:t>Pregnancy kink</a:t>
            </a:r>
          </a:p>
          <a:p>
            <a:pPr marL="171450" indent="-171450">
              <a:buFont typeface="Arial"/>
              <a:buChar char="•"/>
            </a:pPr>
            <a:r>
              <a:rPr lang="en-US" b="1" err="1"/>
              <a:t>Quirofilia</a:t>
            </a:r>
            <a:r>
              <a:rPr lang="en-US" b="1" dirty="0"/>
              <a:t> (hands)</a:t>
            </a:r>
          </a:p>
          <a:p>
            <a:pPr marL="171450" indent="-171450">
              <a:buFont typeface="Arial"/>
              <a:buChar char="•"/>
            </a:pPr>
            <a:r>
              <a:rPr lang="en-US" dirty="0">
                <a:ea typeface="Calibri"/>
                <a:cs typeface="Calibri"/>
              </a:rPr>
              <a:t>Robots</a:t>
            </a:r>
            <a:endParaRPr lang="en-US" b="1" dirty="0">
              <a:ea typeface="Calibri"/>
              <a:cs typeface="Calibri"/>
            </a:endParaRPr>
          </a:p>
          <a:p>
            <a:pPr marL="171450" indent="-171450">
              <a:buFont typeface="Arial"/>
              <a:buChar char="•"/>
            </a:pPr>
            <a:r>
              <a:rPr lang="en-US" b="1" err="1"/>
              <a:t>Sploshing</a:t>
            </a:r>
            <a:r>
              <a:rPr lang="en-US" b="1" dirty="0"/>
              <a:t> (mess ...cakes, jelly, pudding)</a:t>
            </a:r>
          </a:p>
          <a:p>
            <a:pPr marL="171450" indent="-171450">
              <a:buFont typeface="Arial"/>
              <a:buChar char="•"/>
            </a:pPr>
            <a:r>
              <a:rPr lang="en-US" b="1" dirty="0" err="1">
                <a:ea typeface="Calibri"/>
                <a:cs typeface="Calibri"/>
              </a:rPr>
              <a:t>VOyuerism</a:t>
            </a:r>
            <a:r>
              <a:rPr lang="en-US" b="1" dirty="0">
                <a:ea typeface="Calibri"/>
                <a:cs typeface="Calibri"/>
              </a:rPr>
              <a:t> </a:t>
            </a:r>
          </a:p>
        </p:txBody>
      </p:sp>
      <p:sp>
        <p:nvSpPr>
          <p:cNvPr id="4" name="Slide Number Placeholder 3"/>
          <p:cNvSpPr>
            <a:spLocks noGrp="1"/>
          </p:cNvSpPr>
          <p:nvPr>
            <p:ph type="sldNum" sz="quarter" idx="5"/>
          </p:nvPr>
        </p:nvSpPr>
        <p:spPr/>
        <p:txBody>
          <a:bodyPr/>
          <a:lstStyle/>
          <a:p>
            <a:fld id="{1B1DB85B-3299-49ED-AE41-153F3934A6AF}" type="slidenum">
              <a:rPr lang="en-US"/>
              <a:t>33</a:t>
            </a:fld>
            <a:endParaRPr lang="en-US"/>
          </a:p>
        </p:txBody>
      </p:sp>
    </p:spTree>
    <p:extLst>
      <p:ext uri="{BB962C8B-B14F-4D97-AF65-F5344CB8AC3E}">
        <p14:creationId xmlns:p14="http://schemas.microsoft.com/office/powerpoint/2010/main" val="20004085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GB"/>
              <a:t>Polyamory refers to loving more than one person at any given time and often includes sexual relationships. </a:t>
            </a:r>
            <a:endParaRPr lang="en-US"/>
          </a:p>
          <a:p>
            <a:pPr marL="171450" indent="-171450">
              <a:buFont typeface="Arial,Sans-Serif"/>
              <a:buChar char="•"/>
            </a:pPr>
            <a:endParaRPr lang="en-GB"/>
          </a:p>
          <a:p>
            <a:pPr marL="171450" indent="-171450">
              <a:buFont typeface="Arial,Sans-Serif"/>
              <a:buChar char="•"/>
            </a:pPr>
            <a:r>
              <a:rPr lang="en-GB"/>
              <a:t>Like CNM, the boundaries have to be fully agreed upon by all involved for full, informed consent to engage in those relationships.</a:t>
            </a:r>
            <a:endParaRPr lang="en-US"/>
          </a:p>
          <a:p>
            <a:pPr marL="171450" indent="-171450">
              <a:buFont typeface="Arial,Sans-Serif"/>
              <a:buChar char="•"/>
            </a:pPr>
            <a:endParaRPr lang="en-GB"/>
          </a:p>
          <a:p>
            <a:pPr marL="171450" indent="-171450">
              <a:buFont typeface="Arial,Sans-Serif"/>
              <a:buChar char="•"/>
            </a:pPr>
            <a:r>
              <a:rPr lang="en-GB"/>
              <a:t> One poly system will differ from another –some see it as an orientation, others as a lifestyle choice.</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34</a:t>
            </a:fld>
            <a:endParaRPr lang="en-US"/>
          </a:p>
        </p:txBody>
      </p:sp>
    </p:spTree>
    <p:extLst>
      <p:ext uri="{BB962C8B-B14F-4D97-AF65-F5344CB8AC3E}">
        <p14:creationId xmlns:p14="http://schemas.microsoft.com/office/powerpoint/2010/main" val="17934452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Sans-Serif"/>
              <a:buChar char="•"/>
            </a:pPr>
            <a:r>
              <a:rPr lang="en-GB" b="1"/>
              <a:t>Hierarchical </a:t>
            </a:r>
            <a:r>
              <a:rPr lang="en-GB"/>
              <a:t>Ranking on a Primary/Secondary </a:t>
            </a:r>
          </a:p>
          <a:p>
            <a:pPr marL="285750" indent="-285750">
              <a:buFont typeface="Arial,Sans-Serif"/>
              <a:buChar char="•"/>
            </a:pPr>
            <a:r>
              <a:rPr lang="en-GB" b="1"/>
              <a:t>Primary</a:t>
            </a:r>
            <a:r>
              <a:rPr lang="en-GB"/>
              <a:t>: an enduring commitment of some kind • May co-</a:t>
            </a:r>
            <a:r>
              <a:rPr lang="en-GB" err="1"/>
              <a:t>habitate</a:t>
            </a:r>
            <a:r>
              <a:rPr lang="en-GB"/>
              <a:t>, share money, etc. • May raise children together • May imply greater claim on time, resources, etc. • May have “veto” over other partners? </a:t>
            </a:r>
          </a:p>
          <a:p>
            <a:pPr marL="285750" indent="-285750">
              <a:buFont typeface="Arial,Sans-Serif"/>
              <a:buChar char="•"/>
            </a:pPr>
            <a:r>
              <a:rPr lang="en-GB" b="1"/>
              <a:t>Secondary </a:t>
            </a:r>
            <a:r>
              <a:rPr lang="en-GB"/>
              <a:t>• Loving, but without the degree of investment of primary partners • May or may not have their own primary partner(s)</a:t>
            </a:r>
            <a:endParaRPr lang="en-GB">
              <a:cs typeface="Calibri"/>
            </a:endParaRPr>
          </a:p>
          <a:p>
            <a:pPr marL="285750" indent="-285750">
              <a:buFont typeface="Arial,Sans-Serif"/>
              <a:buChar char="•"/>
            </a:pPr>
            <a:r>
              <a:rPr lang="en-GB" b="1"/>
              <a:t>Relationship Anarchy </a:t>
            </a:r>
            <a:r>
              <a:rPr lang="en-GB"/>
              <a:t>– this challenges the thinking that romantic relationships  are more important than other relationships. </a:t>
            </a:r>
            <a:endParaRPr lang="en-US"/>
          </a:p>
          <a:p>
            <a:pPr marL="285750" indent="-285750">
              <a:buFont typeface="Arial,Sans-Serif"/>
              <a:buChar char="•"/>
            </a:pPr>
            <a:r>
              <a:rPr lang="en-GB"/>
              <a:t>The understanding is that each relationship is unique and equally important and can evolve into different dimensions. </a:t>
            </a:r>
            <a:endParaRPr lang="en-US"/>
          </a:p>
          <a:p>
            <a:pPr marL="285750" indent="-285750">
              <a:buFont typeface="Arial,Sans-Serif"/>
              <a:buChar char="•"/>
            </a:pPr>
            <a:r>
              <a:rPr lang="en-GB"/>
              <a:t>There is a belief in the abundance of love that does not need to be limited.</a:t>
            </a:r>
            <a:endParaRPr lang="en-US">
              <a:ea typeface="Calibri"/>
              <a:cs typeface="Calibri"/>
            </a:endParaRPr>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35</a:t>
            </a:fld>
            <a:endParaRPr lang="en-US"/>
          </a:p>
        </p:txBody>
      </p:sp>
    </p:spTree>
    <p:extLst>
      <p:ext uri="{BB962C8B-B14F-4D97-AF65-F5344CB8AC3E}">
        <p14:creationId xmlns:p14="http://schemas.microsoft.com/office/powerpoint/2010/main" val="1685712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Polyfidelity is a type of polyamorous relationship in which three or more people </a:t>
            </a:r>
          </a:p>
          <a:p>
            <a:endParaRPr lang="en-US" dirty="0"/>
          </a:p>
          <a:p>
            <a:r>
              <a:rPr lang="en-US" dirty="0"/>
              <a:t>They are involved in an exclusive relationship or relationships and do not date outside the group</a:t>
            </a: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1B1DB85B-3299-49ED-AE41-153F3934A6AF}" type="slidenum">
              <a:rPr lang="en-US"/>
              <a:t>36</a:t>
            </a:fld>
            <a:endParaRPr lang="en-US"/>
          </a:p>
        </p:txBody>
      </p:sp>
    </p:spTree>
    <p:extLst>
      <p:ext uri="{BB962C8B-B14F-4D97-AF65-F5344CB8AC3E}">
        <p14:creationId xmlns:p14="http://schemas.microsoft.com/office/powerpoint/2010/main" val="14948462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1" dirty="0"/>
              <a:t>Hinge</a:t>
            </a:r>
            <a:r>
              <a:rPr lang="en-US" dirty="0"/>
              <a:t>: The shared partner between two people - </a:t>
            </a:r>
            <a:endParaRPr lang="en-US"/>
          </a:p>
          <a:p>
            <a:pPr marL="171450" indent="-171450">
              <a:buFont typeface="Arial"/>
              <a:buChar char="•"/>
            </a:pPr>
            <a:r>
              <a:rPr lang="en-US" dirty="0"/>
              <a:t>so called because in using shapes to describe “polycules,” </a:t>
            </a:r>
            <a:endParaRPr lang="en-US" dirty="0">
              <a:ea typeface="Calibri" panose="020F0502020204030204"/>
              <a:cs typeface="Calibri" panose="020F0502020204030204"/>
            </a:endParaRPr>
          </a:p>
          <a:p>
            <a:pPr marL="171450" indent="-171450">
              <a:buFont typeface="Arial"/>
              <a:buChar char="•"/>
            </a:pPr>
            <a:r>
              <a:rPr lang="en-US" dirty="0"/>
              <a:t>they're often the point a shape hinges on; </a:t>
            </a:r>
            <a:endParaRPr lang="en-US" dirty="0">
              <a:ea typeface="Calibri" panose="020F0502020204030204"/>
              <a:cs typeface="Calibri" panose="020F0502020204030204"/>
            </a:endParaRPr>
          </a:p>
          <a:p>
            <a:pPr marL="171450" indent="-171450">
              <a:buFont typeface="Arial"/>
              <a:buChar char="•"/>
            </a:pPr>
            <a:r>
              <a:rPr lang="en-US" dirty="0"/>
              <a:t>also because hinges can open and close, </a:t>
            </a:r>
            <a:endParaRPr lang="en-US" dirty="0">
              <a:ea typeface="Calibri" panose="020F0502020204030204"/>
              <a:cs typeface="Calibri" panose="020F0502020204030204"/>
            </a:endParaRPr>
          </a:p>
          <a:p>
            <a:pPr marL="171450" indent="-171450">
              <a:buFont typeface="Arial"/>
              <a:buChar char="•"/>
            </a:pPr>
            <a:r>
              <a:rPr lang="en-US" dirty="0"/>
              <a:t>as a convenient metaphor for describing the relationship between </a:t>
            </a:r>
            <a:r>
              <a:rPr lang="en-US" dirty="0" err="1"/>
              <a:t>metamours</a:t>
            </a:r>
            <a:r>
              <a:rPr lang="en-US" dirty="0"/>
              <a:t>.</a:t>
            </a:r>
            <a:endParaRPr lang="en-US">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37</a:t>
            </a:fld>
            <a:endParaRPr lang="en-US"/>
          </a:p>
        </p:txBody>
      </p:sp>
    </p:spTree>
    <p:extLst>
      <p:ext uri="{BB962C8B-B14F-4D97-AF65-F5344CB8AC3E}">
        <p14:creationId xmlns:p14="http://schemas.microsoft.com/office/powerpoint/2010/main" val="1141122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err="1"/>
              <a:t>Metamour</a:t>
            </a:r>
            <a:r>
              <a:rPr lang="en-US" b="1" dirty="0"/>
              <a:t> </a:t>
            </a:r>
            <a:r>
              <a:rPr lang="en-US" dirty="0"/>
              <a:t>- polyamorous partner's partner, that they have no romantic relationship with. </a:t>
            </a:r>
          </a:p>
          <a:p>
            <a:endParaRPr lang="en-US" dirty="0"/>
          </a:p>
          <a:p>
            <a:r>
              <a:rPr lang="en-US" dirty="0"/>
              <a:t>This can be their partner's other girlfriend or boyfriend or their partner's spouse.</a:t>
            </a:r>
            <a:endParaRPr lang="en-US" dirty="0">
              <a:ea typeface="Calibri" panose="020F0502020204030204"/>
              <a:cs typeface="Calibri" panose="020F0502020204030204"/>
            </a:endParaRPr>
          </a:p>
          <a:p>
            <a:endParaRPr lang="en-US">
              <a:ea typeface="Calibri"/>
              <a:cs typeface="Calibri"/>
            </a:endParaRPr>
          </a:p>
          <a:p>
            <a:r>
              <a:rPr lang="en-US" b="1" dirty="0" err="1"/>
              <a:t>Telemour</a:t>
            </a:r>
            <a:r>
              <a:rPr lang="en-US" b="1" dirty="0"/>
              <a:t> </a:t>
            </a:r>
            <a:r>
              <a:rPr lang="en-US" dirty="0"/>
              <a:t>- for those of you not familiar with the term, is a partner of your </a:t>
            </a:r>
            <a:r>
              <a:rPr lang="en-US" dirty="0" err="1"/>
              <a:t>metamour</a:t>
            </a:r>
            <a:r>
              <a:rPr lang="en-US" dirty="0"/>
              <a:t> who is not the shared one between you.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38</a:t>
            </a:fld>
            <a:endParaRPr lang="en-US"/>
          </a:p>
        </p:txBody>
      </p:sp>
    </p:spTree>
    <p:extLst>
      <p:ext uri="{BB962C8B-B14F-4D97-AF65-F5344CB8AC3E}">
        <p14:creationId xmlns:p14="http://schemas.microsoft.com/office/powerpoint/2010/main" val="17360742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Polygamy describes being married to multiple spouses. Currently not legal in the UK.</a:t>
            </a:r>
            <a:endParaRPr lang="en-US">
              <a:ea typeface="Calibri" panose="020F0502020204030204"/>
              <a:cs typeface="Calibri" panose="020F0502020204030204"/>
            </a:endParaRPr>
          </a:p>
          <a:p>
            <a:pPr marL="285750" indent="-285750">
              <a:buFont typeface="Arial,Sans-Serif"/>
              <a:buChar char="•"/>
            </a:pPr>
            <a:endParaRPr lang="en-GB">
              <a:ea typeface="Calibri"/>
              <a:cs typeface="Calibri"/>
            </a:endParaRPr>
          </a:p>
          <a:p>
            <a:r>
              <a:rPr lang="en-GB" dirty="0">
                <a:ea typeface="Calibri"/>
                <a:cs typeface="Calibri"/>
              </a:rPr>
              <a:t>Nor is it grounds to have legal rights and </a:t>
            </a:r>
            <a:r>
              <a:rPr lang="en-GB" dirty="0" err="1">
                <a:ea typeface="Calibri" panose="020F0502020204030204"/>
                <a:cs typeface="Calibri"/>
              </a:rPr>
              <a:t>provledge</a:t>
            </a:r>
            <a:r>
              <a:rPr lang="en-GB" dirty="0">
                <a:ea typeface="Calibri" panose="020F0502020204030204"/>
                <a:cs typeface="Calibri"/>
              </a:rPr>
              <a:t>  recognised. </a:t>
            </a:r>
          </a:p>
          <a:p>
            <a:endParaRPr lang="en-GB">
              <a:ea typeface="Calibri" panose="020F0502020204030204"/>
              <a:cs typeface="Calibri"/>
            </a:endParaRPr>
          </a:p>
          <a:p>
            <a:r>
              <a:rPr lang="en-GB" dirty="0">
                <a:ea typeface="Calibri" panose="020F0502020204030204"/>
                <a:cs typeface="Calibri"/>
              </a:rPr>
              <a:t>Alys getting partner from </a:t>
            </a:r>
            <a:r>
              <a:rPr lang="en-GB" dirty="0" err="1">
                <a:ea typeface="Calibri" panose="020F0502020204030204"/>
                <a:cs typeface="Calibri"/>
              </a:rPr>
              <a:t>poland</a:t>
            </a:r>
            <a:r>
              <a:rPr lang="en-GB" dirty="0">
                <a:ea typeface="Calibri" panose="020F0502020204030204"/>
                <a:cs typeface="Calibri"/>
              </a:rPr>
              <a:t>. Has to say her current partner is a friend. </a:t>
            </a:r>
          </a:p>
          <a:p>
            <a:endParaRPr lang="en-US">
              <a:ea typeface="Calibri" panose="020F0502020204030204"/>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39</a:t>
            </a:fld>
            <a:endParaRPr lang="en-US"/>
          </a:p>
        </p:txBody>
      </p:sp>
    </p:spTree>
    <p:extLst>
      <p:ext uri="{BB962C8B-B14F-4D97-AF65-F5344CB8AC3E}">
        <p14:creationId xmlns:p14="http://schemas.microsoft.com/office/powerpoint/2010/main" val="37177316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Polyamory as Liberating</a:t>
            </a:r>
          </a:p>
          <a:p>
            <a:pPr marL="171450" indent="-171450">
              <a:buFont typeface="Arial"/>
              <a:buChar char="•"/>
            </a:pPr>
            <a:r>
              <a:rPr lang="en-US" b="1" dirty="0"/>
              <a:t>Autonomy in Desire:</a:t>
            </a:r>
            <a:r>
              <a:rPr lang="en-US" dirty="0"/>
              <a:t> Validates love and attraction to multiple partners without shame or disloyalty.</a:t>
            </a:r>
          </a:p>
          <a:p>
            <a:pPr marL="171450" indent="-171450">
              <a:buFont typeface="Arial"/>
              <a:buChar char="•"/>
            </a:pPr>
            <a:r>
              <a:rPr lang="en-US" b="1" dirty="0"/>
              <a:t>Reduced Possessiveness:</a:t>
            </a:r>
            <a:r>
              <a:rPr lang="en-US" dirty="0"/>
              <a:t> Encourages trust over ownership, lessening jealousy.</a:t>
            </a:r>
          </a:p>
          <a:p>
            <a:pPr marL="171450" indent="-171450">
              <a:buFont typeface="Arial"/>
              <a:buChar char="•"/>
            </a:pPr>
            <a:r>
              <a:rPr lang="en-US" b="1" dirty="0"/>
              <a:t>Expanded Support Networks:</a:t>
            </a:r>
            <a:r>
              <a:rPr lang="en-US" dirty="0"/>
              <a:t> Provides broader emotional and logistical resources.</a:t>
            </a:r>
          </a:p>
          <a:p>
            <a:pPr marL="171450" indent="-171450">
              <a:buFont typeface="Arial"/>
              <a:buChar char="•"/>
            </a:pPr>
            <a:r>
              <a:rPr lang="en-US" b="1" dirty="0"/>
              <a:t>Subversion of Norms:</a:t>
            </a:r>
            <a:r>
              <a:rPr lang="en-US" dirty="0"/>
              <a:t> Challenges heteronormative, patriarchal, and capitalist relationship models.</a:t>
            </a:r>
          </a:p>
          <a:p>
            <a:endParaRPr lang="en-US" dirty="0"/>
          </a:p>
          <a:p>
            <a:r>
              <a:rPr lang="en-US" dirty="0"/>
              <a:t>2. Polyamory as Constraining</a:t>
            </a:r>
          </a:p>
          <a:p>
            <a:pPr marL="171450" indent="-171450">
              <a:buFont typeface="Arial"/>
              <a:buChar char="•"/>
            </a:pPr>
            <a:r>
              <a:rPr lang="en-US" b="1" dirty="0"/>
              <a:t>Ideological Pressure:</a:t>
            </a:r>
            <a:r>
              <a:rPr lang="en-US" dirty="0"/>
              <a:t> Monogamy may be stigmatized, creating moral expectations.</a:t>
            </a:r>
          </a:p>
          <a:p>
            <a:pPr marL="171450" indent="-171450">
              <a:buFont typeface="Arial"/>
              <a:buChar char="•"/>
            </a:pPr>
            <a:r>
              <a:rPr lang="en-US" b="1" dirty="0"/>
              <a:t>Intensive Emotional Labor:</a:t>
            </a:r>
            <a:r>
              <a:rPr lang="en-US" dirty="0"/>
              <a:t> Requires constant negotiation, communication, and coordination.</a:t>
            </a:r>
          </a:p>
          <a:p>
            <a:pPr marL="171450" indent="-171450">
              <a:buFont typeface="Arial"/>
              <a:buChar char="•"/>
            </a:pPr>
            <a:r>
              <a:rPr lang="en-US" b="1" dirty="0"/>
              <a:t>New Norms:</a:t>
            </a:r>
            <a:r>
              <a:rPr lang="en-US" dirty="0"/>
              <a:t> Agreements and rules can feel as restrictive as traditional monogamy.</a:t>
            </a:r>
          </a:p>
          <a:p>
            <a:pPr marL="171450" indent="-171450">
              <a:buFont typeface="Arial"/>
              <a:buChar char="•"/>
            </a:pPr>
            <a:r>
              <a:rPr lang="en-US" b="1" dirty="0"/>
              <a:t>Performative Openness:</a:t>
            </a:r>
            <a:r>
              <a:rPr lang="en-US" dirty="0"/>
              <a:t> Pressure to “do polyamory correctly” may override personal desire.</a:t>
            </a: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40</a:t>
            </a:fld>
            <a:endParaRPr lang="en-US"/>
          </a:p>
        </p:txBody>
      </p:sp>
    </p:spTree>
    <p:extLst>
      <p:ext uri="{BB962C8B-B14F-4D97-AF65-F5344CB8AC3E}">
        <p14:creationId xmlns:p14="http://schemas.microsoft.com/office/powerpoint/2010/main" val="8757661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Polyamory (and kink) as an Ideology – </a:t>
            </a:r>
            <a:r>
              <a:rPr lang="en-US" b="1" dirty="0"/>
              <a:t>ETHICS</a:t>
            </a:r>
            <a:r>
              <a:rPr lang="en-US" dirty="0"/>
              <a:t>. </a:t>
            </a:r>
          </a:p>
          <a:p>
            <a:pPr marL="171450" indent="-171450">
              <a:buFont typeface="Arial"/>
              <a:buChar char="•"/>
            </a:pPr>
            <a:r>
              <a:rPr lang="en-US" b="1" dirty="0"/>
              <a:t>Challenge to the Nuclear Family:</a:t>
            </a:r>
            <a:r>
              <a:rPr lang="en-US" dirty="0"/>
              <a:t> Disperses emotional and financial labor, destabilizing traditional household norms.</a:t>
            </a:r>
            <a:endParaRPr lang="en-US" dirty="0">
              <a:ea typeface="Calibri"/>
              <a:cs typeface="Calibri"/>
            </a:endParaRPr>
          </a:p>
          <a:p>
            <a:pPr marL="171450" indent="-171450">
              <a:buFont typeface="Arial"/>
              <a:buChar char="•"/>
            </a:pPr>
            <a:r>
              <a:rPr lang="en-US" b="1" dirty="0"/>
              <a:t>Economic &amp; Legal Tensions:</a:t>
            </a:r>
            <a:r>
              <a:rPr lang="en-US" dirty="0"/>
              <a:t> Questions state regulation of intimacy but faces practical barriers in inheritance, healthcare, and housing systems.</a:t>
            </a:r>
            <a:endParaRPr lang="en-US" dirty="0">
              <a:ea typeface="Calibri"/>
              <a:cs typeface="Calibri"/>
            </a:endParaRPr>
          </a:p>
          <a:p>
            <a:pPr marL="171450" indent="-171450">
              <a:buFont typeface="Arial"/>
              <a:buChar char="•"/>
            </a:pPr>
            <a:r>
              <a:rPr lang="en-US" b="1" dirty="0"/>
              <a:t>Individual vs. Communal Dynamics:</a:t>
            </a:r>
            <a:r>
              <a:rPr lang="en-US" dirty="0"/>
              <a:t> Balances personal freedom with community-based care, sometimes creating logistical tensions.</a:t>
            </a:r>
            <a:endParaRPr lang="en-US" dirty="0">
              <a:ea typeface="Calibri"/>
              <a:cs typeface="Calibri"/>
            </a:endParaRPr>
          </a:p>
          <a:p>
            <a:pPr marL="171450" indent="-171450">
              <a:buFont typeface="Arial"/>
              <a:buChar char="•"/>
            </a:pPr>
            <a:r>
              <a:rPr lang="en-US" b="1" dirty="0"/>
              <a:t>Resistance to Finality:</a:t>
            </a:r>
            <a:r>
              <a:rPr lang="en-US" dirty="0"/>
              <a:t> Rejects the idea of “settling” into one primary relationship, challenging societal expectations of long-term nesting.</a:t>
            </a:r>
            <a:br>
              <a:rPr lang="en-US" dirty="0"/>
            </a:br>
            <a:endParaRPr lang="en-US" dirty="0"/>
          </a:p>
          <a:p>
            <a:r>
              <a:rPr lang="en-US" dirty="0"/>
              <a:t>4. The Core Paradox</a:t>
            </a:r>
            <a:endParaRPr lang="en-US" dirty="0">
              <a:ea typeface="Calibri" panose="020F0502020204030204"/>
              <a:cs typeface="Calibri" panose="020F0502020204030204"/>
            </a:endParaRPr>
          </a:p>
          <a:p>
            <a:pPr marL="171450" indent="-171450">
              <a:buFont typeface="Arial"/>
              <a:buChar char="•"/>
            </a:pPr>
            <a:r>
              <a:rPr lang="en-US" b="1" dirty="0"/>
              <a:t>Freedom vs. Constraint:</a:t>
            </a:r>
            <a:r>
              <a:rPr lang="en-US" dirty="0"/>
              <a:t> Polyamory critiques restrictive norms but introduces new emotional, logistical, and ideological pressures.</a:t>
            </a:r>
            <a:endParaRPr lang="en-US" dirty="0">
              <a:ea typeface="Calibri"/>
              <a:cs typeface="Calibri"/>
            </a:endParaRPr>
          </a:p>
          <a:p>
            <a:pPr marL="171450" indent="-171450">
              <a:buFont typeface="Arial"/>
              <a:buChar char="•"/>
            </a:pPr>
            <a:r>
              <a:rPr lang="en-US" b="1" dirty="0"/>
              <a:t>Negotiating Structures:</a:t>
            </a:r>
            <a:r>
              <a:rPr lang="en-US" dirty="0"/>
              <a:t> Must reconcile ideals with practical realities of family, child-rearing, and financial systems.</a:t>
            </a:r>
            <a:endParaRPr lang="en-US" dirty="0">
              <a:ea typeface="Calibri"/>
              <a:cs typeface="Calibri"/>
            </a:endParaRPr>
          </a:p>
          <a:p>
            <a:pPr marL="171450" indent="-171450">
              <a:buFont typeface="Arial"/>
              <a:buChar char="•"/>
            </a:pPr>
            <a:r>
              <a:rPr lang="en-US" b="1" dirty="0"/>
              <a:t>Participatory Critique:</a:t>
            </a:r>
            <a:r>
              <a:rPr lang="en-US" dirty="0"/>
              <a:t> Both challenges and participates in existing social, legal, and economic frameworks.</a:t>
            </a:r>
            <a:endParaRPr lang="en-US" dirty="0">
              <a:ea typeface="Calibri"/>
              <a:cs typeface="Calibri"/>
            </a:endParaRPr>
          </a:p>
          <a:p>
            <a:pPr marL="171450" indent="-171450">
              <a:buFont typeface="Arial"/>
              <a:buChar char="•"/>
            </a:pPr>
            <a:r>
              <a:rPr lang="en-US" b="1" dirty="0"/>
              <a:t>Experimental Practice:</a:t>
            </a:r>
            <a:r>
              <a:rPr lang="en-US" dirty="0"/>
              <a:t> Serves as a lived experiment in alternative relational forms, often requiring compromise between ideals and societal structures.</a:t>
            </a:r>
            <a:endParaRPr lang="en-US" dirty="0">
              <a:ea typeface="Calibri"/>
              <a:cs typeface="Calibri"/>
            </a:endParaRP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41</a:t>
            </a:fld>
            <a:endParaRPr lang="en-GB"/>
          </a:p>
        </p:txBody>
      </p:sp>
    </p:spTree>
    <p:extLst>
      <p:ext uri="{BB962C8B-B14F-4D97-AF65-F5344CB8AC3E}">
        <p14:creationId xmlns:p14="http://schemas.microsoft.com/office/powerpoint/2010/main" val="338594692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Aft>
                <a:spcPts val="600"/>
              </a:spcAft>
              <a:buFont typeface="Arial"/>
              <a:buChar char="•"/>
            </a:pPr>
            <a:r>
              <a:rPr lang="en-US" dirty="0"/>
              <a:t>• Be rooted in an enduring commitment </a:t>
            </a:r>
          </a:p>
          <a:p>
            <a:pPr marL="171450" indent="-171450">
              <a:lnSpc>
                <a:spcPct val="90000"/>
              </a:lnSpc>
              <a:spcAft>
                <a:spcPts val="600"/>
              </a:spcAft>
              <a:buFont typeface="Arial"/>
              <a:buChar char="•"/>
            </a:pPr>
            <a:r>
              <a:rPr lang="en-US" dirty="0"/>
              <a:t>• Co-</a:t>
            </a:r>
            <a:r>
              <a:rPr lang="en-US" dirty="0" err="1"/>
              <a:t>habitate</a:t>
            </a:r>
            <a:r>
              <a:rPr lang="en-US" dirty="0"/>
              <a:t>, share money, etc.  </a:t>
            </a:r>
          </a:p>
          <a:p>
            <a:pPr marL="171450" indent="-171450">
              <a:lnSpc>
                <a:spcPct val="90000"/>
              </a:lnSpc>
              <a:spcAft>
                <a:spcPts val="600"/>
              </a:spcAft>
              <a:buFont typeface="Arial"/>
              <a:buChar char="•"/>
            </a:pPr>
            <a:r>
              <a:rPr lang="en-US" dirty="0"/>
              <a:t>• Raise children together  </a:t>
            </a:r>
          </a:p>
          <a:p>
            <a:pPr marL="171450" indent="-171450">
              <a:lnSpc>
                <a:spcPct val="90000"/>
              </a:lnSpc>
              <a:spcAft>
                <a:spcPts val="600"/>
              </a:spcAft>
              <a:buFont typeface="Arial"/>
              <a:buChar char="•"/>
            </a:pPr>
            <a:r>
              <a:rPr lang="en-US" dirty="0"/>
              <a:t>• Imply greater claim on time, resources, etc.  </a:t>
            </a:r>
          </a:p>
          <a:p>
            <a:pPr marL="171450" indent="-171450">
              <a:lnSpc>
                <a:spcPct val="90000"/>
              </a:lnSpc>
              <a:spcAft>
                <a:spcPts val="600"/>
              </a:spcAft>
              <a:buFont typeface="Arial"/>
              <a:buChar char="•"/>
            </a:pPr>
            <a:r>
              <a:rPr lang="en-US" dirty="0"/>
              <a:t>• Have “veto” over other partners? (</a:t>
            </a:r>
            <a:r>
              <a:rPr lang="en-US" dirty="0" err="1"/>
              <a:t>Secondarys</a:t>
            </a:r>
            <a:r>
              <a:rPr lang="en-US" dirty="0"/>
              <a:t>) </a:t>
            </a:r>
          </a:p>
          <a:p>
            <a:pPr marL="171450" indent="-171450">
              <a:lnSpc>
                <a:spcPct val="90000"/>
              </a:lnSpc>
              <a:spcAft>
                <a:spcPts val="600"/>
              </a:spcAft>
              <a:buFont typeface="Arial"/>
              <a:buChar char="•"/>
            </a:pPr>
            <a:r>
              <a:rPr lang="en-US" dirty="0"/>
              <a:t>• </a:t>
            </a:r>
            <a:r>
              <a:rPr lang="en-US" dirty="0" err="1"/>
              <a:t>Secondarys</a:t>
            </a:r>
            <a:r>
              <a:rPr lang="en-US" dirty="0"/>
              <a:t> may be loving, but without the degree of investment of primary partners  and may or may not have their own primary partner(s)</a:t>
            </a:r>
          </a:p>
          <a:p>
            <a:pPr marL="171450" indent="-171450">
              <a:lnSpc>
                <a:spcPct val="90000"/>
              </a:lnSpc>
              <a:spcAft>
                <a:spcPts val="600"/>
              </a:spcAft>
              <a:buFont typeface="Arial"/>
              <a:buChar char="•"/>
            </a:pPr>
            <a:r>
              <a:rPr lang="en-US" dirty="0"/>
              <a:t>• Have multiple sexual “playmates” who are not romantic partners </a:t>
            </a:r>
          </a:p>
          <a:p>
            <a:pPr marL="171450" indent="-171450">
              <a:lnSpc>
                <a:spcPct val="90000"/>
              </a:lnSpc>
              <a:spcAft>
                <a:spcPts val="600"/>
              </a:spcAft>
              <a:buFont typeface="Arial"/>
              <a:buChar char="•"/>
            </a:pPr>
            <a:r>
              <a:rPr lang="en-US" dirty="0"/>
              <a:t>• Allow for multiple playmates under certain conditions </a:t>
            </a:r>
          </a:p>
          <a:p>
            <a:pPr marL="171450" indent="-171450">
              <a:buFont typeface="Arial,Sans-Serif"/>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42</a:t>
            </a:fld>
            <a:endParaRPr lang="en-US"/>
          </a:p>
        </p:txBody>
      </p:sp>
    </p:spTree>
    <p:extLst>
      <p:ext uri="{BB962C8B-B14F-4D97-AF65-F5344CB8AC3E}">
        <p14:creationId xmlns:p14="http://schemas.microsoft.com/office/powerpoint/2010/main" val="17546179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228600">
              <a:lnSpc>
                <a:spcPct val="90000"/>
              </a:lnSpc>
              <a:spcAft>
                <a:spcPts val="600"/>
              </a:spcAft>
              <a:buFont typeface="Arial,Sans-Serif"/>
              <a:buChar char="•"/>
            </a:pPr>
            <a:r>
              <a:rPr lang="en-US" dirty="0">
                <a:ea typeface="Calibri"/>
                <a:cs typeface="Calibri"/>
              </a:rPr>
              <a:t>IS IT ETHICAL?</a:t>
            </a:r>
            <a:endParaRPr lang="en-US" dirty="0"/>
          </a:p>
          <a:p>
            <a:pPr marL="171450" indent="-228600">
              <a:lnSpc>
                <a:spcPct val="90000"/>
              </a:lnSpc>
              <a:spcAft>
                <a:spcPts val="600"/>
              </a:spcAft>
              <a:buFont typeface="Arial,Sans-Serif"/>
              <a:buChar char="•"/>
            </a:pPr>
            <a:r>
              <a:rPr lang="en-US" dirty="0"/>
              <a:t>How aware is the client of their own boundaries, limits and needs? </a:t>
            </a:r>
            <a:endParaRPr lang="en-US" dirty="0">
              <a:ea typeface="Calibri" panose="020F0502020204030204"/>
              <a:cs typeface="Calibri" panose="020F0502020204030204"/>
            </a:endParaRPr>
          </a:p>
          <a:p>
            <a:pPr marL="171450" indent="-228600">
              <a:lnSpc>
                <a:spcPct val="90000"/>
              </a:lnSpc>
              <a:spcAft>
                <a:spcPts val="600"/>
              </a:spcAft>
              <a:buFont typeface="Arial,Sans-Serif"/>
              <a:buChar char="•"/>
            </a:pPr>
            <a:r>
              <a:rPr lang="en-US" dirty="0"/>
              <a:t>How aware are they of the expectations of others in their sub-culture? </a:t>
            </a:r>
            <a:endParaRPr lang="en-US" dirty="0">
              <a:ea typeface="Calibri" panose="020F0502020204030204"/>
              <a:cs typeface="Calibri" panose="020F0502020204030204"/>
            </a:endParaRPr>
          </a:p>
          <a:p>
            <a:pPr marL="171450" indent="-228600">
              <a:lnSpc>
                <a:spcPct val="90000"/>
              </a:lnSpc>
              <a:spcAft>
                <a:spcPts val="600"/>
              </a:spcAft>
              <a:buFont typeface="Arial,Sans-Serif"/>
              <a:buChar char="•"/>
            </a:pPr>
            <a:r>
              <a:rPr lang="en-US" dirty="0"/>
              <a:t>What do you know of what the client is doing to make sure their BDSM/Kink practice is safe, sane and consensual?</a:t>
            </a:r>
            <a:endParaRPr lang="en-US" dirty="0">
              <a:ea typeface="Calibri" panose="020F0502020204030204"/>
              <a:cs typeface="Calibri" panose="020F0502020204030204"/>
            </a:endParaRPr>
          </a:p>
          <a:p>
            <a:pPr marL="171450" indent="-228600">
              <a:lnSpc>
                <a:spcPct val="90000"/>
              </a:lnSpc>
              <a:spcAft>
                <a:spcPts val="600"/>
              </a:spcAft>
              <a:buFont typeface="Arial,Sans-Serif"/>
              <a:buChar char="•"/>
            </a:pPr>
            <a:r>
              <a:rPr lang="en-US" dirty="0"/>
              <a:t>Is the behavior experienced as nourishing or diminishing? </a:t>
            </a:r>
            <a:endParaRPr lang="en-US" dirty="0">
              <a:ea typeface="Calibri" panose="020F0502020204030204"/>
              <a:cs typeface="Calibri" panose="020F0502020204030204"/>
            </a:endParaRPr>
          </a:p>
          <a:p>
            <a:pPr marL="171450" indent="-228600">
              <a:lnSpc>
                <a:spcPct val="90000"/>
              </a:lnSpc>
              <a:spcAft>
                <a:spcPts val="600"/>
              </a:spcAft>
              <a:buFont typeface="Arial,Sans-Serif"/>
              <a:buChar char="•"/>
            </a:pPr>
            <a:r>
              <a:rPr lang="en-US" dirty="0"/>
              <a:t>How do they 'feel' when they engage in their kink? What might those feelings illuminate in their historical relating? </a:t>
            </a:r>
            <a:endParaRPr lang="en-US" dirty="0">
              <a:ea typeface="Calibri" panose="020F0502020204030204"/>
              <a:cs typeface="Calibri" panose="020F0502020204030204"/>
            </a:endParaRPr>
          </a:p>
          <a:p>
            <a:pPr marL="171450" indent="-228600">
              <a:lnSpc>
                <a:spcPct val="90000"/>
              </a:lnSpc>
              <a:spcAft>
                <a:spcPts val="600"/>
              </a:spcAft>
              <a:buFont typeface="Arial,Sans-Serif"/>
              <a:buChar char="•"/>
            </a:pPr>
            <a:r>
              <a:rPr lang="en-US" dirty="0"/>
              <a:t>What does the behavior ‘do’ for the client? </a:t>
            </a:r>
            <a:endParaRPr lang="en-US" dirty="0">
              <a:ea typeface="Calibri" panose="020F0502020204030204"/>
              <a:cs typeface="Calibri" panose="020F0502020204030204"/>
            </a:endParaRPr>
          </a:p>
          <a:p>
            <a:pPr marL="171450" indent="-228600">
              <a:lnSpc>
                <a:spcPct val="90000"/>
              </a:lnSpc>
              <a:spcAft>
                <a:spcPts val="600"/>
              </a:spcAft>
              <a:buFont typeface="Arial,Sans-Serif"/>
              <a:buChar char="•"/>
            </a:pPr>
            <a:r>
              <a:rPr lang="en-US" dirty="0"/>
              <a:t>What might it release the client from?</a:t>
            </a:r>
            <a:endParaRPr lang="en-US" dirty="0">
              <a:ea typeface="Calibri" panose="020F0502020204030204"/>
              <a:cs typeface="Calibri" panose="020F0502020204030204"/>
            </a:endParaRPr>
          </a:p>
          <a:p>
            <a:pPr marL="171450" indent="-228600">
              <a:lnSpc>
                <a:spcPct val="90000"/>
              </a:lnSpc>
              <a:spcAft>
                <a:spcPts val="600"/>
              </a:spcAft>
              <a:buFont typeface="Arial,Sans-Serif"/>
              <a:buChar char="•"/>
            </a:pPr>
            <a:r>
              <a:rPr lang="en-US" dirty="0"/>
              <a:t>What does the client value within their sub-culture? </a:t>
            </a:r>
            <a:endParaRPr lang="en-US" dirty="0">
              <a:ea typeface="Calibri" panose="020F0502020204030204"/>
              <a:cs typeface="Calibri" panose="020F0502020204030204"/>
            </a:endParaRPr>
          </a:p>
          <a:p>
            <a:pPr marL="171450" indent="-228600">
              <a:lnSpc>
                <a:spcPct val="90000"/>
              </a:lnSpc>
              <a:spcAft>
                <a:spcPts val="600"/>
              </a:spcAft>
              <a:buFont typeface="Arial,Sans-Serif"/>
              <a:buChar char="•"/>
            </a:pPr>
            <a:r>
              <a:rPr lang="en-US" dirty="0"/>
              <a:t>As always, be aware of Counter-transference </a:t>
            </a:r>
            <a:endParaRPr lang="en-US" dirty="0">
              <a:ea typeface="Calibri" panose="020F0502020204030204"/>
              <a:cs typeface="Calibri" panose="020F0502020204030204"/>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43</a:t>
            </a:fld>
            <a:endParaRPr lang="en-US"/>
          </a:p>
        </p:txBody>
      </p:sp>
    </p:spTree>
    <p:extLst>
      <p:ext uri="{BB962C8B-B14F-4D97-AF65-F5344CB8AC3E}">
        <p14:creationId xmlns:p14="http://schemas.microsoft.com/office/powerpoint/2010/main" val="35581482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US" dirty="0"/>
              <a:t>Not everyone uses the primary/secondary framework</a:t>
            </a:r>
          </a:p>
          <a:p>
            <a:pPr marL="171450" indent="-171450">
              <a:lnSpc>
                <a:spcPct val="90000"/>
              </a:lnSpc>
              <a:spcBef>
                <a:spcPts val="1000"/>
              </a:spcBef>
              <a:buFont typeface="Arial"/>
              <a:buChar char="•"/>
            </a:pPr>
            <a:r>
              <a:rPr lang="en-US" dirty="0"/>
              <a:t>Sexual relationships by mutual agreement might not be interested in becoming domestically entangled</a:t>
            </a:r>
          </a:p>
          <a:p>
            <a:pPr marL="171450" indent="-171450">
              <a:lnSpc>
                <a:spcPct val="90000"/>
              </a:lnSpc>
              <a:spcBef>
                <a:spcPts val="1000"/>
              </a:spcBef>
              <a:buFont typeface="Arial"/>
              <a:buChar char="•"/>
            </a:pPr>
            <a:r>
              <a:rPr lang="en-US" dirty="0"/>
              <a:t>Not every entanglement might be moving towards increasing commitment</a:t>
            </a:r>
          </a:p>
          <a:p>
            <a:pPr marL="171450" indent="-171450">
              <a:lnSpc>
                <a:spcPct val="90000"/>
              </a:lnSpc>
              <a:spcBef>
                <a:spcPts val="1000"/>
              </a:spcBef>
              <a:buFont typeface="Arial"/>
              <a:buChar char="•"/>
            </a:pPr>
            <a:r>
              <a:rPr lang="en-US" dirty="0"/>
              <a:t>Managing boundaries and expectations</a:t>
            </a:r>
          </a:p>
          <a:p>
            <a:pPr marL="171450" indent="-171450">
              <a:lnSpc>
                <a:spcPct val="90000"/>
              </a:lnSpc>
              <a:spcBef>
                <a:spcPts val="1000"/>
              </a:spcBef>
              <a:buFont typeface="Arial"/>
              <a:buChar char="•"/>
            </a:pPr>
            <a:r>
              <a:rPr lang="en-US" dirty="0"/>
              <a:t>The 'secondary's' feelings might grow beyond the relationship's capacity </a:t>
            </a:r>
          </a:p>
          <a:p>
            <a:pPr marL="171450" indent="-171450">
              <a:lnSpc>
                <a:spcPct val="90000"/>
              </a:lnSpc>
              <a:spcBef>
                <a:spcPts val="1000"/>
              </a:spcBef>
              <a:buFont typeface="Arial"/>
              <a:buChar char="•"/>
            </a:pPr>
            <a:r>
              <a:rPr lang="en-US" dirty="0">
                <a:ea typeface="Calibri"/>
                <a:cs typeface="Calibri"/>
              </a:rPr>
              <a:t>Starting a family/managing finances</a:t>
            </a: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44</a:t>
            </a:fld>
            <a:endParaRPr lang="en-US"/>
          </a:p>
        </p:txBody>
      </p:sp>
    </p:spTree>
    <p:extLst>
      <p:ext uri="{BB962C8B-B14F-4D97-AF65-F5344CB8AC3E}">
        <p14:creationId xmlns:p14="http://schemas.microsoft.com/office/powerpoint/2010/main" val="27115936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Legal invisibility:</a:t>
            </a:r>
            <a:r>
              <a:rPr lang="en-US" dirty="0"/>
              <a:t> Marriage, divorce, and inheritance laws assume dyadic couples, leaving polycules without recognition or protection.</a:t>
            </a:r>
            <a:endParaRPr lang="en-US" dirty="0">
              <a:solidFill>
                <a:srgbClr val="444444"/>
              </a:solidFill>
            </a:endParaRPr>
          </a:p>
          <a:p>
            <a:pPr>
              <a:buFont typeface="Arial"/>
              <a:buChar char="•"/>
            </a:pPr>
            <a:r>
              <a:rPr lang="en-US" b="1" dirty="0"/>
              <a:t>Financial complexity:</a:t>
            </a:r>
            <a:r>
              <a:rPr lang="en-US" dirty="0"/>
              <a:t> Managing shared income, debt, and assets across multiple partners creates challenges in tax systems and banking structures designed for pairs.</a:t>
            </a:r>
            <a:endParaRPr lang="en-US" dirty="0">
              <a:ea typeface="Calibri"/>
              <a:cs typeface="Calibri"/>
            </a:endParaRPr>
          </a:p>
          <a:p>
            <a:pPr>
              <a:buFont typeface="Arial"/>
              <a:buChar char="•"/>
            </a:pPr>
            <a:r>
              <a:rPr lang="en-US" b="1" dirty="0"/>
              <a:t>Homeownership logistics:</a:t>
            </a:r>
            <a:r>
              <a:rPr lang="en-US" dirty="0"/>
              <a:t> Property ownership and tenancy rights rarely accommodate more than two legal co-owners, risking exclusion of some partners.</a:t>
            </a:r>
            <a:endParaRPr lang="en-US" dirty="0">
              <a:ea typeface="Calibri"/>
              <a:cs typeface="Calibri"/>
            </a:endParaRPr>
          </a:p>
          <a:p>
            <a:pPr>
              <a:buFont typeface="Arial"/>
              <a:buChar char="•"/>
            </a:pPr>
            <a:r>
              <a:rPr lang="en-US" b="1" dirty="0"/>
              <a:t>Parenting rights:</a:t>
            </a:r>
            <a:r>
              <a:rPr lang="en-US" dirty="0"/>
              <a:t> Custody, adoption, and parental recognition laws typically allow only two legal parents, creating vulnerabilities for children and non-recognized caregivers.</a:t>
            </a:r>
            <a:endParaRPr lang="en-US" dirty="0">
              <a:ea typeface="Calibri"/>
              <a:cs typeface="Calibri"/>
            </a:endParaRPr>
          </a:p>
          <a:p>
            <a:pPr>
              <a:buFont typeface="Arial"/>
              <a:buChar char="•"/>
            </a:pPr>
            <a:r>
              <a:rPr lang="en-US" b="1" dirty="0"/>
              <a:t>Healthcare and benefits:</a:t>
            </a:r>
            <a:r>
              <a:rPr lang="en-US" dirty="0"/>
              <a:t> Access to spousal benefits, insurance, and next-of-kin rights exclude additional partners, complicating medical decision-making.</a:t>
            </a:r>
            <a:endParaRPr lang="en-US" dirty="0">
              <a:ea typeface="Calibri"/>
              <a:cs typeface="Calibri"/>
            </a:endParaRPr>
          </a:p>
          <a:p>
            <a:pPr>
              <a:buFont typeface="Arial"/>
              <a:buChar char="•"/>
            </a:pPr>
            <a:r>
              <a:rPr lang="en-US" b="1" dirty="0"/>
              <a:t>Social stigma and disclosure:</a:t>
            </a:r>
            <a:r>
              <a:rPr lang="en-US" dirty="0"/>
              <a:t> Fear of discrimination in schools, workplaces, and legal settings pressures families to conceal or downplay their relational structure.</a:t>
            </a:r>
            <a:endParaRPr lang="en-US" dirty="0">
              <a:ea typeface="Calibri"/>
              <a:cs typeface="Calibri"/>
            </a:endParaRPr>
          </a:p>
          <a:p>
            <a:pPr marL="171450" indent="-171450">
              <a:lnSpc>
                <a:spcPct val="90000"/>
              </a:lnSpc>
              <a:spcBef>
                <a:spcPts val="1000"/>
              </a:spcBef>
              <a:buFont typeface="Arial,Sans-Serif"/>
              <a:buChar char="•"/>
            </a:pPr>
            <a:endParaRPr lang="en-US" dirty="0">
              <a:solidFill>
                <a:srgbClr val="000000"/>
              </a:solidFill>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45</a:t>
            </a:fld>
            <a:endParaRPr lang="en-GB"/>
          </a:p>
        </p:txBody>
      </p:sp>
    </p:spTree>
    <p:extLst>
      <p:ext uri="{BB962C8B-B14F-4D97-AF65-F5344CB8AC3E}">
        <p14:creationId xmlns:p14="http://schemas.microsoft.com/office/powerpoint/2010/main" val="328741878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Leaving poly </a:t>
            </a:r>
            <a:r>
              <a:rPr lang="en-US" dirty="0" err="1">
                <a:ea typeface="Calibri"/>
                <a:cs typeface="Calibri"/>
              </a:rPr>
              <a:t>communitieies</a:t>
            </a:r>
            <a:r>
              <a:rPr lang="en-US" dirty="0">
                <a:ea typeface="Calibri"/>
                <a:cs typeface="Calibri"/>
              </a:rPr>
              <a:t> </a:t>
            </a:r>
          </a:p>
          <a:p>
            <a:pPr marL="171450" indent="-171450">
              <a:buFont typeface="Arial"/>
              <a:buChar char="•"/>
            </a:pPr>
            <a:r>
              <a:rPr lang="en-US"/>
              <a:t>Help clients articulate the </a:t>
            </a:r>
            <a:r>
              <a:rPr lang="en-US" b="1"/>
              <a:t>loss of community</a:t>
            </a:r>
            <a:r>
              <a:rPr lang="en-US"/>
              <a:t> and daily intimacy norms that poly networks often provide, reducing the sense of sudden interpersonal vacuum.</a:t>
            </a:r>
          </a:p>
          <a:p>
            <a:pPr marL="171450" indent="-171450">
              <a:buFont typeface="Arial"/>
              <a:buChar char="•"/>
            </a:pPr>
            <a:r>
              <a:rPr lang="en-US"/>
              <a:t>Explore the identity shift involved in moving toward </a:t>
            </a:r>
            <a:r>
              <a:rPr lang="en-US" b="1"/>
              <a:t>monogamous or traditional relationship structures</a:t>
            </a:r>
            <a:r>
              <a:rPr lang="en-US"/>
              <a:t>, and the uncertainty about “where one now belongs.”</a:t>
            </a:r>
          </a:p>
          <a:p>
            <a:pPr marL="171450" indent="-171450">
              <a:buFont typeface="Arial"/>
              <a:buChar char="•"/>
            </a:pPr>
            <a:r>
              <a:rPr lang="en-US"/>
              <a:t>Address the loneliness that arises when clients lose </a:t>
            </a:r>
            <a:r>
              <a:rPr lang="en-US" b="1"/>
              <a:t>shared language, values, and cultural practices</a:t>
            </a:r>
            <a:r>
              <a:rPr lang="en-US"/>
              <a:t> that once anchored their social world.</a:t>
            </a:r>
          </a:p>
          <a:p>
            <a:pPr marL="171450" indent="-171450">
              <a:buFont typeface="Arial"/>
              <a:buChar char="•"/>
            </a:pPr>
            <a:r>
              <a:rPr lang="en-US"/>
              <a:t>Support clients in cultivating </a:t>
            </a:r>
            <a:r>
              <a:rPr lang="en-US" b="1"/>
              <a:t>new relational ecosystems</a:t>
            </a:r>
            <a:r>
              <a:rPr lang="en-US"/>
              <a:t> that </a:t>
            </a:r>
            <a:r>
              <a:rPr lang="en-US" err="1"/>
              <a:t>honour</a:t>
            </a:r>
            <a:r>
              <a:rPr lang="en-US"/>
              <a:t> their evolving needs without disavowing the meaningful aspects of past community life.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46</a:t>
            </a:fld>
            <a:endParaRPr lang="en-GB"/>
          </a:p>
        </p:txBody>
      </p:sp>
    </p:spTree>
    <p:extLst>
      <p:ext uri="{BB962C8B-B14F-4D97-AF65-F5344CB8AC3E}">
        <p14:creationId xmlns:p14="http://schemas.microsoft.com/office/powerpoint/2010/main" val="216441167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US" dirty="0"/>
              <a:t>Managing Jealousy </a:t>
            </a:r>
          </a:p>
          <a:p>
            <a:pPr marL="628650" lvl="1" indent="-171450">
              <a:lnSpc>
                <a:spcPct val="90000"/>
              </a:lnSpc>
              <a:spcBef>
                <a:spcPts val="500"/>
              </a:spcBef>
              <a:buFont typeface="Wingdings,Sans-Serif"/>
              <a:buChar char="Ø"/>
            </a:pPr>
            <a:r>
              <a:rPr lang="en-US" dirty="0"/>
              <a:t>CBT approach (addressing </a:t>
            </a:r>
            <a:r>
              <a:rPr lang="en-US" dirty="0" err="1"/>
              <a:t>behaviours</a:t>
            </a:r>
            <a:r>
              <a:rPr lang="en-US" dirty="0"/>
              <a:t>/triggers)</a:t>
            </a:r>
          </a:p>
          <a:p>
            <a:pPr marL="628650" lvl="1" indent="-171450">
              <a:lnSpc>
                <a:spcPct val="90000"/>
              </a:lnSpc>
              <a:spcBef>
                <a:spcPts val="500"/>
              </a:spcBef>
              <a:buFont typeface="Wingdings,Sans-Serif"/>
              <a:buChar char="Ø"/>
            </a:pPr>
            <a:r>
              <a:rPr lang="en-US" dirty="0"/>
              <a:t>Relationally (addressing attachment style)</a:t>
            </a:r>
          </a:p>
          <a:p>
            <a:pPr marL="628650" lvl="1" indent="-171450">
              <a:lnSpc>
                <a:spcPct val="90000"/>
              </a:lnSpc>
              <a:spcBef>
                <a:spcPts val="500"/>
              </a:spcBef>
              <a:buFont typeface="Wingdings,Sans-Serif"/>
              <a:buChar char="Ø"/>
            </a:pPr>
            <a:r>
              <a:rPr lang="en-US" dirty="0"/>
              <a:t>Existentially (Meaning-making, Creation)</a:t>
            </a:r>
          </a:p>
          <a:p>
            <a:pPr marL="171450" indent="-171450">
              <a:lnSpc>
                <a:spcPct val="90000"/>
              </a:lnSpc>
              <a:spcBef>
                <a:spcPts val="1000"/>
              </a:spcBef>
              <a:buFont typeface="Wingdings,Sans-Serif"/>
              <a:buChar char="Ø"/>
            </a:pPr>
            <a:r>
              <a:rPr lang="en-US" dirty="0"/>
              <a:t>Cultivating 'full-plate' lives</a:t>
            </a:r>
          </a:p>
          <a:p>
            <a:pPr marL="171450" indent="-171450">
              <a:lnSpc>
                <a:spcPct val="90000"/>
              </a:lnSpc>
              <a:spcBef>
                <a:spcPts val="1000"/>
              </a:spcBef>
              <a:buFont typeface="Wingdings,Sans-Serif"/>
              <a:buChar char="Ø"/>
            </a:pPr>
            <a:r>
              <a:rPr lang="en-US" dirty="0"/>
              <a:t>Dealing with 'boundary violations'</a:t>
            </a:r>
          </a:p>
          <a:p>
            <a:pPr marL="171450" indent="-171450">
              <a:lnSpc>
                <a:spcPct val="90000"/>
              </a:lnSpc>
              <a:spcBef>
                <a:spcPts val="1000"/>
              </a:spcBef>
              <a:buFont typeface="Wingdings,Sans-Serif"/>
              <a:buChar char="Ø"/>
            </a:pPr>
            <a:r>
              <a:rPr lang="en-US" dirty="0"/>
              <a:t>Managing lack of role models and rejection </a:t>
            </a:r>
          </a:p>
          <a:p>
            <a:pPr>
              <a:lnSpc>
                <a:spcPct val="90000"/>
              </a:lnSpc>
              <a:spcBef>
                <a:spcPts val="1000"/>
              </a:spcBef>
            </a:pP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48</a:t>
            </a:fld>
            <a:endParaRPr lang="en-US"/>
          </a:p>
        </p:txBody>
      </p:sp>
    </p:spTree>
    <p:extLst>
      <p:ext uri="{BB962C8B-B14F-4D97-AF65-F5344CB8AC3E}">
        <p14:creationId xmlns:p14="http://schemas.microsoft.com/office/powerpoint/2010/main" val="445691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nSpc>
                <a:spcPct val="90000"/>
              </a:lnSpc>
              <a:spcBef>
                <a:spcPts val="1000"/>
              </a:spcBef>
              <a:buFont typeface="Arial"/>
              <a:buChar char="•"/>
            </a:pPr>
            <a:r>
              <a:rPr lang="en-US"/>
              <a:t>CNM as the client's primary 'reason' for entering therapy</a:t>
            </a:r>
          </a:p>
          <a:p>
            <a:pPr marL="457200" indent="-457200">
              <a:lnSpc>
                <a:spcPct val="90000"/>
              </a:lnSpc>
              <a:spcBef>
                <a:spcPts val="1000"/>
              </a:spcBef>
              <a:buFont typeface="Arial"/>
              <a:buChar char="•"/>
            </a:pPr>
            <a:r>
              <a:rPr lang="en-US"/>
              <a:t>CNM as the root of the client's presenting issue</a:t>
            </a:r>
          </a:p>
          <a:p>
            <a:pPr marL="457200" indent="-457200">
              <a:lnSpc>
                <a:spcPct val="90000"/>
              </a:lnSpc>
              <a:spcBef>
                <a:spcPts val="1000"/>
              </a:spcBef>
              <a:buFont typeface="Arial"/>
              <a:buChar char="•"/>
            </a:pPr>
            <a:r>
              <a:rPr lang="en-US"/>
              <a:t>Poly = Open, or that all poly relationships are the same</a:t>
            </a:r>
          </a:p>
          <a:p>
            <a:pPr marL="457200" indent="-457200">
              <a:lnSpc>
                <a:spcPct val="90000"/>
              </a:lnSpc>
              <a:spcBef>
                <a:spcPts val="1000"/>
              </a:spcBef>
              <a:buFont typeface="Arial"/>
              <a:buChar char="•"/>
            </a:pPr>
            <a:r>
              <a:rPr lang="en-US"/>
              <a:t>CNM as sex addiction </a:t>
            </a:r>
          </a:p>
          <a:p>
            <a:pPr marL="457200" indent="-457200">
              <a:lnSpc>
                <a:spcPct val="90000"/>
              </a:lnSpc>
              <a:spcBef>
                <a:spcPts val="1000"/>
              </a:spcBef>
              <a:buFont typeface="Arial"/>
              <a:buChar char="•"/>
            </a:pPr>
            <a:r>
              <a:rPr lang="en-US"/>
              <a:t>CNM as commitment-phobic</a:t>
            </a:r>
          </a:p>
          <a:p>
            <a:pPr marL="457200" indent="-457200">
              <a:lnSpc>
                <a:spcPct val="90000"/>
              </a:lnSpc>
              <a:spcBef>
                <a:spcPts val="1000"/>
              </a:spcBef>
              <a:buFont typeface="Arial"/>
              <a:buChar char="•"/>
            </a:pPr>
            <a:r>
              <a:rPr lang="en-US"/>
              <a:t>CNM as emotionally immature</a:t>
            </a:r>
          </a:p>
          <a:p>
            <a:pPr marL="457200" indent="-457200">
              <a:lnSpc>
                <a:spcPct val="90000"/>
              </a:lnSpc>
              <a:spcBef>
                <a:spcPts val="1000"/>
              </a:spcBef>
              <a:buFont typeface="Arial"/>
              <a:buChar char="•"/>
            </a:pPr>
            <a:r>
              <a:rPr lang="en-US"/>
              <a:t>Suggesting a course of action (“if you’re having problems, why don’t you close the relationship?”)</a:t>
            </a:r>
          </a:p>
          <a:p>
            <a:pPr marL="457200" indent="-457200">
              <a:lnSpc>
                <a:spcPct val="90000"/>
              </a:lnSpc>
              <a:spcBef>
                <a:spcPts val="1000"/>
              </a:spcBef>
              <a:buFont typeface="Arial"/>
              <a:buChar char="•"/>
            </a:pPr>
            <a:endParaRPr lang="en-US"/>
          </a:p>
          <a:p>
            <a:pPr marL="457200" indent="-457200">
              <a:lnSpc>
                <a:spcPct val="90000"/>
              </a:lnSpc>
              <a:spcBef>
                <a:spcPts val="1000"/>
              </a:spcBef>
              <a:buFont typeface="Arial"/>
              <a:buChar char="•"/>
            </a:pP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49</a:t>
            </a:fld>
            <a:endParaRPr lang="en-US"/>
          </a:p>
        </p:txBody>
      </p:sp>
    </p:spTree>
    <p:extLst>
      <p:ext uri="{BB962C8B-B14F-4D97-AF65-F5344CB8AC3E}">
        <p14:creationId xmlns:p14="http://schemas.microsoft.com/office/powerpoint/2010/main" val="401093386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50</a:t>
            </a:fld>
            <a:endParaRPr lang="en-US"/>
          </a:p>
        </p:txBody>
      </p:sp>
    </p:spTree>
    <p:extLst>
      <p:ext uri="{BB962C8B-B14F-4D97-AF65-F5344CB8AC3E}">
        <p14:creationId xmlns:p14="http://schemas.microsoft.com/office/powerpoint/2010/main" val="28840111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Know thyself</a:t>
            </a:r>
          </a:p>
        </p:txBody>
      </p:sp>
      <p:sp>
        <p:nvSpPr>
          <p:cNvPr id="4" name="Slide Number Placeholder 3"/>
          <p:cNvSpPr>
            <a:spLocks noGrp="1"/>
          </p:cNvSpPr>
          <p:nvPr>
            <p:ph type="sldNum" sz="quarter" idx="5"/>
          </p:nvPr>
        </p:nvSpPr>
        <p:spPr/>
        <p:txBody>
          <a:bodyPr/>
          <a:lstStyle/>
          <a:p>
            <a:fld id="{1B1DB85B-3299-49ED-AE41-153F3934A6AF}" type="slidenum">
              <a:rPr lang="en-US"/>
              <a:t>51</a:t>
            </a:fld>
            <a:endParaRPr lang="en-US"/>
          </a:p>
        </p:txBody>
      </p:sp>
    </p:spTree>
    <p:extLst>
      <p:ext uri="{BB962C8B-B14F-4D97-AF65-F5344CB8AC3E}">
        <p14:creationId xmlns:p14="http://schemas.microsoft.com/office/powerpoint/2010/main" val="333070832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FE8E157-B82A-E744-AAB1-ECF0443F6212}" type="slidenum">
              <a:rPr lang="en-US" smtClean="0"/>
              <a:t>52</a:t>
            </a:fld>
            <a:endParaRPr lang="en-US"/>
          </a:p>
        </p:txBody>
      </p:sp>
    </p:spTree>
    <p:extLst>
      <p:ext uri="{BB962C8B-B14F-4D97-AF65-F5344CB8AC3E}">
        <p14:creationId xmlns:p14="http://schemas.microsoft.com/office/powerpoint/2010/main" val="23062975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46049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2667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68313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5175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11/18/25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44179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11/18/25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94236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11/18/25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1177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2588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2203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72899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390041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5657"/>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263"/>
            </a:lvl1pPr>
            <a:lvl2pPr marL="431026" indent="0" algn="ctr">
              <a:buNone/>
              <a:defRPr sz="1886"/>
            </a:lvl2pPr>
            <a:lvl3pPr marL="862052" indent="0" algn="ctr">
              <a:buNone/>
              <a:defRPr sz="1697"/>
            </a:lvl3pPr>
            <a:lvl4pPr marL="1293077" indent="0" algn="ctr">
              <a:buNone/>
              <a:defRPr sz="1508"/>
            </a:lvl4pPr>
            <a:lvl5pPr marL="1724103" indent="0" algn="ctr">
              <a:buNone/>
              <a:defRPr sz="1508"/>
            </a:lvl5pPr>
            <a:lvl6pPr marL="2155129" indent="0" algn="ctr">
              <a:buNone/>
              <a:defRPr sz="1508"/>
            </a:lvl6pPr>
            <a:lvl7pPr marL="2586155" indent="0" algn="ctr">
              <a:buNone/>
              <a:defRPr sz="1508"/>
            </a:lvl7pPr>
            <a:lvl8pPr marL="3017181" indent="0" algn="ctr">
              <a:buNone/>
              <a:defRPr sz="1508"/>
            </a:lvl8pPr>
            <a:lvl9pPr marL="3448206" indent="0" algn="ctr">
              <a:buNone/>
              <a:defRPr sz="1508"/>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110C41B-EE1B-850E-47C7-A59B3DD28392}"/>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38A7BDBB-F02D-0DCD-1C25-DAEC8BEEC78A}"/>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18713F4E-F7D7-6420-D16F-C647EAF7C03C}"/>
              </a:ext>
            </a:extLst>
          </p:cNvPr>
          <p:cNvSpPr>
            <a:spLocks noGrp="1"/>
          </p:cNvSpPr>
          <p:nvPr>
            <p:ph type="sldNum" sz="quarter" idx="12"/>
          </p:nvPr>
        </p:nvSpPr>
        <p:spPr/>
        <p:txBody>
          <a:bodyPr/>
          <a:lstStyle>
            <a:lvl1pPr>
              <a:defRPr/>
            </a:lvl1pPr>
          </a:lstStyle>
          <a:p>
            <a:pPr>
              <a:defRPr/>
            </a:pPr>
            <a:fld id="{C4352307-59C2-4ED9-84A1-E6CECA7EA5CD}" type="slidenum">
              <a:rPr lang="en-US" altLang="en-US"/>
              <a:pPr>
                <a:defRPr/>
              </a:pPr>
              <a:t>‹#›</a:t>
            </a:fld>
            <a:endParaRPr lang="en-US" altLang="en-US"/>
          </a:p>
        </p:txBody>
      </p:sp>
    </p:spTree>
    <p:extLst>
      <p:ext uri="{BB962C8B-B14F-4D97-AF65-F5344CB8AC3E}">
        <p14:creationId xmlns:p14="http://schemas.microsoft.com/office/powerpoint/2010/main" val="289182232"/>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598FBB-85B0-F1A6-12EC-BEA40FAFFB5F}"/>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735748D5-A6E3-5EAC-AC22-4F8D5649F0F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93B6EB2-861B-9344-4F96-CDF9B03DCB30}"/>
              </a:ext>
            </a:extLst>
          </p:cNvPr>
          <p:cNvSpPr>
            <a:spLocks noGrp="1"/>
          </p:cNvSpPr>
          <p:nvPr>
            <p:ph type="sldNum" sz="quarter" idx="12"/>
          </p:nvPr>
        </p:nvSpPr>
        <p:spPr/>
        <p:txBody>
          <a:bodyPr/>
          <a:lstStyle>
            <a:lvl1pPr>
              <a:defRPr/>
            </a:lvl1pPr>
          </a:lstStyle>
          <a:p>
            <a:pPr>
              <a:defRPr/>
            </a:pPr>
            <a:fld id="{8BC8664F-392F-4D40-9AAC-F26338B9915C}" type="slidenum">
              <a:rPr lang="en-US" altLang="en-US"/>
              <a:pPr>
                <a:defRPr/>
              </a:pPr>
              <a:t>‹#›</a:t>
            </a:fld>
            <a:endParaRPr lang="en-US" altLang="en-US"/>
          </a:p>
        </p:txBody>
      </p:sp>
    </p:spTree>
    <p:extLst>
      <p:ext uri="{BB962C8B-B14F-4D97-AF65-F5344CB8AC3E}">
        <p14:creationId xmlns:p14="http://schemas.microsoft.com/office/powerpoint/2010/main" val="3110473678"/>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5657"/>
            </a:lvl1pPr>
          </a:lstStyle>
          <a:p>
            <a:r>
              <a:rPr lang="en-GB"/>
              <a:t>Click to edit Master title style</a:t>
            </a:r>
            <a:endParaRPr lang="en-US"/>
          </a:p>
        </p:txBody>
      </p:sp>
      <p:sp>
        <p:nvSpPr>
          <p:cNvPr id="3" name="Text Placeholder 2"/>
          <p:cNvSpPr>
            <a:spLocks noGrp="1"/>
          </p:cNvSpPr>
          <p:nvPr>
            <p:ph type="body" idx="1"/>
          </p:nvPr>
        </p:nvSpPr>
        <p:spPr>
          <a:xfrm>
            <a:off x="831851" y="4589466"/>
            <a:ext cx="10515600" cy="1500187"/>
          </a:xfrm>
        </p:spPr>
        <p:txBody>
          <a:bodyPr/>
          <a:lstStyle>
            <a:lvl1pPr marL="0" indent="0">
              <a:buNone/>
              <a:defRPr sz="2263">
                <a:solidFill>
                  <a:schemeClr val="tx1"/>
                </a:solidFill>
              </a:defRPr>
            </a:lvl1pPr>
            <a:lvl2pPr marL="431026" indent="0">
              <a:buNone/>
              <a:defRPr sz="1886">
                <a:solidFill>
                  <a:schemeClr val="tx1">
                    <a:tint val="75000"/>
                  </a:schemeClr>
                </a:solidFill>
              </a:defRPr>
            </a:lvl2pPr>
            <a:lvl3pPr marL="862052" indent="0">
              <a:buNone/>
              <a:defRPr sz="1697">
                <a:solidFill>
                  <a:schemeClr val="tx1">
                    <a:tint val="75000"/>
                  </a:schemeClr>
                </a:solidFill>
              </a:defRPr>
            </a:lvl3pPr>
            <a:lvl4pPr marL="1293077" indent="0">
              <a:buNone/>
              <a:defRPr sz="1508">
                <a:solidFill>
                  <a:schemeClr val="tx1">
                    <a:tint val="75000"/>
                  </a:schemeClr>
                </a:solidFill>
              </a:defRPr>
            </a:lvl4pPr>
            <a:lvl5pPr marL="1724103" indent="0">
              <a:buNone/>
              <a:defRPr sz="1508">
                <a:solidFill>
                  <a:schemeClr val="tx1">
                    <a:tint val="75000"/>
                  </a:schemeClr>
                </a:solidFill>
              </a:defRPr>
            </a:lvl5pPr>
            <a:lvl6pPr marL="2155129" indent="0">
              <a:buNone/>
              <a:defRPr sz="1508">
                <a:solidFill>
                  <a:schemeClr val="tx1">
                    <a:tint val="75000"/>
                  </a:schemeClr>
                </a:solidFill>
              </a:defRPr>
            </a:lvl6pPr>
            <a:lvl7pPr marL="2586155" indent="0">
              <a:buNone/>
              <a:defRPr sz="1508">
                <a:solidFill>
                  <a:schemeClr val="tx1">
                    <a:tint val="75000"/>
                  </a:schemeClr>
                </a:solidFill>
              </a:defRPr>
            </a:lvl7pPr>
            <a:lvl8pPr marL="3017181" indent="0">
              <a:buNone/>
              <a:defRPr sz="1508">
                <a:solidFill>
                  <a:schemeClr val="tx1">
                    <a:tint val="75000"/>
                  </a:schemeClr>
                </a:solidFill>
              </a:defRPr>
            </a:lvl8pPr>
            <a:lvl9pPr marL="3448206" indent="0">
              <a:buNone/>
              <a:defRPr sz="1508">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49F57B1-20FA-C002-793E-578215A388A5}"/>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611FFB5E-0701-22BB-61FD-92DA0306133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C28A24E-47F2-AB11-0568-76B82B77438A}"/>
              </a:ext>
            </a:extLst>
          </p:cNvPr>
          <p:cNvSpPr>
            <a:spLocks noGrp="1"/>
          </p:cNvSpPr>
          <p:nvPr>
            <p:ph type="sldNum" sz="quarter" idx="12"/>
          </p:nvPr>
        </p:nvSpPr>
        <p:spPr/>
        <p:txBody>
          <a:bodyPr/>
          <a:lstStyle>
            <a:lvl1pPr>
              <a:defRPr/>
            </a:lvl1pPr>
          </a:lstStyle>
          <a:p>
            <a:pPr>
              <a:defRPr/>
            </a:pPr>
            <a:fld id="{8079B241-8034-4EEA-AA43-BBE7E1ADF3B2}" type="slidenum">
              <a:rPr lang="en-US" altLang="en-US"/>
              <a:pPr>
                <a:defRPr/>
              </a:pPr>
              <a:t>‹#›</a:t>
            </a:fld>
            <a:endParaRPr lang="en-US" altLang="en-US"/>
          </a:p>
        </p:txBody>
      </p:sp>
    </p:spTree>
    <p:extLst>
      <p:ext uri="{BB962C8B-B14F-4D97-AF65-F5344CB8AC3E}">
        <p14:creationId xmlns:p14="http://schemas.microsoft.com/office/powerpoint/2010/main" val="4289845020"/>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F7D8AA96-28A3-FFCA-48B3-5D3D87CD1641}"/>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CDA4AD5A-BC1C-8366-D70A-09EBE54FECBF}"/>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BCE38562-B274-9E21-537C-C5EDBDB5677D}"/>
              </a:ext>
            </a:extLst>
          </p:cNvPr>
          <p:cNvSpPr>
            <a:spLocks noGrp="1"/>
          </p:cNvSpPr>
          <p:nvPr>
            <p:ph type="sldNum" sz="quarter" idx="12"/>
          </p:nvPr>
        </p:nvSpPr>
        <p:spPr/>
        <p:txBody>
          <a:bodyPr/>
          <a:lstStyle>
            <a:lvl1pPr>
              <a:defRPr/>
            </a:lvl1pPr>
          </a:lstStyle>
          <a:p>
            <a:pPr>
              <a:defRPr/>
            </a:pPr>
            <a:fld id="{6B50D2CA-A0B9-4893-8483-20D0E5C93E0A}" type="slidenum">
              <a:rPr lang="en-US" altLang="en-US"/>
              <a:pPr>
                <a:defRPr/>
              </a:pPr>
              <a:t>‹#›</a:t>
            </a:fld>
            <a:endParaRPr lang="en-US" altLang="en-US"/>
          </a:p>
        </p:txBody>
      </p:sp>
    </p:spTree>
    <p:extLst>
      <p:ext uri="{BB962C8B-B14F-4D97-AF65-F5344CB8AC3E}">
        <p14:creationId xmlns:p14="http://schemas.microsoft.com/office/powerpoint/2010/main" val="218382696"/>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8"/>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263" b="1"/>
            </a:lvl1pPr>
            <a:lvl2pPr marL="431026" indent="0">
              <a:buNone/>
              <a:defRPr sz="1886" b="1"/>
            </a:lvl2pPr>
            <a:lvl3pPr marL="862052" indent="0">
              <a:buNone/>
              <a:defRPr sz="1697" b="1"/>
            </a:lvl3pPr>
            <a:lvl4pPr marL="1293077" indent="0">
              <a:buNone/>
              <a:defRPr sz="1508" b="1"/>
            </a:lvl4pPr>
            <a:lvl5pPr marL="1724103" indent="0">
              <a:buNone/>
              <a:defRPr sz="1508" b="1"/>
            </a:lvl5pPr>
            <a:lvl6pPr marL="2155129" indent="0">
              <a:buNone/>
              <a:defRPr sz="1508" b="1"/>
            </a:lvl6pPr>
            <a:lvl7pPr marL="2586155" indent="0">
              <a:buNone/>
              <a:defRPr sz="1508" b="1"/>
            </a:lvl7pPr>
            <a:lvl8pPr marL="3017181" indent="0">
              <a:buNone/>
              <a:defRPr sz="1508" b="1"/>
            </a:lvl8pPr>
            <a:lvl9pPr marL="3448206" indent="0">
              <a:buNone/>
              <a:defRPr sz="1508"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263" b="1"/>
            </a:lvl1pPr>
            <a:lvl2pPr marL="431026" indent="0">
              <a:buNone/>
              <a:defRPr sz="1886" b="1"/>
            </a:lvl2pPr>
            <a:lvl3pPr marL="862052" indent="0">
              <a:buNone/>
              <a:defRPr sz="1697" b="1"/>
            </a:lvl3pPr>
            <a:lvl4pPr marL="1293077" indent="0">
              <a:buNone/>
              <a:defRPr sz="1508" b="1"/>
            </a:lvl4pPr>
            <a:lvl5pPr marL="1724103" indent="0">
              <a:buNone/>
              <a:defRPr sz="1508" b="1"/>
            </a:lvl5pPr>
            <a:lvl6pPr marL="2155129" indent="0">
              <a:buNone/>
              <a:defRPr sz="1508" b="1"/>
            </a:lvl6pPr>
            <a:lvl7pPr marL="2586155" indent="0">
              <a:buNone/>
              <a:defRPr sz="1508" b="1"/>
            </a:lvl7pPr>
            <a:lvl8pPr marL="3017181" indent="0">
              <a:buNone/>
              <a:defRPr sz="1508" b="1"/>
            </a:lvl8pPr>
            <a:lvl9pPr marL="3448206" indent="0">
              <a:buNone/>
              <a:defRPr sz="1508"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49DCAEC8-475C-C036-1E67-B1BEFA124618}"/>
              </a:ext>
            </a:extLst>
          </p:cNvPr>
          <p:cNvSpPr>
            <a:spLocks noGrp="1"/>
          </p:cNvSpPr>
          <p:nvPr>
            <p:ph type="dt" sz="half" idx="10"/>
          </p:nvPr>
        </p:nvSpPr>
        <p:spPr/>
        <p:txBody>
          <a:bodyPr/>
          <a:lstStyle>
            <a:lvl1pPr>
              <a:defRPr/>
            </a:lvl1pPr>
          </a:lstStyle>
          <a:p>
            <a:pPr>
              <a:defRPr/>
            </a:pPr>
            <a:endParaRPr lang="en-US"/>
          </a:p>
        </p:txBody>
      </p:sp>
      <p:sp>
        <p:nvSpPr>
          <p:cNvPr id="8" name="Footer Placeholder 4">
            <a:extLst>
              <a:ext uri="{FF2B5EF4-FFF2-40B4-BE49-F238E27FC236}">
                <a16:creationId xmlns:a16="http://schemas.microsoft.com/office/drawing/2014/main" id="{2A653D1B-945B-C07E-C89C-18CC383A2CE0}"/>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70F52D3D-533C-4E5A-A1C0-71D38BE9D117}"/>
              </a:ext>
            </a:extLst>
          </p:cNvPr>
          <p:cNvSpPr>
            <a:spLocks noGrp="1"/>
          </p:cNvSpPr>
          <p:nvPr>
            <p:ph type="sldNum" sz="quarter" idx="12"/>
          </p:nvPr>
        </p:nvSpPr>
        <p:spPr/>
        <p:txBody>
          <a:bodyPr/>
          <a:lstStyle>
            <a:lvl1pPr>
              <a:defRPr/>
            </a:lvl1pPr>
          </a:lstStyle>
          <a:p>
            <a:pPr>
              <a:defRPr/>
            </a:pPr>
            <a:fld id="{DC624233-3A84-4F51-814C-2698771011F1}" type="slidenum">
              <a:rPr lang="en-US" altLang="en-US"/>
              <a:pPr>
                <a:defRPr/>
              </a:pPr>
              <a:t>‹#›</a:t>
            </a:fld>
            <a:endParaRPr lang="en-US" altLang="en-US"/>
          </a:p>
        </p:txBody>
      </p:sp>
    </p:spTree>
    <p:extLst>
      <p:ext uri="{BB962C8B-B14F-4D97-AF65-F5344CB8AC3E}">
        <p14:creationId xmlns:p14="http://schemas.microsoft.com/office/powerpoint/2010/main" val="883524193"/>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442FB180-4290-7ECA-A0BC-0AF7B69A348F}"/>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4A1503DA-3409-C79A-F353-95D2B93CF426}"/>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891D2220-27C3-5CD0-7B98-EEC878E0AD33}"/>
              </a:ext>
            </a:extLst>
          </p:cNvPr>
          <p:cNvSpPr>
            <a:spLocks noGrp="1"/>
          </p:cNvSpPr>
          <p:nvPr>
            <p:ph type="sldNum" sz="quarter" idx="12"/>
          </p:nvPr>
        </p:nvSpPr>
        <p:spPr/>
        <p:txBody>
          <a:bodyPr/>
          <a:lstStyle>
            <a:lvl1pPr>
              <a:defRPr/>
            </a:lvl1pPr>
          </a:lstStyle>
          <a:p>
            <a:pPr>
              <a:defRPr/>
            </a:pPr>
            <a:fld id="{013ADC67-C23A-483B-BC76-B4554C873AAA}" type="slidenum">
              <a:rPr lang="en-US" altLang="en-US"/>
              <a:pPr>
                <a:defRPr/>
              </a:pPr>
              <a:t>‹#›</a:t>
            </a:fld>
            <a:endParaRPr lang="en-US" altLang="en-US"/>
          </a:p>
        </p:txBody>
      </p:sp>
    </p:spTree>
    <p:extLst>
      <p:ext uri="{BB962C8B-B14F-4D97-AF65-F5344CB8AC3E}">
        <p14:creationId xmlns:p14="http://schemas.microsoft.com/office/powerpoint/2010/main" val="3543211973"/>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193822C-BBF1-C8B5-4387-8C4C0E877119}"/>
              </a:ext>
            </a:extLst>
          </p:cNvPr>
          <p:cNvSpPr>
            <a:spLocks noGrp="1"/>
          </p:cNvSpPr>
          <p:nvPr>
            <p:ph type="dt" sz="half" idx="10"/>
          </p:nvPr>
        </p:nvSpPr>
        <p:spPr/>
        <p:txBody>
          <a:bodyPr/>
          <a:lstStyle>
            <a:lvl1pPr>
              <a:defRPr/>
            </a:lvl1pPr>
          </a:lstStyle>
          <a:p>
            <a:pPr>
              <a:defRPr/>
            </a:pPr>
            <a:endParaRPr lang="en-US"/>
          </a:p>
        </p:txBody>
      </p:sp>
      <p:sp>
        <p:nvSpPr>
          <p:cNvPr id="3" name="Footer Placeholder 4">
            <a:extLst>
              <a:ext uri="{FF2B5EF4-FFF2-40B4-BE49-F238E27FC236}">
                <a16:creationId xmlns:a16="http://schemas.microsoft.com/office/drawing/2014/main" id="{106578B6-47CC-FF6C-E25D-9AE74965CA9C}"/>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1A9B5AFA-2320-26D7-387E-A4CEBD42672C}"/>
              </a:ext>
            </a:extLst>
          </p:cNvPr>
          <p:cNvSpPr>
            <a:spLocks noGrp="1"/>
          </p:cNvSpPr>
          <p:nvPr>
            <p:ph type="sldNum" sz="quarter" idx="12"/>
          </p:nvPr>
        </p:nvSpPr>
        <p:spPr/>
        <p:txBody>
          <a:bodyPr/>
          <a:lstStyle>
            <a:lvl1pPr>
              <a:defRPr/>
            </a:lvl1pPr>
          </a:lstStyle>
          <a:p>
            <a:pPr>
              <a:defRPr/>
            </a:pPr>
            <a:fld id="{963CCBDC-851D-4958-BC12-C371270371F6}" type="slidenum">
              <a:rPr lang="en-US" altLang="en-US"/>
              <a:pPr>
                <a:defRPr/>
              </a:pPr>
              <a:t>‹#›</a:t>
            </a:fld>
            <a:endParaRPr lang="en-US" altLang="en-US"/>
          </a:p>
        </p:txBody>
      </p:sp>
    </p:spTree>
    <p:extLst>
      <p:ext uri="{BB962C8B-B14F-4D97-AF65-F5344CB8AC3E}">
        <p14:creationId xmlns:p14="http://schemas.microsoft.com/office/powerpoint/2010/main" val="270216403"/>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017"/>
            </a:lvl1pPr>
          </a:lstStyle>
          <a:p>
            <a:r>
              <a:rPr lang="en-GB"/>
              <a:t>Click to edit Master title style</a:t>
            </a:r>
            <a:endParaRPr lang="en-US"/>
          </a:p>
        </p:txBody>
      </p:sp>
      <p:sp>
        <p:nvSpPr>
          <p:cNvPr id="3" name="Content Placeholder 2"/>
          <p:cNvSpPr>
            <a:spLocks noGrp="1"/>
          </p:cNvSpPr>
          <p:nvPr>
            <p:ph idx="1"/>
          </p:nvPr>
        </p:nvSpPr>
        <p:spPr>
          <a:xfrm>
            <a:off x="5183188" y="987428"/>
            <a:ext cx="6172200" cy="4873625"/>
          </a:xfrm>
        </p:spPr>
        <p:txBody>
          <a:bodyPr/>
          <a:lstStyle>
            <a:lvl1pPr>
              <a:defRPr sz="3017"/>
            </a:lvl1pPr>
            <a:lvl2pPr>
              <a:defRPr sz="2640"/>
            </a:lvl2pPr>
            <a:lvl3pPr>
              <a:defRPr sz="2263"/>
            </a:lvl3pPr>
            <a:lvl4pPr>
              <a:defRPr sz="1886"/>
            </a:lvl4pPr>
            <a:lvl5pPr>
              <a:defRPr sz="1886"/>
            </a:lvl5pPr>
            <a:lvl6pPr>
              <a:defRPr sz="1886"/>
            </a:lvl6pPr>
            <a:lvl7pPr>
              <a:defRPr sz="1886"/>
            </a:lvl7pPr>
            <a:lvl8pPr>
              <a:defRPr sz="1886"/>
            </a:lvl8pPr>
            <a:lvl9pPr>
              <a:defRPr sz="1886"/>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508"/>
            </a:lvl1pPr>
            <a:lvl2pPr marL="431026" indent="0">
              <a:buNone/>
              <a:defRPr sz="1320"/>
            </a:lvl2pPr>
            <a:lvl3pPr marL="862052" indent="0">
              <a:buNone/>
              <a:defRPr sz="1131"/>
            </a:lvl3pPr>
            <a:lvl4pPr marL="1293077" indent="0">
              <a:buNone/>
              <a:defRPr sz="943"/>
            </a:lvl4pPr>
            <a:lvl5pPr marL="1724103" indent="0">
              <a:buNone/>
              <a:defRPr sz="943"/>
            </a:lvl5pPr>
            <a:lvl6pPr marL="2155129" indent="0">
              <a:buNone/>
              <a:defRPr sz="943"/>
            </a:lvl6pPr>
            <a:lvl7pPr marL="2586155" indent="0">
              <a:buNone/>
              <a:defRPr sz="943"/>
            </a:lvl7pPr>
            <a:lvl8pPr marL="3017181" indent="0">
              <a:buNone/>
              <a:defRPr sz="943"/>
            </a:lvl8pPr>
            <a:lvl9pPr marL="3448206" indent="0">
              <a:buNone/>
              <a:defRPr sz="943"/>
            </a:lvl9pPr>
          </a:lstStyle>
          <a:p>
            <a:pPr lvl="0"/>
            <a:r>
              <a:rPr lang="en-GB"/>
              <a:t>Click to edit Master text styles</a:t>
            </a:r>
          </a:p>
        </p:txBody>
      </p:sp>
      <p:sp>
        <p:nvSpPr>
          <p:cNvPr id="5" name="Date Placeholder 3">
            <a:extLst>
              <a:ext uri="{FF2B5EF4-FFF2-40B4-BE49-F238E27FC236}">
                <a16:creationId xmlns:a16="http://schemas.microsoft.com/office/drawing/2014/main" id="{84C68964-AEA3-FFEB-342C-5B6A3DA61DA1}"/>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39023229-F6FA-66B2-0010-6308B698AA6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4529A9A6-0289-9E54-25E8-AA6BD0BC7ABA}"/>
              </a:ext>
            </a:extLst>
          </p:cNvPr>
          <p:cNvSpPr>
            <a:spLocks noGrp="1"/>
          </p:cNvSpPr>
          <p:nvPr>
            <p:ph type="sldNum" sz="quarter" idx="12"/>
          </p:nvPr>
        </p:nvSpPr>
        <p:spPr/>
        <p:txBody>
          <a:bodyPr/>
          <a:lstStyle>
            <a:lvl1pPr>
              <a:defRPr/>
            </a:lvl1pPr>
          </a:lstStyle>
          <a:p>
            <a:pPr>
              <a:defRPr/>
            </a:pPr>
            <a:fld id="{520083A4-C278-40FB-8F0C-F4573E60BB64}" type="slidenum">
              <a:rPr lang="en-US" altLang="en-US"/>
              <a:pPr>
                <a:defRPr/>
              </a:pPr>
              <a:t>‹#›</a:t>
            </a:fld>
            <a:endParaRPr lang="en-US" altLang="en-US"/>
          </a:p>
        </p:txBody>
      </p:sp>
    </p:spTree>
    <p:extLst>
      <p:ext uri="{BB962C8B-B14F-4D97-AF65-F5344CB8AC3E}">
        <p14:creationId xmlns:p14="http://schemas.microsoft.com/office/powerpoint/2010/main" val="3753977426"/>
      </p:ext>
    </p:extLst>
  </p:cSld>
  <p:clrMapOvr>
    <a:masterClrMapping/>
  </p:clrMapOvr>
  <p:transition spd="med">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017"/>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8"/>
            <a:ext cx="6172200" cy="4873625"/>
          </a:xfrm>
        </p:spPr>
        <p:txBody>
          <a:bodyPr rtlCol="0">
            <a:normAutofit/>
          </a:bodyPr>
          <a:lstStyle>
            <a:lvl1pPr marL="0" indent="0">
              <a:buNone/>
              <a:defRPr sz="3017"/>
            </a:lvl1pPr>
            <a:lvl2pPr marL="431026" indent="0">
              <a:buNone/>
              <a:defRPr sz="2640"/>
            </a:lvl2pPr>
            <a:lvl3pPr marL="862052" indent="0">
              <a:buNone/>
              <a:defRPr sz="2263"/>
            </a:lvl3pPr>
            <a:lvl4pPr marL="1293077" indent="0">
              <a:buNone/>
              <a:defRPr sz="1886"/>
            </a:lvl4pPr>
            <a:lvl5pPr marL="1724103" indent="0">
              <a:buNone/>
              <a:defRPr sz="1886"/>
            </a:lvl5pPr>
            <a:lvl6pPr marL="2155129" indent="0">
              <a:buNone/>
              <a:defRPr sz="1886"/>
            </a:lvl6pPr>
            <a:lvl7pPr marL="2586155" indent="0">
              <a:buNone/>
              <a:defRPr sz="1886"/>
            </a:lvl7pPr>
            <a:lvl8pPr marL="3017181" indent="0">
              <a:buNone/>
              <a:defRPr sz="1886"/>
            </a:lvl8pPr>
            <a:lvl9pPr marL="3448206" indent="0">
              <a:buNone/>
              <a:defRPr sz="1886"/>
            </a:lvl9pPr>
          </a:lstStyle>
          <a:p>
            <a:pPr lvl="0"/>
            <a:r>
              <a:rPr lang="en-GB" noProof="0"/>
              <a:t>Click icon to add picture</a:t>
            </a:r>
            <a:endParaRPr lang="en-US"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508"/>
            </a:lvl1pPr>
            <a:lvl2pPr marL="431026" indent="0">
              <a:buNone/>
              <a:defRPr sz="1320"/>
            </a:lvl2pPr>
            <a:lvl3pPr marL="862052" indent="0">
              <a:buNone/>
              <a:defRPr sz="1131"/>
            </a:lvl3pPr>
            <a:lvl4pPr marL="1293077" indent="0">
              <a:buNone/>
              <a:defRPr sz="943"/>
            </a:lvl4pPr>
            <a:lvl5pPr marL="1724103" indent="0">
              <a:buNone/>
              <a:defRPr sz="943"/>
            </a:lvl5pPr>
            <a:lvl6pPr marL="2155129" indent="0">
              <a:buNone/>
              <a:defRPr sz="943"/>
            </a:lvl6pPr>
            <a:lvl7pPr marL="2586155" indent="0">
              <a:buNone/>
              <a:defRPr sz="943"/>
            </a:lvl7pPr>
            <a:lvl8pPr marL="3017181" indent="0">
              <a:buNone/>
              <a:defRPr sz="943"/>
            </a:lvl8pPr>
            <a:lvl9pPr marL="3448206" indent="0">
              <a:buNone/>
              <a:defRPr sz="943"/>
            </a:lvl9pPr>
          </a:lstStyle>
          <a:p>
            <a:pPr lvl="0"/>
            <a:r>
              <a:rPr lang="en-GB"/>
              <a:t>Click to edit Master text styles</a:t>
            </a:r>
          </a:p>
        </p:txBody>
      </p:sp>
      <p:sp>
        <p:nvSpPr>
          <p:cNvPr id="5" name="Date Placeholder 3">
            <a:extLst>
              <a:ext uri="{FF2B5EF4-FFF2-40B4-BE49-F238E27FC236}">
                <a16:creationId xmlns:a16="http://schemas.microsoft.com/office/drawing/2014/main" id="{AF1BC8FA-2FE2-1161-C638-23F9B2FD78EB}"/>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28565847-D07A-2C2C-9156-F8403FA447A1}"/>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B99AF9EC-A286-8972-CF3D-975817C27292}"/>
              </a:ext>
            </a:extLst>
          </p:cNvPr>
          <p:cNvSpPr>
            <a:spLocks noGrp="1"/>
          </p:cNvSpPr>
          <p:nvPr>
            <p:ph type="sldNum" sz="quarter" idx="12"/>
          </p:nvPr>
        </p:nvSpPr>
        <p:spPr/>
        <p:txBody>
          <a:bodyPr/>
          <a:lstStyle>
            <a:lvl1pPr>
              <a:defRPr/>
            </a:lvl1pPr>
          </a:lstStyle>
          <a:p>
            <a:pPr>
              <a:defRPr/>
            </a:pPr>
            <a:fld id="{48228A5F-6EC5-4495-B983-A652C0D8AF9E}" type="slidenum">
              <a:rPr lang="en-US" altLang="en-US"/>
              <a:pPr>
                <a:defRPr/>
              </a:pPr>
              <a:t>‹#›</a:t>
            </a:fld>
            <a:endParaRPr lang="en-US" altLang="en-US"/>
          </a:p>
        </p:txBody>
      </p:sp>
    </p:spTree>
    <p:extLst>
      <p:ext uri="{BB962C8B-B14F-4D97-AF65-F5344CB8AC3E}">
        <p14:creationId xmlns:p14="http://schemas.microsoft.com/office/powerpoint/2010/main" val="1291304130"/>
      </p:ext>
    </p:extLst>
  </p:cSld>
  <p:clrMapOvr>
    <a:masterClrMapping/>
  </p:clrMapOvr>
  <p:transition spd="med">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7F2984-9C73-B87B-903E-6A693B504F6E}"/>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00127DDA-08B6-73D1-08C0-5BD6AC36662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838A82DE-B358-F9F1-5AA7-92F7EB28C520}"/>
              </a:ext>
            </a:extLst>
          </p:cNvPr>
          <p:cNvSpPr>
            <a:spLocks noGrp="1"/>
          </p:cNvSpPr>
          <p:nvPr>
            <p:ph type="sldNum" sz="quarter" idx="12"/>
          </p:nvPr>
        </p:nvSpPr>
        <p:spPr/>
        <p:txBody>
          <a:bodyPr/>
          <a:lstStyle>
            <a:lvl1pPr>
              <a:defRPr/>
            </a:lvl1pPr>
          </a:lstStyle>
          <a:p>
            <a:pPr>
              <a:defRPr/>
            </a:pPr>
            <a:fld id="{0590136E-D34A-442F-B729-4FF35E7A7B96}" type="slidenum">
              <a:rPr lang="en-US" altLang="en-US"/>
              <a:pPr>
                <a:defRPr/>
              </a:pPr>
              <a:t>‹#›</a:t>
            </a:fld>
            <a:endParaRPr lang="en-US" altLang="en-US"/>
          </a:p>
        </p:txBody>
      </p:sp>
    </p:spTree>
    <p:extLst>
      <p:ext uri="{BB962C8B-B14F-4D97-AF65-F5344CB8AC3E}">
        <p14:creationId xmlns:p14="http://schemas.microsoft.com/office/powerpoint/2010/main" val="1830569443"/>
      </p:ext>
    </p:extLst>
  </p:cSld>
  <p:clrMapOvr>
    <a:masterClrMapping/>
  </p:clrMapOvr>
  <p:transition spd="med">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266105-739B-30B7-46B0-34B3904DE46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D9F9C24C-72F6-7DBB-014B-E0A045679F3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88D95E0-5E41-DB4C-0029-EF964761EA65}"/>
              </a:ext>
            </a:extLst>
          </p:cNvPr>
          <p:cNvSpPr>
            <a:spLocks noGrp="1"/>
          </p:cNvSpPr>
          <p:nvPr>
            <p:ph type="sldNum" sz="quarter" idx="12"/>
          </p:nvPr>
        </p:nvSpPr>
        <p:spPr/>
        <p:txBody>
          <a:bodyPr/>
          <a:lstStyle>
            <a:lvl1pPr>
              <a:defRPr/>
            </a:lvl1pPr>
          </a:lstStyle>
          <a:p>
            <a:pPr>
              <a:defRPr/>
            </a:pPr>
            <a:fld id="{F72013E6-2ED2-427C-85D5-853DF0DDD393}" type="slidenum">
              <a:rPr lang="en-US" altLang="en-US"/>
              <a:pPr>
                <a:defRPr/>
              </a:pPr>
              <a:t>‹#›</a:t>
            </a:fld>
            <a:endParaRPr lang="en-US" altLang="en-US"/>
          </a:p>
        </p:txBody>
      </p:sp>
    </p:spTree>
    <p:extLst>
      <p:ext uri="{BB962C8B-B14F-4D97-AF65-F5344CB8AC3E}">
        <p14:creationId xmlns:p14="http://schemas.microsoft.com/office/powerpoint/2010/main" val="999226970"/>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11/18/25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4102574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8D2DEBE-57FB-764D-1FD1-C3E4CE4EFC6F}"/>
              </a:ext>
            </a:extLst>
          </p:cNvPr>
          <p:cNvSpPr>
            <a:spLocks noGrp="1" noChangeArrowheads="1"/>
          </p:cNvSpPr>
          <p:nvPr>
            <p:ph type="title"/>
          </p:nvPr>
        </p:nvSpPr>
        <p:spPr bwMode="auto">
          <a:xfrm>
            <a:off x="838200" y="365126"/>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7" name="Text Placeholder 2">
            <a:extLst>
              <a:ext uri="{FF2B5EF4-FFF2-40B4-BE49-F238E27FC236}">
                <a16:creationId xmlns:a16="http://schemas.microsoft.com/office/drawing/2014/main" id="{BEB5DE0E-9666-9D77-634D-46FEAFC31EEF}"/>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a:extLst>
              <a:ext uri="{FF2B5EF4-FFF2-40B4-BE49-F238E27FC236}">
                <a16:creationId xmlns:a16="http://schemas.microsoft.com/office/drawing/2014/main" id="{9199B9A1-68B5-AEB2-3F86-23101546E1D8}"/>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defTabSz="3504298" eaLnBrk="1" fontAlgn="auto" hangingPunct="1">
              <a:spcBef>
                <a:spcPts val="0"/>
              </a:spcBef>
              <a:spcAft>
                <a:spcPts val="0"/>
              </a:spcAft>
              <a:defRPr sz="1131">
                <a:solidFill>
                  <a:schemeClr val="tx1">
                    <a:tint val="75000"/>
                  </a:schemeClr>
                </a:solidFill>
                <a:latin typeface="+mn-lt"/>
              </a:defRPr>
            </a:lvl1pPr>
          </a:lstStyle>
          <a:p>
            <a:pPr>
              <a:defRPr/>
            </a:pPr>
            <a:endParaRPr lang="en-US"/>
          </a:p>
        </p:txBody>
      </p:sp>
      <p:sp>
        <p:nvSpPr>
          <p:cNvPr id="5" name="Footer Placeholder 4">
            <a:extLst>
              <a:ext uri="{FF2B5EF4-FFF2-40B4-BE49-F238E27FC236}">
                <a16:creationId xmlns:a16="http://schemas.microsoft.com/office/drawing/2014/main" id="{5364F01C-675C-7473-7527-93174426E42B}"/>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defTabSz="3504298" eaLnBrk="1" fontAlgn="auto" hangingPunct="1">
              <a:spcBef>
                <a:spcPts val="0"/>
              </a:spcBef>
              <a:spcAft>
                <a:spcPts val="0"/>
              </a:spcAft>
              <a:defRPr sz="1131">
                <a:solidFill>
                  <a:schemeClr val="tx1">
                    <a:tint val="75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49438B01-ABA7-8859-1E18-22D550D6452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defTabSz="3504298" eaLnBrk="1" fontAlgn="auto" hangingPunct="1">
              <a:spcBef>
                <a:spcPts val="0"/>
              </a:spcBef>
              <a:spcAft>
                <a:spcPts val="0"/>
              </a:spcAft>
              <a:defRPr sz="1131">
                <a:solidFill>
                  <a:schemeClr val="tx1">
                    <a:tint val="75000"/>
                  </a:schemeClr>
                </a:solidFill>
                <a:latin typeface="+mn-lt"/>
              </a:defRPr>
            </a:lvl1pPr>
          </a:lstStyle>
          <a:p>
            <a:pPr>
              <a:defRPr/>
            </a:pPr>
            <a:fld id="{923B054D-C838-4BB4-B7A0-326019794BDC}" type="slidenum">
              <a:rPr lang="en-US" altLang="en-US"/>
              <a:pPr>
                <a:defRPr/>
              </a:pPr>
              <a:t>‹#›</a:t>
            </a:fld>
            <a:endParaRPr lang="en-US" altLang="en-US"/>
          </a:p>
        </p:txBody>
      </p:sp>
      <p:sp>
        <p:nvSpPr>
          <p:cNvPr id="3" name="TextBox 2">
            <a:extLst>
              <a:ext uri="{FF2B5EF4-FFF2-40B4-BE49-F238E27FC236}">
                <a16:creationId xmlns:a16="http://schemas.microsoft.com/office/drawing/2014/main" id="{03299C1D-B79C-D923-C2C9-D1257E2FDE7E}"/>
              </a:ext>
            </a:extLst>
          </p:cNvPr>
          <p:cNvSpPr txBox="1"/>
          <p:nvPr>
            <p:extLst>
              <p:ext uri="{1162E1C5-73C7-4A58-AE30-91384D911F3F}">
                <p184:classification xmlns:p184="http://schemas.microsoft.com/office/powerpoint/2018/4/main" val="hdr"/>
              </p:ext>
            </p:extLst>
          </p:nvPr>
        </p:nvSpPr>
        <p:spPr>
          <a:xfrm>
            <a:off x="10689167" y="0"/>
            <a:ext cx="1540933"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cSld>
  <p:clrMap bg1="lt1" tx1="dk1" bg2="lt2" tx2="dk2" accent1="accent1" accent2="accent2" accent3="accent3" accent4="accent4" accent5="accent5" accent6="accent6" hlink="hlink" folHlink="folHlink"/>
  <p:sldLayoutIdLst>
    <p:sldLayoutId id="2147484242" r:id="rId1"/>
    <p:sldLayoutId id="2147484243" r:id="rId2"/>
    <p:sldLayoutId id="2147484244" r:id="rId3"/>
    <p:sldLayoutId id="2147484245" r:id="rId4"/>
    <p:sldLayoutId id="2147484246" r:id="rId5"/>
    <p:sldLayoutId id="2147484247" r:id="rId6"/>
    <p:sldLayoutId id="2147484248" r:id="rId7"/>
    <p:sldLayoutId id="2147484249" r:id="rId8"/>
    <p:sldLayoutId id="2147484250" r:id="rId9"/>
    <p:sldLayoutId id="2147484251" r:id="rId10"/>
    <p:sldLayoutId id="2147484252" r:id="rId11"/>
  </p:sldLayoutIdLst>
  <p:transition spd="med">
    <p:fade/>
  </p:transition>
  <p:txStyles>
    <p:titleStyle>
      <a:lvl1pPr algn="l" defTabSz="862013" rtl="0" eaLnBrk="0" fontAlgn="base" hangingPunct="0">
        <a:lnSpc>
          <a:spcPct val="90000"/>
        </a:lnSpc>
        <a:spcBef>
          <a:spcPct val="0"/>
        </a:spcBef>
        <a:spcAft>
          <a:spcPct val="0"/>
        </a:spcAft>
        <a:defRPr sz="4100" kern="1200">
          <a:solidFill>
            <a:schemeClr val="tx1"/>
          </a:solidFill>
          <a:latin typeface="+mj-lt"/>
          <a:ea typeface="+mj-ea"/>
          <a:cs typeface="+mj-cs"/>
        </a:defRPr>
      </a:lvl1pPr>
      <a:lvl2pPr algn="l" defTabSz="862013" rtl="0" eaLnBrk="0" fontAlgn="base" hangingPunct="0">
        <a:lnSpc>
          <a:spcPct val="90000"/>
        </a:lnSpc>
        <a:spcBef>
          <a:spcPct val="0"/>
        </a:spcBef>
        <a:spcAft>
          <a:spcPct val="0"/>
        </a:spcAft>
        <a:defRPr sz="4100">
          <a:solidFill>
            <a:schemeClr val="tx1"/>
          </a:solidFill>
          <a:latin typeface="Calibri Light" panose="020F0302020204030204" pitchFamily="34" charset="0"/>
        </a:defRPr>
      </a:lvl2pPr>
      <a:lvl3pPr algn="l" defTabSz="862013" rtl="0" eaLnBrk="0" fontAlgn="base" hangingPunct="0">
        <a:lnSpc>
          <a:spcPct val="90000"/>
        </a:lnSpc>
        <a:spcBef>
          <a:spcPct val="0"/>
        </a:spcBef>
        <a:spcAft>
          <a:spcPct val="0"/>
        </a:spcAft>
        <a:defRPr sz="4100">
          <a:solidFill>
            <a:schemeClr val="tx1"/>
          </a:solidFill>
          <a:latin typeface="Calibri Light" panose="020F0302020204030204" pitchFamily="34" charset="0"/>
        </a:defRPr>
      </a:lvl3pPr>
      <a:lvl4pPr algn="l" defTabSz="862013" rtl="0" eaLnBrk="0" fontAlgn="base" hangingPunct="0">
        <a:lnSpc>
          <a:spcPct val="90000"/>
        </a:lnSpc>
        <a:spcBef>
          <a:spcPct val="0"/>
        </a:spcBef>
        <a:spcAft>
          <a:spcPct val="0"/>
        </a:spcAft>
        <a:defRPr sz="4100">
          <a:solidFill>
            <a:schemeClr val="tx1"/>
          </a:solidFill>
          <a:latin typeface="Calibri Light" panose="020F0302020204030204" pitchFamily="34" charset="0"/>
        </a:defRPr>
      </a:lvl4pPr>
      <a:lvl5pPr algn="l" defTabSz="862013" rtl="0" eaLnBrk="0" fontAlgn="base" hangingPunct="0">
        <a:lnSpc>
          <a:spcPct val="90000"/>
        </a:lnSpc>
        <a:spcBef>
          <a:spcPct val="0"/>
        </a:spcBef>
        <a:spcAft>
          <a:spcPct val="0"/>
        </a:spcAft>
        <a:defRPr sz="4100">
          <a:solidFill>
            <a:schemeClr val="tx1"/>
          </a:solidFill>
          <a:latin typeface="Calibri Light" panose="020F0302020204030204" pitchFamily="34" charset="0"/>
        </a:defRPr>
      </a:lvl5pPr>
      <a:lvl6pPr marL="457200" algn="l" defTabSz="862013" rtl="0" fontAlgn="base">
        <a:lnSpc>
          <a:spcPct val="90000"/>
        </a:lnSpc>
        <a:spcBef>
          <a:spcPct val="0"/>
        </a:spcBef>
        <a:spcAft>
          <a:spcPct val="0"/>
        </a:spcAft>
        <a:defRPr sz="4100">
          <a:solidFill>
            <a:schemeClr val="tx1"/>
          </a:solidFill>
          <a:latin typeface="Calibri Light" panose="020F0302020204030204" pitchFamily="34" charset="0"/>
        </a:defRPr>
      </a:lvl6pPr>
      <a:lvl7pPr marL="914400" algn="l" defTabSz="862013" rtl="0" fontAlgn="base">
        <a:lnSpc>
          <a:spcPct val="90000"/>
        </a:lnSpc>
        <a:spcBef>
          <a:spcPct val="0"/>
        </a:spcBef>
        <a:spcAft>
          <a:spcPct val="0"/>
        </a:spcAft>
        <a:defRPr sz="4100">
          <a:solidFill>
            <a:schemeClr val="tx1"/>
          </a:solidFill>
          <a:latin typeface="Calibri Light" panose="020F0302020204030204" pitchFamily="34" charset="0"/>
        </a:defRPr>
      </a:lvl7pPr>
      <a:lvl8pPr marL="1371600" algn="l" defTabSz="862013" rtl="0" fontAlgn="base">
        <a:lnSpc>
          <a:spcPct val="90000"/>
        </a:lnSpc>
        <a:spcBef>
          <a:spcPct val="0"/>
        </a:spcBef>
        <a:spcAft>
          <a:spcPct val="0"/>
        </a:spcAft>
        <a:defRPr sz="4100">
          <a:solidFill>
            <a:schemeClr val="tx1"/>
          </a:solidFill>
          <a:latin typeface="Calibri Light" panose="020F0302020204030204" pitchFamily="34" charset="0"/>
        </a:defRPr>
      </a:lvl8pPr>
      <a:lvl9pPr marL="1828800" algn="l" defTabSz="862013" rtl="0" fontAlgn="base">
        <a:lnSpc>
          <a:spcPct val="90000"/>
        </a:lnSpc>
        <a:spcBef>
          <a:spcPct val="0"/>
        </a:spcBef>
        <a:spcAft>
          <a:spcPct val="0"/>
        </a:spcAft>
        <a:defRPr sz="4100">
          <a:solidFill>
            <a:schemeClr val="tx1"/>
          </a:solidFill>
          <a:latin typeface="Calibri Light" panose="020F0302020204030204" pitchFamily="34" charset="0"/>
        </a:defRPr>
      </a:lvl9pPr>
    </p:titleStyle>
    <p:bodyStyle>
      <a:lvl1pPr marL="214313" indent="-214313" algn="l" defTabSz="862013" rtl="0" eaLnBrk="0" fontAlgn="base" hangingPunct="0">
        <a:lnSpc>
          <a:spcPct val="90000"/>
        </a:lnSpc>
        <a:spcBef>
          <a:spcPts val="938"/>
        </a:spcBef>
        <a:spcAft>
          <a:spcPct val="0"/>
        </a:spcAft>
        <a:buFont typeface="Arial" panose="020B0604020202020204" pitchFamily="34" charset="0"/>
        <a:buChar char="•"/>
        <a:defRPr sz="2600" kern="1200">
          <a:solidFill>
            <a:schemeClr val="tx1"/>
          </a:solidFill>
          <a:latin typeface="+mn-lt"/>
          <a:ea typeface="+mn-ea"/>
          <a:cs typeface="+mn-cs"/>
        </a:defRPr>
      </a:lvl1pPr>
      <a:lvl2pPr marL="646113" indent="-214313" algn="l" defTabSz="862013" rtl="0" eaLnBrk="0" fontAlgn="base" hangingPunct="0">
        <a:lnSpc>
          <a:spcPct val="90000"/>
        </a:lnSpc>
        <a:spcBef>
          <a:spcPts val="475"/>
        </a:spcBef>
        <a:spcAft>
          <a:spcPct val="0"/>
        </a:spcAft>
        <a:buFont typeface="Arial" panose="020B0604020202020204" pitchFamily="34" charset="0"/>
        <a:buChar char="•"/>
        <a:defRPr sz="2200" kern="1200">
          <a:solidFill>
            <a:schemeClr val="tx1"/>
          </a:solidFill>
          <a:latin typeface="+mn-lt"/>
          <a:ea typeface="+mn-ea"/>
          <a:cs typeface="+mn-cs"/>
        </a:defRPr>
      </a:lvl2pPr>
      <a:lvl3pPr marL="1076325" indent="-214313" algn="l" defTabSz="862013" rtl="0" eaLnBrk="0" fontAlgn="base" hangingPunct="0">
        <a:lnSpc>
          <a:spcPct val="90000"/>
        </a:lnSpc>
        <a:spcBef>
          <a:spcPts val="475"/>
        </a:spcBef>
        <a:spcAft>
          <a:spcPct val="0"/>
        </a:spcAft>
        <a:buFont typeface="Arial" panose="020B0604020202020204" pitchFamily="34" charset="0"/>
        <a:buChar char="•"/>
        <a:defRPr kern="1200">
          <a:solidFill>
            <a:schemeClr val="tx1"/>
          </a:solidFill>
          <a:latin typeface="+mn-lt"/>
          <a:ea typeface="+mn-ea"/>
          <a:cs typeface="+mn-cs"/>
        </a:defRPr>
      </a:lvl3pPr>
      <a:lvl4pPr marL="1508125" indent="-214313" algn="l" defTabSz="862013" rtl="0" eaLnBrk="0" fontAlgn="base" hangingPunct="0">
        <a:lnSpc>
          <a:spcPct val="90000"/>
        </a:lnSpc>
        <a:spcBef>
          <a:spcPts val="475"/>
        </a:spcBef>
        <a:spcAft>
          <a:spcPct val="0"/>
        </a:spcAft>
        <a:buFont typeface="Arial" panose="020B0604020202020204" pitchFamily="34" charset="0"/>
        <a:buChar char="•"/>
        <a:defRPr sz="1600" kern="1200">
          <a:solidFill>
            <a:schemeClr val="tx1"/>
          </a:solidFill>
          <a:latin typeface="+mn-lt"/>
          <a:ea typeface="+mn-ea"/>
          <a:cs typeface="+mn-cs"/>
        </a:defRPr>
      </a:lvl4pPr>
      <a:lvl5pPr marL="1938338" indent="-214313" algn="l" defTabSz="862013" rtl="0" eaLnBrk="0" fontAlgn="base" hangingPunct="0">
        <a:lnSpc>
          <a:spcPct val="90000"/>
        </a:lnSpc>
        <a:spcBef>
          <a:spcPts val="475"/>
        </a:spcBef>
        <a:spcAft>
          <a:spcPct val="0"/>
        </a:spcAft>
        <a:buFont typeface="Arial" panose="020B0604020202020204" pitchFamily="34" charset="0"/>
        <a:buChar char="•"/>
        <a:defRPr sz="1600" kern="1200">
          <a:solidFill>
            <a:schemeClr val="tx1"/>
          </a:solidFill>
          <a:latin typeface="+mn-lt"/>
          <a:ea typeface="+mn-ea"/>
          <a:cs typeface="+mn-cs"/>
        </a:defRPr>
      </a:lvl5pPr>
      <a:lvl6pPr marL="2370642"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6pPr>
      <a:lvl7pPr marL="2801668"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7pPr>
      <a:lvl8pPr marL="3232694"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8pPr>
      <a:lvl9pPr marL="3663719"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9pPr>
    </p:bodyStyle>
    <p:otherStyle>
      <a:defPPr>
        <a:defRPr lang="en-US"/>
      </a:defPPr>
      <a:lvl1pPr marL="0" algn="l" defTabSz="862052" rtl="0" eaLnBrk="1" latinLnBrk="0" hangingPunct="1">
        <a:defRPr sz="1697" kern="1200">
          <a:solidFill>
            <a:schemeClr val="tx1"/>
          </a:solidFill>
          <a:latin typeface="+mn-lt"/>
          <a:ea typeface="+mn-ea"/>
          <a:cs typeface="+mn-cs"/>
        </a:defRPr>
      </a:lvl1pPr>
      <a:lvl2pPr marL="431026" algn="l" defTabSz="862052" rtl="0" eaLnBrk="1" latinLnBrk="0" hangingPunct="1">
        <a:defRPr sz="1697" kern="1200">
          <a:solidFill>
            <a:schemeClr val="tx1"/>
          </a:solidFill>
          <a:latin typeface="+mn-lt"/>
          <a:ea typeface="+mn-ea"/>
          <a:cs typeface="+mn-cs"/>
        </a:defRPr>
      </a:lvl2pPr>
      <a:lvl3pPr marL="862052" algn="l" defTabSz="862052" rtl="0" eaLnBrk="1" latinLnBrk="0" hangingPunct="1">
        <a:defRPr sz="1697" kern="1200">
          <a:solidFill>
            <a:schemeClr val="tx1"/>
          </a:solidFill>
          <a:latin typeface="+mn-lt"/>
          <a:ea typeface="+mn-ea"/>
          <a:cs typeface="+mn-cs"/>
        </a:defRPr>
      </a:lvl3pPr>
      <a:lvl4pPr marL="1293077" algn="l" defTabSz="862052" rtl="0" eaLnBrk="1" latinLnBrk="0" hangingPunct="1">
        <a:defRPr sz="1697" kern="1200">
          <a:solidFill>
            <a:schemeClr val="tx1"/>
          </a:solidFill>
          <a:latin typeface="+mn-lt"/>
          <a:ea typeface="+mn-ea"/>
          <a:cs typeface="+mn-cs"/>
        </a:defRPr>
      </a:lvl4pPr>
      <a:lvl5pPr marL="1724103" algn="l" defTabSz="862052" rtl="0" eaLnBrk="1" latinLnBrk="0" hangingPunct="1">
        <a:defRPr sz="1697" kern="1200">
          <a:solidFill>
            <a:schemeClr val="tx1"/>
          </a:solidFill>
          <a:latin typeface="+mn-lt"/>
          <a:ea typeface="+mn-ea"/>
          <a:cs typeface="+mn-cs"/>
        </a:defRPr>
      </a:lvl5pPr>
      <a:lvl6pPr marL="2155129" algn="l" defTabSz="862052" rtl="0" eaLnBrk="1" latinLnBrk="0" hangingPunct="1">
        <a:defRPr sz="1697" kern="1200">
          <a:solidFill>
            <a:schemeClr val="tx1"/>
          </a:solidFill>
          <a:latin typeface="+mn-lt"/>
          <a:ea typeface="+mn-ea"/>
          <a:cs typeface="+mn-cs"/>
        </a:defRPr>
      </a:lvl6pPr>
      <a:lvl7pPr marL="2586155" algn="l" defTabSz="862052" rtl="0" eaLnBrk="1" latinLnBrk="0" hangingPunct="1">
        <a:defRPr sz="1697" kern="1200">
          <a:solidFill>
            <a:schemeClr val="tx1"/>
          </a:solidFill>
          <a:latin typeface="+mn-lt"/>
          <a:ea typeface="+mn-ea"/>
          <a:cs typeface="+mn-cs"/>
        </a:defRPr>
      </a:lvl7pPr>
      <a:lvl8pPr marL="3017181" algn="l" defTabSz="862052" rtl="0" eaLnBrk="1" latinLnBrk="0" hangingPunct="1">
        <a:defRPr sz="1697" kern="1200">
          <a:solidFill>
            <a:schemeClr val="tx1"/>
          </a:solidFill>
          <a:latin typeface="+mn-lt"/>
          <a:ea typeface="+mn-ea"/>
          <a:cs typeface="+mn-cs"/>
        </a:defRPr>
      </a:lvl8pPr>
      <a:lvl9pPr marL="3448206" algn="l" defTabSz="862052" rtl="0" eaLnBrk="1" latinLnBrk="0" hangingPunct="1">
        <a:defRPr sz="169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4.jpe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8.jpe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2.jpe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23.png"/><Relationship Id="rId4"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24.jpeg"/><Relationship Id="rId4" Type="http://schemas.openxmlformats.org/officeDocument/2006/relationships/notesSlide" Target="../notesSlides/notesSlide20.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7.jpeg"/><Relationship Id="rId5" Type="http://schemas.openxmlformats.org/officeDocument/2006/relationships/image" Target="../media/image26.png"/><Relationship Id="rId4" Type="http://schemas.openxmlformats.org/officeDocument/2006/relationships/notesSlide" Target="../notesSlides/notesSlide2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28.png"/><Relationship Id="rId4" Type="http://schemas.openxmlformats.org/officeDocument/2006/relationships/notesSlide" Target="../notesSlides/notesSlide23.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29.png"/><Relationship Id="rId4" Type="http://schemas.openxmlformats.org/officeDocument/2006/relationships/notesSlide" Target="../notesSlides/notesSlide24.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30.png"/><Relationship Id="rId4" Type="http://schemas.openxmlformats.org/officeDocument/2006/relationships/notesSlide" Target="../notesSlides/notesSlide25.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png"/><Relationship Id="rId5" Type="http://schemas.openxmlformats.org/officeDocument/2006/relationships/image" Target="../media/image31.png"/><Relationship Id="rId4" Type="http://schemas.openxmlformats.org/officeDocument/2006/relationships/notesSlide" Target="../notesSlides/notesSlide26.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2.png"/><Relationship Id="rId5" Type="http://schemas.openxmlformats.org/officeDocument/2006/relationships/image" Target="../media/image32.png"/><Relationship Id="rId4" Type="http://schemas.openxmlformats.org/officeDocument/2006/relationships/notesSlide" Target="../notesSlides/notesSlide27.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2.png"/><Relationship Id="rId4" Type="http://schemas.openxmlformats.org/officeDocument/2006/relationships/image" Target="../media/image33.jpe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image" Target="../media/image34.jpe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2.png"/><Relationship Id="rId5" Type="http://schemas.openxmlformats.org/officeDocument/2006/relationships/image" Target="../media/image35.png"/><Relationship Id="rId4" Type="http://schemas.openxmlformats.org/officeDocument/2006/relationships/notesSlide" Target="../notesSlides/notesSlide28.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2.png"/><Relationship Id="rId5" Type="http://schemas.openxmlformats.org/officeDocument/2006/relationships/image" Target="../media/image36.png"/><Relationship Id="rId4" Type="http://schemas.openxmlformats.org/officeDocument/2006/relationships/notesSlide" Target="../notesSlides/notesSlide29.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2.png"/><Relationship Id="rId5" Type="http://schemas.openxmlformats.org/officeDocument/2006/relationships/image" Target="../media/image37.png"/><Relationship Id="rId4" Type="http://schemas.openxmlformats.org/officeDocument/2006/relationships/notesSlide" Target="../notesSlides/notesSlide30.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2.png"/><Relationship Id="rId5" Type="http://schemas.openxmlformats.org/officeDocument/2006/relationships/image" Target="../media/image38.jpeg"/><Relationship Id="rId4" Type="http://schemas.openxmlformats.org/officeDocument/2006/relationships/notesSlide" Target="../notesSlides/notesSlide31.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2.png"/><Relationship Id="rId5" Type="http://schemas.openxmlformats.org/officeDocument/2006/relationships/image" Target="../media/image39.png"/><Relationship Id="rId4" Type="http://schemas.openxmlformats.org/officeDocument/2006/relationships/notesSlide" Target="../notesSlides/notesSlide32.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2.png"/><Relationship Id="rId5" Type="http://schemas.openxmlformats.org/officeDocument/2006/relationships/image" Target="../media/image40.png"/><Relationship Id="rId4" Type="http://schemas.openxmlformats.org/officeDocument/2006/relationships/notesSlide" Target="../notesSlides/notesSlide33.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2.png"/><Relationship Id="rId5" Type="http://schemas.openxmlformats.org/officeDocument/2006/relationships/image" Target="../media/image41.png"/><Relationship Id="rId4" Type="http://schemas.openxmlformats.org/officeDocument/2006/relationships/notesSlide" Target="../notesSlides/notesSlide34.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notesSlide" Target="../notesSlides/notesSlide35.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2.png"/><Relationship Id="rId5" Type="http://schemas.openxmlformats.org/officeDocument/2006/relationships/image" Target="../media/image44.jpeg"/><Relationship Id="rId4" Type="http://schemas.openxmlformats.org/officeDocument/2006/relationships/notesSlide" Target="../notesSlides/notesSlide36.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2.png"/><Relationship Id="rId5" Type="http://schemas.openxmlformats.org/officeDocument/2006/relationships/image" Target="../media/image45.png"/><Relationship Id="rId4" Type="http://schemas.openxmlformats.org/officeDocument/2006/relationships/notesSlide" Target="../notesSlides/notesSlide37.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2.png"/><Relationship Id="rId5" Type="http://schemas.openxmlformats.org/officeDocument/2006/relationships/image" Target="../media/image46.png"/><Relationship Id="rId4" Type="http://schemas.openxmlformats.org/officeDocument/2006/relationships/notesSlide" Target="../notesSlides/notesSlide38.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image" Target="../media/image2.png"/><Relationship Id="rId5" Type="http://schemas.openxmlformats.org/officeDocument/2006/relationships/image" Target="../media/image47.png"/><Relationship Id="rId4" Type="http://schemas.openxmlformats.org/officeDocument/2006/relationships/notesSlide" Target="../notesSlides/notesSlide39.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2.png"/><Relationship Id="rId5" Type="http://schemas.openxmlformats.org/officeDocument/2006/relationships/image" Target="../media/image48.jpeg"/><Relationship Id="rId4" Type="http://schemas.openxmlformats.org/officeDocument/2006/relationships/notesSlide" Target="../notesSlides/notesSlide40.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image" Target="../media/image2.png"/><Relationship Id="rId5" Type="http://schemas.openxmlformats.org/officeDocument/2006/relationships/image" Target="../media/image49.jpeg"/><Relationship Id="rId4" Type="http://schemas.openxmlformats.org/officeDocument/2006/relationships/notesSlide" Target="../notesSlides/notesSlide4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image" Target="../media/image2.png"/><Relationship Id="rId5" Type="http://schemas.openxmlformats.org/officeDocument/2006/relationships/image" Target="../media/image50.png"/><Relationship Id="rId4" Type="http://schemas.openxmlformats.org/officeDocument/2006/relationships/notesSlide" Target="../notesSlides/notesSlide42.xml"/></Relationships>
</file>

<file path=ppt/slides/_rels/slide4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7.m4a"/><Relationship Id="rId1" Type="http://schemas.microsoft.com/office/2007/relationships/media" Target="../media/media47.m4a"/><Relationship Id="rId6" Type="http://schemas.openxmlformats.org/officeDocument/2006/relationships/image" Target="../media/image2.png"/><Relationship Id="rId5" Type="http://schemas.openxmlformats.org/officeDocument/2006/relationships/image" Target="../media/image52.jpeg"/><Relationship Id="rId4" Type="http://schemas.openxmlformats.org/officeDocument/2006/relationships/notesSlide" Target="../notesSlides/notesSlide44.xml"/></Relationships>
</file>

<file path=ppt/slides/_rels/slide5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pinktherapy.com/" TargetMode="External"/><Relationship Id="rId2" Type="http://schemas.openxmlformats.org/officeDocument/2006/relationships/hyperlink" Target="https://www.cosrt.org.uk/" TargetMode="External"/><Relationship Id="rId1" Type="http://schemas.openxmlformats.org/officeDocument/2006/relationships/slideLayout" Target="../slideLayouts/slideLayout2.xml"/><Relationship Id="rId5" Type="http://schemas.openxmlformats.org/officeDocument/2006/relationships/hyperlink" Target="https://stopso.org.uk/" TargetMode="External"/><Relationship Id="rId4" Type="http://schemas.openxmlformats.org/officeDocument/2006/relationships/hyperlink" Target="https://www.newpathways.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olorful pattern of wavy lines&#10;&#10;Description automatically generated">
            <a:extLst>
              <a:ext uri="{FF2B5EF4-FFF2-40B4-BE49-F238E27FC236}">
                <a16:creationId xmlns:a16="http://schemas.microsoft.com/office/drawing/2014/main" id="{2B075F84-DDF0-A37C-EC2C-2C5BAAB0E372}"/>
              </a:ext>
            </a:extLst>
          </p:cNvPr>
          <p:cNvPicPr>
            <a:picLocks noChangeAspect="1"/>
          </p:cNvPicPr>
          <p:nvPr/>
        </p:nvPicPr>
        <p:blipFill rotWithShape="1">
          <a:blip r:embed="rId4"/>
          <a:srcRect l="4072" r="7040"/>
          <a:stretch/>
        </p:blipFill>
        <p:spPr>
          <a:xfrm>
            <a:off x="20" y="287089"/>
            <a:ext cx="12191980" cy="6857990"/>
          </a:xfrm>
          <a:prstGeom prst="rect">
            <a:avLst/>
          </a:prstGeom>
        </p:spPr>
      </p:pic>
      <p:sp>
        <p:nvSpPr>
          <p:cNvPr id="6" name="Rectangle 5">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3875" y="5317240"/>
            <a:ext cx="11210925" cy="744836"/>
          </a:xfrm>
        </p:spPr>
        <p:txBody>
          <a:bodyPr vert="horz" lIns="91440" tIns="45720" rIns="91440" bIns="45720" rtlCol="0" anchor="ctr">
            <a:normAutofit/>
          </a:bodyPr>
          <a:lstStyle/>
          <a:p>
            <a:r>
              <a:rPr lang="en-US" sz="3600" dirty="0">
                <a:solidFill>
                  <a:schemeClr val="tx1">
                    <a:lumMod val="85000"/>
                    <a:lumOff val="15000"/>
                  </a:schemeClr>
                </a:solidFill>
              </a:rPr>
              <a:t>Working With Gender and Relationship Diversity</a:t>
            </a:r>
            <a:endParaRPr lang="en-US" sz="3600" dirty="0">
              <a:solidFill>
                <a:schemeClr val="tx1">
                  <a:lumMod val="85000"/>
                  <a:lumOff val="15000"/>
                </a:schemeClr>
              </a:solidFill>
              <a:ea typeface="Calibri Light"/>
              <a:cs typeface="Calibri Light"/>
            </a:endParaRPr>
          </a:p>
        </p:txBody>
      </p:sp>
      <p:cxnSp>
        <p:nvCxnSpPr>
          <p:cNvPr id="7" name="Straight Connector 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10" name="Audio 9">
            <a:extLst>
              <a:ext uri="{FF2B5EF4-FFF2-40B4-BE49-F238E27FC236}">
                <a16:creationId xmlns:a16="http://schemas.microsoft.com/office/drawing/2014/main" id="{17976F37-30F4-E73B-5F81-EBB6A0ADA0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3424"/>
    </mc:Choice>
    <mc:Fallback xmlns="">
      <p:transition spd="slow" advTm="3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0"/>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81E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ounselling Skills for Working with Gender Diversity and Identity | Jessica  Kingsley Publishers - UK">
            <a:extLst>
              <a:ext uri="{FF2B5EF4-FFF2-40B4-BE49-F238E27FC236}">
                <a16:creationId xmlns:a16="http://schemas.microsoft.com/office/drawing/2014/main" id="{766A3586-BBBC-0855-5DAC-A4C758CB6A8F}"/>
              </a:ext>
            </a:extLst>
          </p:cNvPr>
          <p:cNvPicPr>
            <a:picLocks noGrp="1" noChangeAspect="1"/>
          </p:cNvPicPr>
          <p:nvPr>
            <p:ph idx="1"/>
          </p:nvPr>
        </p:nvPicPr>
        <p:blipFill>
          <a:blip r:embed="rId5"/>
          <a:stretch>
            <a:fillRect/>
          </a:stretch>
        </p:blipFill>
        <p:spPr>
          <a:xfrm>
            <a:off x="7133548" y="643467"/>
            <a:ext cx="3704758" cy="5571066"/>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w Resource on Gender, Sexual &amp; Relationship Diversity (GSRD) and Mental  Health - Rewriting The Rules">
            <a:extLst>
              <a:ext uri="{FF2B5EF4-FFF2-40B4-BE49-F238E27FC236}">
                <a16:creationId xmlns:a16="http://schemas.microsoft.com/office/drawing/2014/main" id="{CAB7AB3E-B883-1DDF-4F43-81AF59D01F9F}"/>
              </a:ext>
            </a:extLst>
          </p:cNvPr>
          <p:cNvPicPr>
            <a:picLocks noChangeAspect="1"/>
          </p:cNvPicPr>
          <p:nvPr/>
        </p:nvPicPr>
        <p:blipFill>
          <a:blip r:embed="rId6"/>
          <a:stretch>
            <a:fillRect/>
          </a:stretch>
        </p:blipFill>
        <p:spPr>
          <a:xfrm>
            <a:off x="1268786" y="643467"/>
            <a:ext cx="3874572" cy="5571066"/>
          </a:xfrm>
          <a:prstGeom prst="rect">
            <a:avLst/>
          </a:prstGeom>
        </p:spPr>
      </p:pic>
      <p:pic>
        <p:nvPicPr>
          <p:cNvPr id="41" name="Audio 40">
            <a:extLst>
              <a:ext uri="{FF2B5EF4-FFF2-40B4-BE49-F238E27FC236}">
                <a16:creationId xmlns:a16="http://schemas.microsoft.com/office/drawing/2014/main" id="{774066B6-32A6-4C0F-979D-32CCF8F4FED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55646879"/>
      </p:ext>
    </p:extLst>
  </p:cSld>
  <p:clrMapOvr>
    <a:masterClrMapping/>
  </p:clrMapOvr>
  <mc:AlternateContent xmlns:mc="http://schemas.openxmlformats.org/markup-compatibility/2006" xmlns:p14="http://schemas.microsoft.com/office/powerpoint/2010/main">
    <mc:Choice Requires="p14">
      <p:transition spd="slow" p14:dur="2000" advTm="124234"/>
    </mc:Choice>
    <mc:Fallback xmlns="">
      <p:transition spd="slow" advTm="124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234" fill="hold"/>
                                        <p:tgtEl>
                                          <p:spTgt spid="41"/>
                                        </p:tgtEl>
                                      </p:cBhvr>
                                    </p:cmd>
                                  </p:childTnLst>
                                </p:cTn>
                              </p:par>
                            </p:childTnLst>
                          </p:cTn>
                        </p:par>
                        <p:par>
                          <p:cTn id="7" fill="hold">
                            <p:stCondLst>
                              <p:cond delay="124234"/>
                            </p:stCondLst>
                            <p:childTnLst>
                              <p:par>
                                <p:cTn id="8" presetID="1" presetClass="mediacall" presetSubtype="0" fill="hold" nodeType="afterEffect">
                                  <p:stCondLst>
                                    <p:cond delay="0"/>
                                  </p:stCondLst>
                                  <p:childTnLst>
                                    <p:cmd type="call" cmd="playFrom(0.0)">
                                      <p:cBhvr>
                                        <p:cTn id="9" dur="124234"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JK Rowling Is Right—Sex Is Real and It Is Not a &quot;Spectrum&quot;">
            <a:extLst>
              <a:ext uri="{FF2B5EF4-FFF2-40B4-BE49-F238E27FC236}">
                <a16:creationId xmlns:a16="http://schemas.microsoft.com/office/drawing/2014/main" id="{60BA8F25-1B3E-129B-D503-33D62CAE760C}"/>
              </a:ext>
            </a:extLst>
          </p:cNvPr>
          <p:cNvPicPr>
            <a:picLocks noChangeAspect="1"/>
          </p:cNvPicPr>
          <p:nvPr/>
        </p:nvPicPr>
        <p:blipFill>
          <a:blip r:embed="rId5"/>
          <a:stretch>
            <a:fillRect/>
          </a:stretch>
        </p:blipFill>
        <p:spPr>
          <a:xfrm>
            <a:off x="643467" y="961729"/>
            <a:ext cx="10905066" cy="4934541"/>
          </a:xfrm>
          <a:prstGeom prst="rect">
            <a:avLst/>
          </a:prstGeom>
        </p:spPr>
      </p:pic>
      <p:pic>
        <p:nvPicPr>
          <p:cNvPr id="12" name="Audio 11">
            <a:extLst>
              <a:ext uri="{FF2B5EF4-FFF2-40B4-BE49-F238E27FC236}">
                <a16:creationId xmlns:a16="http://schemas.microsoft.com/office/drawing/2014/main" id="{5FD8C167-5879-C8B0-004D-C734681D1F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6633971"/>
      </p:ext>
    </p:extLst>
  </p:cSld>
  <p:clrMapOvr>
    <a:masterClrMapping/>
  </p:clrMapOvr>
  <mc:AlternateContent xmlns:mc="http://schemas.openxmlformats.org/markup-compatibility/2006" xmlns:p14="http://schemas.microsoft.com/office/powerpoint/2010/main">
    <mc:Choice Requires="p14">
      <p:transition spd="slow" p14:dur="2000" advTm="116768"/>
    </mc:Choice>
    <mc:Fallback xmlns="">
      <p:transition spd="slow" advTm="116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6768" fill="hold"/>
                                        <p:tgtEl>
                                          <p:spTgt spid="12"/>
                                        </p:tgtEl>
                                      </p:cBhvr>
                                    </p:cmd>
                                  </p:childTnLst>
                                </p:cTn>
                              </p:par>
                            </p:childTnLst>
                          </p:cTn>
                        </p:par>
                        <p:par>
                          <p:cTn id="7" fill="hold">
                            <p:stCondLst>
                              <p:cond delay="116768"/>
                            </p:stCondLst>
                            <p:childTnLst>
                              <p:par>
                                <p:cTn id="8" presetID="1" presetClass="mediacall" presetSubtype="0" fill="hold" nodeType="afterEffect">
                                  <p:stCondLst>
                                    <p:cond delay="0"/>
                                  </p:stCondLst>
                                  <p:childTnLst>
                                    <p:cmd type="call" cmd="playFrom(0.0)">
                                      <p:cBhvr>
                                        <p:cTn id="9" dur="116768" fill="hold"/>
                                        <p:tgtEl>
                                          <p:spTgt spid="12"/>
                                        </p:tgtEl>
                                      </p:cBhvr>
                                    </p:cmd>
                                  </p:childTnLst>
                                </p:cTn>
                              </p:par>
                            </p:childTnLst>
                          </p:cTn>
                        </p:par>
                        <p:par>
                          <p:cTn id="10" fill="hold">
                            <p:stCondLst>
                              <p:cond delay="233536"/>
                            </p:stCondLst>
                            <p:childTnLst>
                              <p:par>
                                <p:cTn id="11" presetID="1" presetClass="mediacall" presetSubtype="0" fill="hold" nodeType="afterEffect">
                                  <p:stCondLst>
                                    <p:cond delay="0"/>
                                  </p:stCondLst>
                                  <p:childTnLst>
                                    <p:cmd type="call" cmd="playFrom(0.0)">
                                      <p:cBhvr>
                                        <p:cTn id="12" dur="11676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From Gender Roles to Career Goals">
            <a:extLst>
              <a:ext uri="{FF2B5EF4-FFF2-40B4-BE49-F238E27FC236}">
                <a16:creationId xmlns:a16="http://schemas.microsoft.com/office/drawing/2014/main" id="{F3FD90B8-90FD-F0EC-D1B6-3349D6385A51}"/>
              </a:ext>
            </a:extLst>
          </p:cNvPr>
          <p:cNvPicPr>
            <a:picLocks noChangeAspect="1"/>
          </p:cNvPicPr>
          <p:nvPr/>
        </p:nvPicPr>
        <p:blipFill>
          <a:blip r:embed="rId5"/>
          <a:srcRect l="871" r="1" b="1"/>
          <a:stretch>
            <a:fillRect/>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466A2333-8CF0-81A6-5043-FC845815EFE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89138939"/>
      </p:ext>
    </p:extLst>
  </p:cSld>
  <p:clrMapOvr>
    <a:masterClrMapping/>
  </p:clrMapOvr>
  <mc:AlternateContent xmlns:mc="http://schemas.openxmlformats.org/markup-compatibility/2006" xmlns:p14="http://schemas.microsoft.com/office/powerpoint/2010/main">
    <mc:Choice Requires="p14">
      <p:transition spd="slow" p14:dur="2000" advTm="101216"/>
    </mc:Choice>
    <mc:Fallback xmlns="">
      <p:transition spd="slow" advTm="101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216" fill="hold"/>
                                        <p:tgtEl>
                                          <p:spTgt spid="5"/>
                                        </p:tgtEl>
                                      </p:cBhvr>
                                    </p:cmd>
                                  </p:childTnLst>
                                </p:cTn>
                              </p:par>
                            </p:childTnLst>
                          </p:cTn>
                        </p:par>
                        <p:par>
                          <p:cTn id="7" fill="hold">
                            <p:stCondLst>
                              <p:cond delay="101216"/>
                            </p:stCondLst>
                            <p:childTnLst>
                              <p:par>
                                <p:cTn id="8" presetID="1" presetClass="mediacall" presetSubtype="0" fill="hold" nodeType="afterEffect">
                                  <p:stCondLst>
                                    <p:cond delay="0"/>
                                  </p:stCondLst>
                                  <p:childTnLst>
                                    <p:cmd type="call" cmd="playFrom(0.0)">
                                      <p:cBhvr>
                                        <p:cTn id="9" dur="101216" fill="hold"/>
                                        <p:tgtEl>
                                          <p:spTgt spid="5"/>
                                        </p:tgtEl>
                                      </p:cBhvr>
                                    </p:cmd>
                                  </p:childTnLst>
                                </p:cTn>
                              </p:par>
                            </p:childTnLst>
                          </p:cTn>
                        </p:par>
                        <p:par>
                          <p:cTn id="10" fill="hold">
                            <p:stCondLst>
                              <p:cond delay="202432"/>
                            </p:stCondLst>
                            <p:childTnLst>
                              <p:par>
                                <p:cTn id="11" presetID="1" presetClass="mediacall" presetSubtype="0" fill="hold" nodeType="afterEffect">
                                  <p:stCondLst>
                                    <p:cond delay="0"/>
                                  </p:stCondLst>
                                  <p:childTnLst>
                                    <p:cmd type="call" cmd="playFrom(0.0)">
                                      <p:cBhvr>
                                        <p:cTn id="12" dur="1012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D8120B-F946-1B2C-A18E-4B86C1C0DA0C}"/>
            </a:ext>
          </a:extLst>
        </p:cNvPr>
        <p:cNvGrpSpPr/>
        <p:nvPr/>
      </p:nvGrpSpPr>
      <p:grpSpPr>
        <a:xfrm>
          <a:off x="0" y="0"/>
          <a:ext cx="0" cy="0"/>
          <a:chOff x="0" y="0"/>
          <a:chExt cx="0" cy="0"/>
        </a:xfrm>
      </p:grpSpPr>
      <p:pic>
        <p:nvPicPr>
          <p:cNvPr id="4" name="Content Placeholder 3" descr="No photo description available.">
            <a:extLst>
              <a:ext uri="{FF2B5EF4-FFF2-40B4-BE49-F238E27FC236}">
                <a16:creationId xmlns:a16="http://schemas.microsoft.com/office/drawing/2014/main" id="{3130B3C5-E2E3-185E-C74D-492C20676EDC}"/>
              </a:ext>
            </a:extLst>
          </p:cNvPr>
          <p:cNvPicPr>
            <a:picLocks noGrp="1" noChangeAspect="1"/>
          </p:cNvPicPr>
          <p:nvPr>
            <p:ph idx="1"/>
          </p:nvPr>
        </p:nvPicPr>
        <p:blipFill>
          <a:blip r:embed="rId5"/>
          <a:stretch>
            <a:fillRect/>
          </a:stretch>
        </p:blipFill>
        <p:spPr>
          <a:xfrm>
            <a:off x="3310466" y="643466"/>
            <a:ext cx="5571067" cy="5571067"/>
          </a:xfrm>
          <a:prstGeom prst="rect">
            <a:avLst/>
          </a:prstGeom>
        </p:spPr>
      </p:pic>
      <p:pic>
        <p:nvPicPr>
          <p:cNvPr id="5" name="Audio 4">
            <a:extLst>
              <a:ext uri="{FF2B5EF4-FFF2-40B4-BE49-F238E27FC236}">
                <a16:creationId xmlns:a16="http://schemas.microsoft.com/office/drawing/2014/main" id="{B39A52EF-9288-7C43-1BCA-8FC4A875B9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46616997"/>
      </p:ext>
    </p:extLst>
  </p:cSld>
  <p:clrMapOvr>
    <a:masterClrMapping/>
  </p:clrMapOvr>
  <mc:AlternateContent xmlns:mc="http://schemas.openxmlformats.org/markup-compatibility/2006" xmlns:p14="http://schemas.microsoft.com/office/powerpoint/2010/main">
    <mc:Choice Requires="p14">
      <p:transition spd="slow" p14:dur="2000" advTm="72149"/>
    </mc:Choice>
    <mc:Fallback xmlns="">
      <p:transition spd="slow" advTm="72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Content Placeholder 12" descr="Fostering Safe and Healthy Public Spaces for LGBTQIA+, Women, &amp;  Non-Conforming Genders - National League of Cities">
            <a:extLst>
              <a:ext uri="{FF2B5EF4-FFF2-40B4-BE49-F238E27FC236}">
                <a16:creationId xmlns:a16="http://schemas.microsoft.com/office/drawing/2014/main" id="{5D95B503-5F1C-720D-427E-3F929B71E0AB}"/>
              </a:ext>
            </a:extLst>
          </p:cNvPr>
          <p:cNvPicPr>
            <a:picLocks noGrp="1" noChangeAspect="1"/>
          </p:cNvPicPr>
          <p:nvPr>
            <p:ph idx="1"/>
          </p:nvPr>
        </p:nvPicPr>
        <p:blipFill>
          <a:blip r:embed="rId5"/>
          <a:stretch>
            <a:fillRect/>
          </a:stretch>
        </p:blipFill>
        <p:spPr>
          <a:xfrm>
            <a:off x="3310466" y="643466"/>
            <a:ext cx="5571067" cy="5571067"/>
          </a:xfrm>
          <a:prstGeom prst="rect">
            <a:avLst/>
          </a:prstGeom>
        </p:spPr>
      </p:pic>
      <p:pic>
        <p:nvPicPr>
          <p:cNvPr id="4" name="Audio 3">
            <a:extLst>
              <a:ext uri="{FF2B5EF4-FFF2-40B4-BE49-F238E27FC236}">
                <a16:creationId xmlns:a16="http://schemas.microsoft.com/office/drawing/2014/main" id="{9EB6A6E2-F451-42EB-92F4-D384E7299B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1558244"/>
      </p:ext>
    </p:extLst>
  </p:cSld>
  <p:clrMapOvr>
    <a:masterClrMapping/>
  </p:clrMapOvr>
  <mc:AlternateContent xmlns:mc="http://schemas.openxmlformats.org/markup-compatibility/2006" xmlns:p14="http://schemas.microsoft.com/office/powerpoint/2010/main">
    <mc:Choice Requires="p14">
      <p:transition spd="slow" p14:dur="2000" advTm="262517"/>
    </mc:Choice>
    <mc:Fallback xmlns="">
      <p:transition spd="slow" advTm="262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My versions of the Transfem and Transmasc flags : r/QueerVexillology">
            <a:extLst>
              <a:ext uri="{FF2B5EF4-FFF2-40B4-BE49-F238E27FC236}">
                <a16:creationId xmlns:a16="http://schemas.microsoft.com/office/drawing/2014/main" id="{2464FA80-E3C3-A120-825B-EF140DDF823B}"/>
              </a:ext>
            </a:extLst>
          </p:cNvPr>
          <p:cNvPicPr>
            <a:picLocks noGrp="1" noChangeAspect="1"/>
          </p:cNvPicPr>
          <p:nvPr>
            <p:ph idx="1"/>
          </p:nvPr>
        </p:nvPicPr>
        <p:blipFill>
          <a:blip r:embed="rId5"/>
          <a:stretch>
            <a:fillRect/>
          </a:stretch>
        </p:blipFill>
        <p:spPr>
          <a:xfrm>
            <a:off x="643467" y="1025847"/>
            <a:ext cx="10905066" cy="4806306"/>
          </a:xfrm>
          <a:prstGeom prst="rect">
            <a:avLst/>
          </a:prstGeom>
        </p:spPr>
      </p:pic>
      <p:pic>
        <p:nvPicPr>
          <p:cNvPr id="5" name="Audio 4">
            <a:extLst>
              <a:ext uri="{FF2B5EF4-FFF2-40B4-BE49-F238E27FC236}">
                <a16:creationId xmlns:a16="http://schemas.microsoft.com/office/drawing/2014/main" id="{554258EF-37B7-BE47-1FFE-92D8D3594F3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70518872"/>
      </p:ext>
    </p:extLst>
  </p:cSld>
  <p:clrMapOvr>
    <a:masterClrMapping/>
  </p:clrMapOvr>
  <mc:AlternateContent xmlns:mc="http://schemas.openxmlformats.org/markup-compatibility/2006" xmlns:p14="http://schemas.microsoft.com/office/powerpoint/2010/main">
    <mc:Choice Requires="p14">
      <p:transition spd="slow" p14:dur="2000" advTm="124949"/>
    </mc:Choice>
    <mc:Fallback xmlns="">
      <p:transition spd="slow" advTm="124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14D463-0AF7-AAF8-FEA6-134B8B8A8CF5}"/>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89790A62-65D3-A345-BC09-376AC4C8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11A4C-1874-1AEC-B627-4B0459597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My versions of the Transfem and Transmasc flags : r/QueerVexillology">
            <a:extLst>
              <a:ext uri="{FF2B5EF4-FFF2-40B4-BE49-F238E27FC236}">
                <a16:creationId xmlns:a16="http://schemas.microsoft.com/office/drawing/2014/main" id="{543CD38A-B7A3-D95A-B673-B05849409205}"/>
              </a:ext>
            </a:extLst>
          </p:cNvPr>
          <p:cNvPicPr>
            <a:picLocks noGrp="1" noChangeAspect="1"/>
          </p:cNvPicPr>
          <p:nvPr>
            <p:ph idx="1"/>
          </p:nvPr>
        </p:nvPicPr>
        <p:blipFill>
          <a:blip r:embed="rId5"/>
          <a:stretch>
            <a:fillRect/>
          </a:stretch>
        </p:blipFill>
        <p:spPr>
          <a:xfrm>
            <a:off x="643467" y="1025847"/>
            <a:ext cx="10905066" cy="4806306"/>
          </a:xfrm>
          <a:prstGeom prst="rect">
            <a:avLst/>
          </a:prstGeom>
        </p:spPr>
      </p:pic>
      <p:pic>
        <p:nvPicPr>
          <p:cNvPr id="5" name="Audio 4">
            <a:extLst>
              <a:ext uri="{FF2B5EF4-FFF2-40B4-BE49-F238E27FC236}">
                <a16:creationId xmlns:a16="http://schemas.microsoft.com/office/drawing/2014/main" id="{39903444-068E-3672-9C25-580E0110D5D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79068497"/>
      </p:ext>
    </p:extLst>
  </p:cSld>
  <p:clrMapOvr>
    <a:masterClrMapping/>
  </p:clrMapOvr>
  <mc:AlternateContent xmlns:mc="http://schemas.openxmlformats.org/markup-compatibility/2006" xmlns:p14="http://schemas.microsoft.com/office/powerpoint/2010/main">
    <mc:Choice Requires="p14">
      <p:transition spd="slow" p14:dur="2000" advTm="93717"/>
    </mc:Choice>
    <mc:Fallback xmlns="">
      <p:transition spd="slow" advTm="93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United Caribbean Trans Network on X: &quot;Having #GenderMarkers and chosen  names that are aligned with gender identities are important steps in  transitioning for most trans persons. Transitioning can be social, medical  and/or">
            <a:extLst>
              <a:ext uri="{FF2B5EF4-FFF2-40B4-BE49-F238E27FC236}">
                <a16:creationId xmlns:a16="http://schemas.microsoft.com/office/drawing/2014/main" id="{8A621286-1200-7E4C-1872-AA5C4C97D807}"/>
              </a:ext>
            </a:extLst>
          </p:cNvPr>
          <p:cNvPicPr>
            <a:picLocks noGrp="1" noChangeAspect="1"/>
          </p:cNvPicPr>
          <p:nvPr>
            <p:ph idx="1"/>
          </p:nvPr>
        </p:nvPicPr>
        <p:blipFill>
          <a:blip r:embed="rId5"/>
          <a:stretch>
            <a:fillRect/>
          </a:stretch>
        </p:blipFill>
        <p:spPr>
          <a:xfrm>
            <a:off x="3310466" y="643466"/>
            <a:ext cx="5571067" cy="5571067"/>
          </a:xfrm>
          <a:prstGeom prst="rect">
            <a:avLst/>
          </a:prstGeom>
        </p:spPr>
      </p:pic>
      <p:pic>
        <p:nvPicPr>
          <p:cNvPr id="5" name="Audio 4">
            <a:extLst>
              <a:ext uri="{FF2B5EF4-FFF2-40B4-BE49-F238E27FC236}">
                <a16:creationId xmlns:a16="http://schemas.microsoft.com/office/drawing/2014/main" id="{DBF7A090-09A2-99B1-E336-C118F2EF50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48897935"/>
      </p:ext>
    </p:extLst>
  </p:cSld>
  <p:clrMapOvr>
    <a:masterClrMapping/>
  </p:clrMapOvr>
  <mc:AlternateContent xmlns:mc="http://schemas.openxmlformats.org/markup-compatibility/2006" xmlns:p14="http://schemas.microsoft.com/office/powerpoint/2010/main">
    <mc:Choice Requires="p14">
      <p:transition spd="slow" p14:dur="2000" advTm="161824"/>
    </mc:Choice>
    <mc:Fallback xmlns="">
      <p:transition spd="slow" advTm="161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Egale Explains: Transition - Egale Canada">
            <a:extLst>
              <a:ext uri="{FF2B5EF4-FFF2-40B4-BE49-F238E27FC236}">
                <a16:creationId xmlns:a16="http://schemas.microsoft.com/office/drawing/2014/main" id="{60BDE340-F2F2-8F0C-8B10-495B21FEFA70}"/>
              </a:ext>
            </a:extLst>
          </p:cNvPr>
          <p:cNvPicPr>
            <a:picLocks noGrp="1" noChangeAspect="1"/>
          </p:cNvPicPr>
          <p:nvPr>
            <p:ph idx="1"/>
          </p:nvPr>
        </p:nvPicPr>
        <p:blipFill>
          <a:blip r:embed="rId5"/>
          <a:srcRect t="-865" r="192" b="27596"/>
          <a:stretch>
            <a:fillRect/>
          </a:stretch>
        </p:blipFill>
        <p:spPr>
          <a:xfrm>
            <a:off x="2516259" y="5651"/>
            <a:ext cx="7159487" cy="6849659"/>
          </a:xfrm>
          <a:prstGeom prst="rect">
            <a:avLst/>
          </a:prstGeom>
        </p:spPr>
      </p:pic>
      <p:pic>
        <p:nvPicPr>
          <p:cNvPr id="5" name="Audio 4">
            <a:extLst>
              <a:ext uri="{FF2B5EF4-FFF2-40B4-BE49-F238E27FC236}">
                <a16:creationId xmlns:a16="http://schemas.microsoft.com/office/drawing/2014/main" id="{30754343-46B4-B455-2DB8-BEAB069130F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03826715"/>
      </p:ext>
    </p:extLst>
  </p:cSld>
  <p:clrMapOvr>
    <a:masterClrMapping/>
  </p:clrMapOvr>
  <mc:AlternateContent xmlns:mc="http://schemas.openxmlformats.org/markup-compatibility/2006" xmlns:p14="http://schemas.microsoft.com/office/powerpoint/2010/main">
    <mc:Choice Requires="p14">
      <p:transition spd="slow" p14:dur="2000" advTm="151914"/>
    </mc:Choice>
    <mc:Fallback xmlns="">
      <p:transition spd="slow" advTm="151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Gender Dysphoria Meaning, Symptoms, Treatment – Sexologists in Chennai  treating Men's Infertility (Premature Ejaculation, Erection Problems etc)  since 28 years">
            <a:extLst>
              <a:ext uri="{FF2B5EF4-FFF2-40B4-BE49-F238E27FC236}">
                <a16:creationId xmlns:a16="http://schemas.microsoft.com/office/drawing/2014/main" id="{4F907484-284D-C1F9-E0A1-04B67189A357}"/>
              </a:ext>
            </a:extLst>
          </p:cNvPr>
          <p:cNvPicPr>
            <a:picLocks noGrp="1" noChangeAspect="1"/>
          </p:cNvPicPr>
          <p:nvPr>
            <p:ph idx="1"/>
          </p:nvPr>
        </p:nvPicPr>
        <p:blipFill>
          <a:blip r:embed="rId5"/>
          <a:srcRect b="43761"/>
          <a:stretch>
            <a:fillRect/>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B8A8E03D-BEAD-7073-DCB6-C23405A67B8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72540502"/>
      </p:ext>
    </p:extLst>
  </p:cSld>
  <p:clrMapOvr>
    <a:masterClrMapping/>
  </p:clrMapOvr>
  <mc:AlternateContent xmlns:mc="http://schemas.openxmlformats.org/markup-compatibility/2006" xmlns:p14="http://schemas.microsoft.com/office/powerpoint/2010/main">
    <mc:Choice Requires="p14">
      <p:transition spd="slow" p14:dur="2000" advTm="95381"/>
    </mc:Choice>
    <mc:Fallback xmlns="">
      <p:transition spd="slow" advTm="95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Getting It Off My Chest: What Gender-affirming Care Really Is | Lions Talk  Science">
            <a:extLst>
              <a:ext uri="{FF2B5EF4-FFF2-40B4-BE49-F238E27FC236}">
                <a16:creationId xmlns:a16="http://schemas.microsoft.com/office/drawing/2014/main" id="{DA7C45A4-6D1A-D5CA-088D-354004F8C8E4}"/>
              </a:ext>
            </a:extLst>
          </p:cNvPr>
          <p:cNvPicPr>
            <a:picLocks noGrp="1" noChangeAspect="1"/>
          </p:cNvPicPr>
          <p:nvPr>
            <p:ph idx="1"/>
          </p:nvPr>
        </p:nvPicPr>
        <p:blipFill>
          <a:blip r:embed="rId5"/>
          <a:stretch>
            <a:fillRect/>
          </a:stretch>
        </p:blipFill>
        <p:spPr>
          <a:xfrm>
            <a:off x="3038442" y="643466"/>
            <a:ext cx="6115115" cy="5571067"/>
          </a:xfrm>
          <a:prstGeom prst="rect">
            <a:avLst/>
          </a:prstGeom>
        </p:spPr>
      </p:pic>
      <p:pic>
        <p:nvPicPr>
          <p:cNvPr id="5" name="Audio 4">
            <a:extLst>
              <a:ext uri="{FF2B5EF4-FFF2-40B4-BE49-F238E27FC236}">
                <a16:creationId xmlns:a16="http://schemas.microsoft.com/office/drawing/2014/main" id="{75170D5C-7789-D779-2F88-CFAF9201B5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42304415"/>
      </p:ext>
    </p:extLst>
  </p:cSld>
  <p:clrMapOvr>
    <a:masterClrMapping/>
  </p:clrMapOvr>
  <mc:AlternateContent xmlns:mc="http://schemas.openxmlformats.org/markup-compatibility/2006" xmlns:p14="http://schemas.microsoft.com/office/powerpoint/2010/main">
    <mc:Choice Requires="p14">
      <p:transition spd="slow" p14:dur="2000" advTm="364096"/>
    </mc:Choice>
    <mc:Fallback xmlns="">
      <p:transition spd="slow" advTm="364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Discrimination Leads to Internalized Homophobia, Increasing Suicide Risk  for Sexual Minorities">
            <a:extLst>
              <a:ext uri="{FF2B5EF4-FFF2-40B4-BE49-F238E27FC236}">
                <a16:creationId xmlns:a16="http://schemas.microsoft.com/office/drawing/2014/main" id="{FCB5C74B-C3BB-4208-966B-7F5795116B61}"/>
              </a:ext>
            </a:extLst>
          </p:cNvPr>
          <p:cNvPicPr>
            <a:picLocks noGrp="1" noChangeAspect="1"/>
          </p:cNvPicPr>
          <p:nvPr>
            <p:ph idx="1"/>
          </p:nvPr>
        </p:nvPicPr>
        <p:blipFill>
          <a:blip r:embed="rId5"/>
          <a:srcRect l="70" r="6579"/>
          <a:stretch>
            <a:fillRect/>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063CCD4D-881B-C062-E645-F4501CEAC95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51672381"/>
      </p:ext>
    </p:extLst>
  </p:cSld>
  <p:clrMapOvr>
    <a:masterClrMapping/>
  </p:clrMapOvr>
  <mc:AlternateContent xmlns:mc="http://schemas.openxmlformats.org/markup-compatibility/2006" xmlns:p14="http://schemas.microsoft.com/office/powerpoint/2010/main">
    <mc:Choice Requires="p14">
      <p:transition spd="slow" p14:dur="2000" advTm="485557"/>
    </mc:Choice>
    <mc:Fallback xmlns="">
      <p:transition spd="slow" advTm="485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he Weight of Shame and How it Moves Us - Trans Survivors">
            <a:extLst>
              <a:ext uri="{FF2B5EF4-FFF2-40B4-BE49-F238E27FC236}">
                <a16:creationId xmlns:a16="http://schemas.microsoft.com/office/drawing/2014/main" id="{992B55DC-BE66-7E87-B3FE-CC110EA63BC5}"/>
              </a:ext>
            </a:extLst>
          </p:cNvPr>
          <p:cNvPicPr>
            <a:picLocks noGrp="1" noChangeAspect="1"/>
          </p:cNvPicPr>
          <p:nvPr>
            <p:ph idx="1"/>
          </p:nvPr>
        </p:nvPicPr>
        <p:blipFill>
          <a:blip r:embed="rId5"/>
          <a:stretch>
            <a:fillRect/>
          </a:stretch>
        </p:blipFill>
        <p:spPr>
          <a:xfrm>
            <a:off x="3049843" y="1409"/>
            <a:ext cx="6864145" cy="6883808"/>
          </a:xfrm>
          <a:prstGeom prst="rect">
            <a:avLst/>
          </a:prstGeom>
        </p:spPr>
      </p:pic>
      <p:pic>
        <p:nvPicPr>
          <p:cNvPr id="5" name="Audio 4">
            <a:extLst>
              <a:ext uri="{FF2B5EF4-FFF2-40B4-BE49-F238E27FC236}">
                <a16:creationId xmlns:a16="http://schemas.microsoft.com/office/drawing/2014/main" id="{8C5D66DD-23A1-C770-B1C2-7FF0B3581E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10765685"/>
      </p:ext>
    </p:extLst>
  </p:cSld>
  <p:clrMapOvr>
    <a:masterClrMapping/>
  </p:clrMapOvr>
  <mc:AlternateContent xmlns:mc="http://schemas.openxmlformats.org/markup-compatibility/2006" xmlns:p14="http://schemas.microsoft.com/office/powerpoint/2010/main">
    <mc:Choice Requires="p14">
      <p:transition spd="slow" p14:dur="2000" advTm="93184"/>
    </mc:Choice>
    <mc:Fallback xmlns="">
      <p:transition spd="slow" advTm="93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467D02-4B11-8E28-8B3B-2F92B3291595}"/>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B48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What the Past Suggests About When a Diagnostic Label Is Oppressive |  Journal of Ethics | American Medical Association">
            <a:extLst>
              <a:ext uri="{FF2B5EF4-FFF2-40B4-BE49-F238E27FC236}">
                <a16:creationId xmlns:a16="http://schemas.microsoft.com/office/drawing/2014/main" id="{4AEB8F30-88C6-A7D1-6FE2-8E5B36D0C85A}"/>
              </a:ext>
            </a:extLst>
          </p:cNvPr>
          <p:cNvPicPr>
            <a:picLocks noGrp="1" noChangeAspect="1"/>
          </p:cNvPicPr>
          <p:nvPr>
            <p:ph idx="1"/>
          </p:nvPr>
        </p:nvPicPr>
        <p:blipFill>
          <a:blip r:embed="rId5"/>
          <a:stretch>
            <a:fillRect/>
          </a:stretch>
        </p:blipFill>
        <p:spPr>
          <a:xfrm>
            <a:off x="643467" y="702733"/>
            <a:ext cx="10905066" cy="5452533"/>
          </a:xfrm>
          <a:prstGeom prst="rect">
            <a:avLst/>
          </a:prstGeom>
        </p:spPr>
      </p:pic>
      <p:pic>
        <p:nvPicPr>
          <p:cNvPr id="5" name="Audio 4">
            <a:extLst>
              <a:ext uri="{FF2B5EF4-FFF2-40B4-BE49-F238E27FC236}">
                <a16:creationId xmlns:a16="http://schemas.microsoft.com/office/drawing/2014/main" id="{35A45F39-CF9E-826F-355C-D19A25A5F70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39174050"/>
      </p:ext>
    </p:extLst>
  </p:cSld>
  <p:clrMapOvr>
    <a:masterClrMapping/>
  </p:clrMapOvr>
  <mc:AlternateContent xmlns:mc="http://schemas.openxmlformats.org/markup-compatibility/2006" xmlns:p14="http://schemas.microsoft.com/office/powerpoint/2010/main">
    <mc:Choice Requires="p14">
      <p:transition spd="slow" p14:dur="2000" advTm="70880"/>
    </mc:Choice>
    <mc:Fallback xmlns="">
      <p:transition spd="slow" advTm="70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screenshot of a book&#10;&#10;AI-generated content may be incorrect.">
            <a:extLst>
              <a:ext uri="{FF2B5EF4-FFF2-40B4-BE49-F238E27FC236}">
                <a16:creationId xmlns:a16="http://schemas.microsoft.com/office/drawing/2014/main" id="{7E344101-8C33-925D-4C3D-511086A43E44}"/>
              </a:ext>
            </a:extLst>
          </p:cNvPr>
          <p:cNvPicPr>
            <a:picLocks noGrp="1" noChangeAspect="1"/>
          </p:cNvPicPr>
          <p:nvPr>
            <p:ph idx="1"/>
          </p:nvPr>
        </p:nvPicPr>
        <p:blipFill>
          <a:blip r:embed="rId5"/>
          <a:stretch>
            <a:fillRect/>
          </a:stretch>
        </p:blipFill>
        <p:spPr>
          <a:xfrm>
            <a:off x="2200148" y="643466"/>
            <a:ext cx="7791703" cy="5571067"/>
          </a:xfrm>
          <a:prstGeom prst="rect">
            <a:avLst/>
          </a:prstGeom>
        </p:spPr>
      </p:pic>
      <p:pic>
        <p:nvPicPr>
          <p:cNvPr id="5" name="Audio 4">
            <a:extLst>
              <a:ext uri="{FF2B5EF4-FFF2-40B4-BE49-F238E27FC236}">
                <a16:creationId xmlns:a16="http://schemas.microsoft.com/office/drawing/2014/main" id="{2262FCE2-CDF6-D535-C04C-965BC96B5FE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21068033"/>
      </p:ext>
    </p:extLst>
  </p:cSld>
  <p:clrMapOvr>
    <a:masterClrMapping/>
  </p:clrMapOvr>
  <mc:AlternateContent xmlns:mc="http://schemas.openxmlformats.org/markup-compatibility/2006" xmlns:p14="http://schemas.microsoft.com/office/powerpoint/2010/main">
    <mc:Choice Requires="p14">
      <p:transition spd="slow" p14:dur="2000" advTm="217642"/>
    </mc:Choice>
    <mc:Fallback xmlns="">
      <p:transition spd="slow" advTm="217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uthentic Lives: Social Transition">
            <a:extLst>
              <a:ext uri="{FF2B5EF4-FFF2-40B4-BE49-F238E27FC236}">
                <a16:creationId xmlns:a16="http://schemas.microsoft.com/office/drawing/2014/main" id="{AC4D4F3C-ABB6-7C25-5A0A-25199B8C45F7}"/>
              </a:ext>
            </a:extLst>
          </p:cNvPr>
          <p:cNvPicPr>
            <a:picLocks noGrp="1" noChangeAspect="1"/>
          </p:cNvPicPr>
          <p:nvPr>
            <p:ph idx="1"/>
          </p:nvPr>
        </p:nvPicPr>
        <p:blipFill>
          <a:blip r:embed="rId5"/>
          <a:srcRect b="19"/>
          <a:stretch>
            <a:fillRect/>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43066EEF-D53B-B2C5-C81F-DF4825FFCDB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57909013"/>
      </p:ext>
    </p:extLst>
  </p:cSld>
  <p:clrMapOvr>
    <a:masterClrMapping/>
  </p:clrMapOvr>
  <mc:AlternateContent xmlns:mc="http://schemas.openxmlformats.org/markup-compatibility/2006" xmlns:p14="http://schemas.microsoft.com/office/powerpoint/2010/main">
    <mc:Choice Requires="p14">
      <p:transition spd="slow" p14:dur="2000" advTm="118581"/>
    </mc:Choice>
    <mc:Fallback xmlns="">
      <p:transition spd="slow" advTm="118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95C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B9F70F7-7913-B7C2-181B-BE2FB74F2621}"/>
              </a:ext>
            </a:extLst>
          </p:cNvPr>
          <p:cNvPicPr>
            <a:picLocks noGrp="1" noChangeAspect="1"/>
          </p:cNvPicPr>
          <p:nvPr>
            <p:ph idx="1"/>
          </p:nvPr>
        </p:nvPicPr>
        <p:blipFill>
          <a:blip r:embed="rId5"/>
          <a:stretch>
            <a:fillRect/>
          </a:stretch>
        </p:blipFill>
        <p:spPr>
          <a:xfrm>
            <a:off x="1472708" y="643467"/>
            <a:ext cx="9246584" cy="5571066"/>
          </a:xfrm>
          <a:prstGeom prst="rect">
            <a:avLst/>
          </a:prstGeom>
        </p:spPr>
      </p:pic>
      <p:pic>
        <p:nvPicPr>
          <p:cNvPr id="5" name="Audio 4">
            <a:extLst>
              <a:ext uri="{FF2B5EF4-FFF2-40B4-BE49-F238E27FC236}">
                <a16:creationId xmlns:a16="http://schemas.microsoft.com/office/drawing/2014/main" id="{1E8EF950-3D72-316D-B0FF-36A1D8B6FAE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032408712"/>
      </p:ext>
    </p:extLst>
  </p:cSld>
  <p:clrMapOvr>
    <a:masterClrMapping/>
  </p:clrMapOvr>
  <mc:AlternateContent xmlns:mc="http://schemas.openxmlformats.org/markup-compatibility/2006" xmlns:p14="http://schemas.microsoft.com/office/powerpoint/2010/main">
    <mc:Choice Requires="p14">
      <p:transition spd="slow" p14:dur="2000" advTm="89333"/>
    </mc:Choice>
    <mc:Fallback xmlns="">
      <p:transition spd="slow" advTm="89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6827C3C-D52F-46CE-A441-3CD6A1A6A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 y="0"/>
            <a:ext cx="12192000" cy="6858000"/>
          </a:xfrm>
          <a:prstGeom prst="rect">
            <a:avLst/>
          </a:prstGeom>
          <a:solidFill>
            <a:schemeClr val="bg1">
              <a:lumMod val="8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52A8B51-0A89-497B-B882-6658E029A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DETRANS: When transition is not the solution: Amazon.co.uk: Hakeem, Dr Az:  9798862184549: Books">
            <a:extLst>
              <a:ext uri="{FF2B5EF4-FFF2-40B4-BE49-F238E27FC236}">
                <a16:creationId xmlns:a16="http://schemas.microsoft.com/office/drawing/2014/main" id="{31471887-4205-5383-E453-014D88F2AAED}"/>
              </a:ext>
            </a:extLst>
          </p:cNvPr>
          <p:cNvPicPr>
            <a:picLocks noGrp="1" noChangeAspect="1"/>
          </p:cNvPicPr>
          <p:nvPr>
            <p:ph idx="1"/>
          </p:nvPr>
        </p:nvPicPr>
        <p:blipFill>
          <a:blip r:embed="rId5"/>
          <a:stretch>
            <a:fillRect/>
          </a:stretch>
        </p:blipFill>
        <p:spPr>
          <a:xfrm>
            <a:off x="965200" y="1125733"/>
            <a:ext cx="2879083" cy="4606532"/>
          </a:xfrm>
          <a:prstGeom prst="rect">
            <a:avLst/>
          </a:prstGeom>
        </p:spPr>
      </p:pic>
      <p:sp>
        <p:nvSpPr>
          <p:cNvPr id="21" name="Rectangle 20">
            <a:extLst>
              <a:ext uri="{FF2B5EF4-FFF2-40B4-BE49-F238E27FC236}">
                <a16:creationId xmlns:a16="http://schemas.microsoft.com/office/drawing/2014/main" id="{EB1CEFBF-6F09-4052-862B-E219DA157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6882"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The Detransition Diaries: Amazon.co.uk: Lahl, Jennifer, Fell, Kallie:  9781621646372: Books">
            <a:extLst>
              <a:ext uri="{FF2B5EF4-FFF2-40B4-BE49-F238E27FC236}">
                <a16:creationId xmlns:a16="http://schemas.microsoft.com/office/drawing/2014/main" id="{4582B78F-15CF-19C7-6740-D2FF6B72DF5D}"/>
              </a:ext>
            </a:extLst>
          </p:cNvPr>
          <p:cNvPicPr>
            <a:picLocks noChangeAspect="1"/>
          </p:cNvPicPr>
          <p:nvPr/>
        </p:nvPicPr>
        <p:blipFill>
          <a:blip r:embed="rId6"/>
          <a:stretch>
            <a:fillRect/>
          </a:stretch>
        </p:blipFill>
        <p:spPr>
          <a:xfrm>
            <a:off x="4647976" y="1230759"/>
            <a:ext cx="2880360" cy="4397496"/>
          </a:xfrm>
          <a:prstGeom prst="rect">
            <a:avLst/>
          </a:prstGeom>
        </p:spPr>
      </p:pic>
      <p:sp>
        <p:nvSpPr>
          <p:cNvPr id="23" name="Rectangle 22">
            <a:extLst>
              <a:ext uri="{FF2B5EF4-FFF2-40B4-BE49-F238E27FC236}">
                <a16:creationId xmlns:a16="http://schemas.microsoft.com/office/drawing/2014/main" id="{BCB5D417-2A71-445D-B4C7-9E814D633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284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book cover of a book&#10;&#10;AI-generated content may be incorrect.">
            <a:extLst>
              <a:ext uri="{FF2B5EF4-FFF2-40B4-BE49-F238E27FC236}">
                <a16:creationId xmlns:a16="http://schemas.microsoft.com/office/drawing/2014/main" id="{C9BCAE73-80C4-84E1-CB0F-FA828595B37F}"/>
              </a:ext>
            </a:extLst>
          </p:cNvPr>
          <p:cNvPicPr>
            <a:picLocks noChangeAspect="1"/>
          </p:cNvPicPr>
          <p:nvPr/>
        </p:nvPicPr>
        <p:blipFill>
          <a:blip r:embed="rId7"/>
          <a:stretch>
            <a:fillRect/>
          </a:stretch>
        </p:blipFill>
        <p:spPr>
          <a:xfrm>
            <a:off x="8343941" y="1508759"/>
            <a:ext cx="2880360" cy="3840480"/>
          </a:xfrm>
          <a:prstGeom prst="rect">
            <a:avLst/>
          </a:prstGeom>
        </p:spPr>
      </p:pic>
      <p:pic>
        <p:nvPicPr>
          <p:cNvPr id="4" name="Audio 3">
            <a:extLst>
              <a:ext uri="{FF2B5EF4-FFF2-40B4-BE49-F238E27FC236}">
                <a16:creationId xmlns:a16="http://schemas.microsoft.com/office/drawing/2014/main" id="{2E57EE4F-083E-BFDA-C844-75B976D9FD3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89627848"/>
      </p:ext>
    </p:extLst>
  </p:cSld>
  <p:clrMapOvr>
    <a:masterClrMapping/>
  </p:clrMapOvr>
  <mc:AlternateContent xmlns:mc="http://schemas.openxmlformats.org/markup-compatibility/2006" xmlns:p14="http://schemas.microsoft.com/office/powerpoint/2010/main">
    <mc:Choice Requires="p14">
      <p:transition spd="slow" p14:dur="2000" advTm="70389"/>
    </mc:Choice>
    <mc:Fallback xmlns="">
      <p:transition spd="slow" advTm="70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E9A367-B60D-1A28-5DBD-F7267E41255D}"/>
              </a:ext>
            </a:extLst>
          </p:cNvPr>
          <p:cNvSpPr>
            <a:spLocks noGrp="1"/>
          </p:cNvSpPr>
          <p:nvPr>
            <p:ph idx="1"/>
          </p:nvPr>
        </p:nvSpPr>
        <p:spPr>
          <a:xfrm>
            <a:off x="0" y="138222"/>
            <a:ext cx="12192000" cy="6719777"/>
          </a:xfrm>
        </p:spPr>
        <p:txBody>
          <a:bodyPr>
            <a:normAutofit lnSpcReduction="10000"/>
          </a:bodyPr>
          <a:lstStyle/>
          <a:p>
            <a:pPr marL="0" indent="0" fontAlgn="base">
              <a:buNone/>
            </a:pPr>
            <a:r>
              <a:rPr lang="en-GB" dirty="0"/>
              <a:t>Jade is 19, transfeminine and originally from a traditional, middle-class Muslim family in Turkey. She recently arrived in a major UK city to pursue university studies. </a:t>
            </a:r>
          </a:p>
          <a:p>
            <a:pPr marL="0" indent="0" fontAlgn="base">
              <a:buNone/>
            </a:pPr>
            <a:r>
              <a:rPr lang="en-GB" dirty="0"/>
              <a:t>She first appeared in therapy with anxiety around academic performance, but admits that recently, unbeknownst to her family, she has decided to begin her transition and started hormone therapy. </a:t>
            </a:r>
          </a:p>
          <a:p>
            <a:pPr marL="0" indent="0" fontAlgn="base">
              <a:buNone/>
            </a:pPr>
            <a:r>
              <a:rPr lang="en-GB" dirty="0"/>
              <a:t>Despite these steps, she struggles to find the sense of catharsis and relief she anticipated, feeling disconnected from the liberating narratives often seen on social media. </a:t>
            </a:r>
            <a:r>
              <a:rPr lang="en-US" dirty="0"/>
              <a:t>​</a:t>
            </a:r>
          </a:p>
          <a:p>
            <a:pPr marL="0" indent="0" fontAlgn="base">
              <a:buNone/>
            </a:pPr>
            <a:r>
              <a:rPr lang="en-GB" dirty="0"/>
              <a:t>As she experiments with her gender expression, she takes cautious steps, such as wearing makeup (whilst in private) and growing her hair longer. She also is braced for the social abuse and even violence if she were to express her emerging feminine self in public. </a:t>
            </a:r>
          </a:p>
          <a:p>
            <a:pPr marL="0" indent="0" fontAlgn="base">
              <a:buNone/>
            </a:pPr>
            <a:r>
              <a:rPr lang="en-GB" dirty="0"/>
              <a:t>Jade's underlying concern is the potential necessity of returning to Turkey once her studies conclude, making her hesitant to fully invest in her evolving gender identity.</a:t>
            </a:r>
            <a:r>
              <a:rPr lang="en-US" dirty="0"/>
              <a:t>​</a:t>
            </a:r>
          </a:p>
        </p:txBody>
      </p:sp>
      <p:pic>
        <p:nvPicPr>
          <p:cNvPr id="4" name="Audio 3">
            <a:extLst>
              <a:ext uri="{FF2B5EF4-FFF2-40B4-BE49-F238E27FC236}">
                <a16:creationId xmlns:a16="http://schemas.microsoft.com/office/drawing/2014/main" id="{2EF9A6EF-D9DF-5446-65E1-AF95F9DD7B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12809224"/>
      </p:ext>
    </p:extLst>
  </p:cSld>
  <p:clrMapOvr>
    <a:masterClrMapping/>
  </p:clrMapOvr>
  <mc:AlternateContent xmlns:mc="http://schemas.openxmlformats.org/markup-compatibility/2006" xmlns:p14="http://schemas.microsoft.com/office/powerpoint/2010/main">
    <mc:Choice Requires="p14">
      <p:transition spd="slow" p14:dur="2000" advTm="1068224"/>
    </mc:Choice>
    <mc:Fallback xmlns="">
      <p:transition spd="slow" advTm="1068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9ECA1-1B92-80D2-C75A-6392115A7CD6}"/>
              </a:ext>
            </a:extLst>
          </p:cNvPr>
          <p:cNvSpPr>
            <a:spLocks noGrp="1"/>
          </p:cNvSpPr>
          <p:nvPr>
            <p:ph type="title"/>
          </p:nvPr>
        </p:nvSpPr>
        <p:spPr>
          <a:xfrm>
            <a:off x="838200" y="2770990"/>
            <a:ext cx="10515600" cy="1325563"/>
          </a:xfrm>
        </p:spPr>
        <p:txBody>
          <a:bodyPr>
            <a:normAutofit fontScale="90000"/>
          </a:bodyPr>
          <a:lstStyle/>
          <a:p>
            <a:r>
              <a:rPr lang="en-GB" dirty="0">
                <a:ea typeface="Calibri Light"/>
                <a:cs typeface="Calibri Light"/>
              </a:rPr>
              <a:t>How can we affirm Trans clients, whilst still holding space  for ambivalence about their identity? </a:t>
            </a:r>
            <a:endParaRPr lang="en-GB" dirty="0"/>
          </a:p>
        </p:txBody>
      </p:sp>
      <p:pic>
        <p:nvPicPr>
          <p:cNvPr id="5" name="Audio 4">
            <a:extLst>
              <a:ext uri="{FF2B5EF4-FFF2-40B4-BE49-F238E27FC236}">
                <a16:creationId xmlns:a16="http://schemas.microsoft.com/office/drawing/2014/main" id="{3C4484E9-76D8-7A55-EEBF-4BF88BD179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525094531"/>
      </p:ext>
    </p:extLst>
  </p:cSld>
  <p:clrMapOvr>
    <a:masterClrMapping/>
  </p:clrMapOvr>
  <mc:AlternateContent xmlns:mc="http://schemas.openxmlformats.org/markup-compatibility/2006" xmlns:p14="http://schemas.microsoft.com/office/powerpoint/2010/main">
    <mc:Choice Requires="p14">
      <p:transition spd="slow" p14:dur="2000" advTm="1034"/>
    </mc:Choice>
    <mc:Fallback xmlns="">
      <p:transition spd="slow" advTm="1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8762F7-375A-7AE0-6F17-F93F514D5647}"/>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What Is Person-Centred and Trauma-Informed?">
            <a:extLst>
              <a:ext uri="{FF2B5EF4-FFF2-40B4-BE49-F238E27FC236}">
                <a16:creationId xmlns:a16="http://schemas.microsoft.com/office/drawing/2014/main" id="{B441F4B9-FA1F-FA17-218D-B397A2492794}"/>
              </a:ext>
            </a:extLst>
          </p:cNvPr>
          <p:cNvPicPr>
            <a:picLocks noGrp="1" noChangeAspect="1"/>
          </p:cNvPicPr>
          <p:nvPr>
            <p:ph idx="1"/>
          </p:nvPr>
        </p:nvPicPr>
        <p:blipFill>
          <a:blip r:embed="rId5"/>
          <a:stretch>
            <a:fillRect/>
          </a:stretch>
        </p:blipFill>
        <p:spPr>
          <a:xfrm>
            <a:off x="3163860" y="643467"/>
            <a:ext cx="5864280" cy="5571066"/>
          </a:xfrm>
          <a:prstGeom prst="rect">
            <a:avLst/>
          </a:prstGeom>
        </p:spPr>
      </p:pic>
      <p:pic>
        <p:nvPicPr>
          <p:cNvPr id="6" name="Audio 5">
            <a:extLst>
              <a:ext uri="{FF2B5EF4-FFF2-40B4-BE49-F238E27FC236}">
                <a16:creationId xmlns:a16="http://schemas.microsoft.com/office/drawing/2014/main" id="{F3482409-B4B6-919A-D320-A34631C9865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1935595"/>
      </p:ext>
    </p:extLst>
  </p:cSld>
  <p:clrMapOvr>
    <a:masterClrMapping/>
  </p:clrMapOvr>
  <mc:AlternateContent xmlns:mc="http://schemas.openxmlformats.org/markup-compatibility/2006" xmlns:p14="http://schemas.microsoft.com/office/powerpoint/2010/main">
    <mc:Choice Requires="p14">
      <p:transition spd="slow" p14:dur="2000" advTm="128330"/>
    </mc:Choice>
    <mc:Fallback xmlns="">
      <p:transition spd="slow" advTm="128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The big issue: Are you GSRD competent?">
            <a:extLst>
              <a:ext uri="{FF2B5EF4-FFF2-40B4-BE49-F238E27FC236}">
                <a16:creationId xmlns:a16="http://schemas.microsoft.com/office/drawing/2014/main" id="{0E6102CA-57AC-BFC4-73AA-63BA68C5BB52}"/>
              </a:ext>
            </a:extLst>
          </p:cNvPr>
          <p:cNvPicPr>
            <a:picLocks noGrp="1" noChangeAspect="1"/>
          </p:cNvPicPr>
          <p:nvPr>
            <p:ph idx="1"/>
          </p:nvPr>
        </p:nvPicPr>
        <p:blipFill>
          <a:blip r:embed="rId5"/>
          <a:srcRect t="25014"/>
          <a:stretch>
            <a:fillRect/>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76E69A73-E522-A7B0-E6EE-7351F72017C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537199"/>
      </p:ext>
    </p:extLst>
  </p:cSld>
  <p:clrMapOvr>
    <a:masterClrMapping/>
  </p:clrMapOvr>
  <mc:AlternateContent xmlns:mc="http://schemas.openxmlformats.org/markup-compatibility/2006" xmlns:p14="http://schemas.microsoft.com/office/powerpoint/2010/main">
    <mc:Choice Requires="p14">
      <p:transition spd="slow" p14:dur="2000" advTm="31264"/>
    </mc:Choice>
    <mc:Fallback xmlns="">
      <p:transition spd="slow" advTm="31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Content Placeholder 9" descr="A diagram of a diagram&#10;&#10;AI-generated content may be incorrect.">
            <a:extLst>
              <a:ext uri="{FF2B5EF4-FFF2-40B4-BE49-F238E27FC236}">
                <a16:creationId xmlns:a16="http://schemas.microsoft.com/office/drawing/2014/main" id="{EC1A12AF-4915-3941-BAA6-107F03D7A0F3}"/>
              </a:ext>
            </a:extLst>
          </p:cNvPr>
          <p:cNvPicPr>
            <a:picLocks noGrp="1" noChangeAspect="1"/>
          </p:cNvPicPr>
          <p:nvPr>
            <p:ph idx="1"/>
          </p:nvPr>
        </p:nvPicPr>
        <p:blipFill>
          <a:blip r:embed="rId3"/>
          <a:srcRect r="872" b="1"/>
          <a:stretch>
            <a:fillRect/>
          </a:stretch>
        </p:blipFill>
        <p:spPr>
          <a:xfrm>
            <a:off x="20" y="1282"/>
            <a:ext cx="12191980" cy="6856718"/>
          </a:xfrm>
          <a:prstGeom prst="rect">
            <a:avLst/>
          </a:prstGeom>
        </p:spPr>
      </p:pic>
    </p:spTree>
    <p:extLst>
      <p:ext uri="{BB962C8B-B14F-4D97-AF65-F5344CB8AC3E}">
        <p14:creationId xmlns:p14="http://schemas.microsoft.com/office/powerpoint/2010/main" val="3645882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74FFAB-5878-EF43-503F-0ACBF1AAA31E}"/>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A hand holding a flag&#10;&#10;AI-generated content may be incorrect.">
            <a:extLst>
              <a:ext uri="{FF2B5EF4-FFF2-40B4-BE49-F238E27FC236}">
                <a16:creationId xmlns:a16="http://schemas.microsoft.com/office/drawing/2014/main" id="{A1684F97-2BA7-E4D0-7496-9E3DBB21B47C}"/>
              </a:ext>
            </a:extLst>
          </p:cNvPr>
          <p:cNvPicPr>
            <a:picLocks noGrp="1" noChangeAspect="1"/>
          </p:cNvPicPr>
          <p:nvPr>
            <p:ph idx="1"/>
          </p:nvPr>
        </p:nvPicPr>
        <p:blipFill>
          <a:blip r:embed="rId5"/>
          <a:stretch>
            <a:fillRect/>
          </a:stretch>
        </p:blipFill>
        <p:spPr>
          <a:xfrm>
            <a:off x="1417554" y="643466"/>
            <a:ext cx="3746542" cy="5571066"/>
          </a:xfrm>
          <a:prstGeom prst="rect">
            <a:avLst/>
          </a:prstGeom>
        </p:spPr>
      </p:pic>
      <p:cxnSp>
        <p:nvCxnSpPr>
          <p:cNvPr id="20" name="Straight Connector 19">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11" name="Picture 10" descr="Relationally Queer: A Pink Therapy Guide for Practitioners">
            <a:extLst>
              <a:ext uri="{FF2B5EF4-FFF2-40B4-BE49-F238E27FC236}">
                <a16:creationId xmlns:a16="http://schemas.microsoft.com/office/drawing/2014/main" id="{02F74794-6997-7559-D968-CA331B020412}"/>
              </a:ext>
            </a:extLst>
          </p:cNvPr>
          <p:cNvPicPr>
            <a:picLocks noChangeAspect="1"/>
          </p:cNvPicPr>
          <p:nvPr/>
        </p:nvPicPr>
        <p:blipFill>
          <a:blip r:embed="rId6"/>
          <a:stretch>
            <a:fillRect/>
          </a:stretch>
        </p:blipFill>
        <p:spPr>
          <a:xfrm>
            <a:off x="7027904" y="643467"/>
            <a:ext cx="3746541" cy="5571066"/>
          </a:xfrm>
          <a:prstGeom prst="rect">
            <a:avLst/>
          </a:prstGeom>
        </p:spPr>
      </p:pic>
      <p:pic>
        <p:nvPicPr>
          <p:cNvPr id="3" name="Audio 2">
            <a:extLst>
              <a:ext uri="{FF2B5EF4-FFF2-40B4-BE49-F238E27FC236}">
                <a16:creationId xmlns:a16="http://schemas.microsoft.com/office/drawing/2014/main" id="{92069B89-ABBD-9C79-603C-CD64314FBA8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7290762"/>
      </p:ext>
    </p:extLst>
  </p:cSld>
  <p:clrMapOvr>
    <a:masterClrMapping/>
  </p:clrMapOvr>
  <mc:AlternateContent xmlns:mc="http://schemas.openxmlformats.org/markup-compatibility/2006" xmlns:p14="http://schemas.microsoft.com/office/powerpoint/2010/main">
    <mc:Choice Requires="p14">
      <p:transition spd="slow" p14:dur="2000" advTm="66598"/>
    </mc:Choice>
    <mc:Fallback xmlns="">
      <p:transition spd="slow" advTm="66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164F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62447C-E4F8-04D1-E0A6-6251FDE1CA0F}"/>
              </a:ext>
            </a:extLst>
          </p:cNvPr>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5400">
                <a:solidFill>
                  <a:srgbClr val="FFFFFF"/>
                </a:solidFill>
              </a:rPr>
              <a:t>Relationship Diversity</a:t>
            </a:r>
            <a:endParaRPr lang="en-US"/>
          </a:p>
        </p:txBody>
      </p:sp>
      <p:cxnSp>
        <p:nvCxnSpPr>
          <p:cNvPr id="15" name="Straight Connector 14">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3" descr="A group of people with different colors&#10;&#10;Description automatically generated">
            <a:extLst>
              <a:ext uri="{FF2B5EF4-FFF2-40B4-BE49-F238E27FC236}">
                <a16:creationId xmlns:a16="http://schemas.microsoft.com/office/drawing/2014/main" id="{ABE42A5E-9DC5-0D01-90E8-D711C080ABCD}"/>
              </a:ext>
            </a:extLst>
          </p:cNvPr>
          <p:cNvPicPr>
            <a:picLocks noChangeAspect="1"/>
          </p:cNvPicPr>
          <p:nvPr/>
        </p:nvPicPr>
        <p:blipFill rotWithShape="1">
          <a:blip r:embed="rId5"/>
          <a:srcRect l="10338" r="6747"/>
          <a:stretch/>
        </p:blipFill>
        <p:spPr>
          <a:xfrm>
            <a:off x="6096000" y="1099047"/>
            <a:ext cx="5459470" cy="4660881"/>
          </a:xfrm>
          <a:prstGeom prst="rect">
            <a:avLst/>
          </a:prstGeom>
        </p:spPr>
      </p:pic>
      <p:pic>
        <p:nvPicPr>
          <p:cNvPr id="6" name="Audio 5">
            <a:extLst>
              <a:ext uri="{FF2B5EF4-FFF2-40B4-BE49-F238E27FC236}">
                <a16:creationId xmlns:a16="http://schemas.microsoft.com/office/drawing/2014/main" id="{7D5B309A-EB56-107A-5E9C-60413869E2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34717771"/>
      </p:ext>
    </p:extLst>
  </p:cSld>
  <p:clrMapOvr>
    <a:masterClrMapping/>
  </p:clrMapOvr>
  <mc:AlternateContent xmlns:mc="http://schemas.openxmlformats.org/markup-compatibility/2006" xmlns:p14="http://schemas.microsoft.com/office/powerpoint/2010/main">
    <mc:Choice Requires="p14">
      <p:transition spd="slow" p14:dur="2000" advTm="681301"/>
    </mc:Choice>
    <mc:Fallback xmlns="">
      <p:transition spd="slow" advTm="681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hand holding a family&#10;&#10;Description automatically generated">
            <a:extLst>
              <a:ext uri="{FF2B5EF4-FFF2-40B4-BE49-F238E27FC236}">
                <a16:creationId xmlns:a16="http://schemas.microsoft.com/office/drawing/2014/main" id="{67E3882D-5CF4-C2E6-1EE9-7BF6FDA4EA13}"/>
              </a:ext>
            </a:extLst>
          </p:cNvPr>
          <p:cNvPicPr>
            <a:picLocks noGrp="1" noChangeAspect="1"/>
          </p:cNvPicPr>
          <p:nvPr>
            <p:ph idx="1"/>
          </p:nvPr>
        </p:nvPicPr>
        <p:blipFill rotWithShape="1">
          <a:blip r:embed="rId5"/>
          <a:srcRect t="27419"/>
          <a:stretch/>
        </p:blipFill>
        <p:spPr>
          <a:xfrm>
            <a:off x="20" y="10"/>
            <a:ext cx="12191980" cy="6857990"/>
          </a:xfrm>
          <a:prstGeom prst="rect">
            <a:avLst/>
          </a:prstGeom>
        </p:spPr>
      </p:pic>
      <p:pic>
        <p:nvPicPr>
          <p:cNvPr id="5" name="Audio 4">
            <a:extLst>
              <a:ext uri="{FF2B5EF4-FFF2-40B4-BE49-F238E27FC236}">
                <a16:creationId xmlns:a16="http://schemas.microsoft.com/office/drawing/2014/main" id="{0B2022AD-46FF-C1E2-AE19-3D965137541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6647676"/>
      </p:ext>
    </p:extLst>
  </p:cSld>
  <p:clrMapOvr>
    <a:masterClrMapping/>
  </p:clrMapOvr>
  <mc:AlternateContent xmlns:mc="http://schemas.openxmlformats.org/markup-compatibility/2006" xmlns:p14="http://schemas.microsoft.com/office/powerpoint/2010/main">
    <mc:Choice Requires="p14">
      <p:transition spd="slow" p14:dur="2000" advTm="42378"/>
    </mc:Choice>
    <mc:Fallback xmlns="">
      <p:transition spd="slow" advTm="42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Content Placeholder 9" descr="A heart shaped chain with a red lock&#10;&#10;Description automatically generated">
            <a:extLst>
              <a:ext uri="{FF2B5EF4-FFF2-40B4-BE49-F238E27FC236}">
                <a16:creationId xmlns:a16="http://schemas.microsoft.com/office/drawing/2014/main" id="{A0B3A2F9-225E-2B94-07E9-9199A8410EC1}"/>
              </a:ext>
            </a:extLst>
          </p:cNvPr>
          <p:cNvPicPr>
            <a:picLocks noGrp="1" noChangeAspect="1"/>
          </p:cNvPicPr>
          <p:nvPr>
            <p:ph idx="1"/>
          </p:nvPr>
        </p:nvPicPr>
        <p:blipFill rotWithShape="1">
          <a:blip r:embed="rId5"/>
          <a:srcRect t="19"/>
          <a:stretch/>
        </p:blipFill>
        <p:spPr>
          <a:xfrm>
            <a:off x="20" y="1282"/>
            <a:ext cx="12191980" cy="6856718"/>
          </a:xfrm>
          <a:prstGeom prst="rect">
            <a:avLst/>
          </a:prstGeom>
        </p:spPr>
      </p:pic>
      <p:pic>
        <p:nvPicPr>
          <p:cNvPr id="4" name="Audio 3">
            <a:extLst>
              <a:ext uri="{FF2B5EF4-FFF2-40B4-BE49-F238E27FC236}">
                <a16:creationId xmlns:a16="http://schemas.microsoft.com/office/drawing/2014/main" id="{1E108B47-0253-1683-4FDB-8A58A9257B6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153196994"/>
      </p:ext>
    </p:extLst>
  </p:cSld>
  <p:clrMapOvr>
    <a:masterClrMapping/>
  </p:clrMapOvr>
  <mc:AlternateContent xmlns:mc="http://schemas.openxmlformats.org/markup-compatibility/2006" xmlns:p14="http://schemas.microsoft.com/office/powerpoint/2010/main">
    <mc:Choice Requires="p14">
      <p:transition spd="slow" p14:dur="2000" advTm="16778"/>
    </mc:Choice>
    <mc:Fallback xmlns="">
      <p:transition spd="slow" advTm="16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pink background with orange and red text&#10;&#10;Description automatically generated">
            <a:extLst>
              <a:ext uri="{FF2B5EF4-FFF2-40B4-BE49-F238E27FC236}">
                <a16:creationId xmlns:a16="http://schemas.microsoft.com/office/drawing/2014/main" id="{FEFB4C8A-60A5-094E-0A0A-E86DC351F663}"/>
              </a:ext>
            </a:extLst>
          </p:cNvPr>
          <p:cNvPicPr>
            <a:picLocks noGrp="1" noChangeAspect="1"/>
          </p:cNvPicPr>
          <p:nvPr>
            <p:ph idx="1"/>
          </p:nvPr>
        </p:nvPicPr>
        <p:blipFill rotWithShape="1">
          <a:blip r:embed="rId5"/>
          <a:srcRect t="28609" r="1" b="24572"/>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5DEB4EB0-AD8E-B9E5-92B7-AF2842EF57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215050"/>
      </p:ext>
    </p:extLst>
  </p:cSld>
  <p:clrMapOvr>
    <a:masterClrMapping/>
  </p:clrMapOvr>
  <mc:AlternateContent xmlns:mc="http://schemas.openxmlformats.org/markup-compatibility/2006" xmlns:p14="http://schemas.microsoft.com/office/powerpoint/2010/main">
    <mc:Choice Requires="p14">
      <p:transition spd="slow" p14:dur="2000" advTm="61738"/>
    </mc:Choice>
    <mc:Fallback xmlns="">
      <p:transition spd="slow" advTm="61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oup of people standing together&#10;&#10;Description automatically generated">
            <a:extLst>
              <a:ext uri="{FF2B5EF4-FFF2-40B4-BE49-F238E27FC236}">
                <a16:creationId xmlns:a16="http://schemas.microsoft.com/office/drawing/2014/main" id="{C888FA6F-2A93-79BE-39B7-2CB6CA4C9ABB}"/>
              </a:ext>
            </a:extLst>
          </p:cNvPr>
          <p:cNvPicPr>
            <a:picLocks noGrp="1" noChangeAspect="1"/>
          </p:cNvPicPr>
          <p:nvPr>
            <p:ph idx="1"/>
          </p:nvPr>
        </p:nvPicPr>
        <p:blipFill>
          <a:blip r:embed="rId5"/>
          <a:stretch>
            <a:fillRect/>
          </a:stretch>
        </p:blipFill>
        <p:spPr>
          <a:xfrm>
            <a:off x="3658350" y="3131"/>
            <a:ext cx="4868895" cy="6883755"/>
          </a:xfrm>
          <a:prstGeom prst="rect">
            <a:avLst/>
          </a:prstGeom>
        </p:spPr>
      </p:pic>
      <p:pic>
        <p:nvPicPr>
          <p:cNvPr id="5" name="Audio 4">
            <a:extLst>
              <a:ext uri="{FF2B5EF4-FFF2-40B4-BE49-F238E27FC236}">
                <a16:creationId xmlns:a16="http://schemas.microsoft.com/office/drawing/2014/main" id="{AC061CE4-D335-31C8-9878-966004D53F3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55331509"/>
      </p:ext>
    </p:extLst>
  </p:cSld>
  <p:clrMapOvr>
    <a:masterClrMapping/>
  </p:clrMapOvr>
  <mc:AlternateContent xmlns:mc="http://schemas.openxmlformats.org/markup-compatibility/2006" xmlns:p14="http://schemas.microsoft.com/office/powerpoint/2010/main">
    <mc:Choice Requires="p14">
      <p:transition spd="slow" p14:dur="2000" advTm="27424"/>
    </mc:Choice>
    <mc:Fallback xmlns="">
      <p:transition spd="slow" advTm="27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Hotwife Dictionary Definition - Kaigozen - Digital Art &amp; AI, Humor &amp;  Satire, Signs &amp; Sayings - ArtPal">
            <a:extLst>
              <a:ext uri="{FF2B5EF4-FFF2-40B4-BE49-F238E27FC236}">
                <a16:creationId xmlns:a16="http://schemas.microsoft.com/office/drawing/2014/main" id="{2323E7B2-C6F7-E133-94CE-0E2084EB9DC5}"/>
              </a:ext>
            </a:extLst>
          </p:cNvPr>
          <p:cNvPicPr>
            <a:picLocks noGrp="1" noChangeAspect="1"/>
          </p:cNvPicPr>
          <p:nvPr>
            <p:ph idx="1"/>
          </p:nvPr>
        </p:nvPicPr>
        <p:blipFill>
          <a:blip r:embed="rId4"/>
          <a:stretch>
            <a:fillRect/>
          </a:stretch>
        </p:blipFill>
        <p:spPr>
          <a:xfrm>
            <a:off x="3310466" y="643466"/>
            <a:ext cx="5571067" cy="5571067"/>
          </a:xfrm>
          <a:prstGeom prst="rect">
            <a:avLst/>
          </a:prstGeom>
        </p:spPr>
      </p:pic>
      <p:pic>
        <p:nvPicPr>
          <p:cNvPr id="5" name="Audio 4">
            <a:extLst>
              <a:ext uri="{FF2B5EF4-FFF2-40B4-BE49-F238E27FC236}">
                <a16:creationId xmlns:a16="http://schemas.microsoft.com/office/drawing/2014/main" id="{E7A84571-A368-A66D-B8EB-379D4FC7CD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54893414"/>
      </p:ext>
    </p:extLst>
  </p:cSld>
  <p:clrMapOvr>
    <a:masterClrMapping/>
  </p:clrMapOvr>
  <mc:AlternateContent xmlns:mc="http://schemas.openxmlformats.org/markup-compatibility/2006" xmlns:p14="http://schemas.microsoft.com/office/powerpoint/2010/main">
    <mc:Choice Requires="p14">
      <p:transition spd="slow" p14:dur="2000" advTm="45237"/>
    </mc:Choice>
    <mc:Fallback xmlns="">
      <p:transition spd="slow" advTm="45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McGoldricking cuckolding: When a man watches his wife or girlfriend have...  https://t.co/8k9GKy328L">
            <a:extLst>
              <a:ext uri="{FF2B5EF4-FFF2-40B4-BE49-F238E27FC236}">
                <a16:creationId xmlns:a16="http://schemas.microsoft.com/office/drawing/2014/main" id="{FEB43CCC-68DD-23A0-727A-912823091CB1}"/>
              </a:ext>
            </a:extLst>
          </p:cNvPr>
          <p:cNvPicPr>
            <a:picLocks noGrp="1" noChangeAspect="1"/>
          </p:cNvPicPr>
          <p:nvPr>
            <p:ph idx="1"/>
          </p:nvPr>
        </p:nvPicPr>
        <p:blipFill>
          <a:blip r:embed="rId4"/>
          <a:stretch>
            <a:fillRect/>
          </a:stretch>
        </p:blipFill>
        <p:spPr>
          <a:xfrm>
            <a:off x="3171555" y="643466"/>
            <a:ext cx="5848889" cy="5571067"/>
          </a:xfrm>
          <a:prstGeom prst="rect">
            <a:avLst/>
          </a:prstGeom>
        </p:spPr>
      </p:pic>
      <p:pic>
        <p:nvPicPr>
          <p:cNvPr id="4" name="Audio 3">
            <a:extLst>
              <a:ext uri="{FF2B5EF4-FFF2-40B4-BE49-F238E27FC236}">
                <a16:creationId xmlns:a16="http://schemas.microsoft.com/office/drawing/2014/main" id="{9F598EE1-B229-1FA5-8A2C-62B2F8DA55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49576112"/>
      </p:ext>
    </p:extLst>
  </p:cSld>
  <p:clrMapOvr>
    <a:masterClrMapping/>
  </p:clrMapOvr>
  <mc:AlternateContent xmlns:mc="http://schemas.openxmlformats.org/markup-compatibility/2006" xmlns:p14="http://schemas.microsoft.com/office/powerpoint/2010/main">
    <mc:Choice Requires="p14">
      <p:transition spd="slow" p14:dur="2000" advTm="45738"/>
    </mc:Choice>
    <mc:Fallback xmlns="">
      <p:transition spd="slow" advTm="45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eriodic Table of Kink – Thrill of the Chaste">
            <a:extLst>
              <a:ext uri="{FF2B5EF4-FFF2-40B4-BE49-F238E27FC236}">
                <a16:creationId xmlns:a16="http://schemas.microsoft.com/office/drawing/2014/main" id="{644E5D3F-4E51-DCCE-862D-60D5703B24D3}"/>
              </a:ext>
            </a:extLst>
          </p:cNvPr>
          <p:cNvPicPr>
            <a:picLocks noChangeAspect="1"/>
          </p:cNvPicPr>
          <p:nvPr/>
        </p:nvPicPr>
        <p:blipFill>
          <a:blip r:embed="rId5"/>
          <a:srcRect r="-81" b="9633"/>
          <a:stretch/>
        </p:blipFill>
        <p:spPr>
          <a:xfrm>
            <a:off x="3144" y="-2899"/>
            <a:ext cx="12217146" cy="6863240"/>
          </a:xfrm>
          <a:prstGeom prst="rect">
            <a:avLst/>
          </a:prstGeom>
        </p:spPr>
      </p:pic>
      <p:pic>
        <p:nvPicPr>
          <p:cNvPr id="5" name="Audio 4">
            <a:extLst>
              <a:ext uri="{FF2B5EF4-FFF2-40B4-BE49-F238E27FC236}">
                <a16:creationId xmlns:a16="http://schemas.microsoft.com/office/drawing/2014/main" id="{704F4D1E-6181-982A-1B7F-6358170C9E4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293833"/>
      </p:ext>
    </p:extLst>
  </p:cSld>
  <p:clrMapOvr>
    <a:masterClrMapping/>
  </p:clrMapOvr>
  <mc:AlternateContent xmlns:mc="http://schemas.openxmlformats.org/markup-compatibility/2006" xmlns:p14="http://schemas.microsoft.com/office/powerpoint/2010/main">
    <mc:Choice Requires="p14">
      <p:transition spd="slow" p14:dur="2000" advTm="122901"/>
    </mc:Choice>
    <mc:Fallback xmlns="">
      <p:transition spd="slow" advTm="122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E2D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standing together&#10;&#10;Description automatically generated">
            <a:extLst>
              <a:ext uri="{FF2B5EF4-FFF2-40B4-BE49-F238E27FC236}">
                <a16:creationId xmlns:a16="http://schemas.microsoft.com/office/drawing/2014/main" id="{2720682A-F797-420A-C7D1-061CAA211470}"/>
              </a:ext>
            </a:extLst>
          </p:cNvPr>
          <p:cNvPicPr>
            <a:picLocks noGrp="1" noChangeAspect="1"/>
          </p:cNvPicPr>
          <p:nvPr>
            <p:ph idx="1"/>
          </p:nvPr>
        </p:nvPicPr>
        <p:blipFill>
          <a:blip r:embed="rId5"/>
          <a:stretch>
            <a:fillRect/>
          </a:stretch>
        </p:blipFill>
        <p:spPr>
          <a:xfrm>
            <a:off x="2442841" y="643467"/>
            <a:ext cx="7306317" cy="5571066"/>
          </a:xfrm>
          <a:prstGeom prst="rect">
            <a:avLst/>
          </a:prstGeom>
        </p:spPr>
      </p:pic>
      <p:pic>
        <p:nvPicPr>
          <p:cNvPr id="5" name="Audio 4">
            <a:extLst>
              <a:ext uri="{FF2B5EF4-FFF2-40B4-BE49-F238E27FC236}">
                <a16:creationId xmlns:a16="http://schemas.microsoft.com/office/drawing/2014/main" id="{A6394137-9299-5C54-64BF-2272BB7B32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8017524"/>
      </p:ext>
    </p:extLst>
  </p:cSld>
  <p:clrMapOvr>
    <a:masterClrMapping/>
  </p:clrMapOvr>
  <mc:AlternateContent xmlns:mc="http://schemas.openxmlformats.org/markup-compatibility/2006" xmlns:p14="http://schemas.microsoft.com/office/powerpoint/2010/main">
    <mc:Choice Requires="p14">
      <p:transition spd="slow" p14:dur="2000" advTm="106101"/>
    </mc:Choice>
    <mc:Fallback xmlns="">
      <p:transition spd="slow" advTm="106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background with white text&#10;&#10;Description automatically generated">
            <a:extLst>
              <a:ext uri="{FF2B5EF4-FFF2-40B4-BE49-F238E27FC236}">
                <a16:creationId xmlns:a16="http://schemas.microsoft.com/office/drawing/2014/main" id="{DBCF1861-4101-7FCD-19AB-9D0D53DFC157}"/>
              </a:ext>
            </a:extLst>
          </p:cNvPr>
          <p:cNvPicPr>
            <a:picLocks noGrp="1" noChangeAspect="1"/>
          </p:cNvPicPr>
          <p:nvPr>
            <p:ph idx="1"/>
          </p:nvPr>
        </p:nvPicPr>
        <p:blipFill>
          <a:blip r:embed="rId5"/>
          <a:stretch>
            <a:fillRect/>
          </a:stretch>
        </p:blipFill>
        <p:spPr>
          <a:xfrm>
            <a:off x="643467" y="1970448"/>
            <a:ext cx="10905066" cy="2917104"/>
          </a:xfrm>
          <a:prstGeom prst="rect">
            <a:avLst/>
          </a:prstGeom>
        </p:spPr>
      </p:pic>
      <p:pic>
        <p:nvPicPr>
          <p:cNvPr id="5" name="Audio 4">
            <a:extLst>
              <a:ext uri="{FF2B5EF4-FFF2-40B4-BE49-F238E27FC236}">
                <a16:creationId xmlns:a16="http://schemas.microsoft.com/office/drawing/2014/main" id="{E6D42350-8E99-7E66-EFB1-A72C929FBB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92285071"/>
      </p:ext>
    </p:extLst>
  </p:cSld>
  <p:clrMapOvr>
    <a:masterClrMapping/>
  </p:clrMapOvr>
  <mc:AlternateContent xmlns:mc="http://schemas.openxmlformats.org/markup-compatibility/2006" xmlns:p14="http://schemas.microsoft.com/office/powerpoint/2010/main">
    <mc:Choice Requires="p14">
      <p:transition spd="slow" p14:dur="2000" advTm="83413"/>
    </mc:Choice>
    <mc:Fallback xmlns="">
      <p:transition spd="slow" advTm="83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olyamory &lt; Culture &lt; Archive &lt; 기사본문 - THE SUNGKYUN TIMES">
            <a:extLst>
              <a:ext uri="{FF2B5EF4-FFF2-40B4-BE49-F238E27FC236}">
                <a16:creationId xmlns:a16="http://schemas.microsoft.com/office/drawing/2014/main" id="{015C26E7-C91F-9A0B-36AB-049D31C86FC5}"/>
              </a:ext>
            </a:extLst>
          </p:cNvPr>
          <p:cNvPicPr>
            <a:picLocks noGrp="1" noChangeAspect="1"/>
          </p:cNvPicPr>
          <p:nvPr>
            <p:ph idx="1"/>
          </p:nvPr>
        </p:nvPicPr>
        <p:blipFill>
          <a:blip r:embed="rId5"/>
          <a:stretch>
            <a:fillRect/>
          </a:stretch>
        </p:blipFill>
        <p:spPr>
          <a:xfrm>
            <a:off x="-3522" y="1427502"/>
            <a:ext cx="12192640" cy="4007782"/>
          </a:xfrm>
        </p:spPr>
      </p:pic>
      <p:pic>
        <p:nvPicPr>
          <p:cNvPr id="5" name="Audio 4">
            <a:extLst>
              <a:ext uri="{FF2B5EF4-FFF2-40B4-BE49-F238E27FC236}">
                <a16:creationId xmlns:a16="http://schemas.microsoft.com/office/drawing/2014/main" id="{E6268A8A-1A78-DA3E-8D78-623A449FBF9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70391623"/>
      </p:ext>
    </p:extLst>
  </p:cSld>
  <p:clrMapOvr>
    <a:masterClrMapping/>
  </p:clrMapOvr>
  <mc:AlternateContent xmlns:mc="http://schemas.openxmlformats.org/markup-compatibility/2006" xmlns:p14="http://schemas.microsoft.com/office/powerpoint/2010/main">
    <mc:Choice Requires="p14">
      <p:transition spd="slow" p14:dur="2000" advTm="120608"/>
    </mc:Choice>
    <mc:Fallback xmlns="">
      <p:transition spd="slow" advTm="120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Polyamory Definitions. defining our most commonly used terms | by Let's  Talk Poly | Medium">
            <a:extLst>
              <a:ext uri="{FF2B5EF4-FFF2-40B4-BE49-F238E27FC236}">
                <a16:creationId xmlns:a16="http://schemas.microsoft.com/office/drawing/2014/main" id="{395E6F38-3393-976D-FD7D-E559882F9EA0}"/>
              </a:ext>
            </a:extLst>
          </p:cNvPr>
          <p:cNvPicPr>
            <a:picLocks noGrp="1" noChangeAspect="1"/>
          </p:cNvPicPr>
          <p:nvPr>
            <p:ph idx="1"/>
          </p:nvPr>
        </p:nvPicPr>
        <p:blipFill rotWithShape="1">
          <a:blip r:embed="rId5"/>
          <a:srcRect l="74398" t="-1081" r="-59" b="-199"/>
          <a:stretch/>
        </p:blipFill>
        <p:spPr>
          <a:xfrm>
            <a:off x="3703584" y="643466"/>
            <a:ext cx="4784833" cy="5571067"/>
          </a:xfrm>
          <a:prstGeom prst="rect">
            <a:avLst/>
          </a:prstGeom>
        </p:spPr>
      </p:pic>
      <p:pic>
        <p:nvPicPr>
          <p:cNvPr id="5" name="Audio 4">
            <a:extLst>
              <a:ext uri="{FF2B5EF4-FFF2-40B4-BE49-F238E27FC236}">
                <a16:creationId xmlns:a16="http://schemas.microsoft.com/office/drawing/2014/main" id="{5D2448E9-133E-4C23-0D85-8A066DDE8A0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50388497"/>
      </p:ext>
    </p:extLst>
  </p:cSld>
  <p:clrMapOvr>
    <a:masterClrMapping/>
  </p:clrMapOvr>
  <mc:AlternateContent xmlns:mc="http://schemas.openxmlformats.org/markup-compatibility/2006" xmlns:p14="http://schemas.microsoft.com/office/powerpoint/2010/main">
    <mc:Choice Requires="p14">
      <p:transition spd="slow" p14:dur="2000" advTm="27520"/>
    </mc:Choice>
    <mc:Fallback xmlns="">
      <p:transition spd="slow" advTm="27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love: REVISED — Let's talk polyamory lingo! Paramour= my partner....">
            <a:extLst>
              <a:ext uri="{FF2B5EF4-FFF2-40B4-BE49-F238E27FC236}">
                <a16:creationId xmlns:a16="http://schemas.microsoft.com/office/drawing/2014/main" id="{07D0D704-2250-DE35-7640-9C68C1BF44E0}"/>
              </a:ext>
            </a:extLst>
          </p:cNvPr>
          <p:cNvPicPr>
            <a:picLocks noGrp="1" noChangeAspect="1"/>
          </p:cNvPicPr>
          <p:nvPr>
            <p:ph idx="1"/>
          </p:nvPr>
        </p:nvPicPr>
        <p:blipFill rotWithShape="1">
          <a:blip r:embed="rId5"/>
          <a:srcRect l="4939" t="3081" r="1678" b="8403"/>
          <a:stretch/>
        </p:blipFill>
        <p:spPr>
          <a:xfrm>
            <a:off x="2484432" y="9533"/>
            <a:ext cx="7223552" cy="6845325"/>
          </a:xfrm>
          <a:prstGeom prst="rect">
            <a:avLst/>
          </a:prstGeom>
        </p:spPr>
      </p:pic>
      <p:pic>
        <p:nvPicPr>
          <p:cNvPr id="5" name="Audio 4">
            <a:extLst>
              <a:ext uri="{FF2B5EF4-FFF2-40B4-BE49-F238E27FC236}">
                <a16:creationId xmlns:a16="http://schemas.microsoft.com/office/drawing/2014/main" id="{D635FE19-2B8C-1599-2F0A-88DA7BCD798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9195104"/>
      </p:ext>
    </p:extLst>
  </p:cSld>
  <p:clrMapOvr>
    <a:masterClrMapping/>
  </p:clrMapOvr>
  <mc:AlternateContent xmlns:mc="http://schemas.openxmlformats.org/markup-compatibility/2006" xmlns:p14="http://schemas.microsoft.com/office/powerpoint/2010/main">
    <mc:Choice Requires="p14">
      <p:transition spd="slow" p14:dur="2000" advTm="49962"/>
    </mc:Choice>
    <mc:Fallback xmlns="">
      <p:transition spd="slow" advTm="49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9A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map of the world with different colored countries/regions&#10;&#10;Description automatically generated">
            <a:extLst>
              <a:ext uri="{FF2B5EF4-FFF2-40B4-BE49-F238E27FC236}">
                <a16:creationId xmlns:a16="http://schemas.microsoft.com/office/drawing/2014/main" id="{FB640698-D3EB-1FF9-CF5A-E481F48527E8}"/>
              </a:ext>
            </a:extLst>
          </p:cNvPr>
          <p:cNvPicPr>
            <a:picLocks noGrp="1" noChangeAspect="1"/>
          </p:cNvPicPr>
          <p:nvPr>
            <p:ph idx="1"/>
          </p:nvPr>
        </p:nvPicPr>
        <p:blipFill>
          <a:blip r:embed="rId5"/>
          <a:stretch>
            <a:fillRect/>
          </a:stretch>
        </p:blipFill>
        <p:spPr>
          <a:xfrm>
            <a:off x="1922916" y="643466"/>
            <a:ext cx="8346168" cy="5571067"/>
          </a:xfrm>
          <a:prstGeom prst="rect">
            <a:avLst/>
          </a:prstGeom>
        </p:spPr>
      </p:pic>
      <p:pic>
        <p:nvPicPr>
          <p:cNvPr id="5" name="Audio 4">
            <a:extLst>
              <a:ext uri="{FF2B5EF4-FFF2-40B4-BE49-F238E27FC236}">
                <a16:creationId xmlns:a16="http://schemas.microsoft.com/office/drawing/2014/main" id="{0F798322-5CE9-27B4-A71A-52997ABA476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89691714"/>
      </p:ext>
    </p:extLst>
  </p:cSld>
  <p:clrMapOvr>
    <a:masterClrMapping/>
  </p:clrMapOvr>
  <mc:AlternateContent xmlns:mc="http://schemas.openxmlformats.org/markup-compatibility/2006" xmlns:p14="http://schemas.microsoft.com/office/powerpoint/2010/main">
    <mc:Choice Requires="p14">
      <p:transition spd="slow" p14:dur="2000" advTm="19466"/>
    </mc:Choice>
    <mc:Fallback xmlns="">
      <p:transition spd="slow" advTm="19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33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Content Placeholder 11" descr="The Polyamory Ethical Workbook: The Complete Guide for Modern Polyamorous  Couples | How to Successfully Maintain Any Open Relationship with Practical  Exercises and Tools for Polys to Connect &amp; Thrive eBook :">
            <a:extLst>
              <a:ext uri="{FF2B5EF4-FFF2-40B4-BE49-F238E27FC236}">
                <a16:creationId xmlns:a16="http://schemas.microsoft.com/office/drawing/2014/main" id="{5805FD23-693B-D210-0921-9B19B8A7608E}"/>
              </a:ext>
            </a:extLst>
          </p:cNvPr>
          <p:cNvPicPr>
            <a:picLocks noGrp="1" noChangeAspect="1"/>
          </p:cNvPicPr>
          <p:nvPr>
            <p:ph idx="1"/>
          </p:nvPr>
        </p:nvPicPr>
        <p:blipFill>
          <a:blip r:embed="rId5"/>
          <a:stretch>
            <a:fillRect/>
          </a:stretch>
        </p:blipFill>
        <p:spPr>
          <a:xfrm>
            <a:off x="7132281" y="643467"/>
            <a:ext cx="3707291" cy="5571066"/>
          </a:xfrm>
          <a:prstGeom prst="rect">
            <a:avLst/>
          </a:prstGeom>
        </p:spPr>
      </p:pic>
      <p:sp>
        <p:nvSpPr>
          <p:cNvPr id="27" name="Rectangle 26">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The Polyamory Paradox: Finding Your Confidence in Consensual Non-Monogamy:  Amazon.co.uk: Morning, Irene: 9798359299763: Books">
            <a:extLst>
              <a:ext uri="{FF2B5EF4-FFF2-40B4-BE49-F238E27FC236}">
                <a16:creationId xmlns:a16="http://schemas.microsoft.com/office/drawing/2014/main" id="{DCA0D381-F44A-4FD9-A9D7-8238B0D17490}"/>
              </a:ext>
            </a:extLst>
          </p:cNvPr>
          <p:cNvPicPr>
            <a:picLocks noChangeAspect="1"/>
          </p:cNvPicPr>
          <p:nvPr/>
        </p:nvPicPr>
        <p:blipFill>
          <a:blip r:embed="rId6"/>
          <a:srcRect l="19424" r="20144" b="1429"/>
          <a:stretch>
            <a:fillRect/>
          </a:stretch>
        </p:blipFill>
        <p:spPr>
          <a:xfrm>
            <a:off x="1498315" y="643467"/>
            <a:ext cx="3415514" cy="5571066"/>
          </a:xfrm>
          <a:prstGeom prst="rect">
            <a:avLst/>
          </a:prstGeom>
        </p:spPr>
      </p:pic>
      <p:pic>
        <p:nvPicPr>
          <p:cNvPr id="4" name="Audio 3">
            <a:extLst>
              <a:ext uri="{FF2B5EF4-FFF2-40B4-BE49-F238E27FC236}">
                <a16:creationId xmlns:a16="http://schemas.microsoft.com/office/drawing/2014/main" id="{31D4D755-49E9-5EA5-A856-575195E3434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83475772"/>
      </p:ext>
    </p:extLst>
  </p:cSld>
  <p:clrMapOvr>
    <a:masterClrMapping/>
  </p:clrMapOvr>
  <mc:AlternateContent xmlns:mc="http://schemas.openxmlformats.org/markup-compatibility/2006" xmlns:p14="http://schemas.microsoft.com/office/powerpoint/2010/main">
    <mc:Choice Requires="p14">
      <p:transition spd="slow" p14:dur="2000" advTm="168906"/>
    </mc:Choice>
    <mc:Fallback xmlns="">
      <p:transition spd="slow" advTm="168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r/polyamory - Non monogamy as a diagram">
            <a:extLst>
              <a:ext uri="{FF2B5EF4-FFF2-40B4-BE49-F238E27FC236}">
                <a16:creationId xmlns:a16="http://schemas.microsoft.com/office/drawing/2014/main" id="{CC7F631C-46CC-FA81-6421-7539EB7F24BE}"/>
              </a:ext>
            </a:extLst>
          </p:cNvPr>
          <p:cNvPicPr>
            <a:picLocks noGrp="1" noChangeAspect="1"/>
          </p:cNvPicPr>
          <p:nvPr>
            <p:ph idx="1"/>
          </p:nvPr>
        </p:nvPicPr>
        <p:blipFill>
          <a:blip r:embed="rId5"/>
          <a:stretch>
            <a:fillRect/>
          </a:stretch>
        </p:blipFill>
        <p:spPr>
          <a:xfrm>
            <a:off x="2640747" y="-14676"/>
            <a:ext cx="6910507" cy="6867375"/>
          </a:xfrm>
          <a:prstGeom prst="rect">
            <a:avLst/>
          </a:prstGeom>
        </p:spPr>
      </p:pic>
      <p:pic>
        <p:nvPicPr>
          <p:cNvPr id="4" name="Audio 3">
            <a:extLst>
              <a:ext uri="{FF2B5EF4-FFF2-40B4-BE49-F238E27FC236}">
                <a16:creationId xmlns:a16="http://schemas.microsoft.com/office/drawing/2014/main" id="{BFBE3E52-9CBB-E56B-86AF-97367F180DB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30004374"/>
      </p:ext>
    </p:extLst>
  </p:cSld>
  <p:clrMapOvr>
    <a:masterClrMapping/>
  </p:clrMapOvr>
  <mc:AlternateContent xmlns:mc="http://schemas.openxmlformats.org/markup-compatibility/2006" xmlns:p14="http://schemas.microsoft.com/office/powerpoint/2010/main">
    <mc:Choice Requires="p14">
      <p:transition spd="slow" p14:dur="2000" advTm="150026"/>
    </mc:Choice>
    <mc:Fallback xmlns="">
      <p:transition spd="slow" advTm="150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8AA9E673-978D-A3CE-8D53-8F92D5C894AB}"/>
              </a:ext>
            </a:extLst>
          </p:cNvPr>
          <p:cNvSpPr>
            <a:spLocks noGrp="1"/>
          </p:cNvSpPr>
          <p:nvPr>
            <p:ph type="title"/>
          </p:nvPr>
        </p:nvSpPr>
        <p:spPr>
          <a:xfrm>
            <a:off x="4717948" y="2766352"/>
            <a:ext cx="7045392" cy="1330839"/>
          </a:xfrm>
        </p:spPr>
        <p:txBody>
          <a:bodyPr vert="horz" lIns="91440" tIns="45720" rIns="91440" bIns="45720" rtlCol="0" anchor="ctr">
            <a:normAutofit/>
          </a:bodyPr>
          <a:lstStyle/>
          <a:p>
            <a:r>
              <a:rPr lang="en-US" kern="1200" dirty="0">
                <a:latin typeface="+mj-lt"/>
                <a:ea typeface="+mj-ea"/>
                <a:cs typeface="+mj-cs"/>
              </a:rPr>
              <a:t>A CNM Relationship </a:t>
            </a:r>
            <a:r>
              <a:rPr lang="en-US" dirty="0"/>
              <a:t>may....</a:t>
            </a:r>
            <a:endParaRPr lang="en-US" kern="1200" dirty="0">
              <a:latin typeface="+mj-lt"/>
              <a:ea typeface="+mj-ea"/>
              <a:cs typeface="+mj-cs"/>
            </a:endParaRPr>
          </a:p>
        </p:txBody>
      </p:sp>
      <p:sp>
        <p:nvSpPr>
          <p:cNvPr id="58" name="Freeform: Shape 57">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Shape 59">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ook cover of a book&#10;&#10;Description automatically generated">
            <a:extLst>
              <a:ext uri="{FF2B5EF4-FFF2-40B4-BE49-F238E27FC236}">
                <a16:creationId xmlns:a16="http://schemas.microsoft.com/office/drawing/2014/main" id="{252AAE56-57CE-AA46-4269-BD30A78A2D51}"/>
              </a:ext>
            </a:extLst>
          </p:cNvPr>
          <p:cNvPicPr>
            <a:picLocks noChangeAspect="1"/>
          </p:cNvPicPr>
          <p:nvPr/>
        </p:nvPicPr>
        <p:blipFill rotWithShape="1">
          <a:blip r:embed="rId5"/>
          <a:srcRect l="3556" r="3829"/>
          <a:stretch/>
        </p:blipFill>
        <p:spPr>
          <a:xfrm>
            <a:off x="1222684" y="1180530"/>
            <a:ext cx="3031505" cy="4922157"/>
          </a:xfrm>
          <a:prstGeom prst="rect">
            <a:avLst/>
          </a:prstGeom>
        </p:spPr>
      </p:pic>
      <p:pic>
        <p:nvPicPr>
          <p:cNvPr id="6" name="Audio 5">
            <a:extLst>
              <a:ext uri="{FF2B5EF4-FFF2-40B4-BE49-F238E27FC236}">
                <a16:creationId xmlns:a16="http://schemas.microsoft.com/office/drawing/2014/main" id="{54D03D57-F936-73FE-CDE7-440CE50FD4F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48380510"/>
      </p:ext>
    </p:extLst>
  </p:cSld>
  <p:clrMapOvr>
    <a:masterClrMapping/>
  </p:clrMapOvr>
  <mc:AlternateContent xmlns:mc="http://schemas.openxmlformats.org/markup-compatibility/2006" xmlns:p14="http://schemas.microsoft.com/office/powerpoint/2010/main">
    <mc:Choice Requires="p14">
      <p:transition spd="slow" p14:dur="2000" advTm="135168"/>
    </mc:Choice>
    <mc:Fallback xmlns="">
      <p:transition spd="slow" advTm="135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DA233-99E6-2957-52D4-269678FF0D81}"/>
              </a:ext>
            </a:extLst>
          </p:cNvPr>
          <p:cNvSpPr>
            <a:spLocks noGrp="1"/>
          </p:cNvSpPr>
          <p:nvPr>
            <p:ph type="title"/>
          </p:nvPr>
        </p:nvSpPr>
        <p:spPr>
          <a:xfrm>
            <a:off x="4836967" y="2755209"/>
            <a:ext cx="6798541" cy="1351773"/>
          </a:xfrm>
        </p:spPr>
        <p:txBody>
          <a:bodyPr vert="horz" lIns="91440" tIns="45720" rIns="91440" bIns="45720" rtlCol="0" anchor="b">
            <a:normAutofit/>
          </a:bodyPr>
          <a:lstStyle/>
          <a:p>
            <a:r>
              <a:rPr lang="en-US" sz="4000"/>
              <a:t>Working with Kink-y Clients: Implications for Practice </a:t>
            </a:r>
          </a:p>
        </p:txBody>
      </p:sp>
      <p:pic>
        <p:nvPicPr>
          <p:cNvPr id="7" name="Content Placeholder 6">
            <a:extLst>
              <a:ext uri="{FF2B5EF4-FFF2-40B4-BE49-F238E27FC236}">
                <a16:creationId xmlns:a16="http://schemas.microsoft.com/office/drawing/2014/main" id="{F62D0B41-09A1-9798-4E08-08E69A5C356D}"/>
              </a:ext>
            </a:extLst>
          </p:cNvPr>
          <p:cNvPicPr>
            <a:picLocks noGrp="1" noChangeAspect="1"/>
          </p:cNvPicPr>
          <p:nvPr>
            <p:ph idx="1"/>
          </p:nvPr>
        </p:nvPicPr>
        <p:blipFill rotWithShape="1">
          <a:blip r:embed="rId5"/>
          <a:srcRect r="8328"/>
          <a:stretch/>
        </p:blipFill>
        <p:spPr>
          <a:xfrm>
            <a:off x="1" y="10"/>
            <a:ext cx="4196496" cy="6857990"/>
          </a:xfrm>
          <a:prstGeom prst="rect">
            <a:avLst/>
          </a:prstGeom>
          <a:effectLst/>
        </p:spPr>
      </p:pic>
      <p:pic>
        <p:nvPicPr>
          <p:cNvPr id="5" name="Audio 4">
            <a:extLst>
              <a:ext uri="{FF2B5EF4-FFF2-40B4-BE49-F238E27FC236}">
                <a16:creationId xmlns:a16="http://schemas.microsoft.com/office/drawing/2014/main" id="{7E8DB1BA-BC18-B6FD-73C5-E8D8CCE79BD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36839719"/>
      </p:ext>
    </p:extLst>
  </p:cSld>
  <p:clrMapOvr>
    <a:masterClrMapping/>
  </p:clrMapOvr>
  <mc:AlternateContent xmlns:mc="http://schemas.openxmlformats.org/markup-compatibility/2006" xmlns:p14="http://schemas.microsoft.com/office/powerpoint/2010/main">
    <mc:Choice Requires="p14">
      <p:transition spd="slow" p14:dur="2000" advTm="70165"/>
    </mc:Choice>
    <mc:Fallback xmlns="">
      <p:transition spd="slow" advTm="70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FC6BFF-E6A9-07EA-146A-70EEAB5943A2}"/>
              </a:ext>
            </a:extLst>
          </p:cNvPr>
          <p:cNvSpPr>
            <a:spLocks noGrp="1"/>
          </p:cNvSpPr>
          <p:nvPr>
            <p:ph type="title"/>
          </p:nvPr>
        </p:nvSpPr>
        <p:spPr>
          <a:xfrm>
            <a:off x="761800" y="2576661"/>
            <a:ext cx="5334197" cy="1708242"/>
          </a:xfrm>
        </p:spPr>
        <p:txBody>
          <a:bodyPr anchor="ctr">
            <a:normAutofit fontScale="90000"/>
          </a:bodyPr>
          <a:lstStyle/>
          <a:p>
            <a:r>
              <a:rPr lang="en-US" sz="4000" dirty="0">
                <a:ea typeface="+mj-lt"/>
                <a:cs typeface="+mj-lt"/>
              </a:rPr>
              <a:t>Hierarchical Relationships: </a:t>
            </a:r>
            <a:br>
              <a:rPr lang="en-US" sz="4000" dirty="0">
                <a:ea typeface="+mj-lt"/>
                <a:cs typeface="+mj-lt"/>
              </a:rPr>
            </a:br>
            <a:r>
              <a:rPr lang="en-US" sz="4000" b="1" dirty="0">
                <a:ea typeface="+mj-lt"/>
                <a:cs typeface="+mj-lt"/>
              </a:rPr>
              <a:t>Challenges</a:t>
            </a:r>
            <a:endParaRPr lang="en-US" sz="4000" b="1" dirty="0"/>
          </a:p>
        </p:txBody>
      </p:sp>
      <p:pic>
        <p:nvPicPr>
          <p:cNvPr id="4" name="Picture 3" descr="A blue circle with white people in the middle&#10;&#10;Description automatically generated">
            <a:extLst>
              <a:ext uri="{FF2B5EF4-FFF2-40B4-BE49-F238E27FC236}">
                <a16:creationId xmlns:a16="http://schemas.microsoft.com/office/drawing/2014/main" id="{874E8F17-95FE-164D-785C-FD65DA8E8111}"/>
              </a:ext>
            </a:extLst>
          </p:cNvPr>
          <p:cNvPicPr>
            <a:picLocks noChangeAspect="1"/>
          </p:cNvPicPr>
          <p:nvPr/>
        </p:nvPicPr>
        <p:blipFill rotWithShape="1">
          <a:blip r:embed="rId5"/>
          <a:srcRect l="11171" r="11170"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6" name="Audio 5">
            <a:extLst>
              <a:ext uri="{FF2B5EF4-FFF2-40B4-BE49-F238E27FC236}">
                <a16:creationId xmlns:a16="http://schemas.microsoft.com/office/drawing/2014/main" id="{737C1D36-16EC-D9D9-86E0-9C97E03CCAE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84521518"/>
      </p:ext>
    </p:extLst>
  </p:cSld>
  <p:clrMapOvr>
    <a:masterClrMapping/>
  </p:clrMapOvr>
  <mc:AlternateContent xmlns:mc="http://schemas.openxmlformats.org/markup-compatibility/2006" xmlns:p14="http://schemas.microsoft.com/office/powerpoint/2010/main">
    <mc:Choice Requires="p14">
      <p:transition spd="slow" p14:dur="2000" advTm="42378"/>
    </mc:Choice>
    <mc:Fallback xmlns="">
      <p:transition spd="slow" advTm="42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Finances and polyamory: how to talk to your partners about money">
            <a:extLst>
              <a:ext uri="{FF2B5EF4-FFF2-40B4-BE49-F238E27FC236}">
                <a16:creationId xmlns:a16="http://schemas.microsoft.com/office/drawing/2014/main" id="{A47B56DD-33BF-FEFD-DEA2-8CEF09897E77}"/>
              </a:ext>
            </a:extLst>
          </p:cNvPr>
          <p:cNvPicPr>
            <a:picLocks noGrp="1" noChangeAspect="1"/>
          </p:cNvPicPr>
          <p:nvPr>
            <p:ph idx="1"/>
          </p:nvPr>
        </p:nvPicPr>
        <p:blipFill>
          <a:blip r:embed="rId5"/>
          <a:srcRect b="3452"/>
          <a:stretch>
            <a:fillRect/>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58B702D7-3553-216B-9B90-1FE306E7E3D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55082591"/>
      </p:ext>
    </p:extLst>
  </p:cSld>
  <p:clrMapOvr>
    <a:masterClrMapping/>
  </p:clrMapOvr>
  <mc:AlternateContent xmlns:mc="http://schemas.openxmlformats.org/markup-compatibility/2006" xmlns:p14="http://schemas.microsoft.com/office/powerpoint/2010/main">
    <mc:Choice Requires="p14">
      <p:transition spd="slow" p14:dur="2000" advTm="61717"/>
    </mc:Choice>
    <mc:Fallback xmlns="">
      <p:transition spd="slow" advTm="61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02 What is polyamory? – The Poly Advisor">
            <a:extLst>
              <a:ext uri="{FF2B5EF4-FFF2-40B4-BE49-F238E27FC236}">
                <a16:creationId xmlns:a16="http://schemas.microsoft.com/office/drawing/2014/main" id="{94287924-DA9F-DACE-50BD-DD2983AD84A8}"/>
              </a:ext>
            </a:extLst>
          </p:cNvPr>
          <p:cNvPicPr>
            <a:picLocks noGrp="1" noChangeAspect="1"/>
          </p:cNvPicPr>
          <p:nvPr>
            <p:ph idx="1"/>
          </p:nvPr>
        </p:nvPicPr>
        <p:blipFill>
          <a:blip r:embed="rId5"/>
          <a:stretch>
            <a:fillRect/>
          </a:stretch>
        </p:blipFill>
        <p:spPr>
          <a:xfrm>
            <a:off x="643467" y="866309"/>
            <a:ext cx="10905066" cy="5125381"/>
          </a:xfrm>
          <a:prstGeom prst="rect">
            <a:avLst/>
          </a:prstGeom>
        </p:spPr>
      </p:pic>
      <p:pic>
        <p:nvPicPr>
          <p:cNvPr id="5" name="Audio 4">
            <a:extLst>
              <a:ext uri="{FF2B5EF4-FFF2-40B4-BE49-F238E27FC236}">
                <a16:creationId xmlns:a16="http://schemas.microsoft.com/office/drawing/2014/main" id="{F568FB06-DC32-03C8-E6CE-B3024A82E51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38948650"/>
      </p:ext>
    </p:extLst>
  </p:cSld>
  <p:clrMapOvr>
    <a:masterClrMapping/>
  </p:clrMapOvr>
  <mc:AlternateContent xmlns:mc="http://schemas.openxmlformats.org/markup-compatibility/2006" xmlns:p14="http://schemas.microsoft.com/office/powerpoint/2010/main">
    <mc:Choice Requires="p14">
      <p:transition spd="slow" p14:dur="2000" advTm="121984"/>
    </mc:Choice>
    <mc:Fallback xmlns="">
      <p:transition spd="slow" advTm="121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BE281E-C0E0-432E-5727-610362454F62}"/>
              </a:ext>
            </a:extLst>
          </p:cNvPr>
          <p:cNvSpPr>
            <a:spLocks noGrp="1"/>
          </p:cNvSpPr>
          <p:nvPr>
            <p:ph idx="1"/>
          </p:nvPr>
        </p:nvSpPr>
        <p:spPr>
          <a:xfrm>
            <a:off x="0" y="106326"/>
            <a:ext cx="11353800" cy="6070637"/>
          </a:xfrm>
        </p:spPr>
        <p:txBody>
          <a:bodyPr>
            <a:normAutofit/>
          </a:bodyPr>
          <a:lstStyle/>
          <a:p>
            <a:pPr marL="0" indent="0">
              <a:buNone/>
            </a:pPr>
            <a:r>
              <a:rPr lang="en-GB" sz="3200" dirty="0"/>
              <a:t>Erica, 33, comes from a chaotic and abusive family background and spent much of her twenties immersed in polyamory, most recently within a stable </a:t>
            </a:r>
            <a:r>
              <a:rPr lang="en-GB" sz="3200" dirty="0" err="1"/>
              <a:t>polyfidelitous</a:t>
            </a:r>
            <a:r>
              <a:rPr lang="en-GB" sz="3200" dirty="0"/>
              <a:t> relationship that offered her excitement, sexual exploration, and a sense of community she had never found in her family of origin. </a:t>
            </a:r>
          </a:p>
          <a:p>
            <a:pPr marL="0" indent="0">
              <a:buNone/>
            </a:pPr>
            <a:r>
              <a:rPr lang="en-GB" sz="3200" dirty="0"/>
              <a:t>As she enters her thirties, however, she finds herself wanting a child and imagining a more traditional, monogamous partnership, a desire that feels at odds with the values and identity she has built within the poly community.</a:t>
            </a:r>
          </a:p>
          <a:p>
            <a:pPr marL="0" indent="0">
              <a:buNone/>
            </a:pPr>
            <a:r>
              <a:rPr lang="en-GB" sz="3200" dirty="0"/>
              <a:t>What once served as a liberating philosophy and a source of belonging now feels difficult to reconcile with her emerging hopes for family life, leaving her suspended between competing visions of who she has been and who she is becoming.</a:t>
            </a:r>
            <a:endParaRPr lang="en-US" sz="3200" dirty="0"/>
          </a:p>
        </p:txBody>
      </p:sp>
    </p:spTree>
    <p:extLst>
      <p:ext uri="{BB962C8B-B14F-4D97-AF65-F5344CB8AC3E}">
        <p14:creationId xmlns:p14="http://schemas.microsoft.com/office/powerpoint/2010/main" val="269705762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0D0D52-9676-21BD-C5A8-3BE16182B175}"/>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3800" kern="1200">
                <a:solidFill>
                  <a:schemeClr val="tx1"/>
                </a:solidFill>
                <a:latin typeface="+mj-lt"/>
                <a:ea typeface="+mj-ea"/>
                <a:cs typeface="+mj-cs"/>
              </a:rPr>
              <a:t>Working with CNM Clients: Clinical implications</a:t>
            </a:r>
          </a:p>
        </p:txBody>
      </p:sp>
      <p:grpSp>
        <p:nvGrpSpPr>
          <p:cNvPr id="20" name="Group 1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1" name="Rectangle 2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ook cover of a book&#10;&#10;Description automatically generated">
            <a:extLst>
              <a:ext uri="{FF2B5EF4-FFF2-40B4-BE49-F238E27FC236}">
                <a16:creationId xmlns:a16="http://schemas.microsoft.com/office/drawing/2014/main" id="{7EE91F3B-0372-A126-0C6C-5DAA82DDA06F}"/>
              </a:ext>
            </a:extLst>
          </p:cNvPr>
          <p:cNvPicPr>
            <a:picLocks noChangeAspect="1"/>
          </p:cNvPicPr>
          <p:nvPr/>
        </p:nvPicPr>
        <p:blipFill>
          <a:blip r:embed="rId5"/>
          <a:stretch>
            <a:fillRect/>
          </a:stretch>
        </p:blipFill>
        <p:spPr>
          <a:xfrm>
            <a:off x="6777466" y="666728"/>
            <a:ext cx="3826053" cy="5465791"/>
          </a:xfrm>
          <a:prstGeom prst="rect">
            <a:avLst/>
          </a:prstGeom>
        </p:spPr>
      </p:pic>
      <p:pic>
        <p:nvPicPr>
          <p:cNvPr id="6" name="Audio 5">
            <a:extLst>
              <a:ext uri="{FF2B5EF4-FFF2-40B4-BE49-F238E27FC236}">
                <a16:creationId xmlns:a16="http://schemas.microsoft.com/office/drawing/2014/main" id="{A29F0FE1-D7C6-D7D2-6DF3-5F5FAD1EA84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58124046"/>
      </p:ext>
    </p:extLst>
  </p:cSld>
  <p:clrMapOvr>
    <a:masterClrMapping/>
  </p:clrMapOvr>
  <mc:AlternateContent xmlns:mc="http://schemas.openxmlformats.org/markup-compatibility/2006" xmlns:p14="http://schemas.microsoft.com/office/powerpoint/2010/main">
    <mc:Choice Requires="p14">
      <p:transition spd="slow" p14:dur="2000" advTm="112853"/>
    </mc:Choice>
    <mc:Fallback xmlns="">
      <p:transition spd="slow" advTm="112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59CD4-2F15-9D68-B3EC-6E295C88F377}"/>
              </a:ext>
            </a:extLst>
          </p:cNvPr>
          <p:cNvSpPr>
            <a:spLocks noGrp="1"/>
          </p:cNvSpPr>
          <p:nvPr>
            <p:ph type="title"/>
          </p:nvPr>
        </p:nvSpPr>
        <p:spPr>
          <a:xfrm>
            <a:off x="7910283" y="665191"/>
            <a:ext cx="3404637" cy="1052323"/>
          </a:xfrm>
        </p:spPr>
        <p:txBody>
          <a:bodyPr anchor="b">
            <a:normAutofit/>
          </a:bodyPr>
          <a:lstStyle/>
          <a:p>
            <a:r>
              <a:rPr lang="en-US" sz="3200">
                <a:cs typeface="Calibri Light" panose="020F0302020204030204"/>
              </a:rPr>
              <a:t>Common Clinical Missteps</a:t>
            </a:r>
          </a:p>
        </p:txBody>
      </p:sp>
      <p:grpSp>
        <p:nvGrpSpPr>
          <p:cNvPr id="29" name="Group 28">
            <a:extLst>
              <a:ext uri="{FF2B5EF4-FFF2-40B4-BE49-F238E27FC236}">
                <a16:creationId xmlns:a16="http://schemas.microsoft.com/office/drawing/2014/main" id="{BE589684-54CA-64D8-C963-5F19FF75BF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4697" y="5858828"/>
            <a:ext cx="6406903" cy="123363"/>
            <a:chOff x="7015162" y="5858828"/>
            <a:chExt cx="4300544" cy="123363"/>
          </a:xfrm>
        </p:grpSpPr>
        <p:sp>
          <p:nvSpPr>
            <p:cNvPr id="15" name="Rectangle 14">
              <a:extLst>
                <a:ext uri="{FF2B5EF4-FFF2-40B4-BE49-F238E27FC236}">
                  <a16:creationId xmlns:a16="http://schemas.microsoft.com/office/drawing/2014/main" id="{9B56B8E8-B789-DA4D-E4BE-03FA3165B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255D907-377D-0DF9-B4A4-4B44C46FB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A63333D-6EC6-B47A-C2ED-4A2F54C9320E}"/>
              </a:ext>
            </a:extLst>
          </p:cNvPr>
          <p:cNvSpPr>
            <a:spLocks noGrp="1"/>
          </p:cNvSpPr>
          <p:nvPr>
            <p:ph idx="1"/>
          </p:nvPr>
        </p:nvSpPr>
        <p:spPr>
          <a:xfrm>
            <a:off x="7468324" y="1832436"/>
            <a:ext cx="4487455" cy="4148872"/>
          </a:xfrm>
        </p:spPr>
        <p:txBody>
          <a:bodyPr vert="horz" lIns="91440" tIns="45720" rIns="91440" bIns="45720" rtlCol="0" anchor="t">
            <a:noAutofit/>
          </a:bodyPr>
          <a:lstStyle/>
          <a:p>
            <a:pPr marL="457200" indent="-457200"/>
            <a:r>
              <a:rPr lang="en-US" sz="2000">
                <a:cs typeface="Calibri"/>
              </a:rPr>
              <a:t>CNM as the client's primary 'reason' for entering therapy</a:t>
            </a:r>
          </a:p>
          <a:p>
            <a:pPr marL="457200" indent="-457200"/>
            <a:r>
              <a:rPr lang="en-US" sz="2000">
                <a:cs typeface="Calibri"/>
              </a:rPr>
              <a:t>CNM as the root of the client's presenting issue</a:t>
            </a:r>
          </a:p>
          <a:p>
            <a:pPr marL="457200" indent="-457200"/>
            <a:r>
              <a:rPr lang="en-US" sz="2000">
                <a:cs typeface="Calibri"/>
              </a:rPr>
              <a:t>Poly = Open, or that all poly relationships are the same</a:t>
            </a:r>
          </a:p>
          <a:p>
            <a:pPr marL="457200" indent="-457200"/>
            <a:r>
              <a:rPr lang="en-US" sz="2000">
                <a:cs typeface="Calibri"/>
              </a:rPr>
              <a:t>CNM as sex addiction </a:t>
            </a:r>
          </a:p>
          <a:p>
            <a:pPr marL="457200" indent="-457200"/>
            <a:r>
              <a:rPr lang="en-US" sz="2000">
                <a:cs typeface="Calibri"/>
              </a:rPr>
              <a:t>CNM as commitment-phobic</a:t>
            </a:r>
          </a:p>
          <a:p>
            <a:pPr marL="457200" indent="-457200"/>
            <a:r>
              <a:rPr lang="en-US" sz="2000">
                <a:cs typeface="Calibri"/>
              </a:rPr>
              <a:t>CNM as emotionally immature</a:t>
            </a:r>
          </a:p>
          <a:p>
            <a:pPr marL="457200" indent="-457200"/>
            <a:r>
              <a:rPr lang="en-US" sz="2000">
                <a:cs typeface="Calibri"/>
              </a:rPr>
              <a:t>Suggesting a course of action (“if you’re having problems, why don’t you close the relationship?”)</a:t>
            </a:r>
            <a:endParaRPr lang="en-US" sz="2000">
              <a:ea typeface="+mn-lt"/>
              <a:cs typeface="+mn-lt"/>
            </a:endParaRPr>
          </a:p>
          <a:p>
            <a:pPr marL="457200" indent="-457200"/>
            <a:endParaRPr lang="en-US" sz="2000">
              <a:cs typeface="Calibri"/>
            </a:endParaRPr>
          </a:p>
          <a:p>
            <a:pPr marL="457200" indent="-457200"/>
            <a:endParaRPr lang="en-US" sz="2000">
              <a:cs typeface="Calibri"/>
            </a:endParaRPr>
          </a:p>
        </p:txBody>
      </p:sp>
      <p:pic>
        <p:nvPicPr>
          <p:cNvPr id="6" name="Picture 5" descr="fave meme inspired by the video ...">
            <a:extLst>
              <a:ext uri="{FF2B5EF4-FFF2-40B4-BE49-F238E27FC236}">
                <a16:creationId xmlns:a16="http://schemas.microsoft.com/office/drawing/2014/main" id="{CB4522D2-B28E-F911-F6BB-669BFBF8D24A}"/>
              </a:ext>
            </a:extLst>
          </p:cNvPr>
          <p:cNvPicPr>
            <a:picLocks noChangeAspect="1"/>
          </p:cNvPicPr>
          <p:nvPr/>
        </p:nvPicPr>
        <p:blipFill>
          <a:blip r:embed="rId3"/>
          <a:stretch>
            <a:fillRect/>
          </a:stretch>
        </p:blipFill>
        <p:spPr>
          <a:xfrm>
            <a:off x="-5392" y="-2157"/>
            <a:ext cx="12217160" cy="6862313"/>
          </a:xfrm>
          <a:prstGeom prst="rect">
            <a:avLst/>
          </a:prstGeom>
        </p:spPr>
      </p:pic>
      <p:sp>
        <p:nvSpPr>
          <p:cNvPr id="8" name="Title 6">
            <a:extLst>
              <a:ext uri="{FF2B5EF4-FFF2-40B4-BE49-F238E27FC236}">
                <a16:creationId xmlns:a16="http://schemas.microsoft.com/office/drawing/2014/main" id="{36140250-ECDA-9F13-A9FB-72D421E937FE}"/>
              </a:ext>
            </a:extLst>
          </p:cNvPr>
          <p:cNvSpPr txBox="1">
            <a:spLocks/>
          </p:cNvSpPr>
          <p:nvPr/>
        </p:nvSpPr>
        <p:spPr>
          <a:xfrm>
            <a:off x="7868728" y="1155880"/>
            <a:ext cx="3930771"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600" b="1">
                <a:ea typeface="Calibri Light"/>
                <a:cs typeface="Calibri Light"/>
              </a:rPr>
              <a:t>Common </a:t>
            </a:r>
            <a:br>
              <a:rPr lang="en-US" sz="6600" b="1">
                <a:ea typeface="Calibri Light"/>
                <a:cs typeface="Calibri Light"/>
              </a:rPr>
            </a:br>
            <a:r>
              <a:rPr lang="en-US" sz="6600" b="1">
                <a:ea typeface="Calibri Light"/>
                <a:cs typeface="Calibri Light"/>
              </a:rPr>
              <a:t>Clinical </a:t>
            </a:r>
            <a:br>
              <a:rPr lang="en-US" sz="6600" b="1">
                <a:ea typeface="Calibri Light"/>
                <a:cs typeface="Calibri Light"/>
              </a:rPr>
            </a:br>
            <a:r>
              <a:rPr lang="en-US" sz="6600" b="1">
                <a:ea typeface="Calibri Light"/>
                <a:cs typeface="Calibri Light"/>
              </a:rPr>
              <a:t>Missteps </a:t>
            </a:r>
          </a:p>
        </p:txBody>
      </p:sp>
    </p:spTree>
    <p:extLst>
      <p:ext uri="{BB962C8B-B14F-4D97-AF65-F5344CB8AC3E}">
        <p14:creationId xmlns:p14="http://schemas.microsoft.com/office/powerpoint/2010/main" val="37583207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People shaking hands">
            <a:extLst>
              <a:ext uri="{FF2B5EF4-FFF2-40B4-BE49-F238E27FC236}">
                <a16:creationId xmlns:a16="http://schemas.microsoft.com/office/drawing/2014/main" id="{785EDED1-553E-0A44-CD30-A4DE413CD327}"/>
              </a:ext>
            </a:extLst>
          </p:cNvPr>
          <p:cNvPicPr>
            <a:picLocks noChangeAspect="1"/>
          </p:cNvPicPr>
          <p:nvPr/>
        </p:nvPicPr>
        <p:blipFill rotWithShape="1">
          <a:blip r:embed="rId5">
            <a:alphaModFix amt="35000"/>
          </a:blip>
          <a:srcRect t="11534" b="13467"/>
          <a:stretch/>
        </p:blipFill>
        <p:spPr>
          <a:xfrm>
            <a:off x="20" y="10"/>
            <a:ext cx="12191980" cy="6857990"/>
          </a:xfrm>
          <a:prstGeom prst="rect">
            <a:avLst/>
          </a:prstGeom>
        </p:spPr>
      </p:pic>
      <p:sp>
        <p:nvSpPr>
          <p:cNvPr id="2" name="Title 1">
            <a:extLst>
              <a:ext uri="{FF2B5EF4-FFF2-40B4-BE49-F238E27FC236}">
                <a16:creationId xmlns:a16="http://schemas.microsoft.com/office/drawing/2014/main" id="{3343EA93-ACB5-3E91-E949-86502FA2F031}"/>
              </a:ext>
            </a:extLst>
          </p:cNvPr>
          <p:cNvSpPr>
            <a:spLocks noGrp="1"/>
          </p:cNvSpPr>
          <p:nvPr>
            <p:ph type="title"/>
          </p:nvPr>
        </p:nvSpPr>
        <p:spPr>
          <a:xfrm>
            <a:off x="838200" y="365125"/>
            <a:ext cx="10515600" cy="1325563"/>
          </a:xfrm>
        </p:spPr>
        <p:txBody>
          <a:bodyPr>
            <a:normAutofit/>
          </a:bodyPr>
          <a:lstStyle/>
          <a:p>
            <a:r>
              <a:rPr lang="en-US">
                <a:solidFill>
                  <a:srgbClr val="FFFFFF"/>
                </a:solidFill>
                <a:cs typeface="Calibri Light"/>
              </a:rPr>
              <a:t>CNM-Friendly Practice</a:t>
            </a:r>
            <a:endParaRPr lang="en-US">
              <a:solidFill>
                <a:srgbClr val="FFFFFF"/>
              </a:solidFill>
            </a:endParaRPr>
          </a:p>
        </p:txBody>
      </p:sp>
      <p:sp>
        <p:nvSpPr>
          <p:cNvPr id="3" name="Content Placeholder 2">
            <a:extLst>
              <a:ext uri="{FF2B5EF4-FFF2-40B4-BE49-F238E27FC236}">
                <a16:creationId xmlns:a16="http://schemas.microsoft.com/office/drawing/2014/main" id="{7D358299-5924-1FFA-85C7-359DB7CA9A07}"/>
              </a:ext>
            </a:extLst>
          </p:cNvPr>
          <p:cNvSpPr>
            <a:spLocks noGrp="1"/>
          </p:cNvSpPr>
          <p:nvPr>
            <p:ph idx="1"/>
          </p:nvPr>
        </p:nvSpPr>
        <p:spPr>
          <a:xfrm>
            <a:off x="838200" y="1825625"/>
            <a:ext cx="10515600" cy="4351338"/>
          </a:xfrm>
        </p:spPr>
        <p:txBody>
          <a:bodyPr vert="horz" lIns="91440" tIns="45720" rIns="91440" bIns="45720" rtlCol="0" anchor="t">
            <a:noAutofit/>
          </a:bodyPr>
          <a:lstStyle/>
          <a:p>
            <a:r>
              <a:rPr lang="en-US" sz="3200">
                <a:solidFill>
                  <a:srgbClr val="FFFFFF"/>
                </a:solidFill>
                <a:cs typeface="Calibri"/>
              </a:rPr>
              <a:t>Assess the structure of the poly-system: </a:t>
            </a:r>
          </a:p>
          <a:p>
            <a:pPr lvl="1"/>
            <a:r>
              <a:rPr lang="en-US" sz="2800">
                <a:solidFill>
                  <a:srgbClr val="FFFFFF"/>
                </a:solidFill>
                <a:cs typeface="Calibri"/>
              </a:rPr>
              <a:t>How did it come about? </a:t>
            </a:r>
          </a:p>
          <a:p>
            <a:pPr lvl="1"/>
            <a:r>
              <a:rPr lang="en-US" sz="2800">
                <a:solidFill>
                  <a:srgbClr val="FFFFFF"/>
                </a:solidFill>
                <a:cs typeface="Calibri"/>
              </a:rPr>
              <a:t>Did it go from monogamous to non-monogamous? </a:t>
            </a:r>
          </a:p>
          <a:p>
            <a:pPr lvl="1"/>
            <a:r>
              <a:rPr lang="en-US" sz="2800">
                <a:solidFill>
                  <a:srgbClr val="FFFFFF"/>
                </a:solidFill>
                <a:cs typeface="Calibri"/>
              </a:rPr>
              <a:t>What are the T and C's between partners? </a:t>
            </a:r>
          </a:p>
          <a:p>
            <a:pPr marL="457200" indent="-457200"/>
            <a:r>
              <a:rPr lang="en-US" sz="3200">
                <a:solidFill>
                  <a:srgbClr val="FFFFFF"/>
                </a:solidFill>
                <a:cs typeface="Calibri"/>
              </a:rPr>
              <a:t>Listen out for shame and stigma</a:t>
            </a:r>
          </a:p>
          <a:p>
            <a:pPr marL="457200" indent="-457200"/>
            <a:r>
              <a:rPr lang="en-US" sz="3200">
                <a:solidFill>
                  <a:srgbClr val="FFFFFF"/>
                </a:solidFill>
                <a:cs typeface="Calibri"/>
              </a:rPr>
              <a:t>Improve intuition about potential partners</a:t>
            </a:r>
          </a:p>
          <a:p>
            <a:pPr marL="457200" indent="-457200"/>
            <a:r>
              <a:rPr lang="en-US" sz="3200">
                <a:solidFill>
                  <a:srgbClr val="FFFFFF"/>
                </a:solidFill>
                <a:cs typeface="Calibri"/>
              </a:rPr>
              <a:t>Consider if the expectations are matching the rewards</a:t>
            </a:r>
          </a:p>
          <a:p>
            <a:pPr marL="457200" indent="-457200"/>
            <a:r>
              <a:rPr lang="en-US" sz="3200">
                <a:solidFill>
                  <a:srgbClr val="FFFFFF"/>
                </a:solidFill>
                <a:cs typeface="Calibri"/>
              </a:rPr>
              <a:t>Embody a secure base of relationship</a:t>
            </a:r>
          </a:p>
          <a:p>
            <a:pPr marL="457200" indent="-457200"/>
            <a:r>
              <a:rPr lang="en-US" sz="3200">
                <a:solidFill>
                  <a:srgbClr val="FFFFFF"/>
                </a:solidFill>
                <a:cs typeface="Calibri"/>
              </a:rPr>
              <a:t>Help to facilitate self-advocacy</a:t>
            </a:r>
          </a:p>
        </p:txBody>
      </p:sp>
      <p:pic>
        <p:nvPicPr>
          <p:cNvPr id="5" name="Audio 4">
            <a:extLst>
              <a:ext uri="{FF2B5EF4-FFF2-40B4-BE49-F238E27FC236}">
                <a16:creationId xmlns:a16="http://schemas.microsoft.com/office/drawing/2014/main" id="{7ECA5C8A-5E75-A57A-8389-2CB4795CE98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6327549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57059"/>
    </mc:Choice>
    <mc:Fallback xmlns="">
      <p:transition spd="slow" advTm="357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looking at a mirror&#10;&#10;Description automatically generated">
            <a:extLst>
              <a:ext uri="{FF2B5EF4-FFF2-40B4-BE49-F238E27FC236}">
                <a16:creationId xmlns:a16="http://schemas.microsoft.com/office/drawing/2014/main" id="{F0C02509-BA6A-DE00-E398-A36499EB2086}"/>
              </a:ext>
            </a:extLst>
          </p:cNvPr>
          <p:cNvPicPr>
            <a:picLocks noChangeAspect="1"/>
          </p:cNvPicPr>
          <p:nvPr/>
        </p:nvPicPr>
        <p:blipFill rotWithShape="1">
          <a:blip r:embed="rId3">
            <a:alphaModFix amt="60000"/>
          </a:blip>
          <a:srcRect t="16253" b="26632"/>
          <a:stretch/>
        </p:blipFill>
        <p:spPr>
          <a:xfrm>
            <a:off x="180975" y="182880"/>
            <a:ext cx="11823637" cy="6499784"/>
          </a:xfrm>
          <a:prstGeom prst="rect">
            <a:avLst/>
          </a:prstGeom>
        </p:spPr>
      </p:pic>
      <p:sp>
        <p:nvSpPr>
          <p:cNvPr id="3" name="TextBox 2">
            <a:extLst>
              <a:ext uri="{FF2B5EF4-FFF2-40B4-BE49-F238E27FC236}">
                <a16:creationId xmlns:a16="http://schemas.microsoft.com/office/drawing/2014/main" id="{83B6A885-3841-3BF7-5410-16308254EBEA}"/>
              </a:ext>
            </a:extLst>
          </p:cNvPr>
          <p:cNvSpPr txBox="1"/>
          <p:nvPr/>
        </p:nvSpPr>
        <p:spPr>
          <a:xfrm>
            <a:off x="838200" y="1552358"/>
            <a:ext cx="10165218" cy="45624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90000"/>
              </a:lnSpc>
              <a:spcAft>
                <a:spcPts val="600"/>
              </a:spcAft>
            </a:pPr>
            <a:br>
              <a:rPr lang="en-US" sz="3600" b="1" dirty="0"/>
            </a:br>
            <a:r>
              <a:rPr lang="en-US" sz="3600" b="1" dirty="0">
                <a:solidFill>
                  <a:srgbClr val="FFFFFF"/>
                </a:solidFill>
              </a:rPr>
              <a:t> ​</a:t>
            </a:r>
            <a:br>
              <a:rPr lang="en-US" sz="3600" b="1" dirty="0"/>
            </a:br>
            <a:r>
              <a:rPr lang="en-US" sz="3600" b="1" dirty="0">
                <a:solidFill>
                  <a:srgbClr val="FFFFFF"/>
                </a:solidFill>
              </a:rPr>
              <a:t>How might your own values and assumptions around relationships effect your capacity to encounter difference as a practitioner? ​</a:t>
            </a:r>
            <a:br>
              <a:rPr lang="en-US" sz="3600" b="1" dirty="0"/>
            </a:br>
            <a:r>
              <a:rPr lang="en-US" sz="3600" b="1" dirty="0">
                <a:solidFill>
                  <a:srgbClr val="FFFFFF"/>
                </a:solidFill>
              </a:rPr>
              <a:t>Where do you need to grow?​</a:t>
            </a:r>
            <a:br>
              <a:rPr lang="en-US" sz="3600" b="1" dirty="0"/>
            </a:br>
            <a:r>
              <a:rPr lang="en-US" sz="3600" b="1" dirty="0">
                <a:solidFill>
                  <a:srgbClr val="FFFFFF"/>
                </a:solidFill>
              </a:rPr>
              <a:t>What do you need to learn? ​</a:t>
            </a:r>
            <a:endParaRPr lang="en-US" sz="3600" b="1" dirty="0">
              <a:cs typeface="Calibri"/>
            </a:endParaRPr>
          </a:p>
        </p:txBody>
      </p:sp>
    </p:spTree>
    <p:extLst>
      <p:ext uri="{BB962C8B-B14F-4D97-AF65-F5344CB8AC3E}">
        <p14:creationId xmlns:p14="http://schemas.microsoft.com/office/powerpoint/2010/main" val="253120170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t>References</a:t>
            </a:r>
          </a:p>
        </p:txBody>
      </p:sp>
      <p:sp>
        <p:nvSpPr>
          <p:cNvPr id="3" name="Content Placeholder 2"/>
          <p:cNvSpPr>
            <a:spLocks noGrp="1"/>
          </p:cNvSpPr>
          <p:nvPr>
            <p:ph idx="1"/>
          </p:nvPr>
        </p:nvSpPr>
        <p:spPr/>
        <p:txBody>
          <a:bodyPr vert="horz" lIns="91440" tIns="45720" rIns="91440" bIns="45720" rtlCol="0" anchor="t">
            <a:normAutofit fontScale="62500" lnSpcReduction="20000"/>
          </a:bodyPr>
          <a:lstStyle/>
          <a:p>
            <a:r>
              <a:rPr lang="en-US" dirty="0">
                <a:ea typeface="+mn-lt"/>
                <a:cs typeface="+mn-lt"/>
              </a:rPr>
              <a:t>Barker, M., &amp; Langdridge, D. (Eds.). (2010). </a:t>
            </a:r>
            <a:r>
              <a:rPr lang="en-US" i="1" dirty="0">
                <a:ea typeface="+mn-lt"/>
                <a:cs typeface="+mn-lt"/>
              </a:rPr>
              <a:t>Understanding Non-Monogamies</a:t>
            </a:r>
            <a:r>
              <a:rPr lang="en-US" dirty="0">
                <a:ea typeface="+mn-lt"/>
                <a:cs typeface="+mn-lt"/>
              </a:rPr>
              <a:t>. Routledge.</a:t>
            </a:r>
            <a:endParaRPr lang="en-US" dirty="0">
              <a:ea typeface="Calibri"/>
              <a:cs typeface="Calibri"/>
            </a:endParaRPr>
          </a:p>
          <a:p>
            <a:r>
              <a:rPr lang="en-US" dirty="0">
                <a:ea typeface="+mn-lt"/>
                <a:cs typeface="+mn-lt"/>
              </a:rPr>
              <a:t>Barker, M. (2013). </a:t>
            </a:r>
            <a:r>
              <a:rPr lang="en-US" i="1" dirty="0">
                <a:ea typeface="+mn-lt"/>
                <a:cs typeface="+mn-lt"/>
              </a:rPr>
              <a:t>Rewriting the Rules: An Integrative Guide to Love, Sex and Relationships</a:t>
            </a:r>
            <a:r>
              <a:rPr lang="en-US" dirty="0">
                <a:ea typeface="+mn-lt"/>
                <a:cs typeface="+mn-lt"/>
              </a:rPr>
              <a:t>. Routledge.</a:t>
            </a:r>
            <a:endParaRPr lang="en-US" dirty="0"/>
          </a:p>
          <a:p>
            <a:r>
              <a:rPr lang="en-US" dirty="0">
                <a:ea typeface="+mn-lt"/>
                <a:cs typeface="+mn-lt"/>
              </a:rPr>
              <a:t>Bieschke, K. J., Perez, R. M., &amp; </a:t>
            </a:r>
            <a:r>
              <a:rPr lang="en-US" dirty="0" err="1">
                <a:ea typeface="+mn-lt"/>
                <a:cs typeface="+mn-lt"/>
              </a:rPr>
              <a:t>DeBord</a:t>
            </a:r>
            <a:r>
              <a:rPr lang="en-US" dirty="0">
                <a:ea typeface="+mn-lt"/>
                <a:cs typeface="+mn-lt"/>
              </a:rPr>
              <a:t>, K. A. (Eds.). (2007). </a:t>
            </a:r>
            <a:r>
              <a:rPr lang="en-US" i="1" dirty="0">
                <a:ea typeface="+mn-lt"/>
                <a:cs typeface="+mn-lt"/>
              </a:rPr>
              <a:t>Handbook of Counseling and Psychotherapy with Lesbian, Gay, Bisexual, and Transgender Clients</a:t>
            </a:r>
            <a:r>
              <a:rPr lang="en-US" dirty="0">
                <a:ea typeface="+mn-lt"/>
                <a:cs typeface="+mn-lt"/>
              </a:rPr>
              <a:t> (2nd ed.). American Psychological Association.</a:t>
            </a:r>
            <a:endParaRPr lang="en-US" dirty="0"/>
          </a:p>
          <a:p>
            <a:r>
              <a:rPr lang="en-US" dirty="0">
                <a:ea typeface="+mn-lt"/>
                <a:cs typeface="+mn-lt"/>
              </a:rPr>
              <a:t>Bond, M. (2022). </a:t>
            </a:r>
            <a:r>
              <a:rPr lang="en-US" i="1" dirty="0">
                <a:ea typeface="+mn-lt"/>
                <a:cs typeface="+mn-lt"/>
              </a:rPr>
              <a:t>Making Relationships: Gender, Sexuality and Identity in Psychotherapy</a:t>
            </a:r>
            <a:r>
              <a:rPr lang="en-US" dirty="0">
                <a:ea typeface="+mn-lt"/>
                <a:cs typeface="+mn-lt"/>
              </a:rPr>
              <a:t>. Routledge.</a:t>
            </a:r>
            <a:endParaRPr lang="en-US" dirty="0"/>
          </a:p>
          <a:p>
            <a:r>
              <a:rPr lang="en-US" dirty="0">
                <a:ea typeface="+mn-lt"/>
                <a:cs typeface="+mn-lt"/>
              </a:rPr>
              <a:t>Brown, L. S. (2009). </a:t>
            </a:r>
            <a:r>
              <a:rPr lang="en-US" i="1" dirty="0">
                <a:ea typeface="+mn-lt"/>
                <a:cs typeface="+mn-lt"/>
              </a:rPr>
              <a:t>LGBTQ Psychotherapy: Integration of Identity and Practice</a:t>
            </a:r>
            <a:r>
              <a:rPr lang="en-US" dirty="0">
                <a:ea typeface="+mn-lt"/>
                <a:cs typeface="+mn-lt"/>
              </a:rPr>
              <a:t>. American Psychological Association.</a:t>
            </a:r>
            <a:endParaRPr lang="en-US" dirty="0"/>
          </a:p>
          <a:p>
            <a:r>
              <a:rPr lang="en-US" dirty="0">
                <a:ea typeface="+mn-lt"/>
                <a:cs typeface="+mn-lt"/>
              </a:rPr>
              <a:t>Carabine, J., &amp; Hines, S. (2013). </a:t>
            </a:r>
            <a:r>
              <a:rPr lang="en-US" i="1" dirty="0">
                <a:ea typeface="+mn-lt"/>
                <a:cs typeface="+mn-lt"/>
              </a:rPr>
              <a:t>Gender Diversity, Recognition and Citizenship: Towards a Politics of Difference</a:t>
            </a:r>
            <a:r>
              <a:rPr lang="en-US" dirty="0">
                <a:ea typeface="+mn-lt"/>
                <a:cs typeface="+mn-lt"/>
              </a:rPr>
              <a:t>. Palgrave Macmillan.</a:t>
            </a:r>
            <a:endParaRPr lang="en-US" dirty="0"/>
          </a:p>
          <a:p>
            <a:r>
              <a:rPr lang="en-US" dirty="0">
                <a:ea typeface="+mn-lt"/>
                <a:cs typeface="+mn-lt"/>
              </a:rPr>
              <a:t>Nichols, M. (2021). </a:t>
            </a:r>
            <a:r>
              <a:rPr lang="en-US" i="1" dirty="0">
                <a:ea typeface="+mn-lt"/>
                <a:cs typeface="+mn-lt"/>
              </a:rPr>
              <a:t>Couple and Family Therapy with LGBTQ Clients: A Guide for Therapists</a:t>
            </a:r>
            <a:r>
              <a:rPr lang="en-US" dirty="0">
                <a:ea typeface="+mn-lt"/>
                <a:cs typeface="+mn-lt"/>
              </a:rPr>
              <a:t>. Routledge.</a:t>
            </a:r>
            <a:endParaRPr lang="en-US" dirty="0"/>
          </a:p>
          <a:p>
            <a:r>
              <a:rPr lang="en-US" dirty="0">
                <a:ea typeface="+mn-lt"/>
                <a:cs typeface="+mn-lt"/>
              </a:rPr>
              <a:t>Richards, C., Bouman, W. P., &amp; Barker, M.-J. (Eds.). (2017). </a:t>
            </a:r>
            <a:r>
              <a:rPr lang="en-US" i="1" dirty="0">
                <a:ea typeface="+mn-lt"/>
                <a:cs typeface="+mn-lt"/>
              </a:rPr>
              <a:t>Genderqueer and Non-Binary Genders</a:t>
            </a:r>
            <a:r>
              <a:rPr lang="en-US" dirty="0">
                <a:ea typeface="+mn-lt"/>
                <a:cs typeface="+mn-lt"/>
              </a:rPr>
              <a:t>. Palgrave Macmillan.</a:t>
            </a:r>
            <a:endParaRPr lang="en-US" dirty="0"/>
          </a:p>
          <a:p>
            <a:r>
              <a:rPr lang="en-US" dirty="0">
                <a:ea typeface="+mn-lt"/>
                <a:cs typeface="+mn-lt"/>
              </a:rPr>
              <a:t>Sheff, E. (2014). </a:t>
            </a:r>
            <a:r>
              <a:rPr lang="en-US" i="1" dirty="0">
                <a:ea typeface="+mn-lt"/>
                <a:cs typeface="+mn-lt"/>
              </a:rPr>
              <a:t>The Polyamorists Next Door: Inside Multiple-Partner Relationships and Families</a:t>
            </a:r>
            <a:r>
              <a:rPr lang="en-US" dirty="0">
                <a:ea typeface="+mn-lt"/>
                <a:cs typeface="+mn-lt"/>
              </a:rPr>
              <a:t>. Rowman &amp; Littlefield.</a:t>
            </a:r>
            <a:endParaRPr lang="en-US" dirty="0"/>
          </a:p>
          <a:p>
            <a:r>
              <a:rPr lang="en-US" dirty="0">
                <a:ea typeface="+mn-lt"/>
                <a:cs typeface="+mn-lt"/>
              </a:rPr>
              <a:t>Singh, A. A., &amp; dickey, l. m. (Eds.). (2017). </a:t>
            </a:r>
            <a:r>
              <a:rPr lang="en-US" i="1" dirty="0">
                <a:ea typeface="+mn-lt"/>
                <a:cs typeface="+mn-lt"/>
              </a:rPr>
              <a:t>Affirmative Counseling and Psychological Practice with Transgender and Gender Nonconforming Clients</a:t>
            </a:r>
            <a:r>
              <a:rPr lang="en-US" dirty="0">
                <a:ea typeface="+mn-lt"/>
                <a:cs typeface="+mn-lt"/>
              </a:rPr>
              <a:t>. American Counseling Association.</a:t>
            </a:r>
            <a:endParaRPr lang="en-US" dirty="0"/>
          </a:p>
          <a:p>
            <a:pPr>
              <a:lnSpc>
                <a:spcPct val="120000"/>
              </a:lnSpc>
            </a:pPr>
            <a:endParaRPr lang="en-US" dirty="0">
              <a:ea typeface="Calibri"/>
              <a:cs typeface="Calibri"/>
            </a:endParaRPr>
          </a:p>
        </p:txBody>
      </p:sp>
    </p:spTree>
    <p:extLst>
      <p:ext uri="{BB962C8B-B14F-4D97-AF65-F5344CB8AC3E}">
        <p14:creationId xmlns:p14="http://schemas.microsoft.com/office/powerpoint/2010/main" val="15363075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DA37E-D75D-E824-0089-5BC651727B90}"/>
              </a:ext>
            </a:extLst>
          </p:cNvPr>
          <p:cNvSpPr>
            <a:spLocks noGrp="1"/>
          </p:cNvSpPr>
          <p:nvPr>
            <p:ph type="title"/>
          </p:nvPr>
        </p:nvSpPr>
        <p:spPr>
          <a:xfrm>
            <a:off x="1249251" y="2286000"/>
            <a:ext cx="3644722" cy="2286000"/>
          </a:xfrm>
        </p:spPr>
        <p:txBody>
          <a:bodyPr anchor="ctr">
            <a:normAutofit/>
          </a:bodyPr>
          <a:lstStyle/>
          <a:p>
            <a:pPr algn="ctr"/>
            <a:r>
              <a:rPr lang="en-GB">
                <a:solidFill>
                  <a:srgbClr val="000000"/>
                </a:solidFill>
              </a:rPr>
              <a:t>Further resources</a:t>
            </a:r>
          </a:p>
        </p:txBody>
      </p:sp>
      <p:sp>
        <p:nvSpPr>
          <p:cNvPr id="3" name="Content Placeholder 2">
            <a:extLst>
              <a:ext uri="{FF2B5EF4-FFF2-40B4-BE49-F238E27FC236}">
                <a16:creationId xmlns:a16="http://schemas.microsoft.com/office/drawing/2014/main" id="{F7C57C2E-7C80-A8C9-0139-4224EB67B1CC}"/>
              </a:ext>
            </a:extLst>
          </p:cNvPr>
          <p:cNvSpPr>
            <a:spLocks noGrp="1"/>
          </p:cNvSpPr>
          <p:nvPr>
            <p:ph idx="1"/>
          </p:nvPr>
        </p:nvSpPr>
        <p:spPr>
          <a:xfrm>
            <a:off x="5664370" y="1"/>
            <a:ext cx="5093776" cy="6934710"/>
          </a:xfrm>
        </p:spPr>
        <p:txBody>
          <a:bodyPr anchor="ctr">
            <a:normAutofit/>
          </a:bodyPr>
          <a:lstStyle/>
          <a:p>
            <a:pPr>
              <a:lnSpc>
                <a:spcPct val="110000"/>
              </a:lnSpc>
            </a:pPr>
            <a:r>
              <a:rPr lang="en-GB" sz="1400" b="1"/>
              <a:t>COSRT: </a:t>
            </a:r>
            <a:r>
              <a:rPr lang="en-GB" sz="1400"/>
              <a:t>College of Sex and Relationship Therapists. The Professional Body for Psychosexual and Relationship Therapists. Offers details of registered therapists, relevant organisations who provide training and the route to becoming registered as a psychosexual therapist. Offers training </a:t>
            </a:r>
            <a:r>
              <a:rPr lang="en-GB" sz="1400" err="1"/>
              <a:t>calender</a:t>
            </a:r>
            <a:r>
              <a:rPr lang="en-GB" sz="1400"/>
              <a:t> of online and in person events. Some free/low cost training resources.</a:t>
            </a:r>
          </a:p>
          <a:p>
            <a:pPr>
              <a:lnSpc>
                <a:spcPct val="110000"/>
              </a:lnSpc>
            </a:pPr>
            <a:r>
              <a:rPr lang="en-GB" sz="1400">
                <a:hlinkClick r:id="rId2"/>
              </a:rPr>
              <a:t>https://www.cosrt.org.uk/</a:t>
            </a:r>
            <a:endParaRPr lang="en-GB" sz="1400"/>
          </a:p>
          <a:p>
            <a:pPr>
              <a:lnSpc>
                <a:spcPct val="110000"/>
              </a:lnSpc>
            </a:pPr>
            <a:r>
              <a:rPr lang="en-GB" sz="1400" b="1"/>
              <a:t>Pink Therapy</a:t>
            </a:r>
            <a:r>
              <a:rPr lang="en-GB" sz="1400"/>
              <a:t>: Information and an active </a:t>
            </a:r>
            <a:r>
              <a:rPr lang="en-GB" sz="1400" err="1"/>
              <a:t>facebook</a:t>
            </a:r>
            <a:r>
              <a:rPr lang="en-GB" sz="1400"/>
              <a:t> group for all issues relating to queer/GSRD issues. Offers GSRD training, free/low cost training resources. Also has an excellent reading list on their website.</a:t>
            </a:r>
          </a:p>
          <a:p>
            <a:pPr>
              <a:lnSpc>
                <a:spcPct val="110000"/>
              </a:lnSpc>
            </a:pPr>
            <a:r>
              <a:rPr lang="en-GB" sz="1400">
                <a:hlinkClick r:id="rId3"/>
              </a:rPr>
              <a:t>https://pinktherapy.com</a:t>
            </a:r>
            <a:endParaRPr lang="en-GB" sz="1400"/>
          </a:p>
          <a:p>
            <a:pPr>
              <a:lnSpc>
                <a:spcPct val="110000"/>
              </a:lnSpc>
            </a:pPr>
            <a:r>
              <a:rPr lang="en-GB" sz="1400" b="1"/>
              <a:t>New Pathways </a:t>
            </a:r>
            <a:r>
              <a:rPr lang="en-GB" sz="1400"/>
              <a:t>is a Welsh charity that provides specialist support for adults, children and young people who have been affected by rape, sexual assault or abuse.</a:t>
            </a:r>
          </a:p>
          <a:p>
            <a:pPr>
              <a:lnSpc>
                <a:spcPct val="110000"/>
              </a:lnSpc>
            </a:pPr>
            <a:r>
              <a:rPr lang="en-GB" sz="1400">
                <a:hlinkClick r:id="rId4"/>
              </a:rPr>
              <a:t>https://www.newpathways.org.uk/</a:t>
            </a:r>
            <a:endParaRPr lang="en-GB" sz="1400"/>
          </a:p>
          <a:p>
            <a:pPr>
              <a:lnSpc>
                <a:spcPct val="110000"/>
              </a:lnSpc>
            </a:pPr>
            <a:r>
              <a:rPr lang="en-GB" sz="1400" b="1"/>
              <a:t>Stop So </a:t>
            </a:r>
            <a:r>
              <a:rPr lang="en-GB" sz="1400"/>
              <a:t>is a charity which provides specialist therapy across the UK to sex offenders and those who have yet to act on their ‘troubling thoughts’. They also work with families, helping them come to terms with being related to a sex offender.</a:t>
            </a:r>
          </a:p>
          <a:p>
            <a:pPr>
              <a:lnSpc>
                <a:spcPct val="110000"/>
              </a:lnSpc>
            </a:pPr>
            <a:r>
              <a:rPr lang="en-GB" sz="1400">
                <a:hlinkClick r:id="rId5"/>
              </a:rPr>
              <a:t>https://stopso.org.uk</a:t>
            </a:r>
            <a:endParaRPr lang="en-GB" sz="1400"/>
          </a:p>
          <a:p>
            <a:pPr marL="0" indent="0">
              <a:lnSpc>
                <a:spcPct val="110000"/>
              </a:lnSpc>
              <a:buNone/>
            </a:pPr>
            <a:endParaRPr lang="en-GB" sz="1100"/>
          </a:p>
        </p:txBody>
      </p:sp>
    </p:spTree>
    <p:extLst>
      <p:ext uri="{BB962C8B-B14F-4D97-AF65-F5344CB8AC3E}">
        <p14:creationId xmlns:p14="http://schemas.microsoft.com/office/powerpoint/2010/main" val="36887772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ason Them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son Theme 1" id="{3B6E21FC-E659-664F-93DD-0CF82BEEDE9A}" vid="{421E6F37-AD66-A44B-8421-150A52837B9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removed="0"/>
</clbl:labelList>
</file>

<file path=docProps/app.xml><?xml version="1.0" encoding="utf-8"?>
<Properties xmlns="http://schemas.openxmlformats.org/officeDocument/2006/extended-properties" xmlns:vt="http://schemas.openxmlformats.org/officeDocument/2006/docPropsVTypes">
  <Template>office theme</Template>
  <TotalTime>222</TotalTime>
  <Words>4948</Words>
  <Application>Microsoft Macintosh PowerPoint</Application>
  <PresentationFormat>Widescreen</PresentationFormat>
  <Paragraphs>378</Paragraphs>
  <Slides>53</Slides>
  <Notes>46</Notes>
  <HiddenSlides>4</HiddenSlides>
  <MMClips>47</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53</vt:i4>
      </vt:variant>
    </vt:vector>
  </HeadingPairs>
  <TitlesOfParts>
    <vt:vector size="60" baseType="lpstr">
      <vt:lpstr>Arial</vt:lpstr>
      <vt:lpstr>Arial,Sans-Serif</vt:lpstr>
      <vt:lpstr>Calibri</vt:lpstr>
      <vt:lpstr>Calibri Light</vt:lpstr>
      <vt:lpstr>Wingdings,Sans-Serif</vt:lpstr>
      <vt:lpstr>Office Theme</vt:lpstr>
      <vt:lpstr>Mason Theme 1</vt:lpstr>
      <vt:lpstr>Working With Gender and Relationship Diversity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can we affirm Trans clients, whilst still holding space  for ambivalence about their identity? </vt:lpstr>
      <vt:lpstr>PowerPoint Presentation</vt:lpstr>
      <vt:lpstr>PowerPoint Presentation</vt:lpstr>
      <vt:lpstr>PowerPoint Presentation</vt:lpstr>
      <vt:lpstr>PowerPoint Presentation</vt:lpstr>
      <vt:lpstr>Relationship Diversity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CNM Relationship may....</vt:lpstr>
      <vt:lpstr>Working with Kink-y Clients: Implications for Practice </vt:lpstr>
      <vt:lpstr>Hierarchical Relationships:  Challenges</vt:lpstr>
      <vt:lpstr>PowerPoint Presentation</vt:lpstr>
      <vt:lpstr>PowerPoint Presentation</vt:lpstr>
      <vt:lpstr>PowerPoint Presentation</vt:lpstr>
      <vt:lpstr>Working with CNM Clients: Clinical implications</vt:lpstr>
      <vt:lpstr>Common Clinical Missteps</vt:lpstr>
      <vt:lpstr>CNM-Friendly Practice</vt:lpstr>
      <vt:lpstr>PowerPoint Presentation</vt:lpstr>
      <vt:lpstr>References</vt:lpstr>
      <vt:lpstr>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Mason Neely</cp:lastModifiedBy>
  <cp:revision>664</cp:revision>
  <dcterms:created xsi:type="dcterms:W3CDTF">2023-04-09T08:12:49Z</dcterms:created>
  <dcterms:modified xsi:type="dcterms:W3CDTF">2025-11-18T18:40:59Z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