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uanan\Documents\Universidad\Doctorado\Huella%20ecol&#243;gica\Reparto%20huellas%20parciales%20por%20etapas%20del%20ciclo%20de%20vida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 algn="ctr">
              <a:defRPr/>
            </a:pPr>
            <a:r>
              <a:rPr lang="en-US" dirty="0" smtClean="0"/>
              <a:t>Construction</a:t>
            </a:r>
            <a:endParaRPr lang="en-US" dirty="0"/>
          </a:p>
        </c:rich>
      </c:tx>
      <c:layout>
        <c:manualLayout>
          <c:xMode val="edge"/>
          <c:yMode val="edge"/>
          <c:x val="0.26699540159494473"/>
          <c:y val="3.2407583367929878E-2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tx>
            <c:v>Reparto de huellas parciales por etapas</c:v>
          </c:tx>
          <c:explosion val="4"/>
          <c:cat>
            <c:strRef>
              <c:f>construcción!$A$6:$A$7</c:f>
              <c:strCache>
                <c:ptCount val="1"/>
                <c:pt idx="0">
                  <c:v>Huella energética</c:v>
                </c:pt>
              </c:strCache>
            </c:strRef>
          </c:cat>
          <c:val>
            <c:numRef>
              <c:f>construcción!$C$6</c:f>
              <c:numCache>
                <c:formatCode>0.00%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6AD-4F69-A485-7FD127205B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96E6A-4461-4601-A27B-51C5C9DE464F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8B0C9-4CAA-4E68-89F4-436D545D85E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CuadroTexto"/>
          <p:cNvSpPr txBox="1"/>
          <p:nvPr/>
        </p:nvSpPr>
        <p:spPr>
          <a:xfrm>
            <a:off x="2195736" y="4005064"/>
            <a:ext cx="453650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>
                <a:latin typeface="Arial" pitchFamily="34" charset="0"/>
                <a:cs typeface="Arial" pitchFamily="34" charset="0"/>
              </a:rPr>
              <a:t>AUTHOR</a:t>
            </a:r>
          </a:p>
          <a:p>
            <a:pPr algn="ctr"/>
            <a:r>
              <a:rPr lang="es-ES_tradnl" b="1" dirty="0" smtClean="0">
                <a:latin typeface="Arial" pitchFamily="34" charset="0"/>
                <a:cs typeface="Arial" pitchFamily="34" charset="0"/>
              </a:rPr>
              <a:t>JUAN ANTONIO </a:t>
            </a:r>
            <a:r>
              <a:rPr lang="es-ES_tradnl" b="1" dirty="0" smtClean="0">
                <a:latin typeface="Arial" pitchFamily="34" charset="0"/>
                <a:cs typeface="Arial" pitchFamily="34" charset="0"/>
              </a:rPr>
              <a:t>FERRIZ-PAPI</a:t>
            </a:r>
            <a:endParaRPr lang="es-ES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7 Rectángulo"/>
          <p:cNvSpPr/>
          <p:nvPr/>
        </p:nvSpPr>
        <p:spPr>
          <a:xfrm>
            <a:off x="611560" y="2564904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 </a:t>
            </a:r>
            <a:endParaRPr lang="es-ES" sz="2400" b="1" dirty="0">
              <a:ln w="1905"/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EPS (color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2425928" cy="823937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48478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sz="13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Narrow" pitchFamily="34" charset="0"/>
                <a:ea typeface="Times New Roman" pitchFamily="18" charset="0"/>
                <a:cs typeface="Arial" pitchFamily="34" charset="0"/>
              </a:rPr>
              <a:t>DOCTORADO EN EDIFICACIÓN, TECNOLOGÍA, INVESTIGACIÓN Y DESARROLLO</a:t>
            </a:r>
            <a:endParaRPr kumimoji="0" lang="es-E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DEPARTAMENTO DE EDIFICACIÓN Y URBANISMO</a:t>
            </a:r>
            <a:endParaRPr kumimoji="0" lang="es-E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707904" y="53732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JULY 2013</a:t>
            </a: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2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Rectángulo"/>
          <p:cNvSpPr/>
          <p:nvPr/>
        </p:nvSpPr>
        <p:spPr>
          <a:xfrm>
            <a:off x="611560" y="1844824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FOOTPRINT OF BUILDING</a:t>
            </a:r>
            <a:endParaRPr lang="es-ES" sz="2400" b="1" dirty="0">
              <a:ln w="1905"/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1979712" y="3284984"/>
            <a:ext cx="5040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1.- METHODOLOGY</a:t>
            </a:r>
          </a:p>
          <a:p>
            <a:endParaRPr lang="es-ES_tradnl" sz="2400" dirty="0" smtClean="0"/>
          </a:p>
          <a:p>
            <a:r>
              <a:rPr lang="es-ES_tradnl" sz="2400" dirty="0" smtClean="0"/>
              <a:t>2.- RESULTS AND DISCUSSION</a:t>
            </a:r>
          </a:p>
          <a:p>
            <a:endParaRPr lang="es-ES_tradnl" sz="2400" dirty="0" smtClean="0"/>
          </a:p>
        </p:txBody>
      </p:sp>
      <p:sp>
        <p:nvSpPr>
          <p:cNvPr id="6" name="5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8" name="7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9" name="8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10" name="9 Rectángulo"/>
            <p:cNvSpPr/>
            <p:nvPr/>
          </p:nvSpPr>
          <p:spPr>
            <a:xfrm>
              <a:off x="179512" y="188640"/>
              <a:ext cx="8208912" cy="28803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 contourW="12700">
              <a:contourClr>
                <a:schemeClr val="accent2">
                  <a:lumMod val="75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s-ES" sz="1200" b="1" cap="none" spc="0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ECOLOGICAL </a:t>
              </a:r>
              <a:r>
                <a:rPr lang="es-ES" sz="1200" b="1" cap="none" spc="0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FOOTPRINT OF </a:t>
              </a:r>
              <a:r>
                <a:rPr lang="es-ES" sz="1200" b="1" cap="none" spc="0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BUILDING SECTOR </a:t>
              </a:r>
              <a:r>
                <a:rPr lang="es-ES" sz="1200" b="1" cap="none" spc="0" dirty="0" smtClean="0">
                  <a:ln w="1905"/>
                  <a:solidFill>
                    <a:schemeClr val="bg1"/>
                  </a:soli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  <a:latin typeface="Arial" pitchFamily="34" charset="0"/>
                  <a:cs typeface="Arial" pitchFamily="34" charset="0"/>
                </a:rPr>
                <a:t>IN SPAIN</a:t>
              </a:r>
              <a:endParaRPr lang="es-ES" sz="1200" dirty="0">
                <a:solidFill>
                  <a:schemeClr val="bg1"/>
                </a:solidFill>
              </a:endParaRPr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2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29" name="2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3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2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31" name="3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32" name="3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6" name="35 CuadroTexto"/>
          <p:cNvSpPr txBox="1"/>
          <p:nvPr/>
        </p:nvSpPr>
        <p:spPr>
          <a:xfrm>
            <a:off x="2339752" y="170080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800" b="1" dirty="0" smtClean="0"/>
              <a:t>ECOLOGICAL FOOTPRINT</a:t>
            </a:r>
            <a:endParaRPr lang="es-ES" sz="2800" b="1" dirty="0"/>
          </a:p>
        </p:txBody>
      </p:sp>
      <p:sp>
        <p:nvSpPr>
          <p:cNvPr id="38" name="37 CuadroTexto"/>
          <p:cNvSpPr txBox="1"/>
          <p:nvPr/>
        </p:nvSpPr>
        <p:spPr>
          <a:xfrm>
            <a:off x="971600" y="270892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Use </a:t>
            </a:r>
            <a:r>
              <a:rPr lang="es-ES_tradnl" sz="2000" b="1" dirty="0" err="1" smtClean="0"/>
              <a:t>categories</a:t>
            </a:r>
            <a:endParaRPr lang="es-ES_tradnl" sz="2000" b="1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Food</a:t>
            </a:r>
            <a:endParaRPr lang="es-ES_tradnl" sz="2000" dirty="0" smtClean="0"/>
          </a:p>
          <a:p>
            <a:r>
              <a:rPr lang="es-ES_tradnl" sz="2000" dirty="0" err="1" smtClean="0"/>
              <a:t>Forestry</a:t>
            </a:r>
            <a:endParaRPr lang="es-ES_tradnl" sz="2000" dirty="0" smtClean="0"/>
          </a:p>
          <a:p>
            <a:r>
              <a:rPr lang="es-ES_tradnl" sz="2000" dirty="0" err="1" smtClean="0"/>
              <a:t>Goods</a:t>
            </a:r>
            <a:endParaRPr lang="es-ES_tradnl" sz="2000" dirty="0" smtClean="0"/>
          </a:p>
          <a:p>
            <a:r>
              <a:rPr lang="es-ES_tradnl" sz="2000" dirty="0" err="1" smtClean="0"/>
              <a:t>Energy</a:t>
            </a:r>
            <a:endParaRPr lang="es-ES_tradnl" sz="2000" dirty="0" smtClean="0"/>
          </a:p>
          <a:p>
            <a:r>
              <a:rPr lang="es-ES_tradnl" sz="2000" dirty="0" err="1" smtClean="0"/>
              <a:t>Infrastructures</a:t>
            </a:r>
            <a:endParaRPr lang="es-ES_tradnl" sz="2000" dirty="0" smtClean="0"/>
          </a:p>
          <a:p>
            <a:r>
              <a:rPr lang="es-ES_tradnl" sz="2000" dirty="0" smtClean="0"/>
              <a:t>Services</a:t>
            </a:r>
            <a:endParaRPr lang="es-ES" sz="2000" dirty="0"/>
          </a:p>
        </p:txBody>
      </p:sp>
      <p:sp>
        <p:nvSpPr>
          <p:cNvPr id="39" name="38 CuadroTexto"/>
          <p:cNvSpPr txBox="1"/>
          <p:nvPr/>
        </p:nvSpPr>
        <p:spPr>
          <a:xfrm>
            <a:off x="5471592" y="2708920"/>
            <a:ext cx="23407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Productive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land</a:t>
            </a:r>
            <a:endParaRPr lang="es-ES_tradnl" sz="2000" b="1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Cropland</a:t>
            </a:r>
            <a:endParaRPr lang="es-ES_tradnl" sz="2000" dirty="0" smtClean="0"/>
          </a:p>
          <a:p>
            <a:r>
              <a:rPr lang="es-ES_tradnl" sz="2000" dirty="0" err="1" smtClean="0"/>
              <a:t>Grazing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land</a:t>
            </a:r>
            <a:endParaRPr lang="es-ES_tradnl" sz="2000" dirty="0" smtClean="0"/>
          </a:p>
          <a:p>
            <a:r>
              <a:rPr lang="es-ES_tradnl" sz="2000" dirty="0" err="1" smtClean="0"/>
              <a:t>Forests</a:t>
            </a:r>
            <a:endParaRPr lang="es-ES_tradnl" sz="2000" dirty="0" smtClean="0"/>
          </a:p>
          <a:p>
            <a:r>
              <a:rPr lang="es-ES_tradnl" sz="2000" dirty="0" err="1" smtClean="0"/>
              <a:t>Productive</a:t>
            </a:r>
            <a:r>
              <a:rPr lang="es-ES_tradnl" sz="2000" dirty="0" smtClean="0"/>
              <a:t> sea</a:t>
            </a:r>
          </a:p>
          <a:p>
            <a:r>
              <a:rPr lang="es-ES_tradnl" sz="2000" dirty="0" err="1" smtClean="0"/>
              <a:t>Built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land</a:t>
            </a:r>
            <a:endParaRPr lang="es-ES_tradnl" sz="2000" dirty="0" smtClean="0"/>
          </a:p>
          <a:p>
            <a:r>
              <a:rPr lang="es-ES_tradnl" sz="2000" dirty="0" smtClean="0"/>
              <a:t>CO</a:t>
            </a:r>
            <a:r>
              <a:rPr lang="es-ES_tradnl" sz="2000" baseline="-25000" dirty="0" smtClean="0"/>
              <a:t>2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absorption</a:t>
            </a:r>
            <a:r>
              <a:rPr lang="es-ES_tradnl" sz="2000" dirty="0" smtClean="0"/>
              <a:t> </a:t>
            </a:r>
            <a:endParaRPr lang="es-ES" sz="2000" dirty="0"/>
          </a:p>
        </p:txBody>
      </p:sp>
      <p:sp>
        <p:nvSpPr>
          <p:cNvPr id="40" name="39 CuadroTexto"/>
          <p:cNvSpPr txBox="1"/>
          <p:nvPr/>
        </p:nvSpPr>
        <p:spPr>
          <a:xfrm>
            <a:off x="539552" y="9807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1.- METHODOLOGY</a:t>
            </a:r>
            <a:endParaRPr lang="es-ES" b="1" dirty="0">
              <a:solidFill>
                <a:schemeClr val="accent2"/>
              </a:solidFill>
            </a:endParaRPr>
          </a:p>
        </p:txBody>
      </p:sp>
      <p:sp>
        <p:nvSpPr>
          <p:cNvPr id="19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2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29" name="2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4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2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31" name="3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32" name="3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86018" name="Gráfico 1"/>
          <p:cNvPicPr>
            <a:picLocks noChangeArrowheads="1"/>
          </p:cNvPicPr>
          <p:nvPr/>
        </p:nvPicPr>
        <p:blipFill>
          <a:blip r:embed="rId3" cstate="print"/>
          <a:srcRect l="-1414" t="-4660" r="-2078" b="-3522"/>
          <a:stretch>
            <a:fillRect/>
          </a:stretch>
        </p:blipFill>
        <p:spPr bwMode="auto">
          <a:xfrm>
            <a:off x="683568" y="980728"/>
            <a:ext cx="7776864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10 CuadroTexto"/>
          <p:cNvSpPr txBox="1"/>
          <p:nvPr/>
        </p:nvSpPr>
        <p:spPr>
          <a:xfrm>
            <a:off x="899592" y="1124744"/>
            <a:ext cx="7056784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1" algn="ctr"/>
            <a:r>
              <a:rPr lang="es-ES_tradnl" sz="2000" b="1" dirty="0" smtClean="0"/>
              <a:t>EVOLUTION OF ECOLOGICAL FOOTPRINT IN SPAIN (ha/</a:t>
            </a:r>
            <a:r>
              <a:rPr lang="es-ES_tradnl" sz="2000" b="1" dirty="0" err="1" smtClean="0"/>
              <a:t>hab</a:t>
            </a:r>
            <a:r>
              <a:rPr lang="es-ES_tradnl" sz="2000" b="1" dirty="0" smtClean="0"/>
              <a:t>)</a:t>
            </a:r>
            <a:endParaRPr lang="es-ES" sz="2000" b="1" dirty="0"/>
          </a:p>
        </p:txBody>
      </p:sp>
      <p:sp>
        <p:nvSpPr>
          <p:cNvPr id="13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259632" y="908720"/>
            <a:ext cx="6696751" cy="5616900"/>
            <a:chOff x="1861" y="1700"/>
            <a:chExt cx="8388" cy="8470"/>
          </a:xfrm>
        </p:grpSpPr>
        <p:sp>
          <p:nvSpPr>
            <p:cNvPr id="49155" name="Rectangle 3"/>
            <p:cNvSpPr>
              <a:spLocks noChangeArrowheads="1"/>
            </p:cNvSpPr>
            <p:nvPr/>
          </p:nvSpPr>
          <p:spPr bwMode="auto">
            <a:xfrm>
              <a:off x="2090" y="1700"/>
              <a:ext cx="2116" cy="57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3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s-ES_tradnl" sz="1400" dirty="0" err="1" smtClean="0">
                  <a:latin typeface="Calibri" pitchFamily="34" charset="0"/>
                  <a:cs typeface="Arial" pitchFamily="34" charset="0"/>
                </a:rPr>
                <a:t>Energy</a:t>
              </a:r>
              <a:r>
                <a:rPr lang="es-ES_tradnl" sz="1400" dirty="0" smtClean="0">
                  <a:latin typeface="Calibri" pitchFamily="34" charset="0"/>
                  <a:cs typeface="Arial" pitchFamily="34" charset="0"/>
                </a:rPr>
                <a:t> </a:t>
              </a:r>
              <a:r>
                <a:rPr lang="es-ES_tradnl" sz="1400" dirty="0" err="1" smtClean="0">
                  <a:latin typeface="Calibri" pitchFamily="34" charset="0"/>
                  <a:cs typeface="Arial" pitchFamily="34" charset="0"/>
                </a:rPr>
                <a:t>consumption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56" name="Rectangle 4"/>
            <p:cNvSpPr>
              <a:spLocks noChangeArrowheads="1"/>
            </p:cNvSpPr>
            <p:nvPr/>
          </p:nvSpPr>
          <p:spPr bwMode="auto">
            <a:xfrm>
              <a:off x="4822" y="1700"/>
              <a:ext cx="2099" cy="57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3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s-ES_tradnl" sz="1400" dirty="0" err="1" smtClean="0">
                  <a:latin typeface="Calibri" pitchFamily="34" charset="0"/>
                  <a:cs typeface="Arial" pitchFamily="34" charset="0"/>
                </a:rPr>
                <a:t>Occupied</a:t>
              </a:r>
              <a:r>
                <a:rPr lang="es-ES_tradnl" sz="1400" dirty="0" smtClean="0">
                  <a:latin typeface="Calibri" pitchFamily="34" charset="0"/>
                  <a:cs typeface="Arial" pitchFamily="34" charset="0"/>
                </a:rPr>
                <a:t> </a:t>
              </a:r>
              <a:r>
                <a:rPr lang="es-ES_tradnl" sz="1400" dirty="0" err="1" smtClean="0">
                  <a:latin typeface="Calibri" pitchFamily="34" charset="0"/>
                  <a:cs typeface="Arial" pitchFamily="34" charset="0"/>
                </a:rPr>
                <a:t>land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57" name="Rectangle 5"/>
            <p:cNvSpPr>
              <a:spLocks noChangeArrowheads="1"/>
            </p:cNvSpPr>
            <p:nvPr/>
          </p:nvSpPr>
          <p:spPr bwMode="auto">
            <a:xfrm>
              <a:off x="7569" y="1700"/>
              <a:ext cx="2183" cy="576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3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Timber</a:t>
              </a:r>
              <a:r>
                <a:rPr kumimoji="0" lang="es-ES_tradnl" sz="1400" b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consumption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58" name="Oval 6"/>
            <p:cNvSpPr>
              <a:spLocks noChangeArrowheads="1"/>
            </p:cNvSpPr>
            <p:nvPr/>
          </p:nvSpPr>
          <p:spPr bwMode="auto">
            <a:xfrm>
              <a:off x="1861" y="2741"/>
              <a:ext cx="2616" cy="994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CO</a:t>
              </a:r>
              <a:r>
                <a:rPr kumimoji="0" lang="es-ES_tradnl" sz="1400" b="0" u="none" strike="noStrike" cap="none" normalizeH="0" baseline="-2500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2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emission</a:t>
              </a:r>
              <a:r>
                <a:rPr kumimoji="0" lang="es-ES_tradnl" sz="1400" b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factors</a:t>
              </a:r>
              <a:endParaRPr kumimoji="0" lang="es-ES" sz="1400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59" name="Rectangle 7"/>
            <p:cNvSpPr>
              <a:spLocks noChangeArrowheads="1"/>
            </p:cNvSpPr>
            <p:nvPr/>
          </p:nvSpPr>
          <p:spPr bwMode="auto">
            <a:xfrm>
              <a:off x="2137" y="4184"/>
              <a:ext cx="2015" cy="715"/>
            </a:xfrm>
            <a:prstGeom prst="rect">
              <a:avLst/>
            </a:prstGeom>
            <a:solidFill>
              <a:srgbClr val="FBD4B4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Carbon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footprint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due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to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energy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60" name="Oval 8"/>
            <p:cNvSpPr>
              <a:spLocks noChangeArrowheads="1"/>
            </p:cNvSpPr>
            <p:nvPr/>
          </p:nvSpPr>
          <p:spPr bwMode="auto">
            <a:xfrm>
              <a:off x="1861" y="5323"/>
              <a:ext cx="2525" cy="97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CO</a:t>
              </a:r>
              <a:r>
                <a:rPr kumimoji="0" lang="es-ES_tradnl" sz="1400" b="0" u="none" strike="noStrike" cap="none" normalizeH="0" baseline="-2500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2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absorption</a:t>
              </a:r>
              <a:r>
                <a:rPr kumimoji="0" lang="es-ES_tradnl" sz="1400" b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factors</a:t>
              </a:r>
              <a:endParaRPr kumimoji="0" lang="es-ES" sz="1400" b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61" name="Rectangle 9"/>
            <p:cNvSpPr>
              <a:spLocks noChangeArrowheads="1"/>
            </p:cNvSpPr>
            <p:nvPr/>
          </p:nvSpPr>
          <p:spPr bwMode="auto">
            <a:xfrm>
              <a:off x="2090" y="6708"/>
              <a:ext cx="2015" cy="706"/>
            </a:xfrm>
            <a:prstGeom prst="rect">
              <a:avLst/>
            </a:prstGeom>
            <a:solidFill>
              <a:srgbClr val="FBD4B4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Energy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footprint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62" name="Oval 10"/>
            <p:cNvSpPr>
              <a:spLocks noChangeArrowheads="1"/>
            </p:cNvSpPr>
            <p:nvPr/>
          </p:nvSpPr>
          <p:spPr bwMode="auto">
            <a:xfrm>
              <a:off x="7092" y="5323"/>
              <a:ext cx="3157" cy="97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Forest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conversion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factors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63" name="Rectangle 11"/>
            <p:cNvSpPr>
              <a:spLocks noChangeArrowheads="1"/>
            </p:cNvSpPr>
            <p:nvPr/>
          </p:nvSpPr>
          <p:spPr bwMode="auto">
            <a:xfrm>
              <a:off x="4755" y="6689"/>
              <a:ext cx="2099" cy="725"/>
            </a:xfrm>
            <a:prstGeom prst="rect">
              <a:avLst/>
            </a:prstGeom>
            <a:solidFill>
              <a:srgbClr val="FBD4B4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Direct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occupation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footprint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9164" name="Rectangle 12"/>
            <p:cNvSpPr>
              <a:spLocks noChangeArrowheads="1"/>
            </p:cNvSpPr>
            <p:nvPr/>
          </p:nvSpPr>
          <p:spPr bwMode="auto">
            <a:xfrm>
              <a:off x="7505" y="6689"/>
              <a:ext cx="2183" cy="725"/>
            </a:xfrm>
            <a:prstGeom prst="rect">
              <a:avLst/>
            </a:prstGeom>
            <a:solidFill>
              <a:srgbClr val="FBD4B4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Forestry</a:t>
              </a:r>
              <a:r>
                <a:rPr kumimoji="0" lang="es-ES_tradnl" sz="1400" b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footprint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49165" name="AutoShape 13"/>
            <p:cNvCxnSpPr>
              <a:cxnSpLocks noChangeShapeType="1"/>
            </p:cNvCxnSpPr>
            <p:nvPr/>
          </p:nvCxnSpPr>
          <p:spPr bwMode="auto">
            <a:xfrm>
              <a:off x="3094" y="2276"/>
              <a:ext cx="0" cy="46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66" name="AutoShape 14"/>
            <p:cNvCxnSpPr>
              <a:cxnSpLocks noChangeShapeType="1"/>
            </p:cNvCxnSpPr>
            <p:nvPr/>
          </p:nvCxnSpPr>
          <p:spPr bwMode="auto">
            <a:xfrm>
              <a:off x="3094" y="3735"/>
              <a:ext cx="0" cy="44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67" name="AutoShape 15"/>
            <p:cNvCxnSpPr>
              <a:cxnSpLocks noChangeShapeType="1"/>
            </p:cNvCxnSpPr>
            <p:nvPr/>
          </p:nvCxnSpPr>
          <p:spPr bwMode="auto">
            <a:xfrm>
              <a:off x="3094" y="4896"/>
              <a:ext cx="0" cy="42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68" name="AutoShape 16"/>
            <p:cNvCxnSpPr>
              <a:cxnSpLocks noChangeShapeType="1"/>
            </p:cNvCxnSpPr>
            <p:nvPr/>
          </p:nvCxnSpPr>
          <p:spPr bwMode="auto">
            <a:xfrm>
              <a:off x="3094" y="6300"/>
              <a:ext cx="0" cy="40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69" name="AutoShape 17"/>
            <p:cNvCxnSpPr>
              <a:cxnSpLocks noChangeShapeType="1"/>
            </p:cNvCxnSpPr>
            <p:nvPr/>
          </p:nvCxnSpPr>
          <p:spPr bwMode="auto">
            <a:xfrm>
              <a:off x="5844" y="2276"/>
              <a:ext cx="0" cy="4413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70" name="AutoShape 18"/>
            <p:cNvCxnSpPr>
              <a:cxnSpLocks noChangeShapeType="1"/>
            </p:cNvCxnSpPr>
            <p:nvPr/>
          </p:nvCxnSpPr>
          <p:spPr bwMode="auto">
            <a:xfrm>
              <a:off x="8631" y="2276"/>
              <a:ext cx="9" cy="3047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71" name="AutoShape 19"/>
            <p:cNvCxnSpPr>
              <a:cxnSpLocks noChangeShapeType="1"/>
            </p:cNvCxnSpPr>
            <p:nvPr/>
          </p:nvCxnSpPr>
          <p:spPr bwMode="auto">
            <a:xfrm>
              <a:off x="8631" y="6300"/>
              <a:ext cx="0" cy="389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sp>
          <p:nvSpPr>
            <p:cNvPr id="49172" name="Oval 20"/>
            <p:cNvSpPr>
              <a:spLocks noChangeArrowheads="1"/>
            </p:cNvSpPr>
            <p:nvPr/>
          </p:nvSpPr>
          <p:spPr bwMode="auto">
            <a:xfrm>
              <a:off x="4478" y="7990"/>
              <a:ext cx="2740" cy="994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400" b="0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Equivalence</a:t>
              </a:r>
              <a:r>
                <a:rPr kumimoji="0" lang="es-ES_tradnl" sz="1400" b="0" u="none" strike="noStrike" cap="none" normalizeH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400" b="0" u="none" strike="noStrike" cap="none" normalizeH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factors</a:t>
              </a:r>
              <a:endParaRPr kumimoji="0" lang="es-ES" sz="14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49173" name="AutoShape 21"/>
            <p:cNvCxnSpPr>
              <a:cxnSpLocks noChangeShapeType="1"/>
            </p:cNvCxnSpPr>
            <p:nvPr/>
          </p:nvCxnSpPr>
          <p:spPr bwMode="auto">
            <a:xfrm>
              <a:off x="3094" y="7414"/>
              <a:ext cx="1661" cy="78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74" name="AutoShape 22"/>
            <p:cNvCxnSpPr>
              <a:cxnSpLocks noChangeShapeType="1"/>
            </p:cNvCxnSpPr>
            <p:nvPr/>
          </p:nvCxnSpPr>
          <p:spPr bwMode="auto">
            <a:xfrm>
              <a:off x="5844" y="7414"/>
              <a:ext cx="0" cy="576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49175" name="AutoShape 23"/>
            <p:cNvCxnSpPr>
              <a:cxnSpLocks noChangeShapeType="1"/>
            </p:cNvCxnSpPr>
            <p:nvPr/>
          </p:nvCxnSpPr>
          <p:spPr bwMode="auto">
            <a:xfrm flipH="1">
              <a:off x="6921" y="7414"/>
              <a:ext cx="1710" cy="78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sp>
          <p:nvSpPr>
            <p:cNvPr id="49176" name="Rectangle 24"/>
            <p:cNvSpPr>
              <a:spLocks noChangeArrowheads="1"/>
            </p:cNvSpPr>
            <p:nvPr/>
          </p:nvSpPr>
          <p:spPr bwMode="auto">
            <a:xfrm>
              <a:off x="3665" y="9402"/>
              <a:ext cx="4419" cy="768"/>
            </a:xfrm>
            <a:prstGeom prst="rect">
              <a:avLst/>
            </a:prstGeom>
            <a:solidFill>
              <a:srgbClr val="FBD4B4"/>
            </a:solidFill>
            <a:ln w="25400" cmpd="thickThin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s-ES_tradnl" sz="1600" b="1" dirty="0" smtClean="0">
                  <a:latin typeface="Calibri" pitchFamily="34" charset="0"/>
                  <a:cs typeface="Arial" pitchFamily="34" charset="0"/>
                </a:rPr>
                <a:t>ECOLOGICAL FOOTPRINT OF BUILDING SECTOR 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49177" name="AutoShape 25"/>
            <p:cNvCxnSpPr>
              <a:cxnSpLocks noChangeShapeType="1"/>
            </p:cNvCxnSpPr>
            <p:nvPr/>
          </p:nvCxnSpPr>
          <p:spPr bwMode="auto">
            <a:xfrm>
              <a:off x="5844" y="8984"/>
              <a:ext cx="0" cy="418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28" name="2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29" name="2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5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31" name="3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32" name="3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3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3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5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781772"/>
              </p:ext>
            </p:extLst>
          </p:nvPr>
        </p:nvGraphicFramePr>
        <p:xfrm>
          <a:off x="1331640" y="2132856"/>
          <a:ext cx="6552728" cy="2592290"/>
        </p:xfrm>
        <a:graphic>
          <a:graphicData uri="http://schemas.openxmlformats.org/drawingml/2006/table">
            <a:tbl>
              <a:tblPr/>
              <a:tblGrid>
                <a:gridCol w="30325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600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600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45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ha/m</a:t>
                      </a:r>
                      <a:r>
                        <a:rPr lang="es-ES" sz="1800" b="1" i="0" baseline="3000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s-ES" sz="18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ha/</a:t>
                      </a:r>
                      <a:r>
                        <a:rPr lang="es-ES" sz="18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hab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Energy</a:t>
                      </a: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footprint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0.005524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0.859651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Direct</a:t>
                      </a: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ocuppation</a:t>
                      </a: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footprint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0.000112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0.015428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Forestry</a:t>
                      </a: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8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footprint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0.000374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i="0" dirty="0" smtClean="0">
                          <a:latin typeface="Arial"/>
                          <a:ea typeface="Times New Roman"/>
                          <a:cs typeface="Times New Roman"/>
                        </a:rPr>
                        <a:t>0.052567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b="1" i="0">
                          <a:latin typeface="Arial"/>
                          <a:ea typeface="Times New Roman"/>
                          <a:cs typeface="Times New Roman"/>
                        </a:rPr>
                        <a:t>TOTAL</a:t>
                      </a:r>
                      <a:endParaRPr lang="es-ES" sz="18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b="1" i="0" dirty="0" smtClean="0">
                          <a:latin typeface="Arial"/>
                          <a:ea typeface="Times New Roman"/>
                          <a:cs typeface="Times New Roman"/>
                        </a:rPr>
                        <a:t>0.006010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100"/>
                        </a:spcAft>
                      </a:pPr>
                      <a:r>
                        <a:rPr lang="es-ES" sz="1800" b="1" i="0" dirty="0" smtClean="0">
                          <a:latin typeface="Arial"/>
                          <a:ea typeface="Times New Roman"/>
                          <a:cs typeface="Times New Roman"/>
                        </a:rPr>
                        <a:t>0.927646</a:t>
                      </a:r>
                      <a:endParaRPr lang="es-ES" sz="18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6 CuadroTexto"/>
          <p:cNvSpPr txBox="1"/>
          <p:nvPr/>
        </p:nvSpPr>
        <p:spPr>
          <a:xfrm>
            <a:off x="2555776" y="5229200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>
                <a:solidFill>
                  <a:schemeClr val="accent2"/>
                </a:solidFill>
              </a:rPr>
              <a:t>Standard </a:t>
            </a:r>
            <a:r>
              <a:rPr lang="es-ES_tradnl" sz="2000" b="1" dirty="0" err="1" smtClean="0">
                <a:solidFill>
                  <a:schemeClr val="accent2"/>
                </a:solidFill>
              </a:rPr>
              <a:t>area</a:t>
            </a:r>
            <a:endParaRPr lang="es-ES" sz="2000" b="1" dirty="0">
              <a:solidFill>
                <a:schemeClr val="accent2"/>
              </a:solidFill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6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2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11" name="1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12" name="1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6" name="15 CuadroTexto"/>
          <p:cNvSpPr txBox="1"/>
          <p:nvPr/>
        </p:nvSpPr>
        <p:spPr>
          <a:xfrm>
            <a:off x="539552" y="9807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2.- RESULTS AND DISCUSSION</a:t>
            </a:r>
            <a:endParaRPr lang="es-ES" b="1" dirty="0">
              <a:solidFill>
                <a:schemeClr val="accent2"/>
              </a:solidFill>
            </a:endParaRPr>
          </a:p>
        </p:txBody>
      </p:sp>
      <p:sp>
        <p:nvSpPr>
          <p:cNvPr id="13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7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grpSp>
        <p:nvGrpSpPr>
          <p:cNvPr id="2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11" name="1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12" name="1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026" name="Gráfico 9"/>
          <p:cNvPicPr>
            <a:picLocks noChangeArrowheads="1"/>
          </p:cNvPicPr>
          <p:nvPr/>
        </p:nvPicPr>
        <p:blipFill>
          <a:blip r:embed="rId3" cstate="print"/>
          <a:srcRect l="1332" t="1732" r="1653" b="1917"/>
          <a:stretch>
            <a:fillRect/>
          </a:stretch>
        </p:blipFill>
        <p:spPr bwMode="auto">
          <a:xfrm>
            <a:off x="899592" y="2060848"/>
            <a:ext cx="748883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15 CuadroTexto"/>
          <p:cNvSpPr txBox="1"/>
          <p:nvPr/>
        </p:nvSpPr>
        <p:spPr>
          <a:xfrm>
            <a:off x="539552" y="9807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2.- RESULTS AND DISCUSSION</a:t>
            </a:r>
            <a:endParaRPr lang="es-ES" b="1" dirty="0">
              <a:solidFill>
                <a:schemeClr val="accent2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91680" y="2060848"/>
            <a:ext cx="619268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Significance of building life cycle stages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133172" y="3274042"/>
            <a:ext cx="2376264" cy="13157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300"/>
              </a:spcBef>
            </a:pPr>
            <a:r>
              <a:rPr lang="en-GB" dirty="0" smtClean="0"/>
              <a:t>Construction materials</a:t>
            </a:r>
          </a:p>
          <a:p>
            <a:pPr>
              <a:spcBef>
                <a:spcPts val="300"/>
              </a:spcBef>
            </a:pPr>
            <a:r>
              <a:rPr lang="en-GB" dirty="0" smtClean="0"/>
              <a:t>Construction</a:t>
            </a:r>
          </a:p>
          <a:p>
            <a:pPr>
              <a:spcBef>
                <a:spcPts val="300"/>
              </a:spcBef>
            </a:pPr>
            <a:r>
              <a:rPr lang="en-GB" dirty="0" smtClean="0"/>
              <a:t>In use</a:t>
            </a:r>
          </a:p>
          <a:p>
            <a:pPr>
              <a:spcBef>
                <a:spcPts val="300"/>
              </a:spcBef>
            </a:pPr>
            <a:r>
              <a:rPr lang="en-GB" dirty="0" smtClean="0"/>
              <a:t>Demolition</a:t>
            </a:r>
            <a:endParaRPr lang="en-GB" dirty="0"/>
          </a:p>
        </p:txBody>
      </p:sp>
      <p:sp>
        <p:nvSpPr>
          <p:cNvPr id="13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20 Grupo"/>
          <p:cNvGrpSpPr/>
          <p:nvPr/>
        </p:nvGrpSpPr>
        <p:grpSpPr>
          <a:xfrm>
            <a:off x="6012160" y="4005064"/>
            <a:ext cx="2808312" cy="2520279"/>
            <a:chOff x="1872208" y="4004787"/>
            <a:chExt cx="2808312" cy="2510561"/>
          </a:xfrm>
        </p:grpSpPr>
        <p:pic>
          <p:nvPicPr>
            <p:cNvPr id="2052" name="Gráfico 14"/>
            <p:cNvPicPr>
              <a:picLocks noChangeArrowheads="1"/>
            </p:cNvPicPr>
            <p:nvPr/>
          </p:nvPicPr>
          <p:blipFill>
            <a:blip r:embed="rId2" cstate="print"/>
            <a:srcRect l="9503" t="15019" r="42094" b="1501"/>
            <a:stretch>
              <a:fillRect/>
            </a:stretch>
          </p:blipFill>
          <p:spPr bwMode="auto">
            <a:xfrm>
              <a:off x="1979712" y="4363438"/>
              <a:ext cx="2484784" cy="21519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" name="19 CuadroTexto"/>
            <p:cNvSpPr txBox="1"/>
            <p:nvPr/>
          </p:nvSpPr>
          <p:spPr>
            <a:xfrm>
              <a:off x="1872208" y="4004787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s-ES_tradnl" b="1" dirty="0" err="1" smtClean="0"/>
                <a:t>Demolition</a:t>
              </a:r>
              <a:r>
                <a:rPr lang="es-ES_tradnl" b="1" dirty="0" smtClean="0"/>
                <a:t> and </a:t>
              </a:r>
              <a:r>
                <a:rPr lang="es-ES_tradnl" b="1" dirty="0" err="1" smtClean="0"/>
                <a:t>end</a:t>
              </a:r>
              <a:r>
                <a:rPr lang="es-ES_tradnl" b="1" dirty="0" smtClean="0"/>
                <a:t> of use</a:t>
              </a:r>
              <a:endParaRPr lang="es-ES" b="1" dirty="0"/>
            </a:p>
          </p:txBody>
        </p:sp>
      </p:grpSp>
      <p:sp>
        <p:nvSpPr>
          <p:cNvPr id="8" name="7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11" name="10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12" name="11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4" name="16 Grupo"/>
          <p:cNvGrpSpPr/>
          <p:nvPr/>
        </p:nvGrpSpPr>
        <p:grpSpPr>
          <a:xfrm>
            <a:off x="3131840" y="1196752"/>
            <a:ext cx="2520280" cy="2768724"/>
            <a:chOff x="395536" y="836712"/>
            <a:chExt cx="2520280" cy="2768724"/>
          </a:xfrm>
        </p:grpSpPr>
        <p:pic>
          <p:nvPicPr>
            <p:cNvPr id="2050" name="Gráfico 11"/>
            <p:cNvPicPr>
              <a:picLocks noChangeArrowheads="1"/>
            </p:cNvPicPr>
            <p:nvPr/>
          </p:nvPicPr>
          <p:blipFill>
            <a:blip r:embed="rId4" cstate="print"/>
            <a:srcRect l="9026" t="17637" r="42613" b="2148"/>
            <a:stretch>
              <a:fillRect/>
            </a:stretch>
          </p:blipFill>
          <p:spPr bwMode="auto">
            <a:xfrm>
              <a:off x="395536" y="1484784"/>
              <a:ext cx="2520280" cy="2120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15 CuadroTexto"/>
            <p:cNvSpPr txBox="1"/>
            <p:nvPr/>
          </p:nvSpPr>
          <p:spPr>
            <a:xfrm>
              <a:off x="467544" y="836712"/>
              <a:ext cx="233975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err="1" smtClean="0"/>
                <a:t>Construction</a:t>
              </a:r>
              <a:r>
                <a:rPr lang="es-ES_tradnl" b="1" dirty="0" smtClean="0"/>
                <a:t> </a:t>
              </a:r>
              <a:r>
                <a:rPr lang="es-ES_tradnl" b="1" dirty="0" err="1" smtClean="0"/>
                <a:t>materials</a:t>
              </a:r>
              <a:endParaRPr lang="es-ES" b="1" dirty="0"/>
            </a:p>
          </p:txBody>
        </p:sp>
      </p:grpSp>
      <p:grpSp>
        <p:nvGrpSpPr>
          <p:cNvPr id="5" name="18 Grupo"/>
          <p:cNvGrpSpPr/>
          <p:nvPr/>
        </p:nvGrpSpPr>
        <p:grpSpPr>
          <a:xfrm>
            <a:off x="3131840" y="4005064"/>
            <a:ext cx="2808312" cy="2544192"/>
            <a:chOff x="3779912" y="1700808"/>
            <a:chExt cx="2808312" cy="2544192"/>
          </a:xfrm>
        </p:grpSpPr>
        <p:pic>
          <p:nvPicPr>
            <p:cNvPr id="2051" name="Gráfico 13"/>
            <p:cNvPicPr>
              <a:picLocks noChangeArrowheads="1"/>
            </p:cNvPicPr>
            <p:nvPr/>
          </p:nvPicPr>
          <p:blipFill>
            <a:blip r:embed="rId5" cstate="print"/>
            <a:srcRect l="8167" t="15469" r="39333" b="2356"/>
            <a:stretch>
              <a:fillRect/>
            </a:stretch>
          </p:blipFill>
          <p:spPr bwMode="auto">
            <a:xfrm>
              <a:off x="3779912" y="1988840"/>
              <a:ext cx="2808312" cy="22561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" name="17 CuadroTexto"/>
            <p:cNvSpPr txBox="1"/>
            <p:nvPr/>
          </p:nvSpPr>
          <p:spPr>
            <a:xfrm>
              <a:off x="4211960" y="1700808"/>
              <a:ext cx="194421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s-ES_tradnl" b="1" dirty="0" smtClean="0"/>
                <a:t>In use</a:t>
              </a:r>
              <a:endParaRPr lang="es-ES" b="1" dirty="0"/>
            </a:p>
          </p:txBody>
        </p:sp>
      </p:grpSp>
      <p:sp>
        <p:nvSpPr>
          <p:cNvPr id="22" name="21 CuadroTexto"/>
          <p:cNvSpPr txBox="1"/>
          <p:nvPr/>
        </p:nvSpPr>
        <p:spPr>
          <a:xfrm>
            <a:off x="539552" y="1610918"/>
            <a:ext cx="2411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Distribution</a:t>
            </a:r>
            <a:r>
              <a:rPr lang="es-ES_tradnl" sz="2400" b="1" dirty="0" smtClean="0"/>
              <a:t> of </a:t>
            </a:r>
            <a:r>
              <a:rPr lang="es-ES_tradnl" sz="2400" b="1" dirty="0" err="1" smtClean="0"/>
              <a:t>partial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footprints</a:t>
            </a:r>
            <a:r>
              <a:rPr lang="es-ES_tradnl" sz="2400" b="1" dirty="0" smtClean="0"/>
              <a:t> per </a:t>
            </a:r>
            <a:r>
              <a:rPr lang="es-ES_tradnl" sz="2400" b="1" dirty="0" err="1" smtClean="0"/>
              <a:t>stage</a:t>
            </a:r>
            <a:r>
              <a:rPr lang="es-ES_tradnl" sz="2400" b="1" dirty="0" smtClean="0"/>
              <a:t> </a:t>
            </a:r>
            <a:endParaRPr lang="es-ES" sz="2400" b="1" dirty="0"/>
          </a:p>
        </p:txBody>
      </p:sp>
      <p:pic>
        <p:nvPicPr>
          <p:cNvPr id="2053" name="Gráfico 11"/>
          <p:cNvPicPr>
            <a:picLocks noChangeArrowheads="1"/>
          </p:cNvPicPr>
          <p:nvPr/>
        </p:nvPicPr>
        <p:blipFill>
          <a:blip r:embed="rId4" cstate="print"/>
          <a:srcRect l="64295" t="41115" r="1329" b="26200"/>
          <a:stretch>
            <a:fillRect/>
          </a:stretch>
        </p:blipFill>
        <p:spPr bwMode="auto">
          <a:xfrm>
            <a:off x="0" y="4221088"/>
            <a:ext cx="309634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6" name="1 Gráfico"/>
          <p:cNvGraphicFramePr/>
          <p:nvPr>
            <p:extLst>
              <p:ext uri="{D42A27DB-BD31-4B8C-83A1-F6EECF244321}">
                <p14:modId xmlns:p14="http://schemas.microsoft.com/office/powerpoint/2010/main" val="496074133"/>
              </p:ext>
            </p:extLst>
          </p:nvPr>
        </p:nvGraphicFramePr>
        <p:xfrm>
          <a:off x="5940152" y="1196752"/>
          <a:ext cx="2952328" cy="2736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4" name="15 CuadroTexto"/>
          <p:cNvSpPr txBox="1"/>
          <p:nvPr/>
        </p:nvSpPr>
        <p:spPr>
          <a:xfrm>
            <a:off x="539552" y="9807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accent2"/>
                </a:solidFill>
              </a:rPr>
              <a:t>2.- RESULTS AND DISCUSSION</a:t>
            </a:r>
            <a:endParaRPr lang="es-ES" b="1" dirty="0">
              <a:solidFill>
                <a:schemeClr val="accent2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1804" y="4460240"/>
            <a:ext cx="2808312" cy="1231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dirty="0" smtClean="0"/>
              <a:t>Energy footprint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 smtClean="0"/>
              <a:t>Direct occupation footprint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 smtClean="0"/>
              <a:t>Forestry footprint</a:t>
            </a:r>
            <a:endParaRPr lang="en-GB" dirty="0"/>
          </a:p>
        </p:txBody>
      </p:sp>
      <p:sp>
        <p:nvSpPr>
          <p:cNvPr id="25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395536" y="1124744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FLOWS NOT INCLUDED IN FOOTPRINT ESTIMATION </a:t>
            </a:r>
            <a:endParaRPr lang="es-ES" sz="20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971600" y="1700808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2"/>
                </a:solidFill>
              </a:rPr>
              <a:t>NATURAL RESOURCES CONSUMPTION</a:t>
            </a:r>
            <a:endParaRPr lang="es-ES" sz="2000" b="1" dirty="0">
              <a:solidFill>
                <a:schemeClr val="accent2"/>
              </a:solidFill>
            </a:endParaRPr>
          </a:p>
        </p:txBody>
      </p:sp>
      <p:sp>
        <p:nvSpPr>
          <p:cNvPr id="7" name="6 CuadroTexto"/>
          <p:cNvSpPr txBox="1"/>
          <p:nvPr/>
        </p:nvSpPr>
        <p:spPr>
          <a:xfrm>
            <a:off x="3059832" y="220486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ECOLOGICAL RUCKSACK</a:t>
            </a:r>
          </a:p>
          <a:p>
            <a:endParaRPr lang="es-ES_tradnl" dirty="0"/>
          </a:p>
          <a:p>
            <a:r>
              <a:rPr lang="es-ES_tradnl" dirty="0" smtClean="0"/>
              <a:t>3,4 T of natural Resources per new </a:t>
            </a:r>
            <a:r>
              <a:rPr lang="es-ES_tradnl" dirty="0" err="1" smtClean="0"/>
              <a:t>built</a:t>
            </a:r>
            <a:r>
              <a:rPr lang="es-ES_tradnl" dirty="0" smtClean="0"/>
              <a:t> m</a:t>
            </a:r>
            <a:r>
              <a:rPr lang="es-ES_tradnl" baseline="30000" dirty="0" smtClean="0"/>
              <a:t>2 </a:t>
            </a:r>
            <a:endParaRPr lang="es-ES" dirty="0"/>
          </a:p>
        </p:txBody>
      </p:sp>
      <p:sp>
        <p:nvSpPr>
          <p:cNvPr id="11" name="10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1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9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13" name="12 CuadroTexto"/>
          <p:cNvSpPr txBox="1"/>
          <p:nvPr/>
        </p:nvSpPr>
        <p:spPr>
          <a:xfrm>
            <a:off x="971600" y="321297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2"/>
                </a:solidFill>
              </a:rPr>
              <a:t>WATER CONSUMPTION</a:t>
            </a:r>
            <a:endParaRPr lang="es-ES" sz="2000" b="1" dirty="0">
              <a:solidFill>
                <a:schemeClr val="accent2"/>
              </a:solidFill>
            </a:endParaRPr>
          </a:p>
        </p:txBody>
      </p:sp>
      <p:sp>
        <p:nvSpPr>
          <p:cNvPr id="14" name="13 CuadroTexto"/>
          <p:cNvSpPr txBox="1"/>
          <p:nvPr/>
        </p:nvSpPr>
        <p:spPr>
          <a:xfrm>
            <a:off x="3059832" y="3717032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WATER FOOTPRINT</a:t>
            </a:r>
          </a:p>
          <a:p>
            <a:endParaRPr lang="es-ES_tradnl" dirty="0" smtClean="0"/>
          </a:p>
          <a:p>
            <a:r>
              <a:rPr lang="es-ES_tradnl" dirty="0" smtClean="0"/>
              <a:t>681,8 l of </a:t>
            </a:r>
            <a:r>
              <a:rPr lang="es-ES_tradnl" dirty="0" err="1" smtClean="0"/>
              <a:t>water</a:t>
            </a:r>
            <a:r>
              <a:rPr lang="es-ES_tradnl" dirty="0" smtClean="0"/>
              <a:t> per </a:t>
            </a:r>
            <a:r>
              <a:rPr lang="es-ES_tradnl" dirty="0" err="1" smtClean="0"/>
              <a:t>existing</a:t>
            </a:r>
            <a:r>
              <a:rPr lang="es-ES_tradnl" dirty="0" smtClean="0"/>
              <a:t> </a:t>
            </a:r>
            <a:r>
              <a:rPr lang="es-ES_tradnl" dirty="0" err="1" smtClean="0"/>
              <a:t>built</a:t>
            </a:r>
            <a:r>
              <a:rPr lang="es-ES_tradnl" dirty="0" smtClean="0"/>
              <a:t> m</a:t>
            </a:r>
            <a:r>
              <a:rPr lang="es-ES_tradnl" baseline="30000" dirty="0" smtClean="0"/>
              <a:t>2</a:t>
            </a:r>
            <a:endParaRPr lang="es-ES" dirty="0"/>
          </a:p>
        </p:txBody>
      </p:sp>
      <p:sp>
        <p:nvSpPr>
          <p:cNvPr id="15" name="14 CuadroTexto"/>
          <p:cNvSpPr txBox="1"/>
          <p:nvPr/>
        </p:nvSpPr>
        <p:spPr>
          <a:xfrm>
            <a:off x="971600" y="486916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>
                <a:solidFill>
                  <a:schemeClr val="accent2"/>
                </a:solidFill>
              </a:rPr>
              <a:t>WASTE PRODUCTION</a:t>
            </a:r>
            <a:endParaRPr lang="es-ES" sz="2000" b="1" dirty="0">
              <a:solidFill>
                <a:schemeClr val="accent2"/>
              </a:solidFill>
            </a:endParaRPr>
          </a:p>
        </p:txBody>
      </p:sp>
      <p:sp>
        <p:nvSpPr>
          <p:cNvPr id="16" name="15 CuadroTexto"/>
          <p:cNvSpPr txBox="1"/>
          <p:nvPr/>
        </p:nvSpPr>
        <p:spPr>
          <a:xfrm>
            <a:off x="3059832" y="544522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Weight</a:t>
            </a:r>
            <a:r>
              <a:rPr lang="es-ES_tradnl" b="1" dirty="0" smtClean="0"/>
              <a:t>/</a:t>
            </a:r>
            <a:r>
              <a:rPr lang="es-ES_tradnl" b="1" dirty="0" err="1" smtClean="0"/>
              <a:t>Volume</a:t>
            </a:r>
            <a:r>
              <a:rPr lang="es-ES_tradnl" b="1" dirty="0" smtClean="0"/>
              <a:t> per </a:t>
            </a:r>
            <a:r>
              <a:rPr lang="es-ES_tradnl" b="1" dirty="0" err="1" smtClean="0"/>
              <a:t>type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waste</a:t>
            </a:r>
            <a:r>
              <a:rPr lang="es-ES_tradnl" b="1" dirty="0" smtClean="0"/>
              <a:t> </a:t>
            </a:r>
            <a:endParaRPr lang="es-ES" b="1" dirty="0"/>
          </a:p>
        </p:txBody>
      </p:sp>
      <p:grpSp>
        <p:nvGrpSpPr>
          <p:cNvPr id="2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18" name="17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19" name="18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0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10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Rectángulo"/>
          <p:cNvSpPr/>
          <p:nvPr/>
        </p:nvSpPr>
        <p:spPr>
          <a:xfrm>
            <a:off x="611560" y="1844824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s-ES" sz="2400" b="1" dirty="0" smtClean="0">
                <a:ln w="1905"/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TOOL ANALYSIS</a:t>
            </a:r>
            <a:endParaRPr lang="es-ES" sz="2400" b="1" dirty="0">
              <a:ln w="1905"/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7" name="6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8" name="7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1" name="10 CuadroTexto"/>
          <p:cNvSpPr txBox="1"/>
          <p:nvPr/>
        </p:nvSpPr>
        <p:spPr>
          <a:xfrm>
            <a:off x="1691680" y="3356992"/>
            <a:ext cx="58326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METHODOLOGY APPLICATION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OBTAINED RESULTS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FUNCIONALITY AND COMPLEMENTARITY </a:t>
            </a:r>
            <a:endParaRPr lang="es-ES" sz="2000" dirty="0"/>
          </a:p>
        </p:txBody>
      </p:sp>
      <p:sp>
        <p:nvSpPr>
          <p:cNvPr id="13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11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CuadroTexto"/>
          <p:cNvSpPr txBox="1"/>
          <p:nvPr/>
        </p:nvSpPr>
        <p:spPr>
          <a:xfrm>
            <a:off x="611560" y="1484784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METHODOLOGY APPLICATION</a:t>
            </a:r>
            <a:endParaRPr lang="es-ES" sz="20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8" name="7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9" name="8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13" name="12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9572478"/>
              </p:ext>
            </p:extLst>
          </p:nvPr>
        </p:nvGraphicFramePr>
        <p:xfrm>
          <a:off x="1973778" y="2251894"/>
          <a:ext cx="5424602" cy="360040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27123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3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627"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sz="2400" dirty="0" smtClean="0"/>
                        <a:t>EF</a:t>
                      </a:r>
                      <a:endParaRPr lang="es-E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627">
                <a:tc>
                  <a:txBody>
                    <a:bodyPr/>
                    <a:lstStyle/>
                    <a:p>
                      <a:r>
                        <a:rPr lang="es-ES_tradnl" b="1" dirty="0" err="1" smtClean="0"/>
                        <a:t>Legislation</a:t>
                      </a:r>
                      <a:endParaRPr lang="es-E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No oficial</a:t>
                      </a:r>
                      <a:endParaRPr lang="es-E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4423">
                <a:tc>
                  <a:txBody>
                    <a:bodyPr/>
                    <a:lstStyle/>
                    <a:p>
                      <a:r>
                        <a:rPr lang="es-ES_tradnl" b="1" dirty="0" smtClean="0"/>
                        <a:t>Original</a:t>
                      </a:r>
                      <a:r>
                        <a:rPr lang="es-ES_tradnl" b="1" baseline="0" dirty="0" smtClean="0"/>
                        <a:t> data</a:t>
                      </a:r>
                      <a:endParaRPr lang="es-E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Energy</a:t>
                      </a:r>
                      <a:r>
                        <a:rPr lang="es-ES_tradnl" dirty="0" smtClean="0"/>
                        <a:t>, </a:t>
                      </a:r>
                      <a:r>
                        <a:rPr lang="es-ES_tradnl" dirty="0" err="1" smtClean="0"/>
                        <a:t>land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timber</a:t>
                      </a:r>
                      <a:endParaRPr lang="es-ES_tradnl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0627">
                <a:tc>
                  <a:txBody>
                    <a:bodyPr/>
                    <a:lstStyle/>
                    <a:p>
                      <a:r>
                        <a:rPr lang="es-ES_tradnl" b="1" dirty="0" err="1" smtClean="0"/>
                        <a:t>Coefficients</a:t>
                      </a:r>
                      <a:endParaRPr lang="es-E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Difficult</a:t>
                      </a:r>
                      <a:r>
                        <a:rPr lang="es-ES_tradnl" baseline="0" dirty="0" smtClean="0"/>
                        <a:t> to </a:t>
                      </a:r>
                      <a:r>
                        <a:rPr lang="es-ES_tradnl" baseline="0" dirty="0" err="1" smtClean="0"/>
                        <a:t>calculate</a:t>
                      </a:r>
                      <a:endParaRPr lang="es-E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es-ES_tradnl" b="1" dirty="0" err="1" smtClean="0"/>
                        <a:t>Information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organization</a:t>
                      </a:r>
                      <a:r>
                        <a:rPr lang="es-ES_tradnl" b="1" dirty="0" smtClean="0"/>
                        <a:t> and </a:t>
                      </a:r>
                      <a:r>
                        <a:rPr lang="es-ES_tradnl" b="1" dirty="0" err="1" smtClean="0"/>
                        <a:t>classification</a:t>
                      </a:r>
                      <a:endParaRPr lang="es-E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Use </a:t>
                      </a:r>
                      <a:r>
                        <a:rPr lang="es-ES_tradnl" dirty="0" err="1" smtClean="0"/>
                        <a:t>categories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productive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land</a:t>
                      </a:r>
                      <a:r>
                        <a:rPr lang="es-ES_tradnl" dirty="0" smtClean="0"/>
                        <a:t> </a:t>
                      </a:r>
                      <a:endParaRPr lang="es-E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13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5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12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CuadroTexto"/>
          <p:cNvSpPr txBox="1"/>
          <p:nvPr/>
        </p:nvSpPr>
        <p:spPr>
          <a:xfrm>
            <a:off x="611560" y="1484784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EXPRESSION OF RESULTS</a:t>
            </a:r>
            <a:endParaRPr lang="es-ES" sz="20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8" name="7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9" name="8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13" name="12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1238186"/>
              </p:ext>
            </p:extLst>
          </p:nvPr>
        </p:nvGraphicFramePr>
        <p:xfrm>
          <a:off x="1571667" y="2596842"/>
          <a:ext cx="5424602" cy="2376264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27123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23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5817"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400" dirty="0" smtClean="0"/>
                        <a:t>EF</a:t>
                      </a:r>
                      <a:endParaRPr lang="es-E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70447">
                <a:tc>
                  <a:txBody>
                    <a:bodyPr/>
                    <a:lstStyle/>
                    <a:p>
                      <a:r>
                        <a:rPr lang="es-ES_tradnl" b="1" dirty="0" err="1" smtClean="0"/>
                        <a:t>Expression</a:t>
                      </a:r>
                      <a:r>
                        <a:rPr lang="es-ES_tradnl" b="1" dirty="0" smtClean="0"/>
                        <a:t> of </a:t>
                      </a:r>
                      <a:r>
                        <a:rPr lang="es-ES_tradnl" b="1" dirty="0" err="1" smtClean="0"/>
                        <a:t>results</a:t>
                      </a:r>
                      <a:endParaRPr lang="es-E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spcBef>
                          <a:spcPts val="400"/>
                        </a:spcBef>
                      </a:pPr>
                      <a:r>
                        <a:rPr lang="es-ES_tradnl" sz="1800" dirty="0" err="1" smtClean="0"/>
                        <a:t>Just</a:t>
                      </a:r>
                      <a:r>
                        <a:rPr lang="es-ES_tradnl" sz="1800" dirty="0" smtClean="0"/>
                        <a:t> </a:t>
                      </a:r>
                      <a:r>
                        <a:rPr lang="es-ES_tradnl" sz="1800" dirty="0" err="1" smtClean="0"/>
                        <a:t>one</a:t>
                      </a:r>
                      <a:r>
                        <a:rPr lang="es-ES_tradnl" sz="1800" dirty="0" smtClean="0"/>
                        <a:t> </a:t>
                      </a:r>
                      <a:r>
                        <a:rPr lang="es-ES_tradnl" sz="1800" dirty="0" err="1" smtClean="0"/>
                        <a:t>parameter</a:t>
                      </a:r>
                      <a:r>
                        <a:rPr lang="es-ES_tradnl" sz="1800" dirty="0" smtClean="0"/>
                        <a:t>:</a:t>
                      </a:r>
                      <a:r>
                        <a:rPr lang="es-ES_tradnl" sz="1800" baseline="0" dirty="0" smtClean="0"/>
                        <a:t> </a:t>
                      </a:r>
                      <a:r>
                        <a:rPr lang="es-ES_tradnl" sz="1800" baseline="0" dirty="0" err="1" smtClean="0"/>
                        <a:t>productive</a:t>
                      </a:r>
                      <a:r>
                        <a:rPr lang="es-ES_tradnl" sz="1800" baseline="0" dirty="0" smtClean="0"/>
                        <a:t> </a:t>
                      </a:r>
                      <a:r>
                        <a:rPr lang="es-ES_tradnl" sz="1800" baseline="0" dirty="0" err="1" smtClean="0"/>
                        <a:t>land</a:t>
                      </a:r>
                      <a:endParaRPr lang="es-ES_tradnl" sz="1800" baseline="0" dirty="0" smtClean="0"/>
                    </a:p>
                    <a:p>
                      <a:pPr>
                        <a:spcBef>
                          <a:spcPts val="400"/>
                        </a:spcBef>
                      </a:pPr>
                      <a:r>
                        <a:rPr lang="es-ES_tradnl" sz="1800" baseline="0" dirty="0" err="1" smtClean="0"/>
                        <a:t>Easier</a:t>
                      </a:r>
                      <a:r>
                        <a:rPr lang="es-ES_tradnl" sz="1800" baseline="0" dirty="0" smtClean="0"/>
                        <a:t> to </a:t>
                      </a:r>
                      <a:r>
                        <a:rPr lang="es-ES_tradnl" sz="1800" baseline="0" dirty="0" err="1" smtClean="0"/>
                        <a:t>understand</a:t>
                      </a:r>
                      <a:endParaRPr lang="es-ES_tradnl" sz="1800" baseline="0" dirty="0" smtClean="0"/>
                    </a:p>
                    <a:p>
                      <a:pPr>
                        <a:spcBef>
                          <a:spcPts val="400"/>
                        </a:spcBef>
                      </a:pPr>
                      <a:r>
                        <a:rPr lang="es-ES_tradnl" sz="1800" baseline="0" dirty="0" err="1" smtClean="0"/>
                        <a:t>There</a:t>
                      </a:r>
                      <a:r>
                        <a:rPr lang="es-ES_tradnl" sz="1800" baseline="0" dirty="0" smtClean="0"/>
                        <a:t> </a:t>
                      </a:r>
                      <a:r>
                        <a:rPr lang="es-ES_tradnl" sz="1800" baseline="0" dirty="0" err="1" smtClean="0"/>
                        <a:t>is</a:t>
                      </a:r>
                      <a:r>
                        <a:rPr lang="es-ES_tradnl" sz="1800" baseline="0" dirty="0" smtClean="0"/>
                        <a:t> </a:t>
                      </a:r>
                      <a:r>
                        <a:rPr lang="es-ES_tradnl" sz="1800" baseline="0" dirty="0" err="1" smtClean="0"/>
                        <a:t>missing</a:t>
                      </a:r>
                      <a:r>
                        <a:rPr lang="es-ES_tradnl" sz="1800" baseline="0" dirty="0" smtClean="0"/>
                        <a:t> </a:t>
                      </a:r>
                      <a:r>
                        <a:rPr lang="es-ES_tradnl" sz="1800" baseline="0" dirty="0" err="1" smtClean="0"/>
                        <a:t>information</a:t>
                      </a:r>
                      <a:endParaRPr lang="es-ES_tradnl" sz="1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13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5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13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CuadroTexto"/>
          <p:cNvSpPr txBox="1"/>
          <p:nvPr/>
        </p:nvSpPr>
        <p:spPr>
          <a:xfrm>
            <a:off x="611560" y="1484784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FUNCIONALITY AND COMPLEMENTARITY</a:t>
            </a:r>
            <a:endParaRPr lang="es-ES" sz="2000" b="1" dirty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8" name="7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9" name="8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13" name="12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362980"/>
              </p:ext>
            </p:extLst>
          </p:nvPr>
        </p:nvGraphicFramePr>
        <p:xfrm>
          <a:off x="1393159" y="2571828"/>
          <a:ext cx="5781617" cy="265176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57816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s-ES_tradnl" sz="2400" dirty="0" smtClean="0"/>
                        <a:t>EF</a:t>
                      </a:r>
                      <a:endParaRPr lang="es-E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5952">
                <a:tc>
                  <a:txBody>
                    <a:bodyPr/>
                    <a:lstStyle/>
                    <a:p>
                      <a:r>
                        <a:rPr lang="es-ES_tradnl" sz="1800" dirty="0" err="1" smtClean="0"/>
                        <a:t>Focused</a:t>
                      </a:r>
                      <a:r>
                        <a:rPr lang="es-ES_tradnl" sz="1800" dirty="0" smtClean="0"/>
                        <a:t> more </a:t>
                      </a:r>
                      <a:r>
                        <a:rPr lang="es-ES_tradnl" sz="1800" dirty="0" err="1" smtClean="0"/>
                        <a:t>on</a:t>
                      </a:r>
                      <a:r>
                        <a:rPr lang="es-ES_tradnl" sz="1800" dirty="0" smtClean="0"/>
                        <a:t> </a:t>
                      </a:r>
                      <a:r>
                        <a:rPr lang="es-ES_tradnl" sz="1800" dirty="0" err="1" smtClean="0"/>
                        <a:t>the</a:t>
                      </a:r>
                      <a:r>
                        <a:rPr lang="es-ES_tradnl" sz="1800" dirty="0" smtClean="0"/>
                        <a:t> </a:t>
                      </a:r>
                      <a:r>
                        <a:rPr lang="es-ES_tradnl" sz="1800" dirty="0" err="1" smtClean="0"/>
                        <a:t>study</a:t>
                      </a:r>
                      <a:r>
                        <a:rPr lang="es-ES_tradnl" sz="1800" dirty="0" smtClean="0"/>
                        <a:t> of </a:t>
                      </a:r>
                      <a:r>
                        <a:rPr lang="es-ES_tradnl" sz="1800" dirty="0" err="1" smtClean="0"/>
                        <a:t>territory</a:t>
                      </a:r>
                      <a:r>
                        <a:rPr lang="es-ES_tradnl" sz="1800" baseline="0" dirty="0" smtClean="0"/>
                        <a:t> balance </a:t>
                      </a:r>
                      <a:endParaRPr lang="es-ES_tradnl" sz="1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5952">
                <a:tc>
                  <a:txBody>
                    <a:bodyPr/>
                    <a:lstStyle/>
                    <a:p>
                      <a:r>
                        <a:rPr lang="es-ES_tradnl" sz="1800" dirty="0" smtClean="0"/>
                        <a:t>More </a:t>
                      </a:r>
                      <a:r>
                        <a:rPr lang="es-ES_tradnl" sz="1800" dirty="0" err="1" smtClean="0"/>
                        <a:t>pedagogic</a:t>
                      </a:r>
                      <a:r>
                        <a:rPr lang="es-ES_tradnl" sz="1800" dirty="0" smtClean="0"/>
                        <a:t> use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5952">
                <a:tc>
                  <a:txBody>
                    <a:bodyPr/>
                    <a:lstStyle/>
                    <a:p>
                      <a:r>
                        <a:rPr lang="es-ES_tradnl" sz="1800" dirty="0" smtClean="0"/>
                        <a:t>No </a:t>
                      </a:r>
                      <a:r>
                        <a:rPr lang="es-ES_tradnl" sz="1800" dirty="0" err="1" smtClean="0"/>
                        <a:t>identification</a:t>
                      </a:r>
                      <a:r>
                        <a:rPr lang="es-ES_tradnl" sz="1800" dirty="0" smtClean="0"/>
                        <a:t> of </a:t>
                      </a:r>
                      <a:r>
                        <a:rPr lang="es-ES_tradnl" sz="1800" dirty="0" err="1" smtClean="0"/>
                        <a:t>consumptions</a:t>
                      </a:r>
                      <a:r>
                        <a:rPr lang="es-ES_tradnl" sz="1800" dirty="0" smtClean="0"/>
                        <a:t> and </a:t>
                      </a:r>
                      <a:r>
                        <a:rPr lang="es-ES_tradnl" sz="1800" dirty="0" err="1" smtClean="0"/>
                        <a:t>emissions</a:t>
                      </a:r>
                      <a:r>
                        <a:rPr lang="es-ES_tradnl" sz="1800" dirty="0" smtClean="0"/>
                        <a:t>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5952">
                <a:tc>
                  <a:txBody>
                    <a:bodyPr/>
                    <a:lstStyle/>
                    <a:p>
                      <a:r>
                        <a:rPr lang="es-ES_tradnl" sz="1800" dirty="0" err="1" smtClean="0"/>
                        <a:t>Some</a:t>
                      </a:r>
                      <a:r>
                        <a:rPr lang="es-ES_tradnl" sz="1800" dirty="0" smtClean="0"/>
                        <a:t> of </a:t>
                      </a:r>
                      <a:r>
                        <a:rPr lang="es-ES_tradnl" sz="1800" dirty="0" err="1" smtClean="0"/>
                        <a:t>them</a:t>
                      </a:r>
                      <a:r>
                        <a:rPr lang="es-ES_tradnl" sz="1800" dirty="0" smtClean="0"/>
                        <a:t> are </a:t>
                      </a:r>
                      <a:r>
                        <a:rPr lang="es-ES_tradnl" sz="1800" dirty="0" err="1" smtClean="0"/>
                        <a:t>not</a:t>
                      </a:r>
                      <a:r>
                        <a:rPr lang="es-ES_tradnl" sz="1800" dirty="0" smtClean="0"/>
                        <a:t> </a:t>
                      </a:r>
                      <a:r>
                        <a:rPr lang="es-ES_tradnl" sz="1800" dirty="0" err="1" smtClean="0"/>
                        <a:t>considered</a:t>
                      </a:r>
                      <a:endParaRPr lang="es-ES_tradnl" sz="1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r>
                        <a:rPr lang="es-ES_tradnl" sz="1800" dirty="0" err="1" smtClean="0"/>
                        <a:t>Easy</a:t>
                      </a:r>
                      <a:r>
                        <a:rPr lang="es-ES_tradnl" sz="1800" dirty="0" smtClean="0"/>
                        <a:t> to </a:t>
                      </a:r>
                      <a:r>
                        <a:rPr lang="es-ES_tradnl" sz="1800" dirty="0" err="1" smtClean="0"/>
                        <a:t>express</a:t>
                      </a:r>
                      <a:endParaRPr lang="es-ES_tradnl" sz="1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r>
                        <a:rPr lang="es-ES_tradnl" sz="1800" dirty="0" err="1" smtClean="0"/>
                        <a:t>Improvements</a:t>
                      </a:r>
                      <a:r>
                        <a:rPr lang="es-ES_tradnl" sz="1800" dirty="0" smtClean="0"/>
                        <a:t> to </a:t>
                      </a:r>
                      <a:r>
                        <a:rPr lang="es-ES_tradnl" sz="1800" dirty="0" err="1" smtClean="0"/>
                        <a:t>achieve</a:t>
                      </a:r>
                      <a:r>
                        <a:rPr lang="es-ES_tradnl" sz="1800" dirty="0" smtClean="0"/>
                        <a:t> in </a:t>
                      </a:r>
                      <a:r>
                        <a:rPr lang="es-ES_tradnl" sz="1800" dirty="0" err="1" smtClean="0"/>
                        <a:t>procedure</a:t>
                      </a:r>
                      <a:endParaRPr lang="es-ES_tradnl" sz="1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4" name="13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5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52A09-4E35-4E43-A612-C1534D181165}" type="slidenum">
              <a:rPr lang="es-ES" sz="1400" b="1" smtClean="0">
                <a:solidFill>
                  <a:schemeClr val="tx1"/>
                </a:solidFill>
              </a:rPr>
              <a:pPr/>
              <a:t>14</a:t>
            </a:fld>
            <a:endParaRPr lang="es-ES" sz="1400" b="1" dirty="0">
              <a:solidFill>
                <a:schemeClr val="tx1"/>
              </a:solidFill>
            </a:endParaRPr>
          </a:p>
        </p:txBody>
      </p:sp>
      <p:sp>
        <p:nvSpPr>
          <p:cNvPr id="4" name="3 CuadroTexto"/>
          <p:cNvSpPr txBox="1"/>
          <p:nvPr/>
        </p:nvSpPr>
        <p:spPr>
          <a:xfrm>
            <a:off x="611560" y="1484784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PROPOSALS FOR A BETTER IMPLEMENTATION </a:t>
            </a:r>
            <a:endParaRPr lang="es-ES" sz="2000" b="1" dirty="0"/>
          </a:p>
        </p:txBody>
      </p:sp>
      <p:sp>
        <p:nvSpPr>
          <p:cNvPr id="7" name="6 CuadroTexto"/>
          <p:cNvSpPr txBox="1"/>
          <p:nvPr/>
        </p:nvSpPr>
        <p:spPr>
          <a:xfrm>
            <a:off x="971600" y="1988840"/>
            <a:ext cx="784887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Development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public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environmental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databases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Improvement</a:t>
            </a:r>
            <a:r>
              <a:rPr lang="es-ES_tradnl" sz="2000" dirty="0" smtClean="0"/>
              <a:t> of circular </a:t>
            </a:r>
            <a:r>
              <a:rPr lang="es-ES_tradnl" sz="2000" dirty="0" err="1" smtClean="0"/>
              <a:t>economy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industry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Possibility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assessment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materials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methods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Improvement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environmental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Building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cycle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Assessment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territory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impact</a:t>
            </a:r>
            <a:r>
              <a:rPr lang="es-ES_tradnl" sz="2000" dirty="0" smtClean="0"/>
              <a:t> of Building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Study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territory</a:t>
            </a:r>
            <a:r>
              <a:rPr lang="es-ES_tradnl" sz="2000" dirty="0" smtClean="0"/>
              <a:t> balance and </a:t>
            </a:r>
            <a:r>
              <a:rPr lang="es-ES_tradnl" sz="2000" dirty="0" err="1" smtClean="0"/>
              <a:t>urban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planning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endParaRPr lang="es-ES_tradnl" sz="2000" dirty="0" smtClean="0"/>
          </a:p>
        </p:txBody>
      </p:sp>
      <p:grpSp>
        <p:nvGrpSpPr>
          <p:cNvPr id="3" name="15 Grupo"/>
          <p:cNvGrpSpPr/>
          <p:nvPr/>
        </p:nvGrpSpPr>
        <p:grpSpPr>
          <a:xfrm>
            <a:off x="0" y="0"/>
            <a:ext cx="9036496" cy="642284"/>
            <a:chOff x="0" y="0"/>
            <a:chExt cx="9036496" cy="642284"/>
          </a:xfrm>
        </p:grpSpPr>
        <p:sp>
          <p:nvSpPr>
            <p:cNvPr id="6" name="5 Rectángulo"/>
            <p:cNvSpPr/>
            <p:nvPr/>
          </p:nvSpPr>
          <p:spPr>
            <a:xfrm>
              <a:off x="0" y="0"/>
              <a:ext cx="6372200" cy="332656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sp>
          <p:nvSpPr>
            <p:cNvPr id="8" name="7 Rectángulo"/>
            <p:cNvSpPr/>
            <p:nvPr/>
          </p:nvSpPr>
          <p:spPr>
            <a:xfrm>
              <a:off x="107504" y="116632"/>
              <a:ext cx="7272808" cy="2880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s-ES"/>
            </a:p>
          </p:txBody>
        </p:sp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r="81713" b="43769"/>
            <a:stretch>
              <a:fillRect/>
            </a:stretch>
          </p:blipFill>
          <p:spPr bwMode="auto">
            <a:xfrm>
              <a:off x="8532440" y="116632"/>
              <a:ext cx="504056" cy="5256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12 CuadroTexto"/>
          <p:cNvSpPr txBox="1"/>
          <p:nvPr/>
        </p:nvSpPr>
        <p:spPr>
          <a:xfrm>
            <a:off x="0" y="6381328"/>
            <a:ext cx="2267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400" b="1" dirty="0" smtClean="0"/>
              <a:t>Juan Antonio Férriz Papí</a:t>
            </a:r>
            <a:endParaRPr lang="es-ES" sz="1400" b="1" dirty="0"/>
          </a:p>
        </p:txBody>
      </p:sp>
      <p:sp>
        <p:nvSpPr>
          <p:cNvPr id="12" name="9 Rectángulo"/>
          <p:cNvSpPr/>
          <p:nvPr/>
        </p:nvSpPr>
        <p:spPr>
          <a:xfrm>
            <a:off x="179512" y="188640"/>
            <a:ext cx="8208912" cy="288032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2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ECOLOGICAL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FOOTPRINT OF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BUILDING SECTOR </a:t>
            </a:r>
            <a:r>
              <a:rPr lang="es-ES" sz="12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IN SPAIN</a:t>
            </a:r>
            <a:endParaRPr lang="es-E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509</Words>
  <Application>Microsoft Office PowerPoint</Application>
  <PresentationFormat>On-screen Show (4:3)</PresentationFormat>
  <Paragraphs>163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Narrow</vt:lpstr>
      <vt:lpstr>Calibri</vt:lpstr>
      <vt:lpstr>Times New Roman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4</cp:revision>
  <dcterms:created xsi:type="dcterms:W3CDTF">2017-11-22T21:07:00Z</dcterms:created>
  <dcterms:modified xsi:type="dcterms:W3CDTF">2019-11-05T11:23:14Z</dcterms:modified>
</cp:coreProperties>
</file>