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7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0080625" cy="7559675"/>
  <p:notesSz cx="7559675" cy="10691813"/>
  <p:defaultTextStyle>
    <a:defPPr>
      <a:defRPr lang="en-GB"/>
    </a:defPPr>
    <a:lvl1pPr algn="l" defTabSz="719138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1pPr>
    <a:lvl2pPr marL="742950" indent="-285750" algn="l" defTabSz="719138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2pPr>
    <a:lvl3pPr marL="1143000" indent="-228600" algn="l" defTabSz="719138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3pPr>
    <a:lvl4pPr marL="1600200" indent="-228600" algn="l" defTabSz="719138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4pPr>
    <a:lvl5pPr marL="2057400" indent="-228600" algn="l" defTabSz="719138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5pPr>
    <a:lvl6pPr marL="2286000" algn="l" defTabSz="914400" rtl="0" eaLnBrk="1" latinLnBrk="0" hangingPunct="1"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6pPr>
    <a:lvl7pPr marL="2743200" algn="l" defTabSz="914400" rtl="0" eaLnBrk="1" latinLnBrk="0" hangingPunct="1"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7pPr>
    <a:lvl8pPr marL="3200400" algn="l" defTabSz="914400" rtl="0" eaLnBrk="1" latinLnBrk="0" hangingPunct="1"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8pPr>
    <a:lvl9pPr marL="3657600" algn="l" defTabSz="914400" rtl="0" eaLnBrk="1" latinLnBrk="0" hangingPunct="1">
      <a:defRPr sz="2400" kern="1200">
        <a:solidFill>
          <a:schemeClr val="bg1"/>
        </a:solidFill>
        <a:latin typeface="Arial" panose="020B0604020202020204" pitchFamily="34" charset="0"/>
        <a:ea typeface="+mn-ea"/>
        <a:cs typeface="msmincho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642" y="6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>
            <a:extLst>
              <a:ext uri="{FF2B5EF4-FFF2-40B4-BE49-F238E27FC236}">
                <a16:creationId xmlns:a16="http://schemas.microsoft.com/office/drawing/2014/main" id="{617D66F7-BEC7-13DA-57F6-95EC3A5475F9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74EFBFCB-6FED-E5EA-6C41-A05C5D519251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altLang="en-US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6835014A-C63E-02A0-31C1-92E58FEF7A22}"/>
              </a:ext>
            </a:extLst>
          </p:cNvPr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FFFFFF"/>
                </a:solidFill>
                <a:latin typeface="Times New Roman" panose="02020603050405020304" pitchFamily="18" charset="0"/>
              </a:defRPr>
            </a:lvl1pPr>
          </a:lstStyle>
          <a:p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8B0E8CFD-0C0A-AF6F-D9DD-1C51FCCBCDF8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FFFFFF"/>
                </a:solidFill>
                <a:latin typeface="Times New Roman" panose="02020603050405020304" pitchFamily="18" charset="0"/>
              </a:defRPr>
            </a:lvl1pPr>
          </a:lstStyle>
          <a:p>
            <a:endParaRPr lang="en-US" altLang="en-US"/>
          </a:p>
        </p:txBody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96C37D9E-CAB4-487A-B147-B228667EB979}"/>
              </a:ext>
            </a:extLst>
          </p:cNvPr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FFFFFF"/>
                </a:solidFill>
                <a:latin typeface="Times New Roman" panose="02020603050405020304" pitchFamily="18" charset="0"/>
              </a:defRPr>
            </a:lvl1pPr>
          </a:lstStyle>
          <a:p>
            <a:endParaRPr lang="en-US" altLang="en-US"/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307926D0-FDBE-633E-E943-9775C78FA04E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FFFFFF"/>
                </a:solidFill>
                <a:latin typeface="Times New Roman" panose="02020603050405020304" pitchFamily="18" charset="0"/>
              </a:defRPr>
            </a:lvl1pPr>
          </a:lstStyle>
          <a:p>
            <a:fld id="{2F33B8BF-4748-48FC-8BC7-E2B4E0855BA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719138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719138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719138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719138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719138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0E6C1E13-C347-F0AA-ED6B-674CA242AB10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EC2BCF8-4299-474B-B7DB-62F61B876EA0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18433" name="Rectangle 1">
            <a:extLst>
              <a:ext uri="{FF2B5EF4-FFF2-40B4-BE49-F238E27FC236}">
                <a16:creationId xmlns:a16="http://schemas.microsoft.com/office/drawing/2014/main" id="{77C4F251-3185-75B2-E287-535216459E32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7508AFD7-395E-E7F2-CAF0-7842B059CDCB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C8F13765-821C-C855-B12F-8BDCBA7DB0A4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535358B-1D18-471F-AF0B-B5A3F476D42F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19457" name="Rectangle 1">
            <a:extLst>
              <a:ext uri="{FF2B5EF4-FFF2-40B4-BE49-F238E27FC236}">
                <a16:creationId xmlns:a16="http://schemas.microsoft.com/office/drawing/2014/main" id="{5154AA2A-F022-4497-7649-166690AC77F9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9F8C79CE-62CD-5DF5-58B6-7AE3C5B9989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455E2AD0-2119-08B5-99D0-1B6AB4DD747F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5924EBA-2FF4-49DF-9868-AC36D9CEAA36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20481" name="Rectangle 1">
            <a:extLst>
              <a:ext uri="{FF2B5EF4-FFF2-40B4-BE49-F238E27FC236}">
                <a16:creationId xmlns:a16="http://schemas.microsoft.com/office/drawing/2014/main" id="{789C8077-0474-D7AA-87FB-66EC9E25BB96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E253931A-F43F-53B1-4D1E-F437031B2F3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830C7D5D-BCCA-585D-FB11-39E8CEB7A074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B617332-33CA-4F03-BFA0-3A8F98611F7B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21505" name="Rectangle 1">
            <a:extLst>
              <a:ext uri="{FF2B5EF4-FFF2-40B4-BE49-F238E27FC236}">
                <a16:creationId xmlns:a16="http://schemas.microsoft.com/office/drawing/2014/main" id="{02302C3D-F968-5A59-1123-1572240BBD7A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D59E0225-D08B-677B-7585-36F86B21D86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5DB55C4A-C06C-F2B9-9618-4DE552AD663A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562391D-252A-4374-B892-7BF7E23D3509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2529" name="Rectangle 1">
            <a:extLst>
              <a:ext uri="{FF2B5EF4-FFF2-40B4-BE49-F238E27FC236}">
                <a16:creationId xmlns:a16="http://schemas.microsoft.com/office/drawing/2014/main" id="{64AC102B-1DF7-80A5-A016-2E9CDF31C5CF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EE7FB092-2A55-0CFC-81AF-176E73B7CBE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586A533E-F804-8006-CEA9-1DED8C05BBA3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E0EDE73-3AFF-4EA9-8246-18F8DD34D269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3553" name="Rectangle 1">
            <a:extLst>
              <a:ext uri="{FF2B5EF4-FFF2-40B4-BE49-F238E27FC236}">
                <a16:creationId xmlns:a16="http://schemas.microsoft.com/office/drawing/2014/main" id="{63920DF6-5CC6-20A2-680B-709A96CE55F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F6D168C1-B899-3E12-7B9F-F8E22E18D6A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426DFCFA-DAA6-4310-6869-A7ADAAACF88E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224E1D1-5624-481E-B294-D3F1366A421A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4577" name="Rectangle 1">
            <a:extLst>
              <a:ext uri="{FF2B5EF4-FFF2-40B4-BE49-F238E27FC236}">
                <a16:creationId xmlns:a16="http://schemas.microsoft.com/office/drawing/2014/main" id="{BB288F47-A6EE-D236-6335-D0D95EE38A76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5DE4A994-4E66-D9B2-7B31-F65817662F05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4FE95A8E-477B-2D05-7578-9E7F12B54E0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9E1CD7E-7F2F-4BB9-B1B5-F2081627ED07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25601" name="Rectangle 1">
            <a:extLst>
              <a:ext uri="{FF2B5EF4-FFF2-40B4-BE49-F238E27FC236}">
                <a16:creationId xmlns:a16="http://schemas.microsoft.com/office/drawing/2014/main" id="{AFC0EEA0-6A2B-26DA-0EEA-96E0480C033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DBBCDEF5-D472-484C-4A1F-B0154C8074CB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70DEBB81-2FDD-EBFD-B8EC-2AAE6007E467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1234502-1ACF-4BF6-AC1E-7EEC549A6ABE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26625" name="Rectangle 1">
            <a:extLst>
              <a:ext uri="{FF2B5EF4-FFF2-40B4-BE49-F238E27FC236}">
                <a16:creationId xmlns:a16="http://schemas.microsoft.com/office/drawing/2014/main" id="{4F5BD041-9409-A216-22D3-CEF8F4227BA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6ABF33C2-C1EC-FBA8-7B60-658A976509C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0C2E510D-D4B7-3411-FB78-366FDD27045C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022151A-DBFD-4292-82C2-CBF0401F16B3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27649" name="Rectangle 1">
            <a:extLst>
              <a:ext uri="{FF2B5EF4-FFF2-40B4-BE49-F238E27FC236}">
                <a16:creationId xmlns:a16="http://schemas.microsoft.com/office/drawing/2014/main" id="{CF7C9F5D-D772-2C93-B717-10FFDD6DAF04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0E505740-4FF4-5F2C-626E-1624550EEFB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E743B0DE-E6E6-31E9-EF2B-9718FDADD55E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D524168-B765-49F7-A3AD-C2498C844BBA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28673" name="Rectangle 1">
            <a:extLst>
              <a:ext uri="{FF2B5EF4-FFF2-40B4-BE49-F238E27FC236}">
                <a16:creationId xmlns:a16="http://schemas.microsoft.com/office/drawing/2014/main" id="{B5ED459F-58B9-5F0E-7A61-188CC29B52C5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E126AC6A-71E9-BF4A-A970-4898D6B7E821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4B4CDE1F-B018-3290-E9FB-7D387EB8E17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3514A82-96D3-43B6-A493-E0AA76A0273E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29697" name="Rectangle 1">
            <a:extLst>
              <a:ext uri="{FF2B5EF4-FFF2-40B4-BE49-F238E27FC236}">
                <a16:creationId xmlns:a16="http://schemas.microsoft.com/office/drawing/2014/main" id="{EC8EE381-51F3-F077-D40A-D58CC655E036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C4DB7EB3-C1C2-98D5-CFE9-C5161659065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FA18757E-1E9D-F90F-0118-5A2501011F8B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5889045-E0A3-44CE-8FDA-DB5FE0B3485B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30721" name="Rectangle 1">
            <a:extLst>
              <a:ext uri="{FF2B5EF4-FFF2-40B4-BE49-F238E27FC236}">
                <a16:creationId xmlns:a16="http://schemas.microsoft.com/office/drawing/2014/main" id="{714DEA8B-3829-8E45-8761-FA592AFA876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68F0D124-E544-EC6D-0F1D-461656121BE1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6677C0F0-62E5-D514-39D0-244828A0CDDD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9310244-C996-41F1-A65E-62BC7187E99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31745" name="Rectangle 1">
            <a:extLst>
              <a:ext uri="{FF2B5EF4-FFF2-40B4-BE49-F238E27FC236}">
                <a16:creationId xmlns:a16="http://schemas.microsoft.com/office/drawing/2014/main" id="{92A2A29C-A77E-8D90-E40D-6C1D79D20DDB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2E58175F-EA33-A1BB-449C-338ACD265AF9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A6FA2-3FF2-110C-6E87-567C89B199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3114C4-08E2-6BAD-9B96-09C5885113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03698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5A9A4-8D32-1A58-5261-89C99D5E3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240C-4A9C-4F6A-27F3-D4EA64902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1219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F1A2E-267C-6578-9A59-812BF21B6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6D9A6-158A-6A19-5775-0A250056F6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97144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2BAA0-A90D-1CF8-B9DF-84F78436F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0A00D-3769-514E-30CB-626B2BD311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9025" y="2224088"/>
            <a:ext cx="4160838" cy="47609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56446A-75C2-5C1D-780A-31268B1B93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2263" y="2224088"/>
            <a:ext cx="4162425" cy="47609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53360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4FAA4-7A8D-D41C-DAFB-C21376CE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BB29C6-F2DC-A1EB-D5EF-F5670C4809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5F749A-D313-7DE2-DB00-B42357A776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F92F91-AEDA-4DE2-CBED-7E4CCF5096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3EE264-26B5-73DD-A013-C044359520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12789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820BE-1F40-2D69-7515-094F0BF3A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63652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1361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942BA-3EBF-B63D-A9C3-788CDC39D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5543E-FC32-80EC-7332-593A6F9F4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726710-8CD8-AF5E-CDA1-F95C0D2A8A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79504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F92E-9C45-C92B-58EA-44F9CA2D6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678918-73FB-F8CF-309E-C5FAF02E31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BFB47E-6A05-3DF9-E023-DD17D0E201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855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2519E-345F-D6D9-67A0-6032FA43A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F7AABB-0268-FF83-8447-2E6F35C217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42533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5847FE-C717-886C-567B-16E10F1953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9650" y="117475"/>
            <a:ext cx="2205038" cy="686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55398D-E806-5581-3F2E-A0E4D9015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41363" y="117475"/>
            <a:ext cx="6465887" cy="686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55214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921C9-E42C-8043-C527-9EAA88CAA8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C5D9E3-FAA0-0E6F-A0FB-949A4A03C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0F4A3-ECFB-8838-DCE9-C69F7C8FCCE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42E93-7B41-4AB6-AD77-045A3B0BC821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974F81-A35B-5132-A6B7-F43C518DA67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79D8DA4-5846-4A6C-8EA2-C0FC30F7DA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30814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72DB0-A192-B8D4-FA95-8C0ADA484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541CD-D356-4874-E63C-98863284A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4733C-6B48-7913-1B56-91FA56D8235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0DB00-5C1B-5DA9-3905-A02E249B2CD5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092F4C-6C62-99BA-24E7-0D2AD93D011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609D7B2-628F-4D4A-83B0-18F1F2FB2B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588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1A2ED-2B02-4C12-D199-C9F60361A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3B3557-8FFA-B95A-5FB8-3E7BE97FC6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69FE2F-FB18-0485-E607-BA9F384B8B5A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274FF-22BA-65E6-7E24-9B606787A49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F929D-EE3D-4FB1-218C-696904314A1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51D8F38-BC9A-49F5-93D7-F993F4D891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31623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BBF75-7526-C336-E2A0-0F6DE1A55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6216-0E7E-F668-8B46-04BADC4871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60475" y="2128838"/>
            <a:ext cx="4079875" cy="4170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59DCF1-A3CC-23C4-9CDC-7F4A5B0DF1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92750" y="2128838"/>
            <a:ext cx="4081463" cy="4170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9E3BBD-288E-72AF-C9E9-2BA480469A03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A826F9-B848-1A39-3742-0774D1649028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1DBA6-5D00-844C-B2F3-7CA2E00EA99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E9EAECC-FE83-49C7-A05D-715AB949D6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75575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97E96-84D8-5017-643F-7D3D5E2A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719269-5158-1BF3-8DF2-B80D4C1B3B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4E616B-0E1F-DB30-752B-4BD31E3BCF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6F0956-AFA6-AD3F-2A43-300373005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75FF9F-2C69-A6FF-EB51-4D0AE03FAB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221D17-D3F7-19D9-B008-EB56CD703A99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D44447-AA54-BD8D-0575-581D965C6478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7AD0D8-A43C-F6D3-B0BC-BEE54B62C7F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ECF1985-3421-40E7-B3F3-DC999B84B6A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41065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E01BB-022D-119E-D255-4DED8B2F5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460E5C-84F3-F9E5-6EA0-4024CDB6BF5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CF1F75-28FC-96E8-F6B7-1B50C3E001A2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A96FFB-9028-E3C6-528B-8EAA684B45E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876E0C6-958E-4BC6-B1DC-525847B03B8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59175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52979F-404A-2EE6-DB23-246958C372E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ACAC96-B515-3DDF-9268-2EF2CD18EE61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E221F-0CC6-4A96-529A-F9B501244C8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7423604-7EB2-43EA-893B-600CFED4D2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32416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528FC-48C5-D6A9-EB73-656D57E29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D6696-3D16-CD91-5CDA-B345C8B0B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C139B-7B8F-42EB-C6B6-5FEB2F75DE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AE0A13-68AA-FF56-41EE-FEAFF5C514B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CB9B1-E724-62A9-AEBC-1E41DA7F3A0E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21AA18-7A3D-AC92-373D-D7E32832367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AE62336-F4EE-47BB-9F10-1F219EF655A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2567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6CBCD-93F0-D5FC-C202-28519F506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21851C-B7C3-DE35-8BB9-EA68F43603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558E6F-2DDB-CA8C-BA87-85E19B9239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78AB2-35AF-EB0A-6C6E-A25CE87AC32E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4DAB2-7908-3A88-E604-F66454CFD13C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9CF56B-8F99-369B-4F81-1869D6E0B55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97313E5-392E-4A69-A19A-0C26389684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4122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E9291-E4E2-A75E-1FAE-A6B3A38B1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7953EA-9001-73F6-F007-31BBEA73A9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D460F-FDA7-AE5F-4BAB-D859B890C902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E4F766-0240-080B-DCA1-4E9281A22F78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39B8A2-7BD3-2779-5D86-FDBB243C681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8F6905A-8EC2-4905-9506-5C1C851BBD0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724226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459835-75A5-ACE0-5208-AB490A5EA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477125" y="660400"/>
            <a:ext cx="2168525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20DE72-3676-B50D-2BC6-120D86225A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1550" y="660400"/>
            <a:ext cx="6353175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8ABA7B-ABD6-A8D2-DF47-6862661331F7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D8AD2D-7D5A-EDEB-5147-81A7EC9F1BD9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4F8E3-3D6A-7C58-2B55-AB0D726FEE6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FAFBAE0-31B6-403C-AE3D-4472B447C3C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91538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F9B8C-D4BA-08AE-3CF7-DBB240393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660400"/>
            <a:ext cx="8674100" cy="13176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128998-4AD5-8AC4-CF7F-1ADBA1DB93AF}"/>
              </a:ext>
            </a:extLst>
          </p:cNvPr>
          <p:cNvSpPr>
            <a:spLocks noGrp="1"/>
          </p:cNvSpPr>
          <p:nvPr>
            <p:ph type="dt" idx="10"/>
          </p:nvPr>
        </p:nvSpPr>
        <p:spPr>
          <a:xfrm>
            <a:off x="971550" y="6742113"/>
            <a:ext cx="2346325" cy="519112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5F8D37-27FC-91FD-4357-ED7131505D4F}"/>
              </a:ext>
            </a:extLst>
          </p:cNvPr>
          <p:cNvSpPr>
            <a:spLocks noGrp="1"/>
          </p:cNvSpPr>
          <p:nvPr>
            <p:ph type="ftr" idx="11"/>
          </p:nvPr>
        </p:nvSpPr>
        <p:spPr>
          <a:xfrm>
            <a:off x="3698875" y="6742113"/>
            <a:ext cx="3194050" cy="519112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CF3179-EDF6-3897-129C-D3D3FC333DB6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7335838" y="6742113"/>
            <a:ext cx="2346325" cy="519112"/>
          </a:xfrm>
        </p:spPr>
        <p:txBody>
          <a:bodyPr/>
          <a:lstStyle>
            <a:lvl1pPr>
              <a:defRPr/>
            </a:lvl1pPr>
          </a:lstStyle>
          <a:p>
            <a:fld id="{CDCC2A13-3A4C-494B-A903-CAFABBBDCAD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2233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>
            <a:extLst>
              <a:ext uri="{FF2B5EF4-FFF2-40B4-BE49-F238E27FC236}">
                <a16:creationId xmlns:a16="http://schemas.microsoft.com/office/drawing/2014/main" id="{269DEE42-65DC-437F-6797-D7BEC2FD81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41363" y="117475"/>
            <a:ext cx="8605837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1026" name="Rectangle 2">
            <a:extLst>
              <a:ext uri="{FF2B5EF4-FFF2-40B4-BE49-F238E27FC236}">
                <a16:creationId xmlns:a16="http://schemas.microsoft.com/office/drawing/2014/main" id="{0C2597E6-BBFF-0EDE-99BC-FEA1B1F3AB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89025" y="2224088"/>
            <a:ext cx="8475663" cy="4760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C47292E1-A6CA-F26E-9978-9C89AEA125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00" y="6251575"/>
            <a:ext cx="1968500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 kern="1200">
          <a:solidFill>
            <a:srgbClr val="E6E6E6"/>
          </a:solidFill>
          <a:latin typeface="+mj-lt"/>
          <a:ea typeface="+mj-ea"/>
          <a:cs typeface="+mj-cs"/>
        </a:defRPr>
      </a:lvl1pPr>
      <a:lvl2pPr marL="742950" indent="-28575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>
          <a:solidFill>
            <a:srgbClr val="E6E6E6"/>
          </a:solidFill>
          <a:latin typeface="Arial" panose="020B0604020202020204" pitchFamily="34" charset="0"/>
          <a:cs typeface="msmincho" charset="0"/>
        </a:defRPr>
      </a:lvl2pPr>
      <a:lvl3pPr marL="11430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>
          <a:solidFill>
            <a:srgbClr val="E6E6E6"/>
          </a:solidFill>
          <a:latin typeface="Arial" panose="020B0604020202020204" pitchFamily="34" charset="0"/>
          <a:cs typeface="msmincho" charset="0"/>
        </a:defRPr>
      </a:lvl3pPr>
      <a:lvl4pPr marL="16002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>
          <a:solidFill>
            <a:srgbClr val="E6E6E6"/>
          </a:solidFill>
          <a:latin typeface="Arial" panose="020B0604020202020204" pitchFamily="34" charset="0"/>
          <a:cs typeface="msmincho" charset="0"/>
        </a:defRPr>
      </a:lvl4pPr>
      <a:lvl5pPr marL="20574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>
          <a:solidFill>
            <a:srgbClr val="E6E6E6"/>
          </a:solidFill>
          <a:latin typeface="Arial" panose="020B0604020202020204" pitchFamily="34" charset="0"/>
          <a:cs typeface="msmincho" charset="0"/>
        </a:defRPr>
      </a:lvl5pPr>
      <a:lvl6pPr marL="25146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>
          <a:solidFill>
            <a:srgbClr val="E6E6E6"/>
          </a:solidFill>
          <a:latin typeface="Arial" panose="020B0604020202020204" pitchFamily="34" charset="0"/>
          <a:cs typeface="msmincho" charset="0"/>
        </a:defRPr>
      </a:lvl6pPr>
      <a:lvl7pPr marL="29718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>
          <a:solidFill>
            <a:srgbClr val="E6E6E6"/>
          </a:solidFill>
          <a:latin typeface="Arial" panose="020B0604020202020204" pitchFamily="34" charset="0"/>
          <a:cs typeface="msmincho" charset="0"/>
        </a:defRPr>
      </a:lvl7pPr>
      <a:lvl8pPr marL="34290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>
          <a:solidFill>
            <a:srgbClr val="E6E6E6"/>
          </a:solidFill>
          <a:latin typeface="Arial" panose="020B0604020202020204" pitchFamily="34" charset="0"/>
          <a:cs typeface="msmincho" charset="0"/>
        </a:defRPr>
      </a:lvl8pPr>
      <a:lvl9pPr marL="38862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000" b="1" i="1">
          <a:solidFill>
            <a:srgbClr val="E6E6E6"/>
          </a:solidFill>
          <a:latin typeface="Arial" panose="020B0604020202020204" pitchFamily="34" charset="0"/>
          <a:cs typeface="msmincho" charset="0"/>
        </a:defRPr>
      </a:lvl9pPr>
    </p:titleStyle>
    <p:bodyStyle>
      <a:lvl1pPr marL="342900" indent="-342900" algn="l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3200" kern="1200">
          <a:solidFill>
            <a:srgbClr val="E6E6E6"/>
          </a:solidFill>
          <a:latin typeface="+mn-lt"/>
          <a:ea typeface="+mn-ea"/>
          <a:cs typeface="+mn-cs"/>
        </a:defRPr>
      </a:lvl1pPr>
      <a:lvl2pPr marL="742950" indent="-285750" algn="l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E6E6E6"/>
          </a:solidFill>
          <a:latin typeface="+mn-lt"/>
          <a:ea typeface="+mn-ea"/>
          <a:cs typeface="+mn-cs"/>
        </a:defRPr>
      </a:lvl2pPr>
      <a:lvl3pPr marL="1143000" indent="-228600" algn="l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400" kern="1200">
          <a:solidFill>
            <a:srgbClr val="E6E6E6"/>
          </a:solidFill>
          <a:latin typeface="+mn-lt"/>
          <a:ea typeface="+mn-ea"/>
          <a:cs typeface="+mn-cs"/>
        </a:defRPr>
      </a:lvl3pPr>
      <a:lvl4pPr marL="1600200" indent="-228600" algn="l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E6E6E6"/>
          </a:solidFill>
          <a:latin typeface="+mn-lt"/>
          <a:ea typeface="+mn-ea"/>
          <a:cs typeface="+mn-cs"/>
        </a:defRPr>
      </a:lvl4pPr>
      <a:lvl5pPr marL="2057400" indent="-228600" algn="l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99CC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>
            <a:extLst>
              <a:ext uri="{FF2B5EF4-FFF2-40B4-BE49-F238E27FC236}">
                <a16:creationId xmlns:a16="http://schemas.microsoft.com/office/drawing/2014/main" id="{775AAAD3-9BC5-4547-828F-297B94C121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71550" y="660400"/>
            <a:ext cx="8674100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2050" name="Rectangle 2">
            <a:extLst>
              <a:ext uri="{FF2B5EF4-FFF2-40B4-BE49-F238E27FC236}">
                <a16:creationId xmlns:a16="http://schemas.microsoft.com/office/drawing/2014/main" id="{249C2A69-B429-3024-B68D-9A506C8993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260475" y="2128838"/>
            <a:ext cx="8313738" cy="417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F004BE93-F969-E06A-8CB3-8B95AD7716F8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971550" y="6742113"/>
            <a:ext cx="23463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FFFFFF"/>
                </a:solidFill>
                <a:latin typeface="Times New Roman" panose="02020603050405020304" pitchFamily="18" charset="0"/>
              </a:defRPr>
            </a:lvl1pPr>
          </a:lstStyle>
          <a:p>
            <a:endParaRPr lang="en-US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4D8038C7-F994-DD5E-E316-7837FCE5C4D5}"/>
              </a:ext>
            </a:extLst>
          </p:cNvPr>
          <p:cNvSpPr>
            <a:spLocks noGrp="1" noChangeArrowheads="1"/>
          </p:cNvSpPr>
          <p:nvPr>
            <p:ph type="ftr"/>
          </p:nvPr>
        </p:nvSpPr>
        <p:spPr bwMode="auto">
          <a:xfrm>
            <a:off x="3698875" y="6742113"/>
            <a:ext cx="31940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FFFFFF"/>
                </a:solidFill>
                <a:latin typeface="Times New Roman" panose="02020603050405020304" pitchFamily="18" charset="0"/>
              </a:defRPr>
            </a:lvl1pPr>
          </a:lstStyle>
          <a:p>
            <a:endParaRPr lang="en-US" altLang="en-US"/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CAAE9A93-772E-5A9E-13F0-EEF246C8A14A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7335838" y="6742113"/>
            <a:ext cx="23463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FFFFFF"/>
                </a:solidFill>
                <a:latin typeface="Times New Roman" panose="02020603050405020304" pitchFamily="18" charset="0"/>
              </a:defRPr>
            </a:lvl1pPr>
          </a:lstStyle>
          <a:p>
            <a:fld id="{3F43CFE3-DED8-4126-86CE-345FF76C3E6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marL="742950" indent="-28575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FFFFFF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marL="11430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FFFFFF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marL="16002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FFFFFF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marL="20574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FFFFFF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25146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FFFFFF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29718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FFFFFF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34290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FFFFFF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3886200" indent="-228600" algn="ctr" defTabSz="719138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FFFFFF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342900" indent="-342900" algn="l" defTabSz="719138" rtl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anose="02020603050405020304" pitchFamily="18" charset="0"/>
        <a:defRPr sz="3200" kern="1200">
          <a:solidFill>
            <a:srgbClr val="FFFFFF"/>
          </a:solidFill>
          <a:latin typeface="+mn-lt"/>
          <a:ea typeface="+mn-ea"/>
          <a:cs typeface="+mn-cs"/>
        </a:defRPr>
      </a:lvl1pPr>
      <a:lvl2pPr marL="742950" indent="-285750" algn="l" defTabSz="719138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FFFFFF"/>
          </a:solidFill>
          <a:latin typeface="+mn-lt"/>
          <a:ea typeface="+mn-ea"/>
          <a:cs typeface="+mn-cs"/>
        </a:defRPr>
      </a:lvl2pPr>
      <a:lvl3pPr marL="1143000" indent="-228600" algn="l" defTabSz="719138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sz="2400" kern="1200">
          <a:solidFill>
            <a:srgbClr val="FFFFFF"/>
          </a:solidFill>
          <a:latin typeface="+mn-lt"/>
          <a:ea typeface="+mn-ea"/>
          <a:cs typeface="+mn-cs"/>
        </a:defRPr>
      </a:lvl3pPr>
      <a:lvl4pPr marL="1600200" indent="-228600" algn="l" defTabSz="719138" rtl="0" fontAlgn="base" hangingPunct="0">
        <a:lnSpc>
          <a:spcPct val="93000"/>
        </a:lnSpc>
        <a:spcBef>
          <a:spcPct val="0"/>
        </a:spcBef>
        <a:spcAft>
          <a:spcPts val="563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FFFFFF"/>
          </a:solidFill>
          <a:latin typeface="+mn-lt"/>
          <a:ea typeface="+mn-ea"/>
          <a:cs typeface="+mn-cs"/>
        </a:defRPr>
      </a:lvl4pPr>
      <a:lvl5pPr marL="2057400" indent="-228600" algn="l" defTabSz="719138" rtl="0" fontAlgn="base" hangingPunct="0">
        <a:lnSpc>
          <a:spcPct val="93000"/>
        </a:lnSpc>
        <a:spcBef>
          <a:spcPct val="0"/>
        </a:spcBef>
        <a:spcAft>
          <a:spcPts val="275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full/10.1177/08901171211007955a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teamwork.com/blog/10-ways-leaders-team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>
            <a:extLst>
              <a:ext uri="{FF2B5EF4-FFF2-40B4-BE49-F238E27FC236}">
                <a16:creationId xmlns:a16="http://schemas.microsoft.com/office/drawing/2014/main" id="{6C9B4769-1ECB-EC57-09CB-B9F39A877F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3138" y="1152525"/>
            <a:ext cx="8675687" cy="131921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Effective Teamwork - </a:t>
            </a:r>
            <a:br>
              <a:rPr lang="en-US" altLang="en-US"/>
            </a:br>
            <a:r>
              <a:rPr lang="en-US" altLang="en-US"/>
              <a:t>what have we learnt?</a:t>
            </a:r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D787282E-94D2-DD51-4EE0-1B3848A63B82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1089025" y="2224088"/>
            <a:ext cx="8477250" cy="47625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28224" rIns="0" bIns="0" anchor="ctr"/>
          <a:lstStyle/>
          <a:p>
            <a:pPr marL="215900" indent="-214313" algn="ctr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dirty="0" err="1"/>
              <a:t>Olcay</a:t>
            </a:r>
            <a:r>
              <a:rPr lang="en-US" altLang="en-US" dirty="0"/>
              <a:t> Sivas</a:t>
            </a:r>
            <a:r>
              <a:rPr lang="en-GB" altLang="en-US" dirty="0"/>
              <a:t> and Brook</a:t>
            </a:r>
          </a:p>
          <a:p>
            <a:pPr marL="215900" indent="-214313" algn="ctr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altLang="en-US" dirty="0"/>
          </a:p>
          <a:p>
            <a:pPr marL="215900" indent="-214313" algn="ctr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altLang="en-US" dirty="0"/>
          </a:p>
          <a:p>
            <a:pPr marL="215900" indent="-214313" algn="ctr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altLang="en-US" dirty="0"/>
          </a:p>
          <a:p>
            <a:pPr marL="215900" indent="-214313" algn="ctr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US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A8AC5A-5D94-1353-89EE-AE0B28B2BE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7811" y="4261556"/>
            <a:ext cx="3240441" cy="2935111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>
            <a:extLst>
              <a:ext uri="{FF2B5EF4-FFF2-40B4-BE49-F238E27FC236}">
                <a16:creationId xmlns:a16="http://schemas.microsoft.com/office/drawing/2014/main" id="{C9E05CC0-8F84-81A8-E822-CB00967AFB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 marL="215900" indent="-215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Definition of teamwork</a:t>
            </a:r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4EA35503-77F0-A7D6-EFD3-CF1CF618BE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89025" y="2224088"/>
            <a:ext cx="8477250" cy="4762500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Two or more people working together to achieve a common outcome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Inter-dependency and complimentary skills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Shared goals and knowledge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Established tasks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Integrated and cohesive unit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>
            <a:extLst>
              <a:ext uri="{FF2B5EF4-FFF2-40B4-BE49-F238E27FC236}">
                <a16:creationId xmlns:a16="http://schemas.microsoft.com/office/drawing/2014/main" id="{95B5BDC0-9189-4F19-924F-2BB828C25C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 marL="215900" indent="-215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Importance of teamwork</a:t>
            </a: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FD3D9915-8837-AAFD-CF28-FFED3B5EA6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89025" y="2224088"/>
            <a:ext cx="8477250" cy="4762500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Collaboration makes for better problem solving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Utilise different skills and knowledge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Increase morale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Builds workplace unity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Improve efficiency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Improve productivity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>
            <a:extLst>
              <a:ext uri="{FF2B5EF4-FFF2-40B4-BE49-F238E27FC236}">
                <a16:creationId xmlns:a16="http://schemas.microsoft.com/office/drawing/2014/main" id="{32A79844-6C17-1E34-5765-E9C2BB9866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 marL="215900" indent="-215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Essential coomponents of an</a:t>
            </a:r>
            <a:br>
              <a:rPr lang="en-US" altLang="en-US"/>
            </a:br>
            <a:r>
              <a:rPr lang="en-US" altLang="en-US"/>
              <a:t>effective team</a:t>
            </a:r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7965E819-9B9F-220A-0827-BB9FC314DB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89025" y="2224088"/>
            <a:ext cx="8477250" cy="4762500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Clear Purpose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Effective Communication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Trust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Effective leadership and delegation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Defined Roles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Relevant members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Flexibility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>
            <a:extLst>
              <a:ext uri="{FF2B5EF4-FFF2-40B4-BE49-F238E27FC236}">
                <a16:creationId xmlns:a16="http://schemas.microsoft.com/office/drawing/2014/main" id="{6C88D366-8D98-ABFB-C447-2C035C5635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 marL="215900" indent="-215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Clear purpose</a:t>
            </a:r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DF96D5DD-23B6-D60A-147D-A671365265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89025" y="2224088"/>
            <a:ext cx="8477250" cy="4762500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A defined set of shared goals</a:t>
            </a:r>
          </a:p>
          <a:p>
            <a:pPr marL="1727200" lvl="1" indent="-573088">
              <a:buClr>
                <a:srgbClr val="FFFF00"/>
              </a:buClr>
              <a:buSzPct val="75000"/>
              <a:buFont typeface="Symbol" panose="05050102010706020507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Mission statements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Identify what you want to accomplish</a:t>
            </a:r>
          </a:p>
          <a:p>
            <a:pPr marL="1727200" lvl="1" indent="-573088">
              <a:buClr>
                <a:srgbClr val="FFFF00"/>
              </a:buClr>
              <a:buSzPct val="75000"/>
              <a:buFont typeface="Symbol" panose="05050102010706020507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Be specific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Measureable outcomes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Idenitfy required resources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Set deadlines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>
            <a:extLst>
              <a:ext uri="{FF2B5EF4-FFF2-40B4-BE49-F238E27FC236}">
                <a16:creationId xmlns:a16="http://schemas.microsoft.com/office/drawing/2014/main" id="{CA8EFE00-9E10-10C7-4FA4-F0C2CE7CF1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 marL="215900" indent="-215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Effective communication</a:t>
            </a:r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61D4E1E1-979F-EEEF-406A-B836EBF171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89025" y="2224088"/>
            <a:ext cx="8477250" cy="4762500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Define methods of communication</a:t>
            </a:r>
          </a:p>
          <a:p>
            <a:pPr marL="1727200" lvl="1" indent="-573088">
              <a:buClr>
                <a:srgbClr val="FFFF00"/>
              </a:buClr>
              <a:buSzPct val="75000"/>
              <a:buFont typeface="Symbol" panose="05050102010706020507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How will team members communicate ideas?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Regular meetings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Establish communication norms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Feedback mechanisms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Be sensitive to each others personalities and needs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>
            <a:extLst>
              <a:ext uri="{FF2B5EF4-FFF2-40B4-BE49-F238E27FC236}">
                <a16:creationId xmlns:a16="http://schemas.microsoft.com/office/drawing/2014/main" id="{D98DE4BC-2B37-7092-398F-A7A616437F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 marL="215900" indent="-215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Trust</a:t>
            </a:r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B0A26DE9-024A-0AE5-11E6-42CD9F3308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89025" y="2224088"/>
            <a:ext cx="8477250" cy="4762500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Learn to trust each others specialties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Reasonable expectations of each other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Understand each others working methods</a:t>
            </a:r>
          </a:p>
          <a:p>
            <a:pPr marL="1727200" lvl="1" indent="-573088">
              <a:buClr>
                <a:srgbClr val="FFFF00"/>
              </a:buClr>
              <a:buSzPct val="75000"/>
              <a:buFont typeface="Symbol" panose="05050102010706020507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Predictability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Foster interpersonal relationships</a:t>
            </a:r>
          </a:p>
          <a:p>
            <a:pPr marL="1727200" lvl="1" indent="-573088">
              <a:buClr>
                <a:srgbClr val="FFFF00"/>
              </a:buClr>
              <a:buSzPct val="75000"/>
              <a:buFont typeface="Symbol" panose="05050102010706020507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Teamwork building exercises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Open communication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>
            <a:extLst>
              <a:ext uri="{FF2B5EF4-FFF2-40B4-BE49-F238E27FC236}">
                <a16:creationId xmlns:a16="http://schemas.microsoft.com/office/drawing/2014/main" id="{13AADF6B-F034-DA09-8102-FFA7463AA2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Effective Leadership</a:t>
            </a:r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E17ACBCC-125F-7DF5-0296-3659772F1B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0475" y="2128838"/>
            <a:ext cx="8315325" cy="4900612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Team stewardship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Effective mediator and communicator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Delegates tasks appropriately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Promotes good working culture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Conflict manager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Ensures synchronicity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Empathy &amp; Accountability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Powerful motivator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>
            <a:extLst>
              <a:ext uri="{FF2B5EF4-FFF2-40B4-BE49-F238E27FC236}">
                <a16:creationId xmlns:a16="http://schemas.microsoft.com/office/drawing/2014/main" id="{2D3733B0-0ACF-FE3F-4437-104233674E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Defined Roles</a:t>
            </a:r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F37AC56B-840D-CAC2-962E-E7B9289F40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0475" y="2128838"/>
            <a:ext cx="8315325" cy="4171950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Promotes motivation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Identify what you want to achieve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Choose the right person for the job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Clear boundaries and responsibilities</a:t>
            </a:r>
          </a:p>
          <a:p>
            <a:pPr marL="1727200" lvl="1" indent="-573088">
              <a:buClr>
                <a:srgbClr val="FFFF00"/>
              </a:buClr>
              <a:buSzPct val="75000"/>
              <a:buFont typeface="Symbol" panose="05050102010706020507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Manage overlap where it occurs!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US" altLang="en-US"/>
          </a:p>
          <a:p>
            <a:pPr marL="0" indent="107950"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>
            <a:extLst>
              <a:ext uri="{FF2B5EF4-FFF2-40B4-BE49-F238E27FC236}">
                <a16:creationId xmlns:a16="http://schemas.microsoft.com/office/drawing/2014/main" id="{7AC2EEC0-E67A-7D48-7ECA-5AA525CC4B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Relevant members</a:t>
            </a:r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379C3A0C-B7B8-F876-0B34-C1BC4A22AF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0475" y="2128838"/>
            <a:ext cx="8315325" cy="5178425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Assign roles based on speciality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Right person for the job!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Diverse skill sets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Competent communication between members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Shared decision making vs. personal autonomy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Harmonisation of different competencies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>
            <a:extLst>
              <a:ext uri="{FF2B5EF4-FFF2-40B4-BE49-F238E27FC236}">
                <a16:creationId xmlns:a16="http://schemas.microsoft.com/office/drawing/2014/main" id="{96114818-FBD7-7FB7-5CC7-5ADD63A117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Flexibility</a:t>
            </a:r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DD461A76-CDDA-4F69-1ACF-0FC183296F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0475" y="2128838"/>
            <a:ext cx="8315325" cy="4841875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Expect the unexpected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Ability to shift focus where needed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Be reflexive and adaptive to needs as they arise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Redundancy in knowledge</a:t>
            </a:r>
          </a:p>
          <a:p>
            <a:pPr marL="1727200" lvl="1" indent="-573088">
              <a:buClr>
                <a:srgbClr val="FFFF00"/>
              </a:buClr>
              <a:buSzPct val="75000"/>
              <a:buFont typeface="Symbol" panose="05050102010706020507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Ability to help each other and take over where needed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Maintain openness and respect personal differences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>
            <a:extLst>
              <a:ext uri="{FF2B5EF4-FFF2-40B4-BE49-F238E27FC236}">
                <a16:creationId xmlns:a16="http://schemas.microsoft.com/office/drawing/2014/main" id="{0A992228-4292-1E22-0B48-E115B21E79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Conflict resolution</a:t>
            </a:r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EF2175A7-B6AD-5700-A681-24F4EF8CBC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0475" y="2128838"/>
            <a:ext cx="8315325" cy="4171950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Defined mechanisms to address conflict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Effective leadership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Clear communication between members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Mediation strategies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Preempt before conflict arises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Accomodation and compromise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>
            <a:extLst>
              <a:ext uri="{FF2B5EF4-FFF2-40B4-BE49-F238E27FC236}">
                <a16:creationId xmlns:a16="http://schemas.microsoft.com/office/drawing/2014/main" id="{C140563D-0133-C753-DD0E-A3D6F05840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Conclusions</a:t>
            </a:r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41B89825-9BF2-6E09-4897-FBFFC21854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0475" y="2128838"/>
            <a:ext cx="8315325" cy="4625975"/>
          </a:xfrm>
          <a:ln/>
        </p:spPr>
        <p:txBody>
          <a:bodyPr/>
          <a:lstStyle/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A natural process but fraught with complications.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Effective management is key</a:t>
            </a:r>
          </a:p>
          <a:p>
            <a:pPr marL="1727200" lvl="1" indent="-573088">
              <a:buClr>
                <a:srgbClr val="FFFF00"/>
              </a:buClr>
              <a:buSzPct val="75000"/>
              <a:buFont typeface="Symbol" panose="05050102010706020507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Considerate yet decisive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Active participation by all members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Manage conflicts before they arise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Keep lines of communication open!</a:t>
            </a:r>
          </a:p>
          <a:p>
            <a:pPr marL="431800" indent="-323850">
              <a:buClr>
                <a:srgbClr val="FFFF00"/>
              </a:buClr>
              <a:buSzPct val="45000"/>
              <a:buFont typeface="Wingdings" panose="05000000000000000000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Be flexible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>
            <a:extLst>
              <a:ext uri="{FF2B5EF4-FFF2-40B4-BE49-F238E27FC236}">
                <a16:creationId xmlns:a16="http://schemas.microsoft.com/office/drawing/2014/main" id="{007B32A0-C40A-F80E-E802-B4F60D0188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550" y="660400"/>
            <a:ext cx="8675688" cy="131921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/>
              <a:t>References</a:t>
            </a: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2F865D28-3B70-4339-55D2-DA731763E9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0475" y="2128838"/>
            <a:ext cx="8315325" cy="5119687"/>
          </a:xfrm>
          <a:ln/>
        </p:spPr>
        <p:txBody>
          <a:bodyPr tIns="10584"/>
          <a:lstStyle/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Brower, T. (2021).  </a:t>
            </a:r>
            <a:r>
              <a:rPr lang="en-US" altLang="en-US" sz="1200" b="1" i="1"/>
              <a:t>Empathy is the most important leadership skill according to research</a:t>
            </a:r>
            <a:r>
              <a:rPr lang="en-US" altLang="en-US" sz="1200" b="1"/>
              <a:t>. [online] Forbes. Available at: https://www.forbes.com/sites/tracybrower/2021/09/19/empathy-is-the-most-important-leadership-skill-according-to-research/.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Tannenbaum, S.I., Beard, R.L. and Salas, E. (1992). Team Building and its Influence on Team Effectiveness: an Examination of Conceptual and Empirical Developments.  </a:t>
            </a:r>
            <a:r>
              <a:rPr lang="en-US" altLang="en-US" sz="1200" b="1" i="1"/>
              <a:t>Issues, Theory, and Research in Industrial/Organizational Psychology</a:t>
            </a:r>
            <a:r>
              <a:rPr lang="en-US" altLang="en-US" sz="1200" b="1"/>
              <a:t>, [online] 82, pp.117–153.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Johnson, S.S. (2021). The Science of Teamwork. American Journal of Health Promotion, [online] 35(5), pp.730–732. Available at: </a:t>
            </a:r>
            <a:r>
              <a:rPr lang="en-US" altLang="en-US" sz="1200" b="1">
                <a:hlinkClick r:id="rId3"/>
              </a:rPr>
              <a:t>https://journals.sagepub.com/doi/full/10.1177/08901171211007955a</a:t>
            </a:r>
            <a:r>
              <a:rPr lang="en-US" altLang="en-US" sz="1200" b="1"/>
              <a:t>.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Brigden, B. (2024). Leadership &amp; Teamwork: 10 Ways Leaders Can Help Their Teams. [online] www.teamwork.com. Available at: </a:t>
            </a:r>
            <a:r>
              <a:rPr lang="en-US" altLang="en-US" sz="1200" b="1">
                <a:hlinkClick r:id="rId4"/>
              </a:rPr>
              <a:t>https://www.teamwork.com/blog/10-ways-leaders-teams/</a:t>
            </a:r>
            <a:r>
              <a:rPr lang="en-US" altLang="en-US" sz="1200" b="1"/>
              <a:t>.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McDuffee, S. (2019). How to Communicate Effectively to Improve Teamwork | TeamBonding. [online] TeamBonding. Available at: https://www.teambonding.com/how-to-communicate-effectively/. 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Nowak, M.A. (2006). Five Rules for the Evolution of Cooperation.  </a:t>
            </a:r>
            <a:r>
              <a:rPr lang="en-US" altLang="en-US" sz="1200" b="1" i="1"/>
              <a:t>Science</a:t>
            </a:r>
            <a:r>
              <a:rPr lang="en-US" altLang="en-US" sz="1200" b="1"/>
              <a:t>, [online] 314(5805), pp.1560–1563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Zapata, C.P. and Hayes-Jones, L.C. (2019). The consequences of humility for leaders: A double-edged sword.  </a:t>
            </a:r>
            <a:r>
              <a:rPr lang="en-US" altLang="en-US" sz="1200" b="1" i="1"/>
              <a:t>Organizational Behavior and Human Decision Processes</a:t>
            </a:r>
            <a:r>
              <a:rPr lang="en-US" altLang="en-US" sz="1200" b="1"/>
              <a:t>, 152, pp.47–63.  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Kozlowski, S.W.J. (2017). Enhancing the Effectiveness of Work Groups and Teams: a Reflection. Perspectives on Psychological Science, [online] 13(2), pp.205–212.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Salas, E., Linhardt, R. and Fernández Castillo, G. (2024). The Science (and Practice) of Teamwork: A Commentary on Forty Years of Progress…. Small Group Research.  doi:https://doi.org/10.1177/10464964241274119.</a:t>
            </a:r>
          </a:p>
          <a:p>
            <a:pPr marL="0" indent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altLang="en-US" sz="1200" b="1"/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"/>
        <a:cs typeface="msmincho"/>
      </a:majorFont>
      <a:minorFont>
        <a:latin typeface="Arial"/>
        <a:ea typeface=""/>
        <a:cs typeface="msmincho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719138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cs typeface="msmincho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719138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cs typeface="msmincho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719138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cs typeface="msmincho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719138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cs typeface="msmincho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Recommendation of a Strategy</Template>
  <TotalTime>0</TotalTime>
  <Words>732</Words>
  <Application>Microsoft Office PowerPoint</Application>
  <PresentationFormat>Custom</PresentationFormat>
  <Paragraphs>117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Symbol</vt:lpstr>
      <vt:lpstr>Times New Roman</vt:lpstr>
      <vt:lpstr>Wingdings</vt:lpstr>
      <vt:lpstr>Office Theme</vt:lpstr>
      <vt:lpstr>Office Theme</vt:lpstr>
      <vt:lpstr>Effective Teamwork -  what have we learnt?</vt:lpstr>
      <vt:lpstr>Definition of teamwork</vt:lpstr>
      <vt:lpstr>Importance of teamwork</vt:lpstr>
      <vt:lpstr>Essential coomponents of an effective team</vt:lpstr>
      <vt:lpstr>Clear purpose</vt:lpstr>
      <vt:lpstr>Effective communication</vt:lpstr>
      <vt:lpstr>Trust</vt:lpstr>
      <vt:lpstr>Effective Leadership</vt:lpstr>
      <vt:lpstr>Defined Roles</vt:lpstr>
      <vt:lpstr>Relevant members</vt:lpstr>
      <vt:lpstr>Flexibility</vt:lpstr>
      <vt:lpstr>Conflict resolution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Recommendation of a Strategy</dc:title>
  <dc:creator>Olcay Sivas</dc:creator>
  <dc:description>Introducing developments and alternatives, recommending one or more strategies</dc:description>
  <cp:lastModifiedBy>James Moore</cp:lastModifiedBy>
  <cp:revision>4</cp:revision>
  <cp:lastPrinted>1601-01-01T00:00:00Z</cp:lastPrinted>
  <dcterms:created xsi:type="dcterms:W3CDTF">2024-12-04T08:00:40Z</dcterms:created>
  <dcterms:modified xsi:type="dcterms:W3CDTF">2024-12-04T12:40:49Z</dcterms:modified>
</cp:coreProperties>
</file>