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76" r:id="rId4"/>
    <p:sldId id="278" r:id="rId5"/>
    <p:sldId id="288" r:id="rId6"/>
    <p:sldId id="280" r:id="rId7"/>
    <p:sldId id="289" r:id="rId8"/>
    <p:sldId id="291" r:id="rId9"/>
    <p:sldId id="270" r:id="rId10"/>
    <p:sldId id="283" r:id="rId11"/>
    <p:sldId id="286" r:id="rId12"/>
    <p:sldId id="287" r:id="rId13"/>
    <p:sldId id="284" r:id="rId14"/>
    <p:sldId id="285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08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268B1C-1774-46DC-9B8E-C717F64180D3}" type="datetimeFigureOut">
              <a:rPr lang="en-US" smtClean="0"/>
              <a:pPr/>
              <a:t>9/24/2023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913B44-81F5-4E61-B7F5-58BBEEDC54E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13B44-81F5-4E61-B7F5-58BBEEDC54EF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13B44-81F5-4E61-B7F5-58BBEEDC54EF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13B44-81F5-4E61-B7F5-58BBEEDC54EF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13B44-81F5-4E61-B7F5-58BBEEDC54EF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13B44-81F5-4E61-B7F5-58BBEEDC54EF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1FF68-A54E-454D-91B6-025EA380E52E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1FF68-A54E-454D-91B6-025EA380E52E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material culture</a:t>
            </a:r>
          </a:p>
          <a:p>
            <a:r>
              <a:rPr lang="en-GB" dirty="0"/>
              <a:t>semiotics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4500" b="1" dirty="0">
                <a:latin typeface="Comic Sans MS" panose="030F0702030302020204" pitchFamily="66" charset="0"/>
              </a:rPr>
              <a:t>Hard core semiotics</a:t>
            </a:r>
          </a:p>
          <a:p>
            <a:r>
              <a:rPr lang="en-GB" sz="4500" dirty="0">
                <a:latin typeface="Comic Sans MS" panose="030F0702030302020204" pitchFamily="66" charset="0"/>
              </a:rPr>
              <a:t>Eco, U. 1976 </a:t>
            </a:r>
            <a:r>
              <a:rPr lang="en-GB" sz="4500" i="1" dirty="0">
                <a:latin typeface="Comic Sans MS" panose="030F0702030302020204" pitchFamily="66" charset="0"/>
              </a:rPr>
              <a:t>A Theory of Semiotics</a:t>
            </a:r>
            <a:r>
              <a:rPr lang="en-GB" sz="4500" dirty="0">
                <a:latin typeface="Comic Sans MS" panose="030F0702030302020204" pitchFamily="66" charset="0"/>
              </a:rPr>
              <a:t> Indiana University Press: Bloomington [An excellent study – very hard-core, and using lots of examples and illustrations to demonstrate the theory]</a:t>
            </a:r>
          </a:p>
          <a:p>
            <a:endParaRPr lang="en-GB" sz="4500" dirty="0">
              <a:latin typeface="Comic Sans MS" panose="030F0702030302020204" pitchFamily="66" charset="0"/>
            </a:endParaRPr>
          </a:p>
          <a:p>
            <a:r>
              <a:rPr lang="en-GB" sz="4500" b="1" dirty="0">
                <a:latin typeface="Comic Sans MS" panose="030F0702030302020204" pitchFamily="66" charset="0"/>
              </a:rPr>
              <a:t>Case studies of anthropologists/archaeologists trying to apply linguistic theory to anthropological/archaeological material</a:t>
            </a:r>
            <a:endParaRPr lang="en-GB" sz="4500" dirty="0">
              <a:latin typeface="Comic Sans MS" panose="030F0702030302020204" pitchFamily="66" charset="0"/>
            </a:endParaRPr>
          </a:p>
          <a:p>
            <a:r>
              <a:rPr lang="en-GB" sz="4500" dirty="0">
                <a:latin typeface="Comic Sans MS" panose="030F0702030302020204" pitchFamily="66" charset="0"/>
              </a:rPr>
              <a:t> </a:t>
            </a:r>
          </a:p>
          <a:p>
            <a:r>
              <a:rPr lang="en-GB" sz="4500" dirty="0">
                <a:latin typeface="Comic Sans MS" panose="030F0702030302020204" pitchFamily="66" charset="0"/>
              </a:rPr>
              <a:t>Moore H. (1986) 'Introduction' and 'Text, ideology and power' (Chapters 1 &amp; 10, pp. 1-9 &amp; 189-195) in </a:t>
            </a:r>
            <a:r>
              <a:rPr lang="en-GB" sz="4500" i="1" dirty="0">
                <a:latin typeface="Comic Sans MS" panose="030F0702030302020204" pitchFamily="66" charset="0"/>
              </a:rPr>
              <a:t>Space, text and gender</a:t>
            </a:r>
            <a:r>
              <a:rPr lang="en-GB" sz="4500" dirty="0">
                <a:latin typeface="Comic Sans MS" panose="030F0702030302020204" pitchFamily="66" charset="0"/>
              </a:rPr>
              <a:t>.  Cambridge: Cambridge University Press. </a:t>
            </a:r>
          </a:p>
          <a:p>
            <a:r>
              <a:rPr lang="en-GB" sz="4500" dirty="0">
                <a:latin typeface="Comic Sans MS" panose="030F0702030302020204" pitchFamily="66" charset="0"/>
              </a:rPr>
              <a:t> </a:t>
            </a:r>
          </a:p>
          <a:p>
            <a:r>
              <a:rPr lang="en-GB" sz="4500" dirty="0">
                <a:latin typeface="Comic Sans MS" panose="030F0702030302020204" pitchFamily="66" charset="0"/>
              </a:rPr>
              <a:t>Tilley C. 1991 </a:t>
            </a:r>
            <a:r>
              <a:rPr lang="en-GB" sz="4500" i="1" dirty="0">
                <a:latin typeface="Comic Sans MS" panose="030F0702030302020204" pitchFamily="66" charset="0"/>
              </a:rPr>
              <a:t>Material Culture and Text: the Art of Ambiguity</a:t>
            </a:r>
            <a:r>
              <a:rPr lang="en-GB" sz="4500" dirty="0">
                <a:latin typeface="Comic Sans MS" panose="030F0702030302020204" pitchFamily="66" charset="0"/>
              </a:rPr>
              <a:t>. London: </a:t>
            </a:r>
            <a:r>
              <a:rPr lang="en-GB" sz="4500" dirty="0" err="1">
                <a:latin typeface="Comic Sans MS" panose="030F0702030302020204" pitchFamily="66" charset="0"/>
              </a:rPr>
              <a:t>Routledge</a:t>
            </a:r>
            <a:r>
              <a:rPr lang="en-GB" sz="4500" dirty="0">
                <a:latin typeface="Comic Sans MS" panose="030F0702030302020204" pitchFamily="66" charset="0"/>
              </a:rPr>
              <a:t>. [Read the whole book - but chapter 3 'Locating a grammar’ pp. 16-30 is particularly useful as an introduction to material culture as text]</a:t>
            </a:r>
          </a:p>
          <a:p>
            <a:pPr marL="0" indent="0">
              <a:buNone/>
            </a:pPr>
            <a:r>
              <a:rPr lang="en-GB" sz="4500" dirty="0">
                <a:latin typeface="Comic Sans MS" panose="030F0702030302020204" pitchFamily="66" charset="0"/>
              </a:rPr>
              <a:t> 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representation is an active process. Spoken words and written language do not copy (exactly) the thing they describe, except for onomatopoeic words. They may, however, be representations.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Semiotics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sz="3800" b="1" dirty="0"/>
              <a:t>Referent - sign  </a:t>
            </a:r>
          </a:p>
          <a:p>
            <a:r>
              <a:rPr lang="en-GB" sz="3800" dirty="0"/>
              <a:t>The referent is a cat</a:t>
            </a:r>
          </a:p>
          <a:p>
            <a:r>
              <a:rPr lang="en-GB" sz="3800" dirty="0"/>
              <a:t>Sign </a:t>
            </a:r>
            <a:r>
              <a:rPr lang="en-GB" sz="3800" i="1" dirty="0" err="1"/>
              <a:t>el</a:t>
            </a:r>
            <a:r>
              <a:rPr lang="en-GB" sz="3800" i="1" dirty="0"/>
              <a:t> </a:t>
            </a:r>
            <a:r>
              <a:rPr lang="en-GB" sz="3800" i="1" dirty="0" err="1"/>
              <a:t>gato</a:t>
            </a:r>
            <a:r>
              <a:rPr lang="en-GB" sz="3800" i="1" dirty="0"/>
              <a:t>, chat</a:t>
            </a:r>
            <a:r>
              <a:rPr lang="en-GB" sz="3800" dirty="0"/>
              <a:t> or a picture of a cat	</a:t>
            </a:r>
          </a:p>
          <a:p>
            <a:pPr marL="0" indent="0">
              <a:buNone/>
            </a:pPr>
            <a:r>
              <a:rPr lang="en-GB" sz="3800" dirty="0"/>
              <a:t>												 </a:t>
            </a:r>
          </a:p>
          <a:p>
            <a:r>
              <a:rPr lang="en-GB" sz="3800" dirty="0"/>
              <a:t>the </a:t>
            </a:r>
            <a:r>
              <a:rPr lang="en-GB" sz="3800" i="1" dirty="0"/>
              <a:t>sign</a:t>
            </a:r>
            <a:r>
              <a:rPr lang="en-GB" sz="3800" dirty="0"/>
              <a:t> does not equal the </a:t>
            </a:r>
            <a:r>
              <a:rPr lang="en-GB" sz="3800" i="1" dirty="0"/>
              <a:t>referent</a:t>
            </a:r>
            <a:endParaRPr lang="en-GB" sz="3800" dirty="0"/>
          </a:p>
          <a:p>
            <a:r>
              <a:rPr lang="en-GB" sz="3800" dirty="0"/>
              <a:t>the word for cat does not equal a cat</a:t>
            </a:r>
          </a:p>
          <a:p>
            <a:r>
              <a:rPr lang="en-GB" sz="3800" dirty="0"/>
              <a:t>cat in English, </a:t>
            </a:r>
            <a:r>
              <a:rPr lang="en-GB" sz="3800" i="1" dirty="0"/>
              <a:t>el </a:t>
            </a:r>
            <a:r>
              <a:rPr lang="en-GB" sz="3800" i="1" dirty="0" err="1"/>
              <a:t>gato</a:t>
            </a:r>
            <a:r>
              <a:rPr lang="en-GB" sz="3800" dirty="0"/>
              <a:t> in Spanish</a:t>
            </a:r>
          </a:p>
          <a:p>
            <a:r>
              <a:rPr lang="en-GB" sz="3800" dirty="0" err="1"/>
              <a:t>ie</a:t>
            </a:r>
            <a:r>
              <a:rPr lang="en-GB" sz="3800" dirty="0"/>
              <a:t> the sign is arbitrary (except for onomatopoeic words)</a:t>
            </a:r>
          </a:p>
          <a:p>
            <a:endParaRPr lang="en-GB" sz="3800" dirty="0"/>
          </a:p>
          <a:p>
            <a:r>
              <a:rPr lang="en-GB" sz="3800" dirty="0"/>
              <a:t>The sign itself can be split into two – </a:t>
            </a:r>
          </a:p>
          <a:p>
            <a:r>
              <a:rPr lang="en-GB" sz="3800" dirty="0"/>
              <a:t>1. the </a:t>
            </a:r>
            <a:r>
              <a:rPr lang="en-GB" sz="3800" i="1" dirty="0"/>
              <a:t>signifier</a:t>
            </a:r>
            <a:r>
              <a:rPr lang="en-GB" sz="3800" dirty="0"/>
              <a:t> is the sensory impression of the sign (the sound, the impression of a written word) </a:t>
            </a:r>
          </a:p>
          <a:p>
            <a:r>
              <a:rPr lang="en-GB" sz="3800" dirty="0"/>
              <a:t>2.the </a:t>
            </a:r>
            <a:r>
              <a:rPr lang="en-GB" sz="3800" i="1" dirty="0"/>
              <a:t>signified</a:t>
            </a:r>
            <a:r>
              <a:rPr lang="en-GB" sz="3800" dirty="0"/>
              <a:t> is the abstract concept the sign evokes (the idea).</a:t>
            </a:r>
          </a:p>
          <a:p>
            <a:r>
              <a:rPr lang="en-GB" sz="3800" dirty="0"/>
              <a:t>The signified does not equal the referent. The referent is a real thing. The signified is what happens in your brain when you see or hear the signifier.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CEEF7-6D04-3713-85D9-0877F89B8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the </a:t>
            </a:r>
            <a:r>
              <a:rPr lang="en-GB" sz="4400" i="1" dirty="0"/>
              <a:t>sign</a:t>
            </a:r>
            <a:r>
              <a:rPr lang="en-GB" sz="4400" dirty="0"/>
              <a:t> does not equal the </a:t>
            </a:r>
            <a:r>
              <a:rPr lang="en-GB" sz="4400" i="1" dirty="0"/>
              <a:t>referent</a:t>
            </a:r>
            <a:br>
              <a:rPr lang="en-GB" sz="4400" dirty="0"/>
            </a:br>
            <a:endParaRPr lang="en-GB" dirty="0"/>
          </a:p>
        </p:txBody>
      </p:sp>
      <p:pic>
        <p:nvPicPr>
          <p:cNvPr id="8194" name="Picture 2" descr="Tabby Cat Wallpapers - Top Free Tabby Cat Backgrounds - WallpaperAccess">
            <a:extLst>
              <a:ext uri="{FF2B5EF4-FFF2-40B4-BE49-F238E27FC236}">
                <a16:creationId xmlns:a16="http://schemas.microsoft.com/office/drawing/2014/main" id="{C910F4F2-938D-0717-594E-4E3AD44DC0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230" y="1600200"/>
            <a:ext cx="7241540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0500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Tilley, C. 1991 </a:t>
            </a:r>
            <a:r>
              <a:rPr lang="en-GB" b="1" dirty="0"/>
              <a:t>Material Culture and Text: The art of ambiguity</a:t>
            </a:r>
            <a:r>
              <a:rPr lang="en-GB" dirty="0"/>
              <a:t> London: Routledge </a:t>
            </a:r>
          </a:p>
          <a:p>
            <a:r>
              <a:rPr lang="en-GB" dirty="0"/>
              <a:t>To make the point of subjectivity in interpretation Tilley applies a variety of grand theory to the same archaeological data – Empiricist, Marxist, </a:t>
            </a:r>
            <a:r>
              <a:rPr lang="en-GB" dirty="0" err="1"/>
              <a:t>Structuralist</a:t>
            </a:r>
            <a:r>
              <a:rPr lang="en-GB" dirty="0"/>
              <a:t>, Semiotic – offering at the end of each a critique to demonstrate the effective uselessness of each, before going on to the next. He looks at Bronze Age rock carvings in </a:t>
            </a:r>
            <a:r>
              <a:rPr lang="en-GB" dirty="0" err="1"/>
              <a:t>Nämförsen</a:t>
            </a:r>
            <a:r>
              <a:rPr lang="en-GB" dirty="0"/>
              <a:t>, consisting of elk, birds, “tools”, “shoe soles”, boats and fish.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24FB0-AD78-FE99-46F4-8F908FF72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Plan of the Berber house</a:t>
            </a:r>
            <a:br>
              <a:rPr lang="en-GB" dirty="0"/>
            </a:br>
            <a:r>
              <a:rPr lang="en-GB" sz="1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Bourdieu. P. 2003 [reprint] The Berber house In Low, S.M. and Lawrence- </a:t>
            </a:r>
            <a:r>
              <a:rPr lang="en-GB" sz="1600" dirty="0" err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Zúñiga</a:t>
            </a:r>
            <a:r>
              <a:rPr lang="en-GB" sz="1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, D. (eds.) </a:t>
            </a:r>
            <a:r>
              <a:rPr lang="en-GB" sz="16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The Anthropology of Space and Place: Locating culture </a:t>
            </a:r>
            <a:r>
              <a:rPr lang="en-GB" sz="1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Blackwell: Oxford pp131-141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FFB5068-4EF0-8B15-DCE1-05871807AE2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011" y="1600200"/>
            <a:ext cx="5783978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805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B77E0-2D82-8F56-B7A1-49F6405B1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Marakwet (Kenya), Endo compound</a:t>
            </a:r>
            <a:br>
              <a:rPr lang="en-GB" dirty="0"/>
            </a:br>
            <a:r>
              <a:rPr lang="en-GB" altLang="en-US" sz="1800" dirty="0"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Moore, H. 1986 </a:t>
            </a:r>
            <a:r>
              <a:rPr lang="en-GB" altLang="en-US" sz="1800" b="1" dirty="0"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Space, Text and Gender: an anthropological study of the Marakwet of Kenya </a:t>
            </a:r>
            <a:r>
              <a:rPr lang="en-GB" altLang="en-US" sz="1800" dirty="0">
                <a:latin typeface="Comic Sans MS" panose="030F0702030302020204" pitchFamily="66" charset="0"/>
                <a:ea typeface="Times" panose="02020603050405020304" pitchFamily="18" charset="0"/>
                <a:cs typeface="Times New Roman" panose="02020603050405020304" pitchFamily="18" charset="0"/>
              </a:rPr>
              <a:t>Cambridge: Cambridge University Press</a:t>
            </a:r>
            <a:br>
              <a:rPr lang="en-GB" altLang="en-US" sz="1800" dirty="0">
                <a:latin typeface="Arial" panose="020B0604020202020204" pitchFamily="34" charset="0"/>
              </a:rPr>
            </a:br>
            <a:endParaRPr lang="en-GB" sz="18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EDFF890-116E-4B2B-885A-DEAAD9A9DE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54002"/>
            <a:ext cx="8229600" cy="401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9092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Material culture as text </a:t>
            </a:r>
            <a:r>
              <a:rPr lang="en-GB" sz="2200" dirty="0"/>
              <a:t>(chapter 3 semiotics)</a:t>
            </a:r>
            <a:endParaRPr lang="en-US" sz="2200" dirty="0"/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Tilley, C. 1991 </a:t>
            </a:r>
            <a:r>
              <a:rPr lang="en-GB" sz="2400" b="1" dirty="0"/>
              <a:t>Material Culture and Text: The art of ambiguity</a:t>
            </a:r>
            <a:r>
              <a:rPr lang="en-GB" sz="2400" dirty="0"/>
              <a:t> London: Routledge</a:t>
            </a:r>
          </a:p>
          <a:p>
            <a:pPr>
              <a:lnSpc>
                <a:spcPct val="80000"/>
              </a:lnSpc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N</a:t>
            </a:r>
            <a:r>
              <a:rPr lang="en-US" sz="2400" dirty="0"/>
              <a:t>ä</a:t>
            </a:r>
            <a:r>
              <a:rPr lang="en-GB" sz="2400" dirty="0" err="1"/>
              <a:t>mforsen</a:t>
            </a:r>
            <a:r>
              <a:rPr lang="en-GB" sz="2400" dirty="0"/>
              <a:t>, Sweden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Bronze Age rock art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Situated on rapids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Elk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“Shoe soles”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Boats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Fish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“Tools”</a:t>
            </a:r>
          </a:p>
          <a:p>
            <a:pPr>
              <a:lnSpc>
                <a:spcPct val="80000"/>
              </a:lnSpc>
            </a:pPr>
            <a:r>
              <a:rPr lang="en-GB" sz="1600" dirty="0"/>
              <a:t>Birds</a:t>
            </a:r>
            <a:endParaRPr lang="en-US" sz="1600" dirty="0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en-US" sz="2400"/>
          </a:p>
        </p:txBody>
      </p:sp>
      <p:pic>
        <p:nvPicPr>
          <p:cNvPr id="9221" name="Picture 5" descr="pro_skep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2420938"/>
            <a:ext cx="2571750" cy="304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DE55F-3985-3E55-02C4-4E0A76AF3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</a:t>
            </a:r>
            <a:r>
              <a:rPr lang="en-US" sz="2800" dirty="0"/>
              <a:t>ä</a:t>
            </a:r>
            <a:r>
              <a:rPr lang="en-GB" sz="2800" dirty="0" err="1"/>
              <a:t>mforsen</a:t>
            </a:r>
            <a:r>
              <a:rPr lang="en-GB" sz="2800" dirty="0"/>
              <a:t>, Sweden bronze age rock art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CB76ABE-1DC3-F15D-F7A7-4AF6CA7D392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450" y="1862931"/>
            <a:ext cx="600710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555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20CF7-A318-F479-7C56-45901CF4B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</a:t>
            </a:r>
            <a:r>
              <a:rPr lang="en-US" sz="2800" dirty="0"/>
              <a:t>ä</a:t>
            </a:r>
            <a:r>
              <a:rPr lang="en-GB" sz="2800" dirty="0" err="1"/>
              <a:t>mforsen</a:t>
            </a:r>
            <a:r>
              <a:rPr lang="en-GB" sz="2800" dirty="0"/>
              <a:t>, Sweden bronze age rock art</a:t>
            </a:r>
          </a:p>
        </p:txBody>
      </p:sp>
      <p:pic>
        <p:nvPicPr>
          <p:cNvPr id="6146" name="Picture 2" descr="Bronze Age Rock Carvings Fossum Near Tanumshede Gotaland Sweden ...">
            <a:extLst>
              <a:ext uri="{FF2B5EF4-FFF2-40B4-BE49-F238E27FC236}">
                <a16:creationId xmlns:a16="http://schemas.microsoft.com/office/drawing/2014/main" id="{E6C6560B-8556-E77F-156C-D94FDB4826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000" y="1691481"/>
            <a:ext cx="63500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8161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6AE64-BF09-D63F-505E-E31886BFF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</a:t>
            </a:r>
            <a:r>
              <a:rPr lang="en-US" sz="2800" dirty="0"/>
              <a:t>ä</a:t>
            </a:r>
            <a:r>
              <a:rPr lang="en-GB" sz="2800" dirty="0" err="1"/>
              <a:t>mforsen</a:t>
            </a:r>
            <a:r>
              <a:rPr lang="en-GB" sz="2800" dirty="0"/>
              <a:t>, Sweden - bronze age rock art</a:t>
            </a:r>
          </a:p>
        </p:txBody>
      </p:sp>
      <p:pic>
        <p:nvPicPr>
          <p:cNvPr id="7170" name="Picture 2" descr="Bronze Age Rock Carvings Fossum Near Tanumshede Gotaland Sweden ...">
            <a:extLst>
              <a:ext uri="{FF2B5EF4-FFF2-40B4-BE49-F238E27FC236}">
                <a16:creationId xmlns:a16="http://schemas.microsoft.com/office/drawing/2014/main" id="{936A9021-B0C2-EAC8-91ED-FEFDE77140E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21" y="1600200"/>
            <a:ext cx="810015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204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32A96-2A11-32A7-14CE-1E9C01B56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</a:t>
            </a:r>
            <a:r>
              <a:rPr lang="en-US" sz="2800" dirty="0"/>
              <a:t>ä</a:t>
            </a:r>
            <a:r>
              <a:rPr lang="en-GB" sz="2800" dirty="0" err="1"/>
              <a:t>mforsen</a:t>
            </a:r>
            <a:r>
              <a:rPr lang="en-GB" sz="2800" dirty="0"/>
              <a:t>, Sweden bronze age rock art</a:t>
            </a:r>
          </a:p>
        </p:txBody>
      </p:sp>
      <p:pic>
        <p:nvPicPr>
          <p:cNvPr id="4098" name="Picture 2" descr="See Prehistoric Rock Art Carvings at Tanum in Sweden">
            <a:extLst>
              <a:ext uri="{FF2B5EF4-FFF2-40B4-BE49-F238E27FC236}">
                <a16:creationId xmlns:a16="http://schemas.microsoft.com/office/drawing/2014/main" id="{C2AABA0A-967B-E08A-E613-649100B4A2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326" y="2133600"/>
            <a:ext cx="6779348" cy="3804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20366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F8A8D-49BB-06A3-400C-523FB65E2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</a:t>
            </a:r>
            <a:r>
              <a:rPr lang="en-US" sz="2800" dirty="0"/>
              <a:t>ä</a:t>
            </a:r>
            <a:r>
              <a:rPr lang="en-GB" sz="2800" dirty="0" err="1"/>
              <a:t>mforsen</a:t>
            </a:r>
            <a:r>
              <a:rPr lang="en-GB" sz="2800" dirty="0"/>
              <a:t>, Sweden bronze age rock art</a:t>
            </a:r>
          </a:p>
        </p:txBody>
      </p:sp>
      <p:pic>
        <p:nvPicPr>
          <p:cNvPr id="5122" name="Picture 2" descr="Unique 3D Documentation Of Scandinavia's Bronze Age Rock Art Launched ...">
            <a:extLst>
              <a:ext uri="{FF2B5EF4-FFF2-40B4-BE49-F238E27FC236}">
                <a16:creationId xmlns:a16="http://schemas.microsoft.com/office/drawing/2014/main" id="{20A93E5F-5CA9-8208-9C7E-8D9C9CB02FE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2286000"/>
            <a:ext cx="7086600" cy="360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244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“Reading” the text</a:t>
            </a:r>
            <a:endParaRPr lang="en-US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7109" name="Picture 5" descr="namforse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2060575"/>
            <a:ext cx="1781175" cy="1143000"/>
          </a:xfrm>
          <a:prstGeom prst="rect">
            <a:avLst/>
          </a:prstGeom>
          <a:noFill/>
        </p:spPr>
      </p:pic>
      <p:pic>
        <p:nvPicPr>
          <p:cNvPr id="47111" name="Picture 7" descr="hallristningar_namforse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2492375"/>
            <a:ext cx="2190750" cy="1666875"/>
          </a:xfrm>
          <a:prstGeom prst="rect">
            <a:avLst/>
          </a:prstGeom>
          <a:noFill/>
        </p:spPr>
      </p:pic>
      <p:pic>
        <p:nvPicPr>
          <p:cNvPr id="47113" name="Picture 9" descr="namfors_vy_min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2138" y="3500438"/>
            <a:ext cx="3286125" cy="22193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620</Words>
  <Application>Microsoft Office PowerPoint</Application>
  <PresentationFormat>On-screen Show (4:3)</PresentationFormat>
  <Paragraphs>60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Comic Sans MS</vt:lpstr>
      <vt:lpstr>Times New Roman</vt:lpstr>
      <vt:lpstr>Office Theme</vt:lpstr>
      <vt:lpstr>PowerPoint Presentation</vt:lpstr>
      <vt:lpstr>references</vt:lpstr>
      <vt:lpstr>PowerPoint Presentation</vt:lpstr>
      <vt:lpstr>Semiotics</vt:lpstr>
      <vt:lpstr>the sign does not equal the referent </vt:lpstr>
      <vt:lpstr>PowerPoint Presentation</vt:lpstr>
      <vt:lpstr> Plan of the Berber house Bourdieu. P. 2003 [reprint] The Berber house In Low, S.M. and Lawrence- Zúñiga, D. (eds.) The Anthropology of Space and Place: Locating culture Blackwell: Oxford pp131-141 </vt:lpstr>
      <vt:lpstr>Marakwet (Kenya), Endo compound Moore, H. 1986 Space, Text and Gender: an anthropological study of the Marakwet of Kenya Cambridge: Cambridge University Press </vt:lpstr>
      <vt:lpstr>Material culture as text (chapter 3 semiotics)</vt:lpstr>
      <vt:lpstr>Nämforsen, Sweden bronze age rock art</vt:lpstr>
      <vt:lpstr>Nämforsen, Sweden bronze age rock art</vt:lpstr>
      <vt:lpstr>Nämforsen, Sweden - bronze age rock art</vt:lpstr>
      <vt:lpstr>Nämforsen, Sweden bronze age rock art</vt:lpstr>
      <vt:lpstr>Nämforsen, Sweden bronze age rock art</vt:lpstr>
      <vt:lpstr>“Reading” the text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Ethnoarchaeology</dc:title>
  <dc:creator>Kathy</dc:creator>
  <cp:lastModifiedBy>Kathryn Fewster</cp:lastModifiedBy>
  <cp:revision>14</cp:revision>
  <dcterms:created xsi:type="dcterms:W3CDTF">2006-08-16T00:00:00Z</dcterms:created>
  <dcterms:modified xsi:type="dcterms:W3CDTF">2023-09-24T12:59:30Z</dcterms:modified>
</cp:coreProperties>
</file>