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71" r:id="rId11"/>
    <p:sldId id="272"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202" autoAdjust="0"/>
  </p:normalViewPr>
  <p:slideViewPr>
    <p:cSldViewPr snapToGrid="0">
      <p:cViewPr varScale="1">
        <p:scale>
          <a:sx n="50" d="100"/>
          <a:sy n="50" d="100"/>
        </p:scale>
        <p:origin x="15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6C7E-1F87-483B-95B3-86A9C66138B1}" type="datetimeFigureOut">
              <a:rPr lang="en-IN" smtClean="0"/>
              <a:t>07-02-2023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074A5-27A8-48DE-A2ED-886DC471B79C}" type="slidenum">
              <a:rPr lang="en-IN" smtClean="0"/>
              <a:t>‹#›</a:t>
            </a:fld>
            <a:endParaRPr lang="en-IN"/>
          </a:p>
        </p:txBody>
      </p:sp>
    </p:spTree>
    <p:extLst>
      <p:ext uri="{BB962C8B-B14F-4D97-AF65-F5344CB8AC3E}">
        <p14:creationId xmlns:p14="http://schemas.microsoft.com/office/powerpoint/2010/main" val="584631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Programme: BA International Hotel Management</a:t>
            </a:r>
            <a:endParaRPr lang="ro-RO" sz="1800"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Module: Hospitality and Guest Services</a:t>
            </a:r>
            <a:endParaRPr lang="ro-RO" sz="1800" dirty="0">
              <a:effectLst/>
              <a:latin typeface="Times New Roman" panose="02020603050405020304" pitchFamily="18" charset="0"/>
              <a:ea typeface="Calibri" panose="020F0502020204030204" pitchFamily="34" charset="0"/>
            </a:endParaRPr>
          </a:p>
          <a:p>
            <a:pPr algn="ctr"/>
            <a:r>
              <a:rPr lang="en-GB" sz="1800" b="1" dirty="0">
                <a:effectLst/>
                <a:latin typeface="Times New Roman" panose="02020603050405020304" pitchFamily="18" charset="0"/>
                <a:ea typeface="Calibri" panose="020F0502020204030204" pitchFamily="34" charset="0"/>
              </a:rPr>
              <a:t>Module code: BMIH4003</a:t>
            </a:r>
            <a:endParaRPr lang="ro-RO" sz="1800" b="1"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Student Name: Madalina Ionela Preda</a:t>
            </a:r>
            <a:endParaRPr lang="ro-RO" sz="1800" b="1"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Student ID: 2213175</a:t>
            </a:r>
            <a:endParaRPr lang="ro-RO" sz="1800" b="1" dirty="0">
              <a:effectLst/>
              <a:latin typeface="Times New Roman" panose="02020603050405020304" pitchFamily="18" charset="0"/>
              <a:ea typeface="Calibri" panose="020F0502020204030204" pitchFamily="34" charset="0"/>
            </a:endParaRPr>
          </a:p>
          <a:p>
            <a:pPr algn="ctr"/>
            <a:endParaRPr lang="ro-RO" dirty="0"/>
          </a:p>
        </p:txBody>
      </p:sp>
      <p:sp>
        <p:nvSpPr>
          <p:cNvPr id="4" name="Substituent număr diapozitiv 3"/>
          <p:cNvSpPr>
            <a:spLocks noGrp="1"/>
          </p:cNvSpPr>
          <p:nvPr>
            <p:ph type="sldNum" sz="quarter" idx="5"/>
          </p:nvPr>
        </p:nvSpPr>
        <p:spPr/>
        <p:txBody>
          <a:bodyPr/>
          <a:lstStyle/>
          <a:p>
            <a:fld id="{6D9074A5-27A8-48DE-A2ED-886DC471B79C}" type="slidenum">
              <a:rPr lang="en-IN" smtClean="0"/>
              <a:t>1</a:t>
            </a:fld>
            <a:endParaRPr lang="en-IN"/>
          </a:p>
        </p:txBody>
      </p:sp>
    </p:spTree>
    <p:extLst>
      <p:ext uri="{BB962C8B-B14F-4D97-AF65-F5344CB8AC3E}">
        <p14:creationId xmlns:p14="http://schemas.microsoft.com/office/powerpoint/2010/main" val="3037695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a:p>
        </p:txBody>
      </p:sp>
      <p:sp>
        <p:nvSpPr>
          <p:cNvPr id="4" name="Substituent număr diapozitiv 3"/>
          <p:cNvSpPr>
            <a:spLocks noGrp="1"/>
          </p:cNvSpPr>
          <p:nvPr>
            <p:ph type="sldNum" sz="quarter" idx="5"/>
          </p:nvPr>
        </p:nvSpPr>
        <p:spPr/>
        <p:txBody>
          <a:bodyPr/>
          <a:lstStyle/>
          <a:p>
            <a:fld id="{6D9074A5-27A8-48DE-A2ED-886DC471B79C}" type="slidenum">
              <a:rPr lang="en-IN" smtClean="0"/>
              <a:t>2</a:t>
            </a:fld>
            <a:endParaRPr lang="en-IN"/>
          </a:p>
        </p:txBody>
      </p:sp>
    </p:spTree>
    <p:extLst>
      <p:ext uri="{BB962C8B-B14F-4D97-AF65-F5344CB8AC3E}">
        <p14:creationId xmlns:p14="http://schemas.microsoft.com/office/powerpoint/2010/main" val="2140276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presentation will critically analyse aspects of guest services used by contemporary hospitality companies by focusing on The Ritz-Carlton, which is a brand under Marriott International. It will evaluate the effectiveness of these elements of guest services, along with their usefulness in meeting/exceeding customer expectations.</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3</a:t>
            </a:fld>
            <a:endParaRPr lang="en-IN"/>
          </a:p>
        </p:txBody>
      </p:sp>
    </p:spTree>
    <p:extLst>
      <p:ext uri="{BB962C8B-B14F-4D97-AF65-F5344CB8AC3E}">
        <p14:creationId xmlns:p14="http://schemas.microsoft.com/office/powerpoint/2010/main" val="170599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Ritz-Carlton brand has over 100 years of experience in providing a Gold Standard of services to its customers in the luxury segment of the hospitality industry (The Ritz-Carlton Hotel Company, 2023). Therefore, the main consumers of the hotel are people purchasing premium accommodation services for professional and/or personal reasons, with an organisational focus on corporate clients. This consumer segment hinges towards the upper-class demographic, which has the expectation of gaining high-quality services and is willing to pay premium prices for the same. Corporate clients often have diverse needs and have these expectations, making it the main consumer base for The Ritz-Carlton.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4</a:t>
            </a:fld>
            <a:endParaRPr lang="en-IN"/>
          </a:p>
        </p:txBody>
      </p:sp>
    </p:spTree>
    <p:extLst>
      <p:ext uri="{BB962C8B-B14F-4D97-AF65-F5344CB8AC3E}">
        <p14:creationId xmlns:p14="http://schemas.microsoft.com/office/powerpoint/2010/main" val="494054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Guest Services cover the scope of customer experience and satisfaction by hotels to aid in the development of a loyal clientele (Castro, 2018). The nature of these guest services covers activities, facilities, and features, which help in improving the customer experience provided by hotel companies. The need for these elements arises due to the growing competition necessitating hotels to understand the expectations of their customers and fulfilling these to generate higher competitiveness. Deloitte (2017) conducted extensive research on the hospitality industry and concluded that recent trends indicate an exponential increase in emphasis on customer experience to generate satisfaction. This is because the contemporary business landscape in the hospitality industry does not feature high competitiveness simply through basic provisions of accommodations like good rooms, food, and easy booking (Wood, 2015). It has led to organisations giving priority to the role of guest services in their operations to overcome such issues, and ensure competitiveness in the market.</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5</a:t>
            </a:fld>
            <a:endParaRPr lang="en-IN"/>
          </a:p>
        </p:txBody>
      </p:sp>
    </p:spTree>
    <p:extLst>
      <p:ext uri="{BB962C8B-B14F-4D97-AF65-F5344CB8AC3E}">
        <p14:creationId xmlns:p14="http://schemas.microsoft.com/office/powerpoint/2010/main" val="2083943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provides extensive and qualitative guest services through its Gold Standard, which philosophises its dedication to exceeding customer expectations to develop a long-lasting relationship with them (The Ritz-Carlton Hotel Company, 2023). This involves providing guests with warm and sincere greetings, anticipation and fulfilment of their needs, and a fond farewell. Further, this approach also accompanies each of their customer experience touch points representing points of contact of guests with the organisation. It includes proper staff training to ensure positive behaviour with guests by receptionists, room service staff, kitchen staff, and others. </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hotel provided guest service facilities including fulfilment of expressed and unexpressed guest needs, creating unique experiences, ensuring cleanliness, immediate resolution of guest problems, and many more (The Ritz-Carlton Hotel Company, 2023). These facilities also include digitalised services like making requests for any need directly from their smartphones, online booking, and ease of reaching out to customer services. Therefore, guest services play an important role in ensuring high customer satisfaction at The Ritz-Carlton, which allows the company to maintain the loyalty of its clientele.</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6</a:t>
            </a:fld>
            <a:endParaRPr lang="en-IN"/>
          </a:p>
        </p:txBody>
      </p:sp>
    </p:spTree>
    <p:extLst>
      <p:ext uri="{BB962C8B-B14F-4D97-AF65-F5344CB8AC3E}">
        <p14:creationId xmlns:p14="http://schemas.microsoft.com/office/powerpoint/2010/main" val="219260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Guest services generally have a critical role in contemporary hospitality organisations (Walker, 2013). This is because of its crucial role in generating a high customer satisfaction rate leading to the functional benefits of enhancing re-purchases, building a positive brand image, and sustaining the competitiveness of a firm. Therefore, guest services enable a hotel company to ensure that it can not only attract customers but retain them for long-term profitability and improvement of market share. Evidence suggests that customer satisfaction has a direct impact on the competitiveness of a hospitality company because of its ability to influence the loyalty of clients (</a:t>
            </a:r>
            <a:r>
              <a:rPr lang="en-GB" sz="1800" dirty="0" err="1">
                <a:effectLst/>
                <a:latin typeface="Times New Roman" panose="02020603050405020304" pitchFamily="18" charset="0"/>
                <a:ea typeface="Calibri" panose="020F0502020204030204" pitchFamily="34" charset="0"/>
              </a:rPr>
              <a:t>Tesone</a:t>
            </a:r>
            <a:r>
              <a:rPr lang="en-GB" sz="1800" dirty="0">
                <a:effectLst/>
                <a:latin typeface="Times New Roman" panose="02020603050405020304" pitchFamily="18" charset="0"/>
                <a:ea typeface="Calibri" panose="020F0502020204030204" pitchFamily="34" charset="0"/>
              </a:rPr>
              <a:t>, 2014). This aspect of consumer behaviour has a central role in aiding the prioritisation of guest services in contemporary hospitality firms. Further, it has a central role in enabling companies to meet/exceed the expectations of guests by improving customer experience through the provision of guest service measures and strategies. This is the primary reason for the important role and function of guest services among modern hospitality companies operating across the world.</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7</a:t>
            </a:fld>
            <a:endParaRPr lang="en-IN"/>
          </a:p>
        </p:txBody>
      </p:sp>
    </p:spTree>
    <p:extLst>
      <p:ext uri="{BB962C8B-B14F-4D97-AF65-F5344CB8AC3E}">
        <p14:creationId xmlns:p14="http://schemas.microsoft.com/office/powerpoint/2010/main" val="2140391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Hospitality as a business concept involves the provision of care and consideration offered by organisations towards their customers (Kunwar, 2017). Customer services and experience form critical components of the same, which seek to generate a higher rate of customer satisfaction. The modern business landscape features heavy competition, which necessitates the adoption of good hospitality practices to help firms differentiate themselves from others. It not only enables them to develop a favourable brand image but build a loyal clientele, using which they may grow their business (</a:t>
            </a:r>
            <a:r>
              <a:rPr lang="en-GB" sz="1800" dirty="0" err="1">
                <a:effectLst/>
                <a:latin typeface="Times New Roman" panose="02020603050405020304" pitchFamily="18" charset="0"/>
                <a:ea typeface="Calibri" panose="020F0502020204030204" pitchFamily="34" charset="0"/>
              </a:rPr>
              <a:t>Mekoth</a:t>
            </a:r>
            <a:r>
              <a:rPr lang="en-GB" sz="1800" dirty="0">
                <a:effectLst/>
                <a:latin typeface="Times New Roman" panose="02020603050405020304" pitchFamily="18" charset="0"/>
                <a:ea typeface="Calibri" panose="020F0502020204030204" pitchFamily="34" charset="0"/>
              </a:rPr>
              <a:t>, Thomson, and </a:t>
            </a:r>
            <a:r>
              <a:rPr lang="en-GB" sz="1800" dirty="0" err="1">
                <a:effectLst/>
                <a:latin typeface="Times New Roman" panose="02020603050405020304" pitchFamily="18" charset="0"/>
                <a:ea typeface="Calibri" panose="020F0502020204030204" pitchFamily="34" charset="0"/>
              </a:rPr>
              <a:t>Unnithan</a:t>
            </a:r>
            <a:r>
              <a:rPr lang="en-GB" sz="1800" dirty="0">
                <a:effectLst/>
                <a:latin typeface="Times New Roman" panose="02020603050405020304" pitchFamily="18" charset="0"/>
                <a:ea typeface="Calibri" panose="020F0502020204030204" pitchFamily="34" charset="0"/>
              </a:rPr>
              <a:t>, 2022). Therefore, hospitality is of utmost importance for contemporary organisations, especially for firms operating in the hospitality industry like The Ritz-Carlton.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8</a:t>
            </a:fld>
            <a:endParaRPr lang="en-IN"/>
          </a:p>
        </p:txBody>
      </p:sp>
    </p:spTree>
    <p:extLst>
      <p:ext uri="{BB962C8B-B14F-4D97-AF65-F5344CB8AC3E}">
        <p14:creationId xmlns:p14="http://schemas.microsoft.com/office/powerpoint/2010/main" val="2142940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Hotels meet/exceed guest expectations by offering them a unique customer experience, which not only aids in the development of customer satisfaction but influences guests to become independent marketers of the firm through word of mouth. For example, The Ritz-Carlton offers extensive offers to its guests as all-in-one packages for solo travelling including several elements (The Ritz-Carlton, 2023). This eases the touring experience of customers as they do not need to contact multiple businesses for their various needs. Further, their Gold Standard experience provided by highly trained staff also fulfils/exceeds guest expectations by offering a premium experience.</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9</a:t>
            </a:fld>
            <a:endParaRPr lang="en-IN"/>
          </a:p>
        </p:txBody>
      </p:sp>
    </p:spTree>
    <p:extLst>
      <p:ext uri="{BB962C8B-B14F-4D97-AF65-F5344CB8AC3E}">
        <p14:creationId xmlns:p14="http://schemas.microsoft.com/office/powerpoint/2010/main" val="881948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presentation explained the critical role of guest services in generating customer satisfaction and a loyal clientele. It discussed Ritz-Carlton's Gold Standard approach to ensure the best customer experience by adopting elements of guest services.</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10</a:t>
            </a:fld>
            <a:endParaRPr lang="en-IN"/>
          </a:p>
        </p:txBody>
      </p:sp>
    </p:spTree>
    <p:extLst>
      <p:ext uri="{BB962C8B-B14F-4D97-AF65-F5344CB8AC3E}">
        <p14:creationId xmlns:p14="http://schemas.microsoft.com/office/powerpoint/2010/main" val="1644693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err="1">
                <a:effectLst/>
                <a:latin typeface="Times New Roman" panose="02020603050405020304" pitchFamily="18" charset="0"/>
                <a:ea typeface="Calibri" panose="020F0502020204030204" pitchFamily="34" charset="0"/>
              </a:rPr>
              <a:t>Tesone</a:t>
            </a:r>
            <a:r>
              <a:rPr lang="en-GB" sz="1800" dirty="0">
                <a:effectLst/>
                <a:latin typeface="Times New Roman" panose="02020603050405020304" pitchFamily="18" charset="0"/>
                <a:ea typeface="Calibri" panose="020F0502020204030204" pitchFamily="34" charset="0"/>
              </a:rPr>
              <a:t>, V. (2014) </a:t>
            </a:r>
            <a:r>
              <a:rPr lang="en-GB" sz="1800" i="1" dirty="0">
                <a:effectLst/>
                <a:latin typeface="Times New Roman" panose="02020603050405020304" pitchFamily="18" charset="0"/>
                <a:ea typeface="Calibri" panose="020F0502020204030204" pitchFamily="34" charset="0"/>
              </a:rPr>
              <a:t>Principles of Management for the Hospitality Industry</a:t>
            </a:r>
            <a:r>
              <a:rPr lang="en-GB" sz="1800" dirty="0">
                <a:effectLst/>
                <a:latin typeface="Times New Roman" panose="02020603050405020304" pitchFamily="18" charset="0"/>
                <a:ea typeface="Calibri" panose="020F0502020204030204" pitchFamily="34" charset="0"/>
              </a:rPr>
              <a:t>, Butterworth Heineman, Oxford</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GOLD STANDARDS</a:t>
            </a:r>
            <a:r>
              <a:rPr lang="en-GB" sz="1800" dirty="0">
                <a:effectLst/>
                <a:latin typeface="Times New Roman" panose="02020603050405020304" pitchFamily="18" charset="0"/>
                <a:ea typeface="Calibri" panose="020F0502020204030204" pitchFamily="34" charset="0"/>
              </a:rPr>
              <a:t>. Available at: https://www.ritzcarlton.com/en/about/gold-standards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HOTELS &amp; RESORTS</a:t>
            </a:r>
            <a:r>
              <a:rPr lang="en-GB" sz="1800" dirty="0">
                <a:effectLst/>
                <a:latin typeface="Times New Roman" panose="02020603050405020304" pitchFamily="18" charset="0"/>
                <a:ea typeface="Calibri" panose="020F0502020204030204" pitchFamily="34" charset="0"/>
              </a:rPr>
              <a:t>. Available at: https://www.ritzcarlton.com/en/hotels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THE RITZ-CARLTON</a:t>
            </a:r>
            <a:r>
              <a:rPr lang="en-GB" sz="1800" dirty="0">
                <a:effectLst/>
                <a:latin typeface="Times New Roman" panose="02020603050405020304" pitchFamily="18" charset="0"/>
                <a:ea typeface="Calibri" panose="020F0502020204030204" pitchFamily="34" charset="0"/>
              </a:rPr>
              <a:t>. Available at: https://www.ritzcarlton.com/en/about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Wood, R.C. (2015) </a:t>
            </a:r>
            <a:r>
              <a:rPr lang="en-GB" sz="1800" i="1" dirty="0">
                <a:effectLst/>
                <a:latin typeface="Times New Roman" panose="02020603050405020304" pitchFamily="18" charset="0"/>
                <a:ea typeface="Calibri" panose="020F0502020204030204" pitchFamily="34" charset="0"/>
              </a:rPr>
              <a:t>Hospitality Management: a brief introduction</a:t>
            </a:r>
            <a:r>
              <a:rPr lang="en-GB" sz="1800" dirty="0">
                <a:effectLst/>
                <a:latin typeface="Times New Roman" panose="02020603050405020304" pitchFamily="18" charset="0"/>
                <a:ea typeface="Calibri" panose="020F0502020204030204" pitchFamily="34" charset="0"/>
              </a:rPr>
              <a:t>, Sage, London</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Walker, J. (2013) </a:t>
            </a:r>
            <a:r>
              <a:rPr lang="en-GB" sz="1800" i="1" dirty="0">
                <a:effectLst/>
                <a:latin typeface="Times New Roman" panose="02020603050405020304" pitchFamily="18" charset="0"/>
                <a:ea typeface="Calibri" panose="020F0502020204030204" pitchFamily="34" charset="0"/>
              </a:rPr>
              <a:t>Introduction to Hospitality Management</a:t>
            </a:r>
            <a:r>
              <a:rPr lang="en-GB" sz="1800" dirty="0">
                <a:effectLst/>
                <a:latin typeface="Times New Roman" panose="02020603050405020304" pitchFamily="18" charset="0"/>
                <a:ea typeface="Calibri" panose="020F0502020204030204" pitchFamily="34" charset="0"/>
              </a:rPr>
              <a:t>, Pearson, London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11</a:t>
            </a:fld>
            <a:endParaRPr lang="en-IN"/>
          </a:p>
        </p:txBody>
      </p:sp>
    </p:spTree>
    <p:extLst>
      <p:ext uri="{BB962C8B-B14F-4D97-AF65-F5344CB8AC3E}">
        <p14:creationId xmlns:p14="http://schemas.microsoft.com/office/powerpoint/2010/main" val="217403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71014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88689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621827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F38FE-DC21-43B8-B36B-EEAC8C33D417}"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89606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F38FE-DC21-43B8-B36B-EEAC8C33D417}" type="datetimeFigureOut">
              <a:rPr lang="en-IN" smtClean="0"/>
              <a:t>07-02-2023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572530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F38FE-DC21-43B8-B36B-EEAC8C33D417}" type="datetimeFigureOut">
              <a:rPr lang="en-IN" smtClean="0"/>
              <a:t>07-02-2023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379829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F38FE-DC21-43B8-B36B-EEAC8C33D417}" type="datetimeFigureOut">
              <a:rPr lang="en-IN" smtClean="0"/>
              <a:t>07-02-2023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018585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F38FE-DC21-43B8-B36B-EEAC8C33D417}"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64767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D08F38FE-DC21-43B8-B36B-EEAC8C33D417}" type="datetimeFigureOut">
              <a:rPr lang="en-IN" smtClean="0"/>
              <a:t>07-02-2023</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61843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F38FE-DC21-43B8-B36B-EEAC8C33D417}"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43857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876137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D08F38FE-DC21-43B8-B36B-EEAC8C33D417}" type="datetimeFigureOut">
              <a:rPr lang="en-IN" smtClean="0"/>
              <a:t>07-02-2023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48718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908011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15046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08F38FE-DC21-43B8-B36B-EEAC8C33D417}" type="datetimeFigureOut">
              <a:rPr lang="en-IN" smtClean="0"/>
              <a:t>07-02-2023</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191550FF-8E19-4992-A9CE-41B5E696439F}" type="slidenum">
              <a:rPr lang="en-IN" smtClean="0"/>
              <a:t>‹#›</a:t>
            </a:fld>
            <a:endParaRPr lang="en-IN"/>
          </a:p>
        </p:txBody>
      </p:sp>
    </p:spTree>
    <p:extLst>
      <p:ext uri="{BB962C8B-B14F-4D97-AF65-F5344CB8AC3E}">
        <p14:creationId xmlns:p14="http://schemas.microsoft.com/office/powerpoint/2010/main" val="107469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EB0AB-3858-B59B-0AD9-5AC98703D32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Presentation on The Ritz-Carlton brand of Marriott International</a:t>
            </a:r>
            <a:endParaRPr lang="en-IN" b="1" dirty="0">
              <a:latin typeface="Times New Roman" panose="02020603050405020304" pitchFamily="18" charset="0"/>
              <a:cs typeface="Times New Roman" panose="02020603050405020304" pitchFamily="18" charset="0"/>
            </a:endParaRPr>
          </a:p>
        </p:txBody>
      </p:sp>
      <p:pic>
        <p:nvPicPr>
          <p:cNvPr id="1026" name="Picture 2" descr="Helping Hospitality Industry To Be More Sustainable">
            <a:extLst>
              <a:ext uri="{FF2B5EF4-FFF2-40B4-BE49-F238E27FC236}">
                <a16:creationId xmlns:a16="http://schemas.microsoft.com/office/drawing/2014/main" id="{657541FC-9B34-731C-34DD-6F3D173AE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6449" y="2671763"/>
            <a:ext cx="5279102" cy="2928937"/>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8925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a:xfrm>
            <a:off x="838200" y="1825625"/>
            <a:ext cx="5181600" cy="4667250"/>
          </a:xfrm>
        </p:spPr>
        <p:txBody>
          <a:bodyPr>
            <a:normAutofit fontScale="85000" lnSpcReduction="10000"/>
          </a:bodyPr>
          <a:lstStyle/>
          <a:p>
            <a:pPr algn="just"/>
            <a:r>
              <a:rPr lang="en-IN" sz="2400" dirty="0">
                <a:latin typeface="Times New Roman" panose="02020603050405020304" pitchFamily="18" charset="0"/>
                <a:cs typeface="Times New Roman" panose="02020603050405020304" pitchFamily="18" charset="0"/>
              </a:rPr>
              <a:t>Slide 3: Introduction</a:t>
            </a:r>
          </a:p>
          <a:p>
            <a:pPr algn="just"/>
            <a:r>
              <a:rPr lang="en-IN" sz="2400" dirty="0">
                <a:latin typeface="Times New Roman" panose="02020603050405020304" pitchFamily="18" charset="0"/>
                <a:cs typeface="Times New Roman" panose="02020603050405020304" pitchFamily="18" charset="0"/>
              </a:rPr>
              <a:t>Slide 4: Main Consumers</a:t>
            </a:r>
          </a:p>
          <a:p>
            <a:pPr algn="just"/>
            <a:r>
              <a:rPr lang="en-IN" sz="2400" dirty="0">
                <a:latin typeface="Times New Roman" panose="02020603050405020304" pitchFamily="18" charset="0"/>
                <a:cs typeface="Times New Roman" panose="02020603050405020304" pitchFamily="18" charset="0"/>
              </a:rPr>
              <a:t>Slide 5: </a:t>
            </a:r>
            <a:r>
              <a:rPr lang="en-US" sz="2400" dirty="0">
                <a:latin typeface="Times New Roman" panose="02020603050405020304" pitchFamily="18" charset="0"/>
                <a:cs typeface="Times New Roman" panose="02020603050405020304" pitchFamily="18" charset="0"/>
              </a:rPr>
              <a:t>Nature, Scope, and Role of Guest Services and Facilities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6: </a:t>
            </a:r>
            <a:r>
              <a:rPr lang="en-US" sz="2400" dirty="0">
                <a:latin typeface="Times New Roman" panose="02020603050405020304" pitchFamily="18" charset="0"/>
                <a:cs typeface="Times New Roman" panose="02020603050405020304" pitchFamily="18" charset="0"/>
              </a:rPr>
              <a:t>Nature, Scope, and Role of Guest Services and Facilities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7: </a:t>
            </a:r>
            <a:r>
              <a:rPr lang="en-US" sz="2400" dirty="0">
                <a:latin typeface="Times New Roman" panose="02020603050405020304" pitchFamily="18" charset="0"/>
                <a:cs typeface="Times New Roman" panose="02020603050405020304" pitchFamily="18" charset="0"/>
              </a:rPr>
              <a:t>Role and Function of Guest Services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8: Importance of Hospitality</a:t>
            </a:r>
          </a:p>
          <a:p>
            <a:pPr algn="just"/>
            <a:r>
              <a:rPr lang="en-IN" sz="2400" dirty="0">
                <a:latin typeface="Times New Roman" panose="02020603050405020304" pitchFamily="18" charset="0"/>
                <a:cs typeface="Times New Roman" panose="02020603050405020304" pitchFamily="18" charset="0"/>
              </a:rPr>
              <a:t>Slide 9: </a:t>
            </a:r>
            <a:r>
              <a:rPr lang="en-US" sz="2400" dirty="0">
                <a:latin typeface="Times New Roman" panose="02020603050405020304" pitchFamily="18" charset="0"/>
                <a:cs typeface="Times New Roman" panose="02020603050405020304" pitchFamily="18" charset="0"/>
              </a:rPr>
              <a:t>How Hotels Meet/Exceed Guest Expectations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10: Conclusion</a:t>
            </a:r>
          </a:p>
          <a:p>
            <a:pPr algn="just"/>
            <a:r>
              <a:rPr lang="en-IN" sz="2400" dirty="0">
                <a:latin typeface="Times New Roman" panose="02020603050405020304" pitchFamily="18" charset="0"/>
                <a:cs typeface="Times New Roman" panose="02020603050405020304" pitchFamily="18" charset="0"/>
              </a:rPr>
              <a:t>Slide 11: Reference List</a:t>
            </a:r>
          </a:p>
        </p:txBody>
      </p:sp>
      <p:pic>
        <p:nvPicPr>
          <p:cNvPr id="2050" name="Picture 2" descr="How To Foster Employee Engagement In The Hospitality Industry?">
            <a:extLst>
              <a:ext uri="{FF2B5EF4-FFF2-40B4-BE49-F238E27FC236}">
                <a16:creationId xmlns:a16="http://schemas.microsoft.com/office/drawing/2014/main" id="{E16C8B38-29C7-312B-56B8-2E250D16CA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9768" y="0"/>
            <a:ext cx="4252232" cy="2381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1394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fontScale="85000" lnSpcReduction="1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selected Hotel brand under Marriott International is The Ritz-Carlton Hotels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This presentation will discuss the brand's use of guest services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will also evaluate its effectiveness in meeting/exceeding guest expectations</a:t>
            </a:r>
          </a:p>
          <a:p>
            <a:pPr lvl="0" algn="just">
              <a:lnSpc>
                <a:spcPct val="150000"/>
              </a:lnSpc>
              <a:spcAft>
                <a:spcPts val="800"/>
              </a:spcAft>
              <a:buFont typeface="Symbol" panose="05050102010706020507" pitchFamily="18" charset="2"/>
              <a:buChar char=""/>
            </a:pPr>
            <a:r>
              <a:rPr lang="en-GB" dirty="0">
                <a:latin typeface="Times New Roman" panose="02020603050405020304" pitchFamily="18" charset="0"/>
                <a:ea typeface="Calibri" panose="020F0502020204030204" pitchFamily="34" charset="0"/>
              </a:rPr>
              <a:t>The hotel has </a:t>
            </a:r>
            <a:r>
              <a:rPr lang="en-US" dirty="0">
                <a:latin typeface="Times New Roman" panose="02020603050405020304" pitchFamily="18" charset="0"/>
                <a:ea typeface="Calibri" panose="020F0502020204030204" pitchFamily="34" charset="0"/>
              </a:rPr>
              <a:t>108 luxury hotels and resorts in 30 countries </a:t>
            </a:r>
          </a:p>
          <a:p>
            <a:pPr algn="just">
              <a:lnSpc>
                <a:spcPct val="150000"/>
              </a:lnSpc>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rPr>
              <a:t>It is planning for  8,755 rooms in future</a:t>
            </a:r>
            <a:endParaRPr lang="en-IN" dirty="0">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3074" name="Picture 2" descr="The Ritz-Carlton Hotel Company - Wikipedia">
            <a:extLst>
              <a:ext uri="{FF2B5EF4-FFF2-40B4-BE49-F238E27FC236}">
                <a16:creationId xmlns:a16="http://schemas.microsoft.com/office/drawing/2014/main" id="{BB70F509-C06A-EE39-321D-722D84C31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7888" y="1600200"/>
            <a:ext cx="3486912" cy="3657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303690" y="219763"/>
            <a:ext cx="3421761" cy="1600200"/>
          </a:xfrm>
          <a:prstGeom prst="rect">
            <a:avLst/>
          </a:prstGeom>
        </p:spPr>
      </p:pic>
    </p:spTree>
    <p:extLst>
      <p:ext uri="{BB962C8B-B14F-4D97-AF65-F5344CB8AC3E}">
        <p14:creationId xmlns:p14="http://schemas.microsoft.com/office/powerpoint/2010/main" val="3983623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Main Consumers</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Main Consumers- Seekers of luxury accommodation services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Especially corporate clients</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4098" name="Picture 2" descr="Nitesh Estates opens Ritz-Carlton hotel in Bangalore | Mint">
            <a:extLst>
              <a:ext uri="{FF2B5EF4-FFF2-40B4-BE49-F238E27FC236}">
                <a16:creationId xmlns:a16="http://schemas.microsoft.com/office/drawing/2014/main" id="{7EAB109E-AF9B-627F-2CA5-168F15B204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1" y="3098915"/>
            <a:ext cx="5334000" cy="3549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329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Nature, Scope, and Role of Guest Services and Facilities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Guest services focus on generating customer satisfaction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scope involves all elements of customer experience</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Studies indicate the need of a positive customer experience to generate competitiveness (Deloitte, 2017)</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5122" name="Picture 2" descr="21 Ways to Improve Guest Experience and Customer Service in Your Hotel">
            <a:extLst>
              <a:ext uri="{FF2B5EF4-FFF2-40B4-BE49-F238E27FC236}">
                <a16:creationId xmlns:a16="http://schemas.microsoft.com/office/drawing/2014/main" id="{8F3E32CA-9123-9FC1-32D9-8D00F99C1C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4650" y="2019300"/>
            <a:ext cx="5034643" cy="28194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660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Nature, Scope, and Role of Guest Services and Facilities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Ritz-Carlton provides extensive guest services through its Gold Standard</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Includes comprehensively positive engagement with guests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digitalisation of services and communication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role is to generate a loyal clientele for the company</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6146" name="Picture 2" descr="15 Ways to Get the Wow Factor That Builds Guest Loyalty | JWU CPS">
            <a:extLst>
              <a:ext uri="{FF2B5EF4-FFF2-40B4-BE49-F238E27FC236}">
                <a16:creationId xmlns:a16="http://schemas.microsoft.com/office/drawing/2014/main" id="{3BCEB33E-66A2-4FA5-BEEB-6A1D587E0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4583" y="1825625"/>
            <a:ext cx="4499218" cy="29940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44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Role and Function of Guest Services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lnSpcReduction="1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role of Guest Services at contemporary hospitality organisations is to generate customer satisfaction (Koch, </a:t>
            </a:r>
            <a:r>
              <a:rPr lang="en-GB" sz="1800" dirty="0" err="1">
                <a:effectLst/>
                <a:latin typeface="Times New Roman" panose="02020603050405020304" pitchFamily="18" charset="0"/>
                <a:ea typeface="Calibri" panose="020F0502020204030204" pitchFamily="34" charset="0"/>
              </a:rPr>
              <a:t>Gerdt</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Schewe</a:t>
            </a:r>
            <a:r>
              <a:rPr lang="en-GB" sz="1800" dirty="0">
                <a:effectLst/>
                <a:latin typeface="Times New Roman" panose="02020603050405020304" pitchFamily="18" charset="0"/>
                <a:ea typeface="Calibri" panose="020F0502020204030204" pitchFamily="34" charset="0"/>
              </a:rPr>
              <a:t>, 2020)</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functions include: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Improving re-purchase rate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Building brand image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Sustaining competitiveness</a:t>
            </a:r>
            <a:endParaRPr lang="en-IN" sz="1800" dirty="0">
              <a:effectLst/>
              <a:latin typeface="Times New Roman" panose="02020603050405020304" pitchFamily="18" charset="0"/>
              <a:ea typeface="Calibri" panose="020F0502020204030204" pitchFamily="34"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7170" name="Picture 2" descr="How to become a Guest Services Agent - Salary, Qualifications, Skills &amp;  Reviews – SEEK">
            <a:extLst>
              <a:ext uri="{FF2B5EF4-FFF2-40B4-BE49-F238E27FC236}">
                <a16:creationId xmlns:a16="http://schemas.microsoft.com/office/drawing/2014/main" id="{7B9DE40B-1788-5831-DC2B-3665EB92EA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9593" y="3371850"/>
            <a:ext cx="6024207" cy="26146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645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Importance of Hospitality</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Hospitality involves the provision of care and consideration towards customers (Morrison, 2022)</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is an essential feature of modern companies, as it helps them to differentiate themselves from others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Further, it helps build a loyal clientele and enables business growth</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8194" name="Picture 2" descr="Keys to Proactive Guest Service in Your Restaurant">
            <a:extLst>
              <a:ext uri="{FF2B5EF4-FFF2-40B4-BE49-F238E27FC236}">
                <a16:creationId xmlns:a16="http://schemas.microsoft.com/office/drawing/2014/main" id="{CFECC453-975F-EEF0-90D2-79A7FAA8D7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8701" y="2025649"/>
            <a:ext cx="4585099" cy="3051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67659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How Hotels Meet/Exceed Guest Expectations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fontScale="92500" lnSpcReduction="2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Hotels meet/exceed guest expectations by offering a unique customer experience</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For example, The Ritz-Carlton helps customers in making travel plans through its solo travelling guides (The Ritz-Carlton Hotel Company, 2023)</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Further, it offers whole travel packages to customers to ease their travelling experience by offering travelling, accommodation, food, and touring services together</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9218" name="Picture 2" descr="Yes, this Happened to Me: Three Tips to Customer Recovery - Raving">
            <a:extLst>
              <a:ext uri="{FF2B5EF4-FFF2-40B4-BE49-F238E27FC236}">
                <a16:creationId xmlns:a16="http://schemas.microsoft.com/office/drawing/2014/main" id="{DB1CBF22-7429-2DEC-9A6B-C8A4BAE445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0850" y="2400300"/>
            <a:ext cx="4762500" cy="26670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644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presentation discussed elements of guest services and their evaluation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discussed the guest service elements of The Ritz-Carlton</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10242" name="Picture 2" descr="Guest Service Training - Generation X Gibraltar Limited">
            <a:extLst>
              <a:ext uri="{FF2B5EF4-FFF2-40B4-BE49-F238E27FC236}">
                <a16:creationId xmlns:a16="http://schemas.microsoft.com/office/drawing/2014/main" id="{9EAC7F1A-7460-3954-AE4B-81737A1C3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1627" y="3554413"/>
            <a:ext cx="6084123" cy="293846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10227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E35B-1C9A-E0ED-A11D-2D8555EAE2DC}"/>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1CA3699C-ED77-0BF7-7076-BD9C9956A7AD}"/>
              </a:ext>
            </a:extLst>
          </p:cNvPr>
          <p:cNvSpPr>
            <a:spLocks noGrp="1"/>
          </p:cNvSpPr>
          <p:nvPr>
            <p:ph idx="1"/>
          </p:nvPr>
        </p:nvSpPr>
        <p:spPr/>
        <p:txBody>
          <a:bodyPr>
            <a:normAutofit fontScale="92500" lnSpcReduction="20000"/>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Castro, A. (2018) </a:t>
            </a:r>
            <a:r>
              <a:rPr lang="en-GB" sz="1800" i="1" dirty="0">
                <a:effectLst/>
                <a:latin typeface="Times New Roman" panose="02020603050405020304" pitchFamily="18" charset="0"/>
                <a:ea typeface="Calibri" panose="020F0502020204030204" pitchFamily="34" charset="0"/>
              </a:rPr>
              <a:t>At Your Service: Taking the Next Step in Guest Services</a:t>
            </a:r>
            <a:r>
              <a:rPr lang="en-GB" sz="1800" dirty="0">
                <a:effectLst/>
                <a:latin typeface="Times New Roman" panose="02020603050405020304" pitchFamily="18" charset="0"/>
                <a:ea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rPr>
              <a:t>AuthorHouse</a:t>
            </a:r>
            <a:r>
              <a:rPr lang="en-GB" sz="1800" dirty="0">
                <a:effectLst/>
                <a:latin typeface="Times New Roman" panose="02020603050405020304" pitchFamily="18" charset="0"/>
                <a:ea typeface="Calibri" panose="020F0502020204030204" pitchFamily="34" charset="0"/>
              </a:rPr>
              <a:t>.</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Koch, J., </a:t>
            </a:r>
            <a:r>
              <a:rPr lang="en-GB" sz="1800" dirty="0" err="1">
                <a:effectLst/>
                <a:latin typeface="Times New Roman" panose="02020603050405020304" pitchFamily="18" charset="0"/>
                <a:ea typeface="Calibri" panose="020F0502020204030204" pitchFamily="34" charset="0"/>
              </a:rPr>
              <a:t>Gerdt</a:t>
            </a:r>
            <a:r>
              <a:rPr lang="en-GB" sz="1800" dirty="0">
                <a:effectLst/>
                <a:latin typeface="Times New Roman" panose="02020603050405020304" pitchFamily="18" charset="0"/>
                <a:ea typeface="Calibri" panose="020F0502020204030204" pitchFamily="34" charset="0"/>
              </a:rPr>
              <a:t>, S. O., and </a:t>
            </a:r>
            <a:r>
              <a:rPr lang="en-GB" sz="1800" dirty="0" err="1">
                <a:effectLst/>
                <a:latin typeface="Times New Roman" panose="02020603050405020304" pitchFamily="18" charset="0"/>
                <a:ea typeface="Calibri" panose="020F0502020204030204" pitchFamily="34" charset="0"/>
              </a:rPr>
              <a:t>Schewe</a:t>
            </a:r>
            <a:r>
              <a:rPr lang="en-GB" sz="1800" dirty="0">
                <a:effectLst/>
                <a:latin typeface="Times New Roman" panose="02020603050405020304" pitchFamily="18" charset="0"/>
                <a:ea typeface="Calibri" panose="020F0502020204030204" pitchFamily="34" charset="0"/>
              </a:rPr>
              <a:t>, G. (2020) Determinants of sustainable behaviour of firms and the consequences for customer satisfaction in hospitality. </a:t>
            </a:r>
            <a:r>
              <a:rPr lang="en-GB" sz="1800" i="1" dirty="0">
                <a:effectLst/>
                <a:latin typeface="Times New Roman" panose="02020603050405020304" pitchFamily="18" charset="0"/>
                <a:ea typeface="Calibri" panose="020F0502020204030204" pitchFamily="34" charset="0"/>
              </a:rPr>
              <a:t>International Journal of Hospitality Management</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89</a:t>
            </a:r>
            <a:r>
              <a:rPr lang="en-GB" sz="1800" dirty="0">
                <a:effectLst/>
                <a:latin typeface="Times New Roman" panose="02020603050405020304" pitchFamily="18" charset="0"/>
                <a:ea typeface="Calibri" panose="020F0502020204030204" pitchFamily="34" charset="0"/>
              </a:rPr>
              <a:t>, 102515.</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Kunwar, R. R. (2017) What is hospitality?. </a:t>
            </a:r>
            <a:r>
              <a:rPr lang="en-GB" sz="1800" i="1" dirty="0">
                <a:effectLst/>
                <a:latin typeface="Times New Roman" panose="02020603050405020304" pitchFamily="18" charset="0"/>
                <a:ea typeface="Calibri" panose="020F0502020204030204" pitchFamily="34" charset="0"/>
              </a:rPr>
              <a:t>The Gaze: Journal of Tourism and Hospitality</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8</a:t>
            </a:r>
            <a:r>
              <a:rPr lang="en-GB" sz="1800" dirty="0">
                <a:effectLst/>
                <a:latin typeface="Times New Roman" panose="02020603050405020304" pitchFamily="18" charset="0"/>
                <a:ea typeface="Calibri" panose="020F0502020204030204" pitchFamily="34" charset="0"/>
              </a:rPr>
              <a:t>, 55-115.</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err="1">
                <a:effectLst/>
                <a:latin typeface="Times New Roman" panose="02020603050405020304" pitchFamily="18" charset="0"/>
                <a:ea typeface="Calibri" panose="020F0502020204030204" pitchFamily="34" charset="0"/>
              </a:rPr>
              <a:t>Mekoth</a:t>
            </a:r>
            <a:r>
              <a:rPr lang="en-GB" sz="1800" dirty="0">
                <a:effectLst/>
                <a:latin typeface="Times New Roman" panose="02020603050405020304" pitchFamily="18" charset="0"/>
                <a:ea typeface="Calibri" panose="020F0502020204030204" pitchFamily="34" charset="0"/>
              </a:rPr>
              <a:t>, N., Thomson, A. R., and </a:t>
            </a:r>
            <a:r>
              <a:rPr lang="en-GB" sz="1800" dirty="0" err="1">
                <a:effectLst/>
                <a:latin typeface="Times New Roman" panose="02020603050405020304" pitchFamily="18" charset="0"/>
                <a:ea typeface="Calibri" panose="020F0502020204030204" pitchFamily="34" charset="0"/>
              </a:rPr>
              <a:t>Unnithan</a:t>
            </a:r>
            <a:r>
              <a:rPr lang="en-GB" sz="1800" dirty="0">
                <a:effectLst/>
                <a:latin typeface="Times New Roman" panose="02020603050405020304" pitchFamily="18" charset="0"/>
                <a:ea typeface="Calibri" panose="020F0502020204030204" pitchFamily="34" charset="0"/>
              </a:rPr>
              <a:t>, A. (2022) The Mediating Role of Satisfaction on the Relationship between Professionalism and Employee Continuity in the Hospitality Industry. </a:t>
            </a:r>
            <a:r>
              <a:rPr lang="en-GB" sz="1800" i="1" dirty="0">
                <a:effectLst/>
                <a:latin typeface="Times New Roman" panose="02020603050405020304" pitchFamily="18" charset="0"/>
                <a:ea typeface="Calibri" panose="020F0502020204030204" pitchFamily="34" charset="0"/>
              </a:rPr>
              <a:t>Journal of Quality Assurance in Hospitality &amp; Tourism</a:t>
            </a:r>
            <a:r>
              <a:rPr lang="en-GB" sz="1800" dirty="0">
                <a:effectLst/>
                <a:latin typeface="Times New Roman" panose="02020603050405020304" pitchFamily="18" charset="0"/>
                <a:ea typeface="Calibri" panose="020F0502020204030204" pitchFamily="34" charset="0"/>
              </a:rPr>
              <a:t>, 1-27.</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Morrison, A. M. (2022) </a:t>
            </a:r>
            <a:r>
              <a:rPr lang="en-GB" sz="1800" i="1" dirty="0">
                <a:effectLst/>
                <a:latin typeface="Times New Roman" panose="02020603050405020304" pitchFamily="18" charset="0"/>
                <a:ea typeface="Calibri" panose="020F0502020204030204" pitchFamily="34" charset="0"/>
              </a:rPr>
              <a:t>Hospitality and travel marketing</a:t>
            </a:r>
            <a:r>
              <a:rPr lang="en-GB" sz="1800" dirty="0">
                <a:effectLst/>
                <a:latin typeface="Times New Roman" panose="02020603050405020304" pitchFamily="18" charset="0"/>
                <a:ea typeface="Calibri" panose="020F0502020204030204" pitchFamily="34" charset="0"/>
              </a:rPr>
              <a:t>. Taylor &amp; Francis.</a:t>
            </a:r>
            <a:endParaRPr lang="en-IN" sz="1800" dirty="0">
              <a:effectLst/>
              <a:latin typeface="Times New Roman" panose="02020603050405020304" pitchFamily="18" charset="0"/>
              <a:ea typeface="Calibri" panose="020F0502020204030204" pitchFamily="34" charset="0"/>
            </a:endParaRPr>
          </a:p>
          <a:p>
            <a:pPr algn="just"/>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672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391,306 Thank You Images, Stock Photos &amp; Vectors | Shutterstock">
            <a:extLst>
              <a:ext uri="{FF2B5EF4-FFF2-40B4-BE49-F238E27FC236}">
                <a16:creationId xmlns:a16="http://schemas.microsoft.com/office/drawing/2014/main" id="{BFDDC7B1-3CEE-6534-44C7-F920AF1D80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143"/>
          <a:stretch/>
        </p:blipFill>
        <p:spPr bwMode="auto">
          <a:xfrm>
            <a:off x="37660" y="695325"/>
            <a:ext cx="12154340" cy="546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4915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14</TotalTime>
  <Words>1757</Words>
  <Application>Microsoft Office PowerPoint</Application>
  <PresentationFormat>Ecran lat</PresentationFormat>
  <Paragraphs>83</Paragraphs>
  <Slides>12</Slides>
  <Notes>11</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12</vt:i4>
      </vt:variant>
    </vt:vector>
  </HeadingPairs>
  <TitlesOfParts>
    <vt:vector size="19" baseType="lpstr">
      <vt:lpstr>Calibri</vt:lpstr>
      <vt:lpstr>Century Gothic</vt:lpstr>
      <vt:lpstr>Courier New</vt:lpstr>
      <vt:lpstr>Symbol</vt:lpstr>
      <vt:lpstr>Times New Roman</vt:lpstr>
      <vt:lpstr>Wingdings 2</vt:lpstr>
      <vt:lpstr>Quotable</vt:lpstr>
      <vt:lpstr>Presentation on The Ritz-Carlton brand of Marriott International</vt:lpstr>
      <vt:lpstr>Table of Contents</vt:lpstr>
      <vt:lpstr>Introduction</vt:lpstr>
      <vt:lpstr>Main Consumers</vt:lpstr>
      <vt:lpstr>Nature, Scope, and Role of Guest Services and Facilities</vt:lpstr>
      <vt:lpstr>Nature, Scope, and Role of Guest Services and Facilities</vt:lpstr>
      <vt:lpstr>Role and Function of Guest Services</vt:lpstr>
      <vt:lpstr>Importance of Hospitality</vt:lpstr>
      <vt:lpstr>How Hotels Meet/Exceed Guest Expectations</vt:lpstr>
      <vt:lpstr>Conclusion</vt:lpstr>
      <vt:lpstr>Reference List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The Ritz-Carlton brand of Marriott International</dc:title>
  <dc:creator>Madalina</dc:creator>
  <cp:lastModifiedBy>Madalina Ionela Preda (2213175)</cp:lastModifiedBy>
  <cp:revision>5</cp:revision>
  <dcterms:created xsi:type="dcterms:W3CDTF">2023-01-14T06:35:54Z</dcterms:created>
  <dcterms:modified xsi:type="dcterms:W3CDTF">2023-02-07T06:39:30Z</dcterms:modified>
</cp:coreProperties>
</file>