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20"/>
  </p:notesMasterIdLst>
  <p:sldIdLst>
    <p:sldId id="289" r:id="rId5"/>
    <p:sldId id="437" r:id="rId6"/>
    <p:sldId id="438" r:id="rId7"/>
    <p:sldId id="288" r:id="rId8"/>
    <p:sldId id="257" r:id="rId9"/>
    <p:sldId id="258" r:id="rId10"/>
    <p:sldId id="267" r:id="rId11"/>
    <p:sldId id="269" r:id="rId12"/>
    <p:sldId id="270" r:id="rId13"/>
    <p:sldId id="271" r:id="rId14"/>
    <p:sldId id="272" r:id="rId15"/>
    <p:sldId id="273" r:id="rId16"/>
    <p:sldId id="439" r:id="rId17"/>
    <p:sldId id="436" r:id="rId18"/>
    <p:sldId id="44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68" autoAdjust="0"/>
    <p:restoredTop sz="72042" autoAdjust="0"/>
  </p:normalViewPr>
  <p:slideViewPr>
    <p:cSldViewPr snapToGrid="0">
      <p:cViewPr varScale="1">
        <p:scale>
          <a:sx n="71" d="100"/>
          <a:sy n="71" d="100"/>
        </p:scale>
        <p:origin x="42"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CD8AB663-D875-439E-A455-F721CD07ECF4}"/>
    <pc:docChg chg="delSld modSld">
      <pc:chgData name="Rhiannon Akers" userId="fb3c9d12-5c8c-42d7-8dc7-d872d7a3d202" providerId="ADAL" clId="{CD8AB663-D875-439E-A455-F721CD07ECF4}" dt="2025-03-14T21:07:55.492" v="1" actId="47"/>
      <pc:docMkLst>
        <pc:docMk/>
      </pc:docMkLst>
      <pc:sldChg chg="del">
        <pc:chgData name="Rhiannon Akers" userId="fb3c9d12-5c8c-42d7-8dc7-d872d7a3d202" providerId="ADAL" clId="{CD8AB663-D875-439E-A455-F721CD07ECF4}" dt="2025-03-14T21:07:55.492" v="1" actId="47"/>
        <pc:sldMkLst>
          <pc:docMk/>
          <pc:sldMk cId="1008954382" sldId="356"/>
        </pc:sldMkLst>
      </pc:sldChg>
      <pc:sldChg chg="modSp mod">
        <pc:chgData name="Rhiannon Akers" userId="fb3c9d12-5c8c-42d7-8dc7-d872d7a3d202" providerId="ADAL" clId="{CD8AB663-D875-439E-A455-F721CD07ECF4}" dt="2025-03-14T21:07:51.467" v="0" actId="6549"/>
        <pc:sldMkLst>
          <pc:docMk/>
          <pc:sldMk cId="88255163" sldId="438"/>
        </pc:sldMkLst>
        <pc:spChg chg="mod">
          <ac:chgData name="Rhiannon Akers" userId="fb3c9d12-5c8c-42d7-8dc7-d872d7a3d202" providerId="ADAL" clId="{CD8AB663-D875-439E-A455-F721CD07ECF4}" dt="2025-03-14T21:07:51.467" v="0" actId="6549"/>
          <ac:spMkLst>
            <pc:docMk/>
            <pc:sldMk cId="88255163" sldId="438"/>
            <ac:spMk id="3" creationId="{43E5FC4F-DF63-834F-11F6-73B1F439E46A}"/>
          </ac:spMkLst>
        </pc:spChg>
      </pc:sldChg>
      <pc:sldMasterChg chg="delSldLayout">
        <pc:chgData name="Rhiannon Akers" userId="fb3c9d12-5c8c-42d7-8dc7-d872d7a3d202" providerId="ADAL" clId="{CD8AB663-D875-439E-A455-F721CD07ECF4}" dt="2025-03-14T21:07:55.492" v="1" actId="47"/>
        <pc:sldMasterMkLst>
          <pc:docMk/>
          <pc:sldMasterMk cId="2449333570" sldId="2147483674"/>
        </pc:sldMasterMkLst>
        <pc:sldLayoutChg chg="del">
          <pc:chgData name="Rhiannon Akers" userId="fb3c9d12-5c8c-42d7-8dc7-d872d7a3d202" providerId="ADAL" clId="{CD8AB663-D875-439E-A455-F721CD07ECF4}" dt="2025-03-14T21:07:55.492" v="1" actId="47"/>
          <pc:sldLayoutMkLst>
            <pc:docMk/>
            <pc:sldMasterMk cId="2449333570" sldId="2147483674"/>
            <pc:sldLayoutMk cId="3935020906" sldId="214748368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2F840A-F34B-4552-A81D-B386A3CAAB85}" type="doc">
      <dgm:prSet loTypeId="urn:microsoft.com/office/officeart/2005/8/layout/vList2" loCatId="list" qsTypeId="urn:microsoft.com/office/officeart/2005/8/quickstyle/simple2" qsCatId="simple" csTypeId="urn:microsoft.com/office/officeart/2005/8/colors/colorful2" csCatId="colorful"/>
      <dgm:spPr/>
      <dgm:t>
        <a:bodyPr/>
        <a:lstStyle/>
        <a:p>
          <a:endParaRPr lang="en-US"/>
        </a:p>
      </dgm:t>
    </dgm:pt>
    <dgm:pt modelId="{146928C5-FA2C-4455-B522-BA468C104653}">
      <dgm:prSet/>
      <dgm:spPr/>
      <dgm:t>
        <a:bodyPr/>
        <a:lstStyle/>
        <a:p>
          <a:r>
            <a:rPr lang="en-GB"/>
            <a:t>What are the four types of innovation outlined in the innovation matrix?</a:t>
          </a:r>
          <a:endParaRPr lang="en-US"/>
        </a:p>
      </dgm:t>
    </dgm:pt>
    <dgm:pt modelId="{583E2F1C-9151-4B09-A4AF-B8F2BB4527F9}" type="parTrans" cxnId="{10C019D5-8D63-4190-B370-DC12075A0ABA}">
      <dgm:prSet/>
      <dgm:spPr/>
      <dgm:t>
        <a:bodyPr/>
        <a:lstStyle/>
        <a:p>
          <a:endParaRPr lang="en-US"/>
        </a:p>
      </dgm:t>
    </dgm:pt>
    <dgm:pt modelId="{39A5E5E2-54A2-4EEC-8E25-1C8E3C0FD4FF}" type="sibTrans" cxnId="{10C019D5-8D63-4190-B370-DC12075A0ABA}">
      <dgm:prSet/>
      <dgm:spPr/>
      <dgm:t>
        <a:bodyPr/>
        <a:lstStyle/>
        <a:p>
          <a:endParaRPr lang="en-US"/>
        </a:p>
      </dgm:t>
    </dgm:pt>
    <dgm:pt modelId="{6BFB09CE-87CB-4BCD-95B1-F575E3C097F3}">
      <dgm:prSet/>
      <dgm:spPr/>
      <dgm:t>
        <a:bodyPr/>
        <a:lstStyle/>
        <a:p>
          <a:r>
            <a:rPr lang="en-GB" b="0" i="0"/>
            <a:t>Which type of innovation is more commonly seen in organisations?</a:t>
          </a:r>
          <a:endParaRPr lang="en-US"/>
        </a:p>
      </dgm:t>
    </dgm:pt>
    <dgm:pt modelId="{AB7EB8F8-BB3F-4C24-8317-A5A5F15148F1}" type="parTrans" cxnId="{E70B954E-5FF6-40A9-AE27-0F2763363A25}">
      <dgm:prSet/>
      <dgm:spPr/>
      <dgm:t>
        <a:bodyPr/>
        <a:lstStyle/>
        <a:p>
          <a:endParaRPr lang="en-US"/>
        </a:p>
      </dgm:t>
    </dgm:pt>
    <dgm:pt modelId="{30EE274F-C2D4-412D-A145-904BC33CC219}" type="sibTrans" cxnId="{E70B954E-5FF6-40A9-AE27-0F2763363A25}">
      <dgm:prSet/>
      <dgm:spPr/>
      <dgm:t>
        <a:bodyPr/>
        <a:lstStyle/>
        <a:p>
          <a:endParaRPr lang="en-US"/>
        </a:p>
      </dgm:t>
    </dgm:pt>
    <dgm:pt modelId="{CF1F5EDC-3905-4A5C-B5DE-6444284CBEBC}">
      <dgm:prSet/>
      <dgm:spPr/>
      <dgm:t>
        <a:bodyPr/>
        <a:lstStyle/>
        <a:p>
          <a:r>
            <a:rPr lang="en-GB"/>
            <a:t>Give an</a:t>
          </a:r>
          <a:r>
            <a:rPr lang="en-GB" b="0" i="0"/>
            <a:t> example of disruptive innovation.</a:t>
          </a:r>
          <a:endParaRPr lang="en-US"/>
        </a:p>
      </dgm:t>
    </dgm:pt>
    <dgm:pt modelId="{5ED16C2C-CEB2-4DA5-B8AD-7E6FA9352286}" type="parTrans" cxnId="{8487C54D-D9D2-4F44-8B46-1E9DC0DE925D}">
      <dgm:prSet/>
      <dgm:spPr/>
      <dgm:t>
        <a:bodyPr/>
        <a:lstStyle/>
        <a:p>
          <a:endParaRPr lang="en-US"/>
        </a:p>
      </dgm:t>
    </dgm:pt>
    <dgm:pt modelId="{202077B1-DFDD-4099-9AE8-0338D5C15168}" type="sibTrans" cxnId="{8487C54D-D9D2-4F44-8B46-1E9DC0DE925D}">
      <dgm:prSet/>
      <dgm:spPr/>
      <dgm:t>
        <a:bodyPr/>
        <a:lstStyle/>
        <a:p>
          <a:endParaRPr lang="en-US"/>
        </a:p>
      </dgm:t>
    </dgm:pt>
    <dgm:pt modelId="{CE5F9AB8-B485-4722-AD87-00531246EB44}" type="pres">
      <dgm:prSet presAssocID="{852F840A-F34B-4552-A81D-B386A3CAAB85}" presName="linear" presStyleCnt="0">
        <dgm:presLayoutVars>
          <dgm:animLvl val="lvl"/>
          <dgm:resizeHandles val="exact"/>
        </dgm:presLayoutVars>
      </dgm:prSet>
      <dgm:spPr/>
    </dgm:pt>
    <dgm:pt modelId="{AEFBF21E-ED9E-4A3D-9520-025BA420493B}" type="pres">
      <dgm:prSet presAssocID="{146928C5-FA2C-4455-B522-BA468C104653}" presName="parentText" presStyleLbl="node1" presStyleIdx="0" presStyleCnt="3">
        <dgm:presLayoutVars>
          <dgm:chMax val="0"/>
          <dgm:bulletEnabled val="1"/>
        </dgm:presLayoutVars>
      </dgm:prSet>
      <dgm:spPr/>
    </dgm:pt>
    <dgm:pt modelId="{79606226-DF62-4983-BD47-0BFF9A55970B}" type="pres">
      <dgm:prSet presAssocID="{39A5E5E2-54A2-4EEC-8E25-1C8E3C0FD4FF}" presName="spacer" presStyleCnt="0"/>
      <dgm:spPr/>
    </dgm:pt>
    <dgm:pt modelId="{2E2B1DE5-5369-43F7-977D-D0E662701E3D}" type="pres">
      <dgm:prSet presAssocID="{6BFB09CE-87CB-4BCD-95B1-F575E3C097F3}" presName="parentText" presStyleLbl="node1" presStyleIdx="1" presStyleCnt="3">
        <dgm:presLayoutVars>
          <dgm:chMax val="0"/>
          <dgm:bulletEnabled val="1"/>
        </dgm:presLayoutVars>
      </dgm:prSet>
      <dgm:spPr/>
    </dgm:pt>
    <dgm:pt modelId="{23954EA8-12EA-444F-88D4-0873D256727A}" type="pres">
      <dgm:prSet presAssocID="{30EE274F-C2D4-412D-A145-904BC33CC219}" presName="spacer" presStyleCnt="0"/>
      <dgm:spPr/>
    </dgm:pt>
    <dgm:pt modelId="{EBDD012B-43D5-42CF-A081-725B59D2461C}" type="pres">
      <dgm:prSet presAssocID="{CF1F5EDC-3905-4A5C-B5DE-6444284CBEBC}" presName="parentText" presStyleLbl="node1" presStyleIdx="2" presStyleCnt="3">
        <dgm:presLayoutVars>
          <dgm:chMax val="0"/>
          <dgm:bulletEnabled val="1"/>
        </dgm:presLayoutVars>
      </dgm:prSet>
      <dgm:spPr/>
    </dgm:pt>
  </dgm:ptLst>
  <dgm:cxnLst>
    <dgm:cxn modelId="{37F9F016-F2F8-453E-A44E-2DC9477317E5}" type="presOf" srcId="{146928C5-FA2C-4455-B522-BA468C104653}" destId="{AEFBF21E-ED9E-4A3D-9520-025BA420493B}" srcOrd="0" destOrd="0" presId="urn:microsoft.com/office/officeart/2005/8/layout/vList2"/>
    <dgm:cxn modelId="{85A4FC35-0ED8-4077-91C7-12F2CB158679}" type="presOf" srcId="{6BFB09CE-87CB-4BCD-95B1-F575E3C097F3}" destId="{2E2B1DE5-5369-43F7-977D-D0E662701E3D}" srcOrd="0" destOrd="0" presId="urn:microsoft.com/office/officeart/2005/8/layout/vList2"/>
    <dgm:cxn modelId="{8487C54D-D9D2-4F44-8B46-1E9DC0DE925D}" srcId="{852F840A-F34B-4552-A81D-B386A3CAAB85}" destId="{CF1F5EDC-3905-4A5C-B5DE-6444284CBEBC}" srcOrd="2" destOrd="0" parTransId="{5ED16C2C-CEB2-4DA5-B8AD-7E6FA9352286}" sibTransId="{202077B1-DFDD-4099-9AE8-0338D5C15168}"/>
    <dgm:cxn modelId="{E70B954E-5FF6-40A9-AE27-0F2763363A25}" srcId="{852F840A-F34B-4552-A81D-B386A3CAAB85}" destId="{6BFB09CE-87CB-4BCD-95B1-F575E3C097F3}" srcOrd="1" destOrd="0" parTransId="{AB7EB8F8-BB3F-4C24-8317-A5A5F15148F1}" sibTransId="{30EE274F-C2D4-412D-A145-904BC33CC219}"/>
    <dgm:cxn modelId="{A45EF68D-1C30-45F5-81F9-3A68CF99B0E1}" type="presOf" srcId="{CF1F5EDC-3905-4A5C-B5DE-6444284CBEBC}" destId="{EBDD012B-43D5-42CF-A081-725B59D2461C}" srcOrd="0" destOrd="0" presId="urn:microsoft.com/office/officeart/2005/8/layout/vList2"/>
    <dgm:cxn modelId="{A47FDB91-9601-4EE3-AB39-593AF6C99E0D}" type="presOf" srcId="{852F840A-F34B-4552-A81D-B386A3CAAB85}" destId="{CE5F9AB8-B485-4722-AD87-00531246EB44}" srcOrd="0" destOrd="0" presId="urn:microsoft.com/office/officeart/2005/8/layout/vList2"/>
    <dgm:cxn modelId="{10C019D5-8D63-4190-B370-DC12075A0ABA}" srcId="{852F840A-F34B-4552-A81D-B386A3CAAB85}" destId="{146928C5-FA2C-4455-B522-BA468C104653}" srcOrd="0" destOrd="0" parTransId="{583E2F1C-9151-4B09-A4AF-B8F2BB4527F9}" sibTransId="{39A5E5E2-54A2-4EEC-8E25-1C8E3C0FD4FF}"/>
    <dgm:cxn modelId="{465D5E56-C862-4C6E-9EFE-1081E6142EE8}" type="presParOf" srcId="{CE5F9AB8-B485-4722-AD87-00531246EB44}" destId="{AEFBF21E-ED9E-4A3D-9520-025BA420493B}" srcOrd="0" destOrd="0" presId="urn:microsoft.com/office/officeart/2005/8/layout/vList2"/>
    <dgm:cxn modelId="{D746AFCB-08BD-4C70-9339-87006D294152}" type="presParOf" srcId="{CE5F9AB8-B485-4722-AD87-00531246EB44}" destId="{79606226-DF62-4983-BD47-0BFF9A55970B}" srcOrd="1" destOrd="0" presId="urn:microsoft.com/office/officeart/2005/8/layout/vList2"/>
    <dgm:cxn modelId="{EC876B43-010F-4925-A32F-A68A6469786C}" type="presParOf" srcId="{CE5F9AB8-B485-4722-AD87-00531246EB44}" destId="{2E2B1DE5-5369-43F7-977D-D0E662701E3D}" srcOrd="2" destOrd="0" presId="urn:microsoft.com/office/officeart/2005/8/layout/vList2"/>
    <dgm:cxn modelId="{2E479EF8-D804-472F-9698-1A4FCA26AB49}" type="presParOf" srcId="{CE5F9AB8-B485-4722-AD87-00531246EB44}" destId="{23954EA8-12EA-444F-88D4-0873D256727A}" srcOrd="3" destOrd="0" presId="urn:microsoft.com/office/officeart/2005/8/layout/vList2"/>
    <dgm:cxn modelId="{8CCC1C08-C1B6-4B71-96B3-5A36EC729008}" type="presParOf" srcId="{CE5F9AB8-B485-4722-AD87-00531246EB44}" destId="{EBDD012B-43D5-42CF-A081-725B59D2461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AAB5E9-EC66-44E6-83A0-3D7EEDF4F738}"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DFFA1849-9E50-4002-9EC7-1FE3A14CDFE2}">
      <dgm:prSet custT="1"/>
      <dgm:spPr/>
      <dgm:t>
        <a:bodyPr/>
        <a:lstStyle/>
        <a:p>
          <a:r>
            <a:rPr lang="en-GB" sz="4000" dirty="0"/>
            <a:t>Oral B</a:t>
          </a:r>
          <a:endParaRPr lang="en-US" sz="4000" dirty="0"/>
        </a:p>
      </dgm:t>
    </dgm:pt>
    <dgm:pt modelId="{371E636A-2271-4BDE-BF7B-D560AA653C64}" type="parTrans" cxnId="{228ACCB3-7B0D-4DF8-BBAB-F26E577DB5EA}">
      <dgm:prSet/>
      <dgm:spPr/>
      <dgm:t>
        <a:bodyPr/>
        <a:lstStyle/>
        <a:p>
          <a:endParaRPr lang="en-US"/>
        </a:p>
      </dgm:t>
    </dgm:pt>
    <dgm:pt modelId="{09A3854B-0037-4932-8CE3-1D6D8DCDF3EB}" type="sibTrans" cxnId="{228ACCB3-7B0D-4DF8-BBAB-F26E577DB5EA}">
      <dgm:prSet/>
      <dgm:spPr/>
      <dgm:t>
        <a:bodyPr/>
        <a:lstStyle/>
        <a:p>
          <a:endParaRPr lang="en-US"/>
        </a:p>
      </dgm:t>
    </dgm:pt>
    <dgm:pt modelId="{F9297E42-4A8A-43D1-8BC2-63C75B158F99}">
      <dgm:prSet/>
      <dgm:spPr/>
      <dgm:t>
        <a:bodyPr/>
        <a:lstStyle/>
        <a:p>
          <a:r>
            <a:rPr lang="en-GB" b="0" i="0"/>
            <a:t>Empathy: The designers focused on understanding the users' actual needs and behaviours.</a:t>
          </a:r>
          <a:endParaRPr lang="en-US"/>
        </a:p>
      </dgm:t>
    </dgm:pt>
    <dgm:pt modelId="{54ED8B1C-1EB4-4112-938B-42FFAACD85FF}" type="parTrans" cxnId="{E26058E7-BD8D-474F-B99F-D4DB1027C366}">
      <dgm:prSet/>
      <dgm:spPr/>
      <dgm:t>
        <a:bodyPr/>
        <a:lstStyle/>
        <a:p>
          <a:endParaRPr lang="en-US"/>
        </a:p>
      </dgm:t>
    </dgm:pt>
    <dgm:pt modelId="{CF64ACC7-6F0C-4A2D-B909-0A3B83A3B87F}" type="sibTrans" cxnId="{E26058E7-BD8D-474F-B99F-D4DB1027C366}">
      <dgm:prSet/>
      <dgm:spPr/>
      <dgm:t>
        <a:bodyPr/>
        <a:lstStyle/>
        <a:p>
          <a:endParaRPr lang="en-US"/>
        </a:p>
      </dgm:t>
    </dgm:pt>
    <dgm:pt modelId="{926BF5B2-C849-4573-83BE-02678DFC691D}">
      <dgm:prSet/>
      <dgm:spPr/>
      <dgm:t>
        <a:bodyPr/>
        <a:lstStyle/>
        <a:p>
          <a:r>
            <a:rPr lang="en-GB" b="0" i="0"/>
            <a:t>Problem redefinition: They shifted from adding features to addressing the core user experience.</a:t>
          </a:r>
          <a:endParaRPr lang="en-US"/>
        </a:p>
      </dgm:t>
    </dgm:pt>
    <dgm:pt modelId="{7ED04CC9-D000-41CB-9CBC-484FEE6B1045}" type="parTrans" cxnId="{278ED4A6-B3E9-4F68-AD11-00E1B967168D}">
      <dgm:prSet/>
      <dgm:spPr/>
      <dgm:t>
        <a:bodyPr/>
        <a:lstStyle/>
        <a:p>
          <a:endParaRPr lang="en-US"/>
        </a:p>
      </dgm:t>
    </dgm:pt>
    <dgm:pt modelId="{EADC3148-96D9-4BDD-88BE-6442A1B30A29}" type="sibTrans" cxnId="{278ED4A6-B3E9-4F68-AD11-00E1B967168D}">
      <dgm:prSet/>
      <dgm:spPr/>
      <dgm:t>
        <a:bodyPr/>
        <a:lstStyle/>
        <a:p>
          <a:endParaRPr lang="en-US"/>
        </a:p>
      </dgm:t>
    </dgm:pt>
    <dgm:pt modelId="{50F7DE4D-D59E-4C8D-9DA6-7ED904B16EA7}">
      <dgm:prSet/>
      <dgm:spPr/>
      <dgm:t>
        <a:bodyPr/>
        <a:lstStyle/>
        <a:p>
          <a:r>
            <a:rPr lang="en-GB" b="0" i="0" dirty="0"/>
            <a:t>User-centric solutions: The final recommendations prioritised reducing stress and improving usability over adding unnecessary functions.</a:t>
          </a:r>
          <a:endParaRPr lang="en-US" dirty="0"/>
        </a:p>
      </dgm:t>
    </dgm:pt>
    <dgm:pt modelId="{1274BC52-EDF0-4636-A306-EFE2222409E4}" type="parTrans" cxnId="{76931A35-B084-4357-BE6A-81536A53A40A}">
      <dgm:prSet/>
      <dgm:spPr/>
      <dgm:t>
        <a:bodyPr/>
        <a:lstStyle/>
        <a:p>
          <a:endParaRPr lang="en-US"/>
        </a:p>
      </dgm:t>
    </dgm:pt>
    <dgm:pt modelId="{BB134D8C-718F-4704-ACBF-F6BB20A6D888}" type="sibTrans" cxnId="{76931A35-B084-4357-BE6A-81536A53A40A}">
      <dgm:prSet/>
      <dgm:spPr/>
      <dgm:t>
        <a:bodyPr/>
        <a:lstStyle/>
        <a:p>
          <a:endParaRPr lang="en-US"/>
        </a:p>
      </dgm:t>
    </dgm:pt>
    <dgm:pt modelId="{7FBDD6FF-F6A6-49D5-801D-916DD73F3421}">
      <dgm:prSet custT="1"/>
      <dgm:spPr/>
      <dgm:t>
        <a:bodyPr/>
        <a:lstStyle/>
        <a:p>
          <a:r>
            <a:rPr lang="en-GB" sz="4000" dirty="0"/>
            <a:t>Airbnb</a:t>
          </a:r>
          <a:endParaRPr lang="en-US" sz="4000" dirty="0"/>
        </a:p>
      </dgm:t>
    </dgm:pt>
    <dgm:pt modelId="{3F1D164E-7F66-457A-B983-38FF492C2695}" type="parTrans" cxnId="{A7585702-1382-42B6-A497-DF4643217B09}">
      <dgm:prSet/>
      <dgm:spPr/>
      <dgm:t>
        <a:bodyPr/>
        <a:lstStyle/>
        <a:p>
          <a:endParaRPr lang="en-US"/>
        </a:p>
      </dgm:t>
    </dgm:pt>
    <dgm:pt modelId="{C6B9108A-A79F-414E-97BF-AFE1A8F37144}" type="sibTrans" cxnId="{A7585702-1382-42B6-A497-DF4643217B09}">
      <dgm:prSet/>
      <dgm:spPr/>
      <dgm:t>
        <a:bodyPr/>
        <a:lstStyle/>
        <a:p>
          <a:endParaRPr lang="en-US"/>
        </a:p>
      </dgm:t>
    </dgm:pt>
    <dgm:pt modelId="{0DCE0412-3FD3-44DD-A7C3-A974F091CE7C}">
      <dgm:prSet/>
      <dgm:spPr/>
      <dgm:t>
        <a:bodyPr/>
        <a:lstStyle/>
        <a:p>
          <a:r>
            <a:rPr lang="en-GB" b="0" i="0"/>
            <a:t>Empathy: The founders immersed themselves in the user experience by directly engaging with hosts and understanding their challenges.</a:t>
          </a:r>
          <a:endParaRPr lang="en-US"/>
        </a:p>
      </dgm:t>
    </dgm:pt>
    <dgm:pt modelId="{901E75E3-108B-4F37-8208-3FA6B6D12782}" type="parTrans" cxnId="{527AF288-2B09-40A4-B61F-9767CA0BFA6E}">
      <dgm:prSet/>
      <dgm:spPr/>
      <dgm:t>
        <a:bodyPr/>
        <a:lstStyle/>
        <a:p>
          <a:endParaRPr lang="en-US"/>
        </a:p>
      </dgm:t>
    </dgm:pt>
    <dgm:pt modelId="{0F3CFEF3-EAF8-4CC5-BA8F-65490D5E635A}" type="sibTrans" cxnId="{527AF288-2B09-40A4-B61F-9767CA0BFA6E}">
      <dgm:prSet/>
      <dgm:spPr/>
      <dgm:t>
        <a:bodyPr/>
        <a:lstStyle/>
        <a:p>
          <a:endParaRPr lang="en-US"/>
        </a:p>
      </dgm:t>
    </dgm:pt>
    <dgm:pt modelId="{0C17D80B-5E6A-4318-9FB1-56970D3AE3E9}">
      <dgm:prSet/>
      <dgm:spPr/>
      <dgm:t>
        <a:bodyPr/>
        <a:lstStyle/>
        <a:p>
          <a:r>
            <a:rPr lang="en-GB" b="0" i="0"/>
            <a:t>Iterative Prototyping: They tested their hypothesis (better photos = more bookings) on a small scale before scaling up.</a:t>
          </a:r>
          <a:endParaRPr lang="en-US"/>
        </a:p>
      </dgm:t>
    </dgm:pt>
    <dgm:pt modelId="{DD9DC582-E7A9-47C8-8600-C001189F0404}" type="parTrans" cxnId="{55A0BC97-226B-4B7B-922B-4BF215DE5690}">
      <dgm:prSet/>
      <dgm:spPr/>
      <dgm:t>
        <a:bodyPr/>
        <a:lstStyle/>
        <a:p>
          <a:endParaRPr lang="en-US"/>
        </a:p>
      </dgm:t>
    </dgm:pt>
    <dgm:pt modelId="{ADC08B7F-977E-4569-9239-C85B00CC8EA2}" type="sibTrans" cxnId="{55A0BC97-226B-4B7B-922B-4BF215DE5690}">
      <dgm:prSet/>
      <dgm:spPr/>
      <dgm:t>
        <a:bodyPr/>
        <a:lstStyle/>
        <a:p>
          <a:endParaRPr lang="en-US"/>
        </a:p>
      </dgm:t>
    </dgm:pt>
    <dgm:pt modelId="{7398648E-4BD2-445F-9B68-5DA98F3F627A}">
      <dgm:prSet/>
      <dgm:spPr/>
      <dgm:t>
        <a:bodyPr/>
        <a:lstStyle/>
        <a:p>
          <a:r>
            <a:rPr lang="en-GB" b="0" i="0"/>
            <a:t>User-Centric Solutions: By addressing a specific pain point (poor visuals), they enhanced the overall platform experience</a:t>
          </a:r>
          <a:endParaRPr lang="en-US"/>
        </a:p>
      </dgm:t>
    </dgm:pt>
    <dgm:pt modelId="{61D30F2E-3167-4966-9691-790A0D8FA3C4}" type="parTrans" cxnId="{827887B8-ED4E-40DA-A663-F01D4DACB81B}">
      <dgm:prSet/>
      <dgm:spPr/>
      <dgm:t>
        <a:bodyPr/>
        <a:lstStyle/>
        <a:p>
          <a:endParaRPr lang="en-US"/>
        </a:p>
      </dgm:t>
    </dgm:pt>
    <dgm:pt modelId="{9FE6209D-A947-4B4E-A163-78B2A97F5D18}" type="sibTrans" cxnId="{827887B8-ED4E-40DA-A663-F01D4DACB81B}">
      <dgm:prSet/>
      <dgm:spPr/>
      <dgm:t>
        <a:bodyPr/>
        <a:lstStyle/>
        <a:p>
          <a:endParaRPr lang="en-US"/>
        </a:p>
      </dgm:t>
    </dgm:pt>
    <dgm:pt modelId="{540EFBB8-C484-4283-80BA-75F98A1C0A86}" type="pres">
      <dgm:prSet presAssocID="{C5AAB5E9-EC66-44E6-83A0-3D7EEDF4F738}" presName="diagram" presStyleCnt="0">
        <dgm:presLayoutVars>
          <dgm:dir/>
          <dgm:resizeHandles val="exact"/>
        </dgm:presLayoutVars>
      </dgm:prSet>
      <dgm:spPr/>
    </dgm:pt>
    <dgm:pt modelId="{81E017D8-E7C6-4428-8C84-49BC39DD135C}" type="pres">
      <dgm:prSet presAssocID="{DFFA1849-9E50-4002-9EC7-1FE3A14CDFE2}" presName="node" presStyleLbl="node1" presStyleIdx="0" presStyleCnt="8">
        <dgm:presLayoutVars>
          <dgm:bulletEnabled val="1"/>
        </dgm:presLayoutVars>
      </dgm:prSet>
      <dgm:spPr/>
    </dgm:pt>
    <dgm:pt modelId="{A80D6DD2-24C7-4C5F-8079-FFCB636BD18C}" type="pres">
      <dgm:prSet presAssocID="{09A3854B-0037-4932-8CE3-1D6D8DCDF3EB}" presName="sibTrans" presStyleCnt="0"/>
      <dgm:spPr/>
    </dgm:pt>
    <dgm:pt modelId="{02341989-6F28-4443-B7C7-CC426B11F00B}" type="pres">
      <dgm:prSet presAssocID="{F9297E42-4A8A-43D1-8BC2-63C75B158F99}" presName="node" presStyleLbl="node1" presStyleIdx="1" presStyleCnt="8">
        <dgm:presLayoutVars>
          <dgm:bulletEnabled val="1"/>
        </dgm:presLayoutVars>
      </dgm:prSet>
      <dgm:spPr/>
    </dgm:pt>
    <dgm:pt modelId="{76ECCF73-D134-4781-B1FE-AEDEB590418C}" type="pres">
      <dgm:prSet presAssocID="{CF64ACC7-6F0C-4A2D-B909-0A3B83A3B87F}" presName="sibTrans" presStyleCnt="0"/>
      <dgm:spPr/>
    </dgm:pt>
    <dgm:pt modelId="{723F2A19-3079-4F8B-A571-40D19D29BC38}" type="pres">
      <dgm:prSet presAssocID="{926BF5B2-C849-4573-83BE-02678DFC691D}" presName="node" presStyleLbl="node1" presStyleIdx="2" presStyleCnt="8">
        <dgm:presLayoutVars>
          <dgm:bulletEnabled val="1"/>
        </dgm:presLayoutVars>
      </dgm:prSet>
      <dgm:spPr/>
    </dgm:pt>
    <dgm:pt modelId="{F48602DC-122B-480A-B4F8-BA66B9BC13EA}" type="pres">
      <dgm:prSet presAssocID="{EADC3148-96D9-4BDD-88BE-6442A1B30A29}" presName="sibTrans" presStyleCnt="0"/>
      <dgm:spPr/>
    </dgm:pt>
    <dgm:pt modelId="{16375AAD-8397-4774-A227-BD4C70AF8A57}" type="pres">
      <dgm:prSet presAssocID="{50F7DE4D-D59E-4C8D-9DA6-7ED904B16EA7}" presName="node" presStyleLbl="node1" presStyleIdx="3" presStyleCnt="8">
        <dgm:presLayoutVars>
          <dgm:bulletEnabled val="1"/>
        </dgm:presLayoutVars>
      </dgm:prSet>
      <dgm:spPr/>
    </dgm:pt>
    <dgm:pt modelId="{1EE3930F-9E67-4505-88DD-71510B75D036}" type="pres">
      <dgm:prSet presAssocID="{BB134D8C-718F-4704-ACBF-F6BB20A6D888}" presName="sibTrans" presStyleCnt="0"/>
      <dgm:spPr/>
    </dgm:pt>
    <dgm:pt modelId="{A126BFE9-19F0-4706-81D0-5B4C5DDB0079}" type="pres">
      <dgm:prSet presAssocID="{7FBDD6FF-F6A6-49D5-801D-916DD73F3421}" presName="node" presStyleLbl="node1" presStyleIdx="4" presStyleCnt="8">
        <dgm:presLayoutVars>
          <dgm:bulletEnabled val="1"/>
        </dgm:presLayoutVars>
      </dgm:prSet>
      <dgm:spPr/>
    </dgm:pt>
    <dgm:pt modelId="{9689E1BE-2DBE-484C-BB83-E50FAD6EF6BE}" type="pres">
      <dgm:prSet presAssocID="{C6B9108A-A79F-414E-97BF-AFE1A8F37144}" presName="sibTrans" presStyleCnt="0"/>
      <dgm:spPr/>
    </dgm:pt>
    <dgm:pt modelId="{17EEC22E-77AC-4D7C-B1FD-50948BE2B95B}" type="pres">
      <dgm:prSet presAssocID="{0DCE0412-3FD3-44DD-A7C3-A974F091CE7C}" presName="node" presStyleLbl="node1" presStyleIdx="5" presStyleCnt="8">
        <dgm:presLayoutVars>
          <dgm:bulletEnabled val="1"/>
        </dgm:presLayoutVars>
      </dgm:prSet>
      <dgm:spPr/>
    </dgm:pt>
    <dgm:pt modelId="{E318242C-9A7B-41C5-86B2-BCC3FE62552E}" type="pres">
      <dgm:prSet presAssocID="{0F3CFEF3-EAF8-4CC5-BA8F-65490D5E635A}" presName="sibTrans" presStyleCnt="0"/>
      <dgm:spPr/>
    </dgm:pt>
    <dgm:pt modelId="{28B1A031-2C38-430B-AB0D-1AA8795C0D60}" type="pres">
      <dgm:prSet presAssocID="{0C17D80B-5E6A-4318-9FB1-56970D3AE3E9}" presName="node" presStyleLbl="node1" presStyleIdx="6" presStyleCnt="8">
        <dgm:presLayoutVars>
          <dgm:bulletEnabled val="1"/>
        </dgm:presLayoutVars>
      </dgm:prSet>
      <dgm:spPr/>
    </dgm:pt>
    <dgm:pt modelId="{B0C8BC44-656A-4195-A48E-FF03116D5AE9}" type="pres">
      <dgm:prSet presAssocID="{ADC08B7F-977E-4569-9239-C85B00CC8EA2}" presName="sibTrans" presStyleCnt="0"/>
      <dgm:spPr/>
    </dgm:pt>
    <dgm:pt modelId="{5EF07776-9070-4A88-8305-9035FC731AD2}" type="pres">
      <dgm:prSet presAssocID="{7398648E-4BD2-445F-9B68-5DA98F3F627A}" presName="node" presStyleLbl="node1" presStyleIdx="7" presStyleCnt="8">
        <dgm:presLayoutVars>
          <dgm:bulletEnabled val="1"/>
        </dgm:presLayoutVars>
      </dgm:prSet>
      <dgm:spPr/>
    </dgm:pt>
  </dgm:ptLst>
  <dgm:cxnLst>
    <dgm:cxn modelId="{A7585702-1382-42B6-A497-DF4643217B09}" srcId="{C5AAB5E9-EC66-44E6-83A0-3D7EEDF4F738}" destId="{7FBDD6FF-F6A6-49D5-801D-916DD73F3421}" srcOrd="4" destOrd="0" parTransId="{3F1D164E-7F66-457A-B983-38FF492C2695}" sibTransId="{C6B9108A-A79F-414E-97BF-AFE1A8F37144}"/>
    <dgm:cxn modelId="{1EE53517-6FC9-41C2-8997-AA04E83B60F8}" type="presOf" srcId="{F9297E42-4A8A-43D1-8BC2-63C75B158F99}" destId="{02341989-6F28-4443-B7C7-CC426B11F00B}" srcOrd="0" destOrd="0" presId="urn:microsoft.com/office/officeart/2005/8/layout/default"/>
    <dgm:cxn modelId="{E6018B1D-D0C4-4442-A932-0FC45028A117}" type="presOf" srcId="{50F7DE4D-D59E-4C8D-9DA6-7ED904B16EA7}" destId="{16375AAD-8397-4774-A227-BD4C70AF8A57}" srcOrd="0" destOrd="0" presId="urn:microsoft.com/office/officeart/2005/8/layout/default"/>
    <dgm:cxn modelId="{76931A35-B084-4357-BE6A-81536A53A40A}" srcId="{C5AAB5E9-EC66-44E6-83A0-3D7EEDF4F738}" destId="{50F7DE4D-D59E-4C8D-9DA6-7ED904B16EA7}" srcOrd="3" destOrd="0" parTransId="{1274BC52-EDF0-4636-A306-EFE2222409E4}" sibTransId="{BB134D8C-718F-4704-ACBF-F6BB20A6D888}"/>
    <dgm:cxn modelId="{89222D64-9CD4-4404-980F-FDEABD4FCC3F}" type="presOf" srcId="{C5AAB5E9-EC66-44E6-83A0-3D7EEDF4F738}" destId="{540EFBB8-C484-4283-80BA-75F98A1C0A86}" srcOrd="0" destOrd="0" presId="urn:microsoft.com/office/officeart/2005/8/layout/default"/>
    <dgm:cxn modelId="{3926626A-7AA5-4AA0-95B1-3E923DC18DD9}" type="presOf" srcId="{926BF5B2-C849-4573-83BE-02678DFC691D}" destId="{723F2A19-3079-4F8B-A571-40D19D29BC38}" srcOrd="0" destOrd="0" presId="urn:microsoft.com/office/officeart/2005/8/layout/default"/>
    <dgm:cxn modelId="{E685E854-0475-4E45-9715-DC35D508D2B1}" type="presOf" srcId="{0DCE0412-3FD3-44DD-A7C3-A974F091CE7C}" destId="{17EEC22E-77AC-4D7C-B1FD-50948BE2B95B}" srcOrd="0" destOrd="0" presId="urn:microsoft.com/office/officeart/2005/8/layout/default"/>
    <dgm:cxn modelId="{594C9576-2D06-4D64-B8A2-F676BDC634D8}" type="presOf" srcId="{7FBDD6FF-F6A6-49D5-801D-916DD73F3421}" destId="{A126BFE9-19F0-4706-81D0-5B4C5DDB0079}" srcOrd="0" destOrd="0" presId="urn:microsoft.com/office/officeart/2005/8/layout/default"/>
    <dgm:cxn modelId="{901B5A59-6A59-4486-84B3-15908177E195}" type="presOf" srcId="{7398648E-4BD2-445F-9B68-5DA98F3F627A}" destId="{5EF07776-9070-4A88-8305-9035FC731AD2}" srcOrd="0" destOrd="0" presId="urn:microsoft.com/office/officeart/2005/8/layout/default"/>
    <dgm:cxn modelId="{527AF288-2B09-40A4-B61F-9767CA0BFA6E}" srcId="{C5AAB5E9-EC66-44E6-83A0-3D7EEDF4F738}" destId="{0DCE0412-3FD3-44DD-A7C3-A974F091CE7C}" srcOrd="5" destOrd="0" parTransId="{901E75E3-108B-4F37-8208-3FA6B6D12782}" sibTransId="{0F3CFEF3-EAF8-4CC5-BA8F-65490D5E635A}"/>
    <dgm:cxn modelId="{55A0BC97-226B-4B7B-922B-4BF215DE5690}" srcId="{C5AAB5E9-EC66-44E6-83A0-3D7EEDF4F738}" destId="{0C17D80B-5E6A-4318-9FB1-56970D3AE3E9}" srcOrd="6" destOrd="0" parTransId="{DD9DC582-E7A9-47C8-8600-C001189F0404}" sibTransId="{ADC08B7F-977E-4569-9239-C85B00CC8EA2}"/>
    <dgm:cxn modelId="{1BF5C599-322F-438D-A213-5840AEB05B39}" type="presOf" srcId="{DFFA1849-9E50-4002-9EC7-1FE3A14CDFE2}" destId="{81E017D8-E7C6-4428-8C84-49BC39DD135C}" srcOrd="0" destOrd="0" presId="urn:microsoft.com/office/officeart/2005/8/layout/default"/>
    <dgm:cxn modelId="{278ED4A6-B3E9-4F68-AD11-00E1B967168D}" srcId="{C5AAB5E9-EC66-44E6-83A0-3D7EEDF4F738}" destId="{926BF5B2-C849-4573-83BE-02678DFC691D}" srcOrd="2" destOrd="0" parTransId="{7ED04CC9-D000-41CB-9CBC-484FEE6B1045}" sibTransId="{EADC3148-96D9-4BDD-88BE-6442A1B30A29}"/>
    <dgm:cxn modelId="{228ACCB3-7B0D-4DF8-BBAB-F26E577DB5EA}" srcId="{C5AAB5E9-EC66-44E6-83A0-3D7EEDF4F738}" destId="{DFFA1849-9E50-4002-9EC7-1FE3A14CDFE2}" srcOrd="0" destOrd="0" parTransId="{371E636A-2271-4BDE-BF7B-D560AA653C64}" sibTransId="{09A3854B-0037-4932-8CE3-1D6D8DCDF3EB}"/>
    <dgm:cxn modelId="{827887B8-ED4E-40DA-A663-F01D4DACB81B}" srcId="{C5AAB5E9-EC66-44E6-83A0-3D7EEDF4F738}" destId="{7398648E-4BD2-445F-9B68-5DA98F3F627A}" srcOrd="7" destOrd="0" parTransId="{61D30F2E-3167-4966-9691-790A0D8FA3C4}" sibTransId="{9FE6209D-A947-4B4E-A163-78B2A97F5D18}"/>
    <dgm:cxn modelId="{5FBC7FD6-68DF-4E63-86AE-2DC0B9C39ED6}" type="presOf" srcId="{0C17D80B-5E6A-4318-9FB1-56970D3AE3E9}" destId="{28B1A031-2C38-430B-AB0D-1AA8795C0D60}" srcOrd="0" destOrd="0" presId="urn:microsoft.com/office/officeart/2005/8/layout/default"/>
    <dgm:cxn modelId="{E26058E7-BD8D-474F-B99F-D4DB1027C366}" srcId="{C5AAB5E9-EC66-44E6-83A0-3D7EEDF4F738}" destId="{F9297E42-4A8A-43D1-8BC2-63C75B158F99}" srcOrd="1" destOrd="0" parTransId="{54ED8B1C-1EB4-4112-938B-42FFAACD85FF}" sibTransId="{CF64ACC7-6F0C-4A2D-B909-0A3B83A3B87F}"/>
    <dgm:cxn modelId="{B74342F4-A219-4ABF-B830-3FF6658A5AE4}" type="presParOf" srcId="{540EFBB8-C484-4283-80BA-75F98A1C0A86}" destId="{81E017D8-E7C6-4428-8C84-49BC39DD135C}" srcOrd="0" destOrd="0" presId="urn:microsoft.com/office/officeart/2005/8/layout/default"/>
    <dgm:cxn modelId="{93FDDB4E-856D-4104-8893-522A74982C85}" type="presParOf" srcId="{540EFBB8-C484-4283-80BA-75F98A1C0A86}" destId="{A80D6DD2-24C7-4C5F-8079-FFCB636BD18C}" srcOrd="1" destOrd="0" presId="urn:microsoft.com/office/officeart/2005/8/layout/default"/>
    <dgm:cxn modelId="{2300D71A-6233-4BB0-BE20-E675C75F7E36}" type="presParOf" srcId="{540EFBB8-C484-4283-80BA-75F98A1C0A86}" destId="{02341989-6F28-4443-B7C7-CC426B11F00B}" srcOrd="2" destOrd="0" presId="urn:microsoft.com/office/officeart/2005/8/layout/default"/>
    <dgm:cxn modelId="{89B94BB5-CC90-46D9-B0D1-617F677227FB}" type="presParOf" srcId="{540EFBB8-C484-4283-80BA-75F98A1C0A86}" destId="{76ECCF73-D134-4781-B1FE-AEDEB590418C}" srcOrd="3" destOrd="0" presId="urn:microsoft.com/office/officeart/2005/8/layout/default"/>
    <dgm:cxn modelId="{C753B025-BA04-482F-958E-AA9387B40E44}" type="presParOf" srcId="{540EFBB8-C484-4283-80BA-75F98A1C0A86}" destId="{723F2A19-3079-4F8B-A571-40D19D29BC38}" srcOrd="4" destOrd="0" presId="urn:microsoft.com/office/officeart/2005/8/layout/default"/>
    <dgm:cxn modelId="{1AACF659-B56C-4854-AC86-EBD5DF5EB845}" type="presParOf" srcId="{540EFBB8-C484-4283-80BA-75F98A1C0A86}" destId="{F48602DC-122B-480A-B4F8-BA66B9BC13EA}" srcOrd="5" destOrd="0" presId="urn:microsoft.com/office/officeart/2005/8/layout/default"/>
    <dgm:cxn modelId="{6CA6B8A9-9793-4778-9200-022AC5F356F3}" type="presParOf" srcId="{540EFBB8-C484-4283-80BA-75F98A1C0A86}" destId="{16375AAD-8397-4774-A227-BD4C70AF8A57}" srcOrd="6" destOrd="0" presId="urn:microsoft.com/office/officeart/2005/8/layout/default"/>
    <dgm:cxn modelId="{A2895B1E-5DD1-4087-9E38-5A4893AA98C1}" type="presParOf" srcId="{540EFBB8-C484-4283-80BA-75F98A1C0A86}" destId="{1EE3930F-9E67-4505-88DD-71510B75D036}" srcOrd="7" destOrd="0" presId="urn:microsoft.com/office/officeart/2005/8/layout/default"/>
    <dgm:cxn modelId="{BFEF3B87-A927-44FD-99BC-3318FDE93B24}" type="presParOf" srcId="{540EFBB8-C484-4283-80BA-75F98A1C0A86}" destId="{A126BFE9-19F0-4706-81D0-5B4C5DDB0079}" srcOrd="8" destOrd="0" presId="urn:microsoft.com/office/officeart/2005/8/layout/default"/>
    <dgm:cxn modelId="{1F8A2070-0C60-4352-91A0-4607DD1286D7}" type="presParOf" srcId="{540EFBB8-C484-4283-80BA-75F98A1C0A86}" destId="{9689E1BE-2DBE-484C-BB83-E50FAD6EF6BE}" srcOrd="9" destOrd="0" presId="urn:microsoft.com/office/officeart/2005/8/layout/default"/>
    <dgm:cxn modelId="{A36ED8FC-2AFA-41F3-B9C4-208EE90457E8}" type="presParOf" srcId="{540EFBB8-C484-4283-80BA-75F98A1C0A86}" destId="{17EEC22E-77AC-4D7C-B1FD-50948BE2B95B}" srcOrd="10" destOrd="0" presId="urn:microsoft.com/office/officeart/2005/8/layout/default"/>
    <dgm:cxn modelId="{3BDC8819-8F32-401D-8502-C6C07421EC11}" type="presParOf" srcId="{540EFBB8-C484-4283-80BA-75F98A1C0A86}" destId="{E318242C-9A7B-41C5-86B2-BCC3FE62552E}" srcOrd="11" destOrd="0" presId="urn:microsoft.com/office/officeart/2005/8/layout/default"/>
    <dgm:cxn modelId="{5C7FC9C2-801C-4661-AA5D-19B4119B58C8}" type="presParOf" srcId="{540EFBB8-C484-4283-80BA-75F98A1C0A86}" destId="{28B1A031-2C38-430B-AB0D-1AA8795C0D60}" srcOrd="12" destOrd="0" presId="urn:microsoft.com/office/officeart/2005/8/layout/default"/>
    <dgm:cxn modelId="{43DE34B1-DC01-40E8-87B2-A90AD8FAD35B}" type="presParOf" srcId="{540EFBB8-C484-4283-80BA-75F98A1C0A86}" destId="{B0C8BC44-656A-4195-A48E-FF03116D5AE9}" srcOrd="13" destOrd="0" presId="urn:microsoft.com/office/officeart/2005/8/layout/default"/>
    <dgm:cxn modelId="{CE8DA33E-D097-46D0-9C64-EF861224A212}" type="presParOf" srcId="{540EFBB8-C484-4283-80BA-75F98A1C0A86}" destId="{5EF07776-9070-4A88-8305-9035FC731AD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FBF21E-ED9E-4A3D-9520-025BA420493B}">
      <dsp:nvSpPr>
        <dsp:cNvPr id="0" name=""/>
        <dsp:cNvSpPr/>
      </dsp:nvSpPr>
      <dsp:spPr>
        <a:xfrm>
          <a:off x="0" y="14694"/>
          <a:ext cx="6254724" cy="17596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What are the four types of innovation outlined in the innovation matrix?</a:t>
          </a:r>
          <a:endParaRPr lang="en-US" sz="3200" kern="1200"/>
        </a:p>
      </dsp:txBody>
      <dsp:txXfrm>
        <a:off x="85900" y="100594"/>
        <a:ext cx="6082924" cy="1587880"/>
      </dsp:txXfrm>
    </dsp:sp>
    <dsp:sp modelId="{2E2B1DE5-5369-43F7-977D-D0E662701E3D}">
      <dsp:nvSpPr>
        <dsp:cNvPr id="0" name=""/>
        <dsp:cNvSpPr/>
      </dsp:nvSpPr>
      <dsp:spPr>
        <a:xfrm>
          <a:off x="0" y="1866534"/>
          <a:ext cx="6254724" cy="1759680"/>
        </a:xfrm>
        <a:prstGeom prst="roundRect">
          <a:avLst/>
        </a:prstGeom>
        <a:solidFill>
          <a:schemeClr val="accent2">
            <a:hueOff val="-762398"/>
            <a:satOff val="-331"/>
            <a:lumOff val="-696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a:t>Which type of innovation is more commonly seen in organisations?</a:t>
          </a:r>
          <a:endParaRPr lang="en-US" sz="3200" kern="1200"/>
        </a:p>
      </dsp:txBody>
      <dsp:txXfrm>
        <a:off x="85900" y="1952434"/>
        <a:ext cx="6082924" cy="1587880"/>
      </dsp:txXfrm>
    </dsp:sp>
    <dsp:sp modelId="{EBDD012B-43D5-42CF-A081-725B59D2461C}">
      <dsp:nvSpPr>
        <dsp:cNvPr id="0" name=""/>
        <dsp:cNvSpPr/>
      </dsp:nvSpPr>
      <dsp:spPr>
        <a:xfrm>
          <a:off x="0" y="3718375"/>
          <a:ext cx="6254724" cy="1759680"/>
        </a:xfrm>
        <a:prstGeom prst="roundRect">
          <a:avLst/>
        </a:prstGeom>
        <a:solidFill>
          <a:schemeClr val="accent2">
            <a:hueOff val="-1524796"/>
            <a:satOff val="-662"/>
            <a:lumOff val="-13921"/>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kern="1200"/>
            <a:t>Give an</a:t>
          </a:r>
          <a:r>
            <a:rPr lang="en-GB" sz="3200" b="0" i="0" kern="1200"/>
            <a:t> example of disruptive innovation.</a:t>
          </a:r>
          <a:endParaRPr lang="en-US" sz="3200" kern="1200"/>
        </a:p>
      </dsp:txBody>
      <dsp:txXfrm>
        <a:off x="85900" y="3804275"/>
        <a:ext cx="6082924" cy="158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E017D8-E7C6-4428-8C84-49BC39DD135C}">
      <dsp:nvSpPr>
        <dsp:cNvPr id="0" name=""/>
        <dsp:cNvSpPr/>
      </dsp:nvSpPr>
      <dsp:spPr>
        <a:xfrm>
          <a:off x="3150" y="175006"/>
          <a:ext cx="2499400" cy="149964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Oral B</a:t>
          </a:r>
          <a:endParaRPr lang="en-US" sz="4000" kern="1200" dirty="0"/>
        </a:p>
      </dsp:txBody>
      <dsp:txXfrm>
        <a:off x="3150" y="175006"/>
        <a:ext cx="2499400" cy="1499640"/>
      </dsp:txXfrm>
    </dsp:sp>
    <dsp:sp modelId="{02341989-6F28-4443-B7C7-CC426B11F00B}">
      <dsp:nvSpPr>
        <dsp:cNvPr id="0" name=""/>
        <dsp:cNvSpPr/>
      </dsp:nvSpPr>
      <dsp:spPr>
        <a:xfrm>
          <a:off x="2752491" y="175006"/>
          <a:ext cx="2499400" cy="1499640"/>
        </a:xfrm>
        <a:prstGeom prst="rect">
          <a:avLst/>
        </a:prstGeom>
        <a:solidFill>
          <a:schemeClr val="accent5">
            <a:hueOff val="694292"/>
            <a:satOff val="245"/>
            <a:lumOff val="218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Empathy: The designers focused on understanding the users' actual needs and behaviours.</a:t>
          </a:r>
          <a:endParaRPr lang="en-US" sz="1600" kern="1200"/>
        </a:p>
      </dsp:txBody>
      <dsp:txXfrm>
        <a:off x="2752491" y="175006"/>
        <a:ext cx="2499400" cy="1499640"/>
      </dsp:txXfrm>
    </dsp:sp>
    <dsp:sp modelId="{723F2A19-3079-4F8B-A571-40D19D29BC38}">
      <dsp:nvSpPr>
        <dsp:cNvPr id="0" name=""/>
        <dsp:cNvSpPr/>
      </dsp:nvSpPr>
      <dsp:spPr>
        <a:xfrm>
          <a:off x="5501832" y="175006"/>
          <a:ext cx="2499400" cy="1499640"/>
        </a:xfrm>
        <a:prstGeom prst="rect">
          <a:avLst/>
        </a:prstGeom>
        <a:solidFill>
          <a:schemeClr val="accent5">
            <a:hueOff val="1388584"/>
            <a:satOff val="491"/>
            <a:lumOff val="437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Problem redefinition: They shifted from adding features to addressing the core user experience.</a:t>
          </a:r>
          <a:endParaRPr lang="en-US" sz="1600" kern="1200"/>
        </a:p>
      </dsp:txBody>
      <dsp:txXfrm>
        <a:off x="5501832" y="175006"/>
        <a:ext cx="2499400" cy="1499640"/>
      </dsp:txXfrm>
    </dsp:sp>
    <dsp:sp modelId="{16375AAD-8397-4774-A227-BD4C70AF8A57}">
      <dsp:nvSpPr>
        <dsp:cNvPr id="0" name=""/>
        <dsp:cNvSpPr/>
      </dsp:nvSpPr>
      <dsp:spPr>
        <a:xfrm>
          <a:off x="8251173" y="175006"/>
          <a:ext cx="2499400" cy="1499640"/>
        </a:xfrm>
        <a:prstGeom prst="rect">
          <a:avLst/>
        </a:prstGeom>
        <a:solidFill>
          <a:schemeClr val="accent5">
            <a:hueOff val="2082876"/>
            <a:satOff val="736"/>
            <a:lumOff val="655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t>User-centric solutions: The final recommendations prioritised reducing stress and improving usability over adding unnecessary functions.</a:t>
          </a:r>
          <a:endParaRPr lang="en-US" sz="1600" kern="1200" dirty="0"/>
        </a:p>
      </dsp:txBody>
      <dsp:txXfrm>
        <a:off x="8251173" y="175006"/>
        <a:ext cx="2499400" cy="1499640"/>
      </dsp:txXfrm>
    </dsp:sp>
    <dsp:sp modelId="{A126BFE9-19F0-4706-81D0-5B4C5DDB0079}">
      <dsp:nvSpPr>
        <dsp:cNvPr id="0" name=""/>
        <dsp:cNvSpPr/>
      </dsp:nvSpPr>
      <dsp:spPr>
        <a:xfrm>
          <a:off x="3150" y="1924587"/>
          <a:ext cx="2499400" cy="1499640"/>
        </a:xfrm>
        <a:prstGeom prst="rect">
          <a:avLst/>
        </a:prstGeom>
        <a:solidFill>
          <a:schemeClr val="accent5">
            <a:hueOff val="2777169"/>
            <a:satOff val="982"/>
            <a:lumOff val="873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1778000">
            <a:lnSpc>
              <a:spcPct val="90000"/>
            </a:lnSpc>
            <a:spcBef>
              <a:spcPct val="0"/>
            </a:spcBef>
            <a:spcAft>
              <a:spcPct val="35000"/>
            </a:spcAft>
            <a:buNone/>
          </a:pPr>
          <a:r>
            <a:rPr lang="en-GB" sz="4000" kern="1200" dirty="0"/>
            <a:t>Airbnb</a:t>
          </a:r>
          <a:endParaRPr lang="en-US" sz="4000" kern="1200" dirty="0"/>
        </a:p>
      </dsp:txBody>
      <dsp:txXfrm>
        <a:off x="3150" y="1924587"/>
        <a:ext cx="2499400" cy="1499640"/>
      </dsp:txXfrm>
    </dsp:sp>
    <dsp:sp modelId="{17EEC22E-77AC-4D7C-B1FD-50948BE2B95B}">
      <dsp:nvSpPr>
        <dsp:cNvPr id="0" name=""/>
        <dsp:cNvSpPr/>
      </dsp:nvSpPr>
      <dsp:spPr>
        <a:xfrm>
          <a:off x="2752491" y="1924587"/>
          <a:ext cx="2499400" cy="1499640"/>
        </a:xfrm>
        <a:prstGeom prst="rect">
          <a:avLst/>
        </a:prstGeom>
        <a:solidFill>
          <a:schemeClr val="accent5">
            <a:hueOff val="3471461"/>
            <a:satOff val="1227"/>
            <a:lumOff val="1092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Empathy: The founders immersed themselves in the user experience by directly engaging with hosts and understanding their challenges.</a:t>
          </a:r>
          <a:endParaRPr lang="en-US" sz="1600" kern="1200"/>
        </a:p>
      </dsp:txBody>
      <dsp:txXfrm>
        <a:off x="2752491" y="1924587"/>
        <a:ext cx="2499400" cy="1499640"/>
      </dsp:txXfrm>
    </dsp:sp>
    <dsp:sp modelId="{28B1A031-2C38-430B-AB0D-1AA8795C0D60}">
      <dsp:nvSpPr>
        <dsp:cNvPr id="0" name=""/>
        <dsp:cNvSpPr/>
      </dsp:nvSpPr>
      <dsp:spPr>
        <a:xfrm>
          <a:off x="5501832" y="1924587"/>
          <a:ext cx="2499400" cy="1499640"/>
        </a:xfrm>
        <a:prstGeom prst="rect">
          <a:avLst/>
        </a:prstGeom>
        <a:solidFill>
          <a:schemeClr val="accent5">
            <a:hueOff val="4165753"/>
            <a:satOff val="1473"/>
            <a:lumOff val="13109"/>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Iterative Prototyping: They tested their hypothesis (better photos = more bookings) on a small scale before scaling up.</a:t>
          </a:r>
          <a:endParaRPr lang="en-US" sz="1600" kern="1200"/>
        </a:p>
      </dsp:txBody>
      <dsp:txXfrm>
        <a:off x="5501832" y="1924587"/>
        <a:ext cx="2499400" cy="1499640"/>
      </dsp:txXfrm>
    </dsp:sp>
    <dsp:sp modelId="{5EF07776-9070-4A88-8305-9035FC731AD2}">
      <dsp:nvSpPr>
        <dsp:cNvPr id="0" name=""/>
        <dsp:cNvSpPr/>
      </dsp:nvSpPr>
      <dsp:spPr>
        <a:xfrm>
          <a:off x="8251173" y="1924587"/>
          <a:ext cx="2499400" cy="1499640"/>
        </a:xfrm>
        <a:prstGeom prst="rect">
          <a:avLst/>
        </a:prstGeom>
        <a:solidFill>
          <a:schemeClr val="accent5">
            <a:hueOff val="4860045"/>
            <a:satOff val="1718"/>
            <a:lumOff val="1529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a:t>User-Centric Solutions: By addressing a specific pain point (poor visuals), they enhanced the overall platform experience</a:t>
          </a:r>
          <a:endParaRPr lang="en-US" sz="1600" kern="1200"/>
        </a:p>
      </dsp:txBody>
      <dsp:txXfrm>
        <a:off x="8251173" y="1924587"/>
        <a:ext cx="2499400" cy="14996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A856B6-A237-4B74-8F40-8D07100BFF85}" type="datetimeFigureOut">
              <a:rPr lang="en-GB" smtClean="0"/>
              <a:t>14/03/2025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6D4D0-C2FC-4D88-9CE3-1AE0765043F8}" type="slidenum">
              <a:rPr lang="en-GB" smtClean="0"/>
              <a:t>‹#›</a:t>
            </a:fld>
            <a:endParaRPr lang="en-GB"/>
          </a:p>
        </p:txBody>
      </p:sp>
    </p:spTree>
    <p:extLst>
      <p:ext uri="{BB962C8B-B14F-4D97-AF65-F5344CB8AC3E}">
        <p14:creationId xmlns:p14="http://schemas.microsoft.com/office/powerpoint/2010/main" val="39856872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a:t>
            </a:fld>
            <a:endParaRPr lang="en-GB"/>
          </a:p>
        </p:txBody>
      </p:sp>
    </p:spTree>
    <p:extLst>
      <p:ext uri="{BB962C8B-B14F-4D97-AF65-F5344CB8AC3E}">
        <p14:creationId xmlns:p14="http://schemas.microsoft.com/office/powerpoint/2010/main" val="33783175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76D4D0-C2FC-4D88-9CE3-1AE0765043F8}" type="slidenum">
              <a:rPr lang="en-GB" smtClean="0"/>
              <a:t>2</a:t>
            </a:fld>
            <a:endParaRPr lang="en-GB"/>
          </a:p>
        </p:txBody>
      </p:sp>
    </p:spTree>
    <p:extLst>
      <p:ext uri="{BB962C8B-B14F-4D97-AF65-F5344CB8AC3E}">
        <p14:creationId xmlns:p14="http://schemas.microsoft.com/office/powerpoint/2010/main" val="2430335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What do you already know about Design Thinking and what it is used for?</a:t>
            </a:r>
          </a:p>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4</a:t>
            </a:fld>
            <a:endParaRPr lang="en-GB"/>
          </a:p>
        </p:txBody>
      </p:sp>
    </p:spTree>
    <p:extLst>
      <p:ext uri="{BB962C8B-B14F-4D97-AF65-F5344CB8AC3E}">
        <p14:creationId xmlns:p14="http://schemas.microsoft.com/office/powerpoint/2010/main" val="3241997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5</a:t>
            </a:fld>
            <a:endParaRPr lang="en-GB"/>
          </a:p>
        </p:txBody>
      </p:sp>
    </p:spTree>
    <p:extLst>
      <p:ext uri="{BB962C8B-B14F-4D97-AF65-F5344CB8AC3E}">
        <p14:creationId xmlns:p14="http://schemas.microsoft.com/office/powerpoint/2010/main" val="1084212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6</a:t>
            </a:fld>
            <a:endParaRPr lang="en-GB"/>
          </a:p>
        </p:txBody>
      </p:sp>
    </p:spTree>
    <p:extLst>
      <p:ext uri="{BB962C8B-B14F-4D97-AF65-F5344CB8AC3E}">
        <p14:creationId xmlns:p14="http://schemas.microsoft.com/office/powerpoint/2010/main" val="42306699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7</a:t>
            </a:fld>
            <a:endParaRPr lang="en-GB"/>
          </a:p>
        </p:txBody>
      </p:sp>
    </p:spTree>
    <p:extLst>
      <p:ext uri="{BB962C8B-B14F-4D97-AF65-F5344CB8AC3E}">
        <p14:creationId xmlns:p14="http://schemas.microsoft.com/office/powerpoint/2010/main" val="4077037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8</a:t>
            </a:fld>
            <a:endParaRPr lang="en-GB"/>
          </a:p>
        </p:txBody>
      </p:sp>
    </p:spTree>
    <p:extLst>
      <p:ext uri="{BB962C8B-B14F-4D97-AF65-F5344CB8AC3E}">
        <p14:creationId xmlns:p14="http://schemas.microsoft.com/office/powerpoint/2010/main" val="41660730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2C76D4D0-C2FC-4D88-9CE3-1AE0765043F8}" type="slidenum">
              <a:rPr lang="en-GB" smtClean="0"/>
              <a:t>9</a:t>
            </a:fld>
            <a:endParaRPr lang="en-GB"/>
          </a:p>
        </p:txBody>
      </p:sp>
    </p:spTree>
    <p:extLst>
      <p:ext uri="{BB962C8B-B14F-4D97-AF65-F5344CB8AC3E}">
        <p14:creationId xmlns:p14="http://schemas.microsoft.com/office/powerpoint/2010/main" val="2353409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10</a:t>
            </a:fld>
            <a:endParaRPr lang="en-GB"/>
          </a:p>
        </p:txBody>
      </p:sp>
    </p:spTree>
    <p:extLst>
      <p:ext uri="{BB962C8B-B14F-4D97-AF65-F5344CB8AC3E}">
        <p14:creationId xmlns:p14="http://schemas.microsoft.com/office/powerpoint/2010/main" val="1839424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11</a:t>
            </a:fld>
            <a:endParaRPr lang="en-GB"/>
          </a:p>
        </p:txBody>
      </p:sp>
    </p:spTree>
    <p:extLst>
      <p:ext uri="{BB962C8B-B14F-4D97-AF65-F5344CB8AC3E}">
        <p14:creationId xmlns:p14="http://schemas.microsoft.com/office/powerpoint/2010/main" val="161570214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C76D4D0-C2FC-4D88-9CE3-1AE0765043F8}" type="slidenum">
              <a:rPr lang="en-GB" smtClean="0"/>
              <a:t>12</a:t>
            </a:fld>
            <a:endParaRPr lang="en-GB"/>
          </a:p>
        </p:txBody>
      </p:sp>
    </p:spTree>
    <p:extLst>
      <p:ext uri="{BB962C8B-B14F-4D97-AF65-F5344CB8AC3E}">
        <p14:creationId xmlns:p14="http://schemas.microsoft.com/office/powerpoint/2010/main" val="9791258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effectLst/>
                <a:latin typeface="fkGroteskNeue"/>
              </a:rPr>
              <a:t>One notable example of design thinking in practice is Oral B's approach to upgrading their electric toothbrush. When the company aimed to enhance their product, they enlisted designers Kim Colin and Sam Hecht to assist</a:t>
            </a:r>
            <a:r>
              <a:rPr lang="en-GB" b="0" i="0" u="none" strike="noStrike" dirty="0">
                <a:effectLst/>
                <a:latin typeface="var(--font-berkeley-mono)"/>
              </a:rPr>
              <a:t>.</a:t>
            </a:r>
            <a:endParaRPr lang="en-GB" b="0" i="0" dirty="0">
              <a:effectLst/>
              <a:latin typeface="fkGroteskNeue"/>
            </a:endParaRPr>
          </a:p>
          <a:p>
            <a:pPr algn="l"/>
            <a:r>
              <a:rPr lang="en-GB" b="0" i="0" dirty="0">
                <a:effectLst/>
                <a:latin typeface="fkGroteskNeue"/>
              </a:rPr>
              <a:t>Initially, Oral B wanted to add more functions to their electric toothbrush, such as tracking brushing frequency, observing gum sensitivity, and playing music. However, through the design thinking process, Colin and Hecht discovered that brushing teeth was often a neurotic act for many users</a:t>
            </a:r>
            <a:r>
              <a:rPr lang="en-GB" b="0" i="0" u="none" strike="noStrike" dirty="0">
                <a:effectLst/>
                <a:latin typeface="var(--font-berkeley-mono)"/>
              </a:rPr>
              <a:t>.</a:t>
            </a:r>
            <a:endParaRPr lang="en-GB" b="0" i="0" dirty="0">
              <a:effectLst/>
              <a:latin typeface="fkGroteskNeue"/>
            </a:endParaRPr>
          </a:p>
          <a:p>
            <a:pPr algn="l"/>
            <a:r>
              <a:rPr lang="en-GB" b="0" i="0" dirty="0">
                <a:effectLst/>
                <a:latin typeface="fkGroteskNeue"/>
              </a:rPr>
              <a:t>By empathizing with the users' needs and experiences, the designers realized that additional functionality could potentially cause more stress rather than improve the user experience. Instead of adding gimmicks, they recommended two solutions that could enhance the user experience without increasing complexity</a:t>
            </a:r>
            <a:r>
              <a:rPr lang="en-GB" b="0" i="0" u="none" strike="noStrike" dirty="0">
                <a:effectLst/>
                <a:latin typeface="var(--font-berkeley-mono)"/>
              </a:rPr>
              <a:t>.</a:t>
            </a:r>
            <a:endParaRPr lang="en-GB" b="0" i="0" dirty="0">
              <a:effectLst/>
              <a:latin typeface="fkGroteskNeue"/>
            </a:endParaRPr>
          </a:p>
          <a:p>
            <a:pPr algn="l"/>
            <a:r>
              <a:rPr lang="en-GB" b="0" i="0" dirty="0">
                <a:effectLst/>
                <a:latin typeface="fkGroteskNeue"/>
              </a:rPr>
              <a:t>This example demonstrates key principles of design thinking:</a:t>
            </a:r>
          </a:p>
          <a:p>
            <a:pPr algn="l">
              <a:buFont typeface="+mj-lt"/>
              <a:buAutoNum type="arabicPeriod"/>
            </a:pPr>
            <a:r>
              <a:rPr lang="en-GB" b="0" i="0" dirty="0">
                <a:effectLst/>
                <a:latin typeface="fkGroteskNeue"/>
              </a:rPr>
              <a:t>Empathy: The designers focused on understanding the users' actual needs and behaviours.</a:t>
            </a:r>
          </a:p>
          <a:p>
            <a:pPr algn="l">
              <a:buFont typeface="+mj-lt"/>
              <a:buAutoNum type="arabicPeriod"/>
            </a:pPr>
            <a:r>
              <a:rPr lang="en-GB" b="0" i="0" dirty="0">
                <a:effectLst/>
                <a:latin typeface="fkGroteskNeue"/>
              </a:rPr>
              <a:t>Problem redefinition: They shifted from adding features to addressing the core user experience.</a:t>
            </a:r>
          </a:p>
          <a:p>
            <a:pPr algn="l">
              <a:buFont typeface="+mj-lt"/>
              <a:buAutoNum type="arabicPeriod"/>
            </a:pPr>
            <a:r>
              <a:rPr lang="en-GB" b="0" i="0" dirty="0">
                <a:effectLst/>
                <a:latin typeface="fkGroteskNeue"/>
              </a:rPr>
              <a:t>User-centric solutions: The final recommendations prioritized reducing stress and improving usability over adding unnecessary functions.</a:t>
            </a:r>
          </a:p>
          <a:p>
            <a:pPr algn="l"/>
            <a:r>
              <a:rPr lang="en-GB" b="0" i="0" dirty="0">
                <a:effectLst/>
                <a:latin typeface="fkGroteskNeue"/>
              </a:rPr>
              <a:t>Oral B's case shows how design thinking can lead to more effective and user-friendly product improvements by challenging initial assumptions and focusing on genuine user needs.</a:t>
            </a:r>
          </a:p>
          <a:p>
            <a:pPr algn="l"/>
            <a:endParaRPr lang="en-GB" b="0" i="0" dirty="0">
              <a:effectLst/>
              <a:latin typeface="fkGroteskNeue"/>
            </a:endParaRPr>
          </a:p>
          <a:p>
            <a:pPr algn="l"/>
            <a:r>
              <a:rPr lang="en-GB" b="0" i="0" dirty="0">
                <a:effectLst/>
                <a:latin typeface="fkGroteskNeue"/>
              </a:rPr>
              <a:t>Another compelling example of design thinking in practice is Airbnb's transformation during its early days. In 2008, the company struggled to attract users and generate revenue, earning only $200 per week. By applying design thinking principles, the founders redefined their approach by focusing on empathy and understanding user needs.</a:t>
            </a:r>
          </a:p>
          <a:p>
            <a:pPr algn="l"/>
            <a:r>
              <a:rPr lang="en-GB" b="0" i="0" dirty="0">
                <a:effectLst/>
                <a:latin typeface="fkGroteskNeue"/>
              </a:rPr>
              <a:t>They discovered that low-quality photos of rental listings were deterring bookings. To address this, the founders visited hosts in New York City, took high-quality photos of their spaces, and uploaded them to the platform. This simple yet user-focused solution significantly improved the appeal of listings and boosted bookings.</a:t>
            </a:r>
          </a:p>
          <a:p>
            <a:pPr algn="l"/>
            <a:r>
              <a:rPr lang="en-GB" b="0" i="0" dirty="0">
                <a:effectLst/>
                <a:latin typeface="fkGroteskNeue"/>
              </a:rPr>
              <a:t>Key takeaways from Airbnb's design thinking journey include:</a:t>
            </a:r>
          </a:p>
          <a:p>
            <a:pPr algn="l">
              <a:buFont typeface="+mj-lt"/>
              <a:buAutoNum type="arabicPeriod"/>
            </a:pPr>
            <a:r>
              <a:rPr lang="en-GB" b="0" i="0" dirty="0">
                <a:effectLst/>
                <a:latin typeface="fkGroteskNeue"/>
              </a:rPr>
              <a:t>Empathy: The founders immersed themselves in the user experience by directly engaging with hosts and understanding their challenges.</a:t>
            </a:r>
          </a:p>
          <a:p>
            <a:pPr algn="l">
              <a:buFont typeface="+mj-lt"/>
              <a:buAutoNum type="arabicPeriod"/>
            </a:pPr>
            <a:r>
              <a:rPr lang="en-GB" b="0" i="0" dirty="0">
                <a:effectLst/>
                <a:latin typeface="fkGroteskNeue"/>
              </a:rPr>
              <a:t>Iterative Prototyping: They tested their hypothesis (better photos = more bookings) on a small scale before scaling up.</a:t>
            </a:r>
          </a:p>
          <a:p>
            <a:pPr algn="l">
              <a:buFont typeface="+mj-lt"/>
              <a:buAutoNum type="arabicPeriod"/>
            </a:pPr>
            <a:r>
              <a:rPr lang="en-GB" b="0" i="0" dirty="0">
                <a:effectLst/>
                <a:latin typeface="fkGroteskNeue"/>
              </a:rPr>
              <a:t>User-Centric Solutions: By addressing a specific pain point (poor visuals), they enhanced the overall platform experience.</a:t>
            </a:r>
          </a:p>
          <a:p>
            <a:pPr algn="l"/>
            <a:r>
              <a:rPr lang="en-GB" b="0" i="0" dirty="0">
                <a:effectLst/>
                <a:latin typeface="fkGroteskNeue"/>
              </a:rPr>
              <a:t>This approach not only helped Airbnb grow into a multibillion-dollar company but also revolutionized the hospitality industry by fostering trust and usability in the sharing economy</a:t>
            </a:r>
          </a:p>
          <a:p>
            <a:pPr algn="l"/>
            <a:endParaRPr lang="en-GB" b="0" i="0" dirty="0">
              <a:effectLst/>
              <a:latin typeface="fkGroteskNeue"/>
            </a:endParaRPr>
          </a:p>
          <a:p>
            <a:endParaRPr lang="en-GB" dirty="0"/>
          </a:p>
        </p:txBody>
      </p:sp>
      <p:sp>
        <p:nvSpPr>
          <p:cNvPr id="4" name="Slide Number Placeholder 3"/>
          <p:cNvSpPr>
            <a:spLocks noGrp="1"/>
          </p:cNvSpPr>
          <p:nvPr>
            <p:ph type="sldNum" sz="quarter" idx="5"/>
          </p:nvPr>
        </p:nvSpPr>
        <p:spPr/>
        <p:txBody>
          <a:bodyPr/>
          <a:lstStyle/>
          <a:p>
            <a:fld id="{2C76D4D0-C2FC-4D88-9CE3-1AE0765043F8}" type="slidenum">
              <a:rPr lang="en-GB" smtClean="0"/>
              <a:t>13</a:t>
            </a:fld>
            <a:endParaRPr lang="en-GB"/>
          </a:p>
        </p:txBody>
      </p:sp>
    </p:spTree>
    <p:extLst>
      <p:ext uri="{BB962C8B-B14F-4D97-AF65-F5344CB8AC3E}">
        <p14:creationId xmlns:p14="http://schemas.microsoft.com/office/powerpoint/2010/main" val="15766467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76D4D0-C2FC-4D88-9CE3-1AE0765043F8}" type="slidenum">
              <a:rPr lang="en-GB" smtClean="0"/>
              <a:t>14</a:t>
            </a:fld>
            <a:endParaRPr lang="en-GB"/>
          </a:p>
        </p:txBody>
      </p:sp>
    </p:spTree>
    <p:extLst>
      <p:ext uri="{BB962C8B-B14F-4D97-AF65-F5344CB8AC3E}">
        <p14:creationId xmlns:p14="http://schemas.microsoft.com/office/powerpoint/2010/main" val="32994572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76D4D0-C2FC-4D88-9CE3-1AE0765043F8}" type="slidenum">
              <a:rPr lang="en-GB" smtClean="0"/>
              <a:t>15</a:t>
            </a:fld>
            <a:endParaRPr lang="en-GB"/>
          </a:p>
        </p:txBody>
      </p:sp>
    </p:spTree>
    <p:extLst>
      <p:ext uri="{BB962C8B-B14F-4D97-AF65-F5344CB8AC3E}">
        <p14:creationId xmlns:p14="http://schemas.microsoft.com/office/powerpoint/2010/main" val="3787636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3/14/2025</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481554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37837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0502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3/14/2025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498499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3/14/2025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683762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3/14/2025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067995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3/14/2025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9873126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3/14/2025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02790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blipFill>
            <a:blip r:embed="rId2"/>
            <a:stretch>
              <a:fillRect/>
            </a:stretch>
          </a:blip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3/14/2025</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45905608"/>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794290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3/14/2025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68827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3/14/2025</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4933357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4.png"/><Relationship Id="rId3" Type="http://schemas.microsoft.com/office/2007/relationships/media" Target="../media/media2.mp4"/><Relationship Id="rId7" Type="http://schemas.openxmlformats.org/officeDocument/2006/relationships/image" Target="../media/image3.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3.xml"/><Relationship Id="rId5" Type="http://schemas.openxmlformats.org/officeDocument/2006/relationships/slideLayout" Target="../slideLayouts/slideLayout9.xml"/><Relationship Id="rId4" Type="http://schemas.openxmlformats.org/officeDocument/2006/relationships/video" Target="../media/media2.mp4"/></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hyperlink" Target="https://youtu.be/_r0VX-aU_T8" TargetMode="External"/><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8.xml"/><Relationship Id="rId1" Type="http://schemas.openxmlformats.org/officeDocument/2006/relationships/video" Target="https://www.youtube.com/embed/vQytKCT563I" TargetMode="Externa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037" name="Rectangle 1036">
            <a:extLst>
              <a:ext uri="{FF2B5EF4-FFF2-40B4-BE49-F238E27FC236}">
                <a16:creationId xmlns:a16="http://schemas.microsoft.com/office/drawing/2014/main" id="{CD333CBE-B699-4E3B-9F45-C045F773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0C29E93-9E6F-3255-2B9B-703A987033D5}"/>
              </a:ext>
            </a:extLst>
          </p:cNvPr>
          <p:cNvSpPr>
            <a:spLocks noGrp="1"/>
          </p:cNvSpPr>
          <p:nvPr>
            <p:ph type="title"/>
          </p:nvPr>
        </p:nvSpPr>
        <p:spPr>
          <a:xfrm>
            <a:off x="603504" y="770466"/>
            <a:ext cx="4205568" cy="4408115"/>
          </a:xfrm>
        </p:spPr>
        <p:txBody>
          <a:bodyPr vert="horz" lIns="91440" tIns="45720" rIns="91440" bIns="45720" rtlCol="0" anchor="b">
            <a:normAutofit fontScale="90000"/>
          </a:bodyPr>
          <a:lstStyle/>
          <a:p>
            <a:pPr>
              <a:lnSpc>
                <a:spcPct val="80000"/>
              </a:lnSpc>
            </a:pPr>
            <a:br>
              <a:rPr lang="en-US" sz="4500" kern="1200" spc="-120" baseline="0" dirty="0">
                <a:solidFill>
                  <a:srgbClr val="FFFFFF"/>
                </a:solidFill>
                <a:latin typeface="+mj-lt"/>
                <a:ea typeface="+mj-ea"/>
                <a:cs typeface="+mj-cs"/>
              </a:rPr>
            </a:br>
            <a:br>
              <a:rPr lang="en-US" sz="4500" dirty="0"/>
            </a:br>
            <a:br>
              <a:rPr lang="en-US" sz="4500" dirty="0"/>
            </a:br>
            <a:r>
              <a:rPr lang="en-US" sz="4500" kern="1200" spc="-120" baseline="0" dirty="0">
                <a:solidFill>
                  <a:srgbClr val="FFFFFF"/>
                </a:solidFill>
                <a:latin typeface="+mj-lt"/>
                <a:ea typeface="+mj-ea"/>
                <a:cs typeface="+mj-cs"/>
              </a:rPr>
              <a:t>Problem Solving and Innovation</a:t>
            </a:r>
            <a:br>
              <a:rPr lang="en-US" sz="4500" kern="1200" spc="-120" baseline="0" dirty="0">
                <a:solidFill>
                  <a:srgbClr val="FFFFFF"/>
                </a:solidFill>
                <a:latin typeface="+mj-lt"/>
                <a:ea typeface="+mj-ea"/>
                <a:cs typeface="+mj-cs"/>
              </a:rPr>
            </a:br>
            <a:r>
              <a:rPr lang="en-US" sz="4500" kern="1200" spc="-120" baseline="0" dirty="0">
                <a:solidFill>
                  <a:srgbClr val="FFFFFF"/>
                </a:solidFill>
                <a:latin typeface="+mj-lt"/>
                <a:ea typeface="+mj-ea"/>
                <a:cs typeface="+mj-cs"/>
              </a:rPr>
              <a:t> </a:t>
            </a:r>
            <a:br>
              <a:rPr lang="en-US" sz="4500" kern="1200" spc="-120" baseline="0" dirty="0">
                <a:solidFill>
                  <a:srgbClr val="FFFFFF"/>
                </a:solidFill>
                <a:latin typeface="+mj-lt"/>
                <a:ea typeface="+mj-ea"/>
                <a:cs typeface="+mj-cs"/>
              </a:rPr>
            </a:br>
            <a:r>
              <a:rPr lang="en-US" sz="4500" kern="1200" spc="-120" baseline="0" dirty="0">
                <a:solidFill>
                  <a:srgbClr val="FFFFFF"/>
                </a:solidFill>
                <a:latin typeface="+mj-lt"/>
                <a:ea typeface="+mj-ea"/>
                <a:cs typeface="+mj-cs"/>
              </a:rPr>
              <a:t>March 2025 </a:t>
            </a:r>
            <a:br>
              <a:rPr lang="en-US" sz="4500" kern="1200" spc="-120" baseline="0" dirty="0">
                <a:solidFill>
                  <a:srgbClr val="FFFFFF"/>
                </a:solidFill>
                <a:latin typeface="+mj-lt"/>
                <a:ea typeface="+mj-ea"/>
                <a:cs typeface="+mj-cs"/>
              </a:rPr>
            </a:br>
            <a:br>
              <a:rPr lang="en-US" sz="4500" kern="1200" spc="-120" baseline="0" dirty="0">
                <a:solidFill>
                  <a:srgbClr val="FFFFFF"/>
                </a:solidFill>
                <a:latin typeface="+mj-lt"/>
                <a:ea typeface="+mj-ea"/>
                <a:cs typeface="+mj-cs"/>
              </a:rPr>
            </a:br>
            <a:r>
              <a:rPr lang="en-US" sz="4500" kern="1200" spc="-120" baseline="0" dirty="0">
                <a:solidFill>
                  <a:srgbClr val="FFFFFF"/>
                </a:solidFill>
                <a:latin typeface="+mj-lt"/>
                <a:ea typeface="+mj-ea"/>
                <a:cs typeface="+mj-cs"/>
              </a:rPr>
              <a:t>Rhiannon Akers and Chris Rogers</a:t>
            </a:r>
          </a:p>
        </p:txBody>
      </p:sp>
      <p:sp>
        <p:nvSpPr>
          <p:cNvPr id="1038" name="Rectangle 1037">
            <a:extLst>
              <a:ext uri="{FF2B5EF4-FFF2-40B4-BE49-F238E27FC236}">
                <a16:creationId xmlns:a16="http://schemas.microsoft.com/office/drawing/2014/main" id="{FCA118C4-32A6-466D-8453-BA738103A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52536" y="0"/>
            <a:ext cx="673946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10 Design Thinking Tools: Turn ...">
            <a:extLst>
              <a:ext uri="{FF2B5EF4-FFF2-40B4-BE49-F238E27FC236}">
                <a16:creationId xmlns:a16="http://schemas.microsoft.com/office/drawing/2014/main" id="{28E5326C-2119-8DB4-A181-56CB31BDC1BC}"/>
              </a:ext>
            </a:extLst>
          </p:cNvPr>
          <p:cNvPicPr>
            <a:picLocks noGrp="1" noChangeAspect="1" noChangeArrowheads="1"/>
          </p:cNvPicPr>
          <p:nvPr>
            <p:ph type="pic" idx="1"/>
          </p:nvPr>
        </p:nvPicPr>
        <p:blipFill>
          <a:blip r:embed="rId3">
            <a:extLst>
              <a:ext uri="{28A0092B-C50C-407E-A947-70E740481C1C}">
                <a14:useLocalDpi xmlns:a14="http://schemas.microsoft.com/office/drawing/2010/main" val="0"/>
              </a:ext>
            </a:extLst>
          </a:blip>
          <a:srcRect l="17667" r="9210"/>
          <a:stretch/>
        </p:blipFill>
        <p:spPr bwMode="auto">
          <a:xfrm>
            <a:off x="6096000" y="629265"/>
            <a:ext cx="5452536" cy="55852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066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a:extLst>
            <a:ext uri="{FF2B5EF4-FFF2-40B4-BE49-F238E27FC236}">
              <a16:creationId xmlns:a16="http://schemas.microsoft.com/office/drawing/2014/main" id="{FC21FF02-5027-C015-7A2D-45B5018FBED7}"/>
            </a:ext>
          </a:extLst>
        </p:cNvPr>
        <p:cNvGrpSpPr/>
        <p:nvPr/>
      </p:nvGrpSpPr>
      <p:grpSpPr>
        <a:xfrm>
          <a:off x="0" y="0"/>
          <a:ext cx="0" cy="0"/>
          <a:chOff x="0" y="0"/>
          <a:chExt cx="0" cy="0"/>
        </a:xfrm>
      </p:grpSpPr>
      <p:sp>
        <p:nvSpPr>
          <p:cNvPr id="11" name="Rectangle 10">
            <a:extLst>
              <a:ext uri="{FF2B5EF4-FFF2-40B4-BE49-F238E27FC236}">
                <a16:creationId xmlns:a16="http://schemas.microsoft.com/office/drawing/2014/main" id="{8E7CFAA6-1DBB-43B0-BD82-2FB83CF4E4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E2D4C-F3A7-4B56-21AF-66EA778FB783}"/>
              </a:ext>
            </a:extLst>
          </p:cNvPr>
          <p:cNvSpPr>
            <a:spLocks noGrp="1"/>
          </p:cNvSpPr>
          <p:nvPr>
            <p:ph type="title"/>
          </p:nvPr>
        </p:nvSpPr>
        <p:spPr>
          <a:xfrm>
            <a:off x="706298" y="639763"/>
            <a:ext cx="3997693" cy="5492750"/>
          </a:xfrm>
        </p:spPr>
        <p:txBody>
          <a:bodyPr>
            <a:normAutofit/>
          </a:bodyPr>
          <a:lstStyle/>
          <a:p>
            <a:r>
              <a:rPr lang="en-GB" sz="6000">
                <a:solidFill>
                  <a:srgbClr val="FFFFFF"/>
                </a:solidFill>
              </a:rPr>
              <a:t>Recap Quiz</a:t>
            </a:r>
          </a:p>
        </p:txBody>
      </p:sp>
      <p:graphicFrame>
        <p:nvGraphicFramePr>
          <p:cNvPr id="12" name="Content Placeholder 2">
            <a:extLst>
              <a:ext uri="{FF2B5EF4-FFF2-40B4-BE49-F238E27FC236}">
                <a16:creationId xmlns:a16="http://schemas.microsoft.com/office/drawing/2014/main" id="{2B573CCD-B4B0-5C82-090D-0073D621EF15}"/>
              </a:ext>
            </a:extLst>
          </p:cNvPr>
          <p:cNvGraphicFramePr>
            <a:graphicFrameLocks noGrp="1"/>
          </p:cNvGraphicFramePr>
          <p:nvPr>
            <p:ph idx="1"/>
            <p:extLst>
              <p:ext uri="{D42A27DB-BD31-4B8C-83A1-F6EECF244321}">
                <p14:modId xmlns:p14="http://schemas.microsoft.com/office/powerpoint/2010/main" val="364931554"/>
              </p:ext>
            </p:extLst>
          </p:nvPr>
        </p:nvGraphicFramePr>
        <p:xfrm>
          <a:off x="5288347" y="639763"/>
          <a:ext cx="6254724" cy="5492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4906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1CCD5EF-766D-43B9-A25D-19122E5FB1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7" y="643467"/>
            <a:ext cx="10905065" cy="1989682"/>
          </a:xfrm>
          <a:prstGeom prst="rect">
            <a:avLst/>
          </a:prstGeom>
          <a:solidFill>
            <a:schemeClr val="accent1"/>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9699C9-77F1-4E33-A750-CB78C7EA29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195" y="806204"/>
            <a:ext cx="10579608" cy="1664208"/>
          </a:xfrm>
          <a:prstGeom prst="rect">
            <a:avLst/>
          </a:prstGeom>
          <a:noFill/>
          <a:ln cap="sq">
            <a:solidFill>
              <a:schemeClr val="bg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6CA91-6802-6185-ED45-1E5B11E3F1DA}"/>
              </a:ext>
            </a:extLst>
          </p:cNvPr>
          <p:cNvSpPr>
            <a:spLocks noGrp="1"/>
          </p:cNvSpPr>
          <p:nvPr>
            <p:ph type="title"/>
          </p:nvPr>
        </p:nvSpPr>
        <p:spPr>
          <a:xfrm>
            <a:off x="1071846" y="1059736"/>
            <a:ext cx="10040233" cy="1228130"/>
          </a:xfrm>
        </p:spPr>
        <p:txBody>
          <a:bodyPr>
            <a:normAutofit/>
          </a:bodyPr>
          <a:lstStyle/>
          <a:p>
            <a:r>
              <a:rPr lang="en-GB" dirty="0">
                <a:solidFill>
                  <a:srgbClr val="FFFFFF"/>
                </a:solidFill>
              </a:rPr>
              <a:t>Agenda</a:t>
            </a:r>
          </a:p>
        </p:txBody>
      </p:sp>
      <p:sp>
        <p:nvSpPr>
          <p:cNvPr id="3" name="Content Placeholder 2">
            <a:extLst>
              <a:ext uri="{FF2B5EF4-FFF2-40B4-BE49-F238E27FC236}">
                <a16:creationId xmlns:a16="http://schemas.microsoft.com/office/drawing/2014/main" id="{43E5FC4F-DF63-834F-11F6-73B1F439E46A}"/>
              </a:ext>
            </a:extLst>
          </p:cNvPr>
          <p:cNvSpPr>
            <a:spLocks noGrp="1"/>
          </p:cNvSpPr>
          <p:nvPr>
            <p:ph idx="1"/>
          </p:nvPr>
        </p:nvSpPr>
        <p:spPr>
          <a:xfrm>
            <a:off x="1071846" y="2973313"/>
            <a:ext cx="10040233" cy="2903099"/>
          </a:xfrm>
        </p:spPr>
        <p:txBody>
          <a:bodyPr>
            <a:normAutofit/>
          </a:bodyPr>
          <a:lstStyle/>
          <a:p>
            <a:r>
              <a:rPr lang="en-GB" dirty="0"/>
              <a:t>Design Thinking</a:t>
            </a:r>
          </a:p>
          <a:p>
            <a:r>
              <a:rPr lang="en-GB" dirty="0"/>
              <a:t>Group innovation activity</a:t>
            </a:r>
          </a:p>
          <a:p>
            <a:r>
              <a:rPr lang="en-GB" dirty="0"/>
              <a:t>Assessment 2 recap</a:t>
            </a:r>
          </a:p>
        </p:txBody>
      </p:sp>
    </p:spTree>
    <p:extLst>
      <p:ext uri="{BB962C8B-B14F-4D97-AF65-F5344CB8AC3E}">
        <p14:creationId xmlns:p14="http://schemas.microsoft.com/office/powerpoint/2010/main" val="88255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D4BBAA4-5350-4225-A232-680E7C334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80574B87-291D-42D5-849E-368485E04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C83A95-43A4-41A0-9EF7-D0F63CD80978}"/>
              </a:ext>
            </a:extLst>
          </p:cNvPr>
          <p:cNvSpPr>
            <a:spLocks noGrp="1"/>
          </p:cNvSpPr>
          <p:nvPr>
            <p:ph type="title"/>
          </p:nvPr>
        </p:nvSpPr>
        <p:spPr>
          <a:xfrm>
            <a:off x="609601" y="4385066"/>
            <a:ext cx="10923638" cy="1349096"/>
          </a:xfrm>
        </p:spPr>
        <p:txBody>
          <a:bodyPr vert="horz" lIns="91440" tIns="45720" rIns="91440" bIns="45720" rtlCol="0" anchor="b">
            <a:normAutofit/>
          </a:bodyPr>
          <a:lstStyle/>
          <a:p>
            <a:pPr algn="ctr">
              <a:lnSpc>
                <a:spcPct val="80000"/>
              </a:lnSpc>
            </a:pPr>
            <a:r>
              <a:rPr lang="en-US" sz="8000" dirty="0"/>
              <a:t>Design Thinking</a:t>
            </a:r>
          </a:p>
        </p:txBody>
      </p:sp>
      <p:sp>
        <p:nvSpPr>
          <p:cNvPr id="35" name="Rectangle 34">
            <a:extLst>
              <a:ext uri="{FF2B5EF4-FFF2-40B4-BE49-F238E27FC236}">
                <a16:creationId xmlns:a16="http://schemas.microsoft.com/office/drawing/2014/main" id="{DDBB8A1B-F478-46E3-B3D4-FC7E87D511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4281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title="3D Rendering Of The Brain">
            <a:hlinkClick r:id="" action="ppaction://media"/>
            <a:extLst>
              <a:ext uri="{FF2B5EF4-FFF2-40B4-BE49-F238E27FC236}">
                <a16:creationId xmlns:a16="http://schemas.microsoft.com/office/drawing/2014/main" id="{F8091C9C-83D0-444B-96C1-141A97B07673}"/>
              </a:ext>
            </a:extLst>
          </p:cNvPr>
          <p:cNvPicPr>
            <a:picLocks noChangeAspect="1"/>
          </p:cNvPicPr>
          <p:nvPr>
            <a:videoFile r:link="rId2"/>
            <p:extLst>
              <p:ext uri="{DAA4B4D4-6D71-4841-9C94-3DE7FCFB9230}">
                <p14:media xmlns:p14="http://schemas.microsoft.com/office/powerpoint/2010/main" r:embed="rId1"/>
              </p:ext>
            </p:extLst>
          </p:nvPr>
        </p:nvPicPr>
        <p:blipFill>
          <a:blip r:embed="rId7"/>
          <a:stretch>
            <a:fillRect/>
          </a:stretch>
        </p:blipFill>
        <p:spPr>
          <a:xfrm>
            <a:off x="635457" y="725088"/>
            <a:ext cx="5299677" cy="2981068"/>
          </a:xfrm>
          <a:prstGeom prst="rect">
            <a:avLst/>
          </a:prstGeom>
        </p:spPr>
      </p:pic>
      <p:pic>
        <p:nvPicPr>
          <p:cNvPr id="8" name="Video 7" title="Four Lit Lightbulbs">
            <a:hlinkClick r:id="" action="ppaction://media"/>
            <a:extLst>
              <a:ext uri="{FF2B5EF4-FFF2-40B4-BE49-F238E27FC236}">
                <a16:creationId xmlns:a16="http://schemas.microsoft.com/office/drawing/2014/main" id="{C86EAB0E-87FE-D042-9BB1-AC76492D91FE}"/>
              </a:ext>
            </a:extLst>
          </p:cNvPr>
          <p:cNvPicPr>
            <a:picLocks noChangeAspect="1"/>
          </p:cNvPicPr>
          <p:nvPr>
            <a:videoFile r:link="rId4"/>
            <p:extLst>
              <p:ext uri="{DAA4B4D4-6D71-4841-9C94-3DE7FCFB9230}">
                <p14:media xmlns:p14="http://schemas.microsoft.com/office/powerpoint/2010/main" r:embed="rId3"/>
              </p:ext>
            </p:extLst>
          </p:nvPr>
        </p:nvPicPr>
        <p:blipFill>
          <a:blip r:embed="rId8"/>
          <a:stretch>
            <a:fillRect/>
          </a:stretch>
        </p:blipFill>
        <p:spPr>
          <a:xfrm>
            <a:off x="6256867" y="725088"/>
            <a:ext cx="5299677" cy="2981068"/>
          </a:xfrm>
          <a:prstGeom prst="rect">
            <a:avLst/>
          </a:prstGeom>
        </p:spPr>
      </p:pic>
    </p:spTree>
    <p:extLst>
      <p:ext uri="{BB962C8B-B14F-4D97-AF65-F5344CB8AC3E}">
        <p14:creationId xmlns:p14="http://schemas.microsoft.com/office/powerpoint/2010/main" val="4159945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0000" fill="hold"/>
                                        <p:tgtEl>
                                          <p:spTgt spid="8"/>
                                        </p:tgtEl>
                                      </p:cBhvr>
                                    </p:cmd>
                                  </p:childTnLst>
                                </p:cTn>
                              </p:par>
                              <p:par>
                                <p:cTn id="7" presetID="1" presetClass="mediacall" presetSubtype="0" fill="hold" nodeType="withEffect">
                                  <p:stCondLst>
                                    <p:cond delay="0"/>
                                  </p:stCondLst>
                                  <p:childTnLst>
                                    <p:cmd type="call" cmd="playFrom(0.0)">
                                      <p:cBhvr>
                                        <p:cTn id="8" dur="983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9" repeatCount="indefinite" fill="hold" display="0">
                  <p:stCondLst>
                    <p:cond delay="indefinite"/>
                  </p:stCondLst>
                </p:cTn>
                <p:tgtEl>
                  <p:spTgt spid="4"/>
                </p:tgtEl>
              </p:cMediaNode>
            </p:video>
            <p:seq concurrent="1" nextAc="seek">
              <p:cTn id="10" restart="whenNotActive" fill="hold" evtFilter="cancelBubble" nodeType="interactiveSeq">
                <p:stCondLst>
                  <p:cond evt="onClick" delay="0">
                    <p:tgtEl>
                      <p:spTgt spid="4"/>
                    </p:tgtEl>
                  </p:cond>
                </p:stCondLst>
                <p:endSync evt="end" delay="0">
                  <p:rtn val="all"/>
                </p:endSync>
                <p:childTnLst>
                  <p:par>
                    <p:cTn id="11" fill="hold">
                      <p:stCondLst>
                        <p:cond delay="0"/>
                      </p:stCondLst>
                      <p:childTnLst>
                        <p:par>
                          <p:cTn id="12" fill="hold">
                            <p:stCondLst>
                              <p:cond delay="0"/>
                            </p:stCondLst>
                            <p:childTnLst>
                              <p:par>
                                <p:cTn id="13" presetID="2" presetClass="mediacall" presetSubtype="0" fill="hold" nodeType="clickEffect">
                                  <p:stCondLst>
                                    <p:cond delay="0"/>
                                  </p:stCondLst>
                                  <p:childTnLst>
                                    <p:cmd type="call" cmd="togglePause">
                                      <p:cBhvr>
                                        <p:cTn id="14" dur="1" fill="hold"/>
                                        <p:tgtEl>
                                          <p:spTgt spid="4"/>
                                        </p:tgtEl>
                                      </p:cBhvr>
                                    </p:cmd>
                                  </p:childTnLst>
                                </p:cTn>
                              </p:par>
                            </p:childTnLst>
                          </p:cTn>
                        </p:par>
                      </p:childTnLst>
                    </p:cTn>
                  </p:par>
                </p:childTnLst>
              </p:cTn>
              <p:nextCondLst>
                <p:cond evt="onClick" delay="0">
                  <p:tgtEl>
                    <p:spTgt spid="4"/>
                  </p:tgtEl>
                </p:cond>
              </p:nextCondLst>
            </p:seq>
            <p:video>
              <p:cMediaNode vol="80000" mute="1">
                <p:cTn id="15" repeatCount="indefinite" fill="hold" display="0">
                  <p:stCondLst>
                    <p:cond delay="indefinite"/>
                  </p:stCondLst>
                </p:cTn>
                <p:tgtEl>
                  <p:spTgt spid="8"/>
                </p:tgtEl>
              </p:cMediaNode>
            </p:video>
            <p:seq concurrent="1" nextAc="seek">
              <p:cTn id="16" restart="whenNotActive" fill="hold" evtFilter="cancelBubble" nodeType="interactiveSeq">
                <p:stCondLst>
                  <p:cond evt="onClick" delay="0">
                    <p:tgtEl>
                      <p:spTgt spid="8"/>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CC4A892D-088E-4414-965D-1F8C4212F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120416" y="5090547"/>
            <a:ext cx="11930230" cy="1125190"/>
          </a:xfrm>
        </p:spPr>
        <p:txBody>
          <a:bodyPr vert="horz" lIns="91440" tIns="45720" rIns="91440" bIns="45720" rtlCol="0" anchor="b">
            <a:normAutofit/>
          </a:bodyPr>
          <a:lstStyle/>
          <a:p>
            <a:pPr>
              <a:lnSpc>
                <a:spcPct val="80000"/>
              </a:lnSpc>
            </a:pPr>
            <a:r>
              <a:rPr lang="en-US" sz="4100"/>
              <a:t>Design Thinking: New Innovative Thinking for New Problems</a:t>
            </a:r>
          </a:p>
        </p:txBody>
      </p:sp>
      <p:sp>
        <p:nvSpPr>
          <p:cNvPr id="18" name="Rectangle 17">
            <a:extLst>
              <a:ext uri="{FF2B5EF4-FFF2-40B4-BE49-F238E27FC236}">
                <a16:creationId xmlns:a16="http://schemas.microsoft.com/office/drawing/2014/main" id="{472BC85F-BF83-4D6D-A1BC-8EE5822F0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457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a:blip r:embed="rId3"/>
          <a:stretch>
            <a:fillRect/>
          </a:stretch>
        </p:blipFill>
        <p:spPr>
          <a:xfrm>
            <a:off x="1385986" y="643467"/>
            <a:ext cx="9386160" cy="3590205"/>
          </a:xfrm>
          <a:prstGeom prst="rect">
            <a:avLst/>
          </a:prstGeom>
        </p:spPr>
      </p:pic>
    </p:spTree>
    <p:extLst>
      <p:ext uri="{BB962C8B-B14F-4D97-AF65-F5344CB8AC3E}">
        <p14:creationId xmlns:p14="http://schemas.microsoft.com/office/powerpoint/2010/main" val="1650504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6EA1A26-163F-4F15-91F4-F2C51AC9C1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992" y="0"/>
            <a:ext cx="4636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73212" y="499533"/>
            <a:ext cx="3401568" cy="1920240"/>
          </a:xfrm>
        </p:spPr>
        <p:txBody>
          <a:bodyPr vert="horz" lIns="91440" tIns="45720" rIns="91440" bIns="45720" rtlCol="0" anchor="b">
            <a:normAutofit/>
          </a:bodyPr>
          <a:lstStyle/>
          <a:p>
            <a:r>
              <a:rPr lang="en-US"/>
              <a:t>Design Thinking</a:t>
            </a:r>
          </a:p>
        </p:txBody>
      </p:sp>
      <p:pic>
        <p:nvPicPr>
          <p:cNvPr id="5" name="Content Placeholder 4">
            <a:hlinkClick r:id="rId3"/>
          </p:cNvPr>
          <p:cNvPicPr>
            <a:picLocks noGrp="1" noChangeAspect="1"/>
          </p:cNvPicPr>
          <p:nvPr>
            <p:ph idx="1"/>
          </p:nvPr>
        </p:nvPicPr>
        <p:blipFill rotWithShape="1">
          <a:blip r:embed="rId4">
            <a:extLst>
              <a:ext uri="{28A0092B-C50C-407E-A947-70E740481C1C}">
                <a14:useLocalDpi xmlns:a14="http://schemas.microsoft.com/office/drawing/2010/main" val="0"/>
              </a:ext>
            </a:extLst>
          </a:blip>
          <a:srcRect l="14182" r="1551"/>
          <a:stretch/>
        </p:blipFill>
        <p:spPr>
          <a:xfrm>
            <a:off x="633999" y="640080"/>
            <a:ext cx="6278529" cy="5588101"/>
          </a:xfrm>
          <a:prstGeom prst="rect">
            <a:avLst/>
          </a:prstGeom>
        </p:spPr>
      </p:pic>
      <p:sp>
        <p:nvSpPr>
          <p:cNvPr id="3" name="Rectangle 2"/>
          <p:cNvSpPr/>
          <p:nvPr/>
        </p:nvSpPr>
        <p:spPr>
          <a:xfrm>
            <a:off x="8173212" y="2419773"/>
            <a:ext cx="3401568" cy="3358092"/>
          </a:xfrm>
          <a:prstGeom prst="rect">
            <a:avLst/>
          </a:prstGeom>
        </p:spPr>
        <p:txBody>
          <a:bodyPr vert="horz" lIns="91440" tIns="45720" rIns="91440" bIns="45720" rtlCol="0" anchor="t">
            <a:normAutofit/>
          </a:bodyPr>
          <a:lstStyle/>
          <a:p>
            <a:pPr>
              <a:lnSpc>
                <a:spcPct val="85000"/>
              </a:lnSpc>
              <a:spcAft>
                <a:spcPts val="600"/>
              </a:spcAft>
            </a:pPr>
            <a:r>
              <a:rPr lang="en-US" sz="1700" dirty="0">
                <a:solidFill>
                  <a:schemeClr val="bg1"/>
                </a:solidFill>
              </a:rPr>
              <a:t>Design Thinking is a useful concept for identifying solutions to problems in a systematic way. Over recent decades, it has become crucial to develop and refine skills which allow us to understand and act on rapid changes in our environment and </a:t>
            </a:r>
            <a:r>
              <a:rPr lang="en-US" sz="1700" dirty="0" err="1">
                <a:solidFill>
                  <a:schemeClr val="bg1"/>
                </a:solidFill>
              </a:rPr>
              <a:t>behaviour</a:t>
            </a:r>
            <a:r>
              <a:rPr lang="en-US" sz="1700" dirty="0">
                <a:solidFill>
                  <a:schemeClr val="bg1"/>
                </a:solidFill>
              </a:rPr>
              <a:t>. The world has become increasingly interconnected and complex, and design thinking offers a means to grapple with all this change in a more human-centric manner (Interaction Design Foundation, 2020)</a:t>
            </a:r>
            <a:endParaRPr lang="en-US" sz="1700" dirty="0">
              <a:solidFill>
                <a:schemeClr val="bg1"/>
              </a:solidFill>
              <a:cs typeface="Calibri Light"/>
            </a:endParaRPr>
          </a:p>
          <a:p>
            <a:pPr>
              <a:lnSpc>
                <a:spcPct val="85000"/>
              </a:lnSpc>
              <a:spcAft>
                <a:spcPts val="600"/>
              </a:spcAft>
              <a:buFont typeface="Arial" pitchFamily="34" charset="0"/>
              <a:buChar char=" "/>
            </a:pPr>
            <a:endParaRPr lang="en-US" sz="1700" dirty="0">
              <a:solidFill>
                <a:schemeClr val="bg1"/>
              </a:solidFill>
              <a:cs typeface="Calibri Light"/>
            </a:endParaRPr>
          </a:p>
        </p:txBody>
      </p:sp>
    </p:spTree>
    <p:extLst>
      <p:ext uri="{BB962C8B-B14F-4D97-AF65-F5344CB8AC3E}">
        <p14:creationId xmlns:p14="http://schemas.microsoft.com/office/powerpoint/2010/main" val="1240020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D87AB319-64C0-4E2D-B1CD-0A970301B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11">
            <a:extLst>
              <a:ext uri="{FF2B5EF4-FFF2-40B4-BE49-F238E27FC236}">
                <a16:creationId xmlns:a16="http://schemas.microsoft.com/office/drawing/2014/main" id="{EDAFA9A5-03CC-4F94-B964-70682CDB0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03504" y="770467"/>
            <a:ext cx="3467051" cy="3352800"/>
          </a:xfrm>
        </p:spPr>
        <p:txBody>
          <a:bodyPr vert="horz" lIns="91440" tIns="45720" rIns="91440" bIns="45720" rtlCol="0" anchor="b">
            <a:normAutofit/>
          </a:bodyPr>
          <a:lstStyle/>
          <a:p>
            <a:pPr>
              <a:lnSpc>
                <a:spcPct val="80000"/>
              </a:lnSpc>
            </a:pPr>
            <a:r>
              <a:rPr lang="en-US" sz="6000"/>
              <a:t>Design Thinking</a:t>
            </a:r>
          </a:p>
        </p:txBody>
      </p:sp>
      <p:sp>
        <p:nvSpPr>
          <p:cNvPr id="4" name="Text Placeholder 3"/>
          <p:cNvSpPr>
            <a:spLocks noGrp="1"/>
          </p:cNvSpPr>
          <p:nvPr>
            <p:ph type="body" sz="half" idx="2"/>
          </p:nvPr>
        </p:nvSpPr>
        <p:spPr>
          <a:xfrm>
            <a:off x="667513" y="4206876"/>
            <a:ext cx="3403042" cy="1645920"/>
          </a:xfrm>
        </p:spPr>
        <p:txBody>
          <a:bodyPr vert="horz" lIns="91440" tIns="45720" rIns="91440" bIns="45720" rtlCol="0">
            <a:normAutofit/>
          </a:bodyPr>
          <a:lstStyle/>
          <a:p>
            <a:pPr>
              <a:lnSpc>
                <a:spcPct val="85000"/>
              </a:lnSpc>
              <a:spcBef>
                <a:spcPts val="1300"/>
              </a:spcBef>
            </a:pPr>
            <a:r>
              <a:rPr lang="en-US" sz="2200">
                <a:solidFill>
                  <a:srgbClr val="FFFFFF"/>
                </a:solidFill>
                <a:latin typeface="+mj-lt"/>
              </a:rPr>
              <a:t>A human-centred approach to problem-solving.</a:t>
            </a:r>
          </a:p>
        </p:txBody>
      </p:sp>
      <p:sp>
        <p:nvSpPr>
          <p:cNvPr id="9" name="Rectangle 13">
            <a:extLst>
              <a:ext uri="{FF2B5EF4-FFF2-40B4-BE49-F238E27FC236}">
                <a16:creationId xmlns:a16="http://schemas.microsoft.com/office/drawing/2014/main" id="{73B36B60-731F-409B-A240-BBF521AB74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QytKCT563I"/>
          <p:cNvPicPr>
            <a:picLocks noGrp="1" noRot="1" noChangeAspect="1"/>
          </p:cNvPicPr>
          <p:nvPr>
            <p:ph idx="1"/>
            <a:videoFile r:link="rId1"/>
          </p:nvPr>
        </p:nvPicPr>
        <p:blipFill>
          <a:blip r:embed="rId4"/>
          <a:stretch>
            <a:fillRect/>
          </a:stretch>
        </p:blipFill>
        <p:spPr>
          <a:xfrm>
            <a:off x="5282520" y="1490522"/>
            <a:ext cx="6266016" cy="3524634"/>
          </a:xfrm>
          <a:prstGeom prst="rect">
            <a:avLst/>
          </a:prstGeom>
        </p:spPr>
      </p:pic>
    </p:spTree>
    <p:extLst>
      <p:ext uri="{BB962C8B-B14F-4D97-AF65-F5344CB8AC3E}">
        <p14:creationId xmlns:p14="http://schemas.microsoft.com/office/powerpoint/2010/main" val="889834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4683125" y="499533"/>
            <a:ext cx="6562726" cy="1658198"/>
          </a:xfrm>
        </p:spPr>
        <p:txBody>
          <a:bodyPr>
            <a:normAutofit/>
          </a:bodyPr>
          <a:lstStyle/>
          <a:p>
            <a:r>
              <a:rPr lang="en-GB" dirty="0">
                <a:solidFill>
                  <a:srgbClr val="FFC000"/>
                </a:solidFill>
                <a:cs typeface="Calibri Light"/>
              </a:rPr>
              <a:t>Stage 1: Empathise</a:t>
            </a:r>
          </a:p>
        </p:txBody>
      </p:sp>
      <p:pic>
        <p:nvPicPr>
          <p:cNvPr id="7" name="Picture 8">
            <a:extLst>
              <a:ext uri="{FF2B5EF4-FFF2-40B4-BE49-F238E27FC236}">
                <a16:creationId xmlns:a16="http://schemas.microsoft.com/office/drawing/2014/main" id="{5AF12F46-3A0B-441D-B78D-D18716F9E0EF}"/>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1048" r="34401"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4702557" y="2011680"/>
            <a:ext cx="6428994" cy="4222865"/>
          </a:xfrm>
        </p:spPr>
        <p:txBody>
          <a:bodyPr vert="horz" lIns="91440" tIns="45720" rIns="91440" bIns="45720" rtlCol="0">
            <a:normAutofit/>
          </a:bodyPr>
          <a:lstStyle/>
          <a:p>
            <a:r>
              <a:rPr lang="en-GB" sz="1500" b="1" i="1" dirty="0">
                <a:ea typeface="+mn-lt"/>
                <a:cs typeface="+mn-lt"/>
              </a:rPr>
              <a:t>Research Your Users' Needs</a:t>
            </a:r>
          </a:p>
          <a:p>
            <a:pPr algn="just"/>
            <a:r>
              <a:rPr lang="en-GB" sz="2000" dirty="0">
                <a:ea typeface="+mn-lt"/>
                <a:cs typeface="+mn-lt"/>
              </a:rPr>
              <a:t>The first stage of the design thinking process allows you to gain an empathetic understanding of the problem you’re trying to solve, typically through user research. </a:t>
            </a:r>
          </a:p>
          <a:p>
            <a:pPr algn="just"/>
            <a:r>
              <a:rPr lang="en-GB" sz="2000" dirty="0">
                <a:ea typeface="+mn-lt"/>
                <a:cs typeface="+mn-lt"/>
              </a:rPr>
              <a:t>Empathy is crucial to a human-centred design process like design thinking because it allows you to set aside your own assumptions about the world and gain real insight into users and their needs.</a:t>
            </a:r>
          </a:p>
          <a:p>
            <a:pPr algn="just"/>
            <a:r>
              <a:rPr lang="en-GB" sz="2000" dirty="0">
                <a:ea typeface="+mn-lt"/>
                <a:cs typeface="+mn-lt"/>
              </a:rPr>
              <a:t>The idea is to gain insights into what they need, what they want, how they behave, feel, and think, and why they demonstrate such behaviours, feelings, and thoughts when interacting with products in a real-world setting. </a:t>
            </a:r>
          </a:p>
          <a:p>
            <a:pPr algn="just"/>
            <a:r>
              <a:rPr lang="en-GB" sz="2000" dirty="0">
                <a:cs typeface="Calibri Light"/>
              </a:rPr>
              <a:t>Design Thinking can also help us to overcome cognitive bias</a:t>
            </a:r>
          </a:p>
          <a:p>
            <a:endParaRPr lang="en-GB" sz="1500" b="1" i="1" dirty="0">
              <a:cs typeface="Calibri Light"/>
            </a:endParaRPr>
          </a:p>
        </p:txBody>
      </p:sp>
    </p:spTree>
    <p:extLst>
      <p:ext uri="{BB962C8B-B14F-4D97-AF65-F5344CB8AC3E}">
        <p14:creationId xmlns:p14="http://schemas.microsoft.com/office/powerpoint/2010/main" val="222726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2EFE1-C924-41EF-8E52-D9CCD7BBBC33}"/>
              </a:ext>
            </a:extLst>
          </p:cNvPr>
          <p:cNvSpPr>
            <a:spLocks noGrp="1"/>
          </p:cNvSpPr>
          <p:nvPr>
            <p:ph type="title"/>
          </p:nvPr>
        </p:nvSpPr>
        <p:spPr>
          <a:xfrm>
            <a:off x="657225" y="499533"/>
            <a:ext cx="7115176" cy="1658198"/>
          </a:xfrm>
        </p:spPr>
        <p:txBody>
          <a:bodyPr>
            <a:normAutofit/>
          </a:bodyPr>
          <a:lstStyle/>
          <a:p>
            <a:r>
              <a:rPr lang="en-GB" dirty="0">
                <a:ea typeface="+mj-lt"/>
                <a:cs typeface="+mj-lt"/>
              </a:rPr>
              <a:t>Stage 2: Define</a:t>
            </a:r>
            <a:endParaRPr lang="en-GB" dirty="0">
              <a:cs typeface="Calibri Light"/>
            </a:endParaRPr>
          </a:p>
        </p:txBody>
      </p:sp>
      <p:sp>
        <p:nvSpPr>
          <p:cNvPr id="3" name="Content Placeholder 2">
            <a:extLst>
              <a:ext uri="{FF2B5EF4-FFF2-40B4-BE49-F238E27FC236}">
                <a16:creationId xmlns:a16="http://schemas.microsoft.com/office/drawing/2014/main" id="{BD612E48-14ED-4CD7-BF01-CE565846E86B}"/>
              </a:ext>
            </a:extLst>
          </p:cNvPr>
          <p:cNvSpPr>
            <a:spLocks noGrp="1"/>
          </p:cNvSpPr>
          <p:nvPr>
            <p:ph idx="1"/>
          </p:nvPr>
        </p:nvSpPr>
        <p:spPr>
          <a:xfrm>
            <a:off x="676656" y="2011680"/>
            <a:ext cx="6877083" cy="3766185"/>
          </a:xfrm>
        </p:spPr>
        <p:txBody>
          <a:bodyPr vert="horz" lIns="91440" tIns="45720" rIns="91440" bIns="45720" rtlCol="0">
            <a:normAutofit/>
          </a:bodyPr>
          <a:lstStyle/>
          <a:p>
            <a:r>
              <a:rPr lang="en-GB" b="1" i="1" dirty="0">
                <a:ea typeface="+mn-lt"/>
                <a:cs typeface="+mn-lt"/>
              </a:rPr>
              <a:t>State Your Users' Needs and Problems</a:t>
            </a:r>
            <a:endParaRPr lang="en-GB" dirty="0">
              <a:ea typeface="+mn-lt"/>
              <a:cs typeface="+mn-lt"/>
            </a:endParaRPr>
          </a:p>
          <a:p>
            <a:pPr algn="just"/>
            <a:r>
              <a:rPr lang="en-GB" dirty="0">
                <a:ea typeface="+mn-lt"/>
                <a:cs typeface="+mn-lt"/>
              </a:rPr>
              <a:t>In the Define stage, you accumulate the information you created and gathered during the Empathise stage. You analyse your observations and synthesise them to define the core problems you and your team have identified so far. </a:t>
            </a:r>
            <a:endParaRPr lang="en-US" dirty="0">
              <a:ea typeface="+mn-lt"/>
              <a:cs typeface="+mn-lt"/>
            </a:endParaRPr>
          </a:p>
          <a:p>
            <a:pPr algn="just"/>
            <a:r>
              <a:rPr lang="en-GB" dirty="0">
                <a:ea typeface="+mn-lt"/>
                <a:cs typeface="+mn-lt"/>
              </a:rPr>
              <a:t>You should always seek to define the problem statement in a human-centred manner as you do this. </a:t>
            </a:r>
          </a:p>
          <a:p>
            <a:endParaRPr lang="en-GB" dirty="0">
              <a:ea typeface="+mn-lt"/>
              <a:cs typeface="+mn-lt"/>
            </a:endParaRPr>
          </a:p>
          <a:p>
            <a:endParaRPr lang="en-GB" dirty="0">
              <a:cs typeface="Calibri Light"/>
            </a:endParaRPr>
          </a:p>
          <a:p>
            <a:endParaRPr lang="en-GB" dirty="0">
              <a:cs typeface="Calibri Light"/>
            </a:endParaRPr>
          </a:p>
        </p:txBody>
      </p:sp>
      <p:pic>
        <p:nvPicPr>
          <p:cNvPr id="10" name="Picture 9" descr="Question mark on green pastel background">
            <a:extLst>
              <a:ext uri="{FF2B5EF4-FFF2-40B4-BE49-F238E27FC236}">
                <a16:creationId xmlns:a16="http://schemas.microsoft.com/office/drawing/2014/main" id="{4103D2CF-108C-43C5-95AC-5D6BEFB191F0}"/>
              </a:ext>
            </a:extLst>
          </p:cNvPr>
          <p:cNvPicPr>
            <a:picLocks noChangeAspect="1"/>
          </p:cNvPicPr>
          <p:nvPr/>
        </p:nvPicPr>
        <p:blipFill rotWithShape="1">
          <a:blip r:embed="rId3"/>
          <a:srcRect l="47844" r="7605" b="-2"/>
          <a:stretch/>
        </p:blipFill>
        <p:spPr>
          <a:xfrm>
            <a:off x="8114537" y="10"/>
            <a:ext cx="4077463" cy="6864408"/>
          </a:xfrm>
          <a:prstGeom prst="rect">
            <a:avLst/>
          </a:prstGeom>
        </p:spPr>
      </p:pic>
    </p:spTree>
    <p:extLst>
      <p:ext uri="{BB962C8B-B14F-4D97-AF65-F5344CB8AC3E}">
        <p14:creationId xmlns:p14="http://schemas.microsoft.com/office/powerpoint/2010/main" val="11641060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C038D-2033-4106-9355-770079D3936A}"/>
              </a:ext>
            </a:extLst>
          </p:cNvPr>
          <p:cNvSpPr>
            <a:spLocks noGrp="1"/>
          </p:cNvSpPr>
          <p:nvPr>
            <p:ph type="title"/>
          </p:nvPr>
        </p:nvSpPr>
        <p:spPr>
          <a:xfrm>
            <a:off x="4683125" y="499533"/>
            <a:ext cx="6562726" cy="1658198"/>
          </a:xfrm>
        </p:spPr>
        <p:txBody>
          <a:bodyPr>
            <a:normAutofit/>
          </a:bodyPr>
          <a:lstStyle/>
          <a:p>
            <a:r>
              <a:rPr lang="en-GB">
                <a:solidFill>
                  <a:srgbClr val="434671"/>
                </a:solidFill>
                <a:cs typeface="Calibri Light"/>
              </a:rPr>
              <a:t>Stage 3: Ideate</a:t>
            </a:r>
          </a:p>
        </p:txBody>
      </p:sp>
      <p:pic>
        <p:nvPicPr>
          <p:cNvPr id="4" name="Picture 4">
            <a:extLst>
              <a:ext uri="{FF2B5EF4-FFF2-40B4-BE49-F238E27FC236}">
                <a16:creationId xmlns:a16="http://schemas.microsoft.com/office/drawing/2014/main" id="{3F135524-E5E0-42A9-9CA7-AA9AFBB6E41B}"/>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2155" r="18445"/>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D51E6821-6912-4B50-9472-907C106D72BA}"/>
              </a:ext>
            </a:extLst>
          </p:cNvPr>
          <p:cNvSpPr>
            <a:spLocks noGrp="1"/>
          </p:cNvSpPr>
          <p:nvPr>
            <p:ph idx="1"/>
          </p:nvPr>
        </p:nvSpPr>
        <p:spPr>
          <a:xfrm>
            <a:off x="4702557" y="2011680"/>
            <a:ext cx="6428994" cy="3766185"/>
          </a:xfrm>
        </p:spPr>
        <p:txBody>
          <a:bodyPr vert="horz" lIns="91440" tIns="45720" rIns="91440" bIns="45720" rtlCol="0">
            <a:normAutofit/>
          </a:bodyPr>
          <a:lstStyle/>
          <a:p>
            <a:r>
              <a:rPr lang="en-GB" b="1" i="1" dirty="0">
                <a:ea typeface="+mn-lt"/>
                <a:cs typeface="+mn-lt"/>
              </a:rPr>
              <a:t>Challenge Assumptions and Create Ideas</a:t>
            </a:r>
            <a:endParaRPr lang="en-GB" dirty="0">
              <a:ea typeface="+mn-lt"/>
              <a:cs typeface="+mn-lt"/>
            </a:endParaRPr>
          </a:p>
          <a:p>
            <a:pPr algn="just"/>
            <a:r>
              <a:rPr lang="en-GB" dirty="0">
                <a:ea typeface="+mn-lt"/>
                <a:cs typeface="+mn-lt"/>
              </a:rPr>
              <a:t>Designers are ready to generate ideas as they reach the third stage of design thinking. The solid background of knowledge from the first two phases means you can start to “think outside the box”, look for alternative ways to view the problem and identify innovative solutions to the problem statement you’ve created.</a:t>
            </a:r>
          </a:p>
          <a:p>
            <a:endParaRPr lang="en-GB" dirty="0">
              <a:ea typeface="+mn-lt"/>
              <a:cs typeface="+mn-lt"/>
            </a:endParaRPr>
          </a:p>
          <a:p>
            <a:endParaRPr lang="en-US" dirty="0">
              <a:ea typeface="+mn-lt"/>
              <a:cs typeface="+mn-lt"/>
            </a:endParaRPr>
          </a:p>
          <a:p>
            <a:endParaRPr lang="en-GB" dirty="0">
              <a:cs typeface="Calibri Light"/>
            </a:endParaRPr>
          </a:p>
          <a:p>
            <a:endParaRPr lang="en-GB" dirty="0">
              <a:cs typeface="Calibri Light"/>
            </a:endParaRPr>
          </a:p>
        </p:txBody>
      </p:sp>
    </p:spTree>
    <p:extLst>
      <p:ext uri="{BB962C8B-B14F-4D97-AF65-F5344CB8AC3E}">
        <p14:creationId xmlns:p14="http://schemas.microsoft.com/office/powerpoint/2010/main" val="30543925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00087-626A-458D-8A9E-D028413AB022}"/>
              </a:ext>
            </a:extLst>
          </p:cNvPr>
          <p:cNvSpPr>
            <a:spLocks noGrp="1"/>
          </p:cNvSpPr>
          <p:nvPr>
            <p:ph type="title"/>
          </p:nvPr>
        </p:nvSpPr>
        <p:spPr>
          <a:xfrm>
            <a:off x="657225" y="499533"/>
            <a:ext cx="7115176" cy="1658198"/>
          </a:xfrm>
        </p:spPr>
        <p:txBody>
          <a:bodyPr>
            <a:normAutofit/>
          </a:bodyPr>
          <a:lstStyle/>
          <a:p>
            <a:r>
              <a:rPr lang="en-GB">
                <a:solidFill>
                  <a:srgbClr val="BE745C"/>
                </a:solidFill>
                <a:ea typeface="+mj-lt"/>
                <a:cs typeface="+mj-lt"/>
              </a:rPr>
              <a:t>Stage 4: Prototype</a:t>
            </a:r>
          </a:p>
        </p:txBody>
      </p:sp>
      <p:sp>
        <p:nvSpPr>
          <p:cNvPr id="3" name="Content Placeholder 2">
            <a:extLst>
              <a:ext uri="{FF2B5EF4-FFF2-40B4-BE49-F238E27FC236}">
                <a16:creationId xmlns:a16="http://schemas.microsoft.com/office/drawing/2014/main" id="{764EE023-931A-459F-8A37-86C96E67B7EE}"/>
              </a:ext>
            </a:extLst>
          </p:cNvPr>
          <p:cNvSpPr>
            <a:spLocks noGrp="1"/>
          </p:cNvSpPr>
          <p:nvPr>
            <p:ph idx="1"/>
          </p:nvPr>
        </p:nvSpPr>
        <p:spPr>
          <a:xfrm>
            <a:off x="676656" y="2011680"/>
            <a:ext cx="6877083" cy="3766185"/>
          </a:xfrm>
        </p:spPr>
        <p:txBody>
          <a:bodyPr vert="horz" lIns="91440" tIns="45720" rIns="91440" bIns="45720" rtlCol="0">
            <a:normAutofit/>
          </a:bodyPr>
          <a:lstStyle/>
          <a:p>
            <a:r>
              <a:rPr lang="en-GB" sz="2000" b="1" i="1" dirty="0">
                <a:ea typeface="+mn-lt"/>
                <a:cs typeface="+mn-lt"/>
              </a:rPr>
              <a:t>Start to Create Solutions</a:t>
            </a:r>
            <a:endParaRPr lang="en-GB" sz="2000" dirty="0">
              <a:ea typeface="+mn-lt"/>
              <a:cs typeface="+mn-lt"/>
            </a:endParaRPr>
          </a:p>
          <a:p>
            <a:pPr algn="just"/>
            <a:r>
              <a:rPr lang="en-GB" sz="2000" dirty="0">
                <a:ea typeface="+mn-lt"/>
                <a:cs typeface="+mn-lt"/>
              </a:rPr>
              <a:t>This is an experimental phase, and the aim is to identify the best possible solution for each of the problems identified during the first three stages. Design teams will produce a number of inexpensive, scaled-down versions of the product (or specific features found within the product) to investigate the problem solutions generated in the previous stage. This is sometimes called an MVP (minimum viable product)</a:t>
            </a:r>
          </a:p>
          <a:p>
            <a:endParaRPr lang="en-GB" sz="2000" dirty="0">
              <a:ea typeface="+mn-lt"/>
              <a:cs typeface="+mn-lt"/>
            </a:endParaRPr>
          </a:p>
          <a:p>
            <a:br>
              <a:rPr lang="en-GB" sz="2000" dirty="0"/>
            </a:br>
            <a:endParaRPr lang="en-GB" sz="2000" dirty="0"/>
          </a:p>
          <a:p>
            <a:endParaRPr lang="en-US" sz="2000" dirty="0">
              <a:ea typeface="+mn-lt"/>
              <a:cs typeface="+mn-lt"/>
            </a:endParaRPr>
          </a:p>
        </p:txBody>
      </p:sp>
      <p:pic>
        <p:nvPicPr>
          <p:cNvPr id="4" name="Picture 4" descr="Free stock photo of boat, folding, origami">
            <a:extLst>
              <a:ext uri="{FF2B5EF4-FFF2-40B4-BE49-F238E27FC236}">
                <a16:creationId xmlns:a16="http://schemas.microsoft.com/office/drawing/2014/main" id="{A95B21B1-8817-4249-82F6-782374A8E4D6}"/>
              </a:ext>
            </a:extLst>
          </p:cNvPr>
          <p:cNvPicPr>
            <a:picLocks noChangeAspect="1"/>
          </p:cNvPicPr>
          <p:nvPr/>
        </p:nvPicPr>
        <p:blipFill rotWithShape="1">
          <a:blip r:embed="rId3"/>
          <a:srcRect l="43208" r="18331" b="2"/>
          <a:stretch/>
        </p:blipFill>
        <p:spPr>
          <a:xfrm>
            <a:off x="8114537" y="10"/>
            <a:ext cx="4077463" cy="6864408"/>
          </a:xfrm>
          <a:prstGeom prst="rect">
            <a:avLst/>
          </a:prstGeom>
        </p:spPr>
      </p:pic>
    </p:spTree>
    <p:extLst>
      <p:ext uri="{BB962C8B-B14F-4D97-AF65-F5344CB8AC3E}">
        <p14:creationId xmlns:p14="http://schemas.microsoft.com/office/powerpoint/2010/main" val="30939615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9DEA10-81F3-44D2-9D75-C39122CA4255}"/>
              </a:ext>
            </a:extLst>
          </p:cNvPr>
          <p:cNvSpPr>
            <a:spLocks noGrp="1"/>
          </p:cNvSpPr>
          <p:nvPr>
            <p:ph type="title"/>
          </p:nvPr>
        </p:nvSpPr>
        <p:spPr>
          <a:xfrm>
            <a:off x="657224" y="499533"/>
            <a:ext cx="10772775" cy="1658198"/>
          </a:xfrm>
        </p:spPr>
        <p:txBody>
          <a:bodyPr>
            <a:normAutofit/>
          </a:bodyPr>
          <a:lstStyle/>
          <a:p>
            <a:r>
              <a:rPr lang="en-GB">
                <a:cs typeface="Calibri Light"/>
              </a:rPr>
              <a:t>Stage 5: Test</a:t>
            </a:r>
          </a:p>
        </p:txBody>
      </p:sp>
      <p:pic>
        <p:nvPicPr>
          <p:cNvPr id="4" name="Picture 4" descr="Free illustration: Test, Testing, Optical, Magnifier ...">
            <a:extLst>
              <a:ext uri="{FF2B5EF4-FFF2-40B4-BE49-F238E27FC236}">
                <a16:creationId xmlns:a16="http://schemas.microsoft.com/office/drawing/2014/main" id="{A912CD7D-EAD1-49C3-938D-512EF9EAFD61}"/>
              </a:ext>
            </a:extLst>
          </p:cNvPr>
          <p:cNvPicPr>
            <a:picLocks noChangeAspect="1"/>
          </p:cNvPicPr>
          <p:nvPr/>
        </p:nvPicPr>
        <p:blipFill rotWithShape="1">
          <a:blip r:embed="rId3"/>
          <a:srcRect l="179" r="21125" b="-2"/>
          <a:stretch/>
        </p:blipFill>
        <p:spPr>
          <a:xfrm>
            <a:off x="799051" y="2076150"/>
            <a:ext cx="3383936" cy="3440068"/>
          </a:xfrm>
          <a:prstGeom prst="rect">
            <a:avLst/>
          </a:prstGeom>
        </p:spPr>
      </p:pic>
      <p:sp>
        <p:nvSpPr>
          <p:cNvPr id="3" name="Content Placeholder 2">
            <a:extLst>
              <a:ext uri="{FF2B5EF4-FFF2-40B4-BE49-F238E27FC236}">
                <a16:creationId xmlns:a16="http://schemas.microsoft.com/office/drawing/2014/main" id="{667CBA70-1DC6-4A83-B5A7-E8447B4EFBD0}"/>
              </a:ext>
            </a:extLst>
          </p:cNvPr>
          <p:cNvSpPr>
            <a:spLocks noGrp="1"/>
          </p:cNvSpPr>
          <p:nvPr>
            <p:ph idx="1"/>
          </p:nvPr>
        </p:nvSpPr>
        <p:spPr>
          <a:xfrm>
            <a:off x="4641336" y="2011680"/>
            <a:ext cx="6789044" cy="3766185"/>
          </a:xfrm>
        </p:spPr>
        <p:txBody>
          <a:bodyPr vert="horz" lIns="91440" tIns="45720" rIns="91440" bIns="45720" rtlCol="0">
            <a:normAutofit/>
          </a:bodyPr>
          <a:lstStyle/>
          <a:p>
            <a:r>
              <a:rPr lang="en-GB" b="1" i="1" dirty="0">
                <a:ea typeface="+mn-lt"/>
                <a:cs typeface="+mn-lt"/>
              </a:rPr>
              <a:t>Try Your Solutions Out</a:t>
            </a:r>
          </a:p>
          <a:p>
            <a:pPr algn="just"/>
            <a:r>
              <a:rPr lang="en-GB" dirty="0">
                <a:ea typeface="+mn-lt"/>
                <a:cs typeface="+mn-lt"/>
              </a:rPr>
              <a:t>Designers or evaluators rigorously test the complete product using the best solutions identified in the Prototype phase. This is the final phase of the model but, in an iterative process such as design thinking, the results generated are often used to </a:t>
            </a:r>
            <a:r>
              <a:rPr lang="en-GB" i="1" dirty="0">
                <a:ea typeface="+mn-lt"/>
                <a:cs typeface="+mn-lt"/>
              </a:rPr>
              <a:t>redefine </a:t>
            </a:r>
            <a:r>
              <a:rPr lang="en-GB" dirty="0">
                <a:ea typeface="+mn-lt"/>
                <a:cs typeface="+mn-lt"/>
              </a:rPr>
              <a:t>one or more further problems. Designers can then choose to return to previous stages in the process to make further iterations, alterations and refinements. </a:t>
            </a:r>
            <a:endParaRPr lang="en-GB" b="1" i="1" dirty="0">
              <a:ea typeface="+mn-lt"/>
              <a:cs typeface="+mn-lt"/>
            </a:endParaRPr>
          </a:p>
          <a:p>
            <a:pPr marL="0" indent="0">
              <a:buNone/>
            </a:pPr>
            <a:endParaRPr lang="en-GB" b="1" i="1" dirty="0">
              <a:ea typeface="+mn-lt"/>
              <a:cs typeface="+mn-lt"/>
            </a:endParaRPr>
          </a:p>
          <a:p>
            <a:endParaRPr lang="en-GB" dirty="0">
              <a:cs typeface="Calibri Light"/>
            </a:endParaRPr>
          </a:p>
        </p:txBody>
      </p:sp>
    </p:spTree>
    <p:extLst>
      <p:ext uri="{BB962C8B-B14F-4D97-AF65-F5344CB8AC3E}">
        <p14:creationId xmlns:p14="http://schemas.microsoft.com/office/powerpoint/2010/main" val="1256909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3FBF82-9831-3BA8-B795-17902322978F}"/>
              </a:ext>
            </a:extLst>
          </p:cNvPr>
          <p:cNvSpPr>
            <a:spLocks noGrp="1"/>
          </p:cNvSpPr>
          <p:nvPr>
            <p:ph type="title"/>
          </p:nvPr>
        </p:nvSpPr>
        <p:spPr>
          <a:xfrm>
            <a:off x="657224" y="499533"/>
            <a:ext cx="10772775" cy="1658198"/>
          </a:xfrm>
        </p:spPr>
        <p:txBody>
          <a:bodyPr>
            <a:normAutofit/>
          </a:bodyPr>
          <a:lstStyle/>
          <a:p>
            <a:r>
              <a:rPr lang="en-GB" dirty="0"/>
              <a:t>Practical examples</a:t>
            </a:r>
          </a:p>
        </p:txBody>
      </p:sp>
      <p:graphicFrame>
        <p:nvGraphicFramePr>
          <p:cNvPr id="5" name="Content Placeholder 2">
            <a:extLst>
              <a:ext uri="{FF2B5EF4-FFF2-40B4-BE49-F238E27FC236}">
                <a16:creationId xmlns:a16="http://schemas.microsoft.com/office/drawing/2014/main" id="{4740A09D-DC3C-6C8E-FA1A-0C5D48D0624E}"/>
              </a:ext>
            </a:extLst>
          </p:cNvPr>
          <p:cNvGraphicFramePr>
            <a:graphicFrameLocks noGrp="1"/>
          </p:cNvGraphicFramePr>
          <p:nvPr>
            <p:ph idx="1"/>
            <p:extLst>
              <p:ext uri="{D42A27DB-BD31-4B8C-83A1-F6EECF244321}">
                <p14:modId xmlns:p14="http://schemas.microsoft.com/office/powerpoint/2010/main" val="1400842053"/>
              </p:ext>
            </p:extLst>
          </p:nvPr>
        </p:nvGraphicFramePr>
        <p:xfrm>
          <a:off x="676275" y="2373549"/>
          <a:ext cx="10753725" cy="359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833289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35E03-560A-E6E8-216D-2E0D357F8532}"/>
              </a:ext>
            </a:extLst>
          </p:cNvPr>
          <p:cNvSpPr>
            <a:spLocks noGrp="1"/>
          </p:cNvSpPr>
          <p:nvPr>
            <p:ph type="title"/>
          </p:nvPr>
        </p:nvSpPr>
        <p:spPr>
          <a:xfrm>
            <a:off x="4683125" y="499533"/>
            <a:ext cx="6562726" cy="1658198"/>
          </a:xfrm>
        </p:spPr>
        <p:txBody>
          <a:bodyPr>
            <a:normAutofit/>
          </a:bodyPr>
          <a:lstStyle/>
          <a:p>
            <a:r>
              <a:rPr lang="en-GB">
                <a:solidFill>
                  <a:srgbClr val="7C715F"/>
                </a:solidFill>
              </a:rPr>
              <a:t>Group Activity</a:t>
            </a:r>
          </a:p>
        </p:txBody>
      </p:sp>
      <p:pic>
        <p:nvPicPr>
          <p:cNvPr id="5" name="Picture 4" descr="Person watching empty phone">
            <a:extLst>
              <a:ext uri="{FF2B5EF4-FFF2-40B4-BE49-F238E27FC236}">
                <a16:creationId xmlns:a16="http://schemas.microsoft.com/office/drawing/2014/main" id="{70437D86-66DB-1D79-CDCF-48C8FB62C06E}"/>
              </a:ext>
            </a:extLst>
          </p:cNvPr>
          <p:cNvPicPr>
            <a:picLocks noChangeAspect="1"/>
          </p:cNvPicPr>
          <p:nvPr/>
        </p:nvPicPr>
        <p:blipFill>
          <a:blip r:embed="rId3"/>
          <a:srcRect l="45755" r="14595" b="-2"/>
          <a:stretch/>
        </p:blipFill>
        <p:spPr>
          <a:xfrm>
            <a:off x="20" y="-6418"/>
            <a:ext cx="4077443" cy="6864418"/>
          </a:xfrm>
          <a:prstGeom prst="rect">
            <a:avLst/>
          </a:prstGeom>
        </p:spPr>
      </p:pic>
      <p:sp>
        <p:nvSpPr>
          <p:cNvPr id="3" name="Content Placeholder 2">
            <a:extLst>
              <a:ext uri="{FF2B5EF4-FFF2-40B4-BE49-F238E27FC236}">
                <a16:creationId xmlns:a16="http://schemas.microsoft.com/office/drawing/2014/main" id="{5FB9A8BF-7F8A-EAA3-1D13-EC56DB45AEDD}"/>
              </a:ext>
            </a:extLst>
          </p:cNvPr>
          <p:cNvSpPr>
            <a:spLocks noGrp="1"/>
          </p:cNvSpPr>
          <p:nvPr>
            <p:ph idx="1"/>
          </p:nvPr>
        </p:nvSpPr>
        <p:spPr>
          <a:xfrm>
            <a:off x="4702556" y="2011680"/>
            <a:ext cx="6895531" cy="4416014"/>
          </a:xfrm>
        </p:spPr>
        <p:txBody>
          <a:bodyPr>
            <a:normAutofit/>
          </a:bodyPr>
          <a:lstStyle/>
          <a:p>
            <a:pPr marL="0" indent="0">
              <a:buNone/>
            </a:pPr>
            <a:r>
              <a:rPr lang="en-GB" sz="1700" dirty="0">
                <a:latin typeface="fkGroteskNeue"/>
              </a:rPr>
              <a:t>Use elements of the Design Thinking approach introduced today to develop an idea for</a:t>
            </a:r>
            <a:r>
              <a:rPr lang="en-GB" sz="1700" b="0" i="0" dirty="0">
                <a:effectLst/>
                <a:latin typeface="fkGroteskNeue"/>
              </a:rPr>
              <a:t> a simple mobile </a:t>
            </a:r>
            <a:r>
              <a:rPr lang="en-GB" sz="1700" dirty="0">
                <a:latin typeface="fkGroteskNeue"/>
              </a:rPr>
              <a:t>a</a:t>
            </a:r>
            <a:r>
              <a:rPr lang="en-GB" sz="1700" b="0" i="0" dirty="0">
                <a:effectLst/>
                <a:latin typeface="fkGroteskNeue"/>
              </a:rPr>
              <a:t>pp.</a:t>
            </a:r>
          </a:p>
          <a:p>
            <a:pPr marL="0" indent="0">
              <a:buNone/>
            </a:pPr>
            <a:r>
              <a:rPr lang="en-GB" sz="1700" dirty="0">
                <a:latin typeface="fkGroteskNeue"/>
              </a:rPr>
              <a:t>You </a:t>
            </a:r>
            <a:r>
              <a:rPr lang="en-GB" sz="1700" b="0" i="0" dirty="0">
                <a:effectLst/>
                <a:latin typeface="fkGroteskNeue"/>
              </a:rPr>
              <a:t>need to create and develop an idea for a basic app to solve a local problem or address a specific need in your organisation or community.</a:t>
            </a:r>
          </a:p>
          <a:p>
            <a:pPr marL="0" indent="0">
              <a:buNone/>
            </a:pPr>
            <a:r>
              <a:rPr lang="en-GB" sz="1700" dirty="0">
                <a:latin typeface="fkGroteskNeue"/>
              </a:rPr>
              <a:t>Start by using a mind map to identify problems or needs that could be addressed.</a:t>
            </a:r>
          </a:p>
          <a:p>
            <a:pPr marL="0" indent="0">
              <a:buNone/>
            </a:pPr>
            <a:r>
              <a:rPr lang="en-GB" sz="1700" dirty="0">
                <a:latin typeface="fkGroteskNeue"/>
              </a:rPr>
              <a:t>What function will the app have?</a:t>
            </a:r>
          </a:p>
          <a:p>
            <a:pPr marL="0" indent="0">
              <a:buNone/>
            </a:pPr>
            <a:r>
              <a:rPr lang="en-GB" sz="1700" b="0" i="0" dirty="0">
                <a:effectLst/>
                <a:latin typeface="fkGroteskNeue"/>
              </a:rPr>
              <a:t>Are ther</a:t>
            </a:r>
            <a:r>
              <a:rPr lang="en-GB" sz="1700" dirty="0">
                <a:latin typeface="fkGroteskNeue"/>
              </a:rPr>
              <a:t>e any other similar apps out there for comparison?</a:t>
            </a:r>
          </a:p>
          <a:p>
            <a:pPr marL="0" indent="0">
              <a:buNone/>
            </a:pPr>
            <a:r>
              <a:rPr lang="en-GB" sz="1700" b="0" i="0" dirty="0">
                <a:effectLst/>
                <a:latin typeface="fkGroteskNeue"/>
              </a:rPr>
              <a:t>You will be required to complete relevant research and present your ideas to the rest of the class. </a:t>
            </a:r>
          </a:p>
          <a:p>
            <a:pPr marL="0" indent="0">
              <a:buNone/>
            </a:pPr>
            <a:r>
              <a:rPr lang="en-GB" sz="1700" b="0" i="0" dirty="0">
                <a:effectLst/>
                <a:latin typeface="fkGroteskNeue"/>
              </a:rPr>
              <a:t>	</a:t>
            </a:r>
          </a:p>
          <a:p>
            <a:endParaRPr lang="en-GB" sz="1700" dirty="0">
              <a:latin typeface="fkGroteskNeue"/>
            </a:endParaRPr>
          </a:p>
          <a:p>
            <a:endParaRPr lang="en-GB" sz="1700" dirty="0"/>
          </a:p>
        </p:txBody>
      </p:sp>
    </p:spTree>
    <p:extLst>
      <p:ext uri="{BB962C8B-B14F-4D97-AF65-F5344CB8AC3E}">
        <p14:creationId xmlns:p14="http://schemas.microsoft.com/office/powerpoint/2010/main" val="3190168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AA8AC-9EB3-FA7C-5A2C-84B32499851F}"/>
              </a:ext>
            </a:extLst>
          </p:cNvPr>
          <p:cNvSpPr>
            <a:spLocks noGrp="1"/>
          </p:cNvSpPr>
          <p:nvPr>
            <p:ph type="title"/>
          </p:nvPr>
        </p:nvSpPr>
        <p:spPr/>
        <p:txBody>
          <a:bodyPr/>
          <a:lstStyle/>
          <a:p>
            <a:r>
              <a:rPr lang="en-GB" dirty="0"/>
              <a:t>Assessment 2</a:t>
            </a:r>
          </a:p>
        </p:txBody>
      </p:sp>
      <p:sp>
        <p:nvSpPr>
          <p:cNvPr id="3" name="Content Placeholder 2">
            <a:extLst>
              <a:ext uri="{FF2B5EF4-FFF2-40B4-BE49-F238E27FC236}">
                <a16:creationId xmlns:a16="http://schemas.microsoft.com/office/drawing/2014/main" id="{D4872F11-D954-4468-D143-658185B7A183}"/>
              </a:ext>
            </a:extLst>
          </p:cNvPr>
          <p:cNvSpPr>
            <a:spLocks noGrp="1"/>
          </p:cNvSpPr>
          <p:nvPr>
            <p:ph idx="1"/>
          </p:nvPr>
        </p:nvSpPr>
        <p:spPr/>
        <p:txBody>
          <a:bodyPr/>
          <a:lstStyle/>
          <a:p>
            <a:r>
              <a:rPr lang="en-GB" dirty="0"/>
              <a:t>1500 word report due on 28/03/25 - </a:t>
            </a:r>
            <a:r>
              <a:rPr lang="en-GB" b="1" dirty="0">
                <a:solidFill>
                  <a:srgbClr val="000000"/>
                </a:solidFill>
                <a:effectLst/>
                <a:latin typeface="+mj-lt"/>
                <a:ea typeface="Times New Roman" panose="02020603050405020304" pitchFamily="18" charset="0"/>
              </a:rPr>
              <a:t>A critical analysis of external factors impacting High Street retailers in the UK.</a:t>
            </a:r>
            <a:endParaRPr lang="en-GB" sz="3200" dirty="0">
              <a:latin typeface="+mj-lt"/>
            </a:endParaRPr>
          </a:p>
          <a:p>
            <a:r>
              <a:rPr lang="en-GB" dirty="0"/>
              <a:t>Drafts to be submitted by 21/03/25</a:t>
            </a:r>
          </a:p>
          <a:p>
            <a:r>
              <a:rPr lang="en-GB" dirty="0"/>
              <a:t>Lectures week commencing 24/03/25 are reserved for one-to-one assessment support</a:t>
            </a:r>
          </a:p>
          <a:p>
            <a:r>
              <a:rPr lang="en-GB" dirty="0"/>
              <a:t>Please book in directly with your lecturer</a:t>
            </a:r>
          </a:p>
          <a:p>
            <a:r>
              <a:rPr lang="en-GB" dirty="0"/>
              <a:t>Any questions?</a:t>
            </a:r>
          </a:p>
        </p:txBody>
      </p:sp>
    </p:spTree>
    <p:extLst>
      <p:ext uri="{BB962C8B-B14F-4D97-AF65-F5344CB8AC3E}">
        <p14:creationId xmlns:p14="http://schemas.microsoft.com/office/powerpoint/2010/main" val="3813065322"/>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9AE3590-0965-46C2-A99A-A3971E63823F}">
  <ds:schemaRefs>
    <ds:schemaRef ds:uri="http://purl.org/dc/terms/"/>
    <ds:schemaRef ds:uri="http://schemas.openxmlformats.org/package/2006/metadata/core-properties"/>
    <ds:schemaRef ds:uri="http://www.w3.org/XML/1998/namespace"/>
    <ds:schemaRef ds:uri="http://schemas.microsoft.com/office/2006/documentManagement/types"/>
    <ds:schemaRef ds:uri="http://purl.org/dc/elements/1.1/"/>
    <ds:schemaRef ds:uri="http://schemas.microsoft.com/office/2006/metadata/properties"/>
    <ds:schemaRef ds:uri="http://schemas.microsoft.com/office/infopath/2007/PartnerControls"/>
    <ds:schemaRef ds:uri="7ac54d59-15ae-468f-8833-3c6b8f4d3013"/>
    <ds:schemaRef ds:uri="21682d76-7fed-41ad-9dab-ad3c63b4cd86"/>
    <ds:schemaRef ds:uri="http://purl.org/dc/dcmitype/"/>
  </ds:schemaRefs>
</ds:datastoreItem>
</file>

<file path=customXml/itemProps2.xml><?xml version="1.0" encoding="utf-8"?>
<ds:datastoreItem xmlns:ds="http://schemas.openxmlformats.org/officeDocument/2006/customXml" ds:itemID="{5C23DC6A-77AD-4FB8-B63B-3DD0DCDEC832}">
  <ds:schemaRefs>
    <ds:schemaRef ds:uri="http://schemas.microsoft.com/sharepoint/v3/contenttype/forms"/>
  </ds:schemaRefs>
</ds:datastoreItem>
</file>

<file path=customXml/itemProps3.xml><?xml version="1.0" encoding="utf-8"?>
<ds:datastoreItem xmlns:ds="http://schemas.openxmlformats.org/officeDocument/2006/customXml" ds:itemID="{8E94EADC-D591-48AB-A9F7-99C956EC882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1302</Words>
  <Application>Microsoft Office PowerPoint</Application>
  <PresentationFormat>Widescreen</PresentationFormat>
  <Paragraphs>94</Paragraphs>
  <Slides>15</Slides>
  <Notes>14</Notes>
  <HiddenSlides>0</HiddenSlides>
  <MMClips>3</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fkGroteskNeue</vt:lpstr>
      <vt:lpstr>var(--font-berkeley-mono)</vt:lpstr>
      <vt:lpstr>Arial</vt:lpstr>
      <vt:lpstr>Calibri</vt:lpstr>
      <vt:lpstr>Calibri Light</vt:lpstr>
      <vt:lpstr>Metropolitan</vt:lpstr>
      <vt:lpstr>   Problem Solving and Innovation   March 2025   Rhiannon Akers and Chris Rogers</vt:lpstr>
      <vt:lpstr>Recap Quiz</vt:lpstr>
      <vt:lpstr>Agenda</vt:lpstr>
      <vt:lpstr>Design Thinking</vt:lpstr>
      <vt:lpstr>Design Thinking: New Innovative Thinking for New Problems</vt:lpstr>
      <vt:lpstr>Design Thinking</vt:lpstr>
      <vt:lpstr>Design Thinking</vt:lpstr>
      <vt:lpstr>Stage 1: Empathise</vt:lpstr>
      <vt:lpstr>Stage 2: Define</vt:lpstr>
      <vt:lpstr>Stage 3: Ideate</vt:lpstr>
      <vt:lpstr>Stage 4: Prototype</vt:lpstr>
      <vt:lpstr>Stage 5: Test</vt:lpstr>
      <vt:lpstr>Practical examples</vt:lpstr>
      <vt:lpstr>Group Activity</vt:lpstr>
      <vt:lpstr>Assessment 2</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lastModifiedBy>Rhiannon Akers</cp:lastModifiedBy>
  <cp:revision>282</cp:revision>
  <dcterms:created xsi:type="dcterms:W3CDTF">2021-03-01T12:15:42Z</dcterms:created>
  <dcterms:modified xsi:type="dcterms:W3CDTF">2025-03-14T21:08:00Z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