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theme/theme3.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4.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5.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 id="2147483727" r:id="rId2"/>
    <p:sldMasterId id="2147483739" r:id="rId3"/>
    <p:sldMasterId id="2147483741" r:id="rId4"/>
    <p:sldMasterId id="2147483753" r:id="rId5"/>
    <p:sldMasterId id="2147483771" r:id="rId6"/>
  </p:sldMasterIdLst>
  <p:notesMasterIdLst>
    <p:notesMasterId r:id="rId57"/>
  </p:notesMasterIdLst>
  <p:sldIdLst>
    <p:sldId id="312" r:id="rId7"/>
    <p:sldId id="314" r:id="rId8"/>
    <p:sldId id="261" r:id="rId9"/>
    <p:sldId id="2575" r:id="rId10"/>
    <p:sldId id="257" r:id="rId11"/>
    <p:sldId id="258" r:id="rId12"/>
    <p:sldId id="260" r:id="rId13"/>
    <p:sldId id="259" r:id="rId14"/>
    <p:sldId id="268" r:id="rId15"/>
    <p:sldId id="267" r:id="rId16"/>
    <p:sldId id="2607" r:id="rId17"/>
    <p:sldId id="2608" r:id="rId18"/>
    <p:sldId id="2609" r:id="rId19"/>
    <p:sldId id="2610" r:id="rId20"/>
    <p:sldId id="269" r:id="rId21"/>
    <p:sldId id="270" r:id="rId22"/>
    <p:sldId id="263" r:id="rId23"/>
    <p:sldId id="271" r:id="rId24"/>
    <p:sldId id="2581" r:id="rId25"/>
    <p:sldId id="2582" r:id="rId26"/>
    <p:sldId id="2583" r:id="rId27"/>
    <p:sldId id="2584" r:id="rId28"/>
    <p:sldId id="2585" r:id="rId29"/>
    <p:sldId id="2586" r:id="rId30"/>
    <p:sldId id="262" r:id="rId31"/>
    <p:sldId id="2588" r:id="rId32"/>
    <p:sldId id="2589" r:id="rId33"/>
    <p:sldId id="2590" r:id="rId34"/>
    <p:sldId id="2591" r:id="rId35"/>
    <p:sldId id="2592" r:id="rId36"/>
    <p:sldId id="2593" r:id="rId37"/>
    <p:sldId id="2594" r:id="rId38"/>
    <p:sldId id="2596" r:id="rId39"/>
    <p:sldId id="2597" r:id="rId40"/>
    <p:sldId id="2598" r:id="rId41"/>
    <p:sldId id="2599" r:id="rId42"/>
    <p:sldId id="2600" r:id="rId43"/>
    <p:sldId id="2601" r:id="rId44"/>
    <p:sldId id="256" r:id="rId45"/>
    <p:sldId id="2563" r:id="rId46"/>
    <p:sldId id="2565" r:id="rId47"/>
    <p:sldId id="2566" r:id="rId48"/>
    <p:sldId id="2567" r:id="rId49"/>
    <p:sldId id="2568" r:id="rId50"/>
    <p:sldId id="2569" r:id="rId51"/>
    <p:sldId id="2570" r:id="rId52"/>
    <p:sldId id="2605" r:id="rId53"/>
    <p:sldId id="2604" r:id="rId54"/>
    <p:sldId id="2572" r:id="rId55"/>
    <p:sldId id="2603"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5" d="100"/>
          <a:sy n="75" d="100"/>
        </p:scale>
        <p:origin x="902"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7" Type="http://schemas.openxmlformats.org/officeDocument/2006/relationships/slide" Target="slides/slide1.xml"/><Relationship Id="rId2" Type="http://schemas.openxmlformats.org/officeDocument/2006/relationships/slideMaster" Target="slideMasters/slideMaster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presProps" Target="presProps.xml"/><Relationship Id="rId5" Type="http://schemas.openxmlformats.org/officeDocument/2006/relationships/slideMaster" Target="slideMasters/slideMaster5.xml"/><Relationship Id="rId61" Type="http://schemas.openxmlformats.org/officeDocument/2006/relationships/tableStyles" Target="tableStyles.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slideMaster" Target="slideMasters/slideMaster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viewProps" Target="viewProps.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notesMaster" Target="notesMasters/notesMaster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3.xml"/></Relationships>
</file>

<file path=ppt/diagrams/_rels/data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s>
</file>

<file path=ppt/diagrams/_rels/data8.xml.rels><?xml version="1.0" encoding="UTF-8" standalone="yes"?>
<Relationships xmlns="http://schemas.openxmlformats.org/package/2006/relationships"><Relationship Id="rId3" Type="http://schemas.openxmlformats.org/officeDocument/2006/relationships/hyperlink" Target="https://www.arthritis-uk.org/information-and-support/understanding-arthritis/conditions/arthritis/" TargetMode="External"/><Relationship Id="rId2" Type="http://schemas.openxmlformats.org/officeDocument/2006/relationships/hyperlink" Target="https://www.who.int/news-room/fact-sheets/detail/osteoarthritis/" TargetMode="External"/><Relationship Id="rId1" Type="http://schemas.openxmlformats.org/officeDocument/2006/relationships/hyperlink" Target="https://www.nhs.uk/conditions/osteoarthritis/" TargetMode="External"/></Relationships>
</file>

<file path=ppt/diagrams/_rels/drawing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s>
</file>

<file path=ppt/diagrams/_rels/drawing8.xml.rels><?xml version="1.0" encoding="UTF-8" standalone="yes"?>
<Relationships xmlns="http://schemas.openxmlformats.org/package/2006/relationships"><Relationship Id="rId3" Type="http://schemas.openxmlformats.org/officeDocument/2006/relationships/hyperlink" Target="https://www.arthritis-uk.org/information-and-support/understanding-arthritis/conditions/arthritis/" TargetMode="External"/><Relationship Id="rId2" Type="http://schemas.openxmlformats.org/officeDocument/2006/relationships/hyperlink" Target="https://www.who.int/news-room/fact-sheets/detail/osteoarthritis/" TargetMode="External"/><Relationship Id="rId1" Type="http://schemas.openxmlformats.org/officeDocument/2006/relationships/hyperlink" Target="https://www.nhs.uk/conditions/osteoarthritis/" TargetMode="External"/></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4F93C6-C429-485E-92EB-11A58B1C8622}"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E004F6BE-553A-4366-A149-F68DA028AC86}">
      <dgm:prSet/>
      <dgm:spPr/>
      <dgm:t>
        <a:bodyPr/>
        <a:lstStyle/>
        <a:p>
          <a:pPr>
            <a:lnSpc>
              <a:spcPct val="100000"/>
            </a:lnSpc>
            <a:defRPr cap="all"/>
          </a:pPr>
          <a:r>
            <a:rPr lang="en-GB" u="none"/>
            <a:t>Introduction ,definitions , signs and symptoms</a:t>
          </a:r>
          <a:endParaRPr lang="en-US" u="none"/>
        </a:p>
      </dgm:t>
    </dgm:pt>
    <dgm:pt modelId="{D2A248D3-2D1E-41D1-BAAE-5571CDEC2ECE}" type="parTrans" cxnId="{3FE5F1C4-EC44-4E1D-B4C1-56A22F0E9A54}">
      <dgm:prSet/>
      <dgm:spPr/>
      <dgm:t>
        <a:bodyPr/>
        <a:lstStyle/>
        <a:p>
          <a:endParaRPr lang="en-US" u="none"/>
        </a:p>
      </dgm:t>
    </dgm:pt>
    <dgm:pt modelId="{288B49EF-FD57-4740-B47E-37430165C311}" type="sibTrans" cxnId="{3FE5F1C4-EC44-4E1D-B4C1-56A22F0E9A54}">
      <dgm:prSet/>
      <dgm:spPr/>
      <dgm:t>
        <a:bodyPr/>
        <a:lstStyle/>
        <a:p>
          <a:endParaRPr lang="en-US" u="none"/>
        </a:p>
      </dgm:t>
    </dgm:pt>
    <dgm:pt modelId="{2FE94B3B-7BD9-46B6-95DF-3794CDB8588C}">
      <dgm:prSet/>
      <dgm:spPr/>
      <dgm:t>
        <a:bodyPr/>
        <a:lstStyle/>
        <a:p>
          <a:pPr>
            <a:lnSpc>
              <a:spcPct val="100000"/>
            </a:lnSpc>
            <a:defRPr cap="all"/>
          </a:pPr>
          <a:r>
            <a:rPr lang="en-GB" u="none"/>
            <a:t>Student id: 2427492</a:t>
          </a:r>
          <a:endParaRPr lang="en-US" u="none"/>
        </a:p>
      </dgm:t>
    </dgm:pt>
    <dgm:pt modelId="{CDC2D072-E255-42CF-915C-92D2570AFA4A}" type="parTrans" cxnId="{4A1E4A12-5161-4FA7-A3B5-C38E94312D91}">
      <dgm:prSet/>
      <dgm:spPr/>
      <dgm:t>
        <a:bodyPr/>
        <a:lstStyle/>
        <a:p>
          <a:endParaRPr lang="en-US" u="none"/>
        </a:p>
      </dgm:t>
    </dgm:pt>
    <dgm:pt modelId="{30D56DED-08AF-45CE-BE1A-F914E8963DB4}" type="sibTrans" cxnId="{4A1E4A12-5161-4FA7-A3B5-C38E94312D91}">
      <dgm:prSet/>
      <dgm:spPr/>
      <dgm:t>
        <a:bodyPr/>
        <a:lstStyle/>
        <a:p>
          <a:endParaRPr lang="en-US" u="none"/>
        </a:p>
      </dgm:t>
    </dgm:pt>
    <dgm:pt modelId="{C26DEF55-A440-41D9-BF63-C440CA6DFEBB}">
      <dgm:prSet/>
      <dgm:spPr/>
      <dgm:t>
        <a:bodyPr/>
        <a:lstStyle/>
        <a:p>
          <a:pPr>
            <a:lnSpc>
              <a:spcPct val="100000"/>
            </a:lnSpc>
            <a:defRPr cap="all"/>
          </a:pPr>
          <a:r>
            <a:rPr lang="en-GB" u="none"/>
            <a:t>Student name: Christian lockett</a:t>
          </a:r>
          <a:endParaRPr lang="en-US" u="none"/>
        </a:p>
      </dgm:t>
    </dgm:pt>
    <dgm:pt modelId="{E0E2281C-9F7B-4765-9C5B-92B013F1C2D8}" type="parTrans" cxnId="{29F67BA5-52FB-4158-B65E-53EFD2172BC2}">
      <dgm:prSet/>
      <dgm:spPr/>
      <dgm:t>
        <a:bodyPr/>
        <a:lstStyle/>
        <a:p>
          <a:endParaRPr lang="en-US" u="none"/>
        </a:p>
      </dgm:t>
    </dgm:pt>
    <dgm:pt modelId="{CEF1B334-4782-4DAE-BB73-628E3781D87B}" type="sibTrans" cxnId="{29F67BA5-52FB-4158-B65E-53EFD2172BC2}">
      <dgm:prSet/>
      <dgm:spPr/>
      <dgm:t>
        <a:bodyPr/>
        <a:lstStyle/>
        <a:p>
          <a:endParaRPr lang="en-US" u="none"/>
        </a:p>
      </dgm:t>
    </dgm:pt>
    <dgm:pt modelId="{07A8E5C1-4014-46E5-AC23-6276A98B0159}" type="pres">
      <dgm:prSet presAssocID="{BF4F93C6-C429-485E-92EB-11A58B1C8622}" presName="root" presStyleCnt="0">
        <dgm:presLayoutVars>
          <dgm:dir/>
          <dgm:resizeHandles val="exact"/>
        </dgm:presLayoutVars>
      </dgm:prSet>
      <dgm:spPr/>
    </dgm:pt>
    <dgm:pt modelId="{05BD9E58-C2A4-410E-9FBE-F7D74CA2CC8E}" type="pres">
      <dgm:prSet presAssocID="{E004F6BE-553A-4366-A149-F68DA028AC86}" presName="compNode" presStyleCnt="0"/>
      <dgm:spPr/>
    </dgm:pt>
    <dgm:pt modelId="{E6E1DEFA-3B9F-4E27-8E5F-8C984A800AB1}" type="pres">
      <dgm:prSet presAssocID="{E004F6BE-553A-4366-A149-F68DA028AC86}" presName="iconBgRect" presStyleLbl="bgShp" presStyleIdx="0" presStyleCnt="3"/>
      <dgm:spPr>
        <a:prstGeom prst="round2DiagRect">
          <a:avLst>
            <a:gd name="adj1" fmla="val 29727"/>
            <a:gd name="adj2" fmla="val 0"/>
          </a:avLst>
        </a:prstGeom>
      </dgm:spPr>
    </dgm:pt>
    <dgm:pt modelId="{5ED21A9B-90B4-4D89-8166-6CB6DF01A534}" type="pres">
      <dgm:prSet presAssocID="{E004F6BE-553A-4366-A149-F68DA028AC86}"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rain in head"/>
        </a:ext>
      </dgm:extLst>
    </dgm:pt>
    <dgm:pt modelId="{5DC61BE8-4EF7-40F8-87C3-E6653D951853}" type="pres">
      <dgm:prSet presAssocID="{E004F6BE-553A-4366-A149-F68DA028AC86}" presName="spaceRect" presStyleCnt="0"/>
      <dgm:spPr/>
    </dgm:pt>
    <dgm:pt modelId="{F88BF635-75D5-400E-8C42-E9A8A62A0CE4}" type="pres">
      <dgm:prSet presAssocID="{E004F6BE-553A-4366-A149-F68DA028AC86}" presName="textRect" presStyleLbl="revTx" presStyleIdx="0" presStyleCnt="3">
        <dgm:presLayoutVars>
          <dgm:chMax val="1"/>
          <dgm:chPref val="1"/>
        </dgm:presLayoutVars>
      </dgm:prSet>
      <dgm:spPr/>
    </dgm:pt>
    <dgm:pt modelId="{760B7A33-08F0-40BD-9DAA-628910B9756B}" type="pres">
      <dgm:prSet presAssocID="{288B49EF-FD57-4740-B47E-37430165C311}" presName="sibTrans" presStyleCnt="0"/>
      <dgm:spPr/>
    </dgm:pt>
    <dgm:pt modelId="{3500208C-2A0C-488B-8505-A08CD45340A4}" type="pres">
      <dgm:prSet presAssocID="{2FE94B3B-7BD9-46B6-95DF-3794CDB8588C}" presName="compNode" presStyleCnt="0"/>
      <dgm:spPr/>
    </dgm:pt>
    <dgm:pt modelId="{57798495-5CA4-448E-9AD6-472479CDAA5B}" type="pres">
      <dgm:prSet presAssocID="{2FE94B3B-7BD9-46B6-95DF-3794CDB8588C}" presName="iconBgRect" presStyleLbl="bgShp" presStyleIdx="1" presStyleCnt="3"/>
      <dgm:spPr>
        <a:prstGeom prst="round2DiagRect">
          <a:avLst>
            <a:gd name="adj1" fmla="val 29727"/>
            <a:gd name="adj2" fmla="val 0"/>
          </a:avLst>
        </a:prstGeom>
      </dgm:spPr>
    </dgm:pt>
    <dgm:pt modelId="{25D08403-45A1-4F6C-A100-83F19DCC53D8}" type="pres">
      <dgm:prSet presAssocID="{2FE94B3B-7BD9-46B6-95DF-3794CDB8588C}"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mployee Badge"/>
        </a:ext>
      </dgm:extLst>
    </dgm:pt>
    <dgm:pt modelId="{04B2B246-A43C-4DB0-9901-A31B7ACF001B}" type="pres">
      <dgm:prSet presAssocID="{2FE94B3B-7BD9-46B6-95DF-3794CDB8588C}" presName="spaceRect" presStyleCnt="0"/>
      <dgm:spPr/>
    </dgm:pt>
    <dgm:pt modelId="{184E2FEA-5743-48A8-AC28-5CE0F5FF8130}" type="pres">
      <dgm:prSet presAssocID="{2FE94B3B-7BD9-46B6-95DF-3794CDB8588C}" presName="textRect" presStyleLbl="revTx" presStyleIdx="1" presStyleCnt="3">
        <dgm:presLayoutVars>
          <dgm:chMax val="1"/>
          <dgm:chPref val="1"/>
        </dgm:presLayoutVars>
      </dgm:prSet>
      <dgm:spPr/>
    </dgm:pt>
    <dgm:pt modelId="{B1DA09F3-65E8-4D62-8B33-D5E97D10BBEB}" type="pres">
      <dgm:prSet presAssocID="{30D56DED-08AF-45CE-BE1A-F914E8963DB4}" presName="sibTrans" presStyleCnt="0"/>
      <dgm:spPr/>
    </dgm:pt>
    <dgm:pt modelId="{17EE14C0-640D-4F1F-9A16-84969D659490}" type="pres">
      <dgm:prSet presAssocID="{C26DEF55-A440-41D9-BF63-C440CA6DFEBB}" presName="compNode" presStyleCnt="0"/>
      <dgm:spPr/>
    </dgm:pt>
    <dgm:pt modelId="{4EE9BD4B-A87D-49B5-A447-ABC9EA2274A8}" type="pres">
      <dgm:prSet presAssocID="{C26DEF55-A440-41D9-BF63-C440CA6DFEBB}" presName="iconBgRect" presStyleLbl="bgShp" presStyleIdx="2" presStyleCnt="3"/>
      <dgm:spPr>
        <a:prstGeom prst="round2DiagRect">
          <a:avLst>
            <a:gd name="adj1" fmla="val 29727"/>
            <a:gd name="adj2" fmla="val 0"/>
          </a:avLst>
        </a:prstGeom>
      </dgm:spPr>
    </dgm:pt>
    <dgm:pt modelId="{47161342-236E-45A4-8091-6661929AABB7}" type="pres">
      <dgm:prSet presAssocID="{C26DEF55-A440-41D9-BF63-C440CA6DFEBB}"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User"/>
        </a:ext>
      </dgm:extLst>
    </dgm:pt>
    <dgm:pt modelId="{4BF91395-B3E6-4773-8F8F-AA5AD4B13029}" type="pres">
      <dgm:prSet presAssocID="{C26DEF55-A440-41D9-BF63-C440CA6DFEBB}" presName="spaceRect" presStyleCnt="0"/>
      <dgm:spPr/>
    </dgm:pt>
    <dgm:pt modelId="{46C60883-FFEA-4A63-991D-0CD3F17B68B9}" type="pres">
      <dgm:prSet presAssocID="{C26DEF55-A440-41D9-BF63-C440CA6DFEBB}" presName="textRect" presStyleLbl="revTx" presStyleIdx="2" presStyleCnt="3">
        <dgm:presLayoutVars>
          <dgm:chMax val="1"/>
          <dgm:chPref val="1"/>
        </dgm:presLayoutVars>
      </dgm:prSet>
      <dgm:spPr/>
    </dgm:pt>
  </dgm:ptLst>
  <dgm:cxnLst>
    <dgm:cxn modelId="{4A1E4A12-5161-4FA7-A3B5-C38E94312D91}" srcId="{BF4F93C6-C429-485E-92EB-11A58B1C8622}" destId="{2FE94B3B-7BD9-46B6-95DF-3794CDB8588C}" srcOrd="1" destOrd="0" parTransId="{CDC2D072-E255-42CF-915C-92D2570AFA4A}" sibTransId="{30D56DED-08AF-45CE-BE1A-F914E8963DB4}"/>
    <dgm:cxn modelId="{5E526A17-337F-4354-8C3A-8A4D72E09786}" type="presOf" srcId="{E004F6BE-553A-4366-A149-F68DA028AC86}" destId="{F88BF635-75D5-400E-8C42-E9A8A62A0CE4}" srcOrd="0" destOrd="0" presId="urn:microsoft.com/office/officeart/2018/5/layout/IconLeafLabelList"/>
    <dgm:cxn modelId="{04839827-007D-4CB6-908C-6AF17FE0E76D}" type="presOf" srcId="{2FE94B3B-7BD9-46B6-95DF-3794CDB8588C}" destId="{184E2FEA-5743-48A8-AC28-5CE0F5FF8130}" srcOrd="0" destOrd="0" presId="urn:microsoft.com/office/officeart/2018/5/layout/IconLeafLabelList"/>
    <dgm:cxn modelId="{A7550D6C-EEA9-4694-8C6B-B6D684198071}" type="presOf" srcId="{C26DEF55-A440-41D9-BF63-C440CA6DFEBB}" destId="{46C60883-FFEA-4A63-991D-0CD3F17B68B9}" srcOrd="0" destOrd="0" presId="urn:microsoft.com/office/officeart/2018/5/layout/IconLeafLabelList"/>
    <dgm:cxn modelId="{5FAC5C89-C6BD-4D56-A1B9-E22038DA5289}" type="presOf" srcId="{BF4F93C6-C429-485E-92EB-11A58B1C8622}" destId="{07A8E5C1-4014-46E5-AC23-6276A98B0159}" srcOrd="0" destOrd="0" presId="urn:microsoft.com/office/officeart/2018/5/layout/IconLeafLabelList"/>
    <dgm:cxn modelId="{29F67BA5-52FB-4158-B65E-53EFD2172BC2}" srcId="{BF4F93C6-C429-485E-92EB-11A58B1C8622}" destId="{C26DEF55-A440-41D9-BF63-C440CA6DFEBB}" srcOrd="2" destOrd="0" parTransId="{E0E2281C-9F7B-4765-9C5B-92B013F1C2D8}" sibTransId="{CEF1B334-4782-4DAE-BB73-628E3781D87B}"/>
    <dgm:cxn modelId="{3FE5F1C4-EC44-4E1D-B4C1-56A22F0E9A54}" srcId="{BF4F93C6-C429-485E-92EB-11A58B1C8622}" destId="{E004F6BE-553A-4366-A149-F68DA028AC86}" srcOrd="0" destOrd="0" parTransId="{D2A248D3-2D1E-41D1-BAAE-5571CDEC2ECE}" sibTransId="{288B49EF-FD57-4740-B47E-37430165C311}"/>
    <dgm:cxn modelId="{99DA7D67-1970-4C1A-AE3D-440F32A0AFA9}" type="presParOf" srcId="{07A8E5C1-4014-46E5-AC23-6276A98B0159}" destId="{05BD9E58-C2A4-410E-9FBE-F7D74CA2CC8E}" srcOrd="0" destOrd="0" presId="urn:microsoft.com/office/officeart/2018/5/layout/IconLeafLabelList"/>
    <dgm:cxn modelId="{050A308A-A38F-4A4A-B23E-59EE905CAD01}" type="presParOf" srcId="{05BD9E58-C2A4-410E-9FBE-F7D74CA2CC8E}" destId="{E6E1DEFA-3B9F-4E27-8E5F-8C984A800AB1}" srcOrd="0" destOrd="0" presId="urn:microsoft.com/office/officeart/2018/5/layout/IconLeafLabelList"/>
    <dgm:cxn modelId="{D0D5E0E3-7519-4BAC-BA6D-A3F097CF2BB1}" type="presParOf" srcId="{05BD9E58-C2A4-410E-9FBE-F7D74CA2CC8E}" destId="{5ED21A9B-90B4-4D89-8166-6CB6DF01A534}" srcOrd="1" destOrd="0" presId="urn:microsoft.com/office/officeart/2018/5/layout/IconLeafLabelList"/>
    <dgm:cxn modelId="{413D1F53-B045-460A-992C-44E8E75EB647}" type="presParOf" srcId="{05BD9E58-C2A4-410E-9FBE-F7D74CA2CC8E}" destId="{5DC61BE8-4EF7-40F8-87C3-E6653D951853}" srcOrd="2" destOrd="0" presId="urn:microsoft.com/office/officeart/2018/5/layout/IconLeafLabelList"/>
    <dgm:cxn modelId="{FD2DE8F2-58B6-48CF-A2DE-3B4F1FA6E322}" type="presParOf" srcId="{05BD9E58-C2A4-410E-9FBE-F7D74CA2CC8E}" destId="{F88BF635-75D5-400E-8C42-E9A8A62A0CE4}" srcOrd="3" destOrd="0" presId="urn:microsoft.com/office/officeart/2018/5/layout/IconLeafLabelList"/>
    <dgm:cxn modelId="{55CF58DA-1D04-4EA2-9EE8-2E90309EF387}" type="presParOf" srcId="{07A8E5C1-4014-46E5-AC23-6276A98B0159}" destId="{760B7A33-08F0-40BD-9DAA-628910B9756B}" srcOrd="1" destOrd="0" presId="urn:microsoft.com/office/officeart/2018/5/layout/IconLeafLabelList"/>
    <dgm:cxn modelId="{3DC21002-84E5-4CEC-89E7-0BF57B156AE5}" type="presParOf" srcId="{07A8E5C1-4014-46E5-AC23-6276A98B0159}" destId="{3500208C-2A0C-488B-8505-A08CD45340A4}" srcOrd="2" destOrd="0" presId="urn:microsoft.com/office/officeart/2018/5/layout/IconLeafLabelList"/>
    <dgm:cxn modelId="{8EFC6A73-1F49-4ED5-8C41-BC7871B40BB7}" type="presParOf" srcId="{3500208C-2A0C-488B-8505-A08CD45340A4}" destId="{57798495-5CA4-448E-9AD6-472479CDAA5B}" srcOrd="0" destOrd="0" presId="urn:microsoft.com/office/officeart/2018/5/layout/IconLeafLabelList"/>
    <dgm:cxn modelId="{9A0C58EE-6EC6-4236-BA55-84E6A0E554CC}" type="presParOf" srcId="{3500208C-2A0C-488B-8505-A08CD45340A4}" destId="{25D08403-45A1-4F6C-A100-83F19DCC53D8}" srcOrd="1" destOrd="0" presId="urn:microsoft.com/office/officeart/2018/5/layout/IconLeafLabelList"/>
    <dgm:cxn modelId="{9B092AEA-6D78-4023-B235-383BB73DEABD}" type="presParOf" srcId="{3500208C-2A0C-488B-8505-A08CD45340A4}" destId="{04B2B246-A43C-4DB0-9901-A31B7ACF001B}" srcOrd="2" destOrd="0" presId="urn:microsoft.com/office/officeart/2018/5/layout/IconLeafLabelList"/>
    <dgm:cxn modelId="{EC9BB46C-F87A-4CF7-B4C1-90E7CB790B7D}" type="presParOf" srcId="{3500208C-2A0C-488B-8505-A08CD45340A4}" destId="{184E2FEA-5743-48A8-AC28-5CE0F5FF8130}" srcOrd="3" destOrd="0" presId="urn:microsoft.com/office/officeart/2018/5/layout/IconLeafLabelList"/>
    <dgm:cxn modelId="{BF7713B1-3638-4FED-AE24-CA774A89FF97}" type="presParOf" srcId="{07A8E5C1-4014-46E5-AC23-6276A98B0159}" destId="{B1DA09F3-65E8-4D62-8B33-D5E97D10BBEB}" srcOrd="3" destOrd="0" presId="urn:microsoft.com/office/officeart/2018/5/layout/IconLeafLabelList"/>
    <dgm:cxn modelId="{1B7452FA-81AF-4128-BDF5-FA6CB248B0E8}" type="presParOf" srcId="{07A8E5C1-4014-46E5-AC23-6276A98B0159}" destId="{17EE14C0-640D-4F1F-9A16-84969D659490}" srcOrd="4" destOrd="0" presId="urn:microsoft.com/office/officeart/2018/5/layout/IconLeafLabelList"/>
    <dgm:cxn modelId="{9FC757CC-29CE-44BC-9710-76B2750C06D4}" type="presParOf" srcId="{17EE14C0-640D-4F1F-9A16-84969D659490}" destId="{4EE9BD4B-A87D-49B5-A447-ABC9EA2274A8}" srcOrd="0" destOrd="0" presId="urn:microsoft.com/office/officeart/2018/5/layout/IconLeafLabelList"/>
    <dgm:cxn modelId="{5C86C4D6-924E-4EBB-9B1D-AE68A2FD8C42}" type="presParOf" srcId="{17EE14C0-640D-4F1F-9A16-84969D659490}" destId="{47161342-236E-45A4-8091-6661929AABB7}" srcOrd="1" destOrd="0" presId="urn:microsoft.com/office/officeart/2018/5/layout/IconLeafLabelList"/>
    <dgm:cxn modelId="{123B704D-BE3E-4CA1-AC07-206F45F97FC9}" type="presParOf" srcId="{17EE14C0-640D-4F1F-9A16-84969D659490}" destId="{4BF91395-B3E6-4773-8F8F-AA5AD4B13029}" srcOrd="2" destOrd="0" presId="urn:microsoft.com/office/officeart/2018/5/layout/IconLeafLabelList"/>
    <dgm:cxn modelId="{B3F5F1FD-2BBA-4C71-8726-7E683A6BDB51}" type="presParOf" srcId="{17EE14C0-640D-4F1F-9A16-84969D659490}" destId="{46C60883-FFEA-4A63-991D-0CD3F17B68B9}"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869D889-B82A-42BB-AAE2-94612C8A16D0}" type="doc">
      <dgm:prSet loTypeId="urn:microsoft.com/office/officeart/2005/8/layout/process1" loCatId="process" qsTypeId="urn:microsoft.com/office/officeart/2005/8/quickstyle/simple1" qsCatId="simple" csTypeId="urn:microsoft.com/office/officeart/2005/8/colors/colorful2" csCatId="colorful"/>
      <dgm:spPr/>
      <dgm:t>
        <a:bodyPr/>
        <a:lstStyle/>
        <a:p>
          <a:endParaRPr lang="en-US"/>
        </a:p>
      </dgm:t>
    </dgm:pt>
    <dgm:pt modelId="{71C9527C-5B16-48D4-8841-2DA64534277B}">
      <dgm:prSet/>
      <dgm:spPr/>
      <dgm:t>
        <a:bodyPr/>
        <a:lstStyle/>
        <a:p>
          <a:r>
            <a:rPr lang="en-GB" b="1"/>
            <a:t>How to diagnose osteoarthritis</a:t>
          </a:r>
          <a:endParaRPr lang="en-US"/>
        </a:p>
      </dgm:t>
    </dgm:pt>
    <dgm:pt modelId="{9A6F6D98-E100-4B37-BE2D-3ABAE91D4B92}" type="parTrans" cxnId="{71B00F8D-930F-445E-A695-37939439DE3A}">
      <dgm:prSet/>
      <dgm:spPr/>
      <dgm:t>
        <a:bodyPr/>
        <a:lstStyle/>
        <a:p>
          <a:endParaRPr lang="en-US"/>
        </a:p>
      </dgm:t>
    </dgm:pt>
    <dgm:pt modelId="{2FF762BC-9F3F-4487-B9A0-D5229693A60C}" type="sibTrans" cxnId="{71B00F8D-930F-445E-A695-37939439DE3A}">
      <dgm:prSet/>
      <dgm:spPr/>
      <dgm:t>
        <a:bodyPr/>
        <a:lstStyle/>
        <a:p>
          <a:endParaRPr lang="en-US"/>
        </a:p>
      </dgm:t>
    </dgm:pt>
    <dgm:pt modelId="{4C485CF4-8365-408A-AF3D-1E8831329FB7}">
      <dgm:prSet/>
      <dgm:spPr/>
      <dgm:t>
        <a:bodyPr/>
        <a:lstStyle/>
        <a:p>
          <a:r>
            <a:rPr lang="en-GB"/>
            <a:t>Osteoarthritis is diagnosed clinically per NICE (NG226): in patients aged 45 or over with activity-related joint pain and no morning stiffness lasting more than 30 minutes, no imaging is required. Typical features include joint pain, stiffness after rest, reduced range of movement, crepitus, and bony swelling, most often affecting the knee, hip, and small hand joints, frequently asymmetrically. X-rays are reserved for atypical or uncertain presentations, showing joint space narrowing, osteophytes, and subchondral sclerosis. Blood tests help exclude inflammatory causes. Differentials include rheumatoid arthritis, gout, septic arthritis (red flag if hot and febrile), and referred pain from adjacent joints</a:t>
          </a:r>
          <a:endParaRPr lang="en-US"/>
        </a:p>
      </dgm:t>
    </dgm:pt>
    <dgm:pt modelId="{37360B4A-08C1-403A-A967-A6C6CFA2B318}" type="parTrans" cxnId="{2787A52E-250F-4285-A081-301F6092EFED}">
      <dgm:prSet/>
      <dgm:spPr/>
      <dgm:t>
        <a:bodyPr/>
        <a:lstStyle/>
        <a:p>
          <a:endParaRPr lang="en-US"/>
        </a:p>
      </dgm:t>
    </dgm:pt>
    <dgm:pt modelId="{196FD8F7-F4F3-43A4-9C59-93D61F975757}" type="sibTrans" cxnId="{2787A52E-250F-4285-A081-301F6092EFED}">
      <dgm:prSet/>
      <dgm:spPr/>
      <dgm:t>
        <a:bodyPr/>
        <a:lstStyle/>
        <a:p>
          <a:endParaRPr lang="en-US"/>
        </a:p>
      </dgm:t>
    </dgm:pt>
    <dgm:pt modelId="{C50747F2-629A-4DD4-BA80-0E0F8A75B434}" type="pres">
      <dgm:prSet presAssocID="{8869D889-B82A-42BB-AAE2-94612C8A16D0}" presName="Name0" presStyleCnt="0">
        <dgm:presLayoutVars>
          <dgm:dir/>
          <dgm:resizeHandles val="exact"/>
        </dgm:presLayoutVars>
      </dgm:prSet>
      <dgm:spPr/>
    </dgm:pt>
    <dgm:pt modelId="{DF34065E-A656-43AF-A5F4-4AEAA042B2F5}" type="pres">
      <dgm:prSet presAssocID="{71C9527C-5B16-48D4-8841-2DA64534277B}" presName="node" presStyleLbl="node1" presStyleIdx="0" presStyleCnt="2">
        <dgm:presLayoutVars>
          <dgm:bulletEnabled val="1"/>
        </dgm:presLayoutVars>
      </dgm:prSet>
      <dgm:spPr/>
    </dgm:pt>
    <dgm:pt modelId="{4F654493-8701-4D93-9C2C-D46781A98BC4}" type="pres">
      <dgm:prSet presAssocID="{2FF762BC-9F3F-4487-B9A0-D5229693A60C}" presName="sibTrans" presStyleLbl="sibTrans2D1" presStyleIdx="0" presStyleCnt="1"/>
      <dgm:spPr/>
    </dgm:pt>
    <dgm:pt modelId="{140B21D1-6EE4-466F-8E9D-B93CFB35634F}" type="pres">
      <dgm:prSet presAssocID="{2FF762BC-9F3F-4487-B9A0-D5229693A60C}" presName="connectorText" presStyleLbl="sibTrans2D1" presStyleIdx="0" presStyleCnt="1"/>
      <dgm:spPr/>
    </dgm:pt>
    <dgm:pt modelId="{948E5B64-EA31-4E85-A610-E66C3B7F7BDF}" type="pres">
      <dgm:prSet presAssocID="{4C485CF4-8365-408A-AF3D-1E8831329FB7}" presName="node" presStyleLbl="node1" presStyleIdx="1" presStyleCnt="2">
        <dgm:presLayoutVars>
          <dgm:bulletEnabled val="1"/>
        </dgm:presLayoutVars>
      </dgm:prSet>
      <dgm:spPr/>
    </dgm:pt>
  </dgm:ptLst>
  <dgm:cxnLst>
    <dgm:cxn modelId="{9596F821-6E72-46BF-8704-E6FE8B31ADB3}" type="presOf" srcId="{2FF762BC-9F3F-4487-B9A0-D5229693A60C}" destId="{140B21D1-6EE4-466F-8E9D-B93CFB35634F}" srcOrd="1" destOrd="0" presId="urn:microsoft.com/office/officeart/2005/8/layout/process1"/>
    <dgm:cxn modelId="{2787A52E-250F-4285-A081-301F6092EFED}" srcId="{8869D889-B82A-42BB-AAE2-94612C8A16D0}" destId="{4C485CF4-8365-408A-AF3D-1E8831329FB7}" srcOrd="1" destOrd="0" parTransId="{37360B4A-08C1-403A-A967-A6C6CFA2B318}" sibTransId="{196FD8F7-F4F3-43A4-9C59-93D61F975757}"/>
    <dgm:cxn modelId="{75266333-BB9E-4D7D-A8BB-834C23AE4A9A}" type="presOf" srcId="{2FF762BC-9F3F-4487-B9A0-D5229693A60C}" destId="{4F654493-8701-4D93-9C2C-D46781A98BC4}" srcOrd="0" destOrd="0" presId="urn:microsoft.com/office/officeart/2005/8/layout/process1"/>
    <dgm:cxn modelId="{ED8FEB3A-922C-48A5-9B4D-70E181502CAF}" type="presOf" srcId="{4C485CF4-8365-408A-AF3D-1E8831329FB7}" destId="{948E5B64-EA31-4E85-A610-E66C3B7F7BDF}" srcOrd="0" destOrd="0" presId="urn:microsoft.com/office/officeart/2005/8/layout/process1"/>
    <dgm:cxn modelId="{4EE6A44B-A5EF-426F-98AA-6E79D03BEBBB}" type="presOf" srcId="{8869D889-B82A-42BB-AAE2-94612C8A16D0}" destId="{C50747F2-629A-4DD4-BA80-0E0F8A75B434}" srcOrd="0" destOrd="0" presId="urn:microsoft.com/office/officeart/2005/8/layout/process1"/>
    <dgm:cxn modelId="{71B00F8D-930F-445E-A695-37939439DE3A}" srcId="{8869D889-B82A-42BB-AAE2-94612C8A16D0}" destId="{71C9527C-5B16-48D4-8841-2DA64534277B}" srcOrd="0" destOrd="0" parTransId="{9A6F6D98-E100-4B37-BE2D-3ABAE91D4B92}" sibTransId="{2FF762BC-9F3F-4487-B9A0-D5229693A60C}"/>
    <dgm:cxn modelId="{29966DC7-6091-4249-A35A-729DE29D7174}" type="presOf" srcId="{71C9527C-5B16-48D4-8841-2DA64534277B}" destId="{DF34065E-A656-43AF-A5F4-4AEAA042B2F5}" srcOrd="0" destOrd="0" presId="urn:microsoft.com/office/officeart/2005/8/layout/process1"/>
    <dgm:cxn modelId="{391132FB-F0FB-4159-823C-6D9D09EB33DC}" type="presParOf" srcId="{C50747F2-629A-4DD4-BA80-0E0F8A75B434}" destId="{DF34065E-A656-43AF-A5F4-4AEAA042B2F5}" srcOrd="0" destOrd="0" presId="urn:microsoft.com/office/officeart/2005/8/layout/process1"/>
    <dgm:cxn modelId="{3310F7F6-0811-4473-B792-AE452F37FCC6}" type="presParOf" srcId="{C50747F2-629A-4DD4-BA80-0E0F8A75B434}" destId="{4F654493-8701-4D93-9C2C-D46781A98BC4}" srcOrd="1" destOrd="0" presId="urn:microsoft.com/office/officeart/2005/8/layout/process1"/>
    <dgm:cxn modelId="{49E1DFA8-1964-4378-9B75-03CE69EEC77C}" type="presParOf" srcId="{4F654493-8701-4D93-9C2C-D46781A98BC4}" destId="{140B21D1-6EE4-466F-8E9D-B93CFB35634F}" srcOrd="0" destOrd="0" presId="urn:microsoft.com/office/officeart/2005/8/layout/process1"/>
    <dgm:cxn modelId="{33786277-F88E-4909-8C12-6CFB3DD9A859}" type="presParOf" srcId="{C50747F2-629A-4DD4-BA80-0E0F8A75B434}" destId="{948E5B64-EA31-4E85-A610-E66C3B7F7BDF}" srcOrd="2"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E9C5951-2BB8-400D-A213-839AA8D15E6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F012AAB-F901-4247-AAEC-FD513863C4FF}">
      <dgm:prSet custT="1"/>
      <dgm:spPr/>
      <dgm:t>
        <a:bodyPr/>
        <a:lstStyle/>
        <a:p>
          <a:r>
            <a:rPr lang="en-GB" sz="2000" b="1" i="0" dirty="0"/>
            <a:t>Treatment of Osteoarthritis</a:t>
          </a:r>
          <a:endParaRPr lang="en-US" sz="2000" dirty="0"/>
        </a:p>
      </dgm:t>
    </dgm:pt>
    <dgm:pt modelId="{7E637B0B-1DA4-4C0D-96BC-781FAEA402F3}" type="parTrans" cxnId="{85B96986-C667-44A1-9B34-27257DBC158D}">
      <dgm:prSet/>
      <dgm:spPr/>
      <dgm:t>
        <a:bodyPr/>
        <a:lstStyle/>
        <a:p>
          <a:endParaRPr lang="en-US"/>
        </a:p>
      </dgm:t>
    </dgm:pt>
    <dgm:pt modelId="{761F2177-E943-418C-B036-A6A645082D9C}" type="sibTrans" cxnId="{85B96986-C667-44A1-9B34-27257DBC158D}">
      <dgm:prSet/>
      <dgm:spPr/>
      <dgm:t>
        <a:bodyPr/>
        <a:lstStyle/>
        <a:p>
          <a:endParaRPr lang="en-US"/>
        </a:p>
      </dgm:t>
    </dgm:pt>
    <dgm:pt modelId="{8F50564E-4984-4CC1-8700-0BDA10B55DFD}">
      <dgm:prSet/>
      <dgm:spPr/>
      <dgm:t>
        <a:bodyPr/>
        <a:lstStyle/>
        <a:p>
          <a:r>
            <a:rPr lang="en-GB" b="0" i="0"/>
            <a:t>Treatment focuses on relieving pain, improving joint function, and maintaining quality of life through a combined approach of lifestyle changes, medication, and support devices, progressing to surgery when needed.</a:t>
          </a:r>
          <a:endParaRPr lang="en-US"/>
        </a:p>
      </dgm:t>
    </dgm:pt>
    <dgm:pt modelId="{FE01ECDC-3A65-4BA7-B9CC-61F0061E3C80}" type="parTrans" cxnId="{08838DDD-2695-4786-AC30-111602DC25B9}">
      <dgm:prSet/>
      <dgm:spPr/>
      <dgm:t>
        <a:bodyPr/>
        <a:lstStyle/>
        <a:p>
          <a:endParaRPr lang="en-US"/>
        </a:p>
      </dgm:t>
    </dgm:pt>
    <dgm:pt modelId="{E1E8D13D-D36B-451C-94AB-CB2BCD09CBE8}" type="sibTrans" cxnId="{08838DDD-2695-4786-AC30-111602DC25B9}">
      <dgm:prSet/>
      <dgm:spPr/>
      <dgm:t>
        <a:bodyPr/>
        <a:lstStyle/>
        <a:p>
          <a:endParaRPr lang="en-US"/>
        </a:p>
      </dgm:t>
    </dgm:pt>
    <dgm:pt modelId="{540D1D1D-9AE7-4EE1-B175-BF4297CA5CE6}">
      <dgm:prSet/>
      <dgm:spPr/>
      <dgm:t>
        <a:bodyPr/>
        <a:lstStyle/>
        <a:p>
          <a:r>
            <a:rPr lang="en-GB" b="1" i="0" dirty="0"/>
            <a:t>Key Points:</a:t>
          </a:r>
          <a:endParaRPr lang="en-US" dirty="0"/>
        </a:p>
      </dgm:t>
    </dgm:pt>
    <dgm:pt modelId="{1B343B32-6E29-4A33-AB64-ADF9EF7935EF}" type="parTrans" cxnId="{ACA50371-43D8-42C5-9955-21F78C8F119C}">
      <dgm:prSet/>
      <dgm:spPr/>
      <dgm:t>
        <a:bodyPr/>
        <a:lstStyle/>
        <a:p>
          <a:endParaRPr lang="en-US"/>
        </a:p>
      </dgm:t>
    </dgm:pt>
    <dgm:pt modelId="{E77BDF48-85FF-4AB2-832C-E865E2499141}" type="sibTrans" cxnId="{ACA50371-43D8-42C5-9955-21F78C8F119C}">
      <dgm:prSet/>
      <dgm:spPr/>
      <dgm:t>
        <a:bodyPr/>
        <a:lstStyle/>
        <a:p>
          <a:endParaRPr lang="en-US"/>
        </a:p>
      </dgm:t>
    </dgm:pt>
    <dgm:pt modelId="{70F6B340-A98F-4C87-8852-9823E4CD2EB3}">
      <dgm:prSet/>
      <dgm:spPr/>
      <dgm:t>
        <a:bodyPr/>
        <a:lstStyle/>
        <a:p>
          <a:r>
            <a:rPr lang="en-GB" b="1" i="0" dirty="0"/>
            <a:t>• </a:t>
          </a:r>
          <a:r>
            <a:rPr lang="en-GB" b="0" i="0" dirty="0"/>
            <a:t>First-line: exercise, weight management, physiotherapy</a:t>
          </a:r>
          <a:endParaRPr lang="en-US" dirty="0"/>
        </a:p>
      </dgm:t>
    </dgm:pt>
    <dgm:pt modelId="{0739039C-B24F-40E7-BE16-5EFF8102AAFE}" type="parTrans" cxnId="{C8A2F6E8-9929-49A8-A249-53C7ED23DE7F}">
      <dgm:prSet/>
      <dgm:spPr/>
      <dgm:t>
        <a:bodyPr/>
        <a:lstStyle/>
        <a:p>
          <a:endParaRPr lang="en-US"/>
        </a:p>
      </dgm:t>
    </dgm:pt>
    <dgm:pt modelId="{4B6DE942-2784-47AD-8698-17E2A92B850D}" type="sibTrans" cxnId="{C8A2F6E8-9929-49A8-A249-53C7ED23DE7F}">
      <dgm:prSet/>
      <dgm:spPr/>
      <dgm:t>
        <a:bodyPr/>
        <a:lstStyle/>
        <a:p>
          <a:endParaRPr lang="en-US"/>
        </a:p>
      </dgm:t>
    </dgm:pt>
    <dgm:pt modelId="{DEFF06CA-7AC1-4425-B2AD-0BDEEF9F1540}">
      <dgm:prSet/>
      <dgm:spPr/>
      <dgm:t>
        <a:bodyPr/>
        <a:lstStyle/>
        <a:p>
          <a:r>
            <a:rPr lang="en-GB" b="1" i="0"/>
            <a:t>• </a:t>
          </a:r>
          <a:r>
            <a:rPr lang="en-GB" b="0" i="0"/>
            <a:t>Medication: paracetamol, NSAIDs, corticosteroid injections</a:t>
          </a:r>
          <a:endParaRPr lang="en-US"/>
        </a:p>
      </dgm:t>
    </dgm:pt>
    <dgm:pt modelId="{ABCBEE8E-54D0-496F-9692-02462E09A0D4}" type="parTrans" cxnId="{E09BD203-8408-41A7-8A79-8175397C71EB}">
      <dgm:prSet/>
      <dgm:spPr/>
      <dgm:t>
        <a:bodyPr/>
        <a:lstStyle/>
        <a:p>
          <a:endParaRPr lang="en-US"/>
        </a:p>
      </dgm:t>
    </dgm:pt>
    <dgm:pt modelId="{7F2F7961-C407-4EE2-B4A3-C7E79DBBC2F8}" type="sibTrans" cxnId="{E09BD203-8408-41A7-8A79-8175397C71EB}">
      <dgm:prSet/>
      <dgm:spPr/>
      <dgm:t>
        <a:bodyPr/>
        <a:lstStyle/>
        <a:p>
          <a:endParaRPr lang="en-US"/>
        </a:p>
      </dgm:t>
    </dgm:pt>
    <dgm:pt modelId="{50E7804D-25C8-4F13-AB57-552C8CE1DB91}">
      <dgm:prSet/>
      <dgm:spPr/>
      <dgm:t>
        <a:bodyPr/>
        <a:lstStyle/>
        <a:p>
          <a:r>
            <a:rPr lang="en-GB" b="1" i="0"/>
            <a:t>• </a:t>
          </a:r>
          <a:r>
            <a:rPr lang="en-GB" b="0" i="0"/>
            <a:t>Support: braces and walking aids reduce joint stress</a:t>
          </a:r>
          <a:endParaRPr lang="en-US"/>
        </a:p>
      </dgm:t>
    </dgm:pt>
    <dgm:pt modelId="{5F75E709-A174-4600-85D9-D21BD7D1A231}" type="parTrans" cxnId="{76B0AE52-E6F0-4068-8BAE-4384F18ABD13}">
      <dgm:prSet/>
      <dgm:spPr/>
      <dgm:t>
        <a:bodyPr/>
        <a:lstStyle/>
        <a:p>
          <a:endParaRPr lang="en-US"/>
        </a:p>
      </dgm:t>
    </dgm:pt>
    <dgm:pt modelId="{3D8563E7-1DA1-447E-9CFB-17DF4085A5C2}" type="sibTrans" cxnId="{76B0AE52-E6F0-4068-8BAE-4384F18ABD13}">
      <dgm:prSet/>
      <dgm:spPr/>
      <dgm:t>
        <a:bodyPr/>
        <a:lstStyle/>
        <a:p>
          <a:endParaRPr lang="en-US"/>
        </a:p>
      </dgm:t>
    </dgm:pt>
    <dgm:pt modelId="{C9085509-6132-4945-8461-299F0705C562}">
      <dgm:prSet/>
      <dgm:spPr/>
      <dgm:t>
        <a:bodyPr/>
        <a:lstStyle/>
        <a:p>
          <a:r>
            <a:rPr lang="en-GB" b="1" i="0"/>
            <a:t>• </a:t>
          </a:r>
          <a:r>
            <a:rPr lang="en-GB" b="0" i="0"/>
            <a:t>Severe/unresponsive cases: joint replacement surgery</a:t>
          </a:r>
          <a:endParaRPr lang="en-US"/>
        </a:p>
      </dgm:t>
    </dgm:pt>
    <dgm:pt modelId="{670B889D-B676-4B25-80B1-FA3BA6D5BF9C}" type="parTrans" cxnId="{42EC687B-F58E-4ACE-8182-DC8FDA9BCC34}">
      <dgm:prSet/>
      <dgm:spPr/>
      <dgm:t>
        <a:bodyPr/>
        <a:lstStyle/>
        <a:p>
          <a:endParaRPr lang="en-US"/>
        </a:p>
      </dgm:t>
    </dgm:pt>
    <dgm:pt modelId="{CBB12EFA-93DA-4EDD-8659-F1FEDC6E82B8}" type="sibTrans" cxnId="{42EC687B-F58E-4ACE-8182-DC8FDA9BCC34}">
      <dgm:prSet/>
      <dgm:spPr/>
      <dgm:t>
        <a:bodyPr/>
        <a:lstStyle/>
        <a:p>
          <a:endParaRPr lang="en-US"/>
        </a:p>
      </dgm:t>
    </dgm:pt>
    <dgm:pt modelId="{02A23E5E-5109-4471-9318-932A4765D698}">
      <dgm:prSet/>
      <dgm:spPr/>
      <dgm:t>
        <a:bodyPr/>
        <a:lstStyle/>
        <a:p>
          <a:r>
            <a:rPr lang="en-GB" b="1" i="0"/>
            <a:t>• </a:t>
          </a:r>
          <a:r>
            <a:rPr lang="en-GB" b="0" i="0"/>
            <a:t>Early diagnosis and combined therapy improve outcomes</a:t>
          </a:r>
          <a:endParaRPr lang="en-US"/>
        </a:p>
      </dgm:t>
    </dgm:pt>
    <dgm:pt modelId="{62DA55A9-A032-4A20-AC30-22CDB0B5828A}" type="parTrans" cxnId="{11540ED5-F61B-427F-9FD5-5AFB274BAD98}">
      <dgm:prSet/>
      <dgm:spPr/>
      <dgm:t>
        <a:bodyPr/>
        <a:lstStyle/>
        <a:p>
          <a:endParaRPr lang="en-US"/>
        </a:p>
      </dgm:t>
    </dgm:pt>
    <dgm:pt modelId="{68EBACFC-38E2-4B4E-8BD3-882F846A078F}" type="sibTrans" cxnId="{11540ED5-F61B-427F-9FD5-5AFB274BAD98}">
      <dgm:prSet/>
      <dgm:spPr/>
      <dgm:t>
        <a:bodyPr/>
        <a:lstStyle/>
        <a:p>
          <a:endParaRPr lang="en-US"/>
        </a:p>
      </dgm:t>
    </dgm:pt>
    <dgm:pt modelId="{C85AC2F0-A3BC-4F4E-AF37-9D25240C2996}" type="pres">
      <dgm:prSet presAssocID="{4E9C5951-2BB8-400D-A213-839AA8D15E6E}" presName="linear" presStyleCnt="0">
        <dgm:presLayoutVars>
          <dgm:animLvl val="lvl"/>
          <dgm:resizeHandles val="exact"/>
        </dgm:presLayoutVars>
      </dgm:prSet>
      <dgm:spPr/>
    </dgm:pt>
    <dgm:pt modelId="{39A7D243-D3EF-4593-B20B-CE85B77F0A4B}" type="pres">
      <dgm:prSet presAssocID="{9F012AAB-F901-4247-AAEC-FD513863C4FF}" presName="parentText" presStyleLbl="node1" presStyleIdx="0" presStyleCnt="8">
        <dgm:presLayoutVars>
          <dgm:chMax val="0"/>
          <dgm:bulletEnabled val="1"/>
        </dgm:presLayoutVars>
      </dgm:prSet>
      <dgm:spPr/>
    </dgm:pt>
    <dgm:pt modelId="{F1D9BF6D-DCE1-4162-BB1C-F2F74EB103BC}" type="pres">
      <dgm:prSet presAssocID="{761F2177-E943-418C-B036-A6A645082D9C}" presName="spacer" presStyleCnt="0"/>
      <dgm:spPr/>
    </dgm:pt>
    <dgm:pt modelId="{8A4AD76C-FCF6-4F13-A472-4D6929F345CD}" type="pres">
      <dgm:prSet presAssocID="{8F50564E-4984-4CC1-8700-0BDA10B55DFD}" presName="parentText" presStyleLbl="node1" presStyleIdx="1" presStyleCnt="8">
        <dgm:presLayoutVars>
          <dgm:chMax val="0"/>
          <dgm:bulletEnabled val="1"/>
        </dgm:presLayoutVars>
      </dgm:prSet>
      <dgm:spPr/>
    </dgm:pt>
    <dgm:pt modelId="{9AF03670-0CFA-4F36-8DBF-E913B52EFCAA}" type="pres">
      <dgm:prSet presAssocID="{E1E8D13D-D36B-451C-94AB-CB2BCD09CBE8}" presName="spacer" presStyleCnt="0"/>
      <dgm:spPr/>
    </dgm:pt>
    <dgm:pt modelId="{B60A80D4-FCA2-405E-8E0C-B0A65CFE8ABE}" type="pres">
      <dgm:prSet presAssocID="{540D1D1D-9AE7-4EE1-B175-BF4297CA5CE6}" presName="parentText" presStyleLbl="node1" presStyleIdx="2" presStyleCnt="8">
        <dgm:presLayoutVars>
          <dgm:chMax val="0"/>
          <dgm:bulletEnabled val="1"/>
        </dgm:presLayoutVars>
      </dgm:prSet>
      <dgm:spPr/>
    </dgm:pt>
    <dgm:pt modelId="{DDB2CE10-D01E-42F6-B29A-52CC93F49BEA}" type="pres">
      <dgm:prSet presAssocID="{E77BDF48-85FF-4AB2-832C-E865E2499141}" presName="spacer" presStyleCnt="0"/>
      <dgm:spPr/>
    </dgm:pt>
    <dgm:pt modelId="{5BE46668-AD25-47B4-A277-A001195EA98A}" type="pres">
      <dgm:prSet presAssocID="{70F6B340-A98F-4C87-8852-9823E4CD2EB3}" presName="parentText" presStyleLbl="node1" presStyleIdx="3" presStyleCnt="8">
        <dgm:presLayoutVars>
          <dgm:chMax val="0"/>
          <dgm:bulletEnabled val="1"/>
        </dgm:presLayoutVars>
      </dgm:prSet>
      <dgm:spPr/>
    </dgm:pt>
    <dgm:pt modelId="{685E4619-25E8-4800-9A59-10ED14349E3F}" type="pres">
      <dgm:prSet presAssocID="{4B6DE942-2784-47AD-8698-17E2A92B850D}" presName="spacer" presStyleCnt="0"/>
      <dgm:spPr/>
    </dgm:pt>
    <dgm:pt modelId="{392F7590-FD08-413A-9AD5-D8E387A9D7BF}" type="pres">
      <dgm:prSet presAssocID="{DEFF06CA-7AC1-4425-B2AD-0BDEEF9F1540}" presName="parentText" presStyleLbl="node1" presStyleIdx="4" presStyleCnt="8">
        <dgm:presLayoutVars>
          <dgm:chMax val="0"/>
          <dgm:bulletEnabled val="1"/>
        </dgm:presLayoutVars>
      </dgm:prSet>
      <dgm:spPr/>
    </dgm:pt>
    <dgm:pt modelId="{B8F8529E-2C29-4D81-AD8A-9FC934606DA0}" type="pres">
      <dgm:prSet presAssocID="{7F2F7961-C407-4EE2-B4A3-C7E79DBBC2F8}" presName="spacer" presStyleCnt="0"/>
      <dgm:spPr/>
    </dgm:pt>
    <dgm:pt modelId="{3C7E1590-412A-431C-9D24-F9FE87A0A7BE}" type="pres">
      <dgm:prSet presAssocID="{50E7804D-25C8-4F13-AB57-552C8CE1DB91}" presName="parentText" presStyleLbl="node1" presStyleIdx="5" presStyleCnt="8">
        <dgm:presLayoutVars>
          <dgm:chMax val="0"/>
          <dgm:bulletEnabled val="1"/>
        </dgm:presLayoutVars>
      </dgm:prSet>
      <dgm:spPr/>
    </dgm:pt>
    <dgm:pt modelId="{4DF701AC-D00F-46F7-AE15-A8E23546C4F9}" type="pres">
      <dgm:prSet presAssocID="{3D8563E7-1DA1-447E-9CFB-17DF4085A5C2}" presName="spacer" presStyleCnt="0"/>
      <dgm:spPr/>
    </dgm:pt>
    <dgm:pt modelId="{0FC8F7ED-8ED4-4F24-9B19-A0E1A12B3A98}" type="pres">
      <dgm:prSet presAssocID="{C9085509-6132-4945-8461-299F0705C562}" presName="parentText" presStyleLbl="node1" presStyleIdx="6" presStyleCnt="8">
        <dgm:presLayoutVars>
          <dgm:chMax val="0"/>
          <dgm:bulletEnabled val="1"/>
        </dgm:presLayoutVars>
      </dgm:prSet>
      <dgm:spPr/>
    </dgm:pt>
    <dgm:pt modelId="{E1A04170-B083-4CDE-A10A-28D2E909F590}" type="pres">
      <dgm:prSet presAssocID="{CBB12EFA-93DA-4EDD-8659-F1FEDC6E82B8}" presName="spacer" presStyleCnt="0"/>
      <dgm:spPr/>
    </dgm:pt>
    <dgm:pt modelId="{B07C0EEC-BBE9-4F3D-AAF6-5C65426B8D3C}" type="pres">
      <dgm:prSet presAssocID="{02A23E5E-5109-4471-9318-932A4765D698}" presName="parentText" presStyleLbl="node1" presStyleIdx="7" presStyleCnt="8">
        <dgm:presLayoutVars>
          <dgm:chMax val="0"/>
          <dgm:bulletEnabled val="1"/>
        </dgm:presLayoutVars>
      </dgm:prSet>
      <dgm:spPr/>
    </dgm:pt>
  </dgm:ptLst>
  <dgm:cxnLst>
    <dgm:cxn modelId="{E09BD203-8408-41A7-8A79-8175397C71EB}" srcId="{4E9C5951-2BB8-400D-A213-839AA8D15E6E}" destId="{DEFF06CA-7AC1-4425-B2AD-0BDEEF9F1540}" srcOrd="4" destOrd="0" parTransId="{ABCBEE8E-54D0-496F-9692-02462E09A0D4}" sibTransId="{7F2F7961-C407-4EE2-B4A3-C7E79DBBC2F8}"/>
    <dgm:cxn modelId="{F2C46E16-A4D6-4E6D-ADE8-B8CC826D274A}" type="presOf" srcId="{8F50564E-4984-4CC1-8700-0BDA10B55DFD}" destId="{8A4AD76C-FCF6-4F13-A472-4D6929F345CD}" srcOrd="0" destOrd="0" presId="urn:microsoft.com/office/officeart/2005/8/layout/vList2"/>
    <dgm:cxn modelId="{7F8ABF29-5610-44CF-A3C4-68C3C31A1AF1}" type="presOf" srcId="{02A23E5E-5109-4471-9318-932A4765D698}" destId="{B07C0EEC-BBE9-4F3D-AAF6-5C65426B8D3C}" srcOrd="0" destOrd="0" presId="urn:microsoft.com/office/officeart/2005/8/layout/vList2"/>
    <dgm:cxn modelId="{CC857F4F-56D8-44FF-8616-50983FD5E910}" type="presOf" srcId="{540D1D1D-9AE7-4EE1-B175-BF4297CA5CE6}" destId="{B60A80D4-FCA2-405E-8E0C-B0A65CFE8ABE}" srcOrd="0" destOrd="0" presId="urn:microsoft.com/office/officeart/2005/8/layout/vList2"/>
    <dgm:cxn modelId="{ACA50371-43D8-42C5-9955-21F78C8F119C}" srcId="{4E9C5951-2BB8-400D-A213-839AA8D15E6E}" destId="{540D1D1D-9AE7-4EE1-B175-BF4297CA5CE6}" srcOrd="2" destOrd="0" parTransId="{1B343B32-6E29-4A33-AB64-ADF9EF7935EF}" sibTransId="{E77BDF48-85FF-4AB2-832C-E865E2499141}"/>
    <dgm:cxn modelId="{76B0AE52-E6F0-4068-8BAE-4384F18ABD13}" srcId="{4E9C5951-2BB8-400D-A213-839AA8D15E6E}" destId="{50E7804D-25C8-4F13-AB57-552C8CE1DB91}" srcOrd="5" destOrd="0" parTransId="{5F75E709-A174-4600-85D9-D21BD7D1A231}" sibTransId="{3D8563E7-1DA1-447E-9CFB-17DF4085A5C2}"/>
    <dgm:cxn modelId="{42EC687B-F58E-4ACE-8182-DC8FDA9BCC34}" srcId="{4E9C5951-2BB8-400D-A213-839AA8D15E6E}" destId="{C9085509-6132-4945-8461-299F0705C562}" srcOrd="6" destOrd="0" parTransId="{670B889D-B676-4B25-80B1-FA3BA6D5BF9C}" sibTransId="{CBB12EFA-93DA-4EDD-8659-F1FEDC6E82B8}"/>
    <dgm:cxn modelId="{C8298280-001A-4931-89D7-12745C77FBBA}" type="presOf" srcId="{9F012AAB-F901-4247-AAEC-FD513863C4FF}" destId="{39A7D243-D3EF-4593-B20B-CE85B77F0A4B}" srcOrd="0" destOrd="0" presId="urn:microsoft.com/office/officeart/2005/8/layout/vList2"/>
    <dgm:cxn modelId="{0E7AB484-7EDD-4451-9E3F-B0386B5C87B3}" type="presOf" srcId="{DEFF06CA-7AC1-4425-B2AD-0BDEEF9F1540}" destId="{392F7590-FD08-413A-9AD5-D8E387A9D7BF}" srcOrd="0" destOrd="0" presId="urn:microsoft.com/office/officeart/2005/8/layout/vList2"/>
    <dgm:cxn modelId="{85B96986-C667-44A1-9B34-27257DBC158D}" srcId="{4E9C5951-2BB8-400D-A213-839AA8D15E6E}" destId="{9F012AAB-F901-4247-AAEC-FD513863C4FF}" srcOrd="0" destOrd="0" parTransId="{7E637B0B-1DA4-4C0D-96BC-781FAEA402F3}" sibTransId="{761F2177-E943-418C-B036-A6A645082D9C}"/>
    <dgm:cxn modelId="{3819868C-3121-4E5B-A932-32BCD52AD4CE}" type="presOf" srcId="{4E9C5951-2BB8-400D-A213-839AA8D15E6E}" destId="{C85AC2F0-A3BC-4F4E-AF37-9D25240C2996}" srcOrd="0" destOrd="0" presId="urn:microsoft.com/office/officeart/2005/8/layout/vList2"/>
    <dgm:cxn modelId="{67FD5ECD-AFD5-4F2E-B510-092D97C4E1CC}" type="presOf" srcId="{70F6B340-A98F-4C87-8852-9823E4CD2EB3}" destId="{5BE46668-AD25-47B4-A277-A001195EA98A}" srcOrd="0" destOrd="0" presId="urn:microsoft.com/office/officeart/2005/8/layout/vList2"/>
    <dgm:cxn modelId="{671E86CF-7970-4380-8A15-E7682E7D5EFE}" type="presOf" srcId="{50E7804D-25C8-4F13-AB57-552C8CE1DB91}" destId="{3C7E1590-412A-431C-9D24-F9FE87A0A7BE}" srcOrd="0" destOrd="0" presId="urn:microsoft.com/office/officeart/2005/8/layout/vList2"/>
    <dgm:cxn modelId="{11540ED5-F61B-427F-9FD5-5AFB274BAD98}" srcId="{4E9C5951-2BB8-400D-A213-839AA8D15E6E}" destId="{02A23E5E-5109-4471-9318-932A4765D698}" srcOrd="7" destOrd="0" parTransId="{62DA55A9-A032-4A20-AC30-22CDB0B5828A}" sibTransId="{68EBACFC-38E2-4B4E-8BD3-882F846A078F}"/>
    <dgm:cxn modelId="{E4A5E4D6-155F-4D33-A7D3-C5B0290BAD4C}" type="presOf" srcId="{C9085509-6132-4945-8461-299F0705C562}" destId="{0FC8F7ED-8ED4-4F24-9B19-A0E1A12B3A98}" srcOrd="0" destOrd="0" presId="urn:microsoft.com/office/officeart/2005/8/layout/vList2"/>
    <dgm:cxn modelId="{08838DDD-2695-4786-AC30-111602DC25B9}" srcId="{4E9C5951-2BB8-400D-A213-839AA8D15E6E}" destId="{8F50564E-4984-4CC1-8700-0BDA10B55DFD}" srcOrd="1" destOrd="0" parTransId="{FE01ECDC-3A65-4BA7-B9CC-61F0061E3C80}" sibTransId="{E1E8D13D-D36B-451C-94AB-CB2BCD09CBE8}"/>
    <dgm:cxn modelId="{C8A2F6E8-9929-49A8-A249-53C7ED23DE7F}" srcId="{4E9C5951-2BB8-400D-A213-839AA8D15E6E}" destId="{70F6B340-A98F-4C87-8852-9823E4CD2EB3}" srcOrd="3" destOrd="0" parTransId="{0739039C-B24F-40E7-BE16-5EFF8102AAFE}" sibTransId="{4B6DE942-2784-47AD-8698-17E2A92B850D}"/>
    <dgm:cxn modelId="{D1106C9F-A282-40C5-BDD2-C4CCBC1D3102}" type="presParOf" srcId="{C85AC2F0-A3BC-4F4E-AF37-9D25240C2996}" destId="{39A7D243-D3EF-4593-B20B-CE85B77F0A4B}" srcOrd="0" destOrd="0" presId="urn:microsoft.com/office/officeart/2005/8/layout/vList2"/>
    <dgm:cxn modelId="{D523888A-5046-46A7-829D-0240C880A097}" type="presParOf" srcId="{C85AC2F0-A3BC-4F4E-AF37-9D25240C2996}" destId="{F1D9BF6D-DCE1-4162-BB1C-F2F74EB103BC}" srcOrd="1" destOrd="0" presId="urn:microsoft.com/office/officeart/2005/8/layout/vList2"/>
    <dgm:cxn modelId="{CC4B474F-3F2B-47EB-B847-CEB89BDCA78A}" type="presParOf" srcId="{C85AC2F0-A3BC-4F4E-AF37-9D25240C2996}" destId="{8A4AD76C-FCF6-4F13-A472-4D6929F345CD}" srcOrd="2" destOrd="0" presId="urn:microsoft.com/office/officeart/2005/8/layout/vList2"/>
    <dgm:cxn modelId="{5E597173-70F5-4ECD-8BF1-4A8A540F28E7}" type="presParOf" srcId="{C85AC2F0-A3BC-4F4E-AF37-9D25240C2996}" destId="{9AF03670-0CFA-4F36-8DBF-E913B52EFCAA}" srcOrd="3" destOrd="0" presId="urn:microsoft.com/office/officeart/2005/8/layout/vList2"/>
    <dgm:cxn modelId="{E86E4504-4D3A-4AD4-89BE-2C08584A56DC}" type="presParOf" srcId="{C85AC2F0-A3BC-4F4E-AF37-9D25240C2996}" destId="{B60A80D4-FCA2-405E-8E0C-B0A65CFE8ABE}" srcOrd="4" destOrd="0" presId="urn:microsoft.com/office/officeart/2005/8/layout/vList2"/>
    <dgm:cxn modelId="{17D5FB84-8B98-4116-8705-C14195BEBFB5}" type="presParOf" srcId="{C85AC2F0-A3BC-4F4E-AF37-9D25240C2996}" destId="{DDB2CE10-D01E-42F6-B29A-52CC93F49BEA}" srcOrd="5" destOrd="0" presId="urn:microsoft.com/office/officeart/2005/8/layout/vList2"/>
    <dgm:cxn modelId="{7DE2E77D-C000-4B33-A5A8-825FEFB98EFA}" type="presParOf" srcId="{C85AC2F0-A3BC-4F4E-AF37-9D25240C2996}" destId="{5BE46668-AD25-47B4-A277-A001195EA98A}" srcOrd="6" destOrd="0" presId="urn:microsoft.com/office/officeart/2005/8/layout/vList2"/>
    <dgm:cxn modelId="{AF0A38E3-39F4-47B9-9809-E55C986C9551}" type="presParOf" srcId="{C85AC2F0-A3BC-4F4E-AF37-9D25240C2996}" destId="{685E4619-25E8-4800-9A59-10ED14349E3F}" srcOrd="7" destOrd="0" presId="urn:microsoft.com/office/officeart/2005/8/layout/vList2"/>
    <dgm:cxn modelId="{0CABEAB7-87C5-460A-A183-C3FE2FA2547E}" type="presParOf" srcId="{C85AC2F0-A3BC-4F4E-AF37-9D25240C2996}" destId="{392F7590-FD08-413A-9AD5-D8E387A9D7BF}" srcOrd="8" destOrd="0" presId="urn:microsoft.com/office/officeart/2005/8/layout/vList2"/>
    <dgm:cxn modelId="{126056B8-2527-43A0-B744-8633C21EC62B}" type="presParOf" srcId="{C85AC2F0-A3BC-4F4E-AF37-9D25240C2996}" destId="{B8F8529E-2C29-4D81-AD8A-9FC934606DA0}" srcOrd="9" destOrd="0" presId="urn:microsoft.com/office/officeart/2005/8/layout/vList2"/>
    <dgm:cxn modelId="{3DEF5A87-5D3E-41A9-AB8C-8CF2B6BDB901}" type="presParOf" srcId="{C85AC2F0-A3BC-4F4E-AF37-9D25240C2996}" destId="{3C7E1590-412A-431C-9D24-F9FE87A0A7BE}" srcOrd="10" destOrd="0" presId="urn:microsoft.com/office/officeart/2005/8/layout/vList2"/>
    <dgm:cxn modelId="{AD7988F5-358B-4D28-A245-DEE912A21E4C}" type="presParOf" srcId="{C85AC2F0-A3BC-4F4E-AF37-9D25240C2996}" destId="{4DF701AC-D00F-46F7-AE15-A8E23546C4F9}" srcOrd="11" destOrd="0" presId="urn:microsoft.com/office/officeart/2005/8/layout/vList2"/>
    <dgm:cxn modelId="{361147F4-C0A9-40D6-A8EF-65F025170AE9}" type="presParOf" srcId="{C85AC2F0-A3BC-4F4E-AF37-9D25240C2996}" destId="{0FC8F7ED-8ED4-4F24-9B19-A0E1A12B3A98}" srcOrd="12" destOrd="0" presId="urn:microsoft.com/office/officeart/2005/8/layout/vList2"/>
    <dgm:cxn modelId="{FC65F706-0D1C-4DBC-8D3B-F3FA7B21E1E5}" type="presParOf" srcId="{C85AC2F0-A3BC-4F4E-AF37-9D25240C2996}" destId="{E1A04170-B083-4CDE-A10A-28D2E909F590}" srcOrd="13" destOrd="0" presId="urn:microsoft.com/office/officeart/2005/8/layout/vList2"/>
    <dgm:cxn modelId="{E2D59087-B58B-4755-84C2-41A477E21515}" type="presParOf" srcId="{C85AC2F0-A3BC-4F4E-AF37-9D25240C2996}" destId="{B07C0EEC-BBE9-4F3D-AAF6-5C65426B8D3C}" srcOrd="1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8E05B92-96C5-402A-8D32-5262159F176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2CA7967-D02D-4005-B7EC-75071DE6019F}">
      <dgm:prSet custT="1"/>
      <dgm:spPr/>
      <dgm:t>
        <a:bodyPr/>
        <a:lstStyle/>
        <a:p>
          <a:r>
            <a:rPr lang="en-GB" sz="1800" b="1" i="0" dirty="0"/>
            <a:t>Management of Osteoarthritis</a:t>
          </a:r>
          <a:endParaRPr lang="en-US" sz="1800" dirty="0"/>
        </a:p>
      </dgm:t>
    </dgm:pt>
    <dgm:pt modelId="{2A3F3ACC-6013-4F32-A9BE-97035BD3CCC7}" type="parTrans" cxnId="{5059D580-1724-41DD-8E41-2F04138FB7FB}">
      <dgm:prSet/>
      <dgm:spPr/>
      <dgm:t>
        <a:bodyPr/>
        <a:lstStyle/>
        <a:p>
          <a:endParaRPr lang="en-US"/>
        </a:p>
      </dgm:t>
    </dgm:pt>
    <dgm:pt modelId="{F88C8D9F-C898-4A0A-9CA7-36F5A50BC5BC}" type="sibTrans" cxnId="{5059D580-1724-41DD-8E41-2F04138FB7FB}">
      <dgm:prSet/>
      <dgm:spPr/>
      <dgm:t>
        <a:bodyPr/>
        <a:lstStyle/>
        <a:p>
          <a:endParaRPr lang="en-US"/>
        </a:p>
      </dgm:t>
    </dgm:pt>
    <dgm:pt modelId="{A901772F-8092-4770-A300-4E3ECCC1EFDA}">
      <dgm:prSet/>
      <dgm:spPr/>
      <dgm:t>
        <a:bodyPr/>
        <a:lstStyle/>
        <a:p>
          <a:r>
            <a:rPr lang="en-GB" b="0" i="0"/>
            <a:t>Aims to relieve pain, preserve joint function, and maintain quality of life through lifestyle changes, medication, and support devices, with surgery for severe cases.</a:t>
          </a:r>
          <a:endParaRPr lang="en-US"/>
        </a:p>
      </dgm:t>
    </dgm:pt>
    <dgm:pt modelId="{48C1CE46-439E-4230-812A-4995D08B0CC8}" type="parTrans" cxnId="{9F1A1FBE-BC89-452E-BB37-C2175232D1AB}">
      <dgm:prSet/>
      <dgm:spPr/>
      <dgm:t>
        <a:bodyPr/>
        <a:lstStyle/>
        <a:p>
          <a:endParaRPr lang="en-US"/>
        </a:p>
      </dgm:t>
    </dgm:pt>
    <dgm:pt modelId="{5CEE77D6-6F6B-44F8-8E27-48182F83D2EF}" type="sibTrans" cxnId="{9F1A1FBE-BC89-452E-BB37-C2175232D1AB}">
      <dgm:prSet/>
      <dgm:spPr/>
      <dgm:t>
        <a:bodyPr/>
        <a:lstStyle/>
        <a:p>
          <a:endParaRPr lang="en-US"/>
        </a:p>
      </dgm:t>
    </dgm:pt>
    <dgm:pt modelId="{69918DE1-1479-40D3-BAEB-149522056827}">
      <dgm:prSet/>
      <dgm:spPr/>
      <dgm:t>
        <a:bodyPr/>
        <a:lstStyle/>
        <a:p>
          <a:r>
            <a:rPr lang="en-GB" b="1" i="0"/>
            <a:t>Key Points:</a:t>
          </a:r>
          <a:endParaRPr lang="en-US"/>
        </a:p>
      </dgm:t>
    </dgm:pt>
    <dgm:pt modelId="{4AB1059C-64E6-4230-BA15-C8C7C73D4502}" type="parTrans" cxnId="{B41A4DD1-76DC-499A-A54A-C6F6FB137433}">
      <dgm:prSet/>
      <dgm:spPr/>
      <dgm:t>
        <a:bodyPr/>
        <a:lstStyle/>
        <a:p>
          <a:endParaRPr lang="en-US"/>
        </a:p>
      </dgm:t>
    </dgm:pt>
    <dgm:pt modelId="{133FA513-4D0A-4BFB-B15D-267C1F3C275C}" type="sibTrans" cxnId="{B41A4DD1-76DC-499A-A54A-C6F6FB137433}">
      <dgm:prSet/>
      <dgm:spPr/>
      <dgm:t>
        <a:bodyPr/>
        <a:lstStyle/>
        <a:p>
          <a:endParaRPr lang="en-US"/>
        </a:p>
      </dgm:t>
    </dgm:pt>
    <dgm:pt modelId="{4C576719-AAA9-462E-9BCA-FC5B0298DAC3}">
      <dgm:prSet/>
      <dgm:spPr/>
      <dgm:t>
        <a:bodyPr/>
        <a:lstStyle/>
        <a:p>
          <a:r>
            <a:rPr lang="en-GB" b="1" i="0"/>
            <a:t>• </a:t>
          </a:r>
          <a:r>
            <a:rPr lang="en-GB" b="0" i="0"/>
            <a:t>Exercise, weight management, physiotherapy</a:t>
          </a:r>
          <a:endParaRPr lang="en-US"/>
        </a:p>
      </dgm:t>
    </dgm:pt>
    <dgm:pt modelId="{A51F5F75-911B-44E9-939A-7026D90D1862}" type="parTrans" cxnId="{683E964C-19A0-4CE5-BA05-F5DCCF21F3B0}">
      <dgm:prSet/>
      <dgm:spPr/>
      <dgm:t>
        <a:bodyPr/>
        <a:lstStyle/>
        <a:p>
          <a:endParaRPr lang="en-US"/>
        </a:p>
      </dgm:t>
    </dgm:pt>
    <dgm:pt modelId="{174C56C1-50FE-4888-991B-FBB57C1A2A5D}" type="sibTrans" cxnId="{683E964C-19A0-4CE5-BA05-F5DCCF21F3B0}">
      <dgm:prSet/>
      <dgm:spPr/>
      <dgm:t>
        <a:bodyPr/>
        <a:lstStyle/>
        <a:p>
          <a:endParaRPr lang="en-US"/>
        </a:p>
      </dgm:t>
    </dgm:pt>
    <dgm:pt modelId="{229D56D0-604F-4E30-B5D0-27E9DB2EB7DC}">
      <dgm:prSet/>
      <dgm:spPr/>
      <dgm:t>
        <a:bodyPr/>
        <a:lstStyle/>
        <a:p>
          <a:r>
            <a:rPr lang="en-GB" b="1" i="0"/>
            <a:t>• </a:t>
          </a:r>
          <a:r>
            <a:rPr lang="en-GB" b="0" i="0"/>
            <a:t>NSAIDs, corticosteroid injections</a:t>
          </a:r>
          <a:endParaRPr lang="en-US"/>
        </a:p>
      </dgm:t>
    </dgm:pt>
    <dgm:pt modelId="{5264B7CF-5721-4F9A-A47F-12E82814B492}" type="parTrans" cxnId="{7FC05DBD-BC80-4501-AA62-8987B1F5CCB7}">
      <dgm:prSet/>
      <dgm:spPr/>
      <dgm:t>
        <a:bodyPr/>
        <a:lstStyle/>
        <a:p>
          <a:endParaRPr lang="en-US"/>
        </a:p>
      </dgm:t>
    </dgm:pt>
    <dgm:pt modelId="{CD0A8133-DC11-4DA2-B4FC-66A9A00FBA02}" type="sibTrans" cxnId="{7FC05DBD-BC80-4501-AA62-8987B1F5CCB7}">
      <dgm:prSet/>
      <dgm:spPr/>
      <dgm:t>
        <a:bodyPr/>
        <a:lstStyle/>
        <a:p>
          <a:endParaRPr lang="en-US"/>
        </a:p>
      </dgm:t>
    </dgm:pt>
    <dgm:pt modelId="{DFB18F8A-F578-4CEA-BDD1-39F9CA7F9605}">
      <dgm:prSet/>
      <dgm:spPr/>
      <dgm:t>
        <a:bodyPr/>
        <a:lstStyle/>
        <a:p>
          <a:r>
            <a:rPr lang="en-GB" b="1" i="0"/>
            <a:t>• </a:t>
          </a:r>
          <a:r>
            <a:rPr lang="en-GB" b="0" i="0"/>
            <a:t>Braces, walking aids</a:t>
          </a:r>
          <a:endParaRPr lang="en-US"/>
        </a:p>
      </dgm:t>
    </dgm:pt>
    <dgm:pt modelId="{7D3EB85E-69FA-493C-B166-3C65B91941FB}" type="parTrans" cxnId="{F27581A5-7674-4411-BEB7-FE27AF83DEAB}">
      <dgm:prSet/>
      <dgm:spPr/>
      <dgm:t>
        <a:bodyPr/>
        <a:lstStyle/>
        <a:p>
          <a:endParaRPr lang="en-US"/>
        </a:p>
      </dgm:t>
    </dgm:pt>
    <dgm:pt modelId="{DCF27C81-5A39-4CBB-9AB3-3F1F04700618}" type="sibTrans" cxnId="{F27581A5-7674-4411-BEB7-FE27AF83DEAB}">
      <dgm:prSet/>
      <dgm:spPr/>
      <dgm:t>
        <a:bodyPr/>
        <a:lstStyle/>
        <a:p>
          <a:endParaRPr lang="en-US"/>
        </a:p>
      </dgm:t>
    </dgm:pt>
    <dgm:pt modelId="{467B5976-6382-446E-AA5E-22CCEAFC4825}">
      <dgm:prSet/>
      <dgm:spPr/>
      <dgm:t>
        <a:bodyPr/>
        <a:lstStyle/>
        <a:p>
          <a:r>
            <a:rPr lang="en-GB" b="1" i="0" dirty="0"/>
            <a:t>• </a:t>
          </a:r>
          <a:r>
            <a:rPr lang="en-GB" b="0" i="0" dirty="0"/>
            <a:t>Joint replacement surgery if severe</a:t>
          </a:r>
          <a:endParaRPr lang="en-US" dirty="0"/>
        </a:p>
      </dgm:t>
    </dgm:pt>
    <dgm:pt modelId="{65BB59E6-7E3F-4500-9A6A-CF1816BE5F39}" type="parTrans" cxnId="{7601705B-0E80-4F68-B9EE-B21202FE4B6F}">
      <dgm:prSet/>
      <dgm:spPr/>
      <dgm:t>
        <a:bodyPr/>
        <a:lstStyle/>
        <a:p>
          <a:endParaRPr lang="en-US"/>
        </a:p>
      </dgm:t>
    </dgm:pt>
    <dgm:pt modelId="{89064BE9-3E0F-4D49-AAF6-FEC35D8CE19D}" type="sibTrans" cxnId="{7601705B-0E80-4F68-B9EE-B21202FE4B6F}">
      <dgm:prSet/>
      <dgm:spPr/>
      <dgm:t>
        <a:bodyPr/>
        <a:lstStyle/>
        <a:p>
          <a:endParaRPr lang="en-US"/>
        </a:p>
      </dgm:t>
    </dgm:pt>
    <dgm:pt modelId="{C8E3C580-0F42-4D06-8E6A-2E68DD8BB4F7}" type="pres">
      <dgm:prSet presAssocID="{A8E05B92-96C5-402A-8D32-5262159F1764}" presName="linear" presStyleCnt="0">
        <dgm:presLayoutVars>
          <dgm:animLvl val="lvl"/>
          <dgm:resizeHandles val="exact"/>
        </dgm:presLayoutVars>
      </dgm:prSet>
      <dgm:spPr/>
    </dgm:pt>
    <dgm:pt modelId="{639FECE2-9356-4B11-810A-ADD5027A6250}" type="pres">
      <dgm:prSet presAssocID="{82CA7967-D02D-4005-B7EC-75071DE6019F}" presName="parentText" presStyleLbl="node1" presStyleIdx="0" presStyleCnt="7">
        <dgm:presLayoutVars>
          <dgm:chMax val="0"/>
          <dgm:bulletEnabled val="1"/>
        </dgm:presLayoutVars>
      </dgm:prSet>
      <dgm:spPr/>
    </dgm:pt>
    <dgm:pt modelId="{4879E175-2FC0-43CF-938B-624CAE76D80C}" type="pres">
      <dgm:prSet presAssocID="{F88C8D9F-C898-4A0A-9CA7-36F5A50BC5BC}" presName="spacer" presStyleCnt="0"/>
      <dgm:spPr/>
    </dgm:pt>
    <dgm:pt modelId="{0CF7DFC6-B7C3-405D-B913-5857C0E1B76D}" type="pres">
      <dgm:prSet presAssocID="{A901772F-8092-4770-A300-4E3ECCC1EFDA}" presName="parentText" presStyleLbl="node1" presStyleIdx="1" presStyleCnt="7">
        <dgm:presLayoutVars>
          <dgm:chMax val="0"/>
          <dgm:bulletEnabled val="1"/>
        </dgm:presLayoutVars>
      </dgm:prSet>
      <dgm:spPr/>
    </dgm:pt>
    <dgm:pt modelId="{1DED9B33-B957-4733-AAFE-D061244A9F29}" type="pres">
      <dgm:prSet presAssocID="{5CEE77D6-6F6B-44F8-8E27-48182F83D2EF}" presName="spacer" presStyleCnt="0"/>
      <dgm:spPr/>
    </dgm:pt>
    <dgm:pt modelId="{CEBEA2F3-E903-460C-B398-58386513A6E0}" type="pres">
      <dgm:prSet presAssocID="{69918DE1-1479-40D3-BAEB-149522056827}" presName="parentText" presStyleLbl="node1" presStyleIdx="2" presStyleCnt="7">
        <dgm:presLayoutVars>
          <dgm:chMax val="0"/>
          <dgm:bulletEnabled val="1"/>
        </dgm:presLayoutVars>
      </dgm:prSet>
      <dgm:spPr/>
    </dgm:pt>
    <dgm:pt modelId="{75A167D9-93A9-4EFD-AB11-2C6820C38A3F}" type="pres">
      <dgm:prSet presAssocID="{133FA513-4D0A-4BFB-B15D-267C1F3C275C}" presName="spacer" presStyleCnt="0"/>
      <dgm:spPr/>
    </dgm:pt>
    <dgm:pt modelId="{CA17D2DB-8AE7-4E4E-888F-DAD0A6B8429D}" type="pres">
      <dgm:prSet presAssocID="{4C576719-AAA9-462E-9BCA-FC5B0298DAC3}" presName="parentText" presStyleLbl="node1" presStyleIdx="3" presStyleCnt="7">
        <dgm:presLayoutVars>
          <dgm:chMax val="0"/>
          <dgm:bulletEnabled val="1"/>
        </dgm:presLayoutVars>
      </dgm:prSet>
      <dgm:spPr/>
    </dgm:pt>
    <dgm:pt modelId="{647DB3B9-38EB-47AA-9DEB-17465CB5632E}" type="pres">
      <dgm:prSet presAssocID="{174C56C1-50FE-4888-991B-FBB57C1A2A5D}" presName="spacer" presStyleCnt="0"/>
      <dgm:spPr/>
    </dgm:pt>
    <dgm:pt modelId="{0FB8FA19-860F-49D5-8807-5FDE2AE7219E}" type="pres">
      <dgm:prSet presAssocID="{229D56D0-604F-4E30-B5D0-27E9DB2EB7DC}" presName="parentText" presStyleLbl="node1" presStyleIdx="4" presStyleCnt="7">
        <dgm:presLayoutVars>
          <dgm:chMax val="0"/>
          <dgm:bulletEnabled val="1"/>
        </dgm:presLayoutVars>
      </dgm:prSet>
      <dgm:spPr/>
    </dgm:pt>
    <dgm:pt modelId="{80754545-41C1-47D7-B1C8-903395DAD100}" type="pres">
      <dgm:prSet presAssocID="{CD0A8133-DC11-4DA2-B4FC-66A9A00FBA02}" presName="spacer" presStyleCnt="0"/>
      <dgm:spPr/>
    </dgm:pt>
    <dgm:pt modelId="{915490F9-246D-4534-A72F-ADBC09916326}" type="pres">
      <dgm:prSet presAssocID="{DFB18F8A-F578-4CEA-BDD1-39F9CA7F9605}" presName="parentText" presStyleLbl="node1" presStyleIdx="5" presStyleCnt="7">
        <dgm:presLayoutVars>
          <dgm:chMax val="0"/>
          <dgm:bulletEnabled val="1"/>
        </dgm:presLayoutVars>
      </dgm:prSet>
      <dgm:spPr/>
    </dgm:pt>
    <dgm:pt modelId="{56D4EF93-4916-42EB-B64B-E6BD835A6898}" type="pres">
      <dgm:prSet presAssocID="{DCF27C81-5A39-4CBB-9AB3-3F1F04700618}" presName="spacer" presStyleCnt="0"/>
      <dgm:spPr/>
    </dgm:pt>
    <dgm:pt modelId="{46B34183-E8E6-4D9D-8475-C55F30C9C14F}" type="pres">
      <dgm:prSet presAssocID="{467B5976-6382-446E-AA5E-22CCEAFC4825}" presName="parentText" presStyleLbl="node1" presStyleIdx="6" presStyleCnt="7">
        <dgm:presLayoutVars>
          <dgm:chMax val="0"/>
          <dgm:bulletEnabled val="1"/>
        </dgm:presLayoutVars>
      </dgm:prSet>
      <dgm:spPr/>
    </dgm:pt>
  </dgm:ptLst>
  <dgm:cxnLst>
    <dgm:cxn modelId="{A3AD0907-F91A-4FE8-B483-F5AC71772CB1}" type="presOf" srcId="{DFB18F8A-F578-4CEA-BDD1-39F9CA7F9605}" destId="{915490F9-246D-4534-A72F-ADBC09916326}" srcOrd="0" destOrd="0" presId="urn:microsoft.com/office/officeart/2005/8/layout/vList2"/>
    <dgm:cxn modelId="{14193232-2AE4-40F5-93C6-5E248EC94F8F}" type="presOf" srcId="{A8E05B92-96C5-402A-8D32-5262159F1764}" destId="{C8E3C580-0F42-4D06-8E6A-2E68DD8BB4F7}" srcOrd="0" destOrd="0" presId="urn:microsoft.com/office/officeart/2005/8/layout/vList2"/>
    <dgm:cxn modelId="{E33C6233-2B0B-4F1F-9EE6-5725FF838E56}" type="presOf" srcId="{4C576719-AAA9-462E-9BCA-FC5B0298DAC3}" destId="{CA17D2DB-8AE7-4E4E-888F-DAD0A6B8429D}" srcOrd="0" destOrd="0" presId="urn:microsoft.com/office/officeart/2005/8/layout/vList2"/>
    <dgm:cxn modelId="{7601705B-0E80-4F68-B9EE-B21202FE4B6F}" srcId="{A8E05B92-96C5-402A-8D32-5262159F1764}" destId="{467B5976-6382-446E-AA5E-22CCEAFC4825}" srcOrd="6" destOrd="0" parTransId="{65BB59E6-7E3F-4500-9A6A-CF1816BE5F39}" sibTransId="{89064BE9-3E0F-4D49-AAF6-FEC35D8CE19D}"/>
    <dgm:cxn modelId="{683E964C-19A0-4CE5-BA05-F5DCCF21F3B0}" srcId="{A8E05B92-96C5-402A-8D32-5262159F1764}" destId="{4C576719-AAA9-462E-9BCA-FC5B0298DAC3}" srcOrd="3" destOrd="0" parTransId="{A51F5F75-911B-44E9-939A-7026D90D1862}" sibTransId="{174C56C1-50FE-4888-991B-FBB57C1A2A5D}"/>
    <dgm:cxn modelId="{5059D580-1724-41DD-8E41-2F04138FB7FB}" srcId="{A8E05B92-96C5-402A-8D32-5262159F1764}" destId="{82CA7967-D02D-4005-B7EC-75071DE6019F}" srcOrd="0" destOrd="0" parTransId="{2A3F3ACC-6013-4F32-A9BE-97035BD3CCC7}" sibTransId="{F88C8D9F-C898-4A0A-9CA7-36F5A50BC5BC}"/>
    <dgm:cxn modelId="{EDE63F84-F18B-4312-9CAD-17C1B296388E}" type="presOf" srcId="{A901772F-8092-4770-A300-4E3ECCC1EFDA}" destId="{0CF7DFC6-B7C3-405D-B913-5857C0E1B76D}" srcOrd="0" destOrd="0" presId="urn:microsoft.com/office/officeart/2005/8/layout/vList2"/>
    <dgm:cxn modelId="{9724A098-A3BA-40A9-834A-FDF3ED286559}" type="presOf" srcId="{82CA7967-D02D-4005-B7EC-75071DE6019F}" destId="{639FECE2-9356-4B11-810A-ADD5027A6250}" srcOrd="0" destOrd="0" presId="urn:microsoft.com/office/officeart/2005/8/layout/vList2"/>
    <dgm:cxn modelId="{F27581A5-7674-4411-BEB7-FE27AF83DEAB}" srcId="{A8E05B92-96C5-402A-8D32-5262159F1764}" destId="{DFB18F8A-F578-4CEA-BDD1-39F9CA7F9605}" srcOrd="5" destOrd="0" parTransId="{7D3EB85E-69FA-493C-B166-3C65B91941FB}" sibTransId="{DCF27C81-5A39-4CBB-9AB3-3F1F04700618}"/>
    <dgm:cxn modelId="{7FC05DBD-BC80-4501-AA62-8987B1F5CCB7}" srcId="{A8E05B92-96C5-402A-8D32-5262159F1764}" destId="{229D56D0-604F-4E30-B5D0-27E9DB2EB7DC}" srcOrd="4" destOrd="0" parTransId="{5264B7CF-5721-4F9A-A47F-12E82814B492}" sibTransId="{CD0A8133-DC11-4DA2-B4FC-66A9A00FBA02}"/>
    <dgm:cxn modelId="{9F1A1FBE-BC89-452E-BB37-C2175232D1AB}" srcId="{A8E05B92-96C5-402A-8D32-5262159F1764}" destId="{A901772F-8092-4770-A300-4E3ECCC1EFDA}" srcOrd="1" destOrd="0" parTransId="{48C1CE46-439E-4230-812A-4995D08B0CC8}" sibTransId="{5CEE77D6-6F6B-44F8-8E27-48182F83D2EF}"/>
    <dgm:cxn modelId="{B41A4DD1-76DC-499A-A54A-C6F6FB137433}" srcId="{A8E05B92-96C5-402A-8D32-5262159F1764}" destId="{69918DE1-1479-40D3-BAEB-149522056827}" srcOrd="2" destOrd="0" parTransId="{4AB1059C-64E6-4230-BA15-C8C7C73D4502}" sibTransId="{133FA513-4D0A-4BFB-B15D-267C1F3C275C}"/>
    <dgm:cxn modelId="{260EB3D9-BE93-4251-8420-E369439586C8}" type="presOf" srcId="{467B5976-6382-446E-AA5E-22CCEAFC4825}" destId="{46B34183-E8E6-4D9D-8475-C55F30C9C14F}" srcOrd="0" destOrd="0" presId="urn:microsoft.com/office/officeart/2005/8/layout/vList2"/>
    <dgm:cxn modelId="{2A7F4AF2-CBA0-4ACF-A2D1-1962FBF73BB9}" type="presOf" srcId="{229D56D0-604F-4E30-B5D0-27E9DB2EB7DC}" destId="{0FB8FA19-860F-49D5-8807-5FDE2AE7219E}" srcOrd="0" destOrd="0" presId="urn:microsoft.com/office/officeart/2005/8/layout/vList2"/>
    <dgm:cxn modelId="{6DCA4CF7-36CF-494F-B450-457C7D9CF21D}" type="presOf" srcId="{69918DE1-1479-40D3-BAEB-149522056827}" destId="{CEBEA2F3-E903-460C-B398-58386513A6E0}" srcOrd="0" destOrd="0" presId="urn:microsoft.com/office/officeart/2005/8/layout/vList2"/>
    <dgm:cxn modelId="{35524536-1B60-4706-9CF4-C05C0E9A987A}" type="presParOf" srcId="{C8E3C580-0F42-4D06-8E6A-2E68DD8BB4F7}" destId="{639FECE2-9356-4B11-810A-ADD5027A6250}" srcOrd="0" destOrd="0" presId="urn:microsoft.com/office/officeart/2005/8/layout/vList2"/>
    <dgm:cxn modelId="{09F7B0A4-A619-4027-BF2C-93F4D4B99F03}" type="presParOf" srcId="{C8E3C580-0F42-4D06-8E6A-2E68DD8BB4F7}" destId="{4879E175-2FC0-43CF-938B-624CAE76D80C}" srcOrd="1" destOrd="0" presId="urn:microsoft.com/office/officeart/2005/8/layout/vList2"/>
    <dgm:cxn modelId="{CA105A2A-3BA4-4E22-86A2-8612F99CCDA8}" type="presParOf" srcId="{C8E3C580-0F42-4D06-8E6A-2E68DD8BB4F7}" destId="{0CF7DFC6-B7C3-405D-B913-5857C0E1B76D}" srcOrd="2" destOrd="0" presId="urn:microsoft.com/office/officeart/2005/8/layout/vList2"/>
    <dgm:cxn modelId="{E692035F-37C7-44EE-89CC-95A931B54CB0}" type="presParOf" srcId="{C8E3C580-0F42-4D06-8E6A-2E68DD8BB4F7}" destId="{1DED9B33-B957-4733-AAFE-D061244A9F29}" srcOrd="3" destOrd="0" presId="urn:microsoft.com/office/officeart/2005/8/layout/vList2"/>
    <dgm:cxn modelId="{96698663-0A02-4449-802D-733784B5CF38}" type="presParOf" srcId="{C8E3C580-0F42-4D06-8E6A-2E68DD8BB4F7}" destId="{CEBEA2F3-E903-460C-B398-58386513A6E0}" srcOrd="4" destOrd="0" presId="urn:microsoft.com/office/officeart/2005/8/layout/vList2"/>
    <dgm:cxn modelId="{BEC44459-7365-4787-BA05-B30DCA47B7C0}" type="presParOf" srcId="{C8E3C580-0F42-4D06-8E6A-2E68DD8BB4F7}" destId="{75A167D9-93A9-4EFD-AB11-2C6820C38A3F}" srcOrd="5" destOrd="0" presId="urn:microsoft.com/office/officeart/2005/8/layout/vList2"/>
    <dgm:cxn modelId="{559503B5-D64A-486B-8EFD-0A0906A8E5E0}" type="presParOf" srcId="{C8E3C580-0F42-4D06-8E6A-2E68DD8BB4F7}" destId="{CA17D2DB-8AE7-4E4E-888F-DAD0A6B8429D}" srcOrd="6" destOrd="0" presId="urn:microsoft.com/office/officeart/2005/8/layout/vList2"/>
    <dgm:cxn modelId="{91C3E1BD-2D9D-4527-BC18-0030CF456408}" type="presParOf" srcId="{C8E3C580-0F42-4D06-8E6A-2E68DD8BB4F7}" destId="{647DB3B9-38EB-47AA-9DEB-17465CB5632E}" srcOrd="7" destOrd="0" presId="urn:microsoft.com/office/officeart/2005/8/layout/vList2"/>
    <dgm:cxn modelId="{6B932B7C-CE62-4166-B826-6256CC918C7A}" type="presParOf" srcId="{C8E3C580-0F42-4D06-8E6A-2E68DD8BB4F7}" destId="{0FB8FA19-860F-49D5-8807-5FDE2AE7219E}" srcOrd="8" destOrd="0" presId="urn:microsoft.com/office/officeart/2005/8/layout/vList2"/>
    <dgm:cxn modelId="{CF87FE08-4EA1-4F95-BC84-7A164CA265D7}" type="presParOf" srcId="{C8E3C580-0F42-4D06-8E6A-2E68DD8BB4F7}" destId="{80754545-41C1-47D7-B1C8-903395DAD100}" srcOrd="9" destOrd="0" presId="urn:microsoft.com/office/officeart/2005/8/layout/vList2"/>
    <dgm:cxn modelId="{785F5602-3849-443E-80B2-7EF5D951868D}" type="presParOf" srcId="{C8E3C580-0F42-4D06-8E6A-2E68DD8BB4F7}" destId="{915490F9-246D-4534-A72F-ADBC09916326}" srcOrd="10" destOrd="0" presId="urn:microsoft.com/office/officeart/2005/8/layout/vList2"/>
    <dgm:cxn modelId="{9DEAF83F-F407-4783-B463-740F45CBB5F9}" type="presParOf" srcId="{C8E3C580-0F42-4D06-8E6A-2E68DD8BB4F7}" destId="{56D4EF93-4916-42EB-B64B-E6BD835A6898}" srcOrd="11" destOrd="0" presId="urn:microsoft.com/office/officeart/2005/8/layout/vList2"/>
    <dgm:cxn modelId="{8EA106BC-9059-42AC-9AED-3588D69B945D}" type="presParOf" srcId="{C8E3C580-0F42-4D06-8E6A-2E68DD8BB4F7}" destId="{46B34183-E8E6-4D9D-8475-C55F30C9C14F}" srcOrd="1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8FDE092-3190-4F5D-89DF-B2CCBB6BBF40}" type="doc">
      <dgm:prSet loTypeId="urn:microsoft.com/office/officeart/2005/8/layout/cycle8" loCatId="cycle" qsTypeId="urn:microsoft.com/office/officeart/2005/8/quickstyle/simple1" qsCatId="simple" csTypeId="urn:microsoft.com/office/officeart/2005/8/colors/colorful1" csCatId="colorful"/>
      <dgm:spPr/>
      <dgm:t>
        <a:bodyPr/>
        <a:lstStyle/>
        <a:p>
          <a:endParaRPr lang="en-US"/>
        </a:p>
      </dgm:t>
    </dgm:pt>
    <dgm:pt modelId="{1C784DF7-B45C-430F-BB0A-B848A3FA1540}">
      <dgm:prSet/>
      <dgm:spPr/>
      <dgm:t>
        <a:bodyPr/>
        <a:lstStyle/>
        <a:p>
          <a:r>
            <a:rPr lang="en-GB"/>
            <a:t>How osteoarthritis affects Amina</a:t>
          </a:r>
          <a:endParaRPr lang="en-US"/>
        </a:p>
      </dgm:t>
    </dgm:pt>
    <dgm:pt modelId="{1B26A01D-F48F-4861-B185-A5221A7D93A2}" type="parTrans" cxnId="{7C860F49-A8C9-4AD2-B0A6-AFDEE4C0A1C0}">
      <dgm:prSet/>
      <dgm:spPr/>
      <dgm:t>
        <a:bodyPr/>
        <a:lstStyle/>
        <a:p>
          <a:endParaRPr lang="en-US"/>
        </a:p>
      </dgm:t>
    </dgm:pt>
    <dgm:pt modelId="{7AA2C9F3-D837-4A91-A7B6-F422943D2732}" type="sibTrans" cxnId="{7C860F49-A8C9-4AD2-B0A6-AFDEE4C0A1C0}">
      <dgm:prSet/>
      <dgm:spPr/>
      <dgm:t>
        <a:bodyPr/>
        <a:lstStyle/>
        <a:p>
          <a:endParaRPr lang="en-US"/>
        </a:p>
      </dgm:t>
    </dgm:pt>
    <dgm:pt modelId="{942A6D6C-02D4-4662-B6C3-5EC67BF61105}">
      <dgm:prSet/>
      <dgm:spPr/>
      <dgm:t>
        <a:bodyPr/>
        <a:lstStyle/>
        <a:p>
          <a:r>
            <a:rPr lang="en-GB"/>
            <a:t>What it does in the long run</a:t>
          </a:r>
          <a:endParaRPr lang="en-US"/>
        </a:p>
      </dgm:t>
    </dgm:pt>
    <dgm:pt modelId="{74577280-224C-48C3-AC55-A6C4BFD13111}" type="parTrans" cxnId="{1A33F1A8-3694-4100-8C3D-E4FC75F03AF7}">
      <dgm:prSet/>
      <dgm:spPr/>
      <dgm:t>
        <a:bodyPr/>
        <a:lstStyle/>
        <a:p>
          <a:endParaRPr lang="en-US"/>
        </a:p>
      </dgm:t>
    </dgm:pt>
    <dgm:pt modelId="{850D9BBC-765C-4880-AE51-BAC85E08365F}" type="sibTrans" cxnId="{1A33F1A8-3694-4100-8C3D-E4FC75F03AF7}">
      <dgm:prSet/>
      <dgm:spPr/>
      <dgm:t>
        <a:bodyPr/>
        <a:lstStyle/>
        <a:p>
          <a:endParaRPr lang="en-US"/>
        </a:p>
      </dgm:t>
    </dgm:pt>
    <dgm:pt modelId="{348EA275-D672-4557-951A-03006A550A65}">
      <dgm:prSet/>
      <dgm:spPr/>
      <dgm:t>
        <a:bodyPr/>
        <a:lstStyle/>
        <a:p>
          <a:r>
            <a:rPr lang="en-GB"/>
            <a:t>What it comes with</a:t>
          </a:r>
          <a:endParaRPr lang="en-US"/>
        </a:p>
      </dgm:t>
    </dgm:pt>
    <dgm:pt modelId="{333C2914-CCD3-491A-99B3-3FBAFD7FA4A7}" type="parTrans" cxnId="{8A4F1D9F-97D4-42E0-95D1-36043DB69441}">
      <dgm:prSet/>
      <dgm:spPr/>
      <dgm:t>
        <a:bodyPr/>
        <a:lstStyle/>
        <a:p>
          <a:endParaRPr lang="en-US"/>
        </a:p>
      </dgm:t>
    </dgm:pt>
    <dgm:pt modelId="{7DA90DBC-EBFB-4150-8521-40178FFBA594}" type="sibTrans" cxnId="{8A4F1D9F-97D4-42E0-95D1-36043DB69441}">
      <dgm:prSet/>
      <dgm:spPr/>
      <dgm:t>
        <a:bodyPr/>
        <a:lstStyle/>
        <a:p>
          <a:endParaRPr lang="en-US"/>
        </a:p>
      </dgm:t>
    </dgm:pt>
    <dgm:pt modelId="{F82552B4-ADFD-4ED6-BE18-5B9287391BC3}">
      <dgm:prSet/>
      <dgm:spPr/>
      <dgm:t>
        <a:bodyPr/>
        <a:lstStyle/>
        <a:p>
          <a:r>
            <a:rPr lang="en-GB"/>
            <a:t>Why it affects Amina</a:t>
          </a:r>
          <a:endParaRPr lang="en-US"/>
        </a:p>
      </dgm:t>
    </dgm:pt>
    <dgm:pt modelId="{66F90AFA-929E-4F14-B26B-C371F223D907}" type="parTrans" cxnId="{A22E6487-0748-4A05-AC95-3527F456BC52}">
      <dgm:prSet/>
      <dgm:spPr/>
      <dgm:t>
        <a:bodyPr/>
        <a:lstStyle/>
        <a:p>
          <a:endParaRPr lang="en-US"/>
        </a:p>
      </dgm:t>
    </dgm:pt>
    <dgm:pt modelId="{5778A584-2DDF-415D-833B-32879404945E}" type="sibTrans" cxnId="{A22E6487-0748-4A05-AC95-3527F456BC52}">
      <dgm:prSet/>
      <dgm:spPr/>
      <dgm:t>
        <a:bodyPr/>
        <a:lstStyle/>
        <a:p>
          <a:endParaRPr lang="en-US"/>
        </a:p>
      </dgm:t>
    </dgm:pt>
    <dgm:pt modelId="{8B0D9B9D-7DEF-45DA-9AC4-D1310F5C804E}">
      <dgm:prSet/>
      <dgm:spPr/>
      <dgm:t>
        <a:bodyPr/>
        <a:lstStyle/>
        <a:p>
          <a:r>
            <a:rPr lang="en-GB"/>
            <a:t>What can we do to reduce the challenges for Amina</a:t>
          </a:r>
          <a:endParaRPr lang="en-US"/>
        </a:p>
      </dgm:t>
    </dgm:pt>
    <dgm:pt modelId="{536B340F-2D32-40AF-B9ED-F90E0E1CEE6F}" type="parTrans" cxnId="{EF91B004-7AD3-459A-992B-8B0D0CAB0A7E}">
      <dgm:prSet/>
      <dgm:spPr/>
      <dgm:t>
        <a:bodyPr/>
        <a:lstStyle/>
        <a:p>
          <a:endParaRPr lang="en-US"/>
        </a:p>
      </dgm:t>
    </dgm:pt>
    <dgm:pt modelId="{4DFE8FCC-76A2-40CF-A927-7D5503AE825E}" type="sibTrans" cxnId="{EF91B004-7AD3-459A-992B-8B0D0CAB0A7E}">
      <dgm:prSet/>
      <dgm:spPr/>
      <dgm:t>
        <a:bodyPr/>
        <a:lstStyle/>
        <a:p>
          <a:endParaRPr lang="en-US"/>
        </a:p>
      </dgm:t>
    </dgm:pt>
    <dgm:pt modelId="{982CD82A-B0D4-4D91-9E77-4FAA66438ECB}" type="pres">
      <dgm:prSet presAssocID="{98FDE092-3190-4F5D-89DF-B2CCBB6BBF40}" presName="compositeShape" presStyleCnt="0">
        <dgm:presLayoutVars>
          <dgm:chMax val="7"/>
          <dgm:dir/>
          <dgm:resizeHandles val="exact"/>
        </dgm:presLayoutVars>
      </dgm:prSet>
      <dgm:spPr/>
    </dgm:pt>
    <dgm:pt modelId="{8852653A-310F-44FC-8710-C90D8AAE76F7}" type="pres">
      <dgm:prSet presAssocID="{98FDE092-3190-4F5D-89DF-B2CCBB6BBF40}" presName="wedge1" presStyleLbl="node1" presStyleIdx="0" presStyleCnt="5"/>
      <dgm:spPr/>
    </dgm:pt>
    <dgm:pt modelId="{E5E88C7E-B88A-4519-AB3D-C35B9DACB94E}" type="pres">
      <dgm:prSet presAssocID="{98FDE092-3190-4F5D-89DF-B2CCBB6BBF40}" presName="dummy1a" presStyleCnt="0"/>
      <dgm:spPr/>
    </dgm:pt>
    <dgm:pt modelId="{AAE575C1-A503-4D0D-8630-7C4821B7BF5C}" type="pres">
      <dgm:prSet presAssocID="{98FDE092-3190-4F5D-89DF-B2CCBB6BBF40}" presName="dummy1b" presStyleCnt="0"/>
      <dgm:spPr/>
    </dgm:pt>
    <dgm:pt modelId="{639B1B97-1CD8-4151-B68E-A5AC21B56A65}" type="pres">
      <dgm:prSet presAssocID="{98FDE092-3190-4F5D-89DF-B2CCBB6BBF40}" presName="wedge1Tx" presStyleLbl="node1" presStyleIdx="0" presStyleCnt="5">
        <dgm:presLayoutVars>
          <dgm:chMax val="0"/>
          <dgm:chPref val="0"/>
          <dgm:bulletEnabled val="1"/>
        </dgm:presLayoutVars>
      </dgm:prSet>
      <dgm:spPr/>
    </dgm:pt>
    <dgm:pt modelId="{DA997AF3-C0BA-40DA-AC5A-49E19B44741E}" type="pres">
      <dgm:prSet presAssocID="{98FDE092-3190-4F5D-89DF-B2CCBB6BBF40}" presName="wedge2" presStyleLbl="node1" presStyleIdx="1" presStyleCnt="5"/>
      <dgm:spPr/>
    </dgm:pt>
    <dgm:pt modelId="{06C32827-5F48-4B01-8127-48127337F6DE}" type="pres">
      <dgm:prSet presAssocID="{98FDE092-3190-4F5D-89DF-B2CCBB6BBF40}" presName="dummy2a" presStyleCnt="0"/>
      <dgm:spPr/>
    </dgm:pt>
    <dgm:pt modelId="{E6C5A516-C43F-4017-AFEE-C4317BC84DE2}" type="pres">
      <dgm:prSet presAssocID="{98FDE092-3190-4F5D-89DF-B2CCBB6BBF40}" presName="dummy2b" presStyleCnt="0"/>
      <dgm:spPr/>
    </dgm:pt>
    <dgm:pt modelId="{437294C2-4C32-4022-82CE-2F883E06B7A5}" type="pres">
      <dgm:prSet presAssocID="{98FDE092-3190-4F5D-89DF-B2CCBB6BBF40}" presName="wedge2Tx" presStyleLbl="node1" presStyleIdx="1" presStyleCnt="5">
        <dgm:presLayoutVars>
          <dgm:chMax val="0"/>
          <dgm:chPref val="0"/>
          <dgm:bulletEnabled val="1"/>
        </dgm:presLayoutVars>
      </dgm:prSet>
      <dgm:spPr/>
    </dgm:pt>
    <dgm:pt modelId="{AD45B2C4-1A0D-4F4F-9C6A-6942E1CEACA7}" type="pres">
      <dgm:prSet presAssocID="{98FDE092-3190-4F5D-89DF-B2CCBB6BBF40}" presName="wedge3" presStyleLbl="node1" presStyleIdx="2" presStyleCnt="5"/>
      <dgm:spPr/>
    </dgm:pt>
    <dgm:pt modelId="{E33466E0-8E3C-4D05-8D2B-C223D8FA19DD}" type="pres">
      <dgm:prSet presAssocID="{98FDE092-3190-4F5D-89DF-B2CCBB6BBF40}" presName="dummy3a" presStyleCnt="0"/>
      <dgm:spPr/>
    </dgm:pt>
    <dgm:pt modelId="{169EEB52-AF03-4FEF-B204-1A76CCF84B5A}" type="pres">
      <dgm:prSet presAssocID="{98FDE092-3190-4F5D-89DF-B2CCBB6BBF40}" presName="dummy3b" presStyleCnt="0"/>
      <dgm:spPr/>
    </dgm:pt>
    <dgm:pt modelId="{76C1AFA0-4EAF-4B58-B960-061381724E81}" type="pres">
      <dgm:prSet presAssocID="{98FDE092-3190-4F5D-89DF-B2CCBB6BBF40}" presName="wedge3Tx" presStyleLbl="node1" presStyleIdx="2" presStyleCnt="5">
        <dgm:presLayoutVars>
          <dgm:chMax val="0"/>
          <dgm:chPref val="0"/>
          <dgm:bulletEnabled val="1"/>
        </dgm:presLayoutVars>
      </dgm:prSet>
      <dgm:spPr/>
    </dgm:pt>
    <dgm:pt modelId="{A82F30B5-F30A-4450-95A9-0C5A4494633C}" type="pres">
      <dgm:prSet presAssocID="{98FDE092-3190-4F5D-89DF-B2CCBB6BBF40}" presName="wedge4" presStyleLbl="node1" presStyleIdx="3" presStyleCnt="5"/>
      <dgm:spPr/>
    </dgm:pt>
    <dgm:pt modelId="{2FC0B31D-D1E7-4C9B-9927-E8BD906DF791}" type="pres">
      <dgm:prSet presAssocID="{98FDE092-3190-4F5D-89DF-B2CCBB6BBF40}" presName="dummy4a" presStyleCnt="0"/>
      <dgm:spPr/>
    </dgm:pt>
    <dgm:pt modelId="{D6E4285D-EA99-4ED8-AACF-153594A0D9C5}" type="pres">
      <dgm:prSet presAssocID="{98FDE092-3190-4F5D-89DF-B2CCBB6BBF40}" presName="dummy4b" presStyleCnt="0"/>
      <dgm:spPr/>
    </dgm:pt>
    <dgm:pt modelId="{5E61501A-9F99-487C-BE7D-1E0030D6EF3D}" type="pres">
      <dgm:prSet presAssocID="{98FDE092-3190-4F5D-89DF-B2CCBB6BBF40}" presName="wedge4Tx" presStyleLbl="node1" presStyleIdx="3" presStyleCnt="5">
        <dgm:presLayoutVars>
          <dgm:chMax val="0"/>
          <dgm:chPref val="0"/>
          <dgm:bulletEnabled val="1"/>
        </dgm:presLayoutVars>
      </dgm:prSet>
      <dgm:spPr/>
    </dgm:pt>
    <dgm:pt modelId="{43EAA936-7B1E-44AB-B746-EA9E0C241486}" type="pres">
      <dgm:prSet presAssocID="{98FDE092-3190-4F5D-89DF-B2CCBB6BBF40}" presName="wedge5" presStyleLbl="node1" presStyleIdx="4" presStyleCnt="5"/>
      <dgm:spPr/>
    </dgm:pt>
    <dgm:pt modelId="{2ACB5A22-A80E-4660-9125-B90C904ABE5E}" type="pres">
      <dgm:prSet presAssocID="{98FDE092-3190-4F5D-89DF-B2CCBB6BBF40}" presName="dummy5a" presStyleCnt="0"/>
      <dgm:spPr/>
    </dgm:pt>
    <dgm:pt modelId="{3EE7C0AE-B06B-4952-BF41-37E37B943B24}" type="pres">
      <dgm:prSet presAssocID="{98FDE092-3190-4F5D-89DF-B2CCBB6BBF40}" presName="dummy5b" presStyleCnt="0"/>
      <dgm:spPr/>
    </dgm:pt>
    <dgm:pt modelId="{13E6C5C6-9047-4971-A609-D95A2BDF5FA3}" type="pres">
      <dgm:prSet presAssocID="{98FDE092-3190-4F5D-89DF-B2CCBB6BBF40}" presName="wedge5Tx" presStyleLbl="node1" presStyleIdx="4" presStyleCnt="5">
        <dgm:presLayoutVars>
          <dgm:chMax val="0"/>
          <dgm:chPref val="0"/>
          <dgm:bulletEnabled val="1"/>
        </dgm:presLayoutVars>
      </dgm:prSet>
      <dgm:spPr/>
    </dgm:pt>
    <dgm:pt modelId="{E86676BD-46B2-4633-8383-CB76BCEB9DA6}" type="pres">
      <dgm:prSet presAssocID="{7AA2C9F3-D837-4A91-A7B6-F422943D2732}" presName="arrowWedge1" presStyleLbl="fgSibTrans2D1" presStyleIdx="0" presStyleCnt="5"/>
      <dgm:spPr/>
    </dgm:pt>
    <dgm:pt modelId="{9409910B-D2E9-4037-9EC4-67E703F80429}" type="pres">
      <dgm:prSet presAssocID="{850D9BBC-765C-4880-AE51-BAC85E08365F}" presName="arrowWedge2" presStyleLbl="fgSibTrans2D1" presStyleIdx="1" presStyleCnt="5"/>
      <dgm:spPr/>
    </dgm:pt>
    <dgm:pt modelId="{09794B50-8BD2-4514-8884-744AC5E325F9}" type="pres">
      <dgm:prSet presAssocID="{7DA90DBC-EBFB-4150-8521-40178FFBA594}" presName="arrowWedge3" presStyleLbl="fgSibTrans2D1" presStyleIdx="2" presStyleCnt="5"/>
      <dgm:spPr/>
    </dgm:pt>
    <dgm:pt modelId="{6026C918-F9B5-458F-BC71-FF3446C24FE6}" type="pres">
      <dgm:prSet presAssocID="{5778A584-2DDF-415D-833B-32879404945E}" presName="arrowWedge4" presStyleLbl="fgSibTrans2D1" presStyleIdx="3" presStyleCnt="5"/>
      <dgm:spPr/>
    </dgm:pt>
    <dgm:pt modelId="{CE3F82EE-14FE-4380-BC7D-47D6EEED5E91}" type="pres">
      <dgm:prSet presAssocID="{4DFE8FCC-76A2-40CF-A927-7D5503AE825E}" presName="arrowWedge5" presStyleLbl="fgSibTrans2D1" presStyleIdx="4" presStyleCnt="5"/>
      <dgm:spPr/>
    </dgm:pt>
  </dgm:ptLst>
  <dgm:cxnLst>
    <dgm:cxn modelId="{EF91B004-7AD3-459A-992B-8B0D0CAB0A7E}" srcId="{98FDE092-3190-4F5D-89DF-B2CCBB6BBF40}" destId="{8B0D9B9D-7DEF-45DA-9AC4-D1310F5C804E}" srcOrd="4" destOrd="0" parTransId="{536B340F-2D32-40AF-B9ED-F90E0E1CEE6F}" sibTransId="{4DFE8FCC-76A2-40CF-A927-7D5503AE825E}"/>
    <dgm:cxn modelId="{E9B22B1C-5722-4365-904D-EBE4D048A556}" type="presOf" srcId="{1C784DF7-B45C-430F-BB0A-B848A3FA1540}" destId="{639B1B97-1CD8-4151-B68E-A5AC21B56A65}" srcOrd="1" destOrd="0" presId="urn:microsoft.com/office/officeart/2005/8/layout/cycle8"/>
    <dgm:cxn modelId="{C1DD1E2F-0C27-42B0-A52B-F774450F4B29}" type="presOf" srcId="{942A6D6C-02D4-4662-B6C3-5EC67BF61105}" destId="{DA997AF3-C0BA-40DA-AC5A-49E19B44741E}" srcOrd="0" destOrd="0" presId="urn:microsoft.com/office/officeart/2005/8/layout/cycle8"/>
    <dgm:cxn modelId="{1B0CF336-8160-4EA9-B75D-2A0D4D206FA5}" type="presOf" srcId="{1C784DF7-B45C-430F-BB0A-B848A3FA1540}" destId="{8852653A-310F-44FC-8710-C90D8AAE76F7}" srcOrd="0" destOrd="0" presId="urn:microsoft.com/office/officeart/2005/8/layout/cycle8"/>
    <dgm:cxn modelId="{E0DC1D5F-2583-4326-B824-ECABAFAF2573}" type="presOf" srcId="{8B0D9B9D-7DEF-45DA-9AC4-D1310F5C804E}" destId="{43EAA936-7B1E-44AB-B746-EA9E0C241486}" srcOrd="0" destOrd="0" presId="urn:microsoft.com/office/officeart/2005/8/layout/cycle8"/>
    <dgm:cxn modelId="{7FD21260-029A-48A5-BBFB-7EEAB436A18B}" type="presOf" srcId="{348EA275-D672-4557-951A-03006A550A65}" destId="{76C1AFA0-4EAF-4B58-B960-061381724E81}" srcOrd="1" destOrd="0" presId="urn:microsoft.com/office/officeart/2005/8/layout/cycle8"/>
    <dgm:cxn modelId="{ED8BCD62-D4DB-465B-ADB2-AE301C343092}" type="presOf" srcId="{F82552B4-ADFD-4ED6-BE18-5B9287391BC3}" destId="{5E61501A-9F99-487C-BE7D-1E0030D6EF3D}" srcOrd="1" destOrd="0" presId="urn:microsoft.com/office/officeart/2005/8/layout/cycle8"/>
    <dgm:cxn modelId="{7C860F49-A8C9-4AD2-B0A6-AFDEE4C0A1C0}" srcId="{98FDE092-3190-4F5D-89DF-B2CCBB6BBF40}" destId="{1C784DF7-B45C-430F-BB0A-B848A3FA1540}" srcOrd="0" destOrd="0" parTransId="{1B26A01D-F48F-4861-B185-A5221A7D93A2}" sibTransId="{7AA2C9F3-D837-4A91-A7B6-F422943D2732}"/>
    <dgm:cxn modelId="{5D6F6482-AFE3-41D6-BDD0-37A9DCDBFD48}" type="presOf" srcId="{942A6D6C-02D4-4662-B6C3-5EC67BF61105}" destId="{437294C2-4C32-4022-82CE-2F883E06B7A5}" srcOrd="1" destOrd="0" presId="urn:microsoft.com/office/officeart/2005/8/layout/cycle8"/>
    <dgm:cxn modelId="{A22E6487-0748-4A05-AC95-3527F456BC52}" srcId="{98FDE092-3190-4F5D-89DF-B2CCBB6BBF40}" destId="{F82552B4-ADFD-4ED6-BE18-5B9287391BC3}" srcOrd="3" destOrd="0" parTransId="{66F90AFA-929E-4F14-B26B-C371F223D907}" sibTransId="{5778A584-2DDF-415D-833B-32879404945E}"/>
    <dgm:cxn modelId="{8A4F1D9F-97D4-42E0-95D1-36043DB69441}" srcId="{98FDE092-3190-4F5D-89DF-B2CCBB6BBF40}" destId="{348EA275-D672-4557-951A-03006A550A65}" srcOrd="2" destOrd="0" parTransId="{333C2914-CCD3-491A-99B3-3FBAFD7FA4A7}" sibTransId="{7DA90DBC-EBFB-4150-8521-40178FFBA594}"/>
    <dgm:cxn modelId="{1A33F1A8-3694-4100-8C3D-E4FC75F03AF7}" srcId="{98FDE092-3190-4F5D-89DF-B2CCBB6BBF40}" destId="{942A6D6C-02D4-4662-B6C3-5EC67BF61105}" srcOrd="1" destOrd="0" parTransId="{74577280-224C-48C3-AC55-A6C4BFD13111}" sibTransId="{850D9BBC-765C-4880-AE51-BAC85E08365F}"/>
    <dgm:cxn modelId="{7B849DB3-4DA9-4540-B412-D572ECD0D8D0}" type="presOf" srcId="{98FDE092-3190-4F5D-89DF-B2CCBB6BBF40}" destId="{982CD82A-B0D4-4D91-9E77-4FAA66438ECB}" srcOrd="0" destOrd="0" presId="urn:microsoft.com/office/officeart/2005/8/layout/cycle8"/>
    <dgm:cxn modelId="{17F089B9-29C4-431F-9C4D-AB5B4B68A41E}" type="presOf" srcId="{F82552B4-ADFD-4ED6-BE18-5B9287391BC3}" destId="{A82F30B5-F30A-4450-95A9-0C5A4494633C}" srcOrd="0" destOrd="0" presId="urn:microsoft.com/office/officeart/2005/8/layout/cycle8"/>
    <dgm:cxn modelId="{72DADDD6-42C6-4649-9898-D44259E6D39D}" type="presOf" srcId="{8B0D9B9D-7DEF-45DA-9AC4-D1310F5C804E}" destId="{13E6C5C6-9047-4971-A609-D95A2BDF5FA3}" srcOrd="1" destOrd="0" presId="urn:microsoft.com/office/officeart/2005/8/layout/cycle8"/>
    <dgm:cxn modelId="{1D2408D7-794E-4A62-B9F7-CA5C397DF9EF}" type="presOf" srcId="{348EA275-D672-4557-951A-03006A550A65}" destId="{AD45B2C4-1A0D-4F4F-9C6A-6942E1CEACA7}" srcOrd="0" destOrd="0" presId="urn:microsoft.com/office/officeart/2005/8/layout/cycle8"/>
    <dgm:cxn modelId="{B7A4F218-0746-4DE3-9AFF-3D374E285946}" type="presParOf" srcId="{982CD82A-B0D4-4D91-9E77-4FAA66438ECB}" destId="{8852653A-310F-44FC-8710-C90D8AAE76F7}" srcOrd="0" destOrd="0" presId="urn:microsoft.com/office/officeart/2005/8/layout/cycle8"/>
    <dgm:cxn modelId="{D57FA3A9-754C-4169-8CCE-A7C4242B4B1B}" type="presParOf" srcId="{982CD82A-B0D4-4D91-9E77-4FAA66438ECB}" destId="{E5E88C7E-B88A-4519-AB3D-C35B9DACB94E}" srcOrd="1" destOrd="0" presId="urn:microsoft.com/office/officeart/2005/8/layout/cycle8"/>
    <dgm:cxn modelId="{B483BB15-7F38-4582-8937-87FB88D10377}" type="presParOf" srcId="{982CD82A-B0D4-4D91-9E77-4FAA66438ECB}" destId="{AAE575C1-A503-4D0D-8630-7C4821B7BF5C}" srcOrd="2" destOrd="0" presId="urn:microsoft.com/office/officeart/2005/8/layout/cycle8"/>
    <dgm:cxn modelId="{FD575130-8428-49F7-B868-7A99B783B0EB}" type="presParOf" srcId="{982CD82A-B0D4-4D91-9E77-4FAA66438ECB}" destId="{639B1B97-1CD8-4151-B68E-A5AC21B56A65}" srcOrd="3" destOrd="0" presId="urn:microsoft.com/office/officeart/2005/8/layout/cycle8"/>
    <dgm:cxn modelId="{6FD21DBE-EAD6-4B56-A7C7-A3C552112166}" type="presParOf" srcId="{982CD82A-B0D4-4D91-9E77-4FAA66438ECB}" destId="{DA997AF3-C0BA-40DA-AC5A-49E19B44741E}" srcOrd="4" destOrd="0" presId="urn:microsoft.com/office/officeart/2005/8/layout/cycle8"/>
    <dgm:cxn modelId="{B635974A-9E43-49A1-BC10-D87DE7BBF4B4}" type="presParOf" srcId="{982CD82A-B0D4-4D91-9E77-4FAA66438ECB}" destId="{06C32827-5F48-4B01-8127-48127337F6DE}" srcOrd="5" destOrd="0" presId="urn:microsoft.com/office/officeart/2005/8/layout/cycle8"/>
    <dgm:cxn modelId="{3C1FFA0B-919B-49A9-861D-8252A9EEE059}" type="presParOf" srcId="{982CD82A-B0D4-4D91-9E77-4FAA66438ECB}" destId="{E6C5A516-C43F-4017-AFEE-C4317BC84DE2}" srcOrd="6" destOrd="0" presId="urn:microsoft.com/office/officeart/2005/8/layout/cycle8"/>
    <dgm:cxn modelId="{A1CBFA9D-26A5-4D92-9440-7192DA25E203}" type="presParOf" srcId="{982CD82A-B0D4-4D91-9E77-4FAA66438ECB}" destId="{437294C2-4C32-4022-82CE-2F883E06B7A5}" srcOrd="7" destOrd="0" presId="urn:microsoft.com/office/officeart/2005/8/layout/cycle8"/>
    <dgm:cxn modelId="{91956B41-3F15-4D48-A5D5-3CCA3344B4A9}" type="presParOf" srcId="{982CD82A-B0D4-4D91-9E77-4FAA66438ECB}" destId="{AD45B2C4-1A0D-4F4F-9C6A-6942E1CEACA7}" srcOrd="8" destOrd="0" presId="urn:microsoft.com/office/officeart/2005/8/layout/cycle8"/>
    <dgm:cxn modelId="{A1177DBA-F7F5-4EAB-A762-B531F2DF3868}" type="presParOf" srcId="{982CD82A-B0D4-4D91-9E77-4FAA66438ECB}" destId="{E33466E0-8E3C-4D05-8D2B-C223D8FA19DD}" srcOrd="9" destOrd="0" presId="urn:microsoft.com/office/officeart/2005/8/layout/cycle8"/>
    <dgm:cxn modelId="{E20B5E19-A5BA-44D5-8643-1F34681D27EF}" type="presParOf" srcId="{982CD82A-B0D4-4D91-9E77-4FAA66438ECB}" destId="{169EEB52-AF03-4FEF-B204-1A76CCF84B5A}" srcOrd="10" destOrd="0" presId="urn:microsoft.com/office/officeart/2005/8/layout/cycle8"/>
    <dgm:cxn modelId="{1DED55AA-812F-4E6F-B5AB-E9FEC560EB96}" type="presParOf" srcId="{982CD82A-B0D4-4D91-9E77-4FAA66438ECB}" destId="{76C1AFA0-4EAF-4B58-B960-061381724E81}" srcOrd="11" destOrd="0" presId="urn:microsoft.com/office/officeart/2005/8/layout/cycle8"/>
    <dgm:cxn modelId="{CB298E1F-0250-44BE-ACF5-68A349E21263}" type="presParOf" srcId="{982CD82A-B0D4-4D91-9E77-4FAA66438ECB}" destId="{A82F30B5-F30A-4450-95A9-0C5A4494633C}" srcOrd="12" destOrd="0" presId="urn:microsoft.com/office/officeart/2005/8/layout/cycle8"/>
    <dgm:cxn modelId="{5F76D8BA-A1C3-4395-AEC8-310B6E043F70}" type="presParOf" srcId="{982CD82A-B0D4-4D91-9E77-4FAA66438ECB}" destId="{2FC0B31D-D1E7-4C9B-9927-E8BD906DF791}" srcOrd="13" destOrd="0" presId="urn:microsoft.com/office/officeart/2005/8/layout/cycle8"/>
    <dgm:cxn modelId="{D786C06D-1B49-4405-9E30-B4D7555CB571}" type="presParOf" srcId="{982CD82A-B0D4-4D91-9E77-4FAA66438ECB}" destId="{D6E4285D-EA99-4ED8-AACF-153594A0D9C5}" srcOrd="14" destOrd="0" presId="urn:microsoft.com/office/officeart/2005/8/layout/cycle8"/>
    <dgm:cxn modelId="{1B701963-5EB8-4FCA-9552-577216DE8253}" type="presParOf" srcId="{982CD82A-B0D4-4D91-9E77-4FAA66438ECB}" destId="{5E61501A-9F99-487C-BE7D-1E0030D6EF3D}" srcOrd="15" destOrd="0" presId="urn:microsoft.com/office/officeart/2005/8/layout/cycle8"/>
    <dgm:cxn modelId="{BF3282A5-8710-46BD-B06E-DBFF077EC161}" type="presParOf" srcId="{982CD82A-B0D4-4D91-9E77-4FAA66438ECB}" destId="{43EAA936-7B1E-44AB-B746-EA9E0C241486}" srcOrd="16" destOrd="0" presId="urn:microsoft.com/office/officeart/2005/8/layout/cycle8"/>
    <dgm:cxn modelId="{8D39C5FF-DDA2-48DE-84AB-706ED7E4FED4}" type="presParOf" srcId="{982CD82A-B0D4-4D91-9E77-4FAA66438ECB}" destId="{2ACB5A22-A80E-4660-9125-B90C904ABE5E}" srcOrd="17" destOrd="0" presId="urn:microsoft.com/office/officeart/2005/8/layout/cycle8"/>
    <dgm:cxn modelId="{125C6782-1A5C-49D7-A3AE-51ED4B4CFA18}" type="presParOf" srcId="{982CD82A-B0D4-4D91-9E77-4FAA66438ECB}" destId="{3EE7C0AE-B06B-4952-BF41-37E37B943B24}" srcOrd="18" destOrd="0" presId="urn:microsoft.com/office/officeart/2005/8/layout/cycle8"/>
    <dgm:cxn modelId="{30C81810-BE2D-41E8-8907-E59CAC8E27FE}" type="presParOf" srcId="{982CD82A-B0D4-4D91-9E77-4FAA66438ECB}" destId="{13E6C5C6-9047-4971-A609-D95A2BDF5FA3}" srcOrd="19" destOrd="0" presId="urn:microsoft.com/office/officeart/2005/8/layout/cycle8"/>
    <dgm:cxn modelId="{B7AE7CBA-AB36-43B6-AD0A-76637164BA43}" type="presParOf" srcId="{982CD82A-B0D4-4D91-9E77-4FAA66438ECB}" destId="{E86676BD-46B2-4633-8383-CB76BCEB9DA6}" srcOrd="20" destOrd="0" presId="urn:microsoft.com/office/officeart/2005/8/layout/cycle8"/>
    <dgm:cxn modelId="{98054882-AB55-4230-B572-CF4CB16C4167}" type="presParOf" srcId="{982CD82A-B0D4-4D91-9E77-4FAA66438ECB}" destId="{9409910B-D2E9-4037-9EC4-67E703F80429}" srcOrd="21" destOrd="0" presId="urn:microsoft.com/office/officeart/2005/8/layout/cycle8"/>
    <dgm:cxn modelId="{30BA39D0-3D32-45AA-8293-86397704D8AB}" type="presParOf" srcId="{982CD82A-B0D4-4D91-9E77-4FAA66438ECB}" destId="{09794B50-8BD2-4514-8884-744AC5E325F9}" srcOrd="22" destOrd="0" presId="urn:microsoft.com/office/officeart/2005/8/layout/cycle8"/>
    <dgm:cxn modelId="{F563FE07-CD83-410E-9D95-5B34BB6AF45A}" type="presParOf" srcId="{982CD82A-B0D4-4D91-9E77-4FAA66438ECB}" destId="{6026C918-F9B5-458F-BC71-FF3446C24FE6}" srcOrd="23" destOrd="0" presId="urn:microsoft.com/office/officeart/2005/8/layout/cycle8"/>
    <dgm:cxn modelId="{AEEB51A3-E7BD-431C-A938-A6ED5A7FF1FB}" type="presParOf" srcId="{982CD82A-B0D4-4D91-9E77-4FAA66438ECB}" destId="{CE3F82EE-14FE-4380-BC7D-47D6EEED5E91}" srcOrd="2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87E032E-21C3-4B56-8F24-4B2D1E6F9177}"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0C04C286-1D30-4F93-9D7C-01DA02EF28B5}">
      <dgm:prSet/>
      <dgm:spPr/>
      <dgm:t>
        <a:bodyPr/>
        <a:lstStyle/>
        <a:p>
          <a:r>
            <a:rPr lang="en-GB"/>
            <a:t>Amina is 76 years old</a:t>
          </a:r>
          <a:endParaRPr lang="en-US"/>
        </a:p>
      </dgm:t>
    </dgm:pt>
    <dgm:pt modelId="{1324EDD0-E4A1-437F-A448-30C082D78D5C}" type="parTrans" cxnId="{187131E2-25EE-474D-BF96-E7AB06B3FE46}">
      <dgm:prSet/>
      <dgm:spPr/>
      <dgm:t>
        <a:bodyPr/>
        <a:lstStyle/>
        <a:p>
          <a:endParaRPr lang="en-US"/>
        </a:p>
      </dgm:t>
    </dgm:pt>
    <dgm:pt modelId="{B130EAD9-825B-4398-8582-49DD845E48C7}" type="sibTrans" cxnId="{187131E2-25EE-474D-BF96-E7AB06B3FE46}">
      <dgm:prSet/>
      <dgm:spPr/>
      <dgm:t>
        <a:bodyPr/>
        <a:lstStyle/>
        <a:p>
          <a:endParaRPr lang="en-US"/>
        </a:p>
      </dgm:t>
    </dgm:pt>
    <dgm:pt modelId="{AFC138BD-C6DE-4251-974C-8F45734FB25C}">
      <dgm:prSet/>
      <dgm:spPr/>
      <dgm:t>
        <a:bodyPr/>
        <a:lstStyle/>
        <a:p>
          <a:r>
            <a:rPr lang="en-GB"/>
            <a:t>She smokes 20 cigarettes a day</a:t>
          </a:r>
          <a:endParaRPr lang="en-US"/>
        </a:p>
      </dgm:t>
    </dgm:pt>
    <dgm:pt modelId="{5FED4EDD-7A4B-4FF1-9186-34BE112806C2}" type="parTrans" cxnId="{2A7577BF-BB04-4363-8D1A-634DC1606A8A}">
      <dgm:prSet/>
      <dgm:spPr/>
      <dgm:t>
        <a:bodyPr/>
        <a:lstStyle/>
        <a:p>
          <a:endParaRPr lang="en-US"/>
        </a:p>
      </dgm:t>
    </dgm:pt>
    <dgm:pt modelId="{F021AB96-4EA8-4B46-AF74-17020CBDAFEB}" type="sibTrans" cxnId="{2A7577BF-BB04-4363-8D1A-634DC1606A8A}">
      <dgm:prSet/>
      <dgm:spPr/>
      <dgm:t>
        <a:bodyPr/>
        <a:lstStyle/>
        <a:p>
          <a:endParaRPr lang="en-US"/>
        </a:p>
      </dgm:t>
    </dgm:pt>
    <dgm:pt modelId="{3B43BB2D-BA53-4D99-AFC9-DF539438FB7D}">
      <dgm:prSet/>
      <dgm:spPr/>
      <dgm:t>
        <a:bodyPr/>
        <a:lstStyle/>
        <a:p>
          <a:r>
            <a:rPr lang="en-GB"/>
            <a:t>Shes also a heavy coffee drinker</a:t>
          </a:r>
          <a:endParaRPr lang="en-US"/>
        </a:p>
      </dgm:t>
    </dgm:pt>
    <dgm:pt modelId="{0ACB7EF2-2601-4550-A3A8-8D2D2CED5AE3}" type="parTrans" cxnId="{B6C9FA2A-8AE6-401A-83DF-AFAF42BCE2A1}">
      <dgm:prSet/>
      <dgm:spPr/>
      <dgm:t>
        <a:bodyPr/>
        <a:lstStyle/>
        <a:p>
          <a:endParaRPr lang="en-US"/>
        </a:p>
      </dgm:t>
    </dgm:pt>
    <dgm:pt modelId="{5F064EA8-D219-48C3-A18F-16B014934F11}" type="sibTrans" cxnId="{B6C9FA2A-8AE6-401A-83DF-AFAF42BCE2A1}">
      <dgm:prSet/>
      <dgm:spPr/>
      <dgm:t>
        <a:bodyPr/>
        <a:lstStyle/>
        <a:p>
          <a:endParaRPr lang="en-US"/>
        </a:p>
      </dgm:t>
    </dgm:pt>
    <dgm:pt modelId="{079DE428-75BB-4627-A70F-87A582930AF5}">
      <dgm:prSet/>
      <dgm:spPr/>
      <dgm:t>
        <a:bodyPr/>
        <a:lstStyle/>
        <a:p>
          <a:r>
            <a:rPr lang="en-GB"/>
            <a:t>She has had 5 fractured bones in the last 5 years</a:t>
          </a:r>
          <a:endParaRPr lang="en-US"/>
        </a:p>
      </dgm:t>
    </dgm:pt>
    <dgm:pt modelId="{2257D905-A2D9-439F-804F-AE55AD22C8E9}" type="parTrans" cxnId="{1FF01C2C-1060-4247-8D03-F3C122A02B31}">
      <dgm:prSet/>
      <dgm:spPr/>
      <dgm:t>
        <a:bodyPr/>
        <a:lstStyle/>
        <a:p>
          <a:endParaRPr lang="en-US"/>
        </a:p>
      </dgm:t>
    </dgm:pt>
    <dgm:pt modelId="{9C518D3B-6F10-4460-85CD-48777B273C70}" type="sibTrans" cxnId="{1FF01C2C-1060-4247-8D03-F3C122A02B31}">
      <dgm:prSet/>
      <dgm:spPr/>
      <dgm:t>
        <a:bodyPr/>
        <a:lstStyle/>
        <a:p>
          <a:endParaRPr lang="en-US"/>
        </a:p>
      </dgm:t>
    </dgm:pt>
    <dgm:pt modelId="{1736C70B-4DD2-43F6-8FA1-2AA23630D158}">
      <dgm:prSet/>
      <dgm:spPr/>
      <dgm:t>
        <a:bodyPr/>
        <a:lstStyle/>
        <a:p>
          <a:r>
            <a:rPr lang="en-GB"/>
            <a:t>She has lost some height &amp; weight</a:t>
          </a:r>
          <a:endParaRPr lang="en-US"/>
        </a:p>
      </dgm:t>
    </dgm:pt>
    <dgm:pt modelId="{F4DA4FEB-7989-4205-AEE4-A9E06D55E5F0}" type="parTrans" cxnId="{9EE5FFD0-039A-4C6C-9E6F-6C3AD52E7536}">
      <dgm:prSet/>
      <dgm:spPr/>
      <dgm:t>
        <a:bodyPr/>
        <a:lstStyle/>
        <a:p>
          <a:endParaRPr lang="en-US"/>
        </a:p>
      </dgm:t>
    </dgm:pt>
    <dgm:pt modelId="{4161BA56-CBE5-4DCA-B76E-53811DD9EA46}" type="sibTrans" cxnId="{9EE5FFD0-039A-4C6C-9E6F-6C3AD52E7536}">
      <dgm:prSet/>
      <dgm:spPr/>
      <dgm:t>
        <a:bodyPr/>
        <a:lstStyle/>
        <a:p>
          <a:endParaRPr lang="en-US"/>
        </a:p>
      </dgm:t>
    </dgm:pt>
    <dgm:pt modelId="{A92CCB52-13E9-4B9D-BE1C-E99A55292536}" type="pres">
      <dgm:prSet presAssocID="{887E032E-21C3-4B56-8F24-4B2D1E6F9177}" presName="Name0" presStyleCnt="0">
        <dgm:presLayoutVars>
          <dgm:dir/>
          <dgm:animLvl val="lvl"/>
          <dgm:resizeHandles val="exact"/>
        </dgm:presLayoutVars>
      </dgm:prSet>
      <dgm:spPr/>
    </dgm:pt>
    <dgm:pt modelId="{7E79242D-C29B-4F2A-89EA-1BA63588FD51}" type="pres">
      <dgm:prSet presAssocID="{0C04C286-1D30-4F93-9D7C-01DA02EF28B5}" presName="linNode" presStyleCnt="0"/>
      <dgm:spPr/>
    </dgm:pt>
    <dgm:pt modelId="{78137C72-2FB2-47E2-B162-7BF0D13DDD33}" type="pres">
      <dgm:prSet presAssocID="{0C04C286-1D30-4F93-9D7C-01DA02EF28B5}" presName="parentText" presStyleLbl="node1" presStyleIdx="0" presStyleCnt="5">
        <dgm:presLayoutVars>
          <dgm:chMax val="1"/>
          <dgm:bulletEnabled val="1"/>
        </dgm:presLayoutVars>
      </dgm:prSet>
      <dgm:spPr/>
    </dgm:pt>
    <dgm:pt modelId="{62F72217-6D4C-4BC8-A10D-CAA1E8DFD489}" type="pres">
      <dgm:prSet presAssocID="{B130EAD9-825B-4398-8582-49DD845E48C7}" presName="sp" presStyleCnt="0"/>
      <dgm:spPr/>
    </dgm:pt>
    <dgm:pt modelId="{D1E298B2-C9ED-4467-AB5F-B32CF5B59424}" type="pres">
      <dgm:prSet presAssocID="{AFC138BD-C6DE-4251-974C-8F45734FB25C}" presName="linNode" presStyleCnt="0"/>
      <dgm:spPr/>
    </dgm:pt>
    <dgm:pt modelId="{9B0A84E9-B48A-46D2-8FED-D7742641C323}" type="pres">
      <dgm:prSet presAssocID="{AFC138BD-C6DE-4251-974C-8F45734FB25C}" presName="parentText" presStyleLbl="node1" presStyleIdx="1" presStyleCnt="5">
        <dgm:presLayoutVars>
          <dgm:chMax val="1"/>
          <dgm:bulletEnabled val="1"/>
        </dgm:presLayoutVars>
      </dgm:prSet>
      <dgm:spPr/>
    </dgm:pt>
    <dgm:pt modelId="{80366FA3-629F-4A1A-A2BA-6F7E134B85D7}" type="pres">
      <dgm:prSet presAssocID="{F021AB96-4EA8-4B46-AF74-17020CBDAFEB}" presName="sp" presStyleCnt="0"/>
      <dgm:spPr/>
    </dgm:pt>
    <dgm:pt modelId="{0B9A1806-7066-44BE-9D6F-56CAC3DA7533}" type="pres">
      <dgm:prSet presAssocID="{3B43BB2D-BA53-4D99-AFC9-DF539438FB7D}" presName="linNode" presStyleCnt="0"/>
      <dgm:spPr/>
    </dgm:pt>
    <dgm:pt modelId="{CE9E96F4-0042-47C9-8EE2-1BF0B79DD775}" type="pres">
      <dgm:prSet presAssocID="{3B43BB2D-BA53-4D99-AFC9-DF539438FB7D}" presName="parentText" presStyleLbl="node1" presStyleIdx="2" presStyleCnt="5">
        <dgm:presLayoutVars>
          <dgm:chMax val="1"/>
          <dgm:bulletEnabled val="1"/>
        </dgm:presLayoutVars>
      </dgm:prSet>
      <dgm:spPr/>
    </dgm:pt>
    <dgm:pt modelId="{E0341899-D056-4D6E-B506-B1B4C2C8FF18}" type="pres">
      <dgm:prSet presAssocID="{5F064EA8-D219-48C3-A18F-16B014934F11}" presName="sp" presStyleCnt="0"/>
      <dgm:spPr/>
    </dgm:pt>
    <dgm:pt modelId="{3E45424F-B2BE-485E-A9BA-96E9F490A052}" type="pres">
      <dgm:prSet presAssocID="{079DE428-75BB-4627-A70F-87A582930AF5}" presName="linNode" presStyleCnt="0"/>
      <dgm:spPr/>
    </dgm:pt>
    <dgm:pt modelId="{CE4B05A1-68AD-493B-91F8-422694DE38CC}" type="pres">
      <dgm:prSet presAssocID="{079DE428-75BB-4627-A70F-87A582930AF5}" presName="parentText" presStyleLbl="node1" presStyleIdx="3" presStyleCnt="5">
        <dgm:presLayoutVars>
          <dgm:chMax val="1"/>
          <dgm:bulletEnabled val="1"/>
        </dgm:presLayoutVars>
      </dgm:prSet>
      <dgm:spPr/>
    </dgm:pt>
    <dgm:pt modelId="{FBE58B3B-C631-4B73-B9BA-1252BFCE0D6E}" type="pres">
      <dgm:prSet presAssocID="{9C518D3B-6F10-4460-85CD-48777B273C70}" presName="sp" presStyleCnt="0"/>
      <dgm:spPr/>
    </dgm:pt>
    <dgm:pt modelId="{EC60362E-EEC4-4E64-9B5C-C06482AC75A7}" type="pres">
      <dgm:prSet presAssocID="{1736C70B-4DD2-43F6-8FA1-2AA23630D158}" presName="linNode" presStyleCnt="0"/>
      <dgm:spPr/>
    </dgm:pt>
    <dgm:pt modelId="{405B7DEB-A9C6-4DDD-B3A1-D7E36FC360B4}" type="pres">
      <dgm:prSet presAssocID="{1736C70B-4DD2-43F6-8FA1-2AA23630D158}" presName="parentText" presStyleLbl="node1" presStyleIdx="4" presStyleCnt="5">
        <dgm:presLayoutVars>
          <dgm:chMax val="1"/>
          <dgm:bulletEnabled val="1"/>
        </dgm:presLayoutVars>
      </dgm:prSet>
      <dgm:spPr/>
    </dgm:pt>
  </dgm:ptLst>
  <dgm:cxnLst>
    <dgm:cxn modelId="{B6C9FA2A-8AE6-401A-83DF-AFAF42BCE2A1}" srcId="{887E032E-21C3-4B56-8F24-4B2D1E6F9177}" destId="{3B43BB2D-BA53-4D99-AFC9-DF539438FB7D}" srcOrd="2" destOrd="0" parTransId="{0ACB7EF2-2601-4550-A3A8-8D2D2CED5AE3}" sibTransId="{5F064EA8-D219-48C3-A18F-16B014934F11}"/>
    <dgm:cxn modelId="{1FF01C2C-1060-4247-8D03-F3C122A02B31}" srcId="{887E032E-21C3-4B56-8F24-4B2D1E6F9177}" destId="{079DE428-75BB-4627-A70F-87A582930AF5}" srcOrd="3" destOrd="0" parTransId="{2257D905-A2D9-439F-804F-AE55AD22C8E9}" sibTransId="{9C518D3B-6F10-4460-85CD-48777B273C70}"/>
    <dgm:cxn modelId="{B613B648-9348-4A59-BE0C-935B1A9D9E34}" type="presOf" srcId="{1736C70B-4DD2-43F6-8FA1-2AA23630D158}" destId="{405B7DEB-A9C6-4DDD-B3A1-D7E36FC360B4}" srcOrd="0" destOrd="0" presId="urn:microsoft.com/office/officeart/2005/8/layout/vList5"/>
    <dgm:cxn modelId="{B4C0096F-AEFE-48B0-8E99-2A8B201CFC3E}" type="presOf" srcId="{0C04C286-1D30-4F93-9D7C-01DA02EF28B5}" destId="{78137C72-2FB2-47E2-B162-7BF0D13DDD33}" srcOrd="0" destOrd="0" presId="urn:microsoft.com/office/officeart/2005/8/layout/vList5"/>
    <dgm:cxn modelId="{793493B9-5FED-4883-A2FE-F60B1E8A71F1}" type="presOf" srcId="{079DE428-75BB-4627-A70F-87A582930AF5}" destId="{CE4B05A1-68AD-493B-91F8-422694DE38CC}" srcOrd="0" destOrd="0" presId="urn:microsoft.com/office/officeart/2005/8/layout/vList5"/>
    <dgm:cxn modelId="{2A7577BF-BB04-4363-8D1A-634DC1606A8A}" srcId="{887E032E-21C3-4B56-8F24-4B2D1E6F9177}" destId="{AFC138BD-C6DE-4251-974C-8F45734FB25C}" srcOrd="1" destOrd="0" parTransId="{5FED4EDD-7A4B-4FF1-9186-34BE112806C2}" sibTransId="{F021AB96-4EA8-4B46-AF74-17020CBDAFEB}"/>
    <dgm:cxn modelId="{8BEB70C6-32B5-421F-B296-648FC2237921}" type="presOf" srcId="{3B43BB2D-BA53-4D99-AFC9-DF539438FB7D}" destId="{CE9E96F4-0042-47C9-8EE2-1BF0B79DD775}" srcOrd="0" destOrd="0" presId="urn:microsoft.com/office/officeart/2005/8/layout/vList5"/>
    <dgm:cxn modelId="{317B1BCE-2806-4BD5-80A8-EBBA11CE30CC}" type="presOf" srcId="{887E032E-21C3-4B56-8F24-4B2D1E6F9177}" destId="{A92CCB52-13E9-4B9D-BE1C-E99A55292536}" srcOrd="0" destOrd="0" presId="urn:microsoft.com/office/officeart/2005/8/layout/vList5"/>
    <dgm:cxn modelId="{9EE5FFD0-039A-4C6C-9E6F-6C3AD52E7536}" srcId="{887E032E-21C3-4B56-8F24-4B2D1E6F9177}" destId="{1736C70B-4DD2-43F6-8FA1-2AA23630D158}" srcOrd="4" destOrd="0" parTransId="{F4DA4FEB-7989-4205-AEE4-A9E06D55E5F0}" sibTransId="{4161BA56-CBE5-4DCA-B76E-53811DD9EA46}"/>
    <dgm:cxn modelId="{187131E2-25EE-474D-BF96-E7AB06B3FE46}" srcId="{887E032E-21C3-4B56-8F24-4B2D1E6F9177}" destId="{0C04C286-1D30-4F93-9D7C-01DA02EF28B5}" srcOrd="0" destOrd="0" parTransId="{1324EDD0-E4A1-437F-A448-30C082D78D5C}" sibTransId="{B130EAD9-825B-4398-8582-49DD845E48C7}"/>
    <dgm:cxn modelId="{F62043FB-4AC4-445D-B200-C04BBDE427B4}" type="presOf" srcId="{AFC138BD-C6DE-4251-974C-8F45734FB25C}" destId="{9B0A84E9-B48A-46D2-8FED-D7742641C323}" srcOrd="0" destOrd="0" presId="urn:microsoft.com/office/officeart/2005/8/layout/vList5"/>
    <dgm:cxn modelId="{8DB430B5-2892-4C71-A81C-2DADB0D878CF}" type="presParOf" srcId="{A92CCB52-13E9-4B9D-BE1C-E99A55292536}" destId="{7E79242D-C29B-4F2A-89EA-1BA63588FD51}" srcOrd="0" destOrd="0" presId="urn:microsoft.com/office/officeart/2005/8/layout/vList5"/>
    <dgm:cxn modelId="{453FA031-4D2F-4A2B-B608-BD10BD1CDED1}" type="presParOf" srcId="{7E79242D-C29B-4F2A-89EA-1BA63588FD51}" destId="{78137C72-2FB2-47E2-B162-7BF0D13DDD33}" srcOrd="0" destOrd="0" presId="urn:microsoft.com/office/officeart/2005/8/layout/vList5"/>
    <dgm:cxn modelId="{EDED2AFB-EA6A-4D84-A905-1A3AE78951C6}" type="presParOf" srcId="{A92CCB52-13E9-4B9D-BE1C-E99A55292536}" destId="{62F72217-6D4C-4BC8-A10D-CAA1E8DFD489}" srcOrd="1" destOrd="0" presId="urn:microsoft.com/office/officeart/2005/8/layout/vList5"/>
    <dgm:cxn modelId="{F9E34550-5114-45A9-A668-6C03AC7421BD}" type="presParOf" srcId="{A92CCB52-13E9-4B9D-BE1C-E99A55292536}" destId="{D1E298B2-C9ED-4467-AB5F-B32CF5B59424}" srcOrd="2" destOrd="0" presId="urn:microsoft.com/office/officeart/2005/8/layout/vList5"/>
    <dgm:cxn modelId="{A562237C-77B6-4C9A-8A5B-1B6C9C5F8FF6}" type="presParOf" srcId="{D1E298B2-C9ED-4467-AB5F-B32CF5B59424}" destId="{9B0A84E9-B48A-46D2-8FED-D7742641C323}" srcOrd="0" destOrd="0" presId="urn:microsoft.com/office/officeart/2005/8/layout/vList5"/>
    <dgm:cxn modelId="{DF5115A9-1586-4716-82BE-D02C705B7918}" type="presParOf" srcId="{A92CCB52-13E9-4B9D-BE1C-E99A55292536}" destId="{80366FA3-629F-4A1A-A2BA-6F7E134B85D7}" srcOrd="3" destOrd="0" presId="urn:microsoft.com/office/officeart/2005/8/layout/vList5"/>
    <dgm:cxn modelId="{328511C8-81D2-444E-82AF-C2143716F5EF}" type="presParOf" srcId="{A92CCB52-13E9-4B9D-BE1C-E99A55292536}" destId="{0B9A1806-7066-44BE-9D6F-56CAC3DA7533}" srcOrd="4" destOrd="0" presId="urn:microsoft.com/office/officeart/2005/8/layout/vList5"/>
    <dgm:cxn modelId="{C21A7E2E-DDC7-46A0-9890-F78B189AAD07}" type="presParOf" srcId="{0B9A1806-7066-44BE-9D6F-56CAC3DA7533}" destId="{CE9E96F4-0042-47C9-8EE2-1BF0B79DD775}" srcOrd="0" destOrd="0" presId="urn:microsoft.com/office/officeart/2005/8/layout/vList5"/>
    <dgm:cxn modelId="{B8CB4CC2-77BA-480F-AC11-ADEFE9B3A5A7}" type="presParOf" srcId="{A92CCB52-13E9-4B9D-BE1C-E99A55292536}" destId="{E0341899-D056-4D6E-B506-B1B4C2C8FF18}" srcOrd="5" destOrd="0" presId="urn:microsoft.com/office/officeart/2005/8/layout/vList5"/>
    <dgm:cxn modelId="{5087C7CE-711C-4C3D-902C-C55E09AEC54A}" type="presParOf" srcId="{A92CCB52-13E9-4B9D-BE1C-E99A55292536}" destId="{3E45424F-B2BE-485E-A9BA-96E9F490A052}" srcOrd="6" destOrd="0" presId="urn:microsoft.com/office/officeart/2005/8/layout/vList5"/>
    <dgm:cxn modelId="{4BDF9CC9-F5FC-4BC8-8098-E14E2A39279D}" type="presParOf" srcId="{3E45424F-B2BE-485E-A9BA-96E9F490A052}" destId="{CE4B05A1-68AD-493B-91F8-422694DE38CC}" srcOrd="0" destOrd="0" presId="urn:microsoft.com/office/officeart/2005/8/layout/vList5"/>
    <dgm:cxn modelId="{7BE958CF-AB55-4E46-80E2-C4C05FA95989}" type="presParOf" srcId="{A92CCB52-13E9-4B9D-BE1C-E99A55292536}" destId="{FBE58B3B-C631-4B73-B9BA-1252BFCE0D6E}" srcOrd="7" destOrd="0" presId="urn:microsoft.com/office/officeart/2005/8/layout/vList5"/>
    <dgm:cxn modelId="{2BA69534-222C-4587-AD0A-ACE29E46B356}" type="presParOf" srcId="{A92CCB52-13E9-4B9D-BE1C-E99A55292536}" destId="{EC60362E-EEC4-4E64-9B5C-C06482AC75A7}" srcOrd="8" destOrd="0" presId="urn:microsoft.com/office/officeart/2005/8/layout/vList5"/>
    <dgm:cxn modelId="{55E31BAD-36D3-41F6-B7C9-98C0906D90AE}" type="presParOf" srcId="{EC60362E-EEC4-4E64-9B5C-C06482AC75A7}" destId="{405B7DEB-A9C6-4DDD-B3A1-D7E36FC360B4}"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4ADCF2F-2170-4D98-BC8C-E5FCAC797DB6}"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F72C426-A7C1-40DA-80BD-2BC902A479AA}">
      <dgm:prSet/>
      <dgm:spPr/>
      <dgm:t>
        <a:bodyPr/>
        <a:lstStyle/>
        <a:p>
          <a:r>
            <a:rPr lang="en-GB"/>
            <a:t>Amina will have chronic pain, which makes it hard for Amina to move around and do her daily routine comfortably. </a:t>
          </a:r>
          <a:endParaRPr lang="en-US"/>
        </a:p>
      </dgm:t>
    </dgm:pt>
    <dgm:pt modelId="{C1EAF7FC-D05A-46AB-B5A3-BFAEE1491A62}" type="parTrans" cxnId="{6C173173-CC9E-4ABC-AE3C-7A9FB75ABE56}">
      <dgm:prSet/>
      <dgm:spPr/>
      <dgm:t>
        <a:bodyPr/>
        <a:lstStyle/>
        <a:p>
          <a:endParaRPr lang="en-US"/>
        </a:p>
      </dgm:t>
    </dgm:pt>
    <dgm:pt modelId="{8D1F9420-CDFB-44C5-82A6-2FEF4DA2F7A1}" type="sibTrans" cxnId="{6C173173-CC9E-4ABC-AE3C-7A9FB75ABE56}">
      <dgm:prSet/>
      <dgm:spPr/>
      <dgm:t>
        <a:bodyPr/>
        <a:lstStyle/>
        <a:p>
          <a:endParaRPr lang="en-US"/>
        </a:p>
      </dgm:t>
    </dgm:pt>
    <dgm:pt modelId="{D4762EBB-60C4-433D-8711-A6DE37E89966}">
      <dgm:prSet/>
      <dgm:spPr/>
      <dgm:t>
        <a:bodyPr/>
        <a:lstStyle/>
        <a:p>
          <a:r>
            <a:rPr lang="en-GB"/>
            <a:t>Amina may need to take medication regularly, as she is 76 years old pain killers medication can cause side effects such as stomach irritation, drowsiness. Making long term treatment challenging. </a:t>
          </a:r>
          <a:endParaRPr lang="en-US"/>
        </a:p>
      </dgm:t>
    </dgm:pt>
    <dgm:pt modelId="{8A82C639-41E2-45D4-8DB6-FBE73FEDC38A}" type="parTrans" cxnId="{3868A2B4-959B-44A8-B3AE-D45585CE1BAC}">
      <dgm:prSet/>
      <dgm:spPr/>
      <dgm:t>
        <a:bodyPr/>
        <a:lstStyle/>
        <a:p>
          <a:endParaRPr lang="en-US"/>
        </a:p>
      </dgm:t>
    </dgm:pt>
    <dgm:pt modelId="{BA15EEDC-8DF4-40D2-B5CD-95E17CCA58EE}" type="sibTrans" cxnId="{3868A2B4-959B-44A8-B3AE-D45585CE1BAC}">
      <dgm:prSet/>
      <dgm:spPr/>
      <dgm:t>
        <a:bodyPr/>
        <a:lstStyle/>
        <a:p>
          <a:endParaRPr lang="en-US"/>
        </a:p>
      </dgm:t>
    </dgm:pt>
    <dgm:pt modelId="{92E145FB-BC05-4074-BA7E-88536D0BD8C0}">
      <dgm:prSet/>
      <dgm:spPr/>
      <dgm:t>
        <a:bodyPr/>
        <a:lstStyle/>
        <a:p>
          <a:r>
            <a:rPr lang="en-GB"/>
            <a:t>Pain can make it difficult for Amina to walk, walking up and down the stairs. Half of her independence will go.</a:t>
          </a:r>
          <a:endParaRPr lang="en-US"/>
        </a:p>
      </dgm:t>
    </dgm:pt>
    <dgm:pt modelId="{1F414036-2E87-4F62-A20F-852D96CF4D10}" type="parTrans" cxnId="{8E03274C-89DB-4129-AF94-539DC943E198}">
      <dgm:prSet/>
      <dgm:spPr/>
      <dgm:t>
        <a:bodyPr/>
        <a:lstStyle/>
        <a:p>
          <a:endParaRPr lang="en-US"/>
        </a:p>
      </dgm:t>
    </dgm:pt>
    <dgm:pt modelId="{CCB817BB-9213-48E2-AA89-83BDF0D9D406}" type="sibTrans" cxnId="{8E03274C-89DB-4129-AF94-539DC943E198}">
      <dgm:prSet/>
      <dgm:spPr/>
      <dgm:t>
        <a:bodyPr/>
        <a:lstStyle/>
        <a:p>
          <a:endParaRPr lang="en-US"/>
        </a:p>
      </dgm:t>
    </dgm:pt>
    <dgm:pt modelId="{FEE62E95-0679-403B-895E-E52A8787553B}">
      <dgm:prSet/>
      <dgm:spPr/>
      <dgm:t>
        <a:bodyPr/>
        <a:lstStyle/>
        <a:p>
          <a:r>
            <a:rPr lang="en-GB"/>
            <a:t>Living like this can cause her to have anxiety and stress. She could possibly self isolate because her independence is gone. </a:t>
          </a:r>
          <a:endParaRPr lang="en-US"/>
        </a:p>
      </dgm:t>
    </dgm:pt>
    <dgm:pt modelId="{8F0AA95A-096C-4356-A188-3DF48BB120E7}" type="parTrans" cxnId="{BBBD5C29-4857-47E6-A231-CA633EE2D030}">
      <dgm:prSet/>
      <dgm:spPr/>
      <dgm:t>
        <a:bodyPr/>
        <a:lstStyle/>
        <a:p>
          <a:endParaRPr lang="en-US"/>
        </a:p>
      </dgm:t>
    </dgm:pt>
    <dgm:pt modelId="{F44329A5-F6C8-492F-BC5A-DB7CF6B71E98}" type="sibTrans" cxnId="{BBBD5C29-4857-47E6-A231-CA633EE2D030}">
      <dgm:prSet/>
      <dgm:spPr/>
      <dgm:t>
        <a:bodyPr/>
        <a:lstStyle/>
        <a:p>
          <a:endParaRPr lang="en-US"/>
        </a:p>
      </dgm:t>
    </dgm:pt>
    <dgm:pt modelId="{5C10887F-AEA2-4F6A-85E0-639AD3DBA747}">
      <dgm:prSet/>
      <dgm:spPr/>
      <dgm:t>
        <a:bodyPr/>
        <a:lstStyle/>
        <a:p>
          <a:r>
            <a:rPr lang="en-GB"/>
            <a:t>Having to also go to regular healthcare checkups can be draining, she would have to plan the whole day out and as she is old it could cause a lot of delays. </a:t>
          </a:r>
          <a:endParaRPr lang="en-US"/>
        </a:p>
      </dgm:t>
    </dgm:pt>
    <dgm:pt modelId="{8D7CED63-F672-4FCE-91C3-8BAA4AC9789A}" type="parTrans" cxnId="{D8E5AC27-FCEB-4C97-B40D-BC6C30062C30}">
      <dgm:prSet/>
      <dgm:spPr/>
      <dgm:t>
        <a:bodyPr/>
        <a:lstStyle/>
        <a:p>
          <a:endParaRPr lang="en-US"/>
        </a:p>
      </dgm:t>
    </dgm:pt>
    <dgm:pt modelId="{7A2997C4-23A4-4B60-BF49-ACD3DDC9CD7A}" type="sibTrans" cxnId="{D8E5AC27-FCEB-4C97-B40D-BC6C30062C30}">
      <dgm:prSet/>
      <dgm:spPr/>
      <dgm:t>
        <a:bodyPr/>
        <a:lstStyle/>
        <a:p>
          <a:endParaRPr lang="en-US"/>
        </a:p>
      </dgm:t>
    </dgm:pt>
    <dgm:pt modelId="{B8F5EF07-EDD2-494A-9C4F-C8A1EDB8F91D}" type="pres">
      <dgm:prSet presAssocID="{84ADCF2F-2170-4D98-BC8C-E5FCAC797DB6}" presName="linear" presStyleCnt="0">
        <dgm:presLayoutVars>
          <dgm:animLvl val="lvl"/>
          <dgm:resizeHandles val="exact"/>
        </dgm:presLayoutVars>
      </dgm:prSet>
      <dgm:spPr/>
    </dgm:pt>
    <dgm:pt modelId="{009E2D55-305D-48A5-92F2-254FA48D8367}" type="pres">
      <dgm:prSet presAssocID="{DF72C426-A7C1-40DA-80BD-2BC902A479AA}" presName="parentText" presStyleLbl="node1" presStyleIdx="0" presStyleCnt="5">
        <dgm:presLayoutVars>
          <dgm:chMax val="0"/>
          <dgm:bulletEnabled val="1"/>
        </dgm:presLayoutVars>
      </dgm:prSet>
      <dgm:spPr/>
    </dgm:pt>
    <dgm:pt modelId="{81187BF0-5B1E-439D-93A1-C17683DEDDA8}" type="pres">
      <dgm:prSet presAssocID="{8D1F9420-CDFB-44C5-82A6-2FEF4DA2F7A1}" presName="spacer" presStyleCnt="0"/>
      <dgm:spPr/>
    </dgm:pt>
    <dgm:pt modelId="{E652EFBF-7D44-4E47-9739-862B70AC05B5}" type="pres">
      <dgm:prSet presAssocID="{D4762EBB-60C4-433D-8711-A6DE37E89966}" presName="parentText" presStyleLbl="node1" presStyleIdx="1" presStyleCnt="5">
        <dgm:presLayoutVars>
          <dgm:chMax val="0"/>
          <dgm:bulletEnabled val="1"/>
        </dgm:presLayoutVars>
      </dgm:prSet>
      <dgm:spPr/>
    </dgm:pt>
    <dgm:pt modelId="{495F6AB9-E102-47B1-90CB-1E3E59700A50}" type="pres">
      <dgm:prSet presAssocID="{BA15EEDC-8DF4-40D2-B5CD-95E17CCA58EE}" presName="spacer" presStyleCnt="0"/>
      <dgm:spPr/>
    </dgm:pt>
    <dgm:pt modelId="{8648DCBD-2F54-46B4-89A4-3DAFC262F5DA}" type="pres">
      <dgm:prSet presAssocID="{92E145FB-BC05-4074-BA7E-88536D0BD8C0}" presName="parentText" presStyleLbl="node1" presStyleIdx="2" presStyleCnt="5">
        <dgm:presLayoutVars>
          <dgm:chMax val="0"/>
          <dgm:bulletEnabled val="1"/>
        </dgm:presLayoutVars>
      </dgm:prSet>
      <dgm:spPr/>
    </dgm:pt>
    <dgm:pt modelId="{FBC14DEE-1EA3-486C-B1B4-B6C54F54FA06}" type="pres">
      <dgm:prSet presAssocID="{CCB817BB-9213-48E2-AA89-83BDF0D9D406}" presName="spacer" presStyleCnt="0"/>
      <dgm:spPr/>
    </dgm:pt>
    <dgm:pt modelId="{CA1DA18D-4E2B-4844-9971-7D68E5B2CACD}" type="pres">
      <dgm:prSet presAssocID="{FEE62E95-0679-403B-895E-E52A8787553B}" presName="parentText" presStyleLbl="node1" presStyleIdx="3" presStyleCnt="5">
        <dgm:presLayoutVars>
          <dgm:chMax val="0"/>
          <dgm:bulletEnabled val="1"/>
        </dgm:presLayoutVars>
      </dgm:prSet>
      <dgm:spPr/>
    </dgm:pt>
    <dgm:pt modelId="{672D21B2-CAD9-4E4F-8ED8-536AB3E93B07}" type="pres">
      <dgm:prSet presAssocID="{F44329A5-F6C8-492F-BC5A-DB7CF6B71E98}" presName="spacer" presStyleCnt="0"/>
      <dgm:spPr/>
    </dgm:pt>
    <dgm:pt modelId="{265763D6-1297-4A51-BAC5-E1470248B182}" type="pres">
      <dgm:prSet presAssocID="{5C10887F-AEA2-4F6A-85E0-639AD3DBA747}" presName="parentText" presStyleLbl="node1" presStyleIdx="4" presStyleCnt="5">
        <dgm:presLayoutVars>
          <dgm:chMax val="0"/>
          <dgm:bulletEnabled val="1"/>
        </dgm:presLayoutVars>
      </dgm:prSet>
      <dgm:spPr/>
    </dgm:pt>
  </dgm:ptLst>
  <dgm:cxnLst>
    <dgm:cxn modelId="{E15A8602-9D07-44B1-A0BB-646A4A9E7039}" type="presOf" srcId="{FEE62E95-0679-403B-895E-E52A8787553B}" destId="{CA1DA18D-4E2B-4844-9971-7D68E5B2CACD}" srcOrd="0" destOrd="0" presId="urn:microsoft.com/office/officeart/2005/8/layout/vList2"/>
    <dgm:cxn modelId="{F486BE0F-BC87-4B6B-A7F4-3731B0D96F01}" type="presOf" srcId="{84ADCF2F-2170-4D98-BC8C-E5FCAC797DB6}" destId="{B8F5EF07-EDD2-494A-9C4F-C8A1EDB8F91D}" srcOrd="0" destOrd="0" presId="urn:microsoft.com/office/officeart/2005/8/layout/vList2"/>
    <dgm:cxn modelId="{D8E5AC27-FCEB-4C97-B40D-BC6C30062C30}" srcId="{84ADCF2F-2170-4D98-BC8C-E5FCAC797DB6}" destId="{5C10887F-AEA2-4F6A-85E0-639AD3DBA747}" srcOrd="4" destOrd="0" parTransId="{8D7CED63-F672-4FCE-91C3-8BAA4AC9789A}" sibTransId="{7A2997C4-23A4-4B60-BF49-ACD3DDC9CD7A}"/>
    <dgm:cxn modelId="{BBBD5C29-4857-47E6-A231-CA633EE2D030}" srcId="{84ADCF2F-2170-4D98-BC8C-E5FCAC797DB6}" destId="{FEE62E95-0679-403B-895E-E52A8787553B}" srcOrd="3" destOrd="0" parTransId="{8F0AA95A-096C-4356-A188-3DF48BB120E7}" sibTransId="{F44329A5-F6C8-492F-BC5A-DB7CF6B71E98}"/>
    <dgm:cxn modelId="{8E03274C-89DB-4129-AF94-539DC943E198}" srcId="{84ADCF2F-2170-4D98-BC8C-E5FCAC797DB6}" destId="{92E145FB-BC05-4074-BA7E-88536D0BD8C0}" srcOrd="2" destOrd="0" parTransId="{1F414036-2E87-4F62-A20F-852D96CF4D10}" sibTransId="{CCB817BB-9213-48E2-AA89-83BDF0D9D406}"/>
    <dgm:cxn modelId="{6C173173-CC9E-4ABC-AE3C-7A9FB75ABE56}" srcId="{84ADCF2F-2170-4D98-BC8C-E5FCAC797DB6}" destId="{DF72C426-A7C1-40DA-80BD-2BC902A479AA}" srcOrd="0" destOrd="0" parTransId="{C1EAF7FC-D05A-46AB-B5A3-BFAEE1491A62}" sibTransId="{8D1F9420-CDFB-44C5-82A6-2FEF4DA2F7A1}"/>
    <dgm:cxn modelId="{70A41A8E-996B-4095-ABF0-2ADFBEB5018B}" type="presOf" srcId="{DF72C426-A7C1-40DA-80BD-2BC902A479AA}" destId="{009E2D55-305D-48A5-92F2-254FA48D8367}" srcOrd="0" destOrd="0" presId="urn:microsoft.com/office/officeart/2005/8/layout/vList2"/>
    <dgm:cxn modelId="{9164A09C-580E-46B3-8124-172403084C37}" type="presOf" srcId="{92E145FB-BC05-4074-BA7E-88536D0BD8C0}" destId="{8648DCBD-2F54-46B4-89A4-3DAFC262F5DA}" srcOrd="0" destOrd="0" presId="urn:microsoft.com/office/officeart/2005/8/layout/vList2"/>
    <dgm:cxn modelId="{3868A2B4-959B-44A8-B3AE-D45585CE1BAC}" srcId="{84ADCF2F-2170-4D98-BC8C-E5FCAC797DB6}" destId="{D4762EBB-60C4-433D-8711-A6DE37E89966}" srcOrd="1" destOrd="0" parTransId="{8A82C639-41E2-45D4-8DB6-FBE73FEDC38A}" sibTransId="{BA15EEDC-8DF4-40D2-B5CD-95E17CCA58EE}"/>
    <dgm:cxn modelId="{AB7CE7BF-B7B4-435A-90A4-C2EF67246B57}" type="presOf" srcId="{5C10887F-AEA2-4F6A-85E0-639AD3DBA747}" destId="{265763D6-1297-4A51-BAC5-E1470248B182}" srcOrd="0" destOrd="0" presId="urn:microsoft.com/office/officeart/2005/8/layout/vList2"/>
    <dgm:cxn modelId="{B05025F4-E81A-48EB-9A07-C275D6BB1F6B}" type="presOf" srcId="{D4762EBB-60C4-433D-8711-A6DE37E89966}" destId="{E652EFBF-7D44-4E47-9739-862B70AC05B5}" srcOrd="0" destOrd="0" presId="urn:microsoft.com/office/officeart/2005/8/layout/vList2"/>
    <dgm:cxn modelId="{FCB4C7D3-3BC2-443C-8A14-104AA2F6347B}" type="presParOf" srcId="{B8F5EF07-EDD2-494A-9C4F-C8A1EDB8F91D}" destId="{009E2D55-305D-48A5-92F2-254FA48D8367}" srcOrd="0" destOrd="0" presId="urn:microsoft.com/office/officeart/2005/8/layout/vList2"/>
    <dgm:cxn modelId="{CD3FDC9A-DE83-4B54-BB10-09CD18AEC378}" type="presParOf" srcId="{B8F5EF07-EDD2-494A-9C4F-C8A1EDB8F91D}" destId="{81187BF0-5B1E-439D-93A1-C17683DEDDA8}" srcOrd="1" destOrd="0" presId="urn:microsoft.com/office/officeart/2005/8/layout/vList2"/>
    <dgm:cxn modelId="{A43E2ABE-CD56-4448-81C6-5161DF01AF31}" type="presParOf" srcId="{B8F5EF07-EDD2-494A-9C4F-C8A1EDB8F91D}" destId="{E652EFBF-7D44-4E47-9739-862B70AC05B5}" srcOrd="2" destOrd="0" presId="urn:microsoft.com/office/officeart/2005/8/layout/vList2"/>
    <dgm:cxn modelId="{C074D8C5-10EC-44A8-8C05-C471F066CAA6}" type="presParOf" srcId="{B8F5EF07-EDD2-494A-9C4F-C8A1EDB8F91D}" destId="{495F6AB9-E102-47B1-90CB-1E3E59700A50}" srcOrd="3" destOrd="0" presId="urn:microsoft.com/office/officeart/2005/8/layout/vList2"/>
    <dgm:cxn modelId="{33243AAD-4786-4B82-AE06-04D9182C106D}" type="presParOf" srcId="{B8F5EF07-EDD2-494A-9C4F-C8A1EDB8F91D}" destId="{8648DCBD-2F54-46B4-89A4-3DAFC262F5DA}" srcOrd="4" destOrd="0" presId="urn:microsoft.com/office/officeart/2005/8/layout/vList2"/>
    <dgm:cxn modelId="{A4E24AAA-B360-4A8E-89EA-35676D345554}" type="presParOf" srcId="{B8F5EF07-EDD2-494A-9C4F-C8A1EDB8F91D}" destId="{FBC14DEE-1EA3-486C-B1B4-B6C54F54FA06}" srcOrd="5" destOrd="0" presId="urn:microsoft.com/office/officeart/2005/8/layout/vList2"/>
    <dgm:cxn modelId="{A2B3A205-EC92-46AE-BDE8-753CAE972ED4}" type="presParOf" srcId="{B8F5EF07-EDD2-494A-9C4F-C8A1EDB8F91D}" destId="{CA1DA18D-4E2B-4844-9971-7D68E5B2CACD}" srcOrd="6" destOrd="0" presId="urn:microsoft.com/office/officeart/2005/8/layout/vList2"/>
    <dgm:cxn modelId="{46D952AA-BE2C-4DAE-A644-704F91B332FB}" type="presParOf" srcId="{B8F5EF07-EDD2-494A-9C4F-C8A1EDB8F91D}" destId="{672D21B2-CAD9-4E4F-8ED8-536AB3E93B07}" srcOrd="7" destOrd="0" presId="urn:microsoft.com/office/officeart/2005/8/layout/vList2"/>
    <dgm:cxn modelId="{69B12AE6-F726-49DD-A5F5-33077E28FBE6}" type="presParOf" srcId="{B8F5EF07-EDD2-494A-9C4F-C8A1EDB8F91D}" destId="{265763D6-1297-4A51-BAC5-E1470248B18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CF34828-FEB0-4438-84BE-CAFDC2D3A7AD}"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8063C6BE-81C5-417A-9300-0FB1F1679745}">
      <dgm:prSet/>
      <dgm:spPr/>
      <dgm:t>
        <a:bodyPr/>
        <a:lstStyle/>
        <a:p>
          <a:r>
            <a:rPr lang="en-US"/>
            <a:t>NHS (2024) </a:t>
          </a:r>
          <a:r>
            <a:rPr lang="en-GB"/>
            <a:t>Osteoarthritis</a:t>
          </a:r>
          <a:r>
            <a:rPr lang="en-US"/>
            <a:t>. Available at: </a:t>
          </a:r>
          <a:r>
            <a:rPr lang="en-US">
              <a:hlinkClick xmlns:r="http://schemas.openxmlformats.org/officeDocument/2006/relationships" r:id="rId1"/>
            </a:rPr>
            <a:t>https://www.nhs.uk/conditions/osteoarthritis/</a:t>
          </a:r>
          <a:r>
            <a:rPr lang="en-US"/>
            <a:t> (Accessed: 9 July 2026)</a:t>
          </a:r>
        </a:p>
      </dgm:t>
    </dgm:pt>
    <dgm:pt modelId="{6B052BA7-1C07-43EC-935E-FC619C5A912F}" type="parTrans" cxnId="{693662B2-382C-4A98-9269-5BE18ABA98AA}">
      <dgm:prSet/>
      <dgm:spPr/>
      <dgm:t>
        <a:bodyPr/>
        <a:lstStyle/>
        <a:p>
          <a:endParaRPr lang="en-US"/>
        </a:p>
      </dgm:t>
    </dgm:pt>
    <dgm:pt modelId="{8AAE6823-90CB-4C90-AD0E-2D7DEECAA58B}" type="sibTrans" cxnId="{693662B2-382C-4A98-9269-5BE18ABA98AA}">
      <dgm:prSet/>
      <dgm:spPr/>
      <dgm:t>
        <a:bodyPr/>
        <a:lstStyle/>
        <a:p>
          <a:endParaRPr lang="en-US"/>
        </a:p>
      </dgm:t>
    </dgm:pt>
    <dgm:pt modelId="{804FAE39-9EFC-48A2-AE12-D6BB4E1DE891}">
      <dgm:prSet/>
      <dgm:spPr/>
      <dgm:t>
        <a:bodyPr/>
        <a:lstStyle/>
        <a:p>
          <a:r>
            <a:rPr lang="en-GB"/>
            <a:t>World Health Organization (2023) Osteoarthritis. Available at: </a:t>
          </a:r>
          <a:r>
            <a:rPr lang="en-GB">
              <a:hlinkClick xmlns:r="http://schemas.openxmlformats.org/officeDocument/2006/relationships" r:id="rId2"/>
            </a:rPr>
            <a:t>https://www.who.int/news-room/fact-sheets/detail/osteoarthritis</a:t>
          </a:r>
          <a:r>
            <a:rPr lang="en-GB"/>
            <a:t> ( (Accessed 9 July 2026)</a:t>
          </a:r>
          <a:endParaRPr lang="en-US"/>
        </a:p>
      </dgm:t>
    </dgm:pt>
    <dgm:pt modelId="{31782A60-BDC9-45CD-B861-09EDE8762561}" type="parTrans" cxnId="{28448A60-0F27-41E1-8169-6F6573C46882}">
      <dgm:prSet/>
      <dgm:spPr/>
      <dgm:t>
        <a:bodyPr/>
        <a:lstStyle/>
        <a:p>
          <a:endParaRPr lang="en-US"/>
        </a:p>
      </dgm:t>
    </dgm:pt>
    <dgm:pt modelId="{C709F28A-DDCC-491A-8E58-53FB72859A50}" type="sibTrans" cxnId="{28448A60-0F27-41E1-8169-6F6573C46882}">
      <dgm:prSet/>
      <dgm:spPr/>
      <dgm:t>
        <a:bodyPr/>
        <a:lstStyle/>
        <a:p>
          <a:endParaRPr lang="en-US"/>
        </a:p>
      </dgm:t>
    </dgm:pt>
    <dgm:pt modelId="{1112FE4F-F0F0-4759-BAA6-18BAA9715CB5}">
      <dgm:prSet/>
      <dgm:spPr/>
      <dgm:t>
        <a:bodyPr/>
        <a:lstStyle/>
        <a:p>
          <a:r>
            <a:rPr lang="en-GB"/>
            <a:t>Arthristis UK (2024). Available at: </a:t>
          </a:r>
          <a:r>
            <a:rPr lang="en-GB">
              <a:hlinkClick xmlns:r="http://schemas.openxmlformats.org/officeDocument/2006/relationships" r:id="rId3"/>
            </a:rPr>
            <a:t>https://www.arthritis-uk.org/information-and-support/understanding-arthritis/conditions/arthritis/</a:t>
          </a:r>
          <a:r>
            <a:rPr lang="en-GB"/>
            <a:t> (Accessed: 9 July 2026)</a:t>
          </a:r>
          <a:endParaRPr lang="en-US"/>
        </a:p>
      </dgm:t>
    </dgm:pt>
    <dgm:pt modelId="{4966CE39-EF8A-40E9-AF0C-CD1972AF8799}" type="parTrans" cxnId="{3F33849B-C421-4D70-9A2F-C354B75F30C3}">
      <dgm:prSet/>
      <dgm:spPr/>
      <dgm:t>
        <a:bodyPr/>
        <a:lstStyle/>
        <a:p>
          <a:endParaRPr lang="en-US"/>
        </a:p>
      </dgm:t>
    </dgm:pt>
    <dgm:pt modelId="{10758272-A034-4B3D-9141-33BEB638A448}" type="sibTrans" cxnId="{3F33849B-C421-4D70-9A2F-C354B75F30C3}">
      <dgm:prSet/>
      <dgm:spPr/>
      <dgm:t>
        <a:bodyPr/>
        <a:lstStyle/>
        <a:p>
          <a:endParaRPr lang="en-US"/>
        </a:p>
      </dgm:t>
    </dgm:pt>
    <dgm:pt modelId="{2E71FA76-F53B-463D-8FD3-E9BFCA8F48FD}" type="pres">
      <dgm:prSet presAssocID="{6CF34828-FEB0-4438-84BE-CAFDC2D3A7AD}" presName="outerComposite" presStyleCnt="0">
        <dgm:presLayoutVars>
          <dgm:chMax val="5"/>
          <dgm:dir/>
          <dgm:resizeHandles val="exact"/>
        </dgm:presLayoutVars>
      </dgm:prSet>
      <dgm:spPr/>
    </dgm:pt>
    <dgm:pt modelId="{73FCB69D-AEB4-46F7-9CD0-D55FEFDB2406}" type="pres">
      <dgm:prSet presAssocID="{6CF34828-FEB0-4438-84BE-CAFDC2D3A7AD}" presName="dummyMaxCanvas" presStyleCnt="0">
        <dgm:presLayoutVars/>
      </dgm:prSet>
      <dgm:spPr/>
    </dgm:pt>
    <dgm:pt modelId="{EA7CB5C1-CADE-4AEC-A5F4-0DB5AA97953A}" type="pres">
      <dgm:prSet presAssocID="{6CF34828-FEB0-4438-84BE-CAFDC2D3A7AD}" presName="ThreeNodes_1" presStyleLbl="node1" presStyleIdx="0" presStyleCnt="3">
        <dgm:presLayoutVars>
          <dgm:bulletEnabled val="1"/>
        </dgm:presLayoutVars>
      </dgm:prSet>
      <dgm:spPr/>
    </dgm:pt>
    <dgm:pt modelId="{357A7C6B-06C2-46BD-B7BD-96ABA36A417B}" type="pres">
      <dgm:prSet presAssocID="{6CF34828-FEB0-4438-84BE-CAFDC2D3A7AD}" presName="ThreeNodes_2" presStyleLbl="node1" presStyleIdx="1" presStyleCnt="3">
        <dgm:presLayoutVars>
          <dgm:bulletEnabled val="1"/>
        </dgm:presLayoutVars>
      </dgm:prSet>
      <dgm:spPr/>
    </dgm:pt>
    <dgm:pt modelId="{AB50662F-67BA-457B-8E1D-8FEA93F9A8B4}" type="pres">
      <dgm:prSet presAssocID="{6CF34828-FEB0-4438-84BE-CAFDC2D3A7AD}" presName="ThreeNodes_3" presStyleLbl="node1" presStyleIdx="2" presStyleCnt="3">
        <dgm:presLayoutVars>
          <dgm:bulletEnabled val="1"/>
        </dgm:presLayoutVars>
      </dgm:prSet>
      <dgm:spPr/>
    </dgm:pt>
    <dgm:pt modelId="{5F217EE1-1CC2-434C-995B-C0E1EC5B5A82}" type="pres">
      <dgm:prSet presAssocID="{6CF34828-FEB0-4438-84BE-CAFDC2D3A7AD}" presName="ThreeConn_1-2" presStyleLbl="fgAccFollowNode1" presStyleIdx="0" presStyleCnt="2">
        <dgm:presLayoutVars>
          <dgm:bulletEnabled val="1"/>
        </dgm:presLayoutVars>
      </dgm:prSet>
      <dgm:spPr/>
    </dgm:pt>
    <dgm:pt modelId="{36977C44-A5AC-4677-8884-7A2C2CA4BDA7}" type="pres">
      <dgm:prSet presAssocID="{6CF34828-FEB0-4438-84BE-CAFDC2D3A7AD}" presName="ThreeConn_2-3" presStyleLbl="fgAccFollowNode1" presStyleIdx="1" presStyleCnt="2">
        <dgm:presLayoutVars>
          <dgm:bulletEnabled val="1"/>
        </dgm:presLayoutVars>
      </dgm:prSet>
      <dgm:spPr/>
    </dgm:pt>
    <dgm:pt modelId="{E6BCA91A-1C15-4694-9307-89FE3665DA17}" type="pres">
      <dgm:prSet presAssocID="{6CF34828-FEB0-4438-84BE-CAFDC2D3A7AD}" presName="ThreeNodes_1_text" presStyleLbl="node1" presStyleIdx="2" presStyleCnt="3">
        <dgm:presLayoutVars>
          <dgm:bulletEnabled val="1"/>
        </dgm:presLayoutVars>
      </dgm:prSet>
      <dgm:spPr/>
    </dgm:pt>
    <dgm:pt modelId="{932ED0BC-B3A5-4E5E-9BB7-CEA665E76093}" type="pres">
      <dgm:prSet presAssocID="{6CF34828-FEB0-4438-84BE-CAFDC2D3A7AD}" presName="ThreeNodes_2_text" presStyleLbl="node1" presStyleIdx="2" presStyleCnt="3">
        <dgm:presLayoutVars>
          <dgm:bulletEnabled val="1"/>
        </dgm:presLayoutVars>
      </dgm:prSet>
      <dgm:spPr/>
    </dgm:pt>
    <dgm:pt modelId="{64879326-0EC5-45FA-9971-A3449967D580}" type="pres">
      <dgm:prSet presAssocID="{6CF34828-FEB0-4438-84BE-CAFDC2D3A7AD}" presName="ThreeNodes_3_text" presStyleLbl="node1" presStyleIdx="2" presStyleCnt="3">
        <dgm:presLayoutVars>
          <dgm:bulletEnabled val="1"/>
        </dgm:presLayoutVars>
      </dgm:prSet>
      <dgm:spPr/>
    </dgm:pt>
  </dgm:ptLst>
  <dgm:cxnLst>
    <dgm:cxn modelId="{737B3E27-0030-4ED5-84D3-8C74005041B4}" type="presOf" srcId="{6CF34828-FEB0-4438-84BE-CAFDC2D3A7AD}" destId="{2E71FA76-F53B-463D-8FD3-E9BFCA8F48FD}" srcOrd="0" destOrd="0" presId="urn:microsoft.com/office/officeart/2005/8/layout/vProcess5"/>
    <dgm:cxn modelId="{28448A60-0F27-41E1-8169-6F6573C46882}" srcId="{6CF34828-FEB0-4438-84BE-CAFDC2D3A7AD}" destId="{804FAE39-9EFC-48A2-AE12-D6BB4E1DE891}" srcOrd="1" destOrd="0" parTransId="{31782A60-BDC9-45CD-B861-09EDE8762561}" sibTransId="{C709F28A-DDCC-491A-8E58-53FB72859A50}"/>
    <dgm:cxn modelId="{37A21E78-6953-4B23-B9C2-4F494122EF1E}" type="presOf" srcId="{8AAE6823-90CB-4C90-AD0E-2D7DEECAA58B}" destId="{5F217EE1-1CC2-434C-995B-C0E1EC5B5A82}" srcOrd="0" destOrd="0" presId="urn:microsoft.com/office/officeart/2005/8/layout/vProcess5"/>
    <dgm:cxn modelId="{93D39B82-EF04-4EAE-ABCE-26EBD0C29D43}" type="presOf" srcId="{804FAE39-9EFC-48A2-AE12-D6BB4E1DE891}" destId="{932ED0BC-B3A5-4E5E-9BB7-CEA665E76093}" srcOrd="1" destOrd="0" presId="urn:microsoft.com/office/officeart/2005/8/layout/vProcess5"/>
    <dgm:cxn modelId="{A87C7C88-30EF-4649-A9CE-EC9CF9AB5CF6}" type="presOf" srcId="{C709F28A-DDCC-491A-8E58-53FB72859A50}" destId="{36977C44-A5AC-4677-8884-7A2C2CA4BDA7}" srcOrd="0" destOrd="0" presId="urn:microsoft.com/office/officeart/2005/8/layout/vProcess5"/>
    <dgm:cxn modelId="{4A4EED8E-15DF-4A95-BBF4-5BC04EC2C920}" type="presOf" srcId="{8063C6BE-81C5-417A-9300-0FB1F1679745}" destId="{E6BCA91A-1C15-4694-9307-89FE3665DA17}" srcOrd="1" destOrd="0" presId="urn:microsoft.com/office/officeart/2005/8/layout/vProcess5"/>
    <dgm:cxn modelId="{938F5693-B6D1-4A83-A973-39A1DF102675}" type="presOf" srcId="{8063C6BE-81C5-417A-9300-0FB1F1679745}" destId="{EA7CB5C1-CADE-4AEC-A5F4-0DB5AA97953A}" srcOrd="0" destOrd="0" presId="urn:microsoft.com/office/officeart/2005/8/layout/vProcess5"/>
    <dgm:cxn modelId="{3F33849B-C421-4D70-9A2F-C354B75F30C3}" srcId="{6CF34828-FEB0-4438-84BE-CAFDC2D3A7AD}" destId="{1112FE4F-F0F0-4759-BAA6-18BAA9715CB5}" srcOrd="2" destOrd="0" parTransId="{4966CE39-EF8A-40E9-AF0C-CD1972AF8799}" sibTransId="{10758272-A034-4B3D-9141-33BEB638A448}"/>
    <dgm:cxn modelId="{693662B2-382C-4A98-9269-5BE18ABA98AA}" srcId="{6CF34828-FEB0-4438-84BE-CAFDC2D3A7AD}" destId="{8063C6BE-81C5-417A-9300-0FB1F1679745}" srcOrd="0" destOrd="0" parTransId="{6B052BA7-1C07-43EC-935E-FC619C5A912F}" sibTransId="{8AAE6823-90CB-4C90-AD0E-2D7DEECAA58B}"/>
    <dgm:cxn modelId="{DB0B24CF-045C-4CA3-A67B-6E74AE1ED197}" type="presOf" srcId="{1112FE4F-F0F0-4759-BAA6-18BAA9715CB5}" destId="{AB50662F-67BA-457B-8E1D-8FEA93F9A8B4}" srcOrd="0" destOrd="0" presId="urn:microsoft.com/office/officeart/2005/8/layout/vProcess5"/>
    <dgm:cxn modelId="{FE6897DC-2AA8-4674-968A-B40917428217}" type="presOf" srcId="{1112FE4F-F0F0-4759-BAA6-18BAA9715CB5}" destId="{64879326-0EC5-45FA-9971-A3449967D580}" srcOrd="1" destOrd="0" presId="urn:microsoft.com/office/officeart/2005/8/layout/vProcess5"/>
    <dgm:cxn modelId="{F78479FF-A2DD-45B1-9C92-3F702F395139}" type="presOf" srcId="{804FAE39-9EFC-48A2-AE12-D6BB4E1DE891}" destId="{357A7C6B-06C2-46BD-B7BD-96ABA36A417B}" srcOrd="0" destOrd="0" presId="urn:microsoft.com/office/officeart/2005/8/layout/vProcess5"/>
    <dgm:cxn modelId="{B533E077-43CC-4948-9058-F3BED07F5249}" type="presParOf" srcId="{2E71FA76-F53B-463D-8FD3-E9BFCA8F48FD}" destId="{73FCB69D-AEB4-46F7-9CD0-D55FEFDB2406}" srcOrd="0" destOrd="0" presId="urn:microsoft.com/office/officeart/2005/8/layout/vProcess5"/>
    <dgm:cxn modelId="{E9D86F35-EB01-4BE2-A0F4-CA172AB8BB49}" type="presParOf" srcId="{2E71FA76-F53B-463D-8FD3-E9BFCA8F48FD}" destId="{EA7CB5C1-CADE-4AEC-A5F4-0DB5AA97953A}" srcOrd="1" destOrd="0" presId="urn:microsoft.com/office/officeart/2005/8/layout/vProcess5"/>
    <dgm:cxn modelId="{DEC83D80-E046-4281-873F-CD1E439555DD}" type="presParOf" srcId="{2E71FA76-F53B-463D-8FD3-E9BFCA8F48FD}" destId="{357A7C6B-06C2-46BD-B7BD-96ABA36A417B}" srcOrd="2" destOrd="0" presId="urn:microsoft.com/office/officeart/2005/8/layout/vProcess5"/>
    <dgm:cxn modelId="{001FC807-F24F-4557-B56D-3B48F3572E65}" type="presParOf" srcId="{2E71FA76-F53B-463D-8FD3-E9BFCA8F48FD}" destId="{AB50662F-67BA-457B-8E1D-8FEA93F9A8B4}" srcOrd="3" destOrd="0" presId="urn:microsoft.com/office/officeart/2005/8/layout/vProcess5"/>
    <dgm:cxn modelId="{14778770-ADF1-4451-91D6-F4B32B9828BE}" type="presParOf" srcId="{2E71FA76-F53B-463D-8FD3-E9BFCA8F48FD}" destId="{5F217EE1-1CC2-434C-995B-C0E1EC5B5A82}" srcOrd="4" destOrd="0" presId="urn:microsoft.com/office/officeart/2005/8/layout/vProcess5"/>
    <dgm:cxn modelId="{F9905B90-9D79-4C47-8DCC-8620B9E3B4F3}" type="presParOf" srcId="{2E71FA76-F53B-463D-8FD3-E9BFCA8F48FD}" destId="{36977C44-A5AC-4677-8884-7A2C2CA4BDA7}" srcOrd="5" destOrd="0" presId="urn:microsoft.com/office/officeart/2005/8/layout/vProcess5"/>
    <dgm:cxn modelId="{B07B0BA3-E731-4D4A-8898-61BC1F5659F6}" type="presParOf" srcId="{2E71FA76-F53B-463D-8FD3-E9BFCA8F48FD}" destId="{E6BCA91A-1C15-4694-9307-89FE3665DA17}" srcOrd="6" destOrd="0" presId="urn:microsoft.com/office/officeart/2005/8/layout/vProcess5"/>
    <dgm:cxn modelId="{377C60C5-A5A3-45AA-9CD4-E981702FB002}" type="presParOf" srcId="{2E71FA76-F53B-463D-8FD3-E9BFCA8F48FD}" destId="{932ED0BC-B3A5-4E5E-9BB7-CEA665E76093}" srcOrd="7" destOrd="0" presId="urn:microsoft.com/office/officeart/2005/8/layout/vProcess5"/>
    <dgm:cxn modelId="{B0C191F9-67B9-4120-8C21-297D8CE87CE5}" type="presParOf" srcId="{2E71FA76-F53B-463D-8FD3-E9BFCA8F48FD}" destId="{64879326-0EC5-45FA-9971-A3449967D580}"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E1DEFA-3B9F-4E27-8E5F-8C984A800AB1}">
      <dsp:nvSpPr>
        <dsp:cNvPr id="0" name=""/>
        <dsp:cNvSpPr/>
      </dsp:nvSpPr>
      <dsp:spPr>
        <a:xfrm>
          <a:off x="718664" y="453902"/>
          <a:ext cx="1955812" cy="195581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D21A9B-90B4-4D89-8166-6CB6DF01A534}">
      <dsp:nvSpPr>
        <dsp:cNvPr id="0" name=""/>
        <dsp:cNvSpPr/>
      </dsp:nvSpPr>
      <dsp:spPr>
        <a:xfrm>
          <a:off x="1135476" y="870714"/>
          <a:ext cx="1122187" cy="1122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8BF635-75D5-400E-8C42-E9A8A62A0CE4}">
      <dsp:nvSpPr>
        <dsp:cNvPr id="0" name=""/>
        <dsp:cNvSpPr/>
      </dsp:nvSpPr>
      <dsp:spPr>
        <a:xfrm>
          <a:off x="93445"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GB" sz="1900" u="none" kern="1200"/>
            <a:t>Introduction ,definitions , signs and symptoms</a:t>
          </a:r>
          <a:endParaRPr lang="en-US" sz="1900" u="none" kern="1200"/>
        </a:p>
      </dsp:txBody>
      <dsp:txXfrm>
        <a:off x="93445" y="3018902"/>
        <a:ext cx="3206250" cy="720000"/>
      </dsp:txXfrm>
    </dsp:sp>
    <dsp:sp modelId="{57798495-5CA4-448E-9AD6-472479CDAA5B}">
      <dsp:nvSpPr>
        <dsp:cNvPr id="0" name=""/>
        <dsp:cNvSpPr/>
      </dsp:nvSpPr>
      <dsp:spPr>
        <a:xfrm>
          <a:off x="4486008" y="453902"/>
          <a:ext cx="1955812" cy="195581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D08403-45A1-4F6C-A100-83F19DCC53D8}">
      <dsp:nvSpPr>
        <dsp:cNvPr id="0" name=""/>
        <dsp:cNvSpPr/>
      </dsp:nvSpPr>
      <dsp:spPr>
        <a:xfrm>
          <a:off x="4902820" y="870714"/>
          <a:ext cx="1122187" cy="1122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4E2FEA-5743-48A8-AC28-5CE0F5FF8130}">
      <dsp:nvSpPr>
        <dsp:cNvPr id="0" name=""/>
        <dsp:cNvSpPr/>
      </dsp:nvSpPr>
      <dsp:spPr>
        <a:xfrm>
          <a:off x="3860789"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GB" sz="1900" u="none" kern="1200"/>
            <a:t>Student id: 2427492</a:t>
          </a:r>
          <a:endParaRPr lang="en-US" sz="1900" u="none" kern="1200"/>
        </a:p>
      </dsp:txBody>
      <dsp:txXfrm>
        <a:off x="3860789" y="3018902"/>
        <a:ext cx="3206250" cy="720000"/>
      </dsp:txXfrm>
    </dsp:sp>
    <dsp:sp modelId="{4EE9BD4B-A87D-49B5-A447-ABC9EA2274A8}">
      <dsp:nvSpPr>
        <dsp:cNvPr id="0" name=""/>
        <dsp:cNvSpPr/>
      </dsp:nvSpPr>
      <dsp:spPr>
        <a:xfrm>
          <a:off x="8253352" y="453902"/>
          <a:ext cx="1955812" cy="195581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161342-236E-45A4-8091-6661929AABB7}">
      <dsp:nvSpPr>
        <dsp:cNvPr id="0" name=""/>
        <dsp:cNvSpPr/>
      </dsp:nvSpPr>
      <dsp:spPr>
        <a:xfrm>
          <a:off x="8670164" y="870714"/>
          <a:ext cx="1122187" cy="1122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C60883-FFEA-4A63-991D-0CD3F17B68B9}">
      <dsp:nvSpPr>
        <dsp:cNvPr id="0" name=""/>
        <dsp:cNvSpPr/>
      </dsp:nvSpPr>
      <dsp:spPr>
        <a:xfrm>
          <a:off x="7628133"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GB" sz="1900" u="none" kern="1200"/>
            <a:t>Student name: Christian lockett</a:t>
          </a:r>
          <a:endParaRPr lang="en-US" sz="1900" u="none" kern="1200"/>
        </a:p>
      </dsp:txBody>
      <dsp:txXfrm>
        <a:off x="7628133" y="3018902"/>
        <a:ext cx="3206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34065E-A656-43AF-A5F4-4AEAA042B2F5}">
      <dsp:nvSpPr>
        <dsp:cNvPr id="0" name=""/>
        <dsp:cNvSpPr/>
      </dsp:nvSpPr>
      <dsp:spPr>
        <a:xfrm>
          <a:off x="2217" y="1154016"/>
          <a:ext cx="4728890" cy="443333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How to diagnose osteoarthritis</a:t>
          </a:r>
          <a:endParaRPr lang="en-US" sz="1800" kern="1200"/>
        </a:p>
      </dsp:txBody>
      <dsp:txXfrm>
        <a:off x="132065" y="1283864"/>
        <a:ext cx="4469194" cy="4173639"/>
      </dsp:txXfrm>
    </dsp:sp>
    <dsp:sp modelId="{4F654493-8701-4D93-9C2C-D46781A98BC4}">
      <dsp:nvSpPr>
        <dsp:cNvPr id="0" name=""/>
        <dsp:cNvSpPr/>
      </dsp:nvSpPr>
      <dsp:spPr>
        <a:xfrm>
          <a:off x="5203997" y="2784301"/>
          <a:ext cx="1002524" cy="117276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5203997" y="3018854"/>
        <a:ext cx="701767" cy="703658"/>
      </dsp:txXfrm>
    </dsp:sp>
    <dsp:sp modelId="{948E5B64-EA31-4E85-A610-E66C3B7F7BDF}">
      <dsp:nvSpPr>
        <dsp:cNvPr id="0" name=""/>
        <dsp:cNvSpPr/>
      </dsp:nvSpPr>
      <dsp:spPr>
        <a:xfrm>
          <a:off x="6622664" y="1154016"/>
          <a:ext cx="4728890" cy="4433335"/>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Osteoarthritis is diagnosed clinically per NICE (NG226): in patients aged 45 or over with activity-related joint pain and no morning stiffness lasting more than 30 minutes, no imaging is required. Typical features include joint pain, stiffness after rest, reduced range of movement, crepitus, and bony swelling, most often affecting the knee, hip, and small hand joints, frequently asymmetrically. X-rays are reserved for atypical or uncertain presentations, showing joint space narrowing, osteophytes, and subchondral sclerosis. Blood tests help exclude inflammatory causes. Differentials include rheumatoid arthritis, gout, septic arthritis (red flag if hot and febrile), and referred pain from adjacent joints</a:t>
          </a:r>
          <a:endParaRPr lang="en-US" sz="1800" kern="1200"/>
        </a:p>
      </dsp:txBody>
      <dsp:txXfrm>
        <a:off x="6752512" y="1283864"/>
        <a:ext cx="4469194" cy="41736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A7D243-D3EF-4593-B20B-CE85B77F0A4B}">
      <dsp:nvSpPr>
        <dsp:cNvPr id="0" name=""/>
        <dsp:cNvSpPr/>
      </dsp:nvSpPr>
      <dsp:spPr>
        <a:xfrm>
          <a:off x="0" y="136352"/>
          <a:ext cx="7935684" cy="7701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i="0" kern="1200" dirty="0"/>
            <a:t>Treatment of Osteoarthritis</a:t>
          </a:r>
          <a:endParaRPr lang="en-US" sz="2000" kern="1200" dirty="0"/>
        </a:p>
      </dsp:txBody>
      <dsp:txXfrm>
        <a:off x="37594" y="173946"/>
        <a:ext cx="7860496" cy="694927"/>
      </dsp:txXfrm>
    </dsp:sp>
    <dsp:sp modelId="{8A4AD76C-FCF6-4F13-A472-4D6929F345CD}">
      <dsp:nvSpPr>
        <dsp:cNvPr id="0" name=""/>
        <dsp:cNvSpPr/>
      </dsp:nvSpPr>
      <dsp:spPr>
        <a:xfrm>
          <a:off x="0" y="946788"/>
          <a:ext cx="7935684" cy="7701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Treatment focuses on relieving pain, improving joint function, and maintaining quality of life through a combined approach of lifestyle changes, medication, and support devices, progressing to surgery when needed.</a:t>
          </a:r>
          <a:endParaRPr lang="en-US" sz="1400" kern="1200"/>
        </a:p>
      </dsp:txBody>
      <dsp:txXfrm>
        <a:off x="37594" y="984382"/>
        <a:ext cx="7860496" cy="694927"/>
      </dsp:txXfrm>
    </dsp:sp>
    <dsp:sp modelId="{B60A80D4-FCA2-405E-8E0C-B0A65CFE8ABE}">
      <dsp:nvSpPr>
        <dsp:cNvPr id="0" name=""/>
        <dsp:cNvSpPr/>
      </dsp:nvSpPr>
      <dsp:spPr>
        <a:xfrm>
          <a:off x="0" y="1757224"/>
          <a:ext cx="7935684" cy="7701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0" kern="1200" dirty="0"/>
            <a:t>Key Points:</a:t>
          </a:r>
          <a:endParaRPr lang="en-US" sz="1400" kern="1200" dirty="0"/>
        </a:p>
      </dsp:txBody>
      <dsp:txXfrm>
        <a:off x="37594" y="1794818"/>
        <a:ext cx="7860496" cy="694927"/>
      </dsp:txXfrm>
    </dsp:sp>
    <dsp:sp modelId="{5BE46668-AD25-47B4-A277-A001195EA98A}">
      <dsp:nvSpPr>
        <dsp:cNvPr id="0" name=""/>
        <dsp:cNvSpPr/>
      </dsp:nvSpPr>
      <dsp:spPr>
        <a:xfrm>
          <a:off x="0" y="2567660"/>
          <a:ext cx="7935684" cy="7701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0" kern="1200" dirty="0"/>
            <a:t>• </a:t>
          </a:r>
          <a:r>
            <a:rPr lang="en-GB" sz="1400" b="0" i="0" kern="1200" dirty="0"/>
            <a:t>First-line: exercise, weight management, physiotherapy</a:t>
          </a:r>
          <a:endParaRPr lang="en-US" sz="1400" kern="1200" dirty="0"/>
        </a:p>
      </dsp:txBody>
      <dsp:txXfrm>
        <a:off x="37594" y="2605254"/>
        <a:ext cx="7860496" cy="694927"/>
      </dsp:txXfrm>
    </dsp:sp>
    <dsp:sp modelId="{392F7590-FD08-413A-9AD5-D8E387A9D7BF}">
      <dsp:nvSpPr>
        <dsp:cNvPr id="0" name=""/>
        <dsp:cNvSpPr/>
      </dsp:nvSpPr>
      <dsp:spPr>
        <a:xfrm>
          <a:off x="0" y="3378096"/>
          <a:ext cx="7935684" cy="7701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0" kern="1200"/>
            <a:t>• </a:t>
          </a:r>
          <a:r>
            <a:rPr lang="en-GB" sz="1400" b="0" i="0" kern="1200"/>
            <a:t>Medication: paracetamol, NSAIDs, corticosteroid injections</a:t>
          </a:r>
          <a:endParaRPr lang="en-US" sz="1400" kern="1200"/>
        </a:p>
      </dsp:txBody>
      <dsp:txXfrm>
        <a:off x="37594" y="3415690"/>
        <a:ext cx="7860496" cy="694927"/>
      </dsp:txXfrm>
    </dsp:sp>
    <dsp:sp modelId="{3C7E1590-412A-431C-9D24-F9FE87A0A7BE}">
      <dsp:nvSpPr>
        <dsp:cNvPr id="0" name=""/>
        <dsp:cNvSpPr/>
      </dsp:nvSpPr>
      <dsp:spPr>
        <a:xfrm>
          <a:off x="0" y="4188532"/>
          <a:ext cx="7935684" cy="7701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0" kern="1200"/>
            <a:t>• </a:t>
          </a:r>
          <a:r>
            <a:rPr lang="en-GB" sz="1400" b="0" i="0" kern="1200"/>
            <a:t>Support: braces and walking aids reduce joint stress</a:t>
          </a:r>
          <a:endParaRPr lang="en-US" sz="1400" kern="1200"/>
        </a:p>
      </dsp:txBody>
      <dsp:txXfrm>
        <a:off x="37594" y="4226126"/>
        <a:ext cx="7860496" cy="694927"/>
      </dsp:txXfrm>
    </dsp:sp>
    <dsp:sp modelId="{0FC8F7ED-8ED4-4F24-9B19-A0E1A12B3A98}">
      <dsp:nvSpPr>
        <dsp:cNvPr id="0" name=""/>
        <dsp:cNvSpPr/>
      </dsp:nvSpPr>
      <dsp:spPr>
        <a:xfrm>
          <a:off x="0" y="4998968"/>
          <a:ext cx="7935684" cy="7701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0" kern="1200"/>
            <a:t>• </a:t>
          </a:r>
          <a:r>
            <a:rPr lang="en-GB" sz="1400" b="0" i="0" kern="1200"/>
            <a:t>Severe/unresponsive cases: joint replacement surgery</a:t>
          </a:r>
          <a:endParaRPr lang="en-US" sz="1400" kern="1200"/>
        </a:p>
      </dsp:txBody>
      <dsp:txXfrm>
        <a:off x="37594" y="5036562"/>
        <a:ext cx="7860496" cy="694927"/>
      </dsp:txXfrm>
    </dsp:sp>
    <dsp:sp modelId="{B07C0EEC-BBE9-4F3D-AAF6-5C65426B8D3C}">
      <dsp:nvSpPr>
        <dsp:cNvPr id="0" name=""/>
        <dsp:cNvSpPr/>
      </dsp:nvSpPr>
      <dsp:spPr>
        <a:xfrm>
          <a:off x="0" y="5809404"/>
          <a:ext cx="7935684" cy="7701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0" kern="1200"/>
            <a:t>• </a:t>
          </a:r>
          <a:r>
            <a:rPr lang="en-GB" sz="1400" b="0" i="0" kern="1200"/>
            <a:t>Early diagnosis and combined therapy improve outcomes</a:t>
          </a:r>
          <a:endParaRPr lang="en-US" sz="1400" kern="1200"/>
        </a:p>
      </dsp:txBody>
      <dsp:txXfrm>
        <a:off x="37594" y="5846998"/>
        <a:ext cx="7860496" cy="6949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9FECE2-9356-4B11-810A-ADD5027A6250}">
      <dsp:nvSpPr>
        <dsp:cNvPr id="0" name=""/>
        <dsp:cNvSpPr/>
      </dsp:nvSpPr>
      <dsp:spPr>
        <a:xfrm>
          <a:off x="0" y="36462"/>
          <a:ext cx="6847113" cy="6032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i="0" kern="1200" dirty="0"/>
            <a:t>Management of Osteoarthritis</a:t>
          </a:r>
          <a:endParaRPr lang="en-US" sz="1800" kern="1200" dirty="0"/>
        </a:p>
      </dsp:txBody>
      <dsp:txXfrm>
        <a:off x="29450" y="65912"/>
        <a:ext cx="6788213" cy="544381"/>
      </dsp:txXfrm>
    </dsp:sp>
    <dsp:sp modelId="{0CF7DFC6-B7C3-405D-B913-5857C0E1B76D}">
      <dsp:nvSpPr>
        <dsp:cNvPr id="0" name=""/>
        <dsp:cNvSpPr/>
      </dsp:nvSpPr>
      <dsp:spPr>
        <a:xfrm>
          <a:off x="0" y="682943"/>
          <a:ext cx="6847113" cy="6032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i="0" kern="1200"/>
            <a:t>Aims to relieve pain, preserve joint function, and maintain quality of life through lifestyle changes, medication, and support devices, with surgery for severe cases.</a:t>
          </a:r>
          <a:endParaRPr lang="en-US" sz="1500" kern="1200"/>
        </a:p>
      </dsp:txBody>
      <dsp:txXfrm>
        <a:off x="29450" y="712393"/>
        <a:ext cx="6788213" cy="544381"/>
      </dsp:txXfrm>
    </dsp:sp>
    <dsp:sp modelId="{CEBEA2F3-E903-460C-B398-58386513A6E0}">
      <dsp:nvSpPr>
        <dsp:cNvPr id="0" name=""/>
        <dsp:cNvSpPr/>
      </dsp:nvSpPr>
      <dsp:spPr>
        <a:xfrm>
          <a:off x="0" y="1329424"/>
          <a:ext cx="6847113" cy="6032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i="0" kern="1200"/>
            <a:t>Key Points:</a:t>
          </a:r>
          <a:endParaRPr lang="en-US" sz="1500" kern="1200"/>
        </a:p>
      </dsp:txBody>
      <dsp:txXfrm>
        <a:off x="29450" y="1358874"/>
        <a:ext cx="6788213" cy="544381"/>
      </dsp:txXfrm>
    </dsp:sp>
    <dsp:sp modelId="{CA17D2DB-8AE7-4E4E-888F-DAD0A6B8429D}">
      <dsp:nvSpPr>
        <dsp:cNvPr id="0" name=""/>
        <dsp:cNvSpPr/>
      </dsp:nvSpPr>
      <dsp:spPr>
        <a:xfrm>
          <a:off x="0" y="1975905"/>
          <a:ext cx="6847113" cy="6032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i="0" kern="1200"/>
            <a:t>• </a:t>
          </a:r>
          <a:r>
            <a:rPr lang="en-GB" sz="1500" b="0" i="0" kern="1200"/>
            <a:t>Exercise, weight management, physiotherapy</a:t>
          </a:r>
          <a:endParaRPr lang="en-US" sz="1500" kern="1200"/>
        </a:p>
      </dsp:txBody>
      <dsp:txXfrm>
        <a:off x="29450" y="2005355"/>
        <a:ext cx="6788213" cy="544381"/>
      </dsp:txXfrm>
    </dsp:sp>
    <dsp:sp modelId="{0FB8FA19-860F-49D5-8807-5FDE2AE7219E}">
      <dsp:nvSpPr>
        <dsp:cNvPr id="0" name=""/>
        <dsp:cNvSpPr/>
      </dsp:nvSpPr>
      <dsp:spPr>
        <a:xfrm>
          <a:off x="0" y="2622387"/>
          <a:ext cx="6847113" cy="6032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i="0" kern="1200"/>
            <a:t>• </a:t>
          </a:r>
          <a:r>
            <a:rPr lang="en-GB" sz="1500" b="0" i="0" kern="1200"/>
            <a:t>NSAIDs, corticosteroid injections</a:t>
          </a:r>
          <a:endParaRPr lang="en-US" sz="1500" kern="1200"/>
        </a:p>
      </dsp:txBody>
      <dsp:txXfrm>
        <a:off x="29450" y="2651837"/>
        <a:ext cx="6788213" cy="544381"/>
      </dsp:txXfrm>
    </dsp:sp>
    <dsp:sp modelId="{915490F9-246D-4534-A72F-ADBC09916326}">
      <dsp:nvSpPr>
        <dsp:cNvPr id="0" name=""/>
        <dsp:cNvSpPr/>
      </dsp:nvSpPr>
      <dsp:spPr>
        <a:xfrm>
          <a:off x="0" y="3268868"/>
          <a:ext cx="6847113" cy="6032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i="0" kern="1200"/>
            <a:t>• </a:t>
          </a:r>
          <a:r>
            <a:rPr lang="en-GB" sz="1500" b="0" i="0" kern="1200"/>
            <a:t>Braces, walking aids</a:t>
          </a:r>
          <a:endParaRPr lang="en-US" sz="1500" kern="1200"/>
        </a:p>
      </dsp:txBody>
      <dsp:txXfrm>
        <a:off x="29450" y="3298318"/>
        <a:ext cx="6788213" cy="544381"/>
      </dsp:txXfrm>
    </dsp:sp>
    <dsp:sp modelId="{46B34183-E8E6-4D9D-8475-C55F30C9C14F}">
      <dsp:nvSpPr>
        <dsp:cNvPr id="0" name=""/>
        <dsp:cNvSpPr/>
      </dsp:nvSpPr>
      <dsp:spPr>
        <a:xfrm>
          <a:off x="0" y="3915349"/>
          <a:ext cx="6847113" cy="6032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i="0" kern="1200" dirty="0"/>
            <a:t>• </a:t>
          </a:r>
          <a:r>
            <a:rPr lang="en-GB" sz="1500" b="0" i="0" kern="1200" dirty="0"/>
            <a:t>Joint replacement surgery if severe</a:t>
          </a:r>
          <a:endParaRPr lang="en-US" sz="1500" kern="1200" dirty="0"/>
        </a:p>
      </dsp:txBody>
      <dsp:txXfrm>
        <a:off x="29450" y="3944799"/>
        <a:ext cx="6788213" cy="54438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52653A-310F-44FC-8710-C90D8AAE76F7}">
      <dsp:nvSpPr>
        <dsp:cNvPr id="0" name=""/>
        <dsp:cNvSpPr/>
      </dsp:nvSpPr>
      <dsp:spPr>
        <a:xfrm>
          <a:off x="1235870" y="324344"/>
          <a:ext cx="4401438" cy="4401438"/>
        </a:xfrm>
        <a:prstGeom prst="pie">
          <a:avLst>
            <a:gd name="adj1" fmla="val 16200000"/>
            <a:gd name="adj2" fmla="val 20520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How osteoarthritis affects Amina</a:t>
          </a:r>
          <a:endParaRPr lang="en-US" sz="1600" kern="1200"/>
        </a:p>
      </dsp:txBody>
      <dsp:txXfrm>
        <a:off x="3531954" y="1064205"/>
        <a:ext cx="1414748" cy="943165"/>
      </dsp:txXfrm>
    </dsp:sp>
    <dsp:sp modelId="{DA997AF3-C0BA-40DA-AC5A-49E19B44741E}">
      <dsp:nvSpPr>
        <dsp:cNvPr id="0" name=""/>
        <dsp:cNvSpPr/>
      </dsp:nvSpPr>
      <dsp:spPr>
        <a:xfrm>
          <a:off x="1273597" y="441715"/>
          <a:ext cx="4401438" cy="4401438"/>
        </a:xfrm>
        <a:prstGeom prst="pie">
          <a:avLst>
            <a:gd name="adj1" fmla="val 20520000"/>
            <a:gd name="adj2" fmla="val 3240000"/>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What it does in the long run</a:t>
          </a:r>
          <a:endParaRPr lang="en-US" sz="1600" kern="1200"/>
        </a:p>
      </dsp:txBody>
      <dsp:txXfrm>
        <a:off x="4108333" y="2452754"/>
        <a:ext cx="1309952" cy="1047961"/>
      </dsp:txXfrm>
    </dsp:sp>
    <dsp:sp modelId="{AD45B2C4-1A0D-4F4F-9C6A-6942E1CEACA7}">
      <dsp:nvSpPr>
        <dsp:cNvPr id="0" name=""/>
        <dsp:cNvSpPr/>
      </dsp:nvSpPr>
      <dsp:spPr>
        <a:xfrm>
          <a:off x="1174041" y="514025"/>
          <a:ext cx="4401438" cy="4401438"/>
        </a:xfrm>
        <a:prstGeom prst="pie">
          <a:avLst>
            <a:gd name="adj1" fmla="val 3240000"/>
            <a:gd name="adj2" fmla="val 7560000"/>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What it comes with</a:t>
          </a:r>
          <a:endParaRPr lang="en-US" sz="1600" kern="1200"/>
        </a:p>
      </dsp:txBody>
      <dsp:txXfrm>
        <a:off x="2745983" y="3605511"/>
        <a:ext cx="1257553" cy="1152757"/>
      </dsp:txXfrm>
    </dsp:sp>
    <dsp:sp modelId="{A82F30B5-F30A-4450-95A9-0C5A4494633C}">
      <dsp:nvSpPr>
        <dsp:cNvPr id="0" name=""/>
        <dsp:cNvSpPr/>
      </dsp:nvSpPr>
      <dsp:spPr>
        <a:xfrm>
          <a:off x="1074484" y="441715"/>
          <a:ext cx="4401438" cy="4401438"/>
        </a:xfrm>
        <a:prstGeom prst="pie">
          <a:avLst>
            <a:gd name="adj1" fmla="val 7560000"/>
            <a:gd name="adj2" fmla="val 11880000"/>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Why it affects Amina</a:t>
          </a:r>
          <a:endParaRPr lang="en-US" sz="1600" kern="1200"/>
        </a:p>
      </dsp:txBody>
      <dsp:txXfrm>
        <a:off x="1331235" y="2452754"/>
        <a:ext cx="1309952" cy="1047961"/>
      </dsp:txXfrm>
    </dsp:sp>
    <dsp:sp modelId="{43EAA936-7B1E-44AB-B746-EA9E0C241486}">
      <dsp:nvSpPr>
        <dsp:cNvPr id="0" name=""/>
        <dsp:cNvSpPr/>
      </dsp:nvSpPr>
      <dsp:spPr>
        <a:xfrm>
          <a:off x="1112211" y="324344"/>
          <a:ext cx="4401438" cy="4401438"/>
        </a:xfrm>
        <a:prstGeom prst="pie">
          <a:avLst>
            <a:gd name="adj1" fmla="val 11880000"/>
            <a:gd name="adj2" fmla="val 16200000"/>
          </a:avLst>
        </a:prstGeom>
        <a:solidFill>
          <a:schemeClr val="accent6">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What can we do to reduce the challenges for Amina</a:t>
          </a:r>
          <a:endParaRPr lang="en-US" sz="1600" kern="1200"/>
        </a:p>
      </dsp:txBody>
      <dsp:txXfrm>
        <a:off x="1802818" y="1064205"/>
        <a:ext cx="1414748" cy="943165"/>
      </dsp:txXfrm>
    </dsp:sp>
    <dsp:sp modelId="{E86676BD-46B2-4633-8383-CB76BCEB9DA6}">
      <dsp:nvSpPr>
        <dsp:cNvPr id="0" name=""/>
        <dsp:cNvSpPr/>
      </dsp:nvSpPr>
      <dsp:spPr>
        <a:xfrm>
          <a:off x="963193" y="51874"/>
          <a:ext cx="4946378" cy="4946378"/>
        </a:xfrm>
        <a:prstGeom prst="circularArrow">
          <a:avLst>
            <a:gd name="adj1" fmla="val 5085"/>
            <a:gd name="adj2" fmla="val 327528"/>
            <a:gd name="adj3" fmla="val 20192361"/>
            <a:gd name="adj4" fmla="val 16200324"/>
            <a:gd name="adj5" fmla="val 593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409910B-D2E9-4037-9EC4-67E703F80429}">
      <dsp:nvSpPr>
        <dsp:cNvPr id="0" name=""/>
        <dsp:cNvSpPr/>
      </dsp:nvSpPr>
      <dsp:spPr>
        <a:xfrm>
          <a:off x="1001431" y="169207"/>
          <a:ext cx="4946378" cy="4946378"/>
        </a:xfrm>
        <a:prstGeom prst="circularArrow">
          <a:avLst>
            <a:gd name="adj1" fmla="val 5085"/>
            <a:gd name="adj2" fmla="val 327528"/>
            <a:gd name="adj3" fmla="val 2912753"/>
            <a:gd name="adj4" fmla="val 20519953"/>
            <a:gd name="adj5" fmla="val 5932"/>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9794B50-8BD2-4514-8884-744AC5E325F9}">
      <dsp:nvSpPr>
        <dsp:cNvPr id="0" name=""/>
        <dsp:cNvSpPr/>
      </dsp:nvSpPr>
      <dsp:spPr>
        <a:xfrm>
          <a:off x="901571" y="241737"/>
          <a:ext cx="4946378" cy="4946378"/>
        </a:xfrm>
        <a:prstGeom prst="circularArrow">
          <a:avLst>
            <a:gd name="adj1" fmla="val 5085"/>
            <a:gd name="adj2" fmla="val 327528"/>
            <a:gd name="adj3" fmla="val 7232777"/>
            <a:gd name="adj4" fmla="val 3239695"/>
            <a:gd name="adj5" fmla="val 5932"/>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026C918-F9B5-458F-BC71-FF3446C24FE6}">
      <dsp:nvSpPr>
        <dsp:cNvPr id="0" name=""/>
        <dsp:cNvSpPr/>
      </dsp:nvSpPr>
      <dsp:spPr>
        <a:xfrm>
          <a:off x="801710" y="169207"/>
          <a:ext cx="4946378" cy="4946378"/>
        </a:xfrm>
        <a:prstGeom prst="circularArrow">
          <a:avLst>
            <a:gd name="adj1" fmla="val 5085"/>
            <a:gd name="adj2" fmla="val 327528"/>
            <a:gd name="adj3" fmla="val 11552519"/>
            <a:gd name="adj4" fmla="val 7559718"/>
            <a:gd name="adj5" fmla="val 5932"/>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E3F82EE-14FE-4380-BC7D-47D6EEED5E91}">
      <dsp:nvSpPr>
        <dsp:cNvPr id="0" name=""/>
        <dsp:cNvSpPr/>
      </dsp:nvSpPr>
      <dsp:spPr>
        <a:xfrm>
          <a:off x="839948" y="51874"/>
          <a:ext cx="4946378" cy="4946378"/>
        </a:xfrm>
        <a:prstGeom prst="circularArrow">
          <a:avLst>
            <a:gd name="adj1" fmla="val 5085"/>
            <a:gd name="adj2" fmla="val 327528"/>
            <a:gd name="adj3" fmla="val 15872148"/>
            <a:gd name="adj4" fmla="val 11880111"/>
            <a:gd name="adj5" fmla="val 5932"/>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137C72-2FB2-47E2-B162-7BF0D13DDD33}">
      <dsp:nvSpPr>
        <dsp:cNvPr id="0" name=""/>
        <dsp:cNvSpPr/>
      </dsp:nvSpPr>
      <dsp:spPr>
        <a:xfrm>
          <a:off x="2159846" y="2302"/>
          <a:ext cx="2429827" cy="1006769"/>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kern="1200"/>
            <a:t>Amina is 76 years old</a:t>
          </a:r>
          <a:endParaRPr lang="en-US" sz="1900" kern="1200"/>
        </a:p>
      </dsp:txBody>
      <dsp:txXfrm>
        <a:off x="2208992" y="51448"/>
        <a:ext cx="2331535" cy="908477"/>
      </dsp:txXfrm>
    </dsp:sp>
    <dsp:sp modelId="{9B0A84E9-B48A-46D2-8FED-D7742641C323}">
      <dsp:nvSpPr>
        <dsp:cNvPr id="0" name=""/>
        <dsp:cNvSpPr/>
      </dsp:nvSpPr>
      <dsp:spPr>
        <a:xfrm>
          <a:off x="2159846" y="1059410"/>
          <a:ext cx="2429827" cy="1006769"/>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kern="1200"/>
            <a:t>She smokes 20 cigarettes a day</a:t>
          </a:r>
          <a:endParaRPr lang="en-US" sz="1900" kern="1200"/>
        </a:p>
      </dsp:txBody>
      <dsp:txXfrm>
        <a:off x="2208992" y="1108556"/>
        <a:ext cx="2331535" cy="908477"/>
      </dsp:txXfrm>
    </dsp:sp>
    <dsp:sp modelId="{CE9E96F4-0042-47C9-8EE2-1BF0B79DD775}">
      <dsp:nvSpPr>
        <dsp:cNvPr id="0" name=""/>
        <dsp:cNvSpPr/>
      </dsp:nvSpPr>
      <dsp:spPr>
        <a:xfrm>
          <a:off x="2159846" y="2116519"/>
          <a:ext cx="2429827" cy="1006769"/>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kern="1200"/>
            <a:t>Shes also a heavy coffee drinker</a:t>
          </a:r>
          <a:endParaRPr lang="en-US" sz="1900" kern="1200"/>
        </a:p>
      </dsp:txBody>
      <dsp:txXfrm>
        <a:off x="2208992" y="2165665"/>
        <a:ext cx="2331535" cy="908477"/>
      </dsp:txXfrm>
    </dsp:sp>
    <dsp:sp modelId="{CE4B05A1-68AD-493B-91F8-422694DE38CC}">
      <dsp:nvSpPr>
        <dsp:cNvPr id="0" name=""/>
        <dsp:cNvSpPr/>
      </dsp:nvSpPr>
      <dsp:spPr>
        <a:xfrm>
          <a:off x="2159846" y="3173627"/>
          <a:ext cx="2429827" cy="1006769"/>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kern="1200"/>
            <a:t>She has had 5 fractured bones in the last 5 years</a:t>
          </a:r>
          <a:endParaRPr lang="en-US" sz="1900" kern="1200"/>
        </a:p>
      </dsp:txBody>
      <dsp:txXfrm>
        <a:off x="2208992" y="3222773"/>
        <a:ext cx="2331535" cy="908477"/>
      </dsp:txXfrm>
    </dsp:sp>
    <dsp:sp modelId="{405B7DEB-A9C6-4DDD-B3A1-D7E36FC360B4}">
      <dsp:nvSpPr>
        <dsp:cNvPr id="0" name=""/>
        <dsp:cNvSpPr/>
      </dsp:nvSpPr>
      <dsp:spPr>
        <a:xfrm>
          <a:off x="2159846" y="4230735"/>
          <a:ext cx="2429827" cy="1006769"/>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kern="1200"/>
            <a:t>She has lost some height &amp; weight</a:t>
          </a:r>
          <a:endParaRPr lang="en-US" sz="1900" kern="1200"/>
        </a:p>
      </dsp:txBody>
      <dsp:txXfrm>
        <a:off x="2208992" y="4279881"/>
        <a:ext cx="2331535" cy="90847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9E2D55-305D-48A5-92F2-254FA48D8367}">
      <dsp:nvSpPr>
        <dsp:cNvPr id="0" name=""/>
        <dsp:cNvSpPr/>
      </dsp:nvSpPr>
      <dsp:spPr>
        <a:xfrm>
          <a:off x="0" y="144507"/>
          <a:ext cx="6749521" cy="950990"/>
        </a:xfrm>
        <a:prstGeom prst="round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Amina will have chronic pain, which makes it hard for Amina to move around and do her daily routine comfortably. </a:t>
          </a:r>
          <a:endParaRPr lang="en-US" sz="1700" kern="1200"/>
        </a:p>
      </dsp:txBody>
      <dsp:txXfrm>
        <a:off x="46424" y="190931"/>
        <a:ext cx="6656673" cy="858142"/>
      </dsp:txXfrm>
    </dsp:sp>
    <dsp:sp modelId="{E652EFBF-7D44-4E47-9739-862B70AC05B5}">
      <dsp:nvSpPr>
        <dsp:cNvPr id="0" name=""/>
        <dsp:cNvSpPr/>
      </dsp:nvSpPr>
      <dsp:spPr>
        <a:xfrm>
          <a:off x="0" y="1144458"/>
          <a:ext cx="6749521" cy="950990"/>
        </a:xfrm>
        <a:prstGeom prst="roundRect">
          <a:avLst/>
        </a:prstGeom>
        <a:solidFill>
          <a:schemeClr val="accent5">
            <a:hueOff val="-928905"/>
            <a:satOff val="914"/>
            <a:lumOff val="205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Amina may need to take medication regularly, as she is 76 years old pain killers medication can cause side effects such as stomach irritation, drowsiness. Making long term treatment challenging. </a:t>
          </a:r>
          <a:endParaRPr lang="en-US" sz="1700" kern="1200"/>
        </a:p>
      </dsp:txBody>
      <dsp:txXfrm>
        <a:off x="46424" y="1190882"/>
        <a:ext cx="6656673" cy="858142"/>
      </dsp:txXfrm>
    </dsp:sp>
    <dsp:sp modelId="{8648DCBD-2F54-46B4-89A4-3DAFC262F5DA}">
      <dsp:nvSpPr>
        <dsp:cNvPr id="0" name=""/>
        <dsp:cNvSpPr/>
      </dsp:nvSpPr>
      <dsp:spPr>
        <a:xfrm>
          <a:off x="0" y="2144408"/>
          <a:ext cx="6749521" cy="950990"/>
        </a:xfrm>
        <a:prstGeom prst="roundRect">
          <a:avLst/>
        </a:prstGeom>
        <a:solidFill>
          <a:schemeClr val="accent5">
            <a:hueOff val="-1857811"/>
            <a:satOff val="1829"/>
            <a:lumOff val="4118"/>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Pain can make it difficult for Amina to walk, walking up and down the stairs. Half of her independence will go.</a:t>
          </a:r>
          <a:endParaRPr lang="en-US" sz="1700" kern="1200"/>
        </a:p>
      </dsp:txBody>
      <dsp:txXfrm>
        <a:off x="46424" y="2190832"/>
        <a:ext cx="6656673" cy="858142"/>
      </dsp:txXfrm>
    </dsp:sp>
    <dsp:sp modelId="{CA1DA18D-4E2B-4844-9971-7D68E5B2CACD}">
      <dsp:nvSpPr>
        <dsp:cNvPr id="0" name=""/>
        <dsp:cNvSpPr/>
      </dsp:nvSpPr>
      <dsp:spPr>
        <a:xfrm>
          <a:off x="0" y="3144359"/>
          <a:ext cx="6749521" cy="950990"/>
        </a:xfrm>
        <a:prstGeom prst="roundRect">
          <a:avLst/>
        </a:prstGeom>
        <a:solidFill>
          <a:schemeClr val="accent5">
            <a:hueOff val="-2786716"/>
            <a:satOff val="2743"/>
            <a:lumOff val="617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Living like this can cause her to have anxiety and stress. She could possibly self isolate because her independence is gone. </a:t>
          </a:r>
          <a:endParaRPr lang="en-US" sz="1700" kern="1200"/>
        </a:p>
      </dsp:txBody>
      <dsp:txXfrm>
        <a:off x="46424" y="3190783"/>
        <a:ext cx="6656673" cy="858142"/>
      </dsp:txXfrm>
    </dsp:sp>
    <dsp:sp modelId="{265763D6-1297-4A51-BAC5-E1470248B182}">
      <dsp:nvSpPr>
        <dsp:cNvPr id="0" name=""/>
        <dsp:cNvSpPr/>
      </dsp:nvSpPr>
      <dsp:spPr>
        <a:xfrm>
          <a:off x="0" y="4144309"/>
          <a:ext cx="6749521" cy="950990"/>
        </a:xfrm>
        <a:prstGeom prst="roundRect">
          <a:avLst/>
        </a:prstGeom>
        <a:solidFill>
          <a:schemeClr val="accent5">
            <a:hueOff val="-3715622"/>
            <a:satOff val="3658"/>
            <a:lumOff val="823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Having to also go to regular healthcare checkups can be draining, she would have to plan the whole day out and as she is old it could cause a lot of delays. </a:t>
          </a:r>
          <a:endParaRPr lang="en-US" sz="1700" kern="1200"/>
        </a:p>
      </dsp:txBody>
      <dsp:txXfrm>
        <a:off x="46424" y="4190733"/>
        <a:ext cx="6656673" cy="85814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7CB5C1-CADE-4AEC-A5F4-0DB5AA97953A}">
      <dsp:nvSpPr>
        <dsp:cNvPr id="0" name=""/>
        <dsp:cNvSpPr/>
      </dsp:nvSpPr>
      <dsp:spPr>
        <a:xfrm>
          <a:off x="0" y="0"/>
          <a:ext cx="5737092" cy="1571942"/>
        </a:xfrm>
        <a:prstGeom prst="roundRect">
          <a:avLst>
            <a:gd name="adj" fmla="val 10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NHS (2024) </a:t>
          </a:r>
          <a:r>
            <a:rPr lang="en-GB" sz="1600" kern="1200"/>
            <a:t>Osteoarthritis</a:t>
          </a:r>
          <a:r>
            <a:rPr lang="en-US" sz="1600" kern="1200"/>
            <a:t>. Available at: </a:t>
          </a:r>
          <a:r>
            <a:rPr lang="en-US" sz="1600" kern="1200">
              <a:hlinkClick xmlns:r="http://schemas.openxmlformats.org/officeDocument/2006/relationships" r:id="rId1"/>
            </a:rPr>
            <a:t>https://www.nhs.uk/conditions/osteoarthritis/</a:t>
          </a:r>
          <a:r>
            <a:rPr lang="en-US" sz="1600" kern="1200"/>
            <a:t> (Accessed: 9 July 2026)</a:t>
          </a:r>
        </a:p>
      </dsp:txBody>
      <dsp:txXfrm>
        <a:off x="46041" y="46041"/>
        <a:ext cx="4040843" cy="1479860"/>
      </dsp:txXfrm>
    </dsp:sp>
    <dsp:sp modelId="{357A7C6B-06C2-46BD-B7BD-96ABA36A417B}">
      <dsp:nvSpPr>
        <dsp:cNvPr id="0" name=""/>
        <dsp:cNvSpPr/>
      </dsp:nvSpPr>
      <dsp:spPr>
        <a:xfrm>
          <a:off x="506214" y="1833932"/>
          <a:ext cx="5737092" cy="1571942"/>
        </a:xfrm>
        <a:prstGeom prst="roundRect">
          <a:avLst>
            <a:gd name="adj" fmla="val 10000"/>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World Health Organization (2023) Osteoarthritis. Available at: </a:t>
          </a:r>
          <a:r>
            <a:rPr lang="en-GB" sz="1600" kern="1200">
              <a:hlinkClick xmlns:r="http://schemas.openxmlformats.org/officeDocument/2006/relationships" r:id="rId2"/>
            </a:rPr>
            <a:t>https://www.who.int/news-room/fact-sheets/detail/osteoarthritis</a:t>
          </a:r>
          <a:r>
            <a:rPr lang="en-GB" sz="1600" kern="1200"/>
            <a:t> ( (Accessed 9 July 2026)</a:t>
          </a:r>
          <a:endParaRPr lang="en-US" sz="1600" kern="1200"/>
        </a:p>
      </dsp:txBody>
      <dsp:txXfrm>
        <a:off x="552255" y="1879973"/>
        <a:ext cx="4117034" cy="1479860"/>
      </dsp:txXfrm>
    </dsp:sp>
    <dsp:sp modelId="{AB50662F-67BA-457B-8E1D-8FEA93F9A8B4}">
      <dsp:nvSpPr>
        <dsp:cNvPr id="0" name=""/>
        <dsp:cNvSpPr/>
      </dsp:nvSpPr>
      <dsp:spPr>
        <a:xfrm>
          <a:off x="1012428" y="3667865"/>
          <a:ext cx="5737092" cy="1571942"/>
        </a:xfrm>
        <a:prstGeom prst="roundRect">
          <a:avLst>
            <a:gd name="adj" fmla="val 10000"/>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Arthristis UK (2024). Available at: </a:t>
          </a:r>
          <a:r>
            <a:rPr lang="en-GB" sz="1600" kern="1200">
              <a:hlinkClick xmlns:r="http://schemas.openxmlformats.org/officeDocument/2006/relationships" r:id="rId3"/>
            </a:rPr>
            <a:t>https://www.arthritis-uk.org/information-and-support/understanding-arthritis/conditions/arthritis/</a:t>
          </a:r>
          <a:r>
            <a:rPr lang="en-GB" sz="1600" kern="1200"/>
            <a:t> (Accessed: 9 July 2026)</a:t>
          </a:r>
          <a:endParaRPr lang="en-US" sz="1600" kern="1200"/>
        </a:p>
      </dsp:txBody>
      <dsp:txXfrm>
        <a:off x="1058469" y="3713906"/>
        <a:ext cx="4117034" cy="1479860"/>
      </dsp:txXfrm>
    </dsp:sp>
    <dsp:sp modelId="{5F217EE1-1CC2-434C-995B-C0E1EC5B5A82}">
      <dsp:nvSpPr>
        <dsp:cNvPr id="0" name=""/>
        <dsp:cNvSpPr/>
      </dsp:nvSpPr>
      <dsp:spPr>
        <a:xfrm>
          <a:off x="4715330" y="1192056"/>
          <a:ext cx="1021762" cy="1021762"/>
        </a:xfrm>
        <a:prstGeom prst="downArrow">
          <a:avLst>
            <a:gd name="adj1" fmla="val 55000"/>
            <a:gd name="adj2" fmla="val 45000"/>
          </a:avLst>
        </a:prstGeom>
        <a:solidFill>
          <a:schemeClr val="accent2">
            <a:tint val="40000"/>
            <a:alpha val="90000"/>
            <a:hueOff val="0"/>
            <a:satOff val="0"/>
            <a:lumOff val="0"/>
            <a:alphaOff val="0"/>
          </a:schemeClr>
        </a:solidFill>
        <a:ln w="1587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945226" y="1192056"/>
        <a:ext cx="561970" cy="768876"/>
      </dsp:txXfrm>
    </dsp:sp>
    <dsp:sp modelId="{36977C44-A5AC-4677-8884-7A2C2CA4BDA7}">
      <dsp:nvSpPr>
        <dsp:cNvPr id="0" name=""/>
        <dsp:cNvSpPr/>
      </dsp:nvSpPr>
      <dsp:spPr>
        <a:xfrm>
          <a:off x="5221544" y="3015509"/>
          <a:ext cx="1021762" cy="1021762"/>
        </a:xfrm>
        <a:prstGeom prst="downArrow">
          <a:avLst>
            <a:gd name="adj1" fmla="val 55000"/>
            <a:gd name="adj2" fmla="val 45000"/>
          </a:avLst>
        </a:prstGeom>
        <a:solidFill>
          <a:schemeClr val="accent3">
            <a:tint val="40000"/>
            <a:alpha val="90000"/>
            <a:hueOff val="0"/>
            <a:satOff val="0"/>
            <a:lumOff val="0"/>
            <a:alphaOff val="0"/>
          </a:schemeClr>
        </a:solidFill>
        <a:ln w="15875"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451440" y="3015509"/>
        <a:ext cx="561970" cy="768876"/>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3AD291-3CF1-49C0-875F-B1741DB68C87}" type="datetimeFigureOut">
              <a:rPr lang="en-IN" smtClean="0"/>
              <a:t>13-07-2026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AC9889-1B5B-4784-A632-8A98265D1910}" type="slidenum">
              <a:rPr lang="en-IN" smtClean="0"/>
              <a:t>‹#›</a:t>
            </a:fld>
            <a:endParaRPr lang="en-IN"/>
          </a:p>
        </p:txBody>
      </p:sp>
    </p:spTree>
    <p:extLst>
      <p:ext uri="{BB962C8B-B14F-4D97-AF65-F5344CB8AC3E}">
        <p14:creationId xmlns:p14="http://schemas.microsoft.com/office/powerpoint/2010/main" val="6712572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A47C00B-6101-4BC7-85C6-42EAAB03AAD7}"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394802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2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26</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Osteoarthritis is a degenerative joint condition: cartilage cushioning the joint breaks down, so bones rub together, causing pain, stiffness and swelling. It also has an inflammatory component, not just mechanical wear. It mainly affects the knee, hip and hand, and mostly adults over 45 (WHO, 2023). In the UK, GP-diagnosed prevalence is 10.7% of adults, having risen steadily since the late 1990s (Swain et al., 2020), and Versus Arthritis (2023) estimate over 8.5 million people are affected – the most common joint condition seen in primary care.</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27</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Measuring and monitoring OA both rely on combining several UK data sources, since it is a slow, often self-managed condition rather than an acute event. Primary care databases like CPRD provide most national incidence and prevalence estimates from GP-coded diagnoses. Hospital Episode Statistics and the National Joint Registry track the more severe end – admissions and joint replacements – and allow ongoing monitoring of surgical demand and outcomes over time. Population surveys, including OHID's musculoskeletal health local profiles, capture people managing symptoms in the community who never reach hospital. Finally, NICE guideline NG226 gives standardised clinical diagnostic criteria, avoiding unnecessary imaging in typical cases. Together, ongoing use of these sources is what allows trends to be monitored year on year, not just measured once.</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28</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NICE guideline NG226 (updated 2022) sets out a stepped approach to controlling osteoarthritis, always starting with non-pharmacological care before medication or surgery: education and self-management first, then exercise – both strengthening and general aerobic activity – then weight management where relevant. Analgesia is offered only as an adjunct, and surgery, most often hip or knee replacement, is reserved for people whose quality of life remains significantly affected despite optimal non-surgical management. Briefly note the main risk factors driving who develops OA in the first place – obesity is the single biggest modifiable factor, alongside age, sex and previous joint injury – which sets up the case study.</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29</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Introduce Amina, 76, attending her GP for a routine annual check-up, and work through the factors affecting her health and wellbeing. Smoking impairs blood flow and bone remodelling, which can worsen joint pain and slow healing, and is also a major modifiable cardiovascular risk factor at her age. High coffee intake can interfere with calcium absorption, compounding bone fragility. Multiple fractures over five years is a red flag for reduced bone strength and increased falls risk – important given any mobility issues from OA. Height loss and unintentional weight loss both need further assessment; while the assignment focuses on osteoarthritis, these features are also classic warning signs of osteoporosis, which commonly coexists with OA in older adults, so a good HSC professional considers the whole picture, not just one diagnosis.</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30</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sets out how I, as a health and social care professional, would support Amina in practice. First, health education in accessible language, agreeing goals with her rather than imposing them. Second, encouraging safe, low-impact activity such as walking or swimming, which NICE recommends as first-line management for OA and which also helps reduce falls risk. Third, signposting and referral – smoking cessation support, dietetic advice, physiotherapy, and a bone health or falls risk assessment given her fracture history and height loss, following National Osteoporosis Guideline Group guidance. Finally, person-centred, ongoing care: regular review, involving Amina in decisions about her own care, and respecting her dignity and independence throughout. Health education is empowerment, not just information.</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31</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Final reference slide in Harvard style, listing all real, verifiable sources used throughout the presentation: NICE, NOGG, NHS, WHO and peer-reviewed UK epidemiological studies (Swain et al.; Yu et al.), plus Versus Arthritis's national statistics report. Offer to answer any questions.</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32</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https://www.nhs.uk/conditions/osteoarthritis/,https://www.nice.org.uk/guidance/ng226
Osteoarthritis (OA) is the most common form of arthritis and represents a major cause of pain, disability, and reduced quality of life, particularly among older adults. It is a chronic, degenerative joint disease characterized by the gradual breakdown of articular cartilage, changes to surrounding bone, and inflammation of joint tissues. As cartilage deteriorates, joints lose their ability to move smoothly, resulting in pain, stiffness, swelling, and reduced function. Osteoarthritis most commonly affects weight-bearing joints such as the knees and hips, as well as the hands and spine, although it can occur in almost any joint in the body. The condition does not always progress in a linear manner; symptoms may fluctuate over time, with periods of relative stability followed by flare-ups. From a public health perspective, osteoarthritis is increasingly significant due to population ageing and rising obesity rates, both of which contribute to higher prevalence. In the UK, millions of people are affected, placing considerable pressure on NHS services. This presentation explores the prevention of osteoarthritis, critically evaluates UK health policies and guidelines—particularly those issued by NICE—and concludes by considering their effectiveness and areas for improvement.
</a:t>
            </a:r>
          </a:p>
        </p:txBody>
      </p:sp>
      <p:sp>
        <p:nvSpPr>
          <p:cNvPr id="4" name="Slide Number Placeholder 3"/>
          <p:cNvSpPr>
            <a:spLocks noGrp="1"/>
          </p:cNvSpPr>
          <p:nvPr>
            <p:ph type="sldNum" sz="quarter" idx="5"/>
          </p:nvPr>
        </p:nvSpPr>
        <p:spPr/>
        <p:txBody>
          <a:bodyPr/>
          <a:lstStyle/>
          <a:p>
            <a:fld id="{40B0E3DA-9FC7-402B-A7DF-A7E97F077CE5}" type="slidenum">
              <a:t>40</a:t>
            </a:fld>
            <a:endParaRPr lang="en-US"/>
          </a:p>
        </p:txBody>
      </p:sp>
    </p:spTree>
    <p:extLst>
      <p:ext uri="{BB962C8B-B14F-4D97-AF65-F5344CB8AC3E}">
        <p14:creationId xmlns:p14="http://schemas.microsoft.com/office/powerpoint/2010/main" val="33929491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61207F-A9A0-8433-9D29-FF91F0C2B7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94CEC7-1BE6-61B0-5A2F-EAE2CC53C5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D7E132C-42DF-2624-F6D1-EDBDDC09D742}"/>
              </a:ext>
            </a:extLst>
          </p:cNvPr>
          <p:cNvSpPr>
            <a:spLocks noGrp="1"/>
          </p:cNvSpPr>
          <p:nvPr>
            <p:ph type="body" idx="1"/>
          </p:nvPr>
        </p:nvSpPr>
        <p:spPr/>
        <p:txBody>
          <a:bodyPr/>
          <a:lstStyle/>
          <a:p>
            <a:r>
              <a:rPr lang="en-US"/>
              <a:t>
---
This slide references information from the following file: https://www.nhs.uk/conditions/osteoarthritis/,https://www.nice.org.uk/guidance/ng226
Osteoarthritis (OA) is the most common form of arthritis and represents a major cause of pain, disability, and reduced quality of life, particularly among older adults. It is a chronic, degenerative joint disease characterized by the gradual breakdown of articular cartilage, changes to surrounding bone, and inflammation of joint tissues. As cartilage deteriorates, joints lose their ability to move smoothly, resulting in pain, stiffness, swelling, and reduced function. Osteoarthritis most commonly affects weight-bearing joints such as the knees and hips, as well as the hands and spine, although it can occur in almost any joint in the body. The condition does not always progress in a linear manner; symptoms may fluctuate over time, with periods of relative stability followed by flare-ups. From a public health perspective, osteoarthritis is increasingly significant due to population ageing and rising obesity rates, both of which contribute to higher prevalence. In the UK, millions of people are affected, placing considerable pressure on NHS services. This presentation explores the prevention of osteoarthritis, critically evaluates UK health policies and guidelines—particularly those issued by NICE—and concludes by considering their effectiveness and areas for improvement.
</a:t>
            </a:r>
          </a:p>
        </p:txBody>
      </p:sp>
      <p:sp>
        <p:nvSpPr>
          <p:cNvPr id="4" name="Slide Number Placeholder 3">
            <a:extLst>
              <a:ext uri="{FF2B5EF4-FFF2-40B4-BE49-F238E27FC236}">
                <a16:creationId xmlns:a16="http://schemas.microsoft.com/office/drawing/2014/main" id="{F3C76CA3-04FE-3B5D-7B07-B852CAC2170B}"/>
              </a:ext>
            </a:extLst>
          </p:cNvPr>
          <p:cNvSpPr>
            <a:spLocks noGrp="1"/>
          </p:cNvSpPr>
          <p:nvPr>
            <p:ph type="sldNum" sz="quarter" idx="5"/>
          </p:nvPr>
        </p:nvSpPr>
        <p:spPr/>
        <p:txBody>
          <a:bodyPr/>
          <a:lstStyle/>
          <a:p>
            <a:fld id="{40B0E3DA-9FC7-402B-A7DF-A7E97F077CE5}" type="slidenum">
              <a:t>41</a:t>
            </a:fld>
            <a:endParaRPr lang="en-US"/>
          </a:p>
        </p:txBody>
      </p:sp>
    </p:spTree>
    <p:extLst>
      <p:ext uri="{BB962C8B-B14F-4D97-AF65-F5344CB8AC3E}">
        <p14:creationId xmlns:p14="http://schemas.microsoft.com/office/powerpoint/2010/main" val="23698986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43310F-E843-C639-CE53-8F2BE5916B4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C55F3E-AB42-E062-4130-AADC2A6EDD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2DE555F-A042-E1B4-FF71-4BD3915D457E}"/>
              </a:ext>
            </a:extLst>
          </p:cNvPr>
          <p:cNvSpPr>
            <a:spLocks noGrp="1"/>
          </p:cNvSpPr>
          <p:nvPr>
            <p:ph type="body" idx="1"/>
          </p:nvPr>
        </p:nvSpPr>
        <p:spPr/>
        <p:txBody>
          <a:bodyPr/>
          <a:lstStyle/>
          <a:p>
            <a:r>
              <a:rPr lang="en-US"/>
              <a:t>
---
This slide references information from the following file: https://www.nhs.uk/conditions/osteoarthritis/,https://www.nice.org.uk/guidance/ng226
Osteoarthritis (OA) is the most common form of arthritis and represents a major cause of pain, disability, and reduced quality of life, particularly among older adults. It is a chronic, degenerative joint disease characterized by the gradual breakdown of articular cartilage, changes to surrounding bone, and inflammation of joint tissues. As cartilage deteriorates, joints lose their ability to move smoothly, resulting in pain, stiffness, swelling, and reduced function. Osteoarthritis most commonly affects weight-bearing joints such as the knees and hips, as well as the hands and spine, although it can occur in almost any joint in the body. The condition does not always progress in a linear manner; symptoms may fluctuate over time, with periods of relative stability followed by flare-ups. From a public health perspective, osteoarthritis is increasingly significant due to population ageing and rising obesity rates, both of which contribute to higher prevalence. In the UK, millions of people are affected, placing considerable pressure on NHS services. This presentation explores the prevention of osteoarthritis, critically evaluates UK health policies and guidelines—particularly those issued by NICE—and concludes by considering their effectiveness and areas for improvement.
</a:t>
            </a:r>
          </a:p>
        </p:txBody>
      </p:sp>
      <p:sp>
        <p:nvSpPr>
          <p:cNvPr id="4" name="Slide Number Placeholder 3">
            <a:extLst>
              <a:ext uri="{FF2B5EF4-FFF2-40B4-BE49-F238E27FC236}">
                <a16:creationId xmlns:a16="http://schemas.microsoft.com/office/drawing/2014/main" id="{14EDCDD9-9116-35DA-1380-3284CE317CE1}"/>
              </a:ext>
            </a:extLst>
          </p:cNvPr>
          <p:cNvSpPr>
            <a:spLocks noGrp="1"/>
          </p:cNvSpPr>
          <p:nvPr>
            <p:ph type="sldNum" sz="quarter" idx="5"/>
          </p:nvPr>
        </p:nvSpPr>
        <p:spPr/>
        <p:txBody>
          <a:bodyPr/>
          <a:lstStyle/>
          <a:p>
            <a:fld id="{40B0E3DA-9FC7-402B-A7DF-A7E97F077CE5}" type="slidenum">
              <a:t>42</a:t>
            </a:fld>
            <a:endParaRPr lang="en-US"/>
          </a:p>
        </p:txBody>
      </p:sp>
    </p:spTree>
    <p:extLst>
      <p:ext uri="{BB962C8B-B14F-4D97-AF65-F5344CB8AC3E}">
        <p14:creationId xmlns:p14="http://schemas.microsoft.com/office/powerpoint/2010/main" val="15467484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6D91DA-7EED-6467-591E-E99EC571F3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0CC91C-BA36-99CC-7805-2A522EDB21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83EE14-0773-C379-C90C-A29F6B70701B}"/>
              </a:ext>
            </a:extLst>
          </p:cNvPr>
          <p:cNvSpPr>
            <a:spLocks noGrp="1"/>
          </p:cNvSpPr>
          <p:nvPr>
            <p:ph type="body" idx="1"/>
          </p:nvPr>
        </p:nvSpPr>
        <p:spPr/>
        <p:txBody>
          <a:bodyPr/>
          <a:lstStyle/>
          <a:p>
            <a:r>
              <a:rPr lang="en-US"/>
              <a:t>
---
This slide references information from the following file: https://www.nhs.uk/conditions/osteoarthritis/,https://www.nice.org.uk/guidance/ng226
Osteoarthritis (OA) is the most common form of arthritis and represents a major cause of pain, disability, and reduced quality of life, particularly among older adults. It is a chronic, degenerative joint disease characterized by the gradual breakdown of articular cartilage, changes to surrounding bone, and inflammation of joint tissues. As cartilage deteriorates, joints lose their ability to move smoothly, resulting in pain, stiffness, swelling, and reduced function. Osteoarthritis most commonly affects weight-bearing joints such as the knees and hips, as well as the hands and spine, although it can occur in almost any joint in the body. The condition does not always progress in a linear manner; symptoms may fluctuate over time, with periods of relative stability followed by flare-ups. From a public health perspective, osteoarthritis is increasingly significant due to population ageing and rising obesity rates, both of which contribute to higher prevalence. In the UK, millions of people are affected, placing considerable pressure on NHS services. This presentation explores the prevention of osteoarthritis, critically evaluates UK health policies and guidelines—particularly those issued by NICE—and concludes by considering their effectiveness and areas for improvement.
</a:t>
            </a:r>
          </a:p>
        </p:txBody>
      </p:sp>
      <p:sp>
        <p:nvSpPr>
          <p:cNvPr id="4" name="Slide Number Placeholder 3">
            <a:extLst>
              <a:ext uri="{FF2B5EF4-FFF2-40B4-BE49-F238E27FC236}">
                <a16:creationId xmlns:a16="http://schemas.microsoft.com/office/drawing/2014/main" id="{7F77BBEE-0EE2-5375-0298-88D9B26C56B1}"/>
              </a:ext>
            </a:extLst>
          </p:cNvPr>
          <p:cNvSpPr>
            <a:spLocks noGrp="1"/>
          </p:cNvSpPr>
          <p:nvPr>
            <p:ph type="sldNum" sz="quarter" idx="5"/>
          </p:nvPr>
        </p:nvSpPr>
        <p:spPr/>
        <p:txBody>
          <a:bodyPr/>
          <a:lstStyle/>
          <a:p>
            <a:fld id="{40B0E3DA-9FC7-402B-A7DF-A7E97F077CE5}" type="slidenum">
              <a:t>43</a:t>
            </a:fld>
            <a:endParaRPr lang="en-US"/>
          </a:p>
        </p:txBody>
      </p:sp>
    </p:spTree>
    <p:extLst>
      <p:ext uri="{BB962C8B-B14F-4D97-AF65-F5344CB8AC3E}">
        <p14:creationId xmlns:p14="http://schemas.microsoft.com/office/powerpoint/2010/main" val="16179003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BC17D7-5E75-190E-613B-412F190EC46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D59062-CA51-41E2-11C7-DB36FC96513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235E4D7-A28A-B82D-C1B3-68BFB5228692}"/>
              </a:ext>
            </a:extLst>
          </p:cNvPr>
          <p:cNvSpPr>
            <a:spLocks noGrp="1"/>
          </p:cNvSpPr>
          <p:nvPr>
            <p:ph type="body" idx="1"/>
          </p:nvPr>
        </p:nvSpPr>
        <p:spPr/>
        <p:txBody>
          <a:bodyPr/>
          <a:lstStyle/>
          <a:p>
            <a:r>
              <a:rPr lang="en-US"/>
              <a:t>
---
This slide references information from the following file: https://www.nhs.uk/conditions/osteoarthritis/,https://www.nice.org.uk/guidance/ng226
Osteoarthritis (OA) is the most common form of arthritis and represents a major cause of pain, disability, and reduced quality of life, particularly among older adults. It is a chronic, degenerative joint disease characterized by the gradual breakdown of articular cartilage, changes to surrounding bone, and inflammation of joint tissues. As cartilage deteriorates, joints lose their ability to move smoothly, resulting in pain, stiffness, swelling, and reduced function. Osteoarthritis most commonly affects weight-bearing joints such as the knees and hips, as well as the hands and spine, although it can occur in almost any joint in the body. The condition does not always progress in a linear manner; symptoms may fluctuate over time, with periods of relative stability followed by flare-ups. From a public health perspective, osteoarthritis is increasingly significant due to population ageing and rising obesity rates, both of which contribute to higher prevalence. In the UK, millions of people are affected, placing considerable pressure on NHS services. This presentation explores the prevention of osteoarthritis, critically evaluates UK health policies and guidelines—particularly those issued by NICE—and concludes by considering their effectiveness and areas for improvement.
</a:t>
            </a:r>
          </a:p>
        </p:txBody>
      </p:sp>
      <p:sp>
        <p:nvSpPr>
          <p:cNvPr id="4" name="Slide Number Placeholder 3">
            <a:extLst>
              <a:ext uri="{FF2B5EF4-FFF2-40B4-BE49-F238E27FC236}">
                <a16:creationId xmlns:a16="http://schemas.microsoft.com/office/drawing/2014/main" id="{29332162-6C4A-DA91-049C-59DD770F94B8}"/>
              </a:ext>
            </a:extLst>
          </p:cNvPr>
          <p:cNvSpPr>
            <a:spLocks noGrp="1"/>
          </p:cNvSpPr>
          <p:nvPr>
            <p:ph type="sldNum" sz="quarter" idx="5"/>
          </p:nvPr>
        </p:nvSpPr>
        <p:spPr/>
        <p:txBody>
          <a:bodyPr/>
          <a:lstStyle/>
          <a:p>
            <a:fld id="{40B0E3DA-9FC7-402B-A7DF-A7E97F077CE5}" type="slidenum">
              <a:t>44</a:t>
            </a:fld>
            <a:endParaRPr lang="en-US"/>
          </a:p>
        </p:txBody>
      </p:sp>
    </p:spTree>
    <p:extLst>
      <p:ext uri="{BB962C8B-B14F-4D97-AF65-F5344CB8AC3E}">
        <p14:creationId xmlns:p14="http://schemas.microsoft.com/office/powerpoint/2010/main" val="33031787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6BC33E-EC2F-786B-7EFC-28C1B1228A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8DE326-C20E-8E78-1055-AD36FBC60A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74CAB41-8F71-A879-F39E-E9CA0539332A}"/>
              </a:ext>
            </a:extLst>
          </p:cNvPr>
          <p:cNvSpPr>
            <a:spLocks noGrp="1"/>
          </p:cNvSpPr>
          <p:nvPr>
            <p:ph type="body" idx="1"/>
          </p:nvPr>
        </p:nvSpPr>
        <p:spPr/>
        <p:txBody>
          <a:bodyPr/>
          <a:lstStyle/>
          <a:p>
            <a:r>
              <a:rPr lang="en-US"/>
              <a:t>
---
This slide references information from the following file: https://www.nhs.uk/conditions/osteoarthritis/,https://www.nice.org.uk/guidance/ng226
Osteoarthritis (OA) is the most common form of arthritis and represents a major cause of pain, disability, and reduced quality of life, particularly among older adults. It is a chronic, degenerative joint disease characterized by the gradual breakdown of articular cartilage, changes to surrounding bone, and inflammation of joint tissues. As cartilage deteriorates, joints lose their ability to move smoothly, resulting in pain, stiffness, swelling, and reduced function. Osteoarthritis most commonly affects weight-bearing joints such as the knees and hips, as well as the hands and spine, although it can occur in almost any joint in the body. The condition does not always progress in a linear manner; symptoms may fluctuate over time, with periods of relative stability followed by flare-ups. From a public health perspective, osteoarthritis is increasingly significant due to population ageing and rising obesity rates, both of which contribute to higher prevalence. In the UK, millions of people are affected, placing considerable pressure on NHS services. This presentation explores the prevention of osteoarthritis, critically evaluates UK health policies and guidelines—particularly those issued by NICE—and concludes by considering their effectiveness and areas for improvement.
</a:t>
            </a:r>
          </a:p>
        </p:txBody>
      </p:sp>
      <p:sp>
        <p:nvSpPr>
          <p:cNvPr id="4" name="Slide Number Placeholder 3">
            <a:extLst>
              <a:ext uri="{FF2B5EF4-FFF2-40B4-BE49-F238E27FC236}">
                <a16:creationId xmlns:a16="http://schemas.microsoft.com/office/drawing/2014/main" id="{02C3AB59-8F08-EC87-FDE7-075196CA289D}"/>
              </a:ext>
            </a:extLst>
          </p:cNvPr>
          <p:cNvSpPr>
            <a:spLocks noGrp="1"/>
          </p:cNvSpPr>
          <p:nvPr>
            <p:ph type="sldNum" sz="quarter" idx="5"/>
          </p:nvPr>
        </p:nvSpPr>
        <p:spPr/>
        <p:txBody>
          <a:bodyPr/>
          <a:lstStyle/>
          <a:p>
            <a:fld id="{40B0E3DA-9FC7-402B-A7DF-A7E97F077CE5}" type="slidenum">
              <a:t>45</a:t>
            </a:fld>
            <a:endParaRPr lang="en-US"/>
          </a:p>
        </p:txBody>
      </p:sp>
    </p:spTree>
    <p:extLst>
      <p:ext uri="{BB962C8B-B14F-4D97-AF65-F5344CB8AC3E}">
        <p14:creationId xmlns:p14="http://schemas.microsoft.com/office/powerpoint/2010/main" val="32571087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7E551C-23EB-8317-2FBD-0C61B2ABCC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7003D3-8CFF-D4E1-5260-F4675CF759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94278AD-6610-1C33-D8DD-199D187E8F57}"/>
              </a:ext>
            </a:extLst>
          </p:cNvPr>
          <p:cNvSpPr>
            <a:spLocks noGrp="1"/>
          </p:cNvSpPr>
          <p:nvPr>
            <p:ph type="body" idx="1"/>
          </p:nvPr>
        </p:nvSpPr>
        <p:spPr/>
        <p:txBody>
          <a:bodyPr/>
          <a:lstStyle/>
          <a:p>
            <a:r>
              <a:rPr lang="en-US"/>
              <a:t>
---
This slide references information from the following file: https://www.nhs.uk/conditions/osteoarthritis/,https://www.nice.org.uk/guidance/ng226
Osteoarthritis (OA) is the most common form of arthritis and represents a major cause of pain, disability, and reduced quality of life, particularly among older adults. It is a chronic, degenerative joint disease characterized by the gradual breakdown of articular cartilage, changes to surrounding bone, and inflammation of joint tissues. As cartilage deteriorates, joints lose their ability to move smoothly, resulting in pain, stiffness, swelling, and reduced function. Osteoarthritis most commonly affects weight-bearing joints such as the knees and hips, as well as the hands and spine, although it can occur in almost any joint in the body. The condition does not always progress in a linear manner; symptoms may fluctuate over time, with periods of relative stability followed by flare-ups. From a public health perspective, osteoarthritis is increasingly significant due to population ageing and rising obesity rates, both of which contribute to higher prevalence. In the UK, millions of people are affected, placing considerable pressure on NHS services. This presentation explores the prevention of osteoarthritis, critically evaluates UK health policies and guidelines—particularly those issued by NICE—and concludes by considering their effectiveness and areas for improvement.
</a:t>
            </a:r>
          </a:p>
        </p:txBody>
      </p:sp>
      <p:sp>
        <p:nvSpPr>
          <p:cNvPr id="4" name="Slide Number Placeholder 3">
            <a:extLst>
              <a:ext uri="{FF2B5EF4-FFF2-40B4-BE49-F238E27FC236}">
                <a16:creationId xmlns:a16="http://schemas.microsoft.com/office/drawing/2014/main" id="{E398A2D7-CB10-B3D2-56E6-16CB56D2E433}"/>
              </a:ext>
            </a:extLst>
          </p:cNvPr>
          <p:cNvSpPr>
            <a:spLocks noGrp="1"/>
          </p:cNvSpPr>
          <p:nvPr>
            <p:ph type="sldNum" sz="quarter" idx="5"/>
          </p:nvPr>
        </p:nvSpPr>
        <p:spPr/>
        <p:txBody>
          <a:bodyPr/>
          <a:lstStyle/>
          <a:p>
            <a:fld id="{40B0E3DA-9FC7-402B-A7DF-A7E97F077CE5}" type="slidenum">
              <a:t>46</a:t>
            </a:fld>
            <a:endParaRPr lang="en-US"/>
          </a:p>
        </p:txBody>
      </p:sp>
    </p:spTree>
    <p:extLst>
      <p:ext uri="{BB962C8B-B14F-4D97-AF65-F5344CB8AC3E}">
        <p14:creationId xmlns:p14="http://schemas.microsoft.com/office/powerpoint/2010/main" val="12136370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6B72DD-A797-684D-C0FE-A9EE56D574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AD02BE-6CCC-0A9D-8F29-6D2B018AF50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25536B-59A6-FB28-6CBE-A1C383034689}"/>
              </a:ext>
            </a:extLst>
          </p:cNvPr>
          <p:cNvSpPr>
            <a:spLocks noGrp="1"/>
          </p:cNvSpPr>
          <p:nvPr>
            <p:ph type="body" idx="1"/>
          </p:nvPr>
        </p:nvSpPr>
        <p:spPr/>
        <p:txBody>
          <a:bodyPr/>
          <a:lstStyle/>
          <a:p>
            <a:r>
              <a:rPr lang="en-US"/>
              <a:t>
---
This slide references information from the following file: https://www.nhs.uk/conditions/osteoarthritis/,https://www.nice.org.uk/guidance/ng226
Osteoarthritis (OA) is the most common form of arthritis and represents a major cause of pain, disability, and reduced quality of life, particularly among older adults. It is a chronic, degenerative joint disease characterized by the gradual breakdown of articular cartilage, changes to surrounding bone, and inflammation of joint tissues. As cartilage deteriorates, joints lose their ability to move smoothly, resulting in pain, stiffness, swelling, and reduced function. Osteoarthritis most commonly affects weight-bearing joints such as the knees and hips, as well as the hands and spine, although it can occur in almost any joint in the body. The condition does not always progress in a linear manner; symptoms may fluctuate over time, with periods of relative stability followed by flare-ups. From a public health perspective, osteoarthritis is increasingly significant due to population ageing and rising obesity rates, both of which contribute to higher prevalence. In the UK, millions of people are affected, placing considerable pressure on NHS services. This presentation explores the prevention of osteoarthritis, critically evaluates UK health policies and guidelines—particularly those issued by NICE—and concludes by considering their effectiveness and areas for improvement.
</a:t>
            </a:r>
          </a:p>
        </p:txBody>
      </p:sp>
      <p:sp>
        <p:nvSpPr>
          <p:cNvPr id="4" name="Slide Number Placeholder 3">
            <a:extLst>
              <a:ext uri="{FF2B5EF4-FFF2-40B4-BE49-F238E27FC236}">
                <a16:creationId xmlns:a16="http://schemas.microsoft.com/office/drawing/2014/main" id="{F2CEA7F7-5A9F-49DE-95BF-67E0DA014DE8}"/>
              </a:ext>
            </a:extLst>
          </p:cNvPr>
          <p:cNvSpPr>
            <a:spLocks noGrp="1"/>
          </p:cNvSpPr>
          <p:nvPr>
            <p:ph type="sldNum" sz="quarter" idx="5"/>
          </p:nvPr>
        </p:nvSpPr>
        <p:spPr/>
        <p:txBody>
          <a:bodyPr/>
          <a:lstStyle/>
          <a:p>
            <a:fld id="{40B0E3DA-9FC7-402B-A7DF-A7E97F077CE5}" type="slidenum">
              <a:t>47</a:t>
            </a:fld>
            <a:endParaRPr lang="en-US"/>
          </a:p>
        </p:txBody>
      </p:sp>
    </p:spTree>
    <p:extLst>
      <p:ext uri="{BB962C8B-B14F-4D97-AF65-F5344CB8AC3E}">
        <p14:creationId xmlns:p14="http://schemas.microsoft.com/office/powerpoint/2010/main" val="217826079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21F74E-EAA5-0A6D-23EC-0F4895F877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83E0213-4DB9-949A-6515-CF1D70F63F2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65E41D0-5684-CE4A-3879-AFA46CF95596}"/>
              </a:ext>
            </a:extLst>
          </p:cNvPr>
          <p:cNvSpPr>
            <a:spLocks noGrp="1"/>
          </p:cNvSpPr>
          <p:nvPr>
            <p:ph type="body" idx="1"/>
          </p:nvPr>
        </p:nvSpPr>
        <p:spPr/>
        <p:txBody>
          <a:bodyPr/>
          <a:lstStyle/>
          <a:p>
            <a:r>
              <a:rPr lang="en-US"/>
              <a:t>
---
This slide references information from the following file: https://www.nhs.uk/conditions/osteoarthritis/,https://www.nice.org.uk/guidance/ng226
Osteoarthritis (OA) is the most common form of arthritis and represents a major cause of pain, disability, and reduced quality of life, particularly among older adults. It is a chronic, degenerative joint disease characterized by the gradual breakdown of articular cartilage, changes to surrounding bone, and inflammation of joint tissues. As cartilage deteriorates, joints lose their ability to move smoothly, resulting in pain, stiffness, swelling, and reduced function. Osteoarthritis most commonly affects weight-bearing joints such as the knees and hips, as well as the hands and spine, although it can occur in almost any joint in the body. The condition does not always progress in a linear manner; symptoms may fluctuate over time, with periods of relative stability followed by flare-ups. From a public health perspective, osteoarthritis is increasingly significant due to population ageing and rising obesity rates, both of which contribute to higher prevalence. In the UK, millions of people are affected, placing considerable pressure on NHS services. This presentation explores the prevention of osteoarthritis, critically evaluates UK health policies and guidelines—particularly those issued by NICE—and concludes by considering their effectiveness and areas for improvement.
</a:t>
            </a:r>
          </a:p>
        </p:txBody>
      </p:sp>
      <p:sp>
        <p:nvSpPr>
          <p:cNvPr id="4" name="Slide Number Placeholder 3">
            <a:extLst>
              <a:ext uri="{FF2B5EF4-FFF2-40B4-BE49-F238E27FC236}">
                <a16:creationId xmlns:a16="http://schemas.microsoft.com/office/drawing/2014/main" id="{97A80545-A784-A9EF-2603-2B5AC362E378}"/>
              </a:ext>
            </a:extLst>
          </p:cNvPr>
          <p:cNvSpPr>
            <a:spLocks noGrp="1"/>
          </p:cNvSpPr>
          <p:nvPr>
            <p:ph type="sldNum" sz="quarter" idx="5"/>
          </p:nvPr>
        </p:nvSpPr>
        <p:spPr/>
        <p:txBody>
          <a:bodyPr/>
          <a:lstStyle/>
          <a:p>
            <a:fld id="{40B0E3DA-9FC7-402B-A7DF-A7E97F077CE5}" type="slidenum">
              <a:t>48</a:t>
            </a:fld>
            <a:endParaRPr lang="en-US"/>
          </a:p>
        </p:txBody>
      </p:sp>
    </p:spTree>
    <p:extLst>
      <p:ext uri="{BB962C8B-B14F-4D97-AF65-F5344CB8AC3E}">
        <p14:creationId xmlns:p14="http://schemas.microsoft.com/office/powerpoint/2010/main" val="274569459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453E58-4E55-4497-EF1D-08FE3AB86D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88BDED-5888-476F-9B6B-1314CBD485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F821DE-AE74-5E8C-F020-80E83E6A1CB5}"/>
              </a:ext>
            </a:extLst>
          </p:cNvPr>
          <p:cNvSpPr>
            <a:spLocks noGrp="1"/>
          </p:cNvSpPr>
          <p:nvPr>
            <p:ph type="body" idx="1"/>
          </p:nvPr>
        </p:nvSpPr>
        <p:spPr/>
        <p:txBody>
          <a:bodyPr/>
          <a:lstStyle/>
          <a:p>
            <a:r>
              <a:rPr lang="en-US"/>
              <a:t>
---
This slide references information from the following file: https://www.nhs.uk/conditions/osteoarthritis/,https://www.nice.org.uk/guidance/ng226
Osteoarthritis (OA) is the most common form of arthritis and represents a major cause of pain, disability, and reduced quality of life, particularly among older adults. It is a chronic, degenerative joint disease characterized by the gradual breakdown of articular cartilage, changes to surrounding bone, and inflammation of joint tissues. As cartilage deteriorates, joints lose their ability to move smoothly, resulting in pain, stiffness, swelling, and reduced function. Osteoarthritis most commonly affects weight-bearing joints such as the knees and hips, as well as the hands and spine, although it can occur in almost any joint in the body. The condition does not always progress in a linear manner; symptoms may fluctuate over time, with periods of relative stability followed by flare-ups. From a public health perspective, osteoarthritis is increasingly significant due to population ageing and rising obesity rates, both of which contribute to higher prevalence. In the UK, millions of people are affected, placing considerable pressure on NHS services. This presentation explores the prevention of osteoarthritis, critically evaluates UK health policies and guidelines—particularly those issued by NICE—and concludes by considering their effectiveness and areas for improvement.
</a:t>
            </a:r>
          </a:p>
        </p:txBody>
      </p:sp>
      <p:sp>
        <p:nvSpPr>
          <p:cNvPr id="4" name="Slide Number Placeholder 3">
            <a:extLst>
              <a:ext uri="{FF2B5EF4-FFF2-40B4-BE49-F238E27FC236}">
                <a16:creationId xmlns:a16="http://schemas.microsoft.com/office/drawing/2014/main" id="{A43B4999-58F9-FFD3-CAD6-ED54E221FCF5}"/>
              </a:ext>
            </a:extLst>
          </p:cNvPr>
          <p:cNvSpPr>
            <a:spLocks noGrp="1"/>
          </p:cNvSpPr>
          <p:nvPr>
            <p:ph type="sldNum" sz="quarter" idx="5"/>
          </p:nvPr>
        </p:nvSpPr>
        <p:spPr/>
        <p:txBody>
          <a:bodyPr/>
          <a:lstStyle/>
          <a:p>
            <a:fld id="{40B0E3DA-9FC7-402B-A7DF-A7E97F077CE5}" type="slidenum">
              <a:t>49</a:t>
            </a:fld>
            <a:endParaRPr lang="en-US"/>
          </a:p>
        </p:txBody>
      </p:sp>
    </p:spTree>
    <p:extLst>
      <p:ext uri="{BB962C8B-B14F-4D97-AF65-F5344CB8AC3E}">
        <p14:creationId xmlns:p14="http://schemas.microsoft.com/office/powerpoint/2010/main" val="32212623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486CDF-4B64-23BF-A3F9-94428FF463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BC1CF4-797C-FCCC-E323-CFF4B982A25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02E1E42-789D-3B3E-A5D2-07FF3B11B4E2}"/>
              </a:ext>
            </a:extLst>
          </p:cNvPr>
          <p:cNvSpPr>
            <a:spLocks noGrp="1"/>
          </p:cNvSpPr>
          <p:nvPr>
            <p:ph type="body" idx="1"/>
          </p:nvPr>
        </p:nvSpPr>
        <p:spPr/>
        <p:txBody>
          <a:bodyPr/>
          <a:lstStyle/>
          <a:p>
            <a:r>
              <a:rPr lang="en-US"/>
              <a:t>
---
This slide references information from the following file: https://www.nhs.uk/conditions/osteoarthritis/,https://www.nice.org.uk/guidance/ng226
Osteoarthritis (OA) is the most common form of arthritis and represents a major cause of pain, disability, and reduced quality of life, particularly among older adults. It is a chronic, degenerative joint disease characterized by the gradual breakdown of articular cartilage, changes to surrounding bone, and inflammation of joint tissues. As cartilage deteriorates, joints lose their ability to move smoothly, resulting in pain, stiffness, swelling, and reduced function. Osteoarthritis most commonly affects weight-bearing joints such as the knees and hips, as well as the hands and spine, although it can occur in almost any joint in the body. The condition does not always progress in a linear manner; symptoms may fluctuate over time, with periods of relative stability followed by flare-ups. From a public health perspective, osteoarthritis is increasingly significant due to population ageing and rising obesity rates, both of which contribute to higher prevalence. In the UK, millions of people are affected, placing considerable pressure on NHS services. This presentation explores the prevention of osteoarthritis, critically evaluates UK health policies and guidelines—particularly those issued by NICE—and concludes by considering their effectiveness and areas for improvement.
</a:t>
            </a:r>
          </a:p>
        </p:txBody>
      </p:sp>
      <p:sp>
        <p:nvSpPr>
          <p:cNvPr id="4" name="Slide Number Placeholder 3">
            <a:extLst>
              <a:ext uri="{FF2B5EF4-FFF2-40B4-BE49-F238E27FC236}">
                <a16:creationId xmlns:a16="http://schemas.microsoft.com/office/drawing/2014/main" id="{899D02BD-CA35-888A-398E-D16AE39DCD65}"/>
              </a:ext>
            </a:extLst>
          </p:cNvPr>
          <p:cNvSpPr>
            <a:spLocks noGrp="1"/>
          </p:cNvSpPr>
          <p:nvPr>
            <p:ph type="sldNum" sz="quarter" idx="5"/>
          </p:nvPr>
        </p:nvSpPr>
        <p:spPr/>
        <p:txBody>
          <a:bodyPr/>
          <a:lstStyle/>
          <a:p>
            <a:fld id="{40B0E3DA-9FC7-402B-A7DF-A7E97F077CE5}" type="slidenum">
              <a:t>50</a:t>
            </a:fld>
            <a:endParaRPr lang="en-US"/>
          </a:p>
        </p:txBody>
      </p:sp>
    </p:spTree>
    <p:extLst>
      <p:ext uri="{BB962C8B-B14F-4D97-AF65-F5344CB8AC3E}">
        <p14:creationId xmlns:p14="http://schemas.microsoft.com/office/powerpoint/2010/main" val="314378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342FE-E00B-4FAF-8F73-F722060EBA12}"/>
              </a:ext>
            </a:extLst>
          </p:cNvPr>
          <p:cNvSpPr>
            <a:spLocks noGrp="1"/>
          </p:cNvSpPr>
          <p:nvPr>
            <p:ph type="ctrTitle"/>
          </p:nvPr>
        </p:nvSpPr>
        <p:spPr>
          <a:xfrm>
            <a:off x="482600" y="978408"/>
            <a:ext cx="10506991" cy="2531555"/>
          </a:xfrm>
          <a:prstGeom prst="rect">
            <a:avLst/>
          </a:prstGeom>
        </p:spPr>
        <p:txBody>
          <a:bodyPr anchor="b"/>
          <a:lstStyle>
            <a:lvl1pPr algn="l">
              <a:defRPr sz="6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7C1CCE2-4461-473E-B23C-34C8CCF04B3A}"/>
              </a:ext>
            </a:extLst>
          </p:cNvPr>
          <p:cNvSpPr>
            <a:spLocks noGrp="1"/>
          </p:cNvSpPr>
          <p:nvPr>
            <p:ph type="subTitle" idx="1"/>
          </p:nvPr>
        </p:nvSpPr>
        <p:spPr>
          <a:xfrm>
            <a:off x="482600" y="3602038"/>
            <a:ext cx="10506991" cy="2277554"/>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AA551A-CE2F-4E35-A714-B1F04D4B4E8E}"/>
              </a:ext>
            </a:extLst>
          </p:cNvPr>
          <p:cNvSpPr>
            <a:spLocks noGrp="1"/>
          </p:cNvSpPr>
          <p:nvPr>
            <p:ph type="dt" sz="half" idx="10"/>
          </p:nvPr>
        </p:nvSpPr>
        <p:spPr/>
        <p:txBody>
          <a:bodyPr/>
          <a:lstStyle/>
          <a:p>
            <a:fld id="{81B8F32D-D8B6-4B9E-9CBF-DCAC30B7B93D}" type="datetimeFigureOut">
              <a:rPr lang="en-US" smtClean="0"/>
              <a:t>7/13/2026</a:t>
            </a:fld>
            <a:endParaRPr lang="en-US"/>
          </a:p>
        </p:txBody>
      </p:sp>
      <p:sp>
        <p:nvSpPr>
          <p:cNvPr id="5" name="Footer Placeholder 4">
            <a:extLst>
              <a:ext uri="{FF2B5EF4-FFF2-40B4-BE49-F238E27FC236}">
                <a16:creationId xmlns:a16="http://schemas.microsoft.com/office/drawing/2014/main" id="{26B5C907-6594-4DFF-A32B-449C3BA968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376D75-E9DA-4660-AC52-51BA63FCB94D}"/>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0" name="Straight Connector 9">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9616667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43735-A77F-440D-9448-6AE7C204D377}"/>
              </a:ext>
            </a:extLst>
          </p:cNvPr>
          <p:cNvSpPr>
            <a:spLocks noGrp="1"/>
          </p:cNvSpPr>
          <p:nvPr>
            <p:ph type="title"/>
          </p:nvPr>
        </p:nvSpPr>
        <p:spPr>
          <a:xfrm>
            <a:off x="482600" y="978408"/>
            <a:ext cx="10634472" cy="2157984"/>
          </a:xfrm>
          <a:prstGeom prst="rect">
            <a:avLst/>
          </a:prstGeo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276C6EE-D55E-454B-B28C-EC73D1DB4A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2A2905-6D2E-4319-9521-61452AB8F996}"/>
              </a:ext>
            </a:extLst>
          </p:cNvPr>
          <p:cNvSpPr>
            <a:spLocks noGrp="1"/>
          </p:cNvSpPr>
          <p:nvPr>
            <p:ph type="dt" sz="half" idx="10"/>
          </p:nvPr>
        </p:nvSpPr>
        <p:spPr/>
        <p:txBody>
          <a:bodyPr/>
          <a:lstStyle/>
          <a:p>
            <a:fld id="{81B8F32D-D8B6-4B9E-9CBF-DCAC30B7B93D}" type="datetimeFigureOut">
              <a:rPr lang="en-US" smtClean="0"/>
              <a:t>7/13/2026</a:t>
            </a:fld>
            <a:endParaRPr lang="en-US"/>
          </a:p>
        </p:txBody>
      </p:sp>
      <p:sp>
        <p:nvSpPr>
          <p:cNvPr id="5" name="Footer Placeholder 4">
            <a:extLst>
              <a:ext uri="{FF2B5EF4-FFF2-40B4-BE49-F238E27FC236}">
                <a16:creationId xmlns:a16="http://schemas.microsoft.com/office/drawing/2014/main" id="{6DAC7550-84E8-49D3-B419-6F5F327DAD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AD2C6B-EA5D-4D97-BC84-6C860D53636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7968326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1B299E6-11CC-4181-86C3-528A13F1F556}"/>
              </a:ext>
              <a:ext uri="{C183D7F6-B498-43B3-948B-1728B52AA6E4}">
                <adec:decorative xmlns:adec="http://schemas.microsoft.com/office/drawing/2017/decorative" val="1"/>
              </a:ext>
            </a:extLst>
          </p:cNvPr>
          <p:cNvSpPr/>
          <p:nvPr/>
        </p:nvSpPr>
        <p:spPr>
          <a:xfrm>
            <a:off x="481007" y="3922232"/>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803473-0A64-4F9F-833B-8D64E39019B1}"/>
              </a:ext>
            </a:extLst>
          </p:cNvPr>
          <p:cNvSpPr>
            <a:spLocks noGrp="1"/>
          </p:cNvSpPr>
          <p:nvPr>
            <p:ph type="title"/>
          </p:nvPr>
        </p:nvSpPr>
        <p:spPr>
          <a:xfrm>
            <a:off x="482600" y="978409"/>
            <a:ext cx="10515600" cy="2716769"/>
          </a:xfrm>
          <a:prstGeom prst="rect">
            <a:avLst/>
          </a:prstGeo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6873736-B424-40F2-B562-6DC10E5EDE4F}"/>
              </a:ext>
            </a:extLst>
          </p:cNvPr>
          <p:cNvSpPr>
            <a:spLocks noGrp="1"/>
          </p:cNvSpPr>
          <p:nvPr>
            <p:ph type="body" idx="1"/>
          </p:nvPr>
        </p:nvSpPr>
        <p:spPr>
          <a:xfrm>
            <a:off x="482600" y="4171445"/>
            <a:ext cx="10515600" cy="1918205"/>
          </a:xfrm>
        </p:spPr>
        <p:txBody>
          <a:bodyPr>
            <a:normAutofit/>
          </a:bodyPr>
          <a:lstStyle>
            <a:lvl1pPr marL="0" indent="0">
              <a:buNone/>
              <a:defRPr lang="en-US" sz="2400" i="1" kern="1200" dirty="0" smtClean="0">
                <a:solidFill>
                  <a:schemeClr val="tx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Date Placeholder 3">
            <a:extLst>
              <a:ext uri="{FF2B5EF4-FFF2-40B4-BE49-F238E27FC236}">
                <a16:creationId xmlns:a16="http://schemas.microsoft.com/office/drawing/2014/main" id="{74348851-37C0-478D-B722-D76C817DC49D}"/>
              </a:ext>
            </a:extLst>
          </p:cNvPr>
          <p:cNvSpPr>
            <a:spLocks noGrp="1"/>
          </p:cNvSpPr>
          <p:nvPr>
            <p:ph type="dt" sz="half" idx="10"/>
          </p:nvPr>
        </p:nvSpPr>
        <p:spPr/>
        <p:txBody>
          <a:bodyPr/>
          <a:lstStyle/>
          <a:p>
            <a:fld id="{81B8F32D-D8B6-4B9E-9CBF-DCAC30B7B93D}" type="datetimeFigureOut">
              <a:rPr lang="en-US" smtClean="0"/>
              <a:t>7/13/2026</a:t>
            </a:fld>
            <a:endParaRPr lang="en-US"/>
          </a:p>
        </p:txBody>
      </p:sp>
      <p:sp>
        <p:nvSpPr>
          <p:cNvPr id="5" name="Footer Placeholder 4">
            <a:extLst>
              <a:ext uri="{FF2B5EF4-FFF2-40B4-BE49-F238E27FC236}">
                <a16:creationId xmlns:a16="http://schemas.microsoft.com/office/drawing/2014/main" id="{263E063E-66CE-4C18-91FA-D14AE052D7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A66D3D-FD62-470C-BC3C-A03771A32F60}"/>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1" name="Straight Connector 10">
            <a:extLst>
              <a:ext uri="{FF2B5EF4-FFF2-40B4-BE49-F238E27FC236}">
                <a16:creationId xmlns:a16="http://schemas.microsoft.com/office/drawing/2014/main" id="{DDFF0049-0231-4557-A707-569556F0CA83}"/>
              </a:ext>
              <a:ext uri="{C183D7F6-B498-43B3-948B-1728B52AA6E4}">
                <adec:decorative xmlns:adec="http://schemas.microsoft.com/office/drawing/2017/decorative" val="1"/>
              </a:ext>
            </a:extLst>
          </p:cNvPr>
          <p:cNvCxnSpPr>
            <a:cxnSpLocks/>
          </p:cNvCxnSpPr>
          <p:nvPr/>
        </p:nvCxnSpPr>
        <p:spPr>
          <a:xfrm>
            <a:off x="481007" y="3922232"/>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457A0DB1-87C8-4BF4-B2A2-F9CA6ED05AC4}"/>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6C29209-8A8F-48A7-8BA2-AFADA37CBD4F}"/>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2407334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166BE9C-AE7C-4C39-9694-C32D6939B965}"/>
              </a:ext>
              <a:ext uri="{C183D7F6-B498-43B3-948B-1728B52AA6E4}">
                <adec:decorative xmlns:adec="http://schemas.microsoft.com/office/drawing/2017/decorative" val="1"/>
              </a:ext>
            </a:extLst>
          </p:cNvPr>
          <p:cNvSpPr/>
          <p:nvPr/>
        </p:nvSpPr>
        <p:spPr>
          <a:xfrm>
            <a:off x="481007" y="483577"/>
            <a:ext cx="11147071" cy="2434824"/>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ACC42C-303A-4BDF-990A-2B07967BC9A9}"/>
              </a:ext>
            </a:extLst>
          </p:cNvPr>
          <p:cNvSpPr>
            <a:spLocks noGrp="1"/>
          </p:cNvSpPr>
          <p:nvPr>
            <p:ph type="title"/>
          </p:nvPr>
        </p:nvSpPr>
        <p:spPr>
          <a:xfrm>
            <a:off x="482599" y="978408"/>
            <a:ext cx="11147071" cy="1755263"/>
          </a:xfrm>
          <a:prstGeom prst="rect">
            <a:avLst/>
          </a:prstGeo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0C55CEF-353E-4E14-83AD-ACADDC08D943}"/>
              </a:ext>
            </a:extLst>
          </p:cNvPr>
          <p:cNvSpPr>
            <a:spLocks noGrp="1"/>
          </p:cNvSpPr>
          <p:nvPr>
            <p:ph sz="half" idx="1"/>
          </p:nvPr>
        </p:nvSpPr>
        <p:spPr>
          <a:xfrm>
            <a:off x="48260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2E55ECEF-9654-4AC1-BF77-7BC602BBD434}"/>
              </a:ext>
            </a:extLst>
          </p:cNvPr>
          <p:cNvSpPr>
            <a:spLocks noGrp="1"/>
          </p:cNvSpPr>
          <p:nvPr>
            <p:ph sz="half" idx="2"/>
          </p:nvPr>
        </p:nvSpPr>
        <p:spPr>
          <a:xfrm>
            <a:off x="621112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4922FC8-BC06-407B-A82B-DA62B33A1CD4}"/>
              </a:ext>
            </a:extLst>
          </p:cNvPr>
          <p:cNvSpPr>
            <a:spLocks noGrp="1"/>
          </p:cNvSpPr>
          <p:nvPr>
            <p:ph type="dt" sz="half" idx="10"/>
          </p:nvPr>
        </p:nvSpPr>
        <p:spPr/>
        <p:txBody>
          <a:bodyPr/>
          <a:lstStyle/>
          <a:p>
            <a:fld id="{81B8F32D-D8B6-4B9E-9CBF-DCAC30B7B93D}" type="datetimeFigureOut">
              <a:rPr lang="en-US" smtClean="0"/>
              <a:t>7/13/2026</a:t>
            </a:fld>
            <a:endParaRPr lang="en-US"/>
          </a:p>
        </p:txBody>
      </p:sp>
      <p:sp>
        <p:nvSpPr>
          <p:cNvPr id="6" name="Footer Placeholder 5">
            <a:extLst>
              <a:ext uri="{FF2B5EF4-FFF2-40B4-BE49-F238E27FC236}">
                <a16:creationId xmlns:a16="http://schemas.microsoft.com/office/drawing/2014/main" id="{7915B701-4E1F-48AA-8A3C-ED5DD9151E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6BCA31-8AC7-46F5-BCAB-41D54DF83D78}"/>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9" name="Straight Connector 8">
            <a:extLst>
              <a:ext uri="{FF2B5EF4-FFF2-40B4-BE49-F238E27FC236}">
                <a16:creationId xmlns:a16="http://schemas.microsoft.com/office/drawing/2014/main" id="{21BA86D8-2A29-4A0E-AEA0-39B41C4187DE}"/>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085E13E-918A-4D04-9E84-94148D7C878E}"/>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2256559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5E892-D975-4DD6-8583-A14DDBE85F0C}"/>
              </a:ext>
            </a:extLst>
          </p:cNvPr>
          <p:cNvSpPr>
            <a:spLocks noGrp="1"/>
          </p:cNvSpPr>
          <p:nvPr>
            <p:ph type="title"/>
          </p:nvPr>
        </p:nvSpPr>
        <p:spPr>
          <a:xfrm>
            <a:off x="484631" y="978407"/>
            <a:ext cx="11145039" cy="1339584"/>
          </a:xfrm>
          <a:prstGeom prst="rect">
            <a:avLst/>
          </a:prstGeom>
        </p:spPr>
        <p:txBody>
          <a:bodyPr anchor="b"/>
          <a:lstStyle/>
          <a:p>
            <a:r>
              <a:rPr lang="en-US"/>
              <a:t>Click to edit Master title style</a:t>
            </a:r>
            <a:endParaRPr lang="en-US" dirty="0"/>
          </a:p>
        </p:txBody>
      </p:sp>
      <p:sp>
        <p:nvSpPr>
          <p:cNvPr id="3" name="Text Placeholder 2">
            <a:extLst>
              <a:ext uri="{FF2B5EF4-FFF2-40B4-BE49-F238E27FC236}">
                <a16:creationId xmlns:a16="http://schemas.microsoft.com/office/drawing/2014/main" id="{7F1F7700-CECC-4881-BE5C-A13CD825B73B}"/>
              </a:ext>
            </a:extLst>
          </p:cNvPr>
          <p:cNvSpPr>
            <a:spLocks noGrp="1"/>
          </p:cNvSpPr>
          <p:nvPr>
            <p:ph type="body" idx="1"/>
          </p:nvPr>
        </p:nvSpPr>
        <p:spPr>
          <a:xfrm>
            <a:off x="484632" y="2500921"/>
            <a:ext cx="5346222" cy="823912"/>
          </a:xfrm>
        </p:spPr>
        <p:txBody>
          <a:bodyPr anchor="b">
            <a:normAutofit/>
          </a:bodyPr>
          <a:lstStyle>
            <a:lvl1pPr marL="0" indent="0">
              <a:buNone/>
              <a:defRPr lang="en-US" sz="2400" b="0" i="1"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Content Placeholder 3">
            <a:extLst>
              <a:ext uri="{FF2B5EF4-FFF2-40B4-BE49-F238E27FC236}">
                <a16:creationId xmlns:a16="http://schemas.microsoft.com/office/drawing/2014/main" id="{4CA50766-520A-44C5-943E-569222B74104}"/>
              </a:ext>
            </a:extLst>
          </p:cNvPr>
          <p:cNvSpPr>
            <a:spLocks noGrp="1"/>
          </p:cNvSpPr>
          <p:nvPr>
            <p:ph sz="half" idx="2"/>
          </p:nvPr>
        </p:nvSpPr>
        <p:spPr>
          <a:xfrm>
            <a:off x="484632" y="3428999"/>
            <a:ext cx="5346222"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72F7E42-976A-4239-8006-D68538D4B71F}"/>
              </a:ext>
            </a:extLst>
          </p:cNvPr>
          <p:cNvSpPr>
            <a:spLocks noGrp="1"/>
          </p:cNvSpPr>
          <p:nvPr>
            <p:ph type="body" sz="quarter" idx="3"/>
          </p:nvPr>
        </p:nvSpPr>
        <p:spPr>
          <a:xfrm>
            <a:off x="6257120" y="2500921"/>
            <a:ext cx="5372551" cy="823912"/>
          </a:xfrm>
        </p:spPr>
        <p:txBody>
          <a:bodyPr anchor="b"/>
          <a:lstStyle>
            <a:lvl1pPr marL="0" indent="0">
              <a:buNone/>
              <a:defRPr lang="en-US" sz="2400" b="0" i="1" kern="120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8CA329-951F-4391-ADC5-7EA320B7782F}"/>
              </a:ext>
            </a:extLst>
          </p:cNvPr>
          <p:cNvSpPr>
            <a:spLocks noGrp="1"/>
          </p:cNvSpPr>
          <p:nvPr>
            <p:ph sz="quarter" idx="4"/>
          </p:nvPr>
        </p:nvSpPr>
        <p:spPr>
          <a:xfrm>
            <a:off x="6257120" y="3428999"/>
            <a:ext cx="5372551"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9FBEC22A-DA46-460C-B865-D928C20AE763}"/>
              </a:ext>
            </a:extLst>
          </p:cNvPr>
          <p:cNvSpPr>
            <a:spLocks noGrp="1"/>
          </p:cNvSpPr>
          <p:nvPr>
            <p:ph type="dt" sz="half" idx="10"/>
          </p:nvPr>
        </p:nvSpPr>
        <p:spPr/>
        <p:txBody>
          <a:bodyPr/>
          <a:lstStyle/>
          <a:p>
            <a:fld id="{81B8F32D-D8B6-4B9E-9CBF-DCAC30B7B93D}" type="datetimeFigureOut">
              <a:rPr lang="en-US" smtClean="0"/>
              <a:t>7/13/2026</a:t>
            </a:fld>
            <a:endParaRPr lang="en-US"/>
          </a:p>
        </p:txBody>
      </p:sp>
      <p:sp>
        <p:nvSpPr>
          <p:cNvPr id="8" name="Footer Placeholder 7">
            <a:extLst>
              <a:ext uri="{FF2B5EF4-FFF2-40B4-BE49-F238E27FC236}">
                <a16:creationId xmlns:a16="http://schemas.microsoft.com/office/drawing/2014/main" id="{4EB2D647-42C5-4AB7-BB71-3A44065716E7}"/>
              </a:ext>
            </a:extLst>
          </p:cNvPr>
          <p:cNvSpPr>
            <a:spLocks noGrp="1"/>
          </p:cNvSpPr>
          <p:nvPr>
            <p:ph type="ftr" sz="quarter" idx="11"/>
          </p:nvPr>
        </p:nvSpPr>
        <p:spPr>
          <a:xfrm>
            <a:off x="484632" y="6419088"/>
            <a:ext cx="4114800" cy="365125"/>
          </a:xfrm>
        </p:spPr>
        <p:txBody>
          <a:bodyPr/>
          <a:lstStyle/>
          <a:p>
            <a:endParaRPr lang="en-US"/>
          </a:p>
        </p:txBody>
      </p:sp>
      <p:sp>
        <p:nvSpPr>
          <p:cNvPr id="9" name="Slide Number Placeholder 8">
            <a:extLst>
              <a:ext uri="{FF2B5EF4-FFF2-40B4-BE49-F238E27FC236}">
                <a16:creationId xmlns:a16="http://schemas.microsoft.com/office/drawing/2014/main" id="{590B2B67-714C-46DA-85E5-598B4244D3B0}"/>
              </a:ext>
            </a:extLst>
          </p:cNvPr>
          <p:cNvSpPr>
            <a:spLocks noGrp="1"/>
          </p:cNvSpPr>
          <p:nvPr>
            <p:ph type="sldNum" sz="quarter" idx="12"/>
          </p:nvPr>
        </p:nvSpPr>
        <p:spPr>
          <a:xfrm>
            <a:off x="10989591" y="-7190"/>
            <a:ext cx="640080" cy="365125"/>
          </a:xfrm>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40229829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D4B6724-AB30-4E7C-BE2B-ECD94FF1B463}"/>
              </a:ext>
              <a:ext uri="{C183D7F6-B498-43B3-948B-1728B52AA6E4}">
                <adec:decorative xmlns:adec="http://schemas.microsoft.com/office/drawing/2017/decorative" val="1"/>
              </a:ext>
            </a:extLst>
          </p:cNvPr>
          <p:cNvSpPr/>
          <p:nvPr/>
        </p:nvSpPr>
        <p:spPr>
          <a:xfrm>
            <a:off x="481007" y="3933311"/>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1D4BAB-2678-4A19-A575-C47CAF1446E5}"/>
              </a:ext>
            </a:extLst>
          </p:cNvPr>
          <p:cNvSpPr>
            <a:spLocks noGrp="1"/>
          </p:cNvSpPr>
          <p:nvPr>
            <p:ph type="title"/>
          </p:nvPr>
        </p:nvSpPr>
        <p:spPr>
          <a:xfrm>
            <a:off x="482600" y="978408"/>
            <a:ext cx="10634472" cy="2591509"/>
          </a:xfrm>
          <a:prstGeom prst="rect">
            <a:avLst/>
          </a:prstGeom>
        </p:spPr>
        <p:txBody>
          <a:bodyPr anchor="b"/>
          <a:lstStyle/>
          <a:p>
            <a:r>
              <a:rPr lang="en-US"/>
              <a:t>Click to edit Master title style</a:t>
            </a:r>
            <a:endParaRPr lang="en-US" dirty="0"/>
          </a:p>
        </p:txBody>
      </p:sp>
      <p:sp>
        <p:nvSpPr>
          <p:cNvPr id="3" name="Date Placeholder 2">
            <a:extLst>
              <a:ext uri="{FF2B5EF4-FFF2-40B4-BE49-F238E27FC236}">
                <a16:creationId xmlns:a16="http://schemas.microsoft.com/office/drawing/2014/main" id="{4047C89E-0ABD-4FD2-924C-894345ADFED8}"/>
              </a:ext>
            </a:extLst>
          </p:cNvPr>
          <p:cNvSpPr>
            <a:spLocks noGrp="1"/>
          </p:cNvSpPr>
          <p:nvPr>
            <p:ph type="dt" sz="half" idx="10"/>
          </p:nvPr>
        </p:nvSpPr>
        <p:spPr/>
        <p:txBody>
          <a:bodyPr/>
          <a:lstStyle/>
          <a:p>
            <a:fld id="{81B8F32D-D8B6-4B9E-9CBF-DCAC30B7B93D}" type="datetimeFigureOut">
              <a:rPr lang="en-US" smtClean="0"/>
              <a:t>7/13/2026</a:t>
            </a:fld>
            <a:endParaRPr lang="en-US"/>
          </a:p>
        </p:txBody>
      </p:sp>
      <p:sp>
        <p:nvSpPr>
          <p:cNvPr id="4" name="Footer Placeholder 3">
            <a:extLst>
              <a:ext uri="{FF2B5EF4-FFF2-40B4-BE49-F238E27FC236}">
                <a16:creationId xmlns:a16="http://schemas.microsoft.com/office/drawing/2014/main" id="{553026CE-9CC8-403B-88B1-184D16532A8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3B3D616-3C18-401B-A792-E75149FDFC47}"/>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7" name="Straight Connector 6">
            <a:extLst>
              <a:ext uri="{FF2B5EF4-FFF2-40B4-BE49-F238E27FC236}">
                <a16:creationId xmlns:a16="http://schemas.microsoft.com/office/drawing/2014/main" id="{04EC6F70-D800-4067-A36A-5BBFC8018E2D}"/>
              </a:ext>
              <a:ext uri="{C183D7F6-B498-43B3-948B-1728B52AA6E4}">
                <adec:decorative xmlns:adec="http://schemas.microsoft.com/office/drawing/2017/decorative" val="1"/>
              </a:ext>
            </a:extLst>
          </p:cNvPr>
          <p:cNvCxnSpPr>
            <a:cxnSpLocks/>
          </p:cNvCxnSpPr>
          <p:nvPr/>
        </p:nvCxnSpPr>
        <p:spPr>
          <a:xfrm>
            <a:off x="482600" y="393331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42B66CB6-8988-4FBA-8524-726765A5F2AA}"/>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5597062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C73F84-0C6B-4EF4-9405-C389824999D4}"/>
              </a:ext>
            </a:extLst>
          </p:cNvPr>
          <p:cNvSpPr>
            <a:spLocks noGrp="1"/>
          </p:cNvSpPr>
          <p:nvPr>
            <p:ph type="dt" sz="half" idx="10"/>
          </p:nvPr>
        </p:nvSpPr>
        <p:spPr/>
        <p:txBody>
          <a:bodyPr/>
          <a:lstStyle/>
          <a:p>
            <a:fld id="{81B8F32D-D8B6-4B9E-9CBF-DCAC30B7B93D}" type="datetimeFigureOut">
              <a:rPr lang="en-US" smtClean="0"/>
              <a:t>7/13/2026</a:t>
            </a:fld>
            <a:endParaRPr lang="en-US"/>
          </a:p>
        </p:txBody>
      </p:sp>
      <p:sp>
        <p:nvSpPr>
          <p:cNvPr id="3" name="Footer Placeholder 2">
            <a:extLst>
              <a:ext uri="{FF2B5EF4-FFF2-40B4-BE49-F238E27FC236}">
                <a16:creationId xmlns:a16="http://schemas.microsoft.com/office/drawing/2014/main" id="{DCCEC807-744E-4C5C-8B15-09AED3E570A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DFBCB19-9F4B-474C-85C1-4A645A971827}"/>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4757537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A88B0-DD6B-449B-AE32-D3192081E76F}"/>
              </a:ext>
            </a:extLst>
          </p:cNvPr>
          <p:cNvSpPr>
            <a:spLocks noGrp="1"/>
          </p:cNvSpPr>
          <p:nvPr>
            <p:ph type="title"/>
          </p:nvPr>
        </p:nvSpPr>
        <p:spPr>
          <a:xfrm>
            <a:off x="484632" y="978408"/>
            <a:ext cx="4287393" cy="2450592"/>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F22ED6-5B69-4B3B-BF96-3A75F2107FA6}"/>
              </a:ext>
            </a:extLst>
          </p:cNvPr>
          <p:cNvSpPr>
            <a:spLocks noGrp="1"/>
          </p:cNvSpPr>
          <p:nvPr>
            <p:ph idx="1"/>
          </p:nvPr>
        </p:nvSpPr>
        <p:spPr>
          <a:xfrm>
            <a:off x="5183187" y="987425"/>
            <a:ext cx="6446484"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07704043-D45F-440A-A15D-2718A913E05A}"/>
              </a:ext>
            </a:extLst>
          </p:cNvPr>
          <p:cNvSpPr>
            <a:spLocks noGrp="1"/>
          </p:cNvSpPr>
          <p:nvPr>
            <p:ph type="body" sz="half" idx="2"/>
          </p:nvPr>
        </p:nvSpPr>
        <p:spPr>
          <a:xfrm>
            <a:off x="484632" y="3645074"/>
            <a:ext cx="4287393" cy="2223914"/>
          </a:xfrm>
        </p:spPr>
        <p:txBody>
          <a:bodyPr/>
          <a:lstStyle>
            <a:lvl1pPr marL="0" indent="0">
              <a:buNone/>
              <a:defRPr lang="en-US" sz="2400" i="1" kern="1200" dirty="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0072DC-7326-43E7-806C-B690C439E8A8}"/>
              </a:ext>
            </a:extLst>
          </p:cNvPr>
          <p:cNvSpPr>
            <a:spLocks noGrp="1"/>
          </p:cNvSpPr>
          <p:nvPr>
            <p:ph type="dt" sz="half" idx="10"/>
          </p:nvPr>
        </p:nvSpPr>
        <p:spPr/>
        <p:txBody>
          <a:bodyPr/>
          <a:lstStyle/>
          <a:p>
            <a:fld id="{81B8F32D-D8B6-4B9E-9CBF-DCAC30B7B93D}" type="datetimeFigureOut">
              <a:rPr lang="en-US" smtClean="0"/>
              <a:t>7/13/2026</a:t>
            </a:fld>
            <a:endParaRPr lang="en-US"/>
          </a:p>
        </p:txBody>
      </p:sp>
      <p:sp>
        <p:nvSpPr>
          <p:cNvPr id="6" name="Footer Placeholder 5">
            <a:extLst>
              <a:ext uri="{FF2B5EF4-FFF2-40B4-BE49-F238E27FC236}">
                <a16:creationId xmlns:a16="http://schemas.microsoft.com/office/drawing/2014/main" id="{73F89A0F-B8C6-4AA6-A9C4-4A454F4224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57A616-A4F2-4FC5-88DE-B4E6BA542895}"/>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8812462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B773D-D007-4687-BA9C-9F229829B5EF}"/>
              </a:ext>
            </a:extLst>
          </p:cNvPr>
          <p:cNvSpPr>
            <a:spLocks noGrp="1"/>
          </p:cNvSpPr>
          <p:nvPr>
            <p:ph type="title"/>
          </p:nvPr>
        </p:nvSpPr>
        <p:spPr>
          <a:xfrm>
            <a:off x="484632" y="978407"/>
            <a:ext cx="4287393" cy="2450593"/>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A3A75FC-78D2-4EF5-884F-11B7BACF799A}"/>
              </a:ext>
            </a:extLst>
          </p:cNvPr>
          <p:cNvSpPr>
            <a:spLocks noGrp="1"/>
          </p:cNvSpPr>
          <p:nvPr>
            <p:ph type="pic" idx="1"/>
          </p:nvPr>
        </p:nvSpPr>
        <p:spPr>
          <a:xfrm>
            <a:off x="5183187" y="987425"/>
            <a:ext cx="6446483"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D7CE0BB-D335-4391-A23F-194C575CAF8F}"/>
              </a:ext>
            </a:extLst>
          </p:cNvPr>
          <p:cNvSpPr>
            <a:spLocks noGrp="1"/>
          </p:cNvSpPr>
          <p:nvPr>
            <p:ph type="body" sz="half" idx="2"/>
          </p:nvPr>
        </p:nvSpPr>
        <p:spPr>
          <a:xfrm>
            <a:off x="484632" y="3645074"/>
            <a:ext cx="4287393" cy="2223914"/>
          </a:xfrm>
        </p:spPr>
        <p:txBody>
          <a:bodyPr/>
          <a:lstStyle>
            <a:lvl1pPr marL="0" indent="0">
              <a:buNone/>
              <a:defRPr lang="en-US" sz="240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7701E1-B97B-4DA5-B9AD-07B7C12476AE}"/>
              </a:ext>
            </a:extLst>
          </p:cNvPr>
          <p:cNvSpPr>
            <a:spLocks noGrp="1"/>
          </p:cNvSpPr>
          <p:nvPr>
            <p:ph type="dt" sz="half" idx="10"/>
          </p:nvPr>
        </p:nvSpPr>
        <p:spPr/>
        <p:txBody>
          <a:bodyPr/>
          <a:lstStyle/>
          <a:p>
            <a:fld id="{81B8F32D-D8B6-4B9E-9CBF-DCAC30B7B93D}" type="datetimeFigureOut">
              <a:rPr lang="en-US" smtClean="0"/>
              <a:t>7/13/2026</a:t>
            </a:fld>
            <a:endParaRPr lang="en-US"/>
          </a:p>
        </p:txBody>
      </p:sp>
      <p:sp>
        <p:nvSpPr>
          <p:cNvPr id="6" name="Footer Placeholder 5">
            <a:extLst>
              <a:ext uri="{FF2B5EF4-FFF2-40B4-BE49-F238E27FC236}">
                <a16:creationId xmlns:a16="http://schemas.microsoft.com/office/drawing/2014/main" id="{076D9CF8-F42F-4618-9F26-8BFE56487A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CA2023-1ECA-4A96-BDC7-F7FA4368BE1B}"/>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1041063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1999A10-4355-4A13-B008-196B21ABEEAF}"/>
              </a:ext>
              <a:ext uri="{C183D7F6-B498-43B3-948B-1728B52AA6E4}">
                <adec:decorative xmlns:adec="http://schemas.microsoft.com/office/drawing/2017/decorative" val="1"/>
              </a:ext>
            </a:extLst>
          </p:cNvPr>
          <p:cNvSpPr/>
          <p:nvPr/>
        </p:nvSpPr>
        <p:spPr>
          <a:xfrm>
            <a:off x="482600" y="483576"/>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36D448-AFEA-4483-B0E4-002840525CDD}"/>
              </a:ext>
            </a:extLst>
          </p:cNvPr>
          <p:cNvSpPr>
            <a:spLocks noGrp="1"/>
          </p:cNvSpPr>
          <p:nvPr>
            <p:ph type="title"/>
          </p:nvPr>
        </p:nvSpPr>
        <p:spPr>
          <a:xfrm>
            <a:off x="482600" y="978408"/>
            <a:ext cx="10506991" cy="1755263"/>
          </a:xfrm>
          <a:prstGeom prst="rect">
            <a:avLst/>
          </a:prstGeo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CF216234-4516-4303-8F60-A8127D89A5E5}"/>
              </a:ext>
            </a:extLst>
          </p:cNvPr>
          <p:cNvSpPr>
            <a:spLocks noGrp="1"/>
          </p:cNvSpPr>
          <p:nvPr>
            <p:ph type="body" orient="vert" idx="1"/>
          </p:nvPr>
        </p:nvSpPr>
        <p:spPr>
          <a:xfrm>
            <a:off x="484192" y="3103131"/>
            <a:ext cx="10506991" cy="309294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46B5D50-A474-462B-A807-DF186B1C2F48}"/>
              </a:ext>
            </a:extLst>
          </p:cNvPr>
          <p:cNvSpPr>
            <a:spLocks noGrp="1"/>
          </p:cNvSpPr>
          <p:nvPr>
            <p:ph type="dt" sz="half" idx="10"/>
          </p:nvPr>
        </p:nvSpPr>
        <p:spPr/>
        <p:txBody>
          <a:bodyPr/>
          <a:lstStyle/>
          <a:p>
            <a:fld id="{81B8F32D-D8B6-4B9E-9CBF-DCAC30B7B93D}" type="datetimeFigureOut">
              <a:rPr lang="en-US" smtClean="0"/>
              <a:t>7/13/2026</a:t>
            </a:fld>
            <a:endParaRPr lang="en-US"/>
          </a:p>
        </p:txBody>
      </p:sp>
      <p:sp>
        <p:nvSpPr>
          <p:cNvPr id="5" name="Footer Placeholder 4">
            <a:extLst>
              <a:ext uri="{FF2B5EF4-FFF2-40B4-BE49-F238E27FC236}">
                <a16:creationId xmlns:a16="http://schemas.microsoft.com/office/drawing/2014/main" id="{F8BF1DAF-2E2D-46ED-AA3E-3D2FE40399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2FC771-EB13-4EB5-A0A2-3968C6ABBD4E}"/>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8" name="Straight Connector 7">
            <a:extLst>
              <a:ext uri="{FF2B5EF4-FFF2-40B4-BE49-F238E27FC236}">
                <a16:creationId xmlns:a16="http://schemas.microsoft.com/office/drawing/2014/main" id="{B3B596B8-8230-4695-8D76-F06AFA8156C3}"/>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C53EBF93-5FD9-4F4E-8485-7B937145CD0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705062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6B4D06-C7C6-4949-8EB2-F03ED999A2BB}"/>
              </a:ext>
            </a:extLst>
          </p:cNvPr>
          <p:cNvSpPr>
            <a:spLocks noGrp="1"/>
          </p:cNvSpPr>
          <p:nvPr>
            <p:ph type="title" orient="vert"/>
          </p:nvPr>
        </p:nvSpPr>
        <p:spPr>
          <a:xfrm>
            <a:off x="8041710" y="978408"/>
            <a:ext cx="2947881" cy="5124777"/>
          </a:xfrm>
          <a:prstGeom prst="rect">
            <a:avLst/>
          </a:prstGeo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C921B9D-8C11-4176-AF22-89F972E21284}"/>
              </a:ext>
            </a:extLst>
          </p:cNvPr>
          <p:cNvSpPr>
            <a:spLocks noGrp="1"/>
          </p:cNvSpPr>
          <p:nvPr>
            <p:ph type="body" orient="vert" idx="1"/>
          </p:nvPr>
        </p:nvSpPr>
        <p:spPr>
          <a:xfrm>
            <a:off x="484632" y="978408"/>
            <a:ext cx="7256453" cy="51247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AFA9E1C-8E18-4A35-9BD8-427B1D14BB8E}"/>
              </a:ext>
            </a:extLst>
          </p:cNvPr>
          <p:cNvSpPr>
            <a:spLocks noGrp="1"/>
          </p:cNvSpPr>
          <p:nvPr>
            <p:ph type="dt" sz="half" idx="10"/>
          </p:nvPr>
        </p:nvSpPr>
        <p:spPr/>
        <p:txBody>
          <a:bodyPr/>
          <a:lstStyle/>
          <a:p>
            <a:fld id="{81B8F32D-D8B6-4B9E-9CBF-DCAC30B7B93D}" type="datetimeFigureOut">
              <a:rPr lang="en-US" smtClean="0"/>
              <a:t>7/13/2026</a:t>
            </a:fld>
            <a:endParaRPr lang="en-US"/>
          </a:p>
        </p:txBody>
      </p:sp>
      <p:sp>
        <p:nvSpPr>
          <p:cNvPr id="5" name="Footer Placeholder 4">
            <a:extLst>
              <a:ext uri="{FF2B5EF4-FFF2-40B4-BE49-F238E27FC236}">
                <a16:creationId xmlns:a16="http://schemas.microsoft.com/office/drawing/2014/main" id="{2E116CDB-7BB6-4DD2-A626-6DA8E569F2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D0403B-439E-449F-83B1-799EEC239A2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42312406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4088" y="345440"/>
            <a:ext cx="6472566" cy="1133246"/>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4089" y="1494301"/>
            <a:ext cx="6472566" cy="460169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704088" y="6356350"/>
            <a:ext cx="3242623" cy="365125"/>
          </a:xfrm>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4740976" y="6356350"/>
            <a:ext cx="1801089" cy="365125"/>
          </a:xfrm>
        </p:spPr>
        <p:txBody>
          <a:bodyPr/>
          <a:lstStyle/>
          <a:p>
            <a:fld id="{4BEBB76A-5642-4655-AA5F-D2E8581DD95F}" type="datetimeFigureOut">
              <a:rPr lang="en-US" smtClean="0"/>
              <a:t>7/13/2026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6644241" y="6356350"/>
            <a:ext cx="547255" cy="365125"/>
          </a:xfrm>
        </p:spPr>
        <p:txBody>
          <a:bodyPr/>
          <a:lstStyle/>
          <a:p>
            <a:fld id="{7CF79DB2-B0CF-4CB1-AE78-9ED1037C015C}" type="slidenum">
              <a:rPr lang="en-US" smtClean="0"/>
              <a:t>‹#›</a:t>
            </a:fld>
            <a:endParaRPr lang="en-US"/>
          </a:p>
        </p:txBody>
      </p:sp>
      <p:sp>
        <p:nvSpPr>
          <p:cNvPr id="11" name="Picture Placeholder 10">
            <a:extLst>
              <a:ext uri="{FF2B5EF4-FFF2-40B4-BE49-F238E27FC236}">
                <a16:creationId xmlns:a16="http://schemas.microsoft.com/office/drawing/2014/main" id="{BC4E015C-42DC-76ED-17D3-98FEDC30D753}"/>
              </a:ext>
            </a:extLst>
          </p:cNvPr>
          <p:cNvSpPr>
            <a:spLocks noGrp="1"/>
          </p:cNvSpPr>
          <p:nvPr>
            <p:ph type="pic" sz="quarter" idx="13" hasCustomPrompt="1"/>
          </p:nvPr>
        </p:nvSpPr>
        <p:spPr>
          <a:xfrm>
            <a:off x="8044872" y="0"/>
            <a:ext cx="4147127" cy="6858000"/>
          </a:xfrm>
          <a:custGeom>
            <a:avLst/>
            <a:gdLst>
              <a:gd name="connsiteX0" fmla="*/ 120263 w 6271682"/>
              <a:gd name="connsiteY0" fmla="*/ 0 h 6858000"/>
              <a:gd name="connsiteX1" fmla="*/ 6271682 w 6271682"/>
              <a:gd name="connsiteY1" fmla="*/ 0 h 6858000"/>
              <a:gd name="connsiteX2" fmla="*/ 6271682 w 6271682"/>
              <a:gd name="connsiteY2" fmla="*/ 6858000 h 6858000"/>
              <a:gd name="connsiteX3" fmla="*/ 27900 w 6271682"/>
              <a:gd name="connsiteY3" fmla="*/ 6858000 h 6858000"/>
              <a:gd name="connsiteX4" fmla="*/ 120263 w 6271682"/>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682" h="6858000">
                <a:moveTo>
                  <a:pt x="120263" y="0"/>
                </a:moveTo>
                <a:lnTo>
                  <a:pt x="6271682" y="0"/>
                </a:lnTo>
                <a:lnTo>
                  <a:pt x="6271682" y="6858000"/>
                </a:lnTo>
                <a:lnTo>
                  <a:pt x="27900" y="6858000"/>
                </a:lnTo>
                <a:cubicBezTo>
                  <a:pt x="-61384" y="4082473"/>
                  <a:pt x="89475" y="2286000"/>
                  <a:pt x="120263"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17452676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3F111-B72E-7C7D-B80B-ED343429A7B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E87B5C4-6A6A-401C-5854-6CD06336CC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ECD1ADD-4156-19F1-0BBB-B73EB423BA0F}"/>
              </a:ext>
            </a:extLst>
          </p:cNvPr>
          <p:cNvSpPr>
            <a:spLocks noGrp="1"/>
          </p:cNvSpPr>
          <p:nvPr>
            <p:ph type="dt" sz="half" idx="10"/>
          </p:nvPr>
        </p:nvSpPr>
        <p:spPr/>
        <p:txBody>
          <a:bodyPr/>
          <a:lstStyle/>
          <a:p>
            <a:fld id="{400609F2-2076-482D-B4F9-1F0C453349CC}" type="datetimeFigureOut">
              <a:rPr lang="en-GB" smtClean="0"/>
              <a:t>13/07/2026</a:t>
            </a:fld>
            <a:endParaRPr lang="en-GB"/>
          </a:p>
        </p:txBody>
      </p:sp>
      <p:sp>
        <p:nvSpPr>
          <p:cNvPr id="5" name="Footer Placeholder 4">
            <a:extLst>
              <a:ext uri="{FF2B5EF4-FFF2-40B4-BE49-F238E27FC236}">
                <a16:creationId xmlns:a16="http://schemas.microsoft.com/office/drawing/2014/main" id="{4486070E-FD9E-4B25-5051-1C57B84982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7D5D59-A393-7EAA-B773-7EE8C93B3DCB}"/>
              </a:ext>
            </a:extLst>
          </p:cNvPr>
          <p:cNvSpPr>
            <a:spLocks noGrp="1"/>
          </p:cNvSpPr>
          <p:nvPr>
            <p:ph type="sldNum" sz="quarter" idx="12"/>
          </p:nvPr>
        </p:nvSpPr>
        <p:spPr/>
        <p:txBody>
          <a:bodyPr/>
          <a:lstStyle/>
          <a:p>
            <a:fld id="{C55072C4-45D7-4AB4-A056-FFAFB6E688FF}" type="slidenum">
              <a:rPr lang="en-GB" smtClean="0"/>
              <a:t>‹#›</a:t>
            </a:fld>
            <a:endParaRPr lang="en-GB"/>
          </a:p>
        </p:txBody>
      </p:sp>
    </p:spTree>
    <p:extLst>
      <p:ext uri="{BB962C8B-B14F-4D97-AF65-F5344CB8AC3E}">
        <p14:creationId xmlns:p14="http://schemas.microsoft.com/office/powerpoint/2010/main" val="40579619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644B2-A810-B37D-1AA7-5E31AFF11D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84246D4-6ADB-C155-473D-568AFFBD95B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7A986A-74B7-9EB3-66B3-AA9062DCD394}"/>
              </a:ext>
            </a:extLst>
          </p:cNvPr>
          <p:cNvSpPr>
            <a:spLocks noGrp="1"/>
          </p:cNvSpPr>
          <p:nvPr>
            <p:ph type="dt" sz="half" idx="10"/>
          </p:nvPr>
        </p:nvSpPr>
        <p:spPr/>
        <p:txBody>
          <a:bodyPr/>
          <a:lstStyle/>
          <a:p>
            <a:fld id="{400609F2-2076-482D-B4F9-1F0C453349CC}" type="datetimeFigureOut">
              <a:rPr lang="en-GB" smtClean="0"/>
              <a:t>13/07/2026</a:t>
            </a:fld>
            <a:endParaRPr lang="en-GB"/>
          </a:p>
        </p:txBody>
      </p:sp>
      <p:sp>
        <p:nvSpPr>
          <p:cNvPr id="5" name="Footer Placeholder 4">
            <a:extLst>
              <a:ext uri="{FF2B5EF4-FFF2-40B4-BE49-F238E27FC236}">
                <a16:creationId xmlns:a16="http://schemas.microsoft.com/office/drawing/2014/main" id="{1DDF7921-D4A9-0EE7-2320-3CCE56C9F1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B6CB31-F5B4-DF97-4C75-BA0F85129DB5}"/>
              </a:ext>
            </a:extLst>
          </p:cNvPr>
          <p:cNvSpPr>
            <a:spLocks noGrp="1"/>
          </p:cNvSpPr>
          <p:nvPr>
            <p:ph type="sldNum" sz="quarter" idx="12"/>
          </p:nvPr>
        </p:nvSpPr>
        <p:spPr/>
        <p:txBody>
          <a:bodyPr/>
          <a:lstStyle/>
          <a:p>
            <a:fld id="{C55072C4-45D7-4AB4-A056-FFAFB6E688FF}" type="slidenum">
              <a:rPr lang="en-GB" smtClean="0"/>
              <a:t>‹#›</a:t>
            </a:fld>
            <a:endParaRPr lang="en-GB"/>
          </a:p>
        </p:txBody>
      </p:sp>
    </p:spTree>
    <p:extLst>
      <p:ext uri="{BB962C8B-B14F-4D97-AF65-F5344CB8AC3E}">
        <p14:creationId xmlns:p14="http://schemas.microsoft.com/office/powerpoint/2010/main" val="4165234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47B1C-5AC9-24CB-72F8-86FF382279D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E0040D4-AA0E-E22C-0EDE-44F1B661794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E17A9E7-9AFA-AE19-C3C4-C95109153244}"/>
              </a:ext>
            </a:extLst>
          </p:cNvPr>
          <p:cNvSpPr>
            <a:spLocks noGrp="1"/>
          </p:cNvSpPr>
          <p:nvPr>
            <p:ph type="dt" sz="half" idx="10"/>
          </p:nvPr>
        </p:nvSpPr>
        <p:spPr/>
        <p:txBody>
          <a:bodyPr/>
          <a:lstStyle/>
          <a:p>
            <a:fld id="{400609F2-2076-482D-B4F9-1F0C453349CC}" type="datetimeFigureOut">
              <a:rPr lang="en-GB" smtClean="0"/>
              <a:t>13/07/2026</a:t>
            </a:fld>
            <a:endParaRPr lang="en-GB"/>
          </a:p>
        </p:txBody>
      </p:sp>
      <p:sp>
        <p:nvSpPr>
          <p:cNvPr id="5" name="Footer Placeholder 4">
            <a:extLst>
              <a:ext uri="{FF2B5EF4-FFF2-40B4-BE49-F238E27FC236}">
                <a16:creationId xmlns:a16="http://schemas.microsoft.com/office/drawing/2014/main" id="{07927199-7CF7-1362-B068-87A35082AD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F1CF4E-FFC0-4581-E65B-16B9DCB648AE}"/>
              </a:ext>
            </a:extLst>
          </p:cNvPr>
          <p:cNvSpPr>
            <a:spLocks noGrp="1"/>
          </p:cNvSpPr>
          <p:nvPr>
            <p:ph type="sldNum" sz="quarter" idx="12"/>
          </p:nvPr>
        </p:nvSpPr>
        <p:spPr/>
        <p:txBody>
          <a:bodyPr/>
          <a:lstStyle/>
          <a:p>
            <a:fld id="{C55072C4-45D7-4AB4-A056-FFAFB6E688FF}" type="slidenum">
              <a:rPr lang="en-GB" smtClean="0"/>
              <a:t>‹#›</a:t>
            </a:fld>
            <a:endParaRPr lang="en-GB"/>
          </a:p>
        </p:txBody>
      </p:sp>
    </p:spTree>
    <p:extLst>
      <p:ext uri="{BB962C8B-B14F-4D97-AF65-F5344CB8AC3E}">
        <p14:creationId xmlns:p14="http://schemas.microsoft.com/office/powerpoint/2010/main" val="38889204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71091-29F5-8F24-AC8D-641CDD4ACC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3928ADF-2732-251B-7CBD-373FBF3261B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6BD4B0D-7F12-7EEE-303F-F9357831B92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1365FA6-1CE8-829E-8932-5F20CDF73AAB}"/>
              </a:ext>
            </a:extLst>
          </p:cNvPr>
          <p:cNvSpPr>
            <a:spLocks noGrp="1"/>
          </p:cNvSpPr>
          <p:nvPr>
            <p:ph type="dt" sz="half" idx="10"/>
          </p:nvPr>
        </p:nvSpPr>
        <p:spPr/>
        <p:txBody>
          <a:bodyPr/>
          <a:lstStyle/>
          <a:p>
            <a:fld id="{400609F2-2076-482D-B4F9-1F0C453349CC}" type="datetimeFigureOut">
              <a:rPr lang="en-GB" smtClean="0"/>
              <a:t>13/07/2026</a:t>
            </a:fld>
            <a:endParaRPr lang="en-GB"/>
          </a:p>
        </p:txBody>
      </p:sp>
      <p:sp>
        <p:nvSpPr>
          <p:cNvPr id="6" name="Footer Placeholder 5">
            <a:extLst>
              <a:ext uri="{FF2B5EF4-FFF2-40B4-BE49-F238E27FC236}">
                <a16:creationId xmlns:a16="http://schemas.microsoft.com/office/drawing/2014/main" id="{C8FD69DE-FF35-E26D-6639-54EC1323C6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85FA01-8436-9251-17F9-DB4E11A6810D}"/>
              </a:ext>
            </a:extLst>
          </p:cNvPr>
          <p:cNvSpPr>
            <a:spLocks noGrp="1"/>
          </p:cNvSpPr>
          <p:nvPr>
            <p:ph type="sldNum" sz="quarter" idx="12"/>
          </p:nvPr>
        </p:nvSpPr>
        <p:spPr/>
        <p:txBody>
          <a:bodyPr/>
          <a:lstStyle/>
          <a:p>
            <a:fld id="{C55072C4-45D7-4AB4-A056-FFAFB6E688FF}" type="slidenum">
              <a:rPr lang="en-GB" smtClean="0"/>
              <a:t>‹#›</a:t>
            </a:fld>
            <a:endParaRPr lang="en-GB"/>
          </a:p>
        </p:txBody>
      </p:sp>
    </p:spTree>
    <p:extLst>
      <p:ext uri="{BB962C8B-B14F-4D97-AF65-F5344CB8AC3E}">
        <p14:creationId xmlns:p14="http://schemas.microsoft.com/office/powerpoint/2010/main" val="27773683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2792F-8EF1-777D-2517-87F4DB2DA59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FC3F243-7EEC-34FB-5619-AB722D00E9B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5808D0-DD7A-F624-45D5-2E26BABB817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8352FD2-D53B-5C4D-DF69-CD8463DD5AD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613D35-42BC-C991-74D1-67A17230C9C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F9733FD-5341-2A7E-BC68-8C6116ED2547}"/>
              </a:ext>
            </a:extLst>
          </p:cNvPr>
          <p:cNvSpPr>
            <a:spLocks noGrp="1"/>
          </p:cNvSpPr>
          <p:nvPr>
            <p:ph type="dt" sz="half" idx="10"/>
          </p:nvPr>
        </p:nvSpPr>
        <p:spPr/>
        <p:txBody>
          <a:bodyPr/>
          <a:lstStyle/>
          <a:p>
            <a:fld id="{400609F2-2076-482D-B4F9-1F0C453349CC}" type="datetimeFigureOut">
              <a:rPr lang="en-GB" smtClean="0"/>
              <a:t>13/07/2026</a:t>
            </a:fld>
            <a:endParaRPr lang="en-GB"/>
          </a:p>
        </p:txBody>
      </p:sp>
      <p:sp>
        <p:nvSpPr>
          <p:cNvPr id="8" name="Footer Placeholder 7">
            <a:extLst>
              <a:ext uri="{FF2B5EF4-FFF2-40B4-BE49-F238E27FC236}">
                <a16:creationId xmlns:a16="http://schemas.microsoft.com/office/drawing/2014/main" id="{4500F90D-5E59-8C95-182C-46BE3BB2309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12CF8E9-1020-E1AB-B6F9-AB74D1825E11}"/>
              </a:ext>
            </a:extLst>
          </p:cNvPr>
          <p:cNvSpPr>
            <a:spLocks noGrp="1"/>
          </p:cNvSpPr>
          <p:nvPr>
            <p:ph type="sldNum" sz="quarter" idx="12"/>
          </p:nvPr>
        </p:nvSpPr>
        <p:spPr/>
        <p:txBody>
          <a:bodyPr/>
          <a:lstStyle/>
          <a:p>
            <a:fld id="{C55072C4-45D7-4AB4-A056-FFAFB6E688FF}" type="slidenum">
              <a:rPr lang="en-GB" smtClean="0"/>
              <a:t>‹#›</a:t>
            </a:fld>
            <a:endParaRPr lang="en-GB"/>
          </a:p>
        </p:txBody>
      </p:sp>
    </p:spTree>
    <p:extLst>
      <p:ext uri="{BB962C8B-B14F-4D97-AF65-F5344CB8AC3E}">
        <p14:creationId xmlns:p14="http://schemas.microsoft.com/office/powerpoint/2010/main" val="34520754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AE2F0-CA01-013A-A14D-372653018AB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C9BFBF7-B602-B13B-ED3B-D4FCD16BE821}"/>
              </a:ext>
            </a:extLst>
          </p:cNvPr>
          <p:cNvSpPr>
            <a:spLocks noGrp="1"/>
          </p:cNvSpPr>
          <p:nvPr>
            <p:ph type="dt" sz="half" idx="10"/>
          </p:nvPr>
        </p:nvSpPr>
        <p:spPr/>
        <p:txBody>
          <a:bodyPr/>
          <a:lstStyle/>
          <a:p>
            <a:fld id="{400609F2-2076-482D-B4F9-1F0C453349CC}" type="datetimeFigureOut">
              <a:rPr lang="en-GB" smtClean="0"/>
              <a:t>13/07/2026</a:t>
            </a:fld>
            <a:endParaRPr lang="en-GB"/>
          </a:p>
        </p:txBody>
      </p:sp>
      <p:sp>
        <p:nvSpPr>
          <p:cNvPr id="4" name="Footer Placeholder 3">
            <a:extLst>
              <a:ext uri="{FF2B5EF4-FFF2-40B4-BE49-F238E27FC236}">
                <a16:creationId xmlns:a16="http://schemas.microsoft.com/office/drawing/2014/main" id="{03C927EF-C731-AD70-4A1D-F586AD328C9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6846F0C-014C-7670-E20A-735E8BC858A8}"/>
              </a:ext>
            </a:extLst>
          </p:cNvPr>
          <p:cNvSpPr>
            <a:spLocks noGrp="1"/>
          </p:cNvSpPr>
          <p:nvPr>
            <p:ph type="sldNum" sz="quarter" idx="12"/>
          </p:nvPr>
        </p:nvSpPr>
        <p:spPr/>
        <p:txBody>
          <a:bodyPr/>
          <a:lstStyle/>
          <a:p>
            <a:fld id="{C55072C4-45D7-4AB4-A056-FFAFB6E688FF}" type="slidenum">
              <a:rPr lang="en-GB" smtClean="0"/>
              <a:t>‹#›</a:t>
            </a:fld>
            <a:endParaRPr lang="en-GB"/>
          </a:p>
        </p:txBody>
      </p:sp>
    </p:spTree>
    <p:extLst>
      <p:ext uri="{BB962C8B-B14F-4D97-AF65-F5344CB8AC3E}">
        <p14:creationId xmlns:p14="http://schemas.microsoft.com/office/powerpoint/2010/main" val="9031313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D7AD3F1-9E01-82A2-0072-562C37135AA6}"/>
              </a:ext>
            </a:extLst>
          </p:cNvPr>
          <p:cNvSpPr>
            <a:spLocks noGrp="1"/>
          </p:cNvSpPr>
          <p:nvPr>
            <p:ph type="dt" sz="half" idx="10"/>
          </p:nvPr>
        </p:nvSpPr>
        <p:spPr/>
        <p:txBody>
          <a:bodyPr/>
          <a:lstStyle/>
          <a:p>
            <a:fld id="{400609F2-2076-482D-B4F9-1F0C453349CC}" type="datetimeFigureOut">
              <a:rPr lang="en-GB" smtClean="0"/>
              <a:t>13/07/2026</a:t>
            </a:fld>
            <a:endParaRPr lang="en-GB"/>
          </a:p>
        </p:txBody>
      </p:sp>
      <p:sp>
        <p:nvSpPr>
          <p:cNvPr id="3" name="Footer Placeholder 2">
            <a:extLst>
              <a:ext uri="{FF2B5EF4-FFF2-40B4-BE49-F238E27FC236}">
                <a16:creationId xmlns:a16="http://schemas.microsoft.com/office/drawing/2014/main" id="{6F97091D-FBDD-8A4F-E4CA-63BDB2A540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6EDA59D-52A2-7949-9B81-9A8DCC6B927D}"/>
              </a:ext>
            </a:extLst>
          </p:cNvPr>
          <p:cNvSpPr>
            <a:spLocks noGrp="1"/>
          </p:cNvSpPr>
          <p:nvPr>
            <p:ph type="sldNum" sz="quarter" idx="12"/>
          </p:nvPr>
        </p:nvSpPr>
        <p:spPr/>
        <p:txBody>
          <a:bodyPr/>
          <a:lstStyle/>
          <a:p>
            <a:fld id="{C55072C4-45D7-4AB4-A056-FFAFB6E688FF}" type="slidenum">
              <a:rPr lang="en-GB" smtClean="0"/>
              <a:t>‹#›</a:t>
            </a:fld>
            <a:endParaRPr lang="en-GB"/>
          </a:p>
        </p:txBody>
      </p:sp>
    </p:spTree>
    <p:extLst>
      <p:ext uri="{BB962C8B-B14F-4D97-AF65-F5344CB8AC3E}">
        <p14:creationId xmlns:p14="http://schemas.microsoft.com/office/powerpoint/2010/main" val="345320425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C5272-627F-ED95-C2F3-8E35D193A53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5C93659-38F9-A093-B577-8ED0C26F62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EF760D2-142F-2971-8000-9AFB91EB3D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9F3FD3A-9624-E260-5830-2BB202EED0F6}"/>
              </a:ext>
            </a:extLst>
          </p:cNvPr>
          <p:cNvSpPr>
            <a:spLocks noGrp="1"/>
          </p:cNvSpPr>
          <p:nvPr>
            <p:ph type="dt" sz="half" idx="10"/>
          </p:nvPr>
        </p:nvSpPr>
        <p:spPr/>
        <p:txBody>
          <a:bodyPr/>
          <a:lstStyle/>
          <a:p>
            <a:fld id="{400609F2-2076-482D-B4F9-1F0C453349CC}" type="datetimeFigureOut">
              <a:rPr lang="en-GB" smtClean="0"/>
              <a:t>13/07/2026</a:t>
            </a:fld>
            <a:endParaRPr lang="en-GB"/>
          </a:p>
        </p:txBody>
      </p:sp>
      <p:sp>
        <p:nvSpPr>
          <p:cNvPr id="6" name="Footer Placeholder 5">
            <a:extLst>
              <a:ext uri="{FF2B5EF4-FFF2-40B4-BE49-F238E27FC236}">
                <a16:creationId xmlns:a16="http://schemas.microsoft.com/office/drawing/2014/main" id="{14033173-3087-C06B-9E13-845D66D034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1277BB-75E9-76EC-295B-B92871A5A789}"/>
              </a:ext>
            </a:extLst>
          </p:cNvPr>
          <p:cNvSpPr>
            <a:spLocks noGrp="1"/>
          </p:cNvSpPr>
          <p:nvPr>
            <p:ph type="sldNum" sz="quarter" idx="12"/>
          </p:nvPr>
        </p:nvSpPr>
        <p:spPr/>
        <p:txBody>
          <a:bodyPr/>
          <a:lstStyle/>
          <a:p>
            <a:fld id="{C55072C4-45D7-4AB4-A056-FFAFB6E688FF}" type="slidenum">
              <a:rPr lang="en-GB" smtClean="0"/>
              <a:t>‹#›</a:t>
            </a:fld>
            <a:endParaRPr lang="en-GB"/>
          </a:p>
        </p:txBody>
      </p:sp>
    </p:spTree>
    <p:extLst>
      <p:ext uri="{BB962C8B-B14F-4D97-AF65-F5344CB8AC3E}">
        <p14:creationId xmlns:p14="http://schemas.microsoft.com/office/powerpoint/2010/main" val="31776826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26AAE-B284-3070-09FA-1B1DC22CC0C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F68A3CC-12BF-AC4E-F1EE-55C549D16F9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E047183-F4EF-5B90-E5A1-CF09D72430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E98FF04-BC00-2E23-AF09-AAEF41F5574C}"/>
              </a:ext>
            </a:extLst>
          </p:cNvPr>
          <p:cNvSpPr>
            <a:spLocks noGrp="1"/>
          </p:cNvSpPr>
          <p:nvPr>
            <p:ph type="dt" sz="half" idx="10"/>
          </p:nvPr>
        </p:nvSpPr>
        <p:spPr/>
        <p:txBody>
          <a:bodyPr/>
          <a:lstStyle/>
          <a:p>
            <a:fld id="{400609F2-2076-482D-B4F9-1F0C453349CC}" type="datetimeFigureOut">
              <a:rPr lang="en-GB" smtClean="0"/>
              <a:t>13/07/2026</a:t>
            </a:fld>
            <a:endParaRPr lang="en-GB"/>
          </a:p>
        </p:txBody>
      </p:sp>
      <p:sp>
        <p:nvSpPr>
          <p:cNvPr id="6" name="Footer Placeholder 5">
            <a:extLst>
              <a:ext uri="{FF2B5EF4-FFF2-40B4-BE49-F238E27FC236}">
                <a16:creationId xmlns:a16="http://schemas.microsoft.com/office/drawing/2014/main" id="{3DEB943C-4951-FF2B-4C9F-43820D88D2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150D1C-2654-358C-2A5F-59B8C3A26D0D}"/>
              </a:ext>
            </a:extLst>
          </p:cNvPr>
          <p:cNvSpPr>
            <a:spLocks noGrp="1"/>
          </p:cNvSpPr>
          <p:nvPr>
            <p:ph type="sldNum" sz="quarter" idx="12"/>
          </p:nvPr>
        </p:nvSpPr>
        <p:spPr/>
        <p:txBody>
          <a:bodyPr/>
          <a:lstStyle/>
          <a:p>
            <a:fld id="{C55072C4-45D7-4AB4-A056-FFAFB6E688FF}" type="slidenum">
              <a:rPr lang="en-GB" smtClean="0"/>
              <a:t>‹#›</a:t>
            </a:fld>
            <a:endParaRPr lang="en-GB"/>
          </a:p>
        </p:txBody>
      </p:sp>
    </p:spTree>
    <p:extLst>
      <p:ext uri="{BB962C8B-B14F-4D97-AF65-F5344CB8AC3E}">
        <p14:creationId xmlns:p14="http://schemas.microsoft.com/office/powerpoint/2010/main" val="220974001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8690D-FEA5-1846-37D7-0E027586C73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E850B68-25AC-331C-95FC-D6DE133B23F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751789-BEBE-554A-7307-249231A659E6}"/>
              </a:ext>
            </a:extLst>
          </p:cNvPr>
          <p:cNvSpPr>
            <a:spLocks noGrp="1"/>
          </p:cNvSpPr>
          <p:nvPr>
            <p:ph type="dt" sz="half" idx="10"/>
          </p:nvPr>
        </p:nvSpPr>
        <p:spPr/>
        <p:txBody>
          <a:bodyPr/>
          <a:lstStyle/>
          <a:p>
            <a:fld id="{400609F2-2076-482D-B4F9-1F0C453349CC}" type="datetimeFigureOut">
              <a:rPr lang="en-GB" smtClean="0"/>
              <a:t>13/07/2026</a:t>
            </a:fld>
            <a:endParaRPr lang="en-GB"/>
          </a:p>
        </p:txBody>
      </p:sp>
      <p:sp>
        <p:nvSpPr>
          <p:cNvPr id="5" name="Footer Placeholder 4">
            <a:extLst>
              <a:ext uri="{FF2B5EF4-FFF2-40B4-BE49-F238E27FC236}">
                <a16:creationId xmlns:a16="http://schemas.microsoft.com/office/drawing/2014/main" id="{C487A5BA-27B9-1474-FC8B-74552F1955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9F3E22-C35F-637C-A23A-175173576F92}"/>
              </a:ext>
            </a:extLst>
          </p:cNvPr>
          <p:cNvSpPr>
            <a:spLocks noGrp="1"/>
          </p:cNvSpPr>
          <p:nvPr>
            <p:ph type="sldNum" sz="quarter" idx="12"/>
          </p:nvPr>
        </p:nvSpPr>
        <p:spPr/>
        <p:txBody>
          <a:bodyPr/>
          <a:lstStyle/>
          <a:p>
            <a:fld id="{C55072C4-45D7-4AB4-A056-FFAFB6E688FF}" type="slidenum">
              <a:rPr lang="en-GB" smtClean="0"/>
              <a:t>‹#›</a:t>
            </a:fld>
            <a:endParaRPr lang="en-GB"/>
          </a:p>
        </p:txBody>
      </p:sp>
    </p:spTree>
    <p:extLst>
      <p:ext uri="{BB962C8B-B14F-4D97-AF65-F5344CB8AC3E}">
        <p14:creationId xmlns:p14="http://schemas.microsoft.com/office/powerpoint/2010/main" val="332669106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F13DF47-B859-AE32-529D-8260EF84F42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62DF2CE-B2B3-07CF-A472-60E02C8A42B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96A419-4E2B-2734-BC52-9294D3F6F0CD}"/>
              </a:ext>
            </a:extLst>
          </p:cNvPr>
          <p:cNvSpPr>
            <a:spLocks noGrp="1"/>
          </p:cNvSpPr>
          <p:nvPr>
            <p:ph type="dt" sz="half" idx="10"/>
          </p:nvPr>
        </p:nvSpPr>
        <p:spPr/>
        <p:txBody>
          <a:bodyPr/>
          <a:lstStyle/>
          <a:p>
            <a:fld id="{400609F2-2076-482D-B4F9-1F0C453349CC}" type="datetimeFigureOut">
              <a:rPr lang="en-GB" smtClean="0"/>
              <a:t>13/07/2026</a:t>
            </a:fld>
            <a:endParaRPr lang="en-GB"/>
          </a:p>
        </p:txBody>
      </p:sp>
      <p:sp>
        <p:nvSpPr>
          <p:cNvPr id="5" name="Footer Placeholder 4">
            <a:extLst>
              <a:ext uri="{FF2B5EF4-FFF2-40B4-BE49-F238E27FC236}">
                <a16:creationId xmlns:a16="http://schemas.microsoft.com/office/drawing/2014/main" id="{F7D959B0-4058-A98E-2824-CB8D8F1F2D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0B667D-BE41-93EB-317B-30EE60B9BB20}"/>
              </a:ext>
            </a:extLst>
          </p:cNvPr>
          <p:cNvSpPr>
            <a:spLocks noGrp="1"/>
          </p:cNvSpPr>
          <p:nvPr>
            <p:ph type="sldNum" sz="quarter" idx="12"/>
          </p:nvPr>
        </p:nvSpPr>
        <p:spPr/>
        <p:txBody>
          <a:bodyPr/>
          <a:lstStyle/>
          <a:p>
            <a:fld id="{C55072C4-45D7-4AB4-A056-FFAFB6E688FF}" type="slidenum">
              <a:rPr lang="en-GB" smtClean="0"/>
              <a:t>‹#›</a:t>
            </a:fld>
            <a:endParaRPr lang="en-GB"/>
          </a:p>
        </p:txBody>
      </p:sp>
    </p:spTree>
    <p:extLst>
      <p:ext uri="{BB962C8B-B14F-4D97-AF65-F5344CB8AC3E}">
        <p14:creationId xmlns:p14="http://schemas.microsoft.com/office/powerpoint/2010/main" val="338434335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97950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6A324-0882-4A0C-AAE0-A8A77E44CBC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05D5B2C-CF74-407B-B8F7-705BD8D13C0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E1096B8-17FD-4B06-8339-E4B50B321827}"/>
              </a:ext>
            </a:extLst>
          </p:cNvPr>
          <p:cNvSpPr>
            <a:spLocks noGrp="1"/>
          </p:cNvSpPr>
          <p:nvPr>
            <p:ph type="dt" sz="half" idx="10"/>
          </p:nvPr>
        </p:nvSpPr>
        <p:spPr/>
        <p:txBody>
          <a:bodyPr/>
          <a:lstStyle/>
          <a:p>
            <a:fld id="{5F477377-C9E3-4ACB-8A65-A063763BF87F}" type="datetimeFigureOut">
              <a:rPr lang="en-GB" smtClean="0"/>
              <a:t>13/07/2026</a:t>
            </a:fld>
            <a:endParaRPr lang="en-GB"/>
          </a:p>
        </p:txBody>
      </p:sp>
      <p:sp>
        <p:nvSpPr>
          <p:cNvPr id="5" name="Footer Placeholder 4">
            <a:extLst>
              <a:ext uri="{FF2B5EF4-FFF2-40B4-BE49-F238E27FC236}">
                <a16:creationId xmlns:a16="http://schemas.microsoft.com/office/drawing/2014/main" id="{2AD6EC41-F614-419E-979A-A6D66124A1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CA11C6-6F53-4B1E-BAA6-B06B6D8DEA9F}"/>
              </a:ext>
            </a:extLst>
          </p:cNvPr>
          <p:cNvSpPr>
            <a:spLocks noGrp="1"/>
          </p:cNvSpPr>
          <p:nvPr>
            <p:ph type="sldNum" sz="quarter" idx="12"/>
          </p:nvPr>
        </p:nvSpPr>
        <p:spPr/>
        <p:txBody>
          <a:bodyPr/>
          <a:lstStyle/>
          <a:p>
            <a:fld id="{C643D506-D874-40DB-B844-28B33E0DDA98}" type="slidenum">
              <a:rPr lang="en-GB" smtClean="0"/>
              <a:t>‹#›</a:t>
            </a:fld>
            <a:endParaRPr lang="en-GB"/>
          </a:p>
        </p:txBody>
      </p:sp>
    </p:spTree>
    <p:extLst>
      <p:ext uri="{BB962C8B-B14F-4D97-AF65-F5344CB8AC3E}">
        <p14:creationId xmlns:p14="http://schemas.microsoft.com/office/powerpoint/2010/main" val="571187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5A867-5DB5-4BF3-A8C0-D03710C3024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30DE26B-C7DB-4435-B35B-94E3AE90F54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7FB2C8-98B8-4545-A594-690FBE996EE6}"/>
              </a:ext>
            </a:extLst>
          </p:cNvPr>
          <p:cNvSpPr>
            <a:spLocks noGrp="1"/>
          </p:cNvSpPr>
          <p:nvPr>
            <p:ph type="dt" sz="half" idx="10"/>
          </p:nvPr>
        </p:nvSpPr>
        <p:spPr/>
        <p:txBody>
          <a:bodyPr/>
          <a:lstStyle/>
          <a:p>
            <a:fld id="{5F477377-C9E3-4ACB-8A65-A063763BF87F}" type="datetimeFigureOut">
              <a:rPr lang="en-GB" smtClean="0"/>
              <a:t>13/07/2026</a:t>
            </a:fld>
            <a:endParaRPr lang="en-GB"/>
          </a:p>
        </p:txBody>
      </p:sp>
      <p:sp>
        <p:nvSpPr>
          <p:cNvPr id="5" name="Footer Placeholder 4">
            <a:extLst>
              <a:ext uri="{FF2B5EF4-FFF2-40B4-BE49-F238E27FC236}">
                <a16:creationId xmlns:a16="http://schemas.microsoft.com/office/drawing/2014/main" id="{8CCBAF84-B792-4396-A8E9-9DE2DBBCBF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178035-2539-4172-81E6-9AA60CD213CE}"/>
              </a:ext>
            </a:extLst>
          </p:cNvPr>
          <p:cNvSpPr>
            <a:spLocks noGrp="1"/>
          </p:cNvSpPr>
          <p:nvPr>
            <p:ph type="sldNum" sz="quarter" idx="12"/>
          </p:nvPr>
        </p:nvSpPr>
        <p:spPr/>
        <p:txBody>
          <a:bodyPr/>
          <a:lstStyle/>
          <a:p>
            <a:fld id="{C643D506-D874-40DB-B844-28B33E0DDA98}" type="slidenum">
              <a:rPr lang="en-GB" smtClean="0"/>
              <a:t>‹#›</a:t>
            </a:fld>
            <a:endParaRPr lang="en-GB"/>
          </a:p>
        </p:txBody>
      </p:sp>
    </p:spTree>
    <p:extLst>
      <p:ext uri="{BB962C8B-B14F-4D97-AF65-F5344CB8AC3E}">
        <p14:creationId xmlns:p14="http://schemas.microsoft.com/office/powerpoint/2010/main" val="8224093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D0513-197E-4900-AB33-2F9F9B16D89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E484D9D-E614-4A9A-ADBD-84E00659CE7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7E59C7A-E7C7-4374-86B4-5B3247CFBD8A}"/>
              </a:ext>
            </a:extLst>
          </p:cNvPr>
          <p:cNvSpPr>
            <a:spLocks noGrp="1"/>
          </p:cNvSpPr>
          <p:nvPr>
            <p:ph type="dt" sz="half" idx="10"/>
          </p:nvPr>
        </p:nvSpPr>
        <p:spPr/>
        <p:txBody>
          <a:bodyPr/>
          <a:lstStyle/>
          <a:p>
            <a:fld id="{5F477377-C9E3-4ACB-8A65-A063763BF87F}" type="datetimeFigureOut">
              <a:rPr lang="en-GB" smtClean="0"/>
              <a:t>13/07/2026</a:t>
            </a:fld>
            <a:endParaRPr lang="en-GB"/>
          </a:p>
        </p:txBody>
      </p:sp>
      <p:sp>
        <p:nvSpPr>
          <p:cNvPr id="5" name="Footer Placeholder 4">
            <a:extLst>
              <a:ext uri="{FF2B5EF4-FFF2-40B4-BE49-F238E27FC236}">
                <a16:creationId xmlns:a16="http://schemas.microsoft.com/office/drawing/2014/main" id="{E0362551-F409-46D7-98AD-A2978B1002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69143C-E406-4C2E-9921-25B84E55028F}"/>
              </a:ext>
            </a:extLst>
          </p:cNvPr>
          <p:cNvSpPr>
            <a:spLocks noGrp="1"/>
          </p:cNvSpPr>
          <p:nvPr>
            <p:ph type="sldNum" sz="quarter" idx="12"/>
          </p:nvPr>
        </p:nvSpPr>
        <p:spPr/>
        <p:txBody>
          <a:bodyPr/>
          <a:lstStyle/>
          <a:p>
            <a:fld id="{C643D506-D874-40DB-B844-28B33E0DDA98}" type="slidenum">
              <a:rPr lang="en-GB" smtClean="0"/>
              <a:t>‹#›</a:t>
            </a:fld>
            <a:endParaRPr lang="en-GB"/>
          </a:p>
        </p:txBody>
      </p:sp>
    </p:spTree>
    <p:extLst>
      <p:ext uri="{BB962C8B-B14F-4D97-AF65-F5344CB8AC3E}">
        <p14:creationId xmlns:p14="http://schemas.microsoft.com/office/powerpoint/2010/main" val="317287173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E774A-B12C-4CC0-AD2A-4ABBEB40D2B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5F492B-502F-4867-A6C5-7E191981032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EDA33C5-A915-4773-A17E-EE1039D75DC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FD2D33F-131C-474E-8C41-226A53DEA1C0}"/>
              </a:ext>
            </a:extLst>
          </p:cNvPr>
          <p:cNvSpPr>
            <a:spLocks noGrp="1"/>
          </p:cNvSpPr>
          <p:nvPr>
            <p:ph type="dt" sz="half" idx="10"/>
          </p:nvPr>
        </p:nvSpPr>
        <p:spPr/>
        <p:txBody>
          <a:bodyPr/>
          <a:lstStyle/>
          <a:p>
            <a:fld id="{5F477377-C9E3-4ACB-8A65-A063763BF87F}" type="datetimeFigureOut">
              <a:rPr lang="en-GB" smtClean="0"/>
              <a:t>13/07/2026</a:t>
            </a:fld>
            <a:endParaRPr lang="en-GB"/>
          </a:p>
        </p:txBody>
      </p:sp>
      <p:sp>
        <p:nvSpPr>
          <p:cNvPr id="6" name="Footer Placeholder 5">
            <a:extLst>
              <a:ext uri="{FF2B5EF4-FFF2-40B4-BE49-F238E27FC236}">
                <a16:creationId xmlns:a16="http://schemas.microsoft.com/office/drawing/2014/main" id="{BFEB7D1B-07C0-4585-8E81-5CBE9CF6CD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C0BAE5-4F3D-4350-A104-CBAFF68C3BC5}"/>
              </a:ext>
            </a:extLst>
          </p:cNvPr>
          <p:cNvSpPr>
            <a:spLocks noGrp="1"/>
          </p:cNvSpPr>
          <p:nvPr>
            <p:ph type="sldNum" sz="quarter" idx="12"/>
          </p:nvPr>
        </p:nvSpPr>
        <p:spPr/>
        <p:txBody>
          <a:bodyPr/>
          <a:lstStyle/>
          <a:p>
            <a:fld id="{C643D506-D874-40DB-B844-28B33E0DDA98}" type="slidenum">
              <a:rPr lang="en-GB" smtClean="0"/>
              <a:t>‹#›</a:t>
            </a:fld>
            <a:endParaRPr lang="en-GB"/>
          </a:p>
        </p:txBody>
      </p:sp>
    </p:spTree>
    <p:extLst>
      <p:ext uri="{BB962C8B-B14F-4D97-AF65-F5344CB8AC3E}">
        <p14:creationId xmlns:p14="http://schemas.microsoft.com/office/powerpoint/2010/main" val="265755183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9A4B5-B92C-4579-9D28-A78F62B5BA6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01BB32-C09A-48E0-837B-4B52A9E5366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82D7819-287B-4B03-BD99-7390D2ADE80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0FC154-45C7-4354-8DA4-AB4DE03ABB1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151ED-BFD2-4CA2-8B6A-E325C7AAF92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0AB15F4-EB00-4BB6-92A5-5F3E4D1B3F1F}"/>
              </a:ext>
            </a:extLst>
          </p:cNvPr>
          <p:cNvSpPr>
            <a:spLocks noGrp="1"/>
          </p:cNvSpPr>
          <p:nvPr>
            <p:ph type="dt" sz="half" idx="10"/>
          </p:nvPr>
        </p:nvSpPr>
        <p:spPr/>
        <p:txBody>
          <a:bodyPr/>
          <a:lstStyle/>
          <a:p>
            <a:fld id="{5F477377-C9E3-4ACB-8A65-A063763BF87F}" type="datetimeFigureOut">
              <a:rPr lang="en-GB" smtClean="0"/>
              <a:t>13/07/2026</a:t>
            </a:fld>
            <a:endParaRPr lang="en-GB"/>
          </a:p>
        </p:txBody>
      </p:sp>
      <p:sp>
        <p:nvSpPr>
          <p:cNvPr id="8" name="Footer Placeholder 7">
            <a:extLst>
              <a:ext uri="{FF2B5EF4-FFF2-40B4-BE49-F238E27FC236}">
                <a16:creationId xmlns:a16="http://schemas.microsoft.com/office/drawing/2014/main" id="{72B0E642-EB28-4069-A528-C318524685D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AE27125-C58A-4FBF-9F4D-1EC8B9549862}"/>
              </a:ext>
            </a:extLst>
          </p:cNvPr>
          <p:cNvSpPr>
            <a:spLocks noGrp="1"/>
          </p:cNvSpPr>
          <p:nvPr>
            <p:ph type="sldNum" sz="quarter" idx="12"/>
          </p:nvPr>
        </p:nvSpPr>
        <p:spPr/>
        <p:txBody>
          <a:bodyPr/>
          <a:lstStyle/>
          <a:p>
            <a:fld id="{C643D506-D874-40DB-B844-28B33E0DDA98}" type="slidenum">
              <a:rPr lang="en-GB" smtClean="0"/>
              <a:t>‹#›</a:t>
            </a:fld>
            <a:endParaRPr lang="en-GB"/>
          </a:p>
        </p:txBody>
      </p:sp>
    </p:spTree>
    <p:extLst>
      <p:ext uri="{BB962C8B-B14F-4D97-AF65-F5344CB8AC3E}">
        <p14:creationId xmlns:p14="http://schemas.microsoft.com/office/powerpoint/2010/main" val="111661093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C75AB-C525-4E75-AB3C-1B482717A7B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9ACA269-CB74-45A2-802A-C76C1D162F45}"/>
              </a:ext>
            </a:extLst>
          </p:cNvPr>
          <p:cNvSpPr>
            <a:spLocks noGrp="1"/>
          </p:cNvSpPr>
          <p:nvPr>
            <p:ph type="dt" sz="half" idx="10"/>
          </p:nvPr>
        </p:nvSpPr>
        <p:spPr/>
        <p:txBody>
          <a:bodyPr/>
          <a:lstStyle/>
          <a:p>
            <a:fld id="{5F477377-C9E3-4ACB-8A65-A063763BF87F}" type="datetimeFigureOut">
              <a:rPr lang="en-GB" smtClean="0"/>
              <a:t>13/07/2026</a:t>
            </a:fld>
            <a:endParaRPr lang="en-GB"/>
          </a:p>
        </p:txBody>
      </p:sp>
      <p:sp>
        <p:nvSpPr>
          <p:cNvPr id="4" name="Footer Placeholder 3">
            <a:extLst>
              <a:ext uri="{FF2B5EF4-FFF2-40B4-BE49-F238E27FC236}">
                <a16:creationId xmlns:a16="http://schemas.microsoft.com/office/drawing/2014/main" id="{E8E4CD8A-51D6-4BE3-BA62-B0C29CDB93E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58597B7-4A44-4666-9E19-B5ADB1D09D46}"/>
              </a:ext>
            </a:extLst>
          </p:cNvPr>
          <p:cNvSpPr>
            <a:spLocks noGrp="1"/>
          </p:cNvSpPr>
          <p:nvPr>
            <p:ph type="sldNum" sz="quarter" idx="12"/>
          </p:nvPr>
        </p:nvSpPr>
        <p:spPr/>
        <p:txBody>
          <a:bodyPr/>
          <a:lstStyle/>
          <a:p>
            <a:fld id="{C643D506-D874-40DB-B844-28B33E0DDA98}" type="slidenum">
              <a:rPr lang="en-GB" smtClean="0"/>
              <a:t>‹#›</a:t>
            </a:fld>
            <a:endParaRPr lang="en-GB"/>
          </a:p>
        </p:txBody>
      </p:sp>
    </p:spTree>
    <p:extLst>
      <p:ext uri="{BB962C8B-B14F-4D97-AF65-F5344CB8AC3E}">
        <p14:creationId xmlns:p14="http://schemas.microsoft.com/office/powerpoint/2010/main" val="4652388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D44357-5353-4978-94A9-2DF08E097FDB}"/>
              </a:ext>
            </a:extLst>
          </p:cNvPr>
          <p:cNvSpPr>
            <a:spLocks noGrp="1"/>
          </p:cNvSpPr>
          <p:nvPr>
            <p:ph type="dt" sz="half" idx="10"/>
          </p:nvPr>
        </p:nvSpPr>
        <p:spPr/>
        <p:txBody>
          <a:bodyPr/>
          <a:lstStyle/>
          <a:p>
            <a:fld id="{5F477377-C9E3-4ACB-8A65-A063763BF87F}" type="datetimeFigureOut">
              <a:rPr lang="en-GB" smtClean="0"/>
              <a:t>13/07/2026</a:t>
            </a:fld>
            <a:endParaRPr lang="en-GB"/>
          </a:p>
        </p:txBody>
      </p:sp>
      <p:sp>
        <p:nvSpPr>
          <p:cNvPr id="3" name="Footer Placeholder 2">
            <a:extLst>
              <a:ext uri="{FF2B5EF4-FFF2-40B4-BE49-F238E27FC236}">
                <a16:creationId xmlns:a16="http://schemas.microsoft.com/office/drawing/2014/main" id="{DE5B9AD3-506B-44D5-A81D-F06BBCA690E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16C48A2-72A0-4913-BA77-66AAA6D44D26}"/>
              </a:ext>
            </a:extLst>
          </p:cNvPr>
          <p:cNvSpPr>
            <a:spLocks noGrp="1"/>
          </p:cNvSpPr>
          <p:nvPr>
            <p:ph type="sldNum" sz="quarter" idx="12"/>
          </p:nvPr>
        </p:nvSpPr>
        <p:spPr/>
        <p:txBody>
          <a:bodyPr/>
          <a:lstStyle/>
          <a:p>
            <a:fld id="{C643D506-D874-40DB-B844-28B33E0DDA98}" type="slidenum">
              <a:rPr lang="en-GB" smtClean="0"/>
              <a:t>‹#›</a:t>
            </a:fld>
            <a:endParaRPr lang="en-GB"/>
          </a:p>
        </p:txBody>
      </p:sp>
    </p:spTree>
    <p:extLst>
      <p:ext uri="{BB962C8B-B14F-4D97-AF65-F5344CB8AC3E}">
        <p14:creationId xmlns:p14="http://schemas.microsoft.com/office/powerpoint/2010/main" val="3916670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115E9-2A9E-4B4D-9F23-6BCFBD6445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5B16961-DBF2-4B49-8EAC-9F7B98380D4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08E2D5A-2A42-41C8-B24B-6269F3FC48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6714A3-15AD-4CFB-A9EB-DBE8804165F2}"/>
              </a:ext>
            </a:extLst>
          </p:cNvPr>
          <p:cNvSpPr>
            <a:spLocks noGrp="1"/>
          </p:cNvSpPr>
          <p:nvPr>
            <p:ph type="dt" sz="half" idx="10"/>
          </p:nvPr>
        </p:nvSpPr>
        <p:spPr/>
        <p:txBody>
          <a:bodyPr/>
          <a:lstStyle/>
          <a:p>
            <a:fld id="{5F477377-C9E3-4ACB-8A65-A063763BF87F}" type="datetimeFigureOut">
              <a:rPr lang="en-GB" smtClean="0"/>
              <a:t>13/07/2026</a:t>
            </a:fld>
            <a:endParaRPr lang="en-GB"/>
          </a:p>
        </p:txBody>
      </p:sp>
      <p:sp>
        <p:nvSpPr>
          <p:cNvPr id="6" name="Footer Placeholder 5">
            <a:extLst>
              <a:ext uri="{FF2B5EF4-FFF2-40B4-BE49-F238E27FC236}">
                <a16:creationId xmlns:a16="http://schemas.microsoft.com/office/drawing/2014/main" id="{E8C90AB7-DA34-4527-AF3B-99DAB2DBA8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8BA5BA-1995-4203-B6B6-A0113B2B9207}"/>
              </a:ext>
            </a:extLst>
          </p:cNvPr>
          <p:cNvSpPr>
            <a:spLocks noGrp="1"/>
          </p:cNvSpPr>
          <p:nvPr>
            <p:ph type="sldNum" sz="quarter" idx="12"/>
          </p:nvPr>
        </p:nvSpPr>
        <p:spPr/>
        <p:txBody>
          <a:bodyPr/>
          <a:lstStyle/>
          <a:p>
            <a:fld id="{C643D506-D874-40DB-B844-28B33E0DDA98}" type="slidenum">
              <a:rPr lang="en-GB" smtClean="0"/>
              <a:t>‹#›</a:t>
            </a:fld>
            <a:endParaRPr lang="en-GB"/>
          </a:p>
        </p:txBody>
      </p:sp>
    </p:spTree>
    <p:extLst>
      <p:ext uri="{BB962C8B-B14F-4D97-AF65-F5344CB8AC3E}">
        <p14:creationId xmlns:p14="http://schemas.microsoft.com/office/powerpoint/2010/main" val="372631389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5B8E9-5985-42AA-92F2-B059162110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C2E85E4-95A6-41AE-91EA-2FD905CA12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78E9183-2146-4FC3-85E9-F588AAAE76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844C1D-5112-483D-A2DA-533B2AD3ABBD}"/>
              </a:ext>
            </a:extLst>
          </p:cNvPr>
          <p:cNvSpPr>
            <a:spLocks noGrp="1"/>
          </p:cNvSpPr>
          <p:nvPr>
            <p:ph type="dt" sz="half" idx="10"/>
          </p:nvPr>
        </p:nvSpPr>
        <p:spPr/>
        <p:txBody>
          <a:bodyPr/>
          <a:lstStyle/>
          <a:p>
            <a:fld id="{5F477377-C9E3-4ACB-8A65-A063763BF87F}" type="datetimeFigureOut">
              <a:rPr lang="en-GB" smtClean="0"/>
              <a:t>13/07/2026</a:t>
            </a:fld>
            <a:endParaRPr lang="en-GB"/>
          </a:p>
        </p:txBody>
      </p:sp>
      <p:sp>
        <p:nvSpPr>
          <p:cNvPr id="6" name="Footer Placeholder 5">
            <a:extLst>
              <a:ext uri="{FF2B5EF4-FFF2-40B4-BE49-F238E27FC236}">
                <a16:creationId xmlns:a16="http://schemas.microsoft.com/office/drawing/2014/main" id="{A1E71007-590C-4C5C-9DE9-9E447B463B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3ACC58-6053-44EC-A940-0F12701CF83F}"/>
              </a:ext>
            </a:extLst>
          </p:cNvPr>
          <p:cNvSpPr>
            <a:spLocks noGrp="1"/>
          </p:cNvSpPr>
          <p:nvPr>
            <p:ph type="sldNum" sz="quarter" idx="12"/>
          </p:nvPr>
        </p:nvSpPr>
        <p:spPr/>
        <p:txBody>
          <a:bodyPr/>
          <a:lstStyle/>
          <a:p>
            <a:fld id="{C643D506-D874-40DB-B844-28B33E0DDA98}" type="slidenum">
              <a:rPr lang="en-GB" smtClean="0"/>
              <a:t>‹#›</a:t>
            </a:fld>
            <a:endParaRPr lang="en-GB"/>
          </a:p>
        </p:txBody>
      </p:sp>
    </p:spTree>
    <p:extLst>
      <p:ext uri="{BB962C8B-B14F-4D97-AF65-F5344CB8AC3E}">
        <p14:creationId xmlns:p14="http://schemas.microsoft.com/office/powerpoint/2010/main" val="1892844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527AB-1102-4824-B99C-83BC9AB10BE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0115385-85EB-4175-8E35-7B72881A212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024459-28FE-4EC3-9C4A-509A6619E14F}"/>
              </a:ext>
            </a:extLst>
          </p:cNvPr>
          <p:cNvSpPr>
            <a:spLocks noGrp="1"/>
          </p:cNvSpPr>
          <p:nvPr>
            <p:ph type="dt" sz="half" idx="10"/>
          </p:nvPr>
        </p:nvSpPr>
        <p:spPr/>
        <p:txBody>
          <a:bodyPr/>
          <a:lstStyle/>
          <a:p>
            <a:fld id="{5F477377-C9E3-4ACB-8A65-A063763BF87F}" type="datetimeFigureOut">
              <a:rPr lang="en-GB" smtClean="0"/>
              <a:t>13/07/2026</a:t>
            </a:fld>
            <a:endParaRPr lang="en-GB"/>
          </a:p>
        </p:txBody>
      </p:sp>
      <p:sp>
        <p:nvSpPr>
          <p:cNvPr id="5" name="Footer Placeholder 4">
            <a:extLst>
              <a:ext uri="{FF2B5EF4-FFF2-40B4-BE49-F238E27FC236}">
                <a16:creationId xmlns:a16="http://schemas.microsoft.com/office/drawing/2014/main" id="{68668D06-ED66-43F9-9062-E01100DED2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39BC8E-C3B7-425E-8D17-DDAA1AFB0475}"/>
              </a:ext>
            </a:extLst>
          </p:cNvPr>
          <p:cNvSpPr>
            <a:spLocks noGrp="1"/>
          </p:cNvSpPr>
          <p:nvPr>
            <p:ph type="sldNum" sz="quarter" idx="12"/>
          </p:nvPr>
        </p:nvSpPr>
        <p:spPr/>
        <p:txBody>
          <a:bodyPr/>
          <a:lstStyle/>
          <a:p>
            <a:fld id="{C643D506-D874-40DB-B844-28B33E0DDA98}" type="slidenum">
              <a:rPr lang="en-GB" smtClean="0"/>
              <a:t>‹#›</a:t>
            </a:fld>
            <a:endParaRPr lang="en-GB"/>
          </a:p>
        </p:txBody>
      </p:sp>
    </p:spTree>
    <p:extLst>
      <p:ext uri="{BB962C8B-B14F-4D97-AF65-F5344CB8AC3E}">
        <p14:creationId xmlns:p14="http://schemas.microsoft.com/office/powerpoint/2010/main" val="297329198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3506BE3-58FB-42E1-A10A-E2A6F3BC959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A238A7-85A5-488E-A769-8E6B21DAA9D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EE87B7-B438-42E4-BF06-1353A0CF578F}"/>
              </a:ext>
            </a:extLst>
          </p:cNvPr>
          <p:cNvSpPr>
            <a:spLocks noGrp="1"/>
          </p:cNvSpPr>
          <p:nvPr>
            <p:ph type="dt" sz="half" idx="10"/>
          </p:nvPr>
        </p:nvSpPr>
        <p:spPr/>
        <p:txBody>
          <a:bodyPr/>
          <a:lstStyle/>
          <a:p>
            <a:fld id="{5F477377-C9E3-4ACB-8A65-A063763BF87F}" type="datetimeFigureOut">
              <a:rPr lang="en-GB" smtClean="0"/>
              <a:t>13/07/2026</a:t>
            </a:fld>
            <a:endParaRPr lang="en-GB"/>
          </a:p>
        </p:txBody>
      </p:sp>
      <p:sp>
        <p:nvSpPr>
          <p:cNvPr id="5" name="Footer Placeholder 4">
            <a:extLst>
              <a:ext uri="{FF2B5EF4-FFF2-40B4-BE49-F238E27FC236}">
                <a16:creationId xmlns:a16="http://schemas.microsoft.com/office/drawing/2014/main" id="{AA100E4F-5B70-49E9-8225-B9D02EABC4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8B7626-1D62-4B31-B295-0C6A23801E44}"/>
              </a:ext>
            </a:extLst>
          </p:cNvPr>
          <p:cNvSpPr>
            <a:spLocks noGrp="1"/>
          </p:cNvSpPr>
          <p:nvPr>
            <p:ph type="sldNum" sz="quarter" idx="12"/>
          </p:nvPr>
        </p:nvSpPr>
        <p:spPr/>
        <p:txBody>
          <a:bodyPr/>
          <a:lstStyle/>
          <a:p>
            <a:fld id="{C643D506-D874-40DB-B844-28B33E0DDA98}" type="slidenum">
              <a:rPr lang="en-GB" smtClean="0"/>
              <a:t>‹#›</a:t>
            </a:fld>
            <a:endParaRPr lang="en-GB"/>
          </a:p>
        </p:txBody>
      </p:sp>
    </p:spTree>
    <p:extLst>
      <p:ext uri="{BB962C8B-B14F-4D97-AF65-F5344CB8AC3E}">
        <p14:creationId xmlns:p14="http://schemas.microsoft.com/office/powerpoint/2010/main" val="165558576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IN"/>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IN"/>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IN"/>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IN"/>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IN"/>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IN"/>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GB"/>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CC5F6B3-A4F5-7342-BD46-100D5F4DFE28}" type="datetimeFigureOut">
              <a:rPr lang="en-US" smtClean="0"/>
              <a:t>7/13/2026</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A4B6172-69BC-654B-81E9-EE2354E3F3E2}" type="slidenum">
              <a:rPr lang="en-US" smtClean="0"/>
              <a:t>‹#›</a:t>
            </a:fld>
            <a:endParaRPr lang="en-US"/>
          </a:p>
        </p:txBody>
      </p:sp>
    </p:spTree>
    <p:extLst>
      <p:ext uri="{BB962C8B-B14F-4D97-AF65-F5344CB8AC3E}">
        <p14:creationId xmlns:p14="http://schemas.microsoft.com/office/powerpoint/2010/main" val="391136921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C5F6B3-A4F5-7342-BD46-100D5F4DFE28}" type="datetimeFigureOut">
              <a:rPr lang="en-US" smtClean="0"/>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A4B6172-69BC-654B-81E9-EE2354E3F3E2}" type="slidenum">
              <a:rPr lang="en-US" smtClean="0"/>
              <a:t>‹#›</a:t>
            </a:fld>
            <a:endParaRPr lang="en-US"/>
          </a:p>
        </p:txBody>
      </p:sp>
    </p:spTree>
    <p:extLst>
      <p:ext uri="{BB962C8B-B14F-4D97-AF65-F5344CB8AC3E}">
        <p14:creationId xmlns:p14="http://schemas.microsoft.com/office/powerpoint/2010/main" val="283203472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CC5F6B3-A4F5-7342-BD46-100D5F4DFE28}" type="datetimeFigureOut">
              <a:rPr lang="en-US" smtClean="0"/>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4B6172-69BC-654B-81E9-EE2354E3F3E2}" type="slidenum">
              <a:rPr lang="en-US" smtClean="0"/>
              <a:t>‹#›</a:t>
            </a:fld>
            <a:endParaRPr lang="en-US"/>
          </a:p>
        </p:txBody>
      </p:sp>
    </p:spTree>
    <p:extLst>
      <p:ext uri="{BB962C8B-B14F-4D97-AF65-F5344CB8AC3E}">
        <p14:creationId xmlns:p14="http://schemas.microsoft.com/office/powerpoint/2010/main" val="379197538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CC5F6B3-A4F5-7342-BD46-100D5F4DFE28}" type="datetimeFigureOut">
              <a:rPr lang="en-US" smtClean="0"/>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A4B6172-69BC-654B-81E9-EE2354E3F3E2}" type="slidenum">
              <a:rPr lang="en-US" smtClean="0"/>
              <a:t>‹#›</a:t>
            </a:fld>
            <a:endParaRPr lang="en-US"/>
          </a:p>
        </p:txBody>
      </p:sp>
    </p:spTree>
    <p:extLst>
      <p:ext uri="{BB962C8B-B14F-4D97-AF65-F5344CB8AC3E}">
        <p14:creationId xmlns:p14="http://schemas.microsoft.com/office/powerpoint/2010/main" val="95667117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CC5F6B3-A4F5-7342-BD46-100D5F4DFE28}" type="datetimeFigureOut">
              <a:rPr lang="en-US" smtClean="0"/>
              <a:t>7/13/2026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A4B6172-69BC-654B-81E9-EE2354E3F3E2}" type="slidenum">
              <a:rPr lang="en-US" smtClean="0"/>
              <a:t>‹#›</a:t>
            </a:fld>
            <a:endParaRPr lang="en-US"/>
          </a:p>
        </p:txBody>
      </p:sp>
    </p:spTree>
    <p:extLst>
      <p:ext uri="{BB962C8B-B14F-4D97-AF65-F5344CB8AC3E}">
        <p14:creationId xmlns:p14="http://schemas.microsoft.com/office/powerpoint/2010/main" val="298639011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CC5F6B3-A4F5-7342-BD46-100D5F4DFE28}" type="datetimeFigureOut">
              <a:rPr lang="en-US" smtClean="0"/>
              <a:t>7/13/2026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4B6172-69BC-654B-81E9-EE2354E3F3E2}" type="slidenum">
              <a:rPr lang="en-US" smtClean="0"/>
              <a:t>‹#›</a:t>
            </a:fld>
            <a:endParaRPr lang="en-US"/>
          </a:p>
        </p:txBody>
      </p:sp>
    </p:spTree>
    <p:extLst>
      <p:ext uri="{BB962C8B-B14F-4D97-AF65-F5344CB8AC3E}">
        <p14:creationId xmlns:p14="http://schemas.microsoft.com/office/powerpoint/2010/main" val="327492357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C5F6B3-A4F5-7342-BD46-100D5F4DFE28}" type="datetimeFigureOut">
              <a:rPr lang="en-US" smtClean="0"/>
              <a:t>7/13/2026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A4B6172-69BC-654B-81E9-EE2354E3F3E2}" type="slidenum">
              <a:rPr lang="en-US" smtClean="0"/>
              <a:t>‹#›</a:t>
            </a:fld>
            <a:endParaRPr lang="en-US"/>
          </a:p>
        </p:txBody>
      </p:sp>
    </p:spTree>
    <p:extLst>
      <p:ext uri="{BB962C8B-B14F-4D97-AF65-F5344CB8AC3E}">
        <p14:creationId xmlns:p14="http://schemas.microsoft.com/office/powerpoint/2010/main" val="181780849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CC5F6B3-A4F5-7342-BD46-100D5F4DFE28}" type="datetimeFigureOut">
              <a:rPr lang="en-US" smtClean="0"/>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A4B6172-69BC-654B-81E9-EE2354E3F3E2}" type="slidenum">
              <a:rPr lang="en-US" smtClean="0"/>
              <a:t>‹#›</a:t>
            </a:fld>
            <a:endParaRPr lang="en-US"/>
          </a:p>
        </p:txBody>
      </p:sp>
    </p:spTree>
    <p:extLst>
      <p:ext uri="{BB962C8B-B14F-4D97-AF65-F5344CB8AC3E}">
        <p14:creationId xmlns:p14="http://schemas.microsoft.com/office/powerpoint/2010/main" val="72263166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CC5F6B3-A4F5-7342-BD46-100D5F4DFE28}" type="datetimeFigureOut">
              <a:rPr lang="en-US" smtClean="0"/>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A4B6172-69BC-654B-81E9-EE2354E3F3E2}" type="slidenum">
              <a:rPr lang="en-US" smtClean="0"/>
              <a:t>‹#›</a:t>
            </a:fld>
            <a:endParaRPr lang="en-US"/>
          </a:p>
        </p:txBody>
      </p:sp>
    </p:spTree>
    <p:extLst>
      <p:ext uri="{BB962C8B-B14F-4D97-AF65-F5344CB8AC3E}">
        <p14:creationId xmlns:p14="http://schemas.microsoft.com/office/powerpoint/2010/main" val="150422062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CC5F6B3-A4F5-7342-BD46-100D5F4DFE28}" type="datetimeFigureOut">
              <a:rPr lang="en-US" smtClean="0"/>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A4B6172-69BC-654B-81E9-EE2354E3F3E2}" type="slidenum">
              <a:rPr lang="en-US" smtClean="0"/>
              <a:t>‹#›</a:t>
            </a:fld>
            <a:endParaRPr lang="en-US"/>
          </a:p>
        </p:txBody>
      </p:sp>
    </p:spTree>
    <p:extLst>
      <p:ext uri="{BB962C8B-B14F-4D97-AF65-F5344CB8AC3E}">
        <p14:creationId xmlns:p14="http://schemas.microsoft.com/office/powerpoint/2010/main" val="126854774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CC5F6B3-A4F5-7342-BD46-100D5F4DFE28}" type="datetimeFigureOut">
              <a:rPr lang="en-US" smtClean="0"/>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4B6172-69BC-654B-81E9-EE2354E3F3E2}" type="slidenum">
              <a:rPr lang="en-US" smtClean="0"/>
              <a:t>‹#›</a:t>
            </a:fld>
            <a:endParaRPr lang="en-US"/>
          </a:p>
        </p:txBody>
      </p:sp>
    </p:spTree>
    <p:extLst>
      <p:ext uri="{BB962C8B-B14F-4D97-AF65-F5344CB8AC3E}">
        <p14:creationId xmlns:p14="http://schemas.microsoft.com/office/powerpoint/2010/main" val="136332061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CC5F6B3-A4F5-7342-BD46-100D5F4DFE28}" type="datetimeFigureOut">
              <a:rPr lang="en-US" smtClean="0"/>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4B6172-69BC-654B-81E9-EE2354E3F3E2}" type="slidenum">
              <a:rPr lang="en-US" smtClean="0"/>
              <a:t>‹#›</a:t>
            </a:fld>
            <a:endParaRPr lang="en-US"/>
          </a:p>
        </p:txBody>
      </p:sp>
    </p:spTree>
    <p:extLst>
      <p:ext uri="{BB962C8B-B14F-4D97-AF65-F5344CB8AC3E}">
        <p14:creationId xmlns:p14="http://schemas.microsoft.com/office/powerpoint/2010/main" val="198123715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CC5F6B3-A4F5-7342-BD46-100D5F4DFE28}" type="datetimeFigureOut">
              <a:rPr lang="en-US" smtClean="0"/>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4B6172-69BC-654B-81E9-EE2354E3F3E2}" type="slidenum">
              <a:rPr lang="en-US" smtClean="0"/>
              <a:t>‹#›</a:t>
            </a:fld>
            <a:endParaRPr lang="en-US"/>
          </a:p>
        </p:txBody>
      </p:sp>
    </p:spTree>
    <p:extLst>
      <p:ext uri="{BB962C8B-B14F-4D97-AF65-F5344CB8AC3E}">
        <p14:creationId xmlns:p14="http://schemas.microsoft.com/office/powerpoint/2010/main" val="336580129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CC5F6B3-A4F5-7342-BD46-100D5F4DFE28}" type="datetimeFigureOut">
              <a:rPr lang="en-US" smtClean="0"/>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4B6172-69BC-654B-81E9-EE2354E3F3E2}" type="slidenum">
              <a:rPr lang="en-US" smtClean="0"/>
              <a:t>‹#›</a:t>
            </a:fld>
            <a:endParaRPr lang="en-US"/>
          </a:p>
        </p:txBody>
      </p:sp>
    </p:spTree>
    <p:extLst>
      <p:ext uri="{BB962C8B-B14F-4D97-AF65-F5344CB8AC3E}">
        <p14:creationId xmlns:p14="http://schemas.microsoft.com/office/powerpoint/2010/main" val="92619886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CC5F6B3-A4F5-7342-BD46-100D5F4DFE28}" type="datetimeFigureOut">
              <a:rPr lang="en-US" smtClean="0"/>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4B6172-69BC-654B-81E9-EE2354E3F3E2}" type="slidenum">
              <a:rPr lang="en-US" smtClean="0"/>
              <a:t>‹#›</a:t>
            </a:fld>
            <a:endParaRPr lang="en-US"/>
          </a:p>
        </p:txBody>
      </p:sp>
    </p:spTree>
    <p:extLst>
      <p:ext uri="{BB962C8B-B14F-4D97-AF65-F5344CB8AC3E}">
        <p14:creationId xmlns:p14="http://schemas.microsoft.com/office/powerpoint/2010/main" val="327960671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C5F6B3-A4F5-7342-BD46-100D5F4DFE28}" type="datetimeFigureOut">
              <a:rPr lang="en-US" smtClean="0"/>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4B6172-69BC-654B-81E9-EE2354E3F3E2}" type="slidenum">
              <a:rPr lang="en-US" smtClean="0"/>
              <a:t>‹#›</a:t>
            </a:fld>
            <a:endParaRPr lang="en-US"/>
          </a:p>
        </p:txBody>
      </p:sp>
    </p:spTree>
    <p:extLst>
      <p:ext uri="{BB962C8B-B14F-4D97-AF65-F5344CB8AC3E}">
        <p14:creationId xmlns:p14="http://schemas.microsoft.com/office/powerpoint/2010/main" val="352411953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C5F6B3-A4F5-7342-BD46-100D5F4DFE28}" type="datetimeFigureOut">
              <a:rPr lang="en-US" smtClean="0"/>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4B6172-69BC-654B-81E9-EE2354E3F3E2}" type="slidenum">
              <a:rPr lang="en-US" smtClean="0"/>
              <a:t>‹#›</a:t>
            </a:fld>
            <a:endParaRPr lang="en-US"/>
          </a:p>
        </p:txBody>
      </p:sp>
    </p:spTree>
    <p:extLst>
      <p:ext uri="{BB962C8B-B14F-4D97-AF65-F5344CB8AC3E}">
        <p14:creationId xmlns:p14="http://schemas.microsoft.com/office/powerpoint/2010/main" val="26284151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05F3B-5547-4696-9BF0-973D6913B4D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DE29436-E6A7-453D-8114-85B761190134}"/>
              </a:ext>
            </a:extLst>
          </p:cNvPr>
          <p:cNvSpPr>
            <a:spLocks noGrp="1"/>
          </p:cNvSpPr>
          <p:nvPr>
            <p:ph type="subTitle" idx="1"/>
          </p:nvPr>
        </p:nvSpPr>
        <p:spPr>
          <a:xfrm>
            <a:off x="1524000" y="3602038"/>
            <a:ext cx="9144000" cy="1655762"/>
          </a:xfrm>
        </p:spPr>
        <p:txBody>
          <a:bodyPr/>
          <a:lstStyle>
            <a:lvl1pPr marL="0" indent="0" algn="ctr">
              <a:buNone/>
              <a:defRPr sz="2400"/>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EA70C5A-438D-42E2-8094-3A249ED67A84}"/>
              </a:ext>
            </a:extLst>
          </p:cNvPr>
          <p:cNvSpPr>
            <a:spLocks noGrp="1"/>
          </p:cNvSpPr>
          <p:nvPr>
            <p:ph type="dt" sz="half" idx="10"/>
          </p:nvPr>
        </p:nvSpPr>
        <p:spPr/>
        <p:txBody>
          <a:bodyPr/>
          <a:lstStyle/>
          <a:p>
            <a:fld id="{C866A194-03F0-463B-99B5-63C2D36D4F27}" type="datetimeFigureOut">
              <a:rPr lang="en-GB" smtClean="0"/>
              <a:t>13/07/2026</a:t>
            </a:fld>
            <a:endParaRPr lang="en-GB"/>
          </a:p>
        </p:txBody>
      </p:sp>
      <p:sp>
        <p:nvSpPr>
          <p:cNvPr id="5" name="Footer Placeholder 4">
            <a:extLst>
              <a:ext uri="{FF2B5EF4-FFF2-40B4-BE49-F238E27FC236}">
                <a16:creationId xmlns:a16="http://schemas.microsoft.com/office/drawing/2014/main" id="{C2E1B5FA-522F-4CA8-9B2B-CDAED8C149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B7E15E-0DA1-4205-BC41-B9D87DEC80D7}"/>
              </a:ext>
            </a:extLst>
          </p:cNvPr>
          <p:cNvSpPr>
            <a:spLocks noGrp="1"/>
          </p:cNvSpPr>
          <p:nvPr>
            <p:ph type="sldNum" sz="quarter" idx="12"/>
          </p:nvPr>
        </p:nvSpPr>
        <p:spPr/>
        <p:txBody>
          <a:bodyPr/>
          <a:lstStyle/>
          <a:p>
            <a:fld id="{ADF08B0D-35D6-42B6-91AD-55C79877519E}" type="slidenum">
              <a:rPr lang="en-GB" smtClean="0"/>
              <a:t>‹#›</a:t>
            </a:fld>
            <a:endParaRPr lang="en-GB"/>
          </a:p>
        </p:txBody>
      </p:sp>
    </p:spTree>
    <p:extLst>
      <p:ext uri="{BB962C8B-B14F-4D97-AF65-F5344CB8AC3E}">
        <p14:creationId xmlns:p14="http://schemas.microsoft.com/office/powerpoint/2010/main" val="205937610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631FB-20AB-4B93-A9D7-5A44BDDB06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76271EC-E5EF-4DF7-99F4-6A485B50C9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95DCA6-C537-4976-8A19-CF250BE44CF6}"/>
              </a:ext>
            </a:extLst>
          </p:cNvPr>
          <p:cNvSpPr>
            <a:spLocks noGrp="1"/>
          </p:cNvSpPr>
          <p:nvPr>
            <p:ph type="dt" sz="half" idx="10"/>
          </p:nvPr>
        </p:nvSpPr>
        <p:spPr/>
        <p:txBody>
          <a:bodyPr/>
          <a:lstStyle/>
          <a:p>
            <a:fld id="{C866A194-03F0-463B-99B5-63C2D36D4F27}" type="datetimeFigureOut">
              <a:rPr lang="en-GB" smtClean="0"/>
              <a:t>13/07/2026</a:t>
            </a:fld>
            <a:endParaRPr lang="en-GB"/>
          </a:p>
        </p:txBody>
      </p:sp>
      <p:sp>
        <p:nvSpPr>
          <p:cNvPr id="5" name="Footer Placeholder 4">
            <a:extLst>
              <a:ext uri="{FF2B5EF4-FFF2-40B4-BE49-F238E27FC236}">
                <a16:creationId xmlns:a16="http://schemas.microsoft.com/office/drawing/2014/main" id="{A8AF99EB-7748-47A8-A327-E1BF708C88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B8F994-D010-4922-9C6D-83AE30C535E1}"/>
              </a:ext>
            </a:extLst>
          </p:cNvPr>
          <p:cNvSpPr>
            <a:spLocks noGrp="1"/>
          </p:cNvSpPr>
          <p:nvPr>
            <p:ph type="sldNum" sz="quarter" idx="12"/>
          </p:nvPr>
        </p:nvSpPr>
        <p:spPr/>
        <p:txBody>
          <a:bodyPr/>
          <a:lstStyle/>
          <a:p>
            <a:fld id="{ADF08B0D-35D6-42B6-91AD-55C79877519E}" type="slidenum">
              <a:rPr lang="en-GB" smtClean="0"/>
              <a:t>‹#›</a:t>
            </a:fld>
            <a:endParaRPr lang="en-GB"/>
          </a:p>
        </p:txBody>
      </p:sp>
    </p:spTree>
    <p:extLst>
      <p:ext uri="{BB962C8B-B14F-4D97-AF65-F5344CB8AC3E}">
        <p14:creationId xmlns:p14="http://schemas.microsoft.com/office/powerpoint/2010/main" val="213319242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93509-8030-45BF-A0F6-57EB165F19CE}"/>
              </a:ext>
            </a:extLst>
          </p:cNvPr>
          <p:cNvSpPr>
            <a:spLocks noGrp="1"/>
          </p:cNvSpPr>
          <p:nvPr>
            <p:ph type="title"/>
          </p:nvPr>
        </p:nvSpPr>
        <p:spPr>
          <a:xfrm>
            <a:off x="831850" y="1709739"/>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19201D3-0EC0-421A-937F-7B677048B26A}"/>
              </a:ext>
            </a:extLst>
          </p:cNvPr>
          <p:cNvSpPr>
            <a:spLocks noGrp="1"/>
          </p:cNvSpPr>
          <p:nvPr>
            <p:ph type="body" idx="1"/>
          </p:nvPr>
        </p:nvSpPr>
        <p:spPr>
          <a:xfrm>
            <a:off x="831850" y="4589464"/>
            <a:ext cx="10515600" cy="1500187"/>
          </a:xfrm>
        </p:spPr>
        <p:txBody>
          <a:bodyPr/>
          <a:lstStyle>
            <a:lvl1pPr marL="0" indent="0">
              <a:buNone/>
              <a:defRPr sz="2400">
                <a:solidFill>
                  <a:schemeClr val="tx1">
                    <a:tint val="75000"/>
                  </a:schemeClr>
                </a:solidFill>
              </a:defRPr>
            </a:lvl1pPr>
            <a:lvl2pPr marL="457223" indent="0">
              <a:buNone/>
              <a:defRPr sz="2000">
                <a:solidFill>
                  <a:schemeClr val="tx1">
                    <a:tint val="75000"/>
                  </a:schemeClr>
                </a:solidFill>
              </a:defRPr>
            </a:lvl2pPr>
            <a:lvl3pPr marL="914446" indent="0">
              <a:buNone/>
              <a:defRPr sz="1800">
                <a:solidFill>
                  <a:schemeClr val="tx1">
                    <a:tint val="75000"/>
                  </a:schemeClr>
                </a:solidFill>
              </a:defRPr>
            </a:lvl3pPr>
            <a:lvl4pPr marL="1371669" indent="0">
              <a:buNone/>
              <a:defRPr sz="1600">
                <a:solidFill>
                  <a:schemeClr val="tx1">
                    <a:tint val="75000"/>
                  </a:schemeClr>
                </a:solidFill>
              </a:defRPr>
            </a:lvl4pPr>
            <a:lvl5pPr marL="1828891" indent="0">
              <a:buNone/>
              <a:defRPr sz="1600">
                <a:solidFill>
                  <a:schemeClr val="tx1">
                    <a:tint val="75000"/>
                  </a:schemeClr>
                </a:solidFill>
              </a:defRPr>
            </a:lvl5pPr>
            <a:lvl6pPr marL="2286114" indent="0">
              <a:buNone/>
              <a:defRPr sz="1600">
                <a:solidFill>
                  <a:schemeClr val="tx1">
                    <a:tint val="75000"/>
                  </a:schemeClr>
                </a:solidFill>
              </a:defRPr>
            </a:lvl6pPr>
            <a:lvl7pPr marL="2743337" indent="0">
              <a:buNone/>
              <a:defRPr sz="1600">
                <a:solidFill>
                  <a:schemeClr val="tx1">
                    <a:tint val="75000"/>
                  </a:schemeClr>
                </a:solidFill>
              </a:defRPr>
            </a:lvl7pPr>
            <a:lvl8pPr marL="3200560" indent="0">
              <a:buNone/>
              <a:defRPr sz="1600">
                <a:solidFill>
                  <a:schemeClr val="tx1">
                    <a:tint val="75000"/>
                  </a:schemeClr>
                </a:solidFill>
              </a:defRPr>
            </a:lvl8pPr>
            <a:lvl9pPr marL="3657783"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0AF0EE5-F350-46BC-9FB3-75F1AE6E29D7}"/>
              </a:ext>
            </a:extLst>
          </p:cNvPr>
          <p:cNvSpPr>
            <a:spLocks noGrp="1"/>
          </p:cNvSpPr>
          <p:nvPr>
            <p:ph type="dt" sz="half" idx="10"/>
          </p:nvPr>
        </p:nvSpPr>
        <p:spPr/>
        <p:txBody>
          <a:bodyPr/>
          <a:lstStyle/>
          <a:p>
            <a:fld id="{C866A194-03F0-463B-99B5-63C2D36D4F27}" type="datetimeFigureOut">
              <a:rPr lang="en-GB" smtClean="0"/>
              <a:t>13/07/2026</a:t>
            </a:fld>
            <a:endParaRPr lang="en-GB"/>
          </a:p>
        </p:txBody>
      </p:sp>
      <p:sp>
        <p:nvSpPr>
          <p:cNvPr id="5" name="Footer Placeholder 4">
            <a:extLst>
              <a:ext uri="{FF2B5EF4-FFF2-40B4-BE49-F238E27FC236}">
                <a16:creationId xmlns:a16="http://schemas.microsoft.com/office/drawing/2014/main" id="{F0235025-E252-4569-AD84-14636EE836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640D9E-9991-48C1-88A5-63728DE3BF11}"/>
              </a:ext>
            </a:extLst>
          </p:cNvPr>
          <p:cNvSpPr>
            <a:spLocks noGrp="1"/>
          </p:cNvSpPr>
          <p:nvPr>
            <p:ph type="sldNum" sz="quarter" idx="12"/>
          </p:nvPr>
        </p:nvSpPr>
        <p:spPr/>
        <p:txBody>
          <a:bodyPr/>
          <a:lstStyle/>
          <a:p>
            <a:fld id="{ADF08B0D-35D6-42B6-91AD-55C79877519E}" type="slidenum">
              <a:rPr lang="en-GB" smtClean="0"/>
              <a:t>‹#›</a:t>
            </a:fld>
            <a:endParaRPr lang="en-GB"/>
          </a:p>
        </p:txBody>
      </p:sp>
    </p:spTree>
    <p:extLst>
      <p:ext uri="{BB962C8B-B14F-4D97-AF65-F5344CB8AC3E}">
        <p14:creationId xmlns:p14="http://schemas.microsoft.com/office/powerpoint/2010/main" val="254699683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DC528-B446-4763-98AD-E6D54A74F8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57B9AE-C909-4082-9451-BE9C20904F9E}"/>
              </a:ext>
            </a:extLst>
          </p:cNvPr>
          <p:cNvSpPr>
            <a:spLocks noGrp="1"/>
          </p:cNvSpPr>
          <p:nvPr>
            <p:ph sz="half" idx="1"/>
          </p:nvPr>
        </p:nvSpPr>
        <p:spPr>
          <a:xfrm>
            <a:off x="838200" y="1825626"/>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2DBF8A5-39EF-441A-883E-39AC97C681C7}"/>
              </a:ext>
            </a:extLst>
          </p:cNvPr>
          <p:cNvSpPr>
            <a:spLocks noGrp="1"/>
          </p:cNvSpPr>
          <p:nvPr>
            <p:ph sz="half" idx="2"/>
          </p:nvPr>
        </p:nvSpPr>
        <p:spPr>
          <a:xfrm>
            <a:off x="6172200" y="1825626"/>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C8EB07B-0230-42D1-BF0D-52683A9903F1}"/>
              </a:ext>
            </a:extLst>
          </p:cNvPr>
          <p:cNvSpPr>
            <a:spLocks noGrp="1"/>
          </p:cNvSpPr>
          <p:nvPr>
            <p:ph type="dt" sz="half" idx="10"/>
          </p:nvPr>
        </p:nvSpPr>
        <p:spPr/>
        <p:txBody>
          <a:bodyPr/>
          <a:lstStyle/>
          <a:p>
            <a:fld id="{C866A194-03F0-463B-99B5-63C2D36D4F27}" type="datetimeFigureOut">
              <a:rPr lang="en-GB" smtClean="0"/>
              <a:t>13/07/2026</a:t>
            </a:fld>
            <a:endParaRPr lang="en-GB"/>
          </a:p>
        </p:txBody>
      </p:sp>
      <p:sp>
        <p:nvSpPr>
          <p:cNvPr id="6" name="Footer Placeholder 5">
            <a:extLst>
              <a:ext uri="{FF2B5EF4-FFF2-40B4-BE49-F238E27FC236}">
                <a16:creationId xmlns:a16="http://schemas.microsoft.com/office/drawing/2014/main" id="{BF487D60-717E-4E43-BE9D-21601C0F5D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582E31-1CB3-4F26-9D48-B99B0791C0C8}"/>
              </a:ext>
            </a:extLst>
          </p:cNvPr>
          <p:cNvSpPr>
            <a:spLocks noGrp="1"/>
          </p:cNvSpPr>
          <p:nvPr>
            <p:ph type="sldNum" sz="quarter" idx="12"/>
          </p:nvPr>
        </p:nvSpPr>
        <p:spPr/>
        <p:txBody>
          <a:bodyPr/>
          <a:lstStyle/>
          <a:p>
            <a:fld id="{ADF08B0D-35D6-42B6-91AD-55C79877519E}" type="slidenum">
              <a:rPr lang="en-GB" smtClean="0"/>
              <a:t>‹#›</a:t>
            </a:fld>
            <a:endParaRPr lang="en-GB"/>
          </a:p>
        </p:txBody>
      </p:sp>
    </p:spTree>
    <p:extLst>
      <p:ext uri="{BB962C8B-B14F-4D97-AF65-F5344CB8AC3E}">
        <p14:creationId xmlns:p14="http://schemas.microsoft.com/office/powerpoint/2010/main" val="361545133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A6788-FE35-4BFD-8203-3D9D583EAB8D}"/>
              </a:ext>
            </a:extLst>
          </p:cNvPr>
          <p:cNvSpPr>
            <a:spLocks noGrp="1"/>
          </p:cNvSpPr>
          <p:nvPr>
            <p:ph type="title"/>
          </p:nvPr>
        </p:nvSpPr>
        <p:spPr>
          <a:xfrm>
            <a:off x="839788" y="365126"/>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C9C404-7127-468B-AE2D-7A55F3CA156E}"/>
              </a:ext>
            </a:extLst>
          </p:cNvPr>
          <p:cNvSpPr>
            <a:spLocks noGrp="1"/>
          </p:cNvSpPr>
          <p:nvPr>
            <p:ph type="body" idx="1"/>
          </p:nvPr>
        </p:nvSpPr>
        <p:spPr>
          <a:xfrm>
            <a:off x="839789" y="1681163"/>
            <a:ext cx="5157787" cy="823912"/>
          </a:xfrm>
        </p:spPr>
        <p:txBody>
          <a:bodyPr anchor="b"/>
          <a:lstStyle>
            <a:lvl1pPr marL="0" indent="0">
              <a:buNone/>
              <a:defRPr sz="2400" b="1"/>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1E9DEC-28C2-49A3-B2C3-00BCE93EDC23}"/>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893CBE8-459B-490D-9F16-6FB22D3618B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8860C3-279B-410B-B4F6-EE160CA1ED8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C0CFB2D-DEC8-4196-B23A-AE4C717812E0}"/>
              </a:ext>
            </a:extLst>
          </p:cNvPr>
          <p:cNvSpPr>
            <a:spLocks noGrp="1"/>
          </p:cNvSpPr>
          <p:nvPr>
            <p:ph type="dt" sz="half" idx="10"/>
          </p:nvPr>
        </p:nvSpPr>
        <p:spPr/>
        <p:txBody>
          <a:bodyPr/>
          <a:lstStyle/>
          <a:p>
            <a:fld id="{C866A194-03F0-463B-99B5-63C2D36D4F27}" type="datetimeFigureOut">
              <a:rPr lang="en-GB" smtClean="0"/>
              <a:t>13/07/2026</a:t>
            </a:fld>
            <a:endParaRPr lang="en-GB"/>
          </a:p>
        </p:txBody>
      </p:sp>
      <p:sp>
        <p:nvSpPr>
          <p:cNvPr id="8" name="Footer Placeholder 7">
            <a:extLst>
              <a:ext uri="{FF2B5EF4-FFF2-40B4-BE49-F238E27FC236}">
                <a16:creationId xmlns:a16="http://schemas.microsoft.com/office/drawing/2014/main" id="{A939249C-D8F4-499D-898C-3CD0F8CC395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1F8943B-4CD2-4C15-842D-520EACFC6563}"/>
              </a:ext>
            </a:extLst>
          </p:cNvPr>
          <p:cNvSpPr>
            <a:spLocks noGrp="1"/>
          </p:cNvSpPr>
          <p:nvPr>
            <p:ph type="sldNum" sz="quarter" idx="12"/>
          </p:nvPr>
        </p:nvSpPr>
        <p:spPr/>
        <p:txBody>
          <a:bodyPr/>
          <a:lstStyle/>
          <a:p>
            <a:fld id="{ADF08B0D-35D6-42B6-91AD-55C79877519E}" type="slidenum">
              <a:rPr lang="en-GB" smtClean="0"/>
              <a:t>‹#›</a:t>
            </a:fld>
            <a:endParaRPr lang="en-GB"/>
          </a:p>
        </p:txBody>
      </p:sp>
    </p:spTree>
    <p:extLst>
      <p:ext uri="{BB962C8B-B14F-4D97-AF65-F5344CB8AC3E}">
        <p14:creationId xmlns:p14="http://schemas.microsoft.com/office/powerpoint/2010/main" val="73803894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C0251-E0C3-4109-8A6E-0A5E0653D56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6C38B3C-A863-42A5-A2AE-4BA37508FEF0}"/>
              </a:ext>
            </a:extLst>
          </p:cNvPr>
          <p:cNvSpPr>
            <a:spLocks noGrp="1"/>
          </p:cNvSpPr>
          <p:nvPr>
            <p:ph type="dt" sz="half" idx="10"/>
          </p:nvPr>
        </p:nvSpPr>
        <p:spPr/>
        <p:txBody>
          <a:bodyPr/>
          <a:lstStyle/>
          <a:p>
            <a:fld id="{C866A194-03F0-463B-99B5-63C2D36D4F27}" type="datetimeFigureOut">
              <a:rPr lang="en-GB" smtClean="0"/>
              <a:t>13/07/2026</a:t>
            </a:fld>
            <a:endParaRPr lang="en-GB"/>
          </a:p>
        </p:txBody>
      </p:sp>
      <p:sp>
        <p:nvSpPr>
          <p:cNvPr id="4" name="Footer Placeholder 3">
            <a:extLst>
              <a:ext uri="{FF2B5EF4-FFF2-40B4-BE49-F238E27FC236}">
                <a16:creationId xmlns:a16="http://schemas.microsoft.com/office/drawing/2014/main" id="{2022E157-89B9-4995-8085-BBA39E5FD2C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B3FDDB7-AEF9-4890-8D49-C9460435174A}"/>
              </a:ext>
            </a:extLst>
          </p:cNvPr>
          <p:cNvSpPr>
            <a:spLocks noGrp="1"/>
          </p:cNvSpPr>
          <p:nvPr>
            <p:ph type="sldNum" sz="quarter" idx="12"/>
          </p:nvPr>
        </p:nvSpPr>
        <p:spPr/>
        <p:txBody>
          <a:bodyPr/>
          <a:lstStyle/>
          <a:p>
            <a:fld id="{ADF08B0D-35D6-42B6-91AD-55C79877519E}" type="slidenum">
              <a:rPr lang="en-GB" smtClean="0"/>
              <a:t>‹#›</a:t>
            </a:fld>
            <a:endParaRPr lang="en-GB"/>
          </a:p>
        </p:txBody>
      </p:sp>
    </p:spTree>
    <p:extLst>
      <p:ext uri="{BB962C8B-B14F-4D97-AF65-F5344CB8AC3E}">
        <p14:creationId xmlns:p14="http://schemas.microsoft.com/office/powerpoint/2010/main" val="351797155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A560C3-8983-48B7-BC5E-E0D812C2663E}"/>
              </a:ext>
            </a:extLst>
          </p:cNvPr>
          <p:cNvSpPr>
            <a:spLocks noGrp="1"/>
          </p:cNvSpPr>
          <p:nvPr>
            <p:ph type="dt" sz="half" idx="10"/>
          </p:nvPr>
        </p:nvSpPr>
        <p:spPr/>
        <p:txBody>
          <a:bodyPr/>
          <a:lstStyle/>
          <a:p>
            <a:fld id="{C866A194-03F0-463B-99B5-63C2D36D4F27}" type="datetimeFigureOut">
              <a:rPr lang="en-GB" smtClean="0"/>
              <a:t>13/07/2026</a:t>
            </a:fld>
            <a:endParaRPr lang="en-GB"/>
          </a:p>
        </p:txBody>
      </p:sp>
      <p:sp>
        <p:nvSpPr>
          <p:cNvPr id="3" name="Footer Placeholder 2">
            <a:extLst>
              <a:ext uri="{FF2B5EF4-FFF2-40B4-BE49-F238E27FC236}">
                <a16:creationId xmlns:a16="http://schemas.microsoft.com/office/drawing/2014/main" id="{56D9C4B5-756B-46EB-BD99-B918AD94210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078A63C-D937-4FCD-9A6D-B35BB2DD7373}"/>
              </a:ext>
            </a:extLst>
          </p:cNvPr>
          <p:cNvSpPr>
            <a:spLocks noGrp="1"/>
          </p:cNvSpPr>
          <p:nvPr>
            <p:ph type="sldNum" sz="quarter" idx="12"/>
          </p:nvPr>
        </p:nvSpPr>
        <p:spPr/>
        <p:txBody>
          <a:bodyPr/>
          <a:lstStyle/>
          <a:p>
            <a:fld id="{ADF08B0D-35D6-42B6-91AD-55C79877519E}" type="slidenum">
              <a:rPr lang="en-GB" smtClean="0"/>
              <a:t>‹#›</a:t>
            </a:fld>
            <a:endParaRPr lang="en-GB"/>
          </a:p>
        </p:txBody>
      </p:sp>
    </p:spTree>
    <p:extLst>
      <p:ext uri="{BB962C8B-B14F-4D97-AF65-F5344CB8AC3E}">
        <p14:creationId xmlns:p14="http://schemas.microsoft.com/office/powerpoint/2010/main" val="197323220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ED4FF-9B4E-4A48-B765-FA1C9C7BB951}"/>
              </a:ext>
            </a:extLst>
          </p:cNvPr>
          <p:cNvSpPr>
            <a:spLocks noGrp="1"/>
          </p:cNvSpPr>
          <p:nvPr>
            <p:ph type="title"/>
          </p:nvPr>
        </p:nvSpPr>
        <p:spPr>
          <a:xfrm>
            <a:off x="839789"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9DE50C5-7985-41FA-9AEC-287A24E5BFCA}"/>
              </a:ext>
            </a:extLst>
          </p:cNvPr>
          <p:cNvSpPr>
            <a:spLocks noGrp="1"/>
          </p:cNvSpPr>
          <p:nvPr>
            <p:ph idx="1"/>
          </p:nvPr>
        </p:nvSpPr>
        <p:spPr>
          <a:xfrm>
            <a:off x="5183188"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A7A614F-C624-4105-A22D-652EA8D79D0A}"/>
              </a:ext>
            </a:extLst>
          </p:cNvPr>
          <p:cNvSpPr>
            <a:spLocks noGrp="1"/>
          </p:cNvSpPr>
          <p:nvPr>
            <p:ph type="body" sz="half" idx="2"/>
          </p:nvPr>
        </p:nvSpPr>
        <p:spPr>
          <a:xfrm>
            <a:off x="839789" y="2057400"/>
            <a:ext cx="3932237" cy="3811588"/>
          </a:xfrm>
        </p:spPr>
        <p:txBody>
          <a:bodyPr/>
          <a:lstStyle>
            <a:lvl1pPr marL="0" indent="0">
              <a:buNone/>
              <a:defRPr sz="1600"/>
            </a:lvl1pPr>
            <a:lvl2pPr marL="457223" indent="0">
              <a:buNone/>
              <a:defRPr sz="1400"/>
            </a:lvl2pPr>
            <a:lvl3pPr marL="914446" indent="0">
              <a:buNone/>
              <a:defRPr sz="1200"/>
            </a:lvl3pPr>
            <a:lvl4pPr marL="1371669" indent="0">
              <a:buNone/>
              <a:defRPr sz="1000"/>
            </a:lvl4pPr>
            <a:lvl5pPr marL="1828891" indent="0">
              <a:buNone/>
              <a:defRPr sz="1000"/>
            </a:lvl5pPr>
            <a:lvl6pPr marL="2286114" indent="0">
              <a:buNone/>
              <a:defRPr sz="1000"/>
            </a:lvl6pPr>
            <a:lvl7pPr marL="2743337" indent="0">
              <a:buNone/>
              <a:defRPr sz="1000"/>
            </a:lvl7pPr>
            <a:lvl8pPr marL="3200560" indent="0">
              <a:buNone/>
              <a:defRPr sz="1000"/>
            </a:lvl8pPr>
            <a:lvl9pPr marL="3657783"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27F130-F731-4B7E-8360-FEB828735467}"/>
              </a:ext>
            </a:extLst>
          </p:cNvPr>
          <p:cNvSpPr>
            <a:spLocks noGrp="1"/>
          </p:cNvSpPr>
          <p:nvPr>
            <p:ph type="dt" sz="half" idx="10"/>
          </p:nvPr>
        </p:nvSpPr>
        <p:spPr/>
        <p:txBody>
          <a:bodyPr/>
          <a:lstStyle/>
          <a:p>
            <a:fld id="{C866A194-03F0-463B-99B5-63C2D36D4F27}" type="datetimeFigureOut">
              <a:rPr lang="en-GB" smtClean="0"/>
              <a:t>13/07/2026</a:t>
            </a:fld>
            <a:endParaRPr lang="en-GB"/>
          </a:p>
        </p:txBody>
      </p:sp>
      <p:sp>
        <p:nvSpPr>
          <p:cNvPr id="6" name="Footer Placeholder 5">
            <a:extLst>
              <a:ext uri="{FF2B5EF4-FFF2-40B4-BE49-F238E27FC236}">
                <a16:creationId xmlns:a16="http://schemas.microsoft.com/office/drawing/2014/main" id="{AAEC98C0-9575-4DA4-83EF-A2178A4506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FDA71A-0395-4133-8C58-3890C0E83F4A}"/>
              </a:ext>
            </a:extLst>
          </p:cNvPr>
          <p:cNvSpPr>
            <a:spLocks noGrp="1"/>
          </p:cNvSpPr>
          <p:nvPr>
            <p:ph type="sldNum" sz="quarter" idx="12"/>
          </p:nvPr>
        </p:nvSpPr>
        <p:spPr/>
        <p:txBody>
          <a:bodyPr/>
          <a:lstStyle/>
          <a:p>
            <a:fld id="{ADF08B0D-35D6-42B6-91AD-55C79877519E}" type="slidenum">
              <a:rPr lang="en-GB" smtClean="0"/>
              <a:t>‹#›</a:t>
            </a:fld>
            <a:endParaRPr lang="en-GB"/>
          </a:p>
        </p:txBody>
      </p:sp>
    </p:spTree>
    <p:extLst>
      <p:ext uri="{BB962C8B-B14F-4D97-AF65-F5344CB8AC3E}">
        <p14:creationId xmlns:p14="http://schemas.microsoft.com/office/powerpoint/2010/main" val="245434051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F28AB-2352-4C61-8C7A-723C26929344}"/>
              </a:ext>
            </a:extLst>
          </p:cNvPr>
          <p:cNvSpPr>
            <a:spLocks noGrp="1"/>
          </p:cNvSpPr>
          <p:nvPr>
            <p:ph type="title"/>
          </p:nvPr>
        </p:nvSpPr>
        <p:spPr>
          <a:xfrm>
            <a:off x="839789"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506E050-6AE9-4DE4-BCB0-D2D998C6C347}"/>
              </a:ext>
            </a:extLst>
          </p:cNvPr>
          <p:cNvSpPr>
            <a:spLocks noGrp="1"/>
          </p:cNvSpPr>
          <p:nvPr>
            <p:ph type="pic" idx="1"/>
          </p:nvPr>
        </p:nvSpPr>
        <p:spPr>
          <a:xfrm>
            <a:off x="5183188" y="987426"/>
            <a:ext cx="6172200" cy="4873625"/>
          </a:xfrm>
        </p:spPr>
        <p:txBody>
          <a:bodyPr/>
          <a:lstStyle>
            <a:lvl1pPr marL="0" indent="0">
              <a:buNone/>
              <a:defRPr sz="3200"/>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endParaRPr lang="en-GB"/>
          </a:p>
        </p:txBody>
      </p:sp>
      <p:sp>
        <p:nvSpPr>
          <p:cNvPr id="4" name="Text Placeholder 3">
            <a:extLst>
              <a:ext uri="{FF2B5EF4-FFF2-40B4-BE49-F238E27FC236}">
                <a16:creationId xmlns:a16="http://schemas.microsoft.com/office/drawing/2014/main" id="{7A8A49C4-DCEB-43F5-9EB0-9002B7AE5B3B}"/>
              </a:ext>
            </a:extLst>
          </p:cNvPr>
          <p:cNvSpPr>
            <a:spLocks noGrp="1"/>
          </p:cNvSpPr>
          <p:nvPr>
            <p:ph type="body" sz="half" idx="2"/>
          </p:nvPr>
        </p:nvSpPr>
        <p:spPr>
          <a:xfrm>
            <a:off x="839789" y="2057400"/>
            <a:ext cx="3932237" cy="3811588"/>
          </a:xfrm>
        </p:spPr>
        <p:txBody>
          <a:bodyPr/>
          <a:lstStyle>
            <a:lvl1pPr marL="0" indent="0">
              <a:buNone/>
              <a:defRPr sz="1600"/>
            </a:lvl1pPr>
            <a:lvl2pPr marL="457223" indent="0">
              <a:buNone/>
              <a:defRPr sz="1400"/>
            </a:lvl2pPr>
            <a:lvl3pPr marL="914446" indent="0">
              <a:buNone/>
              <a:defRPr sz="1200"/>
            </a:lvl3pPr>
            <a:lvl4pPr marL="1371669" indent="0">
              <a:buNone/>
              <a:defRPr sz="1000"/>
            </a:lvl4pPr>
            <a:lvl5pPr marL="1828891" indent="0">
              <a:buNone/>
              <a:defRPr sz="1000"/>
            </a:lvl5pPr>
            <a:lvl6pPr marL="2286114" indent="0">
              <a:buNone/>
              <a:defRPr sz="1000"/>
            </a:lvl6pPr>
            <a:lvl7pPr marL="2743337" indent="0">
              <a:buNone/>
              <a:defRPr sz="1000"/>
            </a:lvl7pPr>
            <a:lvl8pPr marL="3200560" indent="0">
              <a:buNone/>
              <a:defRPr sz="1000"/>
            </a:lvl8pPr>
            <a:lvl9pPr marL="3657783"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8C5854-C91A-4BF1-AA84-373852037B19}"/>
              </a:ext>
            </a:extLst>
          </p:cNvPr>
          <p:cNvSpPr>
            <a:spLocks noGrp="1"/>
          </p:cNvSpPr>
          <p:nvPr>
            <p:ph type="dt" sz="half" idx="10"/>
          </p:nvPr>
        </p:nvSpPr>
        <p:spPr/>
        <p:txBody>
          <a:bodyPr/>
          <a:lstStyle/>
          <a:p>
            <a:fld id="{C866A194-03F0-463B-99B5-63C2D36D4F27}" type="datetimeFigureOut">
              <a:rPr lang="en-GB" smtClean="0"/>
              <a:t>13/07/2026</a:t>
            </a:fld>
            <a:endParaRPr lang="en-GB"/>
          </a:p>
        </p:txBody>
      </p:sp>
      <p:sp>
        <p:nvSpPr>
          <p:cNvPr id="6" name="Footer Placeholder 5">
            <a:extLst>
              <a:ext uri="{FF2B5EF4-FFF2-40B4-BE49-F238E27FC236}">
                <a16:creationId xmlns:a16="http://schemas.microsoft.com/office/drawing/2014/main" id="{B31FE2A9-71C0-4B05-9A36-82652377DB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70319D-AC81-4E26-9060-8EEC2002B1B5}"/>
              </a:ext>
            </a:extLst>
          </p:cNvPr>
          <p:cNvSpPr>
            <a:spLocks noGrp="1"/>
          </p:cNvSpPr>
          <p:nvPr>
            <p:ph type="sldNum" sz="quarter" idx="12"/>
          </p:nvPr>
        </p:nvSpPr>
        <p:spPr/>
        <p:txBody>
          <a:bodyPr/>
          <a:lstStyle/>
          <a:p>
            <a:fld id="{ADF08B0D-35D6-42B6-91AD-55C79877519E}" type="slidenum">
              <a:rPr lang="en-GB" smtClean="0"/>
              <a:t>‹#›</a:t>
            </a:fld>
            <a:endParaRPr lang="en-GB"/>
          </a:p>
        </p:txBody>
      </p:sp>
    </p:spTree>
    <p:extLst>
      <p:ext uri="{BB962C8B-B14F-4D97-AF65-F5344CB8AC3E}">
        <p14:creationId xmlns:p14="http://schemas.microsoft.com/office/powerpoint/2010/main" val="406569316"/>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B21FC-18A9-4E80-91E9-1D99BDEE7FF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E978BA-0E76-4FB0-B194-45E36D91ED6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7F03B2-23B2-4F40-BD8D-3C0EE6DF79CD}"/>
              </a:ext>
            </a:extLst>
          </p:cNvPr>
          <p:cNvSpPr>
            <a:spLocks noGrp="1"/>
          </p:cNvSpPr>
          <p:nvPr>
            <p:ph type="dt" sz="half" idx="10"/>
          </p:nvPr>
        </p:nvSpPr>
        <p:spPr/>
        <p:txBody>
          <a:bodyPr/>
          <a:lstStyle/>
          <a:p>
            <a:fld id="{C866A194-03F0-463B-99B5-63C2D36D4F27}" type="datetimeFigureOut">
              <a:rPr lang="en-GB" smtClean="0"/>
              <a:t>13/07/2026</a:t>
            </a:fld>
            <a:endParaRPr lang="en-GB"/>
          </a:p>
        </p:txBody>
      </p:sp>
      <p:sp>
        <p:nvSpPr>
          <p:cNvPr id="5" name="Footer Placeholder 4">
            <a:extLst>
              <a:ext uri="{FF2B5EF4-FFF2-40B4-BE49-F238E27FC236}">
                <a16:creationId xmlns:a16="http://schemas.microsoft.com/office/drawing/2014/main" id="{EE390369-66A0-4E32-92E1-2935EC4097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D9DC18-4947-4C53-8E90-ACAE30697272}"/>
              </a:ext>
            </a:extLst>
          </p:cNvPr>
          <p:cNvSpPr>
            <a:spLocks noGrp="1"/>
          </p:cNvSpPr>
          <p:nvPr>
            <p:ph type="sldNum" sz="quarter" idx="12"/>
          </p:nvPr>
        </p:nvSpPr>
        <p:spPr/>
        <p:txBody>
          <a:bodyPr/>
          <a:lstStyle/>
          <a:p>
            <a:fld id="{ADF08B0D-35D6-42B6-91AD-55C79877519E}" type="slidenum">
              <a:rPr lang="en-GB" smtClean="0"/>
              <a:t>‹#›</a:t>
            </a:fld>
            <a:endParaRPr lang="en-GB"/>
          </a:p>
        </p:txBody>
      </p:sp>
    </p:spTree>
    <p:extLst>
      <p:ext uri="{BB962C8B-B14F-4D97-AF65-F5344CB8AC3E}">
        <p14:creationId xmlns:p14="http://schemas.microsoft.com/office/powerpoint/2010/main" val="140014683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9D0140-7DB6-4564-B509-CBD35BE59389}"/>
              </a:ext>
            </a:extLst>
          </p:cNvPr>
          <p:cNvSpPr>
            <a:spLocks noGrp="1"/>
          </p:cNvSpPr>
          <p:nvPr>
            <p:ph type="title" orient="vert"/>
          </p:nvPr>
        </p:nvSpPr>
        <p:spPr>
          <a:xfrm>
            <a:off x="8724900" y="365126"/>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B209B7C-8252-4DF9-A3D3-B49B0B9BDD1B}"/>
              </a:ext>
            </a:extLst>
          </p:cNvPr>
          <p:cNvSpPr>
            <a:spLocks noGrp="1"/>
          </p:cNvSpPr>
          <p:nvPr>
            <p:ph type="body" orient="vert" idx="1"/>
          </p:nvPr>
        </p:nvSpPr>
        <p:spPr>
          <a:xfrm>
            <a:off x="838200" y="365126"/>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3669CE-5BDB-4891-BF5E-9E3D995856D1}"/>
              </a:ext>
            </a:extLst>
          </p:cNvPr>
          <p:cNvSpPr>
            <a:spLocks noGrp="1"/>
          </p:cNvSpPr>
          <p:nvPr>
            <p:ph type="dt" sz="half" idx="10"/>
          </p:nvPr>
        </p:nvSpPr>
        <p:spPr/>
        <p:txBody>
          <a:bodyPr/>
          <a:lstStyle/>
          <a:p>
            <a:fld id="{C866A194-03F0-463B-99B5-63C2D36D4F27}" type="datetimeFigureOut">
              <a:rPr lang="en-GB" smtClean="0"/>
              <a:t>13/07/2026</a:t>
            </a:fld>
            <a:endParaRPr lang="en-GB"/>
          </a:p>
        </p:txBody>
      </p:sp>
      <p:sp>
        <p:nvSpPr>
          <p:cNvPr id="5" name="Footer Placeholder 4">
            <a:extLst>
              <a:ext uri="{FF2B5EF4-FFF2-40B4-BE49-F238E27FC236}">
                <a16:creationId xmlns:a16="http://schemas.microsoft.com/office/drawing/2014/main" id="{A5BB76FD-3EAF-4768-823D-42762472B0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2B56D1-D590-4308-AEBD-95FFFDB33D02}"/>
              </a:ext>
            </a:extLst>
          </p:cNvPr>
          <p:cNvSpPr>
            <a:spLocks noGrp="1"/>
          </p:cNvSpPr>
          <p:nvPr>
            <p:ph type="sldNum" sz="quarter" idx="12"/>
          </p:nvPr>
        </p:nvSpPr>
        <p:spPr/>
        <p:txBody>
          <a:bodyPr/>
          <a:lstStyle/>
          <a:p>
            <a:fld id="{ADF08B0D-35D6-42B6-91AD-55C79877519E}" type="slidenum">
              <a:rPr lang="en-GB" smtClean="0"/>
              <a:t>‹#›</a:t>
            </a:fld>
            <a:endParaRPr lang="en-GB"/>
          </a:p>
        </p:txBody>
      </p:sp>
    </p:spTree>
    <p:extLst>
      <p:ext uri="{BB962C8B-B14F-4D97-AF65-F5344CB8AC3E}">
        <p14:creationId xmlns:p14="http://schemas.microsoft.com/office/powerpoint/2010/main" val="29129599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24.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theme" Target="../theme/theme4.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slideLayout" Target="../slideLayouts/slideLayout48.xml"/><Relationship Id="rId18" Type="http://schemas.openxmlformats.org/officeDocument/2006/relationships/theme" Target="../theme/theme5.xml"/><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slideLayout" Target="../slideLayouts/slideLayout47.xml"/><Relationship Id="rId17" Type="http://schemas.openxmlformats.org/officeDocument/2006/relationships/slideLayout" Target="../slideLayouts/slideLayout52.xml"/><Relationship Id="rId2" Type="http://schemas.openxmlformats.org/officeDocument/2006/relationships/slideLayout" Target="../slideLayouts/slideLayout37.xml"/><Relationship Id="rId16" Type="http://schemas.openxmlformats.org/officeDocument/2006/relationships/slideLayout" Target="../slideLayouts/slideLayout51.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5" Type="http://schemas.openxmlformats.org/officeDocument/2006/relationships/slideLayout" Target="../slideLayouts/slideLayout5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 Id="rId14" Type="http://schemas.openxmlformats.org/officeDocument/2006/relationships/slideLayout" Target="../slideLayouts/slideLayout49.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theme" Target="../theme/theme6.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87A535-3CAC-46BC-B2B2-3AE83EC3A561}"/>
              </a:ext>
            </a:extLst>
          </p:cNvPr>
          <p:cNvSpPr>
            <a:spLocks noGrp="1"/>
          </p:cNvSpPr>
          <p:nvPr>
            <p:ph type="title"/>
          </p:nvPr>
        </p:nvSpPr>
        <p:spPr>
          <a:xfrm>
            <a:off x="482600" y="978408"/>
            <a:ext cx="10506991" cy="2153099"/>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D8EBDBD-59EC-46ED-BE79-6D37B531D692}"/>
              </a:ext>
            </a:extLst>
          </p:cNvPr>
          <p:cNvSpPr>
            <a:spLocks noGrp="1"/>
          </p:cNvSpPr>
          <p:nvPr>
            <p:ph type="body" idx="1"/>
          </p:nvPr>
        </p:nvSpPr>
        <p:spPr>
          <a:xfrm>
            <a:off x="482600" y="3306870"/>
            <a:ext cx="10506991" cy="257272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5921F5C-FD3D-42C7-90F4-5ECE6FFCFE7F}"/>
              </a:ext>
            </a:extLst>
          </p:cNvPr>
          <p:cNvSpPr>
            <a:spLocks noGrp="1"/>
          </p:cNvSpPr>
          <p:nvPr>
            <p:ph type="dt" sz="half" idx="2"/>
          </p:nvPr>
        </p:nvSpPr>
        <p:spPr>
          <a:xfrm>
            <a:off x="484632" y="100584"/>
            <a:ext cx="2743200" cy="365125"/>
          </a:xfrm>
          <a:prstGeom prst="rect">
            <a:avLst/>
          </a:prstGeom>
        </p:spPr>
        <p:txBody>
          <a:bodyPr vert="horz" lIns="91440" tIns="45720" rIns="91440" bIns="45720" rtlCol="0" anchor="ctr"/>
          <a:lstStyle>
            <a:lvl1pPr algn="l">
              <a:defRPr sz="900">
                <a:solidFill>
                  <a:schemeClr val="tx1"/>
                </a:solidFill>
              </a:defRPr>
            </a:lvl1pPr>
          </a:lstStyle>
          <a:p>
            <a:fld id="{81B8F32D-D8B6-4B9E-9CBF-DCAC30B7B93D}" type="datetimeFigureOut">
              <a:rPr lang="en-US" smtClean="0"/>
              <a:pPr/>
              <a:t>7/13/2026</a:t>
            </a:fld>
            <a:endParaRPr lang="en-US" dirty="0"/>
          </a:p>
        </p:txBody>
      </p:sp>
      <p:sp>
        <p:nvSpPr>
          <p:cNvPr id="5" name="Footer Placeholder 4">
            <a:extLst>
              <a:ext uri="{FF2B5EF4-FFF2-40B4-BE49-F238E27FC236}">
                <a16:creationId xmlns:a16="http://schemas.microsoft.com/office/drawing/2014/main" id="{0FE63D50-6D0B-4963-97B9-A32AE63235B8}"/>
              </a:ext>
            </a:extLst>
          </p:cNvPr>
          <p:cNvSpPr>
            <a:spLocks noGrp="1"/>
          </p:cNvSpPr>
          <p:nvPr>
            <p:ph type="ftr" sz="quarter" idx="3"/>
          </p:nvPr>
        </p:nvSpPr>
        <p:spPr>
          <a:xfrm>
            <a:off x="484632" y="6419088"/>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826B5E08-CAC3-4C87-B143-5F8956AE905D}"/>
              </a:ext>
            </a:extLst>
          </p:cNvPr>
          <p:cNvSpPr>
            <a:spLocks noGrp="1"/>
          </p:cNvSpPr>
          <p:nvPr>
            <p:ph type="sldNum" sz="quarter" idx="4"/>
          </p:nvPr>
        </p:nvSpPr>
        <p:spPr>
          <a:xfrm>
            <a:off x="10989591" y="100584"/>
            <a:ext cx="640080" cy="365125"/>
          </a:xfrm>
          <a:prstGeom prst="rect">
            <a:avLst/>
          </a:prstGeom>
        </p:spPr>
        <p:txBody>
          <a:bodyPr vert="horz" lIns="91440" tIns="45720" rIns="91440" bIns="45720" rtlCol="0" anchor="ctr"/>
          <a:lstStyle>
            <a:lvl1pPr algn="r">
              <a:defRPr sz="900">
                <a:solidFill>
                  <a:schemeClr val="tx1"/>
                </a:solidFill>
              </a:defRPr>
            </a:lvl1pPr>
          </a:lstStyle>
          <a:p>
            <a:fld id="{60553ECD-7F6D-420D-93CA-D8D15EB427AC}" type="slidenum">
              <a:rPr lang="en-US" smtClean="0"/>
              <a:pPr/>
              <a:t>‹#›</a:t>
            </a:fld>
            <a:endParaRPr lang="en-US" dirty="0"/>
          </a:p>
        </p:txBody>
      </p:sp>
      <p:cxnSp>
        <p:nvCxnSpPr>
          <p:cNvPr id="8" name="Straight Connector 7">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0" name="Straight Connector 9">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513005066"/>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6" r:id="rId12"/>
  </p:sldLayoutIdLst>
  <p:txStyles>
    <p:titleStyle>
      <a:lvl1pPr algn="l" defTabSz="914400" rtl="0" eaLnBrk="1" latinLnBrk="0" hangingPunct="1">
        <a:lnSpc>
          <a:spcPct val="100000"/>
        </a:lnSpc>
        <a:spcBef>
          <a:spcPct val="0"/>
        </a:spcBef>
        <a:buNone/>
        <a:defRPr sz="6600" kern="120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Font typeface="Arial" panose="020B0604020202020204" pitchFamily="34" charset="0"/>
        <a:buNone/>
        <a:defRPr sz="24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2pPr>
      <a:lvl3pPr marL="914400" indent="0" algn="l" defTabSz="914400" rtl="0" eaLnBrk="1" latinLnBrk="0" hangingPunct="1">
        <a:lnSpc>
          <a:spcPct val="100000"/>
        </a:lnSpc>
        <a:spcBef>
          <a:spcPts val="500"/>
        </a:spcBef>
        <a:buFont typeface="Arial" panose="020B0604020202020204" pitchFamily="34" charset="0"/>
        <a:buNone/>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18288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247BDEC-38BC-B680-3DFD-7663AD08237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27FB3D1-1061-F5E6-7A5C-D17102F9DC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E62DD8-946C-9C4C-DCDF-6663A633D3A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00609F2-2076-482D-B4F9-1F0C453349CC}" type="datetimeFigureOut">
              <a:rPr lang="en-GB" smtClean="0"/>
              <a:t>13/07/2026</a:t>
            </a:fld>
            <a:endParaRPr lang="en-GB"/>
          </a:p>
        </p:txBody>
      </p:sp>
      <p:sp>
        <p:nvSpPr>
          <p:cNvPr id="5" name="Footer Placeholder 4">
            <a:extLst>
              <a:ext uri="{FF2B5EF4-FFF2-40B4-BE49-F238E27FC236}">
                <a16:creationId xmlns:a16="http://schemas.microsoft.com/office/drawing/2014/main" id="{01155C26-3531-335F-A843-CB6C45F4180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B927B2B-66B1-3FCF-F550-9D513384187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55072C4-45D7-4AB4-A056-FFAFB6E688FF}" type="slidenum">
              <a:rPr lang="en-GB" smtClean="0"/>
              <a:t>‹#›</a:t>
            </a:fld>
            <a:endParaRPr lang="en-GB"/>
          </a:p>
        </p:txBody>
      </p:sp>
    </p:spTree>
    <p:extLst>
      <p:ext uri="{BB962C8B-B14F-4D97-AF65-F5344CB8AC3E}">
        <p14:creationId xmlns:p14="http://schemas.microsoft.com/office/powerpoint/2010/main" val="4122371651"/>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56289182"/>
      </p:ext>
    </p:extLst>
  </p:cSld>
  <p:clrMap bg1="lt1" tx1="dk1" bg2="lt2" tx2="dk2" accent1="accent1" accent2="accent2" accent3="accent3" accent4="accent4" accent5="accent5" accent6="accent6" hlink="hlink" folHlink="folHlink"/>
  <p:sldLayoutIdLst>
    <p:sldLayoutId id="2147483740" r:id="rId1"/>
  </p:sldLayoutIdLst>
  <p:hf sldNum="0" hdr="0" ftr="0" dt="0"/>
  <p:txStyles>
    <p:titleStyle>
      <a:lvl1pPr algn="ctr" defTabSz="1219170" rtl="0" eaLnBrk="1" latinLnBrk="0" hangingPunct="1">
        <a:spcBef>
          <a:spcPct val="0"/>
        </a:spcBef>
        <a:buNone/>
        <a:defRPr sz="5867" kern="1200">
          <a:solidFill>
            <a:schemeClr val="tx1"/>
          </a:solidFill>
          <a:latin typeface="+mj-lt"/>
          <a:ea typeface="+mj-ea"/>
          <a:cs typeface="+mj-cs"/>
        </a:defRPr>
      </a:lvl1pPr>
    </p:titleStyle>
    <p:bodyStyle>
      <a:lvl1pPr marL="457189" indent="-457189" algn="l" defTabSz="1219170" rtl="0" eaLnBrk="1" latinLnBrk="0" hangingPunct="1">
        <a:spcBef>
          <a:spcPct val="20000"/>
        </a:spcBef>
        <a:buFont typeface="Arial" pitchFamily="34" charset="0"/>
        <a:buChar char="•"/>
        <a:defRPr sz="4267" kern="1200">
          <a:solidFill>
            <a:schemeClr val="tx1"/>
          </a:solidFill>
          <a:latin typeface="+mn-lt"/>
          <a:ea typeface="+mn-ea"/>
          <a:cs typeface="+mn-cs"/>
        </a:defRPr>
      </a:lvl1pPr>
      <a:lvl2pPr marL="990575" indent="-380990" algn="l" defTabSz="1219170" rtl="0" eaLnBrk="1" latinLnBrk="0" hangingPunct="1">
        <a:spcBef>
          <a:spcPct val="20000"/>
        </a:spcBef>
        <a:buFont typeface="Arial" pitchFamily="34" charset="0"/>
        <a:buChar char="–"/>
        <a:defRPr sz="3733" kern="1200">
          <a:solidFill>
            <a:schemeClr val="tx1"/>
          </a:solidFill>
          <a:latin typeface="+mn-lt"/>
          <a:ea typeface="+mn-ea"/>
          <a:cs typeface="+mn-cs"/>
        </a:defRPr>
      </a:lvl2pPr>
      <a:lvl3pPr marL="1523962" indent="-304792" algn="l" defTabSz="1219170" rtl="0" eaLnBrk="1" latinLnBrk="0" hangingPunct="1">
        <a:spcBef>
          <a:spcPct val="20000"/>
        </a:spcBef>
        <a:buFont typeface="Arial" pitchFamily="34" charset="0"/>
        <a:buChar char="•"/>
        <a:defRPr sz="3200" kern="1200">
          <a:solidFill>
            <a:schemeClr val="tx1"/>
          </a:solidFill>
          <a:latin typeface="+mn-lt"/>
          <a:ea typeface="+mn-ea"/>
          <a:cs typeface="+mn-cs"/>
        </a:defRPr>
      </a:lvl3pPr>
      <a:lvl4pPr marL="2133547"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4pPr>
      <a:lvl5pPr marL="2743131"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5pPr>
      <a:lvl6pPr marL="3352716"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7965879-55A9-4703-8385-46B880A3A07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D88065-575A-48A5-BD46-FE1A3C62C91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9D3FC0-6AA3-406F-967A-CD2F2531CF5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F477377-C9E3-4ACB-8A65-A063763BF87F}" type="datetimeFigureOut">
              <a:rPr lang="en-GB" smtClean="0"/>
              <a:t>13/07/2026</a:t>
            </a:fld>
            <a:endParaRPr lang="en-GB"/>
          </a:p>
        </p:txBody>
      </p:sp>
      <p:sp>
        <p:nvSpPr>
          <p:cNvPr id="5" name="Footer Placeholder 4">
            <a:extLst>
              <a:ext uri="{FF2B5EF4-FFF2-40B4-BE49-F238E27FC236}">
                <a16:creationId xmlns:a16="http://schemas.microsoft.com/office/drawing/2014/main" id="{A7A06D8C-7BD8-490A-8084-14692E9E6F7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14C8ED8-51A1-4E49-B987-5C3B4465B3D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643D506-D874-40DB-B844-28B33E0DDA98}" type="slidenum">
              <a:rPr lang="en-GB" smtClean="0"/>
              <a:t>‹#›</a:t>
            </a:fld>
            <a:endParaRPr lang="en-GB"/>
          </a:p>
        </p:txBody>
      </p:sp>
    </p:spTree>
    <p:extLst>
      <p:ext uri="{BB962C8B-B14F-4D97-AF65-F5344CB8AC3E}">
        <p14:creationId xmlns:p14="http://schemas.microsoft.com/office/powerpoint/2010/main" val="2428682709"/>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IN"/>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IN"/>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IN"/>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IN"/>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IN"/>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IN"/>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CC5F6B3-A4F5-7342-BD46-100D5F4DFE28}" type="datetimeFigureOut">
              <a:rPr lang="en-US" smtClean="0"/>
              <a:t>7/13/2026</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A4B6172-69BC-654B-81E9-EE2354E3F3E2}" type="slidenum">
              <a:rPr lang="en-US" smtClean="0"/>
              <a:t>‹#›</a:t>
            </a:fld>
            <a:endParaRPr lang="en-US"/>
          </a:p>
        </p:txBody>
      </p:sp>
    </p:spTree>
    <p:extLst>
      <p:ext uri="{BB962C8B-B14F-4D97-AF65-F5344CB8AC3E}">
        <p14:creationId xmlns:p14="http://schemas.microsoft.com/office/powerpoint/2010/main" val="4240972754"/>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9" r:id="rId6"/>
    <p:sldLayoutId id="2147483760" r:id="rId7"/>
    <p:sldLayoutId id="2147483761" r:id="rId8"/>
    <p:sldLayoutId id="2147483762" r:id="rId9"/>
    <p:sldLayoutId id="2147483763" r:id="rId10"/>
    <p:sldLayoutId id="2147483764" r:id="rId11"/>
    <p:sldLayoutId id="2147483765" r:id="rId12"/>
    <p:sldLayoutId id="2147483766" r:id="rId13"/>
    <p:sldLayoutId id="2147483767" r:id="rId14"/>
    <p:sldLayoutId id="2147483768" r:id="rId15"/>
    <p:sldLayoutId id="2147483769" r:id="rId16"/>
    <p:sldLayoutId id="2147483770"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B150F56-73AB-4591-8858-5D8C8F1E18C2}"/>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3F64DAB-3F44-493D-9962-C8F15E9FEE68}"/>
              </a:ext>
            </a:extLst>
          </p:cNvPr>
          <p:cNvSpPr>
            <a:spLocks noGrp="1"/>
          </p:cNvSpPr>
          <p:nvPr>
            <p:ph type="body" idx="1"/>
          </p:nvPr>
        </p:nvSpPr>
        <p:spPr>
          <a:xfrm>
            <a:off x="838200" y="1825626"/>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023783-11FC-4077-A4BF-A8E6318ED73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66A194-03F0-463B-99B5-63C2D36D4F27}" type="datetimeFigureOut">
              <a:rPr lang="en-GB" smtClean="0"/>
              <a:t>13/07/2026</a:t>
            </a:fld>
            <a:endParaRPr lang="en-GB"/>
          </a:p>
        </p:txBody>
      </p:sp>
      <p:sp>
        <p:nvSpPr>
          <p:cNvPr id="5" name="Footer Placeholder 4">
            <a:extLst>
              <a:ext uri="{FF2B5EF4-FFF2-40B4-BE49-F238E27FC236}">
                <a16:creationId xmlns:a16="http://schemas.microsoft.com/office/drawing/2014/main" id="{260AAC91-9446-4803-AC4B-42960FF7A3D9}"/>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8B37809-FD2A-4A0E-9626-121D4D3FF39B}"/>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DF08B0D-35D6-42B6-91AD-55C79877519E}" type="slidenum">
              <a:rPr lang="en-GB" smtClean="0"/>
              <a:t>‹#›</a:t>
            </a:fld>
            <a:endParaRPr lang="en-GB"/>
          </a:p>
        </p:txBody>
      </p:sp>
    </p:spTree>
    <p:extLst>
      <p:ext uri="{BB962C8B-B14F-4D97-AF65-F5344CB8AC3E}">
        <p14:creationId xmlns:p14="http://schemas.microsoft.com/office/powerpoint/2010/main" val="4143589407"/>
      </p:ext>
    </p:extLst>
  </p:cSld>
  <p:clrMap bg1="lt1" tx1="dk1" bg2="lt2" tx2="dk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Lst>
  <p:txStyles>
    <p:titleStyle>
      <a:lvl1pPr algn="l" defTabSz="914446"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11" indent="-228611" algn="l" defTabSz="914446"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34" indent="-228611" algn="l" defTabSz="914446"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57" indent="-228611" algn="l" defTabSz="914446"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80"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503"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726"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949"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171"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394"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46" rtl="0" eaLnBrk="1" latinLnBrk="0" hangingPunct="1">
        <a:defRPr sz="1800" kern="1200">
          <a:solidFill>
            <a:schemeClr val="tx1"/>
          </a:solidFill>
          <a:latin typeface="+mn-lt"/>
          <a:ea typeface="+mn-ea"/>
          <a:cs typeface="+mn-cs"/>
        </a:defRPr>
      </a:lvl1pPr>
      <a:lvl2pPr marL="457223" algn="l" defTabSz="914446" rtl="0" eaLnBrk="1" latinLnBrk="0" hangingPunct="1">
        <a:defRPr sz="1800" kern="1200">
          <a:solidFill>
            <a:schemeClr val="tx1"/>
          </a:solidFill>
          <a:latin typeface="+mn-lt"/>
          <a:ea typeface="+mn-ea"/>
          <a:cs typeface="+mn-cs"/>
        </a:defRPr>
      </a:lvl2pPr>
      <a:lvl3pPr marL="914446" algn="l" defTabSz="914446" rtl="0" eaLnBrk="1" latinLnBrk="0" hangingPunct="1">
        <a:defRPr sz="1800" kern="1200">
          <a:solidFill>
            <a:schemeClr val="tx1"/>
          </a:solidFill>
          <a:latin typeface="+mn-lt"/>
          <a:ea typeface="+mn-ea"/>
          <a:cs typeface="+mn-cs"/>
        </a:defRPr>
      </a:lvl3pPr>
      <a:lvl4pPr marL="1371669" algn="l" defTabSz="914446" rtl="0" eaLnBrk="1" latinLnBrk="0" hangingPunct="1">
        <a:defRPr sz="1800" kern="1200">
          <a:solidFill>
            <a:schemeClr val="tx1"/>
          </a:solidFill>
          <a:latin typeface="+mn-lt"/>
          <a:ea typeface="+mn-ea"/>
          <a:cs typeface="+mn-cs"/>
        </a:defRPr>
      </a:lvl4pPr>
      <a:lvl5pPr marL="1828891" algn="l" defTabSz="914446" rtl="0" eaLnBrk="1" latinLnBrk="0" hangingPunct="1">
        <a:defRPr sz="1800" kern="1200">
          <a:solidFill>
            <a:schemeClr val="tx1"/>
          </a:solidFill>
          <a:latin typeface="+mn-lt"/>
          <a:ea typeface="+mn-ea"/>
          <a:cs typeface="+mn-cs"/>
        </a:defRPr>
      </a:lvl5pPr>
      <a:lvl6pPr marL="2286114" algn="l" defTabSz="914446" rtl="0" eaLnBrk="1" latinLnBrk="0" hangingPunct="1">
        <a:defRPr sz="1800" kern="1200">
          <a:solidFill>
            <a:schemeClr val="tx1"/>
          </a:solidFill>
          <a:latin typeface="+mn-lt"/>
          <a:ea typeface="+mn-ea"/>
          <a:cs typeface="+mn-cs"/>
        </a:defRPr>
      </a:lvl6pPr>
      <a:lvl7pPr marL="2743337" algn="l" defTabSz="914446" rtl="0" eaLnBrk="1" latinLnBrk="0" hangingPunct="1">
        <a:defRPr sz="1800" kern="1200">
          <a:solidFill>
            <a:schemeClr val="tx1"/>
          </a:solidFill>
          <a:latin typeface="+mn-lt"/>
          <a:ea typeface="+mn-ea"/>
          <a:cs typeface="+mn-cs"/>
        </a:defRPr>
      </a:lvl7pPr>
      <a:lvl8pPr marL="3200560" algn="l" defTabSz="914446" rtl="0" eaLnBrk="1" latinLnBrk="0" hangingPunct="1">
        <a:defRPr sz="1800" kern="1200">
          <a:solidFill>
            <a:schemeClr val="tx1"/>
          </a:solidFill>
          <a:latin typeface="+mn-lt"/>
          <a:ea typeface="+mn-ea"/>
          <a:cs typeface="+mn-cs"/>
        </a:defRPr>
      </a:lvl8pPr>
      <a:lvl9pPr marL="3657783" algn="l" defTabSz="914446"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59.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59.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hyperlink" Target="https://www.wikidoc.org/index.php?title=File:Osteoarthritis_classification.png" TargetMode="External"/><Relationship Id="rId2" Type="http://schemas.openxmlformats.org/officeDocument/2006/relationships/image" Target="../media/image9.png"/><Relationship Id="rId1" Type="http://schemas.openxmlformats.org/officeDocument/2006/relationships/slideLayout" Target="../slideLayouts/slideLayout14.xml"/><Relationship Id="rId4" Type="http://schemas.openxmlformats.org/officeDocument/2006/relationships/hyperlink" Target="https://creativecommons.org/licenses/by-sa/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frontiersin.org/articles/10.3389/fbioe.2019.00009/full" TargetMode="External"/><Relationship Id="rId2" Type="http://schemas.openxmlformats.org/officeDocument/2006/relationships/image" Target="../media/image10.jpg"/><Relationship Id="rId1" Type="http://schemas.openxmlformats.org/officeDocument/2006/relationships/slideLayout" Target="../slideLayouts/slideLayout14.xml"/><Relationship Id="rId4" Type="http://schemas.openxmlformats.org/officeDocument/2006/relationships/hyperlink" Target="https://creativecommons.org/licenses/by/3.0/"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hyperlink" Target="https://doi.org/10.1016/S0140-6736(19)30417-9" TargetMode="External"/><Relationship Id="rId7" Type="http://schemas.openxmlformats.org/officeDocument/2006/relationships/hyperlink" Target="https://www.who.int/news-room/fact-sheets/detail/osteoarthritis" TargetMode="External"/><Relationship Id="rId2" Type="http://schemas.openxmlformats.org/officeDocument/2006/relationships/hyperlink" Target="https://www.arthritis.org/diseases/osteoarthritis" TargetMode="External"/><Relationship Id="rId1" Type="http://schemas.openxmlformats.org/officeDocument/2006/relationships/slideLayout" Target="../slideLayouts/slideLayout14.xml"/><Relationship Id="rId6" Type="http://schemas.openxmlformats.org/officeDocument/2006/relationships/hyperlink" Target="https://www.merckmanuals.com/" TargetMode="External"/><Relationship Id="rId5" Type="http://schemas.openxmlformats.org/officeDocument/2006/relationships/hyperlink" Target="https://www.nice.org.uk/guidance/ng226" TargetMode="External"/><Relationship Id="rId4" Type="http://schemas.openxmlformats.org/officeDocument/2006/relationships/hyperlink" Target="https://shop.elsevier.com/books/kumar-and-clarks-clinical-medicine/feather/978-0-7020-7868-2"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4.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2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4.xml"/><Relationship Id="rId1" Type="http://schemas.openxmlformats.org/officeDocument/2006/relationships/slideLayout" Target="../slideLayouts/slideLayout24.xml"/><Relationship Id="rId5" Type="http://schemas.openxmlformats.org/officeDocument/2006/relationships/image" Target="../media/image17.jpeg"/><Relationship Id="rId4" Type="http://schemas.openxmlformats.org/officeDocument/2006/relationships/image" Target="../media/image16.jpeg"/></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24.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jpeg"/></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hyperlink" Target="https://www.wikidoc.org/index.php/Osteoarthritis_natural_history,_complications_and_prognosis" TargetMode="External"/><Relationship Id="rId7" Type="http://schemas.openxmlformats.org/officeDocument/2006/relationships/diagramQuickStyle" Target="../diagrams/quickStyle3.xml"/><Relationship Id="rId2" Type="http://schemas.openxmlformats.org/officeDocument/2006/relationships/image" Target="../media/image22.jpg"/><Relationship Id="rId1" Type="http://schemas.openxmlformats.org/officeDocument/2006/relationships/slideLayout" Target="../slideLayouts/slideLayout24.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hyperlink" Target="https://creativecommons.org/licenses/by-sa/3.0/" TargetMode="External"/><Relationship Id="rId9" Type="http://schemas.microsoft.com/office/2007/relationships/diagramDrawing" Target="../diagrams/drawing3.xml"/></Relationships>
</file>

<file path=ppt/slides/_rels/slide1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hyperlink" Target="https://medicalpblukm.blogspot.com/2014/08/cpg-2014-management-of-osteoarthritis.html" TargetMode="External"/><Relationship Id="rId7" Type="http://schemas.openxmlformats.org/officeDocument/2006/relationships/diagramColors" Target="../diagrams/colors4.xml"/><Relationship Id="rId2" Type="http://schemas.openxmlformats.org/officeDocument/2006/relationships/image" Target="../media/image23.jpg"/><Relationship Id="rId1" Type="http://schemas.openxmlformats.org/officeDocument/2006/relationships/slideLayout" Target="../slideLayouts/slideLayout24.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6.xml"/><Relationship Id="rId1" Type="http://schemas.openxmlformats.org/officeDocument/2006/relationships/slideLayout" Target="../slideLayouts/slideLayout24.xml"/><Relationship Id="rId4" Type="http://schemas.openxmlformats.org/officeDocument/2006/relationships/image" Target="../media/image25.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6.xml"/></Relationships>
</file>

<file path=ppt/slides/_rels/slide2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6.xml"/></Relationships>
</file>

<file path=ppt/slides/_rels/slide2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6.xml"/></Relationships>
</file>

<file path=ppt/slides/_rels/slide2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6.xml"/></Relationships>
</file>

<file path=ppt/slides/_rels/slide24.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6.xml"/></Relationships>
</file>

<file path=ppt/slides/_rels/slide25.xml.rels><?xml version="1.0" encoding="UTF-8" standalone="yes"?>
<Relationships xmlns="http://schemas.openxmlformats.org/package/2006/relationships"><Relationship Id="rId3" Type="http://schemas.openxmlformats.org/officeDocument/2006/relationships/hyperlink" Target="https://versusarthritis.org/about-arthritis/conditions/osteoarthritis/" TargetMode="External"/><Relationship Id="rId2" Type="http://schemas.openxmlformats.org/officeDocument/2006/relationships/hyperlink" Target="https://www.nice.org.uk/guidance/ng226" TargetMode="External"/><Relationship Id="rId1" Type="http://schemas.openxmlformats.org/officeDocument/2006/relationships/slideLayout" Target="../slideLayouts/slideLayout26.xml"/><Relationship Id="rId4" Type="http://schemas.openxmlformats.org/officeDocument/2006/relationships/hyperlink" Target="https://www.who.int/news-room/fact-sheets/detail/osteoarthritis"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24.xml"/><Relationship Id="rId4" Type="http://schemas.microsoft.com/office/2007/relationships/hdphoto" Target="../media/hdphoto1.wdp"/></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9.xml"/><Relationship Id="rId1" Type="http://schemas.openxmlformats.org/officeDocument/2006/relationships/slideLayout" Target="../slideLayouts/slideLayout24.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29.xml.rels><?xml version="1.0" encoding="UTF-8" standalone="yes"?>
<Relationships xmlns="http://schemas.openxmlformats.org/package/2006/relationships"><Relationship Id="rId3" Type="http://schemas.openxmlformats.org/officeDocument/2006/relationships/image" Target="../media/image35.png"/><Relationship Id="rId7" Type="http://schemas.openxmlformats.org/officeDocument/2006/relationships/image" Target="../media/image38.png"/><Relationship Id="rId2" Type="http://schemas.openxmlformats.org/officeDocument/2006/relationships/notesSlide" Target="../notesSlides/notesSlide10.xml"/><Relationship Id="rId1" Type="http://schemas.openxmlformats.org/officeDocument/2006/relationships/slideLayout" Target="../slideLayouts/slideLayout24.xml"/><Relationship Id="rId6" Type="http://schemas.openxmlformats.org/officeDocument/2006/relationships/image" Target="../media/image32.png"/><Relationship Id="rId5" Type="http://schemas.openxmlformats.org/officeDocument/2006/relationships/image" Target="../media/image37.png"/><Relationship Id="rId4" Type="http://schemas.openxmlformats.org/officeDocument/2006/relationships/image" Target="../media/image36.png"/></Relationships>
</file>

<file path=ppt/slides/_rels/slide3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1.xml"/><Relationship Id="rId1" Type="http://schemas.openxmlformats.org/officeDocument/2006/relationships/slideLayout" Target="../slideLayouts/slideLayout24.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png"/></Relationships>
</file>

<file path=ppt/slides/_rels/slide3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2.xml"/><Relationship Id="rId1" Type="http://schemas.openxmlformats.org/officeDocument/2006/relationships/slideLayout" Target="../slideLayouts/slideLayout24.xml"/><Relationship Id="rId6" Type="http://schemas.openxmlformats.org/officeDocument/2006/relationships/image" Target="../media/image43.png"/><Relationship Id="rId5" Type="http://schemas.openxmlformats.org/officeDocument/2006/relationships/image" Target="../media/image38.png"/><Relationship Id="rId4" Type="http://schemas.openxmlformats.org/officeDocument/2006/relationships/image" Target="../media/image36.pn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2.jpeg"/><Relationship Id="rId1" Type="http://schemas.openxmlformats.org/officeDocument/2006/relationships/slideLayout" Target="../slideLayouts/slideLayout36.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3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5.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2.jpeg"/><Relationship Id="rId1" Type="http://schemas.openxmlformats.org/officeDocument/2006/relationships/slideLayout" Target="../slideLayouts/slideLayout37.xml"/><Relationship Id="rId4" Type="http://schemas.openxmlformats.org/officeDocument/2006/relationships/image" Target="../media/image46.jpeg"/></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3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3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37.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9.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3" Type="http://schemas.openxmlformats.org/officeDocument/2006/relationships/hyperlink" Target="https://www.nhs.uk/conditions/osteoarthritis/" TargetMode="External"/><Relationship Id="rId2" Type="http://schemas.openxmlformats.org/officeDocument/2006/relationships/notesSlide" Target="../notesSlides/notesSlide23.xml"/><Relationship Id="rId1" Type="http://schemas.openxmlformats.org/officeDocument/2006/relationships/slideLayout" Target="../slideLayouts/slideLayout18.xml"/><Relationship Id="rId5" Type="http://schemas.openxmlformats.org/officeDocument/2006/relationships/hyperlink" Target="https://www.nice.org.uk/guidance/ng226" TargetMode="External"/><Relationship Id="rId4" Type="http://schemas.openxmlformats.org/officeDocument/2006/relationships/hyperlink" Target="https://www.england.nhs.uk/" TargetMode="External"/></Relationships>
</file>

<file path=ppt/slides/_rels/slide50.xml.rels><?xml version="1.0" encoding="UTF-8" standalone="yes"?>
<Relationships xmlns="http://schemas.openxmlformats.org/package/2006/relationships"><Relationship Id="rId3" Type="http://schemas.openxmlformats.org/officeDocument/2006/relationships/hyperlink" Target="https://www.nice.org.uk/guidance/HTG766" TargetMode="External"/><Relationship Id="rId2" Type="http://schemas.openxmlformats.org/officeDocument/2006/relationships/notesSlide" Target="../notesSlides/notesSlide24.xml"/><Relationship Id="rId1" Type="http://schemas.openxmlformats.org/officeDocument/2006/relationships/slideLayout" Target="../slideLayouts/slideLayout18.xml"/><Relationship Id="rId6" Type="http://schemas.openxmlformats.org/officeDocument/2006/relationships/hyperlink" Target="https://www.who.int/news-room/fact-sheets/detail/osteoarthritis" TargetMode="External"/><Relationship Id="rId5" Type="http://schemas.openxmlformats.org/officeDocument/2006/relationships/hyperlink" Target="https://www.versusarthritis.org/" TargetMode="External"/><Relationship Id="rId4" Type="http://schemas.openxmlformats.org/officeDocument/2006/relationships/hyperlink" Target="https://www.ons.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5">
            <a:extLst>
              <a:ext uri="{FF2B5EF4-FFF2-40B4-BE49-F238E27FC236}">
                <a16:creationId xmlns:a16="http://schemas.microsoft.com/office/drawing/2014/main" id="{188CE460-16FF-E3F6-657D-57DB665782B5}"/>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052" name="_x00000">
            <a:extLst>
              <a:ext uri="{FF2B5EF4-FFF2-40B4-BE49-F238E27FC236}">
                <a16:creationId xmlns:a16="http://schemas.microsoft.com/office/drawing/2014/main" id="{845E767C-C2C4-A45F-CA30-27A266EE5A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6103"/>
            <a:ext cx="12217400" cy="73406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6">
            <a:extLst>
              <a:ext uri="{FF2B5EF4-FFF2-40B4-BE49-F238E27FC236}">
                <a16:creationId xmlns:a16="http://schemas.microsoft.com/office/drawing/2014/main" id="{313ABC4B-1F4A-C28D-C0A8-E1CCB3773D19}"/>
              </a:ext>
            </a:extLst>
          </p:cNvPr>
          <p:cNvSpPr>
            <a:spLocks noChangeArrowheads="1"/>
          </p:cNvSpPr>
          <p:nvPr/>
        </p:nvSpPr>
        <p:spPr bwMode="auto">
          <a:xfrm>
            <a:off x="0" y="5334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br>
              <a:rPr kumimoji="0" lang="en-US" altLang="en-US" sz="100" b="0" i="0" u="none" strike="noStrike" kern="1200" cap="none" spc="0" normalizeH="0" baseline="0" noProof="0">
                <a:ln>
                  <a:noFill/>
                </a:ln>
                <a:solidFill>
                  <a:srgbClr val="FF0000"/>
                </a:solidFill>
                <a:effectLst/>
                <a:uLnTx/>
                <a:uFillTx/>
                <a:latin typeface="Arial" panose="020B0604020202020204" pitchFamily="34" charset="0"/>
                <a:ea typeface="Times New Roman" panose="02020603050405020304" pitchFamily="18" charset="0"/>
                <a:cs typeface="Arial" panose="020B0604020202020204" pitchFamily="34" charset="0"/>
              </a:rPr>
            </a:br>
            <a:endPar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graphicFrame>
        <p:nvGraphicFramePr>
          <p:cNvPr id="6" name="Table 5">
            <a:extLst>
              <a:ext uri="{FF2B5EF4-FFF2-40B4-BE49-F238E27FC236}">
                <a16:creationId xmlns:a16="http://schemas.microsoft.com/office/drawing/2014/main" id="{AE3FD00E-5438-8C86-9F80-ECDEAB30B07F}"/>
              </a:ext>
            </a:extLst>
          </p:cNvPr>
          <p:cNvGraphicFramePr>
            <a:graphicFrameLocks noGrp="1"/>
          </p:cNvGraphicFramePr>
          <p:nvPr>
            <p:extLst>
              <p:ext uri="{D42A27DB-BD31-4B8C-83A1-F6EECF244321}">
                <p14:modId xmlns:p14="http://schemas.microsoft.com/office/powerpoint/2010/main" val="1623459975"/>
              </p:ext>
            </p:extLst>
          </p:nvPr>
        </p:nvGraphicFramePr>
        <p:xfrm>
          <a:off x="690110" y="533400"/>
          <a:ext cx="7116701" cy="3676265"/>
        </p:xfrm>
        <a:graphic>
          <a:graphicData uri="http://schemas.openxmlformats.org/drawingml/2006/table">
            <a:tbl>
              <a:tblPr>
                <a:tableStyleId>{5C22544A-7EE6-4342-B048-85BDC9FD1C3A}</a:tableStyleId>
              </a:tblPr>
              <a:tblGrid>
                <a:gridCol w="7116701">
                  <a:extLst>
                    <a:ext uri="{9D8B030D-6E8A-4147-A177-3AD203B41FA5}">
                      <a16:colId xmlns:a16="http://schemas.microsoft.com/office/drawing/2014/main" val="2694940762"/>
                    </a:ext>
                  </a:extLst>
                </a:gridCol>
              </a:tblGrid>
              <a:tr h="3676265">
                <a:tc>
                  <a:txBody>
                    <a:bodyPr/>
                    <a:lstStyle/>
                    <a:p>
                      <a:pPr algn="l">
                        <a:lnSpc>
                          <a:spcPct val="100000"/>
                        </a:lnSpc>
                        <a:spcBef>
                          <a:spcPts val="600"/>
                        </a:spcBef>
                        <a:spcAft>
                          <a:spcPts val="1200"/>
                        </a:spcAft>
                        <a:buNone/>
                      </a:pPr>
                      <a:r>
                        <a:rPr lang="en-US" sz="7200" kern="100" dirty="0">
                          <a:effectLst/>
                        </a:rPr>
                        <a:t>Introduction to Public Health</a:t>
                      </a:r>
                    </a:p>
                    <a:p>
                      <a:pPr algn="l">
                        <a:lnSpc>
                          <a:spcPct val="100000"/>
                        </a:lnSpc>
                        <a:spcBef>
                          <a:spcPts val="600"/>
                        </a:spcBef>
                        <a:spcAft>
                          <a:spcPts val="1200"/>
                        </a:spcAft>
                        <a:buNone/>
                      </a:pPr>
                      <a:r>
                        <a:rPr lang="en-US" sz="7200" kern="100" dirty="0">
                          <a:effectLst/>
                        </a:rPr>
                        <a:t>LCHS4008</a:t>
                      </a:r>
                      <a:endParaRPr lang="en-IN" sz="10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0" marR="0" marT="0" marB="0">
                    <a:noFill/>
                  </a:tcPr>
                </a:tc>
                <a:extLst>
                  <a:ext uri="{0D108BD9-81ED-4DB2-BD59-A6C34878D82A}">
                    <a16:rowId xmlns:a16="http://schemas.microsoft.com/office/drawing/2014/main" val="4158644994"/>
                  </a:ext>
                </a:extLst>
              </a:tr>
            </a:tbl>
          </a:graphicData>
        </a:graphic>
      </p:graphicFrame>
      <p:graphicFrame>
        <p:nvGraphicFramePr>
          <p:cNvPr id="7" name="Table 6">
            <a:extLst>
              <a:ext uri="{FF2B5EF4-FFF2-40B4-BE49-F238E27FC236}">
                <a16:creationId xmlns:a16="http://schemas.microsoft.com/office/drawing/2014/main" id="{D669155A-0DC4-F085-1D48-56AAB2BD5371}"/>
              </a:ext>
            </a:extLst>
          </p:cNvPr>
          <p:cNvGraphicFramePr>
            <a:graphicFrameLocks noGrp="1"/>
          </p:cNvGraphicFramePr>
          <p:nvPr/>
        </p:nvGraphicFramePr>
        <p:xfrm>
          <a:off x="689474" y="4853306"/>
          <a:ext cx="6686015" cy="342900"/>
        </p:xfrm>
        <a:graphic>
          <a:graphicData uri="http://schemas.openxmlformats.org/drawingml/2006/table">
            <a:tbl>
              <a:tblPr>
                <a:tableStyleId>{5C22544A-7EE6-4342-B048-85BDC9FD1C3A}</a:tableStyleId>
              </a:tblPr>
              <a:tblGrid>
                <a:gridCol w="6686015">
                  <a:extLst>
                    <a:ext uri="{9D8B030D-6E8A-4147-A177-3AD203B41FA5}">
                      <a16:colId xmlns:a16="http://schemas.microsoft.com/office/drawing/2014/main" val="1278745558"/>
                    </a:ext>
                  </a:extLst>
                </a:gridCol>
              </a:tblGrid>
              <a:tr h="0">
                <a:tc>
                  <a:txBody>
                    <a:bodyPr/>
                    <a:lstStyle/>
                    <a:p>
                      <a:pPr algn="l">
                        <a:lnSpc>
                          <a:spcPts val="2680"/>
                        </a:lnSpc>
                        <a:spcBef>
                          <a:spcPts val="600"/>
                        </a:spcBef>
                        <a:spcAft>
                          <a:spcPts val="1200"/>
                        </a:spcAft>
                        <a:buNone/>
                      </a:pPr>
                      <a:r>
                        <a:rPr lang="en-US" sz="2400" kern="100" dirty="0">
                          <a:effectLst/>
                        </a:rPr>
                        <a:t>Assessment 1: Group Presentation - 5</a:t>
                      </a:r>
                      <a:endParaRPr lang="en-IN" sz="11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0" marR="0" marT="0" marB="0">
                    <a:noFill/>
                  </a:tcPr>
                </a:tc>
                <a:extLst>
                  <a:ext uri="{0D108BD9-81ED-4DB2-BD59-A6C34878D82A}">
                    <a16:rowId xmlns:a16="http://schemas.microsoft.com/office/drawing/2014/main" val="440606332"/>
                  </a:ext>
                </a:extLst>
              </a:tr>
            </a:tbl>
          </a:graphicData>
        </a:graphic>
      </p:graphicFrame>
      <p:graphicFrame>
        <p:nvGraphicFramePr>
          <p:cNvPr id="8" name="Table 7">
            <a:extLst>
              <a:ext uri="{FF2B5EF4-FFF2-40B4-BE49-F238E27FC236}">
                <a16:creationId xmlns:a16="http://schemas.microsoft.com/office/drawing/2014/main" id="{F3E1E4A8-E401-A050-B684-1792137E3CA3}"/>
              </a:ext>
            </a:extLst>
          </p:cNvPr>
          <p:cNvGraphicFramePr>
            <a:graphicFrameLocks noGrp="1"/>
          </p:cNvGraphicFramePr>
          <p:nvPr/>
        </p:nvGraphicFramePr>
        <p:xfrm>
          <a:off x="690110" y="5240911"/>
          <a:ext cx="6685379" cy="685800"/>
        </p:xfrm>
        <a:graphic>
          <a:graphicData uri="http://schemas.openxmlformats.org/drawingml/2006/table">
            <a:tbl>
              <a:tblPr>
                <a:tableStyleId>{5C22544A-7EE6-4342-B048-85BDC9FD1C3A}</a:tableStyleId>
              </a:tblPr>
              <a:tblGrid>
                <a:gridCol w="6685379">
                  <a:extLst>
                    <a:ext uri="{9D8B030D-6E8A-4147-A177-3AD203B41FA5}">
                      <a16:colId xmlns:a16="http://schemas.microsoft.com/office/drawing/2014/main" val="2002370446"/>
                    </a:ext>
                  </a:extLst>
                </a:gridCol>
              </a:tblGrid>
              <a:tr h="0">
                <a:tc>
                  <a:txBody>
                    <a:bodyPr/>
                    <a:lstStyle/>
                    <a:p>
                      <a:pPr algn="l">
                        <a:lnSpc>
                          <a:spcPts val="2680"/>
                        </a:lnSpc>
                        <a:spcBef>
                          <a:spcPts val="600"/>
                        </a:spcBef>
                        <a:spcAft>
                          <a:spcPts val="1200"/>
                        </a:spcAft>
                        <a:buNone/>
                      </a:pPr>
                      <a:r>
                        <a:rPr lang="en-US" sz="2400" kern="100" dirty="0" err="1">
                          <a:effectLst/>
                        </a:rPr>
                        <a:t>Programme</a:t>
                      </a:r>
                      <a:r>
                        <a:rPr lang="en-US" sz="2400" kern="100" dirty="0">
                          <a:effectLst/>
                        </a:rPr>
                        <a:t>: Certificate of Higher Education in Health and Social Care</a:t>
                      </a:r>
                      <a:endParaRPr lang="en-IN" sz="11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0" marR="0" marT="0" marB="0">
                    <a:noFill/>
                  </a:tcPr>
                </a:tc>
                <a:extLst>
                  <a:ext uri="{0D108BD9-81ED-4DB2-BD59-A6C34878D82A}">
                    <a16:rowId xmlns:a16="http://schemas.microsoft.com/office/drawing/2014/main" val="3454900080"/>
                  </a:ext>
                </a:extLst>
              </a:tr>
            </a:tbl>
          </a:graphicData>
        </a:graphic>
      </p:graphicFrame>
      <p:sp>
        <p:nvSpPr>
          <p:cNvPr id="9" name="Rectangle 7">
            <a:extLst>
              <a:ext uri="{FF2B5EF4-FFF2-40B4-BE49-F238E27FC236}">
                <a16:creationId xmlns:a16="http://schemas.microsoft.com/office/drawing/2014/main" id="{01F95D67-983B-07B3-8369-79CFA4D536EF}"/>
              </a:ext>
            </a:extLst>
          </p:cNvPr>
          <p:cNvSpPr>
            <a:spLocks noChangeArrowheads="1"/>
          </p:cNvSpPr>
          <p:nvPr/>
        </p:nvSpPr>
        <p:spPr bwMode="auto">
          <a:xfrm>
            <a:off x="599041" y="5862935"/>
            <a:ext cx="6685379"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2400" b="0" i="0" u="none" strike="noStrike" kern="1200" cap="none" spc="0" normalizeH="0" baseline="0" noProof="0" dirty="0">
                <a:ln>
                  <a:noFill/>
                </a:ln>
                <a:solidFill>
                  <a:srgbClr val="000000"/>
                </a:solidFill>
                <a:effectLst/>
                <a:uLnTx/>
                <a:uFillTx/>
                <a:latin typeface="SMQIQT+ArialMT"/>
                <a:ea typeface="Times New Roman" panose="02020603050405020304" pitchFamily="18" charset="0"/>
                <a:cs typeface="Times New Roman" panose="02020603050405020304" pitchFamily="18" charset="0"/>
              </a:rPr>
              <a:t>Lecturer name: </a:t>
            </a:r>
            <a:r>
              <a:rPr kumimoji="0" lang="en-US" altLang="en-US" sz="2400" b="0" i="0" u="none" strike="noStrike" kern="1200" cap="none" spc="0" normalizeH="0" baseline="0" noProof="0" dirty="0" err="1">
                <a:ln>
                  <a:noFill/>
                </a:ln>
                <a:solidFill>
                  <a:srgbClr val="000000"/>
                </a:solidFill>
                <a:effectLst/>
                <a:uLnTx/>
                <a:uFillTx/>
                <a:latin typeface="SMQIQT+ArialMT"/>
                <a:ea typeface="Times New Roman" panose="02020603050405020304" pitchFamily="18" charset="0"/>
                <a:cs typeface="Times New Roman" panose="02020603050405020304" pitchFamily="18" charset="0"/>
              </a:rPr>
              <a:t>Ms</a:t>
            </a:r>
            <a:r>
              <a:rPr kumimoji="0" lang="en-US" altLang="en-US" sz="2400" b="0" i="0" u="none" strike="noStrike" kern="1200" cap="none" spc="0" normalizeH="0" baseline="0" noProof="0" dirty="0">
                <a:ln>
                  <a:noFill/>
                </a:ln>
                <a:solidFill>
                  <a:srgbClr val="000000"/>
                </a:solidFill>
                <a:effectLst/>
                <a:uLnTx/>
                <a:uFillTx/>
                <a:latin typeface="SMQIQT+ArialMT"/>
                <a:ea typeface="Times New Roman" panose="02020603050405020304" pitchFamily="18" charset="0"/>
                <a:cs typeface="Times New Roman" panose="02020603050405020304" pitchFamily="18" charset="0"/>
              </a:rPr>
              <a:t> Caroline Salami</a:t>
            </a:r>
            <a:r>
              <a:rPr kumimoji="0" lang="en-US" altLang="en-US" sz="800" b="0" i="0" u="none" strike="noStrike" kern="1200" cap="none" spc="0" normalizeH="0" baseline="0" noProof="0" dirty="0">
                <a:ln>
                  <a:noFill/>
                </a:ln>
                <a:solidFill>
                  <a:prstClr val="black"/>
                </a:solidFill>
                <a:effectLst/>
                <a:uLnTx/>
                <a:uFillTx/>
                <a:latin typeface="Calibri" panose="020F0502020204030204"/>
                <a:ea typeface="+mn-ea"/>
                <a:cs typeface="+mn-cs"/>
              </a:rPr>
              <a:t> </a:t>
            </a:r>
            <a:endPar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1055526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7" name="_x00002">
            <a:extLst>
              <a:ext uri="{FF2B5EF4-FFF2-40B4-BE49-F238E27FC236}">
                <a16:creationId xmlns:a16="http://schemas.microsoft.com/office/drawing/2014/main" id="{8DD7EFB5-790E-6930-C1F7-E02572255B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96716"/>
            <a:ext cx="12217400" cy="6361284"/>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 name="Table 1">
            <a:extLst>
              <a:ext uri="{FF2B5EF4-FFF2-40B4-BE49-F238E27FC236}">
                <a16:creationId xmlns:a16="http://schemas.microsoft.com/office/drawing/2014/main" id="{B6A99B62-57C2-D6BA-0767-3EAB0796F326}"/>
              </a:ext>
            </a:extLst>
          </p:cNvPr>
          <p:cNvGraphicFramePr>
            <a:graphicFrameLocks noGrp="1"/>
          </p:cNvGraphicFramePr>
          <p:nvPr/>
        </p:nvGraphicFramePr>
        <p:xfrm>
          <a:off x="959556" y="361244"/>
          <a:ext cx="9968088" cy="2743200"/>
        </p:xfrm>
        <a:graphic>
          <a:graphicData uri="http://schemas.openxmlformats.org/drawingml/2006/table">
            <a:tbl>
              <a:tblPr>
                <a:tableStyleId>{5C22544A-7EE6-4342-B048-85BDC9FD1C3A}</a:tableStyleId>
              </a:tblPr>
              <a:tblGrid>
                <a:gridCol w="9968088">
                  <a:extLst>
                    <a:ext uri="{9D8B030D-6E8A-4147-A177-3AD203B41FA5}">
                      <a16:colId xmlns:a16="http://schemas.microsoft.com/office/drawing/2014/main" val="233590067"/>
                    </a:ext>
                  </a:extLst>
                </a:gridCol>
              </a:tblGrid>
              <a:tr h="2743200">
                <a:tc>
                  <a:txBody>
                    <a:bodyPr/>
                    <a:lstStyle/>
                    <a:p>
                      <a:pPr algn="l">
                        <a:lnSpc>
                          <a:spcPts val="6590"/>
                        </a:lnSpc>
                        <a:spcBef>
                          <a:spcPts val="600"/>
                        </a:spcBef>
                        <a:spcAft>
                          <a:spcPts val="1200"/>
                        </a:spcAft>
                        <a:buNone/>
                      </a:pPr>
                      <a:r>
                        <a:rPr lang="en-US" sz="5900" kern="100" dirty="0">
                          <a:effectLst/>
                        </a:rPr>
                        <a:t>Acknowledgement of the use of</a:t>
                      </a:r>
                      <a:r>
                        <a:rPr lang="en-US" sz="5900" kern="100" spc="-220" dirty="0">
                          <a:effectLst/>
                        </a:rPr>
                        <a:t> </a:t>
                      </a:r>
                      <a:r>
                        <a:rPr lang="en-US" sz="5900" kern="100" dirty="0">
                          <a:effectLst/>
                        </a:rPr>
                        <a:t>AI</a:t>
                      </a:r>
                      <a:endParaRPr lang="en-IN" sz="1100" kern="100" dirty="0">
                        <a:effectLst/>
                      </a:endParaRPr>
                    </a:p>
                    <a:p>
                      <a:pPr algn="l">
                        <a:lnSpc>
                          <a:spcPts val="2680"/>
                        </a:lnSpc>
                        <a:spcBef>
                          <a:spcPts val="550"/>
                        </a:spcBef>
                        <a:spcAft>
                          <a:spcPts val="1200"/>
                        </a:spcAft>
                        <a:buNone/>
                      </a:pPr>
                      <a:r>
                        <a:rPr lang="en-US" sz="2400" kern="100" dirty="0">
                          <a:effectLst/>
                        </a:rPr>
                        <a:t>We acknowledge the use of Grammarly </a:t>
                      </a:r>
                      <a:r>
                        <a:rPr lang="en-US" sz="2400" kern="100" spc="-10" dirty="0">
                          <a:effectLst/>
                        </a:rPr>
                        <a:t>(https://www.grammarly.com/)</a:t>
                      </a:r>
                      <a:r>
                        <a:rPr lang="en-US" sz="2400" kern="100" spc="10" dirty="0">
                          <a:effectLst/>
                        </a:rPr>
                        <a:t> </a:t>
                      </a:r>
                      <a:r>
                        <a:rPr lang="en-US" sz="2400" kern="100" dirty="0">
                          <a:effectLst/>
                        </a:rPr>
                        <a:t>on</a:t>
                      </a:r>
                      <a:r>
                        <a:rPr lang="en-US" sz="2400" kern="100" spc="-130" dirty="0">
                          <a:effectLst/>
                        </a:rPr>
                        <a:t> </a:t>
                      </a:r>
                      <a:r>
                        <a:rPr lang="en-US" sz="2400" kern="100" dirty="0">
                          <a:effectLst/>
                        </a:rPr>
                        <a:t>ADD </a:t>
                      </a:r>
                      <a:r>
                        <a:rPr lang="en-US" sz="2400" kern="100" spc="-45" dirty="0">
                          <a:effectLst/>
                        </a:rPr>
                        <a:t>DATE</a:t>
                      </a:r>
                      <a:r>
                        <a:rPr lang="en-US" sz="2400" kern="100" spc="45" dirty="0">
                          <a:effectLst/>
                        </a:rPr>
                        <a:t> </a:t>
                      </a:r>
                      <a:r>
                        <a:rPr lang="en-US" sz="2400" kern="100" dirty="0">
                          <a:effectLst/>
                        </a:rPr>
                        <a:t>OF</a:t>
                      </a:r>
                      <a:r>
                        <a:rPr lang="en-US" sz="2400" kern="100" spc="-130" dirty="0">
                          <a:effectLst/>
                        </a:rPr>
                        <a:t> </a:t>
                      </a:r>
                      <a:r>
                        <a:rPr lang="en-US" sz="2400" kern="100" dirty="0">
                          <a:effectLst/>
                        </a:rPr>
                        <a:t>ACCESS HERE to support to check my work using the prompt(s):</a:t>
                      </a:r>
                      <a:endParaRPr lang="en-IN" sz="11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0" marR="0" marT="0" marB="0">
                    <a:noFill/>
                  </a:tcPr>
                </a:tc>
                <a:extLst>
                  <a:ext uri="{0D108BD9-81ED-4DB2-BD59-A6C34878D82A}">
                    <a16:rowId xmlns:a16="http://schemas.microsoft.com/office/drawing/2014/main" val="1729164972"/>
                  </a:ext>
                </a:extLst>
              </a:tr>
            </a:tbl>
          </a:graphicData>
        </a:graphic>
      </p:graphicFrame>
      <p:graphicFrame>
        <p:nvGraphicFramePr>
          <p:cNvPr id="3" name="Table 2">
            <a:extLst>
              <a:ext uri="{FF2B5EF4-FFF2-40B4-BE49-F238E27FC236}">
                <a16:creationId xmlns:a16="http://schemas.microsoft.com/office/drawing/2014/main" id="{7EC67726-CCE6-EF4D-A196-264CC8C718A7}"/>
              </a:ext>
            </a:extLst>
          </p:cNvPr>
          <p:cNvGraphicFramePr>
            <a:graphicFrameLocks noGrp="1"/>
          </p:cNvGraphicFramePr>
          <p:nvPr/>
        </p:nvGraphicFramePr>
        <p:xfrm>
          <a:off x="959557" y="3226196"/>
          <a:ext cx="10137422" cy="405607"/>
        </p:xfrm>
        <a:graphic>
          <a:graphicData uri="http://schemas.openxmlformats.org/drawingml/2006/table">
            <a:tbl>
              <a:tblPr>
                <a:tableStyleId>{5C22544A-7EE6-4342-B048-85BDC9FD1C3A}</a:tableStyleId>
              </a:tblPr>
              <a:tblGrid>
                <a:gridCol w="10137422">
                  <a:extLst>
                    <a:ext uri="{9D8B030D-6E8A-4147-A177-3AD203B41FA5}">
                      <a16:colId xmlns:a16="http://schemas.microsoft.com/office/drawing/2014/main" val="3625482456"/>
                    </a:ext>
                  </a:extLst>
                </a:gridCol>
              </a:tblGrid>
              <a:tr h="405607">
                <a:tc>
                  <a:txBody>
                    <a:bodyPr/>
                    <a:lstStyle/>
                    <a:p>
                      <a:pPr algn="l">
                        <a:lnSpc>
                          <a:spcPts val="2735"/>
                        </a:lnSpc>
                        <a:spcBef>
                          <a:spcPts val="600"/>
                        </a:spcBef>
                        <a:spcAft>
                          <a:spcPts val="1200"/>
                        </a:spcAft>
                        <a:buNone/>
                      </a:pPr>
                      <a:r>
                        <a:rPr lang="en-US" sz="2450" kern="100" dirty="0">
                          <a:effectLst/>
                        </a:rPr>
                        <a:t>1.</a:t>
                      </a:r>
                      <a:r>
                        <a:rPr lang="en-US" sz="2450" kern="100" spc="1330" dirty="0">
                          <a:effectLst/>
                        </a:rPr>
                        <a:t> </a:t>
                      </a:r>
                      <a:r>
                        <a:rPr lang="en-US" sz="2400" kern="100" dirty="0">
                          <a:effectLst/>
                        </a:rPr>
                        <a:t>Please check the following text for </a:t>
                      </a:r>
                      <a:r>
                        <a:rPr lang="en-US" sz="2400" kern="100" spc="-15" dirty="0">
                          <a:effectLst/>
                        </a:rPr>
                        <a:t>readability,</a:t>
                      </a:r>
                      <a:r>
                        <a:rPr lang="en-US" sz="2400" kern="100" spc="15" dirty="0">
                          <a:effectLst/>
                        </a:rPr>
                        <a:t> </a:t>
                      </a:r>
                      <a:r>
                        <a:rPr lang="en-US" sz="2400" kern="100" dirty="0">
                          <a:effectLst/>
                        </a:rPr>
                        <a:t>grammar and syntax.</a:t>
                      </a:r>
                      <a:endParaRPr lang="en-IN" sz="11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0" marR="0" marT="0" marB="0">
                    <a:noFill/>
                  </a:tcPr>
                </a:tc>
                <a:extLst>
                  <a:ext uri="{0D108BD9-81ED-4DB2-BD59-A6C34878D82A}">
                    <a16:rowId xmlns:a16="http://schemas.microsoft.com/office/drawing/2014/main" val="3206557103"/>
                  </a:ext>
                </a:extLst>
              </a:tr>
            </a:tbl>
          </a:graphicData>
        </a:graphic>
      </p:graphicFrame>
      <p:graphicFrame>
        <p:nvGraphicFramePr>
          <p:cNvPr id="4" name="Table 3">
            <a:extLst>
              <a:ext uri="{FF2B5EF4-FFF2-40B4-BE49-F238E27FC236}">
                <a16:creationId xmlns:a16="http://schemas.microsoft.com/office/drawing/2014/main" id="{62ACF8B7-DA61-6325-D524-ADE8AA0BF7BD}"/>
              </a:ext>
            </a:extLst>
          </p:cNvPr>
          <p:cNvGraphicFramePr>
            <a:graphicFrameLocks noGrp="1"/>
          </p:cNvGraphicFramePr>
          <p:nvPr/>
        </p:nvGraphicFramePr>
        <p:xfrm>
          <a:off x="959557" y="3885405"/>
          <a:ext cx="9968088" cy="1371600"/>
        </p:xfrm>
        <a:graphic>
          <a:graphicData uri="http://schemas.openxmlformats.org/drawingml/2006/table">
            <a:tbl>
              <a:tblPr>
                <a:tableStyleId>{5C22544A-7EE6-4342-B048-85BDC9FD1C3A}</a:tableStyleId>
              </a:tblPr>
              <a:tblGrid>
                <a:gridCol w="9968088">
                  <a:extLst>
                    <a:ext uri="{9D8B030D-6E8A-4147-A177-3AD203B41FA5}">
                      <a16:colId xmlns:a16="http://schemas.microsoft.com/office/drawing/2014/main" val="515691596"/>
                    </a:ext>
                  </a:extLst>
                </a:gridCol>
              </a:tblGrid>
              <a:tr h="0">
                <a:tc>
                  <a:txBody>
                    <a:bodyPr/>
                    <a:lstStyle/>
                    <a:p>
                      <a:pPr algn="l">
                        <a:lnSpc>
                          <a:spcPts val="2680"/>
                        </a:lnSpc>
                        <a:spcBef>
                          <a:spcPts val="600"/>
                        </a:spcBef>
                        <a:spcAft>
                          <a:spcPts val="1200"/>
                        </a:spcAft>
                        <a:buNone/>
                      </a:pPr>
                      <a:r>
                        <a:rPr lang="en-US" sz="2400" kern="100" dirty="0">
                          <a:effectLst/>
                        </a:rPr>
                        <a:t>We confirm that we have not presented any</a:t>
                      </a:r>
                      <a:r>
                        <a:rPr lang="en-US" sz="2400" kern="100" spc="-130" dirty="0">
                          <a:effectLst/>
                        </a:rPr>
                        <a:t> </a:t>
                      </a:r>
                      <a:r>
                        <a:rPr lang="en-US" sz="2400" kern="100" dirty="0">
                          <a:effectLst/>
                        </a:rPr>
                        <a:t>AI generated text as my own work. We confirm we have copies of my drafts, notes, and other resources we used before, and after the use of</a:t>
                      </a:r>
                      <a:r>
                        <a:rPr lang="en-US" sz="2400" kern="100" spc="-130" dirty="0">
                          <a:effectLst/>
                        </a:rPr>
                        <a:t> </a:t>
                      </a:r>
                      <a:r>
                        <a:rPr lang="en-US" sz="2400" kern="100" dirty="0">
                          <a:effectLst/>
                        </a:rPr>
                        <a:t>AI tools which we may be asked to provide in evidence.</a:t>
                      </a:r>
                      <a:endParaRPr lang="en-IN" sz="11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0" marR="0" marT="0" marB="0">
                    <a:noFill/>
                  </a:tcPr>
                </a:tc>
                <a:extLst>
                  <a:ext uri="{0D108BD9-81ED-4DB2-BD59-A6C34878D82A}">
                    <a16:rowId xmlns:a16="http://schemas.microsoft.com/office/drawing/2014/main" val="1438497902"/>
                  </a:ext>
                </a:extLst>
              </a:tr>
            </a:tbl>
          </a:graphicData>
        </a:graphic>
      </p:graphicFrame>
    </p:spTree>
    <p:extLst>
      <p:ext uri="{BB962C8B-B14F-4D97-AF65-F5344CB8AC3E}">
        <p14:creationId xmlns:p14="http://schemas.microsoft.com/office/powerpoint/2010/main" val="31337295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EAF20992-0EF6-EE11-94B9-36B9B3B251F8}"/>
              </a:ext>
            </a:extLst>
          </p:cNvPr>
          <p:cNvSpPr>
            <a:spLocks noGrp="1"/>
          </p:cNvSpPr>
          <p:nvPr>
            <p:ph type="title"/>
          </p:nvPr>
        </p:nvSpPr>
        <p:spPr>
          <a:xfrm>
            <a:off x="1371597" y="348865"/>
            <a:ext cx="10044023" cy="877729"/>
          </a:xfrm>
        </p:spPr>
        <p:txBody>
          <a:bodyPr anchor="ctr">
            <a:normAutofit/>
          </a:bodyPr>
          <a:lstStyle/>
          <a:p>
            <a:r>
              <a:rPr lang="en-GB" sz="2800" b="1" dirty="0">
                <a:solidFill>
                  <a:srgbClr val="FFFFFF"/>
                </a:solidFill>
              </a:rPr>
              <a:t>The impact of Osteoarthritis effecting daily life relating to Amina</a:t>
            </a:r>
            <a:endParaRPr lang="en-US" sz="2800" b="1" dirty="0">
              <a:solidFill>
                <a:srgbClr val="FFFFFF"/>
              </a:solidFill>
            </a:endParaRPr>
          </a:p>
        </p:txBody>
      </p:sp>
      <p:graphicFrame>
        <p:nvGraphicFramePr>
          <p:cNvPr id="5" name="Content Placeholder 2">
            <a:extLst>
              <a:ext uri="{FF2B5EF4-FFF2-40B4-BE49-F238E27FC236}">
                <a16:creationId xmlns:a16="http://schemas.microsoft.com/office/drawing/2014/main" id="{FB4314CB-46C3-B1E8-61E7-48BC2B6FE70E}"/>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174020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5" name="Picture 4" descr="The radiologic figure of a skeleton">
            <a:extLst>
              <a:ext uri="{FF2B5EF4-FFF2-40B4-BE49-F238E27FC236}">
                <a16:creationId xmlns:a16="http://schemas.microsoft.com/office/drawing/2014/main" id="{57C15F82-7838-833C-1BE1-B6A54D1BE556}"/>
              </a:ext>
            </a:extLst>
          </p:cNvPr>
          <p:cNvPicPr>
            <a:picLocks noChangeAspect="1"/>
          </p:cNvPicPr>
          <p:nvPr/>
        </p:nvPicPr>
        <p:blipFill>
          <a:blip r:embed="rId3"/>
          <a:srcRect l="47737" r="-1" b="-1"/>
          <a:stretch>
            <a:fillRect/>
          </a:stretch>
        </p:blipFill>
        <p:spPr>
          <a:xfrm>
            <a:off x="-1" y="-2"/>
            <a:ext cx="5410198" cy="6858002"/>
          </a:xfrm>
          <a:prstGeom prst="rect">
            <a:avLst/>
          </a:prstGeom>
        </p:spPr>
      </p:pic>
      <p:sp useBgFill="1">
        <p:nvSpPr>
          <p:cNvPr id="18" name="Rectangle 17">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45A6D2FF-752D-7330-4CC1-30E802308ECB}"/>
              </a:ext>
            </a:extLst>
          </p:cNvPr>
          <p:cNvSpPr>
            <a:spLocks noGrp="1"/>
          </p:cNvSpPr>
          <p:nvPr>
            <p:ph type="ctrTitle"/>
          </p:nvPr>
        </p:nvSpPr>
        <p:spPr>
          <a:xfrm>
            <a:off x="6115317" y="405686"/>
            <a:ext cx="5464968" cy="628458"/>
          </a:xfrm>
        </p:spPr>
        <p:txBody>
          <a:bodyPr vert="horz" lIns="91440" tIns="45720" rIns="91440" bIns="45720" rtlCol="0" anchor="ctr">
            <a:normAutofit fontScale="90000"/>
          </a:bodyPr>
          <a:lstStyle/>
          <a:p>
            <a:r>
              <a:rPr lang="en-US" sz="4000" dirty="0"/>
              <a:t> Osteoarthritis</a:t>
            </a:r>
          </a:p>
        </p:txBody>
      </p:sp>
      <p:sp>
        <p:nvSpPr>
          <p:cNvPr id="3" name="Subtitle 2">
            <a:extLst>
              <a:ext uri="{FF2B5EF4-FFF2-40B4-BE49-F238E27FC236}">
                <a16:creationId xmlns:a16="http://schemas.microsoft.com/office/drawing/2014/main" id="{1B318C47-2FA1-28B5-E2F1-649367A16BA9}"/>
              </a:ext>
            </a:extLst>
          </p:cNvPr>
          <p:cNvSpPr>
            <a:spLocks noGrp="1"/>
          </p:cNvSpPr>
          <p:nvPr>
            <p:ph type="subTitle" idx="1"/>
          </p:nvPr>
        </p:nvSpPr>
        <p:spPr>
          <a:xfrm>
            <a:off x="5410196" y="1371601"/>
            <a:ext cx="6694718" cy="5486400"/>
          </a:xfrm>
        </p:spPr>
        <p:txBody>
          <a:bodyPr vert="horz" lIns="91440" tIns="45720" rIns="91440" bIns="45720" rtlCol="0" anchor="ctr">
            <a:normAutofit fontScale="70000" lnSpcReduction="20000"/>
          </a:bodyPr>
          <a:lstStyle/>
          <a:p>
            <a:pPr algn="l"/>
            <a:r>
              <a:rPr lang="en-US" sz="1800" b="1" u="sng" dirty="0"/>
              <a:t>Introduction</a:t>
            </a:r>
            <a:r>
              <a:rPr lang="en-US" sz="800" b="1" u="sng" dirty="0"/>
              <a:t>    </a:t>
            </a:r>
            <a:br>
              <a:rPr lang="en-GB" sz="800" dirty="0"/>
            </a:br>
            <a:endParaRPr lang="en-GB" sz="800" dirty="0"/>
          </a:p>
          <a:p>
            <a:pPr algn="l"/>
            <a:r>
              <a:rPr lang="en-GB" sz="1500" dirty="0">
                <a:latin typeface="Century Gothic" panose="020B0502020202020204" pitchFamily="34" charset="0"/>
              </a:rPr>
              <a:t>Osteoarthritis is one of the most common joint conditions in the world. It happens when the cartilage that cushions our bones slowly wears down, causing the bones to rub together, which leads to pain, stiffness, swelling, and reduced movement. It usually develops gradually, often going unnoticed until it's already progressed, making it one of the leading causes of disability in older adults. This presentation will cover what osteoarthritis is, its causes, signs and symptoms, diagnosis, treatment, and prevention, giving a clearer picture of how it affects people and why early management matters.</a:t>
            </a:r>
          </a:p>
          <a:p>
            <a:pPr algn="l"/>
            <a:endParaRPr lang="en-US" sz="1500" dirty="0">
              <a:latin typeface="Century Gothic" panose="020B0502020202020204" pitchFamily="34" charset="0"/>
            </a:endParaRPr>
          </a:p>
          <a:p>
            <a:pPr indent="-228600" algn="l">
              <a:buFont typeface="Arial" panose="020B0604020202020204" pitchFamily="34" charset="0"/>
              <a:buChar char="•"/>
            </a:pPr>
            <a:r>
              <a:rPr lang="en-GB" sz="1500" dirty="0">
                <a:latin typeface="Century Gothic" panose="020B0502020202020204" pitchFamily="34" charset="0"/>
              </a:rPr>
              <a:t>Affects around 607 million people worldwide</a:t>
            </a:r>
          </a:p>
          <a:p>
            <a:pPr indent="-228600" algn="l">
              <a:buFont typeface="Arial" panose="020B0604020202020204" pitchFamily="34" charset="0"/>
              <a:buChar char="•"/>
            </a:pPr>
            <a:r>
              <a:rPr lang="en-GB" sz="1500" dirty="0">
                <a:latin typeface="Century Gothic" panose="020B0502020202020204" pitchFamily="34" charset="0"/>
              </a:rPr>
              <a:t>Makes up about 7.7% of the global population</a:t>
            </a:r>
          </a:p>
          <a:p>
            <a:pPr indent="-228600" algn="l">
              <a:buFont typeface="Arial" panose="020B0604020202020204" pitchFamily="34" charset="0"/>
              <a:buChar char="•"/>
            </a:pPr>
            <a:r>
              <a:rPr lang="en-GB" sz="1500" dirty="0">
                <a:latin typeface="Century Gothic" panose="020B0502020202020204" pitchFamily="34" charset="0"/>
              </a:rPr>
              <a:t>46.6 million new cases occur each year</a:t>
            </a:r>
          </a:p>
          <a:p>
            <a:pPr indent="-228600" algn="l">
              <a:buFont typeface="Arial" panose="020B0604020202020204" pitchFamily="34" charset="0"/>
              <a:buChar char="•"/>
            </a:pPr>
            <a:r>
              <a:rPr lang="en-GB" sz="1500" dirty="0">
                <a:latin typeface="Century Gothic" panose="020B0502020202020204" pitchFamily="34" charset="0"/>
              </a:rPr>
              <a:t>A leading cause of disability worldwide</a:t>
            </a:r>
          </a:p>
          <a:p>
            <a:pPr indent="-228600" algn="l">
              <a:buFont typeface="Arial" panose="020B0604020202020204" pitchFamily="34" charset="0"/>
              <a:buChar char="•"/>
            </a:pPr>
            <a:r>
              <a:rPr lang="en-GB" sz="1500" dirty="0">
                <a:latin typeface="Century Gothic" panose="020B0502020202020204" pitchFamily="34" charset="0"/>
              </a:rPr>
              <a:t>Responsible for over 21 million years of healthy life lost due to pain and reduced mobility</a:t>
            </a:r>
          </a:p>
          <a:p>
            <a:pPr indent="-228600" algn="l">
              <a:buFont typeface="Arial" panose="020B0604020202020204" pitchFamily="34" charset="0"/>
              <a:buChar char="•"/>
            </a:pPr>
            <a:r>
              <a:rPr lang="en-GB" sz="1500" dirty="0">
                <a:latin typeface="Century Gothic" panose="020B0502020202020204" pitchFamily="34" charset="0"/>
              </a:rPr>
              <a:t>Not directly fatal, but its impact on movement and independence makes early diagnosis and management essential  especially for older adults</a:t>
            </a:r>
          </a:p>
          <a:p>
            <a:pPr indent="-228600" algn="l">
              <a:buFont typeface="Arial" panose="020B0604020202020204" pitchFamily="34" charset="0"/>
              <a:buChar char="•"/>
            </a:pPr>
            <a:r>
              <a:rPr lang="en-US" sz="1500" dirty="0">
                <a:latin typeface="Century Gothic" panose="020B0502020202020204" pitchFamily="34" charset="0"/>
              </a:rPr>
              <a:t>What osteoarthritis is </a:t>
            </a:r>
          </a:p>
          <a:p>
            <a:pPr indent="-228600" algn="l">
              <a:buFont typeface="Arial" panose="020B0604020202020204" pitchFamily="34" charset="0"/>
              <a:buChar char="•"/>
            </a:pPr>
            <a:r>
              <a:rPr lang="en-US" sz="1500" dirty="0">
                <a:latin typeface="Century Gothic" panose="020B0502020202020204" pitchFamily="34" charset="0"/>
              </a:rPr>
              <a:t>Causes and risk factors</a:t>
            </a:r>
          </a:p>
          <a:p>
            <a:pPr indent="-228600" algn="l">
              <a:buFont typeface="Arial" panose="020B0604020202020204" pitchFamily="34" charset="0"/>
              <a:buChar char="•"/>
            </a:pPr>
            <a:r>
              <a:rPr lang="en-US" sz="1500" dirty="0">
                <a:latin typeface="Century Gothic" panose="020B0502020202020204" pitchFamily="34" charset="0"/>
              </a:rPr>
              <a:t>Signs and symptoms </a:t>
            </a:r>
          </a:p>
          <a:p>
            <a:pPr indent="-228600" algn="l">
              <a:buFont typeface="Arial" panose="020B0604020202020204" pitchFamily="34" charset="0"/>
              <a:buChar char="•"/>
            </a:pPr>
            <a:r>
              <a:rPr lang="en-US" sz="1500" dirty="0">
                <a:latin typeface="Century Gothic" panose="020B0502020202020204" pitchFamily="34" charset="0"/>
              </a:rPr>
              <a:t>How its diagnosed</a:t>
            </a:r>
          </a:p>
          <a:p>
            <a:pPr indent="-228600" algn="l">
              <a:buFont typeface="Arial" panose="020B0604020202020204" pitchFamily="34" charset="0"/>
              <a:buChar char="•"/>
            </a:pPr>
            <a:r>
              <a:rPr lang="en-US" sz="1500" dirty="0">
                <a:latin typeface="Century Gothic" panose="020B0502020202020204" pitchFamily="34" charset="0"/>
              </a:rPr>
              <a:t>Treatment options</a:t>
            </a:r>
          </a:p>
          <a:p>
            <a:pPr indent="-228600" algn="l">
              <a:buFont typeface="Arial" panose="020B0604020202020204" pitchFamily="34" charset="0"/>
              <a:buChar char="•"/>
            </a:pPr>
            <a:r>
              <a:rPr lang="en-US" sz="1500" dirty="0">
                <a:latin typeface="Century Gothic" panose="020B0502020202020204" pitchFamily="34" charset="0"/>
              </a:rPr>
              <a:t>Prevention</a:t>
            </a:r>
          </a:p>
          <a:p>
            <a:pPr indent="-228600" algn="l">
              <a:buFont typeface="Arial" panose="020B0604020202020204" pitchFamily="34" charset="0"/>
              <a:buChar char="•"/>
            </a:pPr>
            <a:r>
              <a:rPr lang="en-US" sz="1500" dirty="0">
                <a:latin typeface="Century Gothic" panose="020B0502020202020204" pitchFamily="34" charset="0"/>
              </a:rPr>
              <a:t>conclusion</a:t>
            </a:r>
          </a:p>
          <a:p>
            <a:pPr algn="l"/>
            <a:r>
              <a:rPr lang="en-US" sz="1500" dirty="0">
                <a:latin typeface="Century Gothic" panose="020B0502020202020204" pitchFamily="34" charset="0"/>
              </a:rPr>
              <a:t>By the end, you'll understand how osteoarthritis affects people — and why catching it early makes a real difference.</a:t>
            </a:r>
          </a:p>
          <a:p>
            <a:pPr indent="-228600" algn="l">
              <a:buFont typeface="Arial" panose="020B0604020202020204" pitchFamily="34" charset="0"/>
              <a:buChar char="•"/>
            </a:pPr>
            <a:endParaRPr lang="en-US" sz="800" u="sng" dirty="0"/>
          </a:p>
          <a:p>
            <a:pPr indent="-228600" algn="l">
              <a:buFont typeface="Arial" panose="020B0604020202020204" pitchFamily="34" charset="0"/>
              <a:buChar char="•"/>
            </a:pPr>
            <a:endParaRPr lang="en-US" sz="800" u="sng" dirty="0"/>
          </a:p>
        </p:txBody>
      </p:sp>
    </p:spTree>
    <p:extLst>
      <p:ext uri="{BB962C8B-B14F-4D97-AF65-F5344CB8AC3E}">
        <p14:creationId xmlns:p14="http://schemas.microsoft.com/office/powerpoint/2010/main" val="16819948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50CACD1A-26F5-2BBF-B926-B6AC6852189E}"/>
              </a:ext>
            </a:extLst>
          </p:cNvPr>
          <p:cNvSpPr>
            <a:spLocks noGrp="1"/>
          </p:cNvSpPr>
          <p:nvPr>
            <p:ph type="title"/>
          </p:nvPr>
        </p:nvSpPr>
        <p:spPr>
          <a:xfrm>
            <a:off x="838200" y="365125"/>
            <a:ext cx="5393361" cy="1325563"/>
          </a:xfrm>
        </p:spPr>
        <p:txBody>
          <a:bodyPr>
            <a:normAutofit/>
          </a:bodyPr>
          <a:lstStyle/>
          <a:p>
            <a:r>
              <a:rPr lang="en-GB" dirty="0"/>
              <a:t>Definition</a:t>
            </a:r>
          </a:p>
        </p:txBody>
      </p:sp>
      <p:sp>
        <p:nvSpPr>
          <p:cNvPr id="3" name="Content Placeholder 2">
            <a:extLst>
              <a:ext uri="{FF2B5EF4-FFF2-40B4-BE49-F238E27FC236}">
                <a16:creationId xmlns:a16="http://schemas.microsoft.com/office/drawing/2014/main" id="{A7BFAA2B-BAD0-E373-0D19-9A7784D7DB4F}"/>
              </a:ext>
            </a:extLst>
          </p:cNvPr>
          <p:cNvSpPr>
            <a:spLocks noGrp="1"/>
          </p:cNvSpPr>
          <p:nvPr>
            <p:ph idx="1"/>
          </p:nvPr>
        </p:nvSpPr>
        <p:spPr>
          <a:xfrm>
            <a:off x="147194" y="1513114"/>
            <a:ext cx="6084367" cy="5246915"/>
          </a:xfrm>
        </p:spPr>
        <p:txBody>
          <a:bodyPr>
            <a:normAutofit/>
          </a:bodyPr>
          <a:lstStyle/>
          <a:p>
            <a:pPr marL="0" indent="0">
              <a:buNone/>
            </a:pPr>
            <a:endParaRPr lang="en-GB" sz="1100" dirty="0"/>
          </a:p>
          <a:p>
            <a:pPr marL="0" indent="0">
              <a:buNone/>
            </a:pPr>
            <a:r>
              <a:rPr lang="en-GB" sz="1400" dirty="0">
                <a:latin typeface="Century Gothic" panose="020B0502020202020204" pitchFamily="34" charset="0"/>
              </a:rPr>
              <a:t>Osteoarthritis (OA) is a long term, ongoing joint disease. It develops when cartilage  the smooth tissue that cushions the ends of bones  slowly breaks down over time.</a:t>
            </a:r>
          </a:p>
          <a:p>
            <a:pPr marL="0" indent="0">
              <a:buNone/>
            </a:pPr>
            <a:r>
              <a:rPr lang="en-GB" sz="1400" dirty="0">
                <a:latin typeface="Century Gothic" panose="020B0502020202020204" pitchFamily="34" charset="0"/>
              </a:rPr>
              <a:t>Cartilage normally acts as a shock absorber, letting joints move smoothly against each other. As it wears away, bones lose that protective cushion and begin rubbing directly against one another.</a:t>
            </a:r>
          </a:p>
          <a:p>
            <a:pPr marL="0" indent="0">
              <a:buNone/>
            </a:pPr>
            <a:endParaRPr lang="en-GB" sz="1400" dirty="0">
              <a:latin typeface="Century Gothic" panose="020B0502020202020204" pitchFamily="34" charset="0"/>
            </a:endParaRPr>
          </a:p>
          <a:p>
            <a:pPr marL="0" indent="0">
              <a:buNone/>
            </a:pPr>
            <a:r>
              <a:rPr lang="en-GB" sz="1400" dirty="0">
                <a:latin typeface="Century Gothic" panose="020B0502020202020204" pitchFamily="34" charset="0"/>
              </a:rPr>
              <a:t>This leads to</a:t>
            </a:r>
          </a:p>
          <a:p>
            <a:pPr marL="0" indent="0">
              <a:buNone/>
            </a:pPr>
            <a:endParaRPr lang="en-GB" sz="1400" dirty="0">
              <a:latin typeface="Century Gothic" panose="020B0502020202020204" pitchFamily="34" charset="0"/>
            </a:endParaRPr>
          </a:p>
          <a:p>
            <a:r>
              <a:rPr lang="en-GB" sz="1400" dirty="0">
                <a:latin typeface="Century Gothic" panose="020B0502020202020204" pitchFamily="34" charset="0"/>
              </a:rPr>
              <a:t>Pain</a:t>
            </a:r>
          </a:p>
          <a:p>
            <a:r>
              <a:rPr lang="en-GB" sz="1400" dirty="0">
                <a:latin typeface="Century Gothic" panose="020B0502020202020204" pitchFamily="34" charset="0"/>
              </a:rPr>
              <a:t>Stiffness</a:t>
            </a:r>
          </a:p>
          <a:p>
            <a:r>
              <a:rPr lang="en-GB" sz="1400" dirty="0">
                <a:latin typeface="Century Gothic" panose="020B0502020202020204" pitchFamily="34" charset="0"/>
              </a:rPr>
              <a:t>Swelling</a:t>
            </a:r>
          </a:p>
          <a:p>
            <a:r>
              <a:rPr lang="en-GB" sz="1400" dirty="0">
                <a:latin typeface="Century Gothic" panose="020B0502020202020204" pitchFamily="34" charset="0"/>
              </a:rPr>
              <a:t>Reduced joint movement</a:t>
            </a:r>
          </a:p>
          <a:p>
            <a:pPr marL="0" indent="0">
              <a:buNone/>
            </a:pPr>
            <a:endParaRPr lang="en-GB" sz="1400" dirty="0">
              <a:latin typeface="Century Gothic" panose="020B0502020202020204" pitchFamily="34" charset="0"/>
            </a:endParaRPr>
          </a:p>
          <a:p>
            <a:pPr marL="0" indent="0">
              <a:buNone/>
            </a:pPr>
            <a:r>
              <a:rPr lang="en-GB" sz="1400" dirty="0">
                <a:latin typeface="Century Gothic" panose="020B0502020202020204" pitchFamily="34" charset="0"/>
              </a:rPr>
              <a:t>Over time, osteoarthritis can also affect the bone and soft tissue surrounding the joint. Because of this, it's considered one of the leading causes of disability worldwide, especially among older adults.</a:t>
            </a:r>
          </a:p>
          <a:p>
            <a:pPr marL="0" indent="0">
              <a:buNone/>
            </a:pPr>
            <a:endParaRPr lang="en-US" sz="1100" dirty="0">
              <a:latin typeface="Century Gothic" panose="020B0502020202020204" pitchFamily="34" charset="0"/>
            </a:endParaRPr>
          </a:p>
          <a:p>
            <a:endParaRPr lang="en-GB" sz="1100" dirty="0"/>
          </a:p>
        </p:txBody>
      </p:sp>
      <p:pic>
        <p:nvPicPr>
          <p:cNvPr id="5" name="Picture 4">
            <a:extLst>
              <a:ext uri="{FF2B5EF4-FFF2-40B4-BE49-F238E27FC236}">
                <a16:creationId xmlns:a16="http://schemas.microsoft.com/office/drawing/2014/main" id="{7AF09F6D-6064-2E11-E032-44511105256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4338" r="20413" b="2"/>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8"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9"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C33C8AD-AC74-8353-6771-EEE0960E5C63}"/>
              </a:ext>
            </a:extLst>
          </p:cNvPr>
          <p:cNvSpPr txBox="1"/>
          <p:nvPr/>
        </p:nvSpPr>
        <p:spPr>
          <a:xfrm>
            <a:off x="9759924" y="6657945"/>
            <a:ext cx="2432076"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Aptos" panose="02110004020202020204"/>
                <a:ea typeface="+mn-ea"/>
                <a:cs typeface="+mn-cs"/>
                <a:hlinkClick r:id="rId3" tooltip="https://www.wikidoc.org/index.php?title=File:Osteoarthritis_classification.png">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Aptos" panose="0211000402020202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Aptos" panose="02110004020202020204"/>
                <a:ea typeface="+mn-ea"/>
                <a:cs typeface="+mn-cs"/>
                <a:hlinkClick r:id="rId4" tooltip="https://creativecommons.org/licenses/by-sa/3.0/">
                  <a:extLst>
                    <a:ext uri="{A12FA001-AC4F-418D-AE19-62706E023703}">
                      <ahyp:hlinkClr xmlns:ahyp="http://schemas.microsoft.com/office/drawing/2018/hyperlinkcolor" val="tx"/>
                    </a:ext>
                  </a:extLst>
                </a:hlinkClick>
              </a:rPr>
              <a:t>CC BY-SA</a:t>
            </a:r>
            <a:endParaRPr kumimoji="0" lang="en-GB" sz="700" b="0" i="0" u="none" strike="noStrike" kern="1200" cap="none" spc="0" normalizeH="0" baseline="0" noProof="0">
              <a:ln>
                <a:noFill/>
              </a:ln>
              <a:solidFill>
                <a:srgbClr val="FFFFFF"/>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433233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F19FE232-8B5F-C543-8009-87F115F6D878}"/>
              </a:ext>
            </a:extLst>
          </p:cNvPr>
          <p:cNvSpPr>
            <a:spLocks noGrp="1"/>
          </p:cNvSpPr>
          <p:nvPr>
            <p:ph type="title"/>
          </p:nvPr>
        </p:nvSpPr>
        <p:spPr>
          <a:xfrm>
            <a:off x="572493" y="238539"/>
            <a:ext cx="11018520" cy="1434415"/>
          </a:xfrm>
        </p:spPr>
        <p:txBody>
          <a:bodyPr anchor="b">
            <a:normAutofit/>
          </a:bodyPr>
          <a:lstStyle/>
          <a:p>
            <a:r>
              <a:rPr lang="en-GB" sz="5400" dirty="0"/>
              <a:t>Signs and symptoms</a:t>
            </a:r>
          </a:p>
        </p:txBody>
      </p:sp>
      <p:sp>
        <p:nvSpPr>
          <p:cNvPr id="1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62560C8A-3244-FDF6-EBFB-E2E414FCC307}"/>
              </a:ext>
            </a:extLst>
          </p:cNvPr>
          <p:cNvSpPr>
            <a:spLocks noGrp="1"/>
          </p:cNvSpPr>
          <p:nvPr>
            <p:ph idx="1"/>
          </p:nvPr>
        </p:nvSpPr>
        <p:spPr>
          <a:xfrm>
            <a:off x="76200" y="1744998"/>
            <a:ext cx="7209845" cy="5094714"/>
          </a:xfrm>
        </p:spPr>
        <p:txBody>
          <a:bodyPr anchor="t">
            <a:normAutofit/>
          </a:bodyPr>
          <a:lstStyle/>
          <a:p>
            <a:pPr marL="0" indent="0">
              <a:buNone/>
            </a:pPr>
            <a:endParaRPr lang="en-GB" sz="1000" dirty="0"/>
          </a:p>
          <a:p>
            <a:r>
              <a:rPr lang="en-GB" sz="1200" dirty="0">
                <a:latin typeface="Century Gothic" panose="020B0502020202020204" pitchFamily="34" charset="0"/>
              </a:rPr>
              <a:t>Osteoarthritis symptoms usually don't appear suddenly — they build up gradually and tend to worsen as the condition progresses. Because of this, many people don't notice a problem until the joint has already changed quite a bit. Common signs include:</a:t>
            </a:r>
          </a:p>
          <a:p>
            <a:r>
              <a:rPr lang="en-GB" sz="1200" dirty="0">
                <a:latin typeface="Century Gothic" panose="020B0502020202020204" pitchFamily="34" charset="0"/>
              </a:rPr>
              <a:t>Joint pain that gets worse with activity and eases with rest, as the joint is put under more stress during movement</a:t>
            </a:r>
          </a:p>
          <a:p>
            <a:r>
              <a:rPr lang="en-GB" sz="1200" dirty="0">
                <a:latin typeface="Century Gothic" panose="020B0502020202020204" pitchFamily="34" charset="0"/>
              </a:rPr>
              <a:t>Morning stiffness, or stiffness after sitting still for a while, that usually eases within about 30 minutes</a:t>
            </a:r>
          </a:p>
          <a:p>
            <a:r>
              <a:rPr lang="en-GB" sz="1200" dirty="0">
                <a:latin typeface="Century Gothic" panose="020B0502020202020204" pitchFamily="34" charset="0"/>
              </a:rPr>
              <a:t>Reduced range of motion, which can make everyday tasks like bending, reaching, or kneeling more difficult</a:t>
            </a:r>
          </a:p>
          <a:p>
            <a:r>
              <a:rPr lang="en-GB" sz="1200" dirty="0">
                <a:latin typeface="Century Gothic" panose="020B0502020202020204" pitchFamily="34" charset="0"/>
              </a:rPr>
              <a:t>Swelling around the joint, caused by inflammation or a buildup of fluid</a:t>
            </a:r>
          </a:p>
          <a:p>
            <a:r>
              <a:rPr lang="en-GB" sz="1200" dirty="0">
                <a:latin typeface="Century Gothic" panose="020B0502020202020204" pitchFamily="34" charset="0"/>
              </a:rPr>
              <a:t>Tenderness when pressure is applied directly to the joint</a:t>
            </a:r>
          </a:p>
          <a:p>
            <a:r>
              <a:rPr lang="en-GB" sz="1200" dirty="0">
                <a:latin typeface="Century Gothic" panose="020B0502020202020204" pitchFamily="34" charset="0"/>
              </a:rPr>
              <a:t>Crepitus — a grinding, clicking, or cracking feeling when the joint moves, caused by rough surfaces rubbing together</a:t>
            </a:r>
          </a:p>
          <a:p>
            <a:r>
              <a:rPr lang="en-GB" sz="1200" dirty="0">
                <a:latin typeface="Century Gothic" panose="020B0502020202020204" pitchFamily="34" charset="0"/>
              </a:rPr>
              <a:t>Bone spurs, small bony growths that can form around the joint and make it look enlarged or misshapen</a:t>
            </a:r>
          </a:p>
          <a:p>
            <a:r>
              <a:rPr lang="en-GB" sz="1200" dirty="0">
                <a:latin typeface="Century Gothic" panose="020B0502020202020204" pitchFamily="34" charset="0"/>
              </a:rPr>
              <a:t>Muscle weakness around the affected joint, often the result of reduced use over time due to pain</a:t>
            </a:r>
          </a:p>
          <a:p>
            <a:r>
              <a:rPr lang="en-GB" sz="1200" dirty="0">
                <a:latin typeface="Century Gothic" panose="020B0502020202020204" pitchFamily="34" charset="0"/>
              </a:rPr>
              <a:t>A feeling of joint instability, or the joint "giving way," which is especially common in the knees</a:t>
            </a:r>
          </a:p>
          <a:p>
            <a:r>
              <a:rPr lang="en-GB" sz="1200" dirty="0">
                <a:latin typeface="Century Gothic" panose="020B0502020202020204" pitchFamily="34" charset="0"/>
              </a:rPr>
              <a:t>Growing difficulty with daily activities such as walking, climbing stairs, gripping objects, or standing for long periods</a:t>
            </a:r>
          </a:p>
          <a:p>
            <a:endParaRPr lang="en-GB" sz="1000" dirty="0"/>
          </a:p>
        </p:txBody>
      </p:sp>
      <p:pic>
        <p:nvPicPr>
          <p:cNvPr id="5" name="Picture 4">
            <a:extLst>
              <a:ext uri="{FF2B5EF4-FFF2-40B4-BE49-F238E27FC236}">
                <a16:creationId xmlns:a16="http://schemas.microsoft.com/office/drawing/2014/main" id="{86A2B01B-B09F-5F59-6455-FD9E2EC71BE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614" r="24079" b="-2"/>
          <a:stretch>
            <a:fillRect/>
          </a:stretch>
        </p:blipFill>
        <p:spPr>
          <a:xfrm>
            <a:off x="7675658" y="2093976"/>
            <a:ext cx="3941064" cy="4096512"/>
          </a:xfrm>
          <a:prstGeom prst="rect">
            <a:avLst/>
          </a:prstGeom>
        </p:spPr>
      </p:pic>
      <p:sp>
        <p:nvSpPr>
          <p:cNvPr id="6" name="TextBox 5">
            <a:extLst>
              <a:ext uri="{FF2B5EF4-FFF2-40B4-BE49-F238E27FC236}">
                <a16:creationId xmlns:a16="http://schemas.microsoft.com/office/drawing/2014/main" id="{494B7492-8D94-D8C1-164A-BEB6EBEEB16C}"/>
              </a:ext>
            </a:extLst>
          </p:cNvPr>
          <p:cNvSpPr txBox="1"/>
          <p:nvPr/>
        </p:nvSpPr>
        <p:spPr>
          <a:xfrm>
            <a:off x="9319298" y="5990433"/>
            <a:ext cx="2297424"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Aptos" panose="02110004020202020204"/>
                <a:ea typeface="+mn-ea"/>
                <a:cs typeface="+mn-cs"/>
                <a:hlinkClick r:id="rId3" tooltip="https://www.frontiersin.org/articles/10.3389/fbioe.2019.00009/full">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Aptos" panose="0211000402020202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Aptos" panose="02110004020202020204"/>
                <a:ea typeface="+mn-ea"/>
                <a:cs typeface="+mn-cs"/>
                <a:hlinkClick r:id="rId4" tooltip="https://creativecommons.org/licenses/by/3.0/">
                  <a:extLst>
                    <a:ext uri="{A12FA001-AC4F-418D-AE19-62706E023703}">
                      <ahyp:hlinkClr xmlns:ahyp="http://schemas.microsoft.com/office/drawing/2018/hyperlinkcolor" val="tx"/>
                    </a:ext>
                  </a:extLst>
                </a:hlinkClick>
              </a:rPr>
              <a:t>CC BY</a:t>
            </a:r>
            <a:endParaRPr kumimoji="0" lang="en-GB" sz="700" b="0" i="0" u="none" strike="noStrike" kern="1200" cap="none" spc="0" normalizeH="0" baseline="0" noProof="0">
              <a:ln>
                <a:noFill/>
              </a:ln>
              <a:solidFill>
                <a:srgbClr val="FFFFFF"/>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006054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5075AA19-14B0-D18E-59D8-88D861246465}"/>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100"/>
              <a:t>C</a:t>
            </a:r>
            <a:r>
              <a:rPr lang="en-US" sz="4100" kern="1200">
                <a:solidFill>
                  <a:schemeClr val="tx1"/>
                </a:solidFill>
                <a:latin typeface="+mj-lt"/>
                <a:ea typeface="+mj-ea"/>
                <a:cs typeface="+mj-cs"/>
              </a:rPr>
              <a:t>ase </a:t>
            </a:r>
            <a:r>
              <a:rPr lang="en-US" sz="4100" kern="1200" dirty="0">
                <a:solidFill>
                  <a:schemeClr val="tx1"/>
                </a:solidFill>
                <a:latin typeface="+mj-lt"/>
                <a:ea typeface="+mj-ea"/>
                <a:cs typeface="+mj-cs"/>
              </a:rPr>
              <a:t>study: an elderly lady age 76 goes by the name of Amina</a:t>
            </a:r>
          </a:p>
        </p:txBody>
      </p:sp>
      <p:sp>
        <p:nvSpPr>
          <p:cNvPr id="51" name="Rectangle 5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53" name="Rectangle 5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 name="TextBox 5">
            <a:extLst>
              <a:ext uri="{FF2B5EF4-FFF2-40B4-BE49-F238E27FC236}">
                <a16:creationId xmlns:a16="http://schemas.microsoft.com/office/drawing/2014/main" id="{50F8FF93-2604-6016-EEFC-E6233052814E}"/>
              </a:ext>
            </a:extLst>
          </p:cNvPr>
          <p:cNvSpPr txBox="1"/>
          <p:nvPr/>
        </p:nvSpPr>
        <p:spPr>
          <a:xfrm>
            <a:off x="793661" y="2599509"/>
            <a:ext cx="4530898" cy="3639450"/>
          </a:xfrm>
          <a:prstGeom prst="rect">
            <a:avLst/>
          </a:prstGeom>
        </p:spPr>
        <p:txBody>
          <a:bodyPr vert="horz" lIns="91440" tIns="45720" rIns="91440" bIns="45720" rtlCol="0" anchor="ctr">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Aptos" panose="02110004020202020204"/>
                <a:ea typeface="+mn-ea"/>
                <a:cs typeface="+mn-cs"/>
              </a:rPr>
              <a:t>Smokes 20 cigarettes a day</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Aptos" panose="02110004020202020204"/>
                <a:ea typeface="+mn-ea"/>
                <a:cs typeface="+mn-cs"/>
              </a:rPr>
              <a:t>Heavy coffee drinker</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Aptos" panose="02110004020202020204"/>
                <a:ea typeface="+mn-ea"/>
                <a:cs typeface="+mn-cs"/>
              </a:rPr>
              <a:t>Multiple fractures over the last 5 years</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Aptos" panose="02110004020202020204"/>
                <a:ea typeface="+mn-ea"/>
                <a:cs typeface="+mn-cs"/>
              </a:rPr>
              <a:t>Lost 2.5cm in height over the past year</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Aptos" panose="02110004020202020204"/>
                <a:ea typeface="+mn-ea"/>
                <a:cs typeface="+mn-cs"/>
              </a:rPr>
              <a:t>Weight loss, though clothing size is unchanged</a:t>
            </a:r>
            <a:br>
              <a:rPr kumimoji="0" lang="en-US" sz="1100" b="0" i="0" u="none" strike="noStrike" kern="1200" cap="none" spc="0" normalizeH="0" baseline="0" noProof="0" dirty="0">
                <a:ln>
                  <a:noFill/>
                </a:ln>
                <a:solidFill>
                  <a:prstClr val="black"/>
                </a:solidFill>
                <a:effectLst/>
                <a:uLnTx/>
                <a:uFillTx/>
                <a:latin typeface="Aptos" panose="02110004020202020204"/>
                <a:ea typeface="+mn-ea"/>
                <a:cs typeface="+mn-cs"/>
              </a:rPr>
            </a:br>
            <a:endParaRPr kumimoji="0" lang="en-US" sz="11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100" b="1" i="0" u="none" strike="noStrike" kern="1200" cap="none" spc="0" normalizeH="0" baseline="0" noProof="0" dirty="0">
                <a:ln>
                  <a:noFill/>
                </a:ln>
                <a:solidFill>
                  <a:prstClr val="black"/>
                </a:solidFill>
                <a:effectLst/>
                <a:uLnTx/>
                <a:uFillTx/>
                <a:latin typeface="Aptos" panose="02110004020202020204"/>
                <a:ea typeface="+mn-ea"/>
                <a:cs typeface="+mn-cs"/>
              </a:rPr>
              <a:t>Potential Future Problems</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1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Aptos" panose="02110004020202020204"/>
                <a:ea typeface="+mn-ea"/>
                <a:cs typeface="+mn-cs"/>
              </a:rPr>
              <a:t>Further fractures, especially in the hip, wrist, or spine — often from minor falls or everyday movements</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Aptos" panose="02110004020202020204"/>
                <a:ea typeface="+mn-ea"/>
                <a:cs typeface="+mn-cs"/>
              </a:rPr>
              <a:t>Progressive spinal curvature </a:t>
            </a:r>
            <a:r>
              <a:rPr kumimoji="0" lang="en-US" sz="1100" b="1" i="0" u="none" strike="noStrike" kern="1200" cap="none" spc="0" normalizeH="0" baseline="0" noProof="0" dirty="0">
                <a:ln>
                  <a:noFill/>
                </a:ln>
                <a:solidFill>
                  <a:prstClr val="black"/>
                </a:solidFill>
                <a:effectLst/>
                <a:uLnTx/>
                <a:uFillTx/>
                <a:latin typeface="Aptos" panose="02110004020202020204"/>
                <a:ea typeface="+mn-ea"/>
                <a:cs typeface="+mn-cs"/>
              </a:rPr>
              <a:t>(kyphosis)</a:t>
            </a:r>
            <a:r>
              <a:rPr kumimoji="0" lang="en-US" sz="1100" b="0" i="0" u="none" strike="noStrike" kern="1200" cap="none" spc="0" normalizeH="0" baseline="0" noProof="0" dirty="0">
                <a:ln>
                  <a:noFill/>
                </a:ln>
                <a:solidFill>
                  <a:prstClr val="black"/>
                </a:solidFill>
                <a:effectLst/>
                <a:uLnTx/>
                <a:uFillTx/>
                <a:latin typeface="Aptos" panose="02110004020202020204"/>
                <a:ea typeface="+mn-ea"/>
                <a:cs typeface="+mn-cs"/>
              </a:rPr>
              <a:t>, which can affect posture, breathing, and mobility</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Aptos" panose="02110004020202020204"/>
                <a:ea typeface="+mn-ea"/>
                <a:cs typeface="+mn-cs"/>
              </a:rPr>
              <a:t>Loss of independence, if fractures limit her ability to walk or care for herself</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Aptos" panose="02110004020202020204"/>
                <a:ea typeface="+mn-ea"/>
                <a:cs typeface="+mn-cs"/>
              </a:rPr>
              <a:t>Increased risk of chronic pain and reduced quality of life</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Aptos" panose="02110004020202020204"/>
                <a:ea typeface="+mn-ea"/>
                <a:cs typeface="+mn-cs"/>
              </a:rPr>
              <a:t>Higher mortality risk associated with hip fractures in older adults</a:t>
            </a:r>
          </a:p>
        </p:txBody>
      </p:sp>
      <p:sp>
        <p:nvSpPr>
          <p:cNvPr id="55" name="Rectangle 5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aphicFrame>
        <p:nvGraphicFramePr>
          <p:cNvPr id="4" name="Content Placeholder 3">
            <a:extLst>
              <a:ext uri="{FF2B5EF4-FFF2-40B4-BE49-F238E27FC236}">
                <a16:creationId xmlns:a16="http://schemas.microsoft.com/office/drawing/2014/main" id="{D699655D-2858-1142-CCAE-785EBDF66F89}"/>
              </a:ext>
            </a:extLst>
          </p:cNvPr>
          <p:cNvGraphicFramePr>
            <a:graphicFrameLocks noGrp="1"/>
          </p:cNvGraphicFramePr>
          <p:nvPr>
            <p:ph idx="1"/>
          </p:nvPr>
        </p:nvGraphicFramePr>
        <p:xfrm>
          <a:off x="5911532" y="2597172"/>
          <a:ext cx="5150277" cy="3488411"/>
        </p:xfrm>
        <a:graphic>
          <a:graphicData uri="http://schemas.openxmlformats.org/drawingml/2006/table">
            <a:tbl>
              <a:tblPr>
                <a:solidFill>
                  <a:schemeClr val="accent1">
                    <a:lumMod val="20000"/>
                    <a:lumOff val="80000"/>
                  </a:schemeClr>
                </a:solidFill>
              </a:tblPr>
              <a:tblGrid>
                <a:gridCol w="2016961">
                  <a:extLst>
                    <a:ext uri="{9D8B030D-6E8A-4147-A177-3AD203B41FA5}">
                      <a16:colId xmlns:a16="http://schemas.microsoft.com/office/drawing/2014/main" val="2927408506"/>
                    </a:ext>
                  </a:extLst>
                </a:gridCol>
                <a:gridCol w="3133316">
                  <a:extLst>
                    <a:ext uri="{9D8B030D-6E8A-4147-A177-3AD203B41FA5}">
                      <a16:colId xmlns:a16="http://schemas.microsoft.com/office/drawing/2014/main" val="821504157"/>
                    </a:ext>
                  </a:extLst>
                </a:gridCol>
              </a:tblGrid>
              <a:tr h="412771">
                <a:tc>
                  <a:txBody>
                    <a:bodyPr/>
                    <a:lstStyle/>
                    <a:p>
                      <a:pPr>
                        <a:buNone/>
                      </a:pPr>
                      <a:endParaRPr lang="en-GB" sz="1300" cap="none" spc="0">
                        <a:solidFill>
                          <a:schemeClr val="tx1"/>
                        </a:solidFill>
                      </a:endParaRPr>
                    </a:p>
                  </a:txBody>
                  <a:tcPr marL="0" marR="85455" marT="72745" marB="74640"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endParaRPr lang="en-GB" sz="1300" cap="none" spc="0">
                        <a:solidFill>
                          <a:schemeClr val="tx1"/>
                        </a:solidFill>
                      </a:endParaRPr>
                    </a:p>
                  </a:txBody>
                  <a:tcPr marL="0" marR="85455" marT="72745" marB="74640"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502246713"/>
                  </a:ext>
                </a:extLst>
              </a:tr>
              <a:tr h="575320">
                <a:tc>
                  <a:txBody>
                    <a:bodyPr/>
                    <a:lstStyle/>
                    <a:p>
                      <a:pPr>
                        <a:buNone/>
                      </a:pPr>
                      <a:r>
                        <a:rPr lang="en-GB" sz="1300" cap="none" spc="0">
                          <a:solidFill>
                            <a:schemeClr val="tx1"/>
                          </a:solidFill>
                        </a:rPr>
                        <a:t>Smoking (20/day)</a:t>
                      </a:r>
                    </a:p>
                  </a:txBody>
                  <a:tcPr marL="0" marR="85455" marT="72745" marB="74640"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300" cap="none" spc="0">
                          <a:solidFill>
                            <a:schemeClr val="tx1"/>
                          </a:solidFill>
                        </a:rPr>
                        <a:t>Reduces bone density over time; a major modifiable risk factor for bone loss</a:t>
                      </a:r>
                    </a:p>
                  </a:txBody>
                  <a:tcPr marL="0" marR="85455" marT="72745" marB="74640"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450692362"/>
                  </a:ext>
                </a:extLst>
              </a:tr>
              <a:tr h="575320">
                <a:tc>
                  <a:txBody>
                    <a:bodyPr/>
                    <a:lstStyle/>
                    <a:p>
                      <a:pPr>
                        <a:buNone/>
                      </a:pPr>
                      <a:r>
                        <a:rPr lang="en-GB" sz="1300" cap="none" spc="0">
                          <a:solidFill>
                            <a:schemeClr val="tx1"/>
                          </a:solidFill>
                        </a:rPr>
                        <a:t>Heavy coffee intake</a:t>
                      </a:r>
                    </a:p>
                  </a:txBody>
                  <a:tcPr marL="0" marR="85455" marT="72745" marB="74640"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300" cap="none" spc="0">
                          <a:solidFill>
                            <a:schemeClr val="tx1"/>
                          </a:solidFill>
                        </a:rPr>
                        <a:t>High caffeine intake can reduce calcium absorption, weakening bones further</a:t>
                      </a:r>
                    </a:p>
                  </a:txBody>
                  <a:tcPr marL="0" marR="85455" marT="72745" marB="74640"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373486088"/>
                  </a:ext>
                </a:extLst>
              </a:tr>
              <a:tr h="575320">
                <a:tc>
                  <a:txBody>
                    <a:bodyPr/>
                    <a:lstStyle/>
                    <a:p>
                      <a:pPr>
                        <a:buNone/>
                      </a:pPr>
                      <a:r>
                        <a:rPr lang="en-GB" sz="1300" cap="none" spc="0">
                          <a:solidFill>
                            <a:schemeClr val="tx1"/>
                          </a:solidFill>
                        </a:rPr>
                        <a:t>Repeated fractures</a:t>
                      </a:r>
                    </a:p>
                  </a:txBody>
                  <a:tcPr marL="0" marR="85455" marT="72745" marB="74640"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300" cap="none" spc="0">
                          <a:solidFill>
                            <a:schemeClr val="tx1"/>
                          </a:solidFill>
                        </a:rPr>
                        <a:t>Suggests bones are fragile and breaking more easily than they should</a:t>
                      </a:r>
                    </a:p>
                  </a:txBody>
                  <a:tcPr marL="0" marR="85455" marT="72745" marB="74640"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984201931"/>
                  </a:ext>
                </a:extLst>
              </a:tr>
              <a:tr h="575320">
                <a:tc>
                  <a:txBody>
                    <a:bodyPr/>
                    <a:lstStyle/>
                    <a:p>
                      <a:pPr>
                        <a:buNone/>
                      </a:pPr>
                      <a:r>
                        <a:rPr lang="en-GB" sz="1300" cap="none" spc="0">
                          <a:solidFill>
                            <a:schemeClr val="tx1"/>
                          </a:solidFill>
                        </a:rPr>
                        <a:t>Height loss (2.5cm in a year)</a:t>
                      </a:r>
                    </a:p>
                  </a:txBody>
                  <a:tcPr marL="0" marR="85455" marT="72745" marB="74640"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300" cap="none" spc="0">
                          <a:solidFill>
                            <a:schemeClr val="tx1"/>
                          </a:solidFill>
                        </a:rPr>
                        <a:t>A red flag for spinal compression — often caused by small fractures in the spine</a:t>
                      </a:r>
                    </a:p>
                  </a:txBody>
                  <a:tcPr marL="0" marR="85455" marT="72745" marB="74640"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826587054"/>
                  </a:ext>
                </a:extLst>
              </a:tr>
              <a:tr h="774360">
                <a:tc>
                  <a:txBody>
                    <a:bodyPr/>
                    <a:lstStyle/>
                    <a:p>
                      <a:pPr>
                        <a:buNone/>
                      </a:pPr>
                      <a:r>
                        <a:rPr lang="en-GB" sz="1300" cap="none" spc="0">
                          <a:solidFill>
                            <a:schemeClr val="tx1"/>
                          </a:solidFill>
                        </a:rPr>
                        <a:t>Weight loss, same clothes size</a:t>
                      </a:r>
                    </a:p>
                  </a:txBody>
                  <a:tcPr marL="0" marR="85455" marT="72745" marB="74640"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300" cap="none" spc="0">
                          <a:solidFill>
                            <a:schemeClr val="tx1"/>
                          </a:solidFill>
                        </a:rPr>
                        <a:t>Can indicate the body is changing shape (e.g. spinal curvature) rather than losing fat</a:t>
                      </a:r>
                    </a:p>
                  </a:txBody>
                  <a:tcPr marL="0" marR="85455" marT="72745" marB="74640"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504676312"/>
                  </a:ext>
                </a:extLst>
              </a:tr>
            </a:tbl>
          </a:graphicData>
        </a:graphic>
      </p:graphicFrame>
    </p:spTree>
    <p:extLst>
      <p:ext uri="{BB962C8B-B14F-4D97-AF65-F5344CB8AC3E}">
        <p14:creationId xmlns:p14="http://schemas.microsoft.com/office/powerpoint/2010/main" val="4510333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AA177-0B1A-522F-28C6-58CE84EA4686}"/>
              </a:ext>
            </a:extLst>
          </p:cNvPr>
          <p:cNvSpPr>
            <a:spLocks noGrp="1"/>
          </p:cNvSpPr>
          <p:nvPr>
            <p:ph type="title"/>
          </p:nvPr>
        </p:nvSpPr>
        <p:spPr>
          <a:xfrm>
            <a:off x="76200" y="267155"/>
            <a:ext cx="10515600" cy="413882"/>
          </a:xfrm>
        </p:spPr>
        <p:txBody>
          <a:bodyPr>
            <a:normAutofit fontScale="90000"/>
          </a:bodyPr>
          <a:lstStyle/>
          <a:p>
            <a:pPr algn="ctr"/>
            <a:r>
              <a:rPr lang="en-GB" dirty="0"/>
              <a:t>REFERENCES</a:t>
            </a:r>
          </a:p>
        </p:txBody>
      </p:sp>
      <p:sp>
        <p:nvSpPr>
          <p:cNvPr id="3" name="Content Placeholder 2">
            <a:extLst>
              <a:ext uri="{FF2B5EF4-FFF2-40B4-BE49-F238E27FC236}">
                <a16:creationId xmlns:a16="http://schemas.microsoft.com/office/drawing/2014/main" id="{9D9AC074-00A5-E9D8-2197-B53151BCC8D2}"/>
              </a:ext>
            </a:extLst>
          </p:cNvPr>
          <p:cNvSpPr>
            <a:spLocks noGrp="1"/>
          </p:cNvSpPr>
          <p:nvPr>
            <p:ph idx="1"/>
          </p:nvPr>
        </p:nvSpPr>
        <p:spPr>
          <a:xfrm>
            <a:off x="838200" y="1164771"/>
            <a:ext cx="10515600" cy="5012192"/>
          </a:xfrm>
        </p:spPr>
        <p:txBody>
          <a:bodyPr>
            <a:normAutofit fontScale="77500" lnSpcReduction="20000"/>
          </a:bodyPr>
          <a:lstStyle/>
          <a:p>
            <a:pPr marL="0" indent="0">
              <a:buNone/>
            </a:pPr>
            <a:r>
              <a:rPr lang="en-GB" dirty="0">
                <a:latin typeface="Calibri" panose="020F0502020204030204" pitchFamily="34" charset="0"/>
                <a:ea typeface="Calibri" panose="020F0502020204030204" pitchFamily="34" charset="0"/>
                <a:cs typeface="Calibri" panose="020F0502020204030204" pitchFamily="34" charset="0"/>
              </a:rPr>
              <a:t>Arthritis Foundation (2024) </a:t>
            </a:r>
            <a:r>
              <a:rPr lang="en-GB" i="1" dirty="0">
                <a:latin typeface="Calibri" panose="020F0502020204030204" pitchFamily="34" charset="0"/>
                <a:ea typeface="Calibri" panose="020F0502020204030204" pitchFamily="34" charset="0"/>
                <a:cs typeface="Calibri" panose="020F0502020204030204" pitchFamily="34" charset="0"/>
              </a:rPr>
              <a:t>Osteoarthritis</a:t>
            </a:r>
            <a:r>
              <a:rPr lang="en-GB" dirty="0">
                <a:latin typeface="Calibri" panose="020F0502020204030204" pitchFamily="34" charset="0"/>
                <a:ea typeface="Calibri" panose="020F0502020204030204" pitchFamily="34" charset="0"/>
                <a:cs typeface="Calibri" panose="020F0502020204030204" pitchFamily="34" charset="0"/>
              </a:rPr>
              <a:t>. Available at: </a:t>
            </a:r>
            <a:r>
              <a:rPr lang="en-GB" dirty="0">
                <a:latin typeface="Calibri" panose="020F0502020204030204" pitchFamily="34" charset="0"/>
                <a:ea typeface="Calibri" panose="020F0502020204030204" pitchFamily="34" charset="0"/>
                <a:cs typeface="Calibri" panose="020F0502020204030204" pitchFamily="34" charset="0"/>
                <a:hlinkClick r:id="rId2"/>
              </a:rPr>
              <a:t>https://www.arthritis.org/diseases/osteoarthritis</a:t>
            </a:r>
            <a:r>
              <a:rPr lang="en-GB" dirty="0">
                <a:latin typeface="Calibri" panose="020F0502020204030204" pitchFamily="34" charset="0"/>
                <a:ea typeface="Calibri" panose="020F0502020204030204" pitchFamily="34" charset="0"/>
                <a:cs typeface="Calibri" panose="020F0502020204030204" pitchFamily="34" charset="0"/>
              </a:rPr>
              <a:t> (Accessed: 7 July 2026).</a:t>
            </a:r>
          </a:p>
          <a:p>
            <a:pPr marL="0" indent="0">
              <a:buNone/>
            </a:pPr>
            <a:r>
              <a:rPr lang="en-GB" dirty="0">
                <a:latin typeface="Calibri" panose="020F0502020204030204" pitchFamily="34" charset="0"/>
                <a:ea typeface="Calibri" panose="020F0502020204030204" pitchFamily="34" charset="0"/>
                <a:cs typeface="Calibri" panose="020F0502020204030204" pitchFamily="34" charset="0"/>
              </a:rPr>
              <a:t>Hunter, D.J. and Bierma-Zeinstra, S. (2019) 'Osteoarthritis', </a:t>
            </a:r>
            <a:r>
              <a:rPr lang="en-GB" i="1" dirty="0">
                <a:latin typeface="Calibri" panose="020F0502020204030204" pitchFamily="34" charset="0"/>
                <a:ea typeface="Calibri" panose="020F0502020204030204" pitchFamily="34" charset="0"/>
                <a:cs typeface="Calibri" panose="020F0502020204030204" pitchFamily="34" charset="0"/>
              </a:rPr>
              <a:t>The Lancet</a:t>
            </a:r>
            <a:r>
              <a:rPr lang="en-GB" dirty="0">
                <a:latin typeface="Calibri" panose="020F0502020204030204" pitchFamily="34" charset="0"/>
                <a:ea typeface="Calibri" panose="020F0502020204030204" pitchFamily="34" charset="0"/>
                <a:cs typeface="Calibri" panose="020F0502020204030204" pitchFamily="34" charset="0"/>
              </a:rPr>
              <a:t>, 393(10182), pp. 1745–1759. Available at: </a:t>
            </a:r>
            <a:r>
              <a:rPr lang="en-GB" dirty="0">
                <a:latin typeface="Calibri" panose="020F0502020204030204" pitchFamily="34" charset="0"/>
                <a:ea typeface="Calibri" panose="020F0502020204030204" pitchFamily="34" charset="0"/>
                <a:cs typeface="Calibri" panose="020F0502020204030204" pitchFamily="34" charset="0"/>
                <a:hlinkClick r:id="rId3"/>
              </a:rPr>
              <a:t>https://doi.org/10.1016/S0140-6736(19)30417-9</a:t>
            </a:r>
            <a:r>
              <a:rPr lang="en-GB" dirty="0">
                <a:latin typeface="Calibri" panose="020F0502020204030204" pitchFamily="34" charset="0"/>
                <a:ea typeface="Calibri" panose="020F0502020204030204" pitchFamily="34" charset="0"/>
                <a:cs typeface="Calibri" panose="020F0502020204030204" pitchFamily="34" charset="0"/>
              </a:rPr>
              <a:t> (Accessed: 7 July 2026).</a:t>
            </a:r>
          </a:p>
          <a:p>
            <a:pPr marL="0" indent="0">
              <a:buNone/>
            </a:pPr>
            <a:r>
              <a:rPr lang="en-GB" dirty="0">
                <a:latin typeface="Calibri" panose="020F0502020204030204" pitchFamily="34" charset="0"/>
                <a:ea typeface="Calibri" panose="020F0502020204030204" pitchFamily="34" charset="0"/>
                <a:cs typeface="Calibri" panose="020F0502020204030204" pitchFamily="34" charset="0"/>
              </a:rPr>
              <a:t>Kumar, P. and Clark, M. (2020) </a:t>
            </a:r>
            <a:r>
              <a:rPr lang="en-GB" i="1" dirty="0">
                <a:latin typeface="Calibri" panose="020F0502020204030204" pitchFamily="34" charset="0"/>
                <a:ea typeface="Calibri" panose="020F0502020204030204" pitchFamily="34" charset="0"/>
                <a:cs typeface="Calibri" panose="020F0502020204030204" pitchFamily="34" charset="0"/>
              </a:rPr>
              <a:t>Kumar &amp; Clark's Clinical Medicine</a:t>
            </a:r>
            <a:r>
              <a:rPr lang="en-GB" dirty="0">
                <a:latin typeface="Calibri" panose="020F0502020204030204" pitchFamily="34" charset="0"/>
                <a:ea typeface="Calibri" panose="020F0502020204030204" pitchFamily="34" charset="0"/>
                <a:cs typeface="Calibri" panose="020F0502020204030204" pitchFamily="34" charset="0"/>
              </a:rPr>
              <a:t>. 10th </a:t>
            </a:r>
            <a:r>
              <a:rPr lang="en-GB" dirty="0" err="1">
                <a:latin typeface="Calibri" panose="020F0502020204030204" pitchFamily="34" charset="0"/>
                <a:ea typeface="Calibri" panose="020F0502020204030204" pitchFamily="34" charset="0"/>
                <a:cs typeface="Calibri" panose="020F0502020204030204" pitchFamily="34" charset="0"/>
              </a:rPr>
              <a:t>edn</a:t>
            </a:r>
            <a:r>
              <a:rPr lang="en-GB" dirty="0">
                <a:latin typeface="Calibri" panose="020F0502020204030204" pitchFamily="34" charset="0"/>
                <a:ea typeface="Calibri" panose="020F0502020204030204" pitchFamily="34" charset="0"/>
                <a:cs typeface="Calibri" panose="020F0502020204030204" pitchFamily="34" charset="0"/>
              </a:rPr>
              <a:t>. Edinburgh: Elsevier. Available at: </a:t>
            </a:r>
            <a:r>
              <a:rPr lang="en-GB" dirty="0">
                <a:latin typeface="Calibri" panose="020F0502020204030204" pitchFamily="34" charset="0"/>
                <a:ea typeface="Calibri" panose="020F0502020204030204" pitchFamily="34" charset="0"/>
                <a:cs typeface="Calibri" panose="020F0502020204030204" pitchFamily="34" charset="0"/>
                <a:hlinkClick r:id="rId4"/>
              </a:rPr>
              <a:t>https://shop.elsevier.com/books/kumar-and-clarks-clinical-medicine/feather/978-0-7020-7868-2</a:t>
            </a:r>
            <a:r>
              <a:rPr lang="en-GB" dirty="0">
                <a:latin typeface="Calibri" panose="020F0502020204030204" pitchFamily="34" charset="0"/>
                <a:ea typeface="Calibri" panose="020F0502020204030204" pitchFamily="34" charset="0"/>
                <a:cs typeface="Calibri" panose="020F0502020204030204" pitchFamily="34" charset="0"/>
              </a:rPr>
              <a:t> (Accessed: 7 July 2026).</a:t>
            </a:r>
          </a:p>
          <a:p>
            <a:pPr marL="0" indent="0">
              <a:buNone/>
            </a:pPr>
            <a:r>
              <a:rPr lang="en-GB" dirty="0">
                <a:latin typeface="Calibri" panose="020F0502020204030204" pitchFamily="34" charset="0"/>
                <a:ea typeface="Calibri" panose="020F0502020204030204" pitchFamily="34" charset="0"/>
                <a:cs typeface="Calibri" panose="020F0502020204030204" pitchFamily="34" charset="0"/>
              </a:rPr>
              <a:t>National Institute for Health and Care Excellence (2022) </a:t>
            </a:r>
            <a:r>
              <a:rPr lang="en-GB" i="1" dirty="0">
                <a:latin typeface="Calibri" panose="020F0502020204030204" pitchFamily="34" charset="0"/>
                <a:ea typeface="Calibri" panose="020F0502020204030204" pitchFamily="34" charset="0"/>
                <a:cs typeface="Calibri" panose="020F0502020204030204" pitchFamily="34" charset="0"/>
              </a:rPr>
              <a:t>Osteoarthritis in over 16s: diagnosis and management</a:t>
            </a:r>
            <a:r>
              <a:rPr lang="en-GB" dirty="0">
                <a:latin typeface="Calibri" panose="020F0502020204030204" pitchFamily="34" charset="0"/>
                <a:ea typeface="Calibri" panose="020F0502020204030204" pitchFamily="34" charset="0"/>
                <a:cs typeface="Calibri" panose="020F0502020204030204" pitchFamily="34" charset="0"/>
              </a:rPr>
              <a:t> (NG226). London: NICE. Available at: </a:t>
            </a:r>
            <a:r>
              <a:rPr lang="en-GB" dirty="0">
                <a:latin typeface="Calibri" panose="020F0502020204030204" pitchFamily="34" charset="0"/>
                <a:ea typeface="Calibri" panose="020F0502020204030204" pitchFamily="34" charset="0"/>
                <a:cs typeface="Calibri" panose="020F0502020204030204" pitchFamily="34" charset="0"/>
                <a:hlinkClick r:id="rId5"/>
              </a:rPr>
              <a:t>https://www.nice.org.uk/guidance/ng226</a:t>
            </a:r>
            <a:r>
              <a:rPr lang="en-GB" dirty="0">
                <a:latin typeface="Calibri" panose="020F0502020204030204" pitchFamily="34" charset="0"/>
                <a:ea typeface="Calibri" panose="020F0502020204030204" pitchFamily="34" charset="0"/>
                <a:cs typeface="Calibri" panose="020F0502020204030204" pitchFamily="34" charset="0"/>
              </a:rPr>
              <a:t> (Accessed: 7 July 2026).</a:t>
            </a:r>
          </a:p>
          <a:p>
            <a:pPr marL="0" indent="0">
              <a:buNone/>
            </a:pPr>
            <a:r>
              <a:rPr lang="en-GB" dirty="0">
                <a:latin typeface="Calibri" panose="020F0502020204030204" pitchFamily="34" charset="0"/>
                <a:ea typeface="Calibri" panose="020F0502020204030204" pitchFamily="34" charset="0"/>
                <a:cs typeface="Calibri" panose="020F0502020204030204" pitchFamily="34" charset="0"/>
              </a:rPr>
              <a:t>Porter, R.S. and Kaplan, J.L. (eds.) (2023) </a:t>
            </a:r>
            <a:r>
              <a:rPr lang="en-GB" i="1" dirty="0">
                <a:latin typeface="Calibri" panose="020F0502020204030204" pitchFamily="34" charset="0"/>
                <a:ea typeface="Calibri" panose="020F0502020204030204" pitchFamily="34" charset="0"/>
                <a:cs typeface="Calibri" panose="020F0502020204030204" pitchFamily="34" charset="0"/>
              </a:rPr>
              <a:t>The Merck Manual of Diagnosis and Therapy</a:t>
            </a:r>
            <a:r>
              <a:rPr lang="en-GB" dirty="0">
                <a:latin typeface="Calibri" panose="020F0502020204030204" pitchFamily="34" charset="0"/>
                <a:ea typeface="Calibri" panose="020F0502020204030204" pitchFamily="34" charset="0"/>
                <a:cs typeface="Calibri" panose="020F0502020204030204" pitchFamily="34" charset="0"/>
              </a:rPr>
              <a:t>. 21st </a:t>
            </a:r>
            <a:r>
              <a:rPr lang="en-GB" dirty="0" err="1">
                <a:latin typeface="Calibri" panose="020F0502020204030204" pitchFamily="34" charset="0"/>
                <a:ea typeface="Calibri" panose="020F0502020204030204" pitchFamily="34" charset="0"/>
                <a:cs typeface="Calibri" panose="020F0502020204030204" pitchFamily="34" charset="0"/>
              </a:rPr>
              <a:t>edn</a:t>
            </a:r>
            <a:r>
              <a:rPr lang="en-GB" dirty="0">
                <a:latin typeface="Calibri" panose="020F0502020204030204" pitchFamily="34" charset="0"/>
                <a:ea typeface="Calibri" panose="020F0502020204030204" pitchFamily="34" charset="0"/>
                <a:cs typeface="Calibri" panose="020F0502020204030204" pitchFamily="34" charset="0"/>
              </a:rPr>
              <a:t>. Rahway, NJ: Merck &amp; Co. Available at: </a:t>
            </a:r>
            <a:r>
              <a:rPr lang="en-GB" dirty="0">
                <a:latin typeface="Calibri" panose="020F0502020204030204" pitchFamily="34" charset="0"/>
                <a:ea typeface="Calibri" panose="020F0502020204030204" pitchFamily="34" charset="0"/>
                <a:cs typeface="Calibri" panose="020F0502020204030204" pitchFamily="34" charset="0"/>
                <a:hlinkClick r:id="rId6"/>
              </a:rPr>
              <a:t>https://www.merckmanuals.com</a:t>
            </a:r>
            <a:r>
              <a:rPr lang="en-GB" dirty="0">
                <a:latin typeface="Calibri" panose="020F0502020204030204" pitchFamily="34" charset="0"/>
                <a:ea typeface="Calibri" panose="020F0502020204030204" pitchFamily="34" charset="0"/>
                <a:cs typeface="Calibri" panose="020F0502020204030204" pitchFamily="34" charset="0"/>
              </a:rPr>
              <a:t> (Accessed: 7 July 2026).</a:t>
            </a:r>
          </a:p>
          <a:p>
            <a:pPr marL="0" indent="0">
              <a:buNone/>
            </a:pPr>
            <a:r>
              <a:rPr lang="en-GB" dirty="0">
                <a:latin typeface="Calibri" panose="020F0502020204030204" pitchFamily="34" charset="0"/>
                <a:ea typeface="Calibri" panose="020F0502020204030204" pitchFamily="34" charset="0"/>
                <a:cs typeface="Calibri" panose="020F0502020204030204" pitchFamily="34" charset="0"/>
              </a:rPr>
              <a:t>World Health Organization (2023) </a:t>
            </a:r>
            <a:r>
              <a:rPr lang="en-GB" i="1" dirty="0">
                <a:latin typeface="Calibri" panose="020F0502020204030204" pitchFamily="34" charset="0"/>
                <a:ea typeface="Calibri" panose="020F0502020204030204" pitchFamily="34" charset="0"/>
                <a:cs typeface="Calibri" panose="020F0502020204030204" pitchFamily="34" charset="0"/>
              </a:rPr>
              <a:t>Osteoarthritis</a:t>
            </a:r>
            <a:r>
              <a:rPr lang="en-GB" dirty="0">
                <a:latin typeface="Calibri" panose="020F0502020204030204" pitchFamily="34" charset="0"/>
                <a:ea typeface="Calibri" panose="020F0502020204030204" pitchFamily="34" charset="0"/>
                <a:cs typeface="Calibri" panose="020F0502020204030204" pitchFamily="34" charset="0"/>
              </a:rPr>
              <a:t>. Available at: </a:t>
            </a:r>
            <a:r>
              <a:rPr lang="en-GB" dirty="0">
                <a:latin typeface="Calibri" panose="020F0502020204030204" pitchFamily="34" charset="0"/>
                <a:ea typeface="Calibri" panose="020F0502020204030204" pitchFamily="34" charset="0"/>
                <a:cs typeface="Calibri" panose="020F0502020204030204" pitchFamily="34" charset="0"/>
                <a:hlinkClick r:id="rId7"/>
              </a:rPr>
              <a:t>https://www.who.int/news-room/fact-sheets/detail/osteoarthritis</a:t>
            </a:r>
            <a:r>
              <a:rPr lang="en-GB" dirty="0">
                <a:latin typeface="Calibri" panose="020F0502020204030204" pitchFamily="34" charset="0"/>
                <a:ea typeface="Calibri" panose="020F0502020204030204" pitchFamily="34" charset="0"/>
                <a:cs typeface="Calibri" panose="020F0502020204030204" pitchFamily="34" charset="0"/>
              </a:rPr>
              <a:t> (Accessed: 7 July 2026).</a:t>
            </a:r>
          </a:p>
          <a:p>
            <a:endParaRPr lang="en-GB" dirty="0"/>
          </a:p>
        </p:txBody>
      </p:sp>
    </p:spTree>
    <p:extLst>
      <p:ext uri="{BB962C8B-B14F-4D97-AF65-F5344CB8AC3E}">
        <p14:creationId xmlns:p14="http://schemas.microsoft.com/office/powerpoint/2010/main" val="34565840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endParaRPr lang="en-US" sz="2400">
              <a:solidFill>
                <a:prstClr val="white"/>
              </a:solidFill>
              <a:latin typeface="Calibri" panose="020F0502020204030204"/>
            </a:endParaRPr>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69"/>
            <a:ext cx="1827637" cy="1376988"/>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endParaRPr lang="en-US" sz="2400">
              <a:solidFill>
                <a:prstClr val="white"/>
              </a:solidFill>
              <a:latin typeface="Calibri" panose="020F0502020204030204"/>
            </a:endParaRPr>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0" y="422145"/>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endParaRPr lang="en-US" sz="2400">
              <a:solidFill>
                <a:prstClr val="white"/>
              </a:solidFill>
              <a:latin typeface="Calibri" panose="020F0502020204030204"/>
            </a:endParaRPr>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1"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endParaRPr lang="en-US" sz="2400">
              <a:solidFill>
                <a:prstClr val="white"/>
              </a:solidFill>
              <a:latin typeface="Calibri" panose="020F0502020204030204"/>
            </a:endParaRPr>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1"/>
            <a:ext cx="2835357" cy="1480836"/>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1219170"/>
            <a:endParaRPr lang="en-US" sz="2400">
              <a:solidFill>
                <a:prstClr val="white"/>
              </a:solidFill>
              <a:latin typeface="Calibri" panose="020F0502020204030204"/>
            </a:endParaRPr>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2" cy="742500"/>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endParaRPr lang="en-US" sz="2400">
              <a:solidFill>
                <a:prstClr val="white"/>
              </a:solidFill>
              <a:latin typeface="Calibri" panose="020F0502020204030204"/>
            </a:endParaRPr>
          </a:p>
        </p:txBody>
      </p:sp>
      <p:pic>
        <p:nvPicPr>
          <p:cNvPr id="2" name="Picture 1">
            <a:extLst>
              <a:ext uri="{FF2B5EF4-FFF2-40B4-BE49-F238E27FC236}">
                <a16:creationId xmlns:a16="http://schemas.microsoft.com/office/drawing/2014/main" id="{7431C5AD-1DBD-FABD-16D2-7C89A6D6C08C}"/>
              </a:ext>
            </a:extLst>
          </p:cNvPr>
          <p:cNvPicPr>
            <a:picLocks noChangeAspect="1"/>
          </p:cNvPicPr>
          <p:nvPr/>
        </p:nvPicPr>
        <p:blipFill>
          <a:blip r:embed="rId2"/>
          <a:stretch>
            <a:fillRect/>
          </a:stretch>
        </p:blipFill>
        <p:spPr>
          <a:xfrm>
            <a:off x="1251593" y="643468"/>
            <a:ext cx="9688815" cy="5571065"/>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1" y="6453144"/>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endParaRPr lang="en-US" sz="2400">
              <a:solidFill>
                <a:prstClr val="white"/>
              </a:solidFill>
              <a:latin typeface="Calibri" panose="020F0502020204030204"/>
            </a:endParaRPr>
          </a:p>
        </p:txBody>
      </p:sp>
    </p:spTree>
    <p:extLst>
      <p:ext uri="{BB962C8B-B14F-4D97-AF65-F5344CB8AC3E}">
        <p14:creationId xmlns:p14="http://schemas.microsoft.com/office/powerpoint/2010/main" val="26958105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endParaRPr lang="en-US" sz="2400">
              <a:solidFill>
                <a:prstClr val="white"/>
              </a:solidFill>
              <a:latin typeface="Calibri" panose="020F0502020204030204"/>
            </a:endParaRPr>
          </a:p>
        </p:txBody>
      </p:sp>
      <p:sp>
        <p:nvSpPr>
          <p:cNvPr id="27" name="Freeform: Shape 26">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4"/>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1219170"/>
            <a:endParaRPr lang="en-US" sz="2400">
              <a:solidFill>
                <a:prstClr val="white"/>
              </a:solidFill>
              <a:latin typeface="Calibri" panose="020F0502020204030204"/>
            </a:endParaRPr>
          </a:p>
        </p:txBody>
      </p:sp>
      <p:pic>
        <p:nvPicPr>
          <p:cNvPr id="2" name="Picture 1">
            <a:extLst>
              <a:ext uri="{FF2B5EF4-FFF2-40B4-BE49-F238E27FC236}">
                <a16:creationId xmlns:a16="http://schemas.microsoft.com/office/drawing/2014/main" id="{FB3EBE35-BE3F-5ACC-539C-149FDB704107}"/>
              </a:ext>
            </a:extLst>
          </p:cNvPr>
          <p:cNvPicPr>
            <a:picLocks noChangeAspect="1"/>
          </p:cNvPicPr>
          <p:nvPr/>
        </p:nvPicPr>
        <p:blipFill>
          <a:blip r:embed="rId2"/>
          <a:stretch>
            <a:fillRect/>
          </a:stretch>
        </p:blipFill>
        <p:spPr>
          <a:xfrm>
            <a:off x="1713164" y="228600"/>
            <a:ext cx="8689473" cy="4953000"/>
          </a:xfrm>
          <a:prstGeom prst="rect">
            <a:avLst/>
          </a:prstGeom>
        </p:spPr>
      </p:pic>
    </p:spTree>
    <p:extLst>
      <p:ext uri="{BB962C8B-B14F-4D97-AF65-F5344CB8AC3E}">
        <p14:creationId xmlns:p14="http://schemas.microsoft.com/office/powerpoint/2010/main" val="32879378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1749ECD-7D17-48D6-DAE8-DCC0D24D29A5}"/>
              </a:ext>
            </a:extLst>
          </p:cNvPr>
          <p:cNvPicPr>
            <a:picLocks noChangeAspect="1"/>
          </p:cNvPicPr>
          <p:nvPr/>
        </p:nvPicPr>
        <p:blipFill>
          <a:blip r:embed="rId3"/>
          <a:stretch>
            <a:fillRect/>
          </a:stretch>
        </p:blipFill>
        <p:spPr>
          <a:xfrm>
            <a:off x="0" y="0"/>
            <a:ext cx="12192000" cy="685800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endParaRPr lang="en-US" sz="2400">
              <a:solidFill>
                <a:prstClr val="white"/>
              </a:solidFill>
              <a:latin typeface="Calibri" panose="020F0502020204030204"/>
            </a:endParaRPr>
          </a:p>
        </p:txBody>
      </p:sp>
      <p:pic>
        <p:nvPicPr>
          <p:cNvPr id="14" name="Picture 13">
            <a:extLst>
              <a:ext uri="{FF2B5EF4-FFF2-40B4-BE49-F238E27FC236}">
                <a16:creationId xmlns:a16="http://schemas.microsoft.com/office/drawing/2014/main" id="{FEE8EA03-F281-0B7F-AA6D-A5F98EF50748}"/>
              </a:ext>
            </a:extLst>
          </p:cNvPr>
          <p:cNvPicPr>
            <a:picLocks noChangeAspect="1"/>
          </p:cNvPicPr>
          <p:nvPr/>
        </p:nvPicPr>
        <p:blipFill>
          <a:blip r:embed="rId3">
            <a:alphaModFix amt="35000"/>
          </a:blip>
          <a:srcRect l="2667" r="-1" b="-1"/>
          <a:stretch>
            <a:fillRect/>
          </a:stretch>
        </p:blipFill>
        <p:spPr>
          <a:xfrm>
            <a:off x="27" y="13"/>
            <a:ext cx="12191973" cy="6857987"/>
          </a:xfrm>
          <a:prstGeom prst="rect">
            <a:avLst/>
          </a:prstGeom>
        </p:spPr>
      </p:pic>
      <p:graphicFrame>
        <p:nvGraphicFramePr>
          <p:cNvPr id="12" name="TextBox 5">
            <a:extLst>
              <a:ext uri="{FF2B5EF4-FFF2-40B4-BE49-F238E27FC236}">
                <a16:creationId xmlns:a16="http://schemas.microsoft.com/office/drawing/2014/main" id="{F6C979C6-407A-97EF-9AB3-96BFAEB01F95}"/>
              </a:ext>
            </a:extLst>
          </p:cNvPr>
          <p:cNvGraphicFramePr/>
          <p:nvPr/>
        </p:nvGraphicFramePr>
        <p:xfrm>
          <a:off x="838200" y="116619"/>
          <a:ext cx="11353773" cy="674136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609600" y="426720"/>
            <a:ext cx="10972800" cy="426720"/>
          </a:xfrm>
          <a:prstGeom prst="rect">
            <a:avLst/>
          </a:prstGeom>
          <a:noFill/>
          <a:ln/>
        </p:spPr>
        <p:txBody>
          <a:bodyPr wrap="square" lIns="0" tIns="0" rIns="0" bIns="0" rtlCol="0" anchor="ctr"/>
          <a:lstStyle/>
          <a:p>
            <a:pPr defTabSz="1219170"/>
            <a:r>
              <a:rPr lang="en-US" sz="1600" b="1" kern="0" spc="267">
                <a:solidFill>
                  <a:srgbClr val="0D9488"/>
                </a:solidFill>
                <a:latin typeface="Calibri" pitchFamily="34" charset="0"/>
                <a:ea typeface="Calibri" pitchFamily="34" charset="-122"/>
                <a:cs typeface="Calibri" pitchFamily="34" charset="-120"/>
              </a:rPr>
              <a:t>OSTEOARTHRITIS · RADIOLOGICAL GRADING</a:t>
            </a:r>
            <a:endParaRPr lang="en-US" sz="1600">
              <a:solidFill>
                <a:prstClr val="black"/>
              </a:solidFill>
              <a:latin typeface="Calibri" panose="020F0502020204030204"/>
            </a:endParaRPr>
          </a:p>
        </p:txBody>
      </p:sp>
      <p:sp>
        <p:nvSpPr>
          <p:cNvPr id="3" name="Shape 1"/>
          <p:cNvSpPr/>
          <p:nvPr/>
        </p:nvSpPr>
        <p:spPr>
          <a:xfrm>
            <a:off x="3042016" y="1560576"/>
            <a:ext cx="6107969" cy="3499104"/>
          </a:xfrm>
          <a:prstGeom prst="roundRect">
            <a:avLst>
              <a:gd name="adj" fmla="val 2091"/>
            </a:avLst>
          </a:prstGeom>
          <a:solidFill>
            <a:srgbClr val="FFFFFF"/>
          </a:solidFill>
          <a:ln/>
          <a:effectLst>
            <a:outerShdw blurRad="101600" dist="25400" dir="5400000" algn="bl" rotWithShape="0">
              <a:srgbClr val="000000">
                <a:alpha val="12000"/>
              </a:srgbClr>
            </a:outerShdw>
          </a:effectLst>
        </p:spPr>
        <p:txBody>
          <a:bodyPr/>
          <a:lstStyle/>
          <a:p>
            <a:pPr defTabSz="1219170"/>
            <a:endParaRPr lang="en-GB" sz="2400">
              <a:solidFill>
                <a:prstClr val="black"/>
              </a:solidFill>
              <a:latin typeface="Calibri" panose="020F0502020204030204"/>
            </a:endParaRPr>
          </a:p>
        </p:txBody>
      </p:sp>
      <p:pic>
        <p:nvPicPr>
          <p:cNvPr id="4" name="Image 0" descr="4a5d7b29-166e-4ae6-a866-f7359ab6ea33.jpeg"/>
          <p:cNvPicPr>
            <a:picLocks noChangeAspect="1"/>
          </p:cNvPicPr>
          <p:nvPr/>
        </p:nvPicPr>
        <p:blipFill>
          <a:blip r:embed="rId3"/>
          <a:stretch>
            <a:fillRect/>
          </a:stretch>
        </p:blipFill>
        <p:spPr>
          <a:xfrm>
            <a:off x="3115168" y="1633728"/>
            <a:ext cx="5961665" cy="3352800"/>
          </a:xfrm>
          <a:prstGeom prst="rect">
            <a:avLst/>
          </a:prstGeom>
        </p:spPr>
      </p:pic>
      <p:pic>
        <p:nvPicPr>
          <p:cNvPr id="5" name="Image 1" descr="0f3c908e-70f4-42d7-b7db-e77150e23b14.jpeg"/>
          <p:cNvPicPr>
            <a:picLocks noChangeAspect="1"/>
          </p:cNvPicPr>
          <p:nvPr/>
        </p:nvPicPr>
        <p:blipFill>
          <a:blip r:embed="rId4"/>
          <a:stretch>
            <a:fillRect/>
          </a:stretch>
        </p:blipFill>
        <p:spPr>
          <a:xfrm>
            <a:off x="4385930" y="5303520"/>
            <a:ext cx="1600148" cy="1213104"/>
          </a:xfrm>
          <a:prstGeom prst="rect">
            <a:avLst/>
          </a:prstGeom>
        </p:spPr>
      </p:pic>
      <p:pic>
        <p:nvPicPr>
          <p:cNvPr id="6" name="Image 2" descr="0d9decec-a7c2-4458-8a0f-a91fc5d9f8d3.jpeg"/>
          <p:cNvPicPr>
            <a:picLocks noChangeAspect="1"/>
          </p:cNvPicPr>
          <p:nvPr/>
        </p:nvPicPr>
        <p:blipFill>
          <a:blip r:embed="rId5"/>
          <a:stretch>
            <a:fillRect/>
          </a:stretch>
        </p:blipFill>
        <p:spPr>
          <a:xfrm>
            <a:off x="6351838" y="5303520"/>
            <a:ext cx="1454233" cy="1213104"/>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307FA43-DA5F-156A-B00F-D1D9F9FE515E}"/>
              </a:ext>
            </a:extLst>
          </p:cNvPr>
          <p:cNvPicPr>
            <a:picLocks noChangeAspect="1"/>
          </p:cNvPicPr>
          <p:nvPr/>
        </p:nvPicPr>
        <p:blipFill>
          <a:blip r:embed="rId3"/>
          <a:srcRect t="24418" r="1" b="18756"/>
          <a:stretch>
            <a:fillRect/>
          </a:stretch>
        </p:blipFill>
        <p:spPr>
          <a:xfrm>
            <a:off x="4166505" y="14"/>
            <a:ext cx="8025495" cy="3067036"/>
          </a:xfrm>
          <a:prstGeom prst="rect">
            <a:avLst/>
          </a:prstGeom>
        </p:spPr>
      </p:pic>
      <p:pic>
        <p:nvPicPr>
          <p:cNvPr id="2" name="Image 0" descr="40dc72f2-47e2-42b7-9053-1b830c895f61.jpeg"/>
          <p:cNvPicPr>
            <a:picLocks noChangeAspect="1"/>
          </p:cNvPicPr>
          <p:nvPr/>
        </p:nvPicPr>
        <p:blipFill>
          <a:blip r:embed="rId4"/>
          <a:srcRect t="8481" r="-2" b="25870"/>
          <a:stretch>
            <a:fillRect/>
          </a:stretch>
        </p:blipFill>
        <p:spPr>
          <a:xfrm>
            <a:off x="27" y="3790949"/>
            <a:ext cx="8305773" cy="3067051"/>
          </a:xfrm>
          <a:prstGeom prst="rect">
            <a:avLst/>
          </a:prstGeom>
        </p:spPr>
      </p:pic>
      <p:sp>
        <p:nvSpPr>
          <p:cNvPr id="11" name="Freeform: Shape 10">
            <a:extLst>
              <a:ext uri="{FF2B5EF4-FFF2-40B4-BE49-F238E27FC236}">
                <a16:creationId xmlns:a16="http://schemas.microsoft.com/office/drawing/2014/main" id="{EA518CE4-E4D4-4D8A-980F-6D692AC969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473"/>
            <a:ext cx="5155453" cy="4845529"/>
          </a:xfrm>
          <a:custGeom>
            <a:avLst/>
            <a:gdLst>
              <a:gd name="connsiteX0" fmla="*/ 0 w 5155454"/>
              <a:gd name="connsiteY0" fmla="*/ 0 h 4845530"/>
              <a:gd name="connsiteX1" fmla="*/ 4766270 w 5155454"/>
              <a:gd name="connsiteY1" fmla="*/ 0 h 4845530"/>
              <a:gd name="connsiteX2" fmla="*/ 4896671 w 5155454"/>
              <a:gd name="connsiteY2" fmla="*/ 270697 h 4845530"/>
              <a:gd name="connsiteX3" fmla="*/ 5155454 w 5155454"/>
              <a:gd name="connsiteY3" fmla="*/ 1552495 h 4845530"/>
              <a:gd name="connsiteX4" fmla="*/ 1862419 w 5155454"/>
              <a:gd name="connsiteY4" fmla="*/ 4845530 h 4845530"/>
              <a:gd name="connsiteX5" fmla="*/ 21252 w 5155454"/>
              <a:gd name="connsiteY5" fmla="*/ 4283132 h 4845530"/>
              <a:gd name="connsiteX6" fmla="*/ 0 w 5155454"/>
              <a:gd name="connsiteY6" fmla="*/ 4267240 h 4845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55454" h="4845530">
                <a:moveTo>
                  <a:pt x="0" y="0"/>
                </a:moveTo>
                <a:lnTo>
                  <a:pt x="4766270" y="0"/>
                </a:lnTo>
                <a:lnTo>
                  <a:pt x="4896671" y="270697"/>
                </a:lnTo>
                <a:cubicBezTo>
                  <a:pt x="5063308" y="664671"/>
                  <a:pt x="5155454" y="1097822"/>
                  <a:pt x="5155454" y="1552495"/>
                </a:cubicBezTo>
                <a:cubicBezTo>
                  <a:pt x="5155454" y="3371188"/>
                  <a:pt x="3681112" y="4845530"/>
                  <a:pt x="1862419" y="4845530"/>
                </a:cubicBezTo>
                <a:cubicBezTo>
                  <a:pt x="1180409" y="4845530"/>
                  <a:pt x="546824" y="4638201"/>
                  <a:pt x="21252" y="4283132"/>
                </a:cubicBezTo>
                <a:lnTo>
                  <a:pt x="0" y="426724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1219170">
              <a:defRPr/>
            </a:pPr>
            <a:endParaRPr lang="en-US" sz="2400">
              <a:solidFill>
                <a:prstClr val="white"/>
              </a:solidFill>
              <a:latin typeface="Calibri" panose="020F0502020204030204"/>
            </a:endParaRPr>
          </a:p>
        </p:txBody>
      </p:sp>
      <p:pic>
        <p:nvPicPr>
          <p:cNvPr id="5" name="Picture 4">
            <a:extLst>
              <a:ext uri="{FF2B5EF4-FFF2-40B4-BE49-F238E27FC236}">
                <a16:creationId xmlns:a16="http://schemas.microsoft.com/office/drawing/2014/main" id="{29C4CDAA-14F6-BD83-82D4-FE4F723905BF}"/>
              </a:ext>
            </a:extLst>
          </p:cNvPr>
          <p:cNvPicPr>
            <a:picLocks noChangeAspect="1"/>
          </p:cNvPicPr>
          <p:nvPr/>
        </p:nvPicPr>
        <p:blipFill>
          <a:blip r:embed="rId5"/>
          <a:srcRect l="36324" r="7323" b="-2"/>
          <a:stretch>
            <a:fillRect/>
          </a:stretch>
        </p:blipFill>
        <p:spPr>
          <a:xfrm>
            <a:off x="28" y="13"/>
            <a:ext cx="5017073" cy="4718635"/>
          </a:xfrm>
          <a:custGeom>
            <a:avLst/>
            <a:gdLst/>
            <a:ahLst/>
            <a:cxnLst/>
            <a:rect l="l" t="t" r="r" b="b"/>
            <a:pathLst>
              <a:path w="5017099" h="4718647">
                <a:moveTo>
                  <a:pt x="0" y="0"/>
                </a:moveTo>
                <a:lnTo>
                  <a:pt x="4599738" y="0"/>
                </a:lnTo>
                <a:lnTo>
                  <a:pt x="4636346" y="60259"/>
                </a:lnTo>
                <a:cubicBezTo>
                  <a:pt x="4879170" y="507256"/>
                  <a:pt x="5017099" y="1019504"/>
                  <a:pt x="5017099" y="1563967"/>
                </a:cubicBezTo>
                <a:cubicBezTo>
                  <a:pt x="5017099" y="3306249"/>
                  <a:pt x="3604701" y="4718647"/>
                  <a:pt x="1862419" y="4718647"/>
                </a:cubicBezTo>
                <a:cubicBezTo>
                  <a:pt x="1209063" y="4718647"/>
                  <a:pt x="602098" y="4520029"/>
                  <a:pt x="98607" y="4179877"/>
                </a:cubicBezTo>
                <a:lnTo>
                  <a:pt x="0" y="4106140"/>
                </a:lnTo>
                <a:close/>
              </a:path>
            </a:pathLst>
          </a:custGeom>
        </p:spPr>
      </p:pic>
      <p:sp>
        <p:nvSpPr>
          <p:cNvPr id="13" name="Freeform: Shape 12">
            <a:extLst>
              <a:ext uri="{FF2B5EF4-FFF2-40B4-BE49-F238E27FC236}">
                <a16:creationId xmlns:a16="http://schemas.microsoft.com/office/drawing/2014/main" id="{F82BF3E2-EB0E-40D6-8835-2367A5316C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8480" y="1563968"/>
            <a:ext cx="6043520" cy="5294032"/>
          </a:xfrm>
          <a:custGeom>
            <a:avLst/>
            <a:gdLst>
              <a:gd name="connsiteX0" fmla="*/ 3600823 w 6043520"/>
              <a:gd name="connsiteY0" fmla="*/ 0 h 5294033"/>
              <a:gd name="connsiteX1" fmla="*/ 5891281 w 6043520"/>
              <a:gd name="connsiteY1" fmla="*/ 822253 h 5294033"/>
              <a:gd name="connsiteX2" fmla="*/ 6043520 w 6043520"/>
              <a:gd name="connsiteY2" fmla="*/ 960617 h 5294033"/>
              <a:gd name="connsiteX3" fmla="*/ 6043520 w 6043520"/>
              <a:gd name="connsiteY3" fmla="*/ 5294033 h 5294033"/>
              <a:gd name="connsiteX4" fmla="*/ 423445 w 6043520"/>
              <a:gd name="connsiteY4" fmla="*/ 5294033 h 5294033"/>
              <a:gd name="connsiteX5" fmla="*/ 282971 w 6043520"/>
              <a:gd name="connsiteY5" fmla="*/ 5002426 h 5294033"/>
              <a:gd name="connsiteX6" fmla="*/ 0 w 6043520"/>
              <a:gd name="connsiteY6" fmla="*/ 3600823 h 5294033"/>
              <a:gd name="connsiteX7" fmla="*/ 3600823 w 6043520"/>
              <a:gd name="connsiteY7" fmla="*/ 0 h 5294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43520" h="5294033">
                <a:moveTo>
                  <a:pt x="3600823" y="0"/>
                </a:moveTo>
                <a:cubicBezTo>
                  <a:pt x="4470871" y="0"/>
                  <a:pt x="5268847" y="308574"/>
                  <a:pt x="5891281" y="822253"/>
                </a:cubicBezTo>
                <a:lnTo>
                  <a:pt x="6043520" y="960617"/>
                </a:lnTo>
                <a:lnTo>
                  <a:pt x="6043520" y="5294033"/>
                </a:lnTo>
                <a:lnTo>
                  <a:pt x="423445" y="5294033"/>
                </a:lnTo>
                <a:lnTo>
                  <a:pt x="282971" y="5002426"/>
                </a:lnTo>
                <a:cubicBezTo>
                  <a:pt x="100759" y="4571630"/>
                  <a:pt x="0" y="4097993"/>
                  <a:pt x="0" y="3600823"/>
                </a:cubicBezTo>
                <a:cubicBezTo>
                  <a:pt x="0" y="1612143"/>
                  <a:pt x="1612143" y="0"/>
                  <a:pt x="360082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1219170">
              <a:defRPr/>
            </a:pPr>
            <a:endParaRPr lang="en-US" sz="2400">
              <a:solidFill>
                <a:prstClr val="white"/>
              </a:solidFill>
              <a:latin typeface="Calibri" panose="020F0502020204030204"/>
            </a:endParaRPr>
          </a:p>
        </p:txBody>
      </p:sp>
      <p:pic>
        <p:nvPicPr>
          <p:cNvPr id="6" name="Picture 5">
            <a:extLst>
              <a:ext uri="{FF2B5EF4-FFF2-40B4-BE49-F238E27FC236}">
                <a16:creationId xmlns:a16="http://schemas.microsoft.com/office/drawing/2014/main" id="{FC3F688F-F552-0439-C7BD-7273AB6ADD40}"/>
              </a:ext>
            </a:extLst>
          </p:cNvPr>
          <p:cNvPicPr>
            <a:picLocks noChangeAspect="1"/>
          </p:cNvPicPr>
          <p:nvPr/>
        </p:nvPicPr>
        <p:blipFill>
          <a:blip r:embed="rId5"/>
          <a:srcRect l="34150" r="5149" b="-2"/>
          <a:stretch>
            <a:fillRect/>
          </a:stretch>
        </p:blipFill>
        <p:spPr>
          <a:xfrm>
            <a:off x="6283728" y="1699213"/>
            <a:ext cx="5908272" cy="5158787"/>
          </a:xfrm>
          <a:custGeom>
            <a:avLst/>
            <a:gdLst/>
            <a:ahLst/>
            <a:cxnLst/>
            <a:rect l="l" t="t" r="r" b="b"/>
            <a:pathLst>
              <a:path w="5908273" h="5158786">
                <a:moveTo>
                  <a:pt x="3465576" y="0"/>
                </a:moveTo>
                <a:cubicBezTo>
                  <a:pt x="4302945" y="0"/>
                  <a:pt x="5070948" y="296984"/>
                  <a:pt x="5670004" y="791369"/>
                </a:cubicBezTo>
                <a:lnTo>
                  <a:pt x="5908273" y="1007923"/>
                </a:lnTo>
                <a:lnTo>
                  <a:pt x="5908273" y="5158786"/>
                </a:lnTo>
                <a:lnTo>
                  <a:pt x="443374" y="5158786"/>
                </a:lnTo>
                <a:lnTo>
                  <a:pt x="418277" y="5117476"/>
                </a:lnTo>
                <a:cubicBezTo>
                  <a:pt x="151523" y="4626427"/>
                  <a:pt x="0" y="4063697"/>
                  <a:pt x="0" y="3465576"/>
                </a:cubicBezTo>
                <a:cubicBezTo>
                  <a:pt x="0" y="1551591"/>
                  <a:pt x="1551591" y="0"/>
                  <a:pt x="3465576" y="0"/>
                </a:cubicBezTo>
                <a:close/>
              </a:path>
            </a:pathLst>
          </a:custGeom>
        </p:spPr>
      </p:pic>
      <p:sp>
        <p:nvSpPr>
          <p:cNvPr id="15" name="Oval 14">
            <a:extLst>
              <a:ext uri="{FF2B5EF4-FFF2-40B4-BE49-F238E27FC236}">
                <a16:creationId xmlns:a16="http://schemas.microsoft.com/office/drawing/2014/main" id="{481E86DD-89E6-42B2-8675-84B7C56BFF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50533" y="1716727"/>
            <a:ext cx="4572000" cy="4572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defRPr/>
            </a:pPr>
            <a:endParaRPr lang="en-US" sz="2400">
              <a:solidFill>
                <a:prstClr val="white"/>
              </a:solidFill>
              <a:latin typeface="Calibri" panose="020F0502020204030204"/>
            </a:endParaRPr>
          </a:p>
        </p:txBody>
      </p:sp>
      <p:pic>
        <p:nvPicPr>
          <p:cNvPr id="3" name="Picture 2">
            <a:extLst>
              <a:ext uri="{FF2B5EF4-FFF2-40B4-BE49-F238E27FC236}">
                <a16:creationId xmlns:a16="http://schemas.microsoft.com/office/drawing/2014/main" id="{F7DEB644-CD76-3E1E-6084-6D3F8DFF9522}"/>
              </a:ext>
            </a:extLst>
          </p:cNvPr>
          <p:cNvPicPr>
            <a:picLocks noChangeAspect="1"/>
          </p:cNvPicPr>
          <p:nvPr/>
        </p:nvPicPr>
        <p:blipFill>
          <a:blip r:embed="rId6"/>
          <a:srcRect l="27375" r="22874" b="-2"/>
          <a:stretch>
            <a:fillRect/>
          </a:stretch>
        </p:blipFill>
        <p:spPr>
          <a:xfrm>
            <a:off x="3287693" y="1853885"/>
            <a:ext cx="4297680" cy="4297680"/>
          </a:xfrm>
          <a:custGeom>
            <a:avLst/>
            <a:gdLst/>
            <a:ahLst/>
            <a:cxnLst/>
            <a:rect l="l" t="t" r="r" b="b"/>
            <a:pathLst>
              <a:path w="4297680" h="4297680">
                <a:moveTo>
                  <a:pt x="2148840" y="0"/>
                </a:moveTo>
                <a:cubicBezTo>
                  <a:pt x="3335612" y="0"/>
                  <a:pt x="4297680" y="962068"/>
                  <a:pt x="4297680" y="2148840"/>
                </a:cubicBezTo>
                <a:cubicBezTo>
                  <a:pt x="4297680" y="3335612"/>
                  <a:pt x="3335612" y="4297680"/>
                  <a:pt x="2148840" y="4297680"/>
                </a:cubicBezTo>
                <a:cubicBezTo>
                  <a:pt x="962068" y="4297680"/>
                  <a:pt x="0" y="3335612"/>
                  <a:pt x="0" y="2148840"/>
                </a:cubicBezTo>
                <a:cubicBezTo>
                  <a:pt x="0" y="962068"/>
                  <a:pt x="962068" y="0"/>
                  <a:pt x="2148840" y="0"/>
                </a:cubicBezTo>
                <a:close/>
              </a:path>
            </a:pathLst>
          </a:cu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9957D7B7-092C-A113-BA98-03C54FD38AB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0"/>
            <a:ext cx="4256315" cy="6858000"/>
          </a:xfrm>
          <a:prstGeom prst="rect">
            <a:avLst/>
          </a:prstGeom>
        </p:spPr>
      </p:pic>
      <p:sp>
        <p:nvSpPr>
          <p:cNvPr id="23" name="TextBox 22">
            <a:extLst>
              <a:ext uri="{FF2B5EF4-FFF2-40B4-BE49-F238E27FC236}">
                <a16:creationId xmlns:a16="http://schemas.microsoft.com/office/drawing/2014/main" id="{667C760F-3383-5C74-EF20-6157B00F243B}"/>
              </a:ext>
            </a:extLst>
          </p:cNvPr>
          <p:cNvSpPr txBox="1"/>
          <p:nvPr/>
        </p:nvSpPr>
        <p:spPr>
          <a:xfrm>
            <a:off x="-283027" y="7010400"/>
            <a:ext cx="3324388" cy="461665"/>
          </a:xfrm>
          <a:prstGeom prst="rect">
            <a:avLst/>
          </a:prstGeom>
          <a:noFill/>
        </p:spPr>
        <p:txBody>
          <a:bodyPr wrap="square" rtlCol="0">
            <a:spAutoFit/>
          </a:bodyPr>
          <a:lstStyle/>
          <a:p>
            <a:pPr defTabSz="1219170"/>
            <a:r>
              <a:rPr lang="en-GB" sz="1200">
                <a:solidFill>
                  <a:prstClr val="black"/>
                </a:solidFill>
                <a:latin typeface="Calibri" panose="020F0502020204030204"/>
                <a:hlinkClick r:id="rId3" tooltip="https://www.wikidoc.org/index.php/Osteoarthritis_natural_history,_complications_and_prognosis"/>
              </a:rPr>
              <a:t>This Photo</a:t>
            </a:r>
            <a:r>
              <a:rPr lang="en-GB" sz="1200">
                <a:solidFill>
                  <a:prstClr val="black"/>
                </a:solidFill>
                <a:latin typeface="Calibri" panose="020F0502020204030204"/>
              </a:rPr>
              <a:t> by Unknown Author is licensed under </a:t>
            </a:r>
            <a:r>
              <a:rPr lang="en-GB" sz="1200">
                <a:solidFill>
                  <a:prstClr val="black"/>
                </a:solidFill>
                <a:latin typeface="Calibri" panose="020F0502020204030204"/>
                <a:hlinkClick r:id="rId4" tooltip="https://creativecommons.org/licenses/by-sa/3.0/"/>
              </a:rPr>
              <a:t>CC BY-SA</a:t>
            </a:r>
            <a:endParaRPr lang="en-GB" sz="1200">
              <a:solidFill>
                <a:prstClr val="black"/>
              </a:solidFill>
              <a:latin typeface="Calibri" panose="020F0502020204030204"/>
            </a:endParaRPr>
          </a:p>
        </p:txBody>
      </p:sp>
      <p:graphicFrame>
        <p:nvGraphicFramePr>
          <p:cNvPr id="25" name="TextBox 2">
            <a:extLst>
              <a:ext uri="{FF2B5EF4-FFF2-40B4-BE49-F238E27FC236}">
                <a16:creationId xmlns:a16="http://schemas.microsoft.com/office/drawing/2014/main" id="{4760894A-671A-5CA9-14FF-5F186384CC57}"/>
              </a:ext>
            </a:extLst>
          </p:cNvPr>
          <p:cNvGraphicFramePr/>
          <p:nvPr/>
        </p:nvGraphicFramePr>
        <p:xfrm>
          <a:off x="4256315" y="424542"/>
          <a:ext cx="7935684" cy="671587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690658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6D19DE00-51AE-2494-B3F8-0F503AE3585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 y="1"/>
            <a:ext cx="5094513" cy="6627148"/>
          </a:xfrm>
          <a:prstGeom prst="rect">
            <a:avLst/>
          </a:prstGeom>
        </p:spPr>
      </p:pic>
      <p:graphicFrame>
        <p:nvGraphicFramePr>
          <p:cNvPr id="19" name="TextBox 2">
            <a:extLst>
              <a:ext uri="{FF2B5EF4-FFF2-40B4-BE49-F238E27FC236}">
                <a16:creationId xmlns:a16="http://schemas.microsoft.com/office/drawing/2014/main" id="{E772E542-8F49-613B-CB39-E4F4E4F1A726}"/>
              </a:ext>
            </a:extLst>
          </p:cNvPr>
          <p:cNvGraphicFramePr/>
          <p:nvPr/>
        </p:nvGraphicFramePr>
        <p:xfrm>
          <a:off x="5225144" y="1151454"/>
          <a:ext cx="6847113" cy="455509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799118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609600" y="426720"/>
            <a:ext cx="10972800" cy="426720"/>
          </a:xfrm>
          <a:prstGeom prst="rect">
            <a:avLst/>
          </a:prstGeom>
          <a:noFill/>
          <a:ln/>
        </p:spPr>
        <p:txBody>
          <a:bodyPr wrap="square" lIns="0" tIns="0" rIns="0" bIns="0" rtlCol="0" anchor="ctr"/>
          <a:lstStyle/>
          <a:p>
            <a:pPr defTabSz="1219170"/>
            <a:r>
              <a:rPr lang="en-US" sz="1600" b="1" kern="0" spc="267">
                <a:solidFill>
                  <a:srgbClr val="0D9488"/>
                </a:solidFill>
                <a:latin typeface="Calibri" pitchFamily="34" charset="0"/>
                <a:ea typeface="Calibri" pitchFamily="34" charset="-122"/>
                <a:cs typeface="Calibri" pitchFamily="34" charset="-120"/>
              </a:rPr>
              <a:t>OSTEOARTHRITIS · CROSS-COUNTRY COMPARISON</a:t>
            </a:r>
            <a:endParaRPr lang="en-US" sz="1600">
              <a:solidFill>
                <a:prstClr val="black"/>
              </a:solidFill>
              <a:latin typeface="Calibri" panose="020F0502020204030204"/>
            </a:endParaRPr>
          </a:p>
        </p:txBody>
      </p:sp>
      <p:sp>
        <p:nvSpPr>
          <p:cNvPr id="3" name="Text 1"/>
          <p:cNvSpPr/>
          <p:nvPr/>
        </p:nvSpPr>
        <p:spPr>
          <a:xfrm>
            <a:off x="609600" y="829056"/>
            <a:ext cx="10972800" cy="670560"/>
          </a:xfrm>
          <a:prstGeom prst="rect">
            <a:avLst/>
          </a:prstGeom>
          <a:noFill/>
          <a:ln/>
        </p:spPr>
        <p:txBody>
          <a:bodyPr wrap="square" lIns="0" tIns="0" rIns="0" bIns="0" rtlCol="0" anchor="ctr"/>
          <a:lstStyle/>
          <a:p>
            <a:pPr defTabSz="1219170"/>
            <a:r>
              <a:rPr lang="en-US" sz="3200" b="1">
                <a:solidFill>
                  <a:srgbClr val="1E293B"/>
                </a:solidFill>
                <a:latin typeface="Cambria" pitchFamily="34" charset="0"/>
                <a:ea typeface="Cambria" pitchFamily="34" charset="-122"/>
                <a:cs typeface="Cambria" pitchFamily="34" charset="-120"/>
              </a:rPr>
              <a:t>Osteoarthritis: UK Statistics &amp; UK vs Canada</a:t>
            </a:r>
            <a:endParaRPr lang="en-US" sz="3200">
              <a:solidFill>
                <a:prstClr val="black"/>
              </a:solidFill>
              <a:latin typeface="Calibri" panose="020F0502020204030204"/>
            </a:endParaRPr>
          </a:p>
        </p:txBody>
      </p:sp>
      <p:sp>
        <p:nvSpPr>
          <p:cNvPr id="4" name="Shape 2"/>
          <p:cNvSpPr/>
          <p:nvPr/>
        </p:nvSpPr>
        <p:spPr>
          <a:xfrm>
            <a:off x="548640" y="2546986"/>
            <a:ext cx="5425440" cy="3105151"/>
          </a:xfrm>
          <a:prstGeom prst="roundRect">
            <a:avLst>
              <a:gd name="adj" fmla="val 1963"/>
            </a:avLst>
          </a:prstGeom>
          <a:solidFill>
            <a:srgbClr val="FFFFFF"/>
          </a:solidFill>
          <a:ln/>
          <a:effectLst>
            <a:outerShdw blurRad="76200" dist="25400" dir="5400000" algn="bl" rotWithShape="0">
              <a:srgbClr val="000000">
                <a:alpha val="10000"/>
              </a:srgbClr>
            </a:outerShdw>
          </a:effectLst>
        </p:spPr>
        <p:txBody>
          <a:bodyPr/>
          <a:lstStyle/>
          <a:p>
            <a:pPr defTabSz="1219170"/>
            <a:endParaRPr lang="en-GB" sz="2400">
              <a:solidFill>
                <a:prstClr val="black"/>
              </a:solidFill>
              <a:latin typeface="Calibri" panose="020F0502020204030204"/>
            </a:endParaRPr>
          </a:p>
        </p:txBody>
      </p:sp>
      <p:pic>
        <p:nvPicPr>
          <p:cNvPr id="5" name="Image 0" descr="f1f2046a-c2d9-4a10-aa06-088f874f1419.jpeg"/>
          <p:cNvPicPr>
            <a:picLocks noChangeAspect="1"/>
          </p:cNvPicPr>
          <p:nvPr/>
        </p:nvPicPr>
        <p:blipFill>
          <a:blip r:embed="rId3"/>
          <a:stretch>
            <a:fillRect/>
          </a:stretch>
        </p:blipFill>
        <p:spPr>
          <a:xfrm>
            <a:off x="609600" y="2607946"/>
            <a:ext cx="5303520" cy="2983231"/>
          </a:xfrm>
          <a:prstGeom prst="rect">
            <a:avLst/>
          </a:prstGeom>
        </p:spPr>
      </p:pic>
      <p:sp>
        <p:nvSpPr>
          <p:cNvPr id="6" name="Shape 3"/>
          <p:cNvSpPr/>
          <p:nvPr/>
        </p:nvSpPr>
        <p:spPr>
          <a:xfrm>
            <a:off x="6217920" y="2546986"/>
            <a:ext cx="5425440" cy="3105151"/>
          </a:xfrm>
          <a:prstGeom prst="roundRect">
            <a:avLst>
              <a:gd name="adj" fmla="val 1963"/>
            </a:avLst>
          </a:prstGeom>
          <a:solidFill>
            <a:srgbClr val="FFFFFF"/>
          </a:solidFill>
          <a:ln/>
          <a:effectLst>
            <a:outerShdw blurRad="76200" dist="25400" dir="5400000" algn="bl" rotWithShape="0">
              <a:srgbClr val="000000">
                <a:alpha val="10000"/>
              </a:srgbClr>
            </a:outerShdw>
          </a:effectLst>
        </p:spPr>
        <p:txBody>
          <a:bodyPr/>
          <a:lstStyle/>
          <a:p>
            <a:pPr defTabSz="1219170"/>
            <a:endParaRPr lang="en-GB" sz="2400">
              <a:solidFill>
                <a:prstClr val="black"/>
              </a:solidFill>
              <a:latin typeface="Calibri" panose="020F0502020204030204"/>
            </a:endParaRPr>
          </a:p>
        </p:txBody>
      </p:sp>
      <p:pic>
        <p:nvPicPr>
          <p:cNvPr id="7" name="Image 1" descr="0ea7eccc-6eac-4dad-b0e3-c5d04ca44388.jpeg"/>
          <p:cNvPicPr>
            <a:picLocks noChangeAspect="1"/>
          </p:cNvPicPr>
          <p:nvPr/>
        </p:nvPicPr>
        <p:blipFill>
          <a:blip r:embed="rId4"/>
          <a:stretch>
            <a:fillRect/>
          </a:stretch>
        </p:blipFill>
        <p:spPr>
          <a:xfrm>
            <a:off x="6278880" y="2607946"/>
            <a:ext cx="5303520" cy="2983231"/>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C95E649-8DC1-FA23-D711-AA4FDB062177}"/>
              </a:ext>
            </a:extLst>
          </p:cNvPr>
          <p:cNvSpPr txBox="1"/>
          <p:nvPr/>
        </p:nvSpPr>
        <p:spPr>
          <a:xfrm>
            <a:off x="3041360" y="228124"/>
            <a:ext cx="6109280" cy="6370975"/>
          </a:xfrm>
          <a:prstGeom prst="rect">
            <a:avLst/>
          </a:prstGeom>
          <a:noFill/>
        </p:spPr>
        <p:txBody>
          <a:bodyPr wrap="square">
            <a:spAutoFit/>
          </a:bodyPr>
          <a:lstStyle/>
          <a:p>
            <a:pPr defTabSz="1219170"/>
            <a:r>
              <a:rPr lang="en-GB" sz="2400" b="1" dirty="0">
                <a:solidFill>
                  <a:prstClr val="black"/>
                </a:solidFill>
                <a:latin typeface="UICTFontTextStyleEmphasizedBody"/>
              </a:rPr>
              <a:t>1. </a:t>
            </a:r>
            <a:r>
              <a:rPr lang="en-GB" sz="2400" dirty="0">
                <a:solidFill>
                  <a:prstClr val="black"/>
                </a:solidFill>
                <a:latin typeface="UICTFontTextStyleBody"/>
              </a:rPr>
              <a:t>Health Innovation Network (2013) </a:t>
            </a:r>
            <a:r>
              <a:rPr lang="en-GB" sz="2400" i="1" dirty="0">
                <a:solidFill>
                  <a:prstClr val="black"/>
                </a:solidFill>
                <a:latin typeface="UICTFontTextStyleItalicBody"/>
              </a:rPr>
              <a:t>Osteoarthritis in General Practice</a:t>
            </a:r>
            <a:r>
              <a:rPr lang="en-GB" sz="2400" dirty="0">
                <a:solidFill>
                  <a:prstClr val="black"/>
                </a:solidFill>
                <a:latin typeface="UICTFontTextStyleBody"/>
              </a:rPr>
              <a:t>. London.</a:t>
            </a:r>
            <a:endParaRPr lang="en-GB" sz="2400" dirty="0">
              <a:solidFill>
                <a:prstClr val="black"/>
              </a:solidFill>
              <a:latin typeface=".AppleSystemUIFont"/>
            </a:endParaRPr>
          </a:p>
          <a:p>
            <a:pPr defTabSz="1219170"/>
            <a:r>
              <a:rPr lang="en-GB" sz="2400" b="1" dirty="0">
                <a:solidFill>
                  <a:prstClr val="black"/>
                </a:solidFill>
                <a:latin typeface="UICTFontTextStyleEmphasizedBody"/>
              </a:rPr>
              <a:t>2. </a:t>
            </a:r>
            <a:r>
              <a:rPr lang="en-GB" sz="2400" dirty="0">
                <a:solidFill>
                  <a:prstClr val="black"/>
                </a:solidFill>
                <a:latin typeface="UICTFontTextStyleBody"/>
              </a:rPr>
              <a:t>NICE (2022) </a:t>
            </a:r>
            <a:r>
              <a:rPr lang="en-GB" sz="2400" i="1" dirty="0">
                <a:solidFill>
                  <a:prstClr val="black"/>
                </a:solidFill>
                <a:latin typeface="UICTFontTextStyleItalicBody"/>
              </a:rPr>
              <a:t>Osteoarthritis in Over 16s: Diagnosis and Management</a:t>
            </a:r>
            <a:r>
              <a:rPr lang="en-GB" sz="2400" dirty="0">
                <a:solidFill>
                  <a:prstClr val="black"/>
                </a:solidFill>
                <a:latin typeface="UICTFontTextStyleBody"/>
              </a:rPr>
              <a:t>. NG226. London: NICE.</a:t>
            </a:r>
            <a:endParaRPr lang="en-GB" sz="2400" dirty="0">
              <a:solidFill>
                <a:prstClr val="black"/>
              </a:solidFill>
              <a:latin typeface=".AppleSystemUIFont"/>
            </a:endParaRPr>
          </a:p>
          <a:p>
            <a:pPr defTabSz="1219170"/>
            <a:r>
              <a:rPr lang="en-GB" sz="2400" b="1" dirty="0">
                <a:solidFill>
                  <a:prstClr val="black"/>
                </a:solidFill>
                <a:latin typeface="UICTFontTextStyleEmphasizedBody"/>
              </a:rPr>
              <a:t>3. </a:t>
            </a:r>
            <a:r>
              <a:rPr lang="en-GB" sz="2400" dirty="0">
                <a:solidFill>
                  <a:prstClr val="black"/>
                </a:solidFill>
                <a:latin typeface="UICTFontTextStyleBody"/>
              </a:rPr>
              <a:t>Swain, S. et al. (2020) ‘Trends in incidence and prevalence of osteoarthritis in the UK’, </a:t>
            </a:r>
            <a:r>
              <a:rPr lang="en-GB" sz="2400" i="1" dirty="0">
                <a:solidFill>
                  <a:prstClr val="black"/>
                </a:solidFill>
                <a:latin typeface="UICTFontTextStyleItalicBody"/>
              </a:rPr>
              <a:t>Osteoarthritis and Cartilage</a:t>
            </a:r>
            <a:r>
              <a:rPr lang="en-GB" sz="2400" dirty="0">
                <a:solidFill>
                  <a:prstClr val="black"/>
                </a:solidFill>
                <a:latin typeface="UICTFontTextStyleBody"/>
              </a:rPr>
              <a:t>, 28(6), pp. 792-801.</a:t>
            </a:r>
            <a:endParaRPr lang="en-GB" sz="2400" dirty="0">
              <a:solidFill>
                <a:prstClr val="black"/>
              </a:solidFill>
              <a:latin typeface=".AppleSystemUIFont"/>
            </a:endParaRPr>
          </a:p>
          <a:p>
            <a:pPr defTabSz="1219170"/>
            <a:r>
              <a:rPr lang="en-GB" sz="2400" b="1" dirty="0">
                <a:solidFill>
                  <a:prstClr val="black"/>
                </a:solidFill>
                <a:latin typeface="UICTFontTextStyleEmphasizedBody"/>
              </a:rPr>
              <a:t>4. </a:t>
            </a:r>
            <a:r>
              <a:rPr lang="en-GB" sz="2400" dirty="0">
                <a:solidFill>
                  <a:prstClr val="black"/>
                </a:solidFill>
                <a:latin typeface="UICTFontTextStyleBody"/>
              </a:rPr>
              <a:t>Versus Arthritis (2021) </a:t>
            </a:r>
            <a:r>
              <a:rPr lang="en-GB" sz="2400" i="1" dirty="0">
                <a:solidFill>
                  <a:prstClr val="black"/>
                </a:solidFill>
                <a:latin typeface="UICTFontTextStyleItalicBody"/>
              </a:rPr>
              <a:t>The State of Musculoskeletal Health 2021</a:t>
            </a:r>
            <a:r>
              <a:rPr lang="en-GB" sz="2400" dirty="0">
                <a:solidFill>
                  <a:prstClr val="black"/>
                </a:solidFill>
                <a:latin typeface="UICTFontTextStyleBody"/>
              </a:rPr>
              <a:t>. Chesterfield: Versus Arthritis.</a:t>
            </a:r>
            <a:endParaRPr lang="en-GB" sz="2400" dirty="0">
              <a:solidFill>
                <a:prstClr val="black"/>
              </a:solidFill>
              <a:latin typeface=".AppleSystemUIFont"/>
            </a:endParaRPr>
          </a:p>
          <a:p>
            <a:pPr defTabSz="1219170"/>
            <a:r>
              <a:rPr lang="en-GB" sz="2400" b="1" dirty="0">
                <a:solidFill>
                  <a:prstClr val="black"/>
                </a:solidFill>
                <a:latin typeface="UICTFontTextStyleEmphasizedBody"/>
              </a:rPr>
              <a:t>5. </a:t>
            </a:r>
            <a:r>
              <a:rPr lang="en-GB" sz="2400" dirty="0">
                <a:solidFill>
                  <a:prstClr val="black"/>
                </a:solidFill>
                <a:latin typeface="UICTFontTextStyleBody"/>
              </a:rPr>
              <a:t>Public Health Agency of Canada (2020) Osteoarthritis in Canada. Ottawa: PHAC.</a:t>
            </a:r>
            <a:endParaRPr lang="en-GB" sz="2400" dirty="0">
              <a:solidFill>
                <a:prstClr val="black"/>
              </a:solidFill>
              <a:latin typeface=".AppleSystemUIFont"/>
            </a:endParaRPr>
          </a:p>
          <a:p>
            <a:pPr defTabSz="1219170"/>
            <a:r>
              <a:rPr lang="en-GB" sz="2400" b="1" dirty="0">
                <a:solidFill>
                  <a:prstClr val="black"/>
                </a:solidFill>
                <a:latin typeface="UICTFontTextStyleEmphasizedBody"/>
              </a:rPr>
              <a:t>6. </a:t>
            </a:r>
            <a:r>
              <a:rPr lang="en-GB" sz="2400" dirty="0">
                <a:solidFill>
                  <a:prstClr val="black"/>
                </a:solidFill>
                <a:latin typeface="UICTFontTextStyleBody"/>
              </a:rPr>
              <a:t>Canadian Institute for Health Information (2023) </a:t>
            </a:r>
            <a:r>
              <a:rPr lang="en-GB" sz="2400" i="1" dirty="0">
                <a:solidFill>
                  <a:prstClr val="black"/>
                </a:solidFill>
                <a:latin typeface="UICTFontTextStyleItalicBody"/>
              </a:rPr>
              <a:t>Hip and Knee Replacements in Canada: CJRR Annual Report, 2021–2022</a:t>
            </a:r>
            <a:r>
              <a:rPr lang="en-GB" sz="2400" dirty="0">
                <a:solidFill>
                  <a:prstClr val="black"/>
                </a:solidFill>
                <a:latin typeface="UICTFontTextStyleBody"/>
              </a:rPr>
              <a:t>. Ottawa: CIHI.</a:t>
            </a:r>
            <a:endParaRPr lang="en-GB" sz="2400" dirty="0">
              <a:solidFill>
                <a:prstClr val="black"/>
              </a:solidFill>
              <a:latin typeface=".AppleSystemUIFont"/>
            </a:endParaRPr>
          </a:p>
        </p:txBody>
      </p:sp>
    </p:spTree>
    <p:extLst>
      <p:ext uri="{BB962C8B-B14F-4D97-AF65-F5344CB8AC3E}">
        <p14:creationId xmlns:p14="http://schemas.microsoft.com/office/powerpoint/2010/main" val="31914827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65DD6-5B36-42EF-8F14-982DF64C0CFA}"/>
              </a:ext>
            </a:extLst>
          </p:cNvPr>
          <p:cNvSpPr>
            <a:spLocks noGrp="1"/>
          </p:cNvSpPr>
          <p:nvPr>
            <p:ph type="ctrTitle"/>
          </p:nvPr>
        </p:nvSpPr>
        <p:spPr/>
        <p:txBody>
          <a:bodyPr/>
          <a:lstStyle/>
          <a:p>
            <a:r>
              <a:rPr lang="en-GB" dirty="0"/>
              <a:t>Impact of Osteoarthritis on Quality of Life</a:t>
            </a:r>
          </a:p>
        </p:txBody>
      </p:sp>
      <p:sp>
        <p:nvSpPr>
          <p:cNvPr id="3" name="Subtitle 2">
            <a:extLst>
              <a:ext uri="{FF2B5EF4-FFF2-40B4-BE49-F238E27FC236}">
                <a16:creationId xmlns:a16="http://schemas.microsoft.com/office/drawing/2014/main" id="{694A606C-E943-4C30-8C01-3850C7A83607}"/>
              </a:ext>
            </a:extLst>
          </p:cNvPr>
          <p:cNvSpPr>
            <a:spLocks noGrp="1"/>
          </p:cNvSpPr>
          <p:nvPr>
            <p:ph type="subTitle" idx="1"/>
          </p:nvPr>
        </p:nvSpPr>
        <p:spPr/>
        <p:txBody>
          <a:bodyPr/>
          <a:lstStyle/>
          <a:p>
            <a:r>
              <a:rPr lang="en-GB" sz="1800" dirty="0">
                <a:solidFill>
                  <a:srgbClr val="404040"/>
                </a:solidFill>
                <a:effectLst/>
                <a:latin typeface="Aptos"/>
                <a:ea typeface="Aptos"/>
                <a:cs typeface="Aptos"/>
              </a:rPr>
              <a:t>Student ID:</a:t>
            </a:r>
            <a:r>
              <a:rPr lang="en-GB" sz="1800" b="1" dirty="0">
                <a:effectLst/>
                <a:latin typeface="Arial" panose="020B0604020202020204" pitchFamily="34" charset="0"/>
                <a:ea typeface="Aptos"/>
                <a:cs typeface="Aptos"/>
              </a:rPr>
              <a:t> 2524789</a:t>
            </a:r>
            <a:endParaRPr lang="en-GB" sz="1800" dirty="0">
              <a:effectLst/>
              <a:latin typeface="Aptos"/>
              <a:ea typeface="Aptos"/>
              <a:cs typeface="Aptos"/>
            </a:endParaRPr>
          </a:p>
          <a:p>
            <a:r>
              <a:rPr lang="en-GB" dirty="0"/>
              <a:t>Student name: Cristina Bucur</a:t>
            </a:r>
          </a:p>
        </p:txBody>
      </p:sp>
    </p:spTree>
    <p:extLst>
      <p:ext uri="{BB962C8B-B14F-4D97-AF65-F5344CB8AC3E}">
        <p14:creationId xmlns:p14="http://schemas.microsoft.com/office/powerpoint/2010/main" val="25278270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F6BA2-24AA-4926-B806-A75CE5EDD34E}"/>
              </a:ext>
            </a:extLst>
          </p:cNvPr>
          <p:cNvSpPr>
            <a:spLocks noGrp="1"/>
          </p:cNvSpPr>
          <p:nvPr>
            <p:ph type="title"/>
          </p:nvPr>
        </p:nvSpPr>
        <p:spPr/>
        <p:txBody>
          <a:bodyPr>
            <a:normAutofit fontScale="90000"/>
          </a:bodyPr>
          <a:lstStyle/>
          <a:p>
            <a:r>
              <a:rPr lang="en-GB" sz="3200" b="1" dirty="0">
                <a:effectLst/>
                <a:latin typeface="Times New Roman" panose="02020603050405020304" pitchFamily="18" charset="0"/>
                <a:ea typeface="Times New Roman" panose="02020603050405020304" pitchFamily="18" charset="0"/>
              </a:rPr>
              <a:t>Impact of Osteoarthritis on Quality of Life (Case Study: Amina, 76 years old)</a:t>
            </a:r>
            <a:br>
              <a:rPr lang="en-GB" sz="1800" b="1"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3388FDFE-4D7A-4C60-BDC6-56E5C5C8FCD2}"/>
              </a:ext>
            </a:extLst>
          </p:cNvPr>
          <p:cNvSpPr>
            <a:spLocks noGrp="1"/>
          </p:cNvSpPr>
          <p:nvPr>
            <p:ph idx="1"/>
          </p:nvPr>
        </p:nvSpPr>
        <p:spPr/>
        <p:txBody>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Case study: </a:t>
            </a:r>
            <a:r>
              <a:rPr lang="en-GB" sz="2400" b="1" dirty="0">
                <a:effectLst/>
                <a:latin typeface="Calibri" panose="020F0502020204030204" pitchFamily="34" charset="0"/>
                <a:ea typeface="Calibri" panose="020F0502020204030204" pitchFamily="34" charset="0"/>
                <a:cs typeface="Times New Roman" panose="02020603050405020304" pitchFamily="18" charset="0"/>
              </a:rPr>
              <a:t>Amina, 76 years old</a:t>
            </a:r>
            <a:r>
              <a:rPr lang="en-GB" sz="24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Lives with chronic osteoarthritis pain and stiffness </a:t>
            </a:r>
          </a:p>
          <a:p>
            <a:pPr marL="342900" lvl="0" indent="-342900">
              <a:lnSpc>
                <a:spcPct val="107000"/>
              </a:lnSpc>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Has had several fractures in the last five years </a:t>
            </a:r>
          </a:p>
          <a:p>
            <a:pPr marL="342900" lvl="0" indent="-342900">
              <a:lnSpc>
                <a:spcPct val="107000"/>
              </a:lnSpc>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Lost </a:t>
            </a:r>
            <a:r>
              <a:rPr lang="en-GB" sz="2400" b="1" dirty="0">
                <a:effectLst/>
                <a:latin typeface="Calibri" panose="020F0502020204030204" pitchFamily="34" charset="0"/>
                <a:ea typeface="Calibri" panose="020F0502020204030204" pitchFamily="34" charset="0"/>
                <a:cs typeface="Times New Roman" panose="02020603050405020304" pitchFamily="18" charset="0"/>
              </a:rPr>
              <a:t>2.5 cm</a:t>
            </a:r>
            <a:r>
              <a:rPr lang="en-GB" sz="2400" dirty="0">
                <a:effectLst/>
                <a:latin typeface="Calibri" panose="020F0502020204030204" pitchFamily="34" charset="0"/>
                <a:ea typeface="Calibri" panose="020F0502020204030204" pitchFamily="34" charset="0"/>
                <a:cs typeface="Times New Roman" panose="02020603050405020304" pitchFamily="18" charset="0"/>
              </a:rPr>
              <a:t> in height and has unexplained weight loss </a:t>
            </a:r>
          </a:p>
          <a:p>
            <a:pPr marL="342900" lvl="0" indent="-342900">
              <a:lnSpc>
                <a:spcPct val="107000"/>
              </a:lnSpc>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Osteoarthritis affects her mobility, independence and daily activities </a:t>
            </a:r>
          </a:p>
          <a:p>
            <a:pPr marL="342900" lvl="0" indent="-342900">
              <a:lnSpc>
                <a:spcPct val="107000"/>
              </a:lnSpc>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Her quality of life is reduced because pain limits normal functioning </a:t>
            </a:r>
          </a:p>
          <a:p>
            <a:endParaRPr lang="en-GB" dirty="0"/>
          </a:p>
        </p:txBody>
      </p:sp>
      <p:pic>
        <p:nvPicPr>
          <p:cNvPr id="5" name="Picture 4">
            <a:extLst>
              <a:ext uri="{FF2B5EF4-FFF2-40B4-BE49-F238E27FC236}">
                <a16:creationId xmlns:a16="http://schemas.microsoft.com/office/drawing/2014/main" id="{90728BD0-9AD5-4006-A303-EE90DA4F9DE8}"/>
              </a:ext>
            </a:extLst>
          </p:cNvPr>
          <p:cNvPicPr>
            <a:picLocks noChangeAspect="1"/>
          </p:cNvPicPr>
          <p:nvPr/>
        </p:nvPicPr>
        <p:blipFill>
          <a:blip r:embed="rId2"/>
          <a:stretch>
            <a:fillRect/>
          </a:stretch>
        </p:blipFill>
        <p:spPr>
          <a:xfrm>
            <a:off x="10305953" y="4360141"/>
            <a:ext cx="1886047" cy="2292468"/>
          </a:xfrm>
          <a:prstGeom prst="rect">
            <a:avLst/>
          </a:prstGeom>
        </p:spPr>
      </p:pic>
    </p:spTree>
    <p:extLst>
      <p:ext uri="{BB962C8B-B14F-4D97-AF65-F5344CB8AC3E}">
        <p14:creationId xmlns:p14="http://schemas.microsoft.com/office/powerpoint/2010/main" val="42483090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D1360-9C3A-432B-89D8-12D57D663E05}"/>
              </a:ext>
            </a:extLst>
          </p:cNvPr>
          <p:cNvSpPr>
            <a:spLocks noGrp="1"/>
          </p:cNvSpPr>
          <p:nvPr>
            <p:ph type="title"/>
          </p:nvPr>
        </p:nvSpPr>
        <p:spPr/>
        <p:txBody>
          <a:bodyPr>
            <a:normAutofit/>
          </a:bodyPr>
          <a:lstStyle/>
          <a:p>
            <a:r>
              <a:rPr lang="en-GB" sz="2800" b="1" dirty="0">
                <a:effectLst/>
                <a:latin typeface="Times New Roman" panose="02020603050405020304" pitchFamily="18" charset="0"/>
                <a:ea typeface="Calibri" panose="020F0502020204030204" pitchFamily="34" charset="0"/>
                <a:cs typeface="Times New Roman" panose="02020603050405020304" pitchFamily="18" charset="0"/>
              </a:rPr>
              <a:t>How Osteoarthritis Affects Amina's Daily Life</a:t>
            </a:r>
            <a:endParaRPr lang="en-GB" sz="28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362CC68-D34D-4FAC-9ED4-22F604559061}"/>
              </a:ext>
            </a:extLst>
          </p:cNvPr>
          <p:cNvSpPr>
            <a:spLocks noGrp="1"/>
          </p:cNvSpPr>
          <p:nvPr>
            <p:ph idx="1"/>
          </p:nvPr>
        </p:nvSpPr>
        <p:spPr/>
        <p:txBody>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Pain and stiffness make walking and climbing stairs difficult </a:t>
            </a:r>
          </a:p>
          <a:p>
            <a:pPr marL="342900" lvl="0" indent="-342900">
              <a:lnSpc>
                <a:spcPct val="107000"/>
              </a:lnSpc>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Reduced mobility increases the risk of falls and further fractures </a:t>
            </a:r>
          </a:p>
          <a:p>
            <a:pPr marL="342900" lvl="0" indent="-342900">
              <a:lnSpc>
                <a:spcPct val="107000"/>
              </a:lnSpc>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Difficulty carrying out everyday tasks such as shopping, cooking and dressing </a:t>
            </a:r>
          </a:p>
          <a:p>
            <a:pPr marL="342900" lvl="0" indent="-342900">
              <a:lnSpc>
                <a:spcPct val="107000"/>
              </a:lnSpc>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Chronic pain may lead to anxiety, depression and social isolation </a:t>
            </a:r>
          </a:p>
          <a:p>
            <a:pPr marL="342900" lvl="0" indent="-342900">
              <a:lnSpc>
                <a:spcPct val="107000"/>
              </a:lnSpc>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Osteoarthritis, combined with possible osteoporosis, increases dependence on health and social care services </a:t>
            </a:r>
          </a:p>
          <a:p>
            <a:endParaRPr lang="en-GB" dirty="0"/>
          </a:p>
        </p:txBody>
      </p:sp>
      <p:pic>
        <p:nvPicPr>
          <p:cNvPr id="1026" name="Picture 2" descr="Falls or reduced mobility — PJC PHYSIO">
            <a:extLst>
              <a:ext uri="{FF2B5EF4-FFF2-40B4-BE49-F238E27FC236}">
                <a16:creationId xmlns:a16="http://schemas.microsoft.com/office/drawing/2014/main" id="{F7E0441A-79C8-4BF4-8F7E-04A81D547E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71999" y="23813"/>
            <a:ext cx="3820001" cy="25466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72998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D139C-E166-44CE-8FA0-93D819AF3D62}"/>
              </a:ext>
            </a:extLst>
          </p:cNvPr>
          <p:cNvSpPr>
            <a:spLocks noGrp="1"/>
          </p:cNvSpPr>
          <p:nvPr>
            <p:ph type="title"/>
          </p:nvPr>
        </p:nvSpPr>
        <p:spPr/>
        <p:txBody>
          <a:bodyPr>
            <a:normAutofit/>
          </a:bodyPr>
          <a:lstStyle/>
          <a:p>
            <a:r>
              <a:rPr lang="en-GB" sz="2800" b="1" dirty="0">
                <a:effectLst/>
                <a:latin typeface="Times New Roman" panose="02020603050405020304" pitchFamily="18" charset="0"/>
                <a:ea typeface="Times New Roman" panose="02020603050405020304" pitchFamily="18" charset="0"/>
              </a:rPr>
              <a:t>Improving Amina's Quality of Life</a:t>
            </a:r>
          </a:p>
        </p:txBody>
      </p:sp>
      <p:sp>
        <p:nvSpPr>
          <p:cNvPr id="3" name="Content Placeholder 2">
            <a:extLst>
              <a:ext uri="{FF2B5EF4-FFF2-40B4-BE49-F238E27FC236}">
                <a16:creationId xmlns:a16="http://schemas.microsoft.com/office/drawing/2014/main" id="{25EE85F0-C7DA-4DF3-81CB-98E6890C5539}"/>
              </a:ext>
            </a:extLst>
          </p:cNvPr>
          <p:cNvSpPr>
            <a:spLocks noGrp="1"/>
          </p:cNvSpPr>
          <p:nvPr>
            <p:ph idx="1"/>
          </p:nvPr>
        </p:nvSpPr>
        <p:spPr/>
        <p:txBody>
          <a:bodyPr/>
          <a:lstStyle/>
          <a:p>
            <a:pPr marL="0" indent="0">
              <a:buNone/>
            </a:pPr>
            <a:r>
              <a:rPr lang="en-GB" sz="2400" b="1" dirty="0"/>
              <a:t>Emotional and Social Consequences</a:t>
            </a:r>
          </a:p>
          <a:p>
            <a:pPr marL="342900" lvl="0" indent="-342900">
              <a:lnSpc>
                <a:spcPct val="107000"/>
              </a:lnSpc>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Encourage regular low-impact exercise and physiotherapy </a:t>
            </a:r>
          </a:p>
          <a:p>
            <a:pPr marL="342900" lvl="0" indent="-342900">
              <a:lnSpc>
                <a:spcPct val="107000"/>
              </a:lnSpc>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Support smoking cessation and a healthy diet rich in calcium and vitamin D </a:t>
            </a:r>
          </a:p>
          <a:p>
            <a:pPr marL="342900" lvl="0" indent="-342900">
              <a:lnSpc>
                <a:spcPct val="107000"/>
              </a:lnSpc>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Refer for falls prevention and bone health assessment </a:t>
            </a:r>
          </a:p>
          <a:p>
            <a:pPr marL="342900" lvl="0" indent="-342900">
              <a:lnSpc>
                <a:spcPct val="107000"/>
              </a:lnSpc>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Provide person-centred care that respects Amina's wishes and independence </a:t>
            </a:r>
          </a:p>
          <a:p>
            <a:pPr marL="342900" lvl="0" indent="-342900">
              <a:lnSpc>
                <a:spcPct val="107000"/>
              </a:lnSpc>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Early intervention helps maintain mobility, independence and overall quality of life </a:t>
            </a:r>
          </a:p>
          <a:p>
            <a:endParaRPr lang="en-GB" dirty="0"/>
          </a:p>
        </p:txBody>
      </p:sp>
      <p:pic>
        <p:nvPicPr>
          <p:cNvPr id="2050" name="Picture 2" descr="The Role of Physiotherapy in Relieving Chronic Pain and Improving Mobility">
            <a:extLst>
              <a:ext uri="{FF2B5EF4-FFF2-40B4-BE49-F238E27FC236}">
                <a16:creationId xmlns:a16="http://schemas.microsoft.com/office/drawing/2014/main" id="{623B6C36-8E73-4D3E-B867-C70A510D6E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04808" y="74421"/>
            <a:ext cx="3687192" cy="24581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6197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3FB7C-ACA5-4C97-A5D9-7EF5C5F23BD7}"/>
              </a:ext>
            </a:extLst>
          </p:cNvPr>
          <p:cNvSpPr>
            <a:spLocks noGrp="1"/>
          </p:cNvSpPr>
          <p:nvPr>
            <p:ph type="title"/>
          </p:nvPr>
        </p:nvSpPr>
        <p:spPr/>
        <p:txBody>
          <a:bodyPr>
            <a:normAutofit/>
          </a:bodyPr>
          <a:lstStyle/>
          <a:p>
            <a:r>
              <a:rPr lang="en-GB" sz="2800" b="1" dirty="0">
                <a:latin typeface="Times New Roman" panose="02020603050405020304" pitchFamily="18" charset="0"/>
                <a:cs typeface="Times New Roman" panose="02020603050405020304" pitchFamily="18" charset="0"/>
              </a:rPr>
              <a:t>The Impact on Amina's Independence and Wellbeing</a:t>
            </a:r>
          </a:p>
        </p:txBody>
      </p:sp>
      <p:sp>
        <p:nvSpPr>
          <p:cNvPr id="3" name="Content Placeholder 2">
            <a:extLst>
              <a:ext uri="{FF2B5EF4-FFF2-40B4-BE49-F238E27FC236}">
                <a16:creationId xmlns:a16="http://schemas.microsoft.com/office/drawing/2014/main" id="{C0CA3F1A-37B5-419D-A3A4-8840E288BC22}"/>
              </a:ext>
            </a:extLst>
          </p:cNvPr>
          <p:cNvSpPr>
            <a:spLocks noGrp="1"/>
          </p:cNvSpPr>
          <p:nvPr>
            <p:ph idx="1"/>
          </p:nvPr>
        </p:nvSpPr>
        <p:spPr/>
        <p:txBody>
          <a:bodyPr/>
          <a:lstStyle/>
          <a:p>
            <a:pPr>
              <a:buFont typeface="Arial" panose="020B0604020202020204" pitchFamily="34" charset="0"/>
              <a:buChar char="•"/>
            </a:pPr>
            <a:r>
              <a:rPr lang="en-GB" sz="2400" dirty="0"/>
              <a:t>Loss of independence in everyday activities </a:t>
            </a:r>
          </a:p>
          <a:p>
            <a:pPr>
              <a:buFont typeface="Arial" panose="020B0604020202020204" pitchFamily="34" charset="0"/>
              <a:buChar char="•"/>
            </a:pPr>
            <a:r>
              <a:rPr lang="en-GB" sz="2400" dirty="0"/>
              <a:t>Increased reliance on family and carers </a:t>
            </a:r>
          </a:p>
          <a:p>
            <a:pPr>
              <a:buFont typeface="Arial" panose="020B0604020202020204" pitchFamily="34" charset="0"/>
              <a:buChar char="•"/>
            </a:pPr>
            <a:r>
              <a:rPr lang="en-GB" sz="2400" dirty="0"/>
              <a:t>Fear of falling reduces confidence </a:t>
            </a:r>
          </a:p>
          <a:p>
            <a:pPr>
              <a:buFont typeface="Arial" panose="020B0604020202020204" pitchFamily="34" charset="0"/>
              <a:buChar char="•"/>
            </a:pPr>
            <a:r>
              <a:rPr lang="en-GB" sz="2400" dirty="0"/>
              <a:t>Reduced participation in hobbies and social activities </a:t>
            </a:r>
          </a:p>
          <a:p>
            <a:pPr>
              <a:buFont typeface="Arial" panose="020B0604020202020204" pitchFamily="34" charset="0"/>
              <a:buChar char="•"/>
            </a:pPr>
            <a:r>
              <a:rPr lang="en-GB" sz="2400" dirty="0"/>
              <a:t>Lower overall quality of life</a:t>
            </a:r>
          </a:p>
          <a:p>
            <a:endParaRPr lang="en-GB" dirty="0"/>
          </a:p>
        </p:txBody>
      </p:sp>
      <p:pic>
        <p:nvPicPr>
          <p:cNvPr id="3076" name="Picture 4" descr="9 Ways to Help Seniors Cope With Loss of Independence | U.S. News">
            <a:extLst>
              <a:ext uri="{FF2B5EF4-FFF2-40B4-BE49-F238E27FC236}">
                <a16:creationId xmlns:a16="http://schemas.microsoft.com/office/drawing/2014/main" id="{758E4A83-800A-4936-A644-31C2187DA5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98802" y="3712464"/>
            <a:ext cx="4793198" cy="31455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64881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DC9E0-76E5-4CFF-8A79-CA80B2785F9A}"/>
              </a:ext>
            </a:extLst>
          </p:cNvPr>
          <p:cNvSpPr>
            <a:spLocks noGrp="1"/>
          </p:cNvSpPr>
          <p:nvPr>
            <p:ph type="title"/>
          </p:nvPr>
        </p:nvSpPr>
        <p:spPr/>
        <p:txBody>
          <a:bodyPr>
            <a:normAutofit/>
          </a:bodyPr>
          <a:lstStyle/>
          <a:p>
            <a:r>
              <a:rPr lang="en-GB" sz="2800" b="1" dirty="0">
                <a:latin typeface="Times New Roman" panose="02020603050405020304" pitchFamily="18" charset="0"/>
                <a:cs typeface="Times New Roman" panose="02020603050405020304" pitchFamily="18" charset="0"/>
              </a:rPr>
              <a:t>The Emotional and Social Impact on Quality of Life</a:t>
            </a:r>
          </a:p>
        </p:txBody>
      </p:sp>
      <p:sp>
        <p:nvSpPr>
          <p:cNvPr id="4" name="Rectangle 1">
            <a:extLst>
              <a:ext uri="{FF2B5EF4-FFF2-40B4-BE49-F238E27FC236}">
                <a16:creationId xmlns:a16="http://schemas.microsoft.com/office/drawing/2014/main" id="{0CB40907-FE56-49CF-AC7F-FC8D6E644466}"/>
              </a:ext>
            </a:extLst>
          </p:cNvPr>
          <p:cNvSpPr>
            <a:spLocks noGrp="1" noChangeArrowheads="1"/>
          </p:cNvSpPr>
          <p:nvPr>
            <p:ph idx="1"/>
          </p:nvPr>
        </p:nvSpPr>
        <p:spPr bwMode="auto">
          <a:xfrm>
            <a:off x="838200" y="2847132"/>
            <a:ext cx="7351949"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rPr>
              <a:t>Living with chronic pain can cause stress and frustration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rPr>
              <a:t>Increased risk of anxiety and depression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rPr>
              <a:t>Social isolation due to reduced mobility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rPr>
              <a:t>Loneliness affects mental wellbeing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rPr>
              <a:t>Maintaining social connections improves quality of life </a:t>
            </a:r>
          </a:p>
        </p:txBody>
      </p:sp>
      <p:pic>
        <p:nvPicPr>
          <p:cNvPr id="1027" name="Picture 3" descr="Understanding the Effects of Stress and Proven Strategies to Manage It">
            <a:extLst>
              <a:ext uri="{FF2B5EF4-FFF2-40B4-BE49-F238E27FC236}">
                <a16:creationId xmlns:a16="http://schemas.microsoft.com/office/drawing/2014/main" id="{4F6EF948-2255-4564-85CA-F55A1E9B3CF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3320" y="1223978"/>
            <a:ext cx="3415284" cy="19808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89569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2D506-ED65-403B-944C-250D7E2274D2}"/>
              </a:ext>
            </a:extLst>
          </p:cNvPr>
          <p:cNvSpPr>
            <a:spLocks noGrp="1"/>
          </p:cNvSpPr>
          <p:nvPr>
            <p:ph type="title"/>
          </p:nvPr>
        </p:nvSpPr>
        <p:spPr/>
        <p:txBody>
          <a:bodyPr>
            <a:normAutofit/>
          </a:bodyPr>
          <a:lstStyle/>
          <a:p>
            <a:r>
              <a:rPr lang="en-GB" sz="2800" b="1" dirty="0"/>
              <a:t>Reference List </a:t>
            </a:r>
            <a:br>
              <a:rPr lang="en-GB" sz="2800" b="1" dirty="0"/>
            </a:br>
            <a:endParaRPr lang="en-GB" sz="2800" dirty="0"/>
          </a:p>
        </p:txBody>
      </p:sp>
      <p:sp>
        <p:nvSpPr>
          <p:cNvPr id="3" name="Content Placeholder 2">
            <a:extLst>
              <a:ext uri="{FF2B5EF4-FFF2-40B4-BE49-F238E27FC236}">
                <a16:creationId xmlns:a16="http://schemas.microsoft.com/office/drawing/2014/main" id="{FA84D50B-68D0-4AC3-BD2D-87DA9ABA9EAC}"/>
              </a:ext>
            </a:extLst>
          </p:cNvPr>
          <p:cNvSpPr>
            <a:spLocks noGrp="1"/>
          </p:cNvSpPr>
          <p:nvPr>
            <p:ph idx="1"/>
          </p:nvPr>
        </p:nvSpPr>
        <p:spPr/>
        <p:txBody>
          <a:bodyPr>
            <a:normAutofit fontScale="92500" lnSpcReduction="10000"/>
          </a:bodyPr>
          <a:lstStyle/>
          <a:p>
            <a:r>
              <a:rPr lang="en-GB" sz="2800" dirty="0" err="1"/>
              <a:t>Centers</a:t>
            </a:r>
            <a:r>
              <a:rPr lang="en-GB" sz="2800" dirty="0"/>
              <a:t> for Disease Control and Prevention (CDC) (2024) </a:t>
            </a:r>
            <a:r>
              <a:rPr lang="en-GB" sz="2800" i="1" dirty="0"/>
              <a:t>Osteoarthritis</a:t>
            </a:r>
            <a:r>
              <a:rPr lang="en-GB" sz="2800" dirty="0"/>
              <a:t>. Available at: https://www.cdc.gov/arthritis/basics/osteoarthritis.htm (Accessed: 4 July 2026).</a:t>
            </a:r>
          </a:p>
          <a:p>
            <a:r>
              <a:rPr lang="en-GB" sz="2800" dirty="0"/>
              <a:t>National Institute for Health and Care Excellence (NICE) (2022) </a:t>
            </a:r>
            <a:r>
              <a:rPr lang="en-GB" sz="2800" i="1" dirty="0"/>
              <a:t>Osteoarthritis in over 16s: diagnosis and management (NG226).</a:t>
            </a:r>
            <a:r>
              <a:rPr lang="en-GB" sz="2800" dirty="0"/>
              <a:t> Available at: </a:t>
            </a:r>
            <a:r>
              <a:rPr lang="en-GB" sz="2800" dirty="0">
                <a:hlinkClick r:id="rId2"/>
              </a:rPr>
              <a:t>https://www.nice.org.uk/guidance/ng226</a:t>
            </a:r>
            <a:r>
              <a:rPr lang="en-GB" sz="2800" dirty="0"/>
              <a:t> (Accessed: 4 July 2026).</a:t>
            </a:r>
          </a:p>
          <a:p>
            <a:r>
              <a:rPr lang="en-GB" sz="2800" dirty="0"/>
              <a:t>Versus Arthritis (2024) </a:t>
            </a:r>
            <a:r>
              <a:rPr lang="en-GB" sz="2800" i="1" dirty="0"/>
              <a:t>Osteoarthritis</a:t>
            </a:r>
            <a:r>
              <a:rPr lang="en-GB" sz="2800" dirty="0"/>
              <a:t>. Available at: </a:t>
            </a:r>
            <a:r>
              <a:rPr lang="en-GB" sz="2800" dirty="0">
                <a:hlinkClick r:id="rId3"/>
              </a:rPr>
              <a:t>https://versusarthritis.org/about-arthritis/conditions/osteoarthritis/</a:t>
            </a:r>
            <a:r>
              <a:rPr lang="en-GB" sz="2800" dirty="0"/>
              <a:t> (Accessed: 4 July 2026).</a:t>
            </a:r>
          </a:p>
          <a:p>
            <a:r>
              <a:rPr lang="en-GB" sz="2800" dirty="0"/>
              <a:t>World Health Organization (WHO) (2023) </a:t>
            </a:r>
            <a:r>
              <a:rPr lang="en-GB" sz="2800" i="1" dirty="0"/>
              <a:t>Osteoarthritis</a:t>
            </a:r>
            <a:r>
              <a:rPr lang="en-GB" sz="2800" dirty="0"/>
              <a:t>. Available at: </a:t>
            </a:r>
            <a:r>
              <a:rPr lang="en-GB" sz="2800" dirty="0">
                <a:hlinkClick r:id="rId4"/>
              </a:rPr>
              <a:t>https://www.who.int/news-room/fact-sheets/detail/osteoarthritis</a:t>
            </a:r>
            <a:r>
              <a:rPr lang="en-GB" sz="2800" dirty="0"/>
              <a:t> (Accessed: 4 July 2026).</a:t>
            </a:r>
          </a:p>
          <a:p>
            <a:endParaRPr lang="en-GB" dirty="0"/>
          </a:p>
        </p:txBody>
      </p:sp>
    </p:spTree>
    <p:extLst>
      <p:ext uri="{BB962C8B-B14F-4D97-AF65-F5344CB8AC3E}">
        <p14:creationId xmlns:p14="http://schemas.microsoft.com/office/powerpoint/2010/main" val="25376307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42A2B"/>
        </a:solidFill>
        <a:effectLst/>
      </p:bgPr>
    </p:bg>
    <p:spTree>
      <p:nvGrpSpPr>
        <p:cNvPr id="1" name=""/>
        <p:cNvGrpSpPr/>
        <p:nvPr/>
      </p:nvGrpSpPr>
      <p:grpSpPr>
        <a:xfrm>
          <a:off x="0" y="0"/>
          <a:ext cx="0" cy="0"/>
          <a:chOff x="0" y="0"/>
          <a:chExt cx="0" cy="0"/>
        </a:xfrm>
      </p:grpSpPr>
      <p:sp>
        <p:nvSpPr>
          <p:cNvPr id="2" name="Shape 0"/>
          <p:cNvSpPr/>
          <p:nvPr/>
        </p:nvSpPr>
        <p:spPr>
          <a:xfrm>
            <a:off x="-1896798" y="-2657183"/>
            <a:ext cx="4572000" cy="4572000"/>
          </a:xfrm>
          <a:prstGeom prst="ellipse">
            <a:avLst/>
          </a:prstGeom>
          <a:solidFill>
            <a:srgbClr val="028090">
              <a:alpha val="30000"/>
            </a:srgbClr>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Shape 1"/>
          <p:cNvSpPr/>
          <p:nvPr/>
        </p:nvSpPr>
        <p:spPr>
          <a:xfrm>
            <a:off x="10607040" y="4206240"/>
            <a:ext cx="3108960" cy="3108960"/>
          </a:xfrm>
          <a:prstGeom prst="ellipse">
            <a:avLst/>
          </a:prstGeom>
          <a:solidFill>
            <a:srgbClr val="00A896">
              <a:alpha val="30000"/>
            </a:srgbClr>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 3"/>
          <p:cNvSpPr/>
          <p:nvPr/>
        </p:nvSpPr>
        <p:spPr>
          <a:xfrm>
            <a:off x="640080" y="1965960"/>
            <a:ext cx="9601200" cy="100584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OSTEOARTHRITIS</a:t>
            </a:r>
            <a:endParaRPr kumimoji="0" lang="en-US" sz="4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4"/>
          <p:cNvSpPr/>
          <p:nvPr/>
        </p:nvSpPr>
        <p:spPr>
          <a:xfrm>
            <a:off x="640080" y="2880360"/>
            <a:ext cx="5853193" cy="54864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2C39A"/>
                </a:solidFill>
                <a:effectLst/>
                <a:uLnTx/>
                <a:uFillTx/>
                <a:latin typeface="Calibri" pitchFamily="34" charset="0"/>
                <a:ea typeface="Calibri" pitchFamily="34" charset="-122"/>
                <a:cs typeface="Calibri" pitchFamily="34" charset="-120"/>
              </a:rPr>
              <a:t>Measuring, Monitoring and Controlling Joint Disease in the UK</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5"/>
          <p:cNvSpPr/>
          <p:nvPr/>
        </p:nvSpPr>
        <p:spPr>
          <a:xfrm>
            <a:off x="640080" y="3383280"/>
            <a:ext cx="9875520" cy="4572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BFD8D6"/>
                </a:solidFill>
                <a:effectLst/>
                <a:uLnTx/>
                <a:uFillTx/>
                <a:latin typeface="Calibri" pitchFamily="34" charset="0"/>
                <a:ea typeface="Calibri" pitchFamily="34" charset="-122"/>
                <a:cs typeface="Calibri" pitchFamily="34" charset="-120"/>
              </a:rPr>
              <a:t>Including a person-centred case study: supporting Amina, aged 76</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Shape 6"/>
          <p:cNvSpPr/>
          <p:nvPr/>
        </p:nvSpPr>
        <p:spPr>
          <a:xfrm>
            <a:off x="640080" y="4114800"/>
            <a:ext cx="2926080" cy="0"/>
          </a:xfrm>
          <a:prstGeom prst="line">
            <a:avLst/>
          </a:prstGeom>
          <a:noFill/>
          <a:ln w="25400">
            <a:solidFill>
              <a:srgbClr val="00A896"/>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 name="Text 7"/>
          <p:cNvSpPr/>
          <p:nvPr/>
        </p:nvSpPr>
        <p:spPr>
          <a:xfrm>
            <a:off x="640080" y="4251960"/>
            <a:ext cx="7315200" cy="36576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200" b="0" i="0" u="none" strike="noStrike" kern="1200" cap="none" spc="0" normalizeH="0" baseline="0" noProof="0" dirty="0">
                <a:ln>
                  <a:noFill/>
                </a:ln>
                <a:solidFill>
                  <a:prstClr val="white"/>
                </a:solidFill>
                <a:effectLst/>
                <a:uLnTx/>
                <a:uFillTx/>
                <a:latin typeface="Macan"/>
                <a:ea typeface="+mn-ea"/>
                <a:cs typeface="+mn-cs"/>
              </a:rPr>
              <a:t>Ilona </a:t>
            </a:r>
            <a:r>
              <a:rPr kumimoji="0" lang="en-AU" sz="1200" b="0" i="0" u="none" strike="noStrike" kern="1200" cap="none" spc="0" normalizeH="0" baseline="0" noProof="0" dirty="0" err="1">
                <a:ln>
                  <a:noFill/>
                </a:ln>
                <a:solidFill>
                  <a:prstClr val="white"/>
                </a:solidFill>
                <a:effectLst/>
                <a:uLnTx/>
                <a:uFillTx/>
                <a:latin typeface="Macan"/>
                <a:ea typeface="+mn-ea"/>
                <a:cs typeface="+mn-cs"/>
              </a:rPr>
              <a:t>Rohodchenko</a:t>
            </a:r>
            <a:r>
              <a:rPr kumimoji="0" lang="en-AU" sz="1200" b="0" i="0" u="none" strike="noStrike" kern="1200" cap="none" spc="0" normalizeH="0" baseline="0" noProof="0" dirty="0">
                <a:ln>
                  <a:noFill/>
                </a:ln>
                <a:solidFill>
                  <a:prstClr val="white"/>
                </a:solidFill>
                <a:effectLst/>
                <a:uLnTx/>
                <a:uFillTx/>
                <a:latin typeface="Macan"/>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AU" sz="1200" b="1"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Student Number : </a:t>
            </a:r>
            <a:r>
              <a:rPr kumimoji="0" lang="en-AU" sz="1200" b="0" i="0" u="none" strike="noStrike" kern="1200" cap="none" spc="0" normalizeH="0" baseline="0" noProof="0" dirty="0">
                <a:ln>
                  <a:noFill/>
                </a:ln>
                <a:solidFill>
                  <a:prstClr val="white"/>
                </a:solidFill>
                <a:effectLst/>
                <a:uLnTx/>
                <a:uFillTx/>
                <a:latin typeface="Macan"/>
                <a:ea typeface="+mn-ea"/>
                <a:cs typeface="+mn-cs"/>
              </a:rPr>
              <a:t>2532869</a:t>
            </a:r>
            <a:endParaRPr kumimoji="0" lang="en-US" sz="12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8" name="Picture 17">
            <a:extLst>
              <a:ext uri="{FF2B5EF4-FFF2-40B4-BE49-F238E27FC236}">
                <a16:creationId xmlns:a16="http://schemas.microsoft.com/office/drawing/2014/main" id="{AFA9A4B5-388C-7D43-81E7-A0882B88F8AC}"/>
              </a:ext>
            </a:extLst>
          </p:cNvPr>
          <p:cNvPicPr>
            <a:picLocks noChangeAspect="1"/>
          </p:cNvPicPr>
          <p:nvPr/>
        </p:nvPicPr>
        <p:blipFill rotWithShape="1">
          <a:blip r:embed="rId3">
            <a:extLst>
              <a:ext uri="{BEBA8EAE-BF5A-486C-A8C5-ECC9F3942E4B}">
                <a14:imgProps xmlns:a14="http://schemas.microsoft.com/office/drawing/2010/main">
                  <a14:imgLayer r:embed="rId4">
                    <a14:imgEffect>
                      <a14:backgroundRemoval t="3872" b="99544" l="10000" r="98718">
                        <a14:foregroundMark x1="58718" y1="31663" x2="58846" y2="35535"/>
                        <a14:foregroundMark x1="85385" y1="20729" x2="94359" y2="4556"/>
                        <a14:foregroundMark x1="94359" y1="4556" x2="94487" y2="4328"/>
                        <a14:foregroundMark x1="57308" y1="33485" x2="57436" y2="37813"/>
                        <a14:foregroundMark x1="58077" y1="48975" x2="57692" y2="44875"/>
                        <a14:foregroundMark x1="75897" y1="64009" x2="63846" y2="52164"/>
                        <a14:foregroundMark x1="63846" y1="52164" x2="64103" y2="51253"/>
                        <a14:foregroundMark x1="66154" y1="28018" x2="69615" y2="27563"/>
                        <a14:foregroundMark x1="68333" y1="88610" x2="63718" y2="87699"/>
                        <a14:foregroundMark x1="80897" y1="87016" x2="81795" y2="99772"/>
                        <a14:foregroundMark x1="66923" y1="94989" x2="66923" y2="94989"/>
                        <a14:foregroundMark x1="75128" y1="67882" x2="78718" y2="68337"/>
                        <a14:foregroundMark x1="76923" y1="65831" x2="74744" y2="66970"/>
                        <a14:foregroundMark x1="69872" y1="64465" x2="67179" y2="61048"/>
                        <a14:foregroundMark x1="66410" y1="57403" x2="67436" y2="61503"/>
                        <a14:foregroundMark x1="95513" y1="5239" x2="98718" y2="5467"/>
                      </a14:backgroundRemoval>
                    </a14:imgEffect>
                  </a14:imgLayer>
                </a14:imgProps>
              </a:ext>
            </a:extLst>
          </a:blip>
          <a:srcRect l="52346"/>
          <a:stretch/>
        </p:blipFill>
        <p:spPr>
          <a:xfrm>
            <a:off x="6338806" y="1"/>
            <a:ext cx="5853193" cy="6897124"/>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65760"/>
            <a:ext cx="10058400" cy="6400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1B2B2E"/>
                </a:solidFill>
                <a:effectLst/>
                <a:uLnTx/>
                <a:uFillTx/>
                <a:latin typeface="Cambria" pitchFamily="34" charset="0"/>
                <a:ea typeface="Cambria" pitchFamily="34" charset="-122"/>
                <a:cs typeface="Cambria" pitchFamily="34" charset="-120"/>
              </a:rPr>
              <a:t>What is Osteoarthritis? UK Picture</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Shape 1"/>
          <p:cNvSpPr/>
          <p:nvPr/>
        </p:nvSpPr>
        <p:spPr>
          <a:xfrm>
            <a:off x="548640" y="1188720"/>
            <a:ext cx="6126480" cy="5120640"/>
          </a:xfrm>
          <a:prstGeom prst="roundRect">
            <a:avLst>
              <a:gd name="adj" fmla="val 1429"/>
            </a:avLst>
          </a:prstGeom>
          <a:solidFill>
            <a:srgbClr val="F0F7F6"/>
          </a:solidFill>
          <a:ln/>
          <a:effectLst>
            <a:outerShdw blurRad="101600" dist="38100" dir="2700000" algn="bl" rotWithShape="0">
              <a:srgbClr val="000000">
                <a:alpha val="12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Text 2"/>
          <p:cNvSpPr/>
          <p:nvPr/>
        </p:nvSpPr>
        <p:spPr>
          <a:xfrm>
            <a:off x="868680" y="1417320"/>
            <a:ext cx="5577840" cy="4663440"/>
          </a:xfrm>
          <a:prstGeom prst="rect">
            <a:avLst/>
          </a:prstGeom>
          <a:noFill/>
          <a:ln/>
        </p:spPr>
        <p:txBody>
          <a:bodyPr wrap="square" rtlCol="0" anchor="t"/>
          <a:lstStyle/>
          <a:p>
            <a:pPr marL="342900" marR="0" lvl="0" indent="-342900" algn="l" defTabSz="914400" rtl="0" eaLnBrk="1" fontAlgn="auto" latinLnBrk="0" hangingPunct="1">
              <a:lnSpc>
                <a:spcPct val="115000"/>
              </a:lnSpc>
              <a:spcBef>
                <a:spcPts val="0"/>
              </a:spcBef>
              <a:spcAft>
                <a:spcPts val="1300"/>
              </a:spcAft>
              <a:buClrTx/>
              <a:buSzPct val="100000"/>
              <a:buFontTx/>
              <a:buChar char="•"/>
              <a:tabLst/>
              <a:defRPr/>
            </a:pPr>
            <a:r>
              <a:rPr kumimoji="0" lang="en-US" sz="1400" b="0" i="0" u="none" strike="noStrike" kern="1200" cap="none" spc="0" normalizeH="0" baseline="0" noProof="0" dirty="0">
                <a:ln>
                  <a:noFill/>
                </a:ln>
                <a:solidFill>
                  <a:srgbClr val="1B2B2E"/>
                </a:solidFill>
                <a:effectLst/>
                <a:uLnTx/>
                <a:uFillTx/>
                <a:latin typeface="Calibri" pitchFamily="34" charset="0"/>
                <a:ea typeface="Calibri" pitchFamily="34" charset="-122"/>
                <a:cs typeface="Calibri" pitchFamily="34" charset="-120"/>
              </a:rPr>
              <a:t>A degenerative joint condition; cartilage that cushions the joint breaks down over time</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15000"/>
              </a:lnSpc>
              <a:spcBef>
                <a:spcPts val="0"/>
              </a:spcBef>
              <a:spcAft>
                <a:spcPts val="1300"/>
              </a:spcAft>
              <a:buClrTx/>
              <a:buSzPct val="100000"/>
              <a:buFontTx/>
              <a:buChar char="•"/>
              <a:tabLst/>
              <a:defRPr/>
            </a:pPr>
            <a:r>
              <a:rPr kumimoji="0" lang="en-US" sz="1400" b="0" i="0" u="none" strike="noStrike" kern="1200" cap="none" spc="0" normalizeH="0" baseline="0" noProof="0" dirty="0">
                <a:ln>
                  <a:noFill/>
                </a:ln>
                <a:solidFill>
                  <a:srgbClr val="1B2B2E"/>
                </a:solidFill>
                <a:effectLst/>
                <a:uLnTx/>
                <a:uFillTx/>
                <a:latin typeface="Calibri" pitchFamily="34" charset="0"/>
                <a:ea typeface="Calibri" pitchFamily="34" charset="-122"/>
                <a:cs typeface="Calibri" pitchFamily="34" charset="-120"/>
              </a:rPr>
              <a:t>Bones then rub together, causing pain, stiffness and reduced movement</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15000"/>
              </a:lnSpc>
              <a:spcBef>
                <a:spcPts val="0"/>
              </a:spcBef>
              <a:spcAft>
                <a:spcPts val="1300"/>
              </a:spcAft>
              <a:buClrTx/>
              <a:buSzPct val="100000"/>
              <a:buFontTx/>
              <a:buChar char="•"/>
              <a:tabLst/>
              <a:defRPr/>
            </a:pPr>
            <a:r>
              <a:rPr kumimoji="0" lang="en-US" sz="1400" b="0" i="0" u="none" strike="noStrike" kern="1200" cap="none" spc="0" normalizeH="0" baseline="0" noProof="0" dirty="0">
                <a:ln>
                  <a:noFill/>
                </a:ln>
                <a:solidFill>
                  <a:srgbClr val="1B2B2E"/>
                </a:solidFill>
                <a:effectLst/>
                <a:uLnTx/>
                <a:uFillTx/>
                <a:latin typeface="Calibri" pitchFamily="34" charset="0"/>
                <a:ea typeface="Calibri" pitchFamily="34" charset="-122"/>
                <a:cs typeface="Calibri" pitchFamily="34" charset="-120"/>
              </a:rPr>
              <a:t>Inflammation at the joint also contributes to pain – not just ‘wear and tear’</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15000"/>
              </a:lnSpc>
              <a:spcBef>
                <a:spcPts val="0"/>
              </a:spcBef>
              <a:spcAft>
                <a:spcPts val="1300"/>
              </a:spcAft>
              <a:buClrTx/>
              <a:buSzPct val="100000"/>
              <a:buFontTx/>
              <a:buChar char="•"/>
              <a:tabLst/>
              <a:defRPr/>
            </a:pPr>
            <a:r>
              <a:rPr kumimoji="0" lang="en-US" sz="1400" b="0" i="0" u="none" strike="noStrike" kern="1200" cap="none" spc="0" normalizeH="0" baseline="0" noProof="0" dirty="0">
                <a:ln>
                  <a:noFill/>
                </a:ln>
                <a:solidFill>
                  <a:srgbClr val="1B2B2E"/>
                </a:solidFill>
                <a:effectLst/>
                <a:uLnTx/>
                <a:uFillTx/>
                <a:latin typeface="Calibri" pitchFamily="34" charset="0"/>
                <a:ea typeface="Calibri" pitchFamily="34" charset="-122"/>
                <a:cs typeface="Calibri" pitchFamily="34" charset="-120"/>
              </a:rPr>
              <a:t>Most common in the knee, hip and hand; mainly affects adults over 45 (WHO, 2023)</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15000"/>
              </a:lnSpc>
              <a:spcBef>
                <a:spcPts val="0"/>
              </a:spcBef>
              <a:spcAft>
                <a:spcPts val="0"/>
              </a:spcAft>
              <a:buClrTx/>
              <a:buSzPct val="100000"/>
              <a:buFontTx/>
              <a:buChar char="•"/>
              <a:tabLst/>
              <a:defRPr/>
            </a:pPr>
            <a:r>
              <a:rPr kumimoji="0" lang="en-US" sz="1400" b="0" i="0" u="none" strike="noStrike" kern="1200" cap="none" spc="0" normalizeH="0" baseline="0" noProof="0" dirty="0">
                <a:ln>
                  <a:noFill/>
                </a:ln>
                <a:solidFill>
                  <a:srgbClr val="1B2B2E"/>
                </a:solidFill>
                <a:effectLst/>
                <a:uLnTx/>
                <a:uFillTx/>
                <a:latin typeface="Calibri" pitchFamily="34" charset="0"/>
                <a:ea typeface="Calibri" pitchFamily="34" charset="-122"/>
                <a:cs typeface="Calibri" pitchFamily="34" charset="-120"/>
              </a:rPr>
              <a:t>GP-diagnosed prevalence in UK adults is 10.7%, and has risen steadily since the late 1990s (Swain et al., 2020)</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hape 3"/>
          <p:cNvSpPr/>
          <p:nvPr/>
        </p:nvSpPr>
        <p:spPr>
          <a:xfrm>
            <a:off x="6903720" y="1188720"/>
            <a:ext cx="4709160" cy="2423160"/>
          </a:xfrm>
          <a:prstGeom prst="roundRect">
            <a:avLst>
              <a:gd name="adj" fmla="val 3019"/>
            </a:avLst>
          </a:prstGeom>
          <a:solidFill>
            <a:srgbClr val="028090"/>
          </a:solidFill>
          <a:ln/>
          <a:effectLst>
            <a:outerShdw blurRad="101600" dist="38100" dir="2700000" algn="bl" rotWithShape="0">
              <a:srgbClr val="000000">
                <a:alpha val="12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 4"/>
          <p:cNvSpPr/>
          <p:nvPr/>
        </p:nvSpPr>
        <p:spPr>
          <a:xfrm>
            <a:off x="7132320" y="1444752"/>
            <a:ext cx="4206240" cy="9144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8.5M+</a:t>
            </a:r>
            <a:endParaRPr kumimoji="0" lang="en-US" sz="4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7132320" y="2377440"/>
            <a:ext cx="4206240" cy="105156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dirty="0">
                <a:ln>
                  <a:noFill/>
                </a:ln>
                <a:solidFill>
                  <a:srgbClr val="D6F0EC"/>
                </a:solidFill>
                <a:effectLst/>
                <a:uLnTx/>
                <a:uFillTx/>
                <a:latin typeface="Calibri" pitchFamily="34" charset="0"/>
                <a:ea typeface="Calibri" pitchFamily="34" charset="-122"/>
                <a:cs typeface="Calibri" pitchFamily="34" charset="-120"/>
              </a:rPr>
              <a:t>people in the UK live with osteoarthritis (Versus Arthritis, 2023)</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Shape 6"/>
          <p:cNvSpPr/>
          <p:nvPr/>
        </p:nvSpPr>
        <p:spPr>
          <a:xfrm>
            <a:off x="6903720" y="3840480"/>
            <a:ext cx="4709160" cy="2423160"/>
          </a:xfrm>
          <a:prstGeom prst="roundRect">
            <a:avLst>
              <a:gd name="adj" fmla="val 3019"/>
            </a:avLst>
          </a:prstGeom>
          <a:solidFill>
            <a:srgbClr val="028090"/>
          </a:solidFill>
          <a:ln/>
          <a:effectLst>
            <a:outerShdw blurRad="101600" dist="38100" dir="2700000" algn="bl" rotWithShape="0">
              <a:srgbClr val="000000">
                <a:alpha val="12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Text 7"/>
          <p:cNvSpPr/>
          <p:nvPr/>
        </p:nvSpPr>
        <p:spPr>
          <a:xfrm>
            <a:off x="7132320" y="4096512"/>
            <a:ext cx="4206240" cy="9144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1 in 10</a:t>
            </a:r>
            <a:endParaRPr kumimoji="0" lang="en-US" sz="4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8"/>
          <p:cNvSpPr/>
          <p:nvPr/>
        </p:nvSpPr>
        <p:spPr>
          <a:xfrm>
            <a:off x="7132320" y="5029200"/>
            <a:ext cx="4206240" cy="105156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dirty="0">
                <a:ln>
                  <a:noFill/>
                </a:ln>
                <a:solidFill>
                  <a:srgbClr val="D6F0EC"/>
                </a:solidFill>
                <a:effectLst/>
                <a:uLnTx/>
                <a:uFillTx/>
                <a:latin typeface="Calibri" pitchFamily="34" charset="0"/>
                <a:ea typeface="Calibri" pitchFamily="34" charset="-122"/>
                <a:cs typeface="Calibri" pitchFamily="34" charset="-120"/>
              </a:rPr>
              <a:t>UK adults have clinically diagnosed OA (Swain et al., 2023)</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 9"/>
          <p:cNvSpPr/>
          <p:nvPr/>
        </p:nvSpPr>
        <p:spPr>
          <a:xfrm>
            <a:off x="457200" y="6473952"/>
            <a:ext cx="54864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5C7A7D"/>
                </a:solidFill>
                <a:effectLst/>
                <a:uLnTx/>
                <a:uFillTx/>
                <a:latin typeface="Calibri" pitchFamily="34" charset="0"/>
                <a:ea typeface="Calibri" pitchFamily="34" charset="-122"/>
                <a:cs typeface="Calibri" pitchFamily="34" charset="-120"/>
              </a:rPr>
              <a:t>Osteoarthritis  |  Health &amp; Social Care</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 10"/>
          <p:cNvSpPr/>
          <p:nvPr/>
        </p:nvSpPr>
        <p:spPr>
          <a:xfrm>
            <a:off x="11247120" y="6473952"/>
            <a:ext cx="457200" cy="27432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5C7A7D"/>
                </a:solidFill>
                <a:effectLst/>
                <a:uLnTx/>
                <a:uFillTx/>
                <a:latin typeface="Calibri" pitchFamily="34" charset="0"/>
                <a:ea typeface="Calibri" pitchFamily="34" charset="-122"/>
                <a:cs typeface="Calibri" pitchFamily="34" charset="-120"/>
              </a:rPr>
              <a:t>2</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2" name="Shape 5">
            <a:extLst>
              <a:ext uri="{FF2B5EF4-FFF2-40B4-BE49-F238E27FC236}">
                <a16:creationId xmlns:a16="http://schemas.microsoft.com/office/drawing/2014/main" id="{16CCA51C-8B8D-6072-8222-567340DC4717}"/>
              </a:ext>
            </a:extLst>
          </p:cNvPr>
          <p:cNvSpPr/>
          <p:nvPr/>
        </p:nvSpPr>
        <p:spPr>
          <a:xfrm>
            <a:off x="548640" y="1280160"/>
            <a:ext cx="11155680" cy="4315968"/>
          </a:xfrm>
          <a:prstGeom prst="roundRect">
            <a:avLst>
              <a:gd name="adj" fmla="val 3306"/>
            </a:avLst>
          </a:prstGeom>
          <a:solidFill>
            <a:srgbClr val="E4F2F0"/>
          </a:solidFill>
          <a:ln/>
          <a:effectLst>
            <a:outerShdw blurRad="101600" dist="38100" dir="2700000" algn="bl" rotWithShape="0">
              <a:srgbClr val="000000">
                <a:alpha val="12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ext 0"/>
          <p:cNvSpPr/>
          <p:nvPr/>
        </p:nvSpPr>
        <p:spPr>
          <a:xfrm>
            <a:off x="548640" y="365760"/>
            <a:ext cx="10972800" cy="6400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1B2B2E"/>
                </a:solidFill>
                <a:effectLst/>
                <a:uLnTx/>
                <a:uFillTx/>
                <a:latin typeface="Cambria" pitchFamily="34" charset="0"/>
                <a:ea typeface="Cambria" pitchFamily="34" charset="-122"/>
                <a:cs typeface="Cambria" pitchFamily="34" charset="-120"/>
              </a:rPr>
              <a:t>Measuring and Monitoring Osteoarthritis</a:t>
            </a:r>
            <a:endParaRPr kumimoji="0" lang="en-US" sz="2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Text 1"/>
          <p:cNvSpPr/>
          <p:nvPr/>
        </p:nvSpPr>
        <p:spPr>
          <a:xfrm>
            <a:off x="548640" y="914400"/>
            <a:ext cx="10058400" cy="36576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0" i="1" u="none" strike="noStrike" kern="1200" cap="none" spc="0" normalizeH="0" baseline="0" noProof="0" dirty="0">
                <a:ln>
                  <a:noFill/>
                </a:ln>
                <a:solidFill>
                  <a:srgbClr val="5C7A7D"/>
                </a:solidFill>
                <a:effectLst/>
                <a:uLnTx/>
                <a:uFillTx/>
                <a:latin typeface="Calibri" pitchFamily="34" charset="0"/>
                <a:ea typeface="Calibri" pitchFamily="34" charset="-122"/>
                <a:cs typeface="Calibri" pitchFamily="34" charset="-120"/>
              </a:rPr>
              <a:t>Approaches and strategies used to estimate and track OA in the UK</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Shape 2"/>
          <p:cNvSpPr/>
          <p:nvPr/>
        </p:nvSpPr>
        <p:spPr>
          <a:xfrm>
            <a:off x="640080" y="1417320"/>
            <a:ext cx="566928" cy="566928"/>
          </a:xfrm>
          <a:prstGeom prst="ellipse">
            <a:avLst/>
          </a:prstGeom>
          <a:solidFill>
            <a:srgbClr val="00A896"/>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 name="Image 0" descr="preencoded.png"/>
          <p:cNvPicPr>
            <a:picLocks noChangeAspect="1"/>
          </p:cNvPicPr>
          <p:nvPr/>
        </p:nvPicPr>
        <p:blipFill>
          <a:blip r:embed="rId3"/>
          <a:stretch>
            <a:fillRect/>
          </a:stretch>
        </p:blipFill>
        <p:spPr>
          <a:xfrm>
            <a:off x="787481" y="1564721"/>
            <a:ext cx="272125" cy="272125"/>
          </a:xfrm>
          <a:prstGeom prst="rect">
            <a:avLst/>
          </a:prstGeom>
        </p:spPr>
      </p:pic>
      <p:sp>
        <p:nvSpPr>
          <p:cNvPr id="6" name="Text 3"/>
          <p:cNvSpPr/>
          <p:nvPr/>
        </p:nvSpPr>
        <p:spPr>
          <a:xfrm>
            <a:off x="1417320" y="1399032"/>
            <a:ext cx="3749040" cy="59436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50" b="1" i="0" u="none" strike="noStrike" kern="1200" cap="none" spc="0" normalizeH="0" baseline="0" noProof="0" dirty="0">
                <a:ln>
                  <a:noFill/>
                </a:ln>
                <a:solidFill>
                  <a:srgbClr val="1B2B2E"/>
                </a:solidFill>
                <a:effectLst/>
                <a:uLnTx/>
                <a:uFillTx/>
                <a:latin typeface="Calibri" pitchFamily="34" charset="0"/>
                <a:ea typeface="Calibri" pitchFamily="34" charset="-122"/>
                <a:cs typeface="Calibri" pitchFamily="34" charset="-120"/>
              </a:rPr>
              <a:t>Primary care records (CPRD)</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4"/>
          <p:cNvSpPr/>
          <p:nvPr/>
        </p:nvSpPr>
        <p:spPr>
          <a:xfrm>
            <a:off x="5257800" y="1344168"/>
            <a:ext cx="6355080" cy="82296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1B2B2E"/>
                </a:solidFill>
                <a:effectLst/>
                <a:uLnTx/>
                <a:uFillTx/>
                <a:latin typeface="Calibri" pitchFamily="34" charset="0"/>
                <a:ea typeface="Calibri" pitchFamily="34" charset="-122"/>
                <a:cs typeface="Calibri" pitchFamily="34" charset="-120"/>
              </a:rPr>
              <a:t>GP-diagnosed OA cases coded in databases such as the Clinical Practice Research Datalink, the basis of most UK incidence/prevalence figures (Swain et al., 2020)</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Shape 5"/>
          <p:cNvSpPr/>
          <p:nvPr/>
        </p:nvSpPr>
        <p:spPr>
          <a:xfrm>
            <a:off x="640080" y="2514600"/>
            <a:ext cx="566928" cy="566928"/>
          </a:xfrm>
          <a:prstGeom prst="ellipse">
            <a:avLst/>
          </a:prstGeom>
          <a:solidFill>
            <a:srgbClr val="00A896"/>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9" name="Image 1" descr="preencoded.png"/>
          <p:cNvPicPr>
            <a:picLocks noChangeAspect="1"/>
          </p:cNvPicPr>
          <p:nvPr/>
        </p:nvPicPr>
        <p:blipFill>
          <a:blip r:embed="rId4"/>
          <a:stretch>
            <a:fillRect/>
          </a:stretch>
        </p:blipFill>
        <p:spPr>
          <a:xfrm>
            <a:off x="787481" y="2662001"/>
            <a:ext cx="272125" cy="272125"/>
          </a:xfrm>
          <a:prstGeom prst="rect">
            <a:avLst/>
          </a:prstGeom>
        </p:spPr>
      </p:pic>
      <p:sp>
        <p:nvSpPr>
          <p:cNvPr id="10" name="Text 6"/>
          <p:cNvSpPr/>
          <p:nvPr/>
        </p:nvSpPr>
        <p:spPr>
          <a:xfrm>
            <a:off x="1417320" y="2496312"/>
            <a:ext cx="3749040" cy="59436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50" b="1" i="0" u="none" strike="noStrike" kern="1200" cap="none" spc="0" normalizeH="0" baseline="0" noProof="0" dirty="0">
                <a:ln>
                  <a:noFill/>
                </a:ln>
                <a:solidFill>
                  <a:srgbClr val="1B2B2E"/>
                </a:solidFill>
                <a:effectLst/>
                <a:uLnTx/>
                <a:uFillTx/>
                <a:latin typeface="Calibri" pitchFamily="34" charset="0"/>
                <a:ea typeface="Calibri" pitchFamily="34" charset="-122"/>
                <a:cs typeface="Calibri" pitchFamily="34" charset="-120"/>
              </a:rPr>
              <a:t>Hospital Episode Statistics &amp; registries</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 7"/>
          <p:cNvSpPr/>
          <p:nvPr/>
        </p:nvSpPr>
        <p:spPr>
          <a:xfrm>
            <a:off x="5257800" y="2441448"/>
            <a:ext cx="6355080" cy="82296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1B2B2E"/>
                </a:solidFill>
                <a:effectLst/>
                <a:uLnTx/>
                <a:uFillTx/>
                <a:latin typeface="Calibri" pitchFamily="34" charset="0"/>
                <a:ea typeface="Calibri" pitchFamily="34" charset="-122"/>
                <a:cs typeface="Calibri" pitchFamily="34" charset="-120"/>
              </a:rPr>
              <a:t>Hospital admissions and the National Joint Registry track severe disease, joint replacement rates and surgical outcomes (Yu et al., 2019)</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Shape 8"/>
          <p:cNvSpPr/>
          <p:nvPr/>
        </p:nvSpPr>
        <p:spPr>
          <a:xfrm>
            <a:off x="640080" y="3611880"/>
            <a:ext cx="566928" cy="566928"/>
          </a:xfrm>
          <a:prstGeom prst="ellipse">
            <a:avLst/>
          </a:prstGeom>
          <a:solidFill>
            <a:srgbClr val="00A896"/>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3" name="Image 2" descr="preencoded.png"/>
          <p:cNvPicPr>
            <a:picLocks noChangeAspect="1"/>
          </p:cNvPicPr>
          <p:nvPr/>
        </p:nvPicPr>
        <p:blipFill>
          <a:blip r:embed="rId5"/>
          <a:stretch>
            <a:fillRect/>
          </a:stretch>
        </p:blipFill>
        <p:spPr>
          <a:xfrm>
            <a:off x="787481" y="3759281"/>
            <a:ext cx="272125" cy="272125"/>
          </a:xfrm>
          <a:prstGeom prst="rect">
            <a:avLst/>
          </a:prstGeom>
        </p:spPr>
      </p:pic>
      <p:sp>
        <p:nvSpPr>
          <p:cNvPr id="14" name="Text 9"/>
          <p:cNvSpPr/>
          <p:nvPr/>
        </p:nvSpPr>
        <p:spPr>
          <a:xfrm>
            <a:off x="1417320" y="3593592"/>
            <a:ext cx="3749040" cy="59436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50" b="1" i="0" u="none" strike="noStrike" kern="1200" cap="none" spc="0" normalizeH="0" baseline="0" noProof="0" dirty="0">
                <a:ln>
                  <a:noFill/>
                </a:ln>
                <a:solidFill>
                  <a:srgbClr val="1B2B2E"/>
                </a:solidFill>
                <a:effectLst/>
                <a:uLnTx/>
                <a:uFillTx/>
                <a:latin typeface="Calibri" pitchFamily="34" charset="0"/>
                <a:ea typeface="Calibri" pitchFamily="34" charset="-122"/>
                <a:cs typeface="Calibri" pitchFamily="34" charset="-120"/>
              </a:rPr>
              <a:t>Self-reported surveys</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Text 10"/>
          <p:cNvSpPr/>
          <p:nvPr/>
        </p:nvSpPr>
        <p:spPr>
          <a:xfrm>
            <a:off x="5257800" y="3538728"/>
            <a:ext cx="6355080" cy="82296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1B2B2E"/>
                </a:solidFill>
                <a:effectLst/>
                <a:uLnTx/>
                <a:uFillTx/>
                <a:latin typeface="Calibri" pitchFamily="34" charset="0"/>
                <a:ea typeface="Calibri" pitchFamily="34" charset="-122"/>
                <a:cs typeface="Calibri" pitchFamily="34" charset="-120"/>
              </a:rPr>
              <a:t>Health Survey for England and OHID musculoskeletal health local profiles capture symptomatic OA managed outside hospital</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Shape 11"/>
          <p:cNvSpPr/>
          <p:nvPr/>
        </p:nvSpPr>
        <p:spPr>
          <a:xfrm>
            <a:off x="640080" y="4709160"/>
            <a:ext cx="566928" cy="566928"/>
          </a:xfrm>
          <a:prstGeom prst="ellipse">
            <a:avLst/>
          </a:prstGeom>
          <a:solidFill>
            <a:srgbClr val="00A896"/>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7" name="Image 3" descr="preencoded.png"/>
          <p:cNvPicPr>
            <a:picLocks noChangeAspect="1"/>
          </p:cNvPicPr>
          <p:nvPr/>
        </p:nvPicPr>
        <p:blipFill>
          <a:blip r:embed="rId6"/>
          <a:stretch>
            <a:fillRect/>
          </a:stretch>
        </p:blipFill>
        <p:spPr>
          <a:xfrm>
            <a:off x="787481" y="4856561"/>
            <a:ext cx="272125" cy="272125"/>
          </a:xfrm>
          <a:prstGeom prst="rect">
            <a:avLst/>
          </a:prstGeom>
        </p:spPr>
      </p:pic>
      <p:sp>
        <p:nvSpPr>
          <p:cNvPr id="18" name="Text 12"/>
          <p:cNvSpPr/>
          <p:nvPr/>
        </p:nvSpPr>
        <p:spPr>
          <a:xfrm>
            <a:off x="1417320" y="4690872"/>
            <a:ext cx="3749040" cy="59436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50" b="1" i="0" u="none" strike="noStrike" kern="1200" cap="none" spc="0" normalizeH="0" baseline="0" noProof="0" dirty="0">
                <a:ln>
                  <a:noFill/>
                </a:ln>
                <a:solidFill>
                  <a:srgbClr val="1B2B2E"/>
                </a:solidFill>
                <a:effectLst/>
                <a:uLnTx/>
                <a:uFillTx/>
                <a:latin typeface="Calibri" pitchFamily="34" charset="0"/>
                <a:ea typeface="Calibri" pitchFamily="34" charset="-122"/>
                <a:cs typeface="Calibri" pitchFamily="34" charset="-120"/>
              </a:rPr>
              <a:t>Clinical diagnostic criteria (NICE)</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 name="Text 13"/>
          <p:cNvSpPr/>
          <p:nvPr/>
        </p:nvSpPr>
        <p:spPr>
          <a:xfrm>
            <a:off x="5257800" y="4636008"/>
            <a:ext cx="6355080" cy="82296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1B2B2E"/>
                </a:solidFill>
                <a:effectLst/>
                <a:uLnTx/>
                <a:uFillTx/>
                <a:latin typeface="Calibri" pitchFamily="34" charset="0"/>
                <a:ea typeface="Calibri" pitchFamily="34" charset="-122"/>
                <a:cs typeface="Calibri" pitchFamily="34" charset="-120"/>
              </a:rPr>
              <a:t>NICE NG226 allows diagnosis from typical age-related joint pain and stiffness, without routine imaging</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 name="Text 14"/>
          <p:cNvSpPr/>
          <p:nvPr/>
        </p:nvSpPr>
        <p:spPr>
          <a:xfrm>
            <a:off x="457200" y="6473952"/>
            <a:ext cx="54864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5C7A7D"/>
                </a:solidFill>
                <a:effectLst/>
                <a:uLnTx/>
                <a:uFillTx/>
                <a:latin typeface="Calibri" pitchFamily="34" charset="0"/>
                <a:ea typeface="Calibri" pitchFamily="34" charset="-122"/>
                <a:cs typeface="Calibri" pitchFamily="34" charset="-120"/>
              </a:rPr>
              <a:t>Osteoarthritis  |  Health &amp; Social Care</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1" name="Text 15"/>
          <p:cNvSpPr/>
          <p:nvPr/>
        </p:nvSpPr>
        <p:spPr>
          <a:xfrm>
            <a:off x="11247120" y="6473952"/>
            <a:ext cx="457200" cy="27432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5C7A7D"/>
                </a:solidFill>
                <a:effectLst/>
                <a:uLnTx/>
                <a:uFillTx/>
                <a:latin typeface="Calibri" pitchFamily="34" charset="0"/>
                <a:ea typeface="Calibri" pitchFamily="34" charset="-122"/>
                <a:cs typeface="Calibri" pitchFamily="34" charset="-120"/>
              </a:rPr>
              <a:t>3</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24" name="Straight Connector 23">
            <a:extLst>
              <a:ext uri="{FF2B5EF4-FFF2-40B4-BE49-F238E27FC236}">
                <a16:creationId xmlns:a16="http://schemas.microsoft.com/office/drawing/2014/main" id="{2FD625F7-32FE-A401-05D0-E7F1CED290C2}"/>
              </a:ext>
            </a:extLst>
          </p:cNvPr>
          <p:cNvCxnSpPr/>
          <p:nvPr/>
        </p:nvCxnSpPr>
        <p:spPr>
          <a:xfrm>
            <a:off x="4789170" y="1417320"/>
            <a:ext cx="0" cy="3867912"/>
          </a:xfrm>
          <a:prstGeom prst="line">
            <a:avLst/>
          </a:prstGeom>
          <a:ln>
            <a:solidFill>
              <a:srgbClr val="05A896"/>
            </a:solidFill>
          </a:ln>
        </p:spPr>
        <p:style>
          <a:lnRef idx="2">
            <a:schemeClr val="dk1"/>
          </a:lnRef>
          <a:fillRef idx="0">
            <a:schemeClr val="dk1"/>
          </a:fillRef>
          <a:effectRef idx="1">
            <a:schemeClr val="dk1"/>
          </a:effectRef>
          <a:fontRef idx="minor">
            <a:schemeClr val="tx1"/>
          </a:fontRef>
        </p:style>
      </p:cxn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11480"/>
            <a:ext cx="10972800" cy="6400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1B2B2E"/>
                </a:solidFill>
                <a:effectLst/>
                <a:uLnTx/>
                <a:uFillTx/>
                <a:latin typeface="Cambria" pitchFamily="34" charset="0"/>
                <a:ea typeface="Cambria" pitchFamily="34" charset="-122"/>
                <a:cs typeface="Cambria" pitchFamily="34" charset="-120"/>
              </a:rPr>
              <a:t>Controlling Osteoarthritis – NICE Guidance (NG226)</a:t>
            </a:r>
            <a:endParaRPr kumimoji="0" lang="en-US" sz="2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Shape 1"/>
          <p:cNvSpPr/>
          <p:nvPr/>
        </p:nvSpPr>
        <p:spPr>
          <a:xfrm>
            <a:off x="457200" y="1417320"/>
            <a:ext cx="2212848" cy="3520440"/>
          </a:xfrm>
          <a:prstGeom prst="roundRect">
            <a:avLst>
              <a:gd name="adj" fmla="val 3306"/>
            </a:avLst>
          </a:prstGeom>
          <a:solidFill>
            <a:srgbClr val="F0F7F6"/>
          </a:solidFill>
          <a:ln/>
          <a:effectLst>
            <a:outerShdw blurRad="101600" dist="38100" dir="2700000" algn="bl" rotWithShape="0">
              <a:srgbClr val="000000">
                <a:alpha val="12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Shape 2"/>
          <p:cNvSpPr/>
          <p:nvPr/>
        </p:nvSpPr>
        <p:spPr>
          <a:xfrm>
            <a:off x="1266444" y="1691640"/>
            <a:ext cx="594360" cy="594360"/>
          </a:xfrm>
          <a:prstGeom prst="ellipse">
            <a:avLst/>
          </a:prstGeom>
          <a:solidFill>
            <a:srgbClr val="00A896"/>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 name="Image 0" descr="preencoded.png"/>
          <p:cNvPicPr>
            <a:picLocks noChangeAspect="1"/>
          </p:cNvPicPr>
          <p:nvPr/>
        </p:nvPicPr>
        <p:blipFill>
          <a:blip r:embed="rId3"/>
          <a:stretch>
            <a:fillRect/>
          </a:stretch>
        </p:blipFill>
        <p:spPr>
          <a:xfrm>
            <a:off x="1420978" y="1846174"/>
            <a:ext cx="285293" cy="285293"/>
          </a:xfrm>
          <a:prstGeom prst="rect">
            <a:avLst/>
          </a:prstGeom>
        </p:spPr>
      </p:pic>
      <p:sp>
        <p:nvSpPr>
          <p:cNvPr id="6" name="Text 3"/>
          <p:cNvSpPr/>
          <p:nvPr/>
        </p:nvSpPr>
        <p:spPr>
          <a:xfrm>
            <a:off x="566928" y="2423160"/>
            <a:ext cx="1993392" cy="50292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dirty="0">
                <a:ln>
                  <a:noFill/>
                </a:ln>
                <a:solidFill>
                  <a:srgbClr val="1B2B2E"/>
                </a:solidFill>
                <a:effectLst/>
                <a:uLnTx/>
                <a:uFillTx/>
                <a:latin typeface="Calibri" pitchFamily="34" charset="0"/>
                <a:ea typeface="Calibri" pitchFamily="34" charset="-122"/>
                <a:cs typeface="Calibri" pitchFamily="34" charset="-120"/>
              </a:rPr>
              <a:t>1. Education &amp; Advice</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4"/>
          <p:cNvSpPr/>
          <p:nvPr/>
        </p:nvSpPr>
        <p:spPr>
          <a:xfrm>
            <a:off x="594360" y="2971800"/>
            <a:ext cx="1938528" cy="182880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1B2B2E"/>
                </a:solidFill>
                <a:effectLst/>
                <a:uLnTx/>
                <a:uFillTx/>
                <a:latin typeface="Calibri" pitchFamily="34" charset="0"/>
                <a:ea typeface="Calibri" pitchFamily="34" charset="-122"/>
                <a:cs typeface="Calibri" pitchFamily="34" charset="-120"/>
              </a:rPr>
              <a:t>Explain the condition, self-management, and realistic expectations</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Shape 5"/>
          <p:cNvSpPr/>
          <p:nvPr/>
        </p:nvSpPr>
        <p:spPr>
          <a:xfrm>
            <a:off x="2788920" y="1417320"/>
            <a:ext cx="2212848" cy="3520440"/>
          </a:xfrm>
          <a:prstGeom prst="roundRect">
            <a:avLst>
              <a:gd name="adj" fmla="val 3306"/>
            </a:avLst>
          </a:prstGeom>
          <a:solidFill>
            <a:srgbClr val="E4F2F0"/>
          </a:solidFill>
          <a:ln/>
          <a:effectLst>
            <a:outerShdw blurRad="101600" dist="38100" dir="2700000" algn="bl" rotWithShape="0">
              <a:srgbClr val="000000">
                <a:alpha val="12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Shape 6"/>
          <p:cNvSpPr/>
          <p:nvPr/>
        </p:nvSpPr>
        <p:spPr>
          <a:xfrm>
            <a:off x="3598164" y="1691640"/>
            <a:ext cx="594360" cy="594360"/>
          </a:xfrm>
          <a:prstGeom prst="ellipse">
            <a:avLst/>
          </a:prstGeom>
          <a:solidFill>
            <a:srgbClr val="00A896"/>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0" name="Image 1" descr="preencoded.png"/>
          <p:cNvPicPr>
            <a:picLocks noChangeAspect="1"/>
          </p:cNvPicPr>
          <p:nvPr/>
        </p:nvPicPr>
        <p:blipFill>
          <a:blip r:embed="rId4"/>
          <a:stretch>
            <a:fillRect/>
          </a:stretch>
        </p:blipFill>
        <p:spPr>
          <a:xfrm>
            <a:off x="3752698" y="1846174"/>
            <a:ext cx="285293" cy="285293"/>
          </a:xfrm>
          <a:prstGeom prst="rect">
            <a:avLst/>
          </a:prstGeom>
        </p:spPr>
      </p:pic>
      <p:sp>
        <p:nvSpPr>
          <p:cNvPr id="11" name="Text 7"/>
          <p:cNvSpPr/>
          <p:nvPr/>
        </p:nvSpPr>
        <p:spPr>
          <a:xfrm>
            <a:off x="2898648" y="2423160"/>
            <a:ext cx="1993392" cy="50292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dirty="0">
                <a:ln>
                  <a:noFill/>
                </a:ln>
                <a:solidFill>
                  <a:srgbClr val="1B2B2E"/>
                </a:solidFill>
                <a:effectLst/>
                <a:uLnTx/>
                <a:uFillTx/>
                <a:latin typeface="Calibri" pitchFamily="34" charset="0"/>
                <a:ea typeface="Calibri" pitchFamily="34" charset="-122"/>
                <a:cs typeface="Calibri" pitchFamily="34" charset="-120"/>
              </a:rPr>
              <a:t>2. Exercise &amp; Activity</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 8"/>
          <p:cNvSpPr/>
          <p:nvPr/>
        </p:nvSpPr>
        <p:spPr>
          <a:xfrm>
            <a:off x="2926080" y="2971800"/>
            <a:ext cx="1938528" cy="182880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1B2B2E"/>
                </a:solidFill>
                <a:effectLst/>
                <a:uLnTx/>
                <a:uFillTx/>
                <a:latin typeface="Calibri" pitchFamily="34" charset="0"/>
                <a:ea typeface="Calibri" pitchFamily="34" charset="-122"/>
                <a:cs typeface="Calibri" pitchFamily="34" charset="-120"/>
              </a:rPr>
              <a:t>Local muscle strengthening and general aerobic fitness, tailored to the person</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Shape 9"/>
          <p:cNvSpPr/>
          <p:nvPr/>
        </p:nvSpPr>
        <p:spPr>
          <a:xfrm>
            <a:off x="5120640" y="1417320"/>
            <a:ext cx="2212848" cy="3520440"/>
          </a:xfrm>
          <a:prstGeom prst="roundRect">
            <a:avLst>
              <a:gd name="adj" fmla="val 3306"/>
            </a:avLst>
          </a:prstGeom>
          <a:solidFill>
            <a:srgbClr val="F0F7F6"/>
          </a:solidFill>
          <a:ln/>
          <a:effectLst>
            <a:outerShdw blurRad="101600" dist="38100" dir="2700000" algn="bl" rotWithShape="0">
              <a:srgbClr val="000000">
                <a:alpha val="12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Shape 10"/>
          <p:cNvSpPr/>
          <p:nvPr/>
        </p:nvSpPr>
        <p:spPr>
          <a:xfrm>
            <a:off x="5929884" y="1691640"/>
            <a:ext cx="594360" cy="594360"/>
          </a:xfrm>
          <a:prstGeom prst="ellipse">
            <a:avLst/>
          </a:prstGeom>
          <a:solidFill>
            <a:srgbClr val="00A896"/>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5" name="Image 2" descr="preencoded.png"/>
          <p:cNvPicPr>
            <a:picLocks noChangeAspect="1"/>
          </p:cNvPicPr>
          <p:nvPr/>
        </p:nvPicPr>
        <p:blipFill>
          <a:blip r:embed="rId5"/>
          <a:stretch>
            <a:fillRect/>
          </a:stretch>
        </p:blipFill>
        <p:spPr>
          <a:xfrm>
            <a:off x="6084418" y="1846174"/>
            <a:ext cx="285293" cy="285293"/>
          </a:xfrm>
          <a:prstGeom prst="rect">
            <a:avLst/>
          </a:prstGeom>
        </p:spPr>
      </p:pic>
      <p:sp>
        <p:nvSpPr>
          <p:cNvPr id="16" name="Text 11"/>
          <p:cNvSpPr/>
          <p:nvPr/>
        </p:nvSpPr>
        <p:spPr>
          <a:xfrm>
            <a:off x="5230368" y="2423160"/>
            <a:ext cx="1993392" cy="50292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dirty="0">
                <a:ln>
                  <a:noFill/>
                </a:ln>
                <a:solidFill>
                  <a:srgbClr val="1B2B2E"/>
                </a:solidFill>
                <a:effectLst/>
                <a:uLnTx/>
                <a:uFillTx/>
                <a:latin typeface="Calibri" pitchFamily="34" charset="0"/>
                <a:ea typeface="Calibri" pitchFamily="34" charset="-122"/>
                <a:cs typeface="Calibri" pitchFamily="34" charset="-120"/>
              </a:rPr>
              <a:t>3. Weight Management</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Text 12"/>
          <p:cNvSpPr/>
          <p:nvPr/>
        </p:nvSpPr>
        <p:spPr>
          <a:xfrm>
            <a:off x="5257800" y="2971800"/>
            <a:ext cx="1938528" cy="182880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1B2B2E"/>
                </a:solidFill>
                <a:effectLst/>
                <a:uLnTx/>
                <a:uFillTx/>
                <a:latin typeface="Calibri" pitchFamily="34" charset="0"/>
                <a:ea typeface="Calibri" pitchFamily="34" charset="-122"/>
                <a:cs typeface="Calibri" pitchFamily="34" charset="-120"/>
              </a:rPr>
              <a:t>Referral to weight-loss support where BMI is a contributing factor</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8" name="Shape 13"/>
          <p:cNvSpPr/>
          <p:nvPr/>
        </p:nvSpPr>
        <p:spPr>
          <a:xfrm>
            <a:off x="7452360" y="1417320"/>
            <a:ext cx="2212848" cy="3520440"/>
          </a:xfrm>
          <a:prstGeom prst="roundRect">
            <a:avLst>
              <a:gd name="adj" fmla="val 3306"/>
            </a:avLst>
          </a:prstGeom>
          <a:solidFill>
            <a:srgbClr val="E4F2F0"/>
          </a:solidFill>
          <a:ln/>
          <a:effectLst>
            <a:outerShdw blurRad="101600" dist="38100" dir="2700000" algn="bl" rotWithShape="0">
              <a:srgbClr val="000000">
                <a:alpha val="12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Shape 14"/>
          <p:cNvSpPr/>
          <p:nvPr/>
        </p:nvSpPr>
        <p:spPr>
          <a:xfrm>
            <a:off x="8261604" y="1691640"/>
            <a:ext cx="594360" cy="594360"/>
          </a:xfrm>
          <a:prstGeom prst="ellipse">
            <a:avLst/>
          </a:prstGeom>
          <a:solidFill>
            <a:srgbClr val="00A896"/>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0" name="Image 3" descr="preencoded.png"/>
          <p:cNvPicPr>
            <a:picLocks noChangeAspect="1"/>
          </p:cNvPicPr>
          <p:nvPr/>
        </p:nvPicPr>
        <p:blipFill>
          <a:blip r:embed="rId6"/>
          <a:stretch>
            <a:fillRect/>
          </a:stretch>
        </p:blipFill>
        <p:spPr>
          <a:xfrm>
            <a:off x="8416138" y="1846174"/>
            <a:ext cx="285293" cy="285293"/>
          </a:xfrm>
          <a:prstGeom prst="rect">
            <a:avLst/>
          </a:prstGeom>
        </p:spPr>
      </p:pic>
      <p:sp>
        <p:nvSpPr>
          <p:cNvPr id="21" name="Text 15"/>
          <p:cNvSpPr/>
          <p:nvPr/>
        </p:nvSpPr>
        <p:spPr>
          <a:xfrm>
            <a:off x="7562088" y="2423160"/>
            <a:ext cx="1993392" cy="50292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dirty="0">
                <a:ln>
                  <a:noFill/>
                </a:ln>
                <a:solidFill>
                  <a:srgbClr val="1B2B2E"/>
                </a:solidFill>
                <a:effectLst/>
                <a:uLnTx/>
                <a:uFillTx/>
                <a:latin typeface="Calibri" pitchFamily="34" charset="0"/>
                <a:ea typeface="Calibri" pitchFamily="34" charset="-122"/>
                <a:cs typeface="Calibri" pitchFamily="34" charset="-120"/>
              </a:rPr>
              <a:t>4. Pharmacological Support</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Text 16"/>
          <p:cNvSpPr/>
          <p:nvPr/>
        </p:nvSpPr>
        <p:spPr>
          <a:xfrm>
            <a:off x="7589520" y="2971800"/>
            <a:ext cx="1938528" cy="182880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1B2B2E"/>
                </a:solidFill>
                <a:effectLst/>
                <a:uLnTx/>
                <a:uFillTx/>
                <a:latin typeface="Calibri" pitchFamily="34" charset="0"/>
                <a:ea typeface="Calibri" pitchFamily="34" charset="-122"/>
                <a:cs typeface="Calibri" pitchFamily="34" charset="-120"/>
              </a:rPr>
              <a:t>Topical/oral analgesia as adjuncts, not as a replacement for the above</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Shape 17"/>
          <p:cNvSpPr/>
          <p:nvPr/>
        </p:nvSpPr>
        <p:spPr>
          <a:xfrm>
            <a:off x="9784080" y="1417320"/>
            <a:ext cx="2212848" cy="3520440"/>
          </a:xfrm>
          <a:prstGeom prst="roundRect">
            <a:avLst>
              <a:gd name="adj" fmla="val 3306"/>
            </a:avLst>
          </a:prstGeom>
          <a:solidFill>
            <a:srgbClr val="F0F7F6"/>
          </a:solidFill>
          <a:ln/>
          <a:effectLst>
            <a:outerShdw blurRad="101600" dist="38100" dir="2700000" algn="bl" rotWithShape="0">
              <a:srgbClr val="000000">
                <a:alpha val="12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Shape 18"/>
          <p:cNvSpPr/>
          <p:nvPr/>
        </p:nvSpPr>
        <p:spPr>
          <a:xfrm>
            <a:off x="10593324" y="1691640"/>
            <a:ext cx="594360" cy="594360"/>
          </a:xfrm>
          <a:prstGeom prst="ellipse">
            <a:avLst/>
          </a:prstGeom>
          <a:solidFill>
            <a:srgbClr val="00A896"/>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5" name="Image 4" descr="preencoded.png"/>
          <p:cNvPicPr>
            <a:picLocks noChangeAspect="1"/>
          </p:cNvPicPr>
          <p:nvPr/>
        </p:nvPicPr>
        <p:blipFill>
          <a:blip r:embed="rId7"/>
          <a:stretch>
            <a:fillRect/>
          </a:stretch>
        </p:blipFill>
        <p:spPr>
          <a:xfrm>
            <a:off x="10747858" y="1846174"/>
            <a:ext cx="285293" cy="285293"/>
          </a:xfrm>
          <a:prstGeom prst="rect">
            <a:avLst/>
          </a:prstGeom>
        </p:spPr>
      </p:pic>
      <p:sp>
        <p:nvSpPr>
          <p:cNvPr id="26" name="Text 19"/>
          <p:cNvSpPr/>
          <p:nvPr/>
        </p:nvSpPr>
        <p:spPr>
          <a:xfrm>
            <a:off x="9893808" y="2423160"/>
            <a:ext cx="1993392" cy="50292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dirty="0">
                <a:ln>
                  <a:noFill/>
                </a:ln>
                <a:solidFill>
                  <a:srgbClr val="1B2B2E"/>
                </a:solidFill>
                <a:effectLst/>
                <a:uLnTx/>
                <a:uFillTx/>
                <a:latin typeface="Calibri" pitchFamily="34" charset="0"/>
                <a:ea typeface="Calibri" pitchFamily="34" charset="-122"/>
                <a:cs typeface="Calibri" pitchFamily="34" charset="-120"/>
              </a:rPr>
              <a:t>5. Surgical Referral</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7" name="Text 20"/>
          <p:cNvSpPr/>
          <p:nvPr/>
        </p:nvSpPr>
        <p:spPr>
          <a:xfrm>
            <a:off x="9921240" y="2971800"/>
            <a:ext cx="1938528" cy="182880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1B2B2E"/>
                </a:solidFill>
                <a:effectLst/>
                <a:uLnTx/>
                <a:uFillTx/>
                <a:latin typeface="Calibri" pitchFamily="34" charset="0"/>
                <a:ea typeface="Calibri" pitchFamily="34" charset="-122"/>
                <a:cs typeface="Calibri" pitchFamily="34" charset="-120"/>
              </a:rPr>
              <a:t>Joint replacement considered when non-surgical care no longer controls symptoms</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8" name="Text 21"/>
          <p:cNvSpPr/>
          <p:nvPr/>
        </p:nvSpPr>
        <p:spPr>
          <a:xfrm>
            <a:off x="548640" y="5166360"/>
            <a:ext cx="11064240" cy="4572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50" b="0" i="1" u="none" strike="noStrike" kern="1200" cap="none" spc="0" normalizeH="0" baseline="0" noProof="0" dirty="0">
                <a:ln>
                  <a:noFill/>
                </a:ln>
                <a:solidFill>
                  <a:srgbClr val="5C7A7D"/>
                </a:solidFill>
                <a:effectLst/>
                <a:uLnTx/>
                <a:uFillTx/>
                <a:latin typeface="Calibri" pitchFamily="34" charset="0"/>
                <a:ea typeface="Calibri" pitchFamily="34" charset="-122"/>
                <a:cs typeface="Calibri" pitchFamily="34" charset="-120"/>
              </a:rPr>
              <a:t>Risk factors: obesity, age, being female, previous joint injury, and occupational/genetic factors all increase likelihood of OA (Versus Arthritis, 2023)</a:t>
            </a:r>
            <a:endParaRPr kumimoji="0" lang="en-US" sz="11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9" name="Text 22"/>
          <p:cNvSpPr/>
          <p:nvPr/>
        </p:nvSpPr>
        <p:spPr>
          <a:xfrm>
            <a:off x="457200" y="6473952"/>
            <a:ext cx="54864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5C7A7D"/>
                </a:solidFill>
                <a:effectLst/>
                <a:uLnTx/>
                <a:uFillTx/>
                <a:latin typeface="Calibri" pitchFamily="34" charset="0"/>
                <a:ea typeface="Calibri" pitchFamily="34" charset="-122"/>
                <a:cs typeface="Calibri" pitchFamily="34" charset="-120"/>
              </a:rPr>
              <a:t>Osteoarthritis  |  Health &amp; Social Care</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0" name="Text 23"/>
          <p:cNvSpPr/>
          <p:nvPr/>
        </p:nvSpPr>
        <p:spPr>
          <a:xfrm>
            <a:off x="11247120" y="6473952"/>
            <a:ext cx="457200" cy="27432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5C7A7D"/>
                </a:solidFill>
                <a:effectLst/>
                <a:uLnTx/>
                <a:uFillTx/>
                <a:latin typeface="Calibri" pitchFamily="34" charset="0"/>
                <a:ea typeface="Calibri" pitchFamily="34" charset="-122"/>
                <a:cs typeface="Calibri" pitchFamily="34" charset="-120"/>
              </a:rPr>
              <a:t>4</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42A2B"/>
        </a:solidFill>
        <a:effectLst/>
      </p:bgPr>
    </p:bg>
    <p:spTree>
      <p:nvGrpSpPr>
        <p:cNvPr id="1" name=""/>
        <p:cNvGrpSpPr/>
        <p:nvPr/>
      </p:nvGrpSpPr>
      <p:grpSpPr>
        <a:xfrm>
          <a:off x="0" y="0"/>
          <a:ext cx="0" cy="0"/>
          <a:chOff x="0" y="0"/>
          <a:chExt cx="0" cy="0"/>
        </a:xfrm>
      </p:grpSpPr>
      <p:sp>
        <p:nvSpPr>
          <p:cNvPr id="2" name="Shape 0"/>
          <p:cNvSpPr/>
          <p:nvPr/>
        </p:nvSpPr>
        <p:spPr>
          <a:xfrm>
            <a:off x="-1143000" y="4297680"/>
            <a:ext cx="3840480" cy="3840480"/>
          </a:xfrm>
          <a:prstGeom prst="ellipse">
            <a:avLst/>
          </a:prstGeom>
          <a:solidFill>
            <a:srgbClr val="028090">
              <a:alpha val="28000"/>
            </a:srgbClr>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640080" y="457200"/>
            <a:ext cx="8229600" cy="6400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Case Study: Amina, 76</a:t>
            </a:r>
            <a:endParaRPr kumimoji="0" lang="en-US" sz="3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640080" y="1143000"/>
            <a:ext cx="10789920" cy="6858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0" i="1" u="none" strike="noStrike" kern="1200" cap="none" spc="0" normalizeH="0" baseline="0" noProof="0" dirty="0">
                <a:ln>
                  <a:noFill/>
                </a:ln>
                <a:solidFill>
                  <a:srgbClr val="BFD8D6"/>
                </a:solidFill>
                <a:effectLst/>
                <a:uLnTx/>
                <a:uFillTx/>
                <a:latin typeface="Calibri" pitchFamily="34" charset="0"/>
                <a:ea typeface="Calibri" pitchFamily="34" charset="-122"/>
                <a:cs typeface="Calibri" pitchFamily="34" charset="-120"/>
              </a:rPr>
              <a:t>76-year-old woman at her annual GP check-up: smokes 20/day, drinks a lot of coffee, several fractures in the last 5 years, lost 2.5cm in height this year, and lost weight while her clothes still fit the same</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hape 3"/>
          <p:cNvSpPr/>
          <p:nvPr/>
        </p:nvSpPr>
        <p:spPr>
          <a:xfrm>
            <a:off x="548640" y="2057400"/>
            <a:ext cx="2697480" cy="4160520"/>
          </a:xfrm>
          <a:prstGeom prst="roundRect">
            <a:avLst>
              <a:gd name="adj" fmla="val 2712"/>
            </a:avLst>
          </a:prstGeom>
          <a:solidFill>
            <a:srgbClr val="0B4547"/>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Shape 4"/>
          <p:cNvSpPr/>
          <p:nvPr/>
        </p:nvSpPr>
        <p:spPr>
          <a:xfrm>
            <a:off x="1554480" y="2331720"/>
            <a:ext cx="685800" cy="685800"/>
          </a:xfrm>
          <a:prstGeom prst="ellipse">
            <a:avLst/>
          </a:prstGeom>
          <a:solidFill>
            <a:srgbClr val="028090"/>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7" name="Image 0" descr="preencoded.png"/>
          <p:cNvPicPr>
            <a:picLocks noChangeAspect="1"/>
          </p:cNvPicPr>
          <p:nvPr/>
        </p:nvPicPr>
        <p:blipFill>
          <a:blip r:embed="rId3"/>
          <a:stretch>
            <a:fillRect/>
          </a:stretch>
        </p:blipFill>
        <p:spPr>
          <a:xfrm>
            <a:off x="1732788" y="2510028"/>
            <a:ext cx="329184" cy="329184"/>
          </a:xfrm>
          <a:prstGeom prst="rect">
            <a:avLst/>
          </a:prstGeom>
        </p:spPr>
      </p:pic>
      <p:sp>
        <p:nvSpPr>
          <p:cNvPr id="8" name="Text 5"/>
          <p:cNvSpPr/>
          <p:nvPr/>
        </p:nvSpPr>
        <p:spPr>
          <a:xfrm>
            <a:off x="685800" y="3154680"/>
            <a:ext cx="2423160" cy="594360"/>
          </a:xfrm>
          <a:prstGeom prst="rect">
            <a:avLst/>
          </a:prstGeom>
          <a:noFill/>
          <a:ln/>
        </p:spPr>
        <p:txBody>
          <a:bodyPr wrap="square" lIns="0" tIns="0" rIns="0" bIns="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Smoking (20/day)</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6"/>
          <p:cNvSpPr/>
          <p:nvPr/>
        </p:nvSpPr>
        <p:spPr>
          <a:xfrm>
            <a:off x="731520" y="3840480"/>
            <a:ext cx="2331720" cy="219456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D6F0EC"/>
                </a:solidFill>
                <a:effectLst/>
                <a:uLnTx/>
                <a:uFillTx/>
                <a:latin typeface="Calibri" pitchFamily="34" charset="0"/>
                <a:ea typeface="Calibri" pitchFamily="34" charset="-122"/>
                <a:cs typeface="Calibri" pitchFamily="34" charset="-120"/>
              </a:rPr>
              <a:t>Reduces bone density and blood supply to joint tissue; linked to greater OA pain and slower healing (NHS, 2023)</a:t>
            </a:r>
            <a:endParaRPr kumimoji="0" lang="en-US" sz="11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Shape 7"/>
          <p:cNvSpPr/>
          <p:nvPr/>
        </p:nvSpPr>
        <p:spPr>
          <a:xfrm>
            <a:off x="3429000" y="2057400"/>
            <a:ext cx="2697480" cy="4160520"/>
          </a:xfrm>
          <a:prstGeom prst="roundRect">
            <a:avLst>
              <a:gd name="adj" fmla="val 2712"/>
            </a:avLst>
          </a:prstGeom>
          <a:solidFill>
            <a:srgbClr val="0B4547"/>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Shape 8"/>
          <p:cNvSpPr/>
          <p:nvPr/>
        </p:nvSpPr>
        <p:spPr>
          <a:xfrm>
            <a:off x="4434840" y="2331720"/>
            <a:ext cx="685800" cy="685800"/>
          </a:xfrm>
          <a:prstGeom prst="ellipse">
            <a:avLst/>
          </a:prstGeom>
          <a:solidFill>
            <a:srgbClr val="028090"/>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2" name="Image 1" descr="preencoded.png"/>
          <p:cNvPicPr>
            <a:picLocks noChangeAspect="1"/>
          </p:cNvPicPr>
          <p:nvPr/>
        </p:nvPicPr>
        <p:blipFill>
          <a:blip r:embed="rId4"/>
          <a:stretch>
            <a:fillRect/>
          </a:stretch>
        </p:blipFill>
        <p:spPr>
          <a:xfrm>
            <a:off x="4613148" y="2510028"/>
            <a:ext cx="329184" cy="329184"/>
          </a:xfrm>
          <a:prstGeom prst="rect">
            <a:avLst/>
          </a:prstGeom>
        </p:spPr>
      </p:pic>
      <p:sp>
        <p:nvSpPr>
          <p:cNvPr id="13" name="Text 9"/>
          <p:cNvSpPr/>
          <p:nvPr/>
        </p:nvSpPr>
        <p:spPr>
          <a:xfrm>
            <a:off x="3566160" y="3154680"/>
            <a:ext cx="2423160" cy="594360"/>
          </a:xfrm>
          <a:prstGeom prst="rect">
            <a:avLst/>
          </a:prstGeom>
          <a:noFill/>
          <a:ln/>
        </p:spPr>
        <p:txBody>
          <a:bodyPr wrap="square" lIns="0" tIns="0" rIns="0" bIns="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High Caffeine Intake</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Text 10"/>
          <p:cNvSpPr/>
          <p:nvPr/>
        </p:nvSpPr>
        <p:spPr>
          <a:xfrm>
            <a:off x="3611880" y="3840480"/>
            <a:ext cx="2331720" cy="219456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D6F0EC"/>
                </a:solidFill>
                <a:effectLst/>
                <a:uLnTx/>
                <a:uFillTx/>
                <a:latin typeface="Calibri" pitchFamily="34" charset="0"/>
                <a:ea typeface="Calibri" pitchFamily="34" charset="-122"/>
                <a:cs typeface="Calibri" pitchFamily="34" charset="-120"/>
              </a:rPr>
              <a:t>Excess caffeine can reduce calcium absorption, contributing to weaker bones and fracture risk</a:t>
            </a:r>
            <a:endParaRPr kumimoji="0" lang="en-US" sz="11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Shape 11"/>
          <p:cNvSpPr/>
          <p:nvPr/>
        </p:nvSpPr>
        <p:spPr>
          <a:xfrm>
            <a:off x="6309360" y="2057400"/>
            <a:ext cx="2697480" cy="4160520"/>
          </a:xfrm>
          <a:prstGeom prst="roundRect">
            <a:avLst>
              <a:gd name="adj" fmla="val 2712"/>
            </a:avLst>
          </a:prstGeom>
          <a:solidFill>
            <a:srgbClr val="0B4547"/>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Shape 12"/>
          <p:cNvSpPr/>
          <p:nvPr/>
        </p:nvSpPr>
        <p:spPr>
          <a:xfrm>
            <a:off x="7315200" y="2331720"/>
            <a:ext cx="685800" cy="685800"/>
          </a:xfrm>
          <a:prstGeom prst="ellipse">
            <a:avLst/>
          </a:prstGeom>
          <a:solidFill>
            <a:srgbClr val="028090"/>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7" name="Image 2" descr="preencoded.png"/>
          <p:cNvPicPr>
            <a:picLocks noChangeAspect="1"/>
          </p:cNvPicPr>
          <p:nvPr/>
        </p:nvPicPr>
        <p:blipFill>
          <a:blip r:embed="rId5"/>
          <a:stretch>
            <a:fillRect/>
          </a:stretch>
        </p:blipFill>
        <p:spPr>
          <a:xfrm>
            <a:off x="7493508" y="2510028"/>
            <a:ext cx="329184" cy="329184"/>
          </a:xfrm>
          <a:prstGeom prst="rect">
            <a:avLst/>
          </a:prstGeom>
        </p:spPr>
      </p:pic>
      <p:sp>
        <p:nvSpPr>
          <p:cNvPr id="18" name="Text 13"/>
          <p:cNvSpPr/>
          <p:nvPr/>
        </p:nvSpPr>
        <p:spPr>
          <a:xfrm>
            <a:off x="6446520" y="3154680"/>
            <a:ext cx="2423160" cy="594360"/>
          </a:xfrm>
          <a:prstGeom prst="rect">
            <a:avLst/>
          </a:prstGeom>
          <a:noFill/>
          <a:ln/>
        </p:spPr>
        <p:txBody>
          <a:bodyPr wrap="square" lIns="0" tIns="0" rIns="0" bIns="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Repeated Fractures</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 name="Text 14"/>
          <p:cNvSpPr/>
          <p:nvPr/>
        </p:nvSpPr>
        <p:spPr>
          <a:xfrm>
            <a:off x="6492240" y="3840480"/>
            <a:ext cx="2331720" cy="219456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D6F0EC"/>
                </a:solidFill>
                <a:effectLst/>
                <a:uLnTx/>
                <a:uFillTx/>
                <a:latin typeface="Calibri" pitchFamily="34" charset="0"/>
                <a:ea typeface="Calibri" pitchFamily="34" charset="-122"/>
                <a:cs typeface="Calibri" pitchFamily="34" charset="-120"/>
              </a:rPr>
              <a:t>Multiple fractures in 5 years suggest reduced bone strength, raising fall and further fracture risk</a:t>
            </a:r>
            <a:endParaRPr kumimoji="0" lang="en-US" sz="11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 name="Shape 15"/>
          <p:cNvSpPr/>
          <p:nvPr/>
        </p:nvSpPr>
        <p:spPr>
          <a:xfrm>
            <a:off x="9189720" y="2057400"/>
            <a:ext cx="2697480" cy="4160520"/>
          </a:xfrm>
          <a:prstGeom prst="roundRect">
            <a:avLst>
              <a:gd name="adj" fmla="val 2712"/>
            </a:avLst>
          </a:prstGeom>
          <a:solidFill>
            <a:srgbClr val="0B4547"/>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 name="Shape 16"/>
          <p:cNvSpPr/>
          <p:nvPr/>
        </p:nvSpPr>
        <p:spPr>
          <a:xfrm>
            <a:off x="10195560" y="2331720"/>
            <a:ext cx="685800" cy="685800"/>
          </a:xfrm>
          <a:prstGeom prst="ellipse">
            <a:avLst/>
          </a:prstGeom>
          <a:solidFill>
            <a:srgbClr val="028090"/>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2" name="Image 3" descr="preencoded.png"/>
          <p:cNvPicPr>
            <a:picLocks noChangeAspect="1"/>
          </p:cNvPicPr>
          <p:nvPr/>
        </p:nvPicPr>
        <p:blipFill>
          <a:blip r:embed="rId6"/>
          <a:stretch>
            <a:fillRect/>
          </a:stretch>
        </p:blipFill>
        <p:spPr>
          <a:xfrm>
            <a:off x="10373868" y="2510028"/>
            <a:ext cx="329184" cy="329184"/>
          </a:xfrm>
          <a:prstGeom prst="rect">
            <a:avLst/>
          </a:prstGeom>
        </p:spPr>
      </p:pic>
      <p:sp>
        <p:nvSpPr>
          <p:cNvPr id="23" name="Text 17"/>
          <p:cNvSpPr/>
          <p:nvPr/>
        </p:nvSpPr>
        <p:spPr>
          <a:xfrm>
            <a:off x="9326880" y="3154680"/>
            <a:ext cx="2423160" cy="594360"/>
          </a:xfrm>
          <a:prstGeom prst="rect">
            <a:avLst/>
          </a:prstGeom>
          <a:noFill/>
          <a:ln/>
        </p:spPr>
        <p:txBody>
          <a:bodyPr wrap="square" lIns="0" tIns="0" rIns="0" bIns="0"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Height &amp; Weight Loss</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 18"/>
          <p:cNvSpPr/>
          <p:nvPr/>
        </p:nvSpPr>
        <p:spPr>
          <a:xfrm>
            <a:off x="9372600" y="3840480"/>
            <a:ext cx="2331720" cy="219456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D6F0EC"/>
                </a:solidFill>
                <a:effectLst/>
                <a:uLnTx/>
                <a:uFillTx/>
                <a:latin typeface="Calibri" pitchFamily="34" charset="0"/>
                <a:ea typeface="Calibri" pitchFamily="34" charset="-122"/>
                <a:cs typeface="Calibri" pitchFamily="34" charset="-120"/>
              </a:rPr>
              <a:t>2.5cm height loss may indicate vertebral changes; unexplained weight loss needs wider medical review</a:t>
            </a:r>
            <a:endParaRPr kumimoji="0" lang="en-US" sz="11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Text 19"/>
          <p:cNvSpPr/>
          <p:nvPr/>
        </p:nvSpPr>
        <p:spPr>
          <a:xfrm>
            <a:off x="457200" y="6473952"/>
            <a:ext cx="54864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5C7A7D"/>
                </a:solidFill>
                <a:effectLst/>
                <a:uLnTx/>
                <a:uFillTx/>
                <a:latin typeface="Calibri" pitchFamily="34" charset="0"/>
                <a:ea typeface="Calibri" pitchFamily="34" charset="-122"/>
                <a:cs typeface="Calibri" pitchFamily="34" charset="-120"/>
              </a:rPr>
              <a:t>Osteoarthritis  |  Health &amp; Social Care</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6" name="Text 20"/>
          <p:cNvSpPr/>
          <p:nvPr/>
        </p:nvSpPr>
        <p:spPr>
          <a:xfrm>
            <a:off x="11247120" y="6473952"/>
            <a:ext cx="457200" cy="27432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5C7A7D"/>
                </a:solidFill>
                <a:effectLst/>
                <a:uLnTx/>
                <a:uFillTx/>
                <a:latin typeface="Calibri" pitchFamily="34" charset="0"/>
                <a:ea typeface="Calibri" pitchFamily="34" charset="-122"/>
                <a:cs typeface="Calibri" pitchFamily="34" charset="-120"/>
              </a:rPr>
              <a:t>5</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3" name="Shape 5">
            <a:extLst>
              <a:ext uri="{FF2B5EF4-FFF2-40B4-BE49-F238E27FC236}">
                <a16:creationId xmlns:a16="http://schemas.microsoft.com/office/drawing/2014/main" id="{F5E43EA1-DFFA-6936-5A8F-09E13561CCC2}"/>
              </a:ext>
            </a:extLst>
          </p:cNvPr>
          <p:cNvSpPr/>
          <p:nvPr/>
        </p:nvSpPr>
        <p:spPr>
          <a:xfrm>
            <a:off x="548640" y="1188172"/>
            <a:ext cx="11155680" cy="4407956"/>
          </a:xfrm>
          <a:prstGeom prst="roundRect">
            <a:avLst>
              <a:gd name="adj" fmla="val 3306"/>
            </a:avLst>
          </a:prstGeom>
          <a:solidFill>
            <a:srgbClr val="E4F2F0"/>
          </a:solidFill>
          <a:ln/>
          <a:effectLst>
            <a:outerShdw blurRad="101600" dist="38100" dir="2700000" algn="bl" rotWithShape="0">
              <a:srgbClr val="000000">
                <a:alpha val="12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Shape 1"/>
          <p:cNvSpPr/>
          <p:nvPr/>
        </p:nvSpPr>
        <p:spPr>
          <a:xfrm>
            <a:off x="640080" y="1508760"/>
            <a:ext cx="566928" cy="566928"/>
          </a:xfrm>
          <a:prstGeom prst="ellipse">
            <a:avLst/>
          </a:prstGeom>
          <a:solidFill>
            <a:srgbClr val="00A896"/>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4" name="Image 0" descr="preencoded.png"/>
          <p:cNvPicPr>
            <a:picLocks noChangeAspect="1"/>
          </p:cNvPicPr>
          <p:nvPr/>
        </p:nvPicPr>
        <p:blipFill>
          <a:blip r:embed="rId3"/>
          <a:stretch>
            <a:fillRect/>
          </a:stretch>
        </p:blipFill>
        <p:spPr>
          <a:xfrm>
            <a:off x="787481" y="1656161"/>
            <a:ext cx="272125" cy="272125"/>
          </a:xfrm>
          <a:prstGeom prst="rect">
            <a:avLst/>
          </a:prstGeom>
        </p:spPr>
      </p:pic>
      <p:sp>
        <p:nvSpPr>
          <p:cNvPr id="5" name="Text 2"/>
          <p:cNvSpPr/>
          <p:nvPr/>
        </p:nvSpPr>
        <p:spPr>
          <a:xfrm>
            <a:off x="1417320" y="1490472"/>
            <a:ext cx="3383280" cy="59436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50" b="1" i="0" u="none" strike="noStrike" kern="1200" cap="none" spc="0" normalizeH="0" baseline="0" noProof="0" dirty="0">
                <a:ln>
                  <a:noFill/>
                </a:ln>
                <a:solidFill>
                  <a:srgbClr val="1B2B2E"/>
                </a:solidFill>
                <a:effectLst/>
                <a:uLnTx/>
                <a:uFillTx/>
                <a:latin typeface="Calibri" pitchFamily="34" charset="0"/>
                <a:ea typeface="Calibri" pitchFamily="34" charset="-122"/>
                <a:cs typeface="Calibri" pitchFamily="34" charset="-120"/>
              </a:rPr>
              <a:t>Health Education</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3"/>
          <p:cNvSpPr/>
          <p:nvPr/>
        </p:nvSpPr>
        <p:spPr>
          <a:xfrm>
            <a:off x="5029200" y="1435608"/>
            <a:ext cx="6583680" cy="8686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1B2B2E"/>
                </a:solidFill>
                <a:effectLst/>
                <a:uLnTx/>
                <a:uFillTx/>
                <a:latin typeface="Calibri" pitchFamily="34" charset="0"/>
                <a:ea typeface="Calibri" pitchFamily="34" charset="-122"/>
                <a:cs typeface="Calibri" pitchFamily="34" charset="-120"/>
              </a:rPr>
              <a:t>Explain osteoarthritis in plain language; discuss how smoking and diet affect joints and bones; agree realistic, achievable goals together</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Shape 4"/>
          <p:cNvSpPr/>
          <p:nvPr/>
        </p:nvSpPr>
        <p:spPr>
          <a:xfrm>
            <a:off x="640080" y="2606040"/>
            <a:ext cx="566928" cy="566928"/>
          </a:xfrm>
          <a:prstGeom prst="ellipse">
            <a:avLst/>
          </a:prstGeom>
          <a:solidFill>
            <a:srgbClr val="00A896"/>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8" name="Image 1" descr="preencoded.png"/>
          <p:cNvPicPr>
            <a:picLocks noChangeAspect="1"/>
          </p:cNvPicPr>
          <p:nvPr/>
        </p:nvPicPr>
        <p:blipFill>
          <a:blip r:embed="rId4"/>
          <a:stretch>
            <a:fillRect/>
          </a:stretch>
        </p:blipFill>
        <p:spPr>
          <a:xfrm>
            <a:off x="787481" y="2753441"/>
            <a:ext cx="272125" cy="272125"/>
          </a:xfrm>
          <a:prstGeom prst="rect">
            <a:avLst/>
          </a:prstGeom>
        </p:spPr>
      </p:pic>
      <p:sp>
        <p:nvSpPr>
          <p:cNvPr id="9" name="Text 5"/>
          <p:cNvSpPr/>
          <p:nvPr/>
        </p:nvSpPr>
        <p:spPr>
          <a:xfrm>
            <a:off x="1417320" y="2587752"/>
            <a:ext cx="3383280" cy="59436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50" b="1" i="0" u="none" strike="noStrike" kern="1200" cap="none" spc="0" normalizeH="0" baseline="0" noProof="0" dirty="0">
                <a:ln>
                  <a:noFill/>
                </a:ln>
                <a:solidFill>
                  <a:srgbClr val="1B2B2E"/>
                </a:solidFill>
                <a:effectLst/>
                <a:uLnTx/>
                <a:uFillTx/>
                <a:latin typeface="Calibri" pitchFamily="34" charset="0"/>
                <a:ea typeface="Calibri" pitchFamily="34" charset="-122"/>
                <a:cs typeface="Calibri" pitchFamily="34" charset="-120"/>
              </a:rPr>
              <a:t>Encourage Safe Activity</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6"/>
          <p:cNvSpPr/>
          <p:nvPr/>
        </p:nvSpPr>
        <p:spPr>
          <a:xfrm>
            <a:off x="5029200" y="2532888"/>
            <a:ext cx="6583680" cy="8686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1B2B2E"/>
                </a:solidFill>
                <a:effectLst/>
                <a:uLnTx/>
                <a:uFillTx/>
                <a:latin typeface="Calibri" pitchFamily="34" charset="0"/>
                <a:ea typeface="Calibri" pitchFamily="34" charset="-122"/>
                <a:cs typeface="Calibri" pitchFamily="34" charset="-120"/>
              </a:rPr>
              <a:t>Support gentle, joint-friendly exercise (e.g. walking, swimming) to maintain strength and reduce fall risk, in line with NICE (2022)</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Shape 7"/>
          <p:cNvSpPr/>
          <p:nvPr/>
        </p:nvSpPr>
        <p:spPr>
          <a:xfrm>
            <a:off x="640080" y="3703320"/>
            <a:ext cx="566928" cy="566928"/>
          </a:xfrm>
          <a:prstGeom prst="ellipse">
            <a:avLst/>
          </a:prstGeom>
          <a:solidFill>
            <a:srgbClr val="00A896"/>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2" name="Image 2" descr="preencoded.png"/>
          <p:cNvPicPr>
            <a:picLocks noChangeAspect="1"/>
          </p:cNvPicPr>
          <p:nvPr/>
        </p:nvPicPr>
        <p:blipFill>
          <a:blip r:embed="rId5"/>
          <a:stretch>
            <a:fillRect/>
          </a:stretch>
        </p:blipFill>
        <p:spPr>
          <a:xfrm>
            <a:off x="787481" y="3850721"/>
            <a:ext cx="272125" cy="272125"/>
          </a:xfrm>
          <a:prstGeom prst="rect">
            <a:avLst/>
          </a:prstGeom>
        </p:spPr>
      </p:pic>
      <p:sp>
        <p:nvSpPr>
          <p:cNvPr id="13" name="Text 8"/>
          <p:cNvSpPr/>
          <p:nvPr/>
        </p:nvSpPr>
        <p:spPr>
          <a:xfrm>
            <a:off x="1417320" y="3685032"/>
            <a:ext cx="3383280" cy="59436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50" b="1" i="0" u="none" strike="noStrike" kern="1200" cap="none" spc="0" normalizeH="0" baseline="0" noProof="0" dirty="0">
                <a:ln>
                  <a:noFill/>
                </a:ln>
                <a:solidFill>
                  <a:srgbClr val="1B2B2E"/>
                </a:solidFill>
                <a:effectLst/>
                <a:uLnTx/>
                <a:uFillTx/>
                <a:latin typeface="Calibri" pitchFamily="34" charset="0"/>
                <a:ea typeface="Calibri" pitchFamily="34" charset="-122"/>
                <a:cs typeface="Calibri" pitchFamily="34" charset="-120"/>
              </a:rPr>
              <a:t>Signpost &amp; Refer</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Text 9"/>
          <p:cNvSpPr/>
          <p:nvPr/>
        </p:nvSpPr>
        <p:spPr>
          <a:xfrm>
            <a:off x="5029200" y="3630168"/>
            <a:ext cx="6583680" cy="8686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1B2B2E"/>
                </a:solidFill>
                <a:effectLst/>
                <a:uLnTx/>
                <a:uFillTx/>
                <a:latin typeface="Calibri" pitchFamily="34" charset="0"/>
                <a:ea typeface="Calibri" pitchFamily="34" charset="-122"/>
                <a:cs typeface="Calibri" pitchFamily="34" charset="-120"/>
              </a:rPr>
              <a:t>Refer to smoking cessation services, dietetics, physiotherapy, and request a bone health / falls assessment given her fracture history (NOGG, 2021)</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Shape 10"/>
          <p:cNvSpPr/>
          <p:nvPr/>
        </p:nvSpPr>
        <p:spPr>
          <a:xfrm>
            <a:off x="640080" y="4800600"/>
            <a:ext cx="566928" cy="566928"/>
          </a:xfrm>
          <a:prstGeom prst="ellipse">
            <a:avLst/>
          </a:prstGeom>
          <a:solidFill>
            <a:srgbClr val="00A896"/>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6" name="Image 3" descr="preencoded.png"/>
          <p:cNvPicPr>
            <a:picLocks noChangeAspect="1"/>
          </p:cNvPicPr>
          <p:nvPr/>
        </p:nvPicPr>
        <p:blipFill>
          <a:blip r:embed="rId6"/>
          <a:stretch>
            <a:fillRect/>
          </a:stretch>
        </p:blipFill>
        <p:spPr>
          <a:xfrm>
            <a:off x="787481" y="4948001"/>
            <a:ext cx="272125" cy="272125"/>
          </a:xfrm>
          <a:prstGeom prst="rect">
            <a:avLst/>
          </a:prstGeom>
        </p:spPr>
      </p:pic>
      <p:sp>
        <p:nvSpPr>
          <p:cNvPr id="17" name="Text 11"/>
          <p:cNvSpPr/>
          <p:nvPr/>
        </p:nvSpPr>
        <p:spPr>
          <a:xfrm>
            <a:off x="1417320" y="4782312"/>
            <a:ext cx="3383280" cy="59436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50" b="1" i="0" u="none" strike="noStrike" kern="1200" cap="none" spc="0" normalizeH="0" baseline="0" noProof="0" dirty="0">
                <a:ln>
                  <a:noFill/>
                </a:ln>
                <a:solidFill>
                  <a:srgbClr val="1B2B2E"/>
                </a:solidFill>
                <a:effectLst/>
                <a:uLnTx/>
                <a:uFillTx/>
                <a:latin typeface="Calibri" pitchFamily="34" charset="0"/>
                <a:ea typeface="Calibri" pitchFamily="34" charset="-122"/>
                <a:cs typeface="Calibri" pitchFamily="34" charset="-120"/>
              </a:rPr>
              <a:t>Person-Centred, Ongoing Care</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8" name="Text 12"/>
          <p:cNvSpPr/>
          <p:nvPr/>
        </p:nvSpPr>
        <p:spPr>
          <a:xfrm>
            <a:off x="5029200" y="4727448"/>
            <a:ext cx="6583680" cy="8686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1B2B2E"/>
                </a:solidFill>
                <a:effectLst/>
                <a:uLnTx/>
                <a:uFillTx/>
                <a:latin typeface="Calibri" pitchFamily="34" charset="0"/>
                <a:ea typeface="Calibri" pitchFamily="34" charset="-122"/>
                <a:cs typeface="Calibri" pitchFamily="34" charset="-120"/>
              </a:rPr>
              <a:t>Review regularly, involve Amina in decisions, and treat her with dignity, respecting her independence and preferences</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Text 0"/>
          <p:cNvSpPr/>
          <p:nvPr/>
        </p:nvSpPr>
        <p:spPr>
          <a:xfrm>
            <a:off x="548640" y="411480"/>
            <a:ext cx="11155680" cy="6400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1B2B2E"/>
                </a:solidFill>
                <a:effectLst/>
                <a:uLnTx/>
                <a:uFillTx/>
                <a:latin typeface="Cambria" pitchFamily="34" charset="0"/>
                <a:ea typeface="Cambria" pitchFamily="34" charset="-122"/>
                <a:cs typeface="Cambria" pitchFamily="34" charset="-120"/>
              </a:rPr>
              <a:t>Supporting Amina: My Role as an HSC Professional</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 name="Shape 13"/>
          <p:cNvSpPr/>
          <p:nvPr/>
        </p:nvSpPr>
        <p:spPr>
          <a:xfrm>
            <a:off x="548640" y="5806440"/>
            <a:ext cx="11064240" cy="685800"/>
          </a:xfrm>
          <a:prstGeom prst="roundRect">
            <a:avLst>
              <a:gd name="adj" fmla="val 10667"/>
            </a:avLst>
          </a:prstGeom>
          <a:solidFill>
            <a:srgbClr val="F0F7F6"/>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Text 14"/>
          <p:cNvSpPr/>
          <p:nvPr/>
        </p:nvSpPr>
        <p:spPr>
          <a:xfrm>
            <a:off x="822960" y="5806440"/>
            <a:ext cx="10515600" cy="6858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0" i="1" u="none" strike="noStrike" kern="1200" cap="none" spc="0" normalizeH="0" baseline="0" noProof="0" dirty="0">
                <a:ln>
                  <a:noFill/>
                </a:ln>
                <a:solidFill>
                  <a:srgbClr val="028090"/>
                </a:solidFill>
                <a:effectLst/>
                <a:uLnTx/>
                <a:uFillTx/>
                <a:latin typeface="Calibri" pitchFamily="34" charset="0"/>
                <a:ea typeface="Calibri" pitchFamily="34" charset="-122"/>
                <a:cs typeface="Calibri" pitchFamily="34" charset="-120"/>
              </a:rPr>
              <a:t>“Health education is not just information — it is empowerment.”</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1" name="Text 15"/>
          <p:cNvSpPr/>
          <p:nvPr/>
        </p:nvSpPr>
        <p:spPr>
          <a:xfrm>
            <a:off x="457200" y="6473952"/>
            <a:ext cx="54864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5C7A7D"/>
                </a:solidFill>
                <a:effectLst/>
                <a:uLnTx/>
                <a:uFillTx/>
                <a:latin typeface="Calibri" pitchFamily="34" charset="0"/>
                <a:ea typeface="Calibri" pitchFamily="34" charset="-122"/>
                <a:cs typeface="Calibri" pitchFamily="34" charset="-120"/>
              </a:rPr>
              <a:t>Osteoarthritis  |  Health &amp; Social Care</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Text 16"/>
          <p:cNvSpPr/>
          <p:nvPr/>
        </p:nvSpPr>
        <p:spPr>
          <a:xfrm>
            <a:off x="11247120" y="6473952"/>
            <a:ext cx="457200" cy="27432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5C7A7D"/>
                </a:solidFill>
                <a:effectLst/>
                <a:uLnTx/>
                <a:uFillTx/>
                <a:latin typeface="Calibri" pitchFamily="34" charset="0"/>
                <a:ea typeface="Calibri" pitchFamily="34" charset="-122"/>
                <a:cs typeface="Calibri" pitchFamily="34" charset="-120"/>
              </a:rPr>
              <a:t>6</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24" name="Straight Connector 23">
            <a:extLst>
              <a:ext uri="{FF2B5EF4-FFF2-40B4-BE49-F238E27FC236}">
                <a16:creationId xmlns:a16="http://schemas.microsoft.com/office/drawing/2014/main" id="{BA9467E5-F6E6-2BE0-AC75-55DDE13D8934}"/>
              </a:ext>
            </a:extLst>
          </p:cNvPr>
          <p:cNvCxnSpPr/>
          <p:nvPr/>
        </p:nvCxnSpPr>
        <p:spPr>
          <a:xfrm>
            <a:off x="4229100" y="1435608"/>
            <a:ext cx="0" cy="3867912"/>
          </a:xfrm>
          <a:prstGeom prst="line">
            <a:avLst/>
          </a:prstGeom>
          <a:ln>
            <a:solidFill>
              <a:srgbClr val="05A896"/>
            </a:solidFill>
          </a:ln>
        </p:spPr>
        <p:style>
          <a:lnRef idx="2">
            <a:schemeClr val="dk1"/>
          </a:lnRef>
          <a:fillRef idx="0">
            <a:schemeClr val="dk1"/>
          </a:fillRef>
          <a:effectRef idx="1">
            <a:schemeClr val="dk1"/>
          </a:effectRef>
          <a:fontRef idx="minor">
            <a:schemeClr val="tx1"/>
          </a:fontRef>
        </p:style>
      </p:cxn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11480"/>
            <a:ext cx="9144000" cy="6400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1B2B2E"/>
                </a:solidFill>
                <a:effectLst/>
                <a:uLnTx/>
                <a:uFillTx/>
                <a:latin typeface="Cambria" pitchFamily="34" charset="0"/>
                <a:ea typeface="Cambria" pitchFamily="34" charset="-122"/>
                <a:cs typeface="Cambria" pitchFamily="34" charset="-120"/>
              </a:rPr>
              <a:t>References (Harvard style)</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Shape 1"/>
          <p:cNvSpPr/>
          <p:nvPr/>
        </p:nvSpPr>
        <p:spPr>
          <a:xfrm>
            <a:off x="548640" y="1234440"/>
            <a:ext cx="11064240" cy="5074920"/>
          </a:xfrm>
          <a:prstGeom prst="roundRect">
            <a:avLst>
              <a:gd name="adj" fmla="val 1441"/>
            </a:avLst>
          </a:prstGeom>
          <a:solidFill>
            <a:srgbClr val="F0F7F6"/>
          </a:solidFill>
          <a:ln/>
          <a:effectLst>
            <a:outerShdw blurRad="101600" dist="38100" dir="2700000" algn="bl" rotWithShape="0">
              <a:srgbClr val="000000">
                <a:alpha val="12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Text 2"/>
          <p:cNvSpPr/>
          <p:nvPr/>
        </p:nvSpPr>
        <p:spPr>
          <a:xfrm>
            <a:off x="868680" y="1463040"/>
            <a:ext cx="10424160" cy="4663440"/>
          </a:xfrm>
          <a:prstGeom prst="rect">
            <a:avLst/>
          </a:prstGeom>
          <a:noFill/>
          <a:ln/>
        </p:spPr>
        <p:txBody>
          <a:bodyPr wrap="square" rtlCol="0" anchor="t"/>
          <a:lstStyle/>
          <a:p>
            <a:pPr marL="0" marR="0" lvl="0" indent="0" algn="l" defTabSz="914400" rtl="0" eaLnBrk="1" fontAlgn="auto" latinLnBrk="0" hangingPunct="1">
              <a:lnSpc>
                <a:spcPct val="110000"/>
              </a:lnSpc>
              <a:spcBef>
                <a:spcPts val="0"/>
              </a:spcBef>
              <a:spcAft>
                <a:spcPts val="800"/>
              </a:spcAft>
              <a:buClrTx/>
              <a:buSzTx/>
              <a:buFontTx/>
              <a:buNone/>
              <a:tabLst/>
              <a:defRPr/>
            </a:pPr>
            <a:r>
              <a:rPr kumimoji="0" lang="en-US" sz="1100" b="0" i="0" u="none" strike="noStrike" kern="1200" cap="none" spc="0" normalizeH="0" baseline="0" noProof="0" dirty="0">
                <a:ln>
                  <a:noFill/>
                </a:ln>
                <a:solidFill>
                  <a:srgbClr val="1B2B2E"/>
                </a:solidFill>
                <a:effectLst/>
                <a:uLnTx/>
                <a:uFillTx/>
                <a:latin typeface="Calibri" pitchFamily="34" charset="0"/>
                <a:ea typeface="Calibri" pitchFamily="34" charset="-122"/>
                <a:cs typeface="Calibri" pitchFamily="34" charset="-120"/>
              </a:rPr>
              <a:t>National Institute for Health and Care Excellence (2022) Osteoarthritis in over 16s: diagnosis and management. NICE guideline [NG226]. London: NICE. Available at: https://www.nice.org.uk/guidance/ng226</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10000"/>
              </a:lnSpc>
              <a:spcBef>
                <a:spcPts val="0"/>
              </a:spcBef>
              <a:spcAft>
                <a:spcPts val="800"/>
              </a:spcAft>
              <a:buClrTx/>
              <a:buSzTx/>
              <a:buFontTx/>
              <a:buNone/>
              <a:tabLst/>
              <a:defRPr/>
            </a:pPr>
            <a:r>
              <a:rPr kumimoji="0" lang="en-US" sz="1100" b="0" i="0" u="none" strike="noStrike" kern="1200" cap="none" spc="0" normalizeH="0" baseline="0" noProof="0" dirty="0">
                <a:ln>
                  <a:noFill/>
                </a:ln>
                <a:solidFill>
                  <a:srgbClr val="1B2B2E"/>
                </a:solidFill>
                <a:effectLst/>
                <a:uLnTx/>
                <a:uFillTx/>
                <a:latin typeface="Calibri" pitchFamily="34" charset="0"/>
                <a:ea typeface="Calibri" pitchFamily="34" charset="-122"/>
                <a:cs typeface="Calibri" pitchFamily="34" charset="-120"/>
              </a:rPr>
              <a:t>National Osteoporosis Guideline Group (2021) Clinical guideline for the prevention and treatment of osteoporosis. Sheffield: NOGG. Available at: https://www.nogg.org.uk</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10000"/>
              </a:lnSpc>
              <a:spcBef>
                <a:spcPts val="0"/>
              </a:spcBef>
              <a:spcAft>
                <a:spcPts val="800"/>
              </a:spcAft>
              <a:buClrTx/>
              <a:buSzTx/>
              <a:buFontTx/>
              <a:buNone/>
              <a:tabLst/>
              <a:defRPr/>
            </a:pPr>
            <a:r>
              <a:rPr kumimoji="0" lang="en-US" sz="1100" b="0" i="0" u="none" strike="noStrike" kern="1200" cap="none" spc="0" normalizeH="0" baseline="0" noProof="0" dirty="0">
                <a:ln>
                  <a:noFill/>
                </a:ln>
                <a:solidFill>
                  <a:srgbClr val="1B2B2E"/>
                </a:solidFill>
                <a:effectLst/>
                <a:uLnTx/>
                <a:uFillTx/>
                <a:latin typeface="Calibri" pitchFamily="34" charset="0"/>
                <a:ea typeface="Calibri" pitchFamily="34" charset="-122"/>
                <a:cs typeface="Calibri" pitchFamily="34" charset="-120"/>
              </a:rPr>
              <a:t>NHS (2023) Osteoarthritis. Available at: https://www.nhs.uk/conditions/osteoarthritis/ (Accessed: July 2026).</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10000"/>
              </a:lnSpc>
              <a:spcBef>
                <a:spcPts val="0"/>
              </a:spcBef>
              <a:spcAft>
                <a:spcPts val="800"/>
              </a:spcAft>
              <a:buClrTx/>
              <a:buSzTx/>
              <a:buFontTx/>
              <a:buNone/>
              <a:tabLst/>
              <a:defRPr/>
            </a:pPr>
            <a:r>
              <a:rPr kumimoji="0" lang="en-US" sz="1100" b="0" i="0" u="none" strike="noStrike" kern="1200" cap="none" spc="0" normalizeH="0" baseline="0" noProof="0" dirty="0">
                <a:ln>
                  <a:noFill/>
                </a:ln>
                <a:solidFill>
                  <a:srgbClr val="1B2B2E"/>
                </a:solidFill>
                <a:effectLst/>
                <a:uLnTx/>
                <a:uFillTx/>
                <a:latin typeface="Calibri" pitchFamily="34" charset="0"/>
                <a:ea typeface="Calibri" pitchFamily="34" charset="-122"/>
                <a:cs typeface="Calibri" pitchFamily="34" charset="-120"/>
              </a:rPr>
              <a:t>Swain, S., Sarmanova, A., Coupland, C., Doherty, M. and Zhang, W. (2020) 'Trends in incidence and prevalence of osteoarthritis in the United Kingdom: findings from the Clinical Practice Research Datalink (CPRD)', Osteoarthritis and Cartilage, 28(6), pp. 792–801.</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10000"/>
              </a:lnSpc>
              <a:spcBef>
                <a:spcPts val="0"/>
              </a:spcBef>
              <a:spcAft>
                <a:spcPts val="800"/>
              </a:spcAft>
              <a:buClrTx/>
              <a:buSzTx/>
              <a:buFontTx/>
              <a:buNone/>
              <a:tabLst/>
              <a:defRPr/>
            </a:pPr>
            <a:r>
              <a:rPr kumimoji="0" lang="en-US" sz="1100" b="0" i="0" u="none" strike="noStrike" kern="1200" cap="none" spc="0" normalizeH="0" baseline="0" noProof="0" dirty="0">
                <a:ln>
                  <a:noFill/>
                </a:ln>
                <a:solidFill>
                  <a:srgbClr val="1B2B2E"/>
                </a:solidFill>
                <a:effectLst/>
                <a:uLnTx/>
                <a:uFillTx/>
                <a:latin typeface="Calibri" pitchFamily="34" charset="0"/>
                <a:ea typeface="Calibri" pitchFamily="34" charset="-122"/>
                <a:cs typeface="Calibri" pitchFamily="34" charset="-120"/>
              </a:rPr>
              <a:t>Swain, S., Coupland, C., Sarmanova, A., Kuo, C.F., Mallen, C., Doherty, M. and Zhang, W. (2023) 'Healthcare utilisation and mortality in people with osteoarthritis in the UK: findings from a national primary care database', British Journal of General Practice, 73(733), pp. e615–e622.</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10000"/>
              </a:lnSpc>
              <a:spcBef>
                <a:spcPts val="0"/>
              </a:spcBef>
              <a:spcAft>
                <a:spcPts val="800"/>
              </a:spcAft>
              <a:buClrTx/>
              <a:buSzTx/>
              <a:buFontTx/>
              <a:buNone/>
              <a:tabLst/>
              <a:defRPr/>
            </a:pPr>
            <a:r>
              <a:rPr kumimoji="0" lang="en-US" sz="1100" b="0" i="0" u="none" strike="noStrike" kern="1200" cap="none" spc="0" normalizeH="0" baseline="0" noProof="0" dirty="0">
                <a:ln>
                  <a:noFill/>
                </a:ln>
                <a:solidFill>
                  <a:srgbClr val="1B2B2E"/>
                </a:solidFill>
                <a:effectLst/>
                <a:uLnTx/>
                <a:uFillTx/>
                <a:latin typeface="Calibri" pitchFamily="34" charset="0"/>
                <a:ea typeface="Calibri" pitchFamily="34" charset="-122"/>
                <a:cs typeface="Calibri" pitchFamily="34" charset="-120"/>
              </a:rPr>
              <a:t>Versus Arthritis (2023) The State of Musculoskeletal Health 2023: Arthritis and other musculoskeletal conditions in numbers. Chesterfield: Versus Arthritis.</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10000"/>
              </a:lnSpc>
              <a:spcBef>
                <a:spcPts val="0"/>
              </a:spcBef>
              <a:spcAft>
                <a:spcPts val="800"/>
              </a:spcAft>
              <a:buClrTx/>
              <a:buSzTx/>
              <a:buFontTx/>
              <a:buNone/>
              <a:tabLst/>
              <a:defRPr/>
            </a:pPr>
            <a:r>
              <a:rPr kumimoji="0" lang="en-US" sz="1100" b="0" i="0" u="none" strike="noStrike" kern="1200" cap="none" spc="0" normalizeH="0" baseline="0" noProof="0" dirty="0">
                <a:ln>
                  <a:noFill/>
                </a:ln>
                <a:solidFill>
                  <a:srgbClr val="1B2B2E"/>
                </a:solidFill>
                <a:effectLst/>
                <a:uLnTx/>
                <a:uFillTx/>
                <a:latin typeface="Calibri" pitchFamily="34" charset="0"/>
                <a:ea typeface="Calibri" pitchFamily="34" charset="-122"/>
                <a:cs typeface="Calibri" pitchFamily="34" charset="-120"/>
              </a:rPr>
              <a:t>World Health Organization (2023) Osteoarthritis. Available at: https://</a:t>
            </a:r>
            <a:r>
              <a:rPr kumimoji="0" lang="en-US" sz="1100" b="0" i="0" u="none" strike="noStrike" kern="1200" cap="none" spc="0" normalizeH="0" baseline="0" noProof="0" dirty="0" err="1">
                <a:ln>
                  <a:noFill/>
                </a:ln>
                <a:solidFill>
                  <a:srgbClr val="1B2B2E"/>
                </a:solidFill>
                <a:effectLst/>
                <a:uLnTx/>
                <a:uFillTx/>
                <a:latin typeface="Calibri" pitchFamily="34" charset="0"/>
                <a:ea typeface="Calibri" pitchFamily="34" charset="-122"/>
                <a:cs typeface="Calibri" pitchFamily="34" charset="-120"/>
              </a:rPr>
              <a:t>www.who.int</a:t>
            </a:r>
            <a:r>
              <a:rPr kumimoji="0" lang="en-US" sz="1100" b="0" i="0" u="none" strike="noStrike" kern="1200" cap="none" spc="0" normalizeH="0" baseline="0" noProof="0" dirty="0">
                <a:ln>
                  <a:noFill/>
                </a:ln>
                <a:solidFill>
                  <a:srgbClr val="1B2B2E"/>
                </a:solidFill>
                <a:effectLst/>
                <a:uLnTx/>
                <a:uFillTx/>
                <a:latin typeface="Calibri" pitchFamily="34" charset="0"/>
                <a:ea typeface="Calibri" pitchFamily="34" charset="-122"/>
                <a:cs typeface="Calibri" pitchFamily="34" charset="-120"/>
              </a:rPr>
              <a:t>/news-room/fact-sheets/detail/osteoarthritis (Accessed: July 2026).</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10000"/>
              </a:lnSpc>
              <a:spcBef>
                <a:spcPts val="0"/>
              </a:spcBef>
              <a:spcAft>
                <a:spcPts val="800"/>
              </a:spcAft>
              <a:buClrTx/>
              <a:buSzTx/>
              <a:buFontTx/>
              <a:buNone/>
              <a:tabLst/>
              <a:defRPr/>
            </a:pPr>
            <a:r>
              <a:rPr kumimoji="0" lang="en-US" sz="1100" b="0" i="0" u="none" strike="noStrike" kern="1200" cap="none" spc="0" normalizeH="0" baseline="0" noProof="0" dirty="0">
                <a:ln>
                  <a:noFill/>
                </a:ln>
                <a:solidFill>
                  <a:srgbClr val="1B2B2E"/>
                </a:solidFill>
                <a:effectLst/>
                <a:uLnTx/>
                <a:uFillTx/>
                <a:latin typeface="Calibri" pitchFamily="34" charset="0"/>
                <a:ea typeface="Calibri" pitchFamily="34" charset="-122"/>
                <a:cs typeface="Calibri" pitchFamily="34" charset="-120"/>
              </a:rPr>
              <a:t>Yu, D., Peat, G., Bedson, J. and Jordan, K.P. (2019) 'Osteoarthritis in England: incidence trends from National Health Service Hospital Episode Statistics', ACR Open Rheumatology, 1(9), pp. 585–594.</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 3"/>
          <p:cNvSpPr/>
          <p:nvPr/>
        </p:nvSpPr>
        <p:spPr>
          <a:xfrm>
            <a:off x="457200" y="6473952"/>
            <a:ext cx="54864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5C7A7D"/>
                </a:solidFill>
                <a:effectLst/>
                <a:uLnTx/>
                <a:uFillTx/>
                <a:latin typeface="Calibri" pitchFamily="34" charset="0"/>
                <a:ea typeface="Calibri" pitchFamily="34" charset="-122"/>
                <a:cs typeface="Calibri" pitchFamily="34" charset="-120"/>
              </a:rPr>
              <a:t>Osteoarthritis  |  Health &amp; Social Care</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11247120" y="6473952"/>
            <a:ext cx="457200" cy="27432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5C7A7D"/>
                </a:solidFill>
                <a:effectLst/>
                <a:uLnTx/>
                <a:uFillTx/>
                <a:latin typeface="Calibri" pitchFamily="34" charset="0"/>
                <a:ea typeface="Calibri" pitchFamily="34" charset="-122"/>
                <a:cs typeface="Calibri" pitchFamily="34" charset="-120"/>
              </a:rPr>
              <a:t>7</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33D07-C0B6-BB6C-DBDE-D1E6ADBAB0B9}"/>
              </a:ext>
            </a:extLst>
          </p:cNvPr>
          <p:cNvSpPr>
            <a:spLocks noGrp="1"/>
          </p:cNvSpPr>
          <p:nvPr>
            <p:ph type="ctrTitle"/>
          </p:nvPr>
        </p:nvSpPr>
        <p:spPr>
          <a:xfrm>
            <a:off x="2253785" y="1380068"/>
            <a:ext cx="4978303" cy="2616199"/>
          </a:xfrm>
        </p:spPr>
        <p:txBody>
          <a:bodyPr>
            <a:normAutofit/>
          </a:bodyPr>
          <a:lstStyle/>
          <a:p>
            <a:pPr>
              <a:lnSpc>
                <a:spcPct val="90000"/>
              </a:lnSpc>
            </a:pPr>
            <a:r>
              <a:rPr lang="en-GB"/>
              <a:t>Challenges In Managing Osteoarthritis </a:t>
            </a:r>
            <a:endParaRPr lang="en-US"/>
          </a:p>
        </p:txBody>
      </p:sp>
      <p:sp>
        <p:nvSpPr>
          <p:cNvPr id="3" name="Subtitle 2">
            <a:extLst>
              <a:ext uri="{FF2B5EF4-FFF2-40B4-BE49-F238E27FC236}">
                <a16:creationId xmlns:a16="http://schemas.microsoft.com/office/drawing/2014/main" id="{6443B5F6-CF70-A237-389E-23E0CBB7596B}"/>
              </a:ext>
            </a:extLst>
          </p:cNvPr>
          <p:cNvSpPr>
            <a:spLocks noGrp="1"/>
          </p:cNvSpPr>
          <p:nvPr>
            <p:ph type="subTitle" idx="1"/>
          </p:nvPr>
        </p:nvSpPr>
        <p:spPr>
          <a:xfrm>
            <a:off x="3151575" y="3996267"/>
            <a:ext cx="4080514" cy="1139151"/>
          </a:xfrm>
        </p:spPr>
        <p:txBody>
          <a:bodyPr>
            <a:normAutofit/>
          </a:bodyPr>
          <a:lstStyle/>
          <a:p>
            <a:r>
              <a:rPr lang="en-GB"/>
              <a:t>Myriam Bensalma</a:t>
            </a:r>
          </a:p>
          <a:p>
            <a:r>
              <a:rPr lang="en-GB"/>
              <a:t>2134101</a:t>
            </a:r>
            <a:endParaRPr lang="en-US"/>
          </a:p>
        </p:txBody>
      </p:sp>
      <p:sp>
        <p:nvSpPr>
          <p:cNvPr id="25" name="Rounded Rectangle 4">
            <a:extLst>
              <a:ext uri="{FF2B5EF4-FFF2-40B4-BE49-F238E27FC236}">
                <a16:creationId xmlns:a16="http://schemas.microsoft.com/office/drawing/2014/main" id="{260615AE-7DBC-4FF7-9107-9FE957695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648931"/>
            <a:ext cx="3982086"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panose="020B0503020204020204"/>
              <a:ea typeface="+mn-ea"/>
              <a:cs typeface="+mn-cs"/>
            </a:endParaRPr>
          </a:p>
        </p:txBody>
      </p:sp>
      <p:pic>
        <p:nvPicPr>
          <p:cNvPr id="7" name="Graphic 6" descr="Person with Cane">
            <a:extLst>
              <a:ext uri="{FF2B5EF4-FFF2-40B4-BE49-F238E27FC236}">
                <a16:creationId xmlns:a16="http://schemas.microsoft.com/office/drawing/2014/main" id="{6E764E75-1B20-00CE-A5D5-4B35601EA35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73801" y="1614524"/>
            <a:ext cx="3341190" cy="3341190"/>
          </a:xfrm>
          <a:prstGeom prst="rect">
            <a:avLst/>
          </a:prstGeom>
        </p:spPr>
      </p:pic>
    </p:spTree>
    <p:extLst>
      <p:ext uri="{BB962C8B-B14F-4D97-AF65-F5344CB8AC3E}">
        <p14:creationId xmlns:p14="http://schemas.microsoft.com/office/powerpoint/2010/main" val="3978060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par>
                                <p:cTn id="16" presetID="10" presetClass="entr" presetSubtype="0" fill="hold" nodeType="withEffect">
                                  <p:stCondLst>
                                    <p:cond delay="500"/>
                                  </p:stCondLst>
                                  <p:iterate>
                                    <p:tmPct val="10000"/>
                                  </p:iterate>
                                  <p:childTnLst>
                                    <p:set>
                                      <p:cBhvr>
                                        <p:cTn id="17" dur="1" fill="hold">
                                          <p:stCondLst>
                                            <p:cond delay="0"/>
                                          </p:stCondLst>
                                        </p:cTn>
                                        <p:tgtEl>
                                          <p:spTgt spid="7"/>
                                        </p:tgtEl>
                                        <p:attrNameLst>
                                          <p:attrName>style.visibility</p:attrName>
                                        </p:attrNameLst>
                                      </p:cBhvr>
                                      <p:to>
                                        <p:strVal val="visible"/>
                                      </p:to>
                                    </p:set>
                                    <p:animEffect transition="in" filter="fade">
                                      <p:cBhvr>
                                        <p:cTn id="18"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3336871-0118-4F6E-8DBD-20AEFC62A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6306" y="1"/>
            <a:ext cx="4455694"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panose="020B0503020204020204"/>
              <a:ea typeface="+mn-ea"/>
              <a:cs typeface="+mn-cs"/>
            </a:endParaRPr>
          </a:p>
        </p:txBody>
      </p:sp>
      <p:sp>
        <p:nvSpPr>
          <p:cNvPr id="2" name="Title 1">
            <a:extLst>
              <a:ext uri="{FF2B5EF4-FFF2-40B4-BE49-F238E27FC236}">
                <a16:creationId xmlns:a16="http://schemas.microsoft.com/office/drawing/2014/main" id="{4C770168-02B6-5192-0C4D-47790584CC17}"/>
              </a:ext>
            </a:extLst>
          </p:cNvPr>
          <p:cNvSpPr>
            <a:spLocks noGrp="1"/>
          </p:cNvSpPr>
          <p:nvPr>
            <p:ph type="title"/>
          </p:nvPr>
        </p:nvSpPr>
        <p:spPr>
          <a:xfrm>
            <a:off x="9171392" y="1074392"/>
            <a:ext cx="2443433" cy="4377961"/>
          </a:xfrm>
        </p:spPr>
        <p:txBody>
          <a:bodyPr>
            <a:normAutofit/>
          </a:bodyPr>
          <a:lstStyle/>
          <a:p>
            <a:r>
              <a:rPr lang="en-GB">
                <a:solidFill>
                  <a:srgbClr val="000000"/>
                </a:solidFill>
              </a:rPr>
              <a:t>What will we be talking about?</a:t>
            </a:r>
            <a:br>
              <a:rPr lang="en-GB">
                <a:solidFill>
                  <a:srgbClr val="000000"/>
                </a:solidFill>
              </a:rPr>
            </a:br>
            <a:endParaRPr lang="en-US">
              <a:solidFill>
                <a:srgbClr val="000000"/>
              </a:solidFill>
            </a:endParaRPr>
          </a:p>
        </p:txBody>
      </p:sp>
      <p:sp useBgFill="1">
        <p:nvSpPr>
          <p:cNvPr id="12" name="Freeform: Shape 11">
            <a:extLst>
              <a:ext uri="{FF2B5EF4-FFF2-40B4-BE49-F238E27FC236}">
                <a16:creationId xmlns:a16="http://schemas.microsoft.com/office/drawing/2014/main" id="{F03CC8D0-33AF-417F-8454-1FDB6C22DD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9032100" cy="6858000"/>
          </a:xfrm>
          <a:custGeom>
            <a:avLst/>
            <a:gdLst>
              <a:gd name="connsiteX0" fmla="*/ 7891921 w 9032100"/>
              <a:gd name="connsiteY0" fmla="*/ 1602751 h 6858000"/>
              <a:gd name="connsiteX1" fmla="*/ 9032100 w 9032100"/>
              <a:gd name="connsiteY1" fmla="*/ 0 h 6858000"/>
              <a:gd name="connsiteX2" fmla="*/ 7880182 w 9032100"/>
              <a:gd name="connsiteY2" fmla="*/ 0 h 6858000"/>
              <a:gd name="connsiteX3" fmla="*/ 7880182 w 9032100"/>
              <a:gd name="connsiteY3" fmla="*/ 1528762 h 6858000"/>
              <a:gd name="connsiteX4" fmla="*/ 7880182 w 9032100"/>
              <a:gd name="connsiteY4" fmla="*/ 6858000 h 6858000"/>
              <a:gd name="connsiteX5" fmla="*/ 8725712 w 9032100"/>
              <a:gd name="connsiteY5" fmla="*/ 6858000 h 6858000"/>
              <a:gd name="connsiteX6" fmla="*/ 7891921 w 9032100"/>
              <a:gd name="connsiteY6" fmla="*/ 1602751 h 6858000"/>
              <a:gd name="connsiteX7" fmla="*/ 7880182 w 9032100"/>
              <a:gd name="connsiteY7" fmla="*/ 1619252 h 6858000"/>
              <a:gd name="connsiteX8" fmla="*/ 0 w 9032100"/>
              <a:gd name="connsiteY8" fmla="*/ 6858000 h 6858000"/>
              <a:gd name="connsiteX9" fmla="*/ 7880181 w 9032100"/>
              <a:gd name="connsiteY9" fmla="*/ 6858000 h 6858000"/>
              <a:gd name="connsiteX10" fmla="*/ 7880181 w 9032100"/>
              <a:gd name="connsiteY10" fmla="*/ 0 h 6858000"/>
              <a:gd name="connsiteX11" fmla="*/ 0 w 9032100"/>
              <a:gd name="connsiteY1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32100" h="6858000">
                <a:moveTo>
                  <a:pt x="7891921" y="1602751"/>
                </a:moveTo>
                <a:lnTo>
                  <a:pt x="9032100" y="0"/>
                </a:lnTo>
                <a:lnTo>
                  <a:pt x="7880182" y="0"/>
                </a:lnTo>
                <a:lnTo>
                  <a:pt x="7880182" y="1528762"/>
                </a:lnTo>
                <a:close/>
                <a:moveTo>
                  <a:pt x="7880182" y="6858000"/>
                </a:moveTo>
                <a:lnTo>
                  <a:pt x="8725712" y="6858000"/>
                </a:lnTo>
                <a:lnTo>
                  <a:pt x="7891921" y="1602751"/>
                </a:lnTo>
                <a:lnTo>
                  <a:pt x="7880182" y="1619252"/>
                </a:lnTo>
                <a:close/>
                <a:moveTo>
                  <a:pt x="0" y="6858000"/>
                </a:moveTo>
                <a:lnTo>
                  <a:pt x="7880181" y="6858000"/>
                </a:lnTo>
                <a:lnTo>
                  <a:pt x="7880181" y="0"/>
                </a:lnTo>
                <a:lnTo>
                  <a:pt x="0" y="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grpSp>
        <p:nvGrpSpPr>
          <p:cNvPr id="14" name="Group 13">
            <a:extLst>
              <a:ext uri="{FF2B5EF4-FFF2-40B4-BE49-F238E27FC236}">
                <a16:creationId xmlns:a16="http://schemas.microsoft.com/office/drawing/2014/main" id="{B5A08A69-9EE1-4A9E-96B6-D769D87C2F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42667" y="0"/>
            <a:ext cx="2436813" cy="6858001"/>
            <a:chOff x="1320800" y="0"/>
            <a:chExt cx="2436813" cy="6858001"/>
          </a:xfrm>
        </p:grpSpPr>
        <p:sp>
          <p:nvSpPr>
            <p:cNvPr id="15" name="Freeform 6">
              <a:extLst>
                <a:ext uri="{FF2B5EF4-FFF2-40B4-BE49-F238E27FC236}">
                  <a16:creationId xmlns:a16="http://schemas.microsoft.com/office/drawing/2014/main" id="{4E4F433A-15D2-423F-8739-13AEA4E47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16" name="Freeform 7">
              <a:extLst>
                <a:ext uri="{FF2B5EF4-FFF2-40B4-BE49-F238E27FC236}">
                  <a16:creationId xmlns:a16="http://schemas.microsoft.com/office/drawing/2014/main" id="{4021F900-DEF3-4537-92E5-C37ECB7AE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17" name="Freeform 8">
              <a:extLst>
                <a:ext uri="{FF2B5EF4-FFF2-40B4-BE49-F238E27FC236}">
                  <a16:creationId xmlns:a16="http://schemas.microsoft.com/office/drawing/2014/main" id="{653620E7-B03C-48E2-8561-FCA918F8D0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18" name="Freeform 9">
              <a:extLst>
                <a:ext uri="{FF2B5EF4-FFF2-40B4-BE49-F238E27FC236}">
                  <a16:creationId xmlns:a16="http://schemas.microsoft.com/office/drawing/2014/main" id="{108701B4-8FEE-43D1-9954-9C064D75C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19" name="Freeform 10">
              <a:extLst>
                <a:ext uri="{FF2B5EF4-FFF2-40B4-BE49-F238E27FC236}">
                  <a16:creationId xmlns:a16="http://schemas.microsoft.com/office/drawing/2014/main" id="{99E0FE54-1668-4AD5-9242-892A6323B9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20" name="Freeform 11">
              <a:extLst>
                <a:ext uri="{FF2B5EF4-FFF2-40B4-BE49-F238E27FC236}">
                  <a16:creationId xmlns:a16="http://schemas.microsoft.com/office/drawing/2014/main" id="{75498FE5-B57D-4FD9-81E0-4E1CB65C0E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grpSp>
      <p:sp>
        <p:nvSpPr>
          <p:cNvPr id="4" name="AutoShape 2" descr="Knee Osteoarthritis: Stages, Symptoms &amp; Treatment Options in the UAE ...">
            <a:extLst>
              <a:ext uri="{FF2B5EF4-FFF2-40B4-BE49-F238E27FC236}">
                <a16:creationId xmlns:a16="http://schemas.microsoft.com/office/drawing/2014/main" id="{7AC43CF8-18D5-BDB3-0253-7F09D8A69D6E}"/>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graphicFrame>
        <p:nvGraphicFramePr>
          <p:cNvPr id="6" name="Content Placeholder 2">
            <a:extLst>
              <a:ext uri="{FF2B5EF4-FFF2-40B4-BE49-F238E27FC236}">
                <a16:creationId xmlns:a16="http://schemas.microsoft.com/office/drawing/2014/main" id="{816E04F3-C889-448C-EB4A-E0DE5F10D9F4}"/>
              </a:ext>
            </a:extLst>
          </p:cNvPr>
          <p:cNvGraphicFramePr>
            <a:graphicFrameLocks noGrp="1"/>
          </p:cNvGraphicFramePr>
          <p:nvPr>
            <p:ph idx="1"/>
          </p:nvPr>
        </p:nvGraphicFramePr>
        <p:xfrm>
          <a:off x="643467" y="643468"/>
          <a:ext cx="6749521" cy="52398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52965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5A9A7-88D3-8792-C9DC-C1A517DF2288}"/>
              </a:ext>
            </a:extLst>
          </p:cNvPr>
          <p:cNvSpPr>
            <a:spLocks noGrp="1"/>
          </p:cNvSpPr>
          <p:nvPr>
            <p:ph type="title"/>
          </p:nvPr>
        </p:nvSpPr>
        <p:spPr>
          <a:xfrm>
            <a:off x="1484311" y="354695"/>
            <a:ext cx="5747778" cy="1752599"/>
          </a:xfrm>
        </p:spPr>
        <p:txBody>
          <a:bodyPr>
            <a:normAutofit/>
          </a:bodyPr>
          <a:lstStyle/>
          <a:p>
            <a:r>
              <a:rPr lang="en-GB"/>
              <a:t>What is Osteoarthritis ?</a:t>
            </a:r>
            <a:endParaRPr lang="en-US"/>
          </a:p>
        </p:txBody>
      </p:sp>
      <p:sp>
        <p:nvSpPr>
          <p:cNvPr id="3" name="Content Placeholder 2">
            <a:extLst>
              <a:ext uri="{FF2B5EF4-FFF2-40B4-BE49-F238E27FC236}">
                <a16:creationId xmlns:a16="http://schemas.microsoft.com/office/drawing/2014/main" id="{8E85534E-F998-2D09-B920-49426D050125}"/>
              </a:ext>
            </a:extLst>
          </p:cNvPr>
          <p:cNvSpPr>
            <a:spLocks noGrp="1"/>
          </p:cNvSpPr>
          <p:nvPr>
            <p:ph idx="1"/>
          </p:nvPr>
        </p:nvSpPr>
        <p:spPr>
          <a:xfrm>
            <a:off x="1484311" y="2273301"/>
            <a:ext cx="5747778" cy="3517900"/>
          </a:xfrm>
        </p:spPr>
        <p:txBody>
          <a:bodyPr>
            <a:noAutofit/>
          </a:bodyPr>
          <a:lstStyle/>
          <a:p>
            <a:pPr marL="0" indent="0">
              <a:lnSpc>
                <a:spcPct val="90000"/>
              </a:lnSpc>
              <a:buNone/>
            </a:pPr>
            <a:r>
              <a:rPr lang="en-GB" sz="2000" dirty="0"/>
              <a:t>Osteoarthritis is a common condition which can affect any joint in the body. Its likely to affect the joints that carry most of our weight for example the knees and feet. Joints that we use a lot everyday such as the joints in our hands. </a:t>
            </a:r>
          </a:p>
          <a:p>
            <a:pPr marL="0" indent="0">
              <a:lnSpc>
                <a:spcPct val="90000"/>
              </a:lnSpc>
              <a:buNone/>
            </a:pPr>
            <a:r>
              <a:rPr lang="en-GB" sz="2000" dirty="0"/>
              <a:t>Symptoms:</a:t>
            </a:r>
          </a:p>
          <a:p>
            <a:pPr>
              <a:lnSpc>
                <a:spcPct val="90000"/>
              </a:lnSpc>
            </a:pPr>
            <a:r>
              <a:rPr lang="en-GB" sz="2000" dirty="0"/>
              <a:t>Joint Pain</a:t>
            </a:r>
          </a:p>
          <a:p>
            <a:pPr>
              <a:lnSpc>
                <a:spcPct val="90000"/>
              </a:lnSpc>
            </a:pPr>
            <a:r>
              <a:rPr lang="en-GB" sz="2000" dirty="0"/>
              <a:t>Stiffness </a:t>
            </a:r>
          </a:p>
          <a:p>
            <a:pPr>
              <a:lnSpc>
                <a:spcPct val="90000"/>
              </a:lnSpc>
            </a:pPr>
            <a:r>
              <a:rPr lang="en-GB" sz="2000" dirty="0"/>
              <a:t>Swelling</a:t>
            </a:r>
          </a:p>
          <a:p>
            <a:pPr>
              <a:lnSpc>
                <a:spcPct val="90000"/>
              </a:lnSpc>
            </a:pPr>
            <a:r>
              <a:rPr lang="en-GB" sz="2000" dirty="0"/>
              <a:t>Bone spurs</a:t>
            </a:r>
          </a:p>
          <a:p>
            <a:pPr>
              <a:lnSpc>
                <a:spcPct val="90000"/>
              </a:lnSpc>
            </a:pPr>
            <a:r>
              <a:rPr lang="en-GB" sz="2000" dirty="0"/>
              <a:t>Loss of flexibility </a:t>
            </a:r>
          </a:p>
          <a:p>
            <a:pPr>
              <a:lnSpc>
                <a:spcPct val="90000"/>
              </a:lnSpc>
            </a:pPr>
            <a:r>
              <a:rPr lang="en-GB" sz="2000" dirty="0"/>
              <a:t>Granting sensation</a:t>
            </a:r>
          </a:p>
        </p:txBody>
      </p:sp>
      <p:sp>
        <p:nvSpPr>
          <p:cNvPr id="1030" name="Rounded Rectangle 6">
            <a:extLst>
              <a:ext uri="{FF2B5EF4-FFF2-40B4-BE49-F238E27FC236}">
                <a16:creationId xmlns:a16="http://schemas.microsoft.com/office/drawing/2014/main" id="{93C4D4C4-585F-43C1-BF44-268A79A025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648931"/>
            <a:ext cx="3982086"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panose="020B0503020204020204"/>
              <a:ea typeface="+mn-ea"/>
              <a:cs typeface="+mn-cs"/>
            </a:endParaRPr>
          </a:p>
        </p:txBody>
      </p:sp>
      <p:pic>
        <p:nvPicPr>
          <p:cNvPr id="1026" name="Picture 2" descr="A healthy joint with no damage to the bone, cartilage or synovium.">
            <a:extLst>
              <a:ext uri="{FF2B5EF4-FFF2-40B4-BE49-F238E27FC236}">
                <a16:creationId xmlns:a16="http://schemas.microsoft.com/office/drawing/2014/main" id="{19E5A6F5-1C28-7D0A-C6B8-3AA8E0548F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3165" b="-2"/>
          <a:stretch>
            <a:fillRect/>
          </a:stretch>
        </p:blipFill>
        <p:spPr bwMode="auto">
          <a:xfrm>
            <a:off x="7658100" y="783333"/>
            <a:ext cx="3782832" cy="248067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5A042DD8-6E7F-AAAC-88C5-FF80F280719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3165" b="-2"/>
          <a:stretch>
            <a:fillRect/>
          </a:stretch>
        </p:blipFill>
        <p:spPr bwMode="auto">
          <a:xfrm>
            <a:off x="7731942" y="3367414"/>
            <a:ext cx="3708990" cy="24322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5138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3336871-0118-4F6E-8DBD-20AEFC62A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6306" y="1"/>
            <a:ext cx="4455694"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panose="020B0503020204020204"/>
              <a:ea typeface="+mn-ea"/>
              <a:cs typeface="+mn-cs"/>
            </a:endParaRPr>
          </a:p>
        </p:txBody>
      </p:sp>
      <p:sp>
        <p:nvSpPr>
          <p:cNvPr id="2" name="Title 1">
            <a:extLst>
              <a:ext uri="{FF2B5EF4-FFF2-40B4-BE49-F238E27FC236}">
                <a16:creationId xmlns:a16="http://schemas.microsoft.com/office/drawing/2014/main" id="{32E2CA37-A0E1-DE3B-575A-EC80B548961C}"/>
              </a:ext>
            </a:extLst>
          </p:cNvPr>
          <p:cNvSpPr>
            <a:spLocks noGrp="1"/>
          </p:cNvSpPr>
          <p:nvPr>
            <p:ph type="title"/>
          </p:nvPr>
        </p:nvSpPr>
        <p:spPr>
          <a:xfrm>
            <a:off x="9171392" y="1074392"/>
            <a:ext cx="2443433" cy="4377961"/>
          </a:xfrm>
        </p:spPr>
        <p:txBody>
          <a:bodyPr>
            <a:normAutofit/>
          </a:bodyPr>
          <a:lstStyle/>
          <a:p>
            <a:r>
              <a:rPr lang="en-GB">
                <a:solidFill>
                  <a:srgbClr val="000000"/>
                </a:solidFill>
              </a:rPr>
              <a:t>Key points about Amina</a:t>
            </a:r>
            <a:endParaRPr lang="en-US">
              <a:solidFill>
                <a:srgbClr val="000000"/>
              </a:solidFill>
            </a:endParaRPr>
          </a:p>
        </p:txBody>
      </p:sp>
      <p:sp useBgFill="1">
        <p:nvSpPr>
          <p:cNvPr id="22" name="Freeform: Shape 10">
            <a:extLst>
              <a:ext uri="{FF2B5EF4-FFF2-40B4-BE49-F238E27FC236}">
                <a16:creationId xmlns:a16="http://schemas.microsoft.com/office/drawing/2014/main" id="{F03CC8D0-33AF-417F-8454-1FDB6C22DD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9032100" cy="6858000"/>
          </a:xfrm>
          <a:custGeom>
            <a:avLst/>
            <a:gdLst>
              <a:gd name="connsiteX0" fmla="*/ 7891921 w 9032100"/>
              <a:gd name="connsiteY0" fmla="*/ 1602751 h 6858000"/>
              <a:gd name="connsiteX1" fmla="*/ 9032100 w 9032100"/>
              <a:gd name="connsiteY1" fmla="*/ 0 h 6858000"/>
              <a:gd name="connsiteX2" fmla="*/ 7880182 w 9032100"/>
              <a:gd name="connsiteY2" fmla="*/ 0 h 6858000"/>
              <a:gd name="connsiteX3" fmla="*/ 7880182 w 9032100"/>
              <a:gd name="connsiteY3" fmla="*/ 1528762 h 6858000"/>
              <a:gd name="connsiteX4" fmla="*/ 7880182 w 9032100"/>
              <a:gd name="connsiteY4" fmla="*/ 6858000 h 6858000"/>
              <a:gd name="connsiteX5" fmla="*/ 8725712 w 9032100"/>
              <a:gd name="connsiteY5" fmla="*/ 6858000 h 6858000"/>
              <a:gd name="connsiteX6" fmla="*/ 7891921 w 9032100"/>
              <a:gd name="connsiteY6" fmla="*/ 1602751 h 6858000"/>
              <a:gd name="connsiteX7" fmla="*/ 7880182 w 9032100"/>
              <a:gd name="connsiteY7" fmla="*/ 1619252 h 6858000"/>
              <a:gd name="connsiteX8" fmla="*/ 0 w 9032100"/>
              <a:gd name="connsiteY8" fmla="*/ 6858000 h 6858000"/>
              <a:gd name="connsiteX9" fmla="*/ 7880181 w 9032100"/>
              <a:gd name="connsiteY9" fmla="*/ 6858000 h 6858000"/>
              <a:gd name="connsiteX10" fmla="*/ 7880181 w 9032100"/>
              <a:gd name="connsiteY10" fmla="*/ 0 h 6858000"/>
              <a:gd name="connsiteX11" fmla="*/ 0 w 9032100"/>
              <a:gd name="connsiteY1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32100" h="6858000">
                <a:moveTo>
                  <a:pt x="7891921" y="1602751"/>
                </a:moveTo>
                <a:lnTo>
                  <a:pt x="9032100" y="0"/>
                </a:lnTo>
                <a:lnTo>
                  <a:pt x="7880182" y="0"/>
                </a:lnTo>
                <a:lnTo>
                  <a:pt x="7880182" y="1528762"/>
                </a:lnTo>
                <a:close/>
                <a:moveTo>
                  <a:pt x="7880182" y="6858000"/>
                </a:moveTo>
                <a:lnTo>
                  <a:pt x="8725712" y="6858000"/>
                </a:lnTo>
                <a:lnTo>
                  <a:pt x="7891921" y="1602751"/>
                </a:lnTo>
                <a:lnTo>
                  <a:pt x="7880182" y="1619252"/>
                </a:lnTo>
                <a:close/>
                <a:moveTo>
                  <a:pt x="0" y="6858000"/>
                </a:moveTo>
                <a:lnTo>
                  <a:pt x="7880181" y="6858000"/>
                </a:lnTo>
                <a:lnTo>
                  <a:pt x="7880181" y="0"/>
                </a:lnTo>
                <a:lnTo>
                  <a:pt x="0" y="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grpSp>
        <p:nvGrpSpPr>
          <p:cNvPr id="23" name="Group 22">
            <a:extLst>
              <a:ext uri="{FF2B5EF4-FFF2-40B4-BE49-F238E27FC236}">
                <a16:creationId xmlns:a16="http://schemas.microsoft.com/office/drawing/2014/main" id="{B5A08A69-9EE1-4A9E-96B6-D769D87C2F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42667" y="0"/>
            <a:ext cx="2436813" cy="6858001"/>
            <a:chOff x="1320800" y="0"/>
            <a:chExt cx="2436813" cy="6858001"/>
          </a:xfrm>
        </p:grpSpPr>
        <p:sp>
          <p:nvSpPr>
            <p:cNvPr id="24" name="Freeform 6">
              <a:extLst>
                <a:ext uri="{FF2B5EF4-FFF2-40B4-BE49-F238E27FC236}">
                  <a16:creationId xmlns:a16="http://schemas.microsoft.com/office/drawing/2014/main" id="{4E4F433A-15D2-423F-8739-13AEA4E47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25" name="Freeform 7">
              <a:extLst>
                <a:ext uri="{FF2B5EF4-FFF2-40B4-BE49-F238E27FC236}">
                  <a16:creationId xmlns:a16="http://schemas.microsoft.com/office/drawing/2014/main" id="{4021F900-DEF3-4537-92E5-C37ECB7AE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26" name="Freeform 8">
              <a:extLst>
                <a:ext uri="{FF2B5EF4-FFF2-40B4-BE49-F238E27FC236}">
                  <a16:creationId xmlns:a16="http://schemas.microsoft.com/office/drawing/2014/main" id="{653620E7-B03C-48E2-8561-FCA918F8D0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27" name="Freeform 9">
              <a:extLst>
                <a:ext uri="{FF2B5EF4-FFF2-40B4-BE49-F238E27FC236}">
                  <a16:creationId xmlns:a16="http://schemas.microsoft.com/office/drawing/2014/main" id="{108701B4-8FEE-43D1-9954-9C064D75C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18" name="Freeform 10">
              <a:extLst>
                <a:ext uri="{FF2B5EF4-FFF2-40B4-BE49-F238E27FC236}">
                  <a16:creationId xmlns:a16="http://schemas.microsoft.com/office/drawing/2014/main" id="{99E0FE54-1668-4AD5-9242-892A6323B9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28" name="Freeform 11">
              <a:extLst>
                <a:ext uri="{FF2B5EF4-FFF2-40B4-BE49-F238E27FC236}">
                  <a16:creationId xmlns:a16="http://schemas.microsoft.com/office/drawing/2014/main" id="{75498FE5-B57D-4FD9-81E0-4E1CB65C0E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grpSp>
      <p:graphicFrame>
        <p:nvGraphicFramePr>
          <p:cNvPr id="29" name="Content Placeholder 2">
            <a:extLst>
              <a:ext uri="{FF2B5EF4-FFF2-40B4-BE49-F238E27FC236}">
                <a16:creationId xmlns:a16="http://schemas.microsoft.com/office/drawing/2014/main" id="{188BF800-CD28-D147-ABFD-831809DC8F46}"/>
              </a:ext>
            </a:extLst>
          </p:cNvPr>
          <p:cNvGraphicFramePr>
            <a:graphicFrameLocks noGrp="1"/>
          </p:cNvGraphicFramePr>
          <p:nvPr>
            <p:ph idx="1"/>
          </p:nvPr>
        </p:nvGraphicFramePr>
        <p:xfrm>
          <a:off x="643467" y="643468"/>
          <a:ext cx="6749521" cy="52398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757423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3336871-0118-4F6E-8DBD-20AEFC62A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6306" y="1"/>
            <a:ext cx="4455694"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panose="020B0503020204020204"/>
              <a:ea typeface="+mn-ea"/>
              <a:cs typeface="+mn-cs"/>
            </a:endParaRPr>
          </a:p>
        </p:txBody>
      </p:sp>
      <p:sp>
        <p:nvSpPr>
          <p:cNvPr id="2" name="Title 1">
            <a:extLst>
              <a:ext uri="{FF2B5EF4-FFF2-40B4-BE49-F238E27FC236}">
                <a16:creationId xmlns:a16="http://schemas.microsoft.com/office/drawing/2014/main" id="{2B7AE0C9-02D9-C546-8129-95078ED48C1D}"/>
              </a:ext>
            </a:extLst>
          </p:cNvPr>
          <p:cNvSpPr>
            <a:spLocks noGrp="1"/>
          </p:cNvSpPr>
          <p:nvPr>
            <p:ph type="title"/>
          </p:nvPr>
        </p:nvSpPr>
        <p:spPr>
          <a:xfrm>
            <a:off x="9171392" y="1074392"/>
            <a:ext cx="2443433" cy="4377961"/>
          </a:xfrm>
        </p:spPr>
        <p:txBody>
          <a:bodyPr>
            <a:normAutofit/>
          </a:bodyPr>
          <a:lstStyle/>
          <a:p>
            <a:r>
              <a:rPr lang="en-GB" sz="3100">
                <a:solidFill>
                  <a:srgbClr val="000000"/>
                </a:solidFill>
              </a:rPr>
              <a:t>Challenges in managing osteoporosis </a:t>
            </a:r>
            <a:endParaRPr lang="en-US" sz="3100">
              <a:solidFill>
                <a:srgbClr val="000000"/>
              </a:solidFill>
            </a:endParaRPr>
          </a:p>
        </p:txBody>
      </p:sp>
      <p:sp useBgFill="1">
        <p:nvSpPr>
          <p:cNvPr id="11" name="Freeform: Shape 10">
            <a:extLst>
              <a:ext uri="{FF2B5EF4-FFF2-40B4-BE49-F238E27FC236}">
                <a16:creationId xmlns:a16="http://schemas.microsoft.com/office/drawing/2014/main" id="{F03CC8D0-33AF-417F-8454-1FDB6C22DD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9032100" cy="6858000"/>
          </a:xfrm>
          <a:custGeom>
            <a:avLst/>
            <a:gdLst>
              <a:gd name="connsiteX0" fmla="*/ 7891921 w 9032100"/>
              <a:gd name="connsiteY0" fmla="*/ 1602751 h 6858000"/>
              <a:gd name="connsiteX1" fmla="*/ 9032100 w 9032100"/>
              <a:gd name="connsiteY1" fmla="*/ 0 h 6858000"/>
              <a:gd name="connsiteX2" fmla="*/ 7880182 w 9032100"/>
              <a:gd name="connsiteY2" fmla="*/ 0 h 6858000"/>
              <a:gd name="connsiteX3" fmla="*/ 7880182 w 9032100"/>
              <a:gd name="connsiteY3" fmla="*/ 1528762 h 6858000"/>
              <a:gd name="connsiteX4" fmla="*/ 7880182 w 9032100"/>
              <a:gd name="connsiteY4" fmla="*/ 6858000 h 6858000"/>
              <a:gd name="connsiteX5" fmla="*/ 8725712 w 9032100"/>
              <a:gd name="connsiteY5" fmla="*/ 6858000 h 6858000"/>
              <a:gd name="connsiteX6" fmla="*/ 7891921 w 9032100"/>
              <a:gd name="connsiteY6" fmla="*/ 1602751 h 6858000"/>
              <a:gd name="connsiteX7" fmla="*/ 7880182 w 9032100"/>
              <a:gd name="connsiteY7" fmla="*/ 1619252 h 6858000"/>
              <a:gd name="connsiteX8" fmla="*/ 0 w 9032100"/>
              <a:gd name="connsiteY8" fmla="*/ 6858000 h 6858000"/>
              <a:gd name="connsiteX9" fmla="*/ 7880181 w 9032100"/>
              <a:gd name="connsiteY9" fmla="*/ 6858000 h 6858000"/>
              <a:gd name="connsiteX10" fmla="*/ 7880181 w 9032100"/>
              <a:gd name="connsiteY10" fmla="*/ 0 h 6858000"/>
              <a:gd name="connsiteX11" fmla="*/ 0 w 9032100"/>
              <a:gd name="connsiteY1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32100" h="6858000">
                <a:moveTo>
                  <a:pt x="7891921" y="1602751"/>
                </a:moveTo>
                <a:lnTo>
                  <a:pt x="9032100" y="0"/>
                </a:lnTo>
                <a:lnTo>
                  <a:pt x="7880182" y="0"/>
                </a:lnTo>
                <a:lnTo>
                  <a:pt x="7880182" y="1528762"/>
                </a:lnTo>
                <a:close/>
                <a:moveTo>
                  <a:pt x="7880182" y="6858000"/>
                </a:moveTo>
                <a:lnTo>
                  <a:pt x="8725712" y="6858000"/>
                </a:lnTo>
                <a:lnTo>
                  <a:pt x="7891921" y="1602751"/>
                </a:lnTo>
                <a:lnTo>
                  <a:pt x="7880182" y="1619252"/>
                </a:lnTo>
                <a:close/>
                <a:moveTo>
                  <a:pt x="0" y="6858000"/>
                </a:moveTo>
                <a:lnTo>
                  <a:pt x="7880181" y="6858000"/>
                </a:lnTo>
                <a:lnTo>
                  <a:pt x="7880181" y="0"/>
                </a:lnTo>
                <a:lnTo>
                  <a:pt x="0" y="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grpSp>
        <p:nvGrpSpPr>
          <p:cNvPr id="13" name="Group 12">
            <a:extLst>
              <a:ext uri="{FF2B5EF4-FFF2-40B4-BE49-F238E27FC236}">
                <a16:creationId xmlns:a16="http://schemas.microsoft.com/office/drawing/2014/main" id="{B5A08A69-9EE1-4A9E-96B6-D769D87C2F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42667" y="0"/>
            <a:ext cx="2436813" cy="6858001"/>
            <a:chOff x="1320800" y="0"/>
            <a:chExt cx="2436813" cy="6858001"/>
          </a:xfrm>
        </p:grpSpPr>
        <p:sp>
          <p:nvSpPr>
            <p:cNvPr id="14" name="Freeform 6">
              <a:extLst>
                <a:ext uri="{FF2B5EF4-FFF2-40B4-BE49-F238E27FC236}">
                  <a16:creationId xmlns:a16="http://schemas.microsoft.com/office/drawing/2014/main" id="{4E4F433A-15D2-423F-8739-13AEA4E47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15" name="Freeform 7">
              <a:extLst>
                <a:ext uri="{FF2B5EF4-FFF2-40B4-BE49-F238E27FC236}">
                  <a16:creationId xmlns:a16="http://schemas.microsoft.com/office/drawing/2014/main" id="{4021F900-DEF3-4537-92E5-C37ECB7AE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16" name="Freeform 8">
              <a:extLst>
                <a:ext uri="{FF2B5EF4-FFF2-40B4-BE49-F238E27FC236}">
                  <a16:creationId xmlns:a16="http://schemas.microsoft.com/office/drawing/2014/main" id="{653620E7-B03C-48E2-8561-FCA918F8D0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17" name="Freeform 9">
              <a:extLst>
                <a:ext uri="{FF2B5EF4-FFF2-40B4-BE49-F238E27FC236}">
                  <a16:creationId xmlns:a16="http://schemas.microsoft.com/office/drawing/2014/main" id="{108701B4-8FEE-43D1-9954-9C064D75C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18" name="Freeform 10">
              <a:extLst>
                <a:ext uri="{FF2B5EF4-FFF2-40B4-BE49-F238E27FC236}">
                  <a16:creationId xmlns:a16="http://schemas.microsoft.com/office/drawing/2014/main" id="{99E0FE54-1668-4AD5-9242-892A6323B9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19" name="Freeform 11">
              <a:extLst>
                <a:ext uri="{FF2B5EF4-FFF2-40B4-BE49-F238E27FC236}">
                  <a16:creationId xmlns:a16="http://schemas.microsoft.com/office/drawing/2014/main" id="{75498FE5-B57D-4FD9-81E0-4E1CB65C0E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grpSp>
      <p:graphicFrame>
        <p:nvGraphicFramePr>
          <p:cNvPr id="5" name="Content Placeholder 2">
            <a:extLst>
              <a:ext uri="{FF2B5EF4-FFF2-40B4-BE49-F238E27FC236}">
                <a16:creationId xmlns:a16="http://schemas.microsoft.com/office/drawing/2014/main" id="{D6948956-EA9B-21AD-7A04-5067EBEBB8BF}"/>
              </a:ext>
            </a:extLst>
          </p:cNvPr>
          <p:cNvGraphicFramePr>
            <a:graphicFrameLocks noGrp="1"/>
          </p:cNvGraphicFramePr>
          <p:nvPr>
            <p:ph idx="1"/>
          </p:nvPr>
        </p:nvGraphicFramePr>
        <p:xfrm>
          <a:off x="643467" y="643468"/>
          <a:ext cx="6749521" cy="52398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009354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63336871-0118-4F6E-8DBD-20AEFC62A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6306" y="1"/>
            <a:ext cx="4455694"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panose="020B0503020204020204"/>
              <a:ea typeface="+mn-ea"/>
              <a:cs typeface="+mn-cs"/>
            </a:endParaRPr>
          </a:p>
        </p:txBody>
      </p:sp>
      <p:sp>
        <p:nvSpPr>
          <p:cNvPr id="2" name="Title 1">
            <a:extLst>
              <a:ext uri="{FF2B5EF4-FFF2-40B4-BE49-F238E27FC236}">
                <a16:creationId xmlns:a16="http://schemas.microsoft.com/office/drawing/2014/main" id="{FDAF28C3-8C10-D70A-60E3-EFB02EF5CAAB}"/>
              </a:ext>
            </a:extLst>
          </p:cNvPr>
          <p:cNvSpPr>
            <a:spLocks noGrp="1"/>
          </p:cNvSpPr>
          <p:nvPr>
            <p:ph type="title"/>
          </p:nvPr>
        </p:nvSpPr>
        <p:spPr>
          <a:xfrm>
            <a:off x="9171392" y="1074392"/>
            <a:ext cx="2443433" cy="4377961"/>
          </a:xfrm>
        </p:spPr>
        <p:txBody>
          <a:bodyPr>
            <a:normAutofit/>
          </a:bodyPr>
          <a:lstStyle/>
          <a:p>
            <a:r>
              <a:rPr lang="en-GB" sz="3400">
                <a:solidFill>
                  <a:srgbClr val="000000"/>
                </a:solidFill>
              </a:rPr>
              <a:t>References:</a:t>
            </a:r>
            <a:endParaRPr lang="en-US" sz="3400">
              <a:solidFill>
                <a:srgbClr val="000000"/>
              </a:solidFill>
            </a:endParaRPr>
          </a:p>
        </p:txBody>
      </p:sp>
      <p:sp useBgFill="1">
        <p:nvSpPr>
          <p:cNvPr id="33" name="Freeform: Shape 10">
            <a:extLst>
              <a:ext uri="{FF2B5EF4-FFF2-40B4-BE49-F238E27FC236}">
                <a16:creationId xmlns:a16="http://schemas.microsoft.com/office/drawing/2014/main" id="{F03CC8D0-33AF-417F-8454-1FDB6C22DD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9032100" cy="6858000"/>
          </a:xfrm>
          <a:custGeom>
            <a:avLst/>
            <a:gdLst>
              <a:gd name="connsiteX0" fmla="*/ 7891921 w 9032100"/>
              <a:gd name="connsiteY0" fmla="*/ 1602751 h 6858000"/>
              <a:gd name="connsiteX1" fmla="*/ 9032100 w 9032100"/>
              <a:gd name="connsiteY1" fmla="*/ 0 h 6858000"/>
              <a:gd name="connsiteX2" fmla="*/ 7880182 w 9032100"/>
              <a:gd name="connsiteY2" fmla="*/ 0 h 6858000"/>
              <a:gd name="connsiteX3" fmla="*/ 7880182 w 9032100"/>
              <a:gd name="connsiteY3" fmla="*/ 1528762 h 6858000"/>
              <a:gd name="connsiteX4" fmla="*/ 7880182 w 9032100"/>
              <a:gd name="connsiteY4" fmla="*/ 6858000 h 6858000"/>
              <a:gd name="connsiteX5" fmla="*/ 8725712 w 9032100"/>
              <a:gd name="connsiteY5" fmla="*/ 6858000 h 6858000"/>
              <a:gd name="connsiteX6" fmla="*/ 7891921 w 9032100"/>
              <a:gd name="connsiteY6" fmla="*/ 1602751 h 6858000"/>
              <a:gd name="connsiteX7" fmla="*/ 7880182 w 9032100"/>
              <a:gd name="connsiteY7" fmla="*/ 1619252 h 6858000"/>
              <a:gd name="connsiteX8" fmla="*/ 0 w 9032100"/>
              <a:gd name="connsiteY8" fmla="*/ 6858000 h 6858000"/>
              <a:gd name="connsiteX9" fmla="*/ 7880181 w 9032100"/>
              <a:gd name="connsiteY9" fmla="*/ 6858000 h 6858000"/>
              <a:gd name="connsiteX10" fmla="*/ 7880181 w 9032100"/>
              <a:gd name="connsiteY10" fmla="*/ 0 h 6858000"/>
              <a:gd name="connsiteX11" fmla="*/ 0 w 9032100"/>
              <a:gd name="connsiteY1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32100" h="6858000">
                <a:moveTo>
                  <a:pt x="7891921" y="1602751"/>
                </a:moveTo>
                <a:lnTo>
                  <a:pt x="9032100" y="0"/>
                </a:lnTo>
                <a:lnTo>
                  <a:pt x="7880182" y="0"/>
                </a:lnTo>
                <a:lnTo>
                  <a:pt x="7880182" y="1528762"/>
                </a:lnTo>
                <a:close/>
                <a:moveTo>
                  <a:pt x="7880182" y="6858000"/>
                </a:moveTo>
                <a:lnTo>
                  <a:pt x="8725712" y="6858000"/>
                </a:lnTo>
                <a:lnTo>
                  <a:pt x="7891921" y="1602751"/>
                </a:lnTo>
                <a:lnTo>
                  <a:pt x="7880182" y="1619252"/>
                </a:lnTo>
                <a:close/>
                <a:moveTo>
                  <a:pt x="0" y="6858000"/>
                </a:moveTo>
                <a:lnTo>
                  <a:pt x="7880181" y="6858000"/>
                </a:lnTo>
                <a:lnTo>
                  <a:pt x="7880181" y="0"/>
                </a:lnTo>
                <a:lnTo>
                  <a:pt x="0" y="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grpSp>
        <p:nvGrpSpPr>
          <p:cNvPr id="34" name="Group 33">
            <a:extLst>
              <a:ext uri="{FF2B5EF4-FFF2-40B4-BE49-F238E27FC236}">
                <a16:creationId xmlns:a16="http://schemas.microsoft.com/office/drawing/2014/main" id="{B5A08A69-9EE1-4A9E-96B6-D769D87C2F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42667" y="0"/>
            <a:ext cx="2436813" cy="6858001"/>
            <a:chOff x="1320800" y="0"/>
            <a:chExt cx="2436813" cy="6858001"/>
          </a:xfrm>
        </p:grpSpPr>
        <p:sp>
          <p:nvSpPr>
            <p:cNvPr id="14" name="Freeform 6">
              <a:extLst>
                <a:ext uri="{FF2B5EF4-FFF2-40B4-BE49-F238E27FC236}">
                  <a16:creationId xmlns:a16="http://schemas.microsoft.com/office/drawing/2014/main" id="{4E4F433A-15D2-423F-8739-13AEA4E47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15" name="Freeform 7">
              <a:extLst>
                <a:ext uri="{FF2B5EF4-FFF2-40B4-BE49-F238E27FC236}">
                  <a16:creationId xmlns:a16="http://schemas.microsoft.com/office/drawing/2014/main" id="{4021F900-DEF3-4537-92E5-C37ECB7AE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16" name="Freeform 8">
              <a:extLst>
                <a:ext uri="{FF2B5EF4-FFF2-40B4-BE49-F238E27FC236}">
                  <a16:creationId xmlns:a16="http://schemas.microsoft.com/office/drawing/2014/main" id="{653620E7-B03C-48E2-8561-FCA918F8D0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17" name="Freeform 9">
              <a:extLst>
                <a:ext uri="{FF2B5EF4-FFF2-40B4-BE49-F238E27FC236}">
                  <a16:creationId xmlns:a16="http://schemas.microsoft.com/office/drawing/2014/main" id="{108701B4-8FEE-43D1-9954-9C064D75C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18" name="Freeform 10">
              <a:extLst>
                <a:ext uri="{FF2B5EF4-FFF2-40B4-BE49-F238E27FC236}">
                  <a16:creationId xmlns:a16="http://schemas.microsoft.com/office/drawing/2014/main" id="{99E0FE54-1668-4AD5-9242-892A6323B9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19" name="Freeform 11">
              <a:extLst>
                <a:ext uri="{FF2B5EF4-FFF2-40B4-BE49-F238E27FC236}">
                  <a16:creationId xmlns:a16="http://schemas.microsoft.com/office/drawing/2014/main" id="{75498FE5-B57D-4FD9-81E0-4E1CB65C0E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grpSp>
      <p:graphicFrame>
        <p:nvGraphicFramePr>
          <p:cNvPr id="35" name="Content Placeholder 2">
            <a:extLst>
              <a:ext uri="{FF2B5EF4-FFF2-40B4-BE49-F238E27FC236}">
                <a16:creationId xmlns:a16="http://schemas.microsoft.com/office/drawing/2014/main" id="{053EB5A0-224B-725A-C855-90129842C99F}"/>
              </a:ext>
            </a:extLst>
          </p:cNvPr>
          <p:cNvGraphicFramePr>
            <a:graphicFrameLocks noGrp="1"/>
          </p:cNvGraphicFramePr>
          <p:nvPr>
            <p:ph idx="1"/>
          </p:nvPr>
        </p:nvGraphicFramePr>
        <p:xfrm>
          <a:off x="643467" y="643468"/>
          <a:ext cx="6749521" cy="52398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9853868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0FA88D0-E295-4CF3-934C-6423EACEB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78517E6-8EE0-277D-82BF-C6A0CBD0AD88}"/>
              </a:ext>
            </a:extLst>
          </p:cNvPr>
          <p:cNvPicPr>
            <a:picLocks noChangeAspect="1"/>
          </p:cNvPicPr>
          <p:nvPr/>
        </p:nvPicPr>
        <p:blipFill>
          <a:blip r:embed="rId2">
            <a:alphaModFix amt="40000"/>
          </a:blip>
          <a:srcRect t="17259" r="-1" b="-1"/>
          <a:stretch>
            <a:fillRect/>
          </a:stretch>
        </p:blipFill>
        <p:spPr>
          <a:xfrm>
            <a:off x="20" y="10"/>
            <a:ext cx="12188932" cy="6857990"/>
          </a:xfrm>
          <a:prstGeom prst="rect">
            <a:avLst/>
          </a:prstGeom>
        </p:spPr>
      </p:pic>
      <p:sp>
        <p:nvSpPr>
          <p:cNvPr id="2" name="Title 1">
            <a:extLst>
              <a:ext uri="{FF2B5EF4-FFF2-40B4-BE49-F238E27FC236}">
                <a16:creationId xmlns:a16="http://schemas.microsoft.com/office/drawing/2014/main" id="{C0FCF18B-2958-E339-CAE9-49CC77909512}"/>
              </a:ext>
            </a:extLst>
          </p:cNvPr>
          <p:cNvSpPr>
            <a:spLocks noGrp="1"/>
          </p:cNvSpPr>
          <p:nvPr>
            <p:ph type="ctrTitle"/>
          </p:nvPr>
        </p:nvSpPr>
        <p:spPr>
          <a:xfrm>
            <a:off x="482600" y="732032"/>
            <a:ext cx="6900839" cy="2736390"/>
          </a:xfrm>
        </p:spPr>
        <p:txBody>
          <a:bodyPr anchor="t">
            <a:noAutofit/>
          </a:bodyPr>
          <a:lstStyle/>
          <a:p>
            <a:r>
              <a:rPr lang="en-US" sz="6000" dirty="0">
                <a:solidFill>
                  <a:schemeClr val="bg1"/>
                </a:solidFill>
                <a:latin typeface="Arial" panose="020B0604020202020204" pitchFamily="34" charset="0"/>
                <a:cs typeface="Arial" panose="020B0604020202020204" pitchFamily="34" charset="0"/>
              </a:rPr>
              <a:t>Osteoarthritis: Prevention, Evaluation of Policies and Conclusion</a:t>
            </a:r>
            <a:endParaRPr lang="en-IN" sz="6000" dirty="0">
              <a:solidFill>
                <a:schemeClr val="bg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770D9F42-8DE5-21D6-567D-6EBE0A35BB7D}"/>
              </a:ext>
            </a:extLst>
          </p:cNvPr>
          <p:cNvSpPr>
            <a:spLocks noGrp="1"/>
          </p:cNvSpPr>
          <p:nvPr>
            <p:ph type="subTitle" idx="1"/>
          </p:nvPr>
        </p:nvSpPr>
        <p:spPr>
          <a:xfrm>
            <a:off x="6596565" y="4201721"/>
            <a:ext cx="4986084" cy="1949813"/>
          </a:xfrm>
        </p:spPr>
        <p:txBody>
          <a:bodyPr anchor="b">
            <a:normAutofit/>
          </a:bodyPr>
          <a:lstStyle/>
          <a:p>
            <a:pPr algn="r"/>
            <a:r>
              <a:rPr lang="en-IN" sz="1400">
                <a:solidFill>
                  <a:schemeClr val="bg1"/>
                </a:solidFill>
                <a:latin typeface="Arial" panose="020B0604020202020204" pitchFamily="34" charset="0"/>
                <a:cs typeface="Arial" panose="020B0604020202020204" pitchFamily="34" charset="0"/>
              </a:rPr>
              <a:t>Member 6: Jayanthi Saganti - 2532228</a:t>
            </a:r>
          </a:p>
          <a:p>
            <a:pPr algn="r"/>
            <a:r>
              <a:rPr lang="en-IN" sz="1400">
                <a:solidFill>
                  <a:schemeClr val="bg1"/>
                </a:solidFill>
                <a:latin typeface="Arial" panose="020B0604020202020204" pitchFamily="34" charset="0"/>
                <a:cs typeface="Arial" panose="020B0604020202020204" pitchFamily="34" charset="0"/>
              </a:rPr>
              <a:t>Course Module: LCHS4008 </a:t>
            </a:r>
          </a:p>
          <a:p>
            <a:pPr algn="r"/>
            <a:endParaRPr lang="en-IN" sz="1400" dirty="0">
              <a:solidFill>
                <a:schemeClr val="bg1"/>
              </a:solidFill>
            </a:endParaRPr>
          </a:p>
        </p:txBody>
      </p:sp>
      <p:cxnSp>
        <p:nvCxnSpPr>
          <p:cNvPr id="13" name="Straight Connector 12">
            <a:extLst>
              <a:ext uri="{FF2B5EF4-FFF2-40B4-BE49-F238E27FC236}">
                <a16:creationId xmlns:a16="http://schemas.microsoft.com/office/drawing/2014/main" id="{8F4E56A8-93D5-4BE3-AE61-84677331AD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rgbClr val="FFFFFF"/>
            </a:solidFill>
          </a:ln>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BD492A0C-1773-477B-83B5-C707CB0577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rgbClr val="FFFFFF"/>
            </a:solidFill>
          </a:ln>
        </p:spPr>
        <p:style>
          <a:lnRef idx="1">
            <a:schemeClr val="dk1"/>
          </a:lnRef>
          <a:fillRef idx="0">
            <a:schemeClr val="dk1"/>
          </a:fillRef>
          <a:effectRef idx="0">
            <a:schemeClr val="dk1"/>
          </a:effectRef>
          <a:fontRef idx="minor">
            <a:schemeClr val="tx1"/>
          </a:fontRef>
        </p:style>
      </p:cxnSp>
      <p:pic>
        <p:nvPicPr>
          <p:cNvPr id="6" name="Picture 5" descr="&quot;Close-up of a left hand, which created a sketch of a lumbar vertebra&quot;">
            <a:extLst>
              <a:ext uri="{FF2B5EF4-FFF2-40B4-BE49-F238E27FC236}">
                <a16:creationId xmlns:a16="http://schemas.microsoft.com/office/drawing/2014/main" id="{80919606-215D-09C7-368F-9C47416A86C8}"/>
              </a:ext>
            </a:extLst>
          </p:cNvPr>
          <p:cNvPicPr>
            <a:picLocks noChangeAspect="1"/>
          </p:cNvPicPr>
          <p:nvPr/>
        </p:nvPicPr>
        <p:blipFill>
          <a:blip r:embed="rId3"/>
          <a:srcRect r="26174" b="-1"/>
          <a:stretch>
            <a:fillRect/>
          </a:stretch>
        </p:blipFill>
        <p:spPr>
          <a:xfrm>
            <a:off x="7299740" y="928376"/>
            <a:ext cx="4284433" cy="3989904"/>
          </a:xfrm>
          <a:custGeom>
            <a:avLst/>
            <a:gdLst>
              <a:gd name="connsiteX0" fmla="*/ 2576006 w 5441943"/>
              <a:gd name="connsiteY0" fmla="*/ 41 h 5067842"/>
              <a:gd name="connsiteX1" fmla="*/ 2988480 w 5441943"/>
              <a:gd name="connsiteY1" fmla="*/ 43413 h 5067842"/>
              <a:gd name="connsiteX2" fmla="*/ 4955377 w 5441943"/>
              <a:gd name="connsiteY2" fmla="*/ 1075549 h 5067842"/>
              <a:gd name="connsiteX3" fmla="*/ 5037577 w 5441943"/>
              <a:gd name="connsiteY3" fmla="*/ 4123286 h 5067842"/>
              <a:gd name="connsiteX4" fmla="*/ 3951424 w 5441943"/>
              <a:gd name="connsiteY4" fmla="*/ 5012975 h 5067842"/>
              <a:gd name="connsiteX5" fmla="*/ 3820826 w 5441943"/>
              <a:gd name="connsiteY5" fmla="*/ 5067842 h 5067842"/>
              <a:gd name="connsiteX6" fmla="*/ 2092196 w 5441943"/>
              <a:gd name="connsiteY6" fmla="*/ 5067842 h 5067842"/>
              <a:gd name="connsiteX7" fmla="*/ 2013774 w 5441943"/>
              <a:gd name="connsiteY7" fmla="*/ 5044835 h 5067842"/>
              <a:gd name="connsiteX8" fmla="*/ 34896 w 5441943"/>
              <a:gd name="connsiteY8" fmla="*/ 2881395 h 5067842"/>
              <a:gd name="connsiteX9" fmla="*/ 940110 w 5441943"/>
              <a:gd name="connsiteY9" fmla="*/ 624396 h 5067842"/>
              <a:gd name="connsiteX10" fmla="*/ 2576006 w 5441943"/>
              <a:gd name="connsiteY10" fmla="*/ 41 h 5067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41943" h="5067842">
                <a:moveTo>
                  <a:pt x="2576006" y="41"/>
                </a:moveTo>
                <a:cubicBezTo>
                  <a:pt x="2715826" y="887"/>
                  <a:pt x="2854358" y="14907"/>
                  <a:pt x="2988480" y="43413"/>
                </a:cubicBezTo>
                <a:cubicBezTo>
                  <a:pt x="3703795" y="195445"/>
                  <a:pt x="4521652" y="487778"/>
                  <a:pt x="4955377" y="1075549"/>
                </a:cubicBezTo>
                <a:cubicBezTo>
                  <a:pt x="5389103" y="1663321"/>
                  <a:pt x="5750950" y="3145931"/>
                  <a:pt x="5037577" y="4123286"/>
                </a:cubicBezTo>
                <a:cubicBezTo>
                  <a:pt x="4673616" y="4553014"/>
                  <a:pt x="4315864" y="4840448"/>
                  <a:pt x="3951424" y="5012975"/>
                </a:cubicBezTo>
                <a:lnTo>
                  <a:pt x="3820826" y="5067842"/>
                </a:lnTo>
                <a:lnTo>
                  <a:pt x="2092196" y="5067842"/>
                </a:lnTo>
                <a:lnTo>
                  <a:pt x="2013774" y="5044835"/>
                </a:lnTo>
                <a:cubicBezTo>
                  <a:pt x="886942" y="4686371"/>
                  <a:pt x="221525" y="3784382"/>
                  <a:pt x="34896" y="2881395"/>
                </a:cubicBezTo>
                <a:cubicBezTo>
                  <a:pt x="-151733" y="1978408"/>
                  <a:pt x="447846" y="1097393"/>
                  <a:pt x="940110" y="624396"/>
                </a:cubicBezTo>
                <a:cubicBezTo>
                  <a:pt x="1340074" y="240086"/>
                  <a:pt x="1970121" y="-3625"/>
                  <a:pt x="2576006" y="41"/>
                </a:cubicBezTo>
                <a:close/>
              </a:path>
            </a:pathLst>
          </a:custGeom>
        </p:spPr>
      </p:pic>
    </p:spTree>
    <p:extLst>
      <p:ext uri="{BB962C8B-B14F-4D97-AF65-F5344CB8AC3E}">
        <p14:creationId xmlns:p14="http://schemas.microsoft.com/office/powerpoint/2010/main" val="12756063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2" name="Straight Connector 11">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E48FA233-30DB-4D0A-BF51-78D03F79F2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6" name="Rectangle 15">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12927E5-081D-440D-A775-C0AE9DA1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489856"/>
            <a:ext cx="11147071" cy="1476642"/>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B748A8-BC2D-CECA-3441-51F6C5D5D20D}"/>
              </a:ext>
            </a:extLst>
          </p:cNvPr>
          <p:cNvSpPr>
            <a:spLocks noGrp="1"/>
          </p:cNvSpPr>
          <p:nvPr>
            <p:ph type="title"/>
          </p:nvPr>
        </p:nvSpPr>
        <p:spPr>
          <a:xfrm>
            <a:off x="482601" y="721946"/>
            <a:ext cx="10813250" cy="1022100"/>
          </a:xfrm>
        </p:spPr>
        <p:txBody>
          <a:bodyPr vert="horz" lIns="91440" tIns="45720" rIns="91440" bIns="45720" rtlCol="0" anchor="ctr">
            <a:normAutofit/>
          </a:bodyPr>
          <a:lstStyle/>
          <a:p>
            <a:pPr algn="ctr"/>
            <a:r>
              <a:rPr lang="en-US" sz="4400" b="1">
                <a:latin typeface="Arial" panose="020B0604020202020204" pitchFamily="34" charset="0"/>
                <a:cs typeface="Arial" panose="020B0604020202020204" pitchFamily="34" charset="0"/>
              </a:rPr>
              <a:t>Introduction to Osteoarthritis</a:t>
            </a:r>
            <a:endParaRPr lang="en-US" sz="4400" b="1" dirty="0">
              <a:latin typeface="Arial" panose="020B0604020202020204" pitchFamily="34" charset="0"/>
              <a:cs typeface="Arial" panose="020B0604020202020204" pitchFamily="34" charset="0"/>
            </a:endParaRPr>
          </a:p>
        </p:txBody>
      </p:sp>
      <p:cxnSp>
        <p:nvCxnSpPr>
          <p:cNvPr id="20" name="Straight Connector 19">
            <a:extLst>
              <a:ext uri="{FF2B5EF4-FFF2-40B4-BE49-F238E27FC236}">
                <a16:creationId xmlns:a16="http://schemas.microsoft.com/office/drawing/2014/main" id="{22CDD0E7-BDD6-41F4-8AAB-088A2E8D03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22" name="Straight Connector 21">
            <a:extLst>
              <a:ext uri="{FF2B5EF4-FFF2-40B4-BE49-F238E27FC236}">
                <a16:creationId xmlns:a16="http://schemas.microsoft.com/office/drawing/2014/main" id="{C4558310-C928-4426-BFAC-68450D291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199351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4" name="Content Placeholder 3">
            <a:extLst>
              <a:ext uri="{FF2B5EF4-FFF2-40B4-BE49-F238E27FC236}">
                <a16:creationId xmlns:a16="http://schemas.microsoft.com/office/drawing/2014/main" id="{C9EAC6AC-8BC8-E17B-67B5-C3D32052497F}"/>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30192" y="2132642"/>
            <a:ext cx="5697886" cy="3888557"/>
          </a:xfrm>
        </p:spPr>
        <p:txBody>
          <a:bodyPr>
            <a:noAutofit/>
          </a:bodyPr>
          <a:lstStyle/>
          <a:p>
            <a:pPr marL="0" lvl="0" indent="0">
              <a:spcBef>
                <a:spcPts val="2500"/>
              </a:spcBef>
              <a:buFont typeface="Arial" panose="020B0604020202020204" pitchFamily="34" charset="0"/>
              <a:buNone/>
            </a:pPr>
            <a:r>
              <a:rPr lang="en-US" sz="1400" b="1">
                <a:latin typeface="Arial" panose="020B0604020202020204" pitchFamily="34" charset="0"/>
                <a:cs typeface="Arial" panose="020B0604020202020204" pitchFamily="34" charset="0"/>
              </a:rPr>
              <a:t>Nature of Osteoarthritis</a:t>
            </a:r>
          </a:p>
          <a:p>
            <a:pPr marL="0" lvl="1" indent="0">
              <a:buNone/>
            </a:pPr>
            <a:r>
              <a:rPr lang="en-US" sz="1400">
                <a:latin typeface="Arial" panose="020B0604020202020204" pitchFamily="34" charset="0"/>
                <a:cs typeface="Arial" panose="020B0604020202020204" pitchFamily="34" charset="0"/>
              </a:rPr>
              <a:t>Osteoarthritis is a chronic joint disease marked by cartilage breakdown, bone changes, and joint tissue inflammation. </a:t>
            </a:r>
            <a:r>
              <a:rPr lang="en-IN" sz="1400">
                <a:latin typeface="Arial" panose="020B0604020202020204" pitchFamily="34" charset="0"/>
                <a:cs typeface="Arial" panose="020B0604020202020204" pitchFamily="34" charset="0"/>
              </a:rPr>
              <a:t>(WHO, 2023)</a:t>
            </a:r>
            <a:endParaRPr lang="en-US" sz="1400">
              <a:latin typeface="Arial" panose="020B0604020202020204" pitchFamily="34" charset="0"/>
              <a:cs typeface="Arial" panose="020B0604020202020204" pitchFamily="34" charset="0"/>
            </a:endParaRPr>
          </a:p>
          <a:p>
            <a:pPr marL="0" lvl="0" indent="0">
              <a:spcBef>
                <a:spcPts val="2500"/>
              </a:spcBef>
              <a:buFont typeface="Arial" panose="020B0604020202020204" pitchFamily="34" charset="0"/>
              <a:buNone/>
            </a:pPr>
            <a:r>
              <a:rPr lang="en-US" sz="1400" b="1">
                <a:latin typeface="Arial" panose="020B0604020202020204" pitchFamily="34" charset="0"/>
                <a:cs typeface="Arial" panose="020B0604020202020204" pitchFamily="34" charset="0"/>
              </a:rPr>
              <a:t>Commonly Affected Joints</a:t>
            </a:r>
          </a:p>
          <a:p>
            <a:pPr marL="0" lvl="1" indent="0">
              <a:buNone/>
            </a:pPr>
            <a:r>
              <a:rPr lang="en-US" sz="1400">
                <a:latin typeface="Arial" panose="020B0604020202020204" pitchFamily="34" charset="0"/>
                <a:cs typeface="Arial" panose="020B0604020202020204" pitchFamily="34" charset="0"/>
              </a:rPr>
              <a:t>OA mainly impacts weight bearing joints like knees and hips, as well as hands and spine. </a:t>
            </a:r>
            <a:r>
              <a:rPr lang="en-IN" sz="1400">
                <a:latin typeface="Arial" panose="020B0604020202020204" pitchFamily="34" charset="0"/>
                <a:cs typeface="Arial" panose="020B0604020202020204" pitchFamily="34" charset="0"/>
              </a:rPr>
              <a:t>(WHO, 2023)</a:t>
            </a:r>
            <a:endParaRPr lang="en-US" sz="1400">
              <a:latin typeface="Arial" panose="020B0604020202020204" pitchFamily="34" charset="0"/>
              <a:cs typeface="Arial" panose="020B0604020202020204" pitchFamily="34" charset="0"/>
            </a:endParaRPr>
          </a:p>
          <a:p>
            <a:pPr marL="0" lvl="0" indent="0">
              <a:spcBef>
                <a:spcPts val="2500"/>
              </a:spcBef>
              <a:buFont typeface="Arial" panose="020B0604020202020204" pitchFamily="34" charset="0"/>
              <a:buNone/>
            </a:pPr>
            <a:r>
              <a:rPr lang="en-US" sz="1400" b="1">
                <a:latin typeface="Arial" panose="020B0604020202020204" pitchFamily="34" charset="0"/>
                <a:cs typeface="Arial" panose="020B0604020202020204" pitchFamily="34" charset="0"/>
              </a:rPr>
              <a:t>Symptoms and Progression</a:t>
            </a:r>
          </a:p>
          <a:p>
            <a:pPr marL="0" lvl="1" indent="0">
              <a:buFont typeface="Arial" panose="020B0604020202020204" pitchFamily="34" charset="0"/>
              <a:buNone/>
            </a:pPr>
            <a:r>
              <a:rPr lang="en-US" sz="1400">
                <a:latin typeface="Arial" panose="020B0604020202020204" pitchFamily="34" charset="0"/>
                <a:cs typeface="Arial" panose="020B0604020202020204" pitchFamily="34" charset="0"/>
              </a:rPr>
              <a:t>Symptoms include pain, stiffness, swelling, and reduced function, with fluctuating severity over time. (NICE, 2022)</a:t>
            </a:r>
          </a:p>
          <a:p>
            <a:pPr marL="0" lvl="0" indent="0">
              <a:spcBef>
                <a:spcPts val="2500"/>
              </a:spcBef>
              <a:buFont typeface="Arial" panose="020B0604020202020204" pitchFamily="34" charset="0"/>
              <a:buNone/>
            </a:pPr>
            <a:r>
              <a:rPr lang="en-US" sz="1400" b="1">
                <a:latin typeface="Arial" panose="020B0604020202020204" pitchFamily="34" charset="0"/>
                <a:cs typeface="Arial" panose="020B0604020202020204" pitchFamily="34" charset="0"/>
              </a:rPr>
              <a:t>Public Health Impact</a:t>
            </a:r>
          </a:p>
          <a:p>
            <a:pPr marL="0" lvl="1" indent="0">
              <a:buNone/>
            </a:pPr>
            <a:r>
              <a:rPr lang="en-US" sz="1400">
                <a:latin typeface="Arial" panose="020B0604020202020204" pitchFamily="34" charset="0"/>
                <a:cs typeface="Arial" panose="020B0604020202020204" pitchFamily="34" charset="0"/>
              </a:rPr>
              <a:t>OA prevalence is rising due to aging populations and obesity, increasing healthcare demands in the UK. </a:t>
            </a:r>
            <a:r>
              <a:rPr lang="en-IN" sz="1400">
                <a:latin typeface="Arial" panose="020B0604020202020204" pitchFamily="34" charset="0"/>
                <a:cs typeface="Arial" panose="020B0604020202020204" pitchFamily="34" charset="0"/>
              </a:rPr>
              <a:t>(WHO, 2023; Versus Arthritis, 2024)</a:t>
            </a:r>
            <a:endParaRPr lang="en-US" sz="1400" dirty="0">
              <a:latin typeface="Arial" panose="020B0604020202020204" pitchFamily="34" charset="0"/>
              <a:cs typeface="Arial" panose="020B0604020202020204" pitchFamily="34" charset="0"/>
            </a:endParaRPr>
          </a:p>
        </p:txBody>
      </p:sp>
      <p:cxnSp>
        <p:nvCxnSpPr>
          <p:cNvPr id="24" name="Straight Connector 23">
            <a:extLst>
              <a:ext uri="{FF2B5EF4-FFF2-40B4-BE49-F238E27FC236}">
                <a16:creationId xmlns:a16="http://schemas.microsoft.com/office/drawing/2014/main" id="{B58B45F5-E162-4AF7-9E46-A4290969B4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8" name="Picture 7">
            <a:extLst>
              <a:ext uri="{FF2B5EF4-FFF2-40B4-BE49-F238E27FC236}">
                <a16:creationId xmlns:a16="http://schemas.microsoft.com/office/drawing/2014/main" id="{80C8BC4C-F428-6337-8851-F38CD1667CD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1007" y="2310467"/>
            <a:ext cx="5299364" cy="3532909"/>
          </a:xfrm>
          <a:prstGeom prst="rect">
            <a:avLst/>
          </a:prstGeom>
        </p:spPr>
      </p:pic>
    </p:spTree>
    <p:extLst>
      <p:ext uri="{BB962C8B-B14F-4D97-AF65-F5344CB8AC3E}">
        <p14:creationId xmlns:p14="http://schemas.microsoft.com/office/powerpoint/2010/main" val="197165400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2BD7363-6D25-17AB-4626-EC3CC5F8D7FA}"/>
            </a:ext>
          </a:extLst>
        </p:cNvPr>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25B1CDC3-0155-9136-B570-281EC96176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2" name="Straight Connector 11">
            <a:extLst>
              <a:ext uri="{FF2B5EF4-FFF2-40B4-BE49-F238E27FC236}">
                <a16:creationId xmlns:a16="http://schemas.microsoft.com/office/drawing/2014/main" id="{70A7F96A-9C15-7D53-7221-D0FDEE0CA0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346B8F39-20F7-9B04-1A98-732F9A53C2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6" name="Rectangle 15">
            <a:extLst>
              <a:ext uri="{FF2B5EF4-FFF2-40B4-BE49-F238E27FC236}">
                <a16:creationId xmlns:a16="http://schemas.microsoft.com/office/drawing/2014/main" id="{9922DC14-8137-3745-8EA8-3BBC9FC416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B89EF537-9B65-B72E-A59A-8B0C335AF5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489856"/>
            <a:ext cx="11147071" cy="1476642"/>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55825B-6138-CE37-1C11-1EA2278ABFD8}"/>
              </a:ext>
            </a:extLst>
          </p:cNvPr>
          <p:cNvSpPr>
            <a:spLocks noGrp="1"/>
          </p:cNvSpPr>
          <p:nvPr>
            <p:ph type="title"/>
          </p:nvPr>
        </p:nvSpPr>
        <p:spPr>
          <a:xfrm>
            <a:off x="482601" y="721946"/>
            <a:ext cx="10813250" cy="1022100"/>
          </a:xfrm>
        </p:spPr>
        <p:txBody>
          <a:bodyPr vert="horz" lIns="91440" tIns="45720" rIns="91440" bIns="45720" rtlCol="0" anchor="ctr">
            <a:noAutofit/>
          </a:bodyPr>
          <a:lstStyle/>
          <a:p>
            <a:pPr algn="ctr">
              <a:lnSpc>
                <a:spcPct val="90000"/>
              </a:lnSpc>
              <a:spcAft>
                <a:spcPts val="600"/>
              </a:spcAft>
            </a:pPr>
            <a:r>
              <a:rPr lang="en-US" sz="4400" b="1" dirty="0">
                <a:latin typeface="Arial" panose="020B0604020202020204" pitchFamily="34" charset="0"/>
                <a:cs typeface="Arial" panose="020B0604020202020204" pitchFamily="34" charset="0"/>
              </a:rPr>
              <a:t>Risk Factors for Osteoarthritis</a:t>
            </a:r>
          </a:p>
        </p:txBody>
      </p:sp>
      <p:cxnSp>
        <p:nvCxnSpPr>
          <p:cNvPr id="20" name="Straight Connector 19">
            <a:extLst>
              <a:ext uri="{FF2B5EF4-FFF2-40B4-BE49-F238E27FC236}">
                <a16:creationId xmlns:a16="http://schemas.microsoft.com/office/drawing/2014/main" id="{A0F408EC-D4F7-7EB1-09FA-ABDB843825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22" name="Straight Connector 21">
            <a:extLst>
              <a:ext uri="{FF2B5EF4-FFF2-40B4-BE49-F238E27FC236}">
                <a16:creationId xmlns:a16="http://schemas.microsoft.com/office/drawing/2014/main" id="{47276346-35E9-23A7-8DD5-573FFFDAD5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199351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4" name="Content Placeholder 3">
            <a:extLst>
              <a:ext uri="{FF2B5EF4-FFF2-40B4-BE49-F238E27FC236}">
                <a16:creationId xmlns:a16="http://schemas.microsoft.com/office/drawing/2014/main" id="{D2C1A7E6-585F-F208-68FC-25D75A23608A}"/>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95086" y="2065204"/>
            <a:ext cx="6149554" cy="3888557"/>
          </a:xfrm>
        </p:spPr>
        <p:txBody>
          <a:bodyPr>
            <a:noAutofit/>
          </a:bodyPr>
          <a:lstStyle/>
          <a:p>
            <a:pPr lvl="0">
              <a:lnSpc>
                <a:spcPct val="110000"/>
              </a:lnSpc>
              <a:spcBef>
                <a:spcPts val="2500"/>
              </a:spcBef>
            </a:pPr>
            <a:r>
              <a:rPr lang="en-US" sz="1400" b="1" dirty="0">
                <a:latin typeface="Arial" panose="020B0604020202020204" pitchFamily="34" charset="0"/>
                <a:cs typeface="Arial" panose="020B0604020202020204" pitchFamily="34" charset="0"/>
              </a:rPr>
              <a:t>Age as a Strong Risk Factor</a:t>
            </a:r>
          </a:p>
          <a:p>
            <a:pPr marL="0" lvl="1" indent="0">
              <a:lnSpc>
                <a:spcPct val="110000"/>
              </a:lnSpc>
              <a:buNone/>
            </a:pPr>
            <a:r>
              <a:rPr lang="en-US" sz="1400" dirty="0">
                <a:latin typeface="Arial" panose="020B0604020202020204" pitchFamily="34" charset="0"/>
                <a:cs typeface="Arial" panose="020B0604020202020204" pitchFamily="34" charset="0"/>
              </a:rPr>
              <a:t>Increasing age leads to natural joint wear and reduced tissue regeneration, increasing osteoarthritis risk. </a:t>
            </a:r>
            <a:r>
              <a:rPr lang="en-IN" sz="1400" dirty="0">
                <a:latin typeface="Arial" panose="020B0604020202020204" pitchFamily="34" charset="0"/>
                <a:cs typeface="Arial" panose="020B0604020202020204" pitchFamily="34" charset="0"/>
              </a:rPr>
              <a:t>(WHO), 2023)</a:t>
            </a:r>
            <a:endParaRPr lang="en-US" sz="1400" dirty="0">
              <a:latin typeface="Arial" panose="020B0604020202020204" pitchFamily="34" charset="0"/>
              <a:cs typeface="Arial" panose="020B0604020202020204" pitchFamily="34" charset="0"/>
            </a:endParaRPr>
          </a:p>
          <a:p>
            <a:pPr lvl="0">
              <a:lnSpc>
                <a:spcPct val="110000"/>
              </a:lnSpc>
              <a:spcBef>
                <a:spcPts val="2500"/>
              </a:spcBef>
            </a:pPr>
            <a:r>
              <a:rPr lang="en-US" sz="1400" b="1" dirty="0">
                <a:latin typeface="Arial" panose="020B0604020202020204" pitchFamily="34" charset="0"/>
                <a:cs typeface="Arial" panose="020B0604020202020204" pitchFamily="34" charset="0"/>
              </a:rPr>
              <a:t>Impact of Obesity</a:t>
            </a:r>
          </a:p>
          <a:p>
            <a:pPr marL="0" lvl="1" indent="0">
              <a:lnSpc>
                <a:spcPct val="110000"/>
              </a:lnSpc>
              <a:buNone/>
            </a:pPr>
            <a:r>
              <a:rPr lang="en-US" sz="1400" dirty="0">
                <a:latin typeface="Arial" panose="020B0604020202020204" pitchFamily="34" charset="0"/>
                <a:cs typeface="Arial" panose="020B0604020202020204" pitchFamily="34" charset="0"/>
              </a:rPr>
              <a:t>Obesity increases mechanical stress on joints and causes systemic inflammation, raising osteoarthritis likelihood. </a:t>
            </a:r>
            <a:r>
              <a:rPr lang="en-IN" sz="1400" dirty="0">
                <a:latin typeface="Arial" panose="020B0604020202020204" pitchFamily="34" charset="0"/>
                <a:cs typeface="Arial" panose="020B0604020202020204" pitchFamily="34" charset="0"/>
              </a:rPr>
              <a:t>(WHO, 2023, NICE, 2022)</a:t>
            </a:r>
            <a:endParaRPr lang="en-US" sz="1400" dirty="0">
              <a:latin typeface="Arial" panose="020B0604020202020204" pitchFamily="34" charset="0"/>
              <a:cs typeface="Arial" panose="020B0604020202020204" pitchFamily="34" charset="0"/>
            </a:endParaRPr>
          </a:p>
          <a:p>
            <a:pPr lvl="0">
              <a:lnSpc>
                <a:spcPct val="110000"/>
              </a:lnSpc>
              <a:spcBef>
                <a:spcPts val="2500"/>
              </a:spcBef>
            </a:pPr>
            <a:r>
              <a:rPr lang="en-US" sz="1400" b="1" dirty="0">
                <a:latin typeface="Arial" panose="020B0604020202020204" pitchFamily="34" charset="0"/>
                <a:cs typeface="Arial" panose="020B0604020202020204" pitchFamily="34" charset="0"/>
              </a:rPr>
              <a:t>Effect of Joint Injuries</a:t>
            </a:r>
          </a:p>
          <a:p>
            <a:pPr marL="0" lvl="1" indent="0">
              <a:lnSpc>
                <a:spcPct val="110000"/>
              </a:lnSpc>
              <a:buNone/>
            </a:pPr>
            <a:r>
              <a:rPr lang="en-US" sz="1400" dirty="0">
                <a:latin typeface="Arial" panose="020B0604020202020204" pitchFamily="34" charset="0"/>
                <a:cs typeface="Arial" panose="020B0604020202020204" pitchFamily="34" charset="0"/>
              </a:rPr>
              <a:t>Previous joint injuries alter joint structures and accelerate cartilage degeneration promoting osteoarthritis development. </a:t>
            </a:r>
            <a:r>
              <a:rPr lang="en-IN" sz="1400" dirty="0">
                <a:latin typeface="Arial" panose="020B0604020202020204" pitchFamily="34" charset="0"/>
                <a:cs typeface="Arial" panose="020B0604020202020204" pitchFamily="34" charset="0"/>
              </a:rPr>
              <a:t>(</a:t>
            </a:r>
            <a:r>
              <a:rPr lang="en-IN" sz="1400" dirty="0" err="1">
                <a:latin typeface="Arial" panose="020B0604020202020204" pitchFamily="34" charset="0"/>
                <a:cs typeface="Arial" panose="020B0604020202020204" pitchFamily="34" charset="0"/>
              </a:rPr>
              <a:t>Bannuru</a:t>
            </a:r>
            <a:r>
              <a:rPr lang="en-IN" sz="1400" dirty="0">
                <a:latin typeface="Arial" panose="020B0604020202020204" pitchFamily="34" charset="0"/>
                <a:cs typeface="Arial" panose="020B0604020202020204" pitchFamily="34" charset="0"/>
              </a:rPr>
              <a:t> et al., 2019)</a:t>
            </a:r>
            <a:endParaRPr lang="en-US" sz="1400" dirty="0">
              <a:latin typeface="Arial" panose="020B0604020202020204" pitchFamily="34" charset="0"/>
              <a:cs typeface="Arial" panose="020B0604020202020204" pitchFamily="34" charset="0"/>
            </a:endParaRPr>
          </a:p>
          <a:p>
            <a:pPr lvl="0">
              <a:lnSpc>
                <a:spcPct val="110000"/>
              </a:lnSpc>
              <a:spcBef>
                <a:spcPts val="2500"/>
              </a:spcBef>
            </a:pPr>
            <a:r>
              <a:rPr lang="en-US" sz="1400" b="1" dirty="0">
                <a:latin typeface="Arial" panose="020B0604020202020204" pitchFamily="34" charset="0"/>
                <a:cs typeface="Arial" panose="020B0604020202020204" pitchFamily="34" charset="0"/>
              </a:rPr>
              <a:t>Genetic and Other Factors</a:t>
            </a:r>
          </a:p>
          <a:p>
            <a:pPr marL="0" lvl="1" indent="0">
              <a:lnSpc>
                <a:spcPct val="110000"/>
              </a:lnSpc>
              <a:buNone/>
            </a:pPr>
            <a:r>
              <a:rPr lang="en-US" sz="1400" dirty="0">
                <a:latin typeface="Arial" panose="020B0604020202020204" pitchFamily="34" charset="0"/>
                <a:cs typeface="Arial" panose="020B0604020202020204" pitchFamily="34" charset="0"/>
              </a:rPr>
              <a:t>Genetics and factors like female sex contribute to osteoarthritis risk, though no single gene causes it. </a:t>
            </a:r>
            <a:r>
              <a:rPr lang="en-IN" sz="1400" dirty="0">
                <a:latin typeface="Arial" panose="020B0604020202020204" pitchFamily="34" charset="0"/>
                <a:cs typeface="Arial" panose="020B0604020202020204" pitchFamily="34" charset="0"/>
              </a:rPr>
              <a:t>(Kolasinski et al., 2020)</a:t>
            </a:r>
            <a:endParaRPr lang="en-US" sz="1400" dirty="0">
              <a:latin typeface="Arial" panose="020B0604020202020204" pitchFamily="34" charset="0"/>
              <a:cs typeface="Arial" panose="020B0604020202020204" pitchFamily="34" charset="0"/>
            </a:endParaRPr>
          </a:p>
        </p:txBody>
      </p:sp>
      <p:cxnSp>
        <p:nvCxnSpPr>
          <p:cNvPr id="24" name="Straight Connector 23">
            <a:extLst>
              <a:ext uri="{FF2B5EF4-FFF2-40B4-BE49-F238E27FC236}">
                <a16:creationId xmlns:a16="http://schemas.microsoft.com/office/drawing/2014/main" id="{D35C9BEC-EA20-A699-D4D1-E4996014357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11" name="Picture 10">
            <a:extLst>
              <a:ext uri="{FF2B5EF4-FFF2-40B4-BE49-F238E27FC236}">
                <a16:creationId xmlns:a16="http://schemas.microsoft.com/office/drawing/2014/main" id="{A5FECEEA-7BFF-8C60-81FE-486635C64BAD}"/>
              </a:ext>
            </a:extLst>
          </p:cNvPr>
          <p:cNvPicPr>
            <a:picLocks noChangeAspect="1"/>
          </p:cNvPicPr>
          <p:nvPr/>
        </p:nvPicPr>
        <p:blipFill>
          <a:blip r:embed="rId3"/>
          <a:stretch>
            <a:fillRect/>
          </a:stretch>
        </p:blipFill>
        <p:spPr>
          <a:xfrm>
            <a:off x="6644640" y="2198591"/>
            <a:ext cx="5052274" cy="3888554"/>
          </a:xfrm>
          <a:prstGeom prst="rect">
            <a:avLst/>
          </a:prstGeom>
        </p:spPr>
      </p:pic>
      <p:sp>
        <p:nvSpPr>
          <p:cNvPr id="3" name="TextBox 2">
            <a:extLst>
              <a:ext uri="{FF2B5EF4-FFF2-40B4-BE49-F238E27FC236}">
                <a16:creationId xmlns:a16="http://schemas.microsoft.com/office/drawing/2014/main" id="{70D6EEF9-E8AC-96CF-3B13-B8E84AAC01A8}"/>
              </a:ext>
            </a:extLst>
          </p:cNvPr>
          <p:cNvSpPr txBox="1"/>
          <p:nvPr/>
        </p:nvSpPr>
        <p:spPr>
          <a:xfrm>
            <a:off x="7414274" y="6060361"/>
            <a:ext cx="3020122" cy="307777"/>
          </a:xfrm>
          <a:prstGeom prst="rect">
            <a:avLst/>
          </a:prstGeom>
          <a:noFill/>
        </p:spPr>
        <p:txBody>
          <a:bodyPr wrap="none" rtlCol="0">
            <a:spAutoFit/>
          </a:bodyPr>
          <a:lstStyle/>
          <a:p>
            <a:r>
              <a:rPr lang="en-IN" sz="1400" dirty="0">
                <a:latin typeface="Arial" panose="020B0604020202020204" pitchFamily="34" charset="0"/>
                <a:cs typeface="Arial" panose="020B0604020202020204" pitchFamily="34" charset="0"/>
              </a:rPr>
              <a:t>Source: Adapted from WHO (2023).</a:t>
            </a:r>
          </a:p>
        </p:txBody>
      </p:sp>
    </p:spTree>
    <p:extLst>
      <p:ext uri="{BB962C8B-B14F-4D97-AF65-F5344CB8AC3E}">
        <p14:creationId xmlns:p14="http://schemas.microsoft.com/office/powerpoint/2010/main" val="169655817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243973A-F0C3-2FBF-F085-0F89EFAA24EF}"/>
            </a:ext>
          </a:extLst>
        </p:cNvPr>
        <p:cNvGrpSpPr/>
        <p:nvPr/>
      </p:nvGrpSpPr>
      <p:grpSpPr>
        <a:xfrm>
          <a:off x="0" y="0"/>
          <a:ext cx="0" cy="0"/>
          <a:chOff x="0" y="0"/>
          <a:chExt cx="0" cy="0"/>
        </a:xfrm>
      </p:grpSpPr>
      <p:cxnSp>
        <p:nvCxnSpPr>
          <p:cNvPr id="29" name="Straight Connector 28">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31" name="Straight Connector 30">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33" name="Straight Connector 32">
            <a:extLst>
              <a:ext uri="{FF2B5EF4-FFF2-40B4-BE49-F238E27FC236}">
                <a16:creationId xmlns:a16="http://schemas.microsoft.com/office/drawing/2014/main" id="{E48FA233-30DB-4D0A-BF51-78D03F79F2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35" name="Rectangle 34">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C12927E5-081D-440D-A775-C0AE9DA1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489856"/>
            <a:ext cx="11147071" cy="1476642"/>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CC82EB-951D-1339-CA8D-D30CFDAB03BC}"/>
              </a:ext>
            </a:extLst>
          </p:cNvPr>
          <p:cNvSpPr>
            <a:spLocks noGrp="1"/>
          </p:cNvSpPr>
          <p:nvPr>
            <p:ph type="title"/>
          </p:nvPr>
        </p:nvSpPr>
        <p:spPr>
          <a:xfrm>
            <a:off x="482601" y="721946"/>
            <a:ext cx="10813250" cy="1022100"/>
          </a:xfrm>
        </p:spPr>
        <p:txBody>
          <a:bodyPr vert="horz" lIns="91440" tIns="45720" rIns="91440" bIns="45720" rtlCol="0" anchor="ctr">
            <a:normAutofit/>
          </a:bodyPr>
          <a:lstStyle/>
          <a:p>
            <a:pPr algn="ctr">
              <a:spcAft>
                <a:spcPts val="600"/>
              </a:spcAft>
            </a:pPr>
            <a:r>
              <a:rPr lang="en-US" sz="4400" b="1" dirty="0">
                <a:latin typeface="Arial" panose="020B0604020202020204" pitchFamily="34" charset="0"/>
                <a:cs typeface="Arial" panose="020B0604020202020204" pitchFamily="34" charset="0"/>
              </a:rPr>
              <a:t>Prevention of Osteoarthritis</a:t>
            </a:r>
          </a:p>
        </p:txBody>
      </p:sp>
      <p:cxnSp>
        <p:nvCxnSpPr>
          <p:cNvPr id="39" name="Straight Connector 38">
            <a:extLst>
              <a:ext uri="{FF2B5EF4-FFF2-40B4-BE49-F238E27FC236}">
                <a16:creationId xmlns:a16="http://schemas.microsoft.com/office/drawing/2014/main" id="{22CDD0E7-BDD6-41F4-8AAB-088A2E8D03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3" name="Content Placeholder 4" descr="Ready to go.">
            <a:extLst>
              <a:ext uri="{FF2B5EF4-FFF2-40B4-BE49-F238E27FC236}">
                <a16:creationId xmlns:a16="http://schemas.microsoft.com/office/drawing/2014/main" id="{6DE91781-94A2-2A1B-1C7F-AFF5C9E29EE8}"/>
              </a:ext>
            </a:extLst>
          </p:cNvPr>
          <p:cNvPicPr>
            <a:picLocks noGrp="1" noChangeAspect="1"/>
          </p:cNvPicPr>
          <p:nvPr>
            <p:ph type="pic" sz="quarter" idx="13"/>
          </p:nvPr>
        </p:nvPicPr>
        <p:blipFill>
          <a:blip r:embed="rId3">
            <a:alphaModFix/>
          </a:blip>
          <a:srcRect t="7439" r="-1" b="-1"/>
          <a:stretch>
            <a:fillRect/>
          </a:stretch>
        </p:blipFill>
        <p:spPr>
          <a:xfrm>
            <a:off x="481007" y="1993515"/>
            <a:ext cx="4771713" cy="4374624"/>
          </a:xfrm>
          <a:prstGeom prst="rect">
            <a:avLst/>
          </a:prstGeom>
        </p:spPr>
      </p:pic>
      <p:cxnSp>
        <p:nvCxnSpPr>
          <p:cNvPr id="41" name="Straight Connector 40">
            <a:extLst>
              <a:ext uri="{FF2B5EF4-FFF2-40B4-BE49-F238E27FC236}">
                <a16:creationId xmlns:a16="http://schemas.microsoft.com/office/drawing/2014/main" id="{C4558310-C928-4426-BFAC-68450D291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199351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4" name="Content Placeholder 3">
            <a:extLst>
              <a:ext uri="{FF2B5EF4-FFF2-40B4-BE49-F238E27FC236}">
                <a16:creationId xmlns:a16="http://schemas.microsoft.com/office/drawing/2014/main" id="{747029C4-2157-E7CB-CB8D-516BFBF3B1DE}"/>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425441" y="2247497"/>
            <a:ext cx="6184872" cy="3888557"/>
          </a:xfrm>
        </p:spPr>
        <p:txBody>
          <a:bodyPr>
            <a:noAutofit/>
          </a:bodyPr>
          <a:lstStyle/>
          <a:p>
            <a:pPr marL="0" lvl="0" indent="0">
              <a:spcBef>
                <a:spcPts val="2500"/>
              </a:spcBef>
              <a:buNone/>
            </a:pPr>
            <a:r>
              <a:rPr lang="en-US" sz="1400" b="1" dirty="0">
                <a:latin typeface="Arial" panose="020B0604020202020204" pitchFamily="34" charset="0"/>
                <a:cs typeface="Arial" panose="020B0604020202020204" pitchFamily="34" charset="0"/>
              </a:rPr>
              <a:t>Weight Management Importance</a:t>
            </a:r>
          </a:p>
          <a:p>
            <a:pPr marL="0" lvl="1" indent="0">
              <a:buNone/>
            </a:pPr>
            <a:r>
              <a:rPr lang="en-US" sz="1400" dirty="0">
                <a:latin typeface="Arial" panose="020B0604020202020204" pitchFamily="34" charset="0"/>
                <a:cs typeface="Arial" panose="020B0604020202020204" pitchFamily="34" charset="0"/>
              </a:rPr>
              <a:t>Maintaining healthy body weight reduces joint stress and inflammation linked to cartilage damage in osteoarthritis. </a:t>
            </a:r>
            <a:r>
              <a:rPr lang="en-IN" sz="1400" dirty="0">
                <a:latin typeface="Arial" panose="020B0604020202020204" pitchFamily="34" charset="0"/>
                <a:cs typeface="Arial" panose="020B0604020202020204" pitchFamily="34" charset="0"/>
              </a:rPr>
              <a:t>(NICE, 2022)</a:t>
            </a:r>
            <a:endParaRPr lang="en-US" sz="1400" dirty="0">
              <a:latin typeface="Arial" panose="020B0604020202020204" pitchFamily="34" charset="0"/>
              <a:cs typeface="Arial" panose="020B0604020202020204" pitchFamily="34" charset="0"/>
            </a:endParaRPr>
          </a:p>
          <a:p>
            <a:pPr marL="0" lvl="0" indent="0">
              <a:spcBef>
                <a:spcPts val="2500"/>
              </a:spcBef>
              <a:buNone/>
            </a:pPr>
            <a:r>
              <a:rPr lang="en-US" sz="1400" b="1" dirty="0">
                <a:latin typeface="Arial" panose="020B0604020202020204" pitchFamily="34" charset="0"/>
                <a:cs typeface="Arial" panose="020B0604020202020204" pitchFamily="34" charset="0"/>
              </a:rPr>
              <a:t>Regular Physical Activity</a:t>
            </a:r>
          </a:p>
          <a:p>
            <a:pPr marL="0" lvl="1" indent="0">
              <a:buNone/>
            </a:pPr>
            <a:r>
              <a:rPr lang="en-US" sz="1400" dirty="0">
                <a:latin typeface="Arial" panose="020B0604020202020204" pitchFamily="34" charset="0"/>
                <a:cs typeface="Arial" panose="020B0604020202020204" pitchFamily="34" charset="0"/>
              </a:rPr>
              <a:t>Strengthening and aerobic exercises improve joint stability and cardiovascular health without worsening osteoarthritis. </a:t>
            </a:r>
            <a:r>
              <a:rPr lang="en-IN" sz="1400" dirty="0">
                <a:latin typeface="Arial" panose="020B0604020202020204" pitchFamily="34" charset="0"/>
                <a:cs typeface="Arial" panose="020B0604020202020204" pitchFamily="34" charset="0"/>
              </a:rPr>
              <a:t>(NICE, 2022; </a:t>
            </a:r>
            <a:r>
              <a:rPr lang="en-IN" sz="1400" dirty="0" err="1">
                <a:latin typeface="Arial" panose="020B0604020202020204" pitchFamily="34" charset="0"/>
                <a:cs typeface="Arial" panose="020B0604020202020204" pitchFamily="34" charset="0"/>
              </a:rPr>
              <a:t>Bannuru</a:t>
            </a:r>
            <a:r>
              <a:rPr lang="en-IN" sz="1400" dirty="0">
                <a:latin typeface="Arial" panose="020B0604020202020204" pitchFamily="34" charset="0"/>
                <a:cs typeface="Arial" panose="020B0604020202020204" pitchFamily="34" charset="0"/>
              </a:rPr>
              <a:t> et al., 2019)</a:t>
            </a:r>
            <a:endParaRPr lang="en-US" sz="1400" dirty="0">
              <a:latin typeface="Arial" panose="020B0604020202020204" pitchFamily="34" charset="0"/>
              <a:cs typeface="Arial" panose="020B0604020202020204" pitchFamily="34" charset="0"/>
            </a:endParaRPr>
          </a:p>
          <a:p>
            <a:pPr marL="0" lvl="0" indent="0">
              <a:spcBef>
                <a:spcPts val="2500"/>
              </a:spcBef>
              <a:buNone/>
            </a:pPr>
            <a:r>
              <a:rPr lang="en-US" sz="1400" b="1" dirty="0">
                <a:latin typeface="Arial" panose="020B0604020202020204" pitchFamily="34" charset="0"/>
                <a:cs typeface="Arial" panose="020B0604020202020204" pitchFamily="34" charset="0"/>
              </a:rPr>
              <a:t>Injury Prevention Measures</a:t>
            </a:r>
          </a:p>
          <a:p>
            <a:pPr marL="0" lvl="1" indent="0">
              <a:buNone/>
            </a:pPr>
            <a:r>
              <a:rPr lang="en-US" sz="1400" dirty="0">
                <a:latin typeface="Arial" panose="020B0604020202020204" pitchFamily="34" charset="0"/>
                <a:cs typeface="Arial" panose="020B0604020202020204" pitchFamily="34" charset="0"/>
              </a:rPr>
              <a:t>Using protective equipment and safe practices helps prevent injuries that can trigger or worsen osteoarthritis. </a:t>
            </a:r>
            <a:r>
              <a:rPr lang="en-IN" sz="1400" dirty="0">
                <a:latin typeface="Arial" panose="020B0604020202020204" pitchFamily="34" charset="0"/>
                <a:cs typeface="Arial" panose="020B0604020202020204" pitchFamily="34" charset="0"/>
              </a:rPr>
              <a:t>(WHO, 2023)</a:t>
            </a:r>
            <a:endParaRPr lang="en-US" sz="1400" dirty="0">
              <a:latin typeface="Arial" panose="020B0604020202020204" pitchFamily="34" charset="0"/>
              <a:cs typeface="Arial" panose="020B0604020202020204" pitchFamily="34" charset="0"/>
            </a:endParaRPr>
          </a:p>
          <a:p>
            <a:pPr marL="0" lvl="0" indent="0">
              <a:spcBef>
                <a:spcPts val="2500"/>
              </a:spcBef>
              <a:buNone/>
            </a:pPr>
            <a:r>
              <a:rPr lang="en-US" sz="1400" b="1" dirty="0">
                <a:latin typeface="Arial" panose="020B0604020202020204" pitchFamily="34" charset="0"/>
                <a:cs typeface="Arial" panose="020B0604020202020204" pitchFamily="34" charset="0"/>
              </a:rPr>
              <a:t>Early Symptom Identification</a:t>
            </a:r>
          </a:p>
          <a:p>
            <a:pPr marL="0" lvl="1" indent="0">
              <a:buNone/>
            </a:pPr>
            <a:r>
              <a:rPr lang="en-US" sz="1400" dirty="0">
                <a:latin typeface="Arial" panose="020B0604020202020204" pitchFamily="34" charset="0"/>
                <a:cs typeface="Arial" panose="020B0604020202020204" pitchFamily="34" charset="0"/>
              </a:rPr>
              <a:t>Timely recognition and intervention enable better management and improve long term joint health outcomes. </a:t>
            </a:r>
            <a:r>
              <a:rPr lang="en-IN" sz="1400" dirty="0">
                <a:latin typeface="Arial" panose="020B0604020202020204" pitchFamily="34" charset="0"/>
                <a:cs typeface="Arial" panose="020B0604020202020204" pitchFamily="34" charset="0"/>
              </a:rPr>
              <a:t>(NHS, 2025)</a:t>
            </a:r>
            <a:endParaRPr lang="en-US" sz="1400" dirty="0">
              <a:latin typeface="Arial" panose="020B0604020202020204" pitchFamily="34" charset="0"/>
              <a:cs typeface="Arial" panose="020B0604020202020204" pitchFamily="34" charset="0"/>
            </a:endParaRPr>
          </a:p>
        </p:txBody>
      </p:sp>
      <p:cxnSp>
        <p:nvCxnSpPr>
          <p:cNvPr id="43" name="Straight Connector 42">
            <a:extLst>
              <a:ext uri="{FF2B5EF4-FFF2-40B4-BE49-F238E27FC236}">
                <a16:creationId xmlns:a16="http://schemas.microsoft.com/office/drawing/2014/main" id="{B58B45F5-E162-4AF7-9E46-A4290969B4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19297473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8EDD49-2B95-8280-2D57-1DC52EC4C16E}"/>
            </a:ext>
          </a:extLst>
        </p:cNvPr>
        <p:cNvGrpSpPr/>
        <p:nvPr/>
      </p:nvGrpSpPr>
      <p:grpSpPr>
        <a:xfrm>
          <a:off x="0" y="0"/>
          <a:ext cx="0" cy="0"/>
          <a:chOff x="0" y="0"/>
          <a:chExt cx="0" cy="0"/>
        </a:xfrm>
      </p:grpSpPr>
      <p:cxnSp>
        <p:nvCxnSpPr>
          <p:cNvPr id="29" name="Straight Connector 28">
            <a:extLst>
              <a:ext uri="{FF2B5EF4-FFF2-40B4-BE49-F238E27FC236}">
                <a16:creationId xmlns:a16="http://schemas.microsoft.com/office/drawing/2014/main" id="{FE62A385-1C0A-297C-3094-F121459C442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31" name="Straight Connector 30">
            <a:extLst>
              <a:ext uri="{FF2B5EF4-FFF2-40B4-BE49-F238E27FC236}">
                <a16:creationId xmlns:a16="http://schemas.microsoft.com/office/drawing/2014/main" id="{8AFC6578-DFA0-8A87-3CFA-4C9F259D83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33" name="Straight Connector 32">
            <a:extLst>
              <a:ext uri="{FF2B5EF4-FFF2-40B4-BE49-F238E27FC236}">
                <a16:creationId xmlns:a16="http://schemas.microsoft.com/office/drawing/2014/main" id="{E0619EDE-EEEB-A0AE-7AA5-58632F156B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35" name="Rectangle 34">
            <a:extLst>
              <a:ext uri="{FF2B5EF4-FFF2-40B4-BE49-F238E27FC236}">
                <a16:creationId xmlns:a16="http://schemas.microsoft.com/office/drawing/2014/main" id="{38608A56-824A-731F-6D85-C143DDBD0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1CDBAEA8-9CBA-C38A-7A78-CD64A2158E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489856"/>
            <a:ext cx="11147071" cy="1476642"/>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4E7903-E545-35A3-9639-7453CD94EEDD}"/>
              </a:ext>
            </a:extLst>
          </p:cNvPr>
          <p:cNvSpPr>
            <a:spLocks noGrp="1"/>
          </p:cNvSpPr>
          <p:nvPr>
            <p:ph type="title"/>
          </p:nvPr>
        </p:nvSpPr>
        <p:spPr>
          <a:xfrm>
            <a:off x="482600" y="721946"/>
            <a:ext cx="11145477" cy="1022100"/>
          </a:xfrm>
        </p:spPr>
        <p:txBody>
          <a:bodyPr vert="horz" lIns="91440" tIns="45720" rIns="91440" bIns="45720" rtlCol="0" anchor="ctr">
            <a:noAutofit/>
          </a:bodyPr>
          <a:lstStyle/>
          <a:p>
            <a:pPr algn="ctr">
              <a:spcAft>
                <a:spcPts val="600"/>
              </a:spcAft>
            </a:pPr>
            <a:r>
              <a:rPr lang="en-US" sz="4400" b="1" dirty="0">
                <a:latin typeface="Arial" panose="020B0604020202020204" pitchFamily="34" charset="0"/>
                <a:cs typeface="Arial" panose="020B0604020202020204" pitchFamily="34" charset="0"/>
              </a:rPr>
              <a:t>UK Policies and NICE Guidelines</a:t>
            </a:r>
            <a:endParaRPr lang="en-US" sz="4400" b="1" dirty="0"/>
          </a:p>
        </p:txBody>
      </p:sp>
      <p:cxnSp>
        <p:nvCxnSpPr>
          <p:cNvPr id="39" name="Straight Connector 38">
            <a:extLst>
              <a:ext uri="{FF2B5EF4-FFF2-40B4-BE49-F238E27FC236}">
                <a16:creationId xmlns:a16="http://schemas.microsoft.com/office/drawing/2014/main" id="{6F1B4825-48D7-FA2B-D894-E546F50EDC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41" name="Straight Connector 40">
            <a:extLst>
              <a:ext uri="{FF2B5EF4-FFF2-40B4-BE49-F238E27FC236}">
                <a16:creationId xmlns:a16="http://schemas.microsoft.com/office/drawing/2014/main" id="{82D77775-BBB3-3ABD-323E-51374472D7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199351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4" name="Content Placeholder 3">
            <a:extLst>
              <a:ext uri="{FF2B5EF4-FFF2-40B4-BE49-F238E27FC236}">
                <a16:creationId xmlns:a16="http://schemas.microsoft.com/office/drawing/2014/main" id="{4332D4C9-61B9-3AA6-ABD3-A1AF54168791}"/>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95085" y="2223039"/>
            <a:ext cx="6220675" cy="3888557"/>
          </a:xfrm>
        </p:spPr>
        <p:txBody>
          <a:bodyPr>
            <a:noAutofit/>
          </a:bodyPr>
          <a:lstStyle/>
          <a:p>
            <a:pPr lvl="0">
              <a:spcBef>
                <a:spcPts val="2500"/>
              </a:spcBef>
            </a:pPr>
            <a:r>
              <a:rPr lang="en-US" sz="1400" b="1" dirty="0">
                <a:latin typeface="Arial" panose="020B0604020202020204" pitchFamily="34" charset="0"/>
                <a:cs typeface="Arial" panose="020B0604020202020204" pitchFamily="34" charset="0"/>
              </a:rPr>
              <a:t>Clinical Diagnosis Approach</a:t>
            </a:r>
          </a:p>
          <a:p>
            <a:pPr marL="0" lvl="1" indent="0">
              <a:buNone/>
            </a:pPr>
            <a:r>
              <a:rPr lang="en-US" sz="1400" dirty="0">
                <a:latin typeface="Arial" panose="020B0604020202020204" pitchFamily="34" charset="0"/>
                <a:cs typeface="Arial" panose="020B0604020202020204" pitchFamily="34" charset="0"/>
              </a:rPr>
              <a:t>Osteoarthritis diagnosis is clinical for adults 45+ with joint pain and minimal morning stiffness, avoiding routine imaging. </a:t>
            </a:r>
            <a:r>
              <a:rPr lang="en-IN" sz="1400" dirty="0">
                <a:latin typeface="Arial" panose="020B0604020202020204" pitchFamily="34" charset="0"/>
                <a:cs typeface="Arial" panose="020B0604020202020204" pitchFamily="34" charset="0"/>
              </a:rPr>
              <a:t>(NICE, 2022)</a:t>
            </a:r>
            <a:endParaRPr lang="en-US" sz="1400" dirty="0">
              <a:latin typeface="Arial" panose="020B0604020202020204" pitchFamily="34" charset="0"/>
              <a:cs typeface="Arial" panose="020B0604020202020204" pitchFamily="34" charset="0"/>
            </a:endParaRPr>
          </a:p>
          <a:p>
            <a:pPr lvl="0">
              <a:spcBef>
                <a:spcPts val="2500"/>
              </a:spcBef>
            </a:pPr>
            <a:r>
              <a:rPr lang="en-US" sz="1400" b="1" dirty="0">
                <a:latin typeface="Arial" panose="020B0604020202020204" pitchFamily="34" charset="0"/>
                <a:cs typeface="Arial" panose="020B0604020202020204" pitchFamily="34" charset="0"/>
              </a:rPr>
              <a:t>Core Management Strategies</a:t>
            </a:r>
          </a:p>
          <a:p>
            <a:pPr marL="0" lvl="1" indent="0">
              <a:buNone/>
            </a:pPr>
            <a:r>
              <a:rPr lang="en-US" sz="1400" dirty="0">
                <a:latin typeface="Arial" panose="020B0604020202020204" pitchFamily="34" charset="0"/>
                <a:cs typeface="Arial" panose="020B0604020202020204" pitchFamily="34" charset="0"/>
              </a:rPr>
              <a:t>Management focuses on patient education, therapeutic exercise, weight control, and pharmacological treatments when required. </a:t>
            </a:r>
            <a:r>
              <a:rPr lang="en-IN" sz="1400" dirty="0">
                <a:latin typeface="Arial" panose="020B0604020202020204" pitchFamily="34" charset="0"/>
                <a:cs typeface="Arial" panose="020B0604020202020204" pitchFamily="34" charset="0"/>
              </a:rPr>
              <a:t>(NICE, 2022)</a:t>
            </a:r>
            <a:endParaRPr lang="en-US" sz="1400" dirty="0">
              <a:latin typeface="Arial" panose="020B0604020202020204" pitchFamily="34" charset="0"/>
              <a:cs typeface="Arial" panose="020B0604020202020204" pitchFamily="34" charset="0"/>
            </a:endParaRPr>
          </a:p>
          <a:p>
            <a:pPr lvl="0">
              <a:spcBef>
                <a:spcPts val="2500"/>
              </a:spcBef>
            </a:pPr>
            <a:r>
              <a:rPr lang="en-US" sz="1400" b="1" dirty="0">
                <a:latin typeface="Arial" panose="020B0604020202020204" pitchFamily="34" charset="0"/>
                <a:cs typeface="Arial" panose="020B0604020202020204" pitchFamily="34" charset="0"/>
              </a:rPr>
              <a:t>Person-Centered Care</a:t>
            </a:r>
          </a:p>
          <a:p>
            <a:pPr marL="0" lvl="1" indent="0">
              <a:buNone/>
            </a:pPr>
            <a:r>
              <a:rPr lang="en-US" sz="1400" dirty="0">
                <a:latin typeface="Arial" panose="020B0604020202020204" pitchFamily="34" charset="0"/>
                <a:cs typeface="Arial" panose="020B0604020202020204" pitchFamily="34" charset="0"/>
              </a:rPr>
              <a:t>Guidelines promote shared decision-making, self management, and tailored care plans for improved patient empowerment. </a:t>
            </a:r>
            <a:r>
              <a:rPr lang="en-IN" sz="1400" dirty="0">
                <a:latin typeface="Arial" panose="020B0604020202020204" pitchFamily="34" charset="0"/>
                <a:cs typeface="Arial" panose="020B0604020202020204" pitchFamily="34" charset="0"/>
              </a:rPr>
              <a:t>(NHS, 2025)</a:t>
            </a:r>
            <a:endParaRPr lang="en-US" sz="1400" dirty="0">
              <a:latin typeface="Arial" panose="020B0604020202020204" pitchFamily="34" charset="0"/>
              <a:cs typeface="Arial" panose="020B0604020202020204" pitchFamily="34" charset="0"/>
            </a:endParaRPr>
          </a:p>
          <a:p>
            <a:pPr lvl="0">
              <a:spcBef>
                <a:spcPts val="2500"/>
              </a:spcBef>
            </a:pPr>
            <a:r>
              <a:rPr lang="en-US" sz="1400" b="1" dirty="0">
                <a:latin typeface="Arial" panose="020B0604020202020204" pitchFamily="34" charset="0"/>
                <a:cs typeface="Arial" panose="020B0604020202020204" pitchFamily="34" charset="0"/>
              </a:rPr>
              <a:t>Surgical Referral Criteria</a:t>
            </a:r>
          </a:p>
          <a:p>
            <a:pPr marL="0" lvl="1" indent="0">
              <a:buNone/>
            </a:pPr>
            <a:r>
              <a:rPr lang="en-US" sz="1400" dirty="0">
                <a:latin typeface="Arial" panose="020B0604020202020204" pitchFamily="34" charset="0"/>
                <a:cs typeface="Arial" panose="020B0604020202020204" pitchFamily="34" charset="0"/>
              </a:rPr>
              <a:t>Referral for joint replacement surgery is reserved for severe symptoms impacting quality of life after non-surgical options fail. </a:t>
            </a:r>
            <a:r>
              <a:rPr lang="en-IN" sz="1400" dirty="0">
                <a:latin typeface="Arial" panose="020B0604020202020204" pitchFamily="34" charset="0"/>
                <a:cs typeface="Arial" panose="020B0604020202020204" pitchFamily="34" charset="0"/>
              </a:rPr>
              <a:t>(NICE, 2022)</a:t>
            </a:r>
            <a:endParaRPr lang="en-US" sz="1400" dirty="0">
              <a:latin typeface="Arial" panose="020B0604020202020204" pitchFamily="34" charset="0"/>
              <a:cs typeface="Arial" panose="020B0604020202020204" pitchFamily="34" charset="0"/>
            </a:endParaRPr>
          </a:p>
        </p:txBody>
      </p:sp>
      <p:cxnSp>
        <p:nvCxnSpPr>
          <p:cNvPr id="43" name="Straight Connector 42">
            <a:extLst>
              <a:ext uri="{FF2B5EF4-FFF2-40B4-BE49-F238E27FC236}">
                <a16:creationId xmlns:a16="http://schemas.microsoft.com/office/drawing/2014/main" id="{894064A9-D0FB-5D80-18BB-47EC19AB1E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7" name="Picture 6" descr="Half-time seminar: Kinza Degerlund Maldi | Karolinska Institutet">
            <a:extLst>
              <a:ext uri="{FF2B5EF4-FFF2-40B4-BE49-F238E27FC236}">
                <a16:creationId xmlns:a16="http://schemas.microsoft.com/office/drawing/2014/main" id="{CD11803E-6294-CE24-05E1-FC454A001323}"/>
              </a:ext>
            </a:extLst>
          </p:cNvPr>
          <p:cNvPicPr>
            <a:picLocks noChangeAspect="1"/>
          </p:cNvPicPr>
          <p:nvPr/>
        </p:nvPicPr>
        <p:blipFill>
          <a:blip r:embed="rId3"/>
          <a:stretch>
            <a:fillRect/>
          </a:stretch>
        </p:blipFill>
        <p:spPr>
          <a:xfrm>
            <a:off x="6715760" y="2250058"/>
            <a:ext cx="4912318" cy="3655242"/>
          </a:xfrm>
          <a:prstGeom prst="rect">
            <a:avLst/>
          </a:prstGeom>
        </p:spPr>
      </p:pic>
    </p:spTree>
    <p:extLst>
      <p:ext uri="{BB962C8B-B14F-4D97-AF65-F5344CB8AC3E}">
        <p14:creationId xmlns:p14="http://schemas.microsoft.com/office/powerpoint/2010/main" val="353073529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8758BE8-A625-6D50-A72D-0AAA5F02AA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9F23B0-D77A-0FC6-D2E9-76574FFDB1C1}"/>
              </a:ext>
            </a:extLst>
          </p:cNvPr>
          <p:cNvSpPr>
            <a:spLocks noGrp="1"/>
          </p:cNvSpPr>
          <p:nvPr>
            <p:ph type="title"/>
          </p:nvPr>
        </p:nvSpPr>
        <p:spPr>
          <a:xfrm>
            <a:off x="838200" y="365126"/>
            <a:ext cx="10515600" cy="622010"/>
          </a:xfrm>
        </p:spPr>
        <p:txBody>
          <a:bodyPr vert="horz" lIns="91440" tIns="45720" rIns="91440" bIns="45720" rtlCol="0" anchor="ctr">
            <a:noAutofit/>
          </a:bodyPr>
          <a:lstStyle/>
          <a:p>
            <a:pPr algn="ctr">
              <a:lnSpc>
                <a:spcPct val="90000"/>
              </a:lnSpc>
              <a:spcAft>
                <a:spcPts val="600"/>
              </a:spcAft>
            </a:pPr>
            <a:r>
              <a:rPr lang="en-US" b="1" dirty="0">
                <a:latin typeface="Arial" panose="020B0604020202020204" pitchFamily="34" charset="0"/>
                <a:cs typeface="Arial" panose="020B0604020202020204" pitchFamily="34" charset="0"/>
              </a:rPr>
              <a:t>Evaluation of Policy Strengths</a:t>
            </a:r>
          </a:p>
        </p:txBody>
      </p:sp>
      <p:pic>
        <p:nvPicPr>
          <p:cNvPr id="20" name="Content Placeholder 19">
            <a:extLst>
              <a:ext uri="{FF2B5EF4-FFF2-40B4-BE49-F238E27FC236}">
                <a16:creationId xmlns:a16="http://schemas.microsoft.com/office/drawing/2014/main" id="{080C1691-27C6-1568-447C-4CE10B92B89C}"/>
              </a:ext>
            </a:extLst>
          </p:cNvPr>
          <p:cNvPicPr>
            <a:picLocks noGrp="1" noChangeAspect="1"/>
          </p:cNvPicPr>
          <p:nvPr>
            <p:ph idx="4294967295"/>
          </p:nvPr>
        </p:nvPicPr>
        <p:blipFill>
          <a:blip r:embed="rId3">
            <a:extLst>
              <a:ext uri="{28A0092B-C50C-407E-A947-70E740481C1C}">
                <a14:useLocalDpi xmlns:a14="http://schemas.microsoft.com/office/drawing/2010/main" val="0"/>
              </a:ext>
            </a:extLst>
          </a:blip>
          <a:stretch>
            <a:fillRect/>
          </a:stretch>
        </p:blipFill>
        <p:spPr>
          <a:xfrm>
            <a:off x="838200" y="987136"/>
            <a:ext cx="10515600" cy="5735782"/>
          </a:xfrm>
          <a:prstGeom prst="rect">
            <a:avLst/>
          </a:prstGeom>
        </p:spPr>
      </p:pic>
      <p:sp>
        <p:nvSpPr>
          <p:cNvPr id="3" name="TextBox 2">
            <a:extLst>
              <a:ext uri="{FF2B5EF4-FFF2-40B4-BE49-F238E27FC236}">
                <a16:creationId xmlns:a16="http://schemas.microsoft.com/office/drawing/2014/main" id="{0468E8D0-9221-E9A7-C690-E90A2D1D5F2E}"/>
              </a:ext>
            </a:extLst>
          </p:cNvPr>
          <p:cNvSpPr txBox="1"/>
          <p:nvPr/>
        </p:nvSpPr>
        <p:spPr>
          <a:xfrm>
            <a:off x="985520" y="3301029"/>
            <a:ext cx="2940228" cy="307777"/>
          </a:xfrm>
          <a:prstGeom prst="rect">
            <a:avLst/>
          </a:prstGeom>
          <a:noFill/>
        </p:spPr>
        <p:txBody>
          <a:bodyPr wrap="none" rtlCol="0">
            <a:spAutoFit/>
          </a:bodyPr>
          <a:lstStyle/>
          <a:p>
            <a:r>
              <a:rPr lang="en-IN" sz="1400" dirty="0">
                <a:latin typeface="Arial" panose="020B0604020202020204" pitchFamily="34" charset="0"/>
                <a:cs typeface="Arial" panose="020B0604020202020204" pitchFamily="34" charset="0"/>
              </a:rPr>
              <a:t>(NICE, 2022; </a:t>
            </a:r>
            <a:r>
              <a:rPr lang="en-IN" sz="1400" dirty="0" err="1">
                <a:latin typeface="Arial" panose="020B0604020202020204" pitchFamily="34" charset="0"/>
                <a:cs typeface="Arial" panose="020B0604020202020204" pitchFamily="34" charset="0"/>
              </a:rPr>
              <a:t>Bannuru</a:t>
            </a:r>
            <a:r>
              <a:rPr lang="en-IN" sz="1400" dirty="0">
                <a:latin typeface="Arial" panose="020B0604020202020204" pitchFamily="34" charset="0"/>
                <a:cs typeface="Arial" panose="020B0604020202020204" pitchFamily="34" charset="0"/>
              </a:rPr>
              <a:t> et al., 2019)</a:t>
            </a:r>
          </a:p>
        </p:txBody>
      </p:sp>
      <p:sp>
        <p:nvSpPr>
          <p:cNvPr id="5" name="TextBox 4">
            <a:extLst>
              <a:ext uri="{FF2B5EF4-FFF2-40B4-BE49-F238E27FC236}">
                <a16:creationId xmlns:a16="http://schemas.microsoft.com/office/drawing/2014/main" id="{043D10C3-5BB3-8725-E02D-55F2441466D0}"/>
              </a:ext>
            </a:extLst>
          </p:cNvPr>
          <p:cNvSpPr txBox="1"/>
          <p:nvPr/>
        </p:nvSpPr>
        <p:spPr>
          <a:xfrm>
            <a:off x="6258560" y="3301028"/>
            <a:ext cx="1229824" cy="307777"/>
          </a:xfrm>
          <a:prstGeom prst="rect">
            <a:avLst/>
          </a:prstGeom>
          <a:noFill/>
        </p:spPr>
        <p:txBody>
          <a:bodyPr wrap="none" rtlCol="0">
            <a:spAutoFit/>
          </a:bodyPr>
          <a:lstStyle/>
          <a:p>
            <a:r>
              <a:rPr lang="en-IN" sz="1400" dirty="0">
                <a:latin typeface="Arial" panose="020B0604020202020204" pitchFamily="34" charset="0"/>
                <a:cs typeface="Arial" panose="020B0604020202020204" pitchFamily="34" charset="0"/>
              </a:rPr>
              <a:t>(NICE, 2022)</a:t>
            </a:r>
          </a:p>
        </p:txBody>
      </p:sp>
      <p:sp>
        <p:nvSpPr>
          <p:cNvPr id="6" name="TextBox 5">
            <a:extLst>
              <a:ext uri="{FF2B5EF4-FFF2-40B4-BE49-F238E27FC236}">
                <a16:creationId xmlns:a16="http://schemas.microsoft.com/office/drawing/2014/main" id="{F69CDF77-0B7E-BA1F-DB4D-A0C1768EDD8C}"/>
              </a:ext>
            </a:extLst>
          </p:cNvPr>
          <p:cNvSpPr txBox="1"/>
          <p:nvPr/>
        </p:nvSpPr>
        <p:spPr>
          <a:xfrm>
            <a:off x="1188720" y="6177280"/>
            <a:ext cx="1180131" cy="307777"/>
          </a:xfrm>
          <a:prstGeom prst="rect">
            <a:avLst/>
          </a:prstGeom>
          <a:noFill/>
        </p:spPr>
        <p:txBody>
          <a:bodyPr wrap="none" rtlCol="0">
            <a:spAutoFit/>
          </a:bodyPr>
          <a:lstStyle/>
          <a:p>
            <a:r>
              <a:rPr lang="en-IN" sz="1400" dirty="0">
                <a:latin typeface="Arial" panose="020B0604020202020204" pitchFamily="34" charset="0"/>
                <a:cs typeface="Arial" panose="020B0604020202020204" pitchFamily="34" charset="0"/>
              </a:rPr>
              <a:t>(NHS, 2025)</a:t>
            </a:r>
          </a:p>
        </p:txBody>
      </p:sp>
      <p:sp>
        <p:nvSpPr>
          <p:cNvPr id="7" name="TextBox 6">
            <a:extLst>
              <a:ext uri="{FF2B5EF4-FFF2-40B4-BE49-F238E27FC236}">
                <a16:creationId xmlns:a16="http://schemas.microsoft.com/office/drawing/2014/main" id="{8B17C0D4-3F83-9D26-CBC3-C7314E603508}"/>
              </a:ext>
            </a:extLst>
          </p:cNvPr>
          <p:cNvSpPr txBox="1"/>
          <p:nvPr/>
        </p:nvSpPr>
        <p:spPr>
          <a:xfrm>
            <a:off x="6350000" y="6177279"/>
            <a:ext cx="1229824" cy="307777"/>
          </a:xfrm>
          <a:prstGeom prst="rect">
            <a:avLst/>
          </a:prstGeom>
          <a:noFill/>
        </p:spPr>
        <p:txBody>
          <a:bodyPr wrap="none" rtlCol="0">
            <a:spAutoFit/>
          </a:bodyPr>
          <a:lstStyle/>
          <a:p>
            <a:r>
              <a:rPr lang="en-IN" sz="1400" dirty="0">
                <a:latin typeface="Arial" panose="020B0604020202020204" pitchFamily="34" charset="0"/>
                <a:cs typeface="Arial" panose="020B0604020202020204" pitchFamily="34" charset="0"/>
              </a:rPr>
              <a:t>(NICE, 2022)</a:t>
            </a:r>
          </a:p>
        </p:txBody>
      </p:sp>
    </p:spTree>
    <p:extLst>
      <p:ext uri="{BB962C8B-B14F-4D97-AF65-F5344CB8AC3E}">
        <p14:creationId xmlns:p14="http://schemas.microsoft.com/office/powerpoint/2010/main" val="1325828252"/>
      </p:ext>
    </p:extLst>
  </p:cSld>
  <p:clrMapOvr>
    <a:masterClrMapping/>
  </p:clrMapOvr>
  <p:transition>
    <p:fade/>
  </p:transition>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E96A7FE-4900-1996-86E6-558282DF701B}"/>
            </a:ext>
          </a:extLst>
        </p:cNvPr>
        <p:cNvGrpSpPr/>
        <p:nvPr/>
      </p:nvGrpSpPr>
      <p:grpSpPr>
        <a:xfrm>
          <a:off x="0" y="0"/>
          <a:ext cx="0" cy="0"/>
          <a:chOff x="0" y="0"/>
          <a:chExt cx="0" cy="0"/>
        </a:xfrm>
      </p:grpSpPr>
      <p:cxnSp>
        <p:nvCxnSpPr>
          <p:cNvPr id="48" name="Straight Connector 47">
            <a:extLst>
              <a:ext uri="{FF2B5EF4-FFF2-40B4-BE49-F238E27FC236}">
                <a16:creationId xmlns:a16="http://schemas.microsoft.com/office/drawing/2014/main" id="{A3BB37CD-DC18-791C-B291-CF9496127E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50" name="Straight Connector 49">
            <a:extLst>
              <a:ext uri="{FF2B5EF4-FFF2-40B4-BE49-F238E27FC236}">
                <a16:creationId xmlns:a16="http://schemas.microsoft.com/office/drawing/2014/main" id="{71207A68-6F27-3B0F-A4E4-7ACF5DF8DA5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52" name="Straight Connector 51">
            <a:extLst>
              <a:ext uri="{FF2B5EF4-FFF2-40B4-BE49-F238E27FC236}">
                <a16:creationId xmlns:a16="http://schemas.microsoft.com/office/drawing/2014/main" id="{C04978F2-AF0C-4378-A59B-5E851C4C3E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54" name="Rectangle 53">
            <a:extLst>
              <a:ext uri="{FF2B5EF4-FFF2-40B4-BE49-F238E27FC236}">
                <a16:creationId xmlns:a16="http://schemas.microsoft.com/office/drawing/2014/main" id="{63B43D80-3CCA-5769-9DB5-46555AD28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Rectangle 55">
            <a:extLst>
              <a:ext uri="{FF2B5EF4-FFF2-40B4-BE49-F238E27FC236}">
                <a16:creationId xmlns:a16="http://schemas.microsoft.com/office/drawing/2014/main" id="{70242A8C-1E25-BE22-8E29-9B744D344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489856"/>
            <a:ext cx="11147071" cy="1476642"/>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F5CB9F-5FD7-8E1D-60BB-9819F8E934E7}"/>
              </a:ext>
            </a:extLst>
          </p:cNvPr>
          <p:cNvSpPr>
            <a:spLocks noGrp="1"/>
          </p:cNvSpPr>
          <p:nvPr>
            <p:ph type="title"/>
          </p:nvPr>
        </p:nvSpPr>
        <p:spPr>
          <a:xfrm>
            <a:off x="482601" y="721946"/>
            <a:ext cx="10813250" cy="1022100"/>
          </a:xfrm>
        </p:spPr>
        <p:txBody>
          <a:bodyPr vert="horz" lIns="91440" tIns="45720" rIns="91440" bIns="45720" rtlCol="0" anchor="ctr">
            <a:normAutofit/>
          </a:bodyPr>
          <a:lstStyle/>
          <a:p>
            <a:pPr algn="ctr">
              <a:lnSpc>
                <a:spcPct val="90000"/>
              </a:lnSpc>
              <a:spcAft>
                <a:spcPts val="600"/>
              </a:spcAft>
            </a:pPr>
            <a:r>
              <a:rPr lang="en-US" sz="4400" b="1" dirty="0">
                <a:latin typeface="Arial" panose="020B0604020202020204" pitchFamily="34" charset="0"/>
                <a:cs typeface="Arial" panose="020B0604020202020204" pitchFamily="34" charset="0"/>
              </a:rPr>
              <a:t>Evaluation of Policy Limitations</a:t>
            </a:r>
            <a:endParaRPr lang="en-US" sz="4600" b="1" dirty="0">
              <a:latin typeface="Arial" panose="020B0604020202020204" pitchFamily="34" charset="0"/>
              <a:cs typeface="Arial" panose="020B0604020202020204" pitchFamily="34" charset="0"/>
            </a:endParaRPr>
          </a:p>
        </p:txBody>
      </p:sp>
      <p:cxnSp>
        <p:nvCxnSpPr>
          <p:cNvPr id="58" name="Straight Connector 57">
            <a:extLst>
              <a:ext uri="{FF2B5EF4-FFF2-40B4-BE49-F238E27FC236}">
                <a16:creationId xmlns:a16="http://schemas.microsoft.com/office/drawing/2014/main" id="{DF2E3999-BC1E-F148-65B2-329781CBAD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14" name="Picture 13">
            <a:extLst>
              <a:ext uri="{FF2B5EF4-FFF2-40B4-BE49-F238E27FC236}">
                <a16:creationId xmlns:a16="http://schemas.microsoft.com/office/drawing/2014/main" id="{B292929F-B11D-BFC4-BC2E-33E9D33AE8E4}"/>
              </a:ext>
            </a:extLst>
          </p:cNvPr>
          <p:cNvPicPr>
            <a:picLocks noChangeAspect="1"/>
          </p:cNvPicPr>
          <p:nvPr/>
        </p:nvPicPr>
        <p:blipFill>
          <a:blip r:embed="rId3">
            <a:alphaModFix/>
          </a:blip>
          <a:srcRect t="4368" r="-1" b="-1"/>
          <a:stretch>
            <a:fillRect/>
          </a:stretch>
        </p:blipFill>
        <p:spPr>
          <a:xfrm>
            <a:off x="6622695" y="2277783"/>
            <a:ext cx="4861070" cy="3858271"/>
          </a:xfrm>
          <a:prstGeom prst="rect">
            <a:avLst/>
          </a:prstGeom>
        </p:spPr>
      </p:pic>
      <p:cxnSp>
        <p:nvCxnSpPr>
          <p:cNvPr id="60" name="Straight Connector 59">
            <a:extLst>
              <a:ext uri="{FF2B5EF4-FFF2-40B4-BE49-F238E27FC236}">
                <a16:creationId xmlns:a16="http://schemas.microsoft.com/office/drawing/2014/main" id="{2B5CC47A-EF6E-142A-B92C-01760B2EE2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199351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4" name="Content Placeholder 3">
            <a:extLst>
              <a:ext uri="{FF2B5EF4-FFF2-40B4-BE49-F238E27FC236}">
                <a16:creationId xmlns:a16="http://schemas.microsoft.com/office/drawing/2014/main" id="{8F4FC208-FAAF-390F-5B3C-54237BC86EA8}"/>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20320" y="2198588"/>
            <a:ext cx="5714225" cy="3888557"/>
          </a:xfrm>
        </p:spPr>
        <p:txBody>
          <a:bodyPr>
            <a:normAutofit lnSpcReduction="10000"/>
          </a:bodyPr>
          <a:lstStyle/>
          <a:p>
            <a:pPr lvl="0">
              <a:spcBef>
                <a:spcPts val="2500"/>
              </a:spcBef>
            </a:pPr>
            <a:r>
              <a:rPr lang="en-US" sz="1400" b="1" dirty="0">
                <a:latin typeface="Arial" panose="020B0604020202020204" pitchFamily="34" charset="0"/>
                <a:cs typeface="Arial" panose="020B0604020202020204" pitchFamily="34" charset="0"/>
              </a:rPr>
              <a:t>Inequitable Service Access</a:t>
            </a:r>
          </a:p>
          <a:p>
            <a:pPr marL="0" lvl="1" indent="0">
              <a:buNone/>
            </a:pPr>
            <a:r>
              <a:rPr lang="en-US" sz="1400" dirty="0">
                <a:latin typeface="Arial" panose="020B0604020202020204" pitchFamily="34" charset="0"/>
                <a:cs typeface="Arial" panose="020B0604020202020204" pitchFamily="34" charset="0"/>
              </a:rPr>
              <a:t>Access to physiotherapy and exercise programs varies regionally, causing inequalities in osteoarthritis care. </a:t>
            </a:r>
            <a:r>
              <a:rPr lang="en-IN" sz="1400" dirty="0">
                <a:latin typeface="Arial" panose="020B0604020202020204" pitchFamily="34" charset="0"/>
                <a:cs typeface="Arial" panose="020B0604020202020204" pitchFamily="34" charset="0"/>
              </a:rPr>
              <a:t>(Versus Arthritis, 2024)</a:t>
            </a:r>
            <a:endParaRPr lang="en-US" sz="1400" dirty="0">
              <a:latin typeface="Arial" panose="020B0604020202020204" pitchFamily="34" charset="0"/>
              <a:cs typeface="Arial" panose="020B0604020202020204" pitchFamily="34" charset="0"/>
            </a:endParaRPr>
          </a:p>
          <a:p>
            <a:pPr lvl="0">
              <a:spcBef>
                <a:spcPts val="2500"/>
              </a:spcBef>
            </a:pPr>
            <a:r>
              <a:rPr lang="en-US" sz="1400" b="1" dirty="0">
                <a:latin typeface="Arial" panose="020B0604020202020204" pitchFamily="34" charset="0"/>
                <a:cs typeface="Arial" panose="020B0604020202020204" pitchFamily="34" charset="0"/>
              </a:rPr>
              <a:t>Delays in Early Intervention</a:t>
            </a:r>
          </a:p>
          <a:p>
            <a:pPr marL="0" lvl="1" indent="0">
              <a:buNone/>
            </a:pPr>
            <a:r>
              <a:rPr lang="en-US" sz="1400" dirty="0">
                <a:latin typeface="Arial" panose="020B0604020202020204" pitchFamily="34" charset="0"/>
                <a:cs typeface="Arial" panose="020B0604020202020204" pitchFamily="34" charset="0"/>
              </a:rPr>
              <a:t>Long waiting times reduce the effectiveness of early osteoarthritis treatment and patient outcomes. </a:t>
            </a:r>
            <a:r>
              <a:rPr lang="en-IN" sz="1400" dirty="0">
                <a:latin typeface="Arial" panose="020B0604020202020204" pitchFamily="34" charset="0"/>
                <a:cs typeface="Arial" panose="020B0604020202020204" pitchFamily="34" charset="0"/>
              </a:rPr>
              <a:t>(NHS England, 2024)</a:t>
            </a:r>
            <a:endParaRPr lang="en-US" sz="1400" dirty="0">
              <a:latin typeface="Arial" panose="020B0604020202020204" pitchFamily="34" charset="0"/>
              <a:cs typeface="Arial" panose="020B0604020202020204" pitchFamily="34" charset="0"/>
            </a:endParaRPr>
          </a:p>
          <a:p>
            <a:pPr lvl="0">
              <a:spcBef>
                <a:spcPts val="2500"/>
              </a:spcBef>
            </a:pPr>
            <a:r>
              <a:rPr lang="en-US" sz="1400" b="1" dirty="0">
                <a:latin typeface="Arial" panose="020B0604020202020204" pitchFamily="34" charset="0"/>
                <a:cs typeface="Arial" panose="020B0604020202020204" pitchFamily="34" charset="0"/>
              </a:rPr>
              <a:t>Challenges in Lifestyle Changes</a:t>
            </a:r>
          </a:p>
          <a:p>
            <a:pPr marL="0" lvl="1" indent="0">
              <a:buNone/>
            </a:pPr>
            <a:r>
              <a:rPr lang="en-US" sz="1400" dirty="0">
                <a:latin typeface="Arial" panose="020B0604020202020204" pitchFamily="34" charset="0"/>
                <a:cs typeface="Arial" panose="020B0604020202020204" pitchFamily="34" charset="0"/>
              </a:rPr>
              <a:t>Socioeconomic factors and comorbidities hinder sustained lifestyle modifications for managing osteoarthritis. </a:t>
            </a:r>
            <a:r>
              <a:rPr lang="en-IN" sz="1400" dirty="0">
                <a:latin typeface="Arial" panose="020B0604020202020204" pitchFamily="34" charset="0"/>
                <a:cs typeface="Arial" panose="020B0604020202020204" pitchFamily="34" charset="0"/>
              </a:rPr>
              <a:t>(WHO, 2023)</a:t>
            </a:r>
            <a:endParaRPr lang="en-US" sz="1400" dirty="0">
              <a:latin typeface="Arial" panose="020B0604020202020204" pitchFamily="34" charset="0"/>
              <a:cs typeface="Arial" panose="020B0604020202020204" pitchFamily="34" charset="0"/>
            </a:endParaRPr>
          </a:p>
          <a:p>
            <a:pPr lvl="0">
              <a:spcBef>
                <a:spcPts val="2500"/>
              </a:spcBef>
            </a:pPr>
            <a:r>
              <a:rPr lang="en-US" sz="1400" b="1" dirty="0">
                <a:latin typeface="Arial" panose="020B0604020202020204" pitchFamily="34" charset="0"/>
                <a:cs typeface="Arial" panose="020B0604020202020204" pitchFamily="34" charset="0"/>
              </a:rPr>
              <a:t>Resource Pressure from Demographics</a:t>
            </a:r>
          </a:p>
          <a:p>
            <a:pPr marL="0" lvl="1" indent="0">
              <a:buNone/>
            </a:pPr>
            <a:r>
              <a:rPr lang="en-US" sz="1400" dirty="0">
                <a:latin typeface="Arial" panose="020B0604020202020204" pitchFamily="34" charset="0"/>
                <a:cs typeface="Arial" panose="020B0604020202020204" pitchFamily="34" charset="0"/>
              </a:rPr>
              <a:t>Rising obesity and an ageing population increase pressure on healthcare resources and policy sustainability. </a:t>
            </a:r>
            <a:r>
              <a:rPr lang="en-IN" sz="1400" dirty="0">
                <a:latin typeface="Arial" panose="020B0604020202020204" pitchFamily="34" charset="0"/>
                <a:cs typeface="Arial" panose="020B0604020202020204" pitchFamily="34" charset="0"/>
              </a:rPr>
              <a:t>(Office for National Statistics, 2024; WHO, 2023)</a:t>
            </a:r>
          </a:p>
          <a:p>
            <a:pPr marL="0" lvl="1" indent="0">
              <a:buNone/>
            </a:pPr>
            <a:endParaRPr lang="en-US" sz="1400" dirty="0">
              <a:latin typeface="Arial" panose="020B0604020202020204" pitchFamily="34" charset="0"/>
              <a:cs typeface="Arial" panose="020B0604020202020204" pitchFamily="34" charset="0"/>
            </a:endParaRPr>
          </a:p>
        </p:txBody>
      </p:sp>
      <p:cxnSp>
        <p:nvCxnSpPr>
          <p:cNvPr id="62" name="Straight Connector 61">
            <a:extLst>
              <a:ext uri="{FF2B5EF4-FFF2-40B4-BE49-F238E27FC236}">
                <a16:creationId xmlns:a16="http://schemas.microsoft.com/office/drawing/2014/main" id="{8E0991A8-E4BC-F730-24F4-20483EF8C5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8255245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642C4F1-9329-FB12-1366-C42B78BEF6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7EE8F8-6B79-A4D3-660B-6BCB9E176AC8}"/>
              </a:ext>
            </a:extLst>
          </p:cNvPr>
          <p:cNvSpPr>
            <a:spLocks noGrp="1"/>
          </p:cNvSpPr>
          <p:nvPr>
            <p:ph type="title"/>
          </p:nvPr>
        </p:nvSpPr>
        <p:spPr>
          <a:xfrm>
            <a:off x="838200" y="365126"/>
            <a:ext cx="10515600" cy="310283"/>
          </a:xfrm>
        </p:spPr>
        <p:txBody>
          <a:bodyPr vert="horz" lIns="91440" tIns="45720" rIns="91440" bIns="45720" rtlCol="0" anchor="ctr">
            <a:noAutofit/>
          </a:bodyPr>
          <a:lstStyle/>
          <a:p>
            <a:pPr algn="ctr">
              <a:lnSpc>
                <a:spcPct val="90000"/>
              </a:lnSpc>
              <a:spcAft>
                <a:spcPts val="600"/>
              </a:spcAft>
            </a:pPr>
            <a:r>
              <a:rPr lang="en-US" sz="3600" b="1" dirty="0">
                <a:latin typeface="Arial" panose="020B0604020202020204" pitchFamily="34" charset="0"/>
                <a:cs typeface="Arial" panose="020B0604020202020204" pitchFamily="34" charset="0"/>
              </a:rPr>
              <a:t>Case Study - Amina</a:t>
            </a:r>
          </a:p>
        </p:txBody>
      </p:sp>
      <p:pic>
        <p:nvPicPr>
          <p:cNvPr id="4" name="Picture 3">
            <a:extLst>
              <a:ext uri="{FF2B5EF4-FFF2-40B4-BE49-F238E27FC236}">
                <a16:creationId xmlns:a16="http://schemas.microsoft.com/office/drawing/2014/main" id="{2B9BB0AE-CED1-297D-61F9-C7E06833DB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2500" y="758536"/>
            <a:ext cx="10287000" cy="6099463"/>
          </a:xfrm>
          <a:prstGeom prst="rect">
            <a:avLst/>
          </a:prstGeom>
        </p:spPr>
      </p:pic>
      <p:sp>
        <p:nvSpPr>
          <p:cNvPr id="6" name="TextBox 5">
            <a:extLst>
              <a:ext uri="{FF2B5EF4-FFF2-40B4-BE49-F238E27FC236}">
                <a16:creationId xmlns:a16="http://schemas.microsoft.com/office/drawing/2014/main" id="{19C221DE-3AE6-E5A4-FED6-1981BE91A7A6}"/>
              </a:ext>
            </a:extLst>
          </p:cNvPr>
          <p:cNvSpPr txBox="1"/>
          <p:nvPr/>
        </p:nvSpPr>
        <p:spPr>
          <a:xfrm>
            <a:off x="1097676" y="6492874"/>
            <a:ext cx="9996647" cy="276999"/>
          </a:xfrm>
          <a:prstGeom prst="rect">
            <a:avLst/>
          </a:prstGeom>
          <a:noFill/>
        </p:spPr>
        <p:txBody>
          <a:bodyPr wrap="none" rtlCol="0">
            <a:spAutoFit/>
          </a:bodyPr>
          <a:lstStyle/>
          <a:p>
            <a:r>
              <a:rPr lang="en-IN" sz="1200" i="1" dirty="0">
                <a:latin typeface="Arial" panose="020B0604020202020204" pitchFamily="34" charset="0"/>
                <a:cs typeface="Arial" panose="020B0604020202020204" pitchFamily="34" charset="0"/>
              </a:rPr>
              <a:t>(National Institute for Health and Care Excellence (NICE), 2022; National Health Service (NHS), 2025; World Health Organization (WHO), 2023).</a:t>
            </a:r>
            <a:endParaRPr lang="en-IN"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27937428"/>
      </p:ext>
    </p:extLst>
  </p:cSld>
  <p:clrMapOvr>
    <a:masterClrMapping/>
  </p:clrMapOvr>
  <p:transition>
    <p:fade/>
  </p:transition>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BA3F9DC-276D-A01B-6E93-CBC4FCC3D1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DCD187-2864-3406-A9E4-A772087970C2}"/>
              </a:ext>
            </a:extLst>
          </p:cNvPr>
          <p:cNvSpPr>
            <a:spLocks noGrp="1"/>
          </p:cNvSpPr>
          <p:nvPr>
            <p:ph type="title"/>
          </p:nvPr>
        </p:nvSpPr>
        <p:spPr>
          <a:xfrm>
            <a:off x="838200" y="365126"/>
            <a:ext cx="10515600" cy="632402"/>
          </a:xfrm>
        </p:spPr>
        <p:txBody>
          <a:bodyPr vert="horz" lIns="91440" tIns="45720" rIns="91440" bIns="45720" rtlCol="0" anchor="ctr">
            <a:noAutofit/>
          </a:bodyPr>
          <a:lstStyle/>
          <a:p>
            <a:pPr algn="ctr">
              <a:lnSpc>
                <a:spcPct val="90000"/>
              </a:lnSpc>
              <a:spcAft>
                <a:spcPts val="600"/>
              </a:spcAft>
            </a:pPr>
            <a:r>
              <a:rPr lang="en-US" b="1" dirty="0">
                <a:latin typeface="Arial" panose="020B0604020202020204" pitchFamily="34" charset="0"/>
                <a:cs typeface="Arial" panose="020B0604020202020204" pitchFamily="34" charset="0"/>
              </a:rPr>
              <a:t>Management Effectiveness</a:t>
            </a:r>
          </a:p>
        </p:txBody>
      </p:sp>
      <p:pic>
        <p:nvPicPr>
          <p:cNvPr id="5" name="Picture 4">
            <a:extLst>
              <a:ext uri="{FF2B5EF4-FFF2-40B4-BE49-F238E27FC236}">
                <a16:creationId xmlns:a16="http://schemas.microsoft.com/office/drawing/2014/main" id="{34AC8704-884E-B6BC-1E14-EAB8707F6B3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200" y="997528"/>
            <a:ext cx="10515600" cy="5673436"/>
          </a:xfrm>
          <a:prstGeom prst="rect">
            <a:avLst/>
          </a:prstGeom>
        </p:spPr>
      </p:pic>
      <p:sp>
        <p:nvSpPr>
          <p:cNvPr id="3" name="TextBox 2">
            <a:extLst>
              <a:ext uri="{FF2B5EF4-FFF2-40B4-BE49-F238E27FC236}">
                <a16:creationId xmlns:a16="http://schemas.microsoft.com/office/drawing/2014/main" id="{EFC3328C-04ED-961D-0DC5-2F6B19578BD4}"/>
              </a:ext>
            </a:extLst>
          </p:cNvPr>
          <p:cNvSpPr txBox="1"/>
          <p:nvPr/>
        </p:nvSpPr>
        <p:spPr>
          <a:xfrm>
            <a:off x="4389120" y="6517075"/>
            <a:ext cx="3190297" cy="307777"/>
          </a:xfrm>
          <a:prstGeom prst="rect">
            <a:avLst/>
          </a:prstGeom>
          <a:noFill/>
        </p:spPr>
        <p:txBody>
          <a:bodyPr wrap="none" rtlCol="0">
            <a:spAutoFit/>
          </a:bodyPr>
          <a:lstStyle/>
          <a:p>
            <a:r>
              <a:rPr lang="en-IN" sz="1400" dirty="0">
                <a:latin typeface="Arial" panose="020B0604020202020204" pitchFamily="34" charset="0"/>
                <a:cs typeface="Arial" panose="020B0604020202020204" pitchFamily="34" charset="0"/>
              </a:rPr>
              <a:t>(NICE, 2022), (Kolasinski et al., 2020)</a:t>
            </a:r>
          </a:p>
        </p:txBody>
      </p:sp>
    </p:spTree>
    <p:extLst>
      <p:ext uri="{BB962C8B-B14F-4D97-AF65-F5344CB8AC3E}">
        <p14:creationId xmlns:p14="http://schemas.microsoft.com/office/powerpoint/2010/main" val="1308753362"/>
      </p:ext>
    </p:extLst>
  </p:cSld>
  <p:clrMapOvr>
    <a:masterClrMapping/>
  </p:clrMapOvr>
  <p:transition>
    <p:fade/>
  </p:transition>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14EB4B6-6021-C0A8-15EF-946C29B9C0F9}"/>
            </a:ext>
          </a:extLst>
        </p:cNvPr>
        <p:cNvGrpSpPr/>
        <p:nvPr/>
      </p:nvGrpSpPr>
      <p:grpSpPr>
        <a:xfrm>
          <a:off x="0" y="0"/>
          <a:ext cx="0" cy="0"/>
          <a:chOff x="0" y="0"/>
          <a:chExt cx="0" cy="0"/>
        </a:xfrm>
      </p:grpSpPr>
      <p:cxnSp>
        <p:nvCxnSpPr>
          <p:cNvPr id="48" name="Straight Connector 47">
            <a:extLst>
              <a:ext uri="{FF2B5EF4-FFF2-40B4-BE49-F238E27FC236}">
                <a16:creationId xmlns:a16="http://schemas.microsoft.com/office/drawing/2014/main" id="{2C33C7D9-E550-6E6C-969C-D92AD4FCF4A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50" name="Straight Connector 49">
            <a:extLst>
              <a:ext uri="{FF2B5EF4-FFF2-40B4-BE49-F238E27FC236}">
                <a16:creationId xmlns:a16="http://schemas.microsoft.com/office/drawing/2014/main" id="{3732FC52-950B-78EF-BCE6-5F0BBDEC8C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52" name="Straight Connector 51">
            <a:extLst>
              <a:ext uri="{FF2B5EF4-FFF2-40B4-BE49-F238E27FC236}">
                <a16:creationId xmlns:a16="http://schemas.microsoft.com/office/drawing/2014/main" id="{6D6257BE-9D42-2757-EEBF-3C88C00D7D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54" name="Rectangle 53">
            <a:extLst>
              <a:ext uri="{FF2B5EF4-FFF2-40B4-BE49-F238E27FC236}">
                <a16:creationId xmlns:a16="http://schemas.microsoft.com/office/drawing/2014/main" id="{24B2EB28-BE11-ABC2-5155-E8F787AFF5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Rectangle 55">
            <a:extLst>
              <a:ext uri="{FF2B5EF4-FFF2-40B4-BE49-F238E27FC236}">
                <a16:creationId xmlns:a16="http://schemas.microsoft.com/office/drawing/2014/main" id="{A55873BE-EEE5-0077-15F3-2BC33DEF3C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489856"/>
            <a:ext cx="11147071" cy="1476642"/>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212D38-FD6F-AF91-8C56-C87311984D08}"/>
              </a:ext>
            </a:extLst>
          </p:cNvPr>
          <p:cNvSpPr>
            <a:spLocks noGrp="1"/>
          </p:cNvSpPr>
          <p:nvPr>
            <p:ph type="title"/>
          </p:nvPr>
        </p:nvSpPr>
        <p:spPr>
          <a:xfrm>
            <a:off x="482601" y="721946"/>
            <a:ext cx="10813250" cy="1022100"/>
          </a:xfrm>
        </p:spPr>
        <p:txBody>
          <a:bodyPr vert="horz" lIns="91440" tIns="45720" rIns="91440" bIns="45720" rtlCol="0" anchor="ctr">
            <a:normAutofit/>
          </a:bodyPr>
          <a:lstStyle/>
          <a:p>
            <a:pPr algn="ctr">
              <a:lnSpc>
                <a:spcPct val="90000"/>
              </a:lnSpc>
              <a:spcAft>
                <a:spcPts val="600"/>
              </a:spcAft>
            </a:pPr>
            <a:r>
              <a:rPr lang="en-US" sz="4400" b="1" dirty="0">
                <a:latin typeface="Arial" panose="020B0604020202020204" pitchFamily="34" charset="0"/>
                <a:cs typeface="Arial" panose="020B0604020202020204" pitchFamily="34" charset="0"/>
              </a:rPr>
              <a:t>Conclusion</a:t>
            </a:r>
            <a:endParaRPr lang="en-US" sz="4600" b="1" dirty="0">
              <a:latin typeface="Arial" panose="020B0604020202020204" pitchFamily="34" charset="0"/>
              <a:cs typeface="Arial" panose="020B0604020202020204" pitchFamily="34" charset="0"/>
            </a:endParaRPr>
          </a:p>
        </p:txBody>
      </p:sp>
      <p:cxnSp>
        <p:nvCxnSpPr>
          <p:cNvPr id="58" name="Straight Connector 57">
            <a:extLst>
              <a:ext uri="{FF2B5EF4-FFF2-40B4-BE49-F238E27FC236}">
                <a16:creationId xmlns:a16="http://schemas.microsoft.com/office/drawing/2014/main" id="{51EFDFBA-DD48-E118-1743-C2A9A1C738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60" name="Straight Connector 59">
            <a:extLst>
              <a:ext uri="{FF2B5EF4-FFF2-40B4-BE49-F238E27FC236}">
                <a16:creationId xmlns:a16="http://schemas.microsoft.com/office/drawing/2014/main" id="{7EA6571E-B3A7-3380-7443-A733DF2AF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199351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62" name="Straight Connector 61">
            <a:extLst>
              <a:ext uri="{FF2B5EF4-FFF2-40B4-BE49-F238E27FC236}">
                <a16:creationId xmlns:a16="http://schemas.microsoft.com/office/drawing/2014/main" id="{C3C0AB53-045D-B4C3-5A35-5EDD3445596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4" name="TextBox 3">
            <a:extLst>
              <a:ext uri="{FF2B5EF4-FFF2-40B4-BE49-F238E27FC236}">
                <a16:creationId xmlns:a16="http://schemas.microsoft.com/office/drawing/2014/main" id="{E4A15C6C-158F-DF32-6B97-E4A466EEF27A}"/>
              </a:ext>
            </a:extLst>
          </p:cNvPr>
          <p:cNvSpPr txBox="1"/>
          <p:nvPr/>
        </p:nvSpPr>
        <p:spPr>
          <a:xfrm>
            <a:off x="640079" y="2198588"/>
            <a:ext cx="10852265" cy="2777683"/>
          </a:xfrm>
          <a:prstGeom prst="rect">
            <a:avLst/>
          </a:prstGeom>
          <a:noFill/>
        </p:spPr>
        <p:txBody>
          <a:bodyPr wrap="square">
            <a:spAutoFit/>
          </a:bodyPr>
          <a:lstStyle/>
          <a:p>
            <a:pPr marL="0" lvl="0" indent="0">
              <a:spcBef>
                <a:spcPts val="2500"/>
              </a:spcBef>
              <a:buFont typeface="Arial" panose="020B0604020202020204" pitchFamily="34" charset="0"/>
              <a:buNone/>
            </a:pPr>
            <a:r>
              <a:rPr lang="en-US" sz="1400" b="1" dirty="0">
                <a:latin typeface="Arial" panose="020B0604020202020204" pitchFamily="34" charset="0"/>
                <a:cs typeface="Arial" panose="020B0604020202020204" pitchFamily="34" charset="0"/>
              </a:rPr>
              <a:t>Osteoarthritis Challenges</a:t>
            </a:r>
          </a:p>
          <a:p>
            <a:pPr marL="0" lvl="1" indent="0">
              <a:buFont typeface="Arial" panose="020B0604020202020204" pitchFamily="34" charset="0"/>
              <a:buNone/>
            </a:pPr>
            <a:r>
              <a:rPr lang="en-US" sz="1400" dirty="0">
                <a:latin typeface="Arial" panose="020B0604020202020204" pitchFamily="34" charset="0"/>
                <a:cs typeface="Arial" panose="020B0604020202020204" pitchFamily="34" charset="0"/>
              </a:rPr>
              <a:t>Osteoarthritis is a common chronic condition that impacts individuals and healthcare systems globally.</a:t>
            </a:r>
          </a:p>
          <a:p>
            <a:pPr marL="0" lvl="0" indent="0">
              <a:spcBef>
                <a:spcPts val="2500"/>
              </a:spcBef>
              <a:buFont typeface="Arial" panose="020B0604020202020204" pitchFamily="34" charset="0"/>
              <a:buNone/>
            </a:pPr>
            <a:r>
              <a:rPr lang="en-US" sz="1400" b="1" dirty="0">
                <a:latin typeface="Arial" panose="020B0604020202020204" pitchFamily="34" charset="0"/>
                <a:cs typeface="Arial" panose="020B0604020202020204" pitchFamily="34" charset="0"/>
              </a:rPr>
              <a:t>Preventive Strategies</a:t>
            </a:r>
          </a:p>
          <a:p>
            <a:pPr marL="0" lvl="1" indent="0">
              <a:buFont typeface="Arial" panose="020B0604020202020204" pitchFamily="34" charset="0"/>
              <a:buNone/>
            </a:pPr>
            <a:r>
              <a:rPr lang="en-US" sz="1400" dirty="0">
                <a:latin typeface="Arial" panose="020B0604020202020204" pitchFamily="34" charset="0"/>
                <a:cs typeface="Arial" panose="020B0604020202020204" pitchFamily="34" charset="0"/>
              </a:rPr>
              <a:t>Weight management, exercise, injury prevention, and early intervention reduce osteoarthritis burden effectively.</a:t>
            </a:r>
          </a:p>
          <a:p>
            <a:pPr marL="0" lvl="0" indent="0">
              <a:spcBef>
                <a:spcPts val="2500"/>
              </a:spcBef>
              <a:buFont typeface="Arial" panose="020B0604020202020204" pitchFamily="34" charset="0"/>
              <a:buNone/>
            </a:pPr>
            <a:r>
              <a:rPr lang="en-US" sz="1400" b="1" dirty="0">
                <a:latin typeface="Arial" panose="020B0604020202020204" pitchFamily="34" charset="0"/>
                <a:cs typeface="Arial" panose="020B0604020202020204" pitchFamily="34" charset="0"/>
              </a:rPr>
              <a:t>UK Policy Framework</a:t>
            </a:r>
          </a:p>
          <a:p>
            <a:pPr marL="0" lvl="1" indent="0">
              <a:buFont typeface="Arial" panose="020B0604020202020204" pitchFamily="34" charset="0"/>
              <a:buNone/>
            </a:pPr>
            <a:r>
              <a:rPr lang="en-US" sz="1400" dirty="0">
                <a:latin typeface="Arial" panose="020B0604020202020204" pitchFamily="34" charset="0"/>
                <a:cs typeface="Arial" panose="020B0604020202020204" pitchFamily="34" charset="0"/>
              </a:rPr>
              <a:t>UK policies and NICE guidelines promote cost effective diagnosis, self management, and non surgical treatments.</a:t>
            </a:r>
          </a:p>
          <a:p>
            <a:pPr marL="0" lvl="0" indent="0">
              <a:spcBef>
                <a:spcPts val="2500"/>
              </a:spcBef>
              <a:buFont typeface="Arial" panose="020B0604020202020204" pitchFamily="34" charset="0"/>
              <a:buNone/>
            </a:pPr>
            <a:r>
              <a:rPr lang="en-US" sz="1400" b="1" dirty="0">
                <a:latin typeface="Arial" panose="020B0604020202020204" pitchFamily="34" charset="0"/>
                <a:cs typeface="Arial" panose="020B0604020202020204" pitchFamily="34" charset="0"/>
              </a:rPr>
              <a:t>Addressing Care Challenges</a:t>
            </a:r>
          </a:p>
          <a:p>
            <a:pPr marL="0" lvl="1" indent="0">
              <a:buFont typeface="Arial" panose="020B0604020202020204" pitchFamily="34" charset="0"/>
              <a:buNone/>
            </a:pPr>
            <a:r>
              <a:rPr lang="en-US" sz="1400" dirty="0">
                <a:latin typeface="Arial" panose="020B0604020202020204" pitchFamily="34" charset="0"/>
                <a:cs typeface="Arial" panose="020B0604020202020204" pitchFamily="34" charset="0"/>
              </a:rPr>
              <a:t>Investment in community services and public health is essential to overcome access and inequality issues.</a:t>
            </a:r>
          </a:p>
        </p:txBody>
      </p:sp>
    </p:spTree>
    <p:extLst>
      <p:ext uri="{BB962C8B-B14F-4D97-AF65-F5344CB8AC3E}">
        <p14:creationId xmlns:p14="http://schemas.microsoft.com/office/powerpoint/2010/main" val="4135199799"/>
      </p:ext>
    </p:extLst>
  </p:cSld>
  <p:clrMapOvr>
    <a:masterClrMapping/>
  </p:clrMapOvr>
  <p:transition>
    <p:fade/>
  </p:transition>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45E2FAC-7E86-7854-BEF6-5F40A9F137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24FB3F2-83D9-E6B8-5299-9BA3C83D434C}"/>
              </a:ext>
            </a:extLst>
          </p:cNvPr>
          <p:cNvSpPr>
            <a:spLocks noGrp="1"/>
          </p:cNvSpPr>
          <p:nvPr>
            <p:ph type="title"/>
          </p:nvPr>
        </p:nvSpPr>
        <p:spPr>
          <a:xfrm>
            <a:off x="838200" y="365126"/>
            <a:ext cx="10515600" cy="539114"/>
          </a:xfrm>
        </p:spPr>
        <p:txBody>
          <a:bodyPr vert="horz" lIns="91440" tIns="45720" rIns="91440" bIns="45720" rtlCol="0" anchor="ctr">
            <a:normAutofit fontScale="90000"/>
          </a:bodyPr>
          <a:lstStyle/>
          <a:p>
            <a:pPr algn="ctr">
              <a:lnSpc>
                <a:spcPct val="90000"/>
              </a:lnSpc>
              <a:spcAft>
                <a:spcPts val="600"/>
              </a:spcAft>
            </a:pPr>
            <a:r>
              <a:rPr lang="en-US" sz="4400" b="1" dirty="0">
                <a:latin typeface="Arial" panose="020B0604020202020204" pitchFamily="34" charset="0"/>
                <a:cs typeface="Arial" panose="020B0604020202020204" pitchFamily="34" charset="0"/>
              </a:rPr>
              <a:t>References</a:t>
            </a:r>
            <a:endParaRPr lang="en-US" sz="46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3299492B-AD0C-4B9C-A902-77BECFA44B50}"/>
              </a:ext>
            </a:extLst>
          </p:cNvPr>
          <p:cNvSpPr txBox="1"/>
          <p:nvPr/>
        </p:nvSpPr>
        <p:spPr>
          <a:xfrm>
            <a:off x="838200" y="985324"/>
            <a:ext cx="10886398" cy="5156668"/>
          </a:xfrm>
          <a:prstGeom prst="rect">
            <a:avLst/>
          </a:prstGeom>
          <a:noFill/>
        </p:spPr>
        <p:txBody>
          <a:bodyPr wrap="square">
            <a:spAutoFit/>
          </a:bodyPr>
          <a:lstStyle/>
          <a:p>
            <a:pPr>
              <a:lnSpc>
                <a:spcPct val="150000"/>
              </a:lnSpc>
            </a:pPr>
            <a:r>
              <a:rPr lang="en-IN" sz="1300" dirty="0" err="1">
                <a:latin typeface="Arial" panose="020B0604020202020204" pitchFamily="34" charset="0"/>
                <a:cs typeface="Arial" panose="020B0604020202020204" pitchFamily="34" charset="0"/>
              </a:rPr>
              <a:t>Bannuru</a:t>
            </a:r>
            <a:r>
              <a:rPr lang="en-IN" sz="1300" dirty="0">
                <a:latin typeface="Arial" panose="020B0604020202020204" pitchFamily="34" charset="0"/>
                <a:cs typeface="Arial" panose="020B0604020202020204" pitchFamily="34" charset="0"/>
              </a:rPr>
              <a:t>, R.R., Osani, M.C., </a:t>
            </a:r>
            <a:r>
              <a:rPr lang="en-IN" sz="1300" dirty="0" err="1">
                <a:latin typeface="Arial" panose="020B0604020202020204" pitchFamily="34" charset="0"/>
                <a:cs typeface="Arial" panose="020B0604020202020204" pitchFamily="34" charset="0"/>
              </a:rPr>
              <a:t>Vaysbrot</a:t>
            </a:r>
            <a:r>
              <a:rPr lang="en-IN" sz="1300" dirty="0">
                <a:latin typeface="Arial" panose="020B0604020202020204" pitchFamily="34" charset="0"/>
                <a:cs typeface="Arial" panose="020B0604020202020204" pitchFamily="34" charset="0"/>
              </a:rPr>
              <a:t>, E.E., Arden, N.K., Bennell, K., Bierma-Zeinstra, S.M.A., Kraus, V.B., </a:t>
            </a:r>
            <a:r>
              <a:rPr lang="en-IN" sz="1300" dirty="0" err="1">
                <a:latin typeface="Arial" panose="020B0604020202020204" pitchFamily="34" charset="0"/>
                <a:cs typeface="Arial" panose="020B0604020202020204" pitchFamily="34" charset="0"/>
              </a:rPr>
              <a:t>Lohmander</a:t>
            </a:r>
            <a:r>
              <a:rPr lang="en-IN" sz="1300" dirty="0">
                <a:latin typeface="Arial" panose="020B0604020202020204" pitchFamily="34" charset="0"/>
                <a:cs typeface="Arial" panose="020B0604020202020204" pitchFamily="34" charset="0"/>
              </a:rPr>
              <a:t>, L.S., Abbott, J.H., Bhandari, M., Blanco, F.J., Espinosa, R., Haugen, I.K., Lin, J., Mandl, L.A., Moilanen, E., Nakamura, N., Snyder-Mackler, L., </a:t>
            </a:r>
            <a:r>
              <a:rPr lang="en-IN" sz="1300" dirty="0" err="1">
                <a:latin typeface="Arial" panose="020B0604020202020204" pitchFamily="34" charset="0"/>
                <a:cs typeface="Arial" panose="020B0604020202020204" pitchFamily="34" charset="0"/>
              </a:rPr>
              <a:t>Trojian</a:t>
            </a:r>
            <a:r>
              <a:rPr lang="en-IN" sz="1300" dirty="0">
                <a:latin typeface="Arial" panose="020B0604020202020204" pitchFamily="34" charset="0"/>
                <a:cs typeface="Arial" panose="020B0604020202020204" pitchFamily="34" charset="0"/>
              </a:rPr>
              <a:t>, T., Underwood, M. and </a:t>
            </a:r>
            <a:r>
              <a:rPr lang="en-IN" sz="1300" dirty="0" err="1">
                <a:latin typeface="Arial" panose="020B0604020202020204" pitchFamily="34" charset="0"/>
                <a:cs typeface="Arial" panose="020B0604020202020204" pitchFamily="34" charset="0"/>
              </a:rPr>
              <a:t>McAlindon</a:t>
            </a:r>
            <a:r>
              <a:rPr lang="en-IN" sz="1300" dirty="0">
                <a:latin typeface="Arial" panose="020B0604020202020204" pitchFamily="34" charset="0"/>
                <a:cs typeface="Arial" panose="020B0604020202020204" pitchFamily="34" charset="0"/>
              </a:rPr>
              <a:t>, T.E. (2019) 'OARSI guidelines for the non-surgical management of knee, hip, and polyarticular osteoarthritis', </a:t>
            </a:r>
            <a:r>
              <a:rPr lang="en-IN" sz="1300" i="1" dirty="0">
                <a:latin typeface="Arial" panose="020B0604020202020204" pitchFamily="34" charset="0"/>
                <a:cs typeface="Arial" panose="020B0604020202020204" pitchFamily="34" charset="0"/>
              </a:rPr>
              <a:t>Osteoarthritis and Cartilage</a:t>
            </a:r>
            <a:r>
              <a:rPr lang="en-IN" sz="1300" dirty="0">
                <a:latin typeface="Arial" panose="020B0604020202020204" pitchFamily="34" charset="0"/>
                <a:cs typeface="Arial" panose="020B0604020202020204" pitchFamily="34" charset="0"/>
              </a:rPr>
              <a:t>, 27(11), pp. 1578–1589.</a:t>
            </a:r>
          </a:p>
          <a:p>
            <a:pPr>
              <a:lnSpc>
                <a:spcPct val="150000"/>
              </a:lnSpc>
            </a:pPr>
            <a:endParaRPr lang="en-IN" sz="1300" dirty="0">
              <a:latin typeface="Arial" panose="020B0604020202020204" pitchFamily="34" charset="0"/>
              <a:cs typeface="Arial" panose="020B0604020202020204" pitchFamily="34" charset="0"/>
            </a:endParaRPr>
          </a:p>
          <a:p>
            <a:pPr>
              <a:lnSpc>
                <a:spcPct val="150000"/>
              </a:lnSpc>
            </a:pPr>
            <a:r>
              <a:rPr lang="en-IN" sz="1300" dirty="0">
                <a:latin typeface="Arial" panose="020B0604020202020204" pitchFamily="34" charset="0"/>
                <a:cs typeface="Arial" panose="020B0604020202020204" pitchFamily="34" charset="0"/>
              </a:rPr>
              <a:t>Kolasinski, S.L., </a:t>
            </a:r>
            <a:r>
              <a:rPr lang="en-IN" sz="1300" dirty="0" err="1">
                <a:latin typeface="Arial" panose="020B0604020202020204" pitchFamily="34" charset="0"/>
                <a:cs typeface="Arial" panose="020B0604020202020204" pitchFamily="34" charset="0"/>
              </a:rPr>
              <a:t>Neogi</a:t>
            </a:r>
            <a:r>
              <a:rPr lang="en-IN" sz="1300" dirty="0">
                <a:latin typeface="Arial" panose="020B0604020202020204" pitchFamily="34" charset="0"/>
                <a:cs typeface="Arial" panose="020B0604020202020204" pitchFamily="34" charset="0"/>
              </a:rPr>
              <a:t>, T., Hochberg, M.C., Oatis, C., Guyatt, G., Block, J., Callahan, L., Copenhaver, C., Dodge, C., Felson, D., Gellar, K., Harvey, W.F., Hawker, G., Herzig, E., Kwoh, C.K., Nelson, A.E., Samuels, J., </a:t>
            </a:r>
            <a:r>
              <a:rPr lang="en-IN" sz="1300" dirty="0" err="1">
                <a:latin typeface="Arial" panose="020B0604020202020204" pitchFamily="34" charset="0"/>
                <a:cs typeface="Arial" panose="020B0604020202020204" pitchFamily="34" charset="0"/>
              </a:rPr>
              <a:t>Scanzello</a:t>
            </a:r>
            <a:r>
              <a:rPr lang="en-IN" sz="1300" dirty="0">
                <a:latin typeface="Arial" panose="020B0604020202020204" pitchFamily="34" charset="0"/>
                <a:cs typeface="Arial" panose="020B0604020202020204" pitchFamily="34" charset="0"/>
              </a:rPr>
              <a:t>, C., White, D. and Wise, B.L. (2020) '2020 American College of Rheumatology guideline for the management of osteoarthritis of the hand, hip, and knee', </a:t>
            </a:r>
            <a:r>
              <a:rPr lang="en-IN" sz="1300" i="1" dirty="0">
                <a:latin typeface="Arial" panose="020B0604020202020204" pitchFamily="34" charset="0"/>
                <a:cs typeface="Arial" panose="020B0604020202020204" pitchFamily="34" charset="0"/>
              </a:rPr>
              <a:t>Arthritis Care &amp; Research</a:t>
            </a:r>
            <a:r>
              <a:rPr lang="en-IN" sz="1300" dirty="0">
                <a:latin typeface="Arial" panose="020B0604020202020204" pitchFamily="34" charset="0"/>
                <a:cs typeface="Arial" panose="020B0604020202020204" pitchFamily="34" charset="0"/>
              </a:rPr>
              <a:t>, 72(2), pp. 149–162.</a:t>
            </a:r>
          </a:p>
          <a:p>
            <a:pPr>
              <a:lnSpc>
                <a:spcPct val="150000"/>
              </a:lnSpc>
            </a:pPr>
            <a:endParaRPr lang="en-IN" sz="1300" dirty="0">
              <a:latin typeface="Arial" panose="020B0604020202020204" pitchFamily="34" charset="0"/>
              <a:cs typeface="Arial" panose="020B0604020202020204" pitchFamily="34" charset="0"/>
            </a:endParaRPr>
          </a:p>
          <a:p>
            <a:pPr>
              <a:lnSpc>
                <a:spcPct val="150000"/>
              </a:lnSpc>
            </a:pPr>
            <a:r>
              <a:rPr lang="en-IN" sz="1300" dirty="0">
                <a:latin typeface="Arial" panose="020B0604020202020204" pitchFamily="34" charset="0"/>
                <a:cs typeface="Arial" panose="020B0604020202020204" pitchFamily="34" charset="0"/>
              </a:rPr>
              <a:t>National Health Service (NHS) (2025) </a:t>
            </a:r>
            <a:r>
              <a:rPr lang="en-IN" sz="1300" i="1" dirty="0">
                <a:latin typeface="Arial" panose="020B0604020202020204" pitchFamily="34" charset="0"/>
                <a:cs typeface="Arial" panose="020B0604020202020204" pitchFamily="34" charset="0"/>
              </a:rPr>
              <a:t>Osteoarthritis.</a:t>
            </a:r>
            <a:r>
              <a:rPr lang="en-IN" sz="1300" dirty="0">
                <a:latin typeface="Arial" panose="020B0604020202020204" pitchFamily="34" charset="0"/>
                <a:cs typeface="Arial" panose="020B0604020202020204" pitchFamily="34" charset="0"/>
              </a:rPr>
              <a:t> Available at: </a:t>
            </a:r>
            <a:r>
              <a:rPr lang="en-IN" sz="13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https://www.nhs.uk/conditions/osteoarthritis/</a:t>
            </a:r>
            <a:r>
              <a:rPr lang="en-IN" sz="1300" dirty="0">
                <a:latin typeface="Arial" panose="020B0604020202020204" pitchFamily="34" charset="0"/>
                <a:cs typeface="Arial" panose="020B0604020202020204" pitchFamily="34" charset="0"/>
              </a:rPr>
              <a:t> (Accessed: 8 July 2026).</a:t>
            </a:r>
          </a:p>
          <a:p>
            <a:pPr>
              <a:lnSpc>
                <a:spcPct val="150000"/>
              </a:lnSpc>
            </a:pPr>
            <a:endParaRPr lang="en-IN" sz="1300" dirty="0">
              <a:latin typeface="Arial" panose="020B0604020202020204" pitchFamily="34" charset="0"/>
              <a:cs typeface="Arial" panose="020B0604020202020204" pitchFamily="34" charset="0"/>
            </a:endParaRPr>
          </a:p>
          <a:p>
            <a:pPr>
              <a:lnSpc>
                <a:spcPct val="150000"/>
              </a:lnSpc>
            </a:pPr>
            <a:r>
              <a:rPr lang="en-IN" sz="1300" dirty="0">
                <a:latin typeface="Arial" panose="020B0604020202020204" pitchFamily="34" charset="0"/>
                <a:cs typeface="Arial" panose="020B0604020202020204" pitchFamily="34" charset="0"/>
              </a:rPr>
              <a:t>National Health Service England (2024) </a:t>
            </a:r>
            <a:r>
              <a:rPr lang="en-IN" sz="1300" i="1" dirty="0">
                <a:latin typeface="Arial" panose="020B0604020202020204" pitchFamily="34" charset="0"/>
                <a:cs typeface="Arial" panose="020B0604020202020204" pitchFamily="34" charset="0"/>
              </a:rPr>
              <a:t>Elective care recovery plan.</a:t>
            </a:r>
            <a:r>
              <a:rPr lang="en-IN" sz="1300" dirty="0">
                <a:latin typeface="Arial" panose="020B0604020202020204" pitchFamily="34" charset="0"/>
                <a:cs typeface="Arial" panose="020B0604020202020204" pitchFamily="34" charset="0"/>
              </a:rPr>
              <a:t> Available at: </a:t>
            </a:r>
            <a:r>
              <a:rPr lang="en-IN" sz="13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https://www.england.nhs.uk/</a:t>
            </a:r>
            <a:r>
              <a:rPr lang="en-IN" sz="1300" dirty="0">
                <a:latin typeface="Arial" panose="020B0604020202020204" pitchFamily="34" charset="0"/>
                <a:cs typeface="Arial" panose="020B0604020202020204" pitchFamily="34" charset="0"/>
              </a:rPr>
              <a:t> (Accessed: 8 July 2026).</a:t>
            </a:r>
          </a:p>
          <a:p>
            <a:pPr>
              <a:lnSpc>
                <a:spcPct val="150000"/>
              </a:lnSpc>
            </a:pPr>
            <a:endParaRPr lang="en-IN" sz="1300" dirty="0">
              <a:latin typeface="Arial" panose="020B0604020202020204" pitchFamily="34" charset="0"/>
              <a:cs typeface="Arial" panose="020B0604020202020204" pitchFamily="34" charset="0"/>
            </a:endParaRPr>
          </a:p>
          <a:p>
            <a:pPr>
              <a:lnSpc>
                <a:spcPct val="150000"/>
              </a:lnSpc>
            </a:pPr>
            <a:r>
              <a:rPr lang="en-IN" sz="1300" dirty="0">
                <a:latin typeface="Arial" panose="020B0604020202020204" pitchFamily="34" charset="0"/>
                <a:cs typeface="Arial" panose="020B0604020202020204" pitchFamily="34" charset="0"/>
              </a:rPr>
              <a:t>National Institute for Health and Care Excellence (NICE) (2022) </a:t>
            </a:r>
            <a:r>
              <a:rPr lang="en-IN" sz="1300" i="1" dirty="0">
                <a:latin typeface="Arial" panose="020B0604020202020204" pitchFamily="34" charset="0"/>
                <a:cs typeface="Arial" panose="020B0604020202020204" pitchFamily="34" charset="0"/>
              </a:rPr>
              <a:t>Osteoarthritis in over 16s: diagnosis and management (NG226).</a:t>
            </a:r>
            <a:r>
              <a:rPr lang="en-IN" sz="1300" dirty="0">
                <a:latin typeface="Arial" panose="020B0604020202020204" pitchFamily="34" charset="0"/>
                <a:cs typeface="Arial" panose="020B0604020202020204" pitchFamily="34" charset="0"/>
              </a:rPr>
              <a:t> London: NICE. Available at: </a:t>
            </a:r>
            <a:r>
              <a:rPr lang="en-IN" sz="13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https://www.nice.org.uk/guidance/ng226</a:t>
            </a:r>
            <a:r>
              <a:rPr lang="en-IN" sz="1300" dirty="0">
                <a:latin typeface="Arial" panose="020B0604020202020204" pitchFamily="34" charset="0"/>
                <a:cs typeface="Arial" panose="020B0604020202020204" pitchFamily="34" charset="0"/>
              </a:rPr>
              <a:t> (Accessed: 8 July 2026).</a:t>
            </a:r>
          </a:p>
          <a:p>
            <a:pPr>
              <a:lnSpc>
                <a:spcPct val="150000"/>
              </a:lnSpc>
            </a:pPr>
            <a:endParaRPr lang="en-IN" sz="1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27674768"/>
      </p:ext>
    </p:extLst>
  </p:cSld>
  <p:clrMapOvr>
    <a:masterClrMapping/>
  </p:clrMapOvr>
  <p:transition>
    <p:fade/>
  </p:transition>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46920F1-A249-0090-6823-48292D5F70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2391A0-8214-22E2-3DB9-369377BF3B6C}"/>
              </a:ext>
            </a:extLst>
          </p:cNvPr>
          <p:cNvSpPr>
            <a:spLocks noGrp="1"/>
          </p:cNvSpPr>
          <p:nvPr>
            <p:ph type="title"/>
          </p:nvPr>
        </p:nvSpPr>
        <p:spPr>
          <a:xfrm>
            <a:off x="838200" y="365126"/>
            <a:ext cx="10515600" cy="539114"/>
          </a:xfrm>
        </p:spPr>
        <p:txBody>
          <a:bodyPr vert="horz" lIns="91440" tIns="45720" rIns="91440" bIns="45720" rtlCol="0" anchor="ctr">
            <a:normAutofit fontScale="90000"/>
          </a:bodyPr>
          <a:lstStyle/>
          <a:p>
            <a:pPr algn="ctr">
              <a:lnSpc>
                <a:spcPct val="90000"/>
              </a:lnSpc>
              <a:spcAft>
                <a:spcPts val="600"/>
              </a:spcAft>
            </a:pPr>
            <a:r>
              <a:rPr lang="en-US" sz="4400" b="1" dirty="0">
                <a:latin typeface="Arial" panose="020B0604020202020204" pitchFamily="34" charset="0"/>
                <a:cs typeface="Arial" panose="020B0604020202020204" pitchFamily="34" charset="0"/>
              </a:rPr>
              <a:t>References - </a:t>
            </a:r>
            <a:r>
              <a:rPr lang="en-US" sz="4400" b="1" dirty="0" err="1">
                <a:latin typeface="Arial" panose="020B0604020202020204" pitchFamily="34" charset="0"/>
                <a:cs typeface="Arial" panose="020B0604020202020204" pitchFamily="34" charset="0"/>
              </a:rPr>
              <a:t>contd</a:t>
            </a:r>
            <a:endParaRPr lang="en-US" sz="46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2308335-9A62-7E4A-E6DA-7CCF30007D08}"/>
              </a:ext>
            </a:extLst>
          </p:cNvPr>
          <p:cNvSpPr txBox="1"/>
          <p:nvPr/>
        </p:nvSpPr>
        <p:spPr>
          <a:xfrm>
            <a:off x="838200" y="985324"/>
            <a:ext cx="10886398" cy="3656257"/>
          </a:xfrm>
          <a:prstGeom prst="rect">
            <a:avLst/>
          </a:prstGeom>
          <a:noFill/>
        </p:spPr>
        <p:txBody>
          <a:bodyPr wrap="square">
            <a:spAutoFit/>
          </a:bodyPr>
          <a:lstStyle/>
          <a:p>
            <a:pPr>
              <a:lnSpc>
                <a:spcPct val="150000"/>
              </a:lnSpc>
            </a:pPr>
            <a:r>
              <a:rPr lang="en-IN" sz="1300" dirty="0">
                <a:latin typeface="Arial" panose="020B0604020202020204" pitchFamily="34" charset="0"/>
                <a:cs typeface="Arial" panose="020B0604020202020204" pitchFamily="34" charset="0"/>
              </a:rPr>
              <a:t>National Institute for Health and Care Excellence (NICE) (2026) </a:t>
            </a:r>
            <a:r>
              <a:rPr lang="en-IN" sz="1300" i="1" dirty="0">
                <a:latin typeface="Arial" panose="020B0604020202020204" pitchFamily="34" charset="0"/>
                <a:cs typeface="Arial" panose="020B0604020202020204" pitchFamily="34" charset="0"/>
              </a:rPr>
              <a:t>Digital technologies for managing mild to moderate symptoms of hip or knee osteoarthritis: Early value assessment (HTG766).</a:t>
            </a:r>
            <a:r>
              <a:rPr lang="en-IN" sz="1300" dirty="0">
                <a:latin typeface="Arial" panose="020B0604020202020204" pitchFamily="34" charset="0"/>
                <a:cs typeface="Arial" panose="020B0604020202020204" pitchFamily="34" charset="0"/>
              </a:rPr>
              <a:t> Available at: </a:t>
            </a:r>
            <a:r>
              <a:rPr lang="en-IN" sz="13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https://www.nice.org.uk/guidance/HTG766</a:t>
            </a:r>
            <a:r>
              <a:rPr lang="en-IN" sz="1300" dirty="0">
                <a:latin typeface="Arial" panose="020B0604020202020204" pitchFamily="34" charset="0"/>
                <a:cs typeface="Arial" panose="020B0604020202020204" pitchFamily="34" charset="0"/>
              </a:rPr>
              <a:t> (Accessed: 8 July 2026).</a:t>
            </a:r>
          </a:p>
          <a:p>
            <a:pPr>
              <a:lnSpc>
                <a:spcPct val="150000"/>
              </a:lnSpc>
            </a:pPr>
            <a:endParaRPr lang="en-IN" sz="1300" dirty="0">
              <a:latin typeface="Arial" panose="020B0604020202020204" pitchFamily="34" charset="0"/>
              <a:cs typeface="Arial" panose="020B0604020202020204" pitchFamily="34" charset="0"/>
            </a:endParaRPr>
          </a:p>
          <a:p>
            <a:pPr>
              <a:lnSpc>
                <a:spcPct val="150000"/>
              </a:lnSpc>
            </a:pPr>
            <a:r>
              <a:rPr lang="en-IN" sz="1300" dirty="0">
                <a:latin typeface="Arial" panose="020B0604020202020204" pitchFamily="34" charset="0"/>
                <a:cs typeface="Arial" panose="020B0604020202020204" pitchFamily="34" charset="0"/>
              </a:rPr>
              <a:t>Office for National Statistics (2024) </a:t>
            </a:r>
            <a:r>
              <a:rPr lang="en-IN" sz="1300" i="1" dirty="0">
                <a:latin typeface="Arial" panose="020B0604020202020204" pitchFamily="34" charset="0"/>
                <a:cs typeface="Arial" panose="020B0604020202020204" pitchFamily="34" charset="0"/>
              </a:rPr>
              <a:t>Living longer: ageing population in the UK.</a:t>
            </a:r>
            <a:r>
              <a:rPr lang="en-IN" sz="1300" dirty="0">
                <a:latin typeface="Arial" panose="020B0604020202020204" pitchFamily="34" charset="0"/>
                <a:cs typeface="Arial" panose="020B0604020202020204" pitchFamily="34" charset="0"/>
              </a:rPr>
              <a:t> Available at: </a:t>
            </a:r>
            <a:r>
              <a:rPr lang="en-IN" sz="13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https://www.ons.gov.uk/</a:t>
            </a:r>
            <a:r>
              <a:rPr lang="en-IN" sz="1300" dirty="0">
                <a:latin typeface="Arial" panose="020B0604020202020204" pitchFamily="34" charset="0"/>
                <a:cs typeface="Arial" panose="020B0604020202020204" pitchFamily="34" charset="0"/>
              </a:rPr>
              <a:t> (Accessed: 8 July 2026).</a:t>
            </a:r>
          </a:p>
          <a:p>
            <a:pPr>
              <a:lnSpc>
                <a:spcPct val="150000"/>
              </a:lnSpc>
            </a:pPr>
            <a:r>
              <a:rPr lang="en-IN" sz="1300" dirty="0">
                <a:latin typeface="Arial" panose="020B0604020202020204" pitchFamily="34" charset="0"/>
                <a:cs typeface="Arial" panose="020B0604020202020204" pitchFamily="34" charset="0"/>
              </a:rPr>
              <a:t>Versus Arthritis (2024) </a:t>
            </a:r>
            <a:r>
              <a:rPr lang="en-IN" sz="1300" i="1" dirty="0">
                <a:latin typeface="Arial" panose="020B0604020202020204" pitchFamily="34" charset="0"/>
                <a:cs typeface="Arial" panose="020B0604020202020204" pitchFamily="34" charset="0"/>
              </a:rPr>
              <a:t>The State of Musculoskeletal Health 2024.</a:t>
            </a:r>
            <a:r>
              <a:rPr lang="en-IN" sz="1300" dirty="0">
                <a:latin typeface="Arial" panose="020B0604020202020204" pitchFamily="34" charset="0"/>
                <a:cs typeface="Arial" panose="020B0604020202020204" pitchFamily="34" charset="0"/>
              </a:rPr>
              <a:t> Chesterfield: Versus Arthritis. Available at: </a:t>
            </a:r>
            <a:r>
              <a:rPr lang="en-IN" sz="13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https://www.versusarthritis.org/</a:t>
            </a:r>
            <a:r>
              <a:rPr lang="en-IN" sz="1300" dirty="0">
                <a:latin typeface="Arial" panose="020B0604020202020204" pitchFamily="34" charset="0"/>
                <a:cs typeface="Arial" panose="020B0604020202020204" pitchFamily="34" charset="0"/>
              </a:rPr>
              <a:t> (Accessed: 8 July 2026).</a:t>
            </a:r>
          </a:p>
          <a:p>
            <a:pPr>
              <a:lnSpc>
                <a:spcPct val="150000"/>
              </a:lnSpc>
            </a:pPr>
            <a:endParaRPr lang="en-IN" sz="1300" dirty="0">
              <a:latin typeface="Arial" panose="020B0604020202020204" pitchFamily="34" charset="0"/>
              <a:cs typeface="Arial" panose="020B0604020202020204" pitchFamily="34" charset="0"/>
            </a:endParaRPr>
          </a:p>
          <a:p>
            <a:pPr>
              <a:lnSpc>
                <a:spcPct val="150000"/>
              </a:lnSpc>
            </a:pPr>
            <a:r>
              <a:rPr lang="en-IN" sz="1300" dirty="0">
                <a:latin typeface="Arial" panose="020B0604020202020204" pitchFamily="34" charset="0"/>
                <a:cs typeface="Arial" panose="020B0604020202020204" pitchFamily="34" charset="0"/>
              </a:rPr>
              <a:t>World Health Organization (WHO) (2023) </a:t>
            </a:r>
            <a:r>
              <a:rPr lang="en-IN" sz="1300" i="1" dirty="0">
                <a:latin typeface="Arial" panose="020B0604020202020204" pitchFamily="34" charset="0"/>
                <a:cs typeface="Arial" panose="020B0604020202020204" pitchFamily="34" charset="0"/>
              </a:rPr>
              <a:t>Osteoarthritis.</a:t>
            </a:r>
            <a:r>
              <a:rPr lang="en-IN" sz="1300" dirty="0">
                <a:latin typeface="Arial" panose="020B0604020202020204" pitchFamily="34" charset="0"/>
                <a:cs typeface="Arial" panose="020B0604020202020204" pitchFamily="34" charset="0"/>
              </a:rPr>
              <a:t> Available at: </a:t>
            </a:r>
            <a:r>
              <a:rPr lang="en-IN" sz="13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https://www.who.int/news-room/fact-sheets/detail/osteoarthritis</a:t>
            </a:r>
            <a:r>
              <a:rPr lang="en-IN" sz="1300" dirty="0">
                <a:latin typeface="Arial" panose="020B0604020202020204" pitchFamily="34" charset="0"/>
                <a:cs typeface="Arial" panose="020B0604020202020204" pitchFamily="34" charset="0"/>
              </a:rPr>
              <a:t> (Accessed: 8 July 2026).</a:t>
            </a:r>
          </a:p>
          <a:p>
            <a:pPr>
              <a:lnSpc>
                <a:spcPct val="150000"/>
              </a:lnSpc>
            </a:pPr>
            <a:endParaRPr lang="en-IN" sz="1300" dirty="0">
              <a:latin typeface="Arial" panose="020B0604020202020204" pitchFamily="34" charset="0"/>
              <a:cs typeface="Arial" panose="020B0604020202020204" pitchFamily="34" charset="0"/>
            </a:endParaRPr>
          </a:p>
          <a:p>
            <a:pPr>
              <a:lnSpc>
                <a:spcPct val="150000"/>
              </a:lnSpc>
            </a:pPr>
            <a:endParaRPr lang="en-IN" sz="1300" dirty="0">
              <a:latin typeface="Arial" panose="020B0604020202020204" pitchFamily="34" charset="0"/>
              <a:cs typeface="Arial" panose="020B0604020202020204" pitchFamily="34" charset="0"/>
            </a:endParaRPr>
          </a:p>
          <a:p>
            <a:pPr>
              <a:lnSpc>
                <a:spcPct val="150000"/>
              </a:lnSpc>
            </a:pPr>
            <a:endParaRPr lang="en-IN" sz="1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88652030"/>
      </p:ext>
    </p:extLst>
  </p:cSld>
  <p:clrMapOvr>
    <a:masterClrMapping/>
  </p:clrMapOvr>
  <p:transition>
    <p:fade/>
  </p:transition>
</p:sld>
</file>

<file path=ppt/theme/_rels/theme5.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LevelVTI">
  <a:themeElements>
    <a:clrScheme name="Custom 88">
      <a:dk1>
        <a:sysClr val="windowText" lastClr="000000"/>
      </a:dk1>
      <a:lt1>
        <a:sysClr val="window" lastClr="FFFFFF"/>
      </a:lt1>
      <a:dk2>
        <a:srgbClr val="182230"/>
      </a:dk2>
      <a:lt2>
        <a:srgbClr val="F2F2F2"/>
      </a:lt2>
      <a:accent1>
        <a:srgbClr val="00BAC8"/>
      </a:accent1>
      <a:accent2>
        <a:srgbClr val="794DFF"/>
      </a:accent2>
      <a:accent3>
        <a:srgbClr val="00D17D"/>
      </a:accent3>
      <a:accent4>
        <a:srgbClr val="E69500"/>
      </a:accent4>
      <a:accent5>
        <a:srgbClr val="FE5D21"/>
      </a:accent5>
      <a:accent6>
        <a:srgbClr val="939393"/>
      </a:accent6>
      <a:hlink>
        <a:srgbClr val="3E8FF1"/>
      </a:hlink>
      <a:folHlink>
        <a:srgbClr val="939393"/>
      </a:folHlink>
    </a:clrScheme>
    <a:fontScheme name="Seaford">
      <a:majorFont>
        <a:latin typeface="Seaford"/>
        <a:ea typeface=""/>
        <a:cs typeface=""/>
      </a:majorFont>
      <a:minorFont>
        <a:latin typeface="Seafor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velVTI" id="{64F43929-0387-4D33-907F-72B939BCAF99}" vid="{D804DF84-3298-4A39-BA0E-21F83D68BC2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6.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295</TotalTime>
  <Words>8367</Words>
  <Application>Microsoft Office PowerPoint</Application>
  <PresentationFormat>Widescreen</PresentationFormat>
  <Paragraphs>396</Paragraphs>
  <Slides>50</Slides>
  <Notes>24</Notes>
  <HiddenSlides>0</HiddenSlides>
  <MMClips>0</MMClips>
  <ScaleCrop>false</ScaleCrop>
  <HeadingPairs>
    <vt:vector size="6" baseType="variant">
      <vt:variant>
        <vt:lpstr>Fonts Used</vt:lpstr>
      </vt:variant>
      <vt:variant>
        <vt:i4>17</vt:i4>
      </vt:variant>
      <vt:variant>
        <vt:lpstr>Theme</vt:lpstr>
      </vt:variant>
      <vt:variant>
        <vt:i4>6</vt:i4>
      </vt:variant>
      <vt:variant>
        <vt:lpstr>Slide Titles</vt:lpstr>
      </vt:variant>
      <vt:variant>
        <vt:i4>50</vt:i4>
      </vt:variant>
    </vt:vector>
  </HeadingPairs>
  <TitlesOfParts>
    <vt:vector size="73" baseType="lpstr">
      <vt:lpstr>.AppleSystemUIFont</vt:lpstr>
      <vt:lpstr>Aptos</vt:lpstr>
      <vt:lpstr>Aptos Display</vt:lpstr>
      <vt:lpstr>Arial</vt:lpstr>
      <vt:lpstr>Calibri</vt:lpstr>
      <vt:lpstr>Calibri Light</vt:lpstr>
      <vt:lpstr>Cambria</vt:lpstr>
      <vt:lpstr>Century Gothic</vt:lpstr>
      <vt:lpstr>Corbel</vt:lpstr>
      <vt:lpstr>Macan</vt:lpstr>
      <vt:lpstr>Seaford</vt:lpstr>
      <vt:lpstr>SMQIQT+ArialMT</vt:lpstr>
      <vt:lpstr>Symbol</vt:lpstr>
      <vt:lpstr>Times New Roman</vt:lpstr>
      <vt:lpstr>UICTFontTextStyleBody</vt:lpstr>
      <vt:lpstr>UICTFontTextStyleEmphasizedBody</vt:lpstr>
      <vt:lpstr>UICTFontTextStyleItalicBody</vt:lpstr>
      <vt:lpstr>LevelVTI</vt:lpstr>
      <vt:lpstr>Office Theme</vt:lpstr>
      <vt:lpstr>1_Office Theme</vt:lpstr>
      <vt:lpstr>2_Office Theme</vt:lpstr>
      <vt:lpstr>Parallax</vt:lpstr>
      <vt:lpstr>3_Office Theme</vt:lpstr>
      <vt:lpstr>PowerPoint Presentation</vt:lpstr>
      <vt:lpstr>PowerPoint Presentation</vt:lpstr>
      <vt:lpstr>The impact of Osteoarthritis effecting daily life relating to Amina</vt:lpstr>
      <vt:lpstr> Osteoarthritis</vt:lpstr>
      <vt:lpstr>Definition</vt:lpstr>
      <vt:lpstr>Signs and symptoms</vt:lpstr>
      <vt:lpstr>Case study: an elderly lady age 76 goes by the name of Amina</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Impact of Osteoarthritis on Quality of Life</vt:lpstr>
      <vt:lpstr>Impact of Osteoarthritis on Quality of Life (Case Study: Amina, 76 years old) </vt:lpstr>
      <vt:lpstr>How Osteoarthritis Affects Amina's Daily Life</vt:lpstr>
      <vt:lpstr>Improving Amina's Quality of Life</vt:lpstr>
      <vt:lpstr>The Impact on Amina's Independence and Wellbeing</vt:lpstr>
      <vt:lpstr>The Emotional and Social Impact on Quality of Life</vt:lpstr>
      <vt:lpstr>Reference List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Challenges In Managing Osteoarthritis </vt:lpstr>
      <vt:lpstr>What will we be talking about? </vt:lpstr>
      <vt:lpstr>What is Osteoarthritis ?</vt:lpstr>
      <vt:lpstr>Key points about Amina</vt:lpstr>
      <vt:lpstr>Challenges in managing osteoporosis </vt:lpstr>
      <vt:lpstr>References:</vt:lpstr>
      <vt:lpstr>Osteoarthritis: Prevention, Evaluation of Policies and Conclusion</vt:lpstr>
      <vt:lpstr>Introduction to Osteoarthritis</vt:lpstr>
      <vt:lpstr>Risk Factors for Osteoarthritis</vt:lpstr>
      <vt:lpstr>Prevention of Osteoarthritis</vt:lpstr>
      <vt:lpstr>UK Policies and NICE Guidelines</vt:lpstr>
      <vt:lpstr>Evaluation of Policy Strengths</vt:lpstr>
      <vt:lpstr>Evaluation of Policy Limitations</vt:lpstr>
      <vt:lpstr>Case Study - Amina</vt:lpstr>
      <vt:lpstr>Management Effectiveness</vt:lpstr>
      <vt:lpstr>Conclusion</vt:lpstr>
      <vt:lpstr>References</vt:lpstr>
      <vt:lpstr>References - contd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Jayanthi Saganti</dc:creator>
  <cp:lastModifiedBy>INDIRA SAGANTI</cp:lastModifiedBy>
  <cp:revision>18</cp:revision>
  <dcterms:created xsi:type="dcterms:W3CDTF">2026-07-08T19:19:02Z</dcterms:created>
  <dcterms:modified xsi:type="dcterms:W3CDTF">2026-07-13T00:46:07Z</dcterms:modified>
</cp:coreProperties>
</file>