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9" r:id="rId33"/>
    <p:sldId id="295" r:id="rId34"/>
    <p:sldId id="287" r:id="rId35"/>
    <p:sldId id="288" r:id="rId36"/>
    <p:sldId id="291" r:id="rId37"/>
    <p:sldId id="292" r:id="rId38"/>
    <p:sldId id="293" r:id="rId39"/>
    <p:sldId id="294" r:id="rId40"/>
  </p:sldIdLst>
  <p:sldSz cx="12192000" cy="6858000"/>
  <p:notesSz cx="6669088" cy="9753600"/>
  <p:embeddedFontLst>
    <p:embeddedFont>
      <p:font typeface="Aharoni" panose="02010803020104030203" pitchFamily="2" charset="-79"/>
      <p:bold r:id="rId42"/>
    </p:embeddedFont>
    <p:embeddedFont>
      <p:font typeface="Verdana" panose="020B0604030504040204" pitchFamily="34" charset="0"/>
      <p:regular r:id="rId43"/>
      <p:bold r:id="rId44"/>
      <p:italic r:id="rId45"/>
      <p:boldItalic r:id="rId46"/>
    </p:embeddedFont>
  </p:embeddedFontLst>
  <p:defaultTextStyle>
    <a:defPPr>
      <a:defRPr lang="en-US"/>
    </a:defPPr>
    <a:lvl1pPr algn="l">
      <a:spcBef>
        <a:spcPts val="0"/>
      </a:spcBef>
      <a:spcAft>
        <a:spcPts val="0"/>
      </a:spcAft>
      <a:defRPr>
        <a:solidFill>
          <a:schemeClr val="tx1"/>
        </a:solidFill>
        <a:latin typeface="Arial"/>
        <a:ea typeface="+mn-ea"/>
        <a:cs typeface="Arial"/>
      </a:defRPr>
    </a:lvl1pPr>
    <a:lvl2pPr marL="457200" algn="l">
      <a:spcBef>
        <a:spcPts val="0"/>
      </a:spcBef>
      <a:spcAft>
        <a:spcPts val="0"/>
      </a:spcAft>
      <a:defRPr>
        <a:solidFill>
          <a:schemeClr val="tx1"/>
        </a:solidFill>
        <a:latin typeface="Arial"/>
        <a:ea typeface="+mn-ea"/>
        <a:cs typeface="Arial"/>
      </a:defRPr>
    </a:lvl2pPr>
    <a:lvl3pPr marL="914400" algn="l">
      <a:spcBef>
        <a:spcPts val="0"/>
      </a:spcBef>
      <a:spcAft>
        <a:spcPts val="0"/>
      </a:spcAft>
      <a:defRPr>
        <a:solidFill>
          <a:schemeClr val="tx1"/>
        </a:solidFill>
        <a:latin typeface="Arial"/>
        <a:ea typeface="+mn-ea"/>
        <a:cs typeface="Arial"/>
      </a:defRPr>
    </a:lvl3pPr>
    <a:lvl4pPr marL="1371600" algn="l">
      <a:spcBef>
        <a:spcPts val="0"/>
      </a:spcBef>
      <a:spcAft>
        <a:spcPts val="0"/>
      </a:spcAft>
      <a:defRPr>
        <a:solidFill>
          <a:schemeClr val="tx1"/>
        </a:solidFill>
        <a:latin typeface="Arial"/>
        <a:ea typeface="+mn-ea"/>
        <a:cs typeface="Arial"/>
      </a:defRPr>
    </a:lvl4pPr>
    <a:lvl5pPr marL="1828800" algn="l">
      <a:spcBef>
        <a:spcPts val="0"/>
      </a:spcBef>
      <a:spcAft>
        <a:spcPts val="0"/>
      </a:spcAft>
      <a:defRPr>
        <a:solidFill>
          <a:schemeClr val="tx1"/>
        </a:solidFill>
        <a:latin typeface="Arial"/>
        <a:ea typeface="+mn-ea"/>
        <a:cs typeface="Arial"/>
      </a:defRPr>
    </a:lvl5pPr>
    <a:lvl6pPr marL="2286000" algn="l" defTabSz="914400">
      <a:defRPr>
        <a:solidFill>
          <a:schemeClr val="tx1"/>
        </a:solidFill>
        <a:latin typeface="Arial"/>
        <a:ea typeface="+mn-ea"/>
        <a:cs typeface="Arial"/>
      </a:defRPr>
    </a:lvl6pPr>
    <a:lvl7pPr marL="2743200" algn="l" defTabSz="914400">
      <a:defRPr>
        <a:solidFill>
          <a:schemeClr val="tx1"/>
        </a:solidFill>
        <a:latin typeface="Arial"/>
        <a:ea typeface="+mn-ea"/>
        <a:cs typeface="Arial"/>
      </a:defRPr>
    </a:lvl7pPr>
    <a:lvl8pPr marL="3200400" algn="l" defTabSz="914400">
      <a:defRPr>
        <a:solidFill>
          <a:schemeClr val="tx1"/>
        </a:solidFill>
        <a:latin typeface="Arial"/>
        <a:ea typeface="+mn-ea"/>
        <a:cs typeface="Arial"/>
      </a:defRPr>
    </a:lvl8pPr>
    <a:lvl9pPr marL="3657600" algn="l" defTabSz="914400">
      <a:defRPr>
        <a:solidFill>
          <a:schemeClr val="tx1"/>
        </a:solidFill>
        <a:latin typeface="Arial"/>
        <a:ea typeface="+mn-ea"/>
        <a:cs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16DA210-FB5B-4158-B5E0-FEB733F419BA}">
  <a:tblStyle styleId="{616DA210-FB5B-4158-B5E0-FEB733F419BA}" styleName="Light Style 3">
    <a:wholeTbl>
      <a:tcTxStyle>
        <a:fontRef idx="minor">
          <a:prstClr val="black"/>
        </a:fontRef>
        <a:schemeClr val="dk1"/>
      </a:tcTxStyle>
      <a:tcStyle>
        <a:tcBdr>
          <a:left>
            <a:ln w="12700">
              <a:solidFill>
                <a:schemeClr val="dk1"/>
              </a:solidFill>
            </a:ln>
          </a:left>
          <a:right>
            <a:ln w="12700">
              <a:solidFill>
                <a:schemeClr val="dk1"/>
              </a:solidFill>
            </a:ln>
          </a:right>
          <a:top>
            <a:ln w="12700">
              <a:solidFill>
                <a:schemeClr val="dk1"/>
              </a:solidFill>
            </a:ln>
          </a:top>
          <a:bottom>
            <a:ln w="12700">
              <a:solidFill>
                <a:schemeClr val="dk1"/>
              </a:solidFill>
            </a:ln>
          </a:bottom>
          <a:insideH>
            <a:ln w="12700">
              <a:solidFill>
                <a:schemeClr val="dk1"/>
              </a:solidFill>
            </a:ln>
          </a:insideH>
          <a:insideV>
            <a:ln w="12700">
              <a:solidFill>
                <a:schemeClr val="dk1"/>
              </a:solidFill>
            </a:ln>
          </a:insideV>
        </a:tcBdr>
        <a:fill>
          <a:solidFill>
            <a:schemeClr val="lt1"/>
          </a:solidFill>
        </a:fill>
      </a:tcStyle>
    </a:wholeTbl>
    <a:band1H>
      <a:tcStyle>
        <a:tcBdr/>
        <a:fill>
          <a:solidFill>
            <a:schemeClr val="dk1">
              <a:tint val="20000"/>
            </a:schemeClr>
          </a:solidFill>
        </a:fill>
      </a:tcStyle>
    </a:band1H>
    <a:band2H>
      <a:tcStyle>
        <a:tcBdr/>
      </a:tcStyle>
    </a:band2H>
    <a:band1V>
      <a:tcStyle>
        <a:tcBdr/>
        <a:fill>
          <a:solidFill>
            <a:schemeClr val="dk1">
              <a:tint val="20000"/>
            </a:schemeClr>
          </a:solidFill>
        </a:fill>
      </a:tcStyle>
    </a:band1V>
    <a:band2V>
      <a:tcStyle>
        <a:tcBdr/>
      </a:tcStyle>
    </a:band2V>
    <a:lastCol>
      <a:tcTxStyle b="on">
        <a:fontRef idx="minor">
          <a:prstClr val="black"/>
        </a:fontRef>
        <a:schemeClr val="dk1"/>
      </a:tcTxStyle>
      <a:tcStyle>
        <a:tcBdr/>
      </a:tcStyle>
    </a:lastCol>
    <a:firstCol>
      <a:tcTxStyle b="on">
        <a:fontRef idx="minor">
          <a:prstClr val="black"/>
        </a:fontRef>
        <a:schemeClr val="dk1"/>
      </a:tcTxStyle>
      <a:tcStyle>
        <a:tcBdr/>
      </a:tcStyle>
    </a:firstCol>
    <a:lastRow>
      <a:tcTxStyle b="on">
        <a:fontRef idx="minor">
          <a:prstClr val="black"/>
        </a:fontRef>
        <a:schemeClr val="dk1"/>
      </a:tcTxStyle>
      <a:tcStyle>
        <a:tcBdr>
          <a:top>
            <a:ln w="38100">
              <a:solidFill>
                <a:schemeClr val="dk1"/>
              </a:solidFill>
            </a:ln>
          </a:top>
        </a:tcBdr>
      </a:tcStyle>
    </a:lastRow>
    <a:seCell>
      <a:tcStyle>
        <a:tcBdr/>
      </a:tcStyle>
    </a:seCell>
    <a:swCell>
      <a:tcStyle>
        <a:tcBdr/>
      </a:tcStyle>
    </a:swCell>
    <a:firstRow>
      <a:tcTxStyle b="on">
        <a:fontRef idx="minor">
          <a:prstClr val="black"/>
        </a:fontRef>
        <a:schemeClr val="dk1"/>
      </a:tcTxStyle>
      <a:tcStyle>
        <a:tcBdr>
          <a:bottom>
            <a:ln w="38100">
              <a:solidFill>
                <a:schemeClr val="dk1"/>
              </a:solidFill>
            </a:ln>
          </a:bottom>
        </a:tcBdr>
      </a:tcStyle>
    </a:firstRow>
    <a:neCell>
      <a:tcStyle>
        <a:tcBdr/>
      </a:tcStyle>
    </a:neCell>
    <a:nwCell>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6" d="100"/>
          <a:sy n="106" d="100"/>
        </p:scale>
        <p:origin x="756"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1.fntdata"/><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2.fntdata"/><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5.fntdata"/><Relationship Id="rId20" Type="http://schemas.openxmlformats.org/officeDocument/2006/relationships/slide" Target="slides/slide19.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bwMode="auto">
        <a:xfrm>
          <a:off x="0" y="0"/>
          <a:ext cx="0" cy="0"/>
          <a:chOff x="0" y="0"/>
          <a:chExt cx="0" cy="0"/>
        </a:xfrm>
      </p:grpSpPr>
      <p:sp>
        <p:nvSpPr>
          <p:cNvPr id="87042" name="Rectangle 2"/>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defRPr sz="1200">
                <a:latin typeface="Verdana"/>
              </a:defRPr>
            </a:lvl1pPr>
          </a:lstStyle>
          <a:p>
            <a:pPr>
              <a:defRPr/>
            </a:pPr>
            <a:endParaRPr lang="en-GB"/>
          </a:p>
        </p:txBody>
      </p:sp>
      <p:sp>
        <p:nvSpPr>
          <p:cNvPr id="87043" name="Rectangle 3"/>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a:defRPr sz="1200">
                <a:latin typeface="Verdana"/>
              </a:defRPr>
            </a:lvl1pPr>
          </a:lstStyle>
          <a:p>
            <a:pPr>
              <a:defRPr/>
            </a:pPr>
            <a:endParaRPr lang="en-GB"/>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p:spPr>
      </p:sp>
      <p:sp>
        <p:nvSpPr>
          <p:cNvPr id="87045" name="Rectangle 5"/>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a:p>
        </p:txBody>
      </p:sp>
      <p:sp>
        <p:nvSpPr>
          <p:cNvPr id="87046" name="Rectangle 6"/>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defRPr sz="1200">
                <a:latin typeface="Verdana"/>
              </a:defRPr>
            </a:lvl1pPr>
          </a:lstStyle>
          <a:p>
            <a:pPr>
              <a:defRPr/>
            </a:pPr>
            <a:endParaRPr lang="en-GB"/>
          </a:p>
        </p:txBody>
      </p:sp>
      <p:sp>
        <p:nvSpPr>
          <p:cNvPr id="87047" name="Rectangle 7"/>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a:defRPr sz="1200">
                <a:latin typeface="Verdana"/>
              </a:defRPr>
            </a:lvl1pPr>
          </a:lstStyle>
          <a:p>
            <a:pPr>
              <a:defRPr/>
            </a:pPr>
            <a:fld id="{81B164FB-C17E-44B0-8405-045844A6C61F}" type="slidenum">
              <a:rPr lang="en-GB"/>
              <a:t>‹#›</a:t>
            </a:fld>
            <a:endParaRPr lang="en-GB"/>
          </a:p>
        </p:txBody>
      </p:sp>
    </p:spTree>
  </p:cSld>
  <p:clrMap bg1="lt1" tx1="dk1" bg2="lt2" tx2="dk2" accent1="accent1" accent2="accent2" accent3="accent3" accent4="accent4" accent5="accent5" accent6="accent6" hlink="hlink" folHlink="folHlink"/>
  <p:notesStyle>
    <a:lvl1pPr algn="l">
      <a:spcBef>
        <a:spcPts val="0"/>
      </a:spcBef>
      <a:spcAft>
        <a:spcPts val="0"/>
      </a:spcAft>
      <a:defRPr sz="1200">
        <a:solidFill>
          <a:schemeClr val="tx1"/>
        </a:solidFill>
        <a:latin typeface="Arial"/>
        <a:ea typeface="+mn-ea"/>
        <a:cs typeface="+mn-cs"/>
      </a:defRPr>
    </a:lvl1pPr>
    <a:lvl2pPr marL="457200" algn="l">
      <a:spcBef>
        <a:spcPts val="0"/>
      </a:spcBef>
      <a:spcAft>
        <a:spcPts val="0"/>
      </a:spcAft>
      <a:defRPr sz="1200">
        <a:solidFill>
          <a:schemeClr val="tx1"/>
        </a:solidFill>
        <a:latin typeface="Arial"/>
        <a:ea typeface="+mn-ea"/>
        <a:cs typeface="+mn-cs"/>
      </a:defRPr>
    </a:lvl2pPr>
    <a:lvl3pPr marL="914400" algn="l">
      <a:spcBef>
        <a:spcPts val="0"/>
      </a:spcBef>
      <a:spcAft>
        <a:spcPts val="0"/>
      </a:spcAft>
      <a:defRPr sz="1200">
        <a:solidFill>
          <a:schemeClr val="tx1"/>
        </a:solidFill>
        <a:latin typeface="Arial"/>
        <a:ea typeface="+mn-ea"/>
        <a:cs typeface="+mn-cs"/>
      </a:defRPr>
    </a:lvl3pPr>
    <a:lvl4pPr marL="1371600" algn="l">
      <a:spcBef>
        <a:spcPts val="0"/>
      </a:spcBef>
      <a:spcAft>
        <a:spcPts val="0"/>
      </a:spcAft>
      <a:defRPr sz="1200">
        <a:solidFill>
          <a:schemeClr val="tx1"/>
        </a:solidFill>
        <a:latin typeface="Arial"/>
        <a:ea typeface="+mn-ea"/>
        <a:cs typeface="+mn-cs"/>
      </a:defRPr>
    </a:lvl4pPr>
    <a:lvl5pPr marL="1828800" algn="l">
      <a:spcBef>
        <a:spcPts val="0"/>
      </a:spcBef>
      <a:spcAft>
        <a:spcPts val="0"/>
      </a:spcAft>
      <a:defRPr sz="1200">
        <a:solidFill>
          <a:schemeClr val="tx1"/>
        </a:solidFill>
        <a:latin typeface="Arial"/>
        <a:ea typeface="+mn-ea"/>
        <a:cs typeface="+mn-cs"/>
      </a:defRPr>
    </a:lvl5pPr>
    <a:lvl6pPr marL="2286000" algn="l" defTabSz="914400">
      <a:defRPr sz="1200">
        <a:solidFill>
          <a:schemeClr val="tx1"/>
        </a:solidFill>
        <a:latin typeface="+mn-lt"/>
        <a:ea typeface="+mn-ea"/>
        <a:cs typeface="+mn-cs"/>
      </a:defRPr>
    </a:lvl6pPr>
    <a:lvl7pPr marL="2743200" algn="l" defTabSz="914400">
      <a:defRPr sz="1200">
        <a:solidFill>
          <a:schemeClr val="tx1"/>
        </a:solidFill>
        <a:latin typeface="+mn-lt"/>
        <a:ea typeface="+mn-ea"/>
        <a:cs typeface="+mn-cs"/>
      </a:defRPr>
    </a:lvl7pPr>
    <a:lvl8pPr marL="3200400" algn="l" defTabSz="914400">
      <a:defRPr sz="1200">
        <a:solidFill>
          <a:schemeClr val="tx1"/>
        </a:solidFill>
        <a:latin typeface="+mn-lt"/>
        <a:ea typeface="+mn-ea"/>
        <a:cs typeface="+mn-cs"/>
      </a:defRPr>
    </a:lvl8pPr>
    <a:lvl9pPr marL="3657600" algn="l" defTabSz="914400">
      <a:defRPr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2740E05-7A4E-EB18-EE86-B5101E96F6FE}" type="slidenum">
              <a:rPr/>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534D7A08-309F-31AC-436A-E39245468C26}" type="slidenum">
              <a:rPr/>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5994DEDF-6865-E5F0-6A60-9273B5D101B2}" type="slidenum">
              <a:rPr/>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4450B8DA-69FB-9B42-37B8-C9F756394F7C}" type="slidenum">
              <a:rP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FFA49CD-6A1E-9B43-0027-1BABA6D7F6E3}" type="slidenum">
              <a:rPr/>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D85B2E19-6487-D8D0-A06F-AEE2AF2D24D1}" type="slidenum">
              <a:rPr/>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CE21DD4-382A-7213-BA54-469D3526FAA3}" type="slidenum">
              <a:rPr/>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068C99A-B7DB-3E85-B0BC-120283965EF3}" type="slidenum">
              <a:rPr/>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33660644" name="Slide Image Placeholder 1"/>
          <p:cNvSpPr>
            <a:spLocks noGrp="1" noRot="1" noChangeAspect="1"/>
          </p:cNvSpPr>
          <p:nvPr>
            <p:ph type="sldImg"/>
          </p:nvPr>
        </p:nvSpPr>
        <p:spPr bwMode="auto"/>
      </p:sp>
      <p:sp>
        <p:nvSpPr>
          <p:cNvPr id="720332870" name="Notes Placeholder 2"/>
          <p:cNvSpPr>
            <a:spLocks noGrp="1"/>
          </p:cNvSpPr>
          <p:nvPr>
            <p:ph type="body" idx="1"/>
          </p:nvPr>
        </p:nvSpPr>
        <p:spPr bwMode="auto"/>
        <p:txBody>
          <a:bodyPr/>
          <a:lstStyle/>
          <a:p>
            <a:pPr>
              <a:defRPr/>
            </a:pPr>
            <a:endParaRPr/>
          </a:p>
        </p:txBody>
      </p:sp>
      <p:sp>
        <p:nvSpPr>
          <p:cNvPr id="830628310" name="Slide Number Placeholder 3"/>
          <p:cNvSpPr>
            <a:spLocks noGrp="1"/>
          </p:cNvSpPr>
          <p:nvPr>
            <p:ph type="sldNum" sz="quarter" idx="10"/>
          </p:nvPr>
        </p:nvSpPr>
        <p:spPr bwMode="auto"/>
        <p:txBody>
          <a:bodyPr/>
          <a:lstStyle/>
          <a:p>
            <a:pPr>
              <a:defRPr/>
            </a:pPr>
            <a:fld id="{6D0F2ABF-0930-EB5E-55CA-EC2CC4630C9F}" type="slidenum">
              <a:rPr/>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44049824" name="Slide Image Placeholder 1"/>
          <p:cNvSpPr>
            <a:spLocks noGrp="1" noRot="1" noChangeAspect="1"/>
          </p:cNvSpPr>
          <p:nvPr>
            <p:ph type="sldImg"/>
          </p:nvPr>
        </p:nvSpPr>
        <p:spPr bwMode="auto"/>
      </p:sp>
      <p:sp>
        <p:nvSpPr>
          <p:cNvPr id="822617384" name="Notes Placeholder 2"/>
          <p:cNvSpPr>
            <a:spLocks noGrp="1"/>
          </p:cNvSpPr>
          <p:nvPr>
            <p:ph type="body" idx="1"/>
          </p:nvPr>
        </p:nvSpPr>
        <p:spPr bwMode="auto"/>
        <p:txBody>
          <a:bodyPr/>
          <a:lstStyle/>
          <a:p>
            <a:pPr>
              <a:defRPr/>
            </a:pPr>
            <a:endParaRPr/>
          </a:p>
        </p:txBody>
      </p:sp>
      <p:sp>
        <p:nvSpPr>
          <p:cNvPr id="1543396387" name="Slide Number Placeholder 3"/>
          <p:cNvSpPr>
            <a:spLocks noGrp="1"/>
          </p:cNvSpPr>
          <p:nvPr>
            <p:ph type="sldNum" sz="quarter" idx="10"/>
          </p:nvPr>
        </p:nvSpPr>
        <p:spPr bwMode="auto"/>
        <p:txBody>
          <a:bodyPr/>
          <a:lstStyle/>
          <a:p>
            <a:pPr>
              <a:defRPr/>
            </a:pPr>
            <a:fld id="{AA4FFA9E-F0F7-865B-87ED-5362E0D62064}" type="slidenum">
              <a:rPr/>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420383551" name="Slide Image Placeholder 1"/>
          <p:cNvSpPr>
            <a:spLocks noGrp="1" noRot="1" noChangeAspect="1"/>
          </p:cNvSpPr>
          <p:nvPr>
            <p:ph type="sldImg"/>
          </p:nvPr>
        </p:nvSpPr>
        <p:spPr bwMode="auto"/>
      </p:sp>
      <p:sp>
        <p:nvSpPr>
          <p:cNvPr id="362130732" name="Notes Placeholder 2"/>
          <p:cNvSpPr>
            <a:spLocks noGrp="1"/>
          </p:cNvSpPr>
          <p:nvPr>
            <p:ph type="body" idx="1"/>
          </p:nvPr>
        </p:nvSpPr>
        <p:spPr bwMode="auto"/>
        <p:txBody>
          <a:bodyPr/>
          <a:lstStyle/>
          <a:p>
            <a:pPr>
              <a:defRPr/>
            </a:pPr>
            <a:endParaRPr/>
          </a:p>
        </p:txBody>
      </p:sp>
      <p:sp>
        <p:nvSpPr>
          <p:cNvPr id="1527679139" name="Slide Number Placeholder 3"/>
          <p:cNvSpPr>
            <a:spLocks noGrp="1"/>
          </p:cNvSpPr>
          <p:nvPr>
            <p:ph type="sldNum" sz="quarter" idx="10"/>
          </p:nvPr>
        </p:nvSpPr>
        <p:spPr bwMode="auto"/>
        <p:txBody>
          <a:bodyPr/>
          <a:lstStyle/>
          <a:p>
            <a:pPr>
              <a:defRPr/>
            </a:pPr>
            <a:fld id="{86755D24-1B5F-D559-A5A4-85B25082C2D6}" type="slidenum">
              <a:rPr/>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194" name="Slide Image Placeholder 1"/>
          <p:cNvSpPr>
            <a:spLocks noGrp="1" noRot="1" noChangeAspect="1" noChangeArrowheads="1" noTextEdit="1"/>
          </p:cNvSpPr>
          <p:nvPr>
            <p:ph type="sldImg"/>
          </p:nvPr>
        </p:nvSpPr>
        <p:spPr bwMode="auto">
          <a:xfrm>
            <a:off x="82550" y="730250"/>
            <a:ext cx="6503988" cy="3659188"/>
          </a:xfrm>
          <a:ln/>
        </p:spPr>
      </p:sp>
      <p:sp>
        <p:nvSpPr>
          <p:cNvPr id="8195" name="Notes Placeholder 2"/>
          <p:cNvSpPr>
            <a:spLocks noGrp="1"/>
          </p:cNvSpPr>
          <p:nvPr>
            <p:ph type="body" idx="1"/>
          </p:nvPr>
        </p:nvSpPr>
        <p:spPr bwMode="auto">
          <a:prstGeom prst="rect">
            <a:avLst/>
          </a:prstGeom>
          <a:noFill/>
        </p:spPr>
        <p:txBody>
          <a:bodyPr/>
          <a:lstStyle/>
          <a:p>
            <a:pPr>
              <a:defRPr/>
            </a:pPr>
            <a:endParaRPr lang="en-US"/>
          </a:p>
        </p:txBody>
      </p:sp>
      <p:sp>
        <p:nvSpPr>
          <p:cNvPr id="8196" name="Slide Number Placeholder 3"/>
          <p:cNvSpPr>
            <a:spLocks noGrp="1"/>
          </p:cNvSpPr>
          <p:nvPr>
            <p:ph type="sldNum" sz="quarter" idx="5"/>
          </p:nvPr>
        </p:nvSpPr>
        <p:spPr bwMode="auto">
          <a:prstGeom prst="rect">
            <a:avLst/>
          </a:prstGeom>
          <a:noFill/>
        </p:spPr>
        <p:txBody>
          <a:bodyPr/>
          <a:lstStyle>
            <a:lvl1pPr>
              <a:spcBef>
                <a:spcPts val="0"/>
              </a:spcBef>
              <a:defRPr sz="1200">
                <a:solidFill>
                  <a:schemeClr val="tx1"/>
                </a:solidFill>
                <a:latin typeface="Arial"/>
              </a:defRPr>
            </a:lvl1pPr>
            <a:lvl2pPr marL="731838" indent="-280988">
              <a:spcBef>
                <a:spcPts val="0"/>
              </a:spcBef>
              <a:defRPr sz="1200">
                <a:solidFill>
                  <a:schemeClr val="tx1"/>
                </a:solidFill>
                <a:latin typeface="Arial"/>
              </a:defRPr>
            </a:lvl2pPr>
            <a:lvl3pPr marL="1125538" indent="-223838">
              <a:spcBef>
                <a:spcPts val="0"/>
              </a:spcBef>
              <a:defRPr sz="1200">
                <a:solidFill>
                  <a:schemeClr val="tx1"/>
                </a:solidFill>
                <a:latin typeface="Arial"/>
              </a:defRPr>
            </a:lvl3pPr>
            <a:lvl4pPr marL="1576388" indent="-223838">
              <a:spcBef>
                <a:spcPts val="0"/>
              </a:spcBef>
              <a:defRPr sz="1200">
                <a:solidFill>
                  <a:schemeClr val="tx1"/>
                </a:solidFill>
                <a:latin typeface="Arial"/>
              </a:defRPr>
            </a:lvl4pPr>
            <a:lvl5pPr marL="2027238" indent="-223838">
              <a:spcBef>
                <a:spcPts val="0"/>
              </a:spcBef>
              <a:defRPr sz="1200">
                <a:solidFill>
                  <a:schemeClr val="tx1"/>
                </a:solidFill>
                <a:latin typeface="Arial"/>
              </a:defRPr>
            </a:lvl5pPr>
            <a:lvl6pPr marL="2484438" indent="-223838">
              <a:spcBef>
                <a:spcPts val="0"/>
              </a:spcBef>
              <a:spcAft>
                <a:spcPts val="0"/>
              </a:spcAft>
              <a:defRPr sz="1200">
                <a:solidFill>
                  <a:schemeClr val="tx1"/>
                </a:solidFill>
                <a:latin typeface="Arial"/>
              </a:defRPr>
            </a:lvl6pPr>
            <a:lvl7pPr marL="2941638" indent="-223838">
              <a:spcBef>
                <a:spcPts val="0"/>
              </a:spcBef>
              <a:spcAft>
                <a:spcPts val="0"/>
              </a:spcAft>
              <a:defRPr sz="1200">
                <a:solidFill>
                  <a:schemeClr val="tx1"/>
                </a:solidFill>
                <a:latin typeface="Arial"/>
              </a:defRPr>
            </a:lvl7pPr>
            <a:lvl8pPr marL="3398838" indent="-223838">
              <a:spcBef>
                <a:spcPts val="0"/>
              </a:spcBef>
              <a:spcAft>
                <a:spcPts val="0"/>
              </a:spcAft>
              <a:defRPr sz="1200">
                <a:solidFill>
                  <a:schemeClr val="tx1"/>
                </a:solidFill>
                <a:latin typeface="Arial"/>
              </a:defRPr>
            </a:lvl8pPr>
            <a:lvl9pPr marL="3856038" indent="-223838">
              <a:spcBef>
                <a:spcPts val="0"/>
              </a:spcBef>
              <a:spcAft>
                <a:spcPts val="0"/>
              </a:spcAft>
              <a:defRPr sz="1200">
                <a:solidFill>
                  <a:schemeClr val="tx1"/>
                </a:solidFill>
                <a:latin typeface="Arial"/>
              </a:defRPr>
            </a:lvl9pPr>
          </a:lstStyle>
          <a:p>
            <a:pPr>
              <a:spcBef>
                <a:spcPts val="0"/>
              </a:spcBef>
              <a:defRPr/>
            </a:pPr>
            <a:fld id="{457DD099-6E5F-4EB3-8873-C6D6682A2AAA}" type="slidenum">
              <a:rPr lang="en-GB"/>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A00443C-AC89-56F4-75D0-B8D0FAE85641}" type="slidenum">
              <a:rPr/>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3B4CE77B-5EA0-F53C-EFFA-0CE0E32771FB}" type="slidenum">
              <a:rPr/>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1A0DCDA-755E-BD56-F0A7-766E13161777}" type="slidenum">
              <a:rPr/>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536F869-C165-6865-BC0C-494197F67433}" type="slidenum">
              <a:rPr/>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EB9A1F90-4E01-2E5F-5F69-332A6B0FCBCE}" type="slidenum">
              <a:rPr/>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5DE2F37A-30F1-6021-7732-7702C5A399E6}" type="slidenum">
              <a:rPr/>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30AAE0A0-65B6-7D5F-376F-8E00A5F4776B}" type="slidenum">
              <a:rPr/>
              <a:t>19</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E637DD9B-4108-EB62-BE63-9380E89A6C28}" type="slidenum">
              <a:rPr/>
              <a:t>20</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0C24DBC-5A86-7A2D-F7F3-17C1B4EF79AE}" type="slidenum">
              <a:rPr/>
              <a:t>21</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BEAB8F7-F5A0-AE6C-EFB7-64FF796FBEC5}" type="slidenum">
              <a:rPr/>
              <a:t>22</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84B2AF2-A7A6-2807-D957-924EDEF699D4}" type="slidenum">
              <a:rPr/>
              <a:t>23</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46AAF6EA-14F4-1034-699E-94B1E950F2EC}" type="slidenum">
              <a:rPr/>
              <a:t>24</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0637F9DB-F9F5-9756-5023-4436D649A963}" type="slidenum">
              <a:rPr/>
              <a:t>25</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3FED37D8-503C-177F-7121-FE4D5FD33A7A}" type="slidenum">
              <a:rPr/>
              <a:t>26</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4BEAE96-9B2F-F947-27AB-960B39863E51}" type="slidenum">
              <a:rPr/>
              <a:t>27</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336CA7CB-EB08-DDAA-8EA9-0F2C88022979}" type="slidenum">
              <a:rPr/>
              <a:t>28</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976EDF3-90FB-7225-3923-9DB8AC0DF2FF}" type="slidenum">
              <a:rPr/>
              <a:t>29</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6E9D1E4C-2F41-0188-F63F-D2C1E46D3BDF}" type="slidenum">
              <a:rPr/>
              <a:t>30</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2C27C05-F900-772E-2062-0FEF47DD1A3B}" type="slidenum">
              <a:rPr/>
              <a:t>31</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4C7794F-D343-4152-55A0-86A0A53271AB}" type="slidenum">
              <a:rPr/>
              <a:t>32</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A7171C-488C-739C-E919-C5F0E1A822B7}"/>
            </a:ext>
          </a:extLst>
        </p:cNvPr>
        <p:cNvGrpSpPr/>
        <p:nvPr/>
      </p:nvGrpSpPr>
      <p:grpSpPr bwMode="auto">
        <a:xfrm>
          <a:off x="0" y="0"/>
          <a:ext cx="0" cy="0"/>
          <a:chOff x="0" y="0"/>
          <a:chExt cx="0" cy="0"/>
        </a:xfrm>
      </p:grpSpPr>
      <p:sp>
        <p:nvSpPr>
          <p:cNvPr id="2" name="Slide Image Placeholder 1">
            <a:extLst>
              <a:ext uri="{FF2B5EF4-FFF2-40B4-BE49-F238E27FC236}">
                <a16:creationId xmlns:a16="http://schemas.microsoft.com/office/drawing/2014/main" id="{2EB2AC8B-CDCA-B369-B9B6-87AF68D57B1B}"/>
              </a:ext>
            </a:extLst>
          </p:cNvPr>
          <p:cNvSpPr>
            <a:spLocks noGrp="1" noRot="1" noChangeAspect="1"/>
          </p:cNvSpPr>
          <p:nvPr>
            <p:ph type="sldImg"/>
          </p:nvPr>
        </p:nvSpPr>
        <p:spPr bwMode="auto"/>
      </p:sp>
      <p:sp>
        <p:nvSpPr>
          <p:cNvPr id="3" name="Notes Placeholder 2">
            <a:extLst>
              <a:ext uri="{FF2B5EF4-FFF2-40B4-BE49-F238E27FC236}">
                <a16:creationId xmlns:a16="http://schemas.microsoft.com/office/drawing/2014/main" id="{4C079C04-9CF4-0711-648B-0939B7856190}"/>
              </a:ext>
            </a:extLst>
          </p:cNvPr>
          <p:cNvSpPr>
            <a:spLocks noGrp="1"/>
          </p:cNvSpPr>
          <p:nvPr>
            <p:ph type="body" idx="1"/>
          </p:nvPr>
        </p:nvSpPr>
        <p:spPr bwMode="auto"/>
        <p:txBody>
          <a:bodyPr/>
          <a:lstStyle/>
          <a:p>
            <a:pPr>
              <a:defRPr/>
            </a:pPr>
            <a:endParaRPr/>
          </a:p>
        </p:txBody>
      </p:sp>
      <p:sp>
        <p:nvSpPr>
          <p:cNvPr id="4" name="Slide Number Placeholder 3">
            <a:extLst>
              <a:ext uri="{FF2B5EF4-FFF2-40B4-BE49-F238E27FC236}">
                <a16:creationId xmlns:a16="http://schemas.microsoft.com/office/drawing/2014/main" id="{D7EEB9D8-2672-8B59-972B-C8721DCF92ED}"/>
              </a:ext>
            </a:extLst>
          </p:cNvPr>
          <p:cNvSpPr>
            <a:spLocks noGrp="1"/>
          </p:cNvSpPr>
          <p:nvPr>
            <p:ph type="sldNum" sz="quarter" idx="10"/>
          </p:nvPr>
        </p:nvSpPr>
        <p:spPr bwMode="auto"/>
        <p:txBody>
          <a:bodyPr/>
          <a:lstStyle/>
          <a:p>
            <a:pPr>
              <a:defRPr/>
            </a:pPr>
            <a:fld id="{336CA7CB-EB08-DDAA-8EA9-0F2C88022979}" type="slidenum">
              <a:rPr/>
              <a:t>33</a:t>
            </a:fld>
            <a:endParaRPr/>
          </a:p>
        </p:txBody>
      </p:sp>
    </p:spTree>
    <p:extLst>
      <p:ext uri="{BB962C8B-B14F-4D97-AF65-F5344CB8AC3E}">
        <p14:creationId xmlns:p14="http://schemas.microsoft.com/office/powerpoint/2010/main" val="28038187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0C40ED46-35CD-D4E0-DAE5-4F45CBD828E5}" type="slidenum">
              <a:rPr/>
              <a:t>34</a:t>
            </a:fld>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E0240C42-757D-54F8-4851-8FC217B4BA81}" type="slidenum">
              <a:rPr/>
              <a:t>35</a:t>
            </a:fld>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5842C29-570F-FC98-82C0-F0084BAA06C4}" type="slidenum">
              <a:rPr/>
              <a:t>36</a:t>
            </a:fld>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BE435222-B8A4-93F8-2CC3-FA060AAC7846}" type="slidenum">
              <a:rPr/>
              <a:t>37</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70E15AB-DBCC-C135-2EDF-199D13E2D9E3}" type="slidenum">
              <a:rPr/>
              <a:t>38</a:t>
            </a:fld>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194" name="Slide Image Placeholder 1"/>
          <p:cNvSpPr>
            <a:spLocks noGrp="1" noRot="1" noChangeAspect="1" noChangeArrowheads="1" noTextEdit="1"/>
          </p:cNvSpPr>
          <p:nvPr>
            <p:ph type="sldImg"/>
          </p:nvPr>
        </p:nvSpPr>
        <p:spPr bwMode="auto">
          <a:xfrm>
            <a:off x="82550" y="730250"/>
            <a:ext cx="6503988" cy="3659188"/>
          </a:xfrm>
          <a:ln/>
        </p:spPr>
      </p:sp>
      <p:sp>
        <p:nvSpPr>
          <p:cNvPr id="8195" name="Notes Placeholder 2"/>
          <p:cNvSpPr>
            <a:spLocks noGrp="1"/>
          </p:cNvSpPr>
          <p:nvPr>
            <p:ph type="body" idx="1"/>
          </p:nvPr>
        </p:nvSpPr>
        <p:spPr bwMode="auto">
          <a:prstGeom prst="rect">
            <a:avLst/>
          </a:prstGeom>
          <a:noFill/>
        </p:spPr>
        <p:txBody>
          <a:bodyPr/>
          <a:lstStyle/>
          <a:p>
            <a:pPr>
              <a:defRPr/>
            </a:pPr>
            <a:endParaRPr lang="en-US"/>
          </a:p>
        </p:txBody>
      </p:sp>
      <p:sp>
        <p:nvSpPr>
          <p:cNvPr id="8196" name="Slide Number Placeholder 3"/>
          <p:cNvSpPr>
            <a:spLocks noGrp="1"/>
          </p:cNvSpPr>
          <p:nvPr>
            <p:ph type="sldNum" sz="quarter" idx="5"/>
          </p:nvPr>
        </p:nvSpPr>
        <p:spPr bwMode="auto">
          <a:prstGeom prst="rect">
            <a:avLst/>
          </a:prstGeom>
          <a:noFill/>
        </p:spPr>
        <p:txBody>
          <a:bodyPr/>
          <a:lstStyle>
            <a:lvl1pPr>
              <a:spcBef>
                <a:spcPts val="0"/>
              </a:spcBef>
              <a:defRPr sz="1200">
                <a:solidFill>
                  <a:schemeClr val="tx1"/>
                </a:solidFill>
                <a:latin typeface="Arial"/>
              </a:defRPr>
            </a:lvl1pPr>
            <a:lvl2pPr marL="731838" indent="-280988">
              <a:spcBef>
                <a:spcPts val="0"/>
              </a:spcBef>
              <a:defRPr sz="1200">
                <a:solidFill>
                  <a:schemeClr val="tx1"/>
                </a:solidFill>
                <a:latin typeface="Arial"/>
              </a:defRPr>
            </a:lvl2pPr>
            <a:lvl3pPr marL="1125538" indent="-223838">
              <a:spcBef>
                <a:spcPts val="0"/>
              </a:spcBef>
              <a:defRPr sz="1200">
                <a:solidFill>
                  <a:schemeClr val="tx1"/>
                </a:solidFill>
                <a:latin typeface="Arial"/>
              </a:defRPr>
            </a:lvl3pPr>
            <a:lvl4pPr marL="1576388" indent="-223838">
              <a:spcBef>
                <a:spcPts val="0"/>
              </a:spcBef>
              <a:defRPr sz="1200">
                <a:solidFill>
                  <a:schemeClr val="tx1"/>
                </a:solidFill>
                <a:latin typeface="Arial"/>
              </a:defRPr>
            </a:lvl4pPr>
            <a:lvl5pPr marL="2027238" indent="-223838">
              <a:spcBef>
                <a:spcPts val="0"/>
              </a:spcBef>
              <a:defRPr sz="1200">
                <a:solidFill>
                  <a:schemeClr val="tx1"/>
                </a:solidFill>
                <a:latin typeface="Arial"/>
              </a:defRPr>
            </a:lvl5pPr>
            <a:lvl6pPr marL="2484438" indent="-223838">
              <a:spcBef>
                <a:spcPts val="0"/>
              </a:spcBef>
              <a:spcAft>
                <a:spcPts val="0"/>
              </a:spcAft>
              <a:defRPr sz="1200">
                <a:solidFill>
                  <a:schemeClr val="tx1"/>
                </a:solidFill>
                <a:latin typeface="Arial"/>
              </a:defRPr>
            </a:lvl6pPr>
            <a:lvl7pPr marL="2941638" indent="-223838">
              <a:spcBef>
                <a:spcPts val="0"/>
              </a:spcBef>
              <a:spcAft>
                <a:spcPts val="0"/>
              </a:spcAft>
              <a:defRPr sz="1200">
                <a:solidFill>
                  <a:schemeClr val="tx1"/>
                </a:solidFill>
                <a:latin typeface="Arial"/>
              </a:defRPr>
            </a:lvl7pPr>
            <a:lvl8pPr marL="3398838" indent="-223838">
              <a:spcBef>
                <a:spcPts val="0"/>
              </a:spcBef>
              <a:spcAft>
                <a:spcPts val="0"/>
              </a:spcAft>
              <a:defRPr sz="1200">
                <a:solidFill>
                  <a:schemeClr val="tx1"/>
                </a:solidFill>
                <a:latin typeface="Arial"/>
              </a:defRPr>
            </a:lvl8pPr>
            <a:lvl9pPr marL="3856038" indent="-223838">
              <a:spcBef>
                <a:spcPts val="0"/>
              </a:spcBef>
              <a:spcAft>
                <a:spcPts val="0"/>
              </a:spcAft>
              <a:defRPr sz="1200">
                <a:solidFill>
                  <a:schemeClr val="tx1"/>
                </a:solidFill>
                <a:latin typeface="Arial"/>
              </a:defRPr>
            </a:lvl9pPr>
          </a:lstStyle>
          <a:p>
            <a:pPr>
              <a:spcBef>
                <a:spcPts val="0"/>
              </a:spcBef>
              <a:defRPr/>
            </a:pPr>
            <a:fld id="{457DD099-6E5F-4EB3-8873-C6D6682A2AAA}" type="slidenum">
              <a:rPr lang="en-GB"/>
              <a:t>39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type="title" preserve="1" userDrawn="1">
  <p:cSld name="Title Slide">
    <p:bg>
      <p:bgPr>
        <a:blipFill>
          <a:blip r:embed="rId2"/>
          <a:stretch/>
        </a:blipFill>
        <a:effectLst/>
      </p:bgPr>
    </p:bg>
    <p:spTree>
      <p:nvGrpSpPr>
        <p:cNvPr id="1" name=""/>
        <p:cNvGrpSpPr/>
        <p:nvPr/>
      </p:nvGrpSpPr>
      <p:grpSpPr bwMode="auto">
        <a:xfrm>
          <a:off x="0" y="0"/>
          <a:ext cx="0" cy="0"/>
          <a:chOff x="0" y="0"/>
          <a:chExt cx="0" cy="0"/>
        </a:xfrm>
      </p:grpSpPr>
      <p:sp>
        <p:nvSpPr>
          <p:cNvPr id="2" name="Title 1"/>
          <p:cNvSpPr>
            <a:spLocks noGrp="1"/>
          </p:cNvSpPr>
          <p:nvPr>
            <p:ph type="ctrTitle"/>
          </p:nvPr>
        </p:nvSpPr>
        <p:spPr bwMode="auto">
          <a:xfrm>
            <a:off x="911424" y="1988841"/>
            <a:ext cx="10363200" cy="1470025"/>
          </a:xfrm>
        </p:spPr>
        <p:txBody>
          <a:bodyPr/>
          <a:lstStyle/>
          <a:p>
            <a:pPr>
              <a:defRPr/>
            </a:pPr>
            <a:r>
              <a:rPr lang="en-US"/>
              <a:t>Click to edit Master title style</a:t>
            </a:r>
            <a:endParaRPr lang="en-GB"/>
          </a:p>
        </p:txBody>
      </p:sp>
      <p:sp>
        <p:nvSpPr>
          <p:cNvPr id="3" name="Subtitle 2"/>
          <p:cNvSpPr>
            <a:spLocks noGrp="1"/>
          </p:cNvSpPr>
          <p:nvPr>
            <p:ph type="subTitle" idx="1"/>
          </p:nvPr>
        </p:nvSpPr>
        <p:spPr bwMode="auto">
          <a:xfrm>
            <a:off x="1825824" y="3744615"/>
            <a:ext cx="8534400" cy="1752599"/>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a:defRPr/>
            </a:pPr>
            <a:r>
              <a:rPr lang="en-US"/>
              <a:t>Click to edit Master subtitle style</a:t>
            </a:r>
            <a:endParaRPr lang="en-GB"/>
          </a:p>
        </p:txBody>
      </p:sp>
      <p:sp>
        <p:nvSpPr>
          <p:cNvPr id="4" name="Date Placeholder 3"/>
          <p:cNvSpPr>
            <a:spLocks noGrp="1"/>
          </p:cNvSpPr>
          <p:nvPr>
            <p:ph type="dt" sz="half" idx="10"/>
          </p:nvPr>
        </p:nvSpPr>
        <p:spPr bwMode="auto">
          <a:xfrm>
            <a:off x="527051" y="6524626"/>
            <a:ext cx="1295400" cy="219074"/>
          </a:xfrm>
        </p:spPr>
        <p:txBody>
          <a:bodyPr/>
          <a:lstStyle>
            <a:lvl1pPr>
              <a:defRPr/>
            </a:lvl1pPr>
          </a:lstStyle>
          <a:p>
            <a:pPr>
              <a:defRPr/>
            </a:pPr>
            <a:fld id="{953126BE-2B11-4C15-9167-0AEA0ED2A25D}" type="datetime1">
              <a:rPr lang="en-GB"/>
              <a:t>18/07/2026</a:t>
            </a:fld>
            <a:endParaRPr lang="en-GB"/>
          </a:p>
        </p:txBody>
      </p:sp>
      <p:sp>
        <p:nvSpPr>
          <p:cNvPr id="5" name="Footer Placeholder 4"/>
          <p:cNvSpPr>
            <a:spLocks noGrp="1"/>
          </p:cNvSpPr>
          <p:nvPr>
            <p:ph type="ftr" sz="quarter" idx="11"/>
          </p:nvPr>
        </p:nvSpPr>
        <p:spPr bwMode="auto">
          <a:xfrm>
            <a:off x="5520267" y="6381751"/>
            <a:ext cx="3860800" cy="365125"/>
          </a:xfrm>
          <a:prstGeom prst="rect">
            <a:avLst/>
          </a:prstGeom>
        </p:spPr>
        <p:txBody>
          <a:bodyPr/>
          <a:lstStyle>
            <a:lvl1pPr>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bwMode="auto"/>
        <p:txBody>
          <a:bodyPr/>
          <a:lstStyle>
            <a:lvl1pPr>
              <a:defRPr/>
            </a:lvl1pPr>
          </a:lstStyle>
          <a:p>
            <a:pPr>
              <a:defRPr/>
            </a:pPr>
            <a:fld id="{F905DF63-1FF9-46D5-8FED-1829CDB5D9EE}" type="slidenum">
              <a:rPr lang="en-GB"/>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PhAnim="0" type="obj" preserve="1" userDrawn="1">
  <p:cSld name="Title and Content">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p>
            <a:pPr>
              <a:defRPr/>
            </a:pPr>
            <a:r>
              <a:rPr lang="en-US"/>
              <a:t>Click to edit Master title style</a:t>
            </a:r>
            <a:endParaRPr lang="en-GB"/>
          </a:p>
        </p:txBody>
      </p:sp>
      <p:sp>
        <p:nvSpPr>
          <p:cNvPr id="3" name="Content Placeholder 2"/>
          <p:cNvSpPr>
            <a:spLocks noGrp="1"/>
          </p:cNvSpPr>
          <p:nvPr>
            <p:ph idx="1"/>
          </p:nvPr>
        </p:nvSpPr>
        <p:spPr bwMode="auto">
          <a:xfrm>
            <a:off x="609600" y="1600201"/>
            <a:ext cx="10972800" cy="3917031"/>
          </a:xfrm>
        </p:spPr>
        <p:txBody>
          <a:bodyPr/>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4" name="Date Placeholder 3"/>
          <p:cNvSpPr>
            <a:spLocks noGrp="1"/>
          </p:cNvSpPr>
          <p:nvPr>
            <p:ph type="dt" sz="half" idx="10"/>
          </p:nvPr>
        </p:nvSpPr>
        <p:spPr bwMode="auto"/>
        <p:txBody>
          <a:bodyPr/>
          <a:lstStyle>
            <a:lvl1pPr>
              <a:defRPr/>
            </a:lvl1pPr>
          </a:lstStyle>
          <a:p>
            <a:pPr>
              <a:defRPr/>
            </a:pPr>
            <a:fld id="{4B939ABA-8476-47D9-80A0-5033786BCB72}" type="datetime1">
              <a:rPr lang="en-GB"/>
              <a:t>18/07/2026</a:t>
            </a:fld>
            <a:endParaRPr lang="en-GB"/>
          </a:p>
        </p:txBody>
      </p:sp>
      <p:sp>
        <p:nvSpPr>
          <p:cNvPr id="5" name="Footer Placeholder 4"/>
          <p:cNvSpPr>
            <a:spLocks noGrp="1"/>
          </p:cNvSpPr>
          <p:nvPr>
            <p:ph type="ftr" sz="quarter" idx="11"/>
          </p:nvPr>
        </p:nvSpPr>
        <p:spPr bwMode="auto">
          <a:xfrm>
            <a:off x="4176184" y="6461126"/>
            <a:ext cx="3860800" cy="365125"/>
          </a:xfrm>
          <a:prstGeom prst="rect">
            <a:avLst/>
          </a:prstGeom>
        </p:spPr>
        <p:txBody>
          <a:bodyPr/>
          <a:lstStyle>
            <a:lvl1pPr>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bwMode="auto"/>
        <p:txBody>
          <a:bodyPr/>
          <a:lstStyle>
            <a:lvl1pPr>
              <a:defRPr/>
            </a:lvl1pPr>
          </a:lstStyle>
          <a:p>
            <a:pPr>
              <a:defRPr/>
            </a:pPr>
            <a:fld id="{6550E941-99E4-4403-A917-B30FF69A9617}" type="slidenum">
              <a:rPr lang="en-GB"/>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PhAnim="0" type="secHead" preserve="1" userDrawn="1">
  <p:cSld name="Section Header">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911424" y="3993084"/>
            <a:ext cx="10363200" cy="1362075"/>
          </a:xfrm>
        </p:spPr>
        <p:txBody>
          <a:bodyPr anchor="t"/>
          <a:lstStyle>
            <a:lvl1pPr algn="l">
              <a:defRPr sz="4000" b="1" cap="all"/>
            </a:lvl1pPr>
          </a:lstStyle>
          <a:p>
            <a:pPr>
              <a:defRPr/>
            </a:pPr>
            <a:r>
              <a:rPr lang="en-US"/>
              <a:t>Click to edit Master title style</a:t>
            </a:r>
            <a:endParaRPr lang="en-GB"/>
          </a:p>
        </p:txBody>
      </p:sp>
      <p:sp>
        <p:nvSpPr>
          <p:cNvPr id="3" name="Text Placeholder 2"/>
          <p:cNvSpPr>
            <a:spLocks noGrp="1"/>
          </p:cNvSpPr>
          <p:nvPr>
            <p:ph type="body" idx="1"/>
          </p:nvPr>
        </p:nvSpPr>
        <p:spPr bwMode="auto">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defRPr/>
            </a:pPr>
            <a:r>
              <a:rPr lang="en-US"/>
              <a:t>Edit Master text styles</a:t>
            </a:r>
            <a:endParaRPr/>
          </a:p>
        </p:txBody>
      </p:sp>
      <p:sp>
        <p:nvSpPr>
          <p:cNvPr id="4" name="Date Placeholder 3"/>
          <p:cNvSpPr>
            <a:spLocks noGrp="1"/>
          </p:cNvSpPr>
          <p:nvPr>
            <p:ph type="dt" sz="half" idx="10"/>
          </p:nvPr>
        </p:nvSpPr>
        <p:spPr bwMode="auto"/>
        <p:txBody>
          <a:bodyPr/>
          <a:lstStyle>
            <a:lvl1pPr>
              <a:defRPr/>
            </a:lvl1pPr>
          </a:lstStyle>
          <a:p>
            <a:pPr>
              <a:defRPr/>
            </a:pPr>
            <a:fld id="{DA80D81D-633B-4627-A562-25F3E6B64B11}" type="datetime1">
              <a:rPr lang="en-GB"/>
              <a:t>18/07/2026</a:t>
            </a:fld>
            <a:endParaRPr lang="en-GB"/>
          </a:p>
        </p:txBody>
      </p:sp>
      <p:sp>
        <p:nvSpPr>
          <p:cNvPr id="5" name="Slide Number Placeholder 5"/>
          <p:cNvSpPr>
            <a:spLocks noGrp="1"/>
          </p:cNvSpPr>
          <p:nvPr>
            <p:ph type="sldNum" sz="quarter" idx="11"/>
          </p:nvPr>
        </p:nvSpPr>
        <p:spPr bwMode="auto"/>
        <p:txBody>
          <a:bodyPr/>
          <a:lstStyle>
            <a:lvl1pPr>
              <a:defRPr/>
            </a:lvl1pPr>
          </a:lstStyle>
          <a:p>
            <a:pPr>
              <a:defRPr/>
            </a:pPr>
            <a:fld id="{9F0CEAE2-E49E-4389-B4D7-B5A65611D1B7}" type="slidenum">
              <a:rPr lang="en-GB"/>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PhAnim="0" type="twoObj" preserve="1" userDrawn="1">
  <p:cSld name="Two Content">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p>
            <a:pPr>
              <a:defRPr/>
            </a:pPr>
            <a:r>
              <a:rPr lang="en-US"/>
              <a:t>Click to edit Master title style</a:t>
            </a:r>
            <a:endParaRPr lang="en-GB"/>
          </a:p>
        </p:txBody>
      </p:sp>
      <p:sp>
        <p:nvSpPr>
          <p:cNvPr id="3" name="Content Placeholder 2"/>
          <p:cNvSpPr>
            <a:spLocks noGrp="1"/>
          </p:cNvSpPr>
          <p:nvPr>
            <p:ph sz="half" idx="1"/>
          </p:nvPr>
        </p:nvSpPr>
        <p:spPr bwMode="auto">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4" name="Content Placeholder 3"/>
          <p:cNvSpPr>
            <a:spLocks noGrp="1"/>
          </p:cNvSpPr>
          <p:nvPr>
            <p:ph sz="half" idx="2"/>
          </p:nvPr>
        </p:nvSpPr>
        <p:spPr bwMode="auto">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5" name="Date Placeholder 3"/>
          <p:cNvSpPr>
            <a:spLocks noGrp="1"/>
          </p:cNvSpPr>
          <p:nvPr>
            <p:ph type="dt" sz="half" idx="10"/>
          </p:nvPr>
        </p:nvSpPr>
        <p:spPr bwMode="auto"/>
        <p:txBody>
          <a:bodyPr/>
          <a:lstStyle>
            <a:lvl1pPr>
              <a:defRPr/>
            </a:lvl1pPr>
          </a:lstStyle>
          <a:p>
            <a:pPr>
              <a:defRPr/>
            </a:pPr>
            <a:fld id="{C8156C84-0050-45C6-A153-D430B4C0D6FF}" type="datetime1">
              <a:rPr lang="en-GB"/>
              <a:t>18/07/2026</a:t>
            </a:fld>
            <a:endParaRPr lang="en-GB"/>
          </a:p>
        </p:txBody>
      </p:sp>
      <p:sp>
        <p:nvSpPr>
          <p:cNvPr id="6" name="Slide Number Placeholder 5"/>
          <p:cNvSpPr>
            <a:spLocks noGrp="1"/>
          </p:cNvSpPr>
          <p:nvPr>
            <p:ph type="sldNum" sz="quarter" idx="11"/>
          </p:nvPr>
        </p:nvSpPr>
        <p:spPr bwMode="auto"/>
        <p:txBody>
          <a:bodyPr/>
          <a:lstStyle>
            <a:lvl1pPr>
              <a:defRPr/>
            </a:lvl1pPr>
          </a:lstStyle>
          <a:p>
            <a:pPr>
              <a:defRPr/>
            </a:pPr>
            <a:fld id="{386495F9-B3F5-4DDF-9323-6CEC80C52C17}" type="slidenum">
              <a:rPr lang="en-GB"/>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PhAnim="0" type="twoTxTwoObj" preserve="1" userDrawn="1">
  <p:cSld name="Comparison">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lvl1pPr>
              <a:defRPr/>
            </a:lvl1pPr>
          </a:lstStyle>
          <a:p>
            <a:pPr>
              <a:defRPr/>
            </a:pPr>
            <a:r>
              <a:rPr lang="en-US"/>
              <a:t>Click to edit Master title style</a:t>
            </a:r>
            <a:endParaRPr lang="en-GB"/>
          </a:p>
        </p:txBody>
      </p:sp>
      <p:sp>
        <p:nvSpPr>
          <p:cNvPr id="3" name="Text Placeholder 2"/>
          <p:cNvSpPr>
            <a:spLocks noGrp="1"/>
          </p:cNvSpPr>
          <p:nvPr>
            <p:ph type="body" idx="1"/>
          </p:nvPr>
        </p:nvSpPr>
        <p:spPr bwMode="auto">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US"/>
              <a:t>Edit Master text styles</a:t>
            </a:r>
            <a:endParaRPr/>
          </a:p>
        </p:txBody>
      </p:sp>
      <p:sp>
        <p:nvSpPr>
          <p:cNvPr id="4" name="Content Placeholder 3"/>
          <p:cNvSpPr>
            <a:spLocks noGrp="1"/>
          </p:cNvSpPr>
          <p:nvPr>
            <p:ph sz="half" idx="2"/>
          </p:nvPr>
        </p:nvSpPr>
        <p:spPr bwMode="auto">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5" name="Text Placeholder 4"/>
          <p:cNvSpPr>
            <a:spLocks noGrp="1"/>
          </p:cNvSpPr>
          <p:nvPr>
            <p:ph type="body" sz="quarter" idx="3"/>
          </p:nvPr>
        </p:nvSpPr>
        <p:spPr bwMode="auto">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US"/>
              <a:t>Edit Master text styles</a:t>
            </a:r>
            <a:endParaRPr/>
          </a:p>
        </p:txBody>
      </p:sp>
      <p:sp>
        <p:nvSpPr>
          <p:cNvPr id="6" name="Content Placeholder 5"/>
          <p:cNvSpPr>
            <a:spLocks noGrp="1"/>
          </p:cNvSpPr>
          <p:nvPr>
            <p:ph sz="quarter" idx="4"/>
          </p:nvPr>
        </p:nvSpPr>
        <p:spPr bwMode="auto">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7" name="Date Placeholder 3"/>
          <p:cNvSpPr>
            <a:spLocks noGrp="1"/>
          </p:cNvSpPr>
          <p:nvPr>
            <p:ph type="dt" sz="half" idx="10"/>
          </p:nvPr>
        </p:nvSpPr>
        <p:spPr bwMode="auto"/>
        <p:txBody>
          <a:bodyPr/>
          <a:lstStyle>
            <a:lvl1pPr>
              <a:defRPr/>
            </a:lvl1pPr>
          </a:lstStyle>
          <a:p>
            <a:pPr>
              <a:defRPr/>
            </a:pPr>
            <a:fld id="{52E9540D-0AA9-4962-9475-E8ADC6DD4930}" type="datetime1">
              <a:rPr lang="en-GB"/>
              <a:t>18/07/2026</a:t>
            </a:fld>
            <a:endParaRPr lang="en-GB"/>
          </a:p>
        </p:txBody>
      </p:sp>
      <p:sp>
        <p:nvSpPr>
          <p:cNvPr id="8" name="Slide Number Placeholder 5"/>
          <p:cNvSpPr>
            <a:spLocks noGrp="1"/>
          </p:cNvSpPr>
          <p:nvPr>
            <p:ph type="sldNum" sz="quarter" idx="11"/>
          </p:nvPr>
        </p:nvSpPr>
        <p:spPr bwMode="auto"/>
        <p:txBody>
          <a:bodyPr/>
          <a:lstStyle>
            <a:lvl1pPr>
              <a:defRPr/>
            </a:lvl1pPr>
          </a:lstStyle>
          <a:p>
            <a:pPr>
              <a:defRPr/>
            </a:pPr>
            <a:fld id="{0669F83E-C611-4B90-8FAE-1379528B23C3}" type="slidenum">
              <a:rPr lang="en-GB"/>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PhAnim="0" type="titleOnly" preserve="1" userDrawn="1">
  <p:cSld name="Title Only">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p>
            <a:pPr>
              <a:defRPr/>
            </a:pPr>
            <a:r>
              <a:rPr lang="en-US"/>
              <a:t>Click to edit Master title style</a:t>
            </a:r>
            <a:endParaRPr lang="en-GB"/>
          </a:p>
        </p:txBody>
      </p:sp>
      <p:sp>
        <p:nvSpPr>
          <p:cNvPr id="3" name="Date Placeholder 3"/>
          <p:cNvSpPr>
            <a:spLocks noGrp="1"/>
          </p:cNvSpPr>
          <p:nvPr>
            <p:ph type="dt" sz="half" idx="10"/>
          </p:nvPr>
        </p:nvSpPr>
        <p:spPr bwMode="auto"/>
        <p:txBody>
          <a:bodyPr/>
          <a:lstStyle>
            <a:lvl1pPr>
              <a:defRPr/>
            </a:lvl1pPr>
          </a:lstStyle>
          <a:p>
            <a:pPr>
              <a:defRPr/>
            </a:pPr>
            <a:fld id="{A418B36E-4321-400C-8E7A-4FCB9118D968}" type="datetime1">
              <a:rPr lang="en-GB"/>
              <a:t>18/07/2026</a:t>
            </a:fld>
            <a:endParaRPr lang="en-GB"/>
          </a:p>
        </p:txBody>
      </p:sp>
      <p:sp>
        <p:nvSpPr>
          <p:cNvPr id="4" name="Slide Number Placeholder 5"/>
          <p:cNvSpPr>
            <a:spLocks noGrp="1"/>
          </p:cNvSpPr>
          <p:nvPr>
            <p:ph type="sldNum" sz="quarter" idx="11"/>
          </p:nvPr>
        </p:nvSpPr>
        <p:spPr bwMode="auto"/>
        <p:txBody>
          <a:bodyPr/>
          <a:lstStyle>
            <a:lvl1pPr>
              <a:defRPr/>
            </a:lvl1pPr>
          </a:lstStyle>
          <a:p>
            <a:pPr>
              <a:defRPr/>
            </a:pPr>
            <a:fld id="{FAF5663D-1B9D-48C8-BD8E-835F92F174D7}" type="slidenum">
              <a:rPr lang="en-GB"/>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PhAnim="0" type="blank" preserve="1" userDrawn="1">
  <p:cSld name="Blank">
    <p:spTree>
      <p:nvGrpSpPr>
        <p:cNvPr id="1" name=""/>
        <p:cNvGrpSpPr/>
        <p:nvPr/>
      </p:nvGrpSpPr>
      <p:grpSpPr bwMode="auto">
        <a:xfrm>
          <a:off x="0" y="0"/>
          <a:ext cx="0" cy="0"/>
          <a:chOff x="0" y="0"/>
          <a:chExt cx="0" cy="0"/>
        </a:xfrm>
      </p:grpSpPr>
      <p:sp>
        <p:nvSpPr>
          <p:cNvPr id="2" name="Date Placeholder 3"/>
          <p:cNvSpPr>
            <a:spLocks noGrp="1"/>
          </p:cNvSpPr>
          <p:nvPr>
            <p:ph type="dt" sz="half" idx="10"/>
          </p:nvPr>
        </p:nvSpPr>
        <p:spPr bwMode="auto"/>
        <p:txBody>
          <a:bodyPr/>
          <a:lstStyle>
            <a:lvl1pPr>
              <a:defRPr/>
            </a:lvl1pPr>
          </a:lstStyle>
          <a:p>
            <a:pPr>
              <a:defRPr/>
            </a:pPr>
            <a:fld id="{F7EBCCEA-FF61-4260-ACFE-7F7C23F62991}" type="datetime1">
              <a:rPr lang="en-GB"/>
              <a:t>18/07/2026</a:t>
            </a:fld>
            <a:endParaRPr lang="en-GB"/>
          </a:p>
        </p:txBody>
      </p:sp>
      <p:sp>
        <p:nvSpPr>
          <p:cNvPr id="3" name="Slide Number Placeholder 5"/>
          <p:cNvSpPr>
            <a:spLocks noGrp="1"/>
          </p:cNvSpPr>
          <p:nvPr>
            <p:ph type="sldNum" sz="quarter" idx="11"/>
          </p:nvPr>
        </p:nvSpPr>
        <p:spPr bwMode="auto"/>
        <p:txBody>
          <a:bodyPr/>
          <a:lstStyle>
            <a:lvl1pPr>
              <a:defRPr/>
            </a:lvl1pPr>
          </a:lstStyle>
          <a:p>
            <a:pPr>
              <a:defRPr/>
            </a:pPr>
            <a:fld id="{AA1819AB-B9DA-41D7-8C91-5DE9528F5AA4}" type="slidenum">
              <a:rPr lang="en-GB"/>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PhAnim="0" type="objTx" preserve="1" userDrawn="1">
  <p:cSld name="Content with Caption">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609601" y="273050"/>
            <a:ext cx="4011084" cy="1162050"/>
          </a:xfrm>
        </p:spPr>
        <p:txBody>
          <a:bodyPr anchor="b"/>
          <a:lstStyle>
            <a:lvl1pPr algn="l">
              <a:defRPr sz="2000" b="1"/>
            </a:lvl1pPr>
          </a:lstStyle>
          <a:p>
            <a:pPr>
              <a:defRPr/>
            </a:pPr>
            <a:r>
              <a:rPr lang="en-US"/>
              <a:t>Click to edit Master title style</a:t>
            </a:r>
            <a:endParaRPr lang="en-GB"/>
          </a:p>
        </p:txBody>
      </p:sp>
      <p:sp>
        <p:nvSpPr>
          <p:cNvPr id="3" name="Content Placeholder 2"/>
          <p:cNvSpPr>
            <a:spLocks noGrp="1"/>
          </p:cNvSpPr>
          <p:nvPr>
            <p:ph idx="1"/>
          </p:nvPr>
        </p:nvSpPr>
        <p:spPr bwMode="auto">
          <a:xfrm>
            <a:off x="4766732"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4" name="Text Placeholder 3"/>
          <p:cNvSpPr>
            <a:spLocks noGrp="1"/>
          </p:cNvSpPr>
          <p:nvPr>
            <p:ph type="body" sz="half" idx="2"/>
          </p:nvPr>
        </p:nvSpPr>
        <p:spPr bwMode="auto">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defRPr/>
            </a:pPr>
            <a:r>
              <a:rPr lang="en-US"/>
              <a:t>Edit Master text styles</a:t>
            </a:r>
            <a:endParaRPr/>
          </a:p>
        </p:txBody>
      </p:sp>
      <p:sp>
        <p:nvSpPr>
          <p:cNvPr id="5" name="Date Placeholder 3"/>
          <p:cNvSpPr>
            <a:spLocks noGrp="1"/>
          </p:cNvSpPr>
          <p:nvPr>
            <p:ph type="dt" sz="half" idx="10"/>
          </p:nvPr>
        </p:nvSpPr>
        <p:spPr bwMode="auto"/>
        <p:txBody>
          <a:bodyPr/>
          <a:lstStyle>
            <a:lvl1pPr>
              <a:defRPr/>
            </a:lvl1pPr>
          </a:lstStyle>
          <a:p>
            <a:pPr>
              <a:defRPr/>
            </a:pPr>
            <a:fld id="{AD0D050C-C869-4CC5-9D78-7F483CBE7183}" type="datetime1">
              <a:rPr lang="en-GB"/>
              <a:t>18/07/2026</a:t>
            </a:fld>
            <a:endParaRPr lang="en-GB"/>
          </a:p>
        </p:txBody>
      </p:sp>
      <p:sp>
        <p:nvSpPr>
          <p:cNvPr id="6" name="Slide Number Placeholder 5"/>
          <p:cNvSpPr>
            <a:spLocks noGrp="1"/>
          </p:cNvSpPr>
          <p:nvPr>
            <p:ph type="sldNum" sz="quarter" idx="11"/>
          </p:nvPr>
        </p:nvSpPr>
        <p:spPr bwMode="auto"/>
        <p:txBody>
          <a:bodyPr/>
          <a:lstStyle>
            <a:lvl1pPr>
              <a:defRPr/>
            </a:lvl1pPr>
          </a:lstStyle>
          <a:p>
            <a:pPr>
              <a:defRPr/>
            </a:pPr>
            <a:fld id="{EF707D33-CDDE-408A-A9D9-8533BBB69567}" type="slidenum">
              <a:rPr lang="en-GB"/>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PhAnim="0" type="picTx" preserve="1" userDrawn="1">
  <p:cSld name="Picture with Caption">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2389717" y="4509120"/>
            <a:ext cx="7315200" cy="566738"/>
          </a:xfrm>
        </p:spPr>
        <p:txBody>
          <a:bodyPr anchor="b"/>
          <a:lstStyle>
            <a:lvl1pPr algn="l">
              <a:defRPr sz="2000" b="1"/>
            </a:lvl1pPr>
          </a:lstStyle>
          <a:p>
            <a:pPr>
              <a:defRPr/>
            </a:pPr>
            <a:r>
              <a:rPr lang="en-US"/>
              <a:t>Click to edit Master title style</a:t>
            </a:r>
            <a:endParaRPr lang="en-GB"/>
          </a:p>
        </p:txBody>
      </p:sp>
      <p:sp>
        <p:nvSpPr>
          <p:cNvPr id="3" name="Picture Placeholder 2"/>
          <p:cNvSpPr>
            <a:spLocks noGrp="1"/>
          </p:cNvSpPr>
          <p:nvPr>
            <p:ph type="pic" idx="1"/>
          </p:nvPr>
        </p:nvSpPr>
        <p:spPr bwMode="auto">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defRPr/>
            </a:pPr>
            <a:r>
              <a:rPr lang="en-US"/>
              <a:t>Click icon to add picture</a:t>
            </a:r>
            <a:endParaRPr lang="en-GB"/>
          </a:p>
        </p:txBody>
      </p:sp>
      <p:sp>
        <p:nvSpPr>
          <p:cNvPr id="4" name="Text Placeholder 3"/>
          <p:cNvSpPr>
            <a:spLocks noGrp="1"/>
          </p:cNvSpPr>
          <p:nvPr>
            <p:ph type="body" sz="half" idx="2"/>
          </p:nvPr>
        </p:nvSpPr>
        <p:spPr bwMode="auto">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defRPr/>
            </a:pPr>
            <a:r>
              <a:rPr lang="en-US"/>
              <a:t>Edit Master text styles</a:t>
            </a:r>
            <a:endParaRPr/>
          </a:p>
        </p:txBody>
      </p:sp>
      <p:sp>
        <p:nvSpPr>
          <p:cNvPr id="5" name="Date Placeholder 3"/>
          <p:cNvSpPr>
            <a:spLocks noGrp="1"/>
          </p:cNvSpPr>
          <p:nvPr>
            <p:ph type="dt" sz="half" idx="10"/>
          </p:nvPr>
        </p:nvSpPr>
        <p:spPr bwMode="auto"/>
        <p:txBody>
          <a:bodyPr/>
          <a:lstStyle>
            <a:lvl1pPr>
              <a:defRPr/>
            </a:lvl1pPr>
          </a:lstStyle>
          <a:p>
            <a:pPr>
              <a:defRPr/>
            </a:pPr>
            <a:fld id="{C634482C-3897-478C-BB79-23A31000D5CF}" type="datetime1">
              <a:rPr lang="en-GB"/>
              <a:t>18/07/2026</a:t>
            </a:fld>
            <a:endParaRPr lang="en-GB"/>
          </a:p>
        </p:txBody>
      </p:sp>
      <p:sp>
        <p:nvSpPr>
          <p:cNvPr id="6" name="Slide Number Placeholder 5"/>
          <p:cNvSpPr>
            <a:spLocks noGrp="1"/>
          </p:cNvSpPr>
          <p:nvPr>
            <p:ph type="sldNum" sz="quarter" idx="11"/>
          </p:nvPr>
        </p:nvSpPr>
        <p:spPr bwMode="auto"/>
        <p:txBody>
          <a:bodyPr/>
          <a:lstStyle>
            <a:lvl1pPr>
              <a:defRPr/>
            </a:lvl1pPr>
          </a:lstStyle>
          <a:p>
            <a:pPr>
              <a:defRPr/>
            </a:pPr>
            <a:fld id="{1C564236-0921-40F4-A526-D08299A9CEDF}" type="slidenum">
              <a:rPr lang="en-GB"/>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PhAnim="0" type="vertTx" preserve="1" userDrawn="1">
  <p:cSld name="Title and Vertical Text">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p>
            <a:pPr>
              <a:defRPr/>
            </a:pPr>
            <a:r>
              <a:rPr lang="en-US"/>
              <a:t>Click to edit Master title style</a:t>
            </a:r>
            <a:endParaRPr lang="en-GB"/>
          </a:p>
        </p:txBody>
      </p:sp>
      <p:sp>
        <p:nvSpPr>
          <p:cNvPr id="3" name="Vertical Text Placeholder 2"/>
          <p:cNvSpPr>
            <a:spLocks noGrp="1"/>
          </p:cNvSpPr>
          <p:nvPr>
            <p:ph type="body" orient="vert" idx="1"/>
          </p:nvPr>
        </p:nvSpPr>
        <p:spPr bwMode="auto"/>
        <p:txBody>
          <a:bodyPr vert="eaVert"/>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4" name="Date Placeholder 3"/>
          <p:cNvSpPr>
            <a:spLocks noGrp="1"/>
          </p:cNvSpPr>
          <p:nvPr>
            <p:ph type="dt" sz="half" idx="10"/>
          </p:nvPr>
        </p:nvSpPr>
        <p:spPr bwMode="auto"/>
        <p:txBody>
          <a:bodyPr/>
          <a:lstStyle>
            <a:lvl1pPr>
              <a:defRPr/>
            </a:lvl1pPr>
          </a:lstStyle>
          <a:p>
            <a:pPr>
              <a:defRPr/>
            </a:pPr>
            <a:fld id="{81E1161B-8EB7-4236-A7DB-8E6C420692B9}" type="datetime1">
              <a:rPr lang="en-GB"/>
              <a:t>18/07/2026</a:t>
            </a:fld>
            <a:endParaRPr lang="en-GB"/>
          </a:p>
        </p:txBody>
      </p:sp>
      <p:sp>
        <p:nvSpPr>
          <p:cNvPr id="5" name="Slide Number Placeholder 5"/>
          <p:cNvSpPr>
            <a:spLocks noGrp="1"/>
          </p:cNvSpPr>
          <p:nvPr>
            <p:ph type="sldNum" sz="quarter" idx="11"/>
          </p:nvPr>
        </p:nvSpPr>
        <p:spPr bwMode="auto"/>
        <p:txBody>
          <a:bodyPr/>
          <a:lstStyle>
            <a:lvl1pPr>
              <a:defRPr/>
            </a:lvl1pPr>
          </a:lstStyle>
          <a:p>
            <a:pPr>
              <a:defRPr/>
            </a:pPr>
            <a:fld id="{C05FFBAA-7097-4EBF-8EC8-BA13F122F32E}" type="slidenum">
              <a:rPr lang="en-GB"/>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PhAnim="0" type="vertTitleAndTx" preserve="1" userDrawn="1">
  <p:cSld name="Vertical Title and Text">
    <p:spTree>
      <p:nvGrpSpPr>
        <p:cNvPr id="1" name=""/>
        <p:cNvGrpSpPr/>
        <p:nvPr/>
      </p:nvGrpSpPr>
      <p:grpSpPr bwMode="auto">
        <a:xfrm>
          <a:off x="0" y="0"/>
          <a:ext cx="0" cy="0"/>
          <a:chOff x="0" y="0"/>
          <a:chExt cx="0" cy="0"/>
        </a:xfrm>
      </p:grpSpPr>
      <p:sp>
        <p:nvSpPr>
          <p:cNvPr id="2" name="Vertical Title 1"/>
          <p:cNvSpPr>
            <a:spLocks noGrp="1"/>
          </p:cNvSpPr>
          <p:nvPr>
            <p:ph type="title" orient="vert"/>
          </p:nvPr>
        </p:nvSpPr>
        <p:spPr bwMode="auto">
          <a:xfrm>
            <a:off x="8839200" y="274639"/>
            <a:ext cx="2743200" cy="5242594"/>
          </a:xfrm>
        </p:spPr>
        <p:txBody>
          <a:bodyPr vert="eaVert"/>
          <a:lstStyle/>
          <a:p>
            <a:pPr>
              <a:defRPr/>
            </a:pPr>
            <a:r>
              <a:rPr lang="en-US"/>
              <a:t>Click to edit Master title style</a:t>
            </a:r>
            <a:endParaRPr lang="en-GB"/>
          </a:p>
        </p:txBody>
      </p:sp>
      <p:sp>
        <p:nvSpPr>
          <p:cNvPr id="3" name="Vertical Text Placeholder 2"/>
          <p:cNvSpPr>
            <a:spLocks noGrp="1"/>
          </p:cNvSpPr>
          <p:nvPr>
            <p:ph type="body" orient="vert" idx="1"/>
          </p:nvPr>
        </p:nvSpPr>
        <p:spPr bwMode="auto">
          <a:xfrm>
            <a:off x="609600" y="274639"/>
            <a:ext cx="8026400" cy="5242594"/>
          </a:xfrm>
        </p:spPr>
        <p:txBody>
          <a:bodyPr vert="eaVert"/>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4" name="Date Placeholder 3"/>
          <p:cNvSpPr>
            <a:spLocks noGrp="1"/>
          </p:cNvSpPr>
          <p:nvPr>
            <p:ph type="dt" sz="half" idx="10"/>
          </p:nvPr>
        </p:nvSpPr>
        <p:spPr bwMode="auto"/>
        <p:txBody>
          <a:bodyPr/>
          <a:lstStyle>
            <a:lvl1pPr>
              <a:defRPr/>
            </a:lvl1pPr>
          </a:lstStyle>
          <a:p>
            <a:pPr>
              <a:defRPr/>
            </a:pPr>
            <a:fld id="{4D4FE7E7-A98C-4CEB-A79A-5015CF368AA9}" type="datetime1">
              <a:rPr lang="en-GB"/>
              <a:t>18/07/2026</a:t>
            </a:fld>
            <a:endParaRPr lang="en-GB"/>
          </a:p>
        </p:txBody>
      </p:sp>
      <p:sp>
        <p:nvSpPr>
          <p:cNvPr id="5" name="Slide Number Placeholder 5"/>
          <p:cNvSpPr>
            <a:spLocks noGrp="1"/>
          </p:cNvSpPr>
          <p:nvPr>
            <p:ph type="sldNum" sz="quarter" idx="11"/>
          </p:nvPr>
        </p:nvSpPr>
        <p:spPr bwMode="auto"/>
        <p:txBody>
          <a:bodyPr/>
          <a:lstStyle>
            <a:lvl1pPr>
              <a:defRPr/>
            </a:lvl1pPr>
          </a:lstStyle>
          <a:p>
            <a:pPr>
              <a:defRPr/>
            </a:pPr>
            <a:fld id="{3F27268F-FCE8-404C-B794-14F77261286D}" type="slidenum">
              <a:rPr lang="en-GB"/>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blipFill>
        <a:effectLst/>
      </p:bgPr>
    </p:bg>
    <p:spTree>
      <p:nvGrpSpPr>
        <p:cNvPr id="1" name=""/>
        <p:cNvGrpSpPr/>
        <p:nvPr/>
      </p:nvGrpSpPr>
      <p:grpSpPr bwMode="auto">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p:spPr>
        <p:txBody>
          <a:bodyPr vert="horz" wrap="square" lIns="91440" tIns="45720" rIns="91440" bIns="45720" numCol="1" anchor="ctr" anchorCtr="0" compatLnSpc="1">
            <a:prstTxWarp prst="textNoShape">
              <a:avLst/>
            </a:prstTxWarp>
          </a:bodyPr>
          <a:lstStyle/>
          <a:p>
            <a:pPr lvl="0">
              <a:defRPr/>
            </a:pPr>
            <a:r>
              <a:rPr lang="en-US"/>
              <a:t>Click to edit Master title style</a:t>
            </a:r>
            <a:endParaRPr lang="en-GB"/>
          </a:p>
        </p:txBody>
      </p:sp>
      <p:sp>
        <p:nvSpPr>
          <p:cNvPr id="1027" name="Text Placeholder 2"/>
          <p:cNvSpPr>
            <a:spLocks noGrp="1"/>
          </p:cNvSpPr>
          <p:nvPr>
            <p:ph type="body" idx="1"/>
          </p:nvPr>
        </p:nvSpPr>
        <p:spPr bwMode="auto">
          <a:xfrm>
            <a:off x="609600" y="1600200"/>
            <a:ext cx="10972800" cy="3916363"/>
          </a:xfrm>
          <a:prstGeom prst="rect">
            <a:avLst/>
          </a:prstGeom>
          <a:noFill/>
          <a:ln>
            <a:noFill/>
          </a:ln>
        </p:spPr>
        <p:txBody>
          <a:bodyPr vert="horz" wrap="square" lIns="91440" tIns="45720" rIns="91440" bIns="45720" numCol="1" anchor="t" anchorCtr="0" compatLnSpc="1">
            <a:prstTxWarp prst="textNoShape">
              <a:avLst/>
            </a:prstTxWarp>
          </a:bodyPr>
          <a:lstStyle/>
          <a:p>
            <a:pPr lvl="0">
              <a:defRPr/>
            </a:pPr>
            <a:r>
              <a:rPr lang="en-US"/>
              <a:t>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GB"/>
          </a:p>
        </p:txBody>
      </p:sp>
      <p:sp>
        <p:nvSpPr>
          <p:cNvPr id="4" name="Date Placeholder 3"/>
          <p:cNvSpPr>
            <a:spLocks noGrp="1"/>
          </p:cNvSpPr>
          <p:nvPr>
            <p:ph type="dt" sz="half" idx="2"/>
          </p:nvPr>
        </p:nvSpPr>
        <p:spPr bwMode="auto">
          <a:xfrm>
            <a:off x="334433" y="6524626"/>
            <a:ext cx="1295400" cy="219074"/>
          </a:xfrm>
          <a:prstGeom prst="rect">
            <a:avLst/>
          </a:prstGeom>
        </p:spPr>
        <p:txBody>
          <a:bodyPr vert="horz" lIns="91440" tIns="45720" rIns="91440" bIns="45720" rtlCol="0" anchor="ctr"/>
          <a:lstStyle>
            <a:lvl1pPr algn="ctr">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t>18/07/2026</a:t>
            </a:fld>
            <a:endParaRPr lang="en-GB"/>
          </a:p>
        </p:txBody>
      </p:sp>
      <p:sp>
        <p:nvSpPr>
          <p:cNvPr id="6" name="Slide Number Placeholder 5"/>
          <p:cNvSpPr>
            <a:spLocks noGrp="1"/>
          </p:cNvSpPr>
          <p:nvPr>
            <p:ph type="sldNum" sz="quarter" idx="4"/>
          </p:nvPr>
        </p:nvSpPr>
        <p:spPr bwMode="auto">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yriad Pro"/>
              </a:defRPr>
            </a:lvl1pPr>
          </a:lstStyle>
          <a:p>
            <a:pPr>
              <a:defRPr/>
            </a:pPr>
            <a:fld id="{AD58E4E2-7891-4D91-AF5F-9946CA6D74F2}" type="slidenum">
              <a:rPr lang="en-GB"/>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a:spcBef>
          <a:spcPts val="0"/>
        </a:spcBef>
        <a:spcAft>
          <a:spcPts val="0"/>
        </a:spcAft>
        <a:defRPr sz="4400">
          <a:solidFill>
            <a:schemeClr val="tx1"/>
          </a:solidFill>
          <a:latin typeface="+mj-lt"/>
          <a:ea typeface="+mj-ea"/>
          <a:cs typeface="+mj-cs"/>
        </a:defRPr>
      </a:lvl1pPr>
      <a:lvl2pPr algn="ctr">
        <a:spcBef>
          <a:spcPts val="0"/>
        </a:spcBef>
        <a:spcAft>
          <a:spcPts val="0"/>
        </a:spcAft>
        <a:defRPr sz="4400">
          <a:solidFill>
            <a:schemeClr val="tx1"/>
          </a:solidFill>
          <a:latin typeface="Myriad Pro"/>
        </a:defRPr>
      </a:lvl2pPr>
      <a:lvl3pPr algn="ctr">
        <a:spcBef>
          <a:spcPts val="0"/>
        </a:spcBef>
        <a:spcAft>
          <a:spcPts val="0"/>
        </a:spcAft>
        <a:defRPr sz="4400">
          <a:solidFill>
            <a:schemeClr val="tx1"/>
          </a:solidFill>
          <a:latin typeface="Myriad Pro"/>
        </a:defRPr>
      </a:lvl3pPr>
      <a:lvl4pPr algn="ctr">
        <a:spcBef>
          <a:spcPts val="0"/>
        </a:spcBef>
        <a:spcAft>
          <a:spcPts val="0"/>
        </a:spcAft>
        <a:defRPr sz="4400">
          <a:solidFill>
            <a:schemeClr val="tx1"/>
          </a:solidFill>
          <a:latin typeface="Myriad Pro"/>
        </a:defRPr>
      </a:lvl4pPr>
      <a:lvl5pPr algn="ctr">
        <a:spcBef>
          <a:spcPts val="0"/>
        </a:spcBef>
        <a:spcAft>
          <a:spcPts val="0"/>
        </a:spcAft>
        <a:defRPr sz="4400">
          <a:solidFill>
            <a:schemeClr val="tx1"/>
          </a:solidFill>
          <a:latin typeface="Myriad Pro"/>
        </a:defRPr>
      </a:lvl5pPr>
      <a:lvl6pPr marL="457200" algn="ctr">
        <a:spcBef>
          <a:spcPts val="0"/>
        </a:spcBef>
        <a:spcAft>
          <a:spcPts val="0"/>
        </a:spcAft>
        <a:defRPr sz="4400">
          <a:solidFill>
            <a:schemeClr val="tx1"/>
          </a:solidFill>
          <a:latin typeface="Myriad Pro"/>
        </a:defRPr>
      </a:lvl6pPr>
      <a:lvl7pPr marL="914400" algn="ctr">
        <a:spcBef>
          <a:spcPts val="0"/>
        </a:spcBef>
        <a:spcAft>
          <a:spcPts val="0"/>
        </a:spcAft>
        <a:defRPr sz="4400">
          <a:solidFill>
            <a:schemeClr val="tx1"/>
          </a:solidFill>
          <a:latin typeface="Myriad Pro"/>
        </a:defRPr>
      </a:lvl7pPr>
      <a:lvl8pPr marL="1371600" algn="ctr">
        <a:spcBef>
          <a:spcPts val="0"/>
        </a:spcBef>
        <a:spcAft>
          <a:spcPts val="0"/>
        </a:spcAft>
        <a:defRPr sz="4400">
          <a:solidFill>
            <a:schemeClr val="tx1"/>
          </a:solidFill>
          <a:latin typeface="Myriad Pro"/>
        </a:defRPr>
      </a:lvl8pPr>
      <a:lvl9pPr marL="1828800" algn="ctr">
        <a:spcBef>
          <a:spcPts val="0"/>
        </a:spcBef>
        <a:spcAft>
          <a:spcPts val="0"/>
        </a:spcAft>
        <a:defRPr sz="4400">
          <a:solidFill>
            <a:schemeClr val="tx1"/>
          </a:solidFill>
          <a:latin typeface="Myriad Pro"/>
        </a:defRPr>
      </a:lvl9pPr>
    </p:titleStyle>
    <p:bodyStyle>
      <a:lvl1pPr marL="342900" indent="-342900" algn="l">
        <a:spcBef>
          <a:spcPts val="0"/>
        </a:spcBef>
        <a:spcAft>
          <a:spcPts val="0"/>
        </a:spcAft>
        <a:buFont typeface="Arial"/>
        <a:buChar char="•"/>
        <a:defRPr sz="3200">
          <a:solidFill>
            <a:schemeClr val="tx1"/>
          </a:solidFill>
          <a:latin typeface="+mn-lt"/>
          <a:ea typeface="+mn-ea"/>
          <a:cs typeface="+mn-cs"/>
        </a:defRPr>
      </a:lvl1pPr>
      <a:lvl2pPr marL="742950" indent="-285750" algn="l">
        <a:spcBef>
          <a:spcPts val="0"/>
        </a:spcBef>
        <a:spcAft>
          <a:spcPts val="0"/>
        </a:spcAft>
        <a:buFont typeface="Arial"/>
        <a:buChar char="–"/>
        <a:defRPr sz="2800">
          <a:solidFill>
            <a:schemeClr val="tx1"/>
          </a:solidFill>
          <a:latin typeface="+mn-lt"/>
          <a:ea typeface="+mn-ea"/>
          <a:cs typeface="+mn-cs"/>
        </a:defRPr>
      </a:lvl2pPr>
      <a:lvl3pPr marL="1143000" indent="-228600" algn="l">
        <a:spcBef>
          <a:spcPts val="0"/>
        </a:spcBef>
        <a:spcAft>
          <a:spcPts val="0"/>
        </a:spcAft>
        <a:buFont typeface="Arial"/>
        <a:buChar char="•"/>
        <a:defRPr sz="2400">
          <a:solidFill>
            <a:schemeClr val="tx1"/>
          </a:solidFill>
          <a:latin typeface="+mn-lt"/>
          <a:ea typeface="+mn-ea"/>
          <a:cs typeface="+mn-cs"/>
        </a:defRPr>
      </a:lvl3pPr>
      <a:lvl4pPr marL="1600200" indent="-228600" algn="l">
        <a:spcBef>
          <a:spcPts val="0"/>
        </a:spcBef>
        <a:spcAft>
          <a:spcPts val="0"/>
        </a:spcAft>
        <a:buFont typeface="Arial"/>
        <a:buChar char="–"/>
        <a:defRPr sz="2000">
          <a:solidFill>
            <a:schemeClr val="tx1"/>
          </a:solidFill>
          <a:latin typeface="+mn-lt"/>
          <a:ea typeface="+mn-ea"/>
          <a:cs typeface="+mn-cs"/>
        </a:defRPr>
      </a:lvl4pPr>
      <a:lvl5pPr marL="2057400" indent="-228600" algn="l">
        <a:spcBef>
          <a:spcPts val="0"/>
        </a:spcBef>
        <a:spcAft>
          <a:spcPts val="0"/>
        </a:spcAft>
        <a:buFont typeface="Arial"/>
        <a:buChar char="»"/>
        <a:defRPr sz="2000">
          <a:solidFill>
            <a:schemeClr val="tx1"/>
          </a:solidFill>
          <a:latin typeface="+mn-lt"/>
          <a:ea typeface="+mn-ea"/>
          <a:cs typeface="+mn-cs"/>
        </a:defRPr>
      </a:lvl5pPr>
      <a:lvl6pPr marL="2514600" indent="-228600" algn="l" defTabSz="914400">
        <a:spcBef>
          <a:spcPts val="0"/>
        </a:spcBef>
        <a:buFont typeface="Arial"/>
        <a:buChar char="•"/>
        <a:defRPr sz="2000">
          <a:solidFill>
            <a:schemeClr val="tx1"/>
          </a:solidFill>
          <a:latin typeface="+mn-lt"/>
          <a:ea typeface="+mn-ea"/>
          <a:cs typeface="+mn-cs"/>
        </a:defRPr>
      </a:lvl6pPr>
      <a:lvl7pPr marL="2971800" indent="-228600" algn="l" defTabSz="914400">
        <a:spcBef>
          <a:spcPts val="0"/>
        </a:spcBef>
        <a:buFont typeface="Arial"/>
        <a:buChar char="•"/>
        <a:defRPr sz="2000">
          <a:solidFill>
            <a:schemeClr val="tx1"/>
          </a:solidFill>
          <a:latin typeface="+mn-lt"/>
          <a:ea typeface="+mn-ea"/>
          <a:cs typeface="+mn-cs"/>
        </a:defRPr>
      </a:lvl7pPr>
      <a:lvl8pPr marL="3429000" indent="-228600" algn="l" defTabSz="914400">
        <a:spcBef>
          <a:spcPts val="0"/>
        </a:spcBef>
        <a:buFont typeface="Arial"/>
        <a:buChar char="•"/>
        <a:defRPr sz="2000">
          <a:solidFill>
            <a:schemeClr val="tx1"/>
          </a:solidFill>
          <a:latin typeface="+mn-lt"/>
          <a:ea typeface="+mn-ea"/>
          <a:cs typeface="+mn-cs"/>
        </a:defRPr>
      </a:lvl8pPr>
      <a:lvl9pPr marL="3886200" indent="-228600" algn="l" defTabSz="914400">
        <a:spcBef>
          <a:spcPts val="0"/>
        </a:spcBef>
        <a:buFont typeface="Arial"/>
        <a:buChar char="•"/>
        <a:defRPr sz="2000">
          <a:solidFill>
            <a:schemeClr val="tx1"/>
          </a:solidFill>
          <a:latin typeface="+mn-lt"/>
          <a:ea typeface="+mn-ea"/>
          <a:cs typeface="+mn-cs"/>
        </a:defRPr>
      </a:lvl9pPr>
    </p:bodyStyle>
    <p:otherStyle>
      <a:defPPr>
        <a:defRPr lang="en-US"/>
      </a:defPPr>
      <a:lvl1pPr marL="0" algn="l" defTabSz="914400">
        <a:defRPr sz="1800">
          <a:solidFill>
            <a:schemeClr val="tx1"/>
          </a:solidFill>
          <a:latin typeface="+mn-lt"/>
          <a:ea typeface="+mn-ea"/>
          <a:cs typeface="+mn-cs"/>
        </a:defRPr>
      </a:lvl1pPr>
      <a:lvl2pPr marL="457200" algn="l" defTabSz="914400">
        <a:defRPr sz="1800">
          <a:solidFill>
            <a:schemeClr val="tx1"/>
          </a:solidFill>
          <a:latin typeface="+mn-lt"/>
          <a:ea typeface="+mn-ea"/>
          <a:cs typeface="+mn-cs"/>
        </a:defRPr>
      </a:lvl2pPr>
      <a:lvl3pPr marL="914400" algn="l" defTabSz="914400">
        <a:defRPr sz="1800">
          <a:solidFill>
            <a:schemeClr val="tx1"/>
          </a:solidFill>
          <a:latin typeface="+mn-lt"/>
          <a:ea typeface="+mn-ea"/>
          <a:cs typeface="+mn-cs"/>
        </a:defRPr>
      </a:lvl3pPr>
      <a:lvl4pPr marL="1371600" algn="l" defTabSz="914400">
        <a:defRPr sz="1800">
          <a:solidFill>
            <a:schemeClr val="tx1"/>
          </a:solidFill>
          <a:latin typeface="+mn-lt"/>
          <a:ea typeface="+mn-ea"/>
          <a:cs typeface="+mn-cs"/>
        </a:defRPr>
      </a:lvl4pPr>
      <a:lvl5pPr marL="1828800" algn="l" defTabSz="914400">
        <a:defRPr sz="1800">
          <a:solidFill>
            <a:schemeClr val="tx1"/>
          </a:solidFill>
          <a:latin typeface="+mn-lt"/>
          <a:ea typeface="+mn-ea"/>
          <a:cs typeface="+mn-cs"/>
        </a:defRPr>
      </a:lvl5pPr>
      <a:lvl6pPr marL="2286000" algn="l" defTabSz="914400">
        <a:defRPr sz="1800">
          <a:solidFill>
            <a:schemeClr val="tx1"/>
          </a:solidFill>
          <a:latin typeface="+mn-lt"/>
          <a:ea typeface="+mn-ea"/>
          <a:cs typeface="+mn-cs"/>
        </a:defRPr>
      </a:lvl6pPr>
      <a:lvl7pPr marL="2743200" algn="l" defTabSz="914400">
        <a:defRPr sz="1800">
          <a:solidFill>
            <a:schemeClr val="tx1"/>
          </a:solidFill>
          <a:latin typeface="+mn-lt"/>
          <a:ea typeface="+mn-ea"/>
          <a:cs typeface="+mn-cs"/>
        </a:defRPr>
      </a:lvl7pPr>
      <a:lvl8pPr marL="3200400" algn="l" defTabSz="914400">
        <a:defRPr sz="1800">
          <a:solidFill>
            <a:schemeClr val="tx1"/>
          </a:solidFill>
          <a:latin typeface="+mn-lt"/>
          <a:ea typeface="+mn-ea"/>
          <a:cs typeface="+mn-cs"/>
        </a:defRPr>
      </a:lvl8pPr>
      <a:lvl9pPr marL="3657600" algn="l" defTabSz="914400">
        <a:defRPr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journals.sagepub.com/doi/10.1177/16094069231205789"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mUfYXr4VKgI"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hyperlink" Target="https://research-methodology.net/research-methods/" TargetMode="External"/><Relationship Id="rId3" Type="http://schemas.openxmlformats.org/officeDocument/2006/relationships/hyperlink" Target="https://www.youtube.com/watch?v=vJG698U2Mvo" TargetMode="External"/><Relationship Id="rId7" Type="http://schemas.openxmlformats.org/officeDocument/2006/relationships/hyperlink" Target="https://keydifferences.com/difference-between-qualitative-and-quantitative-research.html"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hyperlink" Target="https://www.youtube.com/watch?v=mUfYXr4VKgI" TargetMode="External"/><Relationship Id="rId5" Type="http://schemas.openxmlformats.org/officeDocument/2006/relationships/hyperlink" Target="https://www.aesanetwork.org/research-onion-a-systematic-approach-to-designing-research-methodology/" TargetMode="External"/><Relationship Id="rId4" Type="http://schemas.openxmlformats.org/officeDocument/2006/relationships/hyperlink" Target="https://www.youtube.com/watch?v=h4G5IFGuSTU" TargetMode="External"/><Relationship Id="rId9" Type="http://schemas.openxmlformats.org/officeDocument/2006/relationships/hyperlink" Target="https://www.wikihow.com/Do-Qualitative-Research"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6146" name="Title 1"/>
          <p:cNvSpPr>
            <a:spLocks noGrp="1"/>
          </p:cNvSpPr>
          <p:nvPr>
            <p:ph type="ctrTitle"/>
          </p:nvPr>
        </p:nvSpPr>
        <p:spPr bwMode="auto">
          <a:xfrm>
            <a:off x="2209800" y="404664"/>
            <a:ext cx="7772400" cy="1512888"/>
          </a:xfrm>
        </p:spPr>
        <p:txBody>
          <a:bodyPr/>
          <a:lstStyle/>
          <a:p>
            <a:pPr>
              <a:defRPr/>
            </a:pPr>
            <a:r>
              <a:rPr lang="en-GB" b="1"/>
              <a:t>LCLM6004</a:t>
            </a:r>
            <a:endParaRPr lang="en-GB"/>
          </a:p>
        </p:txBody>
      </p:sp>
      <p:sp>
        <p:nvSpPr>
          <p:cNvPr id="5" name="Subtitle 4"/>
          <p:cNvSpPr txBox="1"/>
          <p:nvPr/>
        </p:nvSpPr>
        <p:spPr bwMode="auto">
          <a:xfrm>
            <a:off x="767408" y="4365104"/>
            <a:ext cx="10801200" cy="1656184"/>
          </a:xfrm>
          <a:prstGeom prst="rect">
            <a:avLst/>
          </a:prstGeom>
          <a:noFill/>
          <a:ln>
            <a:noFill/>
          </a:ln>
        </p:spPr>
        <p:txBody>
          <a:bodyPr vert="horz" wrap="square" lIns="91440" tIns="45720" rIns="91440" bIns="45720" numCol="1" anchor="t" anchorCtr="0" compatLnSpc="1">
            <a:prstTxWarp prst="textNoShape">
              <a:avLst/>
            </a:prstTxWarp>
          </a:bodyPr>
          <a:lstStyle>
            <a:lvl1pPr marL="0" indent="0" algn="ctr">
              <a:spcBef>
                <a:spcPts val="0"/>
              </a:spcBef>
              <a:spcAft>
                <a:spcPts val="0"/>
              </a:spcAft>
              <a:buFont typeface="Arial"/>
              <a:buNone/>
              <a:defRPr sz="3200">
                <a:solidFill>
                  <a:schemeClr val="tx1">
                    <a:tint val="75000"/>
                  </a:schemeClr>
                </a:solidFill>
                <a:latin typeface="+mn-lt"/>
                <a:ea typeface="+mn-ea"/>
                <a:cs typeface="+mn-cs"/>
              </a:defRPr>
            </a:lvl1pPr>
            <a:lvl2pPr marL="457200" indent="0" algn="ctr">
              <a:spcBef>
                <a:spcPts val="0"/>
              </a:spcBef>
              <a:spcAft>
                <a:spcPts val="0"/>
              </a:spcAft>
              <a:buFont typeface="Arial"/>
              <a:buNone/>
              <a:defRPr sz="2800">
                <a:solidFill>
                  <a:schemeClr val="tx1">
                    <a:tint val="75000"/>
                  </a:schemeClr>
                </a:solidFill>
                <a:latin typeface="+mn-lt"/>
                <a:ea typeface="+mn-ea"/>
                <a:cs typeface="+mn-cs"/>
              </a:defRPr>
            </a:lvl2pPr>
            <a:lvl3pPr marL="914400" indent="0" algn="ctr">
              <a:spcBef>
                <a:spcPts val="0"/>
              </a:spcBef>
              <a:spcAft>
                <a:spcPts val="0"/>
              </a:spcAft>
              <a:buFont typeface="Arial"/>
              <a:buNone/>
              <a:defRPr sz="2400">
                <a:solidFill>
                  <a:schemeClr val="tx1">
                    <a:tint val="75000"/>
                  </a:schemeClr>
                </a:solidFill>
                <a:latin typeface="+mn-lt"/>
                <a:ea typeface="+mn-ea"/>
                <a:cs typeface="+mn-cs"/>
              </a:defRPr>
            </a:lvl3pPr>
            <a:lvl4pPr marL="1371600" indent="0" algn="ctr">
              <a:spcBef>
                <a:spcPts val="0"/>
              </a:spcBef>
              <a:spcAft>
                <a:spcPts val="0"/>
              </a:spcAft>
              <a:buFont typeface="Arial"/>
              <a:buNone/>
              <a:defRPr sz="2000">
                <a:solidFill>
                  <a:schemeClr val="tx1">
                    <a:tint val="75000"/>
                  </a:schemeClr>
                </a:solidFill>
                <a:latin typeface="+mn-lt"/>
                <a:ea typeface="+mn-ea"/>
                <a:cs typeface="+mn-cs"/>
              </a:defRPr>
            </a:lvl4pPr>
            <a:lvl5pPr marL="1828800" indent="0" algn="ctr">
              <a:spcBef>
                <a:spcPts val="0"/>
              </a:spcBef>
              <a:spcAft>
                <a:spcPts val="0"/>
              </a:spcAft>
              <a:buFont typeface="Arial"/>
              <a:buNone/>
              <a:defRPr sz="2000">
                <a:solidFill>
                  <a:schemeClr val="tx1">
                    <a:tint val="75000"/>
                  </a:schemeClr>
                </a:solidFill>
                <a:latin typeface="+mn-lt"/>
                <a:ea typeface="+mn-ea"/>
                <a:cs typeface="+mn-cs"/>
              </a:defRPr>
            </a:lvl5pPr>
            <a:lvl6pPr marL="2286000" indent="0" algn="ctr" defTabSz="914400">
              <a:spcBef>
                <a:spcPts val="0"/>
              </a:spcBef>
              <a:buFont typeface="Arial"/>
              <a:buNone/>
              <a:defRPr sz="2000">
                <a:solidFill>
                  <a:schemeClr val="tx1">
                    <a:tint val="75000"/>
                  </a:schemeClr>
                </a:solidFill>
                <a:latin typeface="+mn-lt"/>
                <a:ea typeface="+mn-ea"/>
                <a:cs typeface="+mn-cs"/>
              </a:defRPr>
            </a:lvl6pPr>
            <a:lvl7pPr marL="2743200" indent="0" algn="ctr" defTabSz="914400">
              <a:spcBef>
                <a:spcPts val="0"/>
              </a:spcBef>
              <a:buFont typeface="Arial"/>
              <a:buNone/>
              <a:defRPr sz="2000">
                <a:solidFill>
                  <a:schemeClr val="tx1">
                    <a:tint val="75000"/>
                  </a:schemeClr>
                </a:solidFill>
                <a:latin typeface="+mn-lt"/>
                <a:ea typeface="+mn-ea"/>
                <a:cs typeface="+mn-cs"/>
              </a:defRPr>
            </a:lvl7pPr>
            <a:lvl8pPr marL="3200400" indent="0" algn="ctr" defTabSz="914400">
              <a:spcBef>
                <a:spcPts val="0"/>
              </a:spcBef>
              <a:buFont typeface="Arial"/>
              <a:buNone/>
              <a:defRPr sz="2000">
                <a:solidFill>
                  <a:schemeClr val="tx1">
                    <a:tint val="75000"/>
                  </a:schemeClr>
                </a:solidFill>
                <a:latin typeface="+mn-lt"/>
                <a:ea typeface="+mn-ea"/>
                <a:cs typeface="+mn-cs"/>
              </a:defRPr>
            </a:lvl8pPr>
            <a:lvl9pPr marL="3657600" indent="0" algn="ctr" defTabSz="914400">
              <a:spcBef>
                <a:spcPts val="0"/>
              </a:spcBef>
              <a:buFont typeface="Arial"/>
              <a:buNone/>
              <a:defRPr sz="2000">
                <a:solidFill>
                  <a:schemeClr val="tx1">
                    <a:tint val="75000"/>
                  </a:schemeClr>
                </a:solidFill>
                <a:latin typeface="+mn-lt"/>
                <a:ea typeface="+mn-ea"/>
                <a:cs typeface="+mn-cs"/>
              </a:defRPr>
            </a:lvl9pPr>
          </a:lstStyle>
          <a:p>
            <a:pPr>
              <a:defRPr/>
            </a:pPr>
            <a:r>
              <a:rPr lang="en-GB" b="1">
                <a:solidFill>
                  <a:srgbClr val="FFFF00"/>
                </a:solidFill>
              </a:rPr>
              <a:t>Week 6</a:t>
            </a:r>
            <a:br>
              <a:rPr lang="en-GB" sz="2800">
                <a:solidFill>
                  <a:srgbClr val="FF0000"/>
                </a:solidFill>
                <a:latin typeface="Calibri"/>
              </a:rPr>
            </a:br>
            <a:r>
              <a:rPr lang="en-GB" sz="2800">
                <a:solidFill>
                  <a:srgbClr val="FF0000"/>
                </a:solidFill>
                <a:latin typeface="Calibri"/>
              </a:rPr>
              <a:t>QUALITATIVE AND QUANTITATIVE APPROACHES (PART 1)</a:t>
            </a:r>
            <a:endParaRPr lang="en-GB" sz="2800">
              <a:solidFill>
                <a:schemeClr val="tx1"/>
              </a:solidFill>
            </a:endParaRPr>
          </a:p>
        </p:txBody>
      </p:sp>
      <p:sp>
        <p:nvSpPr>
          <p:cNvPr id="7" name="Subtitle 4"/>
          <p:cNvSpPr txBox="1"/>
          <p:nvPr/>
        </p:nvSpPr>
        <p:spPr bwMode="auto">
          <a:xfrm>
            <a:off x="479376" y="2276872"/>
            <a:ext cx="10945216" cy="1440160"/>
          </a:xfrm>
          <a:prstGeom prst="rect">
            <a:avLst/>
          </a:prstGeom>
          <a:noFill/>
          <a:ln>
            <a:noFill/>
          </a:ln>
        </p:spPr>
        <p:txBody>
          <a:bodyPr vert="horz" wrap="square" lIns="91440" tIns="45720" rIns="91440" bIns="45720" numCol="1" anchor="t" anchorCtr="0" compatLnSpc="1">
            <a:prstTxWarp prst="textNoShape">
              <a:avLst/>
            </a:prstTxWarp>
          </a:bodyPr>
          <a:lstStyle>
            <a:lvl1pPr marL="0" indent="0" algn="ctr">
              <a:spcBef>
                <a:spcPts val="0"/>
              </a:spcBef>
              <a:spcAft>
                <a:spcPts val="0"/>
              </a:spcAft>
              <a:buFont typeface="Arial"/>
              <a:buNone/>
              <a:defRPr sz="3200">
                <a:solidFill>
                  <a:schemeClr val="tx1">
                    <a:tint val="75000"/>
                  </a:schemeClr>
                </a:solidFill>
                <a:latin typeface="+mn-lt"/>
                <a:ea typeface="+mn-ea"/>
                <a:cs typeface="+mn-cs"/>
              </a:defRPr>
            </a:lvl1pPr>
            <a:lvl2pPr marL="457200" indent="0" algn="ctr">
              <a:spcBef>
                <a:spcPts val="0"/>
              </a:spcBef>
              <a:spcAft>
                <a:spcPts val="0"/>
              </a:spcAft>
              <a:buFont typeface="Arial"/>
              <a:buNone/>
              <a:defRPr sz="2800">
                <a:solidFill>
                  <a:schemeClr val="tx1">
                    <a:tint val="75000"/>
                  </a:schemeClr>
                </a:solidFill>
                <a:latin typeface="+mn-lt"/>
                <a:ea typeface="+mn-ea"/>
                <a:cs typeface="+mn-cs"/>
              </a:defRPr>
            </a:lvl2pPr>
            <a:lvl3pPr marL="914400" indent="0" algn="ctr">
              <a:spcBef>
                <a:spcPts val="0"/>
              </a:spcBef>
              <a:spcAft>
                <a:spcPts val="0"/>
              </a:spcAft>
              <a:buFont typeface="Arial"/>
              <a:buNone/>
              <a:defRPr sz="2400">
                <a:solidFill>
                  <a:schemeClr val="tx1">
                    <a:tint val="75000"/>
                  </a:schemeClr>
                </a:solidFill>
                <a:latin typeface="+mn-lt"/>
                <a:ea typeface="+mn-ea"/>
                <a:cs typeface="+mn-cs"/>
              </a:defRPr>
            </a:lvl3pPr>
            <a:lvl4pPr marL="1371600" indent="0" algn="ctr">
              <a:spcBef>
                <a:spcPts val="0"/>
              </a:spcBef>
              <a:spcAft>
                <a:spcPts val="0"/>
              </a:spcAft>
              <a:buFont typeface="Arial"/>
              <a:buNone/>
              <a:defRPr sz="2000">
                <a:solidFill>
                  <a:schemeClr val="tx1">
                    <a:tint val="75000"/>
                  </a:schemeClr>
                </a:solidFill>
                <a:latin typeface="+mn-lt"/>
                <a:ea typeface="+mn-ea"/>
                <a:cs typeface="+mn-cs"/>
              </a:defRPr>
            </a:lvl4pPr>
            <a:lvl5pPr marL="1828800" indent="0" algn="ctr">
              <a:spcBef>
                <a:spcPts val="0"/>
              </a:spcBef>
              <a:spcAft>
                <a:spcPts val="0"/>
              </a:spcAft>
              <a:buFont typeface="Arial"/>
              <a:buNone/>
              <a:defRPr sz="2000">
                <a:solidFill>
                  <a:schemeClr val="tx1">
                    <a:tint val="75000"/>
                  </a:schemeClr>
                </a:solidFill>
                <a:latin typeface="+mn-lt"/>
                <a:ea typeface="+mn-ea"/>
                <a:cs typeface="+mn-cs"/>
              </a:defRPr>
            </a:lvl5pPr>
            <a:lvl6pPr marL="2286000" indent="0" algn="ctr" defTabSz="914400">
              <a:spcBef>
                <a:spcPts val="0"/>
              </a:spcBef>
              <a:buFont typeface="Arial"/>
              <a:buNone/>
              <a:defRPr sz="2000">
                <a:solidFill>
                  <a:schemeClr val="tx1">
                    <a:tint val="75000"/>
                  </a:schemeClr>
                </a:solidFill>
                <a:latin typeface="+mn-lt"/>
                <a:ea typeface="+mn-ea"/>
                <a:cs typeface="+mn-cs"/>
              </a:defRPr>
            </a:lvl6pPr>
            <a:lvl7pPr marL="2743200" indent="0" algn="ctr" defTabSz="914400">
              <a:spcBef>
                <a:spcPts val="0"/>
              </a:spcBef>
              <a:buFont typeface="Arial"/>
              <a:buNone/>
              <a:defRPr sz="2000">
                <a:solidFill>
                  <a:schemeClr val="tx1">
                    <a:tint val="75000"/>
                  </a:schemeClr>
                </a:solidFill>
                <a:latin typeface="+mn-lt"/>
                <a:ea typeface="+mn-ea"/>
                <a:cs typeface="+mn-cs"/>
              </a:defRPr>
            </a:lvl7pPr>
            <a:lvl8pPr marL="3200400" indent="0" algn="ctr" defTabSz="914400">
              <a:spcBef>
                <a:spcPts val="0"/>
              </a:spcBef>
              <a:buFont typeface="Arial"/>
              <a:buNone/>
              <a:defRPr sz="2000">
                <a:solidFill>
                  <a:schemeClr val="tx1">
                    <a:tint val="75000"/>
                  </a:schemeClr>
                </a:solidFill>
                <a:latin typeface="+mn-lt"/>
                <a:ea typeface="+mn-ea"/>
                <a:cs typeface="+mn-cs"/>
              </a:defRPr>
            </a:lvl8pPr>
            <a:lvl9pPr marL="3657600" indent="0" algn="ctr" defTabSz="914400">
              <a:spcBef>
                <a:spcPts val="0"/>
              </a:spcBef>
              <a:buFont typeface="Arial"/>
              <a:buNone/>
              <a:defRPr sz="2000">
                <a:solidFill>
                  <a:schemeClr val="tx1">
                    <a:tint val="75000"/>
                  </a:schemeClr>
                </a:solidFill>
                <a:latin typeface="+mn-lt"/>
                <a:ea typeface="+mn-ea"/>
                <a:cs typeface="+mn-cs"/>
              </a:defRPr>
            </a:lvl9pPr>
          </a:lstStyle>
          <a:p>
            <a:pPr>
              <a:defRPr/>
            </a:pPr>
            <a:r>
              <a:rPr lang="en-GB" sz="4000" b="1">
                <a:ln w="13462">
                  <a:solidFill>
                    <a:schemeClr val="bg1"/>
                  </a:solidFill>
                  <a:prstDash val="solid"/>
                </a:ln>
                <a:solidFill>
                  <a:srgbClr val="0000FF"/>
                </a:solidFill>
                <a:latin typeface="Aharoni"/>
                <a:cs typeface="Aharoni"/>
              </a:rPr>
              <a:t>RESEARCH METHODS FOR BUSINESS</a:t>
            </a:r>
            <a:endParaRPr lang="en-GB" sz="3600" b="1">
              <a:ln w="13462">
                <a:solidFill>
                  <a:schemeClr val="bg1"/>
                </a:solidFill>
                <a:prstDash val="solid"/>
              </a:ln>
              <a:solidFill>
                <a:srgbClr val="0000FF"/>
              </a:solidFill>
              <a:latin typeface="Aharoni"/>
              <a:cs typeface="Aharon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lstStyle/>
          <a:p>
            <a:pPr lvl="0">
              <a:defRPr/>
            </a:pPr>
            <a:r>
              <a:rPr lang="en-US" b="1">
                <a:solidFill>
                  <a:srgbClr val="FF0000"/>
                </a:solidFill>
              </a:rPr>
              <a:t>Learning Outcomes</a:t>
            </a:r>
            <a:br>
              <a:rPr lang="en-GB" b="1">
                <a:solidFill>
                  <a:srgbClr val="7030A0"/>
                </a:solidFill>
              </a:rPr>
            </a:br>
            <a:endParaRPr lang="en-GB"/>
          </a:p>
        </p:txBody>
      </p:sp>
      <p:sp>
        <p:nvSpPr>
          <p:cNvPr id="3" name="Content Placeholder 2"/>
          <p:cNvSpPr txBox="1">
            <a:spLocks noGrp="1"/>
          </p:cNvSpPr>
          <p:nvPr>
            <p:ph idx="1"/>
          </p:nvPr>
        </p:nvSpPr>
        <p:spPr bwMode="auto"/>
        <p:txBody>
          <a:bodyPr/>
          <a:lstStyle/>
          <a:p>
            <a:pPr marL="0" lvl="0" indent="0">
              <a:lnSpc>
                <a:spcPct val="100000"/>
              </a:lnSpc>
              <a:spcBef>
                <a:spcPts val="0"/>
              </a:spcBef>
              <a:buNone/>
              <a:defRPr/>
            </a:pPr>
            <a:r>
              <a:rPr lang="en-US" sz="3200"/>
              <a:t>By the end of this session, you will be able to understand:</a:t>
            </a:r>
            <a:endParaRPr/>
          </a:p>
          <a:p>
            <a:pPr marL="1101723" lvl="1" indent="-533396">
              <a:buFont typeface="Verdana"/>
              <a:buChar char="›"/>
              <a:defRPr/>
            </a:pPr>
            <a:r>
              <a:rPr lang="en-US" sz="2800">
                <a:latin typeface="Arial"/>
                <a:ea typeface="ＭＳ Ｐゴシック"/>
                <a:cs typeface="Arial"/>
              </a:rPr>
              <a:t>Quantitative approach in research </a:t>
            </a:r>
            <a:endParaRPr/>
          </a:p>
          <a:p>
            <a:pPr marL="1101723" lvl="1" indent="-533396">
              <a:buFont typeface="Verdana"/>
              <a:buChar char="›"/>
              <a:defRPr/>
            </a:pPr>
            <a:r>
              <a:rPr lang="en-US" sz="2800">
                <a:latin typeface="Arial"/>
                <a:ea typeface="ＭＳ Ｐゴシック"/>
                <a:cs typeface="Arial"/>
              </a:rPr>
              <a:t>Qualitative approach in research </a:t>
            </a:r>
          </a:p>
          <a:p>
            <a:pPr marL="1101722" lvl="1" indent="-533395">
              <a:buFont typeface="Verdana"/>
              <a:buChar char="›"/>
              <a:defRPr/>
            </a:pPr>
            <a:r>
              <a:rPr lang="en-GB" sz="2800">
                <a:latin typeface="Arial"/>
                <a:ea typeface="ＭＳ Ｐゴシック"/>
                <a:cs typeface="Arial"/>
              </a:rPr>
              <a:t>Mixed Methods</a:t>
            </a:r>
            <a:endParaRPr/>
          </a:p>
          <a:p>
            <a:pPr marL="0" lvl="0" indent="0">
              <a:buNone/>
              <a:defRPr/>
            </a:pPr>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723903" y="365129"/>
            <a:ext cx="10629900" cy="1050718"/>
          </a:xfrm>
        </p:spPr>
        <p:txBody>
          <a:bodyPr/>
          <a:lstStyle/>
          <a:p>
            <a:pPr lvl="0">
              <a:defRPr/>
            </a:pPr>
            <a:r>
              <a:rPr lang="en-US" sz="4000" b="1" dirty="0">
                <a:solidFill>
                  <a:srgbClr val="7030A0"/>
                </a:solidFill>
              </a:rPr>
              <a:t>Quantitative and </a:t>
            </a:r>
            <a:r>
              <a:rPr lang="en-GB" sz="4000" b="1" dirty="0">
                <a:solidFill>
                  <a:srgbClr val="7030A0"/>
                </a:solidFill>
              </a:rPr>
              <a:t>Q</a:t>
            </a:r>
            <a:r>
              <a:rPr lang="en-US" sz="4000" b="1" dirty="0" err="1">
                <a:solidFill>
                  <a:srgbClr val="7030A0"/>
                </a:solidFill>
              </a:rPr>
              <a:t>ualitative</a:t>
            </a:r>
            <a:r>
              <a:rPr lang="en-US" sz="4000" b="1" dirty="0">
                <a:solidFill>
                  <a:srgbClr val="7030A0"/>
                </a:solidFill>
              </a:rPr>
              <a:t> approaches </a:t>
            </a:r>
            <a:br>
              <a:rPr lang="en-US" sz="4000" b="1" dirty="0">
                <a:solidFill>
                  <a:srgbClr val="7030A0"/>
                </a:solidFill>
              </a:rPr>
            </a:br>
            <a:endParaRPr lang="en-GB" sz="4000" dirty="0"/>
          </a:p>
        </p:txBody>
      </p:sp>
      <p:sp>
        <p:nvSpPr>
          <p:cNvPr id="3" name="Content Placeholder 2"/>
          <p:cNvSpPr txBox="1">
            <a:spLocks noGrp="1"/>
          </p:cNvSpPr>
          <p:nvPr>
            <p:ph idx="1"/>
          </p:nvPr>
        </p:nvSpPr>
        <p:spPr bwMode="auto">
          <a:xfrm>
            <a:off x="723903" y="1415847"/>
            <a:ext cx="10629900" cy="3247820"/>
          </a:xfrm>
        </p:spPr>
        <p:txBody>
          <a:bodyPr/>
          <a:lstStyle/>
          <a:p>
            <a:pPr lvl="0">
              <a:defRPr/>
            </a:pPr>
            <a:r>
              <a:rPr lang="en-US" sz="2800"/>
              <a:t>Quantitative and </a:t>
            </a:r>
            <a:r>
              <a:rPr lang="en-GB" sz="2800"/>
              <a:t>Q</a:t>
            </a:r>
            <a:r>
              <a:rPr lang="en-US" sz="2800"/>
              <a:t>ualitative research traditions represent a fundamental debate in the production of knowledge.</a:t>
            </a:r>
            <a:endParaRPr/>
          </a:p>
          <a:p>
            <a:pPr lvl="0">
              <a:defRPr/>
            </a:pPr>
            <a:r>
              <a:rPr lang="en-US" sz="2800"/>
              <a:t>The use of the terms ‘quantitative’ and ‘qualitative’, however, particularly in relation to methodology, can be confusing, divisive and limiting.</a:t>
            </a:r>
            <a:endParaRPr/>
          </a:p>
          <a:p>
            <a:pPr lvl="0">
              <a:defRPr/>
            </a:pPr>
            <a:r>
              <a:rPr lang="en-US" sz="2800"/>
              <a:t>A strong argument can be made for taking a non-paradigmatic approach and using methods that best answer the question at hand.</a:t>
            </a:r>
            <a:endParaRPr/>
          </a:p>
          <a:p>
            <a:pPr marL="0" lvl="0" indent="0">
              <a:buNone/>
              <a:defRPr/>
            </a:pPr>
            <a:endParaRPr lang="en-GB"/>
          </a:p>
        </p:txBody>
      </p:sp>
      <p:sp>
        <p:nvSpPr>
          <p:cNvPr id="4" name="Footer Placeholder 6"/>
          <p:cNvSpPr txBox="1"/>
          <p:nvPr/>
        </p:nvSpPr>
        <p:spPr bwMode="auto">
          <a:xfrm>
            <a:off x="1116921" y="5209153"/>
            <a:ext cx="9077093" cy="548137"/>
          </a:xfrm>
          <a:prstGeom prst="rect">
            <a:avLst/>
          </a:prstGeom>
          <a:noFill/>
          <a:ln cap="flat">
            <a:noFill/>
          </a:ln>
        </p:spPr>
        <p:txBody>
          <a:bodyPr vert="horz" wrap="square" lIns="91440" tIns="45720" rIns="91440" bIns="45720" anchor="t" anchorCtr="0" compatLnSpc="1">
            <a:noAutofit/>
          </a:bodyPr>
          <a:lstStyle/>
          <a:p>
            <a:pPr marL="0" marR="0" lvl="0" indent="0" algn="l" defTabSz="914400">
              <a:lnSpc>
                <a:spcPct val="100000"/>
              </a:lnSpc>
              <a:spcBef>
                <a:spcPts val="0"/>
              </a:spcBef>
              <a:spcAft>
                <a:spcPts val="0"/>
              </a:spcAft>
              <a:buNone/>
              <a:defRPr sz="1800" b="0" i="0" u="none" strike="noStrike" cap="none" spc="0">
                <a:solidFill>
                  <a:srgbClr val="000000"/>
                </a:solidFill>
              </a:defRPr>
            </a:pPr>
            <a:r>
              <a:rPr lang="en-US" sz="1800" b="0" i="0" u="none" strike="noStrike" cap="none" spc="0">
                <a:solidFill>
                  <a:srgbClr val="000000"/>
                </a:solidFill>
                <a:latin typeface="Calibri"/>
              </a:rPr>
              <a:t>The Essential Guide to Doing Your Research Project 4e | © Zina O’Leary 2021 | SAGE Publishing</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lstStyle/>
          <a:p>
            <a:pPr lvl="0" defTabSz="685800">
              <a:defRPr/>
            </a:pPr>
            <a:r>
              <a:rPr lang="en-US" b="1" dirty="0">
                <a:solidFill>
                  <a:srgbClr val="7030A0"/>
                </a:solidFill>
              </a:rPr>
              <a:t>Quantitative and </a:t>
            </a:r>
            <a:r>
              <a:rPr lang="en-GB" b="1" dirty="0">
                <a:solidFill>
                  <a:srgbClr val="7030A0"/>
                </a:solidFill>
              </a:rPr>
              <a:t>Q</a:t>
            </a:r>
            <a:r>
              <a:rPr lang="en-US" b="1" dirty="0" err="1">
                <a:solidFill>
                  <a:srgbClr val="7030A0"/>
                </a:solidFill>
              </a:rPr>
              <a:t>ualitative</a:t>
            </a:r>
            <a:r>
              <a:rPr lang="en-US" b="1" dirty="0">
                <a:solidFill>
                  <a:srgbClr val="7030A0"/>
                </a:solidFill>
              </a:rPr>
              <a:t> approaches </a:t>
            </a:r>
            <a:endParaRPr dirty="0"/>
          </a:p>
        </p:txBody>
      </p:sp>
      <p:pic>
        <p:nvPicPr>
          <p:cNvPr id="3" name="Content Placeholder 3" descr="An image lists assumptions of quantitative tradition and qualitative tradition."/>
          <p:cNvPicPr>
            <a:picLocks noChangeAspect="1"/>
          </p:cNvPicPr>
          <p:nvPr/>
        </p:nvPicPr>
        <p:blipFill>
          <a:blip r:embed="rId3"/>
          <a:stretch/>
        </p:blipFill>
        <p:spPr bwMode="auto">
          <a:xfrm>
            <a:off x="1461571" y="1601334"/>
            <a:ext cx="8004328" cy="3655332"/>
          </a:xfrm>
          <a:prstGeom prst="rect">
            <a:avLst/>
          </a:prstGeom>
          <a:noFill/>
          <a:ln cap="flat">
            <a:noFill/>
          </a:ln>
        </p:spPr>
      </p:pic>
      <p:sp>
        <p:nvSpPr>
          <p:cNvPr id="4" name="Footer Placeholder 6"/>
          <p:cNvSpPr txBox="1"/>
          <p:nvPr/>
        </p:nvSpPr>
        <p:spPr bwMode="auto">
          <a:xfrm>
            <a:off x="925189" y="5450665"/>
            <a:ext cx="9077093" cy="548137"/>
          </a:xfrm>
          <a:prstGeom prst="rect">
            <a:avLst/>
          </a:prstGeom>
          <a:noFill/>
          <a:ln cap="flat">
            <a:noFill/>
          </a:ln>
        </p:spPr>
        <p:txBody>
          <a:bodyPr vert="horz" wrap="square" lIns="91440" tIns="45720" rIns="91440" bIns="45720" anchor="t" anchorCtr="0" compatLnSpc="1">
            <a:noAutofit/>
          </a:bodyPr>
          <a:lstStyle/>
          <a:p>
            <a:pPr marL="0" marR="0" lvl="0" indent="0" algn="l" defTabSz="914400">
              <a:lnSpc>
                <a:spcPct val="100000"/>
              </a:lnSpc>
              <a:spcBef>
                <a:spcPts val="0"/>
              </a:spcBef>
              <a:spcAft>
                <a:spcPts val="0"/>
              </a:spcAft>
              <a:buNone/>
              <a:defRPr sz="1800" b="0" i="0" u="none" strike="noStrike" cap="none" spc="0">
                <a:solidFill>
                  <a:srgbClr val="000000"/>
                </a:solidFill>
              </a:defRPr>
            </a:pPr>
            <a:r>
              <a:rPr lang="en-US" sz="1800" b="0" i="0" u="none" strike="noStrike" cap="none" spc="0">
                <a:solidFill>
                  <a:srgbClr val="000000"/>
                </a:solidFill>
                <a:latin typeface="Calibri"/>
              </a:rPr>
              <a:t>The Essential Guide to Doing Your Research Project 4e | © Zina O’Leary 2021 | SAGE Publishing</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lstStyle/>
          <a:p>
            <a:pPr lvl="0">
              <a:defRPr/>
            </a:pPr>
            <a:r>
              <a:rPr lang="en-US" b="1">
                <a:solidFill>
                  <a:srgbClr val="7030A0"/>
                </a:solidFill>
              </a:rPr>
              <a:t>Quantitative tradition</a:t>
            </a:r>
            <a:br>
              <a:rPr lang="en-US" b="1">
                <a:solidFill>
                  <a:srgbClr val="7030A0"/>
                </a:solidFill>
              </a:rPr>
            </a:br>
            <a:endParaRPr lang="en-GB"/>
          </a:p>
        </p:txBody>
      </p:sp>
      <p:sp>
        <p:nvSpPr>
          <p:cNvPr id="3" name="Content Placeholder 2"/>
          <p:cNvSpPr txBox="1"/>
          <p:nvPr/>
        </p:nvSpPr>
        <p:spPr bwMode="auto">
          <a:xfrm>
            <a:off x="628650" y="1352525"/>
            <a:ext cx="11302797" cy="3307970"/>
          </a:xfrm>
          <a:prstGeom prst="rect">
            <a:avLst/>
          </a:prstGeom>
          <a:noFill/>
          <a:ln cap="flat">
            <a:noFill/>
          </a:ln>
        </p:spPr>
        <p:txBody>
          <a:bodyPr vert="horz" wrap="square" lIns="91440" tIns="45720" rIns="91440" bIns="45720" anchor="t" anchorCtr="0" compatLnSpc="1">
            <a:noAutofit/>
          </a:bodyPr>
          <a:lstStyle/>
          <a:p>
            <a:pPr marL="171450" marR="0" lvl="0" indent="-171450" algn="l" defTabSz="685800">
              <a:lnSpc>
                <a:spcPct val="90000"/>
              </a:lnSpc>
              <a:spcBef>
                <a:spcPts val="750"/>
              </a:spcBef>
              <a:spcAft>
                <a:spcPts val="0"/>
              </a:spcAft>
              <a:buSzPct val="100000"/>
              <a:buFont typeface="Arial"/>
              <a:buChar char="•"/>
              <a:defRPr sz="1800" b="0" i="0" u="none" strike="noStrike" cap="none" spc="0">
                <a:solidFill>
                  <a:srgbClr val="000000"/>
                </a:solidFill>
              </a:defRPr>
            </a:pPr>
            <a:r>
              <a:rPr lang="en-US" sz="2000" b="0" i="0" u="none" strike="noStrike" cap="none" spc="0" dirty="0">
                <a:solidFill>
                  <a:srgbClr val="000000"/>
                </a:solidFill>
                <a:latin typeface="Calibri"/>
              </a:rPr>
              <a:t>The quantitative tradition is based on a belief that the study of society is no different than the scientific study of any other element of our world. It premises:</a:t>
            </a:r>
            <a:endParaRPr dirty="0"/>
          </a:p>
          <a:p>
            <a:pPr marL="514350" marR="0" lvl="1" indent="-171450" algn="l" defTabSz="685800">
              <a:lnSpc>
                <a:spcPct val="90000"/>
              </a:lnSpc>
              <a:spcBef>
                <a:spcPts val="375"/>
              </a:spcBef>
              <a:spcAft>
                <a:spcPts val="0"/>
              </a:spcAft>
              <a:buSzPct val="100000"/>
              <a:buFont typeface="Arial"/>
              <a:buChar char="•"/>
              <a:defRPr sz="1800" b="0" i="0" u="none" strike="noStrike" cap="none" spc="0">
                <a:solidFill>
                  <a:srgbClr val="000000"/>
                </a:solidFill>
              </a:defRPr>
            </a:pPr>
            <a:r>
              <a:rPr lang="en-US" sz="2000" b="0" i="0" u="none" strike="noStrike" cap="none" spc="0" dirty="0">
                <a:solidFill>
                  <a:srgbClr val="000000"/>
                </a:solidFill>
                <a:latin typeface="Calibri"/>
              </a:rPr>
              <a:t>Scientific method.</a:t>
            </a:r>
            <a:endParaRPr dirty="0"/>
          </a:p>
          <a:p>
            <a:pPr marL="514350" marR="0" lvl="1" indent="-171450" algn="l" defTabSz="685800">
              <a:lnSpc>
                <a:spcPct val="90000"/>
              </a:lnSpc>
              <a:spcBef>
                <a:spcPts val="375"/>
              </a:spcBef>
              <a:spcAft>
                <a:spcPts val="0"/>
              </a:spcAft>
              <a:buSzPct val="100000"/>
              <a:buFont typeface="Arial"/>
              <a:buChar char="•"/>
              <a:defRPr sz="1800" b="0" i="0" u="none" strike="noStrike" cap="none" spc="0">
                <a:solidFill>
                  <a:srgbClr val="000000"/>
                </a:solidFill>
              </a:defRPr>
            </a:pPr>
            <a:r>
              <a:rPr lang="en-US" sz="2000" b="0" i="0" u="none" strike="noStrike" cap="none" spc="0" dirty="0">
                <a:solidFill>
                  <a:srgbClr val="000000"/>
                </a:solidFill>
                <a:latin typeface="Calibri"/>
              </a:rPr>
              <a:t>Deductive logic.</a:t>
            </a:r>
            <a:endParaRPr dirty="0"/>
          </a:p>
          <a:p>
            <a:pPr marL="514350" marR="0" lvl="1" indent="-171450" algn="l" defTabSz="685800">
              <a:lnSpc>
                <a:spcPct val="90000"/>
              </a:lnSpc>
              <a:spcBef>
                <a:spcPts val="375"/>
              </a:spcBef>
              <a:spcAft>
                <a:spcPts val="0"/>
              </a:spcAft>
              <a:buSzPct val="100000"/>
              <a:buFont typeface="Arial"/>
              <a:buChar char="•"/>
              <a:defRPr sz="1800" b="0" i="0" u="none" strike="noStrike" cap="none" spc="0">
                <a:solidFill>
                  <a:srgbClr val="000000"/>
                </a:solidFill>
              </a:defRPr>
            </a:pPr>
            <a:r>
              <a:rPr lang="en-US" sz="2000" b="0" i="0" u="none" strike="noStrike" cap="none" spc="0" dirty="0">
                <a:solidFill>
                  <a:srgbClr val="000000"/>
                </a:solidFill>
                <a:latin typeface="Calibri"/>
              </a:rPr>
              <a:t>Objectivity.</a:t>
            </a:r>
            <a:endParaRPr dirty="0"/>
          </a:p>
          <a:p>
            <a:pPr marL="514350" marR="0" lvl="1" indent="-171450" algn="l" defTabSz="685800">
              <a:lnSpc>
                <a:spcPct val="90000"/>
              </a:lnSpc>
              <a:spcBef>
                <a:spcPts val="375"/>
              </a:spcBef>
              <a:spcAft>
                <a:spcPts val="0"/>
              </a:spcAft>
              <a:buSzPct val="100000"/>
              <a:buFont typeface="Arial"/>
              <a:buChar char="•"/>
              <a:defRPr sz="1800" b="0" i="0" u="none" strike="noStrike" cap="none" spc="0">
                <a:solidFill>
                  <a:srgbClr val="000000"/>
                </a:solidFill>
              </a:defRPr>
            </a:pPr>
            <a:r>
              <a:rPr lang="en-US" sz="2000" b="0" i="0" u="none" strike="noStrike" cap="none" spc="0" dirty="0">
                <a:solidFill>
                  <a:srgbClr val="000000"/>
                </a:solidFill>
                <a:latin typeface="Calibri"/>
              </a:rPr>
              <a:t>Quantification.</a:t>
            </a:r>
            <a:endParaRPr dirty="0"/>
          </a:p>
          <a:p>
            <a:pPr marL="171450" marR="0" lvl="0" indent="-171450" algn="l" defTabSz="685800">
              <a:lnSpc>
                <a:spcPct val="90000"/>
              </a:lnSpc>
              <a:spcBef>
                <a:spcPts val="750"/>
              </a:spcBef>
              <a:spcAft>
                <a:spcPts val="0"/>
              </a:spcAft>
              <a:buSzPct val="100000"/>
              <a:buFont typeface="Arial"/>
              <a:buChar char="•"/>
              <a:defRPr sz="1800" b="0" i="0" u="none" strike="noStrike" cap="none" spc="0">
                <a:solidFill>
                  <a:srgbClr val="000000"/>
                </a:solidFill>
              </a:defRPr>
            </a:pPr>
            <a:r>
              <a:rPr lang="en-US" sz="2000" b="0" i="0" u="none" strike="noStrike" cap="none" spc="0" dirty="0">
                <a:solidFill>
                  <a:srgbClr val="000000"/>
                </a:solidFill>
                <a:latin typeface="Calibri"/>
              </a:rPr>
              <a:t> </a:t>
            </a:r>
            <a:r>
              <a:rPr lang="en-US" sz="2000" b="1" i="0" u="none" strike="noStrike" cap="none" spc="0" dirty="0">
                <a:solidFill>
                  <a:srgbClr val="000000"/>
                </a:solidFill>
                <a:latin typeface="Calibri"/>
              </a:rPr>
              <a:t>Quantitative approach</a:t>
            </a:r>
            <a:r>
              <a:rPr lang="en-US" sz="2000" b="0" i="0" u="none" strike="noStrike" cap="none" spc="0" dirty="0">
                <a:solidFill>
                  <a:srgbClr val="000000"/>
                </a:solidFill>
                <a:latin typeface="Calibri"/>
              </a:rPr>
              <a:t> An approach to research highly reliant on quantified data (numerical data as well as concepts we code with numbers). Often tied to a set of assumptions related to realism, empiricism and positivism.</a:t>
            </a:r>
            <a:endParaRPr dirty="0"/>
          </a:p>
          <a:p>
            <a:pPr marL="171450" marR="0" lvl="0" indent="-171450" algn="l" defTabSz="685800">
              <a:lnSpc>
                <a:spcPct val="90000"/>
              </a:lnSpc>
              <a:spcBef>
                <a:spcPts val="750"/>
              </a:spcBef>
              <a:spcAft>
                <a:spcPts val="0"/>
              </a:spcAft>
              <a:buSzPct val="100000"/>
              <a:buFont typeface="Arial"/>
              <a:buChar char="•"/>
              <a:defRPr sz="1800" b="0" i="0" u="none" strike="noStrike" cap="none" spc="0">
                <a:solidFill>
                  <a:srgbClr val="000000"/>
                </a:solidFill>
              </a:defRPr>
            </a:pPr>
            <a:endParaRPr lang="en-US" sz="2100" b="0" i="0" u="none" strike="noStrike" cap="none" spc="0" dirty="0">
              <a:solidFill>
                <a:srgbClr val="000000"/>
              </a:solidFill>
              <a:latin typeface="Calibri"/>
            </a:endParaRPr>
          </a:p>
        </p:txBody>
      </p:sp>
      <p:sp>
        <p:nvSpPr>
          <p:cNvPr id="4" name="Footer Placeholder 6"/>
          <p:cNvSpPr txBox="1"/>
          <p:nvPr/>
        </p:nvSpPr>
        <p:spPr bwMode="auto">
          <a:xfrm>
            <a:off x="876781" y="5110654"/>
            <a:ext cx="9581320" cy="365129"/>
          </a:xfrm>
          <a:prstGeom prst="rect">
            <a:avLst/>
          </a:prstGeom>
          <a:noFill/>
          <a:ln cap="flat">
            <a:noFill/>
          </a:ln>
        </p:spPr>
        <p:txBody>
          <a:bodyPr vert="horz" wrap="square" lIns="91440" tIns="45720" rIns="91440" bIns="45720" anchor="t" anchorCtr="0" compatLnSpc="1">
            <a:noAutofit/>
          </a:bodyPr>
          <a:lstStyle/>
          <a:p>
            <a:pPr marL="0" marR="0" lvl="0" indent="0" algn="l" defTabSz="914400">
              <a:lnSpc>
                <a:spcPct val="100000"/>
              </a:lnSpc>
              <a:spcBef>
                <a:spcPts val="0"/>
              </a:spcBef>
              <a:spcAft>
                <a:spcPts val="0"/>
              </a:spcAft>
              <a:buNone/>
              <a:defRPr sz="1800" b="0" i="0" u="none" strike="noStrike" cap="none" spc="0">
                <a:solidFill>
                  <a:srgbClr val="000000"/>
                </a:solidFill>
              </a:defRPr>
            </a:pPr>
            <a:r>
              <a:rPr lang="en-US" sz="1800" b="0" i="0" u="none" strike="noStrike" cap="none" spc="0">
                <a:solidFill>
                  <a:srgbClr val="000000"/>
                </a:solidFill>
                <a:latin typeface="Calibri"/>
              </a:rPr>
              <a:t>The Essential Guide to Doing Your Research Project 4e | © Zina O’Leary 2021 | SAGE Publishing</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lstStyle/>
          <a:p>
            <a:pPr lvl="0">
              <a:defRPr/>
            </a:pPr>
            <a:r>
              <a:rPr lang="en-US" b="1">
                <a:solidFill>
                  <a:srgbClr val="7030A0"/>
                </a:solidFill>
              </a:rPr>
              <a:t>Quantitative tradition</a:t>
            </a:r>
            <a:r>
              <a:rPr lang="en-GB" b="1">
                <a:solidFill>
                  <a:srgbClr val="7030A0"/>
                </a:solidFill>
              </a:rPr>
              <a:t> (cont.)</a:t>
            </a:r>
            <a:r>
              <a:rPr lang="en-US" b="1">
                <a:solidFill>
                  <a:srgbClr val="7030A0"/>
                </a:solidFill>
              </a:rPr>
              <a:t> </a:t>
            </a:r>
            <a:br>
              <a:rPr lang="en-US" b="1">
                <a:solidFill>
                  <a:srgbClr val="7030A0"/>
                </a:solidFill>
              </a:rPr>
            </a:br>
            <a:endParaRPr lang="en-GB"/>
          </a:p>
        </p:txBody>
      </p:sp>
      <p:sp>
        <p:nvSpPr>
          <p:cNvPr id="3" name="Content Placeholder 2"/>
          <p:cNvSpPr txBox="1">
            <a:spLocks noGrp="1"/>
          </p:cNvSpPr>
          <p:nvPr>
            <p:ph idx="1"/>
          </p:nvPr>
        </p:nvSpPr>
        <p:spPr bwMode="auto"/>
        <p:txBody>
          <a:bodyPr/>
          <a:lstStyle/>
          <a:p>
            <a:pPr lvl="0">
              <a:defRPr/>
            </a:pPr>
            <a:r>
              <a:rPr lang="en-US" dirty="0"/>
              <a:t>Common strategies of the quant</a:t>
            </a:r>
            <a:r>
              <a:rPr lang="en-GB" dirty="0" err="1"/>
              <a:t>itative</a:t>
            </a:r>
            <a:r>
              <a:rPr lang="en-US" dirty="0"/>
              <a:t> tradition include:</a:t>
            </a:r>
            <a:endParaRPr dirty="0"/>
          </a:p>
          <a:p>
            <a:pPr lvl="1">
              <a:defRPr/>
            </a:pPr>
            <a:r>
              <a:rPr lang="en-US" sz="2800" dirty="0"/>
              <a:t>Scientific </a:t>
            </a:r>
            <a:r>
              <a:rPr lang="en-US" sz="2800" dirty="0" err="1"/>
              <a:t>hypothetico</a:t>
            </a:r>
            <a:r>
              <a:rPr lang="en-US" sz="2800" dirty="0"/>
              <a:t>–deductive methods: hypothesis testing by gathering quantitative data and using statistical process for analysis.</a:t>
            </a:r>
            <a:endParaRPr dirty="0"/>
          </a:p>
          <a:p>
            <a:pPr lvl="1">
              <a:defRPr/>
            </a:pPr>
            <a:r>
              <a:rPr lang="en-US" sz="2800" dirty="0"/>
              <a:t>Experimental design: a rigorous and controlled search for cause and effect. </a:t>
            </a:r>
            <a:endParaRPr dirty="0"/>
          </a:p>
          <a:p>
            <a:pPr lvl="1">
              <a:defRPr/>
            </a:pPr>
            <a:r>
              <a:rPr lang="en-US" sz="2800" dirty="0"/>
              <a:t>Exploring existing data: secondary data analysis.</a:t>
            </a:r>
            <a:endParaRPr dirty="0"/>
          </a:p>
          <a:p>
            <a:pPr lvl="1">
              <a:defRPr/>
            </a:pPr>
            <a:r>
              <a:rPr lang="en-US" sz="2800" dirty="0"/>
              <a:t>Gathering primary data: often through a survey.</a:t>
            </a:r>
            <a:endParaRPr dirty="0"/>
          </a:p>
          <a:p>
            <a:pPr marL="0" lvl="0" indent="0">
              <a:buNone/>
              <a:defRPr/>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723903" y="365129"/>
            <a:ext cx="10629900" cy="1109715"/>
          </a:xfrm>
        </p:spPr>
        <p:txBody>
          <a:bodyPr/>
          <a:lstStyle/>
          <a:p>
            <a:pPr lvl="0">
              <a:defRPr/>
            </a:pPr>
            <a:r>
              <a:rPr lang="en-US" sz="4000" b="1">
                <a:solidFill>
                  <a:srgbClr val="7030A0"/>
                </a:solidFill>
              </a:rPr>
              <a:t>Challenges</a:t>
            </a:r>
            <a:r>
              <a:rPr lang="en-GB" sz="4000" b="1">
                <a:solidFill>
                  <a:srgbClr val="7030A0"/>
                </a:solidFill>
              </a:rPr>
              <a:t> in Quantitative Approach</a:t>
            </a:r>
            <a:br>
              <a:rPr lang="en-US" sz="4000" b="1">
                <a:solidFill>
                  <a:srgbClr val="7030A0"/>
                </a:solidFill>
              </a:rPr>
            </a:br>
            <a:endParaRPr lang="en-GB" sz="4000"/>
          </a:p>
        </p:txBody>
      </p:sp>
      <p:sp>
        <p:nvSpPr>
          <p:cNvPr id="3" name="Content Placeholder 2"/>
          <p:cNvSpPr txBox="1">
            <a:spLocks noGrp="1"/>
          </p:cNvSpPr>
          <p:nvPr>
            <p:ph idx="1"/>
          </p:nvPr>
        </p:nvSpPr>
        <p:spPr bwMode="auto">
          <a:xfrm>
            <a:off x="723903" y="1220943"/>
            <a:ext cx="10629900" cy="3978269"/>
          </a:xfrm>
        </p:spPr>
        <p:txBody>
          <a:bodyPr/>
          <a:lstStyle/>
          <a:p>
            <a:pPr lvl="0">
              <a:defRPr/>
            </a:pPr>
            <a:r>
              <a:rPr lang="en-US"/>
              <a:t>One could argue that objective scientific methods are better suited to a laboratory than the real world.</a:t>
            </a:r>
            <a:endParaRPr/>
          </a:p>
          <a:p>
            <a:pPr lvl="0">
              <a:defRPr/>
            </a:pPr>
            <a:r>
              <a:rPr lang="en-US"/>
              <a:t>There is often a trade-off between real-world settings and research precision.</a:t>
            </a:r>
            <a:endParaRPr/>
          </a:p>
          <a:p>
            <a:pPr lvl="0">
              <a:defRPr/>
            </a:pPr>
            <a:r>
              <a:rPr lang="en-US"/>
              <a:t>It is essential that you do everything you can to control for a messy environment and give a strong justification for why your methods, even with limitations, will produce credible and useful results.</a:t>
            </a:r>
            <a:endParaRPr/>
          </a:p>
          <a:p>
            <a:pPr marL="0" lvl="0" indent="0">
              <a:buNone/>
              <a:defRPr/>
            </a:pPr>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lstStyle/>
          <a:p>
            <a:pPr lvl="0">
              <a:defRPr/>
            </a:pPr>
            <a:r>
              <a:rPr lang="en-US" b="1">
                <a:solidFill>
                  <a:srgbClr val="7030A0"/>
                </a:solidFill>
              </a:rPr>
              <a:t>Qualitative tradition</a:t>
            </a:r>
            <a:endParaRPr lang="en-GB"/>
          </a:p>
        </p:txBody>
      </p:sp>
      <p:sp>
        <p:nvSpPr>
          <p:cNvPr id="3" name="Content Placeholder 2"/>
          <p:cNvSpPr txBox="1"/>
          <p:nvPr/>
        </p:nvSpPr>
        <p:spPr bwMode="auto">
          <a:xfrm>
            <a:off x="628650" y="2020385"/>
            <a:ext cx="10070826" cy="2861331"/>
          </a:xfrm>
          <a:prstGeom prst="rect">
            <a:avLst/>
          </a:prstGeom>
          <a:noFill/>
          <a:ln cap="flat">
            <a:noFill/>
          </a:ln>
        </p:spPr>
        <p:txBody>
          <a:bodyPr vert="horz" wrap="square" lIns="91440" tIns="45720" rIns="91440" bIns="45720" anchor="t" anchorCtr="0" compatLnSpc="1">
            <a:normAutofit/>
          </a:bodyPr>
          <a:lstStyle/>
          <a:p>
            <a:pPr marL="171450" marR="0" lvl="0" indent="-171450" algn="l" defTabSz="685800">
              <a:lnSpc>
                <a:spcPct val="90000"/>
              </a:lnSpc>
              <a:spcBef>
                <a:spcPts val="750"/>
              </a:spcBef>
              <a:spcAft>
                <a:spcPts val="0"/>
              </a:spcAft>
              <a:buSzPct val="100000"/>
              <a:buFont typeface="Arial"/>
              <a:buChar char="•"/>
              <a:defRPr sz="1800" b="0" i="0" u="none" strike="noStrike" cap="none" spc="0">
                <a:solidFill>
                  <a:srgbClr val="000000"/>
                </a:solidFill>
              </a:defRPr>
            </a:pPr>
            <a:r>
              <a:rPr lang="en-US" sz="2400" b="0" i="0" u="none" strike="noStrike" cap="none" spc="0">
                <a:solidFill>
                  <a:srgbClr val="000000"/>
                </a:solidFill>
                <a:latin typeface="Calibri"/>
              </a:rPr>
              <a:t>Common strategies of the qualitative tradition include:</a:t>
            </a:r>
            <a:endParaRPr/>
          </a:p>
          <a:p>
            <a:pPr marL="514350" marR="0" lvl="1" indent="-171450" algn="l" defTabSz="685800">
              <a:lnSpc>
                <a:spcPct val="90000"/>
              </a:lnSpc>
              <a:spcBef>
                <a:spcPts val="375"/>
              </a:spcBef>
              <a:spcAft>
                <a:spcPts val="0"/>
              </a:spcAft>
              <a:buSzPct val="100000"/>
              <a:buFont typeface="Arial"/>
              <a:buChar char="•"/>
              <a:defRPr sz="1800" b="0" i="0" u="none" strike="noStrike" cap="none" spc="0">
                <a:solidFill>
                  <a:srgbClr val="000000"/>
                </a:solidFill>
              </a:defRPr>
            </a:pPr>
            <a:r>
              <a:rPr lang="en-US" sz="2400" b="0" i="0" u="none" strike="noStrike" cap="none" spc="0">
                <a:solidFill>
                  <a:srgbClr val="000000"/>
                </a:solidFill>
                <a:latin typeface="Calibri"/>
              </a:rPr>
              <a:t>Ethnography: The study of cultural groups in a bid to understand, describe and interpret a way of life from the point of view of its participants.</a:t>
            </a:r>
            <a:endParaRPr/>
          </a:p>
          <a:p>
            <a:pPr marL="514350" marR="0" lvl="1" indent="-171450" algn="l" defTabSz="685800">
              <a:lnSpc>
                <a:spcPct val="90000"/>
              </a:lnSpc>
              <a:spcBef>
                <a:spcPts val="375"/>
              </a:spcBef>
              <a:spcAft>
                <a:spcPts val="0"/>
              </a:spcAft>
              <a:buSzPct val="100000"/>
              <a:buFont typeface="Arial"/>
              <a:buChar char="•"/>
              <a:defRPr sz="1800" b="0" i="0" u="none" strike="noStrike" cap="none" spc="0">
                <a:solidFill>
                  <a:srgbClr val="000000"/>
                </a:solidFill>
              </a:defRPr>
            </a:pPr>
            <a:r>
              <a:rPr lang="en-US" sz="2400" b="0" i="0" u="none" strike="noStrike" cap="none" spc="0">
                <a:solidFill>
                  <a:srgbClr val="000000"/>
                </a:solidFill>
                <a:latin typeface="Calibri"/>
              </a:rPr>
              <a:t>Phenomenology: Study of phenomena as they present themselves in individuals’ direct awareness and experience. </a:t>
            </a:r>
            <a:endParaRPr/>
          </a:p>
          <a:p>
            <a:pPr marL="514350" marR="0" lvl="1" indent="-171450" algn="l" defTabSz="685800">
              <a:lnSpc>
                <a:spcPct val="90000"/>
              </a:lnSpc>
              <a:spcBef>
                <a:spcPts val="375"/>
              </a:spcBef>
              <a:spcAft>
                <a:spcPts val="0"/>
              </a:spcAft>
              <a:buSzPct val="100000"/>
              <a:buFont typeface="Arial"/>
              <a:buChar char="•"/>
              <a:defRPr sz="1800" b="0" i="0" u="none" strike="noStrike" cap="none" spc="0">
                <a:solidFill>
                  <a:srgbClr val="000000"/>
                </a:solidFill>
              </a:defRPr>
            </a:pPr>
            <a:r>
              <a:rPr lang="en-US" sz="2400" b="0" i="0" u="none" strike="noStrike" cap="none" spc="0">
                <a:solidFill>
                  <a:srgbClr val="000000"/>
                </a:solidFill>
                <a:latin typeface="Calibri"/>
              </a:rPr>
              <a:t>Ethnomethodology: The study of the methods that individuals use to accomplish their daily actions and make sense of their social world.</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03981672" name="Title 1"/>
          <p:cNvSpPr txBox="1">
            <a:spLocks noGrp="1"/>
          </p:cNvSpPr>
          <p:nvPr>
            <p:ph type="title"/>
          </p:nvPr>
        </p:nvSpPr>
        <p:spPr bwMode="auto"/>
        <p:txBody>
          <a:bodyPr/>
          <a:lstStyle/>
          <a:p>
            <a:pPr lvl="0">
              <a:defRPr/>
            </a:pPr>
            <a:r>
              <a:rPr lang="en-GB" b="1">
                <a:solidFill>
                  <a:srgbClr val="7030A0"/>
                </a:solidFill>
              </a:rPr>
              <a:t>Challenges in </a:t>
            </a:r>
            <a:r>
              <a:rPr lang="en-US" b="1">
                <a:solidFill>
                  <a:srgbClr val="7030A0"/>
                </a:solidFill>
              </a:rPr>
              <a:t>Qualitative </a:t>
            </a:r>
            <a:r>
              <a:rPr lang="en-GB" b="1">
                <a:solidFill>
                  <a:srgbClr val="7030A0"/>
                </a:solidFill>
              </a:rPr>
              <a:t>Approach</a:t>
            </a:r>
            <a:endParaRPr lang="en-GB"/>
          </a:p>
        </p:txBody>
      </p:sp>
      <p:sp>
        <p:nvSpPr>
          <p:cNvPr id="538454064" name="Content Placeholder 2"/>
          <p:cNvSpPr txBox="1"/>
          <p:nvPr/>
        </p:nvSpPr>
        <p:spPr bwMode="auto">
          <a:xfrm>
            <a:off x="609599" y="1952349"/>
            <a:ext cx="10070826" cy="2861330"/>
          </a:xfrm>
          <a:prstGeom prst="rect">
            <a:avLst/>
          </a:prstGeom>
          <a:noFill/>
          <a:ln cap="flat">
            <a:noFill/>
          </a:ln>
        </p:spPr>
        <p:txBody>
          <a:bodyPr vertOverflow="overflow" horzOverflow="overflow" vert="horz" wrap="square" lIns="91440" tIns="45720" rIns="91440" bIns="45720" numCol="1" spcCol="0" rtlCol="0" fromWordArt="0" anchor="t" anchorCtr="0" forceAA="0" compatLnSpc="1">
            <a:normAutofit fontScale="82500" lnSpcReduction="15000"/>
          </a:bodyPr>
          <a:lstStyle/>
          <a:p>
            <a:pPr>
              <a:defRPr/>
            </a:pPr>
            <a:endParaRPr/>
          </a:p>
          <a:p>
            <a:pPr>
              <a:defRPr/>
            </a:pPr>
            <a:r>
              <a:rPr sz="3600" b="0" i="0" u="none">
                <a:solidFill>
                  <a:srgbClr val="000000"/>
                </a:solidFill>
                <a:latin typeface="Arial"/>
                <a:ea typeface="Arial"/>
                <a:cs typeface="Arial"/>
              </a:rPr>
              <a:t>Qualitative research challenges include researcher bias, subjectivity, time-intensive data collection, and difficulty generalizing findings due to small sample sizes. It is also difficult to replicate studies precisely because outcomes often depend on the researcher's interpretations, participant settings, and the dynamic nature of human interaction</a:t>
            </a:r>
            <a:r>
              <a:rPr lang="en-GB" sz="3600" b="0">
                <a:latin typeface="Arial"/>
                <a:ea typeface="Arial"/>
                <a:cs typeface="Arial"/>
              </a:rPr>
              <a:t>.</a:t>
            </a:r>
            <a:endParaRPr sz="3600" b="0">
              <a:latin typeface="Arial"/>
              <a:cs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749253813" name="Title 1"/>
          <p:cNvSpPr txBox="1">
            <a:spLocks noGrp="1"/>
          </p:cNvSpPr>
          <p:nvPr>
            <p:ph type="title"/>
          </p:nvPr>
        </p:nvSpPr>
        <p:spPr bwMode="auto"/>
        <p:txBody>
          <a:bodyPr/>
          <a:lstStyle/>
          <a:p>
            <a:pPr lvl="0">
              <a:defRPr/>
            </a:pPr>
            <a:r>
              <a:rPr lang="en-GB" b="1">
                <a:solidFill>
                  <a:srgbClr val="7030A0"/>
                </a:solidFill>
              </a:rPr>
              <a:t>Mixed Methods Research</a:t>
            </a:r>
            <a:endParaRPr lang="en-GB"/>
          </a:p>
        </p:txBody>
      </p:sp>
      <p:sp>
        <p:nvSpPr>
          <p:cNvPr id="115726968" name="Content Placeholder 2"/>
          <p:cNvSpPr txBox="1"/>
          <p:nvPr/>
        </p:nvSpPr>
        <p:spPr bwMode="auto">
          <a:xfrm>
            <a:off x="628650" y="2020384"/>
            <a:ext cx="10070826" cy="2861330"/>
          </a:xfrm>
          <a:prstGeom prst="rect">
            <a:avLst/>
          </a:prstGeom>
          <a:noFill/>
          <a:ln cap="flat">
            <a:noFill/>
          </a:ln>
        </p:spPr>
        <p:txBody>
          <a:bodyPr vertOverflow="overflow" horzOverflow="overflow" vert="horz" wrap="square" lIns="91440" tIns="45720" rIns="91440" bIns="45720" numCol="1" spcCol="0" rtlCol="0" fromWordArt="0" anchor="t" anchorCtr="0" forceAA="0" compatLnSpc="1">
            <a:normAutofit fontScale="95000" lnSpcReduction="1000"/>
          </a:bodyPr>
          <a:lstStyle/>
          <a:p>
            <a:pPr>
              <a:defRPr/>
            </a:pPr>
            <a:r>
              <a:rPr sz="2800" b="0" i="0" u="none">
                <a:solidFill>
                  <a:srgbClr val="000000"/>
                </a:solidFill>
                <a:latin typeface="Arial"/>
                <a:ea typeface="Arial"/>
                <a:cs typeface="Arial"/>
              </a:rPr>
              <a:t>Mixed methods research is </a:t>
            </a:r>
            <a:r>
              <a:rPr sz="2800" b="1" i="0" u="none">
                <a:solidFill>
                  <a:srgbClr val="000000"/>
                </a:solidFill>
                <a:latin typeface="Arial"/>
                <a:ea typeface="Arial"/>
                <a:cs typeface="Arial"/>
              </a:rPr>
              <a:t>an approach that integrates both quantitative (numerical data, trends) and qualitative (interviews, observations, experiences) data within a single study</a:t>
            </a:r>
            <a:r>
              <a:rPr sz="2800" b="0" i="0" u="none">
                <a:solidFill>
                  <a:srgbClr val="000000"/>
                </a:solidFill>
                <a:latin typeface="Arial"/>
                <a:ea typeface="Arial"/>
                <a:cs typeface="Arial"/>
              </a:rPr>
              <a:t>. By combining these two methods, researchers can offset the limitations of using only one approach and gain a deeper, more comprehensive understanding of a complex problem.</a:t>
            </a:r>
            <a:endParaRPr sz="2800">
              <a:latin typeface="Arial"/>
              <a:cs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91257302" name="Title 1"/>
          <p:cNvSpPr txBox="1">
            <a:spLocks noGrp="1"/>
          </p:cNvSpPr>
          <p:nvPr>
            <p:ph type="title"/>
          </p:nvPr>
        </p:nvSpPr>
        <p:spPr bwMode="auto"/>
        <p:txBody>
          <a:bodyPr/>
          <a:lstStyle/>
          <a:p>
            <a:pPr lvl="0">
              <a:defRPr/>
            </a:pPr>
            <a:r>
              <a:rPr lang="en-GB" b="1">
                <a:solidFill>
                  <a:srgbClr val="7030A0"/>
                </a:solidFill>
              </a:rPr>
              <a:t>Challenges in Mixed Methods Research</a:t>
            </a:r>
            <a:endParaRPr lang="en-GB"/>
          </a:p>
        </p:txBody>
      </p:sp>
      <p:sp>
        <p:nvSpPr>
          <p:cNvPr id="2023796053" name="Content Placeholder 2"/>
          <p:cNvSpPr txBox="1"/>
          <p:nvPr/>
        </p:nvSpPr>
        <p:spPr bwMode="auto">
          <a:xfrm>
            <a:off x="628650" y="2020384"/>
            <a:ext cx="10070826" cy="2861330"/>
          </a:xfrm>
          <a:prstGeom prst="rect">
            <a:avLst/>
          </a:prstGeom>
          <a:noFill/>
          <a:ln cap="flat">
            <a:noFill/>
          </a:ln>
        </p:spPr>
        <p:txBody>
          <a:bodyPr vertOverflow="overflow" horzOverflow="overflow" vert="horz" wrap="square" lIns="91440" tIns="45720" rIns="91440" bIns="45720" numCol="1" spcCol="0" rtlCol="0" fromWordArt="0" anchor="t" anchorCtr="0" forceAA="0" compatLnSpc="1">
            <a:normAutofit/>
          </a:bodyPr>
          <a:lstStyle/>
          <a:p>
            <a:pPr>
              <a:defRPr/>
            </a:pPr>
            <a:r>
              <a:rPr sz="2800" b="0" i="0" u="none">
                <a:solidFill>
                  <a:srgbClr val="000000"/>
                </a:solidFill>
                <a:latin typeface="Arial"/>
                <a:ea typeface="Arial"/>
                <a:cs typeface="Arial"/>
              </a:rPr>
              <a:t>The process </a:t>
            </a:r>
            <a:r>
              <a:rPr lang="en-GB" sz="2800" b="0" i="0" u="none">
                <a:solidFill>
                  <a:srgbClr val="000000"/>
                </a:solidFill>
                <a:latin typeface="Arial"/>
                <a:ea typeface="Arial"/>
                <a:cs typeface="Arial"/>
              </a:rPr>
              <a:t>can entail more work for the researcher. It may</a:t>
            </a:r>
            <a:r>
              <a:rPr sz="2800" b="0" i="0" u="none">
                <a:solidFill>
                  <a:srgbClr val="000000"/>
                </a:solidFill>
                <a:latin typeface="Arial"/>
                <a:ea typeface="Arial"/>
                <a:cs typeface="Arial"/>
              </a:rPr>
              <a:t> require</a:t>
            </a:r>
            <a:r>
              <a:rPr lang="en-GB" sz="2800" b="0" i="0" u="none">
                <a:solidFill>
                  <a:srgbClr val="000000"/>
                </a:solidFill>
                <a:latin typeface="Arial"/>
                <a:ea typeface="Arial"/>
                <a:cs typeface="Arial"/>
              </a:rPr>
              <a:t> more time to complete,</a:t>
            </a:r>
            <a:r>
              <a:rPr sz="2800" b="0" i="0" u="none">
                <a:solidFill>
                  <a:srgbClr val="000000"/>
                </a:solidFill>
                <a:latin typeface="Arial"/>
                <a:ea typeface="Arial"/>
                <a:cs typeface="Arial"/>
              </a:rPr>
              <a:t> larger budgets, and demands expertise in handling both statistic</a:t>
            </a:r>
            <a:r>
              <a:rPr lang="en-GB" sz="2800" b="0" i="0" u="none">
                <a:solidFill>
                  <a:srgbClr val="000000"/>
                </a:solidFill>
                <a:latin typeface="Arial"/>
                <a:ea typeface="Arial"/>
                <a:cs typeface="Arial"/>
              </a:rPr>
              <a:t>al analysis </a:t>
            </a:r>
            <a:r>
              <a:rPr sz="2800" b="0" i="0" u="none">
                <a:solidFill>
                  <a:srgbClr val="000000"/>
                </a:solidFill>
                <a:latin typeface="Arial"/>
                <a:ea typeface="Arial"/>
                <a:cs typeface="Arial"/>
              </a:rPr>
              <a:t>and thematic coding</a:t>
            </a:r>
            <a:r>
              <a:rPr lang="en-GB" sz="2800" b="0" i="0" u="none">
                <a:solidFill>
                  <a:srgbClr val="000000"/>
                </a:solidFill>
                <a:latin typeface="Arial"/>
                <a:ea typeface="Arial"/>
                <a:cs typeface="Arial"/>
              </a:rPr>
              <a:t> and analysis</a:t>
            </a:r>
            <a:r>
              <a:rPr sz="2800" b="0" i="0" u="none">
                <a:solidFill>
                  <a:srgbClr val="000000"/>
                </a:solidFill>
                <a:latin typeface="Arial"/>
                <a:ea typeface="Arial"/>
                <a:cs typeface="Arial"/>
              </a:rPr>
              <a:t>.</a:t>
            </a:r>
            <a:endParaRPr sz="2800">
              <a:latin typeface="Arial"/>
              <a:cs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7171" name="Title 1"/>
          <p:cNvSpPr>
            <a:spLocks noGrp="1"/>
          </p:cNvSpPr>
          <p:nvPr>
            <p:ph type="title" idx="4294967295"/>
          </p:nvPr>
        </p:nvSpPr>
        <p:spPr bwMode="auto">
          <a:xfrm>
            <a:off x="551384" y="3789040"/>
            <a:ext cx="11089232" cy="1656184"/>
          </a:xfrm>
        </p:spPr>
        <p:txBody>
          <a:bodyPr/>
          <a:lstStyle/>
          <a:p>
            <a:pPr algn="just">
              <a:defRPr/>
            </a:pPr>
            <a:r>
              <a:rPr lang="en-GB" sz="3200" b="1">
                <a:solidFill>
                  <a:schemeClr val="tx2">
                    <a:lumMod val="75000"/>
                  </a:schemeClr>
                </a:solidFill>
              </a:rPr>
              <a:t>Do you have any question as yet?</a:t>
            </a:r>
            <a:endParaRPr/>
          </a:p>
        </p:txBody>
      </p:sp>
      <p:sp>
        <p:nvSpPr>
          <p:cNvPr id="5" name="Title 1"/>
          <p:cNvSpPr txBox="1"/>
          <p:nvPr/>
        </p:nvSpPr>
        <p:spPr bwMode="auto">
          <a:xfrm>
            <a:off x="551384" y="0"/>
            <a:ext cx="11089232" cy="1143000"/>
          </a:xfrm>
          <a:prstGeom prst="rect">
            <a:avLst/>
          </a:prstGeom>
          <a:noFill/>
          <a:ln>
            <a:noFill/>
          </a:ln>
        </p:spPr>
        <p:txBody>
          <a:bodyPr vert="horz" wrap="square" lIns="91440" tIns="45720" rIns="91440" bIns="45720" numCol="1" anchor="ctr" anchorCtr="0" compatLnSpc="1">
            <a:prstTxWarp prst="textNoShape">
              <a:avLst/>
            </a:prstTxWarp>
          </a:bodyPr>
          <a:lstStyle>
            <a:lvl1pPr algn="ctr">
              <a:spcBef>
                <a:spcPts val="0"/>
              </a:spcBef>
              <a:spcAft>
                <a:spcPts val="0"/>
              </a:spcAft>
              <a:defRPr sz="4400">
                <a:solidFill>
                  <a:schemeClr val="tx1"/>
                </a:solidFill>
                <a:latin typeface="+mj-lt"/>
                <a:ea typeface="+mj-ea"/>
                <a:cs typeface="+mj-cs"/>
              </a:defRPr>
            </a:lvl1pPr>
            <a:lvl2pPr algn="ctr">
              <a:spcBef>
                <a:spcPts val="0"/>
              </a:spcBef>
              <a:spcAft>
                <a:spcPts val="0"/>
              </a:spcAft>
              <a:defRPr sz="4400">
                <a:solidFill>
                  <a:schemeClr val="tx1"/>
                </a:solidFill>
                <a:latin typeface="Myriad Pro"/>
              </a:defRPr>
            </a:lvl2pPr>
            <a:lvl3pPr algn="ctr">
              <a:spcBef>
                <a:spcPts val="0"/>
              </a:spcBef>
              <a:spcAft>
                <a:spcPts val="0"/>
              </a:spcAft>
              <a:defRPr sz="4400">
                <a:solidFill>
                  <a:schemeClr val="tx1"/>
                </a:solidFill>
                <a:latin typeface="Myriad Pro"/>
              </a:defRPr>
            </a:lvl3pPr>
            <a:lvl4pPr algn="ctr">
              <a:spcBef>
                <a:spcPts val="0"/>
              </a:spcBef>
              <a:spcAft>
                <a:spcPts val="0"/>
              </a:spcAft>
              <a:defRPr sz="4400">
                <a:solidFill>
                  <a:schemeClr val="tx1"/>
                </a:solidFill>
                <a:latin typeface="Myriad Pro"/>
              </a:defRPr>
            </a:lvl4pPr>
            <a:lvl5pPr algn="ctr">
              <a:spcBef>
                <a:spcPts val="0"/>
              </a:spcBef>
              <a:spcAft>
                <a:spcPts val="0"/>
              </a:spcAft>
              <a:defRPr sz="4400">
                <a:solidFill>
                  <a:schemeClr val="tx1"/>
                </a:solidFill>
                <a:latin typeface="Myriad Pro"/>
              </a:defRPr>
            </a:lvl5pPr>
            <a:lvl6pPr marL="457200" algn="ctr">
              <a:spcBef>
                <a:spcPts val="0"/>
              </a:spcBef>
              <a:spcAft>
                <a:spcPts val="0"/>
              </a:spcAft>
              <a:defRPr sz="4400">
                <a:solidFill>
                  <a:schemeClr val="tx1"/>
                </a:solidFill>
                <a:latin typeface="Myriad Pro"/>
              </a:defRPr>
            </a:lvl6pPr>
            <a:lvl7pPr marL="914400" algn="ctr">
              <a:spcBef>
                <a:spcPts val="0"/>
              </a:spcBef>
              <a:spcAft>
                <a:spcPts val="0"/>
              </a:spcAft>
              <a:defRPr sz="4400">
                <a:solidFill>
                  <a:schemeClr val="tx1"/>
                </a:solidFill>
                <a:latin typeface="Myriad Pro"/>
              </a:defRPr>
            </a:lvl7pPr>
            <a:lvl8pPr marL="1371600" algn="ctr">
              <a:spcBef>
                <a:spcPts val="0"/>
              </a:spcBef>
              <a:spcAft>
                <a:spcPts val="0"/>
              </a:spcAft>
              <a:defRPr sz="4400">
                <a:solidFill>
                  <a:schemeClr val="tx1"/>
                </a:solidFill>
                <a:latin typeface="Myriad Pro"/>
              </a:defRPr>
            </a:lvl8pPr>
            <a:lvl9pPr marL="1828800" algn="ctr">
              <a:spcBef>
                <a:spcPts val="0"/>
              </a:spcBef>
              <a:spcAft>
                <a:spcPts val="0"/>
              </a:spcAft>
              <a:defRPr sz="4400">
                <a:solidFill>
                  <a:schemeClr val="tx1"/>
                </a:solidFill>
                <a:latin typeface="Myriad Pro"/>
              </a:defRPr>
            </a:lvl9pPr>
          </a:lstStyle>
          <a:p>
            <a:pPr>
              <a:defRPr/>
            </a:pPr>
            <a:r>
              <a:rPr lang="en-GB" sz="3200" b="1">
                <a:solidFill>
                  <a:schemeClr val="tx2">
                    <a:lumMod val="75000"/>
                  </a:schemeClr>
                </a:solidFill>
              </a:rPr>
              <a:t>Question?</a:t>
            </a:r>
            <a:endParaRPr/>
          </a:p>
        </p:txBody>
      </p:sp>
      <p:pic>
        <p:nvPicPr>
          <p:cNvPr id="3" name="Picture 2"/>
          <p:cNvPicPr>
            <a:picLocks noChangeAspect="1"/>
          </p:cNvPicPr>
          <p:nvPr/>
        </p:nvPicPr>
        <p:blipFill>
          <a:blip r:embed="rId3"/>
          <a:stretch/>
        </p:blipFill>
        <p:spPr bwMode="auto">
          <a:xfrm>
            <a:off x="5087888" y="1117036"/>
            <a:ext cx="2492896" cy="249289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163458" y="147684"/>
            <a:ext cx="6370076" cy="1325559"/>
          </a:xfrm>
        </p:spPr>
        <p:txBody>
          <a:bodyPr/>
          <a:lstStyle/>
          <a:p>
            <a:pPr lvl="0">
              <a:defRPr/>
            </a:pPr>
            <a:r>
              <a:rPr lang="en-GB"/>
              <a:t>Reference </a:t>
            </a:r>
            <a:endParaRPr/>
          </a:p>
        </p:txBody>
      </p:sp>
      <p:sp>
        <p:nvSpPr>
          <p:cNvPr id="3" name="Content Placeholder 2"/>
          <p:cNvSpPr txBox="1">
            <a:spLocks noGrp="1"/>
          </p:cNvSpPr>
          <p:nvPr>
            <p:ph idx="1"/>
          </p:nvPr>
        </p:nvSpPr>
        <p:spPr bwMode="auto">
          <a:xfrm>
            <a:off x="0" y="1825627"/>
            <a:ext cx="7940100" cy="1603372"/>
          </a:xfrm>
        </p:spPr>
        <p:txBody>
          <a:bodyPr/>
          <a:lstStyle/>
          <a:p>
            <a:pPr marL="0" lvl="0" indent="0">
              <a:buNone/>
              <a:defRPr/>
            </a:pPr>
            <a:r>
              <a:rPr lang="en-GB"/>
              <a:t>The slides have been adapted from the book: The Essential Guide to Doing Your Research Project By </a:t>
            </a:r>
            <a:r>
              <a:rPr lang="en-US">
                <a:solidFill>
                  <a:srgbClr val="7F7F7F"/>
                </a:solidFill>
              </a:rPr>
              <a:t>Zina O’Leary</a:t>
            </a:r>
            <a:endParaRPr lang="en-GB"/>
          </a:p>
          <a:p>
            <a:pPr marL="0" lvl="0" indent="0">
              <a:buNone/>
              <a:defRPr/>
            </a:pPr>
            <a:endParaRPr lang="en-GB"/>
          </a:p>
        </p:txBody>
      </p:sp>
      <p:pic>
        <p:nvPicPr>
          <p:cNvPr id="4" name="Content Placeholder 11" descr="The cover image of the book titled The Essential Guide to Doing Your Research Project, fourth edition, by Zina O’Leary."/>
          <p:cNvPicPr>
            <a:picLocks noChangeAspect="1"/>
          </p:cNvPicPr>
          <p:nvPr/>
        </p:nvPicPr>
        <p:blipFill>
          <a:blip r:embed="rId3"/>
          <a:stretch/>
        </p:blipFill>
        <p:spPr bwMode="auto">
          <a:xfrm>
            <a:off x="7940099" y="525567"/>
            <a:ext cx="3493620" cy="4683026"/>
          </a:xfrm>
          <a:prstGeom prst="rect">
            <a:avLst/>
          </a:prstGeom>
          <a:noFill/>
          <a:ln cap="flat">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609600" y="274638"/>
            <a:ext cx="10972800" cy="1143000"/>
          </a:xfrm>
        </p:spPr>
        <p:txBody>
          <a:bodyPr wrap="square" anchor="ctr">
            <a:normAutofit/>
          </a:bodyPr>
          <a:lstStyle/>
          <a:p>
            <a:pPr>
              <a:defRPr/>
            </a:pPr>
            <a:r>
              <a:rPr lang="en-GB"/>
              <a:t>Break </a:t>
            </a:r>
            <a:endParaRPr/>
          </a:p>
        </p:txBody>
      </p:sp>
      <p:pic>
        <p:nvPicPr>
          <p:cNvPr id="4" name="Content Placeholder 3"/>
          <p:cNvPicPr>
            <a:picLocks noGrp="1" noChangeAspect="1"/>
          </p:cNvPicPr>
          <p:nvPr>
            <p:ph sz="half" idx="1"/>
          </p:nvPr>
        </p:nvPicPr>
        <p:blipFill>
          <a:blip r:embed="rId3"/>
          <a:stretch/>
        </p:blipFill>
        <p:spPr bwMode="auto">
          <a:xfrm>
            <a:off x="681725" y="1600201"/>
            <a:ext cx="5312676" cy="3989040"/>
          </a:xfrm>
          <a:prstGeom prst="rect">
            <a:avLst/>
          </a:prstGeom>
          <a:noFill/>
        </p:spPr>
      </p:pic>
      <p:pic>
        <p:nvPicPr>
          <p:cNvPr id="6" name="Content Placeholder 5"/>
          <p:cNvPicPr>
            <a:picLocks noGrp="1" noChangeAspect="1"/>
          </p:cNvPicPr>
          <p:nvPr>
            <p:ph sz="half" idx="2"/>
          </p:nvPr>
        </p:nvPicPr>
        <p:blipFill>
          <a:blip r:embed="rId4"/>
          <a:stretch/>
        </p:blipFill>
        <p:spPr bwMode="auto">
          <a:xfrm>
            <a:off x="7842250" y="2547144"/>
            <a:ext cx="2095500" cy="20955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a:spLocks noGrp="1"/>
          </p:cNvSpPr>
          <p:nvPr>
            <p:ph type="ctrTitle"/>
          </p:nvPr>
        </p:nvSpPr>
        <p:spPr bwMode="auto">
          <a:xfrm>
            <a:off x="911424" y="1988841"/>
            <a:ext cx="10363200" cy="1470025"/>
          </a:xfrm>
        </p:spPr>
        <p:txBody>
          <a:bodyPr wrap="square" anchor="ctr">
            <a:normAutofit/>
          </a:bodyPr>
          <a:lstStyle/>
          <a:p>
            <a:pPr>
              <a:defRPr/>
            </a:pPr>
            <a:r>
              <a:rPr lang="en-GB"/>
              <a:t>Session 2 </a:t>
            </a:r>
            <a:endParaRPr/>
          </a:p>
        </p:txBody>
      </p:sp>
      <p:sp>
        <p:nvSpPr>
          <p:cNvPr id="8" name="Subtitle 2"/>
          <p:cNvSpPr>
            <a:spLocks noGrp="1"/>
          </p:cNvSpPr>
          <p:nvPr>
            <p:ph type="subTitle" idx="1"/>
          </p:nvPr>
        </p:nvSpPr>
        <p:spPr bwMode="auto">
          <a:xfrm>
            <a:off x="1825824" y="3744615"/>
            <a:ext cx="8534400" cy="1752599"/>
          </a:xfrm>
        </p:spPr>
        <p:txBody>
          <a:bodyPr/>
          <a:lstStyle/>
          <a:p>
            <a:pPr>
              <a:defRPr/>
            </a:pPr>
            <a:r>
              <a:rPr lang="en-US"/>
              <a:t>Welcome to RMB session 2 </a:t>
            </a:r>
            <a:endParaRPr/>
          </a:p>
        </p:txBody>
      </p:sp>
      <p:sp>
        <p:nvSpPr>
          <p:cNvPr id="4" name="TextBox 3"/>
          <p:cNvSpPr txBox="1"/>
          <p:nvPr/>
        </p:nvSpPr>
        <p:spPr bwMode="auto">
          <a:xfrm>
            <a:off x="3359696" y="4797152"/>
            <a:ext cx="6093500" cy="830997"/>
          </a:xfrm>
          <a:prstGeom prst="rect">
            <a:avLst/>
          </a:prstGeom>
          <a:noFill/>
        </p:spPr>
        <p:txBody>
          <a:bodyPr wrap="square">
            <a:spAutoFit/>
          </a:bodyPr>
          <a:lstStyle/>
          <a:p>
            <a:pPr>
              <a:defRPr/>
            </a:pPr>
            <a:r>
              <a:rPr lang="en-GB" sz="2400">
                <a:solidFill>
                  <a:srgbClr val="FF0000"/>
                </a:solidFill>
                <a:latin typeface="Calibri"/>
              </a:rPr>
              <a:t>QUALITATIVE AND QUANTITATIVE APPROACHES (PART 2)</a:t>
            </a:r>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lstStyle/>
          <a:p>
            <a:pPr lvl="0">
              <a:defRPr/>
            </a:pPr>
            <a:r>
              <a:rPr lang="en-US" b="1">
                <a:solidFill>
                  <a:srgbClr val="7030A0"/>
                </a:solidFill>
              </a:rPr>
              <a:t>Learning Outcomes</a:t>
            </a:r>
            <a:br>
              <a:rPr lang="en-GB" b="1">
                <a:solidFill>
                  <a:srgbClr val="7030A0"/>
                </a:solidFill>
              </a:rPr>
            </a:br>
            <a:endParaRPr lang="en-GB"/>
          </a:p>
        </p:txBody>
      </p:sp>
      <p:sp>
        <p:nvSpPr>
          <p:cNvPr id="3" name="Content Placeholder 2"/>
          <p:cNvSpPr txBox="1">
            <a:spLocks noGrp="1"/>
          </p:cNvSpPr>
          <p:nvPr>
            <p:ph idx="1"/>
          </p:nvPr>
        </p:nvSpPr>
        <p:spPr bwMode="auto"/>
        <p:txBody>
          <a:bodyPr/>
          <a:lstStyle/>
          <a:p>
            <a:pPr marL="0" lvl="0" indent="0">
              <a:lnSpc>
                <a:spcPct val="100000"/>
              </a:lnSpc>
              <a:spcBef>
                <a:spcPts val="0"/>
              </a:spcBef>
              <a:buNone/>
              <a:defRPr/>
            </a:pPr>
            <a:r>
              <a:rPr lang="en-GB" sz="3200"/>
              <a:t>For</a:t>
            </a:r>
            <a:r>
              <a:rPr lang="en-US" sz="3200"/>
              <a:t> this session:</a:t>
            </a:r>
            <a:endParaRPr/>
          </a:p>
          <a:p>
            <a:pPr marL="1101723" lvl="1" indent="-533396">
              <a:buFont typeface="Verdana"/>
              <a:buChar char="›"/>
              <a:defRPr/>
            </a:pPr>
            <a:r>
              <a:rPr lang="en-US" sz="2800">
                <a:latin typeface="Arial"/>
                <a:ea typeface="ＭＳ Ｐゴシック"/>
                <a:cs typeface="Arial"/>
              </a:rPr>
              <a:t>Data collection methods for Qualitative and Quantitative study</a:t>
            </a:r>
            <a:endParaRPr/>
          </a:p>
          <a:p>
            <a:pPr marL="1101723" lvl="1" indent="-533396">
              <a:buFont typeface="Verdana"/>
              <a:buChar char="›"/>
              <a:defRPr/>
            </a:pPr>
            <a:r>
              <a:rPr lang="en-GB" sz="2800">
                <a:latin typeface="Arial"/>
                <a:ea typeface="ＭＳ Ｐゴシック"/>
                <a:cs typeface="Arial"/>
              </a:rPr>
              <a:t>D</a:t>
            </a:r>
            <a:r>
              <a:rPr lang="en-US" sz="2800">
                <a:latin typeface="Arial"/>
                <a:ea typeface="ＭＳ Ｐゴシック"/>
                <a:cs typeface="Arial"/>
              </a:rPr>
              <a:t>ifferent </a:t>
            </a:r>
            <a:r>
              <a:rPr lang="en-GB" sz="2800">
                <a:latin typeface="Arial"/>
                <a:ea typeface="ＭＳ Ｐゴシック"/>
                <a:cs typeface="Arial"/>
              </a:rPr>
              <a:t>data a</a:t>
            </a:r>
            <a:r>
              <a:rPr lang="en-US" sz="2800">
                <a:latin typeface="Arial"/>
                <a:ea typeface="ＭＳ Ｐゴシック"/>
                <a:cs typeface="Arial"/>
              </a:rPr>
              <a:t>nalysis methods for Qualitative and Quantitative study</a:t>
            </a:r>
            <a:endParaRPr/>
          </a:p>
          <a:p>
            <a:pPr marL="1101723" lvl="1" indent="-533396">
              <a:buFont typeface="Verdana"/>
              <a:buChar char="›"/>
              <a:defRPr/>
            </a:pPr>
            <a:r>
              <a:rPr lang="en-US" sz="2800">
                <a:latin typeface="Arial"/>
                <a:ea typeface="ＭＳ Ｐゴシック"/>
                <a:cs typeface="Arial"/>
              </a:rPr>
              <a:t>Examples and </a:t>
            </a:r>
            <a:r>
              <a:rPr lang="en-GB" sz="2800">
                <a:latin typeface="Arial"/>
                <a:ea typeface="ＭＳ Ｐゴシック"/>
                <a:cs typeface="Arial"/>
              </a:rPr>
              <a:t>v</a:t>
            </a:r>
            <a:r>
              <a:rPr lang="en-US" sz="2800">
                <a:latin typeface="Arial"/>
                <a:ea typeface="ＭＳ Ｐゴシック"/>
                <a:cs typeface="Arial"/>
              </a:rPr>
              <a:t>ideos</a:t>
            </a:r>
            <a:endParaRPr/>
          </a:p>
          <a:p>
            <a:pPr marL="0" lvl="0" indent="0">
              <a:buNone/>
              <a:defRPr/>
            </a:pPr>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213356" y="167006"/>
            <a:ext cx="11826236" cy="1325559"/>
          </a:xfrm>
        </p:spPr>
        <p:txBody>
          <a:bodyPr/>
          <a:lstStyle/>
          <a:p>
            <a:pPr lvl="0">
              <a:defRPr/>
            </a:pPr>
            <a:r>
              <a:rPr lang="en-GB">
                <a:solidFill>
                  <a:srgbClr val="7030A0"/>
                </a:solidFill>
                <a:latin typeface="Calibri"/>
                <a:cs typeface="Calibri"/>
              </a:rPr>
              <a:t>A Systematic Approach to </a:t>
            </a:r>
            <a:r>
              <a:rPr lang="en-GB" sz="4400" b="0" i="0" u="none" strike="noStrike" cap="none" spc="0">
                <a:solidFill>
                  <a:srgbClr val="7030A0"/>
                </a:solidFill>
                <a:latin typeface="Calibri"/>
                <a:ea typeface="Calibri"/>
                <a:cs typeface="Calibri"/>
              </a:rPr>
              <a:t>Research </a:t>
            </a:r>
            <a:r>
              <a:rPr lang="en-GB">
                <a:solidFill>
                  <a:srgbClr val="7030A0"/>
                </a:solidFill>
                <a:latin typeface="Calibri"/>
                <a:cs typeface="Calibri"/>
              </a:rPr>
              <a:t>Design and Methodology</a:t>
            </a:r>
            <a:endParaRPr lang="en-GB">
              <a:latin typeface="Calibri"/>
              <a:cs typeface="Calibri"/>
            </a:endParaRPr>
          </a:p>
        </p:txBody>
      </p:sp>
      <p:sp>
        <p:nvSpPr>
          <p:cNvPr id="3" name="Google Shape;157;p10"/>
          <p:cNvSpPr txBox="1"/>
          <p:nvPr/>
        </p:nvSpPr>
        <p:spPr bwMode="auto">
          <a:xfrm>
            <a:off x="0" y="1687871"/>
            <a:ext cx="12256773" cy="4115121"/>
          </a:xfrm>
          <a:prstGeom prst="rect">
            <a:avLst/>
          </a:prstGeom>
          <a:noFill/>
          <a:ln cap="flat">
            <a:noFill/>
          </a:ln>
        </p:spPr>
        <p:txBody>
          <a:bodyPr vert="horz" wrap="square" lIns="91421" tIns="45700" rIns="91421" bIns="45700" anchor="t" anchorCtr="0" compatLnSpc="1">
            <a:spAutoFit/>
          </a:bodyPr>
          <a:lstStyle/>
          <a:p>
            <a:pPr marL="0" marR="0" lvl="0" indent="0" algn="l" defTabSz="914400">
              <a:lnSpc>
                <a:spcPct val="100000"/>
              </a:lnSpc>
              <a:spcBef>
                <a:spcPts val="0"/>
              </a:spcBef>
              <a:spcAft>
                <a:spcPts val="0"/>
              </a:spcAft>
              <a:buNone/>
              <a:defRPr sz="1800" b="0" i="0" u="none" strike="noStrike" cap="none" spc="0">
                <a:solidFill>
                  <a:srgbClr val="000000"/>
                </a:solidFill>
              </a:defRPr>
            </a:pPr>
            <a:r>
              <a:rPr lang="en-US" sz="2400" b="0" i="0" u="none" strike="noStrike" cap="none" spc="0">
                <a:solidFill>
                  <a:srgbClr val="FF0000"/>
                </a:solidFill>
                <a:latin typeface="Calibri"/>
                <a:ea typeface="ＭＳ Ｐゴシック"/>
                <a:cs typeface="Arial"/>
              </a:rPr>
              <a:t>Complete set of procedures: To generate research ideas</a:t>
            </a:r>
            <a:endParaRPr/>
          </a:p>
          <a:p>
            <a:pPr marL="0" marR="0" lvl="0" indent="0" algn="l" defTabSz="914400">
              <a:lnSpc>
                <a:spcPct val="100000"/>
              </a:lnSpc>
              <a:spcBef>
                <a:spcPts val="0"/>
              </a:spcBef>
              <a:spcAft>
                <a:spcPts val="0"/>
              </a:spcAft>
              <a:buNone/>
              <a:defRPr sz="1800" b="0" i="0" u="none" strike="noStrike" cap="none" spc="0">
                <a:solidFill>
                  <a:srgbClr val="000000"/>
                </a:solidFill>
              </a:defRPr>
            </a:pPr>
            <a:r>
              <a:rPr lang="en-US" sz="2400" b="0" i="0" u="none" strike="noStrike" cap="none" spc="0">
                <a:solidFill>
                  <a:srgbClr val="000000"/>
                </a:solidFill>
                <a:latin typeface="Calibri"/>
                <a:ea typeface="ＭＳ Ｐゴシック"/>
                <a:cs typeface="Arial"/>
              </a:rPr>
              <a:t>	</a:t>
            </a:r>
            <a:r>
              <a:rPr lang="en-GB" sz="2400" b="1" i="0" u="none" strike="noStrike" cap="none" spc="0">
                <a:solidFill>
                  <a:srgbClr val="000000"/>
                </a:solidFill>
                <a:latin typeface="Calibri"/>
                <a:ea typeface="ＭＳ Ｐゴシック"/>
                <a:cs typeface="Arial"/>
              </a:rPr>
              <a:t>Paradigm / Philosophy</a:t>
            </a:r>
            <a:r>
              <a:rPr lang="en-US" sz="2400" b="1" i="0" u="none" strike="noStrike" cap="none" spc="0">
                <a:solidFill>
                  <a:srgbClr val="000000"/>
                </a:solidFill>
                <a:latin typeface="Calibri"/>
                <a:ea typeface="ＭＳ Ｐゴシック"/>
                <a:cs typeface="Arial"/>
              </a:rPr>
              <a:t> </a:t>
            </a:r>
            <a:r>
              <a:rPr lang="en-US" sz="2400" b="0" i="0" u="none" strike="noStrike" cap="none" spc="0">
                <a:solidFill>
                  <a:srgbClr val="000000"/>
                </a:solidFill>
                <a:latin typeface="Calibri"/>
                <a:ea typeface="ＭＳ Ｐゴシック"/>
                <a:cs typeface="Arial"/>
              </a:rPr>
              <a:t>(Positivism, </a:t>
            </a:r>
            <a:r>
              <a:rPr lang="en-GB" sz="2400" b="0" i="0" u="none" strike="noStrike" cap="none" spc="0">
                <a:solidFill>
                  <a:srgbClr val="000000"/>
                </a:solidFill>
                <a:latin typeface="Calibri"/>
                <a:ea typeface="ＭＳ Ｐゴシック"/>
                <a:cs typeface="Arial"/>
              </a:rPr>
              <a:t>Interpretivism, </a:t>
            </a:r>
            <a:r>
              <a:rPr lang="en-US" sz="2400" b="0" i="0" u="none" strike="noStrike" cap="none" spc="0">
                <a:solidFill>
                  <a:srgbClr val="000000"/>
                </a:solidFill>
                <a:latin typeface="Calibri"/>
                <a:ea typeface="ＭＳ Ｐゴシック"/>
                <a:cs typeface="Arial"/>
              </a:rPr>
              <a:t>Pragmatism…)</a:t>
            </a:r>
            <a:endParaRPr/>
          </a:p>
          <a:p>
            <a:pPr marL="0" marR="0" lvl="0" indent="0" algn="l" defTabSz="914400">
              <a:lnSpc>
                <a:spcPct val="100000"/>
              </a:lnSpc>
              <a:spcBef>
                <a:spcPts val="0"/>
              </a:spcBef>
              <a:spcAft>
                <a:spcPts val="0"/>
              </a:spcAft>
              <a:buNone/>
              <a:defRPr sz="1800" b="0" i="0" u="none" strike="noStrike" cap="none" spc="0">
                <a:solidFill>
                  <a:srgbClr val="000000"/>
                </a:solidFill>
              </a:defRPr>
            </a:pPr>
            <a:r>
              <a:rPr lang="en-US" sz="2400" b="0" i="0" u="none" strike="noStrike" cap="none" spc="0">
                <a:solidFill>
                  <a:srgbClr val="000000"/>
                </a:solidFill>
                <a:latin typeface="Calibri"/>
                <a:ea typeface="ＭＳ Ｐゴシック"/>
                <a:cs typeface="Arial"/>
              </a:rPr>
              <a:t>		</a:t>
            </a:r>
            <a:r>
              <a:rPr lang="en-US" sz="2400" b="1" i="0" u="none" strike="noStrike" cap="none" spc="0">
                <a:solidFill>
                  <a:srgbClr val="000000"/>
                </a:solidFill>
                <a:latin typeface="Calibri"/>
                <a:ea typeface="ＭＳ Ｐゴシック"/>
                <a:cs typeface="Arial"/>
              </a:rPr>
              <a:t>Methodological choice</a:t>
            </a:r>
            <a:r>
              <a:rPr lang="en-GB" sz="2400" b="1" i="0" u="none" strike="noStrike" cap="none" spc="0">
                <a:solidFill>
                  <a:srgbClr val="000000"/>
                </a:solidFill>
                <a:latin typeface="Calibri"/>
                <a:ea typeface="ＭＳ Ｐゴシック"/>
                <a:cs typeface="Arial"/>
              </a:rPr>
              <a:t> and Design</a:t>
            </a:r>
            <a:r>
              <a:rPr lang="en-GB" sz="2400" b="0" i="0" u="none" strike="noStrike" cap="none" spc="0">
                <a:solidFill>
                  <a:srgbClr val="000000"/>
                </a:solidFill>
                <a:latin typeface="Calibri"/>
                <a:ea typeface="ＭＳ Ｐゴシック"/>
                <a:cs typeface="Arial"/>
              </a:rPr>
              <a:t> </a:t>
            </a:r>
            <a:r>
              <a:rPr lang="en-US" sz="2400" b="0" i="0" u="none" strike="noStrike" cap="none" spc="0">
                <a:solidFill>
                  <a:srgbClr val="000000"/>
                </a:solidFill>
                <a:latin typeface="Calibri"/>
                <a:ea typeface="ＭＳ Ｐゴシック"/>
                <a:cs typeface="Arial"/>
              </a:rPr>
              <a:t>(Qualitative, Quantitative, </a:t>
            </a:r>
            <a:r>
              <a:rPr lang="en-GB" sz="2400" b="0" i="0" u="none" strike="noStrike" cap="none" spc="0">
                <a:solidFill>
                  <a:srgbClr val="000000"/>
                </a:solidFill>
                <a:latin typeface="Calibri"/>
                <a:ea typeface="ＭＳ Ｐゴシック"/>
                <a:cs typeface="Arial"/>
              </a:rPr>
              <a:t>M</a:t>
            </a:r>
            <a:r>
              <a:rPr lang="en-US" sz="2400" b="0" i="0" u="none" strike="noStrike" cap="none" spc="0">
                <a:solidFill>
                  <a:srgbClr val="000000"/>
                </a:solidFill>
                <a:latin typeface="Calibri"/>
                <a:ea typeface="ＭＳ Ｐゴシック"/>
                <a:cs typeface="Arial"/>
              </a:rPr>
              <a:t>ixed </a:t>
            </a:r>
            <a:r>
              <a:rPr lang="en-GB" sz="2400" b="0" i="0" u="none" strike="noStrike" cap="none" spc="0">
                <a:solidFill>
                  <a:srgbClr val="000000"/>
                </a:solidFill>
                <a:latin typeface="Calibri"/>
                <a:ea typeface="ＭＳ Ｐゴシック"/>
                <a:cs typeface="Arial"/>
              </a:rPr>
              <a:t>Methods</a:t>
            </a:r>
            <a:r>
              <a:rPr lang="en-US" sz="2400" b="0" i="0" u="none" strike="noStrike" cap="none" spc="0">
                <a:solidFill>
                  <a:srgbClr val="000000"/>
                </a:solidFill>
                <a:latin typeface="Calibri"/>
                <a:ea typeface="ＭＳ Ｐゴシック"/>
                <a:cs typeface="Arial"/>
              </a:rPr>
              <a:t>)</a:t>
            </a:r>
          </a:p>
          <a:p>
            <a:pPr marL="0" marR="0" lvl="0" indent="0" algn="l" defTabSz="914400">
              <a:lnSpc>
                <a:spcPct val="100000"/>
              </a:lnSpc>
              <a:spcBef>
                <a:spcPts val="0"/>
              </a:spcBef>
              <a:spcAft>
                <a:spcPts val="0"/>
              </a:spcAft>
              <a:buNone/>
              <a:defRPr sz="1800" b="0" i="0" u="none" strike="noStrike" cap="none" spc="0">
                <a:solidFill>
                  <a:srgbClr val="000000"/>
                </a:solidFill>
              </a:defRPr>
            </a:pPr>
            <a:r>
              <a:rPr lang="en-GB" sz="2400" b="0" i="0" u="none" strike="noStrike" cap="none" spc="0">
                <a:solidFill>
                  <a:srgbClr val="000000"/>
                </a:solidFill>
                <a:latin typeface="Calibri"/>
                <a:ea typeface="ＭＳ Ｐゴシック"/>
                <a:cs typeface="Arial"/>
              </a:rPr>
              <a:t>                                    </a:t>
            </a:r>
            <a:r>
              <a:rPr lang="en-GB" sz="2400" b="1" i="0" u="none" strike="noStrike" cap="none" spc="0">
                <a:solidFill>
                  <a:srgbClr val="000000"/>
                </a:solidFill>
                <a:latin typeface="Calibri"/>
                <a:ea typeface="ＭＳ Ｐゴシック"/>
                <a:cs typeface="Arial"/>
              </a:rPr>
              <a:t>Logical Reasoning</a:t>
            </a:r>
            <a:r>
              <a:rPr lang="en-GB" sz="2400" b="0" i="0" u="none" strike="noStrike" cap="none" spc="0">
                <a:solidFill>
                  <a:srgbClr val="000000"/>
                </a:solidFill>
                <a:latin typeface="Calibri"/>
                <a:ea typeface="ＭＳ Ｐゴシック"/>
                <a:cs typeface="Arial"/>
              </a:rPr>
              <a:t> </a:t>
            </a:r>
            <a:r>
              <a:rPr lang="en-US" sz="2400" b="0" i="0" u="none" strike="noStrike" cap="none" spc="0">
                <a:solidFill>
                  <a:srgbClr val="000000"/>
                </a:solidFill>
                <a:latin typeface="Calibri"/>
                <a:ea typeface="ＭＳ Ｐゴシック"/>
                <a:cs typeface="Arial"/>
              </a:rPr>
              <a:t>(Deductive</a:t>
            </a:r>
            <a:r>
              <a:rPr lang="en-GB" sz="2400" b="0" i="0" u="none" strike="noStrike" cap="none" spc="0">
                <a:solidFill>
                  <a:srgbClr val="000000"/>
                </a:solidFill>
                <a:latin typeface="Calibri"/>
                <a:ea typeface="ＭＳ Ｐゴシック"/>
                <a:cs typeface="Arial"/>
              </a:rPr>
              <a:t>, </a:t>
            </a:r>
            <a:r>
              <a:rPr lang="en-US" sz="2400" b="0" i="0" u="none" strike="noStrike" cap="none" spc="0">
                <a:solidFill>
                  <a:srgbClr val="000000"/>
                </a:solidFill>
                <a:latin typeface="Calibri"/>
                <a:ea typeface="ＭＳ Ｐゴシック"/>
                <a:cs typeface="Arial"/>
              </a:rPr>
              <a:t>Inductive</a:t>
            </a:r>
            <a:r>
              <a:rPr lang="en-GB" sz="2400" b="0" i="0" u="none" strike="noStrike" cap="none" spc="0">
                <a:solidFill>
                  <a:srgbClr val="000000"/>
                </a:solidFill>
                <a:latin typeface="Calibri"/>
                <a:ea typeface="ＭＳ Ｐゴシック"/>
                <a:cs typeface="Arial"/>
              </a:rPr>
              <a:t>, Abductive</a:t>
            </a:r>
            <a:r>
              <a:rPr lang="en-US" sz="2400" b="0" i="0" u="none" strike="noStrike" cap="none" spc="0">
                <a:solidFill>
                  <a:srgbClr val="000000"/>
                </a:solidFill>
                <a:latin typeface="Calibri"/>
                <a:ea typeface="ＭＳ Ｐゴシック"/>
                <a:cs typeface="Arial"/>
              </a:rPr>
              <a:t>)</a:t>
            </a:r>
            <a:endParaRPr/>
          </a:p>
          <a:p>
            <a:pPr marL="0" marR="0" lvl="0" indent="0" algn="l" defTabSz="914400">
              <a:lnSpc>
                <a:spcPct val="100000"/>
              </a:lnSpc>
              <a:spcBef>
                <a:spcPts val="0"/>
              </a:spcBef>
              <a:spcAft>
                <a:spcPts val="0"/>
              </a:spcAft>
              <a:buNone/>
              <a:defRPr sz="1800" b="0" i="0" u="none" strike="noStrike" cap="none" spc="0">
                <a:solidFill>
                  <a:srgbClr val="000000"/>
                </a:solidFill>
              </a:defRPr>
            </a:pPr>
            <a:r>
              <a:rPr lang="en-US" sz="2400" b="0" i="0" u="none" strike="noStrike" cap="none" spc="0">
                <a:solidFill>
                  <a:srgbClr val="000000"/>
                </a:solidFill>
                <a:latin typeface="Calibri"/>
                <a:ea typeface="ＭＳ Ｐゴシック"/>
                <a:cs typeface="Arial"/>
              </a:rPr>
              <a:t>				 </a:t>
            </a:r>
            <a:r>
              <a:rPr lang="en-GB" sz="2400" b="1" i="0" u="none" strike="noStrike" cap="none" spc="0">
                <a:solidFill>
                  <a:srgbClr val="000000"/>
                </a:solidFill>
                <a:latin typeface="Calibri"/>
                <a:ea typeface="ＭＳ Ｐゴシック"/>
                <a:cs typeface="Arial"/>
              </a:rPr>
              <a:t>Methods / </a:t>
            </a:r>
            <a:r>
              <a:rPr lang="en-US" sz="2400" b="1" i="0" u="none" strike="noStrike" cap="none" spc="0">
                <a:solidFill>
                  <a:srgbClr val="000000"/>
                </a:solidFill>
                <a:latin typeface="Calibri"/>
                <a:ea typeface="ＭＳ Ｐゴシック"/>
                <a:cs typeface="Arial"/>
              </a:rPr>
              <a:t>Strategy</a:t>
            </a:r>
            <a:r>
              <a:rPr lang="en-GB" sz="2400" b="1" i="0" u="none" strike="noStrike" cap="none" spc="0">
                <a:solidFill>
                  <a:srgbClr val="000000"/>
                </a:solidFill>
                <a:latin typeface="Calibri"/>
                <a:ea typeface="ＭＳ Ｐゴシック"/>
                <a:cs typeface="Arial"/>
              </a:rPr>
              <a:t> </a:t>
            </a:r>
            <a:r>
              <a:rPr lang="en-US" sz="2400" b="0" i="0" u="none" strike="noStrike" cap="none" spc="0">
                <a:solidFill>
                  <a:srgbClr val="000000"/>
                </a:solidFill>
                <a:latin typeface="Calibri"/>
                <a:ea typeface="ＭＳ Ｐゴシック"/>
                <a:cs typeface="Arial"/>
              </a:rPr>
              <a:t>(Experiments, Survey, </a:t>
            </a:r>
            <a:r>
              <a:rPr lang="en-GB" sz="2400" b="0" i="0" u="none" strike="noStrike" cap="none" spc="0">
                <a:solidFill>
                  <a:srgbClr val="000000"/>
                </a:solidFill>
                <a:latin typeface="Calibri"/>
                <a:ea typeface="ＭＳ Ｐゴシック"/>
                <a:cs typeface="Arial"/>
              </a:rPr>
              <a:t>Interview, </a:t>
            </a:r>
            <a:r>
              <a:rPr lang="en-US" sz="2400" b="0" i="0" u="none" strike="noStrike" cap="none" spc="0">
                <a:solidFill>
                  <a:srgbClr val="000000"/>
                </a:solidFill>
                <a:latin typeface="Calibri"/>
                <a:ea typeface="ＭＳ Ｐゴシック"/>
                <a:cs typeface="Arial"/>
              </a:rPr>
              <a:t>Case </a:t>
            </a:r>
            <a:r>
              <a:rPr lang="en-GB" sz="2400" b="0" i="0" u="none" strike="noStrike" cap="none" spc="0">
                <a:solidFill>
                  <a:srgbClr val="000000"/>
                </a:solidFill>
                <a:latin typeface="Calibri"/>
                <a:ea typeface="ＭＳ Ｐゴシック"/>
                <a:cs typeface="Arial"/>
              </a:rPr>
              <a:t>S</a:t>
            </a:r>
            <a:r>
              <a:rPr lang="en-US" sz="2400" b="0" i="0" u="none" strike="noStrike" cap="none" spc="0">
                <a:solidFill>
                  <a:srgbClr val="000000"/>
                </a:solidFill>
                <a:latin typeface="Calibri"/>
                <a:ea typeface="ＭＳ Ｐゴシック"/>
                <a:cs typeface="Arial"/>
              </a:rPr>
              <a:t>tud</a:t>
            </a:r>
            <a:r>
              <a:rPr lang="en-GB" sz="2400" b="0" i="0" u="none" strike="noStrike" cap="none" spc="0">
                <a:solidFill>
                  <a:srgbClr val="000000"/>
                </a:solidFill>
                <a:latin typeface="Calibri"/>
                <a:ea typeface="ＭＳ Ｐゴシック"/>
                <a:cs typeface="Arial"/>
              </a:rPr>
              <a:t>y</a:t>
            </a:r>
            <a:r>
              <a:rPr lang="en-US" sz="2400" b="0" i="0" u="none" strike="noStrike" cap="none" spc="0">
                <a:solidFill>
                  <a:srgbClr val="000000"/>
                </a:solidFill>
                <a:latin typeface="Calibri"/>
                <a:ea typeface="ＭＳ Ｐゴシック"/>
                <a:cs typeface="Arial"/>
              </a:rPr>
              <a:t>)</a:t>
            </a:r>
            <a:endParaRPr/>
          </a:p>
          <a:p>
            <a:pPr marL="0" marR="0" lvl="0" indent="0" algn="l" defTabSz="914400">
              <a:lnSpc>
                <a:spcPct val="100000"/>
              </a:lnSpc>
              <a:spcBef>
                <a:spcPts val="0"/>
              </a:spcBef>
              <a:spcAft>
                <a:spcPts val="0"/>
              </a:spcAft>
              <a:buNone/>
              <a:defRPr sz="1800" b="0" i="0" u="none" strike="noStrike" cap="none" spc="0">
                <a:solidFill>
                  <a:srgbClr val="000000"/>
                </a:solidFill>
              </a:defRPr>
            </a:pPr>
            <a:r>
              <a:rPr lang="en-US" sz="2400" b="0" i="0" u="none" strike="noStrike" cap="none" spc="0">
                <a:solidFill>
                  <a:srgbClr val="000000"/>
                </a:solidFill>
                <a:latin typeface="Calibri"/>
                <a:ea typeface="ＭＳ Ｐゴシック"/>
                <a:cs typeface="Arial"/>
              </a:rPr>
              <a:t>					</a:t>
            </a:r>
            <a:r>
              <a:rPr lang="en-US" sz="2400" b="1" i="0" u="none" strike="noStrike" cap="none" spc="0">
                <a:solidFill>
                  <a:srgbClr val="000000"/>
                </a:solidFill>
                <a:latin typeface="Calibri"/>
                <a:ea typeface="ＭＳ Ｐゴシック"/>
                <a:cs typeface="Arial"/>
              </a:rPr>
              <a:t>Time Horizon</a:t>
            </a:r>
            <a:r>
              <a:rPr lang="en-US" sz="2400" b="0" i="0" u="none" strike="noStrike" cap="none" spc="0">
                <a:solidFill>
                  <a:srgbClr val="000000"/>
                </a:solidFill>
                <a:latin typeface="Calibri"/>
                <a:ea typeface="ＭＳ Ｐゴシック"/>
                <a:cs typeface="Arial"/>
              </a:rPr>
              <a:t> (Cross </a:t>
            </a:r>
            <a:r>
              <a:rPr lang="en-GB" sz="2400" b="0" i="0" u="none" strike="noStrike" cap="none" spc="0">
                <a:solidFill>
                  <a:srgbClr val="000000"/>
                </a:solidFill>
                <a:latin typeface="Calibri"/>
                <a:ea typeface="ＭＳ Ｐゴシック"/>
                <a:cs typeface="Arial"/>
              </a:rPr>
              <a:t>S</a:t>
            </a:r>
            <a:r>
              <a:rPr lang="en-US" sz="2400" b="0" i="0" u="none" strike="noStrike" cap="none" spc="0">
                <a:solidFill>
                  <a:srgbClr val="000000"/>
                </a:solidFill>
                <a:latin typeface="Calibri"/>
                <a:ea typeface="ＭＳ Ｐゴシック"/>
                <a:cs typeface="Arial"/>
              </a:rPr>
              <a:t>ectional or Longitudinal)</a:t>
            </a:r>
            <a:endParaRPr/>
          </a:p>
          <a:p>
            <a:pPr marL="0" marR="0" lvl="0" indent="0" algn="l" defTabSz="914400">
              <a:lnSpc>
                <a:spcPct val="100000"/>
              </a:lnSpc>
              <a:spcBef>
                <a:spcPts val="0"/>
              </a:spcBef>
              <a:spcAft>
                <a:spcPts val="0"/>
              </a:spcAft>
              <a:buNone/>
              <a:defRPr sz="1800" b="0" i="0" u="none" strike="noStrike" cap="none" spc="0">
                <a:solidFill>
                  <a:srgbClr val="000000"/>
                </a:solidFill>
              </a:defRPr>
            </a:pPr>
            <a:r>
              <a:rPr lang="en-US" sz="2400" b="0" i="0" u="none" strike="noStrike" cap="none" spc="0">
                <a:solidFill>
                  <a:srgbClr val="000000"/>
                </a:solidFill>
                <a:latin typeface="Calibri"/>
                <a:ea typeface="ＭＳ Ｐゴシック"/>
                <a:cs typeface="Arial"/>
              </a:rPr>
              <a:t>						</a:t>
            </a:r>
            <a:r>
              <a:rPr lang="en-US" sz="2400" b="1" i="0" u="none" strike="noStrike" cap="none" spc="0">
                <a:solidFill>
                  <a:srgbClr val="000000"/>
                </a:solidFill>
                <a:latin typeface="Calibri"/>
                <a:ea typeface="ＭＳ Ｐゴシック"/>
                <a:cs typeface="Arial"/>
              </a:rPr>
              <a:t>Data Collection and </a:t>
            </a:r>
            <a:r>
              <a:rPr lang="en-GB" sz="2400" b="1" i="0" u="none" strike="noStrike" cap="none" spc="0">
                <a:solidFill>
                  <a:srgbClr val="000000"/>
                </a:solidFill>
                <a:latin typeface="Calibri"/>
                <a:ea typeface="ＭＳ Ｐゴシック"/>
                <a:cs typeface="Arial"/>
              </a:rPr>
              <a:t>Data </a:t>
            </a:r>
            <a:r>
              <a:rPr lang="en-US" sz="2400" b="1" i="0" u="none" strike="noStrike" cap="none" spc="0">
                <a:solidFill>
                  <a:srgbClr val="000000"/>
                </a:solidFill>
                <a:latin typeface="Calibri"/>
                <a:ea typeface="ＭＳ Ｐゴシック"/>
                <a:cs typeface="Arial"/>
              </a:rPr>
              <a:t>Analysis </a:t>
            </a:r>
            <a:endParaRPr/>
          </a:p>
          <a:p>
            <a:pPr marL="0" marR="0" lvl="0" indent="0" algn="l" defTabSz="914400">
              <a:lnSpc>
                <a:spcPct val="100000"/>
              </a:lnSpc>
              <a:spcBef>
                <a:spcPts val="0"/>
              </a:spcBef>
              <a:spcAft>
                <a:spcPts val="0"/>
              </a:spcAft>
              <a:buNone/>
              <a:defRPr sz="1800" b="0" i="0" u="none" strike="noStrike" cap="none" spc="0">
                <a:solidFill>
                  <a:srgbClr val="000000"/>
                </a:solidFill>
              </a:defRPr>
            </a:pPr>
            <a:r>
              <a:rPr lang="en-US" sz="2400" b="0" i="0" u="none" strike="noStrike" cap="none" spc="0">
                <a:solidFill>
                  <a:srgbClr val="000000"/>
                </a:solidFill>
                <a:latin typeface="Calibri"/>
                <a:ea typeface="ＭＳ Ｐゴシック"/>
                <a:cs typeface="Arial"/>
              </a:rPr>
              <a:t>						(Primary</a:t>
            </a:r>
            <a:r>
              <a:rPr lang="en-GB" sz="2400" b="0" i="0" u="none" strike="noStrike" cap="none" spc="0">
                <a:solidFill>
                  <a:srgbClr val="000000"/>
                </a:solidFill>
                <a:latin typeface="Calibri"/>
                <a:ea typeface="ＭＳ Ｐゴシック"/>
                <a:cs typeface="Arial"/>
              </a:rPr>
              <a:t> data</a:t>
            </a:r>
            <a:r>
              <a:rPr lang="en-US" sz="2400" b="0" i="0" u="none" strike="noStrike" cap="none" spc="0">
                <a:solidFill>
                  <a:srgbClr val="000000"/>
                </a:solidFill>
                <a:latin typeface="Calibri"/>
                <a:ea typeface="ＭＳ Ｐゴシック"/>
                <a:cs typeface="Arial"/>
              </a:rPr>
              <a:t>, Secondary</a:t>
            </a:r>
            <a:r>
              <a:rPr lang="en-GB" sz="2400" b="0" i="0" u="none" strike="noStrike" cap="none" spc="0">
                <a:solidFill>
                  <a:srgbClr val="000000"/>
                </a:solidFill>
                <a:latin typeface="Calibri"/>
                <a:ea typeface="ＭＳ Ｐゴシック"/>
                <a:cs typeface="Arial"/>
              </a:rPr>
              <a:t> data; </a:t>
            </a:r>
            <a:r>
              <a:rPr lang="en-US" sz="2400" b="0" i="0" u="none" strike="noStrike" cap="none" spc="0">
                <a:solidFill>
                  <a:srgbClr val="000000"/>
                </a:solidFill>
                <a:latin typeface="Calibri"/>
                <a:ea typeface="ＭＳ Ｐゴシック"/>
                <a:cs typeface="Arial"/>
              </a:rPr>
              <a:t>Statistical</a:t>
            </a:r>
            <a:r>
              <a:rPr lang="en-GB" sz="2400" b="0" i="0" u="none" strike="noStrike" cap="none" spc="0">
                <a:solidFill>
                  <a:srgbClr val="000000"/>
                </a:solidFill>
                <a:latin typeface="Calibri"/>
                <a:ea typeface="ＭＳ Ｐゴシック"/>
                <a:cs typeface="Arial"/>
              </a:rPr>
              <a:t> Analysis</a:t>
            </a:r>
            <a:r>
              <a:rPr lang="en-US" sz="2400" b="0" i="0" u="none" strike="noStrike" cap="none" spc="0">
                <a:solidFill>
                  <a:srgbClr val="000000"/>
                </a:solidFill>
                <a:latin typeface="Calibri"/>
                <a:ea typeface="ＭＳ Ｐゴシック"/>
                <a:cs typeface="Arial"/>
              </a:rPr>
              <a:t>, </a:t>
            </a:r>
            <a:r>
              <a:rPr lang="en-GB" sz="2400" b="0" i="0" u="none" strike="noStrike" cap="none" spc="0">
                <a:solidFill>
                  <a:srgbClr val="000000"/>
                </a:solidFill>
                <a:latin typeface="Calibri"/>
                <a:ea typeface="ＭＳ Ｐゴシック"/>
                <a:cs typeface="Arial"/>
              </a:rPr>
              <a:t> </a:t>
            </a:r>
          </a:p>
          <a:p>
            <a:pPr marL="0" marR="0" lvl="0" indent="0" algn="l" defTabSz="914400">
              <a:lnSpc>
                <a:spcPct val="100000"/>
              </a:lnSpc>
              <a:spcBef>
                <a:spcPts val="0"/>
              </a:spcBef>
              <a:spcAft>
                <a:spcPts val="0"/>
              </a:spcAft>
              <a:buNone/>
              <a:defRPr sz="1800" b="0" i="0" u="none" strike="noStrike" cap="none" spc="0">
                <a:solidFill>
                  <a:srgbClr val="000000"/>
                </a:solidFill>
              </a:defRPr>
            </a:pPr>
            <a:r>
              <a:rPr lang="en-GB" sz="2400" b="0" i="0" u="none" strike="noStrike" cap="none" spc="0">
                <a:solidFill>
                  <a:srgbClr val="000000"/>
                </a:solidFill>
                <a:latin typeface="Calibri"/>
                <a:ea typeface="ＭＳ Ｐゴシック"/>
                <a:cs typeface="Arial"/>
              </a:rPr>
              <a:t>							</a:t>
            </a:r>
            <a:r>
              <a:rPr lang="en-US" sz="2400" b="0" i="0" u="none" strike="noStrike" cap="none" spc="0">
                <a:solidFill>
                  <a:srgbClr val="000000"/>
                </a:solidFill>
                <a:latin typeface="Calibri"/>
                <a:ea typeface="ＭＳ Ｐゴシック"/>
                <a:cs typeface="Arial"/>
              </a:rPr>
              <a:t>Content Analysis</a:t>
            </a:r>
            <a:r>
              <a:rPr lang="en-GB" sz="2400" b="0" i="0" u="none" strike="noStrike" cap="none" spc="0">
                <a:solidFill>
                  <a:srgbClr val="000000"/>
                </a:solidFill>
                <a:latin typeface="Calibri"/>
                <a:ea typeface="ＭＳ Ｐゴシック"/>
                <a:cs typeface="Arial"/>
              </a:rPr>
              <a:t>, Thematic Analysis...</a:t>
            </a:r>
            <a:r>
              <a:rPr lang="en-US" sz="2400" b="0" i="0" u="none" strike="noStrike" cap="none" spc="0">
                <a:solidFill>
                  <a:srgbClr val="000000"/>
                </a:solidFill>
                <a:latin typeface="Calibri"/>
                <a:ea typeface="ＭＳ Ｐゴシック"/>
                <a:cs typeface="Arial"/>
              </a:rPr>
              <a:t>)			</a:t>
            </a:r>
          </a:p>
          <a:p>
            <a:pPr marL="0" marR="0" lvl="0" indent="0" algn="l" defTabSz="914400">
              <a:lnSpc>
                <a:spcPct val="100000"/>
              </a:lnSpc>
              <a:spcBef>
                <a:spcPts val="0"/>
              </a:spcBef>
              <a:spcAft>
                <a:spcPts val="0"/>
              </a:spcAft>
              <a:buNone/>
              <a:defRPr sz="1800" b="0" i="0" u="none" strike="noStrike" cap="none" spc="0">
                <a:solidFill>
                  <a:srgbClr val="000000"/>
                </a:solidFill>
              </a:defRPr>
            </a:pPr>
            <a:endParaRPr lang="en-US" sz="2400" b="0" i="0" u="none" strike="noStrike" cap="none" spc="0">
              <a:solidFill>
                <a:srgbClr val="000000"/>
              </a:solidFill>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p:tgtEl>
                                          <p:spTgt spid="3"/>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723903" y="365129"/>
            <a:ext cx="5249195" cy="1212951"/>
          </a:xfrm>
        </p:spPr>
        <p:txBody>
          <a:bodyPr/>
          <a:lstStyle/>
          <a:p>
            <a:pPr lvl="0">
              <a:defRPr/>
            </a:pPr>
            <a:r>
              <a:rPr lang="en-GB" sz="4000"/>
              <a:t> </a:t>
            </a:r>
            <a:r>
              <a:rPr lang="en-GB" sz="4000">
                <a:solidFill>
                  <a:srgbClr val="FF0000"/>
                </a:solidFill>
                <a:latin typeface="Calibri"/>
              </a:rPr>
              <a:t>TYPES OF DATA </a:t>
            </a:r>
            <a:br>
              <a:rPr lang="en-GB" sz="4000"/>
            </a:br>
            <a:r>
              <a:rPr lang="en-GB" sz="4000"/>
              <a:t>	</a:t>
            </a:r>
            <a:br>
              <a:rPr lang="en-GB" sz="4000"/>
            </a:br>
            <a:endParaRPr lang="en-GB" sz="4000"/>
          </a:p>
        </p:txBody>
      </p:sp>
      <p:sp>
        <p:nvSpPr>
          <p:cNvPr id="3" name="Content Placeholder 2"/>
          <p:cNvSpPr txBox="1">
            <a:spLocks noGrp="1"/>
          </p:cNvSpPr>
          <p:nvPr>
            <p:ph idx="1"/>
          </p:nvPr>
        </p:nvSpPr>
        <p:spPr bwMode="auto"/>
        <p:txBody>
          <a:bodyPr/>
          <a:lstStyle/>
          <a:p>
            <a:pPr lvl="0">
              <a:buFont typeface="Wingdings"/>
              <a:buChar char="§"/>
              <a:defRPr/>
            </a:pPr>
            <a:r>
              <a:rPr lang="en-GB"/>
              <a:t>What types of data do we want to collect? </a:t>
            </a:r>
            <a:endParaRPr/>
          </a:p>
          <a:p>
            <a:pPr lvl="1">
              <a:buFont typeface="Courier New"/>
              <a:buChar char="o"/>
              <a:defRPr/>
            </a:pPr>
            <a:r>
              <a:rPr lang="en-GB"/>
              <a:t>Primary Data </a:t>
            </a:r>
            <a:endParaRPr/>
          </a:p>
          <a:p>
            <a:pPr lvl="1">
              <a:buFont typeface="Courier New"/>
              <a:buChar char="o"/>
              <a:defRPr/>
            </a:pPr>
            <a:r>
              <a:rPr lang="en-GB"/>
              <a:t>Secondary Data</a:t>
            </a:r>
            <a:endParaRPr/>
          </a:p>
          <a:p>
            <a:pPr marL="0" lvl="0" indent="0">
              <a:buNone/>
              <a:defRPr/>
            </a:pPr>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lstStyle/>
          <a:p>
            <a:pPr lvl="0">
              <a:defRPr/>
            </a:pPr>
            <a:r>
              <a:rPr lang="en-GB">
                <a:solidFill>
                  <a:srgbClr val="FF0000"/>
                </a:solidFill>
                <a:latin typeface="Calibri"/>
              </a:rPr>
              <a:t>TYPES OF DATA</a:t>
            </a:r>
            <a:endParaRPr lang="en-GB"/>
          </a:p>
        </p:txBody>
      </p:sp>
      <p:sp>
        <p:nvSpPr>
          <p:cNvPr id="3" name="Content Placeholder 2"/>
          <p:cNvSpPr txBox="1">
            <a:spLocks noGrp="1"/>
          </p:cNvSpPr>
          <p:nvPr>
            <p:ph idx="1"/>
          </p:nvPr>
        </p:nvSpPr>
        <p:spPr bwMode="auto">
          <a:xfrm>
            <a:off x="723903" y="1825627"/>
            <a:ext cx="11468103" cy="3306817"/>
          </a:xfrm>
        </p:spPr>
        <p:txBody>
          <a:bodyPr/>
          <a:lstStyle/>
          <a:p>
            <a:pPr marL="609603" lvl="0" indent="-609603">
              <a:buAutoNum type="arabicPeriod"/>
              <a:defRPr/>
            </a:pPr>
            <a:r>
              <a:rPr lang="en-US"/>
              <a:t>Primary data: data that one has collected </a:t>
            </a:r>
            <a:endParaRPr/>
          </a:p>
          <a:p>
            <a:pPr marL="1371600" lvl="2" indent="-457200">
              <a:defRPr/>
            </a:pPr>
            <a:r>
              <a:rPr lang="en-US" sz="2800"/>
              <a:t>Better understood by the researcher</a:t>
            </a:r>
            <a:endParaRPr/>
          </a:p>
          <a:p>
            <a:pPr marL="1371600" lvl="2" indent="-457200">
              <a:defRPr/>
            </a:pPr>
            <a:r>
              <a:rPr lang="en-US" sz="2800"/>
              <a:t>Usually contains few variables</a:t>
            </a:r>
            <a:r>
              <a:rPr lang="en-GB" sz="2800"/>
              <a:t> (although not all the time)</a:t>
            </a:r>
            <a:endParaRPr/>
          </a:p>
          <a:p>
            <a:pPr marL="1371600" lvl="2" indent="-457200">
              <a:buNone/>
              <a:defRPr/>
            </a:pPr>
            <a:endParaRPr lang="en-US" sz="2800"/>
          </a:p>
          <a:p>
            <a:pPr marL="609603" lvl="0" indent="-609603">
              <a:buAutoNum type="arabicPeriod"/>
              <a:defRPr/>
            </a:pPr>
            <a:r>
              <a:rPr lang="en-US"/>
              <a:t>Secondary data: data that has already been collected by somebody else</a:t>
            </a:r>
            <a:endParaRPr/>
          </a:p>
          <a:p>
            <a:pPr marL="1371600" lvl="2" indent="-457200">
              <a:defRPr/>
            </a:pPr>
            <a:r>
              <a:rPr lang="en-US" sz="2800"/>
              <a:t>Not well understood by the researcher</a:t>
            </a:r>
            <a:endParaRPr/>
          </a:p>
          <a:p>
            <a:pPr marL="1371600" lvl="2" indent="-457200">
              <a:defRPr/>
            </a:pPr>
            <a:r>
              <a:rPr lang="en-US" sz="2800"/>
              <a:t>Very large number of variables</a:t>
            </a:r>
            <a:r>
              <a:rPr lang="en-GB" sz="2800"/>
              <a:t> </a:t>
            </a:r>
            <a:r>
              <a:rPr lang="en-GB" sz="2800" b="0" i="0" u="none" strike="noStrike" cap="none" spc="0">
                <a:solidFill>
                  <a:schemeClr val="tx1"/>
                </a:solidFill>
                <a:latin typeface="+mn-lt"/>
                <a:ea typeface="+mn-ea"/>
                <a:cs typeface="+mn-cs"/>
              </a:rPr>
              <a:t>(although </a:t>
            </a:r>
            <a:r>
              <a:rPr lang="en-GB" sz="2800" b="0" i="0" u="none" strike="noStrike" cap="none" spc="0">
                <a:solidFill>
                  <a:schemeClr val="tx1"/>
                </a:solidFill>
                <a:latin typeface="Myriad Pro"/>
                <a:ea typeface="Arial"/>
                <a:cs typeface="Arial"/>
              </a:rPr>
              <a:t>not all the time)</a:t>
            </a:r>
            <a:endParaRPr/>
          </a:p>
          <a:p>
            <a:pPr marL="0" lvl="0" indent="0">
              <a:buNone/>
              <a:defRPr/>
            </a:pPr>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Rectangle 3"/>
          <p:cNvSpPr txBox="1">
            <a:spLocks noGrp="1"/>
          </p:cNvSpPr>
          <p:nvPr>
            <p:ph idx="1"/>
          </p:nvPr>
        </p:nvSpPr>
        <p:spPr bwMode="auto">
          <a:xfrm>
            <a:off x="2209803" y="2209803"/>
            <a:ext cx="7772400" cy="2514600"/>
          </a:xfrm>
        </p:spPr>
        <p:txBody>
          <a:bodyPr/>
          <a:lstStyle/>
          <a:p>
            <a:pPr marL="609603" lvl="0" indent="-609603">
              <a:buNone/>
              <a:defRPr/>
            </a:pPr>
            <a:r>
              <a:rPr lang="en-US"/>
              <a:t>Two broad categories of data collection</a:t>
            </a:r>
            <a:r>
              <a:rPr lang="en-GB"/>
              <a:t>:</a:t>
            </a:r>
            <a:r>
              <a:rPr lang="en-US"/>
              <a:t> </a:t>
            </a:r>
            <a:endParaRPr/>
          </a:p>
          <a:p>
            <a:pPr marL="609603" lvl="0" indent="-609603">
              <a:buAutoNum type="arabicPeriod"/>
              <a:defRPr/>
            </a:pPr>
            <a:r>
              <a:rPr lang="en-US"/>
              <a:t>Quantitative data collection </a:t>
            </a:r>
            <a:endParaRPr/>
          </a:p>
          <a:p>
            <a:pPr marL="609603" lvl="0" indent="-609603">
              <a:buAutoNum type="arabicPeriod"/>
              <a:defRPr/>
            </a:pPr>
            <a:r>
              <a:rPr lang="en-US"/>
              <a:t>Qualitative data collection </a:t>
            </a:r>
            <a:endParaRPr/>
          </a:p>
        </p:txBody>
      </p:sp>
      <p:sp>
        <p:nvSpPr>
          <p:cNvPr id="3" name="Title 1"/>
          <p:cNvSpPr txBox="1">
            <a:spLocks noGrp="1"/>
          </p:cNvSpPr>
          <p:nvPr>
            <p:ph type="title"/>
          </p:nvPr>
        </p:nvSpPr>
        <p:spPr bwMode="auto"/>
        <p:txBody>
          <a:bodyPr/>
          <a:lstStyle/>
          <a:p>
            <a:pPr lvl="0">
              <a:defRPr/>
            </a:pPr>
            <a:r>
              <a:rPr lang="en-GB"/>
              <a:t>                  </a:t>
            </a:r>
            <a:endParaRPr lang="en-US"/>
          </a:p>
        </p:txBody>
      </p:sp>
      <p:sp>
        <p:nvSpPr>
          <p:cNvPr id="1294660551" name="Title 1"/>
          <p:cNvSpPr txBox="1">
            <a:spLocks noGrp="1"/>
          </p:cNvSpPr>
          <p:nvPr/>
        </p:nvSpPr>
        <p:spPr bwMode="auto">
          <a:xfrm>
            <a:off x="761999" y="427037"/>
            <a:ext cx="10972800" cy="1143000"/>
          </a:xfrm>
        </p:spPr>
        <p:txBody>
          <a:bodyPr vert="horz" wrap="square" lIns="91440" tIns="45720" rIns="91440" bIns="45720" numCol="1" anchor="ctr" anchorCtr="0" compatLnSpc="1">
            <a:prstTxWarp prst="textNoShape">
              <a:avLst/>
            </a:prstTxWarp>
          </a:bodyPr>
          <a:lstStyle>
            <a:lvl1pPr algn="ctr">
              <a:spcBef>
                <a:spcPts val="0"/>
              </a:spcBef>
              <a:spcAft>
                <a:spcPts val="0"/>
              </a:spcAft>
              <a:defRPr sz="4400">
                <a:solidFill>
                  <a:schemeClr val="tx1"/>
                </a:solidFill>
                <a:latin typeface="+mj-lt"/>
                <a:ea typeface="+mj-ea"/>
                <a:cs typeface="+mj-cs"/>
              </a:defRPr>
            </a:lvl1pPr>
            <a:lvl2pPr algn="ctr">
              <a:spcBef>
                <a:spcPts val="0"/>
              </a:spcBef>
              <a:spcAft>
                <a:spcPts val="0"/>
              </a:spcAft>
              <a:defRPr sz="4400">
                <a:solidFill>
                  <a:schemeClr val="tx1"/>
                </a:solidFill>
                <a:latin typeface="Myriad Pro"/>
              </a:defRPr>
            </a:lvl2pPr>
            <a:lvl3pPr algn="ctr">
              <a:spcBef>
                <a:spcPts val="0"/>
              </a:spcBef>
              <a:spcAft>
                <a:spcPts val="0"/>
              </a:spcAft>
              <a:defRPr sz="4400">
                <a:solidFill>
                  <a:schemeClr val="tx1"/>
                </a:solidFill>
                <a:latin typeface="Myriad Pro"/>
              </a:defRPr>
            </a:lvl3pPr>
            <a:lvl4pPr algn="ctr">
              <a:spcBef>
                <a:spcPts val="0"/>
              </a:spcBef>
              <a:spcAft>
                <a:spcPts val="0"/>
              </a:spcAft>
              <a:defRPr sz="4400">
                <a:solidFill>
                  <a:schemeClr val="tx1"/>
                </a:solidFill>
                <a:latin typeface="Myriad Pro"/>
              </a:defRPr>
            </a:lvl4pPr>
            <a:lvl5pPr algn="ctr">
              <a:spcBef>
                <a:spcPts val="0"/>
              </a:spcBef>
              <a:spcAft>
                <a:spcPts val="0"/>
              </a:spcAft>
              <a:defRPr sz="4400">
                <a:solidFill>
                  <a:schemeClr val="tx1"/>
                </a:solidFill>
                <a:latin typeface="Myriad Pro"/>
              </a:defRPr>
            </a:lvl5pPr>
            <a:lvl6pPr marL="457200" algn="ctr">
              <a:spcBef>
                <a:spcPts val="0"/>
              </a:spcBef>
              <a:spcAft>
                <a:spcPts val="0"/>
              </a:spcAft>
              <a:defRPr sz="4400">
                <a:solidFill>
                  <a:schemeClr val="tx1"/>
                </a:solidFill>
                <a:latin typeface="Myriad Pro"/>
              </a:defRPr>
            </a:lvl6pPr>
            <a:lvl7pPr marL="914400" algn="ctr">
              <a:spcBef>
                <a:spcPts val="0"/>
              </a:spcBef>
              <a:spcAft>
                <a:spcPts val="0"/>
              </a:spcAft>
              <a:defRPr sz="4400">
                <a:solidFill>
                  <a:schemeClr val="tx1"/>
                </a:solidFill>
                <a:latin typeface="Myriad Pro"/>
              </a:defRPr>
            </a:lvl7pPr>
            <a:lvl8pPr marL="1371600" algn="ctr">
              <a:spcBef>
                <a:spcPts val="0"/>
              </a:spcBef>
              <a:spcAft>
                <a:spcPts val="0"/>
              </a:spcAft>
              <a:defRPr sz="4400">
                <a:solidFill>
                  <a:schemeClr val="tx1"/>
                </a:solidFill>
                <a:latin typeface="Myriad Pro"/>
              </a:defRPr>
            </a:lvl8pPr>
            <a:lvl9pPr marL="1828800" algn="ctr">
              <a:spcBef>
                <a:spcPts val="0"/>
              </a:spcBef>
              <a:spcAft>
                <a:spcPts val="0"/>
              </a:spcAft>
              <a:defRPr sz="4400">
                <a:solidFill>
                  <a:schemeClr val="tx1"/>
                </a:solidFill>
                <a:latin typeface="Myriad Pro"/>
              </a:defRPr>
            </a:lvl9pPr>
          </a:lstStyle>
          <a:p>
            <a:pPr lvl="0">
              <a:defRPr/>
            </a:pPr>
            <a:r>
              <a:rPr lang="en-GB">
                <a:solidFill>
                  <a:srgbClr val="FF0000"/>
                </a:solidFill>
                <a:latin typeface="Calibri"/>
              </a:rPr>
              <a:t>DATA COLLECTION</a:t>
            </a:r>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Content Placeholder 2"/>
          <p:cNvSpPr txBox="1">
            <a:spLocks noGrp="1"/>
          </p:cNvSpPr>
          <p:nvPr>
            <p:ph idx="1"/>
          </p:nvPr>
        </p:nvSpPr>
        <p:spPr bwMode="auto"/>
        <p:txBody>
          <a:bodyPr/>
          <a:lstStyle/>
          <a:p>
            <a:pPr marL="0" lvl="0" indent="0">
              <a:spcBef>
                <a:spcPts val="0"/>
              </a:spcBef>
              <a:spcAft>
                <a:spcPts val="1800"/>
              </a:spcAft>
              <a:buNone/>
              <a:defRPr/>
            </a:pPr>
            <a:r>
              <a:rPr lang="en-US">
                <a:latin typeface="Times New Roman"/>
              </a:rPr>
              <a:t>Select a Qualitative methodological approach when…</a:t>
            </a:r>
            <a:endParaRPr/>
          </a:p>
          <a:p>
            <a:pPr lvl="1">
              <a:spcBef>
                <a:spcPts val="0"/>
              </a:spcBef>
              <a:spcAft>
                <a:spcPts val="1800"/>
              </a:spcAft>
              <a:buFont typeface="Wingdings"/>
              <a:buChar char="§"/>
              <a:defRPr/>
            </a:pPr>
            <a:r>
              <a:rPr lang="en-US">
                <a:latin typeface="Times New Roman"/>
              </a:rPr>
              <a:t>	Little known about the topic </a:t>
            </a:r>
            <a:endParaRPr/>
          </a:p>
          <a:p>
            <a:pPr lvl="1">
              <a:spcBef>
                <a:spcPts val="0"/>
              </a:spcBef>
              <a:spcAft>
                <a:spcPts val="1800"/>
              </a:spcAft>
              <a:buFont typeface="Wingdings"/>
              <a:buChar char="§"/>
              <a:defRPr/>
            </a:pPr>
            <a:r>
              <a:rPr lang="en-US">
                <a:latin typeface="Times New Roman"/>
              </a:rPr>
              <a:t>	Unsure which variables are important.</a:t>
            </a:r>
            <a:endParaRPr/>
          </a:p>
          <a:p>
            <a:pPr marL="0" lvl="0" indent="0">
              <a:buNone/>
              <a:defRPr/>
            </a:pPr>
            <a:endParaRPr lang="en-GB"/>
          </a:p>
        </p:txBody>
      </p:sp>
      <p:sp>
        <p:nvSpPr>
          <p:cNvPr id="3" name="Rectangle 2"/>
          <p:cNvSpPr txBox="1">
            <a:spLocks noGrp="1"/>
          </p:cNvSpPr>
          <p:nvPr>
            <p:ph type="title"/>
          </p:nvPr>
        </p:nvSpPr>
        <p:spPr bwMode="auto"/>
        <p:txBody>
          <a:bodyPr/>
          <a:lstStyle/>
          <a:p>
            <a:pPr lvl="0">
              <a:defRPr/>
            </a:pPr>
            <a:r>
              <a:rPr lang="en-GB">
                <a:solidFill>
                  <a:srgbClr val="FF0000"/>
                </a:solidFill>
                <a:latin typeface="Calibri"/>
                <a:cs typeface="Calibri"/>
              </a:rPr>
              <a:t>Selecting the Approach</a:t>
            </a:r>
            <a:endParaRPr lang="en-US" b="1">
              <a:solidFill>
                <a:srgbClr val="FF0000"/>
              </a:solidFill>
              <a:latin typeface="Calibri"/>
              <a:cs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605908" y="11164"/>
            <a:ext cx="10629900" cy="1325559"/>
          </a:xfrm>
        </p:spPr>
        <p:txBody>
          <a:bodyPr/>
          <a:lstStyle/>
          <a:p>
            <a:pPr lvl="0">
              <a:defRPr/>
            </a:pPr>
            <a:r>
              <a:rPr lang="en-GB">
                <a:solidFill>
                  <a:srgbClr val="FF0000"/>
                </a:solidFill>
                <a:latin typeface="Calibri"/>
                <a:cs typeface="Calibri"/>
              </a:rPr>
              <a:t>Selecting the Approach</a:t>
            </a:r>
          </a:p>
        </p:txBody>
      </p:sp>
      <p:sp>
        <p:nvSpPr>
          <p:cNvPr id="3" name="Content Placeholder 2"/>
          <p:cNvSpPr txBox="1">
            <a:spLocks noGrp="1"/>
          </p:cNvSpPr>
          <p:nvPr>
            <p:ph idx="1"/>
          </p:nvPr>
        </p:nvSpPr>
        <p:spPr bwMode="auto">
          <a:xfrm>
            <a:off x="353964" y="1336724"/>
            <a:ext cx="11133807" cy="3978269"/>
          </a:xfrm>
        </p:spPr>
        <p:txBody>
          <a:bodyPr/>
          <a:lstStyle/>
          <a:p>
            <a:pPr lvl="0">
              <a:spcBef>
                <a:spcPts val="0"/>
              </a:spcBef>
              <a:spcAft>
                <a:spcPts val="1800"/>
              </a:spcAft>
              <a:buFont typeface="Wingdings"/>
              <a:buChar char="§"/>
              <a:defRPr/>
            </a:pPr>
            <a:r>
              <a:rPr lang="en-US" sz="2600">
                <a:latin typeface="Times New Roman"/>
              </a:rPr>
              <a:t>Select a Quantitative methodological approach when…</a:t>
            </a:r>
            <a:endParaRPr/>
          </a:p>
          <a:p>
            <a:pPr marL="0" lvl="0" indent="0">
              <a:spcBef>
                <a:spcPts val="0"/>
              </a:spcBef>
              <a:spcAft>
                <a:spcPts val="1800"/>
              </a:spcAft>
              <a:buNone/>
              <a:defRPr/>
            </a:pPr>
            <a:r>
              <a:rPr lang="en-US" sz="2600">
                <a:latin typeface="Times New Roman"/>
              </a:rPr>
              <a:t>	Evaluation of an intervention</a:t>
            </a:r>
            <a:endParaRPr/>
          </a:p>
          <a:p>
            <a:pPr marL="0" lvl="0" indent="0">
              <a:spcBef>
                <a:spcPts val="0"/>
              </a:spcBef>
              <a:spcAft>
                <a:spcPts val="1800"/>
              </a:spcAft>
              <a:buNone/>
              <a:defRPr/>
            </a:pPr>
            <a:r>
              <a:rPr lang="en-US" sz="2600">
                <a:latin typeface="Times New Roman"/>
              </a:rPr>
              <a:t>		Identify factors or testing of some theory statements.</a:t>
            </a:r>
            <a:endParaRPr/>
          </a:p>
          <a:p>
            <a:pPr marL="0" lvl="0" indent="0">
              <a:spcBef>
                <a:spcPts val="0"/>
              </a:spcBef>
              <a:spcAft>
                <a:spcPts val="1800"/>
              </a:spcAft>
              <a:buNone/>
              <a:defRPr/>
            </a:pPr>
            <a:endParaRPr lang="en-US" sz="2600">
              <a:latin typeface="Times New Roman"/>
            </a:endParaRPr>
          </a:p>
          <a:p>
            <a:pPr lvl="0">
              <a:spcBef>
                <a:spcPts val="0"/>
              </a:spcBef>
              <a:spcAft>
                <a:spcPts val="1800"/>
              </a:spcAft>
              <a:buFont typeface="Wingdings"/>
              <a:buChar char="§"/>
              <a:defRPr/>
            </a:pPr>
            <a:r>
              <a:rPr lang="en-US" sz="2600">
                <a:latin typeface="Times New Roman"/>
              </a:rPr>
              <a:t>Select a Mixed methods approach when…</a:t>
            </a:r>
            <a:endParaRPr/>
          </a:p>
          <a:p>
            <a:pPr marL="0" lvl="0" indent="0">
              <a:spcBef>
                <a:spcPts val="0"/>
              </a:spcBef>
              <a:spcAft>
                <a:spcPts val="1800"/>
              </a:spcAft>
              <a:buNone/>
              <a:defRPr/>
            </a:pPr>
            <a:r>
              <a:rPr lang="en-US" sz="2600">
                <a:latin typeface="Times New Roman"/>
              </a:rPr>
              <a:t>	Neither Qualitative not quantitative is adequate used alone </a:t>
            </a:r>
            <a:endParaRPr/>
          </a:p>
          <a:p>
            <a:pPr marL="0" lvl="0" indent="0">
              <a:spcBef>
                <a:spcPts val="0"/>
              </a:spcBef>
              <a:spcAft>
                <a:spcPts val="1800"/>
              </a:spcAft>
              <a:buNone/>
              <a:defRPr/>
            </a:pPr>
            <a:r>
              <a:rPr lang="en-US" sz="2600">
                <a:latin typeface="Times New Roman"/>
              </a:rPr>
              <a:t>		Draw on strength of both Qualitative and Quantitative approaches</a:t>
            </a:r>
            <a:endParaRPr lang="en-GB" sz="26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247646" y="182550"/>
            <a:ext cx="10629900" cy="726280"/>
          </a:xfrm>
        </p:spPr>
        <p:txBody>
          <a:bodyPr/>
          <a:lstStyle/>
          <a:p>
            <a:pPr lvl="0">
              <a:defRPr/>
            </a:pPr>
            <a:r>
              <a:rPr lang="en-GB" sz="3200" b="1">
                <a:solidFill>
                  <a:srgbClr val="FF0000"/>
                </a:solidFill>
              </a:rPr>
              <a:t>Qualitative and Quantitative Research Differences</a:t>
            </a:r>
            <a:br>
              <a:rPr lang="en-GB" sz="4000" b="1">
                <a:solidFill>
                  <a:srgbClr val="7030A0"/>
                </a:solidFill>
              </a:rPr>
            </a:br>
            <a:endParaRPr lang="en-GB" sz="4000"/>
          </a:p>
        </p:txBody>
      </p:sp>
      <p:graphicFrame>
        <p:nvGraphicFramePr>
          <p:cNvPr id="3" name="Table 3"/>
          <p:cNvGraphicFramePr>
            <a:graphicFrameLocks noGrp="1"/>
          </p:cNvGraphicFramePr>
          <p:nvPr/>
        </p:nvGraphicFramePr>
        <p:xfrm>
          <a:off x="62865" y="545686"/>
          <a:ext cx="12066275" cy="5294634"/>
        </p:xfrm>
        <a:graphic>
          <a:graphicData uri="http://schemas.openxmlformats.org/drawingml/2006/table">
            <a:tbl>
              <a:tblPr>
                <a:tableStyleId>{616DA210-FB5B-4158-B5E0-FEB733F419BA}</a:tableStyleId>
              </a:tblPr>
              <a:tblGrid>
                <a:gridCol w="2194560">
                  <a:extLst>
                    <a:ext uri="{9D8B030D-6E8A-4147-A177-3AD203B41FA5}">
                      <a16:colId xmlns:a16="http://schemas.microsoft.com/office/drawing/2014/main" val="20000"/>
                    </a:ext>
                  </a:extLst>
                </a:gridCol>
                <a:gridCol w="5194477">
                  <a:extLst>
                    <a:ext uri="{9D8B030D-6E8A-4147-A177-3AD203B41FA5}">
                      <a16:colId xmlns:a16="http://schemas.microsoft.com/office/drawing/2014/main" val="20001"/>
                    </a:ext>
                  </a:extLst>
                </a:gridCol>
                <a:gridCol w="4677238">
                  <a:extLst>
                    <a:ext uri="{9D8B030D-6E8A-4147-A177-3AD203B41FA5}">
                      <a16:colId xmlns:a16="http://schemas.microsoft.com/office/drawing/2014/main" val="20002"/>
                    </a:ext>
                  </a:extLst>
                </a:gridCol>
              </a:tblGrid>
              <a:tr h="648556">
                <a:tc>
                  <a:txBody>
                    <a:bodyPr/>
                    <a:lstStyle/>
                    <a:p>
                      <a:pPr lvl="0" algn="ctr">
                        <a:defRPr/>
                      </a:pPr>
                      <a:r>
                        <a:rPr lang="en-US" sz="1800" b="1" cap="all"/>
                        <a:t>BASIS FOR COMPARISON</a:t>
                      </a:r>
                      <a:endParaRPr/>
                    </a:p>
                  </a:txBody>
                  <a:tcPr marL="24469" marR="24469" marT="24469" marB="24469" anchor="ctr"/>
                </a:tc>
                <a:tc>
                  <a:txBody>
                    <a:bodyPr/>
                    <a:lstStyle/>
                    <a:p>
                      <a:pPr lvl="0" algn="ctr">
                        <a:defRPr/>
                      </a:pPr>
                      <a:r>
                        <a:rPr lang="en-US" sz="1800" b="1" cap="all"/>
                        <a:t>QUALITATIVE RESEARCH</a:t>
                      </a:r>
                      <a:endParaRPr/>
                    </a:p>
                  </a:txBody>
                  <a:tcPr marL="24469" marR="24469" marT="24469" marB="24469" anchor="ctr"/>
                </a:tc>
                <a:tc>
                  <a:txBody>
                    <a:bodyPr/>
                    <a:lstStyle/>
                    <a:p>
                      <a:pPr lvl="0" algn="ctr">
                        <a:defRPr/>
                      </a:pPr>
                      <a:r>
                        <a:rPr lang="en-US" sz="1800" b="1" cap="all"/>
                        <a:t>QUANTITATIVE RESEARCH</a:t>
                      </a:r>
                      <a:endParaRPr/>
                    </a:p>
                  </a:txBody>
                  <a:tcPr marL="24469" marR="24469" marT="24469" marB="24469" anchor="ctr"/>
                </a:tc>
                <a:extLst>
                  <a:ext uri="{0D108BD9-81ED-4DB2-BD59-A6C34878D82A}">
                    <a16:rowId xmlns:a16="http://schemas.microsoft.com/office/drawing/2014/main" val="10000"/>
                  </a:ext>
                </a:extLst>
              </a:tr>
              <a:tr h="1244004">
                <a:tc>
                  <a:txBody>
                    <a:bodyPr/>
                    <a:lstStyle/>
                    <a:p>
                      <a:pPr lvl="0" algn="l">
                        <a:defRPr/>
                      </a:pPr>
                      <a:r>
                        <a:rPr lang="en-US" sz="1800"/>
                        <a:t>Meaning</a:t>
                      </a:r>
                      <a:endParaRPr/>
                    </a:p>
                  </a:txBody>
                  <a:tcPr marL="24469" marR="24469" marT="24469" marB="24469"/>
                </a:tc>
                <a:tc>
                  <a:txBody>
                    <a:bodyPr/>
                    <a:lstStyle/>
                    <a:p>
                      <a:pPr lvl="0" algn="l">
                        <a:defRPr/>
                      </a:pPr>
                      <a:r>
                        <a:rPr lang="en-US" sz="1800"/>
                        <a:t>Qualitative research is a method of inquiry that develops understanding on human and social sciences, to find the way people think and feel.</a:t>
                      </a:r>
                      <a:endParaRPr/>
                    </a:p>
                  </a:txBody>
                  <a:tcPr marL="24469" marR="24469" marT="24469" marB="24469"/>
                </a:tc>
                <a:tc>
                  <a:txBody>
                    <a:bodyPr/>
                    <a:lstStyle/>
                    <a:p>
                      <a:pPr lvl="0" algn="l">
                        <a:defRPr/>
                      </a:pPr>
                      <a:r>
                        <a:rPr lang="en-US" sz="1800"/>
                        <a:t>Quantitative research is a research method that is used to generate numerical data and hard facts, by employing statistical, logical and mathematical technique.</a:t>
                      </a:r>
                      <a:endParaRPr/>
                    </a:p>
                  </a:txBody>
                  <a:tcPr marL="24469" marR="24469" marT="24469" marB="24469"/>
                </a:tc>
                <a:extLst>
                  <a:ext uri="{0D108BD9-81ED-4DB2-BD59-A6C34878D82A}">
                    <a16:rowId xmlns:a16="http://schemas.microsoft.com/office/drawing/2014/main" val="10001"/>
                  </a:ext>
                </a:extLst>
              </a:tr>
              <a:tr h="350827">
                <a:tc>
                  <a:txBody>
                    <a:bodyPr/>
                    <a:lstStyle/>
                    <a:p>
                      <a:pPr lvl="0" algn="l">
                        <a:defRPr/>
                      </a:pPr>
                      <a:r>
                        <a:rPr lang="en-US" sz="1800"/>
                        <a:t>Approach</a:t>
                      </a:r>
                      <a:endParaRPr/>
                    </a:p>
                  </a:txBody>
                  <a:tcPr marL="24469" marR="24469" marT="24469" marB="24469"/>
                </a:tc>
                <a:tc>
                  <a:txBody>
                    <a:bodyPr/>
                    <a:lstStyle/>
                    <a:p>
                      <a:pPr lvl="0" algn="l">
                        <a:defRPr/>
                      </a:pPr>
                      <a:r>
                        <a:rPr lang="en-US" sz="1800"/>
                        <a:t>Subjective</a:t>
                      </a:r>
                      <a:endParaRPr/>
                    </a:p>
                  </a:txBody>
                  <a:tcPr marL="24469" marR="24469" marT="24469" marB="24469"/>
                </a:tc>
                <a:tc>
                  <a:txBody>
                    <a:bodyPr/>
                    <a:lstStyle/>
                    <a:p>
                      <a:pPr lvl="0" algn="l">
                        <a:defRPr/>
                      </a:pPr>
                      <a:r>
                        <a:rPr lang="en-US" sz="1800"/>
                        <a:t>Objective</a:t>
                      </a:r>
                      <a:endParaRPr/>
                    </a:p>
                  </a:txBody>
                  <a:tcPr marL="24469" marR="24469" marT="24469" marB="24469"/>
                </a:tc>
                <a:extLst>
                  <a:ext uri="{0D108BD9-81ED-4DB2-BD59-A6C34878D82A}">
                    <a16:rowId xmlns:a16="http://schemas.microsoft.com/office/drawing/2014/main" val="10002"/>
                  </a:ext>
                </a:extLst>
              </a:tr>
              <a:tr h="350827">
                <a:tc>
                  <a:txBody>
                    <a:bodyPr/>
                    <a:lstStyle/>
                    <a:p>
                      <a:pPr lvl="0" algn="l">
                        <a:defRPr/>
                      </a:pPr>
                      <a:r>
                        <a:rPr lang="en-US" sz="1800"/>
                        <a:t>Research type</a:t>
                      </a:r>
                      <a:endParaRPr/>
                    </a:p>
                  </a:txBody>
                  <a:tcPr marL="24469" marR="24469" marT="24469" marB="24469"/>
                </a:tc>
                <a:tc>
                  <a:txBody>
                    <a:bodyPr/>
                    <a:lstStyle/>
                    <a:p>
                      <a:pPr lvl="0" algn="l">
                        <a:defRPr/>
                      </a:pPr>
                      <a:r>
                        <a:rPr lang="en-US" sz="1800"/>
                        <a:t>Exploratory</a:t>
                      </a:r>
                      <a:endParaRPr/>
                    </a:p>
                  </a:txBody>
                  <a:tcPr marL="24469" marR="24469" marT="24469" marB="24469"/>
                </a:tc>
                <a:tc>
                  <a:txBody>
                    <a:bodyPr/>
                    <a:lstStyle/>
                    <a:p>
                      <a:pPr lvl="0" algn="l">
                        <a:defRPr/>
                      </a:pPr>
                      <a:r>
                        <a:rPr lang="en-US" sz="1800"/>
                        <a:t>Conclusive</a:t>
                      </a:r>
                      <a:endParaRPr/>
                    </a:p>
                  </a:txBody>
                  <a:tcPr marL="24469" marR="24469" marT="24469" marB="24469"/>
                </a:tc>
                <a:extLst>
                  <a:ext uri="{0D108BD9-81ED-4DB2-BD59-A6C34878D82A}">
                    <a16:rowId xmlns:a16="http://schemas.microsoft.com/office/drawing/2014/main" val="10003"/>
                  </a:ext>
                </a:extLst>
              </a:tr>
              <a:tr h="350827">
                <a:tc>
                  <a:txBody>
                    <a:bodyPr/>
                    <a:lstStyle/>
                    <a:p>
                      <a:pPr lvl="0" algn="l">
                        <a:defRPr/>
                      </a:pPr>
                      <a:r>
                        <a:rPr lang="en-US" sz="1800"/>
                        <a:t>Reasoning</a:t>
                      </a:r>
                      <a:endParaRPr/>
                    </a:p>
                  </a:txBody>
                  <a:tcPr marL="24469" marR="24469" marT="24469" marB="24469"/>
                </a:tc>
                <a:tc>
                  <a:txBody>
                    <a:bodyPr/>
                    <a:lstStyle/>
                    <a:p>
                      <a:pPr lvl="0" algn="l">
                        <a:defRPr/>
                      </a:pPr>
                      <a:r>
                        <a:rPr lang="en-US" sz="1800"/>
                        <a:t>Inductive</a:t>
                      </a:r>
                      <a:endParaRPr/>
                    </a:p>
                  </a:txBody>
                  <a:tcPr marL="24469" marR="24469" marT="24469" marB="24469"/>
                </a:tc>
                <a:tc>
                  <a:txBody>
                    <a:bodyPr/>
                    <a:lstStyle/>
                    <a:p>
                      <a:pPr lvl="0" algn="l">
                        <a:defRPr/>
                      </a:pPr>
                      <a:r>
                        <a:rPr lang="en-US" sz="1800"/>
                        <a:t>Deductive</a:t>
                      </a:r>
                      <a:endParaRPr/>
                    </a:p>
                  </a:txBody>
                  <a:tcPr marL="24469" marR="24469" marT="24469" marB="24469"/>
                </a:tc>
                <a:extLst>
                  <a:ext uri="{0D108BD9-81ED-4DB2-BD59-A6C34878D82A}">
                    <a16:rowId xmlns:a16="http://schemas.microsoft.com/office/drawing/2014/main" val="10004"/>
                  </a:ext>
                </a:extLst>
              </a:tr>
              <a:tr h="350827">
                <a:tc>
                  <a:txBody>
                    <a:bodyPr/>
                    <a:lstStyle/>
                    <a:p>
                      <a:pPr lvl="0" algn="l">
                        <a:defRPr/>
                      </a:pPr>
                      <a:r>
                        <a:rPr lang="en-US" sz="1800"/>
                        <a:t>Sampling</a:t>
                      </a:r>
                      <a:endParaRPr/>
                    </a:p>
                  </a:txBody>
                  <a:tcPr marL="24469" marR="24469" marT="24469" marB="24469"/>
                </a:tc>
                <a:tc>
                  <a:txBody>
                    <a:bodyPr/>
                    <a:lstStyle/>
                    <a:p>
                      <a:pPr lvl="0" algn="l">
                        <a:defRPr/>
                      </a:pPr>
                      <a:r>
                        <a:rPr lang="en-US" sz="1800"/>
                        <a:t>Purposive</a:t>
                      </a:r>
                      <a:endParaRPr/>
                    </a:p>
                  </a:txBody>
                  <a:tcPr marL="24469" marR="24469" marT="24469" marB="24469"/>
                </a:tc>
                <a:tc>
                  <a:txBody>
                    <a:bodyPr/>
                    <a:lstStyle/>
                    <a:p>
                      <a:pPr lvl="0" algn="l">
                        <a:defRPr/>
                      </a:pPr>
                      <a:r>
                        <a:rPr lang="en-US" sz="1800"/>
                        <a:t>Random</a:t>
                      </a:r>
                      <a:endParaRPr/>
                    </a:p>
                  </a:txBody>
                  <a:tcPr marL="24469" marR="24469" marT="24469" marB="24469"/>
                </a:tc>
                <a:extLst>
                  <a:ext uri="{0D108BD9-81ED-4DB2-BD59-A6C34878D82A}">
                    <a16:rowId xmlns:a16="http://schemas.microsoft.com/office/drawing/2014/main" val="10005"/>
                  </a:ext>
                </a:extLst>
              </a:tr>
              <a:tr h="350827">
                <a:tc>
                  <a:txBody>
                    <a:bodyPr/>
                    <a:lstStyle/>
                    <a:p>
                      <a:pPr lvl="0" algn="l">
                        <a:defRPr/>
                      </a:pPr>
                      <a:r>
                        <a:rPr lang="en-US" sz="1800"/>
                        <a:t>Hypothesis</a:t>
                      </a:r>
                      <a:endParaRPr/>
                    </a:p>
                  </a:txBody>
                  <a:tcPr marL="24469" marR="24469" marT="24469" marB="24469"/>
                </a:tc>
                <a:tc>
                  <a:txBody>
                    <a:bodyPr/>
                    <a:lstStyle/>
                    <a:p>
                      <a:pPr lvl="0" algn="l">
                        <a:defRPr/>
                      </a:pPr>
                      <a:r>
                        <a:rPr lang="en-US" sz="1800"/>
                        <a:t>Generated</a:t>
                      </a:r>
                      <a:endParaRPr/>
                    </a:p>
                  </a:txBody>
                  <a:tcPr marL="24469" marR="24469" marT="24469" marB="24469"/>
                </a:tc>
                <a:tc>
                  <a:txBody>
                    <a:bodyPr/>
                    <a:lstStyle/>
                    <a:p>
                      <a:pPr lvl="0" algn="l">
                        <a:defRPr/>
                      </a:pPr>
                      <a:r>
                        <a:rPr lang="en-US" sz="1800"/>
                        <a:t>Tested</a:t>
                      </a:r>
                      <a:endParaRPr/>
                    </a:p>
                  </a:txBody>
                  <a:tcPr marL="24469" marR="24469" marT="24469" marB="24469"/>
                </a:tc>
                <a:extLst>
                  <a:ext uri="{0D108BD9-81ED-4DB2-BD59-A6C34878D82A}">
                    <a16:rowId xmlns:a16="http://schemas.microsoft.com/office/drawing/2014/main" val="10006"/>
                  </a:ext>
                </a:extLst>
              </a:tr>
              <a:tr h="648556">
                <a:tc>
                  <a:txBody>
                    <a:bodyPr/>
                    <a:lstStyle/>
                    <a:p>
                      <a:pPr lvl="0" algn="l">
                        <a:defRPr/>
                      </a:pPr>
                      <a:r>
                        <a:rPr lang="en-US" sz="1800"/>
                        <a:t>Objective</a:t>
                      </a:r>
                      <a:endParaRPr/>
                    </a:p>
                  </a:txBody>
                  <a:tcPr marL="24469" marR="24469" marT="24469" marB="24469"/>
                </a:tc>
                <a:tc>
                  <a:txBody>
                    <a:bodyPr/>
                    <a:lstStyle/>
                    <a:p>
                      <a:pPr lvl="0" algn="l">
                        <a:defRPr/>
                      </a:pPr>
                      <a:r>
                        <a:rPr lang="en-US" sz="1800"/>
                        <a:t>To explore and discover ideas used in the ongoing processes.</a:t>
                      </a:r>
                      <a:endParaRPr/>
                    </a:p>
                  </a:txBody>
                  <a:tcPr marL="24469" marR="24469" marT="24469" marB="24469"/>
                </a:tc>
                <a:tc>
                  <a:txBody>
                    <a:bodyPr/>
                    <a:lstStyle/>
                    <a:p>
                      <a:pPr lvl="0" algn="l">
                        <a:defRPr/>
                      </a:pPr>
                      <a:r>
                        <a:rPr lang="en-US" sz="1800"/>
                        <a:t>To examine cause and effect relationship between variables.</a:t>
                      </a:r>
                      <a:endParaRPr/>
                    </a:p>
                  </a:txBody>
                  <a:tcPr marL="24469" marR="24469" marT="24469" marB="24469"/>
                </a:tc>
                <a:extLst>
                  <a:ext uri="{0D108BD9-81ED-4DB2-BD59-A6C34878D82A}">
                    <a16:rowId xmlns:a16="http://schemas.microsoft.com/office/drawing/2014/main" val="10007"/>
                  </a:ext>
                </a:extLst>
              </a:tr>
              <a:tr h="648556">
                <a:tc>
                  <a:txBody>
                    <a:bodyPr/>
                    <a:lstStyle/>
                    <a:p>
                      <a:pPr lvl="0" algn="l">
                        <a:defRPr/>
                      </a:pPr>
                      <a:r>
                        <a:rPr lang="en-US" sz="1800"/>
                        <a:t>Methods</a:t>
                      </a:r>
                      <a:endParaRPr/>
                    </a:p>
                  </a:txBody>
                  <a:tcPr marL="24469" marR="24469" marT="24469" marB="24469"/>
                </a:tc>
                <a:tc>
                  <a:txBody>
                    <a:bodyPr/>
                    <a:lstStyle/>
                    <a:p>
                      <a:pPr lvl="0" algn="l">
                        <a:defRPr/>
                      </a:pPr>
                      <a:r>
                        <a:rPr lang="en-US" sz="1800"/>
                        <a:t>Non-structured techniques like In-depth interviews, group discussions etc.</a:t>
                      </a:r>
                      <a:endParaRPr/>
                    </a:p>
                  </a:txBody>
                  <a:tcPr marL="24469" marR="24469" marT="24469" marB="24469"/>
                </a:tc>
                <a:tc>
                  <a:txBody>
                    <a:bodyPr/>
                    <a:lstStyle/>
                    <a:p>
                      <a:pPr lvl="0" algn="l">
                        <a:defRPr/>
                      </a:pPr>
                      <a:r>
                        <a:rPr lang="en-US" sz="1800"/>
                        <a:t>Structured techniques such as surveys, questionnaires and observations.</a:t>
                      </a:r>
                      <a:endParaRPr/>
                    </a:p>
                  </a:txBody>
                  <a:tcPr marL="24469" marR="24469" marT="24469" marB="24469"/>
                </a:tc>
                <a:extLst>
                  <a:ext uri="{0D108BD9-81ED-4DB2-BD59-A6C34878D82A}">
                    <a16:rowId xmlns:a16="http://schemas.microsoft.com/office/drawing/2014/main" val="10008"/>
                  </a:ext>
                </a:extLst>
              </a:tr>
              <a:tr h="350827">
                <a:tc>
                  <a:txBody>
                    <a:bodyPr/>
                    <a:lstStyle/>
                    <a:p>
                      <a:pPr lvl="0" algn="l">
                        <a:defRPr/>
                      </a:pPr>
                      <a:r>
                        <a:rPr lang="en-US" sz="1800"/>
                        <a:t>Result</a:t>
                      </a:r>
                      <a:endParaRPr/>
                    </a:p>
                  </a:txBody>
                  <a:tcPr marL="24469" marR="24469" marT="24469" marB="24469"/>
                </a:tc>
                <a:tc>
                  <a:txBody>
                    <a:bodyPr/>
                    <a:lstStyle/>
                    <a:p>
                      <a:pPr lvl="0" algn="l">
                        <a:defRPr/>
                      </a:pPr>
                      <a:r>
                        <a:rPr lang="en-US" sz="1800"/>
                        <a:t>Develops initial understanding</a:t>
                      </a:r>
                      <a:endParaRPr/>
                    </a:p>
                  </a:txBody>
                  <a:tcPr marL="24469" marR="24469" marT="24469" marB="24469"/>
                </a:tc>
                <a:tc>
                  <a:txBody>
                    <a:bodyPr/>
                    <a:lstStyle/>
                    <a:p>
                      <a:pPr lvl="0" algn="l">
                        <a:defRPr/>
                      </a:pPr>
                      <a:r>
                        <a:rPr lang="en-US" sz="1800"/>
                        <a:t>Recommends final course of action</a:t>
                      </a:r>
                      <a:endParaRPr/>
                    </a:p>
                  </a:txBody>
                  <a:tcPr marL="24469" marR="24469" marT="24469" marB="24469"/>
                </a:tc>
                <a:extLst>
                  <a:ext uri="{0D108BD9-81ED-4DB2-BD59-A6C34878D82A}">
                    <a16:rowId xmlns:a16="http://schemas.microsoft.com/office/drawing/2014/main" val="10009"/>
                  </a:ext>
                </a:extLst>
              </a:tr>
            </a:tbl>
          </a:graphicData>
        </a:graphic>
      </p:graphicFrame>
      <p:sp>
        <p:nvSpPr>
          <p:cNvPr id="4" name="TextBox 6"/>
          <p:cNvSpPr txBox="1"/>
          <p:nvPr/>
        </p:nvSpPr>
        <p:spPr bwMode="auto">
          <a:xfrm>
            <a:off x="3253864" y="5942978"/>
            <a:ext cx="907542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a:lnSpc>
                <a:spcPct val="100000"/>
              </a:lnSpc>
              <a:spcBef>
                <a:spcPts val="0"/>
              </a:spcBef>
              <a:spcAft>
                <a:spcPts val="0"/>
              </a:spcAft>
              <a:buNone/>
              <a:defRPr sz="1800" b="0" i="0" u="none" strike="noStrike" cap="none" spc="0">
                <a:solidFill>
                  <a:srgbClr val="000000"/>
                </a:solidFill>
              </a:defRPr>
            </a:pPr>
            <a:r>
              <a:rPr lang="en-US" sz="1800" b="0" i="0" u="none" strike="noStrike" cap="none" spc="0">
                <a:solidFill>
                  <a:srgbClr val="FF0000"/>
                </a:solidFill>
                <a:latin typeface="Calibri"/>
              </a:rPr>
              <a:t>https://keydifferences.com/difference-between-qualitative-and-quantitative-research.html</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lstStyle/>
          <a:p>
            <a:pPr lvl="0">
              <a:defRPr/>
            </a:pPr>
            <a:r>
              <a:rPr lang="en-GB" sz="4000" dirty="0">
                <a:solidFill>
                  <a:srgbClr val="FF0000"/>
                </a:solidFill>
                <a:latin typeface="Calibri"/>
                <a:cs typeface="Calibri"/>
              </a:rPr>
              <a:t>Types of Methods for Qualitative &amp; Quantitative Data Collection</a:t>
            </a:r>
            <a:br>
              <a:rPr lang="en-GB" sz="4000" dirty="0">
                <a:solidFill>
                  <a:srgbClr val="7030A0"/>
                </a:solidFill>
              </a:rPr>
            </a:br>
            <a:endParaRPr lang="en-GB" sz="4000" dirty="0"/>
          </a:p>
        </p:txBody>
      </p:sp>
      <p:sp>
        <p:nvSpPr>
          <p:cNvPr id="3" name="TextBox 3"/>
          <p:cNvSpPr txBox="1"/>
          <p:nvPr/>
        </p:nvSpPr>
        <p:spPr bwMode="auto">
          <a:xfrm>
            <a:off x="625760" y="1559362"/>
            <a:ext cx="5470242" cy="3970315"/>
          </a:xfrm>
          <a:prstGeom prst="rect">
            <a:avLst/>
          </a:prstGeom>
          <a:noFill/>
          <a:ln cap="flat">
            <a:noFill/>
          </a:ln>
        </p:spPr>
        <p:txBody>
          <a:bodyPr vert="horz" wrap="square" lIns="91440" tIns="45720" rIns="91440" bIns="45720" anchor="t" anchorCtr="0" compatLnSpc="1">
            <a:spAutoFit/>
          </a:bodyPr>
          <a:lstStyle/>
          <a:p>
            <a:pPr marR="0" lvl="0" algn="l" defTabSz="914400">
              <a:lnSpc>
                <a:spcPct val="100000"/>
              </a:lnSpc>
              <a:spcBef>
                <a:spcPts val="0"/>
              </a:spcBef>
              <a:spcAft>
                <a:spcPts val="0"/>
              </a:spcAft>
              <a:buSzPct val="100000"/>
              <a:defRPr sz="1800" b="0" i="0" u="none" strike="noStrike" cap="none" spc="0">
                <a:solidFill>
                  <a:srgbClr val="000000"/>
                </a:solidFill>
              </a:defRPr>
            </a:pPr>
            <a:r>
              <a:rPr lang="en-GB" sz="2800" b="0" i="0" u="none" strike="noStrike" cap="none" spc="0" dirty="0">
                <a:solidFill>
                  <a:srgbClr val="000000"/>
                </a:solidFill>
                <a:latin typeface="Calibri"/>
              </a:rPr>
              <a:t>QUAL</a:t>
            </a:r>
          </a:p>
          <a:p>
            <a:pPr marL="457200" marR="0" lvl="0" indent="-457200" algn="l" defTabSz="914400">
              <a:lnSpc>
                <a:spcPct val="100000"/>
              </a:lnSpc>
              <a:spcBef>
                <a:spcPts val="0"/>
              </a:spcBef>
              <a:spcAft>
                <a:spcPts val="0"/>
              </a:spcAft>
              <a:buSzPct val="100000"/>
              <a:buFont typeface="Wingdings"/>
              <a:buChar char="§"/>
              <a:defRPr sz="1800" b="0" i="0" u="none" strike="noStrike" cap="none" spc="0">
                <a:solidFill>
                  <a:srgbClr val="000000"/>
                </a:solidFill>
              </a:defRPr>
            </a:pPr>
            <a:r>
              <a:rPr lang="en-GB" sz="2800" b="0" i="0" u="none" strike="noStrike" cap="none" spc="0" dirty="0">
                <a:solidFill>
                  <a:srgbClr val="000000"/>
                </a:solidFill>
                <a:latin typeface="Calibri"/>
              </a:rPr>
              <a:t>Observations</a:t>
            </a:r>
            <a:endParaRPr dirty="0"/>
          </a:p>
          <a:p>
            <a:pPr marL="457200" marR="0" lvl="0" indent="-457200" algn="l" defTabSz="914400">
              <a:lnSpc>
                <a:spcPct val="100000"/>
              </a:lnSpc>
              <a:spcBef>
                <a:spcPts val="0"/>
              </a:spcBef>
              <a:spcAft>
                <a:spcPts val="0"/>
              </a:spcAft>
              <a:buSzPct val="100000"/>
              <a:buFont typeface="Wingdings"/>
              <a:buChar char="§"/>
              <a:defRPr sz="1800" b="0" i="0" u="none" strike="noStrike" cap="none" spc="0">
                <a:solidFill>
                  <a:srgbClr val="000000"/>
                </a:solidFill>
              </a:defRPr>
            </a:pPr>
            <a:r>
              <a:rPr lang="en-GB" sz="2800" b="0" i="0" u="none" strike="noStrike" cap="none" spc="0" dirty="0">
                <a:solidFill>
                  <a:srgbClr val="000000"/>
                </a:solidFill>
                <a:latin typeface="Calibri"/>
              </a:rPr>
              <a:t>Interviews</a:t>
            </a:r>
            <a:endParaRPr dirty="0"/>
          </a:p>
          <a:p>
            <a:pPr marL="457200" marR="0" lvl="0" indent="-457200" algn="l" defTabSz="914400">
              <a:lnSpc>
                <a:spcPct val="100000"/>
              </a:lnSpc>
              <a:spcBef>
                <a:spcPts val="0"/>
              </a:spcBef>
              <a:spcAft>
                <a:spcPts val="0"/>
              </a:spcAft>
              <a:buSzPct val="100000"/>
              <a:buFont typeface="Wingdings"/>
              <a:buChar char="§"/>
              <a:defRPr sz="1800" b="0" i="0" u="none" strike="noStrike" cap="none" spc="0">
                <a:solidFill>
                  <a:srgbClr val="000000"/>
                </a:solidFill>
              </a:defRPr>
            </a:pPr>
            <a:r>
              <a:rPr lang="en-GB" sz="2800" b="0" i="0" u="none" strike="noStrike" cap="none" spc="0" dirty="0">
                <a:solidFill>
                  <a:srgbClr val="000000"/>
                </a:solidFill>
                <a:latin typeface="Calibri"/>
              </a:rPr>
              <a:t>Documents (textual documents)</a:t>
            </a:r>
            <a:endParaRPr dirty="0"/>
          </a:p>
          <a:p>
            <a:pPr marL="457200" marR="0" lvl="0" indent="-457200" algn="l" defTabSz="914400">
              <a:lnSpc>
                <a:spcPct val="100000"/>
              </a:lnSpc>
              <a:spcBef>
                <a:spcPts val="0"/>
              </a:spcBef>
              <a:spcAft>
                <a:spcPts val="0"/>
              </a:spcAft>
              <a:buSzPct val="100000"/>
              <a:buFont typeface="Wingdings"/>
              <a:buChar char="§"/>
              <a:defRPr sz="1800" b="0" i="0" u="none" strike="noStrike" cap="none" spc="0">
                <a:solidFill>
                  <a:srgbClr val="000000"/>
                </a:solidFill>
              </a:defRPr>
            </a:pPr>
            <a:r>
              <a:rPr lang="en-GB" sz="2800" b="0" i="0" u="none" strike="noStrike" cap="none" spc="0" dirty="0">
                <a:solidFill>
                  <a:srgbClr val="000000"/>
                </a:solidFill>
                <a:latin typeface="Calibri"/>
              </a:rPr>
              <a:t>Audio visual materials</a:t>
            </a:r>
            <a:endParaRPr dirty="0"/>
          </a:p>
          <a:p>
            <a:pPr marL="457200" marR="0" lvl="0" indent="-457200" algn="l" defTabSz="914400">
              <a:lnSpc>
                <a:spcPct val="100000"/>
              </a:lnSpc>
              <a:spcBef>
                <a:spcPts val="0"/>
              </a:spcBef>
              <a:spcAft>
                <a:spcPts val="0"/>
              </a:spcAft>
              <a:buSzPct val="100000"/>
              <a:buFont typeface="Wingdings"/>
              <a:buChar char="§"/>
              <a:defRPr sz="1800" b="0" i="0" u="none" strike="noStrike" cap="none" spc="0">
                <a:solidFill>
                  <a:srgbClr val="000000"/>
                </a:solidFill>
              </a:defRPr>
            </a:pPr>
            <a:r>
              <a:rPr lang="en-US" sz="2800" b="0" i="0" u="none" strike="noStrike" cap="none" spc="0" dirty="0">
                <a:solidFill>
                  <a:srgbClr val="000000"/>
                </a:solidFill>
                <a:latin typeface="Calibri"/>
              </a:rPr>
              <a:t>Data collection methods are -unstructured</a:t>
            </a:r>
            <a:br>
              <a:rPr lang="en-GB" sz="2800" b="0" i="0" u="none" strike="noStrike" cap="none" spc="0" dirty="0">
                <a:solidFill>
                  <a:srgbClr val="000000"/>
                </a:solidFill>
                <a:latin typeface="Calibri"/>
              </a:rPr>
            </a:br>
            <a:endParaRPr lang="en-GB" sz="2800" b="0" i="0" u="none" strike="noStrike" cap="none" spc="0" dirty="0">
              <a:solidFill>
                <a:srgbClr val="000000"/>
              </a:solidFill>
              <a:latin typeface="Calibri"/>
            </a:endParaRPr>
          </a:p>
          <a:p>
            <a:pPr marL="457200" marR="0" lvl="0" indent="-457200" algn="l" defTabSz="914400">
              <a:lnSpc>
                <a:spcPct val="100000"/>
              </a:lnSpc>
              <a:spcBef>
                <a:spcPts val="0"/>
              </a:spcBef>
              <a:spcAft>
                <a:spcPts val="0"/>
              </a:spcAft>
              <a:buSzPct val="100000"/>
              <a:buFont typeface="Arial"/>
              <a:buChar char="•"/>
              <a:defRPr sz="1800" b="0" i="0" u="none" strike="noStrike" cap="none" spc="0">
                <a:solidFill>
                  <a:srgbClr val="000000"/>
                </a:solidFill>
              </a:defRPr>
            </a:pPr>
            <a:endParaRPr lang="en-GB" sz="2800" b="0" i="0" u="none" strike="noStrike" cap="none" spc="0" dirty="0">
              <a:solidFill>
                <a:srgbClr val="000000"/>
              </a:solidFill>
              <a:latin typeface="Calibri"/>
            </a:endParaRPr>
          </a:p>
        </p:txBody>
      </p:sp>
      <p:sp>
        <p:nvSpPr>
          <p:cNvPr id="4" name="TextBox 4"/>
          <p:cNvSpPr txBox="1"/>
          <p:nvPr/>
        </p:nvSpPr>
        <p:spPr bwMode="auto">
          <a:xfrm>
            <a:off x="6080460" y="1406921"/>
            <a:ext cx="5470242" cy="3539430"/>
          </a:xfrm>
          <a:prstGeom prst="rect">
            <a:avLst/>
          </a:prstGeom>
          <a:noFill/>
          <a:ln cap="flat">
            <a:noFill/>
          </a:ln>
        </p:spPr>
        <p:txBody>
          <a:bodyPr vert="horz" wrap="square" lIns="91440" tIns="45720" rIns="91440" bIns="45720" anchor="t" anchorCtr="0" compatLnSpc="1">
            <a:spAutoFit/>
          </a:bodyPr>
          <a:lstStyle/>
          <a:p>
            <a:pPr marR="0" lvl="0" algn="l" defTabSz="914400">
              <a:lnSpc>
                <a:spcPct val="100000"/>
              </a:lnSpc>
              <a:spcBef>
                <a:spcPts val="0"/>
              </a:spcBef>
              <a:spcAft>
                <a:spcPts val="0"/>
              </a:spcAft>
              <a:buSzPct val="100000"/>
              <a:defRPr sz="1800" b="0" i="0" u="none" strike="noStrike" cap="none" spc="0">
                <a:solidFill>
                  <a:srgbClr val="000000"/>
                </a:solidFill>
              </a:defRPr>
            </a:pPr>
            <a:r>
              <a:rPr lang="en-US" sz="2800" b="0" i="0" u="none" strike="noStrike" cap="none" spc="0" dirty="0">
                <a:solidFill>
                  <a:srgbClr val="000000"/>
                </a:solidFill>
                <a:latin typeface="Calibri"/>
              </a:rPr>
              <a:t>QUANT</a:t>
            </a:r>
          </a:p>
          <a:p>
            <a:pPr marL="457200" marR="0" lvl="0" indent="-457200" algn="l" defTabSz="914400">
              <a:lnSpc>
                <a:spcPct val="100000"/>
              </a:lnSpc>
              <a:spcBef>
                <a:spcPts val="0"/>
              </a:spcBef>
              <a:spcAft>
                <a:spcPts val="0"/>
              </a:spcAft>
              <a:buSzPct val="100000"/>
              <a:buFont typeface="Wingdings"/>
              <a:buChar char="§"/>
              <a:defRPr sz="1800" b="0" i="0" u="none" strike="noStrike" cap="none" spc="0">
                <a:solidFill>
                  <a:srgbClr val="000000"/>
                </a:solidFill>
              </a:defRPr>
            </a:pPr>
            <a:r>
              <a:rPr lang="en-US" sz="2800" b="0" i="0" u="none" strike="noStrike" cap="none" spc="0" dirty="0">
                <a:solidFill>
                  <a:srgbClr val="000000"/>
                </a:solidFill>
                <a:latin typeface="Calibri"/>
              </a:rPr>
              <a:t>Experiments (or quasi-experiments), </a:t>
            </a:r>
            <a:r>
              <a:rPr lang="en-US" sz="2800" dirty="0">
                <a:solidFill>
                  <a:srgbClr val="000000"/>
                </a:solidFill>
                <a:latin typeface="Calibri"/>
              </a:rPr>
              <a:t>s</a:t>
            </a:r>
            <a:r>
              <a:rPr lang="en-US" sz="2800" b="0" i="0" u="none" strike="noStrike" cap="none" spc="0" dirty="0">
                <a:solidFill>
                  <a:srgbClr val="000000"/>
                </a:solidFill>
                <a:latin typeface="Calibri"/>
              </a:rPr>
              <a:t>urveys/ questionnaires with close-ended questions</a:t>
            </a:r>
            <a:endParaRPr dirty="0"/>
          </a:p>
          <a:p>
            <a:pPr marL="457200" marR="0" lvl="0" indent="-457200" algn="l" defTabSz="914400">
              <a:lnSpc>
                <a:spcPct val="100000"/>
              </a:lnSpc>
              <a:spcBef>
                <a:spcPts val="0"/>
              </a:spcBef>
              <a:spcAft>
                <a:spcPts val="0"/>
              </a:spcAft>
              <a:buSzPct val="100000"/>
              <a:buFont typeface="Wingdings"/>
              <a:buChar char="§"/>
              <a:defRPr sz="1800" b="0" i="0" u="none" strike="noStrike" cap="none" spc="0">
                <a:solidFill>
                  <a:srgbClr val="000000"/>
                </a:solidFill>
              </a:defRPr>
            </a:pPr>
            <a:r>
              <a:rPr lang="en-US" sz="2800" b="0" i="0" u="none" strike="noStrike" cap="none" spc="0" dirty="0">
                <a:solidFill>
                  <a:srgbClr val="000000"/>
                </a:solidFill>
                <a:latin typeface="Calibri"/>
              </a:rPr>
              <a:t>Observations recorded as numbers</a:t>
            </a:r>
            <a:r>
              <a:rPr lang="en-US" dirty="0">
                <a:solidFill>
                  <a:srgbClr val="000000"/>
                </a:solidFill>
              </a:rPr>
              <a:t>; </a:t>
            </a:r>
            <a:r>
              <a:rPr lang="en-US" sz="2800" dirty="0">
                <a:solidFill>
                  <a:srgbClr val="000000"/>
                </a:solidFill>
                <a:latin typeface="Calibri"/>
              </a:rPr>
              <a:t>d</a:t>
            </a:r>
            <a:r>
              <a:rPr lang="en-US" sz="2800" b="0" i="0" u="none" strike="noStrike" cap="none" spc="0" dirty="0">
                <a:solidFill>
                  <a:srgbClr val="000000"/>
                </a:solidFill>
                <a:latin typeface="Calibri"/>
              </a:rPr>
              <a:t>ata collection methods are structured</a:t>
            </a:r>
            <a:endParaRPr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723903" y="365129"/>
            <a:ext cx="10629900" cy="873736"/>
          </a:xfrm>
        </p:spPr>
        <p:txBody>
          <a:bodyPr anchorCtr="1"/>
          <a:lstStyle/>
          <a:p>
            <a:pPr lvl="0" algn="ctr">
              <a:defRPr/>
            </a:pPr>
            <a:r>
              <a:rPr lang="en-GB" sz="4000" b="1">
                <a:solidFill>
                  <a:srgbClr val="7030A0"/>
                </a:solidFill>
              </a:rPr>
              <a:t>Qualitative Data vs Quantitative Data</a:t>
            </a:r>
            <a:br>
              <a:rPr lang="en-GB" sz="4000" b="1">
                <a:solidFill>
                  <a:srgbClr val="7030A0"/>
                </a:solidFill>
              </a:rPr>
            </a:br>
            <a:endParaRPr lang="en-GB" sz="4000"/>
          </a:p>
        </p:txBody>
      </p:sp>
      <p:sp>
        <p:nvSpPr>
          <p:cNvPr id="3" name="Content Placeholder 2"/>
          <p:cNvSpPr txBox="1"/>
          <p:nvPr/>
        </p:nvSpPr>
        <p:spPr bwMode="auto">
          <a:xfrm>
            <a:off x="228600" y="1298960"/>
            <a:ext cx="5867403" cy="4320174"/>
          </a:xfrm>
          <a:prstGeom prst="rect">
            <a:avLst/>
          </a:prstGeom>
          <a:noFill/>
          <a:ln cap="flat">
            <a:noFill/>
          </a:ln>
        </p:spPr>
        <p:txBody>
          <a:bodyPr vert="horz" wrap="square" lIns="91440" tIns="45720" rIns="91440" bIns="45720" anchor="t" anchorCtr="0" compatLnSpc="1">
            <a:noAutofit/>
          </a:bodyPr>
          <a:lstStyle/>
          <a:p>
            <a:pPr marL="171450" marR="0" lvl="0" indent="-171450" algn="l" defTabSz="685800">
              <a:lnSpc>
                <a:spcPct val="90000"/>
              </a:lnSpc>
              <a:spcBef>
                <a:spcPts val="0"/>
              </a:spcBef>
              <a:spcAft>
                <a:spcPts val="1800"/>
              </a:spcAft>
              <a:buSzPct val="100000"/>
              <a:buFont typeface="Wingdings"/>
              <a:buChar char="§"/>
              <a:defRPr sz="1800" b="0" i="0" u="none" strike="noStrike" cap="none" spc="0">
                <a:solidFill>
                  <a:srgbClr val="000000"/>
                </a:solidFill>
              </a:defRPr>
            </a:pPr>
            <a:r>
              <a:rPr lang="en-US" sz="2200" b="0" i="0" u="none" strike="noStrike" cap="none" spc="0" dirty="0">
                <a:solidFill>
                  <a:srgbClr val="FF0000"/>
                </a:solidFill>
                <a:latin typeface="Times New Roman"/>
                <a:ea typeface="Times New Roman"/>
              </a:rPr>
              <a:t>Qualitative answers questions like how and why</a:t>
            </a:r>
            <a:endParaRPr dirty="0"/>
          </a:p>
          <a:p>
            <a:pPr marL="0" marR="0" lvl="0" indent="-171450" algn="l" defTabSz="685800">
              <a:lnSpc>
                <a:spcPct val="90000"/>
              </a:lnSpc>
              <a:spcBef>
                <a:spcPts val="0"/>
              </a:spcBef>
              <a:spcAft>
                <a:spcPts val="1800"/>
              </a:spcAft>
              <a:buSzPct val="100000"/>
              <a:buFont typeface="Arial"/>
              <a:buChar char="•"/>
              <a:defRPr sz="1800" b="0" i="0" u="none" strike="noStrike" cap="none" spc="0">
                <a:solidFill>
                  <a:srgbClr val="000000"/>
                </a:solidFill>
              </a:defRPr>
            </a:pPr>
            <a:r>
              <a:rPr lang="en-US" sz="2200" b="0" i="0" u="none" strike="noStrike" cap="none" spc="0" dirty="0">
                <a:solidFill>
                  <a:srgbClr val="000000"/>
                </a:solidFill>
                <a:latin typeface="Times New Roman"/>
                <a:ea typeface="Times New Roman"/>
              </a:rPr>
              <a:t>Techniques used are interviews, focus groups</a:t>
            </a:r>
            <a:endParaRPr dirty="0"/>
          </a:p>
          <a:p>
            <a:pPr marL="0" marR="0" lvl="0" indent="-171450" algn="l" defTabSz="685800">
              <a:lnSpc>
                <a:spcPct val="90000"/>
              </a:lnSpc>
              <a:spcBef>
                <a:spcPts val="0"/>
              </a:spcBef>
              <a:spcAft>
                <a:spcPts val="1800"/>
              </a:spcAft>
              <a:buSzPct val="100000"/>
              <a:buFont typeface="Arial"/>
              <a:buChar char="•"/>
              <a:defRPr sz="1800" b="0" i="0" u="none" strike="noStrike" cap="none" spc="0">
                <a:solidFill>
                  <a:srgbClr val="000000"/>
                </a:solidFill>
              </a:defRPr>
            </a:pPr>
            <a:r>
              <a:rPr lang="en-US" sz="2200" b="0" i="0" u="none" strike="noStrike" cap="none" spc="0" dirty="0">
                <a:solidFill>
                  <a:srgbClr val="000000"/>
                </a:solidFill>
                <a:latin typeface="Times New Roman"/>
                <a:ea typeface="Times New Roman"/>
              </a:rPr>
              <a:t>Comes in the form of narrative/ non-numerical form</a:t>
            </a:r>
            <a:endParaRPr dirty="0"/>
          </a:p>
          <a:p>
            <a:pPr marL="342900" marR="0" lvl="1" indent="-171450" algn="l" defTabSz="685800">
              <a:lnSpc>
                <a:spcPct val="90000"/>
              </a:lnSpc>
              <a:spcBef>
                <a:spcPts val="0"/>
              </a:spcBef>
              <a:spcAft>
                <a:spcPts val="1800"/>
              </a:spcAft>
              <a:buSzPct val="100000"/>
              <a:buFont typeface="Arial"/>
              <a:buChar char="•"/>
              <a:defRPr sz="1800" b="0" i="0" u="none" strike="noStrike" cap="none" spc="0">
                <a:solidFill>
                  <a:srgbClr val="000000"/>
                </a:solidFill>
              </a:defRPr>
            </a:pPr>
            <a:r>
              <a:rPr lang="en-US" sz="1900" b="0" i="0" u="none" strike="noStrike" cap="none" spc="0" dirty="0">
                <a:solidFill>
                  <a:srgbClr val="000000"/>
                </a:solidFill>
                <a:latin typeface="Times New Roman"/>
                <a:ea typeface="Times New Roman"/>
              </a:rPr>
              <a:t>How does student engage in an online activity?</a:t>
            </a:r>
            <a:endParaRPr dirty="0"/>
          </a:p>
          <a:p>
            <a:pPr marL="342900" marR="0" lvl="1" indent="-171450" algn="l" defTabSz="685800">
              <a:lnSpc>
                <a:spcPct val="90000"/>
              </a:lnSpc>
              <a:spcBef>
                <a:spcPts val="0"/>
              </a:spcBef>
              <a:spcAft>
                <a:spcPts val="1800"/>
              </a:spcAft>
              <a:buSzPct val="100000"/>
              <a:buFont typeface="Arial"/>
              <a:buChar char="•"/>
              <a:defRPr sz="1800" b="0" i="0" u="none" strike="noStrike" cap="none" spc="0">
                <a:solidFill>
                  <a:srgbClr val="000000"/>
                </a:solidFill>
              </a:defRPr>
            </a:pPr>
            <a:r>
              <a:rPr lang="en-US" sz="1900" b="0" i="0" u="none" strike="noStrike" cap="none" spc="0" dirty="0">
                <a:solidFill>
                  <a:srgbClr val="000000"/>
                </a:solidFill>
                <a:latin typeface="Times New Roman"/>
                <a:ea typeface="Times New Roman"/>
              </a:rPr>
              <a:t>Why does students choose online learning over traditional face-to-face?</a:t>
            </a:r>
            <a:endParaRPr dirty="0"/>
          </a:p>
          <a:p>
            <a:pPr marL="0" marR="0" lvl="0" indent="-171450" algn="l" defTabSz="685800">
              <a:lnSpc>
                <a:spcPct val="90000"/>
              </a:lnSpc>
              <a:spcBef>
                <a:spcPts val="0"/>
              </a:spcBef>
              <a:spcAft>
                <a:spcPts val="1800"/>
              </a:spcAft>
              <a:buSzPct val="100000"/>
              <a:buFont typeface="Arial"/>
              <a:buChar char="•"/>
              <a:defRPr sz="1800" b="0" i="0" u="none" strike="noStrike" cap="none" spc="0">
                <a:solidFill>
                  <a:srgbClr val="000000"/>
                </a:solidFill>
              </a:defRPr>
            </a:pPr>
            <a:r>
              <a:rPr lang="en-US" sz="2200" b="0" i="0" u="none" strike="noStrike" cap="none" spc="0" dirty="0">
                <a:solidFill>
                  <a:srgbClr val="000000"/>
                </a:solidFill>
                <a:latin typeface="Times New Roman"/>
                <a:ea typeface="Times New Roman"/>
              </a:rPr>
              <a:t>Subjective, interpretive and descriptive</a:t>
            </a:r>
            <a:endParaRPr dirty="0"/>
          </a:p>
        </p:txBody>
      </p:sp>
      <p:sp>
        <p:nvSpPr>
          <p:cNvPr id="4" name="Content Placeholder 2"/>
          <p:cNvSpPr txBox="1"/>
          <p:nvPr/>
        </p:nvSpPr>
        <p:spPr bwMode="auto">
          <a:xfrm>
            <a:off x="6389370" y="1298960"/>
            <a:ext cx="5574026" cy="4084194"/>
          </a:xfrm>
          <a:prstGeom prst="rect">
            <a:avLst/>
          </a:prstGeom>
          <a:noFill/>
          <a:ln cap="flat">
            <a:noFill/>
          </a:ln>
        </p:spPr>
        <p:txBody>
          <a:bodyPr vert="horz" wrap="square" lIns="91440" tIns="45720" rIns="91440" bIns="45720" anchor="t" anchorCtr="0" compatLnSpc="1">
            <a:noAutofit/>
          </a:bodyPr>
          <a:lstStyle/>
          <a:p>
            <a:pPr marL="171450" marR="0" lvl="0" indent="-171450" algn="l" defTabSz="685800">
              <a:lnSpc>
                <a:spcPct val="90000"/>
              </a:lnSpc>
              <a:spcBef>
                <a:spcPts val="0"/>
              </a:spcBef>
              <a:spcAft>
                <a:spcPts val="1800"/>
              </a:spcAft>
              <a:buSzPct val="100000"/>
              <a:buFont typeface="Wingdings"/>
              <a:buChar char="§"/>
              <a:defRPr sz="1800" b="0" i="0" u="none" strike="noStrike" cap="none" spc="0">
                <a:solidFill>
                  <a:srgbClr val="000000"/>
                </a:solidFill>
              </a:defRPr>
            </a:pPr>
            <a:r>
              <a:rPr lang="en-US" sz="2200" b="0" i="0" u="none" strike="noStrike" cap="none" spc="0" dirty="0">
                <a:solidFill>
                  <a:srgbClr val="FF0000"/>
                </a:solidFill>
                <a:latin typeface="Times New Roman"/>
                <a:ea typeface="Times New Roman"/>
              </a:rPr>
              <a:t>Quantitative answers what, how many or who.</a:t>
            </a:r>
            <a:endParaRPr dirty="0"/>
          </a:p>
          <a:p>
            <a:pPr marL="0" marR="0" lvl="0" indent="-171450" algn="l" defTabSz="685800">
              <a:lnSpc>
                <a:spcPct val="90000"/>
              </a:lnSpc>
              <a:spcBef>
                <a:spcPts val="0"/>
              </a:spcBef>
              <a:spcAft>
                <a:spcPts val="1800"/>
              </a:spcAft>
              <a:buSzPct val="100000"/>
              <a:buFont typeface="Arial"/>
              <a:buChar char="•"/>
              <a:defRPr sz="1800" b="0" i="0" u="none" strike="noStrike" cap="none" spc="0">
                <a:solidFill>
                  <a:srgbClr val="000000"/>
                </a:solidFill>
              </a:defRPr>
            </a:pPr>
            <a:r>
              <a:rPr lang="en-US" sz="2200" b="0" i="0" u="none" strike="noStrike" cap="none" spc="0" dirty="0">
                <a:solidFill>
                  <a:srgbClr val="000000"/>
                </a:solidFill>
                <a:latin typeface="Times New Roman"/>
                <a:ea typeface="Times New Roman"/>
              </a:rPr>
              <a:t>Techniques used are assessments/test (</a:t>
            </a:r>
            <a:r>
              <a:rPr lang="en-US" sz="2200" dirty="0">
                <a:solidFill>
                  <a:srgbClr val="000000"/>
                </a:solidFill>
                <a:latin typeface="Times New Roman"/>
                <a:ea typeface="Times New Roman"/>
              </a:rPr>
              <a:t>e</a:t>
            </a:r>
            <a:r>
              <a:rPr lang="en-US" sz="2200" b="0" i="0" u="none" strike="noStrike" cap="none" spc="0" dirty="0">
                <a:solidFill>
                  <a:srgbClr val="000000"/>
                </a:solidFill>
                <a:latin typeface="Times New Roman"/>
                <a:ea typeface="Times New Roman"/>
              </a:rPr>
              <a:t>xperiments), surveys</a:t>
            </a:r>
            <a:endParaRPr dirty="0"/>
          </a:p>
          <a:p>
            <a:pPr marL="0" marR="0" lvl="0" indent="-171450" algn="l" defTabSz="685800">
              <a:lnSpc>
                <a:spcPct val="90000"/>
              </a:lnSpc>
              <a:spcBef>
                <a:spcPts val="0"/>
              </a:spcBef>
              <a:spcAft>
                <a:spcPts val="1800"/>
              </a:spcAft>
              <a:buSzPct val="100000"/>
              <a:buFont typeface="Arial"/>
              <a:buChar char="•"/>
              <a:defRPr sz="1800" b="0" i="0" u="none" strike="noStrike" cap="none" spc="0">
                <a:solidFill>
                  <a:srgbClr val="000000"/>
                </a:solidFill>
              </a:defRPr>
            </a:pPr>
            <a:r>
              <a:rPr lang="en-US" sz="2200" b="0" i="0" u="none" strike="noStrike" cap="none" spc="0" dirty="0">
                <a:solidFill>
                  <a:srgbClr val="000000"/>
                </a:solidFill>
                <a:latin typeface="Times New Roman"/>
                <a:ea typeface="Times New Roman"/>
              </a:rPr>
              <a:t>The data is numerical and can be quantified and used statistically </a:t>
            </a:r>
            <a:endParaRPr dirty="0"/>
          </a:p>
          <a:p>
            <a:pPr marL="342900" marR="0" lvl="1" indent="-171450" algn="l" defTabSz="685800">
              <a:lnSpc>
                <a:spcPct val="90000"/>
              </a:lnSpc>
              <a:spcBef>
                <a:spcPts val="0"/>
              </a:spcBef>
              <a:spcAft>
                <a:spcPts val="1800"/>
              </a:spcAft>
              <a:buSzPct val="100000"/>
              <a:buFont typeface="Arial"/>
              <a:buChar char="•"/>
              <a:defRPr sz="1800" b="0" i="0" u="none" strike="noStrike" cap="none" spc="0">
                <a:solidFill>
                  <a:srgbClr val="000000"/>
                </a:solidFill>
              </a:defRPr>
            </a:pPr>
            <a:r>
              <a:rPr lang="en-US" sz="1900" dirty="0">
                <a:solidFill>
                  <a:srgbClr val="000000"/>
                </a:solidFill>
                <a:latin typeface="Times New Roman"/>
                <a:ea typeface="Times New Roman"/>
              </a:rPr>
              <a:t>W</a:t>
            </a:r>
            <a:r>
              <a:rPr lang="en-US" sz="1900" b="0" i="0" u="none" strike="noStrike" cap="none" spc="0" dirty="0">
                <a:solidFill>
                  <a:srgbClr val="000000"/>
                </a:solidFill>
                <a:latin typeface="Times New Roman"/>
                <a:ea typeface="Times New Roman"/>
              </a:rPr>
              <a:t>hat are the important factors that leads to security issues in a network?</a:t>
            </a:r>
            <a:endParaRPr dirty="0"/>
          </a:p>
          <a:p>
            <a:pPr marL="0" marR="0" lvl="0" indent="-171450" algn="l" defTabSz="685800">
              <a:lnSpc>
                <a:spcPct val="90000"/>
              </a:lnSpc>
              <a:spcBef>
                <a:spcPts val="0"/>
              </a:spcBef>
              <a:spcAft>
                <a:spcPts val="1800"/>
              </a:spcAft>
              <a:buSzPct val="100000"/>
              <a:buFont typeface="Arial"/>
              <a:buChar char="•"/>
              <a:defRPr sz="1800" b="0" i="0" u="none" strike="noStrike" cap="none" spc="0">
                <a:solidFill>
                  <a:srgbClr val="000000"/>
                </a:solidFill>
              </a:defRPr>
            </a:pPr>
            <a:r>
              <a:rPr lang="en-US" sz="2200" b="0" i="0" u="none" strike="noStrike" cap="none" spc="0" dirty="0">
                <a:solidFill>
                  <a:srgbClr val="000000"/>
                </a:solidFill>
                <a:latin typeface="Times New Roman"/>
                <a:ea typeface="Times New Roman"/>
              </a:rPr>
              <a:t>Objective, concrete and measured</a:t>
            </a:r>
            <a:endParaRPr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886135" y="383453"/>
            <a:ext cx="8738257" cy="899650"/>
          </a:xfrm>
        </p:spPr>
        <p:txBody>
          <a:bodyPr/>
          <a:lstStyle/>
          <a:p>
            <a:pPr lvl="0">
              <a:defRPr/>
            </a:pPr>
            <a:r>
              <a:rPr lang="en-GB" sz="4000" b="1">
                <a:solidFill>
                  <a:srgbClr val="FF0000"/>
                </a:solidFill>
              </a:rPr>
              <a:t>Quantitative vs Qualitative </a:t>
            </a:r>
            <a:br>
              <a:rPr lang="en-GB" sz="4000" b="1">
                <a:solidFill>
                  <a:srgbClr val="7030A0"/>
                </a:solidFill>
              </a:rPr>
            </a:br>
            <a:endParaRPr lang="en-GB" sz="4000"/>
          </a:p>
        </p:txBody>
      </p:sp>
      <p:sp>
        <p:nvSpPr>
          <p:cNvPr id="3" name="Content Placeholder 2"/>
          <p:cNvSpPr txBox="1">
            <a:spLocks noGrp="1"/>
          </p:cNvSpPr>
          <p:nvPr>
            <p:ph idx="1"/>
          </p:nvPr>
        </p:nvSpPr>
        <p:spPr bwMode="auto">
          <a:xfrm>
            <a:off x="723903" y="1283113"/>
            <a:ext cx="10629900" cy="3424802"/>
          </a:xfrm>
        </p:spPr>
        <p:txBody>
          <a:bodyPr/>
          <a:lstStyle/>
          <a:p>
            <a:pPr lvl="0">
              <a:spcBef>
                <a:spcPts val="0"/>
              </a:spcBef>
              <a:spcAft>
                <a:spcPts val="1800"/>
              </a:spcAft>
              <a:buFont typeface="Wingdings"/>
              <a:buChar char="§"/>
              <a:defRPr/>
            </a:pPr>
            <a:r>
              <a:rPr lang="en-US" sz="2400" dirty="0">
                <a:latin typeface="Times New Roman"/>
              </a:rPr>
              <a:t>Quantitative approaches , goal here is to: </a:t>
            </a:r>
            <a:endParaRPr dirty="0"/>
          </a:p>
          <a:p>
            <a:pPr marL="342900" lvl="1">
              <a:spcBef>
                <a:spcPts val="0"/>
              </a:spcBef>
              <a:spcAft>
                <a:spcPts val="1800"/>
              </a:spcAft>
              <a:defRPr/>
            </a:pPr>
            <a:r>
              <a:rPr lang="en-US" sz="2100" dirty="0">
                <a:latin typeface="Times New Roman"/>
              </a:rPr>
              <a:t>Measure, Test, Predict and Describe using Statistics</a:t>
            </a:r>
            <a:endParaRPr dirty="0"/>
          </a:p>
          <a:p>
            <a:pPr marL="0" lvl="0" indent="0">
              <a:spcBef>
                <a:spcPts val="0"/>
              </a:spcBef>
              <a:spcAft>
                <a:spcPts val="1800"/>
              </a:spcAft>
              <a:buNone/>
              <a:defRPr/>
            </a:pPr>
            <a:endParaRPr lang="en-US" sz="2400" dirty="0">
              <a:latin typeface="Times New Roman"/>
            </a:endParaRPr>
          </a:p>
          <a:p>
            <a:pPr lvl="0">
              <a:spcBef>
                <a:spcPts val="0"/>
              </a:spcBef>
              <a:spcAft>
                <a:spcPts val="1800"/>
              </a:spcAft>
              <a:buFont typeface="Wingdings"/>
              <a:buChar char="§"/>
              <a:defRPr/>
            </a:pPr>
            <a:r>
              <a:rPr lang="en-US" sz="2400" dirty="0">
                <a:latin typeface="Times New Roman"/>
              </a:rPr>
              <a:t>Qualitative approaches are Naturalistic and Interpretive</a:t>
            </a:r>
            <a:endParaRPr dirty="0"/>
          </a:p>
          <a:p>
            <a:pPr marL="342900" lvl="1">
              <a:spcBef>
                <a:spcPts val="0"/>
              </a:spcBef>
              <a:spcAft>
                <a:spcPts val="1800"/>
              </a:spcAft>
              <a:defRPr/>
            </a:pPr>
            <a:r>
              <a:rPr lang="en-US" sz="2100" dirty="0">
                <a:latin typeface="Times New Roman"/>
              </a:rPr>
              <a:t>The goal here is to describe rich descriptions of </a:t>
            </a:r>
            <a:r>
              <a:rPr lang="en-US" sz="2100" dirty="0" err="1">
                <a:latin typeface="Times New Roman"/>
              </a:rPr>
              <a:t>behaviours</a:t>
            </a:r>
            <a:r>
              <a:rPr lang="en-US" sz="2100" dirty="0">
                <a:latin typeface="Times New Roman"/>
              </a:rPr>
              <a:t> and realities rather than to quantify or measure them.</a:t>
            </a:r>
            <a:endParaRPr dirty="0"/>
          </a:p>
          <a:p>
            <a:pPr marL="0" lvl="0" indent="0">
              <a:buNone/>
              <a:defRPr/>
            </a:pP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lstStyle/>
          <a:p>
            <a:pPr lvl="0">
              <a:defRPr/>
            </a:pPr>
            <a:r>
              <a:rPr lang="en-GB" sz="3600" b="1">
                <a:solidFill>
                  <a:srgbClr val="7030A0"/>
                </a:solidFill>
              </a:rPr>
              <a:t>Advantages and Dis-advantages of Qualitative and Quantitative Data Collection methods</a:t>
            </a:r>
            <a:br>
              <a:rPr lang="en-GB" sz="4000" b="1">
                <a:solidFill>
                  <a:srgbClr val="7030A0"/>
                </a:solidFill>
              </a:rPr>
            </a:br>
            <a:endParaRPr lang="en-GB" sz="4000"/>
          </a:p>
        </p:txBody>
      </p:sp>
      <p:graphicFrame>
        <p:nvGraphicFramePr>
          <p:cNvPr id="3" name="Table 3"/>
          <p:cNvGraphicFramePr>
            <a:graphicFrameLocks noGrp="1"/>
          </p:cNvGraphicFramePr>
          <p:nvPr/>
        </p:nvGraphicFramePr>
        <p:xfrm>
          <a:off x="238128" y="1325248"/>
          <a:ext cx="11715736" cy="5351194"/>
        </p:xfrm>
        <a:graphic>
          <a:graphicData uri="http://schemas.openxmlformats.org/drawingml/2006/table">
            <a:tbl>
              <a:tblPr/>
              <a:tblGrid>
                <a:gridCol w="1499230">
                  <a:extLst>
                    <a:ext uri="{9D8B030D-6E8A-4147-A177-3AD203B41FA5}">
                      <a16:colId xmlns:a16="http://schemas.microsoft.com/office/drawing/2014/main" val="20000"/>
                    </a:ext>
                  </a:extLst>
                </a:gridCol>
                <a:gridCol w="6311260">
                  <a:extLst>
                    <a:ext uri="{9D8B030D-6E8A-4147-A177-3AD203B41FA5}">
                      <a16:colId xmlns:a16="http://schemas.microsoft.com/office/drawing/2014/main" val="20001"/>
                    </a:ext>
                  </a:extLst>
                </a:gridCol>
                <a:gridCol w="3905246">
                  <a:extLst>
                    <a:ext uri="{9D8B030D-6E8A-4147-A177-3AD203B41FA5}">
                      <a16:colId xmlns:a16="http://schemas.microsoft.com/office/drawing/2014/main" val="20002"/>
                    </a:ext>
                  </a:extLst>
                </a:gridCol>
              </a:tblGrid>
              <a:tr h="265834">
                <a:tc>
                  <a:txBody>
                    <a:bodyPr/>
                    <a:lstStyle/>
                    <a:p>
                      <a:pPr lvl="0" algn="ctr">
                        <a:defRPr/>
                      </a:pPr>
                      <a:r>
                        <a:rPr lang="en-US" sz="2000" b="1" cap="all"/>
                        <a:t>Method</a:t>
                      </a:r>
                      <a:endParaRPr/>
                    </a:p>
                  </a:txBody>
                  <a:tcPr marL="24469" marR="24469" marT="24469" marB="24469" anchor="ctr">
                    <a:lnB w="6345" algn="ctr">
                      <a:solidFill>
                        <a:srgbClr val="DDDDDD"/>
                      </a:solidFill>
                    </a:lnB>
                    <a:solidFill>
                      <a:srgbClr val="D9EDF7"/>
                    </a:solidFill>
                  </a:tcPr>
                </a:tc>
                <a:tc>
                  <a:txBody>
                    <a:bodyPr/>
                    <a:lstStyle/>
                    <a:p>
                      <a:pPr lvl="0" algn="ctr">
                        <a:defRPr/>
                      </a:pPr>
                      <a:r>
                        <a:rPr lang="en-US" sz="2000" b="1" cap="all"/>
                        <a:t>advantages</a:t>
                      </a:r>
                      <a:endParaRPr/>
                    </a:p>
                  </a:txBody>
                  <a:tcPr marL="24469" marR="24469" marT="24469" marB="24469" anchor="ctr">
                    <a:lnB w="6345" algn="ctr">
                      <a:solidFill>
                        <a:srgbClr val="DDDDDD"/>
                      </a:solidFill>
                    </a:lnB>
                    <a:solidFill>
                      <a:srgbClr val="D9EDF7"/>
                    </a:solidFill>
                  </a:tcPr>
                </a:tc>
                <a:tc>
                  <a:txBody>
                    <a:bodyPr/>
                    <a:lstStyle/>
                    <a:p>
                      <a:pPr lvl="0" algn="ctr">
                        <a:defRPr/>
                      </a:pPr>
                      <a:r>
                        <a:rPr lang="en-US" sz="2000" b="1" cap="all"/>
                        <a:t>Dis-advantages</a:t>
                      </a:r>
                      <a:endParaRPr/>
                    </a:p>
                  </a:txBody>
                  <a:tcPr marL="24469" marR="24469" marT="24469" marB="24469" anchor="ctr">
                    <a:lnB w="6345" algn="ctr">
                      <a:solidFill>
                        <a:srgbClr val="DDDDDD"/>
                      </a:solidFill>
                    </a:lnB>
                    <a:solidFill>
                      <a:srgbClr val="D9EDF7"/>
                    </a:solidFill>
                  </a:tcPr>
                </a:tc>
                <a:extLst>
                  <a:ext uri="{0D108BD9-81ED-4DB2-BD59-A6C34878D82A}">
                    <a16:rowId xmlns:a16="http://schemas.microsoft.com/office/drawing/2014/main" val="10000"/>
                  </a:ext>
                </a:extLst>
              </a:tr>
              <a:tr h="2412242">
                <a:tc>
                  <a:txBody>
                    <a:bodyPr/>
                    <a:lstStyle/>
                    <a:p>
                      <a:pPr lvl="0" algn="l">
                        <a:defRPr/>
                      </a:pPr>
                      <a:r>
                        <a:rPr lang="en-US" sz="2000"/>
                        <a:t>Survey</a:t>
                      </a:r>
                      <a:endParaRPr/>
                    </a:p>
                  </a:txBody>
                  <a:tcPr marL="24469" marR="24469" marT="24469" marB="24469">
                    <a:lnT w="6345" algn="ctr">
                      <a:solidFill>
                        <a:srgbClr val="DDDDDD"/>
                      </a:solidFill>
                    </a:lnT>
                    <a:lnB w="6345" algn="ctr">
                      <a:solidFill>
                        <a:srgbClr val="DDDDDD"/>
                      </a:solidFill>
                    </a:lnB>
                    <a:solidFill>
                      <a:srgbClr val="F9F9F9"/>
                    </a:solidFill>
                  </a:tcPr>
                </a:tc>
                <a:tc>
                  <a:txBody>
                    <a:bodyPr/>
                    <a:lstStyle/>
                    <a:p>
                      <a:pPr lvl="0" algn="l">
                        <a:defRPr/>
                      </a:pPr>
                      <a:r>
                        <a:rPr lang="en-US" sz="2000"/>
                        <a:t>Quick and efficient</a:t>
                      </a:r>
                      <a:endParaRPr/>
                    </a:p>
                    <a:p>
                      <a:pPr lvl="0" algn="l">
                        <a:defRPr/>
                      </a:pPr>
                      <a:r>
                        <a:rPr lang="en-US" sz="2000"/>
                        <a:t>Obtain a large amount of data quickly</a:t>
                      </a:r>
                      <a:endParaRPr/>
                    </a:p>
                    <a:p>
                      <a:pPr lvl="0" algn="l">
                        <a:defRPr/>
                      </a:pPr>
                      <a:r>
                        <a:rPr lang="en-US" sz="2000"/>
                        <a:t>Can be anonymous</a:t>
                      </a:r>
                      <a:endParaRPr/>
                    </a:p>
                    <a:p>
                      <a:pPr lvl="0" algn="l">
                        <a:defRPr/>
                      </a:pPr>
                      <a:r>
                        <a:rPr lang="en-US" sz="2000"/>
                        <a:t>Responses easy to compare and analyze</a:t>
                      </a:r>
                      <a:endParaRPr/>
                    </a:p>
                  </a:txBody>
                  <a:tcPr marL="24469" marR="24469" marT="24469" marB="24469">
                    <a:lnT w="6345" algn="ctr">
                      <a:solidFill>
                        <a:srgbClr val="DDDDDD"/>
                      </a:solidFill>
                    </a:lnT>
                    <a:lnB w="6345" algn="ctr">
                      <a:solidFill>
                        <a:srgbClr val="DDDDDD"/>
                      </a:solidFill>
                    </a:lnB>
                    <a:solidFill>
                      <a:srgbClr val="F9F9F9"/>
                    </a:solidFill>
                  </a:tcPr>
                </a:tc>
                <a:tc>
                  <a:txBody>
                    <a:bodyPr/>
                    <a:lstStyle/>
                    <a:p>
                      <a:pPr lvl="0" algn="l">
                        <a:defRPr/>
                      </a:pPr>
                      <a:r>
                        <a:rPr lang="en-US" sz="2000"/>
                        <a:t>Samples may not be representative of the group</a:t>
                      </a:r>
                      <a:endParaRPr/>
                    </a:p>
                    <a:p>
                      <a:pPr lvl="0" algn="l">
                        <a:defRPr/>
                      </a:pPr>
                      <a:r>
                        <a:rPr lang="en-US" sz="2000"/>
                        <a:t>Response rate may be low</a:t>
                      </a:r>
                      <a:endParaRPr/>
                    </a:p>
                    <a:p>
                      <a:pPr lvl="0" algn="l">
                        <a:defRPr/>
                      </a:pPr>
                      <a:r>
                        <a:rPr lang="en-US" sz="2000"/>
                        <a:t>Lack in-depth information on a specific topic</a:t>
                      </a:r>
                      <a:endParaRPr/>
                    </a:p>
                    <a:p>
                      <a:pPr lvl="0" algn="l">
                        <a:defRPr/>
                      </a:pPr>
                      <a:r>
                        <a:rPr lang="en-US" sz="2000"/>
                        <a:t>Question may not be clear</a:t>
                      </a:r>
                      <a:endParaRPr/>
                    </a:p>
                  </a:txBody>
                  <a:tcPr marL="24469" marR="24469" marT="24469" marB="24469">
                    <a:lnT w="6345" algn="ctr">
                      <a:solidFill>
                        <a:srgbClr val="DDDDDD"/>
                      </a:solidFill>
                    </a:lnT>
                    <a:lnB w="6345" algn="ctr">
                      <a:solidFill>
                        <a:srgbClr val="DDDDDD"/>
                      </a:solidFill>
                    </a:lnB>
                    <a:solidFill>
                      <a:srgbClr val="F9F9F9"/>
                    </a:solidFill>
                  </a:tcPr>
                </a:tc>
                <a:extLst>
                  <a:ext uri="{0D108BD9-81ED-4DB2-BD59-A6C34878D82A}">
                    <a16:rowId xmlns:a16="http://schemas.microsoft.com/office/drawing/2014/main" val="10001"/>
                  </a:ext>
                </a:extLst>
              </a:tr>
              <a:tr h="742812">
                <a:tc>
                  <a:txBody>
                    <a:bodyPr/>
                    <a:lstStyle/>
                    <a:p>
                      <a:pPr lvl="0" algn="l">
                        <a:defRPr/>
                      </a:pPr>
                      <a:r>
                        <a:rPr lang="en-US" sz="2000"/>
                        <a:t> Interviews</a:t>
                      </a:r>
                      <a:endParaRPr/>
                    </a:p>
                  </a:txBody>
                  <a:tcPr marL="24469" marR="24469" marT="24469" marB="24469">
                    <a:lnT w="6345" algn="ctr">
                      <a:solidFill>
                        <a:srgbClr val="DDDDDD"/>
                      </a:solidFill>
                    </a:lnT>
                    <a:lnB w="6345" algn="ctr">
                      <a:solidFill>
                        <a:srgbClr val="DDDDDD"/>
                      </a:solidFill>
                    </a:lnB>
                    <a:solidFill>
                      <a:srgbClr val="FFFFFF"/>
                    </a:solidFill>
                  </a:tcPr>
                </a:tc>
                <a:tc>
                  <a:txBody>
                    <a:bodyPr/>
                    <a:lstStyle/>
                    <a:p>
                      <a:pPr lvl="0" algn="l">
                        <a:defRPr/>
                      </a:pPr>
                      <a:r>
                        <a:rPr lang="en-GB" sz="2000"/>
                        <a:t>Better response rate than surveys</a:t>
                      </a:r>
                      <a:endParaRPr/>
                    </a:p>
                    <a:p>
                      <a:pPr lvl="0" algn="l">
                        <a:defRPr/>
                      </a:pPr>
                      <a:r>
                        <a:rPr lang="en-GB" sz="2000"/>
                        <a:t>Provides in-depth information</a:t>
                      </a:r>
                      <a:endParaRPr/>
                    </a:p>
                    <a:p>
                      <a:pPr lvl="0" algn="l">
                        <a:defRPr/>
                      </a:pPr>
                      <a:r>
                        <a:rPr lang="en-GB" sz="2000"/>
                        <a:t>Allows flexibility in questions/probes</a:t>
                      </a:r>
                      <a:endParaRPr lang="en-US" sz="2000"/>
                    </a:p>
                  </a:txBody>
                  <a:tcPr marL="24469" marR="24469" marT="24469" marB="24469">
                    <a:lnT w="6345" algn="ctr">
                      <a:solidFill>
                        <a:srgbClr val="DDDDDD"/>
                      </a:solidFill>
                    </a:lnT>
                    <a:lnB w="6345" algn="ctr">
                      <a:solidFill>
                        <a:srgbClr val="DDDDDD"/>
                      </a:solidFill>
                    </a:lnB>
                    <a:solidFill>
                      <a:srgbClr val="FFFFFF"/>
                    </a:solidFill>
                  </a:tcPr>
                </a:tc>
                <a:tc>
                  <a:txBody>
                    <a:bodyPr/>
                    <a:lstStyle/>
                    <a:p>
                      <a:pPr lvl="0" algn="l">
                        <a:defRPr/>
                      </a:pPr>
                      <a:r>
                        <a:rPr lang="en-GB" sz="2000"/>
                        <a:t>Time-Consuming</a:t>
                      </a:r>
                      <a:endParaRPr/>
                    </a:p>
                    <a:p>
                      <a:pPr lvl="0" algn="l">
                        <a:defRPr/>
                      </a:pPr>
                      <a:r>
                        <a:rPr lang="en-GB" sz="2000"/>
                        <a:t>Less anonymity for respondents</a:t>
                      </a:r>
                      <a:endParaRPr/>
                    </a:p>
                    <a:p>
                      <a:pPr lvl="0" algn="l">
                        <a:defRPr/>
                      </a:pPr>
                      <a:r>
                        <a:rPr lang="en-GB" sz="2000"/>
                        <a:t>Difficult to analyse and compare data</a:t>
                      </a:r>
                      <a:endParaRPr lang="en-US" sz="2000"/>
                    </a:p>
                  </a:txBody>
                  <a:tcPr marL="24469" marR="24469" marT="24469" marB="24469">
                    <a:lnT w="6345" algn="ctr">
                      <a:solidFill>
                        <a:srgbClr val="DDDDDD"/>
                      </a:solidFill>
                    </a:lnT>
                    <a:lnB w="6345" algn="ctr">
                      <a:solidFill>
                        <a:srgbClr val="DDDDDD"/>
                      </a:solidFill>
                    </a:lnB>
                    <a:solidFill>
                      <a:srgbClr val="FFFFFF"/>
                    </a:solidFill>
                  </a:tcPr>
                </a:tc>
                <a:extLst>
                  <a:ext uri="{0D108BD9-81ED-4DB2-BD59-A6C34878D82A}">
                    <a16:rowId xmlns:a16="http://schemas.microsoft.com/office/drawing/2014/main" val="10002"/>
                  </a:ext>
                </a:extLst>
              </a:tr>
              <a:tr h="265834">
                <a:tc>
                  <a:txBody>
                    <a:bodyPr/>
                    <a:lstStyle/>
                    <a:p>
                      <a:pPr lvl="0" algn="l">
                        <a:defRPr/>
                      </a:pPr>
                      <a:r>
                        <a:rPr lang="en-GB" sz="2000"/>
                        <a:t>Assessments/Tests</a:t>
                      </a:r>
                      <a:endParaRPr lang="en-US" sz="2000"/>
                    </a:p>
                  </a:txBody>
                  <a:tcPr marL="24469" marR="24469" marT="24469" marB="24469">
                    <a:lnT w="6345" algn="ctr">
                      <a:solidFill>
                        <a:srgbClr val="DDDDDD"/>
                      </a:solidFill>
                    </a:lnT>
                    <a:lnB w="6345" algn="ctr">
                      <a:solidFill>
                        <a:srgbClr val="DDDDDD"/>
                      </a:solidFill>
                    </a:lnB>
                    <a:solidFill>
                      <a:srgbClr val="F9F9F9"/>
                    </a:solidFill>
                  </a:tcPr>
                </a:tc>
                <a:tc>
                  <a:txBody>
                    <a:bodyPr/>
                    <a:lstStyle/>
                    <a:p>
                      <a:pPr lvl="0" algn="l">
                        <a:defRPr/>
                      </a:pPr>
                      <a:r>
                        <a:rPr lang="en-GB" sz="2000"/>
                        <a:t>Provide objective information, knowledge and skills</a:t>
                      </a:r>
                      <a:endParaRPr/>
                    </a:p>
                    <a:p>
                      <a:pPr lvl="0" algn="l">
                        <a:defRPr/>
                      </a:pPr>
                      <a:r>
                        <a:rPr lang="en-GB" sz="2000"/>
                        <a:t>Easy to compare and analyse</a:t>
                      </a:r>
                      <a:endParaRPr lang="en-US" sz="2000"/>
                    </a:p>
                  </a:txBody>
                  <a:tcPr marL="24469" marR="24469" marT="24469" marB="24469">
                    <a:lnT w="6345" algn="ctr">
                      <a:solidFill>
                        <a:srgbClr val="DDDDDD"/>
                      </a:solidFill>
                    </a:lnT>
                    <a:lnB w="6345" algn="ctr">
                      <a:solidFill>
                        <a:srgbClr val="DDDDDD"/>
                      </a:solidFill>
                    </a:lnB>
                    <a:solidFill>
                      <a:srgbClr val="F9F9F9"/>
                    </a:solidFill>
                  </a:tcPr>
                </a:tc>
                <a:tc>
                  <a:txBody>
                    <a:bodyPr/>
                    <a:lstStyle/>
                    <a:p>
                      <a:pPr lvl="0" algn="l">
                        <a:defRPr/>
                      </a:pPr>
                      <a:r>
                        <a:rPr lang="en-GB" sz="2000"/>
                        <a:t>May be oversimplified</a:t>
                      </a:r>
                      <a:endParaRPr/>
                    </a:p>
                    <a:p>
                      <a:pPr lvl="0" algn="l">
                        <a:defRPr/>
                      </a:pPr>
                      <a:r>
                        <a:rPr lang="en-GB" sz="2000"/>
                        <a:t>May be biased</a:t>
                      </a:r>
                      <a:endParaRPr lang="en-US" sz="2000"/>
                    </a:p>
                  </a:txBody>
                  <a:tcPr marL="24469" marR="24469" marT="24469" marB="24469">
                    <a:lnT w="6345" algn="ctr">
                      <a:solidFill>
                        <a:srgbClr val="DDDDDD"/>
                      </a:solidFill>
                    </a:lnT>
                    <a:lnB w="6345" algn="ctr">
                      <a:solidFill>
                        <a:srgbClr val="DDDDDD"/>
                      </a:solidFill>
                    </a:lnB>
                    <a:solidFill>
                      <a:srgbClr val="F9F9F9"/>
                    </a:solidFill>
                  </a:tcPr>
                </a:tc>
                <a:extLst>
                  <a:ext uri="{0D108BD9-81ED-4DB2-BD59-A6C34878D82A}">
                    <a16:rowId xmlns:a16="http://schemas.microsoft.com/office/drawing/2014/main" val="10003"/>
                  </a:ext>
                </a:extLst>
              </a:tr>
              <a:tr h="265834">
                <a:tc>
                  <a:txBody>
                    <a:bodyPr/>
                    <a:lstStyle/>
                    <a:p>
                      <a:pPr lvl="0" algn="l">
                        <a:defRPr/>
                      </a:pPr>
                      <a:r>
                        <a:rPr lang="en-GB" sz="2000"/>
                        <a:t>Focus Groups</a:t>
                      </a:r>
                      <a:endParaRPr lang="en-US" sz="2000"/>
                    </a:p>
                  </a:txBody>
                  <a:tcPr marL="24469" marR="24469" marT="24469" marB="24469">
                    <a:lnT w="6345" algn="ctr">
                      <a:solidFill>
                        <a:srgbClr val="DDDDDD"/>
                      </a:solidFill>
                    </a:lnT>
                    <a:lnB w="6345" algn="ctr">
                      <a:solidFill>
                        <a:srgbClr val="DDDDDD"/>
                      </a:solidFill>
                    </a:lnB>
                    <a:solidFill>
                      <a:srgbClr val="FFFFFF"/>
                    </a:solidFill>
                  </a:tcPr>
                </a:tc>
                <a:tc>
                  <a:txBody>
                    <a:bodyPr/>
                    <a:lstStyle/>
                    <a:p>
                      <a:pPr lvl="0" algn="l">
                        <a:defRPr/>
                      </a:pPr>
                      <a:r>
                        <a:rPr lang="en-GB" sz="2000"/>
                        <a:t>Collective multiple perspective in shorter periods of time</a:t>
                      </a:r>
                      <a:endParaRPr lang="en-US" sz="2000"/>
                    </a:p>
                  </a:txBody>
                  <a:tcPr marL="24469" marR="24469" marT="24469" marB="24469">
                    <a:lnT w="6345" algn="ctr">
                      <a:solidFill>
                        <a:srgbClr val="DDDDDD"/>
                      </a:solidFill>
                    </a:lnT>
                    <a:lnB w="6345" algn="ctr">
                      <a:solidFill>
                        <a:srgbClr val="DDDDDD"/>
                      </a:solidFill>
                    </a:lnB>
                    <a:solidFill>
                      <a:srgbClr val="FFFFFF"/>
                    </a:solidFill>
                  </a:tcPr>
                </a:tc>
                <a:tc>
                  <a:txBody>
                    <a:bodyPr/>
                    <a:lstStyle/>
                    <a:p>
                      <a:pPr lvl="0" algn="l">
                        <a:defRPr/>
                      </a:pPr>
                      <a:r>
                        <a:rPr lang="en-GB" sz="2000"/>
                        <a:t>Group settings may influence opinion</a:t>
                      </a:r>
                      <a:endParaRPr lang="en-US" sz="2000"/>
                    </a:p>
                  </a:txBody>
                  <a:tcPr marL="24469" marR="24469" marT="24469" marB="24469">
                    <a:lnT w="6345" algn="ctr">
                      <a:solidFill>
                        <a:srgbClr val="DDDDDD"/>
                      </a:solidFill>
                    </a:lnT>
                    <a:lnB w="6345" algn="ctr">
                      <a:solidFill>
                        <a:srgbClr val="DDDDDD"/>
                      </a:solidFill>
                    </a:lnB>
                    <a:solidFill>
                      <a:srgbClr val="FFFFFF"/>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723903" y="365129"/>
            <a:ext cx="10629900" cy="888485"/>
          </a:xfrm>
        </p:spPr>
        <p:txBody>
          <a:bodyPr/>
          <a:lstStyle/>
          <a:p>
            <a:pPr lvl="0">
              <a:defRPr/>
            </a:pPr>
            <a:r>
              <a:rPr lang="en-US" sz="4000" b="1" dirty="0">
                <a:solidFill>
                  <a:srgbClr val="7030A0"/>
                </a:solidFill>
              </a:rPr>
              <a:t>Data Collection Methods: Qualitative</a:t>
            </a:r>
            <a:br>
              <a:rPr lang="en-GB" sz="4000" b="1" dirty="0">
                <a:solidFill>
                  <a:srgbClr val="7030A0"/>
                </a:solidFill>
              </a:rPr>
            </a:br>
            <a:endParaRPr lang="en-GB" sz="4000" dirty="0"/>
          </a:p>
        </p:txBody>
      </p:sp>
      <p:sp>
        <p:nvSpPr>
          <p:cNvPr id="3" name="Content Placeholder 2"/>
          <p:cNvSpPr txBox="1">
            <a:spLocks noGrp="1"/>
          </p:cNvSpPr>
          <p:nvPr>
            <p:ph idx="1"/>
          </p:nvPr>
        </p:nvSpPr>
        <p:spPr bwMode="auto">
          <a:xfrm>
            <a:off x="561670" y="1073459"/>
            <a:ext cx="10629900" cy="3978269"/>
          </a:xfrm>
        </p:spPr>
        <p:txBody>
          <a:bodyPr/>
          <a:lstStyle/>
          <a:p>
            <a:pPr lvl="0">
              <a:buFont typeface="Wingdings"/>
              <a:buChar char="§"/>
              <a:defRPr/>
            </a:pPr>
            <a:r>
              <a:rPr lang="en-GB" sz="2800" dirty="0"/>
              <a:t>Time Consuming and may be more expensive</a:t>
            </a:r>
            <a:endParaRPr dirty="0"/>
          </a:p>
          <a:p>
            <a:pPr lvl="0">
              <a:buFont typeface="Wingdings"/>
              <a:buChar char="§"/>
              <a:defRPr/>
            </a:pPr>
            <a:r>
              <a:rPr lang="en-GB" sz="2800" dirty="0"/>
              <a:t>But, information is richer and has a deeper insight about the phenomenon under study.</a:t>
            </a:r>
            <a:endParaRPr dirty="0"/>
          </a:p>
          <a:p>
            <a:pPr lvl="0">
              <a:buFont typeface="Wingdings"/>
              <a:buChar char="§"/>
              <a:defRPr/>
            </a:pPr>
            <a:r>
              <a:rPr lang="en-GB" sz="2800" dirty="0"/>
              <a:t>Data is usually collected from a smaller sample</a:t>
            </a:r>
            <a:endParaRPr dirty="0"/>
          </a:p>
          <a:p>
            <a:pPr lvl="0">
              <a:buFont typeface="Wingdings"/>
              <a:buChar char="§"/>
              <a:defRPr/>
            </a:pPr>
            <a:r>
              <a:rPr lang="en-GB" sz="2800" dirty="0"/>
              <a:t>Data collected may be in the form of:</a:t>
            </a:r>
            <a:endParaRPr dirty="0"/>
          </a:p>
          <a:p>
            <a:pPr marL="0" lvl="0" indent="0">
              <a:buNone/>
              <a:defRPr/>
            </a:pPr>
            <a:r>
              <a:rPr lang="en-GB" sz="2800" dirty="0"/>
              <a:t>    interview transcript, field notes, videos, audio recordings, images (observations), documents (reports, meetings, minutes, emails – convenience of accessing at ease)</a:t>
            </a:r>
            <a:endParaRPr dirty="0"/>
          </a:p>
          <a:p>
            <a:pPr marL="0" lvl="0" indent="0">
              <a:buNone/>
              <a:defRPr/>
            </a:pP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3024652" y="230419"/>
            <a:ext cx="3184425" cy="676180"/>
          </a:xfrm>
        </p:spPr>
        <p:txBody>
          <a:bodyPr/>
          <a:lstStyle/>
          <a:p>
            <a:pPr lvl="0">
              <a:defRPr/>
            </a:pPr>
            <a:r>
              <a:rPr lang="en-US" sz="4000" b="1">
                <a:solidFill>
                  <a:srgbClr val="FF0000"/>
                </a:solidFill>
              </a:rPr>
              <a:t>Interviews</a:t>
            </a:r>
            <a:br>
              <a:rPr lang="en-GB" sz="4000" b="1">
                <a:solidFill>
                  <a:srgbClr val="7030A0"/>
                </a:solidFill>
              </a:rPr>
            </a:br>
            <a:endParaRPr lang="en-GB" sz="4000"/>
          </a:p>
        </p:txBody>
      </p:sp>
      <p:sp>
        <p:nvSpPr>
          <p:cNvPr id="3" name="TextBox 3"/>
          <p:cNvSpPr txBox="1"/>
          <p:nvPr/>
        </p:nvSpPr>
        <p:spPr bwMode="auto">
          <a:xfrm>
            <a:off x="134548" y="906599"/>
            <a:ext cx="5140775" cy="4832091"/>
          </a:xfrm>
          <a:prstGeom prst="rect">
            <a:avLst/>
          </a:prstGeom>
          <a:noFill/>
          <a:ln cap="flat">
            <a:noFill/>
          </a:ln>
        </p:spPr>
        <p:txBody>
          <a:bodyPr vert="horz" wrap="square" lIns="91440" tIns="45720" rIns="91440" bIns="45720" anchor="t" anchorCtr="0" compatLnSpc="1">
            <a:spAutoFit/>
          </a:bodyPr>
          <a:lstStyle/>
          <a:p>
            <a:pPr marL="457200" marR="0" lvl="0" indent="-457200" algn="l" defTabSz="914400">
              <a:lnSpc>
                <a:spcPct val="100000"/>
              </a:lnSpc>
              <a:spcBef>
                <a:spcPts val="0"/>
              </a:spcBef>
              <a:spcAft>
                <a:spcPts val="0"/>
              </a:spcAft>
              <a:buSzPct val="100000"/>
              <a:buFont typeface="Arial"/>
              <a:buChar char="•"/>
              <a:defRPr sz="1800" b="0" i="0" u="none" strike="noStrike" cap="none" spc="0">
                <a:solidFill>
                  <a:srgbClr val="000000"/>
                </a:solidFill>
              </a:defRPr>
            </a:pPr>
            <a:r>
              <a:rPr lang="en-GB" sz="2800" b="0" i="0" u="none" strike="noStrike" cap="none" spc="0">
                <a:solidFill>
                  <a:srgbClr val="000000"/>
                </a:solidFill>
                <a:latin typeface="Calibri"/>
              </a:rPr>
              <a:t>Verbal communication between people</a:t>
            </a:r>
            <a:endParaRPr/>
          </a:p>
          <a:p>
            <a:pPr marL="457200" marR="0" lvl="0" indent="-457200" algn="l" defTabSz="914400">
              <a:lnSpc>
                <a:spcPct val="100000"/>
              </a:lnSpc>
              <a:spcBef>
                <a:spcPts val="0"/>
              </a:spcBef>
              <a:spcAft>
                <a:spcPts val="0"/>
              </a:spcAft>
              <a:buSzPct val="100000"/>
              <a:buFont typeface="Arial"/>
              <a:buChar char="•"/>
              <a:defRPr sz="1800" b="0" i="0" u="none" strike="noStrike" cap="none" spc="0">
                <a:solidFill>
                  <a:srgbClr val="000000"/>
                </a:solidFill>
              </a:defRPr>
            </a:pPr>
            <a:r>
              <a:rPr lang="en-GB" sz="2800" b="0" i="0" u="none" strike="noStrike" cap="none" spc="0">
                <a:solidFill>
                  <a:srgbClr val="000000"/>
                </a:solidFill>
                <a:latin typeface="Calibri"/>
              </a:rPr>
              <a:t>May be face to face or telephonic interview</a:t>
            </a:r>
            <a:endParaRPr/>
          </a:p>
          <a:p>
            <a:pPr marL="457200" marR="0" lvl="0" indent="-457200" algn="l" defTabSz="914400">
              <a:lnSpc>
                <a:spcPct val="100000"/>
              </a:lnSpc>
              <a:spcBef>
                <a:spcPts val="0"/>
              </a:spcBef>
              <a:spcAft>
                <a:spcPts val="0"/>
              </a:spcAft>
              <a:buSzPct val="100000"/>
              <a:buFont typeface="Arial"/>
              <a:buChar char="•"/>
              <a:defRPr sz="1800" b="0" i="0" u="none" strike="noStrike" cap="none" spc="0">
                <a:solidFill>
                  <a:srgbClr val="000000"/>
                </a:solidFill>
              </a:defRPr>
            </a:pPr>
            <a:r>
              <a:rPr lang="en-GB" sz="2800" b="0" i="0" u="none" strike="noStrike" cap="none" spc="0">
                <a:solidFill>
                  <a:srgbClr val="000000"/>
                </a:solidFill>
                <a:latin typeface="Calibri"/>
              </a:rPr>
              <a:t>Talk about feeling, views and experiences or motivations of individuals</a:t>
            </a:r>
            <a:endParaRPr/>
          </a:p>
          <a:p>
            <a:pPr marL="0" marR="0" lvl="0" indent="0" algn="l" defTabSz="914400">
              <a:lnSpc>
                <a:spcPct val="100000"/>
              </a:lnSpc>
              <a:spcBef>
                <a:spcPts val="0"/>
              </a:spcBef>
              <a:spcAft>
                <a:spcPts val="0"/>
              </a:spcAft>
              <a:buNone/>
              <a:defRPr sz="1800" b="0" i="0" u="none" strike="noStrike" cap="none" spc="0">
                <a:solidFill>
                  <a:srgbClr val="000000"/>
                </a:solidFill>
              </a:defRPr>
            </a:pPr>
            <a:r>
              <a:rPr lang="en-GB" sz="2800" b="0" i="0" u="none" strike="noStrike" cap="none" spc="0">
                <a:solidFill>
                  <a:srgbClr val="FF0000"/>
                </a:solidFill>
                <a:latin typeface="Calibri"/>
              </a:rPr>
              <a:t>3 Types of Interviews:</a:t>
            </a:r>
            <a:endParaRPr/>
          </a:p>
          <a:p>
            <a:pPr marL="457200" marR="0" lvl="0" indent="-457200" algn="l" defTabSz="914400">
              <a:lnSpc>
                <a:spcPct val="100000"/>
              </a:lnSpc>
              <a:spcBef>
                <a:spcPts val="0"/>
              </a:spcBef>
              <a:spcAft>
                <a:spcPts val="0"/>
              </a:spcAft>
              <a:buSzPct val="100000"/>
              <a:buFont typeface="Arial"/>
              <a:buChar char="•"/>
              <a:defRPr sz="1800" b="0" i="0" u="none" strike="noStrike" cap="none" spc="0">
                <a:solidFill>
                  <a:srgbClr val="000000"/>
                </a:solidFill>
              </a:defRPr>
            </a:pPr>
            <a:r>
              <a:rPr lang="en-GB" sz="2800" b="0" i="0" u="none" strike="noStrike" cap="none" spc="0">
                <a:solidFill>
                  <a:srgbClr val="000000"/>
                </a:solidFill>
                <a:latin typeface="Calibri"/>
              </a:rPr>
              <a:t>Structured: </a:t>
            </a:r>
            <a:endParaRPr/>
          </a:p>
          <a:p>
            <a:pPr marL="457200" marR="0" lvl="0" indent="-457200" algn="l" defTabSz="914400">
              <a:lnSpc>
                <a:spcPct val="100000"/>
              </a:lnSpc>
              <a:spcBef>
                <a:spcPts val="0"/>
              </a:spcBef>
              <a:spcAft>
                <a:spcPts val="0"/>
              </a:spcAft>
              <a:buSzPct val="100000"/>
              <a:buFont typeface="Arial"/>
              <a:buChar char="•"/>
              <a:defRPr sz="1800" b="0" i="0" u="none" strike="noStrike" cap="none" spc="0">
                <a:solidFill>
                  <a:srgbClr val="000000"/>
                </a:solidFill>
              </a:defRPr>
            </a:pPr>
            <a:r>
              <a:rPr lang="en-GB" sz="2800" b="0" i="0" u="none" strike="noStrike" cap="none" spc="0">
                <a:solidFill>
                  <a:srgbClr val="000000"/>
                </a:solidFill>
                <a:latin typeface="Calibri"/>
              </a:rPr>
              <a:t>Semi-Structured</a:t>
            </a:r>
            <a:endParaRPr/>
          </a:p>
          <a:p>
            <a:pPr marL="457200" marR="0" lvl="0" indent="-457200" algn="l" defTabSz="914400">
              <a:lnSpc>
                <a:spcPct val="100000"/>
              </a:lnSpc>
              <a:spcBef>
                <a:spcPts val="0"/>
              </a:spcBef>
              <a:spcAft>
                <a:spcPts val="0"/>
              </a:spcAft>
              <a:buSzPct val="100000"/>
              <a:buFont typeface="Arial"/>
              <a:buChar char="•"/>
              <a:defRPr sz="1800" b="0" i="0" u="none" strike="noStrike" cap="none" spc="0">
                <a:solidFill>
                  <a:srgbClr val="000000"/>
                </a:solidFill>
              </a:defRPr>
            </a:pPr>
            <a:r>
              <a:rPr lang="en-GB" sz="2800" b="0" i="0" u="none" strike="noStrike" cap="none" spc="0">
                <a:solidFill>
                  <a:srgbClr val="000000"/>
                </a:solidFill>
                <a:latin typeface="Calibri"/>
              </a:rPr>
              <a:t>Unstructured</a:t>
            </a:r>
            <a:endParaRPr/>
          </a:p>
        </p:txBody>
      </p:sp>
      <p:sp>
        <p:nvSpPr>
          <p:cNvPr id="4" name="TextBox 4"/>
          <p:cNvSpPr txBox="1"/>
          <p:nvPr/>
        </p:nvSpPr>
        <p:spPr bwMode="auto">
          <a:xfrm>
            <a:off x="5275323" y="692696"/>
            <a:ext cx="6868341" cy="4832091"/>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a:lnSpc>
                <a:spcPct val="100000"/>
              </a:lnSpc>
              <a:spcBef>
                <a:spcPts val="0"/>
              </a:spcBef>
              <a:spcAft>
                <a:spcPts val="0"/>
              </a:spcAft>
              <a:buSzPct val="100000"/>
              <a:buFont typeface="Arial"/>
              <a:buChar char="•"/>
              <a:defRPr sz="1800" b="0" i="0" u="none" strike="noStrike" cap="none" spc="0">
                <a:solidFill>
                  <a:srgbClr val="000000"/>
                </a:solidFill>
              </a:defRPr>
            </a:pPr>
            <a:endParaRPr lang="en-GB" sz="2800" b="0" i="0" u="none" strike="noStrike" cap="none" spc="0">
              <a:solidFill>
                <a:srgbClr val="000000"/>
              </a:solidFill>
              <a:latin typeface="Calibri"/>
            </a:endParaRPr>
          </a:p>
          <a:p>
            <a:pPr marL="457200" marR="0" lvl="0" indent="-457200" algn="l" defTabSz="914400">
              <a:lnSpc>
                <a:spcPct val="100000"/>
              </a:lnSpc>
              <a:spcBef>
                <a:spcPts val="0"/>
              </a:spcBef>
              <a:spcAft>
                <a:spcPts val="0"/>
              </a:spcAft>
              <a:buSzPct val="100000"/>
              <a:buFont typeface="Wingdings"/>
              <a:buChar char="§"/>
              <a:defRPr sz="1800" b="0" i="0" u="none" strike="noStrike" cap="none" spc="0">
                <a:solidFill>
                  <a:srgbClr val="000000"/>
                </a:solidFill>
              </a:defRPr>
            </a:pPr>
            <a:r>
              <a:rPr lang="en-GB" sz="2800" b="0" i="0" u="none" strike="noStrike" cap="none" spc="0">
                <a:solidFill>
                  <a:srgbClr val="FF0000"/>
                </a:solidFill>
                <a:latin typeface="Calibri"/>
              </a:rPr>
              <a:t>Structured</a:t>
            </a:r>
            <a:r>
              <a:rPr lang="en-GB" sz="2800" b="0" i="0" u="none" strike="noStrike" cap="none" spc="0">
                <a:solidFill>
                  <a:srgbClr val="000000"/>
                </a:solidFill>
                <a:latin typeface="Calibri"/>
              </a:rPr>
              <a:t>: List of pre-determined questions, with little or no variation and no scope for follow-up questions</a:t>
            </a:r>
            <a:endParaRPr/>
          </a:p>
          <a:p>
            <a:pPr marL="457200" marR="0" lvl="0" indent="-457200" algn="l" defTabSz="914400">
              <a:lnSpc>
                <a:spcPct val="100000"/>
              </a:lnSpc>
              <a:spcBef>
                <a:spcPts val="0"/>
              </a:spcBef>
              <a:spcAft>
                <a:spcPts val="0"/>
              </a:spcAft>
              <a:buSzPct val="100000"/>
              <a:buFont typeface="Wingdings"/>
              <a:buChar char="§"/>
              <a:defRPr sz="1800" b="0" i="0" u="none" strike="noStrike" cap="none" spc="0">
                <a:solidFill>
                  <a:srgbClr val="000000"/>
                </a:solidFill>
              </a:defRPr>
            </a:pPr>
            <a:r>
              <a:rPr lang="en-GB" sz="2800" b="0" i="0" u="none" strike="noStrike" cap="none" spc="0">
                <a:solidFill>
                  <a:srgbClr val="FF0000"/>
                </a:solidFill>
                <a:latin typeface="Calibri"/>
              </a:rPr>
              <a:t>Semi-Structured</a:t>
            </a:r>
            <a:r>
              <a:rPr lang="en-GB" sz="2800" b="0" i="0" u="none" strike="noStrike" cap="none" spc="0">
                <a:solidFill>
                  <a:srgbClr val="000000"/>
                </a:solidFill>
                <a:latin typeface="Calibri"/>
              </a:rPr>
              <a:t>: Several key questions and may be a mix of open and close ended questions</a:t>
            </a:r>
            <a:endParaRPr/>
          </a:p>
          <a:p>
            <a:pPr marL="457200" marR="0" lvl="0" indent="-457200" algn="l" defTabSz="914400">
              <a:lnSpc>
                <a:spcPct val="100000"/>
              </a:lnSpc>
              <a:spcBef>
                <a:spcPts val="0"/>
              </a:spcBef>
              <a:spcAft>
                <a:spcPts val="0"/>
              </a:spcAft>
              <a:buSzPct val="100000"/>
              <a:buFont typeface="Wingdings"/>
              <a:buChar char="§"/>
              <a:defRPr sz="1800" b="0" i="0" u="none" strike="noStrike" cap="none" spc="0">
                <a:solidFill>
                  <a:srgbClr val="000000"/>
                </a:solidFill>
              </a:defRPr>
            </a:pPr>
            <a:r>
              <a:rPr lang="en-GB" sz="2800" b="0" i="0" u="none" strike="noStrike" cap="none" spc="0">
                <a:solidFill>
                  <a:srgbClr val="FF0000"/>
                </a:solidFill>
                <a:latin typeface="Calibri"/>
              </a:rPr>
              <a:t>Unstructured:</a:t>
            </a:r>
            <a:r>
              <a:rPr lang="en-GB" sz="2800" b="0" i="0" u="none" strike="noStrike" cap="none" spc="0">
                <a:solidFill>
                  <a:srgbClr val="000000"/>
                </a:solidFill>
                <a:latin typeface="Calibri"/>
              </a:rPr>
              <a:t> Pre-made questions are not required, make an outline or questions, usually time-consuming and can be difficult to participate in</a:t>
            </a:r>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781050" y="589908"/>
            <a:ext cx="10629900" cy="636586"/>
          </a:xfrm>
        </p:spPr>
        <p:txBody>
          <a:bodyPr/>
          <a:lstStyle/>
          <a:p>
            <a:pPr lvl="0">
              <a:defRPr/>
            </a:pPr>
            <a:r>
              <a:rPr lang="en-US" sz="4000" b="1" dirty="0">
                <a:solidFill>
                  <a:srgbClr val="FF0000"/>
                </a:solidFill>
              </a:rPr>
              <a:t>Participant Observation vs Focus Group Interview</a:t>
            </a:r>
            <a:br>
              <a:rPr lang="en-GB" sz="4000" b="1" dirty="0">
                <a:solidFill>
                  <a:srgbClr val="7030A0"/>
                </a:solidFill>
              </a:rPr>
            </a:br>
            <a:endParaRPr lang="en-GB" sz="4000" dirty="0"/>
          </a:p>
        </p:txBody>
      </p:sp>
      <p:sp>
        <p:nvSpPr>
          <p:cNvPr id="3" name="TextBox 3"/>
          <p:cNvSpPr txBox="1"/>
          <p:nvPr/>
        </p:nvSpPr>
        <p:spPr bwMode="auto">
          <a:xfrm>
            <a:off x="220450" y="1228396"/>
            <a:ext cx="5904171" cy="4401208"/>
          </a:xfrm>
          <a:prstGeom prst="rect">
            <a:avLst/>
          </a:prstGeom>
          <a:noFill/>
          <a:ln cap="flat">
            <a:noFill/>
          </a:ln>
        </p:spPr>
        <p:txBody>
          <a:bodyPr vert="horz" wrap="square" lIns="91440" tIns="45720" rIns="91440" bIns="45720" anchor="t" anchorCtr="0" compatLnSpc="1">
            <a:spAutoFit/>
          </a:bodyPr>
          <a:lstStyle/>
          <a:p>
            <a:pPr marL="457200" marR="0" lvl="0" indent="-457200" algn="l" defTabSz="914400">
              <a:lnSpc>
                <a:spcPct val="100000"/>
              </a:lnSpc>
              <a:spcBef>
                <a:spcPts val="0"/>
              </a:spcBef>
              <a:spcAft>
                <a:spcPts val="0"/>
              </a:spcAft>
              <a:buSzPct val="100000"/>
              <a:buFont typeface="Wingdings"/>
              <a:buChar char="§"/>
              <a:defRPr sz="1800" b="0" i="0" u="none" strike="noStrike" cap="none" spc="0">
                <a:solidFill>
                  <a:srgbClr val="000000"/>
                </a:solidFill>
              </a:defRPr>
            </a:pPr>
            <a:r>
              <a:rPr lang="en-GB" sz="2800" b="0" i="0" u="none" strike="noStrike" cap="none" spc="0" dirty="0">
                <a:solidFill>
                  <a:srgbClr val="000000"/>
                </a:solidFill>
                <a:latin typeface="Calibri"/>
              </a:rPr>
              <a:t>Researches immerses in the field and conducts data. Could be in the office or any other site.</a:t>
            </a:r>
            <a:endParaRPr dirty="0"/>
          </a:p>
          <a:p>
            <a:pPr marL="457200" marR="0" lvl="0" indent="-457200" algn="l" defTabSz="914400">
              <a:lnSpc>
                <a:spcPct val="100000"/>
              </a:lnSpc>
              <a:spcBef>
                <a:spcPts val="0"/>
              </a:spcBef>
              <a:spcAft>
                <a:spcPts val="0"/>
              </a:spcAft>
              <a:buSzPct val="100000"/>
              <a:buFont typeface="Wingdings"/>
              <a:buChar char="§"/>
              <a:defRPr sz="1800" b="0" i="0" u="none" strike="noStrike" cap="none" spc="0">
                <a:solidFill>
                  <a:srgbClr val="000000"/>
                </a:solidFill>
              </a:defRPr>
            </a:pPr>
            <a:r>
              <a:rPr lang="en-GB" sz="2800" b="0" i="0" u="none" strike="noStrike" cap="none" spc="0" dirty="0">
                <a:solidFill>
                  <a:srgbClr val="000000"/>
                </a:solidFill>
                <a:latin typeface="Calibri"/>
              </a:rPr>
              <a:t>May lead to problems sometimes as the participant is aware that he or she is being observed.</a:t>
            </a:r>
            <a:endParaRPr dirty="0"/>
          </a:p>
          <a:p>
            <a:pPr marL="457200" marR="0" lvl="0" indent="-457200" algn="l" defTabSz="914400">
              <a:lnSpc>
                <a:spcPct val="100000"/>
              </a:lnSpc>
              <a:spcBef>
                <a:spcPts val="0"/>
              </a:spcBef>
              <a:spcAft>
                <a:spcPts val="0"/>
              </a:spcAft>
              <a:buSzPct val="100000"/>
              <a:buFont typeface="Wingdings"/>
              <a:buChar char="§"/>
              <a:defRPr sz="1800" b="0" i="0" u="none" strike="noStrike" cap="none" spc="0">
                <a:solidFill>
                  <a:srgbClr val="000000"/>
                </a:solidFill>
              </a:defRPr>
            </a:pPr>
            <a:r>
              <a:rPr lang="en-GB" sz="2800" b="0" i="0" u="none" strike="noStrike" cap="none" spc="0" dirty="0">
                <a:solidFill>
                  <a:srgbClr val="000000"/>
                </a:solidFill>
                <a:latin typeface="Calibri"/>
              </a:rPr>
              <a:t>Takes descriptive notes</a:t>
            </a:r>
            <a:endParaRPr dirty="0"/>
          </a:p>
          <a:p>
            <a:pPr marL="457200" marR="0" lvl="0" indent="-457200" algn="l" defTabSz="914400">
              <a:lnSpc>
                <a:spcPct val="100000"/>
              </a:lnSpc>
              <a:spcBef>
                <a:spcPts val="0"/>
              </a:spcBef>
              <a:spcAft>
                <a:spcPts val="0"/>
              </a:spcAft>
              <a:buSzPct val="100000"/>
              <a:buFont typeface="Wingdings"/>
              <a:buChar char="§"/>
              <a:defRPr sz="1800" b="0" i="0" u="none" strike="noStrike" cap="none" spc="0">
                <a:solidFill>
                  <a:srgbClr val="000000"/>
                </a:solidFill>
              </a:defRPr>
            </a:pPr>
            <a:r>
              <a:rPr lang="en-GB" sz="2800" b="0" i="0" u="none" strike="noStrike" cap="none" spc="0" dirty="0">
                <a:solidFill>
                  <a:srgbClr val="000000"/>
                </a:solidFill>
                <a:latin typeface="Calibri"/>
              </a:rPr>
              <a:t>Techniques: Written description, video recordings, photographs, artifacts and documentation</a:t>
            </a:r>
            <a:endParaRPr dirty="0"/>
          </a:p>
        </p:txBody>
      </p:sp>
      <p:sp>
        <p:nvSpPr>
          <p:cNvPr id="4" name="TextBox 4"/>
          <p:cNvSpPr txBox="1"/>
          <p:nvPr/>
        </p:nvSpPr>
        <p:spPr bwMode="auto">
          <a:xfrm>
            <a:off x="6473207" y="1232071"/>
            <a:ext cx="5470242" cy="3539432"/>
          </a:xfrm>
          <a:prstGeom prst="rect">
            <a:avLst/>
          </a:prstGeom>
          <a:noFill/>
          <a:ln cap="flat">
            <a:noFill/>
          </a:ln>
        </p:spPr>
        <p:txBody>
          <a:bodyPr vert="horz" wrap="square" lIns="91440" tIns="45720" rIns="91440" bIns="45720" anchor="t" anchorCtr="0" compatLnSpc="1">
            <a:spAutoFit/>
          </a:bodyPr>
          <a:lstStyle/>
          <a:p>
            <a:pPr marL="457200" marR="0" lvl="0" indent="-457200" algn="l" defTabSz="914400">
              <a:lnSpc>
                <a:spcPct val="100000"/>
              </a:lnSpc>
              <a:spcBef>
                <a:spcPts val="0"/>
              </a:spcBef>
              <a:spcAft>
                <a:spcPts val="0"/>
              </a:spcAft>
              <a:buSzPct val="100000"/>
              <a:buFont typeface="Wingdings"/>
              <a:buChar char="§"/>
              <a:defRPr sz="1800" b="0" i="0" u="none" strike="noStrike" cap="none" spc="0">
                <a:solidFill>
                  <a:srgbClr val="000000"/>
                </a:solidFill>
              </a:defRPr>
            </a:pPr>
            <a:r>
              <a:rPr lang="en-GB" sz="2800" b="0" i="0" u="none" strike="noStrike" cap="none" spc="0" dirty="0">
                <a:solidFill>
                  <a:srgbClr val="000000"/>
                </a:solidFill>
                <a:latin typeface="Calibri"/>
              </a:rPr>
              <a:t>Interviewing people with something common at the same time.</a:t>
            </a:r>
            <a:endParaRPr dirty="0"/>
          </a:p>
          <a:p>
            <a:pPr marL="457200" marR="0" lvl="0" indent="-457200" algn="l" defTabSz="914400">
              <a:lnSpc>
                <a:spcPct val="100000"/>
              </a:lnSpc>
              <a:spcBef>
                <a:spcPts val="0"/>
              </a:spcBef>
              <a:spcAft>
                <a:spcPts val="0"/>
              </a:spcAft>
              <a:buSzPct val="100000"/>
              <a:buFont typeface="Wingdings"/>
              <a:buChar char="§"/>
              <a:defRPr sz="1800" b="0" i="0" u="none" strike="noStrike" cap="none" spc="0">
                <a:solidFill>
                  <a:srgbClr val="000000"/>
                </a:solidFill>
              </a:defRPr>
            </a:pPr>
            <a:r>
              <a:rPr lang="en-GB" sz="2800" b="0" i="0" u="none" strike="noStrike" cap="none" spc="0" dirty="0">
                <a:solidFill>
                  <a:srgbClr val="000000"/>
                </a:solidFill>
                <a:latin typeface="Calibri"/>
              </a:rPr>
              <a:t>To elicit the views of people (6-10) who have common experiences and interests</a:t>
            </a:r>
            <a:endParaRPr dirty="0"/>
          </a:p>
          <a:p>
            <a:pPr marL="457200" marR="0" lvl="0" indent="-457200" algn="l" defTabSz="914400">
              <a:lnSpc>
                <a:spcPct val="100000"/>
              </a:lnSpc>
              <a:spcBef>
                <a:spcPts val="0"/>
              </a:spcBef>
              <a:spcAft>
                <a:spcPts val="0"/>
              </a:spcAft>
              <a:buSzPct val="100000"/>
              <a:buFont typeface="Wingdings"/>
              <a:buChar char="§"/>
              <a:defRPr sz="1800" b="0" i="0" u="none" strike="noStrike" cap="none" spc="0">
                <a:solidFill>
                  <a:srgbClr val="000000"/>
                </a:solidFill>
              </a:defRPr>
            </a:pPr>
            <a:r>
              <a:rPr lang="en-GB" sz="2800" b="0" i="0" u="none" strike="noStrike" cap="none" spc="0" dirty="0">
                <a:solidFill>
                  <a:srgbClr val="000000"/>
                </a:solidFill>
                <a:latin typeface="Calibri"/>
              </a:rPr>
              <a:t>Critical or sensitive issues may be freely discussed.</a:t>
            </a:r>
            <a:endParaRPr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lstStyle/>
          <a:p>
            <a:pPr lvl="0">
              <a:defRPr/>
            </a:pPr>
            <a:r>
              <a:rPr lang="en-US" b="1" dirty="0">
                <a:solidFill>
                  <a:srgbClr val="FF0000"/>
                </a:solidFill>
              </a:rPr>
              <a:t>Process of Data Collection</a:t>
            </a:r>
            <a:br>
              <a:rPr lang="en-GB" b="1" dirty="0">
                <a:solidFill>
                  <a:srgbClr val="7030A0"/>
                </a:solidFill>
              </a:rPr>
            </a:br>
            <a:endParaRPr lang="en-GB" dirty="0"/>
          </a:p>
        </p:txBody>
      </p:sp>
      <p:sp>
        <p:nvSpPr>
          <p:cNvPr id="3" name="Content Placeholder 2"/>
          <p:cNvSpPr txBox="1">
            <a:spLocks noGrp="1"/>
          </p:cNvSpPr>
          <p:nvPr>
            <p:ph idx="1"/>
          </p:nvPr>
        </p:nvSpPr>
        <p:spPr bwMode="auto">
          <a:xfrm>
            <a:off x="767408" y="1052736"/>
            <a:ext cx="8980541" cy="3978269"/>
          </a:xfrm>
        </p:spPr>
        <p:txBody>
          <a:bodyPr/>
          <a:lstStyle/>
          <a:p>
            <a:pPr lvl="0">
              <a:lnSpc>
                <a:spcPct val="80000"/>
              </a:lnSpc>
              <a:buFont typeface="Wingdings"/>
              <a:buChar char="§"/>
              <a:defRPr/>
            </a:pPr>
            <a:r>
              <a:rPr lang="en-GB" dirty="0"/>
              <a:t>Prepare the questions</a:t>
            </a:r>
            <a:endParaRPr dirty="0"/>
          </a:p>
          <a:p>
            <a:pPr lvl="0">
              <a:lnSpc>
                <a:spcPct val="80000"/>
              </a:lnSpc>
              <a:buFont typeface="Wingdings"/>
              <a:buChar char="§"/>
              <a:defRPr/>
            </a:pPr>
            <a:r>
              <a:rPr lang="en-GB" dirty="0"/>
              <a:t>Verify or pilot test </a:t>
            </a:r>
            <a:endParaRPr dirty="0"/>
          </a:p>
          <a:p>
            <a:pPr lvl="0">
              <a:lnSpc>
                <a:spcPct val="80000"/>
              </a:lnSpc>
              <a:buFont typeface="Wingdings"/>
              <a:buChar char="§"/>
              <a:defRPr/>
            </a:pPr>
            <a:r>
              <a:rPr lang="en-GB" dirty="0"/>
              <a:t>Write an email / letter and get the informed consent</a:t>
            </a:r>
            <a:endParaRPr dirty="0"/>
          </a:p>
          <a:p>
            <a:pPr lvl="0">
              <a:lnSpc>
                <a:spcPct val="80000"/>
              </a:lnSpc>
              <a:buFont typeface="Wingdings"/>
              <a:buChar char="§"/>
              <a:defRPr/>
            </a:pPr>
            <a:r>
              <a:rPr lang="en-GB" dirty="0"/>
              <a:t>Prepare the site in terms of notes, videos, site etc.</a:t>
            </a:r>
            <a:endParaRPr dirty="0"/>
          </a:p>
          <a:p>
            <a:pPr lvl="0">
              <a:lnSpc>
                <a:spcPct val="80000"/>
              </a:lnSpc>
              <a:buFont typeface="Wingdings"/>
              <a:buChar char="§"/>
              <a:defRPr/>
            </a:pPr>
            <a:r>
              <a:rPr lang="en-GB" dirty="0"/>
              <a:t>Establish rapport and ask the questions</a:t>
            </a:r>
            <a:endParaRPr dirty="0"/>
          </a:p>
          <a:p>
            <a:pPr lvl="0">
              <a:lnSpc>
                <a:spcPct val="80000"/>
              </a:lnSpc>
              <a:buFont typeface="Wingdings"/>
              <a:buChar char="§"/>
              <a:defRPr/>
            </a:pPr>
            <a:r>
              <a:rPr lang="en-GB" dirty="0"/>
              <a:t>Thank the participants</a:t>
            </a:r>
            <a:endParaRPr dirty="0"/>
          </a:p>
          <a:p>
            <a:pPr lvl="0">
              <a:lnSpc>
                <a:spcPct val="80000"/>
              </a:lnSpc>
              <a:buFont typeface="Wingdings"/>
              <a:buChar char="§"/>
              <a:defRPr/>
            </a:pPr>
            <a:r>
              <a:rPr lang="en-GB" dirty="0"/>
              <a:t>Review the data</a:t>
            </a:r>
            <a:endParaRPr dirty="0"/>
          </a:p>
          <a:p>
            <a:pPr lvl="0">
              <a:lnSpc>
                <a:spcPct val="80000"/>
              </a:lnSpc>
              <a:buFont typeface="Wingdings"/>
              <a:buChar char="§"/>
              <a:defRPr/>
            </a:pPr>
            <a:r>
              <a:rPr lang="en-GB" dirty="0"/>
              <a:t>Read the transcript</a:t>
            </a:r>
            <a:endParaRPr dirty="0"/>
          </a:p>
          <a:p>
            <a:pPr marL="0" lvl="0" indent="0">
              <a:lnSpc>
                <a:spcPct val="80000"/>
              </a:lnSpc>
              <a:buNone/>
              <a:defRPr/>
            </a:pP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781053" y="427701"/>
            <a:ext cx="10629900" cy="732041"/>
          </a:xfrm>
        </p:spPr>
        <p:txBody>
          <a:bodyPr/>
          <a:lstStyle/>
          <a:p>
            <a:pPr lvl="0">
              <a:defRPr/>
            </a:pPr>
            <a:r>
              <a:rPr lang="en-GB" sz="4000" b="1">
                <a:solidFill>
                  <a:srgbClr val="FF0000"/>
                </a:solidFill>
              </a:rPr>
              <a:t>How to Analyse Qualitative Data</a:t>
            </a:r>
            <a:br>
              <a:rPr lang="en-GB" sz="4000" b="1">
                <a:solidFill>
                  <a:srgbClr val="7030A0"/>
                </a:solidFill>
              </a:rPr>
            </a:br>
            <a:endParaRPr lang="en-GB" sz="4000"/>
          </a:p>
        </p:txBody>
      </p:sp>
      <p:sp>
        <p:nvSpPr>
          <p:cNvPr id="3" name="Content Placeholder 2"/>
          <p:cNvSpPr txBox="1">
            <a:spLocks noGrp="1"/>
          </p:cNvSpPr>
          <p:nvPr>
            <p:ph idx="1"/>
          </p:nvPr>
        </p:nvSpPr>
        <p:spPr bwMode="auto">
          <a:xfrm>
            <a:off x="591159" y="1159742"/>
            <a:ext cx="10629900" cy="3557537"/>
          </a:xfrm>
        </p:spPr>
        <p:txBody>
          <a:bodyPr/>
          <a:lstStyle/>
          <a:p>
            <a:pPr lvl="0" indent="-457200">
              <a:lnSpc>
                <a:spcPct val="70000"/>
              </a:lnSpc>
              <a:spcBef>
                <a:spcPts val="0"/>
              </a:spcBef>
              <a:spcAft>
                <a:spcPts val="1800"/>
              </a:spcAft>
              <a:buFont typeface="Wingdings"/>
              <a:buChar char="§"/>
              <a:defRPr/>
            </a:pPr>
            <a:r>
              <a:rPr lang="en-US" sz="2600" dirty="0">
                <a:latin typeface="Times New Roman"/>
              </a:rPr>
              <a:t>Mainly textual analysis; difficult to analyze and consists of images, videos or text</a:t>
            </a:r>
            <a:endParaRPr dirty="0"/>
          </a:p>
          <a:p>
            <a:pPr lvl="0" indent="-457200">
              <a:lnSpc>
                <a:spcPct val="70000"/>
              </a:lnSpc>
              <a:spcBef>
                <a:spcPts val="0"/>
              </a:spcBef>
              <a:spcAft>
                <a:spcPts val="1800"/>
              </a:spcAft>
              <a:buFont typeface="Wingdings"/>
              <a:buChar char="§"/>
              <a:defRPr/>
            </a:pPr>
            <a:r>
              <a:rPr lang="en-US" sz="2600" dirty="0">
                <a:solidFill>
                  <a:srgbClr val="FF0000"/>
                </a:solidFill>
                <a:latin typeface="Times New Roman"/>
              </a:rPr>
              <a:t>Content analysis</a:t>
            </a:r>
            <a:r>
              <a:rPr lang="en-US" sz="2600" dirty="0">
                <a:latin typeface="Times New Roman"/>
              </a:rPr>
              <a:t>, used to capture the occurrence, position of meaning of words or phrases (most used) also referred to as </a:t>
            </a:r>
            <a:r>
              <a:rPr lang="en-US" sz="2600" i="1" dirty="0">
                <a:latin typeface="Times New Roman"/>
              </a:rPr>
              <a:t>categorization</a:t>
            </a:r>
            <a:r>
              <a:rPr lang="en-US" sz="2600" dirty="0">
                <a:latin typeface="Times New Roman"/>
              </a:rPr>
              <a:t>; </a:t>
            </a:r>
            <a:r>
              <a:rPr lang="en-US" sz="2600" i="1" dirty="0">
                <a:latin typeface="Times New Roman"/>
              </a:rPr>
              <a:t>thematic</a:t>
            </a:r>
            <a:r>
              <a:rPr lang="en-US" sz="2600" dirty="0">
                <a:latin typeface="Times New Roman"/>
              </a:rPr>
              <a:t> </a:t>
            </a:r>
            <a:r>
              <a:rPr lang="en-US" sz="2600" i="1" dirty="0">
                <a:latin typeface="Times New Roman"/>
              </a:rPr>
              <a:t>analysis</a:t>
            </a:r>
            <a:r>
              <a:rPr lang="en-US" sz="2600" dirty="0">
                <a:latin typeface="Times New Roman"/>
              </a:rPr>
              <a:t> is a type of content analysis</a:t>
            </a:r>
            <a:endParaRPr dirty="0"/>
          </a:p>
          <a:p>
            <a:pPr lvl="0" indent="-457200">
              <a:lnSpc>
                <a:spcPct val="70000"/>
              </a:lnSpc>
              <a:spcBef>
                <a:spcPts val="0"/>
              </a:spcBef>
              <a:spcAft>
                <a:spcPts val="1800"/>
              </a:spcAft>
              <a:buFont typeface="Wingdings"/>
              <a:buChar char="§"/>
              <a:defRPr/>
            </a:pPr>
            <a:r>
              <a:rPr lang="en-US" sz="2600" dirty="0">
                <a:solidFill>
                  <a:srgbClr val="FF0000"/>
                </a:solidFill>
                <a:latin typeface="Times New Roman"/>
              </a:rPr>
              <a:t>Narrative Analysis- </a:t>
            </a:r>
            <a:r>
              <a:rPr lang="en-US" sz="2600" dirty="0">
                <a:latin typeface="Times New Roman"/>
              </a:rPr>
              <a:t>listening to people’s stories and interpreting what they mean</a:t>
            </a:r>
            <a:endParaRPr dirty="0"/>
          </a:p>
          <a:p>
            <a:pPr lvl="0" indent="-457200">
              <a:lnSpc>
                <a:spcPct val="70000"/>
              </a:lnSpc>
              <a:spcBef>
                <a:spcPts val="0"/>
              </a:spcBef>
              <a:spcAft>
                <a:spcPts val="1800"/>
              </a:spcAft>
              <a:buFont typeface="Wingdings"/>
              <a:buChar char="§"/>
              <a:defRPr/>
            </a:pPr>
            <a:r>
              <a:rPr lang="en-US" sz="2600" dirty="0">
                <a:solidFill>
                  <a:srgbClr val="FF0000"/>
                </a:solidFill>
                <a:latin typeface="Times New Roman"/>
              </a:rPr>
              <a:t>Discourse analysis </a:t>
            </a:r>
            <a:r>
              <a:rPr lang="en-US" sz="2600" dirty="0">
                <a:latin typeface="Times New Roman"/>
              </a:rPr>
              <a:t>is used to study how communication works in a social context </a:t>
            </a:r>
            <a:endParaRPr dirty="0"/>
          </a:p>
          <a:p>
            <a:pPr marL="0" lvl="0" indent="0">
              <a:lnSpc>
                <a:spcPct val="70000"/>
              </a:lnSpc>
              <a:buNone/>
              <a:defRPr/>
            </a:pPr>
            <a:endParaRPr lang="en-GB" sz="2600" dirty="0"/>
          </a:p>
        </p:txBody>
      </p:sp>
      <p:sp>
        <p:nvSpPr>
          <p:cNvPr id="4" name="Rectangle 1"/>
          <p:cNvSpPr/>
          <p:nvPr/>
        </p:nvSpPr>
        <p:spPr bwMode="auto">
          <a:xfrm>
            <a:off x="2020531" y="4966818"/>
            <a:ext cx="7728152" cy="646334"/>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a:lnSpc>
                <a:spcPct val="100000"/>
              </a:lnSpc>
              <a:spcBef>
                <a:spcPts val="0"/>
              </a:spcBef>
              <a:spcAft>
                <a:spcPts val="0"/>
              </a:spcAft>
              <a:buNone/>
              <a:defRPr sz="1800" b="0" i="0" u="none" strike="noStrike" cap="none" spc="0">
                <a:solidFill>
                  <a:srgbClr val="000000"/>
                </a:solidFill>
              </a:defRPr>
            </a:pPr>
            <a:r>
              <a:rPr lang="en-US" sz="1800" b="0" i="0" u="sng" strike="noStrike" cap="none" spc="0">
                <a:solidFill>
                  <a:srgbClr val="000000"/>
                </a:solidFill>
                <a:latin typeface="Arial"/>
                <a:hlinkClick r:id="rId3" tooltip="https://journals.sagepub.com/doi/10.1177/16094069231205789"/>
              </a:rPr>
              <a:t>https://journals.sagepub.com/doi/10.1177/16094069231205789</a:t>
            </a:r>
            <a:endParaRPr lang="en-US" sz="1800" b="0" i="0" u="none" strike="noStrike" cap="none" spc="0">
              <a:solidFill>
                <a:srgbClr val="000000"/>
              </a:solidFill>
              <a:latin typeface="Arial"/>
            </a:endParaRPr>
          </a:p>
          <a:p>
            <a:pPr marL="0" marR="0" lvl="0" indent="0" algn="l" defTabSz="914400">
              <a:lnSpc>
                <a:spcPct val="100000"/>
              </a:lnSpc>
              <a:spcBef>
                <a:spcPts val="0"/>
              </a:spcBef>
              <a:spcAft>
                <a:spcPts val="0"/>
              </a:spcAft>
              <a:buNone/>
              <a:defRPr sz="1800" b="0" i="0" u="none" strike="noStrike" cap="none" spc="0">
                <a:solidFill>
                  <a:srgbClr val="000000"/>
                </a:solidFill>
              </a:defRPr>
            </a:pPr>
            <a:endParaRPr lang="en-US" sz="1800" b="0" i="0" u="none" strike="noStrike" cap="none" spc="0">
              <a:solidFill>
                <a:srgbClr val="000000"/>
              </a:solidFill>
              <a:latin typeface="Aria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98325A44-4F0D-AD2C-8133-29B05BB600DA}"/>
            </a:ext>
          </a:extLst>
        </p:cNvPr>
        <p:cNvGrpSpPr/>
        <p:nvPr/>
      </p:nvGrpSpPr>
      <p:grpSpPr bwMode="auto">
        <a:xfrm>
          <a:off x="0" y="0"/>
          <a:ext cx="0" cy="0"/>
          <a:chOff x="0" y="0"/>
          <a:chExt cx="0" cy="0"/>
        </a:xfrm>
      </p:grpSpPr>
      <p:sp>
        <p:nvSpPr>
          <p:cNvPr id="2" name="Title 1">
            <a:extLst>
              <a:ext uri="{FF2B5EF4-FFF2-40B4-BE49-F238E27FC236}">
                <a16:creationId xmlns:a16="http://schemas.microsoft.com/office/drawing/2014/main" id="{C546CCC7-9CB6-7F43-37D3-2CCFD805747A}"/>
              </a:ext>
            </a:extLst>
          </p:cNvPr>
          <p:cNvSpPr txBox="1">
            <a:spLocks noGrp="1"/>
          </p:cNvSpPr>
          <p:nvPr>
            <p:ph type="title"/>
          </p:nvPr>
        </p:nvSpPr>
        <p:spPr bwMode="auto">
          <a:xfrm>
            <a:off x="723903" y="365129"/>
            <a:ext cx="10629900" cy="888485"/>
          </a:xfrm>
        </p:spPr>
        <p:txBody>
          <a:bodyPr/>
          <a:lstStyle/>
          <a:p>
            <a:pPr lvl="0">
              <a:defRPr/>
            </a:pPr>
            <a:r>
              <a:rPr lang="en-US" sz="4000" b="1" dirty="0">
                <a:solidFill>
                  <a:srgbClr val="7030A0"/>
                </a:solidFill>
              </a:rPr>
              <a:t>Data Collection Methods: Quantitative</a:t>
            </a:r>
            <a:br>
              <a:rPr lang="en-GB" sz="4000" b="1" dirty="0">
                <a:solidFill>
                  <a:srgbClr val="7030A0"/>
                </a:solidFill>
              </a:rPr>
            </a:br>
            <a:endParaRPr lang="en-GB" sz="4000" dirty="0"/>
          </a:p>
        </p:txBody>
      </p:sp>
      <p:sp>
        <p:nvSpPr>
          <p:cNvPr id="5" name="Rectangle 2">
            <a:extLst>
              <a:ext uri="{FF2B5EF4-FFF2-40B4-BE49-F238E27FC236}">
                <a16:creationId xmlns:a16="http://schemas.microsoft.com/office/drawing/2014/main" id="{B2C04505-2CAF-8DFB-61D0-7726C858BC4D}"/>
              </a:ext>
            </a:extLst>
          </p:cNvPr>
          <p:cNvSpPr>
            <a:spLocks noGrp="1" noChangeArrowheads="1"/>
          </p:cNvSpPr>
          <p:nvPr>
            <p:ph idx="1"/>
          </p:nvPr>
        </p:nvSpPr>
        <p:spPr bwMode="auto">
          <a:xfrm flipH="1">
            <a:off x="551384" y="1206624"/>
            <a:ext cx="10718536" cy="45858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lvl="0" indent="0" rtl="0" eaLnBrk="0" fontAlgn="base" hangingPunct="0">
              <a:spcBef>
                <a:spcPct val="0"/>
              </a:spcBef>
              <a:spcAft>
                <a:spcPct val="0"/>
              </a:spcAft>
              <a:buNone/>
            </a:pPr>
            <a:r>
              <a:rPr lang="en-US" altLang="en-US" sz="2000" dirty="0">
                <a:latin typeface="Arial" panose="020B0604020202020204" pitchFamily="34" charset="0"/>
                <a:ea typeface="Google Sans"/>
              </a:rPr>
              <a:t>Quantitative data collection is the systematic process of gathering numerical, measurable information to identify patterns, test hypotheses, or evaluate relationships. The four primary methods are:</a:t>
            </a:r>
            <a:endParaRPr lang="en-US" altLang="en-US" sz="2000" dirty="0">
              <a:latin typeface="Arial" panose="020B0604020202020204" pitchFamily="34" charset="0"/>
            </a:endParaRPr>
          </a:p>
          <a:p>
            <a:pPr marL="0" lvl="0" indent="0" rtl="0" eaLnBrk="0" fontAlgn="base" hangingPunct="0">
              <a:spcBef>
                <a:spcPct val="0"/>
              </a:spcBef>
              <a:spcAft>
                <a:spcPct val="0"/>
              </a:spcAft>
              <a:buFontTx/>
              <a:buAutoNum type="arabicPeriod"/>
            </a:pPr>
            <a:r>
              <a:rPr lang="en-US" altLang="en-US" sz="2000" b="1" dirty="0">
                <a:latin typeface="Arial" panose="020B0604020202020204" pitchFamily="34" charset="0"/>
                <a:ea typeface="Google Sans"/>
              </a:rPr>
              <a:t>Surveys and Questionnaires:</a:t>
            </a:r>
            <a:r>
              <a:rPr lang="en-US" altLang="en-US" sz="2000" dirty="0">
                <a:latin typeface="Arial" panose="020B0604020202020204" pitchFamily="34" charset="0"/>
                <a:ea typeface="Google Sans"/>
              </a:rPr>
              <a:t> The most widely used method. It uses standardized, closed-ended questions (e.g., multiple-choice or Likert scales) deployed via online forms, mail, or phone to collect data from large populations. </a:t>
            </a:r>
          </a:p>
          <a:p>
            <a:pPr marL="0" lvl="0" indent="0" rtl="0" eaLnBrk="0" fontAlgn="base" hangingPunct="0">
              <a:spcBef>
                <a:spcPct val="0"/>
              </a:spcBef>
              <a:spcAft>
                <a:spcPct val="0"/>
              </a:spcAft>
              <a:buFontTx/>
              <a:buAutoNum type="arabicPeriod" startAt="2"/>
            </a:pPr>
            <a:r>
              <a:rPr lang="en-US" altLang="en-US" sz="2000" b="1" dirty="0">
                <a:latin typeface="Arial" panose="020B0604020202020204" pitchFamily="34" charset="0"/>
                <a:ea typeface="Google Sans"/>
              </a:rPr>
              <a:t>Experiments:</a:t>
            </a:r>
            <a:r>
              <a:rPr lang="en-US" altLang="en-US" sz="2000" dirty="0">
                <a:latin typeface="Arial" panose="020B0604020202020204" pitchFamily="34" charset="0"/>
                <a:ea typeface="Google Sans"/>
              </a:rPr>
              <a:t> Tests cause-and-effect relationships by manipulating one independent variable and measuring its effect on a dependent variable within a controlled environment. </a:t>
            </a:r>
          </a:p>
          <a:p>
            <a:pPr marL="0" lvl="0" indent="0" rtl="0" eaLnBrk="0" fontAlgn="base" hangingPunct="0">
              <a:spcBef>
                <a:spcPct val="0"/>
              </a:spcBef>
              <a:spcAft>
                <a:spcPct val="0"/>
              </a:spcAft>
              <a:buFontTx/>
              <a:buAutoNum type="arabicPeriod" startAt="3"/>
            </a:pPr>
            <a:r>
              <a:rPr lang="en-US" altLang="en-US" sz="2000" b="1" dirty="0">
                <a:latin typeface="Arial" panose="020B0604020202020204" pitchFamily="34" charset="0"/>
                <a:ea typeface="Google Sans"/>
              </a:rPr>
              <a:t>Structured Observation:</a:t>
            </a:r>
            <a:r>
              <a:rPr lang="en-US" altLang="en-US" sz="2000" dirty="0">
                <a:latin typeface="Arial" panose="020B0604020202020204" pitchFamily="34" charset="0"/>
                <a:ea typeface="Google Sans"/>
              </a:rPr>
              <a:t> Involves the systematic tracking and counting of pre-defined </a:t>
            </a:r>
            <a:r>
              <a:rPr lang="en-US" altLang="en-US" sz="2000" dirty="0" err="1">
                <a:latin typeface="Arial" panose="020B0604020202020204" pitchFamily="34" charset="0"/>
                <a:ea typeface="Google Sans"/>
              </a:rPr>
              <a:t>behaviours</a:t>
            </a:r>
            <a:r>
              <a:rPr lang="en-US" altLang="en-US" sz="2000" dirty="0">
                <a:latin typeface="Arial" panose="020B0604020202020204" pitchFamily="34" charset="0"/>
                <a:ea typeface="Google Sans"/>
              </a:rPr>
              <a:t>, events, or environmental phenomena in natural or lab settings without manipulating variables. </a:t>
            </a:r>
          </a:p>
          <a:p>
            <a:pPr marL="0" lvl="0" indent="0" rtl="0" eaLnBrk="0" fontAlgn="base" hangingPunct="0">
              <a:spcBef>
                <a:spcPct val="0"/>
              </a:spcBef>
              <a:spcAft>
                <a:spcPct val="0"/>
              </a:spcAft>
              <a:buFontTx/>
              <a:buAutoNum type="arabicPeriod" startAt="4"/>
            </a:pPr>
            <a:r>
              <a:rPr lang="en-US" altLang="en-US" sz="2000" b="1" dirty="0">
                <a:latin typeface="Arial" panose="020B0604020202020204" pitchFamily="34" charset="0"/>
                <a:ea typeface="Google Sans"/>
              </a:rPr>
              <a:t>Secondary Data Analysis (numeric secondary data):</a:t>
            </a:r>
            <a:r>
              <a:rPr lang="en-US" altLang="en-US" sz="2000" dirty="0">
                <a:latin typeface="Arial" panose="020B0604020202020204" pitchFamily="34" charset="0"/>
                <a:ea typeface="Google Sans"/>
              </a:rPr>
              <a:t> Utilizes existing numeric data, such as historical financial records, national census data, or prior research databases, to answer new research questions.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594296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lstStyle/>
          <a:p>
            <a:pPr lvl="0">
              <a:defRPr/>
            </a:pPr>
            <a:r>
              <a:rPr lang="en-GB" dirty="0">
                <a:solidFill>
                  <a:srgbClr val="FF0000"/>
                </a:solidFill>
              </a:rPr>
              <a:t>Questionnaire</a:t>
            </a:r>
            <a:br>
              <a:rPr lang="en-GB" dirty="0">
                <a:solidFill>
                  <a:srgbClr val="7030A0"/>
                </a:solidFill>
              </a:rPr>
            </a:br>
            <a:endParaRPr lang="en-GB" dirty="0"/>
          </a:p>
        </p:txBody>
      </p:sp>
      <p:sp>
        <p:nvSpPr>
          <p:cNvPr id="6" name="Content Placeholder 5">
            <a:extLst>
              <a:ext uri="{FF2B5EF4-FFF2-40B4-BE49-F238E27FC236}">
                <a16:creationId xmlns:a16="http://schemas.microsoft.com/office/drawing/2014/main" id="{EFCAC829-EB14-5599-17EF-3ADCAA2A2A8C}"/>
              </a:ext>
            </a:extLst>
          </p:cNvPr>
          <p:cNvSpPr>
            <a:spLocks noGrp="1"/>
          </p:cNvSpPr>
          <p:nvPr>
            <p:ph idx="1"/>
          </p:nvPr>
        </p:nvSpPr>
        <p:spPr>
          <a:xfrm>
            <a:off x="695400" y="1124744"/>
            <a:ext cx="10972800" cy="3917031"/>
          </a:xfrm>
        </p:spPr>
        <p:txBody>
          <a:bodyPr/>
          <a:lstStyle/>
          <a:p>
            <a:pPr marL="0" lvl="0" indent="0" rtl="0" eaLnBrk="0" fontAlgn="base" hangingPunct="0">
              <a:spcBef>
                <a:spcPct val="0"/>
              </a:spcBef>
              <a:spcAft>
                <a:spcPct val="0"/>
              </a:spcAft>
              <a:buNone/>
            </a:pPr>
            <a:r>
              <a:rPr lang="en-US" altLang="en-US" sz="2000" dirty="0">
                <a:latin typeface="Arial" panose="020B0604020202020204" pitchFamily="34" charset="0"/>
                <a:ea typeface="Google Sans"/>
              </a:rPr>
              <a:t>A questionnaire is a research instrument consisting of a set of written or verbal questions used to gather information from respondents. It measures attitudes, behaviors, and opinions, and is highly effective for collecting large amounts of data quickly and cost-effectively. </a:t>
            </a:r>
            <a:endParaRPr lang="en-US" altLang="en-US" sz="2000" dirty="0">
              <a:latin typeface="Arial" panose="020B0604020202020204" pitchFamily="34" charset="0"/>
            </a:endParaRPr>
          </a:p>
          <a:p>
            <a:pPr marL="0" lvl="0" indent="0" rtl="0" eaLnBrk="0" fontAlgn="base" hangingPunct="0">
              <a:spcBef>
                <a:spcPct val="0"/>
              </a:spcBef>
              <a:spcAft>
                <a:spcPct val="0"/>
              </a:spcAft>
              <a:buNone/>
            </a:pPr>
            <a:r>
              <a:rPr lang="en-US" altLang="en-US" sz="2000" b="1" dirty="0">
                <a:latin typeface="Arial" panose="020B0604020202020204" pitchFamily="34" charset="0"/>
                <a:ea typeface="Google Sans"/>
              </a:rPr>
              <a:t>Key Characteristics</a:t>
            </a:r>
            <a:endParaRPr lang="en-US" altLang="en-US" sz="2000" dirty="0">
              <a:latin typeface="Arial" panose="020B0604020202020204" pitchFamily="34" charset="0"/>
            </a:endParaRPr>
          </a:p>
          <a:p>
            <a:pPr marL="0" lvl="0" indent="0" rtl="0" eaLnBrk="0" fontAlgn="base" hangingPunct="0">
              <a:spcBef>
                <a:spcPct val="0"/>
              </a:spcBef>
              <a:spcAft>
                <a:spcPct val="0"/>
              </a:spcAft>
              <a:buFontTx/>
              <a:buChar char="•"/>
            </a:pPr>
            <a:r>
              <a:rPr lang="en-US" altLang="en-US" sz="2000" b="1" dirty="0">
                <a:latin typeface="Arial" panose="020B0604020202020204" pitchFamily="34" charset="0"/>
                <a:ea typeface="Google Sans"/>
              </a:rPr>
              <a:t>Data Types:</a:t>
            </a:r>
            <a:r>
              <a:rPr lang="en-US" altLang="en-US" sz="2000" dirty="0">
                <a:latin typeface="Arial" panose="020B0604020202020204" pitchFamily="34" charset="0"/>
                <a:ea typeface="Google Sans"/>
              </a:rPr>
              <a:t> Questionnaires yield either quantitative data (through multiple-choice or scale-based questions like a Likert scale) or qualitative data (through open-ended questions)</a:t>
            </a:r>
          </a:p>
          <a:p>
            <a:pPr marL="0" lvl="0" indent="0" rtl="0" eaLnBrk="0" fontAlgn="base" hangingPunct="0">
              <a:spcBef>
                <a:spcPct val="0"/>
              </a:spcBef>
              <a:spcAft>
                <a:spcPct val="0"/>
              </a:spcAft>
              <a:buFontTx/>
              <a:buChar char="•"/>
            </a:pPr>
            <a:r>
              <a:rPr lang="en-US" altLang="en-US" sz="2000" b="1" dirty="0">
                <a:latin typeface="Arial" panose="020B0604020202020204" pitchFamily="34" charset="0"/>
                <a:ea typeface="Google Sans"/>
              </a:rPr>
              <a:t>Structure:</a:t>
            </a:r>
            <a:r>
              <a:rPr lang="en-US" altLang="en-US" sz="2000" dirty="0">
                <a:latin typeface="Arial" panose="020B0604020202020204" pitchFamily="34" charset="0"/>
                <a:ea typeface="Google Sans"/>
              </a:rPr>
              <a:t> They can be highly structured (every participant answers the exact same questions) or open-ended (allowing for more answers from respondents)</a:t>
            </a:r>
          </a:p>
          <a:p>
            <a:pPr marL="0" lvl="0" indent="0" rtl="0" eaLnBrk="0" fontAlgn="base" hangingPunct="0">
              <a:spcBef>
                <a:spcPct val="0"/>
              </a:spcBef>
              <a:spcAft>
                <a:spcPct val="0"/>
              </a:spcAft>
              <a:buFontTx/>
              <a:buChar char="•"/>
            </a:pPr>
            <a:r>
              <a:rPr lang="en-US" altLang="en-US" sz="2000" b="1" dirty="0">
                <a:latin typeface="Arial" panose="020B0604020202020204" pitchFamily="34" charset="0"/>
                <a:ea typeface="Google Sans"/>
              </a:rPr>
              <a:t>Survey vs. Questionnaire:</a:t>
            </a:r>
            <a:r>
              <a:rPr lang="en-US" altLang="en-US" sz="2000" dirty="0">
                <a:latin typeface="Arial" panose="020B0604020202020204" pitchFamily="34" charset="0"/>
                <a:ea typeface="Google Sans"/>
              </a:rPr>
              <a:t> A questionnaire is merely the specific tool or set of questions used, whereas a "survey" is the broader, comprehensive research method involving data collection, analysis, and interpretation. </a:t>
            </a:r>
          </a:p>
          <a:p>
            <a:endParaRPr lang="en-GB" sz="20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lstStyle/>
          <a:p>
            <a:pPr lvl="0">
              <a:defRPr/>
            </a:pPr>
            <a:r>
              <a:rPr lang="en-GB" b="1">
                <a:solidFill>
                  <a:srgbClr val="FF0000"/>
                </a:solidFill>
              </a:rPr>
              <a:t>How to Analyse Quantitative Data</a:t>
            </a:r>
            <a:br>
              <a:rPr lang="en-GB" b="1">
                <a:solidFill>
                  <a:srgbClr val="7030A0"/>
                </a:solidFill>
              </a:rPr>
            </a:br>
            <a:endParaRPr lang="en-GB"/>
          </a:p>
        </p:txBody>
      </p:sp>
      <p:sp>
        <p:nvSpPr>
          <p:cNvPr id="3" name="Content Placeholder 2"/>
          <p:cNvSpPr txBox="1">
            <a:spLocks noGrp="1"/>
          </p:cNvSpPr>
          <p:nvPr>
            <p:ph idx="1"/>
          </p:nvPr>
        </p:nvSpPr>
        <p:spPr bwMode="auto">
          <a:xfrm>
            <a:off x="546920" y="1191444"/>
            <a:ext cx="10629900" cy="3978269"/>
          </a:xfrm>
        </p:spPr>
        <p:txBody>
          <a:bodyPr/>
          <a:lstStyle/>
          <a:p>
            <a:pPr lvl="0" indent="-457200">
              <a:spcBef>
                <a:spcPts val="0"/>
              </a:spcBef>
              <a:spcAft>
                <a:spcPts val="1800"/>
              </a:spcAft>
              <a:buFont typeface="Wingdings"/>
              <a:buChar char="§"/>
              <a:defRPr/>
            </a:pPr>
            <a:r>
              <a:rPr lang="en-US" sz="2800" dirty="0">
                <a:latin typeface="+mn-ea"/>
              </a:rPr>
              <a:t>Based on Numbers</a:t>
            </a:r>
            <a:endParaRPr sz="2800" dirty="0">
              <a:latin typeface="+mn-ea"/>
            </a:endParaRPr>
          </a:p>
          <a:p>
            <a:pPr lvl="0" indent="-457200">
              <a:spcBef>
                <a:spcPts val="0"/>
              </a:spcBef>
              <a:spcAft>
                <a:spcPts val="1800"/>
              </a:spcAft>
              <a:buFont typeface="Wingdings"/>
              <a:buChar char="§"/>
              <a:defRPr/>
            </a:pPr>
            <a:r>
              <a:rPr lang="en-US" sz="2800" dirty="0">
                <a:latin typeface="+mn-ea"/>
              </a:rPr>
              <a:t>Statistical analysis is used to discover commonalities</a:t>
            </a:r>
            <a:endParaRPr sz="2800" dirty="0">
              <a:latin typeface="+mn-ea"/>
            </a:endParaRPr>
          </a:p>
          <a:p>
            <a:pPr lvl="0" indent="-457200">
              <a:spcBef>
                <a:spcPts val="0"/>
              </a:spcBef>
              <a:spcAft>
                <a:spcPts val="1800"/>
              </a:spcAft>
              <a:buFont typeface="Wingdings"/>
              <a:buChar char="§"/>
              <a:defRPr/>
            </a:pPr>
            <a:r>
              <a:rPr lang="en-US" sz="2800" dirty="0">
                <a:latin typeface="+mn-ea"/>
              </a:rPr>
              <a:t>Results are reported in </a:t>
            </a:r>
            <a:r>
              <a:rPr lang="en-US" sz="2800" dirty="0">
                <a:solidFill>
                  <a:srgbClr val="FF0000"/>
                </a:solidFill>
                <a:latin typeface="+mn-ea"/>
              </a:rPr>
              <a:t>graphs and tables</a:t>
            </a:r>
            <a:r>
              <a:rPr lang="en-US" sz="2800" dirty="0">
                <a:latin typeface="+mn-ea"/>
              </a:rPr>
              <a:t>. </a:t>
            </a:r>
            <a:endParaRPr sz="2800" dirty="0">
              <a:latin typeface="+mn-ea"/>
            </a:endParaRPr>
          </a:p>
          <a:p>
            <a:pPr lvl="0" indent="-457200">
              <a:spcBef>
                <a:spcPts val="0"/>
              </a:spcBef>
              <a:spcAft>
                <a:spcPts val="1800"/>
              </a:spcAft>
              <a:buFont typeface="Wingdings"/>
              <a:buChar char="§"/>
              <a:defRPr/>
            </a:pPr>
            <a:r>
              <a:rPr lang="en-US" sz="2800" dirty="0">
                <a:latin typeface="+mn-ea"/>
              </a:rPr>
              <a:t>Software like </a:t>
            </a:r>
            <a:r>
              <a:rPr lang="en-US" sz="2800" dirty="0">
                <a:solidFill>
                  <a:srgbClr val="FF0000"/>
                </a:solidFill>
                <a:latin typeface="+mn-ea"/>
              </a:rPr>
              <a:t>Excel, SPSS, TABLEAU</a:t>
            </a:r>
            <a:r>
              <a:rPr lang="en-US" sz="2800" dirty="0">
                <a:latin typeface="+mn-ea"/>
              </a:rPr>
              <a:t> can be used to calculate Reliability or validity of the results and correlation or causation between the one or more variables</a:t>
            </a:r>
            <a:endParaRPr sz="2800" dirty="0">
              <a:latin typeface="+mn-ea"/>
            </a:endParaRPr>
          </a:p>
          <a:p>
            <a:pPr lvl="0" indent="-457200">
              <a:spcBef>
                <a:spcPts val="0"/>
              </a:spcBef>
              <a:spcAft>
                <a:spcPts val="1800"/>
              </a:spcAft>
              <a:buFont typeface="Wingdings"/>
              <a:buChar char="§"/>
              <a:defRPr/>
            </a:pPr>
            <a:r>
              <a:rPr lang="en-US" sz="2800" dirty="0">
                <a:latin typeface="+mn-ea"/>
              </a:rPr>
              <a:t>Average scores or mean, etc.</a:t>
            </a:r>
            <a:endParaRPr sz="2800" dirty="0">
              <a:latin typeface="+mn-ea"/>
            </a:endParaRPr>
          </a:p>
          <a:p>
            <a:pPr marL="0" lvl="0" indent="0">
              <a:buNone/>
              <a:defRPr/>
            </a:pP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155" y="0"/>
            <a:ext cx="2880319" cy="332656"/>
          </a:xfrm>
        </p:spPr>
        <p:txBody>
          <a:bodyPr/>
          <a:lstStyle/>
          <a:p>
            <a:pPr lvl="0">
              <a:defRPr/>
            </a:pPr>
            <a:r>
              <a:rPr lang="en-GB" sz="2800" b="1">
                <a:solidFill>
                  <a:srgbClr val="FF0000"/>
                </a:solidFill>
              </a:rPr>
              <a:t>Summary</a:t>
            </a:r>
            <a:endParaRPr/>
          </a:p>
        </p:txBody>
      </p:sp>
      <p:graphicFrame>
        <p:nvGraphicFramePr>
          <p:cNvPr id="3" name="Table 3"/>
          <p:cNvGraphicFramePr>
            <a:graphicFrameLocks noGrp="1"/>
          </p:cNvGraphicFramePr>
          <p:nvPr>
            <p:extLst>
              <p:ext uri="{D42A27DB-BD31-4B8C-83A1-F6EECF244321}">
                <p14:modId xmlns:p14="http://schemas.microsoft.com/office/powerpoint/2010/main" val="254443651"/>
              </p:ext>
            </p:extLst>
          </p:nvPr>
        </p:nvGraphicFramePr>
        <p:xfrm>
          <a:off x="-5" y="332656"/>
          <a:ext cx="12192005" cy="7062667"/>
        </p:xfrm>
        <a:graphic>
          <a:graphicData uri="http://schemas.openxmlformats.org/drawingml/2006/table">
            <a:tbl>
              <a:tblPr>
                <a:tableStyleId>{616DA210-FB5B-4158-B5E0-FEB733F419BA}</a:tableStyleId>
              </a:tblPr>
              <a:tblGrid>
                <a:gridCol w="1775520">
                  <a:extLst>
                    <a:ext uri="{9D8B030D-6E8A-4147-A177-3AD203B41FA5}">
                      <a16:colId xmlns:a16="http://schemas.microsoft.com/office/drawing/2014/main" val="20000"/>
                    </a:ext>
                  </a:extLst>
                </a:gridCol>
                <a:gridCol w="5206224">
                  <a:extLst>
                    <a:ext uri="{9D8B030D-6E8A-4147-A177-3AD203B41FA5}">
                      <a16:colId xmlns:a16="http://schemas.microsoft.com/office/drawing/2014/main" val="20001"/>
                    </a:ext>
                  </a:extLst>
                </a:gridCol>
                <a:gridCol w="5210261">
                  <a:extLst>
                    <a:ext uri="{9D8B030D-6E8A-4147-A177-3AD203B41FA5}">
                      <a16:colId xmlns:a16="http://schemas.microsoft.com/office/drawing/2014/main" val="20002"/>
                    </a:ext>
                  </a:extLst>
                </a:gridCol>
              </a:tblGrid>
              <a:tr h="603714">
                <a:tc>
                  <a:txBody>
                    <a:bodyPr/>
                    <a:lstStyle/>
                    <a:p>
                      <a:pPr lvl="0" algn="ctr">
                        <a:defRPr/>
                      </a:pPr>
                      <a:r>
                        <a:rPr lang="en-US" sz="2000" b="1" cap="all"/>
                        <a:t>BASIS FOR COMPARISON</a:t>
                      </a:r>
                      <a:endParaRPr/>
                    </a:p>
                  </a:txBody>
                  <a:tcPr marL="24469" marR="24469" marT="24469" marB="24469" anchor="ctr"/>
                </a:tc>
                <a:tc>
                  <a:txBody>
                    <a:bodyPr/>
                    <a:lstStyle/>
                    <a:p>
                      <a:pPr lvl="0" algn="ctr">
                        <a:defRPr/>
                      </a:pPr>
                      <a:r>
                        <a:rPr lang="en-US" sz="2000" b="1" cap="all"/>
                        <a:t>QUALITATIVE RESEARCH</a:t>
                      </a:r>
                      <a:endParaRPr/>
                    </a:p>
                  </a:txBody>
                  <a:tcPr marL="24469" marR="24469" marT="24469" marB="24469" anchor="ctr"/>
                </a:tc>
                <a:tc>
                  <a:txBody>
                    <a:bodyPr/>
                    <a:lstStyle/>
                    <a:p>
                      <a:pPr lvl="0" algn="ctr">
                        <a:defRPr/>
                      </a:pPr>
                      <a:r>
                        <a:rPr lang="en-US" sz="2000" b="1" cap="all"/>
                        <a:t>QUANTITATIVE RESEARCH</a:t>
                      </a:r>
                      <a:endParaRPr/>
                    </a:p>
                  </a:txBody>
                  <a:tcPr marL="24469" marR="24469" marT="24469" marB="24469" anchor="ctr"/>
                </a:tc>
                <a:extLst>
                  <a:ext uri="{0D108BD9-81ED-4DB2-BD59-A6C34878D82A}">
                    <a16:rowId xmlns:a16="http://schemas.microsoft.com/office/drawing/2014/main" val="10000"/>
                  </a:ext>
                </a:extLst>
              </a:tr>
              <a:tr h="372947">
                <a:tc>
                  <a:txBody>
                    <a:bodyPr/>
                    <a:lstStyle/>
                    <a:p>
                      <a:pPr lvl="0" algn="l">
                        <a:defRPr/>
                      </a:pPr>
                      <a:r>
                        <a:rPr lang="en-US" sz="2000"/>
                        <a:t>Scope</a:t>
                      </a:r>
                      <a:endParaRPr/>
                    </a:p>
                  </a:txBody>
                  <a:tcPr marL="24469" marR="24469" marT="24469" marB="24469"/>
                </a:tc>
                <a:tc>
                  <a:txBody>
                    <a:bodyPr/>
                    <a:lstStyle/>
                    <a:p>
                      <a:pPr lvl="0" algn="l">
                        <a:defRPr/>
                      </a:pPr>
                      <a:r>
                        <a:rPr lang="en-US" sz="2000"/>
                        <a:t>In-Depth</a:t>
                      </a:r>
                      <a:endParaRPr/>
                    </a:p>
                  </a:txBody>
                  <a:tcPr marL="24469" marR="24469" marT="24469" marB="24469"/>
                </a:tc>
                <a:tc>
                  <a:txBody>
                    <a:bodyPr/>
                    <a:lstStyle/>
                    <a:p>
                      <a:pPr lvl="0" algn="l">
                        <a:defRPr/>
                      </a:pPr>
                      <a:r>
                        <a:rPr lang="en-US" sz="2000"/>
                        <a:t>Broad</a:t>
                      </a:r>
                      <a:endParaRPr/>
                    </a:p>
                  </a:txBody>
                  <a:tcPr marL="24469" marR="24469" marT="24469" marB="24469"/>
                </a:tc>
                <a:extLst>
                  <a:ext uri="{0D108BD9-81ED-4DB2-BD59-A6C34878D82A}">
                    <a16:rowId xmlns:a16="http://schemas.microsoft.com/office/drawing/2014/main" val="10001"/>
                  </a:ext>
                </a:extLst>
              </a:tr>
              <a:tr h="683559">
                <a:tc>
                  <a:txBody>
                    <a:bodyPr/>
                    <a:lstStyle/>
                    <a:p>
                      <a:pPr lvl="0" algn="l">
                        <a:defRPr/>
                      </a:pPr>
                      <a:r>
                        <a:rPr lang="en-US" sz="2000"/>
                        <a:t>Data collection</a:t>
                      </a:r>
                      <a:endParaRPr/>
                    </a:p>
                  </a:txBody>
                  <a:tcPr marL="24469" marR="24469" marT="24469" marB="24469"/>
                </a:tc>
                <a:tc>
                  <a:txBody>
                    <a:bodyPr/>
                    <a:lstStyle/>
                    <a:p>
                      <a:pPr lvl="0" algn="l">
                        <a:defRPr/>
                      </a:pPr>
                      <a:r>
                        <a:rPr lang="en-US" sz="2000" dirty="0"/>
                        <a:t>Semi-Structured with open-ended questions or Unstructured</a:t>
                      </a:r>
                      <a:endParaRPr dirty="0"/>
                    </a:p>
                  </a:txBody>
                  <a:tcPr marL="24469" marR="24469" marT="24469" marB="24469"/>
                </a:tc>
                <a:tc>
                  <a:txBody>
                    <a:bodyPr/>
                    <a:lstStyle/>
                    <a:p>
                      <a:pPr lvl="0" algn="l">
                        <a:defRPr/>
                      </a:pPr>
                      <a:r>
                        <a:rPr lang="en-US" sz="2000" dirty="0"/>
                        <a:t>Standardized with close-ended questions (like scale of 1-5; Likert scale)</a:t>
                      </a:r>
                      <a:endParaRPr dirty="0"/>
                    </a:p>
                  </a:txBody>
                  <a:tcPr marL="24469" marR="24469" marT="24469" marB="24469"/>
                </a:tc>
                <a:extLst>
                  <a:ext uri="{0D108BD9-81ED-4DB2-BD59-A6C34878D82A}">
                    <a16:rowId xmlns:a16="http://schemas.microsoft.com/office/drawing/2014/main" val="10002"/>
                  </a:ext>
                </a:extLst>
              </a:tr>
              <a:tr h="883136">
                <a:tc>
                  <a:txBody>
                    <a:bodyPr/>
                    <a:lstStyle/>
                    <a:p>
                      <a:pPr lvl="0" algn="l">
                        <a:defRPr/>
                      </a:pPr>
                      <a:r>
                        <a:rPr lang="en-US" sz="2000"/>
                        <a:t>Data format/deals with</a:t>
                      </a:r>
                      <a:endParaRPr/>
                    </a:p>
                  </a:txBody>
                  <a:tcPr marL="24469" marR="24469" marT="24469" marB="24469"/>
                </a:tc>
                <a:tc>
                  <a:txBody>
                    <a:bodyPr/>
                    <a:lstStyle/>
                    <a:p>
                      <a:pPr lvl="0" algn="l">
                        <a:defRPr/>
                      </a:pPr>
                      <a:r>
                        <a:rPr lang="en-US" sz="2000"/>
                        <a:t>narrative, deals with feelings, attitudes, thoughts of human beings</a:t>
                      </a:r>
                      <a:endParaRPr/>
                    </a:p>
                  </a:txBody>
                  <a:tcPr marL="24469" marR="24469" marT="24469" marB="24469"/>
                </a:tc>
                <a:tc>
                  <a:txBody>
                    <a:bodyPr/>
                    <a:lstStyle/>
                    <a:p>
                      <a:pPr lvl="0" algn="l">
                        <a:defRPr/>
                      </a:pPr>
                      <a:r>
                        <a:rPr lang="en-US" sz="2000" dirty="0"/>
                        <a:t>Numeric/ deals with hard data</a:t>
                      </a:r>
                      <a:endParaRPr dirty="0"/>
                    </a:p>
                  </a:txBody>
                  <a:tcPr marL="24469" marR="24469" marT="24469" marB="24469"/>
                </a:tc>
                <a:extLst>
                  <a:ext uri="{0D108BD9-81ED-4DB2-BD59-A6C34878D82A}">
                    <a16:rowId xmlns:a16="http://schemas.microsoft.com/office/drawing/2014/main" val="10003"/>
                  </a:ext>
                </a:extLst>
              </a:tr>
              <a:tr h="372947">
                <a:tc>
                  <a:txBody>
                    <a:bodyPr/>
                    <a:lstStyle/>
                    <a:p>
                      <a:pPr lvl="0" algn="l">
                        <a:defRPr/>
                      </a:pPr>
                      <a:r>
                        <a:rPr lang="en-US" sz="2000"/>
                        <a:t>Data Analysis</a:t>
                      </a:r>
                      <a:endParaRPr/>
                    </a:p>
                  </a:txBody>
                  <a:tcPr marL="24469" marR="24469" marT="24469" marB="24469"/>
                </a:tc>
                <a:tc>
                  <a:txBody>
                    <a:bodyPr/>
                    <a:lstStyle/>
                    <a:p>
                      <a:pPr lvl="0" algn="l">
                        <a:defRPr/>
                      </a:pPr>
                      <a:r>
                        <a:rPr lang="en-US" sz="2000" dirty="0"/>
                        <a:t>Content Analysis/ Thematic Analysis</a:t>
                      </a:r>
                      <a:endParaRPr dirty="0"/>
                    </a:p>
                  </a:txBody>
                  <a:tcPr marL="24469" marR="24469" marT="24469" marB="24469"/>
                </a:tc>
                <a:tc>
                  <a:txBody>
                    <a:bodyPr/>
                    <a:lstStyle/>
                    <a:p>
                      <a:pPr lvl="0" algn="l">
                        <a:defRPr/>
                      </a:pPr>
                      <a:r>
                        <a:rPr lang="en-US" sz="2000"/>
                        <a:t>Statistical Approaches</a:t>
                      </a:r>
                      <a:endParaRPr/>
                    </a:p>
                  </a:txBody>
                  <a:tcPr marL="24469" marR="24469" marT="24469" marB="24469"/>
                </a:tc>
                <a:extLst>
                  <a:ext uri="{0D108BD9-81ED-4DB2-BD59-A6C34878D82A}">
                    <a16:rowId xmlns:a16="http://schemas.microsoft.com/office/drawing/2014/main" val="10004"/>
                  </a:ext>
                </a:extLst>
              </a:tr>
              <a:tr h="3118552">
                <a:tc>
                  <a:txBody>
                    <a:bodyPr/>
                    <a:lstStyle/>
                    <a:p>
                      <a:pPr lvl="0" algn="l">
                        <a:defRPr/>
                      </a:pPr>
                      <a:r>
                        <a:rPr lang="en-GB" sz="2000"/>
                        <a:t>Methods</a:t>
                      </a:r>
                      <a:endParaRPr lang="en-US" sz="2000"/>
                    </a:p>
                  </a:txBody>
                  <a:tcPr marL="24469" marR="24469" marT="24469" marB="24469"/>
                </a:tc>
                <a:tc>
                  <a:txBody>
                    <a:bodyPr/>
                    <a:lstStyle/>
                    <a:p>
                      <a:pPr lvl="0" algn="l">
                        <a:defRPr/>
                      </a:pPr>
                      <a:r>
                        <a:rPr lang="en-GB" sz="2000" dirty="0"/>
                        <a:t>Field research</a:t>
                      </a:r>
                      <a:endParaRPr dirty="0"/>
                    </a:p>
                    <a:p>
                      <a:pPr lvl="0" algn="l">
                        <a:defRPr/>
                      </a:pPr>
                      <a:r>
                        <a:rPr lang="en-GB" sz="2000" dirty="0"/>
                        <a:t>Case studies</a:t>
                      </a:r>
                      <a:endParaRPr dirty="0"/>
                    </a:p>
                    <a:p>
                      <a:pPr lvl="0" algn="l">
                        <a:defRPr/>
                      </a:pPr>
                      <a:r>
                        <a:rPr lang="en-GB" sz="2000" dirty="0"/>
                        <a:t>Open –Ended Interviews</a:t>
                      </a:r>
                      <a:endParaRPr dirty="0"/>
                    </a:p>
                    <a:p>
                      <a:pPr lvl="0" algn="l">
                        <a:defRPr/>
                      </a:pPr>
                      <a:r>
                        <a:rPr lang="en-GB" sz="2000" dirty="0"/>
                        <a:t>Observations where there is more room for flexibility</a:t>
                      </a:r>
                      <a:endParaRPr dirty="0"/>
                    </a:p>
                    <a:p>
                      <a:pPr lvl="0" algn="l">
                        <a:defRPr/>
                      </a:pPr>
                      <a:r>
                        <a:rPr lang="en-GB" sz="2000" dirty="0"/>
                        <a:t>Data might be- Interviews, Transcripts, Notes, Journals</a:t>
                      </a:r>
                      <a:endParaRPr dirty="0"/>
                    </a:p>
                    <a:p>
                      <a:pPr lvl="0" algn="l">
                        <a:defRPr/>
                      </a:pPr>
                      <a:endParaRPr lang="en-US" sz="2000" b="0" dirty="0">
                        <a:solidFill>
                          <a:srgbClr val="222222"/>
                        </a:solidFill>
                      </a:endParaRPr>
                    </a:p>
                    <a:p>
                      <a:pPr lvl="0" algn="l">
                        <a:defRPr/>
                      </a:pPr>
                      <a:endParaRPr lang="en-US" sz="2000" b="0" dirty="0">
                        <a:solidFill>
                          <a:srgbClr val="222222"/>
                        </a:solidFill>
                      </a:endParaRPr>
                    </a:p>
                    <a:p>
                      <a:pPr lvl="0" algn="l">
                        <a:defRPr/>
                      </a:pPr>
                      <a:r>
                        <a:rPr lang="en-US" sz="2000" b="0" u="sng" dirty="0">
                          <a:solidFill>
                            <a:srgbClr val="FF0000"/>
                          </a:solidFill>
                          <a:hlinkClick r:id="rId3" tooltip="https://www.youtube.com/watch?v=mUfYXr4VKgI"/>
                        </a:rPr>
                        <a:t>https://www.youtube.com/watch?v=mUfYXr4VKgI</a:t>
                      </a:r>
                      <a:endParaRPr lang="en-US" sz="2000" b="0" dirty="0">
                        <a:solidFill>
                          <a:srgbClr val="FF0000"/>
                        </a:solidFill>
                      </a:endParaRPr>
                    </a:p>
                    <a:p>
                      <a:pPr lvl="0" algn="l">
                        <a:defRPr/>
                      </a:pPr>
                      <a:endParaRPr lang="en-US" sz="2000" b="0" dirty="0">
                        <a:solidFill>
                          <a:srgbClr val="222222"/>
                        </a:solidFill>
                      </a:endParaRPr>
                    </a:p>
                    <a:p>
                      <a:pPr lvl="0" algn="l">
                        <a:defRPr/>
                      </a:pPr>
                      <a:endParaRPr lang="en-GB" sz="2000" dirty="0"/>
                    </a:p>
                  </a:txBody>
                  <a:tcPr marL="24469" marR="24469" marT="24469" marB="24469"/>
                </a:tc>
                <a:tc>
                  <a:txBody>
                    <a:bodyPr/>
                    <a:lstStyle/>
                    <a:p>
                      <a:pPr lvl="0" algn="l">
                        <a:defRPr/>
                      </a:pPr>
                      <a:r>
                        <a:rPr lang="en-GB" sz="2000" dirty="0"/>
                        <a:t>Experiments</a:t>
                      </a:r>
                      <a:endParaRPr dirty="0"/>
                    </a:p>
                    <a:p>
                      <a:pPr lvl="0" algn="l">
                        <a:defRPr/>
                      </a:pPr>
                      <a:r>
                        <a:rPr lang="en-GB" sz="2000" dirty="0"/>
                        <a:t>Surveys/Questionnaire</a:t>
                      </a:r>
                      <a:endParaRPr dirty="0"/>
                    </a:p>
                    <a:p>
                      <a:pPr lvl="0" algn="l">
                        <a:defRPr/>
                      </a:pPr>
                      <a:r>
                        <a:rPr lang="en-GB" sz="2000" dirty="0"/>
                        <a:t>Structured interviews</a:t>
                      </a:r>
                      <a:endParaRPr dirty="0"/>
                    </a:p>
                    <a:p>
                      <a:pPr lvl="0" algn="l">
                        <a:defRPr/>
                      </a:pPr>
                      <a:r>
                        <a:rPr lang="en-GB" sz="2000" dirty="0"/>
                        <a:t>Observations where the questions are same for each participant </a:t>
                      </a:r>
                      <a:endParaRPr lang="en-US" sz="2000" dirty="0"/>
                    </a:p>
                    <a:p>
                      <a:pPr marL="0" marR="0" lvl="0" indent="0" algn="l" defTabSz="685800">
                        <a:lnSpc>
                          <a:spcPct val="100000"/>
                        </a:lnSpc>
                        <a:spcBef>
                          <a:spcPts val="0"/>
                        </a:spcBef>
                        <a:spcAft>
                          <a:spcPts val="0"/>
                        </a:spcAft>
                        <a:buNone/>
                        <a:defRPr/>
                      </a:pPr>
                      <a:r>
                        <a:rPr lang="en-GB" sz="2000" dirty="0"/>
                        <a:t>Large Datasets (Dashboards)</a:t>
                      </a:r>
                      <a:endParaRPr dirty="0"/>
                    </a:p>
                    <a:p>
                      <a:pPr lvl="0" algn="l">
                        <a:defRPr/>
                      </a:pPr>
                      <a:endParaRPr lang="en-GB" sz="2000" dirty="0"/>
                    </a:p>
                    <a:p>
                      <a:pPr lvl="0" algn="l">
                        <a:defRPr/>
                      </a:pPr>
                      <a:endParaRPr lang="en-US" sz="2000" dirty="0"/>
                    </a:p>
                  </a:txBody>
                  <a:tcPr marL="24469" marR="24469" marT="24469" marB="24469"/>
                </a:tc>
                <a:extLst>
                  <a:ext uri="{0D108BD9-81ED-4DB2-BD59-A6C34878D82A}">
                    <a16:rowId xmlns:a16="http://schemas.microsoft.com/office/drawing/2014/main" val="10005"/>
                  </a:ext>
                </a:extLst>
              </a:tr>
            </a:tbl>
          </a:graphicData>
        </a:graphic>
      </p:graphicFrame>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p:txBody>
          <a:bodyPr/>
          <a:lstStyle/>
          <a:p>
            <a:pPr lvl="0">
              <a:defRPr/>
            </a:pPr>
            <a:r>
              <a:rPr lang="en-GB" dirty="0">
                <a:solidFill>
                  <a:srgbClr val="FF0000"/>
                </a:solidFill>
                <a:latin typeface="Calibri"/>
              </a:rPr>
              <a:t>Summary</a:t>
            </a:r>
            <a:r>
              <a:rPr lang="en-GB" dirty="0"/>
              <a:t> </a:t>
            </a:r>
            <a:endParaRPr dirty="0"/>
          </a:p>
        </p:txBody>
      </p:sp>
      <p:sp>
        <p:nvSpPr>
          <p:cNvPr id="3" name="Content Placeholder 2"/>
          <p:cNvSpPr txBox="1">
            <a:spLocks noGrp="1"/>
          </p:cNvSpPr>
          <p:nvPr>
            <p:ph idx="1"/>
          </p:nvPr>
        </p:nvSpPr>
        <p:spPr bwMode="auto">
          <a:xfrm>
            <a:off x="723903" y="1482416"/>
            <a:ext cx="10629900" cy="1964707"/>
          </a:xfrm>
        </p:spPr>
        <p:txBody>
          <a:bodyPr/>
          <a:lstStyle/>
          <a:p>
            <a:pPr marL="0" lvl="0" indent="0">
              <a:buNone/>
              <a:defRPr/>
            </a:pPr>
            <a:r>
              <a:rPr lang="en-GB" dirty="0"/>
              <a:t>A research methodology is a description of how exactly you will conduct your research, all the steps and procedures that you are going to use for you to undertake and complete your research or independent project. </a:t>
            </a:r>
            <a:endParaRPr dirty="0"/>
          </a:p>
          <a:p>
            <a:pPr lvl="0">
              <a:defRPr/>
            </a:pP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 name="Title 1"/>
          <p:cNvSpPr txBox="1">
            <a:spLocks noGrp="1"/>
          </p:cNvSpPr>
          <p:nvPr>
            <p:ph type="title"/>
          </p:nvPr>
        </p:nvSpPr>
        <p:spPr bwMode="auto">
          <a:xfrm>
            <a:off x="605908" y="0"/>
            <a:ext cx="10629900" cy="1325559"/>
          </a:xfrm>
        </p:spPr>
        <p:txBody>
          <a:bodyPr/>
          <a:lstStyle/>
          <a:p>
            <a:pPr lvl="0">
              <a:defRPr/>
            </a:pPr>
            <a:r>
              <a:rPr lang="en-GB">
                <a:latin typeface="Calibri"/>
              </a:rPr>
              <a:t>References</a:t>
            </a:r>
            <a:endParaRPr/>
          </a:p>
        </p:txBody>
      </p:sp>
      <p:sp>
        <p:nvSpPr>
          <p:cNvPr id="3" name="Content Placeholder 2"/>
          <p:cNvSpPr txBox="1">
            <a:spLocks noGrp="1"/>
          </p:cNvSpPr>
          <p:nvPr>
            <p:ph idx="1"/>
          </p:nvPr>
        </p:nvSpPr>
        <p:spPr bwMode="auto">
          <a:xfrm>
            <a:off x="605908" y="1191444"/>
            <a:ext cx="10629900" cy="3978269"/>
          </a:xfrm>
        </p:spPr>
        <p:txBody>
          <a:bodyPr/>
          <a:lstStyle/>
          <a:p>
            <a:pPr lvl="0">
              <a:lnSpc>
                <a:spcPct val="70000"/>
              </a:lnSpc>
              <a:spcBef>
                <a:spcPts val="0"/>
              </a:spcBef>
              <a:buFont typeface="Wingdings"/>
              <a:buChar char="§"/>
              <a:defRPr/>
            </a:pPr>
            <a:r>
              <a:rPr lang="en-GB" sz="2000"/>
              <a:t>Dawson CW (2009) Computing Projects – A Student’s Guide. Harlow: Prentice Simons,D.2010. selective attention test. Video:[Online]  Available at: </a:t>
            </a:r>
            <a:r>
              <a:rPr lang="en-GB" sz="2000" u="sng">
                <a:hlinkClick r:id="rId3" tooltip="https://www.youtube.com/watch?v=vJG698U2Mvo"/>
              </a:rPr>
              <a:t>https://www.youtube.com/watch?v=vJG698U2Mvo</a:t>
            </a:r>
            <a:endParaRPr lang="en-GB" sz="2000"/>
          </a:p>
          <a:p>
            <a:pPr lvl="0">
              <a:lnSpc>
                <a:spcPct val="70000"/>
              </a:lnSpc>
              <a:spcBef>
                <a:spcPts val="0"/>
              </a:spcBef>
              <a:buFont typeface="Wingdings"/>
              <a:buChar char="§"/>
              <a:defRPr/>
            </a:pPr>
            <a:r>
              <a:rPr lang="en-US" sz="2000"/>
              <a:t>Reyes-Roxas,M.2021.Data Collection and Analysis Procedure</a:t>
            </a:r>
            <a:r>
              <a:rPr lang="en-GB" sz="2000"/>
              <a:t>.[Online]. Available at:</a:t>
            </a:r>
            <a:r>
              <a:rPr lang="en-US" sz="2000"/>
              <a:t>  </a:t>
            </a:r>
            <a:r>
              <a:rPr lang="en-US" sz="2000" u="sng">
                <a:hlinkClick r:id="rId4" tooltip="https://www.youtube.com/watch?v=h4G5IFGuSTU"/>
              </a:rPr>
              <a:t>https://www.youtube.com/watch?v=h4G5IFGuSTU</a:t>
            </a:r>
            <a:endParaRPr lang="en-US" sz="2000"/>
          </a:p>
          <a:p>
            <a:pPr lvl="0">
              <a:lnSpc>
                <a:spcPct val="70000"/>
              </a:lnSpc>
              <a:spcBef>
                <a:spcPts val="0"/>
              </a:spcBef>
              <a:buFont typeface="Wingdings"/>
              <a:buChar char="§"/>
              <a:defRPr/>
            </a:pPr>
            <a:r>
              <a:rPr lang="en-US" sz="2000"/>
              <a:t>Singh,B P.2020.Blog 132-Research Onion: A Systematic Approach to Designing Research Methodology</a:t>
            </a:r>
            <a:r>
              <a:rPr lang="en-GB" sz="2000"/>
              <a:t> .[Online]. Available at:</a:t>
            </a:r>
            <a:r>
              <a:rPr lang="en-US" sz="2000"/>
              <a:t> </a:t>
            </a:r>
            <a:r>
              <a:rPr lang="en-US" sz="2000" u="sng">
                <a:hlinkClick r:id="rId5" tooltip="https://www.aesanetwork.org/research-onion-a-systematic-approach-to-designing-research-methodology/"/>
              </a:rPr>
              <a:t>https://www.aesanetwork.org/research-onion-a-systematic-approach-to-designing-research-methodology/</a:t>
            </a:r>
            <a:endParaRPr lang="en-US" sz="2000"/>
          </a:p>
          <a:p>
            <a:pPr lvl="0">
              <a:lnSpc>
                <a:spcPct val="70000"/>
              </a:lnSpc>
              <a:spcBef>
                <a:spcPts val="0"/>
              </a:spcBef>
              <a:buFont typeface="Wingdings"/>
              <a:buChar char="§"/>
              <a:defRPr/>
            </a:pPr>
            <a:r>
              <a:rPr lang="en-GB" sz="2000"/>
              <a:t>Ortlieb.E.2019.Common Qualitative and Quantitative Data Collection Tools. Video:[Online]  Available at: </a:t>
            </a:r>
            <a:r>
              <a:rPr lang="en-GB" sz="2000" u="sng">
                <a:hlinkClick r:id="rId6" tooltip="https://www.youtube.com/watch?v=mUfYXr4VKgI"/>
              </a:rPr>
              <a:t>https://www.youtube.com/watch?v=mUfYXr4VKgI</a:t>
            </a:r>
            <a:endParaRPr lang="en-GB" sz="2000"/>
          </a:p>
          <a:p>
            <a:pPr lvl="0">
              <a:lnSpc>
                <a:spcPct val="70000"/>
              </a:lnSpc>
              <a:buFont typeface="Wingdings"/>
              <a:buChar char="§"/>
              <a:defRPr/>
            </a:pPr>
            <a:r>
              <a:rPr lang="en-US" sz="2000">
                <a:solidFill>
                  <a:srgbClr val="222222"/>
                </a:solidFill>
              </a:rPr>
              <a:t>Surbhi,S.2018.Difference Between Qualitative and Quantitative Research .[Online].Available at: </a:t>
            </a:r>
            <a:r>
              <a:rPr lang="en-US" sz="2000" u="sng">
                <a:hlinkClick r:id="rId7" tooltip="https://keydifferences.com/difference-between-qualitative-and-quantitative-research.html"/>
              </a:rPr>
              <a:t>https://keydifferences.com/difference-between-qualitative-and-quantitative-research.html</a:t>
            </a:r>
            <a:endParaRPr lang="en-US" sz="2000"/>
          </a:p>
          <a:p>
            <a:pPr lvl="0">
              <a:lnSpc>
                <a:spcPct val="70000"/>
              </a:lnSpc>
              <a:buFont typeface="Wingdings"/>
              <a:buChar char="§"/>
              <a:defRPr/>
            </a:pPr>
            <a:r>
              <a:rPr lang="en-US" sz="2000"/>
              <a:t>Also refer to: </a:t>
            </a:r>
            <a:r>
              <a:rPr lang="en-US" sz="2000" u="sng">
                <a:hlinkClick r:id="rId8" tooltip="https://research-methodology.net/research-methods/"/>
              </a:rPr>
              <a:t>https://research-methodology.net/research-methods/</a:t>
            </a:r>
            <a:endParaRPr lang="en-US" sz="2000"/>
          </a:p>
          <a:p>
            <a:pPr lvl="0">
              <a:lnSpc>
                <a:spcPct val="70000"/>
              </a:lnSpc>
              <a:buFont typeface="Wingdings"/>
              <a:buChar char="§"/>
              <a:defRPr/>
            </a:pPr>
            <a:r>
              <a:rPr lang="en-US" sz="2000" u="sng">
                <a:hlinkClick r:id="rId9" tooltip="https://www.wikihow.com/Do-Qualitative-Research"/>
              </a:rPr>
              <a:t>https://www.wikihow.com/Do-Qualitative-Research</a:t>
            </a:r>
            <a:endParaRPr lang="en-US" sz="2000"/>
          </a:p>
          <a:p>
            <a:pPr lvl="0">
              <a:lnSpc>
                <a:spcPct val="70000"/>
              </a:lnSpc>
              <a:buFont typeface="Wingdings"/>
              <a:buChar char="§"/>
              <a:defRPr/>
            </a:pPr>
            <a:r>
              <a:rPr lang="en-US" sz="2000"/>
              <a:t>https://www.skillsyouneed.com/learn/quantitative-and-qualitative.html</a:t>
            </a:r>
            <a:endParaRPr/>
          </a:p>
          <a:p>
            <a:pPr marL="0" lvl="0" indent="0">
              <a:lnSpc>
                <a:spcPct val="70000"/>
              </a:lnSpc>
              <a:buNone/>
              <a:defRPr/>
            </a:pPr>
            <a:endParaRPr lang="en-GB" sz="200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7171" name="Title 1"/>
          <p:cNvSpPr>
            <a:spLocks noGrp="1"/>
          </p:cNvSpPr>
          <p:nvPr>
            <p:ph type="title" idx="4294967295"/>
          </p:nvPr>
        </p:nvSpPr>
        <p:spPr bwMode="auto">
          <a:xfrm>
            <a:off x="551384" y="0"/>
            <a:ext cx="11089232" cy="1143000"/>
          </a:xfrm>
        </p:spPr>
        <p:txBody>
          <a:bodyPr/>
          <a:lstStyle/>
          <a:p>
            <a:pPr>
              <a:defRPr/>
            </a:pPr>
            <a:r>
              <a:rPr lang="en-GB" sz="3600" b="1">
                <a:solidFill>
                  <a:schemeClr val="tx2">
                    <a:lumMod val="75000"/>
                  </a:schemeClr>
                </a:solidFill>
              </a:rPr>
              <a:t>Any Questions?</a:t>
            </a:r>
            <a:endParaRPr/>
          </a:p>
        </p:txBody>
      </p:sp>
      <p:pic>
        <p:nvPicPr>
          <p:cNvPr id="4" name="Picture 3"/>
          <p:cNvPicPr>
            <a:picLocks noChangeAspect="1"/>
          </p:cNvPicPr>
          <p:nvPr/>
        </p:nvPicPr>
        <p:blipFill>
          <a:blip r:embed="rId3"/>
          <a:stretch/>
        </p:blipFill>
        <p:spPr bwMode="auto">
          <a:xfrm>
            <a:off x="8328248" y="2027237"/>
            <a:ext cx="2573338" cy="2803525"/>
          </a:xfrm>
          <a:prstGeom prst="rect">
            <a:avLst/>
          </a:prstGeom>
          <a:noFill/>
          <a:ln>
            <a:noFill/>
          </a:ln>
        </p:spPr>
      </p:pic>
      <p:sp>
        <p:nvSpPr>
          <p:cNvPr id="5" name="Rectangle 3"/>
          <p:cNvSpPr txBox="1">
            <a:spLocks noChangeArrowheads="1"/>
          </p:cNvSpPr>
          <p:nvPr/>
        </p:nvSpPr>
        <p:spPr bwMode="auto">
          <a:xfrm>
            <a:off x="1631504" y="2954337"/>
            <a:ext cx="4221163" cy="949325"/>
          </a:xfrm>
          <a:prstGeom prst="rect">
            <a:avLst/>
          </a:prstGeom>
          <a:noFill/>
          <a:ln>
            <a:noFill/>
          </a:ln>
        </p:spPr>
        <p:txBody>
          <a:bodyPr/>
          <a:lstStyle>
            <a:lvl1pPr>
              <a:spcBef>
                <a:spcPts val="0"/>
              </a:spcBef>
              <a:buClr>
                <a:schemeClr val="accent1"/>
              </a:buClr>
              <a:buSzPct val="100000"/>
              <a:buFont typeface="Symbol"/>
              <a:buChar char=""/>
              <a:defRPr sz="2400">
                <a:solidFill>
                  <a:schemeClr val="tx2"/>
                </a:solidFill>
                <a:latin typeface="Candara"/>
              </a:defRPr>
            </a:lvl1pPr>
            <a:lvl2pPr marL="576263" indent="-273050">
              <a:spcBef>
                <a:spcPts val="0"/>
              </a:spcBef>
              <a:buClr>
                <a:schemeClr val="accent1"/>
              </a:buClr>
              <a:buSzPct val="100000"/>
              <a:buFont typeface="Symbol"/>
              <a:buChar char=""/>
              <a:defRPr sz="2200">
                <a:solidFill>
                  <a:schemeClr val="tx2"/>
                </a:solidFill>
                <a:latin typeface="Candara"/>
              </a:defRPr>
            </a:lvl2pPr>
            <a:lvl3pPr marL="855663" indent="-228600">
              <a:spcBef>
                <a:spcPts val="0"/>
              </a:spcBef>
              <a:buClr>
                <a:schemeClr val="accent1"/>
              </a:buClr>
              <a:buSzPct val="100000"/>
              <a:buFont typeface="Symbol"/>
              <a:buChar char=""/>
              <a:defRPr sz="2000">
                <a:solidFill>
                  <a:schemeClr val="tx2"/>
                </a:solidFill>
                <a:latin typeface="Candara"/>
              </a:defRPr>
            </a:lvl3pPr>
            <a:lvl4pPr marL="1143000" indent="-228600">
              <a:spcBef>
                <a:spcPts val="0"/>
              </a:spcBef>
              <a:buClr>
                <a:schemeClr val="accent1"/>
              </a:buClr>
              <a:buSzPct val="100000"/>
              <a:buFont typeface="Symbol"/>
              <a:buChar char=""/>
              <a:defRPr>
                <a:solidFill>
                  <a:schemeClr val="tx2"/>
                </a:solidFill>
                <a:latin typeface="Candara"/>
              </a:defRPr>
            </a:lvl4pPr>
            <a:lvl5pPr marL="1462088" indent="-228600">
              <a:spcBef>
                <a:spcPts val="0"/>
              </a:spcBef>
              <a:buClr>
                <a:schemeClr val="accent1"/>
              </a:buClr>
              <a:buSzPct val="100000"/>
              <a:buFont typeface="Symbol"/>
              <a:buChar char=""/>
              <a:defRPr sz="1600">
                <a:solidFill>
                  <a:schemeClr val="tx2"/>
                </a:solidFill>
                <a:latin typeface="Candara"/>
              </a:defRPr>
            </a:lvl5pPr>
            <a:lvl6pPr marL="1919288" indent="-228600">
              <a:spcBef>
                <a:spcPts val="0"/>
              </a:spcBef>
              <a:spcAft>
                <a:spcPts val="0"/>
              </a:spcAft>
              <a:buClr>
                <a:schemeClr val="accent1"/>
              </a:buClr>
              <a:buSzPct val="100000"/>
              <a:buFont typeface="Symbol"/>
              <a:buChar char=""/>
              <a:defRPr sz="1600">
                <a:solidFill>
                  <a:schemeClr val="tx2"/>
                </a:solidFill>
                <a:latin typeface="Candara"/>
              </a:defRPr>
            </a:lvl6pPr>
            <a:lvl7pPr marL="2376488" indent="-228600">
              <a:spcBef>
                <a:spcPts val="0"/>
              </a:spcBef>
              <a:spcAft>
                <a:spcPts val="0"/>
              </a:spcAft>
              <a:buClr>
                <a:schemeClr val="accent1"/>
              </a:buClr>
              <a:buSzPct val="100000"/>
              <a:buFont typeface="Symbol"/>
              <a:buChar char=""/>
              <a:defRPr sz="1600">
                <a:solidFill>
                  <a:schemeClr val="tx2"/>
                </a:solidFill>
                <a:latin typeface="Candara"/>
              </a:defRPr>
            </a:lvl7pPr>
            <a:lvl8pPr marL="2833688" indent="-228600">
              <a:spcBef>
                <a:spcPts val="0"/>
              </a:spcBef>
              <a:spcAft>
                <a:spcPts val="0"/>
              </a:spcAft>
              <a:buClr>
                <a:schemeClr val="accent1"/>
              </a:buClr>
              <a:buSzPct val="100000"/>
              <a:buFont typeface="Symbol"/>
              <a:buChar char=""/>
              <a:defRPr sz="1600">
                <a:solidFill>
                  <a:schemeClr val="tx2"/>
                </a:solidFill>
                <a:latin typeface="Candara"/>
              </a:defRPr>
            </a:lvl8pPr>
            <a:lvl9pPr marL="3290888" indent="-228600">
              <a:spcBef>
                <a:spcPts val="0"/>
              </a:spcBef>
              <a:spcAft>
                <a:spcPts val="0"/>
              </a:spcAft>
              <a:buClr>
                <a:schemeClr val="accent1"/>
              </a:buClr>
              <a:buSzPct val="100000"/>
              <a:buFont typeface="Symbol"/>
              <a:buChar char=""/>
              <a:defRPr sz="1600">
                <a:solidFill>
                  <a:schemeClr val="tx2"/>
                </a:solidFill>
                <a:latin typeface="Candara"/>
              </a:defRPr>
            </a:lvl9pPr>
          </a:lstStyle>
          <a:p>
            <a:pPr algn="ctr">
              <a:buFont typeface="Symbol"/>
              <a:buNone/>
              <a:defRPr/>
            </a:pPr>
            <a:r>
              <a:rPr lang="en-GB" sz="4400">
                <a:solidFill>
                  <a:schemeClr val="tx1"/>
                </a:solidFill>
              </a:rPr>
              <a:t>Thank You  </a:t>
            </a:r>
            <a:endParaRPr/>
          </a:p>
          <a:p>
            <a:pPr algn="just">
              <a:buFont typeface="Symbol"/>
              <a:buNone/>
              <a:defRPr/>
            </a:pPr>
            <a:endParaRPr lang="en-GB" sz="3200"/>
          </a:p>
          <a:p>
            <a:pPr algn="just">
              <a:buFont typeface="Symbol"/>
              <a:buNone/>
              <a:defRPr/>
            </a:pPr>
            <a:endParaRPr lang="en-GB" sz="3200" b="1"/>
          </a:p>
          <a:p>
            <a:pPr algn="just">
              <a:buFont typeface="Symbol"/>
              <a:buNone/>
              <a:defRPr/>
            </a:pPr>
            <a:endParaRPr lang="en-US" sz="2800" b="1"/>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53" presetClass="entr" presetSubtype="16"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Arial"/>
        <a:cs typeface="Arial"/>
      </a:majorFont>
      <a:minorFont>
        <a:latin typeface="Myriad Pro"/>
        <a:ea typeface="Arial"/>
        <a:cs typeface="Arial"/>
      </a:minorFont>
    </a:fontScheme>
    <a:fmtScheme name="Office">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231</TotalTime>
  <Words>2645</Words>
  <Application>Microsoft Office PowerPoint</Application>
  <PresentationFormat>Widescreen</PresentationFormat>
  <Paragraphs>327</Paragraphs>
  <Slides>39</Slides>
  <Notes>39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39</vt:i4>
      </vt:variant>
    </vt:vector>
  </HeadingPairs>
  <TitlesOfParts>
    <vt:vector size="49" baseType="lpstr">
      <vt:lpstr>Courier New</vt:lpstr>
      <vt:lpstr>Calibri</vt:lpstr>
      <vt:lpstr>Verdana</vt:lpstr>
      <vt:lpstr>Wingdings</vt:lpstr>
      <vt:lpstr>Aharoni</vt:lpstr>
      <vt:lpstr>Symbol</vt:lpstr>
      <vt:lpstr>Myriad Pro</vt:lpstr>
      <vt:lpstr>Arial</vt:lpstr>
      <vt:lpstr>Times New Roman</vt:lpstr>
      <vt:lpstr>20140311PresentationUWTSDTemplate</vt:lpstr>
      <vt:lpstr>LCLM6004</vt:lpstr>
      <vt:lpstr>Learning Outcomes </vt:lpstr>
      <vt:lpstr>Quantitative and Qualitative approaches  </vt:lpstr>
      <vt:lpstr>Quantitative and Qualitative approaches </vt:lpstr>
      <vt:lpstr>Quantitative tradition </vt:lpstr>
      <vt:lpstr>Quantitative tradition (cont.)  </vt:lpstr>
      <vt:lpstr>Challenges in Quantitative Approach </vt:lpstr>
      <vt:lpstr>Qualitative tradition</vt:lpstr>
      <vt:lpstr>Challenges in Qualitative Approach</vt:lpstr>
      <vt:lpstr>Mixed Methods Research</vt:lpstr>
      <vt:lpstr>Challenges in Mixed Methods Research</vt:lpstr>
      <vt:lpstr>Do you have any question as yet?</vt:lpstr>
      <vt:lpstr>Reference </vt:lpstr>
      <vt:lpstr>Break </vt:lpstr>
      <vt:lpstr>Session 2 </vt:lpstr>
      <vt:lpstr>Learning Outcomes </vt:lpstr>
      <vt:lpstr>A Systematic Approach to Research Design and Methodology</vt:lpstr>
      <vt:lpstr> TYPES OF DATA    </vt:lpstr>
      <vt:lpstr>TYPES OF DATA</vt:lpstr>
      <vt:lpstr>                  </vt:lpstr>
      <vt:lpstr>Selecting the Approach</vt:lpstr>
      <vt:lpstr>Selecting the Approach</vt:lpstr>
      <vt:lpstr>Qualitative and Quantitative Research Differences </vt:lpstr>
      <vt:lpstr>Types of Methods for Qualitative &amp; Quantitative Data Collection </vt:lpstr>
      <vt:lpstr>Qualitative Data vs Quantitative Data </vt:lpstr>
      <vt:lpstr>Quantitative vs Qualitative  </vt:lpstr>
      <vt:lpstr>Advantages and Dis-advantages of Qualitative and Quantitative Data Collection methods </vt:lpstr>
      <vt:lpstr>Data Collection Methods: Qualitative </vt:lpstr>
      <vt:lpstr>Interviews </vt:lpstr>
      <vt:lpstr>Participant Observation vs Focus Group Interview </vt:lpstr>
      <vt:lpstr>Process of Data Collection </vt:lpstr>
      <vt:lpstr>How to Analyse Qualitative Data </vt:lpstr>
      <vt:lpstr>Data Collection Methods: Quantitative </vt:lpstr>
      <vt:lpstr>Questionnaire </vt:lpstr>
      <vt:lpstr>How to Analyse Quantitative Data </vt:lpstr>
      <vt:lpstr>Summary</vt:lpstr>
      <vt:lpstr>Summary </vt:lpstr>
      <vt:lpstr>References</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Rameses Manalang</cp:lastModifiedBy>
  <cp:revision>317</cp:revision>
  <dcterms:created xsi:type="dcterms:W3CDTF">2002-10-07T19:43:58Z</dcterms:created>
  <dcterms:modified xsi:type="dcterms:W3CDTF">2026-07-18T12:11:00Z</dcterms:modified>
</cp:coreProperties>
</file>