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33"/>
  </p:notesMasterIdLst>
  <p:handoutMasterIdLst>
    <p:handoutMasterId r:id="rId34"/>
  </p:handoutMasterIdLst>
  <p:sldIdLst>
    <p:sldId id="270" r:id="rId2"/>
    <p:sldId id="264" r:id="rId3"/>
    <p:sldId id="265" r:id="rId4"/>
    <p:sldId id="266" r:id="rId5"/>
    <p:sldId id="267" r:id="rId6"/>
    <p:sldId id="271" r:id="rId7"/>
    <p:sldId id="268" r:id="rId8"/>
    <p:sldId id="269" r:id="rId9"/>
    <p:sldId id="299"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291" r:id="rId30"/>
    <p:sldId id="297" r:id="rId31"/>
    <p:sldId id="298" r:id="rId32"/>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Garamond" pitchFamily="18" charset="0"/>
        <a:ea typeface="+mn-ea"/>
        <a:cs typeface="Arial" charset="0"/>
      </a:defRPr>
    </a:lvl1pPr>
    <a:lvl2pPr marL="457200" algn="l" rtl="0" eaLnBrk="0" fontAlgn="base" hangingPunct="0">
      <a:spcBef>
        <a:spcPct val="0"/>
      </a:spcBef>
      <a:spcAft>
        <a:spcPct val="0"/>
      </a:spcAft>
      <a:defRPr kern="1200">
        <a:solidFill>
          <a:schemeClr val="tx1"/>
        </a:solidFill>
        <a:latin typeface="Garamond" pitchFamily="18" charset="0"/>
        <a:ea typeface="+mn-ea"/>
        <a:cs typeface="Arial" charset="0"/>
      </a:defRPr>
    </a:lvl2pPr>
    <a:lvl3pPr marL="914400" algn="l" rtl="0" eaLnBrk="0" fontAlgn="base" hangingPunct="0">
      <a:spcBef>
        <a:spcPct val="0"/>
      </a:spcBef>
      <a:spcAft>
        <a:spcPct val="0"/>
      </a:spcAft>
      <a:defRPr kern="1200">
        <a:solidFill>
          <a:schemeClr val="tx1"/>
        </a:solidFill>
        <a:latin typeface="Garamond" pitchFamily="18" charset="0"/>
        <a:ea typeface="+mn-ea"/>
        <a:cs typeface="Arial" charset="0"/>
      </a:defRPr>
    </a:lvl3pPr>
    <a:lvl4pPr marL="1371600" algn="l" rtl="0" eaLnBrk="0" fontAlgn="base" hangingPunct="0">
      <a:spcBef>
        <a:spcPct val="0"/>
      </a:spcBef>
      <a:spcAft>
        <a:spcPct val="0"/>
      </a:spcAft>
      <a:defRPr kern="1200">
        <a:solidFill>
          <a:schemeClr val="tx1"/>
        </a:solidFill>
        <a:latin typeface="Garamond" pitchFamily="18" charset="0"/>
        <a:ea typeface="+mn-ea"/>
        <a:cs typeface="Arial" charset="0"/>
      </a:defRPr>
    </a:lvl4pPr>
    <a:lvl5pPr marL="1828800" algn="l" rtl="0" eaLnBrk="0" fontAlgn="base" hangingPunct="0">
      <a:spcBef>
        <a:spcPct val="0"/>
      </a:spcBef>
      <a:spcAft>
        <a:spcPct val="0"/>
      </a:spcAft>
      <a:defRPr kern="1200">
        <a:solidFill>
          <a:schemeClr val="tx1"/>
        </a:solidFill>
        <a:latin typeface="Garamond" pitchFamily="18" charset="0"/>
        <a:ea typeface="+mn-ea"/>
        <a:cs typeface="Arial" charset="0"/>
      </a:defRPr>
    </a:lvl5pPr>
    <a:lvl6pPr marL="2286000" algn="l" defTabSz="914400" rtl="0" eaLnBrk="1" latinLnBrk="0" hangingPunct="1">
      <a:defRPr kern="1200">
        <a:solidFill>
          <a:schemeClr val="tx1"/>
        </a:solidFill>
        <a:latin typeface="Garamond" pitchFamily="18" charset="0"/>
        <a:ea typeface="+mn-ea"/>
        <a:cs typeface="Arial" charset="0"/>
      </a:defRPr>
    </a:lvl6pPr>
    <a:lvl7pPr marL="2743200" algn="l" defTabSz="914400" rtl="0" eaLnBrk="1" latinLnBrk="0" hangingPunct="1">
      <a:defRPr kern="1200">
        <a:solidFill>
          <a:schemeClr val="tx1"/>
        </a:solidFill>
        <a:latin typeface="Garamond" pitchFamily="18" charset="0"/>
        <a:ea typeface="+mn-ea"/>
        <a:cs typeface="Arial" charset="0"/>
      </a:defRPr>
    </a:lvl7pPr>
    <a:lvl8pPr marL="3200400" algn="l" defTabSz="914400" rtl="0" eaLnBrk="1" latinLnBrk="0" hangingPunct="1">
      <a:defRPr kern="1200">
        <a:solidFill>
          <a:schemeClr val="tx1"/>
        </a:solidFill>
        <a:latin typeface="Garamond" pitchFamily="18" charset="0"/>
        <a:ea typeface="+mn-ea"/>
        <a:cs typeface="Arial" charset="0"/>
      </a:defRPr>
    </a:lvl8pPr>
    <a:lvl9pPr marL="3657600" algn="l" defTabSz="914400" rtl="0" eaLnBrk="1" latinLnBrk="0" hangingPunct="1">
      <a:defRPr kern="1200">
        <a:solidFill>
          <a:schemeClr val="tx1"/>
        </a:solidFill>
        <a:latin typeface="Garamond" pitchFamily="18"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488" y="2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C84FF3-32EE-40CA-B6F4-41C4BE77B8F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78343185-2A44-49E7-B2C7-09472058D2DC}">
      <dgm:prSet phldrT="[Text]"/>
      <dgm:spPr/>
      <dgm:t>
        <a:bodyPr/>
        <a:lstStyle/>
        <a:p>
          <a:r>
            <a:rPr lang="en-GB" dirty="0"/>
            <a:t>Effective partnership working </a:t>
          </a:r>
        </a:p>
      </dgm:t>
    </dgm:pt>
    <dgm:pt modelId="{4E20A881-A5AA-4B7E-B312-5576528BB76F}" type="parTrans" cxnId="{E08BE5BD-1800-4C51-9E4A-1B526D52515A}">
      <dgm:prSet/>
      <dgm:spPr/>
      <dgm:t>
        <a:bodyPr/>
        <a:lstStyle/>
        <a:p>
          <a:endParaRPr lang="en-GB"/>
        </a:p>
      </dgm:t>
    </dgm:pt>
    <dgm:pt modelId="{FA2095AD-56BC-47BE-9915-B450D433538D}" type="sibTrans" cxnId="{E08BE5BD-1800-4C51-9E4A-1B526D52515A}">
      <dgm:prSet/>
      <dgm:spPr/>
      <dgm:t>
        <a:bodyPr/>
        <a:lstStyle/>
        <a:p>
          <a:endParaRPr lang="en-GB"/>
        </a:p>
      </dgm:t>
    </dgm:pt>
    <dgm:pt modelId="{691B6D06-EEBD-44C6-8A11-39A4DAE91EB0}">
      <dgm:prSet phldrT="[Text]"/>
      <dgm:spPr/>
      <dgm:t>
        <a:bodyPr/>
        <a:lstStyle/>
        <a:p>
          <a:r>
            <a:rPr lang="en-GB" dirty="0"/>
            <a:t>Shared commitment to goals and objectives</a:t>
          </a:r>
        </a:p>
      </dgm:t>
    </dgm:pt>
    <dgm:pt modelId="{DF368DAA-CC14-40DE-A4CC-85432CCCFCD5}" type="parTrans" cxnId="{C5C71936-E4EC-43CB-BF22-0B0A2D30791A}">
      <dgm:prSet/>
      <dgm:spPr/>
      <dgm:t>
        <a:bodyPr/>
        <a:lstStyle/>
        <a:p>
          <a:endParaRPr lang="en-GB"/>
        </a:p>
      </dgm:t>
    </dgm:pt>
    <dgm:pt modelId="{8ADA1D5F-976A-4F5C-954D-19936061B920}" type="sibTrans" cxnId="{C5C71936-E4EC-43CB-BF22-0B0A2D30791A}">
      <dgm:prSet/>
      <dgm:spPr/>
      <dgm:t>
        <a:bodyPr/>
        <a:lstStyle/>
        <a:p>
          <a:endParaRPr lang="en-GB"/>
        </a:p>
      </dgm:t>
    </dgm:pt>
    <dgm:pt modelId="{2149819C-A3E3-4CC5-94A5-ABEE45C7B9F5}">
      <dgm:prSet phldrT="[Text]"/>
      <dgm:spPr/>
      <dgm:t>
        <a:bodyPr/>
        <a:lstStyle/>
        <a:p>
          <a:r>
            <a:rPr lang="en-GB" dirty="0"/>
            <a:t>Role clarity</a:t>
          </a:r>
        </a:p>
      </dgm:t>
    </dgm:pt>
    <dgm:pt modelId="{A49606B8-E634-47AB-B8C0-DC6500DA74B4}" type="parTrans" cxnId="{B0A4240A-5223-48BE-9495-F58C7CBEE72D}">
      <dgm:prSet/>
      <dgm:spPr/>
      <dgm:t>
        <a:bodyPr/>
        <a:lstStyle/>
        <a:p>
          <a:endParaRPr lang="en-GB"/>
        </a:p>
      </dgm:t>
    </dgm:pt>
    <dgm:pt modelId="{1BDA8147-4A94-4B1D-9A70-A3253532BC29}" type="sibTrans" cxnId="{B0A4240A-5223-48BE-9495-F58C7CBEE72D}">
      <dgm:prSet/>
      <dgm:spPr/>
      <dgm:t>
        <a:bodyPr/>
        <a:lstStyle/>
        <a:p>
          <a:endParaRPr lang="en-GB"/>
        </a:p>
      </dgm:t>
    </dgm:pt>
    <dgm:pt modelId="{BA5A7F62-971C-4AB5-B156-F6566393CDF5}">
      <dgm:prSet phldrT="[Text]"/>
      <dgm:spPr/>
      <dgm:t>
        <a:bodyPr/>
        <a:lstStyle/>
        <a:p>
          <a:r>
            <a:rPr lang="en-GB" dirty="0"/>
            <a:t>Focus on quality and innovation </a:t>
          </a:r>
        </a:p>
      </dgm:t>
    </dgm:pt>
    <dgm:pt modelId="{00F50182-5BBA-4015-A5C5-9C60CED07F04}" type="parTrans" cxnId="{390E2FDF-D39C-462B-843A-882004AC1DD5}">
      <dgm:prSet/>
      <dgm:spPr/>
      <dgm:t>
        <a:bodyPr/>
        <a:lstStyle/>
        <a:p>
          <a:endParaRPr lang="en-GB"/>
        </a:p>
      </dgm:t>
    </dgm:pt>
    <dgm:pt modelId="{CF270C4A-DCDC-4928-89B9-EB5C90E114D9}" type="sibTrans" cxnId="{390E2FDF-D39C-462B-843A-882004AC1DD5}">
      <dgm:prSet/>
      <dgm:spPr/>
      <dgm:t>
        <a:bodyPr/>
        <a:lstStyle/>
        <a:p>
          <a:endParaRPr lang="en-GB"/>
        </a:p>
      </dgm:t>
    </dgm:pt>
    <dgm:pt modelId="{62E63401-CAEE-4FA6-AE97-B3B57C94A461}">
      <dgm:prSet phldrT="[Text]"/>
      <dgm:spPr/>
      <dgm:t>
        <a:bodyPr/>
        <a:lstStyle/>
        <a:p>
          <a:r>
            <a:rPr lang="en-GB" dirty="0"/>
            <a:t>True cooperation</a:t>
          </a:r>
        </a:p>
      </dgm:t>
    </dgm:pt>
    <dgm:pt modelId="{0A47BF4E-0103-46A1-9796-1F724DEE22D5}" type="parTrans" cxnId="{F328B89C-AE3C-403E-8751-ECA9D88E94B8}">
      <dgm:prSet/>
      <dgm:spPr/>
      <dgm:t>
        <a:bodyPr/>
        <a:lstStyle/>
        <a:p>
          <a:endParaRPr lang="en-GB"/>
        </a:p>
      </dgm:t>
    </dgm:pt>
    <dgm:pt modelId="{B25E8702-0B6E-4C39-87EF-92C119D8FDB5}" type="sibTrans" cxnId="{F328B89C-AE3C-403E-8751-ECA9D88E94B8}">
      <dgm:prSet/>
      <dgm:spPr/>
      <dgm:t>
        <a:bodyPr/>
        <a:lstStyle/>
        <a:p>
          <a:endParaRPr lang="en-GB"/>
        </a:p>
      </dgm:t>
    </dgm:pt>
    <dgm:pt modelId="{5447FF45-4892-435E-8C5C-09975DFE1381}">
      <dgm:prSet/>
      <dgm:spPr/>
      <dgm:t>
        <a:bodyPr/>
        <a:lstStyle/>
        <a:p>
          <a:r>
            <a:rPr lang="en-GB" dirty="0"/>
            <a:t>Interdependence of outcomes</a:t>
          </a:r>
        </a:p>
      </dgm:t>
    </dgm:pt>
    <dgm:pt modelId="{FED5C5A3-0A8A-4F26-BC0E-191FE034E502}" type="parTrans" cxnId="{A19C0274-344E-49B4-BCCB-EB39387A4D85}">
      <dgm:prSet/>
      <dgm:spPr/>
      <dgm:t>
        <a:bodyPr/>
        <a:lstStyle/>
        <a:p>
          <a:endParaRPr lang="en-GB"/>
        </a:p>
      </dgm:t>
    </dgm:pt>
    <dgm:pt modelId="{D8240456-97D3-4181-B917-9E45F262A8F1}" type="sibTrans" cxnId="{A19C0274-344E-49B4-BCCB-EB39387A4D85}">
      <dgm:prSet/>
      <dgm:spPr/>
      <dgm:t>
        <a:bodyPr/>
        <a:lstStyle/>
        <a:p>
          <a:endParaRPr lang="en-GB"/>
        </a:p>
      </dgm:t>
    </dgm:pt>
    <dgm:pt modelId="{045F3716-FC51-4A0C-B119-1F4CF4753210}">
      <dgm:prSet/>
      <dgm:spPr/>
      <dgm:t>
        <a:bodyPr/>
        <a:lstStyle/>
        <a:p>
          <a:r>
            <a:rPr lang="en-GB" dirty="0"/>
            <a:t>Cultural congruity </a:t>
          </a:r>
        </a:p>
      </dgm:t>
    </dgm:pt>
    <dgm:pt modelId="{792D7E2E-DBCB-4B1C-A28F-3C162D893254}" type="parTrans" cxnId="{86CFC200-AD50-4EB9-B7AA-BDD17C9AC2E4}">
      <dgm:prSet/>
      <dgm:spPr/>
      <dgm:t>
        <a:bodyPr/>
        <a:lstStyle/>
        <a:p>
          <a:endParaRPr lang="en-GB"/>
        </a:p>
      </dgm:t>
    </dgm:pt>
    <dgm:pt modelId="{411E1135-AC35-474D-B0EB-76DD8059C34E}" type="sibTrans" cxnId="{86CFC200-AD50-4EB9-B7AA-BDD17C9AC2E4}">
      <dgm:prSet/>
      <dgm:spPr/>
      <dgm:t>
        <a:bodyPr/>
        <a:lstStyle/>
        <a:p>
          <a:endParaRPr lang="en-GB"/>
        </a:p>
      </dgm:t>
    </dgm:pt>
    <dgm:pt modelId="{6C74DDC7-11A4-4F84-AC97-B2894CAA2068}">
      <dgm:prSet/>
      <dgm:spPr/>
      <dgm:t>
        <a:bodyPr/>
        <a:lstStyle/>
        <a:p>
          <a:r>
            <a:rPr lang="en-GB" dirty="0"/>
            <a:t>Interprofessional trust and respect</a:t>
          </a:r>
        </a:p>
      </dgm:t>
    </dgm:pt>
    <dgm:pt modelId="{51792B91-075D-487F-98E8-14ACD64D641C}" type="parTrans" cxnId="{674CA22F-1556-41F5-A6E9-9E8865418214}">
      <dgm:prSet/>
      <dgm:spPr/>
      <dgm:t>
        <a:bodyPr/>
        <a:lstStyle/>
        <a:p>
          <a:endParaRPr lang="en-GB"/>
        </a:p>
      </dgm:t>
    </dgm:pt>
    <dgm:pt modelId="{65CA96CA-61EA-4F5D-B040-4C2BA67E5C08}" type="sibTrans" cxnId="{674CA22F-1556-41F5-A6E9-9E8865418214}">
      <dgm:prSet/>
      <dgm:spPr/>
      <dgm:t>
        <a:bodyPr/>
        <a:lstStyle/>
        <a:p>
          <a:endParaRPr lang="en-GB"/>
        </a:p>
      </dgm:t>
    </dgm:pt>
    <dgm:pt modelId="{5C8780A1-6AF8-4107-93F4-50201F2DAB56}" type="pres">
      <dgm:prSet presAssocID="{02C84FF3-32EE-40CA-B6F4-41C4BE77B8FB}" presName="cycle" presStyleCnt="0">
        <dgm:presLayoutVars>
          <dgm:dir/>
          <dgm:resizeHandles val="exact"/>
        </dgm:presLayoutVars>
      </dgm:prSet>
      <dgm:spPr/>
    </dgm:pt>
    <dgm:pt modelId="{607F3C2C-D644-407D-96CD-6B593B856034}" type="pres">
      <dgm:prSet presAssocID="{78343185-2A44-49E7-B2C7-09472058D2DC}" presName="node" presStyleLbl="node1" presStyleIdx="0" presStyleCnt="1">
        <dgm:presLayoutVars>
          <dgm:bulletEnabled val="1"/>
        </dgm:presLayoutVars>
      </dgm:prSet>
      <dgm:spPr/>
    </dgm:pt>
  </dgm:ptLst>
  <dgm:cxnLst>
    <dgm:cxn modelId="{86CFC200-AD50-4EB9-B7AA-BDD17C9AC2E4}" srcId="{78343185-2A44-49E7-B2C7-09472058D2DC}" destId="{045F3716-FC51-4A0C-B119-1F4CF4753210}" srcOrd="4" destOrd="0" parTransId="{792D7E2E-DBCB-4B1C-A28F-3C162D893254}" sibTransId="{411E1135-AC35-474D-B0EB-76DD8059C34E}"/>
    <dgm:cxn modelId="{B0A4240A-5223-48BE-9495-F58C7CBEE72D}" srcId="{78343185-2A44-49E7-B2C7-09472058D2DC}" destId="{2149819C-A3E3-4CC5-94A5-ABEE45C7B9F5}" srcOrd="2" destOrd="0" parTransId="{A49606B8-E634-47AB-B8C0-DC6500DA74B4}" sibTransId="{1BDA8147-4A94-4B1D-9A70-A3253532BC29}"/>
    <dgm:cxn modelId="{F7982D10-8F7D-476B-A3DA-B427D4E5268E}" type="presOf" srcId="{62E63401-CAEE-4FA6-AE97-B3B57C94A461}" destId="{607F3C2C-D644-407D-96CD-6B593B856034}" srcOrd="0" destOrd="6" presId="urn:microsoft.com/office/officeart/2005/8/layout/cycle6"/>
    <dgm:cxn modelId="{674CA22F-1556-41F5-A6E9-9E8865418214}" srcId="{78343185-2A44-49E7-B2C7-09472058D2DC}" destId="{6C74DDC7-11A4-4F84-AC97-B2894CAA2068}" srcOrd="6" destOrd="0" parTransId="{51792B91-075D-487F-98E8-14ACD64D641C}" sibTransId="{65CA96CA-61EA-4F5D-B040-4C2BA67E5C08}"/>
    <dgm:cxn modelId="{C5C71936-E4EC-43CB-BF22-0B0A2D30791A}" srcId="{78343185-2A44-49E7-B2C7-09472058D2DC}" destId="{691B6D06-EEBD-44C6-8A11-39A4DAE91EB0}" srcOrd="0" destOrd="0" parTransId="{DF368DAA-CC14-40DE-A4CC-85432CCCFCD5}" sibTransId="{8ADA1D5F-976A-4F5C-954D-19936061B920}"/>
    <dgm:cxn modelId="{1E3DA552-D746-425C-A728-7B30314CB055}" type="presOf" srcId="{BA5A7F62-971C-4AB5-B156-F6566393CDF5}" destId="{607F3C2C-D644-407D-96CD-6B593B856034}" srcOrd="0" destOrd="4" presId="urn:microsoft.com/office/officeart/2005/8/layout/cycle6"/>
    <dgm:cxn modelId="{A19C0274-344E-49B4-BCCB-EB39387A4D85}" srcId="{78343185-2A44-49E7-B2C7-09472058D2DC}" destId="{5447FF45-4892-435E-8C5C-09975DFE1381}" srcOrd="1" destOrd="0" parTransId="{FED5C5A3-0A8A-4F26-BC0E-191FE034E502}" sibTransId="{D8240456-97D3-4181-B917-9E45F262A8F1}"/>
    <dgm:cxn modelId="{AA936C7D-8D27-4573-B0E0-8A4189561456}" type="presOf" srcId="{6C74DDC7-11A4-4F84-AC97-B2894CAA2068}" destId="{607F3C2C-D644-407D-96CD-6B593B856034}" srcOrd="0" destOrd="7" presId="urn:microsoft.com/office/officeart/2005/8/layout/cycle6"/>
    <dgm:cxn modelId="{F328B89C-AE3C-403E-8751-ECA9D88E94B8}" srcId="{78343185-2A44-49E7-B2C7-09472058D2DC}" destId="{62E63401-CAEE-4FA6-AE97-B3B57C94A461}" srcOrd="5" destOrd="0" parTransId="{0A47BF4E-0103-46A1-9796-1F724DEE22D5}" sibTransId="{B25E8702-0B6E-4C39-87EF-92C119D8FDB5}"/>
    <dgm:cxn modelId="{4CF422B1-243E-48FB-8A22-6797D175D94A}" type="presOf" srcId="{045F3716-FC51-4A0C-B119-1F4CF4753210}" destId="{607F3C2C-D644-407D-96CD-6B593B856034}" srcOrd="0" destOrd="5" presId="urn:microsoft.com/office/officeart/2005/8/layout/cycle6"/>
    <dgm:cxn modelId="{E08BE5BD-1800-4C51-9E4A-1B526D52515A}" srcId="{02C84FF3-32EE-40CA-B6F4-41C4BE77B8FB}" destId="{78343185-2A44-49E7-B2C7-09472058D2DC}" srcOrd="0" destOrd="0" parTransId="{4E20A881-A5AA-4B7E-B312-5576528BB76F}" sibTransId="{FA2095AD-56BC-47BE-9915-B450D433538D}"/>
    <dgm:cxn modelId="{728DCCCC-3EC1-4F4E-B12E-AA56A534E1E9}" type="presOf" srcId="{5447FF45-4892-435E-8C5C-09975DFE1381}" destId="{607F3C2C-D644-407D-96CD-6B593B856034}" srcOrd="0" destOrd="2" presId="urn:microsoft.com/office/officeart/2005/8/layout/cycle6"/>
    <dgm:cxn modelId="{2648E3D4-C45A-4737-ABF1-815BD346E754}" type="presOf" srcId="{2149819C-A3E3-4CC5-94A5-ABEE45C7B9F5}" destId="{607F3C2C-D644-407D-96CD-6B593B856034}" srcOrd="0" destOrd="3" presId="urn:microsoft.com/office/officeart/2005/8/layout/cycle6"/>
    <dgm:cxn modelId="{3FA974DA-B919-41B2-B073-870C6699E4C2}" type="presOf" srcId="{02C84FF3-32EE-40CA-B6F4-41C4BE77B8FB}" destId="{5C8780A1-6AF8-4107-93F4-50201F2DAB56}" srcOrd="0" destOrd="0" presId="urn:microsoft.com/office/officeart/2005/8/layout/cycle6"/>
    <dgm:cxn modelId="{390E2FDF-D39C-462B-843A-882004AC1DD5}" srcId="{78343185-2A44-49E7-B2C7-09472058D2DC}" destId="{BA5A7F62-971C-4AB5-B156-F6566393CDF5}" srcOrd="3" destOrd="0" parTransId="{00F50182-5BBA-4015-A5C5-9C60CED07F04}" sibTransId="{CF270C4A-DCDC-4928-89B9-EB5C90E114D9}"/>
    <dgm:cxn modelId="{E10A06E1-B2FF-49D3-AC84-42E24479D502}" type="presOf" srcId="{691B6D06-EEBD-44C6-8A11-39A4DAE91EB0}" destId="{607F3C2C-D644-407D-96CD-6B593B856034}" srcOrd="0" destOrd="1" presId="urn:microsoft.com/office/officeart/2005/8/layout/cycle6"/>
    <dgm:cxn modelId="{E0D7F9EC-D4E3-4055-A372-444C1DECE38D}" type="presOf" srcId="{78343185-2A44-49E7-B2C7-09472058D2DC}" destId="{607F3C2C-D644-407D-96CD-6B593B856034}" srcOrd="0" destOrd="0" presId="urn:microsoft.com/office/officeart/2005/8/layout/cycle6"/>
    <dgm:cxn modelId="{C2A1970F-084E-487A-BC60-7A970961D501}" type="presParOf" srcId="{5C8780A1-6AF8-4107-93F4-50201F2DAB56}" destId="{607F3C2C-D644-407D-96CD-6B593B856034}" srcOrd="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F3C2C-D644-407D-96CD-6B593B856034}">
      <dsp:nvSpPr>
        <dsp:cNvPr id="0" name=""/>
        <dsp:cNvSpPr/>
      </dsp:nvSpPr>
      <dsp:spPr>
        <a:xfrm>
          <a:off x="634900" y="1046"/>
          <a:ext cx="6959798" cy="4523868"/>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Effective partnership working </a:t>
          </a:r>
        </a:p>
        <a:p>
          <a:pPr marL="228600" lvl="1" indent="-228600" algn="l" defTabSz="977900">
            <a:lnSpc>
              <a:spcPct val="90000"/>
            </a:lnSpc>
            <a:spcBef>
              <a:spcPct val="0"/>
            </a:spcBef>
            <a:spcAft>
              <a:spcPct val="15000"/>
            </a:spcAft>
            <a:buChar char="•"/>
          </a:pPr>
          <a:r>
            <a:rPr lang="en-GB" sz="2200" kern="1200" dirty="0"/>
            <a:t>Shared commitment to goals and objectives</a:t>
          </a:r>
        </a:p>
        <a:p>
          <a:pPr marL="228600" lvl="1" indent="-228600" algn="l" defTabSz="977900">
            <a:lnSpc>
              <a:spcPct val="90000"/>
            </a:lnSpc>
            <a:spcBef>
              <a:spcPct val="0"/>
            </a:spcBef>
            <a:spcAft>
              <a:spcPct val="15000"/>
            </a:spcAft>
            <a:buChar char="•"/>
          </a:pPr>
          <a:r>
            <a:rPr lang="en-GB" sz="2200" kern="1200" dirty="0"/>
            <a:t>Interdependence of outcomes</a:t>
          </a:r>
        </a:p>
        <a:p>
          <a:pPr marL="228600" lvl="1" indent="-228600" algn="l" defTabSz="977900">
            <a:lnSpc>
              <a:spcPct val="90000"/>
            </a:lnSpc>
            <a:spcBef>
              <a:spcPct val="0"/>
            </a:spcBef>
            <a:spcAft>
              <a:spcPct val="15000"/>
            </a:spcAft>
            <a:buChar char="•"/>
          </a:pPr>
          <a:r>
            <a:rPr lang="en-GB" sz="2200" kern="1200" dirty="0"/>
            <a:t>Role clarity</a:t>
          </a:r>
        </a:p>
        <a:p>
          <a:pPr marL="228600" lvl="1" indent="-228600" algn="l" defTabSz="977900">
            <a:lnSpc>
              <a:spcPct val="90000"/>
            </a:lnSpc>
            <a:spcBef>
              <a:spcPct val="0"/>
            </a:spcBef>
            <a:spcAft>
              <a:spcPct val="15000"/>
            </a:spcAft>
            <a:buChar char="•"/>
          </a:pPr>
          <a:r>
            <a:rPr lang="en-GB" sz="2200" kern="1200" dirty="0"/>
            <a:t>Focus on quality and innovation </a:t>
          </a:r>
        </a:p>
        <a:p>
          <a:pPr marL="228600" lvl="1" indent="-228600" algn="l" defTabSz="977900">
            <a:lnSpc>
              <a:spcPct val="90000"/>
            </a:lnSpc>
            <a:spcBef>
              <a:spcPct val="0"/>
            </a:spcBef>
            <a:spcAft>
              <a:spcPct val="15000"/>
            </a:spcAft>
            <a:buChar char="•"/>
          </a:pPr>
          <a:r>
            <a:rPr lang="en-GB" sz="2200" kern="1200" dirty="0"/>
            <a:t>Cultural congruity </a:t>
          </a:r>
        </a:p>
        <a:p>
          <a:pPr marL="228600" lvl="1" indent="-228600" algn="l" defTabSz="977900">
            <a:lnSpc>
              <a:spcPct val="90000"/>
            </a:lnSpc>
            <a:spcBef>
              <a:spcPct val="0"/>
            </a:spcBef>
            <a:spcAft>
              <a:spcPct val="15000"/>
            </a:spcAft>
            <a:buChar char="•"/>
          </a:pPr>
          <a:r>
            <a:rPr lang="en-GB" sz="2200" kern="1200" dirty="0"/>
            <a:t>True cooperation</a:t>
          </a:r>
        </a:p>
        <a:p>
          <a:pPr marL="228600" lvl="1" indent="-228600" algn="l" defTabSz="977900">
            <a:lnSpc>
              <a:spcPct val="90000"/>
            </a:lnSpc>
            <a:spcBef>
              <a:spcPct val="0"/>
            </a:spcBef>
            <a:spcAft>
              <a:spcPct val="15000"/>
            </a:spcAft>
            <a:buChar char="•"/>
          </a:pPr>
          <a:r>
            <a:rPr lang="en-GB" sz="2200" kern="1200" dirty="0"/>
            <a:t>Interprofessional trust and respect</a:t>
          </a:r>
        </a:p>
      </dsp:txBody>
      <dsp:txXfrm>
        <a:off x="634900" y="1046"/>
        <a:ext cx="6959798" cy="4523868"/>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cs typeface="Arial" charset="0"/>
              </a:defRPr>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hangingPunct="1">
              <a:defRPr sz="1200">
                <a:cs typeface="Arial" charset="0"/>
              </a:defRPr>
            </a:lvl1pPr>
          </a:lstStyle>
          <a:p>
            <a:pPr>
              <a:defRPr/>
            </a:pPr>
            <a:fld id="{AAAC4C70-D4B0-4090-9465-5E769775CC05}" type="datetimeFigureOut">
              <a:rPr lang="en-US"/>
              <a:pPr>
                <a:defRPr/>
              </a:pPr>
              <a:t>2/20/2021</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hangingPunct="1">
              <a:defRPr sz="1200">
                <a:cs typeface="Arial" charset="0"/>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61347657-E6E5-41DC-8C15-EAE4C2A247B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8C5C6554-3421-48A5-BDC7-DF197CC8FF1D}" type="datetimeFigureOut">
              <a:rPr lang="en-GB" smtClean="0"/>
              <a:pPr/>
              <a:t>20/02/2021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713D76A6-9922-461E-8FF5-76CB2D9CE1D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12B8EFCE-1079-4816-9D37-63AD2250D6EA}" type="slidenum">
              <a:rPr lang="en-GB" smtClean="0"/>
              <a:pPr>
                <a:defRPr/>
              </a:pPr>
              <a:t>11</a:t>
            </a:fld>
            <a:endParaRPr lang="en-GB"/>
          </a:p>
        </p:txBody>
      </p:sp>
    </p:spTree>
    <p:extLst>
      <p:ext uri="{BB962C8B-B14F-4D97-AF65-F5344CB8AC3E}">
        <p14:creationId xmlns:p14="http://schemas.microsoft.com/office/powerpoint/2010/main" val="1300063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482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2C749DE-38F1-4713-A46E-61B99A357802}" type="slidenum">
              <a:rPr lang="en-GB" smtClean="0"/>
              <a:pPr fontAlgn="base">
                <a:spcBef>
                  <a:spcPct val="0"/>
                </a:spcBef>
                <a:spcAft>
                  <a:spcPct val="0"/>
                </a:spcAft>
                <a:defRPr/>
              </a:pPr>
              <a:t>13</a:t>
            </a:fld>
            <a:endParaRPr lang="en-GB"/>
          </a:p>
        </p:txBody>
      </p:sp>
    </p:spTree>
    <p:extLst>
      <p:ext uri="{BB962C8B-B14F-4D97-AF65-F5344CB8AC3E}">
        <p14:creationId xmlns:p14="http://schemas.microsoft.com/office/powerpoint/2010/main" val="3594376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a:t>People who need services may fall between the activities of different agencies because the agencies do not know of either existence  or are not aware that the other agency is not providing the service - Communication failure</a:t>
            </a:r>
          </a:p>
        </p:txBody>
      </p:sp>
      <p:sp>
        <p:nvSpPr>
          <p:cNvPr id="3584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41122FA-F78C-4D2C-ADBD-BADB916830FD}" type="slidenum">
              <a:rPr lang="en-GB" smtClean="0"/>
              <a:pPr fontAlgn="base">
                <a:spcBef>
                  <a:spcPct val="0"/>
                </a:spcBef>
                <a:spcAft>
                  <a:spcPct val="0"/>
                </a:spcAft>
                <a:defRPr/>
              </a:pPr>
              <a:t>17</a:t>
            </a:fld>
            <a:endParaRPr lang="en-GB"/>
          </a:p>
        </p:txBody>
      </p:sp>
    </p:spTree>
    <p:extLst>
      <p:ext uri="{BB962C8B-B14F-4D97-AF65-F5344CB8AC3E}">
        <p14:creationId xmlns:p14="http://schemas.microsoft.com/office/powerpoint/2010/main" val="188561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p:spPr>
      </p:sp>
      <p:sp>
        <p:nvSpPr>
          <p:cNvPr id="675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686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77452C8-80D7-4D3D-A660-F693E0C03C5F}" type="slidenum">
              <a:rPr lang="en-GB" smtClean="0"/>
              <a:pPr fontAlgn="base">
                <a:spcBef>
                  <a:spcPct val="0"/>
                </a:spcBef>
                <a:spcAft>
                  <a:spcPct val="0"/>
                </a:spcAft>
                <a:defRPr/>
              </a:pPr>
              <a:t>18</a:t>
            </a:fld>
            <a:endParaRPr lang="en-GB"/>
          </a:p>
        </p:txBody>
      </p:sp>
    </p:spTree>
    <p:extLst>
      <p:ext uri="{BB962C8B-B14F-4D97-AF65-F5344CB8AC3E}">
        <p14:creationId xmlns:p14="http://schemas.microsoft.com/office/powerpoint/2010/main" val="4241515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940679A-17A1-460B-AF58-0C669D95E7A5}" type="slidenum">
              <a:rPr lang="en-GB" smtClean="0"/>
              <a:pPr fontAlgn="base">
                <a:spcBef>
                  <a:spcPct val="0"/>
                </a:spcBef>
                <a:spcAft>
                  <a:spcPct val="0"/>
                </a:spcAft>
                <a:defRPr/>
              </a:pPr>
              <a:t>19</a:t>
            </a:fld>
            <a:endParaRPr lang="en-GB"/>
          </a:p>
        </p:txBody>
      </p:sp>
    </p:spTree>
    <p:extLst>
      <p:ext uri="{BB962C8B-B14F-4D97-AF65-F5344CB8AC3E}">
        <p14:creationId xmlns:p14="http://schemas.microsoft.com/office/powerpoint/2010/main" val="1780325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Social worker / medical staff </a:t>
            </a:r>
          </a:p>
        </p:txBody>
      </p:sp>
      <p:sp>
        <p:nvSpPr>
          <p:cNvPr id="389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0760B16-A8C1-44E8-BC52-E698B7F22E0C}" type="slidenum">
              <a:rPr lang="en-GB" smtClean="0"/>
              <a:pPr fontAlgn="base">
                <a:spcBef>
                  <a:spcPct val="0"/>
                </a:spcBef>
                <a:spcAft>
                  <a:spcPct val="0"/>
                </a:spcAft>
                <a:defRPr/>
              </a:pPr>
              <a:t>20</a:t>
            </a:fld>
            <a:endParaRPr lang="en-GB"/>
          </a:p>
        </p:txBody>
      </p:sp>
    </p:spTree>
    <p:extLst>
      <p:ext uri="{BB962C8B-B14F-4D97-AF65-F5344CB8AC3E}">
        <p14:creationId xmlns:p14="http://schemas.microsoft.com/office/powerpoint/2010/main" val="603123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706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419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B2D47C9-F211-4AC0-A38E-99AA0889B8C3}" type="slidenum">
              <a:rPr lang="en-GB" smtClean="0"/>
              <a:pPr fontAlgn="base">
                <a:spcBef>
                  <a:spcPct val="0"/>
                </a:spcBef>
                <a:spcAft>
                  <a:spcPct val="0"/>
                </a:spcAft>
                <a:defRPr/>
              </a:pPr>
              <a:t>21</a:t>
            </a:fld>
            <a:endParaRPr lang="en-GB"/>
          </a:p>
        </p:txBody>
      </p:sp>
    </p:spTree>
    <p:extLst>
      <p:ext uri="{BB962C8B-B14F-4D97-AF65-F5344CB8AC3E}">
        <p14:creationId xmlns:p14="http://schemas.microsoft.com/office/powerpoint/2010/main" val="2740911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522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3C3D82E-85B5-4F29-A7FD-A563F49D0C4E}" type="slidenum">
              <a:rPr lang="en-GB" smtClean="0"/>
              <a:pPr fontAlgn="base">
                <a:spcBef>
                  <a:spcPct val="0"/>
                </a:spcBef>
                <a:spcAft>
                  <a:spcPct val="0"/>
                </a:spcAft>
                <a:defRPr/>
              </a:pPr>
              <a:t>30</a:t>
            </a:fld>
            <a:endParaRPr lang="en-GB"/>
          </a:p>
        </p:txBody>
      </p:sp>
    </p:spTree>
    <p:extLst>
      <p:ext uri="{BB962C8B-B14F-4D97-AF65-F5344CB8AC3E}">
        <p14:creationId xmlns:p14="http://schemas.microsoft.com/office/powerpoint/2010/main" val="3506989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CAF7C2BE-7FB9-43C1-BB8B-EFB8BCEDB52A}" type="slidenum">
              <a:rPr lang="en-GB" smtClean="0"/>
              <a:pPr>
                <a:defRPr/>
              </a:pPr>
              <a:t>31</a:t>
            </a:fld>
            <a:endParaRPr lang="en-GB"/>
          </a:p>
        </p:txBody>
      </p:sp>
    </p:spTree>
    <p:extLst>
      <p:ext uri="{BB962C8B-B14F-4D97-AF65-F5344CB8AC3E}">
        <p14:creationId xmlns:p14="http://schemas.microsoft.com/office/powerpoint/2010/main" val="948290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0FF6703-0DF1-45C3-A774-52C84D513C86}" type="slidenum">
              <a:rPr lang="en-GB" altLang="en-US" smtClean="0"/>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D43C2F-FC1D-40F4-8817-EF373346BECC}" type="slidenum">
              <a:rPr lang="en-GB" altLang="en-US" smtClean="0"/>
              <a:pPr/>
              <a:t>‹#›</a:t>
            </a:fld>
            <a:endParaRPr lang="en-GB" alt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92900F6-F015-4EEA-916A-3E944B471E3C}" type="slidenum">
              <a:rPr lang="en-GB" altLang="en-US" smtClean="0"/>
              <a:pPr/>
              <a:t>‹#›</a:t>
            </a:fld>
            <a:endParaRPr lang="en-GB" alt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9F4D3DF1-B7BD-41E3-B6DA-4523EA5B9BE7}" type="slidenum">
              <a:rPr lang="en-GB" altLang="en-US" smtClean="0"/>
              <a:pPr/>
              <a:t>‹#›</a:t>
            </a:fld>
            <a:endParaRPr lang="en-GB" alt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35F6F7A-D7EF-4BEC-8093-1C7A8458CC10}" type="slidenum">
              <a:rPr lang="en-GB" altLang="en-US" smtClean="0"/>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477D6AF-227F-4040-92EC-B81C65550942}" type="slidenum">
              <a:rPr lang="en-GB" altLang="en-US" smtClean="0"/>
              <a:pPr/>
              <a:t>‹#›</a:t>
            </a:fld>
            <a:endParaRPr lang="en-GB" alt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119D0F7-C508-4104-A8BC-96D080C9FA70}"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6625F5E0-F1D9-4222-BABF-90C998CFFCF2}" type="slidenum">
              <a:rPr lang="en-GB" altLang="en-US" smtClean="0"/>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937F73-23E3-4CAA-97A7-F7B62569B0E0}" type="slidenum">
              <a:rPr lang="en-GB" altLang="en-US" smtClean="0"/>
              <a:pPr/>
              <a:t>‹#›</a:t>
            </a:fld>
            <a:endParaRPr lang="en-GB" alt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A7E11EC-90AD-483C-9165-1F236FBBE5DF}"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9A0E6446-C26F-43CA-93C1-F95FEC6C9A20}"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8484D5D-CD72-45C9-A705-46773C554075}" type="slidenum">
              <a:rPr lang="en-GB" altLang="en-US" smtClean="0"/>
              <a:pPr/>
              <a:t>‹#›</a:t>
            </a:fld>
            <a:endParaRPr lang="en-GB" alt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w-IJkU4z548"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ctrTitle"/>
          </p:nvPr>
        </p:nvSpPr>
        <p:spPr>
          <a:xfrm>
            <a:off x="755650" y="2405063"/>
            <a:ext cx="7488758" cy="1646237"/>
          </a:xfrm>
        </p:spPr>
        <p:txBody>
          <a:bodyPr/>
          <a:lstStyle/>
          <a:p>
            <a:pPr algn="l"/>
            <a:r>
              <a:rPr lang="en-GB" sz="3600" dirty="0"/>
              <a:t>Effective Partnership Working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lnSpcReduction="10000"/>
          </a:bodyPr>
          <a:lstStyle/>
          <a:p>
            <a:pPr marL="514350" indent="-514350" fontAlgn="auto">
              <a:spcAft>
                <a:spcPts val="0"/>
              </a:spcAft>
              <a:buNone/>
              <a:defRPr/>
            </a:pPr>
            <a:r>
              <a:rPr lang="en-GB" sz="2800" b="1" dirty="0">
                <a:solidFill>
                  <a:schemeClr val="tx1">
                    <a:lumMod val="75000"/>
                    <a:lumOff val="25000"/>
                  </a:schemeClr>
                </a:solidFill>
              </a:rPr>
              <a:t>1.Well informed visible Leadership.</a:t>
            </a:r>
          </a:p>
          <a:p>
            <a:pPr marL="514350" indent="-514350" fontAlgn="auto">
              <a:spcAft>
                <a:spcPts val="0"/>
              </a:spcAft>
              <a:buNone/>
              <a:defRPr/>
            </a:pPr>
            <a:r>
              <a:rPr lang="en-GB" sz="2400" dirty="0">
                <a:solidFill>
                  <a:schemeClr val="tx1">
                    <a:lumMod val="75000"/>
                    <a:lumOff val="25000"/>
                  </a:schemeClr>
                </a:solidFill>
              </a:rPr>
              <a:t>      Necessary for cross-sector collaboration and for gaining acceptance of the partnership and its objectives; as well as shaping a positive public perception.</a:t>
            </a:r>
          </a:p>
          <a:p>
            <a:pPr marL="514350" indent="-514350" fontAlgn="auto">
              <a:spcAft>
                <a:spcPts val="0"/>
              </a:spcAft>
              <a:buNone/>
              <a:defRPr/>
            </a:pPr>
            <a:endParaRPr lang="en-GB" sz="2400" dirty="0">
              <a:solidFill>
                <a:schemeClr val="tx1">
                  <a:lumMod val="75000"/>
                  <a:lumOff val="25000"/>
                </a:schemeClr>
              </a:solidFill>
            </a:endParaRPr>
          </a:p>
          <a:p>
            <a:pPr marL="514350" indent="-514350" fontAlgn="auto">
              <a:spcAft>
                <a:spcPts val="0"/>
              </a:spcAft>
              <a:buNone/>
              <a:defRPr/>
            </a:pPr>
            <a:r>
              <a:rPr lang="en-GB" sz="2800" b="1" dirty="0">
                <a:solidFill>
                  <a:schemeClr val="tx1">
                    <a:lumMod val="75000"/>
                    <a:lumOff val="25000"/>
                  </a:schemeClr>
                </a:solidFill>
              </a:rPr>
              <a:t>2.To be communicated effectively and understood.</a:t>
            </a:r>
          </a:p>
          <a:p>
            <a:pPr marL="514350" indent="-514350" fontAlgn="auto">
              <a:spcAft>
                <a:spcPts val="0"/>
              </a:spcAft>
              <a:buNone/>
              <a:defRPr/>
            </a:pPr>
            <a:r>
              <a:rPr lang="en-GB" sz="2400" dirty="0">
                <a:solidFill>
                  <a:schemeClr val="tx1">
                    <a:lumMod val="75000"/>
                    <a:lumOff val="25000"/>
                  </a:schemeClr>
                </a:solidFill>
              </a:rPr>
              <a:t>      A vision should be created in order to communicate goals, and evaluate performance. Long term public interest must be considered as well as ensuring goals and resolving conflict.</a:t>
            </a:r>
          </a:p>
          <a:p>
            <a:pPr marL="514350" indent="-514350" fontAlgn="auto">
              <a:spcAft>
                <a:spcPts val="0"/>
              </a:spcAft>
              <a:buFont typeface="+mj-lt"/>
              <a:buAutoNum type="arabicPeriod"/>
              <a:defRPr/>
            </a:pPr>
            <a:endParaRPr lang="en-GB" sz="2400" dirty="0">
              <a:solidFill>
                <a:schemeClr val="tx1">
                  <a:lumMod val="75000"/>
                  <a:lumOff val="25000"/>
                </a:schemeClr>
              </a:solidFill>
            </a:endParaRPr>
          </a:p>
        </p:txBody>
      </p:sp>
      <p:sp>
        <p:nvSpPr>
          <p:cNvPr id="7170" name="Title 1"/>
          <p:cNvSpPr>
            <a:spLocks noGrp="1"/>
          </p:cNvSpPr>
          <p:nvPr>
            <p:ph type="title"/>
          </p:nvPr>
        </p:nvSpPr>
        <p:spPr/>
        <p:txBody>
          <a:bodyPr>
            <a:normAutofit fontScale="90000"/>
          </a:bodyPr>
          <a:lstStyle/>
          <a:p>
            <a:pPr algn="ctr"/>
            <a:r>
              <a:rPr lang="en-GB" dirty="0"/>
              <a:t>Some Principles of Effective Partnership</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85750"/>
            <a:ext cx="8075240" cy="6429375"/>
          </a:xfrm>
        </p:spPr>
        <p:txBody>
          <a:bodyPr rtlCol="0">
            <a:normAutofit/>
          </a:bodyPr>
          <a:lstStyle/>
          <a:p>
            <a:pPr fontAlgn="auto">
              <a:spcAft>
                <a:spcPts val="0"/>
              </a:spcAft>
              <a:buFont typeface="Wingdings" panose="05000000000000000000" pitchFamily="2" charset="2"/>
              <a:buNone/>
              <a:defRPr/>
            </a:pPr>
            <a:r>
              <a:rPr lang="en-GB" sz="2800" dirty="0">
                <a:solidFill>
                  <a:schemeClr val="tx1">
                    <a:lumMod val="75000"/>
                    <a:lumOff val="25000"/>
                  </a:schemeClr>
                </a:solidFill>
              </a:rPr>
              <a:t>3. </a:t>
            </a:r>
            <a:r>
              <a:rPr lang="en-GB" sz="2800" b="1" dirty="0">
                <a:solidFill>
                  <a:schemeClr val="tx1">
                    <a:lumMod val="75000"/>
                    <a:lumOff val="25000"/>
                  </a:schemeClr>
                </a:solidFill>
              </a:rPr>
              <a:t>A rational decision making process.</a:t>
            </a:r>
            <a:endParaRPr lang="en-GB" sz="2400" dirty="0">
              <a:solidFill>
                <a:schemeClr val="tx1">
                  <a:lumMod val="75000"/>
                  <a:lumOff val="25000"/>
                </a:schemeClr>
              </a:solidFill>
            </a:endParaRPr>
          </a:p>
          <a:p>
            <a:pPr fontAlgn="auto">
              <a:spcAft>
                <a:spcPts val="0"/>
              </a:spcAft>
              <a:buFont typeface="Wingdings" panose="05000000000000000000" pitchFamily="2" charset="2"/>
              <a:buNone/>
              <a:defRPr/>
            </a:pPr>
            <a:r>
              <a:rPr lang="en-GB" sz="2400" dirty="0">
                <a:solidFill>
                  <a:schemeClr val="tx1">
                    <a:lumMod val="75000"/>
                    <a:lumOff val="25000"/>
                  </a:schemeClr>
                </a:solidFill>
              </a:rPr>
              <a:t>	</a:t>
            </a:r>
          </a:p>
          <a:p>
            <a:pPr fontAlgn="auto">
              <a:spcAft>
                <a:spcPts val="0"/>
              </a:spcAft>
              <a:buFont typeface="Wingdings" panose="05000000000000000000" pitchFamily="2" charset="2"/>
              <a:buNone/>
              <a:defRPr/>
            </a:pPr>
            <a:r>
              <a:rPr lang="en-GB" sz="2400" dirty="0">
                <a:solidFill>
                  <a:schemeClr val="tx1">
                    <a:lumMod val="75000"/>
                    <a:lumOff val="25000"/>
                  </a:schemeClr>
                </a:solidFill>
              </a:rPr>
              <a:t>	To articulate and agree upon processes and rules of engagement to be used to structure and deal with public and private dimensions as early as possible. </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a:p>
            <a:pPr fontAlgn="auto">
              <a:spcAft>
                <a:spcPts val="0"/>
              </a:spcAft>
              <a:buFont typeface="Wingdings" panose="05000000000000000000" pitchFamily="2" charset="2"/>
              <a:buNone/>
              <a:defRPr/>
            </a:pPr>
            <a:r>
              <a:rPr lang="en-GB" sz="2400" dirty="0">
                <a:solidFill>
                  <a:schemeClr val="tx1">
                    <a:lumMod val="75000"/>
                    <a:lumOff val="25000"/>
                  </a:schemeClr>
                </a:solidFill>
              </a:rPr>
              <a:t>	Agreement on the process helps ensure that the partnership establishes effective policies and implements them efficiently and collaboratively. </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a:p>
            <a:pPr fontAlgn="auto">
              <a:spcAft>
                <a:spcPts val="0"/>
              </a:spcAft>
              <a:buFont typeface="Wingdings" panose="05000000000000000000" pitchFamily="2" charset="2"/>
              <a:buNone/>
              <a:defRPr/>
            </a:pPr>
            <a:r>
              <a:rPr lang="en-GB" sz="2400" dirty="0">
                <a:solidFill>
                  <a:schemeClr val="tx1">
                    <a:lumMod val="75000"/>
                    <a:lumOff val="25000"/>
                  </a:schemeClr>
                </a:solidFill>
              </a:rPr>
              <a:t>	Furthermore, a documented decision-making process increases transparency and facilitates the sharing of information about the project. </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idx="1"/>
          </p:nvPr>
        </p:nvSpPr>
        <p:spPr>
          <a:xfrm>
            <a:off x="457200" y="500063"/>
            <a:ext cx="8003232" cy="6143625"/>
          </a:xfrm>
        </p:spPr>
        <p:txBody>
          <a:bodyPr/>
          <a:lstStyle/>
          <a:p>
            <a:pPr marL="514350" indent="-514350" fontAlgn="auto">
              <a:spcAft>
                <a:spcPts val="0"/>
              </a:spcAft>
              <a:buNone/>
              <a:defRPr/>
            </a:pPr>
            <a:r>
              <a:rPr lang="en-GB" sz="3200" b="1" dirty="0">
                <a:solidFill>
                  <a:schemeClr val="tx1">
                    <a:lumMod val="75000"/>
                    <a:lumOff val="25000"/>
                  </a:schemeClr>
                </a:solidFill>
              </a:rPr>
              <a:t>4.Contingency-based planning</a:t>
            </a:r>
          </a:p>
          <a:p>
            <a:pPr fontAlgn="auto">
              <a:spcAft>
                <a:spcPts val="0"/>
              </a:spcAft>
              <a:buFont typeface="Wingdings" panose="05000000000000000000" pitchFamily="2" charset="2"/>
              <a:buNone/>
              <a:defRPr/>
            </a:pPr>
            <a:r>
              <a:rPr lang="en-GB" sz="2400" dirty="0">
                <a:solidFill>
                  <a:schemeClr val="tx1">
                    <a:lumMod val="75000"/>
                    <a:lumOff val="25000"/>
                  </a:schemeClr>
                </a:solidFill>
              </a:rPr>
              <a:t>   Identifies a wide range of potential solutions and results in the implementation of the most cost-effective strategies. Strategies are justified ...even if they fail initially</a:t>
            </a:r>
            <a:r>
              <a:rPr lang="en-GB" sz="2800" dirty="0">
                <a:solidFill>
                  <a:schemeClr val="tx1">
                    <a:lumMod val="75000"/>
                    <a:lumOff val="25000"/>
                  </a:schemeClr>
                </a:solidFill>
              </a:rPr>
              <a:t>.</a:t>
            </a:r>
          </a:p>
          <a:p>
            <a:pPr>
              <a:buFont typeface="Wingdings" pitchFamily="2" charset="2"/>
              <a:buNone/>
            </a:pPr>
            <a:r>
              <a:rPr lang="en-GB" sz="2800" b="1" dirty="0"/>
              <a:t>5.Regular review</a:t>
            </a:r>
            <a:endParaRPr lang="en-GB" sz="2800" dirty="0"/>
          </a:p>
          <a:p>
            <a:pPr>
              <a:buFont typeface="Wingdings" pitchFamily="2" charset="2"/>
              <a:buNone/>
            </a:pPr>
            <a:r>
              <a:rPr lang="en-GB" sz="2400" dirty="0"/>
              <a:t>   There should be a review in which partners assess how well the partnership is fulfilling its purpose, and decide on actions necessary to improve the partnerships. </a:t>
            </a:r>
          </a:p>
          <a:p>
            <a:pPr>
              <a:buFont typeface="Wingdings" pitchFamily="2" charset="2"/>
              <a:buNone/>
            </a:pPr>
            <a:r>
              <a:rPr lang="en-GB" sz="2400" dirty="0"/>
              <a:t>	This review and evaluation may be reported publicly in a clear and accessible manner. Clear targets are set for delivery and regular monitoring of performance.</a:t>
            </a:r>
            <a:r>
              <a:rPr lang="en-GB" sz="2400" baseline="30000" dirty="0"/>
              <a:t> </a:t>
            </a:r>
            <a:endParaRPr lang="en-GB" sz="2400" dirty="0"/>
          </a:p>
          <a:p>
            <a:pPr>
              <a:buFont typeface="Wingdings" pitchFamily="2" charset="2"/>
              <a:buNone/>
            </a:pPr>
            <a:endParaRPr lang="en-GB" sz="2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a:xfrm>
            <a:off x="457200" y="285750"/>
            <a:ext cx="8147248" cy="6357938"/>
          </a:xfrm>
        </p:spPr>
        <p:txBody>
          <a:bodyPr/>
          <a:lstStyle/>
          <a:p>
            <a:pPr>
              <a:buFont typeface="Wingdings" pitchFamily="2" charset="2"/>
              <a:buNone/>
            </a:pPr>
            <a:r>
              <a:rPr lang="en-GB" b="1" dirty="0"/>
              <a:t>   </a:t>
            </a:r>
          </a:p>
          <a:p>
            <a:pPr>
              <a:buFont typeface="Wingdings" pitchFamily="2" charset="2"/>
              <a:buNone/>
            </a:pPr>
            <a:r>
              <a:rPr lang="en-GB" sz="2800" b="1" dirty="0"/>
              <a:t>6.Equity and sustainability </a:t>
            </a:r>
          </a:p>
          <a:p>
            <a:pPr>
              <a:buFont typeface="Wingdings" pitchFamily="2" charset="2"/>
              <a:buNone/>
            </a:pPr>
            <a:r>
              <a:rPr lang="en-GB" sz="2400" dirty="0"/>
              <a:t>   Through job creation, strengthening of low and moderate-income communities and also  protection of the natural environment. </a:t>
            </a:r>
          </a:p>
          <a:p>
            <a:pPr>
              <a:buFont typeface="Wingdings" pitchFamily="2" charset="2"/>
              <a:buNone/>
            </a:pPr>
            <a:endParaRPr lang="en-GB" sz="2400" dirty="0"/>
          </a:p>
          <a:p>
            <a:pPr>
              <a:buFont typeface="Wingdings" pitchFamily="2" charset="2"/>
              <a:buNone/>
            </a:pPr>
            <a:r>
              <a:rPr lang="en-GB" sz="2400" dirty="0"/>
              <a:t>	Economic development is a critical objective for all partnerships. </a:t>
            </a:r>
          </a:p>
          <a:p>
            <a:pPr>
              <a:buFont typeface="Wingdings" pitchFamily="2" charset="2"/>
              <a:buNone/>
            </a:pPr>
            <a:endParaRPr lang="en-GB" sz="2400" dirty="0"/>
          </a:p>
          <a:p>
            <a:pPr>
              <a:buFont typeface="Wingdings" pitchFamily="2" charset="2"/>
              <a:buNone/>
            </a:pPr>
            <a:r>
              <a:rPr lang="en-GB" sz="2400" dirty="0"/>
              <a:t>	The provision of jobs and other opportunities are needed to enhance disadvantaged and/or marginalized populations and to make communities /population and their relations stronger and more competitive.  </a:t>
            </a:r>
          </a:p>
          <a:p>
            <a:pPr>
              <a:buFont typeface="Wingdings" pitchFamily="2" charset="2"/>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692696"/>
            <a:ext cx="7994848" cy="5349329"/>
          </a:xfrm>
        </p:spPr>
        <p:txBody>
          <a:bodyPr/>
          <a:lstStyle/>
          <a:p>
            <a:r>
              <a:rPr lang="en-GB" dirty="0"/>
              <a:t>Along with equity, economic development through public-private partnerships should encourage development that minimises disruption and degradation of the natural environment. </a:t>
            </a:r>
          </a:p>
          <a:p>
            <a:pPr>
              <a:buNone/>
            </a:pPr>
            <a:endParaRPr lang="en-GB" dirty="0"/>
          </a:p>
          <a:p>
            <a:r>
              <a:rPr lang="en-GB" dirty="0"/>
              <a:t>Regeneration and revitalisation efforts should be concentrated in areas suffering from poverty, a weak job market, and/or abandonment.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a:xfrm>
            <a:off x="457200" y="571500"/>
            <a:ext cx="8229600" cy="6000750"/>
          </a:xfrm>
        </p:spPr>
        <p:txBody>
          <a:bodyPr/>
          <a:lstStyle/>
          <a:p>
            <a:pPr>
              <a:buFont typeface="Wingdings" pitchFamily="2" charset="2"/>
              <a:buNone/>
            </a:pPr>
            <a:r>
              <a:rPr lang="en-GB" sz="2800" b="1" dirty="0"/>
              <a:t>7. Effective communication</a:t>
            </a:r>
            <a:endParaRPr lang="en-GB" sz="2400" dirty="0"/>
          </a:p>
          <a:p>
            <a:pPr>
              <a:buFont typeface="Wingdings" pitchFamily="2" charset="2"/>
              <a:buNone/>
            </a:pPr>
            <a:r>
              <a:rPr lang="en-GB" sz="2400" dirty="0"/>
              <a:t>   Communication is a means for transparency in public-private partnerships and allows for efficiency in decision-making and implementation.</a:t>
            </a:r>
          </a:p>
          <a:p>
            <a:pPr>
              <a:buFont typeface="Wingdings" pitchFamily="2" charset="2"/>
              <a:buNone/>
            </a:pPr>
            <a:r>
              <a:rPr lang="en-GB" sz="2400" baseline="30000" dirty="0"/>
              <a:t> </a:t>
            </a:r>
          </a:p>
          <a:p>
            <a:pPr>
              <a:buFont typeface="Wingdings" pitchFamily="2" charset="2"/>
              <a:buNone/>
            </a:pPr>
            <a:r>
              <a:rPr lang="en-GB" sz="2400" baseline="30000" dirty="0"/>
              <a:t>	</a:t>
            </a:r>
            <a:r>
              <a:rPr lang="en-GB" sz="2400" dirty="0"/>
              <a:t>Early and frequent communication with all ensures effective communication because it gets all partners involved in the process. </a:t>
            </a:r>
          </a:p>
          <a:p>
            <a:pPr>
              <a:buFont typeface="Wingdings" pitchFamily="2" charset="2"/>
              <a:buNone/>
            </a:pPr>
            <a:endParaRPr lang="en-GB" sz="2400" dirty="0"/>
          </a:p>
          <a:p>
            <a:pPr>
              <a:buFont typeface="Wingdings" pitchFamily="2" charset="2"/>
              <a:buNone/>
            </a:pPr>
            <a:r>
              <a:rPr lang="en-GB" sz="2400" dirty="0"/>
              <a:t>	Communication is also a way in which the shared vision of partners becomes apparent.</a:t>
            </a:r>
            <a:r>
              <a:rPr lang="en-GB" sz="2400" baseline="30000" dirty="0"/>
              <a:t> </a:t>
            </a:r>
            <a:r>
              <a:rPr lang="en-GB" sz="2400" dirty="0"/>
              <a:t>Recognition of the shared vision creates value for the partnership which leads to support and further engagement. </a:t>
            </a:r>
          </a:p>
          <a:p>
            <a:pPr>
              <a:buFont typeface="Wingdings" pitchFamily="2" charset="2"/>
              <a:buNone/>
            </a:pPr>
            <a:endParaRPr lang="en-GB" sz="2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6383610"/>
          </a:xfrm>
        </p:spPr>
        <p:txBody>
          <a:bodyPr rtlCol="0">
            <a:normAutofit fontScale="92500" lnSpcReduction="20000"/>
          </a:bodyPr>
          <a:lstStyle/>
          <a:p>
            <a:pPr fontAlgn="auto">
              <a:spcAft>
                <a:spcPts val="0"/>
              </a:spcAft>
              <a:buFont typeface="Wingdings" panose="05000000000000000000" pitchFamily="2" charset="2"/>
              <a:buNone/>
              <a:defRPr/>
            </a:pPr>
            <a:r>
              <a:rPr lang="en-GB" sz="2800" b="1" dirty="0">
                <a:solidFill>
                  <a:schemeClr val="tx1">
                    <a:lumMod val="75000"/>
                    <a:lumOff val="25000"/>
                  </a:schemeClr>
                </a:solidFill>
              </a:rPr>
              <a:t>8. Feasibility analysis.</a:t>
            </a:r>
          </a:p>
          <a:p>
            <a:pPr fontAlgn="auto">
              <a:spcAft>
                <a:spcPts val="0"/>
              </a:spcAft>
              <a:buFont typeface="Wingdings" panose="05000000000000000000" pitchFamily="2" charset="2"/>
              <a:buNone/>
              <a:defRPr/>
            </a:pPr>
            <a:r>
              <a:rPr lang="en-GB" sz="2400" dirty="0">
                <a:solidFill>
                  <a:schemeClr val="tx1">
                    <a:lumMod val="75000"/>
                    <a:lumOff val="25000"/>
                  </a:schemeClr>
                </a:solidFill>
              </a:rPr>
              <a:t>   Research and diligence on all issues relevant to the partnership (technical, social, financial, etc.) needs to be conducted by partners throughout the process because there are risks, limitations and rewards to partners' involvement that need to be made known. </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a:p>
            <a:pPr fontAlgn="auto">
              <a:spcAft>
                <a:spcPts val="0"/>
              </a:spcAft>
              <a:buFont typeface="Wingdings" panose="05000000000000000000" pitchFamily="2" charset="2"/>
              <a:buNone/>
              <a:defRPr/>
            </a:pPr>
            <a:r>
              <a:rPr lang="en-GB" sz="2400" dirty="0">
                <a:solidFill>
                  <a:schemeClr val="tx1">
                    <a:lumMod val="75000"/>
                    <a:lumOff val="25000"/>
                  </a:schemeClr>
                </a:solidFill>
              </a:rPr>
              <a:t>	Risks and limitations may change throughout the process and as such, means for addressing those risks and limitations should change accordingly. </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a:p>
            <a:pPr fontAlgn="auto">
              <a:spcAft>
                <a:spcPts val="0"/>
              </a:spcAft>
              <a:buFont typeface="Wingdings" panose="05000000000000000000" pitchFamily="2" charset="2"/>
              <a:buNone/>
              <a:defRPr/>
            </a:pPr>
            <a:r>
              <a:rPr lang="en-GB" sz="2400" dirty="0">
                <a:solidFill>
                  <a:schemeClr val="tx1">
                    <a:lumMod val="75000"/>
                    <a:lumOff val="25000"/>
                  </a:schemeClr>
                </a:solidFill>
              </a:rPr>
              <a:t>	This is especially true for the financial aspect of public-private partnership where the private sector may be taking unusual risks because of public sector involvement. Through analysis, partners can do scenario planning and structure public/private finance plans.</a:t>
            </a:r>
          </a:p>
          <a:p>
            <a:pPr fontAlgn="auto">
              <a:spcAft>
                <a:spcPts val="0"/>
              </a:spcAft>
              <a:buFont typeface="Wingdings" panose="05000000000000000000" pitchFamily="2" charset="2"/>
              <a:buNone/>
              <a:defRPr/>
            </a:pPr>
            <a:endParaRPr lang="en-GB" sz="2400" dirty="0">
              <a:solidFill>
                <a:schemeClr val="tx1">
                  <a:lumMod val="75000"/>
                  <a:lumOff val="25000"/>
                </a:schemeClr>
              </a:solidFill>
            </a:endParaRPr>
          </a:p>
          <a:p>
            <a:pPr algn="r" fontAlgn="auto">
              <a:spcAft>
                <a:spcPts val="0"/>
              </a:spcAft>
              <a:buFont typeface="Wingdings" panose="05000000000000000000" pitchFamily="2" charset="2"/>
              <a:buNone/>
              <a:defRPr/>
            </a:pPr>
            <a:r>
              <a:rPr lang="en-GB" sz="1600" dirty="0">
                <a:solidFill>
                  <a:schemeClr val="tx1">
                    <a:lumMod val="75000"/>
                    <a:lumOff val="25000"/>
                  </a:schemeClr>
                </a:solidFill>
              </a:rPr>
              <a:t>Scottish Executive Publications, Effective Partnership Working, March 2004 (http://www.scotland.gov.uk/Publications/2004/04/19167/35260) </a:t>
            </a:r>
          </a:p>
          <a:p>
            <a:pPr algn="r" fontAlgn="auto">
              <a:spcAft>
                <a:spcPts val="0"/>
              </a:spcAft>
              <a:buFont typeface="Wingdings" panose="05000000000000000000" pitchFamily="2" charset="2"/>
              <a:buNone/>
              <a:defRPr/>
            </a:pPr>
            <a:r>
              <a:rPr lang="en-GB" sz="1600" baseline="30000" dirty="0">
                <a:solidFill>
                  <a:schemeClr val="tx1">
                    <a:lumMod val="75000"/>
                    <a:lumOff val="25000"/>
                  </a:schemeClr>
                </a:solidFill>
              </a:rPr>
              <a:t> </a:t>
            </a:r>
            <a:r>
              <a:rPr lang="en-GB" sz="1600" dirty="0">
                <a:solidFill>
                  <a:schemeClr val="tx1">
                    <a:lumMod val="75000"/>
                    <a:lumOff val="25000"/>
                  </a:schemeClr>
                </a:solidFill>
              </a:rPr>
              <a:t>Metropolitan Area Planning Council (MAPC), Smart Growth Principles: (http://www.mapc.org/regional_planning/MAPC_Smart_Growth.html) </a:t>
            </a:r>
          </a:p>
          <a:p>
            <a:pPr algn="r" fontAlgn="auto">
              <a:spcAft>
                <a:spcPts val="0"/>
              </a:spcAft>
              <a:buFont typeface="Wingdings" panose="05000000000000000000" pitchFamily="2" charset="2"/>
              <a:buNone/>
              <a:defRPr/>
            </a:pPr>
            <a:r>
              <a:rPr lang="en-GB" sz="1600" dirty="0">
                <a:solidFill>
                  <a:schemeClr val="tx1">
                    <a:lumMod val="75000"/>
                    <a:lumOff val="25000"/>
                  </a:schemeClr>
                </a:solidFill>
              </a:rPr>
              <a:t>Reid Ewing (2006), Best Development Practices, Planners Press (www.planning.org)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pPr fontAlgn="auto">
              <a:spcAft>
                <a:spcPts val="0"/>
              </a:spcAft>
              <a:defRPr/>
            </a:pPr>
            <a:br>
              <a:rPr lang="en-GB" sz="4000" dirty="0"/>
            </a:br>
            <a:r>
              <a:rPr lang="en-GB" sz="4000" dirty="0"/>
              <a:t>		</a:t>
            </a:r>
            <a:endParaRPr lang="en-GB" dirty="0"/>
          </a:p>
        </p:txBody>
      </p:sp>
      <p:sp>
        <p:nvSpPr>
          <p:cNvPr id="4" name="Rectangle 2"/>
          <p:cNvSpPr txBox="1">
            <a:spLocks noChangeArrowheads="1"/>
          </p:cNvSpPr>
          <p:nvPr/>
        </p:nvSpPr>
        <p:spPr>
          <a:xfrm>
            <a:off x="1547813" y="620713"/>
            <a:ext cx="6934200" cy="1143000"/>
          </a:xfrm>
          <a:prstGeom prst="rect">
            <a:avLst/>
          </a:prstGeom>
        </p:spPr>
        <p:txBody>
          <a:bodyPr anchor="ctr">
            <a:normAutofit fontScale="70000" lnSpcReduction="20000"/>
          </a:bodyPr>
          <a:lstStyle/>
          <a:p>
            <a:pPr algn="ctr" fontAlgn="auto">
              <a:spcAft>
                <a:spcPts val="0"/>
              </a:spcAft>
              <a:defRPr/>
            </a:pPr>
            <a:r>
              <a:rPr lang="en-GB" sz="4400">
                <a:latin typeface="+mj-lt"/>
                <a:ea typeface="+mj-ea"/>
                <a:cs typeface="+mj-cs"/>
              </a:rPr>
              <a:t>What makes a good partnership?</a:t>
            </a:r>
            <a:br>
              <a:rPr lang="en-GB" sz="2400">
                <a:latin typeface="+mj-lt"/>
                <a:ea typeface="+mj-ea"/>
                <a:cs typeface="+mj-cs"/>
              </a:rPr>
            </a:br>
            <a:r>
              <a:rPr lang="en-GB" sz="2400">
                <a:latin typeface="+mj-lt"/>
                <a:ea typeface="+mj-ea"/>
                <a:cs typeface="+mj-cs"/>
              </a:rPr>
              <a:t>						</a:t>
            </a:r>
            <a:endParaRPr lang="en-GB" sz="4400" dirty="0">
              <a:latin typeface="+mj-lt"/>
              <a:ea typeface="+mj-ea"/>
              <a:cs typeface="+mj-cs"/>
            </a:endParaRPr>
          </a:p>
        </p:txBody>
      </p:sp>
      <p:sp>
        <p:nvSpPr>
          <p:cNvPr id="24581" name="Oval 7"/>
          <p:cNvSpPr>
            <a:spLocks noChangeArrowheads="1"/>
          </p:cNvSpPr>
          <p:nvPr/>
        </p:nvSpPr>
        <p:spPr bwMode="auto">
          <a:xfrm>
            <a:off x="3059113" y="3284538"/>
            <a:ext cx="3241675" cy="1008062"/>
          </a:xfrm>
          <a:prstGeom prst="ellipse">
            <a:avLst/>
          </a:prstGeom>
          <a:noFill/>
          <a:ln w="9525">
            <a:noFill/>
            <a:round/>
            <a:headEnd/>
            <a:tailEnd/>
          </a:ln>
        </p:spPr>
        <p:txBody>
          <a:bodyPr wrap="none" anchor="ctr"/>
          <a:lstStyle/>
          <a:p>
            <a:pPr algn="ctr" eaLnBrk="0" hangingPunct="0"/>
            <a:r>
              <a:rPr lang="en-GB" b="1">
                <a:solidFill>
                  <a:srgbClr val="9E0130"/>
                </a:solidFill>
                <a:latin typeface="Constantia" pitchFamily="18" charset="0"/>
              </a:rPr>
              <a:t>Some</a:t>
            </a:r>
          </a:p>
          <a:p>
            <a:pPr algn="ctr" eaLnBrk="0" hangingPunct="0"/>
            <a:r>
              <a:rPr lang="en-GB" b="1">
                <a:solidFill>
                  <a:srgbClr val="9E0130"/>
                </a:solidFill>
                <a:latin typeface="Constantia" pitchFamily="18" charset="0"/>
              </a:rPr>
              <a:t>characteristics</a:t>
            </a:r>
          </a:p>
        </p:txBody>
      </p:sp>
      <p:sp>
        <p:nvSpPr>
          <p:cNvPr id="24582" name="Text Box 9"/>
          <p:cNvSpPr txBox="1">
            <a:spLocks noChangeArrowheads="1"/>
          </p:cNvSpPr>
          <p:nvPr/>
        </p:nvSpPr>
        <p:spPr bwMode="auto">
          <a:xfrm>
            <a:off x="3203575" y="2133600"/>
            <a:ext cx="2736850" cy="830263"/>
          </a:xfrm>
          <a:prstGeom prst="rect">
            <a:avLst/>
          </a:prstGeom>
          <a:noFill/>
          <a:ln w="9525">
            <a:noFill/>
            <a:miter lim="800000"/>
            <a:headEnd/>
            <a:tailEnd/>
          </a:ln>
        </p:spPr>
        <p:txBody>
          <a:bodyPr>
            <a:spAutoFit/>
          </a:bodyPr>
          <a:lstStyle/>
          <a:p>
            <a:pPr algn="ctr" eaLnBrk="0" hangingPunct="0"/>
            <a:r>
              <a:rPr lang="en-GB" sz="1600" b="1">
                <a:latin typeface="Constantia" pitchFamily="18" charset="0"/>
              </a:rPr>
              <a:t>Professionals working together </a:t>
            </a:r>
            <a:r>
              <a:rPr lang="en-GB" sz="1600">
                <a:latin typeface="Constantia" pitchFamily="18" charset="0"/>
              </a:rPr>
              <a:t>to achieve</a:t>
            </a:r>
          </a:p>
          <a:p>
            <a:pPr algn="ctr" eaLnBrk="0" hangingPunct="0"/>
            <a:r>
              <a:rPr lang="en-GB" sz="1600">
                <a:latin typeface="Constantia" pitchFamily="18" charset="0"/>
              </a:rPr>
              <a:t>the best outcome </a:t>
            </a:r>
          </a:p>
        </p:txBody>
      </p:sp>
      <p:sp>
        <p:nvSpPr>
          <p:cNvPr id="24583" name="Text Box 11"/>
          <p:cNvSpPr txBox="1">
            <a:spLocks noChangeArrowheads="1"/>
          </p:cNvSpPr>
          <p:nvPr/>
        </p:nvSpPr>
        <p:spPr bwMode="auto">
          <a:xfrm>
            <a:off x="1258888" y="3716338"/>
            <a:ext cx="1800225" cy="1323975"/>
          </a:xfrm>
          <a:prstGeom prst="rect">
            <a:avLst/>
          </a:prstGeom>
          <a:noFill/>
          <a:ln w="9525">
            <a:noFill/>
            <a:miter lim="800000"/>
            <a:headEnd/>
            <a:tailEnd/>
          </a:ln>
        </p:spPr>
        <p:txBody>
          <a:bodyPr>
            <a:spAutoFit/>
          </a:bodyPr>
          <a:lstStyle/>
          <a:p>
            <a:pPr eaLnBrk="0" hangingPunct="0"/>
            <a:r>
              <a:rPr lang="en-GB" sz="1600">
                <a:latin typeface="Constantia" pitchFamily="18" charset="0"/>
              </a:rPr>
              <a:t>Acknowledging </a:t>
            </a:r>
          </a:p>
          <a:p>
            <a:pPr eaLnBrk="0" hangingPunct="0"/>
            <a:r>
              <a:rPr lang="en-GB" sz="1600">
                <a:latin typeface="Constantia" pitchFamily="18" charset="0"/>
              </a:rPr>
              <a:t>the </a:t>
            </a:r>
            <a:r>
              <a:rPr lang="en-GB" sz="1600" b="1">
                <a:latin typeface="Constantia" pitchFamily="18" charset="0"/>
              </a:rPr>
              <a:t>skills, </a:t>
            </a:r>
          </a:p>
          <a:p>
            <a:pPr eaLnBrk="0" hangingPunct="0"/>
            <a:r>
              <a:rPr lang="en-GB" sz="1600" b="1">
                <a:latin typeface="Constantia" pitchFamily="18" charset="0"/>
              </a:rPr>
              <a:t>knowledge </a:t>
            </a:r>
          </a:p>
          <a:p>
            <a:pPr eaLnBrk="0" hangingPunct="0"/>
            <a:r>
              <a:rPr lang="en-GB" sz="1600" b="1">
                <a:latin typeface="Constantia" pitchFamily="18" charset="0"/>
              </a:rPr>
              <a:t>and experience </a:t>
            </a:r>
          </a:p>
          <a:p>
            <a:pPr eaLnBrk="0" hangingPunct="0"/>
            <a:r>
              <a:rPr lang="en-GB" sz="1600" b="1">
                <a:latin typeface="Constantia" pitchFamily="18" charset="0"/>
              </a:rPr>
              <a:t>of others</a:t>
            </a:r>
          </a:p>
        </p:txBody>
      </p:sp>
      <p:sp>
        <p:nvSpPr>
          <p:cNvPr id="24584" name="Text Box 13"/>
          <p:cNvSpPr txBox="1">
            <a:spLocks noChangeArrowheads="1"/>
          </p:cNvSpPr>
          <p:nvPr/>
        </p:nvSpPr>
        <p:spPr bwMode="auto">
          <a:xfrm>
            <a:off x="2195513" y="5013325"/>
            <a:ext cx="1944687" cy="1076325"/>
          </a:xfrm>
          <a:prstGeom prst="rect">
            <a:avLst/>
          </a:prstGeom>
          <a:noFill/>
          <a:ln w="9525">
            <a:noFill/>
            <a:miter lim="800000"/>
            <a:headEnd/>
            <a:tailEnd/>
          </a:ln>
        </p:spPr>
        <p:txBody>
          <a:bodyPr>
            <a:spAutoFit/>
          </a:bodyPr>
          <a:lstStyle/>
          <a:p>
            <a:pPr eaLnBrk="0" hangingPunct="0"/>
            <a:r>
              <a:rPr lang="en-GB" sz="1600">
                <a:latin typeface="Constantia" pitchFamily="18" charset="0"/>
              </a:rPr>
              <a:t>Maintaining a </a:t>
            </a:r>
          </a:p>
          <a:p>
            <a:pPr eaLnBrk="0" hangingPunct="0"/>
            <a:r>
              <a:rPr lang="en-GB" sz="1600">
                <a:latin typeface="Constantia" pitchFamily="18" charset="0"/>
              </a:rPr>
              <a:t>caring and </a:t>
            </a:r>
          </a:p>
          <a:p>
            <a:pPr eaLnBrk="0" hangingPunct="0"/>
            <a:r>
              <a:rPr lang="en-GB" sz="1600">
                <a:latin typeface="Constantia" pitchFamily="18" charset="0"/>
              </a:rPr>
              <a:t>professional </a:t>
            </a:r>
          </a:p>
          <a:p>
            <a:pPr eaLnBrk="0" hangingPunct="0"/>
            <a:r>
              <a:rPr lang="en-GB" sz="1600">
                <a:latin typeface="Constantia" pitchFamily="18" charset="0"/>
              </a:rPr>
              <a:t>approach</a:t>
            </a:r>
          </a:p>
        </p:txBody>
      </p:sp>
      <p:sp>
        <p:nvSpPr>
          <p:cNvPr id="24585" name="Text Box 15"/>
          <p:cNvSpPr txBox="1">
            <a:spLocks noChangeArrowheads="1"/>
          </p:cNvSpPr>
          <p:nvPr/>
        </p:nvSpPr>
        <p:spPr bwMode="auto">
          <a:xfrm>
            <a:off x="6877050" y="4292600"/>
            <a:ext cx="1735138" cy="585788"/>
          </a:xfrm>
          <a:prstGeom prst="rect">
            <a:avLst/>
          </a:prstGeom>
          <a:noFill/>
          <a:ln w="9525">
            <a:noFill/>
            <a:miter lim="800000"/>
            <a:headEnd/>
            <a:tailEnd/>
          </a:ln>
        </p:spPr>
        <p:txBody>
          <a:bodyPr>
            <a:spAutoFit/>
          </a:bodyPr>
          <a:lstStyle/>
          <a:p>
            <a:pPr eaLnBrk="0" hangingPunct="0"/>
            <a:r>
              <a:rPr lang="en-GB" sz="1600">
                <a:latin typeface="Constantia" pitchFamily="18" charset="0"/>
              </a:rPr>
              <a:t>Effective </a:t>
            </a:r>
          </a:p>
          <a:p>
            <a:pPr eaLnBrk="0" hangingPunct="0"/>
            <a:r>
              <a:rPr lang="en-GB" sz="1600">
                <a:latin typeface="Constantia" pitchFamily="18" charset="0"/>
              </a:rPr>
              <a:t>communication</a:t>
            </a:r>
          </a:p>
        </p:txBody>
      </p:sp>
      <p:sp>
        <p:nvSpPr>
          <p:cNvPr id="24586" name="Text Box 17"/>
          <p:cNvSpPr txBox="1">
            <a:spLocks noChangeArrowheads="1"/>
          </p:cNvSpPr>
          <p:nvPr/>
        </p:nvSpPr>
        <p:spPr bwMode="auto">
          <a:xfrm>
            <a:off x="7308850" y="3429000"/>
            <a:ext cx="1109663" cy="338138"/>
          </a:xfrm>
          <a:prstGeom prst="rect">
            <a:avLst/>
          </a:prstGeom>
          <a:noFill/>
          <a:ln w="9525">
            <a:noFill/>
            <a:miter lim="800000"/>
            <a:headEnd/>
            <a:tailEnd/>
          </a:ln>
        </p:spPr>
        <p:txBody>
          <a:bodyPr>
            <a:spAutoFit/>
          </a:bodyPr>
          <a:lstStyle/>
          <a:p>
            <a:pPr eaLnBrk="0" hangingPunct="0"/>
            <a:r>
              <a:rPr lang="en-GB" sz="1600">
                <a:latin typeface="Constantia" pitchFamily="18" charset="0"/>
              </a:rPr>
              <a:t>Flexibility</a:t>
            </a:r>
          </a:p>
        </p:txBody>
      </p:sp>
      <p:sp>
        <p:nvSpPr>
          <p:cNvPr id="24587" name="Text Box 19"/>
          <p:cNvSpPr txBox="1">
            <a:spLocks noChangeArrowheads="1"/>
          </p:cNvSpPr>
          <p:nvPr/>
        </p:nvSpPr>
        <p:spPr bwMode="auto">
          <a:xfrm>
            <a:off x="1476375" y="2492375"/>
            <a:ext cx="1439863" cy="830263"/>
          </a:xfrm>
          <a:prstGeom prst="rect">
            <a:avLst/>
          </a:prstGeom>
          <a:noFill/>
          <a:ln w="9525">
            <a:noFill/>
            <a:miter lim="800000"/>
            <a:headEnd/>
            <a:tailEnd/>
          </a:ln>
        </p:spPr>
        <p:txBody>
          <a:bodyPr>
            <a:spAutoFit/>
          </a:bodyPr>
          <a:lstStyle/>
          <a:p>
            <a:pPr eaLnBrk="0" hangingPunct="0"/>
            <a:r>
              <a:rPr lang="en-GB" sz="1600">
                <a:latin typeface="Constantia" pitchFamily="18" charset="0"/>
              </a:rPr>
              <a:t>Open sharing</a:t>
            </a:r>
          </a:p>
          <a:p>
            <a:pPr eaLnBrk="0" hangingPunct="0"/>
            <a:r>
              <a:rPr lang="en-GB" sz="1600">
                <a:latin typeface="Constantia" pitchFamily="18" charset="0"/>
              </a:rPr>
              <a:t>of relevant </a:t>
            </a:r>
          </a:p>
          <a:p>
            <a:pPr eaLnBrk="0" hangingPunct="0"/>
            <a:r>
              <a:rPr lang="en-GB" sz="1600">
                <a:latin typeface="Constantia" pitchFamily="18" charset="0"/>
              </a:rPr>
              <a:t>information</a:t>
            </a:r>
          </a:p>
        </p:txBody>
      </p:sp>
      <p:sp>
        <p:nvSpPr>
          <p:cNvPr id="24588" name="Text Box 21"/>
          <p:cNvSpPr txBox="1">
            <a:spLocks noChangeArrowheads="1"/>
          </p:cNvSpPr>
          <p:nvPr/>
        </p:nvSpPr>
        <p:spPr bwMode="auto">
          <a:xfrm>
            <a:off x="6875463" y="2636838"/>
            <a:ext cx="1524000" cy="554037"/>
          </a:xfrm>
          <a:prstGeom prst="rect">
            <a:avLst/>
          </a:prstGeom>
          <a:noFill/>
          <a:ln w="9525">
            <a:noFill/>
            <a:miter lim="800000"/>
            <a:headEnd/>
            <a:tailEnd/>
          </a:ln>
        </p:spPr>
        <p:txBody>
          <a:bodyPr>
            <a:spAutoFit/>
          </a:bodyPr>
          <a:lstStyle/>
          <a:p>
            <a:pPr eaLnBrk="0" hangingPunct="0"/>
            <a:r>
              <a:rPr lang="en-GB" sz="1600">
                <a:latin typeface="Constantia" pitchFamily="18" charset="0"/>
              </a:rPr>
              <a:t>Trust</a:t>
            </a:r>
          </a:p>
          <a:p>
            <a:pPr eaLnBrk="0" hangingPunct="0"/>
            <a:endParaRPr lang="en-GB" sz="1400" i="1">
              <a:solidFill>
                <a:srgbClr val="9E0130"/>
              </a:solidFill>
              <a:latin typeface="Constantia" pitchFamily="18" charset="0"/>
            </a:endParaRPr>
          </a:p>
        </p:txBody>
      </p:sp>
      <p:sp>
        <p:nvSpPr>
          <p:cNvPr id="24589" name="Text Box 23"/>
          <p:cNvSpPr txBox="1">
            <a:spLocks noChangeArrowheads="1"/>
          </p:cNvSpPr>
          <p:nvPr/>
        </p:nvSpPr>
        <p:spPr bwMode="auto">
          <a:xfrm>
            <a:off x="3276600" y="4868863"/>
            <a:ext cx="3024188" cy="1323975"/>
          </a:xfrm>
          <a:prstGeom prst="rect">
            <a:avLst/>
          </a:prstGeom>
          <a:noFill/>
          <a:ln w="9525">
            <a:noFill/>
            <a:miter lim="800000"/>
            <a:headEnd/>
            <a:tailEnd/>
          </a:ln>
        </p:spPr>
        <p:txBody>
          <a:bodyPr>
            <a:spAutoFit/>
          </a:bodyPr>
          <a:lstStyle/>
          <a:p>
            <a:pPr algn="ctr" eaLnBrk="0" hangingPunct="0"/>
            <a:r>
              <a:rPr lang="en-GB" sz="1600" dirty="0">
                <a:latin typeface="Constantia" pitchFamily="18" charset="0"/>
              </a:rPr>
              <a:t>Commitment</a:t>
            </a:r>
          </a:p>
          <a:p>
            <a:pPr algn="ctr" eaLnBrk="0" hangingPunct="0"/>
            <a:r>
              <a:rPr lang="en-GB" sz="1600" dirty="0">
                <a:latin typeface="Constantia" pitchFamily="18" charset="0"/>
              </a:rPr>
              <a:t>to a </a:t>
            </a:r>
          </a:p>
          <a:p>
            <a:pPr algn="ctr" eaLnBrk="0" hangingPunct="0"/>
            <a:r>
              <a:rPr lang="en-GB" sz="1600" dirty="0">
                <a:latin typeface="Constantia" pitchFamily="18" charset="0"/>
              </a:rPr>
              <a:t>high quality</a:t>
            </a:r>
          </a:p>
          <a:p>
            <a:pPr algn="ctr" eaLnBrk="0" hangingPunct="0"/>
            <a:r>
              <a:rPr lang="en-GB" sz="1600" dirty="0">
                <a:latin typeface="Constantia" pitchFamily="18" charset="0"/>
              </a:rPr>
              <a:t>service</a:t>
            </a:r>
          </a:p>
          <a:p>
            <a:pPr algn="ctr" eaLnBrk="0" hangingPunct="0"/>
            <a:endParaRPr lang="en-GB" sz="1600" dirty="0">
              <a:latin typeface="Constantia" pitchFamily="18" charset="0"/>
            </a:endParaRPr>
          </a:p>
        </p:txBody>
      </p:sp>
      <p:cxnSp>
        <p:nvCxnSpPr>
          <p:cNvPr id="15" name="Straight Arrow Connector 14"/>
          <p:cNvCxnSpPr>
            <a:stCxn id="24581" idx="0"/>
            <a:endCxn id="24582" idx="2"/>
          </p:cNvCxnSpPr>
          <p:nvPr/>
        </p:nvCxnSpPr>
        <p:spPr bwMode="auto">
          <a:xfrm rot="16200000" flipV="1">
            <a:off x="4465637" y="3070226"/>
            <a:ext cx="320675" cy="10795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bwMode="auto">
          <a:xfrm flipV="1">
            <a:off x="5651500" y="2997200"/>
            <a:ext cx="1152525" cy="503238"/>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bwMode="auto">
          <a:xfrm flipV="1">
            <a:off x="5795963" y="3716338"/>
            <a:ext cx="1368425" cy="14446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bwMode="auto">
          <a:xfrm>
            <a:off x="5435600" y="4221163"/>
            <a:ext cx="1223963" cy="36036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9" name="Straight Arrow Connector 18"/>
          <p:cNvCxnSpPr>
            <a:stCxn id="24581" idx="4"/>
          </p:cNvCxnSpPr>
          <p:nvPr/>
        </p:nvCxnSpPr>
        <p:spPr bwMode="auto">
          <a:xfrm rot="5400000">
            <a:off x="4409281" y="4526757"/>
            <a:ext cx="504825" cy="3651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0" name="Straight Arrow Connector 19"/>
          <p:cNvCxnSpPr/>
          <p:nvPr/>
        </p:nvCxnSpPr>
        <p:spPr bwMode="auto">
          <a:xfrm rot="5400000">
            <a:off x="3240087" y="4257676"/>
            <a:ext cx="720725" cy="64770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1" name="Straight Arrow Connector 20"/>
          <p:cNvCxnSpPr/>
          <p:nvPr/>
        </p:nvCxnSpPr>
        <p:spPr bwMode="auto">
          <a:xfrm rot="10800000" flipV="1">
            <a:off x="3059113" y="3933825"/>
            <a:ext cx="720725" cy="21590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22" name="Straight Arrow Connector 21"/>
          <p:cNvCxnSpPr/>
          <p:nvPr/>
        </p:nvCxnSpPr>
        <p:spPr bwMode="auto">
          <a:xfrm rot="10800000">
            <a:off x="3059113" y="2997200"/>
            <a:ext cx="865187" cy="576263"/>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What makes a good partnership?</a:t>
            </a:r>
          </a:p>
        </p:txBody>
      </p:sp>
      <p:sp>
        <p:nvSpPr>
          <p:cNvPr id="25603" name="Content Placeholder 2"/>
          <p:cNvSpPr>
            <a:spLocks noGrp="1"/>
          </p:cNvSpPr>
          <p:nvPr>
            <p:ph idx="1"/>
          </p:nvPr>
        </p:nvSpPr>
        <p:spPr/>
        <p:txBody>
          <a:bodyPr/>
          <a:lstStyle/>
          <a:p>
            <a:pPr>
              <a:buFont typeface="Wingdings 2" pitchFamily="18" charset="2"/>
              <a:buNone/>
            </a:pPr>
            <a:r>
              <a:rPr lang="en-GB" sz="2400" dirty="0"/>
              <a:t>A practitioner needs to be:</a:t>
            </a:r>
          </a:p>
          <a:p>
            <a:pPr>
              <a:buFont typeface="Wingdings 2" pitchFamily="18" charset="2"/>
              <a:buNone/>
            </a:pPr>
            <a:endParaRPr lang="en-GB" sz="2400" dirty="0"/>
          </a:p>
          <a:p>
            <a:pPr lvl="1">
              <a:buClr>
                <a:srgbClr val="9E0130"/>
              </a:buClr>
              <a:buFontTx/>
              <a:buChar char="•"/>
            </a:pPr>
            <a:r>
              <a:rPr lang="en-GB" dirty="0"/>
              <a:t>Clear about his/her role.</a:t>
            </a:r>
          </a:p>
          <a:p>
            <a:pPr lvl="1">
              <a:buClr>
                <a:srgbClr val="9E0130"/>
              </a:buClr>
              <a:buFontTx/>
              <a:buChar char="•"/>
            </a:pPr>
            <a:r>
              <a:rPr lang="en-GB" dirty="0"/>
              <a:t>Aware of the roles of other professionals.</a:t>
            </a:r>
          </a:p>
          <a:p>
            <a:pPr lvl="1">
              <a:buClr>
                <a:srgbClr val="9E0130"/>
              </a:buClr>
              <a:buFontTx/>
              <a:buChar char="•"/>
            </a:pPr>
            <a:r>
              <a:rPr lang="en-GB" dirty="0"/>
              <a:t>Confident about his/her own standards and targets.</a:t>
            </a:r>
          </a:p>
          <a:p>
            <a:pPr lvl="1">
              <a:buClr>
                <a:srgbClr val="9E0130"/>
              </a:buClr>
              <a:buFontTx/>
              <a:buChar char="•"/>
            </a:pPr>
            <a:r>
              <a:rPr lang="en-GB" dirty="0"/>
              <a:t>Respectful of the standards and targets that apply to other services</a:t>
            </a:r>
          </a:p>
          <a:p>
            <a:pPr lvl="1">
              <a:buClr>
                <a:srgbClr val="9E0130"/>
              </a:buClr>
              <a:buFontTx/>
              <a:buChar char="•"/>
            </a:pPr>
            <a:r>
              <a:rPr lang="en-GB" dirty="0"/>
              <a:t>Respectful of contribution of others working within health and social care.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pPr>
              <a:defRPr/>
            </a:pPr>
            <a:r>
              <a:rPr lang="en-GB" dirty="0"/>
              <a:t>Effective partnership working </a:t>
            </a:r>
            <a:r>
              <a:rPr lang="en-GB" sz="2700" dirty="0" err="1"/>
              <a:t>Jelphs</a:t>
            </a:r>
            <a:r>
              <a:rPr lang="en-GB" sz="2700" dirty="0"/>
              <a:t> &amp; Dickson, (2008)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Activity </a:t>
            </a:r>
          </a:p>
        </p:txBody>
      </p:sp>
      <p:pic>
        <p:nvPicPr>
          <p:cNvPr id="27651" name="Content Placeholder 3" descr="question mark.JPG"/>
          <p:cNvPicPr>
            <a:picLocks noGrp="1" noChangeAspect="1"/>
          </p:cNvPicPr>
          <p:nvPr>
            <p:ph sz="quarter" idx="2"/>
          </p:nvPr>
        </p:nvPicPr>
        <p:blipFill>
          <a:blip r:embed="rId2" cstate="print"/>
          <a:srcRect/>
          <a:stretch>
            <a:fillRect/>
          </a:stretch>
        </p:blipFill>
        <p:spPr>
          <a:xfrm>
            <a:off x="1563688" y="2500313"/>
            <a:ext cx="1828800" cy="1828800"/>
          </a:xfrm>
          <a:ln>
            <a:prstDash val="solid"/>
          </a:ln>
        </p:spPr>
      </p:pic>
      <p:sp>
        <p:nvSpPr>
          <p:cNvPr id="27652" name="Content Placeholder 5"/>
          <p:cNvSpPr>
            <a:spLocks noGrp="1"/>
          </p:cNvSpPr>
          <p:nvPr>
            <p:ph sz="quarter" idx="4"/>
          </p:nvPr>
        </p:nvSpPr>
        <p:spPr>
          <a:xfrm>
            <a:off x="4267200" y="1905000"/>
            <a:ext cx="4343400" cy="3941763"/>
          </a:xfrm>
          <a:ln>
            <a:prstDash val="solid"/>
          </a:ln>
        </p:spPr>
        <p:txBody>
          <a:bodyPr/>
          <a:lstStyle/>
          <a:p>
            <a:pPr>
              <a:spcBef>
                <a:spcPct val="0"/>
              </a:spcBef>
            </a:pPr>
            <a:r>
              <a:rPr lang="en-GB"/>
              <a:t>What are the advantages of multi-disciplinary/ partnership working?</a:t>
            </a:r>
          </a:p>
          <a:p>
            <a:pPr>
              <a:spcBef>
                <a:spcPct val="0"/>
              </a:spcBef>
            </a:pPr>
            <a:endParaRPr lang="en-GB"/>
          </a:p>
          <a:p>
            <a:pPr>
              <a:spcBef>
                <a:spcPct val="0"/>
              </a:spcBef>
            </a:pPr>
            <a:r>
              <a:rPr lang="en-GB"/>
              <a:t>Brainstorm your ideas</a:t>
            </a:r>
          </a:p>
          <a:p>
            <a:pPr>
              <a:spcBef>
                <a:spcPct val="0"/>
              </a:spcBef>
            </a:pPr>
            <a:endParaRPr lang="en-GB"/>
          </a:p>
          <a:p>
            <a:pPr>
              <a:spcBef>
                <a:spcPct val="0"/>
              </a:spcBef>
            </a:pPr>
            <a:r>
              <a:rPr lang="en-GB"/>
              <a:t>Feedback to the class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endParaRPr lang="en-GB" dirty="0"/>
          </a:p>
          <a:p>
            <a:pPr eaLnBrk="1" hangingPunct="1"/>
            <a:r>
              <a:rPr lang="en-GB" dirty="0"/>
              <a:t>Providing a more effective service.</a:t>
            </a:r>
          </a:p>
          <a:p>
            <a:pPr eaLnBrk="1" hangingPunct="1"/>
            <a:r>
              <a:rPr lang="en-GB" dirty="0"/>
              <a:t>Enabling professionals and lay people to achieve their objectives more fully and economically.</a:t>
            </a:r>
          </a:p>
          <a:p>
            <a:pPr eaLnBrk="1" hangingPunct="1"/>
            <a:r>
              <a:rPr lang="en-GB" dirty="0"/>
              <a:t>Obtain a full picture of a situation.</a:t>
            </a:r>
          </a:p>
          <a:p>
            <a:pPr eaLnBrk="1" hangingPunct="1"/>
            <a:r>
              <a:rPr lang="en-GB" dirty="0"/>
              <a:t>Consider an assessment of service user and meet their needs more effectively, whatever those needs may be. </a:t>
            </a:r>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Advantages of multi-disciplinary/ partnership working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pPr fontAlgn="auto">
              <a:spcAft>
                <a:spcPts val="0"/>
              </a:spcAft>
              <a:defRPr/>
            </a:pPr>
            <a:r>
              <a:rPr lang="en-GB" sz="3100" dirty="0"/>
              <a:t>Activity </a:t>
            </a:r>
            <a:endParaRPr lang="en-GB" dirty="0"/>
          </a:p>
        </p:txBody>
      </p:sp>
      <p:sp>
        <p:nvSpPr>
          <p:cNvPr id="29699" name="Content Placeholder 2"/>
          <p:cNvSpPr>
            <a:spLocks noGrp="1"/>
          </p:cNvSpPr>
          <p:nvPr>
            <p:ph idx="1"/>
          </p:nvPr>
        </p:nvSpPr>
        <p:spPr>
          <a:xfrm>
            <a:off x="457200" y="1295400"/>
            <a:ext cx="8229600" cy="4711700"/>
          </a:xfrm>
        </p:spPr>
        <p:txBody>
          <a:bodyPr/>
          <a:lstStyle/>
          <a:p>
            <a:r>
              <a:rPr lang="en-GB" sz="2400"/>
              <a:t>What are the barriers to multi-disciplinary partnership working?</a:t>
            </a:r>
          </a:p>
          <a:p>
            <a:r>
              <a:rPr lang="en-GB" sz="2400"/>
              <a:t>What stops people from working well together?</a:t>
            </a:r>
          </a:p>
          <a:p>
            <a:r>
              <a:rPr lang="en-GB" sz="2400"/>
              <a:t>Work in your groups to produce a spidergram/mindmap</a:t>
            </a:r>
          </a:p>
          <a:p>
            <a:endParaRPr lang="en-GB"/>
          </a:p>
        </p:txBody>
      </p:sp>
      <p:sp>
        <p:nvSpPr>
          <p:cNvPr id="4" name="Title 1"/>
          <p:cNvSpPr txBox="1">
            <a:spLocks/>
          </p:cNvSpPr>
          <p:nvPr/>
        </p:nvSpPr>
        <p:spPr>
          <a:xfrm>
            <a:off x="1524000" y="214313"/>
            <a:ext cx="6934200" cy="1857375"/>
          </a:xfrm>
          <a:prstGeom prst="rect">
            <a:avLst/>
          </a:prstGeom>
        </p:spPr>
        <p:txBody>
          <a:bodyPr anchor="ctr">
            <a:normAutofit/>
          </a:bodyPr>
          <a:lstStyle/>
          <a:p>
            <a:pPr algn="ctr" fontAlgn="auto">
              <a:spcAft>
                <a:spcPts val="0"/>
              </a:spcAft>
              <a:defRPr/>
            </a:pPr>
            <a:br>
              <a:rPr lang="en-GB" sz="4400" dirty="0">
                <a:latin typeface="+mj-lt"/>
                <a:ea typeface="+mj-ea"/>
                <a:cs typeface="+mj-cs"/>
              </a:rPr>
            </a:br>
            <a:endParaRPr lang="en-GB" sz="4400" dirty="0">
              <a:latin typeface="+mj-lt"/>
              <a:ea typeface="+mj-ea"/>
              <a:cs typeface="+mj-cs"/>
            </a:endParaRPr>
          </a:p>
        </p:txBody>
      </p:sp>
      <p:pic>
        <p:nvPicPr>
          <p:cNvPr id="29701" name="Picture 2" descr="http://eportal.eca.ac.uk/subsites/artofessay/IMAGES/Spider2.jpg"/>
          <p:cNvPicPr>
            <a:picLocks noChangeAspect="1" noChangeArrowheads="1"/>
          </p:cNvPicPr>
          <p:nvPr/>
        </p:nvPicPr>
        <p:blipFill>
          <a:blip r:embed="rId2" cstate="print"/>
          <a:srcRect/>
          <a:stretch>
            <a:fillRect/>
          </a:stretch>
        </p:blipFill>
        <p:spPr bwMode="auto">
          <a:xfrm>
            <a:off x="2133600" y="3352800"/>
            <a:ext cx="4751388" cy="2786063"/>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txBox="1">
            <a:spLocks noChangeArrowheads="1"/>
          </p:cNvSpPr>
          <p:nvPr/>
        </p:nvSpPr>
        <p:spPr>
          <a:xfrm>
            <a:off x="1524000" y="609600"/>
            <a:ext cx="6934200" cy="1143000"/>
          </a:xfrm>
          <a:prstGeom prst="rect">
            <a:avLst/>
          </a:prstGeom>
        </p:spPr>
        <p:txBody>
          <a:bodyPr/>
          <a:lstStyle/>
          <a:p>
            <a:pPr algn="ctr" fontAlgn="auto">
              <a:spcAft>
                <a:spcPts val="0"/>
              </a:spcAft>
              <a:defRPr/>
            </a:pPr>
            <a:r>
              <a:rPr lang="en-GB" sz="2400" dirty="0">
                <a:latin typeface="+mj-lt"/>
                <a:ea typeface="+mj-ea"/>
                <a:cs typeface="+mj-cs"/>
              </a:rPr>
              <a:t>Barriers to partnership working</a:t>
            </a:r>
            <a:br>
              <a:rPr lang="en-GB" sz="4400" dirty="0">
                <a:latin typeface="+mj-lt"/>
                <a:ea typeface="+mj-ea"/>
                <a:cs typeface="+mj-cs"/>
              </a:rPr>
            </a:br>
            <a:r>
              <a:rPr lang="en-GB" sz="4400" dirty="0">
                <a:latin typeface="+mj-lt"/>
                <a:ea typeface="+mj-ea"/>
                <a:cs typeface="+mj-cs"/>
              </a:rPr>
              <a:t>						</a:t>
            </a:r>
          </a:p>
        </p:txBody>
      </p:sp>
      <p:sp>
        <p:nvSpPr>
          <p:cNvPr id="30723" name="Oval 4"/>
          <p:cNvSpPr>
            <a:spLocks noChangeArrowheads="1"/>
          </p:cNvSpPr>
          <p:nvPr/>
        </p:nvSpPr>
        <p:spPr bwMode="auto">
          <a:xfrm>
            <a:off x="3563938" y="2852738"/>
            <a:ext cx="2016125" cy="647700"/>
          </a:xfrm>
          <a:prstGeom prst="ellipse">
            <a:avLst/>
          </a:prstGeom>
          <a:noFill/>
          <a:ln w="9525">
            <a:noFill/>
            <a:round/>
            <a:headEnd/>
            <a:tailEnd/>
          </a:ln>
        </p:spPr>
        <p:txBody>
          <a:bodyPr wrap="none" anchor="ctr"/>
          <a:lstStyle/>
          <a:p>
            <a:pPr algn="ctr" eaLnBrk="0" hangingPunct="0"/>
            <a:r>
              <a:rPr lang="en-GB" b="1">
                <a:solidFill>
                  <a:srgbClr val="9E0130"/>
                </a:solidFill>
                <a:latin typeface="Constantia" pitchFamily="18" charset="0"/>
              </a:rPr>
              <a:t>Barriers</a:t>
            </a:r>
          </a:p>
        </p:txBody>
      </p:sp>
      <p:sp>
        <p:nvSpPr>
          <p:cNvPr id="30724" name="Text Box 10"/>
          <p:cNvSpPr txBox="1">
            <a:spLocks noChangeArrowheads="1"/>
          </p:cNvSpPr>
          <p:nvPr/>
        </p:nvSpPr>
        <p:spPr bwMode="auto">
          <a:xfrm>
            <a:off x="6443663" y="2349500"/>
            <a:ext cx="1949450" cy="915988"/>
          </a:xfrm>
          <a:prstGeom prst="rect">
            <a:avLst/>
          </a:prstGeom>
          <a:noFill/>
          <a:ln w="9525">
            <a:noFill/>
            <a:miter lim="800000"/>
            <a:headEnd/>
            <a:tailEnd/>
          </a:ln>
        </p:spPr>
        <p:txBody>
          <a:bodyPr wrap="none">
            <a:spAutoFit/>
          </a:bodyPr>
          <a:lstStyle/>
          <a:p>
            <a:pPr eaLnBrk="0" hangingPunct="0"/>
            <a:r>
              <a:rPr lang="en-GB">
                <a:latin typeface="Constantia" pitchFamily="18" charset="0"/>
              </a:rPr>
              <a:t>Not knowing</a:t>
            </a:r>
          </a:p>
          <a:p>
            <a:pPr eaLnBrk="0" hangingPunct="0"/>
            <a:r>
              <a:rPr lang="en-GB">
                <a:latin typeface="Constantia" pitchFamily="18" charset="0"/>
              </a:rPr>
              <a:t>when and how to</a:t>
            </a:r>
          </a:p>
          <a:p>
            <a:pPr eaLnBrk="0" hangingPunct="0"/>
            <a:r>
              <a:rPr lang="en-GB">
                <a:latin typeface="Constantia" pitchFamily="18" charset="0"/>
              </a:rPr>
              <a:t>share information</a:t>
            </a:r>
          </a:p>
        </p:txBody>
      </p:sp>
      <p:sp>
        <p:nvSpPr>
          <p:cNvPr id="30725" name="Text Box 11"/>
          <p:cNvSpPr txBox="1">
            <a:spLocks noChangeArrowheads="1"/>
          </p:cNvSpPr>
          <p:nvPr/>
        </p:nvSpPr>
        <p:spPr bwMode="auto">
          <a:xfrm>
            <a:off x="1619250" y="1989138"/>
            <a:ext cx="1771650" cy="1465262"/>
          </a:xfrm>
          <a:prstGeom prst="rect">
            <a:avLst/>
          </a:prstGeom>
          <a:noFill/>
          <a:ln w="9525">
            <a:noFill/>
            <a:miter lim="800000"/>
            <a:headEnd/>
            <a:tailEnd/>
          </a:ln>
        </p:spPr>
        <p:txBody>
          <a:bodyPr wrap="none">
            <a:spAutoFit/>
          </a:bodyPr>
          <a:lstStyle/>
          <a:p>
            <a:pPr eaLnBrk="0" hangingPunct="0"/>
            <a:r>
              <a:rPr lang="en-GB" dirty="0">
                <a:latin typeface="Constantia" pitchFamily="18" charset="0"/>
              </a:rPr>
              <a:t>Communication</a:t>
            </a:r>
          </a:p>
          <a:p>
            <a:pPr eaLnBrk="0" hangingPunct="0"/>
            <a:r>
              <a:rPr lang="en-GB" dirty="0">
                <a:latin typeface="Constantia" pitchFamily="18" charset="0"/>
              </a:rPr>
              <a:t>problems, such</a:t>
            </a:r>
          </a:p>
          <a:p>
            <a:pPr eaLnBrk="0" hangingPunct="0"/>
            <a:r>
              <a:rPr lang="en-GB" dirty="0">
                <a:latin typeface="Constantia" pitchFamily="18" charset="0"/>
              </a:rPr>
              <a:t>as specialist</a:t>
            </a:r>
          </a:p>
          <a:p>
            <a:pPr eaLnBrk="0" hangingPunct="0"/>
            <a:r>
              <a:rPr lang="en-GB" dirty="0">
                <a:latin typeface="Constantia" pitchFamily="18" charset="0"/>
              </a:rPr>
              <a:t>terminology,</a:t>
            </a:r>
          </a:p>
          <a:p>
            <a:pPr eaLnBrk="0" hangingPunct="0"/>
            <a:r>
              <a:rPr lang="en-GB" dirty="0">
                <a:latin typeface="Constantia" pitchFamily="18" charset="0"/>
              </a:rPr>
              <a:t>acronyms</a:t>
            </a:r>
          </a:p>
        </p:txBody>
      </p:sp>
      <p:sp>
        <p:nvSpPr>
          <p:cNvPr id="30726" name="Text Box 12"/>
          <p:cNvSpPr txBox="1">
            <a:spLocks noChangeArrowheads="1"/>
          </p:cNvSpPr>
          <p:nvPr/>
        </p:nvSpPr>
        <p:spPr bwMode="auto">
          <a:xfrm>
            <a:off x="1763713" y="4149725"/>
            <a:ext cx="1936750" cy="1465263"/>
          </a:xfrm>
          <a:prstGeom prst="rect">
            <a:avLst/>
          </a:prstGeom>
          <a:noFill/>
          <a:ln w="9525">
            <a:noFill/>
            <a:miter lim="800000"/>
            <a:headEnd/>
            <a:tailEnd/>
          </a:ln>
        </p:spPr>
        <p:txBody>
          <a:bodyPr wrap="none">
            <a:spAutoFit/>
          </a:bodyPr>
          <a:lstStyle/>
          <a:p>
            <a:pPr eaLnBrk="0" hangingPunct="0"/>
            <a:r>
              <a:rPr lang="en-GB">
                <a:latin typeface="Constantia" pitchFamily="18" charset="0"/>
              </a:rPr>
              <a:t>Lack of</a:t>
            </a:r>
          </a:p>
          <a:p>
            <a:pPr eaLnBrk="0" hangingPunct="0"/>
            <a:r>
              <a:rPr lang="en-GB">
                <a:latin typeface="Constantia" pitchFamily="18" charset="0"/>
              </a:rPr>
              <a:t>understanding</a:t>
            </a:r>
          </a:p>
          <a:p>
            <a:pPr eaLnBrk="0" hangingPunct="0"/>
            <a:r>
              <a:rPr lang="en-GB">
                <a:latin typeface="Constantia" pitchFamily="18" charset="0"/>
              </a:rPr>
              <a:t>about how other</a:t>
            </a:r>
          </a:p>
          <a:p>
            <a:pPr eaLnBrk="0" hangingPunct="0"/>
            <a:r>
              <a:rPr lang="en-GB">
                <a:latin typeface="Constantia" pitchFamily="18" charset="0"/>
              </a:rPr>
              <a:t>agencies operate</a:t>
            </a:r>
          </a:p>
          <a:p>
            <a:pPr eaLnBrk="0" hangingPunct="0"/>
            <a:r>
              <a:rPr lang="en-GB">
                <a:latin typeface="Constantia" pitchFamily="18" charset="0"/>
              </a:rPr>
              <a:t> </a:t>
            </a:r>
          </a:p>
        </p:txBody>
      </p:sp>
      <p:sp>
        <p:nvSpPr>
          <p:cNvPr id="30727" name="Text Box 13"/>
          <p:cNvSpPr txBox="1">
            <a:spLocks noChangeArrowheads="1"/>
          </p:cNvSpPr>
          <p:nvPr/>
        </p:nvSpPr>
        <p:spPr bwMode="auto">
          <a:xfrm>
            <a:off x="3924300" y="4508500"/>
            <a:ext cx="2378075" cy="923925"/>
          </a:xfrm>
          <a:prstGeom prst="rect">
            <a:avLst/>
          </a:prstGeom>
          <a:noFill/>
          <a:ln w="9525">
            <a:noFill/>
            <a:miter lim="800000"/>
            <a:headEnd/>
            <a:tailEnd/>
          </a:ln>
        </p:spPr>
        <p:txBody>
          <a:bodyPr wrap="none">
            <a:spAutoFit/>
          </a:bodyPr>
          <a:lstStyle/>
          <a:p>
            <a:pPr eaLnBrk="0" hangingPunct="0"/>
            <a:r>
              <a:rPr lang="en-GB">
                <a:latin typeface="Constantia" pitchFamily="18" charset="0"/>
              </a:rPr>
              <a:t>Feeling threatened</a:t>
            </a:r>
          </a:p>
          <a:p>
            <a:pPr eaLnBrk="0" hangingPunct="0"/>
            <a:r>
              <a:rPr lang="en-GB">
                <a:latin typeface="Constantia" pitchFamily="18" charset="0"/>
              </a:rPr>
              <a:t>by new approaches –</a:t>
            </a:r>
          </a:p>
          <a:p>
            <a:pPr eaLnBrk="0" hangingPunct="0"/>
            <a:r>
              <a:rPr lang="ja-JP" altLang="en-GB">
                <a:latin typeface="Constantia" pitchFamily="18" charset="0"/>
                <a:cs typeface="HGP明朝E"/>
              </a:rPr>
              <a:t>‘</a:t>
            </a:r>
            <a:r>
              <a:rPr lang="en-GB" altLang="ja-JP">
                <a:latin typeface="Constantia" pitchFamily="18" charset="0"/>
                <a:cs typeface="HGP明朝E"/>
              </a:rPr>
              <a:t>out of comfort zone</a:t>
            </a:r>
            <a:r>
              <a:rPr lang="ja-JP" altLang="en-GB">
                <a:latin typeface="Constantia" pitchFamily="18" charset="0"/>
                <a:cs typeface="HGP明朝E"/>
              </a:rPr>
              <a:t>’</a:t>
            </a:r>
            <a:endParaRPr lang="en-GB">
              <a:latin typeface="Constantia" pitchFamily="18" charset="0"/>
            </a:endParaRPr>
          </a:p>
        </p:txBody>
      </p:sp>
      <p:sp>
        <p:nvSpPr>
          <p:cNvPr id="30728" name="Text Box 14"/>
          <p:cNvSpPr txBox="1">
            <a:spLocks noChangeArrowheads="1"/>
          </p:cNvSpPr>
          <p:nvPr/>
        </p:nvSpPr>
        <p:spPr bwMode="auto">
          <a:xfrm>
            <a:off x="6300788" y="3933825"/>
            <a:ext cx="2419350" cy="1190625"/>
          </a:xfrm>
          <a:prstGeom prst="rect">
            <a:avLst/>
          </a:prstGeom>
          <a:noFill/>
          <a:ln w="9525">
            <a:noFill/>
            <a:miter lim="800000"/>
            <a:headEnd/>
            <a:tailEnd/>
          </a:ln>
        </p:spPr>
        <p:txBody>
          <a:bodyPr wrap="none">
            <a:spAutoFit/>
          </a:bodyPr>
          <a:lstStyle/>
          <a:p>
            <a:pPr eaLnBrk="0" hangingPunct="0"/>
            <a:r>
              <a:rPr lang="en-GB">
                <a:latin typeface="Constantia" pitchFamily="18" charset="0"/>
              </a:rPr>
              <a:t>Lack of support – not</a:t>
            </a:r>
          </a:p>
          <a:p>
            <a:pPr eaLnBrk="0" hangingPunct="0"/>
            <a:r>
              <a:rPr lang="en-GB">
                <a:latin typeface="Constantia" pitchFamily="18" charset="0"/>
              </a:rPr>
              <a:t>knowing who to </a:t>
            </a:r>
          </a:p>
          <a:p>
            <a:pPr eaLnBrk="0" hangingPunct="0"/>
            <a:r>
              <a:rPr lang="en-GB">
                <a:latin typeface="Constantia" pitchFamily="18" charset="0"/>
              </a:rPr>
              <a:t>contact for advice and</a:t>
            </a:r>
          </a:p>
          <a:p>
            <a:pPr eaLnBrk="0" hangingPunct="0"/>
            <a:r>
              <a:rPr lang="en-GB">
                <a:latin typeface="Constantia" pitchFamily="18" charset="0"/>
              </a:rPr>
              <a:t>support</a:t>
            </a:r>
          </a:p>
        </p:txBody>
      </p:sp>
      <p:cxnSp>
        <p:nvCxnSpPr>
          <p:cNvPr id="14" name="Straight Arrow Connector 13"/>
          <p:cNvCxnSpPr/>
          <p:nvPr/>
        </p:nvCxnSpPr>
        <p:spPr bwMode="auto">
          <a:xfrm flipV="1">
            <a:off x="5435600" y="2781300"/>
            <a:ext cx="865188" cy="360363"/>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5" name="Straight Arrow Connector 14"/>
          <p:cNvCxnSpPr/>
          <p:nvPr/>
        </p:nvCxnSpPr>
        <p:spPr bwMode="auto">
          <a:xfrm>
            <a:off x="5148263" y="3500438"/>
            <a:ext cx="1008062" cy="576262"/>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bwMode="auto">
          <a:xfrm rot="5400000">
            <a:off x="4283075" y="4005263"/>
            <a:ext cx="865187" cy="1588"/>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bwMode="auto">
          <a:xfrm rot="10800000" flipV="1">
            <a:off x="3203575" y="3500438"/>
            <a:ext cx="792163" cy="720725"/>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a:endCxn id="30725" idx="3"/>
          </p:cNvCxnSpPr>
          <p:nvPr/>
        </p:nvCxnSpPr>
        <p:spPr bwMode="auto">
          <a:xfrm rot="10800000">
            <a:off x="3390900" y="2720975"/>
            <a:ext cx="533400" cy="276225"/>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cxnSp>
        <p:nvCxnSpPr>
          <p:cNvPr id="19" name="Straight Arrow Connector 18"/>
          <p:cNvCxnSpPr/>
          <p:nvPr/>
        </p:nvCxnSpPr>
        <p:spPr bwMode="auto">
          <a:xfrm rot="5400000" flipH="1" flipV="1">
            <a:off x="4213225" y="2501901"/>
            <a:ext cx="574675" cy="285750"/>
          </a:xfrm>
          <a:prstGeom prst="straightConnector1">
            <a:avLst/>
          </a:prstGeom>
          <a:ln>
            <a:headEnd type="none" w="med" len="med"/>
            <a:tailEnd type="arrow"/>
          </a:ln>
        </p:spPr>
        <p:style>
          <a:lnRef idx="1">
            <a:schemeClr val="dk1"/>
          </a:lnRef>
          <a:fillRef idx="0">
            <a:schemeClr val="dk1"/>
          </a:fillRef>
          <a:effectRef idx="0">
            <a:schemeClr val="dk1"/>
          </a:effectRef>
          <a:fontRef idx="minor">
            <a:schemeClr val="tx1"/>
          </a:fontRef>
        </p:style>
      </p:cxnSp>
      <p:sp>
        <p:nvSpPr>
          <p:cNvPr id="30735" name="TextBox 19"/>
          <p:cNvSpPr txBox="1">
            <a:spLocks noChangeArrowheads="1"/>
          </p:cNvSpPr>
          <p:nvPr/>
        </p:nvSpPr>
        <p:spPr bwMode="auto">
          <a:xfrm>
            <a:off x="4143375" y="1428750"/>
            <a:ext cx="2000250" cy="923925"/>
          </a:xfrm>
          <a:prstGeom prst="rect">
            <a:avLst/>
          </a:prstGeom>
          <a:noFill/>
          <a:ln w="9525">
            <a:noFill/>
            <a:miter lim="800000"/>
            <a:headEnd/>
            <a:tailEnd/>
          </a:ln>
        </p:spPr>
        <p:txBody>
          <a:bodyPr>
            <a:spAutoFit/>
          </a:bodyPr>
          <a:lstStyle/>
          <a:p>
            <a:r>
              <a:rPr lang="en-GB">
                <a:latin typeface="Constantia" pitchFamily="18" charset="0"/>
              </a:rPr>
              <a:t>Need someone to coordinate the partnership work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GB" dirty="0"/>
              <a:t>Likelihood of service users ‘slipping through the net’ (Oliver &amp; Pitt 2011:105).</a:t>
            </a:r>
          </a:p>
          <a:p>
            <a:pPr>
              <a:buNone/>
            </a:pPr>
            <a:endParaRPr lang="en-GB" dirty="0"/>
          </a:p>
          <a:p>
            <a:r>
              <a:rPr lang="en-GB" dirty="0"/>
              <a:t>Challenges – professionals ‘understanding how their role fits in with the work of others’</a:t>
            </a:r>
          </a:p>
          <a:p>
            <a:pPr>
              <a:buNone/>
            </a:pPr>
            <a:endParaRPr lang="en-GB" dirty="0"/>
          </a:p>
          <a:p>
            <a:r>
              <a:rPr lang="en-GB" dirty="0"/>
              <a:t>Need to achieve a coordinated approach, pooled expertise, support others.  </a:t>
            </a:r>
          </a:p>
          <a:p>
            <a:endParaRPr lang="en-GB" b="1" dirty="0"/>
          </a:p>
        </p:txBody>
      </p:sp>
      <p:sp>
        <p:nvSpPr>
          <p:cNvPr id="3" name="Title 2"/>
          <p:cNvSpPr>
            <a:spLocks noGrp="1"/>
          </p:cNvSpPr>
          <p:nvPr>
            <p:ph type="title"/>
          </p:nvPr>
        </p:nvSpPr>
        <p:spPr/>
        <p:txBody>
          <a:bodyPr/>
          <a:lstStyle/>
          <a:p>
            <a:pPr>
              <a:defRPr/>
            </a:pPr>
            <a:r>
              <a:rPr lang="en-GB" dirty="0"/>
              <a:t>Challenges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endParaRPr lang="en-GB" dirty="0"/>
          </a:p>
          <a:p>
            <a:pPr eaLnBrk="1" hangingPunct="1"/>
            <a:r>
              <a:rPr lang="en-GB" dirty="0"/>
              <a:t>Communication failure or ineffective.</a:t>
            </a:r>
          </a:p>
          <a:p>
            <a:pPr eaLnBrk="1" hangingPunct="1"/>
            <a:r>
              <a:rPr lang="en-GB" dirty="0"/>
              <a:t>Duplication of services</a:t>
            </a:r>
          </a:p>
          <a:p>
            <a:pPr eaLnBrk="1" hangingPunct="1"/>
            <a:r>
              <a:rPr lang="en-GB" dirty="0"/>
              <a:t>Gaps in service provision</a:t>
            </a:r>
          </a:p>
          <a:p>
            <a:pPr eaLnBrk="1" hangingPunct="1"/>
            <a:r>
              <a:rPr lang="en-GB" dirty="0"/>
              <a:t>Different agencies not knowing service users exist or that other agencies are providing a service.</a:t>
            </a:r>
          </a:p>
          <a:p>
            <a:pPr eaLnBrk="1" hangingPunct="1"/>
            <a:r>
              <a:rPr lang="en-GB" dirty="0"/>
              <a:t>Service user may become bewildered by host of professionals involved in their lives.</a:t>
            </a:r>
          </a:p>
        </p:txBody>
      </p:sp>
      <p:sp>
        <p:nvSpPr>
          <p:cNvPr id="2" name="Title 1"/>
          <p:cNvSpPr>
            <a:spLocks noGrp="1"/>
          </p:cNvSpPr>
          <p:nvPr>
            <p:ph type="title"/>
          </p:nvPr>
        </p:nvSpPr>
        <p:spPr/>
        <p:txBody>
          <a:bodyPr/>
          <a:lstStyle/>
          <a:p>
            <a:pPr eaLnBrk="1" fontAlgn="auto" hangingPunct="1">
              <a:spcAft>
                <a:spcPts val="0"/>
              </a:spcAft>
              <a:defRPr/>
            </a:pPr>
            <a:r>
              <a:rPr lang="en-GB" dirty="0"/>
              <a:t>Danger areas </a:t>
            </a:r>
          </a:p>
        </p:txBody>
      </p:sp>
      <p:pic>
        <p:nvPicPr>
          <p:cNvPr id="32772" name="Picture 6" descr="C:\Users\Family\AppData\Local\Microsoft\Windows\Temporary Internet Files\Content.IE5\G2C316IY\MC900340824[1].wmf"/>
          <p:cNvPicPr>
            <a:picLocks noChangeAspect="1" noChangeArrowheads="1"/>
          </p:cNvPicPr>
          <p:nvPr/>
        </p:nvPicPr>
        <p:blipFill>
          <a:blip r:embed="rId3" cstate="print"/>
          <a:srcRect/>
          <a:stretch>
            <a:fillRect/>
          </a:stretch>
        </p:blipFill>
        <p:spPr bwMode="auto">
          <a:xfrm>
            <a:off x="6323013" y="304800"/>
            <a:ext cx="1676400" cy="16764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r>
              <a:rPr lang="en-GB" dirty="0"/>
              <a:t>Lack of time due to pressure of work (Speech and language/social work)</a:t>
            </a:r>
          </a:p>
          <a:p>
            <a:pPr eaLnBrk="1" hangingPunct="1"/>
            <a:r>
              <a:rPr lang="en-GB" dirty="0"/>
              <a:t>Unclear roles</a:t>
            </a:r>
          </a:p>
          <a:p>
            <a:pPr eaLnBrk="1" hangingPunct="1"/>
            <a:r>
              <a:rPr lang="en-GB" dirty="0"/>
              <a:t>Different policies between practitioners</a:t>
            </a:r>
          </a:p>
          <a:p>
            <a:pPr eaLnBrk="1" hangingPunct="1"/>
            <a:r>
              <a:rPr lang="en-GB" dirty="0"/>
              <a:t>Different management structures</a:t>
            </a:r>
          </a:p>
          <a:p>
            <a:pPr eaLnBrk="1" hangingPunct="1"/>
            <a:r>
              <a:rPr lang="en-GB" dirty="0"/>
              <a:t>Lack of understanding the roles of others</a:t>
            </a:r>
          </a:p>
          <a:p>
            <a:pPr eaLnBrk="1" hangingPunct="1"/>
            <a:r>
              <a:rPr lang="en-GB" dirty="0"/>
              <a:t>Exclusion of significant others  (non professionals, third sector services) ) </a:t>
            </a:r>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Barriers to multidisciplinary working</a:t>
            </a:r>
          </a:p>
        </p:txBody>
      </p:sp>
      <p:pic>
        <p:nvPicPr>
          <p:cNvPr id="33796" name="Picture 4" descr="C:\Users\Family\AppData\Local\Microsoft\Windows\Temporary Internet Files\Content.IE5\SG5GXDN0\MC900364298[1].wmf"/>
          <p:cNvPicPr>
            <a:picLocks noChangeAspect="1" noChangeArrowheads="1"/>
          </p:cNvPicPr>
          <p:nvPr/>
        </p:nvPicPr>
        <p:blipFill>
          <a:blip r:embed="rId3" cstate="print"/>
          <a:srcRect/>
          <a:stretch>
            <a:fillRect/>
          </a:stretch>
        </p:blipFill>
        <p:spPr bwMode="auto">
          <a:xfrm>
            <a:off x="6629400" y="4648200"/>
            <a:ext cx="2362200" cy="219392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524000"/>
            <a:ext cx="8229600" cy="4525963"/>
          </a:xfrm>
        </p:spPr>
        <p:txBody>
          <a:bodyPr/>
          <a:lstStyle/>
          <a:p>
            <a:pPr eaLnBrk="1" hangingPunct="1"/>
            <a:endParaRPr lang="en-GB" dirty="0"/>
          </a:p>
          <a:p>
            <a:pPr eaLnBrk="1" hangingPunct="1"/>
            <a:r>
              <a:rPr lang="en-GB" dirty="0"/>
              <a:t>Stereotypes</a:t>
            </a:r>
          </a:p>
          <a:p>
            <a:pPr eaLnBrk="1" hangingPunct="1"/>
            <a:r>
              <a:rPr lang="en-GB" dirty="0"/>
              <a:t>Hidden agendas</a:t>
            </a:r>
          </a:p>
          <a:p>
            <a:pPr eaLnBrk="1" hangingPunct="1"/>
            <a:r>
              <a:rPr lang="en-GB" dirty="0"/>
              <a:t>Differences in values</a:t>
            </a:r>
          </a:p>
          <a:p>
            <a:pPr eaLnBrk="1" hangingPunct="1"/>
            <a:r>
              <a:rPr lang="en-GB" dirty="0"/>
              <a:t>Lack of trust</a:t>
            </a:r>
          </a:p>
          <a:p>
            <a:pPr eaLnBrk="1" hangingPunct="1"/>
            <a:r>
              <a:rPr lang="en-GB" dirty="0"/>
              <a:t>Inappropriate use of language (jargon, acronyms)</a:t>
            </a:r>
          </a:p>
          <a:p>
            <a:pPr eaLnBrk="1" hangingPunct="1"/>
            <a:r>
              <a:rPr lang="en-GB" dirty="0"/>
              <a:t>Lack of understanding of roles</a:t>
            </a:r>
          </a:p>
          <a:p>
            <a:pPr eaLnBrk="1" hangingPunct="1"/>
            <a:r>
              <a:rPr lang="en-GB" dirty="0"/>
              <a:t>Blurring of roles </a:t>
            </a:r>
            <a:r>
              <a:rPr lang="en-GB" sz="2000" dirty="0"/>
              <a:t>(Thompson, 2002)</a:t>
            </a:r>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Barriers to multidisciplinary working</a:t>
            </a:r>
          </a:p>
        </p:txBody>
      </p:sp>
      <p:pic>
        <p:nvPicPr>
          <p:cNvPr id="34820" name="Picture 6" descr="C:\Users\Family\AppData\Local\Microsoft\Windows\Temporary Internet Files\Content.IE5\G2C316IY\MC900330351[1].wmf"/>
          <p:cNvPicPr>
            <a:picLocks noChangeAspect="1" noChangeArrowheads="1"/>
          </p:cNvPicPr>
          <p:nvPr/>
        </p:nvPicPr>
        <p:blipFill>
          <a:blip r:embed="rId3" cstate="print"/>
          <a:srcRect/>
          <a:stretch>
            <a:fillRect/>
          </a:stretch>
        </p:blipFill>
        <p:spPr bwMode="auto">
          <a:xfrm>
            <a:off x="5154613" y="873125"/>
            <a:ext cx="3760787" cy="255587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r>
              <a:rPr lang="en-GB" dirty="0"/>
              <a:t>Different leadership styles.</a:t>
            </a:r>
          </a:p>
          <a:p>
            <a:pPr eaLnBrk="1" hangingPunct="1"/>
            <a:endParaRPr lang="en-GB" dirty="0"/>
          </a:p>
          <a:p>
            <a:pPr eaLnBrk="1" hangingPunct="1"/>
            <a:r>
              <a:rPr lang="en-GB" dirty="0"/>
              <a:t>Use of jargon facilitates communication within a professional group but may have the opposite effect outside the group. </a:t>
            </a:r>
          </a:p>
          <a:p>
            <a:pPr eaLnBrk="1" hangingPunct="1"/>
            <a:endParaRPr lang="en-GB" dirty="0"/>
          </a:p>
          <a:p>
            <a:pPr eaLnBrk="1" hangingPunct="1"/>
            <a:r>
              <a:rPr lang="en-GB" dirty="0"/>
              <a:t>Different training backgrounds.</a:t>
            </a:r>
          </a:p>
        </p:txBody>
      </p:sp>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Barriers to multidisciplinary working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p:txBody>
          <a:bodyPr>
            <a:normAutofit/>
          </a:bodyPr>
          <a:lstStyle/>
          <a:p>
            <a:pPr eaLnBrk="1" hangingPunct="1"/>
            <a:r>
              <a:rPr lang="en-GB" dirty="0"/>
              <a:t>Multi-agency team working in action</a:t>
            </a:r>
          </a:p>
          <a:p>
            <a:pPr eaLnBrk="1" hangingPunct="1">
              <a:buNone/>
            </a:pPr>
            <a:endParaRPr lang="en-GB" dirty="0"/>
          </a:p>
          <a:p>
            <a:r>
              <a:rPr lang="en-GB" dirty="0">
                <a:hlinkClick r:id="rId3"/>
              </a:rPr>
              <a:t>https://www.youtube.com/watch?v=w-IJkU4z548</a:t>
            </a:r>
            <a:endParaRPr lang="en-GB" dirty="0"/>
          </a:p>
          <a:p>
            <a:pPr eaLnBrk="1" hangingPunct="1"/>
            <a:endParaRPr lang="en-GB" dirty="0"/>
          </a:p>
        </p:txBody>
      </p:sp>
      <p:sp>
        <p:nvSpPr>
          <p:cNvPr id="2" name="Title 1"/>
          <p:cNvSpPr>
            <a:spLocks noGrp="1"/>
          </p:cNvSpPr>
          <p:nvPr>
            <p:ph type="title"/>
          </p:nvPr>
        </p:nvSpPr>
        <p:spPr/>
        <p:txBody>
          <a:bodyPr/>
          <a:lstStyle/>
          <a:p>
            <a:pPr eaLnBrk="1" fontAlgn="auto" hangingPunct="1">
              <a:spcAft>
                <a:spcPts val="0"/>
              </a:spcAft>
              <a:defRPr/>
            </a:pPr>
            <a:r>
              <a:rPr lang="en-GB" dirty="0"/>
              <a:t>Team working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2"/>
          <p:cNvSpPr txBox="1">
            <a:spLocks noChangeArrowheads="1"/>
          </p:cNvSpPr>
          <p:nvPr/>
        </p:nvSpPr>
        <p:spPr>
          <a:xfrm>
            <a:off x="2928938" y="214313"/>
            <a:ext cx="5786437" cy="1995487"/>
          </a:xfrm>
          <a:prstGeom prst="rect">
            <a:avLst/>
          </a:prstGeom>
        </p:spPr>
        <p:txBody>
          <a:bodyPr/>
          <a:lstStyle/>
          <a:p>
            <a:pPr algn="ctr" fontAlgn="auto">
              <a:spcAft>
                <a:spcPts val="0"/>
              </a:spcAft>
              <a:defRPr/>
            </a:pPr>
            <a:endParaRPr lang="en-GB" sz="4400" dirty="0">
              <a:latin typeface="+mj-lt"/>
              <a:ea typeface="+mj-ea"/>
              <a:cs typeface="+mj-cs"/>
            </a:endParaRPr>
          </a:p>
          <a:p>
            <a:pPr algn="ctr" fontAlgn="auto">
              <a:spcAft>
                <a:spcPts val="0"/>
              </a:spcAft>
              <a:defRPr/>
            </a:pPr>
            <a:r>
              <a:rPr lang="en-GB" sz="4000" dirty="0">
                <a:latin typeface="+mj-lt"/>
                <a:ea typeface="+mj-ea"/>
                <a:cs typeface="+mj-cs"/>
              </a:rPr>
              <a:t>Activity  </a:t>
            </a:r>
            <a:br>
              <a:rPr lang="en-GB" sz="2400" dirty="0">
                <a:latin typeface="+mj-lt"/>
                <a:ea typeface="+mj-ea"/>
                <a:cs typeface="+mj-cs"/>
              </a:rPr>
            </a:br>
            <a:r>
              <a:rPr lang="en-GB" sz="2400" dirty="0">
                <a:latin typeface="+mj-lt"/>
                <a:ea typeface="+mj-ea"/>
                <a:cs typeface="+mj-cs"/>
              </a:rPr>
              <a:t>						</a:t>
            </a:r>
          </a:p>
        </p:txBody>
      </p:sp>
      <p:sp>
        <p:nvSpPr>
          <p:cNvPr id="38915" name="Rectangle 3"/>
          <p:cNvSpPr txBox="1">
            <a:spLocks noChangeArrowheads="1"/>
          </p:cNvSpPr>
          <p:nvPr/>
        </p:nvSpPr>
        <p:spPr bwMode="auto">
          <a:xfrm>
            <a:off x="762000" y="2362200"/>
            <a:ext cx="7772400" cy="4114800"/>
          </a:xfrm>
          <a:prstGeom prst="rect">
            <a:avLst/>
          </a:prstGeom>
          <a:noFill/>
          <a:ln w="9525">
            <a:noFill/>
            <a:miter lim="800000"/>
            <a:headEnd/>
            <a:tailEnd/>
          </a:ln>
        </p:spPr>
        <p:txBody>
          <a:bodyPr/>
          <a:lstStyle/>
          <a:p>
            <a:pPr marL="342900" indent="-342900">
              <a:spcBef>
                <a:spcPct val="20000"/>
              </a:spcBef>
              <a:buFont typeface="Times" pitchFamily="18" charset="0"/>
              <a:buNone/>
            </a:pPr>
            <a:r>
              <a:rPr lang="en-GB" sz="3200" b="1" dirty="0">
                <a:solidFill>
                  <a:srgbClr val="FF0000"/>
                </a:solidFill>
                <a:latin typeface="Constantia" pitchFamily="18" charset="0"/>
              </a:rPr>
              <a:t>Why is effective communication</a:t>
            </a:r>
          </a:p>
          <a:p>
            <a:pPr marL="342900" indent="-342900">
              <a:spcBef>
                <a:spcPct val="20000"/>
              </a:spcBef>
              <a:buFont typeface="Times" pitchFamily="18" charset="0"/>
              <a:buNone/>
            </a:pPr>
            <a:r>
              <a:rPr lang="en-GB" sz="3200" b="1" dirty="0">
                <a:solidFill>
                  <a:srgbClr val="FF0000"/>
                </a:solidFill>
                <a:latin typeface="Constantia" pitchFamily="18" charset="0"/>
              </a:rPr>
              <a:t>and information sharing important?</a:t>
            </a:r>
          </a:p>
          <a:p>
            <a:pPr marL="342900" indent="-342900">
              <a:spcBef>
                <a:spcPct val="20000"/>
              </a:spcBef>
              <a:buFont typeface="Times" pitchFamily="18" charset="0"/>
              <a:buNone/>
            </a:pPr>
            <a:r>
              <a:rPr lang="en-GB" sz="3200" b="1" dirty="0">
                <a:solidFill>
                  <a:srgbClr val="FF0000"/>
                </a:solidFill>
                <a:latin typeface="Constantia" pitchFamily="18" charset="0"/>
              </a:rPr>
              <a:t> </a:t>
            </a:r>
          </a:p>
          <a:p>
            <a:pPr marL="342900" indent="-342900">
              <a:spcBef>
                <a:spcPct val="20000"/>
              </a:spcBef>
            </a:pPr>
            <a:endParaRPr lang="en-GB" dirty="0">
              <a:latin typeface="Constantia" pitchFamily="18" charset="0"/>
            </a:endParaRPr>
          </a:p>
          <a:p>
            <a:pPr marL="342900" indent="-342900">
              <a:spcBef>
                <a:spcPct val="20000"/>
              </a:spcBef>
              <a:buFontTx/>
              <a:buChar char="•"/>
            </a:pPr>
            <a:endParaRPr lang="en-GB" dirty="0">
              <a:latin typeface="Constantia" pitchFamily="18" charset="0"/>
            </a:endParaRPr>
          </a:p>
          <a:p>
            <a:pPr marL="342900" indent="-342900">
              <a:spcBef>
                <a:spcPct val="20000"/>
              </a:spcBef>
              <a:buFontTx/>
              <a:buChar char="•"/>
            </a:pPr>
            <a:endParaRPr lang="en-GB" dirty="0">
              <a:latin typeface="Constantia" pitchFamily="18" charset="0"/>
            </a:endParaRPr>
          </a:p>
        </p:txBody>
      </p:sp>
      <p:pic>
        <p:nvPicPr>
          <p:cNvPr id="38916" name="Picture 6" descr="http://lucidry.org/wp-content/uploads/2010/04/Communication.jpg"/>
          <p:cNvPicPr>
            <a:picLocks noChangeAspect="1" noChangeArrowheads="1"/>
          </p:cNvPicPr>
          <p:nvPr/>
        </p:nvPicPr>
        <p:blipFill>
          <a:blip r:embed="rId2" cstate="print"/>
          <a:srcRect/>
          <a:stretch>
            <a:fillRect/>
          </a:stretch>
        </p:blipFill>
        <p:spPr bwMode="auto">
          <a:xfrm>
            <a:off x="1143000" y="0"/>
            <a:ext cx="1773238" cy="1773238"/>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sz="2800" dirty="0"/>
              <a:t>The importance of effective communication and information sharing</a:t>
            </a:r>
          </a:p>
        </p:txBody>
      </p:sp>
      <p:sp>
        <p:nvSpPr>
          <p:cNvPr id="3" name="Content Placeholder 2"/>
          <p:cNvSpPr>
            <a:spLocks noGrp="1"/>
          </p:cNvSpPr>
          <p:nvPr>
            <p:ph idx="1"/>
          </p:nvPr>
        </p:nvSpPr>
        <p:spPr/>
        <p:txBody>
          <a:bodyPr/>
          <a:lstStyle/>
          <a:p>
            <a:pPr marL="342900" indent="-342900">
              <a:spcBef>
                <a:spcPct val="20000"/>
              </a:spcBef>
              <a:buFont typeface="Times" pitchFamily="18" charset="0"/>
              <a:buNone/>
              <a:defRPr/>
            </a:pPr>
            <a:r>
              <a:rPr lang="en-GB" sz="2400" dirty="0">
                <a:latin typeface="Constantia" pitchFamily="18" charset="0"/>
              </a:rPr>
              <a:t>Practitioners need to find out about what other </a:t>
            </a:r>
          </a:p>
          <a:p>
            <a:pPr marL="342900" indent="-342900">
              <a:spcBef>
                <a:spcPct val="20000"/>
              </a:spcBef>
              <a:buFont typeface="Times" pitchFamily="18" charset="0"/>
              <a:buNone/>
              <a:defRPr/>
            </a:pPr>
            <a:r>
              <a:rPr lang="en-GB" sz="2400" dirty="0">
                <a:latin typeface="Constantia" pitchFamily="18" charset="0"/>
              </a:rPr>
              <a:t>organisations can offer to individuals, families, carers, </a:t>
            </a:r>
          </a:p>
          <a:p>
            <a:pPr marL="342900" indent="-342900">
              <a:spcBef>
                <a:spcPct val="20000"/>
              </a:spcBef>
              <a:buFont typeface="Times" pitchFamily="18" charset="0"/>
              <a:buNone/>
              <a:defRPr/>
            </a:pPr>
            <a:r>
              <a:rPr lang="en-GB" sz="2400" dirty="0">
                <a:latin typeface="Constantia" pitchFamily="18" charset="0"/>
              </a:rPr>
              <a:t>groups and communities so that:</a:t>
            </a:r>
          </a:p>
          <a:p>
            <a:pPr marL="342900" indent="-342900">
              <a:spcBef>
                <a:spcPct val="20000"/>
              </a:spcBef>
              <a:buFontTx/>
              <a:buChar char="•"/>
              <a:defRPr/>
            </a:pPr>
            <a:r>
              <a:rPr lang="en-GB" sz="2400" dirty="0">
                <a:latin typeface="Constantia" pitchFamily="18" charset="0"/>
              </a:rPr>
              <a:t>They can work effectively with others to improve the services offered.</a:t>
            </a:r>
          </a:p>
          <a:p>
            <a:pPr marL="342900" indent="-342900">
              <a:spcBef>
                <a:spcPct val="20000"/>
              </a:spcBef>
              <a:buFontTx/>
              <a:buChar char="•"/>
              <a:defRPr/>
            </a:pPr>
            <a:r>
              <a:rPr lang="en-GB" sz="2400" dirty="0">
                <a:latin typeface="Constantia" pitchFamily="18" charset="0"/>
              </a:rPr>
              <a:t>They can share information that focuses on the service user.</a:t>
            </a:r>
          </a:p>
          <a:p>
            <a:pPr marL="342900" indent="-342900">
              <a:spcBef>
                <a:spcPct val="20000"/>
              </a:spcBef>
              <a:buFontTx/>
              <a:buChar char="•"/>
              <a:defRPr/>
            </a:pPr>
            <a:r>
              <a:rPr lang="en-GB" sz="2400" dirty="0">
                <a:latin typeface="Constantia" pitchFamily="18" charset="0"/>
              </a:rPr>
              <a:t>They are all working towards the same aim – to achieve the best possible outcomes for the service user and their families.</a:t>
            </a:r>
          </a:p>
          <a:p>
            <a:pPr>
              <a:defRPr/>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Active listening skills.</a:t>
            </a:r>
          </a:p>
          <a:p>
            <a:r>
              <a:rPr lang="en-GB" dirty="0"/>
              <a:t>Conversational competence.</a:t>
            </a:r>
          </a:p>
          <a:p>
            <a:r>
              <a:rPr lang="en-GB" dirty="0"/>
              <a:t>Modes of communication.</a:t>
            </a:r>
          </a:p>
          <a:p>
            <a:r>
              <a:rPr lang="en-GB" dirty="0"/>
              <a:t>Sharing information and knowledge.</a:t>
            </a:r>
          </a:p>
          <a:p>
            <a:r>
              <a:rPr lang="en-GB" dirty="0"/>
              <a:t>Building effective professional relationships.</a:t>
            </a:r>
          </a:p>
          <a:p>
            <a:r>
              <a:rPr lang="en-GB" dirty="0"/>
              <a:t>Building, using and maintaining professional networks.</a:t>
            </a:r>
          </a:p>
        </p:txBody>
      </p:sp>
      <p:sp>
        <p:nvSpPr>
          <p:cNvPr id="3" name="Title 2"/>
          <p:cNvSpPr>
            <a:spLocks noGrp="1"/>
          </p:cNvSpPr>
          <p:nvPr>
            <p:ph type="title"/>
          </p:nvPr>
        </p:nvSpPr>
        <p:spPr/>
        <p:txBody>
          <a:bodyPr/>
          <a:lstStyle/>
          <a:p>
            <a:r>
              <a:rPr lang="en-GB" dirty="0"/>
              <a:t>Effective Communication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2800" dirty="0"/>
              <a:t>Policies and procedures for information sharing in the work setting</a:t>
            </a:r>
          </a:p>
        </p:txBody>
      </p:sp>
      <p:sp>
        <p:nvSpPr>
          <p:cNvPr id="3" name="Content Placeholder 2"/>
          <p:cNvSpPr>
            <a:spLocks noGrp="1"/>
          </p:cNvSpPr>
          <p:nvPr>
            <p:ph idx="1"/>
          </p:nvPr>
        </p:nvSpPr>
        <p:spPr/>
        <p:txBody>
          <a:bodyPr>
            <a:normAutofit fontScale="62500" lnSpcReduction="20000"/>
          </a:bodyPr>
          <a:lstStyle/>
          <a:p>
            <a:pPr marL="274320" indent="-274320" fontAlgn="auto">
              <a:spcAft>
                <a:spcPts val="0"/>
              </a:spcAft>
              <a:buClr>
                <a:schemeClr val="accent3"/>
              </a:buClr>
              <a:buFont typeface="Wingdings 2"/>
              <a:buChar char=""/>
              <a:defRPr/>
            </a:pPr>
            <a:r>
              <a:rPr lang="en-GB" dirty="0"/>
              <a:t>To comply with Data Protection Legislation every setting should have policies and procedures that encourage effective and clear communication when sharing information.</a:t>
            </a:r>
          </a:p>
          <a:p>
            <a:pPr marL="274320" indent="-274320" fontAlgn="auto">
              <a:spcAft>
                <a:spcPts val="0"/>
              </a:spcAft>
              <a:buClr>
                <a:schemeClr val="accent3"/>
              </a:buClr>
              <a:buFont typeface="Wingdings 3" pitchFamily="18" charset="2"/>
              <a:buNone/>
              <a:defRPr/>
            </a:pPr>
            <a:endParaRPr lang="en-GB" dirty="0"/>
          </a:p>
          <a:p>
            <a:pPr marL="274320" indent="-274320" fontAlgn="auto">
              <a:spcAft>
                <a:spcPts val="0"/>
              </a:spcAft>
              <a:buClr>
                <a:schemeClr val="accent3"/>
              </a:buClr>
              <a:buFont typeface="Wingdings 2"/>
              <a:buChar char=""/>
              <a:defRPr/>
            </a:pPr>
            <a:r>
              <a:rPr lang="en-GB" dirty="0"/>
              <a:t>All policies should be available to interested parties and shared with colleagues, parents/guardians, carers and other settings and services.</a:t>
            </a:r>
          </a:p>
          <a:p>
            <a:pPr marL="274320" indent="-274320" fontAlgn="auto">
              <a:spcBef>
                <a:spcPct val="0"/>
              </a:spcBef>
              <a:spcAft>
                <a:spcPts val="0"/>
              </a:spcAft>
              <a:buClr>
                <a:schemeClr val="accent3"/>
              </a:buClr>
              <a:buFont typeface="Wingdings 2"/>
              <a:buChar char=""/>
              <a:defRPr/>
            </a:pPr>
            <a:endParaRPr lang="en-GB" dirty="0">
              <a:solidFill>
                <a:srgbClr val="FF0000"/>
              </a:solidFill>
            </a:endParaRPr>
          </a:p>
          <a:p>
            <a:pPr marL="274320" indent="-274320" fontAlgn="auto">
              <a:spcBef>
                <a:spcPct val="0"/>
              </a:spcBef>
              <a:spcAft>
                <a:spcPts val="0"/>
              </a:spcAft>
              <a:buClr>
                <a:schemeClr val="accent3"/>
              </a:buClr>
              <a:buFont typeface="Wingdings 3" pitchFamily="18" charset="2"/>
              <a:buNone/>
              <a:defRPr/>
            </a:pPr>
            <a:r>
              <a:rPr lang="en-GB" dirty="0">
                <a:solidFill>
                  <a:srgbClr val="FF0000"/>
                </a:solidFill>
              </a:rPr>
              <a:t>You need to identify the policies and procedures in your work</a:t>
            </a:r>
          </a:p>
          <a:p>
            <a:pPr marL="274320" indent="-274320" fontAlgn="auto">
              <a:spcBef>
                <a:spcPct val="0"/>
              </a:spcBef>
              <a:spcAft>
                <a:spcPts val="0"/>
              </a:spcAft>
              <a:buClr>
                <a:schemeClr val="accent3"/>
              </a:buClr>
              <a:buFont typeface="Wingdings 3" pitchFamily="18" charset="2"/>
              <a:buNone/>
              <a:defRPr/>
            </a:pPr>
            <a:r>
              <a:rPr lang="en-GB" dirty="0">
                <a:solidFill>
                  <a:srgbClr val="FF0000"/>
                </a:solidFill>
              </a:rPr>
              <a:t>setting that include details about data protection, confidentiality and  </a:t>
            </a:r>
          </a:p>
          <a:p>
            <a:pPr marL="274320" indent="-274320" fontAlgn="auto">
              <a:spcBef>
                <a:spcPct val="0"/>
              </a:spcBef>
              <a:spcAft>
                <a:spcPts val="0"/>
              </a:spcAft>
              <a:buClr>
                <a:schemeClr val="accent3"/>
              </a:buClr>
              <a:buFont typeface="Wingdings 3" pitchFamily="18" charset="2"/>
              <a:buNone/>
              <a:defRPr/>
            </a:pPr>
            <a:r>
              <a:rPr lang="en-GB" dirty="0">
                <a:solidFill>
                  <a:srgbClr val="FF0000"/>
                </a:solidFill>
              </a:rPr>
              <a:t>information sharing.</a:t>
            </a:r>
          </a:p>
          <a:p>
            <a:pPr marL="274320" indent="-274320" fontAlgn="auto">
              <a:spcBef>
                <a:spcPct val="0"/>
              </a:spcBef>
              <a:spcAft>
                <a:spcPts val="0"/>
              </a:spcAft>
              <a:buClrTx/>
              <a:buFontTx/>
              <a:buNone/>
              <a:defRPr/>
            </a:pPr>
            <a:endParaRPr lang="en-GB" dirty="0">
              <a:solidFill>
                <a:srgbClr val="FF0000"/>
              </a:solidFill>
            </a:endParaRPr>
          </a:p>
          <a:p>
            <a:pPr marL="274320" indent="-274320" fontAlgn="auto">
              <a:spcBef>
                <a:spcPct val="0"/>
              </a:spcBef>
              <a:spcAft>
                <a:spcPts val="0"/>
              </a:spcAft>
              <a:buClrTx/>
              <a:buFontTx/>
              <a:buNone/>
              <a:defRPr/>
            </a:pPr>
            <a:r>
              <a:rPr lang="en-GB" dirty="0">
                <a:solidFill>
                  <a:srgbClr val="FF0000"/>
                </a:solidFill>
              </a:rPr>
              <a:t>Ask to see these policies and note details of:</a:t>
            </a:r>
          </a:p>
          <a:p>
            <a:pPr marL="274320" indent="-274320" fontAlgn="auto">
              <a:spcBef>
                <a:spcPct val="0"/>
              </a:spcBef>
              <a:spcAft>
                <a:spcPts val="0"/>
              </a:spcAft>
              <a:buClrTx/>
              <a:buFontTx/>
              <a:buNone/>
              <a:defRPr/>
            </a:pPr>
            <a:endParaRPr lang="en-GB" dirty="0">
              <a:solidFill>
                <a:srgbClr val="FF0000"/>
              </a:solidFill>
            </a:endParaRPr>
          </a:p>
          <a:p>
            <a:pPr marL="274320" indent="-274320" fontAlgn="auto">
              <a:spcBef>
                <a:spcPct val="0"/>
              </a:spcBef>
              <a:spcAft>
                <a:spcPts val="0"/>
              </a:spcAft>
              <a:buClrTx/>
              <a:buFont typeface="Wingdings" pitchFamily="2" charset="2"/>
              <a:buChar char="§"/>
              <a:defRPr/>
            </a:pPr>
            <a:r>
              <a:rPr lang="en-GB" dirty="0">
                <a:solidFill>
                  <a:srgbClr val="FF0000"/>
                </a:solidFill>
              </a:rPr>
              <a:t>The title of the policy</a:t>
            </a:r>
          </a:p>
          <a:p>
            <a:pPr marL="274320" indent="-274320" fontAlgn="auto">
              <a:spcBef>
                <a:spcPct val="0"/>
              </a:spcBef>
              <a:spcAft>
                <a:spcPts val="0"/>
              </a:spcAft>
              <a:buClrTx/>
              <a:buFont typeface="Wingdings" pitchFamily="2" charset="2"/>
              <a:buChar char="§"/>
              <a:defRPr/>
            </a:pPr>
            <a:r>
              <a:rPr lang="en-GB" dirty="0">
                <a:solidFill>
                  <a:srgbClr val="FF0000"/>
                </a:solidFill>
              </a:rPr>
              <a:t>The details about the procedures for sharing information</a:t>
            </a:r>
          </a:p>
          <a:p>
            <a:pPr marL="274320" indent="-274320" fontAlgn="auto">
              <a:spcBef>
                <a:spcPct val="0"/>
              </a:spcBef>
              <a:spcAft>
                <a:spcPts val="0"/>
              </a:spcAft>
              <a:buClrTx/>
              <a:buFont typeface="Wingdings" pitchFamily="2" charset="2"/>
              <a:buChar char="§"/>
              <a:defRPr/>
            </a:pPr>
            <a:r>
              <a:rPr lang="en-GB" dirty="0">
                <a:solidFill>
                  <a:srgbClr val="FF0000"/>
                </a:solidFill>
              </a:rPr>
              <a:t>Gain an understanding of your role in the implementation of these policies</a:t>
            </a:r>
            <a:endParaRPr lang="en-GB" dirty="0"/>
          </a:p>
          <a:p>
            <a:pPr marL="0" indent="0" fontAlgn="auto">
              <a:spcAft>
                <a:spcPts val="0"/>
              </a:spcAft>
              <a:buClr>
                <a:schemeClr val="accent3"/>
              </a:buClr>
              <a:buFont typeface="Wingdings 2"/>
              <a:buNone/>
              <a:defRPr/>
            </a:pPr>
            <a:r>
              <a:rPr lang="en-GB" dirty="0"/>
              <a:t> </a:t>
            </a:r>
            <a:br>
              <a:rPr lang="en-GB" dirty="0"/>
            </a:b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a:defRPr/>
            </a:pPr>
            <a:br>
              <a:rPr lang="en-GB" sz="2400" dirty="0"/>
            </a:br>
            <a:r>
              <a:rPr lang="en-GB" sz="2400" dirty="0"/>
              <a:t>Conflicts and dilemmas about information sharing</a:t>
            </a:r>
          </a:p>
        </p:txBody>
      </p:sp>
      <p:sp>
        <p:nvSpPr>
          <p:cNvPr id="3" name="Content Placeholder 2"/>
          <p:cNvSpPr>
            <a:spLocks noGrp="1"/>
          </p:cNvSpPr>
          <p:nvPr>
            <p:ph idx="1"/>
          </p:nvPr>
        </p:nvSpPr>
        <p:spPr/>
        <p:txBody>
          <a:bodyPr>
            <a:normAutofit/>
          </a:bodyPr>
          <a:lstStyle/>
          <a:p>
            <a:pPr marL="274320" indent="-274320" fontAlgn="auto">
              <a:lnSpc>
                <a:spcPct val="90000"/>
              </a:lnSpc>
              <a:spcAft>
                <a:spcPts val="0"/>
              </a:spcAft>
              <a:buClr>
                <a:schemeClr val="accent3"/>
              </a:buClr>
              <a:buFont typeface="Wingdings 2"/>
              <a:buChar char=""/>
              <a:defRPr/>
            </a:pPr>
            <a:r>
              <a:rPr lang="en-GB" sz="2000" dirty="0"/>
              <a:t>In partnership working, private information about a service user is often shared with other professionals within the partner network.</a:t>
            </a:r>
          </a:p>
          <a:p>
            <a:pPr marL="274320" indent="-274320" fontAlgn="auto">
              <a:lnSpc>
                <a:spcPct val="90000"/>
              </a:lnSpc>
              <a:spcAft>
                <a:spcPts val="0"/>
              </a:spcAft>
              <a:buClr>
                <a:schemeClr val="accent3"/>
              </a:buClr>
              <a:buFont typeface="Wingdings 2"/>
              <a:buChar char=""/>
              <a:defRPr/>
            </a:pPr>
            <a:r>
              <a:rPr lang="en-GB" sz="2000" dirty="0"/>
              <a:t>Records should only show information that is essential to the service but there may be conflicts/dilemmas when:</a:t>
            </a:r>
          </a:p>
          <a:p>
            <a:pPr marL="640080" lvl="1" indent="-246888" fontAlgn="auto">
              <a:lnSpc>
                <a:spcPct val="90000"/>
              </a:lnSpc>
              <a:spcAft>
                <a:spcPts val="0"/>
              </a:spcAft>
              <a:buClr>
                <a:srgbClr val="9E0130"/>
              </a:buClr>
              <a:buFontTx/>
              <a:buChar char="•"/>
              <a:defRPr/>
            </a:pPr>
            <a:r>
              <a:rPr lang="en-GB" sz="2000" dirty="0"/>
              <a:t>A practitioner is asked to, or wishes to, share information – </a:t>
            </a:r>
            <a:r>
              <a:rPr lang="en-GB" sz="2000" dirty="0">
                <a:solidFill>
                  <a:srgbClr val="9E0130"/>
                </a:solidFill>
              </a:rPr>
              <a:t>is there a clear and legitimate reason for doing so?</a:t>
            </a:r>
          </a:p>
          <a:p>
            <a:pPr marL="640080" lvl="1" indent="-246888" fontAlgn="auto">
              <a:lnSpc>
                <a:spcPct val="90000"/>
              </a:lnSpc>
              <a:spcAft>
                <a:spcPts val="0"/>
              </a:spcAft>
              <a:buClr>
                <a:srgbClr val="9E0130"/>
              </a:buClr>
              <a:buFontTx/>
              <a:buChar char="•"/>
              <a:defRPr/>
            </a:pPr>
            <a:r>
              <a:rPr lang="en-GB" sz="2000" dirty="0"/>
              <a:t>The information might identify the person – </a:t>
            </a:r>
            <a:r>
              <a:rPr lang="en-GB" sz="2000" dirty="0">
                <a:solidFill>
                  <a:srgbClr val="9E0130"/>
                </a:solidFill>
              </a:rPr>
              <a:t>advice, if possible, should be sought in the first instance, without identifying the person.</a:t>
            </a:r>
          </a:p>
          <a:p>
            <a:pPr marL="640080" lvl="1" indent="-246888" fontAlgn="auto">
              <a:lnSpc>
                <a:spcPct val="90000"/>
              </a:lnSpc>
              <a:spcAft>
                <a:spcPts val="0"/>
              </a:spcAft>
              <a:buClr>
                <a:srgbClr val="9E0130"/>
              </a:buClr>
              <a:buFontTx/>
              <a:buChar char="•"/>
              <a:defRPr/>
            </a:pPr>
            <a:r>
              <a:rPr lang="en-GB" sz="2000" dirty="0"/>
              <a:t>The information is confidential – </a:t>
            </a:r>
            <a:r>
              <a:rPr lang="en-GB" sz="2000" dirty="0">
                <a:solidFill>
                  <a:srgbClr val="9E0130"/>
                </a:solidFill>
              </a:rPr>
              <a:t>has consent been given or has this been overridden in the public interest? </a:t>
            </a:r>
          </a:p>
          <a:p>
            <a:pPr marL="640080" lvl="1" indent="-246888" fontAlgn="auto">
              <a:lnSpc>
                <a:spcPct val="90000"/>
              </a:lnSpc>
              <a:spcAft>
                <a:spcPts val="0"/>
              </a:spcAft>
              <a:buClr>
                <a:srgbClr val="9E0130"/>
              </a:buClr>
              <a:buFontTx/>
              <a:buChar char="•"/>
              <a:defRPr/>
            </a:pPr>
            <a:r>
              <a:rPr lang="en-GB" sz="2000" dirty="0"/>
              <a:t>The practitioner is unsure about the need to share the information, how much to share and when and how it can be shared</a:t>
            </a:r>
            <a:r>
              <a:rPr lang="en-GB" sz="2000" dirty="0">
                <a:solidFill>
                  <a:srgbClr val="9E0130"/>
                </a:solidFill>
              </a:rPr>
              <a:t> </a:t>
            </a:r>
            <a:r>
              <a:rPr lang="en-GB" sz="2000" dirty="0"/>
              <a:t>– </a:t>
            </a:r>
            <a:r>
              <a:rPr lang="en-GB" sz="2000" dirty="0">
                <a:solidFill>
                  <a:srgbClr val="9E0130"/>
                </a:solidFill>
              </a:rPr>
              <a:t>advice from a superior must be sought.</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a:defRPr/>
            </a:pPr>
            <a:r>
              <a:rPr lang="en-GB" dirty="0"/>
              <a:t>Record Keeping</a:t>
            </a:r>
          </a:p>
        </p:txBody>
      </p:sp>
      <p:sp>
        <p:nvSpPr>
          <p:cNvPr id="3" name="Content Placeholder 2"/>
          <p:cNvSpPr>
            <a:spLocks noGrp="1"/>
          </p:cNvSpPr>
          <p:nvPr>
            <p:ph idx="1"/>
          </p:nvPr>
        </p:nvSpPr>
        <p:spPr/>
        <p:txBody>
          <a:bodyPr>
            <a:normAutofit/>
          </a:bodyPr>
          <a:lstStyle/>
          <a:p>
            <a:pPr marL="274320" indent="-274320" fontAlgn="auto">
              <a:spcAft>
                <a:spcPts val="0"/>
              </a:spcAft>
              <a:buClr>
                <a:schemeClr val="accent3"/>
              </a:buClr>
              <a:buFont typeface="Wingdings 2"/>
              <a:buNone/>
              <a:defRPr/>
            </a:pPr>
            <a:r>
              <a:rPr lang="en-GB" dirty="0"/>
              <a:t>Keeping records is an essential part of any work</a:t>
            </a:r>
          </a:p>
          <a:p>
            <a:pPr marL="274320" indent="-274320" fontAlgn="auto">
              <a:spcAft>
                <a:spcPts val="0"/>
              </a:spcAft>
              <a:buClr>
                <a:schemeClr val="accent3"/>
              </a:buClr>
              <a:buFont typeface="Wingdings 2"/>
              <a:buNone/>
              <a:defRPr/>
            </a:pPr>
            <a:r>
              <a:rPr lang="en-GB" dirty="0"/>
              <a:t>with health and social care service users.</a:t>
            </a:r>
          </a:p>
          <a:p>
            <a:pPr marL="274320" indent="-274320" fontAlgn="auto">
              <a:spcAft>
                <a:spcPts val="0"/>
              </a:spcAft>
              <a:buClr>
                <a:schemeClr val="accent3"/>
              </a:buClr>
              <a:buFont typeface="Wingdings 2"/>
              <a:buNone/>
              <a:defRPr/>
            </a:pPr>
            <a:endParaRPr lang="en-GB" dirty="0"/>
          </a:p>
          <a:p>
            <a:pPr marL="274320" indent="-274320" fontAlgn="auto">
              <a:spcAft>
                <a:spcPts val="0"/>
              </a:spcAft>
              <a:buClr>
                <a:schemeClr val="accent3"/>
              </a:buClr>
              <a:buFont typeface="Wingdings 2"/>
              <a:buNone/>
              <a:defRPr/>
            </a:pPr>
            <a:r>
              <a:rPr lang="en-GB" b="1" dirty="0">
                <a:solidFill>
                  <a:srgbClr val="FF0000"/>
                </a:solidFill>
              </a:rPr>
              <a:t>What’s the purpose of recording information</a:t>
            </a:r>
          </a:p>
          <a:p>
            <a:pPr marL="274320" indent="-274320" fontAlgn="auto">
              <a:spcAft>
                <a:spcPts val="0"/>
              </a:spcAft>
              <a:buClr>
                <a:schemeClr val="accent3"/>
              </a:buClr>
              <a:buFont typeface="Wingdings 2"/>
              <a:buNone/>
              <a:defRPr/>
            </a:pPr>
            <a:r>
              <a:rPr lang="en-GB" b="1" dirty="0">
                <a:solidFill>
                  <a:srgbClr val="FF0000"/>
                </a:solidFill>
              </a:rPr>
              <a:t>like this?</a:t>
            </a:r>
          </a:p>
          <a:p>
            <a:pPr marL="274320" indent="-274320" fontAlgn="auto">
              <a:spcAft>
                <a:spcPts val="0"/>
              </a:spcAft>
              <a:buClr>
                <a:schemeClr val="accent3"/>
              </a:buClr>
              <a:buFont typeface="Wingdings 2"/>
              <a:buNone/>
              <a:defRPr/>
            </a:pPr>
            <a:endParaRPr lang="en-GB" b="1" dirty="0">
              <a:solidFill>
                <a:srgbClr val="FF0000"/>
              </a:solidFill>
            </a:endParaRPr>
          </a:p>
          <a:p>
            <a:pPr marL="274320" indent="-274320" fontAlgn="auto">
              <a:spcAft>
                <a:spcPts val="0"/>
              </a:spcAft>
              <a:buClr>
                <a:schemeClr val="accent3"/>
              </a:buClr>
              <a:buFont typeface="Wingdings 2"/>
              <a:buNone/>
              <a:defRPr/>
            </a:pPr>
            <a:r>
              <a:rPr lang="en-GB" b="1" dirty="0">
                <a:solidFill>
                  <a:srgbClr val="FF0000"/>
                </a:solidFill>
              </a:rPr>
              <a:t>How should they be kept?</a:t>
            </a:r>
          </a:p>
          <a:p>
            <a:pPr marL="274320" indent="-274320" fontAlgn="auto">
              <a:spcAft>
                <a:spcPts val="0"/>
              </a:spcAft>
              <a:buClr>
                <a:schemeClr val="accent3"/>
              </a:buClr>
              <a:buFont typeface="Wingdings 2"/>
              <a:buNone/>
              <a:defRPr/>
            </a:pPr>
            <a:endParaRPr lang="en-GB" dirty="0"/>
          </a:p>
          <a:p>
            <a:pPr marL="274320" indent="-274320" fontAlgn="auto">
              <a:spcAft>
                <a:spcPts val="0"/>
              </a:spcAft>
              <a:buClr>
                <a:schemeClr val="accent3"/>
              </a:buClr>
              <a:buFont typeface="Wingdings 2"/>
              <a:buNone/>
              <a:defRPr/>
            </a:pP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274320" indent="-274320" fontAlgn="auto">
              <a:spcAft>
                <a:spcPts val="0"/>
              </a:spcAft>
              <a:buClr>
                <a:schemeClr val="accent3"/>
              </a:buClr>
              <a:buFont typeface="Wingdings 2"/>
              <a:buNone/>
              <a:defRPr/>
            </a:pPr>
            <a:r>
              <a:rPr lang="en-GB" sz="2000" dirty="0"/>
              <a:t>Records and reports should:</a:t>
            </a:r>
          </a:p>
          <a:p>
            <a:pPr marL="274320" indent="-274320" fontAlgn="auto">
              <a:spcAft>
                <a:spcPts val="0"/>
              </a:spcAft>
              <a:buClr>
                <a:schemeClr val="accent3"/>
              </a:buClr>
              <a:buFont typeface="Wingdings 2"/>
              <a:buNone/>
              <a:defRPr/>
            </a:pPr>
            <a:endParaRPr lang="en-GB" sz="2000" dirty="0"/>
          </a:p>
          <a:p>
            <a:pPr marL="274320" indent="-274320" fontAlgn="auto">
              <a:spcAft>
                <a:spcPts val="0"/>
              </a:spcAft>
              <a:buClr>
                <a:schemeClr val="accent3"/>
              </a:buClr>
              <a:buFont typeface="Wingdings 2"/>
              <a:buNone/>
              <a:defRPr/>
            </a:pPr>
            <a:r>
              <a:rPr lang="en-GB" sz="2000" dirty="0"/>
              <a:t>1. Be legible and grammatically correct so that details can be read and understood.</a:t>
            </a:r>
          </a:p>
          <a:p>
            <a:pPr marL="274320" indent="-274320" fontAlgn="auto">
              <a:spcAft>
                <a:spcPts val="0"/>
              </a:spcAft>
              <a:buClr>
                <a:schemeClr val="accent3"/>
              </a:buClr>
              <a:buFont typeface="Wingdings 2"/>
              <a:buNone/>
              <a:defRPr/>
            </a:pPr>
            <a:r>
              <a:rPr lang="en-GB" sz="2000" dirty="0"/>
              <a:t>2. Contain details of any concerns about a service user’</a:t>
            </a:r>
            <a:r>
              <a:rPr lang="en-GB" altLang="ja-JP" sz="2000" dirty="0"/>
              <a:t>s health or well-being so they can be considered and dealt with.</a:t>
            </a:r>
          </a:p>
          <a:p>
            <a:pPr marL="274320" indent="-274320" fontAlgn="auto">
              <a:spcAft>
                <a:spcPts val="0"/>
              </a:spcAft>
              <a:buClr>
                <a:schemeClr val="accent3"/>
              </a:buClr>
              <a:buFont typeface="Wingdings 2"/>
              <a:buNone/>
              <a:defRPr/>
            </a:pPr>
            <a:r>
              <a:rPr lang="en-GB" sz="2000" dirty="0"/>
              <a:t>3. Identify needs so that these can be addressed.</a:t>
            </a:r>
          </a:p>
          <a:p>
            <a:pPr marL="274320" indent="-274320" fontAlgn="auto">
              <a:spcAft>
                <a:spcPts val="0"/>
              </a:spcAft>
              <a:buClr>
                <a:schemeClr val="accent3"/>
              </a:buClr>
              <a:buFont typeface="Wingdings 2"/>
              <a:buNone/>
              <a:defRPr/>
            </a:pPr>
            <a:r>
              <a:rPr lang="en-GB" sz="2000" dirty="0"/>
              <a:t>4. Be written in such a way that, if necessary, another staff member could take over the case.</a:t>
            </a:r>
          </a:p>
          <a:p>
            <a:pPr marL="274320" indent="-274320" fontAlgn="auto">
              <a:spcAft>
                <a:spcPts val="0"/>
              </a:spcAft>
              <a:buClr>
                <a:schemeClr val="accent3"/>
              </a:buClr>
              <a:buFont typeface="Wingdings 2"/>
              <a:buNone/>
              <a:defRPr/>
            </a:pPr>
            <a:r>
              <a:rPr lang="en-GB" sz="2000" dirty="0"/>
              <a:t>5. Help managers to monitor and evaluate the quality and performance of the service provided for service users.</a:t>
            </a:r>
          </a:p>
          <a:p>
            <a:pPr>
              <a:defRPr/>
            </a:pPr>
            <a:endParaRPr lang="en-GB" dirty="0"/>
          </a:p>
        </p:txBody>
      </p:sp>
      <p:sp>
        <p:nvSpPr>
          <p:cNvPr id="3" name="Title 2"/>
          <p:cNvSpPr>
            <a:spLocks noGrp="1"/>
          </p:cNvSpPr>
          <p:nvPr>
            <p:ph type="title"/>
          </p:nvPr>
        </p:nvSpPr>
        <p:spPr/>
        <p:txBody>
          <a:bodyPr/>
          <a:lstStyle/>
          <a:p>
            <a:pPr>
              <a:defRPr/>
            </a:pPr>
            <a:r>
              <a:rPr lang="en-GB" dirty="0"/>
              <a:t>Record Keeping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defRPr/>
            </a:pPr>
            <a:r>
              <a:rPr lang="en-GB"/>
              <a:t>Storing Information</a:t>
            </a:r>
          </a:p>
        </p:txBody>
      </p:sp>
      <p:sp>
        <p:nvSpPr>
          <p:cNvPr id="3" name="Content Placeholder 2"/>
          <p:cNvSpPr>
            <a:spLocks noGrp="1"/>
          </p:cNvSpPr>
          <p:nvPr>
            <p:ph idx="1"/>
          </p:nvPr>
        </p:nvSpPr>
        <p:spPr/>
        <p:txBody>
          <a:bodyPr>
            <a:normAutofit fontScale="92500" lnSpcReduction="10000"/>
          </a:bodyPr>
          <a:lstStyle/>
          <a:p>
            <a:pPr marL="274320" indent="-274320" fontAlgn="auto">
              <a:spcBef>
                <a:spcPct val="0"/>
              </a:spcBef>
              <a:spcAft>
                <a:spcPts val="0"/>
              </a:spcAft>
              <a:buClr>
                <a:schemeClr val="accent3"/>
              </a:buClr>
              <a:buFontTx/>
              <a:buChar char="•"/>
              <a:defRPr/>
            </a:pPr>
            <a:r>
              <a:rPr lang="en-GB" dirty="0"/>
              <a:t>Every setting must provide clear policies and procedures about the recording and storing of information.</a:t>
            </a:r>
          </a:p>
          <a:p>
            <a:pPr marL="274320" indent="-274320" fontAlgn="auto">
              <a:spcBef>
                <a:spcPct val="0"/>
              </a:spcBef>
              <a:spcAft>
                <a:spcPts val="0"/>
              </a:spcAft>
              <a:buClr>
                <a:schemeClr val="accent3"/>
              </a:buClr>
              <a:buFontTx/>
              <a:buChar char="•"/>
              <a:defRPr/>
            </a:pPr>
            <a:r>
              <a:rPr lang="en-GB" dirty="0"/>
              <a:t>Anyone who keeps records, whether on computer or paper, should comply with the Data Protection Act.</a:t>
            </a:r>
          </a:p>
          <a:p>
            <a:pPr marL="274320" indent="-274320" fontAlgn="auto">
              <a:spcBef>
                <a:spcPct val="0"/>
              </a:spcBef>
              <a:spcAft>
                <a:spcPts val="0"/>
              </a:spcAft>
              <a:buClr>
                <a:schemeClr val="accent3"/>
              </a:buClr>
              <a:buFontTx/>
              <a:buChar char="•"/>
              <a:defRPr/>
            </a:pPr>
            <a:r>
              <a:rPr lang="en-GB" dirty="0"/>
              <a:t>Information should not be kept for longer than is necessary.</a:t>
            </a:r>
          </a:p>
          <a:p>
            <a:pPr marL="274320" indent="-274320" fontAlgn="auto">
              <a:spcBef>
                <a:spcPct val="0"/>
              </a:spcBef>
              <a:spcAft>
                <a:spcPts val="0"/>
              </a:spcAft>
              <a:buClr>
                <a:schemeClr val="accent3"/>
              </a:buClr>
              <a:buFontTx/>
              <a:buChar char="•"/>
              <a:defRPr/>
            </a:pPr>
            <a:r>
              <a:rPr lang="en-GB" dirty="0"/>
              <a:t>Records should be securely stored.</a:t>
            </a:r>
          </a:p>
          <a:p>
            <a:pPr marL="274320" indent="-274320" fontAlgn="auto">
              <a:spcBef>
                <a:spcPct val="0"/>
              </a:spcBef>
              <a:spcAft>
                <a:spcPts val="0"/>
              </a:spcAft>
              <a:buClr>
                <a:schemeClr val="accent3"/>
              </a:buClr>
              <a:buFontTx/>
              <a:buChar char="•"/>
              <a:defRPr/>
            </a:pPr>
            <a:r>
              <a:rPr lang="en-GB" dirty="0"/>
              <a:t>Care must be taken if information is kept on computers or sent by email, that it is only accessed only by authorised people.</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p:cNvSpPr>
            <a:spLocks noGrp="1"/>
          </p:cNvSpPr>
          <p:nvPr>
            <p:ph idx="1"/>
          </p:nvPr>
        </p:nvSpPr>
        <p:spPr/>
        <p:txBody>
          <a:bodyPr/>
          <a:lstStyle/>
          <a:p>
            <a:pPr eaLnBrk="1" hangingPunct="1"/>
            <a:r>
              <a:rPr lang="en-GB" dirty="0" err="1"/>
              <a:t>Jelphs,K</a:t>
            </a:r>
            <a:r>
              <a:rPr lang="en-GB" dirty="0"/>
              <a:t>., and Dickson, H., 2008, </a:t>
            </a:r>
            <a:r>
              <a:rPr lang="en-GB" i="1" dirty="0"/>
              <a:t>Working in Teams</a:t>
            </a:r>
            <a:r>
              <a:rPr lang="en-GB" dirty="0"/>
              <a:t>, PP in association with community care</a:t>
            </a:r>
          </a:p>
          <a:p>
            <a:pPr eaLnBrk="1" hangingPunct="1"/>
            <a:endParaRPr lang="en-GB" dirty="0"/>
          </a:p>
          <a:p>
            <a:pPr eaLnBrk="1" hangingPunct="1"/>
            <a:r>
              <a:rPr lang="en-GB" dirty="0"/>
              <a:t>Maclean, I., Maclean, S., </a:t>
            </a:r>
            <a:r>
              <a:rPr lang="en-GB" dirty="0" err="1"/>
              <a:t>Pardy</a:t>
            </a:r>
            <a:r>
              <a:rPr lang="en-GB" dirty="0"/>
              <a:t>-McLaughlin, L., 2007, </a:t>
            </a:r>
            <a:r>
              <a:rPr lang="en-GB" i="1" dirty="0"/>
              <a:t>A Handbook of Theory for Social Care Volume two</a:t>
            </a:r>
            <a:r>
              <a:rPr lang="en-GB" dirty="0"/>
              <a:t>, Staffs, </a:t>
            </a:r>
            <a:r>
              <a:rPr lang="en-GB" dirty="0" err="1"/>
              <a:t>Kirwin</a:t>
            </a:r>
            <a:r>
              <a:rPr lang="en-GB" dirty="0"/>
              <a:t> Maclean Associates</a:t>
            </a:r>
          </a:p>
          <a:p>
            <a:pPr eaLnBrk="1" hangingPunct="1"/>
            <a:endParaRPr lang="en-GB" dirty="0"/>
          </a:p>
        </p:txBody>
      </p:sp>
      <p:sp>
        <p:nvSpPr>
          <p:cNvPr id="2" name="Title 1"/>
          <p:cNvSpPr>
            <a:spLocks noGrp="1"/>
          </p:cNvSpPr>
          <p:nvPr>
            <p:ph type="title"/>
          </p:nvPr>
        </p:nvSpPr>
        <p:spPr/>
        <p:txBody>
          <a:bodyPr/>
          <a:lstStyle/>
          <a:p>
            <a:pPr eaLnBrk="1" fontAlgn="auto" hangingPunct="1">
              <a:spcAft>
                <a:spcPts val="0"/>
              </a:spcAft>
              <a:defRPr/>
            </a:pPr>
            <a:r>
              <a:rPr lang="en-GB" dirty="0"/>
              <a:t>References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1"/>
          <p:cNvSpPr>
            <a:spLocks noGrp="1"/>
          </p:cNvSpPr>
          <p:nvPr>
            <p:ph idx="1"/>
          </p:nvPr>
        </p:nvSpPr>
        <p:spPr/>
        <p:txBody>
          <a:bodyPr/>
          <a:lstStyle/>
          <a:p>
            <a:pPr eaLnBrk="1" hangingPunct="1"/>
            <a:r>
              <a:rPr lang="en-GB" dirty="0"/>
              <a:t>Maynard, T., Thomas, N., 2004, </a:t>
            </a:r>
            <a:r>
              <a:rPr lang="en-GB" i="1" dirty="0"/>
              <a:t>An Introduction to Early Childhood Studies</a:t>
            </a:r>
            <a:r>
              <a:rPr lang="en-GB" dirty="0"/>
              <a:t>, London Sage </a:t>
            </a:r>
          </a:p>
          <a:p>
            <a:pPr eaLnBrk="1" hangingPunct="1"/>
            <a:r>
              <a:rPr lang="en-GB" dirty="0"/>
              <a:t>Oliver, B Pitt, B., 2011, </a:t>
            </a:r>
            <a:r>
              <a:rPr lang="en-GB" i="1" dirty="0"/>
              <a:t>Working with Children, Young People and Families</a:t>
            </a:r>
            <a:r>
              <a:rPr lang="en-GB" dirty="0"/>
              <a:t>,  Exeter, Learning Matters Ltd. </a:t>
            </a:r>
          </a:p>
          <a:p>
            <a:pPr eaLnBrk="1" hangingPunct="1"/>
            <a:r>
              <a:rPr lang="en-GB" dirty="0"/>
              <a:t>Stacey, M., 2009  </a:t>
            </a:r>
            <a:r>
              <a:rPr lang="en-GB" i="1" dirty="0"/>
              <a:t>Teamwork and Collaboration in Early Years Setting</a:t>
            </a:r>
            <a:r>
              <a:rPr lang="en-GB" dirty="0"/>
              <a:t>, Exeter, Learning Matters Ltd</a:t>
            </a:r>
          </a:p>
          <a:p>
            <a:pPr eaLnBrk="1" hangingPunct="1"/>
            <a:endParaRPr lang="en-GB" dirty="0"/>
          </a:p>
        </p:txBody>
      </p:sp>
      <p:sp>
        <p:nvSpPr>
          <p:cNvPr id="3" name="Title 2"/>
          <p:cNvSpPr>
            <a:spLocks noGrp="1"/>
          </p:cNvSpPr>
          <p:nvPr>
            <p:ph type="title"/>
          </p:nvPr>
        </p:nvSpPr>
        <p:spPr/>
        <p:txBody>
          <a:bodyPr/>
          <a:lstStyle/>
          <a:p>
            <a:pPr>
              <a:defRPr/>
            </a:pPr>
            <a:r>
              <a:rPr lang="en-GB" dirty="0"/>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1951</Words>
  <Application>Microsoft Office PowerPoint</Application>
  <PresentationFormat>On-screen Show (4:3)</PresentationFormat>
  <Paragraphs>251</Paragraphs>
  <Slides>31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Calibri</vt:lpstr>
      <vt:lpstr>Constantia</vt:lpstr>
      <vt:lpstr>Garamond</vt:lpstr>
      <vt:lpstr>Lucida Sans Unicode</vt:lpstr>
      <vt:lpstr>Times</vt:lpstr>
      <vt:lpstr>Verdana</vt:lpstr>
      <vt:lpstr>Wingdings</vt:lpstr>
      <vt:lpstr>Wingdings 2</vt:lpstr>
      <vt:lpstr>Wingdings 3</vt:lpstr>
      <vt:lpstr>Concourse</vt:lpstr>
      <vt:lpstr>Effective Partnership Working</vt:lpstr>
      <vt:lpstr>Some Principles of Effective Partnership</vt:lpstr>
      <vt:lpstr>PowerPoint Presentation</vt:lpstr>
      <vt:lpstr>PowerPoint Presentation</vt:lpstr>
      <vt:lpstr>PowerPoint Presentation</vt:lpstr>
      <vt:lpstr>PowerPoint Presentation</vt:lpstr>
      <vt:lpstr>PowerPoint Presentation</vt:lpstr>
      <vt:lpstr>PowerPoint Presentation</vt:lpstr>
      <vt:lpstr>   </vt:lpstr>
      <vt:lpstr>What makes a good partnership?</vt:lpstr>
      <vt:lpstr>Effective partnership working Jelphs &amp; Dickson, (2008) </vt:lpstr>
      <vt:lpstr>Activity </vt:lpstr>
      <vt:lpstr>Advantages of multi-disciplinary/ partnership working</vt:lpstr>
      <vt:lpstr>Activity </vt:lpstr>
      <vt:lpstr>PowerPoint Presentation</vt:lpstr>
      <vt:lpstr>Challenges</vt:lpstr>
      <vt:lpstr>Danger areas </vt:lpstr>
      <vt:lpstr>Barriers to multidisciplinary working</vt:lpstr>
      <vt:lpstr>Barriers to multidisciplinary working</vt:lpstr>
      <vt:lpstr>Barriers to multidisciplinary working</vt:lpstr>
      <vt:lpstr>Team working</vt:lpstr>
      <vt:lpstr>PowerPoint Presentation</vt:lpstr>
      <vt:lpstr>The importance of effective communication and information sharing</vt:lpstr>
      <vt:lpstr>Effective Communication</vt:lpstr>
      <vt:lpstr>Policies and procedures for information sharing in the work setting</vt:lpstr>
      <vt:lpstr> Conflicts and dilemmas about information sharing</vt:lpstr>
      <vt:lpstr>Record Keeping</vt:lpstr>
      <vt:lpstr>Record Keeping</vt:lpstr>
      <vt:lpstr>Storing Information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Partnership</dc:title>
  <dc:creator>Mands</dc:creator>
  <cp:lastModifiedBy>Karen Hudson</cp:lastModifiedBy>
  <cp:revision>24</cp:revision>
  <dcterms:created xsi:type="dcterms:W3CDTF">2009-10-20T13:28:30Z</dcterms:created>
  <dcterms:modified xsi:type="dcterms:W3CDTF">2021-02-20T16:32:48Z</dcterms:modified>
</cp:coreProperties>
</file>