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handoutMasterIdLst>
    <p:handoutMasterId r:id="rId22"/>
  </p:handoutMasterIdLst>
  <p:sldIdLst>
    <p:sldId id="256" r:id="rId2"/>
    <p:sldId id="257" r:id="rId3"/>
    <p:sldId id="258" r:id="rId4"/>
    <p:sldId id="259" r:id="rId5"/>
    <p:sldId id="260" r:id="rId6"/>
    <p:sldId id="261" r:id="rId7"/>
    <p:sldId id="262" r:id="rId8"/>
    <p:sldId id="263" r:id="rId9"/>
    <p:sldId id="264" r:id="rId10"/>
    <p:sldId id="265" r:id="rId11"/>
    <p:sldId id="266" r:id="rId12"/>
    <p:sldId id="285" r:id="rId13"/>
    <p:sldId id="267" r:id="rId14"/>
    <p:sldId id="268" r:id="rId15"/>
    <p:sldId id="269" r:id="rId16"/>
    <p:sldId id="270" r:id="rId17"/>
    <p:sldId id="271" r:id="rId18"/>
    <p:sldId id="272" r:id="rId19"/>
    <p:sldId id="274" r:id="rId20"/>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620" autoAdjust="0"/>
    <p:restoredTop sz="94660"/>
  </p:normalViewPr>
  <p:slideViewPr>
    <p:cSldViewPr snapToGrid="0">
      <p:cViewPr varScale="1">
        <p:scale>
          <a:sx n="92" d="100"/>
          <a:sy n="92" d="100"/>
        </p:scale>
        <p:origin x="192" y="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B859C8C3-1D63-4040-A24E-598C46423D5F}" type="datetimeFigureOut">
              <a:rPr lang="en-US" smtClean="0"/>
              <a:t>15-Dec-16</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5F983E3B-6159-43EE-9133-5DB374FAE82D}" type="slidenum">
              <a:rPr lang="en-US" smtClean="0"/>
              <a:t>‹#›</a:t>
            </a:fld>
            <a:endParaRPr lang="en-US"/>
          </a:p>
        </p:txBody>
      </p:sp>
    </p:spTree>
    <p:extLst>
      <p:ext uri="{BB962C8B-B14F-4D97-AF65-F5344CB8AC3E}">
        <p14:creationId xmlns:p14="http://schemas.microsoft.com/office/powerpoint/2010/main" val="344886987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27EF81DB-9B51-4E8C-8F01-674D8E5E65BC}" type="datetimeFigureOut">
              <a:rPr lang="en-US" smtClean="0"/>
              <a:t>15-Dec-16</a:t>
            </a:fld>
            <a:endParaRPr lang="en-US"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599E5871-FA34-4E43-B0BA-8949C39DC23D}" type="slidenum">
              <a:rPr lang="en-US" smtClean="0"/>
              <a:t>‹#›</a:t>
            </a:fld>
            <a:endParaRPr lang="en-US" dirty="0"/>
          </a:p>
        </p:txBody>
      </p:sp>
    </p:spTree>
    <p:extLst>
      <p:ext uri="{BB962C8B-B14F-4D97-AF65-F5344CB8AC3E}">
        <p14:creationId xmlns:p14="http://schemas.microsoft.com/office/powerpoint/2010/main" val="7284861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23925" y="952500"/>
            <a:ext cx="8466138" cy="4762500"/>
          </a:xfrm>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sz="1400" i="1"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1</a:t>
            </a:fld>
            <a:endParaRPr lang="en-US" dirty="0">
              <a:solidFill>
                <a:prstClr val="black"/>
              </a:solidFill>
            </a:endParaRPr>
          </a:p>
        </p:txBody>
      </p:sp>
    </p:spTree>
    <p:extLst>
      <p:ext uri="{BB962C8B-B14F-4D97-AF65-F5344CB8AC3E}">
        <p14:creationId xmlns:p14="http://schemas.microsoft.com/office/powerpoint/2010/main" val="21533253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2</a:t>
            </a:fld>
            <a:endParaRPr lang="en-US" dirty="0">
              <a:solidFill>
                <a:prstClr val="black"/>
              </a:solidFill>
            </a:endParaRPr>
          </a:p>
        </p:txBody>
      </p:sp>
    </p:spTree>
    <p:extLst>
      <p:ext uri="{BB962C8B-B14F-4D97-AF65-F5344CB8AC3E}">
        <p14:creationId xmlns:p14="http://schemas.microsoft.com/office/powerpoint/2010/main" val="811579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3</a:t>
            </a:fld>
            <a:endParaRPr lang="en-US" dirty="0"/>
          </a:p>
        </p:txBody>
      </p:sp>
    </p:spTree>
    <p:extLst>
      <p:ext uri="{BB962C8B-B14F-4D97-AF65-F5344CB8AC3E}">
        <p14:creationId xmlns:p14="http://schemas.microsoft.com/office/powerpoint/2010/main" val="25973752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4</a:t>
            </a:fld>
            <a:endParaRPr lang="en-US" dirty="0"/>
          </a:p>
        </p:txBody>
      </p:sp>
    </p:spTree>
    <p:extLst>
      <p:ext uri="{BB962C8B-B14F-4D97-AF65-F5344CB8AC3E}">
        <p14:creationId xmlns:p14="http://schemas.microsoft.com/office/powerpoint/2010/main" val="5180644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5</a:t>
            </a:fld>
            <a:endParaRPr lang="en-US" dirty="0"/>
          </a:p>
        </p:txBody>
      </p:sp>
    </p:spTree>
    <p:extLst>
      <p:ext uri="{BB962C8B-B14F-4D97-AF65-F5344CB8AC3E}">
        <p14:creationId xmlns:p14="http://schemas.microsoft.com/office/powerpoint/2010/main" val="18923215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6</a:t>
            </a:fld>
            <a:endParaRPr lang="en-US" dirty="0"/>
          </a:p>
        </p:txBody>
      </p:sp>
    </p:spTree>
    <p:extLst>
      <p:ext uri="{BB962C8B-B14F-4D97-AF65-F5344CB8AC3E}">
        <p14:creationId xmlns:p14="http://schemas.microsoft.com/office/powerpoint/2010/main" val="36636536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7</a:t>
            </a:fld>
            <a:endParaRPr lang="en-US" dirty="0"/>
          </a:p>
        </p:txBody>
      </p:sp>
    </p:spTree>
    <p:extLst>
      <p:ext uri="{BB962C8B-B14F-4D97-AF65-F5344CB8AC3E}">
        <p14:creationId xmlns:p14="http://schemas.microsoft.com/office/powerpoint/2010/main" val="106288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8</a:t>
            </a:fld>
            <a:endParaRPr lang="en-US" dirty="0"/>
          </a:p>
        </p:txBody>
      </p:sp>
    </p:spTree>
    <p:extLst>
      <p:ext uri="{BB962C8B-B14F-4D97-AF65-F5344CB8AC3E}">
        <p14:creationId xmlns:p14="http://schemas.microsoft.com/office/powerpoint/2010/main" val="41411264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9</a:t>
            </a:fld>
            <a:endParaRPr lang="en-US" dirty="0"/>
          </a:p>
        </p:txBody>
      </p:sp>
    </p:spTree>
    <p:extLst>
      <p:ext uri="{BB962C8B-B14F-4D97-AF65-F5344CB8AC3E}">
        <p14:creationId xmlns:p14="http://schemas.microsoft.com/office/powerpoint/2010/main" val="30266507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10</a:t>
            </a:fld>
            <a:endParaRPr lang="en-US" dirty="0"/>
          </a:p>
        </p:txBody>
      </p:sp>
    </p:spTree>
    <p:extLst>
      <p:ext uri="{BB962C8B-B14F-4D97-AF65-F5344CB8AC3E}">
        <p14:creationId xmlns:p14="http://schemas.microsoft.com/office/powerpoint/2010/main" val="34209847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11</a:t>
            </a:fld>
            <a:endParaRPr lang="en-US" dirty="0"/>
          </a:p>
        </p:txBody>
      </p:sp>
    </p:spTree>
    <p:extLst>
      <p:ext uri="{BB962C8B-B14F-4D97-AF65-F5344CB8AC3E}">
        <p14:creationId xmlns:p14="http://schemas.microsoft.com/office/powerpoint/2010/main" val="14074322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13</a:t>
            </a:fld>
            <a:endParaRPr lang="en-US" dirty="0"/>
          </a:p>
        </p:txBody>
      </p:sp>
    </p:spTree>
    <p:extLst>
      <p:ext uri="{BB962C8B-B14F-4D97-AF65-F5344CB8AC3E}">
        <p14:creationId xmlns:p14="http://schemas.microsoft.com/office/powerpoint/2010/main" val="8528021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14</a:t>
            </a:fld>
            <a:endParaRPr lang="en-US" dirty="0"/>
          </a:p>
        </p:txBody>
      </p:sp>
    </p:spTree>
    <p:extLst>
      <p:ext uri="{BB962C8B-B14F-4D97-AF65-F5344CB8AC3E}">
        <p14:creationId xmlns:p14="http://schemas.microsoft.com/office/powerpoint/2010/main" val="34007144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15</a:t>
            </a:fld>
            <a:endParaRPr lang="en-US" dirty="0"/>
          </a:p>
        </p:txBody>
      </p:sp>
    </p:spTree>
    <p:extLst>
      <p:ext uri="{BB962C8B-B14F-4D97-AF65-F5344CB8AC3E}">
        <p14:creationId xmlns:p14="http://schemas.microsoft.com/office/powerpoint/2010/main" val="9331811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16</a:t>
            </a:fld>
            <a:endParaRPr lang="en-US" dirty="0"/>
          </a:p>
        </p:txBody>
      </p:sp>
    </p:spTree>
    <p:extLst>
      <p:ext uri="{BB962C8B-B14F-4D97-AF65-F5344CB8AC3E}">
        <p14:creationId xmlns:p14="http://schemas.microsoft.com/office/powerpoint/2010/main" val="21825258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17</a:t>
            </a:fld>
            <a:endParaRPr lang="en-US" dirty="0"/>
          </a:p>
        </p:txBody>
      </p:sp>
    </p:spTree>
    <p:extLst>
      <p:ext uri="{BB962C8B-B14F-4D97-AF65-F5344CB8AC3E}">
        <p14:creationId xmlns:p14="http://schemas.microsoft.com/office/powerpoint/2010/main" val="8147948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18</a:t>
            </a:fld>
            <a:endParaRPr lang="en-US" dirty="0"/>
          </a:p>
        </p:txBody>
      </p:sp>
    </p:spTree>
    <p:extLst>
      <p:ext uri="{BB962C8B-B14F-4D97-AF65-F5344CB8AC3E}">
        <p14:creationId xmlns:p14="http://schemas.microsoft.com/office/powerpoint/2010/main" val="2604316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t>19</a:t>
            </a:fld>
            <a:endParaRPr lang="en-US" dirty="0"/>
          </a:p>
        </p:txBody>
      </p:sp>
    </p:spTree>
    <p:extLst>
      <p:ext uri="{BB962C8B-B14F-4D97-AF65-F5344CB8AC3E}">
        <p14:creationId xmlns:p14="http://schemas.microsoft.com/office/powerpoint/2010/main" val="20611099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15/12/2016</a:t>
            </a:fld>
            <a:endParaRPr lang="en-GB" dirty="0">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dirty="0"/>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dirty="0">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0502157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15/12/2016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4779386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15/12/2016</a:t>
            </a:fld>
            <a:endParaRPr lang="en-GB" dirty="0"/>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dirty="0"/>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616973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15/12/2016</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8733740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15/12/2016</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299782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15/12/2016</a:t>
            </a:fld>
            <a:endParaRPr lang="en-GB" dirty="0">
              <a:solidFill>
                <a:srgbClr val="534949"/>
              </a:solidFill>
            </a:endParaRPr>
          </a:p>
        </p:txBody>
      </p:sp>
      <p:sp>
        <p:nvSpPr>
          <p:cNvPr id="4" name="Footer Placeholder 3"/>
          <p:cNvSpPr>
            <a:spLocks noGrp="1"/>
          </p:cNvSpPr>
          <p:nvPr>
            <p:ph type="ftr" sz="quarter" idx="11"/>
          </p:nvPr>
        </p:nvSpPr>
        <p:spPr/>
        <p:txBody>
          <a:bodyPr/>
          <a:lstStyle/>
          <a:p>
            <a:endParaRPr lang="en-GB" dirty="0">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0184238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15/12/2016</a:t>
            </a:fld>
            <a:endParaRPr lang="en-GB" dirty="0">
              <a:solidFill>
                <a:srgbClr val="534949"/>
              </a:solidFill>
            </a:endParaRPr>
          </a:p>
        </p:txBody>
      </p:sp>
      <p:sp>
        <p:nvSpPr>
          <p:cNvPr id="3" name="Footer Placeholder 2"/>
          <p:cNvSpPr>
            <a:spLocks noGrp="1"/>
          </p:cNvSpPr>
          <p:nvPr>
            <p:ph type="ftr" sz="quarter" idx="11"/>
          </p:nvPr>
        </p:nvSpPr>
        <p:spPr/>
        <p:txBody>
          <a:bodyPr/>
          <a:lstStyle/>
          <a:p>
            <a:endParaRPr lang="en-GB" dirty="0">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464139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15/12/2016</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dirty="0"/>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644269959"/>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15/12/2016</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1399855068"/>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15/12/2016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2628875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15/12/2016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652196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15/12/2016</a:t>
            </a:fld>
            <a:endParaRPr lang="en-GB" dirty="0">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8052953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en.oxforddictionaries.com/definition/totalitarianism"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oxfordreference.com/view/10.1093/acref/9780195117394.001.0001/acref-9780195117394-e-0757?rskey=OAyKs7&amp;result=2"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760" y="2635623"/>
            <a:ext cx="8403006" cy="1770700"/>
          </a:xfrm>
        </p:spPr>
        <p:txBody>
          <a:bodyPr/>
          <a:lstStyle/>
          <a:p>
            <a:r>
              <a:rPr lang="en-GB" sz="4000" b="1" dirty="0"/>
              <a:t>AHHI6013</a:t>
            </a:r>
            <a:br>
              <a:rPr lang="en-GB" sz="4000" b="1" dirty="0"/>
            </a:br>
            <a:r>
              <a:rPr lang="en-GB" sz="4000" dirty="0" smtClean="0">
                <a:solidFill>
                  <a:srgbClr val="FFFF00"/>
                </a:solidFill>
              </a:rPr>
              <a:t>Week 10</a:t>
            </a:r>
            <a:br>
              <a:rPr lang="en-GB" sz="4000" dirty="0" smtClean="0">
                <a:solidFill>
                  <a:srgbClr val="FFFF00"/>
                </a:solidFill>
              </a:rPr>
            </a:br>
            <a:r>
              <a:rPr lang="en-GB" sz="4000" b="1" dirty="0" err="1" smtClean="0"/>
              <a:t>Stasiland</a:t>
            </a:r>
            <a:r>
              <a:rPr lang="en-GB" sz="4000" b="1" dirty="0"/>
              <a:t>: </a:t>
            </a:r>
            <a:br>
              <a:rPr lang="en-GB" sz="4000" b="1" dirty="0"/>
            </a:br>
            <a:r>
              <a:rPr lang="en-GB" sz="4000" b="1" dirty="0"/>
              <a:t>Surveillance and Subversion in the German Democratic Republic, 1949–1990</a:t>
            </a:r>
            <a:r>
              <a:rPr lang="en-GB" sz="4000" dirty="0"/>
              <a:t/>
            </a:r>
            <a:br>
              <a:rPr lang="en-GB" sz="4000" dirty="0"/>
            </a:br>
            <a:r>
              <a:rPr lang="en-GB" sz="4000" dirty="0">
                <a:solidFill>
                  <a:srgbClr val="92D050"/>
                </a:solidFill>
              </a:rPr>
              <a:t>Lecture 1: Totalitarianism or ‘participatory dictatorship’?</a:t>
            </a:r>
            <a:r>
              <a:rPr lang="en-GB" sz="3800" dirty="0">
                <a:solidFill>
                  <a:srgbClr val="92D050"/>
                </a:solidFill>
              </a:rPr>
              <a:t/>
            </a:r>
            <a:br>
              <a:rPr lang="en-GB" sz="3800" dirty="0">
                <a:solidFill>
                  <a:srgbClr val="92D050"/>
                </a:solidFill>
              </a:rPr>
            </a:br>
            <a:endParaRPr lang="en-US" sz="3800" b="1" dirty="0">
              <a:solidFill>
                <a:srgbClr val="92D050"/>
              </a:solidFill>
            </a:endParaRPr>
          </a:p>
        </p:txBody>
      </p:sp>
    </p:spTree>
    <p:extLst>
      <p:ext uri="{BB962C8B-B14F-4D97-AF65-F5344CB8AC3E}">
        <p14:creationId xmlns:p14="http://schemas.microsoft.com/office/powerpoint/2010/main" val="218241705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8000" y="1686798"/>
            <a:ext cx="11210524" cy="4703244"/>
          </a:xfrm>
        </p:spPr>
        <p:txBody>
          <a:bodyPr>
            <a:normAutofit/>
          </a:bodyPr>
          <a:lstStyle/>
          <a:p>
            <a:pPr marL="45720" indent="0" algn="r">
              <a:buNone/>
            </a:pPr>
            <a:r>
              <a:rPr lang="en-GB" u="sng" dirty="0" smtClean="0"/>
              <a:t>Tuesday lecture</a:t>
            </a:r>
          </a:p>
          <a:p>
            <a:pPr marL="45720" indent="0" algn="just">
              <a:buNone/>
            </a:pPr>
            <a:r>
              <a:rPr lang="en-GB" b="1" dirty="0"/>
              <a:t>Totalitarianism or </a:t>
            </a:r>
            <a:r>
              <a:rPr lang="en-GB" b="1" dirty="0" smtClean="0"/>
              <a:t>‘Participatory Dictatorship’?</a:t>
            </a:r>
          </a:p>
          <a:p>
            <a:pPr algn="just">
              <a:buFontTx/>
              <a:buChar char="-"/>
            </a:pPr>
            <a:r>
              <a:rPr lang="en-GB" dirty="0" smtClean="0"/>
              <a:t>Outline of key terms and ‘basics’ of GDR history</a:t>
            </a:r>
          </a:p>
          <a:p>
            <a:pPr algn="just">
              <a:buFontTx/>
              <a:buChar char="-"/>
            </a:pPr>
            <a:r>
              <a:rPr lang="en-GB" dirty="0" smtClean="0"/>
              <a:t>Discussion of historiographical debates about GDR and Stasi</a:t>
            </a:r>
          </a:p>
          <a:p>
            <a:pPr marL="45720" indent="0" algn="r">
              <a:buNone/>
            </a:pPr>
            <a:r>
              <a:rPr lang="en-GB" u="sng" dirty="0" smtClean="0"/>
              <a:t>Friday lecture</a:t>
            </a:r>
          </a:p>
          <a:p>
            <a:pPr marL="45720" indent="0" algn="just">
              <a:buNone/>
            </a:pPr>
            <a:r>
              <a:rPr lang="en-GB" b="1" dirty="0" smtClean="0"/>
              <a:t>Life in the GDR</a:t>
            </a:r>
            <a:endParaRPr lang="en-GB" dirty="0" smtClean="0"/>
          </a:p>
          <a:p>
            <a:pPr algn="just">
              <a:buFontTx/>
              <a:buChar char="-"/>
            </a:pPr>
            <a:r>
              <a:rPr lang="en-GB" dirty="0" smtClean="0"/>
              <a:t>Analyses of Christa Wolf’s story ‘What Remains’ as an exemplar of day-to-day life in the GDR</a:t>
            </a:r>
          </a:p>
          <a:p>
            <a:pPr algn="just">
              <a:buFontTx/>
              <a:buChar char="-"/>
            </a:pPr>
            <a:r>
              <a:rPr lang="en-GB" dirty="0" smtClean="0"/>
              <a:t>Discussion of dissent to and subversion of GDR regime</a:t>
            </a:r>
          </a:p>
          <a:p>
            <a:pPr algn="just">
              <a:buFontTx/>
              <a:buChar char="-"/>
            </a:pPr>
            <a:r>
              <a:rPr lang="en-GB" dirty="0" smtClean="0"/>
              <a:t>Reflect on memory of GDR in contemporary German society</a:t>
            </a:r>
          </a:p>
          <a:p>
            <a:pPr algn="just">
              <a:buFontTx/>
              <a:buChar char="-"/>
            </a:pPr>
            <a:endParaRPr lang="en-GB" dirty="0" smtClean="0"/>
          </a:p>
        </p:txBody>
      </p:sp>
      <p:sp>
        <p:nvSpPr>
          <p:cNvPr id="3" name="Title 2"/>
          <p:cNvSpPr>
            <a:spLocks noGrp="1"/>
          </p:cNvSpPr>
          <p:nvPr>
            <p:ph type="title"/>
          </p:nvPr>
        </p:nvSpPr>
        <p:spPr/>
        <p:txBody>
          <a:bodyPr/>
          <a:lstStyle/>
          <a:p>
            <a:r>
              <a:rPr lang="en-GB" dirty="0" smtClean="0"/>
              <a:t>Week 10 lecture outline</a:t>
            </a:r>
            <a:endParaRPr lang="en-US" dirty="0"/>
          </a:p>
        </p:txBody>
      </p:sp>
    </p:spTree>
    <p:extLst>
      <p:ext uri="{BB962C8B-B14F-4D97-AF65-F5344CB8AC3E}">
        <p14:creationId xmlns:p14="http://schemas.microsoft.com/office/powerpoint/2010/main" val="1714653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8304697" cy="4407408"/>
          </a:xfrm>
        </p:spPr>
        <p:txBody>
          <a:bodyPr>
            <a:normAutofit/>
          </a:bodyPr>
          <a:lstStyle/>
          <a:p>
            <a:pPr marL="45720" indent="0">
              <a:buNone/>
            </a:pPr>
            <a:r>
              <a:rPr lang="en-GB" sz="2400" dirty="0" smtClean="0"/>
              <a:t>“</a:t>
            </a:r>
            <a:r>
              <a:rPr lang="en-GB" sz="2400" dirty="0"/>
              <a:t>We fight for access to the labs where we can retouch photos and rewrite biographies and history</a:t>
            </a:r>
            <a:r>
              <a:rPr lang="en-GB" sz="2400" dirty="0" smtClean="0"/>
              <a:t>.”</a:t>
            </a:r>
            <a:endParaRPr lang="en-GB" sz="2400" dirty="0"/>
          </a:p>
          <a:p>
            <a:pPr algn="ctr">
              <a:buFontTx/>
              <a:buChar char="-"/>
            </a:pPr>
            <a:r>
              <a:rPr lang="en-GB" sz="2400" dirty="0" smtClean="0"/>
              <a:t>Milan </a:t>
            </a:r>
            <a:r>
              <a:rPr lang="en-GB" sz="2400" dirty="0" err="1" smtClean="0"/>
              <a:t>Kundera</a:t>
            </a:r>
            <a:r>
              <a:rPr lang="en-GB" sz="2400" dirty="0" smtClean="0"/>
              <a:t>, </a:t>
            </a:r>
            <a:r>
              <a:rPr lang="en-GB" sz="2400" i="1" dirty="0" smtClean="0"/>
              <a:t>The Book of Laughter and Forgetting </a:t>
            </a:r>
            <a:r>
              <a:rPr lang="en-GB" sz="2400" dirty="0" smtClean="0"/>
              <a:t>(1978)</a:t>
            </a:r>
          </a:p>
          <a:p>
            <a:pPr marL="45720" indent="0">
              <a:buNone/>
            </a:pPr>
            <a:endParaRPr lang="en-GB" sz="2400" dirty="0"/>
          </a:p>
          <a:p>
            <a:pPr marL="45720" indent="0">
              <a:buNone/>
            </a:pPr>
            <a:r>
              <a:rPr lang="en-GB" sz="2400" dirty="0"/>
              <a:t>“‘Does the past exist concretely, in space? Is there somewhere or other a place, a world of solid objects, where the past is still happening … We, the Party, control all records, and we control all memories. Then we control the past do we not?’”</a:t>
            </a:r>
          </a:p>
          <a:p>
            <a:pPr marL="285750" indent="-285750" algn="r">
              <a:buFontTx/>
              <a:buChar char="-"/>
            </a:pPr>
            <a:r>
              <a:rPr lang="en-US" sz="2400" dirty="0"/>
              <a:t>George Orwell, </a:t>
            </a:r>
            <a:r>
              <a:rPr lang="en-US" sz="2400" i="1" dirty="0"/>
              <a:t>Nineteen Eighty-Four </a:t>
            </a:r>
            <a:r>
              <a:rPr lang="en-US" sz="2400" dirty="0"/>
              <a:t>(1949</a:t>
            </a:r>
            <a:r>
              <a:rPr lang="en-US" sz="2400" dirty="0" smtClean="0"/>
              <a:t>)</a:t>
            </a:r>
            <a:r>
              <a:rPr lang="en-GB" sz="2400" dirty="0" smtClean="0"/>
              <a:t> </a:t>
            </a:r>
            <a:endParaRPr lang="en-GB" sz="2400" dirty="0"/>
          </a:p>
          <a:p>
            <a:pPr marL="45720" indent="0">
              <a:buNone/>
            </a:pPr>
            <a:endParaRPr lang="en-US" dirty="0"/>
          </a:p>
        </p:txBody>
      </p:sp>
      <p:sp>
        <p:nvSpPr>
          <p:cNvPr id="3" name="Title 2"/>
          <p:cNvSpPr>
            <a:spLocks noGrp="1"/>
          </p:cNvSpPr>
          <p:nvPr>
            <p:ph type="title"/>
          </p:nvPr>
        </p:nvSpPr>
        <p:spPr/>
        <p:txBody>
          <a:bodyPr/>
          <a:lstStyle/>
          <a:p>
            <a:r>
              <a:rPr lang="en-GB" dirty="0"/>
              <a:t>Archives and information control</a:t>
            </a:r>
            <a:endParaRPr lang="en-US"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37982" y="1616765"/>
            <a:ext cx="2945498" cy="2260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p:cNvPicPr>
          <p:nvPr/>
        </p:nvPicPr>
        <p:blipFill>
          <a:blip r:embed="rId4"/>
          <a:stretch>
            <a:fillRect/>
          </a:stretch>
        </p:blipFill>
        <p:spPr>
          <a:xfrm>
            <a:off x="9037982" y="4083639"/>
            <a:ext cx="2945498" cy="2263004"/>
          </a:xfrm>
          <a:prstGeom prst="rect">
            <a:avLst/>
          </a:prstGeom>
        </p:spPr>
      </p:pic>
    </p:spTree>
    <p:extLst>
      <p:ext uri="{BB962C8B-B14F-4D97-AF65-F5344CB8AC3E}">
        <p14:creationId xmlns:p14="http://schemas.microsoft.com/office/powerpoint/2010/main" val="6179869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8000" y="1751344"/>
            <a:ext cx="11210524" cy="4407408"/>
          </a:xfrm>
        </p:spPr>
        <p:txBody>
          <a:bodyPr>
            <a:normAutofit/>
          </a:bodyPr>
          <a:lstStyle/>
          <a:p>
            <a:pPr marL="45720" indent="0">
              <a:buNone/>
            </a:pPr>
            <a:r>
              <a:rPr lang="en-US" sz="4800" b="1" dirty="0" smtClean="0"/>
              <a:t>Totalitarianism</a:t>
            </a:r>
            <a:endParaRPr lang="en-GB" sz="4800" b="1" i="1" dirty="0"/>
          </a:p>
        </p:txBody>
      </p:sp>
      <p:sp>
        <p:nvSpPr>
          <p:cNvPr id="3" name="Title 2"/>
          <p:cNvSpPr>
            <a:spLocks noGrp="1"/>
          </p:cNvSpPr>
          <p:nvPr>
            <p:ph type="title"/>
          </p:nvPr>
        </p:nvSpPr>
        <p:spPr/>
        <p:txBody>
          <a:bodyPr/>
          <a:lstStyle/>
          <a:p>
            <a:r>
              <a:rPr lang="en-US" dirty="0"/>
              <a:t>totalitarianism</a:t>
            </a:r>
          </a:p>
        </p:txBody>
      </p:sp>
      <p:pic>
        <p:nvPicPr>
          <p:cNvPr id="4" name="Picture 3"/>
          <p:cNvPicPr>
            <a:picLocks noChangeAspect="1"/>
          </p:cNvPicPr>
          <p:nvPr/>
        </p:nvPicPr>
        <p:blipFill>
          <a:blip r:embed="rId3"/>
          <a:stretch>
            <a:fillRect/>
          </a:stretch>
        </p:blipFill>
        <p:spPr>
          <a:xfrm>
            <a:off x="8859629" y="1526206"/>
            <a:ext cx="3332371" cy="5331794"/>
          </a:xfrm>
          <a:prstGeom prst="rect">
            <a:avLst/>
          </a:prstGeom>
        </p:spPr>
      </p:pic>
    </p:spTree>
    <p:extLst>
      <p:ext uri="{BB962C8B-B14F-4D97-AF65-F5344CB8AC3E}">
        <p14:creationId xmlns:p14="http://schemas.microsoft.com/office/powerpoint/2010/main" val="146185699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8000" y="1633010"/>
            <a:ext cx="11210524" cy="5224990"/>
          </a:xfrm>
        </p:spPr>
        <p:txBody>
          <a:bodyPr>
            <a:normAutofit/>
          </a:bodyPr>
          <a:lstStyle/>
          <a:p>
            <a:pPr marL="45720" indent="0">
              <a:buNone/>
            </a:pPr>
            <a:r>
              <a:rPr lang="en-US" sz="2600" b="1" dirty="0" smtClean="0"/>
              <a:t>Totalitarianism, </a:t>
            </a:r>
            <a:r>
              <a:rPr lang="en-US" sz="2600" b="1" i="1" dirty="0" smtClean="0"/>
              <a:t>noun</a:t>
            </a:r>
          </a:p>
          <a:p>
            <a:pPr marL="45720" indent="0">
              <a:buNone/>
            </a:pPr>
            <a:endParaRPr lang="en-GB" sz="900" b="1" i="1" dirty="0"/>
          </a:p>
          <a:p>
            <a:pPr marL="45720" indent="0">
              <a:buNone/>
            </a:pPr>
            <a:r>
              <a:rPr lang="en-US" sz="2800" b="1" dirty="0"/>
              <a:t>A system of government that is centralized and dictatorial and requires complete subservience to the</a:t>
            </a:r>
            <a:r>
              <a:rPr lang="en-US" sz="2800" b="1" dirty="0">
                <a:solidFill>
                  <a:srgbClr val="FF0000"/>
                </a:solidFill>
              </a:rPr>
              <a:t> state</a:t>
            </a:r>
            <a:r>
              <a:rPr lang="en-US" sz="2800" b="1" dirty="0"/>
              <a:t>:</a:t>
            </a:r>
          </a:p>
          <a:p>
            <a:pPr marL="45720" indent="0" algn="r">
              <a:buNone/>
            </a:pPr>
            <a:r>
              <a:rPr lang="en-US" sz="1600" dirty="0" smtClean="0"/>
              <a:t>‘… democratic </a:t>
            </a:r>
            <a:r>
              <a:rPr lang="en-US" sz="1600" dirty="0"/>
              <a:t>countries were fighting against totalitarianism’</a:t>
            </a:r>
          </a:p>
          <a:p>
            <a:pPr marL="45720" indent="0" algn="r">
              <a:buNone/>
            </a:pPr>
            <a:r>
              <a:rPr lang="en-US" sz="1600" dirty="0" smtClean="0"/>
              <a:t>‘He </a:t>
            </a:r>
            <a:r>
              <a:rPr lang="en-US" sz="1600" dirty="0"/>
              <a:t>saw himself primarily as a political writer, a democratic socialist who avoided party labels and hated totalitarianism.’</a:t>
            </a:r>
          </a:p>
          <a:p>
            <a:pPr marL="45720" indent="0" algn="r">
              <a:buNone/>
            </a:pPr>
            <a:r>
              <a:rPr lang="en-US" sz="1600" dirty="0" smtClean="0"/>
              <a:t>‘</a:t>
            </a:r>
            <a:r>
              <a:rPr lang="en-US" sz="1600" dirty="0"/>
              <a:t>Is it better to classify Nazism and Stalinism together as examples of totalitarianism?’</a:t>
            </a:r>
          </a:p>
          <a:p>
            <a:pPr marL="45720" indent="0" algn="r">
              <a:buNone/>
            </a:pPr>
            <a:r>
              <a:rPr lang="en-US" sz="1600" dirty="0"/>
              <a:t>‘They unlock the secret to how a seemingly normal country can find itself plunged into nationalist totalitarianism</a:t>
            </a:r>
            <a:r>
              <a:rPr lang="en-US" sz="1600" dirty="0" smtClean="0"/>
              <a:t>.’ </a:t>
            </a:r>
          </a:p>
          <a:p>
            <a:pPr marL="45720" indent="0" algn="r">
              <a:buNone/>
            </a:pPr>
            <a:r>
              <a:rPr lang="en-US" sz="1600" dirty="0" smtClean="0"/>
              <a:t>(</a:t>
            </a:r>
            <a:r>
              <a:rPr lang="en-US" sz="1600" dirty="0" smtClean="0">
                <a:hlinkClick r:id="rId3"/>
              </a:rPr>
              <a:t>https://en.oxforddictionaries.com/definition/totalitarianism</a:t>
            </a:r>
            <a:r>
              <a:rPr lang="en-US" sz="1600" dirty="0" smtClean="0"/>
              <a:t>)</a:t>
            </a:r>
          </a:p>
          <a:p>
            <a:pPr marL="45720" indent="0" algn="just">
              <a:buNone/>
            </a:pPr>
            <a:endParaRPr lang="en-GB" sz="800" dirty="0" smtClean="0"/>
          </a:p>
        </p:txBody>
      </p:sp>
      <p:sp>
        <p:nvSpPr>
          <p:cNvPr id="3" name="Title 2"/>
          <p:cNvSpPr>
            <a:spLocks noGrp="1"/>
          </p:cNvSpPr>
          <p:nvPr>
            <p:ph type="title"/>
          </p:nvPr>
        </p:nvSpPr>
        <p:spPr/>
        <p:txBody>
          <a:bodyPr/>
          <a:lstStyle/>
          <a:p>
            <a:r>
              <a:rPr lang="en-US" dirty="0"/>
              <a:t>totalitarianism</a:t>
            </a:r>
          </a:p>
        </p:txBody>
      </p:sp>
    </p:spTree>
    <p:extLst>
      <p:ext uri="{BB962C8B-B14F-4D97-AF65-F5344CB8AC3E}">
        <p14:creationId xmlns:p14="http://schemas.microsoft.com/office/powerpoint/2010/main" val="389338189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8000" y="1633010"/>
            <a:ext cx="11210524" cy="5224990"/>
          </a:xfrm>
        </p:spPr>
        <p:txBody>
          <a:bodyPr>
            <a:normAutofit/>
          </a:bodyPr>
          <a:lstStyle/>
          <a:p>
            <a:pPr marL="45720" indent="0">
              <a:buNone/>
            </a:pPr>
            <a:r>
              <a:rPr lang="en-US" sz="2600" b="1" dirty="0" smtClean="0"/>
              <a:t>Totalitarianism, </a:t>
            </a:r>
            <a:r>
              <a:rPr lang="en-US" sz="2600" b="1" i="1" dirty="0" smtClean="0"/>
              <a:t>noun</a:t>
            </a:r>
          </a:p>
          <a:p>
            <a:pPr marL="45720" indent="0">
              <a:buNone/>
            </a:pPr>
            <a:endParaRPr lang="en-GB" sz="900" b="1" i="1" dirty="0"/>
          </a:p>
          <a:p>
            <a:pPr marL="45720" indent="0" algn="just">
              <a:buNone/>
            </a:pPr>
            <a:r>
              <a:rPr lang="en-GB" sz="2400" dirty="0" smtClean="0"/>
              <a:t>“</a:t>
            </a:r>
            <a:r>
              <a:rPr lang="en-US" sz="2400" dirty="0"/>
              <a:t>The concept of “totalitarianism” provided a typology of what appeared to be a new kind of state that emerged in Europe in the aftermath of World War I. These new states—the Soviet Union, Fascist Italy, and National Socialist Germany were the three most obvious examples—were politically and economically highly centralized, rabidly </a:t>
            </a:r>
            <a:r>
              <a:rPr lang="en-US" sz="2400" dirty="0" err="1"/>
              <a:t>antiliberal</a:t>
            </a:r>
            <a:r>
              <a:rPr lang="en-US" sz="2400" dirty="0"/>
              <a:t>, highly controlling and invasive in their attitude toward their own citizens, and in practice, if not always in theory, militaristic</a:t>
            </a:r>
            <a:r>
              <a:rPr lang="en-US" sz="2400" dirty="0" smtClean="0"/>
              <a:t>.”</a:t>
            </a:r>
          </a:p>
          <a:p>
            <a:pPr algn="just">
              <a:buFontTx/>
              <a:buChar char="-"/>
            </a:pPr>
            <a:r>
              <a:rPr lang="en-GB" sz="1500" dirty="0" smtClean="0"/>
              <a:t>Abbott Gleason ‘Totalitarianism,’ </a:t>
            </a:r>
            <a:r>
              <a:rPr lang="en-GB" sz="1500" i="1" dirty="0" smtClean="0"/>
              <a:t>T</a:t>
            </a:r>
            <a:r>
              <a:rPr lang="en-US" sz="1500" i="1" dirty="0" smtClean="0"/>
              <a:t>he </a:t>
            </a:r>
            <a:r>
              <a:rPr lang="en-US" sz="1500" i="1" dirty="0"/>
              <a:t>Oxford Companion to Politics of the World </a:t>
            </a:r>
            <a:r>
              <a:rPr lang="en-US" sz="1500" dirty="0" smtClean="0"/>
              <a:t>(Oxford: Oxford University</a:t>
            </a:r>
            <a:r>
              <a:rPr lang="en-US" sz="1500" dirty="0"/>
              <a:t>, 2001; </a:t>
            </a:r>
            <a:r>
              <a:rPr lang="en-US" sz="1500" dirty="0">
                <a:hlinkClick r:id="rId3"/>
              </a:rPr>
              <a:t>http://</a:t>
            </a:r>
            <a:r>
              <a:rPr lang="en-US" sz="1500" dirty="0" smtClean="0">
                <a:hlinkClick r:id="rId3"/>
              </a:rPr>
              <a:t>www.oxfordreference.com/view/10.1093/acref/9780195117394.001.0001/acref-9780195117394-e-0757?rskey=OAyKs7&amp;result=2</a:t>
            </a:r>
            <a:r>
              <a:rPr lang="en-US" sz="1500" dirty="0" smtClean="0"/>
              <a:t>)</a:t>
            </a:r>
          </a:p>
        </p:txBody>
      </p:sp>
      <p:sp>
        <p:nvSpPr>
          <p:cNvPr id="3" name="Title 2"/>
          <p:cNvSpPr>
            <a:spLocks noGrp="1"/>
          </p:cNvSpPr>
          <p:nvPr>
            <p:ph type="title"/>
          </p:nvPr>
        </p:nvSpPr>
        <p:spPr/>
        <p:txBody>
          <a:bodyPr/>
          <a:lstStyle/>
          <a:p>
            <a:r>
              <a:rPr lang="en-US" dirty="0"/>
              <a:t>totalitarianism</a:t>
            </a:r>
          </a:p>
        </p:txBody>
      </p:sp>
    </p:spTree>
    <p:extLst>
      <p:ext uri="{BB962C8B-B14F-4D97-AF65-F5344CB8AC3E}">
        <p14:creationId xmlns:p14="http://schemas.microsoft.com/office/powerpoint/2010/main" val="197800284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Division of </a:t>
            </a:r>
            <a:r>
              <a:rPr lang="en-GB" dirty="0" err="1" smtClean="0"/>
              <a:t>germany</a:t>
            </a:r>
            <a:endParaRPr lang="en-GB" dirty="0"/>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296092" y="1678984"/>
            <a:ext cx="4036092" cy="4406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3221" y="1678984"/>
            <a:ext cx="5121275" cy="3640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1"/>
          <p:cNvPicPr>
            <a:picLocks noChangeAspect="1"/>
          </p:cNvPicPr>
          <p:nvPr/>
        </p:nvPicPr>
        <p:blipFill>
          <a:blip r:embed="rId5"/>
          <a:stretch>
            <a:fillRect/>
          </a:stretch>
        </p:blipFill>
        <p:spPr>
          <a:xfrm>
            <a:off x="9332184" y="3590910"/>
            <a:ext cx="2647152" cy="3069661"/>
          </a:xfrm>
          <a:prstGeom prst="rect">
            <a:avLst/>
          </a:prstGeom>
        </p:spPr>
      </p:pic>
    </p:spTree>
    <p:extLst>
      <p:ext uri="{BB962C8B-B14F-4D97-AF65-F5344CB8AC3E}">
        <p14:creationId xmlns:p14="http://schemas.microsoft.com/office/powerpoint/2010/main" val="345866219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p:txBody>
          <a:bodyPr/>
          <a:lstStyle/>
          <a:p>
            <a:pPr marL="45720" indent="0">
              <a:buNone/>
            </a:pPr>
            <a:r>
              <a:rPr lang="en-GB" sz="2400" b="1" dirty="0" smtClean="0"/>
              <a:t>West Germany</a:t>
            </a:r>
          </a:p>
          <a:p>
            <a:pPr marL="45720" indent="0">
              <a:buNone/>
            </a:pPr>
            <a:r>
              <a:rPr lang="en-GB" sz="2400" b="1" dirty="0"/>
              <a:t>Federal Republic of </a:t>
            </a:r>
            <a:r>
              <a:rPr lang="en-GB" sz="2400" b="1" dirty="0" smtClean="0"/>
              <a:t>Germany</a:t>
            </a:r>
          </a:p>
          <a:p>
            <a:pPr marL="45720" indent="0">
              <a:buNone/>
            </a:pPr>
            <a:r>
              <a:rPr lang="en-GB" sz="2400" b="1" dirty="0" smtClean="0"/>
              <a:t>(FRG), est. 1949</a:t>
            </a:r>
          </a:p>
          <a:p>
            <a:pPr marL="45720" indent="0">
              <a:buNone/>
            </a:pPr>
            <a:r>
              <a:rPr lang="de-DE" sz="2400" i="1" dirty="0"/>
              <a:t>Bundesrepublik </a:t>
            </a:r>
            <a:r>
              <a:rPr lang="de-DE" sz="2400" i="1" dirty="0" smtClean="0"/>
              <a:t>Deutschland (BRD</a:t>
            </a:r>
            <a:r>
              <a:rPr lang="de-DE" sz="2400" i="1" dirty="0"/>
              <a:t>)</a:t>
            </a:r>
            <a:endParaRPr lang="en-GB" sz="2400" dirty="0" smtClean="0"/>
          </a:p>
          <a:p>
            <a:pPr marL="45720" indent="0">
              <a:buNone/>
            </a:pPr>
            <a:endParaRPr lang="en-GB" dirty="0"/>
          </a:p>
        </p:txBody>
      </p:sp>
      <p:sp>
        <p:nvSpPr>
          <p:cNvPr id="6" name="Content Placeholder 5"/>
          <p:cNvSpPr>
            <a:spLocks noGrp="1"/>
          </p:cNvSpPr>
          <p:nvPr>
            <p:ph sz="half" idx="2"/>
          </p:nvPr>
        </p:nvSpPr>
        <p:spPr/>
        <p:txBody>
          <a:bodyPr>
            <a:normAutofit/>
          </a:bodyPr>
          <a:lstStyle/>
          <a:p>
            <a:pPr marL="45720" indent="0" algn="r">
              <a:buNone/>
            </a:pPr>
            <a:r>
              <a:rPr lang="en-GB" sz="2400" b="1" dirty="0" smtClean="0"/>
              <a:t>East Germany</a:t>
            </a:r>
          </a:p>
          <a:p>
            <a:pPr marL="45720" indent="0" algn="r">
              <a:buNone/>
            </a:pPr>
            <a:r>
              <a:rPr lang="en-GB" sz="2400" b="1" dirty="0" smtClean="0"/>
              <a:t>German Democratic Republic</a:t>
            </a:r>
          </a:p>
          <a:p>
            <a:pPr marL="45720" indent="0" algn="r">
              <a:buNone/>
            </a:pPr>
            <a:r>
              <a:rPr lang="en-GB" sz="2400" b="1" dirty="0" smtClean="0"/>
              <a:t>(GDR), est. 1949; dissolved 1990</a:t>
            </a:r>
          </a:p>
          <a:p>
            <a:pPr marL="45720" indent="0" algn="r">
              <a:buNone/>
            </a:pPr>
            <a:r>
              <a:rPr lang="de-DE" sz="2400" i="1" dirty="0"/>
              <a:t>Deutsche Demokratische </a:t>
            </a:r>
            <a:r>
              <a:rPr lang="de-DE" sz="2400" i="1" dirty="0" smtClean="0"/>
              <a:t>Republik (DDR)</a:t>
            </a:r>
            <a:endParaRPr lang="en-GB" sz="2400" b="1" dirty="0"/>
          </a:p>
        </p:txBody>
      </p:sp>
      <p:sp>
        <p:nvSpPr>
          <p:cNvPr id="4" name="Title 3"/>
          <p:cNvSpPr>
            <a:spLocks noGrp="1"/>
          </p:cNvSpPr>
          <p:nvPr>
            <p:ph type="title"/>
          </p:nvPr>
        </p:nvSpPr>
        <p:spPr/>
        <p:txBody>
          <a:bodyPr/>
          <a:lstStyle/>
          <a:p>
            <a:r>
              <a:rPr lang="en-GB" dirty="0" smtClean="0"/>
              <a:t>Terminology</a:t>
            </a:r>
            <a:endParaRPr lang="en-GB"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82085" y="4368352"/>
            <a:ext cx="3205447" cy="19232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64050" y="4368352"/>
            <a:ext cx="3205446" cy="19232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8924790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7665784" cy="4831854"/>
          </a:xfrm>
        </p:spPr>
        <p:txBody>
          <a:bodyPr/>
          <a:lstStyle/>
          <a:p>
            <a:r>
              <a:rPr lang="en-GB" sz="2400" b="1" dirty="0"/>
              <a:t>Socialist Unity Party of </a:t>
            </a:r>
            <a:r>
              <a:rPr lang="en-GB" sz="2400" b="1" dirty="0" smtClean="0"/>
              <a:t>Germany (</a:t>
            </a:r>
            <a:r>
              <a:rPr lang="en-GB" sz="2400" b="1" i="1" dirty="0" smtClean="0"/>
              <a:t>S</a:t>
            </a:r>
            <a:r>
              <a:rPr lang="de-DE" sz="2400" b="1" i="1" dirty="0" smtClean="0"/>
              <a:t>ozialistische </a:t>
            </a:r>
            <a:r>
              <a:rPr lang="de-DE" sz="2400" b="1" i="1" dirty="0"/>
              <a:t>Einheitspartei Deutschlands</a:t>
            </a:r>
            <a:r>
              <a:rPr lang="de-DE" sz="2400" b="1" dirty="0"/>
              <a:t>, </a:t>
            </a:r>
            <a:r>
              <a:rPr lang="de-DE" sz="2400" b="1" dirty="0" smtClean="0"/>
              <a:t>SED) est. April 1946</a:t>
            </a:r>
          </a:p>
          <a:p>
            <a:pPr lvl="1">
              <a:buFontTx/>
              <a:buChar char="-"/>
            </a:pPr>
            <a:r>
              <a:rPr lang="de-DE" sz="2400" dirty="0" smtClean="0"/>
              <a:t>Merger </a:t>
            </a:r>
            <a:r>
              <a:rPr lang="de-DE" sz="2400" dirty="0"/>
              <a:t>of </a:t>
            </a:r>
            <a:r>
              <a:rPr lang="de-DE" sz="2400" dirty="0" smtClean="0"/>
              <a:t>East German wings of Communist </a:t>
            </a:r>
            <a:r>
              <a:rPr lang="de-DE" sz="2400" dirty="0"/>
              <a:t>Party of </a:t>
            </a:r>
            <a:r>
              <a:rPr lang="de-DE" sz="2400" dirty="0" smtClean="0"/>
              <a:t>Germany (est. 1918) and </a:t>
            </a:r>
            <a:r>
              <a:rPr lang="en-GB" sz="2400" dirty="0"/>
              <a:t>Social Democratic Party of </a:t>
            </a:r>
            <a:r>
              <a:rPr lang="en-GB" sz="2400" dirty="0" smtClean="0"/>
              <a:t>Germany (est. 1863); </a:t>
            </a:r>
            <a:r>
              <a:rPr lang="de-DE" sz="2400" dirty="0" smtClean="0"/>
              <a:t>mandated </a:t>
            </a:r>
            <a:r>
              <a:rPr lang="de-DE" sz="2400" dirty="0"/>
              <a:t>by </a:t>
            </a:r>
            <a:r>
              <a:rPr lang="de-DE" sz="2400" dirty="0" smtClean="0"/>
              <a:t>Josef Stalin</a:t>
            </a:r>
          </a:p>
          <a:p>
            <a:pPr marL="45720" indent="0">
              <a:buNone/>
            </a:pPr>
            <a:r>
              <a:rPr lang="de-DE" sz="2400" dirty="0" smtClean="0"/>
              <a:t> </a:t>
            </a:r>
            <a:endParaRPr lang="de-DE" sz="2400" b="1" dirty="0" smtClean="0"/>
          </a:p>
          <a:p>
            <a:r>
              <a:rPr lang="en-GB" sz="2400" b="1" dirty="0" smtClean="0"/>
              <a:t>Ruling party </a:t>
            </a:r>
            <a:r>
              <a:rPr lang="en-GB" sz="2400" dirty="0" smtClean="0"/>
              <a:t>(of nominally-democratic nominally-multiparty state), in power October 1949–December 1989</a:t>
            </a:r>
          </a:p>
          <a:p>
            <a:endParaRPr lang="en-GB" b="1" dirty="0"/>
          </a:p>
        </p:txBody>
      </p:sp>
      <p:sp>
        <p:nvSpPr>
          <p:cNvPr id="3" name="Title 2"/>
          <p:cNvSpPr>
            <a:spLocks noGrp="1"/>
          </p:cNvSpPr>
          <p:nvPr>
            <p:ph type="title"/>
          </p:nvPr>
        </p:nvSpPr>
        <p:spPr/>
        <p:txBody>
          <a:bodyPr/>
          <a:lstStyle/>
          <a:p>
            <a:r>
              <a:rPr lang="en-GB" dirty="0" smtClean="0"/>
              <a:t>SED</a:t>
            </a:r>
            <a:endParaRPr lang="en-GB"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73783" y="1624084"/>
            <a:ext cx="3793028" cy="45753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269534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9291094" cy="4407408"/>
          </a:xfrm>
        </p:spPr>
        <p:txBody>
          <a:bodyPr/>
          <a:lstStyle/>
          <a:p>
            <a:r>
              <a:rPr lang="en-GB" dirty="0"/>
              <a:t>Deutsche Volkspolizei (German People's Police), </a:t>
            </a:r>
            <a:r>
              <a:rPr lang="en-GB" dirty="0" smtClean="0"/>
              <a:t>colloquially </a:t>
            </a:r>
            <a:r>
              <a:rPr lang="en-GB" dirty="0"/>
              <a:t>known as the </a:t>
            </a:r>
            <a:r>
              <a:rPr lang="en-GB" dirty="0" err="1"/>
              <a:t>VoPo</a:t>
            </a:r>
            <a:r>
              <a:rPr lang="en-GB" dirty="0"/>
              <a:t> – </a:t>
            </a:r>
            <a:r>
              <a:rPr lang="en-GB" dirty="0" smtClean="0"/>
              <a:t>national </a:t>
            </a:r>
            <a:r>
              <a:rPr lang="en-GB" dirty="0"/>
              <a:t>police force of </a:t>
            </a:r>
            <a:r>
              <a:rPr lang="en-GB" dirty="0" smtClean="0"/>
              <a:t>GDR</a:t>
            </a:r>
          </a:p>
          <a:p>
            <a:r>
              <a:rPr lang="en-GB" dirty="0" smtClean="0"/>
              <a:t>Law enforcement but also paramilitary </a:t>
            </a:r>
          </a:p>
          <a:p>
            <a:r>
              <a:rPr lang="en-GB" dirty="0"/>
              <a:t>Recruitment </a:t>
            </a:r>
            <a:r>
              <a:rPr lang="en-GB" dirty="0" smtClean="0"/>
              <a:t>required </a:t>
            </a:r>
            <a:r>
              <a:rPr lang="en-GB" dirty="0"/>
              <a:t>at least ten years of education, </a:t>
            </a:r>
            <a:r>
              <a:rPr lang="en-GB" dirty="0" smtClean="0"/>
              <a:t>vocational training, military </a:t>
            </a:r>
            <a:r>
              <a:rPr lang="en-GB" dirty="0"/>
              <a:t>service, and a history of political loyalty.</a:t>
            </a:r>
          </a:p>
        </p:txBody>
      </p:sp>
      <p:sp>
        <p:nvSpPr>
          <p:cNvPr id="3" name="Title 2"/>
          <p:cNvSpPr>
            <a:spLocks noGrp="1"/>
          </p:cNvSpPr>
          <p:nvPr>
            <p:ph type="title"/>
          </p:nvPr>
        </p:nvSpPr>
        <p:spPr/>
        <p:txBody>
          <a:bodyPr/>
          <a:lstStyle/>
          <a:p>
            <a:r>
              <a:rPr lang="en-GB" b="1" dirty="0" smtClean="0"/>
              <a:t>Volkspolizei</a:t>
            </a:r>
            <a:endParaRPr lang="en-GB"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16836" y="1617777"/>
            <a:ext cx="1961762" cy="19617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8614" y="3700381"/>
            <a:ext cx="4196553" cy="27959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85897" y="3700381"/>
            <a:ext cx="4528981" cy="27959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460101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2137" y="1719070"/>
            <a:ext cx="6796585" cy="4886445"/>
          </a:xfrm>
        </p:spPr>
        <p:txBody>
          <a:bodyPr>
            <a:normAutofit lnSpcReduction="10000"/>
          </a:bodyPr>
          <a:lstStyle/>
          <a:p>
            <a:r>
              <a:rPr lang="en-GB" dirty="0"/>
              <a:t>Ministry for State Security (</a:t>
            </a:r>
            <a:r>
              <a:rPr lang="en-GB" i="1" dirty="0" err="1"/>
              <a:t>Ministerium</a:t>
            </a:r>
            <a:r>
              <a:rPr lang="en-GB" i="1" dirty="0"/>
              <a:t> </a:t>
            </a:r>
            <a:r>
              <a:rPr lang="en-GB" i="1" dirty="0" err="1"/>
              <a:t>für</a:t>
            </a:r>
            <a:r>
              <a:rPr lang="en-GB" i="1" dirty="0"/>
              <a:t> </a:t>
            </a:r>
            <a:r>
              <a:rPr lang="en-GB" i="1" dirty="0" err="1"/>
              <a:t>Staatssicherheit</a:t>
            </a:r>
            <a:r>
              <a:rPr lang="en-GB" i="1" dirty="0"/>
              <a:t> </a:t>
            </a:r>
            <a:r>
              <a:rPr lang="en-GB" dirty="0"/>
              <a:t>[</a:t>
            </a:r>
            <a:r>
              <a:rPr lang="en-GB" dirty="0" err="1"/>
              <a:t>MfS</a:t>
            </a:r>
            <a:r>
              <a:rPr lang="en-GB" dirty="0"/>
              <a:t>]), commonly known as the </a:t>
            </a:r>
            <a:r>
              <a:rPr lang="en-GB" dirty="0" smtClean="0"/>
              <a:t>Stasi</a:t>
            </a:r>
            <a:endParaRPr lang="en-GB" dirty="0"/>
          </a:p>
          <a:p>
            <a:r>
              <a:rPr lang="en-GB" dirty="0" smtClean="0"/>
              <a:t>Formally affiliated with KGB until 1957</a:t>
            </a:r>
          </a:p>
          <a:p>
            <a:r>
              <a:rPr lang="en-GB" dirty="0"/>
              <a:t>Stasi motto </a:t>
            </a:r>
            <a:r>
              <a:rPr lang="en-GB" dirty="0" smtClean="0"/>
              <a:t>‘</a:t>
            </a:r>
            <a:r>
              <a:rPr lang="en-GB" i="1" dirty="0" err="1" smtClean="0"/>
              <a:t>Schild</a:t>
            </a:r>
            <a:r>
              <a:rPr lang="en-GB" i="1" dirty="0" smtClean="0"/>
              <a:t> </a:t>
            </a:r>
            <a:r>
              <a:rPr lang="en-GB" i="1" dirty="0"/>
              <a:t>und </a:t>
            </a:r>
            <a:r>
              <a:rPr lang="en-GB" i="1" dirty="0" err="1"/>
              <a:t>Schwert</a:t>
            </a:r>
            <a:r>
              <a:rPr lang="en-GB" i="1" dirty="0"/>
              <a:t> der </a:t>
            </a:r>
            <a:r>
              <a:rPr lang="en-GB" i="1" dirty="0" err="1" smtClean="0"/>
              <a:t>Partei</a:t>
            </a:r>
            <a:r>
              <a:rPr lang="en-GB" dirty="0" smtClean="0"/>
              <a:t>’ </a:t>
            </a:r>
            <a:r>
              <a:rPr lang="en-GB" dirty="0"/>
              <a:t>(Shield and Sword of the </a:t>
            </a:r>
            <a:r>
              <a:rPr lang="en-GB" dirty="0" smtClean="0"/>
              <a:t>Party)</a:t>
            </a:r>
          </a:p>
          <a:p>
            <a:r>
              <a:rPr lang="en-GB" dirty="0" smtClean="0"/>
              <a:t>Combined functions of intelligence service and secret police</a:t>
            </a:r>
          </a:p>
          <a:p>
            <a:pPr marL="45720" indent="0">
              <a:buNone/>
            </a:pPr>
            <a:endParaRPr lang="en-GB" dirty="0" smtClean="0"/>
          </a:p>
          <a:p>
            <a:pPr marL="45720" indent="0">
              <a:buNone/>
            </a:pPr>
            <a:r>
              <a:rPr lang="en-GB" dirty="0" smtClean="0"/>
              <a:t>Agency </a:t>
            </a:r>
            <a:r>
              <a:rPr lang="en-GB" dirty="0"/>
              <a:t>executives 	</a:t>
            </a:r>
            <a:endParaRPr lang="en-GB" dirty="0" smtClean="0"/>
          </a:p>
          <a:p>
            <a:pPr marL="45720" indent="0">
              <a:buNone/>
            </a:pPr>
            <a:r>
              <a:rPr lang="en-GB" dirty="0" smtClean="0"/>
              <a:t>   </a:t>
            </a:r>
            <a:r>
              <a:rPr lang="en-GB" dirty="0"/>
              <a:t>Wilhelm </a:t>
            </a:r>
            <a:r>
              <a:rPr lang="en-GB" dirty="0" err="1"/>
              <a:t>Zaisser</a:t>
            </a:r>
            <a:r>
              <a:rPr lang="en-GB" dirty="0"/>
              <a:t> (1950–1953)</a:t>
            </a:r>
          </a:p>
          <a:p>
            <a:pPr marL="45720" indent="0">
              <a:buNone/>
            </a:pPr>
            <a:r>
              <a:rPr lang="en-GB" dirty="0" smtClean="0"/>
              <a:t>   </a:t>
            </a:r>
            <a:r>
              <a:rPr lang="en-GB" dirty="0"/>
              <a:t>Ernst </a:t>
            </a:r>
            <a:r>
              <a:rPr lang="en-GB" dirty="0" err="1"/>
              <a:t>Wollweber</a:t>
            </a:r>
            <a:r>
              <a:rPr lang="en-GB" dirty="0"/>
              <a:t> (1953–1957)</a:t>
            </a:r>
          </a:p>
          <a:p>
            <a:pPr marL="45720" indent="0">
              <a:buNone/>
            </a:pPr>
            <a:r>
              <a:rPr lang="en-GB" b="1" dirty="0" smtClean="0"/>
              <a:t>   </a:t>
            </a:r>
            <a:r>
              <a:rPr lang="en-GB" b="1" dirty="0"/>
              <a:t>Erich </a:t>
            </a:r>
            <a:r>
              <a:rPr lang="en-GB" b="1" dirty="0" err="1"/>
              <a:t>Mielke</a:t>
            </a:r>
            <a:r>
              <a:rPr lang="en-GB" b="1" dirty="0"/>
              <a:t> (</a:t>
            </a:r>
            <a:r>
              <a:rPr lang="en-GB" b="1" dirty="0" smtClean="0"/>
              <a:t>1957–1989, pictured)</a:t>
            </a:r>
            <a:endParaRPr lang="en-GB" b="1" dirty="0"/>
          </a:p>
          <a:p>
            <a:pPr marL="45720" indent="0">
              <a:buNone/>
            </a:pPr>
            <a:r>
              <a:rPr lang="en-GB" dirty="0" smtClean="0"/>
              <a:t>   </a:t>
            </a:r>
            <a:r>
              <a:rPr lang="en-GB" dirty="0"/>
              <a:t>Wolfgang </a:t>
            </a:r>
            <a:r>
              <a:rPr lang="en-GB" dirty="0" err="1"/>
              <a:t>Schwanitz</a:t>
            </a:r>
            <a:r>
              <a:rPr lang="en-GB" dirty="0"/>
              <a:t> (1989–1990)</a:t>
            </a:r>
          </a:p>
          <a:p>
            <a:pPr marL="45720" indent="0">
              <a:buNone/>
            </a:pPr>
            <a:endParaRPr lang="en-GB" dirty="0"/>
          </a:p>
          <a:p>
            <a:pPr marL="45720" indent="0">
              <a:buNone/>
            </a:pPr>
            <a:endParaRPr lang="en-GB" dirty="0"/>
          </a:p>
        </p:txBody>
      </p:sp>
      <p:sp>
        <p:nvSpPr>
          <p:cNvPr id="3" name="Title 2"/>
          <p:cNvSpPr>
            <a:spLocks noGrp="1"/>
          </p:cNvSpPr>
          <p:nvPr>
            <p:ph type="title"/>
          </p:nvPr>
        </p:nvSpPr>
        <p:spPr/>
        <p:txBody>
          <a:bodyPr/>
          <a:lstStyle/>
          <a:p>
            <a:r>
              <a:rPr lang="en-GB" dirty="0" smtClean="0"/>
              <a:t>Stasi</a:t>
            </a:r>
            <a:endParaRPr lang="en-GB" dirty="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6267" y="1638300"/>
            <a:ext cx="2390775" cy="3581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r="4531"/>
          <a:stretch/>
        </p:blipFill>
        <p:spPr bwMode="auto">
          <a:xfrm>
            <a:off x="9714863" y="3130598"/>
            <a:ext cx="2273348" cy="3590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1723188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3006018" y="1644877"/>
            <a:ext cx="8964706" cy="5034829"/>
          </a:xfrm>
          <a:prstGeom prst="rect">
            <a:avLst/>
          </a:prstGeom>
        </p:spPr>
      </p:pic>
      <p:sp>
        <p:nvSpPr>
          <p:cNvPr id="3" name="Title 2"/>
          <p:cNvSpPr>
            <a:spLocks noGrp="1"/>
          </p:cNvSpPr>
          <p:nvPr>
            <p:ph type="title"/>
          </p:nvPr>
        </p:nvSpPr>
        <p:spPr/>
        <p:txBody>
          <a:bodyPr/>
          <a:lstStyle/>
          <a:p>
            <a:r>
              <a:rPr lang="en-US" dirty="0"/>
              <a:t>Bureaucratic regime</a:t>
            </a:r>
          </a:p>
        </p:txBody>
      </p:sp>
      <p:sp>
        <p:nvSpPr>
          <p:cNvPr id="5" name="Content Placeholder 1"/>
          <p:cNvSpPr txBox="1">
            <a:spLocks/>
          </p:cNvSpPr>
          <p:nvPr/>
        </p:nvSpPr>
        <p:spPr>
          <a:xfrm>
            <a:off x="382138" y="1719070"/>
            <a:ext cx="6673290" cy="4886445"/>
          </a:xfrm>
          <a:prstGeom prst="rect">
            <a:avLst/>
          </a:prstGeom>
        </p:spPr>
        <p:txBody>
          <a:bodyPr vert="horz" lIns="91440" tIns="45720" rIns="91440" bIns="45720" rtlCol="0">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buNone/>
            </a:pPr>
            <a:r>
              <a:rPr lang="en-GB" b="1" dirty="0" smtClean="0"/>
              <a:t>Stasi HQ, </a:t>
            </a:r>
          </a:p>
          <a:p>
            <a:pPr marL="45720" indent="0">
              <a:buNone/>
            </a:pPr>
            <a:r>
              <a:rPr lang="en-GB" b="1" dirty="0" smtClean="0"/>
              <a:t>now Stasi Museum,</a:t>
            </a:r>
          </a:p>
          <a:p>
            <a:pPr marL="45720" indent="0">
              <a:buNone/>
            </a:pPr>
            <a:r>
              <a:rPr lang="en-GB" b="1" dirty="0" smtClean="0"/>
              <a:t>Berlin</a:t>
            </a:r>
            <a:endParaRPr lang="en-GB" b="1" dirty="0"/>
          </a:p>
        </p:txBody>
      </p:sp>
    </p:spTree>
    <p:extLst>
      <p:ext uri="{BB962C8B-B14F-4D97-AF65-F5344CB8AC3E}">
        <p14:creationId xmlns:p14="http://schemas.microsoft.com/office/powerpoint/2010/main" val="30321905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2489" y="1732517"/>
            <a:ext cx="11210524" cy="4963557"/>
          </a:xfrm>
        </p:spPr>
        <p:txBody>
          <a:bodyPr>
            <a:normAutofit fontScale="77500" lnSpcReduction="20000"/>
          </a:bodyPr>
          <a:lstStyle/>
          <a:p>
            <a:r>
              <a:rPr lang="en-GB" dirty="0" smtClean="0"/>
              <a:t>Network of informal/unofficial collaborators (</a:t>
            </a:r>
            <a:r>
              <a:rPr lang="en-GB" i="1" dirty="0" err="1" smtClean="0"/>
              <a:t>inoffizieller</a:t>
            </a:r>
            <a:r>
              <a:rPr lang="en-GB" i="1" dirty="0" smtClean="0"/>
              <a:t> </a:t>
            </a:r>
            <a:r>
              <a:rPr lang="en-GB" dirty="0" err="1" smtClean="0"/>
              <a:t>Mitarbeiter</a:t>
            </a:r>
            <a:r>
              <a:rPr lang="en-GB" dirty="0" smtClean="0"/>
              <a:t>/</a:t>
            </a:r>
            <a:r>
              <a:rPr lang="en-GB" dirty="0" err="1" smtClean="0"/>
              <a:t>informeller</a:t>
            </a:r>
            <a:r>
              <a:rPr lang="en-GB" dirty="0" smtClean="0"/>
              <a:t> </a:t>
            </a:r>
            <a:r>
              <a:rPr lang="en-GB" dirty="0" err="1" smtClean="0"/>
              <a:t>Mitarbeiter</a:t>
            </a:r>
            <a:r>
              <a:rPr lang="en-GB" dirty="0" smtClean="0"/>
              <a:t> - IMs)</a:t>
            </a:r>
          </a:p>
          <a:p>
            <a:pPr marL="45720" indent="0" algn="r">
              <a:buNone/>
            </a:pPr>
            <a:endParaRPr lang="en-GB" dirty="0" smtClean="0"/>
          </a:p>
          <a:p>
            <a:pPr marL="45720" indent="0" algn="r">
              <a:buNone/>
            </a:pPr>
            <a:r>
              <a:rPr lang="en-GB" dirty="0" smtClean="0"/>
              <a:t>Various types:</a:t>
            </a:r>
          </a:p>
          <a:p>
            <a:pPr marL="45720" indent="0">
              <a:buNone/>
            </a:pPr>
            <a:r>
              <a:rPr lang="en-US" b="1" dirty="0" smtClean="0"/>
              <a:t>Informal </a:t>
            </a:r>
            <a:r>
              <a:rPr lang="en-US" b="1" dirty="0"/>
              <a:t>Collaborators with special tasks (</a:t>
            </a:r>
            <a:r>
              <a:rPr lang="en-US" b="1" dirty="0" smtClean="0"/>
              <a:t>IMA/</a:t>
            </a:r>
            <a:r>
              <a:rPr lang="en-US" b="1" i="1" dirty="0" err="1" smtClean="0"/>
              <a:t>Inoffizieller</a:t>
            </a:r>
            <a:r>
              <a:rPr lang="en-US" b="1" i="1" dirty="0" smtClean="0"/>
              <a:t> </a:t>
            </a:r>
            <a:r>
              <a:rPr lang="en-US" b="1" i="1" dirty="0" err="1"/>
              <a:t>Mitarbeiter</a:t>
            </a:r>
            <a:r>
              <a:rPr lang="en-US" b="1" i="1" dirty="0"/>
              <a:t> </a:t>
            </a:r>
            <a:r>
              <a:rPr lang="en-US" b="1" i="1" dirty="0" err="1"/>
              <a:t>mit</a:t>
            </a:r>
            <a:r>
              <a:rPr lang="en-US" b="1" i="1" dirty="0"/>
              <a:t> </a:t>
            </a:r>
            <a:r>
              <a:rPr lang="en-US" b="1" i="1" dirty="0" err="1"/>
              <a:t>besonderen</a:t>
            </a:r>
            <a:r>
              <a:rPr lang="en-US" b="1" i="1" dirty="0"/>
              <a:t> </a:t>
            </a:r>
            <a:r>
              <a:rPr lang="en-US" b="1" i="1" dirty="0" err="1"/>
              <a:t>Aufgaben</a:t>
            </a:r>
            <a:r>
              <a:rPr lang="en-US" b="1" dirty="0"/>
              <a:t>)</a:t>
            </a:r>
          </a:p>
          <a:p>
            <a:r>
              <a:rPr lang="en-US" dirty="0" smtClean="0"/>
              <a:t>IMAs employed </a:t>
            </a:r>
            <a:r>
              <a:rPr lang="en-US" dirty="0"/>
              <a:t>for "offensive" measures in the "Operations region" </a:t>
            </a:r>
            <a:r>
              <a:rPr lang="en-US" dirty="0" smtClean="0"/>
              <a:t>(</a:t>
            </a:r>
            <a:r>
              <a:rPr lang="en-US" i="1" dirty="0" err="1" smtClean="0"/>
              <a:t>Operationsgebiet</a:t>
            </a:r>
            <a:r>
              <a:rPr lang="en-US" dirty="0" smtClean="0"/>
              <a:t>) of West </a:t>
            </a:r>
            <a:r>
              <a:rPr lang="en-US" dirty="0"/>
              <a:t>Germany. </a:t>
            </a:r>
            <a:endParaRPr lang="en-US" dirty="0" smtClean="0"/>
          </a:p>
          <a:p>
            <a:r>
              <a:rPr lang="en-US" dirty="0" smtClean="0"/>
              <a:t>contacts </a:t>
            </a:r>
            <a:r>
              <a:rPr lang="en-US" dirty="0"/>
              <a:t>with western journalists in order to plant stories in western media. The work involved both one-time actions and long-running projects. </a:t>
            </a:r>
            <a:endParaRPr lang="en-US" dirty="0" smtClean="0"/>
          </a:p>
          <a:p>
            <a:r>
              <a:rPr lang="en-US" dirty="0" smtClean="0"/>
              <a:t>By </a:t>
            </a:r>
            <a:r>
              <a:rPr lang="en-US" dirty="0"/>
              <a:t>1989 the Stasi were working with approximately 16 West German </a:t>
            </a:r>
            <a:r>
              <a:rPr lang="en-US" dirty="0" smtClean="0"/>
              <a:t>IMAs.</a:t>
            </a:r>
            <a:endParaRPr lang="en-US" dirty="0"/>
          </a:p>
          <a:p>
            <a:pPr marL="45720" indent="0">
              <a:buNone/>
            </a:pPr>
            <a:endParaRPr lang="en-US" dirty="0" smtClean="0"/>
          </a:p>
          <a:p>
            <a:pPr marL="45720" indent="0" algn="just">
              <a:buNone/>
            </a:pPr>
            <a:r>
              <a:rPr lang="en-US" b="1" dirty="0" smtClean="0"/>
              <a:t>Informal </a:t>
            </a:r>
            <a:r>
              <a:rPr lang="en-US" b="1" dirty="0"/>
              <a:t>Collaborators for [homeland] defense with enemy-connections and for the immediate processing of persons suspected of enemy-connected actions (</a:t>
            </a:r>
            <a:r>
              <a:rPr lang="en-US" b="1" i="1" dirty="0" smtClean="0"/>
              <a:t>IMB/</a:t>
            </a:r>
            <a:r>
              <a:rPr lang="en-US" b="1" i="1" dirty="0" err="1" smtClean="0"/>
              <a:t>Inoffizieller</a:t>
            </a:r>
            <a:r>
              <a:rPr lang="en-US" b="1" i="1" dirty="0" smtClean="0"/>
              <a:t> </a:t>
            </a:r>
            <a:r>
              <a:rPr lang="en-US" b="1" i="1" dirty="0" err="1"/>
              <a:t>Mitarbeiter</a:t>
            </a:r>
            <a:r>
              <a:rPr lang="en-US" b="1" i="1" dirty="0"/>
              <a:t> der </a:t>
            </a:r>
            <a:r>
              <a:rPr lang="en-US" b="1" i="1" dirty="0" err="1"/>
              <a:t>Abwehr</a:t>
            </a:r>
            <a:r>
              <a:rPr lang="en-US" b="1" i="1" dirty="0"/>
              <a:t> </a:t>
            </a:r>
            <a:r>
              <a:rPr lang="en-US" b="1" i="1" dirty="0" err="1"/>
              <a:t>mit</a:t>
            </a:r>
            <a:r>
              <a:rPr lang="en-US" b="1" i="1" dirty="0"/>
              <a:t> </a:t>
            </a:r>
            <a:r>
              <a:rPr lang="en-US" b="1" i="1" dirty="0" err="1"/>
              <a:t>Feindverbindung</a:t>
            </a:r>
            <a:r>
              <a:rPr lang="en-US" b="1" i="1" dirty="0"/>
              <a:t> </a:t>
            </a:r>
            <a:r>
              <a:rPr lang="en-US" b="1" i="1" dirty="0" err="1"/>
              <a:t>bzw</a:t>
            </a:r>
            <a:r>
              <a:rPr lang="en-US" b="1" i="1" dirty="0"/>
              <a:t>. </a:t>
            </a:r>
            <a:r>
              <a:rPr lang="en-US" b="1" i="1" dirty="0" err="1"/>
              <a:t>zur</a:t>
            </a:r>
            <a:r>
              <a:rPr lang="en-US" b="1" i="1" dirty="0"/>
              <a:t> </a:t>
            </a:r>
            <a:r>
              <a:rPr lang="en-US" b="1" i="1" dirty="0" err="1"/>
              <a:t>unmittelbaren</a:t>
            </a:r>
            <a:r>
              <a:rPr lang="en-US" b="1" i="1" dirty="0"/>
              <a:t> </a:t>
            </a:r>
            <a:r>
              <a:rPr lang="en-US" b="1" i="1" dirty="0" err="1"/>
              <a:t>Bearbeitung</a:t>
            </a:r>
            <a:r>
              <a:rPr lang="en-US" b="1" i="1" dirty="0"/>
              <a:t> </a:t>
            </a:r>
            <a:r>
              <a:rPr lang="en-US" b="1" i="1" dirty="0" err="1"/>
              <a:t>im</a:t>
            </a:r>
            <a:r>
              <a:rPr lang="en-US" b="1" i="1" dirty="0"/>
              <a:t> </a:t>
            </a:r>
            <a:r>
              <a:rPr lang="en-US" b="1" i="1" dirty="0" err="1"/>
              <a:t>Verdacht</a:t>
            </a:r>
            <a:r>
              <a:rPr lang="en-US" b="1" i="1" dirty="0"/>
              <a:t> der </a:t>
            </a:r>
            <a:r>
              <a:rPr lang="en-US" b="1" i="1" dirty="0" err="1"/>
              <a:t>Feindtätigkeit</a:t>
            </a:r>
            <a:r>
              <a:rPr lang="en-US" b="1" i="1" dirty="0"/>
              <a:t> </a:t>
            </a:r>
            <a:r>
              <a:rPr lang="en-US" b="1" i="1" dirty="0" err="1"/>
              <a:t>stehender</a:t>
            </a:r>
            <a:r>
              <a:rPr lang="en-US" b="1" i="1" dirty="0"/>
              <a:t> </a:t>
            </a:r>
            <a:r>
              <a:rPr lang="en-US" b="1" i="1" dirty="0" err="1"/>
              <a:t>Personen</a:t>
            </a:r>
            <a:r>
              <a:rPr lang="en-US" dirty="0"/>
              <a:t>)</a:t>
            </a:r>
          </a:p>
          <a:p>
            <a:r>
              <a:rPr lang="en-US" dirty="0" smtClean="0"/>
              <a:t>IMBs important IMs; enjoyed </a:t>
            </a:r>
            <a:r>
              <a:rPr lang="en-US" dirty="0"/>
              <a:t>the confidence of the </a:t>
            </a:r>
            <a:r>
              <a:rPr lang="en-US" dirty="0" smtClean="0"/>
              <a:t>Stasi</a:t>
            </a:r>
          </a:p>
          <a:p>
            <a:r>
              <a:rPr lang="en-US" dirty="0" smtClean="0"/>
              <a:t>Direct </a:t>
            </a:r>
            <a:r>
              <a:rPr lang="en-US" dirty="0"/>
              <a:t>contacts with people classified by the Stasi as hostile (</a:t>
            </a:r>
            <a:r>
              <a:rPr lang="en-US" i="1" dirty="0" err="1"/>
              <a:t>Feindlich</a:t>
            </a:r>
            <a:r>
              <a:rPr lang="en-US" i="1" dirty="0"/>
              <a:t>-negative </a:t>
            </a:r>
            <a:r>
              <a:rPr lang="en-US" i="1" dirty="0" err="1"/>
              <a:t>Personen</a:t>
            </a:r>
            <a:r>
              <a:rPr lang="en-US" dirty="0" smtClean="0"/>
              <a:t>).</a:t>
            </a:r>
          </a:p>
          <a:p>
            <a:r>
              <a:rPr lang="en-US" dirty="0" smtClean="0"/>
              <a:t>Direct </a:t>
            </a:r>
            <a:r>
              <a:rPr lang="en-US" dirty="0"/>
              <a:t>involvement with </a:t>
            </a:r>
            <a:r>
              <a:rPr lang="en-US" dirty="0" smtClean="0"/>
              <a:t>developing relevant </a:t>
            </a:r>
            <a:r>
              <a:rPr lang="en-US" i="1" dirty="0" err="1"/>
              <a:t>Operativer</a:t>
            </a:r>
            <a:r>
              <a:rPr lang="en-US" i="1" dirty="0"/>
              <a:t> </a:t>
            </a:r>
            <a:r>
              <a:rPr lang="en-US" i="1" dirty="0" err="1"/>
              <a:t>Vorgang</a:t>
            </a:r>
            <a:r>
              <a:rPr lang="en-US" dirty="0"/>
              <a:t> (Procedures Manual).</a:t>
            </a:r>
          </a:p>
          <a:p>
            <a:r>
              <a:rPr lang="en-US" dirty="0" smtClean="0"/>
              <a:t>Some </a:t>
            </a:r>
            <a:r>
              <a:rPr lang="en-US" dirty="0"/>
              <a:t>IMBs </a:t>
            </a:r>
            <a:r>
              <a:rPr lang="en-US" dirty="0" smtClean="0"/>
              <a:t>permitted </a:t>
            </a:r>
            <a:r>
              <a:rPr lang="en-US" dirty="0"/>
              <a:t>to travel outside the Eastern Bloc </a:t>
            </a:r>
            <a:r>
              <a:rPr lang="en-US" dirty="0" smtClean="0"/>
              <a:t>to </a:t>
            </a:r>
            <a:r>
              <a:rPr lang="en-US" dirty="0"/>
              <a:t>observe or investigate people or objects</a:t>
            </a:r>
            <a:r>
              <a:rPr lang="en-US" dirty="0" smtClean="0"/>
              <a:t>.</a:t>
            </a:r>
          </a:p>
          <a:p>
            <a:r>
              <a:rPr lang="en-US" dirty="0" smtClean="0"/>
              <a:t>Recruited IMBs to investigate opposition </a:t>
            </a:r>
            <a:r>
              <a:rPr lang="en-US" dirty="0"/>
              <a:t>groups and church </a:t>
            </a:r>
            <a:r>
              <a:rPr lang="en-US" dirty="0" smtClean="0"/>
              <a:t>officials</a:t>
            </a:r>
          </a:p>
          <a:p>
            <a:pPr marL="45720" indent="0">
              <a:buNone/>
            </a:pPr>
            <a:endParaRPr lang="en-US" dirty="0"/>
          </a:p>
        </p:txBody>
      </p:sp>
      <p:sp>
        <p:nvSpPr>
          <p:cNvPr id="3" name="Title 2"/>
          <p:cNvSpPr>
            <a:spLocks noGrp="1"/>
          </p:cNvSpPr>
          <p:nvPr>
            <p:ph type="title"/>
          </p:nvPr>
        </p:nvSpPr>
        <p:spPr/>
        <p:txBody>
          <a:bodyPr/>
          <a:lstStyle/>
          <a:p>
            <a:r>
              <a:rPr lang="en-GB" dirty="0" smtClean="0"/>
              <a:t>Stasi Informants (IMS)</a:t>
            </a:r>
            <a:endParaRPr lang="en-GB" dirty="0"/>
          </a:p>
        </p:txBody>
      </p:sp>
    </p:spTree>
    <p:extLst>
      <p:ext uri="{BB962C8B-B14F-4D97-AF65-F5344CB8AC3E}">
        <p14:creationId xmlns:p14="http://schemas.microsoft.com/office/powerpoint/2010/main" val="315431222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2489" y="1732517"/>
            <a:ext cx="11210524" cy="4963557"/>
          </a:xfrm>
        </p:spPr>
        <p:txBody>
          <a:bodyPr>
            <a:normAutofit/>
          </a:bodyPr>
          <a:lstStyle/>
          <a:p>
            <a:pPr marL="45720" indent="0">
              <a:buNone/>
            </a:pPr>
            <a:r>
              <a:rPr lang="en-US" b="1" dirty="0" smtClean="0"/>
              <a:t>Informal </a:t>
            </a:r>
            <a:r>
              <a:rPr lang="en-US" b="1" dirty="0"/>
              <a:t>Collaborators on special operations (</a:t>
            </a:r>
            <a:r>
              <a:rPr lang="en-US" b="1" dirty="0" smtClean="0"/>
              <a:t>IME/</a:t>
            </a:r>
            <a:r>
              <a:rPr lang="en-US" b="1" i="1" dirty="0" err="1" smtClean="0"/>
              <a:t>Inoffizieller</a:t>
            </a:r>
            <a:r>
              <a:rPr lang="en-US" b="1" i="1" dirty="0" smtClean="0"/>
              <a:t> </a:t>
            </a:r>
            <a:r>
              <a:rPr lang="en-US" b="1" i="1" dirty="0" err="1"/>
              <a:t>Mitarbeiter</a:t>
            </a:r>
            <a:r>
              <a:rPr lang="en-US" b="1" i="1" dirty="0"/>
              <a:t> </a:t>
            </a:r>
            <a:r>
              <a:rPr lang="en-US" b="1" i="1" dirty="0" err="1"/>
              <a:t>im</a:t>
            </a:r>
            <a:r>
              <a:rPr lang="en-US" b="1" i="1" dirty="0"/>
              <a:t> </a:t>
            </a:r>
            <a:r>
              <a:rPr lang="en-US" b="1" i="1" dirty="0" err="1"/>
              <a:t>besonderen</a:t>
            </a:r>
            <a:r>
              <a:rPr lang="en-US" b="1" i="1" dirty="0"/>
              <a:t> </a:t>
            </a:r>
            <a:r>
              <a:rPr lang="en-US" b="1" i="1" dirty="0" err="1"/>
              <a:t>Einsatz</a:t>
            </a:r>
            <a:r>
              <a:rPr lang="en-US" b="1" dirty="0"/>
              <a:t>)</a:t>
            </a:r>
          </a:p>
          <a:p>
            <a:r>
              <a:rPr lang="en-US" dirty="0" smtClean="0"/>
              <a:t>IMEs used </a:t>
            </a:r>
            <a:r>
              <a:rPr lang="en-US" dirty="0"/>
              <a:t>by the Stasi for specialist </a:t>
            </a:r>
            <a:r>
              <a:rPr lang="en-US" dirty="0" smtClean="0"/>
              <a:t>missions.</a:t>
            </a:r>
          </a:p>
          <a:p>
            <a:r>
              <a:rPr lang="en-US" dirty="0" smtClean="0"/>
              <a:t>People </a:t>
            </a:r>
            <a:r>
              <a:rPr lang="en-US" dirty="0"/>
              <a:t>with </a:t>
            </a:r>
            <a:r>
              <a:rPr lang="en-US" dirty="0" smtClean="0"/>
              <a:t>special skills</a:t>
            </a:r>
            <a:r>
              <a:rPr lang="en-US" dirty="0"/>
              <a:t>, such as handwriting experts or </a:t>
            </a:r>
            <a:r>
              <a:rPr lang="en-US" dirty="0" smtClean="0"/>
              <a:t>toxicologists,</a:t>
            </a:r>
          </a:p>
          <a:p>
            <a:r>
              <a:rPr lang="en-US" dirty="0" smtClean="0"/>
              <a:t>Used </a:t>
            </a:r>
            <a:r>
              <a:rPr lang="en-US" dirty="0"/>
              <a:t>for surveillance and investigations in key </a:t>
            </a:r>
            <a:r>
              <a:rPr lang="en-US" dirty="0" smtClean="0"/>
              <a:t>locations such as universities </a:t>
            </a:r>
            <a:r>
              <a:rPr lang="en-US" dirty="0"/>
              <a:t>and </a:t>
            </a:r>
            <a:r>
              <a:rPr lang="en-US" dirty="0" smtClean="0"/>
              <a:t>academies</a:t>
            </a:r>
            <a:endParaRPr lang="en-US" dirty="0"/>
          </a:p>
          <a:p>
            <a:r>
              <a:rPr lang="en-US" dirty="0" smtClean="0"/>
              <a:t>Monitored </a:t>
            </a:r>
            <a:r>
              <a:rPr lang="en-US" dirty="0"/>
              <a:t>trends in research and </a:t>
            </a:r>
            <a:r>
              <a:rPr lang="en-US" dirty="0" smtClean="0"/>
              <a:t>development</a:t>
            </a:r>
          </a:p>
          <a:p>
            <a:endParaRPr lang="en-GB" sz="900" dirty="0"/>
          </a:p>
          <a:p>
            <a:pPr marL="45720" indent="0" algn="just">
              <a:buNone/>
            </a:pPr>
            <a:r>
              <a:rPr lang="en-US" b="1" dirty="0"/>
              <a:t>Informal Collaborators for Protection from Conspiracies and Subversive groupings (</a:t>
            </a:r>
            <a:r>
              <a:rPr lang="en-US" b="1" i="1" dirty="0"/>
              <a:t>IMK/</a:t>
            </a:r>
            <a:r>
              <a:rPr lang="en-US" b="1" i="1" dirty="0" err="1"/>
              <a:t>Inoffizieller</a:t>
            </a:r>
            <a:r>
              <a:rPr lang="en-US" b="1" i="1" dirty="0"/>
              <a:t> </a:t>
            </a:r>
            <a:r>
              <a:rPr lang="en-US" b="1" i="1" dirty="0" err="1"/>
              <a:t>Mitarbeiter</a:t>
            </a:r>
            <a:r>
              <a:rPr lang="en-US" b="1" i="1" dirty="0"/>
              <a:t> </a:t>
            </a:r>
            <a:r>
              <a:rPr lang="en-US" b="1" i="1" dirty="0" err="1"/>
              <a:t>zur</a:t>
            </a:r>
            <a:r>
              <a:rPr lang="en-US" b="1" i="1" dirty="0"/>
              <a:t> </a:t>
            </a:r>
            <a:r>
              <a:rPr lang="en-US" b="1" i="1" dirty="0" err="1"/>
              <a:t>Sicherung</a:t>
            </a:r>
            <a:r>
              <a:rPr lang="en-US" b="1" i="1" dirty="0"/>
              <a:t> der </a:t>
            </a:r>
            <a:r>
              <a:rPr lang="en-US" b="1" i="1" dirty="0" err="1"/>
              <a:t>Konspiration</a:t>
            </a:r>
            <a:r>
              <a:rPr lang="en-US" b="1" i="1" dirty="0"/>
              <a:t> und des </a:t>
            </a:r>
            <a:r>
              <a:rPr lang="en-US" b="1" i="1" dirty="0" err="1"/>
              <a:t>Verbindungswesens</a:t>
            </a:r>
            <a:r>
              <a:rPr lang="en-US" b="1" dirty="0"/>
              <a:t>)</a:t>
            </a:r>
          </a:p>
          <a:p>
            <a:pPr algn="just"/>
            <a:r>
              <a:rPr lang="en-US" dirty="0"/>
              <a:t>IMKs were used by the Stasi for various logistical assignments.</a:t>
            </a:r>
          </a:p>
          <a:p>
            <a:pPr algn="just"/>
            <a:r>
              <a:rPr lang="en-US" dirty="0"/>
              <a:t>Various types: those who set up safe houses, special rooms or objects; those providing the Stasi with undercover addresses or undercover telephones.</a:t>
            </a:r>
          </a:p>
          <a:p>
            <a:endParaRPr lang="en-GB" dirty="0"/>
          </a:p>
        </p:txBody>
      </p:sp>
      <p:sp>
        <p:nvSpPr>
          <p:cNvPr id="3" name="Title 2"/>
          <p:cNvSpPr>
            <a:spLocks noGrp="1"/>
          </p:cNvSpPr>
          <p:nvPr>
            <p:ph type="title"/>
          </p:nvPr>
        </p:nvSpPr>
        <p:spPr/>
        <p:txBody>
          <a:bodyPr/>
          <a:lstStyle/>
          <a:p>
            <a:r>
              <a:rPr lang="en-GB" dirty="0" smtClean="0"/>
              <a:t>Stasi Informants (IMS)</a:t>
            </a:r>
            <a:endParaRPr lang="en-GB" dirty="0"/>
          </a:p>
        </p:txBody>
      </p:sp>
    </p:spTree>
    <p:extLst>
      <p:ext uri="{BB962C8B-B14F-4D97-AF65-F5344CB8AC3E}">
        <p14:creationId xmlns:p14="http://schemas.microsoft.com/office/powerpoint/2010/main" val="220115329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2489" y="1732517"/>
            <a:ext cx="11210524" cy="4963557"/>
          </a:xfrm>
        </p:spPr>
        <p:txBody>
          <a:bodyPr>
            <a:normAutofit/>
          </a:bodyPr>
          <a:lstStyle/>
          <a:p>
            <a:pPr marL="45720" indent="0" algn="just">
              <a:buNone/>
            </a:pPr>
            <a:r>
              <a:rPr lang="en-US" b="1" dirty="0" smtClean="0"/>
              <a:t>Informal </a:t>
            </a:r>
            <a:r>
              <a:rPr lang="en-US" b="1" dirty="0"/>
              <a:t>Collaborators for Political-operative Penetration and for Protection of Responsibility areas (</a:t>
            </a:r>
            <a:r>
              <a:rPr lang="en-US" b="1" dirty="0" smtClean="0"/>
              <a:t>IMS/</a:t>
            </a:r>
            <a:r>
              <a:rPr lang="en-US" b="1" i="1" dirty="0" err="1" smtClean="0"/>
              <a:t>Inoffizieller</a:t>
            </a:r>
            <a:r>
              <a:rPr lang="en-US" b="1" i="1" dirty="0" smtClean="0"/>
              <a:t> </a:t>
            </a:r>
            <a:r>
              <a:rPr lang="en-US" b="1" i="1" dirty="0" err="1"/>
              <a:t>Mitarbeiter</a:t>
            </a:r>
            <a:r>
              <a:rPr lang="en-US" b="1" i="1" dirty="0"/>
              <a:t> </a:t>
            </a:r>
            <a:r>
              <a:rPr lang="en-US" b="1" i="1" dirty="0" err="1"/>
              <a:t>zur</a:t>
            </a:r>
            <a:r>
              <a:rPr lang="en-US" b="1" i="1" dirty="0"/>
              <a:t> </a:t>
            </a:r>
            <a:r>
              <a:rPr lang="en-US" b="1" i="1" dirty="0" err="1"/>
              <a:t>politisch-operativen</a:t>
            </a:r>
            <a:r>
              <a:rPr lang="en-US" b="1" i="1" dirty="0"/>
              <a:t> </a:t>
            </a:r>
            <a:r>
              <a:rPr lang="en-US" b="1" i="1" dirty="0" err="1"/>
              <a:t>Durchdringung</a:t>
            </a:r>
            <a:r>
              <a:rPr lang="en-US" b="1" i="1" dirty="0"/>
              <a:t> und </a:t>
            </a:r>
            <a:r>
              <a:rPr lang="en-US" b="1" i="1" dirty="0" err="1"/>
              <a:t>Sicherung</a:t>
            </a:r>
            <a:r>
              <a:rPr lang="en-US" b="1" i="1" dirty="0"/>
              <a:t> des </a:t>
            </a:r>
            <a:r>
              <a:rPr lang="en-US" b="1" i="1" dirty="0" err="1"/>
              <a:t>Verantwortungsbereiches</a:t>
            </a:r>
            <a:r>
              <a:rPr lang="en-US" b="1" dirty="0"/>
              <a:t>)</a:t>
            </a:r>
          </a:p>
          <a:p>
            <a:pPr algn="just"/>
            <a:r>
              <a:rPr lang="en-US" dirty="0" smtClean="0"/>
              <a:t>IMSs </a:t>
            </a:r>
            <a:r>
              <a:rPr lang="en-US" dirty="0"/>
              <a:t>were people engaged in security-related areas (such as businesses, social institutions, research and training facilities or governmental institutions) who routinely or regularly reported on other peoples' </a:t>
            </a:r>
            <a:r>
              <a:rPr lang="en-US" dirty="0" err="1"/>
              <a:t>behaviour</a:t>
            </a:r>
            <a:r>
              <a:rPr lang="en-US" dirty="0" smtClean="0"/>
              <a:t>.</a:t>
            </a:r>
          </a:p>
          <a:p>
            <a:pPr algn="just"/>
            <a:r>
              <a:rPr lang="en-US" dirty="0" smtClean="0"/>
              <a:t>Idea </a:t>
            </a:r>
            <a:r>
              <a:rPr lang="en-US" dirty="0"/>
              <a:t>was to identify and prevent suspicious actions as early as possible, and to contribute more generally to domestic security in their areas of </a:t>
            </a:r>
            <a:r>
              <a:rPr lang="en-US" dirty="0" smtClean="0"/>
              <a:t>responsibility.</a:t>
            </a:r>
          </a:p>
          <a:p>
            <a:pPr marL="45720" indent="0" algn="just">
              <a:buNone/>
            </a:pPr>
            <a:endParaRPr lang="en-US" dirty="0" smtClean="0"/>
          </a:p>
          <a:p>
            <a:pPr marL="45720" indent="0" algn="just">
              <a:buNone/>
            </a:pPr>
            <a:r>
              <a:rPr lang="en-US" b="1" dirty="0" smtClean="0"/>
              <a:t>Leading </a:t>
            </a:r>
            <a:r>
              <a:rPr lang="en-US" b="1" dirty="0"/>
              <a:t>IMs (FIM / </a:t>
            </a:r>
            <a:r>
              <a:rPr lang="en-US" b="1" dirty="0" err="1"/>
              <a:t>Führungs</a:t>
            </a:r>
            <a:r>
              <a:rPr lang="en-US" b="1" dirty="0"/>
              <a:t>-IM)</a:t>
            </a:r>
          </a:p>
          <a:p>
            <a:pPr algn="just"/>
            <a:r>
              <a:rPr lang="en-US" dirty="0" smtClean="0"/>
              <a:t>Reliable </a:t>
            </a:r>
            <a:r>
              <a:rPr lang="en-US" dirty="0"/>
              <a:t>IMs with leadership qualities and "operational </a:t>
            </a:r>
            <a:r>
              <a:rPr lang="en-US" dirty="0" smtClean="0"/>
              <a:t>experience“</a:t>
            </a:r>
          </a:p>
          <a:p>
            <a:pPr algn="just"/>
            <a:r>
              <a:rPr lang="en-US" dirty="0" smtClean="0"/>
              <a:t>Could lead </a:t>
            </a:r>
            <a:r>
              <a:rPr lang="en-US" dirty="0"/>
              <a:t>and instruct at most between three and five IMs or </a:t>
            </a:r>
            <a:r>
              <a:rPr lang="en-US" dirty="0" smtClean="0"/>
              <a:t>GMSs.</a:t>
            </a:r>
          </a:p>
          <a:p>
            <a:pPr algn="just"/>
            <a:r>
              <a:rPr lang="en-US" dirty="0" smtClean="0"/>
              <a:t>Mandate </a:t>
            </a:r>
            <a:r>
              <a:rPr lang="en-US" dirty="0"/>
              <a:t>and terms often enabled them to operate with a large measure of </a:t>
            </a:r>
            <a:r>
              <a:rPr lang="en-US" dirty="0" smtClean="0"/>
              <a:t>independence</a:t>
            </a:r>
            <a:endParaRPr lang="en-GB" dirty="0" smtClean="0"/>
          </a:p>
          <a:p>
            <a:pPr algn="just"/>
            <a:endParaRPr lang="en-GB" dirty="0" smtClean="0"/>
          </a:p>
        </p:txBody>
      </p:sp>
      <p:sp>
        <p:nvSpPr>
          <p:cNvPr id="3" name="Title 2"/>
          <p:cNvSpPr>
            <a:spLocks noGrp="1"/>
          </p:cNvSpPr>
          <p:nvPr>
            <p:ph type="title"/>
          </p:nvPr>
        </p:nvSpPr>
        <p:spPr/>
        <p:txBody>
          <a:bodyPr/>
          <a:lstStyle/>
          <a:p>
            <a:r>
              <a:rPr lang="en-GB" dirty="0" smtClean="0"/>
              <a:t>Stasi Informants (IMS)</a:t>
            </a:r>
            <a:endParaRPr lang="en-GB" dirty="0"/>
          </a:p>
        </p:txBody>
      </p:sp>
    </p:spTree>
    <p:extLst>
      <p:ext uri="{BB962C8B-B14F-4D97-AF65-F5344CB8AC3E}">
        <p14:creationId xmlns:p14="http://schemas.microsoft.com/office/powerpoint/2010/main" val="28226781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2489" y="1732517"/>
            <a:ext cx="11210524" cy="4963557"/>
          </a:xfrm>
        </p:spPr>
        <p:txBody>
          <a:bodyPr>
            <a:normAutofit/>
          </a:bodyPr>
          <a:lstStyle/>
          <a:p>
            <a:pPr marL="45720" indent="0" algn="just">
              <a:buNone/>
            </a:pPr>
            <a:r>
              <a:rPr lang="en-US" b="1" dirty="0" smtClean="0"/>
              <a:t>GMS/ </a:t>
            </a:r>
            <a:r>
              <a:rPr lang="en-US" b="1" dirty="0" err="1"/>
              <a:t>Gesellschaftliche</a:t>
            </a:r>
            <a:r>
              <a:rPr lang="en-US" b="1" dirty="0"/>
              <a:t> </a:t>
            </a:r>
            <a:r>
              <a:rPr lang="en-US" b="1" dirty="0" err="1"/>
              <a:t>Mitarbeiter</a:t>
            </a:r>
            <a:r>
              <a:rPr lang="en-US" b="1" dirty="0"/>
              <a:t> </a:t>
            </a:r>
            <a:r>
              <a:rPr lang="en-US" b="1" dirty="0" err="1"/>
              <a:t>für</a:t>
            </a:r>
            <a:r>
              <a:rPr lang="en-US" b="1" dirty="0"/>
              <a:t> </a:t>
            </a:r>
            <a:r>
              <a:rPr lang="en-US" b="1" dirty="0" err="1" smtClean="0"/>
              <a:t>Sicherheit</a:t>
            </a:r>
            <a:r>
              <a:rPr lang="en-US" b="1" dirty="0"/>
              <a:t> </a:t>
            </a:r>
            <a:r>
              <a:rPr lang="en-US" b="1" dirty="0" smtClean="0"/>
              <a:t>(Collaborators with responsibility in area of ‘Social life’)</a:t>
            </a:r>
            <a:endParaRPr lang="en-US" b="1" dirty="0"/>
          </a:p>
          <a:p>
            <a:pPr algn="just"/>
            <a:r>
              <a:rPr lang="en-US" dirty="0" smtClean="0"/>
              <a:t>GMSs </a:t>
            </a:r>
            <a:r>
              <a:rPr lang="en-US" dirty="0"/>
              <a:t>were people active in leading positions in the economy and administration, </a:t>
            </a:r>
            <a:r>
              <a:rPr lang="en-US" dirty="0" smtClean="0"/>
              <a:t>often </a:t>
            </a:r>
            <a:r>
              <a:rPr lang="en-US" dirty="0"/>
              <a:t>high-profile supporters of the state and of the party. </a:t>
            </a:r>
            <a:endParaRPr lang="en-US" dirty="0" smtClean="0"/>
          </a:p>
          <a:p>
            <a:pPr algn="just"/>
            <a:r>
              <a:rPr lang="en-US" dirty="0" smtClean="0"/>
              <a:t>Used </a:t>
            </a:r>
            <a:r>
              <a:rPr lang="en-US" dirty="0"/>
              <a:t>for information </a:t>
            </a:r>
            <a:r>
              <a:rPr lang="en-US" dirty="0" smtClean="0"/>
              <a:t>retrieval</a:t>
            </a:r>
            <a:endParaRPr lang="en-US" dirty="0"/>
          </a:p>
          <a:p>
            <a:pPr algn="just"/>
            <a:r>
              <a:rPr lang="en-US" dirty="0" smtClean="0"/>
              <a:t>Reported </a:t>
            </a:r>
            <a:r>
              <a:rPr lang="en-US" dirty="0"/>
              <a:t>in general terms on </a:t>
            </a:r>
            <a:r>
              <a:rPr lang="en-US" dirty="0" smtClean="0"/>
              <a:t>society</a:t>
            </a:r>
          </a:p>
          <a:p>
            <a:pPr marL="45720" indent="0" algn="just">
              <a:buNone/>
            </a:pPr>
            <a:endParaRPr lang="en-GB" dirty="0"/>
          </a:p>
          <a:p>
            <a:pPr marL="45720" indent="0" algn="just">
              <a:buNone/>
            </a:pPr>
            <a:endParaRPr lang="en-GB" dirty="0" smtClean="0"/>
          </a:p>
          <a:p>
            <a:pPr marL="45720" indent="0" algn="just">
              <a:buNone/>
            </a:pPr>
            <a:endParaRPr lang="en-GB" dirty="0" smtClean="0"/>
          </a:p>
        </p:txBody>
      </p:sp>
      <p:sp>
        <p:nvSpPr>
          <p:cNvPr id="3" name="Title 2"/>
          <p:cNvSpPr>
            <a:spLocks noGrp="1"/>
          </p:cNvSpPr>
          <p:nvPr>
            <p:ph type="title"/>
          </p:nvPr>
        </p:nvSpPr>
        <p:spPr/>
        <p:txBody>
          <a:bodyPr/>
          <a:lstStyle/>
          <a:p>
            <a:r>
              <a:rPr lang="en-GB" dirty="0" smtClean="0"/>
              <a:t>Stasi Informants (IMS)</a:t>
            </a:r>
            <a:endParaRPr lang="en-GB" dirty="0"/>
          </a:p>
        </p:txBody>
      </p:sp>
    </p:spTree>
    <p:extLst>
      <p:ext uri="{BB962C8B-B14F-4D97-AF65-F5344CB8AC3E}">
        <p14:creationId xmlns:p14="http://schemas.microsoft.com/office/powerpoint/2010/main" val="331756945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45720" indent="0">
              <a:buNone/>
            </a:pPr>
            <a:r>
              <a:rPr lang="en-US" sz="2400" b="1" dirty="0" smtClean="0"/>
              <a:t>Contact persons </a:t>
            </a:r>
            <a:r>
              <a:rPr lang="en-US" sz="2400" b="1" dirty="0"/>
              <a:t>(</a:t>
            </a:r>
            <a:r>
              <a:rPr lang="en-US" sz="2400" b="1" dirty="0" err="1"/>
              <a:t>Kontaktpersonen</a:t>
            </a:r>
            <a:r>
              <a:rPr lang="en-US" sz="2400" b="1" dirty="0" smtClean="0"/>
              <a:t>)</a:t>
            </a:r>
          </a:p>
          <a:p>
            <a:r>
              <a:rPr lang="en-US" sz="2400" dirty="0" smtClean="0"/>
              <a:t>Stasi officers </a:t>
            </a:r>
            <a:r>
              <a:rPr lang="en-US" sz="2400" dirty="0"/>
              <a:t>received information </a:t>
            </a:r>
            <a:r>
              <a:rPr lang="en-US" sz="2400" dirty="0" smtClean="0"/>
              <a:t>from individuals </a:t>
            </a:r>
            <a:r>
              <a:rPr lang="en-US" sz="2400" dirty="0"/>
              <a:t>who were not </a:t>
            </a:r>
            <a:r>
              <a:rPr lang="en-US" sz="2400" dirty="0" smtClean="0"/>
              <a:t>official informants</a:t>
            </a:r>
          </a:p>
          <a:p>
            <a:r>
              <a:rPr lang="en-US" sz="2400" dirty="0" smtClean="0"/>
              <a:t>Included factory </a:t>
            </a:r>
            <a:r>
              <a:rPr lang="en-US" sz="2400" dirty="0"/>
              <a:t>managers, school principals, landlords, hospital </a:t>
            </a:r>
            <a:r>
              <a:rPr lang="en-US" sz="2400" dirty="0" smtClean="0"/>
              <a:t>directors and </a:t>
            </a:r>
            <a:r>
              <a:rPr lang="en-US" sz="2400" dirty="0"/>
              <a:t>even acquaintances of Stasi </a:t>
            </a:r>
            <a:r>
              <a:rPr lang="en-US" sz="2400" dirty="0" smtClean="0"/>
              <a:t>officers </a:t>
            </a:r>
            <a:r>
              <a:rPr lang="en-US" sz="2400" dirty="0"/>
              <a:t>themselves</a:t>
            </a:r>
            <a:r>
              <a:rPr lang="en-US" sz="2400" dirty="0" smtClean="0"/>
              <a:t>.</a:t>
            </a:r>
          </a:p>
          <a:p>
            <a:endParaRPr lang="en-GB" sz="2400" dirty="0"/>
          </a:p>
          <a:p>
            <a:endParaRPr lang="en-GB" sz="2400" dirty="0" smtClean="0"/>
          </a:p>
          <a:p>
            <a:pPr marL="45720" indent="0">
              <a:buNone/>
            </a:pPr>
            <a:r>
              <a:rPr lang="en-US" sz="2400" dirty="0" smtClean="0"/>
              <a:t>“</a:t>
            </a:r>
            <a:r>
              <a:rPr lang="en-US" sz="2400" dirty="0"/>
              <a:t>Contact persons </a:t>
            </a:r>
            <a:r>
              <a:rPr lang="en-US" sz="2400" dirty="0" smtClean="0"/>
              <a:t>are not </a:t>
            </a:r>
            <a:r>
              <a:rPr lang="en-US" sz="2400" dirty="0"/>
              <a:t>informants. . . . We know of cases, however, where their </a:t>
            </a:r>
            <a:r>
              <a:rPr lang="en-US" sz="2400" dirty="0" smtClean="0"/>
              <a:t>work differs </a:t>
            </a:r>
            <a:r>
              <a:rPr lang="en-US" sz="2400" dirty="0"/>
              <a:t>from that of an informant only in so far as one is registered</a:t>
            </a:r>
            <a:r>
              <a:rPr lang="en-US" sz="2400" dirty="0" smtClean="0"/>
              <a:t>, the </a:t>
            </a:r>
            <a:r>
              <a:rPr lang="en-US" sz="2400" dirty="0"/>
              <a:t>other not</a:t>
            </a:r>
            <a:r>
              <a:rPr lang="en-US" sz="2400" dirty="0" smtClean="0"/>
              <a:t>.”</a:t>
            </a:r>
          </a:p>
          <a:p>
            <a:pPr algn="r">
              <a:buFontTx/>
              <a:buChar char="-"/>
            </a:pPr>
            <a:r>
              <a:rPr lang="en-US" sz="2400" dirty="0" smtClean="0"/>
              <a:t>Erich </a:t>
            </a:r>
            <a:r>
              <a:rPr lang="en-US" sz="2400" dirty="0" err="1" smtClean="0"/>
              <a:t>Mielke</a:t>
            </a:r>
            <a:r>
              <a:rPr lang="en-US" sz="2400" dirty="0" smtClean="0"/>
              <a:t>, 1989</a:t>
            </a:r>
          </a:p>
          <a:p>
            <a:pPr>
              <a:buFontTx/>
              <a:buChar char="-"/>
            </a:pPr>
            <a:endParaRPr lang="en-US" sz="2400" dirty="0" smtClean="0"/>
          </a:p>
          <a:p>
            <a:pPr marL="45720" indent="0">
              <a:buNone/>
            </a:pPr>
            <a:endParaRPr lang="en-US" sz="2400" dirty="0"/>
          </a:p>
        </p:txBody>
      </p:sp>
      <p:sp>
        <p:nvSpPr>
          <p:cNvPr id="3" name="Title 2"/>
          <p:cNvSpPr>
            <a:spLocks noGrp="1"/>
          </p:cNvSpPr>
          <p:nvPr>
            <p:ph type="title"/>
          </p:nvPr>
        </p:nvSpPr>
        <p:spPr/>
        <p:txBody>
          <a:bodyPr/>
          <a:lstStyle/>
          <a:p>
            <a:r>
              <a:rPr lang="en-GB" dirty="0" smtClean="0"/>
              <a:t>‘Contact Persons’</a:t>
            </a:r>
            <a:endParaRPr lang="en-US" dirty="0"/>
          </a:p>
        </p:txBody>
      </p:sp>
    </p:spTree>
    <p:extLst>
      <p:ext uri="{BB962C8B-B14F-4D97-AF65-F5344CB8AC3E}">
        <p14:creationId xmlns:p14="http://schemas.microsoft.com/office/powerpoint/2010/main" val="2634727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210524" cy="4744074"/>
          </a:xfrm>
        </p:spPr>
        <p:txBody>
          <a:bodyPr>
            <a:normAutofit lnSpcReduction="10000"/>
          </a:bodyPr>
          <a:lstStyle/>
          <a:p>
            <a:r>
              <a:rPr lang="en-GB" dirty="0" smtClean="0"/>
              <a:t>GDR population </a:t>
            </a:r>
            <a:r>
              <a:rPr lang="en-GB" sz="1400" dirty="0" smtClean="0"/>
              <a:t>(according to </a:t>
            </a:r>
            <a:r>
              <a:rPr lang="en-US" sz="1400" dirty="0" smtClean="0"/>
              <a:t>Federal </a:t>
            </a:r>
            <a:r>
              <a:rPr lang="en-US" sz="1400" dirty="0"/>
              <a:t>Statistical Office of </a:t>
            </a:r>
            <a:r>
              <a:rPr lang="en-US" sz="1400" dirty="0" smtClean="0"/>
              <a:t>Germany</a:t>
            </a:r>
            <a:r>
              <a:rPr lang="en-GB" sz="1400" dirty="0"/>
              <a:t>)</a:t>
            </a:r>
            <a:endParaRPr lang="en-GB" sz="1400" dirty="0" smtClean="0"/>
          </a:p>
          <a:p>
            <a:pPr marL="45720" indent="0">
              <a:buNone/>
            </a:pPr>
            <a:r>
              <a:rPr lang="fr-FR" dirty="0"/>
              <a:t> 	1950 est. 	</a:t>
            </a:r>
            <a:r>
              <a:rPr lang="fr-FR" dirty="0" smtClean="0"/>
              <a:t>18,388,000 </a:t>
            </a:r>
            <a:endParaRPr lang="fr-FR" dirty="0"/>
          </a:p>
          <a:p>
            <a:pPr marL="45720" indent="0">
              <a:buNone/>
            </a:pPr>
            <a:r>
              <a:rPr lang="fr-FR" dirty="0"/>
              <a:t> </a:t>
            </a:r>
            <a:r>
              <a:rPr lang="fr-FR" dirty="0" smtClean="0"/>
              <a:t>  </a:t>
            </a:r>
            <a:r>
              <a:rPr lang="fr-FR" dirty="0"/>
              <a:t>	1970 est. 	17,068,000 </a:t>
            </a:r>
          </a:p>
          <a:p>
            <a:pPr marL="45720" indent="0">
              <a:buNone/>
            </a:pPr>
            <a:r>
              <a:rPr lang="fr-FR" dirty="0"/>
              <a:t> 	1990 est. 	16,111,000 </a:t>
            </a:r>
            <a:endParaRPr lang="fr-FR" dirty="0" smtClean="0"/>
          </a:p>
          <a:p>
            <a:pPr marL="45720" indent="0">
              <a:buNone/>
            </a:pPr>
            <a:endParaRPr lang="fr-FR" dirty="0" smtClean="0"/>
          </a:p>
          <a:p>
            <a:r>
              <a:rPr lang="en-GB" dirty="0" smtClean="0"/>
              <a:t>At the time of the end of the regime, there were:</a:t>
            </a:r>
          </a:p>
          <a:p>
            <a:pPr lvl="1">
              <a:buFontTx/>
              <a:buChar char="-"/>
            </a:pPr>
            <a:r>
              <a:rPr lang="en-US" sz="2000" dirty="0" smtClean="0"/>
              <a:t>91,000 </a:t>
            </a:r>
            <a:r>
              <a:rPr lang="en-US" sz="2000" dirty="0"/>
              <a:t>full-time Stasi </a:t>
            </a:r>
            <a:r>
              <a:rPr lang="en-US" sz="2000" dirty="0" smtClean="0"/>
              <a:t>employees (versus 7,000 Gestapo employees for whole of </a:t>
            </a:r>
            <a:r>
              <a:rPr lang="en-US" sz="2000" dirty="0" err="1" smtClean="0"/>
              <a:t>Gemany</a:t>
            </a:r>
            <a:r>
              <a:rPr lang="en-US" sz="2000" dirty="0" smtClean="0"/>
              <a:t> pre-WWII)</a:t>
            </a:r>
          </a:p>
          <a:p>
            <a:pPr marL="320040" lvl="1" indent="0" algn="r">
              <a:buNone/>
            </a:pPr>
            <a:r>
              <a:rPr lang="en-GB" sz="1200" i="1" dirty="0" smtClean="0"/>
              <a:t>Note: this figure includes “</a:t>
            </a:r>
            <a:r>
              <a:rPr lang="en-US" sz="1200" i="1" dirty="0"/>
              <a:t>every single Stasi employee, from the </a:t>
            </a:r>
            <a:r>
              <a:rPr lang="en-US" sz="1200" i="1" dirty="0" smtClean="0"/>
              <a:t>operational officer </a:t>
            </a:r>
            <a:r>
              <a:rPr lang="en-US" sz="1200" i="1" dirty="0"/>
              <a:t>who held sway over the life opportunities of East </a:t>
            </a:r>
            <a:r>
              <a:rPr lang="en-US" sz="1200" i="1" dirty="0" smtClean="0"/>
              <a:t>Germans, to </a:t>
            </a:r>
            <a:r>
              <a:rPr lang="en-US" sz="1200" i="1" dirty="0"/>
              <a:t>the night watchman at a remote Stasi post in the </a:t>
            </a:r>
            <a:r>
              <a:rPr lang="en-US" sz="1200" i="1" dirty="0" smtClean="0"/>
              <a:t>countryside.”</a:t>
            </a:r>
          </a:p>
          <a:p>
            <a:pPr marL="605790" lvl="1" indent="-285750">
              <a:buFontTx/>
              <a:buChar char="-"/>
            </a:pPr>
            <a:r>
              <a:rPr lang="en-GB" sz="2000" dirty="0" smtClean="0"/>
              <a:t>173,000 informants </a:t>
            </a:r>
          </a:p>
          <a:p>
            <a:pPr marL="605790" lvl="1" indent="-285750">
              <a:buFontTx/>
              <a:buChar char="-"/>
            </a:pPr>
            <a:endParaRPr lang="en-GB" sz="2000" dirty="0"/>
          </a:p>
          <a:p>
            <a:pPr marL="331470" indent="-285750"/>
            <a:r>
              <a:rPr lang="en-GB" dirty="0" smtClean="0"/>
              <a:t>This means that c. 264,000 – around 1 in 60 – East Germans were either formally employed or affiliated with the Stasi (a figure that does not include ‘contact persons’ or those who offered information on a onetime basis)</a:t>
            </a:r>
            <a:endParaRPr lang="en-GB" dirty="0"/>
          </a:p>
          <a:p>
            <a:pPr marL="605790" lvl="1" indent="-285750">
              <a:buFontTx/>
              <a:buChar char="-"/>
            </a:pPr>
            <a:endParaRPr lang="en-GB" dirty="0" smtClean="0"/>
          </a:p>
          <a:p>
            <a:pPr marL="45720" indent="0">
              <a:buNone/>
            </a:pPr>
            <a:endParaRPr lang="en-US" dirty="0"/>
          </a:p>
        </p:txBody>
      </p:sp>
      <p:sp>
        <p:nvSpPr>
          <p:cNvPr id="3" name="Title 2"/>
          <p:cNvSpPr>
            <a:spLocks noGrp="1"/>
          </p:cNvSpPr>
          <p:nvPr>
            <p:ph type="title"/>
          </p:nvPr>
        </p:nvSpPr>
        <p:spPr/>
        <p:txBody>
          <a:bodyPr/>
          <a:lstStyle/>
          <a:p>
            <a:r>
              <a:rPr lang="en-GB" dirty="0" smtClean="0"/>
              <a:t>‘</a:t>
            </a:r>
            <a:r>
              <a:rPr lang="en-GB" dirty="0" err="1" smtClean="0"/>
              <a:t>Stasiland</a:t>
            </a:r>
            <a:r>
              <a:rPr lang="en-GB" dirty="0" smtClean="0"/>
              <a:t>’</a:t>
            </a:r>
            <a:endParaRPr lang="en-US" dirty="0"/>
          </a:p>
        </p:txBody>
      </p:sp>
    </p:spTree>
    <p:extLst>
      <p:ext uri="{BB962C8B-B14F-4D97-AF65-F5344CB8AC3E}">
        <p14:creationId xmlns:p14="http://schemas.microsoft.com/office/powerpoint/2010/main" val="32722537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8158329" cy="4831854"/>
          </a:xfrm>
        </p:spPr>
        <p:txBody>
          <a:bodyPr>
            <a:normAutofit fontScale="92500" lnSpcReduction="10000"/>
          </a:bodyPr>
          <a:lstStyle/>
          <a:p>
            <a:pPr marL="45720" indent="0" algn="just">
              <a:buNone/>
            </a:pPr>
            <a:r>
              <a:rPr lang="en-GB" dirty="0" smtClean="0"/>
              <a:t>“It is necessary to rethink the social character of political processes in the GDR with respects to the means, the structures and the goals of politics. In this book, I develop the notion of a ‘</a:t>
            </a:r>
            <a:r>
              <a:rPr lang="en-GB" b="1" dirty="0" smtClean="0">
                <a:solidFill>
                  <a:srgbClr val="FF0000"/>
                </a:solidFill>
              </a:rPr>
              <a:t>participatory dictatorship</a:t>
            </a:r>
            <a:r>
              <a:rPr lang="en-GB" dirty="0" smtClean="0"/>
              <a:t>’ … [a] somewhat oxymoronic expression intended to emphasise the extent to which ‘democratic centralism’ as practiced in the GDR </a:t>
            </a:r>
            <a:r>
              <a:rPr lang="en-GB" dirty="0" smtClean="0">
                <a:solidFill>
                  <a:srgbClr val="FF0000"/>
                </a:solidFill>
              </a:rPr>
              <a:t>did actually involve large numbers of people</a:t>
            </a:r>
            <a:r>
              <a:rPr lang="en-GB" dirty="0" smtClean="0"/>
              <a:t>, for a wide variety of reasons: </a:t>
            </a:r>
            <a:r>
              <a:rPr lang="en-GB" i="1" dirty="0" smtClean="0"/>
              <a:t>not always or necessarily out of a genuine commitment to Marxist-Leninist ideals; nor always as a result of being coerced or cowed into compliance; nor always in a defiant  representation of one’s own interests</a:t>
            </a:r>
            <a:r>
              <a:rPr lang="en-GB" dirty="0" smtClean="0"/>
              <a:t>. The notion of a participatory democracy is intended to </a:t>
            </a:r>
            <a:r>
              <a:rPr lang="en-GB" dirty="0" smtClean="0">
                <a:solidFill>
                  <a:srgbClr val="FF0000"/>
                </a:solidFill>
              </a:rPr>
              <a:t>underline the ways in which the people themselves were at one and the same time constrained and affected by, and yet also actively and voluntarily carried the ever-changing social and political system of the GDR</a:t>
            </a:r>
            <a:r>
              <a:rPr lang="en-GB" dirty="0" smtClean="0"/>
              <a:t>.”</a:t>
            </a:r>
          </a:p>
          <a:p>
            <a:pPr algn="r">
              <a:buFontTx/>
              <a:buChar char="-"/>
            </a:pPr>
            <a:r>
              <a:rPr lang="en-GB" sz="1500" dirty="0" smtClean="0"/>
              <a:t>Mary </a:t>
            </a:r>
            <a:r>
              <a:rPr lang="en-GB" sz="1500" dirty="0" err="1" smtClean="0"/>
              <a:t>Fulbrook</a:t>
            </a:r>
            <a:r>
              <a:rPr lang="en-GB" sz="1500" dirty="0" smtClean="0"/>
              <a:t>, </a:t>
            </a:r>
            <a:r>
              <a:rPr lang="en-GB" sz="1500" i="1" dirty="0" smtClean="0"/>
              <a:t>The People’s State: East German Society from Hitler to </a:t>
            </a:r>
            <a:r>
              <a:rPr lang="en-GB" sz="1500" i="1" dirty="0" err="1" smtClean="0"/>
              <a:t>Honecker</a:t>
            </a:r>
            <a:r>
              <a:rPr lang="en-GB" sz="1500" i="1" dirty="0" smtClean="0"/>
              <a:t> </a:t>
            </a:r>
            <a:r>
              <a:rPr lang="en-GB" sz="1500" dirty="0" smtClean="0"/>
              <a:t>(New Haven, Connecticut: Yale University, 2005)</a:t>
            </a:r>
          </a:p>
          <a:p>
            <a:pPr marL="45720" indent="0">
              <a:buNone/>
            </a:pPr>
            <a:endParaRPr lang="en-GB" dirty="0" smtClean="0"/>
          </a:p>
          <a:p>
            <a:pPr marL="45720" indent="0">
              <a:buNone/>
            </a:pPr>
            <a:endParaRPr lang="en-US" dirty="0"/>
          </a:p>
        </p:txBody>
      </p:sp>
      <p:sp>
        <p:nvSpPr>
          <p:cNvPr id="5" name="Title 2"/>
          <p:cNvSpPr>
            <a:spLocks noGrp="1"/>
          </p:cNvSpPr>
          <p:nvPr>
            <p:ph type="title"/>
          </p:nvPr>
        </p:nvSpPr>
        <p:spPr/>
        <p:txBody>
          <a:bodyPr/>
          <a:lstStyle/>
          <a:p>
            <a:r>
              <a:rPr lang="en-GB" dirty="0" smtClean="0"/>
              <a:t>‘Participatory Dictatorship’</a:t>
            </a:r>
            <a:endParaRPr 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09133" y="1734901"/>
            <a:ext cx="3171825" cy="4752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632786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1056</TotalTime>
  <Words>1384</Words>
  <Application>Microsoft Office PowerPoint</Application>
  <PresentationFormat>Widescreen</PresentationFormat>
  <Paragraphs>148</Paragraphs>
  <Slides>19</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Franklin Gothic Medium</vt:lpstr>
      <vt:lpstr>Wingdings</vt:lpstr>
      <vt:lpstr>Wingdings 2</vt:lpstr>
      <vt:lpstr>1_Grid</vt:lpstr>
      <vt:lpstr>AHHI6013 Week 10 Stasiland:  Surveillance and Subversion in the German Democratic Republic, 1949–1990 Lecture 1: Totalitarianism or ‘participatory dictatorship’? </vt:lpstr>
      <vt:lpstr>Week 10 lecture outline</vt:lpstr>
      <vt:lpstr>Archives and information control</vt:lpstr>
      <vt:lpstr>totalitarianism</vt:lpstr>
      <vt:lpstr>totalitarianism</vt:lpstr>
      <vt:lpstr>totalitarianism</vt:lpstr>
      <vt:lpstr>Division of germany</vt:lpstr>
      <vt:lpstr>Terminology</vt:lpstr>
      <vt:lpstr>SED</vt:lpstr>
      <vt:lpstr>Volkspolizei</vt:lpstr>
      <vt:lpstr>Stasi</vt:lpstr>
      <vt:lpstr>Bureaucratic regime</vt:lpstr>
      <vt:lpstr>Stasi Informants (IMS)</vt:lpstr>
      <vt:lpstr>Stasi Informants (IMS)</vt:lpstr>
      <vt:lpstr>Stasi Informants (IMS)</vt:lpstr>
      <vt:lpstr>Stasi Informants (IMS)</vt:lpstr>
      <vt:lpstr>‘Contact Persons’</vt:lpstr>
      <vt:lpstr>‘Stasiland’</vt:lpstr>
      <vt:lpstr>‘Participatory Dictatorship’</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54</cp:revision>
  <cp:lastPrinted>2016-12-06T15:26:51Z</cp:lastPrinted>
  <dcterms:created xsi:type="dcterms:W3CDTF">2016-11-30T09:29:39Z</dcterms:created>
  <dcterms:modified xsi:type="dcterms:W3CDTF">2016-12-15T12:43:37Z</dcterms:modified>
</cp:coreProperties>
</file>