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3" r:id="rId30"/>
  </p:sldIdLst>
  <p:sldSz cx="12192000" cy="6858000"/>
  <p:notesSz cx="6858000" cy="9144000"/>
  <p:custDataLst>
    <p:tags r:id="rId32"/>
  </p:custDataLst>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D7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650" autoAdjust="0"/>
  </p:normalViewPr>
  <p:slideViewPr>
    <p:cSldViewPr snapToGrid="0">
      <p:cViewPr varScale="1">
        <p:scale>
          <a:sx n="65" d="100"/>
          <a:sy n="65" d="100"/>
        </p:scale>
        <p:origin x="125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E094FC-622E-4A70-A935-851A05BF8E4D}" type="datetimeFigureOut">
              <a:rPr lang="en-IN" smtClean="0"/>
              <a:t>01-08-2026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3CFCEF-2202-4BCC-A9DD-72DB187383A1}" type="slidenum">
              <a:rPr lang="en-IN" smtClean="0"/>
              <a:t>‹#›</a:t>
            </a:fld>
            <a:endParaRPr lang="en-IN"/>
          </a:p>
        </p:txBody>
      </p:sp>
    </p:spTree>
    <p:extLst>
      <p:ext uri="{BB962C8B-B14F-4D97-AF65-F5344CB8AC3E}">
        <p14:creationId xmlns:p14="http://schemas.microsoft.com/office/powerpoint/2010/main" val="3151115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importance of performance analysis in Human Capital Management has been evaluated in this presentation. Unilever employs 94,000 individuals in segments including personal care, foods, home care, beauty and well-being. Focusing on performance management shall help refine job design and operational effectiveness.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2</a:t>
            </a:fld>
            <a:endParaRPr lang="en-IN"/>
          </a:p>
        </p:txBody>
      </p:sp>
    </p:spTree>
    <p:extLst>
      <p:ext uri="{BB962C8B-B14F-4D97-AF65-F5344CB8AC3E}">
        <p14:creationId xmlns:p14="http://schemas.microsoft.com/office/powerpoint/2010/main" val="467050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 application of scientific management shows that the holistic well-being of employees is prioritised in policy design. To improve performance, Unilever has attempted to incorporate a hybrid model (both offline and online) so that the market demands of the future of work can be addressed. OKRs have been linked with KPIs for effective policy design.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3</a:t>
            </a:fld>
            <a:endParaRPr lang="en-IN"/>
          </a:p>
        </p:txBody>
      </p:sp>
    </p:spTree>
    <p:extLst>
      <p:ext uri="{BB962C8B-B14F-4D97-AF65-F5344CB8AC3E}">
        <p14:creationId xmlns:p14="http://schemas.microsoft.com/office/powerpoint/2010/main" val="343129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Divisional product (e.g., product, geographic, process, customer) structure are key factors that affected performance management. 360-degree feedback in year-end evaluations shows that performance appraisal metrics changed due to following a category-led operating model. Adoption of agile approach is also transforming performance management, as it is balancing speed, continuous feedback, and flexibility while maintaining alignment across decentralised categories. Recent performance management showed a drop in revenue generation and profitability in FY2025.</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63CFCEF-2202-4BCC-A9DD-72DB187383A1}" type="slidenum">
              <a:rPr lang="en-IN" smtClean="0"/>
              <a:t>4</a:t>
            </a:fld>
            <a:endParaRPr lang="en-IN"/>
          </a:p>
        </p:txBody>
      </p:sp>
    </p:spTree>
    <p:extLst>
      <p:ext uri="{BB962C8B-B14F-4D97-AF65-F5344CB8AC3E}">
        <p14:creationId xmlns:p14="http://schemas.microsoft.com/office/powerpoint/2010/main" val="1795492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focused on developing high-performance multicultural teams through the process of ‘forming, storming, norming, performing and adjourning’ so that open communication and collaboration increase performance efficiency. Team conflicts are common due to asynchronous communication and other bottlenecks in SCM operations.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5</a:t>
            </a:fld>
            <a:endParaRPr lang="en-IN"/>
          </a:p>
        </p:txBody>
      </p:sp>
    </p:spTree>
    <p:extLst>
      <p:ext uri="{BB962C8B-B14F-4D97-AF65-F5344CB8AC3E}">
        <p14:creationId xmlns:p14="http://schemas.microsoft.com/office/powerpoint/2010/main" val="2533832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 application of Blanchard’s Perform model reveals gaps in optimal performance, flexibility and empowerment of Unilever’s employees. For example, 7 points have been considered to show how the organisation modified its policymaking based on purpose, values, relationships, flexibility, optimal productivity, recognition and morale. </a:t>
            </a:r>
          </a:p>
        </p:txBody>
      </p:sp>
      <p:sp>
        <p:nvSpPr>
          <p:cNvPr id="4" name="Slide Number Placeholder 3"/>
          <p:cNvSpPr>
            <a:spLocks noGrp="1"/>
          </p:cNvSpPr>
          <p:nvPr>
            <p:ph type="sldNum" sz="quarter" idx="10"/>
          </p:nvPr>
        </p:nvSpPr>
        <p:spPr/>
        <p:txBody>
          <a:bodyPr/>
          <a:lstStyle/>
          <a:p>
            <a:fld id="{963CFCEF-2202-4BCC-A9DD-72DB187383A1}" type="slidenum">
              <a:rPr lang="en-IN" smtClean="0"/>
              <a:t>6</a:t>
            </a:fld>
            <a:endParaRPr lang="en-IN"/>
          </a:p>
        </p:txBody>
      </p:sp>
    </p:spTree>
    <p:extLst>
      <p:ext uri="{BB962C8B-B14F-4D97-AF65-F5344CB8AC3E}">
        <p14:creationId xmlns:p14="http://schemas.microsoft.com/office/powerpoint/2010/main" val="2840820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opportunities for Unilever include making changes in the allocation of human resources in various departments. Portfolio re-shaping and focus on AI-enabled tech have been considered so that brand equity can yield the highest return. A shift to volume-led growth creates opportunities to address 60% price-led inflation. The expatriate assignment cycle has been considered to ensure application of a standardised framework. </a:t>
            </a:r>
            <a:r>
              <a:rPr lang="en-GB" sz="1200" dirty="0">
                <a:latin typeface="Times New Roman"/>
                <a:cs typeface="Times New Roman"/>
                <a:sym typeface="Times New Roman"/>
              </a:rPr>
              <a:t>The revenue of Unilever has increased to 25.6 billion Euros in Q1 of 2026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7</a:t>
            </a:fld>
            <a:endParaRPr lang="en-IN"/>
          </a:p>
        </p:txBody>
      </p:sp>
    </p:spTree>
    <p:extLst>
      <p:ext uri="{BB962C8B-B14F-4D97-AF65-F5344CB8AC3E}">
        <p14:creationId xmlns:p14="http://schemas.microsoft.com/office/powerpoint/2010/main" val="67194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attempted to develop an international work culture as it modernises its people management operations. Future-fit plans, continuous upskilling and working with global cross-functional teams helped in developing an international corporate culture, which strategically addresses sustainability factors. Performance-linked incentives and cultural adjustments have been standardised to reduce workplace conflicts.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8</a:t>
            </a:fld>
            <a:endParaRPr lang="en-IN"/>
          </a:p>
        </p:txBody>
      </p:sp>
    </p:spTree>
    <p:extLst>
      <p:ext uri="{BB962C8B-B14F-4D97-AF65-F5344CB8AC3E}">
        <p14:creationId xmlns:p14="http://schemas.microsoft.com/office/powerpoint/2010/main" val="2108035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process of identifying employee potential to enhance performance outcomes at Unilever has followed single-assessor, multi-assessor, single-point-in-time observation and job-based observation over time. Alignment with human capital theory helps in developing cross-compare talent metrics, succession planning and rewards. CIPD protocols have been considered to improve the efficiency of recruitment, selection, employee development, performance management and succession planning. </a:t>
            </a:r>
            <a:r>
              <a:rPr lang="en-GB" sz="1200" kern="1200" dirty="0">
                <a:solidFill>
                  <a:schemeClr val="tx1"/>
                </a:solidFill>
                <a:effectLst/>
                <a:latin typeface="+mn-lt"/>
                <a:ea typeface="+mn-ea"/>
                <a:cs typeface="+mn-cs"/>
              </a:rPr>
              <a:t>In order to enhance potential of employees and to improve organisational performance it is crucial for management to focus on leveraging strong auditing frameworks as it is supported by 74% employees. On the other hand, it is found that about 70% of workers states compensation drives motivation and satisfaction, and 59% of employees’ states talent retention and professional development keeps them engaged and aligned with long-term goals. Hence, these are some of the key potentials for improving the employee performance resulting in </a:t>
            </a:r>
            <a:r>
              <a:rPr lang="en-GB" sz="1200" kern="1200" dirty="0" err="1">
                <a:solidFill>
                  <a:schemeClr val="tx1"/>
                </a:solidFill>
                <a:effectLst/>
                <a:latin typeface="+mn-lt"/>
                <a:ea typeface="+mn-ea"/>
                <a:cs typeface="+mn-cs"/>
              </a:rPr>
              <a:t>improivng</a:t>
            </a:r>
            <a:r>
              <a:rPr lang="en-GB" sz="1200" kern="1200" dirty="0">
                <a:solidFill>
                  <a:schemeClr val="tx1"/>
                </a:solidFill>
                <a:effectLst/>
                <a:latin typeface="+mn-lt"/>
                <a:ea typeface="+mn-ea"/>
                <a:cs typeface="+mn-cs"/>
              </a:rPr>
              <a:t> organisational performance.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9</a:t>
            </a:fld>
            <a:endParaRPr lang="en-IN"/>
          </a:p>
        </p:txBody>
      </p:sp>
    </p:spTree>
    <p:extLst>
      <p:ext uri="{BB962C8B-B14F-4D97-AF65-F5344CB8AC3E}">
        <p14:creationId xmlns:p14="http://schemas.microsoft.com/office/powerpoint/2010/main" val="720712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focused on developing people’s forums for employees so that clear communication on deliverables, output and project-based milestones can be achieved. Flexible upskilling and use of cross-departmental projects helped in increasing use cases of AI in the FMCG industry. It helped in developing long-term competitive advantage and firm-specific human capital. Use of ecosystem-based thinking approach helped in developing a talent pipeline to improve accountability by 16% in individual/group performance.</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10</a:t>
            </a:fld>
            <a:endParaRPr lang="en-IN"/>
          </a:p>
        </p:txBody>
      </p:sp>
    </p:spTree>
    <p:extLst>
      <p:ext uri="{BB962C8B-B14F-4D97-AF65-F5344CB8AC3E}">
        <p14:creationId xmlns:p14="http://schemas.microsoft.com/office/powerpoint/2010/main" val="14988826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recent drop in financial performance of the organisation can be noticed due to varying macroenvironmental factors in operational countries. Challenges of cybersecurity, data breaches, and leaking of customer information to unauthorised third-party agents have also raised questions on digital transformation initiatives at Unilever. Poor performance of supply chain decarbonisation and limited attempts in providing real-time AI training to employees are potential performance management challenges.</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11</a:t>
            </a:fld>
            <a:endParaRPr lang="en-IN"/>
          </a:p>
        </p:txBody>
      </p:sp>
    </p:spTree>
    <p:extLst>
      <p:ext uri="{BB962C8B-B14F-4D97-AF65-F5344CB8AC3E}">
        <p14:creationId xmlns:p14="http://schemas.microsoft.com/office/powerpoint/2010/main" val="3318727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experiences staffing challenges, including expatriate failure, as it has to maintain cross-functional teams across 190 countries. Currency volatility and portfolio modification costs for the company can contribute to additional expenses of €400-€500 million. Use of the EPRG framework has been considered in staffing, which caused issues in the internal recruitment function. Inefficient fund allocation for in-house global leadership programmes has been observed as a potential roadblock for Unilever’s progress.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12</a:t>
            </a:fld>
            <a:endParaRPr lang="en-IN"/>
          </a:p>
        </p:txBody>
      </p:sp>
    </p:spTree>
    <p:extLst>
      <p:ext uri="{BB962C8B-B14F-4D97-AF65-F5344CB8AC3E}">
        <p14:creationId xmlns:p14="http://schemas.microsoft.com/office/powerpoint/2010/main" val="986714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Instances of expatriate failure have been noticed as employees have to engage in continuous psychological and interaction adjustment. For instance, a lack of local mentorship has negatively impacted training sessions of employees. High attrition rates have been attributed to a lack of cultural support or training.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13</a:t>
            </a:fld>
            <a:endParaRPr lang="en-IN"/>
          </a:p>
        </p:txBody>
      </p:sp>
    </p:spTree>
    <p:extLst>
      <p:ext uri="{BB962C8B-B14F-4D97-AF65-F5344CB8AC3E}">
        <p14:creationId xmlns:p14="http://schemas.microsoft.com/office/powerpoint/2010/main" val="2903826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Accountability gaps and creation of functional silos have developed due to misalignment in cross-cultural communication. Poor clarity on performance expectations and accountability led to ineffective understanding of performance feedback. Digital supply chain tracking has been utilised to identify key areas of gaps in SCM operations. </a:t>
            </a:r>
            <a:r>
              <a:rPr lang="en-GB" sz="1200" kern="1200" dirty="0">
                <a:solidFill>
                  <a:schemeClr val="tx1"/>
                </a:solidFill>
                <a:effectLst/>
                <a:latin typeface="+mn-lt"/>
                <a:ea typeface="+mn-ea"/>
                <a:cs typeface="+mn-cs"/>
              </a:rPr>
              <a:t>The lack of appropriate digital skills is one of the key performance gaps in organisations. According to the survey by Salesforce, about 40% of desk workers are unable to utilise generative AI in their work effectively. On the other hand, about 53% of employees do not know the way to get most of the value of generative AI. It is also noted that about 43% of the desk workers are unable to leverage generative AI in their work through the usage of trusted data sources while keeping first-party data secure. This issue also results in creating data security issues in organisations.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14</a:t>
            </a:fld>
            <a:endParaRPr lang="en-IN"/>
          </a:p>
        </p:txBody>
      </p:sp>
    </p:spTree>
    <p:extLst>
      <p:ext uri="{BB962C8B-B14F-4D97-AF65-F5344CB8AC3E}">
        <p14:creationId xmlns:p14="http://schemas.microsoft.com/office/powerpoint/2010/main" val="25718258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root cause analysis of policy design and leadership behaviour included the generation of slow feedback and insights necessary for modification. Failure to link KPIs with sustainability-based goals has been caused by a lack of sharp line-of-sight for Unilever policymakers. The leadership failed to manage siloed regional talent and caused a 37% capability mismatch in AI integration in FMCG operations.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15</a:t>
            </a:fld>
            <a:endParaRPr lang="en-IN"/>
          </a:p>
        </p:txBody>
      </p:sp>
    </p:spTree>
    <p:extLst>
      <p:ext uri="{BB962C8B-B14F-4D97-AF65-F5344CB8AC3E}">
        <p14:creationId xmlns:p14="http://schemas.microsoft.com/office/powerpoint/2010/main" val="9922127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Use of a CIPD framework has been considered to ensure developmental tracking of metrics to ensure a holistic analysis. The organisational structure and culture development process has been linked with global standards. Operational focus has been affected due to siloed business units, insular territorialism and cost inflation.</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16</a:t>
            </a:fld>
            <a:endParaRPr lang="en-IN"/>
          </a:p>
        </p:txBody>
      </p:sp>
    </p:spTree>
    <p:extLst>
      <p:ext uri="{BB962C8B-B14F-4D97-AF65-F5344CB8AC3E}">
        <p14:creationId xmlns:p14="http://schemas.microsoft.com/office/powerpoint/2010/main" val="71460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faced issues such as technological complexity in integrating AI in its FMCG operations. It has been found that 100,000 AI-enabled smart freezers increased 19% of inventory costs for the organisation. Scope 3 decarbonisation and climate regulation have been identified as potential areas, as the brand is required to shift investment to regenerative agriculture to ensure appropriate ROI for stakeholders. </a:t>
            </a:r>
          </a:p>
          <a:p>
            <a:endParaRPr lang="en-IN" dirty="0"/>
          </a:p>
        </p:txBody>
      </p:sp>
      <p:sp>
        <p:nvSpPr>
          <p:cNvPr id="4" name="Slide Number Placeholder 3"/>
          <p:cNvSpPr>
            <a:spLocks noGrp="1"/>
          </p:cNvSpPr>
          <p:nvPr>
            <p:ph type="sldNum" sz="quarter" idx="10"/>
          </p:nvPr>
        </p:nvSpPr>
        <p:spPr/>
        <p:txBody>
          <a:bodyPr/>
          <a:lstStyle/>
          <a:p>
            <a:fld id="{963CFCEF-2202-4BCC-A9DD-72DB187383A1}" type="slidenum">
              <a:rPr lang="en-IN" smtClean="0"/>
              <a:t>17</a:t>
            </a:fld>
            <a:endParaRPr lang="en-IN"/>
          </a:p>
        </p:txBody>
      </p:sp>
    </p:spTree>
    <p:extLst>
      <p:ext uri="{BB962C8B-B14F-4D97-AF65-F5344CB8AC3E}">
        <p14:creationId xmlns:p14="http://schemas.microsoft.com/office/powerpoint/2010/main" val="3928724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98DC7-ED96-3FE1-120D-3002741A1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C22300-31C2-B78F-9EE4-C8A8E3BF1C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B4C6F6-A771-A2F8-55E1-7B19B2C310B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In this slide, it is observed that goal setting theory can not only ensure goal development but also align the strategies with the challenges and issues that an organisation is going through. Hence, Unilever will surely be benefitted by implementing this theory. </a:t>
            </a:r>
            <a:r>
              <a:rPr lang="en-GB" sz="1200" kern="1200" dirty="0">
                <a:solidFill>
                  <a:schemeClr val="tx1"/>
                </a:solidFill>
                <a:effectLst/>
                <a:latin typeface="+mn-lt"/>
                <a:ea typeface="+mn-ea"/>
                <a:cs typeface="+mn-cs"/>
              </a:rPr>
              <a:t>In this slide, it can be noticed that goal setting theory plays a very important role in providing support and motivation for the workers so that their overall performance can be enhanced in the long run.</a:t>
            </a:r>
            <a:endParaRPr lang="en-IN" sz="1200" kern="1200" dirty="0">
              <a:solidFill>
                <a:schemeClr val="tx1"/>
              </a:solidFill>
              <a:effectLst/>
              <a:latin typeface="+mn-lt"/>
              <a:ea typeface="+mn-ea"/>
              <a:cs typeface="+mn-cs"/>
            </a:endParaRPr>
          </a:p>
          <a:p>
            <a:endParaRPr lang="en-IN" dirty="0"/>
          </a:p>
        </p:txBody>
      </p:sp>
      <p:sp>
        <p:nvSpPr>
          <p:cNvPr id="4" name="Slide Number Placeholder 3">
            <a:extLst>
              <a:ext uri="{FF2B5EF4-FFF2-40B4-BE49-F238E27FC236}">
                <a16:creationId xmlns:a16="http://schemas.microsoft.com/office/drawing/2014/main" id="{779299C9-3F69-373A-9593-9EECD279C9AC}"/>
              </a:ext>
            </a:extLst>
          </p:cNvPr>
          <p:cNvSpPr>
            <a:spLocks noGrp="1"/>
          </p:cNvSpPr>
          <p:nvPr>
            <p:ph type="sldNum" sz="quarter" idx="10"/>
          </p:nvPr>
        </p:nvSpPr>
        <p:spPr/>
        <p:txBody>
          <a:bodyPr/>
          <a:lstStyle/>
          <a:p>
            <a:fld id="{963CFCEF-2202-4BCC-A9DD-72DB187383A1}" type="slidenum">
              <a:rPr lang="en-IN" smtClean="0"/>
              <a:t>18</a:t>
            </a:fld>
            <a:endParaRPr lang="en-IN"/>
          </a:p>
        </p:txBody>
      </p:sp>
    </p:spTree>
    <p:extLst>
      <p:ext uri="{BB962C8B-B14F-4D97-AF65-F5344CB8AC3E}">
        <p14:creationId xmlns:p14="http://schemas.microsoft.com/office/powerpoint/2010/main" val="3753355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46D58-3E2D-9F61-5EF6-18F8A05D83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AE386B-12F7-EC7A-1D2A-016088A5E6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5CD84F-BE54-BCA2-653C-E10A32F97CC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Considering the social cognitive theory, it is evident that the same will be quite beneficial for Unilever in terms of enhancing the collaboration levels while maintaining a proper balance between </a:t>
            </a:r>
            <a:r>
              <a:rPr lang="en-IN" sz="1200" kern="1200" dirty="0" err="1">
                <a:solidFill>
                  <a:schemeClr val="tx1"/>
                </a:solidFill>
                <a:effectLst/>
                <a:latin typeface="+mn-lt"/>
                <a:ea typeface="+mn-ea"/>
                <a:cs typeface="+mn-cs"/>
              </a:rPr>
              <a:t>regiocentric</a:t>
            </a:r>
            <a:r>
              <a:rPr lang="en-IN" sz="1200" kern="1200" dirty="0">
                <a:solidFill>
                  <a:schemeClr val="tx1"/>
                </a:solidFill>
                <a:effectLst/>
                <a:latin typeface="+mn-lt"/>
                <a:ea typeface="+mn-ea"/>
                <a:cs typeface="+mn-cs"/>
              </a:rPr>
              <a:t> and geocentric recruitments.</a:t>
            </a:r>
          </a:p>
          <a:p>
            <a:endParaRPr lang="en-IN" dirty="0"/>
          </a:p>
        </p:txBody>
      </p:sp>
      <p:sp>
        <p:nvSpPr>
          <p:cNvPr id="4" name="Slide Number Placeholder 3">
            <a:extLst>
              <a:ext uri="{FF2B5EF4-FFF2-40B4-BE49-F238E27FC236}">
                <a16:creationId xmlns:a16="http://schemas.microsoft.com/office/drawing/2014/main" id="{8B844465-3150-27F2-DEC3-F5370BAFE75C}"/>
              </a:ext>
            </a:extLst>
          </p:cNvPr>
          <p:cNvSpPr>
            <a:spLocks noGrp="1"/>
          </p:cNvSpPr>
          <p:nvPr>
            <p:ph type="sldNum" sz="quarter" idx="10"/>
          </p:nvPr>
        </p:nvSpPr>
        <p:spPr/>
        <p:txBody>
          <a:bodyPr/>
          <a:lstStyle/>
          <a:p>
            <a:fld id="{963CFCEF-2202-4BCC-A9DD-72DB187383A1}" type="slidenum">
              <a:rPr lang="en-IN" smtClean="0"/>
              <a:t>19</a:t>
            </a:fld>
            <a:endParaRPr lang="en-IN"/>
          </a:p>
        </p:txBody>
      </p:sp>
    </p:spTree>
    <p:extLst>
      <p:ext uri="{BB962C8B-B14F-4D97-AF65-F5344CB8AC3E}">
        <p14:creationId xmlns:p14="http://schemas.microsoft.com/office/powerpoint/2010/main" val="3963879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37749-399B-CD38-657D-78E62C93DA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CC4A8F-70B8-CC4E-4E3C-1AB7A63AAC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248CD1-09F0-C5A0-451F-084247C912C5}"/>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Incorporation of the control theory will make Unilever able to overcome its issues of reduced efficiency. Therefore, an improved collaboration between the employees and the hierarchies will also ensure better mentorship that will further pave way for excellence. </a:t>
            </a:r>
            <a:r>
              <a:rPr lang="en-GB" sz="1200" kern="1200" dirty="0">
                <a:solidFill>
                  <a:schemeClr val="tx1"/>
                </a:solidFill>
                <a:effectLst/>
                <a:latin typeface="+mn-lt"/>
                <a:ea typeface="+mn-ea"/>
                <a:cs typeface="+mn-cs"/>
              </a:rPr>
              <a:t>It is also observed in the above slide that 40% of the employees in Unilever are getting motivated due to daily feedback, while 30% of them are getting strengthened and efficient respectively. In this case, proper feedback system by Unilever has played a crucial role in enhancing the overall performance in an effective manner.</a:t>
            </a:r>
            <a:endParaRPr lang="en-IN" sz="1200" kern="1200" dirty="0">
              <a:solidFill>
                <a:schemeClr val="tx1"/>
              </a:solidFill>
              <a:effectLst/>
              <a:latin typeface="+mn-lt"/>
              <a:ea typeface="+mn-ea"/>
              <a:cs typeface="+mn-cs"/>
            </a:endParaRPr>
          </a:p>
          <a:p>
            <a:endParaRPr lang="en-IN" dirty="0"/>
          </a:p>
        </p:txBody>
      </p:sp>
      <p:sp>
        <p:nvSpPr>
          <p:cNvPr id="4" name="Slide Number Placeholder 3">
            <a:extLst>
              <a:ext uri="{FF2B5EF4-FFF2-40B4-BE49-F238E27FC236}">
                <a16:creationId xmlns:a16="http://schemas.microsoft.com/office/drawing/2014/main" id="{53413F50-A2F6-B38B-230C-9CD95377D82C}"/>
              </a:ext>
            </a:extLst>
          </p:cNvPr>
          <p:cNvSpPr>
            <a:spLocks noGrp="1"/>
          </p:cNvSpPr>
          <p:nvPr>
            <p:ph type="sldNum" sz="quarter" idx="10"/>
          </p:nvPr>
        </p:nvSpPr>
        <p:spPr/>
        <p:txBody>
          <a:bodyPr/>
          <a:lstStyle/>
          <a:p>
            <a:fld id="{963CFCEF-2202-4BCC-A9DD-72DB187383A1}" type="slidenum">
              <a:rPr lang="en-IN" smtClean="0"/>
              <a:t>20</a:t>
            </a:fld>
            <a:endParaRPr lang="en-IN"/>
          </a:p>
        </p:txBody>
      </p:sp>
    </p:spTree>
    <p:extLst>
      <p:ext uri="{BB962C8B-B14F-4D97-AF65-F5344CB8AC3E}">
        <p14:creationId xmlns:p14="http://schemas.microsoft.com/office/powerpoint/2010/main" val="10065592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33190-D948-F4A5-DD3D-BDC3093A85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0B8BF7-874D-25F2-0B78-AC9263D950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C4FC3E-9F12-FBC2-1676-C7A65FB26AB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Considering the performance appraisal model, it is evident that Unilever will be able to monitor, evaluate and review the performance levels of its employees. Further, this model will also play a crucial role in ensuring proper knowledge transfer within the working system.</a:t>
            </a:r>
          </a:p>
          <a:p>
            <a:endParaRPr lang="en-IN" dirty="0"/>
          </a:p>
        </p:txBody>
      </p:sp>
      <p:sp>
        <p:nvSpPr>
          <p:cNvPr id="4" name="Slide Number Placeholder 3">
            <a:extLst>
              <a:ext uri="{FF2B5EF4-FFF2-40B4-BE49-F238E27FC236}">
                <a16:creationId xmlns:a16="http://schemas.microsoft.com/office/drawing/2014/main" id="{BA3EEDC7-D620-16EE-DFC0-D4506CDC6C1C}"/>
              </a:ext>
            </a:extLst>
          </p:cNvPr>
          <p:cNvSpPr>
            <a:spLocks noGrp="1"/>
          </p:cNvSpPr>
          <p:nvPr>
            <p:ph type="sldNum" sz="quarter" idx="10"/>
          </p:nvPr>
        </p:nvSpPr>
        <p:spPr/>
        <p:txBody>
          <a:bodyPr/>
          <a:lstStyle/>
          <a:p>
            <a:fld id="{963CFCEF-2202-4BCC-A9DD-72DB187383A1}" type="slidenum">
              <a:rPr lang="en-IN" smtClean="0"/>
              <a:t>21</a:t>
            </a:fld>
            <a:endParaRPr lang="en-IN"/>
          </a:p>
        </p:txBody>
      </p:sp>
    </p:spTree>
    <p:extLst>
      <p:ext uri="{BB962C8B-B14F-4D97-AF65-F5344CB8AC3E}">
        <p14:creationId xmlns:p14="http://schemas.microsoft.com/office/powerpoint/2010/main" val="3122442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A024B-55D9-EC80-D52D-7C4BF96517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41785D-0AF4-9CA7-B5AD-08BE672A44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657CB2-2D75-0B72-D46F-8D5EB0AD677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Incorporating artificial intelligence will certainly enhance the performance levels of the employees quite significantly in Unilever. The company has already incorporated AI for enhancing its visibility and market transformation. In this case, the role of proper training for the employees will be inevitable by every means.</a:t>
            </a:r>
          </a:p>
          <a:p>
            <a:r>
              <a:rPr lang="en-IN" sz="1200" kern="1200" dirty="0">
                <a:solidFill>
                  <a:schemeClr val="tx1"/>
                </a:solidFill>
                <a:effectLst/>
                <a:latin typeface="+mn-lt"/>
                <a:ea typeface="+mn-ea"/>
                <a:cs typeface="+mn-cs"/>
              </a:rPr>
              <a:t> </a:t>
            </a:r>
            <a:endParaRPr lang="en-IN" dirty="0"/>
          </a:p>
        </p:txBody>
      </p:sp>
      <p:sp>
        <p:nvSpPr>
          <p:cNvPr id="4" name="Slide Number Placeholder 3">
            <a:extLst>
              <a:ext uri="{FF2B5EF4-FFF2-40B4-BE49-F238E27FC236}">
                <a16:creationId xmlns:a16="http://schemas.microsoft.com/office/drawing/2014/main" id="{3F7075AD-5AFA-389E-C205-7EF1382003F6}"/>
              </a:ext>
            </a:extLst>
          </p:cNvPr>
          <p:cNvSpPr>
            <a:spLocks noGrp="1"/>
          </p:cNvSpPr>
          <p:nvPr>
            <p:ph type="sldNum" sz="quarter" idx="10"/>
          </p:nvPr>
        </p:nvSpPr>
        <p:spPr/>
        <p:txBody>
          <a:bodyPr/>
          <a:lstStyle/>
          <a:p>
            <a:fld id="{963CFCEF-2202-4BCC-A9DD-72DB187383A1}" type="slidenum">
              <a:rPr lang="en-IN" smtClean="0"/>
              <a:t>22</a:t>
            </a:fld>
            <a:endParaRPr lang="en-IN"/>
          </a:p>
        </p:txBody>
      </p:sp>
    </p:spTree>
    <p:extLst>
      <p:ext uri="{BB962C8B-B14F-4D97-AF65-F5344CB8AC3E}">
        <p14:creationId xmlns:p14="http://schemas.microsoft.com/office/powerpoint/2010/main" val="3801857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E8C36-EF69-1D70-3FB8-B52F205F4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2053BE-CE20-9346-3A36-0523BB1708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BBB97D-2BB9-A202-E3AB-E0064B09B405}"/>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Apart from incorporating artificial intelligence in the working system, there is also a need for following the key components of learning that includes knowledge management and informal learning. The step by Unilever to upskill Gen Z population will have to be revamped for better utilisation of AI.</a:t>
            </a:r>
          </a:p>
          <a:p>
            <a:r>
              <a:rPr lang="en-IN" sz="1200" kern="1200" dirty="0">
                <a:solidFill>
                  <a:schemeClr val="tx1"/>
                </a:solidFill>
                <a:effectLst/>
                <a:latin typeface="+mn-lt"/>
                <a:ea typeface="+mn-ea"/>
                <a:cs typeface="+mn-cs"/>
              </a:rPr>
              <a:t> </a:t>
            </a:r>
            <a:endParaRPr lang="en-IN" dirty="0"/>
          </a:p>
        </p:txBody>
      </p:sp>
      <p:sp>
        <p:nvSpPr>
          <p:cNvPr id="4" name="Slide Number Placeholder 3">
            <a:extLst>
              <a:ext uri="{FF2B5EF4-FFF2-40B4-BE49-F238E27FC236}">
                <a16:creationId xmlns:a16="http://schemas.microsoft.com/office/drawing/2014/main" id="{4AEF2694-5752-3062-8C9C-A63AE164EEA2}"/>
              </a:ext>
            </a:extLst>
          </p:cNvPr>
          <p:cNvSpPr>
            <a:spLocks noGrp="1"/>
          </p:cNvSpPr>
          <p:nvPr>
            <p:ph type="sldNum" sz="quarter" idx="10"/>
          </p:nvPr>
        </p:nvSpPr>
        <p:spPr/>
        <p:txBody>
          <a:bodyPr/>
          <a:lstStyle/>
          <a:p>
            <a:fld id="{963CFCEF-2202-4BCC-A9DD-72DB187383A1}" type="slidenum">
              <a:rPr lang="en-IN" smtClean="0"/>
              <a:t>23</a:t>
            </a:fld>
            <a:endParaRPr lang="en-IN"/>
          </a:p>
        </p:txBody>
      </p:sp>
    </p:spTree>
    <p:extLst>
      <p:ext uri="{BB962C8B-B14F-4D97-AF65-F5344CB8AC3E}">
        <p14:creationId xmlns:p14="http://schemas.microsoft.com/office/powerpoint/2010/main" val="1218556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ADA97-9494-DCC0-406A-55A1AB6EE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0FF3CE-E031-CBA0-0EB5-A66C74C2B1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2D268A-3F95-611D-1F37-5D49DA2EDB08}"/>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job characteristics model will surely allow the employees of Unilever to utilise artificial intelligence in their own discretion and ways so that most of the positive outcomes can be derived in the long run.</a:t>
            </a:r>
          </a:p>
          <a:p>
            <a:r>
              <a:rPr lang="en-IN" sz="1200" kern="1200" dirty="0">
                <a:solidFill>
                  <a:schemeClr val="tx1"/>
                </a:solidFill>
                <a:effectLst/>
                <a:latin typeface="+mn-lt"/>
                <a:ea typeface="+mn-ea"/>
                <a:cs typeface="+mn-cs"/>
              </a:rPr>
              <a:t> </a:t>
            </a:r>
            <a:endParaRPr lang="en-IN" dirty="0"/>
          </a:p>
        </p:txBody>
      </p:sp>
      <p:sp>
        <p:nvSpPr>
          <p:cNvPr id="4" name="Slide Number Placeholder 3">
            <a:extLst>
              <a:ext uri="{FF2B5EF4-FFF2-40B4-BE49-F238E27FC236}">
                <a16:creationId xmlns:a16="http://schemas.microsoft.com/office/drawing/2014/main" id="{F7EB7ACD-64B3-AAD6-5125-F64B2BB3EEBA}"/>
              </a:ext>
            </a:extLst>
          </p:cNvPr>
          <p:cNvSpPr>
            <a:spLocks noGrp="1"/>
          </p:cNvSpPr>
          <p:nvPr>
            <p:ph type="sldNum" sz="quarter" idx="10"/>
          </p:nvPr>
        </p:nvSpPr>
        <p:spPr/>
        <p:txBody>
          <a:bodyPr/>
          <a:lstStyle/>
          <a:p>
            <a:fld id="{963CFCEF-2202-4BCC-A9DD-72DB187383A1}" type="slidenum">
              <a:rPr lang="en-IN" smtClean="0"/>
              <a:t>24</a:t>
            </a:fld>
            <a:endParaRPr lang="en-IN"/>
          </a:p>
        </p:txBody>
      </p:sp>
    </p:spTree>
    <p:extLst>
      <p:ext uri="{BB962C8B-B14F-4D97-AF65-F5344CB8AC3E}">
        <p14:creationId xmlns:p14="http://schemas.microsoft.com/office/powerpoint/2010/main" val="10844227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BC11C-20A4-66B8-3A2C-B9703C427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39BC2B-25E0-0999-CF88-96BF2B2162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70B580-4E25-36FD-840C-BA8B3F840A52}"/>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It can be concluded that Unilever will have to revamp its training and development practices so that the employees can utilise their full potential and creativity in using artificial intelligence in the long run. </a:t>
            </a:r>
            <a:endParaRPr lang="en-IN" dirty="0"/>
          </a:p>
        </p:txBody>
      </p:sp>
      <p:sp>
        <p:nvSpPr>
          <p:cNvPr id="4" name="Slide Number Placeholder 3">
            <a:extLst>
              <a:ext uri="{FF2B5EF4-FFF2-40B4-BE49-F238E27FC236}">
                <a16:creationId xmlns:a16="http://schemas.microsoft.com/office/drawing/2014/main" id="{1839FFA7-C432-FB84-7A90-A0C1AE6B7245}"/>
              </a:ext>
            </a:extLst>
          </p:cNvPr>
          <p:cNvSpPr>
            <a:spLocks noGrp="1"/>
          </p:cNvSpPr>
          <p:nvPr>
            <p:ph type="sldNum" sz="quarter" idx="10"/>
          </p:nvPr>
        </p:nvSpPr>
        <p:spPr/>
        <p:txBody>
          <a:bodyPr/>
          <a:lstStyle/>
          <a:p>
            <a:fld id="{963CFCEF-2202-4BCC-A9DD-72DB187383A1}" type="slidenum">
              <a:rPr lang="en-IN" smtClean="0"/>
              <a:t>25</a:t>
            </a:fld>
            <a:endParaRPr lang="en-IN"/>
          </a:p>
        </p:txBody>
      </p:sp>
    </p:spTree>
    <p:extLst>
      <p:ext uri="{BB962C8B-B14F-4D97-AF65-F5344CB8AC3E}">
        <p14:creationId xmlns:p14="http://schemas.microsoft.com/office/powerpoint/2010/main" val="868284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206282F0-C7E8-42F4-A2D7-0EFEDA015155}"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1490676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82F0-C7E8-42F4-A2D7-0EFEDA015155}"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1534274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6282F0-C7E8-42F4-A2D7-0EFEDA015155}"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1035708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206282F0-C7E8-42F4-A2D7-0EFEDA015155}" type="datetimeFigureOut">
              <a:rPr lang="en-IN" smtClean="0"/>
              <a:t>01-08-2026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3222928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206282F0-C7E8-42F4-A2D7-0EFEDA015155}" type="datetimeFigureOut">
              <a:rPr lang="en-IN" smtClean="0"/>
              <a:t>01-08-2026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1956125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206282F0-C7E8-42F4-A2D7-0EFEDA015155}" type="datetimeFigureOut">
              <a:rPr lang="en-IN" smtClean="0"/>
              <a:t>01-08-2026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2222964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282F0-C7E8-42F4-A2D7-0EFEDA015155}" type="datetimeFigureOut">
              <a:rPr lang="en-IN" smtClean="0"/>
              <a:t>01-08-2026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4224615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06282F0-C7E8-42F4-A2D7-0EFEDA015155}" type="datetimeFigureOut">
              <a:rPr lang="en-IN" smtClean="0"/>
              <a:t>01-08-2026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3296476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06282F0-C7E8-42F4-A2D7-0EFEDA015155}" type="datetimeFigureOut">
              <a:rPr lang="en-IN" smtClean="0"/>
              <a:t>01-08-2026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2369891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82F0-C7E8-42F4-A2D7-0EFEDA015155}"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3194181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06282F0-C7E8-42F4-A2D7-0EFEDA015155}"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C13E7B3-35EC-42B8-A945-44D0CEA71983}" type="slidenum">
              <a:rPr lang="en-IN" smtClean="0"/>
              <a:t>‹#›</a:t>
            </a:fld>
            <a:endParaRPr lang="en-IN"/>
          </a:p>
        </p:txBody>
      </p:sp>
    </p:spTree>
    <p:extLst>
      <p:ext uri="{BB962C8B-B14F-4D97-AF65-F5344CB8AC3E}">
        <p14:creationId xmlns:p14="http://schemas.microsoft.com/office/powerpoint/2010/main" val="272085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282F0-C7E8-42F4-A2D7-0EFEDA015155}" type="datetimeFigureOut">
              <a:rPr lang="en-IN" smtClean="0"/>
              <a:t>01-08-2026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13E7B3-35EC-42B8-A945-44D0CEA71983}" type="slidenum">
              <a:rPr lang="en-IN" smtClean="0"/>
              <a:t>‹#›</a:t>
            </a:fld>
            <a:endParaRPr lang="en-IN"/>
          </a:p>
        </p:txBody>
      </p:sp>
    </p:spTree>
    <p:extLst>
      <p:ext uri="{BB962C8B-B14F-4D97-AF65-F5344CB8AC3E}">
        <p14:creationId xmlns:p14="http://schemas.microsoft.com/office/powerpoint/2010/main" val="352202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openxmlformats.org/officeDocument/2006/relationships/hyperlink" Target="https://journal.uii.ac.id/inCAF/article/view/47373" TargetMode="External"/><Relationship Id="rId3" Type="http://schemas.openxmlformats.org/officeDocument/2006/relationships/hyperlink" Target="https://www.e3s-conferences.org/articles/e3sconf/pdf/2023/88/e3sconf_esmgt2023_06011.pdf" TargetMode="External"/><Relationship Id="rId7" Type="http://schemas.openxmlformats.org/officeDocument/2006/relationships/hyperlink" Target="https://www.unilever.com/files/unilever-annual-report-and-accounts-2025.pdf" TargetMode="External"/><Relationship Id="rId2" Type="http://schemas.openxmlformats.org/officeDocument/2006/relationships/hyperlink" Target="https://www.mdpi.com/2076-3417/13/17/9881" TargetMode="External"/><Relationship Id="rId1" Type="http://schemas.openxmlformats.org/officeDocument/2006/relationships/slideLayout" Target="../slideLayouts/slideLayout2.xml"/><Relationship Id="rId6" Type="http://schemas.openxmlformats.org/officeDocument/2006/relationships/hyperlink" Target="https://onlinelibrary.wiley.com/doi/pdf/10.1111/beer.12825" TargetMode="External"/><Relationship Id="rId5" Type="http://schemas.openxmlformats.org/officeDocument/2006/relationships/hyperlink" Target="https://www.mdpi.com/2071-1050/15/5/3978" TargetMode="External"/><Relationship Id="rId4" Type="http://schemas.openxmlformats.org/officeDocument/2006/relationships/hyperlink" Target="https://archive.johncabot.edu/items/1321fcb1-7d79-4bf4-ba16-63219c2d1159" TargetMode="External"/><Relationship Id="rId9" Type="http://schemas.openxmlformats.org/officeDocument/2006/relationships/hyperlink" Target="https://doi.org/10.5281/zenodo.13871832"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scholarship.richmond.edu/cgi/viewcontent.cgi?referer=&amp;httpsredir=1&amp;filename=3&amp;article=1167&amp;context=bookshelf&amp;type=additional" TargetMode="External"/><Relationship Id="rId3" Type="http://schemas.openxmlformats.org/officeDocument/2006/relationships/hyperlink" Target="https://www.tandfonline.com/doi/pdf/10.1080/02699931.2022.2159936" TargetMode="External"/><Relationship Id="rId7" Type="http://schemas.openxmlformats.org/officeDocument/2006/relationships/hyperlink" Target="https://www.frontiersin.org/journals/psychology/articles/10.3389/fpsyg.2025.1578950/pdf" TargetMode="External"/><Relationship Id="rId2" Type="http://schemas.openxmlformats.org/officeDocument/2006/relationships/hyperlink" Target="https://onlinelibrary.wiley.com/doi/pdf/10.1002/joe.22295" TargetMode="External"/><Relationship Id="rId1" Type="http://schemas.openxmlformats.org/officeDocument/2006/relationships/slideLayout" Target="../slideLayouts/slideLayout2.xml"/><Relationship Id="rId6" Type="http://schemas.openxmlformats.org/officeDocument/2006/relationships/hyperlink" Target="https://wol.iza.org/articles/goal-setting-and-worker-motivation/long" TargetMode="External"/><Relationship Id="rId5" Type="http://schemas.openxmlformats.org/officeDocument/2006/relationships/hyperlink" Target="https://www.sciencedirect.com/science/article/pii/S1877050924004666/pdf?md5=dfcab6293120281ada88c1b138448194&amp;pid=1-s2.0-S1877050924004666-main.pdf" TargetMode="External"/><Relationship Id="rId4" Type="http://schemas.openxmlformats.org/officeDocument/2006/relationships/hyperlink" Target="https://markets.ft.com/data/announce/detail?dockey=1323-17457458-6GOC1JOEU1QUFJUEC35DA3NCNQ" TargetMode="External"/><Relationship Id="rId9" Type="http://schemas.openxmlformats.org/officeDocument/2006/relationships/hyperlink" Target="https://doi.org/10.1080/23311975.2024.2448772"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unilever.com/news/press-and-media/press-releases/2026/unilever-scales-digital-twins-across-global-manufacturing-network-with-accenture/" TargetMode="External"/><Relationship Id="rId3" Type="http://schemas.openxmlformats.org/officeDocument/2006/relationships/hyperlink" Target="https://market.biz/employee-feedback-statistics/" TargetMode="External"/><Relationship Id="rId7" Type="http://schemas.openxmlformats.org/officeDocument/2006/relationships/hyperlink" Target="https://www.unilever.com/news/news-search/2025/how-ai-is-helping-drive-desire-at-scale-across-unilever/" TargetMode="External"/><Relationship Id="rId2" Type="http://schemas.openxmlformats.org/officeDocument/2006/relationships/hyperlink" Target="https://www.salesforce.com/news/stories/generative-ai-skills-research/" TargetMode="External"/><Relationship Id="rId1" Type="http://schemas.openxmlformats.org/officeDocument/2006/relationships/slideLayout" Target="../slideLayouts/slideLayout2.xml"/><Relationship Id="rId6" Type="http://schemas.openxmlformats.org/officeDocument/2006/relationships/hyperlink" Target="https://www.unilever.com/news/news-search/2023/empowering-gen-z-with-four-futurefit-skills-for-the-workplace/" TargetMode="External"/><Relationship Id="rId11" Type="http://schemas.openxmlformats.org/officeDocument/2006/relationships/hyperlink" Target="https://nipmmlr.co.in/files/HR-Connect-Sebastin-KV.pdf" TargetMode="External"/><Relationship Id="rId5" Type="http://schemas.openxmlformats.org/officeDocument/2006/relationships/hyperlink" Target="https://pdfs.semanticscholar.org/30fb/706826aa5e74063eaab52ecd4a282a8c90d2.pdf" TargetMode="External"/><Relationship Id="rId10" Type="http://schemas.openxmlformats.org/officeDocument/2006/relationships/hyperlink" Target="https://www.jurnaldialektika.com/index.php/piani/article/download/347/300" TargetMode="External"/><Relationship Id="rId4" Type="http://schemas.openxmlformats.org/officeDocument/2006/relationships/hyperlink" Target="https://tradingeconomics.com/ulvr:ln:sales" TargetMode="External"/><Relationship Id="rId9" Type="http://schemas.openxmlformats.org/officeDocument/2006/relationships/hyperlink" Target="https://www.unilever.com/files/unilever-q1-2026-full-announcement.pdf"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332"/>
            <a:ext cx="12192000" cy="1361991"/>
          </a:xfrm>
          <a:solidFill>
            <a:schemeClr val="accent2"/>
          </a:solidFill>
        </p:spPr>
        <p:txBody>
          <a:bodyPr>
            <a:noAutofit/>
          </a:bodyPr>
          <a:lstStyle/>
          <a:p>
            <a:r>
              <a:rPr lang="en-IN" sz="2800" dirty="0">
                <a:latin typeface="Times New Roman" panose="02020603050405020304" pitchFamily="18" charset="0"/>
                <a:cs typeface="Times New Roman" panose="02020603050405020304" pitchFamily="18" charset="0"/>
              </a:rPr>
              <a:t>Human Capital Management</a:t>
            </a:r>
            <a:br>
              <a:rPr lang="en-IN" sz="2800" dirty="0">
                <a:latin typeface="Times New Roman" panose="02020603050405020304" pitchFamily="18" charset="0"/>
                <a:cs typeface="Times New Roman" panose="02020603050405020304" pitchFamily="18" charset="0"/>
              </a:rPr>
            </a:br>
            <a:r>
              <a:rPr lang="en-IN" sz="2800" dirty="0">
                <a:latin typeface="Times New Roman" panose="02020603050405020304" pitchFamily="18" charset="0"/>
                <a:cs typeface="Times New Roman" panose="02020603050405020304" pitchFamily="18" charset="0"/>
              </a:rPr>
              <a:t>LCMB7023</a:t>
            </a:r>
            <a:br>
              <a:rPr lang="en-IN" sz="2800" dirty="0">
                <a:latin typeface="Times New Roman" panose="02020603050405020304" pitchFamily="18" charset="0"/>
                <a:cs typeface="Times New Roman" panose="02020603050405020304" pitchFamily="18" charset="0"/>
              </a:rPr>
            </a:br>
            <a:r>
              <a:rPr lang="en-IN" sz="2800" dirty="0">
                <a:latin typeface="Times New Roman" panose="02020603050405020304" pitchFamily="18" charset="0"/>
                <a:cs typeface="Times New Roman" panose="02020603050405020304" pitchFamily="18" charset="0"/>
              </a:rPr>
              <a:t>Assessment component 2: Group presentation</a:t>
            </a:r>
          </a:p>
        </p:txBody>
      </p:sp>
      <p:sp>
        <p:nvSpPr>
          <p:cNvPr id="3" name="TextBox 2">
            <a:extLst>
              <a:ext uri="{FF2B5EF4-FFF2-40B4-BE49-F238E27FC236}">
                <a16:creationId xmlns:a16="http://schemas.microsoft.com/office/drawing/2014/main" id="{80A06FFE-E94A-A152-AA66-9C0804CE60EE}"/>
              </a:ext>
            </a:extLst>
          </p:cNvPr>
          <p:cNvSpPr txBox="1"/>
          <p:nvPr/>
        </p:nvSpPr>
        <p:spPr>
          <a:xfrm>
            <a:off x="3013351" y="3429000"/>
            <a:ext cx="7721729" cy="1815882"/>
          </a:xfrm>
          <a:prstGeom prst="rect">
            <a:avLst/>
          </a:prstGeom>
          <a:noFill/>
        </p:spPr>
        <p:txBody>
          <a:bodyPr wrap="none" rtlCol="0">
            <a:spAutoFit/>
          </a:bodyPr>
          <a:lstStyle/>
          <a:p>
            <a:r>
              <a:rPr lang="en-IN" sz="2800" dirty="0"/>
              <a:t>2509581 Thakar </a:t>
            </a:r>
            <a:r>
              <a:rPr lang="en-IN" sz="2800" dirty="0" err="1"/>
              <a:t>Dimpleben</a:t>
            </a:r>
            <a:r>
              <a:rPr lang="en-IN" sz="2800" dirty="0"/>
              <a:t> </a:t>
            </a:r>
            <a:r>
              <a:rPr lang="en-IN" sz="2800" dirty="0" err="1"/>
              <a:t>Kamleshbhai</a:t>
            </a:r>
            <a:r>
              <a:rPr lang="en-IN" sz="2800" dirty="0"/>
              <a:t> </a:t>
            </a:r>
          </a:p>
          <a:p>
            <a:r>
              <a:rPr lang="en-IN" sz="2800" dirty="0"/>
              <a:t>2025734 Patel Het</a:t>
            </a:r>
          </a:p>
          <a:p>
            <a:r>
              <a:rPr lang="en-IN" sz="2800" dirty="0"/>
              <a:t>2543699 Patel Krish </a:t>
            </a:r>
          </a:p>
          <a:p>
            <a:r>
              <a:rPr lang="en-IN" sz="2800" dirty="0"/>
              <a:t>2538332 KARANKUMAR RAMESHBHAI CHAUDHARY</a:t>
            </a:r>
          </a:p>
        </p:txBody>
      </p:sp>
      <p:sp>
        <p:nvSpPr>
          <p:cNvPr id="5" name="TextBox 4">
            <a:extLst>
              <a:ext uri="{FF2B5EF4-FFF2-40B4-BE49-F238E27FC236}">
                <a16:creationId xmlns:a16="http://schemas.microsoft.com/office/drawing/2014/main" id="{CB6D63C0-7285-CD29-AFC0-F4B5C055D54F}"/>
              </a:ext>
            </a:extLst>
          </p:cNvPr>
          <p:cNvSpPr txBox="1"/>
          <p:nvPr/>
        </p:nvSpPr>
        <p:spPr>
          <a:xfrm>
            <a:off x="3345568" y="1893948"/>
            <a:ext cx="6096000" cy="830997"/>
          </a:xfrm>
          <a:prstGeom prst="rect">
            <a:avLst/>
          </a:prstGeom>
          <a:noFill/>
        </p:spPr>
        <p:txBody>
          <a:bodyPr wrap="square">
            <a:spAutoFit/>
          </a:bodyPr>
          <a:lstStyle/>
          <a:p>
            <a:pPr indent="0" algn="l">
              <a:buNone/>
            </a:pPr>
            <a:r>
              <a:rPr lang="en-IN" sz="2400" b="1" i="0" dirty="0">
                <a:solidFill>
                  <a:srgbClr val="222222"/>
                </a:solidFill>
                <a:effectLst/>
                <a:latin typeface="Arial" panose="020B0604020202020204" pitchFamily="34" charset="0"/>
              </a:rPr>
              <a:t>Topic No 5 : Performance Management</a:t>
            </a:r>
            <a:endParaRPr lang="en-IN" sz="2400" b="0" i="0" dirty="0">
              <a:solidFill>
                <a:srgbClr val="222222"/>
              </a:solidFill>
              <a:effectLst/>
              <a:latin typeface="Arial" panose="020B0604020202020204" pitchFamily="34" charset="0"/>
            </a:endParaRPr>
          </a:p>
          <a:p>
            <a:pPr indent="0" algn="l">
              <a:buNone/>
            </a:pPr>
            <a:r>
              <a:rPr lang="en-IN" sz="2400" b="1" i="0" dirty="0">
                <a:solidFill>
                  <a:srgbClr val="222222"/>
                </a:solidFill>
                <a:effectLst/>
                <a:latin typeface="Arial" panose="020B0604020202020204" pitchFamily="34" charset="0"/>
              </a:rPr>
              <a:t>Organization chosen : </a:t>
            </a:r>
            <a:r>
              <a:rPr lang="en-IN" sz="2400" b="1" i="0" dirty="0" err="1">
                <a:solidFill>
                  <a:srgbClr val="222222"/>
                </a:solidFill>
                <a:effectLst/>
                <a:latin typeface="Arial" panose="020B0604020202020204" pitchFamily="34" charset="0"/>
              </a:rPr>
              <a:t>Unilver</a:t>
            </a:r>
            <a:r>
              <a:rPr lang="en-IN" sz="2400" b="1" i="0" dirty="0">
                <a:solidFill>
                  <a:srgbClr val="222222"/>
                </a:solidFill>
                <a:effectLst/>
                <a:latin typeface="Arial" panose="020B0604020202020204" pitchFamily="34" charset="0"/>
              </a:rPr>
              <a:t> PLC</a:t>
            </a:r>
            <a:endParaRPr lang="en-IN" sz="2400"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2115349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16"/>
        <p:cNvGrpSpPr/>
        <p:nvPr/>
      </p:nvGrpSpPr>
      <p:grpSpPr>
        <a:xfrm>
          <a:off x="0" y="0"/>
          <a:ext cx="0" cy="0"/>
          <a:chOff x="0" y="0"/>
          <a:chExt cx="0" cy="0"/>
        </a:xfrm>
      </p:grpSpPr>
      <p:sp>
        <p:nvSpPr>
          <p:cNvPr id="13317" name="Google Shape;13317;p1"/>
          <p:cNvSpPr txBox="1">
            <a:spLocks noGrp="1"/>
          </p:cNvSpPr>
          <p:nvPr>
            <p:ph type="title"/>
          </p:nvPr>
        </p:nvSpPr>
        <p:spPr>
          <a:xfrm>
            <a:off x="838200" y="365125"/>
            <a:ext cx="5181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IN" b="1">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13318" name="Google Shape;13318;p1"/>
          <p:cNvSpPr txBox="1">
            <a:spLocks noGrp="1"/>
          </p:cNvSpPr>
          <p:nvPr>
            <p:ph type="body" idx="1"/>
          </p:nvPr>
        </p:nvSpPr>
        <p:spPr>
          <a:xfrm>
            <a:off x="311300" y="1434850"/>
            <a:ext cx="6195000" cy="4742100"/>
          </a:xfrm>
          <a:prstGeom prst="rect">
            <a:avLst/>
          </a:prstGeom>
          <a:noFill/>
          <a:ln>
            <a:noFill/>
          </a:ln>
        </p:spPr>
        <p:txBody>
          <a:bodyPr spcFirstLastPara="1" wrap="square" lIns="91425" tIns="45700" rIns="91425" bIns="45700" anchor="t" anchorCtr="0">
            <a:normAutofit/>
          </a:bodyPr>
          <a:lstStyle/>
          <a:p>
            <a:pPr algn="just">
              <a:spcBef>
                <a:spcPts val="0"/>
              </a:spcBef>
              <a:buClr>
                <a:schemeClr val="dk1"/>
              </a:buClr>
              <a:buSzPts val="2250"/>
            </a:pPr>
            <a:r>
              <a:rPr lang="en-IN" sz="2250" dirty="0">
                <a:latin typeface="Times New Roman"/>
                <a:ea typeface="Times New Roman"/>
                <a:cs typeface="Times New Roman"/>
                <a:sym typeface="Times New Roman"/>
              </a:rPr>
              <a:t>The presentation includes a detailed analysis of various aspects of performance management at Unilever.</a:t>
            </a:r>
            <a:endParaRPr sz="2250" dirty="0"/>
          </a:p>
          <a:p>
            <a:pPr algn="just">
              <a:buClr>
                <a:schemeClr val="dk1"/>
              </a:buClr>
              <a:buSzPts val="2250"/>
            </a:pPr>
            <a:r>
              <a:rPr lang="en-IN" sz="2250" dirty="0">
                <a:latin typeface="Times New Roman"/>
                <a:ea typeface="Times New Roman"/>
                <a:cs typeface="Times New Roman"/>
                <a:sym typeface="Times New Roman"/>
              </a:rPr>
              <a:t>In FY2025, the company generated total revenue of €50.5 billion, which is reported to be down by 3.8% (Annual Report, 2025).</a:t>
            </a:r>
            <a:endParaRPr sz="2250" dirty="0"/>
          </a:p>
          <a:p>
            <a:pPr algn="just">
              <a:buClr>
                <a:schemeClr val="dk1"/>
              </a:buClr>
              <a:buSzPts val="2250"/>
            </a:pPr>
            <a:r>
              <a:rPr lang="en-IN" sz="2250" dirty="0">
                <a:latin typeface="Times New Roman"/>
                <a:ea typeface="Times New Roman"/>
                <a:cs typeface="Times New Roman"/>
                <a:sym typeface="Times New Roman"/>
              </a:rPr>
              <a:t>The company employs 94,000 individuals in segments including personal care, foods, home care, beauty and well-being.</a:t>
            </a:r>
            <a:endParaRPr sz="2250" dirty="0"/>
          </a:p>
          <a:p>
            <a:pPr algn="just">
              <a:buClr>
                <a:schemeClr val="dk1"/>
              </a:buClr>
              <a:buSzPts val="2250"/>
            </a:pPr>
            <a:r>
              <a:rPr lang="en-IN" sz="2250" dirty="0">
                <a:latin typeface="Times New Roman"/>
                <a:ea typeface="Times New Roman"/>
                <a:cs typeface="Times New Roman"/>
                <a:sym typeface="Times New Roman"/>
              </a:rPr>
              <a:t>The company has been deploying over 40 digital twins and 100,000+ AI-enabled smart freezers to improve SCM effectiveness (Unilever Global, 2026).</a:t>
            </a:r>
            <a:endParaRPr sz="2250" dirty="0"/>
          </a:p>
        </p:txBody>
      </p:sp>
      <p:pic>
        <p:nvPicPr>
          <p:cNvPr id="13319" name="Google Shape;13319;p1"/>
          <p:cNvPicPr preferRelativeResize="0">
            <a:picLocks noGrp="1"/>
          </p:cNvPicPr>
          <p:nvPr>
            <p:ph type="body" idx="2"/>
          </p:nvPr>
        </p:nvPicPr>
        <p:blipFill rotWithShape="1">
          <a:blip r:embed="rId3">
            <a:alphaModFix/>
          </a:blip>
          <a:srcRect/>
          <a:stretch/>
        </p:blipFill>
        <p:spPr>
          <a:xfrm>
            <a:off x="6506174" y="809699"/>
            <a:ext cx="5316900" cy="5237400"/>
          </a:xfrm>
          <a:prstGeom prst="rect">
            <a:avLst/>
          </a:prstGeom>
          <a:noFill/>
          <a:ln>
            <a:noFill/>
          </a:ln>
        </p:spPr>
      </p:pic>
      <p:sp>
        <p:nvSpPr>
          <p:cNvPr id="13320" name="Google Shape;13320;p1"/>
          <p:cNvSpPr txBox="1"/>
          <p:nvPr/>
        </p:nvSpPr>
        <p:spPr>
          <a:xfrm>
            <a:off x="6114690" y="6047117"/>
            <a:ext cx="57084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a:solidFill>
                  <a:schemeClr val="dk1"/>
                </a:solidFill>
                <a:latin typeface="Times New Roman"/>
                <a:ea typeface="Times New Roman"/>
                <a:cs typeface="Times New Roman"/>
                <a:sym typeface="Times New Roman"/>
              </a:rPr>
              <a:t>(Source: strategicmanagementinsight, 2026)</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321"/>
        <p:cNvGrpSpPr/>
        <p:nvPr/>
      </p:nvGrpSpPr>
      <p:grpSpPr>
        <a:xfrm>
          <a:off x="0" y="0"/>
          <a:ext cx="0" cy="0"/>
          <a:chOff x="0" y="0"/>
          <a:chExt cx="0" cy="0"/>
        </a:xfrm>
      </p:grpSpPr>
      <p:sp>
        <p:nvSpPr>
          <p:cNvPr id="13322" name="Google Shape;13322;p2"/>
          <p:cNvSpPr txBox="1">
            <a:spLocks noGrp="1"/>
          </p:cNvSpPr>
          <p:nvPr>
            <p:ph type="title"/>
          </p:nvPr>
        </p:nvSpPr>
        <p:spPr>
          <a:xfrm>
            <a:off x="502243" y="196601"/>
            <a:ext cx="59517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2800"/>
              <a:buFont typeface="Times New Roman"/>
              <a:buNone/>
            </a:pPr>
            <a:r>
              <a:rPr lang="en-IN" sz="2800" b="1">
                <a:latin typeface="Times New Roman"/>
                <a:ea typeface="Times New Roman"/>
                <a:cs typeface="Times New Roman"/>
                <a:sym typeface="Times New Roman"/>
              </a:rPr>
              <a:t>Current policies - Key trends in adopting the hybrid model through innovation at Unilever</a:t>
            </a:r>
            <a:endParaRPr sz="2800">
              <a:latin typeface="Times New Roman"/>
              <a:ea typeface="Times New Roman"/>
              <a:cs typeface="Times New Roman"/>
              <a:sym typeface="Times New Roman"/>
            </a:endParaRPr>
          </a:p>
        </p:txBody>
      </p:sp>
      <p:sp>
        <p:nvSpPr>
          <p:cNvPr id="13323" name="Google Shape;13323;p2"/>
          <p:cNvSpPr txBox="1">
            <a:spLocks noGrp="1"/>
          </p:cNvSpPr>
          <p:nvPr>
            <p:ph type="body" idx="1"/>
          </p:nvPr>
        </p:nvSpPr>
        <p:spPr>
          <a:xfrm>
            <a:off x="210725" y="1682576"/>
            <a:ext cx="6466200" cy="4873500"/>
          </a:xfrm>
          <a:prstGeom prst="rect">
            <a:avLst/>
          </a:prstGeom>
          <a:noFill/>
          <a:ln>
            <a:noFill/>
          </a:ln>
        </p:spPr>
        <p:txBody>
          <a:bodyPr spcFirstLastPara="1" wrap="square" lIns="91425" tIns="45700" rIns="91425" bIns="45700" anchor="t" anchorCtr="0">
            <a:normAutofit/>
          </a:bodyPr>
          <a:lstStyle/>
          <a:p>
            <a:pPr algn="just">
              <a:spcBef>
                <a:spcPts val="0"/>
              </a:spcBef>
              <a:buClr>
                <a:schemeClr val="dk1"/>
              </a:buClr>
              <a:buSzPts val="2050"/>
            </a:pPr>
            <a:r>
              <a:rPr lang="en-IN" sz="2050" dirty="0">
                <a:latin typeface="Times New Roman"/>
                <a:ea typeface="Times New Roman"/>
                <a:cs typeface="Times New Roman"/>
                <a:sym typeface="Times New Roman"/>
              </a:rPr>
              <a:t>The core policy for Unilever in performance management is performance and development planning.</a:t>
            </a:r>
            <a:endParaRPr sz="2050" dirty="0"/>
          </a:p>
          <a:p>
            <a:pPr algn="just">
              <a:buClr>
                <a:schemeClr val="dk1"/>
              </a:buClr>
              <a:buSzPts val="2050"/>
            </a:pPr>
            <a:r>
              <a:rPr lang="en-IN" sz="2050" dirty="0">
                <a:latin typeface="Times New Roman"/>
                <a:ea typeface="Times New Roman"/>
                <a:cs typeface="Times New Roman"/>
                <a:sym typeface="Times New Roman"/>
              </a:rPr>
              <a:t>15% higher efficiency is obtained due to consideration of well-being, performance feedback and skill development metrics (</a:t>
            </a:r>
            <a:r>
              <a:rPr lang="en-IN" sz="2050" dirty="0" err="1">
                <a:latin typeface="Times New Roman"/>
                <a:ea typeface="Times New Roman"/>
                <a:cs typeface="Times New Roman"/>
                <a:sym typeface="Times New Roman"/>
              </a:rPr>
              <a:t>Akter</a:t>
            </a:r>
            <a:r>
              <a:rPr lang="en-IN" sz="2050" dirty="0">
                <a:latin typeface="Times New Roman"/>
                <a:ea typeface="Times New Roman"/>
                <a:cs typeface="Times New Roman"/>
                <a:sym typeface="Times New Roman"/>
              </a:rPr>
              <a:t>, 2025).</a:t>
            </a:r>
            <a:endParaRPr sz="2050" dirty="0"/>
          </a:p>
          <a:p>
            <a:pPr algn="just">
              <a:buClr>
                <a:schemeClr val="dk1"/>
              </a:buClr>
              <a:buSzPts val="2050"/>
            </a:pPr>
            <a:r>
              <a:rPr lang="en-IN" sz="2050" dirty="0">
                <a:latin typeface="Times New Roman"/>
                <a:ea typeface="Times New Roman"/>
                <a:cs typeface="Times New Roman"/>
                <a:sym typeface="Times New Roman"/>
              </a:rPr>
              <a:t>An application of scientific management theory has contributed to trends such as the use of agentic AI and activity-based design (Lecture notes, Slide 21).</a:t>
            </a:r>
            <a:endParaRPr sz="2050" dirty="0"/>
          </a:p>
          <a:p>
            <a:pPr algn="just">
              <a:buClr>
                <a:schemeClr val="dk1"/>
              </a:buClr>
              <a:buSzPts val="2050"/>
            </a:pPr>
            <a:r>
              <a:rPr lang="en-IN" sz="2050" dirty="0">
                <a:latin typeface="Times New Roman"/>
                <a:ea typeface="Times New Roman"/>
                <a:cs typeface="Times New Roman"/>
                <a:sym typeface="Times New Roman"/>
              </a:rPr>
              <a:t>Based on the future of work, an outcome-based approach has been linked to 70% of applications of ‘offline and remote’ work at Unilever (Lecture notes, Slide 15).</a:t>
            </a:r>
            <a:endParaRPr sz="2050" dirty="0"/>
          </a:p>
        </p:txBody>
      </p:sp>
      <p:sp>
        <p:nvSpPr>
          <p:cNvPr id="13324" name="Google Shape;13324;p2"/>
          <p:cNvSpPr txBox="1"/>
          <p:nvPr/>
        </p:nvSpPr>
        <p:spPr>
          <a:xfrm>
            <a:off x="6676813" y="5905485"/>
            <a:ext cx="5230500" cy="3714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geektonight, 2025)</a:t>
            </a:r>
            <a:endParaRPr sz="1800" b="0" i="0" u="none" strike="noStrike" cap="none">
              <a:solidFill>
                <a:schemeClr val="dk1"/>
              </a:solidFill>
              <a:latin typeface="Times New Roman"/>
              <a:ea typeface="Times New Roman"/>
              <a:cs typeface="Times New Roman"/>
              <a:sym typeface="Times New Roman"/>
            </a:endParaRPr>
          </a:p>
        </p:txBody>
      </p:sp>
      <p:pic>
        <p:nvPicPr>
          <p:cNvPr id="13325" name="Google Shape;13325;p2"/>
          <p:cNvPicPr preferRelativeResize="0">
            <a:picLocks noGrp="1"/>
          </p:cNvPicPr>
          <p:nvPr>
            <p:ph type="body" idx="2"/>
          </p:nvPr>
        </p:nvPicPr>
        <p:blipFill rotWithShape="1">
          <a:blip r:embed="rId3">
            <a:alphaModFix/>
          </a:blip>
          <a:srcRect/>
          <a:stretch/>
        </p:blipFill>
        <p:spPr>
          <a:xfrm>
            <a:off x="6789916" y="365132"/>
            <a:ext cx="5230500" cy="52524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326"/>
        <p:cNvGrpSpPr/>
        <p:nvPr/>
      </p:nvGrpSpPr>
      <p:grpSpPr>
        <a:xfrm>
          <a:off x="0" y="0"/>
          <a:ext cx="0" cy="0"/>
          <a:chOff x="0" y="0"/>
          <a:chExt cx="0" cy="0"/>
        </a:xfrm>
      </p:grpSpPr>
      <p:sp>
        <p:nvSpPr>
          <p:cNvPr id="13327" name="Google Shape;13327;p3"/>
          <p:cNvSpPr txBox="1">
            <a:spLocks noGrp="1"/>
          </p:cNvSpPr>
          <p:nvPr>
            <p:ph type="title"/>
          </p:nvPr>
        </p:nvSpPr>
        <p:spPr>
          <a:xfrm>
            <a:off x="224800" y="170600"/>
            <a:ext cx="7295100" cy="9975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Times New Roman"/>
              <a:buNone/>
            </a:pPr>
            <a:r>
              <a:rPr lang="en-IN" sz="3200" b="1">
                <a:latin typeface="Times New Roman"/>
                <a:ea typeface="Times New Roman"/>
                <a:cs typeface="Times New Roman"/>
                <a:sym typeface="Times New Roman"/>
              </a:rPr>
              <a:t>Factors affecting recent performance management practice</a:t>
            </a:r>
            <a:endParaRPr sz="3200">
              <a:latin typeface="Times New Roman"/>
              <a:ea typeface="Times New Roman"/>
              <a:cs typeface="Times New Roman"/>
              <a:sym typeface="Times New Roman"/>
            </a:endParaRPr>
          </a:p>
        </p:txBody>
      </p:sp>
      <p:sp>
        <p:nvSpPr>
          <p:cNvPr id="13328" name="Google Shape;13328;p3"/>
          <p:cNvSpPr txBox="1">
            <a:spLocks noGrp="1"/>
          </p:cNvSpPr>
          <p:nvPr>
            <p:ph type="body" idx="1"/>
          </p:nvPr>
        </p:nvSpPr>
        <p:spPr>
          <a:xfrm>
            <a:off x="224800" y="1288465"/>
            <a:ext cx="6398100" cy="5152500"/>
          </a:xfrm>
          <a:prstGeom prst="rect">
            <a:avLst/>
          </a:prstGeom>
          <a:noFill/>
          <a:ln>
            <a:noFill/>
          </a:ln>
        </p:spPr>
        <p:txBody>
          <a:bodyPr spcFirstLastPara="1" wrap="square" lIns="91425" tIns="45700" rIns="91425" bIns="45700" anchor="t" anchorCtr="0">
            <a:normAutofit fontScale="92500" lnSpcReduction="20000"/>
          </a:bodyPr>
          <a:lstStyle/>
          <a:p>
            <a:pPr algn="just">
              <a:spcBef>
                <a:spcPts val="0"/>
              </a:spcBef>
              <a:buClr>
                <a:schemeClr val="dk1"/>
              </a:buClr>
              <a:buSzPts val="2450"/>
            </a:pPr>
            <a:r>
              <a:rPr lang="en-IN" sz="2450" dirty="0">
                <a:latin typeface="Times New Roman"/>
                <a:ea typeface="Times New Roman"/>
                <a:cs typeface="Times New Roman"/>
                <a:sym typeface="Times New Roman"/>
              </a:rPr>
              <a:t>Factors affecting performance management practice are speed, integration, flexibility, control and innovation (Lecture notes, Slide 12).</a:t>
            </a:r>
            <a:endParaRPr sz="2450" dirty="0"/>
          </a:p>
          <a:p>
            <a:pPr algn="just">
              <a:buClr>
                <a:schemeClr val="dk1"/>
              </a:buClr>
              <a:buSzPts val="2450"/>
            </a:pPr>
            <a:r>
              <a:rPr lang="en-IN" sz="2450" dirty="0">
                <a:latin typeface="Times New Roman"/>
                <a:ea typeface="Times New Roman"/>
                <a:cs typeface="Times New Roman"/>
                <a:sym typeface="Times New Roman"/>
              </a:rPr>
              <a:t>360-degree feedback in year-end evaluations shows that performance appraisal metrics changed due to following a category-led operating model. </a:t>
            </a:r>
            <a:endParaRPr sz="2450" dirty="0"/>
          </a:p>
          <a:p>
            <a:pPr algn="just">
              <a:buClr>
                <a:schemeClr val="dk1"/>
              </a:buClr>
              <a:buSzPts val="2450"/>
            </a:pPr>
            <a:r>
              <a:rPr lang="en-IN" sz="2450" dirty="0">
                <a:latin typeface="Times New Roman"/>
                <a:ea typeface="Times New Roman"/>
                <a:cs typeface="Times New Roman"/>
                <a:sym typeface="Times New Roman"/>
              </a:rPr>
              <a:t>Use of continuous checkpoints increased 79% efficiency in continuous performance tracking and developing engagement scores (</a:t>
            </a:r>
            <a:r>
              <a:rPr lang="en-IN" sz="2450" dirty="0" err="1">
                <a:latin typeface="Times New Roman"/>
                <a:ea typeface="Times New Roman"/>
                <a:cs typeface="Times New Roman"/>
                <a:sym typeface="Times New Roman"/>
              </a:rPr>
              <a:t>Arslan</a:t>
            </a:r>
            <a:r>
              <a:rPr lang="en-IN" sz="2450" dirty="0">
                <a:latin typeface="Times New Roman"/>
                <a:ea typeface="Times New Roman"/>
                <a:cs typeface="Times New Roman"/>
                <a:sym typeface="Times New Roman"/>
              </a:rPr>
              <a:t> </a:t>
            </a:r>
            <a:r>
              <a:rPr lang="en-IN" sz="2450" i="1" dirty="0">
                <a:latin typeface="Times New Roman"/>
                <a:ea typeface="Times New Roman"/>
                <a:cs typeface="Times New Roman"/>
                <a:sym typeface="Times New Roman"/>
              </a:rPr>
              <a:t>et al., </a:t>
            </a:r>
            <a:r>
              <a:rPr lang="en-IN" sz="2450" dirty="0">
                <a:latin typeface="Times New Roman"/>
                <a:ea typeface="Times New Roman"/>
                <a:cs typeface="Times New Roman"/>
                <a:sym typeface="Times New Roman"/>
              </a:rPr>
              <a:t>2025). </a:t>
            </a:r>
            <a:endParaRPr sz="2450" dirty="0"/>
          </a:p>
          <a:p>
            <a:pPr algn="just">
              <a:buClr>
                <a:schemeClr val="dk1"/>
              </a:buClr>
              <a:buSzPts val="2450"/>
            </a:pPr>
            <a:r>
              <a:rPr lang="en-IN" sz="2450" dirty="0">
                <a:latin typeface="Times New Roman"/>
                <a:ea typeface="Times New Roman"/>
                <a:cs typeface="Times New Roman"/>
                <a:sym typeface="Times New Roman"/>
              </a:rPr>
              <a:t>The decision of decentralisation increased 23% flexibility and improved performance outcomes. </a:t>
            </a:r>
          </a:p>
          <a:p>
            <a:pPr algn="just">
              <a:buClr>
                <a:schemeClr val="dk1"/>
              </a:buClr>
              <a:buSzPts val="2450"/>
            </a:pPr>
            <a:r>
              <a:rPr lang="en-GB" sz="2450" dirty="0">
                <a:latin typeface="Times New Roman" panose="02020603050405020304" pitchFamily="18" charset="0"/>
                <a:cs typeface="Times New Roman" panose="02020603050405020304" pitchFamily="18" charset="0"/>
              </a:rPr>
              <a:t>About 70% organisations reported team performance improvement after agile adoption with 37% reduction in time-to-market, and 33% improved team collaboration (Celestin et al., 2024</a:t>
            </a:r>
            <a:r>
              <a:rPr lang="en-GB" sz="2450" dirty="0"/>
              <a:t>).</a:t>
            </a:r>
            <a:endParaRPr sz="2450" dirty="0"/>
          </a:p>
        </p:txBody>
      </p:sp>
      <p:pic>
        <p:nvPicPr>
          <p:cNvPr id="13329" name="Google Shape;13329;p3" descr="Performance Management | Factsheets | CIPD"/>
          <p:cNvPicPr preferRelativeResize="0">
            <a:picLocks noGrp="1"/>
          </p:cNvPicPr>
          <p:nvPr>
            <p:ph type="body" idx="2"/>
          </p:nvPr>
        </p:nvPicPr>
        <p:blipFill rotWithShape="1">
          <a:blip r:embed="rId3">
            <a:alphaModFix/>
          </a:blip>
          <a:srcRect/>
          <a:stretch/>
        </p:blipFill>
        <p:spPr>
          <a:xfrm>
            <a:off x="6782920" y="801863"/>
            <a:ext cx="5036041" cy="3701898"/>
          </a:xfrm>
          <a:prstGeom prst="rect">
            <a:avLst/>
          </a:prstGeom>
          <a:noFill/>
          <a:ln>
            <a:noFill/>
          </a:ln>
        </p:spPr>
      </p:pic>
      <p:sp>
        <p:nvSpPr>
          <p:cNvPr id="13330" name="Google Shape;13330;p3"/>
          <p:cNvSpPr txBox="1"/>
          <p:nvPr/>
        </p:nvSpPr>
        <p:spPr>
          <a:xfrm>
            <a:off x="6565390" y="4503761"/>
            <a:ext cx="5471100" cy="342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t>(Source: </a:t>
            </a:r>
            <a:r>
              <a:rPr lang="en-IN" sz="1600" b="0" i="0" u="none" strike="noStrike" cap="none" dirty="0" err="1">
                <a:solidFill>
                  <a:schemeClr val="dk1"/>
                </a:solidFill>
                <a:latin typeface="Times New Roman" panose="02020603050405020304" pitchFamily="18" charset="0"/>
                <a:ea typeface="Calibri"/>
                <a:cs typeface="Times New Roman" panose="02020603050405020304" pitchFamily="18" charset="0"/>
                <a:sym typeface="Calibri"/>
              </a:rPr>
              <a:t>cipd</a:t>
            </a:r>
            <a:r>
              <a:rPr lang="en-IN" sz="1600" b="0"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t>, 2026)</a:t>
            </a:r>
            <a:endParaRPr sz="1600" b="0"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endParaRPr>
          </a:p>
        </p:txBody>
      </p:sp>
      <p:pic>
        <p:nvPicPr>
          <p:cNvPr id="2" name="Picture 1"/>
          <p:cNvPicPr>
            <a:picLocks noChangeAspect="1"/>
          </p:cNvPicPr>
          <p:nvPr/>
        </p:nvPicPr>
        <p:blipFill>
          <a:blip r:embed="rId4"/>
          <a:stretch>
            <a:fillRect/>
          </a:stretch>
        </p:blipFill>
        <p:spPr>
          <a:xfrm>
            <a:off x="6622900" y="5072040"/>
            <a:ext cx="5569100" cy="1142946"/>
          </a:xfrm>
          <a:prstGeom prst="rect">
            <a:avLst/>
          </a:prstGeom>
        </p:spPr>
      </p:pic>
      <p:sp>
        <p:nvSpPr>
          <p:cNvPr id="7" name="Google Shape;13330;p3"/>
          <p:cNvSpPr txBox="1"/>
          <p:nvPr/>
        </p:nvSpPr>
        <p:spPr>
          <a:xfrm>
            <a:off x="6720900" y="6214986"/>
            <a:ext cx="5471100" cy="338514"/>
          </a:xfrm>
          <a:prstGeom prst="rect">
            <a:avLst/>
          </a:prstGeom>
          <a:noFill/>
          <a:ln>
            <a:noFill/>
          </a:ln>
        </p:spPr>
        <p:txBody>
          <a:bodyPr spcFirstLastPara="1" wrap="square" lIns="91425" tIns="45700" rIns="91425" bIns="45700" anchor="t" anchorCtr="0">
            <a:spAutoFit/>
          </a:bodyPr>
          <a:lstStyle/>
          <a:p>
            <a:pPr lvl="0" algn="ctr"/>
            <a:r>
              <a:rPr lang="en-IN" sz="1600" b="0" i="0" u="none" strike="noStrike" cap="none" dirty="0">
                <a:solidFill>
                  <a:schemeClr val="dk1"/>
                </a:solidFill>
                <a:latin typeface="Calibri"/>
                <a:ea typeface="Calibri"/>
                <a:cs typeface="Calibri"/>
                <a:sym typeface="Calibri"/>
              </a:rPr>
              <a:t>(Source: </a:t>
            </a:r>
            <a:r>
              <a:rPr lang="en-GB" sz="1600" dirty="0">
                <a:latin typeface="Times New Roman" panose="02020603050405020304" pitchFamily="18" charset="0"/>
                <a:cs typeface="Times New Roman" panose="02020603050405020304" pitchFamily="18" charset="0"/>
              </a:rPr>
              <a:t>Celestin </a:t>
            </a:r>
            <a:r>
              <a:rPr lang="en-GB" sz="1600" i="1" dirty="0">
                <a:latin typeface="Times New Roman" panose="02020603050405020304" pitchFamily="18" charset="0"/>
                <a:cs typeface="Times New Roman" panose="02020603050405020304" pitchFamily="18" charset="0"/>
              </a:rPr>
              <a:t>et al</a:t>
            </a:r>
            <a:r>
              <a:rPr lang="en-GB" sz="1600" dirty="0">
                <a:latin typeface="Times New Roman" panose="02020603050405020304" pitchFamily="18" charset="0"/>
                <a:cs typeface="Times New Roman" panose="02020603050405020304" pitchFamily="18" charset="0"/>
              </a:rPr>
              <a:t>., 2024</a:t>
            </a:r>
            <a:r>
              <a:rPr lang="en-IN" sz="1600" b="0" i="0" u="none" strike="noStrike" cap="none" dirty="0">
                <a:solidFill>
                  <a:schemeClr val="dk1"/>
                </a:solidFill>
                <a:latin typeface="Calibri"/>
                <a:ea typeface="Calibri"/>
                <a:cs typeface="Calibri"/>
                <a:sym typeface="Calibri"/>
              </a:rPr>
              <a:t>)</a:t>
            </a:r>
            <a:endParaRPr sz="16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331"/>
        <p:cNvGrpSpPr/>
        <p:nvPr/>
      </p:nvGrpSpPr>
      <p:grpSpPr>
        <a:xfrm>
          <a:off x="0" y="0"/>
          <a:ext cx="0" cy="0"/>
          <a:chOff x="0" y="0"/>
          <a:chExt cx="0" cy="0"/>
        </a:xfrm>
      </p:grpSpPr>
      <p:sp>
        <p:nvSpPr>
          <p:cNvPr id="13332" name="Google Shape;13332;p4"/>
          <p:cNvSpPr txBox="1">
            <a:spLocks noGrp="1"/>
          </p:cNvSpPr>
          <p:nvPr>
            <p:ph type="title"/>
          </p:nvPr>
        </p:nvSpPr>
        <p:spPr>
          <a:xfrm>
            <a:off x="1" y="119103"/>
            <a:ext cx="65511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Times New Roman"/>
              <a:buNone/>
            </a:pPr>
            <a:r>
              <a:rPr lang="en-IN" b="1">
                <a:latin typeface="Times New Roman"/>
                <a:ea typeface="Times New Roman"/>
                <a:cs typeface="Times New Roman"/>
                <a:sym typeface="Times New Roman"/>
              </a:rPr>
              <a:t>Team building and organisational position </a:t>
            </a:r>
            <a:endParaRPr>
              <a:latin typeface="Times New Roman"/>
              <a:ea typeface="Times New Roman"/>
              <a:cs typeface="Times New Roman"/>
              <a:sym typeface="Times New Roman"/>
            </a:endParaRPr>
          </a:p>
        </p:txBody>
      </p:sp>
      <p:sp>
        <p:nvSpPr>
          <p:cNvPr id="13333" name="Google Shape;13333;p4"/>
          <p:cNvSpPr txBox="1">
            <a:spLocks noGrp="1"/>
          </p:cNvSpPr>
          <p:nvPr>
            <p:ph type="body" idx="1"/>
          </p:nvPr>
        </p:nvSpPr>
        <p:spPr>
          <a:xfrm>
            <a:off x="289549" y="1444800"/>
            <a:ext cx="5825100" cy="4941000"/>
          </a:xfrm>
          <a:prstGeom prst="rect">
            <a:avLst/>
          </a:prstGeom>
          <a:noFill/>
          <a:ln>
            <a:noFill/>
          </a:ln>
        </p:spPr>
        <p:txBody>
          <a:bodyPr spcFirstLastPara="1" wrap="square" lIns="91425" tIns="45700" rIns="91425" bIns="45700" anchor="t" anchorCtr="0">
            <a:noAutofit/>
          </a:bodyPr>
          <a:lstStyle/>
          <a:p>
            <a:pPr algn="just">
              <a:spcBef>
                <a:spcPts val="0"/>
              </a:spcBef>
              <a:buClr>
                <a:schemeClr val="dk1"/>
              </a:buClr>
              <a:buSzPts val="2000"/>
            </a:pPr>
            <a:r>
              <a:rPr lang="en-IN" sz="2000" dirty="0">
                <a:latin typeface="Times New Roman"/>
                <a:ea typeface="Times New Roman"/>
                <a:cs typeface="Times New Roman"/>
                <a:sym typeface="Times New Roman"/>
              </a:rPr>
              <a:t>To improve organisational performance, high-performing teams are developed with the help of applying the framework of the Johari Window (Week 2, Slide 30)</a:t>
            </a:r>
            <a:endParaRPr sz="2000" dirty="0"/>
          </a:p>
          <a:p>
            <a:pPr algn="just">
              <a:buClr>
                <a:schemeClr val="dk1"/>
              </a:buClr>
              <a:buSzPts val="2000"/>
            </a:pPr>
            <a:r>
              <a:rPr lang="en-IN" sz="2000" dirty="0">
                <a:latin typeface="Times New Roman"/>
                <a:ea typeface="Times New Roman"/>
                <a:cs typeface="Times New Roman"/>
                <a:sym typeface="Times New Roman"/>
              </a:rPr>
              <a:t>Open, blind, hidden and unknown behaviour are periodically addressed to reduce 16% of team conflicts and maximise performance in multicultural teams.</a:t>
            </a:r>
            <a:endParaRPr sz="2000" dirty="0"/>
          </a:p>
          <a:p>
            <a:pPr algn="just">
              <a:buClr>
                <a:schemeClr val="dk1"/>
              </a:buClr>
              <a:buSzPts val="2000"/>
            </a:pPr>
            <a:r>
              <a:rPr lang="en-IN" sz="2000" dirty="0">
                <a:latin typeface="Times New Roman"/>
                <a:ea typeface="Times New Roman"/>
                <a:cs typeface="Times New Roman"/>
                <a:sym typeface="Times New Roman"/>
              </a:rPr>
              <a:t>An organisational savings of €670 million has been achieved due to the adoption of leaner overhead performance management (Financial Times, 2026).</a:t>
            </a:r>
            <a:endParaRPr sz="2000" dirty="0"/>
          </a:p>
          <a:p>
            <a:pPr algn="just">
              <a:buClr>
                <a:schemeClr val="dk1"/>
              </a:buClr>
              <a:buSzPts val="2000"/>
            </a:pPr>
            <a:r>
              <a:rPr lang="en-IN" sz="2000" dirty="0">
                <a:latin typeface="Times New Roman"/>
                <a:ea typeface="Times New Roman"/>
                <a:cs typeface="Times New Roman"/>
                <a:sym typeface="Times New Roman"/>
              </a:rPr>
              <a:t>To improve the effectiveness of multicultural team design, Tuckman’s team development stages have been strategically integrated (Week 2, Slide 10).</a:t>
            </a:r>
            <a:endParaRPr sz="2000" dirty="0"/>
          </a:p>
        </p:txBody>
      </p:sp>
      <p:pic>
        <p:nvPicPr>
          <p:cNvPr id="13334" name="Google Shape;13334;p4" descr="The Johari Window Model: All You Need to Know - SM Insight"/>
          <p:cNvPicPr preferRelativeResize="0">
            <a:picLocks noGrp="1"/>
          </p:cNvPicPr>
          <p:nvPr>
            <p:ph type="body" idx="2"/>
          </p:nvPr>
        </p:nvPicPr>
        <p:blipFill rotWithShape="1">
          <a:blip r:embed="rId3">
            <a:alphaModFix/>
          </a:blip>
          <a:srcRect/>
          <a:stretch/>
        </p:blipFill>
        <p:spPr>
          <a:xfrm>
            <a:off x="6519672" y="643668"/>
            <a:ext cx="5010900" cy="5226900"/>
          </a:xfrm>
          <a:prstGeom prst="rect">
            <a:avLst/>
          </a:prstGeom>
          <a:noFill/>
          <a:ln>
            <a:noFill/>
          </a:ln>
        </p:spPr>
      </p:pic>
      <p:sp>
        <p:nvSpPr>
          <p:cNvPr id="13335" name="Google Shape;13335;p4"/>
          <p:cNvSpPr txBox="1"/>
          <p:nvPr/>
        </p:nvSpPr>
        <p:spPr>
          <a:xfrm>
            <a:off x="6114690" y="6047117"/>
            <a:ext cx="57084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a:solidFill>
                  <a:schemeClr val="dk1"/>
                </a:solidFill>
                <a:latin typeface="Times New Roman"/>
                <a:ea typeface="Times New Roman"/>
                <a:cs typeface="Times New Roman"/>
                <a:sym typeface="Times New Roman"/>
              </a:rPr>
              <a:t>(Source: strategicmanagementinsight, 2026)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336"/>
        <p:cNvGrpSpPr/>
        <p:nvPr/>
      </p:nvGrpSpPr>
      <p:grpSpPr>
        <a:xfrm>
          <a:off x="0" y="0"/>
          <a:ext cx="0" cy="0"/>
          <a:chOff x="0" y="0"/>
          <a:chExt cx="0" cy="0"/>
        </a:xfrm>
      </p:grpSpPr>
      <p:sp>
        <p:nvSpPr>
          <p:cNvPr id="13337" name="Google Shape;13337;p5"/>
          <p:cNvSpPr txBox="1">
            <a:spLocks noGrp="1"/>
          </p:cNvSpPr>
          <p:nvPr>
            <p:ph type="title"/>
          </p:nvPr>
        </p:nvSpPr>
        <p:spPr>
          <a:xfrm>
            <a:off x="184350" y="0"/>
            <a:ext cx="64893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Application of models in organisational policymaking</a:t>
            </a:r>
            <a:endParaRPr sz="3600">
              <a:latin typeface="Times New Roman"/>
              <a:ea typeface="Times New Roman"/>
              <a:cs typeface="Times New Roman"/>
              <a:sym typeface="Times New Roman"/>
            </a:endParaRPr>
          </a:p>
        </p:txBody>
      </p:sp>
      <p:pic>
        <p:nvPicPr>
          <p:cNvPr id="13338" name="Google Shape;13338;p5" descr="Perform Venn diagram"/>
          <p:cNvPicPr preferRelativeResize="0">
            <a:picLocks noGrp="1"/>
          </p:cNvPicPr>
          <p:nvPr>
            <p:ph type="body" idx="2"/>
          </p:nvPr>
        </p:nvPicPr>
        <p:blipFill rotWithShape="1">
          <a:blip r:embed="rId3">
            <a:alphaModFix/>
          </a:blip>
          <a:srcRect/>
          <a:stretch/>
        </p:blipFill>
        <p:spPr>
          <a:xfrm>
            <a:off x="6911848" y="249705"/>
            <a:ext cx="5181600" cy="5276700"/>
          </a:xfrm>
          <a:prstGeom prst="rect">
            <a:avLst/>
          </a:prstGeom>
          <a:noFill/>
          <a:ln>
            <a:noFill/>
          </a:ln>
        </p:spPr>
      </p:pic>
      <p:sp>
        <p:nvSpPr>
          <p:cNvPr id="13339" name="Google Shape;13339;p5"/>
          <p:cNvSpPr txBox="1"/>
          <p:nvPr/>
        </p:nvSpPr>
        <p:spPr>
          <a:xfrm>
            <a:off x="6911856" y="5629420"/>
            <a:ext cx="5276100" cy="342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a:solidFill>
                  <a:schemeClr val="dk1"/>
                </a:solidFill>
                <a:latin typeface="Times New Roman"/>
                <a:ea typeface="Times New Roman"/>
                <a:cs typeface="Times New Roman"/>
                <a:sym typeface="Times New Roman"/>
              </a:rPr>
              <a:t>(Source: Word Press, 2026)</a:t>
            </a:r>
            <a:endParaRPr sz="1600" b="0" i="0" u="none" strike="noStrike" cap="none">
              <a:solidFill>
                <a:schemeClr val="dk1"/>
              </a:solidFill>
              <a:latin typeface="Times New Roman"/>
              <a:ea typeface="Times New Roman"/>
              <a:cs typeface="Times New Roman"/>
              <a:sym typeface="Times New Roman"/>
            </a:endParaRPr>
          </a:p>
        </p:txBody>
      </p:sp>
      <p:sp>
        <p:nvSpPr>
          <p:cNvPr id="13340" name="Google Shape;13340;p5"/>
          <p:cNvSpPr txBox="1">
            <a:spLocks noGrp="1"/>
          </p:cNvSpPr>
          <p:nvPr>
            <p:ph type="body" idx="1"/>
          </p:nvPr>
        </p:nvSpPr>
        <p:spPr>
          <a:xfrm>
            <a:off x="70800" y="1325690"/>
            <a:ext cx="6716400" cy="5481000"/>
          </a:xfrm>
          <a:prstGeom prst="rect">
            <a:avLst/>
          </a:prstGeom>
          <a:noFill/>
          <a:ln>
            <a:noFill/>
          </a:ln>
        </p:spPr>
        <p:txBody>
          <a:bodyPr spcFirstLastPara="1" wrap="square" lIns="91425" tIns="45700" rIns="91425" bIns="45700" anchor="t" anchorCtr="0">
            <a:normAutofit/>
          </a:bodyPr>
          <a:lstStyle/>
          <a:p>
            <a:pPr algn="just">
              <a:spcBef>
                <a:spcPts val="0"/>
              </a:spcBef>
              <a:buClr>
                <a:schemeClr val="dk1"/>
              </a:buClr>
              <a:buSzPct val="100000"/>
            </a:pPr>
            <a:r>
              <a:rPr lang="en-IN" sz="2400" dirty="0">
                <a:latin typeface="Times New Roman"/>
                <a:ea typeface="Times New Roman"/>
                <a:cs typeface="Times New Roman"/>
                <a:sym typeface="Times New Roman"/>
              </a:rPr>
              <a:t>Organisational policymaking linked to performance management at Unilever contributed to a 20% drop in total SKUs and 4.3% sales growth (Annual Report, 2025).</a:t>
            </a:r>
            <a:endParaRPr sz="2400" dirty="0"/>
          </a:p>
          <a:p>
            <a:pPr algn="just">
              <a:buClr>
                <a:schemeClr val="dk1"/>
              </a:buClr>
              <a:buSzPct val="100000"/>
            </a:pPr>
            <a:r>
              <a:rPr lang="en-IN" sz="2400" dirty="0">
                <a:latin typeface="Times New Roman"/>
                <a:ea typeface="Times New Roman"/>
                <a:cs typeface="Times New Roman"/>
                <a:sym typeface="Times New Roman"/>
              </a:rPr>
              <a:t>An application of Blanchard’s Perform model reveals gaps in optimal performance, flexibility and empowerment of Unilever’s employees (Week 2, Slide 9).</a:t>
            </a:r>
            <a:endParaRPr sz="2400" dirty="0"/>
          </a:p>
          <a:p>
            <a:pPr algn="just">
              <a:buClr>
                <a:schemeClr val="dk1"/>
              </a:buClr>
              <a:buSzPct val="100000"/>
            </a:pPr>
            <a:r>
              <a:rPr lang="en-IN" sz="2400" dirty="0">
                <a:latin typeface="Times New Roman"/>
                <a:ea typeface="Times New Roman"/>
                <a:cs typeface="Times New Roman"/>
                <a:sym typeface="Times New Roman"/>
              </a:rPr>
              <a:t>AI integration in cross-functional teams and structural redesign have been considered to improve multicultural team performance by 60 basis points (Work and </a:t>
            </a:r>
            <a:r>
              <a:rPr lang="en-IN" sz="2400" dirty="0" err="1">
                <a:latin typeface="Times New Roman"/>
                <a:ea typeface="Times New Roman"/>
                <a:cs typeface="Times New Roman"/>
                <a:sym typeface="Times New Roman"/>
              </a:rPr>
              <a:t>Nilaya</a:t>
            </a:r>
            <a:r>
              <a:rPr lang="en-IN" sz="2400" dirty="0">
                <a:latin typeface="Times New Roman"/>
                <a:ea typeface="Times New Roman"/>
                <a:cs typeface="Times New Roman"/>
                <a:sym typeface="Times New Roman"/>
              </a:rPr>
              <a:t>, 2024). </a:t>
            </a:r>
            <a:endParaRPr sz="2400" dirty="0"/>
          </a:p>
          <a:p>
            <a:pPr algn="just">
              <a:buClr>
                <a:schemeClr val="dk1"/>
              </a:buClr>
              <a:buSzPct val="100000"/>
            </a:pPr>
            <a:r>
              <a:rPr lang="en-IN" sz="2400" dirty="0">
                <a:latin typeface="Times New Roman"/>
                <a:ea typeface="Times New Roman"/>
                <a:cs typeface="Times New Roman"/>
                <a:sym typeface="Times New Roman"/>
              </a:rPr>
              <a:t>Macroeconomic volatility in more than 100 operational countries impacted 65% of performance benchmarking activities. </a:t>
            </a:r>
            <a:endParaRPr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341"/>
        <p:cNvGrpSpPr/>
        <p:nvPr/>
      </p:nvGrpSpPr>
      <p:grpSpPr>
        <a:xfrm>
          <a:off x="0" y="0"/>
          <a:ext cx="0" cy="0"/>
          <a:chOff x="0" y="0"/>
          <a:chExt cx="0" cy="0"/>
        </a:xfrm>
      </p:grpSpPr>
      <p:sp>
        <p:nvSpPr>
          <p:cNvPr id="13342" name="Google Shape;13342;p6"/>
          <p:cNvSpPr txBox="1">
            <a:spLocks noGrp="1"/>
          </p:cNvSpPr>
          <p:nvPr>
            <p:ph type="title"/>
          </p:nvPr>
        </p:nvSpPr>
        <p:spPr>
          <a:xfrm>
            <a:off x="184749" y="103225"/>
            <a:ext cx="11880667" cy="478738"/>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Times New Roman"/>
              <a:buNone/>
            </a:pPr>
            <a:r>
              <a:rPr lang="en-IN" sz="2800" b="1" dirty="0">
                <a:latin typeface="Times New Roman"/>
                <a:ea typeface="Times New Roman"/>
                <a:cs typeface="Times New Roman"/>
                <a:sym typeface="Times New Roman"/>
              </a:rPr>
              <a:t>Current opportunities - Key factors influencing Unilever’s performance</a:t>
            </a:r>
            <a:endParaRPr sz="2800" dirty="0">
              <a:latin typeface="Times New Roman"/>
              <a:ea typeface="Times New Roman"/>
              <a:cs typeface="Times New Roman"/>
              <a:sym typeface="Times New Roman"/>
            </a:endParaRPr>
          </a:p>
        </p:txBody>
      </p:sp>
      <p:sp>
        <p:nvSpPr>
          <p:cNvPr id="13343" name="Google Shape;13343;p6"/>
          <p:cNvSpPr txBox="1">
            <a:spLocks noGrp="1"/>
          </p:cNvSpPr>
          <p:nvPr>
            <p:ph type="body" idx="1"/>
          </p:nvPr>
        </p:nvSpPr>
        <p:spPr>
          <a:xfrm>
            <a:off x="184749" y="951263"/>
            <a:ext cx="5857118" cy="5595000"/>
          </a:xfrm>
          <a:prstGeom prst="rect">
            <a:avLst/>
          </a:prstGeom>
          <a:noFill/>
          <a:ln>
            <a:noFill/>
          </a:ln>
        </p:spPr>
        <p:txBody>
          <a:bodyPr spcFirstLastPara="1" wrap="square" lIns="91425" tIns="45700" rIns="91425" bIns="45700" anchor="t" anchorCtr="0">
            <a:noAutofit/>
          </a:bodyPr>
          <a:lstStyle/>
          <a:p>
            <a:pPr algn="just">
              <a:spcBef>
                <a:spcPts val="0"/>
              </a:spcBef>
              <a:buClr>
                <a:schemeClr val="dk1"/>
              </a:buClr>
              <a:buSzPct val="100000"/>
            </a:pPr>
            <a:r>
              <a:rPr lang="en-IN" sz="2200" dirty="0">
                <a:latin typeface="Times New Roman"/>
                <a:ea typeface="Times New Roman"/>
                <a:cs typeface="Times New Roman"/>
                <a:sym typeface="Times New Roman"/>
              </a:rPr>
              <a:t>21% improvement in Unilever's overall performance has been noticed due to portfolio reshaping and focus on ‘power brands’ (e.g., Dove, Vaseline, etc.).</a:t>
            </a:r>
            <a:endParaRPr sz="2200" dirty="0"/>
          </a:p>
          <a:p>
            <a:pPr algn="just">
              <a:buClr>
                <a:schemeClr val="dk1"/>
              </a:buClr>
              <a:buSzPct val="100000"/>
            </a:pPr>
            <a:r>
              <a:rPr lang="en-IN" sz="2200" dirty="0">
                <a:latin typeface="Times New Roman"/>
                <a:ea typeface="Times New Roman"/>
                <a:cs typeface="Times New Roman"/>
                <a:sym typeface="Times New Roman"/>
              </a:rPr>
              <a:t>Performance improvement opportunities are created through expatriate mentoring, AI-based knowledge transfer and repatriation management (Week 6, Slide 12). </a:t>
            </a:r>
            <a:endParaRPr sz="2200" dirty="0"/>
          </a:p>
          <a:p>
            <a:pPr algn="just">
              <a:buClr>
                <a:schemeClr val="dk1"/>
              </a:buClr>
              <a:buSzPct val="100000"/>
            </a:pPr>
            <a:r>
              <a:rPr lang="en-IN" sz="2200" dirty="0">
                <a:latin typeface="Times New Roman"/>
                <a:ea typeface="Times New Roman"/>
                <a:cs typeface="Times New Roman"/>
                <a:sym typeface="Times New Roman"/>
              </a:rPr>
              <a:t>A shift to volume-led growth has been considered to deal with 60% price-led inflation (</a:t>
            </a:r>
            <a:r>
              <a:rPr lang="en-IN" sz="2200" dirty="0" err="1">
                <a:latin typeface="Times New Roman"/>
                <a:ea typeface="Times New Roman"/>
                <a:cs typeface="Times New Roman"/>
                <a:sym typeface="Times New Roman"/>
              </a:rPr>
              <a:t>Alfano</a:t>
            </a:r>
            <a:r>
              <a:rPr lang="en-IN" sz="2200" dirty="0">
                <a:latin typeface="Times New Roman"/>
                <a:ea typeface="Times New Roman"/>
                <a:cs typeface="Times New Roman"/>
                <a:sym typeface="Times New Roman"/>
              </a:rPr>
              <a:t>, 2026).</a:t>
            </a:r>
            <a:endParaRPr sz="2200" dirty="0"/>
          </a:p>
          <a:p>
            <a:pPr algn="just">
              <a:buClr>
                <a:schemeClr val="dk1"/>
              </a:buClr>
              <a:buSzPct val="100000"/>
            </a:pPr>
            <a:r>
              <a:rPr lang="en-IN" sz="2200" dirty="0">
                <a:latin typeface="Times New Roman"/>
                <a:ea typeface="Times New Roman"/>
                <a:cs typeface="Times New Roman"/>
                <a:sym typeface="Times New Roman"/>
              </a:rPr>
              <a:t>From an IHRM perspective, the expatriate assignment cycle has been integrated into performance management.</a:t>
            </a:r>
          </a:p>
          <a:p>
            <a:pPr algn="just">
              <a:buClr>
                <a:schemeClr val="dk1"/>
              </a:buClr>
              <a:buSzPct val="100000"/>
            </a:pPr>
            <a:r>
              <a:rPr lang="en-GB" sz="2200" dirty="0">
                <a:latin typeface="Times New Roman"/>
                <a:cs typeface="Times New Roman"/>
                <a:sym typeface="Times New Roman"/>
              </a:rPr>
              <a:t>The revenue of Unilever has increased to 25.6 billion Euros in Q1 of 2026 (Trading Economics, 2026)</a:t>
            </a:r>
            <a:endParaRPr sz="2200" dirty="0"/>
          </a:p>
        </p:txBody>
      </p:sp>
      <p:sp>
        <p:nvSpPr>
          <p:cNvPr id="13345" name="Google Shape;13345;p6"/>
          <p:cNvSpPr txBox="1"/>
          <p:nvPr/>
        </p:nvSpPr>
        <p:spPr>
          <a:xfrm>
            <a:off x="6709873" y="6488700"/>
            <a:ext cx="5221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dirty="0">
                <a:solidFill>
                  <a:schemeClr val="dk1"/>
                </a:solidFill>
                <a:latin typeface="Times New Roman"/>
                <a:ea typeface="Times New Roman"/>
                <a:cs typeface="Times New Roman"/>
                <a:sym typeface="Times New Roman"/>
              </a:rPr>
              <a:t>(Source: Trading Economics, 2025)</a:t>
            </a:r>
            <a:endParaRPr sz="1800" b="0" i="0" u="none" strike="noStrike" cap="none" dirty="0">
              <a:solidFill>
                <a:schemeClr val="dk1"/>
              </a:solidFill>
              <a:latin typeface="Times New Roman"/>
              <a:ea typeface="Times New Roman"/>
              <a:cs typeface="Times New Roman"/>
              <a:sym typeface="Times New Roman"/>
            </a:endParaRPr>
          </a:p>
        </p:txBody>
      </p:sp>
      <p:pic>
        <p:nvPicPr>
          <p:cNvPr id="4" name="Picture 3"/>
          <p:cNvPicPr>
            <a:picLocks noChangeAspect="1"/>
          </p:cNvPicPr>
          <p:nvPr/>
        </p:nvPicPr>
        <p:blipFill>
          <a:blip r:embed="rId3"/>
          <a:stretch>
            <a:fillRect/>
          </a:stretch>
        </p:blipFill>
        <p:spPr>
          <a:xfrm>
            <a:off x="6125081" y="3405372"/>
            <a:ext cx="5805992" cy="3083328"/>
          </a:xfrm>
          <a:prstGeom prst="rect">
            <a:avLst/>
          </a:prstGeom>
        </p:spPr>
      </p:pic>
      <p:pic>
        <p:nvPicPr>
          <p:cNvPr id="5" name="Picture 4"/>
          <p:cNvPicPr>
            <a:picLocks noChangeAspect="1"/>
          </p:cNvPicPr>
          <p:nvPr/>
        </p:nvPicPr>
        <p:blipFill>
          <a:blip r:embed="rId4"/>
          <a:stretch>
            <a:fillRect/>
          </a:stretch>
        </p:blipFill>
        <p:spPr>
          <a:xfrm>
            <a:off x="6125081" y="581963"/>
            <a:ext cx="5857121" cy="2610416"/>
          </a:xfrm>
          <a:prstGeom prst="rect">
            <a:avLst/>
          </a:prstGeom>
        </p:spPr>
      </p:pic>
      <p:sp>
        <p:nvSpPr>
          <p:cNvPr id="10" name="Google Shape;13345;p6"/>
          <p:cNvSpPr txBox="1"/>
          <p:nvPr/>
        </p:nvSpPr>
        <p:spPr>
          <a:xfrm>
            <a:off x="6468607" y="3049209"/>
            <a:ext cx="5221200" cy="369300"/>
          </a:xfrm>
          <a:prstGeom prst="rect">
            <a:avLst/>
          </a:prstGeom>
          <a:solidFill>
            <a:srgbClr val="BDD7EE"/>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dirty="0">
                <a:solidFill>
                  <a:schemeClr val="dk1"/>
                </a:solidFill>
                <a:latin typeface="Times New Roman"/>
                <a:ea typeface="Times New Roman"/>
                <a:cs typeface="Times New Roman"/>
                <a:sym typeface="Times New Roman"/>
              </a:rPr>
              <a:t>(Source: </a:t>
            </a:r>
            <a:r>
              <a:rPr lang="en-IN" sz="1800" b="0" i="0" u="none" strike="noStrike" cap="none" dirty="0" err="1">
                <a:solidFill>
                  <a:schemeClr val="dk1"/>
                </a:solidFill>
                <a:latin typeface="Times New Roman"/>
                <a:ea typeface="Times New Roman"/>
                <a:cs typeface="Times New Roman"/>
                <a:sym typeface="Times New Roman"/>
              </a:rPr>
              <a:t>Collidu</a:t>
            </a:r>
            <a:r>
              <a:rPr lang="en-IN" sz="1800" b="0" i="0" u="none" strike="noStrike" cap="none" dirty="0">
                <a:solidFill>
                  <a:schemeClr val="dk1"/>
                </a:solidFill>
                <a:latin typeface="Times New Roman"/>
                <a:ea typeface="Times New Roman"/>
                <a:cs typeface="Times New Roman"/>
                <a:sym typeface="Times New Roman"/>
              </a:rPr>
              <a:t>, 2025)</a:t>
            </a:r>
            <a:endParaRPr sz="1800" b="0" i="0" u="none" strike="noStrike" cap="none" dirty="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46"/>
        <p:cNvGrpSpPr/>
        <p:nvPr/>
      </p:nvGrpSpPr>
      <p:grpSpPr>
        <a:xfrm>
          <a:off x="0" y="0"/>
          <a:ext cx="0" cy="0"/>
          <a:chOff x="0" y="0"/>
          <a:chExt cx="0" cy="0"/>
        </a:xfrm>
      </p:grpSpPr>
      <p:sp>
        <p:nvSpPr>
          <p:cNvPr id="13347" name="Google Shape;13347;p7"/>
          <p:cNvSpPr txBox="1">
            <a:spLocks noGrp="1"/>
          </p:cNvSpPr>
          <p:nvPr>
            <p:ph type="title"/>
          </p:nvPr>
        </p:nvSpPr>
        <p:spPr>
          <a:xfrm>
            <a:off x="0" y="0"/>
            <a:ext cx="60198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Scope of developing an international work culture</a:t>
            </a:r>
            <a:endParaRPr sz="3600">
              <a:latin typeface="Times New Roman"/>
              <a:ea typeface="Times New Roman"/>
              <a:cs typeface="Times New Roman"/>
              <a:sym typeface="Times New Roman"/>
            </a:endParaRPr>
          </a:p>
        </p:txBody>
      </p:sp>
      <p:sp>
        <p:nvSpPr>
          <p:cNvPr id="13348" name="Google Shape;13348;p7"/>
          <p:cNvSpPr txBox="1">
            <a:spLocks noGrp="1"/>
          </p:cNvSpPr>
          <p:nvPr>
            <p:ph type="body" idx="1"/>
          </p:nvPr>
        </p:nvSpPr>
        <p:spPr>
          <a:xfrm>
            <a:off x="0" y="1325700"/>
            <a:ext cx="5804400" cy="5416800"/>
          </a:xfrm>
          <a:prstGeom prst="rect">
            <a:avLst/>
          </a:prstGeom>
          <a:noFill/>
          <a:ln>
            <a:noFill/>
          </a:ln>
        </p:spPr>
        <p:txBody>
          <a:bodyPr spcFirstLastPara="1" wrap="square" lIns="91425" tIns="45700" rIns="91425" bIns="45700" anchor="t" anchorCtr="0">
            <a:normAutofit fontScale="92500" lnSpcReduction="10000"/>
          </a:bodyPr>
          <a:lstStyle/>
          <a:p>
            <a:pPr algn="just">
              <a:spcBef>
                <a:spcPts val="0"/>
              </a:spcBef>
              <a:buClr>
                <a:schemeClr val="dk1"/>
              </a:buClr>
              <a:buSzPct val="100000"/>
            </a:pPr>
            <a:r>
              <a:rPr lang="en-IN" dirty="0">
                <a:latin typeface="Times New Roman"/>
                <a:ea typeface="Times New Roman"/>
                <a:cs typeface="Times New Roman"/>
                <a:sym typeface="Times New Roman"/>
              </a:rPr>
              <a:t>Accepting cultural relativism and inclusiveness contributes to the cultural intelligence of employees (Week 6, Slide 15).</a:t>
            </a:r>
            <a:endParaRPr dirty="0"/>
          </a:p>
          <a:p>
            <a:pPr algn="just">
              <a:buClr>
                <a:schemeClr val="dk1"/>
              </a:buClr>
              <a:buSzPct val="100000"/>
            </a:pPr>
            <a:r>
              <a:rPr lang="en-IN" dirty="0">
                <a:latin typeface="Times New Roman"/>
                <a:ea typeface="Times New Roman"/>
                <a:cs typeface="Times New Roman"/>
                <a:sym typeface="Times New Roman"/>
              </a:rPr>
              <a:t>Cultural adjustments have been standardised to reduce 17% of workplace conflicts.</a:t>
            </a:r>
            <a:endParaRPr dirty="0"/>
          </a:p>
          <a:p>
            <a:pPr algn="just">
              <a:buClr>
                <a:schemeClr val="dk1"/>
              </a:buClr>
              <a:buSzPct val="100000"/>
            </a:pPr>
            <a:r>
              <a:rPr lang="en-IN" dirty="0">
                <a:latin typeface="Times New Roman"/>
                <a:ea typeface="Times New Roman"/>
                <a:cs typeface="Times New Roman"/>
                <a:sym typeface="Times New Roman"/>
              </a:rPr>
              <a:t>Cultural alignment helped in AI adoption performance in cross-cultural teams across Latin America and Asia-Pacific regions (</a:t>
            </a:r>
            <a:r>
              <a:rPr lang="en-IN" dirty="0" err="1">
                <a:latin typeface="Times New Roman"/>
                <a:ea typeface="Times New Roman"/>
                <a:cs typeface="Times New Roman"/>
                <a:sym typeface="Times New Roman"/>
              </a:rPr>
              <a:t>Wasundara</a:t>
            </a:r>
            <a:r>
              <a:rPr lang="en-IN" dirty="0">
                <a:latin typeface="Times New Roman"/>
                <a:ea typeface="Times New Roman"/>
                <a:cs typeface="Times New Roman"/>
                <a:sym typeface="Times New Roman"/>
              </a:rPr>
              <a:t>, 2025).</a:t>
            </a:r>
            <a:endParaRPr dirty="0"/>
          </a:p>
          <a:p>
            <a:pPr algn="just">
              <a:buClr>
                <a:schemeClr val="dk1"/>
              </a:buClr>
              <a:buSzPct val="100000"/>
            </a:pPr>
            <a:r>
              <a:rPr lang="en-IN" dirty="0">
                <a:latin typeface="Times New Roman"/>
                <a:ea typeface="Times New Roman"/>
                <a:cs typeface="Times New Roman"/>
                <a:sym typeface="Times New Roman"/>
              </a:rPr>
              <a:t>Connection of talent to ‘value’ and modification of role allocation impacted 17% performance management outcomes. </a:t>
            </a:r>
            <a:endParaRPr dirty="0"/>
          </a:p>
        </p:txBody>
      </p:sp>
      <p:pic>
        <p:nvPicPr>
          <p:cNvPr id="13349" name="Google Shape;13349;p7" descr="12 Types of Organizational Culture You Should Know - AIHR"/>
          <p:cNvPicPr preferRelativeResize="0">
            <a:picLocks noGrp="1"/>
          </p:cNvPicPr>
          <p:nvPr>
            <p:ph type="body" idx="2"/>
          </p:nvPr>
        </p:nvPicPr>
        <p:blipFill rotWithShape="1">
          <a:blip r:embed="rId3">
            <a:alphaModFix/>
          </a:blip>
          <a:srcRect/>
          <a:stretch/>
        </p:blipFill>
        <p:spPr>
          <a:xfrm>
            <a:off x="6019800" y="365125"/>
            <a:ext cx="5382900" cy="5569200"/>
          </a:xfrm>
          <a:prstGeom prst="rect">
            <a:avLst/>
          </a:prstGeom>
          <a:noFill/>
          <a:ln>
            <a:noFill/>
          </a:ln>
        </p:spPr>
      </p:pic>
      <p:sp>
        <p:nvSpPr>
          <p:cNvPr id="13350" name="Google Shape;13350;p7"/>
          <p:cNvSpPr txBox="1"/>
          <p:nvPr/>
        </p:nvSpPr>
        <p:spPr>
          <a:xfrm>
            <a:off x="6114690" y="6047117"/>
            <a:ext cx="57084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dirty="0">
                <a:solidFill>
                  <a:schemeClr val="dk1"/>
                </a:solidFill>
                <a:latin typeface="Times New Roman"/>
                <a:ea typeface="Times New Roman"/>
                <a:cs typeface="Times New Roman"/>
                <a:sym typeface="Times New Roman"/>
              </a:rPr>
              <a:t>(Source: </a:t>
            </a:r>
            <a:r>
              <a:rPr lang="en-IN" sz="1600" b="0" i="0" u="none" strike="noStrike" cap="none" dirty="0" err="1">
                <a:solidFill>
                  <a:schemeClr val="dk1"/>
                </a:solidFill>
                <a:latin typeface="Times New Roman"/>
                <a:ea typeface="Times New Roman"/>
                <a:cs typeface="Times New Roman"/>
                <a:sym typeface="Times New Roman"/>
              </a:rPr>
              <a:t>strategicmanagementinsight</a:t>
            </a:r>
            <a:r>
              <a:rPr lang="en-IN" sz="1600" b="0" i="0" u="none" strike="noStrike" cap="none" dirty="0">
                <a:solidFill>
                  <a:schemeClr val="dk1"/>
                </a:solidFill>
                <a:latin typeface="Times New Roman"/>
                <a:ea typeface="Times New Roman"/>
                <a:cs typeface="Times New Roman"/>
                <a:sym typeface="Times New Roman"/>
              </a:rPr>
              <a:t>, 2026)</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51"/>
        <p:cNvGrpSpPr/>
        <p:nvPr/>
      </p:nvGrpSpPr>
      <p:grpSpPr>
        <a:xfrm>
          <a:off x="0" y="0"/>
          <a:ext cx="0" cy="0"/>
          <a:chOff x="0" y="0"/>
          <a:chExt cx="0" cy="0"/>
        </a:xfrm>
      </p:grpSpPr>
      <p:sp>
        <p:nvSpPr>
          <p:cNvPr id="13352" name="Google Shape;13352;p8"/>
          <p:cNvSpPr txBox="1">
            <a:spLocks noGrp="1"/>
          </p:cNvSpPr>
          <p:nvPr>
            <p:ph type="title"/>
          </p:nvPr>
        </p:nvSpPr>
        <p:spPr>
          <a:xfrm>
            <a:off x="0" y="0"/>
            <a:ext cx="11468675" cy="721895"/>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Times New Roman"/>
              <a:buNone/>
            </a:pPr>
            <a:r>
              <a:rPr lang="en-IN" sz="3200" b="1" dirty="0">
                <a:latin typeface="Times New Roman"/>
                <a:ea typeface="Times New Roman"/>
                <a:cs typeface="Times New Roman"/>
                <a:sym typeface="Times New Roman"/>
              </a:rPr>
              <a:t>Identifying potential to enhance organisational performance </a:t>
            </a:r>
            <a:endParaRPr sz="3200" dirty="0">
              <a:latin typeface="Times New Roman"/>
              <a:ea typeface="Times New Roman"/>
              <a:cs typeface="Times New Roman"/>
              <a:sym typeface="Times New Roman"/>
            </a:endParaRPr>
          </a:p>
        </p:txBody>
      </p:sp>
      <p:sp>
        <p:nvSpPr>
          <p:cNvPr id="13353" name="Google Shape;13353;p8"/>
          <p:cNvSpPr txBox="1">
            <a:spLocks noGrp="1"/>
          </p:cNvSpPr>
          <p:nvPr>
            <p:ph type="body" idx="1"/>
          </p:nvPr>
        </p:nvSpPr>
        <p:spPr>
          <a:xfrm>
            <a:off x="89584" y="623804"/>
            <a:ext cx="5335295" cy="6129015"/>
          </a:xfrm>
          <a:prstGeom prst="rect">
            <a:avLst/>
          </a:prstGeom>
          <a:noFill/>
          <a:ln>
            <a:noFill/>
          </a:ln>
        </p:spPr>
        <p:txBody>
          <a:bodyPr spcFirstLastPara="1" wrap="square" lIns="91425" tIns="45700" rIns="91425" bIns="45700" anchor="t" anchorCtr="0">
            <a:noAutofit/>
          </a:bodyPr>
          <a:lstStyle/>
          <a:p>
            <a:pPr algn="just">
              <a:spcBef>
                <a:spcPts val="0"/>
              </a:spcBef>
              <a:buClr>
                <a:schemeClr val="dk1"/>
              </a:buClr>
              <a:buSzPct val="100000"/>
            </a:pPr>
            <a:r>
              <a:rPr lang="en-IN" sz="2000" dirty="0">
                <a:latin typeface="Times New Roman" panose="02020603050405020304" pitchFamily="18" charset="0"/>
                <a:ea typeface="Times New Roman"/>
                <a:cs typeface="Times New Roman" panose="02020603050405020304" pitchFamily="18" charset="0"/>
                <a:sym typeface="Times New Roman"/>
              </a:rPr>
              <a:t>In analysing potential, 360-degree assessment, managers’ assessment, case-based interviews and questionnaire results are considered (Week 3, Slide 18).</a:t>
            </a:r>
            <a:endParaRPr sz="2000" dirty="0">
              <a:latin typeface="Times New Roman" panose="02020603050405020304" pitchFamily="18" charset="0"/>
              <a:cs typeface="Times New Roman" panose="02020603050405020304" pitchFamily="18" charset="0"/>
            </a:endParaRPr>
          </a:p>
          <a:p>
            <a:pPr algn="just">
              <a:buClr>
                <a:schemeClr val="dk1"/>
              </a:buClr>
              <a:buSzPct val="100000"/>
            </a:pPr>
            <a:r>
              <a:rPr lang="en-IN" sz="2000" dirty="0">
                <a:latin typeface="Times New Roman" panose="02020603050405020304" pitchFamily="18" charset="0"/>
                <a:ea typeface="Times New Roman"/>
                <a:cs typeface="Times New Roman" panose="02020603050405020304" pitchFamily="18" charset="0"/>
                <a:sym typeface="Times New Roman"/>
              </a:rPr>
              <a:t>Accelerated deployment of AI formulation tools and automated R&amp;D technologies contributed to a 16% drop in time-to-market.</a:t>
            </a:r>
            <a:endParaRPr sz="2000" dirty="0">
              <a:latin typeface="Times New Roman" panose="02020603050405020304" pitchFamily="18" charset="0"/>
              <a:cs typeface="Times New Roman" panose="02020603050405020304" pitchFamily="18" charset="0"/>
            </a:endParaRPr>
          </a:p>
          <a:p>
            <a:pPr algn="just">
              <a:buClr>
                <a:schemeClr val="dk1"/>
              </a:buClr>
              <a:buSzPct val="100000"/>
            </a:pPr>
            <a:r>
              <a:rPr lang="en-IN" sz="2000" dirty="0">
                <a:latin typeface="Times New Roman" panose="02020603050405020304" pitchFamily="18" charset="0"/>
                <a:ea typeface="Times New Roman"/>
                <a:cs typeface="Times New Roman" panose="02020603050405020304" pitchFamily="18" charset="0"/>
                <a:sym typeface="Times New Roman"/>
              </a:rPr>
              <a:t>“One Performance Signal” (OPS) calibration helped Unilever align metrics with human capital theory (</a:t>
            </a:r>
            <a:r>
              <a:rPr lang="en-IN" sz="2000" dirty="0" err="1">
                <a:latin typeface="Times New Roman" panose="02020603050405020304" pitchFamily="18" charset="0"/>
                <a:ea typeface="Times New Roman"/>
                <a:cs typeface="Times New Roman" panose="02020603050405020304" pitchFamily="18" charset="0"/>
                <a:sym typeface="Times New Roman"/>
              </a:rPr>
              <a:t>Auerbach</a:t>
            </a:r>
            <a:r>
              <a:rPr lang="en-IN" sz="2000" dirty="0">
                <a:latin typeface="Times New Roman" panose="02020603050405020304" pitchFamily="18" charset="0"/>
                <a:ea typeface="Times New Roman"/>
                <a:cs typeface="Times New Roman" panose="02020603050405020304" pitchFamily="18" charset="0"/>
                <a:sym typeface="Times New Roman"/>
              </a:rPr>
              <a:t> and Green, 2025).</a:t>
            </a:r>
            <a:endParaRPr sz="2000" dirty="0">
              <a:latin typeface="Times New Roman" panose="02020603050405020304" pitchFamily="18" charset="0"/>
              <a:cs typeface="Times New Roman" panose="02020603050405020304" pitchFamily="18" charset="0"/>
            </a:endParaRPr>
          </a:p>
          <a:p>
            <a:pPr algn="just">
              <a:buClr>
                <a:schemeClr val="dk1"/>
              </a:buClr>
              <a:buSzPct val="100000"/>
            </a:pPr>
            <a:r>
              <a:rPr lang="en-IN" sz="2000" dirty="0">
                <a:latin typeface="Times New Roman" panose="02020603050405020304" pitchFamily="18" charset="0"/>
                <a:ea typeface="Times New Roman"/>
                <a:cs typeface="Times New Roman" panose="02020603050405020304" pitchFamily="18" charset="0"/>
                <a:sym typeface="Times New Roman"/>
              </a:rPr>
              <a:t>24% higher investment in a flexible talent management system has been considered to increase performance efficiency. </a:t>
            </a:r>
          </a:p>
          <a:p>
            <a:pPr algn="just">
              <a:buClr>
                <a:schemeClr val="dk1"/>
              </a:buClr>
              <a:buSzPct val="100000"/>
            </a:pPr>
            <a:r>
              <a:rPr lang="en-GB" sz="2000" dirty="0">
                <a:latin typeface="Times New Roman" panose="02020603050405020304" pitchFamily="18" charset="0"/>
                <a:cs typeface="Times New Roman" panose="02020603050405020304" pitchFamily="18" charset="0"/>
              </a:rPr>
              <a:t>About 70% employees’ states compensation is a primary driver of employee motivation and satisfaction and talent retention and development is supported by 59% (</a:t>
            </a:r>
            <a:r>
              <a:rPr lang="en-GB" sz="2000" dirty="0" err="1">
                <a:latin typeface="Times New Roman" panose="02020603050405020304" pitchFamily="18" charset="0"/>
                <a:cs typeface="Times New Roman" panose="02020603050405020304" pitchFamily="18" charset="0"/>
              </a:rPr>
              <a:t>Mogrovejo</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2025).</a:t>
            </a:r>
            <a:endParaRPr lang="en-IN" sz="2000" dirty="0">
              <a:latin typeface="Times New Roman" panose="02020603050405020304" pitchFamily="18" charset="0"/>
              <a:ea typeface="Times New Roman"/>
              <a:cs typeface="Times New Roman" panose="02020603050405020304" pitchFamily="18" charset="0"/>
              <a:sym typeface="Times New Roman"/>
            </a:endParaRPr>
          </a:p>
        </p:txBody>
      </p:sp>
      <p:pic>
        <p:nvPicPr>
          <p:cNvPr id="4" name="Picture 3"/>
          <p:cNvPicPr>
            <a:picLocks noChangeAspect="1"/>
          </p:cNvPicPr>
          <p:nvPr/>
        </p:nvPicPr>
        <p:blipFill>
          <a:blip r:embed="rId3"/>
          <a:stretch>
            <a:fillRect/>
          </a:stretch>
        </p:blipFill>
        <p:spPr>
          <a:xfrm>
            <a:off x="5572591" y="3529262"/>
            <a:ext cx="6516487" cy="2990037"/>
          </a:xfrm>
          <a:prstGeom prst="rect">
            <a:avLst/>
          </a:prstGeom>
        </p:spPr>
      </p:pic>
      <p:sp>
        <p:nvSpPr>
          <p:cNvPr id="9" name="Google Shape;13350;p7"/>
          <p:cNvSpPr txBox="1"/>
          <p:nvPr/>
        </p:nvSpPr>
        <p:spPr>
          <a:xfrm>
            <a:off x="5424879" y="6519300"/>
            <a:ext cx="5708400" cy="338514"/>
          </a:xfrm>
          <a:prstGeom prst="rect">
            <a:avLst/>
          </a:prstGeom>
          <a:noFill/>
          <a:ln>
            <a:noFill/>
          </a:ln>
        </p:spPr>
        <p:txBody>
          <a:bodyPr spcFirstLastPara="1" wrap="square" lIns="91425" tIns="45700" rIns="91425" bIns="45700" anchor="t" anchorCtr="0">
            <a:spAutoFit/>
          </a:bodyPr>
          <a:lstStyle/>
          <a:p>
            <a:pPr lvl="0" algn="ctr"/>
            <a:r>
              <a:rPr lang="en-IN" sz="1600" b="0" i="0" u="none" strike="noStrike" cap="none" dirty="0">
                <a:solidFill>
                  <a:schemeClr val="dk1"/>
                </a:solidFill>
                <a:latin typeface="Times New Roman"/>
                <a:ea typeface="Times New Roman"/>
                <a:cs typeface="Times New Roman"/>
                <a:sym typeface="Times New Roman"/>
              </a:rPr>
              <a:t>(Source: </a:t>
            </a:r>
            <a:r>
              <a:rPr lang="en-GB" sz="1600" dirty="0" err="1">
                <a:latin typeface="Times New Roman" panose="02020603050405020304" pitchFamily="18" charset="0"/>
                <a:cs typeface="Times New Roman" panose="02020603050405020304" pitchFamily="18" charset="0"/>
              </a:rPr>
              <a:t>Mogrovejo</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et al.</a:t>
            </a:r>
            <a:r>
              <a:rPr lang="en-IN" sz="1600" b="0" i="0" u="none" strike="noStrike" cap="none" dirty="0">
                <a:solidFill>
                  <a:schemeClr val="dk1"/>
                </a:solidFill>
                <a:latin typeface="Times New Roman"/>
                <a:ea typeface="Times New Roman"/>
                <a:cs typeface="Times New Roman"/>
                <a:sym typeface="Times New Roman"/>
              </a:rPr>
              <a:t>, 2025)</a:t>
            </a:r>
            <a:endParaRPr dirty="0"/>
          </a:p>
        </p:txBody>
      </p:sp>
      <p:sp>
        <p:nvSpPr>
          <p:cNvPr id="6" name="AutoShape 4" descr="blob:https://web.whatsapp.com/14a143c2-5dfb-428b-8976-8f33d61b7f6b"/>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6" descr="blob:https://web.whatsapp.com/14a143c2-5dfb-428b-8976-8f33d61b7f6b"/>
          <p:cNvSpPr>
            <a:spLocks noChangeAspect="1" noChangeArrowheads="1"/>
          </p:cNvSpPr>
          <p:nvPr/>
        </p:nvSpPr>
        <p:spPr bwMode="auto">
          <a:xfrm>
            <a:off x="6917323" y="2301959"/>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8" name="Picture 7"/>
          <p:cNvPicPr>
            <a:picLocks noChangeAspect="1"/>
          </p:cNvPicPr>
          <p:nvPr/>
        </p:nvPicPr>
        <p:blipFill>
          <a:blip r:embed="rId4"/>
          <a:stretch>
            <a:fillRect/>
          </a:stretch>
        </p:blipFill>
        <p:spPr>
          <a:xfrm>
            <a:off x="5572590" y="623804"/>
            <a:ext cx="6516489" cy="2503783"/>
          </a:xfrm>
          <a:prstGeom prst="rect">
            <a:avLst/>
          </a:prstGeom>
        </p:spPr>
      </p:pic>
      <p:sp>
        <p:nvSpPr>
          <p:cNvPr id="14" name="Google Shape;13350;p7"/>
          <p:cNvSpPr txBox="1"/>
          <p:nvPr/>
        </p:nvSpPr>
        <p:spPr>
          <a:xfrm>
            <a:off x="5572592" y="3159074"/>
            <a:ext cx="57084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dirty="0">
                <a:solidFill>
                  <a:schemeClr val="dk1"/>
                </a:solidFill>
                <a:latin typeface="Times New Roman"/>
                <a:ea typeface="Times New Roman"/>
                <a:cs typeface="Times New Roman"/>
                <a:sym typeface="Times New Roman"/>
              </a:rPr>
              <a:t>(Source: </a:t>
            </a:r>
            <a:r>
              <a:rPr lang="en-IN" sz="1600" b="0" i="0" u="none" strike="noStrike" cap="none" dirty="0" err="1">
                <a:solidFill>
                  <a:schemeClr val="dk1"/>
                </a:solidFill>
                <a:latin typeface="Times New Roman"/>
                <a:ea typeface="Times New Roman"/>
                <a:cs typeface="Times New Roman"/>
                <a:sym typeface="Times New Roman"/>
              </a:rPr>
              <a:t>aihr</a:t>
            </a:r>
            <a:r>
              <a:rPr lang="en-IN" sz="1600" b="0" i="0" u="none" strike="noStrike" cap="none" dirty="0">
                <a:solidFill>
                  <a:schemeClr val="dk1"/>
                </a:solidFill>
                <a:latin typeface="Times New Roman"/>
                <a:ea typeface="Times New Roman"/>
                <a:cs typeface="Times New Roman"/>
                <a:sym typeface="Times New Roman"/>
              </a:rPr>
              <a:t>, 2026)</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56"/>
        <p:cNvGrpSpPr/>
        <p:nvPr/>
      </p:nvGrpSpPr>
      <p:grpSpPr>
        <a:xfrm>
          <a:off x="0" y="0"/>
          <a:ext cx="0" cy="0"/>
          <a:chOff x="0" y="0"/>
          <a:chExt cx="0" cy="0"/>
        </a:xfrm>
      </p:grpSpPr>
      <p:sp>
        <p:nvSpPr>
          <p:cNvPr id="13357" name="Google Shape;13357;p9"/>
          <p:cNvSpPr txBox="1">
            <a:spLocks noGrp="1"/>
          </p:cNvSpPr>
          <p:nvPr>
            <p:ph type="title"/>
          </p:nvPr>
        </p:nvSpPr>
        <p:spPr>
          <a:xfrm>
            <a:off x="-40500" y="0"/>
            <a:ext cx="62622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Times New Roman"/>
              <a:buNone/>
            </a:pPr>
            <a:r>
              <a:rPr lang="en-IN" sz="3200" b="1">
                <a:latin typeface="Times New Roman"/>
                <a:ea typeface="Times New Roman"/>
                <a:cs typeface="Times New Roman"/>
                <a:sym typeface="Times New Roman"/>
              </a:rPr>
              <a:t>Impact of talent management factors on performance management</a:t>
            </a:r>
            <a:endParaRPr sz="3200">
              <a:latin typeface="Times New Roman"/>
              <a:ea typeface="Times New Roman"/>
              <a:cs typeface="Times New Roman"/>
              <a:sym typeface="Times New Roman"/>
            </a:endParaRPr>
          </a:p>
        </p:txBody>
      </p:sp>
      <p:sp>
        <p:nvSpPr>
          <p:cNvPr id="13358" name="Google Shape;13358;p9"/>
          <p:cNvSpPr txBox="1">
            <a:spLocks noGrp="1"/>
          </p:cNvSpPr>
          <p:nvPr>
            <p:ph type="body" idx="1"/>
          </p:nvPr>
        </p:nvSpPr>
        <p:spPr>
          <a:xfrm>
            <a:off x="161400" y="1633600"/>
            <a:ext cx="5858400" cy="5224500"/>
          </a:xfrm>
          <a:prstGeom prst="rect">
            <a:avLst/>
          </a:prstGeom>
          <a:noFill/>
          <a:ln>
            <a:noFill/>
          </a:ln>
        </p:spPr>
        <p:txBody>
          <a:bodyPr spcFirstLastPara="1" wrap="square" lIns="91425" tIns="45700" rIns="91425" bIns="45700" anchor="t" anchorCtr="0">
            <a:normAutofit fontScale="92500" lnSpcReduction="20000"/>
          </a:bodyPr>
          <a:lstStyle/>
          <a:p>
            <a:pPr algn="just">
              <a:spcBef>
                <a:spcPts val="0"/>
              </a:spcBef>
              <a:buClr>
                <a:schemeClr val="dk1"/>
              </a:buClr>
              <a:buSzPct val="100000"/>
            </a:pPr>
            <a:r>
              <a:rPr lang="en-IN" dirty="0">
                <a:latin typeface="Times New Roman"/>
                <a:ea typeface="Times New Roman"/>
                <a:cs typeface="Times New Roman"/>
                <a:sym typeface="Times New Roman"/>
              </a:rPr>
              <a:t>Key talent categories considered in performance management are specialist expertise, business-getting talent, ability to lead and hybrid talent (Week 3, Slide 19).</a:t>
            </a:r>
            <a:endParaRPr dirty="0"/>
          </a:p>
          <a:p>
            <a:pPr algn="just">
              <a:buClr>
                <a:schemeClr val="dk1"/>
              </a:buClr>
              <a:buSzPct val="100000"/>
            </a:pPr>
            <a:r>
              <a:rPr lang="en-IN" dirty="0">
                <a:latin typeface="Times New Roman"/>
                <a:ea typeface="Times New Roman"/>
                <a:cs typeface="Times New Roman"/>
                <a:sym typeface="Times New Roman"/>
              </a:rPr>
              <a:t>Use of an ecosystem-based thinking approach helped in developing a talent pipeline to improve accountability by 16% in individual/group performance (</a:t>
            </a:r>
            <a:r>
              <a:rPr lang="en-IN" dirty="0" err="1">
                <a:latin typeface="Times New Roman"/>
                <a:ea typeface="Times New Roman"/>
                <a:cs typeface="Times New Roman"/>
                <a:sym typeface="Times New Roman"/>
              </a:rPr>
              <a:t>Misopoulos</a:t>
            </a:r>
            <a:r>
              <a:rPr lang="en-IN" dirty="0">
                <a:latin typeface="Times New Roman"/>
                <a:ea typeface="Times New Roman"/>
                <a:cs typeface="Times New Roman"/>
                <a:sym typeface="Times New Roman"/>
              </a:rPr>
              <a:t> and </a:t>
            </a:r>
            <a:r>
              <a:rPr lang="en-IN" dirty="0" err="1">
                <a:latin typeface="Times New Roman"/>
                <a:ea typeface="Times New Roman"/>
                <a:cs typeface="Times New Roman"/>
                <a:sym typeface="Times New Roman"/>
              </a:rPr>
              <a:t>Bajiraj</a:t>
            </a:r>
            <a:r>
              <a:rPr lang="en-IN" dirty="0">
                <a:latin typeface="Times New Roman"/>
                <a:ea typeface="Times New Roman"/>
                <a:cs typeface="Times New Roman"/>
                <a:sym typeface="Times New Roman"/>
              </a:rPr>
              <a:t>, 2025). </a:t>
            </a:r>
            <a:endParaRPr dirty="0"/>
          </a:p>
          <a:p>
            <a:pPr algn="just">
              <a:buClr>
                <a:schemeClr val="dk1"/>
              </a:buClr>
              <a:buSzPct val="100000"/>
            </a:pPr>
            <a:r>
              <a:rPr lang="en-IN" dirty="0">
                <a:latin typeface="Times New Roman"/>
                <a:ea typeface="Times New Roman"/>
                <a:cs typeface="Times New Roman"/>
                <a:sym typeface="Times New Roman"/>
              </a:rPr>
              <a:t>Continuous upskilling and flexible talent models helped refine 27% of output-based evaluation at Unilever.</a:t>
            </a:r>
            <a:endParaRPr dirty="0"/>
          </a:p>
          <a:p>
            <a:pPr algn="just">
              <a:buClr>
                <a:schemeClr val="dk1"/>
              </a:buClr>
              <a:buSzPct val="100000"/>
            </a:pPr>
            <a:r>
              <a:rPr lang="en-IN" dirty="0">
                <a:latin typeface="Times New Roman"/>
                <a:ea typeface="Times New Roman"/>
                <a:cs typeface="Times New Roman"/>
                <a:sym typeface="Times New Roman"/>
              </a:rPr>
              <a:t>Tech talent ecosystem principles have been considered to integrate lifelong learning as strategic talent infrastructure.</a:t>
            </a:r>
            <a:endParaRPr dirty="0"/>
          </a:p>
        </p:txBody>
      </p:sp>
      <p:pic>
        <p:nvPicPr>
          <p:cNvPr id="13359" name="Google Shape;13359;p9"/>
          <p:cNvPicPr preferRelativeResize="0">
            <a:picLocks noGrp="1"/>
          </p:cNvPicPr>
          <p:nvPr>
            <p:ph type="body" idx="2"/>
          </p:nvPr>
        </p:nvPicPr>
        <p:blipFill rotWithShape="1">
          <a:blip r:embed="rId3">
            <a:alphaModFix/>
          </a:blip>
          <a:srcRect/>
          <a:stretch/>
        </p:blipFill>
        <p:spPr>
          <a:xfrm>
            <a:off x="6172199" y="365125"/>
            <a:ext cx="5827295" cy="5619900"/>
          </a:xfrm>
          <a:prstGeom prst="rect">
            <a:avLst/>
          </a:prstGeom>
          <a:noFill/>
          <a:ln>
            <a:noFill/>
          </a:ln>
        </p:spPr>
      </p:pic>
      <p:sp>
        <p:nvSpPr>
          <p:cNvPr id="13360" name="Google Shape;13360;p9"/>
          <p:cNvSpPr txBox="1"/>
          <p:nvPr/>
        </p:nvSpPr>
        <p:spPr>
          <a:xfrm>
            <a:off x="6475246" y="6180800"/>
            <a:ext cx="52212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dirty="0">
                <a:solidFill>
                  <a:schemeClr val="dk1"/>
                </a:solidFill>
                <a:latin typeface="Times New Roman"/>
                <a:ea typeface="Times New Roman"/>
                <a:cs typeface="Times New Roman"/>
                <a:sym typeface="Times New Roman"/>
              </a:rPr>
              <a:t>(Source: </a:t>
            </a:r>
            <a:r>
              <a:rPr lang="en-IN" sz="1600" b="0" i="0" u="none" strike="noStrike" cap="none" dirty="0" err="1">
                <a:solidFill>
                  <a:schemeClr val="dk1"/>
                </a:solidFill>
                <a:latin typeface="Times New Roman"/>
                <a:ea typeface="Times New Roman"/>
                <a:cs typeface="Times New Roman"/>
                <a:sym typeface="Times New Roman"/>
              </a:rPr>
              <a:t>geeksforgeeks</a:t>
            </a:r>
            <a:r>
              <a:rPr lang="en-IN" sz="1600" b="0" i="0" u="none" strike="noStrike" cap="none" dirty="0">
                <a:solidFill>
                  <a:schemeClr val="dk1"/>
                </a:solidFill>
                <a:latin typeface="Times New Roman"/>
                <a:ea typeface="Times New Roman"/>
                <a:cs typeface="Times New Roman"/>
                <a:sym typeface="Times New Roman"/>
              </a:rPr>
              <a:t>, 2025)</a:t>
            </a:r>
            <a:endParaRPr sz="1600" b="0" i="0" u="none" strike="noStrike" cap="none" dirty="0">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361"/>
        <p:cNvGrpSpPr/>
        <p:nvPr/>
      </p:nvGrpSpPr>
      <p:grpSpPr>
        <a:xfrm>
          <a:off x="0" y="0"/>
          <a:ext cx="0" cy="0"/>
          <a:chOff x="0" y="0"/>
          <a:chExt cx="0" cy="0"/>
        </a:xfrm>
      </p:grpSpPr>
      <p:sp>
        <p:nvSpPr>
          <p:cNvPr id="13362" name="Google Shape;13362;p10"/>
          <p:cNvSpPr txBox="1">
            <a:spLocks noGrp="1"/>
          </p:cNvSpPr>
          <p:nvPr>
            <p:ph type="title"/>
          </p:nvPr>
        </p:nvSpPr>
        <p:spPr>
          <a:xfrm>
            <a:off x="0" y="0"/>
            <a:ext cx="60327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600"/>
              <a:buFont typeface="Times New Roman"/>
              <a:buNone/>
            </a:pPr>
            <a:r>
              <a:rPr lang="en-IN" sz="3600" b="1">
                <a:latin typeface="Times New Roman"/>
                <a:ea typeface="Times New Roman"/>
                <a:cs typeface="Times New Roman"/>
                <a:sym typeface="Times New Roman"/>
              </a:rPr>
              <a:t>Current challenges - Unilever’s problems and tensions</a:t>
            </a:r>
            <a:endParaRPr sz="3600">
              <a:latin typeface="Times New Roman"/>
              <a:ea typeface="Times New Roman"/>
              <a:cs typeface="Times New Roman"/>
              <a:sym typeface="Times New Roman"/>
            </a:endParaRPr>
          </a:p>
        </p:txBody>
      </p:sp>
      <p:sp>
        <p:nvSpPr>
          <p:cNvPr id="13363" name="Google Shape;13363;p10"/>
          <p:cNvSpPr txBox="1">
            <a:spLocks noGrp="1"/>
          </p:cNvSpPr>
          <p:nvPr>
            <p:ph type="body" idx="1"/>
          </p:nvPr>
        </p:nvSpPr>
        <p:spPr>
          <a:xfrm>
            <a:off x="0" y="1528200"/>
            <a:ext cx="5913300" cy="5092200"/>
          </a:xfrm>
          <a:prstGeom prst="rect">
            <a:avLst/>
          </a:prstGeom>
          <a:noFill/>
          <a:ln>
            <a:noFill/>
          </a:ln>
        </p:spPr>
        <p:txBody>
          <a:bodyPr spcFirstLastPara="1" wrap="square" lIns="91425" tIns="45700" rIns="91425" bIns="45700" anchor="t" anchorCtr="0">
            <a:normAutofit fontScale="92500"/>
          </a:bodyPr>
          <a:lstStyle/>
          <a:p>
            <a:pPr algn="just">
              <a:spcBef>
                <a:spcPts val="0"/>
              </a:spcBef>
              <a:buClr>
                <a:schemeClr val="dk1"/>
              </a:buClr>
              <a:buSzPct val="100000"/>
            </a:pPr>
            <a:r>
              <a:rPr lang="en-IN" sz="2400" dirty="0">
                <a:latin typeface="Times New Roman"/>
                <a:ea typeface="Times New Roman"/>
                <a:cs typeface="Times New Roman"/>
                <a:sym typeface="Times New Roman"/>
              </a:rPr>
              <a:t>In 2025, Unilever’s turnover dropped by 3.8%, linked to a 5.9% negative currency impact.</a:t>
            </a:r>
            <a:endParaRPr dirty="0"/>
          </a:p>
          <a:p>
            <a:pPr algn="just">
              <a:buClr>
                <a:schemeClr val="dk1"/>
              </a:buClr>
              <a:buSzPct val="100000"/>
            </a:pPr>
            <a:r>
              <a:rPr lang="en-IN" sz="2400" dirty="0">
                <a:latin typeface="Times New Roman"/>
                <a:ea typeface="Times New Roman"/>
                <a:cs typeface="Times New Roman"/>
                <a:sym typeface="Times New Roman"/>
              </a:rPr>
              <a:t>Friction in IHRM drivers such as trade agreements, knowledge sharing, e-commerce expansion and unplanned AI adoption negatively impacted organisational performance (Lecture notes, Slide 6).</a:t>
            </a:r>
            <a:endParaRPr dirty="0"/>
          </a:p>
          <a:p>
            <a:pPr algn="just">
              <a:buClr>
                <a:schemeClr val="dk1"/>
              </a:buClr>
              <a:buSzPct val="100000"/>
            </a:pPr>
            <a:r>
              <a:rPr lang="en-IN" sz="2400" dirty="0">
                <a:latin typeface="Times New Roman"/>
                <a:ea typeface="Times New Roman"/>
                <a:cs typeface="Times New Roman"/>
                <a:sym typeface="Times New Roman"/>
              </a:rPr>
              <a:t>Poor performance of supply chain decarbonisation and limited attempts in providing real-time AI training to employees are potential performance management challenges.</a:t>
            </a:r>
            <a:endParaRPr dirty="0"/>
          </a:p>
          <a:p>
            <a:pPr algn="just">
              <a:buClr>
                <a:schemeClr val="dk1"/>
              </a:buClr>
              <a:buSzPct val="100000"/>
            </a:pPr>
            <a:r>
              <a:rPr lang="en-IN" sz="2400" dirty="0">
                <a:latin typeface="Times New Roman"/>
                <a:ea typeface="Times New Roman"/>
                <a:cs typeface="Times New Roman"/>
                <a:sym typeface="Times New Roman"/>
              </a:rPr>
              <a:t>Challenges in balancing cost discipline escalate 15%-40 % of ‘brand and marketing investment’ (BMI) for Unilever (</a:t>
            </a:r>
            <a:r>
              <a:rPr lang="en-IN" sz="2400" dirty="0" err="1">
                <a:latin typeface="Times New Roman"/>
                <a:ea typeface="Times New Roman"/>
                <a:cs typeface="Times New Roman"/>
                <a:sym typeface="Times New Roman"/>
              </a:rPr>
              <a:t>Ayuntari</a:t>
            </a:r>
            <a:r>
              <a:rPr lang="en-IN" sz="2400" dirty="0">
                <a:latin typeface="Times New Roman"/>
                <a:ea typeface="Times New Roman"/>
                <a:cs typeface="Times New Roman"/>
                <a:sym typeface="Times New Roman"/>
              </a:rPr>
              <a:t> and </a:t>
            </a:r>
            <a:r>
              <a:rPr lang="en-IN" sz="2400" dirty="0" err="1">
                <a:latin typeface="Times New Roman"/>
                <a:ea typeface="Times New Roman"/>
                <a:cs typeface="Times New Roman"/>
                <a:sym typeface="Times New Roman"/>
              </a:rPr>
              <a:t>Putri</a:t>
            </a:r>
            <a:r>
              <a:rPr lang="en-IN" sz="2400" dirty="0">
                <a:latin typeface="Times New Roman"/>
                <a:ea typeface="Times New Roman"/>
                <a:cs typeface="Times New Roman"/>
                <a:sym typeface="Times New Roman"/>
              </a:rPr>
              <a:t>, 2026). </a:t>
            </a:r>
            <a:endParaRPr dirty="0"/>
          </a:p>
        </p:txBody>
      </p:sp>
      <p:sp>
        <p:nvSpPr>
          <p:cNvPr id="13364" name="Google Shape;13364;p10"/>
          <p:cNvSpPr txBox="1"/>
          <p:nvPr/>
        </p:nvSpPr>
        <p:spPr>
          <a:xfrm>
            <a:off x="6172200" y="6016752"/>
            <a:ext cx="52122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drvidyahattangadi.com, 2025)</a:t>
            </a:r>
            <a:endParaRPr sz="1800" b="0" i="0" u="none" strike="noStrike" cap="none">
              <a:solidFill>
                <a:schemeClr val="dk1"/>
              </a:solidFill>
              <a:latin typeface="Times New Roman"/>
              <a:ea typeface="Times New Roman"/>
              <a:cs typeface="Times New Roman"/>
              <a:sym typeface="Times New Roman"/>
            </a:endParaRPr>
          </a:p>
        </p:txBody>
      </p:sp>
      <p:pic>
        <p:nvPicPr>
          <p:cNvPr id="13365" name="Google Shape;13365;p10"/>
          <p:cNvPicPr preferRelativeResize="0"/>
          <p:nvPr/>
        </p:nvPicPr>
        <p:blipFill rotWithShape="1">
          <a:blip r:embed="rId3">
            <a:alphaModFix/>
          </a:blip>
          <a:srcRect/>
          <a:stretch/>
        </p:blipFill>
        <p:spPr>
          <a:xfrm>
            <a:off x="6032700" y="359909"/>
            <a:ext cx="6159300" cy="565684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66"/>
        <p:cNvGrpSpPr/>
        <p:nvPr/>
      </p:nvGrpSpPr>
      <p:grpSpPr>
        <a:xfrm>
          <a:off x="0" y="0"/>
          <a:ext cx="0" cy="0"/>
          <a:chOff x="0" y="0"/>
          <a:chExt cx="0" cy="0"/>
        </a:xfrm>
      </p:grpSpPr>
      <p:sp>
        <p:nvSpPr>
          <p:cNvPr id="13367" name="Google Shape;13367;p11"/>
          <p:cNvSpPr txBox="1">
            <a:spLocks noGrp="1"/>
          </p:cNvSpPr>
          <p:nvPr>
            <p:ph type="title"/>
          </p:nvPr>
        </p:nvSpPr>
        <p:spPr>
          <a:xfrm>
            <a:off x="158700" y="170593"/>
            <a:ext cx="58611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IN" b="1">
                <a:latin typeface="Times New Roman"/>
                <a:ea typeface="Times New Roman"/>
                <a:cs typeface="Times New Roman"/>
                <a:sym typeface="Times New Roman"/>
              </a:rPr>
              <a:t>Staffing challenges at Unilever</a:t>
            </a:r>
            <a:endParaRPr>
              <a:latin typeface="Times New Roman"/>
              <a:ea typeface="Times New Roman"/>
              <a:cs typeface="Times New Roman"/>
              <a:sym typeface="Times New Roman"/>
            </a:endParaRPr>
          </a:p>
        </p:txBody>
      </p:sp>
      <p:sp>
        <p:nvSpPr>
          <p:cNvPr id="13368" name="Google Shape;13368;p11"/>
          <p:cNvSpPr txBox="1">
            <a:spLocks noGrp="1"/>
          </p:cNvSpPr>
          <p:nvPr>
            <p:ph type="body" idx="1"/>
          </p:nvPr>
        </p:nvSpPr>
        <p:spPr>
          <a:xfrm>
            <a:off x="267075" y="1496300"/>
            <a:ext cx="5175348" cy="5361600"/>
          </a:xfrm>
          <a:prstGeom prst="rect">
            <a:avLst/>
          </a:prstGeom>
          <a:noFill/>
          <a:ln>
            <a:noFill/>
          </a:ln>
        </p:spPr>
        <p:txBody>
          <a:bodyPr spcFirstLastPara="1" wrap="square" lIns="91425" tIns="45700" rIns="91425" bIns="45700" anchor="t" anchorCtr="0">
            <a:normAutofit lnSpcReduction="10000"/>
          </a:bodyPr>
          <a:lstStyle/>
          <a:p>
            <a:pPr algn="just">
              <a:spcBef>
                <a:spcPts val="0"/>
              </a:spcBef>
              <a:buClr>
                <a:schemeClr val="dk1"/>
              </a:buClr>
              <a:buSzPct val="100000"/>
            </a:pPr>
            <a:r>
              <a:rPr lang="en-IN" sz="2400" dirty="0">
                <a:latin typeface="Times New Roman"/>
                <a:ea typeface="Times New Roman"/>
                <a:cs typeface="Times New Roman"/>
                <a:sym typeface="Times New Roman"/>
              </a:rPr>
              <a:t>A combination of </a:t>
            </a:r>
            <a:r>
              <a:rPr lang="en-IN" sz="2400" dirty="0" err="1">
                <a:latin typeface="Times New Roman"/>
                <a:ea typeface="Times New Roman"/>
                <a:cs typeface="Times New Roman"/>
                <a:sym typeface="Times New Roman"/>
              </a:rPr>
              <a:t>regiocentric</a:t>
            </a:r>
            <a:r>
              <a:rPr lang="en-IN" sz="2400" dirty="0">
                <a:latin typeface="Times New Roman"/>
                <a:ea typeface="Times New Roman"/>
                <a:cs typeface="Times New Roman"/>
                <a:sym typeface="Times New Roman"/>
              </a:rPr>
              <a:t> and geocentric international staffing philosophy policy has been considered (Lecture notes, Slide 11).</a:t>
            </a:r>
            <a:endParaRPr sz="2400" dirty="0"/>
          </a:p>
          <a:p>
            <a:pPr algn="just">
              <a:buClr>
                <a:schemeClr val="dk1"/>
              </a:buClr>
              <a:buSzPct val="100000"/>
            </a:pPr>
            <a:r>
              <a:rPr lang="en-IN" sz="2400" dirty="0">
                <a:latin typeface="Times New Roman"/>
                <a:ea typeface="Times New Roman"/>
                <a:cs typeface="Times New Roman"/>
                <a:sym typeface="Times New Roman"/>
              </a:rPr>
              <a:t>Stranded costs worth €400-€500 million in the portfolio post-separation phase are expected for Unilever (Unilever Q1, 2026).</a:t>
            </a:r>
            <a:endParaRPr sz="2400" dirty="0"/>
          </a:p>
          <a:p>
            <a:pPr algn="just">
              <a:buClr>
                <a:schemeClr val="dk1"/>
              </a:buClr>
              <a:buSzPct val="100000"/>
            </a:pPr>
            <a:r>
              <a:rPr lang="en-IN" sz="2400" dirty="0">
                <a:latin typeface="Times New Roman"/>
                <a:ea typeface="Times New Roman"/>
                <a:cs typeface="Times New Roman"/>
                <a:sym typeface="Times New Roman"/>
              </a:rPr>
              <a:t>International recruitment operations have been slowed down by 9%-12% due to a shortage of AI-trained professionals.</a:t>
            </a:r>
            <a:endParaRPr sz="2400" dirty="0"/>
          </a:p>
          <a:p>
            <a:pPr algn="just">
              <a:buClr>
                <a:schemeClr val="dk1"/>
              </a:buClr>
              <a:buSzPct val="100000"/>
            </a:pPr>
            <a:r>
              <a:rPr lang="en-IN" sz="2400" dirty="0">
                <a:latin typeface="Times New Roman"/>
                <a:ea typeface="Times New Roman"/>
                <a:cs typeface="Times New Roman"/>
                <a:sym typeface="Times New Roman"/>
              </a:rPr>
              <a:t>Poor collaboration between employees and third-party suppliers reduced tech adoption efficiency by 30%.</a:t>
            </a:r>
            <a:endParaRPr sz="2400" dirty="0"/>
          </a:p>
        </p:txBody>
      </p:sp>
      <p:sp>
        <p:nvSpPr>
          <p:cNvPr id="13370" name="Google Shape;13370;p11"/>
          <p:cNvSpPr txBox="1"/>
          <p:nvPr/>
        </p:nvSpPr>
        <p:spPr>
          <a:xfrm>
            <a:off x="6239384" y="6519200"/>
            <a:ext cx="52638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dirty="0">
                <a:solidFill>
                  <a:schemeClr val="dk1"/>
                </a:solidFill>
                <a:latin typeface="Times New Roman"/>
                <a:ea typeface="Times New Roman"/>
                <a:cs typeface="Times New Roman"/>
                <a:sym typeface="Times New Roman"/>
              </a:rPr>
              <a:t>(Source: drvidyahattangadi.com, 2025)</a:t>
            </a:r>
            <a:endParaRPr sz="1600" b="0" i="0" u="none" strike="noStrike" cap="none" dirty="0">
              <a:solidFill>
                <a:schemeClr val="dk1"/>
              </a:solidFill>
              <a:latin typeface="Times New Roman"/>
              <a:ea typeface="Times New Roman"/>
              <a:cs typeface="Times New Roman"/>
              <a:sym typeface="Times New Roman"/>
            </a:endParaRPr>
          </a:p>
        </p:txBody>
      </p:sp>
      <p:pic>
        <p:nvPicPr>
          <p:cNvPr id="1026" name="Picture 2" descr="EPRG Framework PPT Slid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2423" y="833443"/>
            <a:ext cx="6649781" cy="55464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71"/>
        <p:cNvGrpSpPr/>
        <p:nvPr/>
      </p:nvGrpSpPr>
      <p:grpSpPr>
        <a:xfrm>
          <a:off x="0" y="0"/>
          <a:ext cx="0" cy="0"/>
          <a:chOff x="0" y="0"/>
          <a:chExt cx="0" cy="0"/>
        </a:xfrm>
      </p:grpSpPr>
      <p:sp>
        <p:nvSpPr>
          <p:cNvPr id="13372" name="Google Shape;13372;p12"/>
          <p:cNvSpPr txBox="1">
            <a:spLocks noGrp="1"/>
          </p:cNvSpPr>
          <p:nvPr>
            <p:ph type="title"/>
          </p:nvPr>
        </p:nvSpPr>
        <p:spPr>
          <a:xfrm>
            <a:off x="98400" y="167883"/>
            <a:ext cx="59214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IN" b="1">
                <a:latin typeface="Times New Roman"/>
                <a:ea typeface="Times New Roman"/>
                <a:cs typeface="Times New Roman"/>
                <a:sym typeface="Times New Roman"/>
              </a:rPr>
              <a:t>Culture shock and expatriate failure</a:t>
            </a:r>
            <a:endParaRPr>
              <a:latin typeface="Times New Roman"/>
              <a:ea typeface="Times New Roman"/>
              <a:cs typeface="Times New Roman"/>
              <a:sym typeface="Times New Roman"/>
            </a:endParaRPr>
          </a:p>
        </p:txBody>
      </p:sp>
      <p:pic>
        <p:nvPicPr>
          <p:cNvPr id="13373" name="Google Shape;13373;p12"/>
          <p:cNvPicPr preferRelativeResize="0">
            <a:picLocks noGrp="1"/>
          </p:cNvPicPr>
          <p:nvPr>
            <p:ph type="body" idx="2"/>
          </p:nvPr>
        </p:nvPicPr>
        <p:blipFill rotWithShape="1">
          <a:blip r:embed="rId3">
            <a:alphaModFix/>
          </a:blip>
          <a:srcRect/>
          <a:stretch/>
        </p:blipFill>
        <p:spPr>
          <a:xfrm>
            <a:off x="6812148" y="365130"/>
            <a:ext cx="5181600" cy="5267700"/>
          </a:xfrm>
          <a:prstGeom prst="rect">
            <a:avLst/>
          </a:prstGeom>
          <a:noFill/>
          <a:ln>
            <a:noFill/>
          </a:ln>
        </p:spPr>
      </p:pic>
      <p:sp>
        <p:nvSpPr>
          <p:cNvPr id="13374" name="Google Shape;13374;p12"/>
          <p:cNvSpPr txBox="1"/>
          <p:nvPr/>
        </p:nvSpPr>
        <p:spPr>
          <a:xfrm>
            <a:off x="6019800" y="5696712"/>
            <a:ext cx="52638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researchgate.net, 2026)</a:t>
            </a:r>
            <a:endParaRPr sz="1800" b="0" i="0" u="none" strike="noStrike" cap="none">
              <a:solidFill>
                <a:schemeClr val="dk1"/>
              </a:solidFill>
              <a:latin typeface="Times New Roman"/>
              <a:ea typeface="Times New Roman"/>
              <a:cs typeface="Times New Roman"/>
              <a:sym typeface="Times New Roman"/>
            </a:endParaRPr>
          </a:p>
        </p:txBody>
      </p:sp>
      <p:sp>
        <p:nvSpPr>
          <p:cNvPr id="13375" name="Google Shape;13375;p12"/>
          <p:cNvSpPr txBox="1">
            <a:spLocks noGrp="1"/>
          </p:cNvSpPr>
          <p:nvPr>
            <p:ph type="body" idx="1"/>
          </p:nvPr>
        </p:nvSpPr>
        <p:spPr>
          <a:xfrm>
            <a:off x="98400" y="1493583"/>
            <a:ext cx="6713700" cy="5267700"/>
          </a:xfrm>
          <a:prstGeom prst="rect">
            <a:avLst/>
          </a:prstGeom>
          <a:noFill/>
          <a:ln>
            <a:noFill/>
          </a:ln>
        </p:spPr>
        <p:txBody>
          <a:bodyPr spcFirstLastPara="1" wrap="square" lIns="91425" tIns="45700" rIns="91425" bIns="45700" anchor="t" anchorCtr="0">
            <a:normAutofit fontScale="92500" lnSpcReduction="10000"/>
          </a:bodyPr>
          <a:lstStyle/>
          <a:p>
            <a:pPr algn="just">
              <a:spcBef>
                <a:spcPts val="0"/>
              </a:spcBef>
              <a:buClr>
                <a:schemeClr val="dk1"/>
              </a:buClr>
              <a:buSzPct val="100000"/>
            </a:pPr>
            <a:r>
              <a:rPr lang="en-IN" dirty="0">
                <a:latin typeface="Times New Roman"/>
                <a:ea typeface="Times New Roman"/>
                <a:cs typeface="Times New Roman"/>
                <a:sym typeface="Times New Roman"/>
              </a:rPr>
              <a:t>Heavy reliance on emerging markets leads to cultural misalignment for Unilever, which reduces 15% efficiency of psychological and interaction adjustment (Kim and Lee, 2025).</a:t>
            </a:r>
            <a:endParaRPr dirty="0"/>
          </a:p>
          <a:p>
            <a:pPr algn="just">
              <a:buClr>
                <a:schemeClr val="dk1"/>
              </a:buClr>
              <a:buSzPct val="100000"/>
            </a:pPr>
            <a:r>
              <a:rPr lang="en-IN" dirty="0">
                <a:latin typeface="Times New Roman"/>
                <a:ea typeface="Times New Roman"/>
                <a:cs typeface="Times New Roman"/>
                <a:sym typeface="Times New Roman"/>
              </a:rPr>
              <a:t>From a theoretical framework, it has been found that tech (AI) adoption and cultural integration have been linked with ‘honeymoon, crisis, reorientation and adaptation’ stages (Lecture notes, Slide 19).</a:t>
            </a:r>
            <a:endParaRPr dirty="0"/>
          </a:p>
          <a:p>
            <a:pPr algn="just">
              <a:buClr>
                <a:schemeClr val="dk1"/>
              </a:buClr>
              <a:buSzPct val="100000"/>
            </a:pPr>
            <a:r>
              <a:rPr lang="en-IN" dirty="0">
                <a:latin typeface="Times New Roman"/>
                <a:ea typeface="Times New Roman"/>
                <a:cs typeface="Times New Roman"/>
                <a:sym typeface="Times New Roman"/>
              </a:rPr>
              <a:t>Lack of local mentorship and culture shocks during repatriation increases 13% attrition risks.</a:t>
            </a:r>
            <a:endParaRPr dirty="0"/>
          </a:p>
          <a:p>
            <a:pPr algn="just">
              <a:buClr>
                <a:schemeClr val="dk1"/>
              </a:buClr>
              <a:buSzPct val="100000"/>
            </a:pPr>
            <a:r>
              <a:rPr lang="en-IN" dirty="0">
                <a:latin typeface="Times New Roman"/>
                <a:ea typeface="Times New Roman"/>
                <a:cs typeface="Times New Roman"/>
                <a:sym typeface="Times New Roman"/>
              </a:rPr>
              <a:t>High attrition rates have been attributed to a lack of cultural support or training. </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376"/>
        <p:cNvGrpSpPr/>
        <p:nvPr/>
      </p:nvGrpSpPr>
      <p:grpSpPr>
        <a:xfrm>
          <a:off x="0" y="0"/>
          <a:ext cx="0" cy="0"/>
          <a:chOff x="0" y="0"/>
          <a:chExt cx="0" cy="0"/>
        </a:xfrm>
      </p:grpSpPr>
      <p:sp>
        <p:nvSpPr>
          <p:cNvPr id="13377" name="Google Shape;13377;p13"/>
          <p:cNvSpPr txBox="1">
            <a:spLocks noGrp="1"/>
          </p:cNvSpPr>
          <p:nvPr>
            <p:ph type="title"/>
          </p:nvPr>
        </p:nvSpPr>
        <p:spPr>
          <a:xfrm>
            <a:off x="114276" y="146750"/>
            <a:ext cx="5801400" cy="591187"/>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4400"/>
              <a:buFont typeface="Times New Roman"/>
              <a:buNone/>
            </a:pPr>
            <a:r>
              <a:rPr lang="en-IN" b="1" dirty="0">
                <a:latin typeface="Times New Roman"/>
                <a:ea typeface="Times New Roman"/>
                <a:cs typeface="Times New Roman"/>
                <a:sym typeface="Times New Roman"/>
              </a:rPr>
              <a:t>Performance gaps</a:t>
            </a:r>
            <a:endParaRPr dirty="0">
              <a:latin typeface="Times New Roman"/>
              <a:ea typeface="Times New Roman"/>
              <a:cs typeface="Times New Roman"/>
              <a:sym typeface="Times New Roman"/>
            </a:endParaRPr>
          </a:p>
        </p:txBody>
      </p:sp>
      <p:sp>
        <p:nvSpPr>
          <p:cNvPr id="13378" name="Google Shape;13378;p13"/>
          <p:cNvSpPr txBox="1">
            <a:spLocks noGrp="1"/>
          </p:cNvSpPr>
          <p:nvPr>
            <p:ph type="body" idx="1"/>
          </p:nvPr>
        </p:nvSpPr>
        <p:spPr>
          <a:xfrm>
            <a:off x="114275" y="737937"/>
            <a:ext cx="4874819" cy="5265900"/>
          </a:xfrm>
          <a:prstGeom prst="rect">
            <a:avLst/>
          </a:prstGeom>
          <a:noFill/>
          <a:ln>
            <a:noFill/>
          </a:ln>
        </p:spPr>
        <p:txBody>
          <a:bodyPr spcFirstLastPara="1" wrap="square" lIns="91425" tIns="45700" rIns="91425" bIns="45700" anchor="t" anchorCtr="0">
            <a:noAutofit/>
          </a:bodyPr>
          <a:lstStyle/>
          <a:p>
            <a:pPr algn="just">
              <a:spcBef>
                <a:spcPts val="0"/>
              </a:spcBef>
              <a:buClr>
                <a:schemeClr val="dk1"/>
              </a:buClr>
              <a:buSzPts val="2200"/>
            </a:pPr>
            <a:r>
              <a:rPr lang="en-IN" sz="2000" dirty="0">
                <a:latin typeface="Times New Roman" panose="02020603050405020304" pitchFamily="18" charset="0"/>
                <a:ea typeface="Times New Roman"/>
                <a:cs typeface="Times New Roman" panose="02020603050405020304" pitchFamily="18" charset="0"/>
                <a:sym typeface="Times New Roman"/>
              </a:rPr>
              <a:t>Agility and speed gaps are potential factors in AI adoption due to operational sluggishness in the FMCG sector.</a:t>
            </a:r>
            <a:endParaRPr sz="2000" dirty="0">
              <a:latin typeface="Times New Roman" panose="02020603050405020304" pitchFamily="18" charset="0"/>
              <a:cs typeface="Times New Roman" panose="02020603050405020304" pitchFamily="18" charset="0"/>
            </a:endParaRPr>
          </a:p>
          <a:p>
            <a:pPr algn="just">
              <a:buClr>
                <a:schemeClr val="dk1"/>
              </a:buClr>
              <a:buSzPts val="2200"/>
            </a:pPr>
            <a:r>
              <a:rPr lang="en-IN" sz="2000" dirty="0">
                <a:latin typeface="Times New Roman" panose="02020603050405020304" pitchFamily="18" charset="0"/>
                <a:ea typeface="Times New Roman"/>
                <a:cs typeface="Times New Roman" panose="02020603050405020304" pitchFamily="18" charset="0"/>
                <a:sym typeface="Times New Roman"/>
              </a:rPr>
              <a:t>Unsustainable buy-only models have been adopted where escalating recruitment leads to cultural dilution and weak internal pipelines (Week 3, Slide 24).</a:t>
            </a:r>
            <a:endParaRPr sz="2000" dirty="0">
              <a:latin typeface="Times New Roman" panose="02020603050405020304" pitchFamily="18" charset="0"/>
              <a:cs typeface="Times New Roman" panose="02020603050405020304" pitchFamily="18" charset="0"/>
            </a:endParaRPr>
          </a:p>
          <a:p>
            <a:pPr algn="just">
              <a:buClr>
                <a:schemeClr val="dk1"/>
              </a:buClr>
              <a:buSzPts val="2200"/>
            </a:pPr>
            <a:r>
              <a:rPr lang="en-IN" sz="2000" dirty="0">
                <a:latin typeface="Times New Roman" panose="02020603050405020304" pitchFamily="18" charset="0"/>
                <a:ea typeface="Times New Roman"/>
                <a:cs typeface="Times New Roman" panose="02020603050405020304" pitchFamily="18" charset="0"/>
                <a:sym typeface="Times New Roman"/>
              </a:rPr>
              <a:t>Poor knowledge transfer between departments contributed to 16% slower growth in R&amp;D outcomes and development of local supply chains (</a:t>
            </a:r>
            <a:r>
              <a:rPr lang="en-IN" sz="2000" dirty="0" err="1">
                <a:latin typeface="Times New Roman" panose="02020603050405020304" pitchFamily="18" charset="0"/>
                <a:ea typeface="Times New Roman"/>
                <a:cs typeface="Times New Roman" panose="02020603050405020304" pitchFamily="18" charset="0"/>
                <a:sym typeface="Times New Roman"/>
              </a:rPr>
              <a:t>Jasiyah</a:t>
            </a:r>
            <a:r>
              <a:rPr lang="en-IN" sz="2000" dirty="0">
                <a:latin typeface="Times New Roman" panose="02020603050405020304" pitchFamily="18" charset="0"/>
                <a:ea typeface="Times New Roman"/>
                <a:cs typeface="Times New Roman" panose="02020603050405020304" pitchFamily="18" charset="0"/>
                <a:sym typeface="Times New Roman"/>
              </a:rPr>
              <a:t> </a:t>
            </a:r>
            <a:r>
              <a:rPr lang="en-IN" sz="2000" i="1" dirty="0">
                <a:latin typeface="Times New Roman" panose="02020603050405020304" pitchFamily="18" charset="0"/>
                <a:ea typeface="Times New Roman"/>
                <a:cs typeface="Times New Roman" panose="02020603050405020304" pitchFamily="18" charset="0"/>
                <a:sym typeface="Times New Roman"/>
              </a:rPr>
              <a:t>et al.</a:t>
            </a:r>
            <a:r>
              <a:rPr lang="en-IN" sz="2000" dirty="0">
                <a:latin typeface="Times New Roman" panose="02020603050405020304" pitchFamily="18" charset="0"/>
                <a:ea typeface="Times New Roman"/>
                <a:cs typeface="Times New Roman" panose="02020603050405020304" pitchFamily="18" charset="0"/>
                <a:sym typeface="Times New Roman"/>
              </a:rPr>
              <a:t>, 2025).</a:t>
            </a:r>
            <a:endParaRPr sz="2000" dirty="0">
              <a:latin typeface="Times New Roman" panose="02020603050405020304" pitchFamily="18" charset="0"/>
              <a:cs typeface="Times New Roman" panose="02020603050405020304" pitchFamily="18" charset="0"/>
            </a:endParaRPr>
          </a:p>
          <a:p>
            <a:pPr algn="just">
              <a:buClr>
                <a:schemeClr val="dk1"/>
              </a:buClr>
              <a:buSzPts val="2200"/>
            </a:pPr>
            <a:r>
              <a:rPr lang="en-IN" sz="2000" dirty="0">
                <a:latin typeface="Times New Roman" panose="02020603050405020304" pitchFamily="18" charset="0"/>
                <a:ea typeface="Times New Roman"/>
                <a:cs typeface="Times New Roman" panose="02020603050405020304" pitchFamily="18" charset="0"/>
                <a:sym typeface="Times New Roman"/>
              </a:rPr>
              <a:t>Digital, AI and technical skill gaps negatively impacted performance outcomes. </a:t>
            </a:r>
          </a:p>
          <a:p>
            <a:pPr algn="just">
              <a:buClr>
                <a:schemeClr val="dk1"/>
              </a:buClr>
              <a:buSzPts val="2200"/>
            </a:pPr>
            <a:r>
              <a:rPr lang="en-GB" sz="2000" dirty="0">
                <a:latin typeface="Times New Roman" panose="02020603050405020304" pitchFamily="18" charset="0"/>
                <a:cs typeface="Times New Roman" panose="02020603050405020304" pitchFamily="18" charset="0"/>
              </a:rPr>
              <a:t>About 40% employee are not able to use gen AI effectively at work and 53% do not know how to get the most of it (Salesforce, 2023)</a:t>
            </a:r>
            <a:endParaRPr lang="en-IN" sz="2000" dirty="0">
              <a:latin typeface="Times New Roman" panose="02020603050405020304" pitchFamily="18" charset="0"/>
              <a:cs typeface="Times New Roman" panose="02020603050405020304" pitchFamily="18" charset="0"/>
            </a:endParaRPr>
          </a:p>
        </p:txBody>
      </p:sp>
      <p:pic>
        <p:nvPicPr>
          <p:cNvPr id="13379" name="Google Shape;13379;p13"/>
          <p:cNvPicPr preferRelativeResize="0">
            <a:picLocks noGrp="1"/>
          </p:cNvPicPr>
          <p:nvPr>
            <p:ph type="body" idx="2"/>
          </p:nvPr>
        </p:nvPicPr>
        <p:blipFill rotWithShape="1">
          <a:blip r:embed="rId3">
            <a:alphaModFix/>
          </a:blip>
          <a:srcRect/>
          <a:stretch/>
        </p:blipFill>
        <p:spPr>
          <a:xfrm>
            <a:off x="5213684" y="146751"/>
            <a:ext cx="6978316" cy="3222092"/>
          </a:xfrm>
          <a:prstGeom prst="rect">
            <a:avLst/>
          </a:prstGeom>
          <a:noFill/>
          <a:ln>
            <a:noFill/>
          </a:ln>
        </p:spPr>
      </p:pic>
      <p:sp>
        <p:nvSpPr>
          <p:cNvPr id="13380" name="Google Shape;13380;p13"/>
          <p:cNvSpPr txBox="1"/>
          <p:nvPr/>
        </p:nvSpPr>
        <p:spPr>
          <a:xfrm>
            <a:off x="6165442" y="3368843"/>
            <a:ext cx="5074800" cy="342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dirty="0">
                <a:solidFill>
                  <a:schemeClr val="dk1"/>
                </a:solidFill>
                <a:latin typeface="Times New Roman"/>
                <a:ea typeface="Times New Roman"/>
                <a:cs typeface="Times New Roman"/>
                <a:sym typeface="Times New Roman"/>
              </a:rPr>
              <a:t>(Source: market.us, 2025)</a:t>
            </a:r>
            <a:r>
              <a:rPr lang="en-IN" sz="1600" b="0" i="0" u="none" strike="noStrike" cap="none" dirty="0">
                <a:solidFill>
                  <a:schemeClr val="dk1"/>
                </a:solidFill>
                <a:latin typeface="Calibri"/>
                <a:ea typeface="Calibri"/>
                <a:cs typeface="Calibri"/>
                <a:sym typeface="Calibri"/>
              </a:rPr>
              <a:t> </a:t>
            </a:r>
            <a:endParaRPr sz="1600" b="0" i="0" u="none" strike="noStrike" cap="none" dirty="0">
              <a:solidFill>
                <a:schemeClr val="dk1"/>
              </a:solidFill>
              <a:latin typeface="Calibri"/>
              <a:ea typeface="Calibri"/>
              <a:cs typeface="Calibri"/>
              <a:sym typeface="Calibri"/>
            </a:endParaRPr>
          </a:p>
        </p:txBody>
      </p:sp>
      <p:pic>
        <p:nvPicPr>
          <p:cNvPr id="2" name="Picture 1"/>
          <p:cNvPicPr>
            <a:picLocks noChangeAspect="1"/>
          </p:cNvPicPr>
          <p:nvPr/>
        </p:nvPicPr>
        <p:blipFill>
          <a:blip r:embed="rId4"/>
          <a:stretch>
            <a:fillRect/>
          </a:stretch>
        </p:blipFill>
        <p:spPr>
          <a:xfrm>
            <a:off x="5213684" y="3719147"/>
            <a:ext cx="6978316" cy="2684344"/>
          </a:xfrm>
          <a:prstGeom prst="rect">
            <a:avLst/>
          </a:prstGeom>
        </p:spPr>
      </p:pic>
      <p:sp>
        <p:nvSpPr>
          <p:cNvPr id="7" name="Google Shape;13380;p13"/>
          <p:cNvSpPr txBox="1"/>
          <p:nvPr/>
        </p:nvSpPr>
        <p:spPr>
          <a:xfrm>
            <a:off x="6285758" y="6403491"/>
            <a:ext cx="5074800" cy="338514"/>
          </a:xfrm>
          <a:prstGeom prst="rect">
            <a:avLst/>
          </a:prstGeom>
          <a:noFill/>
          <a:ln>
            <a:noFill/>
          </a:ln>
        </p:spPr>
        <p:txBody>
          <a:bodyPr spcFirstLastPara="1" wrap="square" lIns="91425" tIns="45700" rIns="91425" bIns="45700" anchor="t" anchorCtr="0">
            <a:spAutoFit/>
          </a:bodyPr>
          <a:lstStyle/>
          <a:p>
            <a:pPr lvl="0" algn="ctr"/>
            <a:r>
              <a:rPr lang="en-IN" sz="1600" b="0" i="0" u="none" strike="noStrike" cap="none" dirty="0">
                <a:solidFill>
                  <a:schemeClr val="dk1"/>
                </a:solidFill>
                <a:latin typeface="Times New Roman"/>
                <a:ea typeface="Times New Roman"/>
                <a:cs typeface="Times New Roman"/>
                <a:sym typeface="Times New Roman"/>
              </a:rPr>
              <a:t>(Source: </a:t>
            </a:r>
            <a:r>
              <a:rPr lang="en-GB" sz="1600" dirty="0">
                <a:latin typeface="Times New Roman" panose="02020603050405020304" pitchFamily="18" charset="0"/>
                <a:cs typeface="Times New Roman" panose="02020603050405020304" pitchFamily="18" charset="0"/>
              </a:rPr>
              <a:t>Salesforce</a:t>
            </a:r>
            <a:r>
              <a:rPr lang="en-IN" sz="1600" b="0" i="0" u="none" strike="noStrike" cap="none" dirty="0">
                <a:solidFill>
                  <a:schemeClr val="dk1"/>
                </a:solidFill>
                <a:latin typeface="Times New Roman"/>
                <a:ea typeface="Times New Roman"/>
                <a:cs typeface="Times New Roman"/>
                <a:sym typeface="Times New Roman"/>
              </a:rPr>
              <a:t>, 2023)</a:t>
            </a:r>
            <a:r>
              <a:rPr lang="en-IN" sz="1600" b="0" i="0" u="none" strike="noStrike" cap="none" dirty="0">
                <a:solidFill>
                  <a:schemeClr val="dk1"/>
                </a:solidFill>
                <a:latin typeface="Calibri"/>
                <a:ea typeface="Calibri"/>
                <a:cs typeface="Calibri"/>
                <a:sym typeface="Calibri"/>
              </a:rPr>
              <a:t> </a:t>
            </a:r>
            <a:endParaRPr sz="16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381"/>
        <p:cNvGrpSpPr/>
        <p:nvPr/>
      </p:nvGrpSpPr>
      <p:grpSpPr>
        <a:xfrm>
          <a:off x="0" y="0"/>
          <a:ext cx="0" cy="0"/>
          <a:chOff x="0" y="0"/>
          <a:chExt cx="0" cy="0"/>
        </a:xfrm>
      </p:grpSpPr>
      <p:sp>
        <p:nvSpPr>
          <p:cNvPr id="13382" name="Google Shape;13382;p14"/>
          <p:cNvSpPr txBox="1">
            <a:spLocks noGrp="1"/>
          </p:cNvSpPr>
          <p:nvPr>
            <p:ph type="title"/>
          </p:nvPr>
        </p:nvSpPr>
        <p:spPr>
          <a:xfrm>
            <a:off x="140199" y="92025"/>
            <a:ext cx="60321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Times New Roman"/>
              <a:buNone/>
            </a:pPr>
            <a:r>
              <a:rPr lang="en-IN" sz="3200" b="1">
                <a:latin typeface="Times New Roman"/>
                <a:ea typeface="Times New Roman"/>
                <a:cs typeface="Times New Roman"/>
                <a:sym typeface="Times New Roman"/>
              </a:rPr>
              <a:t>Root cause Analysis - Policy design and leadership behaviour</a:t>
            </a:r>
            <a:endParaRPr sz="3200">
              <a:latin typeface="Times New Roman"/>
              <a:ea typeface="Times New Roman"/>
              <a:cs typeface="Times New Roman"/>
              <a:sym typeface="Times New Roman"/>
            </a:endParaRPr>
          </a:p>
        </p:txBody>
      </p:sp>
      <p:sp>
        <p:nvSpPr>
          <p:cNvPr id="13383" name="Google Shape;13383;p14"/>
          <p:cNvSpPr txBox="1">
            <a:spLocks noGrp="1"/>
          </p:cNvSpPr>
          <p:nvPr>
            <p:ph type="body" idx="1"/>
          </p:nvPr>
        </p:nvSpPr>
        <p:spPr>
          <a:xfrm>
            <a:off x="140200" y="1417725"/>
            <a:ext cx="5495100" cy="5202600"/>
          </a:xfrm>
          <a:prstGeom prst="rect">
            <a:avLst/>
          </a:prstGeom>
          <a:noFill/>
          <a:ln>
            <a:noFill/>
          </a:ln>
        </p:spPr>
        <p:txBody>
          <a:bodyPr spcFirstLastPara="1" wrap="square" lIns="91425" tIns="45700" rIns="91425" bIns="45700" anchor="t" anchorCtr="0">
            <a:normAutofit fontScale="92500" lnSpcReduction="20000"/>
          </a:bodyPr>
          <a:lstStyle/>
          <a:p>
            <a:pPr algn="just">
              <a:spcBef>
                <a:spcPts val="0"/>
              </a:spcBef>
              <a:buClr>
                <a:schemeClr val="dk1"/>
              </a:buClr>
              <a:buSzPct val="100000"/>
            </a:pPr>
            <a:r>
              <a:rPr lang="en-IN" dirty="0">
                <a:latin typeface="Times New Roman"/>
                <a:ea typeface="Times New Roman"/>
                <a:cs typeface="Times New Roman"/>
                <a:sym typeface="Times New Roman"/>
              </a:rPr>
              <a:t>Legacy policy designs poorly optimise policymaking processes due to slow annual review cycles.</a:t>
            </a:r>
            <a:endParaRPr dirty="0"/>
          </a:p>
          <a:p>
            <a:pPr algn="just">
              <a:buClr>
                <a:schemeClr val="dk1"/>
              </a:buClr>
              <a:buSzPct val="100000"/>
            </a:pPr>
            <a:r>
              <a:rPr lang="en-IN" dirty="0">
                <a:latin typeface="Times New Roman"/>
                <a:ea typeface="Times New Roman"/>
                <a:cs typeface="Times New Roman"/>
                <a:sym typeface="Times New Roman"/>
              </a:rPr>
              <a:t>Failure to link KPIs with sustainability-based goals has been caused by a lack of sharp line-of-sight for Unilever policymakers.</a:t>
            </a:r>
            <a:endParaRPr dirty="0"/>
          </a:p>
          <a:p>
            <a:pPr algn="just">
              <a:buClr>
                <a:schemeClr val="dk1"/>
              </a:buClr>
              <a:buSzPct val="100000"/>
            </a:pPr>
            <a:r>
              <a:rPr lang="en-IN" dirty="0">
                <a:latin typeface="Times New Roman"/>
                <a:ea typeface="Times New Roman"/>
                <a:cs typeface="Times New Roman"/>
                <a:sym typeface="Times New Roman"/>
              </a:rPr>
              <a:t>The leadership failed to manage </a:t>
            </a:r>
            <a:r>
              <a:rPr lang="en-IN" dirty="0" err="1">
                <a:latin typeface="Times New Roman"/>
                <a:ea typeface="Times New Roman"/>
                <a:cs typeface="Times New Roman"/>
                <a:sym typeface="Times New Roman"/>
              </a:rPr>
              <a:t>siloed</a:t>
            </a:r>
            <a:r>
              <a:rPr lang="en-IN" dirty="0">
                <a:latin typeface="Times New Roman"/>
                <a:ea typeface="Times New Roman"/>
                <a:cs typeface="Times New Roman"/>
                <a:sym typeface="Times New Roman"/>
              </a:rPr>
              <a:t> regional talent and caused a 37% capability mismatch in AI integration in FMCG operations (Samuels, 2025). </a:t>
            </a:r>
            <a:endParaRPr dirty="0"/>
          </a:p>
          <a:p>
            <a:pPr algn="just">
              <a:buClr>
                <a:schemeClr val="dk1"/>
              </a:buClr>
              <a:buSzPct val="100000"/>
            </a:pPr>
            <a:r>
              <a:rPr lang="en-IN" dirty="0">
                <a:latin typeface="Times New Roman"/>
                <a:ea typeface="Times New Roman"/>
                <a:cs typeface="Times New Roman"/>
                <a:sym typeface="Times New Roman"/>
              </a:rPr>
              <a:t>Ambiguity in execution also contributed to a 14% drop in the standard policy execution rate. </a:t>
            </a:r>
            <a:endParaRPr dirty="0"/>
          </a:p>
        </p:txBody>
      </p:sp>
      <p:pic>
        <p:nvPicPr>
          <p:cNvPr id="13384" name="Google Shape;13384;p14" descr="Exploring the Challenges of Industry 4.0 Adoption in the FMCG Sector:  Implications for Resilient Supply Chain in Emerging Economy"/>
          <p:cNvPicPr preferRelativeResize="0">
            <a:picLocks noGrp="1"/>
          </p:cNvPicPr>
          <p:nvPr>
            <p:ph type="body" idx="2"/>
          </p:nvPr>
        </p:nvPicPr>
        <p:blipFill rotWithShape="1">
          <a:blip r:embed="rId3">
            <a:alphaModFix/>
          </a:blip>
          <a:srcRect/>
          <a:stretch/>
        </p:blipFill>
        <p:spPr>
          <a:xfrm>
            <a:off x="6172200" y="319404"/>
            <a:ext cx="5331000" cy="5857500"/>
          </a:xfrm>
          <a:prstGeom prst="rect">
            <a:avLst/>
          </a:prstGeom>
          <a:noFill/>
          <a:ln>
            <a:noFill/>
          </a:ln>
        </p:spPr>
      </p:pic>
      <p:sp>
        <p:nvSpPr>
          <p:cNvPr id="13385" name="Google Shape;13385;p14"/>
          <p:cNvSpPr txBox="1"/>
          <p:nvPr/>
        </p:nvSpPr>
        <p:spPr>
          <a:xfrm>
            <a:off x="6135624" y="6281928"/>
            <a:ext cx="53859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a:solidFill>
                  <a:schemeClr val="dk1"/>
                </a:solidFill>
                <a:latin typeface="Times New Roman"/>
                <a:ea typeface="Times New Roman"/>
                <a:cs typeface="Times New Roman"/>
                <a:sym typeface="Times New Roman"/>
              </a:rPr>
              <a:t>(Source: mdpi.com, 2026)</a:t>
            </a:r>
            <a:endParaRPr sz="16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386"/>
        <p:cNvGrpSpPr/>
        <p:nvPr/>
      </p:nvGrpSpPr>
      <p:grpSpPr>
        <a:xfrm>
          <a:off x="0" y="0"/>
          <a:ext cx="0" cy="0"/>
          <a:chOff x="0" y="0"/>
          <a:chExt cx="0" cy="0"/>
        </a:xfrm>
      </p:grpSpPr>
      <p:sp>
        <p:nvSpPr>
          <p:cNvPr id="13387" name="Google Shape;13387;p15"/>
          <p:cNvSpPr txBox="1">
            <a:spLocks noGrp="1"/>
          </p:cNvSpPr>
          <p:nvPr>
            <p:ph type="title"/>
          </p:nvPr>
        </p:nvSpPr>
        <p:spPr>
          <a:xfrm>
            <a:off x="100500" y="173217"/>
            <a:ext cx="7262826"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ct val="100000"/>
              <a:buFont typeface="Times New Roman"/>
              <a:buNone/>
            </a:pPr>
            <a:r>
              <a:rPr lang="en-IN" b="1" dirty="0">
                <a:latin typeface="Times New Roman"/>
                <a:ea typeface="Times New Roman"/>
                <a:cs typeface="Times New Roman"/>
                <a:sym typeface="Times New Roman"/>
              </a:rPr>
              <a:t>Organisational structure and culture</a:t>
            </a:r>
            <a:endParaRPr dirty="0">
              <a:latin typeface="Times New Roman"/>
              <a:ea typeface="Times New Roman"/>
              <a:cs typeface="Times New Roman"/>
              <a:sym typeface="Times New Roman"/>
            </a:endParaRPr>
          </a:p>
        </p:txBody>
      </p:sp>
      <p:sp>
        <p:nvSpPr>
          <p:cNvPr id="13388" name="Google Shape;13388;p15"/>
          <p:cNvSpPr txBox="1">
            <a:spLocks noGrp="1"/>
          </p:cNvSpPr>
          <p:nvPr>
            <p:ph type="body" idx="1"/>
          </p:nvPr>
        </p:nvSpPr>
        <p:spPr>
          <a:xfrm>
            <a:off x="100500" y="1355201"/>
            <a:ext cx="5919300" cy="5509800"/>
          </a:xfrm>
          <a:prstGeom prst="rect">
            <a:avLst/>
          </a:prstGeom>
          <a:noFill/>
          <a:ln>
            <a:noFill/>
          </a:ln>
        </p:spPr>
        <p:txBody>
          <a:bodyPr spcFirstLastPara="1" wrap="square" lIns="91425" tIns="45700" rIns="91425" bIns="45700" anchor="t" anchorCtr="0">
            <a:normAutofit fontScale="92500" lnSpcReduction="20000"/>
          </a:bodyPr>
          <a:lstStyle/>
          <a:p>
            <a:pPr algn="just">
              <a:spcBef>
                <a:spcPts val="0"/>
              </a:spcBef>
              <a:buClr>
                <a:schemeClr val="dk1"/>
              </a:buClr>
              <a:buSzPct val="100000"/>
            </a:pPr>
            <a:r>
              <a:rPr lang="en-IN" dirty="0">
                <a:latin typeface="Times New Roman"/>
                <a:ea typeface="Times New Roman"/>
                <a:cs typeface="Times New Roman"/>
                <a:sym typeface="Times New Roman"/>
              </a:rPr>
              <a:t>Complex cross-border reporting and risk-averse organisational structure contributed to decision gridlock (Jose, 2025).</a:t>
            </a:r>
            <a:endParaRPr dirty="0"/>
          </a:p>
          <a:p>
            <a:pPr algn="just">
              <a:buClr>
                <a:schemeClr val="dk1"/>
              </a:buClr>
              <a:buSzPct val="100000"/>
            </a:pPr>
            <a:r>
              <a:rPr lang="en-IN" dirty="0">
                <a:latin typeface="Times New Roman"/>
                <a:ea typeface="Times New Roman"/>
                <a:cs typeface="Times New Roman"/>
                <a:sym typeface="Times New Roman"/>
              </a:rPr>
              <a:t>Operational focus has been affected due to </a:t>
            </a:r>
            <a:r>
              <a:rPr lang="en-IN" dirty="0" err="1">
                <a:latin typeface="Times New Roman"/>
                <a:ea typeface="Times New Roman"/>
                <a:cs typeface="Times New Roman"/>
                <a:sym typeface="Times New Roman"/>
              </a:rPr>
              <a:t>siloed</a:t>
            </a:r>
            <a:r>
              <a:rPr lang="en-IN" dirty="0">
                <a:latin typeface="Times New Roman"/>
                <a:ea typeface="Times New Roman"/>
                <a:cs typeface="Times New Roman"/>
                <a:sym typeface="Times New Roman"/>
              </a:rPr>
              <a:t> business units, insular territorialism and cost inflation.</a:t>
            </a:r>
            <a:endParaRPr dirty="0"/>
          </a:p>
          <a:p>
            <a:pPr algn="just">
              <a:buClr>
                <a:schemeClr val="dk1"/>
              </a:buClr>
              <a:buSzPct val="100000"/>
            </a:pPr>
            <a:r>
              <a:rPr lang="en-IN" dirty="0">
                <a:latin typeface="Times New Roman"/>
                <a:ea typeface="Times New Roman"/>
                <a:cs typeface="Times New Roman"/>
                <a:sym typeface="Times New Roman"/>
              </a:rPr>
              <a:t>As per the CIPD framework, cultural knowledge transfer has been affected due to an 18% drop in communication effectiveness in specialist knowledge, core behaviours and core knowledge (CIPD, Slide 10).</a:t>
            </a:r>
            <a:endParaRPr dirty="0"/>
          </a:p>
          <a:p>
            <a:pPr algn="just">
              <a:buClr>
                <a:schemeClr val="dk1"/>
              </a:buClr>
              <a:buSzPct val="100000"/>
            </a:pPr>
            <a:r>
              <a:rPr lang="en-IN" dirty="0">
                <a:latin typeface="Times New Roman"/>
                <a:ea typeface="Times New Roman"/>
                <a:cs typeface="Times New Roman"/>
                <a:sym typeface="Times New Roman"/>
              </a:rPr>
              <a:t>Modification in most organisational structures has occurred for large-scale AI integration in FMCG operations. </a:t>
            </a:r>
            <a:endParaRPr dirty="0"/>
          </a:p>
        </p:txBody>
      </p:sp>
      <p:pic>
        <p:nvPicPr>
          <p:cNvPr id="13389" name="Google Shape;13389;p15"/>
          <p:cNvPicPr preferRelativeResize="0">
            <a:picLocks noGrp="1"/>
          </p:cNvPicPr>
          <p:nvPr>
            <p:ph type="body" idx="2"/>
          </p:nvPr>
        </p:nvPicPr>
        <p:blipFill rotWithShape="1">
          <a:blip r:embed="rId3">
            <a:alphaModFix/>
          </a:blip>
          <a:srcRect/>
          <a:stretch/>
        </p:blipFill>
        <p:spPr>
          <a:xfrm>
            <a:off x="6778551" y="958560"/>
            <a:ext cx="5181600" cy="5151600"/>
          </a:xfrm>
          <a:prstGeom prst="rect">
            <a:avLst/>
          </a:prstGeom>
          <a:noFill/>
          <a:ln>
            <a:noFill/>
          </a:ln>
        </p:spPr>
      </p:pic>
      <p:sp>
        <p:nvSpPr>
          <p:cNvPr id="13390" name="Google Shape;13390;p15"/>
          <p:cNvSpPr txBox="1"/>
          <p:nvPr/>
        </p:nvSpPr>
        <p:spPr>
          <a:xfrm>
            <a:off x="6754166" y="6110158"/>
            <a:ext cx="5230500" cy="342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600" b="0" i="0" u="none" strike="noStrike" cap="none">
                <a:solidFill>
                  <a:schemeClr val="dk1"/>
                </a:solidFill>
                <a:latin typeface="Times New Roman"/>
                <a:ea typeface="Times New Roman"/>
                <a:cs typeface="Times New Roman"/>
                <a:sym typeface="Times New Roman"/>
              </a:rPr>
              <a:t>(Source: cipd.org, 2025)</a:t>
            </a:r>
            <a:endParaRPr sz="16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391"/>
        <p:cNvGrpSpPr/>
        <p:nvPr/>
      </p:nvGrpSpPr>
      <p:grpSpPr>
        <a:xfrm>
          <a:off x="0" y="0"/>
          <a:ext cx="0" cy="0"/>
          <a:chOff x="0" y="0"/>
          <a:chExt cx="0" cy="0"/>
        </a:xfrm>
      </p:grpSpPr>
      <p:sp>
        <p:nvSpPr>
          <p:cNvPr id="13392" name="Google Shape;13392;p16"/>
          <p:cNvSpPr txBox="1">
            <a:spLocks noGrp="1"/>
          </p:cNvSpPr>
          <p:nvPr>
            <p:ph type="title"/>
          </p:nvPr>
        </p:nvSpPr>
        <p:spPr>
          <a:xfrm>
            <a:off x="-132700" y="0"/>
            <a:ext cx="60198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IN" b="1">
                <a:latin typeface="Times New Roman"/>
                <a:ea typeface="Times New Roman"/>
                <a:cs typeface="Times New Roman"/>
                <a:sym typeface="Times New Roman"/>
              </a:rPr>
              <a:t>Technology or external pressure</a:t>
            </a:r>
            <a:endParaRPr>
              <a:latin typeface="Times New Roman"/>
              <a:ea typeface="Times New Roman"/>
              <a:cs typeface="Times New Roman"/>
              <a:sym typeface="Times New Roman"/>
            </a:endParaRPr>
          </a:p>
        </p:txBody>
      </p:sp>
      <p:sp>
        <p:nvSpPr>
          <p:cNvPr id="13393" name="Google Shape;13393;p16"/>
          <p:cNvSpPr txBox="1">
            <a:spLocks noGrp="1"/>
          </p:cNvSpPr>
          <p:nvPr>
            <p:ph type="body" idx="1"/>
          </p:nvPr>
        </p:nvSpPr>
        <p:spPr>
          <a:xfrm>
            <a:off x="190400" y="1253250"/>
            <a:ext cx="5696700" cy="5150100"/>
          </a:xfrm>
          <a:prstGeom prst="rect">
            <a:avLst/>
          </a:prstGeom>
          <a:noFill/>
          <a:ln>
            <a:noFill/>
          </a:ln>
        </p:spPr>
        <p:txBody>
          <a:bodyPr spcFirstLastPara="1" wrap="square" lIns="91425" tIns="45700" rIns="91425" bIns="45700" anchor="t" anchorCtr="0">
            <a:normAutofit fontScale="92500"/>
          </a:bodyPr>
          <a:lstStyle/>
          <a:p>
            <a:pPr algn="just">
              <a:spcBef>
                <a:spcPts val="0"/>
              </a:spcBef>
              <a:buClr>
                <a:schemeClr val="dk1"/>
              </a:buClr>
              <a:buSzPct val="100000"/>
            </a:pPr>
            <a:r>
              <a:rPr lang="en-IN" dirty="0">
                <a:latin typeface="Times New Roman"/>
                <a:ea typeface="Times New Roman"/>
                <a:cs typeface="Times New Roman"/>
                <a:sym typeface="Times New Roman"/>
              </a:rPr>
              <a:t>Development of a 100% cloud-based ecosystem required handling 3 billion weekly transactions, which reduces uptime efficiency at Unilever.</a:t>
            </a:r>
            <a:endParaRPr dirty="0"/>
          </a:p>
          <a:p>
            <a:pPr algn="just">
              <a:buClr>
                <a:schemeClr val="dk1"/>
              </a:buClr>
              <a:buSzPct val="100000"/>
            </a:pPr>
            <a:r>
              <a:rPr lang="en-IN" dirty="0">
                <a:latin typeface="Times New Roman"/>
                <a:ea typeface="Times New Roman"/>
                <a:cs typeface="Times New Roman"/>
                <a:sym typeface="Times New Roman"/>
              </a:rPr>
              <a:t>Maintaining 100,000 AI-enabled smart freezers increased 19% inventory costs.</a:t>
            </a:r>
            <a:endParaRPr dirty="0"/>
          </a:p>
          <a:p>
            <a:pPr algn="just">
              <a:buClr>
                <a:schemeClr val="dk1"/>
              </a:buClr>
              <a:buSzPct val="100000"/>
            </a:pPr>
            <a:r>
              <a:rPr lang="en-IN" dirty="0">
                <a:latin typeface="Times New Roman"/>
                <a:ea typeface="Times New Roman"/>
                <a:cs typeface="Times New Roman"/>
                <a:sym typeface="Times New Roman"/>
              </a:rPr>
              <a:t>Pressure from environmental agencies regarding Scope 3 decarbonisation, use of plastics and inflation impacted performance management (</a:t>
            </a:r>
            <a:r>
              <a:rPr lang="en-IN" dirty="0" err="1">
                <a:latin typeface="Times New Roman"/>
                <a:ea typeface="Times New Roman"/>
                <a:cs typeface="Times New Roman"/>
                <a:sym typeface="Times New Roman"/>
              </a:rPr>
              <a:t>Aho</a:t>
            </a:r>
            <a:r>
              <a:rPr lang="en-IN" dirty="0">
                <a:latin typeface="Times New Roman"/>
                <a:ea typeface="Times New Roman"/>
                <a:cs typeface="Times New Roman"/>
                <a:sym typeface="Times New Roman"/>
              </a:rPr>
              <a:t>, 2026). </a:t>
            </a:r>
            <a:endParaRPr dirty="0"/>
          </a:p>
          <a:p>
            <a:pPr algn="just">
              <a:buClr>
                <a:schemeClr val="dk1"/>
              </a:buClr>
              <a:buSzPct val="100000"/>
            </a:pPr>
            <a:r>
              <a:rPr lang="en-IN" dirty="0">
                <a:latin typeface="Times New Roman"/>
                <a:ea typeface="Times New Roman"/>
                <a:cs typeface="Times New Roman"/>
                <a:sym typeface="Times New Roman"/>
              </a:rPr>
              <a:t>Infrastructure costs and technical complexity have slowed down AI adoption rates. </a:t>
            </a:r>
            <a:endParaRPr dirty="0"/>
          </a:p>
        </p:txBody>
      </p:sp>
      <p:pic>
        <p:nvPicPr>
          <p:cNvPr id="13394" name="Google Shape;13394;p16"/>
          <p:cNvPicPr preferRelativeResize="0">
            <a:picLocks noGrp="1"/>
          </p:cNvPicPr>
          <p:nvPr>
            <p:ph type="body" idx="2"/>
          </p:nvPr>
        </p:nvPicPr>
        <p:blipFill rotWithShape="1">
          <a:blip r:embed="rId3">
            <a:alphaModFix/>
          </a:blip>
          <a:srcRect/>
          <a:stretch/>
        </p:blipFill>
        <p:spPr>
          <a:xfrm>
            <a:off x="5983125" y="716851"/>
            <a:ext cx="6208800" cy="5289900"/>
          </a:xfrm>
          <a:prstGeom prst="rect">
            <a:avLst/>
          </a:prstGeom>
          <a:noFill/>
          <a:ln>
            <a:noFill/>
          </a:ln>
        </p:spPr>
      </p:pic>
      <p:sp>
        <p:nvSpPr>
          <p:cNvPr id="13395" name="Google Shape;13395;p16"/>
          <p:cNvSpPr txBox="1"/>
          <p:nvPr/>
        </p:nvSpPr>
        <p:spPr>
          <a:xfrm>
            <a:off x="6273414" y="6033882"/>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Self-developed)</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396"/>
        <p:cNvGrpSpPr/>
        <p:nvPr/>
      </p:nvGrpSpPr>
      <p:grpSpPr>
        <a:xfrm>
          <a:off x="0" y="0"/>
          <a:ext cx="0" cy="0"/>
          <a:chOff x="0" y="0"/>
          <a:chExt cx="0" cy="0"/>
        </a:xfrm>
      </p:grpSpPr>
      <p:sp>
        <p:nvSpPr>
          <p:cNvPr id="13397" name="Google Shape;13397;p17"/>
          <p:cNvSpPr txBox="1">
            <a:spLocks noGrp="1"/>
          </p:cNvSpPr>
          <p:nvPr>
            <p:ph type="title"/>
          </p:nvPr>
        </p:nvSpPr>
        <p:spPr>
          <a:xfrm>
            <a:off x="-1892969" y="56398"/>
            <a:ext cx="11710737" cy="628905"/>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4400"/>
              <a:buFont typeface="Times New Roman"/>
              <a:buNone/>
            </a:pPr>
            <a:r>
              <a:rPr lang="en-IN" b="1" dirty="0">
                <a:latin typeface="Times New Roman"/>
                <a:ea typeface="Times New Roman"/>
                <a:cs typeface="Times New Roman"/>
                <a:sym typeface="Times New Roman"/>
              </a:rPr>
              <a:t>Evidence-based Recommendations 1</a:t>
            </a:r>
            <a:endParaRPr dirty="0">
              <a:latin typeface="Times New Roman"/>
              <a:ea typeface="Times New Roman"/>
              <a:cs typeface="Times New Roman"/>
              <a:sym typeface="Times New Roman"/>
            </a:endParaRPr>
          </a:p>
        </p:txBody>
      </p:sp>
      <p:sp>
        <p:nvSpPr>
          <p:cNvPr id="13398" name="Google Shape;13398;p17"/>
          <p:cNvSpPr txBox="1">
            <a:spLocks noGrp="1"/>
          </p:cNvSpPr>
          <p:nvPr>
            <p:ph type="body" idx="1"/>
          </p:nvPr>
        </p:nvSpPr>
        <p:spPr>
          <a:xfrm>
            <a:off x="215760" y="730656"/>
            <a:ext cx="4338671" cy="5712690"/>
          </a:xfrm>
          <a:prstGeom prst="rect">
            <a:avLst/>
          </a:prstGeom>
          <a:noFill/>
          <a:ln>
            <a:noFill/>
          </a:ln>
        </p:spPr>
        <p:txBody>
          <a:bodyPr spcFirstLastPara="1" wrap="square" lIns="91425" tIns="45700" rIns="91425" bIns="45700" anchor="t" anchorCtr="0">
            <a:noAutofit/>
          </a:bodyPr>
          <a:lstStyle/>
          <a:p>
            <a:pPr marL="0" indent="0" algn="just">
              <a:spcBef>
                <a:spcPts val="0"/>
              </a:spcBef>
              <a:buClr>
                <a:schemeClr val="dk1"/>
              </a:buClr>
              <a:buSzPct val="100000"/>
              <a:buNone/>
            </a:pPr>
            <a:r>
              <a:rPr lang="en-IN" sz="1900" b="1" i="1" dirty="0">
                <a:latin typeface="Times New Roman" panose="02020603050405020304" pitchFamily="18" charset="0"/>
                <a:ea typeface="Times New Roman"/>
                <a:cs typeface="Times New Roman" panose="02020603050405020304" pitchFamily="18" charset="0"/>
                <a:sym typeface="Times New Roman"/>
              </a:rPr>
              <a:t>Goal Setting Theory (GST)</a:t>
            </a:r>
            <a:endParaRPr sz="1900" b="1" dirty="0">
              <a:latin typeface="Times New Roman" panose="02020603050405020304" pitchFamily="18" charset="0"/>
              <a:ea typeface="Times New Roman"/>
              <a:cs typeface="Times New Roman" panose="02020603050405020304" pitchFamily="18" charset="0"/>
              <a:sym typeface="Times New Roman"/>
            </a:endParaRPr>
          </a:p>
          <a:p>
            <a:pPr algn="just">
              <a:buClr>
                <a:schemeClr val="dk1"/>
              </a:buClr>
              <a:buSzPct val="100000"/>
            </a:pPr>
            <a:r>
              <a:rPr lang="en-IN" sz="1900" i="1" dirty="0">
                <a:latin typeface="Times New Roman" panose="02020603050405020304" pitchFamily="18" charset="0"/>
                <a:ea typeface="Times New Roman"/>
                <a:cs typeface="Times New Roman" panose="02020603050405020304" pitchFamily="18" charset="0"/>
                <a:sym typeface="Times New Roman"/>
              </a:rPr>
              <a:t>Practicality: </a:t>
            </a:r>
            <a:r>
              <a:rPr lang="en-IN" sz="1900" dirty="0">
                <a:latin typeface="Times New Roman" panose="02020603050405020304" pitchFamily="18" charset="0"/>
                <a:ea typeface="Times New Roman"/>
                <a:cs typeface="Times New Roman" panose="02020603050405020304" pitchFamily="18" charset="0"/>
                <a:sym typeface="Times New Roman"/>
              </a:rPr>
              <a:t>In this case, this theory will be effective in setting goals such as recovering the dropped turnover of Unilever from 3.8%</a:t>
            </a:r>
            <a:endParaRPr sz="1900" dirty="0">
              <a:latin typeface="Times New Roman" panose="02020603050405020304" pitchFamily="18" charset="0"/>
              <a:cs typeface="Times New Roman" panose="02020603050405020304" pitchFamily="18" charset="0"/>
            </a:endParaRPr>
          </a:p>
          <a:p>
            <a:pPr algn="just">
              <a:buClr>
                <a:schemeClr val="dk1"/>
              </a:buClr>
              <a:buSzPct val="100000"/>
            </a:pPr>
            <a:r>
              <a:rPr lang="en-IN" sz="1900" i="1" dirty="0">
                <a:latin typeface="Times New Roman" panose="02020603050405020304" pitchFamily="18" charset="0"/>
                <a:ea typeface="Times New Roman"/>
                <a:cs typeface="Times New Roman" panose="02020603050405020304" pitchFamily="18" charset="0"/>
                <a:sym typeface="Times New Roman"/>
              </a:rPr>
              <a:t>Feasibility: </a:t>
            </a:r>
            <a:r>
              <a:rPr lang="en-IN" sz="1900" dirty="0">
                <a:latin typeface="Times New Roman" panose="02020603050405020304" pitchFamily="18" charset="0"/>
                <a:ea typeface="Times New Roman"/>
                <a:cs typeface="Times New Roman" panose="02020603050405020304" pitchFamily="18" charset="0"/>
                <a:sym typeface="Times New Roman"/>
              </a:rPr>
              <a:t>The principles such as </a:t>
            </a:r>
            <a:r>
              <a:rPr lang="en-IN" sz="1900" i="1" dirty="0">
                <a:latin typeface="Times New Roman" panose="02020603050405020304" pitchFamily="18" charset="0"/>
                <a:ea typeface="Times New Roman"/>
                <a:cs typeface="Times New Roman" panose="02020603050405020304" pitchFamily="18" charset="0"/>
                <a:sym typeface="Times New Roman"/>
              </a:rPr>
              <a:t>clarity, challenge, commitment, feedback </a:t>
            </a:r>
            <a:r>
              <a:rPr lang="en-IN" sz="1900" dirty="0">
                <a:latin typeface="Times New Roman" panose="02020603050405020304" pitchFamily="18" charset="0"/>
                <a:ea typeface="Times New Roman"/>
                <a:cs typeface="Times New Roman" panose="02020603050405020304" pitchFamily="18" charset="0"/>
                <a:sym typeface="Times New Roman"/>
              </a:rPr>
              <a:t>and </a:t>
            </a:r>
            <a:r>
              <a:rPr lang="en-IN" sz="1900" i="1" dirty="0">
                <a:latin typeface="Times New Roman" panose="02020603050405020304" pitchFamily="18" charset="0"/>
                <a:ea typeface="Times New Roman"/>
                <a:cs typeface="Times New Roman" panose="02020603050405020304" pitchFamily="18" charset="0"/>
                <a:sym typeface="Times New Roman"/>
              </a:rPr>
              <a:t>task complexity </a:t>
            </a:r>
            <a:r>
              <a:rPr lang="en-IN" sz="1900" dirty="0">
                <a:latin typeface="Times New Roman" panose="02020603050405020304" pitchFamily="18" charset="0"/>
                <a:ea typeface="Times New Roman"/>
                <a:cs typeface="Times New Roman" panose="02020603050405020304" pitchFamily="18" charset="0"/>
                <a:sym typeface="Times New Roman"/>
              </a:rPr>
              <a:t>will make it feasible in identifying appropriate strategies for handling challenges such as supply chain decarbonisation, friction in HRM and balancing cost discipline (</a:t>
            </a:r>
            <a:r>
              <a:rPr lang="en-IN" sz="1900" dirty="0" err="1">
                <a:latin typeface="Times New Roman" panose="02020603050405020304" pitchFamily="18" charset="0"/>
                <a:ea typeface="Times New Roman"/>
                <a:cs typeface="Times New Roman" panose="02020603050405020304" pitchFamily="18" charset="0"/>
                <a:sym typeface="Times New Roman"/>
              </a:rPr>
              <a:t>Wahidah</a:t>
            </a:r>
            <a:r>
              <a:rPr lang="en-IN" sz="1900" dirty="0">
                <a:latin typeface="Times New Roman" panose="02020603050405020304" pitchFamily="18" charset="0"/>
                <a:ea typeface="Times New Roman"/>
                <a:cs typeface="Times New Roman" panose="02020603050405020304" pitchFamily="18" charset="0"/>
                <a:sym typeface="Times New Roman"/>
              </a:rPr>
              <a:t> </a:t>
            </a:r>
            <a:r>
              <a:rPr lang="en-IN" sz="1900" i="1" dirty="0">
                <a:latin typeface="Times New Roman" panose="02020603050405020304" pitchFamily="18" charset="0"/>
                <a:ea typeface="Times New Roman"/>
                <a:cs typeface="Times New Roman" panose="02020603050405020304" pitchFamily="18" charset="0"/>
                <a:sym typeface="Times New Roman"/>
              </a:rPr>
              <a:t>et al., </a:t>
            </a:r>
            <a:r>
              <a:rPr lang="en-IN" sz="1900" dirty="0">
                <a:latin typeface="Times New Roman" panose="02020603050405020304" pitchFamily="18" charset="0"/>
                <a:ea typeface="Times New Roman"/>
                <a:cs typeface="Times New Roman" panose="02020603050405020304" pitchFamily="18" charset="0"/>
                <a:sym typeface="Times New Roman"/>
              </a:rPr>
              <a:t>2024)</a:t>
            </a:r>
            <a:endParaRPr sz="1900" dirty="0">
              <a:latin typeface="Times New Roman" panose="02020603050405020304" pitchFamily="18" charset="0"/>
              <a:cs typeface="Times New Roman" panose="02020603050405020304" pitchFamily="18" charset="0"/>
            </a:endParaRPr>
          </a:p>
          <a:p>
            <a:pPr algn="just">
              <a:buClr>
                <a:schemeClr val="dk1"/>
              </a:buClr>
              <a:buSzPct val="100000"/>
            </a:pPr>
            <a:r>
              <a:rPr lang="en-IN" sz="1900" i="1" dirty="0">
                <a:latin typeface="Times New Roman" panose="02020603050405020304" pitchFamily="18" charset="0"/>
                <a:ea typeface="Times New Roman"/>
                <a:cs typeface="Times New Roman" panose="02020603050405020304" pitchFamily="18" charset="0"/>
                <a:sym typeface="Times New Roman"/>
              </a:rPr>
              <a:t>Theoretical support: </a:t>
            </a:r>
            <a:r>
              <a:rPr lang="en-IN" sz="1900" dirty="0">
                <a:latin typeface="Times New Roman" panose="02020603050405020304" pitchFamily="18" charset="0"/>
                <a:ea typeface="Times New Roman"/>
                <a:cs typeface="Times New Roman" panose="02020603050405020304" pitchFamily="18" charset="0"/>
                <a:sym typeface="Times New Roman"/>
              </a:rPr>
              <a:t>Proper attention, support, mobilisation, persistence and developing strategies will be ensured by GST (</a:t>
            </a:r>
            <a:r>
              <a:rPr lang="en-IN" sz="1900" dirty="0" err="1">
                <a:latin typeface="Times New Roman" panose="02020603050405020304" pitchFamily="18" charset="0"/>
                <a:ea typeface="Times New Roman"/>
                <a:cs typeface="Times New Roman" panose="02020603050405020304" pitchFamily="18" charset="0"/>
                <a:sym typeface="Times New Roman"/>
              </a:rPr>
              <a:t>Alosi</a:t>
            </a:r>
            <a:r>
              <a:rPr lang="en-IN" sz="1900" dirty="0">
                <a:latin typeface="Times New Roman" panose="02020603050405020304" pitchFamily="18" charset="0"/>
                <a:ea typeface="Times New Roman"/>
                <a:cs typeface="Times New Roman" panose="02020603050405020304" pitchFamily="18" charset="0"/>
                <a:sym typeface="Times New Roman"/>
              </a:rPr>
              <a:t> </a:t>
            </a:r>
            <a:r>
              <a:rPr lang="en-IN" sz="1900" i="1" dirty="0">
                <a:latin typeface="Times New Roman" panose="02020603050405020304" pitchFamily="18" charset="0"/>
                <a:ea typeface="Times New Roman"/>
                <a:cs typeface="Times New Roman" panose="02020603050405020304" pitchFamily="18" charset="0"/>
                <a:sym typeface="Times New Roman"/>
              </a:rPr>
              <a:t>et al., </a:t>
            </a:r>
            <a:r>
              <a:rPr lang="en-IN" sz="1900" dirty="0">
                <a:latin typeface="Times New Roman" panose="02020603050405020304" pitchFamily="18" charset="0"/>
                <a:ea typeface="Times New Roman"/>
                <a:cs typeface="Times New Roman" panose="02020603050405020304" pitchFamily="18" charset="0"/>
                <a:sym typeface="Times New Roman"/>
              </a:rPr>
              <a:t>2026)</a:t>
            </a:r>
          </a:p>
          <a:p>
            <a:pPr algn="just">
              <a:buClr>
                <a:schemeClr val="dk1"/>
              </a:buClr>
              <a:buSzPct val="100000"/>
            </a:pPr>
            <a:r>
              <a:rPr lang="en-GB" sz="1900" dirty="0">
                <a:latin typeface="Times New Roman" panose="02020603050405020304" pitchFamily="18" charset="0"/>
                <a:cs typeface="Times New Roman" panose="02020603050405020304" pitchFamily="18" charset="0"/>
              </a:rPr>
              <a:t>Goal setting theory can be quite effective in worker’s performance through proper motivation and support (</a:t>
            </a:r>
            <a:r>
              <a:rPr lang="en-GB" sz="1900" dirty="0" err="1">
                <a:latin typeface="Times New Roman" panose="02020603050405020304" pitchFamily="18" charset="0"/>
                <a:cs typeface="Times New Roman" panose="02020603050405020304" pitchFamily="18" charset="0"/>
              </a:rPr>
              <a:t>Goerg</a:t>
            </a:r>
            <a:r>
              <a:rPr lang="en-GB" sz="1900" dirty="0">
                <a:latin typeface="Times New Roman" panose="02020603050405020304" pitchFamily="18" charset="0"/>
                <a:cs typeface="Times New Roman" panose="02020603050405020304" pitchFamily="18" charset="0"/>
              </a:rPr>
              <a:t>, 2025)</a:t>
            </a:r>
            <a:endParaRPr sz="1900"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4669988" y="3777753"/>
            <a:ext cx="7352837" cy="2994999"/>
          </a:xfrm>
          <a:prstGeom prst="rect">
            <a:avLst/>
          </a:prstGeom>
        </p:spPr>
      </p:pic>
      <p:sp>
        <p:nvSpPr>
          <p:cNvPr id="17" name="Google Shape;13414;p18"/>
          <p:cNvSpPr txBox="1"/>
          <p:nvPr/>
        </p:nvSpPr>
        <p:spPr>
          <a:xfrm>
            <a:off x="4920657" y="3456401"/>
            <a:ext cx="2387774"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dirty="0">
                <a:solidFill>
                  <a:schemeClr val="dk1"/>
                </a:solidFill>
                <a:latin typeface="Times New Roman"/>
                <a:ea typeface="Times New Roman"/>
                <a:cs typeface="Times New Roman"/>
                <a:sym typeface="Times New Roman"/>
              </a:rPr>
              <a:t>(Source: </a:t>
            </a:r>
            <a:r>
              <a:rPr lang="en-IN" sz="1800" b="0" i="0" u="none" strike="noStrike" cap="none" dirty="0" err="1">
                <a:solidFill>
                  <a:schemeClr val="dk1"/>
                </a:solidFill>
                <a:latin typeface="Times New Roman"/>
                <a:ea typeface="Times New Roman"/>
                <a:cs typeface="Times New Roman"/>
                <a:sym typeface="Times New Roman"/>
              </a:rPr>
              <a:t>Goerg</a:t>
            </a:r>
            <a:r>
              <a:rPr lang="en-IN" sz="1800" b="0" i="0" u="none" strike="noStrike" cap="none" dirty="0">
                <a:solidFill>
                  <a:schemeClr val="dk1"/>
                </a:solidFill>
                <a:latin typeface="Times New Roman"/>
                <a:ea typeface="Times New Roman"/>
                <a:cs typeface="Times New Roman"/>
                <a:sym typeface="Times New Roman"/>
              </a:rPr>
              <a:t>, 2025)</a:t>
            </a:r>
            <a:endParaRPr sz="1800" b="0" i="0" u="none" strike="noStrike" cap="none" dirty="0">
              <a:solidFill>
                <a:schemeClr val="dk1"/>
              </a:solidFill>
              <a:latin typeface="Times New Roman"/>
              <a:ea typeface="Times New Roman"/>
              <a:cs typeface="Times New Roman"/>
              <a:sym typeface="Times New Roman"/>
            </a:endParaRPr>
          </a:p>
        </p:txBody>
      </p:sp>
      <p:pic>
        <p:nvPicPr>
          <p:cNvPr id="3" name="Picture 2"/>
          <p:cNvPicPr>
            <a:picLocks noChangeAspect="1"/>
          </p:cNvPicPr>
          <p:nvPr/>
        </p:nvPicPr>
        <p:blipFill>
          <a:blip r:embed="rId4"/>
          <a:stretch>
            <a:fillRect/>
          </a:stretch>
        </p:blipFill>
        <p:spPr>
          <a:xfrm>
            <a:off x="8617873" y="151638"/>
            <a:ext cx="3404952" cy="3626115"/>
          </a:xfrm>
          <a:prstGeom prst="rect">
            <a:avLst/>
          </a:prstGeom>
        </p:spPr>
      </p:pic>
      <p:pic>
        <p:nvPicPr>
          <p:cNvPr id="4" name="Picture 3"/>
          <p:cNvPicPr>
            <a:picLocks noChangeAspect="1"/>
          </p:cNvPicPr>
          <p:nvPr/>
        </p:nvPicPr>
        <p:blipFill>
          <a:blip r:embed="rId5"/>
          <a:stretch>
            <a:fillRect/>
          </a:stretch>
        </p:blipFill>
        <p:spPr>
          <a:xfrm>
            <a:off x="4554430" y="619330"/>
            <a:ext cx="3947887" cy="293359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3411"/>
        <p:cNvGrpSpPr/>
        <p:nvPr/>
      </p:nvGrpSpPr>
      <p:grpSpPr>
        <a:xfrm>
          <a:off x="0" y="0"/>
          <a:ext cx="0" cy="0"/>
          <a:chOff x="0" y="0"/>
          <a:chExt cx="0" cy="0"/>
        </a:xfrm>
      </p:grpSpPr>
      <p:sp>
        <p:nvSpPr>
          <p:cNvPr id="13412" name="Google Shape;13412;p18"/>
          <p:cNvSpPr txBox="1">
            <a:spLocks noGrp="1"/>
          </p:cNvSpPr>
          <p:nvPr>
            <p:ph type="title"/>
          </p:nvPr>
        </p:nvSpPr>
        <p:spPr>
          <a:xfrm>
            <a:off x="423672" y="194977"/>
            <a:ext cx="93921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IN" b="1">
                <a:latin typeface="Times New Roman"/>
                <a:ea typeface="Times New Roman"/>
                <a:cs typeface="Times New Roman"/>
                <a:sym typeface="Times New Roman"/>
              </a:rPr>
              <a:t>Evidence-based Recommendations 2</a:t>
            </a:r>
            <a:endParaRPr>
              <a:latin typeface="Times New Roman"/>
              <a:ea typeface="Times New Roman"/>
              <a:cs typeface="Times New Roman"/>
              <a:sym typeface="Times New Roman"/>
            </a:endParaRPr>
          </a:p>
        </p:txBody>
      </p:sp>
      <p:sp>
        <p:nvSpPr>
          <p:cNvPr id="13413" name="Google Shape;13413;p18"/>
          <p:cNvSpPr txBox="1">
            <a:spLocks noGrp="1"/>
          </p:cNvSpPr>
          <p:nvPr>
            <p:ph type="body" idx="1"/>
          </p:nvPr>
        </p:nvSpPr>
        <p:spPr>
          <a:xfrm>
            <a:off x="0" y="1520675"/>
            <a:ext cx="5499600" cy="5227200"/>
          </a:xfrm>
          <a:prstGeom prst="rect">
            <a:avLst/>
          </a:prstGeom>
          <a:noFill/>
          <a:ln>
            <a:noFill/>
          </a:ln>
        </p:spPr>
        <p:txBody>
          <a:bodyPr spcFirstLastPara="1" wrap="square" lIns="91425" tIns="45700" rIns="91425" bIns="45700" anchor="t" anchorCtr="0">
            <a:normAutofit fontScale="85000" lnSpcReduction="10000"/>
          </a:bodyPr>
          <a:lstStyle/>
          <a:p>
            <a:pPr marL="0" indent="0" algn="just">
              <a:spcBef>
                <a:spcPts val="0"/>
              </a:spcBef>
              <a:buClr>
                <a:schemeClr val="dk1"/>
              </a:buClr>
              <a:buSzPct val="100000"/>
              <a:buNone/>
            </a:pPr>
            <a:r>
              <a:rPr lang="en-IN" i="1" dirty="0">
                <a:latin typeface="Times New Roman"/>
                <a:ea typeface="Times New Roman"/>
                <a:cs typeface="Times New Roman"/>
                <a:sym typeface="Times New Roman"/>
              </a:rPr>
              <a:t>Social Cognitive Theory</a:t>
            </a:r>
            <a:endParaRPr dirty="0">
              <a:latin typeface="Times New Roman"/>
              <a:ea typeface="Times New Roman"/>
              <a:cs typeface="Times New Roman"/>
              <a:sym typeface="Times New Roman"/>
            </a:endParaRPr>
          </a:p>
          <a:p>
            <a:pPr algn="just">
              <a:buClr>
                <a:schemeClr val="dk1"/>
              </a:buClr>
              <a:buSzPct val="100000"/>
            </a:pPr>
            <a:r>
              <a:rPr lang="en-IN" i="1" dirty="0">
                <a:latin typeface="Times New Roman"/>
                <a:ea typeface="Times New Roman"/>
                <a:cs typeface="Times New Roman"/>
                <a:sym typeface="Times New Roman"/>
              </a:rPr>
              <a:t>Practicality: </a:t>
            </a:r>
            <a:r>
              <a:rPr lang="en-IN" dirty="0">
                <a:latin typeface="Times New Roman"/>
                <a:ea typeface="Times New Roman"/>
                <a:cs typeface="Times New Roman"/>
                <a:sym typeface="Times New Roman"/>
              </a:rPr>
              <a:t>Social cognitive theory will be beneficial in enhancing collaboration level among the employees and suppliers through proper mentorship (Li, 2025)</a:t>
            </a:r>
            <a:endParaRPr dirty="0"/>
          </a:p>
          <a:p>
            <a:pPr algn="just">
              <a:buClr>
                <a:schemeClr val="dk1"/>
              </a:buClr>
              <a:buSzPct val="100000"/>
            </a:pPr>
            <a:r>
              <a:rPr lang="en-IN" i="1" dirty="0">
                <a:latin typeface="Times New Roman"/>
                <a:ea typeface="Times New Roman"/>
                <a:cs typeface="Times New Roman"/>
                <a:sym typeface="Times New Roman"/>
              </a:rPr>
              <a:t>Feasibility: </a:t>
            </a:r>
            <a:r>
              <a:rPr lang="en-IN" dirty="0">
                <a:latin typeface="Times New Roman"/>
                <a:ea typeface="Times New Roman"/>
                <a:cs typeface="Times New Roman"/>
                <a:sym typeface="Times New Roman"/>
              </a:rPr>
              <a:t>This theory will also be quite feasible in managing both </a:t>
            </a:r>
            <a:r>
              <a:rPr lang="en-IN" dirty="0" err="1">
                <a:latin typeface="Times New Roman"/>
                <a:ea typeface="Times New Roman"/>
                <a:cs typeface="Times New Roman"/>
                <a:sym typeface="Times New Roman"/>
              </a:rPr>
              <a:t>regiocentric</a:t>
            </a:r>
            <a:r>
              <a:rPr lang="en-IN" dirty="0">
                <a:latin typeface="Times New Roman"/>
                <a:ea typeface="Times New Roman"/>
                <a:cs typeface="Times New Roman"/>
                <a:sym typeface="Times New Roman"/>
              </a:rPr>
              <a:t> and geocentric staffing, hence overcoming the slowing down of international recruitment by 9%-12% (</a:t>
            </a:r>
            <a:r>
              <a:rPr lang="en-IN" dirty="0" err="1">
                <a:latin typeface="Times New Roman"/>
                <a:ea typeface="Times New Roman"/>
                <a:cs typeface="Times New Roman"/>
                <a:sym typeface="Times New Roman"/>
              </a:rPr>
              <a:t>Almulla</a:t>
            </a:r>
            <a:r>
              <a:rPr lang="en-IN" dirty="0">
                <a:latin typeface="Times New Roman"/>
                <a:ea typeface="Times New Roman"/>
                <a:cs typeface="Times New Roman"/>
                <a:sym typeface="Times New Roman"/>
              </a:rPr>
              <a:t> and Al-</a:t>
            </a:r>
            <a:r>
              <a:rPr lang="en-IN" dirty="0" err="1">
                <a:latin typeface="Times New Roman"/>
                <a:ea typeface="Times New Roman"/>
                <a:cs typeface="Times New Roman"/>
                <a:sym typeface="Times New Roman"/>
              </a:rPr>
              <a:t>Rahmi</a:t>
            </a:r>
            <a:r>
              <a:rPr lang="en-IN" dirty="0">
                <a:latin typeface="Times New Roman"/>
                <a:ea typeface="Times New Roman"/>
                <a:cs typeface="Times New Roman"/>
                <a:sym typeface="Times New Roman"/>
              </a:rPr>
              <a:t>, 2023)</a:t>
            </a:r>
            <a:endParaRPr dirty="0"/>
          </a:p>
          <a:p>
            <a:pPr algn="just">
              <a:buClr>
                <a:schemeClr val="dk1"/>
              </a:buClr>
              <a:buSzPct val="100000"/>
            </a:pPr>
            <a:r>
              <a:rPr lang="en-IN" i="1" dirty="0">
                <a:latin typeface="Times New Roman"/>
                <a:ea typeface="Times New Roman"/>
                <a:cs typeface="Times New Roman"/>
                <a:sym typeface="Times New Roman"/>
              </a:rPr>
              <a:t>Theoretical support: </a:t>
            </a:r>
            <a:r>
              <a:rPr lang="en-IN" dirty="0">
                <a:latin typeface="Times New Roman"/>
                <a:ea typeface="Times New Roman"/>
                <a:cs typeface="Times New Roman"/>
                <a:sym typeface="Times New Roman"/>
              </a:rPr>
              <a:t>This theory will enhance the collaboration and communication among the employees and suppliers to enhance the efficiency levels over 80% in upcoming years</a:t>
            </a:r>
            <a:endParaRPr dirty="0"/>
          </a:p>
        </p:txBody>
      </p:sp>
      <p:sp>
        <p:nvSpPr>
          <p:cNvPr id="13414" name="Google Shape;13414;p18"/>
          <p:cNvSpPr txBox="1"/>
          <p:nvPr/>
        </p:nvSpPr>
        <p:spPr>
          <a:xfrm>
            <a:off x="6337738" y="5830094"/>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dirty="0">
                <a:solidFill>
                  <a:schemeClr val="dk1"/>
                </a:solidFill>
                <a:latin typeface="Times New Roman"/>
                <a:ea typeface="Times New Roman"/>
                <a:cs typeface="Times New Roman"/>
                <a:sym typeface="Times New Roman"/>
              </a:rPr>
              <a:t>(Source: Self-developed)</a:t>
            </a:r>
            <a:endParaRPr sz="1800" b="0" i="0" u="none" strike="noStrike" cap="none" dirty="0">
              <a:solidFill>
                <a:schemeClr val="dk1"/>
              </a:solidFill>
              <a:latin typeface="Times New Roman"/>
              <a:ea typeface="Times New Roman"/>
              <a:cs typeface="Times New Roman"/>
              <a:sym typeface="Times New Roman"/>
            </a:endParaRPr>
          </a:p>
        </p:txBody>
      </p:sp>
      <p:grpSp>
        <p:nvGrpSpPr>
          <p:cNvPr id="13415" name="Google Shape;13415;p18"/>
          <p:cNvGrpSpPr/>
          <p:nvPr/>
        </p:nvGrpSpPr>
        <p:grpSpPr>
          <a:xfrm>
            <a:off x="5547613" y="1804283"/>
            <a:ext cx="6370445" cy="3943547"/>
            <a:chOff x="777" y="290794"/>
            <a:chExt cx="6370445" cy="3943547"/>
          </a:xfrm>
        </p:grpSpPr>
        <p:sp>
          <p:nvSpPr>
            <p:cNvPr id="13416" name="Google Shape;13416;p18"/>
            <p:cNvSpPr/>
            <p:nvPr/>
          </p:nvSpPr>
          <p:spPr>
            <a:xfrm>
              <a:off x="777" y="290794"/>
              <a:ext cx="3033600" cy="1820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7" name="Google Shape;13417;p18"/>
            <p:cNvSpPr txBox="1"/>
            <p:nvPr/>
          </p:nvSpPr>
          <p:spPr>
            <a:xfrm>
              <a:off x="777" y="290794"/>
              <a:ext cx="3033600" cy="1820100"/>
            </a:xfrm>
            <a:prstGeom prst="rect">
              <a:avLst/>
            </a:prstGeom>
            <a:noFill/>
            <a:ln>
              <a:noFill/>
            </a:ln>
          </p:spPr>
          <p:txBody>
            <a:bodyPr spcFirstLastPara="1" wrap="square" lIns="114300" tIns="114300" rIns="114300" bIns="114300" anchor="ctr" anchorCtr="0">
              <a:noAutofit/>
            </a:bodyPr>
            <a:lstStyle/>
            <a:p>
              <a:pPr marL="0" marR="0" lvl="0" indent="0" algn="ctr" rtl="0">
                <a:lnSpc>
                  <a:spcPct val="90000"/>
                </a:lnSpc>
                <a:spcBef>
                  <a:spcPts val="0"/>
                </a:spcBef>
                <a:spcAft>
                  <a:spcPts val="0"/>
                </a:spcAft>
                <a:buClr>
                  <a:schemeClr val="lt1"/>
                </a:buClr>
                <a:buSzPts val="3000"/>
                <a:buFont typeface="Times New Roman"/>
                <a:buNone/>
              </a:pPr>
              <a:r>
                <a:rPr lang="en-IN" sz="3000" b="0" i="0" u="none" strike="noStrike" cap="none">
                  <a:solidFill>
                    <a:schemeClr val="lt1"/>
                  </a:solidFill>
                  <a:latin typeface="Times New Roman"/>
                  <a:ea typeface="Times New Roman"/>
                  <a:cs typeface="Times New Roman"/>
                  <a:sym typeface="Times New Roman"/>
                </a:rPr>
                <a:t>Increasing collaboration</a:t>
              </a:r>
              <a:endParaRPr sz="3000" b="0" i="0" u="none" strike="noStrike" cap="none">
                <a:solidFill>
                  <a:schemeClr val="lt1"/>
                </a:solidFill>
                <a:latin typeface="Times New Roman"/>
                <a:ea typeface="Times New Roman"/>
                <a:cs typeface="Times New Roman"/>
                <a:sym typeface="Times New Roman"/>
              </a:endParaRPr>
            </a:p>
          </p:txBody>
        </p:sp>
        <p:sp>
          <p:nvSpPr>
            <p:cNvPr id="13418" name="Google Shape;13418;p18"/>
            <p:cNvSpPr/>
            <p:nvPr/>
          </p:nvSpPr>
          <p:spPr>
            <a:xfrm>
              <a:off x="3337622" y="290794"/>
              <a:ext cx="3033600" cy="1820100"/>
            </a:xfrm>
            <a:prstGeom prst="rect">
              <a:avLst/>
            </a:prstGeom>
            <a:solidFill>
              <a:srgbClr val="21E1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9" name="Google Shape;13419;p18"/>
            <p:cNvSpPr txBox="1"/>
            <p:nvPr/>
          </p:nvSpPr>
          <p:spPr>
            <a:xfrm>
              <a:off x="3337622" y="290794"/>
              <a:ext cx="3033600" cy="1820100"/>
            </a:xfrm>
            <a:prstGeom prst="rect">
              <a:avLst/>
            </a:prstGeom>
            <a:noFill/>
            <a:ln>
              <a:noFill/>
            </a:ln>
          </p:spPr>
          <p:txBody>
            <a:bodyPr spcFirstLastPara="1" wrap="square" lIns="114300" tIns="114300" rIns="114300" bIns="114300" anchor="ctr" anchorCtr="0">
              <a:noAutofit/>
            </a:bodyPr>
            <a:lstStyle/>
            <a:p>
              <a:pPr marL="0" marR="0" lvl="0" indent="0" algn="ctr" rtl="0">
                <a:lnSpc>
                  <a:spcPct val="90000"/>
                </a:lnSpc>
                <a:spcBef>
                  <a:spcPts val="0"/>
                </a:spcBef>
                <a:spcAft>
                  <a:spcPts val="0"/>
                </a:spcAft>
                <a:buClr>
                  <a:schemeClr val="lt1"/>
                </a:buClr>
                <a:buSzPts val="3000"/>
                <a:buFont typeface="Times New Roman"/>
                <a:buNone/>
              </a:pPr>
              <a:r>
                <a:rPr lang="en-IN" sz="3000" b="0" i="0" u="none" strike="noStrike" cap="none">
                  <a:solidFill>
                    <a:schemeClr val="lt1"/>
                  </a:solidFill>
                  <a:latin typeface="Times New Roman"/>
                  <a:ea typeface="Times New Roman"/>
                  <a:cs typeface="Times New Roman"/>
                  <a:sym typeface="Times New Roman"/>
                </a:rPr>
                <a:t>Managing geocentric and regiocentric staffing</a:t>
              </a:r>
              <a:endParaRPr sz="3000" b="0" i="0" u="none" strike="noStrike" cap="none">
                <a:solidFill>
                  <a:schemeClr val="lt1"/>
                </a:solidFill>
                <a:latin typeface="Times New Roman"/>
                <a:ea typeface="Times New Roman"/>
                <a:cs typeface="Times New Roman"/>
                <a:sym typeface="Times New Roman"/>
              </a:endParaRPr>
            </a:p>
          </p:txBody>
        </p:sp>
        <p:sp>
          <p:nvSpPr>
            <p:cNvPr id="13420" name="Google Shape;13420;p18"/>
            <p:cNvSpPr/>
            <p:nvPr/>
          </p:nvSpPr>
          <p:spPr>
            <a:xfrm>
              <a:off x="1669200" y="2414241"/>
              <a:ext cx="3033600" cy="1820100"/>
            </a:xfrm>
            <a:prstGeom prst="rect">
              <a:avLst/>
            </a:prstGeom>
            <a:solidFill>
              <a:srgbClr val="4371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1" name="Google Shape;13421;p18"/>
            <p:cNvSpPr txBox="1"/>
            <p:nvPr/>
          </p:nvSpPr>
          <p:spPr>
            <a:xfrm>
              <a:off x="1669200" y="2414241"/>
              <a:ext cx="3033600" cy="1820100"/>
            </a:xfrm>
            <a:prstGeom prst="rect">
              <a:avLst/>
            </a:prstGeom>
            <a:noFill/>
            <a:ln>
              <a:noFill/>
            </a:ln>
          </p:spPr>
          <p:txBody>
            <a:bodyPr spcFirstLastPara="1" wrap="square" lIns="114300" tIns="114300" rIns="114300" bIns="114300" anchor="ctr" anchorCtr="0">
              <a:noAutofit/>
            </a:bodyPr>
            <a:lstStyle/>
            <a:p>
              <a:pPr marL="0" marR="0" lvl="0" indent="0" algn="ctr" rtl="0">
                <a:lnSpc>
                  <a:spcPct val="90000"/>
                </a:lnSpc>
                <a:spcBef>
                  <a:spcPts val="0"/>
                </a:spcBef>
                <a:spcAft>
                  <a:spcPts val="0"/>
                </a:spcAft>
                <a:buClr>
                  <a:schemeClr val="lt1"/>
                </a:buClr>
                <a:buSzPts val="3000"/>
                <a:buFont typeface="Times New Roman"/>
                <a:buNone/>
              </a:pPr>
              <a:r>
                <a:rPr lang="en-IN" sz="3000" b="0" i="0" u="none" strike="noStrike" cap="none">
                  <a:solidFill>
                    <a:schemeClr val="lt1"/>
                  </a:solidFill>
                  <a:latin typeface="Times New Roman"/>
                  <a:ea typeface="Times New Roman"/>
                  <a:cs typeface="Times New Roman"/>
                  <a:sym typeface="Times New Roman"/>
                </a:rPr>
                <a:t>Improving communication among employees</a:t>
              </a:r>
              <a:endParaRPr sz="3000" b="0" i="0" u="none" strike="noStrike" cap="none">
                <a:solidFill>
                  <a:schemeClr val="lt1"/>
                </a:solidFill>
                <a:latin typeface="Times New Roman"/>
                <a:ea typeface="Times New Roman"/>
                <a:cs typeface="Times New Roman"/>
                <a:sym typeface="Times New Roman"/>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3422"/>
        <p:cNvGrpSpPr/>
        <p:nvPr/>
      </p:nvGrpSpPr>
      <p:grpSpPr>
        <a:xfrm>
          <a:off x="0" y="0"/>
          <a:ext cx="0" cy="0"/>
          <a:chOff x="0" y="0"/>
          <a:chExt cx="0" cy="0"/>
        </a:xfrm>
      </p:grpSpPr>
      <p:sp>
        <p:nvSpPr>
          <p:cNvPr id="13423" name="Google Shape;13423;p19"/>
          <p:cNvSpPr txBox="1">
            <a:spLocks noGrp="1"/>
          </p:cNvSpPr>
          <p:nvPr>
            <p:ph type="title"/>
          </p:nvPr>
        </p:nvSpPr>
        <p:spPr>
          <a:xfrm>
            <a:off x="287666" y="46806"/>
            <a:ext cx="11775998" cy="611234"/>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4400"/>
              <a:buFont typeface="Times New Roman"/>
              <a:buNone/>
            </a:pPr>
            <a:r>
              <a:rPr lang="en-IN" b="1" dirty="0">
                <a:latin typeface="Times New Roman"/>
                <a:ea typeface="Times New Roman"/>
                <a:cs typeface="Times New Roman"/>
                <a:sym typeface="Times New Roman"/>
              </a:rPr>
              <a:t>Evidence-based Recommendations 3</a:t>
            </a:r>
            <a:endParaRPr dirty="0">
              <a:latin typeface="Times New Roman"/>
              <a:ea typeface="Times New Roman"/>
              <a:cs typeface="Times New Roman"/>
              <a:sym typeface="Times New Roman"/>
            </a:endParaRPr>
          </a:p>
        </p:txBody>
      </p:sp>
      <p:sp>
        <p:nvSpPr>
          <p:cNvPr id="13424" name="Google Shape;13424;p19"/>
          <p:cNvSpPr txBox="1">
            <a:spLocks noGrp="1"/>
          </p:cNvSpPr>
          <p:nvPr>
            <p:ph type="body" idx="1"/>
          </p:nvPr>
        </p:nvSpPr>
        <p:spPr>
          <a:xfrm>
            <a:off x="-1" y="658040"/>
            <a:ext cx="6272463" cy="6079644"/>
          </a:xfrm>
          <a:prstGeom prst="rect">
            <a:avLst/>
          </a:prstGeom>
          <a:noFill/>
          <a:ln>
            <a:noFill/>
          </a:ln>
        </p:spPr>
        <p:txBody>
          <a:bodyPr spcFirstLastPara="1" wrap="square" lIns="91425" tIns="45700" rIns="91425" bIns="45700" anchor="t" anchorCtr="0">
            <a:noAutofit/>
          </a:bodyPr>
          <a:lstStyle/>
          <a:p>
            <a:pPr marL="0" indent="0" algn="just">
              <a:spcBef>
                <a:spcPts val="0"/>
              </a:spcBef>
              <a:buClr>
                <a:schemeClr val="dk1"/>
              </a:buClr>
              <a:buSzPct val="100000"/>
              <a:buNone/>
            </a:pPr>
            <a:r>
              <a:rPr lang="en-IN" sz="2200" b="1" i="1" dirty="0">
                <a:latin typeface="Times New Roman"/>
                <a:ea typeface="Times New Roman"/>
                <a:cs typeface="Times New Roman"/>
                <a:sym typeface="Times New Roman"/>
              </a:rPr>
              <a:t>Control Theory</a:t>
            </a:r>
            <a:endParaRPr sz="2200" b="1" dirty="0">
              <a:latin typeface="Times New Roman"/>
              <a:ea typeface="Times New Roman"/>
              <a:cs typeface="Times New Roman"/>
              <a:sym typeface="Times New Roman"/>
            </a:endParaRPr>
          </a:p>
          <a:p>
            <a:pPr algn="just">
              <a:buClr>
                <a:schemeClr val="dk1"/>
              </a:buClr>
              <a:buSzPct val="100000"/>
            </a:pPr>
            <a:r>
              <a:rPr lang="en-IN" sz="2200" i="1" dirty="0">
                <a:latin typeface="Times New Roman"/>
                <a:ea typeface="Times New Roman"/>
                <a:cs typeface="Times New Roman"/>
                <a:sym typeface="Times New Roman"/>
              </a:rPr>
              <a:t>Practicality: </a:t>
            </a:r>
            <a:r>
              <a:rPr lang="en-IN" sz="2200" dirty="0">
                <a:latin typeface="Times New Roman"/>
                <a:ea typeface="Times New Roman"/>
                <a:cs typeface="Times New Roman"/>
                <a:sym typeface="Times New Roman"/>
              </a:rPr>
              <a:t>Control theory will provide proper feedback to the staff regarding their behaviour and interaction adjustment (Eysenck </a:t>
            </a:r>
            <a:r>
              <a:rPr lang="en-IN" sz="2200" i="1" dirty="0">
                <a:latin typeface="Times New Roman"/>
                <a:ea typeface="Times New Roman"/>
                <a:cs typeface="Times New Roman"/>
                <a:sym typeface="Times New Roman"/>
              </a:rPr>
              <a:t>et al., </a:t>
            </a:r>
            <a:r>
              <a:rPr lang="en-IN" sz="2200" dirty="0">
                <a:latin typeface="Times New Roman"/>
                <a:ea typeface="Times New Roman"/>
                <a:cs typeface="Times New Roman"/>
                <a:sym typeface="Times New Roman"/>
              </a:rPr>
              <a:t>2023)</a:t>
            </a:r>
            <a:endParaRPr sz="2200" dirty="0"/>
          </a:p>
          <a:p>
            <a:pPr algn="just">
              <a:buClr>
                <a:schemeClr val="dk1"/>
              </a:buClr>
              <a:buSzPct val="100000"/>
            </a:pPr>
            <a:r>
              <a:rPr lang="en-IN" sz="2200" i="1" dirty="0">
                <a:latin typeface="Times New Roman"/>
                <a:ea typeface="Times New Roman"/>
                <a:cs typeface="Times New Roman"/>
                <a:sym typeface="Times New Roman"/>
              </a:rPr>
              <a:t>Feasibility: </a:t>
            </a:r>
            <a:r>
              <a:rPr lang="en-IN" sz="2200" dirty="0">
                <a:latin typeface="Times New Roman"/>
                <a:ea typeface="Times New Roman"/>
                <a:cs typeface="Times New Roman"/>
                <a:sym typeface="Times New Roman"/>
              </a:rPr>
              <a:t>This theory will surely help Unilever to overcome the 15% reduction in its efficiency levels (Maddux and </a:t>
            </a:r>
            <a:r>
              <a:rPr lang="en-IN" sz="2200" dirty="0" err="1">
                <a:latin typeface="Times New Roman"/>
                <a:ea typeface="Times New Roman"/>
                <a:cs typeface="Times New Roman"/>
                <a:sym typeface="Times New Roman"/>
              </a:rPr>
              <a:t>Mendis</a:t>
            </a:r>
            <a:r>
              <a:rPr lang="en-IN" sz="2200" dirty="0">
                <a:latin typeface="Times New Roman"/>
                <a:ea typeface="Times New Roman"/>
                <a:cs typeface="Times New Roman"/>
                <a:sym typeface="Times New Roman"/>
              </a:rPr>
              <a:t>, 2025)</a:t>
            </a:r>
            <a:endParaRPr sz="2200" dirty="0"/>
          </a:p>
          <a:p>
            <a:pPr algn="just">
              <a:buClr>
                <a:schemeClr val="dk1"/>
              </a:buClr>
              <a:buSzPct val="100000"/>
            </a:pPr>
            <a:r>
              <a:rPr lang="en-IN" sz="2200" i="1" dirty="0">
                <a:latin typeface="Times New Roman"/>
                <a:ea typeface="Times New Roman"/>
                <a:cs typeface="Times New Roman"/>
                <a:sym typeface="Times New Roman"/>
              </a:rPr>
              <a:t>Theoretical support: </a:t>
            </a:r>
            <a:r>
              <a:rPr lang="en-IN" sz="2200" dirty="0">
                <a:latin typeface="Times New Roman"/>
                <a:ea typeface="Times New Roman"/>
                <a:cs typeface="Times New Roman"/>
                <a:sym typeface="Times New Roman"/>
              </a:rPr>
              <a:t>Control theory will play a crucial role for the employees in Unilever to overcome their discrepancies and manage their performance levels in a positive and better way</a:t>
            </a:r>
            <a:endParaRPr sz="2200" dirty="0"/>
          </a:p>
          <a:p>
            <a:pPr algn="just">
              <a:buClr>
                <a:schemeClr val="dk1"/>
              </a:buClr>
              <a:buSzPct val="100000"/>
            </a:pPr>
            <a:r>
              <a:rPr lang="en-IN" sz="2200" dirty="0">
                <a:latin typeface="Times New Roman"/>
                <a:ea typeface="Times New Roman"/>
                <a:cs typeface="Times New Roman"/>
                <a:sym typeface="Times New Roman"/>
              </a:rPr>
              <a:t>Abbas </a:t>
            </a:r>
            <a:r>
              <a:rPr lang="en-IN" sz="2200" i="1" dirty="0">
                <a:latin typeface="Times New Roman"/>
                <a:ea typeface="Times New Roman"/>
                <a:cs typeface="Times New Roman"/>
                <a:sym typeface="Times New Roman"/>
              </a:rPr>
              <a:t>et al. </a:t>
            </a:r>
            <a:r>
              <a:rPr lang="en-IN" sz="2200" dirty="0">
                <a:latin typeface="Times New Roman"/>
                <a:ea typeface="Times New Roman"/>
                <a:cs typeface="Times New Roman"/>
                <a:sym typeface="Times New Roman"/>
              </a:rPr>
              <a:t>(2023) have stated that Control theory can help in overcoming discrepancies and inefficiencies</a:t>
            </a:r>
          </a:p>
          <a:p>
            <a:pPr algn="just">
              <a:buClr>
                <a:schemeClr val="dk1"/>
              </a:buClr>
              <a:buSzPct val="100000"/>
            </a:pPr>
            <a:r>
              <a:rPr lang="en-GB" sz="2200" dirty="0">
                <a:latin typeface="Times New Roman"/>
                <a:cs typeface="Times New Roman"/>
                <a:sym typeface="Times New Roman"/>
              </a:rPr>
              <a:t>40% of the employees are getting motivated, 30% are strengthened and made efficient (</a:t>
            </a:r>
            <a:r>
              <a:rPr lang="en-GB" sz="2200" dirty="0" err="1">
                <a:solidFill>
                  <a:schemeClr val="dk1"/>
                </a:solidFill>
                <a:latin typeface="Times New Roman"/>
                <a:ea typeface="Times New Roman"/>
                <a:cs typeface="Times New Roman"/>
                <a:sym typeface="Times New Roman"/>
              </a:rPr>
              <a:t>Shende</a:t>
            </a:r>
            <a:r>
              <a:rPr lang="en-GB" sz="2200" dirty="0">
                <a:solidFill>
                  <a:schemeClr val="dk1"/>
                </a:solidFill>
                <a:latin typeface="Times New Roman"/>
                <a:ea typeface="Times New Roman"/>
                <a:cs typeface="Times New Roman"/>
                <a:sym typeface="Times New Roman"/>
              </a:rPr>
              <a:t> and Mahajan, 2026)</a:t>
            </a:r>
            <a:endParaRPr lang="en-GB" sz="2200" dirty="0"/>
          </a:p>
        </p:txBody>
      </p:sp>
      <p:sp>
        <p:nvSpPr>
          <p:cNvPr id="24" name="Google Shape;13355;p8"/>
          <p:cNvSpPr txBox="1"/>
          <p:nvPr/>
        </p:nvSpPr>
        <p:spPr>
          <a:xfrm>
            <a:off x="6906363" y="6368384"/>
            <a:ext cx="5157300" cy="369300"/>
          </a:xfrm>
          <a:prstGeom prst="rect">
            <a:avLst/>
          </a:prstGeom>
          <a:noFill/>
          <a:ln>
            <a:noFill/>
          </a:ln>
        </p:spPr>
        <p:txBody>
          <a:bodyPr spcFirstLastPara="1" wrap="square" lIns="91425" tIns="45700" rIns="91425" bIns="45700" anchor="t" anchorCtr="0">
            <a:spAutoFit/>
          </a:bodyPr>
          <a:lstStyle/>
          <a:p>
            <a:pPr lvl="0" algn="ctr"/>
            <a:r>
              <a:rPr lang="en-IN" sz="1800" b="0" i="0" u="none" strike="noStrike" cap="none" dirty="0">
                <a:solidFill>
                  <a:schemeClr val="dk1"/>
                </a:solidFill>
                <a:latin typeface="Times New Roman"/>
                <a:ea typeface="Times New Roman"/>
                <a:cs typeface="Times New Roman"/>
                <a:sym typeface="Times New Roman"/>
              </a:rPr>
              <a:t>(Source: </a:t>
            </a:r>
            <a:r>
              <a:rPr lang="en-GB" dirty="0" err="1">
                <a:solidFill>
                  <a:schemeClr val="dk1"/>
                </a:solidFill>
                <a:latin typeface="Times New Roman"/>
                <a:ea typeface="Times New Roman"/>
                <a:cs typeface="Times New Roman"/>
                <a:sym typeface="Times New Roman"/>
              </a:rPr>
              <a:t>Shende</a:t>
            </a:r>
            <a:r>
              <a:rPr lang="en-GB" dirty="0">
                <a:solidFill>
                  <a:schemeClr val="dk1"/>
                </a:solidFill>
                <a:latin typeface="Times New Roman"/>
                <a:ea typeface="Times New Roman"/>
                <a:cs typeface="Times New Roman"/>
                <a:sym typeface="Times New Roman"/>
              </a:rPr>
              <a:t> and Mahajan,</a:t>
            </a:r>
            <a:r>
              <a:rPr lang="en-IN" sz="1800" b="0" i="0" u="none" strike="noStrike" cap="none" dirty="0">
                <a:solidFill>
                  <a:schemeClr val="dk1"/>
                </a:solidFill>
                <a:latin typeface="Times New Roman"/>
                <a:ea typeface="Times New Roman"/>
                <a:cs typeface="Times New Roman"/>
                <a:sym typeface="Times New Roman"/>
              </a:rPr>
              <a:t> 2026)</a:t>
            </a:r>
            <a:endParaRPr sz="1800" b="0" i="0" u="none" strike="noStrike" cap="none" dirty="0">
              <a:solidFill>
                <a:schemeClr val="dk1"/>
              </a:solidFill>
              <a:latin typeface="Times New Roman"/>
              <a:ea typeface="Times New Roman"/>
              <a:cs typeface="Times New Roman"/>
              <a:sym typeface="Times New Roman"/>
            </a:endParaRPr>
          </a:p>
        </p:txBody>
      </p:sp>
      <p:pic>
        <p:nvPicPr>
          <p:cNvPr id="25" name="Picture 24"/>
          <p:cNvPicPr>
            <a:picLocks noChangeAspect="1"/>
          </p:cNvPicPr>
          <p:nvPr/>
        </p:nvPicPr>
        <p:blipFill>
          <a:blip r:embed="rId3"/>
          <a:stretch>
            <a:fillRect/>
          </a:stretch>
        </p:blipFill>
        <p:spPr>
          <a:xfrm>
            <a:off x="6405493" y="3744686"/>
            <a:ext cx="5658171" cy="2623698"/>
          </a:xfrm>
          <a:prstGeom prst="rect">
            <a:avLst/>
          </a:prstGeom>
        </p:spPr>
      </p:pic>
      <p:sp>
        <p:nvSpPr>
          <p:cNvPr id="2" name="AutoShape 2" descr="blob:https://web.whatsapp.com/bbfbda1d-af82-4fc5-aa97-64e28f4d783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3" name="Picture 2"/>
          <p:cNvPicPr>
            <a:picLocks noChangeAspect="1"/>
          </p:cNvPicPr>
          <p:nvPr/>
        </p:nvPicPr>
        <p:blipFill>
          <a:blip r:embed="rId4"/>
          <a:stretch>
            <a:fillRect/>
          </a:stretch>
        </p:blipFill>
        <p:spPr>
          <a:xfrm>
            <a:off x="6404553" y="658040"/>
            <a:ext cx="5659110" cy="3086646"/>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443"/>
        <p:cNvGrpSpPr/>
        <p:nvPr/>
      </p:nvGrpSpPr>
      <p:grpSpPr>
        <a:xfrm>
          <a:off x="0" y="0"/>
          <a:ext cx="0" cy="0"/>
          <a:chOff x="0" y="0"/>
          <a:chExt cx="0" cy="0"/>
        </a:xfrm>
      </p:grpSpPr>
      <p:sp>
        <p:nvSpPr>
          <p:cNvPr id="13444" name="Google Shape;13444;p20"/>
          <p:cNvSpPr txBox="1">
            <a:spLocks noGrp="1"/>
          </p:cNvSpPr>
          <p:nvPr>
            <p:ph type="title"/>
          </p:nvPr>
        </p:nvSpPr>
        <p:spPr>
          <a:xfrm>
            <a:off x="47302" y="97775"/>
            <a:ext cx="6123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IN" b="1">
                <a:latin typeface="Times New Roman"/>
                <a:ea typeface="Times New Roman"/>
                <a:cs typeface="Times New Roman"/>
                <a:sym typeface="Times New Roman"/>
              </a:rPr>
              <a:t>Evidence-based Recommendations 4</a:t>
            </a:r>
            <a:endParaRPr>
              <a:latin typeface="Times New Roman"/>
              <a:ea typeface="Times New Roman"/>
              <a:cs typeface="Times New Roman"/>
              <a:sym typeface="Times New Roman"/>
            </a:endParaRPr>
          </a:p>
        </p:txBody>
      </p:sp>
      <p:sp>
        <p:nvSpPr>
          <p:cNvPr id="13445" name="Google Shape;13445;p20"/>
          <p:cNvSpPr txBox="1">
            <a:spLocks noGrp="1"/>
          </p:cNvSpPr>
          <p:nvPr>
            <p:ph type="body" idx="1"/>
          </p:nvPr>
        </p:nvSpPr>
        <p:spPr>
          <a:xfrm>
            <a:off x="47300" y="1372000"/>
            <a:ext cx="5973900" cy="5486100"/>
          </a:xfrm>
          <a:prstGeom prst="rect">
            <a:avLst/>
          </a:prstGeom>
          <a:noFill/>
          <a:ln>
            <a:noFill/>
          </a:ln>
        </p:spPr>
        <p:txBody>
          <a:bodyPr spcFirstLastPara="1" wrap="square" lIns="91425" tIns="45700" rIns="91425" bIns="45700" anchor="t" anchorCtr="0">
            <a:normAutofit fontScale="92500"/>
          </a:bodyPr>
          <a:lstStyle/>
          <a:p>
            <a:pPr marL="0" indent="0" algn="just">
              <a:spcBef>
                <a:spcPts val="0"/>
              </a:spcBef>
              <a:buClr>
                <a:schemeClr val="dk1"/>
              </a:buClr>
              <a:buSzPct val="100000"/>
              <a:buNone/>
            </a:pPr>
            <a:r>
              <a:rPr lang="en-IN" i="1" dirty="0">
                <a:latin typeface="Times New Roman"/>
                <a:ea typeface="Times New Roman"/>
                <a:cs typeface="Times New Roman"/>
                <a:sym typeface="Times New Roman"/>
              </a:rPr>
              <a:t>Performance Appraisal Model</a:t>
            </a:r>
            <a:endParaRPr dirty="0">
              <a:latin typeface="Times New Roman"/>
              <a:ea typeface="Times New Roman"/>
              <a:cs typeface="Times New Roman"/>
              <a:sym typeface="Times New Roman"/>
            </a:endParaRPr>
          </a:p>
          <a:p>
            <a:pPr algn="just">
              <a:buClr>
                <a:schemeClr val="dk1"/>
              </a:buClr>
              <a:buSzPct val="100000"/>
            </a:pPr>
            <a:r>
              <a:rPr lang="en-IN" i="1" dirty="0">
                <a:latin typeface="Times New Roman"/>
                <a:ea typeface="Times New Roman"/>
                <a:cs typeface="Times New Roman"/>
                <a:sym typeface="Times New Roman"/>
              </a:rPr>
              <a:t>Practicality: </a:t>
            </a:r>
            <a:r>
              <a:rPr lang="en-IN" dirty="0">
                <a:latin typeface="Times New Roman"/>
                <a:ea typeface="Times New Roman"/>
                <a:cs typeface="Times New Roman"/>
                <a:sym typeface="Times New Roman"/>
              </a:rPr>
              <a:t>Performance appraisal model will help Unilever to monitor, review and evaluate the performance of its employees (</a:t>
            </a:r>
            <a:r>
              <a:rPr lang="en-IN" dirty="0" err="1">
                <a:latin typeface="Times New Roman"/>
                <a:ea typeface="Times New Roman"/>
                <a:cs typeface="Times New Roman"/>
                <a:sym typeface="Times New Roman"/>
              </a:rPr>
              <a:t>Triansyah</a:t>
            </a:r>
            <a:r>
              <a:rPr lang="en-IN" dirty="0">
                <a:latin typeface="Times New Roman"/>
                <a:ea typeface="Times New Roman"/>
                <a:cs typeface="Times New Roman"/>
                <a:sym typeface="Times New Roman"/>
              </a:rPr>
              <a:t> </a:t>
            </a:r>
            <a:r>
              <a:rPr lang="en-IN" i="1" dirty="0">
                <a:latin typeface="Times New Roman"/>
                <a:ea typeface="Times New Roman"/>
                <a:cs typeface="Times New Roman"/>
                <a:sym typeface="Times New Roman"/>
              </a:rPr>
              <a:t>et al., </a:t>
            </a:r>
            <a:r>
              <a:rPr lang="en-IN" dirty="0">
                <a:latin typeface="Times New Roman"/>
                <a:ea typeface="Times New Roman"/>
                <a:cs typeface="Times New Roman"/>
                <a:sym typeface="Times New Roman"/>
              </a:rPr>
              <a:t>2023)</a:t>
            </a:r>
            <a:endParaRPr dirty="0"/>
          </a:p>
          <a:p>
            <a:pPr algn="just">
              <a:buClr>
                <a:schemeClr val="dk1"/>
              </a:buClr>
              <a:buSzPct val="100000"/>
            </a:pPr>
            <a:r>
              <a:rPr lang="en-IN" i="1" dirty="0">
                <a:latin typeface="Times New Roman"/>
                <a:ea typeface="Times New Roman"/>
                <a:cs typeface="Times New Roman"/>
                <a:sym typeface="Times New Roman"/>
              </a:rPr>
              <a:t>Feasibility: </a:t>
            </a:r>
            <a:r>
              <a:rPr lang="en-IN" dirty="0">
                <a:latin typeface="Times New Roman"/>
                <a:ea typeface="Times New Roman"/>
                <a:cs typeface="Times New Roman"/>
                <a:sym typeface="Times New Roman"/>
              </a:rPr>
              <a:t>This model will allow Unilever to improve knowledge transfer by 50% for ensuring better growth in R&amp;D outcomes (</a:t>
            </a:r>
            <a:r>
              <a:rPr lang="en-IN" dirty="0" err="1">
                <a:latin typeface="Times New Roman"/>
                <a:ea typeface="Times New Roman"/>
                <a:cs typeface="Times New Roman"/>
                <a:sym typeface="Times New Roman"/>
              </a:rPr>
              <a:t>Firdaus</a:t>
            </a:r>
            <a:r>
              <a:rPr lang="en-IN" dirty="0">
                <a:latin typeface="Times New Roman"/>
                <a:ea typeface="Times New Roman"/>
                <a:cs typeface="Times New Roman"/>
                <a:sym typeface="Times New Roman"/>
              </a:rPr>
              <a:t> </a:t>
            </a:r>
            <a:r>
              <a:rPr lang="en-IN" i="1" dirty="0">
                <a:latin typeface="Times New Roman"/>
                <a:ea typeface="Times New Roman"/>
                <a:cs typeface="Times New Roman"/>
                <a:sym typeface="Times New Roman"/>
              </a:rPr>
              <a:t>et al., </a:t>
            </a:r>
            <a:r>
              <a:rPr lang="en-IN" dirty="0">
                <a:latin typeface="Times New Roman"/>
                <a:ea typeface="Times New Roman"/>
                <a:cs typeface="Times New Roman"/>
                <a:sym typeface="Times New Roman"/>
              </a:rPr>
              <a:t>2024)</a:t>
            </a:r>
            <a:endParaRPr dirty="0"/>
          </a:p>
          <a:p>
            <a:pPr algn="just">
              <a:buClr>
                <a:schemeClr val="dk1"/>
              </a:buClr>
              <a:buSzPct val="100000"/>
            </a:pPr>
            <a:r>
              <a:rPr lang="en-IN" i="1" dirty="0">
                <a:latin typeface="Times New Roman"/>
                <a:ea typeface="Times New Roman"/>
                <a:cs typeface="Times New Roman"/>
                <a:sym typeface="Times New Roman"/>
              </a:rPr>
              <a:t>Theoretical support: </a:t>
            </a:r>
            <a:r>
              <a:rPr lang="en-IN" dirty="0">
                <a:latin typeface="Times New Roman"/>
                <a:ea typeface="Times New Roman"/>
                <a:cs typeface="Times New Roman"/>
                <a:sym typeface="Times New Roman"/>
              </a:rPr>
              <a:t>A proper application of this model will allow Unilever to focus on providing appropriate feedback to the employees in rectifying their mistakes.</a:t>
            </a:r>
            <a:endParaRPr dirty="0"/>
          </a:p>
        </p:txBody>
      </p:sp>
      <p:sp>
        <p:nvSpPr>
          <p:cNvPr id="13446" name="Google Shape;13446;p20"/>
          <p:cNvSpPr txBox="1"/>
          <p:nvPr/>
        </p:nvSpPr>
        <p:spPr>
          <a:xfrm>
            <a:off x="6337738" y="5830094"/>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Valamis, 2026)</a:t>
            </a:r>
            <a:endParaRPr sz="1800" b="0" i="0" u="none" strike="noStrike" cap="none">
              <a:solidFill>
                <a:schemeClr val="dk1"/>
              </a:solidFill>
              <a:latin typeface="Times New Roman"/>
              <a:ea typeface="Times New Roman"/>
              <a:cs typeface="Times New Roman"/>
              <a:sym typeface="Times New Roman"/>
            </a:endParaRPr>
          </a:p>
        </p:txBody>
      </p:sp>
      <p:pic>
        <p:nvPicPr>
          <p:cNvPr id="13447" name="Google Shape;13447;p20" descr="Performance Management Cycle: 4 Stages, Process &amp; Best Practices"/>
          <p:cNvPicPr preferRelativeResize="0"/>
          <p:nvPr/>
        </p:nvPicPr>
        <p:blipFill rotWithShape="1">
          <a:blip r:embed="rId3">
            <a:alphaModFix/>
          </a:blip>
          <a:srcRect/>
          <a:stretch/>
        </p:blipFill>
        <p:spPr>
          <a:xfrm>
            <a:off x="6021225" y="553400"/>
            <a:ext cx="6123476" cy="51855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448"/>
        <p:cNvGrpSpPr/>
        <p:nvPr/>
      </p:nvGrpSpPr>
      <p:grpSpPr>
        <a:xfrm>
          <a:off x="0" y="0"/>
          <a:ext cx="0" cy="0"/>
          <a:chOff x="0" y="0"/>
          <a:chExt cx="0" cy="0"/>
        </a:xfrm>
      </p:grpSpPr>
      <p:sp>
        <p:nvSpPr>
          <p:cNvPr id="13449" name="Google Shape;13449;p21"/>
          <p:cNvSpPr txBox="1">
            <a:spLocks noGrp="1"/>
          </p:cNvSpPr>
          <p:nvPr>
            <p:ph type="title"/>
          </p:nvPr>
        </p:nvSpPr>
        <p:spPr>
          <a:xfrm>
            <a:off x="2" y="97987"/>
            <a:ext cx="86970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2800"/>
              <a:buFont typeface="Times New Roman"/>
              <a:buNone/>
            </a:pPr>
            <a:r>
              <a:rPr lang="en-IN" sz="2800" b="1">
                <a:latin typeface="Times New Roman"/>
                <a:ea typeface="Times New Roman"/>
                <a:cs typeface="Times New Roman"/>
                <a:sym typeface="Times New Roman"/>
              </a:rPr>
              <a:t>Work implications in future - Impact of AI and automation in reshaping work</a:t>
            </a:r>
            <a:endParaRPr sz="2800">
              <a:latin typeface="Times New Roman"/>
              <a:ea typeface="Times New Roman"/>
              <a:cs typeface="Times New Roman"/>
              <a:sym typeface="Times New Roman"/>
            </a:endParaRPr>
          </a:p>
        </p:txBody>
      </p:sp>
      <p:sp>
        <p:nvSpPr>
          <p:cNvPr id="13450" name="Google Shape;13450;p21"/>
          <p:cNvSpPr txBox="1">
            <a:spLocks noGrp="1"/>
          </p:cNvSpPr>
          <p:nvPr>
            <p:ph type="body" idx="1"/>
          </p:nvPr>
        </p:nvSpPr>
        <p:spPr>
          <a:xfrm>
            <a:off x="0" y="1542525"/>
            <a:ext cx="4745400" cy="5064900"/>
          </a:xfrm>
          <a:prstGeom prst="rect">
            <a:avLst/>
          </a:prstGeom>
          <a:noFill/>
          <a:ln>
            <a:noFill/>
          </a:ln>
        </p:spPr>
        <p:txBody>
          <a:bodyPr spcFirstLastPara="1" wrap="square" lIns="91425" tIns="45700" rIns="91425" bIns="45700" anchor="t" anchorCtr="0">
            <a:normAutofit/>
          </a:bodyPr>
          <a:lstStyle/>
          <a:p>
            <a:pPr algn="just">
              <a:spcBef>
                <a:spcPts val="0"/>
              </a:spcBef>
              <a:buClr>
                <a:schemeClr val="dk1"/>
              </a:buClr>
              <a:buSzPts val="2400"/>
            </a:pPr>
            <a:r>
              <a:rPr lang="en-IN" sz="2400" dirty="0">
                <a:latin typeface="Times New Roman"/>
                <a:ea typeface="Times New Roman"/>
                <a:cs typeface="Times New Roman"/>
                <a:sym typeface="Times New Roman"/>
              </a:rPr>
              <a:t>Unilever has already incorporated AI in its content creation procedures for transforming the market at a 30% faster pace and increasing visibility by 22.5% (Unilever, 2025)</a:t>
            </a:r>
            <a:endParaRPr dirty="0"/>
          </a:p>
          <a:p>
            <a:pPr algn="just">
              <a:buClr>
                <a:schemeClr val="dk1"/>
              </a:buClr>
              <a:buSzPts val="2400"/>
            </a:pPr>
            <a:r>
              <a:rPr lang="en-IN" sz="2400" i="1" dirty="0">
                <a:latin typeface="Times New Roman"/>
                <a:ea typeface="Times New Roman"/>
                <a:cs typeface="Times New Roman"/>
                <a:sym typeface="Times New Roman"/>
              </a:rPr>
              <a:t>Training and development cycle</a:t>
            </a:r>
            <a:r>
              <a:rPr lang="en-IN" sz="2400" dirty="0">
                <a:latin typeface="Times New Roman"/>
                <a:ea typeface="Times New Roman"/>
                <a:cs typeface="Times New Roman"/>
                <a:sym typeface="Times New Roman"/>
              </a:rPr>
              <a:t> will have to be incorporated by Unilever so that the employees can adapt with the AI-powered working system in a better way (</a:t>
            </a:r>
            <a:r>
              <a:rPr lang="en-IN" sz="2400" dirty="0" err="1">
                <a:latin typeface="Times New Roman"/>
                <a:ea typeface="Times New Roman"/>
                <a:cs typeface="Times New Roman"/>
                <a:sym typeface="Times New Roman"/>
              </a:rPr>
              <a:t>Akavova</a:t>
            </a:r>
            <a:r>
              <a:rPr lang="en-IN" sz="2400" dirty="0">
                <a:latin typeface="Times New Roman"/>
                <a:ea typeface="Times New Roman"/>
                <a:cs typeface="Times New Roman"/>
                <a:sym typeface="Times New Roman"/>
              </a:rPr>
              <a:t> </a:t>
            </a:r>
            <a:r>
              <a:rPr lang="en-IN" sz="2400" i="1" dirty="0">
                <a:latin typeface="Times New Roman"/>
                <a:ea typeface="Times New Roman"/>
                <a:cs typeface="Times New Roman"/>
                <a:sym typeface="Times New Roman"/>
              </a:rPr>
              <a:t>et al., </a:t>
            </a:r>
            <a:r>
              <a:rPr lang="en-IN" sz="2400" dirty="0">
                <a:latin typeface="Times New Roman"/>
                <a:ea typeface="Times New Roman"/>
                <a:cs typeface="Times New Roman"/>
                <a:sym typeface="Times New Roman"/>
              </a:rPr>
              <a:t>2023)</a:t>
            </a:r>
            <a:endParaRPr dirty="0"/>
          </a:p>
        </p:txBody>
      </p:sp>
      <p:sp>
        <p:nvSpPr>
          <p:cNvPr id="13451" name="Google Shape;13451;p21"/>
          <p:cNvSpPr txBox="1"/>
          <p:nvPr/>
        </p:nvSpPr>
        <p:spPr>
          <a:xfrm>
            <a:off x="6337738" y="6488668"/>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Unilever, 2025)</a:t>
            </a:r>
            <a:endParaRPr sz="1800" b="0" i="0" u="none" strike="noStrike" cap="none">
              <a:solidFill>
                <a:schemeClr val="dk1"/>
              </a:solidFill>
              <a:latin typeface="Times New Roman"/>
              <a:ea typeface="Times New Roman"/>
              <a:cs typeface="Times New Roman"/>
              <a:sym typeface="Times New Roman"/>
            </a:endParaRPr>
          </a:p>
        </p:txBody>
      </p:sp>
      <p:pic>
        <p:nvPicPr>
          <p:cNvPr id="13452" name="Google Shape;13452;p21"/>
          <p:cNvPicPr preferRelativeResize="0"/>
          <p:nvPr/>
        </p:nvPicPr>
        <p:blipFill rotWithShape="1">
          <a:blip r:embed="rId3">
            <a:alphaModFix/>
          </a:blip>
          <a:srcRect/>
          <a:stretch/>
        </p:blipFill>
        <p:spPr>
          <a:xfrm>
            <a:off x="4792717" y="1423668"/>
            <a:ext cx="7351986" cy="50650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3453"/>
        <p:cNvGrpSpPr/>
        <p:nvPr/>
      </p:nvGrpSpPr>
      <p:grpSpPr>
        <a:xfrm>
          <a:off x="0" y="0"/>
          <a:ext cx="0" cy="0"/>
          <a:chOff x="0" y="0"/>
          <a:chExt cx="0" cy="0"/>
        </a:xfrm>
      </p:grpSpPr>
      <p:sp>
        <p:nvSpPr>
          <p:cNvPr id="13454" name="Google Shape;13454;p22"/>
          <p:cNvSpPr txBox="1">
            <a:spLocks noGrp="1"/>
          </p:cNvSpPr>
          <p:nvPr>
            <p:ph type="title"/>
          </p:nvPr>
        </p:nvSpPr>
        <p:spPr>
          <a:xfrm>
            <a:off x="206266" y="302063"/>
            <a:ext cx="6131400" cy="7524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2800"/>
              <a:buFont typeface="Times New Roman"/>
              <a:buNone/>
            </a:pPr>
            <a:r>
              <a:rPr lang="en-IN" sz="2800" b="1">
                <a:latin typeface="Times New Roman"/>
                <a:ea typeface="Times New Roman"/>
                <a:cs typeface="Times New Roman"/>
                <a:sym typeface="Times New Roman"/>
              </a:rPr>
              <a:t>Contd…</a:t>
            </a:r>
            <a:endParaRPr sz="2800">
              <a:latin typeface="Times New Roman"/>
              <a:ea typeface="Times New Roman"/>
              <a:cs typeface="Times New Roman"/>
              <a:sym typeface="Times New Roman"/>
            </a:endParaRPr>
          </a:p>
        </p:txBody>
      </p:sp>
      <p:sp>
        <p:nvSpPr>
          <p:cNvPr id="13455" name="Google Shape;13455;p22"/>
          <p:cNvSpPr txBox="1">
            <a:spLocks noGrp="1"/>
          </p:cNvSpPr>
          <p:nvPr>
            <p:ph type="body" idx="1"/>
          </p:nvPr>
        </p:nvSpPr>
        <p:spPr>
          <a:xfrm>
            <a:off x="0" y="774626"/>
            <a:ext cx="4500000" cy="5890800"/>
          </a:xfrm>
          <a:prstGeom prst="rect">
            <a:avLst/>
          </a:prstGeom>
          <a:noFill/>
          <a:ln>
            <a:noFill/>
          </a:ln>
        </p:spPr>
        <p:txBody>
          <a:bodyPr spcFirstLastPara="1" wrap="square" lIns="91425" tIns="45700" rIns="91425" bIns="45700" anchor="t" anchorCtr="0">
            <a:normAutofit fontScale="92500" lnSpcReduction="10000"/>
          </a:bodyPr>
          <a:lstStyle/>
          <a:p>
            <a:pPr marL="470535" indent="-457200" algn="just">
              <a:spcBef>
                <a:spcPts val="0"/>
              </a:spcBef>
              <a:buClr>
                <a:schemeClr val="dk1"/>
              </a:buClr>
              <a:buSzPct val="100000"/>
            </a:pPr>
            <a:r>
              <a:rPr lang="en-IN" dirty="0">
                <a:latin typeface="Times New Roman"/>
                <a:ea typeface="Times New Roman"/>
                <a:cs typeface="Times New Roman"/>
                <a:sym typeface="Times New Roman"/>
              </a:rPr>
              <a:t>Key components of learning such as formal training, knowledge management and informal learning will have to be prioritised by Unilever</a:t>
            </a:r>
            <a:endParaRPr dirty="0"/>
          </a:p>
          <a:p>
            <a:pPr marL="470535" indent="-457200" algn="just">
              <a:buClr>
                <a:schemeClr val="dk1"/>
              </a:buClr>
              <a:buSzPct val="100000"/>
            </a:pPr>
            <a:r>
              <a:rPr lang="en-IN" dirty="0">
                <a:latin typeface="Times New Roman"/>
                <a:ea typeface="Times New Roman"/>
                <a:cs typeface="Times New Roman"/>
                <a:sym typeface="Times New Roman"/>
              </a:rPr>
              <a:t>Unilever has already ensured upskilling of 10 million Gen Z for enhancing their skills by 2030 (Unilever, 2023)</a:t>
            </a:r>
            <a:endParaRPr dirty="0"/>
          </a:p>
          <a:p>
            <a:pPr marL="470535" indent="-457200" algn="just">
              <a:buClr>
                <a:schemeClr val="dk1"/>
              </a:buClr>
              <a:buSzPct val="100000"/>
            </a:pPr>
            <a:r>
              <a:rPr lang="en-IN" dirty="0">
                <a:latin typeface="Times New Roman"/>
                <a:ea typeface="Times New Roman"/>
                <a:cs typeface="Times New Roman"/>
                <a:sym typeface="Times New Roman"/>
              </a:rPr>
              <a:t>This strategy of </a:t>
            </a:r>
            <a:r>
              <a:rPr lang="en-IN" i="1" dirty="0">
                <a:latin typeface="Times New Roman"/>
                <a:ea typeface="Times New Roman"/>
                <a:cs typeface="Times New Roman"/>
                <a:sym typeface="Times New Roman"/>
              </a:rPr>
              <a:t>systematic training design</a:t>
            </a:r>
            <a:r>
              <a:rPr lang="en-IN" dirty="0">
                <a:latin typeface="Times New Roman"/>
                <a:ea typeface="Times New Roman"/>
                <a:cs typeface="Times New Roman"/>
                <a:sym typeface="Times New Roman"/>
              </a:rPr>
              <a:t> will certainly make the young employees within Unilever to adapt with the artificial intelligence and enhance readiness and evaluating skills</a:t>
            </a:r>
            <a:endParaRPr dirty="0"/>
          </a:p>
        </p:txBody>
      </p:sp>
      <p:sp>
        <p:nvSpPr>
          <p:cNvPr id="13456" name="Google Shape;13456;p22"/>
          <p:cNvSpPr txBox="1"/>
          <p:nvPr/>
        </p:nvSpPr>
        <p:spPr>
          <a:xfrm>
            <a:off x="6337738" y="6488668"/>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Unilever, 2023)</a:t>
            </a:r>
            <a:endParaRPr sz="1800" b="0" i="0" u="none" strike="noStrike" cap="none">
              <a:solidFill>
                <a:schemeClr val="dk1"/>
              </a:solidFill>
              <a:latin typeface="Times New Roman"/>
              <a:ea typeface="Times New Roman"/>
              <a:cs typeface="Times New Roman"/>
              <a:sym typeface="Times New Roman"/>
            </a:endParaRPr>
          </a:p>
        </p:txBody>
      </p:sp>
      <p:pic>
        <p:nvPicPr>
          <p:cNvPr id="13457" name="Google Shape;13457;p22"/>
          <p:cNvPicPr preferRelativeResize="0"/>
          <p:nvPr/>
        </p:nvPicPr>
        <p:blipFill rotWithShape="1">
          <a:blip r:embed="rId3">
            <a:alphaModFix/>
          </a:blip>
          <a:srcRect/>
          <a:stretch/>
        </p:blipFill>
        <p:spPr>
          <a:xfrm>
            <a:off x="4663055" y="662152"/>
            <a:ext cx="7481648" cy="5658524"/>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458"/>
        <p:cNvGrpSpPr/>
        <p:nvPr/>
      </p:nvGrpSpPr>
      <p:grpSpPr>
        <a:xfrm>
          <a:off x="0" y="0"/>
          <a:ext cx="0" cy="0"/>
          <a:chOff x="0" y="0"/>
          <a:chExt cx="0" cy="0"/>
        </a:xfrm>
      </p:grpSpPr>
      <p:sp>
        <p:nvSpPr>
          <p:cNvPr id="13459" name="Google Shape;13459;p23"/>
          <p:cNvSpPr txBox="1">
            <a:spLocks noGrp="1"/>
          </p:cNvSpPr>
          <p:nvPr>
            <p:ph type="title"/>
          </p:nvPr>
        </p:nvSpPr>
        <p:spPr>
          <a:xfrm>
            <a:off x="206266" y="302063"/>
            <a:ext cx="6131400" cy="7524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2800"/>
              <a:buFont typeface="Times New Roman"/>
              <a:buNone/>
            </a:pPr>
            <a:r>
              <a:rPr lang="en-IN" sz="2800" b="1">
                <a:latin typeface="Times New Roman"/>
                <a:ea typeface="Times New Roman"/>
                <a:cs typeface="Times New Roman"/>
                <a:sym typeface="Times New Roman"/>
              </a:rPr>
              <a:t>Contd…</a:t>
            </a:r>
            <a:endParaRPr sz="2800">
              <a:latin typeface="Times New Roman"/>
              <a:ea typeface="Times New Roman"/>
              <a:cs typeface="Times New Roman"/>
              <a:sym typeface="Times New Roman"/>
            </a:endParaRPr>
          </a:p>
        </p:txBody>
      </p:sp>
      <p:sp>
        <p:nvSpPr>
          <p:cNvPr id="13460" name="Google Shape;13460;p23"/>
          <p:cNvSpPr txBox="1">
            <a:spLocks noGrp="1"/>
          </p:cNvSpPr>
          <p:nvPr>
            <p:ph type="body" idx="1"/>
          </p:nvPr>
        </p:nvSpPr>
        <p:spPr>
          <a:xfrm>
            <a:off x="56125" y="1054325"/>
            <a:ext cx="5564100" cy="5803800"/>
          </a:xfrm>
          <a:prstGeom prst="rect">
            <a:avLst/>
          </a:prstGeom>
          <a:noFill/>
          <a:ln>
            <a:noFill/>
          </a:ln>
        </p:spPr>
        <p:txBody>
          <a:bodyPr spcFirstLastPara="1" wrap="square" lIns="91425" tIns="45700" rIns="91425" bIns="45700" anchor="t" anchorCtr="0">
            <a:normAutofit/>
          </a:bodyPr>
          <a:lstStyle/>
          <a:p>
            <a:pPr marL="0" indent="0" algn="just">
              <a:spcBef>
                <a:spcPts val="0"/>
              </a:spcBef>
              <a:buClr>
                <a:schemeClr val="dk1"/>
              </a:buClr>
              <a:buSzPts val="2400"/>
              <a:buNone/>
            </a:pPr>
            <a:r>
              <a:rPr lang="en-IN" sz="2400" i="1" dirty="0">
                <a:latin typeface="Times New Roman"/>
                <a:ea typeface="Times New Roman"/>
                <a:cs typeface="Times New Roman"/>
                <a:sym typeface="Times New Roman"/>
              </a:rPr>
              <a:t>Job Characteristics Model</a:t>
            </a:r>
            <a:endParaRPr sz="2400" dirty="0">
              <a:latin typeface="Times New Roman"/>
              <a:ea typeface="Times New Roman"/>
              <a:cs typeface="Times New Roman"/>
              <a:sym typeface="Times New Roman"/>
            </a:endParaRPr>
          </a:p>
          <a:p>
            <a:pPr algn="just">
              <a:buClr>
                <a:schemeClr val="dk1"/>
              </a:buClr>
              <a:buSzPts val="2400"/>
            </a:pPr>
            <a:r>
              <a:rPr lang="en-IN" sz="2400" dirty="0">
                <a:latin typeface="Times New Roman"/>
                <a:ea typeface="Times New Roman"/>
                <a:cs typeface="Times New Roman"/>
                <a:sym typeface="Times New Roman"/>
              </a:rPr>
              <a:t>This model will allow Unilever to motivate the employees in different ways through skill variety, task identity, task significance and autonomy (</a:t>
            </a:r>
            <a:r>
              <a:rPr lang="en-IN" sz="2400" dirty="0" err="1">
                <a:latin typeface="Times New Roman"/>
                <a:ea typeface="Times New Roman"/>
                <a:cs typeface="Times New Roman"/>
                <a:sym typeface="Times New Roman"/>
              </a:rPr>
              <a:t>Cotič</a:t>
            </a:r>
            <a:r>
              <a:rPr lang="en-IN" sz="2400" dirty="0">
                <a:latin typeface="Times New Roman"/>
                <a:ea typeface="Times New Roman"/>
                <a:cs typeface="Times New Roman"/>
                <a:sym typeface="Times New Roman"/>
              </a:rPr>
              <a:t> </a:t>
            </a:r>
            <a:r>
              <a:rPr lang="en-IN" sz="2400" i="1" dirty="0">
                <a:latin typeface="Times New Roman"/>
                <a:ea typeface="Times New Roman"/>
                <a:cs typeface="Times New Roman"/>
                <a:sym typeface="Times New Roman"/>
              </a:rPr>
              <a:t>et al., </a:t>
            </a:r>
            <a:r>
              <a:rPr lang="en-IN" sz="2400" dirty="0">
                <a:latin typeface="Times New Roman"/>
                <a:ea typeface="Times New Roman"/>
                <a:cs typeface="Times New Roman"/>
                <a:sym typeface="Times New Roman"/>
              </a:rPr>
              <a:t>2025)</a:t>
            </a:r>
            <a:endParaRPr dirty="0"/>
          </a:p>
          <a:p>
            <a:pPr algn="just">
              <a:buClr>
                <a:schemeClr val="dk1"/>
              </a:buClr>
              <a:buSzPts val="2400"/>
            </a:pPr>
            <a:r>
              <a:rPr lang="en-IN" sz="2400" dirty="0">
                <a:latin typeface="Times New Roman"/>
                <a:ea typeface="Times New Roman"/>
                <a:cs typeface="Times New Roman"/>
                <a:sym typeface="Times New Roman"/>
              </a:rPr>
              <a:t>A proper implementation of this model will provide autonomy to the employees, hence enhancing their creativity with AI tools by almost 100% in future</a:t>
            </a:r>
            <a:endParaRPr dirty="0"/>
          </a:p>
          <a:p>
            <a:pPr algn="just">
              <a:buClr>
                <a:schemeClr val="dk1"/>
              </a:buClr>
              <a:buSzPts val="2400"/>
            </a:pPr>
            <a:r>
              <a:rPr lang="en-IN" sz="2400" dirty="0">
                <a:latin typeface="Times New Roman"/>
                <a:ea typeface="Times New Roman"/>
                <a:cs typeface="Times New Roman"/>
                <a:sym typeface="Times New Roman"/>
              </a:rPr>
              <a:t>Proper feedback from the hierarchies will follow for the employees to ensure that they stay on the right path and do not get distracted from their targets, hence bridging the agility gaps and sluggishness.</a:t>
            </a:r>
            <a:endParaRPr dirty="0"/>
          </a:p>
        </p:txBody>
      </p:sp>
      <p:sp>
        <p:nvSpPr>
          <p:cNvPr id="13461" name="Google Shape;13461;p23"/>
          <p:cNvSpPr txBox="1"/>
          <p:nvPr/>
        </p:nvSpPr>
        <p:spPr>
          <a:xfrm>
            <a:off x="6337738" y="6488668"/>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Armstrong, 2015)</a:t>
            </a:r>
            <a:endParaRPr sz="1800" b="0" i="0" u="none" strike="noStrike" cap="none">
              <a:solidFill>
                <a:schemeClr val="dk1"/>
              </a:solidFill>
              <a:latin typeface="Times New Roman"/>
              <a:ea typeface="Times New Roman"/>
              <a:cs typeface="Times New Roman"/>
              <a:sym typeface="Times New Roman"/>
            </a:endParaRPr>
          </a:p>
        </p:txBody>
      </p:sp>
      <p:pic>
        <p:nvPicPr>
          <p:cNvPr id="13462" name="Google Shape;13462;p23"/>
          <p:cNvPicPr preferRelativeResize="0"/>
          <p:nvPr/>
        </p:nvPicPr>
        <p:blipFill rotWithShape="1">
          <a:blip r:embed="rId3">
            <a:alphaModFix/>
          </a:blip>
          <a:srcRect/>
          <a:stretch/>
        </p:blipFill>
        <p:spPr>
          <a:xfrm>
            <a:off x="5815049" y="518175"/>
            <a:ext cx="6329650" cy="58038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3463"/>
        <p:cNvGrpSpPr/>
        <p:nvPr/>
      </p:nvGrpSpPr>
      <p:grpSpPr>
        <a:xfrm>
          <a:off x="0" y="0"/>
          <a:ext cx="0" cy="0"/>
          <a:chOff x="0" y="0"/>
          <a:chExt cx="0" cy="0"/>
        </a:xfrm>
      </p:grpSpPr>
      <p:sp>
        <p:nvSpPr>
          <p:cNvPr id="13464" name="Google Shape;13464;p24"/>
          <p:cNvSpPr txBox="1">
            <a:spLocks noGrp="1"/>
          </p:cNvSpPr>
          <p:nvPr>
            <p:ph type="title"/>
          </p:nvPr>
        </p:nvSpPr>
        <p:spPr>
          <a:xfrm>
            <a:off x="206266" y="302063"/>
            <a:ext cx="6131400" cy="7524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3200"/>
              <a:buFont typeface="Times New Roman"/>
              <a:buNone/>
            </a:pPr>
            <a:r>
              <a:rPr lang="en-IN" sz="3200" b="1">
                <a:latin typeface="Times New Roman"/>
                <a:ea typeface="Times New Roman"/>
                <a:cs typeface="Times New Roman"/>
                <a:sym typeface="Times New Roman"/>
              </a:rPr>
              <a:t>Conclusion</a:t>
            </a:r>
            <a:endParaRPr sz="3200">
              <a:latin typeface="Times New Roman"/>
              <a:ea typeface="Times New Roman"/>
              <a:cs typeface="Times New Roman"/>
              <a:sym typeface="Times New Roman"/>
            </a:endParaRPr>
          </a:p>
        </p:txBody>
      </p:sp>
      <p:sp>
        <p:nvSpPr>
          <p:cNvPr id="13465" name="Google Shape;13465;p24"/>
          <p:cNvSpPr txBox="1">
            <a:spLocks noGrp="1"/>
          </p:cNvSpPr>
          <p:nvPr>
            <p:ph type="body" idx="1"/>
          </p:nvPr>
        </p:nvSpPr>
        <p:spPr>
          <a:xfrm>
            <a:off x="107987" y="1054324"/>
            <a:ext cx="4855800" cy="5343900"/>
          </a:xfrm>
          <a:prstGeom prst="rect">
            <a:avLst/>
          </a:prstGeom>
          <a:noFill/>
          <a:ln>
            <a:noFill/>
          </a:ln>
        </p:spPr>
        <p:txBody>
          <a:bodyPr spcFirstLastPara="1" wrap="square" lIns="91425" tIns="45700" rIns="91425" bIns="45700" anchor="t" anchorCtr="0">
            <a:normAutofit fontScale="92500" lnSpcReduction="20000"/>
          </a:bodyPr>
          <a:lstStyle/>
          <a:p>
            <a:pPr marL="470535" indent="-457200">
              <a:spcBef>
                <a:spcPts val="0"/>
              </a:spcBef>
              <a:buClr>
                <a:schemeClr val="dk1"/>
              </a:buClr>
              <a:buSzPct val="100000"/>
            </a:pPr>
            <a:r>
              <a:rPr lang="en-IN" dirty="0">
                <a:latin typeface="Times New Roman"/>
                <a:ea typeface="Times New Roman"/>
                <a:cs typeface="Times New Roman"/>
                <a:sym typeface="Times New Roman"/>
              </a:rPr>
              <a:t>Dropping turnover, negative currency, friction in HRM, lack of collaboration, degrading international staffing are some of the core challenges that Unilever has been facing</a:t>
            </a:r>
            <a:endParaRPr dirty="0"/>
          </a:p>
          <a:p>
            <a:pPr marL="470535" indent="-457200">
              <a:buClr>
                <a:schemeClr val="dk1"/>
              </a:buClr>
              <a:buSzPct val="100000"/>
            </a:pPr>
            <a:r>
              <a:rPr lang="en-IN" dirty="0">
                <a:latin typeface="Times New Roman"/>
                <a:ea typeface="Times New Roman"/>
                <a:cs typeface="Times New Roman"/>
                <a:sym typeface="Times New Roman"/>
              </a:rPr>
              <a:t>Collaboration within the employees need to be enhanced with the help of frameworks such as goal setting theory, control theory and social cognitive theory</a:t>
            </a:r>
            <a:endParaRPr dirty="0"/>
          </a:p>
          <a:p>
            <a:pPr marL="470535" indent="-457200">
              <a:buClr>
                <a:schemeClr val="dk1"/>
              </a:buClr>
              <a:buSzPct val="100000"/>
            </a:pPr>
            <a:r>
              <a:rPr lang="en-IN" dirty="0">
                <a:latin typeface="Times New Roman"/>
                <a:ea typeface="Times New Roman"/>
                <a:cs typeface="Times New Roman"/>
                <a:sym typeface="Times New Roman"/>
              </a:rPr>
              <a:t>Appropriate training and development are required for the employees so that they can adapt with the changing working environment in a proper way</a:t>
            </a:r>
            <a:endParaRPr dirty="0"/>
          </a:p>
        </p:txBody>
      </p:sp>
      <p:pic>
        <p:nvPicPr>
          <p:cNvPr id="13466" name="Google Shape;13466;p24"/>
          <p:cNvPicPr preferRelativeResize="0"/>
          <p:nvPr/>
        </p:nvPicPr>
        <p:blipFill rotWithShape="1">
          <a:blip r:embed="rId3">
            <a:alphaModFix/>
          </a:blip>
          <a:srcRect/>
          <a:stretch/>
        </p:blipFill>
        <p:spPr>
          <a:xfrm>
            <a:off x="5092262" y="547959"/>
            <a:ext cx="6939453" cy="5343945"/>
          </a:xfrm>
          <a:prstGeom prst="rect">
            <a:avLst/>
          </a:prstGeom>
          <a:noFill/>
          <a:ln>
            <a:noFill/>
          </a:ln>
        </p:spPr>
      </p:pic>
      <p:sp>
        <p:nvSpPr>
          <p:cNvPr id="13467" name="Google Shape;13467;p24"/>
          <p:cNvSpPr txBox="1"/>
          <p:nvPr/>
        </p:nvSpPr>
        <p:spPr>
          <a:xfrm>
            <a:off x="6096000" y="6137800"/>
            <a:ext cx="51939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 Unilever, 2023)</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80211"/>
            <a:ext cx="10515600" cy="597401"/>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a:xfrm>
            <a:off x="130342" y="649370"/>
            <a:ext cx="11931316" cy="6088313"/>
          </a:xfrm>
        </p:spPr>
        <p:txBody>
          <a:bodyPr>
            <a:noAutofit/>
          </a:bodyPr>
          <a:lstStyle/>
          <a:p>
            <a:pPr marL="0" lvl="0" indent="0">
              <a:buNone/>
            </a:pPr>
            <a:r>
              <a:rPr lang="en-GB" sz="1400" dirty="0">
                <a:latin typeface="Times New Roman" panose="02020603050405020304" pitchFamily="18" charset="0"/>
                <a:cs typeface="Times New Roman" panose="02020603050405020304" pitchFamily="18" charset="0"/>
              </a:rPr>
              <a:t>Abbas, N., Abbas, Z., Liu, X., Khan, S.S., Foster, E.D. and Larkin, S. (2023). A survey: Future smart cities based on advance control of Unmanned Aerial Vehicles (UAVs). </a:t>
            </a:r>
            <a:r>
              <a:rPr lang="en-GB" sz="1400" i="1" dirty="0">
                <a:latin typeface="Times New Roman" panose="02020603050405020304" pitchFamily="18" charset="0"/>
                <a:cs typeface="Times New Roman" panose="02020603050405020304" pitchFamily="18" charset="0"/>
              </a:rPr>
              <a:t>Applied Sciences, 13</a:t>
            </a:r>
            <a:r>
              <a:rPr lang="en-GB" sz="1400" dirty="0">
                <a:latin typeface="Times New Roman" panose="02020603050405020304" pitchFamily="18" charset="0"/>
                <a:cs typeface="Times New Roman" panose="02020603050405020304" pitchFamily="18" charset="0"/>
              </a:rPr>
              <a:t>(17), p.9881. </a:t>
            </a:r>
            <a:r>
              <a:rPr lang="en-GB" sz="1400" u="sng" dirty="0">
                <a:latin typeface="Times New Roman" panose="02020603050405020304" pitchFamily="18" charset="0"/>
                <a:cs typeface="Times New Roman" panose="02020603050405020304" pitchFamily="18" charset="0"/>
                <a:hlinkClick r:id="rId2"/>
              </a:rPr>
              <a:t>https://www.mdpi.com/2076-3417/13/17/9881</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Aho</a:t>
            </a:r>
            <a:r>
              <a:rPr lang="en-GB" sz="1400" dirty="0">
                <a:latin typeface="Times New Roman" panose="02020603050405020304" pitchFamily="18" charset="0"/>
                <a:cs typeface="Times New Roman" panose="02020603050405020304" pitchFamily="18" charset="0"/>
              </a:rPr>
              <a:t>, L. (2026) “Decarbonizing logistics in the </a:t>
            </a:r>
            <a:r>
              <a:rPr lang="en-GB" sz="1400" dirty="0" err="1">
                <a:latin typeface="Times New Roman" panose="02020603050405020304" pitchFamily="18" charset="0"/>
                <a:cs typeface="Times New Roman" panose="02020603050405020304" pitchFamily="18" charset="0"/>
              </a:rPr>
              <a:t>finnish</a:t>
            </a:r>
            <a:r>
              <a:rPr lang="en-GB" sz="1400" dirty="0">
                <a:latin typeface="Times New Roman" panose="02020603050405020304" pitchFamily="18" charset="0"/>
                <a:cs typeface="Times New Roman" panose="02020603050405020304" pitchFamily="18" charset="0"/>
              </a:rPr>
              <a:t> beverage industry: A comparative analysis of Downstream supply chain strategies,” </a:t>
            </a:r>
            <a:r>
              <a:rPr lang="en-GB" sz="1400" i="1" dirty="0">
                <a:latin typeface="Times New Roman" panose="02020603050405020304" pitchFamily="18" charset="0"/>
                <a:cs typeface="Times New Roman" panose="02020603050405020304" pitchFamily="18" charset="0"/>
              </a:rPr>
              <a:t>Theseus.fi</a:t>
            </a:r>
            <a:r>
              <a:rPr lang="en-GB" sz="1400" dirty="0">
                <a:latin typeface="Times New Roman" panose="02020603050405020304" pitchFamily="18" charset="0"/>
                <a:cs typeface="Times New Roman" panose="02020603050405020304" pitchFamily="18" charset="0"/>
              </a:rPr>
              <a:t> [Preprint]. Available at: https://doi.org/http://www.theseus.fi/handle/10024/915674.</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Akavova</a:t>
            </a:r>
            <a:r>
              <a:rPr lang="en-GB" sz="1400" dirty="0">
                <a:latin typeface="Times New Roman" panose="02020603050405020304" pitchFamily="18" charset="0"/>
                <a:cs typeface="Times New Roman" panose="02020603050405020304" pitchFamily="18" charset="0"/>
              </a:rPr>
              <a:t>, A., </a:t>
            </a:r>
            <a:r>
              <a:rPr lang="en-GB" sz="1400" dirty="0" err="1">
                <a:latin typeface="Times New Roman" panose="02020603050405020304" pitchFamily="18" charset="0"/>
                <a:cs typeface="Times New Roman" panose="02020603050405020304" pitchFamily="18" charset="0"/>
              </a:rPr>
              <a:t>Temirkhanova</a:t>
            </a:r>
            <a:r>
              <a:rPr lang="en-GB" sz="1400" dirty="0">
                <a:latin typeface="Times New Roman" panose="02020603050405020304" pitchFamily="18" charset="0"/>
                <a:cs typeface="Times New Roman" panose="02020603050405020304" pitchFamily="18" charset="0"/>
              </a:rPr>
              <a:t>, Z. and </a:t>
            </a:r>
            <a:r>
              <a:rPr lang="en-GB" sz="1400" dirty="0" err="1">
                <a:latin typeface="Times New Roman" panose="02020603050405020304" pitchFamily="18" charset="0"/>
                <a:cs typeface="Times New Roman" panose="02020603050405020304" pitchFamily="18" charset="0"/>
              </a:rPr>
              <a:t>Lorsanova</a:t>
            </a:r>
            <a:r>
              <a:rPr lang="en-GB" sz="1400" dirty="0">
                <a:latin typeface="Times New Roman" panose="02020603050405020304" pitchFamily="18" charset="0"/>
                <a:cs typeface="Times New Roman" panose="02020603050405020304" pitchFamily="18" charset="0"/>
              </a:rPr>
              <a:t>, Z. (2023). Adaptive learning and artificial intelligence in the educational space. In </a:t>
            </a:r>
            <a:r>
              <a:rPr lang="en-GB" sz="1400" i="1" dirty="0">
                <a:latin typeface="Times New Roman" panose="02020603050405020304" pitchFamily="18" charset="0"/>
                <a:cs typeface="Times New Roman" panose="02020603050405020304" pitchFamily="18" charset="0"/>
              </a:rPr>
              <a:t>E3S web of conferences </a:t>
            </a:r>
            <a:r>
              <a:rPr lang="en-GB" sz="1400" dirty="0">
                <a:latin typeface="Times New Roman" panose="02020603050405020304" pitchFamily="18" charset="0"/>
                <a:cs typeface="Times New Roman" panose="02020603050405020304" pitchFamily="18" charset="0"/>
              </a:rPr>
              <a:t>(Vol. 451, p. 06011). EDP Sciences. </a:t>
            </a:r>
            <a:r>
              <a:rPr lang="en-GB" sz="1400" u="sng" dirty="0">
                <a:latin typeface="Times New Roman" panose="02020603050405020304" pitchFamily="18" charset="0"/>
                <a:cs typeface="Times New Roman" panose="02020603050405020304" pitchFamily="18" charset="0"/>
                <a:hlinkClick r:id="rId3"/>
              </a:rPr>
              <a:t>https://www.e3s-conferences.org/articles/e3sconf/pdf/2023/88/e3sconf_esmgt2023_06011.pdf</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Akter</a:t>
            </a:r>
            <a:r>
              <a:rPr lang="en-GB" sz="1400" dirty="0">
                <a:latin typeface="Times New Roman" panose="02020603050405020304" pitchFamily="18" charset="0"/>
                <a:cs typeface="Times New Roman" panose="02020603050405020304" pitchFamily="18" charset="0"/>
              </a:rPr>
              <a:t>, S. (2025) “Cross-cultural management and its impact on international corporate success- a case study of Unilever Plc,” </a:t>
            </a:r>
            <a:r>
              <a:rPr lang="en-GB" sz="1400" i="1" dirty="0">
                <a:latin typeface="Times New Roman" panose="02020603050405020304" pitchFamily="18" charset="0"/>
                <a:cs typeface="Times New Roman" panose="02020603050405020304" pitchFamily="18" charset="0"/>
              </a:rPr>
              <a:t>Theseus.fi</a:t>
            </a:r>
            <a:r>
              <a:rPr lang="en-GB" sz="1400" dirty="0">
                <a:latin typeface="Times New Roman" panose="02020603050405020304" pitchFamily="18" charset="0"/>
                <a:cs typeface="Times New Roman" panose="02020603050405020304" pitchFamily="18" charset="0"/>
              </a:rPr>
              <a:t> [Preprint]. Available at: https://doi.org/http://www.theseus.fi/handle/10024/903927.</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Alfano</a:t>
            </a:r>
            <a:r>
              <a:rPr lang="en-GB" sz="1400" dirty="0">
                <a:latin typeface="Times New Roman" panose="02020603050405020304" pitchFamily="18" charset="0"/>
                <a:cs typeface="Times New Roman" panose="02020603050405020304" pitchFamily="18" charset="0"/>
              </a:rPr>
              <a:t> (2026) </a:t>
            </a:r>
            <a:r>
              <a:rPr lang="en-GB" sz="1400" i="1" dirty="0">
                <a:latin typeface="Times New Roman" panose="02020603050405020304" pitchFamily="18" charset="0"/>
                <a:cs typeface="Times New Roman" panose="02020603050405020304" pitchFamily="18" charset="0"/>
              </a:rPr>
              <a:t>The Capabilities That Determine Whether Multinational Enterprises (MNEs) Stay or Leave: A Case Study of Unilever’s Sustained Commitment to Emerging Markets.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Johncabot.edu</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4"/>
              </a:rPr>
              <a:t>https://archive.johncabot.edu/items/1321fcb1-7d79-4bf4-ba16-63219c2d1159</a:t>
            </a:r>
            <a:r>
              <a:rPr lang="en-GB" sz="1400" dirty="0">
                <a:latin typeface="Times New Roman" panose="02020603050405020304" pitchFamily="18" charset="0"/>
                <a:cs typeface="Times New Roman" panose="02020603050405020304" pitchFamily="18" charset="0"/>
              </a:rPr>
              <a:t> (Accessed on: 10/7/2026). </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Almulla</a:t>
            </a:r>
            <a:r>
              <a:rPr lang="en-GB" sz="1400" dirty="0">
                <a:latin typeface="Times New Roman" panose="02020603050405020304" pitchFamily="18" charset="0"/>
                <a:cs typeface="Times New Roman" panose="02020603050405020304" pitchFamily="18" charset="0"/>
              </a:rPr>
              <a:t>, M.A. and Al-</a:t>
            </a:r>
            <a:r>
              <a:rPr lang="en-GB" sz="1400" dirty="0" err="1">
                <a:latin typeface="Times New Roman" panose="02020603050405020304" pitchFamily="18" charset="0"/>
                <a:cs typeface="Times New Roman" panose="02020603050405020304" pitchFamily="18" charset="0"/>
              </a:rPr>
              <a:t>Rahmi</a:t>
            </a:r>
            <a:r>
              <a:rPr lang="en-GB" sz="1400" dirty="0">
                <a:latin typeface="Times New Roman" panose="02020603050405020304" pitchFamily="18" charset="0"/>
                <a:cs typeface="Times New Roman" panose="02020603050405020304" pitchFamily="18" charset="0"/>
              </a:rPr>
              <a:t>, W.M. (2023). Integrated social cognitive theory with learning input factors: The effects of problem-solving skills and critical thinking skills on learning performance sustainability. </a:t>
            </a:r>
            <a:r>
              <a:rPr lang="en-GB" sz="1400" i="1" dirty="0">
                <a:latin typeface="Times New Roman" panose="02020603050405020304" pitchFamily="18" charset="0"/>
                <a:cs typeface="Times New Roman" panose="02020603050405020304" pitchFamily="18" charset="0"/>
              </a:rPr>
              <a:t>Sustainability, 15</a:t>
            </a:r>
            <a:r>
              <a:rPr lang="en-GB" sz="1400" dirty="0">
                <a:latin typeface="Times New Roman" panose="02020603050405020304" pitchFamily="18" charset="0"/>
                <a:cs typeface="Times New Roman" panose="02020603050405020304" pitchFamily="18" charset="0"/>
              </a:rPr>
              <a:t>(5), p.3978. </a:t>
            </a:r>
            <a:r>
              <a:rPr lang="en-GB" sz="1400" u="sng" dirty="0">
                <a:latin typeface="Times New Roman" panose="02020603050405020304" pitchFamily="18" charset="0"/>
                <a:cs typeface="Times New Roman" panose="02020603050405020304" pitchFamily="18" charset="0"/>
                <a:hlinkClick r:id="rId5"/>
              </a:rPr>
              <a:t>https://www.mdpi.com/2071-1050/15/5/3978</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Alosi</a:t>
            </a:r>
            <a:r>
              <a:rPr lang="en-GB" sz="1400" dirty="0">
                <a:latin typeface="Times New Roman" panose="02020603050405020304" pitchFamily="18" charset="0"/>
                <a:cs typeface="Times New Roman" panose="02020603050405020304" pitchFamily="18" charset="0"/>
              </a:rPr>
              <a:t>, A., </a:t>
            </a:r>
            <a:r>
              <a:rPr lang="en-GB" sz="1400" dirty="0" err="1">
                <a:latin typeface="Times New Roman" panose="02020603050405020304" pitchFamily="18" charset="0"/>
                <a:cs typeface="Times New Roman" panose="02020603050405020304" pitchFamily="18" charset="0"/>
              </a:rPr>
              <a:t>Casamento</a:t>
            </a:r>
            <a:r>
              <a:rPr lang="en-GB" sz="1400" dirty="0">
                <a:latin typeface="Times New Roman" panose="02020603050405020304" pitchFamily="18" charset="0"/>
                <a:cs typeface="Times New Roman" panose="02020603050405020304" pitchFamily="18" charset="0"/>
              </a:rPr>
              <a:t>, G., Annunziata, E., </a:t>
            </a:r>
            <a:r>
              <a:rPr lang="en-GB" sz="1400" dirty="0" err="1">
                <a:latin typeface="Times New Roman" panose="02020603050405020304" pitchFamily="18" charset="0"/>
                <a:cs typeface="Times New Roman" panose="02020603050405020304" pitchFamily="18" charset="0"/>
              </a:rPr>
              <a:t>Rizzi</a:t>
            </a:r>
            <a:r>
              <a:rPr lang="en-GB" sz="1400" dirty="0">
                <a:latin typeface="Times New Roman" panose="02020603050405020304" pitchFamily="18" charset="0"/>
                <a:cs typeface="Times New Roman" panose="02020603050405020304" pitchFamily="18" charset="0"/>
              </a:rPr>
              <a:t>, F. and Frey, M. (2026). Navigating Acceptance of Paradoxical Tensions: A Self‐Efficacy Perspective on Paradox and Goal Setting Theories. </a:t>
            </a:r>
            <a:r>
              <a:rPr lang="en-GB" sz="1400" i="1" dirty="0">
                <a:latin typeface="Times New Roman" panose="02020603050405020304" pitchFamily="18" charset="0"/>
                <a:cs typeface="Times New Roman" panose="02020603050405020304" pitchFamily="18" charset="0"/>
              </a:rPr>
              <a:t>Business Ethics, the Environment &amp; Responsibility, 35</a:t>
            </a:r>
            <a:r>
              <a:rPr lang="en-GB" sz="1400" dirty="0">
                <a:latin typeface="Times New Roman" panose="02020603050405020304" pitchFamily="18" charset="0"/>
                <a:cs typeface="Times New Roman" panose="02020603050405020304" pitchFamily="18" charset="0"/>
              </a:rPr>
              <a:t>(2), pp.954-975. </a:t>
            </a:r>
            <a:r>
              <a:rPr lang="en-GB" sz="1400" u="sng" dirty="0">
                <a:latin typeface="Times New Roman" panose="02020603050405020304" pitchFamily="18" charset="0"/>
                <a:cs typeface="Times New Roman" panose="02020603050405020304" pitchFamily="18" charset="0"/>
                <a:hlinkClick r:id="rId6"/>
              </a:rPr>
              <a:t>https://onlinelibrary.wiley.com/doi/pdf/10.1111/beer.12825</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Annual Report (2026) “Annual Report and Accounts 2025 ,” in. Available at: </a:t>
            </a:r>
            <a:r>
              <a:rPr lang="en-GB" sz="1400" u="sng" dirty="0">
                <a:latin typeface="Times New Roman" panose="02020603050405020304" pitchFamily="18" charset="0"/>
                <a:cs typeface="Times New Roman" panose="02020603050405020304" pitchFamily="18" charset="0"/>
                <a:hlinkClick r:id="rId7"/>
              </a:rPr>
              <a:t>https://www.unilever.com/files/unilever-annual-report-and-accounts-2025.pdf</a:t>
            </a:r>
            <a:r>
              <a:rPr lang="en-GB" sz="1400" dirty="0">
                <a:latin typeface="Times New Roman" panose="02020603050405020304" pitchFamily="18" charset="0"/>
                <a:cs typeface="Times New Roman" panose="02020603050405020304" pitchFamily="18" charset="0"/>
              </a:rPr>
              <a:t> (Accessed on: 10/7/2026). </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Arslan</a:t>
            </a:r>
            <a:r>
              <a:rPr lang="en-GB" sz="1400" dirty="0">
                <a:latin typeface="Times New Roman" panose="02020603050405020304" pitchFamily="18" charset="0"/>
                <a:cs typeface="Times New Roman" panose="02020603050405020304" pitchFamily="18" charset="0"/>
              </a:rPr>
              <a:t>, A.M., Wang, H. and Rahman, A.U. (2025) “Exploring the relationship between adaptive organizational </a:t>
            </a:r>
            <a:r>
              <a:rPr lang="en-GB" sz="1400"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innovation, and employee mental health: A case study of Unilever’s sustainable living plan,” </a:t>
            </a:r>
            <a:r>
              <a:rPr lang="en-GB" sz="1400" i="1" dirty="0">
                <a:latin typeface="Times New Roman" panose="02020603050405020304" pitchFamily="18" charset="0"/>
                <a:cs typeface="Times New Roman" panose="02020603050405020304" pitchFamily="18" charset="0"/>
              </a:rPr>
              <a:t>Journal of Human resource and sustainability studies</a:t>
            </a:r>
            <a:r>
              <a:rPr lang="en-GB" sz="1400" dirty="0">
                <a:latin typeface="Times New Roman" panose="02020603050405020304" pitchFamily="18" charset="0"/>
                <a:cs typeface="Times New Roman" panose="02020603050405020304" pitchFamily="18" charset="0"/>
              </a:rPr>
              <a:t>, 13(01), pp. 40–52.</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Auerbach</a:t>
            </a:r>
            <a:r>
              <a:rPr lang="en-GB" sz="1400" dirty="0">
                <a:latin typeface="Times New Roman" panose="02020603050405020304" pitchFamily="18" charset="0"/>
                <a:cs typeface="Times New Roman" panose="02020603050405020304" pitchFamily="18" charset="0"/>
              </a:rPr>
              <a:t>, P. and Green, F. (2025) “Reformulating the critique of Human capital theory,” </a:t>
            </a:r>
            <a:r>
              <a:rPr lang="en-GB" sz="1400" i="1" dirty="0">
                <a:latin typeface="Times New Roman" panose="02020603050405020304" pitchFamily="18" charset="0"/>
                <a:cs typeface="Times New Roman" panose="02020603050405020304" pitchFamily="18" charset="0"/>
              </a:rPr>
              <a:t>Journal of Economic surveys</a:t>
            </a:r>
            <a:r>
              <a:rPr lang="en-GB" sz="1400" dirty="0">
                <a:latin typeface="Times New Roman" panose="02020603050405020304" pitchFamily="18" charset="0"/>
                <a:cs typeface="Times New Roman" panose="02020603050405020304" pitchFamily="18" charset="0"/>
              </a:rPr>
              <a:t> [Preprint]. Available at: https://doi.org/10.1111/joes.12675.</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Ayuntari</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Putri</a:t>
            </a:r>
            <a:r>
              <a:rPr lang="en-GB" sz="1400" dirty="0">
                <a:latin typeface="Times New Roman" panose="02020603050405020304" pitchFamily="18" charset="0"/>
                <a:cs typeface="Times New Roman" panose="02020603050405020304" pitchFamily="18" charset="0"/>
              </a:rPr>
              <a:t> (2026) “Unilever’s financial footprint: A before and during analysis of the boycott’s impact,” </a:t>
            </a:r>
            <a:r>
              <a:rPr lang="en-GB" sz="1400" i="1" dirty="0">
                <a:latin typeface="Times New Roman" panose="02020603050405020304" pitchFamily="18" charset="0"/>
                <a:cs typeface="Times New Roman" panose="02020603050405020304" pitchFamily="18" charset="0"/>
              </a:rPr>
              <a:t>Proceeding international conference on accounting and finance</a:t>
            </a:r>
            <a:r>
              <a:rPr lang="en-GB" sz="1400" dirty="0">
                <a:latin typeface="Times New Roman" panose="02020603050405020304" pitchFamily="18" charset="0"/>
                <a:cs typeface="Times New Roman" panose="02020603050405020304" pitchFamily="18" charset="0"/>
              </a:rPr>
              <a:t>, pp. 472–482. Available at: </a:t>
            </a:r>
            <a:r>
              <a:rPr lang="en-GB" sz="1400" u="sng" dirty="0">
                <a:latin typeface="Times New Roman" panose="02020603050405020304" pitchFamily="18" charset="0"/>
                <a:cs typeface="Times New Roman" panose="02020603050405020304" pitchFamily="18" charset="0"/>
                <a:hlinkClick r:id="rId8"/>
              </a:rPr>
              <a:t>https://journal.uii.ac.id/inCAF/article/view/47373</a:t>
            </a:r>
            <a:r>
              <a:rPr lang="en-GB" sz="1400" dirty="0">
                <a:latin typeface="Times New Roman" panose="02020603050405020304" pitchFamily="18" charset="0"/>
                <a:cs typeface="Times New Roman" panose="02020603050405020304" pitchFamily="18" charset="0"/>
              </a:rPr>
              <a:t> (Accessed on: 10/7/2026). </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Celestin, M., Sujatha, S., Kumar, A.D. and Vasuki, M. (2024). The rise of agile methodologies in managing complex business projects: Enhancing efficiency, collaboration, and adaptability. </a:t>
            </a:r>
            <a:r>
              <a:rPr lang="en-GB" sz="1400" i="1" dirty="0">
                <a:latin typeface="Times New Roman" panose="02020603050405020304" pitchFamily="18" charset="0"/>
                <a:cs typeface="Times New Roman" panose="02020603050405020304" pitchFamily="18" charset="0"/>
              </a:rPr>
              <a:t>Indo American Journal of Multidisciplinary Research and Review</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8</a:t>
            </a:r>
            <a:r>
              <a:rPr lang="en-GB" sz="1400" dirty="0">
                <a:latin typeface="Times New Roman" panose="02020603050405020304" pitchFamily="18" charset="0"/>
                <a:cs typeface="Times New Roman" panose="02020603050405020304" pitchFamily="18" charset="0"/>
              </a:rPr>
              <a:t>(2), pp.69-77. </a:t>
            </a:r>
            <a:r>
              <a:rPr lang="en-GB" sz="1400" u="sng" dirty="0">
                <a:latin typeface="Times New Roman" panose="02020603050405020304" pitchFamily="18" charset="0"/>
                <a:cs typeface="Times New Roman" panose="02020603050405020304" pitchFamily="18" charset="0"/>
                <a:hlinkClick r:id="rId9"/>
              </a:rPr>
              <a:t>https://doi.org/10.5281/zenodo.13871832</a:t>
            </a:r>
            <a:r>
              <a:rPr lang="en-GB" sz="1400" dirty="0">
                <a:latin typeface="Times New Roman" panose="02020603050405020304" pitchFamily="18" charset="0"/>
                <a:cs typeface="Times New Roman" panose="02020603050405020304" pitchFamily="18" charset="0"/>
              </a:rPr>
              <a:t> </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9586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B31FF-2093-8361-A830-E1DB3CEF08A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B624D3E-90A9-5C6C-E859-FF86C99E9BF6}"/>
              </a:ext>
            </a:extLst>
          </p:cNvPr>
          <p:cNvSpPr>
            <a:spLocks noGrp="1"/>
          </p:cNvSpPr>
          <p:nvPr>
            <p:ph type="title"/>
          </p:nvPr>
        </p:nvSpPr>
        <p:spPr>
          <a:xfrm>
            <a:off x="838200" y="76367"/>
            <a:ext cx="10515600" cy="533233"/>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C391481D-8EC1-18DE-AEED-754BCBCDC45F}"/>
              </a:ext>
            </a:extLst>
          </p:cNvPr>
          <p:cNvSpPr>
            <a:spLocks noGrp="1"/>
          </p:cNvSpPr>
          <p:nvPr>
            <p:ph idx="1"/>
          </p:nvPr>
        </p:nvSpPr>
        <p:spPr>
          <a:xfrm>
            <a:off x="112295" y="561474"/>
            <a:ext cx="11935326" cy="4882896"/>
          </a:xfrm>
        </p:spPr>
        <p:txBody>
          <a:bodyPr>
            <a:noAutofit/>
          </a:bodyPr>
          <a:lstStyle/>
          <a:p>
            <a:pPr marL="0" lvl="0" indent="0">
              <a:buNone/>
            </a:pPr>
            <a:r>
              <a:rPr lang="en-GB" sz="1400" dirty="0" err="1">
                <a:latin typeface="Times New Roman" panose="02020603050405020304" pitchFamily="18" charset="0"/>
                <a:cs typeface="Times New Roman" panose="02020603050405020304" pitchFamily="18" charset="0"/>
              </a:rPr>
              <a:t>Cotič</a:t>
            </a:r>
            <a:r>
              <a:rPr lang="en-GB" sz="1400" dirty="0">
                <a:latin typeface="Times New Roman" panose="02020603050405020304" pitchFamily="18" charset="0"/>
                <a:cs typeface="Times New Roman" panose="02020603050405020304" pitchFamily="18" charset="0"/>
              </a:rPr>
              <a:t>, L.P., Man, M.M.K., Soga, L.R., </a:t>
            </a:r>
            <a:r>
              <a:rPr lang="en-GB" sz="1400" dirty="0" err="1">
                <a:latin typeface="Times New Roman" panose="02020603050405020304" pitchFamily="18" charset="0"/>
                <a:cs typeface="Times New Roman" panose="02020603050405020304" pitchFamily="18" charset="0"/>
              </a:rPr>
              <a:t>Konstantopoulou</a:t>
            </a:r>
            <a:r>
              <a:rPr lang="en-GB" sz="1400" dirty="0">
                <a:latin typeface="Times New Roman" panose="02020603050405020304" pitchFamily="18" charset="0"/>
                <a:cs typeface="Times New Roman" panose="02020603050405020304" pitchFamily="18" charset="0"/>
              </a:rPr>
              <a:t>, A. and </a:t>
            </a:r>
            <a:r>
              <a:rPr lang="en-GB" sz="1400" dirty="0" err="1">
                <a:latin typeface="Times New Roman" panose="02020603050405020304" pitchFamily="18" charset="0"/>
                <a:cs typeface="Times New Roman" panose="02020603050405020304" pitchFamily="18" charset="0"/>
              </a:rPr>
              <a:t>Lodorfos</a:t>
            </a:r>
            <a:r>
              <a:rPr lang="en-GB" sz="1400" dirty="0">
                <a:latin typeface="Times New Roman" panose="02020603050405020304" pitchFamily="18" charset="0"/>
                <a:cs typeface="Times New Roman" panose="02020603050405020304" pitchFamily="18" charset="0"/>
              </a:rPr>
              <a:t>, G. (2025). Job characteristics for work engagement: autonomy, feedback, skill variety, task identity, and task significance. </a:t>
            </a:r>
            <a:r>
              <a:rPr lang="en-GB" sz="1400" i="1" dirty="0">
                <a:latin typeface="Times New Roman" panose="02020603050405020304" pitchFamily="18" charset="0"/>
                <a:cs typeface="Times New Roman" panose="02020603050405020304" pitchFamily="18" charset="0"/>
              </a:rPr>
              <a:t>Global Business and Organizational Excellence, 44</a:t>
            </a:r>
            <a:r>
              <a:rPr lang="en-GB" sz="1400" dirty="0">
                <a:latin typeface="Times New Roman" panose="02020603050405020304" pitchFamily="18" charset="0"/>
                <a:cs typeface="Times New Roman" panose="02020603050405020304" pitchFamily="18" charset="0"/>
              </a:rPr>
              <a:t>(5), pp.75-85. </a:t>
            </a:r>
            <a:r>
              <a:rPr lang="en-GB" sz="1400" u="sng" dirty="0">
                <a:latin typeface="Times New Roman" panose="02020603050405020304" pitchFamily="18" charset="0"/>
                <a:cs typeface="Times New Roman" panose="02020603050405020304" pitchFamily="18" charset="0"/>
                <a:hlinkClick r:id="rId2"/>
              </a:rPr>
              <a:t>https://onlinelibrary.wiley.com/doi/pdf/10.1002/joe.22295</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Eysenck, M.W., Moser, J.S., </a:t>
            </a:r>
            <a:r>
              <a:rPr lang="en-GB" sz="1400" dirty="0" err="1">
                <a:latin typeface="Times New Roman" panose="02020603050405020304" pitchFamily="18" charset="0"/>
                <a:cs typeface="Times New Roman" panose="02020603050405020304" pitchFamily="18" charset="0"/>
              </a:rPr>
              <a:t>Derakshan</a:t>
            </a:r>
            <a:r>
              <a:rPr lang="en-GB" sz="1400" dirty="0">
                <a:latin typeface="Times New Roman" panose="02020603050405020304" pitchFamily="18" charset="0"/>
                <a:cs typeface="Times New Roman" panose="02020603050405020304" pitchFamily="18" charset="0"/>
              </a:rPr>
              <a:t>, N., </a:t>
            </a:r>
            <a:r>
              <a:rPr lang="en-GB" sz="1400" dirty="0" err="1">
                <a:latin typeface="Times New Roman" panose="02020603050405020304" pitchFamily="18" charset="0"/>
                <a:cs typeface="Times New Roman" panose="02020603050405020304" pitchFamily="18" charset="0"/>
              </a:rPr>
              <a:t>Hepsomali</a:t>
            </a:r>
            <a:r>
              <a:rPr lang="en-GB" sz="1400" dirty="0">
                <a:latin typeface="Times New Roman" panose="02020603050405020304" pitchFamily="18" charset="0"/>
                <a:cs typeface="Times New Roman" panose="02020603050405020304" pitchFamily="18" charset="0"/>
              </a:rPr>
              <a:t>, P. and Allen, P. (2023). A neurocognitive account of attentional control theory: how does trait anxiety affect the brain’s attentional networks?. </a:t>
            </a:r>
            <a:r>
              <a:rPr lang="en-GB" sz="1400" i="1" dirty="0">
                <a:latin typeface="Times New Roman" panose="02020603050405020304" pitchFamily="18" charset="0"/>
                <a:cs typeface="Times New Roman" panose="02020603050405020304" pitchFamily="18" charset="0"/>
              </a:rPr>
              <a:t>Cognition and Emotion, 37</a:t>
            </a:r>
            <a:r>
              <a:rPr lang="en-GB" sz="1400" dirty="0">
                <a:latin typeface="Times New Roman" panose="02020603050405020304" pitchFamily="18" charset="0"/>
                <a:cs typeface="Times New Roman" panose="02020603050405020304" pitchFamily="18" charset="0"/>
              </a:rPr>
              <a:t>(2), pp.220-237. </a:t>
            </a:r>
            <a:r>
              <a:rPr lang="en-GB" sz="1400" u="sng" dirty="0">
                <a:latin typeface="Times New Roman" panose="02020603050405020304" pitchFamily="18" charset="0"/>
                <a:cs typeface="Times New Roman" panose="02020603050405020304" pitchFamily="18" charset="0"/>
                <a:hlinkClick r:id="rId3"/>
              </a:rPr>
              <a:t>https://www.tandfonline.com/doi/pdf/10.1080/02699931.2022.2159936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Financial Times (2026) </a:t>
            </a:r>
            <a:r>
              <a:rPr lang="en-GB" sz="1400" i="1" dirty="0">
                <a:latin typeface="Times New Roman" panose="02020603050405020304" pitchFamily="18" charset="0"/>
                <a:cs typeface="Times New Roman" panose="02020603050405020304" pitchFamily="18" charset="0"/>
              </a:rPr>
              <a:t>2025 Full year results – company announcement - FT.com</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Ft.com</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4"/>
              </a:rPr>
              <a:t>https://markets.ft.com/data/announce/detail?dockey=1323-17457458-6GOC1JOEU1QUFJUEC35DA3NCNQ</a:t>
            </a:r>
            <a:r>
              <a:rPr lang="en-GB" sz="1400" dirty="0">
                <a:latin typeface="Times New Roman" panose="02020603050405020304" pitchFamily="18" charset="0"/>
                <a:cs typeface="Times New Roman" panose="02020603050405020304" pitchFamily="18" charset="0"/>
              </a:rPr>
              <a:t> (Accessed on: 10/7/2026). </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Firdaus</a:t>
            </a:r>
            <a:r>
              <a:rPr lang="en-GB" sz="1400" dirty="0">
                <a:latin typeface="Times New Roman" panose="02020603050405020304" pitchFamily="18" charset="0"/>
                <a:cs typeface="Times New Roman" panose="02020603050405020304" pitchFamily="18" charset="0"/>
              </a:rPr>
              <a:t>, M., </a:t>
            </a:r>
            <a:r>
              <a:rPr lang="en-GB" sz="1400" dirty="0" err="1">
                <a:latin typeface="Times New Roman" panose="02020603050405020304" pitchFamily="18" charset="0"/>
                <a:cs typeface="Times New Roman" panose="02020603050405020304" pitchFamily="18" charset="0"/>
              </a:rPr>
              <a:t>Suryani</a:t>
            </a:r>
            <a:r>
              <a:rPr lang="en-GB" sz="1400" dirty="0">
                <a:latin typeface="Times New Roman" panose="02020603050405020304" pitchFamily="18" charset="0"/>
                <a:cs typeface="Times New Roman" panose="02020603050405020304" pitchFamily="18" charset="0"/>
              </a:rPr>
              <a:t>, E., </a:t>
            </a:r>
            <a:r>
              <a:rPr lang="en-GB" sz="1400" dirty="0" err="1">
                <a:latin typeface="Times New Roman" panose="02020603050405020304" pitchFamily="18" charset="0"/>
                <a:cs typeface="Times New Roman" panose="02020603050405020304" pitchFamily="18" charset="0"/>
              </a:rPr>
              <a:t>Nadlifatin</a:t>
            </a:r>
            <a:r>
              <a:rPr lang="en-GB" sz="1400" dirty="0">
                <a:latin typeface="Times New Roman" panose="02020603050405020304" pitchFamily="18" charset="0"/>
                <a:cs typeface="Times New Roman" panose="02020603050405020304" pitchFamily="18" charset="0"/>
              </a:rPr>
              <a:t>, R. and </a:t>
            </a:r>
            <a:r>
              <a:rPr lang="en-GB" sz="1400" dirty="0" err="1">
                <a:latin typeface="Times New Roman" panose="02020603050405020304" pitchFamily="18" charset="0"/>
                <a:cs typeface="Times New Roman" panose="02020603050405020304" pitchFamily="18" charset="0"/>
              </a:rPr>
              <a:t>Tjahyanto</a:t>
            </a:r>
            <a:r>
              <a:rPr lang="en-GB" sz="1400" dirty="0">
                <a:latin typeface="Times New Roman" panose="02020603050405020304" pitchFamily="18" charset="0"/>
                <a:cs typeface="Times New Roman" panose="02020603050405020304" pitchFamily="18" charset="0"/>
              </a:rPr>
              <a:t>, A. (2024). Enhancing organizational culture and productivity through innovative performance appraisal: a design science research approach.</a:t>
            </a:r>
            <a:r>
              <a:rPr lang="en-GB" sz="1400" i="1" dirty="0">
                <a:latin typeface="Times New Roman" panose="02020603050405020304" pitchFamily="18" charset="0"/>
                <a:cs typeface="Times New Roman" panose="02020603050405020304" pitchFamily="18" charset="0"/>
              </a:rPr>
              <a:t> Procedia Computer Science, 234, </a:t>
            </a:r>
            <a:r>
              <a:rPr lang="en-GB" sz="1400" dirty="0">
                <a:latin typeface="Times New Roman" panose="02020603050405020304" pitchFamily="18" charset="0"/>
                <a:cs typeface="Times New Roman" panose="02020603050405020304" pitchFamily="18" charset="0"/>
              </a:rPr>
              <a:t>pp.1128-1136. </a:t>
            </a:r>
            <a:r>
              <a:rPr lang="en-GB" sz="1400" u="sng" dirty="0">
                <a:latin typeface="Times New Roman" panose="02020603050405020304" pitchFamily="18" charset="0"/>
                <a:cs typeface="Times New Roman" panose="02020603050405020304" pitchFamily="18" charset="0"/>
                <a:hlinkClick r:id="rId5"/>
              </a:rPr>
              <a:t>https://www.sciencedirect.com/science/article/pii/S1877050924004666/pdf?md5=dfcab6293120281ada88c1b138448194&amp;pid=1-s2.0-S1877050924004666-main.pdf</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Goerg</a:t>
            </a:r>
            <a:r>
              <a:rPr lang="en-GB" sz="1400" dirty="0">
                <a:latin typeface="Times New Roman" panose="02020603050405020304" pitchFamily="18" charset="0"/>
                <a:cs typeface="Times New Roman" panose="02020603050405020304" pitchFamily="18" charset="0"/>
              </a:rPr>
              <a:t>, S. J. (2025). </a:t>
            </a:r>
            <a:r>
              <a:rPr lang="en-GB" sz="1400" i="1" dirty="0">
                <a:latin typeface="Times New Roman" panose="02020603050405020304" pitchFamily="18" charset="0"/>
                <a:cs typeface="Times New Roman" panose="02020603050405020304" pitchFamily="18" charset="0"/>
              </a:rPr>
              <a:t>Goal setting and worker motivation.</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6"/>
              </a:rPr>
              <a:t>https://wol.iza.org/articles/goal-setting-and-worker-motivation/long</a:t>
            </a:r>
            <a:r>
              <a:rPr lang="en-GB" sz="1400" dirty="0">
                <a:latin typeface="Times New Roman" panose="02020603050405020304" pitchFamily="18" charset="0"/>
                <a:cs typeface="Times New Roman" panose="02020603050405020304" pitchFamily="18" charset="0"/>
              </a:rPr>
              <a:t> (Accessed on: 10/7/2026).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Jasiyah</a:t>
            </a:r>
            <a:r>
              <a:rPr lang="en-GB" sz="1400" dirty="0">
                <a:latin typeface="Times New Roman" panose="02020603050405020304" pitchFamily="18" charset="0"/>
                <a:cs typeface="Times New Roman" panose="02020603050405020304" pitchFamily="18" charset="0"/>
              </a:rPr>
              <a:t>, R., </a:t>
            </a:r>
            <a:r>
              <a:rPr lang="en-GB" sz="1400" dirty="0" err="1">
                <a:latin typeface="Times New Roman" panose="02020603050405020304" pitchFamily="18" charset="0"/>
                <a:cs typeface="Times New Roman" panose="02020603050405020304" pitchFamily="18" charset="0"/>
              </a:rPr>
              <a:t>Bahari</a:t>
            </a:r>
            <a:r>
              <a:rPr lang="en-GB" sz="1400" dirty="0">
                <a:latin typeface="Times New Roman" panose="02020603050405020304" pitchFamily="18" charset="0"/>
                <a:cs typeface="Times New Roman" panose="02020603050405020304" pitchFamily="18" charset="0"/>
              </a:rPr>
              <a:t>, S., </a:t>
            </a:r>
            <a:r>
              <a:rPr lang="en-GB" sz="1400" dirty="0" err="1">
                <a:latin typeface="Times New Roman" panose="02020603050405020304" pitchFamily="18" charset="0"/>
                <a:cs typeface="Times New Roman" panose="02020603050405020304" pitchFamily="18" charset="0"/>
              </a:rPr>
              <a:t>Murini</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Sultraeni</a:t>
            </a:r>
            <a:r>
              <a:rPr lang="en-GB" sz="1400" dirty="0">
                <a:latin typeface="Times New Roman" panose="02020603050405020304" pitchFamily="18" charset="0"/>
                <a:cs typeface="Times New Roman" panose="02020603050405020304" pitchFamily="18" charset="0"/>
              </a:rPr>
              <a:t>, W., </a:t>
            </a:r>
            <a:r>
              <a:rPr lang="en-GB" sz="1400" dirty="0" err="1">
                <a:latin typeface="Times New Roman" panose="02020603050405020304" pitchFamily="18" charset="0"/>
                <a:cs typeface="Times New Roman" panose="02020603050405020304" pitchFamily="18" charset="0"/>
              </a:rPr>
              <a:t>Hasddin</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Mirad</a:t>
            </a:r>
            <a:r>
              <a:rPr lang="en-GB" sz="1400" dirty="0">
                <a:latin typeface="Times New Roman" panose="02020603050405020304" pitchFamily="18" charset="0"/>
                <a:cs typeface="Times New Roman" panose="02020603050405020304" pitchFamily="18" charset="0"/>
              </a:rPr>
              <a:t> (2025) “Bridging knowledge and practice: The role of Knowledge sharing and transfer of Training in Enhancing SPG performance,” </a:t>
            </a:r>
            <a:r>
              <a:rPr lang="en-GB" sz="1400" i="1" dirty="0" err="1">
                <a:latin typeface="Times New Roman" panose="02020603050405020304" pitchFamily="18" charset="0"/>
                <a:cs typeface="Times New Roman" panose="02020603050405020304" pitchFamily="18" charset="0"/>
              </a:rPr>
              <a:t>Jurnal</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aplikasi</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manajemen</a:t>
            </a:r>
            <a:r>
              <a:rPr lang="en-GB" sz="1400" dirty="0">
                <a:latin typeface="Times New Roman" panose="02020603050405020304" pitchFamily="18" charset="0"/>
                <a:cs typeface="Times New Roman" panose="02020603050405020304" pitchFamily="18" charset="0"/>
              </a:rPr>
              <a:t>, 23(3), pp. 1046–1063. Available at: https://doi.org/10.21776/ub.jam.2025.023.3.15.</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Jose, A. (2025) “Risk aversion, exposure, and management; organizational aspects in Emerging markets </a:t>
            </a:r>
            <a:r>
              <a:rPr lang="en-GB" sz="1400" dirty="0" err="1">
                <a:latin typeface="Times New Roman" panose="02020603050405020304" pitchFamily="18" charset="0"/>
                <a:cs typeface="Times New Roman" panose="02020603050405020304" pitchFamily="18" charset="0"/>
              </a:rPr>
              <a:t>munich</a:t>
            </a:r>
            <a:r>
              <a:rPr lang="en-GB" sz="1400" dirty="0">
                <a:latin typeface="Times New Roman" panose="02020603050405020304" pitchFamily="18" charset="0"/>
                <a:cs typeface="Times New Roman" panose="02020603050405020304" pitchFamily="18" charset="0"/>
              </a:rPr>
              <a:t> personal </a:t>
            </a:r>
            <a:r>
              <a:rPr lang="en-GB" sz="1400" dirty="0" err="1">
                <a:latin typeface="Times New Roman" panose="02020603050405020304" pitchFamily="18" charset="0"/>
                <a:cs typeface="Times New Roman" panose="02020603050405020304" pitchFamily="18" charset="0"/>
              </a:rPr>
              <a:t>RePEc</a:t>
            </a:r>
            <a:r>
              <a:rPr lang="en-GB" sz="1400" dirty="0">
                <a:latin typeface="Times New Roman" panose="02020603050405020304" pitchFamily="18" charset="0"/>
                <a:cs typeface="Times New Roman" panose="02020603050405020304" pitchFamily="18" charset="0"/>
              </a:rPr>
              <a:t> archive,” </a:t>
            </a:r>
            <a:r>
              <a:rPr lang="en-GB" sz="1400" i="1" dirty="0">
                <a:latin typeface="Times New Roman" panose="02020603050405020304" pitchFamily="18" charset="0"/>
                <a:cs typeface="Times New Roman" panose="02020603050405020304" pitchFamily="18" charset="0"/>
              </a:rPr>
              <a:t>Uni-muenchen.de</a:t>
            </a:r>
            <a:r>
              <a:rPr lang="en-GB" sz="1400" dirty="0">
                <a:latin typeface="Times New Roman" panose="02020603050405020304" pitchFamily="18" charset="0"/>
                <a:cs typeface="Times New Roman" panose="02020603050405020304" pitchFamily="18" charset="0"/>
              </a:rPr>
              <a:t> [Preprint]. Available at: https://doi.org/https://mpra.ub.uni-muenchen.de/126759/1/MPRA_paper_126759.pdf.</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Kim, M.-J. and Lee, J. (2025) “The dark side of artificial intelligence adoption: Linking artificial intelligence adoption to employee depression via psychological safety and ethical leadership,” </a:t>
            </a:r>
            <a:r>
              <a:rPr lang="en-GB" sz="1400" i="1" dirty="0">
                <a:latin typeface="Times New Roman" panose="02020603050405020304" pitchFamily="18" charset="0"/>
                <a:cs typeface="Times New Roman" panose="02020603050405020304" pitchFamily="18" charset="0"/>
              </a:rPr>
              <a:t>Humanities and social sciences communications</a:t>
            </a:r>
            <a:r>
              <a:rPr lang="en-GB" sz="1400" dirty="0">
                <a:latin typeface="Times New Roman" panose="02020603050405020304" pitchFamily="18" charset="0"/>
                <a:cs typeface="Times New Roman" panose="02020603050405020304" pitchFamily="18" charset="0"/>
              </a:rPr>
              <a:t>, 12(1). Available at: https://doi.org/10.1057/s41599-025-05040-2.</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Liu, J. (2025). Psychological pathways in enterprise participation in university-industry collaboration: how does social cognitive theory explain participation willingness?. </a:t>
            </a:r>
            <a:r>
              <a:rPr lang="en-GB" sz="1400" i="1" dirty="0">
                <a:latin typeface="Times New Roman" panose="02020603050405020304" pitchFamily="18" charset="0"/>
                <a:cs typeface="Times New Roman" panose="02020603050405020304" pitchFamily="18" charset="0"/>
              </a:rPr>
              <a:t>Frontiers in psychology, 16,</a:t>
            </a:r>
            <a:r>
              <a:rPr lang="en-GB" sz="1400" dirty="0">
                <a:latin typeface="Times New Roman" panose="02020603050405020304" pitchFamily="18" charset="0"/>
                <a:cs typeface="Times New Roman" panose="02020603050405020304" pitchFamily="18" charset="0"/>
              </a:rPr>
              <a:t> p.1578950. </a:t>
            </a:r>
            <a:r>
              <a:rPr lang="en-GB" sz="1400" u="sng" dirty="0">
                <a:latin typeface="Times New Roman" panose="02020603050405020304" pitchFamily="18" charset="0"/>
                <a:cs typeface="Times New Roman" panose="02020603050405020304" pitchFamily="18" charset="0"/>
                <a:hlinkClick r:id="rId7"/>
              </a:rPr>
              <a:t>https://www.frontiersin.org/journals/psychology/articles/10.3389/fpsyg.2025.1578950/pdf</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Maddux, J.E. and </a:t>
            </a:r>
            <a:r>
              <a:rPr lang="en-GB" sz="1400" dirty="0" err="1">
                <a:latin typeface="Times New Roman" panose="02020603050405020304" pitchFamily="18" charset="0"/>
                <a:cs typeface="Times New Roman" panose="02020603050405020304" pitchFamily="18" charset="0"/>
              </a:rPr>
              <a:t>Mendis</a:t>
            </a:r>
            <a:r>
              <a:rPr lang="en-GB" sz="1400" dirty="0">
                <a:latin typeface="Times New Roman" panose="02020603050405020304" pitchFamily="18" charset="0"/>
                <a:cs typeface="Times New Roman" panose="02020603050405020304" pitchFamily="18" charset="0"/>
              </a:rPr>
              <a:t>, T. (2025). Self-efficacy. In </a:t>
            </a:r>
            <a:r>
              <a:rPr lang="en-GB" sz="1400" i="1" dirty="0">
                <a:latin typeface="Times New Roman" panose="02020603050405020304" pitchFamily="18" charset="0"/>
                <a:cs typeface="Times New Roman" panose="02020603050405020304" pitchFamily="18" charset="0"/>
              </a:rPr>
              <a:t>Advancing Positive Organizational Behaviour </a:t>
            </a:r>
            <a:r>
              <a:rPr lang="en-GB" sz="1400" dirty="0">
                <a:latin typeface="Times New Roman" panose="02020603050405020304" pitchFamily="18" charset="0"/>
                <a:cs typeface="Times New Roman" panose="02020603050405020304" pitchFamily="18" charset="0"/>
              </a:rPr>
              <a:t>(pp. 66-84). Routledge. </a:t>
            </a:r>
            <a:r>
              <a:rPr lang="en-GB" sz="1400" u="sng" dirty="0">
                <a:latin typeface="Times New Roman" panose="02020603050405020304" pitchFamily="18" charset="0"/>
                <a:cs typeface="Times New Roman" panose="02020603050405020304" pitchFamily="18" charset="0"/>
                <a:hlinkClick r:id="rId8"/>
              </a:rPr>
              <a:t>https://scholarship.richmond.edu/cgi/viewcontent.cgi?referer=&amp;httpsredir=1&amp;filename=3&amp;article=1167&amp;context=bookshelf&amp;type=additional</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Misopoulos</a:t>
            </a:r>
            <a:r>
              <a:rPr lang="en-GB" sz="1400" dirty="0">
                <a:latin typeface="Times New Roman" panose="02020603050405020304" pitchFamily="18" charset="0"/>
                <a:cs typeface="Times New Roman" panose="02020603050405020304" pitchFamily="18" charset="0"/>
              </a:rPr>
              <a:t>, F. and </a:t>
            </a:r>
            <a:r>
              <a:rPr lang="en-GB" sz="1400" dirty="0" err="1">
                <a:latin typeface="Times New Roman" panose="02020603050405020304" pitchFamily="18" charset="0"/>
                <a:cs typeface="Times New Roman" panose="02020603050405020304" pitchFamily="18" charset="0"/>
              </a:rPr>
              <a:t>Bajiraj</a:t>
            </a:r>
            <a:r>
              <a:rPr lang="en-GB" sz="1400" dirty="0">
                <a:latin typeface="Times New Roman" panose="02020603050405020304" pitchFamily="18" charset="0"/>
                <a:cs typeface="Times New Roman" panose="02020603050405020304" pitchFamily="18" charset="0"/>
              </a:rPr>
              <a:t>, P. (2025) “Shared producer responsibility for sustainable packaging in FMCG: The convergence of SDGs, ESG reporting, and stakeholder engagement,” </a:t>
            </a:r>
            <a:r>
              <a:rPr lang="en-GB" sz="1400" i="1" dirty="0">
                <a:latin typeface="Times New Roman" panose="02020603050405020304" pitchFamily="18" charset="0"/>
                <a:cs typeface="Times New Roman" panose="02020603050405020304" pitchFamily="18" charset="0"/>
              </a:rPr>
              <a:t>Sustainability</a:t>
            </a:r>
            <a:r>
              <a:rPr lang="en-GB" sz="1400" dirty="0">
                <a:latin typeface="Times New Roman" panose="02020603050405020304" pitchFamily="18" charset="0"/>
                <a:cs typeface="Times New Roman" panose="02020603050405020304" pitchFamily="18" charset="0"/>
              </a:rPr>
              <a:t>, 17(14), pp. 6654–6654. Available at: https://doi.org/10.3390/su17146654.</a:t>
            </a:r>
            <a:endParaRPr lang="en-IN" sz="1400" dirty="0">
              <a:latin typeface="Times New Roman" panose="02020603050405020304" pitchFamily="18" charset="0"/>
              <a:cs typeface="Times New Roman" panose="02020603050405020304" pitchFamily="18" charset="0"/>
            </a:endParaRPr>
          </a:p>
          <a:p>
            <a:pPr marL="0" indent="0">
              <a:buNone/>
            </a:pPr>
            <a:r>
              <a:rPr lang="en-IN" sz="1400" dirty="0" err="1">
                <a:latin typeface="Times New Roman" panose="02020603050405020304" pitchFamily="18" charset="0"/>
                <a:cs typeface="Times New Roman" panose="02020603050405020304" pitchFamily="18" charset="0"/>
              </a:rPr>
              <a:t>Mogrovejo</a:t>
            </a:r>
            <a:r>
              <a:rPr lang="en-IN" sz="1400" dirty="0">
                <a:latin typeface="Times New Roman" panose="02020603050405020304" pitchFamily="18" charset="0"/>
                <a:cs typeface="Times New Roman" panose="02020603050405020304" pitchFamily="18" charset="0"/>
              </a:rPr>
              <a:t>, D., Franco-Medina, J. and Pacheco, A. (2025). The art of talent management: keys to maximizing performance in the travel industry. </a:t>
            </a:r>
            <a:r>
              <a:rPr lang="en-IN" sz="1400" i="1" dirty="0">
                <a:latin typeface="Times New Roman" panose="02020603050405020304" pitchFamily="18" charset="0"/>
                <a:cs typeface="Times New Roman" panose="02020603050405020304" pitchFamily="18" charset="0"/>
              </a:rPr>
              <a:t>Cogent Business &amp; Management</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12</a:t>
            </a:r>
            <a:r>
              <a:rPr lang="en-IN" sz="1400" dirty="0">
                <a:latin typeface="Times New Roman" panose="02020603050405020304" pitchFamily="18" charset="0"/>
                <a:cs typeface="Times New Roman" panose="02020603050405020304" pitchFamily="18" charset="0"/>
              </a:rPr>
              <a:t>(1), p.2448772. </a:t>
            </a:r>
            <a:r>
              <a:rPr lang="en-IN" sz="1400" u="sng" dirty="0">
                <a:latin typeface="Times New Roman" panose="02020603050405020304" pitchFamily="18" charset="0"/>
                <a:cs typeface="Times New Roman" panose="02020603050405020304" pitchFamily="18" charset="0"/>
                <a:hlinkClick r:id="rId9"/>
              </a:rPr>
              <a:t>https://doi.org/10.1080/23311975.2024.2448772</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9269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B31FF-2093-8361-A830-E1DB3CEF08A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B624D3E-90A9-5C6C-E859-FF86C99E9BF6}"/>
              </a:ext>
            </a:extLst>
          </p:cNvPr>
          <p:cNvSpPr>
            <a:spLocks noGrp="1"/>
          </p:cNvSpPr>
          <p:nvPr>
            <p:ph type="title"/>
          </p:nvPr>
        </p:nvSpPr>
        <p:spPr>
          <a:xfrm>
            <a:off x="838200" y="76367"/>
            <a:ext cx="10515600" cy="533233"/>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C391481D-8EC1-18DE-AEED-754BCBCDC45F}"/>
              </a:ext>
            </a:extLst>
          </p:cNvPr>
          <p:cNvSpPr>
            <a:spLocks noGrp="1"/>
          </p:cNvSpPr>
          <p:nvPr>
            <p:ph idx="1"/>
          </p:nvPr>
        </p:nvSpPr>
        <p:spPr>
          <a:xfrm>
            <a:off x="112295" y="657725"/>
            <a:ext cx="11935326" cy="6063915"/>
          </a:xfrm>
        </p:spPr>
        <p:txBody>
          <a:bodyPr>
            <a:noAutofit/>
          </a:bodyPr>
          <a:lstStyle/>
          <a:p>
            <a:pPr marL="0" lvl="0" indent="0">
              <a:buNone/>
            </a:pPr>
            <a:r>
              <a:rPr lang="en-GB" sz="1400" dirty="0">
                <a:latin typeface="Times New Roman" panose="02020603050405020304" pitchFamily="18" charset="0"/>
                <a:cs typeface="Times New Roman" panose="02020603050405020304" pitchFamily="18" charset="0"/>
              </a:rPr>
              <a:t>Salesforce (2023). </a:t>
            </a:r>
            <a:r>
              <a:rPr lang="en-GB" sz="1400" i="1" dirty="0">
                <a:latin typeface="Times New Roman" panose="02020603050405020304" pitchFamily="18" charset="0"/>
                <a:cs typeface="Times New Roman" panose="02020603050405020304" pitchFamily="18" charset="0"/>
              </a:rPr>
              <a:t>New Research: Over Half of Workers Say Generative AI Will Help Advance Their Career, but Most Lack the Skills.</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2"/>
              </a:rPr>
              <a:t>https://www.salesforce.com/news/stories/generative-ai-skills-research/</a:t>
            </a:r>
            <a:r>
              <a:rPr lang="en-GB" sz="1400" dirty="0">
                <a:latin typeface="Times New Roman" panose="02020603050405020304" pitchFamily="18" charset="0"/>
                <a:cs typeface="Times New Roman" panose="02020603050405020304" pitchFamily="18" charset="0"/>
              </a:rPr>
              <a:t> (Accessed on: 10/7/2026).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Samuels, A. (2025) “Examining the integration of Artificial intelligence in Supply chain management from Industry 4.0 To 6.0: A systematic literature review,” </a:t>
            </a:r>
            <a:r>
              <a:rPr lang="en-GB" sz="1400" i="1" dirty="0">
                <a:latin typeface="Times New Roman" panose="02020603050405020304" pitchFamily="18" charset="0"/>
                <a:cs typeface="Times New Roman" panose="02020603050405020304" pitchFamily="18" charset="0"/>
              </a:rPr>
              <a:t>Frontiers in Artificial intelligence</a:t>
            </a:r>
            <a:r>
              <a:rPr lang="en-GB" sz="1400" dirty="0">
                <a:latin typeface="Times New Roman" panose="02020603050405020304" pitchFamily="18" charset="0"/>
                <a:cs typeface="Times New Roman" panose="02020603050405020304" pitchFamily="18" charset="0"/>
              </a:rPr>
              <a:t>, 7. Available at: https://doi.org/10.3389/frai.2024.1477044.</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Shende</a:t>
            </a:r>
            <a:r>
              <a:rPr lang="en-GB" sz="1400" dirty="0">
                <a:latin typeface="Times New Roman" panose="02020603050405020304" pitchFamily="18" charset="0"/>
                <a:cs typeface="Times New Roman" panose="02020603050405020304" pitchFamily="18" charset="0"/>
              </a:rPr>
              <a:t>, S. and Mahajan, K. (2026). </a:t>
            </a:r>
            <a:r>
              <a:rPr lang="en-GB" sz="1400" i="1" dirty="0">
                <a:latin typeface="Times New Roman" panose="02020603050405020304" pitchFamily="18" charset="0"/>
                <a:cs typeface="Times New Roman" panose="02020603050405020304" pitchFamily="18" charset="0"/>
              </a:rPr>
              <a:t>Employee Feedback Statistics and Facts (2026)</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3"/>
              </a:rPr>
              <a:t>https://market.biz/employee-feedback-statistics/</a:t>
            </a:r>
            <a:r>
              <a:rPr lang="en-GB" sz="1400" dirty="0">
                <a:latin typeface="Times New Roman" panose="02020603050405020304" pitchFamily="18" charset="0"/>
                <a:cs typeface="Times New Roman" panose="02020603050405020304" pitchFamily="18" charset="0"/>
              </a:rPr>
              <a:t> (Accessed on: 10/7/2026).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Trading Economics (2026). Unilever | ULVR - Sales Revenues. Available at: </a:t>
            </a:r>
            <a:r>
              <a:rPr lang="en-GB" sz="1400" u="sng" dirty="0">
                <a:latin typeface="Times New Roman" panose="02020603050405020304" pitchFamily="18" charset="0"/>
                <a:cs typeface="Times New Roman" panose="02020603050405020304" pitchFamily="18" charset="0"/>
                <a:hlinkClick r:id="rId4"/>
              </a:rPr>
              <a:t>https://tradingeconomics.com/ulvr:ln:sales</a:t>
            </a:r>
            <a:r>
              <a:rPr lang="en-GB" sz="1400" dirty="0">
                <a:latin typeface="Times New Roman" panose="02020603050405020304" pitchFamily="18" charset="0"/>
                <a:cs typeface="Times New Roman" panose="02020603050405020304" pitchFamily="18" charset="0"/>
              </a:rPr>
              <a:t> (Accessed on: 10/7/2026).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Triansyah</a:t>
            </a:r>
            <a:r>
              <a:rPr lang="en-GB" sz="1400" dirty="0">
                <a:latin typeface="Times New Roman" panose="02020603050405020304" pitchFamily="18" charset="0"/>
                <a:cs typeface="Times New Roman" panose="02020603050405020304" pitchFamily="18" charset="0"/>
              </a:rPr>
              <a:t>, F.A., </a:t>
            </a:r>
            <a:r>
              <a:rPr lang="en-GB" sz="1400" dirty="0" err="1">
                <a:latin typeface="Times New Roman" panose="02020603050405020304" pitchFamily="18" charset="0"/>
                <a:cs typeface="Times New Roman" panose="02020603050405020304" pitchFamily="18" charset="0"/>
              </a:rPr>
              <a:t>Hejin</a:t>
            </a:r>
            <a:r>
              <a:rPr lang="en-GB" sz="1400" dirty="0">
                <a:latin typeface="Times New Roman" panose="02020603050405020304" pitchFamily="18" charset="0"/>
                <a:cs typeface="Times New Roman" panose="02020603050405020304" pitchFamily="18" charset="0"/>
              </a:rPr>
              <a:t>, W. and </a:t>
            </a:r>
            <a:r>
              <a:rPr lang="en-GB" sz="1400" dirty="0" err="1">
                <a:latin typeface="Times New Roman" panose="02020603050405020304" pitchFamily="18" charset="0"/>
                <a:cs typeface="Times New Roman" panose="02020603050405020304" pitchFamily="18" charset="0"/>
              </a:rPr>
              <a:t>Stefania</a:t>
            </a:r>
            <a:r>
              <a:rPr lang="en-GB" sz="1400" dirty="0">
                <a:latin typeface="Times New Roman" panose="02020603050405020304" pitchFamily="18" charset="0"/>
                <a:cs typeface="Times New Roman" panose="02020603050405020304" pitchFamily="18" charset="0"/>
              </a:rPr>
              <a:t>, S. (2023). Factors affecting employee performance: A systematic review. </a:t>
            </a:r>
            <a:r>
              <a:rPr lang="en-GB" sz="1400" i="1" dirty="0">
                <a:latin typeface="Times New Roman" panose="02020603050405020304" pitchFamily="18" charset="0"/>
                <a:cs typeface="Times New Roman" panose="02020603050405020304" pitchFamily="18" charset="0"/>
              </a:rPr>
              <a:t>Journal </a:t>
            </a:r>
            <a:r>
              <a:rPr lang="en-GB" sz="1400" i="1" dirty="0" err="1">
                <a:latin typeface="Times New Roman" panose="02020603050405020304" pitchFamily="18" charset="0"/>
                <a:cs typeface="Times New Roman" panose="02020603050405020304" pitchFamily="18" charset="0"/>
              </a:rPr>
              <a:t>Markcount</a:t>
            </a:r>
            <a:r>
              <a:rPr lang="en-GB" sz="1400" i="1" dirty="0">
                <a:latin typeface="Times New Roman" panose="02020603050405020304" pitchFamily="18" charset="0"/>
                <a:cs typeface="Times New Roman" panose="02020603050405020304" pitchFamily="18" charset="0"/>
              </a:rPr>
              <a:t> Finance, 1</a:t>
            </a:r>
            <a:r>
              <a:rPr lang="en-GB" sz="1400" dirty="0">
                <a:latin typeface="Times New Roman" panose="02020603050405020304" pitchFamily="18" charset="0"/>
                <a:cs typeface="Times New Roman" panose="02020603050405020304" pitchFamily="18" charset="0"/>
              </a:rPr>
              <a:t>(3), pp.150-159. </a:t>
            </a:r>
            <a:r>
              <a:rPr lang="en-GB" sz="1400" u="sng" dirty="0">
                <a:latin typeface="Times New Roman" panose="02020603050405020304" pitchFamily="18" charset="0"/>
                <a:cs typeface="Times New Roman" panose="02020603050405020304" pitchFamily="18" charset="0"/>
                <a:hlinkClick r:id="rId5"/>
              </a:rPr>
              <a:t>https://pdfs.semanticscholar.org/30fb/706826aa5e74063eaab52ecd4a282a8c90d2.pdf</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Unilever (2023). </a:t>
            </a:r>
            <a:r>
              <a:rPr lang="en-GB" sz="1400" i="1" dirty="0">
                <a:latin typeface="Times New Roman" panose="02020603050405020304" pitchFamily="18" charset="0"/>
                <a:cs typeface="Times New Roman" panose="02020603050405020304" pitchFamily="18" charset="0"/>
              </a:rPr>
              <a:t>Empowering Gen Z with four future-fit skills for the workplace. </a:t>
            </a:r>
            <a:r>
              <a:rPr lang="en-GB" sz="1400" dirty="0">
                <a:latin typeface="Times New Roman" panose="02020603050405020304" pitchFamily="18" charset="0"/>
                <a:cs typeface="Times New Roman" panose="02020603050405020304" pitchFamily="18" charset="0"/>
              </a:rPr>
              <a:t>Unilever. Available at: </a:t>
            </a:r>
            <a:r>
              <a:rPr lang="en-GB" sz="1400" u="sng" dirty="0">
                <a:latin typeface="Times New Roman" panose="02020603050405020304" pitchFamily="18" charset="0"/>
                <a:cs typeface="Times New Roman" panose="02020603050405020304" pitchFamily="18" charset="0"/>
                <a:hlinkClick r:id="rId6"/>
              </a:rPr>
              <a:t>https://www.unilever.com/news/news-search/2023/empowering-gen-z-with-four-futurefit-skills-for-the-workplace/</a:t>
            </a:r>
            <a:r>
              <a:rPr lang="en-GB" sz="1400" dirty="0">
                <a:latin typeface="Times New Roman" panose="02020603050405020304" pitchFamily="18" charset="0"/>
                <a:cs typeface="Times New Roman" panose="02020603050405020304" pitchFamily="18" charset="0"/>
              </a:rPr>
              <a:t> (Accessed on: 15/7/2026)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Unilever (2025). </a:t>
            </a:r>
            <a:r>
              <a:rPr lang="en-GB" sz="1400" i="1" dirty="0">
                <a:latin typeface="Times New Roman" panose="02020603050405020304" pitchFamily="18" charset="0"/>
                <a:cs typeface="Times New Roman" panose="02020603050405020304" pitchFamily="18" charset="0"/>
              </a:rPr>
              <a:t>How AI is helping drive Desire at Scale across Unilever. </a:t>
            </a:r>
            <a:r>
              <a:rPr lang="en-GB" sz="1400" dirty="0">
                <a:latin typeface="Times New Roman" panose="02020603050405020304" pitchFamily="18" charset="0"/>
                <a:cs typeface="Times New Roman" panose="02020603050405020304" pitchFamily="18" charset="0"/>
              </a:rPr>
              <a:t>Unilever. Available at: </a:t>
            </a:r>
            <a:r>
              <a:rPr lang="en-GB" sz="1400" u="sng" dirty="0">
                <a:latin typeface="Times New Roman" panose="02020603050405020304" pitchFamily="18" charset="0"/>
                <a:cs typeface="Times New Roman" panose="02020603050405020304" pitchFamily="18" charset="0"/>
                <a:hlinkClick r:id="rId7"/>
              </a:rPr>
              <a:t>https://www.unilever.com/news/news-search/2025/how-ai-is-helping-drive-desire-at-scale-across-unilever/</a:t>
            </a:r>
            <a:r>
              <a:rPr lang="en-GB" sz="1400" dirty="0">
                <a:latin typeface="Times New Roman" panose="02020603050405020304" pitchFamily="18" charset="0"/>
                <a:cs typeface="Times New Roman" panose="02020603050405020304" pitchFamily="18" charset="0"/>
              </a:rPr>
              <a:t> (Accessed on: 15/7/2026)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Unilever Global (2026) </a:t>
            </a:r>
            <a:r>
              <a:rPr lang="en-GB" sz="1400" i="1" dirty="0">
                <a:latin typeface="Times New Roman" panose="02020603050405020304" pitchFamily="18" charset="0"/>
                <a:cs typeface="Times New Roman" panose="02020603050405020304" pitchFamily="18" charset="0"/>
              </a:rPr>
              <a:t>Unilever scales digital twins across global manufacturing network with </a:t>
            </a:r>
            <a:r>
              <a:rPr lang="en-GB" sz="1400" i="1" dirty="0" err="1">
                <a:latin typeface="Times New Roman" panose="02020603050405020304" pitchFamily="18" charset="0"/>
                <a:cs typeface="Times New Roman" panose="02020603050405020304" pitchFamily="18" charset="0"/>
              </a:rPr>
              <a:t>accenture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Unilever</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8"/>
              </a:rPr>
              <a:t>https://www.unilever.com/news/press-and-media/press-releases/2026/unilever-scales-digital-twins-across-global-manufacturing-network-with-accenture/</a:t>
            </a:r>
            <a:r>
              <a:rPr lang="en-GB" sz="1400" dirty="0">
                <a:latin typeface="Times New Roman" panose="02020603050405020304" pitchFamily="18" charset="0"/>
                <a:cs typeface="Times New Roman" panose="02020603050405020304" pitchFamily="18" charset="0"/>
              </a:rPr>
              <a:t> (Accessed on: 10/7/2026). </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a:latin typeface="Times New Roman" panose="02020603050405020304" pitchFamily="18" charset="0"/>
                <a:cs typeface="Times New Roman" panose="02020603050405020304" pitchFamily="18" charset="0"/>
              </a:rPr>
              <a:t>Unilever Q1 (2026) </a:t>
            </a:r>
            <a:r>
              <a:rPr lang="en-GB" sz="1400" i="1" dirty="0">
                <a:latin typeface="Times New Roman" panose="02020603050405020304" pitchFamily="18" charset="0"/>
                <a:cs typeface="Times New Roman" panose="02020603050405020304" pitchFamily="18" charset="0"/>
              </a:rPr>
              <a:t>Unilever Q1 2026</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9"/>
              </a:rPr>
              <a:t>https://www.unilever.com/files/unilever-q1-2026-full-announcement.pdf</a:t>
            </a:r>
            <a:r>
              <a:rPr lang="en-GB" sz="1400" dirty="0">
                <a:latin typeface="Times New Roman" panose="02020603050405020304" pitchFamily="18" charset="0"/>
                <a:cs typeface="Times New Roman" panose="02020603050405020304" pitchFamily="18" charset="0"/>
              </a:rPr>
              <a:t>  (Accessed on: 10/7/2026).</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Wahidah</a:t>
            </a:r>
            <a:r>
              <a:rPr lang="en-GB" sz="1400" dirty="0">
                <a:latin typeface="Times New Roman" panose="02020603050405020304" pitchFamily="18" charset="0"/>
                <a:cs typeface="Times New Roman" panose="02020603050405020304" pitchFamily="18" charset="0"/>
              </a:rPr>
              <a:t>, R., </a:t>
            </a:r>
            <a:r>
              <a:rPr lang="en-GB" sz="1400" dirty="0" err="1">
                <a:latin typeface="Times New Roman" panose="02020603050405020304" pitchFamily="18" charset="0"/>
                <a:cs typeface="Times New Roman" panose="02020603050405020304" pitchFamily="18" charset="0"/>
              </a:rPr>
              <a:t>Ningsih</a:t>
            </a:r>
            <a:r>
              <a:rPr lang="en-GB" sz="1400" dirty="0">
                <a:latin typeface="Times New Roman" panose="02020603050405020304" pitchFamily="18" charset="0"/>
                <a:cs typeface="Times New Roman" panose="02020603050405020304" pitchFamily="18" charset="0"/>
              </a:rPr>
              <a:t>, W.K. and </a:t>
            </a:r>
            <a:r>
              <a:rPr lang="en-GB" sz="1400" dirty="0" err="1">
                <a:latin typeface="Times New Roman" panose="02020603050405020304" pitchFamily="18" charset="0"/>
                <a:cs typeface="Times New Roman" panose="02020603050405020304" pitchFamily="18" charset="0"/>
              </a:rPr>
              <a:t>Wahjono</a:t>
            </a:r>
            <a:r>
              <a:rPr lang="en-GB" sz="1400" dirty="0">
                <a:latin typeface="Times New Roman" panose="02020603050405020304" pitchFamily="18" charset="0"/>
                <a:cs typeface="Times New Roman" panose="02020603050405020304" pitchFamily="18" charset="0"/>
              </a:rPr>
              <a:t>, S.I. (2024). Performance Management Analysis of Employees at PT Indofood </a:t>
            </a:r>
            <a:r>
              <a:rPr lang="en-GB" sz="1400" dirty="0" err="1">
                <a:latin typeface="Times New Roman" panose="02020603050405020304" pitchFamily="18" charset="0"/>
                <a:cs typeface="Times New Roman" panose="02020603050405020304" pitchFamily="18" charset="0"/>
              </a:rPr>
              <a:t>Sukses</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Makmur</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Tbk</a:t>
            </a:r>
            <a:r>
              <a:rPr lang="en-GB" sz="1400"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Jurnal</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Dialektika</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Jurnal</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Ilmu</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Sosial</a:t>
            </a:r>
            <a:r>
              <a:rPr lang="en-GB" sz="1400" i="1" dirty="0">
                <a:latin typeface="Times New Roman" panose="02020603050405020304" pitchFamily="18" charset="0"/>
                <a:cs typeface="Times New Roman" panose="02020603050405020304" pitchFamily="18" charset="0"/>
              </a:rPr>
              <a:t>, 22</a:t>
            </a:r>
            <a:r>
              <a:rPr lang="en-GB" sz="1400" dirty="0">
                <a:latin typeface="Times New Roman" panose="02020603050405020304" pitchFamily="18" charset="0"/>
                <a:cs typeface="Times New Roman" panose="02020603050405020304" pitchFamily="18" charset="0"/>
              </a:rPr>
              <a:t>(3), pp.234-240. </a:t>
            </a:r>
            <a:r>
              <a:rPr lang="en-GB" sz="1400" u="sng" dirty="0">
                <a:latin typeface="Times New Roman" panose="02020603050405020304" pitchFamily="18" charset="0"/>
                <a:cs typeface="Times New Roman" panose="02020603050405020304" pitchFamily="18" charset="0"/>
                <a:hlinkClick r:id="rId10"/>
              </a:rPr>
              <a:t>https://www.jurnaldialektika.com/index.php/piani/article/download/347/300</a:t>
            </a:r>
            <a:endParaRPr lang="en-IN" sz="1400" dirty="0">
              <a:latin typeface="Times New Roman" panose="02020603050405020304" pitchFamily="18" charset="0"/>
              <a:cs typeface="Times New Roman" panose="02020603050405020304" pitchFamily="18" charset="0"/>
            </a:endParaRPr>
          </a:p>
          <a:p>
            <a:pPr marL="0" lvl="0" indent="0">
              <a:buNone/>
            </a:pPr>
            <a:r>
              <a:rPr lang="en-GB" sz="1400" dirty="0" err="1">
                <a:latin typeface="Times New Roman" panose="02020603050405020304" pitchFamily="18" charset="0"/>
                <a:cs typeface="Times New Roman" panose="02020603050405020304" pitchFamily="18" charset="0"/>
              </a:rPr>
              <a:t>Wasundara</a:t>
            </a:r>
            <a:r>
              <a:rPr lang="en-GB" sz="1400" dirty="0">
                <a:latin typeface="Times New Roman" panose="02020603050405020304" pitchFamily="18" charset="0"/>
                <a:cs typeface="Times New Roman" panose="02020603050405020304" pitchFamily="18" charset="0"/>
              </a:rPr>
              <a:t> (2025) “The impact of Artificial intelligence on supply chain optimization in FMCG industry,” </a:t>
            </a:r>
            <a:r>
              <a:rPr lang="en-GB" sz="1400" i="1" dirty="0">
                <a:latin typeface="Times New Roman" panose="02020603050405020304" pitchFamily="18" charset="0"/>
                <a:cs typeface="Times New Roman" panose="02020603050405020304" pitchFamily="18" charset="0"/>
              </a:rPr>
              <a:t>Urn.fi</a:t>
            </a:r>
            <a:r>
              <a:rPr lang="en-GB" sz="1400" dirty="0">
                <a:latin typeface="Times New Roman" panose="02020603050405020304" pitchFamily="18" charset="0"/>
                <a:cs typeface="Times New Roman" panose="02020603050405020304" pitchFamily="18" charset="0"/>
              </a:rPr>
              <a:t> [Preprint]. Available at: https://doi.org/http://www.theseus.fi/handle/10024/887397.</a:t>
            </a:r>
            <a:endParaRPr lang="en-IN"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Work, R. and </a:t>
            </a:r>
            <a:r>
              <a:rPr lang="en-GB" sz="1400" dirty="0" err="1">
                <a:latin typeface="Times New Roman" panose="02020603050405020304" pitchFamily="18" charset="0"/>
                <a:cs typeface="Times New Roman" panose="02020603050405020304" pitchFamily="18" charset="0"/>
              </a:rPr>
              <a:t>Nilaya</a:t>
            </a:r>
            <a:r>
              <a:rPr lang="en-GB" sz="1400" dirty="0">
                <a:latin typeface="Times New Roman" panose="02020603050405020304" pitchFamily="18" charset="0"/>
                <a:cs typeface="Times New Roman" panose="02020603050405020304" pitchFamily="18" charset="0"/>
              </a:rPr>
              <a:t> (2024) “Harnessing artificial intelligence: Unlocking the human edge 1. </a:t>
            </a:r>
            <a:r>
              <a:rPr lang="en-GB" sz="1400" dirty="0" err="1">
                <a:latin typeface="Times New Roman" panose="02020603050405020304" pitchFamily="18" charset="0"/>
                <a:cs typeface="Times New Roman" panose="02020603050405020304" pitchFamily="18" charset="0"/>
              </a:rPr>
              <a:t>Shravya</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naik</a:t>
            </a:r>
            <a:r>
              <a:rPr lang="en-GB" sz="1400" dirty="0">
                <a:latin typeface="Times New Roman" panose="02020603050405020304" pitchFamily="18" charset="0"/>
                <a:cs typeface="Times New Roman" panose="02020603050405020304" pitchFamily="18" charset="0"/>
              </a:rPr>
              <a:t>, MSW, school of Social,” </a:t>
            </a:r>
            <a:r>
              <a:rPr lang="en-GB" sz="1400" i="1" dirty="0">
                <a:latin typeface="Times New Roman" panose="02020603050405020304" pitchFamily="18" charset="0"/>
                <a:cs typeface="Times New Roman" panose="02020603050405020304" pitchFamily="18" charset="0"/>
              </a:rPr>
              <a:t>Volume </a:t>
            </a:r>
            <a:r>
              <a:rPr lang="en-GB" sz="1400" i="1" dirty="0" err="1">
                <a:latin typeface="Times New Roman" panose="02020603050405020304" pitchFamily="18" charset="0"/>
                <a:cs typeface="Times New Roman" panose="02020603050405020304" pitchFamily="18" charset="0"/>
              </a:rPr>
              <a:t>i</a:t>
            </a:r>
            <a:r>
              <a:rPr lang="en-GB" sz="1400" i="1" dirty="0">
                <a:latin typeface="Times New Roman" panose="02020603050405020304" pitchFamily="18" charset="0"/>
                <a:cs typeface="Times New Roman" panose="02020603050405020304" pitchFamily="18" charset="0"/>
              </a:rPr>
              <a:t> | issue</a:t>
            </a:r>
            <a:r>
              <a:rPr lang="en-GB" sz="1400" dirty="0">
                <a:latin typeface="Times New Roman" panose="02020603050405020304" pitchFamily="18" charset="0"/>
                <a:cs typeface="Times New Roman" panose="02020603050405020304" pitchFamily="18" charset="0"/>
              </a:rPr>
              <a:t>, 3. Available at: </a:t>
            </a:r>
            <a:r>
              <a:rPr lang="en-GB" sz="1400" u="sng" dirty="0">
                <a:latin typeface="Times New Roman" panose="02020603050405020304" pitchFamily="18" charset="0"/>
                <a:cs typeface="Times New Roman" panose="02020603050405020304" pitchFamily="18" charset="0"/>
                <a:hlinkClick r:id="rId11"/>
              </a:rPr>
              <a:t>https://nipmmlr.co.in/files/HR-Connect-Sebastin-KV.pdf</a:t>
            </a:r>
            <a:r>
              <a:rPr lang="en-GB" sz="1400" dirty="0">
                <a:latin typeface="Times New Roman" panose="02020603050405020304" pitchFamily="18" charset="0"/>
                <a:cs typeface="Times New Roman" panose="02020603050405020304" pitchFamily="18" charset="0"/>
              </a:rPr>
              <a:t>  (Accessed on: 10/7/2026).</a:t>
            </a:r>
            <a:endParaRPr lang="en-IN"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401785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Thank you Images - Free Download on Magnific (formerly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8208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AY_IGNORE_UCW" val="true"/>
  <p:tag name="PPT/SLIDES/SLIDE12.XML" val="2359324395"/>
  <p:tag name="PPT/SLIDES/SLIDE17.XML" val="3098009703"/>
  <p:tag name="PPT/SLIDES/SLIDE25.XML" val="3491196594"/>
  <p:tag name="PPT/SLIDES/SLIDE20.XML" val="3546695615"/>
  <p:tag name="PPT/SLIDES/SLIDE7.XML" val="1137787001"/>
  <p:tag name="PPT/SLIDES/SLIDE21.XML" val="473892976"/>
  <p:tag name="PPT/SLIDES/SLIDE16.XML" val="1543280543"/>
  <p:tag name="PPT/SLIDES/SLIDE5.XML" val="101235030"/>
  <p:tag name="PPT/SLIDES/SLIDE18.XML" val="2499592484"/>
  <p:tag name="PPT/SLIDES/SLIDE8.XML" val="1290631962"/>
  <p:tag name="PPT/SLIDES/SLIDE22.XML" val="3720043472"/>
  <p:tag name="PPT/SLIDES/SLIDE13.XML" val="501713605"/>
  <p:tag name="PPT/SLIDES/SLIDE4.XML" val="3238987948"/>
  <p:tag name="PPT/SLIDES/SLIDE23.XML" val="4067033353"/>
  <p:tag name="PPT/SLIDES/SLIDE9.XML" val="4159861405"/>
  <p:tag name="PPT/SLIDES/SLIDE10.XML" val="3676116297"/>
  <p:tag name="PPT/SLIDES/SLIDE3.XML" val="3132688040"/>
  <p:tag name="PPT/SLIDES/SLIDE14.XML" val="2299231750"/>
  <p:tag name="PPT/SLIDES/SLIDE11.XML" val="4039958180"/>
  <p:tag name="PPT/SLIDES/SLIDE24.XML" val="910110888"/>
  <p:tag name="PPT/SLIDES/SLIDE6.XML" val="2043115823"/>
  <p:tag name="PPT/SLIDES/SLIDE19.XML" val="870226300"/>
  <p:tag name="PPT/SLIDES/SLIDE2.XML" val="1670864960"/>
  <p:tag name="PPT/SLIDES/SLIDE15.XML" val="904023204"/>
  <p:tag name="PPT/SLIDES/SLIDE1.XML" val="3337175133"/>
  <p:tag name="PPT/SLIDES/SLIDE26.XML" val="839594397"/>
  <p:tag name="PPT/SLIDES/SLIDE27.XML" val="2848560050"/>
  <p:tag name="PPT/SLIDES/SLIDE28.XML" val="2551873453"/>
  <p:tag name="PPT/SLIDEMASTERS/SLIDEMASTER1.XML" val="2257290827"/>
  <p:tag name="PPT/SLIDELAYOUTS/SLIDELAYOUT1.XML" val="27716732"/>
  <p:tag name="PPT/SLIDELAYOUTS/SLIDELAYOUT2.XML" val="1850942329"/>
  <p:tag name="PPT/SLIDELAYOUTS/SLIDELAYOUT3.XML" val="1821345421"/>
  <p:tag name="PPT/SLIDELAYOUTS/SLIDELAYOUT4.XML" val="1525170431"/>
  <p:tag name="PPT/SLIDELAYOUTS/SLIDELAYOUT5.XML" val="3933090335"/>
  <p:tag name="PPT/SLIDELAYOUTS/SLIDELAYOUT6.XML" val="3023218777"/>
  <p:tag name="PPT/SLIDELAYOUTS/SLIDELAYOUT7.XML" val="2048074813"/>
  <p:tag name="PPT/SLIDELAYOUTS/SLIDELAYOUT8.XML" val="2641653065"/>
  <p:tag name="PPT/SLIDELAYOUTS/SLIDELAYOUT9.XML" val="44475308"/>
  <p:tag name="PPT/SLIDELAYOUTS/SLIDELAYOUT10.XML" val="1043291470"/>
  <p:tag name="PPT/SLIDELAYOUTS/SLIDELAYOUT11.XML" val="2061045815"/>
  <p:tag name="PPT/NOTESSLIDES/NOTESSLIDE11.XML" val="3385827206"/>
  <p:tag name="PPT/NOTESSLIDES/NOTESSLIDE1.XML" val="357861463"/>
  <p:tag name="PPT/NOTESSLIDES/NOTESSLIDE2.XML" val="3450359045"/>
  <p:tag name="PPT/NOTESSLIDES/NOTESSLIDE3.XML" val="2735761249"/>
  <p:tag name="PPT/NOTESSLIDES/NOTESSLIDE4.XML" val="877714012"/>
  <p:tag name="PPT/NOTESSLIDES/NOTESSLIDE5.XML" val="3556402822"/>
  <p:tag name="PPT/NOTESSLIDES/NOTESSLIDE6.XML" val="2393266216"/>
  <p:tag name="PPT/NOTESSLIDES/NOTESSLIDE7.XML" val="583374377"/>
  <p:tag name="PPT/NOTESSLIDES/NOTESSLIDE8.XML" val="2163623720"/>
  <p:tag name="PPT/NOTESSLIDES/NOTESSLIDE9.XML" val="636839641"/>
  <p:tag name="PPT/NOTESSLIDES/NOTESSLIDE10.XML" val="5069159"/>
  <p:tag name="PPT/NOTESSLIDES/NOTESSLIDE12.XML" val="2921667615"/>
  <p:tag name="PPT/NOTESSLIDES/NOTESSLIDE13.XML" val="3597396924"/>
  <p:tag name="PPT/NOTESSLIDES/NOTESSLIDE14.XML" val="1612486979"/>
  <p:tag name="PPT/NOTESSLIDES/NOTESSLIDE15.XML" val="171765388"/>
  <p:tag name="PPT/NOTESSLIDES/NOTESSLIDE16.XML" val="1041390079"/>
  <p:tag name="PPT/NOTESSLIDES/NOTESSLIDE17.XML" val="678143509"/>
  <p:tag name="PPT/NOTESSLIDES/NOTESSLIDE18.XML" val="4204930841"/>
  <p:tag name="PPT/NOTESSLIDES/NOTESSLIDE20.XML" val="2714143692"/>
  <p:tag name="PPT/NOTESSLIDES/NOTESSLIDE21.XML" val="3060640438"/>
  <p:tag name="PPT/NOTESSLIDES/NOTESSLIDE22.XML" val="367499742"/>
  <p:tag name="PPT/NOTESSLIDES/NOTESSLIDE23.XML" val="197341480"/>
  <p:tag name="PPT/NOTESSLIDES/NOTESSLIDE24.XML" val="629508448"/>
  <p:tag name="PPT/NOTESSLIDES/NOTESSLIDE19.XML" val="4218604915"/>
  <p:tag name="PPT/NOTESMASTERS/NOTESMASTER1.XML" val="1653215814"/>
  <p:tag name="PPT/MEDIA/IMAGE19.PNG" val="619873511"/>
  <p:tag name="PPT/MEDIA/IMAGE21.PNG" val="4260414860"/>
  <p:tag name="PPT/THEME/THEME1.XML" val="1159903380"/>
  <p:tag name="PPT/MEDIA/IMAGE22.JPEG" val="206507619"/>
  <p:tag name="PPT/THEME/THEME2.XML" val="1159903380"/>
  <p:tag name="PPT/MEDIA/IMAGE1.PNG" val="3088259159"/>
  <p:tag name="PPT/MEDIA/IMAGE2.PNG" val="2865042043"/>
  <p:tag name="PPT/MEDIA/IMAGE3.PNG" val="2561791676"/>
  <p:tag name="PPT/MEDIA/IMAGE4.JPEG" val="2407463392"/>
  <p:tag name="PPT/MEDIA/IMAGE5.PNG" val="3372658764"/>
  <p:tag name="PPT/MEDIA/IMAGE6.PNG" val="1982228814"/>
  <p:tag name="PPT/MEDIA/IMAGE7.PNG" val="1205869848"/>
  <p:tag name="PPT/MEDIA/IMAGE8.PNG" val="1241209692"/>
  <p:tag name="PPT/MEDIA/IMAGE9.PNG" val="3436484518"/>
  <p:tag name="PPT/MEDIA/IMAGE10.JPEG" val="3602071082"/>
  <p:tag name="PPT/MEDIA/IMAGE11.PNG" val="3728924524"/>
  <p:tag name="PPT/MEDIA/IMAGE12.PNG" val="3621929870"/>
  <p:tag name="PPT/MEDIA/IMAGE13.PNG" val="2029257135"/>
  <p:tag name="PPT/MEDIA/IMAGE14.PNG" val="2535727477"/>
  <p:tag name="PPT/MEDIA/IMAGE15.PNG" val="4236027396"/>
  <p:tag name="PPT/MEDIA/IMAGE16.PNG" val="2909323802"/>
  <p:tag name="PPT/MEDIA/IMAGE17.JPEG" val="1094673393"/>
  <p:tag name="PPT/MEDIA/IMAGE18.PNG" val="3677132688"/>
  <p:tag name="PPT/MEDIA/IMAGE20.PNG" val="42765290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TotalTime>
  <Words>6232</Words>
  <Application>Microsoft Office PowerPoint</Application>
  <PresentationFormat>Widescreen</PresentationFormat>
  <Paragraphs>251</Paragraphs>
  <Slides>29</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Office Theme</vt:lpstr>
      <vt:lpstr>Human Capital Management LCMB7023 Assessment component 2: Group presentation</vt:lpstr>
      <vt:lpstr>Introduction</vt:lpstr>
      <vt:lpstr>Current policies - Key trends in adopting the hybrid model through innovation at Unilever</vt:lpstr>
      <vt:lpstr>Factors affecting recent performance management practice</vt:lpstr>
      <vt:lpstr>Team building and organisational position </vt:lpstr>
      <vt:lpstr>Application of models in organisational policymaking</vt:lpstr>
      <vt:lpstr>Current opportunities - Key factors influencing Unilever’s performance</vt:lpstr>
      <vt:lpstr>Scope of developing an international work culture</vt:lpstr>
      <vt:lpstr>Identifying potential to enhance organisational performance </vt:lpstr>
      <vt:lpstr>Impact of talent management factors on performance management</vt:lpstr>
      <vt:lpstr>Current challenges - Unilever’s problems and tensions</vt:lpstr>
      <vt:lpstr>Staffing challenges at Unilever</vt:lpstr>
      <vt:lpstr>Culture shock and expatriate failure</vt:lpstr>
      <vt:lpstr>Performance gaps</vt:lpstr>
      <vt:lpstr>Root cause Analysis - Policy design and leadership behaviour</vt:lpstr>
      <vt:lpstr>Organisational structure and culture</vt:lpstr>
      <vt:lpstr>Technology or external pressure</vt:lpstr>
      <vt:lpstr>Evidence-based Recommendations 1</vt:lpstr>
      <vt:lpstr>Evidence-based Recommendations 2</vt:lpstr>
      <vt:lpstr>Evidence-based Recommendations 3</vt:lpstr>
      <vt:lpstr>Evidence-based Recommendations 4</vt:lpstr>
      <vt:lpstr>Work implications in future - Impact of AI and automation in reshaping work</vt:lpstr>
      <vt:lpstr>Contd…</vt:lpstr>
      <vt:lpstr>Contd…</vt:lpstr>
      <vt:lpstr>Conclusion</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Bending Moments</cp:lastModifiedBy>
  <cp:revision>4</cp:revision>
  <dcterms:modified xsi:type="dcterms:W3CDTF">2026-08-01T11:54:51Z</dcterms:modified>
</cp:coreProperties>
</file>