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63"/>
  </p:notesMasterIdLst>
  <p:sldIdLst>
    <p:sldId id="256" r:id="rId2"/>
    <p:sldId id="288" r:id="rId3"/>
    <p:sldId id="290" r:id="rId4"/>
    <p:sldId id="291" r:id="rId5"/>
    <p:sldId id="276" r:id="rId6"/>
    <p:sldId id="257" r:id="rId7"/>
    <p:sldId id="264" r:id="rId8"/>
    <p:sldId id="258" r:id="rId9"/>
    <p:sldId id="265" r:id="rId10"/>
    <p:sldId id="267" r:id="rId11"/>
    <p:sldId id="268" r:id="rId12"/>
    <p:sldId id="266" r:id="rId13"/>
    <p:sldId id="269" r:id="rId14"/>
    <p:sldId id="270" r:id="rId15"/>
    <p:sldId id="271" r:id="rId16"/>
    <p:sldId id="259" r:id="rId17"/>
    <p:sldId id="260" r:id="rId18"/>
    <p:sldId id="278" r:id="rId19"/>
    <p:sldId id="261" r:id="rId20"/>
    <p:sldId id="262" r:id="rId21"/>
    <p:sldId id="317" r:id="rId22"/>
    <p:sldId id="339" r:id="rId23"/>
    <p:sldId id="272" r:id="rId24"/>
    <p:sldId id="273" r:id="rId25"/>
    <p:sldId id="274" r:id="rId26"/>
    <p:sldId id="275" r:id="rId27"/>
    <p:sldId id="395" r:id="rId28"/>
    <p:sldId id="294" r:id="rId29"/>
    <p:sldId id="295" r:id="rId30"/>
    <p:sldId id="296" r:id="rId31"/>
    <p:sldId id="297" r:id="rId32"/>
    <p:sldId id="298" r:id="rId33"/>
    <p:sldId id="299" r:id="rId34"/>
    <p:sldId id="300" r:id="rId35"/>
    <p:sldId id="404" r:id="rId36"/>
    <p:sldId id="301" r:id="rId37"/>
    <p:sldId id="302" r:id="rId38"/>
    <p:sldId id="303" r:id="rId39"/>
    <p:sldId id="304" r:id="rId40"/>
    <p:sldId id="396" r:id="rId41"/>
    <p:sldId id="405" r:id="rId42"/>
    <p:sldId id="305" r:id="rId43"/>
    <p:sldId id="306" r:id="rId44"/>
    <p:sldId id="402" r:id="rId45"/>
    <p:sldId id="309" r:id="rId46"/>
    <p:sldId id="310" r:id="rId47"/>
    <p:sldId id="311" r:id="rId48"/>
    <p:sldId id="397" r:id="rId49"/>
    <p:sldId id="312" r:id="rId50"/>
    <p:sldId id="398" r:id="rId51"/>
    <p:sldId id="314" r:id="rId52"/>
    <p:sldId id="400" r:id="rId53"/>
    <p:sldId id="403" r:id="rId54"/>
    <p:sldId id="284" r:id="rId55"/>
    <p:sldId id="401" r:id="rId56"/>
    <p:sldId id="283" r:id="rId57"/>
    <p:sldId id="279" r:id="rId58"/>
    <p:sldId id="280" r:id="rId59"/>
    <p:sldId id="281" r:id="rId60"/>
    <p:sldId id="282" r:id="rId61"/>
    <p:sldId id="315"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52" autoAdjust="0"/>
    <p:restoredTop sz="94660"/>
  </p:normalViewPr>
  <p:slideViewPr>
    <p:cSldViewPr>
      <p:cViewPr varScale="1">
        <p:scale>
          <a:sx n="86" d="100"/>
          <a:sy n="86" d="100"/>
        </p:scale>
        <p:origin x="1548" y="90"/>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1113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6C011E-9CEA-AC41-A1A4-23F786F29095}" type="doc">
      <dgm:prSet loTypeId="urn:microsoft.com/office/officeart/2005/8/layout/StepDownProcess" loCatId="" qsTypeId="urn:microsoft.com/office/officeart/2005/8/quickstyle/3d3" qsCatId="3D" csTypeId="urn:microsoft.com/office/officeart/2005/8/colors/colorful1" csCatId="colorful" phldr="1"/>
      <dgm:spPr/>
      <dgm:t>
        <a:bodyPr/>
        <a:lstStyle/>
        <a:p>
          <a:endParaRPr lang="en-US"/>
        </a:p>
      </dgm:t>
    </dgm:pt>
    <dgm:pt modelId="{3FB231DD-3811-354B-9AB6-90BB4BBF7DBF}">
      <dgm:prSet/>
      <dgm:spPr/>
      <dgm:t>
        <a:bodyPr/>
        <a:lstStyle/>
        <a:p>
          <a:pPr rtl="0"/>
          <a:r>
            <a:rPr lang="en-US" dirty="0"/>
            <a:t>Door-in-the-face</a:t>
          </a:r>
        </a:p>
      </dgm:t>
    </dgm:pt>
    <dgm:pt modelId="{CEFE16A2-9553-8D43-BB7B-4A46C2F65B9E}" type="parTrans" cxnId="{4825E7EF-1E9F-6644-ABBE-B7D903524AAB}">
      <dgm:prSet/>
      <dgm:spPr/>
      <dgm:t>
        <a:bodyPr/>
        <a:lstStyle/>
        <a:p>
          <a:endParaRPr lang="en-US">
            <a:solidFill>
              <a:srgbClr val="000000"/>
            </a:solidFill>
          </a:endParaRPr>
        </a:p>
      </dgm:t>
    </dgm:pt>
    <dgm:pt modelId="{E2BB6367-BB2C-604B-A55B-5FFEC6FF0731}" type="sibTrans" cxnId="{4825E7EF-1E9F-6644-ABBE-B7D903524AAB}">
      <dgm:prSet/>
      <dgm:spPr/>
      <dgm:t>
        <a:bodyPr/>
        <a:lstStyle/>
        <a:p>
          <a:endParaRPr lang="en-US">
            <a:solidFill>
              <a:srgbClr val="000000"/>
            </a:solidFill>
          </a:endParaRPr>
        </a:p>
      </dgm:t>
    </dgm:pt>
    <dgm:pt modelId="{BCE52228-2565-7040-9469-54C0218AD063}">
      <dgm:prSet/>
      <dgm:spPr/>
      <dgm:t>
        <a:bodyPr/>
        <a:lstStyle/>
        <a:p>
          <a:pPr rtl="0"/>
          <a:r>
            <a:rPr lang="en-US"/>
            <a:t>Low-ball</a:t>
          </a:r>
          <a:endParaRPr lang="en-US" dirty="0"/>
        </a:p>
      </dgm:t>
    </dgm:pt>
    <dgm:pt modelId="{8F53182F-5AD6-814A-9ECE-B3E2C91E6CE2}" type="parTrans" cxnId="{4FDF05D7-7F15-2646-8B69-11BE7F5E6046}">
      <dgm:prSet/>
      <dgm:spPr/>
      <dgm:t>
        <a:bodyPr/>
        <a:lstStyle/>
        <a:p>
          <a:endParaRPr lang="en-US">
            <a:solidFill>
              <a:srgbClr val="000000"/>
            </a:solidFill>
          </a:endParaRPr>
        </a:p>
      </dgm:t>
    </dgm:pt>
    <dgm:pt modelId="{9180026B-5250-5244-8CF8-2A0BA1A8F039}" type="sibTrans" cxnId="{4FDF05D7-7F15-2646-8B69-11BE7F5E6046}">
      <dgm:prSet/>
      <dgm:spPr/>
      <dgm:t>
        <a:bodyPr/>
        <a:lstStyle/>
        <a:p>
          <a:endParaRPr lang="en-US">
            <a:solidFill>
              <a:srgbClr val="000000"/>
            </a:solidFill>
          </a:endParaRPr>
        </a:p>
      </dgm:t>
    </dgm:pt>
    <dgm:pt modelId="{A581C09E-A2BD-D047-B24F-044C7B9EBEDF}">
      <dgm:prSet/>
      <dgm:spPr/>
      <dgm:t>
        <a:bodyPr/>
        <a:lstStyle/>
        <a:p>
          <a:pPr rtl="0"/>
          <a:r>
            <a:rPr lang="en-US"/>
            <a:t>That</a:t>
          </a:r>
          <a:r>
            <a:rPr lang="fr-FR"/>
            <a:t>'</a:t>
          </a:r>
          <a:r>
            <a:rPr lang="en-US"/>
            <a:t>s-not-all</a:t>
          </a:r>
          <a:endParaRPr lang="en-US" dirty="0"/>
        </a:p>
      </dgm:t>
    </dgm:pt>
    <dgm:pt modelId="{E157D8B3-9C4E-3B42-9C32-7748C0D28D01}" type="parTrans" cxnId="{78097C7B-8E96-B04F-893B-F44490AAA21D}">
      <dgm:prSet/>
      <dgm:spPr/>
      <dgm:t>
        <a:bodyPr/>
        <a:lstStyle/>
        <a:p>
          <a:endParaRPr lang="en-US">
            <a:solidFill>
              <a:srgbClr val="000000"/>
            </a:solidFill>
          </a:endParaRPr>
        </a:p>
      </dgm:t>
    </dgm:pt>
    <dgm:pt modelId="{C5773641-D740-A442-AC44-C4769599A554}" type="sibTrans" cxnId="{78097C7B-8E96-B04F-893B-F44490AAA21D}">
      <dgm:prSet/>
      <dgm:spPr/>
      <dgm:t>
        <a:bodyPr/>
        <a:lstStyle/>
        <a:p>
          <a:endParaRPr lang="en-US">
            <a:solidFill>
              <a:srgbClr val="000000"/>
            </a:solidFill>
          </a:endParaRPr>
        </a:p>
      </dgm:t>
    </dgm:pt>
    <dgm:pt modelId="{31FE0200-36DF-C94B-B406-39585B12AA77}">
      <dgm:prSet/>
      <dgm:spPr/>
      <dgm:t>
        <a:bodyPr/>
        <a:lstStyle/>
        <a:p>
          <a:pPr rtl="0"/>
          <a:r>
            <a:rPr lang="en-US"/>
            <a:t>Foot-in-the-door</a:t>
          </a:r>
          <a:endParaRPr lang="en-US" dirty="0"/>
        </a:p>
      </dgm:t>
    </dgm:pt>
    <dgm:pt modelId="{196FE544-9074-D842-92C2-BF2F48E42C0D}" type="sibTrans" cxnId="{CD53E25A-B5AE-8F44-BEA1-F3CC505A93D1}">
      <dgm:prSet/>
      <dgm:spPr/>
      <dgm:t>
        <a:bodyPr/>
        <a:lstStyle/>
        <a:p>
          <a:endParaRPr lang="en-US">
            <a:solidFill>
              <a:srgbClr val="000000"/>
            </a:solidFill>
          </a:endParaRPr>
        </a:p>
      </dgm:t>
    </dgm:pt>
    <dgm:pt modelId="{D5B9EF57-F5BC-C845-BBA9-EE93A160DDCA}" type="parTrans" cxnId="{CD53E25A-B5AE-8F44-BEA1-F3CC505A93D1}">
      <dgm:prSet/>
      <dgm:spPr/>
      <dgm:t>
        <a:bodyPr/>
        <a:lstStyle/>
        <a:p>
          <a:endParaRPr lang="en-US">
            <a:solidFill>
              <a:srgbClr val="000000"/>
            </a:solidFill>
          </a:endParaRPr>
        </a:p>
      </dgm:t>
    </dgm:pt>
    <dgm:pt modelId="{F28B22D0-2856-D042-B505-D884720E9692}" type="pres">
      <dgm:prSet presAssocID="{A46C011E-9CEA-AC41-A1A4-23F786F29095}" presName="rootnode" presStyleCnt="0">
        <dgm:presLayoutVars>
          <dgm:chMax/>
          <dgm:chPref/>
          <dgm:dir/>
          <dgm:animLvl val="lvl"/>
        </dgm:presLayoutVars>
      </dgm:prSet>
      <dgm:spPr/>
      <dgm:t>
        <a:bodyPr/>
        <a:lstStyle/>
        <a:p>
          <a:endParaRPr lang="en-GB"/>
        </a:p>
      </dgm:t>
    </dgm:pt>
    <dgm:pt modelId="{3EC0CF09-431C-8948-9085-3021A2E536E6}" type="pres">
      <dgm:prSet presAssocID="{31FE0200-36DF-C94B-B406-39585B12AA77}" presName="composite" presStyleCnt="0"/>
      <dgm:spPr/>
    </dgm:pt>
    <dgm:pt modelId="{5D3BAC38-DB64-164C-A33A-D3E57345F52F}" type="pres">
      <dgm:prSet presAssocID="{31FE0200-36DF-C94B-B406-39585B12AA77}" presName="bentUpArrow1" presStyleLbl="alignImgPlace1" presStyleIdx="0" presStyleCnt="3"/>
      <dgm:spPr/>
    </dgm:pt>
    <dgm:pt modelId="{F315B40E-C995-E444-8602-002DF8AA488F}" type="pres">
      <dgm:prSet presAssocID="{31FE0200-36DF-C94B-B406-39585B12AA77}" presName="ParentText" presStyleLbl="node1" presStyleIdx="0" presStyleCnt="4" custScaleX="217724" custLinFactNeighborX="-28643" custLinFactNeighborY="4885">
        <dgm:presLayoutVars>
          <dgm:chMax val="1"/>
          <dgm:chPref val="1"/>
          <dgm:bulletEnabled val="1"/>
        </dgm:presLayoutVars>
      </dgm:prSet>
      <dgm:spPr/>
      <dgm:t>
        <a:bodyPr/>
        <a:lstStyle/>
        <a:p>
          <a:endParaRPr lang="en-GB"/>
        </a:p>
      </dgm:t>
    </dgm:pt>
    <dgm:pt modelId="{A90B8FF1-2C66-EF46-8EAC-FF6A78EBD518}" type="pres">
      <dgm:prSet presAssocID="{31FE0200-36DF-C94B-B406-39585B12AA77}" presName="ChildText" presStyleLbl="revTx" presStyleIdx="0" presStyleCnt="3">
        <dgm:presLayoutVars>
          <dgm:chMax val="0"/>
          <dgm:chPref val="0"/>
          <dgm:bulletEnabled val="1"/>
        </dgm:presLayoutVars>
      </dgm:prSet>
      <dgm:spPr/>
    </dgm:pt>
    <dgm:pt modelId="{3BEB41BA-A8EE-5545-A3BA-06ECA6C5A2EF}" type="pres">
      <dgm:prSet presAssocID="{196FE544-9074-D842-92C2-BF2F48E42C0D}" presName="sibTrans" presStyleCnt="0"/>
      <dgm:spPr/>
    </dgm:pt>
    <dgm:pt modelId="{37EC2B71-D87E-F948-94B6-17A8B3350B9A}" type="pres">
      <dgm:prSet presAssocID="{3FB231DD-3811-354B-9AB6-90BB4BBF7DBF}" presName="composite" presStyleCnt="0"/>
      <dgm:spPr/>
    </dgm:pt>
    <dgm:pt modelId="{A5F83FD1-EB5F-8143-A77C-5BA73C5C1E38}" type="pres">
      <dgm:prSet presAssocID="{3FB231DD-3811-354B-9AB6-90BB4BBF7DBF}" presName="bentUpArrow1" presStyleLbl="alignImgPlace1" presStyleIdx="1" presStyleCnt="3"/>
      <dgm:spPr/>
    </dgm:pt>
    <dgm:pt modelId="{3C99CEE4-245C-924D-AAD8-3E5F6AB47048}" type="pres">
      <dgm:prSet presAssocID="{3FB231DD-3811-354B-9AB6-90BB4BBF7DBF}" presName="ParentText" presStyleLbl="node1" presStyleIdx="1" presStyleCnt="4" custScaleX="217724">
        <dgm:presLayoutVars>
          <dgm:chMax val="1"/>
          <dgm:chPref val="1"/>
          <dgm:bulletEnabled val="1"/>
        </dgm:presLayoutVars>
      </dgm:prSet>
      <dgm:spPr/>
      <dgm:t>
        <a:bodyPr/>
        <a:lstStyle/>
        <a:p>
          <a:endParaRPr lang="en-GB"/>
        </a:p>
      </dgm:t>
    </dgm:pt>
    <dgm:pt modelId="{9A8BE6A0-9C07-A843-889D-0BE05995A9E6}" type="pres">
      <dgm:prSet presAssocID="{3FB231DD-3811-354B-9AB6-90BB4BBF7DBF}" presName="ChildText" presStyleLbl="revTx" presStyleIdx="1" presStyleCnt="3">
        <dgm:presLayoutVars>
          <dgm:chMax val="0"/>
          <dgm:chPref val="0"/>
          <dgm:bulletEnabled val="1"/>
        </dgm:presLayoutVars>
      </dgm:prSet>
      <dgm:spPr/>
    </dgm:pt>
    <dgm:pt modelId="{799348DF-B48E-5A4E-9AD6-BBB097148073}" type="pres">
      <dgm:prSet presAssocID="{E2BB6367-BB2C-604B-A55B-5FFEC6FF0731}" presName="sibTrans" presStyleCnt="0"/>
      <dgm:spPr/>
    </dgm:pt>
    <dgm:pt modelId="{5687E96F-F6ED-FA43-A9FA-0F5746B356D3}" type="pres">
      <dgm:prSet presAssocID="{BCE52228-2565-7040-9469-54C0218AD063}" presName="composite" presStyleCnt="0"/>
      <dgm:spPr/>
    </dgm:pt>
    <dgm:pt modelId="{606A4276-2BF6-3C4B-A334-5B2231094101}" type="pres">
      <dgm:prSet presAssocID="{BCE52228-2565-7040-9469-54C0218AD063}" presName="bentUpArrow1" presStyleLbl="alignImgPlace1" presStyleIdx="2" presStyleCnt="3"/>
      <dgm:spPr/>
    </dgm:pt>
    <dgm:pt modelId="{ADB31F65-BE64-674F-8A82-AC3A5358752D}" type="pres">
      <dgm:prSet presAssocID="{BCE52228-2565-7040-9469-54C0218AD063}" presName="ParentText" presStyleLbl="node1" presStyleIdx="2" presStyleCnt="4" custScaleX="217724">
        <dgm:presLayoutVars>
          <dgm:chMax val="1"/>
          <dgm:chPref val="1"/>
          <dgm:bulletEnabled val="1"/>
        </dgm:presLayoutVars>
      </dgm:prSet>
      <dgm:spPr/>
      <dgm:t>
        <a:bodyPr/>
        <a:lstStyle/>
        <a:p>
          <a:endParaRPr lang="en-GB"/>
        </a:p>
      </dgm:t>
    </dgm:pt>
    <dgm:pt modelId="{E5FEE9AE-9BFA-2F4A-8BD6-DA3B599CA672}" type="pres">
      <dgm:prSet presAssocID="{BCE52228-2565-7040-9469-54C0218AD063}" presName="ChildText" presStyleLbl="revTx" presStyleIdx="2" presStyleCnt="3">
        <dgm:presLayoutVars>
          <dgm:chMax val="0"/>
          <dgm:chPref val="0"/>
          <dgm:bulletEnabled val="1"/>
        </dgm:presLayoutVars>
      </dgm:prSet>
      <dgm:spPr/>
    </dgm:pt>
    <dgm:pt modelId="{8A4CB54F-80E1-F641-81CB-88DE7F18CA98}" type="pres">
      <dgm:prSet presAssocID="{9180026B-5250-5244-8CF8-2A0BA1A8F039}" presName="sibTrans" presStyleCnt="0"/>
      <dgm:spPr/>
    </dgm:pt>
    <dgm:pt modelId="{F331FB63-2F01-7445-8377-7EBBC6AFCFB9}" type="pres">
      <dgm:prSet presAssocID="{A581C09E-A2BD-D047-B24F-044C7B9EBEDF}" presName="composite" presStyleCnt="0"/>
      <dgm:spPr/>
    </dgm:pt>
    <dgm:pt modelId="{0A9D34E9-658B-864C-8719-C42EEFE55F75}" type="pres">
      <dgm:prSet presAssocID="{A581C09E-A2BD-D047-B24F-044C7B9EBEDF}" presName="ParentText" presStyleLbl="node1" presStyleIdx="3" presStyleCnt="4" custScaleX="197952">
        <dgm:presLayoutVars>
          <dgm:chMax val="1"/>
          <dgm:chPref val="1"/>
          <dgm:bulletEnabled val="1"/>
        </dgm:presLayoutVars>
      </dgm:prSet>
      <dgm:spPr/>
      <dgm:t>
        <a:bodyPr/>
        <a:lstStyle/>
        <a:p>
          <a:endParaRPr lang="en-GB"/>
        </a:p>
      </dgm:t>
    </dgm:pt>
  </dgm:ptLst>
  <dgm:cxnLst>
    <dgm:cxn modelId="{2F5D67AB-D412-4747-BB2E-8B845FE400F2}" type="presOf" srcId="{A46C011E-9CEA-AC41-A1A4-23F786F29095}" destId="{F28B22D0-2856-D042-B505-D884720E9692}" srcOrd="0" destOrd="0" presId="urn:microsoft.com/office/officeart/2005/8/layout/StepDownProcess"/>
    <dgm:cxn modelId="{CD53E25A-B5AE-8F44-BEA1-F3CC505A93D1}" srcId="{A46C011E-9CEA-AC41-A1A4-23F786F29095}" destId="{31FE0200-36DF-C94B-B406-39585B12AA77}" srcOrd="0" destOrd="0" parTransId="{D5B9EF57-F5BC-C845-BBA9-EE93A160DDCA}" sibTransId="{196FE544-9074-D842-92C2-BF2F48E42C0D}"/>
    <dgm:cxn modelId="{54091666-9728-4D5F-867D-5B708C685779}" type="presOf" srcId="{3FB231DD-3811-354B-9AB6-90BB4BBF7DBF}" destId="{3C99CEE4-245C-924D-AAD8-3E5F6AB47048}" srcOrd="0" destOrd="0" presId="urn:microsoft.com/office/officeart/2005/8/layout/StepDownProcess"/>
    <dgm:cxn modelId="{5EC57A69-41CE-4DE6-B6FD-CEA40B337758}" type="presOf" srcId="{BCE52228-2565-7040-9469-54C0218AD063}" destId="{ADB31F65-BE64-674F-8A82-AC3A5358752D}" srcOrd="0" destOrd="0" presId="urn:microsoft.com/office/officeart/2005/8/layout/StepDownProcess"/>
    <dgm:cxn modelId="{78097C7B-8E96-B04F-893B-F44490AAA21D}" srcId="{A46C011E-9CEA-AC41-A1A4-23F786F29095}" destId="{A581C09E-A2BD-D047-B24F-044C7B9EBEDF}" srcOrd="3" destOrd="0" parTransId="{E157D8B3-9C4E-3B42-9C32-7748C0D28D01}" sibTransId="{C5773641-D740-A442-AC44-C4769599A554}"/>
    <dgm:cxn modelId="{5E1A8757-8662-4D1B-8C0C-44DA37F46B8E}" type="presOf" srcId="{A581C09E-A2BD-D047-B24F-044C7B9EBEDF}" destId="{0A9D34E9-658B-864C-8719-C42EEFE55F75}" srcOrd="0" destOrd="0" presId="urn:microsoft.com/office/officeart/2005/8/layout/StepDownProcess"/>
    <dgm:cxn modelId="{6297CA0C-762B-4376-9E82-3F9CF16E9F48}" type="presOf" srcId="{31FE0200-36DF-C94B-B406-39585B12AA77}" destId="{F315B40E-C995-E444-8602-002DF8AA488F}" srcOrd="0" destOrd="0" presId="urn:microsoft.com/office/officeart/2005/8/layout/StepDownProcess"/>
    <dgm:cxn modelId="{4FDF05D7-7F15-2646-8B69-11BE7F5E6046}" srcId="{A46C011E-9CEA-AC41-A1A4-23F786F29095}" destId="{BCE52228-2565-7040-9469-54C0218AD063}" srcOrd="2" destOrd="0" parTransId="{8F53182F-5AD6-814A-9ECE-B3E2C91E6CE2}" sibTransId="{9180026B-5250-5244-8CF8-2A0BA1A8F039}"/>
    <dgm:cxn modelId="{4825E7EF-1E9F-6644-ABBE-B7D903524AAB}" srcId="{A46C011E-9CEA-AC41-A1A4-23F786F29095}" destId="{3FB231DD-3811-354B-9AB6-90BB4BBF7DBF}" srcOrd="1" destOrd="0" parTransId="{CEFE16A2-9553-8D43-BB7B-4A46C2F65B9E}" sibTransId="{E2BB6367-BB2C-604B-A55B-5FFEC6FF0731}"/>
    <dgm:cxn modelId="{D29D9BCF-A2CA-42B9-9045-9164A6D6EAC4}" type="presParOf" srcId="{F28B22D0-2856-D042-B505-D884720E9692}" destId="{3EC0CF09-431C-8948-9085-3021A2E536E6}" srcOrd="0" destOrd="0" presId="urn:microsoft.com/office/officeart/2005/8/layout/StepDownProcess"/>
    <dgm:cxn modelId="{507008C9-9DCD-4DAB-86F0-5BCD3A440932}" type="presParOf" srcId="{3EC0CF09-431C-8948-9085-3021A2E536E6}" destId="{5D3BAC38-DB64-164C-A33A-D3E57345F52F}" srcOrd="0" destOrd="0" presId="urn:microsoft.com/office/officeart/2005/8/layout/StepDownProcess"/>
    <dgm:cxn modelId="{9E25A16D-6350-4F6D-B122-B03FB32DF94A}" type="presParOf" srcId="{3EC0CF09-431C-8948-9085-3021A2E536E6}" destId="{F315B40E-C995-E444-8602-002DF8AA488F}" srcOrd="1" destOrd="0" presId="urn:microsoft.com/office/officeart/2005/8/layout/StepDownProcess"/>
    <dgm:cxn modelId="{16D66FC3-03A4-43C5-88E7-F4F66836CECC}" type="presParOf" srcId="{3EC0CF09-431C-8948-9085-3021A2E536E6}" destId="{A90B8FF1-2C66-EF46-8EAC-FF6A78EBD518}" srcOrd="2" destOrd="0" presId="urn:microsoft.com/office/officeart/2005/8/layout/StepDownProcess"/>
    <dgm:cxn modelId="{F203C17D-E67A-4EA8-A732-F9D0B6BE5CF4}" type="presParOf" srcId="{F28B22D0-2856-D042-B505-D884720E9692}" destId="{3BEB41BA-A8EE-5545-A3BA-06ECA6C5A2EF}" srcOrd="1" destOrd="0" presId="urn:microsoft.com/office/officeart/2005/8/layout/StepDownProcess"/>
    <dgm:cxn modelId="{CC03B616-AC45-431C-9348-7326A3F43C7E}" type="presParOf" srcId="{F28B22D0-2856-D042-B505-D884720E9692}" destId="{37EC2B71-D87E-F948-94B6-17A8B3350B9A}" srcOrd="2" destOrd="0" presId="urn:microsoft.com/office/officeart/2005/8/layout/StepDownProcess"/>
    <dgm:cxn modelId="{6239D936-1B9E-4142-80E2-3F1AB7B0E1F5}" type="presParOf" srcId="{37EC2B71-D87E-F948-94B6-17A8B3350B9A}" destId="{A5F83FD1-EB5F-8143-A77C-5BA73C5C1E38}" srcOrd="0" destOrd="0" presId="urn:microsoft.com/office/officeart/2005/8/layout/StepDownProcess"/>
    <dgm:cxn modelId="{3AA32225-516E-4057-B6B9-E47F546709A0}" type="presParOf" srcId="{37EC2B71-D87E-F948-94B6-17A8B3350B9A}" destId="{3C99CEE4-245C-924D-AAD8-3E5F6AB47048}" srcOrd="1" destOrd="0" presId="urn:microsoft.com/office/officeart/2005/8/layout/StepDownProcess"/>
    <dgm:cxn modelId="{91AF8112-5711-4ECF-ACA2-BBC6615E9AC6}" type="presParOf" srcId="{37EC2B71-D87E-F948-94B6-17A8B3350B9A}" destId="{9A8BE6A0-9C07-A843-889D-0BE05995A9E6}" srcOrd="2" destOrd="0" presId="urn:microsoft.com/office/officeart/2005/8/layout/StepDownProcess"/>
    <dgm:cxn modelId="{402F190E-F641-48F2-85E3-33EC5C4D5850}" type="presParOf" srcId="{F28B22D0-2856-D042-B505-D884720E9692}" destId="{799348DF-B48E-5A4E-9AD6-BBB097148073}" srcOrd="3" destOrd="0" presId="urn:microsoft.com/office/officeart/2005/8/layout/StepDownProcess"/>
    <dgm:cxn modelId="{F6A3F62F-87F3-4BE4-9414-69209F404FF9}" type="presParOf" srcId="{F28B22D0-2856-D042-B505-D884720E9692}" destId="{5687E96F-F6ED-FA43-A9FA-0F5746B356D3}" srcOrd="4" destOrd="0" presId="urn:microsoft.com/office/officeart/2005/8/layout/StepDownProcess"/>
    <dgm:cxn modelId="{56D35762-D496-441F-B6DD-650785283C8D}" type="presParOf" srcId="{5687E96F-F6ED-FA43-A9FA-0F5746B356D3}" destId="{606A4276-2BF6-3C4B-A334-5B2231094101}" srcOrd="0" destOrd="0" presId="urn:microsoft.com/office/officeart/2005/8/layout/StepDownProcess"/>
    <dgm:cxn modelId="{3539FA62-A308-4139-B5A5-C18B032EB90C}" type="presParOf" srcId="{5687E96F-F6ED-FA43-A9FA-0F5746B356D3}" destId="{ADB31F65-BE64-674F-8A82-AC3A5358752D}" srcOrd="1" destOrd="0" presId="urn:microsoft.com/office/officeart/2005/8/layout/StepDownProcess"/>
    <dgm:cxn modelId="{DF27EF11-5417-4A8D-AE07-686BA82B39F3}" type="presParOf" srcId="{5687E96F-F6ED-FA43-A9FA-0F5746B356D3}" destId="{E5FEE9AE-9BFA-2F4A-8BD6-DA3B599CA672}" srcOrd="2" destOrd="0" presId="urn:microsoft.com/office/officeart/2005/8/layout/StepDownProcess"/>
    <dgm:cxn modelId="{6DE150AB-A684-4274-9490-FDE285F802FE}" type="presParOf" srcId="{F28B22D0-2856-D042-B505-D884720E9692}" destId="{8A4CB54F-80E1-F641-81CB-88DE7F18CA98}" srcOrd="5" destOrd="0" presId="urn:microsoft.com/office/officeart/2005/8/layout/StepDownProcess"/>
    <dgm:cxn modelId="{3D1B0FCF-CF30-4B63-925F-1167E25CCAF3}" type="presParOf" srcId="{F28B22D0-2856-D042-B505-D884720E9692}" destId="{F331FB63-2F01-7445-8377-7EBBC6AFCFB9}" srcOrd="6" destOrd="0" presId="urn:microsoft.com/office/officeart/2005/8/layout/StepDownProcess"/>
    <dgm:cxn modelId="{38FB1B86-CDF0-462B-BBD8-D8FE07F6942E}" type="presParOf" srcId="{F331FB63-2F01-7445-8377-7EBBC6AFCFB9}" destId="{0A9D34E9-658B-864C-8719-C42EEFE55F75}" srcOrd="0"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BAC38-DB64-164C-A33A-D3E57345F52F}">
      <dsp:nvSpPr>
        <dsp:cNvPr id="0" name=""/>
        <dsp:cNvSpPr/>
      </dsp:nvSpPr>
      <dsp:spPr>
        <a:xfrm rot="5400000">
          <a:off x="1102613" y="1018373"/>
          <a:ext cx="877057" cy="998498"/>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F315B40E-C995-E444-8602-002DF8AA488F}">
      <dsp:nvSpPr>
        <dsp:cNvPr id="0" name=""/>
        <dsp:cNvSpPr/>
      </dsp:nvSpPr>
      <dsp:spPr>
        <a:xfrm>
          <a:off x="0" y="96622"/>
          <a:ext cx="3214581" cy="1033465"/>
        </a:xfrm>
        <a:prstGeom prst="roundRect">
          <a:avLst>
            <a:gd name="adj" fmla="val 1667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rtl="0">
            <a:lnSpc>
              <a:spcPct val="90000"/>
            </a:lnSpc>
            <a:spcBef>
              <a:spcPct val="0"/>
            </a:spcBef>
            <a:spcAft>
              <a:spcPct val="35000"/>
            </a:spcAft>
          </a:pPr>
          <a:r>
            <a:rPr lang="en-US" sz="3300" kern="1200"/>
            <a:t>Foot-in-the-door</a:t>
          </a:r>
          <a:endParaRPr lang="en-US" sz="3300" kern="1200" dirty="0"/>
        </a:p>
      </dsp:txBody>
      <dsp:txXfrm>
        <a:off x="50459" y="147081"/>
        <a:ext cx="3113663" cy="932547"/>
      </dsp:txXfrm>
    </dsp:sp>
    <dsp:sp modelId="{A90B8FF1-2C66-EF46-8EAC-FF6A78EBD518}">
      <dsp:nvSpPr>
        <dsp:cNvPr id="0" name=""/>
        <dsp:cNvSpPr/>
      </dsp:nvSpPr>
      <dsp:spPr>
        <a:xfrm>
          <a:off x="2346694" y="144702"/>
          <a:ext cx="1073827" cy="835292"/>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5F83FD1-EB5F-8143-A77C-5BA73C5C1E38}">
      <dsp:nvSpPr>
        <dsp:cNvPr id="0" name=""/>
        <dsp:cNvSpPr/>
      </dsp:nvSpPr>
      <dsp:spPr>
        <a:xfrm rot="5400000">
          <a:off x="2743898" y="2179296"/>
          <a:ext cx="877057" cy="998498"/>
        </a:xfrm>
        <a:prstGeom prst="bentUpArrow">
          <a:avLst>
            <a:gd name="adj1" fmla="val 32840"/>
            <a:gd name="adj2" fmla="val 25000"/>
            <a:gd name="adj3" fmla="val 35780"/>
          </a:avLst>
        </a:prstGeom>
        <a:solidFill>
          <a:schemeClr val="accent1">
            <a:tint val="50000"/>
            <a:hueOff val="-6544756"/>
            <a:satOff val="-351"/>
            <a:lumOff val="5682"/>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3C99CEE4-245C-924D-AAD8-3E5F6AB47048}">
      <dsp:nvSpPr>
        <dsp:cNvPr id="0" name=""/>
        <dsp:cNvSpPr/>
      </dsp:nvSpPr>
      <dsp:spPr>
        <a:xfrm>
          <a:off x="1642464" y="1207061"/>
          <a:ext cx="3214581" cy="1033465"/>
        </a:xfrm>
        <a:prstGeom prst="roundRect">
          <a:avLst>
            <a:gd name="adj" fmla="val 1667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rtl="0">
            <a:lnSpc>
              <a:spcPct val="90000"/>
            </a:lnSpc>
            <a:spcBef>
              <a:spcPct val="0"/>
            </a:spcBef>
            <a:spcAft>
              <a:spcPct val="35000"/>
            </a:spcAft>
          </a:pPr>
          <a:r>
            <a:rPr lang="en-US" sz="3300" kern="1200" dirty="0"/>
            <a:t>Door-in-the-face</a:t>
          </a:r>
        </a:p>
      </dsp:txBody>
      <dsp:txXfrm>
        <a:off x="1692923" y="1257520"/>
        <a:ext cx="3113663" cy="932547"/>
      </dsp:txXfrm>
    </dsp:sp>
    <dsp:sp modelId="{9A8BE6A0-9C07-A843-889D-0BE05995A9E6}">
      <dsp:nvSpPr>
        <dsp:cNvPr id="0" name=""/>
        <dsp:cNvSpPr/>
      </dsp:nvSpPr>
      <dsp:spPr>
        <a:xfrm>
          <a:off x="3987979" y="1305625"/>
          <a:ext cx="1073827" cy="835292"/>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06A4276-2BF6-3C4B-A334-5B2231094101}">
      <dsp:nvSpPr>
        <dsp:cNvPr id="0" name=""/>
        <dsp:cNvSpPr/>
      </dsp:nvSpPr>
      <dsp:spPr>
        <a:xfrm rot="5400000">
          <a:off x="4385182" y="3340219"/>
          <a:ext cx="877057" cy="998498"/>
        </a:xfrm>
        <a:prstGeom prst="bentUpArrow">
          <a:avLst>
            <a:gd name="adj1" fmla="val 32840"/>
            <a:gd name="adj2" fmla="val 25000"/>
            <a:gd name="adj3" fmla="val 35780"/>
          </a:avLst>
        </a:prstGeom>
        <a:solidFill>
          <a:schemeClr val="accent1">
            <a:tint val="50000"/>
            <a:hueOff val="-13089511"/>
            <a:satOff val="-703"/>
            <a:lumOff val="11364"/>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ADB31F65-BE64-674F-8A82-AC3A5358752D}">
      <dsp:nvSpPr>
        <dsp:cNvPr id="0" name=""/>
        <dsp:cNvSpPr/>
      </dsp:nvSpPr>
      <dsp:spPr>
        <a:xfrm>
          <a:off x="3283748" y="2367984"/>
          <a:ext cx="3214581" cy="1033465"/>
        </a:xfrm>
        <a:prstGeom prst="roundRect">
          <a:avLst>
            <a:gd name="adj" fmla="val 1667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rtl="0">
            <a:lnSpc>
              <a:spcPct val="90000"/>
            </a:lnSpc>
            <a:spcBef>
              <a:spcPct val="0"/>
            </a:spcBef>
            <a:spcAft>
              <a:spcPct val="35000"/>
            </a:spcAft>
          </a:pPr>
          <a:r>
            <a:rPr lang="en-US" sz="3300" kern="1200"/>
            <a:t>Low-ball</a:t>
          </a:r>
          <a:endParaRPr lang="en-US" sz="3300" kern="1200" dirty="0"/>
        </a:p>
      </dsp:txBody>
      <dsp:txXfrm>
        <a:off x="3334207" y="2418443"/>
        <a:ext cx="3113663" cy="932547"/>
      </dsp:txXfrm>
    </dsp:sp>
    <dsp:sp modelId="{E5FEE9AE-9BFA-2F4A-8BD6-DA3B599CA672}">
      <dsp:nvSpPr>
        <dsp:cNvPr id="0" name=""/>
        <dsp:cNvSpPr/>
      </dsp:nvSpPr>
      <dsp:spPr>
        <a:xfrm>
          <a:off x="5629263" y="2466548"/>
          <a:ext cx="1073827" cy="835292"/>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A9D34E9-658B-864C-8719-C42EEFE55F75}">
      <dsp:nvSpPr>
        <dsp:cNvPr id="0" name=""/>
        <dsp:cNvSpPr/>
      </dsp:nvSpPr>
      <dsp:spPr>
        <a:xfrm>
          <a:off x="4925033" y="3528907"/>
          <a:ext cx="2922658" cy="1033465"/>
        </a:xfrm>
        <a:prstGeom prst="roundRect">
          <a:avLst>
            <a:gd name="adj" fmla="val 16670"/>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rtl="0">
            <a:lnSpc>
              <a:spcPct val="90000"/>
            </a:lnSpc>
            <a:spcBef>
              <a:spcPct val="0"/>
            </a:spcBef>
            <a:spcAft>
              <a:spcPct val="35000"/>
            </a:spcAft>
          </a:pPr>
          <a:r>
            <a:rPr lang="en-US" sz="3300" kern="1200"/>
            <a:t>That</a:t>
          </a:r>
          <a:r>
            <a:rPr lang="fr-FR" sz="3300" kern="1200"/>
            <a:t>'</a:t>
          </a:r>
          <a:r>
            <a:rPr lang="en-US" sz="3300" kern="1200"/>
            <a:t>s-not-all</a:t>
          </a:r>
          <a:endParaRPr lang="en-US" sz="3300" kern="1200" dirty="0"/>
        </a:p>
      </dsp:txBody>
      <dsp:txXfrm>
        <a:off x="4975492" y="3579366"/>
        <a:ext cx="2821740" cy="932547"/>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47A7E2-40A2-49FE-B3A0-D7209B70468B}" type="datetimeFigureOut">
              <a:rPr lang="en-GB" smtClean="0"/>
              <a:t>01/03/2019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590CF55-638A-4600-9AB4-991C244BAB67}" type="slidenum">
              <a:rPr lang="en-GB" smtClean="0"/>
              <a:t>‹#›</a:t>
            </a:fld>
            <a:endParaRPr lang="en-GB"/>
          </a:p>
        </p:txBody>
      </p:sp>
    </p:spTree>
    <p:extLst>
      <p:ext uri="{BB962C8B-B14F-4D97-AF65-F5344CB8AC3E}">
        <p14:creationId xmlns:p14="http://schemas.microsoft.com/office/powerpoint/2010/main" val="1223751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590CF55-638A-4600-9AB4-991C244BAB67}" type="slidenum">
              <a:rPr lang="en-GB" smtClean="0"/>
              <a:t>15</a:t>
            </a:fld>
            <a:endParaRPr lang="en-GB"/>
          </a:p>
        </p:txBody>
      </p:sp>
    </p:spTree>
    <p:extLst>
      <p:ext uri="{BB962C8B-B14F-4D97-AF65-F5344CB8AC3E}">
        <p14:creationId xmlns:p14="http://schemas.microsoft.com/office/powerpoint/2010/main" val="20167561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97231E-18B9-432D-9E68-6EB372FCCF0C}" type="slidenum">
              <a:rPr lang="en-GB" smtClean="0"/>
              <a:t>21</a:t>
            </a:fld>
            <a:endParaRPr lang="en-GB"/>
          </a:p>
        </p:txBody>
      </p:sp>
    </p:spTree>
    <p:extLst>
      <p:ext uri="{BB962C8B-B14F-4D97-AF65-F5344CB8AC3E}">
        <p14:creationId xmlns:p14="http://schemas.microsoft.com/office/powerpoint/2010/main" val="1909377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ED5234F-471A-4E44-866A-905FB8737615}" type="datetime1">
              <a:rPr lang="en-US" smtClean="0"/>
              <a:t>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2A0BF8E-55AB-48E2-A4DB-A9B6CAB3DAC0}" type="datetime1">
              <a:rPr lang="en-US" smtClean="0"/>
              <a:t>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CAF4FE-3781-45D3-809C-D1C7545CDD61}" type="datetime1">
              <a:rPr lang="en-US" smtClean="0"/>
              <a:t>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2FB9D54-E8C8-413C-B922-EB1E180A1510}" type="datetime1">
              <a:rPr lang="en-US" smtClean="0"/>
              <a:t>3/1/2019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EB3816F-5321-49FF-BBA5-167922775C26}" type="datetime1">
              <a:rPr lang="en-US" smtClean="0"/>
              <a:t>3/1/2019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BD9228D-DBE5-4271-9EFB-385FDA9B1B72}" type="datetime1">
              <a:rPr lang="en-US" smtClean="0"/>
              <a:t>3/1/2019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40922D-2730-4DCB-9733-110227784112}" type="datetime1">
              <a:rPr lang="en-US" smtClean="0"/>
              <a:t>3/1/2019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E424A-95CB-41C2-846F-0407F680EDDC}" type="datetime1">
              <a:rPr lang="en-US" smtClean="0"/>
              <a:t>3/1/2019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D4F396-9A8E-4D0D-ABDF-4D5841F462AE}" type="datetime1">
              <a:rPr lang="en-US" smtClean="0"/>
              <a:t>3/1/2019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EA2C373-A1A0-459A-AF29-282ACC5FB5A3}" type="datetime1">
              <a:rPr lang="en-US" smtClean="0"/>
              <a:t>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DD5B7DB-5C75-4AD2-8829-470B6C8B792B}" type="datetime1">
              <a:rPr lang="en-US" smtClean="0"/>
              <a:t>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3CD610-1F24-4EDE-A73D-13CDCEA11783}" type="datetime1">
              <a:rPr lang="en-US" smtClean="0"/>
              <a:t>3/1/2019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behaviouralinsights.co.uk/"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youtube.com/watch?v=oDu7yYHxZr0" TargetMode="Externa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youtube.com/watch?v=-nqwfiZGT-Y" TargetMode="Externa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bing.com/videos/search?q=obama+obesity+and+sesame+street&amp;&amp;view=detail&amp;mid=F3C9C628F8CBC544A53DF3C9C628F8CBC544A53D&amp;rvsmid=B3D0015989C9DC372513B3D0015989C9DC372513&amp;FORM=VDRVRV"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hyperlink" Target="http://www.lrb.co.uk/blog/2015/04/24/john-lanchester/episode-13-nudge-nudge/"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 Id="rId5" Type="http://schemas.openxmlformats.org/officeDocument/2006/relationships/image" Target="../media/image45.png"/><Relationship Id="rId4" Type="http://schemas.openxmlformats.org/officeDocument/2006/relationships/image" Target="../media/image44.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Freeform: Shape 8">
            <a:extLst>
              <a:ext uri="{FF2B5EF4-FFF2-40B4-BE49-F238E27FC236}">
                <a16:creationId xmlns:a16="http://schemas.microsoft.com/office/drawing/2014/main" id="{BCC55ACC-A2F6-403C-A3A4-D59B3734D45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2984" y="381000"/>
            <a:ext cx="4751016"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C1A76FF-1A7A-409A-9CF1-D583313D14A7}"/>
              </a:ext>
            </a:extLst>
          </p:cNvPr>
          <p:cNvPicPr>
            <a:picLocks noChangeAspect="1"/>
          </p:cNvPicPr>
          <p:nvPr/>
        </p:nvPicPr>
        <p:blipFill rotWithShape="1">
          <a:blip r:embed="rId2"/>
          <a:srcRect t="9601" r="2" b="18445"/>
          <a:stretch/>
        </p:blipFill>
        <p:spPr>
          <a:xfrm>
            <a:off x="4515814" y="544777"/>
            <a:ext cx="4628186" cy="6313225"/>
          </a:xfrm>
          <a:custGeom>
            <a:avLst/>
            <a:gdLst>
              <a:gd name="connsiteX0" fmla="*/ 3397813 w 6170914"/>
              <a:gd name="connsiteY0" fmla="*/ 0 h 6313225"/>
              <a:gd name="connsiteX1" fmla="*/ 6019731 w 6170914"/>
              <a:gd name="connsiteY1" fmla="*/ 1236489 h 6313225"/>
              <a:gd name="connsiteX2" fmla="*/ 6170914 w 6170914"/>
              <a:gd name="connsiteY2" fmla="*/ 1438663 h 6313225"/>
              <a:gd name="connsiteX3" fmla="*/ 6170914 w 6170914"/>
              <a:gd name="connsiteY3" fmla="*/ 5356963 h 6313225"/>
              <a:gd name="connsiteX4" fmla="*/ 6019731 w 6170914"/>
              <a:gd name="connsiteY4" fmla="*/ 5559138 h 6313225"/>
              <a:gd name="connsiteX5" fmla="*/ 5194591 w 6170914"/>
              <a:gd name="connsiteY5" fmla="*/ 6282226 h 6313225"/>
              <a:gd name="connsiteX6" fmla="*/ 5141791 w 6170914"/>
              <a:gd name="connsiteY6" fmla="*/ 6313225 h 6313225"/>
              <a:gd name="connsiteX7" fmla="*/ 1659199 w 6170914"/>
              <a:gd name="connsiteY7" fmla="*/ 6313225 h 6313225"/>
              <a:gd name="connsiteX8" fmla="*/ 1498064 w 6170914"/>
              <a:gd name="connsiteY8" fmla="*/ 6215333 h 6313225"/>
              <a:gd name="connsiteX9" fmla="*/ 0 w 6170914"/>
              <a:gd name="connsiteY9" fmla="*/ 3397813 h 6313225"/>
              <a:gd name="connsiteX10" fmla="*/ 3397813 w 6170914"/>
              <a:gd name="connsiteY10" fmla="*/ 0 h 63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
        <p:nvSpPr>
          <p:cNvPr id="2" name="Title 1"/>
          <p:cNvSpPr>
            <a:spLocks noGrp="1"/>
          </p:cNvSpPr>
          <p:nvPr>
            <p:ph type="ctrTitle"/>
          </p:nvPr>
        </p:nvSpPr>
        <p:spPr>
          <a:xfrm>
            <a:off x="539552" y="2132856"/>
            <a:ext cx="3393730" cy="2076333"/>
          </a:xfrm>
        </p:spPr>
        <p:txBody>
          <a:bodyPr anchor="t">
            <a:normAutofit/>
          </a:bodyPr>
          <a:lstStyle/>
          <a:p>
            <a:pPr algn="l"/>
            <a:r>
              <a:rPr lang="en-GB" sz="6000" dirty="0"/>
              <a:t>Nudge Theory</a:t>
            </a:r>
          </a:p>
        </p:txBody>
      </p:sp>
      <p:sp>
        <p:nvSpPr>
          <p:cNvPr id="5" name="TextBox 4">
            <a:extLst>
              <a:ext uri="{FF2B5EF4-FFF2-40B4-BE49-F238E27FC236}">
                <a16:creationId xmlns:a16="http://schemas.microsoft.com/office/drawing/2014/main" id="{22A6639C-47A6-4799-A2DB-EE4B2BE0D3C3}"/>
              </a:ext>
            </a:extLst>
          </p:cNvPr>
          <p:cNvSpPr txBox="1"/>
          <p:nvPr/>
        </p:nvSpPr>
        <p:spPr>
          <a:xfrm>
            <a:off x="5868144" y="6165304"/>
            <a:ext cx="2808312" cy="369332"/>
          </a:xfrm>
          <a:prstGeom prst="rect">
            <a:avLst/>
          </a:prstGeom>
          <a:noFill/>
        </p:spPr>
        <p:txBody>
          <a:bodyPr wrap="square" rtlCol="0">
            <a:spAutoFit/>
          </a:bodyPr>
          <a:lstStyle/>
          <a:p>
            <a:pPr algn="r"/>
            <a:r>
              <a:rPr lang="en-GB" dirty="0" err="1"/>
              <a:t>Lucelle</a:t>
            </a:r>
            <a:r>
              <a:rPr lang="en-GB" dirty="0"/>
              <a:t> </a:t>
            </a:r>
            <a:r>
              <a:rPr lang="en-GB" dirty="0" err="1"/>
              <a:t>Raad</a:t>
            </a:r>
            <a:endParaRPr lang="en-GB" dirty="0"/>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42A2883-A01A-466C-AF8C-E729243F31EE}"/>
              </a:ext>
            </a:extLst>
          </p:cNvPr>
          <p:cNvSpPr>
            <a:spLocks noGrp="1"/>
          </p:cNvSpPr>
          <p:nvPr>
            <p:ph type="sldNum" sz="quarter" idx="12"/>
          </p:nvPr>
        </p:nvSpPr>
        <p:spPr/>
        <p:txBody>
          <a:bodyPr/>
          <a:lstStyle/>
          <a:p>
            <a:fld id="{B6F15528-21DE-4FAA-801E-634DDDAF4B2B}" type="slidenum">
              <a:rPr lang="en-US" smtClean="0"/>
              <a:pPr/>
              <a:t>2</a:t>
            </a:fld>
            <a:endParaRPr lang="en-US"/>
          </a:p>
        </p:txBody>
      </p:sp>
      <p:pic>
        <p:nvPicPr>
          <p:cNvPr id="6" name="Picture 5" descr="A picture containing text&#10;&#10;Description generated with high confidence">
            <a:extLst>
              <a:ext uri="{FF2B5EF4-FFF2-40B4-BE49-F238E27FC236}">
                <a16:creationId xmlns:a16="http://schemas.microsoft.com/office/drawing/2014/main" id="{4B74A990-8417-4994-89BF-46BE24F66C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62000"/>
            <a:ext cx="9144000" cy="5334000"/>
          </a:xfrm>
          <a:prstGeom prst="rect">
            <a:avLst/>
          </a:prstGeom>
        </p:spPr>
      </p:pic>
    </p:spTree>
    <p:extLst>
      <p:ext uri="{BB962C8B-B14F-4D97-AF65-F5344CB8AC3E}">
        <p14:creationId xmlns:p14="http://schemas.microsoft.com/office/powerpoint/2010/main" val="28200053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BE1360-0472-4A23-B1E7-C99F6D2B60C8}"/>
              </a:ext>
            </a:extLst>
          </p:cNvPr>
          <p:cNvPicPr>
            <a:picLocks noChangeAspect="1"/>
          </p:cNvPicPr>
          <p:nvPr/>
        </p:nvPicPr>
        <p:blipFill>
          <a:blip r:embed="rId2"/>
          <a:stretch>
            <a:fillRect/>
          </a:stretch>
        </p:blipFill>
        <p:spPr>
          <a:xfrm>
            <a:off x="656378" y="643467"/>
            <a:ext cx="3621193" cy="5571066"/>
          </a:xfrm>
          <a:prstGeom prst="rect">
            <a:avLst/>
          </a:prstGeom>
          <a:ln w="12700">
            <a:solidFill>
              <a:schemeClr val="tx1"/>
            </a:solidFill>
          </a:ln>
        </p:spPr>
      </p:pic>
      <p:pic>
        <p:nvPicPr>
          <p:cNvPr id="4" name="Picture 3">
            <a:extLst>
              <a:ext uri="{FF2B5EF4-FFF2-40B4-BE49-F238E27FC236}">
                <a16:creationId xmlns:a16="http://schemas.microsoft.com/office/drawing/2014/main" id="{0752F062-83EA-4EEA-9053-49CF4C61C6EC}"/>
              </a:ext>
            </a:extLst>
          </p:cNvPr>
          <p:cNvPicPr>
            <a:picLocks noChangeAspect="1"/>
          </p:cNvPicPr>
          <p:nvPr/>
        </p:nvPicPr>
        <p:blipFill>
          <a:blip r:embed="rId3"/>
          <a:stretch>
            <a:fillRect/>
          </a:stretch>
        </p:blipFill>
        <p:spPr>
          <a:xfrm>
            <a:off x="4692648" y="1444624"/>
            <a:ext cx="3968751" cy="3968751"/>
          </a:xfrm>
          <a:prstGeom prst="rect">
            <a:avLst/>
          </a:prstGeom>
        </p:spPr>
      </p:pic>
      <p:sp>
        <p:nvSpPr>
          <p:cNvPr id="2" name="Slide Number Placeholder 1">
            <a:extLst>
              <a:ext uri="{FF2B5EF4-FFF2-40B4-BE49-F238E27FC236}">
                <a16:creationId xmlns:a16="http://schemas.microsoft.com/office/drawing/2014/main" id="{8B978E35-DD8D-4257-9270-9C984D8E458C}"/>
              </a:ext>
            </a:extLst>
          </p:cNvPr>
          <p:cNvSpPr>
            <a:spLocks noGrp="1"/>
          </p:cNvSpPr>
          <p:nvPr>
            <p:ph type="sldNum" sz="quarter" idx="12"/>
          </p:nvPr>
        </p:nvSpPr>
        <p:spPr>
          <a:xfrm>
            <a:off x="6457950" y="6356350"/>
            <a:ext cx="2057400" cy="365125"/>
          </a:xfrm>
        </p:spPr>
        <p:txBody>
          <a:bodyPr>
            <a:normAutofit/>
          </a:bodyPr>
          <a:lstStyle/>
          <a:p>
            <a:pPr>
              <a:spcAft>
                <a:spcPts val="600"/>
              </a:spcAft>
            </a:pPr>
            <a:fld id="{B6F15528-21DE-4FAA-801E-634DDDAF4B2B}" type="slidenum">
              <a:rPr lang="en-US"/>
              <a:pPr>
                <a:spcAft>
                  <a:spcPts val="600"/>
                </a:spcAft>
              </a:pPr>
              <a:t>3</a:t>
            </a:fld>
            <a:endParaRPr lang="en-US"/>
          </a:p>
        </p:txBody>
      </p:sp>
    </p:spTree>
    <p:extLst>
      <p:ext uri="{BB962C8B-B14F-4D97-AF65-F5344CB8AC3E}">
        <p14:creationId xmlns:p14="http://schemas.microsoft.com/office/powerpoint/2010/main" val="21814519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pic>
        <p:nvPicPr>
          <p:cNvPr id="2" name="Picture 1">
            <a:hlinkClick r:id="rId2"/>
            <a:extLst>
              <a:ext uri="{FF2B5EF4-FFF2-40B4-BE49-F238E27FC236}">
                <a16:creationId xmlns:a16="http://schemas.microsoft.com/office/drawing/2014/main" id="{71978565-6559-440D-8210-D05D9CB9BD56}"/>
              </a:ext>
            </a:extLst>
          </p:cNvPr>
          <p:cNvPicPr>
            <a:picLocks noChangeAspect="1"/>
          </p:cNvPicPr>
          <p:nvPr/>
        </p:nvPicPr>
        <p:blipFill>
          <a:blip r:embed="rId3"/>
          <a:stretch>
            <a:fillRect/>
          </a:stretch>
        </p:blipFill>
        <p:spPr>
          <a:xfrm>
            <a:off x="0" y="17013"/>
            <a:ext cx="9144000" cy="6471382"/>
          </a:xfrm>
          <a:prstGeom prst="rect">
            <a:avLst/>
          </a:prstGeom>
        </p:spPr>
      </p:pic>
    </p:spTree>
    <p:extLst>
      <p:ext uri="{BB962C8B-B14F-4D97-AF65-F5344CB8AC3E}">
        <p14:creationId xmlns:p14="http://schemas.microsoft.com/office/powerpoint/2010/main" val="8583534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04664"/>
            <a:ext cx="5040560" cy="6336704"/>
          </a:xfrm>
        </p:spPr>
        <p:txBody>
          <a:bodyPr>
            <a:normAutofit/>
          </a:bodyPr>
          <a:lstStyle/>
          <a:p>
            <a:r>
              <a:rPr lang="en-GB" dirty="0"/>
              <a:t>Government bodies want to influence the choices we all make</a:t>
            </a:r>
          </a:p>
          <a:p>
            <a:endParaRPr lang="en-GB" dirty="0"/>
          </a:p>
          <a:p>
            <a:r>
              <a:rPr lang="en-GB" dirty="0"/>
              <a:t>In what ways do they want to influence us and for what purpose?</a:t>
            </a:r>
          </a:p>
          <a:p>
            <a:endParaRPr lang="en-GB" dirty="0"/>
          </a:p>
          <a:p>
            <a:r>
              <a:rPr lang="en-GB" dirty="0"/>
              <a:t>How do we </a:t>
            </a:r>
            <a:r>
              <a:rPr lang="en-GB" b="1" dirty="0"/>
              <a:t>gently</a:t>
            </a:r>
            <a:r>
              <a:rPr lang="en-GB" dirty="0"/>
              <a:t> encourage people to make decisions in different circumstances?</a:t>
            </a:r>
          </a:p>
          <a:p>
            <a:endParaRPr lang="en-GB" dirty="0"/>
          </a:p>
        </p:txBody>
      </p:sp>
      <p:pic>
        <p:nvPicPr>
          <p:cNvPr id="4" name="Picture 3"/>
          <p:cNvPicPr>
            <a:picLocks noChangeAspect="1"/>
          </p:cNvPicPr>
          <p:nvPr/>
        </p:nvPicPr>
        <p:blipFill>
          <a:blip r:embed="rId2"/>
          <a:stretch>
            <a:fillRect/>
          </a:stretch>
        </p:blipFill>
        <p:spPr>
          <a:xfrm>
            <a:off x="5148064" y="1340768"/>
            <a:ext cx="3810000" cy="4276725"/>
          </a:xfrm>
          <a:prstGeom prst="rect">
            <a:avLst/>
          </a:prstGeom>
        </p:spPr>
      </p:pic>
      <p:sp>
        <p:nvSpPr>
          <p:cNvPr id="2" name="Slide Number Placeholder 1"/>
          <p:cNvSpPr>
            <a:spLocks noGrp="1"/>
          </p:cNvSpPr>
          <p:nvPr>
            <p:ph type="sldNum" sz="quarter" idx="12"/>
          </p:nvPr>
        </p:nvSpPr>
        <p:spPr/>
        <p:txBody>
          <a:bodyPr/>
          <a:lstStyle/>
          <a:p>
            <a:fld id="{B6F15528-21DE-4FAA-801E-634DDDAF4B2B}" type="slidenum">
              <a:rPr lang="en-US" smtClean="0"/>
              <a:pPr/>
              <a:t>5</a:t>
            </a:fld>
            <a:endParaRPr lang="en-US"/>
          </a:p>
        </p:txBody>
      </p:sp>
    </p:spTree>
    <p:extLst>
      <p:ext uri="{BB962C8B-B14F-4D97-AF65-F5344CB8AC3E}">
        <p14:creationId xmlns:p14="http://schemas.microsoft.com/office/powerpoint/2010/main" val="4205446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down)">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heel(1)">
                                      <p:cBhvr>
                                        <p:cTn id="2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5842992" cy="5688632"/>
          </a:xfrm>
        </p:spPr>
        <p:txBody>
          <a:bodyPr>
            <a:normAutofit/>
          </a:bodyPr>
          <a:lstStyle/>
          <a:p>
            <a:pPr marL="0" indent="0">
              <a:buNone/>
            </a:pPr>
            <a:r>
              <a:rPr lang="en-GB" sz="4400" b="1" dirty="0"/>
              <a:t>‘Choice architects’</a:t>
            </a:r>
          </a:p>
          <a:p>
            <a:r>
              <a:rPr lang="en-GB" dirty="0"/>
              <a:t>School café example: rearranging food items can increase sales but what about our motivation and personal perspective?</a:t>
            </a:r>
          </a:p>
          <a:p>
            <a:r>
              <a:rPr lang="en-GB" dirty="0"/>
              <a:t>The capitalist/ business person would perhaps have a different motivation to the nutrition expert</a:t>
            </a:r>
          </a:p>
        </p:txBody>
      </p:sp>
      <p:pic>
        <p:nvPicPr>
          <p:cNvPr id="5" name="Picture 4"/>
          <p:cNvPicPr>
            <a:picLocks noChangeAspect="1"/>
          </p:cNvPicPr>
          <p:nvPr/>
        </p:nvPicPr>
        <p:blipFill>
          <a:blip r:embed="rId2"/>
          <a:stretch>
            <a:fillRect/>
          </a:stretch>
        </p:blipFill>
        <p:spPr>
          <a:xfrm>
            <a:off x="6300192" y="2249859"/>
            <a:ext cx="2619375" cy="1743075"/>
          </a:xfrm>
          <a:prstGeom prst="rect">
            <a:avLst/>
          </a:prstGeom>
        </p:spPr>
      </p:pic>
      <p:sp>
        <p:nvSpPr>
          <p:cNvPr id="4" name="Slide Number Placeholder 3"/>
          <p:cNvSpPr>
            <a:spLocks noGrp="1"/>
          </p:cNvSpPr>
          <p:nvPr>
            <p:ph type="sldNum" sz="quarter" idx="12"/>
          </p:nvPr>
        </p:nvSpPr>
        <p:spPr/>
        <p:txBody>
          <a:bodyPr/>
          <a:lstStyle/>
          <a:p>
            <a:fld id="{B6F15528-21DE-4FAA-801E-634DDDAF4B2B}" type="slidenum">
              <a:rPr lang="en-US" smtClean="0"/>
              <a:pPr/>
              <a:t>6</a:t>
            </a:fld>
            <a:endParaRPr lang="en-US"/>
          </a:p>
        </p:txBody>
      </p:sp>
      <p:sp>
        <p:nvSpPr>
          <p:cNvPr id="2" name="TextBox 1">
            <a:extLst>
              <a:ext uri="{FF2B5EF4-FFF2-40B4-BE49-F238E27FC236}">
                <a16:creationId xmlns:a16="http://schemas.microsoft.com/office/drawing/2014/main" id="{6C86D19C-045E-4312-A23E-5D1BDDF4B9E5}"/>
              </a:ext>
            </a:extLst>
          </p:cNvPr>
          <p:cNvSpPr txBox="1"/>
          <p:nvPr/>
        </p:nvSpPr>
        <p:spPr>
          <a:xfrm>
            <a:off x="4861012" y="5987018"/>
            <a:ext cx="3384376" cy="369332"/>
          </a:xfrm>
          <a:prstGeom prst="rect">
            <a:avLst/>
          </a:prstGeom>
          <a:noFill/>
        </p:spPr>
        <p:txBody>
          <a:bodyPr wrap="square" rtlCol="0">
            <a:spAutoFit/>
          </a:bodyPr>
          <a:lstStyle/>
          <a:p>
            <a:r>
              <a:rPr lang="en-GB" dirty="0"/>
              <a:t>Thaler and Sunstein (2008:1)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8182"/>
            <a:ext cx="8229600" cy="1143000"/>
          </a:xfrm>
        </p:spPr>
        <p:txBody>
          <a:bodyPr/>
          <a:lstStyle/>
          <a:p>
            <a:pPr algn="l"/>
            <a:r>
              <a:rPr lang="en-GB" dirty="0"/>
              <a:t>Café suggestions</a:t>
            </a:r>
          </a:p>
        </p:txBody>
      </p:sp>
      <p:sp>
        <p:nvSpPr>
          <p:cNvPr id="3" name="Content Placeholder 2"/>
          <p:cNvSpPr>
            <a:spLocks noGrp="1"/>
          </p:cNvSpPr>
          <p:nvPr>
            <p:ph idx="1"/>
          </p:nvPr>
        </p:nvSpPr>
        <p:spPr>
          <a:xfrm>
            <a:off x="323528" y="980728"/>
            <a:ext cx="5904656" cy="5760640"/>
          </a:xfrm>
        </p:spPr>
        <p:txBody>
          <a:bodyPr>
            <a:normAutofit lnSpcReduction="10000"/>
          </a:bodyPr>
          <a:lstStyle/>
          <a:p>
            <a:pPr marL="514350" indent="-514350">
              <a:buFont typeface="+mj-lt"/>
              <a:buAutoNum type="arabicPeriod"/>
            </a:pPr>
            <a:r>
              <a:rPr lang="en-GB" dirty="0"/>
              <a:t>Arrange food to make students better off</a:t>
            </a:r>
          </a:p>
          <a:p>
            <a:pPr marL="514350" indent="-514350">
              <a:buFont typeface="+mj-lt"/>
              <a:buAutoNum type="arabicPeriod"/>
            </a:pPr>
            <a:r>
              <a:rPr lang="en-GB" dirty="0"/>
              <a:t>Choose food order at random</a:t>
            </a:r>
          </a:p>
          <a:p>
            <a:pPr marL="514350" indent="-514350">
              <a:buFont typeface="+mj-lt"/>
              <a:buAutoNum type="arabicPeriod"/>
            </a:pPr>
            <a:r>
              <a:rPr lang="en-GB" dirty="0"/>
              <a:t>Try to arrange the food to get children to pick the same foods they would on their own</a:t>
            </a:r>
          </a:p>
          <a:p>
            <a:pPr marL="514350" indent="-514350">
              <a:buFont typeface="+mj-lt"/>
              <a:buAutoNum type="arabicPeriod"/>
            </a:pPr>
            <a:r>
              <a:rPr lang="en-GB" dirty="0"/>
              <a:t>Maximise sales based on those supplier who provide the largest bribes to sell their goods</a:t>
            </a:r>
          </a:p>
          <a:p>
            <a:pPr marL="514350" indent="-514350">
              <a:buFont typeface="+mj-lt"/>
              <a:buAutoNum type="arabicPeriod"/>
            </a:pPr>
            <a:r>
              <a:rPr lang="en-GB" dirty="0"/>
              <a:t>Maximise profit – full stop</a:t>
            </a:r>
          </a:p>
        </p:txBody>
      </p:sp>
      <p:pic>
        <p:nvPicPr>
          <p:cNvPr id="4" name="Picture 3"/>
          <p:cNvPicPr>
            <a:picLocks noChangeAspect="1"/>
          </p:cNvPicPr>
          <p:nvPr/>
        </p:nvPicPr>
        <p:blipFill>
          <a:blip r:embed="rId2"/>
          <a:stretch>
            <a:fillRect/>
          </a:stretch>
        </p:blipFill>
        <p:spPr>
          <a:xfrm>
            <a:off x="6553200" y="40028"/>
            <a:ext cx="2598436" cy="4640064"/>
          </a:xfrm>
          <a:prstGeom prst="rect">
            <a:avLst/>
          </a:prstGeom>
        </p:spPr>
      </p:pic>
      <p:sp>
        <p:nvSpPr>
          <p:cNvPr id="5" name="Slide Number Placeholder 4"/>
          <p:cNvSpPr>
            <a:spLocks noGrp="1"/>
          </p:cNvSpPr>
          <p:nvPr>
            <p:ph type="sldNum" sz="quarter" idx="12"/>
          </p:nvPr>
        </p:nvSpPr>
        <p:spPr/>
        <p:txBody>
          <a:bodyPr/>
          <a:lstStyle/>
          <a:p>
            <a:fld id="{B6F15528-21DE-4FAA-801E-634DDDAF4B2B}" type="slidenum">
              <a:rPr lang="en-US" smtClean="0"/>
              <a:pPr/>
              <a:t>7</a:t>
            </a:fld>
            <a:endParaRPr lang="en-US"/>
          </a:p>
        </p:txBody>
      </p:sp>
      <p:pic>
        <p:nvPicPr>
          <p:cNvPr id="6" name="Picture 5"/>
          <p:cNvPicPr>
            <a:picLocks noChangeAspect="1"/>
          </p:cNvPicPr>
          <p:nvPr/>
        </p:nvPicPr>
        <p:blipFill>
          <a:blip r:embed="rId3"/>
          <a:stretch>
            <a:fillRect/>
          </a:stretch>
        </p:blipFill>
        <p:spPr>
          <a:xfrm>
            <a:off x="6242248" y="4733575"/>
            <a:ext cx="2776369" cy="20666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Liberal Paternalism</a:t>
            </a:r>
          </a:p>
        </p:txBody>
      </p:sp>
      <p:sp>
        <p:nvSpPr>
          <p:cNvPr id="3" name="Content Placeholder 2"/>
          <p:cNvSpPr>
            <a:spLocks noGrp="1"/>
          </p:cNvSpPr>
          <p:nvPr>
            <p:ph idx="1"/>
          </p:nvPr>
        </p:nvSpPr>
        <p:spPr>
          <a:xfrm>
            <a:off x="448207" y="1196752"/>
            <a:ext cx="5770984" cy="5040560"/>
          </a:xfrm>
        </p:spPr>
        <p:txBody>
          <a:bodyPr>
            <a:normAutofit lnSpcReduction="10000"/>
          </a:bodyPr>
          <a:lstStyle/>
          <a:p>
            <a:pPr marL="0" indent="0">
              <a:buNone/>
            </a:pPr>
            <a:r>
              <a:rPr lang="en-GB" sz="3600" b="1" dirty="0"/>
              <a:t>Described as a new movement</a:t>
            </a:r>
          </a:p>
          <a:p>
            <a:r>
              <a:rPr lang="en-GB" dirty="0"/>
              <a:t>People should be free to choose</a:t>
            </a:r>
          </a:p>
          <a:p>
            <a:r>
              <a:rPr lang="en-GB" dirty="0" err="1"/>
              <a:t>Thaler</a:t>
            </a:r>
            <a:r>
              <a:rPr lang="en-GB" dirty="0"/>
              <a:t> &amp; </a:t>
            </a:r>
            <a:r>
              <a:rPr lang="en-GB" dirty="0" err="1"/>
              <a:t>Sunstein</a:t>
            </a:r>
            <a:r>
              <a:rPr lang="en-GB" dirty="0"/>
              <a:t>: </a:t>
            </a:r>
            <a:r>
              <a:rPr lang="en-GB" b="1" dirty="0"/>
              <a:t>“we strive to design policies that maintain or increase our freedom of choice”</a:t>
            </a:r>
          </a:p>
          <a:p>
            <a:r>
              <a:rPr lang="en-GB" dirty="0"/>
              <a:t>They say LP simply means liberty-preserving</a:t>
            </a:r>
          </a:p>
        </p:txBody>
      </p:sp>
      <p:sp>
        <p:nvSpPr>
          <p:cNvPr id="5" name="Slide Number Placeholder 4"/>
          <p:cNvSpPr>
            <a:spLocks noGrp="1"/>
          </p:cNvSpPr>
          <p:nvPr>
            <p:ph type="sldNum" sz="quarter" idx="12"/>
          </p:nvPr>
        </p:nvSpPr>
        <p:spPr/>
        <p:txBody>
          <a:bodyPr/>
          <a:lstStyle/>
          <a:p>
            <a:fld id="{B6F15528-21DE-4FAA-801E-634DDDAF4B2B}" type="slidenum">
              <a:rPr lang="en-US" smtClean="0"/>
              <a:pPr/>
              <a:t>8</a:t>
            </a:fld>
            <a:endParaRPr lang="en-US"/>
          </a:p>
        </p:txBody>
      </p:sp>
      <p:pic>
        <p:nvPicPr>
          <p:cNvPr id="6" name="Picture 5"/>
          <p:cNvPicPr>
            <a:picLocks noChangeAspect="1"/>
          </p:cNvPicPr>
          <p:nvPr/>
        </p:nvPicPr>
        <p:blipFill>
          <a:blip r:embed="rId2"/>
          <a:stretch>
            <a:fillRect/>
          </a:stretch>
        </p:blipFill>
        <p:spPr>
          <a:xfrm>
            <a:off x="6084168" y="2132856"/>
            <a:ext cx="2808312" cy="2808312"/>
          </a:xfrm>
          <a:prstGeom prst="rect">
            <a:avLst/>
          </a:prstGeom>
        </p:spPr>
      </p:pic>
      <p:sp>
        <p:nvSpPr>
          <p:cNvPr id="7" name="TextBox 6">
            <a:extLst>
              <a:ext uri="{FF2B5EF4-FFF2-40B4-BE49-F238E27FC236}">
                <a16:creationId xmlns:a16="http://schemas.microsoft.com/office/drawing/2014/main" id="{5B26400F-C069-401C-948C-12D27EB9EDD4}"/>
              </a:ext>
            </a:extLst>
          </p:cNvPr>
          <p:cNvSpPr txBox="1"/>
          <p:nvPr/>
        </p:nvSpPr>
        <p:spPr>
          <a:xfrm>
            <a:off x="4861012" y="5987018"/>
            <a:ext cx="3384376" cy="369332"/>
          </a:xfrm>
          <a:prstGeom prst="rect">
            <a:avLst/>
          </a:prstGeom>
          <a:noFill/>
        </p:spPr>
        <p:txBody>
          <a:bodyPr wrap="square" rtlCol="0">
            <a:spAutoFit/>
          </a:bodyPr>
          <a:lstStyle/>
          <a:p>
            <a:r>
              <a:rPr lang="en-GB" dirty="0"/>
              <a:t>Thaler and Sunstein (2008:5)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92696"/>
            <a:ext cx="8424936" cy="5616624"/>
          </a:xfrm>
        </p:spPr>
        <p:txBody>
          <a:bodyPr>
            <a:normAutofit/>
          </a:bodyPr>
          <a:lstStyle/>
          <a:p>
            <a:r>
              <a:rPr lang="en-GB" dirty="0"/>
              <a:t>“Liberal paternalists want to make it easy for people to get their own way; they do not want to burden those who want to exercise their freedom.” </a:t>
            </a:r>
          </a:p>
          <a:p>
            <a:endParaRPr lang="en-GB" dirty="0"/>
          </a:p>
          <a:p>
            <a:r>
              <a:rPr lang="en-GB" dirty="0"/>
              <a:t>‘The paternalistic aspect lays in the claim that it is legitimate for these choice architects to try to influence people’s behaviour in order to make their lives longer, healthier and better.’</a:t>
            </a:r>
          </a:p>
        </p:txBody>
      </p:sp>
      <p:sp>
        <p:nvSpPr>
          <p:cNvPr id="2" name="Slide Number Placeholder 1"/>
          <p:cNvSpPr>
            <a:spLocks noGrp="1"/>
          </p:cNvSpPr>
          <p:nvPr>
            <p:ph type="sldNum" sz="quarter" idx="12"/>
          </p:nvPr>
        </p:nvSpPr>
        <p:spPr/>
        <p:txBody>
          <a:bodyPr/>
          <a:lstStyle/>
          <a:p>
            <a:fld id="{B6F15528-21DE-4FAA-801E-634DDDAF4B2B}" type="slidenum">
              <a:rPr lang="en-US" smtClean="0"/>
              <a:pPr/>
              <a:t>9</a:t>
            </a:fld>
            <a:endParaRPr lang="en-US"/>
          </a:p>
        </p:txBody>
      </p:sp>
      <p:sp>
        <p:nvSpPr>
          <p:cNvPr id="4" name="TextBox 3">
            <a:extLst>
              <a:ext uri="{FF2B5EF4-FFF2-40B4-BE49-F238E27FC236}">
                <a16:creationId xmlns:a16="http://schemas.microsoft.com/office/drawing/2014/main" id="{57792FB9-3497-4C7A-BB4A-DBBA0C46C3A9}"/>
              </a:ext>
            </a:extLst>
          </p:cNvPr>
          <p:cNvSpPr txBox="1"/>
          <p:nvPr/>
        </p:nvSpPr>
        <p:spPr>
          <a:xfrm>
            <a:off x="4861012" y="5987018"/>
            <a:ext cx="3384376" cy="369332"/>
          </a:xfrm>
          <a:prstGeom prst="rect">
            <a:avLst/>
          </a:prstGeom>
          <a:noFill/>
        </p:spPr>
        <p:txBody>
          <a:bodyPr wrap="square" rtlCol="0">
            <a:spAutoFit/>
          </a:bodyPr>
          <a:lstStyle/>
          <a:p>
            <a:r>
              <a:rPr lang="en-GB" dirty="0"/>
              <a:t>Thaler and Sunstein (2008:5)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43808" y="404664"/>
            <a:ext cx="6203032" cy="6264696"/>
          </a:xfrm>
        </p:spPr>
        <p:txBody>
          <a:bodyPr>
            <a:normAutofit/>
          </a:bodyPr>
          <a:lstStyle/>
          <a:p>
            <a:r>
              <a:rPr lang="en-GB" dirty="0"/>
              <a:t>It is therefore about steering people’s choices</a:t>
            </a:r>
          </a:p>
          <a:p>
            <a:r>
              <a:rPr lang="en-GB" dirty="0"/>
              <a:t>There is copious evidence in the social sciences to suggest that people make bad decisions</a:t>
            </a:r>
          </a:p>
          <a:p>
            <a:r>
              <a:rPr lang="en-GB" dirty="0"/>
              <a:t>LP is not intrusive, doesn’t block choices, doesn’t aim to force people to stop smoking, eat better etc.</a:t>
            </a:r>
          </a:p>
          <a:p>
            <a:r>
              <a:rPr lang="en-GB" dirty="0"/>
              <a:t>It’s about moving people in directions to make their lives better … nudging </a:t>
            </a:r>
          </a:p>
        </p:txBody>
      </p:sp>
      <p:pic>
        <p:nvPicPr>
          <p:cNvPr id="4" name="Picture 3"/>
          <p:cNvPicPr>
            <a:picLocks noChangeAspect="1"/>
          </p:cNvPicPr>
          <p:nvPr/>
        </p:nvPicPr>
        <p:blipFill>
          <a:blip r:embed="rId2"/>
          <a:stretch>
            <a:fillRect/>
          </a:stretch>
        </p:blipFill>
        <p:spPr>
          <a:xfrm>
            <a:off x="16240" y="2348880"/>
            <a:ext cx="2921636" cy="1944216"/>
          </a:xfrm>
          <a:prstGeom prst="rect">
            <a:avLst/>
          </a:prstGeom>
        </p:spPr>
      </p:pic>
      <p:sp>
        <p:nvSpPr>
          <p:cNvPr id="2" name="Slide Number Placeholder 1"/>
          <p:cNvSpPr>
            <a:spLocks noGrp="1"/>
          </p:cNvSpPr>
          <p:nvPr>
            <p:ph type="sldNum" sz="quarter" idx="12"/>
          </p:nvPr>
        </p:nvSpPr>
        <p:spPr/>
        <p:txBody>
          <a:bodyPr/>
          <a:lstStyle/>
          <a:p>
            <a:fld id="{B6F15528-21DE-4FAA-801E-634DDDAF4B2B}" type="slidenum">
              <a:rPr lang="en-US" smtClean="0"/>
              <a:pPr/>
              <a:t>10</a:t>
            </a:fld>
            <a:endParaRPr lang="en-US"/>
          </a:p>
        </p:txBody>
      </p:sp>
      <p:sp>
        <p:nvSpPr>
          <p:cNvPr id="5" name="TextBox 4">
            <a:extLst>
              <a:ext uri="{FF2B5EF4-FFF2-40B4-BE49-F238E27FC236}">
                <a16:creationId xmlns:a16="http://schemas.microsoft.com/office/drawing/2014/main" id="{10EE910D-199E-4FE6-91BE-94B35707B48B}"/>
              </a:ext>
            </a:extLst>
          </p:cNvPr>
          <p:cNvSpPr txBox="1"/>
          <p:nvPr/>
        </p:nvSpPr>
        <p:spPr>
          <a:xfrm>
            <a:off x="97160" y="6237250"/>
            <a:ext cx="3384376" cy="369332"/>
          </a:xfrm>
          <a:prstGeom prst="rect">
            <a:avLst/>
          </a:prstGeom>
          <a:noFill/>
        </p:spPr>
        <p:txBody>
          <a:bodyPr wrap="square" rtlCol="0">
            <a:spAutoFit/>
          </a:bodyPr>
          <a:lstStyle/>
          <a:p>
            <a:r>
              <a:rPr lang="en-GB" dirty="0"/>
              <a:t>Thaler and Sunstein (2008:6)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Basic principle of </a:t>
            </a:r>
            <a:r>
              <a:rPr lang="en-GB" b="1" dirty="0"/>
              <a:t>choice architecture</a:t>
            </a:r>
            <a:endParaRPr lang="en-GB" dirty="0"/>
          </a:p>
        </p:txBody>
      </p:sp>
      <p:sp>
        <p:nvSpPr>
          <p:cNvPr id="3" name="Content Placeholder 2"/>
          <p:cNvSpPr>
            <a:spLocks noGrp="1"/>
          </p:cNvSpPr>
          <p:nvPr>
            <p:ph idx="1"/>
          </p:nvPr>
        </p:nvSpPr>
        <p:spPr>
          <a:xfrm>
            <a:off x="457200" y="3861048"/>
            <a:ext cx="8229600" cy="2265115"/>
          </a:xfrm>
        </p:spPr>
        <p:txBody>
          <a:bodyPr/>
          <a:lstStyle/>
          <a:p>
            <a:r>
              <a:rPr lang="en-GB" dirty="0"/>
              <a:t>In the modern context the state should aim to step away from the tendency to force people to do what it wants and to coerce</a:t>
            </a:r>
          </a:p>
        </p:txBody>
      </p:sp>
      <p:sp>
        <p:nvSpPr>
          <p:cNvPr id="4" name="Rectangle 3"/>
          <p:cNvSpPr/>
          <p:nvPr/>
        </p:nvSpPr>
        <p:spPr>
          <a:xfrm>
            <a:off x="2286000" y="1700808"/>
            <a:ext cx="4572000" cy="1569660"/>
          </a:xfrm>
          <a:prstGeom prst="rect">
            <a:avLst/>
          </a:prstGeom>
          <a:solidFill>
            <a:srgbClr val="FFFF00"/>
          </a:solidFill>
          <a:ln w="38100">
            <a:solidFill>
              <a:schemeClr val="accent1"/>
            </a:solidFill>
          </a:ln>
        </p:spPr>
        <p:txBody>
          <a:bodyPr>
            <a:spAutoFit/>
          </a:bodyPr>
          <a:lstStyle/>
          <a:p>
            <a:r>
              <a:rPr lang="en-GB" sz="3200" dirty="0"/>
              <a:t>‘Choosers are human, so designers should make life as easy as possible.’</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11</a:t>
            </a:fld>
            <a:endParaRPr lang="en-US"/>
          </a:p>
        </p:txBody>
      </p:sp>
      <p:sp>
        <p:nvSpPr>
          <p:cNvPr id="6" name="TextBox 5">
            <a:extLst>
              <a:ext uri="{FF2B5EF4-FFF2-40B4-BE49-F238E27FC236}">
                <a16:creationId xmlns:a16="http://schemas.microsoft.com/office/drawing/2014/main" id="{F7816732-96EE-43D6-A08B-DFF7C6663744}"/>
              </a:ext>
            </a:extLst>
          </p:cNvPr>
          <p:cNvSpPr txBox="1"/>
          <p:nvPr/>
        </p:nvSpPr>
        <p:spPr>
          <a:xfrm>
            <a:off x="4861012" y="5987018"/>
            <a:ext cx="3384376" cy="369332"/>
          </a:xfrm>
          <a:prstGeom prst="rect">
            <a:avLst/>
          </a:prstGeom>
          <a:noFill/>
        </p:spPr>
        <p:txBody>
          <a:bodyPr wrap="square" rtlCol="0">
            <a:spAutoFit/>
          </a:bodyPr>
          <a:lstStyle/>
          <a:p>
            <a:r>
              <a:rPr lang="en-GB" dirty="0"/>
              <a:t>Thaler and Sunstein (2008:14)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 many domains, including environmental protection, family law and social choice … better governance requires less in the way of government coercion and constraint, and more in the way of freedom to choose.”</a:t>
            </a:r>
          </a:p>
          <a:p>
            <a:endParaRPr lang="en-GB" dirty="0"/>
          </a:p>
          <a:p>
            <a:r>
              <a:rPr lang="en-GB" i="1" dirty="0"/>
              <a:t>“We are not for bigger government, just for better governance.” (p15)</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Shepard (1990) and his tables</a:t>
            </a:r>
          </a:p>
        </p:txBody>
      </p:sp>
      <p:pic>
        <p:nvPicPr>
          <p:cNvPr id="1026" name="Picture 2" descr="C:\Users\Mike\AppData\Local\Microsoft\Windows\Temporary Internet Files\Content.Outlook\5NH8EEUZ\photo.JPG"/>
          <p:cNvPicPr>
            <a:picLocks noChangeAspect="1" noChangeArrowheads="1"/>
          </p:cNvPicPr>
          <p:nvPr/>
        </p:nvPicPr>
        <p:blipFill>
          <a:blip r:embed="rId2"/>
          <a:srcRect/>
          <a:stretch>
            <a:fillRect/>
          </a:stretch>
        </p:blipFill>
        <p:spPr bwMode="auto">
          <a:xfrm>
            <a:off x="1447800" y="1295400"/>
            <a:ext cx="6121400" cy="4571921"/>
          </a:xfrm>
          <a:prstGeom prst="rect">
            <a:avLst/>
          </a:prstGeom>
          <a:noFill/>
        </p:spPr>
      </p:pic>
      <p:sp>
        <p:nvSpPr>
          <p:cNvPr id="3" name="Slide Number Placeholder 2"/>
          <p:cNvSpPr>
            <a:spLocks noGrp="1"/>
          </p:cNvSpPr>
          <p:nvPr>
            <p:ph type="sldNum" sz="quarter" idx="12"/>
          </p:nvPr>
        </p:nvSpPr>
        <p:spPr/>
        <p:txBody>
          <a:bodyPr/>
          <a:lstStyle/>
          <a:p>
            <a:fld id="{B6F15528-21DE-4FAA-801E-634DDDAF4B2B}" type="slidenum">
              <a:rPr lang="en-US" smtClean="0"/>
              <a:pPr/>
              <a:t>13</a:t>
            </a:fld>
            <a:endParaRPr lang="en-US"/>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4" name="Content Placeholder 3"/>
          <p:cNvSpPr>
            <a:spLocks noGrp="1"/>
          </p:cNvSpPr>
          <p:nvPr>
            <p:ph idx="1"/>
          </p:nvPr>
        </p:nvSpPr>
        <p:spPr/>
        <p:txBody>
          <a:bodyPr/>
          <a:lstStyle/>
          <a:p>
            <a:r>
              <a:rPr lang="en-GB" dirty="0"/>
              <a:t>Measuring the tables results in the unsettling conclusion that they are the same size</a:t>
            </a:r>
          </a:p>
          <a:p>
            <a:pPr>
              <a:buNone/>
            </a:pPr>
            <a:endParaRPr lang="en-GB" dirty="0"/>
          </a:p>
          <a:p>
            <a:r>
              <a:rPr lang="en-GB" dirty="0"/>
              <a:t>It doesn’t mean there’s anything wrong with us just that our understanding of human behaviour can be improved </a:t>
            </a:r>
          </a:p>
          <a:p>
            <a:pPr>
              <a:buNone/>
            </a:pPr>
            <a:endParaRPr lang="en-GB" dirty="0"/>
          </a:p>
        </p:txBody>
      </p:sp>
      <p:sp>
        <p:nvSpPr>
          <p:cNvPr id="2" name="Slide Number Placeholder 1"/>
          <p:cNvSpPr>
            <a:spLocks noGrp="1"/>
          </p:cNvSpPr>
          <p:nvPr>
            <p:ph type="sldNum" sz="quarter" idx="12"/>
          </p:nvPr>
        </p:nvSpPr>
        <p:spPr/>
        <p:txBody>
          <a:bodyPr/>
          <a:lstStyle/>
          <a:p>
            <a:fld id="{B6F15528-21DE-4FAA-801E-634DDDAF4B2B}" type="slidenum">
              <a:rPr lang="en-US" smtClean="0"/>
              <a:pPr/>
              <a:t>14</a:t>
            </a:fld>
            <a:endParaRPr lang="en-US"/>
          </a:p>
        </p:txBody>
      </p:sp>
      <p:sp>
        <p:nvSpPr>
          <p:cNvPr id="5" name="TextBox 4">
            <a:extLst>
              <a:ext uri="{FF2B5EF4-FFF2-40B4-BE49-F238E27FC236}">
                <a16:creationId xmlns:a16="http://schemas.microsoft.com/office/drawing/2014/main" id="{7CDB03A1-8A1B-417F-94BC-EB26FA715FDA}"/>
              </a:ext>
            </a:extLst>
          </p:cNvPr>
          <p:cNvSpPr txBox="1"/>
          <p:nvPr/>
        </p:nvSpPr>
        <p:spPr>
          <a:xfrm>
            <a:off x="4861012" y="5987018"/>
            <a:ext cx="3384376" cy="369332"/>
          </a:xfrm>
          <a:prstGeom prst="rect">
            <a:avLst/>
          </a:prstGeom>
          <a:noFill/>
        </p:spPr>
        <p:txBody>
          <a:bodyPr wrap="square" rtlCol="0">
            <a:spAutoFit/>
          </a:bodyPr>
          <a:lstStyle/>
          <a:p>
            <a:r>
              <a:rPr lang="en-GB" dirty="0"/>
              <a:t>Thaler and Sunstein (2008:19)</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we think – two systems</a:t>
            </a:r>
          </a:p>
        </p:txBody>
      </p:sp>
      <p:sp>
        <p:nvSpPr>
          <p:cNvPr id="4" name="Text Placeholder 3"/>
          <p:cNvSpPr>
            <a:spLocks noGrp="1"/>
          </p:cNvSpPr>
          <p:nvPr>
            <p:ph type="body" idx="1"/>
          </p:nvPr>
        </p:nvSpPr>
        <p:spPr/>
        <p:txBody>
          <a:bodyPr/>
          <a:lstStyle/>
          <a:p>
            <a:r>
              <a:rPr lang="en-GB" dirty="0"/>
              <a:t>Automatic and intuitive</a:t>
            </a:r>
          </a:p>
        </p:txBody>
      </p:sp>
      <p:sp>
        <p:nvSpPr>
          <p:cNvPr id="3" name="Content Placeholder 2"/>
          <p:cNvSpPr>
            <a:spLocks noGrp="1"/>
          </p:cNvSpPr>
          <p:nvPr>
            <p:ph sz="half" idx="2"/>
          </p:nvPr>
        </p:nvSpPr>
        <p:spPr/>
        <p:txBody>
          <a:bodyPr/>
          <a:lstStyle/>
          <a:p>
            <a:r>
              <a:rPr lang="en-GB" dirty="0"/>
              <a:t>Uncontrolled</a:t>
            </a:r>
          </a:p>
          <a:p>
            <a:r>
              <a:rPr lang="en-GB" dirty="0"/>
              <a:t>Effortless</a:t>
            </a:r>
          </a:p>
          <a:p>
            <a:r>
              <a:rPr lang="en-GB" dirty="0"/>
              <a:t>Associative</a:t>
            </a:r>
          </a:p>
          <a:p>
            <a:r>
              <a:rPr lang="en-GB" dirty="0"/>
              <a:t>Fast</a:t>
            </a:r>
          </a:p>
          <a:p>
            <a:r>
              <a:rPr lang="en-GB" dirty="0"/>
              <a:t>Unconscious</a:t>
            </a:r>
          </a:p>
          <a:p>
            <a:r>
              <a:rPr lang="en-GB" dirty="0"/>
              <a:t>Skilled</a:t>
            </a:r>
          </a:p>
          <a:p>
            <a:endParaRPr lang="en-GB" dirty="0"/>
          </a:p>
          <a:p>
            <a:pPr>
              <a:buNone/>
            </a:pPr>
            <a:r>
              <a:rPr lang="en-GB" i="1" dirty="0"/>
              <a:t>Gut reaction</a:t>
            </a:r>
          </a:p>
          <a:p>
            <a:endParaRPr lang="en-GB" dirty="0"/>
          </a:p>
        </p:txBody>
      </p:sp>
      <p:sp>
        <p:nvSpPr>
          <p:cNvPr id="5" name="Text Placeholder 4"/>
          <p:cNvSpPr>
            <a:spLocks noGrp="1"/>
          </p:cNvSpPr>
          <p:nvPr>
            <p:ph type="body" sz="quarter" idx="3"/>
          </p:nvPr>
        </p:nvSpPr>
        <p:spPr/>
        <p:txBody>
          <a:bodyPr/>
          <a:lstStyle/>
          <a:p>
            <a:r>
              <a:rPr lang="en-GB" dirty="0"/>
              <a:t>Reflective and rational</a:t>
            </a:r>
          </a:p>
        </p:txBody>
      </p:sp>
      <p:sp>
        <p:nvSpPr>
          <p:cNvPr id="6" name="Content Placeholder 5"/>
          <p:cNvSpPr>
            <a:spLocks noGrp="1"/>
          </p:cNvSpPr>
          <p:nvPr>
            <p:ph sz="quarter" idx="4"/>
          </p:nvPr>
        </p:nvSpPr>
        <p:spPr/>
        <p:txBody>
          <a:bodyPr/>
          <a:lstStyle/>
          <a:p>
            <a:r>
              <a:rPr lang="en-GB" dirty="0"/>
              <a:t>Controlled</a:t>
            </a:r>
          </a:p>
          <a:p>
            <a:r>
              <a:rPr lang="en-GB" dirty="0"/>
              <a:t>Effortful</a:t>
            </a:r>
          </a:p>
          <a:p>
            <a:r>
              <a:rPr lang="en-GB" dirty="0"/>
              <a:t>Deductive</a:t>
            </a:r>
          </a:p>
          <a:p>
            <a:r>
              <a:rPr lang="en-GB" dirty="0"/>
              <a:t>Slow</a:t>
            </a:r>
          </a:p>
          <a:p>
            <a:r>
              <a:rPr lang="en-GB" dirty="0"/>
              <a:t>Self-aware</a:t>
            </a:r>
          </a:p>
          <a:p>
            <a:r>
              <a:rPr lang="en-GB" dirty="0"/>
              <a:t>Rule-following</a:t>
            </a:r>
          </a:p>
          <a:p>
            <a:endParaRPr lang="en-GB" dirty="0"/>
          </a:p>
          <a:p>
            <a:pPr>
              <a:buNone/>
            </a:pPr>
            <a:r>
              <a:rPr lang="en-GB" i="1" dirty="0"/>
              <a:t>Conscious thought</a:t>
            </a:r>
          </a:p>
        </p:txBody>
      </p:sp>
      <p:sp>
        <p:nvSpPr>
          <p:cNvPr id="7" name="Slide Number Placeholder 6"/>
          <p:cNvSpPr>
            <a:spLocks noGrp="1"/>
          </p:cNvSpPr>
          <p:nvPr>
            <p:ph type="sldNum" sz="quarter" idx="12"/>
          </p:nvPr>
        </p:nvSpPr>
        <p:spPr/>
        <p:txBody>
          <a:bodyPr/>
          <a:lstStyle/>
          <a:p>
            <a:fld id="{B6F15528-21DE-4FAA-801E-634DDDAF4B2B}" type="slidenum">
              <a:rPr lang="en-US" smtClean="0"/>
              <a:pPr/>
              <a:t>15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0" end="0"/>
                                            </p:txEl>
                                          </p:spTgt>
                                        </p:tgtEl>
                                        <p:attrNameLst>
                                          <p:attrName>style.visibility</p:attrName>
                                        </p:attrNameLst>
                                      </p:cBhvr>
                                      <p:to>
                                        <p:strVal val="visible"/>
                                      </p:to>
                                    </p:set>
                                    <p:anim calcmode="lin" valueType="num">
                                      <p:cBhvr additive="base">
                                        <p:cTn id="4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1" end="1"/>
                                            </p:txEl>
                                          </p:spTgt>
                                        </p:tgtEl>
                                        <p:attrNameLst>
                                          <p:attrName>style.visibility</p:attrName>
                                        </p:attrNameLst>
                                      </p:cBhvr>
                                      <p:to>
                                        <p:strVal val="visible"/>
                                      </p:to>
                                    </p:set>
                                    <p:anim calcmode="lin" valueType="num">
                                      <p:cBhvr additive="base">
                                        <p:cTn id="55"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6">
                                            <p:txEl>
                                              <p:pRg st="2" end="2"/>
                                            </p:txEl>
                                          </p:spTgt>
                                        </p:tgtEl>
                                        <p:attrNameLst>
                                          <p:attrName>style.visibility</p:attrName>
                                        </p:attrNameLst>
                                      </p:cBhvr>
                                      <p:to>
                                        <p:strVal val="visible"/>
                                      </p:to>
                                    </p:set>
                                    <p:anim calcmode="lin" valueType="num">
                                      <p:cBhvr additive="base">
                                        <p:cTn id="61"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6">
                                            <p:txEl>
                                              <p:pRg st="3" end="3"/>
                                            </p:txEl>
                                          </p:spTgt>
                                        </p:tgtEl>
                                        <p:attrNameLst>
                                          <p:attrName>style.visibility</p:attrName>
                                        </p:attrNameLst>
                                      </p:cBhvr>
                                      <p:to>
                                        <p:strVal val="visible"/>
                                      </p:to>
                                    </p:set>
                                    <p:anim calcmode="lin" valueType="num">
                                      <p:cBhvr additive="base">
                                        <p:cTn id="6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6">
                                            <p:txEl>
                                              <p:pRg st="4" end="4"/>
                                            </p:txEl>
                                          </p:spTgt>
                                        </p:tgtEl>
                                        <p:attrNameLst>
                                          <p:attrName>style.visibility</p:attrName>
                                        </p:attrNameLst>
                                      </p:cBhvr>
                                      <p:to>
                                        <p:strVal val="visible"/>
                                      </p:to>
                                    </p:set>
                                    <p:anim calcmode="lin" valueType="num">
                                      <p:cBhvr additive="base">
                                        <p:cTn id="7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6">
                                            <p:txEl>
                                              <p:pRg st="5" end="5"/>
                                            </p:txEl>
                                          </p:spTgt>
                                        </p:tgtEl>
                                        <p:attrNameLst>
                                          <p:attrName>style.visibility</p:attrName>
                                        </p:attrNameLst>
                                      </p:cBhvr>
                                      <p:to>
                                        <p:strVal val="visible"/>
                                      </p:to>
                                    </p:set>
                                    <p:anim calcmode="lin" valueType="num">
                                      <p:cBhvr additive="base">
                                        <p:cTn id="79"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6">
                                            <p:txEl>
                                              <p:pRg st="7" end="7"/>
                                            </p:txEl>
                                          </p:spTgt>
                                        </p:tgtEl>
                                        <p:attrNameLst>
                                          <p:attrName>style.visibility</p:attrName>
                                        </p:attrNameLst>
                                      </p:cBhvr>
                                      <p:to>
                                        <p:strVal val="visible"/>
                                      </p:to>
                                    </p:set>
                                    <p:anim calcmode="lin" valueType="num">
                                      <p:cBhvr additive="base">
                                        <p:cTn id="85"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Rules of Thumb </a:t>
            </a:r>
          </a:p>
        </p:txBody>
      </p:sp>
      <p:sp>
        <p:nvSpPr>
          <p:cNvPr id="3" name="Content Placeholder 2"/>
          <p:cNvSpPr>
            <a:spLocks noGrp="1"/>
          </p:cNvSpPr>
          <p:nvPr>
            <p:ph idx="1"/>
          </p:nvPr>
        </p:nvSpPr>
        <p:spPr/>
        <p:txBody>
          <a:bodyPr>
            <a:normAutofit lnSpcReduction="10000"/>
          </a:bodyPr>
          <a:lstStyle/>
          <a:p>
            <a:r>
              <a:rPr lang="en-GB" dirty="0"/>
              <a:t>We cannot think about and analyse everything, all of the time. We’re busy</a:t>
            </a:r>
          </a:p>
          <a:p>
            <a:r>
              <a:rPr lang="en-GB" dirty="0"/>
              <a:t>But how do we make judgments –Shania Twain’s age etc?</a:t>
            </a:r>
          </a:p>
          <a:p>
            <a:r>
              <a:rPr lang="en-GB" dirty="0"/>
              <a:t>One author (Tom Parker – Rules of Thumb) asked friends to send examples – an ostrich egg will serve 24 brunches, 10 people will raise the temperature of the average room by one degree per hour …</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16</a:t>
            </a:fld>
            <a:endParaRPr lang="en-US"/>
          </a:p>
        </p:txBody>
      </p:sp>
      <p:sp>
        <p:nvSpPr>
          <p:cNvPr id="5" name="TextBox 4">
            <a:extLst>
              <a:ext uri="{FF2B5EF4-FFF2-40B4-BE49-F238E27FC236}">
                <a16:creationId xmlns:a16="http://schemas.microsoft.com/office/drawing/2014/main" id="{91AFBDED-D962-4E8E-80EE-CDA4E360E062}"/>
              </a:ext>
            </a:extLst>
          </p:cNvPr>
          <p:cNvSpPr txBox="1"/>
          <p:nvPr/>
        </p:nvSpPr>
        <p:spPr>
          <a:xfrm>
            <a:off x="4861012" y="5987018"/>
            <a:ext cx="3384376" cy="369332"/>
          </a:xfrm>
          <a:prstGeom prst="rect">
            <a:avLst/>
          </a:prstGeom>
          <a:noFill/>
        </p:spPr>
        <p:txBody>
          <a:bodyPr wrap="square" rtlCol="0">
            <a:spAutoFit/>
          </a:bodyPr>
          <a:lstStyle/>
          <a:p>
            <a:r>
              <a:rPr lang="en-GB" dirty="0"/>
              <a:t>Thaler and Sunstein (2008:24)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err="1"/>
              <a:t>Tversky</a:t>
            </a:r>
            <a:r>
              <a:rPr lang="en-GB" dirty="0"/>
              <a:t> and </a:t>
            </a:r>
            <a:r>
              <a:rPr lang="en-GB" dirty="0" err="1"/>
              <a:t>Kahneman</a:t>
            </a:r>
            <a:r>
              <a:rPr lang="en-GB" dirty="0"/>
              <a:t> (1974): rules of thumb can lead to systematic biases</a:t>
            </a:r>
          </a:p>
          <a:p>
            <a:endParaRPr lang="en-GB" dirty="0"/>
          </a:p>
          <a:p>
            <a:r>
              <a:rPr lang="en-GB" dirty="0"/>
              <a:t>This changed the way psychologists and economists think about thinking</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17</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‘rules of thumb’ (heuristics)</a:t>
            </a:r>
          </a:p>
        </p:txBody>
      </p:sp>
      <p:sp>
        <p:nvSpPr>
          <p:cNvPr id="3" name="Content Placeholder 2"/>
          <p:cNvSpPr>
            <a:spLocks noGrp="1"/>
          </p:cNvSpPr>
          <p:nvPr>
            <p:ph idx="1"/>
          </p:nvPr>
        </p:nvSpPr>
        <p:spPr/>
        <p:txBody>
          <a:bodyPr>
            <a:normAutofit/>
          </a:bodyPr>
          <a:lstStyle/>
          <a:p>
            <a:pPr marL="742950" indent="-742950">
              <a:buFont typeface="+mj-lt"/>
              <a:buAutoNum type="arabicPeriod"/>
            </a:pPr>
            <a:r>
              <a:rPr lang="en-GB" sz="4400" dirty="0"/>
              <a:t>Anchoring</a:t>
            </a:r>
          </a:p>
          <a:p>
            <a:pPr marL="742950" indent="-742950">
              <a:buFont typeface="+mj-lt"/>
              <a:buAutoNum type="arabicPeriod"/>
            </a:pPr>
            <a:r>
              <a:rPr lang="en-GB" sz="4400" dirty="0"/>
              <a:t>Availability</a:t>
            </a:r>
          </a:p>
          <a:p>
            <a:pPr marL="742950" indent="-742950">
              <a:buFont typeface="+mj-lt"/>
              <a:buAutoNum type="arabicPeriod"/>
            </a:pPr>
            <a:r>
              <a:rPr lang="en-GB" sz="4400" dirty="0"/>
              <a:t>Representativeness</a:t>
            </a:r>
          </a:p>
          <a:p>
            <a:pPr marL="742950" indent="-742950">
              <a:buFont typeface="+mj-lt"/>
              <a:buAutoNum type="arabicPeriod"/>
            </a:pPr>
            <a:endParaRPr lang="en-GB" sz="4400" dirty="0"/>
          </a:p>
          <a:p>
            <a:pPr marL="0" indent="0">
              <a:buNone/>
            </a:pPr>
            <a:r>
              <a:rPr lang="en-GB" sz="4400" dirty="0"/>
              <a:t>We will consider the first</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18</a:t>
            </a:fld>
            <a:endParaRPr lang="en-US"/>
          </a:p>
        </p:txBody>
      </p:sp>
    </p:spTree>
    <p:extLst>
      <p:ext uri="{BB962C8B-B14F-4D97-AF65-F5344CB8AC3E}">
        <p14:creationId xmlns:p14="http://schemas.microsoft.com/office/powerpoint/2010/main" val="214812994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Anchoring</a:t>
            </a:r>
          </a:p>
        </p:txBody>
      </p:sp>
      <p:sp>
        <p:nvSpPr>
          <p:cNvPr id="3" name="Content Placeholder 2"/>
          <p:cNvSpPr>
            <a:spLocks noGrp="1"/>
          </p:cNvSpPr>
          <p:nvPr>
            <p:ph idx="1"/>
          </p:nvPr>
        </p:nvSpPr>
        <p:spPr/>
        <p:txBody>
          <a:bodyPr>
            <a:normAutofit lnSpcReduction="10000"/>
          </a:bodyPr>
          <a:lstStyle/>
          <a:p>
            <a:r>
              <a:rPr lang="en-GB" dirty="0"/>
              <a:t>If we have to exercise judgment we anchor our thoughts e.g. what is the population of a major city? By getting some purchase on the question</a:t>
            </a:r>
          </a:p>
          <a:p>
            <a:r>
              <a:rPr lang="en-GB" dirty="0"/>
              <a:t>What do we know that relates to the question? Is city X larger than city Y etc.</a:t>
            </a:r>
          </a:p>
          <a:p>
            <a:r>
              <a:rPr lang="en-GB" dirty="0"/>
              <a:t>We start with an anchor and adjust our thought process gradually arriving at what we think is a reasonable answer</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19</a:t>
            </a:fld>
            <a:endParaRPr lang="en-US"/>
          </a:p>
        </p:txBody>
      </p:sp>
      <p:sp>
        <p:nvSpPr>
          <p:cNvPr id="5" name="TextBox 4">
            <a:extLst>
              <a:ext uri="{FF2B5EF4-FFF2-40B4-BE49-F238E27FC236}">
                <a16:creationId xmlns:a16="http://schemas.microsoft.com/office/drawing/2014/main" id="{44A2A7DE-060C-4053-9C4D-B3F073389476}"/>
              </a:ext>
            </a:extLst>
          </p:cNvPr>
          <p:cNvSpPr txBox="1"/>
          <p:nvPr/>
        </p:nvSpPr>
        <p:spPr>
          <a:xfrm>
            <a:off x="4861012" y="5987018"/>
            <a:ext cx="3384376" cy="369332"/>
          </a:xfrm>
          <a:prstGeom prst="rect">
            <a:avLst/>
          </a:prstGeom>
          <a:noFill/>
        </p:spPr>
        <p:txBody>
          <a:bodyPr wrap="square" rtlCol="0">
            <a:spAutoFit/>
          </a:bodyPr>
          <a:lstStyle/>
          <a:p>
            <a:r>
              <a:rPr lang="en-GB" dirty="0"/>
              <a:t>Thaler and Sunstein (2008:25)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Anchors are nudges</a:t>
            </a:r>
          </a:p>
        </p:txBody>
      </p:sp>
      <p:sp>
        <p:nvSpPr>
          <p:cNvPr id="3" name="Content Placeholder 2"/>
          <p:cNvSpPr>
            <a:spLocks noGrp="1"/>
          </p:cNvSpPr>
          <p:nvPr>
            <p:ph idx="1"/>
          </p:nvPr>
        </p:nvSpPr>
        <p:spPr>
          <a:xfrm>
            <a:off x="457200" y="1628800"/>
            <a:ext cx="8686800" cy="4497363"/>
          </a:xfrm>
        </p:spPr>
        <p:txBody>
          <a:bodyPr>
            <a:normAutofit/>
          </a:bodyPr>
          <a:lstStyle/>
          <a:p>
            <a:r>
              <a:rPr lang="en-GB" dirty="0"/>
              <a:t>“We can influence the figure you will choose in a particular situation by ever so subtly suggesting a starting point for your thought process” </a:t>
            </a:r>
          </a:p>
          <a:p>
            <a:endParaRPr lang="en-GB" dirty="0"/>
          </a:p>
          <a:p>
            <a:r>
              <a:rPr lang="en-GB" dirty="0"/>
              <a:t>If charities ask for donations they might suggest amounts to donate. People will give more if they are asked for more. Lawyers know this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20</a:t>
            </a:fld>
            <a:endParaRPr lang="en-US"/>
          </a:p>
        </p:txBody>
      </p:sp>
      <p:sp>
        <p:nvSpPr>
          <p:cNvPr id="5" name="TextBox 4">
            <a:extLst>
              <a:ext uri="{FF2B5EF4-FFF2-40B4-BE49-F238E27FC236}">
                <a16:creationId xmlns:a16="http://schemas.microsoft.com/office/drawing/2014/main" id="{4F48D0B7-FDC8-42DB-8902-87F26860BA98}"/>
              </a:ext>
            </a:extLst>
          </p:cNvPr>
          <p:cNvSpPr txBox="1"/>
          <p:nvPr/>
        </p:nvSpPr>
        <p:spPr>
          <a:xfrm>
            <a:off x="395536" y="6198441"/>
            <a:ext cx="3384376" cy="369332"/>
          </a:xfrm>
          <a:prstGeom prst="rect">
            <a:avLst/>
          </a:prstGeom>
          <a:noFill/>
        </p:spPr>
        <p:txBody>
          <a:bodyPr wrap="square" rtlCol="0">
            <a:spAutoFit/>
          </a:bodyPr>
          <a:lstStyle/>
          <a:p>
            <a:r>
              <a:rPr lang="en-GB" dirty="0"/>
              <a:t>Thaler and Sunstein (2008:26)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normAutofit/>
          </a:bodyPr>
          <a:lstStyle/>
          <a:p>
            <a:r>
              <a:rPr lang="en-US" sz="4500" dirty="0"/>
              <a:t>Compliance Techniques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281027907"/>
              </p:ext>
            </p:extLst>
          </p:nvPr>
        </p:nvGraphicFramePr>
        <p:xfrm>
          <a:off x="837928" y="1556792"/>
          <a:ext cx="7848872" cy="46085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5935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graphicEl>
                                              <a:dgm id="{5D3BAC38-DB64-164C-A33A-D3E57345F52F}"/>
                                            </p:graphicEl>
                                          </p:spTgt>
                                        </p:tgtEl>
                                        <p:attrNameLst>
                                          <p:attrName>style.visibility</p:attrName>
                                        </p:attrNameLst>
                                      </p:cBhvr>
                                      <p:to>
                                        <p:strVal val="visible"/>
                                      </p:to>
                                    </p:set>
                                    <p:animEffect transition="in" filter="fade">
                                      <p:cBhvr>
                                        <p:cTn id="7" dur="1000"/>
                                        <p:tgtEl>
                                          <p:spTgt spid="3">
                                            <p:graphicEl>
                                              <a:dgm id="{5D3BAC38-DB64-164C-A33A-D3E57345F52F}"/>
                                            </p:graphicEl>
                                          </p:spTgt>
                                        </p:tgtEl>
                                      </p:cBhvr>
                                    </p:animEffect>
                                    <p:anim calcmode="lin" valueType="num">
                                      <p:cBhvr>
                                        <p:cTn id="8" dur="1000" fill="hold"/>
                                        <p:tgtEl>
                                          <p:spTgt spid="3">
                                            <p:graphicEl>
                                              <a:dgm id="{5D3BAC38-DB64-164C-A33A-D3E57345F52F}"/>
                                            </p:graphicEl>
                                          </p:spTgt>
                                        </p:tgtEl>
                                        <p:attrNameLst>
                                          <p:attrName>ppt_x</p:attrName>
                                        </p:attrNameLst>
                                      </p:cBhvr>
                                      <p:tavLst>
                                        <p:tav tm="0">
                                          <p:val>
                                            <p:strVal val="#ppt_x"/>
                                          </p:val>
                                        </p:tav>
                                        <p:tav tm="100000">
                                          <p:val>
                                            <p:strVal val="#ppt_x"/>
                                          </p:val>
                                        </p:tav>
                                      </p:tavLst>
                                    </p:anim>
                                    <p:anim calcmode="lin" valueType="num">
                                      <p:cBhvr>
                                        <p:cTn id="9" dur="1000" fill="hold"/>
                                        <p:tgtEl>
                                          <p:spTgt spid="3">
                                            <p:graphicEl>
                                              <a:dgm id="{5D3BAC38-DB64-164C-A33A-D3E57345F52F}"/>
                                            </p:graphic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graphicEl>
                                              <a:dgm id="{F315B40E-C995-E444-8602-002DF8AA488F}"/>
                                            </p:graphicEl>
                                          </p:spTgt>
                                        </p:tgtEl>
                                        <p:attrNameLst>
                                          <p:attrName>style.visibility</p:attrName>
                                        </p:attrNameLst>
                                      </p:cBhvr>
                                      <p:to>
                                        <p:strVal val="visible"/>
                                      </p:to>
                                    </p:set>
                                    <p:animEffect transition="in" filter="fade">
                                      <p:cBhvr>
                                        <p:cTn id="12" dur="1000"/>
                                        <p:tgtEl>
                                          <p:spTgt spid="3">
                                            <p:graphicEl>
                                              <a:dgm id="{F315B40E-C995-E444-8602-002DF8AA488F}"/>
                                            </p:graphicEl>
                                          </p:spTgt>
                                        </p:tgtEl>
                                      </p:cBhvr>
                                    </p:animEffect>
                                    <p:anim calcmode="lin" valueType="num">
                                      <p:cBhvr>
                                        <p:cTn id="13" dur="1000" fill="hold"/>
                                        <p:tgtEl>
                                          <p:spTgt spid="3">
                                            <p:graphicEl>
                                              <a:dgm id="{F315B40E-C995-E444-8602-002DF8AA488F}"/>
                                            </p:graphicEl>
                                          </p:spTgt>
                                        </p:tgtEl>
                                        <p:attrNameLst>
                                          <p:attrName>ppt_x</p:attrName>
                                        </p:attrNameLst>
                                      </p:cBhvr>
                                      <p:tavLst>
                                        <p:tav tm="0">
                                          <p:val>
                                            <p:strVal val="#ppt_x"/>
                                          </p:val>
                                        </p:tav>
                                        <p:tav tm="100000">
                                          <p:val>
                                            <p:strVal val="#ppt_x"/>
                                          </p:val>
                                        </p:tav>
                                      </p:tavLst>
                                    </p:anim>
                                    <p:anim calcmode="lin" valueType="num">
                                      <p:cBhvr>
                                        <p:cTn id="14" dur="1000" fill="hold"/>
                                        <p:tgtEl>
                                          <p:spTgt spid="3">
                                            <p:graphicEl>
                                              <a:dgm id="{F315B40E-C995-E444-8602-002DF8AA488F}"/>
                                            </p:graphic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graphicEl>
                                              <a:dgm id="{A5F83FD1-EB5F-8143-A77C-5BA73C5C1E38}"/>
                                            </p:graphicEl>
                                          </p:spTgt>
                                        </p:tgtEl>
                                        <p:attrNameLst>
                                          <p:attrName>style.visibility</p:attrName>
                                        </p:attrNameLst>
                                      </p:cBhvr>
                                      <p:to>
                                        <p:strVal val="visible"/>
                                      </p:to>
                                    </p:set>
                                    <p:animEffect transition="in" filter="fade">
                                      <p:cBhvr>
                                        <p:cTn id="19" dur="1000"/>
                                        <p:tgtEl>
                                          <p:spTgt spid="3">
                                            <p:graphicEl>
                                              <a:dgm id="{A5F83FD1-EB5F-8143-A77C-5BA73C5C1E38}"/>
                                            </p:graphicEl>
                                          </p:spTgt>
                                        </p:tgtEl>
                                      </p:cBhvr>
                                    </p:animEffect>
                                    <p:anim calcmode="lin" valueType="num">
                                      <p:cBhvr>
                                        <p:cTn id="20" dur="1000" fill="hold"/>
                                        <p:tgtEl>
                                          <p:spTgt spid="3">
                                            <p:graphicEl>
                                              <a:dgm id="{A5F83FD1-EB5F-8143-A77C-5BA73C5C1E38}"/>
                                            </p:graphicEl>
                                          </p:spTgt>
                                        </p:tgtEl>
                                        <p:attrNameLst>
                                          <p:attrName>ppt_x</p:attrName>
                                        </p:attrNameLst>
                                      </p:cBhvr>
                                      <p:tavLst>
                                        <p:tav tm="0">
                                          <p:val>
                                            <p:strVal val="#ppt_x"/>
                                          </p:val>
                                        </p:tav>
                                        <p:tav tm="100000">
                                          <p:val>
                                            <p:strVal val="#ppt_x"/>
                                          </p:val>
                                        </p:tav>
                                      </p:tavLst>
                                    </p:anim>
                                    <p:anim calcmode="lin" valueType="num">
                                      <p:cBhvr>
                                        <p:cTn id="21" dur="1000" fill="hold"/>
                                        <p:tgtEl>
                                          <p:spTgt spid="3">
                                            <p:graphicEl>
                                              <a:dgm id="{A5F83FD1-EB5F-8143-A77C-5BA73C5C1E38}"/>
                                            </p:graphic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graphicEl>
                                              <a:dgm id="{3C99CEE4-245C-924D-AAD8-3E5F6AB47048}"/>
                                            </p:graphicEl>
                                          </p:spTgt>
                                        </p:tgtEl>
                                        <p:attrNameLst>
                                          <p:attrName>style.visibility</p:attrName>
                                        </p:attrNameLst>
                                      </p:cBhvr>
                                      <p:to>
                                        <p:strVal val="visible"/>
                                      </p:to>
                                    </p:set>
                                    <p:animEffect transition="in" filter="fade">
                                      <p:cBhvr>
                                        <p:cTn id="24" dur="1000"/>
                                        <p:tgtEl>
                                          <p:spTgt spid="3">
                                            <p:graphicEl>
                                              <a:dgm id="{3C99CEE4-245C-924D-AAD8-3E5F6AB47048}"/>
                                            </p:graphicEl>
                                          </p:spTgt>
                                        </p:tgtEl>
                                      </p:cBhvr>
                                    </p:animEffect>
                                    <p:anim calcmode="lin" valueType="num">
                                      <p:cBhvr>
                                        <p:cTn id="25" dur="1000" fill="hold"/>
                                        <p:tgtEl>
                                          <p:spTgt spid="3">
                                            <p:graphicEl>
                                              <a:dgm id="{3C99CEE4-245C-924D-AAD8-3E5F6AB47048}"/>
                                            </p:graphicEl>
                                          </p:spTgt>
                                        </p:tgtEl>
                                        <p:attrNameLst>
                                          <p:attrName>ppt_x</p:attrName>
                                        </p:attrNameLst>
                                      </p:cBhvr>
                                      <p:tavLst>
                                        <p:tav tm="0">
                                          <p:val>
                                            <p:strVal val="#ppt_x"/>
                                          </p:val>
                                        </p:tav>
                                        <p:tav tm="100000">
                                          <p:val>
                                            <p:strVal val="#ppt_x"/>
                                          </p:val>
                                        </p:tav>
                                      </p:tavLst>
                                    </p:anim>
                                    <p:anim calcmode="lin" valueType="num">
                                      <p:cBhvr>
                                        <p:cTn id="26" dur="1000" fill="hold"/>
                                        <p:tgtEl>
                                          <p:spTgt spid="3">
                                            <p:graphicEl>
                                              <a:dgm id="{3C99CEE4-245C-924D-AAD8-3E5F6AB47048}"/>
                                            </p:graphic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graphicEl>
                                              <a:dgm id="{606A4276-2BF6-3C4B-A334-5B2231094101}"/>
                                            </p:graphicEl>
                                          </p:spTgt>
                                        </p:tgtEl>
                                        <p:attrNameLst>
                                          <p:attrName>style.visibility</p:attrName>
                                        </p:attrNameLst>
                                      </p:cBhvr>
                                      <p:to>
                                        <p:strVal val="visible"/>
                                      </p:to>
                                    </p:set>
                                    <p:animEffect transition="in" filter="fade">
                                      <p:cBhvr>
                                        <p:cTn id="31" dur="1000"/>
                                        <p:tgtEl>
                                          <p:spTgt spid="3">
                                            <p:graphicEl>
                                              <a:dgm id="{606A4276-2BF6-3C4B-A334-5B2231094101}"/>
                                            </p:graphicEl>
                                          </p:spTgt>
                                        </p:tgtEl>
                                      </p:cBhvr>
                                    </p:animEffect>
                                    <p:anim calcmode="lin" valueType="num">
                                      <p:cBhvr>
                                        <p:cTn id="32" dur="1000" fill="hold"/>
                                        <p:tgtEl>
                                          <p:spTgt spid="3">
                                            <p:graphicEl>
                                              <a:dgm id="{606A4276-2BF6-3C4B-A334-5B2231094101}"/>
                                            </p:graphicEl>
                                          </p:spTgt>
                                        </p:tgtEl>
                                        <p:attrNameLst>
                                          <p:attrName>ppt_x</p:attrName>
                                        </p:attrNameLst>
                                      </p:cBhvr>
                                      <p:tavLst>
                                        <p:tav tm="0">
                                          <p:val>
                                            <p:strVal val="#ppt_x"/>
                                          </p:val>
                                        </p:tav>
                                        <p:tav tm="100000">
                                          <p:val>
                                            <p:strVal val="#ppt_x"/>
                                          </p:val>
                                        </p:tav>
                                      </p:tavLst>
                                    </p:anim>
                                    <p:anim calcmode="lin" valueType="num">
                                      <p:cBhvr>
                                        <p:cTn id="33" dur="1000" fill="hold"/>
                                        <p:tgtEl>
                                          <p:spTgt spid="3">
                                            <p:graphicEl>
                                              <a:dgm id="{606A4276-2BF6-3C4B-A334-5B2231094101}"/>
                                            </p:graphic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graphicEl>
                                              <a:dgm id="{ADB31F65-BE64-674F-8A82-AC3A5358752D}"/>
                                            </p:graphicEl>
                                          </p:spTgt>
                                        </p:tgtEl>
                                        <p:attrNameLst>
                                          <p:attrName>style.visibility</p:attrName>
                                        </p:attrNameLst>
                                      </p:cBhvr>
                                      <p:to>
                                        <p:strVal val="visible"/>
                                      </p:to>
                                    </p:set>
                                    <p:animEffect transition="in" filter="fade">
                                      <p:cBhvr>
                                        <p:cTn id="36" dur="1000"/>
                                        <p:tgtEl>
                                          <p:spTgt spid="3">
                                            <p:graphicEl>
                                              <a:dgm id="{ADB31F65-BE64-674F-8A82-AC3A5358752D}"/>
                                            </p:graphicEl>
                                          </p:spTgt>
                                        </p:tgtEl>
                                      </p:cBhvr>
                                    </p:animEffect>
                                    <p:anim calcmode="lin" valueType="num">
                                      <p:cBhvr>
                                        <p:cTn id="37" dur="1000" fill="hold"/>
                                        <p:tgtEl>
                                          <p:spTgt spid="3">
                                            <p:graphicEl>
                                              <a:dgm id="{ADB31F65-BE64-674F-8A82-AC3A5358752D}"/>
                                            </p:graphicEl>
                                          </p:spTgt>
                                        </p:tgtEl>
                                        <p:attrNameLst>
                                          <p:attrName>ppt_x</p:attrName>
                                        </p:attrNameLst>
                                      </p:cBhvr>
                                      <p:tavLst>
                                        <p:tav tm="0">
                                          <p:val>
                                            <p:strVal val="#ppt_x"/>
                                          </p:val>
                                        </p:tav>
                                        <p:tav tm="100000">
                                          <p:val>
                                            <p:strVal val="#ppt_x"/>
                                          </p:val>
                                        </p:tav>
                                      </p:tavLst>
                                    </p:anim>
                                    <p:anim calcmode="lin" valueType="num">
                                      <p:cBhvr>
                                        <p:cTn id="38" dur="1000" fill="hold"/>
                                        <p:tgtEl>
                                          <p:spTgt spid="3">
                                            <p:graphicEl>
                                              <a:dgm id="{ADB31F65-BE64-674F-8A82-AC3A5358752D}"/>
                                            </p:graphic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graphicEl>
                                              <a:dgm id="{0A9D34E9-658B-864C-8719-C42EEFE55F75}"/>
                                            </p:graphicEl>
                                          </p:spTgt>
                                        </p:tgtEl>
                                        <p:attrNameLst>
                                          <p:attrName>style.visibility</p:attrName>
                                        </p:attrNameLst>
                                      </p:cBhvr>
                                      <p:to>
                                        <p:strVal val="visible"/>
                                      </p:to>
                                    </p:set>
                                    <p:animEffect transition="in" filter="fade">
                                      <p:cBhvr>
                                        <p:cTn id="43" dur="1000"/>
                                        <p:tgtEl>
                                          <p:spTgt spid="3">
                                            <p:graphicEl>
                                              <a:dgm id="{0A9D34E9-658B-864C-8719-C42EEFE55F75}"/>
                                            </p:graphicEl>
                                          </p:spTgt>
                                        </p:tgtEl>
                                      </p:cBhvr>
                                    </p:animEffect>
                                    <p:anim calcmode="lin" valueType="num">
                                      <p:cBhvr>
                                        <p:cTn id="44" dur="1000" fill="hold"/>
                                        <p:tgtEl>
                                          <p:spTgt spid="3">
                                            <p:graphicEl>
                                              <a:dgm id="{0A9D34E9-658B-864C-8719-C42EEFE55F75}"/>
                                            </p:graphicEl>
                                          </p:spTgt>
                                        </p:tgtEl>
                                        <p:attrNameLst>
                                          <p:attrName>ppt_x</p:attrName>
                                        </p:attrNameLst>
                                      </p:cBhvr>
                                      <p:tavLst>
                                        <p:tav tm="0">
                                          <p:val>
                                            <p:strVal val="#ppt_x"/>
                                          </p:val>
                                        </p:tav>
                                        <p:tav tm="100000">
                                          <p:val>
                                            <p:strVal val="#ppt_x"/>
                                          </p:val>
                                        </p:tav>
                                      </p:tavLst>
                                    </p:anim>
                                    <p:anim calcmode="lin" valueType="num">
                                      <p:cBhvr>
                                        <p:cTn id="45" dur="1000" fill="hold"/>
                                        <p:tgtEl>
                                          <p:spTgt spid="3">
                                            <p:graphicEl>
                                              <a:dgm id="{0A9D34E9-658B-864C-8719-C42EEFE55F75}"/>
                                            </p:graphic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3">
                                            <p:graphicEl>
                                              <a:dgm id="{A90B8FF1-2C66-EF46-8EAC-FF6A78EBD518}"/>
                                            </p:graphicEl>
                                          </p:spTgt>
                                        </p:tgtEl>
                                        <p:attrNameLst>
                                          <p:attrName>style.visibility</p:attrName>
                                        </p:attrNameLst>
                                      </p:cBhvr>
                                      <p:to>
                                        <p:strVal val="visible"/>
                                      </p:to>
                                    </p:set>
                                    <p:animEffect transition="in" filter="fade">
                                      <p:cBhvr>
                                        <p:cTn id="50" dur="1000"/>
                                        <p:tgtEl>
                                          <p:spTgt spid="3">
                                            <p:graphicEl>
                                              <a:dgm id="{A90B8FF1-2C66-EF46-8EAC-FF6A78EBD518}"/>
                                            </p:graphicEl>
                                          </p:spTgt>
                                        </p:tgtEl>
                                      </p:cBhvr>
                                    </p:animEffect>
                                    <p:anim calcmode="lin" valueType="num">
                                      <p:cBhvr>
                                        <p:cTn id="51" dur="1000" fill="hold"/>
                                        <p:tgtEl>
                                          <p:spTgt spid="3">
                                            <p:graphicEl>
                                              <a:dgm id="{A90B8FF1-2C66-EF46-8EAC-FF6A78EBD518}"/>
                                            </p:graphicEl>
                                          </p:spTgt>
                                        </p:tgtEl>
                                        <p:attrNameLst>
                                          <p:attrName>ppt_x</p:attrName>
                                        </p:attrNameLst>
                                      </p:cBhvr>
                                      <p:tavLst>
                                        <p:tav tm="0">
                                          <p:val>
                                            <p:strVal val="#ppt_x"/>
                                          </p:val>
                                        </p:tav>
                                        <p:tav tm="100000">
                                          <p:val>
                                            <p:strVal val="#ppt_x"/>
                                          </p:val>
                                        </p:tav>
                                      </p:tavLst>
                                    </p:anim>
                                    <p:anim calcmode="lin" valueType="num">
                                      <p:cBhvr>
                                        <p:cTn id="52" dur="1000" fill="hold"/>
                                        <p:tgtEl>
                                          <p:spTgt spid="3">
                                            <p:graphicEl>
                                              <a:dgm id="{A90B8FF1-2C66-EF46-8EAC-FF6A78EBD518}"/>
                                            </p:graphic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3">
                                            <p:graphicEl>
                                              <a:dgm id="{9A8BE6A0-9C07-A843-889D-0BE05995A9E6}"/>
                                            </p:graphicEl>
                                          </p:spTgt>
                                        </p:tgtEl>
                                        <p:attrNameLst>
                                          <p:attrName>style.visibility</p:attrName>
                                        </p:attrNameLst>
                                      </p:cBhvr>
                                      <p:to>
                                        <p:strVal val="visible"/>
                                      </p:to>
                                    </p:set>
                                    <p:animEffect transition="in" filter="fade">
                                      <p:cBhvr>
                                        <p:cTn id="57" dur="1000"/>
                                        <p:tgtEl>
                                          <p:spTgt spid="3">
                                            <p:graphicEl>
                                              <a:dgm id="{9A8BE6A0-9C07-A843-889D-0BE05995A9E6}"/>
                                            </p:graphicEl>
                                          </p:spTgt>
                                        </p:tgtEl>
                                      </p:cBhvr>
                                    </p:animEffect>
                                    <p:anim calcmode="lin" valueType="num">
                                      <p:cBhvr>
                                        <p:cTn id="58" dur="1000" fill="hold"/>
                                        <p:tgtEl>
                                          <p:spTgt spid="3">
                                            <p:graphicEl>
                                              <a:dgm id="{9A8BE6A0-9C07-A843-889D-0BE05995A9E6}"/>
                                            </p:graphicEl>
                                          </p:spTgt>
                                        </p:tgtEl>
                                        <p:attrNameLst>
                                          <p:attrName>ppt_x</p:attrName>
                                        </p:attrNameLst>
                                      </p:cBhvr>
                                      <p:tavLst>
                                        <p:tav tm="0">
                                          <p:val>
                                            <p:strVal val="#ppt_x"/>
                                          </p:val>
                                        </p:tav>
                                        <p:tav tm="100000">
                                          <p:val>
                                            <p:strVal val="#ppt_x"/>
                                          </p:val>
                                        </p:tav>
                                      </p:tavLst>
                                    </p:anim>
                                    <p:anim calcmode="lin" valueType="num">
                                      <p:cBhvr>
                                        <p:cTn id="59" dur="1000" fill="hold"/>
                                        <p:tgtEl>
                                          <p:spTgt spid="3">
                                            <p:graphicEl>
                                              <a:dgm id="{9A8BE6A0-9C07-A843-889D-0BE05995A9E6}"/>
                                            </p:graphic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3">
                                            <p:graphicEl>
                                              <a:dgm id="{E5FEE9AE-9BFA-2F4A-8BD6-DA3B599CA672}"/>
                                            </p:graphicEl>
                                          </p:spTgt>
                                        </p:tgtEl>
                                        <p:attrNameLst>
                                          <p:attrName>style.visibility</p:attrName>
                                        </p:attrNameLst>
                                      </p:cBhvr>
                                      <p:to>
                                        <p:strVal val="visible"/>
                                      </p:to>
                                    </p:set>
                                    <p:animEffect transition="in" filter="fade">
                                      <p:cBhvr>
                                        <p:cTn id="64" dur="1000"/>
                                        <p:tgtEl>
                                          <p:spTgt spid="3">
                                            <p:graphicEl>
                                              <a:dgm id="{E5FEE9AE-9BFA-2F4A-8BD6-DA3B599CA672}"/>
                                            </p:graphicEl>
                                          </p:spTgt>
                                        </p:tgtEl>
                                      </p:cBhvr>
                                    </p:animEffect>
                                    <p:anim calcmode="lin" valueType="num">
                                      <p:cBhvr>
                                        <p:cTn id="65" dur="1000" fill="hold"/>
                                        <p:tgtEl>
                                          <p:spTgt spid="3">
                                            <p:graphicEl>
                                              <a:dgm id="{E5FEE9AE-9BFA-2F4A-8BD6-DA3B599CA672}"/>
                                            </p:graphicEl>
                                          </p:spTgt>
                                        </p:tgtEl>
                                        <p:attrNameLst>
                                          <p:attrName>ppt_x</p:attrName>
                                        </p:attrNameLst>
                                      </p:cBhvr>
                                      <p:tavLst>
                                        <p:tav tm="0">
                                          <p:val>
                                            <p:strVal val="#ppt_x"/>
                                          </p:val>
                                        </p:tav>
                                        <p:tav tm="100000">
                                          <p:val>
                                            <p:strVal val="#ppt_x"/>
                                          </p:val>
                                        </p:tav>
                                      </p:tavLst>
                                    </p:anim>
                                    <p:anim calcmode="lin" valueType="num">
                                      <p:cBhvr>
                                        <p:cTn id="66" dur="1000" fill="hold"/>
                                        <p:tgtEl>
                                          <p:spTgt spid="3">
                                            <p:graphicEl>
                                              <a:dgm id="{E5FEE9AE-9BFA-2F4A-8BD6-DA3B599CA672}"/>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ChangeArrowheads="1"/>
          </p:cNvSpPr>
          <p:nvPr>
            <p:ph type="title"/>
          </p:nvPr>
        </p:nvSpPr>
        <p:spPr/>
        <p:txBody>
          <a:bodyPr>
            <a:normAutofit/>
          </a:bodyPr>
          <a:lstStyle/>
          <a:p>
            <a:r>
              <a:rPr lang="en-US" sz="4050" dirty="0"/>
              <a:t>Four Compliance Techniques</a:t>
            </a:r>
          </a:p>
        </p:txBody>
      </p:sp>
      <p:pic>
        <p:nvPicPr>
          <p:cNvPr id="5" name="Picture 4" descr="Screen Shot 2013-11-05 at 3.43.05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830" y="1920479"/>
            <a:ext cx="8809170" cy="3410729"/>
          </a:xfrm>
          <a:prstGeom prst="rect">
            <a:avLst/>
          </a:prstGeom>
        </p:spPr>
      </p:pic>
    </p:spTree>
    <p:extLst>
      <p:ext uri="{BB962C8B-B14F-4D97-AF65-F5344CB8AC3E}">
        <p14:creationId xmlns:p14="http://schemas.microsoft.com/office/powerpoint/2010/main" val="8198251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a:t>Schiphol</a:t>
            </a:r>
            <a:r>
              <a:rPr lang="en-GB" dirty="0"/>
              <a:t> airport urinals</a:t>
            </a:r>
          </a:p>
          <a:p>
            <a:endParaRPr lang="en-GB" dirty="0"/>
          </a:p>
          <a:p>
            <a:r>
              <a:rPr lang="en-GB" dirty="0"/>
              <a:t>Littering the highways of Texas</a:t>
            </a:r>
          </a:p>
          <a:p>
            <a:endParaRPr lang="en-GB" dirty="0"/>
          </a:p>
          <a:p>
            <a:r>
              <a:rPr lang="en-GB" dirty="0"/>
              <a:t>Loving a city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23</a:t>
            </a:fld>
            <a:endParaRPr lang="en-US"/>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AutoShape 2" descr="data:image/jpeg;base64,/9j/4AAQSkZJRgABAQAAAQABAAD/2wCEAAkGBg8QDw0NDQ0NDQ0NDQ0NDQ0NDQ4MDQwNFBAVFBQQEhIXGyYeFxkjGRISHy8gIycpLCwsFR4xNTAqNSYrLCkBCQoKDgwOFQ8PFCkcHB4pKSotKSkuLywpNSkpKTUpKSkpKTUpKSo1LCkpKSkpKSkpLCksKiksKSkpKS4pKSksKf/AABEIALkBEAMBIgACEQEDEQH/xAAbAAEBAQEBAQEBAAAAAAAAAAACAQMABAYFB//EAC4QAAICAgEDAwIFBAMAAAAAAAABAhEDBBIFBiExQVETYQcUInGhMlKBkUJy8f/EABkBAQEBAQEBAAAAAAAAAAAAAAABAgMEBv/EACMRAQADAAEDAwUAAAAAAAAAAAABAhEhEjFBAzJhEyIjUaH/2gAMAwEAAhEDEQA/APvENIEUM+de84jSAkNAUqRyKBUi0ccipqpCRyRpGBcQCM0lAHEYCSh8TuAXWbQWjf6b+DLJGiGiyMUkBkVDjjiYqUdRSNjASMrZGQELEFgBksrC2BGZyQ2FgYTZk0vBpkARpJhSKWiwS/VQ0gJGiNMEhoKQgOQ0gpCRUUqJR1Ae7V178nujrI8GttqJpk6n/av9nopNYjlytFpnh6pasTzZddI8092b9/uCexJ+rM2tE9moiYeiEF8m8cC+x+XyfyJZpL0kzEWiGpiZfrfTj9jx9QhHja/uXoeZbc/7n/BnPK36t+xZvGdkivL1bPD6cZRq3x9zwlZDnM61EY4hSEVGRiYLA4kigZlUsjKFgFgkJgYEbCxMLAwn6kaNHELRFZcSsRGij9NDTDQkjTLRMqZEioodlREWgmrZyOKBxLKQDjjjgOIUjIqEKcBDmczgIQpGJVLCykbMohKKjmwoMMhtmcgCwMbABGB2MIAYGMLIosgiFH68oBSPQ4AcDbIxKi0ckBUJBQkEcU46wKRnHBXEs4hBbIyWdYFODZ1gVkbI2dZFcwnNksg5nNeh0SsCEKwsAsDGwtABolCZGAGFjaDIKzoLQ6CBGFiCwPonEjibcSOJ2c3neMDgelxC4ExXnotmkoGbiZVxbCSyB2dYbDyAdnNg5HcgLZORGyWBWz5jrvW80ZrEoxx4uOT6s5SamnV41Gvlp/6o+lbPyeu9Gjnha4rND9UJSTlH/q18OhWY3lXt6bsxnihxtpQgm2n5dK/Pv6nqbPzul6s8WPFB5HJKEbTSaXj2fqe3kSQmyWE6yBxLYYPwWP8AIFYWJhaAJGis4ANEZWRgFsEhMDYUWyFYQI2FiYWB9XROI1EtHdyZ8ScDWicSKxlAylA9TiCURg8soGUonrlEylAxKvMyWaygZygZVLOsLQSKUpE5EcgcgHyC5Es4CnHHAccUlAX2EkAcQEFlIwCcULAjAxtgYAaCxsMgoMjLRGBGGhMLYH1xxxx6HJxaIVMCNBaHYZEkZSRnJGzQGjKsJRM5RN5IDiTFeeUQOB6XEDgZxXm4EeM9HEjRMV5uB1GziHiAKOHxJRAaOoVHAA0ijqQqAJGhUQAkYqA2AJBYmSgCwsTCBGChhbCjINCZAPrqOKdR6HJGQVBA6w2VhZBGwtCo4ig4h4mzQXEgxcQOJu4gcSKwlEnE2cScSK88ohaNsio8q2E20ndfBiZWGnELRo14sxjlT9P9iRQtDn4QMc1L0ZBLNEeTc2o42uTSv0t0ba2XkrVV9nYXDbOPyOrdwYteSjlnGDfn9Trwe3Q3I5YqUGpJ+jTtF574Y9EgM0aDQQKIzTiBoAMImgtBRYWNoABkFiYaA+xRQxZbPTDktBkWyEkBkE0SiDqOo4oBLRaOChQWjSiNEGbiZJq0r/lG8on8u3/xDy6+/k1dnA4RjlcVJv1g3UZr5TQilre2FjH9K29Z1KKdNx/S/X29T+RdG6h1TX3lrbePLKLnJcvpycH7qUZrw0z+s6mxyw82/wBKTav+2j8jp/devnm44csJtX48MVtERP27v8M+Xt38eZ6uX6SSzPHJ4+S8LJx/Sm/Y/n3Zvce9Palq7mHJGSi35xyhxkn6P29z+mZ9pRxOb8JK5O6Vft6Hh1upwn/S4y/Z+TMWrWsx06ZL8zvVbK0cr04uWePB1FXLhf6qXu69j4X8PO5N3NuLXyzlkhwlKfKNPHXz8evuf1bZzqEOT/z8UeDV2sUpOUPp8m6k41b/AHaNV9SK0ms135OmZ5181+I/au1tRwz05cpYuani58OadU4u6tV7/J7+w+m7eHWUN1VNSlUXJTko34trwfqdc6xDWgp5ZLHF/wDJ+jM+jdbx7KvDkWReU6d0yfUt9PpziPJnPd8x392Lm3M2PY1smPlGH0548jcU0m2pJpP5f8H6/ZPbuTS13jz5I5MkpSlUbcYJ+ybPJ3b3lj0cscc4ylOUVJRj4/TdXf7n6na3XobuJ5cdpJ8ZRfrGXwdLW9SfSiJj7Tjfl+rOSXucmfzvunv2ert5MCxcnBrzJ8bT8qvsfa9ub35nXx7PCUFlipKMlT/8OU+lesRaY4ldjs9zA0bSiZuJzVk0Bo14gYGbA0aMDAzZwmFhX1iZbM0xWd3JbFYCoBUdRxUUFo6hIpAKJQ2iUASMZKAKR497o2vncXsa+HM4+YvJjjNxf2bXg9tHBWTglHiklGqqlVfFHxGt+Gmvi3Pzers5MKcpN69RlDz/AMYv1S/2fb7eOThNQpTcZcW/RSrx/NH8z6J3J1GG2tTd1c0eUnFTWObh+6kvDX3NV68t0kZ5f0Hf6bDLgya+S+GTHLHJp1KmqtP2Z8d2t2FsaWecvzsc2vJVGDjL6id+r80fV9b+vHUyzwQeTPHHyjjXrNr2X3qz5LtHuzJszliy4MuLIldSxyi/X7oxt4pOdvLUREvrOr9Kjsa+TWcpQ+pBxU4Opwdf1I+R7Q7AzaWeeSe6s2JqvpxhJNu/Ddtpe59R3NnzYdaWbDilnyQSbxR/qa+x8/2b3Rk3XKMtfJilFry4yUX/AJZKzetbZHHlcju/f6929r7uF4dmDlBNSjJS4yxyp04v/J4u2e0NbQ5/l/qSeSuUsk+fp8UvAO9+uZNLFHLDBkzRcuMnjTag/mXwjLsvuP8APRlNY543B1PlFpX7U/Rl/J0ce1Mh7+vdD09nh+bwY8rjfByT5R+UmndG/StHBggsWtihhxpt8YKk2/Vv5Z8z+IWp1LljnoQlkx1WRY6eSMvbw36H6PY+tu/Rcuow+nkuscW05uPzNL0Y6LdG9XH6ONzy/W2+lYMslLLgxZJR9HPHGbX+WjdKlS8JeEvg3kkZuJznRk0Fo0aC0TFYyAzZozkiDJoDRq0FgYtBZq0BoD6OxRYpwM7OzDRMqYExJlDKmBMSYQziJnWBTjrOKI0ShHEBolDI0FEjQjggP0DwXwjSiUSYVmwRjV0kjeg0TFZON+qtP2ZIxS8JJL7eDVxDxGIzkwNGrQZIismiNDaIRWTAzRoEkQZszkjVoDRFZNBlE1YGQZSRnJG0jNoD6loxnA2QZHplzYF5HSIjCmmJMCHEqEmWwlApbIQBWcmQ4BHHEKOZCsgFYSs4gLJRWcFRhYmFkBYGNgZJBaAxhZAJAaHIDI1DNgZozNkUWgtGjM5EGTBIbBIg/9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051" name="Picture 3" descr="C:\Users\Mike\Desktop\fly.jpg"/>
          <p:cNvPicPr>
            <a:picLocks noChangeAspect="1" noChangeArrowheads="1"/>
          </p:cNvPicPr>
          <p:nvPr/>
        </p:nvPicPr>
        <p:blipFill>
          <a:blip r:embed="rId2"/>
          <a:srcRect/>
          <a:stretch>
            <a:fillRect/>
          </a:stretch>
        </p:blipFill>
        <p:spPr bwMode="auto">
          <a:xfrm>
            <a:off x="4724400" y="304800"/>
            <a:ext cx="2975921" cy="2024064"/>
          </a:xfrm>
          <a:prstGeom prst="rect">
            <a:avLst/>
          </a:prstGeom>
          <a:noFill/>
        </p:spPr>
      </p:pic>
      <p:pic>
        <p:nvPicPr>
          <p:cNvPr id="2052" name="Picture 4" descr="C:\Users\Mike\Desktop\fly 2.jpg"/>
          <p:cNvPicPr>
            <a:picLocks noChangeAspect="1" noChangeArrowheads="1"/>
          </p:cNvPicPr>
          <p:nvPr/>
        </p:nvPicPr>
        <p:blipFill>
          <a:blip r:embed="rId3"/>
          <a:srcRect/>
          <a:stretch>
            <a:fillRect/>
          </a:stretch>
        </p:blipFill>
        <p:spPr bwMode="auto">
          <a:xfrm>
            <a:off x="304800" y="152400"/>
            <a:ext cx="1883523" cy="2514600"/>
          </a:xfrm>
          <a:prstGeom prst="rect">
            <a:avLst/>
          </a:prstGeom>
          <a:noFill/>
        </p:spPr>
      </p:pic>
      <p:pic>
        <p:nvPicPr>
          <p:cNvPr id="2053" name="Picture 5" descr="C:\Users\Mike\Desktop\texas.jpg"/>
          <p:cNvPicPr>
            <a:picLocks noChangeAspect="1" noChangeArrowheads="1"/>
          </p:cNvPicPr>
          <p:nvPr/>
        </p:nvPicPr>
        <p:blipFill>
          <a:blip r:embed="rId4"/>
          <a:srcRect/>
          <a:stretch>
            <a:fillRect/>
          </a:stretch>
        </p:blipFill>
        <p:spPr bwMode="auto">
          <a:xfrm>
            <a:off x="2514600" y="1524000"/>
            <a:ext cx="3009900" cy="2242376"/>
          </a:xfrm>
          <a:prstGeom prst="rect">
            <a:avLst/>
          </a:prstGeom>
          <a:noFill/>
        </p:spPr>
      </p:pic>
      <p:pic>
        <p:nvPicPr>
          <p:cNvPr id="2054" name="Picture 6" descr="C:\Users\Mike\Desktop\texas 1.jpg"/>
          <p:cNvPicPr>
            <a:picLocks noChangeAspect="1" noChangeArrowheads="1"/>
          </p:cNvPicPr>
          <p:nvPr/>
        </p:nvPicPr>
        <p:blipFill>
          <a:blip r:embed="rId5"/>
          <a:srcRect/>
          <a:stretch>
            <a:fillRect/>
          </a:stretch>
        </p:blipFill>
        <p:spPr bwMode="auto">
          <a:xfrm>
            <a:off x="457200" y="3352800"/>
            <a:ext cx="3281362" cy="3281362"/>
          </a:xfrm>
          <a:prstGeom prst="rect">
            <a:avLst/>
          </a:prstGeom>
          <a:noFill/>
        </p:spPr>
      </p:pic>
      <p:pic>
        <p:nvPicPr>
          <p:cNvPr id="2055" name="Picture 7" descr="C:\Users\Mike\Desktop\new york.jpg"/>
          <p:cNvPicPr>
            <a:picLocks noChangeAspect="1" noChangeArrowheads="1"/>
          </p:cNvPicPr>
          <p:nvPr/>
        </p:nvPicPr>
        <p:blipFill>
          <a:blip r:embed="rId6"/>
          <a:srcRect/>
          <a:stretch>
            <a:fillRect/>
          </a:stretch>
        </p:blipFill>
        <p:spPr bwMode="auto">
          <a:xfrm>
            <a:off x="5410200" y="3200400"/>
            <a:ext cx="3308825" cy="3000375"/>
          </a:xfrm>
          <a:prstGeom prst="rect">
            <a:avLst/>
          </a:prstGeom>
          <a:noFill/>
        </p:spPr>
      </p:pic>
      <p:sp>
        <p:nvSpPr>
          <p:cNvPr id="2" name="Slide Number Placeholder 1"/>
          <p:cNvSpPr>
            <a:spLocks noGrp="1"/>
          </p:cNvSpPr>
          <p:nvPr>
            <p:ph type="sldNum" sz="quarter" idx="12"/>
          </p:nvPr>
        </p:nvSpPr>
        <p:spPr/>
        <p:txBody>
          <a:bodyPr/>
          <a:lstStyle/>
          <a:p>
            <a:fld id="{B6F15528-21DE-4FAA-801E-634DDDAF4B2B}" type="slidenum">
              <a:rPr lang="en-US" smtClean="0"/>
              <a:pPr/>
              <a:t>24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 calcmode="lin" valueType="num">
                                      <p:cBhvr additive="base">
                                        <p:cTn id="7" dur="500" fill="hold"/>
                                        <p:tgtEl>
                                          <p:spTgt spid="2052"/>
                                        </p:tgtEl>
                                        <p:attrNameLst>
                                          <p:attrName>ppt_x</p:attrName>
                                        </p:attrNameLst>
                                      </p:cBhvr>
                                      <p:tavLst>
                                        <p:tav tm="0">
                                          <p:val>
                                            <p:strVal val="#ppt_x"/>
                                          </p:val>
                                        </p:tav>
                                        <p:tav tm="100000">
                                          <p:val>
                                            <p:strVal val="#ppt_x"/>
                                          </p:val>
                                        </p:tav>
                                      </p:tavLst>
                                    </p:anim>
                                    <p:anim calcmode="lin" valueType="num">
                                      <p:cBhvr additive="base">
                                        <p:cTn id="8" dur="500" fill="hold"/>
                                        <p:tgtEl>
                                          <p:spTgt spid="205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51"/>
                                        </p:tgtEl>
                                        <p:attrNameLst>
                                          <p:attrName>style.visibility</p:attrName>
                                        </p:attrNameLst>
                                      </p:cBhvr>
                                      <p:to>
                                        <p:strVal val="visible"/>
                                      </p:to>
                                    </p:set>
                                    <p:anim calcmode="lin" valueType="num">
                                      <p:cBhvr additive="base">
                                        <p:cTn id="13" dur="500" fill="hold"/>
                                        <p:tgtEl>
                                          <p:spTgt spid="2051"/>
                                        </p:tgtEl>
                                        <p:attrNameLst>
                                          <p:attrName>ppt_x</p:attrName>
                                        </p:attrNameLst>
                                      </p:cBhvr>
                                      <p:tavLst>
                                        <p:tav tm="0">
                                          <p:val>
                                            <p:strVal val="#ppt_x"/>
                                          </p:val>
                                        </p:tav>
                                        <p:tav tm="100000">
                                          <p:val>
                                            <p:strVal val="#ppt_x"/>
                                          </p:val>
                                        </p:tav>
                                      </p:tavLst>
                                    </p:anim>
                                    <p:anim calcmode="lin" valueType="num">
                                      <p:cBhvr additive="base">
                                        <p:cTn id="14" dur="500" fill="hold"/>
                                        <p:tgtEl>
                                          <p:spTgt spid="205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053"/>
                                        </p:tgtEl>
                                        <p:attrNameLst>
                                          <p:attrName>style.visibility</p:attrName>
                                        </p:attrNameLst>
                                      </p:cBhvr>
                                      <p:to>
                                        <p:strVal val="visible"/>
                                      </p:to>
                                    </p:set>
                                    <p:anim calcmode="lin" valueType="num">
                                      <p:cBhvr additive="base">
                                        <p:cTn id="19" dur="500" fill="hold"/>
                                        <p:tgtEl>
                                          <p:spTgt spid="2053"/>
                                        </p:tgtEl>
                                        <p:attrNameLst>
                                          <p:attrName>ppt_x</p:attrName>
                                        </p:attrNameLst>
                                      </p:cBhvr>
                                      <p:tavLst>
                                        <p:tav tm="0">
                                          <p:val>
                                            <p:strVal val="#ppt_x"/>
                                          </p:val>
                                        </p:tav>
                                        <p:tav tm="100000">
                                          <p:val>
                                            <p:strVal val="#ppt_x"/>
                                          </p:val>
                                        </p:tav>
                                      </p:tavLst>
                                    </p:anim>
                                    <p:anim calcmode="lin" valueType="num">
                                      <p:cBhvr additive="base">
                                        <p:cTn id="20" dur="500" fill="hold"/>
                                        <p:tgtEl>
                                          <p:spTgt spid="205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054"/>
                                        </p:tgtEl>
                                        <p:attrNameLst>
                                          <p:attrName>style.visibility</p:attrName>
                                        </p:attrNameLst>
                                      </p:cBhvr>
                                      <p:to>
                                        <p:strVal val="visible"/>
                                      </p:to>
                                    </p:set>
                                    <p:anim calcmode="lin" valueType="num">
                                      <p:cBhvr additive="base">
                                        <p:cTn id="25" dur="500" fill="hold"/>
                                        <p:tgtEl>
                                          <p:spTgt spid="2054"/>
                                        </p:tgtEl>
                                        <p:attrNameLst>
                                          <p:attrName>ppt_x</p:attrName>
                                        </p:attrNameLst>
                                      </p:cBhvr>
                                      <p:tavLst>
                                        <p:tav tm="0">
                                          <p:val>
                                            <p:strVal val="#ppt_x"/>
                                          </p:val>
                                        </p:tav>
                                        <p:tav tm="100000">
                                          <p:val>
                                            <p:strVal val="#ppt_x"/>
                                          </p:val>
                                        </p:tav>
                                      </p:tavLst>
                                    </p:anim>
                                    <p:anim calcmode="lin" valueType="num">
                                      <p:cBhvr additive="base">
                                        <p:cTn id="26" dur="500" fill="hold"/>
                                        <p:tgtEl>
                                          <p:spTgt spid="205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055"/>
                                        </p:tgtEl>
                                        <p:attrNameLst>
                                          <p:attrName>style.visibility</p:attrName>
                                        </p:attrNameLst>
                                      </p:cBhvr>
                                      <p:to>
                                        <p:strVal val="visible"/>
                                      </p:to>
                                    </p:set>
                                    <p:anim calcmode="lin" valueType="num">
                                      <p:cBhvr additive="base">
                                        <p:cTn id="31" dur="500" fill="hold"/>
                                        <p:tgtEl>
                                          <p:spTgt spid="2055"/>
                                        </p:tgtEl>
                                        <p:attrNameLst>
                                          <p:attrName>ppt_x</p:attrName>
                                        </p:attrNameLst>
                                      </p:cBhvr>
                                      <p:tavLst>
                                        <p:tav tm="0">
                                          <p:val>
                                            <p:strVal val="#ppt_x"/>
                                          </p:val>
                                        </p:tav>
                                        <p:tav tm="100000">
                                          <p:val>
                                            <p:strVal val="#ppt_x"/>
                                          </p:val>
                                        </p:tav>
                                      </p:tavLst>
                                    </p:anim>
                                    <p:anim calcmode="lin" valueType="num">
                                      <p:cBhvr additive="base">
                                        <p:cTn id="32" dur="500" fill="hold"/>
                                        <p:tgtEl>
                                          <p:spTgt spid="205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Nudge Successes</a:t>
            </a:r>
          </a:p>
        </p:txBody>
      </p:sp>
      <p:sp>
        <p:nvSpPr>
          <p:cNvPr id="3" name="Content Placeholder 2"/>
          <p:cNvSpPr>
            <a:spLocks noGrp="1"/>
          </p:cNvSpPr>
          <p:nvPr>
            <p:ph idx="1"/>
          </p:nvPr>
        </p:nvSpPr>
        <p:spPr>
          <a:xfrm>
            <a:off x="457200" y="1340768"/>
            <a:ext cx="8229600" cy="4785395"/>
          </a:xfrm>
        </p:spPr>
        <p:txBody>
          <a:bodyPr>
            <a:normAutofit/>
          </a:bodyPr>
          <a:lstStyle/>
          <a:p>
            <a:r>
              <a:rPr lang="en-GB" dirty="0"/>
              <a:t>Automatically enrolling individuals on to pension schemes has increased saving rates for those employed by large firms in the UK from 61 to 83%;</a:t>
            </a:r>
          </a:p>
          <a:p>
            <a:r>
              <a:rPr lang="en-GB" dirty="0"/>
              <a:t>Informing people who failed to pay their tax that most other people had already paid increased payment rates by over 5 percentage points;</a:t>
            </a:r>
          </a:p>
          <a:p>
            <a:endParaRPr lang="en-GB"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25</a:t>
            </a:fld>
            <a:endParaRPr lang="en-US"/>
          </a:p>
        </p:txBody>
      </p:sp>
      <p:sp>
        <p:nvSpPr>
          <p:cNvPr id="6" name="TextBox 5">
            <a:extLst>
              <a:ext uri="{FF2B5EF4-FFF2-40B4-BE49-F238E27FC236}">
                <a16:creationId xmlns:a16="http://schemas.microsoft.com/office/drawing/2014/main" id="{0BBC3C0F-DD00-423D-BC5C-CCFD13E75E09}"/>
              </a:ext>
            </a:extLst>
          </p:cNvPr>
          <p:cNvSpPr txBox="1"/>
          <p:nvPr/>
        </p:nvSpPr>
        <p:spPr>
          <a:xfrm>
            <a:off x="611560" y="6126163"/>
            <a:ext cx="2376264" cy="369332"/>
          </a:xfrm>
          <a:prstGeom prst="rect">
            <a:avLst/>
          </a:prstGeom>
          <a:noFill/>
        </p:spPr>
        <p:txBody>
          <a:bodyPr wrap="square" rtlCol="0">
            <a:spAutoFit/>
          </a:bodyPr>
          <a:lstStyle/>
          <a:p>
            <a:r>
              <a:rPr lang="en-GB" dirty="0" err="1"/>
              <a:t>Lanchester</a:t>
            </a:r>
            <a:r>
              <a:rPr lang="en-GB" dirty="0"/>
              <a:t> (2015)</a:t>
            </a:r>
          </a:p>
        </p:txBody>
      </p:sp>
    </p:spTree>
    <p:extLst>
      <p:ext uri="{BB962C8B-B14F-4D97-AF65-F5344CB8AC3E}">
        <p14:creationId xmlns:p14="http://schemas.microsoft.com/office/powerpoint/2010/main" val="525939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Nudge Successes</a:t>
            </a:r>
          </a:p>
        </p:txBody>
      </p:sp>
      <p:sp>
        <p:nvSpPr>
          <p:cNvPr id="3" name="Content Placeholder 2"/>
          <p:cNvSpPr>
            <a:spLocks noGrp="1"/>
          </p:cNvSpPr>
          <p:nvPr>
            <p:ph idx="1"/>
          </p:nvPr>
        </p:nvSpPr>
        <p:spPr/>
        <p:txBody>
          <a:bodyPr>
            <a:normAutofit/>
          </a:bodyPr>
          <a:lstStyle/>
          <a:p>
            <a:r>
              <a:rPr lang="en-GB" dirty="0"/>
              <a:t>Encouraging jobseekers to actively commit to undertaking job search activities increased their chance of finding a new job;</a:t>
            </a:r>
          </a:p>
          <a:p>
            <a:r>
              <a:rPr lang="en-GB" dirty="0"/>
              <a:t>Prompting people to join the Organ Donor Register using reciprocity messages (‘if you needed an organ, would you take one?’) adds 100,000 people to the register in one year.’</a:t>
            </a:r>
          </a:p>
          <a:p>
            <a:endParaRPr lang="en-GB"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26</a:t>
            </a:fld>
            <a:endParaRPr lang="en-US"/>
          </a:p>
        </p:txBody>
      </p:sp>
      <p:sp>
        <p:nvSpPr>
          <p:cNvPr id="6" name="TextBox 5">
            <a:extLst>
              <a:ext uri="{FF2B5EF4-FFF2-40B4-BE49-F238E27FC236}">
                <a16:creationId xmlns:a16="http://schemas.microsoft.com/office/drawing/2014/main" id="{1CEB5588-D254-4CB6-A519-AE6EF3506AC5}"/>
              </a:ext>
            </a:extLst>
          </p:cNvPr>
          <p:cNvSpPr txBox="1"/>
          <p:nvPr/>
        </p:nvSpPr>
        <p:spPr>
          <a:xfrm>
            <a:off x="611560" y="6126163"/>
            <a:ext cx="2376264" cy="369332"/>
          </a:xfrm>
          <a:prstGeom prst="rect">
            <a:avLst/>
          </a:prstGeom>
          <a:noFill/>
        </p:spPr>
        <p:txBody>
          <a:bodyPr wrap="square" rtlCol="0">
            <a:spAutoFit/>
          </a:bodyPr>
          <a:lstStyle/>
          <a:p>
            <a:r>
              <a:rPr lang="en-GB" dirty="0" err="1"/>
              <a:t>Lanchester</a:t>
            </a:r>
            <a:r>
              <a:rPr lang="en-GB" dirty="0"/>
              <a:t> 2015)</a:t>
            </a:r>
          </a:p>
        </p:txBody>
      </p:sp>
    </p:spTree>
    <p:extLst>
      <p:ext uri="{BB962C8B-B14F-4D97-AF65-F5344CB8AC3E}">
        <p14:creationId xmlns:p14="http://schemas.microsoft.com/office/powerpoint/2010/main" val="4126665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6B91D-3D52-4241-A7DC-4BFE9B1B9F8F}"/>
              </a:ext>
            </a:extLst>
          </p:cNvPr>
          <p:cNvSpPr>
            <a:spLocks noGrp="1"/>
          </p:cNvSpPr>
          <p:nvPr>
            <p:ph type="title"/>
          </p:nvPr>
        </p:nvSpPr>
        <p:spPr>
          <a:xfrm>
            <a:off x="457200" y="764704"/>
            <a:ext cx="8229600" cy="4738538"/>
          </a:xfrm>
        </p:spPr>
        <p:txBody>
          <a:bodyPr>
            <a:normAutofit/>
          </a:bodyPr>
          <a:lstStyle/>
          <a:p>
            <a:r>
              <a:rPr lang="en-GB" dirty="0"/>
              <a:t>Building on Thaler and Sunstein’s foundation we have seen major steps for this approach over the last 10 years</a:t>
            </a:r>
          </a:p>
        </p:txBody>
      </p:sp>
      <p:sp>
        <p:nvSpPr>
          <p:cNvPr id="4" name="Slide Number Placeholder 3">
            <a:extLst>
              <a:ext uri="{FF2B5EF4-FFF2-40B4-BE49-F238E27FC236}">
                <a16:creationId xmlns:a16="http://schemas.microsoft.com/office/drawing/2014/main" id="{E1F3D945-D457-433E-94BB-7FC9F786DDC6}"/>
              </a:ext>
            </a:extLst>
          </p:cNvPr>
          <p:cNvSpPr>
            <a:spLocks noGrp="1"/>
          </p:cNvSpPr>
          <p:nvPr>
            <p:ph type="sldNum" sz="quarter" idx="12"/>
          </p:nvPr>
        </p:nvSpPr>
        <p:spPr/>
        <p:txBody>
          <a:bodyPr/>
          <a:lstStyle/>
          <a:p>
            <a:fld id="{B6F15528-21DE-4FAA-801E-634DDDAF4B2B}" type="slidenum">
              <a:rPr lang="en-US" smtClean="0"/>
              <a:pPr/>
              <a:t>27</a:t>
            </a:fld>
            <a:endParaRPr lang="en-US"/>
          </a:p>
        </p:txBody>
      </p:sp>
    </p:spTree>
    <p:extLst>
      <p:ext uri="{BB962C8B-B14F-4D97-AF65-F5344CB8AC3E}">
        <p14:creationId xmlns:p14="http://schemas.microsoft.com/office/powerpoint/2010/main" val="182380522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Arrow Connector 9">
            <a:extLst>
              <a:ext uri="{FF2B5EF4-FFF2-40B4-BE49-F238E27FC236}">
                <a16:creationId xmlns:a16="http://schemas.microsoft.com/office/drawing/2014/main" id="{E4A809D5-3600-46D4-A466-67F2349A54F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70332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6B1E5E2-E8B7-4753-ADAF-653877A85458}"/>
              </a:ext>
            </a:extLst>
          </p:cNvPr>
          <p:cNvPicPr>
            <a:picLocks noChangeAspect="1"/>
          </p:cNvPicPr>
          <p:nvPr/>
        </p:nvPicPr>
        <p:blipFill rotWithShape="1">
          <a:blip r:embed="rId2"/>
          <a:srcRect l="6224" r="7474"/>
          <a:stretch/>
        </p:blipFill>
        <p:spPr>
          <a:xfrm>
            <a:off x="4409136" y="10"/>
            <a:ext cx="4734863"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3" name="Title 2">
            <a:extLst>
              <a:ext uri="{FF2B5EF4-FFF2-40B4-BE49-F238E27FC236}">
                <a16:creationId xmlns:a16="http://schemas.microsoft.com/office/drawing/2014/main" id="{9CE13E53-2A94-4138-BB15-D04D1E0C3EF0}"/>
              </a:ext>
            </a:extLst>
          </p:cNvPr>
          <p:cNvSpPr>
            <a:spLocks noGrp="1"/>
          </p:cNvSpPr>
          <p:nvPr>
            <p:ph type="title"/>
          </p:nvPr>
        </p:nvSpPr>
        <p:spPr>
          <a:xfrm>
            <a:off x="107504" y="-315416"/>
            <a:ext cx="4301632" cy="2890449"/>
          </a:xfrm>
        </p:spPr>
        <p:txBody>
          <a:bodyPr>
            <a:normAutofit/>
          </a:bodyPr>
          <a:lstStyle/>
          <a:p>
            <a:r>
              <a:rPr lang="en-US" sz="3200" dirty="0"/>
              <a:t>The coalition government in the UK set up the </a:t>
            </a:r>
            <a:r>
              <a:rPr lang="en-US" sz="3200" dirty="0" err="1"/>
              <a:t>behavioural</a:t>
            </a:r>
            <a:r>
              <a:rPr lang="en-US" sz="3200" dirty="0"/>
              <a:t> insights team</a:t>
            </a:r>
            <a:endParaRPr lang="en-GB" sz="3200" dirty="0"/>
          </a:p>
        </p:txBody>
      </p:sp>
      <p:sp>
        <p:nvSpPr>
          <p:cNvPr id="4" name="Content Placeholder 3">
            <a:extLst>
              <a:ext uri="{FF2B5EF4-FFF2-40B4-BE49-F238E27FC236}">
                <a16:creationId xmlns:a16="http://schemas.microsoft.com/office/drawing/2014/main" id="{A1982394-C402-476D-BD94-EED3FAF6999A}"/>
              </a:ext>
            </a:extLst>
          </p:cNvPr>
          <p:cNvSpPr>
            <a:spLocks noGrp="1"/>
          </p:cNvSpPr>
          <p:nvPr>
            <p:ph idx="1"/>
          </p:nvPr>
        </p:nvSpPr>
        <p:spPr>
          <a:xfrm>
            <a:off x="491490" y="2575034"/>
            <a:ext cx="4301632" cy="4022318"/>
          </a:xfrm>
        </p:spPr>
        <p:txBody>
          <a:bodyPr>
            <a:noAutofit/>
          </a:bodyPr>
          <a:lstStyle/>
          <a:p>
            <a:pPr marL="0" indent="0">
              <a:buNone/>
            </a:pPr>
            <a:r>
              <a:rPr lang="en-US" dirty="0"/>
              <a:t>Cass Sunstein was appointed as the Administrator of the White House Office of Information and Regulatory Affairs by his old Chicago Law School mate </a:t>
            </a:r>
            <a:endParaRPr lang="en-GB" dirty="0"/>
          </a:p>
        </p:txBody>
      </p:sp>
      <p:sp>
        <p:nvSpPr>
          <p:cNvPr id="2" name="Slide Number Placeholder 1">
            <a:extLst>
              <a:ext uri="{FF2B5EF4-FFF2-40B4-BE49-F238E27FC236}">
                <a16:creationId xmlns:a16="http://schemas.microsoft.com/office/drawing/2014/main" id="{9F8A7AEA-FDC3-4D80-A743-B080585BCFCD}"/>
              </a:ext>
            </a:extLst>
          </p:cNvPr>
          <p:cNvSpPr>
            <a:spLocks noGrp="1"/>
          </p:cNvSpPr>
          <p:nvPr>
            <p:ph type="sldNum" sz="quarter" idx="12"/>
          </p:nvPr>
        </p:nvSpPr>
        <p:spPr>
          <a:xfrm>
            <a:off x="5206365" y="6356350"/>
            <a:ext cx="874395"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28</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939461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barn(inVertical)">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4A57F79-3B22-4430-86DC-6BAB96FED660}"/>
              </a:ext>
            </a:extLst>
          </p:cNvPr>
          <p:cNvPicPr>
            <a:picLocks noChangeAspect="1"/>
          </p:cNvPicPr>
          <p:nvPr/>
        </p:nvPicPr>
        <p:blipFill rotWithShape="1">
          <a:blip r:embed="rId2"/>
          <a:srcRect r="37"/>
          <a:stretch/>
        </p:blipFill>
        <p:spPr>
          <a:xfrm>
            <a:off x="4567959" y="10"/>
            <a:ext cx="4576040" cy="6857990"/>
          </a:xfrm>
          <a:prstGeom prst="rect">
            <a:avLst/>
          </a:prstGeom>
          <a:effectLst/>
        </p:spPr>
      </p:pic>
      <p:sp>
        <p:nvSpPr>
          <p:cNvPr id="3" name="Content Placeholder 2">
            <a:extLst>
              <a:ext uri="{FF2B5EF4-FFF2-40B4-BE49-F238E27FC236}">
                <a16:creationId xmlns:a16="http://schemas.microsoft.com/office/drawing/2014/main" id="{9AF96304-B4CB-4468-8370-14EC26AD5E29}"/>
              </a:ext>
            </a:extLst>
          </p:cNvPr>
          <p:cNvSpPr>
            <a:spLocks noGrp="1"/>
          </p:cNvSpPr>
          <p:nvPr>
            <p:ph idx="1"/>
          </p:nvPr>
        </p:nvSpPr>
        <p:spPr>
          <a:xfrm>
            <a:off x="477366" y="404664"/>
            <a:ext cx="4090593" cy="6087123"/>
          </a:xfrm>
        </p:spPr>
        <p:txBody>
          <a:bodyPr>
            <a:normAutofit fontScale="92500" lnSpcReduction="20000"/>
          </a:bodyPr>
          <a:lstStyle/>
          <a:p>
            <a:r>
              <a:rPr lang="en-US" sz="3600" dirty="0"/>
              <a:t>BIT had a team of seven and were given two years to prove their effectiveness, if not the unit would be dissolved.</a:t>
            </a:r>
          </a:p>
          <a:p>
            <a:r>
              <a:rPr lang="en-US" sz="3600" dirty="0"/>
              <a:t>The team now consists of 60 people and it has been a huge success. </a:t>
            </a:r>
          </a:p>
          <a:p>
            <a:r>
              <a:rPr lang="en-US" sz="3600" dirty="0"/>
              <a:t>BIT is now a social enterprise</a:t>
            </a:r>
          </a:p>
          <a:p>
            <a:endParaRPr lang="en-GB" sz="1700" dirty="0"/>
          </a:p>
        </p:txBody>
      </p:sp>
      <p:sp>
        <p:nvSpPr>
          <p:cNvPr id="4" name="Slide Number Placeholder 3">
            <a:extLst>
              <a:ext uri="{FF2B5EF4-FFF2-40B4-BE49-F238E27FC236}">
                <a16:creationId xmlns:a16="http://schemas.microsoft.com/office/drawing/2014/main" id="{C6C2743C-D1AC-4F83-87EC-0651444FD9B9}"/>
              </a:ext>
            </a:extLst>
          </p:cNvPr>
          <p:cNvSpPr>
            <a:spLocks noGrp="1"/>
          </p:cNvSpPr>
          <p:nvPr>
            <p:ph type="sldNum" sz="quarter" idx="12"/>
          </p:nvPr>
        </p:nvSpPr>
        <p:spPr>
          <a:xfrm>
            <a:off x="8140446" y="6356350"/>
            <a:ext cx="51435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200" b="0" i="0" u="none" strike="noStrike" kern="1200" cap="none" spc="0" normalizeH="0" baseline="0" noProof="0">
                <a:ln>
                  <a:noFill/>
                </a:ln>
                <a:solidFill>
                  <a:srgbClr val="FFFFFF"/>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29</a:t>
            </a:fld>
            <a:endParaRPr kumimoji="0" lang="en-US" sz="1200" b="0" i="0" u="none" strike="noStrike" kern="1200" cap="none" spc="0" normalizeH="0" baseline="0" noProof="0">
              <a:ln>
                <a:noFill/>
              </a:ln>
              <a:solidFill>
                <a:srgbClr val="FFFFFF"/>
              </a:solidFill>
              <a:effectLst/>
              <a:uLnTx/>
              <a:uFillTx/>
              <a:latin typeface="Calibri"/>
              <a:ea typeface="+mn-ea"/>
              <a:cs typeface="+mn-cs"/>
            </a:endParaRPr>
          </a:p>
        </p:txBody>
      </p:sp>
    </p:spTree>
    <p:extLst>
      <p:ext uri="{BB962C8B-B14F-4D97-AF65-F5344CB8AC3E}">
        <p14:creationId xmlns:p14="http://schemas.microsoft.com/office/powerpoint/2010/main" val="3290995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448136-4E37-429D-B02E-34DB8676D126}"/>
              </a:ext>
            </a:extLst>
          </p:cNvPr>
          <p:cNvSpPr>
            <a:spLocks noGrp="1"/>
          </p:cNvSpPr>
          <p:nvPr>
            <p:ph idx="1"/>
          </p:nvPr>
        </p:nvSpPr>
        <p:spPr>
          <a:xfrm>
            <a:off x="457200" y="332656"/>
            <a:ext cx="8363272" cy="6192688"/>
          </a:xfrm>
        </p:spPr>
        <p:txBody>
          <a:bodyPr>
            <a:normAutofit/>
          </a:bodyPr>
          <a:lstStyle/>
          <a:p>
            <a:pPr marL="0" indent="0">
              <a:buNone/>
            </a:pPr>
            <a:r>
              <a:rPr lang="en-US" dirty="0"/>
              <a:t>2012 meeting of UK government Permanent Secretaries chaired by Sir Jeremy Haywood</a:t>
            </a:r>
          </a:p>
          <a:p>
            <a:pPr marL="0" indent="0">
              <a:buNone/>
            </a:pPr>
            <a:endParaRPr lang="en-US" dirty="0"/>
          </a:p>
          <a:p>
            <a:pPr marL="0" indent="0">
              <a:buNone/>
            </a:pPr>
            <a:r>
              <a:rPr lang="en-US" dirty="0"/>
              <a:t>Halpern gave 4 nudge examples: </a:t>
            </a:r>
          </a:p>
          <a:p>
            <a:pPr marL="514350" indent="-514350">
              <a:buFont typeface="+mj-lt"/>
              <a:buAutoNum type="arabicPeriod"/>
            </a:pPr>
            <a:r>
              <a:rPr lang="en-US" dirty="0"/>
              <a:t>‘Most people pay their tax on time’ brought in a few % points tax money - tens of millions of pounds</a:t>
            </a:r>
          </a:p>
          <a:p>
            <a:pPr marL="514350" indent="-514350">
              <a:buFont typeface="+mj-lt"/>
              <a:buAutoNum type="arabicPeriod"/>
            </a:pPr>
            <a:r>
              <a:rPr lang="en-US" dirty="0"/>
              <a:t>Loft insulation - for many people clearing the attics was a big obstacle - an attic clearance scheme people had to pay for was 3x more popular than additional discounts </a:t>
            </a:r>
            <a:endParaRPr lang="en-GB" dirty="0"/>
          </a:p>
        </p:txBody>
      </p:sp>
      <p:sp>
        <p:nvSpPr>
          <p:cNvPr id="4" name="Slide Number Placeholder 3">
            <a:extLst>
              <a:ext uri="{FF2B5EF4-FFF2-40B4-BE49-F238E27FC236}">
                <a16:creationId xmlns:a16="http://schemas.microsoft.com/office/drawing/2014/main" id="{7D505BCA-2680-4C3C-A5D6-2452C7F9E91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095129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B37C1-C3C9-4F8F-BC3A-00CD947C61F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9D8DE26-6BCD-4B6E-A342-DBF35CF7F85B}"/>
              </a:ext>
            </a:extLst>
          </p:cNvPr>
          <p:cNvSpPr>
            <a:spLocks noGrp="1"/>
          </p:cNvSpPr>
          <p:nvPr>
            <p:ph idx="1"/>
          </p:nvPr>
        </p:nvSpPr>
        <p:spPr>
          <a:xfrm>
            <a:off x="457200" y="1600200"/>
            <a:ext cx="4762872" cy="4525963"/>
          </a:xfrm>
        </p:spPr>
        <p:txBody>
          <a:bodyPr/>
          <a:lstStyle/>
          <a:p>
            <a:pPr marL="514350" indent="-514350">
              <a:buFont typeface="+mj-lt"/>
              <a:buAutoNum type="arabicPeriod" startAt="3"/>
            </a:pPr>
            <a:r>
              <a:rPr lang="en-US" dirty="0"/>
              <a:t>Motoring fines - a pic of your car made you much more likely to pay unpaid car tax</a:t>
            </a:r>
          </a:p>
          <a:p>
            <a:pPr marL="514350" indent="-514350">
              <a:buFont typeface="+mj-lt"/>
              <a:buAutoNum type="arabicPeriod" startAt="3"/>
            </a:pPr>
            <a:r>
              <a:rPr lang="en-US" dirty="0"/>
              <a:t>Court fines - a text saying bailiffs were coming doubles the rate of fine payment</a:t>
            </a:r>
            <a:endParaRPr lang="en-GB" dirty="0"/>
          </a:p>
        </p:txBody>
      </p:sp>
      <p:sp>
        <p:nvSpPr>
          <p:cNvPr id="4" name="Slide Number Placeholder 3">
            <a:extLst>
              <a:ext uri="{FF2B5EF4-FFF2-40B4-BE49-F238E27FC236}">
                <a16:creationId xmlns:a16="http://schemas.microsoft.com/office/drawing/2014/main" id="{D7A97B87-D19E-44DC-BD8C-19EA21228D5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95326746-FB8C-4144-803E-90C32DF91F0D}"/>
              </a:ext>
            </a:extLst>
          </p:cNvPr>
          <p:cNvSpPr/>
          <p:nvPr/>
        </p:nvSpPr>
        <p:spPr>
          <a:xfrm>
            <a:off x="5436096" y="1485930"/>
            <a:ext cx="3600400" cy="4524315"/>
          </a:xfrm>
          <a:prstGeom prst="rect">
            <a:avLst/>
          </a:prstGeom>
          <a:solidFill>
            <a:srgbClr val="FFFF00"/>
          </a:solidFill>
          <a:ln w="57150">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The unit had three objectives: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Transform at least two major areas of policy</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Spread understanding of </a:t>
            </a:r>
            <a:r>
              <a:rPr kumimoji="0" lang="en-US" sz="2400" b="0" i="0" u="none" strike="noStrike" kern="1200" cap="none" spc="0" normalizeH="0" baseline="0" noProof="0" dirty="0" err="1">
                <a:ln>
                  <a:noFill/>
                </a:ln>
                <a:solidFill>
                  <a:prstClr val="black"/>
                </a:solidFill>
                <a:effectLst/>
                <a:uLnTx/>
                <a:uFillTx/>
                <a:latin typeface="Calibri"/>
                <a:ea typeface="+mn-ea"/>
                <a:cs typeface="+mn-cs"/>
              </a:rPr>
              <a:t>behavioural</a:t>
            </a:r>
            <a:r>
              <a:rPr kumimoji="0" lang="en-US" sz="2400" b="0" i="0" u="none" strike="noStrike" kern="1200" cap="none" spc="0" normalizeH="0" baseline="0" noProof="0" dirty="0">
                <a:ln>
                  <a:noFill/>
                </a:ln>
                <a:solidFill>
                  <a:prstClr val="black"/>
                </a:solidFill>
                <a:effectLst/>
                <a:uLnTx/>
                <a:uFillTx/>
                <a:latin typeface="Calibri"/>
                <a:ea typeface="+mn-ea"/>
                <a:cs typeface="+mn-cs"/>
              </a:rPr>
              <a:t> approaches across Whitehall</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Achieve at least a 10 fold return on the cost of the unit. £500,000</a:t>
            </a:r>
          </a:p>
        </p:txBody>
      </p:sp>
      <p:sp>
        <p:nvSpPr>
          <p:cNvPr id="7" name="TextBox 6">
            <a:extLst>
              <a:ext uri="{FF2B5EF4-FFF2-40B4-BE49-F238E27FC236}">
                <a16:creationId xmlns:a16="http://schemas.microsoft.com/office/drawing/2014/main" id="{D71E1F5E-D8A8-46CB-BFB5-204A58E6063D}"/>
              </a:ext>
            </a:extLst>
          </p:cNvPr>
          <p:cNvSpPr txBox="1"/>
          <p:nvPr/>
        </p:nvSpPr>
        <p:spPr>
          <a:xfrm>
            <a:off x="5508104" y="6126163"/>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(2015:54)</a:t>
            </a:r>
          </a:p>
        </p:txBody>
      </p:sp>
    </p:spTree>
    <p:extLst>
      <p:ext uri="{BB962C8B-B14F-4D97-AF65-F5344CB8AC3E}">
        <p14:creationId xmlns:p14="http://schemas.microsoft.com/office/powerpoint/2010/main" val="1784014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down)">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F0E98-A683-4861-9417-01587542AF57}"/>
              </a:ext>
            </a:extLst>
          </p:cNvPr>
          <p:cNvSpPr>
            <a:spLocks noGrp="1"/>
          </p:cNvSpPr>
          <p:nvPr>
            <p:ph type="title"/>
          </p:nvPr>
        </p:nvSpPr>
        <p:spPr/>
        <p:txBody>
          <a:bodyPr/>
          <a:lstStyle/>
          <a:p>
            <a:r>
              <a:rPr lang="en-GB" dirty="0"/>
              <a:t>Behaviour change? Make it easy!</a:t>
            </a:r>
          </a:p>
        </p:txBody>
      </p:sp>
      <p:sp>
        <p:nvSpPr>
          <p:cNvPr id="3" name="Content Placeholder 2">
            <a:extLst>
              <a:ext uri="{FF2B5EF4-FFF2-40B4-BE49-F238E27FC236}">
                <a16:creationId xmlns:a16="http://schemas.microsoft.com/office/drawing/2014/main" id="{98D8AA13-F143-40AD-8BDC-B9A115D6EA66}"/>
              </a:ext>
            </a:extLst>
          </p:cNvPr>
          <p:cNvSpPr>
            <a:spLocks noGrp="1"/>
          </p:cNvSpPr>
          <p:nvPr>
            <p:ph idx="1"/>
          </p:nvPr>
        </p:nvSpPr>
        <p:spPr/>
        <p:txBody>
          <a:bodyPr>
            <a:normAutofit fontScale="85000" lnSpcReduction="10000"/>
          </a:bodyPr>
          <a:lstStyle/>
          <a:p>
            <a:r>
              <a:rPr lang="en-US" dirty="0"/>
              <a:t>In 1980, W Germany made the wearing of helmets compulsory and the unintended consequences was a 60% reduction in motorbike theft. Seen widely elsewhere too - due to friction or hassle</a:t>
            </a:r>
          </a:p>
          <a:p>
            <a:r>
              <a:rPr lang="en-US" dirty="0"/>
              <a:t>Humans have deep rooted drive to go for the path of least resistance. Put out a bowl of fruit - good chance oranges will be last to go. Think ‘easy peelers’</a:t>
            </a:r>
          </a:p>
          <a:p>
            <a:r>
              <a:rPr lang="en-US" dirty="0"/>
              <a:t>From 1963, suicide rate fell by 30% in less than 10 years</a:t>
            </a:r>
          </a:p>
          <a:p>
            <a:r>
              <a:rPr lang="en-US" dirty="0"/>
              <a:t>North Sea Gas would make you queasy but not kill you. Head in oven was a hassle free was to kill yourself</a:t>
            </a:r>
          </a:p>
          <a:p>
            <a:endParaRPr lang="en-GB" dirty="0"/>
          </a:p>
        </p:txBody>
      </p:sp>
      <p:sp>
        <p:nvSpPr>
          <p:cNvPr id="4" name="Slide Number Placeholder 3">
            <a:extLst>
              <a:ext uri="{FF2B5EF4-FFF2-40B4-BE49-F238E27FC236}">
                <a16:creationId xmlns:a16="http://schemas.microsoft.com/office/drawing/2014/main" id="{EE51BC73-6A12-4F45-8E32-9861DB50F7E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A7C7BB97-7248-40D4-A928-DB68F46133DA}"/>
              </a:ext>
            </a:extLst>
          </p:cNvPr>
          <p:cNvSpPr txBox="1"/>
          <p:nvPr/>
        </p:nvSpPr>
        <p:spPr>
          <a:xfrm>
            <a:off x="5508104" y="6126163"/>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(2015:66/7)</a:t>
            </a:r>
          </a:p>
        </p:txBody>
      </p:sp>
    </p:spTree>
    <p:extLst>
      <p:ext uri="{BB962C8B-B14F-4D97-AF65-F5344CB8AC3E}">
        <p14:creationId xmlns:p14="http://schemas.microsoft.com/office/powerpoint/2010/main" val="2693200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C35CE-8B5F-43E2-863E-B5E27CAC5EA5}"/>
              </a:ext>
            </a:extLst>
          </p:cNvPr>
          <p:cNvSpPr>
            <a:spLocks noGrp="1"/>
          </p:cNvSpPr>
          <p:nvPr>
            <p:ph type="title"/>
          </p:nvPr>
        </p:nvSpPr>
        <p:spPr/>
        <p:txBody>
          <a:bodyPr/>
          <a:lstStyle/>
          <a:p>
            <a:r>
              <a:rPr lang="en-GB" dirty="0"/>
              <a:t>Simplify and save time</a:t>
            </a:r>
          </a:p>
        </p:txBody>
      </p:sp>
      <p:sp>
        <p:nvSpPr>
          <p:cNvPr id="3" name="Content Placeholder 2">
            <a:extLst>
              <a:ext uri="{FF2B5EF4-FFF2-40B4-BE49-F238E27FC236}">
                <a16:creationId xmlns:a16="http://schemas.microsoft.com/office/drawing/2014/main" id="{923FA3D6-D973-4B83-B537-CA3658C52F3B}"/>
              </a:ext>
            </a:extLst>
          </p:cNvPr>
          <p:cNvSpPr>
            <a:spLocks noGrp="1"/>
          </p:cNvSpPr>
          <p:nvPr>
            <p:ph idx="1"/>
          </p:nvPr>
        </p:nvSpPr>
        <p:spPr>
          <a:xfrm>
            <a:off x="457200" y="1600200"/>
            <a:ext cx="5050904" cy="4709120"/>
          </a:xfrm>
        </p:spPr>
        <p:txBody>
          <a:bodyPr>
            <a:normAutofit/>
          </a:bodyPr>
          <a:lstStyle/>
          <a:p>
            <a:r>
              <a:rPr lang="en-US" dirty="0"/>
              <a:t>HMRC link took people to a page which contained a tax form</a:t>
            </a:r>
          </a:p>
          <a:p>
            <a:r>
              <a:rPr lang="en-US" dirty="0"/>
              <a:t>Changing the link to take you directly to the page increased response rate by 22% - huge difference based on a single additional click!</a:t>
            </a:r>
            <a:endParaRPr lang="en-GB" dirty="0"/>
          </a:p>
        </p:txBody>
      </p:sp>
      <p:sp>
        <p:nvSpPr>
          <p:cNvPr id="4" name="Slide Number Placeholder 3">
            <a:extLst>
              <a:ext uri="{FF2B5EF4-FFF2-40B4-BE49-F238E27FC236}">
                <a16:creationId xmlns:a16="http://schemas.microsoft.com/office/drawing/2014/main" id="{96005414-D08A-4B1E-8BFD-AADB726134A1}"/>
              </a:ext>
            </a:extLst>
          </p:cNvPr>
          <p:cNvSpPr>
            <a:spLocks noGrp="1"/>
          </p:cNvSpPr>
          <p:nvPr>
            <p:ph type="sldNum" sz="quarter" idx="12"/>
          </p:nvPr>
        </p:nvSpPr>
        <p:spPr/>
        <p:txBody>
          <a:bodyPr/>
          <a:lstStyle/>
          <a:p>
            <a:fld id="{B6F15528-21DE-4FAA-801E-634DDDAF4B2B}" type="slidenum">
              <a:rPr lang="en-US" smtClean="0"/>
              <a:pPr/>
              <a:t>33</a:t>
            </a:fld>
            <a:endParaRPr lang="en-US"/>
          </a:p>
        </p:txBody>
      </p:sp>
      <p:sp>
        <p:nvSpPr>
          <p:cNvPr id="5" name="TextBox 4">
            <a:extLst>
              <a:ext uri="{FF2B5EF4-FFF2-40B4-BE49-F238E27FC236}">
                <a16:creationId xmlns:a16="http://schemas.microsoft.com/office/drawing/2014/main" id="{9891FE13-A551-4E55-84C5-33E2C14E0D4D}"/>
              </a:ext>
            </a:extLst>
          </p:cNvPr>
          <p:cNvSpPr txBox="1"/>
          <p:nvPr/>
        </p:nvSpPr>
        <p:spPr>
          <a:xfrm>
            <a:off x="5508104" y="6126163"/>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(2015:74)</a:t>
            </a:r>
          </a:p>
        </p:txBody>
      </p:sp>
      <p:pic>
        <p:nvPicPr>
          <p:cNvPr id="6" name="Picture 5">
            <a:extLst>
              <a:ext uri="{FF2B5EF4-FFF2-40B4-BE49-F238E27FC236}">
                <a16:creationId xmlns:a16="http://schemas.microsoft.com/office/drawing/2014/main" id="{3E2FEC43-C7EE-44D3-AFCD-68D6CF0EEDED}"/>
              </a:ext>
            </a:extLst>
          </p:cNvPr>
          <p:cNvPicPr>
            <a:picLocks noChangeAspect="1"/>
          </p:cNvPicPr>
          <p:nvPr/>
        </p:nvPicPr>
        <p:blipFill>
          <a:blip r:embed="rId2"/>
          <a:stretch>
            <a:fillRect/>
          </a:stretch>
        </p:blipFill>
        <p:spPr>
          <a:xfrm>
            <a:off x="5580112" y="1151676"/>
            <a:ext cx="3456384" cy="4890213"/>
          </a:xfrm>
          <a:prstGeom prst="rect">
            <a:avLst/>
          </a:prstGeom>
        </p:spPr>
      </p:pic>
    </p:spTree>
    <p:extLst>
      <p:ext uri="{BB962C8B-B14F-4D97-AF65-F5344CB8AC3E}">
        <p14:creationId xmlns:p14="http://schemas.microsoft.com/office/powerpoint/2010/main" val="722696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6BBF6-93F4-4D02-B6BF-8499A513089C}"/>
              </a:ext>
            </a:extLst>
          </p:cNvPr>
          <p:cNvSpPr>
            <a:spLocks noGrp="1"/>
          </p:cNvSpPr>
          <p:nvPr>
            <p:ph type="title"/>
          </p:nvPr>
        </p:nvSpPr>
        <p:spPr>
          <a:xfrm>
            <a:off x="457199" y="274638"/>
            <a:ext cx="3927511" cy="1858218"/>
          </a:xfrm>
        </p:spPr>
        <p:txBody>
          <a:bodyPr>
            <a:normAutofit fontScale="90000"/>
          </a:bodyPr>
          <a:lstStyle/>
          <a:p>
            <a:r>
              <a:rPr lang="en-GB" dirty="0"/>
              <a:t>Remember Kahneman’s 2 Brain Systems</a:t>
            </a:r>
          </a:p>
        </p:txBody>
      </p:sp>
      <p:sp>
        <p:nvSpPr>
          <p:cNvPr id="3" name="Content Placeholder 2">
            <a:extLst>
              <a:ext uri="{FF2B5EF4-FFF2-40B4-BE49-F238E27FC236}">
                <a16:creationId xmlns:a16="http://schemas.microsoft.com/office/drawing/2014/main" id="{15763CB4-3C80-4883-901C-667AC20E787A}"/>
              </a:ext>
            </a:extLst>
          </p:cNvPr>
          <p:cNvSpPr>
            <a:spLocks noGrp="1"/>
          </p:cNvSpPr>
          <p:nvPr>
            <p:ph idx="1"/>
          </p:nvPr>
        </p:nvSpPr>
        <p:spPr>
          <a:xfrm>
            <a:off x="457200" y="2492896"/>
            <a:ext cx="3729630" cy="3633267"/>
          </a:xfrm>
        </p:spPr>
        <p:txBody>
          <a:bodyPr>
            <a:normAutofit/>
          </a:bodyPr>
          <a:lstStyle/>
          <a:p>
            <a:r>
              <a:rPr lang="en-US" sz="3600" dirty="0"/>
              <a:t>System 1 </a:t>
            </a:r>
            <a:r>
              <a:rPr lang="en-US" sz="3600" b="1" dirty="0"/>
              <a:t>autopilot </a:t>
            </a:r>
            <a:r>
              <a:rPr lang="en-US" sz="3600" dirty="0"/>
              <a:t>parts of the brain</a:t>
            </a:r>
          </a:p>
          <a:p>
            <a:r>
              <a:rPr lang="en-US" sz="3600" dirty="0"/>
              <a:t>System 2 is </a:t>
            </a:r>
            <a:r>
              <a:rPr lang="en-US" sz="3600" b="1" dirty="0"/>
              <a:t>active reflection</a:t>
            </a:r>
            <a:endParaRPr lang="en-GB" sz="3600" b="1" dirty="0"/>
          </a:p>
        </p:txBody>
      </p:sp>
      <p:sp>
        <p:nvSpPr>
          <p:cNvPr id="4" name="Slide Number Placeholder 3">
            <a:extLst>
              <a:ext uri="{FF2B5EF4-FFF2-40B4-BE49-F238E27FC236}">
                <a16:creationId xmlns:a16="http://schemas.microsoft.com/office/drawing/2014/main" id="{ABD51C3D-27C8-4EBF-B1C3-8F568E428C00}"/>
              </a:ext>
            </a:extLst>
          </p:cNvPr>
          <p:cNvSpPr>
            <a:spLocks noGrp="1"/>
          </p:cNvSpPr>
          <p:nvPr>
            <p:ph type="sldNum" sz="quarter" idx="12"/>
          </p:nvPr>
        </p:nvSpPr>
        <p:spPr/>
        <p:txBody>
          <a:bodyPr/>
          <a:lstStyle/>
          <a:p>
            <a:fld id="{B6F15528-21DE-4FAA-801E-634DDDAF4B2B}" type="slidenum">
              <a:rPr lang="en-US" smtClean="0"/>
              <a:pPr/>
              <a:t>34</a:t>
            </a:fld>
            <a:endParaRPr lang="en-US"/>
          </a:p>
        </p:txBody>
      </p:sp>
      <p:pic>
        <p:nvPicPr>
          <p:cNvPr id="6" name="Picture 5">
            <a:extLst>
              <a:ext uri="{FF2B5EF4-FFF2-40B4-BE49-F238E27FC236}">
                <a16:creationId xmlns:a16="http://schemas.microsoft.com/office/drawing/2014/main" id="{8A9C37AC-782E-44B5-A809-DA070572ED7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64088" y="120018"/>
            <a:ext cx="2764916" cy="2764916"/>
          </a:xfrm>
          <a:prstGeom prst="rect">
            <a:avLst/>
          </a:prstGeom>
        </p:spPr>
      </p:pic>
      <p:pic>
        <p:nvPicPr>
          <p:cNvPr id="7" name="Picture 6">
            <a:extLst>
              <a:ext uri="{FF2B5EF4-FFF2-40B4-BE49-F238E27FC236}">
                <a16:creationId xmlns:a16="http://schemas.microsoft.com/office/drawing/2014/main" id="{BAD12423-AC21-452D-8436-4298FDF51277}"/>
              </a:ext>
            </a:extLst>
          </p:cNvPr>
          <p:cNvPicPr>
            <a:picLocks noChangeAspect="1"/>
          </p:cNvPicPr>
          <p:nvPr/>
        </p:nvPicPr>
        <p:blipFill>
          <a:blip r:embed="rId3"/>
          <a:stretch>
            <a:fillRect/>
          </a:stretch>
        </p:blipFill>
        <p:spPr>
          <a:xfrm>
            <a:off x="4384711" y="3001296"/>
            <a:ext cx="4546625" cy="3238692"/>
          </a:xfrm>
          <a:prstGeom prst="rect">
            <a:avLst/>
          </a:prstGeom>
        </p:spPr>
      </p:pic>
    </p:spTree>
    <p:extLst>
      <p:ext uri="{BB962C8B-B14F-4D97-AF65-F5344CB8AC3E}">
        <p14:creationId xmlns:p14="http://schemas.microsoft.com/office/powerpoint/2010/main" val="2879819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circle(in)">
                                      <p:cBhvr>
                                        <p:cTn id="15" dur="20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circle(in)">
                                      <p:cBhvr>
                                        <p:cTn id="2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BE1360-0472-4A23-B1E7-C99F6D2B60C8}"/>
              </a:ext>
            </a:extLst>
          </p:cNvPr>
          <p:cNvPicPr>
            <a:picLocks noChangeAspect="1"/>
          </p:cNvPicPr>
          <p:nvPr/>
        </p:nvPicPr>
        <p:blipFill>
          <a:blip r:embed="rId2"/>
          <a:stretch>
            <a:fillRect/>
          </a:stretch>
        </p:blipFill>
        <p:spPr>
          <a:xfrm>
            <a:off x="656378" y="643467"/>
            <a:ext cx="3621193" cy="5571066"/>
          </a:xfrm>
          <a:prstGeom prst="rect">
            <a:avLst/>
          </a:prstGeom>
          <a:ln w="12700">
            <a:solidFill>
              <a:schemeClr val="tx1"/>
            </a:solidFill>
          </a:ln>
        </p:spPr>
      </p:pic>
      <p:pic>
        <p:nvPicPr>
          <p:cNvPr id="4" name="Picture 3">
            <a:extLst>
              <a:ext uri="{FF2B5EF4-FFF2-40B4-BE49-F238E27FC236}">
                <a16:creationId xmlns:a16="http://schemas.microsoft.com/office/drawing/2014/main" id="{0752F062-83EA-4EEA-9053-49CF4C61C6EC}"/>
              </a:ext>
            </a:extLst>
          </p:cNvPr>
          <p:cNvPicPr>
            <a:picLocks noChangeAspect="1"/>
          </p:cNvPicPr>
          <p:nvPr/>
        </p:nvPicPr>
        <p:blipFill>
          <a:blip r:embed="rId3"/>
          <a:stretch>
            <a:fillRect/>
          </a:stretch>
        </p:blipFill>
        <p:spPr>
          <a:xfrm>
            <a:off x="4692648" y="1444624"/>
            <a:ext cx="3968751" cy="3968751"/>
          </a:xfrm>
          <a:prstGeom prst="rect">
            <a:avLst/>
          </a:prstGeom>
        </p:spPr>
      </p:pic>
      <p:sp>
        <p:nvSpPr>
          <p:cNvPr id="2" name="Slide Number Placeholder 1">
            <a:extLst>
              <a:ext uri="{FF2B5EF4-FFF2-40B4-BE49-F238E27FC236}">
                <a16:creationId xmlns:a16="http://schemas.microsoft.com/office/drawing/2014/main" id="{8B978E35-DD8D-4257-9270-9C984D8E458C}"/>
              </a:ext>
            </a:extLst>
          </p:cNvPr>
          <p:cNvSpPr>
            <a:spLocks noGrp="1"/>
          </p:cNvSpPr>
          <p:nvPr>
            <p:ph type="sldNum" sz="quarter" idx="12"/>
          </p:nvPr>
        </p:nvSpPr>
        <p:spPr>
          <a:xfrm>
            <a:off x="6457950" y="6356350"/>
            <a:ext cx="2057400" cy="365125"/>
          </a:xfrm>
        </p:spPr>
        <p:txBody>
          <a:bodyPr>
            <a:normAutofit/>
          </a:bodyPr>
          <a:lstStyle/>
          <a:p>
            <a:pPr>
              <a:spcAft>
                <a:spcPts val="600"/>
              </a:spcAft>
            </a:pPr>
            <a:fld id="{B6F15528-21DE-4FAA-801E-634DDDAF4B2B}" type="slidenum">
              <a:rPr lang="en-US">
                <a:solidFill>
                  <a:prstClr val="black">
                    <a:tint val="75000"/>
                  </a:prstClr>
                </a:solidFill>
              </a:rPr>
              <a:pPr>
                <a:spcAft>
                  <a:spcPts val="600"/>
                </a:spcAft>
              </a:pPr>
              <a:t>35</a:t>
            </a:fld>
            <a:endParaRPr lang="en-US">
              <a:solidFill>
                <a:prstClr val="black">
                  <a:tint val="75000"/>
                </a:prstClr>
              </a:solidFill>
            </a:endParaRPr>
          </a:p>
        </p:txBody>
      </p:sp>
    </p:spTree>
    <p:extLst>
      <p:ext uri="{BB962C8B-B14F-4D97-AF65-F5344CB8AC3E}">
        <p14:creationId xmlns:p14="http://schemas.microsoft.com/office/powerpoint/2010/main" val="209416871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C7E89-405F-4277-B702-902B95E17438}"/>
              </a:ext>
            </a:extLst>
          </p:cNvPr>
          <p:cNvSpPr>
            <a:spLocks noGrp="1"/>
          </p:cNvSpPr>
          <p:nvPr>
            <p:ph type="title"/>
          </p:nvPr>
        </p:nvSpPr>
        <p:spPr/>
        <p:txBody>
          <a:bodyPr/>
          <a:lstStyle/>
          <a:p>
            <a:pPr algn="l"/>
            <a:r>
              <a:rPr lang="en-GB" dirty="0"/>
              <a:t>Suicide</a:t>
            </a:r>
          </a:p>
        </p:txBody>
      </p:sp>
      <p:sp>
        <p:nvSpPr>
          <p:cNvPr id="3" name="Content Placeholder 2">
            <a:extLst>
              <a:ext uri="{FF2B5EF4-FFF2-40B4-BE49-F238E27FC236}">
                <a16:creationId xmlns:a16="http://schemas.microsoft.com/office/drawing/2014/main" id="{20508F64-959C-4825-A10F-7EC2ECA617DE}"/>
              </a:ext>
            </a:extLst>
          </p:cNvPr>
          <p:cNvSpPr>
            <a:spLocks noGrp="1"/>
          </p:cNvSpPr>
          <p:nvPr>
            <p:ph idx="1"/>
          </p:nvPr>
        </p:nvSpPr>
        <p:spPr>
          <a:xfrm>
            <a:off x="484632" y="1483783"/>
            <a:ext cx="8229600" cy="4525963"/>
          </a:xfrm>
        </p:spPr>
        <p:txBody>
          <a:bodyPr/>
          <a:lstStyle/>
          <a:p>
            <a:r>
              <a:rPr lang="en-GB" dirty="0"/>
              <a:t>How could we reduce suicide rates?</a:t>
            </a:r>
          </a:p>
          <a:p>
            <a:r>
              <a:rPr lang="en-GB" dirty="0"/>
              <a:t>Limits on paracetamol sales reduced suicide by 70 pa </a:t>
            </a:r>
          </a:p>
          <a:p>
            <a:r>
              <a:rPr lang="en-GB" dirty="0"/>
              <a:t>42% and 61% reduction in those needing liver transplant after overdose </a:t>
            </a:r>
          </a:p>
          <a:p>
            <a:r>
              <a:rPr lang="en-GB" dirty="0"/>
              <a:t>Evidence also suggests pop-out packs reduce suicide</a:t>
            </a:r>
          </a:p>
          <a:p>
            <a:r>
              <a:rPr lang="en-GB" dirty="0"/>
              <a:t>Compared with tablets loose in bottles</a:t>
            </a:r>
          </a:p>
          <a:p>
            <a:endParaRPr lang="en-GB" dirty="0"/>
          </a:p>
        </p:txBody>
      </p:sp>
      <p:sp>
        <p:nvSpPr>
          <p:cNvPr id="4" name="Slide Number Placeholder 3">
            <a:extLst>
              <a:ext uri="{FF2B5EF4-FFF2-40B4-BE49-F238E27FC236}">
                <a16:creationId xmlns:a16="http://schemas.microsoft.com/office/drawing/2014/main" id="{C07BBAAE-5A45-44D5-8971-CC9875DB910C}"/>
              </a:ext>
            </a:extLst>
          </p:cNvPr>
          <p:cNvSpPr>
            <a:spLocks noGrp="1"/>
          </p:cNvSpPr>
          <p:nvPr>
            <p:ph type="sldNum" sz="quarter" idx="12"/>
          </p:nvPr>
        </p:nvSpPr>
        <p:spPr/>
        <p:txBody>
          <a:bodyPr/>
          <a:lstStyle/>
          <a:p>
            <a:fld id="{B6F15528-21DE-4FAA-801E-634DDDAF4B2B}" type="slidenum">
              <a:rPr lang="en-US" smtClean="0"/>
              <a:pPr/>
              <a:t>36</a:t>
            </a:fld>
            <a:endParaRPr lang="en-US"/>
          </a:p>
        </p:txBody>
      </p:sp>
      <p:sp>
        <p:nvSpPr>
          <p:cNvPr id="5" name="TextBox 4">
            <a:extLst>
              <a:ext uri="{FF2B5EF4-FFF2-40B4-BE49-F238E27FC236}">
                <a16:creationId xmlns:a16="http://schemas.microsoft.com/office/drawing/2014/main" id="{AD7AE73A-4CFA-462A-A038-A6506448EDB9}"/>
              </a:ext>
            </a:extLst>
          </p:cNvPr>
          <p:cNvSpPr txBox="1"/>
          <p:nvPr/>
        </p:nvSpPr>
        <p:spPr>
          <a:xfrm>
            <a:off x="5508104" y="6126163"/>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(2015:77)</a:t>
            </a:r>
          </a:p>
        </p:txBody>
      </p:sp>
    </p:spTree>
    <p:extLst>
      <p:ext uri="{BB962C8B-B14F-4D97-AF65-F5344CB8AC3E}">
        <p14:creationId xmlns:p14="http://schemas.microsoft.com/office/powerpoint/2010/main" val="392647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A8B73-6EA7-43E8-9FCE-704E4BAF3CB0}"/>
              </a:ext>
            </a:extLst>
          </p:cNvPr>
          <p:cNvSpPr>
            <a:spLocks noGrp="1"/>
          </p:cNvSpPr>
          <p:nvPr>
            <p:ph type="title"/>
          </p:nvPr>
        </p:nvSpPr>
        <p:spPr/>
        <p:txBody>
          <a:bodyPr/>
          <a:lstStyle/>
          <a:p>
            <a:pPr algn="l"/>
            <a:r>
              <a:rPr lang="en-GB" dirty="0"/>
              <a:t>Make it difficult</a:t>
            </a:r>
          </a:p>
        </p:txBody>
      </p:sp>
      <p:sp>
        <p:nvSpPr>
          <p:cNvPr id="3" name="Content Placeholder 2">
            <a:extLst>
              <a:ext uri="{FF2B5EF4-FFF2-40B4-BE49-F238E27FC236}">
                <a16:creationId xmlns:a16="http://schemas.microsoft.com/office/drawing/2014/main" id="{954BE12C-79F1-4655-99AF-EE812F965E8F}"/>
              </a:ext>
            </a:extLst>
          </p:cNvPr>
          <p:cNvSpPr>
            <a:spLocks noGrp="1"/>
          </p:cNvSpPr>
          <p:nvPr>
            <p:ph idx="1"/>
          </p:nvPr>
        </p:nvSpPr>
        <p:spPr/>
        <p:txBody>
          <a:bodyPr/>
          <a:lstStyle/>
          <a:p>
            <a:r>
              <a:rPr lang="en-US" dirty="0"/>
              <a:t>If we create hassles for ourselves (or friction) then we can bring about behavior change</a:t>
            </a:r>
          </a:p>
          <a:p>
            <a:r>
              <a:rPr lang="en-US" dirty="0"/>
              <a:t>Too much chocolate? </a:t>
            </a:r>
          </a:p>
          <a:p>
            <a:pPr lvl="1"/>
            <a:r>
              <a:rPr lang="en-US" dirty="0"/>
              <a:t>Put it in a tin, on a shelf, out of the way</a:t>
            </a:r>
          </a:p>
          <a:p>
            <a:r>
              <a:rPr lang="en-US" dirty="0"/>
              <a:t>Hopeless at saving? </a:t>
            </a:r>
          </a:p>
          <a:p>
            <a:pPr lvl="1"/>
            <a:r>
              <a:rPr lang="en-US" dirty="0"/>
              <a:t>Transfer a monthly amount to an account for which you have no bank card access</a:t>
            </a:r>
            <a:endParaRPr lang="en-GB" dirty="0"/>
          </a:p>
        </p:txBody>
      </p:sp>
      <p:sp>
        <p:nvSpPr>
          <p:cNvPr id="4" name="Slide Number Placeholder 3">
            <a:extLst>
              <a:ext uri="{FF2B5EF4-FFF2-40B4-BE49-F238E27FC236}">
                <a16:creationId xmlns:a16="http://schemas.microsoft.com/office/drawing/2014/main" id="{BEA41EBE-03AA-44A1-87E5-4D26361D4DD7}"/>
              </a:ext>
            </a:extLst>
          </p:cNvPr>
          <p:cNvSpPr>
            <a:spLocks noGrp="1"/>
          </p:cNvSpPr>
          <p:nvPr>
            <p:ph type="sldNum" sz="quarter" idx="12"/>
          </p:nvPr>
        </p:nvSpPr>
        <p:spPr/>
        <p:txBody>
          <a:bodyPr/>
          <a:lstStyle/>
          <a:p>
            <a:fld id="{B6F15528-21DE-4FAA-801E-634DDDAF4B2B}" type="slidenum">
              <a:rPr lang="en-US" smtClean="0"/>
              <a:pPr/>
              <a:t>37</a:t>
            </a:fld>
            <a:endParaRPr lang="en-US"/>
          </a:p>
        </p:txBody>
      </p:sp>
      <p:sp>
        <p:nvSpPr>
          <p:cNvPr id="5" name="TextBox 4">
            <a:extLst>
              <a:ext uri="{FF2B5EF4-FFF2-40B4-BE49-F238E27FC236}">
                <a16:creationId xmlns:a16="http://schemas.microsoft.com/office/drawing/2014/main" id="{57FCAC9B-6B41-4EE5-AD7C-3FF7672332B0}"/>
              </a:ext>
            </a:extLst>
          </p:cNvPr>
          <p:cNvSpPr txBox="1"/>
          <p:nvPr/>
        </p:nvSpPr>
        <p:spPr>
          <a:xfrm>
            <a:off x="5508104" y="6126163"/>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(2015:79)</a:t>
            </a:r>
          </a:p>
        </p:txBody>
      </p:sp>
    </p:spTree>
    <p:extLst>
      <p:ext uri="{BB962C8B-B14F-4D97-AF65-F5344CB8AC3E}">
        <p14:creationId xmlns:p14="http://schemas.microsoft.com/office/powerpoint/2010/main" val="278080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28303-AEDF-4684-8D01-5280C7D6BCF7}"/>
              </a:ext>
            </a:extLst>
          </p:cNvPr>
          <p:cNvSpPr>
            <a:spLocks noGrp="1"/>
          </p:cNvSpPr>
          <p:nvPr>
            <p:ph type="title"/>
          </p:nvPr>
        </p:nvSpPr>
        <p:spPr/>
        <p:txBody>
          <a:bodyPr/>
          <a:lstStyle/>
          <a:p>
            <a:pPr algn="l"/>
            <a:r>
              <a:rPr lang="en-GB" dirty="0"/>
              <a:t>Human motivations</a:t>
            </a:r>
          </a:p>
        </p:txBody>
      </p:sp>
      <p:sp>
        <p:nvSpPr>
          <p:cNvPr id="3" name="Content Placeholder 2">
            <a:extLst>
              <a:ext uri="{FF2B5EF4-FFF2-40B4-BE49-F238E27FC236}">
                <a16:creationId xmlns:a16="http://schemas.microsoft.com/office/drawing/2014/main" id="{105B1AD2-115C-4813-83A9-659E837490FD}"/>
              </a:ext>
            </a:extLst>
          </p:cNvPr>
          <p:cNvSpPr>
            <a:spLocks noGrp="1"/>
          </p:cNvSpPr>
          <p:nvPr>
            <p:ph idx="1"/>
          </p:nvPr>
        </p:nvSpPr>
        <p:spPr>
          <a:xfrm>
            <a:off x="457200" y="1600200"/>
            <a:ext cx="8363272" cy="4756150"/>
          </a:xfrm>
        </p:spPr>
        <p:txBody>
          <a:bodyPr>
            <a:normAutofit fontScale="92500" lnSpcReduction="10000"/>
          </a:bodyPr>
          <a:lstStyle/>
          <a:p>
            <a:r>
              <a:rPr lang="en-US" dirty="0"/>
              <a:t>Human motivations must be taken into account not just financial incentives</a:t>
            </a:r>
          </a:p>
          <a:p>
            <a:r>
              <a:rPr lang="en-US" dirty="0"/>
              <a:t>Goal substitution or supplementation - after painful medical treatment have a good film to look forward to</a:t>
            </a:r>
          </a:p>
          <a:p>
            <a:r>
              <a:rPr lang="en-US" dirty="0"/>
              <a:t>Shock tactics for safe sex, avoiding drugs, wearing seat belts </a:t>
            </a:r>
            <a:r>
              <a:rPr lang="en-US" dirty="0" err="1"/>
              <a:t>etc</a:t>
            </a:r>
            <a:endParaRPr lang="en-US" dirty="0"/>
          </a:p>
          <a:p>
            <a:r>
              <a:rPr lang="en-US" dirty="0"/>
              <a:t>Anti-smoking - graphics work but not thought of death - which we psychologically defend against) </a:t>
            </a:r>
          </a:p>
          <a:p>
            <a:r>
              <a:rPr lang="en-US" dirty="0"/>
              <a:t>Charlie says ...</a:t>
            </a:r>
          </a:p>
          <a:p>
            <a:endParaRPr lang="en-GB" dirty="0"/>
          </a:p>
        </p:txBody>
      </p:sp>
      <p:sp>
        <p:nvSpPr>
          <p:cNvPr id="4" name="Slide Number Placeholder 3">
            <a:extLst>
              <a:ext uri="{FF2B5EF4-FFF2-40B4-BE49-F238E27FC236}">
                <a16:creationId xmlns:a16="http://schemas.microsoft.com/office/drawing/2014/main" id="{F6CF4F86-5A49-4B98-BDC8-919C25AD645E}"/>
              </a:ext>
            </a:extLst>
          </p:cNvPr>
          <p:cNvSpPr>
            <a:spLocks noGrp="1"/>
          </p:cNvSpPr>
          <p:nvPr>
            <p:ph type="sldNum" sz="quarter" idx="12"/>
          </p:nvPr>
        </p:nvSpPr>
        <p:spPr/>
        <p:txBody>
          <a:bodyPr/>
          <a:lstStyle/>
          <a:p>
            <a:fld id="{B6F15528-21DE-4FAA-801E-634DDDAF4B2B}" type="slidenum">
              <a:rPr lang="en-US" smtClean="0"/>
              <a:pPr/>
              <a:t>38</a:t>
            </a:fld>
            <a:endParaRPr lang="en-US"/>
          </a:p>
        </p:txBody>
      </p:sp>
      <p:sp>
        <p:nvSpPr>
          <p:cNvPr id="5" name="TextBox 4">
            <a:extLst>
              <a:ext uri="{FF2B5EF4-FFF2-40B4-BE49-F238E27FC236}">
                <a16:creationId xmlns:a16="http://schemas.microsoft.com/office/drawing/2014/main" id="{075B6D71-181B-44FC-89A2-7B03F10E5A60}"/>
              </a:ext>
            </a:extLst>
          </p:cNvPr>
          <p:cNvSpPr txBox="1"/>
          <p:nvPr/>
        </p:nvSpPr>
        <p:spPr>
          <a:xfrm>
            <a:off x="5508104" y="6126163"/>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(2015:97/8)</a:t>
            </a:r>
          </a:p>
        </p:txBody>
      </p:sp>
    </p:spTree>
    <p:extLst>
      <p:ext uri="{BB962C8B-B14F-4D97-AF65-F5344CB8AC3E}">
        <p14:creationId xmlns:p14="http://schemas.microsoft.com/office/powerpoint/2010/main" val="136790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177CE-E1B9-4757-965E-C3DCA2C67BD2}"/>
              </a:ext>
            </a:extLst>
          </p:cNvPr>
          <p:cNvSpPr>
            <a:spLocks noGrp="1"/>
          </p:cNvSpPr>
          <p:nvPr>
            <p:ph type="title"/>
          </p:nvPr>
        </p:nvSpPr>
        <p:spPr/>
        <p:txBody>
          <a:bodyPr/>
          <a:lstStyle/>
          <a:p>
            <a:pPr algn="l"/>
            <a:r>
              <a:rPr lang="en-GB" dirty="0"/>
              <a:t>Skydiving!</a:t>
            </a:r>
          </a:p>
        </p:txBody>
      </p:sp>
      <p:sp>
        <p:nvSpPr>
          <p:cNvPr id="3" name="Content Placeholder 2">
            <a:extLst>
              <a:ext uri="{FF2B5EF4-FFF2-40B4-BE49-F238E27FC236}">
                <a16:creationId xmlns:a16="http://schemas.microsoft.com/office/drawing/2014/main" id="{7B3F5AA7-C12D-44A7-B5E6-D737ED036680}"/>
              </a:ext>
            </a:extLst>
          </p:cNvPr>
          <p:cNvSpPr>
            <a:spLocks noGrp="1"/>
          </p:cNvSpPr>
          <p:nvPr>
            <p:ph idx="1"/>
          </p:nvPr>
        </p:nvSpPr>
        <p:spPr>
          <a:xfrm>
            <a:off x="395536" y="1772816"/>
            <a:ext cx="3528392" cy="4752528"/>
          </a:xfrm>
        </p:spPr>
        <p:txBody>
          <a:bodyPr>
            <a:normAutofit/>
          </a:bodyPr>
          <a:lstStyle/>
          <a:p>
            <a:r>
              <a:rPr lang="en-US" dirty="0"/>
              <a:t>At some point on Sunday it will be behind me</a:t>
            </a:r>
          </a:p>
          <a:p>
            <a:endParaRPr lang="en-US" dirty="0"/>
          </a:p>
          <a:p>
            <a:r>
              <a:rPr lang="en-US" dirty="0"/>
              <a:t>Soldiers don’t fight for money</a:t>
            </a:r>
          </a:p>
          <a:p>
            <a:endParaRPr lang="en-GB" dirty="0"/>
          </a:p>
        </p:txBody>
      </p:sp>
      <p:sp>
        <p:nvSpPr>
          <p:cNvPr id="4" name="Slide Number Placeholder 3">
            <a:extLst>
              <a:ext uri="{FF2B5EF4-FFF2-40B4-BE49-F238E27FC236}">
                <a16:creationId xmlns:a16="http://schemas.microsoft.com/office/drawing/2014/main" id="{EAFF6610-4322-4AC6-8EF7-66D5A36FB9F2}"/>
              </a:ext>
            </a:extLst>
          </p:cNvPr>
          <p:cNvSpPr>
            <a:spLocks noGrp="1"/>
          </p:cNvSpPr>
          <p:nvPr>
            <p:ph type="sldNum" sz="quarter" idx="12"/>
          </p:nvPr>
        </p:nvSpPr>
        <p:spPr/>
        <p:txBody>
          <a:bodyPr/>
          <a:lstStyle/>
          <a:p>
            <a:fld id="{B6F15528-21DE-4FAA-801E-634DDDAF4B2B}" type="slidenum">
              <a:rPr lang="en-US" smtClean="0"/>
              <a:pPr/>
              <a:t>39</a:t>
            </a:fld>
            <a:endParaRPr lang="en-US"/>
          </a:p>
        </p:txBody>
      </p:sp>
      <p:sp>
        <p:nvSpPr>
          <p:cNvPr id="5" name="TextBox 4">
            <a:extLst>
              <a:ext uri="{FF2B5EF4-FFF2-40B4-BE49-F238E27FC236}">
                <a16:creationId xmlns:a16="http://schemas.microsoft.com/office/drawing/2014/main" id="{88663A1C-93AE-4A0A-A93E-290BBA3AC383}"/>
              </a:ext>
            </a:extLst>
          </p:cNvPr>
          <p:cNvSpPr txBox="1"/>
          <p:nvPr/>
        </p:nvSpPr>
        <p:spPr>
          <a:xfrm>
            <a:off x="457200" y="6171684"/>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(2015:97/8)</a:t>
            </a:r>
          </a:p>
        </p:txBody>
      </p:sp>
      <p:pic>
        <p:nvPicPr>
          <p:cNvPr id="6" name="Picture 5"/>
          <p:cNvPicPr>
            <a:picLocks noChangeAspect="1"/>
          </p:cNvPicPr>
          <p:nvPr/>
        </p:nvPicPr>
        <p:blipFill>
          <a:blip r:embed="rId2"/>
          <a:stretch>
            <a:fillRect/>
          </a:stretch>
        </p:blipFill>
        <p:spPr>
          <a:xfrm>
            <a:off x="4644008" y="666036"/>
            <a:ext cx="4255982" cy="5674642"/>
          </a:xfrm>
          <a:prstGeom prst="rect">
            <a:avLst/>
          </a:prstGeom>
        </p:spPr>
      </p:pic>
    </p:spTree>
    <p:extLst>
      <p:ext uri="{BB962C8B-B14F-4D97-AF65-F5344CB8AC3E}">
        <p14:creationId xmlns:p14="http://schemas.microsoft.com/office/powerpoint/2010/main" val="3608399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heel(1)">
                                      <p:cBhvr>
                                        <p:cTn id="15"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40</a:t>
            </a:fld>
            <a:endParaRPr lang="en-US"/>
          </a:p>
        </p:txBody>
      </p:sp>
      <p:pic>
        <p:nvPicPr>
          <p:cNvPr id="5" name="Picture 4">
            <a:hlinkClick r:id="rId2"/>
          </p:cNvPr>
          <p:cNvPicPr>
            <a:picLocks noChangeAspect="1"/>
          </p:cNvPicPr>
          <p:nvPr/>
        </p:nvPicPr>
        <p:blipFill>
          <a:blip r:embed="rId3"/>
          <a:stretch>
            <a:fillRect/>
          </a:stretch>
        </p:blipFill>
        <p:spPr>
          <a:xfrm>
            <a:off x="9525" y="842962"/>
            <a:ext cx="9124950" cy="5172075"/>
          </a:xfrm>
          <a:prstGeom prst="rect">
            <a:avLst/>
          </a:prstGeom>
        </p:spPr>
      </p:pic>
    </p:spTree>
    <p:extLst>
      <p:ext uri="{BB962C8B-B14F-4D97-AF65-F5344CB8AC3E}">
        <p14:creationId xmlns:p14="http://schemas.microsoft.com/office/powerpoint/2010/main" val="3549876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41</a:t>
            </a:fld>
            <a:endParaRPr lang="en-US"/>
          </a:p>
        </p:txBody>
      </p:sp>
      <p:pic>
        <p:nvPicPr>
          <p:cNvPr id="3" name="Picture 2">
            <a:hlinkClick r:id="rId2"/>
          </p:cNvPr>
          <p:cNvPicPr>
            <a:picLocks noChangeAspect="1"/>
          </p:cNvPicPr>
          <p:nvPr/>
        </p:nvPicPr>
        <p:blipFill>
          <a:blip r:embed="rId3"/>
          <a:stretch>
            <a:fillRect/>
          </a:stretch>
        </p:blipFill>
        <p:spPr>
          <a:xfrm>
            <a:off x="2339752" y="1628800"/>
            <a:ext cx="4707668" cy="3528392"/>
          </a:xfrm>
          <a:prstGeom prst="rect">
            <a:avLst/>
          </a:prstGeom>
        </p:spPr>
      </p:pic>
    </p:spTree>
    <p:extLst>
      <p:ext uri="{BB962C8B-B14F-4D97-AF65-F5344CB8AC3E}">
        <p14:creationId xmlns:p14="http://schemas.microsoft.com/office/powerpoint/2010/main" val="285791186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4F74D28C-3268-4E35-8EE1-D92CB4A85A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413" y="0"/>
            <a:ext cx="4629587"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person posing for the camera&#10;&#10;Description generated with very high confidence">
            <a:extLst>
              <a:ext uri="{FF2B5EF4-FFF2-40B4-BE49-F238E27FC236}">
                <a16:creationId xmlns:a16="http://schemas.microsoft.com/office/drawing/2014/main" id="{B601645A-939F-4A58-AAB2-30922DCE3284}"/>
              </a:ext>
            </a:extLst>
          </p:cNvPr>
          <p:cNvPicPr>
            <a:picLocks noChangeAspect="1"/>
          </p:cNvPicPr>
          <p:nvPr/>
        </p:nvPicPr>
        <p:blipFill rotWithShape="1">
          <a:blip r:embed="rId2"/>
          <a:srcRect l="5547"/>
          <a:stretch/>
        </p:blipFill>
        <p:spPr>
          <a:xfrm>
            <a:off x="4625884" y="10"/>
            <a:ext cx="4518116"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
        <p:nvSpPr>
          <p:cNvPr id="3" name="Content Placeholder 2">
            <a:extLst>
              <a:ext uri="{FF2B5EF4-FFF2-40B4-BE49-F238E27FC236}">
                <a16:creationId xmlns:a16="http://schemas.microsoft.com/office/drawing/2014/main" id="{262A9A0D-A8B5-4507-973B-4E9B71EBD00E}"/>
              </a:ext>
            </a:extLst>
          </p:cNvPr>
          <p:cNvSpPr>
            <a:spLocks noGrp="1"/>
          </p:cNvSpPr>
          <p:nvPr>
            <p:ph idx="1"/>
          </p:nvPr>
        </p:nvSpPr>
        <p:spPr>
          <a:xfrm>
            <a:off x="385515" y="1052736"/>
            <a:ext cx="4128897" cy="4966394"/>
          </a:xfrm>
        </p:spPr>
        <p:txBody>
          <a:bodyPr anchor="t">
            <a:normAutofit fontScale="92500"/>
          </a:bodyPr>
          <a:lstStyle/>
          <a:p>
            <a:r>
              <a:rPr lang="en-US" dirty="0"/>
              <a:t>Alcohol - should we focus on abstract units or calories as some doctors feel equate a glass of wine with a slice of cake?</a:t>
            </a:r>
          </a:p>
          <a:p>
            <a:r>
              <a:rPr lang="en-US" dirty="0"/>
              <a:t>‘61% of Australians don’t drink to excess’</a:t>
            </a:r>
          </a:p>
          <a:p>
            <a:r>
              <a:rPr lang="en-US" dirty="0"/>
              <a:t>What if we question masculinity?</a:t>
            </a:r>
          </a:p>
          <a:p>
            <a:endParaRPr lang="en-GB" sz="1600" dirty="0"/>
          </a:p>
        </p:txBody>
      </p:sp>
      <p:sp>
        <p:nvSpPr>
          <p:cNvPr id="4" name="Slide Number Placeholder 3">
            <a:extLst>
              <a:ext uri="{FF2B5EF4-FFF2-40B4-BE49-F238E27FC236}">
                <a16:creationId xmlns:a16="http://schemas.microsoft.com/office/drawing/2014/main" id="{F5A96DDC-F186-45A9-97F5-25907D496167}"/>
              </a:ext>
            </a:extLst>
          </p:cNvPr>
          <p:cNvSpPr>
            <a:spLocks noGrp="1"/>
          </p:cNvSpPr>
          <p:nvPr>
            <p:ph type="sldNum" sz="quarter" idx="12"/>
          </p:nvPr>
        </p:nvSpPr>
        <p:spPr>
          <a:xfrm>
            <a:off x="603363" y="599325"/>
            <a:ext cx="411480" cy="548640"/>
          </a:xfrm>
          <a:prstGeom prst="ellipse">
            <a:avLst/>
          </a:prstGeom>
          <a:solidFill>
            <a:srgbClr val="716048"/>
          </a:solidFill>
        </p:spPr>
        <p:txBody>
          <a:bodyPr anchor="ctr">
            <a:normAutofit fontScale="92500" lnSpcReduction="20000"/>
          </a:bodyPr>
          <a:lstStyle/>
          <a:p>
            <a:pPr algn="ctr">
              <a:spcAft>
                <a:spcPts val="600"/>
              </a:spcAft>
            </a:pPr>
            <a:fld id="{B6F15528-21DE-4FAA-801E-634DDDAF4B2B}" type="slidenum">
              <a:rPr lang="en-US" sz="1300">
                <a:solidFill>
                  <a:srgbClr val="FFFFFF"/>
                </a:solidFill>
              </a:rPr>
              <a:pPr algn="ctr">
                <a:spcAft>
                  <a:spcPts val="600"/>
                </a:spcAft>
              </a:pPr>
              <a:t>42</a:t>
            </a:fld>
            <a:endParaRPr lang="en-US" sz="1300">
              <a:solidFill>
                <a:srgbClr val="FFFFFF"/>
              </a:solidFill>
            </a:endParaRPr>
          </a:p>
        </p:txBody>
      </p:sp>
      <p:sp>
        <p:nvSpPr>
          <p:cNvPr id="5" name="Rectangle 4">
            <a:extLst>
              <a:ext uri="{FF2B5EF4-FFF2-40B4-BE49-F238E27FC236}">
                <a16:creationId xmlns:a16="http://schemas.microsoft.com/office/drawing/2014/main" id="{739583B6-58AC-4CD0-94C0-D5E064EE98D3}"/>
              </a:ext>
            </a:extLst>
          </p:cNvPr>
          <p:cNvSpPr/>
          <p:nvPr/>
        </p:nvSpPr>
        <p:spPr>
          <a:xfrm>
            <a:off x="417089" y="6019130"/>
            <a:ext cx="2007281" cy="369332"/>
          </a:xfrm>
          <a:prstGeom prst="rect">
            <a:avLst/>
          </a:prstGeom>
        </p:spPr>
        <p:txBody>
          <a:bodyPr wrap="none">
            <a:spAutoFit/>
          </a:bodyPr>
          <a:lstStyle/>
          <a:p>
            <a:r>
              <a:rPr lang="en-GB" dirty="0"/>
              <a:t>Halpern (2015:100)</a:t>
            </a:r>
          </a:p>
        </p:txBody>
      </p:sp>
    </p:spTree>
    <p:extLst>
      <p:ext uri="{BB962C8B-B14F-4D97-AF65-F5344CB8AC3E}">
        <p14:creationId xmlns:p14="http://schemas.microsoft.com/office/powerpoint/2010/main" val="40871903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500" fill="hold"/>
                                        <p:tgtEl>
                                          <p:spTgt spid="7"/>
                                        </p:tgtEl>
                                        <p:attrNameLst>
                                          <p:attrName>ppt_w</p:attrName>
                                        </p:attrNameLst>
                                      </p:cBhvr>
                                      <p:tavLst>
                                        <p:tav tm="0">
                                          <p:val>
                                            <p:fltVal val="0"/>
                                          </p:val>
                                        </p:tav>
                                        <p:tav tm="100000">
                                          <p:val>
                                            <p:strVal val="#ppt_w"/>
                                          </p:val>
                                        </p:tav>
                                      </p:tavLst>
                                    </p:anim>
                                    <p:anim calcmode="lin" valueType="num">
                                      <p:cBhvr>
                                        <p:cTn id="20" dur="500" fill="hold"/>
                                        <p:tgtEl>
                                          <p:spTgt spid="7"/>
                                        </p:tgtEl>
                                        <p:attrNameLst>
                                          <p:attrName>ppt_h</p:attrName>
                                        </p:attrNameLst>
                                      </p:cBhvr>
                                      <p:tavLst>
                                        <p:tav tm="0">
                                          <p:val>
                                            <p:fltVal val="0"/>
                                          </p:val>
                                        </p:tav>
                                        <p:tav tm="100000">
                                          <p:val>
                                            <p:strVal val="#ppt_h"/>
                                          </p:val>
                                        </p:tav>
                                      </p:tavLst>
                                    </p:anim>
                                    <p:animEffect transition="in" filter="fade">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972480-5EEC-45E4-A88C-7CB5674C8E36}"/>
              </a:ext>
            </a:extLst>
          </p:cNvPr>
          <p:cNvSpPr>
            <a:spLocks noGrp="1"/>
          </p:cNvSpPr>
          <p:nvPr>
            <p:ph idx="1"/>
          </p:nvPr>
        </p:nvSpPr>
        <p:spPr>
          <a:xfrm>
            <a:off x="5202317" y="3783263"/>
            <a:ext cx="3610243" cy="2573087"/>
          </a:xfrm>
        </p:spPr>
        <p:txBody>
          <a:bodyPr>
            <a:normAutofit/>
          </a:bodyPr>
          <a:lstStyle/>
          <a:p>
            <a:pPr marL="0" indent="0">
              <a:buNone/>
            </a:pPr>
            <a:r>
              <a:rPr lang="en-US" sz="2400" dirty="0"/>
              <a:t>Food cut into shapes, the train is coming ... Gamification - exercise more, learn </a:t>
            </a:r>
            <a:r>
              <a:rPr lang="en-US" sz="2400" dirty="0" err="1"/>
              <a:t>maths</a:t>
            </a:r>
            <a:r>
              <a:rPr lang="en-US" sz="2400" dirty="0"/>
              <a:t>, avoid prejudice and discrimination</a:t>
            </a:r>
          </a:p>
          <a:p>
            <a:endParaRPr lang="en-GB" dirty="0"/>
          </a:p>
        </p:txBody>
      </p:sp>
      <p:sp>
        <p:nvSpPr>
          <p:cNvPr id="4" name="Slide Number Placeholder 3">
            <a:extLst>
              <a:ext uri="{FF2B5EF4-FFF2-40B4-BE49-F238E27FC236}">
                <a16:creationId xmlns:a16="http://schemas.microsoft.com/office/drawing/2014/main" id="{C512FB9D-948B-47F6-9034-85706B458988}"/>
              </a:ext>
            </a:extLst>
          </p:cNvPr>
          <p:cNvSpPr>
            <a:spLocks noGrp="1"/>
          </p:cNvSpPr>
          <p:nvPr>
            <p:ph type="sldNum" sz="quarter" idx="12"/>
          </p:nvPr>
        </p:nvSpPr>
        <p:spPr/>
        <p:txBody>
          <a:bodyPr/>
          <a:lstStyle/>
          <a:p>
            <a:fld id="{B6F15528-21DE-4FAA-801E-634DDDAF4B2B}" type="slidenum">
              <a:rPr lang="en-US" smtClean="0"/>
              <a:pPr/>
              <a:t>43</a:t>
            </a:fld>
            <a:endParaRPr lang="en-US"/>
          </a:p>
        </p:txBody>
      </p:sp>
      <p:sp>
        <p:nvSpPr>
          <p:cNvPr id="5" name="TextBox 4">
            <a:extLst>
              <a:ext uri="{FF2B5EF4-FFF2-40B4-BE49-F238E27FC236}">
                <a16:creationId xmlns:a16="http://schemas.microsoft.com/office/drawing/2014/main" id="{CF7C501B-6A44-484E-BC8F-A819A36D1D2F}"/>
              </a:ext>
            </a:extLst>
          </p:cNvPr>
          <p:cNvSpPr txBox="1"/>
          <p:nvPr/>
        </p:nvSpPr>
        <p:spPr>
          <a:xfrm>
            <a:off x="5872011" y="6412686"/>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(2015:101)</a:t>
            </a:r>
          </a:p>
        </p:txBody>
      </p:sp>
      <p:pic>
        <p:nvPicPr>
          <p:cNvPr id="6" name="Picture 5">
            <a:hlinkClick r:id="rId2"/>
          </p:cNvPr>
          <p:cNvPicPr>
            <a:picLocks noChangeAspect="1"/>
          </p:cNvPicPr>
          <p:nvPr/>
        </p:nvPicPr>
        <p:blipFill>
          <a:blip r:embed="rId3"/>
          <a:stretch>
            <a:fillRect/>
          </a:stretch>
        </p:blipFill>
        <p:spPr>
          <a:xfrm>
            <a:off x="2047852" y="260648"/>
            <a:ext cx="5048295" cy="3278330"/>
          </a:xfrm>
          <a:prstGeom prst="rect">
            <a:avLst/>
          </a:prstGeom>
        </p:spPr>
      </p:pic>
      <p:sp>
        <p:nvSpPr>
          <p:cNvPr id="7" name="Rectangle 6">
            <a:extLst>
              <a:ext uri="{FF2B5EF4-FFF2-40B4-BE49-F238E27FC236}">
                <a16:creationId xmlns:a16="http://schemas.microsoft.com/office/drawing/2014/main" id="{20B19F00-ECE8-440D-A854-EE95873015D1}"/>
              </a:ext>
            </a:extLst>
          </p:cNvPr>
          <p:cNvSpPr/>
          <p:nvPr/>
        </p:nvSpPr>
        <p:spPr>
          <a:xfrm>
            <a:off x="630317" y="3783263"/>
            <a:ext cx="4229715" cy="2677656"/>
          </a:xfrm>
          <a:prstGeom prst="rect">
            <a:avLst/>
          </a:prstGeom>
        </p:spPr>
        <p:txBody>
          <a:bodyPr wrap="square">
            <a:spAutoFit/>
          </a:bodyPr>
          <a:lstStyle/>
          <a:p>
            <a:r>
              <a:rPr lang="en-US" sz="2400" dirty="0"/>
              <a:t>Michelle Obama’s anti obesity drive and Sesame St characters: associating a character with a fruit or veg encourages kids and makes them feel it tastes better. See Harvard’s Psychology of Eating and Consumer Health.</a:t>
            </a:r>
          </a:p>
        </p:txBody>
      </p:sp>
    </p:spTree>
    <p:extLst>
      <p:ext uri="{BB962C8B-B14F-4D97-AF65-F5344CB8AC3E}">
        <p14:creationId xmlns:p14="http://schemas.microsoft.com/office/powerpoint/2010/main" val="1288494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heel(1)">
                                      <p:cBhvr>
                                        <p:cTn id="14"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964E20B-670C-4EFB-A888-1E2A746B3269}"/>
              </a:ext>
            </a:extLst>
          </p:cNvPr>
          <p:cNvSpPr>
            <a:spLocks noGrp="1"/>
          </p:cNvSpPr>
          <p:nvPr>
            <p:ph type="sldNum" sz="quarter" idx="12"/>
          </p:nvPr>
        </p:nvSpPr>
        <p:spPr/>
        <p:txBody>
          <a:bodyPr/>
          <a:lstStyle/>
          <a:p>
            <a:fld id="{B6F15528-21DE-4FAA-801E-634DDDAF4B2B}" type="slidenum">
              <a:rPr lang="en-US" smtClean="0"/>
              <a:pPr/>
              <a:t>44</a:t>
            </a:fld>
            <a:endParaRPr lang="en-US"/>
          </a:p>
        </p:txBody>
      </p:sp>
      <p:pic>
        <p:nvPicPr>
          <p:cNvPr id="5" name="Picture 4">
            <a:extLst>
              <a:ext uri="{FF2B5EF4-FFF2-40B4-BE49-F238E27FC236}">
                <a16:creationId xmlns:a16="http://schemas.microsoft.com/office/drawing/2014/main" id="{DE1D5186-D0A1-4F1D-A775-2A53ADCA3EC5}"/>
              </a:ext>
            </a:extLst>
          </p:cNvPr>
          <p:cNvPicPr>
            <a:picLocks noChangeAspect="1"/>
          </p:cNvPicPr>
          <p:nvPr/>
        </p:nvPicPr>
        <p:blipFill>
          <a:blip r:embed="rId2"/>
          <a:stretch>
            <a:fillRect/>
          </a:stretch>
        </p:blipFill>
        <p:spPr>
          <a:xfrm>
            <a:off x="0" y="386848"/>
            <a:ext cx="9144000" cy="6084304"/>
          </a:xfrm>
          <a:prstGeom prst="rect">
            <a:avLst/>
          </a:prstGeom>
        </p:spPr>
      </p:pic>
      <p:sp>
        <p:nvSpPr>
          <p:cNvPr id="6" name="TextBox 5">
            <a:extLst>
              <a:ext uri="{FF2B5EF4-FFF2-40B4-BE49-F238E27FC236}">
                <a16:creationId xmlns:a16="http://schemas.microsoft.com/office/drawing/2014/main" id="{21AA3363-AA5F-484D-956A-945EB38AB5CC}"/>
              </a:ext>
            </a:extLst>
          </p:cNvPr>
          <p:cNvSpPr txBox="1"/>
          <p:nvPr/>
        </p:nvSpPr>
        <p:spPr>
          <a:xfrm>
            <a:off x="107504" y="3933056"/>
            <a:ext cx="3960440" cy="2308324"/>
          </a:xfrm>
          <a:prstGeom prst="rect">
            <a:avLst/>
          </a:prstGeom>
          <a:noFill/>
        </p:spPr>
        <p:txBody>
          <a:bodyPr wrap="square" rtlCol="0">
            <a:spAutoFit/>
          </a:bodyPr>
          <a:lstStyle/>
          <a:p>
            <a:r>
              <a:rPr lang="en-GB" sz="2400" dirty="0">
                <a:solidFill>
                  <a:schemeClr val="bg1"/>
                </a:solidFill>
              </a:rPr>
              <a:t>Carnegie Foundation VP Lloyd </a:t>
            </a:r>
            <a:r>
              <a:rPr lang="en-GB" sz="2400" dirty="0" err="1">
                <a:solidFill>
                  <a:schemeClr val="bg1"/>
                </a:solidFill>
              </a:rPr>
              <a:t>Morriset</a:t>
            </a:r>
            <a:r>
              <a:rPr lang="en-GB" sz="2400" dirty="0">
                <a:solidFill>
                  <a:schemeClr val="bg1"/>
                </a:solidFill>
              </a:rPr>
              <a:t>, co-creator of the Children’s Television Workshop</a:t>
            </a:r>
          </a:p>
          <a:p>
            <a:r>
              <a:rPr lang="en-GB" sz="2400" dirty="0">
                <a:solidFill>
                  <a:schemeClr val="bg1"/>
                </a:solidFill>
              </a:rPr>
              <a:t>Harness the addictive power of TV to do something good</a:t>
            </a:r>
          </a:p>
        </p:txBody>
      </p:sp>
    </p:spTree>
    <p:extLst>
      <p:ext uri="{BB962C8B-B14F-4D97-AF65-F5344CB8AC3E}">
        <p14:creationId xmlns:p14="http://schemas.microsoft.com/office/powerpoint/2010/main" val="3238580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26599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3ED6512-6858-4552-B699-9A97FE9A4E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86CD000-9222-4246-ABF3-DD7C691C5757}"/>
              </a:ext>
            </a:extLst>
          </p:cNvPr>
          <p:cNvPicPr>
            <a:picLocks noChangeAspect="1"/>
          </p:cNvPicPr>
          <p:nvPr/>
        </p:nvPicPr>
        <p:blipFill rotWithShape="1">
          <a:blip r:embed="rId2"/>
          <a:srcRect r="12035" b="-3"/>
          <a:stretch/>
        </p:blipFill>
        <p:spPr>
          <a:xfrm>
            <a:off x="899592" y="1196752"/>
            <a:ext cx="3462244" cy="2686347"/>
          </a:xfrm>
          <a:prstGeom prst="rect">
            <a:avLst/>
          </a:prstGeom>
        </p:spPr>
      </p:pic>
      <p:sp>
        <p:nvSpPr>
          <p:cNvPr id="2" name="Title 1">
            <a:extLst>
              <a:ext uri="{FF2B5EF4-FFF2-40B4-BE49-F238E27FC236}">
                <a16:creationId xmlns:a16="http://schemas.microsoft.com/office/drawing/2014/main" id="{F35D64C9-D779-4FC3-9EF4-BD8AA3EF1C52}"/>
              </a:ext>
            </a:extLst>
          </p:cNvPr>
          <p:cNvSpPr>
            <a:spLocks noGrp="1"/>
          </p:cNvSpPr>
          <p:nvPr>
            <p:ph type="title"/>
          </p:nvPr>
        </p:nvSpPr>
        <p:spPr>
          <a:xfrm>
            <a:off x="393192" y="4767072"/>
            <a:ext cx="4945641" cy="1625210"/>
          </a:xfrm>
        </p:spPr>
        <p:txBody>
          <a:bodyPr>
            <a:normAutofit/>
          </a:bodyPr>
          <a:lstStyle/>
          <a:p>
            <a:pPr algn="r"/>
            <a:r>
              <a:rPr lang="en-GB" sz="8000" b="1" dirty="0">
                <a:solidFill>
                  <a:srgbClr val="FFFFFF"/>
                </a:solidFill>
              </a:rPr>
              <a:t>Attract!</a:t>
            </a:r>
          </a:p>
        </p:txBody>
      </p:sp>
      <p:sp>
        <p:nvSpPr>
          <p:cNvPr id="3" name="Content Placeholder 2">
            <a:extLst>
              <a:ext uri="{FF2B5EF4-FFF2-40B4-BE49-F238E27FC236}">
                <a16:creationId xmlns:a16="http://schemas.microsoft.com/office/drawing/2014/main" id="{B0053FDA-04AA-44A8-845F-BFB56D08BC05}"/>
              </a:ext>
            </a:extLst>
          </p:cNvPr>
          <p:cNvSpPr>
            <a:spLocks noGrp="1"/>
          </p:cNvSpPr>
          <p:nvPr>
            <p:ph idx="1"/>
          </p:nvPr>
        </p:nvSpPr>
        <p:spPr>
          <a:xfrm>
            <a:off x="5796136" y="476672"/>
            <a:ext cx="2954671" cy="5544615"/>
          </a:xfrm>
        </p:spPr>
        <p:txBody>
          <a:bodyPr anchor="ctr">
            <a:noAutofit/>
          </a:bodyPr>
          <a:lstStyle/>
          <a:p>
            <a:pPr marL="0" indent="0">
              <a:buNone/>
            </a:pPr>
            <a:r>
              <a:rPr lang="en-US" sz="2400" dirty="0">
                <a:solidFill>
                  <a:srgbClr val="FFFFFF"/>
                </a:solidFill>
              </a:rPr>
              <a:t>Attract - involves two linked elements:</a:t>
            </a:r>
          </a:p>
          <a:p>
            <a:pPr marL="514350" indent="-514350">
              <a:buFont typeface="+mj-lt"/>
              <a:buAutoNum type="arabicPeriod"/>
            </a:pPr>
            <a:r>
              <a:rPr lang="en-US" sz="2400" dirty="0">
                <a:solidFill>
                  <a:srgbClr val="FFFFFF"/>
                </a:solidFill>
              </a:rPr>
              <a:t>Break through and attract attention</a:t>
            </a:r>
          </a:p>
          <a:p>
            <a:pPr marL="514350" indent="-514350">
              <a:buFont typeface="+mj-lt"/>
              <a:buAutoNum type="arabicPeriod"/>
            </a:pPr>
            <a:r>
              <a:rPr lang="en-US" sz="2400" dirty="0">
                <a:solidFill>
                  <a:srgbClr val="FFFFFF"/>
                </a:solidFill>
              </a:rPr>
              <a:t>Make a suggestion or offer attractive or at least persuasive</a:t>
            </a:r>
          </a:p>
          <a:p>
            <a:pPr marL="0" indent="0">
              <a:buNone/>
            </a:pPr>
            <a:r>
              <a:rPr lang="en-US" sz="2400" dirty="0">
                <a:solidFill>
                  <a:srgbClr val="FFFFFF"/>
                </a:solidFill>
              </a:rPr>
              <a:t>We like engaging in games, collecting points </a:t>
            </a:r>
            <a:r>
              <a:rPr lang="en-US" sz="2400" dirty="0" err="1">
                <a:solidFill>
                  <a:srgbClr val="FFFFFF"/>
                </a:solidFill>
              </a:rPr>
              <a:t>etc</a:t>
            </a:r>
            <a:endParaRPr lang="en-GB" sz="2400" dirty="0">
              <a:solidFill>
                <a:srgbClr val="FFFFFF"/>
              </a:solidFill>
            </a:endParaRPr>
          </a:p>
        </p:txBody>
      </p:sp>
      <p:sp>
        <p:nvSpPr>
          <p:cNvPr id="4" name="Slide Number Placeholder 3">
            <a:extLst>
              <a:ext uri="{FF2B5EF4-FFF2-40B4-BE49-F238E27FC236}">
                <a16:creationId xmlns:a16="http://schemas.microsoft.com/office/drawing/2014/main" id="{83D58F02-9904-4994-BB9A-4653FF67626C}"/>
              </a:ext>
            </a:extLst>
          </p:cNvPr>
          <p:cNvSpPr>
            <a:spLocks noGrp="1"/>
          </p:cNvSpPr>
          <p:nvPr>
            <p:ph type="sldNum" sz="quarter" idx="12"/>
          </p:nvPr>
        </p:nvSpPr>
        <p:spPr>
          <a:xfrm>
            <a:off x="8127999" y="6535157"/>
            <a:ext cx="730251" cy="274320"/>
          </a:xfrm>
        </p:spPr>
        <p:txBody>
          <a:bodyPr>
            <a:normAutofit/>
          </a:bodyPr>
          <a:lstStyle/>
          <a:p>
            <a:pPr>
              <a:spcAft>
                <a:spcPts val="600"/>
              </a:spcAft>
            </a:pPr>
            <a:fld id="{B6F15528-21DE-4FAA-801E-634DDDAF4B2B}" type="slidenum">
              <a:rPr lang="en-US" sz="1000">
                <a:solidFill>
                  <a:prstClr val="black">
                    <a:tint val="75000"/>
                  </a:prstClr>
                </a:solidFill>
              </a:rPr>
              <a:pPr>
                <a:spcAft>
                  <a:spcPts val="600"/>
                </a:spcAft>
              </a:pPr>
              <a:t>45</a:t>
            </a:fld>
            <a:endParaRPr lang="en-US" sz="1000">
              <a:solidFill>
                <a:prstClr val="black">
                  <a:tint val="75000"/>
                </a:prstClr>
              </a:solidFill>
            </a:endParaRPr>
          </a:p>
        </p:txBody>
      </p:sp>
    </p:spTree>
    <p:extLst>
      <p:ext uri="{BB962C8B-B14F-4D97-AF65-F5344CB8AC3E}">
        <p14:creationId xmlns:p14="http://schemas.microsoft.com/office/powerpoint/2010/main" val="3028731170"/>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AADE4-D197-4C00-9EBC-D042F7B2F977}"/>
              </a:ext>
            </a:extLst>
          </p:cNvPr>
          <p:cNvSpPr>
            <a:spLocks noGrp="1"/>
          </p:cNvSpPr>
          <p:nvPr>
            <p:ph type="title"/>
          </p:nvPr>
        </p:nvSpPr>
        <p:spPr/>
        <p:txBody>
          <a:bodyPr/>
          <a:lstStyle/>
          <a:p>
            <a:pPr algn="l"/>
            <a:r>
              <a:rPr lang="en-US" dirty="0"/>
              <a:t>Power of social influence </a:t>
            </a:r>
            <a:endParaRPr lang="en-GB" dirty="0"/>
          </a:p>
        </p:txBody>
      </p:sp>
      <p:sp>
        <p:nvSpPr>
          <p:cNvPr id="3" name="Content Placeholder 2">
            <a:extLst>
              <a:ext uri="{FF2B5EF4-FFF2-40B4-BE49-F238E27FC236}">
                <a16:creationId xmlns:a16="http://schemas.microsoft.com/office/drawing/2014/main" id="{0F11BC7E-C309-4329-886B-02C0ACD6C657}"/>
              </a:ext>
            </a:extLst>
          </p:cNvPr>
          <p:cNvSpPr>
            <a:spLocks noGrp="1"/>
          </p:cNvSpPr>
          <p:nvPr>
            <p:ph idx="1"/>
          </p:nvPr>
        </p:nvSpPr>
        <p:spPr>
          <a:xfrm>
            <a:off x="457200" y="1844824"/>
            <a:ext cx="8229600" cy="4281339"/>
          </a:xfrm>
        </p:spPr>
        <p:txBody>
          <a:bodyPr>
            <a:normAutofit/>
          </a:bodyPr>
          <a:lstStyle/>
          <a:p>
            <a:r>
              <a:rPr lang="en-US" dirty="0"/>
              <a:t>We laugh more in company, and eat more</a:t>
            </a:r>
          </a:p>
          <a:p>
            <a:r>
              <a:rPr lang="en-US" dirty="0"/>
              <a:t>We are more likely to go through particular doors, up the stairs </a:t>
            </a:r>
            <a:r>
              <a:rPr lang="en-US" dirty="0" err="1"/>
              <a:t>etc</a:t>
            </a:r>
            <a:r>
              <a:rPr lang="en-US" dirty="0"/>
              <a:t>, if those ahead do</a:t>
            </a:r>
          </a:p>
          <a:p>
            <a:r>
              <a:rPr lang="en-US" dirty="0"/>
              <a:t>We feel we are doing the right thing when we walk along a well used pathway</a:t>
            </a:r>
          </a:p>
          <a:p>
            <a:r>
              <a:rPr lang="en-US" dirty="0"/>
              <a:t>Or if we follow a pattern of behavior set by others</a:t>
            </a:r>
            <a:endParaRPr lang="en-GB" dirty="0"/>
          </a:p>
        </p:txBody>
      </p:sp>
      <p:sp>
        <p:nvSpPr>
          <p:cNvPr id="4" name="Slide Number Placeholder 3">
            <a:extLst>
              <a:ext uri="{FF2B5EF4-FFF2-40B4-BE49-F238E27FC236}">
                <a16:creationId xmlns:a16="http://schemas.microsoft.com/office/drawing/2014/main" id="{51001364-A6AF-4125-A366-123299F5E120}"/>
              </a:ext>
            </a:extLst>
          </p:cNvPr>
          <p:cNvSpPr>
            <a:spLocks noGrp="1"/>
          </p:cNvSpPr>
          <p:nvPr>
            <p:ph type="sldNum" sz="quarter" idx="12"/>
          </p:nvPr>
        </p:nvSpPr>
        <p:spPr/>
        <p:txBody>
          <a:bodyPr/>
          <a:lstStyle/>
          <a:p>
            <a:fld id="{B6F15528-21DE-4FAA-801E-634DDDAF4B2B}" type="slidenum">
              <a:rPr lang="en-US" smtClean="0"/>
              <a:pPr/>
              <a:t>46</a:t>
            </a:fld>
            <a:endParaRPr lang="en-US"/>
          </a:p>
        </p:txBody>
      </p:sp>
      <p:sp>
        <p:nvSpPr>
          <p:cNvPr id="5" name="TextBox 4">
            <a:extLst>
              <a:ext uri="{FF2B5EF4-FFF2-40B4-BE49-F238E27FC236}">
                <a16:creationId xmlns:a16="http://schemas.microsoft.com/office/drawing/2014/main" id="{01AF9B52-4F20-4837-BAAE-1F41AE5C2567}"/>
              </a:ext>
            </a:extLst>
          </p:cNvPr>
          <p:cNvSpPr txBox="1"/>
          <p:nvPr/>
        </p:nvSpPr>
        <p:spPr>
          <a:xfrm>
            <a:off x="457200" y="6204361"/>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(2015:106/8)</a:t>
            </a:r>
          </a:p>
        </p:txBody>
      </p:sp>
    </p:spTree>
    <p:extLst>
      <p:ext uri="{BB962C8B-B14F-4D97-AF65-F5344CB8AC3E}">
        <p14:creationId xmlns:p14="http://schemas.microsoft.com/office/powerpoint/2010/main" val="427736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F83C9D3-2026-45C8-BEDA-FE73195DD333}"/>
              </a:ext>
            </a:extLst>
          </p:cNvPr>
          <p:cNvPicPr>
            <a:picLocks noChangeAspect="1"/>
          </p:cNvPicPr>
          <p:nvPr/>
        </p:nvPicPr>
        <p:blipFill rotWithShape="1">
          <a:blip r:embed="rId2"/>
          <a:srcRect l="2426" r="8908"/>
          <a:stretch/>
        </p:blipFill>
        <p:spPr>
          <a:xfrm>
            <a:off x="20" y="10"/>
            <a:ext cx="9143979" cy="6857990"/>
          </a:xfrm>
          <a:prstGeom prst="rect">
            <a:avLst/>
          </a:prstGeom>
        </p:spPr>
      </p:pic>
      <p:sp>
        <p:nvSpPr>
          <p:cNvPr id="15" name="Freeform 5">
            <a:extLst>
              <a:ext uri="{FF2B5EF4-FFF2-40B4-BE49-F238E27FC236}">
                <a16:creationId xmlns:a16="http://schemas.microsoft.com/office/drawing/2014/main" id="{3CD9DF72-87A3-404E-A828-84CBF11A830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4512879"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6" name="Straight Connector 12">
            <a:extLst>
              <a:ext uri="{FF2B5EF4-FFF2-40B4-BE49-F238E27FC236}">
                <a16:creationId xmlns:a16="http://schemas.microsoft.com/office/drawing/2014/main" id="{20E3A342-4D61-4E3F-AF90-1AB42AEB96C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15288" y="3337139"/>
            <a:ext cx="701565"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537C7C9-999B-48CB-8FA9-3053A3C71B68}"/>
              </a:ext>
            </a:extLst>
          </p:cNvPr>
          <p:cNvSpPr>
            <a:spLocks noGrp="1"/>
          </p:cNvSpPr>
          <p:nvPr>
            <p:ph type="title"/>
          </p:nvPr>
        </p:nvSpPr>
        <p:spPr>
          <a:xfrm>
            <a:off x="539968" y="1456294"/>
            <a:ext cx="3153102" cy="1010988"/>
          </a:xfrm>
        </p:spPr>
        <p:txBody>
          <a:bodyPr>
            <a:normAutofit fontScale="90000"/>
          </a:bodyPr>
          <a:lstStyle/>
          <a:p>
            <a:pPr marL="0" marR="0" lvl="0" indent="0" defTabSz="914400" rtl="0" eaLnBrk="1" fontAlgn="auto" latinLnBrk="0" hangingPunct="1">
              <a:spcBef>
                <a:spcPts val="0"/>
              </a:spcBef>
              <a:spcAft>
                <a:spcPts val="0"/>
              </a:spcAft>
              <a:buClrTx/>
              <a:buSzTx/>
              <a:buFontTx/>
              <a:buNone/>
              <a:tabLst/>
              <a:defRPr/>
            </a:pPr>
            <a:r>
              <a:rPr kumimoji="0" lang="en-GB" sz="3100" b="0" i="0" u="none" strike="noStrike" kern="1200" cap="none" spc="0" normalizeH="0" baseline="0" noProof="0" dirty="0">
                <a:ln>
                  <a:noFill/>
                </a:ln>
                <a:effectLst/>
                <a:uLnTx/>
                <a:uFillTx/>
                <a:latin typeface="Calibri"/>
                <a:ea typeface="+mn-ea"/>
                <a:cs typeface="+mn-cs"/>
              </a:rPr>
              <a:t>Halpern (2015:120)</a:t>
            </a:r>
          </a:p>
        </p:txBody>
      </p:sp>
      <p:sp>
        <p:nvSpPr>
          <p:cNvPr id="3" name="Content Placeholder 2">
            <a:extLst>
              <a:ext uri="{FF2B5EF4-FFF2-40B4-BE49-F238E27FC236}">
                <a16:creationId xmlns:a16="http://schemas.microsoft.com/office/drawing/2014/main" id="{692E813F-7747-445B-8C22-7FB3B6328428}"/>
              </a:ext>
            </a:extLst>
          </p:cNvPr>
          <p:cNvSpPr>
            <a:spLocks noGrp="1"/>
          </p:cNvSpPr>
          <p:nvPr>
            <p:ph idx="1"/>
          </p:nvPr>
        </p:nvSpPr>
        <p:spPr>
          <a:xfrm>
            <a:off x="0" y="2467283"/>
            <a:ext cx="4211959" cy="3337981"/>
          </a:xfrm>
        </p:spPr>
        <p:txBody>
          <a:bodyPr anchor="ctr">
            <a:normAutofit fontScale="92500" lnSpcReduction="10000"/>
          </a:bodyPr>
          <a:lstStyle/>
          <a:p>
            <a:r>
              <a:rPr lang="en-US" sz="2400" dirty="0"/>
              <a:t>Amazon - other people have also looked at, buy these items together for £x</a:t>
            </a:r>
          </a:p>
          <a:p>
            <a:r>
              <a:rPr lang="en-US" sz="2400" dirty="0"/>
              <a:t>Kitty Genovese 1964</a:t>
            </a:r>
          </a:p>
          <a:p>
            <a:r>
              <a:rPr lang="en-US" sz="2400" dirty="0" err="1"/>
              <a:t>Latene</a:t>
            </a:r>
            <a:r>
              <a:rPr lang="en-US" sz="2400" dirty="0"/>
              <a:t> and Darley - smoke filling room, individuals investigate, in company we look at one another</a:t>
            </a:r>
          </a:p>
          <a:p>
            <a:r>
              <a:rPr lang="en-US" sz="2400" dirty="0"/>
              <a:t>HMRC ‘eyes campaign’ on undeclared income</a:t>
            </a:r>
          </a:p>
          <a:p>
            <a:endParaRPr lang="en-GB" sz="1600" dirty="0"/>
          </a:p>
        </p:txBody>
      </p:sp>
      <p:sp>
        <p:nvSpPr>
          <p:cNvPr id="4" name="Slide Number Placeholder 3">
            <a:extLst>
              <a:ext uri="{FF2B5EF4-FFF2-40B4-BE49-F238E27FC236}">
                <a16:creationId xmlns:a16="http://schemas.microsoft.com/office/drawing/2014/main" id="{D44F77B5-338A-41F0-8BFC-54882E970CFE}"/>
              </a:ext>
            </a:extLst>
          </p:cNvPr>
          <p:cNvSpPr>
            <a:spLocks noGrp="1"/>
          </p:cNvSpPr>
          <p:nvPr>
            <p:ph type="sldNum" sz="quarter" idx="12"/>
          </p:nvPr>
        </p:nvSpPr>
        <p:spPr>
          <a:xfrm>
            <a:off x="1926152" y="1232300"/>
            <a:ext cx="274320" cy="365125"/>
          </a:xfrm>
          <a:prstGeom prst="ellipse">
            <a:avLst/>
          </a:prstGeom>
          <a:solidFill>
            <a:schemeClr val="bg1">
              <a:alpha val="70000"/>
            </a:schemeClr>
          </a:solidFill>
          <a:ln>
            <a:solidFill>
              <a:schemeClr val="tx1">
                <a:lumMod val="75000"/>
                <a:lumOff val="25000"/>
              </a:schemeClr>
            </a:solidFill>
          </a:ln>
        </p:spPr>
        <p:txBody>
          <a:bodyPr>
            <a:normAutofit fontScale="55000" lnSpcReduction="20000"/>
          </a:bodyPr>
          <a:lstStyle/>
          <a:p>
            <a:pPr algn="ctr">
              <a:lnSpc>
                <a:spcPct val="90000"/>
              </a:lnSpc>
              <a:spcAft>
                <a:spcPts val="600"/>
              </a:spcAft>
            </a:pPr>
            <a:fld id="{B6F15528-21DE-4FAA-801E-634DDDAF4B2B}" type="slidenum">
              <a:rPr lang="en-US">
                <a:solidFill>
                  <a:schemeClr val="tx1"/>
                </a:solidFill>
              </a:rPr>
              <a:pPr algn="ctr">
                <a:lnSpc>
                  <a:spcPct val="90000"/>
                </a:lnSpc>
                <a:spcAft>
                  <a:spcPts val="600"/>
                </a:spcAft>
              </a:pPr>
              <a:t>47</a:t>
            </a:fld>
            <a:endParaRPr lang="en-US">
              <a:solidFill>
                <a:schemeClr val="tx1"/>
              </a:solidFill>
            </a:endParaRPr>
          </a:p>
        </p:txBody>
      </p:sp>
    </p:spTree>
    <p:extLst>
      <p:ext uri="{BB962C8B-B14F-4D97-AF65-F5344CB8AC3E}">
        <p14:creationId xmlns:p14="http://schemas.microsoft.com/office/powerpoint/2010/main" val="11597663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2E813F-7747-445B-8C22-7FB3B6328428}"/>
              </a:ext>
            </a:extLst>
          </p:cNvPr>
          <p:cNvSpPr>
            <a:spLocks noGrp="1"/>
          </p:cNvSpPr>
          <p:nvPr>
            <p:ph idx="1"/>
          </p:nvPr>
        </p:nvSpPr>
        <p:spPr>
          <a:xfrm>
            <a:off x="457200" y="692696"/>
            <a:ext cx="8435280" cy="5040559"/>
          </a:xfrm>
        </p:spPr>
        <p:txBody>
          <a:bodyPr>
            <a:normAutofit lnSpcReduction="10000"/>
          </a:bodyPr>
          <a:lstStyle/>
          <a:p>
            <a:pPr marL="0" indent="0">
              <a:buNone/>
            </a:pPr>
            <a:r>
              <a:rPr lang="en-US" sz="4000" dirty="0"/>
              <a:t>Job Centre advisors booking unemployed people into events:</a:t>
            </a:r>
          </a:p>
          <a:p>
            <a:pPr marL="0" indent="0">
              <a:buNone/>
            </a:pPr>
            <a:endParaRPr lang="en-US" dirty="0"/>
          </a:p>
          <a:p>
            <a:r>
              <a:rPr lang="en-US" dirty="0"/>
              <a:t>10% turned up</a:t>
            </a:r>
          </a:p>
          <a:p>
            <a:r>
              <a:rPr lang="en-US" dirty="0"/>
              <a:t>Text reminder with name increases to 15%</a:t>
            </a:r>
          </a:p>
          <a:p>
            <a:r>
              <a:rPr lang="en-US" dirty="0"/>
              <a:t>Add the advisor’s name up to 17%</a:t>
            </a:r>
          </a:p>
          <a:p>
            <a:r>
              <a:rPr lang="en-US" dirty="0"/>
              <a:t>The number coming along up to 18%</a:t>
            </a:r>
          </a:p>
          <a:p>
            <a:r>
              <a:rPr lang="en-US" dirty="0"/>
              <a:t>‘I’ve booked you a place’ &amp; ‘Good luck!’ response up to 27%!! </a:t>
            </a:r>
            <a:endParaRPr lang="en-GB" dirty="0"/>
          </a:p>
        </p:txBody>
      </p:sp>
      <p:sp>
        <p:nvSpPr>
          <p:cNvPr id="4" name="Slide Number Placeholder 3">
            <a:extLst>
              <a:ext uri="{FF2B5EF4-FFF2-40B4-BE49-F238E27FC236}">
                <a16:creationId xmlns:a16="http://schemas.microsoft.com/office/drawing/2014/main" id="{D44F77B5-338A-41F0-8BFC-54882E970CF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8C08260A-B1CD-4F9F-A986-EE7E6B2D31EF}"/>
              </a:ext>
            </a:extLst>
          </p:cNvPr>
          <p:cNvSpPr txBox="1"/>
          <p:nvPr/>
        </p:nvSpPr>
        <p:spPr>
          <a:xfrm>
            <a:off x="457200" y="6254679"/>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(2015:120)</a:t>
            </a:r>
          </a:p>
        </p:txBody>
      </p:sp>
      <p:sp>
        <p:nvSpPr>
          <p:cNvPr id="6" name="Rectangle 5">
            <a:extLst>
              <a:ext uri="{FF2B5EF4-FFF2-40B4-BE49-F238E27FC236}">
                <a16:creationId xmlns:a16="http://schemas.microsoft.com/office/drawing/2014/main" id="{9A761A4A-D7FA-4B44-8BA8-208DD0CD8DA4}"/>
              </a:ext>
            </a:extLst>
          </p:cNvPr>
          <p:cNvSpPr/>
          <p:nvPr/>
        </p:nvSpPr>
        <p:spPr>
          <a:xfrm>
            <a:off x="2847801" y="5739686"/>
            <a:ext cx="3654077" cy="461665"/>
          </a:xfrm>
          <a:prstGeom prst="rect">
            <a:avLst/>
          </a:prstGeom>
          <a:solidFill>
            <a:srgbClr val="FFFF00"/>
          </a:solidFill>
          <a:ln w="38100">
            <a:solidFill>
              <a:schemeClr val="tx1"/>
            </a:solidFill>
          </a:ln>
        </p:spPr>
        <p:txBody>
          <a:bodyPr wrap="none">
            <a:spAutoFit/>
          </a:bodyPr>
          <a:lstStyle/>
          <a:p>
            <a:r>
              <a:rPr lang="en-GB" sz="2400" dirty="0"/>
              <a:t>The human approach works</a:t>
            </a:r>
          </a:p>
        </p:txBody>
      </p:sp>
    </p:spTree>
    <p:extLst>
      <p:ext uri="{BB962C8B-B14F-4D97-AF65-F5344CB8AC3E}">
        <p14:creationId xmlns:p14="http://schemas.microsoft.com/office/powerpoint/2010/main" val="499230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F74D28C-3268-4E35-8EE1-D92CB4A85A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413" y="0"/>
            <a:ext cx="4629587"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8C74FB41-24A5-4539-A5F8-AE2C0CF4C869}"/>
              </a:ext>
            </a:extLst>
          </p:cNvPr>
          <p:cNvPicPr>
            <a:picLocks noChangeAspect="1"/>
          </p:cNvPicPr>
          <p:nvPr/>
        </p:nvPicPr>
        <p:blipFill rotWithShape="1">
          <a:blip r:embed="rId2"/>
          <a:srcRect r="12159"/>
          <a:stretch/>
        </p:blipFill>
        <p:spPr>
          <a:xfrm>
            <a:off x="4625884" y="10"/>
            <a:ext cx="4518116"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
        <p:nvSpPr>
          <p:cNvPr id="2" name="Title 1">
            <a:extLst>
              <a:ext uri="{FF2B5EF4-FFF2-40B4-BE49-F238E27FC236}">
                <a16:creationId xmlns:a16="http://schemas.microsoft.com/office/drawing/2014/main" id="{DCDC0B21-A0BB-49F3-905B-047FF541F2E1}"/>
              </a:ext>
            </a:extLst>
          </p:cNvPr>
          <p:cNvSpPr>
            <a:spLocks noGrp="1"/>
          </p:cNvSpPr>
          <p:nvPr>
            <p:ph type="title"/>
          </p:nvPr>
        </p:nvSpPr>
        <p:spPr>
          <a:xfrm>
            <a:off x="195784" y="836712"/>
            <a:ext cx="4262893" cy="1325563"/>
          </a:xfrm>
        </p:spPr>
        <p:txBody>
          <a:bodyPr>
            <a:noAutofit/>
          </a:bodyPr>
          <a:lstStyle/>
          <a:p>
            <a:pPr>
              <a:lnSpc>
                <a:spcPct val="90000"/>
              </a:lnSpc>
            </a:pPr>
            <a:r>
              <a:rPr lang="en-GB" sz="4800" dirty="0"/>
              <a:t>Robert Cialdini advised caution!</a:t>
            </a:r>
          </a:p>
        </p:txBody>
      </p:sp>
      <p:sp>
        <p:nvSpPr>
          <p:cNvPr id="3" name="Content Placeholder 2">
            <a:extLst>
              <a:ext uri="{FF2B5EF4-FFF2-40B4-BE49-F238E27FC236}">
                <a16:creationId xmlns:a16="http://schemas.microsoft.com/office/drawing/2014/main" id="{27D3676A-89B4-4BC3-BCD3-D062B3CD239F}"/>
              </a:ext>
            </a:extLst>
          </p:cNvPr>
          <p:cNvSpPr>
            <a:spLocks noGrp="1"/>
          </p:cNvSpPr>
          <p:nvPr>
            <p:ph idx="1"/>
          </p:nvPr>
        </p:nvSpPr>
        <p:spPr>
          <a:xfrm>
            <a:off x="251520" y="2564904"/>
            <a:ext cx="4518116" cy="4032448"/>
          </a:xfrm>
        </p:spPr>
        <p:txBody>
          <a:bodyPr anchor="t">
            <a:noAutofit/>
          </a:bodyPr>
          <a:lstStyle/>
          <a:p>
            <a:pPr marL="0" indent="0">
              <a:buNone/>
            </a:pPr>
            <a:r>
              <a:rPr lang="en-US" sz="2800" b="1" dirty="0"/>
              <a:t>Avoid messages backfiring</a:t>
            </a:r>
          </a:p>
          <a:p>
            <a:r>
              <a:rPr lang="en-US" sz="2800" dirty="0"/>
              <a:t>Young people carry knives could result in more </a:t>
            </a:r>
            <a:r>
              <a:rPr lang="en-US" sz="2800" dirty="0" err="1"/>
              <a:t>yp</a:t>
            </a:r>
            <a:r>
              <a:rPr lang="en-US" sz="2800" dirty="0"/>
              <a:t> carrying knives</a:t>
            </a:r>
          </a:p>
          <a:p>
            <a:r>
              <a:rPr lang="en-US" sz="2800" dirty="0"/>
              <a:t>Benefit fraud is rife - why not me as well? </a:t>
            </a:r>
          </a:p>
          <a:p>
            <a:r>
              <a:rPr lang="en-US" sz="2800" dirty="0"/>
              <a:t>No Ball Games = what a great place for a ball game</a:t>
            </a:r>
          </a:p>
        </p:txBody>
      </p:sp>
      <p:sp>
        <p:nvSpPr>
          <p:cNvPr id="4" name="Slide Number Placeholder 3">
            <a:extLst>
              <a:ext uri="{FF2B5EF4-FFF2-40B4-BE49-F238E27FC236}">
                <a16:creationId xmlns:a16="http://schemas.microsoft.com/office/drawing/2014/main" id="{AD342CF9-BDFA-451F-82ED-4674551C5ED9}"/>
              </a:ext>
            </a:extLst>
          </p:cNvPr>
          <p:cNvSpPr>
            <a:spLocks noGrp="1"/>
          </p:cNvSpPr>
          <p:nvPr>
            <p:ph type="sldNum" sz="quarter" idx="12"/>
          </p:nvPr>
        </p:nvSpPr>
        <p:spPr>
          <a:xfrm>
            <a:off x="603363" y="599325"/>
            <a:ext cx="411480" cy="548640"/>
          </a:xfrm>
          <a:prstGeom prst="ellipse">
            <a:avLst/>
          </a:prstGeom>
          <a:solidFill>
            <a:srgbClr val="634A44"/>
          </a:solidFill>
        </p:spPr>
        <p:txBody>
          <a:bodyPr anchor="ctr">
            <a:normAutofit fontScale="92500" lnSpcReduction="20000"/>
          </a:bodyPr>
          <a:lstStyle/>
          <a:p>
            <a:pPr algn="ctr">
              <a:spcAft>
                <a:spcPts val="600"/>
              </a:spcAft>
            </a:pPr>
            <a:fld id="{B6F15528-21DE-4FAA-801E-634DDDAF4B2B}" type="slidenum">
              <a:rPr lang="en-US" sz="1300">
                <a:solidFill>
                  <a:srgbClr val="FFFFFF"/>
                </a:solidFill>
              </a:rPr>
              <a:pPr algn="ctr">
                <a:spcAft>
                  <a:spcPts val="600"/>
                </a:spcAft>
              </a:pPr>
              <a:t>49</a:t>
            </a:fld>
            <a:endParaRPr lang="en-US" sz="1300">
              <a:solidFill>
                <a:srgbClr val="FFFFFF"/>
              </a:solidFill>
            </a:endParaRPr>
          </a:p>
        </p:txBody>
      </p:sp>
    </p:spTree>
    <p:extLst>
      <p:ext uri="{BB962C8B-B14F-4D97-AF65-F5344CB8AC3E}">
        <p14:creationId xmlns:p14="http://schemas.microsoft.com/office/powerpoint/2010/main" val="141070655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4038CB10-1F5C-4D54-9DF7-12586DE5B00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E3B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1">
            <a:extLst>
              <a:ext uri="{FF2B5EF4-FFF2-40B4-BE49-F238E27FC236}">
                <a16:creationId xmlns:a16="http://schemas.microsoft.com/office/drawing/2014/main" id="{73ED6512-6858-4552-B699-9A97FE9A4E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778F63C3-F99D-426F-BFA4-4F2D86E75DA8}"/>
              </a:ext>
            </a:extLst>
          </p:cNvPr>
          <p:cNvPicPr>
            <a:picLocks noChangeAspect="1"/>
          </p:cNvPicPr>
          <p:nvPr/>
        </p:nvPicPr>
        <p:blipFill rotWithShape="1">
          <a:blip r:embed="rId2"/>
          <a:srcRect r="13968" b="-3"/>
          <a:stretch/>
        </p:blipFill>
        <p:spPr>
          <a:xfrm>
            <a:off x="245660" y="321733"/>
            <a:ext cx="5293729" cy="4107392"/>
          </a:xfrm>
          <a:prstGeom prst="rect">
            <a:avLst/>
          </a:prstGeom>
        </p:spPr>
      </p:pic>
      <p:sp>
        <p:nvSpPr>
          <p:cNvPr id="2" name="Title 1">
            <a:extLst>
              <a:ext uri="{FF2B5EF4-FFF2-40B4-BE49-F238E27FC236}">
                <a16:creationId xmlns:a16="http://schemas.microsoft.com/office/drawing/2014/main" id="{DCDC0B21-A0BB-49F3-905B-047FF541F2E1}"/>
              </a:ext>
            </a:extLst>
          </p:cNvPr>
          <p:cNvSpPr>
            <a:spLocks noGrp="1"/>
          </p:cNvSpPr>
          <p:nvPr>
            <p:ph type="title"/>
          </p:nvPr>
        </p:nvSpPr>
        <p:spPr>
          <a:xfrm>
            <a:off x="393192" y="4767072"/>
            <a:ext cx="4945641" cy="1625210"/>
          </a:xfrm>
        </p:spPr>
        <p:txBody>
          <a:bodyPr>
            <a:normAutofit/>
          </a:bodyPr>
          <a:lstStyle/>
          <a:p>
            <a:pPr algn="r"/>
            <a:r>
              <a:rPr lang="en-GB">
                <a:solidFill>
                  <a:srgbClr val="FFFFFF"/>
                </a:solidFill>
              </a:rPr>
              <a:t>Robert Cialdini advised caution!</a:t>
            </a:r>
          </a:p>
        </p:txBody>
      </p:sp>
      <p:sp>
        <p:nvSpPr>
          <p:cNvPr id="3" name="Content Placeholder 2">
            <a:extLst>
              <a:ext uri="{FF2B5EF4-FFF2-40B4-BE49-F238E27FC236}">
                <a16:creationId xmlns:a16="http://schemas.microsoft.com/office/drawing/2014/main" id="{27D3676A-89B4-4BC3-BCD3-D062B3CD239F}"/>
              </a:ext>
            </a:extLst>
          </p:cNvPr>
          <p:cNvSpPr>
            <a:spLocks noGrp="1"/>
          </p:cNvSpPr>
          <p:nvPr>
            <p:ph idx="1"/>
          </p:nvPr>
        </p:nvSpPr>
        <p:spPr>
          <a:xfrm>
            <a:off x="5650992" y="321732"/>
            <a:ext cx="3207258" cy="6070549"/>
          </a:xfrm>
        </p:spPr>
        <p:txBody>
          <a:bodyPr anchor="ctr">
            <a:normAutofit fontScale="77500" lnSpcReduction="20000"/>
          </a:bodyPr>
          <a:lstStyle/>
          <a:p>
            <a:pPr marL="0" indent="0">
              <a:buNone/>
            </a:pPr>
            <a:r>
              <a:rPr lang="en-US" sz="5100" b="1" dirty="0">
                <a:solidFill>
                  <a:srgbClr val="FFFFFF"/>
                </a:solidFill>
              </a:rPr>
              <a:t>Avoid messages backfiring</a:t>
            </a:r>
          </a:p>
          <a:p>
            <a:r>
              <a:rPr lang="en-US" sz="3100" dirty="0">
                <a:solidFill>
                  <a:srgbClr val="FFFFFF"/>
                </a:solidFill>
              </a:rPr>
              <a:t>Immigration officers - some have been caught for selling work visas - what a great idea</a:t>
            </a:r>
          </a:p>
          <a:p>
            <a:r>
              <a:rPr lang="en-US" sz="3100" dirty="0">
                <a:solidFill>
                  <a:srgbClr val="FFFFFF"/>
                </a:solidFill>
              </a:rPr>
              <a:t>Many people miss doctors appointments - it’s not just me then</a:t>
            </a:r>
          </a:p>
          <a:p>
            <a:r>
              <a:rPr lang="en-US" sz="3100" dirty="0">
                <a:solidFill>
                  <a:srgbClr val="FFFFFF"/>
                </a:solidFill>
              </a:rPr>
              <a:t>Crime </a:t>
            </a:r>
            <a:r>
              <a:rPr lang="en-US" sz="3100" dirty="0" err="1">
                <a:solidFill>
                  <a:srgbClr val="FFFFFF"/>
                </a:solidFill>
              </a:rPr>
              <a:t>programmes</a:t>
            </a:r>
            <a:r>
              <a:rPr lang="en-US" sz="3100" dirty="0">
                <a:solidFill>
                  <a:srgbClr val="FFFFFF"/>
                </a:solidFill>
              </a:rPr>
              <a:t> &amp; feeling that crime is rising</a:t>
            </a:r>
          </a:p>
          <a:p>
            <a:r>
              <a:rPr lang="en-US" sz="3100" dirty="0">
                <a:solidFill>
                  <a:srgbClr val="FFFFFF"/>
                </a:solidFill>
              </a:rPr>
              <a:t>Lack of women on boards</a:t>
            </a:r>
          </a:p>
        </p:txBody>
      </p:sp>
      <p:sp>
        <p:nvSpPr>
          <p:cNvPr id="4" name="Slide Number Placeholder 3">
            <a:extLst>
              <a:ext uri="{FF2B5EF4-FFF2-40B4-BE49-F238E27FC236}">
                <a16:creationId xmlns:a16="http://schemas.microsoft.com/office/drawing/2014/main" id="{AD342CF9-BDFA-451F-82ED-4674551C5ED9}"/>
              </a:ext>
            </a:extLst>
          </p:cNvPr>
          <p:cNvSpPr>
            <a:spLocks noGrp="1"/>
          </p:cNvSpPr>
          <p:nvPr>
            <p:ph type="sldNum" sz="quarter" idx="12"/>
          </p:nvPr>
        </p:nvSpPr>
        <p:spPr>
          <a:xfrm>
            <a:off x="8127999" y="6535157"/>
            <a:ext cx="730251"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B6F15528-21DE-4FAA-801E-634DDDAF4B2B}" type="slidenum">
              <a:rPr kumimoji="0" lang="en-US" sz="10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defTabSz="914400" rtl="0" eaLnBrk="1" fontAlgn="auto" latinLnBrk="0" hangingPunct="1">
                <a:spcBef>
                  <a:spcPts val="0"/>
                </a:spcBef>
                <a:spcAft>
                  <a:spcPts val="600"/>
                </a:spcAft>
                <a:buClrTx/>
                <a:buSzTx/>
                <a:buFontTx/>
                <a:buNone/>
                <a:tabLst/>
                <a:defRPr/>
              </a:pPr>
              <a:t>50</a:t>
            </a:fld>
            <a:endParaRPr kumimoji="0" lang="en-US" sz="10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097770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53" presetClass="entr" presetSubtype="16"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p:cTn id="23" dur="500" fill="hold"/>
                                        <p:tgtEl>
                                          <p:spTgt spid="5"/>
                                        </p:tgtEl>
                                        <p:attrNameLst>
                                          <p:attrName>ppt_w</p:attrName>
                                        </p:attrNameLst>
                                      </p:cBhvr>
                                      <p:tavLst>
                                        <p:tav tm="0">
                                          <p:val>
                                            <p:fltVal val="0"/>
                                          </p:val>
                                        </p:tav>
                                        <p:tav tm="100000">
                                          <p:val>
                                            <p:strVal val="#ppt_w"/>
                                          </p:val>
                                        </p:tav>
                                      </p:tavLst>
                                    </p:anim>
                                    <p:anim calcmode="lin" valueType="num">
                                      <p:cBhvr>
                                        <p:cTn id="24" dur="500" fill="hold"/>
                                        <p:tgtEl>
                                          <p:spTgt spid="5"/>
                                        </p:tgtEl>
                                        <p:attrNameLst>
                                          <p:attrName>ppt_h</p:attrName>
                                        </p:attrNameLst>
                                      </p:cBhvr>
                                      <p:tavLst>
                                        <p:tav tm="0">
                                          <p:val>
                                            <p:fltVal val="0"/>
                                          </p:val>
                                        </p:tav>
                                        <p:tav tm="100000">
                                          <p:val>
                                            <p:strVal val="#ppt_h"/>
                                          </p:val>
                                        </p:tav>
                                      </p:tavLst>
                                    </p:anim>
                                    <p:animEffect transition="in" filter="fade">
                                      <p:cBhvr>
                                        <p:cTn id="2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7E99D76-FE1E-4332-ABD9-EAE0353248E0}"/>
              </a:ext>
            </a:extLst>
          </p:cNvPr>
          <p:cNvPicPr>
            <a:picLocks noChangeAspect="1"/>
          </p:cNvPicPr>
          <p:nvPr/>
        </p:nvPicPr>
        <p:blipFill>
          <a:blip r:embed="rId2"/>
          <a:stretch>
            <a:fillRect/>
          </a:stretch>
        </p:blipFill>
        <p:spPr>
          <a:xfrm>
            <a:off x="372537" y="1165786"/>
            <a:ext cx="8314263" cy="5546081"/>
          </a:xfrm>
          <a:prstGeom prst="rect">
            <a:avLst/>
          </a:prstGeom>
        </p:spPr>
      </p:pic>
      <p:sp>
        <p:nvSpPr>
          <p:cNvPr id="2" name="Title 1">
            <a:extLst>
              <a:ext uri="{FF2B5EF4-FFF2-40B4-BE49-F238E27FC236}">
                <a16:creationId xmlns:a16="http://schemas.microsoft.com/office/drawing/2014/main" id="{F3455A79-D609-4740-A515-936465DE2BC5}"/>
              </a:ext>
            </a:extLst>
          </p:cNvPr>
          <p:cNvSpPr>
            <a:spLocks noGrp="1"/>
          </p:cNvSpPr>
          <p:nvPr>
            <p:ph type="title"/>
          </p:nvPr>
        </p:nvSpPr>
        <p:spPr/>
        <p:txBody>
          <a:bodyPr/>
          <a:lstStyle/>
          <a:p>
            <a:r>
              <a:rPr lang="en-GB" dirty="0"/>
              <a:t>Ethnic minority police applicants</a:t>
            </a:r>
          </a:p>
        </p:txBody>
      </p:sp>
      <p:sp>
        <p:nvSpPr>
          <p:cNvPr id="3" name="Content Placeholder 2">
            <a:extLst>
              <a:ext uri="{FF2B5EF4-FFF2-40B4-BE49-F238E27FC236}">
                <a16:creationId xmlns:a16="http://schemas.microsoft.com/office/drawing/2014/main" id="{E7C3336F-5E21-4E6B-8B6C-B1956C326DA7}"/>
              </a:ext>
            </a:extLst>
          </p:cNvPr>
          <p:cNvSpPr>
            <a:spLocks noGrp="1"/>
          </p:cNvSpPr>
          <p:nvPr>
            <p:ph idx="1"/>
          </p:nvPr>
        </p:nvSpPr>
        <p:spPr>
          <a:xfrm>
            <a:off x="372536" y="3789040"/>
            <a:ext cx="8229599" cy="3065260"/>
          </a:xfrm>
        </p:spPr>
        <p:txBody>
          <a:bodyPr>
            <a:normAutofit/>
          </a:bodyPr>
          <a:lstStyle/>
          <a:p>
            <a:r>
              <a:rPr lang="en-US" sz="2800" dirty="0">
                <a:solidFill>
                  <a:schemeClr val="bg1"/>
                </a:solidFill>
              </a:rPr>
              <a:t>Pass rate for an online exam was 33% lower for ethnic minorities than for white applicants despite the intention that it would help narrow the gap</a:t>
            </a:r>
          </a:p>
          <a:p>
            <a:r>
              <a:rPr lang="en-US" sz="2800" dirty="0">
                <a:solidFill>
                  <a:schemeClr val="bg1"/>
                </a:solidFill>
              </a:rPr>
              <a:t>Why the gap? Mastery of English? Cognitive abilities?</a:t>
            </a:r>
          </a:p>
          <a:p>
            <a:r>
              <a:rPr lang="en-US" sz="2800" dirty="0">
                <a:solidFill>
                  <a:schemeClr val="bg1"/>
                </a:solidFill>
              </a:rPr>
              <a:t>Lower the standard or think differently?</a:t>
            </a:r>
          </a:p>
          <a:p>
            <a:r>
              <a:rPr lang="en-US" sz="2800" dirty="0">
                <a:solidFill>
                  <a:schemeClr val="bg1"/>
                </a:solidFill>
              </a:rPr>
              <a:t>The focus on motivation to apply worked</a:t>
            </a:r>
          </a:p>
        </p:txBody>
      </p:sp>
      <p:sp>
        <p:nvSpPr>
          <p:cNvPr id="4" name="Slide Number Placeholder 3">
            <a:extLst>
              <a:ext uri="{FF2B5EF4-FFF2-40B4-BE49-F238E27FC236}">
                <a16:creationId xmlns:a16="http://schemas.microsoft.com/office/drawing/2014/main" id="{D186CA6E-3FF1-40D8-A82F-5D7A695F38DC}"/>
              </a:ext>
            </a:extLst>
          </p:cNvPr>
          <p:cNvSpPr>
            <a:spLocks noGrp="1"/>
          </p:cNvSpPr>
          <p:nvPr>
            <p:ph type="sldNum" sz="quarter" idx="12"/>
          </p:nvPr>
        </p:nvSpPr>
        <p:spPr/>
        <p:txBody>
          <a:bodyPr/>
          <a:lstStyle/>
          <a:p>
            <a:fld id="{B6F15528-21DE-4FAA-801E-634DDDAF4B2B}" type="slidenum">
              <a:rPr lang="en-US" smtClean="0"/>
              <a:pPr/>
              <a:t>51</a:t>
            </a:fld>
            <a:endParaRPr lang="en-US"/>
          </a:p>
        </p:txBody>
      </p:sp>
      <p:sp>
        <p:nvSpPr>
          <p:cNvPr id="5" name="TextBox 4">
            <a:extLst>
              <a:ext uri="{FF2B5EF4-FFF2-40B4-BE49-F238E27FC236}">
                <a16:creationId xmlns:a16="http://schemas.microsoft.com/office/drawing/2014/main" id="{EB1A641E-C4D2-4045-8E06-EC6DD6B72670}"/>
              </a:ext>
            </a:extLst>
          </p:cNvPr>
          <p:cNvSpPr txBox="1"/>
          <p:nvPr/>
        </p:nvSpPr>
        <p:spPr>
          <a:xfrm>
            <a:off x="6720398" y="132318"/>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(2015:137)</a:t>
            </a:r>
          </a:p>
        </p:txBody>
      </p:sp>
    </p:spTree>
    <p:extLst>
      <p:ext uri="{BB962C8B-B14F-4D97-AF65-F5344CB8AC3E}">
        <p14:creationId xmlns:p14="http://schemas.microsoft.com/office/powerpoint/2010/main" val="3793856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7E99D76-FE1E-4332-ABD9-EAE0353248E0}"/>
              </a:ext>
            </a:extLst>
          </p:cNvPr>
          <p:cNvPicPr>
            <a:picLocks noChangeAspect="1"/>
          </p:cNvPicPr>
          <p:nvPr/>
        </p:nvPicPr>
        <p:blipFill>
          <a:blip r:embed="rId2"/>
          <a:stretch>
            <a:fillRect/>
          </a:stretch>
        </p:blipFill>
        <p:spPr>
          <a:xfrm>
            <a:off x="372537" y="1165786"/>
            <a:ext cx="8314263" cy="5546081"/>
          </a:xfrm>
          <a:prstGeom prst="rect">
            <a:avLst/>
          </a:prstGeom>
        </p:spPr>
      </p:pic>
      <p:sp>
        <p:nvSpPr>
          <p:cNvPr id="2" name="Title 1">
            <a:extLst>
              <a:ext uri="{FF2B5EF4-FFF2-40B4-BE49-F238E27FC236}">
                <a16:creationId xmlns:a16="http://schemas.microsoft.com/office/drawing/2014/main" id="{F3455A79-D609-4740-A515-936465DE2BC5}"/>
              </a:ext>
            </a:extLst>
          </p:cNvPr>
          <p:cNvSpPr>
            <a:spLocks noGrp="1"/>
          </p:cNvSpPr>
          <p:nvPr>
            <p:ph type="title"/>
          </p:nvPr>
        </p:nvSpPr>
        <p:spPr/>
        <p:txBody>
          <a:bodyPr/>
          <a:lstStyle/>
          <a:p>
            <a:r>
              <a:rPr lang="en-GB" dirty="0"/>
              <a:t>Ethnic minority police applicants</a:t>
            </a:r>
          </a:p>
        </p:txBody>
      </p:sp>
      <p:sp>
        <p:nvSpPr>
          <p:cNvPr id="4" name="Slide Number Placeholder 3">
            <a:extLst>
              <a:ext uri="{FF2B5EF4-FFF2-40B4-BE49-F238E27FC236}">
                <a16:creationId xmlns:a16="http://schemas.microsoft.com/office/drawing/2014/main" id="{D186CA6E-3FF1-40D8-A82F-5D7A695F38D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EB1A641E-C4D2-4045-8E06-EC6DD6B72670}"/>
              </a:ext>
            </a:extLst>
          </p:cNvPr>
          <p:cNvSpPr txBox="1"/>
          <p:nvPr/>
        </p:nvSpPr>
        <p:spPr>
          <a:xfrm>
            <a:off x="6720398" y="132318"/>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(2015:137)</a:t>
            </a:r>
          </a:p>
        </p:txBody>
      </p:sp>
      <p:sp>
        <p:nvSpPr>
          <p:cNvPr id="8" name="Content Placeholder 7">
            <a:extLst>
              <a:ext uri="{FF2B5EF4-FFF2-40B4-BE49-F238E27FC236}">
                <a16:creationId xmlns:a16="http://schemas.microsoft.com/office/drawing/2014/main" id="{B12AF9A5-6302-4C37-9215-AF06B60BF4A8}"/>
              </a:ext>
            </a:extLst>
          </p:cNvPr>
          <p:cNvSpPr>
            <a:spLocks noGrp="1"/>
          </p:cNvSpPr>
          <p:nvPr>
            <p:ph idx="1"/>
          </p:nvPr>
        </p:nvSpPr>
        <p:spPr>
          <a:xfrm>
            <a:off x="457200" y="4077072"/>
            <a:ext cx="8075240" cy="2592287"/>
          </a:xfrm>
        </p:spPr>
        <p:txBody>
          <a:bodyPr>
            <a:normAutofit lnSpcReduction="10000"/>
          </a:bodyPr>
          <a:lstStyle/>
          <a:p>
            <a:r>
              <a:rPr lang="en-US" sz="2800" dirty="0">
                <a:solidFill>
                  <a:schemeClr val="bg1"/>
                </a:solidFill>
              </a:rPr>
              <a:t>One extra line to the email instructions asked applicants to think about why they wanted to apply and why it mattered to their communities  </a:t>
            </a:r>
          </a:p>
          <a:p>
            <a:r>
              <a:rPr lang="en-US" sz="2800" dirty="0">
                <a:solidFill>
                  <a:schemeClr val="bg1"/>
                </a:solidFill>
              </a:rPr>
              <a:t>The ethnic minority pass rate went from 40 to 60% entirely eliminated the difference with white applicants.</a:t>
            </a:r>
          </a:p>
          <a:p>
            <a:endParaRPr lang="en-GB" dirty="0"/>
          </a:p>
        </p:txBody>
      </p:sp>
    </p:spTree>
    <p:extLst>
      <p:ext uri="{BB962C8B-B14F-4D97-AF65-F5344CB8AC3E}">
        <p14:creationId xmlns:p14="http://schemas.microsoft.com/office/powerpoint/2010/main" val="228833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B62A572-FF6F-4271-9F6E-D9161FC546D6}"/>
              </a:ext>
            </a:extLst>
          </p:cNvPr>
          <p:cNvSpPr>
            <a:spLocks noGrp="1"/>
          </p:cNvSpPr>
          <p:nvPr>
            <p:ph type="sldNum" sz="quarter" idx="12"/>
          </p:nvPr>
        </p:nvSpPr>
        <p:spPr/>
        <p:txBody>
          <a:bodyPr/>
          <a:lstStyle/>
          <a:p>
            <a:fld id="{B6F15528-21DE-4FAA-801E-634DDDAF4B2B}" type="slidenum">
              <a:rPr lang="en-US" smtClean="0"/>
              <a:pPr/>
              <a:t>53</a:t>
            </a:fld>
            <a:endParaRPr lang="en-US"/>
          </a:p>
        </p:txBody>
      </p:sp>
      <p:pic>
        <p:nvPicPr>
          <p:cNvPr id="6" name="Picture 5">
            <a:extLst>
              <a:ext uri="{FF2B5EF4-FFF2-40B4-BE49-F238E27FC236}">
                <a16:creationId xmlns:a16="http://schemas.microsoft.com/office/drawing/2014/main" id="{068C9DCC-61DD-4C42-ADB5-EBD98E38220E}"/>
              </a:ext>
            </a:extLst>
          </p:cNvPr>
          <p:cNvPicPr>
            <a:picLocks noChangeAspect="1"/>
          </p:cNvPicPr>
          <p:nvPr/>
        </p:nvPicPr>
        <p:blipFill>
          <a:blip r:embed="rId2"/>
          <a:stretch>
            <a:fillRect/>
          </a:stretch>
        </p:blipFill>
        <p:spPr>
          <a:xfrm>
            <a:off x="125830" y="6350"/>
            <a:ext cx="4476750" cy="6715125"/>
          </a:xfrm>
          <a:prstGeom prst="rect">
            <a:avLst/>
          </a:prstGeom>
        </p:spPr>
      </p:pic>
      <p:pic>
        <p:nvPicPr>
          <p:cNvPr id="7" name="Picture 6">
            <a:extLst>
              <a:ext uri="{FF2B5EF4-FFF2-40B4-BE49-F238E27FC236}">
                <a16:creationId xmlns:a16="http://schemas.microsoft.com/office/drawing/2014/main" id="{8E868312-31E0-466A-B7F0-EA1988A056A5}"/>
              </a:ext>
            </a:extLst>
          </p:cNvPr>
          <p:cNvPicPr>
            <a:picLocks noChangeAspect="1"/>
          </p:cNvPicPr>
          <p:nvPr/>
        </p:nvPicPr>
        <p:blipFill>
          <a:blip r:embed="rId3"/>
          <a:stretch>
            <a:fillRect/>
          </a:stretch>
        </p:blipFill>
        <p:spPr>
          <a:xfrm>
            <a:off x="3905250" y="2204864"/>
            <a:ext cx="5238750" cy="2657475"/>
          </a:xfrm>
          <a:prstGeom prst="rect">
            <a:avLst/>
          </a:prstGeom>
        </p:spPr>
      </p:pic>
    </p:spTree>
    <p:extLst>
      <p:ext uri="{BB962C8B-B14F-4D97-AF65-F5344CB8AC3E}">
        <p14:creationId xmlns:p14="http://schemas.microsoft.com/office/powerpoint/2010/main" val="731492693"/>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58327FE-12F9-4457-80E8-D795D0330C45}"/>
              </a:ext>
            </a:extLst>
          </p:cNvPr>
          <p:cNvSpPr>
            <a:spLocks noGrp="1"/>
          </p:cNvSpPr>
          <p:nvPr>
            <p:ph type="title"/>
          </p:nvPr>
        </p:nvSpPr>
        <p:spPr/>
        <p:txBody>
          <a:bodyPr/>
          <a:lstStyle/>
          <a:p>
            <a:r>
              <a:rPr lang="en-GB" dirty="0"/>
              <a:t>References</a:t>
            </a:r>
          </a:p>
        </p:txBody>
      </p:sp>
      <p:sp>
        <p:nvSpPr>
          <p:cNvPr id="4" name="Content Placeholder 3">
            <a:extLst>
              <a:ext uri="{FF2B5EF4-FFF2-40B4-BE49-F238E27FC236}">
                <a16:creationId xmlns:a16="http://schemas.microsoft.com/office/drawing/2014/main" id="{44C97944-2CE9-442E-9FB9-1336ACF12F90}"/>
              </a:ext>
            </a:extLst>
          </p:cNvPr>
          <p:cNvSpPr>
            <a:spLocks noGrp="1"/>
          </p:cNvSpPr>
          <p:nvPr>
            <p:ph idx="1"/>
          </p:nvPr>
        </p:nvSpPr>
        <p:spPr/>
        <p:txBody>
          <a:bodyPr/>
          <a:lstStyle/>
          <a:p>
            <a:pPr lvl="0">
              <a:spcBef>
                <a:spcPts val="0"/>
              </a:spcBef>
              <a:buFont typeface="+mj-lt"/>
              <a:buAutoNum type="arabicPeriod"/>
            </a:pPr>
            <a:r>
              <a:rPr lang="en-US" sz="2400" dirty="0"/>
              <a:t>Halpern D (2015) Inside the nudge unit: how small changes can make a big difference, London: WH Allen</a:t>
            </a:r>
            <a:endParaRPr lang="en-GB" sz="2400" dirty="0"/>
          </a:p>
          <a:p>
            <a:pPr lvl="0">
              <a:spcBef>
                <a:spcPts val="0"/>
              </a:spcBef>
              <a:buFont typeface="+mj-lt"/>
              <a:buAutoNum type="arabicPeriod"/>
            </a:pPr>
            <a:r>
              <a:rPr lang="en-GB" sz="2400" dirty="0" err="1"/>
              <a:t>Lanchester</a:t>
            </a:r>
            <a:r>
              <a:rPr lang="en-GB" sz="2400" dirty="0"/>
              <a:t> J (2015) ‘Nudge, Nudge’, London Review of Books available at </a:t>
            </a:r>
            <a:r>
              <a:rPr lang="en-GB" sz="2400" dirty="0">
                <a:hlinkClick r:id="rId2"/>
              </a:rPr>
              <a:t>http://www.lrb.co.uk/blog/2015/04/24/john-lanchester/episode-13-nudge-nudge/</a:t>
            </a:r>
            <a:r>
              <a:rPr lang="en-GB" sz="2400" dirty="0"/>
              <a:t> accessed on 8</a:t>
            </a:r>
            <a:r>
              <a:rPr lang="en-GB" sz="2400" baseline="30000" dirty="0"/>
              <a:t>th</a:t>
            </a:r>
            <a:r>
              <a:rPr lang="en-GB" sz="2400" dirty="0"/>
              <a:t> September 2015. </a:t>
            </a:r>
          </a:p>
          <a:p>
            <a:pPr lvl="0">
              <a:buFont typeface="+mj-lt"/>
              <a:buAutoNum type="arabicPeriod"/>
            </a:pPr>
            <a:r>
              <a:rPr lang="en-GB" sz="2400" dirty="0"/>
              <a:t>Thaler RH and Sunstein CR (2008) Nudge: improving decisions about health, wealth and happiness. London: Penguin</a:t>
            </a:r>
          </a:p>
          <a:p>
            <a:pPr marL="0" indent="0">
              <a:buNone/>
            </a:pPr>
            <a:endParaRPr lang="en-GB" dirty="0"/>
          </a:p>
        </p:txBody>
      </p:sp>
      <p:sp>
        <p:nvSpPr>
          <p:cNvPr id="2" name="Slide Number Placeholder 1">
            <a:extLst>
              <a:ext uri="{FF2B5EF4-FFF2-40B4-BE49-F238E27FC236}">
                <a16:creationId xmlns:a16="http://schemas.microsoft.com/office/drawing/2014/main" id="{4BB138EF-EDEE-43DB-A0C2-DF4213C3856A}"/>
              </a:ext>
            </a:extLst>
          </p:cNvPr>
          <p:cNvSpPr>
            <a:spLocks noGrp="1"/>
          </p:cNvSpPr>
          <p:nvPr>
            <p:ph type="sldNum" sz="quarter" idx="12"/>
          </p:nvPr>
        </p:nvSpPr>
        <p:spPr/>
        <p:txBody>
          <a:bodyPr/>
          <a:lstStyle/>
          <a:p>
            <a:fld id="{B6F15528-21DE-4FAA-801E-634DDDAF4B2B}" type="slidenum">
              <a:rPr lang="en-US" smtClean="0"/>
              <a:pPr/>
              <a:t>54</a:t>
            </a:fld>
            <a:endParaRPr lang="en-US"/>
          </a:p>
        </p:txBody>
      </p:sp>
    </p:spTree>
    <p:extLst>
      <p:ext uri="{BB962C8B-B14F-4D97-AF65-F5344CB8AC3E}">
        <p14:creationId xmlns:p14="http://schemas.microsoft.com/office/powerpoint/2010/main" val="190826726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E882A-1F6B-41ED-85A1-4B87515E3DA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9992757-0748-4F1A-92C6-C60861D25D0E}"/>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45C0C70E-AAC6-4CE6-AA5F-1F2EE047CAA7}"/>
              </a:ext>
            </a:extLst>
          </p:cNvPr>
          <p:cNvSpPr>
            <a:spLocks noGrp="1"/>
          </p:cNvSpPr>
          <p:nvPr>
            <p:ph type="sldNum" sz="quarter" idx="12"/>
          </p:nvPr>
        </p:nvSpPr>
        <p:spPr/>
        <p:txBody>
          <a:bodyPr/>
          <a:lstStyle/>
          <a:p>
            <a:fld id="{B6F15528-21DE-4FAA-801E-634DDDAF4B2B}" type="slidenum">
              <a:rPr lang="en-US" smtClean="0"/>
              <a:pPr/>
              <a:t>55</a:t>
            </a:fld>
            <a:endParaRPr lang="en-US"/>
          </a:p>
        </p:txBody>
      </p:sp>
    </p:spTree>
    <p:extLst>
      <p:ext uri="{BB962C8B-B14F-4D97-AF65-F5344CB8AC3E}">
        <p14:creationId xmlns:p14="http://schemas.microsoft.com/office/powerpoint/2010/main" val="3754793292"/>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916832"/>
            <a:ext cx="3466728" cy="2223120"/>
          </a:xfrm>
        </p:spPr>
        <p:txBody>
          <a:bodyPr>
            <a:normAutofit/>
          </a:bodyPr>
          <a:lstStyle/>
          <a:p>
            <a:r>
              <a:rPr lang="en-GB" dirty="0"/>
              <a:t>A few extracts from:</a:t>
            </a:r>
            <a:br>
              <a:rPr lang="en-GB" dirty="0"/>
            </a:br>
            <a:endParaRPr lang="en-GB" dirty="0"/>
          </a:p>
        </p:txBody>
      </p:sp>
      <p:sp>
        <p:nvSpPr>
          <p:cNvPr id="2" name="Slide Number Placeholder 1"/>
          <p:cNvSpPr>
            <a:spLocks noGrp="1"/>
          </p:cNvSpPr>
          <p:nvPr>
            <p:ph type="sldNum" sz="quarter" idx="12"/>
          </p:nvPr>
        </p:nvSpPr>
        <p:spPr/>
        <p:txBody>
          <a:bodyPr/>
          <a:lstStyle/>
          <a:p>
            <a:fld id="{B6F15528-21DE-4FAA-801E-634DDDAF4B2B}" type="slidenum">
              <a:rPr lang="en-US" smtClean="0"/>
              <a:pPr/>
              <a:t>56</a:t>
            </a:fld>
            <a:endParaRPr lang="en-US"/>
          </a:p>
        </p:txBody>
      </p:sp>
      <p:pic>
        <p:nvPicPr>
          <p:cNvPr id="4" name="Picture 3"/>
          <p:cNvPicPr>
            <a:picLocks noChangeAspect="1"/>
          </p:cNvPicPr>
          <p:nvPr/>
        </p:nvPicPr>
        <p:blipFill>
          <a:blip r:embed="rId2"/>
          <a:stretch>
            <a:fillRect/>
          </a:stretch>
        </p:blipFill>
        <p:spPr>
          <a:xfrm>
            <a:off x="3790256" y="38572"/>
            <a:ext cx="5266659" cy="6682903"/>
          </a:xfrm>
          <a:prstGeom prst="rect">
            <a:avLst/>
          </a:prstGeom>
          <a:ln w="25400">
            <a:solidFill>
              <a:schemeClr val="accent1"/>
            </a:solidFill>
          </a:ln>
        </p:spPr>
      </p:pic>
    </p:spTree>
    <p:extLst>
      <p:ext uri="{BB962C8B-B14F-4D97-AF65-F5344CB8AC3E}">
        <p14:creationId xmlns:p14="http://schemas.microsoft.com/office/powerpoint/2010/main" val="1201026196"/>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57</a:t>
            </a:fld>
            <a:endParaRPr lang="en-US"/>
          </a:p>
        </p:txBody>
      </p:sp>
      <p:pic>
        <p:nvPicPr>
          <p:cNvPr id="3" name="Picture 2"/>
          <p:cNvPicPr>
            <a:picLocks noChangeAspect="1"/>
          </p:cNvPicPr>
          <p:nvPr/>
        </p:nvPicPr>
        <p:blipFill>
          <a:blip r:embed="rId2"/>
          <a:stretch>
            <a:fillRect/>
          </a:stretch>
        </p:blipFill>
        <p:spPr>
          <a:xfrm>
            <a:off x="107504" y="21952"/>
            <a:ext cx="2952750" cy="1343025"/>
          </a:xfrm>
          <a:prstGeom prst="rect">
            <a:avLst/>
          </a:prstGeom>
        </p:spPr>
      </p:pic>
      <p:pic>
        <p:nvPicPr>
          <p:cNvPr id="4" name="Picture 3"/>
          <p:cNvPicPr>
            <a:picLocks noChangeAspect="1"/>
          </p:cNvPicPr>
          <p:nvPr/>
        </p:nvPicPr>
        <p:blipFill>
          <a:blip r:embed="rId3"/>
          <a:stretch>
            <a:fillRect/>
          </a:stretch>
        </p:blipFill>
        <p:spPr>
          <a:xfrm>
            <a:off x="107504" y="1174644"/>
            <a:ext cx="8556713" cy="5515227"/>
          </a:xfrm>
          <a:prstGeom prst="rect">
            <a:avLst/>
          </a:prstGeom>
        </p:spPr>
      </p:pic>
    </p:spTree>
    <p:extLst>
      <p:ext uri="{BB962C8B-B14F-4D97-AF65-F5344CB8AC3E}">
        <p14:creationId xmlns:p14="http://schemas.microsoft.com/office/powerpoint/2010/main" val="402581578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58</a:t>
            </a:fld>
            <a:endParaRPr lang="en-US"/>
          </a:p>
        </p:txBody>
      </p:sp>
      <p:pic>
        <p:nvPicPr>
          <p:cNvPr id="3" name="Picture 2"/>
          <p:cNvPicPr>
            <a:picLocks noChangeAspect="1"/>
          </p:cNvPicPr>
          <p:nvPr/>
        </p:nvPicPr>
        <p:blipFill>
          <a:blip r:embed="rId2"/>
          <a:stretch>
            <a:fillRect/>
          </a:stretch>
        </p:blipFill>
        <p:spPr>
          <a:xfrm>
            <a:off x="497360" y="61047"/>
            <a:ext cx="8208912" cy="6796953"/>
          </a:xfrm>
          <a:prstGeom prst="rect">
            <a:avLst/>
          </a:prstGeom>
        </p:spPr>
      </p:pic>
    </p:spTree>
    <p:extLst>
      <p:ext uri="{BB962C8B-B14F-4D97-AF65-F5344CB8AC3E}">
        <p14:creationId xmlns:p14="http://schemas.microsoft.com/office/powerpoint/2010/main" val="148815049"/>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59</a:t>
            </a:fld>
            <a:endParaRPr lang="en-US"/>
          </a:p>
        </p:txBody>
      </p:sp>
      <p:pic>
        <p:nvPicPr>
          <p:cNvPr id="3" name="Picture 2"/>
          <p:cNvPicPr>
            <a:picLocks noChangeAspect="1"/>
          </p:cNvPicPr>
          <p:nvPr/>
        </p:nvPicPr>
        <p:blipFill>
          <a:blip r:embed="rId2"/>
          <a:stretch>
            <a:fillRect/>
          </a:stretch>
        </p:blipFill>
        <p:spPr>
          <a:xfrm>
            <a:off x="179512" y="980728"/>
            <a:ext cx="8856445" cy="4871045"/>
          </a:xfrm>
          <a:prstGeom prst="rect">
            <a:avLst/>
          </a:prstGeom>
        </p:spPr>
      </p:pic>
      <p:sp>
        <p:nvSpPr>
          <p:cNvPr id="4" name="Rectangle 3"/>
          <p:cNvSpPr/>
          <p:nvPr/>
        </p:nvSpPr>
        <p:spPr>
          <a:xfrm>
            <a:off x="395536" y="2492896"/>
            <a:ext cx="8568952"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395536" y="3632273"/>
            <a:ext cx="8568952" cy="22194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87076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60</a:t>
            </a:fld>
            <a:endParaRPr lang="en-US"/>
          </a:p>
        </p:txBody>
      </p:sp>
      <p:pic>
        <p:nvPicPr>
          <p:cNvPr id="3" name="Picture 2"/>
          <p:cNvPicPr>
            <a:picLocks noChangeAspect="1"/>
          </p:cNvPicPr>
          <p:nvPr/>
        </p:nvPicPr>
        <p:blipFill>
          <a:blip r:embed="rId2"/>
          <a:stretch>
            <a:fillRect/>
          </a:stretch>
        </p:blipFill>
        <p:spPr>
          <a:xfrm>
            <a:off x="539552" y="237697"/>
            <a:ext cx="8002622" cy="824446"/>
          </a:xfrm>
          <a:prstGeom prst="rect">
            <a:avLst/>
          </a:prstGeom>
        </p:spPr>
      </p:pic>
      <p:pic>
        <p:nvPicPr>
          <p:cNvPr id="4" name="Picture 3"/>
          <p:cNvPicPr>
            <a:picLocks noChangeAspect="1"/>
          </p:cNvPicPr>
          <p:nvPr/>
        </p:nvPicPr>
        <p:blipFill>
          <a:blip r:embed="rId3"/>
          <a:stretch>
            <a:fillRect/>
          </a:stretch>
        </p:blipFill>
        <p:spPr>
          <a:xfrm>
            <a:off x="102573" y="898744"/>
            <a:ext cx="8612843" cy="3139052"/>
          </a:xfrm>
          <a:prstGeom prst="rect">
            <a:avLst/>
          </a:prstGeom>
        </p:spPr>
      </p:pic>
      <p:pic>
        <p:nvPicPr>
          <p:cNvPr id="5" name="Picture 4"/>
          <p:cNvPicPr>
            <a:picLocks noChangeAspect="1"/>
          </p:cNvPicPr>
          <p:nvPr/>
        </p:nvPicPr>
        <p:blipFill>
          <a:blip r:embed="rId4"/>
          <a:stretch>
            <a:fillRect/>
          </a:stretch>
        </p:blipFill>
        <p:spPr>
          <a:xfrm>
            <a:off x="748903" y="4074344"/>
            <a:ext cx="7667625" cy="2381250"/>
          </a:xfrm>
          <a:prstGeom prst="rect">
            <a:avLst/>
          </a:prstGeom>
        </p:spPr>
      </p:pic>
      <p:sp>
        <p:nvSpPr>
          <p:cNvPr id="6" name="Rectangle 5"/>
          <p:cNvSpPr/>
          <p:nvPr/>
        </p:nvSpPr>
        <p:spPr>
          <a:xfrm>
            <a:off x="539552" y="4018035"/>
            <a:ext cx="8002621" cy="24375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539552" y="1785786"/>
            <a:ext cx="8002622" cy="21472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5"/>
          <a:stretch>
            <a:fillRect/>
          </a:stretch>
        </p:blipFill>
        <p:spPr>
          <a:xfrm>
            <a:off x="539552" y="55181"/>
            <a:ext cx="8002622" cy="1645627"/>
          </a:xfrm>
          <a:prstGeom prst="rect">
            <a:avLst/>
          </a:prstGeom>
        </p:spPr>
      </p:pic>
    </p:spTree>
    <p:extLst>
      <p:ext uri="{BB962C8B-B14F-4D97-AF65-F5344CB8AC3E}">
        <p14:creationId xmlns:p14="http://schemas.microsoft.com/office/powerpoint/2010/main" val="1091165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6"/>
                                        </p:tgtEl>
                                      </p:cBhvr>
                                    </p:animEffect>
                                    <p:anim calcmode="lin" valueType="num">
                                      <p:cBhvr>
                                        <p:cTn id="7"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6"/>
                                        </p:tgtEl>
                                        <p:attrNameLst>
                                          <p:attrName>ppt_h</p:attrName>
                                        </p:attrNameLst>
                                      </p:cBhvr>
                                      <p:tavLst>
                                        <p:tav tm="0">
                                          <p:val>
                                            <p:strVal val="ppt_h"/>
                                          </p:val>
                                        </p:tav>
                                        <p:tav tm="100000">
                                          <p:val>
                                            <p:strVal val="ppt_h"/>
                                          </p:val>
                                        </p:tav>
                                      </p:tavLst>
                                    </p:anim>
                                    <p:set>
                                      <p:cBhvr>
                                        <p:cTn id="9" dur="1" fill="hold">
                                          <p:stCondLst>
                                            <p:cond delay="1999"/>
                                          </p:stCondLst>
                                        </p:cTn>
                                        <p:tgtEl>
                                          <p:spTgt spid="6"/>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7"/>
                                        </p:tgtEl>
                                      </p:cBhvr>
                                    </p:animEffect>
                                    <p:anim calcmode="lin" valueType="num">
                                      <p:cBhvr>
                                        <p:cTn id="14"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7"/>
                                        </p:tgtEl>
                                        <p:attrNameLst>
                                          <p:attrName>ppt_h</p:attrName>
                                        </p:attrNameLst>
                                      </p:cBhvr>
                                      <p:tavLst>
                                        <p:tav tm="0">
                                          <p:val>
                                            <p:strVal val="ppt_h"/>
                                          </p:val>
                                        </p:tav>
                                        <p:tav tm="100000">
                                          <p:val>
                                            <p:strVal val="ppt_h"/>
                                          </p:val>
                                        </p:tav>
                                      </p:tavLst>
                                    </p:anim>
                                    <p:set>
                                      <p:cBhvr>
                                        <p:cTn id="16" dur="1" fill="hold">
                                          <p:stCondLst>
                                            <p:cond delay="1999"/>
                                          </p:stCondLst>
                                        </p:cTn>
                                        <p:tgtEl>
                                          <p:spTgt spid="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nodeType="clickEffect">
                                  <p:stCondLst>
                                    <p:cond delay="0"/>
                                  </p:stCondLst>
                                  <p:childTnLst>
                                    <p:animEffect transition="out" filter="fade">
                                      <p:cBhvr>
                                        <p:cTn id="20" dur="2000"/>
                                        <p:tgtEl>
                                          <p:spTgt spid="8"/>
                                        </p:tgtEl>
                                      </p:cBhvr>
                                    </p:animEffect>
                                    <p:anim calcmode="lin" valueType="num">
                                      <p:cBhvr>
                                        <p:cTn id="21"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8"/>
                                        </p:tgtEl>
                                        <p:attrNameLst>
                                          <p:attrName>ppt_h</p:attrName>
                                        </p:attrNameLst>
                                      </p:cBhvr>
                                      <p:tavLst>
                                        <p:tav tm="0">
                                          <p:val>
                                            <p:strVal val="ppt_h"/>
                                          </p:val>
                                        </p:tav>
                                        <p:tav tm="100000">
                                          <p:val>
                                            <p:strVal val="ppt_h"/>
                                          </p:val>
                                        </p:tav>
                                      </p:tavLst>
                                    </p:anim>
                                    <p:set>
                                      <p:cBhvr>
                                        <p:cTn id="23" dur="1" fill="hold">
                                          <p:stCondLst>
                                            <p:cond delay="1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07EE0-D974-4A2F-95DF-64BCC1E4710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B9F599-A567-41F0-B2AB-3AAD11BA927A}"/>
              </a:ext>
            </a:extLst>
          </p:cNvPr>
          <p:cNvSpPr>
            <a:spLocks noGrp="1"/>
          </p:cNvSpPr>
          <p:nvPr>
            <p:ph idx="1"/>
          </p:nvPr>
        </p:nvSpPr>
        <p:spPr/>
        <p:txBody>
          <a:bodyPr>
            <a:normAutofit fontScale="70000" lnSpcReduction="20000"/>
          </a:bodyPr>
          <a:lstStyle/>
          <a:p>
            <a:r>
              <a:rPr lang="en-US" dirty="0"/>
              <a:t>P149 summary of EAST</a:t>
            </a:r>
          </a:p>
          <a:p>
            <a:endParaRPr lang="en-US" dirty="0"/>
          </a:p>
          <a:p>
            <a:r>
              <a:rPr lang="en-US" dirty="0"/>
              <a:t>P152 ‘Policy decisions are the lifeblood of government’</a:t>
            </a:r>
          </a:p>
          <a:p>
            <a:endParaRPr lang="en-US" dirty="0"/>
          </a:p>
          <a:p>
            <a:r>
              <a:rPr lang="en-US" dirty="0"/>
              <a:t>P171/2 how might shopping habits change if our receipt or electronic shopper showed how much salt, fat in our basket and asked if we wanted alternative suggestions?</a:t>
            </a:r>
          </a:p>
          <a:p>
            <a:endParaRPr lang="en-US" dirty="0"/>
          </a:p>
          <a:p>
            <a:r>
              <a:rPr lang="en-US" dirty="0"/>
              <a:t>P200 - jobseekers and EAST; P204 - results!</a:t>
            </a:r>
          </a:p>
          <a:p>
            <a:endParaRPr lang="en-US" dirty="0"/>
          </a:p>
          <a:p>
            <a:r>
              <a:rPr lang="en-US" dirty="0"/>
              <a:t>P216</a:t>
            </a:r>
          </a:p>
          <a:p>
            <a:r>
              <a:rPr lang="en-US" dirty="0"/>
              <a:t>‘The key challenge for </a:t>
            </a:r>
            <a:r>
              <a:rPr lang="en-US" dirty="0" err="1"/>
              <a:t>behavioural</a:t>
            </a:r>
            <a:r>
              <a:rPr lang="en-US"/>
              <a:t> scientists is whether our approaches can identify solutions to these challenges that traditional analysis may have missed.’</a:t>
            </a:r>
          </a:p>
          <a:p>
            <a:endParaRPr lang="en-GB"/>
          </a:p>
        </p:txBody>
      </p:sp>
      <p:sp>
        <p:nvSpPr>
          <p:cNvPr id="4" name="Slide Number Placeholder 3">
            <a:extLst>
              <a:ext uri="{FF2B5EF4-FFF2-40B4-BE49-F238E27FC236}">
                <a16:creationId xmlns:a16="http://schemas.microsoft.com/office/drawing/2014/main" id="{6DBA01E0-2BA7-4699-9850-7547142F98E5}"/>
              </a:ext>
            </a:extLst>
          </p:cNvPr>
          <p:cNvSpPr>
            <a:spLocks noGrp="1"/>
          </p:cNvSpPr>
          <p:nvPr>
            <p:ph type="sldNum" sz="quarter" idx="12"/>
          </p:nvPr>
        </p:nvSpPr>
        <p:spPr/>
        <p:txBody>
          <a:bodyPr/>
          <a:lstStyle/>
          <a:p>
            <a:fld id="{B6F15528-21DE-4FAA-801E-634DDDAF4B2B}" type="slidenum">
              <a:rPr lang="en-US" smtClean="0"/>
              <a:pPr/>
              <a:t>61</a:t>
            </a:fld>
            <a:endParaRPr lang="en-US"/>
          </a:p>
        </p:txBody>
      </p:sp>
    </p:spTree>
    <p:extLst>
      <p:ext uri="{BB962C8B-B14F-4D97-AF65-F5344CB8AC3E}">
        <p14:creationId xmlns:p14="http://schemas.microsoft.com/office/powerpoint/2010/main" val="199373366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1133</TotalTime>
  <Words>2251</Words>
  <Application>Microsoft Office PowerPoint</Application>
  <PresentationFormat>On-screen Show (4:3)</PresentationFormat>
  <Paragraphs>294</Paragraphs>
  <Slides>61</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61</vt:i4>
      </vt:variant>
    </vt:vector>
  </HeadingPairs>
  <TitlesOfParts>
    <vt:vector size="64" baseType="lpstr">
      <vt:lpstr>Arial</vt:lpstr>
      <vt:lpstr>Calibri</vt:lpstr>
      <vt:lpstr>Office Theme</vt:lpstr>
      <vt:lpstr>Nudge Theory</vt:lpstr>
      <vt:lpstr>PowerPoint Presentation</vt:lpstr>
      <vt:lpstr>PowerPoint Presentation</vt:lpstr>
      <vt:lpstr>PowerPoint Presentation</vt:lpstr>
      <vt:lpstr>PowerPoint Presentation</vt:lpstr>
      <vt:lpstr>PowerPoint Presentation</vt:lpstr>
      <vt:lpstr>Café suggestions</vt:lpstr>
      <vt:lpstr>Liberal Paternalism</vt:lpstr>
      <vt:lpstr>PowerPoint Presentation</vt:lpstr>
      <vt:lpstr>PowerPoint Presentation</vt:lpstr>
      <vt:lpstr>Basic principle of choice architecture</vt:lpstr>
      <vt:lpstr>PowerPoint Presentation</vt:lpstr>
      <vt:lpstr>Shepard (1990) and his tables</vt:lpstr>
      <vt:lpstr>PowerPoint Presentation</vt:lpstr>
      <vt:lpstr>How we think – two systems</vt:lpstr>
      <vt:lpstr>Rules of Thumb </vt:lpstr>
      <vt:lpstr>PowerPoint Presentation</vt:lpstr>
      <vt:lpstr>3 ‘rules of thumb’ (heuristics)</vt:lpstr>
      <vt:lpstr>Anchoring</vt:lpstr>
      <vt:lpstr>Anchors are nudges</vt:lpstr>
      <vt:lpstr>Compliance Techniques</vt:lpstr>
      <vt:lpstr>Four Compliance Techniques</vt:lpstr>
      <vt:lpstr>PowerPoint Presentation</vt:lpstr>
      <vt:lpstr>PowerPoint Presentation</vt:lpstr>
      <vt:lpstr>Nudge Successes</vt:lpstr>
      <vt:lpstr>Nudge Successes</vt:lpstr>
      <vt:lpstr>Building on Thaler and Sunstein’s foundation we have seen major steps for this approach over the last 10 years</vt:lpstr>
      <vt:lpstr>The coalition government in the UK set up the behavioural insights team</vt:lpstr>
      <vt:lpstr>PowerPoint Presentation</vt:lpstr>
      <vt:lpstr>PowerPoint Presentation</vt:lpstr>
      <vt:lpstr>PowerPoint Presentation</vt:lpstr>
      <vt:lpstr>Behaviour change? Make it easy!</vt:lpstr>
      <vt:lpstr>Simplify and save time</vt:lpstr>
      <vt:lpstr>Remember Kahneman’s 2 Brain Systems</vt:lpstr>
      <vt:lpstr>PowerPoint Presentation</vt:lpstr>
      <vt:lpstr>Suicide</vt:lpstr>
      <vt:lpstr>Make it difficult</vt:lpstr>
      <vt:lpstr>Human motivations</vt:lpstr>
      <vt:lpstr>Skydiving!</vt:lpstr>
      <vt:lpstr>PowerPoint Presentation</vt:lpstr>
      <vt:lpstr>PowerPoint Presentation</vt:lpstr>
      <vt:lpstr>PowerPoint Presentation</vt:lpstr>
      <vt:lpstr>PowerPoint Presentation</vt:lpstr>
      <vt:lpstr>PowerPoint Presentation</vt:lpstr>
      <vt:lpstr>Attract!</vt:lpstr>
      <vt:lpstr>Power of social influence </vt:lpstr>
      <vt:lpstr>Halpern (2015:120)</vt:lpstr>
      <vt:lpstr>PowerPoint Presentation</vt:lpstr>
      <vt:lpstr>Robert Cialdini advised caution!</vt:lpstr>
      <vt:lpstr>Robert Cialdini advised caution!</vt:lpstr>
      <vt:lpstr>Ethnic minority police applicants</vt:lpstr>
      <vt:lpstr>Ethnic minority police applicants</vt:lpstr>
      <vt:lpstr>PowerPoint Presentation</vt:lpstr>
      <vt:lpstr>References</vt:lpstr>
      <vt:lpstr>PowerPoint Presentation</vt:lpstr>
      <vt:lpstr>A few extracts from: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Nudge Theory</dc:title>
  <dc:creator>Mike</dc:creator>
  <cp:lastModifiedBy>Mike Durke</cp:lastModifiedBy>
  <cp:revision>61</cp:revision>
  <dcterms:created xsi:type="dcterms:W3CDTF">2006-08-16T00:00:00Z</dcterms:created>
  <dcterms:modified xsi:type="dcterms:W3CDTF">2019-03-01T13:10:24Z</dcterms:modified>
</cp:coreProperties>
</file>