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1" r:id="rId1"/>
  </p:sldMasterIdLst>
  <p:notesMasterIdLst>
    <p:notesMasterId r:id="rId12"/>
  </p:notesMasterIdLst>
  <p:sldIdLst>
    <p:sldId id="257" r:id="rId2"/>
    <p:sldId id="260" r:id="rId3"/>
    <p:sldId id="268" r:id="rId4"/>
    <p:sldId id="262" r:id="rId5"/>
    <p:sldId id="269" r:id="rId6"/>
    <p:sldId id="270" r:id="rId7"/>
    <p:sldId id="261" r:id="rId8"/>
    <p:sldId id="271" r:id="rId9"/>
    <p:sldId id="273" r:id="rId10"/>
    <p:sldId id="274"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xmlns=""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5ADBE49-C1D1-4873-A9D0-35929EDAEA3B}" v="18" dt="2022-02-25T11:07:37.39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78015" autoAdjust="0"/>
  </p:normalViewPr>
  <p:slideViewPr>
    <p:cSldViewPr snapToGrid="0">
      <p:cViewPr>
        <p:scale>
          <a:sx n="61" d="100"/>
          <a:sy n="61" d="100"/>
        </p:scale>
        <p:origin x="-1062" y="-72"/>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6F236F1-8521-41CD-8B23-F8806B7694A7}" type="datetimeFigureOut">
              <a:rPr lang="en-GB" smtClean="0"/>
              <a:t>26/02/2022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95F99E8-9193-44DF-980D-7143F455E35F}" type="slidenum">
              <a:rPr lang="en-GB" smtClean="0"/>
              <a:t>‹#›</a:t>
            </a:fld>
            <a:endParaRPr lang="en-GB"/>
          </a:p>
        </p:txBody>
      </p:sp>
    </p:spTree>
    <p:extLst>
      <p:ext uri="{BB962C8B-B14F-4D97-AF65-F5344CB8AC3E}">
        <p14:creationId xmlns:p14="http://schemas.microsoft.com/office/powerpoint/2010/main" val="13617193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95F99E8-9193-44DF-980D-7143F455E35F}" type="slidenum">
              <a:rPr lang="en-GB" smtClean="0"/>
              <a:t>3</a:t>
            </a:fld>
            <a:endParaRPr lang="en-GB"/>
          </a:p>
        </p:txBody>
      </p:sp>
    </p:spTree>
    <p:extLst>
      <p:ext uri="{BB962C8B-B14F-4D97-AF65-F5344CB8AC3E}">
        <p14:creationId xmlns:p14="http://schemas.microsoft.com/office/powerpoint/2010/main" val="30310402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95F99E8-9193-44DF-980D-7143F455E35F}" type="slidenum">
              <a:rPr lang="en-GB" smtClean="0"/>
              <a:t>8</a:t>
            </a:fld>
            <a:endParaRPr lang="en-GB"/>
          </a:p>
        </p:txBody>
      </p:sp>
    </p:spTree>
    <p:extLst>
      <p:ext uri="{BB962C8B-B14F-4D97-AF65-F5344CB8AC3E}">
        <p14:creationId xmlns:p14="http://schemas.microsoft.com/office/powerpoint/2010/main" val="31058058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95F99E8-9193-44DF-980D-7143F455E35F}" type="slidenum">
              <a:rPr lang="en-GB" smtClean="0"/>
              <a:t>10</a:t>
            </a:fld>
            <a:endParaRPr lang="en-GB"/>
          </a:p>
        </p:txBody>
      </p:sp>
    </p:spTree>
    <p:extLst>
      <p:ext uri="{BB962C8B-B14F-4D97-AF65-F5344CB8AC3E}">
        <p14:creationId xmlns:p14="http://schemas.microsoft.com/office/powerpoint/2010/main" val="311560537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D656C52-EBE9-408E-91C7-855B210E6534}" type="datetimeFigureOut">
              <a:rPr lang="en-GB" smtClean="0"/>
              <a:t>26/02/2022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4824C07-BD0C-44CD-984D-ECA4EB9B3292}" type="slidenum">
              <a:rPr lang="en-GB" smtClean="0"/>
              <a:t>‹#›</a:t>
            </a:fld>
            <a:endParaRPr lang="en-GB"/>
          </a:p>
        </p:txBody>
      </p:sp>
    </p:spTree>
    <p:extLst>
      <p:ext uri="{BB962C8B-B14F-4D97-AF65-F5344CB8AC3E}">
        <p14:creationId xmlns:p14="http://schemas.microsoft.com/office/powerpoint/2010/main" val="16647747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D656C52-EBE9-408E-91C7-855B210E6534}" type="datetimeFigureOut">
              <a:rPr lang="en-GB" smtClean="0"/>
              <a:t>26/02/2022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4824C07-BD0C-44CD-984D-ECA4EB9B3292}" type="slidenum">
              <a:rPr lang="en-GB" smtClean="0"/>
              <a:t>‹#›</a:t>
            </a:fld>
            <a:endParaRPr lang="en-GB"/>
          </a:p>
        </p:txBody>
      </p:sp>
    </p:spTree>
    <p:extLst>
      <p:ext uri="{BB962C8B-B14F-4D97-AF65-F5344CB8AC3E}">
        <p14:creationId xmlns:p14="http://schemas.microsoft.com/office/powerpoint/2010/main" val="12121657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D656C52-EBE9-408E-91C7-855B210E6534}" type="datetimeFigureOut">
              <a:rPr lang="en-GB" smtClean="0"/>
              <a:t>26/02/2022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4824C07-BD0C-44CD-984D-ECA4EB9B3292}" type="slidenum">
              <a:rPr lang="en-GB" smtClean="0"/>
              <a:t>‹#›</a:t>
            </a:fld>
            <a:endParaRPr lang="en-GB"/>
          </a:p>
        </p:txBody>
      </p:sp>
    </p:spTree>
    <p:extLst>
      <p:ext uri="{BB962C8B-B14F-4D97-AF65-F5344CB8AC3E}">
        <p14:creationId xmlns:p14="http://schemas.microsoft.com/office/powerpoint/2010/main" val="32188363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D656C52-EBE9-408E-91C7-855B210E6534}" type="datetimeFigureOut">
              <a:rPr lang="en-GB" smtClean="0"/>
              <a:t>26/02/2022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4824C07-BD0C-44CD-984D-ECA4EB9B3292}" type="slidenum">
              <a:rPr lang="en-GB" smtClean="0"/>
              <a:t>‹#›</a:t>
            </a:fld>
            <a:endParaRPr lang="en-GB"/>
          </a:p>
        </p:txBody>
      </p:sp>
    </p:spTree>
    <p:extLst>
      <p:ext uri="{BB962C8B-B14F-4D97-AF65-F5344CB8AC3E}">
        <p14:creationId xmlns:p14="http://schemas.microsoft.com/office/powerpoint/2010/main" val="12678318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D656C52-EBE9-408E-91C7-855B210E6534}" type="datetimeFigureOut">
              <a:rPr lang="en-GB" smtClean="0"/>
              <a:t>26/02/2022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4824C07-BD0C-44CD-984D-ECA4EB9B3292}" type="slidenum">
              <a:rPr lang="en-GB" smtClean="0"/>
              <a:t>‹#›</a:t>
            </a:fld>
            <a:endParaRPr lang="en-GB"/>
          </a:p>
        </p:txBody>
      </p:sp>
    </p:spTree>
    <p:extLst>
      <p:ext uri="{BB962C8B-B14F-4D97-AF65-F5344CB8AC3E}">
        <p14:creationId xmlns:p14="http://schemas.microsoft.com/office/powerpoint/2010/main" val="41132749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656C52-EBE9-408E-91C7-855B210E6534}" type="datetimeFigureOut">
              <a:rPr lang="en-GB" smtClean="0"/>
              <a:t>26/02/2022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4824C07-BD0C-44CD-984D-ECA4EB9B3292}" type="slidenum">
              <a:rPr lang="en-GB" smtClean="0"/>
              <a:t>‹#›</a:t>
            </a:fld>
            <a:endParaRPr lang="en-GB"/>
          </a:p>
        </p:txBody>
      </p:sp>
    </p:spTree>
    <p:extLst>
      <p:ext uri="{BB962C8B-B14F-4D97-AF65-F5344CB8AC3E}">
        <p14:creationId xmlns:p14="http://schemas.microsoft.com/office/powerpoint/2010/main" val="21403526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5D656C52-EBE9-408E-91C7-855B210E6534}" type="datetimeFigureOut">
              <a:rPr lang="en-GB" smtClean="0"/>
              <a:t>26/02/2022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4824C07-BD0C-44CD-984D-ECA4EB9B3292}" type="slidenum">
              <a:rPr lang="en-GB" smtClean="0"/>
              <a:t>‹#›</a:t>
            </a:fld>
            <a:endParaRPr lang="en-GB"/>
          </a:p>
        </p:txBody>
      </p:sp>
    </p:spTree>
    <p:extLst>
      <p:ext uri="{BB962C8B-B14F-4D97-AF65-F5344CB8AC3E}">
        <p14:creationId xmlns:p14="http://schemas.microsoft.com/office/powerpoint/2010/main" val="32195871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D656C52-EBE9-408E-91C7-855B210E6534}" type="datetimeFigureOut">
              <a:rPr lang="en-GB" smtClean="0"/>
              <a:t>26/02/2022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4824C07-BD0C-44CD-984D-ECA4EB9B3292}" type="slidenum">
              <a:rPr lang="en-GB" smtClean="0"/>
              <a:t>‹#›</a:t>
            </a:fld>
            <a:endParaRPr lang="en-GB"/>
          </a:p>
        </p:txBody>
      </p:sp>
    </p:spTree>
    <p:extLst>
      <p:ext uri="{BB962C8B-B14F-4D97-AF65-F5344CB8AC3E}">
        <p14:creationId xmlns:p14="http://schemas.microsoft.com/office/powerpoint/2010/main" val="33236607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D656C52-EBE9-408E-91C7-855B210E6534}" type="datetimeFigureOut">
              <a:rPr lang="en-GB" smtClean="0"/>
              <a:t>26/02/2022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4824C07-BD0C-44CD-984D-ECA4EB9B3292}" type="slidenum">
              <a:rPr lang="en-GB" smtClean="0"/>
              <a:t>‹#›</a:t>
            </a:fld>
            <a:endParaRPr lang="en-GB"/>
          </a:p>
        </p:txBody>
      </p:sp>
    </p:spTree>
    <p:extLst>
      <p:ext uri="{BB962C8B-B14F-4D97-AF65-F5344CB8AC3E}">
        <p14:creationId xmlns:p14="http://schemas.microsoft.com/office/powerpoint/2010/main" val="1114031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D656C52-EBE9-408E-91C7-855B210E6534}" type="datetimeFigureOut">
              <a:rPr lang="en-GB" smtClean="0"/>
              <a:t>26/02/2022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4824C07-BD0C-44CD-984D-ECA4EB9B3292}" type="slidenum">
              <a:rPr lang="en-GB" smtClean="0"/>
              <a:t>‹#›</a:t>
            </a:fld>
            <a:endParaRPr lang="en-GB"/>
          </a:p>
        </p:txBody>
      </p:sp>
    </p:spTree>
    <p:extLst>
      <p:ext uri="{BB962C8B-B14F-4D97-AF65-F5344CB8AC3E}">
        <p14:creationId xmlns:p14="http://schemas.microsoft.com/office/powerpoint/2010/main" val="42316470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D656C52-EBE9-408E-91C7-855B210E6534}" type="datetimeFigureOut">
              <a:rPr lang="en-GB" smtClean="0"/>
              <a:t>26/02/2022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4824C07-BD0C-44CD-984D-ECA4EB9B3292}" type="slidenum">
              <a:rPr lang="en-GB" smtClean="0"/>
              <a:t>‹#›</a:t>
            </a:fld>
            <a:endParaRPr lang="en-GB"/>
          </a:p>
        </p:txBody>
      </p:sp>
    </p:spTree>
    <p:extLst>
      <p:ext uri="{BB962C8B-B14F-4D97-AF65-F5344CB8AC3E}">
        <p14:creationId xmlns:p14="http://schemas.microsoft.com/office/powerpoint/2010/main" val="255435784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D656C52-EBE9-408E-91C7-855B210E6534}" type="datetimeFigureOut">
              <a:rPr lang="en-GB" smtClean="0"/>
              <a:t>26/02/2022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4824C07-BD0C-44CD-984D-ECA4EB9B3292}" type="slidenum">
              <a:rPr lang="en-GB" smtClean="0"/>
              <a:t>‹#›</a:t>
            </a:fld>
            <a:endParaRPr lang="en-GB"/>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61396546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D656C52-EBE9-408E-91C7-855B210E6534}" type="datetimeFigureOut">
              <a:rPr lang="en-GB" smtClean="0"/>
              <a:t>26/02/2022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4824C07-BD0C-44CD-984D-ECA4EB9B3292}" type="slidenum">
              <a:rPr lang="en-GB" smtClean="0"/>
              <a:t>‹#›</a:t>
            </a:fld>
            <a:endParaRPr lang="en-GB"/>
          </a:p>
        </p:txBody>
      </p:sp>
    </p:spTree>
    <p:extLst>
      <p:ext uri="{BB962C8B-B14F-4D97-AF65-F5344CB8AC3E}">
        <p14:creationId xmlns:p14="http://schemas.microsoft.com/office/powerpoint/2010/main" val="6256820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5D656C52-EBE9-408E-91C7-855B210E6534}" type="datetimeFigureOut">
              <a:rPr lang="en-GB" smtClean="0"/>
              <a:t>26/02/2022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4824C07-BD0C-44CD-984D-ECA4EB9B3292}" type="slidenum">
              <a:rPr lang="en-GB" smtClean="0"/>
              <a:t>‹#›</a:t>
            </a:fld>
            <a:endParaRPr lang="en-GB"/>
          </a:p>
        </p:txBody>
      </p:sp>
    </p:spTree>
    <p:extLst>
      <p:ext uri="{BB962C8B-B14F-4D97-AF65-F5344CB8AC3E}">
        <p14:creationId xmlns:p14="http://schemas.microsoft.com/office/powerpoint/2010/main" val="346540398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5D656C52-EBE9-408E-91C7-855B210E6534}" type="datetimeFigureOut">
              <a:rPr lang="en-GB" smtClean="0"/>
              <a:t>26/02/2022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4824C07-BD0C-44CD-984D-ECA4EB9B3292}" type="slidenum">
              <a:rPr lang="en-GB" smtClean="0"/>
              <a:t>‹#›</a:t>
            </a:fld>
            <a:endParaRPr lang="en-GB"/>
          </a:p>
        </p:txBody>
      </p:sp>
    </p:spTree>
    <p:extLst>
      <p:ext uri="{BB962C8B-B14F-4D97-AF65-F5344CB8AC3E}">
        <p14:creationId xmlns:p14="http://schemas.microsoft.com/office/powerpoint/2010/main" val="19806560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D656C52-EBE9-408E-91C7-855B210E6534}" type="datetimeFigureOut">
              <a:rPr lang="en-GB" smtClean="0"/>
              <a:t>26/02/2022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4824C07-BD0C-44CD-984D-ECA4EB9B3292}" type="slidenum">
              <a:rPr lang="en-GB" smtClean="0"/>
              <a:t>‹#›</a:t>
            </a:fld>
            <a:endParaRPr lang="en-GB"/>
          </a:p>
        </p:txBody>
      </p:sp>
    </p:spTree>
    <p:extLst>
      <p:ext uri="{BB962C8B-B14F-4D97-AF65-F5344CB8AC3E}">
        <p14:creationId xmlns:p14="http://schemas.microsoft.com/office/powerpoint/2010/main" val="258556369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D656C52-EBE9-408E-91C7-855B210E6534}" type="datetimeFigureOut">
              <a:rPr lang="en-GB" smtClean="0"/>
              <a:t>26/02/2022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4824C07-BD0C-44CD-984D-ECA4EB9B3292}" type="slidenum">
              <a:rPr lang="en-GB" smtClean="0"/>
              <a:t>‹#›</a:t>
            </a:fld>
            <a:endParaRPr lang="en-GB"/>
          </a:p>
        </p:txBody>
      </p:sp>
    </p:spTree>
    <p:extLst>
      <p:ext uri="{BB962C8B-B14F-4D97-AF65-F5344CB8AC3E}">
        <p14:creationId xmlns:p14="http://schemas.microsoft.com/office/powerpoint/2010/main" val="14653610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5D656C52-EBE9-408E-91C7-855B210E6534}" type="datetimeFigureOut">
              <a:rPr lang="en-GB" smtClean="0"/>
              <a:t>26/02/2022</a:t>
            </a:fld>
            <a:endParaRPr lang="en-GB"/>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GB"/>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F4824C07-BD0C-44CD-984D-ECA4EB9B3292}" type="slidenum">
              <a:rPr lang="en-GB" smtClean="0"/>
              <a:t>‹#›</a:t>
            </a:fld>
            <a:endParaRPr lang="en-GB"/>
          </a:p>
        </p:txBody>
      </p:sp>
    </p:spTree>
    <p:extLst>
      <p:ext uri="{BB962C8B-B14F-4D97-AF65-F5344CB8AC3E}">
        <p14:creationId xmlns:p14="http://schemas.microsoft.com/office/powerpoint/2010/main" val="2530816518"/>
      </p:ext>
    </p:extLst>
  </p:cSld>
  <p:clrMap bg1="lt1" tx1="dk1" bg2="lt2" tx2="dk2" accent1="accent1" accent2="accent2" accent3="accent3" accent4="accent4" accent5="accent5" accent6="accent6" hlink="hlink" folHlink="folHlink"/>
  <p:sldLayoutIdLst>
    <p:sldLayoutId id="2147483732" r:id="rId1"/>
    <p:sldLayoutId id="2147483733" r:id="rId2"/>
    <p:sldLayoutId id="2147483734" r:id="rId3"/>
    <p:sldLayoutId id="2147483735" r:id="rId4"/>
    <p:sldLayoutId id="2147483736" r:id="rId5"/>
    <p:sldLayoutId id="2147483737" r:id="rId6"/>
    <p:sldLayoutId id="2147483738" r:id="rId7"/>
    <p:sldLayoutId id="2147483739" r:id="rId8"/>
    <p:sldLayoutId id="2147483740" r:id="rId9"/>
    <p:sldLayoutId id="2147483741" r:id="rId10"/>
    <p:sldLayoutId id="2147483742" r:id="rId11"/>
    <p:sldLayoutId id="2147483743" r:id="rId12"/>
    <p:sldLayoutId id="2147483744" r:id="rId13"/>
    <p:sldLayoutId id="2147483745" r:id="rId14"/>
    <p:sldLayoutId id="2147483746" r:id="rId15"/>
    <p:sldLayoutId id="2147483747" r:id="rId16"/>
    <p:sldLayoutId id="2147483748"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1.xml"/><Relationship Id="rId6" Type="http://schemas.openxmlformats.org/officeDocument/2006/relationships/image" Target="../media/image7.jpeg"/><Relationship Id="rId5" Type="http://schemas.openxmlformats.org/officeDocument/2006/relationships/hyperlink" Target="https://www.flickr.com/photos/all4ed/35668542774" TargetMode="External"/><Relationship Id="rId4" Type="http://schemas.openxmlformats.org/officeDocument/2006/relationships/image" Target="../media/image6.jpeg"/></Relationships>
</file>

<file path=ppt/slides/_rels/slide2.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10.jpeg"/></Relationships>
</file>

<file path=ppt/slides/_rels/slide4.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hyperlink" Target="https://www.pexels.com/photo/photo-of-people-having-meeting-3183186/" TargetMode="External"/><Relationship Id="rId7" Type="http://schemas.openxmlformats.org/officeDocument/2006/relationships/image" Target="../media/image14.svg"/><Relationship Id="rId2" Type="http://schemas.openxmlformats.org/officeDocument/2006/relationships/image" Target="../media/image12.jpeg"/><Relationship Id="rId1" Type="http://schemas.openxmlformats.org/officeDocument/2006/relationships/slideLayout" Target="../slideLayouts/slideLayout7.xml"/><Relationship Id="rId6" Type="http://schemas.openxmlformats.org/officeDocument/2006/relationships/image" Target="../media/image14.png"/><Relationship Id="rId5" Type="http://schemas.openxmlformats.org/officeDocument/2006/relationships/image" Target="../media/image12.svg"/><Relationship Id="rId4" Type="http://schemas.openxmlformats.org/officeDocument/2006/relationships/image" Target="../media/image13.png"/></Relationships>
</file>

<file path=ppt/slides/_rels/slide6.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jpeg"/><Relationship Id="rId1" Type="http://schemas.openxmlformats.org/officeDocument/2006/relationships/slideLayout" Target="../slideLayouts/slideLayout7.xml"/><Relationship Id="rId4" Type="http://schemas.openxmlformats.org/officeDocument/2006/relationships/image" Target="../media/image19.svg"/></Relationships>
</file>

<file path=ppt/slides/_rels/slide10.xml.rels><?xml version="1.0" encoding="UTF-8" standalone="yes"?>
<Relationships xmlns="http://schemas.openxmlformats.org/package/2006/relationships"><Relationship Id="rId3" Type="http://schemas.openxmlformats.org/officeDocument/2006/relationships/hyperlink" Target="https://www.scribbr.com/methodology/research-ethics/" TargetMode="External"/><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hyperlink" Target="https://www.jisc.ac.uk/news/students-say-universities-must-learn-from-pandemic-to-improve-higher-education-07-sep-2021#:~:text=A%20Jisc%20survey%20of%2038%2C917,students%20a%20superior%20education%20experien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C29A82A-B765-4EFA-BEDC-AABD501D80CF}"/>
              </a:ext>
            </a:extLst>
          </p:cNvPr>
          <p:cNvSpPr>
            <a:spLocks noGrp="1"/>
          </p:cNvSpPr>
          <p:nvPr>
            <p:ph type="ctrTitle"/>
          </p:nvPr>
        </p:nvSpPr>
        <p:spPr>
          <a:xfrm>
            <a:off x="227769" y="191883"/>
            <a:ext cx="11736462" cy="1052666"/>
          </a:xfrm>
        </p:spPr>
        <p:txBody>
          <a:bodyPr>
            <a:noAutofit/>
          </a:bodyPr>
          <a:lstStyle/>
          <a:p>
            <a:r>
              <a:rPr lang="en-GB" sz="2800" b="1" dirty="0">
                <a:latin typeface="Arial" panose="020B0604020202020204" pitchFamily="34" charset="0"/>
                <a:cs typeface="Arial" panose="020B0604020202020204" pitchFamily="34" charset="0"/>
              </a:rPr>
              <a:t>BMSW4003: Digital Skills and Research methods</a:t>
            </a:r>
          </a:p>
        </p:txBody>
      </p:sp>
      <p:sp>
        <p:nvSpPr>
          <p:cNvPr id="3" name="Subtitle 2">
            <a:extLst>
              <a:ext uri="{FF2B5EF4-FFF2-40B4-BE49-F238E27FC236}">
                <a16:creationId xmlns:a16="http://schemas.microsoft.com/office/drawing/2014/main" xmlns="" id="{348344A6-2176-4EA9-9B48-E0146B47B574}"/>
              </a:ext>
            </a:extLst>
          </p:cNvPr>
          <p:cNvSpPr>
            <a:spLocks noGrp="1"/>
          </p:cNvSpPr>
          <p:nvPr>
            <p:ph type="subTitle" idx="1"/>
          </p:nvPr>
        </p:nvSpPr>
        <p:spPr>
          <a:xfrm>
            <a:off x="139217" y="1244549"/>
            <a:ext cx="11736462" cy="913816"/>
          </a:xfrm>
        </p:spPr>
        <p:txBody>
          <a:bodyPr>
            <a:normAutofit/>
          </a:bodyPr>
          <a:lstStyle/>
          <a:p>
            <a:pPr algn="l"/>
            <a:r>
              <a:rPr lang="en-GB" sz="1600" b="1" i="1" dirty="0">
                <a:latin typeface="Arial" panose="020B0604020202020204" pitchFamily="34" charset="0"/>
                <a:cs typeface="Arial" panose="020B0604020202020204" pitchFamily="34" charset="0"/>
              </a:rPr>
              <a:t>A Group presentation using power point</a:t>
            </a:r>
          </a:p>
        </p:txBody>
      </p:sp>
      <p:graphicFrame>
        <p:nvGraphicFramePr>
          <p:cNvPr id="5" name="Table 6">
            <a:extLst>
              <a:ext uri="{FF2B5EF4-FFF2-40B4-BE49-F238E27FC236}">
                <a16:creationId xmlns:a16="http://schemas.microsoft.com/office/drawing/2014/main" xmlns="" id="{9840B0BD-C192-4BAD-B6F3-7218E52F4D16}"/>
              </a:ext>
            </a:extLst>
          </p:cNvPr>
          <p:cNvGraphicFramePr>
            <a:graphicFrameLocks noGrp="1"/>
          </p:cNvGraphicFramePr>
          <p:nvPr>
            <p:extLst>
              <p:ext uri="{D42A27DB-BD31-4B8C-83A1-F6EECF244321}">
                <p14:modId xmlns:p14="http://schemas.microsoft.com/office/powerpoint/2010/main" val="576853395"/>
              </p:ext>
            </p:extLst>
          </p:nvPr>
        </p:nvGraphicFramePr>
        <p:xfrm>
          <a:off x="316321" y="1835534"/>
          <a:ext cx="8365767" cy="4753802"/>
        </p:xfrm>
        <a:graphic>
          <a:graphicData uri="http://schemas.openxmlformats.org/drawingml/2006/table">
            <a:tbl>
              <a:tblPr firstRow="1" bandRow="1">
                <a:tableStyleId>{5C22544A-7EE6-4342-B048-85BDC9FD1C3A}</a:tableStyleId>
              </a:tblPr>
              <a:tblGrid>
                <a:gridCol w="2788589">
                  <a:extLst>
                    <a:ext uri="{9D8B030D-6E8A-4147-A177-3AD203B41FA5}">
                      <a16:colId xmlns:a16="http://schemas.microsoft.com/office/drawing/2014/main" xmlns="" val="3024389246"/>
                    </a:ext>
                  </a:extLst>
                </a:gridCol>
                <a:gridCol w="2788589">
                  <a:extLst>
                    <a:ext uri="{9D8B030D-6E8A-4147-A177-3AD203B41FA5}">
                      <a16:colId xmlns:a16="http://schemas.microsoft.com/office/drawing/2014/main" xmlns="" val="133623097"/>
                    </a:ext>
                  </a:extLst>
                </a:gridCol>
                <a:gridCol w="2788589">
                  <a:extLst>
                    <a:ext uri="{9D8B030D-6E8A-4147-A177-3AD203B41FA5}">
                      <a16:colId xmlns:a16="http://schemas.microsoft.com/office/drawing/2014/main" xmlns="" val="3792409473"/>
                    </a:ext>
                  </a:extLst>
                </a:gridCol>
              </a:tblGrid>
              <a:tr h="536405">
                <a:tc>
                  <a:txBody>
                    <a:bodyPr/>
                    <a:lstStyle/>
                    <a:p>
                      <a:r>
                        <a:rPr lang="en-GB" sz="2000" dirty="0"/>
                        <a:t>Student Name </a:t>
                      </a:r>
                    </a:p>
                  </a:txBody>
                  <a:tcPr/>
                </a:tc>
                <a:tc>
                  <a:txBody>
                    <a:bodyPr/>
                    <a:lstStyle/>
                    <a:p>
                      <a:r>
                        <a:rPr lang="en-GB" sz="2000" dirty="0"/>
                        <a:t>Student Number</a:t>
                      </a:r>
                    </a:p>
                  </a:txBody>
                  <a:tcPr/>
                </a:tc>
                <a:tc>
                  <a:txBody>
                    <a:bodyPr/>
                    <a:lstStyle/>
                    <a:p>
                      <a:r>
                        <a:rPr lang="en-GB" sz="2000" dirty="0"/>
                        <a:t>Student Photo</a:t>
                      </a:r>
                    </a:p>
                  </a:txBody>
                  <a:tcPr/>
                </a:tc>
                <a:extLst>
                  <a:ext uri="{0D108BD9-81ED-4DB2-BD59-A6C34878D82A}">
                    <a16:rowId xmlns:a16="http://schemas.microsoft.com/office/drawing/2014/main" xmlns="" val="3378059142"/>
                  </a:ext>
                </a:extLst>
              </a:tr>
              <a:tr h="1405799">
                <a:tc>
                  <a:txBody>
                    <a:bodyPr/>
                    <a:lstStyle/>
                    <a:p>
                      <a:r>
                        <a:rPr lang="en-GB" b="0" dirty="0"/>
                        <a:t>Hasina Ibrahim Sheikh</a:t>
                      </a:r>
                    </a:p>
                  </a:txBody>
                  <a:tcPr/>
                </a:tc>
                <a:tc>
                  <a:txBody>
                    <a:bodyPr/>
                    <a:lstStyle/>
                    <a:p>
                      <a:r>
                        <a:rPr lang="en-GB" dirty="0"/>
                        <a:t>2122535</a:t>
                      </a:r>
                    </a:p>
                  </a:txBody>
                  <a:tcPr/>
                </a:tc>
                <a:tc>
                  <a:txBody>
                    <a:bodyPr/>
                    <a:lstStyle/>
                    <a:p>
                      <a:endParaRPr lang="en-GB" dirty="0"/>
                    </a:p>
                  </a:txBody>
                  <a:tcPr/>
                </a:tc>
                <a:extLst>
                  <a:ext uri="{0D108BD9-81ED-4DB2-BD59-A6C34878D82A}">
                    <a16:rowId xmlns:a16="http://schemas.microsoft.com/office/drawing/2014/main" xmlns="" val="3363181392"/>
                  </a:ext>
                </a:extLst>
              </a:tr>
              <a:tr h="1405799">
                <a:tc>
                  <a:txBody>
                    <a:bodyPr/>
                    <a:lstStyle/>
                    <a:p>
                      <a:r>
                        <a:rPr lang="en-GB" b="0" dirty="0" err="1"/>
                        <a:t>Hawa</a:t>
                      </a:r>
                      <a:r>
                        <a:rPr lang="en-GB" b="0" dirty="0"/>
                        <a:t> </a:t>
                      </a:r>
                      <a:r>
                        <a:rPr lang="en-GB" b="0" dirty="0" err="1"/>
                        <a:t>Daheila</a:t>
                      </a:r>
                      <a:endParaRPr lang="en-GB" b="0" dirty="0"/>
                    </a:p>
                  </a:txBody>
                  <a:tcPr/>
                </a:tc>
                <a:tc>
                  <a:txBody>
                    <a:bodyPr/>
                    <a:lstStyle/>
                    <a:p>
                      <a:r>
                        <a:rPr lang="en-GB" dirty="0"/>
                        <a:t>2122087</a:t>
                      </a:r>
                    </a:p>
                  </a:txBody>
                  <a:tcPr/>
                </a:tc>
                <a:tc>
                  <a:txBody>
                    <a:bodyPr/>
                    <a:lstStyle/>
                    <a:p>
                      <a:endParaRPr lang="en-GB" dirty="0"/>
                    </a:p>
                  </a:txBody>
                  <a:tcPr/>
                </a:tc>
                <a:extLst>
                  <a:ext uri="{0D108BD9-81ED-4DB2-BD59-A6C34878D82A}">
                    <a16:rowId xmlns:a16="http://schemas.microsoft.com/office/drawing/2014/main" xmlns="" val="999713829"/>
                  </a:ext>
                </a:extLst>
              </a:tr>
              <a:tr h="1405799">
                <a:tc>
                  <a:txBody>
                    <a:bodyPr/>
                    <a:lstStyle/>
                    <a:p>
                      <a:r>
                        <a:rPr lang="en-GB" b="0" dirty="0" err="1"/>
                        <a:t>Nibilla</a:t>
                      </a:r>
                      <a:r>
                        <a:rPr lang="en-GB" b="0" dirty="0"/>
                        <a:t> Nambiar</a:t>
                      </a:r>
                    </a:p>
                  </a:txBody>
                  <a:tcPr/>
                </a:tc>
                <a:tc>
                  <a:txBody>
                    <a:bodyPr/>
                    <a:lstStyle/>
                    <a:p>
                      <a:r>
                        <a:rPr lang="en-GB" dirty="0"/>
                        <a:t>2122534</a:t>
                      </a:r>
                    </a:p>
                  </a:txBody>
                  <a:tcPr/>
                </a:tc>
                <a:tc>
                  <a:txBody>
                    <a:bodyPr/>
                    <a:lstStyle/>
                    <a:p>
                      <a:endParaRPr lang="en-GB" dirty="0"/>
                    </a:p>
                  </a:txBody>
                  <a:tcPr/>
                </a:tc>
                <a:extLst>
                  <a:ext uri="{0D108BD9-81ED-4DB2-BD59-A6C34878D82A}">
                    <a16:rowId xmlns:a16="http://schemas.microsoft.com/office/drawing/2014/main" xmlns="" val="675211937"/>
                  </a:ext>
                </a:extLst>
              </a:tr>
            </a:tbl>
          </a:graphicData>
        </a:graphic>
      </p:graphicFrame>
      <p:pic>
        <p:nvPicPr>
          <p:cNvPr id="7" name="Picture 6" descr="A person wearing a hat&#10;&#10;Description automatically generated with low confidence">
            <a:extLst>
              <a:ext uri="{FF2B5EF4-FFF2-40B4-BE49-F238E27FC236}">
                <a16:creationId xmlns:a16="http://schemas.microsoft.com/office/drawing/2014/main" xmlns="" id="{AB56E0A5-2B24-4CB6-B9F4-7C300E5A19B7}"/>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010183" y="2459912"/>
            <a:ext cx="2553810" cy="1200330"/>
          </a:xfrm>
          <a:prstGeom prst="rect">
            <a:avLst/>
          </a:prstGeom>
        </p:spPr>
      </p:pic>
      <p:pic>
        <p:nvPicPr>
          <p:cNvPr id="8" name="Picture 7" descr="A picture containing person, wall, indoor, person&#10;&#10;Description automatically generated">
            <a:extLst>
              <a:ext uri="{FF2B5EF4-FFF2-40B4-BE49-F238E27FC236}">
                <a16:creationId xmlns:a16="http://schemas.microsoft.com/office/drawing/2014/main" xmlns="" id="{371DB828-B058-41F5-8637-DE7E882A7278}"/>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010183" y="3858623"/>
            <a:ext cx="2553810" cy="1247312"/>
          </a:xfrm>
          <a:prstGeom prst="rect">
            <a:avLst/>
          </a:prstGeom>
        </p:spPr>
      </p:pic>
      <p:sp>
        <p:nvSpPr>
          <p:cNvPr id="9" name="TextBox 8">
            <a:extLst>
              <a:ext uri="{FF2B5EF4-FFF2-40B4-BE49-F238E27FC236}">
                <a16:creationId xmlns:a16="http://schemas.microsoft.com/office/drawing/2014/main" xmlns="" id="{E3212810-51B8-4C24-9214-5F1F435C936F}"/>
              </a:ext>
            </a:extLst>
          </p:cNvPr>
          <p:cNvSpPr txBox="1"/>
          <p:nvPr/>
        </p:nvSpPr>
        <p:spPr>
          <a:xfrm>
            <a:off x="8855521" y="2459912"/>
            <a:ext cx="3191936" cy="2062103"/>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Date: 3</a:t>
            </a:r>
            <a:r>
              <a:rPr lang="en-GB" sz="1600" baseline="30000" dirty="0">
                <a:latin typeface="Arial" panose="020B0604020202020204" pitchFamily="34" charset="0"/>
                <a:cs typeface="Arial" panose="020B0604020202020204" pitchFamily="34" charset="0"/>
              </a:rPr>
              <a:t>rd</a:t>
            </a:r>
            <a:r>
              <a:rPr lang="en-GB" sz="1600" dirty="0">
                <a:latin typeface="Arial" panose="020B0604020202020204" pitchFamily="34" charset="0"/>
                <a:cs typeface="Arial" panose="020B0604020202020204" pitchFamily="34" charset="0"/>
              </a:rPr>
              <a:t>  march 2022</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Time: 10.30am.</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Tutor’s Name: </a:t>
            </a:r>
            <a:r>
              <a:rPr lang="en-GB" sz="1600" dirty="0" err="1">
                <a:latin typeface="Arial" panose="020B0604020202020204" pitchFamily="34" charset="0"/>
                <a:cs typeface="Arial" panose="020B0604020202020204" pitchFamily="34" charset="0"/>
              </a:rPr>
              <a:t>Seyed</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Nasirpourosgoel</a:t>
            </a:r>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Group Presentation – AS1</a:t>
            </a:r>
          </a:p>
        </p:txBody>
      </p:sp>
      <p:pic>
        <p:nvPicPr>
          <p:cNvPr id="6" name="Picture 5" descr="A group of people looking at a computer&#10;&#10;Description automatically generated with medium confidence">
            <a:extLst>
              <a:ext uri="{FF2B5EF4-FFF2-40B4-BE49-F238E27FC236}">
                <a16:creationId xmlns:a16="http://schemas.microsoft.com/office/drawing/2014/main" xmlns="" id="{BD51DF65-294C-4BDB-AA31-2E97B1BA0739}"/>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xmlns="" r:id="rId5"/>
              </a:ext>
            </a:extLst>
          </a:blip>
          <a:stretch>
            <a:fillRect/>
          </a:stretch>
        </p:blipFill>
        <p:spPr>
          <a:xfrm>
            <a:off x="8935782" y="4656840"/>
            <a:ext cx="1810986" cy="1732715"/>
          </a:xfrm>
          <a:prstGeom prst="rect">
            <a:avLst/>
          </a:prstGeom>
        </p:spPr>
      </p:pic>
      <p:pic>
        <p:nvPicPr>
          <p:cNvPr id="11" name="Picture 10" descr="A person wearing a hat&#10;&#10;Description automatically generated with low confidence">
            <a:extLst>
              <a:ext uri="{FF2B5EF4-FFF2-40B4-BE49-F238E27FC236}">
                <a16:creationId xmlns:a16="http://schemas.microsoft.com/office/drawing/2014/main" xmlns="" id="{7E420B80-899E-40BE-9BD3-127D5D34061B}"/>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6007448" y="5280538"/>
            <a:ext cx="2457822" cy="1276861"/>
          </a:xfrm>
          <a:prstGeom prst="rect">
            <a:avLst/>
          </a:prstGeom>
        </p:spPr>
      </p:pic>
    </p:spTree>
    <p:extLst>
      <p:ext uri="{BB962C8B-B14F-4D97-AF65-F5344CB8AC3E}">
        <p14:creationId xmlns:p14="http://schemas.microsoft.com/office/powerpoint/2010/main" val="22822230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4">
            <a:extLst>
              <a:ext uri="{FF2B5EF4-FFF2-40B4-BE49-F238E27FC236}">
                <a16:creationId xmlns:a16="http://schemas.microsoft.com/office/drawing/2014/main" xmlns="" id="{786C4296-8C4A-4092-915E-5ABB6CC5B179}"/>
              </a:ext>
            </a:extLst>
          </p:cNvPr>
          <p:cNvGraphicFramePr>
            <a:graphicFrameLocks noGrp="1"/>
          </p:cNvGraphicFramePr>
          <p:nvPr>
            <p:extLst>
              <p:ext uri="{D42A27DB-BD31-4B8C-83A1-F6EECF244321}">
                <p14:modId xmlns:p14="http://schemas.microsoft.com/office/powerpoint/2010/main" val="224310584"/>
              </p:ext>
            </p:extLst>
          </p:nvPr>
        </p:nvGraphicFramePr>
        <p:xfrm>
          <a:off x="1225485" y="1600200"/>
          <a:ext cx="9741031" cy="3348873"/>
        </p:xfrm>
        <a:graphic>
          <a:graphicData uri="http://schemas.openxmlformats.org/drawingml/2006/table">
            <a:tbl>
              <a:tblPr firstRow="1" bandRow="1">
                <a:tableStyleId>{5C22544A-7EE6-4342-B048-85BDC9FD1C3A}</a:tableStyleId>
              </a:tblPr>
              <a:tblGrid>
                <a:gridCol w="6229619">
                  <a:extLst>
                    <a:ext uri="{9D8B030D-6E8A-4147-A177-3AD203B41FA5}">
                      <a16:colId xmlns:a16="http://schemas.microsoft.com/office/drawing/2014/main" xmlns="" val="330907617"/>
                    </a:ext>
                  </a:extLst>
                </a:gridCol>
                <a:gridCol w="3511412">
                  <a:extLst>
                    <a:ext uri="{9D8B030D-6E8A-4147-A177-3AD203B41FA5}">
                      <a16:colId xmlns:a16="http://schemas.microsoft.com/office/drawing/2014/main" xmlns="" val="684024998"/>
                    </a:ext>
                  </a:extLst>
                </a:gridCol>
              </a:tblGrid>
              <a:tr h="1116291">
                <a:tc>
                  <a:txBody>
                    <a:bodyPr/>
                    <a:lstStyle/>
                    <a:p>
                      <a:r>
                        <a:rPr lang="en-GB" sz="3600" dirty="0"/>
                        <a:t>1</a:t>
                      </a:r>
                      <a:r>
                        <a:rPr lang="en-GB" sz="3600" baseline="30000" dirty="0"/>
                        <a:t>st</a:t>
                      </a:r>
                      <a:r>
                        <a:rPr lang="en-GB" sz="3600" dirty="0"/>
                        <a:t> Presenter:</a:t>
                      </a:r>
                    </a:p>
                  </a:txBody>
                  <a:tcPr/>
                </a:tc>
                <a:tc rowSpan="3">
                  <a:txBody>
                    <a:bodyPr/>
                    <a:lstStyle/>
                    <a:p>
                      <a:endParaRPr lang="en-GB" dirty="0"/>
                    </a:p>
                  </a:txBody>
                  <a:tcPr/>
                </a:tc>
                <a:extLst>
                  <a:ext uri="{0D108BD9-81ED-4DB2-BD59-A6C34878D82A}">
                    <a16:rowId xmlns:a16="http://schemas.microsoft.com/office/drawing/2014/main" xmlns="" val="504911573"/>
                  </a:ext>
                </a:extLst>
              </a:tr>
              <a:tr h="1116291">
                <a:tc>
                  <a:txBody>
                    <a:bodyPr/>
                    <a:lstStyle/>
                    <a:p>
                      <a:r>
                        <a:rPr lang="en-GB" sz="3600" dirty="0"/>
                        <a:t>Hasina Ibrahim Sheikh </a:t>
                      </a:r>
                    </a:p>
                  </a:txBody>
                  <a:tcPr/>
                </a:tc>
                <a:tc vMerge="1">
                  <a:txBody>
                    <a:bodyPr/>
                    <a:lstStyle/>
                    <a:p>
                      <a:endParaRPr lang="en-GB" dirty="0"/>
                    </a:p>
                  </a:txBody>
                  <a:tcPr/>
                </a:tc>
                <a:extLst>
                  <a:ext uri="{0D108BD9-81ED-4DB2-BD59-A6C34878D82A}">
                    <a16:rowId xmlns:a16="http://schemas.microsoft.com/office/drawing/2014/main" xmlns="" val="153061823"/>
                  </a:ext>
                </a:extLst>
              </a:tr>
              <a:tr h="1116291">
                <a:tc>
                  <a:txBody>
                    <a:bodyPr/>
                    <a:lstStyle/>
                    <a:p>
                      <a:r>
                        <a:rPr lang="en-GB" sz="3600" dirty="0"/>
                        <a:t>2122535</a:t>
                      </a:r>
                    </a:p>
                  </a:txBody>
                  <a:tcPr/>
                </a:tc>
                <a:tc vMerge="1">
                  <a:txBody>
                    <a:bodyPr/>
                    <a:lstStyle/>
                    <a:p>
                      <a:endParaRPr lang="en-GB" dirty="0"/>
                    </a:p>
                  </a:txBody>
                  <a:tcPr/>
                </a:tc>
                <a:extLst>
                  <a:ext uri="{0D108BD9-81ED-4DB2-BD59-A6C34878D82A}">
                    <a16:rowId xmlns:a16="http://schemas.microsoft.com/office/drawing/2014/main" xmlns="" val="2585601838"/>
                  </a:ext>
                </a:extLst>
              </a:tr>
            </a:tbl>
          </a:graphicData>
        </a:graphic>
      </p:graphicFrame>
      <p:pic>
        <p:nvPicPr>
          <p:cNvPr id="3" name="Picture 2" descr="A person wearing a hat&#10;&#10;Description automatically generated with low confidence">
            <a:extLst>
              <a:ext uri="{FF2B5EF4-FFF2-40B4-BE49-F238E27FC236}">
                <a16:creationId xmlns:a16="http://schemas.microsoft.com/office/drawing/2014/main" xmlns="" id="{217A9827-3A70-4350-90AD-67B0A3372EE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763569" y="2140292"/>
            <a:ext cx="3020600" cy="2196037"/>
          </a:xfrm>
          <a:prstGeom prst="rect">
            <a:avLst/>
          </a:prstGeom>
        </p:spPr>
      </p:pic>
    </p:spTree>
    <p:extLst>
      <p:ext uri="{BB962C8B-B14F-4D97-AF65-F5344CB8AC3E}">
        <p14:creationId xmlns:p14="http://schemas.microsoft.com/office/powerpoint/2010/main" val="37839949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xmlns="" id="{4B66E593-9E3E-48A8-AD75-ED3ADEC7B858}"/>
              </a:ext>
            </a:extLst>
          </p:cNvPr>
          <p:cNvSpPr txBox="1"/>
          <p:nvPr/>
        </p:nvSpPr>
        <p:spPr>
          <a:xfrm>
            <a:off x="320041" y="210073"/>
            <a:ext cx="11624309" cy="1171667"/>
          </a:xfrm>
          <a:prstGeom prst="rect">
            <a:avLst/>
          </a:prstGeom>
          <a:noFill/>
        </p:spPr>
        <p:txBody>
          <a:bodyPr wrap="square">
            <a:spAutoFit/>
          </a:bodyPr>
          <a:lstStyle/>
          <a:p>
            <a:pP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tabLst>
                <a:tab pos="1005840" algn="l"/>
              </a:tabLst>
            </a:pPr>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xmlns="" id="{DA15854E-CFFE-4BA0-BD32-DF3A1CC0C81A}"/>
              </a:ext>
            </a:extLst>
          </p:cNvPr>
          <p:cNvSpPr txBox="1"/>
          <p:nvPr/>
        </p:nvSpPr>
        <p:spPr>
          <a:xfrm>
            <a:off x="0" y="210073"/>
            <a:ext cx="12192000" cy="5240987"/>
          </a:xfrm>
          <a:prstGeom prst="rect">
            <a:avLst/>
          </a:prstGeom>
          <a:noFill/>
        </p:spPr>
        <p:txBody>
          <a:bodyPr wrap="square">
            <a:spAutoFit/>
          </a:bodyPr>
          <a:lstStyle/>
          <a:p>
            <a:pP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Introduction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We are in Group 3 comprising of Hasina, Nabilla and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Hawa</a:t>
            </a:r>
            <a:r>
              <a:rPr lang="en-GB" sz="1800" dirty="0">
                <a:effectLst/>
                <a:latin typeface="Arial" panose="020B0604020202020204" pitchFamily="34" charset="0"/>
                <a:ea typeface="Calibri" panose="020F0502020204030204" pitchFamily="34" charset="0"/>
                <a:cs typeface="Times New Roman" panose="02020603050405020304" pitchFamily="18" charset="0"/>
              </a:rPr>
              <a:t>. We chose the question </a:t>
            </a:r>
            <a:r>
              <a:rPr lang="en-GB" dirty="0">
                <a:latin typeface="Arial" panose="020B0604020202020204" pitchFamily="34" charset="0"/>
                <a:ea typeface="Calibri" panose="020F0502020204030204" pitchFamily="34" charset="0"/>
                <a:cs typeface="Times New Roman" panose="02020603050405020304" pitchFamily="18" charset="0"/>
              </a:rPr>
              <a:t>i</a:t>
            </a:r>
            <a:r>
              <a:rPr lang="en-GB" sz="1800" dirty="0">
                <a:effectLst/>
                <a:latin typeface="Arial" panose="020B0604020202020204" pitchFamily="34" charset="0"/>
                <a:ea typeface="Calibri" panose="020F0502020204030204" pitchFamily="34" charset="0"/>
                <a:cs typeface="Times New Roman" panose="02020603050405020304" pitchFamily="18" charset="0"/>
              </a:rPr>
              <a:t>s ‘There a need to provide training on how to use technology to collaborate in UWTSD?’ as we feel many students do not have the necessary digital skills needed by the university.</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We had noticed other students having difficulties to access and use the university applications.</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Our research findings also more or less happened to confirm this with major studies done by organisations and bodies such as Chester University and Oxford University Press that found there is divide between people who have and don’t have digital skills.</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A survey by Jisc published on 7</a:t>
            </a:r>
            <a:r>
              <a:rPr lang="en-GB" sz="18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1800" dirty="0">
                <a:effectLst/>
                <a:latin typeface="Arial" panose="020B0604020202020204" pitchFamily="34" charset="0"/>
                <a:ea typeface="Calibri" panose="020F0502020204030204" pitchFamily="34" charset="0"/>
                <a:cs typeface="Times New Roman" panose="02020603050405020304" pitchFamily="18" charset="0"/>
              </a:rPr>
              <a:t> September 21 on 38,917 university students showed:</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63% of students encountered problems with poor Wi-Fi;</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30% had problems accessing platforms;</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24% faced problems with mobile data cost.</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6" name="Picture 5" descr="Woman looking up">
            <a:extLst>
              <a:ext uri="{FF2B5EF4-FFF2-40B4-BE49-F238E27FC236}">
                <a16:creationId xmlns:a16="http://schemas.microsoft.com/office/drawing/2014/main" xmlns="" id="{AA3FA582-6AA0-4311-B540-8D31E4E25FC3}"/>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717504" y="4189403"/>
            <a:ext cx="3340896" cy="2228372"/>
          </a:xfrm>
          <a:prstGeom prst="rect">
            <a:avLst/>
          </a:prstGeom>
        </p:spPr>
      </p:pic>
      <p:pic>
        <p:nvPicPr>
          <p:cNvPr id="8" name="Picture 7" descr="Question mark on green pastel background">
            <a:extLst>
              <a:ext uri="{FF2B5EF4-FFF2-40B4-BE49-F238E27FC236}">
                <a16:creationId xmlns:a16="http://schemas.microsoft.com/office/drawing/2014/main" xmlns="" id="{529DB8A3-192F-4DD1-BFFB-599CD3BA96EB}"/>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337500" y="3209026"/>
            <a:ext cx="1575399" cy="2473290"/>
          </a:xfrm>
          <a:prstGeom prst="rect">
            <a:avLst/>
          </a:prstGeom>
        </p:spPr>
      </p:pic>
    </p:spTree>
    <p:extLst>
      <p:ext uri="{BB962C8B-B14F-4D97-AF65-F5344CB8AC3E}">
        <p14:creationId xmlns:p14="http://schemas.microsoft.com/office/powerpoint/2010/main" val="17557201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4">
            <a:extLst>
              <a:ext uri="{FF2B5EF4-FFF2-40B4-BE49-F238E27FC236}">
                <a16:creationId xmlns:a16="http://schemas.microsoft.com/office/drawing/2014/main" xmlns="" id="{786C4296-8C4A-4092-915E-5ABB6CC5B179}"/>
              </a:ext>
            </a:extLst>
          </p:cNvPr>
          <p:cNvGraphicFramePr>
            <a:graphicFrameLocks noGrp="1"/>
          </p:cNvGraphicFramePr>
          <p:nvPr>
            <p:extLst>
              <p:ext uri="{D42A27DB-BD31-4B8C-83A1-F6EECF244321}">
                <p14:modId xmlns:p14="http://schemas.microsoft.com/office/powerpoint/2010/main" val="101028091"/>
              </p:ext>
            </p:extLst>
          </p:nvPr>
        </p:nvGraphicFramePr>
        <p:xfrm>
          <a:off x="1225485" y="1600200"/>
          <a:ext cx="9741031" cy="3348873"/>
        </p:xfrm>
        <a:graphic>
          <a:graphicData uri="http://schemas.openxmlformats.org/drawingml/2006/table">
            <a:tbl>
              <a:tblPr firstRow="1" bandRow="1">
                <a:tableStyleId>{5C22544A-7EE6-4342-B048-85BDC9FD1C3A}</a:tableStyleId>
              </a:tblPr>
              <a:tblGrid>
                <a:gridCol w="6229619">
                  <a:extLst>
                    <a:ext uri="{9D8B030D-6E8A-4147-A177-3AD203B41FA5}">
                      <a16:colId xmlns:a16="http://schemas.microsoft.com/office/drawing/2014/main" xmlns="" val="330907617"/>
                    </a:ext>
                  </a:extLst>
                </a:gridCol>
                <a:gridCol w="3511412">
                  <a:extLst>
                    <a:ext uri="{9D8B030D-6E8A-4147-A177-3AD203B41FA5}">
                      <a16:colId xmlns:a16="http://schemas.microsoft.com/office/drawing/2014/main" xmlns="" val="684024998"/>
                    </a:ext>
                  </a:extLst>
                </a:gridCol>
              </a:tblGrid>
              <a:tr h="1116291">
                <a:tc>
                  <a:txBody>
                    <a:bodyPr/>
                    <a:lstStyle/>
                    <a:p>
                      <a:r>
                        <a:rPr lang="en-GB" sz="3600" baseline="30000" dirty="0">
                          <a:latin typeface="Arial" panose="020B0604020202020204" pitchFamily="34" charset="0"/>
                          <a:cs typeface="Arial" panose="020B0604020202020204" pitchFamily="34" charset="0"/>
                        </a:rPr>
                        <a:t>2nd</a:t>
                      </a:r>
                      <a:r>
                        <a:rPr lang="en-GB" sz="3600" dirty="0">
                          <a:latin typeface="Arial" panose="020B0604020202020204" pitchFamily="34" charset="0"/>
                          <a:cs typeface="Arial" panose="020B0604020202020204" pitchFamily="34" charset="0"/>
                        </a:rPr>
                        <a:t> Presenter:</a:t>
                      </a:r>
                    </a:p>
                  </a:txBody>
                  <a:tcPr/>
                </a:tc>
                <a:tc rowSpan="3">
                  <a:txBody>
                    <a:bodyPr/>
                    <a:lstStyle/>
                    <a:p>
                      <a:endParaRPr lang="en-GB" dirty="0"/>
                    </a:p>
                  </a:txBody>
                  <a:tcPr/>
                </a:tc>
                <a:extLst>
                  <a:ext uri="{0D108BD9-81ED-4DB2-BD59-A6C34878D82A}">
                    <a16:rowId xmlns:a16="http://schemas.microsoft.com/office/drawing/2014/main" xmlns="" val="504911573"/>
                  </a:ext>
                </a:extLst>
              </a:tr>
              <a:tr h="1116291">
                <a:tc>
                  <a:txBody>
                    <a:bodyPr/>
                    <a:lstStyle/>
                    <a:p>
                      <a:r>
                        <a:rPr lang="en-GB" sz="3600"/>
                        <a:t>Nabilla Nambiar</a:t>
                      </a:r>
                      <a:endParaRPr lang="en-GB" sz="3600" dirty="0"/>
                    </a:p>
                  </a:txBody>
                  <a:tcPr/>
                </a:tc>
                <a:tc vMerge="1">
                  <a:txBody>
                    <a:bodyPr/>
                    <a:lstStyle/>
                    <a:p>
                      <a:endParaRPr lang="en-GB" dirty="0"/>
                    </a:p>
                  </a:txBody>
                  <a:tcPr/>
                </a:tc>
                <a:extLst>
                  <a:ext uri="{0D108BD9-81ED-4DB2-BD59-A6C34878D82A}">
                    <a16:rowId xmlns:a16="http://schemas.microsoft.com/office/drawing/2014/main" xmlns="" val="153061823"/>
                  </a:ext>
                </a:extLst>
              </a:tr>
              <a:tr h="1116291">
                <a:tc>
                  <a:txBody>
                    <a:bodyPr/>
                    <a:lstStyle/>
                    <a:p>
                      <a:r>
                        <a:rPr lang="en-GB" sz="3600" dirty="0"/>
                        <a:t>2122534</a:t>
                      </a:r>
                    </a:p>
                  </a:txBody>
                  <a:tcPr/>
                </a:tc>
                <a:tc vMerge="1">
                  <a:txBody>
                    <a:bodyPr/>
                    <a:lstStyle/>
                    <a:p>
                      <a:endParaRPr lang="en-GB" dirty="0"/>
                    </a:p>
                  </a:txBody>
                  <a:tcPr/>
                </a:tc>
                <a:extLst>
                  <a:ext uri="{0D108BD9-81ED-4DB2-BD59-A6C34878D82A}">
                    <a16:rowId xmlns:a16="http://schemas.microsoft.com/office/drawing/2014/main" xmlns="" val="2585601838"/>
                  </a:ext>
                </a:extLst>
              </a:tr>
            </a:tbl>
          </a:graphicData>
        </a:graphic>
      </p:graphicFrame>
      <p:pic>
        <p:nvPicPr>
          <p:cNvPr id="4" name="Picture 3" descr="A person wearing a hat&#10;&#10;Description automatically generated with low confidence">
            <a:extLst>
              <a:ext uri="{FF2B5EF4-FFF2-40B4-BE49-F238E27FC236}">
                <a16:creationId xmlns:a16="http://schemas.microsoft.com/office/drawing/2014/main" xmlns="" id="{18BEEFFB-11C8-471E-8382-79EDEC938EB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59875" y="2101202"/>
            <a:ext cx="3020600" cy="2367281"/>
          </a:xfrm>
          <a:prstGeom prst="rect">
            <a:avLst/>
          </a:prstGeom>
        </p:spPr>
      </p:pic>
    </p:spTree>
    <p:extLst>
      <p:ext uri="{BB962C8B-B14F-4D97-AF65-F5344CB8AC3E}">
        <p14:creationId xmlns:p14="http://schemas.microsoft.com/office/powerpoint/2010/main" val="21367887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xmlns="" id="{6C41C9F8-FE01-4B0D-A447-1B8EA0D67118}"/>
              </a:ext>
            </a:extLst>
          </p:cNvPr>
          <p:cNvSpPr txBox="1"/>
          <p:nvPr/>
        </p:nvSpPr>
        <p:spPr>
          <a:xfrm>
            <a:off x="0" y="251460"/>
            <a:ext cx="12192000" cy="4044120"/>
          </a:xfrm>
          <a:prstGeom prst="rect">
            <a:avLst/>
          </a:prstGeom>
          <a:noFill/>
        </p:spPr>
        <p:txBody>
          <a:bodyPr wrap="square">
            <a:spAutoFit/>
          </a:bodyPr>
          <a:lstStyle/>
          <a:p>
            <a:pP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In collecting our data, we have taken several ethical consideration to protect the scientific integrity, human rights and dignity.</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Referring to a report by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Scribbr</a:t>
            </a:r>
            <a:r>
              <a:rPr lang="en-US" dirty="0">
                <a:latin typeface="Arial" panose="020B0604020202020204" pitchFamily="34" charset="0"/>
                <a:ea typeface="Calibri" panose="020F0502020204030204" pitchFamily="34" charset="0"/>
                <a:cs typeface="Times New Roman" panose="02020603050405020304" pitchFamily="18" charset="0"/>
              </a:rPr>
              <a:t>, </a:t>
            </a:r>
            <a:r>
              <a:rPr lang="en-US" sz="1800" dirty="0">
                <a:effectLst/>
                <a:latin typeface="Arial" panose="020B0604020202020204" pitchFamily="34" charset="0"/>
                <a:ea typeface="Calibri" panose="020F0502020204030204" pitchFamily="34" charset="0"/>
                <a:cs typeface="Times New Roman" panose="02020603050405020304" pitchFamily="18" charset="0"/>
              </a:rPr>
              <a:t>Ethical Considerations in Research | Types &amp; Examples</a:t>
            </a:r>
          </a:p>
          <a:p>
            <a:pPr>
              <a:lnSpc>
                <a:spcPct val="107000"/>
              </a:lnSpc>
              <a:spcAft>
                <a:spcPts val="80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Published on October 18, 2021 by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Pritha</a:t>
            </a:r>
            <a:r>
              <a:rPr lang="en-US" sz="1800" dirty="0">
                <a:effectLst/>
                <a:latin typeface="Arial" panose="020B0604020202020204" pitchFamily="34" charset="0"/>
                <a:ea typeface="Calibri" panose="020F0502020204030204" pitchFamily="34" charset="0"/>
                <a:cs typeface="Times New Roman" panose="02020603050405020304" pitchFamily="18" charset="0"/>
              </a:rPr>
              <a:t> Bhandari, t</a:t>
            </a:r>
            <a:r>
              <a:rPr lang="en-GB" sz="1800" dirty="0">
                <a:effectLst/>
                <a:latin typeface="Arial" panose="020B0604020202020204" pitchFamily="34" charset="0"/>
                <a:ea typeface="Calibri" panose="020F0502020204030204" pitchFamily="34" charset="0"/>
                <a:cs typeface="Times New Roman" panose="02020603050405020304" pitchFamily="18" charset="0"/>
              </a:rPr>
              <a:t>he ethical considerations we undertook are</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Protecting the rights of our research and not letting anyone else use it</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Ensure it is voluntary participation</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Get the consent from participants</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Maintaining anonymity</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Ensuring confidentiality</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Making sure participations are safe</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Confidentially of results</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4" name="Picture 3" descr="A group of people sitting around a table with papers and a computer&#10;&#10;Description automatically generated with medium confidence">
            <a:extLst>
              <a:ext uri="{FF2B5EF4-FFF2-40B4-BE49-F238E27FC236}">
                <a16:creationId xmlns:a16="http://schemas.microsoft.com/office/drawing/2014/main" xmlns="" id="{5A817981-8936-4850-A141-31DEE8CDA063}"/>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tretch>
            <a:fillRect/>
          </a:stretch>
        </p:blipFill>
        <p:spPr>
          <a:xfrm>
            <a:off x="327803" y="4123052"/>
            <a:ext cx="5768197" cy="2483488"/>
          </a:xfrm>
          <a:prstGeom prst="rect">
            <a:avLst/>
          </a:prstGeom>
        </p:spPr>
      </p:pic>
      <p:pic>
        <p:nvPicPr>
          <p:cNvPr id="6" name="Graphic 5" descr="Add outline">
            <a:extLst>
              <a:ext uri="{FF2B5EF4-FFF2-40B4-BE49-F238E27FC236}">
                <a16:creationId xmlns:a16="http://schemas.microsoft.com/office/drawing/2014/main" xmlns="" id="{3F9BF381-DB7B-44B3-8614-E41A03B60D43}"/>
              </a:ext>
            </a:extLst>
          </p:cNvPr>
          <p:cNvPicPr>
            <a:picLocks noChangeAspect="1"/>
          </p:cNvPicPr>
          <p:nvPr/>
        </p:nvPicPr>
        <p:blipFill>
          <a:blip r:embed="rId4" cstate="print">
            <a:extLst>
              <a:ext uri="{28A0092B-C50C-407E-A947-70E740481C1C}">
                <a14:useLocalDpi xmlns:a14="http://schemas.microsoft.com/office/drawing/2010/main" val="0"/>
              </a:ext>
              <a:ext uri="{96DAC541-7B7A-43D3-8B79-37D633B846F1}">
                <asvg:svgBlip xmlns:asvg="http://schemas.microsoft.com/office/drawing/2016/SVG/main" xmlns="" r:embed="rId5"/>
              </a:ext>
            </a:extLst>
          </a:blip>
          <a:stretch>
            <a:fillRect/>
          </a:stretch>
        </p:blipFill>
        <p:spPr>
          <a:xfrm>
            <a:off x="7282992" y="4744731"/>
            <a:ext cx="914400" cy="914400"/>
          </a:xfrm>
          <a:prstGeom prst="rect">
            <a:avLst/>
          </a:prstGeom>
        </p:spPr>
      </p:pic>
      <p:pic>
        <p:nvPicPr>
          <p:cNvPr id="8" name="Graphic 7" descr="Alarm Ringing with solid fill">
            <a:extLst>
              <a:ext uri="{FF2B5EF4-FFF2-40B4-BE49-F238E27FC236}">
                <a16:creationId xmlns:a16="http://schemas.microsoft.com/office/drawing/2014/main" xmlns="" id="{5A2B29E3-2132-4BA8-9011-7B973546ADF3}"/>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xmlns="" r:embed="rId7"/>
              </a:ext>
            </a:extLst>
          </a:blip>
          <a:stretch>
            <a:fillRect/>
          </a:stretch>
        </p:blipFill>
        <p:spPr>
          <a:xfrm>
            <a:off x="9175052" y="4295580"/>
            <a:ext cx="2039288" cy="1777416"/>
          </a:xfrm>
          <a:prstGeom prst="rect">
            <a:avLst/>
          </a:prstGeom>
        </p:spPr>
      </p:pic>
    </p:spTree>
    <p:extLst>
      <p:ext uri="{BB962C8B-B14F-4D97-AF65-F5344CB8AC3E}">
        <p14:creationId xmlns:p14="http://schemas.microsoft.com/office/powerpoint/2010/main" val="23960432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xmlns="" id="{8192EF80-3F7D-4FED-BBBD-E42F194A1497}"/>
              </a:ext>
            </a:extLst>
          </p:cNvPr>
          <p:cNvSpPr txBox="1"/>
          <p:nvPr/>
        </p:nvSpPr>
        <p:spPr>
          <a:xfrm>
            <a:off x="571500" y="1205820"/>
            <a:ext cx="11395710" cy="2690224"/>
          </a:xfrm>
          <a:prstGeom prst="rect">
            <a:avLst/>
          </a:prstGeom>
          <a:noFill/>
        </p:spPr>
        <p:txBody>
          <a:bodyPr wrap="square">
            <a:spAutoFit/>
          </a:bodyPr>
          <a:lstStyle/>
          <a:p>
            <a:pPr>
              <a:lnSpc>
                <a:spcPct val="107000"/>
              </a:lnSpc>
              <a:spcAft>
                <a:spcPts val="800"/>
              </a:spcAft>
            </a:pP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The method we are choosing is using printed questionaries with 15 WH questions in print. We will do a total of 30 interviewees with each of us taking on 10 people including, students, employees and man on the street.</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Our questions will relate to use of computer and internet in daily life such as:</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Do you own a laptop?</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Do you use social media?</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What apps do you use?</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Would you be able to find information on internet to solve a problem</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4" name="Picture 3" descr="Person stepping in stairs">
            <a:extLst>
              <a:ext uri="{FF2B5EF4-FFF2-40B4-BE49-F238E27FC236}">
                <a16:creationId xmlns:a16="http://schemas.microsoft.com/office/drawing/2014/main" xmlns="" id="{1FD60FC1-EEE8-4EAE-8885-F80EF2263EAF}"/>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71499" y="4051918"/>
            <a:ext cx="4569843" cy="2426519"/>
          </a:xfrm>
          <a:prstGeom prst="rect">
            <a:avLst/>
          </a:prstGeom>
        </p:spPr>
      </p:pic>
      <p:pic>
        <p:nvPicPr>
          <p:cNvPr id="6" name="Picture 5" descr="Basketball on fingertip">
            <a:extLst>
              <a:ext uri="{FF2B5EF4-FFF2-40B4-BE49-F238E27FC236}">
                <a16:creationId xmlns:a16="http://schemas.microsoft.com/office/drawing/2014/main" xmlns="" id="{0A05962F-DF37-487D-B9AA-AF38C033FC5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050660" y="4051918"/>
            <a:ext cx="3876136" cy="2584289"/>
          </a:xfrm>
          <a:prstGeom prst="rect">
            <a:avLst/>
          </a:prstGeom>
        </p:spPr>
      </p:pic>
    </p:spTree>
    <p:extLst>
      <p:ext uri="{BB962C8B-B14F-4D97-AF65-F5344CB8AC3E}">
        <p14:creationId xmlns:p14="http://schemas.microsoft.com/office/powerpoint/2010/main" val="18907986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4">
            <a:extLst>
              <a:ext uri="{FF2B5EF4-FFF2-40B4-BE49-F238E27FC236}">
                <a16:creationId xmlns:a16="http://schemas.microsoft.com/office/drawing/2014/main" xmlns="" id="{786C4296-8C4A-4092-915E-5ABB6CC5B179}"/>
              </a:ext>
            </a:extLst>
          </p:cNvPr>
          <p:cNvGraphicFramePr>
            <a:graphicFrameLocks noGrp="1"/>
          </p:cNvGraphicFramePr>
          <p:nvPr>
            <p:extLst>
              <p:ext uri="{D42A27DB-BD31-4B8C-83A1-F6EECF244321}">
                <p14:modId xmlns:p14="http://schemas.microsoft.com/office/powerpoint/2010/main" val="125527618"/>
              </p:ext>
            </p:extLst>
          </p:nvPr>
        </p:nvGraphicFramePr>
        <p:xfrm>
          <a:off x="1225485" y="1656272"/>
          <a:ext cx="9741031" cy="3292800"/>
        </p:xfrm>
        <a:graphic>
          <a:graphicData uri="http://schemas.openxmlformats.org/drawingml/2006/table">
            <a:tbl>
              <a:tblPr firstRow="1" bandRow="1">
                <a:tableStyleId>{5C22544A-7EE6-4342-B048-85BDC9FD1C3A}</a:tableStyleId>
              </a:tblPr>
              <a:tblGrid>
                <a:gridCol w="6229619">
                  <a:extLst>
                    <a:ext uri="{9D8B030D-6E8A-4147-A177-3AD203B41FA5}">
                      <a16:colId xmlns:a16="http://schemas.microsoft.com/office/drawing/2014/main" xmlns="" val="330907617"/>
                    </a:ext>
                  </a:extLst>
                </a:gridCol>
                <a:gridCol w="3511412">
                  <a:extLst>
                    <a:ext uri="{9D8B030D-6E8A-4147-A177-3AD203B41FA5}">
                      <a16:colId xmlns:a16="http://schemas.microsoft.com/office/drawing/2014/main" xmlns="" val="684024998"/>
                    </a:ext>
                  </a:extLst>
                </a:gridCol>
              </a:tblGrid>
              <a:tr h="1097600">
                <a:tc>
                  <a:txBody>
                    <a:bodyPr/>
                    <a:lstStyle/>
                    <a:p>
                      <a:r>
                        <a:rPr lang="en-GB" sz="3600" dirty="0"/>
                        <a:t>3rd Presenter:</a:t>
                      </a:r>
                    </a:p>
                  </a:txBody>
                  <a:tcPr/>
                </a:tc>
                <a:tc rowSpan="3">
                  <a:txBody>
                    <a:bodyPr/>
                    <a:lstStyle/>
                    <a:p>
                      <a:endParaRPr lang="en-GB" dirty="0"/>
                    </a:p>
                  </a:txBody>
                  <a:tcPr/>
                </a:tc>
                <a:extLst>
                  <a:ext uri="{0D108BD9-81ED-4DB2-BD59-A6C34878D82A}">
                    <a16:rowId xmlns:a16="http://schemas.microsoft.com/office/drawing/2014/main" xmlns="" val="504911573"/>
                  </a:ext>
                </a:extLst>
              </a:tr>
              <a:tr h="1097600">
                <a:tc>
                  <a:txBody>
                    <a:bodyPr/>
                    <a:lstStyle/>
                    <a:p>
                      <a:r>
                        <a:rPr lang="en-GB" sz="3600" dirty="0" err="1"/>
                        <a:t>Hawa</a:t>
                      </a:r>
                      <a:r>
                        <a:rPr lang="en-GB" sz="3600" dirty="0"/>
                        <a:t> </a:t>
                      </a:r>
                      <a:r>
                        <a:rPr lang="en-GB" sz="3600" dirty="0" err="1"/>
                        <a:t>Daheila</a:t>
                      </a:r>
                      <a:endParaRPr lang="en-GB" sz="3600" dirty="0"/>
                    </a:p>
                  </a:txBody>
                  <a:tcPr/>
                </a:tc>
                <a:tc vMerge="1">
                  <a:txBody>
                    <a:bodyPr/>
                    <a:lstStyle/>
                    <a:p>
                      <a:endParaRPr lang="en-GB" dirty="0"/>
                    </a:p>
                  </a:txBody>
                  <a:tcPr/>
                </a:tc>
                <a:extLst>
                  <a:ext uri="{0D108BD9-81ED-4DB2-BD59-A6C34878D82A}">
                    <a16:rowId xmlns:a16="http://schemas.microsoft.com/office/drawing/2014/main" xmlns="" val="153061823"/>
                  </a:ext>
                </a:extLst>
              </a:tr>
              <a:tr h="1097600">
                <a:tc>
                  <a:txBody>
                    <a:bodyPr/>
                    <a:lstStyle/>
                    <a:p>
                      <a:r>
                        <a:rPr lang="en-GB" sz="3600" dirty="0"/>
                        <a:t>2122087</a:t>
                      </a:r>
                    </a:p>
                  </a:txBody>
                  <a:tcPr/>
                </a:tc>
                <a:tc vMerge="1">
                  <a:txBody>
                    <a:bodyPr/>
                    <a:lstStyle/>
                    <a:p>
                      <a:endParaRPr lang="en-GB" dirty="0"/>
                    </a:p>
                  </a:txBody>
                  <a:tcPr/>
                </a:tc>
                <a:extLst>
                  <a:ext uri="{0D108BD9-81ED-4DB2-BD59-A6C34878D82A}">
                    <a16:rowId xmlns:a16="http://schemas.microsoft.com/office/drawing/2014/main" xmlns="" val="2585601838"/>
                  </a:ext>
                </a:extLst>
              </a:tr>
            </a:tbl>
          </a:graphicData>
        </a:graphic>
      </p:graphicFrame>
      <p:pic>
        <p:nvPicPr>
          <p:cNvPr id="4" name="Picture 3" descr="A picture containing person, wall, indoor, person&#10;&#10;Description automatically generated">
            <a:extLst>
              <a:ext uri="{FF2B5EF4-FFF2-40B4-BE49-F238E27FC236}">
                <a16:creationId xmlns:a16="http://schemas.microsoft.com/office/drawing/2014/main" xmlns="" id="{BFD95CD3-2040-4BE4-B5F6-0BDBD5233C2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707009" y="2213386"/>
            <a:ext cx="3029410" cy="2159268"/>
          </a:xfrm>
          <a:prstGeom prst="rect">
            <a:avLst/>
          </a:prstGeom>
        </p:spPr>
      </p:pic>
    </p:spTree>
    <p:extLst>
      <p:ext uri="{BB962C8B-B14F-4D97-AF65-F5344CB8AC3E}">
        <p14:creationId xmlns:p14="http://schemas.microsoft.com/office/powerpoint/2010/main" val="39835856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xmlns="" id="{911B1D06-5E7E-418D-909D-2EACABBEA732}"/>
              </a:ext>
            </a:extLst>
          </p:cNvPr>
          <p:cNvSpPr txBox="1"/>
          <p:nvPr/>
        </p:nvSpPr>
        <p:spPr>
          <a:xfrm>
            <a:off x="106680" y="1"/>
            <a:ext cx="12085320" cy="6805068"/>
          </a:xfrm>
          <a:prstGeom prst="rect">
            <a:avLst/>
          </a:prstGeom>
          <a:noFill/>
        </p:spPr>
        <p:txBody>
          <a:bodyPr wrap="square">
            <a:spAutoFit/>
          </a:bodyPr>
          <a:lstStyle/>
          <a:p>
            <a:pP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457200" algn="just">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 RESEARCH TIMELINE</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On 13 February we liaised through what's app.</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15 February we met up to discuss our Roles for the group presentation.</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Bef>
                <a:spcPts val="1200"/>
              </a:spcBef>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(in between we liaised)</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Bef>
                <a:spcPts val="1200"/>
              </a:spcBef>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22 February we met again with all the gathered information and discuss relevant information that we are going to use.</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457200" algn="just">
              <a:lnSpc>
                <a:spcPct val="107000"/>
              </a:lnSpc>
            </a:pPr>
            <a:r>
              <a:rPr lang="en-GB" sz="1800" dirty="0">
                <a:effectLst/>
                <a:latin typeface="Arial" panose="020B0604020202020204" pitchFamily="34" charset="0"/>
                <a:ea typeface="Calibri" panose="020F0502020204030204" pitchFamily="34" charset="0"/>
                <a:cs typeface="Times New Roman" panose="02020603050405020304" pitchFamily="18" charset="0"/>
              </a:rPr>
              <a:t>We gathered information by different resources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457200" algn="just">
              <a:lnSpc>
                <a:spcPct val="107000"/>
              </a:lnSpc>
            </a:pPr>
            <a:r>
              <a:rPr lang="en-GB" sz="1800" dirty="0">
                <a:effectLst/>
                <a:latin typeface="Arial" panose="020B0604020202020204" pitchFamily="34" charset="0"/>
                <a:ea typeface="Calibri" panose="020F0502020204030204" pitchFamily="34" charset="0"/>
                <a:cs typeface="Times New Roman" panose="02020603050405020304" pitchFamily="18" charset="0"/>
              </a:rPr>
              <a:t>Google scholar,</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457200" algn="just">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UWTSD Library</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24 February we made slides created by PowerPoint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27</a:t>
            </a:r>
            <a:r>
              <a:rPr lang="en-GB" sz="1800" baseline="30000" dirty="0">
                <a:effectLst/>
                <a:latin typeface="Arial" panose="020B0604020202020204" pitchFamily="34" charset="0"/>
                <a:ea typeface="Calibri" panose="020F0502020204030204" pitchFamily="34" charset="0"/>
                <a:cs typeface="Times New Roman" panose="02020603050405020304" pitchFamily="18" charset="0"/>
              </a:rPr>
              <a:t> </a:t>
            </a:r>
            <a:r>
              <a:rPr lang="en-GB" sz="1800" dirty="0">
                <a:effectLst/>
                <a:latin typeface="Arial" panose="020B0604020202020204" pitchFamily="34" charset="0"/>
                <a:ea typeface="Calibri" panose="020F0502020204030204" pitchFamily="34" charset="0"/>
                <a:cs typeface="Times New Roman" panose="02020603050405020304" pitchFamily="18" charset="0"/>
              </a:rPr>
              <a:t>February Submission.</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Through this research we hope to confirm what we believe from the data we collected ourselves as well as that done by researching bodies such as Jisc that found.</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Only 51% received support for online learning</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800"/>
              </a:spcAft>
              <a:buFont typeface="Symbol" panose="05050102010706020507" pitchFamily="18"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While 41% said they needed guidance on digital skills.</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gn="just"/>
            <a:r>
              <a:rPr lang="en-GB" sz="1800" dirty="0">
                <a:effectLst/>
                <a:latin typeface="Arial" panose="020B0604020202020204" pitchFamily="34" charset="0"/>
                <a:ea typeface="Calibri" panose="020F0502020204030204" pitchFamily="34" charset="0"/>
              </a:rPr>
              <a:t>This is corroborated by Adobe Hub which said in its report that Universities must equip students with know-how to thrive in the fourth industrial Revolution and provide staff with digital skills to deliver new modes in learning and assessment.</a:t>
            </a:r>
            <a:endParaRPr lang="en-GB" dirty="0"/>
          </a:p>
        </p:txBody>
      </p:sp>
    </p:spTree>
    <p:extLst>
      <p:ext uri="{BB962C8B-B14F-4D97-AF65-F5344CB8AC3E}">
        <p14:creationId xmlns:p14="http://schemas.microsoft.com/office/powerpoint/2010/main" val="8160393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xmlns="" id="{8540463D-523A-4011-AF16-9C31D29C8793}"/>
              </a:ext>
            </a:extLst>
          </p:cNvPr>
          <p:cNvSpPr txBox="1"/>
          <p:nvPr/>
        </p:nvSpPr>
        <p:spPr>
          <a:xfrm>
            <a:off x="0" y="287646"/>
            <a:ext cx="12329160" cy="2357120"/>
          </a:xfrm>
          <a:prstGeom prst="rect">
            <a:avLst/>
          </a:prstGeom>
          <a:noFill/>
        </p:spPr>
        <p:txBody>
          <a:bodyPr wrap="square">
            <a:spAutoFit/>
          </a:bodyPr>
          <a:lstStyle/>
          <a:p>
            <a:pP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Through this research we hope to confirm what we believe from the data we collected ourselves as well as that done by researching bodies such as Jisc that in its report on its online report </a:t>
            </a:r>
            <a:r>
              <a:rPr lang="en-GB" sz="1800" dirty="0">
                <a:effectLst/>
                <a:latin typeface="Arial" panose="020B0604020202020204" pitchFamily="34" charset="0"/>
                <a:ea typeface="Times New Roman" panose="02020603050405020304" pitchFamily="18" charset="0"/>
              </a:rPr>
              <a:t>7 September 2021</a:t>
            </a:r>
            <a:r>
              <a:rPr lang="en-GB" sz="1800" dirty="0">
                <a:effectLst/>
                <a:latin typeface="Arial" panose="020B0604020202020204" pitchFamily="34" charset="0"/>
                <a:ea typeface="Calibri" panose="020F0502020204030204" pitchFamily="34" charset="0"/>
                <a:cs typeface="Times New Roman" panose="02020603050405020304" pitchFamily="18" charset="0"/>
              </a:rPr>
              <a:t> found.</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Only 51% received support for online learning</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While 41% said they needed guidance on digital skills.</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This is corroborated by Adobe Hub which said in its report online </a:t>
            </a:r>
            <a:r>
              <a:rPr lang="en-GB" sz="1800" dirty="0">
                <a:effectLst/>
                <a:latin typeface="Arial" panose="020B0604020202020204" pitchFamily="34" charset="0"/>
                <a:ea typeface="Times New Roman" panose="02020603050405020304" pitchFamily="18" charset="0"/>
              </a:rPr>
              <a:t>titled</a:t>
            </a:r>
            <a:r>
              <a:rPr lang="en-GB" sz="1800" b="1" kern="1800" dirty="0">
                <a:effectLst/>
                <a:latin typeface="Open Sans" panose="020B0606030504020204" pitchFamily="34" charset="0"/>
                <a:ea typeface="Times New Roman" panose="02020603050405020304" pitchFamily="18" charset="0"/>
              </a:rPr>
              <a:t> </a:t>
            </a:r>
            <a:r>
              <a:rPr lang="en-GB" sz="1800" i="1" kern="1800" dirty="0">
                <a:effectLst/>
                <a:latin typeface="Arial" panose="020B0604020202020204" pitchFamily="34" charset="0"/>
                <a:ea typeface="Times New Roman" panose="02020603050405020304" pitchFamily="18" charset="0"/>
              </a:rPr>
              <a:t>Why digital literacy is essential for 21st-century universities </a:t>
            </a:r>
            <a:r>
              <a:rPr lang="en-GB" sz="1800" dirty="0">
                <a:effectLst/>
                <a:latin typeface="Arial" panose="020B0604020202020204" pitchFamily="34" charset="0"/>
                <a:ea typeface="Calibri" panose="020F0502020204030204" pitchFamily="34" charset="0"/>
                <a:cs typeface="Times New Roman" panose="02020603050405020304" pitchFamily="18" charset="0"/>
              </a:rPr>
              <a:t>that Universities must equip students with know-how to thrive in the fourth industrial Revolution and provide staff with digital skills to deliver new modes in learning and assessment.</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4" name="Picture 3" descr="College graduates celebrating and talking together">
            <a:extLst>
              <a:ext uri="{FF2B5EF4-FFF2-40B4-BE49-F238E27FC236}">
                <a16:creationId xmlns:a16="http://schemas.microsoft.com/office/drawing/2014/main" xmlns="" id="{93C5BA15-C7C7-4888-926F-FBFC59DDCCBD}"/>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65904" y="3106079"/>
            <a:ext cx="5039909" cy="3464275"/>
          </a:xfrm>
          <a:prstGeom prst="rect">
            <a:avLst/>
          </a:prstGeom>
        </p:spPr>
      </p:pic>
      <p:pic>
        <p:nvPicPr>
          <p:cNvPr id="6" name="Graphic 5" descr="Storytelling with solid fill">
            <a:extLst>
              <a:ext uri="{FF2B5EF4-FFF2-40B4-BE49-F238E27FC236}">
                <a16:creationId xmlns:a16="http://schemas.microsoft.com/office/drawing/2014/main" xmlns="" id="{20231857-683C-4AE7-B47F-47D3530AAE2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7393506" y="3106078"/>
            <a:ext cx="3130719" cy="3130719"/>
          </a:xfrm>
          <a:prstGeom prst="rect">
            <a:avLst/>
          </a:prstGeom>
        </p:spPr>
      </p:pic>
    </p:spTree>
    <p:extLst>
      <p:ext uri="{BB962C8B-B14F-4D97-AF65-F5344CB8AC3E}">
        <p14:creationId xmlns:p14="http://schemas.microsoft.com/office/powerpoint/2010/main" val="6292560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xmlns="" id="{482DDDB5-0D64-494D-94E1-D70CFF396A5A}"/>
              </a:ext>
            </a:extLst>
          </p:cNvPr>
          <p:cNvSpPr txBox="1"/>
          <p:nvPr/>
        </p:nvSpPr>
        <p:spPr>
          <a:xfrm>
            <a:off x="488830" y="250210"/>
            <a:ext cx="6991710" cy="1569660"/>
          </a:xfrm>
          <a:prstGeom prst="rect">
            <a:avLst/>
          </a:prstGeom>
          <a:noFill/>
        </p:spPr>
        <p:txBody>
          <a:bodyPr wrap="square">
            <a:spAutoFit/>
          </a:bodyPr>
          <a:lstStyle/>
          <a:p>
            <a:r>
              <a:rPr lang="en-GB" sz="2400" dirty="0">
                <a:latin typeface="Arial" panose="020B0604020202020204" pitchFamily="34" charset="0"/>
                <a:cs typeface="Arial" panose="020B0604020202020204" pitchFamily="34" charset="0"/>
              </a:rPr>
              <a:t>Harvard Referencing</a:t>
            </a:r>
          </a:p>
          <a:p>
            <a:endParaRPr lang="en-GB" sz="3600" dirty="0">
              <a:latin typeface="Arial" panose="020B0604020202020204" pitchFamily="34" charset="0"/>
              <a:cs typeface="Arial" panose="020B0604020202020204" pitchFamily="34" charset="0"/>
            </a:endParaRPr>
          </a:p>
          <a:p>
            <a:endParaRPr lang="en-GB" sz="36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xmlns="" id="{E18BC7C5-B384-4940-AE12-1AFC24D534E0}"/>
              </a:ext>
            </a:extLst>
          </p:cNvPr>
          <p:cNvSpPr txBox="1"/>
          <p:nvPr/>
        </p:nvSpPr>
        <p:spPr>
          <a:xfrm>
            <a:off x="488830" y="1035040"/>
            <a:ext cx="11214339" cy="6183872"/>
          </a:xfrm>
          <a:prstGeom prst="rect">
            <a:avLst/>
          </a:prstGeom>
          <a:noFill/>
        </p:spPr>
        <p:txBody>
          <a:bodyPr wrap="square">
            <a:spAutoFit/>
          </a:bodyPr>
          <a:lstStyle/>
          <a:p>
            <a:pPr marL="0" indent="0">
              <a:buNone/>
            </a:pPr>
            <a:r>
              <a:rPr lang="en-GB" b="0" i="0" dirty="0">
                <a:effectLst/>
                <a:latin typeface="Arial" panose="020B0604020202020204" pitchFamily="34" charset="0"/>
                <a:cs typeface="Arial" panose="020B0604020202020204" pitchFamily="34" charset="0"/>
              </a:rPr>
              <a:t>1. </a:t>
            </a:r>
            <a:r>
              <a:rPr lang="en-GB" b="0" i="0" dirty="0" err="1">
                <a:effectLst/>
                <a:latin typeface="Arial" panose="020B0604020202020204" pitchFamily="34" charset="0"/>
                <a:cs typeface="Arial" panose="020B0604020202020204" pitchFamily="34" charset="0"/>
              </a:rPr>
              <a:t>Mynewsdesk</a:t>
            </a:r>
            <a:r>
              <a:rPr lang="en-GB" b="0" i="0" dirty="0">
                <a:effectLst/>
                <a:latin typeface="Arial" panose="020B0604020202020204" pitchFamily="34" charset="0"/>
                <a:cs typeface="Arial" panose="020B0604020202020204" pitchFamily="34" charset="0"/>
              </a:rPr>
              <a:t>. 2021. </a:t>
            </a:r>
            <a:r>
              <a:rPr lang="en-GB" b="0" i="1" dirty="0">
                <a:effectLst/>
                <a:latin typeface="Arial" panose="020B0604020202020204" pitchFamily="34" charset="0"/>
                <a:cs typeface="Arial" panose="020B0604020202020204" pitchFamily="34" charset="0"/>
              </a:rPr>
              <a:t>NEW REPORT: lack of skills holds back digital learning, affecting both students and teachers</a:t>
            </a:r>
            <a:r>
              <a:rPr lang="en-GB" b="0" i="0" dirty="0">
                <a:effectLst/>
                <a:latin typeface="Arial" panose="020B0604020202020204" pitchFamily="34" charset="0"/>
                <a:cs typeface="Arial" panose="020B0604020202020204" pitchFamily="34" charset="0"/>
              </a:rPr>
              <a:t>. [online] Available at: &lt;https://www.mynewsdesk.com/uk/oxford-university-press/pressreleases/new-report-lack-of-skills-holds-back-digital-learning-affecting-both-students-and-teachers-3138943&gt; [Accessed 23 February 2022].</a:t>
            </a:r>
          </a:p>
          <a:p>
            <a:r>
              <a:rPr lang="en-GB" b="0" i="0" dirty="0">
                <a:effectLst/>
                <a:latin typeface="Arial" panose="020B0604020202020204" pitchFamily="34" charset="0"/>
                <a:cs typeface="Arial" panose="020B0604020202020204" pitchFamily="34" charset="0"/>
              </a:rPr>
              <a:t>2. Ryan, C. and </a:t>
            </a:r>
            <a:r>
              <a:rPr lang="en-GB" b="0" i="0" dirty="0" err="1">
                <a:effectLst/>
                <a:latin typeface="Arial" panose="020B0604020202020204" pitchFamily="34" charset="0"/>
                <a:cs typeface="Arial" panose="020B0604020202020204" pitchFamily="34" charset="0"/>
              </a:rPr>
              <a:t>Esagaityte</a:t>
            </a:r>
            <a:r>
              <a:rPr lang="en-GB" b="0" i="0" dirty="0">
                <a:effectLst/>
                <a:latin typeface="Arial" panose="020B0604020202020204" pitchFamily="34" charset="0"/>
                <a:cs typeface="Arial" panose="020B0604020202020204" pitchFamily="34" charset="0"/>
              </a:rPr>
              <a:t>, m., 2020. </a:t>
            </a:r>
            <a:r>
              <a:rPr lang="en-GB" b="0" i="1" dirty="0">
                <a:effectLst/>
                <a:latin typeface="Arial" panose="020B0604020202020204" pitchFamily="34" charset="0"/>
                <a:cs typeface="Arial" panose="020B0604020202020204" pitchFamily="34" charset="0"/>
              </a:rPr>
              <a:t>Historic pandemic poses lasting impact on libraries, scholarship</a:t>
            </a:r>
            <a:r>
              <a:rPr lang="en-GB" b="0" i="0" dirty="0">
                <a:effectLst/>
                <a:latin typeface="Arial" panose="020B0604020202020204" pitchFamily="34" charset="0"/>
                <a:cs typeface="Arial" panose="020B0604020202020204" pitchFamily="34" charset="0"/>
              </a:rPr>
              <a:t>. [online] The Brown Daily Herald. Available at: &lt;https://www.browndailyherald.com/article/2020/03/historic-pandemic-poses-lasting-impact-on-libraries-scholarship/&gt; [Accessed 23 February 2022].</a:t>
            </a:r>
          </a:p>
          <a:p>
            <a:pPr>
              <a:lnSpc>
                <a:spcPct val="107000"/>
              </a:lnSpc>
              <a:spcAft>
                <a:spcPts val="800"/>
              </a:spcAft>
            </a:pPr>
            <a:r>
              <a:rPr lang="en-GB" dirty="0">
                <a:latin typeface="Arial" panose="020B0604020202020204" pitchFamily="34" charset="0"/>
                <a:cs typeface="Arial" panose="020B0604020202020204" pitchFamily="34" charset="0"/>
              </a:rPr>
              <a:t>3. </a:t>
            </a:r>
            <a:r>
              <a:rPr lang="en-GB" dirty="0" err="1">
                <a:latin typeface="Arial" panose="020B0604020202020204" pitchFamily="34" charset="0"/>
                <a:cs typeface="Arial" panose="020B0604020202020204" pitchFamily="34" charset="0"/>
              </a:rPr>
              <a:t>Scribbr</a:t>
            </a:r>
            <a:r>
              <a:rPr lang="en-GB" dirty="0">
                <a:latin typeface="Arial" panose="020B0604020202020204" pitchFamily="34" charset="0"/>
                <a:cs typeface="Arial" panose="020B0604020202020204" pitchFamily="34" charset="0"/>
              </a:rPr>
              <a:t>,  </a:t>
            </a:r>
            <a:r>
              <a:rPr lang="en-US" dirty="0">
                <a:effectLst/>
                <a:latin typeface="Arial" panose="020B0604020202020204" pitchFamily="34" charset="0"/>
                <a:ea typeface="Calibri" panose="020F0502020204030204" pitchFamily="34" charset="0"/>
                <a:cs typeface="Arial" panose="020B0604020202020204" pitchFamily="34" charset="0"/>
              </a:rPr>
              <a:t>Ethical Considerations in Research | Types &amp; Examples, October 18, 2021, </a:t>
            </a:r>
            <a:r>
              <a:rPr lang="en-US" dirty="0" err="1">
                <a:effectLst/>
                <a:latin typeface="Arial" panose="020B0604020202020204" pitchFamily="34" charset="0"/>
                <a:ea typeface="Calibri" panose="020F0502020204030204" pitchFamily="34" charset="0"/>
                <a:cs typeface="Arial" panose="020B0604020202020204" pitchFamily="34" charset="0"/>
              </a:rPr>
              <a:t>Pritha</a:t>
            </a:r>
            <a:r>
              <a:rPr lang="en-US" dirty="0">
                <a:effectLst/>
                <a:latin typeface="Arial" panose="020B0604020202020204" pitchFamily="34" charset="0"/>
                <a:ea typeface="Calibri" panose="020F0502020204030204" pitchFamily="34" charset="0"/>
                <a:cs typeface="Arial" panose="020B0604020202020204" pitchFamily="34" charset="0"/>
              </a:rPr>
              <a:t> Bhandari</a:t>
            </a:r>
            <a:r>
              <a:rPr lang="en-GB"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xmlns="" val="tx"/>
                    </a:ext>
                  </a:extLst>
                </a:hlinkClick>
              </a:rPr>
              <a:t>https://www.scribbr.com/methodology/research-ethics/</a:t>
            </a:r>
            <a:endParaRPr lang="en-GB" dirty="0">
              <a:latin typeface="Arial" panose="020B0604020202020204" pitchFamily="34" charset="0"/>
              <a:cs typeface="Arial" panose="020B0604020202020204" pitchFamily="34" charset="0"/>
            </a:endParaRPr>
          </a:p>
          <a:p>
            <a:pPr>
              <a:lnSpc>
                <a:spcPct val="107000"/>
              </a:lnSpc>
              <a:spcAft>
                <a:spcPts val="800"/>
              </a:spcAft>
            </a:pPr>
            <a:r>
              <a:rPr lang="en-GB" dirty="0">
                <a:latin typeface="Arial" panose="020B0604020202020204" pitchFamily="34" charset="0"/>
                <a:cs typeface="Arial" panose="020B0604020202020204" pitchFamily="34" charset="0"/>
              </a:rPr>
              <a:t>4. </a:t>
            </a:r>
            <a:r>
              <a:rPr lang="en-GB" dirty="0">
                <a:effectLst/>
                <a:latin typeface="Arial" panose="020B0604020202020204" pitchFamily="34" charset="0"/>
                <a:ea typeface="Calibri" panose="020F0502020204030204" pitchFamily="34" charset="0"/>
                <a:cs typeface="Arial" panose="020B0604020202020204" pitchFamily="34" charset="0"/>
              </a:rPr>
              <a:t>Jisc (7, September 2021). </a:t>
            </a:r>
            <a:r>
              <a:rPr lang="en-GB" kern="1800" dirty="0">
                <a:effectLst/>
                <a:latin typeface="Arial" panose="020B0604020202020204" pitchFamily="34" charset="0"/>
                <a:ea typeface="Times New Roman" panose="02020603050405020304" pitchFamily="18" charset="0"/>
                <a:cs typeface="Arial" panose="020B0604020202020204" pitchFamily="34" charset="0"/>
              </a:rPr>
              <a:t>Student digital experience insights survey 2020/21: UK higher education findings</a:t>
            </a:r>
            <a:endParaRPr lang="en-GB"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i="1" u="sng" dirty="0">
                <a:effectLst/>
                <a:latin typeface="Arial" panose="020B0604020202020204" pitchFamily="34" charset="0"/>
                <a:ea typeface="Calibri" panose="020F0502020204030204" pitchFamily="34" charset="0"/>
                <a:cs typeface="Arial" panose="020B0604020202020204" pitchFamily="34" charset="0"/>
                <a:hlinkClick r:id="rId4">
                  <a:extLst>
                    <a:ext uri="{A12FA001-AC4F-418D-AE19-62706E023703}">
                      <ahyp:hlinkClr xmlns:ahyp="http://schemas.microsoft.com/office/drawing/2018/hyperlinkcolor" xmlns="" val="tx"/>
                    </a:ext>
                  </a:extLst>
                </a:hlinkClick>
              </a:rPr>
              <a:t>https://www.jisc.ac.uk/news/students-say-universities-must-learn-from-pandemic-to-improve-higher-education-07-sep-2021#:~:text=A%20Jisc%20survey%20of%2038%2C917,students%20a%20superior%20education%20experience</a:t>
            </a:r>
            <a:r>
              <a:rPr lang="en-GB" i="1" dirty="0">
                <a:effectLst/>
                <a:latin typeface="Arial" panose="020B0604020202020204" pitchFamily="34" charset="0"/>
                <a:ea typeface="Calibri" panose="020F0502020204030204" pitchFamily="34" charset="0"/>
                <a:cs typeface="Arial" panose="020B0604020202020204" pitchFamily="34" charset="0"/>
              </a:rPr>
              <a:t>.</a:t>
            </a:r>
            <a:endParaRPr lang="en-GB"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dirty="0">
                <a:effectLst/>
                <a:latin typeface="Arial" panose="020B0604020202020204" pitchFamily="34" charset="0"/>
                <a:ea typeface="Times New Roman" panose="02020603050405020304" pitchFamily="18" charset="0"/>
                <a:cs typeface="Arial" panose="020B0604020202020204" pitchFamily="34" charset="0"/>
              </a:rPr>
              <a:t> 5. </a:t>
            </a:r>
            <a:r>
              <a:rPr lang="en-GB" u="sng" dirty="0">
                <a:effectLst/>
                <a:latin typeface="Arial" panose="020B0604020202020204" pitchFamily="34" charset="0"/>
                <a:ea typeface="Times New Roman" panose="02020603050405020304" pitchFamily="18" charset="0"/>
                <a:cs typeface="Arial" panose="020B0604020202020204" pitchFamily="34" charset="0"/>
              </a:rPr>
              <a:t>Adobe Hub. </a:t>
            </a:r>
            <a:r>
              <a:rPr lang="en-GB" u="sng" kern="1800" dirty="0">
                <a:effectLst/>
                <a:latin typeface="Arial" panose="020B0604020202020204" pitchFamily="34" charset="0"/>
                <a:ea typeface="Times New Roman" panose="02020603050405020304" pitchFamily="18" charset="0"/>
                <a:cs typeface="Arial" panose="020B0604020202020204" pitchFamily="34" charset="0"/>
              </a:rPr>
              <a:t>Why digital literacy is essential for 21st-century universities</a:t>
            </a:r>
            <a:endParaRPr lang="en-GB"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i="1" kern="1800" dirty="0">
                <a:effectLst/>
                <a:latin typeface="Arial" panose="020B0604020202020204" pitchFamily="34" charset="0"/>
                <a:ea typeface="Times New Roman" panose="02020603050405020304" pitchFamily="18" charset="0"/>
                <a:cs typeface="Arial" panose="020B0604020202020204" pitchFamily="34" charset="0"/>
              </a:rPr>
              <a:t>https://www.timeshighereducation.com/hub/adobe/p/why-digital-literacy-essential-21st-century-universities</a:t>
            </a:r>
            <a:endParaRPr lang="en-GB"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endParaRPr lang="en-GB" dirty="0">
              <a:latin typeface="Arial" panose="020B060402020202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3530950815"/>
      </p:ext>
    </p:extLst>
  </p:cSld>
  <p:clrMapOvr>
    <a:masterClrMapping/>
  </p:clrMapOvr>
</p:sld>
</file>

<file path=ppt/theme/theme1.xml><?xml version="1.0" encoding="utf-8"?>
<a:theme xmlns:a="http://schemas.openxmlformats.org/drawingml/2006/main" name="Droplet">
  <a:themeElements>
    <a:clrScheme name="Blue">
      <a:dk1>
        <a:sysClr val="windowText" lastClr="000000"/>
      </a:dk1>
      <a:lt1>
        <a:sysClr val="window" lastClr="FFFFFF"/>
      </a:lt1>
      <a:dk2>
        <a:srgbClr val="17406D"/>
      </a:dk2>
      <a:lt2>
        <a:srgbClr val="DBEF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Droplet">
      <a:majorFont>
        <a:latin typeface="Tw Cen M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anded Edge">
      <a:fillStyleLst>
        <a:solidFill>
          <a:schemeClr val="phClr"/>
        </a:solidFill>
        <a:solidFill>
          <a:schemeClr val="phClr">
            <a:tint val="50000"/>
          </a:schemeClr>
        </a:solidFill>
        <a:gradFill rotWithShape="1">
          <a:gsLst>
            <a:gs pos="0">
              <a:schemeClr val="phClr"/>
            </a:gs>
            <a:gs pos="90000">
              <a:schemeClr val="phClr">
                <a:shade val="100000"/>
              </a:schemeClr>
            </a:gs>
            <a:gs pos="100000">
              <a:schemeClr val="phClr">
                <a:shade val="85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17779" dir="5400000" rotWithShape="0">
              <a:srgbClr val="000000">
                <a:alpha val="40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30000"/>
              </a:schemeClr>
            </a:contourClr>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xmlns=""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TM04033925[[fn=Droplet]]</Template>
  <TotalTime>484</TotalTime>
  <Words>475</Words>
  <Application>Microsoft Office PowerPoint</Application>
  <PresentationFormat>Custom</PresentationFormat>
  <Paragraphs>89</Paragraphs>
  <Slides>10</Slides>
  <Notes>3</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Droplet</vt:lpstr>
      <vt:lpstr>BMSW4003: Digital Skills and Research methods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BMSW4003: Digital Skills and Research methods</dc:title>
  <dc:creator>Hasina Ibrahim Sheikh (2122535)</dc:creator>
  <cp:lastModifiedBy>Home</cp:lastModifiedBy>
  <cp:revision>22</cp:revision>
  <dcterms:created xsi:type="dcterms:W3CDTF">2022-02-19T13:23:22Z</dcterms:created>
  <dcterms:modified xsi:type="dcterms:W3CDTF">2022-02-26T14:22:39Z</dcterms:modified>
</cp:coreProperties>
</file>