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351" r:id="rId5"/>
    <p:sldId id="260" r:id="rId6"/>
    <p:sldId id="259" r:id="rId7"/>
    <p:sldId id="350"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729F25-B8FA-42D4-A85D-96922A78522E}" v="6" dt="2023-02-20T19:19:49.9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5" autoAdjust="0"/>
    <p:restoredTop sz="94660"/>
  </p:normalViewPr>
  <p:slideViewPr>
    <p:cSldViewPr snapToGrid="0">
      <p:cViewPr>
        <p:scale>
          <a:sx n="67" d="100"/>
          <a:sy n="67" d="100"/>
        </p:scale>
        <p:origin x="747" y="6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h Jenkins" userId="ac63fa33-6124-48d0-9978-55082d96bee9" providerId="ADAL" clId="{CF729F25-B8FA-42D4-A85D-96922A78522E}"/>
    <pc:docChg chg="undo custSel addSld modSld sldOrd">
      <pc:chgData name="Deborah Jenkins" userId="ac63fa33-6124-48d0-9978-55082d96bee9" providerId="ADAL" clId="{CF729F25-B8FA-42D4-A85D-96922A78522E}" dt="2023-02-20T19:24:38.123" v="79"/>
      <pc:docMkLst>
        <pc:docMk/>
      </pc:docMkLst>
      <pc:sldChg chg="addSp delSp modSp mod setBg">
        <pc:chgData name="Deborah Jenkins" userId="ac63fa33-6124-48d0-9978-55082d96bee9" providerId="ADAL" clId="{CF729F25-B8FA-42D4-A85D-96922A78522E}" dt="2023-02-20T18:57:01.075" v="11" actId="26606"/>
        <pc:sldMkLst>
          <pc:docMk/>
          <pc:sldMk cId="2440123445" sldId="256"/>
        </pc:sldMkLst>
        <pc:spChg chg="mod">
          <ac:chgData name="Deborah Jenkins" userId="ac63fa33-6124-48d0-9978-55082d96bee9" providerId="ADAL" clId="{CF729F25-B8FA-42D4-A85D-96922A78522E}" dt="2023-02-20T18:57:01.075" v="11" actId="26606"/>
          <ac:spMkLst>
            <pc:docMk/>
            <pc:sldMk cId="2440123445" sldId="256"/>
            <ac:spMk id="2" creationId="{428FC9BB-3987-A68C-254B-7B8F729B1784}"/>
          </ac:spMkLst>
        </pc:spChg>
        <pc:spChg chg="mod">
          <ac:chgData name="Deborah Jenkins" userId="ac63fa33-6124-48d0-9978-55082d96bee9" providerId="ADAL" clId="{CF729F25-B8FA-42D4-A85D-96922A78522E}" dt="2023-02-20T18:57:01.075" v="11" actId="26606"/>
          <ac:spMkLst>
            <pc:docMk/>
            <pc:sldMk cId="2440123445" sldId="256"/>
            <ac:spMk id="3" creationId="{F4FFA805-C1FF-AE25-C266-24FF9F24072E}"/>
          </ac:spMkLst>
        </pc:spChg>
        <pc:spChg chg="add mod ord">
          <ac:chgData name="Deborah Jenkins" userId="ac63fa33-6124-48d0-9978-55082d96bee9" providerId="ADAL" clId="{CF729F25-B8FA-42D4-A85D-96922A78522E}" dt="2023-02-20T18:57:01.075" v="11" actId="26606"/>
          <ac:spMkLst>
            <pc:docMk/>
            <pc:sldMk cId="2440123445" sldId="256"/>
            <ac:spMk id="6" creationId="{8FB2F125-E23F-CC41-0BE1-69E7CF6C0044}"/>
          </ac:spMkLst>
        </pc:spChg>
        <pc:spChg chg="add mod">
          <ac:chgData name="Deborah Jenkins" userId="ac63fa33-6124-48d0-9978-55082d96bee9" providerId="ADAL" clId="{CF729F25-B8FA-42D4-A85D-96922A78522E}" dt="2023-02-20T18:57:01.075" v="11" actId="26606"/>
          <ac:spMkLst>
            <pc:docMk/>
            <pc:sldMk cId="2440123445" sldId="256"/>
            <ac:spMk id="9" creationId="{19A9423C-8892-D741-1DED-E92DDBADCEE6}"/>
          </ac:spMkLst>
        </pc:spChg>
        <pc:spChg chg="add del">
          <ac:chgData name="Deborah Jenkins" userId="ac63fa33-6124-48d0-9978-55082d96bee9" providerId="ADAL" clId="{CF729F25-B8FA-42D4-A85D-96922A78522E}" dt="2023-02-20T18:57:01.041" v="10" actId="26606"/>
          <ac:spMkLst>
            <pc:docMk/>
            <pc:sldMk cId="2440123445" sldId="256"/>
            <ac:spMk id="14" creationId="{27BDFED6-6E33-4606-AFE2-886ADB1C018E}"/>
          </ac:spMkLst>
        </pc:spChg>
        <pc:spChg chg="add del">
          <ac:chgData name="Deborah Jenkins" userId="ac63fa33-6124-48d0-9978-55082d96bee9" providerId="ADAL" clId="{CF729F25-B8FA-42D4-A85D-96922A78522E}" dt="2023-02-20T18:57:01.041" v="10" actId="26606"/>
          <ac:spMkLst>
            <pc:docMk/>
            <pc:sldMk cId="2440123445" sldId="256"/>
            <ac:spMk id="16" creationId="{890DEF05-784E-4B61-89E4-04C4ECF4E5A0}"/>
          </ac:spMkLst>
        </pc:spChg>
        <pc:spChg chg="add">
          <ac:chgData name="Deborah Jenkins" userId="ac63fa33-6124-48d0-9978-55082d96bee9" providerId="ADAL" clId="{CF729F25-B8FA-42D4-A85D-96922A78522E}" dt="2023-02-20T18:57:01.075" v="11" actId="26606"/>
          <ac:spMkLst>
            <pc:docMk/>
            <pc:sldMk cId="2440123445" sldId="256"/>
            <ac:spMk id="20" creationId="{823AC064-BC96-4F32-8AE1-B2FD38754823}"/>
          </ac:spMkLst>
        </pc:spChg>
        <pc:picChg chg="add mod ord">
          <ac:chgData name="Deborah Jenkins" userId="ac63fa33-6124-48d0-9978-55082d96bee9" providerId="ADAL" clId="{CF729F25-B8FA-42D4-A85D-96922A78522E}" dt="2023-02-20T18:57:01.075" v="11" actId="26606"/>
          <ac:picMkLst>
            <pc:docMk/>
            <pc:sldMk cId="2440123445" sldId="256"/>
            <ac:picMk id="5" creationId="{1D0D5A9A-6B78-01F2-DD9C-4D5488ACBF0B}"/>
          </ac:picMkLst>
        </pc:picChg>
        <pc:picChg chg="add mod ord">
          <ac:chgData name="Deborah Jenkins" userId="ac63fa33-6124-48d0-9978-55082d96bee9" providerId="ADAL" clId="{CF729F25-B8FA-42D4-A85D-96922A78522E}" dt="2023-02-20T18:57:01.075" v="11" actId="26606"/>
          <ac:picMkLst>
            <pc:docMk/>
            <pc:sldMk cId="2440123445" sldId="256"/>
            <ac:picMk id="8" creationId="{713B2DC5-7333-2231-77BC-1937DC91E49D}"/>
          </ac:picMkLst>
        </pc:picChg>
        <pc:cxnChg chg="add del">
          <ac:chgData name="Deborah Jenkins" userId="ac63fa33-6124-48d0-9978-55082d96bee9" providerId="ADAL" clId="{CF729F25-B8FA-42D4-A85D-96922A78522E}" dt="2023-02-20T18:57:01.041" v="10" actId="26606"/>
          <ac:cxnSpMkLst>
            <pc:docMk/>
            <pc:sldMk cId="2440123445" sldId="256"/>
            <ac:cxnSpMk id="18" creationId="{C41BAEC7-F7B0-4224-8B18-8F74B7D87F0B}"/>
          </ac:cxnSpMkLst>
        </pc:cxnChg>
        <pc:cxnChg chg="add">
          <ac:chgData name="Deborah Jenkins" userId="ac63fa33-6124-48d0-9978-55082d96bee9" providerId="ADAL" clId="{CF729F25-B8FA-42D4-A85D-96922A78522E}" dt="2023-02-20T18:57:01.075" v="11" actId="26606"/>
          <ac:cxnSpMkLst>
            <pc:docMk/>
            <pc:sldMk cId="2440123445" sldId="256"/>
            <ac:cxnSpMk id="21" creationId="{7E7C77BC-7138-40B1-A15B-20F57A494629}"/>
          </ac:cxnSpMkLst>
        </pc:cxnChg>
        <pc:cxnChg chg="add">
          <ac:chgData name="Deborah Jenkins" userId="ac63fa33-6124-48d0-9978-55082d96bee9" providerId="ADAL" clId="{CF729F25-B8FA-42D4-A85D-96922A78522E}" dt="2023-02-20T18:57:01.075" v="11" actId="26606"/>
          <ac:cxnSpMkLst>
            <pc:docMk/>
            <pc:sldMk cId="2440123445" sldId="256"/>
            <ac:cxnSpMk id="22" creationId="{DB146403-F3D6-484B-B2ED-97F9565D0370}"/>
          </ac:cxnSpMkLst>
        </pc:cxnChg>
      </pc:sldChg>
      <pc:sldChg chg="modSp mod">
        <pc:chgData name="Deborah Jenkins" userId="ac63fa33-6124-48d0-9978-55082d96bee9" providerId="ADAL" clId="{CF729F25-B8FA-42D4-A85D-96922A78522E}" dt="2023-02-20T19:04:02.809" v="20" actId="20577"/>
        <pc:sldMkLst>
          <pc:docMk/>
          <pc:sldMk cId="2062854800" sldId="258"/>
        </pc:sldMkLst>
        <pc:spChg chg="mod">
          <ac:chgData name="Deborah Jenkins" userId="ac63fa33-6124-48d0-9978-55082d96bee9" providerId="ADAL" clId="{CF729F25-B8FA-42D4-A85D-96922A78522E}" dt="2023-02-20T09:46:48.895" v="3" actId="1076"/>
          <ac:spMkLst>
            <pc:docMk/>
            <pc:sldMk cId="2062854800" sldId="258"/>
            <ac:spMk id="2" creationId="{A6B12033-6932-FA82-0937-139E7EA71392}"/>
          </ac:spMkLst>
        </pc:spChg>
        <pc:spChg chg="mod">
          <ac:chgData name="Deborah Jenkins" userId="ac63fa33-6124-48d0-9978-55082d96bee9" providerId="ADAL" clId="{CF729F25-B8FA-42D4-A85D-96922A78522E}" dt="2023-02-20T19:04:02.809" v="20" actId="20577"/>
          <ac:spMkLst>
            <pc:docMk/>
            <pc:sldMk cId="2062854800" sldId="258"/>
            <ac:spMk id="3" creationId="{EBC8AA22-7E52-E1C7-8F3E-EA59B1A60533}"/>
          </ac:spMkLst>
        </pc:spChg>
      </pc:sldChg>
      <pc:sldChg chg="ord">
        <pc:chgData name="Deborah Jenkins" userId="ac63fa33-6124-48d0-9978-55082d96bee9" providerId="ADAL" clId="{CF729F25-B8FA-42D4-A85D-96922A78522E}" dt="2023-02-20T19:24:38.123" v="79"/>
        <pc:sldMkLst>
          <pc:docMk/>
          <pc:sldMk cId="3146714330" sldId="259"/>
        </pc:sldMkLst>
      </pc:sldChg>
      <pc:sldChg chg="modSp new mod">
        <pc:chgData name="Deborah Jenkins" userId="ac63fa33-6124-48d0-9978-55082d96bee9" providerId="ADAL" clId="{CF729F25-B8FA-42D4-A85D-96922A78522E}" dt="2023-02-20T19:19:08.537" v="77" actId="20577"/>
        <pc:sldMkLst>
          <pc:docMk/>
          <pc:sldMk cId="2130076136" sldId="351"/>
        </pc:sldMkLst>
        <pc:spChg chg="mod">
          <ac:chgData name="Deborah Jenkins" userId="ac63fa33-6124-48d0-9978-55082d96bee9" providerId="ADAL" clId="{CF729F25-B8FA-42D4-A85D-96922A78522E}" dt="2023-02-20T19:17:56.714" v="66" actId="1076"/>
          <ac:spMkLst>
            <pc:docMk/>
            <pc:sldMk cId="2130076136" sldId="351"/>
            <ac:spMk id="2" creationId="{19539E61-03B3-1158-9BC0-DC594F0F3E41}"/>
          </ac:spMkLst>
        </pc:spChg>
        <pc:spChg chg="mod">
          <ac:chgData name="Deborah Jenkins" userId="ac63fa33-6124-48d0-9978-55082d96bee9" providerId="ADAL" clId="{CF729F25-B8FA-42D4-A85D-96922A78522E}" dt="2023-02-20T19:19:08.537" v="77" actId="20577"/>
          <ac:spMkLst>
            <pc:docMk/>
            <pc:sldMk cId="2130076136" sldId="351"/>
            <ac:spMk id="3" creationId="{0A5328D5-794B-D83D-B548-7F6568513BB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BFEF4-EB95-013A-0D59-B0BD8A7661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780C11B-66D3-BF67-7DA6-27B874CC5DC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0742ED5-8C66-5C3A-2632-8C87693AAE56}"/>
              </a:ext>
            </a:extLst>
          </p:cNvPr>
          <p:cNvSpPr>
            <a:spLocks noGrp="1"/>
          </p:cNvSpPr>
          <p:nvPr>
            <p:ph type="dt" sz="half" idx="10"/>
          </p:nvPr>
        </p:nvSpPr>
        <p:spPr/>
        <p:txBody>
          <a:bodyPr/>
          <a:lstStyle/>
          <a:p>
            <a:fld id="{6E126356-C0CE-4F15-AEFB-3E9E523CCBBF}" type="datetimeFigureOut">
              <a:rPr lang="en-GB" smtClean="0"/>
              <a:t>20/02/2023</a:t>
            </a:fld>
            <a:endParaRPr lang="en-GB"/>
          </a:p>
        </p:txBody>
      </p:sp>
      <p:sp>
        <p:nvSpPr>
          <p:cNvPr id="5" name="Footer Placeholder 4">
            <a:extLst>
              <a:ext uri="{FF2B5EF4-FFF2-40B4-BE49-F238E27FC236}">
                <a16:creationId xmlns:a16="http://schemas.microsoft.com/office/drawing/2014/main" id="{BFE65A1B-ED63-A577-18A4-6C750B4C1B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A7DBF9-3012-3FF9-041A-7D06F4C7D213}"/>
              </a:ext>
            </a:extLst>
          </p:cNvPr>
          <p:cNvSpPr>
            <a:spLocks noGrp="1"/>
          </p:cNvSpPr>
          <p:nvPr>
            <p:ph type="sldNum" sz="quarter" idx="12"/>
          </p:nvPr>
        </p:nvSpPr>
        <p:spPr/>
        <p:txBody>
          <a:bodyPr/>
          <a:lstStyle/>
          <a:p>
            <a:fld id="{03797A05-B3C6-4AA9-A0A2-ECA46FDBE2F5}" type="slidenum">
              <a:rPr lang="en-GB" smtClean="0"/>
              <a:t>‹#›</a:t>
            </a:fld>
            <a:endParaRPr lang="en-GB"/>
          </a:p>
        </p:txBody>
      </p:sp>
    </p:spTree>
    <p:extLst>
      <p:ext uri="{BB962C8B-B14F-4D97-AF65-F5344CB8AC3E}">
        <p14:creationId xmlns:p14="http://schemas.microsoft.com/office/powerpoint/2010/main" val="2068651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390C5-9FD7-8472-5143-F22F61EC92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B1C706-4FD9-1C74-5530-3E10B58C7E5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C4E03D-D07A-A942-494A-80656F96FAAC}"/>
              </a:ext>
            </a:extLst>
          </p:cNvPr>
          <p:cNvSpPr>
            <a:spLocks noGrp="1"/>
          </p:cNvSpPr>
          <p:nvPr>
            <p:ph type="dt" sz="half" idx="10"/>
          </p:nvPr>
        </p:nvSpPr>
        <p:spPr/>
        <p:txBody>
          <a:bodyPr/>
          <a:lstStyle/>
          <a:p>
            <a:fld id="{6E126356-C0CE-4F15-AEFB-3E9E523CCBBF}" type="datetimeFigureOut">
              <a:rPr lang="en-GB" smtClean="0"/>
              <a:t>20/02/2023</a:t>
            </a:fld>
            <a:endParaRPr lang="en-GB"/>
          </a:p>
        </p:txBody>
      </p:sp>
      <p:sp>
        <p:nvSpPr>
          <p:cNvPr id="5" name="Footer Placeholder 4">
            <a:extLst>
              <a:ext uri="{FF2B5EF4-FFF2-40B4-BE49-F238E27FC236}">
                <a16:creationId xmlns:a16="http://schemas.microsoft.com/office/drawing/2014/main" id="{21651C6E-A1A5-9368-1386-A0592B432E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9CB05F-D7AC-3F6F-27E2-4334541E2C6D}"/>
              </a:ext>
            </a:extLst>
          </p:cNvPr>
          <p:cNvSpPr>
            <a:spLocks noGrp="1"/>
          </p:cNvSpPr>
          <p:nvPr>
            <p:ph type="sldNum" sz="quarter" idx="12"/>
          </p:nvPr>
        </p:nvSpPr>
        <p:spPr/>
        <p:txBody>
          <a:bodyPr/>
          <a:lstStyle/>
          <a:p>
            <a:fld id="{03797A05-B3C6-4AA9-A0A2-ECA46FDBE2F5}" type="slidenum">
              <a:rPr lang="en-GB" smtClean="0"/>
              <a:t>‹#›</a:t>
            </a:fld>
            <a:endParaRPr lang="en-GB"/>
          </a:p>
        </p:txBody>
      </p:sp>
    </p:spTree>
    <p:extLst>
      <p:ext uri="{BB962C8B-B14F-4D97-AF65-F5344CB8AC3E}">
        <p14:creationId xmlns:p14="http://schemas.microsoft.com/office/powerpoint/2010/main" val="3317451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83539-468F-667E-36B9-E714A272457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868DFD9-5C15-F1CF-3708-5EA628E7B6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8DD7DF-8FCD-911E-BE6E-9A7D5C609BC7}"/>
              </a:ext>
            </a:extLst>
          </p:cNvPr>
          <p:cNvSpPr>
            <a:spLocks noGrp="1"/>
          </p:cNvSpPr>
          <p:nvPr>
            <p:ph type="dt" sz="half" idx="10"/>
          </p:nvPr>
        </p:nvSpPr>
        <p:spPr/>
        <p:txBody>
          <a:bodyPr/>
          <a:lstStyle/>
          <a:p>
            <a:fld id="{6E126356-C0CE-4F15-AEFB-3E9E523CCBBF}" type="datetimeFigureOut">
              <a:rPr lang="en-GB" smtClean="0"/>
              <a:t>20/02/2023</a:t>
            </a:fld>
            <a:endParaRPr lang="en-GB"/>
          </a:p>
        </p:txBody>
      </p:sp>
      <p:sp>
        <p:nvSpPr>
          <p:cNvPr id="5" name="Footer Placeholder 4">
            <a:extLst>
              <a:ext uri="{FF2B5EF4-FFF2-40B4-BE49-F238E27FC236}">
                <a16:creationId xmlns:a16="http://schemas.microsoft.com/office/drawing/2014/main" id="{78F457DB-2404-9711-8A24-32614E3606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5F877A-E74A-BF1A-1839-F3E7018E3C6D}"/>
              </a:ext>
            </a:extLst>
          </p:cNvPr>
          <p:cNvSpPr>
            <a:spLocks noGrp="1"/>
          </p:cNvSpPr>
          <p:nvPr>
            <p:ph type="sldNum" sz="quarter" idx="12"/>
          </p:nvPr>
        </p:nvSpPr>
        <p:spPr/>
        <p:txBody>
          <a:bodyPr/>
          <a:lstStyle/>
          <a:p>
            <a:fld id="{03797A05-B3C6-4AA9-A0A2-ECA46FDBE2F5}" type="slidenum">
              <a:rPr lang="en-GB" smtClean="0"/>
              <a:t>‹#›</a:t>
            </a:fld>
            <a:endParaRPr lang="en-GB"/>
          </a:p>
        </p:txBody>
      </p:sp>
    </p:spTree>
    <p:extLst>
      <p:ext uri="{BB962C8B-B14F-4D97-AF65-F5344CB8AC3E}">
        <p14:creationId xmlns:p14="http://schemas.microsoft.com/office/powerpoint/2010/main" val="1358975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57B38-B88D-5114-64C0-D9A0F1BFB99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CD0746A-2475-DBE2-CCF3-913AAC489C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5134835-D7A0-366E-4E52-16287F1C3F5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F7E95C6-B739-688C-75A0-F3F9B89FD75E}"/>
              </a:ext>
            </a:extLst>
          </p:cNvPr>
          <p:cNvSpPr>
            <a:spLocks noGrp="1"/>
          </p:cNvSpPr>
          <p:nvPr>
            <p:ph type="dt" sz="half" idx="10"/>
          </p:nvPr>
        </p:nvSpPr>
        <p:spPr/>
        <p:txBody>
          <a:bodyPr/>
          <a:lstStyle/>
          <a:p>
            <a:fld id="{6E126356-C0CE-4F15-AEFB-3E9E523CCBBF}" type="datetimeFigureOut">
              <a:rPr lang="en-GB" smtClean="0"/>
              <a:t>20/02/2023</a:t>
            </a:fld>
            <a:endParaRPr lang="en-GB"/>
          </a:p>
        </p:txBody>
      </p:sp>
      <p:sp>
        <p:nvSpPr>
          <p:cNvPr id="6" name="Footer Placeholder 5">
            <a:extLst>
              <a:ext uri="{FF2B5EF4-FFF2-40B4-BE49-F238E27FC236}">
                <a16:creationId xmlns:a16="http://schemas.microsoft.com/office/drawing/2014/main" id="{6AB35C11-FE00-D60D-F43F-5125DB4C13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E629D6-822C-B7CB-B1C0-6B58F15EF621}"/>
              </a:ext>
            </a:extLst>
          </p:cNvPr>
          <p:cNvSpPr>
            <a:spLocks noGrp="1"/>
          </p:cNvSpPr>
          <p:nvPr>
            <p:ph type="sldNum" sz="quarter" idx="12"/>
          </p:nvPr>
        </p:nvSpPr>
        <p:spPr/>
        <p:txBody>
          <a:bodyPr/>
          <a:lstStyle/>
          <a:p>
            <a:fld id="{03797A05-B3C6-4AA9-A0A2-ECA46FDBE2F5}" type="slidenum">
              <a:rPr lang="en-GB" smtClean="0"/>
              <a:t>‹#›</a:t>
            </a:fld>
            <a:endParaRPr lang="en-GB"/>
          </a:p>
        </p:txBody>
      </p:sp>
    </p:spTree>
    <p:extLst>
      <p:ext uri="{BB962C8B-B14F-4D97-AF65-F5344CB8AC3E}">
        <p14:creationId xmlns:p14="http://schemas.microsoft.com/office/powerpoint/2010/main" val="1179058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78FB7-AD16-CD81-37A7-7728EEFD52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845CCE5-1CA6-AE78-2B94-1CC7516217F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21368-ADB5-C969-72A2-CADC7A1F081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1BB8134-0FB4-F405-3B4F-7F88C200615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3E5DE7E-93E3-8322-8D1B-601267F0799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C9B401A-326B-704E-8A75-FF169F141F38}"/>
              </a:ext>
            </a:extLst>
          </p:cNvPr>
          <p:cNvSpPr>
            <a:spLocks noGrp="1"/>
          </p:cNvSpPr>
          <p:nvPr>
            <p:ph type="dt" sz="half" idx="10"/>
          </p:nvPr>
        </p:nvSpPr>
        <p:spPr/>
        <p:txBody>
          <a:bodyPr/>
          <a:lstStyle/>
          <a:p>
            <a:fld id="{6E126356-C0CE-4F15-AEFB-3E9E523CCBBF}" type="datetimeFigureOut">
              <a:rPr lang="en-GB" smtClean="0"/>
              <a:t>20/02/2023</a:t>
            </a:fld>
            <a:endParaRPr lang="en-GB"/>
          </a:p>
        </p:txBody>
      </p:sp>
      <p:sp>
        <p:nvSpPr>
          <p:cNvPr id="8" name="Footer Placeholder 7">
            <a:extLst>
              <a:ext uri="{FF2B5EF4-FFF2-40B4-BE49-F238E27FC236}">
                <a16:creationId xmlns:a16="http://schemas.microsoft.com/office/drawing/2014/main" id="{0EC86C16-730E-E991-C884-458B96A8F03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231C0E0-53E8-A67C-2274-5209F1A89402}"/>
              </a:ext>
            </a:extLst>
          </p:cNvPr>
          <p:cNvSpPr>
            <a:spLocks noGrp="1"/>
          </p:cNvSpPr>
          <p:nvPr>
            <p:ph type="sldNum" sz="quarter" idx="12"/>
          </p:nvPr>
        </p:nvSpPr>
        <p:spPr/>
        <p:txBody>
          <a:bodyPr/>
          <a:lstStyle/>
          <a:p>
            <a:fld id="{03797A05-B3C6-4AA9-A0A2-ECA46FDBE2F5}" type="slidenum">
              <a:rPr lang="en-GB" smtClean="0"/>
              <a:t>‹#›</a:t>
            </a:fld>
            <a:endParaRPr lang="en-GB"/>
          </a:p>
        </p:txBody>
      </p:sp>
    </p:spTree>
    <p:extLst>
      <p:ext uri="{BB962C8B-B14F-4D97-AF65-F5344CB8AC3E}">
        <p14:creationId xmlns:p14="http://schemas.microsoft.com/office/powerpoint/2010/main" val="2605913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192B6-8324-9D9F-19CF-598FC234EEE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0E29070-9CAD-FD85-3A0E-ECB5351C5D86}"/>
              </a:ext>
            </a:extLst>
          </p:cNvPr>
          <p:cNvSpPr>
            <a:spLocks noGrp="1"/>
          </p:cNvSpPr>
          <p:nvPr>
            <p:ph type="dt" sz="half" idx="10"/>
          </p:nvPr>
        </p:nvSpPr>
        <p:spPr/>
        <p:txBody>
          <a:bodyPr/>
          <a:lstStyle/>
          <a:p>
            <a:fld id="{6E126356-C0CE-4F15-AEFB-3E9E523CCBBF}" type="datetimeFigureOut">
              <a:rPr lang="en-GB" smtClean="0"/>
              <a:t>20/02/2023</a:t>
            </a:fld>
            <a:endParaRPr lang="en-GB"/>
          </a:p>
        </p:txBody>
      </p:sp>
      <p:sp>
        <p:nvSpPr>
          <p:cNvPr id="4" name="Footer Placeholder 3">
            <a:extLst>
              <a:ext uri="{FF2B5EF4-FFF2-40B4-BE49-F238E27FC236}">
                <a16:creationId xmlns:a16="http://schemas.microsoft.com/office/drawing/2014/main" id="{C7E11EDA-AA89-526E-4E9C-73D9B56A970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6F17896-7DB9-772D-0042-B93CCC3D30E6}"/>
              </a:ext>
            </a:extLst>
          </p:cNvPr>
          <p:cNvSpPr>
            <a:spLocks noGrp="1"/>
          </p:cNvSpPr>
          <p:nvPr>
            <p:ph type="sldNum" sz="quarter" idx="12"/>
          </p:nvPr>
        </p:nvSpPr>
        <p:spPr/>
        <p:txBody>
          <a:bodyPr/>
          <a:lstStyle/>
          <a:p>
            <a:fld id="{03797A05-B3C6-4AA9-A0A2-ECA46FDBE2F5}" type="slidenum">
              <a:rPr lang="en-GB" smtClean="0"/>
              <a:t>‹#›</a:t>
            </a:fld>
            <a:endParaRPr lang="en-GB"/>
          </a:p>
        </p:txBody>
      </p:sp>
    </p:spTree>
    <p:extLst>
      <p:ext uri="{BB962C8B-B14F-4D97-AF65-F5344CB8AC3E}">
        <p14:creationId xmlns:p14="http://schemas.microsoft.com/office/powerpoint/2010/main" val="21699766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C6E568-CFA4-7E5A-457F-C5D9FD9076C3}"/>
              </a:ext>
            </a:extLst>
          </p:cNvPr>
          <p:cNvSpPr>
            <a:spLocks noGrp="1"/>
          </p:cNvSpPr>
          <p:nvPr>
            <p:ph type="dt" sz="half" idx="10"/>
          </p:nvPr>
        </p:nvSpPr>
        <p:spPr/>
        <p:txBody>
          <a:bodyPr/>
          <a:lstStyle/>
          <a:p>
            <a:fld id="{6E126356-C0CE-4F15-AEFB-3E9E523CCBBF}" type="datetimeFigureOut">
              <a:rPr lang="en-GB" smtClean="0"/>
              <a:t>20/02/2023</a:t>
            </a:fld>
            <a:endParaRPr lang="en-GB"/>
          </a:p>
        </p:txBody>
      </p:sp>
      <p:sp>
        <p:nvSpPr>
          <p:cNvPr id="3" name="Footer Placeholder 2">
            <a:extLst>
              <a:ext uri="{FF2B5EF4-FFF2-40B4-BE49-F238E27FC236}">
                <a16:creationId xmlns:a16="http://schemas.microsoft.com/office/drawing/2014/main" id="{9F67D71D-F4AD-6E2E-5A7D-F33F2588E7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7C31E89-EC3B-7652-F3CA-4224520156C9}"/>
              </a:ext>
            </a:extLst>
          </p:cNvPr>
          <p:cNvSpPr>
            <a:spLocks noGrp="1"/>
          </p:cNvSpPr>
          <p:nvPr>
            <p:ph type="sldNum" sz="quarter" idx="12"/>
          </p:nvPr>
        </p:nvSpPr>
        <p:spPr/>
        <p:txBody>
          <a:bodyPr/>
          <a:lstStyle/>
          <a:p>
            <a:fld id="{03797A05-B3C6-4AA9-A0A2-ECA46FDBE2F5}" type="slidenum">
              <a:rPr lang="en-GB" smtClean="0"/>
              <a:t>‹#›</a:t>
            </a:fld>
            <a:endParaRPr lang="en-GB"/>
          </a:p>
        </p:txBody>
      </p:sp>
    </p:spTree>
    <p:extLst>
      <p:ext uri="{BB962C8B-B14F-4D97-AF65-F5344CB8AC3E}">
        <p14:creationId xmlns:p14="http://schemas.microsoft.com/office/powerpoint/2010/main" val="513003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EA570-4CB4-C672-26D2-C8D4673C0A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98F8139-7227-82F6-69C9-93738729F14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0DA452-E523-7386-3CF9-658839B289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5FD4439-8C54-7957-77F3-068049DEFDCE}"/>
              </a:ext>
            </a:extLst>
          </p:cNvPr>
          <p:cNvSpPr>
            <a:spLocks noGrp="1"/>
          </p:cNvSpPr>
          <p:nvPr>
            <p:ph type="dt" sz="half" idx="10"/>
          </p:nvPr>
        </p:nvSpPr>
        <p:spPr/>
        <p:txBody>
          <a:bodyPr/>
          <a:lstStyle/>
          <a:p>
            <a:fld id="{6E126356-C0CE-4F15-AEFB-3E9E523CCBBF}" type="datetimeFigureOut">
              <a:rPr lang="en-GB" smtClean="0"/>
              <a:t>20/02/2023</a:t>
            </a:fld>
            <a:endParaRPr lang="en-GB"/>
          </a:p>
        </p:txBody>
      </p:sp>
      <p:sp>
        <p:nvSpPr>
          <p:cNvPr id="6" name="Footer Placeholder 5">
            <a:extLst>
              <a:ext uri="{FF2B5EF4-FFF2-40B4-BE49-F238E27FC236}">
                <a16:creationId xmlns:a16="http://schemas.microsoft.com/office/drawing/2014/main" id="{44E78C69-6325-64A8-858E-D425D93B6A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A0E315-63BF-76F7-B954-A78843FE8F33}"/>
              </a:ext>
            </a:extLst>
          </p:cNvPr>
          <p:cNvSpPr>
            <a:spLocks noGrp="1"/>
          </p:cNvSpPr>
          <p:nvPr>
            <p:ph type="sldNum" sz="quarter" idx="12"/>
          </p:nvPr>
        </p:nvSpPr>
        <p:spPr/>
        <p:txBody>
          <a:bodyPr/>
          <a:lstStyle/>
          <a:p>
            <a:fld id="{03797A05-B3C6-4AA9-A0A2-ECA46FDBE2F5}" type="slidenum">
              <a:rPr lang="en-GB" smtClean="0"/>
              <a:t>‹#›</a:t>
            </a:fld>
            <a:endParaRPr lang="en-GB"/>
          </a:p>
        </p:txBody>
      </p:sp>
    </p:spTree>
    <p:extLst>
      <p:ext uri="{BB962C8B-B14F-4D97-AF65-F5344CB8AC3E}">
        <p14:creationId xmlns:p14="http://schemas.microsoft.com/office/powerpoint/2010/main" val="701305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14BD5-9CFE-BFD9-DB51-42B79E1363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A709C16-E65B-73BC-7F4D-C7D0E248565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403A2AE-FFE6-CE58-EEE8-0E0B14A2F8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9A282D-74D7-A119-9F82-21A5FF906C69}"/>
              </a:ext>
            </a:extLst>
          </p:cNvPr>
          <p:cNvSpPr>
            <a:spLocks noGrp="1"/>
          </p:cNvSpPr>
          <p:nvPr>
            <p:ph type="dt" sz="half" idx="10"/>
          </p:nvPr>
        </p:nvSpPr>
        <p:spPr/>
        <p:txBody>
          <a:bodyPr/>
          <a:lstStyle/>
          <a:p>
            <a:fld id="{6E126356-C0CE-4F15-AEFB-3E9E523CCBBF}" type="datetimeFigureOut">
              <a:rPr lang="en-GB" smtClean="0"/>
              <a:t>20/02/2023</a:t>
            </a:fld>
            <a:endParaRPr lang="en-GB"/>
          </a:p>
        </p:txBody>
      </p:sp>
      <p:sp>
        <p:nvSpPr>
          <p:cNvPr id="6" name="Footer Placeholder 5">
            <a:extLst>
              <a:ext uri="{FF2B5EF4-FFF2-40B4-BE49-F238E27FC236}">
                <a16:creationId xmlns:a16="http://schemas.microsoft.com/office/drawing/2014/main" id="{802A5A29-22F2-95B7-CB97-74242FFC4E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8C7D75-08EF-3141-2C22-BB670A1AA3F5}"/>
              </a:ext>
            </a:extLst>
          </p:cNvPr>
          <p:cNvSpPr>
            <a:spLocks noGrp="1"/>
          </p:cNvSpPr>
          <p:nvPr>
            <p:ph type="sldNum" sz="quarter" idx="12"/>
          </p:nvPr>
        </p:nvSpPr>
        <p:spPr/>
        <p:txBody>
          <a:bodyPr/>
          <a:lstStyle/>
          <a:p>
            <a:fld id="{03797A05-B3C6-4AA9-A0A2-ECA46FDBE2F5}" type="slidenum">
              <a:rPr lang="en-GB" smtClean="0"/>
              <a:t>‹#›</a:t>
            </a:fld>
            <a:endParaRPr lang="en-GB"/>
          </a:p>
        </p:txBody>
      </p:sp>
    </p:spTree>
    <p:extLst>
      <p:ext uri="{BB962C8B-B14F-4D97-AF65-F5344CB8AC3E}">
        <p14:creationId xmlns:p14="http://schemas.microsoft.com/office/powerpoint/2010/main" val="14820402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603AC-564D-0FEF-22BB-19E3F447EE0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C4D45A-EDC4-6943-9395-617F4FB8891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8FFF4F-E7BB-1679-882D-7C3920E5FABE}"/>
              </a:ext>
            </a:extLst>
          </p:cNvPr>
          <p:cNvSpPr>
            <a:spLocks noGrp="1"/>
          </p:cNvSpPr>
          <p:nvPr>
            <p:ph type="dt" sz="half" idx="10"/>
          </p:nvPr>
        </p:nvSpPr>
        <p:spPr/>
        <p:txBody>
          <a:bodyPr/>
          <a:lstStyle/>
          <a:p>
            <a:fld id="{6E126356-C0CE-4F15-AEFB-3E9E523CCBBF}" type="datetimeFigureOut">
              <a:rPr lang="en-GB" smtClean="0"/>
              <a:t>20/02/2023</a:t>
            </a:fld>
            <a:endParaRPr lang="en-GB"/>
          </a:p>
        </p:txBody>
      </p:sp>
      <p:sp>
        <p:nvSpPr>
          <p:cNvPr id="5" name="Footer Placeholder 4">
            <a:extLst>
              <a:ext uri="{FF2B5EF4-FFF2-40B4-BE49-F238E27FC236}">
                <a16:creationId xmlns:a16="http://schemas.microsoft.com/office/drawing/2014/main" id="{E25D6ABB-01A5-99D0-C12F-96A7399238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4185BF-39D3-7263-409D-7448CC4C0FDE}"/>
              </a:ext>
            </a:extLst>
          </p:cNvPr>
          <p:cNvSpPr>
            <a:spLocks noGrp="1"/>
          </p:cNvSpPr>
          <p:nvPr>
            <p:ph type="sldNum" sz="quarter" idx="12"/>
          </p:nvPr>
        </p:nvSpPr>
        <p:spPr/>
        <p:txBody>
          <a:bodyPr/>
          <a:lstStyle/>
          <a:p>
            <a:fld id="{03797A05-B3C6-4AA9-A0A2-ECA46FDBE2F5}" type="slidenum">
              <a:rPr lang="en-GB" smtClean="0"/>
              <a:t>‹#›</a:t>
            </a:fld>
            <a:endParaRPr lang="en-GB"/>
          </a:p>
        </p:txBody>
      </p:sp>
    </p:spTree>
    <p:extLst>
      <p:ext uri="{BB962C8B-B14F-4D97-AF65-F5344CB8AC3E}">
        <p14:creationId xmlns:p14="http://schemas.microsoft.com/office/powerpoint/2010/main" val="1532858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6099624-B8AF-188A-34BD-C35098F64A8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BA037FD-07DC-1EE8-7F51-C9C625D6C06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05A746B-1812-EA1E-AE66-E9263F07776E}"/>
              </a:ext>
            </a:extLst>
          </p:cNvPr>
          <p:cNvSpPr>
            <a:spLocks noGrp="1"/>
          </p:cNvSpPr>
          <p:nvPr>
            <p:ph type="dt" sz="half" idx="10"/>
          </p:nvPr>
        </p:nvSpPr>
        <p:spPr/>
        <p:txBody>
          <a:bodyPr/>
          <a:lstStyle/>
          <a:p>
            <a:fld id="{6E126356-C0CE-4F15-AEFB-3E9E523CCBBF}" type="datetimeFigureOut">
              <a:rPr lang="en-GB" smtClean="0"/>
              <a:t>20/02/2023</a:t>
            </a:fld>
            <a:endParaRPr lang="en-GB"/>
          </a:p>
        </p:txBody>
      </p:sp>
      <p:sp>
        <p:nvSpPr>
          <p:cNvPr id="5" name="Footer Placeholder 4">
            <a:extLst>
              <a:ext uri="{FF2B5EF4-FFF2-40B4-BE49-F238E27FC236}">
                <a16:creationId xmlns:a16="http://schemas.microsoft.com/office/drawing/2014/main" id="{D95138FB-884D-48F7-9328-8EE510F0D9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0CE898-8D4D-369E-8C94-C7F1443F7045}"/>
              </a:ext>
            </a:extLst>
          </p:cNvPr>
          <p:cNvSpPr>
            <a:spLocks noGrp="1"/>
          </p:cNvSpPr>
          <p:nvPr>
            <p:ph type="sldNum" sz="quarter" idx="12"/>
          </p:nvPr>
        </p:nvSpPr>
        <p:spPr/>
        <p:txBody>
          <a:bodyPr/>
          <a:lstStyle/>
          <a:p>
            <a:fld id="{03797A05-B3C6-4AA9-A0A2-ECA46FDBE2F5}" type="slidenum">
              <a:rPr lang="en-GB" smtClean="0"/>
              <a:t>‹#›</a:t>
            </a:fld>
            <a:endParaRPr lang="en-GB"/>
          </a:p>
        </p:txBody>
      </p:sp>
    </p:spTree>
    <p:extLst>
      <p:ext uri="{BB962C8B-B14F-4D97-AF65-F5344CB8AC3E}">
        <p14:creationId xmlns:p14="http://schemas.microsoft.com/office/powerpoint/2010/main" val="7274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F2C0BA1-0536-E3B9-C053-12703E4FB2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BE897FF-9A11-4113-5C1C-CD9CE30B1A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E737C-2777-0623-D833-735DA9B411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26356-C0CE-4F15-AEFB-3E9E523CCBBF}" type="datetimeFigureOut">
              <a:rPr lang="en-GB" smtClean="0"/>
              <a:t>20/02/2023</a:t>
            </a:fld>
            <a:endParaRPr lang="en-GB"/>
          </a:p>
        </p:txBody>
      </p:sp>
      <p:sp>
        <p:nvSpPr>
          <p:cNvPr id="5" name="Footer Placeholder 4">
            <a:extLst>
              <a:ext uri="{FF2B5EF4-FFF2-40B4-BE49-F238E27FC236}">
                <a16:creationId xmlns:a16="http://schemas.microsoft.com/office/drawing/2014/main" id="{CE99DE65-B354-78C5-82D2-645B198047B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688A4F2-ED10-BFD2-CB34-049DAE9D88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797A05-B3C6-4AA9-A0A2-ECA46FDBE2F5}" type="slidenum">
              <a:rPr lang="en-GB" smtClean="0"/>
              <a:t>‹#›</a:t>
            </a:fld>
            <a:endParaRPr lang="en-GB"/>
          </a:p>
        </p:txBody>
      </p:sp>
    </p:spTree>
    <p:extLst>
      <p:ext uri="{BB962C8B-B14F-4D97-AF65-F5344CB8AC3E}">
        <p14:creationId xmlns:p14="http://schemas.microsoft.com/office/powerpoint/2010/main" val="8108681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englishwithoutend.blogspot.com/" TargetMode="External"/><Relationship Id="rId7" Type="http://schemas.openxmlformats.org/officeDocument/2006/relationships/hyperlink" Target="https://creativecommons.org/licenses/by/3.0/"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creativecommons.org/licenses/by-nc-nd/3.0/" TargetMode="External"/><Relationship Id="rId5" Type="http://schemas.openxmlformats.org/officeDocument/2006/relationships/hyperlink" Target="https://blocs.xtec.cat/goingreen/2020/04/" TargetMode="Externa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tech.co/news/big-tech-climate-action-change-greenwashing-2020-02#:~:text=Updated%20on%20February%2021%2C%202020%20This%20week%2C%20Jeff,greenwashing%20its%20image%20rather%20than%20enacting%20real%20chang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onlinelibrary.wiley.com/doi/full/10.1002/sd.2351"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ON_wVykiVL0?feature=oembed"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file:///C:\Users\deborah.jenkins\Downloads\Constructing%20sustainable%20tourism%20development%20The%202030%20agenda%20and%20the%20managerial%20ecology%20of%20sustainable%20tourism.pdf" TargetMode="External"/><Relationship Id="rId2" Type="http://schemas.openxmlformats.org/officeDocument/2006/relationships/hyperlink" Target="file:///C:\Users\deborah.jenkins\Downloads\Case-study%20Rastafari%20Indigenous%20Village%20-%20Tourism%20Project.pdf"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ebunwto.s3-eu-west-1.amazonaws.com/2019-08/summaryview_UNWTO-Study-on-Tourism-and-Intangible-Cultural-Heritage.pdf" TargetMode="External"/><Relationship Id="rId2" Type="http://schemas.openxmlformats.org/officeDocument/2006/relationships/hyperlink" Target="https://www.unwto.org/tourism-and-culture"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8FC9BB-3987-A68C-254B-7B8F729B1784}"/>
              </a:ext>
            </a:extLst>
          </p:cNvPr>
          <p:cNvSpPr>
            <a:spLocks noGrp="1"/>
          </p:cNvSpPr>
          <p:nvPr>
            <p:ph type="ctrTitle"/>
          </p:nvPr>
        </p:nvSpPr>
        <p:spPr>
          <a:xfrm>
            <a:off x="546351" y="433545"/>
            <a:ext cx="11139854" cy="930447"/>
          </a:xfrm>
        </p:spPr>
        <p:txBody>
          <a:bodyPr>
            <a:normAutofit/>
          </a:bodyPr>
          <a:lstStyle/>
          <a:p>
            <a:r>
              <a:rPr lang="en-GB" sz="5400">
                <a:solidFill>
                  <a:srgbClr val="FFFFFF"/>
                </a:solidFill>
              </a:rPr>
              <a:t>Sustainable Tourism </a:t>
            </a:r>
          </a:p>
        </p:txBody>
      </p:sp>
      <p:sp>
        <p:nvSpPr>
          <p:cNvPr id="3" name="Subtitle 2">
            <a:extLst>
              <a:ext uri="{FF2B5EF4-FFF2-40B4-BE49-F238E27FC236}">
                <a16:creationId xmlns:a16="http://schemas.microsoft.com/office/drawing/2014/main" id="{F4FFA805-C1FF-AE25-C266-24FF9F24072E}"/>
              </a:ext>
            </a:extLst>
          </p:cNvPr>
          <p:cNvSpPr>
            <a:spLocks noGrp="1"/>
          </p:cNvSpPr>
          <p:nvPr>
            <p:ph type="subTitle" idx="1"/>
          </p:nvPr>
        </p:nvSpPr>
        <p:spPr>
          <a:xfrm>
            <a:off x="1544278" y="1645723"/>
            <a:ext cx="9144000" cy="420001"/>
          </a:xfrm>
        </p:spPr>
        <p:txBody>
          <a:bodyPr>
            <a:normAutofit/>
          </a:bodyPr>
          <a:lstStyle/>
          <a:p>
            <a:r>
              <a:rPr lang="en-GB" sz="2000">
                <a:solidFill>
                  <a:srgbClr val="58C938"/>
                </a:solidFill>
              </a:rPr>
              <a:t>Week 4</a:t>
            </a:r>
          </a:p>
        </p:txBody>
      </p:sp>
      <p:cxnSp>
        <p:nvCxnSpPr>
          <p:cNvPr id="21" name="Straight Connector 1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4" descr="A picture containing map&#10;&#10;Description automatically generated">
            <a:extLst>
              <a:ext uri="{FF2B5EF4-FFF2-40B4-BE49-F238E27FC236}">
                <a16:creationId xmlns:a16="http://schemas.microsoft.com/office/drawing/2014/main" id="{1D0D5A9A-6B78-01F2-DD9C-4D5488ACBF0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31567" y="3061657"/>
            <a:ext cx="5455917" cy="2727958"/>
          </a:xfrm>
          <a:prstGeom prst="rect">
            <a:avLst/>
          </a:prstGeom>
        </p:spPr>
      </p:pic>
      <p:cxnSp>
        <p:nvCxnSpPr>
          <p:cNvPr id="22" name="Straight Connector 1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8" name="Picture 7" descr="Icon&#10;&#10;Description automatically generated with low confidence">
            <a:extLst>
              <a:ext uri="{FF2B5EF4-FFF2-40B4-BE49-F238E27FC236}">
                <a16:creationId xmlns:a16="http://schemas.microsoft.com/office/drawing/2014/main" id="{713B2DC5-7333-2231-77BC-1937DC91E49D}"/>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445073" y="3068477"/>
            <a:ext cx="5455917" cy="2714318"/>
          </a:xfrm>
          <a:prstGeom prst="rect">
            <a:avLst/>
          </a:prstGeom>
        </p:spPr>
      </p:pic>
      <p:sp>
        <p:nvSpPr>
          <p:cNvPr id="6" name="TextBox 5">
            <a:extLst>
              <a:ext uri="{FF2B5EF4-FFF2-40B4-BE49-F238E27FC236}">
                <a16:creationId xmlns:a16="http://schemas.microsoft.com/office/drawing/2014/main" id="{8FB2F125-E23F-CC41-0BE1-69E7CF6C0044}"/>
              </a:ext>
            </a:extLst>
          </p:cNvPr>
          <p:cNvSpPr txBox="1"/>
          <p:nvPr/>
        </p:nvSpPr>
        <p:spPr>
          <a:xfrm>
            <a:off x="3328157" y="5589560"/>
            <a:ext cx="2459327"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englishwithoutend.blogspot.com/">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
        <p:nvSpPr>
          <p:cNvPr id="9" name="TextBox 8">
            <a:extLst>
              <a:ext uri="{FF2B5EF4-FFF2-40B4-BE49-F238E27FC236}">
                <a16:creationId xmlns:a16="http://schemas.microsoft.com/office/drawing/2014/main" id="{19A9423C-8892-D741-1DED-E92DDBADCEE6}"/>
              </a:ext>
            </a:extLst>
          </p:cNvPr>
          <p:cNvSpPr txBox="1"/>
          <p:nvPr/>
        </p:nvSpPr>
        <p:spPr>
          <a:xfrm>
            <a:off x="9714174" y="5582740"/>
            <a:ext cx="218681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blocs.xtec.cat/goingreen/2020/04/">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7"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2440123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A12134-357D-05ED-704B-72E392B39B5A}"/>
              </a:ext>
            </a:extLst>
          </p:cNvPr>
          <p:cNvSpPr>
            <a:spLocks noGrp="1"/>
          </p:cNvSpPr>
          <p:nvPr>
            <p:ph type="title"/>
          </p:nvPr>
        </p:nvSpPr>
        <p:spPr>
          <a:xfrm>
            <a:off x="640080" y="325369"/>
            <a:ext cx="4368602" cy="1956841"/>
          </a:xfrm>
        </p:spPr>
        <p:txBody>
          <a:bodyPr anchor="b">
            <a:noAutofit/>
          </a:bodyPr>
          <a:lstStyle/>
          <a:p>
            <a:r>
              <a:rPr lang="en-GB" sz="3200" b="1" dirty="0"/>
              <a:t>Big Tech and Climate Action – Real Change or Greenwashing?</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1FA61E2-F5A8-F174-43B6-BEC47EB623CE}"/>
              </a:ext>
            </a:extLst>
          </p:cNvPr>
          <p:cNvSpPr>
            <a:spLocks noGrp="1"/>
          </p:cNvSpPr>
          <p:nvPr>
            <p:ph idx="1"/>
          </p:nvPr>
        </p:nvSpPr>
        <p:spPr>
          <a:xfrm>
            <a:off x="640080" y="2872899"/>
            <a:ext cx="4243589" cy="3320668"/>
          </a:xfrm>
        </p:spPr>
        <p:txBody>
          <a:bodyPr>
            <a:normAutofit/>
          </a:bodyPr>
          <a:lstStyle/>
          <a:p>
            <a:r>
              <a:rPr lang="en-GB" sz="2200" dirty="0">
                <a:hlinkClick r:id="rId2"/>
              </a:rPr>
              <a:t>https://tech.co/news/big-tech-climate-action-change-greenwashing-2020-02#:~:text=Updated%20on%20February%2021%2C%202020%20This%20week%2C%20Jeff,greenwashing%20its%20image%20rather%20than%20enacting%20real%20change</a:t>
            </a:r>
            <a:r>
              <a:rPr lang="en-GB" sz="2200" dirty="0"/>
              <a:t>.</a:t>
            </a:r>
          </a:p>
          <a:p>
            <a:endParaRPr lang="en-GB" sz="2200" dirty="0"/>
          </a:p>
        </p:txBody>
      </p:sp>
      <p:pic>
        <p:nvPicPr>
          <p:cNvPr id="4" name="Picture 3" descr="A person holding a cell phone&#10;&#10;Description automatically generated with medium confidence">
            <a:extLst>
              <a:ext uri="{FF2B5EF4-FFF2-40B4-BE49-F238E27FC236}">
                <a16:creationId xmlns:a16="http://schemas.microsoft.com/office/drawing/2014/main" id="{D8584C3D-B677-B0C6-BF92-AF3221F88F6B}"/>
              </a:ext>
            </a:extLst>
          </p:cNvPr>
          <p:cNvPicPr>
            <a:picLocks noChangeAspect="1"/>
          </p:cNvPicPr>
          <p:nvPr/>
        </p:nvPicPr>
        <p:blipFill rotWithShape="1">
          <a:blip r:embed="rId3"/>
          <a:srcRect l="29449" r="13879"/>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3682144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12033-6932-FA82-0937-139E7EA71392}"/>
              </a:ext>
            </a:extLst>
          </p:cNvPr>
          <p:cNvSpPr>
            <a:spLocks noGrp="1"/>
          </p:cNvSpPr>
          <p:nvPr>
            <p:ph type="title"/>
          </p:nvPr>
        </p:nvSpPr>
        <p:spPr>
          <a:xfrm>
            <a:off x="608197" y="129514"/>
            <a:ext cx="10515600" cy="768058"/>
          </a:xfrm>
        </p:spPr>
        <p:txBody>
          <a:bodyPr>
            <a:normAutofit/>
          </a:bodyPr>
          <a:lstStyle/>
          <a:p>
            <a:r>
              <a:rPr lang="en-GB" sz="3600" dirty="0" err="1"/>
              <a:t>Hostede’s</a:t>
            </a:r>
            <a:r>
              <a:rPr lang="en-GB" sz="3600" dirty="0"/>
              <a:t> 5 dimensions of intercultural communication </a:t>
            </a:r>
          </a:p>
        </p:txBody>
      </p:sp>
      <p:sp>
        <p:nvSpPr>
          <p:cNvPr id="3" name="Content Placeholder 2">
            <a:extLst>
              <a:ext uri="{FF2B5EF4-FFF2-40B4-BE49-F238E27FC236}">
                <a16:creationId xmlns:a16="http://schemas.microsoft.com/office/drawing/2014/main" id="{EBC8AA22-7E52-E1C7-8F3E-EA59B1A60533}"/>
              </a:ext>
            </a:extLst>
          </p:cNvPr>
          <p:cNvSpPr>
            <a:spLocks noGrp="1"/>
          </p:cNvSpPr>
          <p:nvPr>
            <p:ph idx="1"/>
          </p:nvPr>
        </p:nvSpPr>
        <p:spPr>
          <a:xfrm>
            <a:off x="692345" y="1133184"/>
            <a:ext cx="10515600" cy="5724816"/>
          </a:xfrm>
        </p:spPr>
        <p:txBody>
          <a:bodyPr>
            <a:normAutofit fontScale="77500" lnSpcReduction="20000"/>
          </a:bodyPr>
          <a:lstStyle/>
          <a:p>
            <a:r>
              <a:rPr lang="en-GB" dirty="0"/>
              <a:t>How attitudes differ from culture to culture towards time, gender, uncertainty avoidance, the perception of power, high/low context communication. </a:t>
            </a:r>
          </a:p>
          <a:p>
            <a:r>
              <a:rPr lang="en-GB" dirty="0"/>
              <a:t>Hofstede’s cultural dimensions are still valid today, supported by the recent GLOBE study. It can be concluded that </a:t>
            </a:r>
            <a:r>
              <a:rPr lang="en-GB" b="1" dirty="0"/>
              <a:t>cultures have different learned values and norms which can determine actions and play a significant role in influencing business outcomes. </a:t>
            </a:r>
          </a:p>
          <a:p>
            <a:r>
              <a:rPr lang="en-GB" b="0" i="0" dirty="0">
                <a:solidFill>
                  <a:srgbClr val="202124"/>
                </a:solidFill>
                <a:effectLst/>
                <a:latin typeface="arial" panose="020B0604020202020204" pitchFamily="34" charset="0"/>
              </a:rPr>
              <a:t>It shows the effects of a society's culture on the values of its members, and how these values relate to behaviour, using a structure derived from factor analysis.</a:t>
            </a:r>
            <a:endParaRPr lang="en-GB" b="1" dirty="0"/>
          </a:p>
          <a:p>
            <a:r>
              <a:rPr lang="en-GB" dirty="0"/>
              <a:t>National culture has been shown to impact on major business activities, from capital structure to group performance (Leung et al, 2005). Cultural awareness can lead to greater success of international business ventures and lack of it can just as well lead to their failure (Dowling et al, 2008: 57). </a:t>
            </a:r>
          </a:p>
          <a:p>
            <a:r>
              <a:rPr lang="en-GB" dirty="0"/>
              <a:t>Power distance defines how social inequality is perceived and accepted in different cultures. Hofstede (1997) explains how in high power distance cultures children are raised with a great emphasis on respecting elders, which is carried through to adulthood. Therefore organisations are more centralised, employees prefer a more autocratic leadership style where subordinates are expected to be told what to do and there are wide wage gaps in the hierarchical structure. On the other hand, in low power distance cultures inequality is not desired, employees prefer to be consulted with regards to decision making and thus prefer a more resourceful and democratic leader.</a:t>
            </a:r>
          </a:p>
        </p:txBody>
      </p:sp>
    </p:spTree>
    <p:extLst>
      <p:ext uri="{BB962C8B-B14F-4D97-AF65-F5344CB8AC3E}">
        <p14:creationId xmlns:p14="http://schemas.microsoft.com/office/powerpoint/2010/main" val="2062854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39E61-03B3-1158-9BC0-DC594F0F3E41}"/>
              </a:ext>
            </a:extLst>
          </p:cNvPr>
          <p:cNvSpPr>
            <a:spLocks noGrp="1"/>
          </p:cNvSpPr>
          <p:nvPr>
            <p:ph type="title"/>
          </p:nvPr>
        </p:nvSpPr>
        <p:spPr>
          <a:xfrm>
            <a:off x="788193" y="0"/>
            <a:ext cx="10515600" cy="1325563"/>
          </a:xfrm>
        </p:spPr>
        <p:txBody>
          <a:bodyPr>
            <a:normAutofit/>
          </a:bodyPr>
          <a:lstStyle/>
          <a:p>
            <a:r>
              <a:rPr lang="en-GB" sz="3600" dirty="0" err="1"/>
              <a:t>Hostede’s</a:t>
            </a:r>
            <a:r>
              <a:rPr lang="en-GB" sz="3600" dirty="0"/>
              <a:t> 5 dimensions of intercultural communication </a:t>
            </a:r>
          </a:p>
        </p:txBody>
      </p:sp>
      <p:sp>
        <p:nvSpPr>
          <p:cNvPr id="3" name="Content Placeholder 2">
            <a:extLst>
              <a:ext uri="{FF2B5EF4-FFF2-40B4-BE49-F238E27FC236}">
                <a16:creationId xmlns:a16="http://schemas.microsoft.com/office/drawing/2014/main" id="{0A5328D5-794B-D83D-B548-7F6568513BB9}"/>
              </a:ext>
            </a:extLst>
          </p:cNvPr>
          <p:cNvSpPr>
            <a:spLocks noGrp="1"/>
          </p:cNvSpPr>
          <p:nvPr>
            <p:ph idx="1"/>
          </p:nvPr>
        </p:nvSpPr>
        <p:spPr>
          <a:xfrm>
            <a:off x="788193" y="1059259"/>
            <a:ext cx="10515600" cy="5713016"/>
          </a:xfrm>
        </p:spPr>
        <p:txBody>
          <a:bodyPr>
            <a:normAutofit fontScale="25000" lnSpcReduction="20000"/>
          </a:bodyPr>
          <a:lstStyle/>
          <a:p>
            <a:pPr>
              <a:lnSpc>
                <a:spcPct val="120000"/>
              </a:lnSpc>
            </a:pPr>
            <a:r>
              <a:rPr lang="en-GB" sz="6400" dirty="0"/>
              <a:t>Individualism (versus collectivism) is the preference of people to belong to a loosely knit society where importance is placed on the self and autonomy.</a:t>
            </a:r>
          </a:p>
          <a:p>
            <a:pPr>
              <a:lnSpc>
                <a:spcPct val="120000"/>
              </a:lnSpc>
            </a:pPr>
            <a:r>
              <a:rPr lang="en-GB" sz="6400" dirty="0"/>
              <a:t> In opposition</a:t>
            </a:r>
            <a:r>
              <a:rPr lang="en-GB" sz="6400" b="1" dirty="0"/>
              <a:t>, collectivist structures </a:t>
            </a:r>
            <a:r>
              <a:rPr lang="en-GB" sz="6400" dirty="0"/>
              <a:t>place importance on interdependent social units such as the family, rather than on the self.</a:t>
            </a:r>
          </a:p>
          <a:p>
            <a:pPr>
              <a:lnSpc>
                <a:spcPct val="120000"/>
              </a:lnSpc>
            </a:pPr>
            <a:r>
              <a:rPr lang="en-GB" sz="6400" dirty="0"/>
              <a:t> In </a:t>
            </a:r>
            <a:r>
              <a:rPr lang="en-GB" sz="6400" b="1" dirty="0"/>
              <a:t>individualist societies</a:t>
            </a:r>
            <a:r>
              <a:rPr lang="en-GB" sz="6400" dirty="0"/>
              <a:t>, employees require the freedom to work independently and desire challenging work (which is more important than personal relationships) that will help them reach self-actualisation.</a:t>
            </a:r>
          </a:p>
          <a:p>
            <a:pPr>
              <a:lnSpc>
                <a:spcPct val="120000"/>
              </a:lnSpc>
            </a:pPr>
            <a:r>
              <a:rPr lang="en-GB" sz="6400" b="1" dirty="0"/>
              <a:t>In collectivist cultures</a:t>
            </a:r>
            <a:r>
              <a:rPr lang="en-GB" sz="6400" dirty="0"/>
              <a:t>, unquestioned management structures are responsible for the organisation of teams of employees and the cohesion of the collective. </a:t>
            </a:r>
          </a:p>
          <a:p>
            <a:pPr>
              <a:lnSpc>
                <a:spcPct val="120000"/>
              </a:lnSpc>
            </a:pPr>
            <a:r>
              <a:rPr lang="en-GB" sz="6400" dirty="0"/>
              <a:t>According to </a:t>
            </a:r>
            <a:r>
              <a:rPr lang="en-GB" sz="6400" b="1" dirty="0"/>
              <a:t>Hofstede, masculinity represents </a:t>
            </a:r>
            <a:r>
              <a:rPr lang="en-GB" sz="6400" dirty="0"/>
              <a:t>cultures with distinct gender roles where men focus on success, competition and rewards while women focus on tender values such as quality of life and modesty. </a:t>
            </a:r>
          </a:p>
          <a:p>
            <a:pPr>
              <a:lnSpc>
                <a:spcPct val="120000"/>
              </a:lnSpc>
            </a:pPr>
            <a:r>
              <a:rPr lang="en-GB" sz="6400" b="1" dirty="0"/>
              <a:t>Femininity represents </a:t>
            </a:r>
            <a:r>
              <a:rPr lang="en-GB" sz="6400" dirty="0"/>
              <a:t>cultures where gender roles overlap. </a:t>
            </a:r>
          </a:p>
          <a:p>
            <a:pPr>
              <a:lnSpc>
                <a:spcPct val="120000"/>
              </a:lnSpc>
            </a:pPr>
            <a:r>
              <a:rPr lang="en-GB" sz="6400" dirty="0"/>
              <a:t>In masculine cultures managers are defined as more assertive and decisive, whereas feminine cultures breed more intuitive managers who negotiate disputes and encourage participation in decisions. </a:t>
            </a:r>
          </a:p>
          <a:p>
            <a:pPr>
              <a:lnSpc>
                <a:spcPct val="120000"/>
              </a:lnSpc>
            </a:pPr>
            <a:r>
              <a:rPr lang="en-GB" sz="6400" b="1" dirty="0"/>
              <a:t>Uncertainty avoidance </a:t>
            </a:r>
            <a:r>
              <a:rPr lang="en-GB" sz="6400" dirty="0"/>
              <a:t>is the degree to which members of a culture feel threatened or uncertain in unfamiliar situations. Thus in high uncertainty avoidance cultures, people prefer a structured environment with rules and policies in place. Hard work is embraced, and there is a greater sense of anxiety amongst the workforce. In contrast, in weak uncertainty avoidance cultures rules create discomfort, almost fear, and exist only where absolutely necessary. People tend to be more relaxed in these cultures, and work at a slower pace.</a:t>
            </a:r>
          </a:p>
          <a:p>
            <a:pPr>
              <a:lnSpc>
                <a:spcPct val="120000"/>
              </a:lnSpc>
            </a:pPr>
            <a:r>
              <a:rPr lang="en-GB" sz="6400" dirty="0">
                <a:hlinkClick r:id="rId2"/>
              </a:rPr>
              <a:t>https://onlinelibrary.wiley.com/doi/full/10.1002/sd.2351</a:t>
            </a:r>
            <a:endParaRPr lang="en-GB" sz="6400" dirty="0"/>
          </a:p>
          <a:p>
            <a:pPr>
              <a:lnSpc>
                <a:spcPct val="120000"/>
              </a:lnSpc>
            </a:pPr>
            <a:endParaRPr lang="en-GB" sz="6400" dirty="0"/>
          </a:p>
          <a:p>
            <a:endParaRPr lang="en-GB" dirty="0"/>
          </a:p>
        </p:txBody>
      </p:sp>
    </p:spTree>
    <p:extLst>
      <p:ext uri="{BB962C8B-B14F-4D97-AF65-F5344CB8AC3E}">
        <p14:creationId xmlns:p14="http://schemas.microsoft.com/office/powerpoint/2010/main" val="21300761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38C2C-5E2B-A060-402B-F9E3F8135780}"/>
              </a:ext>
            </a:extLst>
          </p:cNvPr>
          <p:cNvSpPr>
            <a:spLocks noGrp="1"/>
          </p:cNvSpPr>
          <p:nvPr>
            <p:ph type="title"/>
          </p:nvPr>
        </p:nvSpPr>
        <p:spPr/>
        <p:txBody>
          <a:bodyPr>
            <a:normAutofit/>
          </a:bodyPr>
          <a:lstStyle/>
          <a:p>
            <a:r>
              <a:rPr lang="en-GB" dirty="0"/>
              <a:t>Tourism's Invisible Burden - </a:t>
            </a:r>
            <a:br>
              <a:rPr lang="en-GB" dirty="0"/>
            </a:br>
            <a:r>
              <a:rPr lang="en-GB" dirty="0"/>
              <a:t>The Travel Foundation</a:t>
            </a:r>
          </a:p>
        </p:txBody>
      </p:sp>
      <p:pic>
        <p:nvPicPr>
          <p:cNvPr id="4" name="Online Media 3" title="Tourism's Invisible Burden">
            <a:hlinkClick r:id="" action="ppaction://media"/>
            <a:extLst>
              <a:ext uri="{FF2B5EF4-FFF2-40B4-BE49-F238E27FC236}">
                <a16:creationId xmlns:a16="http://schemas.microsoft.com/office/drawing/2014/main" id="{76612C51-B890-AEBB-FC58-DB7F07AE183B}"/>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2229024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60CF3-DB17-9F92-AF0F-A6368F508F38}"/>
              </a:ext>
            </a:extLst>
          </p:cNvPr>
          <p:cNvSpPr>
            <a:spLocks noGrp="1"/>
          </p:cNvSpPr>
          <p:nvPr>
            <p:ph type="title"/>
          </p:nvPr>
        </p:nvSpPr>
        <p:spPr/>
        <p:txBody>
          <a:bodyPr/>
          <a:lstStyle/>
          <a:p>
            <a:r>
              <a:rPr lang="en-GB" dirty="0"/>
              <a:t>Rastafari Indigenous Village</a:t>
            </a:r>
            <a:br>
              <a:rPr lang="en-GB" dirty="0"/>
            </a:br>
            <a:r>
              <a:rPr lang="en-GB" dirty="0"/>
              <a:t>Generating income from tourism</a:t>
            </a:r>
          </a:p>
        </p:txBody>
      </p:sp>
      <p:sp>
        <p:nvSpPr>
          <p:cNvPr id="3" name="Content Placeholder 2">
            <a:extLst>
              <a:ext uri="{FF2B5EF4-FFF2-40B4-BE49-F238E27FC236}">
                <a16:creationId xmlns:a16="http://schemas.microsoft.com/office/drawing/2014/main" id="{0746E357-985F-5454-7501-8D30BC50A46B}"/>
              </a:ext>
            </a:extLst>
          </p:cNvPr>
          <p:cNvSpPr>
            <a:spLocks noGrp="1"/>
          </p:cNvSpPr>
          <p:nvPr>
            <p:ph idx="1"/>
          </p:nvPr>
        </p:nvSpPr>
        <p:spPr/>
        <p:txBody>
          <a:bodyPr/>
          <a:lstStyle/>
          <a:p>
            <a:r>
              <a:rPr lang="en-GB" dirty="0">
                <a:hlinkClick r:id="rId2" action="ppaction://hlinkfile"/>
              </a:rPr>
              <a:t>file:///C:/Users/deborah.jenkins/Downloads/Case-study%20Rastafari%20Indigenous%20Village%20-%20Tourism%20Project.pdf</a:t>
            </a:r>
            <a:endParaRPr lang="en-GB" dirty="0"/>
          </a:p>
          <a:p>
            <a:r>
              <a:rPr lang="en-GB" dirty="0">
                <a:hlinkClick r:id="rId3" action="ppaction://hlinkfile"/>
              </a:rPr>
              <a:t>file:///C:/Users/deborah.jenkins/Downloads/Constructing%20sustainable%20tourism%20development%20The%202030%20agenda%20and%20the%20managerial%20ecology%20of%20sustainable%20tourism.pdf</a:t>
            </a:r>
            <a:endParaRPr lang="en-GB" dirty="0"/>
          </a:p>
          <a:p>
            <a:endParaRPr lang="en-GB" dirty="0"/>
          </a:p>
          <a:p>
            <a:endParaRPr lang="en-GB" dirty="0"/>
          </a:p>
        </p:txBody>
      </p:sp>
    </p:spTree>
    <p:extLst>
      <p:ext uri="{BB962C8B-B14F-4D97-AF65-F5344CB8AC3E}">
        <p14:creationId xmlns:p14="http://schemas.microsoft.com/office/powerpoint/2010/main" val="3146714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EF802-056F-49FF-B6E5-8159E3C43D3A}"/>
              </a:ext>
            </a:extLst>
          </p:cNvPr>
          <p:cNvSpPr>
            <a:spLocks noGrp="1"/>
          </p:cNvSpPr>
          <p:nvPr>
            <p:ph type="title"/>
          </p:nvPr>
        </p:nvSpPr>
        <p:spPr/>
        <p:txBody>
          <a:bodyPr/>
          <a:lstStyle/>
          <a:p>
            <a:r>
              <a:rPr lang="en-GB" dirty="0"/>
              <a:t>Cultural / HERITAGE  Tourism Focus  - NEXT WEEK </a:t>
            </a:r>
          </a:p>
        </p:txBody>
      </p:sp>
      <p:sp>
        <p:nvSpPr>
          <p:cNvPr id="3" name="Content Placeholder 2">
            <a:extLst>
              <a:ext uri="{FF2B5EF4-FFF2-40B4-BE49-F238E27FC236}">
                <a16:creationId xmlns:a16="http://schemas.microsoft.com/office/drawing/2014/main" id="{08F9659E-1A72-4C3E-BA55-F09D4B732B6E}"/>
              </a:ext>
            </a:extLst>
          </p:cNvPr>
          <p:cNvSpPr>
            <a:spLocks noGrp="1"/>
          </p:cNvSpPr>
          <p:nvPr>
            <p:ph idx="1"/>
          </p:nvPr>
        </p:nvSpPr>
        <p:spPr/>
        <p:txBody>
          <a:bodyPr>
            <a:normAutofit fontScale="92500" lnSpcReduction="20000"/>
          </a:bodyPr>
          <a:lstStyle/>
          <a:p>
            <a:r>
              <a:rPr lang="en-GB" dirty="0"/>
              <a:t>Please take a look at the UNWTO Website – Cultural + Heritage Links before next session for a discussion. </a:t>
            </a:r>
          </a:p>
          <a:p>
            <a:endParaRPr lang="en-GB" dirty="0"/>
          </a:p>
          <a:p>
            <a:r>
              <a:rPr lang="en-GB" dirty="0">
                <a:hlinkClick r:id="rId2"/>
              </a:rPr>
              <a:t>Tourism and Culture | UNWTO</a:t>
            </a:r>
            <a:endParaRPr lang="en-GB" dirty="0"/>
          </a:p>
          <a:p>
            <a:r>
              <a:rPr lang="en-GB" dirty="0">
                <a:hlinkClick r:id="rId3"/>
              </a:rPr>
              <a:t>summaryview_UNWTO-Study-on-Tourism-and-Intangible-Cultural-Heritage.pdf (webunwto.s3-eu-west-1.amazonaws.com)</a:t>
            </a:r>
            <a:endParaRPr lang="en-GB" dirty="0"/>
          </a:p>
          <a:p>
            <a:endParaRPr lang="en-GB" dirty="0"/>
          </a:p>
          <a:p>
            <a:r>
              <a:rPr lang="en-GB" dirty="0"/>
              <a:t>What are your views on Culture and Heritage from the perspective of ensuring </a:t>
            </a:r>
            <a:r>
              <a:rPr lang="en-GB" i="1" dirty="0"/>
              <a:t>‘Appropriate’ </a:t>
            </a:r>
            <a:r>
              <a:rPr lang="en-GB" dirty="0"/>
              <a:t>Sustainable Development?!</a:t>
            </a:r>
          </a:p>
          <a:p>
            <a:endParaRPr lang="en-GB" dirty="0"/>
          </a:p>
          <a:p>
            <a:r>
              <a:rPr lang="en-GB" dirty="0"/>
              <a:t>What are the important considerations?!</a:t>
            </a:r>
          </a:p>
        </p:txBody>
      </p:sp>
    </p:spTree>
    <p:extLst>
      <p:ext uri="{BB962C8B-B14F-4D97-AF65-F5344CB8AC3E}">
        <p14:creationId xmlns:p14="http://schemas.microsoft.com/office/powerpoint/2010/main" val="2241649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15997-8186-F427-8C93-2AAC7E66CBE7}"/>
              </a:ext>
            </a:extLst>
          </p:cNvPr>
          <p:cNvSpPr>
            <a:spLocks noGrp="1"/>
          </p:cNvSpPr>
          <p:nvPr>
            <p:ph type="title"/>
          </p:nvPr>
        </p:nvSpPr>
        <p:spPr/>
        <p:txBody>
          <a:bodyPr/>
          <a:lstStyle/>
          <a:p>
            <a:r>
              <a:rPr lang="en-GB" dirty="0"/>
              <a:t>Pillars of Sustainability Economic </a:t>
            </a:r>
          </a:p>
        </p:txBody>
      </p:sp>
      <p:sp>
        <p:nvSpPr>
          <p:cNvPr id="3" name="Content Placeholder 2">
            <a:extLst>
              <a:ext uri="{FF2B5EF4-FFF2-40B4-BE49-F238E27FC236}">
                <a16:creationId xmlns:a16="http://schemas.microsoft.com/office/drawing/2014/main" id="{EBEFE4D8-CF68-3245-B56E-C0017430B84F}"/>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40456478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802</Words>
  <Application>Microsoft Office PowerPoint</Application>
  <PresentationFormat>Widescreen</PresentationFormat>
  <Paragraphs>36</Paragraphs>
  <Slides>8</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Arial</vt:lpstr>
      <vt:lpstr>Calibri</vt:lpstr>
      <vt:lpstr>Calibri Light</vt:lpstr>
      <vt:lpstr>Office Theme</vt:lpstr>
      <vt:lpstr>Sustainable Tourism </vt:lpstr>
      <vt:lpstr>Big Tech and Climate Action – Real Change or Greenwashing?</vt:lpstr>
      <vt:lpstr>Hostede’s 5 dimensions of intercultural communication </vt:lpstr>
      <vt:lpstr>Hostede’s 5 dimensions of intercultural communication </vt:lpstr>
      <vt:lpstr>Tourism's Invisible Burden -  The Travel Foundation</vt:lpstr>
      <vt:lpstr>Rastafari Indigenous Village Generating income from tourism</vt:lpstr>
      <vt:lpstr>Cultural / HERITAGE  Tourism Focus  - NEXT WEEK </vt:lpstr>
      <vt:lpstr>Pillars of Sustainability Economic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Sustainable Tourism </dc:title>
  <dc:creator>Deborah Jenkins</dc:creator>
  <cp:lastModifiedBy>Deborah Jenkins</cp:lastModifiedBy>
  <cp:revision>1</cp:revision>
  <dcterms:created xsi:type="dcterms:W3CDTF">2023-02-17T13:00:09Z</dcterms:created>
  <dcterms:modified xsi:type="dcterms:W3CDTF">2023-02-20T19:24:45Z</dcterms:modified>
</cp:coreProperties>
</file>