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1"/>
  </p:notesMasterIdLst>
  <p:sldIdLst>
    <p:sldId id="256" r:id="rId2"/>
    <p:sldId id="260" r:id="rId3"/>
    <p:sldId id="257" r:id="rId4"/>
    <p:sldId id="261" r:id="rId5"/>
    <p:sldId id="259" r:id="rId6"/>
    <p:sldId id="263" r:id="rId7"/>
    <p:sldId id="265" r:id="rId8"/>
    <p:sldId id="262"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557"/>
    <p:restoredTop sz="94898"/>
  </p:normalViewPr>
  <p:slideViewPr>
    <p:cSldViewPr snapToGrid="0" snapToObjects="1" showGuides="1">
      <p:cViewPr varScale="1">
        <p:scale>
          <a:sx n="95" d="100"/>
          <a:sy n="95" d="100"/>
        </p:scale>
        <p:origin x="568" y="19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6E790B1-981A-5048-A3A1-549A1133F712}" type="datetimeFigureOut">
              <a:rPr lang="en-US" smtClean="0"/>
              <a:t>11/9/22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FB56572-3579-7E40-A718-B69A0704528A}" type="slidenum">
              <a:rPr lang="en-US" smtClean="0"/>
              <a:t>‹#›</a:t>
            </a:fld>
            <a:endParaRPr lang="en-US"/>
          </a:p>
        </p:txBody>
      </p:sp>
    </p:spTree>
    <p:extLst>
      <p:ext uri="{BB962C8B-B14F-4D97-AF65-F5344CB8AC3E}">
        <p14:creationId xmlns:p14="http://schemas.microsoft.com/office/powerpoint/2010/main" val="3384808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FB56572-3579-7E40-A718-B69A0704528A}" type="slidenum">
              <a:rPr lang="en-US" smtClean="0"/>
              <a:t>1</a:t>
            </a:fld>
            <a:endParaRPr lang="en-US"/>
          </a:p>
        </p:txBody>
      </p:sp>
    </p:spTree>
    <p:extLst>
      <p:ext uri="{BB962C8B-B14F-4D97-AF65-F5344CB8AC3E}">
        <p14:creationId xmlns:p14="http://schemas.microsoft.com/office/powerpoint/2010/main" val="41976064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INTRO-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What will be discussed?</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Order of discussion</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US" dirty="0"/>
          </a:p>
        </p:txBody>
      </p:sp>
      <p:sp>
        <p:nvSpPr>
          <p:cNvPr id="4" name="Slide Number Placeholder 3"/>
          <p:cNvSpPr>
            <a:spLocks noGrp="1"/>
          </p:cNvSpPr>
          <p:nvPr>
            <p:ph type="sldNum" sz="quarter" idx="5"/>
          </p:nvPr>
        </p:nvSpPr>
        <p:spPr/>
        <p:txBody>
          <a:bodyPr/>
          <a:lstStyle/>
          <a:p>
            <a:fld id="{3FB56572-3579-7E40-A718-B69A0704528A}" type="slidenum">
              <a:rPr lang="en-US" smtClean="0"/>
              <a:t>2</a:t>
            </a:fld>
            <a:endParaRPr lang="en-US"/>
          </a:p>
        </p:txBody>
      </p:sp>
    </p:spTree>
    <p:extLst>
      <p:ext uri="{BB962C8B-B14F-4D97-AF65-F5344CB8AC3E}">
        <p14:creationId xmlns:p14="http://schemas.microsoft.com/office/powerpoint/2010/main" val="37492256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What is Reflective Practice?</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Writing in a reflective way is often characterised as a form of academic writing that allows a reader to convey their ideas based on the literature that is being read.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This type of writing is distinct from other types of academic work as it provides a personal viewpoint.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A reader writer intends to go beyond just explaining the basics of what and how an experience has made them feel.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There is significant more concentration on the reader writer's critiques and examination on events surrounding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Adeani</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Febriani</a:t>
            </a:r>
            <a:r>
              <a:rPr lang="en-GB" sz="1800" dirty="0">
                <a:effectLst/>
                <a:latin typeface="Calibri" panose="020F0502020204030204" pitchFamily="34" charset="0"/>
                <a:ea typeface="Calibri" panose="020F0502020204030204" pitchFamily="34" charset="0"/>
                <a:cs typeface="Times New Roman" panose="02020603050405020304" pitchFamily="18" charset="0"/>
              </a:rPr>
              <a:t> and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Syafryadin</a:t>
            </a:r>
            <a:r>
              <a:rPr lang="en-GB" sz="1800" dirty="0">
                <a:effectLst/>
                <a:latin typeface="Calibri" panose="020F0502020204030204" pitchFamily="34" charset="0"/>
                <a:ea typeface="Calibri" panose="020F0502020204030204" pitchFamily="34" charset="0"/>
                <a:cs typeface="Times New Roman" panose="02020603050405020304" pitchFamily="18" charset="0"/>
              </a:rPr>
              <a:t>, 2020).</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Questioning what we know and how we think we know it is a crucial part of thinking reflectively. Analysing own meaning and thinking mechanisms is part of being reflective. It can be seen as an approach to educating that may be directly attributed to the Socrates' work along with the concept of learning via questioning and feedback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Bager-Charleson</a:t>
            </a:r>
            <a:r>
              <a:rPr lang="en-GB" sz="1800" dirty="0">
                <a:effectLst/>
                <a:latin typeface="Calibri" panose="020F0502020204030204" pitchFamily="34" charset="0"/>
                <a:ea typeface="Calibri" panose="020F0502020204030204" pitchFamily="34" charset="0"/>
                <a:cs typeface="Times New Roman" panose="02020603050405020304" pitchFamily="18" charset="0"/>
              </a:rPr>
              <a:t>,, 2010).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Research conducted by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Cushway</a:t>
            </a:r>
            <a:r>
              <a:rPr lang="en-GB" sz="1800" dirty="0">
                <a:effectLst/>
                <a:latin typeface="Calibri" panose="020F0502020204030204" pitchFamily="34" charset="0"/>
                <a:ea typeface="Calibri" panose="020F0502020204030204" pitchFamily="34" charset="0"/>
                <a:cs typeface="Times New Roman" panose="02020603050405020304" pitchFamily="18" charset="0"/>
              </a:rPr>
              <a:t> and Gatherer, (2003) has suggested that defining reflective practice as a term is deemed difficult. Dewey (1933) explains reflective practise as  a deliberate, proactive, and continuous consideration and thoughtful evaluation of knowledge and beliefs. Furthermore, research conducted by Schön (1987) expanded this by stating that reflective practice is deemed as a learning process that is continuous throughout and inhibits two form of reflection. The first form of reflection includes reflection on action which usually occurs after and activity has been undertaken. The second form of reflection is believed to occur during interactions commonly known as reflection in action (McCann, 2021).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Why is reflective practice important?</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Within clinical psychology training and practise, reflective representation and supervision are seen as essential components of personal and professional growth. Reflective practise is intended to encourage self-awareness of personal prejudices and preconceptions, as well as increased knowledge and compassion for clients and psychotherapeutic experience in coping with complexity. Furthermore, it is regarded to provide greater development of cultural competencies, with the supervisory relationship being vital for exploring problems of culture and diversity to enhance supervisee learning (McCann, 2021).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Furthermore, in many therapeutic psychology and clinical neuropsychology graduate programmes in the United States, the United Kingdom, Australia, New Zealand, and South Africa, reflective practise is increasingly acknowledged as a desirable goal, as well as a formal core professional skill to develop in academic work and everyday life (Lilienfeld &amp;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Batersfiled</a:t>
            </a:r>
            <a:r>
              <a:rPr lang="en-GB" sz="1800" dirty="0">
                <a:effectLst/>
                <a:latin typeface="Calibri" panose="020F0502020204030204" pitchFamily="34" charset="0"/>
                <a:ea typeface="Calibri" panose="020F0502020204030204" pitchFamily="34" charset="0"/>
                <a:cs typeface="Times New Roman" panose="02020603050405020304" pitchFamily="18" charset="0"/>
              </a:rPr>
              <a:t>, 2020).</a:t>
            </a:r>
          </a:p>
          <a:p>
            <a:endParaRPr lang="en-US" dirty="0"/>
          </a:p>
        </p:txBody>
      </p:sp>
      <p:sp>
        <p:nvSpPr>
          <p:cNvPr id="4" name="Slide Number Placeholder 3"/>
          <p:cNvSpPr>
            <a:spLocks noGrp="1"/>
          </p:cNvSpPr>
          <p:nvPr>
            <p:ph type="sldNum" sz="quarter" idx="5"/>
          </p:nvPr>
        </p:nvSpPr>
        <p:spPr/>
        <p:txBody>
          <a:bodyPr/>
          <a:lstStyle/>
          <a:p>
            <a:fld id="{3FB56572-3579-7E40-A718-B69A0704528A}" type="slidenum">
              <a:rPr lang="en-US" smtClean="0"/>
              <a:t>3</a:t>
            </a:fld>
            <a:endParaRPr lang="en-US"/>
          </a:p>
        </p:txBody>
      </p:sp>
    </p:spTree>
    <p:extLst>
      <p:ext uri="{BB962C8B-B14F-4D97-AF65-F5344CB8AC3E}">
        <p14:creationId xmlns:p14="http://schemas.microsoft.com/office/powerpoint/2010/main" val="18757665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Driscoll’s model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One model of reflective practise that can be widely used is the Driscoll's reflective cycle that consists of three sections titled the "What" stage, the "So What" Stage and "Now What" Stage.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Within the “what phase” an individual is encouraged the describe the situation surrounding the event that is being reflected upon and be able to comprehend what has happened. The next phase is where an individual would analyse the situation in detail thus being the “So What” phase. Here an individual would consider the feelings surrounding the event and the reaction from the event. If personal values were affected or ethics had been compromised. Finally, the final stage being the “Now What” phrase is commonly associated with actional planning the event occurred that the individual is reflecting upon. Reflecting on what has been learned from the event or action is key within this stage. Understanding the situation and learning on how to act if the event/action were to arise again by preparing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Adeani</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Febriani</a:t>
            </a:r>
            <a:r>
              <a:rPr lang="en-GB" sz="1800" dirty="0">
                <a:effectLst/>
                <a:latin typeface="Calibri" panose="020F0502020204030204" pitchFamily="34" charset="0"/>
                <a:ea typeface="Calibri" panose="020F0502020204030204" pitchFamily="34" charset="0"/>
                <a:cs typeface="Times New Roman" panose="02020603050405020304" pitchFamily="18" charset="0"/>
              </a:rPr>
              <a:t> and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Syafryadin</a:t>
            </a:r>
            <a:r>
              <a:rPr lang="en-GB" sz="1800" dirty="0">
                <a:effectLst/>
                <a:latin typeface="Calibri" panose="020F0502020204030204" pitchFamily="34" charset="0"/>
                <a:ea typeface="Calibri" panose="020F0502020204030204" pitchFamily="34" charset="0"/>
                <a:cs typeface="Times New Roman" panose="02020603050405020304" pitchFamily="18" charset="0"/>
              </a:rPr>
              <a:t>, 2020;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Gladd</a:t>
            </a:r>
            <a:r>
              <a:rPr lang="en-GB" sz="1800" dirty="0">
                <a:effectLst/>
                <a:latin typeface="Calibri" panose="020F0502020204030204" pitchFamily="34" charset="0"/>
                <a:ea typeface="Calibri" panose="020F0502020204030204" pitchFamily="34" charset="0"/>
                <a:cs typeface="Times New Roman" panose="02020603050405020304" pitchFamily="18" charset="0"/>
              </a:rPr>
              <a:t>, 2020).</a:t>
            </a:r>
          </a:p>
          <a:p>
            <a:endParaRPr lang="en-US" dirty="0"/>
          </a:p>
          <a:p>
            <a:r>
              <a:rPr lang="en-GB" sz="1800" dirty="0">
                <a:effectLst/>
                <a:latin typeface="Calibri" panose="020F0502020204030204" pitchFamily="34" charset="0"/>
                <a:ea typeface="Calibri" panose="020F0502020204030204" pitchFamily="34" charset="0"/>
                <a:cs typeface="Times New Roman" panose="02020603050405020304" pitchFamily="18" charset="0"/>
              </a:rPr>
              <a:t>Kolb Model-</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Kolb's experiential learning theory is centred upon constructivism and suggests that knowledge is created through the process of comprehending and changing experience; therefore, each element of the Kolb's cycle should always be experienced for optimal learning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Davitadze</a:t>
            </a:r>
            <a:r>
              <a:rPr lang="en-GB" sz="1800" dirty="0">
                <a:effectLst/>
                <a:latin typeface="Calibri" panose="020F0502020204030204" pitchFamily="34" charset="0"/>
                <a:ea typeface="Calibri" panose="020F0502020204030204" pitchFamily="34" charset="0"/>
                <a:cs typeface="Times New Roman" panose="02020603050405020304" pitchFamily="18" charset="0"/>
              </a:rPr>
              <a:t> et al. 2022). This form of reflective learning cycle compromises four stages: concrete experience where the event is reflectively described, this is where learning in form of simulation takes place. Secondly, reflection on observation where emotions are analysed. Thirdly, abstract conceptualisation in which the learner explores ideas and observations to determine the meaning of the learning opportunity by evaluating what could have been executed better to improve the result. Furthermore, where the individual uses whatever was understood to influence future practise, this is known as the final stage involves active experimentation where a person analyses new techniques, theories or solutions in comparable or original circumstances. This provides the specific experience on which further thoughts might be formed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Cathro</a:t>
            </a:r>
            <a:r>
              <a:rPr lang="en-GB" sz="1800" dirty="0">
                <a:effectLst/>
                <a:latin typeface="Calibri" panose="020F0502020204030204" pitchFamily="34" charset="0"/>
                <a:ea typeface="Calibri" panose="020F0502020204030204" pitchFamily="34" charset="0"/>
                <a:cs typeface="Times New Roman" panose="02020603050405020304" pitchFamily="18" charset="0"/>
              </a:rPr>
              <a:t>, O’Kane and Gilbertson, 2017).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US" dirty="0"/>
          </a:p>
        </p:txBody>
      </p:sp>
      <p:sp>
        <p:nvSpPr>
          <p:cNvPr id="4" name="Slide Number Placeholder 3"/>
          <p:cNvSpPr>
            <a:spLocks noGrp="1"/>
          </p:cNvSpPr>
          <p:nvPr>
            <p:ph type="sldNum" sz="quarter" idx="5"/>
          </p:nvPr>
        </p:nvSpPr>
        <p:spPr/>
        <p:txBody>
          <a:bodyPr/>
          <a:lstStyle/>
          <a:p>
            <a:fld id="{3FB56572-3579-7E40-A718-B69A0704528A}" type="slidenum">
              <a:rPr lang="en-US" smtClean="0"/>
              <a:t>4</a:t>
            </a:fld>
            <a:endParaRPr lang="en-US"/>
          </a:p>
        </p:txBody>
      </p:sp>
    </p:spTree>
    <p:extLst>
      <p:ext uri="{BB962C8B-B14F-4D97-AF65-F5344CB8AC3E}">
        <p14:creationId xmlns:p14="http://schemas.microsoft.com/office/powerpoint/2010/main" val="10718152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Gibbs Model-</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Gibbs’ (1988) reflective cycle constitutes six phases of reflection to following an event/ experience. The six phases of the reflection cycle that had been built upon Kolb’s (1984) reflection cycle includes a description of the event, acknowledging the feelings involved and thoughts during the event occurring, evaluating which constitutes analysing what has happened and acknowledging the positivity and negativity of the situation and comprehending its impact. Following on, the next stage involves concluding what has happened and what other outcomes could have occurred. Furthermore, the final stage of the cycle refers to completing an action plan. This devises a futuristic method that if a similar situation would arise to formulate an alternative approach (Paterson &amp; Chapman, 2013;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Adeani</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Febriani</a:t>
            </a:r>
            <a:r>
              <a:rPr lang="en-GB" sz="1800" dirty="0">
                <a:effectLst/>
                <a:latin typeface="Calibri" panose="020F0502020204030204" pitchFamily="34" charset="0"/>
                <a:ea typeface="Calibri" panose="020F0502020204030204" pitchFamily="34" charset="0"/>
                <a:cs typeface="Times New Roman" panose="02020603050405020304" pitchFamily="18" charset="0"/>
              </a:rPr>
              <a:t> and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Syafryadin</a:t>
            </a:r>
            <a:r>
              <a:rPr lang="en-GB" sz="1800" dirty="0">
                <a:effectLst/>
                <a:latin typeface="Calibri" panose="020F0502020204030204" pitchFamily="34" charset="0"/>
                <a:ea typeface="Calibri" panose="020F0502020204030204" pitchFamily="34" charset="0"/>
                <a:cs typeface="Times New Roman" panose="02020603050405020304" pitchFamily="18" charset="0"/>
              </a:rPr>
              <a:t>, 2020).</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US" dirty="0"/>
          </a:p>
        </p:txBody>
      </p:sp>
      <p:sp>
        <p:nvSpPr>
          <p:cNvPr id="4" name="Slide Number Placeholder 3"/>
          <p:cNvSpPr>
            <a:spLocks noGrp="1"/>
          </p:cNvSpPr>
          <p:nvPr>
            <p:ph type="sldNum" sz="quarter" idx="5"/>
          </p:nvPr>
        </p:nvSpPr>
        <p:spPr/>
        <p:txBody>
          <a:bodyPr/>
          <a:lstStyle/>
          <a:p>
            <a:fld id="{3FB56572-3579-7E40-A718-B69A0704528A}" type="slidenum">
              <a:rPr lang="en-US" smtClean="0"/>
              <a:t>5</a:t>
            </a:fld>
            <a:endParaRPr lang="en-US"/>
          </a:p>
        </p:txBody>
      </p:sp>
    </p:spTree>
    <p:extLst>
      <p:ext uri="{BB962C8B-B14F-4D97-AF65-F5344CB8AC3E}">
        <p14:creationId xmlns:p14="http://schemas.microsoft.com/office/powerpoint/2010/main" val="27014666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Journey-</a:t>
            </a:r>
          </a:p>
          <a:p>
            <a:pPr indent="457200"/>
            <a:r>
              <a:rPr lang="en-GB" sz="1800" dirty="0">
                <a:effectLst/>
                <a:latin typeface="Calibri" panose="020F0502020204030204" pitchFamily="34" charset="0"/>
                <a:ea typeface="Calibri" panose="020F0502020204030204" pitchFamily="34" charset="0"/>
                <a:cs typeface="Times New Roman" panose="02020603050405020304" pitchFamily="18" charset="0"/>
              </a:rPr>
              <a:t>I would now like to share with you my journey essentially and share my personal reflection on how I have reflected on a key area essentially. </a:t>
            </a:r>
          </a:p>
          <a:p>
            <a:pPr indent="457200"/>
            <a:r>
              <a:rPr lang="en-GB" sz="1800" dirty="0">
                <a:effectLst/>
                <a:latin typeface="Calibri" panose="020F0502020204030204" pitchFamily="34" charset="0"/>
                <a:ea typeface="Calibri" panose="020F0502020204030204" pitchFamily="34" charset="0"/>
                <a:cs typeface="Times New Roman" panose="02020603050405020304" pitchFamily="18" charset="0"/>
              </a:rPr>
              <a:t>I will be discussing a transitional period in my life from the age of 16- to the present which is 22 years old. I have chosen this as from reflecting on my journey thus far I have come to the realisation that it is the most pivotal time where I believe I have developed into the person I am currently today.</a:t>
            </a:r>
          </a:p>
          <a:p>
            <a:pPr indent="457200"/>
            <a:r>
              <a:rPr lang="en-GB" sz="1800" dirty="0">
                <a:effectLst/>
                <a:latin typeface="Calibri" panose="020F0502020204030204" pitchFamily="34" charset="0"/>
                <a:ea typeface="Calibri" panose="020F0502020204030204" pitchFamily="34" charset="0"/>
                <a:cs typeface="Times New Roman" panose="02020603050405020304" pitchFamily="18" charset="0"/>
              </a:rPr>
              <a:t> I believe my maturity has developed rapidly and the confidence I have gained within myself through this transition has grown.</a:t>
            </a:r>
          </a:p>
          <a:p>
            <a:pPr indent="457200"/>
            <a:r>
              <a:rPr lang="en-GB" sz="1800" dirty="0">
                <a:effectLst/>
                <a:latin typeface="Calibri" panose="020F0502020204030204" pitchFamily="34" charset="0"/>
                <a:ea typeface="Calibri" panose="020F0502020204030204" pitchFamily="34" charset="0"/>
                <a:cs typeface="Times New Roman" panose="02020603050405020304" pitchFamily="18" charset="0"/>
              </a:rPr>
              <a:t>The metaphor I have chosen that I believe fits my journey through this transitional period is that I am “ hungry for success”. Let me explain my reasoning behind this with you.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Explanation:-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indent="457200"/>
            <a:r>
              <a:rPr lang="en-GB" sz="1800" dirty="0">
                <a:effectLst/>
                <a:latin typeface="Calibri" panose="020F0502020204030204" pitchFamily="34" charset="0"/>
                <a:ea typeface="Calibri" panose="020F0502020204030204" pitchFamily="34" charset="0"/>
                <a:cs typeface="Times New Roman" panose="02020603050405020304" pitchFamily="18" charset="0"/>
              </a:rPr>
              <a:t>In a literal sense – it is common knowledge that when you tend to feel hungry it’s a case of you consume nutrition based what you were craving whether that is on taste/texture/smell etc.- until you reach the point of fullness. </a:t>
            </a:r>
          </a:p>
          <a:p>
            <a:pPr indent="457200"/>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indent="457200"/>
            <a:r>
              <a:rPr lang="en-GB" sz="1800" dirty="0">
                <a:effectLst/>
                <a:latin typeface="Calibri" panose="020F0502020204030204" pitchFamily="34" charset="0"/>
                <a:ea typeface="Calibri" panose="020F0502020204030204" pitchFamily="34" charset="0"/>
                <a:cs typeface="Times New Roman" panose="02020603050405020304" pitchFamily="18" charset="0"/>
              </a:rPr>
              <a:t>Yet, you get to later in the day or maybe the next day and you start to feel hungry again. Then the process repeats itself daily in a cycle. There may be some days where you want more than other days but overall, it is a survival instinct to eat. </a:t>
            </a:r>
          </a:p>
          <a:p>
            <a:pPr indent="457200"/>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indent="457200"/>
            <a:r>
              <a:rPr lang="en-GB" sz="1800" dirty="0">
                <a:effectLst/>
                <a:latin typeface="Calibri" panose="020F0502020204030204" pitchFamily="34" charset="0"/>
                <a:ea typeface="Calibri" panose="020F0502020204030204" pitchFamily="34" charset="0"/>
                <a:cs typeface="Times New Roman" panose="02020603050405020304" pitchFamily="18" charset="0"/>
              </a:rPr>
              <a:t>From having the time to sit and really reflect on how I experience everyday life it has come to my attention that this is how I have tended to view life in general. There has always been that repeated hunger for life and the experiences that come with it. There has always been another “meal” but in my case the meal is a life experience. </a:t>
            </a:r>
          </a:p>
          <a:p>
            <a:pPr indent="457200"/>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indent="457200"/>
            <a:r>
              <a:rPr lang="en-GB" sz="1800" dirty="0">
                <a:effectLst/>
                <a:latin typeface="Calibri" panose="020F0502020204030204" pitchFamily="34" charset="0"/>
                <a:ea typeface="Calibri" panose="020F0502020204030204" pitchFamily="34" charset="0"/>
                <a:cs typeface="Times New Roman" panose="02020603050405020304" pitchFamily="18" charset="0"/>
              </a:rPr>
              <a:t>From a young age I can recall vividly  that there was the rush and desire to grow up quickly. To get a job, excel through school, go to college, university and get a successful ‘grown up job’ in the end.</a:t>
            </a:r>
          </a:p>
          <a:p>
            <a:pPr indent="457200"/>
            <a:r>
              <a:rPr lang="en-GB" sz="1800" dirty="0">
                <a:effectLst/>
                <a:latin typeface="Calibri" panose="020F0502020204030204" pitchFamily="34" charset="0"/>
                <a:ea typeface="Calibri" panose="020F0502020204030204" pitchFamily="34" charset="0"/>
                <a:cs typeface="Times New Roman" panose="02020603050405020304" pitchFamily="18" charset="0"/>
              </a:rPr>
              <a:t> As soon as I turned 16 I was seeking a job, when I got one I worked very hard to be the best at it which fortunately allowed me to progress my way all the way up to management. </a:t>
            </a:r>
          </a:p>
          <a:p>
            <a:pPr indent="457200"/>
            <a:r>
              <a:rPr lang="en-GB" sz="1800" dirty="0">
                <a:effectLst/>
                <a:latin typeface="Calibri" panose="020F0502020204030204" pitchFamily="34" charset="0"/>
                <a:ea typeface="Calibri" panose="020F0502020204030204" pitchFamily="34" charset="0"/>
                <a:cs typeface="Times New Roman" panose="02020603050405020304" pitchFamily="18" charset="0"/>
              </a:rPr>
              <a:t> I wasn’t able to be satisfied until I reached the point that I wanted to get to and I knew in order for me to reach that point of acute satisfaction I had to be hungry for it. I was hungry for having that life experience of working hard until reaching the end goal. </a:t>
            </a:r>
          </a:p>
          <a:p>
            <a:pPr indent="457200"/>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indent="457200"/>
            <a:r>
              <a:rPr lang="en-GB" sz="1800" dirty="0">
                <a:effectLst/>
                <a:latin typeface="Calibri" panose="020F0502020204030204" pitchFamily="34" charset="0"/>
                <a:ea typeface="Calibri" panose="020F0502020204030204" pitchFamily="34" charset="0"/>
                <a:cs typeface="Times New Roman" panose="02020603050405020304" pitchFamily="18" charset="0"/>
              </a:rPr>
              <a:t>Similarly in my academic work, there was always that passion and drive to reach the next level which has allowed me to reach my latest goal my degree in Psychology. Yet, as that life experience ended, the hunger for more succession followed as there was no feeling of settlement. It became apparent that there was more work to be done to reach the end goal of becoming a counsellor/ psychotherapist. I find myself continuously looking at what I need to do to ensure I reach the end goal of the hunger. </a:t>
            </a:r>
          </a:p>
          <a:p>
            <a:pPr indent="457200"/>
            <a:r>
              <a:rPr lang="en-GB" sz="1800" dirty="0">
                <a:effectLst/>
                <a:latin typeface="Calibri" panose="020F0502020204030204" pitchFamily="34" charset="0"/>
                <a:ea typeface="Calibri" panose="020F0502020204030204" pitchFamily="34" charset="0"/>
                <a:cs typeface="Times New Roman" panose="02020603050405020304" pitchFamily="18" charset="0"/>
              </a:rPr>
              <a:t>Once you reach the point of hunger, the only thing you and can feel or think is about until you are having your next meal. I have come to realise that continuously setting expectations for life and having that strict 5 year plan can cause more harm than good. </a:t>
            </a:r>
          </a:p>
          <a:p>
            <a:pPr indent="457200"/>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indent="457200"/>
            <a:r>
              <a:rPr lang="en-GB" sz="1800" dirty="0">
                <a:effectLst/>
                <a:latin typeface="Calibri" panose="020F0502020204030204" pitchFamily="34" charset="0"/>
                <a:ea typeface="Calibri" panose="020F0502020204030204" pitchFamily="34" charset="0"/>
                <a:cs typeface="Times New Roman" panose="02020603050405020304" pitchFamily="18" charset="0"/>
              </a:rPr>
              <a:t>For me having that sense of not experiencing life to its full potential- represents the uncomfortableness the feeling hungry for nutrition can cause. It has similar discomfort associated to it . Continuously thinking about the future and becoming distracted on the present day can be shadowed by the motivational hunger.</a:t>
            </a:r>
          </a:p>
          <a:p>
            <a:pPr indent="457200"/>
            <a:r>
              <a:rPr lang="en-GB" sz="1800" dirty="0">
                <a:effectLst/>
                <a:latin typeface="Calibri" panose="020F0502020204030204" pitchFamily="34" charset="0"/>
                <a:ea typeface="Calibri" panose="020F0502020204030204" pitchFamily="34" charset="0"/>
                <a:cs typeface="Times New Roman" panose="02020603050405020304" pitchFamily="18" charset="0"/>
              </a:rPr>
              <a:t>There is a sense of jumping too far ahead and missing the important parts that life can offer. </a:t>
            </a:r>
          </a:p>
          <a:p>
            <a:pPr indent="457200"/>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indent="457200"/>
            <a:r>
              <a:rPr lang="en-GB" sz="1800" dirty="0">
                <a:effectLst/>
                <a:latin typeface="Calibri" panose="020F0502020204030204" pitchFamily="34" charset="0"/>
                <a:ea typeface="Calibri" panose="020F0502020204030204" pitchFamily="34" charset="0"/>
                <a:cs typeface="Times New Roman" panose="02020603050405020304" pitchFamily="18" charset="0"/>
              </a:rPr>
              <a:t>By reflecting, I have become extremely self-aware that I am looking forward too far ahead and put all my concentration on that next craving meal and not appreciating the present sensation of fullness at this given time. This can be overwhelming. There is a feeling of missing key important unmissable events in the present and missing life in general. By acknowledging this,  it has helped me structure a way to deal with drive for life experiences yet, also enjoy as it comes. It has allowed me to think logically in regard to futuristic life expectations. </a:t>
            </a:r>
          </a:p>
          <a:p>
            <a:endParaRPr lang="en-US" dirty="0"/>
          </a:p>
        </p:txBody>
      </p:sp>
      <p:sp>
        <p:nvSpPr>
          <p:cNvPr id="4" name="Slide Number Placeholder 3"/>
          <p:cNvSpPr>
            <a:spLocks noGrp="1"/>
          </p:cNvSpPr>
          <p:nvPr>
            <p:ph type="sldNum" sz="quarter" idx="5"/>
          </p:nvPr>
        </p:nvSpPr>
        <p:spPr/>
        <p:txBody>
          <a:bodyPr/>
          <a:lstStyle/>
          <a:p>
            <a:fld id="{3FB56572-3579-7E40-A718-B69A0704528A}" type="slidenum">
              <a:rPr lang="en-US" smtClean="0"/>
              <a:t>6</a:t>
            </a:fld>
            <a:endParaRPr lang="en-US"/>
          </a:p>
        </p:txBody>
      </p:sp>
    </p:spTree>
    <p:extLst>
      <p:ext uri="{BB962C8B-B14F-4D97-AF65-F5344CB8AC3E}">
        <p14:creationId xmlns:p14="http://schemas.microsoft.com/office/powerpoint/2010/main" val="40903544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457200"/>
            <a:r>
              <a:rPr lang="en-GB" sz="1800" dirty="0">
                <a:effectLst/>
                <a:latin typeface="Calibri" panose="020F0502020204030204" pitchFamily="34" charset="0"/>
                <a:ea typeface="Calibri" panose="020F0502020204030204" pitchFamily="34" charset="0"/>
                <a:cs typeface="Times New Roman" panose="02020603050405020304" pitchFamily="18" charset="0"/>
              </a:rPr>
              <a:t>I can see my manifestation and reflexivity in Gibbs’ theory for many aspects.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In line with Gibbs reflective cycle theory, I believe over these past years I have officially reached the final phase in the cycle with is conducting an action plan. Using this reflection method has allowed me to realise that I have been border-lining between phase 4 ( conclusion) and phase 5 (action plan) for some time. Being consciously aware that this motivational drive for life is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occuring</a:t>
            </a:r>
            <a:r>
              <a:rPr lang="en-GB" sz="1800" dirty="0">
                <a:effectLst/>
                <a:latin typeface="Calibri" panose="020F0502020204030204" pitchFamily="34" charset="0"/>
                <a:ea typeface="Calibri" panose="020F0502020204030204" pitchFamily="34" charset="0"/>
                <a:cs typeface="Times New Roman" panose="02020603050405020304" pitchFamily="18" charset="0"/>
              </a:rPr>
              <a:t> yet, not fully reaching the end cycle where the action plan is fully effective and perhaps passing through without full commitment to change.</a:t>
            </a:r>
          </a:p>
          <a:p>
            <a:pPr indent="457200"/>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indent="457200"/>
            <a:r>
              <a:rPr lang="en-GB" sz="1800" dirty="0">
                <a:effectLst/>
                <a:latin typeface="Calibri" panose="020F0502020204030204" pitchFamily="34" charset="0"/>
                <a:ea typeface="Calibri" panose="020F0502020204030204" pitchFamily="34" charset="0"/>
                <a:cs typeface="Times New Roman" panose="02020603050405020304" pitchFamily="18" charset="0"/>
              </a:rPr>
              <a:t>Like Gibbs’ reflective cycle ‘cycle’ being the key word, it has come to my attention that this wheel of motivational hunger for life and the successes that come with it is continuous and does not tend to end once each phase is complete. It continues as the next situation emerges. I have found myself to be in this continuous cycle for the last 6 years constantly aiming for greater things in life whether that be academically, or career driven.</a:t>
            </a:r>
          </a:p>
          <a:p>
            <a:pPr indent="457200"/>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indent="457200"/>
            <a:r>
              <a:rPr lang="en-GB" sz="1800" dirty="0">
                <a:effectLst/>
                <a:latin typeface="Calibri" panose="020F0502020204030204" pitchFamily="34" charset="0"/>
                <a:ea typeface="Calibri" panose="020F0502020204030204" pitchFamily="34" charset="0"/>
                <a:cs typeface="Times New Roman" panose="02020603050405020304" pitchFamily="18" charset="0"/>
              </a:rPr>
              <a:t>  This form of reflection technique was extremely useful as it is highly effective and a straightforward process that can be done independently by simply writing in a journal. This is applicable for myself and a commonly used practice. </a:t>
            </a:r>
          </a:p>
          <a:p>
            <a:pPr indent="457200"/>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indent="457200"/>
            <a:r>
              <a:rPr lang="en-GB" sz="1800" dirty="0">
                <a:effectLst/>
                <a:latin typeface="Calibri" panose="020F0502020204030204" pitchFamily="34" charset="0"/>
                <a:ea typeface="Calibri" panose="020F0502020204030204" pitchFamily="34" charset="0"/>
                <a:cs typeface="Times New Roman" panose="02020603050405020304" pitchFamily="18" charset="0"/>
              </a:rPr>
              <a:t>Gibbs’ reflective cycle is the most useful reflection practise tool for me as its end goal is to set an action plan. That idea of an end goal to an event is something I like to ensure is accessible after reflecting a situation (Hargreaves and Page, 2013).</a:t>
            </a:r>
          </a:p>
          <a:p>
            <a:pPr indent="457200"/>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indent="457200"/>
            <a:r>
              <a:rPr lang="en-GB" sz="1800" dirty="0">
                <a:effectLst/>
                <a:latin typeface="Calibri" panose="020F0502020204030204" pitchFamily="34" charset="0"/>
                <a:ea typeface="Calibri" panose="020F0502020204030204" pitchFamily="34" charset="0"/>
                <a:cs typeface="Times New Roman" panose="02020603050405020304" pitchFamily="18" charset="0"/>
              </a:rPr>
              <a:t>Like Gibbs’ reflective cycle, it constitutes a long reflective process with 5 stages. Unlike Driscoll’ “What” theory that implements a less time-consuming approach of dealing with only 3 stages ‘what’, ‘so what’, ‘now what’. I believe Gibbs’ approach has suited me in that aspect as I would consider myself to be someone that likes to think things in detail before perusing, by doing full evaluations and analysis of the outcome before beginning a situation. </a:t>
            </a:r>
          </a:p>
          <a:p>
            <a:pPr indent="457200"/>
            <a:r>
              <a:rPr lang="en-GB" sz="1800" dirty="0">
                <a:effectLst/>
                <a:latin typeface="Calibri" panose="020F0502020204030204" pitchFamily="34" charset="0"/>
                <a:ea typeface="Calibri" panose="020F0502020204030204" pitchFamily="34" charset="0"/>
                <a:cs typeface="Times New Roman" panose="02020603050405020304" pitchFamily="18" charset="0"/>
              </a:rPr>
              <a:t>This has been apparent by selecting the most useful courses for example to have most gain in my futuristic academic career.</a:t>
            </a:r>
          </a:p>
          <a:p>
            <a:pPr indent="457200"/>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indent="457200"/>
            <a:r>
              <a:rPr lang="en-GB" sz="1800" dirty="0">
                <a:effectLst/>
                <a:latin typeface="Calibri" panose="020F0502020204030204" pitchFamily="34" charset="0"/>
                <a:ea typeface="Calibri" panose="020F0502020204030204" pitchFamily="34" charset="0"/>
                <a:cs typeface="Times New Roman" panose="02020603050405020304" pitchFamily="18" charset="0"/>
              </a:rPr>
              <a:t> Driscoll’s theory on the other had can be deemed more straightforward, simplistic and a flexible thought process that can be used to reflect several events (Hargreaves and Page, 2013). </a:t>
            </a:r>
          </a:p>
          <a:p>
            <a:pPr indent="457200"/>
            <a:r>
              <a:rPr lang="en-GB" sz="1800" dirty="0">
                <a:effectLst/>
                <a:latin typeface="Calibri" panose="020F0502020204030204" pitchFamily="34" charset="0"/>
                <a:ea typeface="Calibri" panose="020F0502020204030204" pitchFamily="34" charset="0"/>
                <a:cs typeface="Times New Roman" panose="02020603050405020304" pitchFamily="18" charset="0"/>
              </a:rPr>
              <a:t>Similarly, to Kolb method, for me it lacks the in-depth requirement I deem essential to fully reflect on situational aspects of my current journey. </a:t>
            </a:r>
          </a:p>
          <a:p>
            <a:pPr indent="457200"/>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indent="457200"/>
            <a:r>
              <a:rPr lang="en-GB" sz="1800" dirty="0">
                <a:effectLst/>
                <a:latin typeface="Calibri" panose="020F0502020204030204" pitchFamily="34" charset="0"/>
                <a:ea typeface="Calibri" panose="020F0502020204030204" pitchFamily="34" charset="0"/>
                <a:cs typeface="Times New Roman" panose="02020603050405020304" pitchFamily="18" charset="0"/>
              </a:rPr>
              <a:t>As I mature and fully develop into older adulthood, I hope to ensure that Gibb’s fifth phase of action plan becomes easier I suppose to create and stick to, to ensure that my experiences in life are not overshadowed by the idea of what life could be.</a:t>
            </a:r>
          </a:p>
          <a:p>
            <a:endParaRPr lang="en-US" dirty="0"/>
          </a:p>
        </p:txBody>
      </p:sp>
      <p:sp>
        <p:nvSpPr>
          <p:cNvPr id="4" name="Slide Number Placeholder 3"/>
          <p:cNvSpPr>
            <a:spLocks noGrp="1"/>
          </p:cNvSpPr>
          <p:nvPr>
            <p:ph type="sldNum" sz="quarter" idx="5"/>
          </p:nvPr>
        </p:nvSpPr>
        <p:spPr/>
        <p:txBody>
          <a:bodyPr/>
          <a:lstStyle/>
          <a:p>
            <a:fld id="{3FB56572-3579-7E40-A718-B69A0704528A}" type="slidenum">
              <a:rPr lang="en-US" smtClean="0"/>
              <a:t>7</a:t>
            </a:fld>
            <a:endParaRPr lang="en-US"/>
          </a:p>
        </p:txBody>
      </p:sp>
    </p:spTree>
    <p:extLst>
      <p:ext uri="{BB962C8B-B14F-4D97-AF65-F5344CB8AC3E}">
        <p14:creationId xmlns:p14="http://schemas.microsoft.com/office/powerpoint/2010/main" val="20597476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11/9/22</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11/9/22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11/9/22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11/9/22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11/9/22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11/9/22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11/9/22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11/9/22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11/9/22</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11/9/22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11/9/22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11/9/22</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doi.org/10.1186/s12909-022-03176-2"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DCF7E9-2920-F993-2E85-39B7A83F55AD}"/>
              </a:ext>
            </a:extLst>
          </p:cNvPr>
          <p:cNvSpPr>
            <a:spLocks noGrp="1"/>
          </p:cNvSpPr>
          <p:nvPr>
            <p:ph type="ctrTitle"/>
          </p:nvPr>
        </p:nvSpPr>
        <p:spPr/>
        <p:txBody>
          <a:bodyPr/>
          <a:lstStyle/>
          <a:p>
            <a:r>
              <a:rPr lang="en-US" dirty="0"/>
              <a:t>Reflective Practice</a:t>
            </a:r>
          </a:p>
        </p:txBody>
      </p:sp>
      <p:sp>
        <p:nvSpPr>
          <p:cNvPr id="3" name="Subtitle 2">
            <a:extLst>
              <a:ext uri="{FF2B5EF4-FFF2-40B4-BE49-F238E27FC236}">
                <a16:creationId xmlns:a16="http://schemas.microsoft.com/office/drawing/2014/main" id="{7F141704-C0A9-8510-55A7-7F36AC019F66}"/>
              </a:ext>
            </a:extLst>
          </p:cNvPr>
          <p:cNvSpPr>
            <a:spLocks noGrp="1"/>
          </p:cNvSpPr>
          <p:nvPr>
            <p:ph type="subTitle" idx="1"/>
          </p:nvPr>
        </p:nvSpPr>
        <p:spPr/>
        <p:txBody>
          <a:bodyPr/>
          <a:lstStyle/>
          <a:p>
            <a:r>
              <a:rPr lang="en-US" dirty="0"/>
              <a:t>Module Code: </a:t>
            </a:r>
            <a:r>
              <a:rPr lang="en-GB" dirty="0"/>
              <a:t>ECCS6002</a:t>
            </a:r>
            <a:endParaRPr lang="en-US" dirty="0"/>
          </a:p>
        </p:txBody>
      </p:sp>
    </p:spTree>
    <p:extLst>
      <p:ext uri="{BB962C8B-B14F-4D97-AF65-F5344CB8AC3E}">
        <p14:creationId xmlns:p14="http://schemas.microsoft.com/office/powerpoint/2010/main" val="7313046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29FE5-AFB0-3F5E-C0B6-C07405D5BE2E}"/>
              </a:ext>
            </a:extLst>
          </p:cNvPr>
          <p:cNvSpPr>
            <a:spLocks noGrp="1"/>
          </p:cNvSpPr>
          <p:nvPr>
            <p:ph type="title"/>
          </p:nvPr>
        </p:nvSpPr>
        <p:spPr/>
        <p:txBody>
          <a:bodyPr/>
          <a:lstStyle/>
          <a:p>
            <a:r>
              <a:rPr lang="en-US" dirty="0"/>
              <a:t>Introduction </a:t>
            </a:r>
          </a:p>
        </p:txBody>
      </p:sp>
      <p:sp>
        <p:nvSpPr>
          <p:cNvPr id="3" name="Content Placeholder 2">
            <a:extLst>
              <a:ext uri="{FF2B5EF4-FFF2-40B4-BE49-F238E27FC236}">
                <a16:creationId xmlns:a16="http://schemas.microsoft.com/office/drawing/2014/main" id="{949B6431-26F5-C21B-09E4-BF50F78761DB}"/>
              </a:ext>
            </a:extLst>
          </p:cNvPr>
          <p:cNvSpPr>
            <a:spLocks noGrp="1"/>
          </p:cNvSpPr>
          <p:nvPr>
            <p:ph idx="1"/>
          </p:nvPr>
        </p:nvSpPr>
        <p:spPr/>
        <p:txBody>
          <a:bodyPr>
            <a:normAutofit fontScale="85000" lnSpcReduction="20000"/>
          </a:bodyPr>
          <a:lstStyle/>
          <a:p>
            <a:pPr algn="ctr"/>
            <a:r>
              <a:rPr lang="en-US" sz="2800" b="1" dirty="0"/>
              <a:t>What is Reflective Practice?</a:t>
            </a:r>
          </a:p>
          <a:p>
            <a:pPr marL="0" indent="0" algn="ctr">
              <a:buNone/>
            </a:pPr>
            <a:endParaRPr lang="en-US" sz="2800" b="1" dirty="0"/>
          </a:p>
          <a:p>
            <a:pPr algn="ctr"/>
            <a:r>
              <a:rPr lang="en-US" sz="2800" b="1" dirty="0"/>
              <a:t>Key Reflective Practice Models </a:t>
            </a:r>
          </a:p>
          <a:p>
            <a:pPr marL="0" indent="0" algn="ctr">
              <a:buNone/>
            </a:pPr>
            <a:r>
              <a:rPr lang="en-US" sz="2800" i="1" dirty="0"/>
              <a:t>(Gibb’s Reflective Cycle, Driscoll’s ’What’ Model and Kolb’s Experimental Learning Model).</a:t>
            </a:r>
          </a:p>
          <a:p>
            <a:pPr marL="0" indent="0" algn="ctr">
              <a:buNone/>
            </a:pPr>
            <a:endParaRPr lang="en-US" sz="2800" i="1" dirty="0"/>
          </a:p>
          <a:p>
            <a:pPr algn="ctr"/>
            <a:r>
              <a:rPr lang="en-US" sz="2800" b="1" dirty="0"/>
              <a:t>Reflecting on own personal journey</a:t>
            </a:r>
          </a:p>
        </p:txBody>
      </p:sp>
    </p:spTree>
    <p:extLst>
      <p:ext uri="{BB962C8B-B14F-4D97-AF65-F5344CB8AC3E}">
        <p14:creationId xmlns:p14="http://schemas.microsoft.com/office/powerpoint/2010/main" val="17731708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455EAF-7AD5-6E15-C8E4-15C5D7A3B91A}"/>
              </a:ext>
            </a:extLst>
          </p:cNvPr>
          <p:cNvSpPr>
            <a:spLocks noGrp="1"/>
          </p:cNvSpPr>
          <p:nvPr>
            <p:ph type="title"/>
          </p:nvPr>
        </p:nvSpPr>
        <p:spPr>
          <a:xfrm>
            <a:off x="1106805" y="1051856"/>
            <a:ext cx="9603275" cy="4112255"/>
          </a:xfrm>
        </p:spPr>
        <p:txBody>
          <a:bodyPr>
            <a:normAutofit/>
          </a:bodyPr>
          <a:lstStyle/>
          <a:p>
            <a:pPr algn="ctr"/>
            <a:r>
              <a:rPr lang="en-US" sz="5400" dirty="0"/>
              <a:t>What is Reflective Practice and why is it important?</a:t>
            </a:r>
          </a:p>
        </p:txBody>
      </p:sp>
    </p:spTree>
    <p:extLst>
      <p:ext uri="{BB962C8B-B14F-4D97-AF65-F5344CB8AC3E}">
        <p14:creationId xmlns:p14="http://schemas.microsoft.com/office/powerpoint/2010/main" val="32352816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00C8FE-7DAB-9DC2-12CD-C791DBCA396F}"/>
              </a:ext>
            </a:extLst>
          </p:cNvPr>
          <p:cNvSpPr>
            <a:spLocks noGrp="1"/>
          </p:cNvSpPr>
          <p:nvPr>
            <p:ph type="title"/>
          </p:nvPr>
        </p:nvSpPr>
        <p:spPr/>
        <p:txBody>
          <a:bodyPr/>
          <a:lstStyle/>
          <a:p>
            <a:r>
              <a:rPr lang="en-US" dirty="0"/>
              <a:t>Reflective Practice Models</a:t>
            </a:r>
          </a:p>
        </p:txBody>
      </p:sp>
      <p:sp>
        <p:nvSpPr>
          <p:cNvPr id="3" name="Content Placeholder 2">
            <a:extLst>
              <a:ext uri="{FF2B5EF4-FFF2-40B4-BE49-F238E27FC236}">
                <a16:creationId xmlns:a16="http://schemas.microsoft.com/office/drawing/2014/main" id="{D459CDDC-08D2-F3D2-DE86-476AB89B9DF0}"/>
              </a:ext>
            </a:extLst>
          </p:cNvPr>
          <p:cNvSpPr>
            <a:spLocks noGrp="1"/>
          </p:cNvSpPr>
          <p:nvPr>
            <p:ph idx="1"/>
          </p:nvPr>
        </p:nvSpPr>
        <p:spPr/>
        <p:txBody>
          <a:bodyPr>
            <a:normAutofit fontScale="92500" lnSpcReduction="10000"/>
          </a:bodyPr>
          <a:lstStyle/>
          <a:p>
            <a:r>
              <a:rPr lang="en-US" sz="2800" b="1" dirty="0">
                <a:solidFill>
                  <a:srgbClr val="C00000"/>
                </a:solidFill>
              </a:rPr>
              <a:t>Driscoll’s ‘What’ Model- </a:t>
            </a:r>
          </a:p>
          <a:p>
            <a:pPr marL="0" indent="0">
              <a:buNone/>
            </a:pPr>
            <a:r>
              <a:rPr lang="en-US" sz="2800" dirty="0">
                <a:solidFill>
                  <a:srgbClr val="C00000"/>
                </a:solidFill>
              </a:rPr>
              <a:t>“WHAT”            “SO WHAT”               “NOW WHAT”</a:t>
            </a:r>
          </a:p>
          <a:p>
            <a:pPr marL="0" indent="0" algn="r">
              <a:buNone/>
            </a:pPr>
            <a:r>
              <a:rPr lang="en-US" sz="1800" b="1" dirty="0">
                <a:solidFill>
                  <a:srgbClr val="C00000"/>
                </a:solidFill>
              </a:rPr>
              <a:t>(Driscoll, 2001)</a:t>
            </a:r>
          </a:p>
          <a:p>
            <a:r>
              <a:rPr lang="en-US" sz="2800" b="1" dirty="0">
                <a:solidFill>
                  <a:srgbClr val="C00000"/>
                </a:solidFill>
              </a:rPr>
              <a:t>Kolb’s Experimental Learning Model</a:t>
            </a:r>
          </a:p>
          <a:p>
            <a:pPr marL="0" indent="0">
              <a:buNone/>
            </a:pPr>
            <a:r>
              <a:rPr lang="en-US" sz="2400" dirty="0">
                <a:solidFill>
                  <a:srgbClr val="C00000"/>
                </a:solidFill>
              </a:rPr>
              <a:t>Concrete Experience             Reflective Observation              Abstract </a:t>
            </a:r>
            <a:r>
              <a:rPr lang="en-US" sz="2400" dirty="0" err="1">
                <a:solidFill>
                  <a:srgbClr val="C00000"/>
                </a:solidFill>
              </a:rPr>
              <a:t>Conceptualisation</a:t>
            </a:r>
            <a:r>
              <a:rPr lang="en-US" sz="2400" dirty="0">
                <a:solidFill>
                  <a:srgbClr val="C00000"/>
                </a:solidFill>
              </a:rPr>
              <a:t>              Active Experimentation</a:t>
            </a:r>
          </a:p>
          <a:p>
            <a:pPr marL="0" indent="0" algn="r">
              <a:buNone/>
            </a:pPr>
            <a:r>
              <a:rPr lang="en-US" sz="2200" dirty="0">
                <a:solidFill>
                  <a:srgbClr val="C00000"/>
                </a:solidFill>
              </a:rPr>
              <a:t>(Kolb, 1984)</a:t>
            </a:r>
          </a:p>
        </p:txBody>
      </p:sp>
      <p:cxnSp>
        <p:nvCxnSpPr>
          <p:cNvPr id="5" name="Straight Arrow Connector 4">
            <a:extLst>
              <a:ext uri="{FF2B5EF4-FFF2-40B4-BE49-F238E27FC236}">
                <a16:creationId xmlns:a16="http://schemas.microsoft.com/office/drawing/2014/main" id="{37EDD61A-7BB6-B700-69EA-B68A0E900724}"/>
              </a:ext>
            </a:extLst>
          </p:cNvPr>
          <p:cNvCxnSpPr/>
          <p:nvPr/>
        </p:nvCxnSpPr>
        <p:spPr>
          <a:xfrm>
            <a:off x="2983042" y="2893099"/>
            <a:ext cx="85443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 name="Straight Arrow Connector 5">
            <a:extLst>
              <a:ext uri="{FF2B5EF4-FFF2-40B4-BE49-F238E27FC236}">
                <a16:creationId xmlns:a16="http://schemas.microsoft.com/office/drawing/2014/main" id="{CC92F45F-D7AD-BD7A-4C0D-ABED2CE12596}"/>
              </a:ext>
            </a:extLst>
          </p:cNvPr>
          <p:cNvCxnSpPr/>
          <p:nvPr/>
        </p:nvCxnSpPr>
        <p:spPr>
          <a:xfrm>
            <a:off x="6096000" y="2908090"/>
            <a:ext cx="85443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BE9F3371-1829-F60A-F202-479A2CACEE36}"/>
              </a:ext>
            </a:extLst>
          </p:cNvPr>
          <p:cNvCxnSpPr/>
          <p:nvPr/>
        </p:nvCxnSpPr>
        <p:spPr>
          <a:xfrm>
            <a:off x="4001738" y="4310937"/>
            <a:ext cx="85443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466700FD-E15A-33E5-F313-7959BE92BEA6}"/>
              </a:ext>
            </a:extLst>
          </p:cNvPr>
          <p:cNvCxnSpPr/>
          <p:nvPr/>
        </p:nvCxnSpPr>
        <p:spPr>
          <a:xfrm>
            <a:off x="7649495" y="4406472"/>
            <a:ext cx="85443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800A4980-D1C1-EFBE-D4BD-4F95E7D29469}"/>
              </a:ext>
            </a:extLst>
          </p:cNvPr>
          <p:cNvCxnSpPr/>
          <p:nvPr/>
        </p:nvCxnSpPr>
        <p:spPr>
          <a:xfrm>
            <a:off x="3674677" y="4728906"/>
            <a:ext cx="85443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229009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17B99C-BCBB-4F46-9254-E5D97BB77EDC}"/>
              </a:ext>
            </a:extLst>
          </p:cNvPr>
          <p:cNvSpPr>
            <a:spLocks noGrp="1"/>
          </p:cNvSpPr>
          <p:nvPr>
            <p:ph type="title"/>
          </p:nvPr>
        </p:nvSpPr>
        <p:spPr/>
        <p:txBody>
          <a:bodyPr/>
          <a:lstStyle/>
          <a:p>
            <a:r>
              <a:rPr lang="en-US" dirty="0"/>
              <a:t>Reflective Practice Models</a:t>
            </a:r>
          </a:p>
        </p:txBody>
      </p:sp>
      <p:sp>
        <p:nvSpPr>
          <p:cNvPr id="3" name="Content Placeholder 2">
            <a:extLst>
              <a:ext uri="{FF2B5EF4-FFF2-40B4-BE49-F238E27FC236}">
                <a16:creationId xmlns:a16="http://schemas.microsoft.com/office/drawing/2014/main" id="{F704CE7D-37D4-22B1-A5CA-B5D97FB5A6BC}"/>
              </a:ext>
            </a:extLst>
          </p:cNvPr>
          <p:cNvSpPr>
            <a:spLocks noGrp="1"/>
          </p:cNvSpPr>
          <p:nvPr>
            <p:ph idx="1"/>
          </p:nvPr>
        </p:nvSpPr>
        <p:spPr>
          <a:xfrm>
            <a:off x="1451579" y="2752711"/>
            <a:ext cx="9603275" cy="3450613"/>
          </a:xfrm>
        </p:spPr>
        <p:txBody>
          <a:bodyPr/>
          <a:lstStyle/>
          <a:p>
            <a:r>
              <a:rPr lang="en-US" sz="2800" b="1" dirty="0">
                <a:solidFill>
                  <a:srgbClr val="C00000"/>
                </a:solidFill>
              </a:rPr>
              <a:t>Gibb’s Reflective Cycle-</a:t>
            </a:r>
          </a:p>
          <a:p>
            <a:pPr marL="0" indent="0">
              <a:buNone/>
            </a:pPr>
            <a:r>
              <a:rPr lang="en-US" sz="2400" dirty="0">
                <a:solidFill>
                  <a:srgbClr val="C00000"/>
                </a:solidFill>
              </a:rPr>
              <a:t>Description           Feelings          Evaluation           Conclusions              Action </a:t>
            </a:r>
          </a:p>
          <a:p>
            <a:pPr marL="0" indent="0">
              <a:buNone/>
            </a:pPr>
            <a:endParaRPr lang="en-US" dirty="0">
              <a:solidFill>
                <a:srgbClr val="C00000"/>
              </a:solidFill>
            </a:endParaRPr>
          </a:p>
          <a:p>
            <a:pPr marL="0" indent="0" algn="r">
              <a:buNone/>
            </a:pPr>
            <a:r>
              <a:rPr lang="en-US" dirty="0">
                <a:solidFill>
                  <a:srgbClr val="C00000"/>
                </a:solidFill>
              </a:rPr>
              <a:t>(Gibbs, 1988).</a:t>
            </a:r>
          </a:p>
        </p:txBody>
      </p:sp>
      <p:cxnSp>
        <p:nvCxnSpPr>
          <p:cNvPr id="5" name="Straight Arrow Connector 4">
            <a:extLst>
              <a:ext uri="{FF2B5EF4-FFF2-40B4-BE49-F238E27FC236}">
                <a16:creationId xmlns:a16="http://schemas.microsoft.com/office/drawing/2014/main" id="{FED005A6-9034-03C7-1905-686E61F09B04}"/>
              </a:ext>
            </a:extLst>
          </p:cNvPr>
          <p:cNvCxnSpPr/>
          <p:nvPr/>
        </p:nvCxnSpPr>
        <p:spPr>
          <a:xfrm>
            <a:off x="3104306" y="3653126"/>
            <a:ext cx="719528"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 name="Straight Arrow Connector 5">
            <a:extLst>
              <a:ext uri="{FF2B5EF4-FFF2-40B4-BE49-F238E27FC236}">
                <a16:creationId xmlns:a16="http://schemas.microsoft.com/office/drawing/2014/main" id="{35BF7538-BCDC-A050-974B-91516BA8E268}"/>
              </a:ext>
            </a:extLst>
          </p:cNvPr>
          <p:cNvCxnSpPr/>
          <p:nvPr/>
        </p:nvCxnSpPr>
        <p:spPr>
          <a:xfrm>
            <a:off x="9566223" y="3675948"/>
            <a:ext cx="719528"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28709D72-EA92-C53D-DF27-B8378E0362D8}"/>
              </a:ext>
            </a:extLst>
          </p:cNvPr>
          <p:cNvCxnSpPr/>
          <p:nvPr/>
        </p:nvCxnSpPr>
        <p:spPr>
          <a:xfrm>
            <a:off x="7114363" y="3653126"/>
            <a:ext cx="719528"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B7B05919-C6B1-564B-933C-0444723F6FF4}"/>
              </a:ext>
            </a:extLst>
          </p:cNvPr>
          <p:cNvCxnSpPr/>
          <p:nvPr/>
        </p:nvCxnSpPr>
        <p:spPr>
          <a:xfrm>
            <a:off x="4935231" y="3653126"/>
            <a:ext cx="719528"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735946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3388EBD-2544-848E-DEAD-3AEDB824C3C2}"/>
              </a:ext>
            </a:extLst>
          </p:cNvPr>
          <p:cNvSpPr/>
          <p:nvPr/>
        </p:nvSpPr>
        <p:spPr>
          <a:xfrm>
            <a:off x="3309982" y="2967335"/>
            <a:ext cx="5572039" cy="923330"/>
          </a:xfrm>
          <a:prstGeom prst="rect">
            <a:avLst/>
          </a:prstGeom>
          <a:noFill/>
        </p:spPr>
        <p:txBody>
          <a:bodyPr wrap="none" lIns="91440" tIns="45720" rIns="91440" bIns="45720">
            <a:spAutoFit/>
          </a:bodyPr>
          <a:lstStyle/>
          <a:p>
            <a:pPr algn="ctr"/>
            <a:r>
              <a:rPr lang="en-GB" sz="5400" b="0" cap="none" spc="0">
                <a:ln w="0"/>
                <a:solidFill>
                  <a:schemeClr val="accent1"/>
                </a:solidFill>
                <a:effectLst>
                  <a:outerShdw blurRad="38100" dist="25400" dir="5400000" algn="ctr" rotWithShape="0">
                    <a:srgbClr val="6E747A">
                      <a:alpha val="43000"/>
                    </a:srgbClr>
                  </a:outerShdw>
                </a:effectLst>
              </a:rPr>
              <a:t>Hunger </a:t>
            </a:r>
            <a:r>
              <a:rPr lang="en-GB" sz="5400" b="0" cap="none" spc="0" dirty="0">
                <a:ln w="0"/>
                <a:solidFill>
                  <a:schemeClr val="accent1"/>
                </a:solidFill>
                <a:effectLst>
                  <a:outerShdw blurRad="38100" dist="25400" dir="5400000" algn="ctr" rotWithShape="0">
                    <a:srgbClr val="6E747A">
                      <a:alpha val="43000"/>
                    </a:srgbClr>
                  </a:outerShdw>
                </a:effectLst>
              </a:rPr>
              <a:t>for success</a:t>
            </a:r>
          </a:p>
        </p:txBody>
      </p:sp>
    </p:spTree>
    <p:extLst>
      <p:ext uri="{BB962C8B-B14F-4D97-AF65-F5344CB8AC3E}">
        <p14:creationId xmlns:p14="http://schemas.microsoft.com/office/powerpoint/2010/main" val="19059328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D986B6-F3CE-0392-495C-3073F4547878}"/>
              </a:ext>
            </a:extLst>
          </p:cNvPr>
          <p:cNvSpPr>
            <a:spLocks noGrp="1"/>
          </p:cNvSpPr>
          <p:nvPr>
            <p:ph type="title"/>
          </p:nvPr>
        </p:nvSpPr>
        <p:spPr/>
        <p:txBody>
          <a:bodyPr/>
          <a:lstStyle/>
          <a:p>
            <a:r>
              <a:rPr lang="en-US" dirty="0"/>
              <a:t>Gibbs’ Reflective Cycle (Gibbs, 1988)</a:t>
            </a:r>
          </a:p>
        </p:txBody>
      </p:sp>
      <p:sp>
        <p:nvSpPr>
          <p:cNvPr id="8" name="Oval 7">
            <a:extLst>
              <a:ext uri="{FF2B5EF4-FFF2-40B4-BE49-F238E27FC236}">
                <a16:creationId xmlns:a16="http://schemas.microsoft.com/office/drawing/2014/main" id="{4F95F8BC-8B6C-0101-1FFE-B73BFF847638}"/>
              </a:ext>
            </a:extLst>
          </p:cNvPr>
          <p:cNvSpPr/>
          <p:nvPr/>
        </p:nvSpPr>
        <p:spPr>
          <a:xfrm>
            <a:off x="3733943" y="2016945"/>
            <a:ext cx="4299045" cy="394420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a:t>Gibbs’ Reflective Cycle</a:t>
            </a:r>
          </a:p>
        </p:txBody>
      </p:sp>
      <p:sp>
        <p:nvSpPr>
          <p:cNvPr id="9" name="TextBox 8">
            <a:extLst>
              <a:ext uri="{FF2B5EF4-FFF2-40B4-BE49-F238E27FC236}">
                <a16:creationId xmlns:a16="http://schemas.microsoft.com/office/drawing/2014/main" id="{F2AE088C-C15C-EBB2-DBAB-0EEB05CDCE63}"/>
              </a:ext>
            </a:extLst>
          </p:cNvPr>
          <p:cNvSpPr txBox="1"/>
          <p:nvPr/>
        </p:nvSpPr>
        <p:spPr>
          <a:xfrm>
            <a:off x="6564574" y="1832279"/>
            <a:ext cx="1285929" cy="369332"/>
          </a:xfrm>
          <a:prstGeom prst="rect">
            <a:avLst/>
          </a:prstGeom>
          <a:noFill/>
        </p:spPr>
        <p:txBody>
          <a:bodyPr wrap="none" rtlCol="0">
            <a:spAutoFit/>
          </a:bodyPr>
          <a:lstStyle/>
          <a:p>
            <a:r>
              <a:rPr lang="en-US" dirty="0"/>
              <a:t>Description</a:t>
            </a:r>
          </a:p>
        </p:txBody>
      </p:sp>
      <p:sp>
        <p:nvSpPr>
          <p:cNvPr id="10" name="TextBox 9">
            <a:extLst>
              <a:ext uri="{FF2B5EF4-FFF2-40B4-BE49-F238E27FC236}">
                <a16:creationId xmlns:a16="http://schemas.microsoft.com/office/drawing/2014/main" id="{3754DC2E-0E88-7D76-9A75-50AF3EE0E2CC}"/>
              </a:ext>
            </a:extLst>
          </p:cNvPr>
          <p:cNvSpPr txBox="1"/>
          <p:nvPr/>
        </p:nvSpPr>
        <p:spPr>
          <a:xfrm>
            <a:off x="8032988" y="3804380"/>
            <a:ext cx="915379" cy="369332"/>
          </a:xfrm>
          <a:prstGeom prst="rect">
            <a:avLst/>
          </a:prstGeom>
          <a:noFill/>
        </p:spPr>
        <p:txBody>
          <a:bodyPr wrap="none" rtlCol="0">
            <a:spAutoFit/>
          </a:bodyPr>
          <a:lstStyle/>
          <a:p>
            <a:r>
              <a:rPr lang="en-US" dirty="0"/>
              <a:t>Feelings</a:t>
            </a:r>
          </a:p>
        </p:txBody>
      </p:sp>
      <p:sp>
        <p:nvSpPr>
          <p:cNvPr id="12" name="TextBox 11">
            <a:extLst>
              <a:ext uri="{FF2B5EF4-FFF2-40B4-BE49-F238E27FC236}">
                <a16:creationId xmlns:a16="http://schemas.microsoft.com/office/drawing/2014/main" id="{73094DED-7B09-2750-DE33-F8C4F27A6B33}"/>
              </a:ext>
            </a:extLst>
          </p:cNvPr>
          <p:cNvSpPr txBox="1"/>
          <p:nvPr/>
        </p:nvSpPr>
        <p:spPr>
          <a:xfrm>
            <a:off x="7283681" y="5408531"/>
            <a:ext cx="1133644" cy="369332"/>
          </a:xfrm>
          <a:prstGeom prst="rect">
            <a:avLst/>
          </a:prstGeom>
          <a:noFill/>
        </p:spPr>
        <p:txBody>
          <a:bodyPr wrap="none" rtlCol="0">
            <a:spAutoFit/>
          </a:bodyPr>
          <a:lstStyle/>
          <a:p>
            <a:r>
              <a:rPr lang="en-US" dirty="0"/>
              <a:t>Evaluation</a:t>
            </a:r>
          </a:p>
        </p:txBody>
      </p:sp>
      <p:sp>
        <p:nvSpPr>
          <p:cNvPr id="13" name="TextBox 12">
            <a:extLst>
              <a:ext uri="{FF2B5EF4-FFF2-40B4-BE49-F238E27FC236}">
                <a16:creationId xmlns:a16="http://schemas.microsoft.com/office/drawing/2014/main" id="{FDFAE6D5-84F2-D8D1-4649-9D8440480EE0}"/>
              </a:ext>
            </a:extLst>
          </p:cNvPr>
          <p:cNvSpPr txBox="1"/>
          <p:nvPr/>
        </p:nvSpPr>
        <p:spPr>
          <a:xfrm>
            <a:off x="2727542" y="4819581"/>
            <a:ext cx="1239442" cy="369332"/>
          </a:xfrm>
          <a:prstGeom prst="rect">
            <a:avLst/>
          </a:prstGeom>
          <a:noFill/>
        </p:spPr>
        <p:txBody>
          <a:bodyPr wrap="none" rtlCol="0">
            <a:spAutoFit/>
          </a:bodyPr>
          <a:lstStyle/>
          <a:p>
            <a:r>
              <a:rPr lang="en-US" dirty="0"/>
              <a:t>Conclusion</a:t>
            </a:r>
          </a:p>
        </p:txBody>
      </p:sp>
      <p:sp>
        <p:nvSpPr>
          <p:cNvPr id="14" name="TextBox 13">
            <a:extLst>
              <a:ext uri="{FF2B5EF4-FFF2-40B4-BE49-F238E27FC236}">
                <a16:creationId xmlns:a16="http://schemas.microsoft.com/office/drawing/2014/main" id="{626D77D8-BEED-2864-8B10-A0379E236A26}"/>
              </a:ext>
            </a:extLst>
          </p:cNvPr>
          <p:cNvSpPr txBox="1"/>
          <p:nvPr/>
        </p:nvSpPr>
        <p:spPr>
          <a:xfrm>
            <a:off x="3562066" y="2293944"/>
            <a:ext cx="809837" cy="369332"/>
          </a:xfrm>
          <a:prstGeom prst="rect">
            <a:avLst/>
          </a:prstGeom>
          <a:noFill/>
        </p:spPr>
        <p:txBody>
          <a:bodyPr wrap="none" rtlCol="0">
            <a:spAutoFit/>
          </a:bodyPr>
          <a:lstStyle/>
          <a:p>
            <a:r>
              <a:rPr lang="en-US" dirty="0"/>
              <a:t>Action</a:t>
            </a:r>
          </a:p>
        </p:txBody>
      </p:sp>
      <p:sp>
        <p:nvSpPr>
          <p:cNvPr id="15" name="TextBox 14">
            <a:extLst>
              <a:ext uri="{FF2B5EF4-FFF2-40B4-BE49-F238E27FC236}">
                <a16:creationId xmlns:a16="http://schemas.microsoft.com/office/drawing/2014/main" id="{707F3B17-90D2-84C7-B4CC-28EF72A4597B}"/>
              </a:ext>
            </a:extLst>
          </p:cNvPr>
          <p:cNvSpPr txBox="1"/>
          <p:nvPr/>
        </p:nvSpPr>
        <p:spPr>
          <a:xfrm>
            <a:off x="4640240" y="5868815"/>
            <a:ext cx="929422" cy="369332"/>
          </a:xfrm>
          <a:prstGeom prst="rect">
            <a:avLst/>
          </a:prstGeom>
          <a:noFill/>
        </p:spPr>
        <p:txBody>
          <a:bodyPr wrap="none" rtlCol="0">
            <a:spAutoFit/>
          </a:bodyPr>
          <a:lstStyle/>
          <a:p>
            <a:r>
              <a:rPr lang="en-US" dirty="0"/>
              <a:t>Analysis</a:t>
            </a:r>
          </a:p>
        </p:txBody>
      </p:sp>
    </p:spTree>
    <p:extLst>
      <p:ext uri="{BB962C8B-B14F-4D97-AF65-F5344CB8AC3E}">
        <p14:creationId xmlns:p14="http://schemas.microsoft.com/office/powerpoint/2010/main" val="34097584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5F4248-7435-3C95-692B-8F94AC613414}"/>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8AC63956-FEBD-2FDA-855A-EA8A13D542A8}"/>
              </a:ext>
            </a:extLst>
          </p:cNvPr>
          <p:cNvSpPr>
            <a:spLocks noGrp="1"/>
          </p:cNvSpPr>
          <p:nvPr>
            <p:ph idx="1"/>
          </p:nvPr>
        </p:nvSpPr>
        <p:spPr>
          <a:xfrm>
            <a:off x="1451578" y="2017527"/>
            <a:ext cx="9603275" cy="4533398"/>
          </a:xfrm>
        </p:spPr>
        <p:txBody>
          <a:bodyPr>
            <a:normAutofit/>
          </a:bodyPr>
          <a:lstStyle/>
          <a:p>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Adeani</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I.S.,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Febriani</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R.B. and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Syafryadin</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S., 2020. USING GIBBS’REFLECTIVE CYCLE IN MAKING REFLECTIONS OF LITERARY ANALYSIS.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Indonesian EFL Journal</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6</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(2), pp.139-148.</a:t>
            </a:r>
          </a:p>
          <a:p>
            <a:r>
              <a:rPr lang="en-GB" sz="1200" b="0" i="0" dirty="0" err="1">
                <a:effectLst/>
                <a:latin typeface="Times New Roman" panose="02020603050405020304" pitchFamily="18" charset="0"/>
                <a:cs typeface="Times New Roman" panose="02020603050405020304" pitchFamily="18" charset="0"/>
              </a:rPr>
              <a:t>Bager-Charleson</a:t>
            </a:r>
            <a:r>
              <a:rPr lang="en-GB" sz="1200" b="0" i="0" dirty="0">
                <a:effectLst/>
                <a:latin typeface="Times New Roman" panose="02020603050405020304" pitchFamily="18" charset="0"/>
                <a:cs typeface="Times New Roman" panose="02020603050405020304" pitchFamily="18" charset="0"/>
              </a:rPr>
              <a:t>, S. (2010) </a:t>
            </a:r>
            <a:r>
              <a:rPr lang="en-GB" sz="1200" b="0" i="1" dirty="0">
                <a:effectLst/>
                <a:latin typeface="Times New Roman" panose="02020603050405020304" pitchFamily="18" charset="0"/>
                <a:cs typeface="Times New Roman" panose="02020603050405020304" pitchFamily="18" charset="0"/>
              </a:rPr>
              <a:t>Reflective Practice in Counselling and Psychotherapy.</a:t>
            </a:r>
            <a:r>
              <a:rPr lang="en-GB" sz="1200" b="0" i="0" dirty="0">
                <a:effectLst/>
                <a:latin typeface="Times New Roman" panose="02020603050405020304" pitchFamily="18" charset="0"/>
                <a:cs typeface="Times New Roman" panose="02020603050405020304" pitchFamily="18" charset="0"/>
              </a:rPr>
              <a:t> London. Sage Publications Limited</a:t>
            </a:r>
          </a:p>
          <a:p>
            <a:r>
              <a:rPr lang="en-GB" sz="1100" b="0" i="0" dirty="0">
                <a:effectLst/>
                <a:latin typeface="Source Sans Pro" panose="020B0503030403020204" pitchFamily="34" charset="0"/>
              </a:rPr>
              <a:t>Brock, A. (2015) </a:t>
            </a:r>
            <a:r>
              <a:rPr lang="en-GB" sz="1100" b="0" i="1" dirty="0">
                <a:effectLst/>
                <a:latin typeface="Source Sans Pro" panose="020B0503030403020204" pitchFamily="34" charset="0"/>
              </a:rPr>
              <a:t>The early years reflective practice handbook</a:t>
            </a:r>
            <a:r>
              <a:rPr lang="en-GB" sz="1100" b="0" i="0" dirty="0">
                <a:effectLst/>
                <a:latin typeface="Source Sans Pro" panose="020B0503030403020204" pitchFamily="34" charset="0"/>
              </a:rPr>
              <a:t>. Edited by A. Brock. London: Routledge.</a:t>
            </a:r>
            <a:r>
              <a:rPr lang="en-GB" sz="1200" dirty="0">
                <a:latin typeface="Times New Roman" panose="02020603050405020304" pitchFamily="18" charset="0"/>
                <a:cs typeface="Times New Roman" panose="02020603050405020304" pitchFamily="18" charset="0"/>
              </a:rPr>
              <a:t> 7-22</a:t>
            </a:r>
            <a:endParaRPr lang="en-GB" sz="1200" b="0" i="0" dirty="0">
              <a:effectLst/>
              <a:latin typeface="Times New Roman" panose="02020603050405020304" pitchFamily="18" charset="0"/>
              <a:cs typeface="Times New Roman" panose="02020603050405020304" pitchFamily="18" charset="0"/>
            </a:endParaRPr>
          </a:p>
          <a:p>
            <a:r>
              <a:rPr lang="en-GB" sz="1200" dirty="0" err="1">
                <a:effectLst/>
                <a:latin typeface="Times New Roman" panose="02020603050405020304" pitchFamily="18" charset="0"/>
                <a:ea typeface="Times New Roman" panose="02020603050405020304" pitchFamily="18" charset="0"/>
                <a:cs typeface="Times New Roman" panose="02020603050405020304" pitchFamily="18" charset="0"/>
              </a:rPr>
              <a:t>Cathro</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V., O’Kane, P. and Gilbertson, D. (2017) ‘Assessing reflection: Understanding skill development through reflective learning journals’, </a:t>
            </a:r>
            <a:r>
              <a:rPr lang="en-GB" sz="1200" i="1" dirty="0">
                <a:effectLst/>
                <a:latin typeface="Times New Roman" panose="02020603050405020304" pitchFamily="18" charset="0"/>
                <a:ea typeface="Times New Roman" panose="02020603050405020304" pitchFamily="18" charset="0"/>
                <a:cs typeface="Times New Roman" panose="02020603050405020304" pitchFamily="18" charset="0"/>
              </a:rPr>
              <a:t>Education &amp; training (London)</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59(4), pp. 427–442. Available at: https://</a:t>
            </a:r>
            <a:r>
              <a:rPr lang="en-GB" sz="1200" dirty="0" err="1">
                <a:effectLst/>
                <a:latin typeface="Times New Roman" panose="02020603050405020304" pitchFamily="18" charset="0"/>
                <a:ea typeface="Times New Roman" panose="02020603050405020304" pitchFamily="18" charset="0"/>
                <a:cs typeface="Times New Roman" panose="02020603050405020304" pitchFamily="18" charset="0"/>
              </a:rPr>
              <a:t>doi.org</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/10.1108/ET-01-2017-0008.</a:t>
            </a:r>
            <a:endParaRPr lang="en-GB" sz="1200" b="0" i="0" dirty="0">
              <a:effectLst/>
              <a:latin typeface="Times New Roman" panose="02020603050405020304" pitchFamily="18" charset="0"/>
              <a:cs typeface="Times New Roman" panose="02020603050405020304" pitchFamily="18" charset="0"/>
            </a:endParaRPr>
          </a:p>
          <a:p>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Davitadze</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M.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(2022) ‘SIMBA: using Kolb’s learning theory in simulation-based learning to improve participants’ confidence’,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BMC medical education</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22(1), pp. 116–116. Available at: </a:t>
            </a:r>
            <a:r>
              <a:rPr lang="en-GB" sz="1200" u="sng" dirty="0">
                <a:effectLst/>
                <a:latin typeface="Times New Roman" panose="02020603050405020304" pitchFamily="18"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https://doi.org/10.1186/s12909-022-03176-2</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a:t>
            </a:r>
          </a:p>
          <a:p>
            <a:r>
              <a:rPr lang="en-GB" sz="1200" b="0" i="0" dirty="0">
                <a:effectLst/>
                <a:latin typeface="Times New Roman" panose="02020603050405020304" pitchFamily="18" charset="0"/>
                <a:cs typeface="Times New Roman" panose="02020603050405020304" pitchFamily="18" charset="0"/>
              </a:rPr>
              <a:t>Driscoll, J. and </a:t>
            </a:r>
            <a:r>
              <a:rPr lang="en-GB" sz="1200" b="0" i="0" dirty="0" err="1">
                <a:effectLst/>
                <a:latin typeface="Times New Roman" panose="02020603050405020304" pitchFamily="18" charset="0"/>
                <a:cs typeface="Times New Roman" panose="02020603050405020304" pitchFamily="18" charset="0"/>
              </a:rPr>
              <a:t>Teh</a:t>
            </a:r>
            <a:r>
              <a:rPr lang="en-GB" sz="1200" b="0" i="0" dirty="0">
                <a:effectLst/>
                <a:latin typeface="Times New Roman" panose="02020603050405020304" pitchFamily="18" charset="0"/>
                <a:cs typeface="Times New Roman" panose="02020603050405020304" pitchFamily="18" charset="0"/>
              </a:rPr>
              <a:t>, B., 2001. The potential of reflective practice to develop individual orthopaedic nurse practitioners and their practice. </a:t>
            </a:r>
            <a:r>
              <a:rPr lang="en-GB" sz="1200" b="0" i="1" dirty="0">
                <a:effectLst/>
                <a:latin typeface="Times New Roman" panose="02020603050405020304" pitchFamily="18" charset="0"/>
                <a:cs typeface="Times New Roman" panose="02020603050405020304" pitchFamily="18" charset="0"/>
              </a:rPr>
              <a:t>Journal of orthopaedic nursing</a:t>
            </a:r>
            <a:r>
              <a:rPr lang="en-GB" sz="1200" b="0" i="0" dirty="0">
                <a:effectLst/>
                <a:latin typeface="Times New Roman" panose="02020603050405020304" pitchFamily="18" charset="0"/>
                <a:cs typeface="Times New Roman" panose="02020603050405020304" pitchFamily="18" charset="0"/>
              </a:rPr>
              <a:t>, </a:t>
            </a:r>
            <a:r>
              <a:rPr lang="en-GB" sz="1200" b="0" i="1" dirty="0">
                <a:effectLst/>
                <a:latin typeface="Times New Roman" panose="02020603050405020304" pitchFamily="18" charset="0"/>
                <a:cs typeface="Times New Roman" panose="02020603050405020304" pitchFamily="18" charset="0"/>
              </a:rPr>
              <a:t>5</a:t>
            </a:r>
            <a:r>
              <a:rPr lang="en-GB" sz="1200" b="0" i="0" dirty="0">
                <a:effectLst/>
                <a:latin typeface="Times New Roman" panose="02020603050405020304" pitchFamily="18" charset="0"/>
                <a:cs typeface="Times New Roman" panose="02020603050405020304" pitchFamily="18" charset="0"/>
              </a:rPr>
              <a:t>(2), pp.95-103.</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p>
            <a:r>
              <a:rPr lang="en-GB" sz="1200" dirty="0">
                <a:effectLst/>
                <a:latin typeface="Times New Roman" panose="02020603050405020304" pitchFamily="18" charset="0"/>
                <a:ea typeface="Calibri" panose="020F0502020204030204" pitchFamily="34" charset="0"/>
                <a:cs typeface="Times New Roman" panose="02020603050405020304" pitchFamily="18" charset="0"/>
              </a:rPr>
              <a:t>Gibbs, G., 1988. Learning by doing: A guide to teaching and learning methods.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Further Education Unit</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a:t>
            </a:r>
          </a:p>
          <a:p>
            <a:r>
              <a:rPr lang="en-GB" sz="1200" b="0" i="0" dirty="0" err="1">
                <a:effectLst/>
                <a:latin typeface="Times New Roman" panose="02020603050405020304" pitchFamily="18" charset="0"/>
                <a:cs typeface="Times New Roman" panose="02020603050405020304" pitchFamily="18" charset="0"/>
              </a:rPr>
              <a:t>Gladd</a:t>
            </a:r>
            <a:r>
              <a:rPr lang="en-GB" sz="1200" b="0" i="0" dirty="0">
                <a:effectLst/>
                <a:latin typeface="Times New Roman" panose="02020603050405020304" pitchFamily="18" charset="0"/>
                <a:cs typeface="Times New Roman" panose="02020603050405020304" pitchFamily="18" charset="0"/>
              </a:rPr>
              <a:t>, J., 2020. John Driscoll’s “What?” Cycle of Reflection. </a:t>
            </a:r>
            <a:r>
              <a:rPr lang="en-GB" sz="1200" b="0" i="1" dirty="0">
                <a:effectLst/>
                <a:latin typeface="Times New Roman" panose="02020603050405020304" pitchFamily="18" charset="0"/>
                <a:cs typeface="Times New Roman" panose="02020603050405020304" pitchFamily="18" charset="0"/>
              </a:rPr>
              <a:t>Write What Matters</a:t>
            </a:r>
            <a:r>
              <a:rPr lang="en-GB" sz="1200" b="0" i="0" dirty="0">
                <a:effectLst/>
                <a:latin typeface="Times New Roman" panose="02020603050405020304" pitchFamily="18" charset="0"/>
                <a:cs typeface="Times New Roman" panose="02020603050405020304" pitchFamily="18" charset="0"/>
              </a:rPr>
              <a:t>.</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p>
            <a:r>
              <a:rPr lang="en-GB" sz="1400" b="0" i="0" dirty="0">
                <a:effectLst/>
                <a:latin typeface="Times New Roman" panose="02020603050405020304" pitchFamily="18" charset="0"/>
                <a:cs typeface="Times New Roman" panose="02020603050405020304" pitchFamily="18" charset="0"/>
              </a:rPr>
              <a:t>Hargreaves, J. and Page, L. (2013) </a:t>
            </a:r>
            <a:r>
              <a:rPr lang="en-GB" sz="1400" b="0" i="1" dirty="0">
                <a:effectLst/>
                <a:latin typeface="Times New Roman" panose="02020603050405020304" pitchFamily="18" charset="0"/>
                <a:cs typeface="Times New Roman" panose="02020603050405020304" pitchFamily="18" charset="0"/>
              </a:rPr>
              <a:t>Reflective practice</a:t>
            </a:r>
            <a:r>
              <a:rPr lang="en-GB" sz="1400" b="0" i="0" dirty="0">
                <a:effectLst/>
                <a:latin typeface="Times New Roman" panose="02020603050405020304" pitchFamily="18" charset="0"/>
                <a:cs typeface="Times New Roman" panose="02020603050405020304" pitchFamily="18" charset="0"/>
              </a:rPr>
              <a:t>. 1st ed. Cambridge ;: Polity Press. </a:t>
            </a:r>
            <a:r>
              <a:rPr lang="en-GB" sz="1400" b="0" i="0">
                <a:effectLst/>
                <a:latin typeface="Times New Roman" panose="02020603050405020304" pitchFamily="18" charset="0"/>
                <a:cs typeface="Times New Roman" panose="02020603050405020304" pitchFamily="18" charset="0"/>
              </a:rPr>
              <a:t>13-40</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p>
            <a:r>
              <a:rPr lang="en-GB" sz="1400" b="0" i="0" dirty="0">
                <a:effectLst/>
                <a:latin typeface="Times New Roman" panose="02020603050405020304" pitchFamily="18" charset="0"/>
                <a:cs typeface="Times New Roman" panose="02020603050405020304" pitchFamily="18" charset="0"/>
              </a:rPr>
              <a:t>Kolb, D.A., 1984. Experience as the source of learning and development. </a:t>
            </a:r>
            <a:r>
              <a:rPr lang="en-GB" sz="1400" b="0" i="1" dirty="0">
                <a:effectLst/>
                <a:latin typeface="Times New Roman" panose="02020603050405020304" pitchFamily="18" charset="0"/>
                <a:cs typeface="Times New Roman" panose="02020603050405020304" pitchFamily="18" charset="0"/>
              </a:rPr>
              <a:t>Upper </a:t>
            </a:r>
            <a:r>
              <a:rPr lang="en-GB" sz="1400" b="0" i="1" dirty="0" err="1">
                <a:effectLst/>
                <a:latin typeface="Times New Roman" panose="02020603050405020304" pitchFamily="18" charset="0"/>
                <a:cs typeface="Times New Roman" panose="02020603050405020304" pitchFamily="18" charset="0"/>
              </a:rPr>
              <a:t>Sadle</a:t>
            </a:r>
            <a:r>
              <a:rPr lang="en-GB" sz="1400" b="0" i="1" dirty="0">
                <a:effectLst/>
                <a:latin typeface="Times New Roman" panose="02020603050405020304" pitchFamily="18" charset="0"/>
                <a:cs typeface="Times New Roman" panose="02020603050405020304" pitchFamily="18" charset="0"/>
              </a:rPr>
              <a:t> River: Prentice Hall</a:t>
            </a:r>
            <a:r>
              <a:rPr lang="en-GB" sz="1400" b="0" i="0" dirty="0">
                <a:effectLst/>
                <a:latin typeface="Times New Roman" panose="02020603050405020304" pitchFamily="18" charset="0"/>
                <a:cs typeface="Times New Roman" panose="02020603050405020304" pitchFamily="18" charset="0"/>
              </a:rPr>
              <a:t>.</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0040621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40976-8063-9811-1BDC-73DA9FD5374D}"/>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F936007A-4321-C14B-E431-3DE17436F4C9}"/>
              </a:ext>
            </a:extLst>
          </p:cNvPr>
          <p:cNvSpPr>
            <a:spLocks noGrp="1"/>
          </p:cNvSpPr>
          <p:nvPr>
            <p:ph idx="1"/>
          </p:nvPr>
        </p:nvSpPr>
        <p:spPr>
          <a:xfrm>
            <a:off x="1451579" y="2015732"/>
            <a:ext cx="9603275" cy="3798214"/>
          </a:xfrm>
        </p:spPr>
        <p:txBody>
          <a:bodyPr>
            <a:normAutofit/>
          </a:bodyPr>
          <a:lstStyle/>
          <a:p>
            <a:r>
              <a:rPr lang="en-GB" sz="1700" dirty="0">
                <a:effectLst/>
                <a:latin typeface="Times New Roman" panose="02020603050405020304" pitchFamily="18" charset="0"/>
                <a:ea typeface="Calibri" panose="020F0502020204030204" pitchFamily="34" charset="0"/>
                <a:cs typeface="Times New Roman" panose="02020603050405020304" pitchFamily="18" charset="0"/>
              </a:rPr>
              <a:t>Lilienfeld, S.O. and </a:t>
            </a:r>
            <a:r>
              <a:rPr lang="en-GB" sz="1700" dirty="0" err="1">
                <a:effectLst/>
                <a:latin typeface="Times New Roman" panose="02020603050405020304" pitchFamily="18" charset="0"/>
                <a:ea typeface="Calibri" panose="020F0502020204030204" pitchFamily="34" charset="0"/>
                <a:cs typeface="Times New Roman" panose="02020603050405020304" pitchFamily="18" charset="0"/>
              </a:rPr>
              <a:t>Basterfield</a:t>
            </a:r>
            <a:r>
              <a:rPr lang="en-GB" sz="1700" dirty="0">
                <a:effectLst/>
                <a:latin typeface="Times New Roman" panose="02020603050405020304" pitchFamily="18" charset="0"/>
                <a:ea typeface="Calibri" panose="020F0502020204030204" pitchFamily="34" charset="0"/>
                <a:cs typeface="Times New Roman" panose="02020603050405020304" pitchFamily="18" charset="0"/>
              </a:rPr>
              <a:t>, C., 2020. Reflective practice in clinical psychology: Reflections from basic psychological science. </a:t>
            </a:r>
            <a:r>
              <a:rPr lang="en-GB" sz="1700" i="1" dirty="0">
                <a:effectLst/>
                <a:latin typeface="Times New Roman" panose="02020603050405020304" pitchFamily="18" charset="0"/>
                <a:ea typeface="Calibri" panose="020F0502020204030204" pitchFamily="34" charset="0"/>
                <a:cs typeface="Times New Roman" panose="02020603050405020304" pitchFamily="18" charset="0"/>
              </a:rPr>
              <a:t>Clinical Psychology: Science and Practice</a:t>
            </a:r>
            <a:r>
              <a:rPr lang="en-GB" sz="17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700" i="1" dirty="0">
                <a:effectLst/>
                <a:latin typeface="Times New Roman" panose="02020603050405020304" pitchFamily="18" charset="0"/>
                <a:ea typeface="Calibri" panose="020F0502020204030204" pitchFamily="34" charset="0"/>
                <a:cs typeface="Times New Roman" panose="02020603050405020304" pitchFamily="18" charset="0"/>
              </a:rPr>
              <a:t>27</a:t>
            </a:r>
            <a:r>
              <a:rPr lang="en-GB" sz="1700" dirty="0">
                <a:effectLst/>
                <a:latin typeface="Times New Roman" panose="02020603050405020304" pitchFamily="18" charset="0"/>
                <a:ea typeface="Calibri" panose="020F0502020204030204" pitchFamily="34" charset="0"/>
                <a:cs typeface="Times New Roman" panose="02020603050405020304" pitchFamily="18" charset="0"/>
              </a:rPr>
              <a:t>(4), p.e12352.</a:t>
            </a:r>
          </a:p>
          <a:p>
            <a:r>
              <a:rPr lang="en-GB" sz="1700" dirty="0">
                <a:effectLst/>
                <a:latin typeface="Times New Roman" panose="02020603050405020304" pitchFamily="18" charset="0"/>
                <a:ea typeface="Calibri" panose="020F0502020204030204" pitchFamily="34" charset="0"/>
                <a:cs typeface="Times New Roman" panose="02020603050405020304" pitchFamily="18" charset="0"/>
              </a:rPr>
              <a:t>Ross, N., 2011. Reflective writing: An approach to developing critical thinking &amp; proficient writing. </a:t>
            </a:r>
            <a:r>
              <a:rPr lang="en-GB" sz="1700" i="1" dirty="0">
                <a:effectLst/>
                <a:latin typeface="Times New Roman" panose="02020603050405020304" pitchFamily="18" charset="0"/>
                <a:ea typeface="Calibri" panose="020F0502020204030204" pitchFamily="34" charset="0"/>
                <a:cs typeface="Times New Roman" panose="02020603050405020304" pitchFamily="18" charset="0"/>
              </a:rPr>
              <a:t>Unpublished master thesis). United States Military Academy. USA</a:t>
            </a:r>
            <a:r>
              <a:rPr lang="en-GB" sz="1700" dirty="0">
                <a:effectLst/>
                <a:latin typeface="Times New Roman" panose="02020603050405020304" pitchFamily="18" charset="0"/>
                <a:ea typeface="Calibri" panose="020F0502020204030204" pitchFamily="34" charset="0"/>
                <a:cs typeface="Times New Roman" panose="02020603050405020304" pitchFamily="18" charset="0"/>
              </a:rPr>
              <a:t>.</a:t>
            </a:r>
          </a:p>
          <a:p>
            <a:r>
              <a:rPr lang="en-GB" sz="1700" dirty="0">
                <a:effectLst/>
                <a:latin typeface="Times New Roman" panose="02020603050405020304" pitchFamily="18" charset="0"/>
                <a:ea typeface="Calibri" panose="020F0502020204030204" pitchFamily="34" charset="0"/>
                <a:cs typeface="Times New Roman" panose="02020603050405020304" pitchFamily="18" charset="0"/>
              </a:rPr>
              <a:t>McCann, C., 2021. </a:t>
            </a:r>
            <a:r>
              <a:rPr lang="en-GB" sz="1700" i="1" dirty="0">
                <a:effectLst/>
                <a:latin typeface="Times New Roman" panose="02020603050405020304" pitchFamily="18" charset="0"/>
                <a:ea typeface="Calibri" panose="020F0502020204030204" pitchFamily="34" charset="0"/>
                <a:cs typeface="Times New Roman" panose="02020603050405020304" pitchFamily="18" charset="0"/>
              </a:rPr>
              <a:t>Personal and professional development in clinical psychology training and practice: Understanding experiences of reflective practice and the exploration of culture and difference in supervision</a:t>
            </a:r>
            <a:r>
              <a:rPr lang="en-GB" sz="1700" dirty="0">
                <a:effectLst/>
                <a:latin typeface="Times New Roman" panose="02020603050405020304" pitchFamily="18" charset="0"/>
                <a:ea typeface="Calibri" panose="020F0502020204030204" pitchFamily="34" charset="0"/>
                <a:cs typeface="Times New Roman" panose="02020603050405020304" pitchFamily="18" charset="0"/>
              </a:rPr>
              <a:t> (Doctoral dissertation, University of Oxford).</a:t>
            </a:r>
          </a:p>
          <a:p>
            <a:r>
              <a:rPr lang="en-GB" sz="1700" dirty="0">
                <a:effectLst/>
                <a:latin typeface="Times New Roman" panose="02020603050405020304" pitchFamily="18" charset="0"/>
                <a:ea typeface="Times New Roman" panose="02020603050405020304" pitchFamily="18" charset="0"/>
                <a:cs typeface="Times New Roman" panose="02020603050405020304" pitchFamily="18" charset="0"/>
              </a:rPr>
              <a:t>Paterson, C. and Chapman, J. (2013) ‘Enhancing skills of critical reflection to evidence learning in professional practice’, </a:t>
            </a:r>
            <a:r>
              <a:rPr lang="en-GB" sz="1700" i="1" dirty="0">
                <a:effectLst/>
                <a:latin typeface="Times New Roman" panose="02020603050405020304" pitchFamily="18" charset="0"/>
                <a:ea typeface="Times New Roman" panose="02020603050405020304" pitchFamily="18" charset="0"/>
                <a:cs typeface="Times New Roman" panose="02020603050405020304" pitchFamily="18" charset="0"/>
              </a:rPr>
              <a:t>Physical therapy in sport</a:t>
            </a:r>
            <a:r>
              <a:rPr lang="en-GB" sz="1700" dirty="0">
                <a:effectLst/>
                <a:latin typeface="Times New Roman" panose="02020603050405020304" pitchFamily="18" charset="0"/>
                <a:ea typeface="Times New Roman" panose="02020603050405020304" pitchFamily="18" charset="0"/>
                <a:cs typeface="Times New Roman" panose="02020603050405020304" pitchFamily="18" charset="0"/>
              </a:rPr>
              <a:t>, 14(3), pp. 133–138. Available at: https://</a:t>
            </a:r>
            <a:r>
              <a:rPr lang="en-GB" sz="1700" dirty="0" err="1">
                <a:effectLst/>
                <a:latin typeface="Times New Roman" panose="02020603050405020304" pitchFamily="18" charset="0"/>
                <a:ea typeface="Times New Roman" panose="02020603050405020304" pitchFamily="18" charset="0"/>
                <a:cs typeface="Times New Roman" panose="02020603050405020304" pitchFamily="18" charset="0"/>
              </a:rPr>
              <a:t>doi.org</a:t>
            </a:r>
            <a:r>
              <a:rPr lang="en-GB" sz="1700" dirty="0">
                <a:effectLst/>
                <a:latin typeface="Times New Roman" panose="02020603050405020304" pitchFamily="18" charset="0"/>
                <a:ea typeface="Times New Roman" panose="02020603050405020304" pitchFamily="18" charset="0"/>
                <a:cs typeface="Times New Roman" panose="02020603050405020304" pitchFamily="18" charset="0"/>
              </a:rPr>
              <a:t>/10.1016/j.ptsp.2013.03.004.</a:t>
            </a:r>
            <a:endParaRPr lang="en-GB" sz="17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1052484931"/>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25984</TotalTime>
  <Words>2920</Words>
  <Application>Microsoft Macintosh PowerPoint</Application>
  <PresentationFormat>Widescreen</PresentationFormat>
  <Paragraphs>132</Paragraphs>
  <Slides>9</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Gill Sans MT</vt:lpstr>
      <vt:lpstr>Source Sans Pro</vt:lpstr>
      <vt:lpstr>Times New Roman</vt:lpstr>
      <vt:lpstr>Gallery</vt:lpstr>
      <vt:lpstr>Reflective Practice</vt:lpstr>
      <vt:lpstr>Introduction </vt:lpstr>
      <vt:lpstr>What is Reflective Practice and why is it important?</vt:lpstr>
      <vt:lpstr>Reflective Practice Models</vt:lpstr>
      <vt:lpstr>Reflective Practice Models</vt:lpstr>
      <vt:lpstr>PowerPoint Presentation</vt:lpstr>
      <vt:lpstr>Gibbs’ Reflective Cycle (Gibbs, 1988)</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Reflective Practice</dc:title>
  <dc:creator>Naomi Temple (1901968)</dc:creator>
  <cp:lastModifiedBy>Naomi Temple (1901968)</cp:lastModifiedBy>
  <cp:revision>9</cp:revision>
  <dcterms:created xsi:type="dcterms:W3CDTF">2022-10-21T11:10:22Z</dcterms:created>
  <dcterms:modified xsi:type="dcterms:W3CDTF">2022-11-09T18:08:47Z</dcterms:modified>
</cp:coreProperties>
</file>