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903" r:id="rId1"/>
    <p:sldMasterId id="2147483915" r:id="rId2"/>
    <p:sldMasterId id="2147483927" r:id="rId3"/>
    <p:sldMasterId id="2147483939" r:id="rId4"/>
    <p:sldMasterId id="2147483951" r:id="rId5"/>
  </p:sldMasterIdLst>
  <p:notesMasterIdLst>
    <p:notesMasterId r:id="rId59"/>
  </p:notesMasterIdLst>
  <p:handoutMasterIdLst>
    <p:handoutMasterId r:id="rId60"/>
  </p:handoutMasterIdLst>
  <p:sldIdLst>
    <p:sldId id="347" r:id="rId6"/>
    <p:sldId id="349" r:id="rId7"/>
    <p:sldId id="370" r:id="rId8"/>
    <p:sldId id="348" r:id="rId9"/>
    <p:sldId id="351" r:id="rId10"/>
    <p:sldId id="274" r:id="rId11"/>
    <p:sldId id="292" r:id="rId12"/>
    <p:sldId id="356" r:id="rId13"/>
    <p:sldId id="362" r:id="rId14"/>
    <p:sldId id="363" r:id="rId15"/>
    <p:sldId id="300" r:id="rId16"/>
    <p:sldId id="301" r:id="rId17"/>
    <p:sldId id="302" r:id="rId18"/>
    <p:sldId id="303" r:id="rId19"/>
    <p:sldId id="304" r:id="rId20"/>
    <p:sldId id="305" r:id="rId21"/>
    <p:sldId id="306" r:id="rId22"/>
    <p:sldId id="309" r:id="rId23"/>
    <p:sldId id="311" r:id="rId24"/>
    <p:sldId id="315" r:id="rId25"/>
    <p:sldId id="316" r:id="rId26"/>
    <p:sldId id="317" r:id="rId27"/>
    <p:sldId id="318" r:id="rId28"/>
    <p:sldId id="319" r:id="rId29"/>
    <p:sldId id="320" r:id="rId30"/>
    <p:sldId id="321" r:id="rId31"/>
    <p:sldId id="323" r:id="rId32"/>
    <p:sldId id="324" r:id="rId33"/>
    <p:sldId id="326" r:id="rId34"/>
    <p:sldId id="333" r:id="rId35"/>
    <p:sldId id="334" r:id="rId36"/>
    <p:sldId id="335" r:id="rId37"/>
    <p:sldId id="337" r:id="rId38"/>
    <p:sldId id="336" r:id="rId39"/>
    <p:sldId id="339" r:id="rId40"/>
    <p:sldId id="340" r:id="rId41"/>
    <p:sldId id="341" r:id="rId42"/>
    <p:sldId id="342" r:id="rId43"/>
    <p:sldId id="343" r:id="rId44"/>
    <p:sldId id="345" r:id="rId45"/>
    <p:sldId id="364" r:id="rId46"/>
    <p:sldId id="259" r:id="rId47"/>
    <p:sldId id="265" r:id="rId48"/>
    <p:sldId id="258" r:id="rId49"/>
    <p:sldId id="271" r:id="rId50"/>
    <p:sldId id="261" r:id="rId51"/>
    <p:sldId id="266" r:id="rId52"/>
    <p:sldId id="267" r:id="rId53"/>
    <p:sldId id="352" r:id="rId54"/>
    <p:sldId id="354" r:id="rId55"/>
    <p:sldId id="355" r:id="rId56"/>
    <p:sldId id="366" r:id="rId57"/>
    <p:sldId id="353" r:id="rId58"/>
  </p:sldIdLst>
  <p:sldSz cx="9144000" cy="6858000" type="screen4x3"/>
  <p:notesSz cx="6797675" cy="992663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07" autoAdjust="0"/>
    <p:restoredTop sz="94660"/>
  </p:normalViewPr>
  <p:slideViewPr>
    <p:cSldViewPr>
      <p:cViewPr varScale="1">
        <p:scale>
          <a:sx n="104" d="100"/>
          <a:sy n="104" d="100"/>
        </p:scale>
        <p:origin x="1212" y="1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slide" Target="slides/slide42.xml"/><Relationship Id="rId50" Type="http://schemas.openxmlformats.org/officeDocument/2006/relationships/slide" Target="slides/slide45.xml"/><Relationship Id="rId55" Type="http://schemas.openxmlformats.org/officeDocument/2006/relationships/slide" Target="slides/slide50.xml"/><Relationship Id="rId63" Type="http://schemas.openxmlformats.org/officeDocument/2006/relationships/theme" Target="theme/theme1.xml"/><Relationship Id="rId7" Type="http://schemas.openxmlformats.org/officeDocument/2006/relationships/slide" Target="slides/slide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41" Type="http://schemas.openxmlformats.org/officeDocument/2006/relationships/slide" Target="slides/slide36.xml"/><Relationship Id="rId54" Type="http://schemas.openxmlformats.org/officeDocument/2006/relationships/slide" Target="slides/slide49.xml"/><Relationship Id="rId62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53" Type="http://schemas.openxmlformats.org/officeDocument/2006/relationships/slide" Target="slides/slide48.xml"/><Relationship Id="rId58" Type="http://schemas.openxmlformats.org/officeDocument/2006/relationships/slide" Target="slides/slide53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slide" Target="slides/slide44.xml"/><Relationship Id="rId57" Type="http://schemas.openxmlformats.org/officeDocument/2006/relationships/slide" Target="slides/slide52.xml"/><Relationship Id="rId61" Type="http://schemas.openxmlformats.org/officeDocument/2006/relationships/presProps" Target="pres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openxmlformats.org/officeDocument/2006/relationships/slide" Target="slides/slide47.xml"/><Relationship Id="rId60" Type="http://schemas.openxmlformats.org/officeDocument/2006/relationships/handoutMaster" Target="handoutMasters/handoutMaster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slide" Target="slides/slide43.xml"/><Relationship Id="rId56" Type="http://schemas.openxmlformats.org/officeDocument/2006/relationships/slide" Target="slides/slide51.xml"/><Relationship Id="rId64" Type="http://schemas.openxmlformats.org/officeDocument/2006/relationships/tableStyles" Target="tableStyles.xml"/><Relationship Id="rId8" Type="http://schemas.openxmlformats.org/officeDocument/2006/relationships/slide" Target="slides/slide3.xml"/><Relationship Id="rId51" Type="http://schemas.openxmlformats.org/officeDocument/2006/relationships/slide" Target="slides/slide46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slide" Target="slides/slide41.xml"/><Relationship Id="rId59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68211F12-E37B-41F2-8F8B-32A567111659}" type="datetimeFigureOut">
              <a:rPr lang="en-GB"/>
              <a:pPr>
                <a:defRPr/>
              </a:pPr>
              <a:t>06/02/2020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C5E4D694-F163-4538-9E7F-D372041DEE8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31674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A1870FB8-F097-46E9-B248-2BDB92005E9E}" type="datetimeFigureOut">
              <a:rPr lang="en-GB"/>
              <a:pPr>
                <a:defRPr/>
              </a:pPr>
              <a:t>06/02/2020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8F1B0877-6E49-4EB5-BF7A-91F43B817FC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191866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ECD038-388C-4FF3-BF55-55E904C3EF79}" type="slidenum">
              <a:rPr lang="en-GB" smtClean="0">
                <a:solidFill>
                  <a:prstClr val="black"/>
                </a:solidFill>
              </a:rPr>
              <a:pPr/>
              <a:t>1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71736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344222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360656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34633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04342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6727724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2594830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4073943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5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642938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642938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642938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642938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642938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64293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64293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64293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64293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D734721E-32BD-4DDC-B687-0C6146986401}" type="slidenum">
              <a:rPr lang="en-GB" altLang="en-US" sz="700" smtClean="0"/>
              <a:pPr/>
              <a:t>29</a:t>
            </a:fld>
            <a:endParaRPr lang="en-GB" altLang="en-US" sz="700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680353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AD232C4-DF73-4969-AF68-D9037DAF070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93304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39C6056-4958-41AB-B37A-5D63890E1FB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88007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B05F733-0F2F-4051-831E-CCFB872BBAE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29166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034FCC2-5E23-4174-835E-68EEF47136C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96915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652BDE5-509E-49AA-A26F-6BF7EC780CA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8465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7DE5DFE-9ABA-422D-891D-13E7FEA95B0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26230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4126856-4023-4D16-B3A8-B632F929992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4685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177019B-FC26-4F18-A983-1F53C46E6DC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65949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3304C67-2B38-48F3-84F4-BD5A724A7E4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8297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E5A2CC9-D804-448E-BACC-D3A05A377E6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72996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27CC95E-4728-4436-8D52-D1B0B5C7221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07482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72897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042155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66665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43684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913075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743872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657783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015446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336187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041600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409788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688983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498016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15672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636063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72009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850452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790671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597064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470955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957474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101081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108725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05806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220585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562538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099909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698161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595577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688354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2624772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461122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906526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2172770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824939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9595777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6041638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6772977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1434675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7806600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0042626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0050801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6903944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20471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256D1010-ABBC-4F76-841A-4ADB5D2A037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49896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04" r:id="rId1"/>
    <p:sldLayoutId id="2147483905" r:id="rId2"/>
    <p:sldLayoutId id="2147483906" r:id="rId3"/>
    <p:sldLayoutId id="2147483907" r:id="rId4"/>
    <p:sldLayoutId id="2147483908" r:id="rId5"/>
    <p:sldLayoutId id="2147483909" r:id="rId6"/>
    <p:sldLayoutId id="2147483910" r:id="rId7"/>
    <p:sldLayoutId id="2147483911" r:id="rId8"/>
    <p:sldLayoutId id="2147483912" r:id="rId9"/>
    <p:sldLayoutId id="2147483913" r:id="rId10"/>
    <p:sldLayoutId id="2147483914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06/02/2020</a:t>
            </a:fld>
            <a:endParaRPr lang="en-GB">
              <a:solidFill>
                <a:prstClr val="black">
                  <a:tint val="75000"/>
                </a:prstClr>
              </a:solidFill>
              <a:latin typeface="Calibri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GB">
              <a:solidFill>
                <a:prstClr val="black">
                  <a:tint val="75000"/>
                </a:prstClr>
              </a:solidFill>
              <a:latin typeface="Calibri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en-GB">
              <a:solidFill>
                <a:prstClr val="black">
                  <a:tint val="75000"/>
                </a:prstClr>
              </a:solidFill>
              <a:latin typeface="Calibri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498395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6" r:id="rId1"/>
    <p:sldLayoutId id="2147483917" r:id="rId2"/>
    <p:sldLayoutId id="2147483918" r:id="rId3"/>
    <p:sldLayoutId id="2147483919" r:id="rId4"/>
    <p:sldLayoutId id="2147483920" r:id="rId5"/>
    <p:sldLayoutId id="2147483921" r:id="rId6"/>
    <p:sldLayoutId id="2147483922" r:id="rId7"/>
    <p:sldLayoutId id="2147483923" r:id="rId8"/>
    <p:sldLayoutId id="2147483924" r:id="rId9"/>
    <p:sldLayoutId id="2147483925" r:id="rId10"/>
    <p:sldLayoutId id="2147483926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06/02/2020</a:t>
            </a:fld>
            <a:endParaRPr lang="en-GB">
              <a:solidFill>
                <a:prstClr val="black">
                  <a:tint val="75000"/>
                </a:prstClr>
              </a:solidFill>
              <a:latin typeface="Calibri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GB">
              <a:solidFill>
                <a:prstClr val="black">
                  <a:tint val="75000"/>
                </a:prstClr>
              </a:solidFill>
              <a:latin typeface="Calibri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en-GB">
              <a:solidFill>
                <a:prstClr val="black">
                  <a:tint val="75000"/>
                </a:prstClr>
              </a:solidFill>
              <a:latin typeface="Calibri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094504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28" r:id="rId1"/>
    <p:sldLayoutId id="2147483929" r:id="rId2"/>
    <p:sldLayoutId id="2147483930" r:id="rId3"/>
    <p:sldLayoutId id="2147483931" r:id="rId4"/>
    <p:sldLayoutId id="2147483932" r:id="rId5"/>
    <p:sldLayoutId id="2147483933" r:id="rId6"/>
    <p:sldLayoutId id="2147483934" r:id="rId7"/>
    <p:sldLayoutId id="2147483935" r:id="rId8"/>
    <p:sldLayoutId id="2147483936" r:id="rId9"/>
    <p:sldLayoutId id="2147483937" r:id="rId10"/>
    <p:sldLayoutId id="2147483938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06/02/2020</a:t>
            </a:fld>
            <a:endParaRPr lang="en-GB">
              <a:solidFill>
                <a:prstClr val="black">
                  <a:tint val="75000"/>
                </a:prstClr>
              </a:solidFill>
              <a:latin typeface="Calibri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GB">
              <a:solidFill>
                <a:prstClr val="black">
                  <a:tint val="75000"/>
                </a:prstClr>
              </a:solidFill>
              <a:latin typeface="Calibri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en-GB">
              <a:solidFill>
                <a:prstClr val="black">
                  <a:tint val="75000"/>
                </a:prstClr>
              </a:solidFill>
              <a:latin typeface="Calibri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921358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40" r:id="rId1"/>
    <p:sldLayoutId id="2147483941" r:id="rId2"/>
    <p:sldLayoutId id="2147483942" r:id="rId3"/>
    <p:sldLayoutId id="2147483943" r:id="rId4"/>
    <p:sldLayoutId id="2147483944" r:id="rId5"/>
    <p:sldLayoutId id="2147483945" r:id="rId6"/>
    <p:sldLayoutId id="2147483946" r:id="rId7"/>
    <p:sldLayoutId id="2147483947" r:id="rId8"/>
    <p:sldLayoutId id="2147483948" r:id="rId9"/>
    <p:sldLayoutId id="2147483949" r:id="rId10"/>
    <p:sldLayoutId id="2147483950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06/02/2020</a:t>
            </a:fld>
            <a:endParaRPr lang="en-GB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GB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en-GB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76642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52" r:id="rId1"/>
    <p:sldLayoutId id="2147483953" r:id="rId2"/>
    <p:sldLayoutId id="2147483954" r:id="rId3"/>
    <p:sldLayoutId id="2147483955" r:id="rId4"/>
    <p:sldLayoutId id="2147483956" r:id="rId5"/>
    <p:sldLayoutId id="2147483957" r:id="rId6"/>
    <p:sldLayoutId id="2147483958" r:id="rId7"/>
    <p:sldLayoutId id="2147483959" r:id="rId8"/>
    <p:sldLayoutId id="2147483960" r:id="rId9"/>
    <p:sldLayoutId id="2147483961" r:id="rId10"/>
    <p:sldLayoutId id="2147483962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youtu.be/SWDMtLk1-EM" TargetMode="Externa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e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insidecareers.co.uk/" TargetMode="Externa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4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wmf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6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4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7224" y="332656"/>
            <a:ext cx="7772400" cy="3312368"/>
          </a:xfrm>
        </p:spPr>
        <p:txBody>
          <a:bodyPr>
            <a:normAutofit/>
          </a:bodyPr>
          <a:lstStyle/>
          <a:p>
            <a:br>
              <a:rPr lang="en-GB" sz="4000" b="1" dirty="0">
                <a:solidFill>
                  <a:srgbClr val="0000FF"/>
                </a:solidFill>
              </a:rPr>
            </a:br>
            <a:br>
              <a:rPr lang="en-GB" sz="4000" b="1" dirty="0">
                <a:solidFill>
                  <a:srgbClr val="0000FF"/>
                </a:solidFill>
              </a:rPr>
            </a:br>
            <a:br>
              <a:rPr lang="en-GB" sz="4000" b="1" dirty="0">
                <a:solidFill>
                  <a:srgbClr val="0000FF"/>
                </a:solidFill>
              </a:rPr>
            </a:br>
            <a:r>
              <a:rPr lang="en-GB" sz="4000" b="1" dirty="0">
                <a:solidFill>
                  <a:srgbClr val="0000FF"/>
                </a:solidFill>
              </a:rPr>
              <a:t>Consultancy Project</a:t>
            </a:r>
            <a:br>
              <a:rPr lang="en-GB" sz="4000" b="1" dirty="0">
                <a:solidFill>
                  <a:srgbClr val="0000FF"/>
                </a:solidFill>
              </a:rPr>
            </a:br>
            <a:r>
              <a:rPr lang="en-GB" sz="4000" dirty="0"/>
              <a:t>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43808" y="4149080"/>
            <a:ext cx="5832648" cy="2597256"/>
          </a:xfrm>
        </p:spPr>
        <p:txBody>
          <a:bodyPr>
            <a:normAutofit/>
          </a:bodyPr>
          <a:lstStyle/>
          <a:p>
            <a:pPr algn="r"/>
            <a:r>
              <a:rPr lang="en-GB" sz="2600" b="1" dirty="0">
                <a:solidFill>
                  <a:schemeClr val="tx1"/>
                </a:solidFill>
              </a:rPr>
              <a:t>Role of a Management Consultant</a:t>
            </a:r>
          </a:p>
          <a:p>
            <a:pPr algn="r"/>
            <a:r>
              <a:rPr lang="en-GB" sz="2600" b="1" dirty="0">
                <a:solidFill>
                  <a:schemeClr val="tx1"/>
                </a:solidFill>
              </a:rPr>
              <a:t>Types of Consultancy</a:t>
            </a:r>
          </a:p>
          <a:p>
            <a:pPr algn="r"/>
            <a:r>
              <a:rPr lang="en-GB" sz="2600" b="1" dirty="0">
                <a:solidFill>
                  <a:schemeClr val="tx1"/>
                </a:solidFill>
              </a:rPr>
              <a:t>Reasons for Engagement</a:t>
            </a:r>
          </a:p>
        </p:txBody>
      </p:sp>
      <p:sp>
        <p:nvSpPr>
          <p:cNvPr id="1028" name="AutoShape 4" descr="data:image/jpeg;base64,/9j/4AAQSkZJRgABAQAAAQABAAD/2wCEAAkGBxQTEhUUEBQVFBQUGBcXFhcYGBcWFRUUFxgYFxUYFRQYHCggGBsmGxQVITIhJSkrLi4uGB8zODMtNygtLisBCgoKDg0OGxAQGy0kICUsLCssLywsLCwsLCwsLC4sLC0sLiwsLCwsLTIsLC0tLC4sLC8sLCwsLCwtLSwsLCwsLP/AABEIALsBDQMBEQACEQEDEQH/xAAcAAABBAMBAAAAAAAAAAAAAAAABAUGBwECAwj/xABLEAACAQIEAgcFAwgFCgcAAAABAgMAEQQFEiExQQYHEyJRYYEycZGhsQgUwSNCUmJygpLRFTNToqMkJUNzsrPCw/DxNGNkg5PS0//EABsBAQACAwEBAAAAAAAAAAAAAAABAgMEBQYH/8QANxEAAgECBAMFBwMDBQEAAAAAAAECAxEEEiExQVFhBRNxgZEGIjKhscHwFNHhI0JiFlNysvFS/9oADAMBAAIRAxEAPwB3++nzr0Xdo8f3zNhjz51HdonvmdEzOquiXWIFUObedUdEyxxI44fNvOsEqBswxI7YXNB41rzom5TxCHfD4wGteUGjchVTFQNYrGVMzQkKAKAKAKAKAKAKAKAKAKAKAKAKAKAKAKAKAKAKAKAKAKAKAKAKArdcB5V2+8PMqibjL/Ko70nuQOWjwp3o7hHJ8qHhVlWKvDI4vlZHAkVZVk9zG8O1saASp51PuSI/qQFuEzoqbNcVinh09jPTxbjuSbLs5B51o1KDR06OKTHyGYMNq1XFo6EZJnSqlgoAoAoAoAoAoAoAoAoAoAoAoAoAoAoAoAoAoAoAoAoAoAoAoCLLh66GY5KgbjD1XMWUDcYeozE92Z+7Uzk92YOEpnI7o5vgR4VZVCroiPEZSDyrLGs0YJ4ZMa5cqdDeMkeXKs6rRl8Rqyw8oaxFeX548ZAlBHnyrHUw6mrxM1HFypu0yYYDHrINjXNqU3FnapVozWgsrEZgoAoAoAoAoAoAoAoAoAoAoAoAoAoAoAoAoAoAoAoAoAoAoBmWOtq5pKJ0EdVuWym4jqLk5TYR1FybGezpcnKHZUzDKYMNMxGQ5PhQasplXTQgxeVKw3FZoVmjXqYZSQz/AHWXDtqjuV/R/lWznhVVpGl3dSg7w2JPkucLMLcGHEHjWhXoOm+h1cNio1VbiOta5thQBQBQBQBQBQBQBQBQDfjs5iiOl2JbmALke/kKz08NUqK6WhqVsbRpPLJ69DngekOHlbQkq9oNtDd1/RW9r0vUVMPUhrJGSliaVX4X+46VhM4UAUAUAUAUAUAUAUAUAUA3hazXNexuFqLk2NwtRcmxsFqLk2M6aXJsZ01AsZ00uTYNFLixqY6m5FjjLhgasp2KSgmMmPyYg64jpcc+R8j41tU66ayy2NGrhWnnhoxyyXNe07kg0yrxHiPEeNYK9HL70djZw2Jz+5LSSHatc3AoAoAoAoAoAoAoAoCDdKotE7Hk4Dfgfmprs4OWakumh5vtGnlrt89ft9hj6OrDicVGo9oNrPiNHeN/DcAetZcRPJSb8vUrhaUp1orhv6Fl4jMoU9uWNfeyg/C9cWNKctk/Q9FKtTj8UkvMx/ScVgQ4IO4IuQQeG4rm1e0sNSk4ylqtHo3qvBE95HmcmzdOQY+n8zWnPt3DrZSfkvu0R3iMZfncMzFUazi/dYWbbjbk3oTXQw+MpV/hevJ7kQrwm7J6iebNmuQAAL+815+v23iM7UEkr+L+v2DqHE5i5/O+grRn2ni5bzfkkvsVzs06L5lNIzpNZgourWs3G1jbY/8AXGvQ9mYypWbhPWy34mPD1JybUiRV1zbCgCgCgEoWshhsbAVBJsBQk2AqCTNqEhUAzagC1CTNqAxagMMlTchobMxyvXZkOl13VhxB/lWenWy6PY1a2HzarRrZijLMaXBVxpkT2h4+DL5GsdWnl1WzMtCq5rLLSS3/AHF1YjOFAFABNANU/SPDJxlB/ZDN/sithYWs/wC01JY6gv7vTX6CQ9M8HZvyu6gnSVZWawvZNQAYnwBq36Ote1gsdRcW7kbxvWdb+rw1/NpLfIKfrWzHs7nL5Gs+0uUfmLE6WzOisAialVrAE2uAeJP4VkWBpre7NSfada7SshnxuLeRizkseZ8By4bAVtQhGCtHQ0Z1J1JZpO7G+RquVEkr1JKRMcLJZFHgqj5CvkOMV8RUf+UvqzvQfurwNpMUFFzwFa6g3oS5paseOjcEbEzKOF1HvNiflb413+xMPK8qsuGi+r+3zM1BRfvob8ZMO0fSdtRt8a42KUXXm47Xf1Mcpas49tWDKRmHrInTUxXwH1rudgp95O/JfU2KVm9B2OIFemMwCcUB0D0BtQHACrmM2AqCTIFAZoSZqAZoSZoAoAoAoAoAtQCPF4S5Dps68D4+KnyNZITto9jDUp3eaO6O+Hm1C9rHgRzUjiDVJRyuxlhLMrnWqlgoDSb2T7j9KlblZbMqObhXpDyMdjjh8dEx0SKVADXOk8lJFj4kiw99VldLQywgsyu9COYqshZEzwEyqqFl1jQLC5AvYWvbe3ltWKSb2djFFpSvJXHLE48NC5DWQoF7FUIVJLqdRYDTxUkEktvateNNqa53vdvdfnkbkqqlTdnpa2VLRPTW+3C61uRqWSts0xFNJUosS6ObYe4V8jxCvWm/8n9TrReiMmWsNicxlJrDSDZfAbC/uq15Wtd28dCVKysg7aq2GYO2pYZjOXYx4tW4N7W9L8fjW9hcY8NmcVdu25NKo6dxQM0mv3SCfAja3pwrLT7VxEZXk01yt+xk/UVL6DzhsbcAna44eFelo1VVpxmuKubsXmSY4Q4ishYVpLQG4FWKGRQkzQGagGaEmaAKAKAKAKAKAKgkKA5MljqH73mOR94+npVr3VijVndHWqlwoBBiM1hGpTIuoAi17G45DxNZo0Kmjys1p4qjrHMrlZYuMrswKnwIIPwNd5NPVHmcrjpJWG2aFirMBdVtqPhq2X6UckmkzJGLabXAbxgJZTpijdzwsFPGxa1+A2BNHOMVdsywhKTtFXNcHncnaRJZQoKqQRfVbbvX93CrNaFMiWpOZpWkURPL35FDJGI17JLjWguCNDEW3ANtW9aaSi86jouN9XwfibN3NZJS1a0VtFxXg/BeJGoFDtY8OJ5G1YO18VPC4WVSn8WiXmzWpRUpaiiXLIyNiw9b/WvL0faXFwVpqMvK300+RsujAk6YNGVFWwYiDgWLASEKWYHukXYW077iuV+nhOKt8Tyc7+9u3fS1+Wpu5U0kunzE2HwwYKdW7hiq7XZg2nSCSATz+QrFTw6lFNvV3sudna2rS/NCkY3S13OyYNTpuxGsxKNI2BkjVgTc+J3/AA4VkjhoStd2vlSt1infX5llBO3W3zRr92QBC7kFgjGwJ7rcbADl478DtULDU1GLlLez8n5cPPjoRlikrvkaz4UBXO+pCCRe4CHRpIOmz31+IIuNuNVnh0oy5rrw0tw136NaaBxsn+chDhS0jaUUkgE32tYe+qUsNOq7QV2Y4Zpu0UKIcQYnu6kHhuKx1sNUStKLXkXUnTl7yHETm9ztevWYOk6VCEHukjqR2Q4YbEVslhyim2oBzFWKGaEmagGaEmaAKAKAKAKAKAKgkKAKAKAwBQGaAr7HYaRZmvG+zlr6WsRqv7VrV3adSDgkmtuZ5epRqRqNuL3fB8zniM9JJJXbUxFrBlQhgAGINmDPqv4iqrDWW/D56f8AhleMbe3F+mvjrd38RJN0pIvaIW1E21kLYszHuhfaIcgt5Dbao/Sdfl+aabGRY18I/Pq+m+u40YrpU2pGES/k2uo1vbSY1iZWAI1XCe1xF6usKrNX3/e5P6ttp226vlYaEyoa45FNgLMVNzva40n3nnWzc03PdEoweZjRaR+97CrHEGxDJa2kTGwVbG3M2rWnTea6XXV6X8PxGxSqrLaT6aL3rcr/AIzhnZhhc9nG8TAp3GYktHInaBrMLoykBSPPyrRxmFqY3DOlmWut+F0+nNFqqhCXupr9mr+VthmxWeEewo97bn0ANh865+E9maaV8RK75LRLz3fyK97yQ+NmEhAXW1ltYXtbT7PDw5eFeRdSdlFvRfbb+DL3krWua4jOHW7PKw5XLEbHlWal+orTy07tvkT3st7iKHPUYgLLc3FhdhuBZbX8BsLVsVey8dSjmnB2Wu97W8Hw+RXP1Fi4twAAzAA3A1GwPiByNaClJKyb9WTnfM2hlZmVSSdTC+53JNrnzqspOzu+oi22l1Jlk+A0az42Hwv/ADrqdh+9GcvBHVoU8txRPFXeNgbcTDQHCGSxtQDnDLtQEkFWKhUAzQkzQGaAKAKAKAKAKgkKAKAKAKADQADQHOf2W9x+lTHdFZ/CypJuFekPIxOmZFREdhyt7/KoQje5E8VV0Z0OqP3F/ZH0qpTiKcoxpRnvM8KFCzFNIkfTwSNjbSx1Hny57Viqxulpd9dvFmejJpv3mlbhu+iEWc5hC6IIYijKW1uzF5HHFSziwJJZ793bSu9tqmnCabcnf6L88S05QaSirc3u3+fsMEkm9ZyiRKu0r5PFaIvcbc+j1Rj9VgfqPxrv+ztVQxTi/wC5NLxWv0TIbG3KMJeQHknePpw+dvga9R2riVQwk5cWrLxen8kXJJ2lfObFrnbBS2kQ+DKfgQarNe6y0H7y8Sxskm1ox8Gt8gfxrrdhxy0p/wDL7I7dCWZXFMqV2zMN+ISgGvEJY0B2gl2oCY1YqZFQDNCTIoAoAoAoAoDSKZWvoYNY2NiDYjiDbgd+FAb1BIUAx4zpTBHiVwzatZKqTYaVZ7aQTe+9xwHOgHygCgG3G59h4pBHLKqubbb7X4XIFl9aA6PmcUcnZSSIrm2lSQCQ3D53HwqWVXIVT+y3uP0pHdCXwsqpmjI9l/4x/wDSvRWlzXp/J5ROPJ+v8CKeZXXQvfPiLWUjxbgPdx8qjMntqSouL97QRLk195JD7lAAHqdz8vdVlmLd4uCNo4l2DarDbYgHbbmK81V9onCcod3s2vi5O3Iuox4nDMYEC6k1bcdRB4+BAFbfZ3bX6ut3ThbRu977FpRjbQ4YTLRIoZmIvewAB4G25J8qy9o9sU8FNU3FttXKpN7CyLo3AbapZgbjgiW+bVzX7Txbsqb16o2IQhxuY+/QcjP/APHH/wDrVP8ATM1p3i9GY70+b9F+5wxuJjKkR6yTt3kVRb3h2rYwfYEqFeNWVRPK72S/kq3Hhf0/liPCOUvYXv8Ah/3rqdpYBY2koZrWd1x4W20K3F8GLU+3qXw0gP8AG7LauC/ZqrwqL0f7ssnHj9P5O64qIb6pNt/6tb/7yqv2arf7kfRkpwvu/T+Sf9X+KWSCQrq2kI7yhT7CcLMay0ez5YJZJNO+unp9jr4GScHbn9kSGUVlN0QzrQDZikoBIjWoCdVYqZqAZoSUb0k6aYyLOmRZZBHHPHGIQDoaMlAR2du+WDEg7ncW5VBJedSQU51pdbM+CxZwuCWMmIL2ryKW77AMFQBgLBSL35k+FQSSXqq6w/6UR0lRI8REAWVSdMiHbWqndRfYi5tcb70IHPrRxU0eWzthr6rAMw4pET+VYG+1lvvyoSU30E6UPlZmldD2TYcSCI9ztiXRIWjJ5d9rsAe6G42FAWt1YdYQzVZrw9jJAUuA2tGV9Wkg2BBuhuPdvuQAJbmuaQ4ZO0xEixJe12NrsbkAeJsDsPCgKqzjGQz45MdGxOFBLyG7BycNpLlEO4BHZgDa5DcKAs3IekOGxilsLKJNNtQ3DLe9tSMARex99jQDmTbc7AUB5+lzCTMMaQhRXxDkLqbuLZbKC9t+6oHDfkN6Af8ApNiUlx3a4eQTRQ9n2zKb6eyVncL+ldYmsRtq2uKlJu9uBDkla/EkOL62cFpIVJ2JFvZQDceJeidncNXViE4ed5fb7icl/Ob9rwFdlKdfWatHlxficBunhtKbzS58F4dSRZHlfaq1tYVLAaF1m5v+bqBNgLm1zV6lRUUor5sx0qLruU5X8lfV9NPkN7yi5sbi5seFxyNjwrYRqta6HILXzHEv+tP/AJS+rNpLQTZxh3ZFEY1d5iwHHgAu3Pi9dr2fxOGoTm6slFuyV9ra319Czi2tDbIIHCsJFK97a/Hcb7VT2ixNCtUpulJSsne3jp9yYRaHfRYE+AvXApa1IrqvqZLWIqsVfWGadzcRVAuOOHySRrXVl1ozxd0kS6Rq0oRxYgHbjtascq0Vx42fQyKlJ8N1ddeiOeLyySKwlQoWFwG2a3mvEetTGpGfwu5WcJQ+JWNcLh9TqPE1M5qCvLYrGMpvLFXZZXQiNUjdARq16rfq6VF/iK4uLrRqzTjyO5gaM6UGp73+yH6QVqm6JJhQDdiFoBrlG9ATyrFTNQCL9Pem8WVxo8sbyNKWVFTSLlQCdTMdhuOAPHhQkrjDXzFZM+1JE+CSb/J7alMuHUy4fU+xIIkGrgSQLWvtBI8dHeu+CRZPvsX3do0LgqxkSVgVARRp1BiW4biwJJ2oCh88xs2JlbFYgXadmOrSFVmWwIUDba6igJ51DHss3CS3RpMO2kEHv61SVLe9BqB8B50BbmEx2JfN8xiiKukeGgCJIzCITMCyXsDYNqfUQL7DjQDf1pdGIZsDh4zHFFP/AFURQbI4hlkSGIkAlGkjVALfnCwvtQEE6kcRDgGfE5g5w64oGHDM5Ijk7MhpyRyseyAc7e0L3oCSdemewyYbCLBLHIHleQFGV1IRNJ7ykjjMKAhOWYtzhY0BNvu+atbx/JC3zjagJB1CZnbGzw8pYdfrE4A+UrfCgLi6Uws+CxSISGaCZVI4hjGwBHnc0B5TXF3FAKMLmjR6tDGzqVblcEeHkf8Arerwnlb8GvUpUhmXmn6MsvqMyaOd58TMofsCixX4K5BZ2I4EgaLHlv6ULk56Z55h5MI6xOHYlCtla2zi/etbhfnXRwlCpCqnJaa/Q5eNxFKdJxi7vT6kfidIsCSSdbd4I6JbU1lVogwD+ySQ6kjut67LvKt06P68PJ6mqlGFDr1S35q+u3FabjOkFwN7Xtvyrzf+oa1LETjUSlHM0uDVnbfj1/EYO6TQ7vk0imwXX5rci9r8SByF64FajVc27Xu29NtdTadGS03OkmVSKSCjHSLkgErp33vbhsfgaxVKFWDaaemvQl0pLgdVy2S3sNe4FrHVuCdlte1lNUdGpb4XytZ32vt5FlSlyM/cmK+y1iCL2NvA71SKqRamovR32dtCcja2GyLo7xDNv5C1j53r0lX2sq392klzu2/srGusJzY0tBYkHiCR8K9jRqKrTjUWzSfqrmm9HYkWVCSOJPu8miUlmaKQFVlXbToD9x7WO4sd6w1MspPOrrmuHjbVfQ3KTlGK7t2euj0v4X0flqR/Gzpr1aQms30qGKjYX4kkC/nzraimla9zUbzNtKwpVGifvAqw2IIIIv5Vq4pKdFtPqbODk6eISa6Eu6Dd+SR7+yoAHjqNz8NPzFcQ9CS2SgEstAN84oBsmG9ATrTU3IsGmgsUT9pPE3mwcY3KpM9v2igB/wAM/OoJIJ0c6UdhluY4XVZsQIezH79pvilh6UBEnJ2vz3Hny/A0BZvRDI4c5w4wUP5CXBKjxyMdRl7aT/LGkUC1gNGhRa1t2N7gDtmOPZp8A8eDeKLDYqPCYXGBjaaKCQJpl7tmJAYgggf1gANjYB36ddMp8szXGfdgnaTvhnYuupWhjw+kJa4O7sxuCD3OO5oCL5V0rmzDPMJLiWOg4iPRFqJjjOyjQDw71jfjQDt9o7MNWNghFrQw6j+1KxuP4Y0+NAVjlU+h9VlNg2zGwN1K+p72wHMUBOMl6wYsPFAgy+KSSCKSISNK/eWW5lLIFt3ize4MQONAPXUHlbS444gDTHh4nTa+7yHuqSRY90tzv3V9QPQGIlCKzNwUFj7gLmgPGmYY/tZJJbBTI7yaV2VdbFtIA5C9qAkfWLk8GDxEUWGMhBw8Ukmtgx7R7k2sBtbSfXlQFj/Z9xCHCY1AT2gcMw5aGjshHndHv7hUx3REtmMuSSQa74kkRhG2AJLMRpUAAjgW1cR7Nejq57e5vc83RUL+/tYcuk2d9qI0V45FUA60WRGYjUBrR/YI1ObLcd6/gBhoUst2016fYzYirnsrp9dfnfbiII850qBouQLXv4eVvxri1vZulVqynnazNu1lxMSqWRMUzCUixa677FVINxYgi3C3KvHTxNaLcG72vwXgbqqSaOwzGTmw58hzDD/mNVHjKr4/Lx/dlu8l+fnUVpmUh46SDxFtjckngfFiafr6nT08evN38TIqkhWM1soZlJZdTMdrMdLAC3h3jWzRxzqTpwa1btfg29Fpy1u/xl3VsrvgMmBzNXv2lla97k7H18a2+0fZzE0Xmo3qJ7//AFfw4rw/k06WKhL4tBBgsMskhI7zBw4jP+lTVdlU/pW/NPH5V7WlGVHDwpvhFK/JpW9DTglOba3ve3NX28egrx890lUzmcSMCikPqjIa5ZgwshtdbKTe/lV6cPeTUbW3219N+eperU92Sc813pvpr125aDVGIlsZfH5VsPY1VdtDfjekkskwmZiWVtSA8Fs2pVA4W5V5y7tY9ZZXuI4OkDyw4Y+wY4k4AKTIwBkfuWALH5AVBJaPV3jHxGGZpmZykpQEm506Ebc892NASZsGp8fjQHJssjPG/wAaA5NkkR5H4mgHKgCgPOnXtj9GbgkatOE0AeHaCZQfQyX9KAqegFvbyTLDDq1BCyxrsNGtgx71uBYk7nbfhQE16kcaYsdK4NrYTEE+5Qr/AFQUBGejWGxeLngwuFdy2vVGpciONluxksdhbvEkC/HiTagJ39oGU/f4FbSXXCprZRbUxeS+1yQNrgEm2qgIJ0Jb/OWCP/qsP/vkoB866py2c4q/5vZKPICGPh63PrQEZyTKJcQ0nZKxEUcksjAXCJGjOSx5A6be8jjQHbC5LJJhJsWo/JwPEjf+7r3B8iqD98UBcX2cMsHZ4nE9o9y/YmP/AEdlVXDkc275A8Bfx2AuTFQh0ZDwdSp9zCx+tAeKsVC0bNG/tIWRvepIPzFAWF1jZQ0+aYOCM9/E4fBrc7gMw7O58gFvQDx1AymPEY+BxZ+xuV53iZlYehkFTHdEPYaThpAN1Nelzo873bOR1DlU3RGVmrs1jsfgalNXGVloxR7CvkNeX9SXi/qbsVoKooYhZn9r+XCsGeon7pkUYLWW45ZjIskmtBsQp95tcn529K2MfXhVrOcFwXrx/byM02pO6E88dka/6LfSseCd8VSX+cf+yKVFaEvBkXSLhy8/D4V9dbOAiS4KJ2RYw0EmneM9xh46XRwHG/BgLg8dtxozcVLM01fff5W08mdKmpSioJxdttn5NPXwa8xmx8xkcsyqrcDpBsSNrm5Nz53rbpwUI2Ro1ajnLM0k+g3Y7LllG97i9jcjfztxFWkrxaK06mSSZEDh5QzqV70al3FwdKC1zsf1gfWvPSg4PLLc9VTqRqRzRd0aYzGRnT2SlQI0DX5yBQJGG/Atciqly9egGVnD4GJXFne8jjwL7gHzC6R6UBIqAKAKAKAKAoH7QuSOs4xRjBikWOMSXJYSjVePSGAA0jVcqb77jYUBUwyyT7ucTb8kJBDf/wAwqXsP3V+YoBZgcvVYkxEu8btiYrcAJI4EePceLSr/AA0BwyTOZMKZTFpvLDJA2oE2SUaWK2Is1uBoBw6vcx+75lhJeAEyKx8EkPZv/dc0BcvXjk8Us+XDsl14jErC8oFnKXVQhbmO+Tv4UBS/SGJ8FmUwi/Jvh8SzREWIXRJqiIBuOAU2PrQCPGZ1LM0z4hu2knC6nfdgyFdLA+IVSnuY0Bc3U7aTIcwjCqG/yhbgAFg2HXTqPM3LD3UA0dXOX9t0dzRLXOpnA84o45Ft53WgHv7NWJvDjI/0ZIn/AI1Yf8ugLklkCqWY2CgknwA3JoDyt0UyuLNc6KMHXDzy4iUgEB1j/KSKCdwN9Cm3jQFkZ5lyp0qy5FHdGHUqDvYRpiAu5/1YoDh0AwATpFmoHAJPYf62WN/xqVuQ9iUzZCLcK31WNJ0hvn6OA8qyKuUdEbcR0XHIWPltWSNcxuiWKuWrYDSNgOQr55WwjlOUubZud2jX+iIyblFJHC4vb0NUhhJrYr3UXujEuAsTYW/65Vr4jCTU2rffzJcbCXMYLQyE7AIxJ8gL/hU4GjOOKpO204/VFKsb05LoyBRZ1AeLFf2lYfO1q+snAdGfIWw4mNvZdD6j6VFyjhLkKQlCpkJQgqjN8eWnla9ruw2/RB0gfACuBWlmqSfU9Zh4KFKMVyQiM1YzMeoeimPE+Dw8o/PijJ8m0gMPQgj0oB1oAoAoAoAoCoftJYtRgsNET33n1geKxxurH4yp8aAhGd5eIui2DNrNNjDKfE3SdAf4USgEOe4EL0dy+RbDXicQzeLMSyA+iwgfCgIv0d6Nz4ztzAtxh4XmkJvbSguFFhu7WsBzsfCgGhTbcbEUB6cz7MFxGEybFyr3mxeDe368qMpt5BmDe5aArzr96JLh51xsbMRipG7QG2lGVE0hfHVaQ0BVgwjdkZbdwOEJ/WYMwHwU/CgPQH2eMs/zfiHZrrPKVC8gEQAm/idRFv1R40Bw+zyv5DH4aRf6uYBvPUrIw/wvnQCPqDw/YY/MsNcsIyF1cj2UsiDfzufnQFudJpVTB4lnIVRDKSTwA0GgKY6l8FBHmcaqw7QZcrte4LzTOkp0346YpFXbw8jQEm6fhlz/ACh47Bm1ISeBS5Dj36ZGt5kUAgyXGJhelWMWZwi4iMKhYhQ0jiB1UE8Se8AOZoC3MSgZbVZaMh6oQthBV8xTKbPlalRyNY+9kpMZELDHWk6SLWAJRU0uAsaul6x1KWd3ZDQizXD3hlHijj4qarSw6VWL6r6opKPusrqXIB4V6hVjSdIRS9HR4VdVijpHEZO6+wzr7ifpVu9RV0jopxKcH1ftKD9LGpzoxuhF7pfngVdnYMc8qtxDEn97vfRq49VWm0jsUneCM5tgJcM6pMNLNGkg3vdJBcfA3B81PvrG1YyHpPqyw4TKsGFJOqFZDc370t5GA8gzkAchagJPQBQBQBQBQHnf7R2LLY+CLkkAYftSSOD8kWgHrrjwowuRZfhWt2iNCD744HEhH7zD40BBenGICZZlGGB3WGbEMP8AXykof7snxoC6epvowuFyxNajtMWO1k8dLj8mvohBtyLNQFJdVmA/z3h4nAOiSUEHcExxyHh71oD0B1g5GuJiwsfAJi4GGk6bBQwNrcLKT8KAjn2h8NqytW/s8RG3oVkT/iHwoCm8py/tMkx0n9jicK/oRLF9Zh8KAuX7PM4bK2A4piJFPqsbfRqAV9U2VGB8eS5cyz9pqIAvcyb2HC9+FAHQnLiubZjOrFUmO8eldLMrFQ+obg+1tz7Q34UBL+lOA7fB4mEcZYZUHvZCAfiRQEDyDoOXGEhxT3XCp2iSR6opixVU09srakAAAspHsjysBJ+kOTCXG4OSwJw5JUtvpuRqIJ3vZePkKA0TIEkzJ55EVtIBW4Bs6qiq2/McRQEp01NyDBSlwFqaA3tVLAxalgFqjKDSWPUCPEEfGiVnchob/wCh1tud/lWbvmV7tDc+AHhWbOY8hwfLh4VOcjIcmym4vbbxttVu8K92UX03y8yZzJh12MsuHiHkZI4Vvb96tao7yubFNWiTb7QOShFwmJQWA1YdvG28kX0l+NVe5ZFl9Wzg5VgtJuPu8Y9QoDfMGoJJLQBQBQBQBQFDZ/gzi+lkaKyyLE0JYEEKghTtWQ/pElTbldvI0Ar+0lhyTgWYkRgzKxAJ03MV289uV+VAVdl+HbMMxw8AZnRniw6H2SMNHZAdN+6ezUsbc7+NAeuyVReSqo9AoH8hQHl/qkxHaZ/BJw1viHt4aoZj+NAeks2ju0R5K4b4W/C9ARvrnwnaZPigOKhHH7kiFv7oagKs6s8EJMizgML9wt6xRtIvzAoB3+zdjT2eOi5L2Ui+8iRW/wBlPhQFsZNB2UUluN7+ttvnQB0dwQTWfGw+v86AeSKA0WEC1uW3pQGTGLg8xQAsYBJ8aA3oDFAFCAoSZoDFQDBoDUPU2IOBiq9yLGhhpciwqw62W1Ve5ZHnLPpSvSpbgf8AjcKPLSeyUetiKgksL7Q0LNlaFeCYmNm/Z0SKP7zLQCzqGlLZRGCbhZJgvkNZa3xYn1oCw6AKAKAKAKArvpNgjHmaYnc27N9tjpHdZQfMA/xUA39fcgXBxTA3HfjT9qUKQf4Uc+lAQT7PGT9rmDzkXXDRGx8JJe4v9ztaA9F4iIOjK3BgVPuIsaA8v9RWH1ZxAf7NZm/wmT/joD03iIrm9AMHWBKi5fi3lBKdhIpA3PeUqLeHeYb8uNAVl1OwCTI80jW/aOJ1PhZsNZPnr+VANX2dMXbG4iL+0w5PqjqPo5+FAX+I9iPGgOuHW16A7UAUAUAUAUAUAUAUAUAUAUBrahBjTQBpqbg5YmdY0Z5GCIgLMzEKqqNySTsBQHnLoeIsd0mMhfVGcTNPEbHviPW8NtttlVt+S2qCS1+vJb5NiPJoT/jIPxoDl1ESRnKIhGys6vL2oHFXMjEBh46NB9aAsOgCgCgCgCgGbpBgtZVrcLg/UfjQFJ9dfSCSdosvjhbThirvIQe85TuheQUI/E8T4W3Asrqf6MJgsEdEgmadtbOAABZQAmxN9J1c+JNATs0B58+z/hEizPFJKbTxxPGq246ZFEpvyI0rt5nwoD0CVoCH9auAxEuXyrhZUiBB7bUpLPFzRGHsk+7fxG9AMPUTk5w+HxIbdWkXc2sSE7wt6j40Ay9UmVGHN8a0aRjDuJuyIJ1CPtgY1jvvp02uD4DwoC57UBlRQG1AFAFAFAFAFAFAFAFAFAFAFAYoAoQcsVhkkRo5VV0cFWVgGVlPEEHYigIlk3RmPDYoPCgRQzAADgrXAHzHwoSPfSvAifDtGwuGK3HuIP4UAn6F9HYcHCVgQIZG1PYWuw7o9AB8zQEgoAoAoAoAoDhixcWoCG9PMjWWFXCDXGwu1u92ZBBF+Y1aT8aA26syY1kgPC/aL691/op9TQE2c7GgK56uMII8TKzKC8iE6yO9fUCw1frXuf2RQFj0AkzY/kZPNGHqRb8aAYOjOF7OGcDa4v8A3SPwoDj0PysJKz24JYepH4A0BL7UAUBmgCgCgCgCgCgCgCgCgCgCgCgMUBkUAUByMe96A2lW4oAiWwtQG9AFAFAFAFAc5FoDnLCGUqeDAg+47UBGsog7KZT+6fXb62+FASqW+k242NvfyoCMZDhNMynyP0NASqgE2PW6EeJH8/woBHDFZHH6Vh9b0ApyyAKD5n6f9zQCygCgCgCgCgCgCgCgCgCgCgCgCgCgCgCgCgMUAGgM0AUAUAUAUAUBg0BigGnGoA5t7/W1AO6nYUA1YIflB6/Q0A7UByxHKgONqA7QcKA60AUAUAUAUAUAUAUAUAUAUAUAUAUAUAUAUAUAUAUAUAUAUB/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GB">
              <a:solidFill>
                <a:prstClr val="black"/>
              </a:solidFill>
              <a:latin typeface="Calibri"/>
              <a:cs typeface="+mn-cs"/>
            </a:endParaRPr>
          </a:p>
        </p:txBody>
      </p:sp>
      <p:sp>
        <p:nvSpPr>
          <p:cNvPr id="1030" name="AutoShape 6" descr="data:image/jpeg;base64,/9j/4AAQSkZJRgABAQAAAQABAAD/2wCEAAkGBxQTEhUUEBQVFBQUGBcXFhcYGBcWFRUUFxgYFxUYFRQYHCggGBsmGxQVITIhJSkrLi4uGB8zODMtNygtLisBCgoKDg0OGxAQGy0kICUsLCssLywsLCwsLCwsLC4sLC0sLiwsLCwsLTIsLC0tLC4sLC8sLCwsLCwtLSwsLCwsLP/AABEIALsBDQMBEQACEQEDEQH/xAAcAAABBAMBAAAAAAAAAAAAAAAABAUGBwECAwj/xABLEAACAQIEAgcFAwgFCgcAAAABAgMAEQQFEiExQQYHEyJRYYEycZGhsQgUwSNCUmJygpLRFTNToqMkJUNzsrPCw/DxNGNkg5PS0//EABsBAQACAwEBAAAAAAAAAAAAAAABAgMEBQYH/8QANxEAAgECBAMFBwMDBQEAAAAAAAECAxEEEiExQVFhBRNxgZEGIjKhscHwFNHhI0JiFlNysvFS/9oADAMBAAIRAxEAPwB3++nzr0Xdo8f3zNhjz51HdonvmdEzOquiXWIFUObedUdEyxxI44fNvOsEqBswxI7YXNB41rzom5TxCHfD4wGteUGjchVTFQNYrGVMzQkKAKAKAKAKAKAKAKAKAKAKAKAKAKAKAKAKAKAKAKAKAKAKAKAKArdcB5V2+8PMqibjL/Ko70nuQOWjwp3o7hHJ8qHhVlWKvDI4vlZHAkVZVk9zG8O1saASp51PuSI/qQFuEzoqbNcVinh09jPTxbjuSbLs5B51o1KDR06OKTHyGYMNq1XFo6EZJnSqlgoAoAoAoAoAoAoAoAoAoAoAoAoAoAoAoAoAoAoAoAoAoAoAoCLLh66GY5KgbjD1XMWUDcYeozE92Z+7Uzk92YOEpnI7o5vgR4VZVCroiPEZSDyrLGs0YJ4ZMa5cqdDeMkeXKs6rRl8Rqyw8oaxFeX548ZAlBHnyrHUw6mrxM1HFypu0yYYDHrINjXNqU3FnapVozWgsrEZgoAoAoAoAoAoAoAoAoAoAoAoAoAoAoAoAoAoAoAoAoAoAoBmWOtq5pKJ0EdVuWym4jqLk5TYR1FybGezpcnKHZUzDKYMNMxGQ5PhQasplXTQgxeVKw3FZoVmjXqYZSQz/AHWXDtqjuV/R/lWznhVVpGl3dSg7w2JPkucLMLcGHEHjWhXoOm+h1cNio1VbiOta5thQBQBQBQBQBQBQBQBQDfjs5iiOl2JbmALke/kKz08NUqK6WhqVsbRpPLJ69DngekOHlbQkq9oNtDd1/RW9r0vUVMPUhrJGSliaVX4X+46VhM4UAUAUAUAUAUAUAUAUAUA3hazXNexuFqLk2NwtRcmxsFqLk2M6aXJsZ01AsZ00uTYNFLixqY6m5FjjLhgasp2KSgmMmPyYg64jpcc+R8j41tU66ayy2NGrhWnnhoxyyXNe07kg0yrxHiPEeNYK9HL70djZw2Jz+5LSSHatc3AoAoAoAoAoAoAoAoCDdKotE7Hk4Dfgfmprs4OWakumh5vtGnlrt89ft9hj6OrDicVGo9oNrPiNHeN/DcAetZcRPJSb8vUrhaUp1orhv6Fl4jMoU9uWNfeyg/C9cWNKctk/Q9FKtTj8UkvMx/ScVgQ4IO4IuQQeG4rm1e0sNSk4ylqtHo3qvBE95HmcmzdOQY+n8zWnPt3DrZSfkvu0R3iMZfncMzFUazi/dYWbbjbk3oTXQw+MpV/hevJ7kQrwm7J6iebNmuQAAL+815+v23iM7UEkr+L+v2DqHE5i5/O+grRn2ni5bzfkkvsVzs06L5lNIzpNZgourWs3G1jbY/8AXGvQ9mYypWbhPWy34mPD1JybUiRV1zbCgCgCgEoWshhsbAVBJsBQk2AqCTNqEhUAzagC1CTNqAxagMMlTchobMxyvXZkOl13VhxB/lWenWy6PY1a2HzarRrZijLMaXBVxpkT2h4+DL5GsdWnl1WzMtCq5rLLSS3/AHF1YjOFAFABNANU/SPDJxlB/ZDN/sithYWs/wC01JY6gv7vTX6CQ9M8HZvyu6gnSVZWawvZNQAYnwBq36Ote1gsdRcW7kbxvWdb+rw1/NpLfIKfrWzHs7nL5Gs+0uUfmLE6WzOisAialVrAE2uAeJP4VkWBpre7NSfada7SshnxuLeRizkseZ8By4bAVtQhGCtHQ0Z1J1JZpO7G+RquVEkr1JKRMcLJZFHgqj5CvkOMV8RUf+UvqzvQfurwNpMUFFzwFa6g3oS5paseOjcEbEzKOF1HvNiflb413+xMPK8qsuGi+r+3zM1BRfvob8ZMO0fSdtRt8a42KUXXm47Xf1Mcpas49tWDKRmHrInTUxXwH1rudgp95O/JfU2KVm9B2OIFemMwCcUB0D0BtQHACrmM2AqCTIFAZoSZqAZoSZoAoAoAoAoAtQCPF4S5Dps68D4+KnyNZITto9jDUp3eaO6O+Hm1C9rHgRzUjiDVJRyuxlhLMrnWqlgoDSb2T7j9KlblZbMqObhXpDyMdjjh8dEx0SKVADXOk8lJFj4kiw99VldLQywgsyu9COYqshZEzwEyqqFl1jQLC5AvYWvbe3ltWKSb2djFFpSvJXHLE48NC5DWQoF7FUIVJLqdRYDTxUkEktvateNNqa53vdvdfnkbkqqlTdnpa2VLRPTW+3C61uRqWSts0xFNJUosS6ObYe4V8jxCvWm/8n9TrReiMmWsNicxlJrDSDZfAbC/uq15Wtd28dCVKysg7aq2GYO2pYZjOXYx4tW4N7W9L8fjW9hcY8NmcVdu25NKo6dxQM0mv3SCfAja3pwrLT7VxEZXk01yt+xk/UVL6DzhsbcAna44eFelo1VVpxmuKubsXmSY4Q4ishYVpLQG4FWKGRQkzQGagGaEmaAKAKAKAKAKAKgkKA5MljqH73mOR94+npVr3VijVndHWqlwoBBiM1hGpTIuoAi17G45DxNZo0Kmjys1p4qjrHMrlZYuMrswKnwIIPwNd5NPVHmcrjpJWG2aFirMBdVtqPhq2X6UckmkzJGLabXAbxgJZTpijdzwsFPGxa1+A2BNHOMVdsywhKTtFXNcHncnaRJZQoKqQRfVbbvX93CrNaFMiWpOZpWkURPL35FDJGI17JLjWguCNDEW3ANtW9aaSi86jouN9XwfibN3NZJS1a0VtFxXg/BeJGoFDtY8OJ5G1YO18VPC4WVSn8WiXmzWpRUpaiiXLIyNiw9b/WvL0faXFwVpqMvK300+RsujAk6YNGVFWwYiDgWLASEKWYHukXYW077iuV+nhOKt8Tyc7+9u3fS1+Wpu5U0kunzE2HwwYKdW7hiq7XZg2nSCSATz+QrFTw6lFNvV3sudna2rS/NCkY3S13OyYNTpuxGsxKNI2BkjVgTc+J3/AA4VkjhoStd2vlSt1infX5llBO3W3zRr92QBC7kFgjGwJ7rcbADl478DtULDU1GLlLez8n5cPPjoRlikrvkaz4UBXO+pCCRe4CHRpIOmz31+IIuNuNVnh0oy5rrw0tw136NaaBxsn+chDhS0jaUUkgE32tYe+qUsNOq7QV2Y4Zpu0UKIcQYnu6kHhuKx1sNUStKLXkXUnTl7yHETm9ztevWYOk6VCEHukjqR2Q4YbEVslhyim2oBzFWKGaEmagGaEmaAKAKAKAKAKAKgkKAKAKAwBQGaAr7HYaRZmvG+zlr6WsRqv7VrV3adSDgkmtuZ5epRqRqNuL3fB8zniM9JJJXbUxFrBlQhgAGINmDPqv4iqrDWW/D56f8AhleMbe3F+mvjrd38RJN0pIvaIW1E21kLYszHuhfaIcgt5Dbao/Sdfl+aabGRY18I/Pq+m+u40YrpU2pGES/k2uo1vbSY1iZWAI1XCe1xF6usKrNX3/e5P6ttp226vlYaEyoa45FNgLMVNzva40n3nnWzc03PdEoweZjRaR+97CrHEGxDJa2kTGwVbG3M2rWnTea6XXV6X8PxGxSqrLaT6aL3rcr/AIzhnZhhc9nG8TAp3GYktHInaBrMLoykBSPPyrRxmFqY3DOlmWut+F0+nNFqqhCXupr9mr+VthmxWeEewo97bn0ANh865+E9maaV8RK75LRLz3fyK97yQ+NmEhAXW1ltYXtbT7PDw5eFeRdSdlFvRfbb+DL3krWua4jOHW7PKw5XLEbHlWal+orTy07tvkT3st7iKHPUYgLLc3FhdhuBZbX8BsLVsVey8dSjmnB2Wu97W8Hw+RXP1Fi4twAAzAA3A1GwPiByNaClJKyb9WTnfM2hlZmVSSdTC+53JNrnzqspOzu+oi22l1Jlk+A0az42Hwv/ADrqdh+9GcvBHVoU8txRPFXeNgbcTDQHCGSxtQDnDLtQEkFWKhUAzQkzQGaAKAKAKAKAKgkKAKAKAKADQADQHOf2W9x+lTHdFZ/CypJuFekPIxOmZFREdhyt7/KoQje5E8VV0Z0OqP3F/ZH0qpTiKcoxpRnvM8KFCzFNIkfTwSNjbSx1Hny57Viqxulpd9dvFmejJpv3mlbhu+iEWc5hC6IIYijKW1uzF5HHFSziwJJZ793bSu9tqmnCabcnf6L88S05QaSirc3u3+fsMEkm9ZyiRKu0r5PFaIvcbc+j1Rj9VgfqPxrv+ztVQxTi/wC5NLxWv0TIbG3KMJeQHknePpw+dvga9R2riVQwk5cWrLxen8kXJJ2lfObFrnbBS2kQ+DKfgQarNe6y0H7y8Sxskm1ox8Gt8gfxrrdhxy0p/wDL7I7dCWZXFMqV2zMN+ISgGvEJY0B2gl2oCY1YqZFQDNCTIoAoAoAoAoDSKZWvoYNY2NiDYjiDbgd+FAb1BIUAx4zpTBHiVwzatZKqTYaVZ7aQTe+9xwHOgHygCgG3G59h4pBHLKqubbb7X4XIFl9aA6PmcUcnZSSIrm2lSQCQ3D53HwqWVXIVT+y3uP0pHdCXwsqpmjI9l/4x/wDSvRWlzXp/J5ROPJ+v8CKeZXXQvfPiLWUjxbgPdx8qjMntqSouL97QRLk195JD7lAAHqdz8vdVlmLd4uCNo4l2DarDbYgHbbmK81V9onCcod3s2vi5O3Iuox4nDMYEC6k1bcdRB4+BAFbfZ3bX6ut3ThbRu977FpRjbQ4YTLRIoZmIvewAB4G25J8qy9o9sU8FNU3FttXKpN7CyLo3AbapZgbjgiW+bVzX7Txbsqb16o2IQhxuY+/QcjP/APHH/wDrVP8ATM1p3i9GY70+b9F+5wxuJjKkR6yTt3kVRb3h2rYwfYEqFeNWVRPK72S/kq3Hhf0/liPCOUvYXv8Ah/3rqdpYBY2koZrWd1x4W20K3F8GLU+3qXw0gP8AG7LauC/ZqrwqL0f7ssnHj9P5O64qIb6pNt/6tb/7yqv2arf7kfRkpwvu/T+Sf9X+KWSCQrq2kI7yhT7CcLMay0ez5YJZJNO+unp9jr4GScHbn9kSGUVlN0QzrQDZikoBIjWoCdVYqZqAZoSUb0k6aYyLOmRZZBHHPHGIQDoaMlAR2du+WDEg7ncW5VBJedSQU51pdbM+CxZwuCWMmIL2ryKW77AMFQBgLBSL35k+FQSSXqq6w/6UR0lRI8REAWVSdMiHbWqndRfYi5tcb70IHPrRxU0eWzthr6rAMw4pET+VYG+1lvvyoSU30E6UPlZmldD2TYcSCI9ztiXRIWjJ5d9rsAe6G42FAWt1YdYQzVZrw9jJAUuA2tGV9Wkg2BBuhuPdvuQAJbmuaQ4ZO0xEixJe12NrsbkAeJsDsPCgKqzjGQz45MdGxOFBLyG7BycNpLlEO4BHZgDa5DcKAs3IekOGxilsLKJNNtQ3DLe9tSMARex99jQDmTbc7AUB5+lzCTMMaQhRXxDkLqbuLZbKC9t+6oHDfkN6Af8ApNiUlx3a4eQTRQ9n2zKb6eyVncL+ldYmsRtq2uKlJu9uBDkla/EkOL62cFpIVJ2JFvZQDceJeidncNXViE4ed5fb7icl/Ob9rwFdlKdfWatHlxficBunhtKbzS58F4dSRZHlfaq1tYVLAaF1m5v+bqBNgLm1zV6lRUUor5sx0qLruU5X8lfV9NPkN7yi5sbi5seFxyNjwrYRqta6HILXzHEv+tP/AJS+rNpLQTZxh3ZFEY1d5iwHHgAu3Pi9dr2fxOGoTm6slFuyV9ra319Czi2tDbIIHCsJFK97a/Hcb7VT2ixNCtUpulJSsne3jp9yYRaHfRYE+AvXApa1IrqvqZLWIqsVfWGadzcRVAuOOHySRrXVl1ozxd0kS6Rq0oRxYgHbjtascq0Vx42fQyKlJ8N1ddeiOeLyySKwlQoWFwG2a3mvEetTGpGfwu5WcJQ+JWNcLh9TqPE1M5qCvLYrGMpvLFXZZXQiNUjdARq16rfq6VF/iK4uLrRqzTjyO5gaM6UGp73+yH6QVqm6JJhQDdiFoBrlG9ATyrFTNQCL9Pem8WVxo8sbyNKWVFTSLlQCdTMdhuOAPHhQkrjDXzFZM+1JE+CSb/J7alMuHUy4fU+xIIkGrgSQLWvtBI8dHeu+CRZPvsX3do0LgqxkSVgVARRp1BiW4biwJJ2oCh88xs2JlbFYgXadmOrSFVmWwIUDba6igJ51DHss3CS3RpMO2kEHv61SVLe9BqB8B50BbmEx2JfN8xiiKukeGgCJIzCITMCyXsDYNqfUQL7DjQDf1pdGIZsDh4zHFFP/AFURQbI4hlkSGIkAlGkjVALfnCwvtQEE6kcRDgGfE5g5w64oGHDM5Ijk7MhpyRyseyAc7e0L3oCSdemewyYbCLBLHIHleQFGV1IRNJ7ykjjMKAhOWYtzhY0BNvu+atbx/JC3zjagJB1CZnbGzw8pYdfrE4A+UrfCgLi6Uws+CxSISGaCZVI4hjGwBHnc0B5TXF3FAKMLmjR6tDGzqVblcEeHkf8Arerwnlb8GvUpUhmXmn6MsvqMyaOd58TMofsCixX4K5BZ2I4EgaLHlv6ULk56Z55h5MI6xOHYlCtla2zi/etbhfnXRwlCpCqnJaa/Q5eNxFKdJxi7vT6kfidIsCSSdbd4I6JbU1lVogwD+ySQ6kjut67LvKt06P68PJ6mqlGFDr1S35q+u3FabjOkFwN7Xtvyrzf+oa1LETjUSlHM0uDVnbfj1/EYO6TQ7vk0imwXX5rci9r8SByF64FajVc27Xu29NtdTadGS03OkmVSKSCjHSLkgErp33vbhsfgaxVKFWDaaemvQl0pLgdVy2S3sNe4FrHVuCdlte1lNUdGpb4XytZ32vt5FlSlyM/cmK+y1iCL2NvA71SKqRamovR32dtCcja2GyLo7xDNv5C1j53r0lX2sq392klzu2/srGusJzY0tBYkHiCR8K9jRqKrTjUWzSfqrmm9HYkWVCSOJPu8miUlmaKQFVlXbToD9x7WO4sd6w1MspPOrrmuHjbVfQ3KTlGK7t2euj0v4X0flqR/Gzpr1aQms30qGKjYX4kkC/nzraimla9zUbzNtKwpVGifvAqw2IIIIv5Vq4pKdFtPqbODk6eISa6Eu6Dd+SR7+yoAHjqNz8NPzFcQ9CS2SgEstAN84oBsmG9ATrTU3IsGmgsUT9pPE3mwcY3KpM9v2igB/wAM/OoJIJ0c6UdhluY4XVZsQIezH79pvilh6UBEnJ2vz3Hny/A0BZvRDI4c5w4wUP5CXBKjxyMdRl7aT/LGkUC1gNGhRa1t2N7gDtmOPZp8A8eDeKLDYqPCYXGBjaaKCQJpl7tmJAYgggf1gANjYB36ddMp8szXGfdgnaTvhnYuupWhjw+kJa4O7sxuCD3OO5oCL5V0rmzDPMJLiWOg4iPRFqJjjOyjQDw71jfjQDt9o7MNWNghFrQw6j+1KxuP4Y0+NAVjlU+h9VlNg2zGwN1K+p72wHMUBOMl6wYsPFAgy+KSSCKSISNK/eWW5lLIFt3ize4MQONAPXUHlbS444gDTHh4nTa+7yHuqSRY90tzv3V9QPQGIlCKzNwUFj7gLmgPGmYY/tZJJbBTI7yaV2VdbFtIA5C9qAkfWLk8GDxEUWGMhBw8Ukmtgx7R7k2sBtbSfXlQFj/Z9xCHCY1AT2gcMw5aGjshHndHv7hUx3REtmMuSSQa74kkRhG2AJLMRpUAAjgW1cR7Nejq57e5vc83RUL+/tYcuk2d9qI0V45FUA60WRGYjUBrR/YI1ObLcd6/gBhoUst2016fYzYirnsrp9dfnfbiII850qBouQLXv4eVvxri1vZulVqynnazNu1lxMSqWRMUzCUixa677FVINxYgi3C3KvHTxNaLcG72vwXgbqqSaOwzGTmw58hzDD/mNVHjKr4/Lx/dlu8l+fnUVpmUh46SDxFtjckngfFiafr6nT08evN38TIqkhWM1soZlJZdTMdrMdLAC3h3jWzRxzqTpwa1btfg29Fpy1u/xl3VsrvgMmBzNXv2lla97k7H18a2+0fZzE0Xmo3qJ7//AFfw4rw/k06WKhL4tBBgsMskhI7zBw4jP+lTVdlU/pW/NPH5V7WlGVHDwpvhFK/JpW9DTglOba3ve3NX28egrx890lUzmcSMCikPqjIa5ZgwshtdbKTe/lV6cPeTUbW3219N+eperU92Sc813pvpr125aDVGIlsZfH5VsPY1VdtDfjekkskwmZiWVtSA8Fs2pVA4W5V5y7tY9ZZXuI4OkDyw4Y+wY4k4AKTIwBkfuWALH5AVBJaPV3jHxGGZpmZykpQEm506Ebc892NASZsGp8fjQHJssjPG/wAaA5NkkR5H4mgHKgCgPOnXtj9GbgkatOE0AeHaCZQfQyX9KAqegFvbyTLDDq1BCyxrsNGtgx71uBYk7nbfhQE16kcaYsdK4NrYTEE+5Qr/AFQUBGejWGxeLngwuFdy2vVGpciONluxksdhbvEkC/HiTagJ39oGU/f4FbSXXCprZRbUxeS+1yQNrgEm2qgIJ0Jb/OWCP/qsP/vkoB866py2c4q/5vZKPICGPh63PrQEZyTKJcQ0nZKxEUcksjAXCJGjOSx5A6be8jjQHbC5LJJhJsWo/JwPEjf+7r3B8iqD98UBcX2cMsHZ4nE9o9y/YmP/AEdlVXDkc275A8Bfx2AuTFQh0ZDwdSp9zCx+tAeKsVC0bNG/tIWRvepIPzFAWF1jZQ0+aYOCM9/E4fBrc7gMw7O58gFvQDx1AymPEY+BxZ+xuV53iZlYehkFTHdEPYaThpAN1Nelzo873bOR1DlU3RGVmrs1jsfgalNXGVloxR7CvkNeX9SXi/qbsVoKooYhZn9r+XCsGeon7pkUYLWW45ZjIskmtBsQp95tcn529K2MfXhVrOcFwXrx/byM02pO6E88dka/6LfSseCd8VSX+cf+yKVFaEvBkXSLhy8/D4V9dbOAiS4KJ2RYw0EmneM9xh46XRwHG/BgLg8dtxozcVLM01fff5W08mdKmpSioJxdttn5NPXwa8xmx8xkcsyqrcDpBsSNrm5Nz53rbpwUI2Ro1ajnLM0k+g3Y7LllG97i9jcjfztxFWkrxaK06mSSZEDh5QzqV70al3FwdKC1zsf1gfWvPSg4PLLc9VTqRqRzRd0aYzGRnT2SlQI0DX5yBQJGG/Atciqly9egGVnD4GJXFne8jjwL7gHzC6R6UBIqAKAKAKAKAoH7QuSOs4xRjBikWOMSXJYSjVePSGAA0jVcqb77jYUBUwyyT7ucTb8kJBDf/wAwqXsP3V+YoBZgcvVYkxEu8btiYrcAJI4EePceLSr/AA0BwyTOZMKZTFpvLDJA2oE2SUaWK2Is1uBoBw6vcx+75lhJeAEyKx8EkPZv/dc0BcvXjk8Us+XDsl14jErC8oFnKXVQhbmO+Tv4UBS/SGJ8FmUwi/Jvh8SzREWIXRJqiIBuOAU2PrQCPGZ1LM0z4hu2knC6nfdgyFdLA+IVSnuY0Bc3U7aTIcwjCqG/yhbgAFg2HXTqPM3LD3UA0dXOX9t0dzRLXOpnA84o45Ft53WgHv7NWJvDjI/0ZIn/AI1Yf8ugLklkCqWY2CgknwA3JoDyt0UyuLNc6KMHXDzy4iUgEB1j/KSKCdwN9Cm3jQFkZ5lyp0qy5FHdGHUqDvYRpiAu5/1YoDh0AwATpFmoHAJPYf62WN/xqVuQ9iUzZCLcK31WNJ0hvn6OA8qyKuUdEbcR0XHIWPltWSNcxuiWKuWrYDSNgOQr55WwjlOUubZud2jX+iIyblFJHC4vb0NUhhJrYr3UXujEuAsTYW/65Vr4jCTU2rffzJcbCXMYLQyE7AIxJ8gL/hU4GjOOKpO204/VFKsb05LoyBRZ1AeLFf2lYfO1q+snAdGfIWw4mNvZdD6j6VFyjhLkKQlCpkJQgqjN8eWnla9ruw2/RB0gfACuBWlmqSfU9Zh4KFKMVyQiM1YzMeoeimPE+Dw8o/PijJ8m0gMPQgj0oB1oAoAoAoAoCoftJYtRgsNET33n1geKxxurH4yp8aAhGd5eIui2DNrNNjDKfE3SdAf4USgEOe4EL0dy+RbDXicQzeLMSyA+iwgfCgIv0d6Nz4ztzAtxh4XmkJvbSguFFhu7WsBzsfCgGhTbcbEUB6cz7MFxGEybFyr3mxeDe368qMpt5BmDe5aArzr96JLh51xsbMRipG7QG2lGVE0hfHVaQ0BVgwjdkZbdwOEJ/WYMwHwU/CgPQH2eMs/zfiHZrrPKVC8gEQAm/idRFv1R40Bw+zyv5DH4aRf6uYBvPUrIw/wvnQCPqDw/YY/MsNcsIyF1cj2UsiDfzufnQFudJpVTB4lnIVRDKSTwA0GgKY6l8FBHmcaqw7QZcrte4LzTOkp0346YpFXbw8jQEm6fhlz/ACh47Bm1ISeBS5Dj36ZGt5kUAgyXGJhelWMWZwi4iMKhYhQ0jiB1UE8Se8AOZoC3MSgZbVZaMh6oQthBV8xTKbPlalRyNY+9kpMZELDHWk6SLWAJRU0uAsaul6x1KWd3ZDQizXD3hlHijj4qarSw6VWL6r6opKPusrqXIB4V6hVjSdIRS9HR4VdVijpHEZO6+wzr7ifpVu9RV0jopxKcH1ftKD9LGpzoxuhF7pfngVdnYMc8qtxDEn97vfRq49VWm0jsUneCM5tgJcM6pMNLNGkg3vdJBcfA3B81PvrG1YyHpPqyw4TKsGFJOqFZDc370t5GA8gzkAchagJPQBQBQBQBQHnf7R2LLY+CLkkAYftSSOD8kWgHrrjwowuRZfhWt2iNCD744HEhH7zD40BBenGICZZlGGB3WGbEMP8AXykof7snxoC6epvowuFyxNajtMWO1k8dLj8mvohBtyLNQFJdVmA/z3h4nAOiSUEHcExxyHh71oD0B1g5GuJiwsfAJi4GGk6bBQwNrcLKT8KAjn2h8NqytW/s8RG3oVkT/iHwoCm8py/tMkx0n9jicK/oRLF9Zh8KAuX7PM4bK2A4piJFPqsbfRqAV9U2VGB8eS5cyz9pqIAvcyb2HC9+FAHQnLiubZjOrFUmO8eldLMrFQ+obg+1tz7Q34UBL+lOA7fB4mEcZYZUHvZCAfiRQEDyDoOXGEhxT3XCp2iSR6opixVU09srakAAAspHsjysBJ+kOTCXG4OSwJw5JUtvpuRqIJ3vZePkKA0TIEkzJ55EVtIBW4Bs6qiq2/McRQEp01NyDBSlwFqaA3tVLAxalgFqjKDSWPUCPEEfGiVnchob/wCh1tud/lWbvmV7tDc+AHhWbOY8hwfLh4VOcjIcmym4vbbxttVu8K92UX03y8yZzJh12MsuHiHkZI4Vvb96tao7yubFNWiTb7QOShFwmJQWA1YdvG28kX0l+NVe5ZFl9Wzg5VgtJuPu8Y9QoDfMGoJJLQBQBQBQBQFDZ/gzi+lkaKyyLE0JYEEKghTtWQ/pElTbldvI0Ar+0lhyTgWYkRgzKxAJ03MV289uV+VAVdl+HbMMxw8AZnRniw6H2SMNHZAdN+6ezUsbc7+NAeuyVReSqo9AoH8hQHl/qkxHaZ/BJw1viHt4aoZj+NAeks2ju0R5K4b4W/C9ARvrnwnaZPigOKhHH7kiFv7oagKs6s8EJMizgML9wt6xRtIvzAoB3+zdjT2eOi5L2Ui+8iRW/wBlPhQFsZNB2UUluN7+ttvnQB0dwQTWfGw+v86AeSKA0WEC1uW3pQGTGLg8xQAsYBJ8aA3oDFAFCAoSZoDFQDBoDUPU2IOBiq9yLGhhpciwqw62W1Ve5ZHnLPpSvSpbgf8AjcKPLSeyUetiKgksL7Q0LNlaFeCYmNm/Z0SKP7zLQCzqGlLZRGCbhZJgvkNZa3xYn1oCw6AKAKAKAKArvpNgjHmaYnc27N9tjpHdZQfMA/xUA39fcgXBxTA3HfjT9qUKQf4Uc+lAQT7PGT9rmDzkXXDRGx8JJe4v9ztaA9F4iIOjK3BgVPuIsaA8v9RWH1ZxAf7NZm/wmT/joD03iIrm9AMHWBKi5fi3lBKdhIpA3PeUqLeHeYb8uNAVl1OwCTI80jW/aOJ1PhZsNZPnr+VANX2dMXbG4iL+0w5PqjqPo5+FAX+I9iPGgOuHW16A7UAUAUAUAUAUAUAUAUAUAUBrahBjTQBpqbg5YmdY0Z5GCIgLMzEKqqNySTsBQHnLoeIsd0mMhfVGcTNPEbHviPW8NtttlVt+S2qCS1+vJb5NiPJoT/jIPxoDl1ESRnKIhGys6vL2oHFXMjEBh46NB9aAsOgCgCgCgCgGbpBgtZVrcLg/UfjQFJ9dfSCSdosvjhbThirvIQe85TuheQUI/E8T4W3Asrqf6MJgsEdEgmadtbOAABZQAmxN9J1c+JNATs0B58+z/hEizPFJKbTxxPGq246ZFEpvyI0rt5nwoD0CVoCH9auAxEuXyrhZUiBB7bUpLPFzRGHsk+7fxG9AMPUTk5w+HxIbdWkXc2sSE7wt6j40Ay9UmVGHN8a0aRjDuJuyIJ1CPtgY1jvvp02uD4DwoC57UBlRQG1AFAFAFAFAFAFAFAFAFAFAFAYoAoQcsVhkkRo5VV0cFWVgGVlPEEHYigIlk3RmPDYoPCgRQzAADgrXAHzHwoSPfSvAifDtGwuGK3HuIP4UAn6F9HYcHCVgQIZG1PYWuw7o9AB8zQEgoAoAoAoAoDhixcWoCG9PMjWWFXCDXGwu1u92ZBBF+Y1aT8aA26syY1kgPC/aL691/op9TQE2c7GgK56uMII8TKzKC8iE6yO9fUCw1frXuf2RQFj0AkzY/kZPNGHqRb8aAYOjOF7OGcDa4v8A3SPwoDj0PysJKz24JYepH4A0BL7UAUBmgCgCgCgCgCgCgCgCgCgCgCgMUBkUAUByMe96A2lW4oAiWwtQG9AFAFAFAFAc5FoDnLCGUqeDAg+47UBGsog7KZT+6fXb62+FASqW+k242NvfyoCMZDhNMynyP0NASqgE2PW6EeJH8/woBHDFZHH6Vh9b0ApyyAKD5n6f9zQCygCgCgCgCgCgCgCgCgCgCgCgCgCgCgCgCgMUAGgM0AUAUAUAUAUBg0BigGnGoA5t7/W1AO6nYUA1YIflB6/Q0A7UByxHKgONqA7QcKA60AUAUAUAUAUAUAUAUAUAUAUAUAUAUAUAUAUAUAUAUAUAUB/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GB">
              <a:solidFill>
                <a:prstClr val="black"/>
              </a:solidFill>
              <a:latin typeface="Calibri"/>
              <a:cs typeface="+mn-cs"/>
            </a:endParaRPr>
          </a:p>
        </p:txBody>
      </p:sp>
      <p:pic>
        <p:nvPicPr>
          <p:cNvPr id="11" name="Picture 10" descr="consultancy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92423" y="166018"/>
            <a:ext cx="2180729" cy="2180729"/>
          </a:xfrm>
          <a:prstGeom prst="rect">
            <a:avLst/>
          </a:prstGeom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1860" y="332656"/>
            <a:ext cx="3200356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Mike\AppData\Local\Microsoft\Windows\Temporary Internet Files\Content.IE5\92ITL48O\consulting_0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423" y="4725144"/>
            <a:ext cx="2857500" cy="1562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8737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9231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en-GB" sz="3600" dirty="0">
                <a:solidFill>
                  <a:srgbClr val="0000FF"/>
                </a:solidFill>
              </a:rPr>
              <a:t>Last time we….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Reviewed the module’s aims and objectives and the assessment process</a:t>
            </a:r>
          </a:p>
          <a:p>
            <a:r>
              <a:rPr lang="en-GB" dirty="0"/>
              <a:t>Began to consider the role of a consultant</a:t>
            </a:r>
          </a:p>
          <a:p>
            <a:r>
              <a:rPr lang="en-GB" dirty="0"/>
              <a:t>Touched on the impact of change on organisations</a:t>
            </a:r>
          </a:p>
          <a:p>
            <a:r>
              <a:rPr lang="en-GB" dirty="0"/>
              <a:t>Considered some possible and previous research topics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1026" name="Picture 2" descr="C:\Users\Mike\AppData\Local\Microsoft\Windows\Temporary Internet Files\Content.IE5\92ITL48O\Recap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88640"/>
            <a:ext cx="2755900" cy="129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ike\AppData\Local\Microsoft\Windows\Temporary Internet Files\Content.IE5\VPMHGRB0\tardis_ai_file_by_ashley3d-d7462qt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2118" y="3717032"/>
            <a:ext cx="1563755" cy="3007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35294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Identify some organisations and explain why they might need help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</a:t>
            </a:r>
          </a:p>
          <a:p>
            <a:pPr marL="0" indent="0">
              <a:buNone/>
            </a:pPr>
            <a:r>
              <a:rPr lang="en-GB" dirty="0"/>
              <a:t>	5 Minutes – work in pairs</a:t>
            </a:r>
          </a:p>
        </p:txBody>
      </p:sp>
      <p:pic>
        <p:nvPicPr>
          <p:cNvPr id="4" name="Picture 2" descr="C:\Users\Mike\AppData\Local\Microsoft\Windows\Temporary Internet Files\Content.IE5\92ITL48O\Recap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88640"/>
            <a:ext cx="2755900" cy="129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457200" y="219231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en-GB" sz="3600" dirty="0">
                <a:solidFill>
                  <a:srgbClr val="0000FF"/>
                </a:solidFill>
              </a:rPr>
              <a:t>Let’s check ….</a:t>
            </a:r>
          </a:p>
        </p:txBody>
      </p:sp>
    </p:spTree>
    <p:extLst>
      <p:ext uri="{BB962C8B-B14F-4D97-AF65-F5344CB8AC3E}">
        <p14:creationId xmlns:p14="http://schemas.microsoft.com/office/powerpoint/2010/main" val="9583218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dirty="0">
                <a:solidFill>
                  <a:srgbClr val="0000FF"/>
                </a:solidFill>
              </a:rPr>
              <a:t>Today’s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To recognise the contribution Consultancy plays today</a:t>
            </a:r>
          </a:p>
          <a:p>
            <a:r>
              <a:rPr lang="en-GB" dirty="0"/>
              <a:t>To consider the benefits it offers organisations</a:t>
            </a:r>
          </a:p>
          <a:p>
            <a:r>
              <a:rPr lang="en-GB" dirty="0"/>
              <a:t>To examine the different types of consultancy activity and business sectors involved</a:t>
            </a:r>
          </a:p>
          <a:p>
            <a:r>
              <a:rPr lang="en-GB" dirty="0"/>
              <a:t>To begin to consider the issue of client engagement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Tutorial:  Choosing your topic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http://youtu.be/SWDMtLk1-EM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 descr="consultancy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588224" y="4293096"/>
            <a:ext cx="2232248" cy="2232248"/>
          </a:xfrm>
          <a:prstGeom prst="rect">
            <a:avLst/>
          </a:prstGeom>
        </p:spPr>
      </p:pic>
      <p:pic>
        <p:nvPicPr>
          <p:cNvPr id="3074" name="Picture 2" descr="C:\Users\Mike\AppData\Local\Microsoft\Windows\Temporary Internet Files\Content.IE5\VPMHGRB0\checklist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0"/>
            <a:ext cx="1691680" cy="1268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45298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>
                <a:solidFill>
                  <a:srgbClr val="0000FF"/>
                </a:solidFill>
              </a:rPr>
              <a:t>Definition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“A consultant is an independent advisor who adds value by helping managers to identify and achieve beneficial change appropriate to their situation” 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(Newton, 2010:6)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050" name="Picture 2" descr="C:\Users\Mike\AppData\Local\Microsoft\Windows\Temporary Internet Files\Content.IE5\92ITL48O\ill_herethanks[1]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573016"/>
            <a:ext cx="3028950" cy="2390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713997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 Box 2"/>
          <p:cNvSpPr txBox="1">
            <a:spLocks noChangeArrowheads="1"/>
          </p:cNvSpPr>
          <p:nvPr/>
        </p:nvSpPr>
        <p:spPr bwMode="auto">
          <a:xfrm>
            <a:off x="266699" y="6143431"/>
            <a:ext cx="85344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B5E1E3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altLang="en-US" dirty="0"/>
              <a:t>Consulting is a managerial activity!!!</a:t>
            </a:r>
            <a:endParaRPr lang="en-GB" altLang="en-US" sz="800" dirty="0"/>
          </a:p>
        </p:txBody>
      </p:sp>
      <p:pic>
        <p:nvPicPr>
          <p:cNvPr id="3075" name="Picture 3" descr="M01NF00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1837" y="1504752"/>
            <a:ext cx="5064125" cy="4562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fontAlgn="auto">
              <a:spcAft>
                <a:spcPts val="0"/>
              </a:spcAft>
            </a:pPr>
            <a:r>
              <a:rPr lang="en-GB" dirty="0" err="1">
                <a:solidFill>
                  <a:srgbClr val="0000FF"/>
                </a:solidFill>
              </a:rPr>
              <a:t>Mintzberg’s</a:t>
            </a:r>
            <a:r>
              <a:rPr lang="en-GB" dirty="0">
                <a:solidFill>
                  <a:srgbClr val="0000FF"/>
                </a:solidFill>
              </a:rPr>
              <a:t> Managerial Role</a:t>
            </a:r>
          </a:p>
        </p:txBody>
      </p:sp>
    </p:spTree>
    <p:extLst>
      <p:ext uri="{BB962C8B-B14F-4D97-AF65-F5344CB8AC3E}">
        <p14:creationId xmlns:p14="http://schemas.microsoft.com/office/powerpoint/2010/main" val="15801254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>
            <a:normAutofit fontScale="90000"/>
          </a:bodyPr>
          <a:lstStyle/>
          <a:p>
            <a:pPr algn="l"/>
            <a:r>
              <a:rPr lang="en-GB" altLang="en-US" dirty="0">
                <a:solidFill>
                  <a:srgbClr val="0000FF"/>
                </a:solidFill>
              </a:rPr>
              <a:t>Defining management </a:t>
            </a:r>
            <a:br>
              <a:rPr lang="en-GB" altLang="en-US" dirty="0">
                <a:solidFill>
                  <a:srgbClr val="0000FF"/>
                </a:solidFill>
              </a:rPr>
            </a:br>
            <a:r>
              <a:rPr lang="en-GB" altLang="en-US" dirty="0">
                <a:solidFill>
                  <a:srgbClr val="0000FF"/>
                </a:solidFill>
              </a:rPr>
              <a:t>consultancy</a:t>
            </a: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612775" y="1600200"/>
            <a:ext cx="8153400" cy="4495800"/>
          </a:xfrm>
        </p:spPr>
        <p:txBody>
          <a:bodyPr>
            <a:normAutofit lnSpcReduction="10000"/>
          </a:bodyPr>
          <a:lstStyle/>
          <a:p>
            <a:r>
              <a:rPr lang="en-GB" altLang="en-US" sz="3200" dirty="0"/>
              <a:t>The MCA’s definition of management consultancy is:</a:t>
            </a:r>
          </a:p>
          <a:p>
            <a:pPr lvl="1"/>
            <a:r>
              <a:rPr lang="en-GB" altLang="en-US" i="1" dirty="0"/>
              <a:t>Management consultancy is the </a:t>
            </a:r>
            <a:r>
              <a:rPr lang="en-GB" altLang="en-US" b="1" i="1" dirty="0"/>
              <a:t>creation of value </a:t>
            </a:r>
            <a:r>
              <a:rPr lang="en-GB" altLang="en-US" i="1" dirty="0"/>
              <a:t>for organisations, through the application of knowledge, techniques and assets, to improve performance.  This is achieved through the rendering of </a:t>
            </a:r>
            <a:r>
              <a:rPr lang="en-GB" altLang="en-US" b="1" i="1" dirty="0"/>
              <a:t>objective advice</a:t>
            </a:r>
            <a:r>
              <a:rPr lang="en-GB" altLang="en-US" i="1" dirty="0"/>
              <a:t> and/or the </a:t>
            </a:r>
            <a:r>
              <a:rPr lang="en-GB" altLang="en-US" b="1" i="1" dirty="0"/>
              <a:t>implementation of business solutions</a:t>
            </a:r>
            <a:r>
              <a:rPr lang="en-GB" altLang="en-US" i="1" dirty="0"/>
              <a:t>.</a:t>
            </a:r>
            <a:endParaRPr lang="en-GB" altLang="en-US" dirty="0"/>
          </a:p>
          <a:p>
            <a:r>
              <a:rPr lang="en-GB" altLang="en-US" sz="3200" dirty="0"/>
              <a:t>This clearly states that its concern is to create value for organisations</a:t>
            </a:r>
          </a:p>
        </p:txBody>
      </p:sp>
      <p:pic>
        <p:nvPicPr>
          <p:cNvPr id="12290" name="Picture 2" descr="C:\Users\Mike\AppData\Local\Microsoft\Windows\Temporary Internet Files\Content.IE5\WKGHS6V0\Add-blogging-value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9000" y="0"/>
            <a:ext cx="190500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00057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>
                <a:solidFill>
                  <a:srgbClr val="0000FF"/>
                </a:solidFill>
              </a:rPr>
              <a:t>A 1960s joke…….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 management consultant is someone who will borrow your watch to tell you the time</a:t>
            </a:r>
          </a:p>
          <a:p>
            <a:pPr marL="0" indent="0">
              <a:buNone/>
            </a:pPr>
            <a:r>
              <a:rPr lang="en-GB" dirty="0"/>
              <a:t>(Sturdy et al, 2009)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….be assured that the client is someone with a very expensive watch who doesn’t know the time of day  (The Times, 16/10/14)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39C6056-4958-41AB-B37A-5D63890E1FB2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  <p:pic>
        <p:nvPicPr>
          <p:cNvPr id="13314" name="Picture 2" descr="C:\Users\Mike\AppData\Local\Microsoft\Windows\Temporary Internet Files\Content.IE5\XW8BZP9J\laughing[1]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0375" y="0"/>
            <a:ext cx="2333625" cy="1928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19549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 eaLnBrk="1" hangingPunct="1">
              <a:defRPr/>
            </a:pPr>
            <a:r>
              <a:rPr lang="en-GB" sz="3200" dirty="0">
                <a:solidFill>
                  <a:srgbClr val="0000FF"/>
                </a:solidFill>
                <a:latin typeface="+mn-lt"/>
                <a:cs typeface="Arial" pitchFamily="34" charset="0"/>
              </a:rPr>
              <a:t>Benefits and risks: </a:t>
            </a:r>
            <a:br>
              <a:rPr lang="en-GB" sz="3200" dirty="0">
                <a:solidFill>
                  <a:srgbClr val="0000FF"/>
                </a:solidFill>
                <a:latin typeface="+mn-lt"/>
                <a:cs typeface="Arial" pitchFamily="34" charset="0"/>
              </a:rPr>
            </a:br>
            <a:r>
              <a:rPr lang="en-GB" sz="3200" dirty="0">
                <a:solidFill>
                  <a:srgbClr val="0000FF"/>
                </a:solidFill>
                <a:latin typeface="+mn-lt"/>
                <a:cs typeface="Arial" pitchFamily="34" charset="0"/>
              </a:rPr>
              <a:t>what are they? </a:t>
            </a:r>
            <a:endParaRPr lang="en-GB" sz="3200" dirty="0">
              <a:solidFill>
                <a:srgbClr val="0000FF"/>
              </a:solidFill>
              <a:latin typeface="+mn-lt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en-GB" sz="2400" dirty="0">
                <a:cs typeface="Arial" pitchFamily="34" charset="0"/>
              </a:rPr>
              <a:t>In groups of 4, consider the following: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None/>
              <a:defRPr/>
            </a:pPr>
            <a:endParaRPr lang="en-GB" sz="1100" dirty="0">
              <a:cs typeface="Arial" pitchFamily="34" charset="0"/>
            </a:endParaRPr>
          </a:p>
          <a:p>
            <a:pPr marL="596900" indent="-514350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en-GB" sz="2400" dirty="0">
                <a:cs typeface="Arial" pitchFamily="34" charset="0"/>
              </a:rPr>
              <a:t>a.  What  are the potential </a:t>
            </a:r>
            <a:r>
              <a:rPr lang="en-GB" sz="2400" b="1" i="1" dirty="0">
                <a:cs typeface="Arial" pitchFamily="34" charset="0"/>
              </a:rPr>
              <a:t>benefits</a:t>
            </a:r>
            <a:r>
              <a:rPr lang="en-GB" sz="2400" dirty="0">
                <a:cs typeface="Arial" pitchFamily="34" charset="0"/>
              </a:rPr>
              <a:t> of employing a</a:t>
            </a:r>
          </a:p>
          <a:p>
            <a:pPr marL="596900" indent="-514350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en-GB" sz="2400" dirty="0">
                <a:cs typeface="Arial" pitchFamily="34" charset="0"/>
              </a:rPr>
              <a:t>     management consultant? </a:t>
            </a:r>
          </a:p>
          <a:p>
            <a:pPr marL="596900" indent="-514350" eaLnBrk="1" fontAlgn="auto" hangingPunct="1">
              <a:spcAft>
                <a:spcPts val="0"/>
              </a:spcAft>
              <a:buFont typeface="Wingdings 3"/>
              <a:buNone/>
              <a:defRPr/>
            </a:pPr>
            <a:endParaRPr lang="en-GB" sz="1100" i="1" dirty="0">
              <a:cs typeface="Arial" pitchFamily="34" charset="0"/>
            </a:endParaRPr>
          </a:p>
          <a:p>
            <a:pPr marL="596900" indent="-514350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en-GB" sz="2400" dirty="0">
                <a:cs typeface="Arial" pitchFamily="34" charset="0"/>
              </a:rPr>
              <a:t>b.  What are the potential </a:t>
            </a:r>
            <a:r>
              <a:rPr lang="en-GB" sz="2400" b="1" i="1" dirty="0">
                <a:cs typeface="Arial" pitchFamily="34" charset="0"/>
              </a:rPr>
              <a:t>risks</a:t>
            </a:r>
            <a:r>
              <a:rPr lang="en-GB" sz="2400" dirty="0">
                <a:cs typeface="Arial" pitchFamily="34" charset="0"/>
              </a:rPr>
              <a:t>? </a:t>
            </a:r>
          </a:p>
          <a:p>
            <a:pPr marL="596900" indent="-514350" eaLnBrk="1" fontAlgn="auto" hangingPunct="1">
              <a:spcAft>
                <a:spcPts val="0"/>
              </a:spcAft>
              <a:buFont typeface="Wingdings 3"/>
              <a:buAutoNum type="alphaLcPeriod" startAt="2"/>
              <a:defRPr/>
            </a:pPr>
            <a:endParaRPr lang="en-GB" sz="1100" dirty="0">
              <a:cs typeface="Arial" pitchFamily="34" charset="0"/>
            </a:endParaRPr>
          </a:p>
          <a:p>
            <a:pPr marL="596900" indent="-514350" eaLnBrk="1" fontAlgn="auto" hangingPunct="1">
              <a:spcAft>
                <a:spcPts val="0"/>
              </a:spcAft>
              <a:buFont typeface="Wingdings 3"/>
              <a:buNone/>
              <a:defRPr/>
            </a:pPr>
            <a:endParaRPr lang="en-GB" sz="2400" dirty="0">
              <a:cs typeface="Arial" pitchFamily="34" charset="0"/>
            </a:endParaRPr>
          </a:p>
          <a:p>
            <a:pPr marL="596900" indent="-514350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en-GB" sz="2400" dirty="0">
                <a:cs typeface="Arial" pitchFamily="34" charset="0"/>
              </a:rPr>
              <a:t>Appoint a spokesperson to feedback your thoughts to the</a:t>
            </a:r>
          </a:p>
          <a:p>
            <a:pPr marL="596900" indent="-514350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en-GB" sz="2400" dirty="0">
                <a:cs typeface="Arial" pitchFamily="34" charset="0"/>
              </a:rPr>
              <a:t>rest of the class</a:t>
            </a:r>
          </a:p>
        </p:txBody>
      </p:sp>
      <p:sp>
        <p:nvSpPr>
          <p:cNvPr id="9220" name="Footer Placeholder 3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 sz="2700">
                <a:solidFill>
                  <a:schemeClr val="tx1"/>
                </a:solidFill>
                <a:latin typeface="Lucida Sans Unicode" pitchFamily="34" charset="0"/>
              </a:defRPr>
            </a:lvl1pPr>
            <a:lvl2pPr marL="742950" indent="-285750" eaLnBrk="0" hangingPunct="0">
              <a:spcBef>
                <a:spcPts val="325"/>
              </a:spcBef>
              <a:buClr>
                <a:schemeClr val="accent1"/>
              </a:buClr>
              <a:buFont typeface="Verdana" pitchFamily="34" charset="0"/>
              <a:buChar char="◦"/>
              <a:defRPr sz="2300">
                <a:solidFill>
                  <a:schemeClr val="tx1"/>
                </a:solidFill>
                <a:latin typeface="Lucida Sans Unicode" pitchFamily="34" charset="0"/>
              </a:defRPr>
            </a:lvl2pPr>
            <a:lvl3pPr marL="1143000" indent="-228600" eaLnBrk="0" hangingPunct="0">
              <a:spcBef>
                <a:spcPts val="350"/>
              </a:spcBef>
              <a:buClr>
                <a:schemeClr val="accent2"/>
              </a:buClr>
              <a:buSzPct val="100000"/>
              <a:buFont typeface="Wingdings 2" pitchFamily="18" charset="2"/>
              <a:buChar char=""/>
              <a:defRPr sz="2100">
                <a:solidFill>
                  <a:schemeClr val="tx1"/>
                </a:solidFill>
                <a:latin typeface="Lucida Sans Unicode" pitchFamily="34" charset="0"/>
              </a:defRPr>
            </a:lvl3pPr>
            <a:lvl4pPr marL="1600200" indent="-228600" eaLnBrk="0" hangingPunct="0">
              <a:spcBef>
                <a:spcPts val="350"/>
              </a:spcBef>
              <a:buClr>
                <a:schemeClr val="accent2"/>
              </a:buClr>
              <a:buFont typeface="Wingdings 2" pitchFamily="18" charset="2"/>
              <a:buChar char=""/>
              <a:defRPr sz="1900">
                <a:solidFill>
                  <a:schemeClr val="tx1"/>
                </a:solidFill>
                <a:latin typeface="Lucida Sans Unicode" pitchFamily="34" charset="0"/>
              </a:defRPr>
            </a:lvl4pPr>
            <a:lvl5pPr marL="2057400" indent="-228600" eaLnBrk="0" hangingPunct="0">
              <a:spcBef>
                <a:spcPts val="350"/>
              </a:spcBef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1000">
              <a:solidFill>
                <a:prstClr val="black"/>
              </a:solidFill>
              <a:latin typeface="Tahoma" charset="0"/>
            </a:endParaRPr>
          </a:p>
        </p:txBody>
      </p:sp>
      <p:sp>
        <p:nvSpPr>
          <p:cNvPr id="9221" name="Slide Number Placeholder 4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 sz="2700">
                <a:solidFill>
                  <a:schemeClr val="tx1"/>
                </a:solidFill>
                <a:latin typeface="Lucida Sans Unicode" pitchFamily="34" charset="0"/>
              </a:defRPr>
            </a:lvl1pPr>
            <a:lvl2pPr marL="742950" indent="-285750" eaLnBrk="0" hangingPunct="0">
              <a:spcBef>
                <a:spcPts val="325"/>
              </a:spcBef>
              <a:buClr>
                <a:schemeClr val="accent1"/>
              </a:buClr>
              <a:buFont typeface="Verdana" pitchFamily="34" charset="0"/>
              <a:buChar char="◦"/>
              <a:defRPr sz="2300">
                <a:solidFill>
                  <a:schemeClr val="tx1"/>
                </a:solidFill>
                <a:latin typeface="Lucida Sans Unicode" pitchFamily="34" charset="0"/>
              </a:defRPr>
            </a:lvl2pPr>
            <a:lvl3pPr marL="1143000" indent="-228600" eaLnBrk="0" hangingPunct="0">
              <a:spcBef>
                <a:spcPts val="350"/>
              </a:spcBef>
              <a:buClr>
                <a:schemeClr val="accent2"/>
              </a:buClr>
              <a:buSzPct val="100000"/>
              <a:buFont typeface="Wingdings 2" pitchFamily="18" charset="2"/>
              <a:buChar char=""/>
              <a:defRPr sz="2100">
                <a:solidFill>
                  <a:schemeClr val="tx1"/>
                </a:solidFill>
                <a:latin typeface="Lucida Sans Unicode" pitchFamily="34" charset="0"/>
              </a:defRPr>
            </a:lvl3pPr>
            <a:lvl4pPr marL="1600200" indent="-228600" eaLnBrk="0" hangingPunct="0">
              <a:spcBef>
                <a:spcPts val="350"/>
              </a:spcBef>
              <a:buClr>
                <a:schemeClr val="accent2"/>
              </a:buClr>
              <a:buFont typeface="Wingdings 2" pitchFamily="18" charset="2"/>
              <a:buChar char=""/>
              <a:defRPr sz="1900">
                <a:solidFill>
                  <a:schemeClr val="tx1"/>
                </a:solidFill>
                <a:latin typeface="Lucida Sans Unicode" pitchFamily="34" charset="0"/>
              </a:defRPr>
            </a:lvl4pPr>
            <a:lvl5pPr marL="2057400" indent="-228600" eaLnBrk="0" hangingPunct="0">
              <a:spcBef>
                <a:spcPts val="350"/>
              </a:spcBef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fld id="{C56816DD-29D1-4D4A-97FC-5E4020DF5337}" type="slidenum">
              <a:rPr lang="en-GB" altLang="en-US" sz="1000">
                <a:solidFill>
                  <a:prstClr val="black"/>
                </a:solidFill>
                <a:latin typeface="Tahoma" charset="0"/>
              </a:rPr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t>9</a:t>
            </a:fld>
            <a:endParaRPr lang="en-GB" altLang="en-US" sz="1000">
              <a:solidFill>
                <a:prstClr val="black"/>
              </a:solidFill>
              <a:latin typeface="Tahoma" charset="0"/>
            </a:endParaRPr>
          </a:p>
        </p:txBody>
      </p:sp>
      <p:pic>
        <p:nvPicPr>
          <p:cNvPr id="15362" name="Picture 2" descr="C:\Users\Mike\AppData\Local\Microsoft\Windows\Temporary Internet Files\Content.IE5\WKGHS6V0\why-are-you-here-bucket-list-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31359"/>
            <a:ext cx="2195736" cy="2189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59973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1224136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2800" dirty="0">
                <a:solidFill>
                  <a:srgbClr val="0000FF"/>
                </a:solidFill>
                <a:latin typeface="+mn-lt"/>
                <a:cs typeface="Arial" pitchFamily="34" charset="0"/>
              </a:rPr>
              <a:t>Employing Management Consultants:</a:t>
            </a:r>
            <a:br>
              <a:rPr lang="en-GB" sz="2800" dirty="0">
                <a:solidFill>
                  <a:srgbClr val="0000FF"/>
                </a:solidFill>
                <a:latin typeface="+mn-lt"/>
                <a:cs typeface="Arial" pitchFamily="34" charset="0"/>
              </a:rPr>
            </a:br>
            <a:r>
              <a:rPr lang="en-GB" sz="2800" dirty="0">
                <a:solidFill>
                  <a:srgbClr val="0000FF"/>
                </a:solidFill>
                <a:latin typeface="+mn-lt"/>
                <a:cs typeface="Arial" pitchFamily="34" charset="0"/>
              </a:rPr>
              <a:t>benefits &amp; risks identified</a:t>
            </a:r>
            <a:endParaRPr lang="en-GB" sz="2800" dirty="0">
              <a:solidFill>
                <a:srgbClr val="0000FF"/>
              </a:solidFill>
              <a:latin typeface="+mn-lt"/>
            </a:endParaRPr>
          </a:p>
        </p:txBody>
      </p:sp>
      <p:sp>
        <p:nvSpPr>
          <p:cNvPr id="10243" name="Text Placeholder 2"/>
          <p:cNvSpPr>
            <a:spLocks noGrp="1"/>
          </p:cNvSpPr>
          <p:nvPr>
            <p:ph type="body" idx="1"/>
          </p:nvPr>
        </p:nvSpPr>
        <p:spPr>
          <a:ln>
            <a:headEnd/>
            <a:tailEnd/>
          </a:ln>
        </p:spPr>
        <p:txBody>
          <a:bodyPr/>
          <a:lstStyle/>
          <a:p>
            <a:pPr algn="ctr" eaLnBrk="1" hangingPunct="1"/>
            <a:r>
              <a:rPr lang="en-GB" altLang="en-US" b="1">
                <a:latin typeface="Arial" charset="0"/>
                <a:cs typeface="Arial" charset="0"/>
              </a:rPr>
              <a:t>BENEFITS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84213" y="1773238"/>
            <a:ext cx="3668712" cy="3613150"/>
          </a:xfrm>
        </p:spPr>
        <p:txBody>
          <a:bodyPr>
            <a:normAutofit/>
          </a:bodyPr>
          <a:lstStyle/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endParaRPr lang="en-GB" dirty="0">
              <a:cs typeface="Arial" pitchFamily="34" charset="0"/>
            </a:endParaRPr>
          </a:p>
          <a:p>
            <a:pPr marL="449263" indent="-339725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>
                <a:cs typeface="Arial" pitchFamily="34" charset="0"/>
              </a:rPr>
              <a:t>Fresh ideas</a:t>
            </a:r>
          </a:p>
          <a:p>
            <a:pPr marL="449263" indent="-339725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>
                <a:cs typeface="Arial" pitchFamily="34" charset="0"/>
              </a:rPr>
              <a:t>Independent</a:t>
            </a:r>
          </a:p>
          <a:p>
            <a:pPr marL="449263" indent="-339725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>
                <a:cs typeface="Arial" pitchFamily="34" charset="0"/>
              </a:rPr>
              <a:t>Professional </a:t>
            </a:r>
          </a:p>
          <a:p>
            <a:pPr marL="449263" indent="-339725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>
                <a:cs typeface="Arial" pitchFamily="34" charset="0"/>
              </a:rPr>
              <a:t>Specialist skills</a:t>
            </a:r>
          </a:p>
          <a:p>
            <a:pPr marL="449263" indent="-339725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>
                <a:cs typeface="Arial" pitchFamily="34" charset="0"/>
              </a:rPr>
              <a:t>Funding</a:t>
            </a:r>
          </a:p>
          <a:p>
            <a:pPr marL="449263" indent="-339725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>
                <a:cs typeface="Arial" pitchFamily="34" charset="0"/>
              </a:rPr>
              <a:t>No employment costs</a:t>
            </a:r>
          </a:p>
          <a:p>
            <a:pPr marL="449263" indent="-339725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>
                <a:cs typeface="Arial" pitchFamily="34" charset="0"/>
              </a:rPr>
              <a:t>Short term or long term solutions</a:t>
            </a:r>
          </a:p>
        </p:txBody>
      </p:sp>
      <p:sp>
        <p:nvSpPr>
          <p:cNvPr id="10244" name="Text Placeholder 3"/>
          <p:cNvSpPr>
            <a:spLocks noGrp="1"/>
          </p:cNvSpPr>
          <p:nvPr>
            <p:ph type="body" sz="quarter" idx="3"/>
          </p:nvPr>
        </p:nvSpPr>
        <p:spPr>
          <a:ln>
            <a:headEnd/>
            <a:tailEnd/>
          </a:ln>
        </p:spPr>
        <p:txBody>
          <a:bodyPr/>
          <a:lstStyle/>
          <a:p>
            <a:pPr algn="ctr" eaLnBrk="1" hangingPunct="1"/>
            <a:r>
              <a:rPr lang="en-GB" altLang="en-US" b="1">
                <a:latin typeface="Arial" charset="0"/>
                <a:cs typeface="Arial" charset="0"/>
              </a:rPr>
              <a:t>RISKS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59338" y="1844675"/>
            <a:ext cx="3384550" cy="3541713"/>
          </a:xfrm>
        </p:spPr>
        <p:txBody>
          <a:bodyPr>
            <a:normAutofit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dirty="0"/>
          </a:p>
          <a:p>
            <a:pPr marL="449263" indent="-339725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>
                <a:cs typeface="Arial" pitchFamily="34" charset="0"/>
              </a:rPr>
              <a:t>Costs </a:t>
            </a:r>
          </a:p>
          <a:p>
            <a:pPr marL="449263" indent="-339725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>
                <a:cs typeface="Arial" pitchFamily="34" charset="0"/>
              </a:rPr>
              <a:t>Lack of control</a:t>
            </a:r>
          </a:p>
          <a:p>
            <a:pPr marL="449263" indent="-339725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>
                <a:cs typeface="Arial" pitchFamily="34" charset="0"/>
              </a:rPr>
              <a:t>External Issues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dirty="0"/>
          </a:p>
        </p:txBody>
      </p:sp>
      <p:sp>
        <p:nvSpPr>
          <p:cNvPr id="10247" name="Footer Placeholder 6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 sz="2700">
                <a:solidFill>
                  <a:schemeClr val="tx1"/>
                </a:solidFill>
                <a:latin typeface="Lucida Sans Unicode" pitchFamily="34" charset="0"/>
              </a:defRPr>
            </a:lvl1pPr>
            <a:lvl2pPr marL="742950" indent="-285750" eaLnBrk="0" hangingPunct="0">
              <a:spcBef>
                <a:spcPts val="325"/>
              </a:spcBef>
              <a:buClr>
                <a:schemeClr val="accent1"/>
              </a:buClr>
              <a:buFont typeface="Verdana" pitchFamily="34" charset="0"/>
              <a:buChar char="◦"/>
              <a:defRPr sz="2300">
                <a:solidFill>
                  <a:schemeClr val="tx1"/>
                </a:solidFill>
                <a:latin typeface="Lucida Sans Unicode" pitchFamily="34" charset="0"/>
              </a:defRPr>
            </a:lvl2pPr>
            <a:lvl3pPr marL="1143000" indent="-228600" eaLnBrk="0" hangingPunct="0">
              <a:spcBef>
                <a:spcPts val="350"/>
              </a:spcBef>
              <a:buClr>
                <a:schemeClr val="accent2"/>
              </a:buClr>
              <a:buSzPct val="100000"/>
              <a:buFont typeface="Wingdings 2" pitchFamily="18" charset="2"/>
              <a:buChar char=""/>
              <a:defRPr sz="2100">
                <a:solidFill>
                  <a:schemeClr val="tx1"/>
                </a:solidFill>
                <a:latin typeface="Lucida Sans Unicode" pitchFamily="34" charset="0"/>
              </a:defRPr>
            </a:lvl3pPr>
            <a:lvl4pPr marL="1600200" indent="-228600" eaLnBrk="0" hangingPunct="0">
              <a:spcBef>
                <a:spcPts val="350"/>
              </a:spcBef>
              <a:buClr>
                <a:schemeClr val="accent2"/>
              </a:buClr>
              <a:buFont typeface="Wingdings 2" pitchFamily="18" charset="2"/>
              <a:buChar char=""/>
              <a:defRPr sz="1900">
                <a:solidFill>
                  <a:schemeClr val="tx1"/>
                </a:solidFill>
                <a:latin typeface="Lucida Sans Unicode" pitchFamily="34" charset="0"/>
              </a:defRPr>
            </a:lvl4pPr>
            <a:lvl5pPr marL="2057400" indent="-228600" eaLnBrk="0" hangingPunct="0">
              <a:spcBef>
                <a:spcPts val="350"/>
              </a:spcBef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1000">
              <a:solidFill>
                <a:prstClr val="black"/>
              </a:solidFill>
              <a:latin typeface="Tahoma" charset="0"/>
            </a:endParaRPr>
          </a:p>
        </p:txBody>
      </p:sp>
      <p:sp>
        <p:nvSpPr>
          <p:cNvPr id="10248" name="Slide Number Placeholder 7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 sz="2700">
                <a:solidFill>
                  <a:schemeClr val="tx1"/>
                </a:solidFill>
                <a:latin typeface="Lucida Sans Unicode" pitchFamily="34" charset="0"/>
              </a:defRPr>
            </a:lvl1pPr>
            <a:lvl2pPr marL="742950" indent="-285750" eaLnBrk="0" hangingPunct="0">
              <a:spcBef>
                <a:spcPts val="325"/>
              </a:spcBef>
              <a:buClr>
                <a:schemeClr val="accent1"/>
              </a:buClr>
              <a:buFont typeface="Verdana" pitchFamily="34" charset="0"/>
              <a:buChar char="◦"/>
              <a:defRPr sz="2300">
                <a:solidFill>
                  <a:schemeClr val="tx1"/>
                </a:solidFill>
                <a:latin typeface="Lucida Sans Unicode" pitchFamily="34" charset="0"/>
              </a:defRPr>
            </a:lvl2pPr>
            <a:lvl3pPr marL="1143000" indent="-228600" eaLnBrk="0" hangingPunct="0">
              <a:spcBef>
                <a:spcPts val="350"/>
              </a:spcBef>
              <a:buClr>
                <a:schemeClr val="accent2"/>
              </a:buClr>
              <a:buSzPct val="100000"/>
              <a:buFont typeface="Wingdings 2" pitchFamily="18" charset="2"/>
              <a:buChar char=""/>
              <a:defRPr sz="2100">
                <a:solidFill>
                  <a:schemeClr val="tx1"/>
                </a:solidFill>
                <a:latin typeface="Lucida Sans Unicode" pitchFamily="34" charset="0"/>
              </a:defRPr>
            </a:lvl3pPr>
            <a:lvl4pPr marL="1600200" indent="-228600" eaLnBrk="0" hangingPunct="0">
              <a:spcBef>
                <a:spcPts val="350"/>
              </a:spcBef>
              <a:buClr>
                <a:schemeClr val="accent2"/>
              </a:buClr>
              <a:buFont typeface="Wingdings 2" pitchFamily="18" charset="2"/>
              <a:buChar char=""/>
              <a:defRPr sz="1900">
                <a:solidFill>
                  <a:schemeClr val="tx1"/>
                </a:solidFill>
                <a:latin typeface="Lucida Sans Unicode" pitchFamily="34" charset="0"/>
              </a:defRPr>
            </a:lvl4pPr>
            <a:lvl5pPr marL="2057400" indent="-228600" eaLnBrk="0" hangingPunct="0">
              <a:spcBef>
                <a:spcPts val="350"/>
              </a:spcBef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fld id="{DAC9B451-C0E1-49ED-B629-99A4702A97E8}" type="slidenum">
              <a:rPr lang="en-GB" altLang="en-US" sz="1000">
                <a:solidFill>
                  <a:prstClr val="black"/>
                </a:solidFill>
                <a:latin typeface="Tahoma" charset="0"/>
              </a:rPr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t>10</a:t>
            </a:fld>
            <a:endParaRPr lang="en-GB" altLang="en-US" sz="1000">
              <a:solidFill>
                <a:prstClr val="black"/>
              </a:solidFill>
              <a:latin typeface="Tahoma" charset="0"/>
            </a:endParaRPr>
          </a:p>
        </p:txBody>
      </p:sp>
      <p:pic>
        <p:nvPicPr>
          <p:cNvPr id="16386" name="Picture 2" descr="C:\Users\Mike\AppData\Local\Microsoft\Windows\Temporary Internet Files\Content.IE5\WKGHS6V0\taichitu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789040"/>
            <a:ext cx="2204864" cy="2204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6253233"/>
      </p:ext>
    </p:extLst>
  </p:cSld>
  <p:clrMapOvr>
    <a:masterClrMapping/>
  </p:clrMapOvr>
  <p:transition>
    <p:strips dir="rd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r>
              <a:rPr lang="en-GB" altLang="en-US" dirty="0">
                <a:solidFill>
                  <a:srgbClr val="0000FF"/>
                </a:solidFill>
              </a:rPr>
              <a:t>Johari window</a:t>
            </a:r>
          </a:p>
        </p:txBody>
      </p:sp>
      <p:sp>
        <p:nvSpPr>
          <p:cNvPr id="21507" name="Content Placeholder 2"/>
          <p:cNvSpPr>
            <a:spLocks noGrp="1"/>
          </p:cNvSpPr>
          <p:nvPr>
            <p:ph idx="1"/>
          </p:nvPr>
        </p:nvSpPr>
        <p:spPr>
          <a:xfrm>
            <a:off x="612775" y="1600200"/>
            <a:ext cx="8153400" cy="4495800"/>
          </a:xfrm>
        </p:spPr>
        <p:txBody>
          <a:bodyPr/>
          <a:lstStyle/>
          <a:p>
            <a:r>
              <a:rPr lang="en-GB" altLang="en-US" sz="3200" dirty="0" err="1"/>
              <a:t>Luft</a:t>
            </a:r>
            <a:r>
              <a:rPr lang="en-GB" altLang="en-US" sz="3200" dirty="0"/>
              <a:t> &amp; Ingram (1955) developed the Johari model, which is most often applied to individuals </a:t>
            </a:r>
          </a:p>
          <a:p>
            <a:r>
              <a:rPr lang="en-GB" altLang="en-US" sz="3200" dirty="0"/>
              <a:t>However, this model is equally applicable to organisations and perhaps reveals the added value of consulting</a:t>
            </a:r>
          </a:p>
        </p:txBody>
      </p:sp>
      <p:pic>
        <p:nvPicPr>
          <p:cNvPr id="19458" name="Picture 2" descr="C:\Users\Mike\AppData\Local\Microsoft\Windows\Temporary Internet Files\Content.IE5\92ITL48O\online-johari-window[1]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075787"/>
            <a:ext cx="3477766" cy="2782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44635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r>
              <a:rPr lang="en-GB" altLang="en-US" dirty="0">
                <a:solidFill>
                  <a:srgbClr val="0000FF"/>
                </a:solidFill>
              </a:rPr>
              <a:t>Johari window (Biggs, 2010)</a:t>
            </a:r>
          </a:p>
        </p:txBody>
      </p:sp>
      <p:pic>
        <p:nvPicPr>
          <p:cNvPr id="22531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0975" y="1349375"/>
            <a:ext cx="9091613" cy="550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378418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r>
              <a:rPr lang="en-GB" altLang="en-US" dirty="0">
                <a:solidFill>
                  <a:srgbClr val="0000FF"/>
                </a:solidFill>
              </a:rPr>
              <a:t>Adding value – research</a:t>
            </a:r>
          </a:p>
        </p:txBody>
      </p:sp>
      <p:sp>
        <p:nvSpPr>
          <p:cNvPr id="23555" name="Content Placeholder 2"/>
          <p:cNvSpPr>
            <a:spLocks noGrp="1"/>
          </p:cNvSpPr>
          <p:nvPr>
            <p:ph idx="1"/>
          </p:nvPr>
        </p:nvSpPr>
        <p:spPr>
          <a:xfrm>
            <a:off x="612775" y="1600200"/>
            <a:ext cx="8153400" cy="4495800"/>
          </a:xfrm>
        </p:spPr>
        <p:txBody>
          <a:bodyPr>
            <a:normAutofit lnSpcReduction="10000"/>
          </a:bodyPr>
          <a:lstStyle/>
          <a:p>
            <a:r>
              <a:rPr lang="en-GB" altLang="en-US" sz="3200" dirty="0" err="1"/>
              <a:t>Ringland</a:t>
            </a:r>
            <a:r>
              <a:rPr lang="en-GB" altLang="en-US" sz="3200" dirty="0"/>
              <a:t> and </a:t>
            </a:r>
            <a:r>
              <a:rPr lang="en-GB" altLang="en-US" sz="3200" dirty="0" err="1"/>
              <a:t>Shaukat</a:t>
            </a:r>
            <a:r>
              <a:rPr lang="en-GB" altLang="en-US" sz="3200" dirty="0"/>
              <a:t> (2004) summarised research that found management consultancies were employed in five key areas consisting of:</a:t>
            </a:r>
          </a:p>
          <a:p>
            <a:pPr lvl="1"/>
            <a:r>
              <a:rPr lang="en-GB" altLang="en-US" sz="2800" dirty="0"/>
              <a:t>Implementation</a:t>
            </a:r>
          </a:p>
          <a:p>
            <a:pPr lvl="1"/>
            <a:r>
              <a:rPr lang="en-GB" altLang="en-US" sz="2800" dirty="0"/>
              <a:t>specialist knowledge</a:t>
            </a:r>
          </a:p>
          <a:p>
            <a:pPr lvl="1"/>
            <a:r>
              <a:rPr lang="en-GB" altLang="en-US" sz="2800" dirty="0"/>
              <a:t>blame</a:t>
            </a:r>
          </a:p>
          <a:p>
            <a:pPr lvl="1"/>
            <a:r>
              <a:rPr lang="en-GB" altLang="en-US" sz="2800" dirty="0"/>
              <a:t>independence/impartiality </a:t>
            </a:r>
          </a:p>
          <a:p>
            <a:pPr lvl="1"/>
            <a:r>
              <a:rPr lang="en-GB" altLang="en-US" sz="2800" dirty="0"/>
              <a:t>validation/assurance</a:t>
            </a:r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7815463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r>
              <a:rPr lang="en-GB" altLang="en-US" dirty="0" err="1">
                <a:solidFill>
                  <a:srgbClr val="0000FF"/>
                </a:solidFill>
              </a:rPr>
              <a:t>Ringland</a:t>
            </a:r>
            <a:r>
              <a:rPr lang="en-GB" altLang="en-US" dirty="0">
                <a:solidFill>
                  <a:srgbClr val="0000FF"/>
                </a:solidFill>
              </a:rPr>
              <a:t> and </a:t>
            </a:r>
            <a:r>
              <a:rPr lang="en-GB" altLang="en-US" dirty="0" err="1">
                <a:solidFill>
                  <a:srgbClr val="0000FF"/>
                </a:solidFill>
              </a:rPr>
              <a:t>Shaukat</a:t>
            </a:r>
            <a:r>
              <a:rPr lang="en-GB" altLang="en-US" dirty="0">
                <a:solidFill>
                  <a:srgbClr val="0000FF"/>
                </a:solidFill>
              </a:rPr>
              <a:t> (2004)</a:t>
            </a:r>
          </a:p>
        </p:txBody>
      </p:sp>
      <p:pic>
        <p:nvPicPr>
          <p:cNvPr id="24579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50" y="1714500"/>
            <a:ext cx="8521700" cy="500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683444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r>
              <a:rPr lang="en-GB" altLang="en-US" dirty="0">
                <a:solidFill>
                  <a:srgbClr val="0000FF"/>
                </a:solidFill>
              </a:rPr>
              <a:t>Summary</a:t>
            </a:r>
          </a:p>
        </p:txBody>
      </p:sp>
      <p:sp>
        <p:nvSpPr>
          <p:cNvPr id="25603" name="Content Placeholder 2"/>
          <p:cNvSpPr>
            <a:spLocks noGrp="1"/>
          </p:cNvSpPr>
          <p:nvPr>
            <p:ph idx="1"/>
          </p:nvPr>
        </p:nvSpPr>
        <p:spPr>
          <a:xfrm>
            <a:off x="612775" y="1600200"/>
            <a:ext cx="8153400" cy="4495800"/>
          </a:xfrm>
        </p:spPr>
        <p:txBody>
          <a:bodyPr>
            <a:normAutofit lnSpcReduction="10000"/>
          </a:bodyPr>
          <a:lstStyle/>
          <a:p>
            <a:r>
              <a:rPr lang="en-GB" altLang="en-US" dirty="0"/>
              <a:t>Management consulting can be defined as an industry and practice</a:t>
            </a:r>
          </a:p>
          <a:p>
            <a:r>
              <a:rPr lang="en-GB" altLang="en-US" dirty="0"/>
              <a:t>It concerns adding value to the client organisations</a:t>
            </a:r>
          </a:p>
          <a:p>
            <a:r>
              <a:rPr lang="en-GB" altLang="en-US" dirty="0"/>
              <a:t>The Johari window can be used to illustrate how consultancy adds value</a:t>
            </a:r>
          </a:p>
          <a:p>
            <a:r>
              <a:rPr lang="en-GB" altLang="en-US" dirty="0" err="1"/>
              <a:t>Ringland</a:t>
            </a:r>
            <a:r>
              <a:rPr lang="en-GB" altLang="en-US" dirty="0"/>
              <a:t> and </a:t>
            </a:r>
            <a:r>
              <a:rPr lang="en-GB" altLang="en-US" dirty="0" err="1"/>
              <a:t>Shaukat</a:t>
            </a:r>
            <a:r>
              <a:rPr lang="en-GB" altLang="en-US" dirty="0"/>
              <a:t> (2004) found there were also other areas where consultancy adds value</a:t>
            </a:r>
          </a:p>
        </p:txBody>
      </p:sp>
    </p:spTree>
    <p:extLst>
      <p:ext uri="{BB962C8B-B14F-4D97-AF65-F5344CB8AC3E}">
        <p14:creationId xmlns:p14="http://schemas.microsoft.com/office/powerpoint/2010/main" val="26371090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rgbClr val="0000FF"/>
                </a:solidFill>
              </a:rPr>
              <a:t>Further reading</a:t>
            </a:r>
          </a:p>
        </p:txBody>
      </p:sp>
      <p:sp>
        <p:nvSpPr>
          <p:cNvPr id="26627" name="Content Placeholder 2"/>
          <p:cNvSpPr>
            <a:spLocks noGrp="1"/>
          </p:cNvSpPr>
          <p:nvPr>
            <p:ph idx="1"/>
          </p:nvPr>
        </p:nvSpPr>
        <p:spPr>
          <a:xfrm>
            <a:off x="571500" y="1571625"/>
            <a:ext cx="8153400" cy="4786313"/>
          </a:xfrm>
        </p:spPr>
        <p:txBody>
          <a:bodyPr/>
          <a:lstStyle/>
          <a:p>
            <a:pPr eaLnBrk="1" hangingPunct="1"/>
            <a:r>
              <a:rPr lang="en-GB" altLang="en-US" sz="2000" dirty="0"/>
              <a:t>Biggs, D.M. (2010), </a:t>
            </a:r>
            <a:r>
              <a:rPr lang="en-GB" altLang="en-US" sz="2000" i="1" dirty="0"/>
              <a:t>Management Consultancy: A guide for students   </a:t>
            </a:r>
            <a:r>
              <a:rPr lang="en-GB" altLang="en-US" sz="2000" dirty="0"/>
              <a:t>London: Cengage Ltd – Chapter 2</a:t>
            </a:r>
          </a:p>
          <a:p>
            <a:r>
              <a:rPr lang="en-GB" altLang="en-US" sz="2000" dirty="0"/>
              <a:t>Sturdy, A., Handley, K., Clark, T. and </a:t>
            </a:r>
            <a:r>
              <a:rPr lang="en-GB" altLang="en-US" sz="2000" dirty="0" err="1"/>
              <a:t>Fincham</a:t>
            </a:r>
            <a:r>
              <a:rPr lang="en-GB" altLang="en-US" sz="2000" dirty="0"/>
              <a:t>, R. (2009), </a:t>
            </a:r>
            <a:r>
              <a:rPr lang="en-GB" altLang="en-US" sz="2000" i="1" dirty="0"/>
              <a:t>Management consultancy boundaries and knowledge in action</a:t>
            </a:r>
            <a:r>
              <a:rPr lang="en-GB" altLang="en-US" sz="2000" dirty="0"/>
              <a:t>. Oxford: Oxford University Press</a:t>
            </a:r>
          </a:p>
          <a:p>
            <a:r>
              <a:rPr lang="en-GB" altLang="en-US" sz="2000" dirty="0"/>
              <a:t>Clark, T. and </a:t>
            </a:r>
            <a:r>
              <a:rPr lang="en-GB" altLang="en-US" sz="2000" dirty="0" err="1"/>
              <a:t>Salaman</a:t>
            </a:r>
            <a:r>
              <a:rPr lang="en-GB" altLang="en-US" sz="2000" dirty="0"/>
              <a:t>, G. (1998a), Creating the 'Right' Impression: Towards a Dramaturgy of Management Consultancy. </a:t>
            </a:r>
            <a:r>
              <a:rPr lang="en-GB" altLang="en-US" sz="2000" i="1" dirty="0"/>
              <a:t>Service Industries Journal</a:t>
            </a:r>
            <a:r>
              <a:rPr lang="en-GB" altLang="en-US" sz="2000" dirty="0"/>
              <a:t>, 18(1), 18-38</a:t>
            </a:r>
          </a:p>
          <a:p>
            <a:r>
              <a:rPr lang="en-GB" altLang="en-US" sz="2000" dirty="0"/>
              <a:t>Costas, J. and Fleming, P. (2009), Beyond dis-identification: A discursive approach to self-alienation in contemporary organizations. </a:t>
            </a:r>
            <a:r>
              <a:rPr lang="en-GB" altLang="en-US" sz="2000" i="1" dirty="0"/>
              <a:t>Human Relations</a:t>
            </a:r>
            <a:r>
              <a:rPr lang="en-GB" altLang="en-US" sz="2000" dirty="0"/>
              <a:t>, 62 (3), 353-378</a:t>
            </a:r>
          </a:p>
          <a:p>
            <a:r>
              <a:rPr lang="en-GB" altLang="en-US" sz="2000" dirty="0" err="1"/>
              <a:t>Ringland</a:t>
            </a:r>
            <a:r>
              <a:rPr lang="en-GB" altLang="en-US" sz="2000" dirty="0"/>
              <a:t>, G. and </a:t>
            </a:r>
            <a:r>
              <a:rPr lang="en-GB" altLang="en-US" sz="2000" dirty="0" err="1"/>
              <a:t>Shaukat</a:t>
            </a:r>
            <a:r>
              <a:rPr lang="en-GB" altLang="en-US" sz="2000" dirty="0"/>
              <a:t>, A. (2004), An uncertain future for management consulting. </a:t>
            </a:r>
            <a:r>
              <a:rPr lang="en-GB" altLang="en-US" sz="2000" i="1" dirty="0"/>
              <a:t>European Business Forum</a:t>
            </a:r>
            <a:r>
              <a:rPr lang="en-GB" altLang="en-US" sz="2000" dirty="0"/>
              <a:t>, 19, 58-61</a:t>
            </a:r>
          </a:p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7610962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39C6056-4958-41AB-B37A-5D63890E1FB2}" type="slidenum">
              <a:rPr lang="en-GB" smtClean="0"/>
              <a:pPr>
                <a:defRPr/>
              </a:pPr>
              <a:t>17</a:t>
            </a:fld>
            <a:endParaRPr lang="en-GB"/>
          </a:p>
        </p:txBody>
      </p:sp>
      <p:pic>
        <p:nvPicPr>
          <p:cNvPr id="6" name="Picture 5" descr="consultanc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99792" y="1844824"/>
            <a:ext cx="3312368" cy="3312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003705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>
            <a:normAutofit/>
          </a:bodyPr>
          <a:lstStyle/>
          <a:p>
            <a:r>
              <a:rPr lang="en-GB" altLang="en-US" dirty="0">
                <a:solidFill>
                  <a:srgbClr val="0000FF"/>
                </a:solidFill>
              </a:rPr>
              <a:t>What is management consultancy</a:t>
            </a: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612775" y="1600200"/>
            <a:ext cx="8153400" cy="4495800"/>
          </a:xfrm>
        </p:spPr>
        <p:txBody>
          <a:bodyPr/>
          <a:lstStyle/>
          <a:p>
            <a:r>
              <a:rPr lang="en-GB" altLang="en-US" dirty="0"/>
              <a:t>What types of firms exist within management consultancy?</a:t>
            </a:r>
          </a:p>
          <a:p>
            <a:r>
              <a:rPr lang="en-GB" altLang="en-US" dirty="0"/>
              <a:t>Do these firms operate in different markets or industries?</a:t>
            </a:r>
          </a:p>
        </p:txBody>
      </p:sp>
    </p:spTree>
    <p:extLst>
      <p:ext uri="{BB962C8B-B14F-4D97-AF65-F5344CB8AC3E}">
        <p14:creationId xmlns:p14="http://schemas.microsoft.com/office/powerpoint/2010/main" val="19394105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r>
              <a:rPr lang="en-GB" altLang="en-US" dirty="0">
                <a:solidFill>
                  <a:srgbClr val="0000FF"/>
                </a:solidFill>
              </a:rPr>
              <a:t>Consultancies ARE different</a:t>
            </a:r>
          </a:p>
        </p:txBody>
      </p:sp>
      <p:sp>
        <p:nvSpPr>
          <p:cNvPr id="532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12700" cap="flat" cmpd="sng">
            <a:noFill/>
            <a:prstDash val="solid"/>
            <a:miter lim="800000"/>
            <a:headEnd type="none" w="sm" len="sm"/>
            <a:tailEnd type="none" w="sm" len="sm"/>
          </a:ln>
          <a:effectLst/>
        </p:spPr>
        <p:txBody>
          <a:bodyPr wrap="none" anchor="ctr">
            <a:spAutoFit/>
          </a:bodyPr>
          <a:lstStyle/>
          <a:p>
            <a:pPr>
              <a:defRPr/>
            </a:pPr>
            <a:endParaRPr lang="en-GB"/>
          </a:p>
        </p:txBody>
      </p:sp>
      <p:pic>
        <p:nvPicPr>
          <p:cNvPr id="1536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938" y="1714500"/>
            <a:ext cx="8143875" cy="5627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2766968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>
            <a:normAutofit fontScale="90000"/>
          </a:bodyPr>
          <a:lstStyle/>
          <a:p>
            <a:pPr algn="l"/>
            <a:r>
              <a:rPr lang="en-GB" altLang="en-US" dirty="0">
                <a:solidFill>
                  <a:srgbClr val="0000FF"/>
                </a:solidFill>
              </a:rPr>
              <a:t>Fields</a:t>
            </a:r>
            <a:r>
              <a:rPr lang="en-GB" altLang="en-US" b="1" dirty="0">
                <a:solidFill>
                  <a:srgbClr val="0000FF"/>
                </a:solidFill>
              </a:rPr>
              <a:t> </a:t>
            </a:r>
            <a:r>
              <a:rPr lang="en-GB" altLang="en-US" dirty="0">
                <a:solidFill>
                  <a:srgbClr val="0000FF"/>
                </a:solidFill>
              </a:rPr>
              <a:t>of </a:t>
            </a:r>
            <a:br>
              <a:rPr lang="en-GB" altLang="en-US" dirty="0">
                <a:solidFill>
                  <a:srgbClr val="0000FF"/>
                </a:solidFill>
              </a:rPr>
            </a:br>
            <a:r>
              <a:rPr lang="en-GB" altLang="en-US" dirty="0">
                <a:solidFill>
                  <a:srgbClr val="0000FF"/>
                </a:solidFill>
              </a:rPr>
              <a:t>consulting activity</a:t>
            </a:r>
          </a:p>
        </p:txBody>
      </p:sp>
      <p:sp>
        <p:nvSpPr>
          <p:cNvPr id="19459" name="Content Placeholder 2"/>
          <p:cNvSpPr>
            <a:spLocks noGrp="1"/>
          </p:cNvSpPr>
          <p:nvPr>
            <p:ph idx="1"/>
          </p:nvPr>
        </p:nvSpPr>
        <p:spPr>
          <a:xfrm>
            <a:off x="612775" y="1600200"/>
            <a:ext cx="8153400" cy="4495800"/>
          </a:xfrm>
        </p:spPr>
        <p:txBody>
          <a:bodyPr/>
          <a:lstStyle/>
          <a:p>
            <a:r>
              <a:rPr lang="en-GB" altLang="en-US"/>
              <a:t>Consultancy in </a:t>
            </a:r>
          </a:p>
          <a:p>
            <a:pPr lvl="1"/>
            <a:r>
              <a:rPr lang="en-GB" altLang="en-US"/>
              <a:t>SMEs</a:t>
            </a:r>
          </a:p>
          <a:p>
            <a:pPr lvl="1"/>
            <a:r>
              <a:rPr lang="en-GB" altLang="en-US" sz="2800"/>
              <a:t>Public sector</a:t>
            </a:r>
          </a:p>
          <a:p>
            <a:pPr lvl="1"/>
            <a:r>
              <a:rPr lang="en-GB" altLang="en-US" sz="2800"/>
              <a:t>Large corporations</a:t>
            </a:r>
          </a:p>
          <a:p>
            <a:pPr lvl="1"/>
            <a:r>
              <a:rPr lang="en-GB" altLang="en-US" sz="2800"/>
              <a:t>International</a:t>
            </a:r>
          </a:p>
        </p:txBody>
      </p:sp>
      <p:pic>
        <p:nvPicPr>
          <p:cNvPr id="23554" name="Picture 2" descr="C:\Users\Mike\AppData\Local\Microsoft\Windows\Temporary Internet Files\Content.IE5\WKGHS6V0\6a00d8341c66f153ef010534b69241970b-640wi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4391" y="3068960"/>
            <a:ext cx="4936648" cy="3725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436920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algn="l"/>
            <a:r>
              <a:rPr lang="en-GB" altLang="en-US" dirty="0">
                <a:solidFill>
                  <a:srgbClr val="0000FF"/>
                </a:solidFill>
              </a:rPr>
              <a:t>SME’s</a:t>
            </a:r>
          </a:p>
        </p:txBody>
      </p:sp>
      <p:sp>
        <p:nvSpPr>
          <p:cNvPr id="20483" name="Content Placeholder 2"/>
          <p:cNvSpPr>
            <a:spLocks noGrp="1"/>
          </p:cNvSpPr>
          <p:nvPr>
            <p:ph idx="1"/>
          </p:nvPr>
        </p:nvSpPr>
        <p:spPr>
          <a:xfrm>
            <a:off x="612775" y="1600200"/>
            <a:ext cx="8153400" cy="4495800"/>
          </a:xfrm>
        </p:spPr>
        <p:txBody>
          <a:bodyPr>
            <a:normAutofit lnSpcReduction="10000"/>
          </a:bodyPr>
          <a:lstStyle/>
          <a:p>
            <a:r>
              <a:rPr lang="en-GB" altLang="en-US" dirty="0"/>
              <a:t>Some 23 million SMEs provide around 75 million jobs and represent 99% of all enterprises in the 25 countries that make up the enlarged European Union</a:t>
            </a:r>
          </a:p>
          <a:p>
            <a:r>
              <a:rPr lang="en-GB" altLang="en-US" dirty="0"/>
              <a:t>SMEs are also important for other large economies such as the US</a:t>
            </a:r>
          </a:p>
          <a:p>
            <a:r>
              <a:rPr lang="en-GB" altLang="en-US" dirty="0"/>
              <a:t>Most business research is only conducted in larger organisations (Biggs &amp; </a:t>
            </a:r>
            <a:r>
              <a:rPr lang="en-GB" altLang="en-US" dirty="0" err="1"/>
              <a:t>Crumbie</a:t>
            </a:r>
            <a:r>
              <a:rPr lang="en-GB" altLang="en-US" dirty="0"/>
              <a:t>, 2000; </a:t>
            </a:r>
            <a:r>
              <a:rPr lang="en-GB" altLang="en-US" dirty="0" err="1"/>
              <a:t>Mughan</a:t>
            </a:r>
            <a:r>
              <a:rPr lang="en-GB" altLang="en-US" dirty="0"/>
              <a:t>, Lloyd-Reason &amp; Zimmerman, 2004). </a:t>
            </a:r>
          </a:p>
          <a:p>
            <a:endParaRPr lang="en-GB" altLang="en-US" sz="3200" dirty="0"/>
          </a:p>
        </p:txBody>
      </p:sp>
      <p:pic>
        <p:nvPicPr>
          <p:cNvPr id="24578" name="Picture 2" descr="C:\Users\Mike\AppData\Local\Microsoft\Windows\Temporary Internet Files\Content.IE5\XW8BZP9J\cpa-public-accounting-firm-size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79" y="0"/>
            <a:ext cx="2040423" cy="1624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418907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algn="l"/>
            <a:r>
              <a:rPr lang="en-GB" altLang="en-US" dirty="0">
                <a:solidFill>
                  <a:srgbClr val="0000FF"/>
                </a:solidFill>
              </a:rPr>
              <a:t>SME’s</a:t>
            </a:r>
          </a:p>
        </p:txBody>
      </p:sp>
      <p:sp>
        <p:nvSpPr>
          <p:cNvPr id="21507" name="Content Placeholder 2"/>
          <p:cNvSpPr>
            <a:spLocks noGrp="1"/>
          </p:cNvSpPr>
          <p:nvPr>
            <p:ph idx="1"/>
          </p:nvPr>
        </p:nvSpPr>
        <p:spPr>
          <a:xfrm>
            <a:off x="612775" y="1600200"/>
            <a:ext cx="8153400" cy="4495800"/>
          </a:xfrm>
        </p:spPr>
        <p:txBody>
          <a:bodyPr>
            <a:normAutofit lnSpcReduction="10000"/>
          </a:bodyPr>
          <a:lstStyle/>
          <a:p>
            <a:r>
              <a:rPr lang="en-GB" altLang="en-US" dirty="0"/>
              <a:t>SMEs prefer sustained support almost like having a trusted advisor on hand to discuss issues tends to be different and take on the role of trusted advisor than being more project based (Harris-Loxley &amp; Page, 2001) </a:t>
            </a:r>
          </a:p>
          <a:p>
            <a:r>
              <a:rPr lang="en-GB" altLang="en-US" dirty="0"/>
              <a:t>Thus project based consulting is unlikely to work with SMEs as with larger firms</a:t>
            </a:r>
          </a:p>
          <a:p>
            <a:r>
              <a:rPr lang="en-GB" altLang="en-US" dirty="0"/>
              <a:t>However, this may not be the case if the firm is going under </a:t>
            </a:r>
          </a:p>
        </p:txBody>
      </p:sp>
      <p:pic>
        <p:nvPicPr>
          <p:cNvPr id="25602" name="Picture 2" descr="C:\Users\Mike\AppData\Local\Microsoft\Windows\Temporary Internet Files\Content.IE5\92ITL48O\support-487508_64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7" y="35349"/>
            <a:ext cx="1602369" cy="1602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388419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algn="l"/>
            <a:r>
              <a:rPr lang="en-GB" altLang="en-US" dirty="0">
                <a:solidFill>
                  <a:srgbClr val="0000FF"/>
                </a:solidFill>
              </a:rPr>
              <a:t>Public Sector</a:t>
            </a:r>
          </a:p>
        </p:txBody>
      </p:sp>
      <p:sp>
        <p:nvSpPr>
          <p:cNvPr id="22531" name="Content Placeholder 2"/>
          <p:cNvSpPr>
            <a:spLocks noGrp="1"/>
          </p:cNvSpPr>
          <p:nvPr>
            <p:ph idx="1"/>
          </p:nvPr>
        </p:nvSpPr>
        <p:spPr>
          <a:xfrm>
            <a:off x="612775" y="1600200"/>
            <a:ext cx="8153400" cy="4495800"/>
          </a:xfrm>
        </p:spPr>
        <p:txBody>
          <a:bodyPr/>
          <a:lstStyle/>
          <a:p>
            <a:r>
              <a:rPr lang="en-GB" altLang="en-US" dirty="0"/>
              <a:t>Public sector organisations are becoming more business-like in their focus </a:t>
            </a:r>
          </a:p>
          <a:p>
            <a:r>
              <a:rPr lang="en-GB" altLang="en-US" dirty="0"/>
              <a:t>As such they use management consultancies to install business practices and culture from the private sector</a:t>
            </a:r>
          </a:p>
          <a:p>
            <a:r>
              <a:rPr lang="en-GB" altLang="en-US" dirty="0"/>
              <a:t>Although sometimes, </a:t>
            </a:r>
            <a:r>
              <a:rPr lang="en-GB" altLang="en-US" dirty="0" err="1"/>
              <a:t>theire</a:t>
            </a:r>
            <a:r>
              <a:rPr lang="en-GB" altLang="en-US" dirty="0"/>
              <a:t> IT investment, etc. can be greater than their private counterparts</a:t>
            </a:r>
          </a:p>
        </p:txBody>
      </p:sp>
      <p:pic>
        <p:nvPicPr>
          <p:cNvPr id="26626" name="Picture 2" descr="C:\Users\Mike\AppData\Local\Microsoft\Windows\Temporary Internet Files\Content.IE5\92ITL48O\HM_Government_logo.svg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60648"/>
            <a:ext cx="3021199" cy="1101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411030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algn="l"/>
            <a:r>
              <a:rPr lang="en-GB" altLang="en-US" dirty="0">
                <a:solidFill>
                  <a:srgbClr val="0000FF"/>
                </a:solidFill>
              </a:rPr>
              <a:t>Public Sector</a:t>
            </a:r>
          </a:p>
        </p:txBody>
      </p:sp>
      <p:sp>
        <p:nvSpPr>
          <p:cNvPr id="23555" name="Content Placeholder 2"/>
          <p:cNvSpPr>
            <a:spLocks noGrp="1"/>
          </p:cNvSpPr>
          <p:nvPr>
            <p:ph idx="1"/>
          </p:nvPr>
        </p:nvSpPr>
        <p:spPr>
          <a:xfrm>
            <a:off x="612775" y="1600200"/>
            <a:ext cx="8153400" cy="4495800"/>
          </a:xfrm>
        </p:spPr>
        <p:txBody>
          <a:bodyPr>
            <a:normAutofit fontScale="92500" lnSpcReduction="10000"/>
          </a:bodyPr>
          <a:lstStyle/>
          <a:p>
            <a:r>
              <a:rPr lang="en-GB" altLang="en-US"/>
              <a:t>Roodhooft and Van Den Abbeele (2006) argued that consultancies are used by the public sector due to the following reasons:</a:t>
            </a:r>
          </a:p>
          <a:p>
            <a:pPr lvl="1"/>
            <a:r>
              <a:rPr lang="en-GB" altLang="en-US"/>
              <a:t>To reduce workload in the organisation</a:t>
            </a:r>
          </a:p>
          <a:p>
            <a:pPr lvl="1"/>
            <a:r>
              <a:rPr lang="en-GB" altLang="en-US"/>
              <a:t>To provide increased knowledge or competence due to the lack of this expertise existing in the organisation</a:t>
            </a:r>
          </a:p>
          <a:p>
            <a:pPr lvl="1"/>
            <a:r>
              <a:rPr lang="en-GB" altLang="en-US"/>
              <a:t>To provide a third party, independent perspective on an issue or problem</a:t>
            </a:r>
          </a:p>
          <a:p>
            <a:pPr lvl="1"/>
            <a:r>
              <a:rPr lang="en-GB" altLang="en-US"/>
              <a:t>To use consultants as ‘change agents’ bringing in public sector reform</a:t>
            </a:r>
          </a:p>
        </p:txBody>
      </p:sp>
      <p:pic>
        <p:nvPicPr>
          <p:cNvPr id="27650" name="Picture 2" descr="C:\Users\Mike\AppData\Local\Microsoft\Windows\Temporary Internet Files\Content.IE5\VPMHGRB0\rumor2[1]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1997" y="0"/>
            <a:ext cx="1547664" cy="1573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073173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algn="l"/>
            <a:r>
              <a:rPr lang="en-GB" altLang="en-US" dirty="0">
                <a:solidFill>
                  <a:srgbClr val="0000FF"/>
                </a:solidFill>
              </a:rPr>
              <a:t>Large corporations</a:t>
            </a:r>
          </a:p>
        </p:txBody>
      </p:sp>
      <p:sp>
        <p:nvSpPr>
          <p:cNvPr id="24579" name="Content Placeholder 2"/>
          <p:cNvSpPr>
            <a:spLocks noGrp="1"/>
          </p:cNvSpPr>
          <p:nvPr>
            <p:ph idx="1"/>
          </p:nvPr>
        </p:nvSpPr>
        <p:spPr>
          <a:xfrm>
            <a:off x="612775" y="1600200"/>
            <a:ext cx="8153400" cy="4495800"/>
          </a:xfrm>
        </p:spPr>
        <p:txBody>
          <a:bodyPr/>
          <a:lstStyle/>
          <a:p>
            <a:r>
              <a:rPr lang="en-GB" altLang="en-US" dirty="0"/>
              <a:t>Large corporations are typically difficult clients but the rewards and opportunities can be great (Jeans &amp; Page, 2001)</a:t>
            </a:r>
          </a:p>
          <a:p>
            <a:r>
              <a:rPr lang="en-GB" altLang="en-US" dirty="0"/>
              <a:t>Often it is difficult to get the whole picture within the client</a:t>
            </a:r>
          </a:p>
          <a:p>
            <a:r>
              <a:rPr lang="en-GB" altLang="en-US" dirty="0"/>
              <a:t>So the focus here is using a variety of sources to back-up opinions and perspectives</a:t>
            </a:r>
          </a:p>
        </p:txBody>
      </p:sp>
      <p:pic>
        <p:nvPicPr>
          <p:cNvPr id="28674" name="Picture 2" descr="C:\Users\Mike\AppData\Local\Microsoft\Windows\Temporary Internet Files\Content.IE5\WKGHS6V0\1280px-Ford_Motor_Company_Logo.svg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16632"/>
            <a:ext cx="3491880" cy="139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625549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algn="l"/>
            <a:r>
              <a:rPr lang="en-GB" altLang="en-US" dirty="0">
                <a:solidFill>
                  <a:srgbClr val="0000FF"/>
                </a:solidFill>
              </a:rPr>
              <a:t>Large corporations</a:t>
            </a:r>
          </a:p>
        </p:txBody>
      </p:sp>
      <p:sp>
        <p:nvSpPr>
          <p:cNvPr id="25603" name="Content Placeholder 2"/>
          <p:cNvSpPr>
            <a:spLocks noGrp="1"/>
          </p:cNvSpPr>
          <p:nvPr>
            <p:ph idx="1"/>
          </p:nvPr>
        </p:nvSpPr>
        <p:spPr>
          <a:xfrm>
            <a:off x="612775" y="1600200"/>
            <a:ext cx="8153400" cy="4495800"/>
          </a:xfrm>
        </p:spPr>
        <p:txBody>
          <a:bodyPr/>
          <a:lstStyle/>
          <a:p>
            <a:r>
              <a:rPr lang="en-GB" altLang="en-US"/>
              <a:t>Jeans &amp; Page, (2001) argue that the following are essential in consulting with large corporations:</a:t>
            </a:r>
          </a:p>
          <a:p>
            <a:pPr lvl="1"/>
            <a:r>
              <a:rPr lang="en-GB" altLang="en-US"/>
              <a:t>Taking matters at face value and not getting collaborative information</a:t>
            </a:r>
          </a:p>
          <a:p>
            <a:pPr lvl="1"/>
            <a:r>
              <a:rPr lang="en-GB" altLang="en-US"/>
              <a:t>Separating yourself from the clients politics</a:t>
            </a:r>
          </a:p>
          <a:p>
            <a:pPr lvl="1"/>
            <a:r>
              <a:rPr lang="en-GB" altLang="en-US"/>
              <a:t>Knowing the scope of the project and avoiding project creep</a:t>
            </a:r>
          </a:p>
          <a:p>
            <a:pPr lvl="1"/>
            <a:r>
              <a:rPr lang="en-GB" altLang="en-US"/>
              <a:t>Not out staying your welcome</a:t>
            </a:r>
          </a:p>
        </p:txBody>
      </p:sp>
      <p:pic>
        <p:nvPicPr>
          <p:cNvPr id="29698" name="Picture 2" descr="C:\Users\Mike\AppData\Local\Microsoft\Windows\Temporary Internet Files\Content.IE5\XW8BZP9J\Coca-Cola-Company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6366" y="260648"/>
            <a:ext cx="2613890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800051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r>
              <a:rPr lang="en-GB" altLang="en-US" dirty="0">
                <a:solidFill>
                  <a:srgbClr val="0000FF"/>
                </a:solidFill>
              </a:rPr>
              <a:t>Summary</a:t>
            </a:r>
          </a:p>
        </p:txBody>
      </p:sp>
      <p:sp>
        <p:nvSpPr>
          <p:cNvPr id="27651" name="Content Placeholder 2"/>
          <p:cNvSpPr>
            <a:spLocks noGrp="1"/>
          </p:cNvSpPr>
          <p:nvPr>
            <p:ph idx="1"/>
          </p:nvPr>
        </p:nvSpPr>
        <p:spPr>
          <a:xfrm>
            <a:off x="612775" y="1600200"/>
            <a:ext cx="8153400" cy="4495800"/>
          </a:xfrm>
        </p:spPr>
        <p:txBody>
          <a:bodyPr>
            <a:normAutofit fontScale="85000" lnSpcReduction="10000"/>
          </a:bodyPr>
          <a:lstStyle/>
          <a:p>
            <a:r>
              <a:rPr lang="en-GB" altLang="en-US"/>
              <a:t>There are generalist and niche or specialist firms</a:t>
            </a:r>
          </a:p>
          <a:p>
            <a:r>
              <a:rPr lang="en-GB" altLang="en-US"/>
              <a:t>Bigger is better (especially in terms of rates)</a:t>
            </a:r>
          </a:p>
          <a:p>
            <a:r>
              <a:rPr lang="en-GB" altLang="en-US"/>
              <a:t>Consultancy in SMEs is not typically project based</a:t>
            </a:r>
          </a:p>
          <a:p>
            <a:r>
              <a:rPr lang="en-GB" altLang="en-US"/>
              <a:t>Public sector organisation use management consultancies to install business ideas/practices</a:t>
            </a:r>
          </a:p>
          <a:p>
            <a:r>
              <a:rPr lang="en-GB" altLang="en-US"/>
              <a:t>Large corporations are typically difficult but the opportunities can be great</a:t>
            </a:r>
          </a:p>
          <a:p>
            <a:r>
              <a:rPr lang="en-GB" altLang="en-US"/>
              <a:t>International consultancy is very different from consultancy in the country of origin and understanding this is key for success</a:t>
            </a:r>
          </a:p>
        </p:txBody>
      </p:sp>
    </p:spTree>
    <p:extLst>
      <p:ext uri="{BB962C8B-B14F-4D97-AF65-F5344CB8AC3E}">
        <p14:creationId xmlns:p14="http://schemas.microsoft.com/office/powerpoint/2010/main" val="262206180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rgbClr val="0000FF"/>
                </a:solidFill>
              </a:rPr>
              <a:t>Further reading</a:t>
            </a:r>
          </a:p>
        </p:txBody>
      </p:sp>
      <p:sp>
        <p:nvSpPr>
          <p:cNvPr id="28675" name="Content Placeholder 2"/>
          <p:cNvSpPr>
            <a:spLocks noGrp="1"/>
          </p:cNvSpPr>
          <p:nvPr>
            <p:ph idx="1"/>
          </p:nvPr>
        </p:nvSpPr>
        <p:spPr>
          <a:xfrm>
            <a:off x="571500" y="1571625"/>
            <a:ext cx="8153400" cy="4786313"/>
          </a:xfrm>
        </p:spPr>
        <p:txBody>
          <a:bodyPr/>
          <a:lstStyle/>
          <a:p>
            <a:pPr eaLnBrk="1" hangingPunct="1"/>
            <a:r>
              <a:rPr lang="en-GB" altLang="en-US" sz="2800"/>
              <a:t>Biggs, D.M. (2010), </a:t>
            </a:r>
            <a:r>
              <a:rPr lang="en-GB" altLang="en-US" sz="2800" i="1"/>
              <a:t>Management Consultancy: A guide for students   </a:t>
            </a:r>
            <a:r>
              <a:rPr lang="en-GB" altLang="en-US" sz="2800"/>
              <a:t>London: Cengage Ltd – Chapter 3</a:t>
            </a:r>
          </a:p>
          <a:p>
            <a:r>
              <a:rPr lang="en-GB" altLang="en-US" sz="2400"/>
              <a:t>Inside Careers (2009/10) The Inside Careers Guide to Management Consultancy. Published in partnership with the IBC and MCA. Available online at </a:t>
            </a:r>
            <a:r>
              <a:rPr lang="en-GB" altLang="en-US" sz="2400">
                <a:hlinkClick r:id="rId2" tooltip="http://www.insidecareers.co.uk/"/>
              </a:rPr>
              <a:t>www.insidecareers.co.uk</a:t>
            </a:r>
            <a:r>
              <a:rPr lang="en-GB" altLang="en-US" sz="2400"/>
              <a:t>.</a:t>
            </a:r>
          </a:p>
          <a:p>
            <a:r>
              <a:rPr lang="en-GB" altLang="en-US" sz="2400"/>
              <a:t>Gerstner, L.V. (2002), </a:t>
            </a:r>
            <a:r>
              <a:rPr lang="en-GB" altLang="en-US" sz="2400" i="1"/>
              <a:t>Who Says Elephants Can't Dance?: Inside IBM's Historic Turnaround.</a:t>
            </a:r>
            <a:r>
              <a:rPr lang="en-GB" altLang="en-US" sz="2400"/>
              <a:t> HarperBusiness</a:t>
            </a:r>
          </a:p>
          <a:p>
            <a:r>
              <a:rPr lang="en-GB" altLang="en-US" sz="2400"/>
              <a:t>Harris-Loxley, R. and Page, T. (2001) Small and medium-sized firms In, Sadler, P. (Ed) Management Consultancy: A Handbook of Best Practice. Kogan Page Ltd: London.</a:t>
            </a:r>
          </a:p>
        </p:txBody>
      </p:sp>
    </p:spTree>
    <p:extLst>
      <p:ext uri="{BB962C8B-B14F-4D97-AF65-F5344CB8AC3E}">
        <p14:creationId xmlns:p14="http://schemas.microsoft.com/office/powerpoint/2010/main" val="265051146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691680" y="1143000"/>
            <a:ext cx="6690320" cy="2643188"/>
          </a:xfrm>
        </p:spPr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4800" b="1" dirty="0">
                <a:solidFill>
                  <a:srgbClr val="0000FF"/>
                </a:solidFill>
              </a:rPr>
              <a:t> </a:t>
            </a:r>
            <a:br>
              <a:rPr lang="en-GB" sz="4800" b="1" dirty="0">
                <a:solidFill>
                  <a:srgbClr val="0000FF"/>
                </a:solidFill>
              </a:rPr>
            </a:br>
            <a:endParaRPr lang="en-GB" sz="4800" b="1" dirty="0">
              <a:solidFill>
                <a:srgbClr val="0000FF"/>
              </a:solidFill>
            </a:endParaRPr>
          </a:p>
        </p:txBody>
      </p:sp>
      <p:sp>
        <p:nvSpPr>
          <p:cNvPr id="10242" name="Subtitle 3"/>
          <p:cNvSpPr>
            <a:spLocks noGrp="1"/>
          </p:cNvSpPr>
          <p:nvPr>
            <p:ph type="subTitle" idx="1"/>
          </p:nvPr>
        </p:nvSpPr>
        <p:spPr>
          <a:xfrm>
            <a:off x="2362200" y="6049963"/>
            <a:ext cx="6705600" cy="685800"/>
          </a:xfrm>
        </p:spPr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1857375" y="3714750"/>
            <a:ext cx="7143750" cy="2143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spcBef>
                <a:spcPts val="700"/>
              </a:spcBef>
              <a:buClr>
                <a:schemeClr val="accent2"/>
              </a:buClr>
              <a:buSzPct val="60000"/>
              <a:buFont typeface="Wingdings" pitchFamily="2" charset="2"/>
              <a:buNone/>
            </a:pPr>
            <a:endParaRPr lang="en-GB" altLang="en-US" sz="4600">
              <a:solidFill>
                <a:srgbClr val="FFFFFF"/>
              </a:solidFill>
              <a:effectLst/>
              <a:latin typeface="Arial" pitchFamily="34" charset="0"/>
            </a:endParaRPr>
          </a:p>
          <a:p>
            <a:pPr eaLnBrk="1" hangingPunct="1">
              <a:spcBef>
                <a:spcPts val="700"/>
              </a:spcBef>
              <a:buClr>
                <a:schemeClr val="accent2"/>
              </a:buClr>
              <a:buSzPct val="60000"/>
              <a:buFont typeface="Wingdings" pitchFamily="2" charset="2"/>
              <a:buNone/>
            </a:pPr>
            <a:r>
              <a:rPr lang="en-US" altLang="en-US" sz="3400">
                <a:solidFill>
                  <a:srgbClr val="FFFFFF"/>
                </a:solidFill>
                <a:effectLst/>
                <a:latin typeface="Arial" pitchFamily="34" charset="0"/>
              </a:rPr>
              <a:t>David Biggs</a:t>
            </a:r>
          </a:p>
        </p:txBody>
      </p:sp>
      <p:pic>
        <p:nvPicPr>
          <p:cNvPr id="8" name="Picture 7" descr="consultancy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915816" y="1484784"/>
            <a:ext cx="3096344" cy="3096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5678803"/>
      </p:ext>
    </p:extLst>
  </p:cSld>
  <p:clrMapOvr>
    <a:masterClrMapping/>
  </p:clrMapOvr>
  <p:transition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utoUpdateAnimBg="0"/>
      <p:bldP spid="7" grpId="0" build="p" autoUpdateAnimBg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>
            <a:normAutofit fontScale="90000"/>
          </a:bodyPr>
          <a:lstStyle/>
          <a:p>
            <a:pPr algn="l"/>
            <a:r>
              <a:rPr lang="en-GB" altLang="en-US" dirty="0">
                <a:solidFill>
                  <a:srgbClr val="0000FF"/>
                </a:solidFill>
              </a:rPr>
              <a:t>Range of consultancy </a:t>
            </a:r>
            <a:br>
              <a:rPr lang="en-GB" altLang="en-US" dirty="0">
                <a:solidFill>
                  <a:srgbClr val="0000FF"/>
                </a:solidFill>
              </a:rPr>
            </a:br>
            <a:r>
              <a:rPr lang="en-GB" altLang="en-US" dirty="0">
                <a:solidFill>
                  <a:srgbClr val="0000FF"/>
                </a:solidFill>
              </a:rPr>
              <a:t>activity</a:t>
            </a:r>
          </a:p>
        </p:txBody>
      </p:sp>
      <p:sp>
        <p:nvSpPr>
          <p:cNvPr id="17411" name="Content Placeholder 2"/>
          <p:cNvSpPr>
            <a:spLocks noGrp="1"/>
          </p:cNvSpPr>
          <p:nvPr>
            <p:ph idx="1"/>
          </p:nvPr>
        </p:nvSpPr>
        <p:spPr>
          <a:xfrm>
            <a:off x="612775" y="1600200"/>
            <a:ext cx="8153400" cy="4495800"/>
          </a:xfrm>
        </p:spPr>
        <p:txBody>
          <a:bodyPr>
            <a:normAutofit fontScale="92500" lnSpcReduction="20000"/>
          </a:bodyPr>
          <a:lstStyle/>
          <a:p>
            <a:r>
              <a:rPr lang="en-GB" altLang="en-US"/>
              <a:t>Management consultants by their very nature tend to have specialist knowledge</a:t>
            </a:r>
          </a:p>
          <a:p>
            <a:r>
              <a:rPr lang="en-GB" altLang="en-US"/>
              <a:t>The Institute of Business Consulting defined this as:</a:t>
            </a:r>
          </a:p>
          <a:p>
            <a:pPr lvl="2"/>
            <a:r>
              <a:rPr lang="en-GB" altLang="en-US" sz="2500"/>
              <a:t>Business strategy </a:t>
            </a:r>
          </a:p>
          <a:p>
            <a:pPr lvl="2"/>
            <a:r>
              <a:rPr lang="en-GB" altLang="en-US" sz="2500"/>
              <a:t>Manufacturing and business services</a:t>
            </a:r>
          </a:p>
          <a:p>
            <a:pPr lvl="2"/>
            <a:r>
              <a:rPr lang="en-GB" altLang="en-US" sz="2500"/>
              <a:t>Marketing </a:t>
            </a:r>
          </a:p>
          <a:p>
            <a:pPr lvl="2"/>
            <a:r>
              <a:rPr lang="en-GB" altLang="en-US" sz="2500"/>
              <a:t>Financial and management controls </a:t>
            </a:r>
          </a:p>
          <a:p>
            <a:pPr lvl="2"/>
            <a:r>
              <a:rPr lang="en-GB" altLang="en-US" sz="2500"/>
              <a:t>Human resources </a:t>
            </a:r>
          </a:p>
          <a:p>
            <a:pPr lvl="2"/>
            <a:r>
              <a:rPr lang="en-GB" altLang="en-US" sz="2500"/>
              <a:t>Information technology </a:t>
            </a:r>
          </a:p>
          <a:p>
            <a:pPr lvl="2"/>
            <a:r>
              <a:rPr lang="en-GB" altLang="en-US" sz="2500"/>
              <a:t>Environmental management </a:t>
            </a:r>
          </a:p>
          <a:p>
            <a:pPr lvl="2"/>
            <a:r>
              <a:rPr lang="en-GB" altLang="en-US" sz="2500"/>
              <a:t>Quality management</a:t>
            </a:r>
          </a:p>
        </p:txBody>
      </p:sp>
      <p:pic>
        <p:nvPicPr>
          <p:cNvPr id="35842" name="Picture 2" descr="C:\Users\Mike\AppData\Local\Microsoft\Windows\Temporary Internet Files\Content.IE5\VPMHGRB0\1352673361122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0765" y="3429000"/>
            <a:ext cx="2395000" cy="311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740394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algn="l"/>
            <a:r>
              <a:rPr lang="en-GB" altLang="en-US" dirty="0">
                <a:solidFill>
                  <a:srgbClr val="0000FF"/>
                </a:solidFill>
              </a:rPr>
              <a:t>Business strategy </a:t>
            </a:r>
          </a:p>
        </p:txBody>
      </p:sp>
      <p:sp>
        <p:nvSpPr>
          <p:cNvPr id="18435" name="Content Placeholder 2"/>
          <p:cNvSpPr>
            <a:spLocks noGrp="1"/>
          </p:cNvSpPr>
          <p:nvPr>
            <p:ph idx="1"/>
          </p:nvPr>
        </p:nvSpPr>
        <p:spPr>
          <a:xfrm>
            <a:off x="612775" y="1600200"/>
            <a:ext cx="8153400" cy="4495800"/>
          </a:xfrm>
        </p:spPr>
        <p:txBody>
          <a:bodyPr>
            <a:normAutofit fontScale="92500" lnSpcReduction="10000"/>
          </a:bodyPr>
          <a:lstStyle/>
          <a:p>
            <a:r>
              <a:rPr lang="en-GB" altLang="en-US" dirty="0"/>
              <a:t>Strategy may be defined as the policies and procedures in an organisation that gives it a sustained competitive advantage (Lawler, 2006; </a:t>
            </a:r>
            <a:r>
              <a:rPr lang="en-GB" altLang="en-US" dirty="0" err="1"/>
              <a:t>Legge</a:t>
            </a:r>
            <a:r>
              <a:rPr lang="en-GB" altLang="en-US" dirty="0"/>
              <a:t>, 2005)</a:t>
            </a:r>
          </a:p>
          <a:p>
            <a:r>
              <a:rPr lang="en-GB" altLang="en-US" dirty="0"/>
              <a:t>Business strategy involves more than just specifying an organisation’s mission, vision and objectives but also aiding the company through projects or programmes of growth</a:t>
            </a:r>
          </a:p>
          <a:p>
            <a:r>
              <a:rPr lang="en-GB" altLang="en-US" dirty="0"/>
              <a:t>Strategy needs to take into account the key stakeholders of the business (</a:t>
            </a:r>
            <a:r>
              <a:rPr lang="en-GB" altLang="en-US" dirty="0" err="1"/>
              <a:t>Obolensky</a:t>
            </a:r>
            <a:r>
              <a:rPr lang="en-GB" altLang="en-US" dirty="0"/>
              <a:t>, 1994)</a:t>
            </a:r>
          </a:p>
        </p:txBody>
      </p:sp>
      <p:pic>
        <p:nvPicPr>
          <p:cNvPr id="36866" name="Picture 2" descr="C:\Users\Mike\AppData\Local\Microsoft\Windows\Temporary Internet Files\Content.IE5\WKGHS6V0\strategy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51649"/>
            <a:ext cx="2555776" cy="1610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024825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>
            <a:normAutofit fontScale="90000"/>
          </a:bodyPr>
          <a:lstStyle/>
          <a:p>
            <a:pPr algn="l"/>
            <a:r>
              <a:rPr lang="en-GB" altLang="en-US" dirty="0">
                <a:solidFill>
                  <a:srgbClr val="0000FF"/>
                </a:solidFill>
              </a:rPr>
              <a:t>Manufacturing and </a:t>
            </a:r>
            <a:br>
              <a:rPr lang="en-GB" altLang="en-US" dirty="0">
                <a:solidFill>
                  <a:srgbClr val="0000FF"/>
                </a:solidFill>
              </a:rPr>
            </a:br>
            <a:r>
              <a:rPr lang="en-GB" altLang="en-US" dirty="0">
                <a:solidFill>
                  <a:srgbClr val="0000FF"/>
                </a:solidFill>
              </a:rPr>
              <a:t>business services</a:t>
            </a:r>
          </a:p>
        </p:txBody>
      </p:sp>
      <p:sp>
        <p:nvSpPr>
          <p:cNvPr id="19459" name="Content Placeholder 2"/>
          <p:cNvSpPr>
            <a:spLocks noGrp="1"/>
          </p:cNvSpPr>
          <p:nvPr>
            <p:ph idx="1"/>
          </p:nvPr>
        </p:nvSpPr>
        <p:spPr>
          <a:xfrm>
            <a:off x="612775" y="1600200"/>
            <a:ext cx="8153400" cy="4495800"/>
          </a:xfrm>
        </p:spPr>
        <p:txBody>
          <a:bodyPr>
            <a:normAutofit fontScale="92500" lnSpcReduction="10000"/>
          </a:bodyPr>
          <a:lstStyle/>
          <a:p>
            <a:r>
              <a:rPr lang="en-GB" altLang="en-US" dirty="0"/>
              <a:t>Manufacturing is the use of machines, tools and people to create objects for use (by other manufacturers) or for sale either directly or via a retailer</a:t>
            </a:r>
          </a:p>
          <a:p>
            <a:r>
              <a:rPr lang="en-GB" altLang="en-US" dirty="0"/>
              <a:t>It typically involves large scale industrial production whereby raw materials are manufactured into finished goods</a:t>
            </a:r>
          </a:p>
          <a:p>
            <a:r>
              <a:rPr lang="en-GB" altLang="en-US" dirty="0"/>
              <a:t>Consultancies can work in this area examining issues such as production, quality control, use of human resources</a:t>
            </a:r>
          </a:p>
        </p:txBody>
      </p:sp>
      <p:pic>
        <p:nvPicPr>
          <p:cNvPr id="37890" name="Picture 2" descr="C:\Users\Mike\AppData\Local\Microsoft\Windows\Temporary Internet Files\Content.IE5\VPMHGRB0\steel-city-codefest-2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1075" y="0"/>
            <a:ext cx="2444769" cy="16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429885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>
            <a:normAutofit fontScale="90000"/>
          </a:bodyPr>
          <a:lstStyle/>
          <a:p>
            <a:pPr algn="l"/>
            <a:r>
              <a:rPr lang="en-GB" altLang="en-US" dirty="0">
                <a:solidFill>
                  <a:srgbClr val="0000FF"/>
                </a:solidFill>
              </a:rPr>
              <a:t>Financial and </a:t>
            </a:r>
            <a:br>
              <a:rPr lang="en-GB" altLang="en-US" dirty="0">
                <a:solidFill>
                  <a:srgbClr val="0000FF"/>
                </a:solidFill>
              </a:rPr>
            </a:br>
            <a:r>
              <a:rPr lang="en-GB" altLang="en-US" dirty="0">
                <a:solidFill>
                  <a:srgbClr val="0000FF"/>
                </a:solidFill>
              </a:rPr>
              <a:t>management controls </a:t>
            </a:r>
          </a:p>
        </p:txBody>
      </p:sp>
      <p:sp>
        <p:nvSpPr>
          <p:cNvPr id="21507" name="Content Placeholder 2"/>
          <p:cNvSpPr>
            <a:spLocks noGrp="1"/>
          </p:cNvSpPr>
          <p:nvPr>
            <p:ph idx="1"/>
          </p:nvPr>
        </p:nvSpPr>
        <p:spPr>
          <a:xfrm>
            <a:off x="612775" y="1600200"/>
            <a:ext cx="8153400" cy="4495800"/>
          </a:xfrm>
        </p:spPr>
        <p:txBody>
          <a:bodyPr>
            <a:normAutofit lnSpcReduction="10000"/>
          </a:bodyPr>
          <a:lstStyle/>
          <a:p>
            <a:r>
              <a:rPr lang="en-GB" altLang="en-US" dirty="0"/>
              <a:t>Financial planning and control are essential for any business (Collis &amp; Hussey, 2007; Kind, 2001)</a:t>
            </a:r>
          </a:p>
          <a:p>
            <a:r>
              <a:rPr lang="en-GB" altLang="en-US" dirty="0"/>
              <a:t>Consultancy in this field may range from implementing budgetary control, financial planning, or calculating large investments in capital </a:t>
            </a:r>
          </a:p>
          <a:p>
            <a:r>
              <a:rPr lang="en-GB" altLang="en-US" dirty="0"/>
              <a:t>Area fraught with difficulties: overspends/accountability/politics </a:t>
            </a:r>
          </a:p>
        </p:txBody>
      </p:sp>
      <p:pic>
        <p:nvPicPr>
          <p:cNvPr id="38914" name="Picture 2" descr="C:\Users\Mike\AppData\Local\Microsoft\Windows\Temporary Internet Files\Content.IE5\VPMHGRB0\personal-finance-and-accounting-blink-images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3268" y="0"/>
            <a:ext cx="2362572" cy="1417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009021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algn="l"/>
            <a:r>
              <a:rPr lang="en-GB" altLang="en-US" dirty="0">
                <a:solidFill>
                  <a:srgbClr val="0000FF"/>
                </a:solidFill>
              </a:rPr>
              <a:t>Marketing</a:t>
            </a:r>
            <a:r>
              <a:rPr lang="en-GB" altLang="en-US" dirty="0"/>
              <a:t> </a:t>
            </a:r>
          </a:p>
        </p:txBody>
      </p:sp>
      <p:sp>
        <p:nvSpPr>
          <p:cNvPr id="20483" name="Content Placeholder 2"/>
          <p:cNvSpPr>
            <a:spLocks noGrp="1"/>
          </p:cNvSpPr>
          <p:nvPr>
            <p:ph idx="1"/>
          </p:nvPr>
        </p:nvSpPr>
        <p:spPr>
          <a:xfrm>
            <a:off x="612775" y="1600200"/>
            <a:ext cx="8153400" cy="4495800"/>
          </a:xfrm>
        </p:spPr>
        <p:txBody>
          <a:bodyPr/>
          <a:lstStyle/>
          <a:p>
            <a:r>
              <a:rPr lang="en-GB" altLang="en-US" dirty="0"/>
              <a:t>The American Marketing Association defines the activity of marketing as: </a:t>
            </a:r>
          </a:p>
          <a:p>
            <a:pPr>
              <a:buFont typeface="Wingdings" pitchFamily="2" charset="2"/>
              <a:buNone/>
            </a:pPr>
            <a:r>
              <a:rPr lang="en-GB" altLang="en-US" i="1" dirty="0"/>
              <a:t>	</a:t>
            </a:r>
            <a:r>
              <a:rPr lang="en-GB" altLang="en-US" sz="2400" i="1" dirty="0"/>
              <a:t>Marketing is the activity, set of institutions, and processes for creating, communicating, delivering, and exchanging offerings that have value for customers, clients, partners, and society at large</a:t>
            </a:r>
          </a:p>
          <a:p>
            <a:r>
              <a:rPr lang="en-GB" altLang="en-US" dirty="0"/>
              <a:t>Consultancy may examine marketing as </a:t>
            </a:r>
          </a:p>
          <a:p>
            <a:pPr lvl="1"/>
            <a:r>
              <a:rPr lang="en-GB" altLang="en-US" dirty="0"/>
              <a:t>a function (examining a clients sales activity) or</a:t>
            </a:r>
          </a:p>
          <a:p>
            <a:pPr lvl="1"/>
            <a:r>
              <a:rPr lang="en-GB" altLang="en-US" dirty="0"/>
              <a:t>market research (e.g., consultation)</a:t>
            </a:r>
          </a:p>
        </p:txBody>
      </p:sp>
      <p:pic>
        <p:nvPicPr>
          <p:cNvPr id="39938" name="Picture 2" descr="C:\Users\Mike\AppData\Local\Microsoft\Windows\Temporary Internet Files\Content.IE5\XW8BZP9J\marketing-product-jobs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8287" y="-5858"/>
            <a:ext cx="2796282" cy="1628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062291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algn="l"/>
            <a:r>
              <a:rPr lang="en-GB" altLang="en-US" dirty="0">
                <a:solidFill>
                  <a:srgbClr val="0000FF"/>
                </a:solidFill>
              </a:rPr>
              <a:t>Human resources  </a:t>
            </a:r>
          </a:p>
        </p:txBody>
      </p:sp>
      <p:sp>
        <p:nvSpPr>
          <p:cNvPr id="23555" name="Content Placeholder 2"/>
          <p:cNvSpPr>
            <a:spLocks noGrp="1"/>
          </p:cNvSpPr>
          <p:nvPr>
            <p:ph idx="1"/>
          </p:nvPr>
        </p:nvSpPr>
        <p:spPr>
          <a:xfrm>
            <a:off x="612775" y="1600200"/>
            <a:ext cx="8153400" cy="4495800"/>
          </a:xfrm>
        </p:spPr>
        <p:txBody>
          <a:bodyPr>
            <a:normAutofit fontScale="92500" lnSpcReduction="20000"/>
          </a:bodyPr>
          <a:lstStyle/>
          <a:p>
            <a:r>
              <a:rPr lang="en-GB" altLang="en-US"/>
              <a:t>Human resource management (HRM) which may be defined as the strategic and consistent approach to the management of individuals within an organisation</a:t>
            </a:r>
          </a:p>
          <a:p>
            <a:r>
              <a:rPr lang="en-GB" altLang="en-US"/>
              <a:t>Through the management of the organisation's most valued assets, great business benefits can be released (Hackman &amp; Oldham, 1975)</a:t>
            </a:r>
          </a:p>
          <a:p>
            <a:r>
              <a:rPr lang="en-GB" altLang="en-US"/>
              <a:t>HRM represents a major investment in terms of what has been spent on individuals not only to recruit them but also to train and develop them into an effective employee</a:t>
            </a:r>
          </a:p>
        </p:txBody>
      </p:sp>
      <p:pic>
        <p:nvPicPr>
          <p:cNvPr id="40962" name="Picture 2" descr="C:\Users\Mike\AppData\Local\Microsoft\Windows\Temporary Internet Files\Content.IE5\VPMHGRB0\400px-ISO_639_Icon_hr.svg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16632"/>
            <a:ext cx="2801888" cy="1260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598502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algn="l"/>
            <a:r>
              <a:rPr lang="en-GB" altLang="en-US" dirty="0">
                <a:solidFill>
                  <a:srgbClr val="0000FF"/>
                </a:solidFill>
              </a:rPr>
              <a:t>Information technology </a:t>
            </a:r>
          </a:p>
        </p:txBody>
      </p:sp>
      <p:sp>
        <p:nvSpPr>
          <p:cNvPr id="24579" name="Content Placeholder 2"/>
          <p:cNvSpPr>
            <a:spLocks noGrp="1"/>
          </p:cNvSpPr>
          <p:nvPr>
            <p:ph idx="1"/>
          </p:nvPr>
        </p:nvSpPr>
        <p:spPr>
          <a:xfrm>
            <a:off x="612775" y="1600200"/>
            <a:ext cx="8153400" cy="4495800"/>
          </a:xfrm>
        </p:spPr>
        <p:txBody>
          <a:bodyPr>
            <a:normAutofit fontScale="92500" lnSpcReduction="20000"/>
          </a:bodyPr>
          <a:lstStyle/>
          <a:p>
            <a:r>
              <a:rPr lang="en-GB" altLang="en-US"/>
              <a:t>Projects and programmes in information technology (IT) or more often name Information Computer Technology (ICT) can range in size like projects </a:t>
            </a:r>
          </a:p>
          <a:p>
            <a:r>
              <a:rPr lang="en-GB" altLang="en-US"/>
              <a:t>Smallest may be simply investigating why users are not using a particular programme in terms of human machine interaction (e.g., Biggs &amp; Marshall, 1999)</a:t>
            </a:r>
          </a:p>
          <a:p>
            <a:r>
              <a:rPr lang="en-GB" altLang="en-US"/>
              <a:t>Other projects, may be vast such as NPfIT, a computer system being developed for the NHS may be vast (Brennan, 2005)</a:t>
            </a:r>
          </a:p>
        </p:txBody>
      </p:sp>
      <p:pic>
        <p:nvPicPr>
          <p:cNvPr id="41986" name="Picture 2" descr="C:\Users\Mike\AppData\Local\Microsoft\Windows\Temporary Internet Files\Content.IE5\92ITL48O\image_preview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2367" y="0"/>
            <a:ext cx="1541633" cy="1536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55452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>
            <a:normAutofit fontScale="90000"/>
          </a:bodyPr>
          <a:lstStyle/>
          <a:p>
            <a:pPr algn="l"/>
            <a:r>
              <a:rPr lang="en-GB" altLang="en-US" dirty="0">
                <a:solidFill>
                  <a:srgbClr val="0000FF"/>
                </a:solidFill>
              </a:rPr>
              <a:t>Environmental </a:t>
            </a:r>
            <a:br>
              <a:rPr lang="en-GB" altLang="en-US" dirty="0">
                <a:solidFill>
                  <a:srgbClr val="0000FF"/>
                </a:solidFill>
              </a:rPr>
            </a:br>
            <a:r>
              <a:rPr lang="en-GB" altLang="en-US" dirty="0">
                <a:solidFill>
                  <a:srgbClr val="0000FF"/>
                </a:solidFill>
              </a:rPr>
              <a:t>management </a:t>
            </a:r>
          </a:p>
        </p:txBody>
      </p:sp>
      <p:sp>
        <p:nvSpPr>
          <p:cNvPr id="25603" name="Content Placeholder 2"/>
          <p:cNvSpPr>
            <a:spLocks noGrp="1"/>
          </p:cNvSpPr>
          <p:nvPr>
            <p:ph idx="1"/>
          </p:nvPr>
        </p:nvSpPr>
        <p:spPr>
          <a:xfrm>
            <a:off x="612775" y="1600200"/>
            <a:ext cx="8153400" cy="4925144"/>
          </a:xfrm>
        </p:spPr>
        <p:txBody>
          <a:bodyPr>
            <a:normAutofit fontScale="92500" lnSpcReduction="20000"/>
          </a:bodyPr>
          <a:lstStyle/>
          <a:p>
            <a:endParaRPr lang="en-GB" altLang="en-US" dirty="0"/>
          </a:p>
          <a:p>
            <a:r>
              <a:rPr lang="en-GB" altLang="en-US" dirty="0"/>
              <a:t>Environmental management is a growing area for consultancy</a:t>
            </a:r>
          </a:p>
          <a:p>
            <a:r>
              <a:rPr lang="en-GB" altLang="en-US" dirty="0"/>
              <a:t>Projects within this area may include urban, regional and international development planning</a:t>
            </a:r>
          </a:p>
          <a:p>
            <a:r>
              <a:rPr lang="en-GB" altLang="en-US" dirty="0"/>
              <a:t>Projects may seek to improve the quality of lifestyle for poorer nations </a:t>
            </a:r>
          </a:p>
          <a:p>
            <a:r>
              <a:rPr lang="en-GB" altLang="en-US" dirty="0"/>
              <a:t>Other projects demonstrate how physical, economic, ecological and sociological aspects manifest in our environment for the good of all human kind</a:t>
            </a:r>
          </a:p>
        </p:txBody>
      </p:sp>
      <p:pic>
        <p:nvPicPr>
          <p:cNvPr id="43010" name="Picture 2" descr="C:\Users\Mike\AppData\Local\Microsoft\Windows\Temporary Internet Files\Content.IE5\XW8BZP9J\environment-303693_64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13289"/>
            <a:ext cx="1061095" cy="1815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412225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>
            <a:normAutofit fontScale="90000"/>
          </a:bodyPr>
          <a:lstStyle/>
          <a:p>
            <a:pPr algn="l"/>
            <a:r>
              <a:rPr lang="en-GB" altLang="en-US" dirty="0">
                <a:solidFill>
                  <a:srgbClr val="0000FF"/>
                </a:solidFill>
              </a:rPr>
              <a:t>Quality </a:t>
            </a:r>
            <a:br>
              <a:rPr lang="en-GB" altLang="en-US" dirty="0">
                <a:solidFill>
                  <a:srgbClr val="0000FF"/>
                </a:solidFill>
              </a:rPr>
            </a:br>
            <a:r>
              <a:rPr lang="en-GB" altLang="en-US" dirty="0">
                <a:solidFill>
                  <a:srgbClr val="0000FF"/>
                </a:solidFill>
              </a:rPr>
              <a:t>management</a:t>
            </a:r>
          </a:p>
        </p:txBody>
      </p:sp>
      <p:sp>
        <p:nvSpPr>
          <p:cNvPr id="26627" name="Content Placeholder 2"/>
          <p:cNvSpPr>
            <a:spLocks noGrp="1"/>
          </p:cNvSpPr>
          <p:nvPr>
            <p:ph idx="1"/>
          </p:nvPr>
        </p:nvSpPr>
        <p:spPr>
          <a:xfrm>
            <a:off x="612775" y="1600200"/>
            <a:ext cx="8153400" cy="4495800"/>
          </a:xfrm>
        </p:spPr>
        <p:txBody>
          <a:bodyPr>
            <a:normAutofit fontScale="92500" lnSpcReduction="10000"/>
          </a:bodyPr>
          <a:lstStyle/>
          <a:p>
            <a:r>
              <a:rPr lang="en-GB" altLang="en-US"/>
              <a:t>These types of project range in scope from revising how a department measures performance through to large scale implementation of quality procedures</a:t>
            </a:r>
          </a:p>
          <a:p>
            <a:r>
              <a:rPr lang="en-GB" altLang="en-US"/>
              <a:t>Investigate the existing quality procedures of a company and then revise this setting out policy, performance measures and revised quality assurance</a:t>
            </a:r>
          </a:p>
          <a:p>
            <a:r>
              <a:rPr lang="en-GB" altLang="en-US"/>
              <a:t>May involve satisfying the requirements of quality assurance bodies (e.g., ISO9001)</a:t>
            </a:r>
          </a:p>
        </p:txBody>
      </p:sp>
      <p:pic>
        <p:nvPicPr>
          <p:cNvPr id="44034" name="Picture 2" descr="C:\Users\Mike\AppData\Local\Microsoft\Windows\Temporary Internet Files\Content.IE5\92ITL48O\QualitySticker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1"/>
            <a:ext cx="1475656" cy="1475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453434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r>
              <a:rPr lang="en-GB" altLang="en-US" dirty="0">
                <a:solidFill>
                  <a:srgbClr val="0000FF"/>
                </a:solidFill>
              </a:rPr>
              <a:t>Range of consultancy activity</a:t>
            </a:r>
          </a:p>
        </p:txBody>
      </p:sp>
      <p:sp>
        <p:nvSpPr>
          <p:cNvPr id="27651" name="Content Placeholder 2"/>
          <p:cNvSpPr>
            <a:spLocks noGrp="1"/>
          </p:cNvSpPr>
          <p:nvPr>
            <p:ph idx="1"/>
          </p:nvPr>
        </p:nvSpPr>
        <p:spPr>
          <a:xfrm>
            <a:off x="612775" y="1600200"/>
            <a:ext cx="8153400" cy="4495800"/>
          </a:xfrm>
        </p:spPr>
        <p:txBody>
          <a:bodyPr>
            <a:normAutofit fontScale="92500"/>
          </a:bodyPr>
          <a:lstStyle/>
          <a:p>
            <a:r>
              <a:rPr lang="en-GB" altLang="en-US"/>
              <a:t>All of these areas can have textbooks and even degree programmes in their own right!</a:t>
            </a:r>
          </a:p>
          <a:p>
            <a:r>
              <a:rPr lang="en-GB" altLang="en-US"/>
              <a:t>Human resources for instance can be completed from the CIPD (personnel &amp; HRM) angle</a:t>
            </a:r>
          </a:p>
          <a:p>
            <a:r>
              <a:rPr lang="en-GB" altLang="en-US"/>
              <a:t>Human resources can also employ business/occupational psychologists for:</a:t>
            </a:r>
          </a:p>
          <a:p>
            <a:pPr lvl="1"/>
            <a:r>
              <a:rPr lang="en-GB" altLang="en-US"/>
              <a:t>Selection</a:t>
            </a:r>
          </a:p>
          <a:p>
            <a:pPr lvl="1"/>
            <a:r>
              <a:rPr lang="en-GB" altLang="en-US"/>
              <a:t>Training</a:t>
            </a:r>
          </a:p>
          <a:p>
            <a:pPr lvl="1"/>
            <a:r>
              <a:rPr lang="en-GB" altLang="en-US"/>
              <a:t>Motivation, etc</a:t>
            </a:r>
          </a:p>
        </p:txBody>
      </p:sp>
    </p:spTree>
    <p:extLst>
      <p:ext uri="{BB962C8B-B14F-4D97-AF65-F5344CB8AC3E}">
        <p14:creationId xmlns:p14="http://schemas.microsoft.com/office/powerpoint/2010/main" val="64552071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rgbClr val="0000FF"/>
                </a:solidFill>
              </a:rPr>
              <a:t>Further reading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571500" y="1571625"/>
            <a:ext cx="8153400" cy="5286375"/>
          </a:xfrm>
        </p:spPr>
        <p:txBody>
          <a:bodyPr>
            <a:normAutofit/>
          </a:bodyPr>
          <a:lstStyle/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en-GB" sz="2800" dirty="0"/>
              <a:t>Biggs, D.M. (2010), </a:t>
            </a:r>
            <a:r>
              <a:rPr lang="en-GB" sz="2800" i="1" dirty="0"/>
              <a:t>Management Consultancy: A guide for students   </a:t>
            </a:r>
            <a:r>
              <a:rPr lang="en-GB" sz="2800" dirty="0"/>
              <a:t>London: </a:t>
            </a:r>
            <a:r>
              <a:rPr lang="en-GB" sz="2800" dirty="0" err="1"/>
              <a:t>Cengage</a:t>
            </a:r>
            <a:r>
              <a:rPr lang="en-GB" sz="2800" dirty="0"/>
              <a:t> Ltd – Chapter 10</a:t>
            </a:r>
          </a:p>
          <a:p>
            <a:pPr>
              <a:defRPr/>
            </a:pPr>
            <a:r>
              <a:rPr lang="en-GB" sz="2400" dirty="0"/>
              <a:t>Lawler, E.E. (2006) Business strategy: creating the winning formula In, </a:t>
            </a:r>
            <a:r>
              <a:rPr lang="en-GB" sz="2400" dirty="0" err="1"/>
              <a:t>Gallos</a:t>
            </a:r>
            <a:r>
              <a:rPr lang="en-GB" sz="2400" dirty="0"/>
              <a:t>. J.V. (Ed) </a:t>
            </a:r>
            <a:r>
              <a:rPr lang="en-GB" sz="2400" i="1" dirty="0"/>
              <a:t>Organisational Development</a:t>
            </a:r>
            <a:r>
              <a:rPr lang="en-GB" sz="2400" dirty="0"/>
              <a:t> San Francisco: Wiley &amp; Sons</a:t>
            </a:r>
          </a:p>
          <a:p>
            <a:pPr>
              <a:defRPr/>
            </a:pPr>
            <a:r>
              <a:rPr lang="en-GB" sz="2400" dirty="0" err="1"/>
              <a:t>McLarty</a:t>
            </a:r>
            <a:r>
              <a:rPr lang="en-GB" sz="2400" dirty="0"/>
              <a:t>, R. and Robinson, T. (1998) The practice of consultancy and a professional development strategy </a:t>
            </a:r>
            <a:r>
              <a:rPr lang="en-GB" sz="2400" i="1" dirty="0"/>
              <a:t>Leadership &amp; Organization Development Journal. </a:t>
            </a:r>
            <a:r>
              <a:rPr lang="en-GB" sz="2400" dirty="0"/>
              <a:t>19, 5, 256–263</a:t>
            </a:r>
          </a:p>
          <a:p>
            <a:pPr>
              <a:defRPr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45091335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GB" sz="3600" dirty="0">
                <a:solidFill>
                  <a:srgbClr val="0000FF"/>
                </a:solidFill>
              </a:rPr>
              <a:t>8 pre-requisites for </a:t>
            </a:r>
            <a:br>
              <a:rPr lang="en-GB" sz="3600" dirty="0">
                <a:solidFill>
                  <a:srgbClr val="0000FF"/>
                </a:solidFill>
              </a:rPr>
            </a:br>
            <a:r>
              <a:rPr lang="en-GB" sz="3600" dirty="0">
                <a:solidFill>
                  <a:srgbClr val="0000FF"/>
                </a:solidFill>
              </a:rPr>
              <a:t>selling consultancy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824536"/>
          </a:xfrm>
        </p:spPr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There is a client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The client has a currently unfulfilled need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The client believes that they require help to resolve this need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The client knows about you and your services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The client perceives that you are capable of fulfilling this need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You (or someone else acceptable to the client) are available to fulfil the engagement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The client has a budget/finances to pay for your services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The client has authority to spend the budget/finances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Newton (2010:24)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39C6056-4958-41AB-B37A-5D63890E1FB2}" type="slidenum">
              <a:rPr lang="en-GB" smtClean="0"/>
              <a:pPr>
                <a:defRPr/>
              </a:pPr>
              <a:t>41</a:t>
            </a:fld>
            <a:endParaRPr lang="en-GB" dirty="0"/>
          </a:p>
        </p:txBody>
      </p:sp>
      <p:pic>
        <p:nvPicPr>
          <p:cNvPr id="45059" name="Picture 3" descr="C:\Users\Mike\AppData\Local\Microsoft\Windows\Temporary Internet Files\Content.IE5\XW8BZP9J\318px-Handshake_icon.svg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0"/>
            <a:ext cx="2090539" cy="2090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766577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en-GB" sz="2800" dirty="0">
                <a:solidFill>
                  <a:srgbClr val="0000FF"/>
                </a:solidFill>
                <a:latin typeface="+mn-lt"/>
                <a:cs typeface="Arial" pitchFamily="34" charset="0"/>
              </a:rPr>
              <a:t>Product</a:t>
            </a:r>
            <a:r>
              <a:rPr lang="en-GB" sz="2800" dirty="0">
                <a:solidFill>
                  <a:srgbClr val="0000FF"/>
                </a:solidFill>
                <a:latin typeface="+mn-lt"/>
              </a:rPr>
              <a:t> </a:t>
            </a:r>
            <a:r>
              <a:rPr lang="en-GB" sz="2800" dirty="0">
                <a:solidFill>
                  <a:srgbClr val="0000FF"/>
                </a:solidFill>
                <a:latin typeface="+mn-lt"/>
                <a:cs typeface="Arial" pitchFamily="34" charset="0"/>
              </a:rPr>
              <a:t>Types: </a:t>
            </a:r>
            <a:br>
              <a:rPr lang="en-GB" sz="2800" dirty="0">
                <a:solidFill>
                  <a:srgbClr val="0000FF"/>
                </a:solidFill>
                <a:latin typeface="+mn-lt"/>
                <a:cs typeface="Arial" pitchFamily="34" charset="0"/>
              </a:rPr>
            </a:br>
            <a:r>
              <a:rPr lang="en-GB" sz="2800" b="1" dirty="0">
                <a:solidFill>
                  <a:srgbClr val="0000FF"/>
                </a:solidFill>
                <a:latin typeface="+mn-lt"/>
                <a:cs typeface="Arial" pitchFamily="34" charset="0"/>
              </a:rPr>
              <a:t>who </a:t>
            </a:r>
            <a:r>
              <a:rPr lang="en-GB" sz="2800" dirty="0">
                <a:solidFill>
                  <a:srgbClr val="0000FF"/>
                </a:solidFill>
                <a:latin typeface="+mn-lt"/>
                <a:cs typeface="Arial" pitchFamily="34" charset="0"/>
              </a:rPr>
              <a:t>uses consultants and why?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395288" y="1557338"/>
            <a:ext cx="8229600" cy="4679974"/>
          </a:xfrm>
        </p:spPr>
        <p:txBody>
          <a:bodyPr>
            <a:noAutofit/>
          </a:bodyPr>
          <a:lstStyle/>
          <a:p>
            <a:pPr marL="714375" indent="-604838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None/>
              <a:defRPr/>
            </a:pPr>
            <a:r>
              <a:rPr lang="en-GB" sz="2400" b="1" i="1" dirty="0">
                <a:cs typeface="Arial" pitchFamily="34" charset="0"/>
              </a:rPr>
              <a:t>Who?</a:t>
            </a:r>
          </a:p>
          <a:p>
            <a:pPr marL="1081088" indent="-449263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400" dirty="0">
                <a:cs typeface="Arial" pitchFamily="34" charset="0"/>
              </a:rPr>
              <a:t>Public, Commercial and Voluntary sectors</a:t>
            </a:r>
          </a:p>
          <a:p>
            <a:pPr marL="1081088" indent="-449263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400" dirty="0">
                <a:cs typeface="Arial" pitchFamily="34" charset="0"/>
              </a:rPr>
              <a:t>Large and small organisations</a:t>
            </a:r>
          </a:p>
          <a:p>
            <a:pPr marL="714375" indent="-604838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endParaRPr lang="en-GB" sz="2400" dirty="0">
              <a:cs typeface="Arial" pitchFamily="34" charset="0"/>
            </a:endParaRPr>
          </a:p>
          <a:p>
            <a:pPr marL="714375" indent="-604838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None/>
              <a:defRPr/>
            </a:pPr>
            <a:r>
              <a:rPr lang="en-GB" sz="2400" b="1" i="1" dirty="0">
                <a:cs typeface="Arial" pitchFamily="34" charset="0"/>
              </a:rPr>
              <a:t>Why?</a:t>
            </a:r>
          </a:p>
          <a:p>
            <a:pPr marL="714375" indent="-604838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None/>
              <a:defRPr/>
            </a:pPr>
            <a:endParaRPr lang="en-GB" sz="2400" dirty="0">
              <a:cs typeface="Arial" pitchFamily="34" charset="0"/>
            </a:endParaRPr>
          </a:p>
          <a:p>
            <a:pPr marL="1081088" indent="-449263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400" dirty="0">
                <a:cs typeface="Arial" pitchFamily="34" charset="0"/>
              </a:rPr>
              <a:t>Support/progress aims and objectives</a:t>
            </a:r>
          </a:p>
          <a:p>
            <a:pPr marL="1081088" indent="-449263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400" dirty="0">
                <a:cs typeface="Arial" pitchFamily="34" charset="0"/>
              </a:rPr>
              <a:t>Process Improvement </a:t>
            </a:r>
          </a:p>
          <a:p>
            <a:pPr marL="1081088" indent="-449263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400" dirty="0">
                <a:cs typeface="Arial" pitchFamily="34" charset="0"/>
              </a:rPr>
              <a:t>Operations Management</a:t>
            </a:r>
          </a:p>
          <a:p>
            <a:pPr marL="1081088" indent="-449263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400" dirty="0">
                <a:cs typeface="Arial" pitchFamily="34" charset="0"/>
              </a:rPr>
              <a:t>Motivation</a:t>
            </a:r>
          </a:p>
          <a:p>
            <a:pPr marL="1081088" indent="-449263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400" dirty="0">
                <a:cs typeface="Arial" pitchFamily="34" charset="0"/>
              </a:rPr>
              <a:t>Systems</a:t>
            </a:r>
          </a:p>
          <a:p>
            <a:pPr marL="1081088" indent="-449263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400" dirty="0">
                <a:cs typeface="Arial" pitchFamily="34" charset="0"/>
              </a:rPr>
              <a:t>Product Performance</a:t>
            </a:r>
          </a:p>
          <a:p>
            <a:pPr marL="1081088" indent="-449263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400" dirty="0">
                <a:cs typeface="Arial" pitchFamily="34" charset="0"/>
              </a:rPr>
              <a:t>Service Quality</a:t>
            </a:r>
          </a:p>
        </p:txBody>
      </p:sp>
      <p:sp>
        <p:nvSpPr>
          <p:cNvPr id="11267" name="Footer Placeholder 4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 sz="2700">
                <a:solidFill>
                  <a:schemeClr val="tx1"/>
                </a:solidFill>
                <a:latin typeface="Lucida Sans Unicode" pitchFamily="34" charset="0"/>
              </a:defRPr>
            </a:lvl1pPr>
            <a:lvl2pPr marL="742950" indent="-285750" eaLnBrk="0" hangingPunct="0">
              <a:spcBef>
                <a:spcPts val="325"/>
              </a:spcBef>
              <a:buClr>
                <a:schemeClr val="accent1"/>
              </a:buClr>
              <a:buFont typeface="Verdana" pitchFamily="34" charset="0"/>
              <a:buChar char="◦"/>
              <a:defRPr sz="2300">
                <a:solidFill>
                  <a:schemeClr val="tx1"/>
                </a:solidFill>
                <a:latin typeface="Lucida Sans Unicode" pitchFamily="34" charset="0"/>
              </a:defRPr>
            </a:lvl2pPr>
            <a:lvl3pPr marL="1143000" indent="-228600" eaLnBrk="0" hangingPunct="0">
              <a:spcBef>
                <a:spcPts val="350"/>
              </a:spcBef>
              <a:buClr>
                <a:schemeClr val="accent2"/>
              </a:buClr>
              <a:buSzPct val="100000"/>
              <a:buFont typeface="Wingdings 2" pitchFamily="18" charset="2"/>
              <a:buChar char=""/>
              <a:defRPr sz="2100">
                <a:solidFill>
                  <a:schemeClr val="tx1"/>
                </a:solidFill>
                <a:latin typeface="Lucida Sans Unicode" pitchFamily="34" charset="0"/>
              </a:defRPr>
            </a:lvl3pPr>
            <a:lvl4pPr marL="1600200" indent="-228600" eaLnBrk="0" hangingPunct="0">
              <a:spcBef>
                <a:spcPts val="350"/>
              </a:spcBef>
              <a:buClr>
                <a:schemeClr val="accent2"/>
              </a:buClr>
              <a:buFont typeface="Wingdings 2" pitchFamily="18" charset="2"/>
              <a:buChar char=""/>
              <a:defRPr sz="1900">
                <a:solidFill>
                  <a:schemeClr val="tx1"/>
                </a:solidFill>
                <a:latin typeface="Lucida Sans Unicode" pitchFamily="34" charset="0"/>
              </a:defRPr>
            </a:lvl4pPr>
            <a:lvl5pPr marL="2057400" indent="-228600" eaLnBrk="0" hangingPunct="0">
              <a:spcBef>
                <a:spcPts val="350"/>
              </a:spcBef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1000">
              <a:latin typeface="Tahoma" charset="0"/>
            </a:endParaRPr>
          </a:p>
        </p:txBody>
      </p:sp>
      <p:sp>
        <p:nvSpPr>
          <p:cNvPr id="11268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 sz="2700">
                <a:solidFill>
                  <a:schemeClr val="tx1"/>
                </a:solidFill>
                <a:latin typeface="Lucida Sans Unicode" pitchFamily="34" charset="0"/>
              </a:defRPr>
            </a:lvl1pPr>
            <a:lvl2pPr marL="742950" indent="-285750" eaLnBrk="0" hangingPunct="0">
              <a:spcBef>
                <a:spcPts val="325"/>
              </a:spcBef>
              <a:buClr>
                <a:schemeClr val="accent1"/>
              </a:buClr>
              <a:buFont typeface="Verdana" pitchFamily="34" charset="0"/>
              <a:buChar char="◦"/>
              <a:defRPr sz="2300">
                <a:solidFill>
                  <a:schemeClr val="tx1"/>
                </a:solidFill>
                <a:latin typeface="Lucida Sans Unicode" pitchFamily="34" charset="0"/>
              </a:defRPr>
            </a:lvl2pPr>
            <a:lvl3pPr marL="1143000" indent="-228600" eaLnBrk="0" hangingPunct="0">
              <a:spcBef>
                <a:spcPts val="350"/>
              </a:spcBef>
              <a:buClr>
                <a:schemeClr val="accent2"/>
              </a:buClr>
              <a:buSzPct val="100000"/>
              <a:buFont typeface="Wingdings 2" pitchFamily="18" charset="2"/>
              <a:buChar char=""/>
              <a:defRPr sz="2100">
                <a:solidFill>
                  <a:schemeClr val="tx1"/>
                </a:solidFill>
                <a:latin typeface="Lucida Sans Unicode" pitchFamily="34" charset="0"/>
              </a:defRPr>
            </a:lvl3pPr>
            <a:lvl4pPr marL="1600200" indent="-228600" eaLnBrk="0" hangingPunct="0">
              <a:spcBef>
                <a:spcPts val="350"/>
              </a:spcBef>
              <a:buClr>
                <a:schemeClr val="accent2"/>
              </a:buClr>
              <a:buFont typeface="Wingdings 2" pitchFamily="18" charset="2"/>
              <a:buChar char=""/>
              <a:defRPr sz="1900">
                <a:solidFill>
                  <a:schemeClr val="tx1"/>
                </a:solidFill>
                <a:latin typeface="Lucida Sans Unicode" pitchFamily="34" charset="0"/>
              </a:defRPr>
            </a:lvl4pPr>
            <a:lvl5pPr marL="2057400" indent="-228600" eaLnBrk="0" hangingPunct="0">
              <a:spcBef>
                <a:spcPts val="350"/>
              </a:spcBef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fld id="{D8C908F1-3323-492A-BB55-40C475D3D927}" type="slidenum">
              <a:rPr lang="en-GB" altLang="en-US" sz="1000" smtClean="0">
                <a:latin typeface="Tahoma" charset="0"/>
              </a:rPr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t>42</a:t>
            </a:fld>
            <a:endParaRPr lang="en-GB" altLang="en-US" sz="1000">
              <a:latin typeface="Tahoma" charset="0"/>
            </a:endParaRPr>
          </a:p>
        </p:txBody>
      </p:sp>
      <p:pic>
        <p:nvPicPr>
          <p:cNvPr id="46082" name="Picture 2" descr="C:\Users\Mike\AppData\Local\Microsoft\Windows\Temporary Internet Files\Content.IE5\92ITL48O\thumb-project-manager-pictofigo-hi-00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4656" y="2564904"/>
            <a:ext cx="2153039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wipe dir="r"/>
  </p:transition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76672"/>
            <a:ext cx="8229600" cy="940966"/>
          </a:xfrm>
        </p:spPr>
        <p:txBody>
          <a:bodyPr>
            <a:normAutofit fontScale="90000"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en-GB" sz="3600" dirty="0">
                <a:solidFill>
                  <a:srgbClr val="0000FF"/>
                </a:solidFill>
                <a:latin typeface="+mn-lt"/>
                <a:cs typeface="Arial" pitchFamily="34" charset="0"/>
              </a:rPr>
              <a:t>Consultancy Services </a:t>
            </a:r>
            <a:br>
              <a:rPr lang="en-GB" sz="2800" dirty="0">
                <a:latin typeface="Arial" pitchFamily="34" charset="0"/>
                <a:cs typeface="Arial" pitchFamily="34" charset="0"/>
              </a:rPr>
            </a:br>
            <a:endParaRPr lang="en-GB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341438"/>
            <a:ext cx="8229600" cy="5040312"/>
          </a:xfrm>
        </p:spPr>
        <p:txBody>
          <a:bodyPr>
            <a:normAutofit/>
          </a:bodyPr>
          <a:lstStyle/>
          <a:p>
            <a:pPr marL="365760" indent="-256032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endParaRPr lang="en-GB" sz="2800" dirty="0"/>
          </a:p>
          <a:p>
            <a:pPr marL="1081088" indent="-631825"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800" dirty="0">
                <a:cs typeface="Arial" pitchFamily="34" charset="0"/>
              </a:rPr>
              <a:t>Business Strategies</a:t>
            </a:r>
          </a:p>
          <a:p>
            <a:pPr marL="1081088" indent="-631825"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800" dirty="0">
                <a:cs typeface="Arial" pitchFamily="34" charset="0"/>
              </a:rPr>
              <a:t>Finance</a:t>
            </a:r>
          </a:p>
          <a:p>
            <a:pPr marL="1081088" indent="-631825"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800" dirty="0">
                <a:cs typeface="Arial" pitchFamily="34" charset="0"/>
              </a:rPr>
              <a:t>Management</a:t>
            </a:r>
          </a:p>
          <a:p>
            <a:pPr marL="1081088" indent="-631825"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800" dirty="0">
                <a:cs typeface="Arial" pitchFamily="34" charset="0"/>
              </a:rPr>
              <a:t>HR/Personnel Resourcing &amp; Development</a:t>
            </a:r>
          </a:p>
          <a:p>
            <a:pPr marL="1081088" indent="-631825"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800" dirty="0">
                <a:cs typeface="Arial" pitchFamily="34" charset="0"/>
              </a:rPr>
              <a:t>IT Marketing / E Business</a:t>
            </a:r>
          </a:p>
          <a:p>
            <a:pPr marL="1081088" indent="-631825"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800" dirty="0">
                <a:cs typeface="Arial" pitchFamily="34" charset="0"/>
              </a:rPr>
              <a:t>Marketing</a:t>
            </a:r>
          </a:p>
          <a:p>
            <a:pPr marL="1081088" indent="-631825"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800" dirty="0">
                <a:cs typeface="Arial" pitchFamily="34" charset="0"/>
              </a:rPr>
              <a:t>Supply Chain</a:t>
            </a:r>
          </a:p>
          <a:p>
            <a:pPr marL="1081088" indent="-631825"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800" dirty="0">
                <a:cs typeface="Arial" pitchFamily="34" charset="0"/>
              </a:rPr>
              <a:t>Tourism/Events</a:t>
            </a:r>
          </a:p>
          <a:p>
            <a:pPr marL="1081088" indent="-631825"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800" dirty="0">
                <a:cs typeface="Arial" pitchFamily="34" charset="0"/>
              </a:rPr>
              <a:t>Sports Programming</a:t>
            </a:r>
          </a:p>
        </p:txBody>
      </p:sp>
      <p:sp>
        <p:nvSpPr>
          <p:cNvPr id="12291" name="Footer Placeholder 4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 sz="2700">
                <a:solidFill>
                  <a:schemeClr val="tx1"/>
                </a:solidFill>
                <a:latin typeface="Lucida Sans Unicode" pitchFamily="34" charset="0"/>
              </a:defRPr>
            </a:lvl1pPr>
            <a:lvl2pPr marL="742950" indent="-285750" eaLnBrk="0" hangingPunct="0">
              <a:spcBef>
                <a:spcPts val="325"/>
              </a:spcBef>
              <a:buClr>
                <a:schemeClr val="accent1"/>
              </a:buClr>
              <a:buFont typeface="Verdana" pitchFamily="34" charset="0"/>
              <a:buChar char="◦"/>
              <a:defRPr sz="2300">
                <a:solidFill>
                  <a:schemeClr val="tx1"/>
                </a:solidFill>
                <a:latin typeface="Lucida Sans Unicode" pitchFamily="34" charset="0"/>
              </a:defRPr>
            </a:lvl2pPr>
            <a:lvl3pPr marL="1143000" indent="-228600" eaLnBrk="0" hangingPunct="0">
              <a:spcBef>
                <a:spcPts val="350"/>
              </a:spcBef>
              <a:buClr>
                <a:schemeClr val="accent2"/>
              </a:buClr>
              <a:buSzPct val="100000"/>
              <a:buFont typeface="Wingdings 2" pitchFamily="18" charset="2"/>
              <a:buChar char=""/>
              <a:defRPr sz="2100">
                <a:solidFill>
                  <a:schemeClr val="tx1"/>
                </a:solidFill>
                <a:latin typeface="Lucida Sans Unicode" pitchFamily="34" charset="0"/>
              </a:defRPr>
            </a:lvl3pPr>
            <a:lvl4pPr marL="1600200" indent="-228600" eaLnBrk="0" hangingPunct="0">
              <a:spcBef>
                <a:spcPts val="350"/>
              </a:spcBef>
              <a:buClr>
                <a:schemeClr val="accent2"/>
              </a:buClr>
              <a:buFont typeface="Wingdings 2" pitchFamily="18" charset="2"/>
              <a:buChar char=""/>
              <a:defRPr sz="1900">
                <a:solidFill>
                  <a:schemeClr val="tx1"/>
                </a:solidFill>
                <a:latin typeface="Lucida Sans Unicode" pitchFamily="34" charset="0"/>
              </a:defRPr>
            </a:lvl4pPr>
            <a:lvl5pPr marL="2057400" indent="-228600" eaLnBrk="0" hangingPunct="0">
              <a:spcBef>
                <a:spcPts val="350"/>
              </a:spcBef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1000">
              <a:latin typeface="Tahoma" charset="0"/>
            </a:endParaRPr>
          </a:p>
        </p:txBody>
      </p:sp>
      <p:sp>
        <p:nvSpPr>
          <p:cNvPr id="12292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 sz="2700">
                <a:solidFill>
                  <a:schemeClr val="tx1"/>
                </a:solidFill>
                <a:latin typeface="Lucida Sans Unicode" pitchFamily="34" charset="0"/>
              </a:defRPr>
            </a:lvl1pPr>
            <a:lvl2pPr marL="742950" indent="-285750" eaLnBrk="0" hangingPunct="0">
              <a:spcBef>
                <a:spcPts val="325"/>
              </a:spcBef>
              <a:buClr>
                <a:schemeClr val="accent1"/>
              </a:buClr>
              <a:buFont typeface="Verdana" pitchFamily="34" charset="0"/>
              <a:buChar char="◦"/>
              <a:defRPr sz="2300">
                <a:solidFill>
                  <a:schemeClr val="tx1"/>
                </a:solidFill>
                <a:latin typeface="Lucida Sans Unicode" pitchFamily="34" charset="0"/>
              </a:defRPr>
            </a:lvl2pPr>
            <a:lvl3pPr marL="1143000" indent="-228600" eaLnBrk="0" hangingPunct="0">
              <a:spcBef>
                <a:spcPts val="350"/>
              </a:spcBef>
              <a:buClr>
                <a:schemeClr val="accent2"/>
              </a:buClr>
              <a:buSzPct val="100000"/>
              <a:buFont typeface="Wingdings 2" pitchFamily="18" charset="2"/>
              <a:buChar char=""/>
              <a:defRPr sz="2100">
                <a:solidFill>
                  <a:schemeClr val="tx1"/>
                </a:solidFill>
                <a:latin typeface="Lucida Sans Unicode" pitchFamily="34" charset="0"/>
              </a:defRPr>
            </a:lvl3pPr>
            <a:lvl4pPr marL="1600200" indent="-228600" eaLnBrk="0" hangingPunct="0">
              <a:spcBef>
                <a:spcPts val="350"/>
              </a:spcBef>
              <a:buClr>
                <a:schemeClr val="accent2"/>
              </a:buClr>
              <a:buFont typeface="Wingdings 2" pitchFamily="18" charset="2"/>
              <a:buChar char=""/>
              <a:defRPr sz="1900">
                <a:solidFill>
                  <a:schemeClr val="tx1"/>
                </a:solidFill>
                <a:latin typeface="Lucida Sans Unicode" pitchFamily="34" charset="0"/>
              </a:defRPr>
            </a:lvl4pPr>
            <a:lvl5pPr marL="2057400" indent="-228600" eaLnBrk="0" hangingPunct="0">
              <a:spcBef>
                <a:spcPts val="350"/>
              </a:spcBef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fld id="{BE03BAEE-9E9C-4A95-8AB9-AC257AD324F1}" type="slidenum">
              <a:rPr lang="en-GB" altLang="en-US" sz="1000" smtClean="0">
                <a:latin typeface="Tahoma" charset="0"/>
              </a:rPr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t>43</a:t>
            </a:fld>
            <a:endParaRPr lang="en-GB" altLang="en-US" sz="1000">
              <a:latin typeface="Tahoma" charset="0"/>
            </a:endParaRPr>
          </a:p>
        </p:txBody>
      </p:sp>
      <p:pic>
        <p:nvPicPr>
          <p:cNvPr id="47106" name="Picture 2" descr="C:\Users\Mike\AppData\Local\Microsoft\Windows\Temporary Internet Files\Content.IE5\WKGHS6V0\Super-Why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5685" y="0"/>
            <a:ext cx="2204370" cy="3140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en-GB" sz="3200" dirty="0">
                <a:solidFill>
                  <a:srgbClr val="0000FF"/>
                </a:solidFill>
                <a:latin typeface="+mn-lt"/>
                <a:cs typeface="Arial" pitchFamily="34" charset="0"/>
              </a:rPr>
              <a:t>Consultancy Role: </a:t>
            </a:r>
            <a:br>
              <a:rPr lang="en-GB" sz="3200" dirty="0">
                <a:solidFill>
                  <a:srgbClr val="0000FF"/>
                </a:solidFill>
                <a:latin typeface="+mn-lt"/>
                <a:cs typeface="Arial" pitchFamily="34" charset="0"/>
              </a:rPr>
            </a:br>
            <a:r>
              <a:rPr lang="en-GB" sz="3200" dirty="0">
                <a:solidFill>
                  <a:srgbClr val="0000FF"/>
                </a:solidFill>
                <a:latin typeface="+mn-lt"/>
                <a:cs typeface="Arial" pitchFamily="34" charset="0"/>
              </a:rPr>
              <a:t>what may be expected?</a:t>
            </a:r>
          </a:p>
        </p:txBody>
      </p:sp>
      <p:sp>
        <p:nvSpPr>
          <p:cNvPr id="17410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341438"/>
            <a:ext cx="8229600" cy="4665662"/>
          </a:xfrm>
        </p:spPr>
        <p:txBody>
          <a:bodyPr>
            <a:normAutofit lnSpcReduction="10000"/>
          </a:bodyPr>
          <a:lstStyle/>
          <a:p>
            <a:pPr marL="1081088" indent="-1081088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None/>
              <a:defRPr/>
            </a:pPr>
            <a:endParaRPr lang="en-GB" sz="2400" dirty="0">
              <a:latin typeface="Arial" pitchFamily="34" charset="0"/>
              <a:cs typeface="Arial" pitchFamily="34" charset="0"/>
            </a:endParaRPr>
          </a:p>
          <a:p>
            <a:pPr marL="1081088" indent="-631825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800" dirty="0">
                <a:cs typeface="Arial" pitchFamily="34" charset="0"/>
              </a:rPr>
              <a:t>Varied activities</a:t>
            </a:r>
          </a:p>
          <a:p>
            <a:pPr marL="1081088" indent="-631825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800" dirty="0">
                <a:cs typeface="Arial" pitchFamily="34" charset="0"/>
              </a:rPr>
              <a:t>Specialist skills</a:t>
            </a:r>
          </a:p>
          <a:p>
            <a:pPr marL="1081088" indent="-631825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800" dirty="0">
                <a:cs typeface="Arial" pitchFamily="34" charset="0"/>
              </a:rPr>
              <a:t>Professional Expert</a:t>
            </a:r>
          </a:p>
          <a:p>
            <a:pPr marL="1081088" indent="-631825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800" dirty="0">
                <a:cs typeface="Arial" pitchFamily="34" charset="0"/>
              </a:rPr>
              <a:t>Consultation</a:t>
            </a:r>
          </a:p>
          <a:p>
            <a:pPr marL="1081088" indent="-631825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800" dirty="0">
                <a:cs typeface="Arial" pitchFamily="34" charset="0"/>
              </a:rPr>
              <a:t>Facilitator</a:t>
            </a:r>
          </a:p>
          <a:p>
            <a:pPr marL="1081088" indent="-631825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800" dirty="0">
                <a:cs typeface="Arial" pitchFamily="34" charset="0"/>
              </a:rPr>
              <a:t>Advisor</a:t>
            </a:r>
          </a:p>
          <a:p>
            <a:pPr marL="1081088" indent="-631825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800" dirty="0">
                <a:cs typeface="Arial" pitchFamily="34" charset="0"/>
              </a:rPr>
              <a:t>Entrepreneur</a:t>
            </a:r>
          </a:p>
          <a:p>
            <a:pPr marL="1081088" indent="-631825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800" dirty="0">
                <a:cs typeface="Arial" pitchFamily="34" charset="0"/>
              </a:rPr>
              <a:t>Innovation </a:t>
            </a:r>
          </a:p>
          <a:p>
            <a:pPr marL="1081088" indent="-631825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800" dirty="0">
                <a:cs typeface="Arial" pitchFamily="34" charset="0"/>
              </a:rPr>
              <a:t>Teamwork / working alone</a:t>
            </a:r>
          </a:p>
          <a:p>
            <a:pPr marL="1081088" indent="-631825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800" dirty="0">
                <a:cs typeface="Arial" pitchFamily="34" charset="0"/>
              </a:rPr>
              <a:t>Strategic Solutions</a:t>
            </a:r>
          </a:p>
          <a:p>
            <a:pPr marL="1081088" indent="-631825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800" dirty="0">
                <a:cs typeface="Arial" pitchFamily="34" charset="0"/>
              </a:rPr>
              <a:t>Project Management</a:t>
            </a:r>
          </a:p>
        </p:txBody>
      </p:sp>
      <p:sp>
        <p:nvSpPr>
          <p:cNvPr id="15363" name="Footer Placeholder 4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 sz="2700">
                <a:solidFill>
                  <a:schemeClr val="tx1"/>
                </a:solidFill>
                <a:latin typeface="Lucida Sans Unicode" pitchFamily="34" charset="0"/>
              </a:defRPr>
            </a:lvl1pPr>
            <a:lvl2pPr marL="742950" indent="-285750" eaLnBrk="0" hangingPunct="0">
              <a:spcBef>
                <a:spcPts val="325"/>
              </a:spcBef>
              <a:buClr>
                <a:schemeClr val="accent1"/>
              </a:buClr>
              <a:buFont typeface="Verdana" pitchFamily="34" charset="0"/>
              <a:buChar char="◦"/>
              <a:defRPr sz="2300">
                <a:solidFill>
                  <a:schemeClr val="tx1"/>
                </a:solidFill>
                <a:latin typeface="Lucida Sans Unicode" pitchFamily="34" charset="0"/>
              </a:defRPr>
            </a:lvl2pPr>
            <a:lvl3pPr marL="1143000" indent="-228600" eaLnBrk="0" hangingPunct="0">
              <a:spcBef>
                <a:spcPts val="350"/>
              </a:spcBef>
              <a:buClr>
                <a:schemeClr val="accent2"/>
              </a:buClr>
              <a:buSzPct val="100000"/>
              <a:buFont typeface="Wingdings 2" pitchFamily="18" charset="2"/>
              <a:buChar char=""/>
              <a:defRPr sz="2100">
                <a:solidFill>
                  <a:schemeClr val="tx1"/>
                </a:solidFill>
                <a:latin typeface="Lucida Sans Unicode" pitchFamily="34" charset="0"/>
              </a:defRPr>
            </a:lvl3pPr>
            <a:lvl4pPr marL="1600200" indent="-228600" eaLnBrk="0" hangingPunct="0">
              <a:spcBef>
                <a:spcPts val="350"/>
              </a:spcBef>
              <a:buClr>
                <a:schemeClr val="accent2"/>
              </a:buClr>
              <a:buFont typeface="Wingdings 2" pitchFamily="18" charset="2"/>
              <a:buChar char=""/>
              <a:defRPr sz="1900">
                <a:solidFill>
                  <a:schemeClr val="tx1"/>
                </a:solidFill>
                <a:latin typeface="Lucida Sans Unicode" pitchFamily="34" charset="0"/>
              </a:defRPr>
            </a:lvl4pPr>
            <a:lvl5pPr marL="2057400" indent="-228600" eaLnBrk="0" hangingPunct="0">
              <a:spcBef>
                <a:spcPts val="350"/>
              </a:spcBef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1000">
              <a:latin typeface="Tahoma" charset="0"/>
            </a:endParaRPr>
          </a:p>
        </p:txBody>
      </p:sp>
      <p:sp>
        <p:nvSpPr>
          <p:cNvPr id="15364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 sz="2700">
                <a:solidFill>
                  <a:schemeClr val="tx1"/>
                </a:solidFill>
                <a:latin typeface="Lucida Sans Unicode" pitchFamily="34" charset="0"/>
              </a:defRPr>
            </a:lvl1pPr>
            <a:lvl2pPr marL="742950" indent="-285750" eaLnBrk="0" hangingPunct="0">
              <a:spcBef>
                <a:spcPts val="325"/>
              </a:spcBef>
              <a:buClr>
                <a:schemeClr val="accent1"/>
              </a:buClr>
              <a:buFont typeface="Verdana" pitchFamily="34" charset="0"/>
              <a:buChar char="◦"/>
              <a:defRPr sz="2300">
                <a:solidFill>
                  <a:schemeClr val="tx1"/>
                </a:solidFill>
                <a:latin typeface="Lucida Sans Unicode" pitchFamily="34" charset="0"/>
              </a:defRPr>
            </a:lvl2pPr>
            <a:lvl3pPr marL="1143000" indent="-228600" eaLnBrk="0" hangingPunct="0">
              <a:spcBef>
                <a:spcPts val="350"/>
              </a:spcBef>
              <a:buClr>
                <a:schemeClr val="accent2"/>
              </a:buClr>
              <a:buSzPct val="100000"/>
              <a:buFont typeface="Wingdings 2" pitchFamily="18" charset="2"/>
              <a:buChar char=""/>
              <a:defRPr sz="2100">
                <a:solidFill>
                  <a:schemeClr val="tx1"/>
                </a:solidFill>
                <a:latin typeface="Lucida Sans Unicode" pitchFamily="34" charset="0"/>
              </a:defRPr>
            </a:lvl3pPr>
            <a:lvl4pPr marL="1600200" indent="-228600" eaLnBrk="0" hangingPunct="0">
              <a:spcBef>
                <a:spcPts val="350"/>
              </a:spcBef>
              <a:buClr>
                <a:schemeClr val="accent2"/>
              </a:buClr>
              <a:buFont typeface="Wingdings 2" pitchFamily="18" charset="2"/>
              <a:buChar char=""/>
              <a:defRPr sz="1900">
                <a:solidFill>
                  <a:schemeClr val="tx1"/>
                </a:solidFill>
                <a:latin typeface="Lucida Sans Unicode" pitchFamily="34" charset="0"/>
              </a:defRPr>
            </a:lvl4pPr>
            <a:lvl5pPr marL="2057400" indent="-228600" eaLnBrk="0" hangingPunct="0">
              <a:spcBef>
                <a:spcPts val="350"/>
              </a:spcBef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fld id="{791BDBC0-C5A6-4C98-9605-94568C187DC6}" type="slidenum">
              <a:rPr lang="en-GB" altLang="en-US" sz="1000" smtClean="0">
                <a:latin typeface="Tahoma" charset="0"/>
              </a:rPr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t>44</a:t>
            </a:fld>
            <a:endParaRPr lang="en-GB" altLang="en-US" sz="1000">
              <a:latin typeface="Tahoma" charset="0"/>
            </a:endParaRPr>
          </a:p>
        </p:txBody>
      </p:sp>
      <p:pic>
        <p:nvPicPr>
          <p:cNvPr id="50178" name="Picture 2" descr="C:\Users\Mike\AppData\Local\Microsoft\Windows\Temporary Internet Files\Content.IE5\92ITL48O\superman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980728"/>
            <a:ext cx="3764500" cy="3573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en-GB" sz="2800" dirty="0">
                <a:solidFill>
                  <a:srgbClr val="0000FF"/>
                </a:solidFill>
                <a:latin typeface="+mn-lt"/>
                <a:cs typeface="Arial" pitchFamily="34" charset="0"/>
              </a:rPr>
              <a:t>Consultancy </a:t>
            </a:r>
            <a:br>
              <a:rPr lang="en-GB" sz="2800" dirty="0">
                <a:solidFill>
                  <a:srgbClr val="0000FF"/>
                </a:solidFill>
                <a:latin typeface="+mn-lt"/>
                <a:cs typeface="Arial" pitchFamily="34" charset="0"/>
              </a:rPr>
            </a:br>
            <a:r>
              <a:rPr lang="en-GB" sz="2800" dirty="0">
                <a:solidFill>
                  <a:srgbClr val="0000FF"/>
                </a:solidFill>
                <a:latin typeface="+mn-lt"/>
                <a:cs typeface="Arial" pitchFamily="34" charset="0"/>
              </a:rPr>
              <a:t>Qualities &amp; Skills</a:t>
            </a:r>
            <a:endParaRPr lang="en-GB" sz="2800" dirty="0">
              <a:solidFill>
                <a:srgbClr val="0000FF"/>
              </a:solidFill>
              <a:latin typeface="+mn-lt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468313" y="1341438"/>
            <a:ext cx="4464050" cy="4525962"/>
          </a:xfrm>
        </p:spPr>
        <p:txBody>
          <a:bodyPr>
            <a:normAutofit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en-GB" b="1" i="1" dirty="0">
                <a:cs typeface="Arial" pitchFamily="34" charset="0"/>
              </a:rPr>
              <a:t>Qualities?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None/>
              <a:defRPr/>
            </a:pPr>
            <a:endParaRPr lang="en-GB" sz="1200" b="1" i="1" dirty="0">
              <a:cs typeface="Arial" pitchFamily="34" charset="0"/>
            </a:endParaRPr>
          </a:p>
          <a:p>
            <a:pPr marL="531813" indent="-422275"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400" dirty="0">
                <a:cs typeface="Arial" pitchFamily="34" charset="0"/>
              </a:rPr>
              <a:t>Solutions person</a:t>
            </a:r>
          </a:p>
          <a:p>
            <a:pPr marL="531813" indent="-422275"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400" dirty="0">
                <a:cs typeface="Arial" pitchFamily="34" charset="0"/>
              </a:rPr>
              <a:t>Ideas person</a:t>
            </a:r>
          </a:p>
          <a:p>
            <a:pPr marL="531813" indent="-422275"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400" dirty="0">
                <a:cs typeface="Arial" pitchFamily="34" charset="0"/>
              </a:rPr>
              <a:t>Learning styles</a:t>
            </a:r>
          </a:p>
          <a:p>
            <a:pPr marL="531813" indent="-422275"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400" dirty="0">
                <a:cs typeface="Arial" pitchFamily="34" charset="0"/>
              </a:rPr>
              <a:t>Professionalism</a:t>
            </a:r>
          </a:p>
          <a:p>
            <a:pPr marL="531813" indent="-422275"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400" dirty="0">
                <a:cs typeface="Arial" pitchFamily="34" charset="0"/>
              </a:rPr>
              <a:t>Team player</a:t>
            </a:r>
          </a:p>
          <a:p>
            <a:pPr marL="531813" indent="-422275"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400" dirty="0">
                <a:cs typeface="Arial" pitchFamily="34" charset="0"/>
              </a:rPr>
              <a:t>Management understanding</a:t>
            </a:r>
          </a:p>
          <a:p>
            <a:pPr marL="531813" indent="-422275"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400" dirty="0">
                <a:cs typeface="Arial" pitchFamily="34" charset="0"/>
              </a:rPr>
              <a:t>Appreciation of corporate cultures</a:t>
            </a:r>
          </a:p>
          <a:p>
            <a:pPr marL="531813" indent="-422275"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400" dirty="0">
                <a:cs typeface="Arial" pitchFamily="34" charset="0"/>
              </a:rPr>
              <a:t>Confidentiality</a:t>
            </a:r>
          </a:p>
          <a:p>
            <a:pPr marL="531813" indent="-422275"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None/>
              <a:defRPr/>
            </a:pPr>
            <a:endParaRPr lang="en-GB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4932363" y="1412875"/>
            <a:ext cx="3671887" cy="4525963"/>
          </a:xfrm>
        </p:spPr>
        <p:txBody>
          <a:bodyPr>
            <a:normAutofit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en-GB" b="1" i="1" dirty="0">
                <a:cs typeface="Arial" pitchFamily="34" charset="0"/>
              </a:rPr>
              <a:t>Skills?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None/>
              <a:defRPr/>
            </a:pPr>
            <a:endParaRPr lang="en-GB" sz="1200" b="1" i="1" dirty="0">
              <a:cs typeface="Arial" pitchFamily="34" charset="0"/>
            </a:endParaRPr>
          </a:p>
          <a:p>
            <a:pPr marL="531813" indent="-422275"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400" dirty="0">
                <a:cs typeface="Arial" pitchFamily="34" charset="0"/>
              </a:rPr>
              <a:t>Communication skills</a:t>
            </a:r>
          </a:p>
          <a:p>
            <a:pPr marL="531813" indent="-422275"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400" dirty="0">
                <a:cs typeface="Arial" pitchFamily="34" charset="0"/>
              </a:rPr>
              <a:t>Listening skills</a:t>
            </a:r>
          </a:p>
          <a:p>
            <a:pPr marL="531813" indent="-422275"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400" dirty="0">
                <a:cs typeface="Arial" pitchFamily="34" charset="0"/>
              </a:rPr>
              <a:t>Leadership skills</a:t>
            </a:r>
          </a:p>
          <a:p>
            <a:pPr marL="531813" indent="-422275"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400" dirty="0">
                <a:cs typeface="Arial" pitchFamily="34" charset="0"/>
              </a:rPr>
              <a:t>Marketing skills</a:t>
            </a:r>
          </a:p>
          <a:p>
            <a:pPr marL="531813" indent="-422275"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400" dirty="0">
                <a:cs typeface="Arial" pitchFamily="34" charset="0"/>
              </a:rPr>
              <a:t>Networking skills</a:t>
            </a:r>
          </a:p>
          <a:p>
            <a:pPr marL="531813" indent="-422275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None/>
              <a:defRPr/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pPr marL="531813" indent="-422275"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None/>
              <a:defRPr/>
            </a:pPr>
            <a:endParaRPr lang="en-GB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388" name="Footer Placeholder 4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 sz="2700">
                <a:solidFill>
                  <a:schemeClr val="tx1"/>
                </a:solidFill>
                <a:latin typeface="Lucida Sans Unicode" pitchFamily="34" charset="0"/>
              </a:defRPr>
            </a:lvl1pPr>
            <a:lvl2pPr marL="742950" indent="-285750" eaLnBrk="0" hangingPunct="0">
              <a:spcBef>
                <a:spcPts val="325"/>
              </a:spcBef>
              <a:buClr>
                <a:schemeClr val="accent1"/>
              </a:buClr>
              <a:buFont typeface="Verdana" pitchFamily="34" charset="0"/>
              <a:buChar char="◦"/>
              <a:defRPr sz="2300">
                <a:solidFill>
                  <a:schemeClr val="tx1"/>
                </a:solidFill>
                <a:latin typeface="Lucida Sans Unicode" pitchFamily="34" charset="0"/>
              </a:defRPr>
            </a:lvl2pPr>
            <a:lvl3pPr marL="1143000" indent="-228600" eaLnBrk="0" hangingPunct="0">
              <a:spcBef>
                <a:spcPts val="350"/>
              </a:spcBef>
              <a:buClr>
                <a:schemeClr val="accent2"/>
              </a:buClr>
              <a:buSzPct val="100000"/>
              <a:buFont typeface="Wingdings 2" pitchFamily="18" charset="2"/>
              <a:buChar char=""/>
              <a:defRPr sz="2100">
                <a:solidFill>
                  <a:schemeClr val="tx1"/>
                </a:solidFill>
                <a:latin typeface="Lucida Sans Unicode" pitchFamily="34" charset="0"/>
              </a:defRPr>
            </a:lvl3pPr>
            <a:lvl4pPr marL="1600200" indent="-228600" eaLnBrk="0" hangingPunct="0">
              <a:spcBef>
                <a:spcPts val="350"/>
              </a:spcBef>
              <a:buClr>
                <a:schemeClr val="accent2"/>
              </a:buClr>
              <a:buFont typeface="Wingdings 2" pitchFamily="18" charset="2"/>
              <a:buChar char=""/>
              <a:defRPr sz="1900">
                <a:solidFill>
                  <a:schemeClr val="tx1"/>
                </a:solidFill>
                <a:latin typeface="Lucida Sans Unicode" pitchFamily="34" charset="0"/>
              </a:defRPr>
            </a:lvl4pPr>
            <a:lvl5pPr marL="2057400" indent="-228600" eaLnBrk="0" hangingPunct="0">
              <a:spcBef>
                <a:spcPts val="350"/>
              </a:spcBef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1000">
              <a:latin typeface="Tahoma" charset="0"/>
            </a:endParaRPr>
          </a:p>
        </p:txBody>
      </p:sp>
      <p:sp>
        <p:nvSpPr>
          <p:cNvPr id="16389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 sz="2700">
                <a:solidFill>
                  <a:schemeClr val="tx1"/>
                </a:solidFill>
                <a:latin typeface="Lucida Sans Unicode" pitchFamily="34" charset="0"/>
              </a:defRPr>
            </a:lvl1pPr>
            <a:lvl2pPr marL="742950" indent="-285750" eaLnBrk="0" hangingPunct="0">
              <a:spcBef>
                <a:spcPts val="325"/>
              </a:spcBef>
              <a:buClr>
                <a:schemeClr val="accent1"/>
              </a:buClr>
              <a:buFont typeface="Verdana" pitchFamily="34" charset="0"/>
              <a:buChar char="◦"/>
              <a:defRPr sz="2300">
                <a:solidFill>
                  <a:schemeClr val="tx1"/>
                </a:solidFill>
                <a:latin typeface="Lucida Sans Unicode" pitchFamily="34" charset="0"/>
              </a:defRPr>
            </a:lvl2pPr>
            <a:lvl3pPr marL="1143000" indent="-228600" eaLnBrk="0" hangingPunct="0">
              <a:spcBef>
                <a:spcPts val="350"/>
              </a:spcBef>
              <a:buClr>
                <a:schemeClr val="accent2"/>
              </a:buClr>
              <a:buSzPct val="100000"/>
              <a:buFont typeface="Wingdings 2" pitchFamily="18" charset="2"/>
              <a:buChar char=""/>
              <a:defRPr sz="2100">
                <a:solidFill>
                  <a:schemeClr val="tx1"/>
                </a:solidFill>
                <a:latin typeface="Lucida Sans Unicode" pitchFamily="34" charset="0"/>
              </a:defRPr>
            </a:lvl3pPr>
            <a:lvl4pPr marL="1600200" indent="-228600" eaLnBrk="0" hangingPunct="0">
              <a:spcBef>
                <a:spcPts val="350"/>
              </a:spcBef>
              <a:buClr>
                <a:schemeClr val="accent2"/>
              </a:buClr>
              <a:buFont typeface="Wingdings 2" pitchFamily="18" charset="2"/>
              <a:buChar char=""/>
              <a:defRPr sz="1900">
                <a:solidFill>
                  <a:schemeClr val="tx1"/>
                </a:solidFill>
                <a:latin typeface="Lucida Sans Unicode" pitchFamily="34" charset="0"/>
              </a:defRPr>
            </a:lvl4pPr>
            <a:lvl5pPr marL="2057400" indent="-228600" eaLnBrk="0" hangingPunct="0">
              <a:spcBef>
                <a:spcPts val="350"/>
              </a:spcBef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fld id="{4C01A7BF-32A3-4047-99D1-1BD068D66FB1}" type="slidenum">
              <a:rPr lang="en-GB" altLang="en-US" sz="1000" smtClean="0">
                <a:latin typeface="Tahoma" charset="0"/>
              </a:rPr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t>45</a:t>
            </a:fld>
            <a:endParaRPr lang="en-GB" altLang="en-US" sz="1000">
              <a:latin typeface="Tahoma" charset="0"/>
            </a:endParaRPr>
          </a:p>
        </p:txBody>
      </p:sp>
      <p:pic>
        <p:nvPicPr>
          <p:cNvPr id="51202" name="Picture 2" descr="C:\Users\Mike\AppData\Local\Microsoft\Windows\Temporary Internet Files\Content.IE5\XW8BZP9J\2110912_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221088"/>
            <a:ext cx="3200400" cy="2447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en-GB" sz="2800" dirty="0">
                <a:solidFill>
                  <a:srgbClr val="0000FF"/>
                </a:solidFill>
                <a:latin typeface="+mn-lt"/>
                <a:cs typeface="Arial" pitchFamily="34" charset="0"/>
              </a:rPr>
              <a:t>Skills needed to succeed!</a:t>
            </a:r>
          </a:p>
        </p:txBody>
      </p:sp>
      <p:sp>
        <p:nvSpPr>
          <p:cNvPr id="17410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pPr marL="898525" indent="-533400" eaLnBrk="1" hangingPunct="1">
              <a:buFont typeface="Wingdings 3" pitchFamily="18" charset="2"/>
              <a:buNone/>
            </a:pPr>
            <a:endParaRPr lang="en-GB" altLang="en-US" sz="1200" dirty="0">
              <a:latin typeface="Arial" charset="0"/>
              <a:cs typeface="Arial" charset="0"/>
            </a:endParaRPr>
          </a:p>
          <a:p>
            <a:pPr marL="898525" indent="-533400" eaLnBrk="1" hangingPunct="1">
              <a:buFont typeface="Wingdings" pitchFamily="2" charset="2"/>
              <a:buChar char="Ø"/>
            </a:pPr>
            <a:r>
              <a:rPr lang="en-GB" altLang="en-US" sz="2800" dirty="0">
                <a:cs typeface="Arial" charset="0"/>
              </a:rPr>
              <a:t>Ability to identify your competitive advantage</a:t>
            </a:r>
          </a:p>
          <a:p>
            <a:pPr marL="898525" indent="-533400" eaLnBrk="1" hangingPunct="1">
              <a:buFont typeface="Wingdings" pitchFamily="2" charset="2"/>
              <a:buChar char="Ø"/>
            </a:pPr>
            <a:r>
              <a:rPr lang="en-GB" altLang="en-US" sz="2800" dirty="0">
                <a:cs typeface="Arial" charset="0"/>
              </a:rPr>
              <a:t>Create a dynamic marketing plan</a:t>
            </a:r>
          </a:p>
          <a:p>
            <a:pPr marL="898525" indent="-533400" eaLnBrk="1" hangingPunct="1">
              <a:buFont typeface="Wingdings" pitchFamily="2" charset="2"/>
              <a:buChar char="Ø"/>
            </a:pPr>
            <a:r>
              <a:rPr lang="en-GB" altLang="en-US" sz="2800" dirty="0">
                <a:cs typeface="Arial" charset="0"/>
              </a:rPr>
              <a:t>Qualifications, skills and experience</a:t>
            </a:r>
          </a:p>
          <a:p>
            <a:pPr marL="898525" indent="-533400" eaLnBrk="1" hangingPunct="1">
              <a:buFont typeface="Wingdings" pitchFamily="2" charset="2"/>
              <a:buChar char="Ø"/>
            </a:pPr>
            <a:r>
              <a:rPr lang="en-GB" altLang="en-US" sz="2800" dirty="0">
                <a:cs typeface="Arial" charset="0"/>
              </a:rPr>
              <a:t>Ability to write proposals</a:t>
            </a:r>
          </a:p>
          <a:p>
            <a:pPr marL="898525" indent="-533400" eaLnBrk="1" hangingPunct="1">
              <a:buFont typeface="Wingdings" pitchFamily="2" charset="2"/>
              <a:buChar char="Ø"/>
            </a:pPr>
            <a:r>
              <a:rPr lang="en-GB" altLang="en-US" sz="2800" dirty="0">
                <a:cs typeface="Arial" charset="0"/>
              </a:rPr>
              <a:t>Effective pricing for your service </a:t>
            </a:r>
          </a:p>
          <a:p>
            <a:pPr marL="898525" indent="-533400" eaLnBrk="1" hangingPunct="1">
              <a:buFont typeface="Wingdings" pitchFamily="2" charset="2"/>
              <a:buChar char="Ø"/>
            </a:pPr>
            <a:r>
              <a:rPr lang="en-GB" altLang="en-US" sz="2800" dirty="0">
                <a:cs typeface="Arial" charset="0"/>
              </a:rPr>
              <a:t>Funding support and guidance</a:t>
            </a:r>
          </a:p>
          <a:p>
            <a:pPr marL="898525" indent="-533400" eaLnBrk="1" hangingPunct="1">
              <a:buFont typeface="Wingdings" pitchFamily="2" charset="2"/>
              <a:buChar char="Ø"/>
            </a:pPr>
            <a:r>
              <a:rPr lang="en-GB" altLang="en-US" sz="2800" dirty="0">
                <a:cs typeface="Arial" charset="0"/>
              </a:rPr>
              <a:t>Market positioning</a:t>
            </a:r>
          </a:p>
          <a:p>
            <a:pPr marL="898525" indent="-533400" eaLnBrk="1" hangingPunct="1">
              <a:buFont typeface="Wingdings" pitchFamily="2" charset="2"/>
              <a:buChar char="Ø"/>
            </a:pPr>
            <a:r>
              <a:rPr lang="en-GB" altLang="en-US" sz="2800" dirty="0">
                <a:cs typeface="Arial" charset="0"/>
              </a:rPr>
              <a:t>Reputation</a:t>
            </a:r>
          </a:p>
          <a:p>
            <a:pPr marL="365125" indent="0">
              <a:buNone/>
            </a:pPr>
            <a:endParaRPr lang="en-GB" altLang="en-US" sz="2800" dirty="0">
              <a:cs typeface="Arial" charset="0"/>
            </a:endParaRPr>
          </a:p>
        </p:txBody>
      </p:sp>
      <p:sp>
        <p:nvSpPr>
          <p:cNvPr id="17411" name="Footer Placeholder 4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 sz="2700">
                <a:solidFill>
                  <a:schemeClr val="tx1"/>
                </a:solidFill>
                <a:latin typeface="Lucida Sans Unicode" pitchFamily="34" charset="0"/>
              </a:defRPr>
            </a:lvl1pPr>
            <a:lvl2pPr marL="742950" indent="-285750" eaLnBrk="0" hangingPunct="0">
              <a:spcBef>
                <a:spcPts val="325"/>
              </a:spcBef>
              <a:buClr>
                <a:schemeClr val="accent1"/>
              </a:buClr>
              <a:buFont typeface="Verdana" pitchFamily="34" charset="0"/>
              <a:buChar char="◦"/>
              <a:defRPr sz="2300">
                <a:solidFill>
                  <a:schemeClr val="tx1"/>
                </a:solidFill>
                <a:latin typeface="Lucida Sans Unicode" pitchFamily="34" charset="0"/>
              </a:defRPr>
            </a:lvl2pPr>
            <a:lvl3pPr marL="1143000" indent="-228600" eaLnBrk="0" hangingPunct="0">
              <a:spcBef>
                <a:spcPts val="350"/>
              </a:spcBef>
              <a:buClr>
                <a:schemeClr val="accent2"/>
              </a:buClr>
              <a:buSzPct val="100000"/>
              <a:buFont typeface="Wingdings 2" pitchFamily="18" charset="2"/>
              <a:buChar char=""/>
              <a:defRPr sz="2100">
                <a:solidFill>
                  <a:schemeClr val="tx1"/>
                </a:solidFill>
                <a:latin typeface="Lucida Sans Unicode" pitchFamily="34" charset="0"/>
              </a:defRPr>
            </a:lvl3pPr>
            <a:lvl4pPr marL="1600200" indent="-228600" eaLnBrk="0" hangingPunct="0">
              <a:spcBef>
                <a:spcPts val="350"/>
              </a:spcBef>
              <a:buClr>
                <a:schemeClr val="accent2"/>
              </a:buClr>
              <a:buFont typeface="Wingdings 2" pitchFamily="18" charset="2"/>
              <a:buChar char=""/>
              <a:defRPr sz="1900">
                <a:solidFill>
                  <a:schemeClr val="tx1"/>
                </a:solidFill>
                <a:latin typeface="Lucida Sans Unicode" pitchFamily="34" charset="0"/>
              </a:defRPr>
            </a:lvl4pPr>
            <a:lvl5pPr marL="2057400" indent="-228600" eaLnBrk="0" hangingPunct="0">
              <a:spcBef>
                <a:spcPts val="350"/>
              </a:spcBef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1000">
              <a:latin typeface="Tahoma" charset="0"/>
            </a:endParaRPr>
          </a:p>
        </p:txBody>
      </p:sp>
      <p:sp>
        <p:nvSpPr>
          <p:cNvPr id="17412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 sz="2700">
                <a:solidFill>
                  <a:schemeClr val="tx1"/>
                </a:solidFill>
                <a:latin typeface="Lucida Sans Unicode" pitchFamily="34" charset="0"/>
              </a:defRPr>
            </a:lvl1pPr>
            <a:lvl2pPr marL="742950" indent="-285750" eaLnBrk="0" hangingPunct="0">
              <a:spcBef>
                <a:spcPts val="325"/>
              </a:spcBef>
              <a:buClr>
                <a:schemeClr val="accent1"/>
              </a:buClr>
              <a:buFont typeface="Verdana" pitchFamily="34" charset="0"/>
              <a:buChar char="◦"/>
              <a:defRPr sz="2300">
                <a:solidFill>
                  <a:schemeClr val="tx1"/>
                </a:solidFill>
                <a:latin typeface="Lucida Sans Unicode" pitchFamily="34" charset="0"/>
              </a:defRPr>
            </a:lvl2pPr>
            <a:lvl3pPr marL="1143000" indent="-228600" eaLnBrk="0" hangingPunct="0">
              <a:spcBef>
                <a:spcPts val="350"/>
              </a:spcBef>
              <a:buClr>
                <a:schemeClr val="accent2"/>
              </a:buClr>
              <a:buSzPct val="100000"/>
              <a:buFont typeface="Wingdings 2" pitchFamily="18" charset="2"/>
              <a:buChar char=""/>
              <a:defRPr sz="2100">
                <a:solidFill>
                  <a:schemeClr val="tx1"/>
                </a:solidFill>
                <a:latin typeface="Lucida Sans Unicode" pitchFamily="34" charset="0"/>
              </a:defRPr>
            </a:lvl3pPr>
            <a:lvl4pPr marL="1600200" indent="-228600" eaLnBrk="0" hangingPunct="0">
              <a:spcBef>
                <a:spcPts val="350"/>
              </a:spcBef>
              <a:buClr>
                <a:schemeClr val="accent2"/>
              </a:buClr>
              <a:buFont typeface="Wingdings 2" pitchFamily="18" charset="2"/>
              <a:buChar char=""/>
              <a:defRPr sz="1900">
                <a:solidFill>
                  <a:schemeClr val="tx1"/>
                </a:solidFill>
                <a:latin typeface="Lucida Sans Unicode" pitchFamily="34" charset="0"/>
              </a:defRPr>
            </a:lvl4pPr>
            <a:lvl5pPr marL="2057400" indent="-228600" eaLnBrk="0" hangingPunct="0">
              <a:spcBef>
                <a:spcPts val="350"/>
              </a:spcBef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fld id="{745746B8-3032-46A1-BC12-176670AC4655}" type="slidenum">
              <a:rPr lang="en-GB" altLang="en-US" sz="1000" smtClean="0">
                <a:latin typeface="Tahoma" charset="0"/>
              </a:rPr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t>46</a:t>
            </a:fld>
            <a:endParaRPr lang="en-GB" altLang="en-US" sz="1000">
              <a:latin typeface="Tahoma" charset="0"/>
            </a:endParaRPr>
          </a:p>
        </p:txBody>
      </p:sp>
      <p:pic>
        <p:nvPicPr>
          <p:cNvPr id="52226" name="Picture 2" descr="C:\Users\Mike\AppData\Local\Microsoft\Windows\Temporary Internet Files\Content.IE5\92ITL48O\clip-art-circus-87788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348880"/>
            <a:ext cx="2252267" cy="4293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strips dir="rd"/>
  </p:transition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en-GB" sz="3200" dirty="0">
                <a:solidFill>
                  <a:srgbClr val="0000FF"/>
                </a:solidFill>
                <a:latin typeface="+mn-lt"/>
                <a:cs typeface="Arial" pitchFamily="34" charset="0"/>
              </a:rPr>
              <a:t>Consultancy Research </a:t>
            </a:r>
            <a:br>
              <a:rPr lang="en-GB" sz="3200" dirty="0">
                <a:solidFill>
                  <a:srgbClr val="0000FF"/>
                </a:solidFill>
                <a:latin typeface="+mn-lt"/>
                <a:cs typeface="Arial" pitchFamily="34" charset="0"/>
              </a:rPr>
            </a:br>
            <a:r>
              <a:rPr lang="en-GB" sz="3200" dirty="0">
                <a:solidFill>
                  <a:srgbClr val="0000FF"/>
                </a:solidFill>
                <a:latin typeface="+mn-lt"/>
                <a:cs typeface="Arial" pitchFamily="34" charset="0"/>
              </a:rPr>
              <a:t>Process</a:t>
            </a:r>
          </a:p>
        </p:txBody>
      </p:sp>
      <p:sp>
        <p:nvSpPr>
          <p:cNvPr id="20482" name="Rectangle 3"/>
          <p:cNvSpPr>
            <a:spLocks noGrp="1" noChangeArrowheads="1"/>
          </p:cNvSpPr>
          <p:nvPr>
            <p:ph idx="1"/>
          </p:nvPr>
        </p:nvSpPr>
        <p:spPr>
          <a:xfrm>
            <a:off x="827088" y="1341438"/>
            <a:ext cx="7859712" cy="4665662"/>
          </a:xfrm>
        </p:spPr>
        <p:txBody>
          <a:bodyPr>
            <a:normAutofit fontScale="92500" lnSpcReduction="10000"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en-GB" sz="2800" b="1" i="1" dirty="0">
                <a:cs typeface="Arial" pitchFamily="34" charset="0"/>
              </a:rPr>
              <a:t>Requirements:</a:t>
            </a:r>
          </a:p>
          <a:p>
            <a:pPr marL="714375" indent="-604838"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800" dirty="0">
                <a:cs typeface="Arial" pitchFamily="34" charset="0"/>
              </a:rPr>
              <a:t>Identify issues /hypothesis</a:t>
            </a:r>
          </a:p>
          <a:p>
            <a:pPr marL="714375" indent="-604838"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800" dirty="0">
                <a:cs typeface="Arial" pitchFamily="34" charset="0"/>
              </a:rPr>
              <a:t>Research Methods</a:t>
            </a:r>
          </a:p>
          <a:p>
            <a:pPr marL="714375" indent="-604838"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800" dirty="0">
                <a:cs typeface="Arial" pitchFamily="34" charset="0"/>
              </a:rPr>
              <a:t>Data Collection:</a:t>
            </a:r>
          </a:p>
          <a:p>
            <a:pPr marL="1081088" indent="-366713" eaLnBrk="1" fontAlgn="auto" hangingPunct="1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n-GB" sz="2800" dirty="0">
                <a:cs typeface="Arial" pitchFamily="34" charset="0"/>
              </a:rPr>
              <a:t>Interviews – clients, staff or management</a:t>
            </a:r>
          </a:p>
          <a:p>
            <a:pPr marL="1081088" indent="-366713" eaLnBrk="1" fontAlgn="auto" hangingPunct="1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n-GB" sz="2800" dirty="0">
                <a:cs typeface="Arial" pitchFamily="34" charset="0"/>
              </a:rPr>
              <a:t>Mystery shoppers/guests</a:t>
            </a:r>
          </a:p>
          <a:p>
            <a:pPr marL="1081088" indent="-366713" eaLnBrk="1" fontAlgn="auto" hangingPunct="1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n-GB" sz="2800" dirty="0">
                <a:cs typeface="Arial" pitchFamily="34" charset="0"/>
              </a:rPr>
              <a:t>Focus Groups</a:t>
            </a:r>
          </a:p>
          <a:p>
            <a:pPr marL="1081088" indent="-366713" eaLnBrk="1" fontAlgn="auto" hangingPunct="1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n-GB" sz="2800" dirty="0">
                <a:cs typeface="Arial" pitchFamily="34" charset="0"/>
              </a:rPr>
              <a:t>Workshops</a:t>
            </a:r>
          </a:p>
          <a:p>
            <a:pPr marL="714375" indent="-604838"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800" dirty="0">
                <a:cs typeface="Arial" pitchFamily="34" charset="0"/>
              </a:rPr>
              <a:t>Analysis</a:t>
            </a:r>
          </a:p>
          <a:p>
            <a:pPr marL="714375" indent="-604838"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800" dirty="0">
                <a:cs typeface="Arial" pitchFamily="34" charset="0"/>
              </a:rPr>
              <a:t>Report </a:t>
            </a:r>
          </a:p>
        </p:txBody>
      </p:sp>
      <p:sp>
        <p:nvSpPr>
          <p:cNvPr id="18435" name="Footer Placeholder 4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 sz="2700">
                <a:solidFill>
                  <a:schemeClr val="tx1"/>
                </a:solidFill>
                <a:latin typeface="Lucida Sans Unicode" pitchFamily="34" charset="0"/>
              </a:defRPr>
            </a:lvl1pPr>
            <a:lvl2pPr marL="742950" indent="-285750" eaLnBrk="0" hangingPunct="0">
              <a:spcBef>
                <a:spcPts val="325"/>
              </a:spcBef>
              <a:buClr>
                <a:schemeClr val="accent1"/>
              </a:buClr>
              <a:buFont typeface="Verdana" pitchFamily="34" charset="0"/>
              <a:buChar char="◦"/>
              <a:defRPr sz="2300">
                <a:solidFill>
                  <a:schemeClr val="tx1"/>
                </a:solidFill>
                <a:latin typeface="Lucida Sans Unicode" pitchFamily="34" charset="0"/>
              </a:defRPr>
            </a:lvl2pPr>
            <a:lvl3pPr marL="1143000" indent="-228600" eaLnBrk="0" hangingPunct="0">
              <a:spcBef>
                <a:spcPts val="350"/>
              </a:spcBef>
              <a:buClr>
                <a:schemeClr val="accent2"/>
              </a:buClr>
              <a:buSzPct val="100000"/>
              <a:buFont typeface="Wingdings 2" pitchFamily="18" charset="2"/>
              <a:buChar char=""/>
              <a:defRPr sz="2100">
                <a:solidFill>
                  <a:schemeClr val="tx1"/>
                </a:solidFill>
                <a:latin typeface="Lucida Sans Unicode" pitchFamily="34" charset="0"/>
              </a:defRPr>
            </a:lvl3pPr>
            <a:lvl4pPr marL="1600200" indent="-228600" eaLnBrk="0" hangingPunct="0">
              <a:spcBef>
                <a:spcPts val="350"/>
              </a:spcBef>
              <a:buClr>
                <a:schemeClr val="accent2"/>
              </a:buClr>
              <a:buFont typeface="Wingdings 2" pitchFamily="18" charset="2"/>
              <a:buChar char=""/>
              <a:defRPr sz="1900">
                <a:solidFill>
                  <a:schemeClr val="tx1"/>
                </a:solidFill>
                <a:latin typeface="Lucida Sans Unicode" pitchFamily="34" charset="0"/>
              </a:defRPr>
            </a:lvl4pPr>
            <a:lvl5pPr marL="2057400" indent="-228600" eaLnBrk="0" hangingPunct="0">
              <a:spcBef>
                <a:spcPts val="350"/>
              </a:spcBef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1000">
              <a:latin typeface="Tahoma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 sz="2700">
                <a:solidFill>
                  <a:schemeClr val="tx1"/>
                </a:solidFill>
                <a:latin typeface="Lucida Sans Unicode" pitchFamily="34" charset="0"/>
              </a:defRPr>
            </a:lvl1pPr>
            <a:lvl2pPr marL="742950" indent="-285750" eaLnBrk="0" hangingPunct="0">
              <a:spcBef>
                <a:spcPts val="325"/>
              </a:spcBef>
              <a:buClr>
                <a:schemeClr val="accent1"/>
              </a:buClr>
              <a:buFont typeface="Verdana" pitchFamily="34" charset="0"/>
              <a:buChar char="◦"/>
              <a:defRPr sz="2300">
                <a:solidFill>
                  <a:schemeClr val="tx1"/>
                </a:solidFill>
                <a:latin typeface="Lucida Sans Unicode" pitchFamily="34" charset="0"/>
              </a:defRPr>
            </a:lvl2pPr>
            <a:lvl3pPr marL="1143000" indent="-228600" eaLnBrk="0" hangingPunct="0">
              <a:spcBef>
                <a:spcPts val="350"/>
              </a:spcBef>
              <a:buClr>
                <a:schemeClr val="accent2"/>
              </a:buClr>
              <a:buSzPct val="100000"/>
              <a:buFont typeface="Wingdings 2" pitchFamily="18" charset="2"/>
              <a:buChar char=""/>
              <a:defRPr sz="2100">
                <a:solidFill>
                  <a:schemeClr val="tx1"/>
                </a:solidFill>
                <a:latin typeface="Lucida Sans Unicode" pitchFamily="34" charset="0"/>
              </a:defRPr>
            </a:lvl3pPr>
            <a:lvl4pPr marL="1600200" indent="-228600" eaLnBrk="0" hangingPunct="0">
              <a:spcBef>
                <a:spcPts val="350"/>
              </a:spcBef>
              <a:buClr>
                <a:schemeClr val="accent2"/>
              </a:buClr>
              <a:buFont typeface="Wingdings 2" pitchFamily="18" charset="2"/>
              <a:buChar char=""/>
              <a:defRPr sz="1900">
                <a:solidFill>
                  <a:schemeClr val="tx1"/>
                </a:solidFill>
                <a:latin typeface="Lucida Sans Unicode" pitchFamily="34" charset="0"/>
              </a:defRPr>
            </a:lvl4pPr>
            <a:lvl5pPr marL="2057400" indent="-228600" eaLnBrk="0" hangingPunct="0">
              <a:spcBef>
                <a:spcPts val="350"/>
              </a:spcBef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fld id="{7EAA1D63-FD86-45E9-90A0-64D761C3AC31}" type="slidenum">
              <a:rPr lang="en-GB" altLang="en-US" sz="1000" smtClean="0">
                <a:latin typeface="Tahoma" charset="0"/>
              </a:rPr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t>47</a:t>
            </a:fld>
            <a:endParaRPr lang="en-GB" altLang="en-US" sz="1000">
              <a:latin typeface="Tahoma" charset="0"/>
            </a:endParaRPr>
          </a:p>
        </p:txBody>
      </p:sp>
      <p:pic>
        <p:nvPicPr>
          <p:cNvPr id="53251" name="Picture 3" descr="C:\Users\Mike\AppData\Local\Microsoft\Windows\Temporary Internet Files\Content.IE5\XW8BZP9J\iStock_000016768581_ExtraSmall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7503" y="260648"/>
            <a:ext cx="2533650" cy="191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en-GB" sz="2800" dirty="0">
                <a:solidFill>
                  <a:srgbClr val="0000FF"/>
                </a:solidFill>
                <a:latin typeface="+mn-lt"/>
                <a:cs typeface="Arial" pitchFamily="34" charset="0"/>
              </a:rPr>
              <a:t>Consultancy Reports</a:t>
            </a:r>
          </a:p>
        </p:txBody>
      </p:sp>
      <p:sp>
        <p:nvSpPr>
          <p:cNvPr id="21506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981075"/>
            <a:ext cx="8229600" cy="5543550"/>
          </a:xfrm>
        </p:spPr>
        <p:txBody>
          <a:bodyPr numCol="2">
            <a:noAutofit/>
          </a:bodyPr>
          <a:lstStyle/>
          <a:p>
            <a:pPr marL="365760" indent="-256032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None/>
              <a:defRPr/>
            </a:pPr>
            <a:endParaRPr lang="en-GB" sz="2000" b="1" i="1" dirty="0">
              <a:cs typeface="Arial" pitchFamily="34" charset="0"/>
            </a:endParaRPr>
          </a:p>
          <a:p>
            <a:pPr marL="365760" indent="-256032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None/>
              <a:defRPr/>
            </a:pPr>
            <a:r>
              <a:rPr lang="en-GB" sz="2400" b="1" i="1" dirty="0">
                <a:cs typeface="Arial" pitchFamily="34" charset="0"/>
              </a:rPr>
              <a:t>Based on research &amp; involve: </a:t>
            </a:r>
          </a:p>
          <a:p>
            <a:pPr marL="1430338" indent="-531813"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n-GB" sz="2400" dirty="0">
                <a:cs typeface="Arial" pitchFamily="34" charset="0"/>
              </a:rPr>
              <a:t>detailed business proposals</a:t>
            </a:r>
          </a:p>
          <a:p>
            <a:pPr marL="1430338" indent="-531813"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n-GB" sz="2400" dirty="0">
                <a:cs typeface="Arial" pitchFamily="34" charset="0"/>
              </a:rPr>
              <a:t>presentation of findings </a:t>
            </a:r>
          </a:p>
          <a:p>
            <a:pPr marL="1430338" indent="-531813"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n-GB" sz="2400" dirty="0">
                <a:cs typeface="Arial" pitchFamily="34" charset="0"/>
              </a:rPr>
              <a:t>report writing</a:t>
            </a:r>
          </a:p>
          <a:p>
            <a:pPr marL="631825" indent="-522288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None/>
              <a:defRPr/>
            </a:pPr>
            <a:r>
              <a:rPr lang="en-GB" sz="2400" b="1" i="1" dirty="0">
                <a:cs typeface="Arial" pitchFamily="34" charset="0"/>
              </a:rPr>
              <a:t>Via:  </a:t>
            </a:r>
          </a:p>
          <a:p>
            <a:pPr marL="1430338" indent="-531813"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n-GB" sz="2400" dirty="0">
                <a:cs typeface="Arial" pitchFamily="34" charset="0"/>
              </a:rPr>
              <a:t>Presentations</a:t>
            </a:r>
          </a:p>
          <a:p>
            <a:pPr marL="1430338" indent="-531813"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n-GB" sz="2400" dirty="0">
                <a:cs typeface="Arial" pitchFamily="34" charset="0"/>
              </a:rPr>
              <a:t>Reports</a:t>
            </a:r>
          </a:p>
          <a:p>
            <a:pPr marL="631825" indent="-522288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None/>
              <a:defRPr/>
            </a:pPr>
            <a:endParaRPr lang="en-GB" sz="2000" dirty="0">
              <a:cs typeface="Arial" pitchFamily="34" charset="0"/>
            </a:endParaRPr>
          </a:p>
          <a:p>
            <a:pPr marL="631825" indent="-522288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None/>
              <a:defRPr/>
            </a:pPr>
            <a:endParaRPr lang="en-GB" sz="2000" b="1" i="1" dirty="0">
              <a:cs typeface="Arial" pitchFamily="34" charset="0"/>
            </a:endParaRPr>
          </a:p>
          <a:p>
            <a:pPr marL="631825" indent="-522288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None/>
              <a:defRPr/>
            </a:pPr>
            <a:endParaRPr lang="en-GB" sz="2000" b="1" i="1" dirty="0">
              <a:cs typeface="Arial" pitchFamily="34" charset="0"/>
            </a:endParaRPr>
          </a:p>
          <a:p>
            <a:pPr marL="631825" indent="-522288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None/>
              <a:defRPr/>
            </a:pPr>
            <a:endParaRPr lang="en-GB" sz="2000" b="1" i="1" dirty="0">
              <a:cs typeface="Arial" pitchFamily="34" charset="0"/>
            </a:endParaRPr>
          </a:p>
          <a:p>
            <a:pPr marL="631825" indent="-522288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None/>
              <a:defRPr/>
            </a:pPr>
            <a:endParaRPr lang="en-GB" sz="2000" b="1" i="1" dirty="0">
              <a:cs typeface="Arial" pitchFamily="34" charset="0"/>
            </a:endParaRPr>
          </a:p>
          <a:p>
            <a:pPr marL="631825" indent="-522288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None/>
              <a:defRPr/>
            </a:pPr>
            <a:endParaRPr lang="en-GB" sz="2000" b="1" i="1" dirty="0">
              <a:cs typeface="Arial" pitchFamily="34" charset="0"/>
            </a:endParaRPr>
          </a:p>
          <a:p>
            <a:pPr marL="631825" indent="-522288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None/>
              <a:defRPr/>
            </a:pPr>
            <a:endParaRPr lang="en-GB" sz="2300" b="1" i="1" dirty="0">
              <a:cs typeface="Arial" pitchFamily="34" charset="0"/>
            </a:endParaRPr>
          </a:p>
          <a:p>
            <a:pPr marL="631825" indent="-522288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None/>
              <a:defRPr/>
            </a:pPr>
            <a:r>
              <a:rPr lang="en-GB" sz="2300" b="1" i="1" dirty="0">
                <a:cs typeface="Arial" pitchFamily="34" charset="0"/>
              </a:rPr>
              <a:t>Expectations may include: </a:t>
            </a:r>
          </a:p>
          <a:p>
            <a:pPr marL="1430338" indent="-531813"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n-GB" sz="2300" dirty="0">
                <a:cs typeface="Arial" pitchFamily="34" charset="0"/>
              </a:rPr>
              <a:t>Identification of options</a:t>
            </a:r>
          </a:p>
          <a:p>
            <a:pPr marL="1430338" indent="-531813"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n-GB" sz="2300" dirty="0">
                <a:cs typeface="Arial" pitchFamily="34" charset="0"/>
              </a:rPr>
              <a:t>Putting forward solutions</a:t>
            </a:r>
          </a:p>
          <a:p>
            <a:pPr marL="1430338" indent="-531813"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n-GB" sz="2300" dirty="0">
                <a:cs typeface="Arial" pitchFamily="34" charset="0"/>
              </a:rPr>
              <a:t>Consideration of costs &amp; resource issues</a:t>
            </a:r>
          </a:p>
          <a:p>
            <a:pPr marL="1430338" indent="-531813"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n-GB" sz="2300" dirty="0">
                <a:cs typeface="Arial" pitchFamily="34" charset="0"/>
              </a:rPr>
              <a:t>Implementation strategies</a:t>
            </a:r>
          </a:p>
          <a:p>
            <a:pPr marL="1430338" indent="-531813"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n-GB" sz="2300" dirty="0">
                <a:cs typeface="Arial" pitchFamily="34" charset="0"/>
              </a:rPr>
              <a:t>Review and feedback</a:t>
            </a:r>
          </a:p>
          <a:p>
            <a:pPr marL="1430338" indent="-531813"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n-GB" sz="2300" dirty="0">
                <a:cs typeface="Arial" pitchFamily="34" charset="0"/>
              </a:rPr>
              <a:t>Assist clients at all stages</a:t>
            </a:r>
          </a:p>
          <a:p>
            <a:pPr marL="1430338" indent="-531813"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n-GB" sz="2300" dirty="0">
                <a:cs typeface="Arial" pitchFamily="34" charset="0"/>
              </a:rPr>
              <a:t>Project management</a:t>
            </a:r>
          </a:p>
          <a:p>
            <a:pPr marL="365760" indent="-256032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endParaRPr lang="en-GB" sz="2000" dirty="0"/>
          </a:p>
        </p:txBody>
      </p:sp>
      <p:sp>
        <p:nvSpPr>
          <p:cNvPr id="19459" name="Footer Placeholder 4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 sz="2700">
                <a:solidFill>
                  <a:schemeClr val="tx1"/>
                </a:solidFill>
                <a:latin typeface="Lucida Sans Unicode" pitchFamily="34" charset="0"/>
              </a:defRPr>
            </a:lvl1pPr>
            <a:lvl2pPr marL="742950" indent="-285750" eaLnBrk="0" hangingPunct="0">
              <a:spcBef>
                <a:spcPts val="325"/>
              </a:spcBef>
              <a:buClr>
                <a:schemeClr val="accent1"/>
              </a:buClr>
              <a:buFont typeface="Verdana" pitchFamily="34" charset="0"/>
              <a:buChar char="◦"/>
              <a:defRPr sz="2300">
                <a:solidFill>
                  <a:schemeClr val="tx1"/>
                </a:solidFill>
                <a:latin typeface="Lucida Sans Unicode" pitchFamily="34" charset="0"/>
              </a:defRPr>
            </a:lvl2pPr>
            <a:lvl3pPr marL="1143000" indent="-228600" eaLnBrk="0" hangingPunct="0">
              <a:spcBef>
                <a:spcPts val="350"/>
              </a:spcBef>
              <a:buClr>
                <a:schemeClr val="accent2"/>
              </a:buClr>
              <a:buSzPct val="100000"/>
              <a:buFont typeface="Wingdings 2" pitchFamily="18" charset="2"/>
              <a:buChar char=""/>
              <a:defRPr sz="2100">
                <a:solidFill>
                  <a:schemeClr val="tx1"/>
                </a:solidFill>
                <a:latin typeface="Lucida Sans Unicode" pitchFamily="34" charset="0"/>
              </a:defRPr>
            </a:lvl3pPr>
            <a:lvl4pPr marL="1600200" indent="-228600" eaLnBrk="0" hangingPunct="0">
              <a:spcBef>
                <a:spcPts val="350"/>
              </a:spcBef>
              <a:buClr>
                <a:schemeClr val="accent2"/>
              </a:buClr>
              <a:buFont typeface="Wingdings 2" pitchFamily="18" charset="2"/>
              <a:buChar char=""/>
              <a:defRPr sz="1900">
                <a:solidFill>
                  <a:schemeClr val="tx1"/>
                </a:solidFill>
                <a:latin typeface="Lucida Sans Unicode" pitchFamily="34" charset="0"/>
              </a:defRPr>
            </a:lvl4pPr>
            <a:lvl5pPr marL="2057400" indent="-228600" eaLnBrk="0" hangingPunct="0">
              <a:spcBef>
                <a:spcPts val="350"/>
              </a:spcBef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1000">
              <a:latin typeface="Tahoma" charset="0"/>
            </a:endParaRPr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 sz="2700">
                <a:solidFill>
                  <a:schemeClr val="tx1"/>
                </a:solidFill>
                <a:latin typeface="Lucida Sans Unicode" pitchFamily="34" charset="0"/>
              </a:defRPr>
            </a:lvl1pPr>
            <a:lvl2pPr marL="742950" indent="-285750" eaLnBrk="0" hangingPunct="0">
              <a:spcBef>
                <a:spcPts val="325"/>
              </a:spcBef>
              <a:buClr>
                <a:schemeClr val="accent1"/>
              </a:buClr>
              <a:buFont typeface="Verdana" pitchFamily="34" charset="0"/>
              <a:buChar char="◦"/>
              <a:defRPr sz="2300">
                <a:solidFill>
                  <a:schemeClr val="tx1"/>
                </a:solidFill>
                <a:latin typeface="Lucida Sans Unicode" pitchFamily="34" charset="0"/>
              </a:defRPr>
            </a:lvl2pPr>
            <a:lvl3pPr marL="1143000" indent="-228600" eaLnBrk="0" hangingPunct="0">
              <a:spcBef>
                <a:spcPts val="350"/>
              </a:spcBef>
              <a:buClr>
                <a:schemeClr val="accent2"/>
              </a:buClr>
              <a:buSzPct val="100000"/>
              <a:buFont typeface="Wingdings 2" pitchFamily="18" charset="2"/>
              <a:buChar char=""/>
              <a:defRPr sz="2100">
                <a:solidFill>
                  <a:schemeClr val="tx1"/>
                </a:solidFill>
                <a:latin typeface="Lucida Sans Unicode" pitchFamily="34" charset="0"/>
              </a:defRPr>
            </a:lvl3pPr>
            <a:lvl4pPr marL="1600200" indent="-228600" eaLnBrk="0" hangingPunct="0">
              <a:spcBef>
                <a:spcPts val="350"/>
              </a:spcBef>
              <a:buClr>
                <a:schemeClr val="accent2"/>
              </a:buClr>
              <a:buFont typeface="Wingdings 2" pitchFamily="18" charset="2"/>
              <a:buChar char=""/>
              <a:defRPr sz="1900">
                <a:solidFill>
                  <a:schemeClr val="tx1"/>
                </a:solidFill>
                <a:latin typeface="Lucida Sans Unicode" pitchFamily="34" charset="0"/>
              </a:defRPr>
            </a:lvl4pPr>
            <a:lvl5pPr marL="2057400" indent="-228600" eaLnBrk="0" hangingPunct="0">
              <a:spcBef>
                <a:spcPts val="350"/>
              </a:spcBef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Char char=""/>
              <a:defRPr>
                <a:solidFill>
                  <a:schemeClr val="tx1"/>
                </a:solidFill>
                <a:latin typeface="Lucida Sans Unicode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fld id="{D0A09B5C-A4FF-426C-9918-F23245A095F9}" type="slidenum">
              <a:rPr lang="en-GB" altLang="en-US" sz="1000" smtClean="0">
                <a:latin typeface="Tahoma" charset="0"/>
              </a:rPr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t>48</a:t>
            </a:fld>
            <a:endParaRPr lang="en-GB" altLang="en-US" sz="1000">
              <a:latin typeface="Tahoma" charset="0"/>
            </a:endParaRPr>
          </a:p>
        </p:txBody>
      </p:sp>
      <p:pic>
        <p:nvPicPr>
          <p:cNvPr id="54274" name="Picture 2" descr="C:\Program Files\Microsoft Office\MEDIA\CAGCAT10\j0195812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581128"/>
            <a:ext cx="1773022" cy="1824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GB" sz="3600" dirty="0">
                <a:solidFill>
                  <a:srgbClr val="0000FF"/>
                </a:solidFill>
              </a:rPr>
              <a:t>What sort of projects?  </a:t>
            </a:r>
            <a:br>
              <a:rPr lang="en-GB" sz="3600" dirty="0">
                <a:solidFill>
                  <a:srgbClr val="0000FF"/>
                </a:solidFill>
              </a:rPr>
            </a:br>
            <a:r>
              <a:rPr lang="en-GB" sz="3600" dirty="0">
                <a:solidFill>
                  <a:srgbClr val="0000FF"/>
                </a:solidFill>
              </a:rPr>
              <a:t>Look for those that……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Have the potential to be well-defined in terms of objectives and outcomes</a:t>
            </a:r>
          </a:p>
          <a:p>
            <a:r>
              <a:rPr lang="en-GB" dirty="0"/>
              <a:t>Relate to a well-defined part of the organisation or business unit</a:t>
            </a:r>
          </a:p>
          <a:p>
            <a:r>
              <a:rPr lang="en-GB" dirty="0"/>
              <a:t>Are sponsored by someone of seniority in the organisation</a:t>
            </a:r>
          </a:p>
          <a:p>
            <a:r>
              <a:rPr lang="en-GB" dirty="0"/>
              <a:t>Are meaningful to the business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39C6056-4958-41AB-B37A-5D63890E1FB2}" type="slidenum">
              <a:rPr lang="en-GB" smtClean="0"/>
              <a:pPr>
                <a:defRPr/>
              </a:pPr>
              <a:t>49</a:t>
            </a:fld>
            <a:endParaRPr lang="en-GB"/>
          </a:p>
        </p:txBody>
      </p:sp>
      <p:pic>
        <p:nvPicPr>
          <p:cNvPr id="55298" name="Picture 2" descr="C:\Users\Mike\AppData\Local\Microsoft\Windows\Temporary Internet Files\Content.IE5\XW8BZP9J\lluvia-de-ideas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1270" y="12754"/>
            <a:ext cx="2867666" cy="1613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1350014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>
                <a:solidFill>
                  <a:srgbClr val="0000FF"/>
                </a:solidFill>
              </a:rPr>
              <a:t>BUT……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Offer a broad-based management experience</a:t>
            </a:r>
          </a:p>
          <a:p>
            <a:r>
              <a:rPr lang="en-GB" dirty="0"/>
              <a:t>Don’t demand too specific and advanced a knowledge by you</a:t>
            </a:r>
          </a:p>
          <a:p>
            <a:r>
              <a:rPr lang="en-GB" dirty="0"/>
              <a:t>Go for positive projects that let you show off your range of management skills, get you working with someone senior on something that they’d like you to do for them</a:t>
            </a:r>
          </a:p>
          <a:p>
            <a:r>
              <a:rPr lang="en-GB" dirty="0"/>
              <a:t>Extra pair of hands……do that project they’ve been putting off.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39C6056-4958-41AB-B37A-5D63890E1FB2}" type="slidenum">
              <a:rPr lang="en-GB" smtClean="0"/>
              <a:pPr>
                <a:defRPr/>
              </a:pPr>
              <a:t>50</a:t>
            </a:fld>
            <a:endParaRPr lang="en-GB"/>
          </a:p>
        </p:txBody>
      </p:sp>
      <p:pic>
        <p:nvPicPr>
          <p:cNvPr id="56322" name="Picture 2" descr="C:\Users\Mike\AppData\Local\Microsoft\Windows\Temporary Internet Files\Content.IE5\92ITL48O\think_positive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"/>
            <a:ext cx="2267744" cy="1621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2083141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>
                <a:solidFill>
                  <a:srgbClr val="0000FF"/>
                </a:solidFill>
              </a:rPr>
              <a:t>Ideas that could </a:t>
            </a:r>
            <a:r>
              <a:rPr lang="en-GB" u="sng" dirty="0">
                <a:solidFill>
                  <a:srgbClr val="0000FF"/>
                </a:solidFill>
              </a:rPr>
              <a:t>add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How could a hotel increase use of the leisure facilities/health club?</a:t>
            </a:r>
          </a:p>
          <a:p>
            <a:r>
              <a:rPr lang="en-GB" dirty="0"/>
              <a:t>New procedures –e.g. complaints systems?</a:t>
            </a:r>
          </a:p>
          <a:p>
            <a:r>
              <a:rPr lang="en-GB" dirty="0"/>
              <a:t>Assessment of how good internal communication systems are</a:t>
            </a:r>
          </a:p>
          <a:p>
            <a:r>
              <a:rPr lang="en-GB" dirty="0"/>
              <a:t>Brand extension opportunities</a:t>
            </a:r>
          </a:p>
          <a:p>
            <a:r>
              <a:rPr lang="en-GB" dirty="0"/>
              <a:t>Review of marketing effectiveness</a:t>
            </a:r>
          </a:p>
          <a:p>
            <a:r>
              <a:rPr lang="en-GB" dirty="0"/>
              <a:t>Promotion of corporate social responsibility or community engagement</a:t>
            </a:r>
          </a:p>
          <a:p>
            <a:r>
              <a:rPr lang="en-GB" dirty="0"/>
              <a:t>Market research into a new product/service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39C6056-4958-41AB-B37A-5D63890E1FB2}" type="slidenum">
              <a:rPr lang="en-GB" smtClean="0"/>
              <a:pPr>
                <a:defRPr/>
              </a:pPr>
              <a:t>51</a:t>
            </a:fld>
            <a:endParaRPr lang="en-GB"/>
          </a:p>
        </p:txBody>
      </p:sp>
      <p:pic>
        <p:nvPicPr>
          <p:cNvPr id="57346" name="Picture 2" descr="C:\Users\Mike\AppData\Local\Microsoft\Windows\Temporary Internet Files\Content.IE5\XW8BZP9J\Value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2040" y="19294"/>
            <a:ext cx="2084203" cy="1563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347" name="Picture 3" descr="C:\Users\Mike\AppData\Local\Microsoft\Windows\Temporary Internet Files\Content.IE5\VPMHGRB0\successgraph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9294"/>
            <a:ext cx="1499659" cy="1124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9588511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dirty="0">
                <a:solidFill>
                  <a:srgbClr val="0000FF"/>
                </a:solidFill>
              </a:rPr>
              <a:t>Today’s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r>
              <a:rPr lang="en-GB" dirty="0"/>
              <a:t>To recognise the contribution it plays today</a:t>
            </a:r>
          </a:p>
          <a:p>
            <a:r>
              <a:rPr lang="en-GB" dirty="0"/>
              <a:t>To consider the benefits it offers organisations</a:t>
            </a:r>
          </a:p>
          <a:p>
            <a:r>
              <a:rPr lang="en-GB" dirty="0"/>
              <a:t>To examine the different types of consultancy activity and business sectors involved</a:t>
            </a:r>
          </a:p>
          <a:p>
            <a:r>
              <a:rPr lang="en-GB" dirty="0"/>
              <a:t>To begin to consider the issue of client engagement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Tutorial:  Choosing your topic – book it!!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 descr="consultanc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76256" y="4509120"/>
            <a:ext cx="1872208" cy="1872208"/>
          </a:xfrm>
          <a:prstGeom prst="rect">
            <a:avLst/>
          </a:prstGeom>
        </p:spPr>
      </p:pic>
      <p:pic>
        <p:nvPicPr>
          <p:cNvPr id="58371" name="Picture 3" descr="C:\Users\Mike\AppData\Local\Microsoft\Windows\Temporary Internet Files\Content.IE5\92ITL48O\Recap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8100" y="0"/>
            <a:ext cx="2755900" cy="129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1165601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www.torbenrick.eu/blog/wp-content/gallery/change/change-road-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" y="0"/>
            <a:ext cx="9144001" cy="6858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107504" y="188640"/>
            <a:ext cx="532859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en-GB" sz="3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+mn-cs"/>
              </a:rPr>
              <a:t>Next week: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en-GB" sz="3600" b="1" u="sng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+mn-cs"/>
              </a:rPr>
              <a:t>The Consultancy Process: </a:t>
            </a:r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+mn-cs"/>
              </a:rPr>
              <a:t>Bid to Delivery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+mn-cs"/>
              </a:rPr>
              <a:t>Working with Clients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en-GB" sz="3600" b="1" dirty="0">
                <a:solidFill>
                  <a:srgbClr val="0000FF"/>
                </a:solidFill>
                <a:latin typeface="Calibri"/>
                <a:cs typeface="+mn-cs"/>
              </a:rPr>
              <a:t>The Consultant in Action –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en-GB" sz="3600" b="1" dirty="0">
                <a:solidFill>
                  <a:srgbClr val="0000FF"/>
                </a:solidFill>
                <a:latin typeface="Calibri"/>
                <a:cs typeface="+mn-cs"/>
              </a:rPr>
              <a:t>The Hotel Inspector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GB" sz="3600" b="1" dirty="0">
              <a:solidFill>
                <a:srgbClr val="0000FF"/>
              </a:solidFill>
              <a:latin typeface="Calibri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GB" sz="3600" dirty="0">
              <a:solidFill>
                <a:prstClr val="white"/>
              </a:solidFill>
              <a:latin typeface="Calibri"/>
              <a:cs typeface="+mn-cs"/>
            </a:endParaRPr>
          </a:p>
        </p:txBody>
      </p:sp>
      <p:pic>
        <p:nvPicPr>
          <p:cNvPr id="5" name="Picture 4" descr="consultancy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271792" y="4985792"/>
            <a:ext cx="1872208" cy="1872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8658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4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1017</TotalTime>
  <Words>2424</Words>
  <Application>Microsoft Office PowerPoint</Application>
  <PresentationFormat>On-screen Show (4:3)</PresentationFormat>
  <Paragraphs>369</Paragraphs>
  <Slides>53</Slides>
  <Notes>9</Notes>
  <HiddenSlides>1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53</vt:i4>
      </vt:variant>
    </vt:vector>
  </HeadingPairs>
  <TitlesOfParts>
    <vt:vector size="64" baseType="lpstr">
      <vt:lpstr>Arial</vt:lpstr>
      <vt:lpstr>Calibri</vt:lpstr>
      <vt:lpstr>Tahoma</vt:lpstr>
      <vt:lpstr>Times New Roman</vt:lpstr>
      <vt:lpstr>Wingdings</vt:lpstr>
      <vt:lpstr>Wingdings 3</vt:lpstr>
      <vt:lpstr>Office Theme</vt:lpstr>
      <vt:lpstr>1_Office Theme</vt:lpstr>
      <vt:lpstr>2_Office Theme</vt:lpstr>
      <vt:lpstr>3_Office Theme</vt:lpstr>
      <vt:lpstr>4_Office Theme</vt:lpstr>
      <vt:lpstr>   Consultancy Project  </vt:lpstr>
      <vt:lpstr>Last time we….</vt:lpstr>
      <vt:lpstr>Let’s check ….</vt:lpstr>
      <vt:lpstr>Today’s Objectives</vt:lpstr>
      <vt:lpstr>Definition</vt:lpstr>
      <vt:lpstr>PowerPoint Presentation</vt:lpstr>
      <vt:lpstr>Defining management  consultancy</vt:lpstr>
      <vt:lpstr>A 1960s joke…….</vt:lpstr>
      <vt:lpstr>Benefits and risks:  what are they? </vt:lpstr>
      <vt:lpstr>Employing Management Consultants: benefits &amp; risks identified</vt:lpstr>
      <vt:lpstr>Johari window</vt:lpstr>
      <vt:lpstr>Johari window (Biggs, 2010)</vt:lpstr>
      <vt:lpstr>Adding value – research</vt:lpstr>
      <vt:lpstr>Ringland and Shaukat (2004)</vt:lpstr>
      <vt:lpstr>Summary</vt:lpstr>
      <vt:lpstr>Further reading</vt:lpstr>
      <vt:lpstr>PowerPoint Presentation</vt:lpstr>
      <vt:lpstr>What is management consultancy</vt:lpstr>
      <vt:lpstr>Consultancies ARE different</vt:lpstr>
      <vt:lpstr>Fields of  consulting activity</vt:lpstr>
      <vt:lpstr>SME’s</vt:lpstr>
      <vt:lpstr>SME’s</vt:lpstr>
      <vt:lpstr>Public Sector</vt:lpstr>
      <vt:lpstr>Public Sector</vt:lpstr>
      <vt:lpstr>Large corporations</vt:lpstr>
      <vt:lpstr>Large corporations</vt:lpstr>
      <vt:lpstr>Summary</vt:lpstr>
      <vt:lpstr>Further reading</vt:lpstr>
      <vt:lpstr>  </vt:lpstr>
      <vt:lpstr>Range of consultancy  activity</vt:lpstr>
      <vt:lpstr>Business strategy </vt:lpstr>
      <vt:lpstr>Manufacturing and  business services</vt:lpstr>
      <vt:lpstr>Financial and  management controls </vt:lpstr>
      <vt:lpstr>Marketing </vt:lpstr>
      <vt:lpstr>Human resources  </vt:lpstr>
      <vt:lpstr>Information technology </vt:lpstr>
      <vt:lpstr>Environmental  management </vt:lpstr>
      <vt:lpstr>Quality  management</vt:lpstr>
      <vt:lpstr>Range of consultancy activity</vt:lpstr>
      <vt:lpstr>Further reading</vt:lpstr>
      <vt:lpstr>8 pre-requisites for  selling consultancy</vt:lpstr>
      <vt:lpstr>Product Types:  who uses consultants and why?</vt:lpstr>
      <vt:lpstr>Consultancy Services  </vt:lpstr>
      <vt:lpstr>Consultancy Role:  what may be expected?</vt:lpstr>
      <vt:lpstr>Consultancy  Qualities &amp; Skills</vt:lpstr>
      <vt:lpstr>Skills needed to succeed!</vt:lpstr>
      <vt:lpstr>Consultancy Research  Process</vt:lpstr>
      <vt:lpstr>Consultancy Reports</vt:lpstr>
      <vt:lpstr>What sort of projects?   Look for those that……</vt:lpstr>
      <vt:lpstr>BUT……</vt:lpstr>
      <vt:lpstr>Ideas that could add</vt:lpstr>
      <vt:lpstr>Today’s Objectives</vt:lpstr>
      <vt:lpstr>PowerPoint Presentation</vt:lpstr>
    </vt:vector>
  </TitlesOfParts>
  <Company>SMU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Organisational Consultancy</dc:title>
  <dc:creator>MD</dc:creator>
  <cp:lastModifiedBy>Davina Wyn Evans</cp:lastModifiedBy>
  <cp:revision>85</cp:revision>
  <cp:lastPrinted>2014-10-16T15:04:51Z</cp:lastPrinted>
  <dcterms:created xsi:type="dcterms:W3CDTF">2010-10-11T12:11:42Z</dcterms:created>
  <dcterms:modified xsi:type="dcterms:W3CDTF">2020-02-06T11:38:35Z</dcterms:modified>
</cp:coreProperties>
</file>