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1" r:id="rId5"/>
    <p:sldId id="262" r:id="rId6"/>
    <p:sldId id="258" r:id="rId7"/>
    <p:sldId id="260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96" autoAdjust="0"/>
    <p:restoredTop sz="94660"/>
  </p:normalViewPr>
  <p:slideViewPr>
    <p:cSldViewPr snapToGrid="0">
      <p:cViewPr varScale="1">
        <p:scale>
          <a:sx n="61" d="100"/>
          <a:sy n="61" d="100"/>
        </p:scale>
        <p:origin x="28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FF67B4-9119-481D-A006-E8961C16AD87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B45EA0-1B71-477D-8739-966A64B1E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1055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B45EA0-1B71-477D-8739-966A64B1E02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3817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B45EA0-1B71-477D-8739-966A64B1E02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40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A18C6-21C9-4738-8A32-381D331C0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6" y="2115624"/>
            <a:ext cx="8361229" cy="2098226"/>
          </a:xfrm>
        </p:spPr>
        <p:txBody>
          <a:bodyPr/>
          <a:lstStyle/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explore an historical event that has significantly impacted on the role of the Welsh language in education.</a:t>
            </a:r>
            <a:endParaRPr lang="en-GB" sz="13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FE39E8-DA78-409B-AD87-051D2801C2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5" y="4375728"/>
            <a:ext cx="6831673" cy="1086237"/>
          </a:xfrm>
        </p:spPr>
        <p:txBody>
          <a:bodyPr/>
          <a:lstStyle/>
          <a:p>
            <a:r>
              <a:rPr lang="en-GB" dirty="0"/>
              <a:t>Joshua Humphreys</a:t>
            </a:r>
          </a:p>
          <a:p>
            <a:r>
              <a:rPr lang="en-GB" dirty="0"/>
              <a:t>1000326</a:t>
            </a:r>
          </a:p>
        </p:txBody>
      </p:sp>
    </p:spTree>
    <p:extLst>
      <p:ext uri="{BB962C8B-B14F-4D97-AF65-F5344CB8AC3E}">
        <p14:creationId xmlns:p14="http://schemas.microsoft.com/office/powerpoint/2010/main" val="3343468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8CE26-EDC8-4898-BC20-7A2F0FECA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430147" y="2590368"/>
            <a:ext cx="3369916" cy="566591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Introduction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A831CC-1025-4689-B17F-0F791CCB1C33}"/>
              </a:ext>
            </a:extLst>
          </p:cNvPr>
          <p:cNvSpPr txBox="1"/>
          <p:nvPr/>
        </p:nvSpPr>
        <p:spPr>
          <a:xfrm>
            <a:off x="7768825" y="1674573"/>
            <a:ext cx="243538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(Welsh Gov, 2024) </a:t>
            </a:r>
            <a:endParaRPr lang="en-GB" sz="1200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E29612A5-6FF6-460A-9F10-0EB942958F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39419" y="5617197"/>
            <a:ext cx="244703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(Thomas et al., 1996)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2A35DDC-92B7-4638-846E-527D4B4710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52724" y="6475949"/>
            <a:ext cx="191315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(Welsh Parliament, 2024)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70E16E82-4B7B-48C4-95C7-C468505363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12248" y="3062221"/>
            <a:ext cx="211257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(Brooks, 2018)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56227F09-F357-45C9-9547-FF968B10B2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15008" y="4281622"/>
            <a:ext cx="310453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(King’s Printer of Acts of Parliament, 1967)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506E729-03B0-4815-A2A7-4FE8ECDE5906}"/>
              </a:ext>
            </a:extLst>
          </p:cNvPr>
          <p:cNvSpPr/>
          <p:nvPr/>
        </p:nvSpPr>
        <p:spPr>
          <a:xfrm>
            <a:off x="1774294" y="5998129"/>
            <a:ext cx="230883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1M by 2050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27B31B-88CE-40C3-ADA2-E2AC45032720}"/>
              </a:ext>
            </a:extLst>
          </p:cNvPr>
          <p:cNvSpPr/>
          <p:nvPr/>
        </p:nvSpPr>
        <p:spPr>
          <a:xfrm>
            <a:off x="975510" y="984277"/>
            <a:ext cx="342773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  <a:r>
              <a:rPr lang="en-GB" sz="3200" b="0" cap="none" spc="0" baseline="30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to 8</a:t>
            </a:r>
            <a:r>
              <a:rPr lang="en-GB" sz="3200" b="0" cap="none" spc="0" baseline="30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Centuries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E6E546-38CC-4A1D-89D1-9DF829F55460}"/>
              </a:ext>
            </a:extLst>
          </p:cNvPr>
          <p:cNvSpPr/>
          <p:nvPr/>
        </p:nvSpPr>
        <p:spPr>
          <a:xfrm>
            <a:off x="830218" y="2173149"/>
            <a:ext cx="3921523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Education Report</a:t>
            </a:r>
          </a:p>
          <a:p>
            <a:pPr algn="ctr"/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1847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9E41C48-0BC3-4497-AED0-768EF312D371}"/>
              </a:ext>
            </a:extLst>
          </p:cNvPr>
          <p:cNvSpPr/>
          <p:nvPr/>
        </p:nvSpPr>
        <p:spPr>
          <a:xfrm>
            <a:off x="820047" y="3555837"/>
            <a:ext cx="4049891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Welsh Language Act </a:t>
            </a:r>
          </a:p>
          <a:p>
            <a:pPr algn="ctr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1967 </a:t>
            </a:r>
            <a:endParaRPr lang="en-GB" sz="32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C836032-DB6B-4783-8AD9-FC9B5358EDB5}"/>
              </a:ext>
            </a:extLst>
          </p:cNvPr>
          <p:cNvSpPr/>
          <p:nvPr/>
        </p:nvSpPr>
        <p:spPr>
          <a:xfrm>
            <a:off x="820047" y="4777763"/>
            <a:ext cx="4869025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Welsh Language Act </a:t>
            </a:r>
          </a:p>
          <a:p>
            <a:pPr algn="ctr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1993</a:t>
            </a:r>
            <a:endParaRPr lang="en-GB" sz="3200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B1AB032-095B-4CCC-BE11-A531902B9EEA}"/>
              </a:ext>
            </a:extLst>
          </p:cNvPr>
          <p:cNvSpPr txBox="1">
            <a:spLocks/>
          </p:cNvSpPr>
          <p:nvPr/>
        </p:nvSpPr>
        <p:spPr>
          <a:xfrm>
            <a:off x="820047" y="76760"/>
            <a:ext cx="11382463" cy="6540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/>
              <a:t>This history of the Welsh language and the Governments plea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44E193F-5EE3-4569-A82E-A6FC45357B1A}"/>
              </a:ext>
            </a:extLst>
          </p:cNvPr>
          <p:cNvSpPr txBox="1"/>
          <p:nvPr/>
        </p:nvSpPr>
        <p:spPr>
          <a:xfrm>
            <a:off x="4822221" y="751243"/>
            <a:ext cx="697736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Welsh, Britain's oldest language, can be traced back to first writings somewhere between the fifth and eighth centuries with the Romans the first to pen the Welsh language to paper.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A001A1F-EFFB-4E51-B741-8D3745ABCD30}"/>
              </a:ext>
            </a:extLst>
          </p:cNvPr>
          <p:cNvSpPr txBox="1"/>
          <p:nvPr/>
        </p:nvSpPr>
        <p:spPr>
          <a:xfrm>
            <a:off x="4869938" y="3645761"/>
            <a:ext cx="723213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act would allow for the Welsh language to hold equality to English within legal proceedings including the translations of any required documents.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3E4E1B7-5DA3-4ABF-B23F-4D2E792FE6DF}"/>
              </a:ext>
            </a:extLst>
          </p:cNvPr>
          <p:cNvSpPr txBox="1"/>
          <p:nvPr/>
        </p:nvSpPr>
        <p:spPr>
          <a:xfrm>
            <a:off x="4907217" y="2028606"/>
            <a:ext cx="740039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</a:rPr>
              <a:t>O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 of its strongest statements demanding that the Welsh language was one of backwardness, appose to the English language, which was viewed as the route to economic and social progress.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146955-E818-43B5-BF07-AE8823507785}"/>
              </a:ext>
            </a:extLst>
          </p:cNvPr>
          <p:cNvSpPr txBox="1"/>
          <p:nvPr/>
        </p:nvSpPr>
        <p:spPr>
          <a:xfrm>
            <a:off x="5517339" y="4693867"/>
            <a:ext cx="658473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</a:rPr>
              <a:t>E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nsured the importance of the language was recognised throughout everyday life in Wales. The aim of the changes would be to promote and facilitate the use of the Welsh language.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B296CCE-9032-4476-BCDB-8192937043C8}"/>
              </a:ext>
            </a:extLst>
          </p:cNvPr>
          <p:cNvSpPr txBox="1"/>
          <p:nvPr/>
        </p:nvSpPr>
        <p:spPr>
          <a:xfrm>
            <a:off x="4336675" y="6038904"/>
            <a:ext cx="78881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</a:rPr>
              <a:t>P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assed on June 11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2024. The act was introduced to support the government aim of 1 million Welsh speakers by 2050.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91848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5" grpId="0"/>
      <p:bldP spid="6" grpId="0"/>
      <p:bldP spid="7" grpId="0"/>
      <p:bldP spid="9" grpId="0"/>
      <p:bldP spid="12" grpId="0"/>
      <p:bldP spid="13" grpId="0"/>
      <p:bldP spid="16" grpId="0"/>
      <p:bldP spid="19" grpId="0"/>
      <p:bldP spid="20" grpId="0"/>
      <p:bldP spid="15" grpId="0"/>
      <p:bldP spid="17" grpId="0"/>
      <p:bldP spid="21" grpId="0"/>
      <p:bldP spid="23" grpId="0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1CD2B15-60C0-451B-8CDB-1F70D225AC2F}"/>
              </a:ext>
            </a:extLst>
          </p:cNvPr>
          <p:cNvSpPr txBox="1">
            <a:spLocks/>
          </p:cNvSpPr>
          <p:nvPr/>
        </p:nvSpPr>
        <p:spPr>
          <a:xfrm rot="16200000">
            <a:off x="-1510656" y="2834470"/>
            <a:ext cx="3493533" cy="4312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/>
              <a:t>The launch of S4C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5D2A928-6A20-4FD2-815B-4E0642C016DC}"/>
              </a:ext>
            </a:extLst>
          </p:cNvPr>
          <p:cNvGrpSpPr/>
          <p:nvPr/>
        </p:nvGrpSpPr>
        <p:grpSpPr>
          <a:xfrm>
            <a:off x="4669361" y="3948793"/>
            <a:ext cx="7062095" cy="2521146"/>
            <a:chOff x="5129905" y="4070779"/>
            <a:chExt cx="7062095" cy="25211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5B8DE36B-16E1-4DF6-A645-CE22400B1B0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129905" y="4070779"/>
              <a:ext cx="7062095" cy="2481971"/>
            </a:xfrm>
            <a:prstGeom prst="rect">
              <a:avLst/>
            </a:prstGeom>
          </p:spPr>
        </p:pic>
        <p:sp>
          <p:nvSpPr>
            <p:cNvPr id="9" name="Rectangle 2">
              <a:extLst>
                <a:ext uri="{FF2B5EF4-FFF2-40B4-BE49-F238E27FC236}">
                  <a16:creationId xmlns:a16="http://schemas.microsoft.com/office/drawing/2014/main" id="{E399602B-3AF4-4B16-BEC6-8736A4EBC8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373369" y="6222593"/>
              <a:ext cx="1807779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(S4C, 2024a)</a:t>
              </a:r>
            </a:p>
          </p:txBody>
        </p:sp>
      </p:grpSp>
      <p:pic>
        <p:nvPicPr>
          <p:cNvPr id="21" name="Picture 20">
            <a:extLst>
              <a:ext uri="{FF2B5EF4-FFF2-40B4-BE49-F238E27FC236}">
                <a16:creationId xmlns:a16="http://schemas.microsoft.com/office/drawing/2014/main" id="{8E1C2897-3E99-4CB8-A78F-AA8D34E66C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0000"/>
          <a:stretch/>
        </p:blipFill>
        <p:spPr>
          <a:xfrm>
            <a:off x="868259" y="192664"/>
            <a:ext cx="2673410" cy="3007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04A768C0-985C-4332-B255-E424134B0124}"/>
              </a:ext>
            </a:extLst>
          </p:cNvPr>
          <p:cNvGrpSpPr/>
          <p:nvPr/>
        </p:nvGrpSpPr>
        <p:grpSpPr>
          <a:xfrm>
            <a:off x="3541667" y="166907"/>
            <a:ext cx="7773306" cy="2742301"/>
            <a:chOff x="8987831" y="44920"/>
            <a:chExt cx="2752416" cy="3753412"/>
          </a:xfrm>
        </p:grpSpPr>
        <p:sp>
          <p:nvSpPr>
            <p:cNvPr id="22" name="Rectangle 4">
              <a:extLst>
                <a:ext uri="{FF2B5EF4-FFF2-40B4-BE49-F238E27FC236}">
                  <a16:creationId xmlns:a16="http://schemas.microsoft.com/office/drawing/2014/main" id="{D1357832-3BB5-4B2A-A41F-40772AFB55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90730" y="3429000"/>
              <a:ext cx="2049517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(Shipton, 2013)</a:t>
              </a: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BA6A46E2-8F94-44D8-B558-D0CA64F75CD9}"/>
                </a:ext>
              </a:extLst>
            </p:cNvPr>
            <p:cNvSpPr/>
            <p:nvPr/>
          </p:nvSpPr>
          <p:spPr>
            <a:xfrm>
              <a:off x="8987831" y="44920"/>
              <a:ext cx="2492219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GB" sz="5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Gwynfor goes on</a:t>
              </a:r>
              <a:r>
                <a:rPr lang="en-GB" sz="54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 Strike</a:t>
              </a:r>
              <a:r>
                <a:rPr lang="en-GB" sz="5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!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D24502F9-A762-45AE-A7D0-9F778980E320}"/>
              </a:ext>
            </a:extLst>
          </p:cNvPr>
          <p:cNvGrpSpPr/>
          <p:nvPr/>
        </p:nvGrpSpPr>
        <p:grpSpPr>
          <a:xfrm>
            <a:off x="868259" y="3347994"/>
            <a:ext cx="3630169" cy="3416321"/>
            <a:chOff x="868259" y="2836608"/>
            <a:chExt cx="3762377" cy="3927708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1C4EDCE4-0F56-4B72-A973-6916782C1764}"/>
                </a:ext>
              </a:extLst>
            </p:cNvPr>
            <p:cNvGrpSpPr/>
            <p:nvPr/>
          </p:nvGrpSpPr>
          <p:grpSpPr>
            <a:xfrm>
              <a:off x="868259" y="2836608"/>
              <a:ext cx="3762377" cy="3927708"/>
              <a:chOff x="868259" y="2748375"/>
              <a:chExt cx="3762377" cy="3927708"/>
            </a:xfrm>
          </p:grpSpPr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9E30BC23-2626-4778-BDC4-F4A9927981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5423" y="2748375"/>
                <a:ext cx="3493533" cy="2943989"/>
              </a:xfrm>
              <a:prstGeom prst="rect">
                <a:avLst/>
              </a:prstGeom>
            </p:spPr>
          </p:pic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79484837-E1DD-4BD7-BBF4-1C6BD7D0987D}"/>
                  </a:ext>
                </a:extLst>
              </p:cNvPr>
              <p:cNvSpPr/>
              <p:nvPr/>
            </p:nvSpPr>
            <p:spPr>
              <a:xfrm>
                <a:off x="868259" y="5721976"/>
                <a:ext cx="3762377" cy="954107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r>
                  <a:rPr lang="en-GB" sz="2800" b="0" i="0" dirty="0" err="1">
                    <a:solidFill>
                      <a:srgbClr val="000000"/>
                    </a:solidFill>
                    <a:effectLst/>
                    <a:latin typeface="Gotham Narrow SSm 4r"/>
                  </a:rPr>
                  <a:t>Sianel</a:t>
                </a:r>
                <a:r>
                  <a:rPr lang="en-GB" sz="2800" b="0" i="0" dirty="0">
                    <a:solidFill>
                      <a:srgbClr val="000000"/>
                    </a:solidFill>
                    <a:effectLst/>
                    <a:latin typeface="Gotham Narrow SSm 4r"/>
                  </a:rPr>
                  <a:t> </a:t>
                </a:r>
                <a:r>
                  <a:rPr lang="en-GB" sz="2800" b="0" i="0" dirty="0" err="1">
                    <a:solidFill>
                      <a:srgbClr val="000000"/>
                    </a:solidFill>
                    <a:effectLst/>
                    <a:latin typeface="Gotham Narrow SSm 4r"/>
                  </a:rPr>
                  <a:t>Pedwar</a:t>
                </a:r>
                <a:r>
                  <a:rPr lang="en-GB" sz="2800" b="0" i="0" dirty="0">
                    <a:solidFill>
                      <a:srgbClr val="000000"/>
                    </a:solidFill>
                    <a:effectLst/>
                    <a:latin typeface="Gotham Narrow SSm 4r"/>
                  </a:rPr>
                  <a:t> Cymru  </a:t>
                </a:r>
              </a:p>
              <a:p>
                <a:r>
                  <a:rPr lang="en-GB" sz="2800" b="0" i="0" dirty="0">
                    <a:solidFill>
                      <a:srgbClr val="000000"/>
                    </a:solidFill>
                    <a:effectLst/>
                    <a:latin typeface="Gotham Narrow SSm 4r"/>
                  </a:rPr>
                  <a:t>Channel Four Wales</a:t>
                </a:r>
                <a:endParaRPr lang="en-GB" sz="2800" dirty="0"/>
              </a:p>
            </p:txBody>
          </p:sp>
        </p:grpSp>
        <p:sp>
          <p:nvSpPr>
            <p:cNvPr id="6" name="Rectangle 1">
              <a:extLst>
                <a:ext uri="{FF2B5EF4-FFF2-40B4-BE49-F238E27FC236}">
                  <a16:creationId xmlns:a16="http://schemas.microsoft.com/office/drawing/2014/main" id="{61BA2F93-DF8D-4629-878C-900256F73C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14938" y="5241405"/>
              <a:ext cx="1618593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(S4C, 2024b)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965D62EE-C3A5-4558-889F-6AED5259A1E5}"/>
              </a:ext>
            </a:extLst>
          </p:cNvPr>
          <p:cNvSpPr txBox="1"/>
          <p:nvPr/>
        </p:nvSpPr>
        <p:spPr>
          <a:xfrm>
            <a:off x="3541668" y="1303345"/>
            <a:ext cx="783020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14141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In 1980 Gwynfor Evans who </a:t>
            </a:r>
            <a:r>
              <a:rPr lang="en-GB" b="1" dirty="0">
                <a:solidFill>
                  <a:srgbClr val="141414"/>
                </a:solidFill>
                <a:latin typeface="Open Sans" panose="020B0606030504020204" pitchFamily="34" charset="0"/>
                <a:ea typeface="Calibri" panose="020F0502020204030204" pitchFamily="34" charset="0"/>
              </a:rPr>
              <a:t>is </a:t>
            </a:r>
            <a:r>
              <a:rPr lang="en-GB" sz="1800" b="1" dirty="0">
                <a:solidFill>
                  <a:srgbClr val="14141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the former president of Plaid Cymru and the party’s first MP, threatened to go on hunger strike if the Conservative Government of Margaret Thatcher didn't honour its commitment to provide a Welsh-language TV service.</a:t>
            </a:r>
            <a:r>
              <a:rPr lang="en-GB" sz="1800" dirty="0">
                <a:solidFill>
                  <a:srgbClr val="14141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374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289D09E9-1250-429D-92AE-05A7DD6B1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2909111" y="3163986"/>
            <a:ext cx="6348249" cy="530026"/>
          </a:xfrm>
        </p:spPr>
        <p:txBody>
          <a:bodyPr>
            <a:normAutofit/>
          </a:bodyPr>
          <a:lstStyle/>
          <a:p>
            <a:r>
              <a:rPr lang="en-GB" sz="3200" b="1" dirty="0"/>
              <a:t>The impact of S4C and its audience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B66F38-B687-495C-A46C-6961A10FD9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10939" y="6419664"/>
            <a:ext cx="1707185" cy="36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(S4C, 2024d)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A316C5-DFCF-44BA-8EBF-5E014B530895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55" t="41363" r="16408" b="17274"/>
          <a:stretch/>
        </p:blipFill>
        <p:spPr bwMode="auto">
          <a:xfrm>
            <a:off x="3011061" y="1549434"/>
            <a:ext cx="5696273" cy="284709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D60881-5FA9-4E03-9050-A6453F41CE82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1" t="41658" r="27709" b="19342"/>
          <a:stretch/>
        </p:blipFill>
        <p:spPr bwMode="auto">
          <a:xfrm>
            <a:off x="3011061" y="1262454"/>
            <a:ext cx="5929625" cy="34896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9B4A4D8-3D1E-45FA-B56D-7D7735090C46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3" t="20091" r="16907" b="28501"/>
          <a:stretch/>
        </p:blipFill>
        <p:spPr bwMode="auto">
          <a:xfrm>
            <a:off x="3029793" y="1228158"/>
            <a:ext cx="5929624" cy="348965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17BD2A-3F6E-4A2E-8D8B-8E720A21E7EE}"/>
              </a:ext>
            </a:extLst>
          </p:cNvPr>
          <p:cNvSpPr txBox="1"/>
          <p:nvPr/>
        </p:nvSpPr>
        <p:spPr>
          <a:xfrm>
            <a:off x="693735" y="6211669"/>
            <a:ext cx="103309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S4C broadcasts a wide variety of programmes across a range of platforms  which include sport, drama, music, factual, news, entertainment and events.</a:t>
            </a:r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0504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3822AA0-0C1F-4D42-9DB1-8180D0099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99744" y="3041657"/>
            <a:ext cx="3295862" cy="496373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S4C on demand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4119A11-0068-4EF0-9410-81DC8C5E1AE1}"/>
              </a:ext>
            </a:extLst>
          </p:cNvPr>
          <p:cNvGrpSpPr/>
          <p:nvPr/>
        </p:nvGrpSpPr>
        <p:grpSpPr>
          <a:xfrm>
            <a:off x="834704" y="866687"/>
            <a:ext cx="6752157" cy="3362469"/>
            <a:chOff x="834704" y="866687"/>
            <a:chExt cx="6752157" cy="3362469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452CB9B-ABB9-4A76-AAD7-E302C0BC76D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r="2168"/>
            <a:stretch/>
          </p:blipFill>
          <p:spPr>
            <a:xfrm>
              <a:off x="834704" y="866687"/>
              <a:ext cx="6665721" cy="3362469"/>
            </a:xfrm>
            <a:prstGeom prst="rect">
              <a:avLst/>
            </a:prstGeom>
          </p:spPr>
        </p:pic>
        <p:sp>
          <p:nvSpPr>
            <p:cNvPr id="5" name="Rectangle 3">
              <a:extLst>
                <a:ext uri="{FF2B5EF4-FFF2-40B4-BE49-F238E27FC236}">
                  <a16:creationId xmlns:a16="http://schemas.microsoft.com/office/drawing/2014/main" id="{926D6433-3B06-47BE-BBB7-8BB4638759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6714" y="3834774"/>
              <a:ext cx="6500147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latin typeface="Arial" panose="020B0604020202020204" pitchFamily="34" charset="0"/>
                </a:rPr>
                <a:t>(S4C, 2024c)</a:t>
              </a: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675AA79B-2189-465E-B173-611AAC6D5338}"/>
              </a:ext>
            </a:extLst>
          </p:cNvPr>
          <p:cNvSpPr txBox="1"/>
          <p:nvPr/>
        </p:nvSpPr>
        <p:spPr>
          <a:xfrm>
            <a:off x="1086714" y="4563410"/>
            <a:ext cx="4042413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lnSpc>
                <a:spcPts val="1800"/>
              </a:lnSpc>
              <a:spcAft>
                <a:spcPts val="1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In its 2023-24 Annual Report , S4C reported an increase of 31% in hours watched on demand since the previous year – this number proved to be the best figure in the broadcaster's history.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299B14A-1D17-4D18-88EE-6FB58E35CA59}"/>
              </a:ext>
            </a:extLst>
          </p:cNvPr>
          <p:cNvGrpSpPr/>
          <p:nvPr/>
        </p:nvGrpSpPr>
        <p:grpSpPr>
          <a:xfrm>
            <a:off x="3443244" y="1641912"/>
            <a:ext cx="7662042" cy="3444419"/>
            <a:chOff x="5286703" y="3289844"/>
            <a:chExt cx="7662042" cy="3444419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0D8D5DB-6BBD-458F-A4A8-ED224F4C1B9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286703" y="3289844"/>
              <a:ext cx="6750421" cy="3381714"/>
            </a:xfrm>
            <a:prstGeom prst="rect">
              <a:avLst/>
            </a:prstGeom>
          </p:spPr>
        </p:pic>
        <p:sp>
          <p:nvSpPr>
            <p:cNvPr id="7" name="Rectangle 3">
              <a:extLst>
                <a:ext uri="{FF2B5EF4-FFF2-40B4-BE49-F238E27FC236}">
                  <a16:creationId xmlns:a16="http://schemas.microsoft.com/office/drawing/2014/main" id="{27E6C4BC-9776-4427-8776-3DB91FB69C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53600" y="6364931"/>
              <a:ext cx="3195145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(</a:t>
              </a:r>
              <a:r>
                <a:rPr kumimoji="0" lang="en-US" altLang="en-US" sz="1800" b="0" i="0" u="none" strike="noStrike" cap="none" normalizeH="0" baseline="0" dirty="0" err="1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Bebb</a:t>
              </a: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 et al., 2024)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24013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6B45A167-78F0-4794-987B-5E3DF9861830}"/>
              </a:ext>
            </a:extLst>
          </p:cNvPr>
          <p:cNvGrpSpPr/>
          <p:nvPr/>
        </p:nvGrpSpPr>
        <p:grpSpPr>
          <a:xfrm>
            <a:off x="5242812" y="148543"/>
            <a:ext cx="3348266" cy="2247347"/>
            <a:chOff x="5242812" y="148543"/>
            <a:chExt cx="3348266" cy="2247347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26562DB3-9276-4F29-AF54-9821E36E7AB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242812" y="148543"/>
              <a:ext cx="3039761" cy="2173374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B27E40F-4B88-4B81-A7BF-691921F8A6CF}"/>
                </a:ext>
              </a:extLst>
            </p:cNvPr>
            <p:cNvSpPr/>
            <p:nvPr/>
          </p:nvSpPr>
          <p:spPr>
            <a:xfrm>
              <a:off x="6906834" y="1626449"/>
              <a:ext cx="1684244" cy="76944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GB" sz="4400" b="0" cap="none" spc="0" dirty="0" err="1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TikTok</a:t>
              </a:r>
              <a:endPara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56B924E-5D02-47F2-B5D3-B6F649DE42A2}"/>
              </a:ext>
            </a:extLst>
          </p:cNvPr>
          <p:cNvGrpSpPr/>
          <p:nvPr/>
        </p:nvGrpSpPr>
        <p:grpSpPr>
          <a:xfrm>
            <a:off x="1028037" y="2976307"/>
            <a:ext cx="3205263" cy="3698851"/>
            <a:chOff x="1022403" y="2976307"/>
            <a:chExt cx="3205263" cy="369885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D1B7D31-4499-4701-99E4-2C80EBE4E03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22403" y="2976307"/>
              <a:ext cx="3205263" cy="2949771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623BD46-7D97-412D-BC63-7C8DB06A153E}"/>
                </a:ext>
              </a:extLst>
            </p:cNvPr>
            <p:cNvSpPr/>
            <p:nvPr/>
          </p:nvSpPr>
          <p:spPr>
            <a:xfrm>
              <a:off x="1384647" y="5905717"/>
              <a:ext cx="2585964" cy="769441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en-GB" sz="4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Instagram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6DBA9490-2EAC-4E8E-940C-78734ED80630}"/>
              </a:ext>
            </a:extLst>
          </p:cNvPr>
          <p:cNvGrpSpPr/>
          <p:nvPr/>
        </p:nvGrpSpPr>
        <p:grpSpPr>
          <a:xfrm>
            <a:off x="8960056" y="148543"/>
            <a:ext cx="3039761" cy="5458137"/>
            <a:chOff x="8960056" y="148543"/>
            <a:chExt cx="3039761" cy="5458137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6D1D10BF-CB88-434B-86D8-491D407B5E3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960056" y="148543"/>
              <a:ext cx="3039761" cy="4607367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10A40BC-85DB-4A7E-A8DF-0F1F196056ED}"/>
                </a:ext>
              </a:extLst>
            </p:cNvPr>
            <p:cNvSpPr/>
            <p:nvPr/>
          </p:nvSpPr>
          <p:spPr>
            <a:xfrm>
              <a:off x="9334235" y="4837239"/>
              <a:ext cx="2486515" cy="76944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GB" sz="44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Facebook</a:t>
              </a:r>
              <a:endPara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2B3156B-956D-40E2-B862-03951D7DBC76}"/>
              </a:ext>
            </a:extLst>
          </p:cNvPr>
          <p:cNvSpPr/>
          <p:nvPr/>
        </p:nvSpPr>
        <p:spPr>
          <a:xfrm rot="16200000">
            <a:off x="-2986058" y="2950174"/>
            <a:ext cx="648512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S4C on </a:t>
            </a:r>
            <a:r>
              <a:rPr lang="en-GB" sz="32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Social Media</a:t>
            </a:r>
            <a:endParaRPr lang="en-GB" sz="32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">
            <a:extLst>
              <a:ext uri="{FF2B5EF4-FFF2-40B4-BE49-F238E27FC236}">
                <a16:creationId xmlns:a16="http://schemas.microsoft.com/office/drawing/2014/main" id="{CA08A836-0B05-4572-A75E-F35B1BF3E5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90828" y="6290438"/>
            <a:ext cx="1933903" cy="367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(S4C, 2021)</a:t>
            </a:r>
          </a:p>
        </p:txBody>
      </p:sp>
      <p:sp>
        <p:nvSpPr>
          <p:cNvPr id="15" name="Rectangle 2">
            <a:extLst>
              <a:ext uri="{FF2B5EF4-FFF2-40B4-BE49-F238E27FC236}">
                <a16:creationId xmlns:a16="http://schemas.microsoft.com/office/drawing/2014/main" id="{9D091BA9-DF82-443F-A943-6522050AB3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90828" y="5849360"/>
            <a:ext cx="180777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(S4C, 2024a)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616B34C-1D1A-466A-9579-68BEBAB73963}"/>
              </a:ext>
            </a:extLst>
          </p:cNvPr>
          <p:cNvGrpSpPr/>
          <p:nvPr/>
        </p:nvGrpSpPr>
        <p:grpSpPr>
          <a:xfrm>
            <a:off x="4445876" y="2558220"/>
            <a:ext cx="5324128" cy="4395379"/>
            <a:chOff x="4445876" y="2558220"/>
            <a:chExt cx="5324128" cy="4395379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8136109-4801-4C1F-A893-3575341A691A}"/>
                </a:ext>
              </a:extLst>
            </p:cNvPr>
            <p:cNvGrpSpPr/>
            <p:nvPr/>
          </p:nvGrpSpPr>
          <p:grpSpPr>
            <a:xfrm>
              <a:off x="4445876" y="2558220"/>
              <a:ext cx="4257125" cy="4395379"/>
              <a:chOff x="4445876" y="2408088"/>
              <a:chExt cx="4257125" cy="4395379"/>
            </a:xfrm>
          </p:grpSpPr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BBEB7249-B668-4E2A-A6A5-696F3187A4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45876" y="2408088"/>
                <a:ext cx="4257125" cy="3883408"/>
              </a:xfrm>
              <a:prstGeom prst="rect">
                <a:avLst/>
              </a:prstGeom>
            </p:spPr>
          </p:pic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ECCC1803-E5C2-4300-BA54-6141A3DFC53F}"/>
                  </a:ext>
                </a:extLst>
              </p:cNvPr>
              <p:cNvSpPr/>
              <p:nvPr/>
            </p:nvSpPr>
            <p:spPr>
              <a:xfrm>
                <a:off x="5659024" y="6034026"/>
                <a:ext cx="2115003" cy="769441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ctr"/>
                <a:r>
                  <a:rPr lang="en-GB" sz="4400" b="0" cap="none" spc="0" dirty="0" err="1">
                    <a:ln w="0"/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</a:rPr>
                  <a:t>Youtube</a:t>
                </a:r>
                <a:endParaRPr lang="en-GB" sz="4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endParaRPr>
              </a:p>
            </p:txBody>
          </p:sp>
        </p:grpSp>
        <p:sp>
          <p:nvSpPr>
            <p:cNvPr id="16" name="Rectangle 3">
              <a:extLst>
                <a:ext uri="{FF2B5EF4-FFF2-40B4-BE49-F238E27FC236}">
                  <a16:creationId xmlns:a16="http://schemas.microsoft.com/office/drawing/2014/main" id="{B0815DAD-DF30-47AD-A820-2F082F3813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574859" y="5947855"/>
              <a:ext cx="3195145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(</a:t>
              </a:r>
              <a:r>
                <a:rPr kumimoji="0" lang="en-US" altLang="en-US" sz="1800" b="0" i="0" u="none" strike="noStrike" cap="none" normalizeH="0" baseline="0" dirty="0" err="1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Bebb</a:t>
              </a: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 et al., 2024)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00F8955C-234F-4EE6-BE75-D0B2F958D3B6}"/>
              </a:ext>
            </a:extLst>
          </p:cNvPr>
          <p:cNvSpPr txBox="1"/>
          <p:nvPr/>
        </p:nvSpPr>
        <p:spPr>
          <a:xfrm>
            <a:off x="1028037" y="335043"/>
            <a:ext cx="397712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The 2023-24 annual report also highlighted a substantial growth of 53% in the number of hours watched on YouTube, central to S4C's goal of growing and maintaining a younger audience.</a:t>
            </a:r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54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7D75B0A-0AD9-4AA7-A1F9-2F249BE5C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4558862" y="302902"/>
            <a:ext cx="9601200" cy="525517"/>
          </a:xfrm>
        </p:spPr>
        <p:txBody>
          <a:bodyPr>
            <a:normAutofit/>
          </a:bodyPr>
          <a:lstStyle/>
          <a:p>
            <a:r>
              <a:rPr lang="en-GB" sz="3200" b="1" dirty="0"/>
              <a:t>The sporting impact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9D6B4BD-157F-45C7-B774-3BCE1D19B2B2}"/>
              </a:ext>
            </a:extLst>
          </p:cNvPr>
          <p:cNvGrpSpPr/>
          <p:nvPr/>
        </p:nvGrpSpPr>
        <p:grpSpPr>
          <a:xfrm>
            <a:off x="7157547" y="314942"/>
            <a:ext cx="4934502" cy="6539911"/>
            <a:chOff x="7157547" y="314942"/>
            <a:chExt cx="4934502" cy="6539911"/>
          </a:xfrm>
        </p:grpSpPr>
        <p:pic>
          <p:nvPicPr>
            <p:cNvPr id="1026" name="Picture 2">
              <a:extLst>
                <a:ext uri="{FF2B5EF4-FFF2-40B4-BE49-F238E27FC236}">
                  <a16:creationId xmlns:a16="http://schemas.microsoft.com/office/drawing/2014/main" id="{1D799D4D-C143-4ACF-A427-59F84C345AF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57547" y="314942"/>
              <a:ext cx="4893618" cy="61170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98FCF61-A172-4E87-BDDB-820D743938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063552" y="6485521"/>
              <a:ext cx="2028497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(</a:t>
              </a:r>
              <a:r>
                <a:rPr kumimoji="0" lang="en-US" altLang="en-US" sz="1800" b="0" i="1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S4C</a:t>
              </a:r>
              <a:r>
                <a:rPr kumimoji="0" lang="en-US" altLang="en-US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, 2023)</a:t>
              </a: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D06C3B86-C985-4F71-AA5D-B1E60515B826}"/>
              </a:ext>
            </a:extLst>
          </p:cNvPr>
          <p:cNvSpPr txBox="1"/>
          <p:nvPr/>
        </p:nvSpPr>
        <p:spPr>
          <a:xfrm>
            <a:off x="906519" y="5146311"/>
            <a:ext cx="6180082" cy="785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lnSpc>
                <a:spcPts val="1800"/>
              </a:lnSpc>
              <a:spcAft>
                <a:spcPts val="1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S4C struck a new deal in 2023 which will see them broadcast Cymru senior men's international football matches until 2028.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74B9FA0-9350-4AE5-B954-3ADCFF87ABD0}"/>
              </a:ext>
            </a:extLst>
          </p:cNvPr>
          <p:cNvGrpSpPr/>
          <p:nvPr/>
        </p:nvGrpSpPr>
        <p:grpSpPr>
          <a:xfrm>
            <a:off x="2488853" y="926409"/>
            <a:ext cx="7115503" cy="3339852"/>
            <a:chOff x="846083" y="2189808"/>
            <a:chExt cx="7115503" cy="3339852"/>
          </a:xfrm>
        </p:grpSpPr>
        <p:sp>
          <p:nvSpPr>
            <p:cNvPr id="2" name="Rectangle 3">
              <a:extLst>
                <a:ext uri="{FF2B5EF4-FFF2-40B4-BE49-F238E27FC236}">
                  <a16:creationId xmlns:a16="http://schemas.microsoft.com/office/drawing/2014/main" id="{94A5AD5F-3236-4C6A-917C-63ADFA252B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8690" y="5160328"/>
              <a:ext cx="3195145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(</a:t>
              </a:r>
              <a:r>
                <a:rPr kumimoji="0" lang="en-US" altLang="en-US" sz="1800" b="0" i="0" u="none" strike="noStrike" cap="none" normalizeH="0" baseline="0" dirty="0" err="1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Bebb</a:t>
              </a: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 et al., 2024)</a:t>
              </a:r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68894C0B-089F-44E2-9161-1DADC9F7C179}"/>
                </a:ext>
              </a:extLst>
            </p:cNvPr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46083" y="2189808"/>
              <a:ext cx="7115503" cy="296391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78403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22E1B56B-2C6A-486C-9447-D757CA5E7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203953" y="2864589"/>
            <a:ext cx="2969467" cy="603598"/>
          </a:xfrm>
        </p:spPr>
        <p:txBody>
          <a:bodyPr>
            <a:normAutofit/>
          </a:bodyPr>
          <a:lstStyle/>
          <a:p>
            <a:r>
              <a:rPr lang="en-GB" sz="3600" b="1" dirty="0"/>
              <a:t>What next?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F79887A-BEA8-4A41-A60A-9C814FAED073}"/>
              </a:ext>
            </a:extLst>
          </p:cNvPr>
          <p:cNvGrpSpPr/>
          <p:nvPr/>
        </p:nvGrpSpPr>
        <p:grpSpPr>
          <a:xfrm>
            <a:off x="1082565" y="3429000"/>
            <a:ext cx="4666594" cy="3079875"/>
            <a:chOff x="3594537" y="3778125"/>
            <a:chExt cx="4666594" cy="3079875"/>
          </a:xfrm>
        </p:grpSpPr>
        <p:sp>
          <p:nvSpPr>
            <p:cNvPr id="4" name="Rectangle 1">
              <a:extLst>
                <a:ext uri="{FF2B5EF4-FFF2-40B4-BE49-F238E27FC236}">
                  <a16:creationId xmlns:a16="http://schemas.microsoft.com/office/drawing/2014/main" id="{3ADF0CF7-FC47-4460-9030-72D1E99445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41075" y="6488668"/>
              <a:ext cx="3573517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(Thornham and Thornham, 2024)</a:t>
              </a:r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F4AE58D1-9248-407C-BA37-3F9538E0E19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94537" y="3778125"/>
              <a:ext cx="4666594" cy="2669971"/>
            </a:xfrm>
            <a:prstGeom prst="rect">
              <a:avLst/>
            </a:prstGeom>
          </p:spPr>
        </p:pic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47FFCE89-49AA-4373-BE92-3F30670ECC4E}"/>
              </a:ext>
            </a:extLst>
          </p:cNvPr>
          <p:cNvGrpSpPr/>
          <p:nvPr/>
        </p:nvGrpSpPr>
        <p:grpSpPr>
          <a:xfrm>
            <a:off x="1502979" y="293988"/>
            <a:ext cx="9186041" cy="2775331"/>
            <a:chOff x="1502979" y="1002794"/>
            <a:chExt cx="9186041" cy="2775331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47BE76B-0A95-4C67-9A43-5140BE7638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502979" y="1002794"/>
              <a:ext cx="9186041" cy="2775331"/>
            </a:xfrm>
            <a:prstGeom prst="rect">
              <a:avLst/>
            </a:prstGeom>
          </p:spPr>
        </p:pic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BCFD5F7E-B12F-4988-BA4D-900E9D8063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45431" y="3059668"/>
              <a:ext cx="1556836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(S4C, 2024e)</a:t>
              </a: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A351DBC5-8219-488C-8EDF-338F9500BDF5}"/>
              </a:ext>
            </a:extLst>
          </p:cNvPr>
          <p:cNvSpPr txBox="1"/>
          <p:nvPr/>
        </p:nvSpPr>
        <p:spPr>
          <a:xfrm>
            <a:off x="5856890" y="3429000"/>
            <a:ext cx="6185338" cy="2884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lnSpc>
                <a:spcPct val="107000"/>
              </a:lnSpc>
              <a:spcAft>
                <a:spcPts val="1125"/>
              </a:spcAft>
            </a:pPr>
            <a:r>
              <a:rPr lang="en-GB" sz="1800" b="1" dirty="0">
                <a:solidFill>
                  <a:srgbClr val="323B40"/>
                </a:solidFill>
                <a:effectLst/>
                <a:latin typeface="Gotham Narrow Book"/>
                <a:ea typeface="Times New Roman" panose="02020603050405020304" pitchFamily="18" charset="0"/>
                <a:cs typeface="Times New Roman" panose="02020603050405020304" pitchFamily="18" charset="0"/>
              </a:rPr>
              <a:t>“The Welsh Government’s strategy ‘Cymraeg 2050</a:t>
            </a:r>
          </a:p>
          <a:p>
            <a:pPr fontAlgn="base">
              <a:lnSpc>
                <a:spcPct val="107000"/>
              </a:lnSpc>
              <a:spcAft>
                <a:spcPts val="1125"/>
              </a:spcAft>
            </a:pPr>
            <a:r>
              <a:rPr lang="en-GB" sz="1800" b="1" dirty="0">
                <a:solidFill>
                  <a:srgbClr val="323B40"/>
                </a:solidFill>
                <a:effectLst/>
                <a:latin typeface="Gotham Narrow Book"/>
                <a:ea typeface="Times New Roman" panose="02020603050405020304" pitchFamily="18" charset="0"/>
                <a:cs typeface="Times New Roman" panose="02020603050405020304" pitchFamily="18" charset="0"/>
              </a:rPr>
              <a:t>A million Welsh speakers’ emphasises the importance of S4C in that regard and, undoubtedly, S4C has a prominent role to play in leading the way across the three main themes of the Cymraeg 2050 strategy, namely: to increase the number of Welsh speakers, increase the use of the Welsh language and create favourable conditions to ensure the prosperity of the Welsh language.”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3676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8CE26-EDC8-4898-BC20-7A2F0FECA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063364" y="2594106"/>
            <a:ext cx="2713549" cy="58682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Conclusion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2E014C5-41D7-41EE-B3E9-3891E862604E}"/>
              </a:ext>
            </a:extLst>
          </p:cNvPr>
          <p:cNvGrpSpPr/>
          <p:nvPr/>
        </p:nvGrpSpPr>
        <p:grpSpPr>
          <a:xfrm>
            <a:off x="2832675" y="1530741"/>
            <a:ext cx="6876168" cy="3796517"/>
            <a:chOff x="2832675" y="1530741"/>
            <a:chExt cx="6876168" cy="3796517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06631BAC-99CF-4E3C-AF48-0940EF5CE9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832675" y="1530741"/>
              <a:ext cx="6327528" cy="3796517"/>
            </a:xfrm>
            <a:prstGeom prst="rect">
              <a:avLst/>
            </a:prstGeom>
          </p:spPr>
        </p:pic>
        <p:sp>
          <p:nvSpPr>
            <p:cNvPr id="4" name="Rectangle 1">
              <a:extLst>
                <a:ext uri="{FF2B5EF4-FFF2-40B4-BE49-F238E27FC236}">
                  <a16:creationId xmlns:a16="http://schemas.microsoft.com/office/drawing/2014/main" id="{A0296EC9-C317-437E-964B-C0BA0B543D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59933" y="4844534"/>
              <a:ext cx="2448910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(Shipton, 2013)</a:t>
              </a:r>
            </a:p>
          </p:txBody>
        </p:sp>
      </p:grpSp>
      <p:sp>
        <p:nvSpPr>
          <p:cNvPr id="11" name="Arrow: Up 10">
            <a:extLst>
              <a:ext uri="{FF2B5EF4-FFF2-40B4-BE49-F238E27FC236}">
                <a16:creationId xmlns:a16="http://schemas.microsoft.com/office/drawing/2014/main" id="{4C71B39B-491C-43CC-AD05-A09549E96FBD}"/>
              </a:ext>
            </a:extLst>
          </p:cNvPr>
          <p:cNvSpPr/>
          <p:nvPr/>
        </p:nvSpPr>
        <p:spPr>
          <a:xfrm>
            <a:off x="1568791" y="2089150"/>
            <a:ext cx="558800" cy="2940050"/>
          </a:xfrm>
          <a:prstGeom prst="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Up 12">
            <a:extLst>
              <a:ext uri="{FF2B5EF4-FFF2-40B4-BE49-F238E27FC236}">
                <a16:creationId xmlns:a16="http://schemas.microsoft.com/office/drawing/2014/main" id="{172C6E2D-0DDC-44DB-9F2A-44AD7B4DFBA7}"/>
              </a:ext>
            </a:extLst>
          </p:cNvPr>
          <p:cNvSpPr/>
          <p:nvPr/>
        </p:nvSpPr>
        <p:spPr>
          <a:xfrm rot="10800000">
            <a:off x="10142173" y="2089150"/>
            <a:ext cx="558800" cy="2940050"/>
          </a:xfrm>
          <a:prstGeom prst="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81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8CE26-EDC8-4898-BC20-7A2F0FECA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808" y="48198"/>
            <a:ext cx="9601200" cy="360402"/>
          </a:xfrm>
        </p:spPr>
        <p:txBody>
          <a:bodyPr>
            <a:no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3E73D1-A614-4A0A-BDB9-1F4D0E6529FC}"/>
              </a:ext>
            </a:extLst>
          </p:cNvPr>
          <p:cNvSpPr txBox="1"/>
          <p:nvPr/>
        </p:nvSpPr>
        <p:spPr>
          <a:xfrm>
            <a:off x="697741" y="5453689"/>
            <a:ext cx="11577427" cy="6129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Welsh Gov (2024)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history of the Welsh language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https://www.visitwales.com/info/language/poetry-motion-discover-language-wales (Accessed: 31 December 2024).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B68EB8-546F-4E89-BF81-C67ADB3EF3D2}"/>
              </a:ext>
            </a:extLst>
          </p:cNvPr>
          <p:cNvSpPr txBox="1"/>
          <p:nvPr/>
        </p:nvSpPr>
        <p:spPr>
          <a:xfrm>
            <a:off x="819806" y="212593"/>
            <a:ext cx="11722217" cy="6129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Brooks, W. A (2018)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Welsh language in Patagonia and Wales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https://www.britishcouncil.org/voices-magazine/welsh-language-in-patagonia-and-wales#:~:text=Though%20Welsh%20nowadays%20receives%20support,heritage%20and%20sense%20of%20identity. (Accessed: 31 December 2024).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CD998B-D90D-4653-AC95-3040C9CD4629}"/>
              </a:ext>
            </a:extLst>
          </p:cNvPr>
          <p:cNvSpPr txBox="1"/>
          <p:nvPr/>
        </p:nvSpPr>
        <p:spPr>
          <a:xfrm>
            <a:off x="697741" y="1144208"/>
            <a:ext cx="11692186" cy="3359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King’s Printer of Acts of Parliament (1967)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Welsh Language Act 1967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https://www.legislation.gov.uk/ukpga/1967/66/enacted (Accessed: 31 December 2024).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255136-07D2-4EC4-BE36-1D42C2F97276}"/>
              </a:ext>
            </a:extLst>
          </p:cNvPr>
          <p:cNvSpPr txBox="1"/>
          <p:nvPr/>
        </p:nvSpPr>
        <p:spPr>
          <a:xfrm>
            <a:off x="648776" y="5975162"/>
            <a:ext cx="11130455" cy="8899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Welsh Parliament (2024)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Welsh Language and Education (Wales) Bill | Senedd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https://business.senedd.wales/mgIssueHistoryHome.aspx?IId=43934#:~:text=Contact%20information%20*%20Business%20type:%20Bill.%20*%20First%20published:%2011/06/2024. (Accessed: 31 December 2024).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36D265EB-6A69-49A5-816F-5BE061B323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4680" y="4546181"/>
            <a:ext cx="10885714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Thomas, E., Welsh Language Board, and The Right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Honourable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Sir Wyn Roberts M.P. (1996)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Language schemes: Their preparation and approval in accordance with the Welsh Language Act 1993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https://www.welshlanguagecommissioner.wales/media/mh2pssy3/welsh-language-schemes-their-preparation-and-approval-in-accordance-with-the-welsh-language-act-1993.pdf.</a:t>
            </a: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4FF096C6-A5E5-41AB-8670-C6D628C1FB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4680" y="2695219"/>
            <a:ext cx="942777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S4C (2024b)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Introducing S4C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https://www.s4c.cymru/en/about-us/introducing-s4c/page/57272/introducing-s4c/ (Accessed: 5 January 2025).</a:t>
            </a:r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7510CC79-90A4-4CEC-BA01-CA1B1A3B87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9397" y="2316377"/>
            <a:ext cx="558099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S4C (2024a)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watch S4C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https://www.s4c.cymru/en/how-to-watch-s4c/.</a:t>
            </a:r>
          </a:p>
        </p:txBody>
      </p:sp>
      <p:sp>
        <p:nvSpPr>
          <p:cNvPr id="13" name="Rectangle 4">
            <a:extLst>
              <a:ext uri="{FF2B5EF4-FFF2-40B4-BE49-F238E27FC236}">
                <a16:creationId xmlns:a16="http://schemas.microsoft.com/office/drawing/2014/main" id="{2A66FEC7-5B11-4EEA-8DFC-DAB101E4B2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9397" y="1480639"/>
            <a:ext cx="999420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S4C (2021)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 10 million viewing sessions to S4C’s main social media accounts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https://www.s4c.cymru/en/press/post/42922/over-10-million-viewing-sessions-to-s4cs-main-social-media-accounts/ (Accessed: 5 January 2025).</a:t>
            </a:r>
          </a:p>
        </p:txBody>
      </p:sp>
      <p:sp>
        <p:nvSpPr>
          <p:cNvPr id="14" name="Rectangle 5">
            <a:extLst>
              <a:ext uri="{FF2B5EF4-FFF2-40B4-BE49-F238E27FC236}">
                <a16:creationId xmlns:a16="http://schemas.microsoft.com/office/drawing/2014/main" id="{68E7242B-367A-47AD-96A6-74963158EF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4086" y="3118406"/>
            <a:ext cx="1018452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S4C (2024c)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S4C on-demand viewing at its highest ever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https://www.s4c.cymru/en/press/post/60805/s4c-on-demand-viewing-at-its-highest-ever/ (Accessed: 5 January 2025).</a:t>
            </a: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1A97C829-8055-4EA7-98C1-E467C709C4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4086" y="3975300"/>
            <a:ext cx="952237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Shipton, M. (2013)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History of S4C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https://www.walesonline.co.uk/news/wales-news/history-of-s4c-2117714 (Accessed: 5 January 2025).</a:t>
            </a:r>
          </a:p>
        </p:txBody>
      </p:sp>
      <p:sp>
        <p:nvSpPr>
          <p:cNvPr id="18" name="Rectangle 7">
            <a:extLst>
              <a:ext uri="{FF2B5EF4-FFF2-40B4-BE49-F238E27FC236}">
                <a16:creationId xmlns:a16="http://schemas.microsoft.com/office/drawing/2014/main" id="{B948A702-AC06-42C8-8883-F025BE7516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4086" y="3471844"/>
            <a:ext cx="932267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S4C (2024d)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Viewing Figures archive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https://www.s4c.cymru/en/about-us/page/32557/viewing-figures-archive/ (Accessed: 5 January 2025).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4FB3C5E7-8FA1-4BDF-B612-0E16BC49A8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9397" y="804119"/>
            <a:ext cx="986921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Bebb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Wiliam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S., and S4C (2024)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ANNUAL REPORT AND ACCOUNTS 2023—2024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https://adroddiad.s4c.cymru/wp-content/uploads/2024/07/S4C_Report-and-Accounts-2023-24_English.pdf (Accessed: 5 January 2025).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705AF195-8A8F-4ED6-B396-7AB28B7627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9397" y="1932832"/>
            <a:ext cx="117222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S4C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(2023). Available at: https://www.s4c.cymru/en/press/post/55899/s4c-to-broadcast-wales-international-football-matches-until-2028/#:~:text=15%20June%202023,40%20live%20games%20on%20S4C. (Accessed: 5 January 2025).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82ECF7A9-3F54-4767-9C04-0C3458A5B5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4086" y="3801597"/>
            <a:ext cx="1019691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S4C (2024e)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Our Strategic Priorities - S4C - Annual report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https://adroddiad.s4c.cymru/en/our-strategic-priorities/ (Accessed: 5 January 2025).</a:t>
            </a:r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E1A98F7E-0065-4D61-9B69-2C23790FF9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4680" y="5131706"/>
            <a:ext cx="10803037" cy="383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Thornham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Thornham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 (2024)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S4C launches project to safeguard broadcaster’s future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https://rxtvinfo.com/2024/s4c-launches-project-to-safeguard-broadcasters-future/ (Accessed: 5 January 2025).</a:t>
            </a: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9ED69EDD-B4F9-453D-900D-01446236ED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4086" y="4205016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Smith, W. (2024)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Flag of Wales | Meaning, History &amp; Dragon Symbol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https://www.britannica.com/topic/flag-of-Wales (Accessed: 5 January 2025).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2121236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{BCE32F2A-57C3-4880-A866-0FDB93A579EA}tf10001105</Template>
  <TotalTime>275</TotalTime>
  <Words>1274</Words>
  <Application>Microsoft Office PowerPoint</Application>
  <PresentationFormat>Widescreen</PresentationFormat>
  <Paragraphs>77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Arial</vt:lpstr>
      <vt:lpstr>Calibri</vt:lpstr>
      <vt:lpstr>Franklin Gothic Book</vt:lpstr>
      <vt:lpstr>Gotham Narrow Book</vt:lpstr>
      <vt:lpstr>Gotham Narrow SSm 4r</vt:lpstr>
      <vt:lpstr>Open Sans</vt:lpstr>
      <vt:lpstr>Times New Roman</vt:lpstr>
      <vt:lpstr>Verdana</vt:lpstr>
      <vt:lpstr>Crop</vt:lpstr>
      <vt:lpstr>Critically explore an historical event that has significantly impacted on the role of the Welsh language in education.</vt:lpstr>
      <vt:lpstr>Introduction </vt:lpstr>
      <vt:lpstr>PowerPoint Presentation</vt:lpstr>
      <vt:lpstr>The impact of S4C and its audience </vt:lpstr>
      <vt:lpstr>S4C on demand</vt:lpstr>
      <vt:lpstr>PowerPoint Presentation</vt:lpstr>
      <vt:lpstr>The sporting impact</vt:lpstr>
      <vt:lpstr>What next?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Critically explore an historical event that has significantly impacted on the role of the Welsh language in education.</dc:title>
  <dc:creator>Mr J Humphreys</dc:creator>
  <cp:lastModifiedBy>J Humphreys (Pontarddulais Comprehensive School)</cp:lastModifiedBy>
  <cp:revision>39</cp:revision>
  <dcterms:created xsi:type="dcterms:W3CDTF">2025-01-06T10:16:26Z</dcterms:created>
  <dcterms:modified xsi:type="dcterms:W3CDTF">2025-01-12T17:27:15Z</dcterms:modified>
</cp:coreProperties>
</file>