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2336" autoAdjust="0"/>
  </p:normalViewPr>
  <p:slideViewPr>
    <p:cSldViewPr snapToGrid="0">
      <p:cViewPr varScale="1">
        <p:scale>
          <a:sx n="102" d="100"/>
          <a:sy n="102" d="100"/>
        </p:scale>
        <p:origin x="666" y="96"/>
      </p:cViewPr>
      <p:guideLst/>
    </p:cSldViewPr>
  </p:slideViewPr>
  <p:notesTextViewPr>
    <p:cViewPr>
      <p:scale>
        <a:sx n="1" d="1"/>
        <a:sy n="1" d="1"/>
      </p:scale>
      <p:origin x="0" y="-168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0273B9-B018-47F2-8D5E-36E4E9963723}" type="datetimeFigureOut">
              <a:t>12/2/22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5BD1CA-0619-489B-9C25-27743EE381EA}" type="slidenum">
              <a:t>‹#›</a:t>
            </a:fld>
            <a:endParaRPr lang="en-US"/>
          </a:p>
        </p:txBody>
      </p:sp>
    </p:spTree>
    <p:extLst>
      <p:ext uri="{BB962C8B-B14F-4D97-AF65-F5344CB8AC3E}">
        <p14:creationId xmlns:p14="http://schemas.microsoft.com/office/powerpoint/2010/main" val="4187531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r>
              <a:rPr lang="en-US" dirty="0"/>
              <a:t> </a:t>
            </a:r>
          </a:p>
          <a:p>
            <a:r>
              <a:rPr lang="en-GB" dirty="0"/>
              <a:t>According to recent reports, the NHS has a serious staffing shortage, verified by numerous health boards. All professions within the NHS, such as NHS hospitals, community providers, and mental health facilities are experiencing a preeminent staffing shortage. The reports confirmed what everyone working in these sectors had known for a few years. With 41,000 open nursing positions, nursing is one of the leading sectors facing this issue. Moreover, the shortage of staff also challenges the field of medicine. Other than NHS healthcare facilities and the social care sector, there are also significant staffing challenges in general practice. NHS and proper care management systems are concerned with the severity of this staff shortage issue and are cognizant of the deteriorating effects it will have on the quality of care and the viability of services in the future if it is persistent. According to a survey, 73% of practices perceive this last year’s pandemic as a main cause of staff shortage which both patients and providers. However, it holds numerous causes why hospitals and healthcare sectors are facing this problem (</a:t>
            </a:r>
            <a:r>
              <a:rPr lang="en-GB" dirty="0" err="1"/>
              <a:t>Sizmur</a:t>
            </a:r>
            <a:r>
              <a:rPr lang="en-GB" dirty="0"/>
              <a:t> and Raleigh, 2018). </a:t>
            </a:r>
            <a:endParaRPr lang="en-US" dirty="0"/>
          </a:p>
        </p:txBody>
      </p:sp>
      <p:sp>
        <p:nvSpPr>
          <p:cNvPr id="4" name="Slide Number Placeholder 3"/>
          <p:cNvSpPr>
            <a:spLocks noGrp="1"/>
          </p:cNvSpPr>
          <p:nvPr>
            <p:ph type="sldNum" sz="quarter" idx="5"/>
          </p:nvPr>
        </p:nvSpPr>
        <p:spPr/>
        <p:txBody>
          <a:bodyPr/>
          <a:lstStyle/>
          <a:p>
            <a:fld id="{645BD1CA-0619-489B-9C25-27743EE381EA}" type="slidenum">
              <a:t>2</a:t>
            </a:fld>
            <a:endParaRPr lang="en-US"/>
          </a:p>
        </p:txBody>
      </p:sp>
    </p:spTree>
    <p:extLst>
      <p:ext uri="{BB962C8B-B14F-4D97-AF65-F5344CB8AC3E}">
        <p14:creationId xmlns:p14="http://schemas.microsoft.com/office/powerpoint/2010/main" val="2175465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 of Staff Shortage on Healthcare </a:t>
            </a:r>
            <a:endParaRPr lang="en-US" dirty="0"/>
          </a:p>
          <a:p>
            <a:r>
              <a:rPr lang="en-GB" dirty="0"/>
              <a:t>According to the latest statistic of NHS healthcare, almost all healthcare professions, such as nurses, physicians, therapy, occupational health, sexual and reproductive health care, dentistry, and pharmacy experiencing the widespread challenge of staff shortage. The staff shortage has a wide range of impacts on employees and the organisations of NHS sectors. The NHS's overall ability to provide the standard of care that the patients expect is constrained by a lack of staff members.</a:t>
            </a:r>
            <a:r>
              <a:rPr lang="en-US" dirty="0"/>
              <a:t> </a:t>
            </a:r>
            <a:endParaRPr lang="en-US" dirty="0">
              <a:cs typeface="Calibri"/>
            </a:endParaRPr>
          </a:p>
          <a:p>
            <a:r>
              <a:rPr lang="en-GB" dirty="0"/>
              <a:t> </a:t>
            </a:r>
            <a:r>
              <a:rPr lang="en-US" dirty="0"/>
              <a:t> </a:t>
            </a:r>
            <a:endParaRPr lang="en-US" dirty="0">
              <a:cs typeface="Calibri"/>
            </a:endParaRPr>
          </a:p>
          <a:p>
            <a:r>
              <a:rPr lang="en-GB" dirty="0"/>
              <a:t> </a:t>
            </a:r>
            <a:r>
              <a:rPr lang="en-US" dirty="0"/>
              <a:t> </a:t>
            </a:r>
            <a:endParaRPr lang="en-US" dirty="0">
              <a:cs typeface="Calibri"/>
            </a:endParaRPr>
          </a:p>
          <a:p>
            <a:r>
              <a:rPr lang="en-GB" dirty="0"/>
              <a:t>Rise in Mortality Rate While Decreasing Patient Satisfaction</a:t>
            </a:r>
            <a:r>
              <a:rPr lang="en-US" dirty="0"/>
              <a:t> </a:t>
            </a:r>
            <a:endParaRPr lang="en-US" dirty="0">
              <a:cs typeface="Calibri"/>
            </a:endParaRPr>
          </a:p>
          <a:p>
            <a:r>
              <a:rPr lang="en-GB" dirty="0"/>
              <a:t>Patients' opinions of the treatment they are receiving deteriorate when they wait longer for a response and spend less time in direct contact with professionals and healthcare staff. The shortage of staff makes it crucial to respond to all patients in a timely manner which can leave patients dissatisfied with the treatment. Furthermore, the likelihood of medical mistakes and the potential for medical errors rises when overworked nurses grow exhausted and hurried due to the shortage of staff. Patient outcomes will be considerably improved by the staff who are well-rested and prepared to deliver the best care.</a:t>
            </a:r>
            <a:r>
              <a:rPr lang="en-US" dirty="0"/>
              <a:t> </a:t>
            </a:r>
            <a:endParaRPr lang="en-US" dirty="0">
              <a:cs typeface="Calibri"/>
            </a:endParaRPr>
          </a:p>
          <a:p>
            <a:r>
              <a:rPr lang="en-GB" dirty="0"/>
              <a:t> </a:t>
            </a:r>
            <a:r>
              <a:rPr lang="en-US" dirty="0"/>
              <a:t> </a:t>
            </a:r>
            <a:endParaRPr lang="en-US" dirty="0">
              <a:cs typeface="Calibri"/>
            </a:endParaRPr>
          </a:p>
          <a:p>
            <a:r>
              <a:rPr lang="en-GB" dirty="0"/>
              <a:t>Staff Feeling Burnout</a:t>
            </a:r>
            <a:r>
              <a:rPr lang="en-US" dirty="0"/>
              <a:t> </a:t>
            </a:r>
            <a:endParaRPr lang="en-US" dirty="0">
              <a:cs typeface="Calibri"/>
            </a:endParaRPr>
          </a:p>
          <a:p>
            <a:r>
              <a:rPr lang="en-GB" dirty="0"/>
              <a:t>The shortage of staff can impact the workers and individuals who are trying their very best to provide care and support to the patients and maintain the work environment of a healthcare facility. The demanding work environment with fewer hands-on board can result in workers such as nurses feeling burnout. The burnout process can quicken when caregivers and clinical professionals lack the tools, support, and workforce they require to work efficiently. The unfortunate outcome of workers feeling burnout can cause constant recruiting in the facilities, which can affect work stability and balance (Winter et al., 2020).</a:t>
            </a:r>
            <a:r>
              <a:rPr lang="en-US" dirty="0"/>
              <a:t> </a:t>
            </a:r>
            <a:endParaRPr lang="en-US" dirty="0">
              <a:cs typeface="Calibri"/>
            </a:endParaRPr>
          </a:p>
          <a:p>
            <a:r>
              <a:rPr lang="en-GB" dirty="0"/>
              <a:t> </a:t>
            </a:r>
            <a:r>
              <a:rPr lang="en-US" dirty="0"/>
              <a:t> </a:t>
            </a:r>
            <a:endParaRPr lang="en-US" dirty="0">
              <a:cs typeface="Calibri"/>
            </a:endParaRPr>
          </a:p>
          <a:p>
            <a:r>
              <a:rPr lang="en-GB" dirty="0"/>
              <a:t>Increase The Turnover Rate </a:t>
            </a:r>
            <a:endParaRPr lang="en-US" dirty="0"/>
          </a:p>
          <a:p>
            <a:r>
              <a:rPr lang="en-GB" dirty="0"/>
              <a:t>The limitation or shortage of workers in health sectors can also impact the turnover rate in a hospital or professional clinic. Staff such as nurses are usually cooperative members of teams as they focus when necessary and work hard for the health of the patients as well as for the organisation. However, the persistent issue of staff shortage cause workers to search for positions outside of healthcare that is less demanding and, ultimately, less stressful. The prolonged problem of short staffing force workers to put their mental and physical health first for the very first time.</a:t>
            </a:r>
            <a:r>
              <a:rPr lang="en-US" dirty="0"/>
              <a:t> </a:t>
            </a:r>
            <a:endParaRPr lang="en-US" dirty="0">
              <a:cs typeface="Calibri"/>
            </a:endParaRPr>
          </a:p>
          <a:p>
            <a:r>
              <a:rPr lang="en-GB" dirty="0"/>
              <a:t> </a:t>
            </a:r>
            <a:r>
              <a:rPr lang="en-US" dirty="0"/>
              <a:t> </a:t>
            </a:r>
            <a:endParaRPr lang="en-US" dirty="0">
              <a:cs typeface="Calibri"/>
            </a:endParaRPr>
          </a:p>
          <a:p>
            <a:r>
              <a:rPr lang="en-GB" dirty="0"/>
              <a:t>Lack of Experienced Workers in NHS Facilities</a:t>
            </a:r>
            <a:r>
              <a:rPr lang="en-US" dirty="0"/>
              <a:t> </a:t>
            </a:r>
            <a:endParaRPr lang="en-US" dirty="0">
              <a:cs typeface="Calibri"/>
            </a:endParaRPr>
          </a:p>
          <a:p>
            <a:r>
              <a:rPr lang="en-GB" dirty="0"/>
              <a:t>The shortage of staff in healthcare also impacts the training of new employees. Due to the issue of being understaffed, healthcare institutions lack adequate experienced employees to assist in the onboarding of new hires. With no help from experienced staff, new workers in health sectors can create critical difficulties for patients and themselves, which can affect the hospital or facility adversely. Moreover, healthcare institutions may turn to temporary employment options if they are unable to offer the financial incentives requested by the employees.</a:t>
            </a:r>
            <a:r>
              <a:rPr lang="en-US" dirty="0"/>
              <a:t> </a:t>
            </a:r>
            <a:endParaRPr lang="en-US" dirty="0">
              <a:cs typeface="Calibri"/>
            </a:endParaRPr>
          </a:p>
          <a:p>
            <a:r>
              <a:rPr lang="en-GB" dirty="0"/>
              <a:t> </a:t>
            </a:r>
            <a:r>
              <a:rPr lang="en-US" dirty="0"/>
              <a:t> </a:t>
            </a:r>
            <a:endParaRPr lang="en-US" dirty="0">
              <a:cs typeface="Calibri"/>
            </a:endParaRPr>
          </a:p>
          <a:p>
            <a:r>
              <a:rPr lang="en-GB" dirty="0"/>
              <a:t>High Medical Cost</a:t>
            </a:r>
            <a:r>
              <a:rPr lang="en-US" dirty="0"/>
              <a:t> </a:t>
            </a:r>
            <a:endParaRPr lang="en-US" dirty="0">
              <a:cs typeface="Calibri"/>
            </a:endParaRPr>
          </a:p>
          <a:p>
            <a:r>
              <a:rPr lang="en-GB" dirty="0"/>
              <a:t>Additional than just requiring healthcare professionals to work more shifts and longer days is being done as a result of the present staffing shortage which is increasing healthcare expenses are rising as a result.</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645BD1CA-0619-489B-9C25-27743EE381EA}" type="slidenum">
              <a:t>3</a:t>
            </a:fld>
            <a:endParaRPr lang="en-US"/>
          </a:p>
        </p:txBody>
      </p:sp>
    </p:spTree>
    <p:extLst>
      <p:ext uri="{BB962C8B-B14F-4D97-AF65-F5344CB8AC3E}">
        <p14:creationId xmlns:p14="http://schemas.microsoft.com/office/powerpoint/2010/main" val="34063153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PESTEL Analysis of NHS Short Staffing</a:t>
            </a:r>
            <a:r>
              <a:rPr lang="en-US" dirty="0"/>
              <a:t> </a:t>
            </a:r>
          </a:p>
          <a:p>
            <a:r>
              <a:rPr lang="en-GB" dirty="0"/>
              <a:t>Political Factors</a:t>
            </a:r>
            <a:r>
              <a:rPr lang="en-US" dirty="0"/>
              <a:t> </a:t>
            </a:r>
            <a:endParaRPr lang="en-US" dirty="0">
              <a:cs typeface="Calibri"/>
            </a:endParaRPr>
          </a:p>
          <a:p>
            <a:r>
              <a:rPr lang="en-GB" dirty="0"/>
              <a:t>Brexit, UK’s decision to part ways from European Union, is arguably the biggest unresolved issue in the present UK political climate, which significantly impacts society, including public institutions like the NHS (Johnson et al., 2018). A high proportion of medical professionals are with roots in other European nations. However, the Brexit issue has caused a sharp decrease in the number of workers from the European Union coming to the UK to work in the health sector as it leads to harsher or less hospitable living circumstances for foreigners. This decrease in experienced staff members indicates how Brexit is unfavourably contributing to the issue of staff shortage in the health sector, which severely damages the quality of care. Moreover, Brexit prevents the crucial supply of care workers for the future.</a:t>
            </a:r>
            <a:r>
              <a:rPr lang="en-US" dirty="0"/>
              <a:t> </a:t>
            </a:r>
            <a:endParaRPr lang="en-US" dirty="0">
              <a:cs typeface="Calibri"/>
            </a:endParaRPr>
          </a:p>
          <a:p>
            <a:r>
              <a:rPr lang="en-GB" dirty="0"/>
              <a:t> </a:t>
            </a:r>
            <a:r>
              <a:rPr lang="en-US" dirty="0"/>
              <a:t> </a:t>
            </a:r>
            <a:endParaRPr lang="en-US" dirty="0">
              <a:cs typeface="Calibri"/>
            </a:endParaRPr>
          </a:p>
          <a:p>
            <a:r>
              <a:rPr lang="en-GB" dirty="0"/>
              <a:t>Economic Factors</a:t>
            </a:r>
            <a:r>
              <a:rPr lang="en-US" dirty="0"/>
              <a:t> </a:t>
            </a:r>
            <a:endParaRPr lang="en-US" dirty="0">
              <a:cs typeface="Calibri"/>
            </a:endParaRPr>
          </a:p>
          <a:p>
            <a:r>
              <a:rPr lang="en-GB" dirty="0"/>
              <a:t>The global financial crisis that began 15 years ago caused the decline of economies, including the UK. This economic recession impacted the NHS and a few other facilities and caused financial issues that challenged NHS to give its patients high-quality care. This decline also caused a shortage of skilled workers as NHS lacked in providing average compensation to healthcare workers. In response to these economic crises, the UK government undertook a wide variety of austerity measures to decrease public spending. This budgetary restriction contributed to direct and indirect impacts on staff management. The budget cut policies in various organisations, especially in NHS, adversely affected the organisation's finances, aggravating the organisation's financial issues, which elevated the problem of shortage of staff (Xu et al., 2020). </a:t>
            </a:r>
            <a:endParaRPr lang="en-US" dirty="0"/>
          </a:p>
          <a:p>
            <a:r>
              <a:rPr lang="en-GB" dirty="0"/>
              <a:t> </a:t>
            </a:r>
            <a:r>
              <a:rPr lang="en-US" dirty="0"/>
              <a:t> </a:t>
            </a:r>
            <a:endParaRPr lang="en-US" dirty="0">
              <a:cs typeface="Calibri"/>
            </a:endParaRPr>
          </a:p>
          <a:p>
            <a:r>
              <a:rPr lang="en-GB" dirty="0"/>
              <a:t>Social Factors </a:t>
            </a:r>
            <a:endParaRPr lang="en-US" dirty="0"/>
          </a:p>
          <a:p>
            <a:r>
              <a:rPr lang="en-GB" dirty="0"/>
              <a:t>The social factor contributing to the issue of staff shortage is the aging population and high expectations of patients. The average age of the population is simultaneously growing with the advancement of healthcare, which is a favourable outcome for healthcare sectors as elder individuals frequently have more serious health problems such as diabetes and other infections. But as these diseases increase, the NHS and other organisations experience increased pressure concerning a shortage of staff. Similarly, the expectations of patients to get quality care have also increased due to the rise in social media. It allows patients to understand the treatment options available which somehow becomes an obstacle in the patient worker relationship.</a:t>
            </a:r>
            <a:r>
              <a:rPr lang="en-US" dirty="0"/>
              <a:t> </a:t>
            </a:r>
            <a:endParaRPr lang="en-US" dirty="0">
              <a:cs typeface="Calibri"/>
            </a:endParaRPr>
          </a:p>
          <a:p>
            <a:r>
              <a:rPr lang="en-GB" dirty="0"/>
              <a:t>Technological Factors</a:t>
            </a:r>
            <a:r>
              <a:rPr lang="en-US" dirty="0"/>
              <a:t> </a:t>
            </a:r>
            <a:endParaRPr lang="en-US" dirty="0">
              <a:cs typeface="Calibri"/>
            </a:endParaRPr>
          </a:p>
          <a:p>
            <a:r>
              <a:rPr lang="en-GB" dirty="0"/>
              <a:t>Healthcare is gradually improving as a result of the constant development of new technologies.  Various pumps and tools, such as scanning equipment are being formed and used to treat or manage illnesses, reducing mortality. Consequently, participants profit from the developments in technology in the healthcare sector. organisations and agencies like the NHS are able to automate more healthcare operations in addition to offering patients higher-quality care. Technological factor contributes both positively and negatively to the problem of shortage of staff as advance machines minimise the requirement of workers (Weberg, 2010). </a:t>
            </a:r>
            <a:endParaRPr lang="en-US" dirty="0"/>
          </a:p>
          <a:p>
            <a:r>
              <a:rPr lang="en-GB" dirty="0"/>
              <a:t> </a:t>
            </a:r>
            <a:r>
              <a:rPr lang="en-US" dirty="0"/>
              <a:t> </a:t>
            </a:r>
            <a:endParaRPr lang="en-US" dirty="0">
              <a:cs typeface="Calibri"/>
            </a:endParaRPr>
          </a:p>
          <a:p>
            <a:r>
              <a:rPr lang="en-GB" dirty="0"/>
              <a:t>Environmental Factors</a:t>
            </a:r>
            <a:r>
              <a:rPr lang="en-US" dirty="0"/>
              <a:t> </a:t>
            </a:r>
            <a:endParaRPr lang="en-US" dirty="0">
              <a:cs typeface="Calibri"/>
            </a:endParaRPr>
          </a:p>
          <a:p>
            <a:r>
              <a:rPr lang="en-GB" dirty="0"/>
              <a:t>The issue of staff shortage is exacerbated by environmental causes like global warming and climate change. The pace at which illnesses like cancer spread also keeps increasing as our planet's temperature rises. People are more likely to be diagnosed with cancer or acquire other diseases that are not often observed in rural communities when more people move into metropolitan regions and have access to better medical care. As a result, there will be greater demand for healthcare professionals who can manage these conditions. But unfortunately, patients' health suffers due to the lack of staff members.  </a:t>
            </a:r>
            <a:endParaRPr lang="en-US" dirty="0"/>
          </a:p>
          <a:p>
            <a:r>
              <a:rPr lang="en-GB" dirty="0"/>
              <a:t> </a:t>
            </a:r>
            <a:r>
              <a:rPr lang="en-US" dirty="0"/>
              <a:t> </a:t>
            </a:r>
            <a:endParaRPr lang="en-US" dirty="0">
              <a:cs typeface="Calibri"/>
            </a:endParaRPr>
          </a:p>
          <a:p>
            <a:r>
              <a:rPr lang="en-GB" dirty="0"/>
              <a:t>Legal Factors</a:t>
            </a:r>
            <a:r>
              <a:rPr lang="en-US" dirty="0"/>
              <a:t> </a:t>
            </a:r>
            <a:endParaRPr lang="en-US" dirty="0">
              <a:cs typeface="Calibri"/>
            </a:endParaRPr>
          </a:p>
          <a:p>
            <a:r>
              <a:rPr lang="en-GB" dirty="0"/>
              <a:t>Shortage of staff has increased the healthcare-related litigation, and the rising number is not showing any indications of abating. Patients who are dissatisfied with the standard of their treatment which is due to short-staffed hospitals, are using the legal system to claim compensation more frequently than before.</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645BD1CA-0619-489B-9C25-27743EE381EA}" type="slidenum">
              <a:t>4</a:t>
            </a:fld>
            <a:endParaRPr lang="en-US"/>
          </a:p>
        </p:txBody>
      </p:sp>
    </p:spTree>
    <p:extLst>
      <p:ext uri="{BB962C8B-B14F-4D97-AF65-F5344CB8AC3E}">
        <p14:creationId xmlns:p14="http://schemas.microsoft.com/office/powerpoint/2010/main" val="2391472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Causes of Shortage of Staff in Healthcare</a:t>
            </a:r>
            <a:r>
              <a:rPr lang="en-US" dirty="0"/>
              <a:t> </a:t>
            </a:r>
          </a:p>
          <a:p>
            <a:pPr algn="ctr"/>
            <a:r>
              <a:rPr lang="en-GB" dirty="0"/>
              <a:t>Fig. Fishbone Cause-and-Effect Analysis </a:t>
            </a:r>
            <a:endParaRPr lang="en-US" dirty="0"/>
          </a:p>
          <a:p>
            <a:pPr algn="ctr"/>
            <a:r>
              <a:rPr lang="en-GB" dirty="0"/>
              <a:t>  </a:t>
            </a:r>
            <a:endParaRPr lang="en-US" dirty="0"/>
          </a:p>
          <a:p>
            <a:pPr algn="ctr"/>
            <a:r>
              <a:rPr lang="en-GB" dirty="0"/>
              <a:t>COVID-19</a:t>
            </a:r>
            <a:r>
              <a:rPr lang="en-US" dirty="0"/>
              <a:t> </a:t>
            </a:r>
            <a:endParaRPr lang="en-US" dirty="0">
              <a:cs typeface="Calibri"/>
            </a:endParaRPr>
          </a:p>
          <a:p>
            <a:pPr algn="ctr"/>
            <a:r>
              <a:rPr lang="en-GB" dirty="0"/>
              <a:t>The Covid pandemic has been a critical challenge for the healthcare industry, especially in terms of staff shortages. In many hospitals, there aren't enough nurses or physicians to treat and care for patients during times of need. It is because covid may swiftly spread among individuals who interact with one another while at work. Covid made nurses and physicians less productive, which impacted their efficiency. As a result, less money is spent on healthcare, and patient expenses go up. In order to find a job that pays well for lengthy hours of labour, many people have resorted to internet platforms.</a:t>
            </a:r>
            <a:r>
              <a:rPr lang="en-US" dirty="0"/>
              <a:t> </a:t>
            </a:r>
            <a:endParaRPr lang="en-US" dirty="0">
              <a:cs typeface="Calibri"/>
            </a:endParaRPr>
          </a:p>
          <a:p>
            <a:pPr algn="ctr"/>
            <a:r>
              <a:rPr lang="en-GB" dirty="0"/>
              <a:t> </a:t>
            </a:r>
            <a:r>
              <a:rPr lang="en-US" dirty="0"/>
              <a:t> </a:t>
            </a:r>
            <a:endParaRPr lang="en-US" dirty="0">
              <a:cs typeface="Calibri"/>
            </a:endParaRPr>
          </a:p>
          <a:p>
            <a:pPr algn="ctr"/>
            <a:r>
              <a:rPr lang="en-GB" dirty="0"/>
              <a:t>Aging Workforce</a:t>
            </a:r>
            <a:r>
              <a:rPr lang="en-US" dirty="0"/>
              <a:t> </a:t>
            </a:r>
            <a:endParaRPr lang="en-US" dirty="0">
              <a:cs typeface="Calibri"/>
            </a:endParaRPr>
          </a:p>
          <a:p>
            <a:pPr algn="ctr"/>
            <a:r>
              <a:rPr lang="en-GB" dirty="0"/>
              <a:t>Most of the healthcare staff is aging, much like the people they serve. Currently, around one million registered nurses are over 50, which implies that in 10 to 15 years, one-third of the workforce might be resigning or will be retired (Okpala, 2022). Considering that this number also includes nursing professors, training more nurses with fewer resources is a difficulty. Additionally, there are not enough healthcare professors, which limits enrolment and reduces the number of nurses and other staff that medical schools can educate. This result in reduced workers qualified to work in the working environment of a healthcare sector. </a:t>
            </a:r>
            <a:r>
              <a:rPr lang="en-US" dirty="0"/>
              <a:t> </a:t>
            </a:r>
            <a:endParaRPr lang="en-US" dirty="0">
              <a:cs typeface="Calibri"/>
            </a:endParaRPr>
          </a:p>
          <a:p>
            <a:pPr algn="ctr"/>
            <a:r>
              <a:rPr lang="en-GB" dirty="0"/>
              <a:t> </a:t>
            </a:r>
            <a:r>
              <a:rPr lang="en-US" dirty="0"/>
              <a:t> </a:t>
            </a:r>
            <a:endParaRPr lang="en-US" dirty="0">
              <a:cs typeface="Calibri"/>
            </a:endParaRPr>
          </a:p>
          <a:p>
            <a:pPr algn="ctr"/>
            <a:r>
              <a:rPr lang="en-GB" dirty="0"/>
              <a:t>Cost of Healthcare</a:t>
            </a:r>
            <a:r>
              <a:rPr lang="en-US" dirty="0"/>
              <a:t> </a:t>
            </a:r>
            <a:endParaRPr lang="en-US" dirty="0">
              <a:cs typeface="Calibri"/>
            </a:endParaRPr>
          </a:p>
          <a:p>
            <a:pPr algn="ctr"/>
            <a:r>
              <a:rPr lang="en-US" dirty="0"/>
              <a:t>The cost of physician turnover and burnout alone is around $4.6 billion a year in the UK. The expense of replacing knowledgeable staff is substantial. Depending on the expertise, the typical price to replace just one doctor starts at $250,000 and can go as high as $1 million. The majority of healthcare facilities currently spend the most money on staffing. However, hourly hospital earnings increased by 8.5% in August 2021 compared to the previous year. Moreover, many healthcare </a:t>
            </a:r>
            <a:r>
              <a:rPr lang="en-US" dirty="0" err="1"/>
              <a:t>organisations</a:t>
            </a:r>
            <a:r>
              <a:rPr lang="en-US" dirty="0"/>
              <a:t> raised their hourly pay to draw more talent due to the financial status and decline in the economy. As long as the staff shortage persists, the operating margin challenges become more significant (Valdez and Nichols, 2013). </a:t>
            </a:r>
          </a:p>
          <a:p>
            <a:pPr algn="ctr"/>
            <a:r>
              <a:rPr lang="en-US" dirty="0"/>
              <a:t>  </a:t>
            </a:r>
            <a:endParaRPr lang="en-US" dirty="0">
              <a:cs typeface="Calibri"/>
            </a:endParaRPr>
          </a:p>
          <a:p>
            <a:pPr algn="ctr"/>
            <a:r>
              <a:rPr lang="en-GB" dirty="0"/>
              <a:t>Technological Advancements</a:t>
            </a:r>
            <a:r>
              <a:rPr lang="en-US" dirty="0"/>
              <a:t> </a:t>
            </a:r>
            <a:endParaRPr lang="en-US" dirty="0">
              <a:cs typeface="Calibri"/>
            </a:endParaRPr>
          </a:p>
          <a:p>
            <a:r>
              <a:rPr lang="en-US" dirty="0"/>
              <a:t>The shortage of staff is also caused by technological advancements. The increase in advanced machinery and equipment might make skills learned during training obsolete by the time healthcare professionals, especially physicians enter employment. Because of the unconceivable nature of technological advancement, healthcare sectors cannot predict whether there will be enough workforce required in hospitals such as oncologists, etc. </a:t>
            </a:r>
          </a:p>
        </p:txBody>
      </p:sp>
      <p:sp>
        <p:nvSpPr>
          <p:cNvPr id="4" name="Slide Number Placeholder 3"/>
          <p:cNvSpPr>
            <a:spLocks noGrp="1"/>
          </p:cNvSpPr>
          <p:nvPr>
            <p:ph type="sldNum" sz="quarter" idx="5"/>
          </p:nvPr>
        </p:nvSpPr>
        <p:spPr/>
        <p:txBody>
          <a:bodyPr/>
          <a:lstStyle/>
          <a:p>
            <a:fld id="{645BD1CA-0619-489B-9C25-27743EE381EA}" type="slidenum">
              <a:rPr lang="en-US"/>
              <a:t>5</a:t>
            </a:fld>
            <a:endParaRPr lang="en-US"/>
          </a:p>
        </p:txBody>
      </p:sp>
    </p:spTree>
    <p:extLst>
      <p:ext uri="{BB962C8B-B14F-4D97-AF65-F5344CB8AC3E}">
        <p14:creationId xmlns:p14="http://schemas.microsoft.com/office/powerpoint/2010/main" val="383020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Solutions To Overcome the Shortage of Staff</a:t>
            </a:r>
            <a:r>
              <a:rPr lang="en-US" dirty="0"/>
              <a:t> </a:t>
            </a:r>
          </a:p>
          <a:p>
            <a:r>
              <a:rPr lang="en-US" dirty="0"/>
              <a:t>Healthcare sectors are obliged to provide accessible and effective care to the patients which can be difficult with lack of staff. Staff members such as nurses and volunteers are necessary to provide care and support to patients. To avoid harm to the healthcare industry, there are several strategies to expand the number of healthcare professionals and address staff shortages. </a:t>
            </a:r>
          </a:p>
          <a:p>
            <a:r>
              <a:rPr lang="en-US" dirty="0"/>
              <a:t>  </a:t>
            </a:r>
            <a:endParaRPr lang="en-US" dirty="0">
              <a:cs typeface="Calibri"/>
            </a:endParaRPr>
          </a:p>
          <a:p>
            <a:r>
              <a:rPr lang="en-GB" dirty="0"/>
              <a:t>Increase Workers’ Salaries</a:t>
            </a:r>
            <a:r>
              <a:rPr lang="en-US" dirty="0"/>
              <a:t> </a:t>
            </a:r>
            <a:endParaRPr lang="en-US" dirty="0">
              <a:cs typeface="Calibri"/>
            </a:endParaRPr>
          </a:p>
          <a:p>
            <a:r>
              <a:rPr lang="en-US" dirty="0"/>
              <a:t>To solve the issue of shortage of staff in healthcare sectors, increasing the salaries can work effectively. Raising employee compensation is a natural and necessary response to the challenges in finding healthcare workers that qualified and skilled. With better wages, healthcare workers can provide better care and enhance the work environment (Nyashanu et al., 2022). </a:t>
            </a:r>
          </a:p>
          <a:p>
            <a:r>
              <a:rPr lang="en-US" dirty="0"/>
              <a:t>  </a:t>
            </a:r>
            <a:endParaRPr lang="en-US" dirty="0">
              <a:cs typeface="Calibri"/>
            </a:endParaRPr>
          </a:p>
          <a:p>
            <a:r>
              <a:rPr lang="en-GB" dirty="0"/>
              <a:t>Boosting Engagement</a:t>
            </a:r>
            <a:r>
              <a:rPr lang="en-US" dirty="0"/>
              <a:t> </a:t>
            </a:r>
            <a:endParaRPr lang="en-US" dirty="0">
              <a:cs typeface="Calibri"/>
            </a:endParaRPr>
          </a:p>
          <a:p>
            <a:r>
              <a:rPr lang="en-US" dirty="0"/>
              <a:t>COVID-19 effected many aspects of life especially healthcare sector. During the COVID-19 epidemic, various healthcare departments had to rehire and retrain staff members after losing half of their employees. Many workers started working remotely which caused the shortage of staff in hospitals and other </a:t>
            </a:r>
            <a:r>
              <a:rPr lang="en-US" dirty="0" err="1"/>
              <a:t>organisations</a:t>
            </a:r>
            <a:r>
              <a:rPr lang="en-US" dirty="0"/>
              <a:t> such as NHS. Because of which it is crucial to invest in a culture of cooperation and involvement among the workers and introduce strategies such as engagement events, employee appreciation, and chances for professional growth. </a:t>
            </a:r>
          </a:p>
          <a:p>
            <a:r>
              <a:rPr lang="en-US" dirty="0"/>
              <a:t>  </a:t>
            </a:r>
            <a:endParaRPr lang="en-US" dirty="0">
              <a:cs typeface="Calibri"/>
            </a:endParaRPr>
          </a:p>
          <a:p>
            <a:r>
              <a:rPr lang="en-GB" dirty="0"/>
              <a:t>Mentorships Programs</a:t>
            </a:r>
            <a:r>
              <a:rPr lang="en-US" dirty="0"/>
              <a:t> </a:t>
            </a:r>
            <a:endParaRPr lang="en-US" dirty="0">
              <a:cs typeface="Calibri"/>
            </a:endParaRPr>
          </a:p>
          <a:p>
            <a:r>
              <a:rPr lang="en-US" dirty="0"/>
              <a:t>Another solution is to introduce mentorship programs for new recruits as a way to increase the effective workforce. They will get knowledge of the office atmosphere and social skills as a result. In order for them to know what is appropriate and inappropriate while dealing with patients or clients, it is crucial that they obtain ethics training. This solution will produce more skilled workers for different healthcare departments and will overcome the problem of decrease in qualified nurses and workers due to aging problem. </a:t>
            </a:r>
          </a:p>
          <a:p>
            <a:r>
              <a:rPr lang="en-US" dirty="0"/>
              <a:t>  </a:t>
            </a:r>
            <a:endParaRPr lang="en-US" dirty="0">
              <a:cs typeface="Calibri"/>
            </a:endParaRPr>
          </a:p>
          <a:p>
            <a:r>
              <a:rPr lang="en-GB" dirty="0"/>
              <a:t>Flexibility</a:t>
            </a:r>
            <a:r>
              <a:rPr lang="en-US" dirty="0"/>
              <a:t> </a:t>
            </a:r>
            <a:endParaRPr lang="en-US" dirty="0">
              <a:cs typeface="Calibri"/>
            </a:endParaRPr>
          </a:p>
          <a:p>
            <a:r>
              <a:rPr lang="en-US" dirty="0"/>
              <a:t>To reduce the turnover rate and solve the decrease in staff in healthcare, </a:t>
            </a:r>
            <a:r>
              <a:rPr lang="en-US" dirty="0" err="1"/>
              <a:t>organisations</a:t>
            </a:r>
            <a:r>
              <a:rPr lang="en-US" dirty="0"/>
              <a:t> can enable employees to work from home if required, by giving them more flexible hours. By doing this, healthcare sectors can lower their turnover rate and ensures that employees feel appreciated. Moreover, with the Brexit issue, it can be helpful to employ local healthcare professionals as opposed to those from other parts of the nation (Vento et al., 2020). </a:t>
            </a:r>
          </a:p>
        </p:txBody>
      </p:sp>
      <p:sp>
        <p:nvSpPr>
          <p:cNvPr id="4" name="Slide Number Placeholder 3"/>
          <p:cNvSpPr>
            <a:spLocks noGrp="1"/>
          </p:cNvSpPr>
          <p:nvPr>
            <p:ph type="sldNum" sz="quarter" idx="5"/>
          </p:nvPr>
        </p:nvSpPr>
        <p:spPr/>
        <p:txBody>
          <a:bodyPr/>
          <a:lstStyle/>
          <a:p>
            <a:fld id="{645BD1CA-0619-489B-9C25-27743EE381EA}" type="slidenum">
              <a:rPr lang="en-US"/>
              <a:t>6</a:t>
            </a:fld>
            <a:endParaRPr lang="en-US"/>
          </a:p>
        </p:txBody>
      </p:sp>
    </p:spTree>
    <p:extLst>
      <p:ext uri="{BB962C8B-B14F-4D97-AF65-F5344CB8AC3E}">
        <p14:creationId xmlns:p14="http://schemas.microsoft.com/office/powerpoint/2010/main" val="3362389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a:t>
            </a:r>
            <a:r>
              <a:rPr lang="en-US" dirty="0"/>
              <a:t> </a:t>
            </a:r>
          </a:p>
          <a:p>
            <a:r>
              <a:rPr lang="en-GB" dirty="0"/>
              <a:t>In conclusion, adequate staffing is crucial to the success of quality assurance since it helps to prevent potentially fatal consequences for patients, keeps hospital expenditures in check, and ensures the health and safety of the staff. For this reason, several areas of healthcare are working to improve the skills of their "front-line staff." Quality assurance also increases market value and helps to gain brand awareness. As a result, it is one of the responsibilities of hospital administration to provide adequate staff to sustain the quality and excellence of the hospital.</a:t>
            </a:r>
            <a:endParaRPr lang="en-US" dirty="0">
              <a:cs typeface="Calibri"/>
            </a:endParaRPr>
          </a:p>
        </p:txBody>
      </p:sp>
      <p:sp>
        <p:nvSpPr>
          <p:cNvPr id="4" name="Slide Number Placeholder 3"/>
          <p:cNvSpPr>
            <a:spLocks noGrp="1"/>
          </p:cNvSpPr>
          <p:nvPr>
            <p:ph type="sldNum" sz="quarter" idx="5"/>
          </p:nvPr>
        </p:nvSpPr>
        <p:spPr/>
        <p:txBody>
          <a:bodyPr/>
          <a:lstStyle/>
          <a:p>
            <a:fld id="{645BD1CA-0619-489B-9C25-27743EE381EA}" type="slidenum">
              <a:rPr lang="en-US"/>
              <a:t>7</a:t>
            </a:fld>
            <a:endParaRPr lang="en-US"/>
          </a:p>
        </p:txBody>
      </p:sp>
    </p:spTree>
    <p:extLst>
      <p:ext uri="{BB962C8B-B14F-4D97-AF65-F5344CB8AC3E}">
        <p14:creationId xmlns:p14="http://schemas.microsoft.com/office/powerpoint/2010/main" val="2393971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cs typeface="Calibri" panose="020F0502020204030204"/>
              </a:rPr>
              <a:t>References</a:t>
            </a:r>
          </a:p>
          <a:p>
            <a:pPr marL="285750" indent="-285750">
              <a:lnSpc>
                <a:spcPct val="90000"/>
              </a:lnSpc>
              <a:spcBef>
                <a:spcPts val="1000"/>
              </a:spcBef>
              <a:buFont typeface="Arial"/>
              <a:buChar char="•"/>
            </a:pPr>
            <a:r>
              <a:rPr lang="en-GB" dirty="0"/>
              <a:t>Johnson, J., Hall, L.H., Berzins, K., Baker, J., Melling, K. and Thompson, C., 2018. Mental healthcare staff well‐being and burnout: A narrative review of trends, causes, implications, and recommendations for future interventions. </a:t>
            </a:r>
            <a:r>
              <a:rPr lang="en-GB" i="1" dirty="0"/>
              <a:t>International journal of mental health nursing</a:t>
            </a:r>
            <a:r>
              <a:rPr lang="en-GB" dirty="0"/>
              <a:t>, </a:t>
            </a:r>
            <a:r>
              <a:rPr lang="en-GB" i="1" dirty="0"/>
              <a:t>27</a:t>
            </a:r>
            <a:r>
              <a:rPr lang="en-GB" dirty="0"/>
              <a:t>(1), pp.20-32.</a:t>
            </a:r>
            <a:r>
              <a:rPr lang="en-US" dirty="0"/>
              <a:t> </a:t>
            </a:r>
          </a:p>
          <a:p>
            <a:pPr marL="285750" indent="-285750">
              <a:lnSpc>
                <a:spcPct val="90000"/>
              </a:lnSpc>
              <a:spcBef>
                <a:spcPts val="1000"/>
              </a:spcBef>
              <a:buFont typeface="Arial"/>
              <a:buChar char="•"/>
            </a:pPr>
            <a:r>
              <a:rPr lang="en-GB" dirty="0"/>
              <a:t>Nyashanu, M., </a:t>
            </a:r>
            <a:r>
              <a:rPr lang="en-GB" dirty="0" err="1"/>
              <a:t>Pfende</a:t>
            </a:r>
            <a:r>
              <a:rPr lang="en-GB" dirty="0"/>
              <a:t>, F. and Ekpenyong, M.S., 2022. Triggers of mental health problems among frontline healthcare workers during the COVID‐19 pandemic in private care homes and domiciliary care agencies: Lived experiences of care workers in the Midlands region, UK. </a:t>
            </a:r>
            <a:r>
              <a:rPr lang="en-GB" i="1" dirty="0"/>
              <a:t>Health &amp; social care in the community</a:t>
            </a:r>
            <a:r>
              <a:rPr lang="en-GB" dirty="0"/>
              <a:t>, </a:t>
            </a:r>
            <a:r>
              <a:rPr lang="en-GB" i="1" dirty="0"/>
              <a:t>30</a:t>
            </a:r>
            <a:r>
              <a:rPr lang="en-GB" dirty="0"/>
              <a:t>(2), pp.e370-e376.</a:t>
            </a:r>
            <a:r>
              <a:rPr lang="en-US" dirty="0"/>
              <a:t> </a:t>
            </a:r>
            <a:endParaRPr lang="en-US" dirty="0">
              <a:cs typeface="Calibri"/>
            </a:endParaRPr>
          </a:p>
          <a:p>
            <a:pPr marL="285750" indent="-285750">
              <a:lnSpc>
                <a:spcPct val="90000"/>
              </a:lnSpc>
              <a:spcBef>
                <a:spcPts val="1000"/>
              </a:spcBef>
              <a:buFont typeface="Arial"/>
              <a:buChar char="•"/>
            </a:pPr>
            <a:r>
              <a:rPr lang="en-GB" dirty="0"/>
              <a:t>Okpala, P., 2022. Using technology to ameliorate the effects of healthcare staff shortages during pandemics. </a:t>
            </a:r>
            <a:r>
              <a:rPr lang="en-GB" i="1" dirty="0"/>
              <a:t>International Journal of Healthcare Management</a:t>
            </a:r>
            <a:r>
              <a:rPr lang="en-GB" dirty="0"/>
              <a:t>, </a:t>
            </a:r>
            <a:r>
              <a:rPr lang="en-GB" i="1" dirty="0"/>
              <a:t>15</a:t>
            </a:r>
            <a:r>
              <a:rPr lang="en-GB" dirty="0"/>
              <a:t>(3), pp.261-266.</a:t>
            </a:r>
            <a:r>
              <a:rPr lang="en-US" dirty="0"/>
              <a:t> </a:t>
            </a:r>
            <a:endParaRPr lang="en-US" dirty="0">
              <a:cs typeface="Calibri"/>
            </a:endParaRPr>
          </a:p>
          <a:p>
            <a:pPr marL="285750" indent="-285750">
              <a:lnSpc>
                <a:spcPct val="90000"/>
              </a:lnSpc>
              <a:spcBef>
                <a:spcPts val="1000"/>
              </a:spcBef>
              <a:buFont typeface="Arial"/>
              <a:buChar char="•"/>
            </a:pPr>
            <a:r>
              <a:rPr lang="en-GB" dirty="0" err="1"/>
              <a:t>Sizmur</a:t>
            </a:r>
            <a:r>
              <a:rPr lang="en-GB" dirty="0"/>
              <a:t>, S. and Raleigh, V., 2018. The risks to care quality and staff wellbeing of an NHS system under pressure. </a:t>
            </a:r>
            <a:r>
              <a:rPr lang="en-GB" i="1" dirty="0"/>
              <a:t>The King’s Fund: Oxford</a:t>
            </a:r>
            <a:r>
              <a:rPr lang="en-GB" dirty="0"/>
              <a:t>, </a:t>
            </a:r>
            <a:r>
              <a:rPr lang="en-GB" i="1" dirty="0"/>
              <a:t>24</a:t>
            </a:r>
            <a:r>
              <a:rPr lang="en-GB" dirty="0"/>
              <a:t>.</a:t>
            </a:r>
            <a:r>
              <a:rPr lang="en-US" dirty="0"/>
              <a:t> </a:t>
            </a:r>
            <a:endParaRPr lang="en-US" dirty="0">
              <a:cs typeface="Calibri"/>
            </a:endParaRPr>
          </a:p>
          <a:p>
            <a:pPr marL="285750" indent="-285750">
              <a:lnSpc>
                <a:spcPct val="90000"/>
              </a:lnSpc>
              <a:spcBef>
                <a:spcPts val="1000"/>
              </a:spcBef>
              <a:buFont typeface="Arial"/>
              <a:buChar char="•"/>
            </a:pPr>
            <a:r>
              <a:rPr lang="en-GB" dirty="0"/>
              <a:t>Valdez, C.D. and Nichols, T.W., 2013. Motivating healthcare workers to work during a crisis: A literature review. </a:t>
            </a:r>
            <a:r>
              <a:rPr lang="en-GB" i="1" dirty="0"/>
              <a:t>Journal of Management Policy and Practice</a:t>
            </a:r>
            <a:r>
              <a:rPr lang="en-GB" dirty="0"/>
              <a:t>, </a:t>
            </a:r>
            <a:r>
              <a:rPr lang="en-GB" i="1" dirty="0"/>
              <a:t>14</a:t>
            </a:r>
            <a:r>
              <a:rPr lang="en-GB" dirty="0"/>
              <a:t>(4), pp.43-51.</a:t>
            </a:r>
            <a:r>
              <a:rPr lang="en-US" dirty="0"/>
              <a:t> </a:t>
            </a:r>
            <a:endParaRPr lang="en-US" dirty="0">
              <a:cs typeface="Calibri"/>
            </a:endParaRPr>
          </a:p>
          <a:p>
            <a:pPr marL="285750" indent="-285750">
              <a:lnSpc>
                <a:spcPct val="90000"/>
              </a:lnSpc>
              <a:spcBef>
                <a:spcPts val="1000"/>
              </a:spcBef>
              <a:buFont typeface="Arial"/>
              <a:buChar char="•"/>
            </a:pPr>
            <a:r>
              <a:rPr lang="en-GB" dirty="0"/>
              <a:t>Vento, S., </a:t>
            </a:r>
            <a:r>
              <a:rPr lang="en-GB" dirty="0" err="1"/>
              <a:t>Cainelli</a:t>
            </a:r>
            <a:r>
              <a:rPr lang="en-GB" dirty="0"/>
              <a:t>, F. and Vallone, A., 2020. Violence against healthcare workers: a worldwide phenomenon with serious consequences. </a:t>
            </a:r>
            <a:r>
              <a:rPr lang="en-GB" i="1" dirty="0"/>
              <a:t>Frontiers in public health</a:t>
            </a:r>
            <a:r>
              <a:rPr lang="en-GB" dirty="0"/>
              <a:t>, </a:t>
            </a:r>
            <a:r>
              <a:rPr lang="en-GB" i="1" dirty="0"/>
              <a:t>8</a:t>
            </a:r>
            <a:r>
              <a:rPr lang="en-GB" dirty="0"/>
              <a:t>, p.570459.</a:t>
            </a:r>
            <a:r>
              <a:rPr lang="en-US" dirty="0"/>
              <a:t> </a:t>
            </a:r>
            <a:endParaRPr lang="en-US" dirty="0">
              <a:cs typeface="Calibri"/>
            </a:endParaRPr>
          </a:p>
          <a:p>
            <a:pPr marL="285750" indent="-285750">
              <a:lnSpc>
                <a:spcPct val="90000"/>
              </a:lnSpc>
              <a:spcBef>
                <a:spcPts val="1000"/>
              </a:spcBef>
              <a:buFont typeface="Arial"/>
              <a:buChar char="•"/>
            </a:pPr>
            <a:r>
              <a:rPr lang="en-GB" dirty="0"/>
              <a:t>Weberg, D., 2010. Transformational leadership and staff retention: an evidence review with implications for healthcare systems. </a:t>
            </a:r>
            <a:r>
              <a:rPr lang="en-GB" i="1" dirty="0"/>
              <a:t>Nursing administration quarterly</a:t>
            </a:r>
            <a:r>
              <a:rPr lang="en-GB" dirty="0"/>
              <a:t>, </a:t>
            </a:r>
            <a:r>
              <a:rPr lang="en-GB" i="1" dirty="0"/>
              <a:t>34</a:t>
            </a:r>
            <a:r>
              <a:rPr lang="en-GB" dirty="0"/>
              <a:t>(3), pp.246-258.</a:t>
            </a:r>
            <a:r>
              <a:rPr lang="en-US" dirty="0"/>
              <a:t> </a:t>
            </a:r>
            <a:endParaRPr lang="en-US" dirty="0">
              <a:cs typeface="Calibri"/>
            </a:endParaRPr>
          </a:p>
          <a:p>
            <a:pPr marL="285750" indent="-285750">
              <a:lnSpc>
                <a:spcPct val="90000"/>
              </a:lnSpc>
              <a:spcBef>
                <a:spcPts val="1000"/>
              </a:spcBef>
              <a:buFont typeface="Arial"/>
              <a:buChar char="•"/>
            </a:pPr>
            <a:r>
              <a:rPr lang="en-GB" dirty="0"/>
              <a:t>Winter, V., Schreyögg, J. and </a:t>
            </a:r>
            <a:r>
              <a:rPr lang="en-GB" dirty="0" err="1"/>
              <a:t>Thiel</a:t>
            </a:r>
            <a:r>
              <a:rPr lang="en-GB" dirty="0"/>
              <a:t>, A., 2020. Hospital staff shortages: environmental and organisational determinants and implications for patient satisfaction. </a:t>
            </a:r>
            <a:r>
              <a:rPr lang="en-GB" i="1" dirty="0"/>
              <a:t>Health Policy</a:t>
            </a:r>
            <a:r>
              <a:rPr lang="en-GB" dirty="0"/>
              <a:t>, </a:t>
            </a:r>
            <a:r>
              <a:rPr lang="en-GB" i="1" dirty="0"/>
              <a:t>124</a:t>
            </a:r>
            <a:r>
              <a:rPr lang="en-GB" dirty="0"/>
              <a:t>(4), pp.380-388.</a:t>
            </a:r>
            <a:r>
              <a:rPr lang="en-US" dirty="0"/>
              <a:t> </a:t>
            </a:r>
            <a:endParaRPr lang="en-US" dirty="0">
              <a:cs typeface="Calibri"/>
            </a:endParaRPr>
          </a:p>
          <a:p>
            <a:pPr marL="285750" indent="-285750">
              <a:lnSpc>
                <a:spcPct val="90000"/>
              </a:lnSpc>
              <a:spcBef>
                <a:spcPts val="1000"/>
              </a:spcBef>
              <a:buFont typeface="Arial"/>
              <a:buChar char="•"/>
            </a:pPr>
            <a:r>
              <a:rPr lang="en-GB" dirty="0"/>
              <a:t>Xu, H., </a:t>
            </a:r>
            <a:r>
              <a:rPr lang="en-GB" dirty="0" err="1"/>
              <a:t>Intrator</a:t>
            </a:r>
            <a:r>
              <a:rPr lang="en-GB" dirty="0"/>
              <a:t>, O. and </a:t>
            </a:r>
            <a:r>
              <a:rPr lang="en-GB" dirty="0" err="1"/>
              <a:t>Bowblis</a:t>
            </a:r>
            <a:r>
              <a:rPr lang="en-GB" dirty="0"/>
              <a:t>, J.R., 2020. Shortages of staff in nursing homes during the COVID-19 pandemic: what are the driving factors?. </a:t>
            </a:r>
            <a:r>
              <a:rPr lang="en-GB" i="1" dirty="0"/>
              <a:t>Journal of the American Medical Directors Association</a:t>
            </a:r>
            <a:r>
              <a:rPr lang="en-GB" dirty="0"/>
              <a:t>, </a:t>
            </a:r>
            <a:r>
              <a:rPr lang="en-GB" i="1" dirty="0"/>
              <a:t>21</a:t>
            </a:r>
            <a:r>
              <a:rPr lang="en-GB" dirty="0"/>
              <a:t>(10), pp.1371-1377.</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645BD1CA-0619-489B-9C25-27743EE381EA}" type="slidenum">
              <a:rPr lang="en-US"/>
              <a:t>8</a:t>
            </a:fld>
            <a:endParaRPr lang="en-US"/>
          </a:p>
        </p:txBody>
      </p:sp>
    </p:spTree>
    <p:extLst>
      <p:ext uri="{BB962C8B-B14F-4D97-AF65-F5344CB8AC3E}">
        <p14:creationId xmlns:p14="http://schemas.microsoft.com/office/powerpoint/2010/main" val="1201993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12/2/22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12/2/22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50066FC-F705-9EB5-BB7A-A398BC20FDA8}"/>
              </a:ext>
            </a:extLst>
          </p:cNvPr>
          <p:cNvPicPr>
            <a:picLocks noChangeAspect="1"/>
          </p:cNvPicPr>
          <p:nvPr/>
        </p:nvPicPr>
        <p:blipFill rotWithShape="1">
          <a:blip r:embed="rId2"/>
          <a:srcRect l="1613" r="21685" b="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ea typeface="+mj-lt"/>
                <a:cs typeface="+mj-lt"/>
              </a:rPr>
              <a:t>Problem Solving and Decision Making</a:t>
            </a:r>
            <a:endParaRPr lang="en-US" sz="4800"/>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dirty="0">
                <a:ea typeface="+mn-lt"/>
                <a:cs typeface="+mn-lt"/>
              </a:rPr>
              <a:t>BMSW 4004 </a:t>
            </a:r>
            <a:endParaRPr lang="ro-RO" sz="2000" dirty="0">
              <a:ea typeface="+mn-lt"/>
              <a:cs typeface="+mn-lt"/>
            </a:endParaRPr>
          </a:p>
          <a:p>
            <a:pPr algn="l"/>
            <a:r>
              <a:rPr lang="ro-RO" sz="2000">
                <a:ea typeface="+mn-lt"/>
                <a:cs typeface="+mn-lt"/>
              </a:rPr>
              <a:t>Liviu Hadirca(2119291)</a:t>
            </a:r>
            <a:endParaRPr lang="en-US" sz="20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person, person, outdoor&#10;&#10;Description automatically generated">
            <a:extLst>
              <a:ext uri="{FF2B5EF4-FFF2-40B4-BE49-F238E27FC236}">
                <a16:creationId xmlns:a16="http://schemas.microsoft.com/office/drawing/2014/main" id="{8FAF5C2A-A79D-7553-88A2-5C11EDE5C2B4}"/>
              </a:ext>
            </a:extLst>
          </p:cNvPr>
          <p:cNvPicPr>
            <a:picLocks noChangeAspect="1"/>
          </p:cNvPicPr>
          <p:nvPr/>
        </p:nvPicPr>
        <p:blipFill rotWithShape="1">
          <a:blip r:embed="rId3"/>
          <a:srcRect b="15730"/>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9AC378C-946F-522D-F07A-036402DAE6B4}"/>
              </a:ext>
            </a:extLst>
          </p:cNvPr>
          <p:cNvSpPr>
            <a:spLocks noGrp="1"/>
          </p:cNvSpPr>
          <p:nvPr>
            <p:ph type="title"/>
          </p:nvPr>
        </p:nvSpPr>
        <p:spPr>
          <a:xfrm>
            <a:off x="709448" y="1913950"/>
            <a:ext cx="4204137" cy="1342754"/>
          </a:xfrm>
        </p:spPr>
        <p:txBody>
          <a:bodyPr>
            <a:normAutofit/>
          </a:bodyPr>
          <a:lstStyle/>
          <a:p>
            <a:pPr algn="ctr"/>
            <a:r>
              <a:rPr lang="en-GB" sz="3600"/>
              <a:t>Introduction</a:t>
            </a:r>
            <a:r>
              <a:rPr lang="en-US" sz="3600"/>
              <a:t> </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D6C58D-C183-409C-7841-F39C35270861}"/>
              </a:ext>
            </a:extLst>
          </p:cNvPr>
          <p:cNvSpPr>
            <a:spLocks noGrp="1"/>
          </p:cNvSpPr>
          <p:nvPr>
            <p:ph idx="1"/>
          </p:nvPr>
        </p:nvSpPr>
        <p:spPr>
          <a:xfrm>
            <a:off x="525517" y="3098025"/>
            <a:ext cx="4912568" cy="3578482"/>
          </a:xfrm>
        </p:spPr>
        <p:txBody>
          <a:bodyPr vert="horz" lIns="91440" tIns="45720" rIns="91440" bIns="45720" rtlCol="0" anchor="ctr">
            <a:normAutofit/>
          </a:bodyPr>
          <a:lstStyle/>
          <a:p>
            <a:r>
              <a:rPr lang="en-GB" sz="1400" dirty="0">
                <a:ea typeface="+mn-lt"/>
                <a:cs typeface="+mn-lt"/>
              </a:rPr>
              <a:t>According to recent reports, the NHS has a serious staffing shortage, verified by numerous health boards. </a:t>
            </a:r>
            <a:endParaRPr lang="en-US" sz="1400" dirty="0">
              <a:ea typeface="+mn-lt"/>
              <a:cs typeface="+mn-lt"/>
            </a:endParaRPr>
          </a:p>
          <a:p>
            <a:r>
              <a:rPr lang="en-GB" sz="1400" dirty="0">
                <a:ea typeface="+mn-lt"/>
                <a:cs typeface="+mn-lt"/>
              </a:rPr>
              <a:t>All professions within the NHS, such as NHS hospitals, community providers, and mental health facilities are experiencing a preeminent staffing shortage. </a:t>
            </a:r>
            <a:endParaRPr lang="en-US" sz="1400" dirty="0">
              <a:ea typeface="+mn-lt"/>
              <a:cs typeface="+mn-lt"/>
            </a:endParaRPr>
          </a:p>
          <a:p>
            <a:r>
              <a:rPr lang="en-GB" sz="1400" dirty="0">
                <a:ea typeface="+mn-lt"/>
                <a:cs typeface="+mn-lt"/>
              </a:rPr>
              <a:t>The reports confirmed what everyone working in these sectors had known for a few years. </a:t>
            </a:r>
          </a:p>
          <a:p>
            <a:r>
              <a:rPr lang="en-GB" sz="1400" dirty="0">
                <a:ea typeface="+mn-lt"/>
                <a:cs typeface="+mn-lt"/>
              </a:rPr>
              <a:t>NHS healthcare facilities and the social care sector, there are also significant staffing challenges in general practice. </a:t>
            </a:r>
          </a:p>
          <a:p>
            <a:r>
              <a:rPr lang="en-GB" sz="1400" dirty="0">
                <a:ea typeface="+mn-lt"/>
                <a:cs typeface="+mn-lt"/>
              </a:rPr>
              <a:t>NHS and proper care management systems are concerned with the severity of this staff shortage issue and are cognizant of the deteriorating effects it will have on the quality of care and the viability of services in the future if it is persistent. </a:t>
            </a:r>
            <a:endParaRPr lang="en-GB" sz="1200" dirty="0">
              <a:cs typeface="Calibri"/>
            </a:endParaRPr>
          </a:p>
        </p:txBody>
      </p:sp>
    </p:spTree>
    <p:extLst>
      <p:ext uri="{BB962C8B-B14F-4D97-AF65-F5344CB8AC3E}">
        <p14:creationId xmlns:p14="http://schemas.microsoft.com/office/powerpoint/2010/main" val="1040779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D23DD8-78B0-4981-924E-BF00CCAA3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0FFE21DE-9F8D-4C6D-983A-68AFCC929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F5B4C8DD-917E-6D1A-F988-9EB1B60EC809}"/>
              </a:ext>
            </a:extLst>
          </p:cNvPr>
          <p:cNvPicPr>
            <a:picLocks noChangeAspect="1"/>
          </p:cNvPicPr>
          <p:nvPr/>
        </p:nvPicPr>
        <p:blipFill rotWithShape="1">
          <a:blip r:embed="rId3">
            <a:duotone>
              <a:schemeClr val="accent1">
                <a:shade val="45000"/>
                <a:satMod val="135000"/>
              </a:schemeClr>
              <a:prstClr val="white"/>
            </a:duotone>
            <a:alphaModFix amt="35000"/>
          </a:blip>
          <a:srcRect l="1333" r="1" b="1"/>
          <a:stretch/>
        </p:blipFill>
        <p:spPr>
          <a:xfrm>
            <a:off x="20" y="10"/>
            <a:ext cx="12191981" cy="6857989"/>
          </a:xfrm>
          <a:prstGeom prst="rect">
            <a:avLst/>
          </a:prstGeom>
        </p:spPr>
      </p:pic>
      <p:sp>
        <p:nvSpPr>
          <p:cNvPr id="2" name="Title 1">
            <a:extLst>
              <a:ext uri="{FF2B5EF4-FFF2-40B4-BE49-F238E27FC236}">
                <a16:creationId xmlns:a16="http://schemas.microsoft.com/office/drawing/2014/main" id="{27A3C403-1222-259A-AFAB-5F050A70C5F9}"/>
              </a:ext>
            </a:extLst>
          </p:cNvPr>
          <p:cNvSpPr>
            <a:spLocks noGrp="1"/>
          </p:cNvSpPr>
          <p:nvPr>
            <p:ph type="title"/>
          </p:nvPr>
        </p:nvSpPr>
        <p:spPr>
          <a:xfrm>
            <a:off x="5846617" y="381935"/>
            <a:ext cx="5366040" cy="2344840"/>
          </a:xfrm>
        </p:spPr>
        <p:txBody>
          <a:bodyPr anchor="b">
            <a:normAutofit/>
          </a:bodyPr>
          <a:lstStyle/>
          <a:p>
            <a:r>
              <a:rPr lang="en-GB" sz="5000">
                <a:solidFill>
                  <a:srgbClr val="FFFFFF"/>
                </a:solidFill>
              </a:rPr>
              <a:t>Impact of Staff Shortage on Healthcare </a:t>
            </a:r>
            <a:endParaRPr lang="en-US" sz="5000">
              <a:solidFill>
                <a:srgbClr val="FFFFFF"/>
              </a:solidFill>
            </a:endParaRP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60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rgbClr val="FFFFFF"/>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6116"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2748"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rgbClr val="FFFFFF"/>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2A2FF6-C804-B468-CF63-3AFA6AB1918D}"/>
              </a:ext>
            </a:extLst>
          </p:cNvPr>
          <p:cNvSpPr>
            <a:spLocks noGrp="1"/>
          </p:cNvSpPr>
          <p:nvPr>
            <p:ph idx="1"/>
          </p:nvPr>
        </p:nvSpPr>
        <p:spPr>
          <a:xfrm>
            <a:off x="5846617" y="3175552"/>
            <a:ext cx="5673299" cy="3263855"/>
          </a:xfrm>
        </p:spPr>
        <p:txBody>
          <a:bodyPr vert="horz" lIns="91440" tIns="45720" rIns="91440" bIns="45720" rtlCol="0" anchor="t">
            <a:normAutofit/>
          </a:bodyPr>
          <a:lstStyle/>
          <a:p>
            <a:r>
              <a:rPr lang="en-GB" sz="2400" dirty="0">
                <a:solidFill>
                  <a:srgbClr val="FFFFFF"/>
                </a:solidFill>
              </a:rPr>
              <a:t>Rise in Mortality Rate While Decreasing Patient Satisfaction</a:t>
            </a:r>
            <a:r>
              <a:rPr lang="en-US" sz="2400" dirty="0">
                <a:solidFill>
                  <a:srgbClr val="FFFFFF"/>
                </a:solidFill>
              </a:rPr>
              <a:t> </a:t>
            </a:r>
            <a:endParaRPr lang="en-US" sz="2400" dirty="0">
              <a:solidFill>
                <a:srgbClr val="FFFFFF"/>
              </a:solidFill>
              <a:cs typeface="Calibri"/>
            </a:endParaRPr>
          </a:p>
          <a:p>
            <a:r>
              <a:rPr lang="en-GB" sz="2400" dirty="0">
                <a:solidFill>
                  <a:srgbClr val="FFFFFF"/>
                </a:solidFill>
              </a:rPr>
              <a:t>Staff Feeling Burnout</a:t>
            </a:r>
            <a:r>
              <a:rPr lang="en-US" sz="2400" dirty="0">
                <a:solidFill>
                  <a:srgbClr val="FFFFFF"/>
                </a:solidFill>
              </a:rPr>
              <a:t> </a:t>
            </a:r>
            <a:endParaRPr lang="en-US" sz="2400" dirty="0">
              <a:solidFill>
                <a:srgbClr val="FFFFFF"/>
              </a:solidFill>
              <a:cs typeface="Calibri"/>
            </a:endParaRPr>
          </a:p>
          <a:p>
            <a:r>
              <a:rPr lang="en-GB" sz="2400" dirty="0">
                <a:solidFill>
                  <a:srgbClr val="FFFFFF"/>
                </a:solidFill>
              </a:rPr>
              <a:t>Increase The Turnover Rate </a:t>
            </a:r>
            <a:endParaRPr lang="en-US" sz="2400" dirty="0">
              <a:solidFill>
                <a:srgbClr val="FFFFFF"/>
              </a:solidFill>
              <a:cs typeface="Calibri"/>
            </a:endParaRPr>
          </a:p>
          <a:p>
            <a:r>
              <a:rPr lang="en-GB" sz="2400" dirty="0">
                <a:solidFill>
                  <a:srgbClr val="FFFFFF"/>
                </a:solidFill>
              </a:rPr>
              <a:t>Lack of Experienced Workers in NHS Facilities </a:t>
            </a:r>
            <a:endParaRPr lang="en-GB" sz="2400" dirty="0">
              <a:solidFill>
                <a:srgbClr val="FFFFFF"/>
              </a:solidFill>
              <a:cs typeface="Calibri"/>
            </a:endParaRPr>
          </a:p>
          <a:p>
            <a:r>
              <a:rPr lang="en-GB" sz="2400" dirty="0">
                <a:solidFill>
                  <a:srgbClr val="FFFFFF"/>
                </a:solidFill>
              </a:rPr>
              <a:t>High Medical Cost </a:t>
            </a:r>
            <a:endParaRPr lang="en-GB" sz="2400" dirty="0">
              <a:solidFill>
                <a:srgbClr val="FFFFFF"/>
              </a:solidFill>
              <a:cs typeface="Calibri"/>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68377" y="3610394"/>
            <a:ext cx="0" cy="3238728"/>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089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51033-E42A-7267-0034-85FF8B55513A}"/>
              </a:ext>
            </a:extLst>
          </p:cNvPr>
          <p:cNvSpPr>
            <a:spLocks noGrp="1"/>
          </p:cNvSpPr>
          <p:nvPr>
            <p:ph type="title"/>
          </p:nvPr>
        </p:nvSpPr>
        <p:spPr>
          <a:xfrm>
            <a:off x="84774" y="62865"/>
            <a:ext cx="5112883" cy="1129846"/>
          </a:xfrm>
        </p:spPr>
        <p:txBody>
          <a:bodyPr anchor="b">
            <a:normAutofit/>
          </a:bodyPr>
          <a:lstStyle/>
          <a:p>
            <a:r>
              <a:rPr lang="en-GB" sz="3600"/>
              <a:t>PESTEL Analysis of NHS Short Staffing</a:t>
            </a:r>
            <a:r>
              <a:rPr lang="en-US" sz="3600"/>
              <a:t> </a:t>
            </a:r>
          </a:p>
        </p:txBody>
      </p:sp>
      <p:sp>
        <p:nvSpPr>
          <p:cNvPr id="3" name="Content Placeholder 2">
            <a:extLst>
              <a:ext uri="{FF2B5EF4-FFF2-40B4-BE49-F238E27FC236}">
                <a16:creationId xmlns:a16="http://schemas.microsoft.com/office/drawing/2014/main" id="{703F763F-E3F9-3A80-0EC9-C673EF9A2E63}"/>
              </a:ext>
            </a:extLst>
          </p:cNvPr>
          <p:cNvSpPr>
            <a:spLocks noGrp="1"/>
          </p:cNvSpPr>
          <p:nvPr>
            <p:ph idx="1"/>
          </p:nvPr>
        </p:nvSpPr>
        <p:spPr>
          <a:xfrm>
            <a:off x="86407" y="1125629"/>
            <a:ext cx="5838233" cy="5468165"/>
          </a:xfrm>
        </p:spPr>
        <p:txBody>
          <a:bodyPr vert="horz" lIns="91440" tIns="45720" rIns="91440" bIns="45720" rtlCol="0" anchor="t">
            <a:noAutofit/>
          </a:bodyPr>
          <a:lstStyle/>
          <a:p>
            <a:r>
              <a:rPr lang="en-GB" sz="1100" dirty="0"/>
              <a:t>Political Factors</a:t>
            </a:r>
            <a:r>
              <a:rPr lang="en-US" sz="1100" dirty="0"/>
              <a:t> </a:t>
            </a:r>
            <a:endParaRPr lang="en-US" sz="1100" dirty="0">
              <a:cs typeface="Calibri"/>
            </a:endParaRPr>
          </a:p>
          <a:p>
            <a:pPr lvl="1"/>
            <a:r>
              <a:rPr lang="en-GB" sz="1100" dirty="0">
                <a:ea typeface="+mn-lt"/>
                <a:cs typeface="+mn-lt"/>
              </a:rPr>
              <a:t>A high proportion of medical professionals are with roots in other European nations</a:t>
            </a:r>
            <a:endParaRPr lang="en-US" sz="1100" dirty="0">
              <a:ea typeface="+mn-lt"/>
              <a:cs typeface="+mn-lt"/>
            </a:endParaRPr>
          </a:p>
          <a:p>
            <a:pPr lvl="1">
              <a:spcBef>
                <a:spcPts val="1000"/>
              </a:spcBef>
            </a:pPr>
            <a:r>
              <a:rPr lang="en-GB" sz="1100" dirty="0">
                <a:ea typeface="+mn-lt"/>
                <a:cs typeface="+mn-lt"/>
              </a:rPr>
              <a:t>the Brexit issue has caused a sharp decrease in the number of workers from the European Union coming to the UK to work in the health sector as it leads to harsher or less hospitable living circumstances for foreigners</a:t>
            </a:r>
          </a:p>
          <a:p>
            <a:r>
              <a:rPr lang="en-GB" sz="1100" dirty="0"/>
              <a:t>Economic Factors</a:t>
            </a:r>
            <a:r>
              <a:rPr lang="en-US" sz="1100" dirty="0"/>
              <a:t> </a:t>
            </a:r>
            <a:endParaRPr lang="en-US" sz="1100" dirty="0">
              <a:cs typeface="Calibri"/>
            </a:endParaRPr>
          </a:p>
          <a:p>
            <a:pPr lvl="1"/>
            <a:r>
              <a:rPr lang="en-GB" sz="1100" dirty="0">
                <a:ea typeface="+mn-lt"/>
                <a:cs typeface="+mn-lt"/>
              </a:rPr>
              <a:t>This economic recession impacted the NHS and a few other facilities and caused financial issues that challenged NHS to give its patients high-quality care</a:t>
            </a:r>
            <a:endParaRPr lang="en-US" sz="1100" dirty="0">
              <a:cs typeface="Calibri"/>
            </a:endParaRPr>
          </a:p>
          <a:p>
            <a:pPr lvl="1"/>
            <a:r>
              <a:rPr lang="en-GB" sz="1100" dirty="0">
                <a:ea typeface="+mn-lt"/>
                <a:cs typeface="+mn-lt"/>
              </a:rPr>
              <a:t>This decline also caused a shortage of skilled workers as NHS lacked in providing average compensation to healthcare workers</a:t>
            </a:r>
            <a:endParaRPr lang="en-GB" sz="1100" dirty="0">
              <a:cs typeface="Calibri"/>
            </a:endParaRPr>
          </a:p>
          <a:p>
            <a:r>
              <a:rPr lang="en-GB" sz="1100" dirty="0"/>
              <a:t>Social Factors </a:t>
            </a:r>
            <a:endParaRPr lang="en-GB" sz="1100" dirty="0">
              <a:cs typeface="Calibri"/>
            </a:endParaRPr>
          </a:p>
          <a:p>
            <a:pPr lvl="1"/>
            <a:r>
              <a:rPr lang="en-GB" sz="1100" dirty="0">
                <a:ea typeface="+mn-lt"/>
                <a:cs typeface="+mn-lt"/>
              </a:rPr>
              <a:t>The social factor contributing to the issue of staff shortage is the aging population and high expectations of patients</a:t>
            </a:r>
            <a:endParaRPr lang="en-GB" sz="1100" dirty="0">
              <a:cs typeface="Calibri"/>
            </a:endParaRPr>
          </a:p>
          <a:p>
            <a:r>
              <a:rPr lang="en-GB" sz="1100" dirty="0"/>
              <a:t>Technological Factors </a:t>
            </a:r>
            <a:endParaRPr lang="en-GB" sz="1100" dirty="0">
              <a:cs typeface="Calibri"/>
            </a:endParaRPr>
          </a:p>
          <a:p>
            <a:pPr lvl="1"/>
            <a:r>
              <a:rPr lang="en-GB" sz="1100" dirty="0">
                <a:ea typeface="+mn-lt"/>
                <a:cs typeface="+mn-lt"/>
              </a:rPr>
              <a:t>Technological factor contributes both positively and negatively to the problem of shortage of staff as advance machines minimise the requirement of workers </a:t>
            </a:r>
          </a:p>
          <a:p>
            <a:pPr lvl="1"/>
            <a:r>
              <a:rPr lang="en-GB" sz="1100" dirty="0">
                <a:ea typeface="+mn-lt"/>
                <a:cs typeface="+mn-lt"/>
              </a:rPr>
              <a:t>Environmental Factors </a:t>
            </a:r>
          </a:p>
          <a:p>
            <a:pPr lvl="1"/>
            <a:r>
              <a:rPr lang="en-GB" sz="1100" dirty="0">
                <a:ea typeface="+mn-lt"/>
                <a:cs typeface="+mn-lt"/>
              </a:rPr>
              <a:t>there will be greater demand for healthcare professionals who can manage these conditions.</a:t>
            </a:r>
          </a:p>
          <a:p>
            <a:r>
              <a:rPr lang="en-GB" sz="1100" dirty="0">
                <a:ea typeface="+mn-lt"/>
                <a:cs typeface="+mn-lt"/>
              </a:rPr>
              <a:t>Environmental Factors </a:t>
            </a:r>
          </a:p>
          <a:p>
            <a:pPr lvl="1"/>
            <a:r>
              <a:rPr lang="en-GB" sz="1000" dirty="0">
                <a:ea typeface="+mn-lt"/>
                <a:cs typeface="+mn-lt"/>
              </a:rPr>
              <a:t>The pace at which illnesses like cancer spread also keeps increasing as our planet's temperature rises</a:t>
            </a:r>
            <a:r>
              <a:rPr lang="en-GB" sz="900" dirty="0">
                <a:ea typeface="+mn-lt"/>
                <a:cs typeface="+mn-lt"/>
              </a:rPr>
              <a:t>. </a:t>
            </a:r>
            <a:endParaRPr lang="en-GB" sz="900" dirty="0">
              <a:cs typeface="Calibri"/>
            </a:endParaRPr>
          </a:p>
          <a:p>
            <a:pPr lvl="1"/>
            <a:r>
              <a:rPr lang="en-GB" sz="1100" dirty="0">
                <a:ea typeface="+mn-lt"/>
                <a:cs typeface="+mn-lt"/>
              </a:rPr>
              <a:t>there will be greater demand for healthcare professionals who can manage these conditions</a:t>
            </a:r>
            <a:endParaRPr lang="en-GB" sz="1100" dirty="0">
              <a:cs typeface="Calibri"/>
            </a:endParaRPr>
          </a:p>
          <a:p>
            <a:r>
              <a:rPr lang="en-GB" sz="1100" dirty="0"/>
              <a:t>Legal Factors </a:t>
            </a:r>
            <a:endParaRPr lang="en-GB" sz="1100" dirty="0">
              <a:ea typeface="+mn-lt"/>
              <a:cs typeface="+mn-lt"/>
            </a:endParaRPr>
          </a:p>
          <a:p>
            <a:pPr lvl="1"/>
            <a:r>
              <a:rPr lang="en-GB" sz="1100" dirty="0">
                <a:ea typeface="+mn-lt"/>
                <a:cs typeface="+mn-lt"/>
              </a:rPr>
              <a:t>Shortage of staff has increased the healthcare-related litigation, and the rising number is not showing any indications of abating.</a:t>
            </a:r>
          </a:p>
          <a:p>
            <a:endParaRPr lang="en-GB" sz="600" dirty="0">
              <a:ea typeface="+mn-lt"/>
              <a:cs typeface="+mn-lt"/>
            </a:endParaRPr>
          </a:p>
        </p:txBody>
      </p:sp>
      <p:pic>
        <p:nvPicPr>
          <p:cNvPr id="4" name="Picture 4">
            <a:extLst>
              <a:ext uri="{FF2B5EF4-FFF2-40B4-BE49-F238E27FC236}">
                <a16:creationId xmlns:a16="http://schemas.microsoft.com/office/drawing/2014/main" id="{DDE72761-8D7D-FAA3-1EF6-3D56005AE694}"/>
              </a:ext>
            </a:extLst>
          </p:cNvPr>
          <p:cNvPicPr>
            <a:picLocks noChangeAspect="1"/>
          </p:cNvPicPr>
          <p:nvPr/>
        </p:nvPicPr>
        <p:blipFill rotWithShape="1">
          <a:blip r:embed="rId3"/>
          <a:srcRect l="25664" r="21252"/>
          <a:stretch/>
        </p:blipFill>
        <p:spPr>
          <a:xfrm>
            <a:off x="5721536" y="1"/>
            <a:ext cx="6470464" cy="6856412"/>
          </a:xfrm>
          <a:custGeom>
            <a:avLst/>
            <a:gdLst/>
            <a:ahLst/>
            <a:cxnLst/>
            <a:rect l="l" t="t" r="r" b="b"/>
            <a:pathLst>
              <a:path w="6470464" h="6856412">
                <a:moveTo>
                  <a:pt x="0" y="0"/>
                </a:moveTo>
                <a:lnTo>
                  <a:pt x="6470464" y="0"/>
                </a:lnTo>
                <a:lnTo>
                  <a:pt x="6470464" y="6856412"/>
                </a:lnTo>
                <a:lnTo>
                  <a:pt x="753" y="6856412"/>
                </a:lnTo>
                <a:lnTo>
                  <a:pt x="83736" y="6682434"/>
                </a:lnTo>
                <a:cubicBezTo>
                  <a:pt x="534353" y="5654674"/>
                  <a:pt x="777103" y="4561946"/>
                  <a:pt x="777103" y="3428997"/>
                </a:cubicBezTo>
                <a:cubicBezTo>
                  <a:pt x="777103" y="2296047"/>
                  <a:pt x="534353" y="1203318"/>
                  <a:pt x="83736" y="175558"/>
                </a:cubicBezTo>
                <a:close/>
              </a:path>
            </a:pathLst>
          </a:custGeom>
        </p:spPr>
      </p:pic>
    </p:spTree>
    <p:extLst>
      <p:ext uri="{BB962C8B-B14F-4D97-AF65-F5344CB8AC3E}">
        <p14:creationId xmlns:p14="http://schemas.microsoft.com/office/powerpoint/2010/main" val="1692270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CFE9EA-50D8-4028-BE42-DC2D813BE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251674"/>
            <a:ext cx="11548872" cy="1645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78DFB5-CB7B-C85C-EAF6-4EA9CB731949}"/>
              </a:ext>
            </a:extLst>
          </p:cNvPr>
          <p:cNvSpPr>
            <a:spLocks noGrp="1"/>
          </p:cNvSpPr>
          <p:nvPr>
            <p:ph type="title"/>
          </p:nvPr>
        </p:nvSpPr>
        <p:spPr>
          <a:xfrm>
            <a:off x="4379976" y="452842"/>
            <a:ext cx="6976872" cy="1261872"/>
          </a:xfrm>
        </p:spPr>
        <p:txBody>
          <a:bodyPr vert="horz" lIns="91440" tIns="45720" rIns="91440" bIns="45720" rtlCol="0" anchor="ctr">
            <a:normAutofit/>
          </a:bodyPr>
          <a:lstStyle/>
          <a:p>
            <a:r>
              <a:rPr lang="en-US" sz="4100" kern="1200">
                <a:solidFill>
                  <a:schemeClr val="bg1"/>
                </a:solidFill>
                <a:latin typeface="+mj-lt"/>
                <a:ea typeface="+mj-ea"/>
                <a:cs typeface="+mj-cs"/>
              </a:rPr>
              <a:t>Causes of Shortage of Staff in Healthcare </a:t>
            </a:r>
          </a:p>
        </p:txBody>
      </p:sp>
      <p:cxnSp>
        <p:nvCxnSpPr>
          <p:cNvPr id="11" name="Straight Connector 10">
            <a:extLst>
              <a:ext uri="{FF2B5EF4-FFF2-40B4-BE49-F238E27FC236}">
                <a16:creationId xmlns:a16="http://schemas.microsoft.com/office/drawing/2014/main" id="{9A218DD6-0CC7-465B-B80F-747F97B402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623740"/>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B2BBD3DD-B8DB-1986-FDF6-1EDB3CAED456}"/>
              </a:ext>
            </a:extLst>
          </p:cNvPr>
          <p:cNvPicPr>
            <a:picLocks noGrp="1" noChangeAspect="1"/>
          </p:cNvPicPr>
          <p:nvPr>
            <p:ph idx="1"/>
          </p:nvPr>
        </p:nvPicPr>
        <p:blipFill>
          <a:blip r:embed="rId3"/>
          <a:stretch>
            <a:fillRect/>
          </a:stretch>
        </p:blipFill>
        <p:spPr>
          <a:xfrm>
            <a:off x="777240" y="2311809"/>
            <a:ext cx="10637520" cy="3882694"/>
          </a:xfrm>
          <a:prstGeom prst="rect">
            <a:avLst/>
          </a:prstGeom>
        </p:spPr>
      </p:pic>
      <p:sp>
        <p:nvSpPr>
          <p:cNvPr id="6" name="Content Placeholder 2">
            <a:extLst>
              <a:ext uri="{FF2B5EF4-FFF2-40B4-BE49-F238E27FC236}">
                <a16:creationId xmlns:a16="http://schemas.microsoft.com/office/drawing/2014/main" id="{4A2129EA-0239-8B3F-A9E7-F9058D099D20}"/>
              </a:ext>
            </a:extLst>
          </p:cNvPr>
          <p:cNvSpPr txBox="1">
            <a:spLocks/>
          </p:cNvSpPr>
          <p:nvPr/>
        </p:nvSpPr>
        <p:spPr>
          <a:xfrm>
            <a:off x="438276" y="731576"/>
            <a:ext cx="3666080" cy="77341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dirty="0">
                <a:solidFill>
                  <a:schemeClr val="bg1"/>
                </a:solidFill>
              </a:rPr>
              <a:t>Fishbone Cause-and-Effect Analysis</a:t>
            </a:r>
            <a:endParaRPr lang="en-US" sz="2400" dirty="0" err="1">
              <a:solidFill>
                <a:schemeClr val="bg1"/>
              </a:solidFill>
              <a:cs typeface="Calibri"/>
            </a:endParaRPr>
          </a:p>
        </p:txBody>
      </p:sp>
    </p:spTree>
    <p:extLst>
      <p:ext uri="{BB962C8B-B14F-4D97-AF65-F5344CB8AC3E}">
        <p14:creationId xmlns:p14="http://schemas.microsoft.com/office/powerpoint/2010/main" val="1703426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B595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8BCB39-BEBB-DD11-5A5C-E0598BBBDAAF}"/>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Solutions To Overcome the Shortage of Staff</a:t>
            </a:r>
            <a:r>
              <a:rPr lang="en-US">
                <a:solidFill>
                  <a:srgbClr val="FFFFFF"/>
                </a:solidFill>
              </a:rPr>
              <a:t> </a:t>
            </a:r>
          </a:p>
        </p:txBody>
      </p:sp>
      <p:pic>
        <p:nvPicPr>
          <p:cNvPr id="4" name="Picture 4" descr="A picture containing person, person, standing&#10;&#10;Description automatically generated">
            <a:extLst>
              <a:ext uri="{FF2B5EF4-FFF2-40B4-BE49-F238E27FC236}">
                <a16:creationId xmlns:a16="http://schemas.microsoft.com/office/drawing/2014/main" id="{1A0935EF-04EA-E2DD-FF60-BB5006D7B8D2}"/>
              </a:ext>
            </a:extLst>
          </p:cNvPr>
          <p:cNvPicPr>
            <a:picLocks noChangeAspect="1"/>
          </p:cNvPicPr>
          <p:nvPr/>
        </p:nvPicPr>
        <p:blipFill rotWithShape="1">
          <a:blip r:embed="rId3"/>
          <a:srcRect l="2740" r="166" b="-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BC179DB-A34A-1143-C070-9E20483DD468}"/>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GB" sz="2000">
                <a:solidFill>
                  <a:srgbClr val="FFFFFF"/>
                </a:solidFill>
              </a:rPr>
              <a:t>Increase Workers’ Salaries</a:t>
            </a:r>
            <a:r>
              <a:rPr lang="en-US" sz="2000">
                <a:solidFill>
                  <a:srgbClr val="FFFFFF"/>
                </a:solidFill>
              </a:rPr>
              <a:t> </a:t>
            </a:r>
          </a:p>
          <a:p>
            <a:r>
              <a:rPr lang="en-GB" sz="2000">
                <a:solidFill>
                  <a:srgbClr val="FFFFFF"/>
                </a:solidFill>
              </a:rPr>
              <a:t>Boosting Engagement</a:t>
            </a:r>
            <a:r>
              <a:rPr lang="en-US" sz="2000">
                <a:solidFill>
                  <a:srgbClr val="FFFFFF"/>
                </a:solidFill>
              </a:rPr>
              <a:t> </a:t>
            </a:r>
          </a:p>
          <a:p>
            <a:r>
              <a:rPr lang="en-GB" sz="2000">
                <a:solidFill>
                  <a:srgbClr val="FFFFFF"/>
                </a:solidFill>
              </a:rPr>
              <a:t>Mentorships Programs</a:t>
            </a:r>
            <a:r>
              <a:rPr lang="en-US" sz="2000">
                <a:solidFill>
                  <a:srgbClr val="FFFFFF"/>
                </a:solidFill>
              </a:rPr>
              <a:t> </a:t>
            </a:r>
          </a:p>
          <a:p>
            <a:r>
              <a:rPr lang="en-GB" sz="2000">
                <a:solidFill>
                  <a:srgbClr val="FFFFFF"/>
                </a:solidFill>
              </a:rPr>
              <a:t>Flexibility</a:t>
            </a:r>
            <a:r>
              <a:rPr lang="en-US" sz="2000">
                <a:solidFill>
                  <a:srgbClr val="FFFFFF"/>
                </a:solidFill>
              </a:rPr>
              <a:t> </a:t>
            </a:r>
          </a:p>
        </p:txBody>
      </p:sp>
    </p:spTree>
    <p:extLst>
      <p:ext uri="{BB962C8B-B14F-4D97-AF65-F5344CB8AC3E}">
        <p14:creationId xmlns:p14="http://schemas.microsoft.com/office/powerpoint/2010/main" val="2594208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6887823-D986-B1F7-830F-E6375D367622}"/>
              </a:ext>
            </a:extLst>
          </p:cNvPr>
          <p:cNvPicPr>
            <a:picLocks noChangeAspect="1"/>
          </p:cNvPicPr>
          <p:nvPr/>
        </p:nvPicPr>
        <p:blipFill rotWithShape="1">
          <a:blip r:embed="rId3"/>
          <a:srcRect t="17" r="26061" b="9074"/>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C5BFA4-7EFD-AE1E-C23B-F86B69ABC6C5}"/>
              </a:ext>
            </a:extLst>
          </p:cNvPr>
          <p:cNvSpPr>
            <a:spLocks noGrp="1"/>
          </p:cNvSpPr>
          <p:nvPr>
            <p:ph type="title"/>
          </p:nvPr>
        </p:nvSpPr>
        <p:spPr>
          <a:xfrm>
            <a:off x="750242" y="632990"/>
            <a:ext cx="4062643" cy="1043409"/>
          </a:xfrm>
        </p:spPr>
        <p:txBody>
          <a:bodyPr>
            <a:normAutofit/>
          </a:bodyPr>
          <a:lstStyle/>
          <a:p>
            <a:r>
              <a:rPr lang="en-GB" sz="3600">
                <a:ea typeface="+mj-lt"/>
                <a:cs typeface="+mj-lt"/>
              </a:rPr>
              <a:t>Conclusion</a:t>
            </a:r>
            <a:r>
              <a:rPr lang="en-US" sz="3600">
                <a:ea typeface="+mj-lt"/>
                <a:cs typeface="+mj-lt"/>
              </a:rPr>
              <a:t> </a:t>
            </a:r>
            <a:endParaRPr lang="en-US" sz="3600"/>
          </a:p>
        </p:txBody>
      </p:sp>
      <p:sp>
        <p:nvSpPr>
          <p:cNvPr id="3" name="Content Placeholder 2">
            <a:extLst>
              <a:ext uri="{FF2B5EF4-FFF2-40B4-BE49-F238E27FC236}">
                <a16:creationId xmlns:a16="http://schemas.microsoft.com/office/drawing/2014/main" id="{7F588ECD-FBE7-B21D-75A4-E8FAEA6CD1EC}"/>
              </a:ext>
            </a:extLst>
          </p:cNvPr>
          <p:cNvSpPr>
            <a:spLocks noGrp="1"/>
          </p:cNvSpPr>
          <p:nvPr>
            <p:ph idx="1"/>
          </p:nvPr>
        </p:nvSpPr>
        <p:spPr>
          <a:xfrm>
            <a:off x="520242" y="1774372"/>
            <a:ext cx="4062642" cy="2754086"/>
          </a:xfrm>
        </p:spPr>
        <p:txBody>
          <a:bodyPr vert="horz" lIns="91440" tIns="45720" rIns="91440" bIns="45720" rtlCol="0" anchor="t">
            <a:normAutofit/>
          </a:bodyPr>
          <a:lstStyle/>
          <a:p>
            <a:r>
              <a:rPr lang="en-GB" sz="1400">
                <a:ea typeface="+mn-lt"/>
                <a:cs typeface="+mn-lt"/>
              </a:rPr>
              <a:t>In conclusion, adequate staffing is crucial to the success of quality assurance since it helps to prevent potentially fatal consequences for patients, keeps hospital expenditures in check, and ensures the health and safety of the staff. </a:t>
            </a:r>
            <a:endParaRPr lang="en-US" sz="1400">
              <a:ea typeface="+mn-lt"/>
              <a:cs typeface="+mn-lt"/>
            </a:endParaRPr>
          </a:p>
          <a:p>
            <a:r>
              <a:rPr lang="en-GB" sz="1400">
                <a:ea typeface="+mn-lt"/>
                <a:cs typeface="+mn-lt"/>
              </a:rPr>
              <a:t>For this reason, several areas of healthcare are working to improve the skills of their "front-line staff."</a:t>
            </a:r>
          </a:p>
          <a:p>
            <a:r>
              <a:rPr lang="en-GB" sz="1400">
                <a:ea typeface="+mn-lt"/>
                <a:cs typeface="+mn-lt"/>
              </a:rPr>
              <a:t>As a result, it is one of the responsibilities of hospital administration to provide adequate staff to sustain the quality and excellence of the hospital.</a:t>
            </a:r>
            <a:endParaRPr lang="en-GB" sz="1400">
              <a:cs typeface="Calibri"/>
            </a:endParaRPr>
          </a:p>
        </p:txBody>
      </p:sp>
    </p:spTree>
    <p:extLst>
      <p:ext uri="{BB962C8B-B14F-4D97-AF65-F5344CB8AC3E}">
        <p14:creationId xmlns:p14="http://schemas.microsoft.com/office/powerpoint/2010/main" val="1513045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680BF5D-2AF6-D5B4-1383-8572AF8EBA54}"/>
              </a:ext>
            </a:extLst>
          </p:cNvPr>
          <p:cNvSpPr>
            <a:spLocks noGrp="1"/>
          </p:cNvSpPr>
          <p:nvPr>
            <p:ph type="title"/>
          </p:nvPr>
        </p:nvSpPr>
        <p:spPr>
          <a:xfrm>
            <a:off x="731520" y="731520"/>
            <a:ext cx="6089904" cy="1426464"/>
          </a:xfrm>
        </p:spPr>
        <p:txBody>
          <a:bodyPr>
            <a:normAutofit/>
          </a:bodyPr>
          <a:lstStyle/>
          <a:p>
            <a:r>
              <a:rPr lang="en-US">
                <a:solidFill>
                  <a:srgbClr val="FFFFFF"/>
                </a:solidFill>
                <a:cs typeface="Calibri Light"/>
              </a:rPr>
              <a:t>References</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829393-C6CA-A3A6-1AFC-BD2DE9AD3F79}"/>
              </a:ext>
            </a:extLst>
          </p:cNvPr>
          <p:cNvSpPr>
            <a:spLocks noGrp="1"/>
          </p:cNvSpPr>
          <p:nvPr>
            <p:ph idx="1"/>
          </p:nvPr>
        </p:nvSpPr>
        <p:spPr>
          <a:xfrm>
            <a:off x="789456" y="2798385"/>
            <a:ext cx="10597729" cy="3283260"/>
          </a:xfrm>
        </p:spPr>
        <p:txBody>
          <a:bodyPr vert="horz" lIns="91440" tIns="45720" rIns="91440" bIns="45720" rtlCol="0" anchor="ctr">
            <a:normAutofit/>
          </a:bodyPr>
          <a:lstStyle/>
          <a:p>
            <a:r>
              <a:rPr lang="en-GB" sz="1100" dirty="0">
                <a:ea typeface="+mn-lt"/>
                <a:cs typeface="+mn-lt"/>
              </a:rPr>
              <a:t>Johnson, J., Hall, L.H., </a:t>
            </a:r>
            <a:r>
              <a:rPr lang="en-GB" sz="1100" dirty="0" err="1">
                <a:ea typeface="+mn-lt"/>
                <a:cs typeface="+mn-lt"/>
              </a:rPr>
              <a:t>Berzins</a:t>
            </a:r>
            <a:r>
              <a:rPr lang="en-GB" sz="1100" dirty="0">
                <a:ea typeface="+mn-lt"/>
                <a:cs typeface="+mn-lt"/>
              </a:rPr>
              <a:t>, K., Baker, J., Melling, K. and Thompson, C., 2018. Mental healthcare staff well‐being and burnout: A narrative review of trends, causes, implications, and recommendations for future interventions. </a:t>
            </a:r>
            <a:r>
              <a:rPr lang="en-GB" sz="1100" i="1" dirty="0">
                <a:ea typeface="+mn-lt"/>
                <a:cs typeface="+mn-lt"/>
              </a:rPr>
              <a:t>International journal of mental health nursing</a:t>
            </a:r>
            <a:r>
              <a:rPr lang="en-GB" sz="1100" dirty="0">
                <a:ea typeface="+mn-lt"/>
                <a:cs typeface="+mn-lt"/>
              </a:rPr>
              <a:t>, </a:t>
            </a:r>
            <a:r>
              <a:rPr lang="en-GB" sz="1100" i="1" dirty="0">
                <a:ea typeface="+mn-lt"/>
                <a:cs typeface="+mn-lt"/>
              </a:rPr>
              <a:t>27</a:t>
            </a:r>
            <a:r>
              <a:rPr lang="en-GB" sz="1100" dirty="0">
                <a:ea typeface="+mn-lt"/>
                <a:cs typeface="+mn-lt"/>
              </a:rPr>
              <a:t>(1), pp.20-32.</a:t>
            </a:r>
            <a:r>
              <a:rPr lang="en-US" sz="1100" dirty="0">
                <a:ea typeface="+mn-lt"/>
                <a:cs typeface="+mn-lt"/>
              </a:rPr>
              <a:t> </a:t>
            </a:r>
            <a:endParaRPr lang="en-US" sz="1100" dirty="0">
              <a:cs typeface="Calibri" panose="020F0502020204030204"/>
            </a:endParaRPr>
          </a:p>
          <a:p>
            <a:r>
              <a:rPr lang="en-GB" sz="1100" dirty="0" err="1">
                <a:ea typeface="+mn-lt"/>
                <a:cs typeface="+mn-lt"/>
              </a:rPr>
              <a:t>Nyashanu</a:t>
            </a:r>
            <a:r>
              <a:rPr lang="en-GB" sz="1100" dirty="0">
                <a:ea typeface="+mn-lt"/>
                <a:cs typeface="+mn-lt"/>
              </a:rPr>
              <a:t>, M., </a:t>
            </a:r>
            <a:r>
              <a:rPr lang="en-GB" sz="1100" dirty="0" err="1">
                <a:ea typeface="+mn-lt"/>
                <a:cs typeface="+mn-lt"/>
              </a:rPr>
              <a:t>Pfende</a:t>
            </a:r>
            <a:r>
              <a:rPr lang="en-GB" sz="1100" dirty="0">
                <a:ea typeface="+mn-lt"/>
                <a:cs typeface="+mn-lt"/>
              </a:rPr>
              <a:t>, F. and </a:t>
            </a:r>
            <a:r>
              <a:rPr lang="en-GB" sz="1100" dirty="0" err="1">
                <a:ea typeface="+mn-lt"/>
                <a:cs typeface="+mn-lt"/>
              </a:rPr>
              <a:t>Ekpenyong</a:t>
            </a:r>
            <a:r>
              <a:rPr lang="en-GB" sz="1100" dirty="0">
                <a:ea typeface="+mn-lt"/>
                <a:cs typeface="+mn-lt"/>
              </a:rPr>
              <a:t>, M.S., 2022. Triggers of mental health problems among frontline healthcare workers during the COVID‐19 pandemic in private care homes and domiciliary care agencies: Lived experiences of care workers in the Midlands region, UK. </a:t>
            </a:r>
            <a:r>
              <a:rPr lang="en-GB" sz="1100" i="1" dirty="0">
                <a:ea typeface="+mn-lt"/>
                <a:cs typeface="+mn-lt"/>
              </a:rPr>
              <a:t>Health &amp; social care in the community</a:t>
            </a:r>
            <a:r>
              <a:rPr lang="en-GB" sz="1100" dirty="0">
                <a:ea typeface="+mn-lt"/>
                <a:cs typeface="+mn-lt"/>
              </a:rPr>
              <a:t>, </a:t>
            </a:r>
            <a:r>
              <a:rPr lang="en-GB" sz="1100" i="1" dirty="0">
                <a:ea typeface="+mn-lt"/>
                <a:cs typeface="+mn-lt"/>
              </a:rPr>
              <a:t>30</a:t>
            </a:r>
            <a:r>
              <a:rPr lang="en-GB" sz="1100" dirty="0">
                <a:ea typeface="+mn-lt"/>
                <a:cs typeface="+mn-lt"/>
              </a:rPr>
              <a:t>(2), pp.e370-e376.</a:t>
            </a:r>
            <a:r>
              <a:rPr lang="en-US" sz="1100" dirty="0">
                <a:ea typeface="+mn-lt"/>
                <a:cs typeface="+mn-lt"/>
              </a:rPr>
              <a:t> </a:t>
            </a:r>
            <a:endParaRPr lang="en-US" sz="1100" dirty="0"/>
          </a:p>
          <a:p>
            <a:r>
              <a:rPr lang="en-GB" sz="1100" dirty="0">
                <a:ea typeface="+mn-lt"/>
                <a:cs typeface="+mn-lt"/>
              </a:rPr>
              <a:t>Okpala, P., 2022. Using technology to ameliorate the effects of healthcare staff shortages during pandemics. </a:t>
            </a:r>
            <a:r>
              <a:rPr lang="en-GB" sz="1100" i="1" dirty="0">
                <a:ea typeface="+mn-lt"/>
                <a:cs typeface="+mn-lt"/>
              </a:rPr>
              <a:t>International Journal of Healthcare Management</a:t>
            </a:r>
            <a:r>
              <a:rPr lang="en-GB" sz="1100" dirty="0">
                <a:ea typeface="+mn-lt"/>
                <a:cs typeface="+mn-lt"/>
              </a:rPr>
              <a:t>, </a:t>
            </a:r>
            <a:r>
              <a:rPr lang="en-GB" sz="1100" i="1" dirty="0">
                <a:ea typeface="+mn-lt"/>
                <a:cs typeface="+mn-lt"/>
              </a:rPr>
              <a:t>15</a:t>
            </a:r>
            <a:r>
              <a:rPr lang="en-GB" sz="1100" dirty="0">
                <a:ea typeface="+mn-lt"/>
                <a:cs typeface="+mn-lt"/>
              </a:rPr>
              <a:t>(3), pp.261-266.</a:t>
            </a:r>
            <a:r>
              <a:rPr lang="en-US" sz="1100" dirty="0">
                <a:ea typeface="+mn-lt"/>
                <a:cs typeface="+mn-lt"/>
              </a:rPr>
              <a:t> </a:t>
            </a:r>
            <a:endParaRPr lang="en-US" sz="1100" dirty="0"/>
          </a:p>
          <a:p>
            <a:r>
              <a:rPr lang="en-GB" sz="1100" dirty="0" err="1">
                <a:ea typeface="+mn-lt"/>
                <a:cs typeface="+mn-lt"/>
              </a:rPr>
              <a:t>Sizmur</a:t>
            </a:r>
            <a:r>
              <a:rPr lang="en-GB" sz="1100" dirty="0">
                <a:ea typeface="+mn-lt"/>
                <a:cs typeface="+mn-lt"/>
              </a:rPr>
              <a:t>, S. and Raleigh, V., 2018. The risks to care quality and staff wellbeing of an NHS system under pressure. </a:t>
            </a:r>
            <a:r>
              <a:rPr lang="en-GB" sz="1100" i="1" dirty="0">
                <a:ea typeface="+mn-lt"/>
                <a:cs typeface="+mn-lt"/>
              </a:rPr>
              <a:t>The King’s Fund: Oxford</a:t>
            </a:r>
            <a:r>
              <a:rPr lang="en-GB" sz="1100" dirty="0">
                <a:ea typeface="+mn-lt"/>
                <a:cs typeface="+mn-lt"/>
              </a:rPr>
              <a:t>, </a:t>
            </a:r>
            <a:r>
              <a:rPr lang="en-GB" sz="1100" i="1" dirty="0">
                <a:ea typeface="+mn-lt"/>
                <a:cs typeface="+mn-lt"/>
              </a:rPr>
              <a:t>24</a:t>
            </a:r>
            <a:r>
              <a:rPr lang="en-GB" sz="1100" dirty="0">
                <a:ea typeface="+mn-lt"/>
                <a:cs typeface="+mn-lt"/>
              </a:rPr>
              <a:t>.</a:t>
            </a:r>
            <a:r>
              <a:rPr lang="en-US" sz="1100" dirty="0">
                <a:ea typeface="+mn-lt"/>
                <a:cs typeface="+mn-lt"/>
              </a:rPr>
              <a:t> </a:t>
            </a:r>
            <a:endParaRPr lang="en-US" sz="1100" dirty="0"/>
          </a:p>
          <a:p>
            <a:r>
              <a:rPr lang="en-GB" sz="1100" dirty="0">
                <a:ea typeface="+mn-lt"/>
                <a:cs typeface="+mn-lt"/>
              </a:rPr>
              <a:t>Valdez, C.D. and Nichols, T.W., 2013. Motivating healthcare workers to work during a crisis: A literature review. </a:t>
            </a:r>
            <a:r>
              <a:rPr lang="en-GB" sz="1100" i="1" dirty="0">
                <a:ea typeface="+mn-lt"/>
                <a:cs typeface="+mn-lt"/>
              </a:rPr>
              <a:t>Journal of Management Policy and Practice</a:t>
            </a:r>
            <a:r>
              <a:rPr lang="en-GB" sz="1100" dirty="0">
                <a:ea typeface="+mn-lt"/>
                <a:cs typeface="+mn-lt"/>
              </a:rPr>
              <a:t>, </a:t>
            </a:r>
            <a:r>
              <a:rPr lang="en-GB" sz="1100" i="1" dirty="0">
                <a:ea typeface="+mn-lt"/>
                <a:cs typeface="+mn-lt"/>
              </a:rPr>
              <a:t>14</a:t>
            </a:r>
            <a:r>
              <a:rPr lang="en-GB" sz="1100" dirty="0">
                <a:ea typeface="+mn-lt"/>
                <a:cs typeface="+mn-lt"/>
              </a:rPr>
              <a:t>(4), pp.43-51.</a:t>
            </a:r>
            <a:r>
              <a:rPr lang="en-US" sz="1100" dirty="0">
                <a:ea typeface="+mn-lt"/>
                <a:cs typeface="+mn-lt"/>
              </a:rPr>
              <a:t> </a:t>
            </a:r>
            <a:endParaRPr lang="en-US" sz="1100" dirty="0"/>
          </a:p>
          <a:p>
            <a:r>
              <a:rPr lang="en-GB" sz="1100" dirty="0">
                <a:ea typeface="+mn-lt"/>
                <a:cs typeface="+mn-lt"/>
              </a:rPr>
              <a:t>Vento, S., </a:t>
            </a:r>
            <a:r>
              <a:rPr lang="en-GB" sz="1100" dirty="0" err="1">
                <a:ea typeface="+mn-lt"/>
                <a:cs typeface="+mn-lt"/>
              </a:rPr>
              <a:t>Cainelli</a:t>
            </a:r>
            <a:r>
              <a:rPr lang="en-GB" sz="1100" dirty="0">
                <a:ea typeface="+mn-lt"/>
                <a:cs typeface="+mn-lt"/>
              </a:rPr>
              <a:t>, F. and Vallone, A., 2020. Violence against healthcare workers: a worldwide phenomenon with serious consequences. </a:t>
            </a:r>
            <a:r>
              <a:rPr lang="en-GB" sz="1100" i="1" dirty="0">
                <a:ea typeface="+mn-lt"/>
                <a:cs typeface="+mn-lt"/>
              </a:rPr>
              <a:t>Frontiers in public health</a:t>
            </a:r>
            <a:r>
              <a:rPr lang="en-GB" sz="1100" dirty="0">
                <a:ea typeface="+mn-lt"/>
                <a:cs typeface="+mn-lt"/>
              </a:rPr>
              <a:t>, </a:t>
            </a:r>
            <a:r>
              <a:rPr lang="en-GB" sz="1100" i="1" dirty="0">
                <a:ea typeface="+mn-lt"/>
                <a:cs typeface="+mn-lt"/>
              </a:rPr>
              <a:t>8</a:t>
            </a:r>
            <a:r>
              <a:rPr lang="en-GB" sz="1100" dirty="0">
                <a:ea typeface="+mn-lt"/>
                <a:cs typeface="+mn-lt"/>
              </a:rPr>
              <a:t>, p.570459.</a:t>
            </a:r>
            <a:r>
              <a:rPr lang="en-US" sz="1100" dirty="0">
                <a:ea typeface="+mn-lt"/>
                <a:cs typeface="+mn-lt"/>
              </a:rPr>
              <a:t> </a:t>
            </a:r>
            <a:endParaRPr lang="en-US" sz="1100" dirty="0"/>
          </a:p>
          <a:p>
            <a:r>
              <a:rPr lang="en-GB" sz="1100" dirty="0" err="1">
                <a:ea typeface="+mn-lt"/>
                <a:cs typeface="+mn-lt"/>
              </a:rPr>
              <a:t>Weberg</a:t>
            </a:r>
            <a:r>
              <a:rPr lang="en-GB" sz="1100" dirty="0">
                <a:ea typeface="+mn-lt"/>
                <a:cs typeface="+mn-lt"/>
              </a:rPr>
              <a:t>, D., 2010. Transformational leadership and staff retention: an evidence review with implications for healthcare systems. </a:t>
            </a:r>
            <a:r>
              <a:rPr lang="en-GB" sz="1100" i="1" dirty="0">
                <a:ea typeface="+mn-lt"/>
                <a:cs typeface="+mn-lt"/>
              </a:rPr>
              <a:t>Nursing administration quarterly</a:t>
            </a:r>
            <a:r>
              <a:rPr lang="en-GB" sz="1100" dirty="0">
                <a:ea typeface="+mn-lt"/>
                <a:cs typeface="+mn-lt"/>
              </a:rPr>
              <a:t>, </a:t>
            </a:r>
            <a:r>
              <a:rPr lang="en-GB" sz="1100" i="1" dirty="0">
                <a:ea typeface="+mn-lt"/>
                <a:cs typeface="+mn-lt"/>
              </a:rPr>
              <a:t>34</a:t>
            </a:r>
            <a:r>
              <a:rPr lang="en-GB" sz="1100" dirty="0">
                <a:ea typeface="+mn-lt"/>
                <a:cs typeface="+mn-lt"/>
              </a:rPr>
              <a:t>(3), pp.246-258.</a:t>
            </a:r>
            <a:r>
              <a:rPr lang="en-US" sz="1100" dirty="0">
                <a:ea typeface="+mn-lt"/>
                <a:cs typeface="+mn-lt"/>
              </a:rPr>
              <a:t> </a:t>
            </a:r>
            <a:endParaRPr lang="en-US" sz="1100" dirty="0"/>
          </a:p>
          <a:p>
            <a:r>
              <a:rPr lang="en-GB" sz="1100" dirty="0">
                <a:ea typeface="+mn-lt"/>
                <a:cs typeface="+mn-lt"/>
              </a:rPr>
              <a:t>Winter, V., </a:t>
            </a:r>
            <a:r>
              <a:rPr lang="en-GB" sz="1100" dirty="0" err="1">
                <a:ea typeface="+mn-lt"/>
                <a:cs typeface="+mn-lt"/>
              </a:rPr>
              <a:t>Schreyögg</a:t>
            </a:r>
            <a:r>
              <a:rPr lang="en-GB" sz="1100" dirty="0">
                <a:ea typeface="+mn-lt"/>
                <a:cs typeface="+mn-lt"/>
              </a:rPr>
              <a:t>, J. and </a:t>
            </a:r>
            <a:r>
              <a:rPr lang="en-GB" sz="1100" dirty="0" err="1">
                <a:ea typeface="+mn-lt"/>
                <a:cs typeface="+mn-lt"/>
              </a:rPr>
              <a:t>Thiel</a:t>
            </a:r>
            <a:r>
              <a:rPr lang="en-GB" sz="1100" dirty="0">
                <a:ea typeface="+mn-lt"/>
                <a:cs typeface="+mn-lt"/>
              </a:rPr>
              <a:t>, A., 2020. Hospital staff shortages: environmental and organisational determinants and implications for patient satisfaction. </a:t>
            </a:r>
            <a:r>
              <a:rPr lang="en-GB" sz="1100" i="1" dirty="0">
                <a:ea typeface="+mn-lt"/>
                <a:cs typeface="+mn-lt"/>
              </a:rPr>
              <a:t>Health Policy</a:t>
            </a:r>
            <a:r>
              <a:rPr lang="en-GB" sz="1100" dirty="0">
                <a:ea typeface="+mn-lt"/>
                <a:cs typeface="+mn-lt"/>
              </a:rPr>
              <a:t>, </a:t>
            </a:r>
            <a:r>
              <a:rPr lang="en-GB" sz="1100" i="1" dirty="0">
                <a:ea typeface="+mn-lt"/>
                <a:cs typeface="+mn-lt"/>
              </a:rPr>
              <a:t>124</a:t>
            </a:r>
            <a:r>
              <a:rPr lang="en-GB" sz="1100" dirty="0">
                <a:ea typeface="+mn-lt"/>
                <a:cs typeface="+mn-lt"/>
              </a:rPr>
              <a:t>(4), pp.380-388.</a:t>
            </a:r>
            <a:r>
              <a:rPr lang="en-US" sz="1100" dirty="0">
                <a:ea typeface="+mn-lt"/>
                <a:cs typeface="+mn-lt"/>
              </a:rPr>
              <a:t> </a:t>
            </a:r>
            <a:endParaRPr lang="en-US" sz="1100" dirty="0"/>
          </a:p>
          <a:p>
            <a:r>
              <a:rPr lang="en-GB" sz="1100" dirty="0">
                <a:ea typeface="+mn-lt"/>
                <a:cs typeface="+mn-lt"/>
              </a:rPr>
              <a:t>Xu, H., </a:t>
            </a:r>
            <a:r>
              <a:rPr lang="en-GB" sz="1100" dirty="0" err="1">
                <a:ea typeface="+mn-lt"/>
                <a:cs typeface="+mn-lt"/>
              </a:rPr>
              <a:t>Intrator</a:t>
            </a:r>
            <a:r>
              <a:rPr lang="en-GB" sz="1100" dirty="0">
                <a:ea typeface="+mn-lt"/>
                <a:cs typeface="+mn-lt"/>
              </a:rPr>
              <a:t>, O. and </a:t>
            </a:r>
            <a:r>
              <a:rPr lang="en-GB" sz="1100" dirty="0" err="1">
                <a:ea typeface="+mn-lt"/>
                <a:cs typeface="+mn-lt"/>
              </a:rPr>
              <a:t>Bowblis</a:t>
            </a:r>
            <a:r>
              <a:rPr lang="en-GB" sz="1100" dirty="0">
                <a:ea typeface="+mn-lt"/>
                <a:cs typeface="+mn-lt"/>
              </a:rPr>
              <a:t>, J.R., 2020. Shortages of staff in nursing homes during the COVID-19 pandemic: what are the driving factors?. </a:t>
            </a:r>
            <a:r>
              <a:rPr lang="en-GB" sz="1100" i="1" dirty="0">
                <a:ea typeface="+mn-lt"/>
                <a:cs typeface="+mn-lt"/>
              </a:rPr>
              <a:t>Journal of the American Medical Directors Association</a:t>
            </a:r>
            <a:r>
              <a:rPr lang="en-GB" sz="1100" dirty="0">
                <a:ea typeface="+mn-lt"/>
                <a:cs typeface="+mn-lt"/>
              </a:rPr>
              <a:t>, </a:t>
            </a:r>
            <a:r>
              <a:rPr lang="en-GB" sz="1100" i="1" dirty="0">
                <a:ea typeface="+mn-lt"/>
                <a:cs typeface="+mn-lt"/>
              </a:rPr>
              <a:t>21</a:t>
            </a:r>
            <a:r>
              <a:rPr lang="en-GB" sz="1100" dirty="0">
                <a:ea typeface="+mn-lt"/>
                <a:cs typeface="+mn-lt"/>
              </a:rPr>
              <a:t>(10), pp.1371-1377.</a:t>
            </a:r>
            <a:r>
              <a:rPr lang="en-US" sz="1100" dirty="0">
                <a:ea typeface="+mn-lt"/>
                <a:cs typeface="+mn-lt"/>
              </a:rPr>
              <a:t> </a:t>
            </a:r>
            <a:endParaRPr lang="en-US" sz="1100" dirty="0"/>
          </a:p>
        </p:txBody>
      </p:sp>
    </p:spTree>
    <p:extLst>
      <p:ext uri="{BB962C8B-B14F-4D97-AF65-F5344CB8AC3E}">
        <p14:creationId xmlns:p14="http://schemas.microsoft.com/office/powerpoint/2010/main" val="19437273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3687</Words>
  <Application>Microsoft Office PowerPoint</Application>
  <PresentationFormat>Widescreen</PresentationFormat>
  <Paragraphs>137</Paragraphs>
  <Slides>8</Slides>
  <Notes>7</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Problem Solving and Decision Making</vt:lpstr>
      <vt:lpstr>Introduction </vt:lpstr>
      <vt:lpstr>Impact of Staff Shortage on Healthcare </vt:lpstr>
      <vt:lpstr>PESTEL Analysis of NHS Short Staffing </vt:lpstr>
      <vt:lpstr>Causes of Shortage of Staff in Healthcare </vt:lpstr>
      <vt:lpstr>Solutions To Overcome the Shortage of Staff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
  <cp:lastModifiedBy>Liviu Hadirca (2119291)</cp:lastModifiedBy>
  <cp:revision>1</cp:revision>
  <dcterms:created xsi:type="dcterms:W3CDTF">2022-12-01T19:58:39Z</dcterms:created>
  <dcterms:modified xsi:type="dcterms:W3CDTF">2022-12-02T01:10:31Z</dcterms:modified>
</cp:coreProperties>
</file>