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7"/>
  </p:notesMasterIdLst>
  <p:sldIdLst>
    <p:sldId id="277" r:id="rId2"/>
    <p:sldId id="299" r:id="rId3"/>
    <p:sldId id="319" r:id="rId4"/>
    <p:sldId id="320" r:id="rId5"/>
    <p:sldId id="308" r:id="rId6"/>
    <p:sldId id="309" r:id="rId7"/>
    <p:sldId id="323" r:id="rId8"/>
    <p:sldId id="313" r:id="rId9"/>
    <p:sldId id="324" r:id="rId10"/>
    <p:sldId id="314" r:id="rId11"/>
    <p:sldId id="315" r:id="rId12"/>
    <p:sldId id="273" r:id="rId13"/>
    <p:sldId id="316" r:id="rId14"/>
    <p:sldId id="312" r:id="rId15"/>
    <p:sldId id="321" r:id="rId16"/>
    <p:sldId id="325" r:id="rId17"/>
    <p:sldId id="327" r:id="rId18"/>
    <p:sldId id="328" r:id="rId19"/>
    <p:sldId id="310" r:id="rId20"/>
    <p:sldId id="317" r:id="rId21"/>
    <p:sldId id="318" r:id="rId22"/>
    <p:sldId id="329" r:id="rId23"/>
    <p:sldId id="330" r:id="rId24"/>
    <p:sldId id="322" r:id="rId25"/>
    <p:sldId id="307"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309" autoAdjust="0"/>
    <p:restoredTop sz="96327"/>
  </p:normalViewPr>
  <p:slideViewPr>
    <p:cSldViewPr snapToGrid="0">
      <p:cViewPr varScale="1">
        <p:scale>
          <a:sx n="69" d="100"/>
          <a:sy n="69" d="100"/>
        </p:scale>
        <p:origin x="208" y="6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E24DEF-91CD-491D-9533-BD595DF423F4}" type="datetimeFigureOut">
              <a:rPr lang="en-US" smtClean="0"/>
              <a:t>10/11/25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CFAE6F-765C-4444-AACC-5AA39FBBC377}" type="slidenum">
              <a:rPr lang="en-US" smtClean="0"/>
              <a:t>‹#›</a:t>
            </a:fld>
            <a:endParaRPr lang="en-US"/>
          </a:p>
        </p:txBody>
      </p:sp>
    </p:spTree>
    <p:extLst>
      <p:ext uri="{BB962C8B-B14F-4D97-AF65-F5344CB8AC3E}">
        <p14:creationId xmlns:p14="http://schemas.microsoft.com/office/powerpoint/2010/main" val="1124957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Lobotomy was used to treat Schizophrenia; tissues that connect  frontal lobe and prefrontal cortex is removed. This treatment technique previously received an award and was highly regarded. Insulin Coma, causes the insulin level to  drop, temporary loss of consciousness (avg 4hrs). ECT, used to treat depression, mania and some symptoms of schizophrenia. A temporary seizure is induced, causing changes in electrical impulses.  Treatment is offered twice a week, last 6 weeks (avg)</a:t>
            </a:r>
          </a:p>
        </p:txBody>
      </p:sp>
      <p:sp>
        <p:nvSpPr>
          <p:cNvPr id="4" name="Slide Number Placeholder 3"/>
          <p:cNvSpPr>
            <a:spLocks noGrp="1"/>
          </p:cNvSpPr>
          <p:nvPr>
            <p:ph type="sldNum" sz="quarter" idx="5"/>
          </p:nvPr>
        </p:nvSpPr>
        <p:spPr/>
        <p:txBody>
          <a:bodyPr/>
          <a:lstStyle/>
          <a:p>
            <a:fld id="{45CFAE6F-765C-4444-AACC-5AA39FBBC377}" type="slidenum">
              <a:rPr lang="en-US" smtClean="0"/>
              <a:t>12</a:t>
            </a:fld>
            <a:endParaRPr lang="en-US"/>
          </a:p>
        </p:txBody>
      </p:sp>
    </p:spTree>
    <p:extLst>
      <p:ext uri="{BB962C8B-B14F-4D97-AF65-F5344CB8AC3E}">
        <p14:creationId xmlns:p14="http://schemas.microsoft.com/office/powerpoint/2010/main" val="13806111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5CFAE6F-765C-4444-AACC-5AA39FBBC377}" type="slidenum">
              <a:rPr lang="en-US" smtClean="0"/>
              <a:t>25</a:t>
            </a:fld>
            <a:endParaRPr lang="en-US"/>
          </a:p>
        </p:txBody>
      </p:sp>
    </p:spTree>
    <p:extLst>
      <p:ext uri="{BB962C8B-B14F-4D97-AF65-F5344CB8AC3E}">
        <p14:creationId xmlns:p14="http://schemas.microsoft.com/office/powerpoint/2010/main" val="8802533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11/10/2025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74359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44498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78349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70228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4207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8272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69038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37952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825017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683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62691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11/10/2025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23030327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8.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mind.org.uk/information-support/types-of-mental-health-problems/mental-health-problems-introduction/treatment-options/#Medication" TargetMode="External"/><Relationship Id="rId2" Type="http://schemas.openxmlformats.org/officeDocument/2006/relationships/hyperlink" Target="https://www.mind.org.uk/information-support/types-of-mental-health-problems/mental-health-problems-introduction/treatment-options/#TalkingTreatments" TargetMode="Externa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3" Type="http://schemas.openxmlformats.org/officeDocument/2006/relationships/hyperlink" Target="https://www.mind.org.uk/information-support/types-of-mental-health-problems/mental-health-problems-introduction/treatment-options/#ComplementaryAndAlternativeTherapies" TargetMode="External"/><Relationship Id="rId2" Type="http://schemas.openxmlformats.org/officeDocument/2006/relationships/hyperlink" Target="https://www.mind.org.uk/information-support/types-of-mental-health-problems/mental-health-problems-introduction/treatment-options/#ArtsAndCreativeTherapies" TargetMode="Externa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mind.org.uk/information-support/types-of-mental-health-problems/mental-health-problems-introduction/treatment-option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8223" y="1014761"/>
            <a:ext cx="8345865" cy="2084065"/>
          </a:xfrm>
        </p:spPr>
        <p:txBody>
          <a:bodyPr>
            <a:noAutofit/>
          </a:bodyPr>
          <a:lstStyle/>
          <a:p>
            <a:r>
              <a:rPr lang="en-GB" b="1" kern="100" dirty="0">
                <a:solidFill>
                  <a:schemeClr val="bg1"/>
                </a:solidFill>
                <a:effectLst/>
                <a:ea typeface="Arial" panose="020B0604020202020204" pitchFamily="34" charset="0"/>
                <a:cs typeface="Arial" panose="020B0604020202020204" pitchFamily="34" charset="0"/>
              </a:rPr>
              <a:t>Psychopathological Classifications and Provisions</a:t>
            </a:r>
            <a:br>
              <a:rPr lang="en-GB" b="1" kern="100" dirty="0">
                <a:solidFill>
                  <a:schemeClr val="bg1"/>
                </a:solidFill>
                <a:effectLst/>
                <a:ea typeface="DengXian" panose="02010600030101010101" pitchFamily="2" charset="-122"/>
                <a:cs typeface="Arial" panose="020B0604020202020204" pitchFamily="34" charset="0"/>
              </a:rPr>
            </a:br>
            <a:r>
              <a:rPr lang="en-GB" b="1" dirty="0">
                <a:solidFill>
                  <a:schemeClr val="bg1"/>
                </a:solidFill>
                <a:effectLst/>
                <a:ea typeface="Arial" panose="020B0604020202020204" pitchFamily="34" charset="0"/>
              </a:rPr>
              <a:t>BMHP6029</a:t>
            </a:r>
            <a:r>
              <a:rPr lang="en-GB" dirty="0">
                <a:solidFill>
                  <a:schemeClr val="bg1"/>
                </a:solidFill>
                <a:effectLst/>
              </a:rPr>
              <a:t> </a:t>
            </a:r>
            <a:endParaRPr lang="en-GB" altLang="en-US"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2058224" y="3429001"/>
            <a:ext cx="8262934" cy="32316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white"/>
                </a:solidFill>
                <a:effectLst/>
                <a:uLnTx/>
                <a:uFillTx/>
                <a:latin typeface="Myriad Pro"/>
                <a:ea typeface="+mn-ea"/>
                <a:cs typeface="+mn-cs"/>
              </a:rPr>
              <a:t>WEEK </a:t>
            </a:r>
            <a:r>
              <a:rPr lang="en-GB" sz="4400" b="1" dirty="0">
                <a:solidFill>
                  <a:prstClr val="white"/>
                </a:solidFill>
                <a:latin typeface="Myriad Pro"/>
              </a:rPr>
              <a:t>2</a:t>
            </a:r>
          </a:p>
          <a:p>
            <a:pPr algn="ctr" defTabSz="914400">
              <a:defRPr/>
            </a:pPr>
            <a:r>
              <a:rPr lang="en-GB" sz="4400" b="1" kern="100" dirty="0">
                <a:solidFill>
                  <a:schemeClr val="bg1"/>
                </a:solidFill>
                <a:effectLst/>
                <a:latin typeface="+mj-lt"/>
                <a:ea typeface="Arial" panose="020B0604020202020204" pitchFamily="34" charset="0"/>
                <a:cs typeface="Arial" panose="020B0604020202020204" pitchFamily="34" charset="0"/>
              </a:rPr>
              <a:t>Historical contexts of mental disorders </a:t>
            </a:r>
            <a:endParaRPr lang="en-GB" sz="4400" b="1" kern="100" dirty="0">
              <a:solidFill>
                <a:schemeClr val="bg1"/>
              </a:solidFill>
              <a:effectLst/>
              <a:latin typeface="+mj-lt"/>
              <a:ea typeface="DengXian" panose="02010600030101010101" pitchFamily="2" charset="-122"/>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600" b="1"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600" b="1" i="0" u="none" strike="noStrike" kern="1200" cap="none" spc="0" normalizeH="0" baseline="0" noProof="0" dirty="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D52EC-0912-3E18-85FE-ED180EB07321}"/>
              </a:ext>
            </a:extLst>
          </p:cNvPr>
          <p:cNvSpPr>
            <a:spLocks noGrp="1"/>
          </p:cNvSpPr>
          <p:nvPr>
            <p:ph type="title"/>
          </p:nvPr>
        </p:nvSpPr>
        <p:spPr/>
        <p:txBody>
          <a:bodyPr>
            <a:normAutofit/>
          </a:bodyPr>
          <a:lstStyle/>
          <a:p>
            <a:r>
              <a:rPr lang="en-US" sz="4000" b="1" dirty="0"/>
              <a:t>This week’s learning objectives: </a:t>
            </a:r>
          </a:p>
        </p:txBody>
      </p:sp>
      <p:sp>
        <p:nvSpPr>
          <p:cNvPr id="3" name="Content Placeholder 2">
            <a:extLst>
              <a:ext uri="{FF2B5EF4-FFF2-40B4-BE49-F238E27FC236}">
                <a16:creationId xmlns:a16="http://schemas.microsoft.com/office/drawing/2014/main" id="{B9CA3384-4DBD-DF59-6747-06D49D547625}"/>
              </a:ext>
            </a:extLst>
          </p:cNvPr>
          <p:cNvSpPr>
            <a:spLocks noGrp="1"/>
          </p:cNvSpPr>
          <p:nvPr>
            <p:ph idx="1"/>
          </p:nvPr>
        </p:nvSpPr>
        <p:spPr/>
        <p:txBody>
          <a:bodyPr>
            <a:normAutofit/>
          </a:bodyPr>
          <a:lstStyle/>
          <a:p>
            <a:r>
              <a:rPr lang="en-GB" sz="2800" dirty="0"/>
              <a:t>Discuss and evaluate how understanding and treatment of mental disorders have evolved over time.</a:t>
            </a:r>
          </a:p>
          <a:p>
            <a:endParaRPr lang="en-GB" sz="2800" dirty="0"/>
          </a:p>
          <a:p>
            <a:r>
              <a:rPr lang="en-GB" sz="2800" dirty="0"/>
              <a:t>Assess the importance of historical context in shaping current practices and policies.</a:t>
            </a:r>
            <a:endParaRPr lang="en-US" sz="2800" dirty="0"/>
          </a:p>
        </p:txBody>
      </p:sp>
    </p:spTree>
    <p:extLst>
      <p:ext uri="{BB962C8B-B14F-4D97-AF65-F5344CB8AC3E}">
        <p14:creationId xmlns:p14="http://schemas.microsoft.com/office/powerpoint/2010/main" val="20492003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9CCAD-8CC5-4B35-A741-1B22A40EDA56}"/>
              </a:ext>
            </a:extLst>
          </p:cNvPr>
          <p:cNvSpPr>
            <a:spLocks noGrp="1"/>
          </p:cNvSpPr>
          <p:nvPr>
            <p:ph type="title"/>
          </p:nvPr>
        </p:nvSpPr>
        <p:spPr/>
        <p:txBody>
          <a:bodyPr>
            <a:normAutofit/>
          </a:bodyPr>
          <a:lstStyle/>
          <a:p>
            <a:r>
              <a:rPr lang="en-GB" sz="4000" b="1" i="0" u="none" strike="noStrike" dirty="0">
                <a:effectLst/>
                <a:highlight>
                  <a:srgbClr val="FFFFFF"/>
                </a:highlight>
              </a:rPr>
              <a:t>The evolution of mental illness</a:t>
            </a:r>
            <a:endParaRPr lang="en-GB" sz="4000" b="1" dirty="0"/>
          </a:p>
        </p:txBody>
      </p:sp>
      <p:sp>
        <p:nvSpPr>
          <p:cNvPr id="3" name="Content Placeholder 2">
            <a:extLst>
              <a:ext uri="{FF2B5EF4-FFF2-40B4-BE49-F238E27FC236}">
                <a16:creationId xmlns:a16="http://schemas.microsoft.com/office/drawing/2014/main" id="{6EACEC62-A014-E515-08A1-90C14F1F511A}"/>
              </a:ext>
            </a:extLst>
          </p:cNvPr>
          <p:cNvSpPr>
            <a:spLocks noGrp="1"/>
          </p:cNvSpPr>
          <p:nvPr>
            <p:ph idx="1"/>
          </p:nvPr>
        </p:nvSpPr>
        <p:spPr/>
        <p:txBody>
          <a:bodyPr>
            <a:noAutofit/>
          </a:bodyPr>
          <a:lstStyle/>
          <a:p>
            <a:r>
              <a:rPr lang="en-GB" sz="2800" b="0" i="0" u="none" strike="noStrike" dirty="0">
                <a:effectLst/>
                <a:highlight>
                  <a:srgbClr val="FFFFFF"/>
                </a:highlight>
              </a:rPr>
              <a:t>The evolution of mental illness has not been linear or progressive but rather cyclical. </a:t>
            </a:r>
          </a:p>
          <a:p>
            <a:r>
              <a:rPr lang="en-GB" sz="2800" b="0" i="0" u="none" strike="noStrike" dirty="0">
                <a:effectLst/>
                <a:highlight>
                  <a:srgbClr val="FFFFFF"/>
                </a:highlight>
              </a:rPr>
              <a:t>Whether a behaviour is considered normal or abnormal depends on the context surrounding the behaviour and thus changes as a function of a particular time and culture. </a:t>
            </a:r>
          </a:p>
          <a:p>
            <a:r>
              <a:rPr lang="en-GB" sz="2800" b="0" i="0" u="none" strike="noStrike" dirty="0">
                <a:effectLst/>
                <a:highlight>
                  <a:srgbClr val="FFFFFF"/>
                </a:highlight>
              </a:rPr>
              <a:t>In the past, uncommon behaviour or behaviour that deviated from the sociocultural norms and expectations of a specific culture and period has been used as a way to silence or control certain individuals or groups. </a:t>
            </a:r>
            <a:endParaRPr lang="en-GB" sz="2800" dirty="0"/>
          </a:p>
        </p:txBody>
      </p:sp>
    </p:spTree>
    <p:extLst>
      <p:ext uri="{BB962C8B-B14F-4D97-AF65-F5344CB8AC3E}">
        <p14:creationId xmlns:p14="http://schemas.microsoft.com/office/powerpoint/2010/main" val="14688827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C2945-F757-B9D7-2589-FF0FA71ADEDE}"/>
              </a:ext>
            </a:extLst>
          </p:cNvPr>
          <p:cNvSpPr>
            <a:spLocks noGrp="1"/>
          </p:cNvSpPr>
          <p:nvPr>
            <p:ph type="title"/>
          </p:nvPr>
        </p:nvSpPr>
        <p:spPr/>
        <p:txBody>
          <a:bodyPr>
            <a:normAutofit/>
          </a:bodyPr>
          <a:lstStyle/>
          <a:p>
            <a:r>
              <a:rPr lang="en-GB" sz="4000" b="1" dirty="0"/>
              <a:t>Cont. </a:t>
            </a:r>
          </a:p>
        </p:txBody>
      </p:sp>
      <p:sp>
        <p:nvSpPr>
          <p:cNvPr id="3" name="Content Placeholder 2">
            <a:extLst>
              <a:ext uri="{FF2B5EF4-FFF2-40B4-BE49-F238E27FC236}">
                <a16:creationId xmlns:a16="http://schemas.microsoft.com/office/drawing/2014/main" id="{E4513F88-DC55-835C-9981-9E6ABE70C9D4}"/>
              </a:ext>
            </a:extLst>
          </p:cNvPr>
          <p:cNvSpPr>
            <a:spLocks noGrp="1"/>
          </p:cNvSpPr>
          <p:nvPr>
            <p:ph idx="1"/>
          </p:nvPr>
        </p:nvSpPr>
        <p:spPr/>
        <p:txBody>
          <a:bodyPr>
            <a:normAutofit/>
          </a:bodyPr>
          <a:lstStyle/>
          <a:p>
            <a:r>
              <a:rPr lang="en-GB" sz="2800" b="0" i="0" u="none" strike="noStrike" dirty="0">
                <a:effectLst/>
                <a:highlight>
                  <a:srgbClr val="FFFFFF"/>
                </a:highlight>
              </a:rPr>
              <a:t>As a result, a less </a:t>
            </a:r>
            <a:r>
              <a:rPr lang="en-GB" sz="2800" i="0" u="none" strike="noStrike" dirty="0">
                <a:effectLst/>
              </a:rPr>
              <a:t>cultural relativist</a:t>
            </a:r>
            <a:r>
              <a:rPr lang="en-GB" sz="2800" i="0" u="none" strike="noStrike" dirty="0">
                <a:effectLst/>
                <a:highlight>
                  <a:srgbClr val="FFFFFF"/>
                </a:highlight>
              </a:rPr>
              <a:t> </a:t>
            </a:r>
            <a:r>
              <a:rPr lang="en-GB" sz="2800" b="0" i="0" u="none" strike="noStrike" dirty="0">
                <a:effectLst/>
                <a:highlight>
                  <a:srgbClr val="FFFFFF"/>
                </a:highlight>
              </a:rPr>
              <a:t>view of abnormal behaviour has focused instead on whether behaviour poses a threat to oneself or others or causes so much pain and suffering that it interferes with one’s work responsibilities or with one’s relationships with family and friends.</a:t>
            </a:r>
            <a:endParaRPr lang="en-GB" sz="2800" dirty="0"/>
          </a:p>
        </p:txBody>
      </p:sp>
    </p:spTree>
    <p:extLst>
      <p:ext uri="{BB962C8B-B14F-4D97-AF65-F5344CB8AC3E}">
        <p14:creationId xmlns:p14="http://schemas.microsoft.com/office/powerpoint/2010/main" val="33283577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26264-2325-6955-0291-0366F8991E62}"/>
              </a:ext>
            </a:extLst>
          </p:cNvPr>
          <p:cNvSpPr>
            <a:spLocks noGrp="1"/>
          </p:cNvSpPr>
          <p:nvPr>
            <p:ph type="title"/>
          </p:nvPr>
        </p:nvSpPr>
        <p:spPr/>
        <p:txBody>
          <a:bodyPr/>
          <a:lstStyle/>
          <a:p>
            <a:r>
              <a:rPr lang="en-GB" b="1" dirty="0">
                <a:solidFill>
                  <a:srgbClr val="333333"/>
                </a:solidFill>
                <a:highlight>
                  <a:srgbClr val="FFFFFF"/>
                </a:highlight>
              </a:rPr>
              <a:t>T</a:t>
            </a:r>
            <a:r>
              <a:rPr lang="en-GB" sz="4400" b="1" i="0" u="none" strike="noStrike" dirty="0">
                <a:solidFill>
                  <a:srgbClr val="333333"/>
                </a:solidFill>
                <a:effectLst/>
                <a:highlight>
                  <a:srgbClr val="FFFFFF"/>
                </a:highlight>
              </a:rPr>
              <a:t>hree general theories</a:t>
            </a:r>
            <a:endParaRPr lang="en-GB" b="1" dirty="0"/>
          </a:p>
        </p:txBody>
      </p:sp>
      <p:sp>
        <p:nvSpPr>
          <p:cNvPr id="3" name="Content Placeholder 2">
            <a:extLst>
              <a:ext uri="{FF2B5EF4-FFF2-40B4-BE49-F238E27FC236}">
                <a16:creationId xmlns:a16="http://schemas.microsoft.com/office/drawing/2014/main" id="{EC3FF550-0FAA-5493-0A93-6D3309D18DF7}"/>
              </a:ext>
            </a:extLst>
          </p:cNvPr>
          <p:cNvSpPr>
            <a:spLocks noGrp="1"/>
          </p:cNvSpPr>
          <p:nvPr>
            <p:ph idx="1"/>
          </p:nvPr>
        </p:nvSpPr>
        <p:spPr/>
        <p:txBody>
          <a:bodyPr>
            <a:normAutofit/>
          </a:bodyPr>
          <a:lstStyle/>
          <a:p>
            <a:r>
              <a:rPr lang="en-GB" sz="2800" b="0" i="0" u="none" strike="noStrike" dirty="0">
                <a:solidFill>
                  <a:srgbClr val="333333"/>
                </a:solidFill>
                <a:effectLst/>
                <a:highlight>
                  <a:srgbClr val="FFFFFF"/>
                </a:highlight>
              </a:rPr>
              <a:t>Throughout history there have been three general theories of the </a:t>
            </a:r>
            <a:r>
              <a:rPr lang="en-GB" sz="2800" i="0" u="none" strike="noStrike" dirty="0">
                <a:solidFill>
                  <a:srgbClr val="333333"/>
                </a:solidFill>
                <a:effectLst/>
              </a:rPr>
              <a:t>aetiology</a:t>
            </a:r>
            <a:r>
              <a:rPr lang="en-GB" sz="2800" dirty="0">
                <a:solidFill>
                  <a:srgbClr val="333333"/>
                </a:solidFill>
                <a:highlight>
                  <a:srgbClr val="FFFFFF"/>
                </a:highlight>
              </a:rPr>
              <a:t>/causes </a:t>
            </a:r>
            <a:r>
              <a:rPr lang="en-GB" sz="2800" b="0" i="0" u="none" strike="noStrike" dirty="0">
                <a:solidFill>
                  <a:srgbClr val="333333"/>
                </a:solidFill>
                <a:effectLst/>
                <a:highlight>
                  <a:srgbClr val="FFFFFF"/>
                </a:highlight>
              </a:rPr>
              <a:t>of mental illness: </a:t>
            </a:r>
          </a:p>
          <a:p>
            <a:r>
              <a:rPr lang="en-GB" sz="2800" b="1" i="0" u="none" strike="noStrike" dirty="0">
                <a:solidFill>
                  <a:srgbClr val="333333"/>
                </a:solidFill>
                <a:effectLst/>
              </a:rPr>
              <a:t>supernatural</a:t>
            </a:r>
            <a:r>
              <a:rPr lang="en-GB" sz="2800" b="0" i="0" u="none" strike="noStrike" dirty="0">
                <a:solidFill>
                  <a:srgbClr val="333333"/>
                </a:solidFill>
                <a:effectLst/>
                <a:highlight>
                  <a:srgbClr val="FFFFFF"/>
                </a:highlight>
              </a:rPr>
              <a:t>, </a:t>
            </a:r>
            <a:r>
              <a:rPr lang="en-GB" sz="2800" b="1" i="0" u="none" strike="noStrike" dirty="0">
                <a:solidFill>
                  <a:srgbClr val="333333"/>
                </a:solidFill>
                <a:effectLst/>
              </a:rPr>
              <a:t>somatogenic</a:t>
            </a:r>
            <a:r>
              <a:rPr lang="en-GB" sz="2800" b="0" i="0" u="none" strike="noStrike" dirty="0">
                <a:solidFill>
                  <a:srgbClr val="333333"/>
                </a:solidFill>
                <a:effectLst/>
                <a:highlight>
                  <a:srgbClr val="FFFFFF"/>
                </a:highlight>
              </a:rPr>
              <a:t>, and </a:t>
            </a:r>
            <a:r>
              <a:rPr lang="en-GB" sz="2800" b="1" i="0" u="none" strike="noStrike" dirty="0">
                <a:solidFill>
                  <a:srgbClr val="333333"/>
                </a:solidFill>
                <a:effectLst/>
              </a:rPr>
              <a:t>psychogenic</a:t>
            </a:r>
            <a:r>
              <a:rPr lang="en-GB" sz="2800" b="0" i="0" u="none" strike="noStrike" dirty="0">
                <a:solidFill>
                  <a:srgbClr val="333333"/>
                </a:solidFill>
                <a:effectLst/>
                <a:highlight>
                  <a:srgbClr val="FFFFFF"/>
                </a:highlight>
              </a:rPr>
              <a:t>. </a:t>
            </a:r>
            <a:endParaRPr lang="en-GB" sz="2800" dirty="0"/>
          </a:p>
        </p:txBody>
      </p:sp>
    </p:spTree>
    <p:extLst>
      <p:ext uri="{BB962C8B-B14F-4D97-AF65-F5344CB8AC3E}">
        <p14:creationId xmlns:p14="http://schemas.microsoft.com/office/powerpoint/2010/main" val="3080444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DC47A-41F6-5656-1D33-BF5608F0ACD4}"/>
              </a:ext>
            </a:extLst>
          </p:cNvPr>
          <p:cNvSpPr>
            <a:spLocks noGrp="1"/>
          </p:cNvSpPr>
          <p:nvPr>
            <p:ph type="title"/>
          </p:nvPr>
        </p:nvSpPr>
        <p:spPr/>
        <p:txBody>
          <a:bodyPr>
            <a:normAutofit/>
          </a:bodyPr>
          <a:lstStyle/>
          <a:p>
            <a:r>
              <a:rPr lang="en-GB" sz="4000" b="1" i="0" u="none" strike="noStrike" dirty="0">
                <a:solidFill>
                  <a:srgbClr val="000000"/>
                </a:solidFill>
                <a:effectLst/>
              </a:rPr>
              <a:t>Early Historical Contexts</a:t>
            </a:r>
            <a:endParaRPr lang="en-GB" sz="4000" b="1" dirty="0"/>
          </a:p>
        </p:txBody>
      </p:sp>
      <p:sp>
        <p:nvSpPr>
          <p:cNvPr id="3" name="Content Placeholder 2">
            <a:extLst>
              <a:ext uri="{FF2B5EF4-FFF2-40B4-BE49-F238E27FC236}">
                <a16:creationId xmlns:a16="http://schemas.microsoft.com/office/drawing/2014/main" id="{0F63A67F-CD4B-406A-88EB-08A783FCA850}"/>
              </a:ext>
            </a:extLst>
          </p:cNvPr>
          <p:cNvSpPr>
            <a:spLocks noGrp="1"/>
          </p:cNvSpPr>
          <p:nvPr>
            <p:ph idx="1"/>
          </p:nvPr>
        </p:nvSpPr>
        <p:spPr>
          <a:xfrm>
            <a:off x="334538" y="1583473"/>
            <a:ext cx="9110546" cy="3933760"/>
          </a:xfrm>
        </p:spPr>
        <p:txBody>
          <a:bodyPr>
            <a:normAutofit lnSpcReduction="10000"/>
          </a:bodyPr>
          <a:lstStyle/>
          <a:p>
            <a:r>
              <a:rPr lang="en-GB" sz="2800" b="0" i="0" u="none" strike="noStrike" dirty="0">
                <a:effectLst/>
                <a:highlight>
                  <a:srgbClr val="FFFFFF"/>
                </a:highlight>
              </a:rPr>
              <a:t>Supernatural theories attributed mental illness to </a:t>
            </a:r>
            <a:r>
              <a:rPr lang="en-GB" sz="2800" dirty="0"/>
              <a:t>supernatural forces, such as </a:t>
            </a:r>
            <a:r>
              <a:rPr lang="en-GB" sz="2800" b="0" i="0" u="none" strike="noStrike" dirty="0">
                <a:effectLst/>
                <a:highlight>
                  <a:srgbClr val="FFFFFF"/>
                </a:highlight>
              </a:rPr>
              <a:t>possession by evil or demonic spirits, displeasure of gods, eclipses, or planetary gravitation</a:t>
            </a:r>
          </a:p>
          <a:p>
            <a:r>
              <a:rPr lang="en-GB" sz="2800" b="1" dirty="0"/>
              <a:t>Early Treatments:</a:t>
            </a:r>
            <a:r>
              <a:rPr lang="en-GB" sz="2800" dirty="0"/>
              <a:t> Methods like exorcism, trepanation (drilling holes into the skull), and herbal remedies were common.</a:t>
            </a:r>
            <a:endParaRPr lang="en-GB" sz="2800" b="1" dirty="0"/>
          </a:p>
          <a:p>
            <a:r>
              <a:rPr lang="en-GB" sz="2800" dirty="0"/>
              <a:t>Mental illness was often seen as a moral or spiritual failing rather than a medical condition.</a:t>
            </a:r>
          </a:p>
        </p:txBody>
      </p:sp>
      <p:pic>
        <p:nvPicPr>
          <p:cNvPr id="5" name="Picture 4" descr="A black and white drawing of a person's head&#10;&#10;Description automatically generated">
            <a:extLst>
              <a:ext uri="{FF2B5EF4-FFF2-40B4-BE49-F238E27FC236}">
                <a16:creationId xmlns:a16="http://schemas.microsoft.com/office/drawing/2014/main" id="{8ABD13E4-F164-589C-D2D1-6389525A88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45084" y="2018371"/>
            <a:ext cx="2625219" cy="2821258"/>
          </a:xfrm>
          <a:prstGeom prst="rect">
            <a:avLst/>
          </a:prstGeom>
        </p:spPr>
      </p:pic>
      <p:pic>
        <p:nvPicPr>
          <p:cNvPr id="6" name="Picture 5" descr="A black and white drawing of a person's head&#10;&#10;Description automatically generated">
            <a:extLst>
              <a:ext uri="{FF2B5EF4-FFF2-40B4-BE49-F238E27FC236}">
                <a16:creationId xmlns:a16="http://schemas.microsoft.com/office/drawing/2014/main" id="{B4F5812B-0D76-3BEB-ADFE-94E2BA93ED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45084" y="1862254"/>
            <a:ext cx="2625219" cy="2821258"/>
          </a:xfrm>
          <a:prstGeom prst="rect">
            <a:avLst/>
          </a:prstGeom>
        </p:spPr>
      </p:pic>
    </p:spTree>
    <p:extLst>
      <p:ext uri="{BB962C8B-B14F-4D97-AF65-F5344CB8AC3E}">
        <p14:creationId xmlns:p14="http://schemas.microsoft.com/office/powerpoint/2010/main" val="1816080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9972CB6-B734-0F50-8A3E-195ACCFE27C9}"/>
              </a:ext>
            </a:extLst>
          </p:cNvPr>
          <p:cNvSpPr>
            <a:spLocks noGrp="1"/>
          </p:cNvSpPr>
          <p:nvPr>
            <p:ph type="title"/>
          </p:nvPr>
        </p:nvSpPr>
        <p:spPr>
          <a:xfrm>
            <a:off x="609600" y="274638"/>
            <a:ext cx="10972800" cy="1143000"/>
          </a:xfrm>
        </p:spPr>
        <p:txBody>
          <a:bodyPr/>
          <a:lstStyle/>
          <a:p>
            <a:r>
              <a:rPr lang="en-GB" b="1" dirty="0"/>
              <a:t>T</a:t>
            </a:r>
            <a:r>
              <a:rPr lang="en-GB" sz="4400" b="1" dirty="0"/>
              <a:t>repanation</a:t>
            </a:r>
            <a:endParaRPr lang="en-US" b="1" dirty="0"/>
          </a:p>
        </p:txBody>
      </p:sp>
      <p:pic>
        <p:nvPicPr>
          <p:cNvPr id="4" name="Content Placeholder 3">
            <a:extLst>
              <a:ext uri="{FF2B5EF4-FFF2-40B4-BE49-F238E27FC236}">
                <a16:creationId xmlns:a16="http://schemas.microsoft.com/office/drawing/2014/main" id="{B4E92634-926A-FE5D-0406-9E9052AA599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6364" b="20174"/>
          <a:stretch/>
        </p:blipFill>
        <p:spPr>
          <a:xfrm>
            <a:off x="854927" y="2268124"/>
            <a:ext cx="6503934" cy="2321752"/>
          </a:xfrm>
          <a:prstGeom prst="rect">
            <a:avLst/>
          </a:prstGeom>
          <a:noFill/>
        </p:spPr>
      </p:pic>
      <p:sp>
        <p:nvSpPr>
          <p:cNvPr id="7" name="TextBox 6">
            <a:extLst>
              <a:ext uri="{FF2B5EF4-FFF2-40B4-BE49-F238E27FC236}">
                <a16:creationId xmlns:a16="http://schemas.microsoft.com/office/drawing/2014/main" id="{B6BB3361-A41C-0923-3630-DB7DCFA57EC0}"/>
              </a:ext>
            </a:extLst>
          </p:cNvPr>
          <p:cNvSpPr txBox="1"/>
          <p:nvPr/>
        </p:nvSpPr>
        <p:spPr>
          <a:xfrm>
            <a:off x="7649737" y="2268124"/>
            <a:ext cx="3378819" cy="1815882"/>
          </a:xfrm>
          <a:prstGeom prst="rect">
            <a:avLst/>
          </a:prstGeom>
          <a:noFill/>
        </p:spPr>
        <p:txBody>
          <a:bodyPr wrap="square">
            <a:spAutoFit/>
          </a:bodyPr>
          <a:lstStyle/>
          <a:p>
            <a:r>
              <a:rPr lang="en-GB" sz="2800" i="0" u="none" strike="noStrike" dirty="0">
                <a:effectLst/>
              </a:rPr>
              <a:t>Trepanation</a:t>
            </a:r>
            <a:r>
              <a:rPr lang="en-GB" sz="2800" b="0" i="0" u="none" strike="noStrike" dirty="0">
                <a:effectLst/>
                <a:highlight>
                  <a:srgbClr val="FFFFFF"/>
                </a:highlight>
              </a:rPr>
              <a:t> is the historical practice of drilling holes into the skull.</a:t>
            </a:r>
            <a:endParaRPr lang="en-GB" sz="2800" dirty="0"/>
          </a:p>
        </p:txBody>
      </p:sp>
    </p:spTree>
    <p:extLst>
      <p:ext uri="{BB962C8B-B14F-4D97-AF65-F5344CB8AC3E}">
        <p14:creationId xmlns:p14="http://schemas.microsoft.com/office/powerpoint/2010/main" val="37553669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0EFA8-C576-AE87-AC35-51EFEF76113F}"/>
              </a:ext>
            </a:extLst>
          </p:cNvPr>
          <p:cNvSpPr>
            <a:spLocks noGrp="1"/>
          </p:cNvSpPr>
          <p:nvPr>
            <p:ph type="title"/>
          </p:nvPr>
        </p:nvSpPr>
        <p:spPr>
          <a:xfrm>
            <a:off x="609600" y="283104"/>
            <a:ext cx="10972800" cy="1143000"/>
          </a:xfrm>
        </p:spPr>
        <p:txBody>
          <a:bodyPr>
            <a:normAutofit/>
          </a:bodyPr>
          <a:lstStyle/>
          <a:p>
            <a:r>
              <a:rPr lang="en-GB" sz="4000" b="1" dirty="0"/>
              <a:t>Middle Ages and Renaissance</a:t>
            </a:r>
          </a:p>
        </p:txBody>
      </p:sp>
      <p:sp>
        <p:nvSpPr>
          <p:cNvPr id="3" name="Content Placeholder 2">
            <a:extLst>
              <a:ext uri="{FF2B5EF4-FFF2-40B4-BE49-F238E27FC236}">
                <a16:creationId xmlns:a16="http://schemas.microsoft.com/office/drawing/2014/main" id="{1F8512E7-2150-6B10-A59B-2E81935A8B40}"/>
              </a:ext>
            </a:extLst>
          </p:cNvPr>
          <p:cNvSpPr>
            <a:spLocks noGrp="1"/>
          </p:cNvSpPr>
          <p:nvPr>
            <p:ph idx="1"/>
          </p:nvPr>
        </p:nvSpPr>
        <p:spPr/>
        <p:txBody>
          <a:bodyPr>
            <a:normAutofit lnSpcReduction="10000"/>
          </a:bodyPr>
          <a:lstStyle/>
          <a:p>
            <a:pPr>
              <a:buFont typeface="Arial" panose="020B0604020202020204" pitchFamily="34" charset="0"/>
              <a:buChar char="•"/>
            </a:pPr>
            <a:r>
              <a:rPr lang="en-GB" b="1" dirty="0"/>
              <a:t>Religious Influence:</a:t>
            </a:r>
            <a:r>
              <a:rPr lang="en-GB" dirty="0"/>
              <a:t> Continued belief in demonic possession; treatments included prayer, fasting, and punishment.</a:t>
            </a:r>
          </a:p>
          <a:p>
            <a:pPr>
              <a:buFont typeface="Arial" panose="020B0604020202020204" pitchFamily="34" charset="0"/>
              <a:buChar char="•"/>
            </a:pPr>
            <a:r>
              <a:rPr lang="en-GB" b="1" dirty="0"/>
              <a:t>Asylums:</a:t>
            </a:r>
            <a:r>
              <a:rPr lang="en-GB" dirty="0"/>
              <a:t> The establishment of the first asylums in Europe. Conditions were often poor, with patients confined and treated inhumanely.</a:t>
            </a:r>
          </a:p>
          <a:p>
            <a:pPr>
              <a:buFont typeface="Arial" panose="020B0604020202020204" pitchFamily="34" charset="0"/>
              <a:buChar char="•"/>
            </a:pPr>
            <a:r>
              <a:rPr lang="en-GB" b="1" dirty="0"/>
              <a:t>Shift in Perspective:</a:t>
            </a:r>
            <a:r>
              <a:rPr lang="en-GB" dirty="0"/>
              <a:t> Gradual shift towards viewing mental illness as a medical issue during the Renaissance.</a:t>
            </a:r>
          </a:p>
          <a:p>
            <a:endParaRPr lang="en-GB" dirty="0"/>
          </a:p>
        </p:txBody>
      </p:sp>
    </p:spTree>
    <p:extLst>
      <p:ext uri="{BB962C8B-B14F-4D97-AF65-F5344CB8AC3E}">
        <p14:creationId xmlns:p14="http://schemas.microsoft.com/office/powerpoint/2010/main" val="37323346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18CCFF92-D68F-A120-D1D2-98DA4B317531}"/>
              </a:ext>
            </a:extLst>
          </p:cNvPr>
          <p:cNvSpPr>
            <a:spLocks noGrp="1"/>
          </p:cNvSpPr>
          <p:nvPr>
            <p:ph type="title"/>
          </p:nvPr>
        </p:nvSpPr>
        <p:spPr>
          <a:xfrm>
            <a:off x="609600" y="274638"/>
            <a:ext cx="10972800" cy="1143000"/>
          </a:xfrm>
        </p:spPr>
        <p:txBody>
          <a:bodyPr>
            <a:normAutofit/>
          </a:bodyPr>
          <a:lstStyle/>
          <a:p>
            <a:r>
              <a:rPr lang="en-GB" sz="4000" b="1" dirty="0"/>
              <a:t>Asylums</a:t>
            </a:r>
            <a:endParaRPr lang="en-US" sz="4000" b="1" dirty="0"/>
          </a:p>
        </p:txBody>
      </p:sp>
      <p:pic>
        <p:nvPicPr>
          <p:cNvPr id="15" name="Content Placeholder 14" descr="A nurse working in a hospital&#10;&#10;Description automatically generated">
            <a:extLst>
              <a:ext uri="{FF2B5EF4-FFF2-40B4-BE49-F238E27FC236}">
                <a16:creationId xmlns:a16="http://schemas.microsoft.com/office/drawing/2014/main" id="{72A4CA72-46CB-D4AC-1259-E09C143D25A1}"/>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09600" y="1939223"/>
            <a:ext cx="5384800" cy="3311342"/>
          </a:xfrm>
        </p:spPr>
      </p:pic>
      <p:pic>
        <p:nvPicPr>
          <p:cNvPr id="7" name="Picture 6">
            <a:extLst>
              <a:ext uri="{FF2B5EF4-FFF2-40B4-BE49-F238E27FC236}">
                <a16:creationId xmlns:a16="http://schemas.microsoft.com/office/drawing/2014/main" id="{3ADD8759-290E-E2F6-718C-733376DD8E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7600" y="1676386"/>
            <a:ext cx="5384800" cy="3836669"/>
          </a:xfrm>
          <a:prstGeom prst="rect">
            <a:avLst/>
          </a:prstGeom>
          <a:noFill/>
        </p:spPr>
      </p:pic>
    </p:spTree>
    <p:extLst>
      <p:ext uri="{BB962C8B-B14F-4D97-AF65-F5344CB8AC3E}">
        <p14:creationId xmlns:p14="http://schemas.microsoft.com/office/powerpoint/2010/main" val="826362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1FA95-C03B-5EF5-AEFD-6B0E4415AEE8}"/>
              </a:ext>
            </a:extLst>
          </p:cNvPr>
          <p:cNvSpPr>
            <a:spLocks noGrp="1"/>
          </p:cNvSpPr>
          <p:nvPr>
            <p:ph type="title"/>
          </p:nvPr>
        </p:nvSpPr>
        <p:spPr/>
        <p:txBody>
          <a:bodyPr>
            <a:normAutofit fontScale="90000"/>
          </a:bodyPr>
          <a:lstStyle/>
          <a:p>
            <a:r>
              <a:rPr lang="en-GB" b="1" dirty="0"/>
              <a:t>18th and 19th Centuries: The Age of Enlightenment and Reform</a:t>
            </a:r>
          </a:p>
        </p:txBody>
      </p:sp>
      <p:sp>
        <p:nvSpPr>
          <p:cNvPr id="3" name="Content Placeholder 2">
            <a:extLst>
              <a:ext uri="{FF2B5EF4-FFF2-40B4-BE49-F238E27FC236}">
                <a16:creationId xmlns:a16="http://schemas.microsoft.com/office/drawing/2014/main" id="{10B144DB-9D83-1B97-EF4E-5BD5BA72367B}"/>
              </a:ext>
            </a:extLst>
          </p:cNvPr>
          <p:cNvSpPr>
            <a:spLocks noGrp="1"/>
          </p:cNvSpPr>
          <p:nvPr>
            <p:ph idx="1"/>
          </p:nvPr>
        </p:nvSpPr>
        <p:spPr>
          <a:xfrm>
            <a:off x="609600" y="1684867"/>
            <a:ext cx="10972800" cy="3832366"/>
          </a:xfrm>
        </p:spPr>
        <p:txBody>
          <a:bodyPr>
            <a:normAutofit fontScale="85000" lnSpcReduction="20000"/>
          </a:bodyPr>
          <a:lstStyle/>
          <a:p>
            <a:pPr>
              <a:buFont typeface="Arial" panose="020B0604020202020204" pitchFamily="34" charset="0"/>
              <a:buChar char="•"/>
            </a:pPr>
            <a:r>
              <a:rPr lang="en-GB" sz="3300" b="1" dirty="0"/>
              <a:t>Moral Treatment Movement:</a:t>
            </a:r>
            <a:r>
              <a:rPr lang="en-GB" sz="3300" dirty="0"/>
              <a:t> Emergence of more humane treatments, focusing on compassion, rest, and occupational therapy.</a:t>
            </a:r>
          </a:p>
          <a:p>
            <a:pPr>
              <a:buFont typeface="Arial" panose="020B0604020202020204" pitchFamily="34" charset="0"/>
              <a:buChar char="•"/>
            </a:pPr>
            <a:r>
              <a:rPr lang="en-GB" sz="3300" b="1" dirty="0" err="1"/>
              <a:t>Pinel</a:t>
            </a:r>
            <a:r>
              <a:rPr lang="en-GB" sz="3300" b="1" dirty="0"/>
              <a:t> and </a:t>
            </a:r>
            <a:r>
              <a:rPr lang="en-GB" sz="3300" b="1" dirty="0" err="1"/>
              <a:t>Tuke</a:t>
            </a:r>
            <a:r>
              <a:rPr lang="en-GB" sz="3300" b="1" dirty="0"/>
              <a:t>:</a:t>
            </a:r>
            <a:r>
              <a:rPr lang="en-GB" sz="3300" dirty="0"/>
              <a:t> Key figures in advocating for the moral treatment of the mentally ill.</a:t>
            </a:r>
          </a:p>
          <a:p>
            <a:pPr>
              <a:buFont typeface="Arial" panose="020B0604020202020204" pitchFamily="34" charset="0"/>
              <a:buChar char="•"/>
            </a:pPr>
            <a:r>
              <a:rPr lang="en-GB" sz="3300" b="1" dirty="0"/>
              <a:t>Classification Systems:</a:t>
            </a:r>
            <a:r>
              <a:rPr lang="en-GB" sz="3300" dirty="0"/>
              <a:t> Early attempts to classify mental disorders, laying the groundwork for later systems like the DSM.</a:t>
            </a:r>
          </a:p>
          <a:p>
            <a:r>
              <a:rPr lang="en-GB" sz="3300" b="0" i="0" u="none" strike="noStrike" dirty="0">
                <a:solidFill>
                  <a:srgbClr val="333333"/>
                </a:solidFill>
                <a:effectLst/>
                <a:highlight>
                  <a:srgbClr val="FFFFFF"/>
                </a:highlight>
              </a:rPr>
              <a:t>Somatogenic theories emerged </a:t>
            </a:r>
            <a:r>
              <a:rPr lang="en-GB" sz="3300" dirty="0">
                <a:solidFill>
                  <a:srgbClr val="333333"/>
                </a:solidFill>
                <a:highlight>
                  <a:srgbClr val="FFFFFF"/>
                </a:highlight>
              </a:rPr>
              <a:t>which </a:t>
            </a:r>
            <a:r>
              <a:rPr lang="en-GB" sz="3300" b="0" i="0" u="none" strike="noStrike" dirty="0">
                <a:solidFill>
                  <a:srgbClr val="333333"/>
                </a:solidFill>
                <a:effectLst/>
                <a:highlight>
                  <a:srgbClr val="FFFFFF"/>
                </a:highlight>
              </a:rPr>
              <a:t>identify disturbances in physical functioning resulting from either illness, genetic inheritance, or brain damage or imbalance.</a:t>
            </a:r>
            <a:endParaRPr lang="en-GB" sz="3300" dirty="0"/>
          </a:p>
          <a:p>
            <a:endParaRPr lang="en-GB" dirty="0"/>
          </a:p>
        </p:txBody>
      </p:sp>
    </p:spTree>
    <p:extLst>
      <p:ext uri="{BB962C8B-B14F-4D97-AF65-F5344CB8AC3E}">
        <p14:creationId xmlns:p14="http://schemas.microsoft.com/office/powerpoint/2010/main" val="34084297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39D20-536E-FC63-8DA7-BB14DDA40445}"/>
              </a:ext>
            </a:extLst>
          </p:cNvPr>
          <p:cNvSpPr>
            <a:spLocks noGrp="1"/>
          </p:cNvSpPr>
          <p:nvPr>
            <p:ph type="title"/>
          </p:nvPr>
        </p:nvSpPr>
        <p:spPr/>
        <p:txBody>
          <a:bodyPr>
            <a:normAutofit/>
          </a:bodyPr>
          <a:lstStyle/>
          <a:p>
            <a:r>
              <a:rPr lang="en-GB" sz="4000" b="1" dirty="0"/>
              <a:t>Early 20th Century</a:t>
            </a:r>
          </a:p>
        </p:txBody>
      </p:sp>
      <p:sp>
        <p:nvSpPr>
          <p:cNvPr id="3" name="Content Placeholder 2">
            <a:extLst>
              <a:ext uri="{FF2B5EF4-FFF2-40B4-BE49-F238E27FC236}">
                <a16:creationId xmlns:a16="http://schemas.microsoft.com/office/drawing/2014/main" id="{C17FA7A0-E82E-2E13-256E-B1152A7521A7}"/>
              </a:ext>
            </a:extLst>
          </p:cNvPr>
          <p:cNvSpPr>
            <a:spLocks noGrp="1"/>
          </p:cNvSpPr>
          <p:nvPr>
            <p:ph idx="1"/>
          </p:nvPr>
        </p:nvSpPr>
        <p:spPr/>
        <p:txBody>
          <a:bodyPr>
            <a:normAutofit lnSpcReduction="10000"/>
          </a:bodyPr>
          <a:lstStyle/>
          <a:p>
            <a:r>
              <a:rPr lang="en-GB" b="1" dirty="0"/>
              <a:t>The Rise of Psychoanalysis and Biological Treatments Freud’s Influence:</a:t>
            </a:r>
            <a:r>
              <a:rPr lang="en-GB" dirty="0"/>
              <a:t> Introduction of psychoanalysis, emphasising the role of the unconscious mind.</a:t>
            </a:r>
          </a:p>
          <a:p>
            <a:pPr>
              <a:buFont typeface="Arial" panose="020B0604020202020204" pitchFamily="34" charset="0"/>
              <a:buChar char="•"/>
            </a:pPr>
            <a:r>
              <a:rPr lang="en-GB" b="1" dirty="0"/>
              <a:t>Medical Treatments:</a:t>
            </a:r>
            <a:r>
              <a:rPr lang="en-GB" dirty="0"/>
              <a:t> Introduction of electroconvulsive therapy (ECT), insulin coma therapy, and lobotomies as treatments for severe mental disorders.</a:t>
            </a:r>
          </a:p>
          <a:p>
            <a:pPr>
              <a:buFont typeface="Arial" panose="020B0604020202020204" pitchFamily="34" charset="0"/>
              <a:buChar char="•"/>
            </a:pPr>
            <a:r>
              <a:rPr lang="en-GB" b="1" dirty="0"/>
              <a:t>Institutionalization:</a:t>
            </a:r>
            <a:r>
              <a:rPr lang="en-GB" dirty="0"/>
              <a:t> Continued use of large asylums, with mixed results in terms of care and treatment.</a:t>
            </a:r>
          </a:p>
          <a:p>
            <a:endParaRPr lang="en-GB" dirty="0"/>
          </a:p>
        </p:txBody>
      </p:sp>
    </p:spTree>
    <p:extLst>
      <p:ext uri="{BB962C8B-B14F-4D97-AF65-F5344CB8AC3E}">
        <p14:creationId xmlns:p14="http://schemas.microsoft.com/office/powerpoint/2010/main" val="10047205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56F4BCD-E36E-4F43-B6EB-694A95FDB0AC}"/>
              </a:ext>
            </a:extLst>
          </p:cNvPr>
          <p:cNvPicPr>
            <a:picLocks noChangeAspect="1"/>
          </p:cNvPicPr>
          <p:nvPr/>
        </p:nvPicPr>
        <p:blipFill rotWithShape="1">
          <a:blip r:embed="rId3">
            <a:extLst>
              <a:ext uri="{28A0092B-C50C-407E-A947-70E740481C1C}">
                <a14:useLocalDpi xmlns:a14="http://schemas.microsoft.com/office/drawing/2010/main" val="0"/>
              </a:ext>
            </a:extLst>
          </a:blip>
          <a:srcRect b="11477"/>
          <a:stretch/>
        </p:blipFill>
        <p:spPr>
          <a:xfrm>
            <a:off x="421103" y="1559518"/>
            <a:ext cx="5674897" cy="3017405"/>
          </a:xfrm>
          <a:prstGeom prst="rect">
            <a:avLst/>
          </a:prstGeom>
        </p:spPr>
      </p:pic>
      <p:pic>
        <p:nvPicPr>
          <p:cNvPr id="10" name="Picture 9" descr="A picture containing text, person, person, wall&#10;&#10;Description automatically generated">
            <a:extLst>
              <a:ext uri="{FF2B5EF4-FFF2-40B4-BE49-F238E27FC236}">
                <a16:creationId xmlns:a16="http://schemas.microsoft.com/office/drawing/2014/main" id="{635BB39E-251E-4419-87B3-6BE83D07E955}"/>
              </a:ext>
            </a:extLst>
          </p:cNvPr>
          <p:cNvPicPr>
            <a:picLocks noChangeAspect="1"/>
          </p:cNvPicPr>
          <p:nvPr/>
        </p:nvPicPr>
        <p:blipFill rotWithShape="1">
          <a:blip r:embed="rId4">
            <a:extLst>
              <a:ext uri="{28A0092B-C50C-407E-A947-70E740481C1C}">
                <a14:useLocalDpi xmlns:a14="http://schemas.microsoft.com/office/drawing/2010/main" val="0"/>
              </a:ext>
            </a:extLst>
          </a:blip>
          <a:srcRect r="-3" b="20715"/>
          <a:stretch/>
        </p:blipFill>
        <p:spPr>
          <a:xfrm>
            <a:off x="6195373" y="321733"/>
            <a:ext cx="5674897" cy="5979074"/>
          </a:xfrm>
          <a:prstGeom prst="rect">
            <a:avLst/>
          </a:prstGeom>
        </p:spPr>
      </p:pic>
    </p:spTree>
    <p:extLst>
      <p:ext uri="{BB962C8B-B14F-4D97-AF65-F5344CB8AC3E}">
        <p14:creationId xmlns:p14="http://schemas.microsoft.com/office/powerpoint/2010/main" val="4119161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C16BB-F2EF-6BF4-692E-E7269EFB9FE2}"/>
              </a:ext>
            </a:extLst>
          </p:cNvPr>
          <p:cNvSpPr>
            <a:spLocks noGrp="1"/>
          </p:cNvSpPr>
          <p:nvPr>
            <p:ph type="title"/>
          </p:nvPr>
        </p:nvSpPr>
        <p:spPr/>
        <p:txBody>
          <a:bodyPr>
            <a:normAutofit/>
          </a:bodyPr>
          <a:lstStyle/>
          <a:p>
            <a:r>
              <a:rPr lang="en-GB" sz="4000" b="1" i="0" u="none" strike="noStrike" dirty="0">
                <a:solidFill>
                  <a:srgbClr val="333333"/>
                </a:solidFill>
                <a:effectLst/>
                <a:highlight>
                  <a:srgbClr val="FFFFFF"/>
                </a:highlight>
              </a:rPr>
              <a:t>Psychogenic theories</a:t>
            </a:r>
            <a:endParaRPr lang="en-GB" sz="4000" b="1" dirty="0"/>
          </a:p>
        </p:txBody>
      </p:sp>
      <p:sp>
        <p:nvSpPr>
          <p:cNvPr id="3" name="Content Placeholder 2">
            <a:extLst>
              <a:ext uri="{FF2B5EF4-FFF2-40B4-BE49-F238E27FC236}">
                <a16:creationId xmlns:a16="http://schemas.microsoft.com/office/drawing/2014/main" id="{3F165A0C-F20A-5740-451D-7C5350438DE7}"/>
              </a:ext>
            </a:extLst>
          </p:cNvPr>
          <p:cNvSpPr>
            <a:spLocks noGrp="1"/>
          </p:cNvSpPr>
          <p:nvPr>
            <p:ph idx="1"/>
          </p:nvPr>
        </p:nvSpPr>
        <p:spPr/>
        <p:txBody>
          <a:bodyPr/>
          <a:lstStyle/>
          <a:p>
            <a:r>
              <a:rPr lang="en-GB" b="0" i="0" u="none" strike="noStrike" dirty="0">
                <a:effectLst/>
                <a:highlight>
                  <a:srgbClr val="FFFFFF"/>
                </a:highlight>
              </a:rPr>
              <a:t>Psychogenic theories emerged which focus on traumatic or stressful experiences, </a:t>
            </a:r>
            <a:r>
              <a:rPr lang="en-GB" i="0" u="none" strike="noStrike" dirty="0">
                <a:effectLst/>
              </a:rPr>
              <a:t>maladaptive</a:t>
            </a:r>
            <a:r>
              <a:rPr lang="en-GB" b="1" i="0" u="none" strike="noStrike" dirty="0">
                <a:effectLst/>
              </a:rPr>
              <a:t> </a:t>
            </a:r>
            <a:r>
              <a:rPr lang="en-GB" b="0" i="0" u="none" strike="noStrike" dirty="0">
                <a:effectLst/>
                <a:highlight>
                  <a:srgbClr val="FFFFFF"/>
                </a:highlight>
              </a:rPr>
              <a:t>learned associations and cognitions, or distorted perceptions. </a:t>
            </a:r>
            <a:endParaRPr lang="en-GB" dirty="0"/>
          </a:p>
          <a:p>
            <a:endParaRPr lang="en-GB" dirty="0"/>
          </a:p>
        </p:txBody>
      </p:sp>
    </p:spTree>
    <p:extLst>
      <p:ext uri="{BB962C8B-B14F-4D97-AF65-F5344CB8AC3E}">
        <p14:creationId xmlns:p14="http://schemas.microsoft.com/office/powerpoint/2010/main" val="9791382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0D10C-D48C-B439-3FC3-0574ABAA0DF0}"/>
              </a:ext>
            </a:extLst>
          </p:cNvPr>
          <p:cNvSpPr>
            <a:spLocks noGrp="1"/>
          </p:cNvSpPr>
          <p:nvPr>
            <p:ph type="title"/>
          </p:nvPr>
        </p:nvSpPr>
        <p:spPr>
          <a:xfrm>
            <a:off x="609600" y="274638"/>
            <a:ext cx="10972800" cy="1630362"/>
          </a:xfrm>
        </p:spPr>
        <p:txBody>
          <a:bodyPr>
            <a:normAutofit fontScale="90000"/>
          </a:bodyPr>
          <a:lstStyle/>
          <a:p>
            <a:r>
              <a:rPr lang="en-GB" b="1" dirty="0"/>
              <a:t>Mid to Late 20th Century</a:t>
            </a:r>
            <a:br>
              <a:rPr lang="en-GB" dirty="0"/>
            </a:br>
            <a:r>
              <a:rPr lang="en-GB" sz="3600" b="1" dirty="0"/>
              <a:t>Deinstitutionalization and Modern Approaches</a:t>
            </a:r>
            <a:br>
              <a:rPr lang="en-GB" b="1" dirty="0"/>
            </a:br>
            <a:endParaRPr lang="en-GB" dirty="0"/>
          </a:p>
        </p:txBody>
      </p:sp>
      <p:sp>
        <p:nvSpPr>
          <p:cNvPr id="3" name="Content Placeholder 2">
            <a:extLst>
              <a:ext uri="{FF2B5EF4-FFF2-40B4-BE49-F238E27FC236}">
                <a16:creationId xmlns:a16="http://schemas.microsoft.com/office/drawing/2014/main" id="{443F11F6-F6DE-A19F-17D5-3A045B6EB8DB}"/>
              </a:ext>
            </a:extLst>
          </p:cNvPr>
          <p:cNvSpPr>
            <a:spLocks noGrp="1"/>
          </p:cNvSpPr>
          <p:nvPr>
            <p:ph idx="1"/>
          </p:nvPr>
        </p:nvSpPr>
        <p:spPr/>
        <p:txBody>
          <a:bodyPr>
            <a:normAutofit lnSpcReduction="10000"/>
          </a:bodyPr>
          <a:lstStyle/>
          <a:p>
            <a:pPr>
              <a:buFont typeface="Arial" panose="020B0604020202020204" pitchFamily="34" charset="0"/>
              <a:buChar char="•"/>
            </a:pPr>
            <a:r>
              <a:rPr lang="en-GB" b="1" dirty="0"/>
              <a:t>Deinstitutionalization:</a:t>
            </a:r>
            <a:r>
              <a:rPr lang="en-GB" dirty="0"/>
              <a:t> Movement away from large asylums to community-based care in the 1960s and 70s.</a:t>
            </a:r>
          </a:p>
          <a:p>
            <a:pPr>
              <a:buFont typeface="Arial" panose="020B0604020202020204" pitchFamily="34" charset="0"/>
              <a:buChar char="•"/>
            </a:pPr>
            <a:r>
              <a:rPr lang="en-GB" b="1" dirty="0"/>
              <a:t>Psychopharmacology:</a:t>
            </a:r>
            <a:r>
              <a:rPr lang="en-GB" dirty="0"/>
              <a:t> Introduction of psychiatric medications, such as antipsychotics and antidepressants, revolutionised treatment.</a:t>
            </a:r>
          </a:p>
          <a:p>
            <a:pPr>
              <a:buFont typeface="Arial" panose="020B0604020202020204" pitchFamily="34" charset="0"/>
              <a:buChar char="•"/>
            </a:pPr>
            <a:r>
              <a:rPr lang="en-GB" b="1" dirty="0"/>
              <a:t>Modern Classification:</a:t>
            </a:r>
            <a:r>
              <a:rPr lang="en-GB" dirty="0"/>
              <a:t> Development of the DSM and ICD systems for diagnosing and classifying mental disorders.</a:t>
            </a:r>
          </a:p>
          <a:p>
            <a:endParaRPr lang="en-GB" dirty="0"/>
          </a:p>
        </p:txBody>
      </p:sp>
    </p:spTree>
    <p:extLst>
      <p:ext uri="{BB962C8B-B14F-4D97-AF65-F5344CB8AC3E}">
        <p14:creationId xmlns:p14="http://schemas.microsoft.com/office/powerpoint/2010/main" val="3443622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7EE1F-7E8A-5365-7432-337304409B79}"/>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100" b="1" dirty="0"/>
              <a:t>Video: </a:t>
            </a:r>
            <a:r>
              <a:rPr lang="en-GB" sz="3100" b="1" i="0" u="none" strike="noStrike" dirty="0">
                <a:effectLst/>
              </a:rPr>
              <a:t>Insight into Asylums, Mental Illness &amp; Treatment</a:t>
            </a:r>
            <a:br>
              <a:rPr lang="en-GB" sz="3100" b="1" i="0" u="none" strike="noStrike" dirty="0">
                <a:effectLst/>
              </a:rPr>
            </a:br>
            <a:r>
              <a:rPr lang="en-GB" sz="3100" dirty="0"/>
              <a:t> </a:t>
            </a:r>
          </a:p>
        </p:txBody>
      </p:sp>
      <p:sp>
        <p:nvSpPr>
          <p:cNvPr id="6" name="Content Placeholder 5">
            <a:extLst>
              <a:ext uri="{FF2B5EF4-FFF2-40B4-BE49-F238E27FC236}">
                <a16:creationId xmlns:a16="http://schemas.microsoft.com/office/drawing/2014/main" id="{EA5BA32B-367F-7E02-130B-9DC113F4C4F2}"/>
              </a:ext>
            </a:extLst>
          </p:cNvPr>
          <p:cNvSpPr>
            <a:spLocks noGrp="1"/>
          </p:cNvSpPr>
          <p:nvPr>
            <p:ph sz="half" idx="1"/>
          </p:nvPr>
        </p:nvSpPr>
        <p:spPr>
          <a:xfrm>
            <a:off x="609600" y="1600201"/>
            <a:ext cx="5384800" cy="3989040"/>
          </a:xfrm>
        </p:spPr>
        <p:txBody>
          <a:bodyPr>
            <a:normAutofit/>
          </a:bodyPr>
          <a:lstStyle/>
          <a:p>
            <a:r>
              <a:rPr lang="en-GB" dirty="0"/>
              <a:t>https://</a:t>
            </a:r>
            <a:r>
              <a:rPr lang="en-GB" dirty="0" err="1"/>
              <a:t>youtu.be</a:t>
            </a:r>
            <a:r>
              <a:rPr lang="en-GB" dirty="0"/>
              <a:t>/</a:t>
            </a:r>
            <a:r>
              <a:rPr lang="en-GB" dirty="0" err="1"/>
              <a:t>EtgzpAbxcRI?si</a:t>
            </a:r>
            <a:r>
              <a:rPr lang="en-GB" dirty="0"/>
              <a:t>=APXLcI6q_Ec43Pl3</a:t>
            </a:r>
          </a:p>
        </p:txBody>
      </p:sp>
      <p:pic>
        <p:nvPicPr>
          <p:cNvPr id="8" name="Picture 7" descr="Thought squiggles of little boy">
            <a:extLst>
              <a:ext uri="{FF2B5EF4-FFF2-40B4-BE49-F238E27FC236}">
                <a16:creationId xmlns:a16="http://schemas.microsoft.com/office/drawing/2014/main" id="{02591B35-5EFF-F245-8E60-58AFD72633A2}"/>
              </a:ext>
            </a:extLst>
          </p:cNvPr>
          <p:cNvPicPr>
            <a:picLocks noChangeAspect="1"/>
          </p:cNvPicPr>
          <p:nvPr/>
        </p:nvPicPr>
        <p:blipFill>
          <a:blip r:embed="rId2">
            <a:extLst>
              <a:ext uri="{28A0092B-C50C-407E-A947-70E740481C1C}">
                <a14:useLocalDpi xmlns:a14="http://schemas.microsoft.com/office/drawing/2010/main" val="0"/>
              </a:ext>
            </a:extLst>
          </a:blip>
          <a:srcRect b="2527"/>
          <a:stretch>
            <a:fillRect/>
          </a:stretch>
        </p:blipFill>
        <p:spPr>
          <a:xfrm>
            <a:off x="6197600" y="1600201"/>
            <a:ext cx="5384800" cy="3989040"/>
          </a:xfrm>
          <a:prstGeom prst="rect">
            <a:avLst/>
          </a:prstGeom>
          <a:noFill/>
        </p:spPr>
      </p:pic>
    </p:spTree>
    <p:extLst>
      <p:ext uri="{BB962C8B-B14F-4D97-AF65-F5344CB8AC3E}">
        <p14:creationId xmlns:p14="http://schemas.microsoft.com/office/powerpoint/2010/main" val="22990628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6EB39-7343-2B15-1561-1494ABC2E012}"/>
              </a:ext>
            </a:extLst>
          </p:cNvPr>
          <p:cNvSpPr>
            <a:spLocks noGrp="1"/>
          </p:cNvSpPr>
          <p:nvPr>
            <p:ph type="title"/>
          </p:nvPr>
        </p:nvSpPr>
        <p:spPr>
          <a:xfrm>
            <a:off x="609600" y="274638"/>
            <a:ext cx="10972800" cy="1848630"/>
          </a:xfrm>
        </p:spPr>
        <p:txBody>
          <a:bodyPr>
            <a:normAutofit fontScale="90000"/>
          </a:bodyPr>
          <a:lstStyle/>
          <a:p>
            <a:r>
              <a:rPr lang="en-GB" b="1" dirty="0"/>
              <a:t>Current Practice in England and Wales</a:t>
            </a:r>
            <a:br>
              <a:rPr lang="en-GB" b="1" dirty="0"/>
            </a:br>
            <a:r>
              <a:rPr lang="en-GB" b="0" i="0" u="none" strike="noStrike" dirty="0">
                <a:effectLst/>
              </a:rPr>
              <a:t>The NICE guidelines</a:t>
            </a:r>
            <a:br>
              <a:rPr lang="en-GB" b="0" i="0" u="none" strike="noStrike" dirty="0">
                <a:solidFill>
                  <a:srgbClr val="1300C1"/>
                </a:solidFill>
                <a:effectLst/>
                <a:highlight>
                  <a:srgbClr val="E5E9FF"/>
                </a:highlight>
                <a:latin typeface="MindMeridian-Display"/>
              </a:rPr>
            </a:br>
            <a:r>
              <a:rPr lang="en-GB" b="1" dirty="0"/>
              <a:t> </a:t>
            </a:r>
          </a:p>
        </p:txBody>
      </p:sp>
      <p:sp>
        <p:nvSpPr>
          <p:cNvPr id="3" name="Content Placeholder 2">
            <a:extLst>
              <a:ext uri="{FF2B5EF4-FFF2-40B4-BE49-F238E27FC236}">
                <a16:creationId xmlns:a16="http://schemas.microsoft.com/office/drawing/2014/main" id="{512C976D-9470-9BE8-78B7-D8C0D6985676}"/>
              </a:ext>
            </a:extLst>
          </p:cNvPr>
          <p:cNvSpPr>
            <a:spLocks noGrp="1"/>
          </p:cNvSpPr>
          <p:nvPr>
            <p:ph idx="1"/>
          </p:nvPr>
        </p:nvSpPr>
        <p:spPr>
          <a:xfrm>
            <a:off x="609600" y="1600201"/>
            <a:ext cx="10972800" cy="4118674"/>
          </a:xfrm>
        </p:spPr>
        <p:txBody>
          <a:bodyPr>
            <a:normAutofit/>
          </a:bodyPr>
          <a:lstStyle/>
          <a:p>
            <a:r>
              <a:rPr lang="en-GB" sz="2800" b="0" i="0" u="none" strike="noStrike" dirty="0">
                <a:solidFill>
                  <a:srgbClr val="000000"/>
                </a:solidFill>
                <a:effectLst/>
              </a:rPr>
              <a:t>Any treatment offered by a doctor ideally follows the recommendations of the National Institute for Health and Care Excellence (NICE) for the condition in question. </a:t>
            </a:r>
          </a:p>
          <a:p>
            <a:r>
              <a:rPr lang="en-GB" sz="2800" b="0" i="0" u="none" strike="noStrike" dirty="0">
                <a:solidFill>
                  <a:srgbClr val="000000"/>
                </a:solidFill>
                <a:effectLst/>
              </a:rPr>
              <a:t>NICE is the organisation that produces official clinical guidelines on best practices in healthcare. </a:t>
            </a:r>
          </a:p>
          <a:p>
            <a:r>
              <a:rPr lang="en-GB" sz="2800" b="0" i="0" u="none" strike="noStrike" dirty="0">
                <a:solidFill>
                  <a:srgbClr val="000000"/>
                </a:solidFill>
                <a:effectLst/>
              </a:rPr>
              <a:t>These guidelines are based on published evidence, expert contributions, and real-life experiences. Although they are officially intended for use in England, they may also be applied in Wales and other parts of the UK.</a:t>
            </a:r>
            <a:endParaRPr lang="en-GB" sz="2800" dirty="0"/>
          </a:p>
        </p:txBody>
      </p:sp>
    </p:spTree>
    <p:extLst>
      <p:ext uri="{BB962C8B-B14F-4D97-AF65-F5344CB8AC3E}">
        <p14:creationId xmlns:p14="http://schemas.microsoft.com/office/powerpoint/2010/main" val="36228137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E0844-C875-EB0F-C13D-297AB05D086D}"/>
              </a:ext>
            </a:extLst>
          </p:cNvPr>
          <p:cNvSpPr>
            <a:spLocks noGrp="1"/>
          </p:cNvSpPr>
          <p:nvPr>
            <p:ph type="title"/>
          </p:nvPr>
        </p:nvSpPr>
        <p:spPr/>
        <p:txBody>
          <a:bodyPr>
            <a:normAutofit/>
          </a:bodyPr>
          <a:lstStyle/>
          <a:p>
            <a:r>
              <a:rPr lang="en-GB" sz="4000" b="1" dirty="0">
                <a:highlight>
                  <a:srgbClr val="FFFFFF"/>
                </a:highlight>
              </a:rPr>
              <a:t>T</a:t>
            </a:r>
            <a:r>
              <a:rPr lang="en-GB" sz="4000" b="1" i="0" strike="noStrike" dirty="0">
                <a:effectLst/>
                <a:highlight>
                  <a:srgbClr val="FFFFFF"/>
                </a:highlight>
              </a:rPr>
              <a:t>reatments offered though the NHS</a:t>
            </a:r>
            <a:endParaRPr lang="en-GB" sz="4000" b="1" dirty="0"/>
          </a:p>
        </p:txBody>
      </p:sp>
      <p:sp>
        <p:nvSpPr>
          <p:cNvPr id="3" name="Content Placeholder 2">
            <a:extLst>
              <a:ext uri="{FF2B5EF4-FFF2-40B4-BE49-F238E27FC236}">
                <a16:creationId xmlns:a16="http://schemas.microsoft.com/office/drawing/2014/main" id="{D37BD0B6-329C-8CEF-6B3B-975B45BE2A02}"/>
              </a:ext>
            </a:extLst>
          </p:cNvPr>
          <p:cNvSpPr>
            <a:spLocks noGrp="1"/>
          </p:cNvSpPr>
          <p:nvPr>
            <p:ph idx="1"/>
          </p:nvPr>
        </p:nvSpPr>
        <p:spPr>
          <a:xfrm>
            <a:off x="609600" y="1417638"/>
            <a:ext cx="10972800" cy="4099595"/>
          </a:xfrm>
        </p:spPr>
        <p:txBody>
          <a:bodyPr/>
          <a:lstStyle/>
          <a:p>
            <a:r>
              <a:rPr lang="en-GB" sz="2800" dirty="0">
                <a:highlight>
                  <a:srgbClr val="FFFFFF"/>
                </a:highlight>
              </a:rPr>
              <a:t>T</a:t>
            </a:r>
            <a:r>
              <a:rPr lang="en-GB" sz="2800" b="0" i="0" strike="noStrike" dirty="0">
                <a:effectLst/>
                <a:highlight>
                  <a:srgbClr val="FFFFFF"/>
                </a:highlight>
              </a:rPr>
              <a:t>wo main forms of treatment offered though the NHS </a:t>
            </a:r>
            <a:r>
              <a:rPr lang="en-GB" sz="2800" dirty="0">
                <a:highlight>
                  <a:srgbClr val="FFFFFF"/>
                </a:highlight>
              </a:rPr>
              <a:t>are </a:t>
            </a:r>
            <a:r>
              <a:rPr lang="en-GB" sz="2800" b="0" i="0" dirty="0">
                <a:effectLst/>
                <a:hlinkClick r:id="rId2" tooltip="Treatment options">
                  <a:extLst>
                    <a:ext uri="{A12FA001-AC4F-418D-AE19-62706E023703}">
                      <ahyp:hlinkClr xmlns:ahyp="http://schemas.microsoft.com/office/drawing/2018/hyperlinkcolor" val="tx"/>
                    </a:ext>
                  </a:extLst>
                </a:hlinkClick>
              </a:rPr>
              <a:t>talking treatments</a:t>
            </a:r>
            <a:r>
              <a:rPr lang="en-GB" sz="2800" dirty="0"/>
              <a:t>, such as </a:t>
            </a:r>
            <a:r>
              <a:rPr lang="en-GB" sz="2800" b="0" i="0" u="none" strike="noStrike" dirty="0">
                <a:solidFill>
                  <a:srgbClr val="000000"/>
                </a:solidFill>
                <a:effectLst/>
              </a:rPr>
              <a:t>Cognitive behavioural therapy (CBT) </a:t>
            </a:r>
            <a:r>
              <a:rPr lang="en-GB" sz="2800" b="0" i="0" strike="noStrike" dirty="0">
                <a:effectLst/>
                <a:highlight>
                  <a:srgbClr val="FFFFFF"/>
                </a:highlight>
              </a:rPr>
              <a:t>and </a:t>
            </a:r>
            <a:r>
              <a:rPr lang="en-GB" sz="2800" b="0" i="0" dirty="0">
                <a:effectLst/>
                <a:hlinkClick r:id="rId3" tooltip="Treatment options">
                  <a:extLst>
                    <a:ext uri="{A12FA001-AC4F-418D-AE19-62706E023703}">
                      <ahyp:hlinkClr xmlns:ahyp="http://schemas.microsoft.com/office/drawing/2018/hyperlinkcolor" val="tx"/>
                    </a:ext>
                  </a:extLst>
                </a:hlinkClick>
              </a:rPr>
              <a:t>psychiatric medication</a:t>
            </a:r>
            <a:r>
              <a:rPr lang="en-GB" sz="2800" dirty="0">
                <a:highlight>
                  <a:srgbClr val="FFFFFF"/>
                </a:highlight>
              </a:rPr>
              <a:t>, such as antidepressant. </a:t>
            </a:r>
            <a:endParaRPr lang="en-GB" sz="2800" b="0" i="0" strike="noStrike" dirty="0">
              <a:effectLst/>
              <a:highlight>
                <a:srgbClr val="FFFFFF"/>
              </a:highlight>
            </a:endParaRPr>
          </a:p>
          <a:p>
            <a:endParaRPr lang="en-GB" dirty="0">
              <a:highlight>
                <a:srgbClr val="FFFFFF"/>
              </a:highlight>
            </a:endParaRPr>
          </a:p>
        </p:txBody>
      </p:sp>
      <p:pic>
        <p:nvPicPr>
          <p:cNvPr id="5" name="Picture 4" descr="A person wearing glasses and a headscarf holding a tablet&#10;&#10;Description automatically generated">
            <a:extLst>
              <a:ext uri="{FF2B5EF4-FFF2-40B4-BE49-F238E27FC236}">
                <a16:creationId xmlns:a16="http://schemas.microsoft.com/office/drawing/2014/main" id="{CC1FB71B-46AD-9989-AD3E-7B0804B838D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93627" y="3181027"/>
            <a:ext cx="3302000" cy="2197100"/>
          </a:xfrm>
          <a:prstGeom prst="rect">
            <a:avLst/>
          </a:prstGeom>
        </p:spPr>
      </p:pic>
      <p:pic>
        <p:nvPicPr>
          <p:cNvPr id="7" name="Picture 6" descr="A person holding a bottle of pills&#10;&#10;Description automatically generated">
            <a:extLst>
              <a:ext uri="{FF2B5EF4-FFF2-40B4-BE49-F238E27FC236}">
                <a16:creationId xmlns:a16="http://schemas.microsoft.com/office/drawing/2014/main" id="{B47C025A-68A3-0035-FF3E-38327345D51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99201" y="3181027"/>
            <a:ext cx="3251200" cy="2197100"/>
          </a:xfrm>
          <a:prstGeom prst="rect">
            <a:avLst/>
          </a:prstGeom>
        </p:spPr>
      </p:pic>
    </p:spTree>
    <p:extLst>
      <p:ext uri="{BB962C8B-B14F-4D97-AF65-F5344CB8AC3E}">
        <p14:creationId xmlns:p14="http://schemas.microsoft.com/office/powerpoint/2010/main" val="17317569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4754D-C27C-3E22-4FFF-03F5C1173552}"/>
              </a:ext>
            </a:extLst>
          </p:cNvPr>
          <p:cNvSpPr>
            <a:spLocks noGrp="1"/>
          </p:cNvSpPr>
          <p:nvPr>
            <p:ph type="title"/>
          </p:nvPr>
        </p:nvSpPr>
        <p:spPr>
          <a:xfrm>
            <a:off x="609600" y="274638"/>
            <a:ext cx="10972800" cy="1143000"/>
          </a:xfrm>
        </p:spPr>
        <p:txBody>
          <a:bodyPr anchor="ctr">
            <a:normAutofit/>
          </a:bodyPr>
          <a:lstStyle/>
          <a:p>
            <a:r>
              <a:rPr lang="en-GB" b="1" dirty="0"/>
              <a:t>Natural Remedies </a:t>
            </a:r>
          </a:p>
        </p:txBody>
      </p:sp>
      <p:sp>
        <p:nvSpPr>
          <p:cNvPr id="3" name="Content Placeholder 2">
            <a:extLst>
              <a:ext uri="{FF2B5EF4-FFF2-40B4-BE49-F238E27FC236}">
                <a16:creationId xmlns:a16="http://schemas.microsoft.com/office/drawing/2014/main" id="{3F31FD83-688A-E868-8BE6-23EE23C16852}"/>
              </a:ext>
            </a:extLst>
          </p:cNvPr>
          <p:cNvSpPr>
            <a:spLocks noGrp="1"/>
          </p:cNvSpPr>
          <p:nvPr>
            <p:ph sz="half" idx="1"/>
          </p:nvPr>
        </p:nvSpPr>
        <p:spPr>
          <a:xfrm>
            <a:off x="609600" y="1600201"/>
            <a:ext cx="6085668" cy="3808707"/>
          </a:xfrm>
        </p:spPr>
        <p:txBody>
          <a:bodyPr>
            <a:normAutofit lnSpcReduction="10000"/>
          </a:bodyPr>
          <a:lstStyle/>
          <a:p>
            <a:r>
              <a:rPr lang="en-GB" dirty="0">
                <a:highlight>
                  <a:srgbClr val="FFFFFF"/>
                </a:highlight>
              </a:rPr>
              <a:t>S</a:t>
            </a:r>
            <a:r>
              <a:rPr lang="en-GB" b="0" i="0" strike="noStrike" dirty="0">
                <a:effectLst/>
                <a:highlight>
                  <a:srgbClr val="FFFFFF"/>
                </a:highlight>
              </a:rPr>
              <a:t>ome available alternatives include </a:t>
            </a:r>
            <a:r>
              <a:rPr lang="en-GB" b="0" i="0" dirty="0">
                <a:effectLst/>
                <a:hlinkClick r:id="rId2" tooltip="Treatment options">
                  <a:extLst>
                    <a:ext uri="{A12FA001-AC4F-418D-AE19-62706E023703}">
                      <ahyp:hlinkClr xmlns:ahyp="http://schemas.microsoft.com/office/drawing/2018/hyperlinkcolor" val="tx"/>
                    </a:ext>
                  </a:extLst>
                </a:hlinkClick>
              </a:rPr>
              <a:t>arts and creative therapies</a:t>
            </a:r>
            <a:r>
              <a:rPr lang="en-GB" b="0" i="0" dirty="0">
                <a:effectLst/>
              </a:rPr>
              <a:t> </a:t>
            </a:r>
            <a:r>
              <a:rPr lang="en-GB" b="0" i="0" strike="noStrike" dirty="0">
                <a:effectLst/>
                <a:highlight>
                  <a:srgbClr val="FFFFFF"/>
                </a:highlight>
              </a:rPr>
              <a:t>and </a:t>
            </a:r>
            <a:r>
              <a:rPr lang="en-GB" b="0" i="0" dirty="0">
                <a:effectLst/>
                <a:hlinkClick r:id="rId3" tooltip="Treatment options">
                  <a:extLst>
                    <a:ext uri="{A12FA001-AC4F-418D-AE19-62706E023703}">
                      <ahyp:hlinkClr xmlns:ahyp="http://schemas.microsoft.com/office/drawing/2018/hyperlinkcolor" val="tx"/>
                    </a:ext>
                  </a:extLst>
                </a:hlinkClick>
              </a:rPr>
              <a:t>complementary and alternative therapies</a:t>
            </a:r>
            <a:r>
              <a:rPr lang="en-GB" b="0" i="0" dirty="0">
                <a:effectLst/>
              </a:rPr>
              <a:t>. </a:t>
            </a:r>
          </a:p>
          <a:p>
            <a:endParaRPr lang="en-GB" dirty="0"/>
          </a:p>
          <a:p>
            <a:r>
              <a:rPr lang="en-GB" b="0" i="0" u="none" strike="noStrike" dirty="0">
                <a:effectLst/>
                <a:highlight>
                  <a:srgbClr val="FFFFFF"/>
                </a:highlight>
              </a:rPr>
              <a:t>These can include things like yoga, meditation, herbal remedies, aromatherapy, hypnotherapy, and acupuncture.</a:t>
            </a:r>
            <a:endParaRPr lang="en-GB" dirty="0"/>
          </a:p>
          <a:p>
            <a:endParaRPr lang="en-GB" sz="2600" dirty="0"/>
          </a:p>
        </p:txBody>
      </p:sp>
      <p:pic>
        <p:nvPicPr>
          <p:cNvPr id="5" name="Picture 4" descr="A person stretching on a mat&#10;&#10;Description automatically generated">
            <a:extLst>
              <a:ext uri="{FF2B5EF4-FFF2-40B4-BE49-F238E27FC236}">
                <a16:creationId xmlns:a16="http://schemas.microsoft.com/office/drawing/2014/main" id="{9E0CD901-C79E-554E-B3EA-4DB0ACFCF633}"/>
              </a:ext>
            </a:extLst>
          </p:cNvPr>
          <p:cNvPicPr>
            <a:picLocks noChangeAspect="1"/>
          </p:cNvPicPr>
          <p:nvPr/>
        </p:nvPicPr>
        <p:blipFill>
          <a:blip r:embed="rId4">
            <a:extLst>
              <a:ext uri="{28A0092B-C50C-407E-A947-70E740481C1C}">
                <a14:useLocalDpi xmlns:a14="http://schemas.microsoft.com/office/drawing/2010/main" val="0"/>
              </a:ext>
            </a:extLst>
          </a:blip>
          <a:srcRect r="22045" b="2"/>
          <a:stretch/>
        </p:blipFill>
        <p:spPr>
          <a:xfrm>
            <a:off x="6865749" y="1624555"/>
            <a:ext cx="4871634" cy="3608889"/>
          </a:xfrm>
          <a:prstGeom prst="rect">
            <a:avLst/>
          </a:prstGeom>
          <a:noFill/>
        </p:spPr>
      </p:pic>
    </p:spTree>
    <p:extLst>
      <p:ext uri="{BB962C8B-B14F-4D97-AF65-F5344CB8AC3E}">
        <p14:creationId xmlns:p14="http://schemas.microsoft.com/office/powerpoint/2010/main" val="6490535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BC25D-70F7-D0E8-A069-0576B226D8E4}"/>
              </a:ext>
            </a:extLst>
          </p:cNvPr>
          <p:cNvSpPr>
            <a:spLocks noGrp="1"/>
          </p:cNvSpPr>
          <p:nvPr>
            <p:ph type="title"/>
          </p:nvPr>
        </p:nvSpPr>
        <p:spPr/>
        <p:txBody>
          <a:bodyPr>
            <a:normAutofit/>
          </a:bodyPr>
          <a:lstStyle/>
          <a:p>
            <a:r>
              <a:rPr lang="en-GB" sz="4000" b="1" dirty="0"/>
              <a:t>Language and Classification Used </a:t>
            </a:r>
          </a:p>
        </p:txBody>
      </p:sp>
      <p:sp>
        <p:nvSpPr>
          <p:cNvPr id="3" name="Content Placeholder 2">
            <a:extLst>
              <a:ext uri="{FF2B5EF4-FFF2-40B4-BE49-F238E27FC236}">
                <a16:creationId xmlns:a16="http://schemas.microsoft.com/office/drawing/2014/main" id="{62B1D52E-A179-70C8-72F5-88FF2A80F092}"/>
              </a:ext>
            </a:extLst>
          </p:cNvPr>
          <p:cNvSpPr>
            <a:spLocks noGrp="1"/>
          </p:cNvSpPr>
          <p:nvPr>
            <p:ph idx="1"/>
          </p:nvPr>
        </p:nvSpPr>
        <p:spPr/>
        <p:txBody>
          <a:bodyPr>
            <a:normAutofit/>
          </a:bodyPr>
          <a:lstStyle/>
          <a:p>
            <a:pPr>
              <a:buFont typeface="Arial" panose="020B0604020202020204" pitchFamily="34" charset="0"/>
              <a:buChar char="•"/>
            </a:pPr>
            <a:r>
              <a:rPr lang="en-GB" b="1" dirty="0"/>
              <a:t>Evolution of Terminology:</a:t>
            </a:r>
            <a:r>
              <a:rPr lang="en-GB" dirty="0"/>
              <a:t> How language around mental illness has changed, moving from stigmatizing terms to more clinical and respectful language.</a:t>
            </a:r>
          </a:p>
          <a:p>
            <a:pPr>
              <a:buFont typeface="Arial" panose="020B0604020202020204" pitchFamily="34" charset="0"/>
              <a:buChar char="•"/>
            </a:pPr>
            <a:r>
              <a:rPr lang="en-GB" b="1" dirty="0"/>
              <a:t>DSM and ICD:</a:t>
            </a:r>
            <a:r>
              <a:rPr lang="en-GB" dirty="0"/>
              <a:t> Overview of these key classification systems, and their importance in standardizing diagnoses.</a:t>
            </a:r>
          </a:p>
          <a:p>
            <a:pPr>
              <a:buFont typeface="Arial" panose="020B0604020202020204" pitchFamily="34" charset="0"/>
              <a:buChar char="•"/>
            </a:pPr>
            <a:r>
              <a:rPr lang="en-GB" b="1" dirty="0"/>
              <a:t>Impact on Treatment:</a:t>
            </a:r>
            <a:r>
              <a:rPr lang="en-GB" dirty="0"/>
              <a:t> How classification impacts treatment plans, insurance, and patient understanding.</a:t>
            </a:r>
          </a:p>
          <a:p>
            <a:endParaRPr lang="en-GB" dirty="0"/>
          </a:p>
        </p:txBody>
      </p:sp>
    </p:spTree>
    <p:extLst>
      <p:ext uri="{BB962C8B-B14F-4D97-AF65-F5344CB8AC3E}">
        <p14:creationId xmlns:p14="http://schemas.microsoft.com/office/powerpoint/2010/main" val="7056003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37203-CB39-70AD-9AEF-A8D9B9CEABCE}"/>
              </a:ext>
            </a:extLst>
          </p:cNvPr>
          <p:cNvSpPr>
            <a:spLocks noGrp="1"/>
          </p:cNvSpPr>
          <p:nvPr>
            <p:ph type="title"/>
          </p:nvPr>
        </p:nvSpPr>
        <p:spPr/>
        <p:txBody>
          <a:bodyPr>
            <a:normAutofit fontScale="90000"/>
          </a:bodyPr>
          <a:lstStyle/>
          <a:p>
            <a:r>
              <a:rPr lang="en-GB" b="1" dirty="0"/>
              <a:t>Policies and Legislation Related to Mental Health</a:t>
            </a:r>
          </a:p>
        </p:txBody>
      </p:sp>
      <p:sp>
        <p:nvSpPr>
          <p:cNvPr id="3" name="Content Placeholder 2">
            <a:extLst>
              <a:ext uri="{FF2B5EF4-FFF2-40B4-BE49-F238E27FC236}">
                <a16:creationId xmlns:a16="http://schemas.microsoft.com/office/drawing/2014/main" id="{47831A63-4E8B-3A2C-F7F3-182C1A873830}"/>
              </a:ext>
            </a:extLst>
          </p:cNvPr>
          <p:cNvSpPr>
            <a:spLocks noGrp="1"/>
          </p:cNvSpPr>
          <p:nvPr>
            <p:ph idx="1"/>
          </p:nvPr>
        </p:nvSpPr>
        <p:spPr/>
        <p:txBody>
          <a:bodyPr>
            <a:normAutofit lnSpcReduction="10000"/>
          </a:bodyPr>
          <a:lstStyle/>
          <a:p>
            <a:pPr>
              <a:buFont typeface="Arial" panose="020B0604020202020204" pitchFamily="34" charset="0"/>
              <a:buChar char="•"/>
            </a:pPr>
            <a:r>
              <a:rPr lang="en-GB" b="1" dirty="0"/>
              <a:t>Historic Legislation:</a:t>
            </a:r>
            <a:r>
              <a:rPr lang="en-GB" dirty="0"/>
              <a:t> Examples of early laws regulating the treatment of the mentally ill, such as the Mental Health Act of 1959 in the UK.</a:t>
            </a:r>
          </a:p>
          <a:p>
            <a:pPr>
              <a:buFont typeface="Arial" panose="020B0604020202020204" pitchFamily="34" charset="0"/>
              <a:buChar char="•"/>
            </a:pPr>
            <a:r>
              <a:rPr lang="en-GB" b="1" dirty="0"/>
              <a:t>Modern Policies:</a:t>
            </a:r>
            <a:r>
              <a:rPr lang="en-GB" dirty="0"/>
              <a:t> Human Rights Act 1998, Mental Health </a:t>
            </a:r>
            <a:r>
              <a:rPr lang="en-GB"/>
              <a:t>Act 2007, </a:t>
            </a:r>
            <a:r>
              <a:rPr lang="en-GB" dirty="0"/>
              <a:t>Mental Capacity Act 2005, Equality Act 2010.</a:t>
            </a:r>
          </a:p>
          <a:p>
            <a:pPr>
              <a:buFont typeface="Arial" panose="020B0604020202020204" pitchFamily="34" charset="0"/>
              <a:buChar char="•"/>
            </a:pPr>
            <a:r>
              <a:rPr lang="en-GB" b="1" dirty="0"/>
              <a:t>Global Perspectives:</a:t>
            </a:r>
            <a:r>
              <a:rPr lang="en-GB" dirty="0"/>
              <a:t> The role of WHO and global initiatives in shaping mental health policies across different countries.</a:t>
            </a:r>
          </a:p>
          <a:p>
            <a:endParaRPr lang="en-GB" dirty="0"/>
          </a:p>
        </p:txBody>
      </p:sp>
    </p:spTree>
    <p:extLst>
      <p:ext uri="{BB962C8B-B14F-4D97-AF65-F5344CB8AC3E}">
        <p14:creationId xmlns:p14="http://schemas.microsoft.com/office/powerpoint/2010/main" val="18475970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46B6E-84B7-BD58-0517-CB462FE42575}"/>
              </a:ext>
            </a:extLst>
          </p:cNvPr>
          <p:cNvSpPr>
            <a:spLocks noGrp="1"/>
          </p:cNvSpPr>
          <p:nvPr>
            <p:ph type="title"/>
          </p:nvPr>
        </p:nvSpPr>
        <p:spPr/>
        <p:txBody>
          <a:bodyPr>
            <a:normAutofit/>
          </a:bodyPr>
          <a:lstStyle/>
          <a:p>
            <a:r>
              <a:rPr lang="en-GB" sz="4000" b="1" dirty="0"/>
              <a:t>Reflection and Discussion</a:t>
            </a:r>
          </a:p>
        </p:txBody>
      </p:sp>
      <p:sp>
        <p:nvSpPr>
          <p:cNvPr id="3" name="Content Placeholder 2">
            <a:extLst>
              <a:ext uri="{FF2B5EF4-FFF2-40B4-BE49-F238E27FC236}">
                <a16:creationId xmlns:a16="http://schemas.microsoft.com/office/drawing/2014/main" id="{A1A54E5B-29B5-272D-B925-B9C2E74F2ED5}"/>
              </a:ext>
            </a:extLst>
          </p:cNvPr>
          <p:cNvSpPr>
            <a:spLocks noGrp="1"/>
          </p:cNvSpPr>
          <p:nvPr>
            <p:ph idx="1"/>
          </p:nvPr>
        </p:nvSpPr>
        <p:spPr/>
        <p:txBody>
          <a:bodyPr/>
          <a:lstStyle/>
          <a:p>
            <a:pPr marL="742950" lvl="1" indent="-285750">
              <a:buFont typeface="Arial" panose="020B0604020202020204" pitchFamily="34" charset="0"/>
              <a:buChar char="•"/>
            </a:pPr>
            <a:r>
              <a:rPr lang="en-GB" dirty="0"/>
              <a:t>How have historical treatments influenced current practices?</a:t>
            </a:r>
          </a:p>
          <a:p>
            <a:pPr marL="742950" lvl="1" indent="-285750">
              <a:buFont typeface="Arial" panose="020B0604020202020204" pitchFamily="34" charset="0"/>
              <a:buChar char="•"/>
            </a:pPr>
            <a:r>
              <a:rPr lang="en-GB" dirty="0"/>
              <a:t>What challenges remain in the classification and treatment of mental disorders?</a:t>
            </a:r>
          </a:p>
          <a:p>
            <a:pPr marL="742950" lvl="1" indent="-285750">
              <a:buFont typeface="Arial" panose="020B0604020202020204" pitchFamily="34" charset="0"/>
              <a:buChar char="•"/>
            </a:pPr>
            <a:r>
              <a:rPr lang="en-GB" dirty="0"/>
              <a:t>How can policies continue to evolve to better support mental health?</a:t>
            </a:r>
          </a:p>
          <a:p>
            <a:endParaRPr lang="en-GB" dirty="0"/>
          </a:p>
        </p:txBody>
      </p:sp>
    </p:spTree>
    <p:extLst>
      <p:ext uri="{BB962C8B-B14F-4D97-AF65-F5344CB8AC3E}">
        <p14:creationId xmlns:p14="http://schemas.microsoft.com/office/powerpoint/2010/main" val="6721815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B4BB7-A882-97AF-D9FF-D3A129108D59}"/>
              </a:ext>
            </a:extLst>
          </p:cNvPr>
          <p:cNvSpPr>
            <a:spLocks noGrp="1"/>
          </p:cNvSpPr>
          <p:nvPr>
            <p:ph type="title"/>
          </p:nvPr>
        </p:nvSpPr>
        <p:spPr>
          <a:xfrm>
            <a:off x="609600" y="714702"/>
            <a:ext cx="10972800" cy="702935"/>
          </a:xfrm>
        </p:spPr>
        <p:txBody>
          <a:bodyPr>
            <a:normAutofit fontScale="90000"/>
          </a:bodyPr>
          <a:lstStyle/>
          <a:p>
            <a:r>
              <a:rPr lang="en-GB" b="1" i="0" u="none" strike="noStrike" dirty="0">
                <a:solidFill>
                  <a:srgbClr val="3A343A"/>
                </a:solidFill>
                <a:effectLst/>
              </a:rPr>
              <a:t>What barriers prevent people talking about the emotional impact of illness? (</a:t>
            </a:r>
            <a:r>
              <a:rPr lang="en-GB" b="1" dirty="0">
                <a:solidFill>
                  <a:srgbClr val="3A343A"/>
                </a:solidFill>
              </a:rPr>
              <a:t>V</a:t>
            </a:r>
            <a:r>
              <a:rPr lang="en-GB" b="1" i="0" u="none" strike="noStrike" dirty="0">
                <a:solidFill>
                  <a:srgbClr val="3A343A"/>
                </a:solidFill>
                <a:effectLst/>
              </a:rPr>
              <a:t>ideo) </a:t>
            </a:r>
            <a:br>
              <a:rPr lang="en-GB" b="1" i="0" u="none" strike="noStrike" dirty="0">
                <a:solidFill>
                  <a:srgbClr val="3A343A"/>
                </a:solidFill>
                <a:effectLst/>
              </a:rPr>
            </a:br>
            <a:endParaRPr lang="en-GB" dirty="0"/>
          </a:p>
        </p:txBody>
      </p:sp>
      <p:sp>
        <p:nvSpPr>
          <p:cNvPr id="6" name="TextBox 5">
            <a:extLst>
              <a:ext uri="{FF2B5EF4-FFF2-40B4-BE49-F238E27FC236}">
                <a16:creationId xmlns:a16="http://schemas.microsoft.com/office/drawing/2014/main" id="{10EB5889-3A45-789A-84FB-8C81B5AF57B2}"/>
              </a:ext>
            </a:extLst>
          </p:cNvPr>
          <p:cNvSpPr txBox="1"/>
          <p:nvPr/>
        </p:nvSpPr>
        <p:spPr>
          <a:xfrm>
            <a:off x="385234" y="1729409"/>
            <a:ext cx="3133218" cy="3170099"/>
          </a:xfrm>
          <a:prstGeom prst="rect">
            <a:avLst/>
          </a:prstGeom>
          <a:noFill/>
        </p:spPr>
        <p:txBody>
          <a:bodyPr wrap="square">
            <a:spAutoFit/>
          </a:bodyPr>
          <a:lstStyle/>
          <a:p>
            <a:pPr marL="285750" indent="-285750">
              <a:buFont typeface="Arial" panose="020B0604020202020204" pitchFamily="34" charset="0"/>
              <a:buChar char="•"/>
            </a:pPr>
            <a:r>
              <a:rPr lang="en-GB" sz="2000" i="0" u="none" strike="noStrike" dirty="0">
                <a:solidFill>
                  <a:srgbClr val="3A343A"/>
                </a:solidFill>
                <a:effectLst/>
                <a:highlight>
                  <a:srgbClr val="FFFFFF"/>
                </a:highlight>
              </a:rPr>
              <a:t>In this video, Gary Bridges, a Haematology Counselling Psychologist, discusses the barriers to talking about mental health in medical settings, and how these can be overcome.</a:t>
            </a:r>
            <a:endParaRPr lang="en-GB" sz="2000" dirty="0"/>
          </a:p>
        </p:txBody>
      </p:sp>
      <p:pic>
        <p:nvPicPr>
          <p:cNvPr id="7" name="vz0a5b5a69028249d8bae5041c7ac212eb.mp4">
            <a:hlinkClick r:id="" action="ppaction://media"/>
            <a:extLst>
              <a:ext uri="{FF2B5EF4-FFF2-40B4-BE49-F238E27FC236}">
                <a16:creationId xmlns:a16="http://schemas.microsoft.com/office/drawing/2014/main" id="{F811B74B-40A0-1F43-8674-88AD6B8B66D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157526" y="1417637"/>
            <a:ext cx="7274656" cy="4098926"/>
          </a:xfrm>
          <a:prstGeom prst="rect">
            <a:avLst/>
          </a:prstGeom>
        </p:spPr>
      </p:pic>
    </p:spTree>
    <p:extLst>
      <p:ext uri="{BB962C8B-B14F-4D97-AF65-F5344CB8AC3E}">
        <p14:creationId xmlns:p14="http://schemas.microsoft.com/office/powerpoint/2010/main" val="3064277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923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vol="80000">
                <p:cTn id="12" fill="hold" display="0">
                  <p:stCondLst>
                    <p:cond delay="indefinite"/>
                  </p:stCondLst>
                </p:cTn>
                <p:tgtEl>
                  <p:spTgt spid="7"/>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EF064-F52E-1743-131D-46B7B1EC3FD5}"/>
              </a:ext>
            </a:extLst>
          </p:cNvPr>
          <p:cNvSpPr>
            <a:spLocks noGrp="1"/>
          </p:cNvSpPr>
          <p:nvPr>
            <p:ph type="title"/>
          </p:nvPr>
        </p:nvSpPr>
        <p:spPr/>
        <p:txBody>
          <a:bodyPr/>
          <a:lstStyle/>
          <a:p>
            <a:r>
              <a:rPr lang="en-GB" b="1" dirty="0"/>
              <a:t>Reflection </a:t>
            </a:r>
          </a:p>
        </p:txBody>
      </p:sp>
      <p:sp>
        <p:nvSpPr>
          <p:cNvPr id="3" name="Content Placeholder 2">
            <a:extLst>
              <a:ext uri="{FF2B5EF4-FFF2-40B4-BE49-F238E27FC236}">
                <a16:creationId xmlns:a16="http://schemas.microsoft.com/office/drawing/2014/main" id="{F29D4EE1-1E1E-87C7-EF9E-AFDDCFE36376}"/>
              </a:ext>
            </a:extLst>
          </p:cNvPr>
          <p:cNvSpPr>
            <a:spLocks noGrp="1"/>
          </p:cNvSpPr>
          <p:nvPr>
            <p:ph idx="1"/>
          </p:nvPr>
        </p:nvSpPr>
        <p:spPr/>
        <p:txBody>
          <a:bodyPr/>
          <a:lstStyle/>
          <a:p>
            <a:pPr marL="0" indent="0" algn="l">
              <a:buNone/>
            </a:pPr>
            <a:r>
              <a:rPr lang="en-GB" b="0" i="0" u="none" strike="noStrike" dirty="0">
                <a:solidFill>
                  <a:srgbClr val="3A343A"/>
                </a:solidFill>
                <a:effectLst/>
              </a:rPr>
              <a:t>After you have watched the video, reflect on your own experience:</a:t>
            </a:r>
          </a:p>
          <a:p>
            <a:pPr algn="l">
              <a:buFont typeface="Arial" panose="020B0604020202020204" pitchFamily="34" charset="0"/>
              <a:buChar char="•"/>
            </a:pPr>
            <a:r>
              <a:rPr lang="en-GB" b="0" i="0" u="none" strike="noStrike" dirty="0">
                <a:solidFill>
                  <a:srgbClr val="3A343A"/>
                </a:solidFill>
                <a:effectLst/>
              </a:rPr>
              <a:t>Do you think there are other important barriers?</a:t>
            </a:r>
          </a:p>
          <a:p>
            <a:pPr algn="l">
              <a:buFont typeface="Arial" panose="020B0604020202020204" pitchFamily="34" charset="0"/>
              <a:buChar char="•"/>
            </a:pPr>
            <a:r>
              <a:rPr lang="en-GB" b="0" i="0" u="none" strike="noStrike" dirty="0">
                <a:solidFill>
                  <a:srgbClr val="3A343A"/>
                </a:solidFill>
                <a:effectLst/>
              </a:rPr>
              <a:t>What else could be done to support patients and health professionals in opening up conversations about depression and anxiety?</a:t>
            </a:r>
          </a:p>
          <a:p>
            <a:pPr algn="l"/>
            <a:r>
              <a:rPr lang="en-GB" b="0" i="0" u="none" strike="noStrike" dirty="0">
                <a:solidFill>
                  <a:srgbClr val="3A343A"/>
                </a:solidFill>
                <a:effectLst/>
              </a:rPr>
              <a:t>Share your views with other learners</a:t>
            </a:r>
          </a:p>
          <a:p>
            <a:endParaRPr lang="en-GB" dirty="0"/>
          </a:p>
        </p:txBody>
      </p:sp>
    </p:spTree>
    <p:extLst>
      <p:ext uri="{BB962C8B-B14F-4D97-AF65-F5344CB8AC3E}">
        <p14:creationId xmlns:p14="http://schemas.microsoft.com/office/powerpoint/2010/main" val="25473990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08F59-5F54-2C0D-BC4F-18DD9DDBEEF3}"/>
              </a:ext>
            </a:extLst>
          </p:cNvPr>
          <p:cNvSpPr>
            <a:spLocks noGrp="1"/>
          </p:cNvSpPr>
          <p:nvPr>
            <p:ph type="title"/>
          </p:nvPr>
        </p:nvSpPr>
        <p:spPr/>
        <p:txBody>
          <a:bodyPr>
            <a:normAutofit/>
          </a:bodyPr>
          <a:lstStyle/>
          <a:p>
            <a:r>
              <a:rPr lang="en-GB" sz="4000" b="1" dirty="0"/>
              <a:t>Activity</a:t>
            </a:r>
            <a:r>
              <a:rPr lang="en-GB" sz="4000" dirty="0"/>
              <a:t> </a:t>
            </a:r>
          </a:p>
        </p:txBody>
      </p:sp>
      <p:sp>
        <p:nvSpPr>
          <p:cNvPr id="3" name="Content Placeholder 2">
            <a:extLst>
              <a:ext uri="{FF2B5EF4-FFF2-40B4-BE49-F238E27FC236}">
                <a16:creationId xmlns:a16="http://schemas.microsoft.com/office/drawing/2014/main" id="{1B70435E-7550-D47E-55DB-262B5B699CA1}"/>
              </a:ext>
            </a:extLst>
          </p:cNvPr>
          <p:cNvSpPr>
            <a:spLocks noGrp="1"/>
          </p:cNvSpPr>
          <p:nvPr>
            <p:ph idx="1"/>
          </p:nvPr>
        </p:nvSpPr>
        <p:spPr>
          <a:xfrm>
            <a:off x="609600" y="1600201"/>
            <a:ext cx="11153614" cy="3917032"/>
          </a:xfrm>
        </p:spPr>
        <p:txBody>
          <a:bodyPr>
            <a:normAutofit fontScale="25000" lnSpcReduction="20000"/>
          </a:bodyPr>
          <a:lstStyle/>
          <a:p>
            <a:pPr>
              <a:lnSpc>
                <a:spcPct val="120000"/>
              </a:lnSpc>
            </a:pPr>
            <a:r>
              <a:rPr lang="en-GB" sz="11200" dirty="0"/>
              <a:t>Based on your chosen mental disorder from the ICD-11 for your poster presentation research the following: </a:t>
            </a:r>
          </a:p>
          <a:p>
            <a:pPr>
              <a:lnSpc>
                <a:spcPct val="120000"/>
              </a:lnSpc>
              <a:buFont typeface="Arial" panose="020B0604020202020204" pitchFamily="34" charset="0"/>
              <a:buChar char="•"/>
            </a:pPr>
            <a:r>
              <a:rPr lang="en-GB" sz="11200" b="1" dirty="0"/>
              <a:t>Historical Perspective:</a:t>
            </a:r>
            <a:endParaRPr lang="en-GB" sz="11200" dirty="0"/>
          </a:p>
          <a:p>
            <a:pPr marL="742950" lvl="1" indent="-285750">
              <a:lnSpc>
                <a:spcPct val="120000"/>
              </a:lnSpc>
              <a:buFont typeface="Arial" panose="020B0604020202020204" pitchFamily="34" charset="0"/>
              <a:buChar char="•"/>
            </a:pPr>
            <a:r>
              <a:rPr lang="en-GB" sz="11200" dirty="0"/>
              <a:t>Investigate how the selected disorder was perceived and treated in the past.</a:t>
            </a:r>
          </a:p>
          <a:p>
            <a:pPr>
              <a:lnSpc>
                <a:spcPct val="120000"/>
              </a:lnSpc>
              <a:buFont typeface="Arial" panose="020B0604020202020204" pitchFamily="34" charset="0"/>
              <a:buChar char="•"/>
            </a:pPr>
            <a:r>
              <a:rPr lang="en-GB" sz="11200" b="1" dirty="0"/>
              <a:t>Aetiology and Causes:</a:t>
            </a:r>
            <a:endParaRPr lang="en-GB" sz="11200" dirty="0"/>
          </a:p>
          <a:p>
            <a:pPr marL="742950" lvl="1" indent="-285750">
              <a:lnSpc>
                <a:spcPct val="120000"/>
              </a:lnSpc>
              <a:buFont typeface="Arial" panose="020B0604020202020204" pitchFamily="34" charset="0"/>
              <a:buChar char="•"/>
            </a:pPr>
            <a:r>
              <a:rPr lang="en-GB" sz="11200" dirty="0"/>
              <a:t>Explore historical and current understanding of the causes of the disorder. </a:t>
            </a:r>
          </a:p>
          <a:p>
            <a:br>
              <a:rPr lang="en-GB" dirty="0"/>
            </a:br>
            <a:endParaRPr lang="en-GB" dirty="0"/>
          </a:p>
        </p:txBody>
      </p:sp>
    </p:spTree>
    <p:extLst>
      <p:ext uri="{BB962C8B-B14F-4D97-AF65-F5344CB8AC3E}">
        <p14:creationId xmlns:p14="http://schemas.microsoft.com/office/powerpoint/2010/main" val="22891136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263FE-7FF4-2F2D-F1DD-2B9121356B8D}"/>
              </a:ext>
            </a:extLst>
          </p:cNvPr>
          <p:cNvSpPr>
            <a:spLocks noGrp="1"/>
          </p:cNvSpPr>
          <p:nvPr>
            <p:ph type="title"/>
          </p:nvPr>
        </p:nvSpPr>
        <p:spPr/>
        <p:txBody>
          <a:bodyPr/>
          <a:lstStyle/>
          <a:p>
            <a:r>
              <a:rPr lang="en-US" b="1" dirty="0"/>
              <a:t>References </a:t>
            </a:r>
          </a:p>
        </p:txBody>
      </p:sp>
      <p:sp>
        <p:nvSpPr>
          <p:cNvPr id="3" name="Content Placeholder 2">
            <a:extLst>
              <a:ext uri="{FF2B5EF4-FFF2-40B4-BE49-F238E27FC236}">
                <a16:creationId xmlns:a16="http://schemas.microsoft.com/office/drawing/2014/main" id="{55307536-7462-1760-7C85-1F3608BEF032}"/>
              </a:ext>
            </a:extLst>
          </p:cNvPr>
          <p:cNvSpPr>
            <a:spLocks noGrp="1"/>
          </p:cNvSpPr>
          <p:nvPr>
            <p:ph idx="1"/>
          </p:nvPr>
        </p:nvSpPr>
        <p:spPr>
          <a:xfrm>
            <a:off x="364067" y="1617133"/>
            <a:ext cx="11218333" cy="4783666"/>
          </a:xfrm>
        </p:spPr>
        <p:txBody>
          <a:bodyPr>
            <a:normAutofit/>
          </a:bodyPr>
          <a:lstStyle/>
          <a:p>
            <a:pPr>
              <a:lnSpc>
                <a:spcPct val="120000"/>
              </a:lnSpc>
            </a:pPr>
            <a:endParaRPr lang="en-GB" sz="5100" dirty="0">
              <a:solidFill>
                <a:srgbClr val="000000"/>
              </a:solidFill>
              <a:effectLst/>
              <a:ea typeface="Times New Roman" panose="02020603050405020304" pitchFamily="18" charset="0"/>
            </a:endParaRPr>
          </a:p>
          <a:p>
            <a:endParaRPr lang="en-GB" sz="2400" dirty="0">
              <a:effectLst/>
              <a:ea typeface="Times New Roman" panose="02020603050405020304" pitchFamily="18" charset="0"/>
            </a:endParaRPr>
          </a:p>
          <a:p>
            <a:endParaRPr lang="en-US" dirty="0"/>
          </a:p>
        </p:txBody>
      </p:sp>
      <p:sp>
        <p:nvSpPr>
          <p:cNvPr id="4" name="TextBox 3">
            <a:extLst>
              <a:ext uri="{FF2B5EF4-FFF2-40B4-BE49-F238E27FC236}">
                <a16:creationId xmlns:a16="http://schemas.microsoft.com/office/drawing/2014/main" id="{BCB40938-B6D4-50B9-27BB-F9CB8BE4ED2B}"/>
              </a:ext>
            </a:extLst>
          </p:cNvPr>
          <p:cNvSpPr txBox="1"/>
          <p:nvPr/>
        </p:nvSpPr>
        <p:spPr>
          <a:xfrm>
            <a:off x="364067" y="1617133"/>
            <a:ext cx="10841208" cy="2954655"/>
          </a:xfrm>
          <a:prstGeom prst="rect">
            <a:avLst/>
          </a:prstGeom>
          <a:noFill/>
        </p:spPr>
        <p:txBody>
          <a:bodyPr wrap="square" rtlCol="0">
            <a:spAutoFit/>
          </a:bodyPr>
          <a:lstStyle/>
          <a:p>
            <a:pPr marL="342900" indent="-342900">
              <a:buFont typeface="Arial" panose="020B0604020202020204" pitchFamily="34" charset="0"/>
              <a:buChar char="•"/>
            </a:pPr>
            <a:r>
              <a:rPr lang="en-GB" sz="2400" dirty="0"/>
              <a:t>Jutras, M. (2018) ‘</a:t>
            </a:r>
            <a:r>
              <a:rPr lang="en-GB" sz="2400" b="0" i="0" u="none" strike="noStrike" dirty="0">
                <a:solidFill>
                  <a:srgbClr val="000000"/>
                </a:solidFill>
                <a:effectLst/>
                <a:highlight>
                  <a:srgbClr val="FFFFFF"/>
                </a:highlight>
              </a:rPr>
              <a:t>A walk through the drastic transformation of attitudes toward mental illness throughout history’, </a:t>
            </a:r>
            <a:r>
              <a:rPr lang="en-GB" sz="2400" b="0" i="1" u="none" strike="noStrike" dirty="0">
                <a:solidFill>
                  <a:srgbClr val="000000"/>
                </a:solidFill>
                <a:effectLst/>
                <a:highlight>
                  <a:srgbClr val="FFFFFF"/>
                </a:highlight>
              </a:rPr>
              <a:t>BCMJ, </a:t>
            </a:r>
            <a:r>
              <a:rPr lang="en-GB" sz="2400" b="0" u="none" strike="noStrike" dirty="0">
                <a:solidFill>
                  <a:srgbClr val="000000"/>
                </a:solidFill>
                <a:effectLst/>
                <a:highlight>
                  <a:srgbClr val="FFFFFF"/>
                </a:highlight>
              </a:rPr>
              <a:t>59(2), </a:t>
            </a:r>
            <a:r>
              <a:rPr lang="en-GB" sz="2400" b="0" i="0" u="none" strike="noStrike" dirty="0">
                <a:solidFill>
                  <a:srgbClr val="000000"/>
                </a:solidFill>
                <a:effectLst/>
                <a:highlight>
                  <a:srgbClr val="FFFFFF"/>
                </a:highlight>
              </a:rPr>
              <a:t>pp. 86-88. </a:t>
            </a: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Mind (2017) </a:t>
            </a:r>
            <a:r>
              <a:rPr lang="en-GB" sz="2400" b="0" i="1" u="none" strike="noStrike" dirty="0">
                <a:solidFill>
                  <a:srgbClr val="000000"/>
                </a:solidFill>
                <a:effectLst/>
              </a:rPr>
              <a:t>What treatments are available? </a:t>
            </a:r>
            <a:r>
              <a:rPr lang="en-GB" sz="2400" b="0" u="none" strike="noStrike" dirty="0">
                <a:solidFill>
                  <a:srgbClr val="000000"/>
                </a:solidFill>
                <a:effectLst/>
              </a:rPr>
              <a:t>Available at: </a:t>
            </a:r>
            <a:r>
              <a:rPr lang="en-GB" sz="2400" b="0" u="none" strike="noStrike" dirty="0">
                <a:solidFill>
                  <a:srgbClr val="000000"/>
                </a:solidFill>
                <a:effectLst/>
                <a:hlinkClick r:id="rId3"/>
              </a:rPr>
              <a:t>https://www.mind.org.uk/information-support/types-of-mental-health-problems/mental-health-problems-introduction/treatment-options/</a:t>
            </a:r>
            <a:r>
              <a:rPr lang="en-GB" sz="2400" b="0" u="none" strike="noStrike" dirty="0">
                <a:solidFill>
                  <a:srgbClr val="000000"/>
                </a:solidFill>
                <a:effectLst/>
              </a:rPr>
              <a:t> (Accessed: 25 August 2024). </a:t>
            </a:r>
          </a:p>
          <a:p>
            <a:endParaRPr lang="en-GB" dirty="0"/>
          </a:p>
        </p:txBody>
      </p:sp>
    </p:spTree>
    <p:extLst>
      <p:ext uri="{BB962C8B-B14F-4D97-AF65-F5344CB8AC3E}">
        <p14:creationId xmlns:p14="http://schemas.microsoft.com/office/powerpoint/2010/main" val="15951336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1997</TotalTime>
  <Words>1256</Words>
  <Application>Microsoft Macintosh PowerPoint</Application>
  <PresentationFormat>Widescreen</PresentationFormat>
  <Paragraphs>88</Paragraphs>
  <Slides>25</Slides>
  <Notes>2</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DengXian</vt:lpstr>
      <vt:lpstr>Arial</vt:lpstr>
      <vt:lpstr>Calibri</vt:lpstr>
      <vt:lpstr>MindMeridian-Display</vt:lpstr>
      <vt:lpstr>Myriad Pro</vt:lpstr>
      <vt:lpstr>Times New Roman</vt:lpstr>
      <vt:lpstr>20140311PresentationUWTSDTemplate</vt:lpstr>
      <vt:lpstr>Psychopathological Classifications and Provisions BMHP6029 </vt:lpstr>
      <vt:lpstr>This week’s learning objectives: </vt:lpstr>
      <vt:lpstr>The evolution of mental illness</vt:lpstr>
      <vt:lpstr>Cont. </vt:lpstr>
      <vt:lpstr>Three general theories</vt:lpstr>
      <vt:lpstr>Early Historical Contexts</vt:lpstr>
      <vt:lpstr>Trepanation</vt:lpstr>
      <vt:lpstr>Middle Ages and Renaissance</vt:lpstr>
      <vt:lpstr>Asylums</vt:lpstr>
      <vt:lpstr>18th and 19th Centuries: The Age of Enlightenment and Reform</vt:lpstr>
      <vt:lpstr>Early 20th Century</vt:lpstr>
      <vt:lpstr>PowerPoint Presentation</vt:lpstr>
      <vt:lpstr>Psychogenic theories</vt:lpstr>
      <vt:lpstr>Mid to Late 20th Century Deinstitutionalization and Modern Approaches </vt:lpstr>
      <vt:lpstr>Video: Insight into Asylums, Mental Illness &amp; Treatment  </vt:lpstr>
      <vt:lpstr>Current Practice in England and Wales The NICE guidelines  </vt:lpstr>
      <vt:lpstr>Treatments offered though the NHS</vt:lpstr>
      <vt:lpstr>Natural Remedies </vt:lpstr>
      <vt:lpstr>Language and Classification Used </vt:lpstr>
      <vt:lpstr>Policies and Legislation Related to Mental Health</vt:lpstr>
      <vt:lpstr>Reflection and Discussion</vt:lpstr>
      <vt:lpstr>What barriers prevent people talking about the emotional impact of illness? (Video)  </vt:lpstr>
      <vt:lpstr>Reflection </vt:lpstr>
      <vt:lpstr>Activity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Mental Health</dc:title>
  <dc:creator>Dushika Rajan</dc:creator>
  <cp:lastModifiedBy>Farah Wiita</cp:lastModifiedBy>
  <cp:revision>39</cp:revision>
  <dcterms:created xsi:type="dcterms:W3CDTF">2021-01-14T23:23:12Z</dcterms:created>
  <dcterms:modified xsi:type="dcterms:W3CDTF">2025-10-11T15:07:26Z</dcterms:modified>
</cp:coreProperties>
</file>