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62" r:id="rId3"/>
    <p:sldId id="259" r:id="rId4"/>
    <p:sldId id="260" r:id="rId5"/>
    <p:sldId id="261" r:id="rId6"/>
    <p:sldId id="257" r:id="rId7"/>
    <p:sldId id="263" r:id="rId8"/>
    <p:sldId id="264" r:id="rId9"/>
    <p:sldId id="265" r:id="rId10"/>
    <p:sldId id="267" r:id="rId11"/>
    <p:sldId id="266"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 id="284" r:id="rId29"/>
    <p:sldId id="285" r:id="rId30"/>
    <p:sldId id="258" r:id="rId3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6" autoAdjust="0"/>
    <p:restoredTop sz="94660"/>
  </p:normalViewPr>
  <p:slideViewPr>
    <p:cSldViewPr snapToGrid="0">
      <p:cViewPr varScale="1">
        <p:scale>
          <a:sx n="116" d="100"/>
          <a:sy n="116" d="100"/>
        </p:scale>
        <p:origin x="102" y="3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10/13/2023</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5BFA754-D5C3-4E66-96A6-867B257F58DC}" type="datetimeFigureOut">
              <a:rPr lang="en-US" dirty="0"/>
              <a:t>10/13/2023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dirty="0"/>
              <a:t>10/13/2023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10/13/2023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10/13/2023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10/13/2023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10/13/2023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10/13/2023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10/13/2023</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5.png"/><Relationship Id="rId1" Type="http://schemas.openxmlformats.org/officeDocument/2006/relationships/slideLayout" Target="../slideLayouts/slideLayout6.xml"/><Relationship Id="rId5" Type="http://schemas.microsoft.com/office/2007/relationships/hdphoto" Target="../media/hdphoto2.wdp"/><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hyperlink" Target="https://assets.publishing.service.gov.uk/government/uploads/system/uploads/attachment_data/file/786910/t455-eng.pdf" TargetMode="Externa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2" Type="http://schemas.openxmlformats.org/officeDocument/2006/relationships/hyperlink" Target="https://www.equalityhumanrights.com/en/advice-and-guidance/gender-reassignment-discrimination" TargetMode="External"/><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3" Type="http://schemas.openxmlformats.org/officeDocument/2006/relationships/hyperlink" Target="https://www.bbc.co.uk/sport/athletics/47467522" TargetMode="External"/><Relationship Id="rId2" Type="http://schemas.openxmlformats.org/officeDocument/2006/relationships/hyperlink" Target="https://www.bbc.co.uk/sport/46453958" TargetMode="External"/><Relationship Id="rId1" Type="http://schemas.openxmlformats.org/officeDocument/2006/relationships/slideLayout" Target="../slideLayouts/slideLayout6.xml"/><Relationship Id="rId5" Type="http://schemas.openxmlformats.org/officeDocument/2006/relationships/hyperlink" Target="https://www.bbc.co.uk/programmes/w172w4pxcth6mmt" TargetMode="External"/><Relationship Id="rId4" Type="http://schemas.openxmlformats.org/officeDocument/2006/relationships/hyperlink" Target="https://www.bbc.co.uk/news/av/uk-scotland-47448863/transgender-debate-playing-for-a-women-s-team-didn-t-seem-possible" TargetMode="External"/></Relationships>
</file>

<file path=ppt/slides/_rels/slide28.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786910/t455-eng.pd" TargetMode="External"/><Relationship Id="rId2" Type="http://schemas.openxmlformats.org/officeDocument/2006/relationships/hyperlink" Target="http://www.beaumont-trust.org.uk/" TargetMode="External"/><Relationship Id="rId1" Type="http://schemas.openxmlformats.org/officeDocument/2006/relationships/slideLayout" Target="../slideLayouts/slideLayout2.xml"/><Relationship Id="rId4" Type="http://schemas.openxmlformats.org/officeDocument/2006/relationships/hyperlink" Target="https://www.judiciary.gov.uk/judgments/j-v-b-and-the-children-ultra-orthodox-judaism-transgender/"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http://lgbtqia.ucdavis.edu/educated/glossary.html" TargetMode="External"/><Relationship Id="rId2" Type="http://schemas.openxmlformats.org/officeDocument/2006/relationships/hyperlink" Target="http://www.nhs.uk/Conditions/Gender-dysphoria/Pages/Treatment.aspx" TargetMode="External"/><Relationship Id="rId1" Type="http://schemas.openxmlformats.org/officeDocument/2006/relationships/slideLayout" Target="../slideLayouts/slideLayout2.xml"/><Relationship Id="rId4" Type="http://schemas.openxmlformats.org/officeDocument/2006/relationships/hyperlink" Target="http://www.legislation.gov.uk/ukpga/2004/7/contents" TargetMode="External"/></Relationships>
</file>

<file path=ppt/slides/_rels/slide30.xml.rels><?xml version="1.0" encoding="UTF-8" standalone="yes"?>
<Relationships xmlns="http://schemas.openxmlformats.org/package/2006/relationships"><Relationship Id="rId2" Type="http://schemas.openxmlformats.org/officeDocument/2006/relationships/hyperlink" Target="https://www.who.int/health-topics/gender#tab=tab_1"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6600" b="1" dirty="0">
                <a:latin typeface="Arial" panose="020B0604020202020204" pitchFamily="34" charset="0"/>
                <a:cs typeface="Arial" panose="020B0604020202020204" pitchFamily="34" charset="0"/>
              </a:rPr>
              <a:t>Gender</a:t>
            </a:r>
          </a:p>
        </p:txBody>
      </p:sp>
      <p:sp>
        <p:nvSpPr>
          <p:cNvPr id="3" name="Subtitle 2"/>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13190904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58628" y="832149"/>
            <a:ext cx="8568952" cy="1446550"/>
          </a:xfrm>
          <a:prstGeom prst="rect">
            <a:avLst/>
          </a:prstGeom>
          <a:noFill/>
        </p:spPr>
        <p:txBody>
          <a:bodyPr wrap="square" rtlCol="0">
            <a:spAutoFit/>
          </a:bodyPr>
          <a:lstStyle/>
          <a:p>
            <a:pPr algn="ctr"/>
            <a:r>
              <a:rPr lang="en-GB" sz="4400" b="1" dirty="0">
                <a:latin typeface="Arial" panose="020B0604020202020204" pitchFamily="34" charset="0"/>
                <a:cs typeface="Arial" panose="020B0604020202020204" pitchFamily="34" charset="0"/>
              </a:rPr>
              <a:t>Terminology – Sex, Sexuality &amp; Gender</a:t>
            </a:r>
          </a:p>
        </p:txBody>
      </p:sp>
      <p:sp>
        <p:nvSpPr>
          <p:cNvPr id="4" name="TextBox 3"/>
          <p:cNvSpPr txBox="1"/>
          <p:nvPr/>
        </p:nvSpPr>
        <p:spPr>
          <a:xfrm>
            <a:off x="774358" y="2278699"/>
            <a:ext cx="10799804" cy="3724096"/>
          </a:xfrm>
          <a:prstGeom prst="rect">
            <a:avLst/>
          </a:prstGeom>
          <a:noFill/>
        </p:spPr>
        <p:txBody>
          <a:bodyPr wrap="square" rtlCol="0">
            <a:spAutoFit/>
          </a:bodyPr>
          <a:lstStyle/>
          <a:p>
            <a:pPr marL="457200" indent="-457200">
              <a:spcBef>
                <a:spcPts val="1200"/>
              </a:spcBef>
              <a:spcAft>
                <a:spcPts val="1200"/>
              </a:spcAft>
              <a:buFont typeface="Arial" panose="020B0604020202020204" pitchFamily="34" charset="0"/>
              <a:buChar char="•"/>
            </a:pPr>
            <a:r>
              <a:rPr lang="en-GB" sz="2800" dirty="0">
                <a:latin typeface="Arial" panose="020B0604020202020204" pitchFamily="34" charset="0"/>
                <a:cs typeface="Arial" panose="020B0604020202020204" pitchFamily="34" charset="0"/>
              </a:rPr>
              <a:t>‘Sex’ refers to the biological status of male or female. It includes physical attributes such as chromosomes, reproductive organs and genitalia.</a:t>
            </a:r>
          </a:p>
          <a:p>
            <a:pPr marL="457200" indent="-457200">
              <a:spcBef>
                <a:spcPts val="1200"/>
              </a:spcBef>
              <a:spcAft>
                <a:spcPts val="1200"/>
              </a:spcAft>
              <a:buFont typeface="Arial" panose="020B0604020202020204" pitchFamily="34" charset="0"/>
              <a:buChar char="•"/>
            </a:pPr>
            <a:r>
              <a:rPr lang="en-GB" sz="2800" dirty="0">
                <a:latin typeface="Arial" panose="020B0604020202020204" pitchFamily="34" charset="0"/>
                <a:cs typeface="Arial" panose="020B0604020202020204" pitchFamily="34" charset="0"/>
              </a:rPr>
              <a:t>‘Sexuality' refers to a person's emotional and physical reaction to other sexes and genders.</a:t>
            </a:r>
          </a:p>
          <a:p>
            <a:pPr marL="457200" indent="-457200">
              <a:spcBef>
                <a:spcPts val="1200"/>
              </a:spcBef>
              <a:spcAft>
                <a:spcPts val="1200"/>
              </a:spcAft>
              <a:buFont typeface="Arial" panose="020B0604020202020204" pitchFamily="34" charset="0"/>
              <a:buChar char="•"/>
            </a:pPr>
            <a:r>
              <a:rPr lang="en-GB" sz="2800" dirty="0">
                <a:latin typeface="Arial" panose="020B0604020202020204" pitchFamily="34" charset="0"/>
                <a:cs typeface="Arial" panose="020B0604020202020204" pitchFamily="34" charset="0"/>
              </a:rPr>
              <a:t>‘Gender’ refers to how people feel about themselves and their emotional and personal identity. </a:t>
            </a:r>
          </a:p>
        </p:txBody>
      </p:sp>
    </p:spTree>
    <p:extLst>
      <p:ext uri="{BB962C8B-B14F-4D97-AF65-F5344CB8AC3E}">
        <p14:creationId xmlns:p14="http://schemas.microsoft.com/office/powerpoint/2010/main" val="2871362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Gender</a:t>
            </a:r>
          </a:p>
        </p:txBody>
      </p:sp>
      <p:sp>
        <p:nvSpPr>
          <p:cNvPr id="3" name="Content Placeholder 2"/>
          <p:cNvSpPr>
            <a:spLocks noGrp="1"/>
          </p:cNvSpPr>
          <p:nvPr>
            <p:ph idx="1"/>
          </p:nvPr>
        </p:nvSpPr>
        <p:spPr>
          <a:xfrm>
            <a:off x="1013255" y="2787591"/>
            <a:ext cx="9883343" cy="3318936"/>
          </a:xfrm>
        </p:spPr>
        <p:txBody>
          <a:bodyPr/>
          <a:lstStyle/>
          <a:p>
            <a:pPr algn="just"/>
            <a:r>
              <a:rPr lang="en-GB" dirty="0">
                <a:latin typeface="Arial" panose="020B0604020202020204" pitchFamily="34" charset="0"/>
                <a:cs typeface="Arial" panose="020B0604020202020204" pitchFamily="34" charset="0"/>
              </a:rPr>
              <a:t>“</a:t>
            </a:r>
            <a:r>
              <a:rPr lang="en-GB" b="1" dirty="0">
                <a:latin typeface="Arial" panose="020B0604020202020204" pitchFamily="34" charset="0"/>
                <a:cs typeface="Arial" panose="020B0604020202020204" pitchFamily="34" charset="0"/>
              </a:rPr>
              <a:t>Gender</a:t>
            </a:r>
            <a:r>
              <a:rPr lang="en-GB" dirty="0">
                <a:latin typeface="Arial" panose="020B0604020202020204" pitchFamily="34" charset="0"/>
                <a:cs typeface="Arial" panose="020B0604020202020204" pitchFamily="34" charset="0"/>
              </a:rPr>
              <a:t> refers to the characteristics of women, men, girls and boys that are socially constructed. ... </a:t>
            </a:r>
            <a:r>
              <a:rPr lang="en-GB" b="1" dirty="0">
                <a:latin typeface="Arial" panose="020B0604020202020204" pitchFamily="34" charset="0"/>
                <a:cs typeface="Arial" panose="020B0604020202020204" pitchFamily="34" charset="0"/>
              </a:rPr>
              <a:t>Gender</a:t>
            </a:r>
            <a:r>
              <a:rPr lang="en-GB" dirty="0">
                <a:latin typeface="Arial" panose="020B0604020202020204" pitchFamily="34" charset="0"/>
                <a:cs typeface="Arial" panose="020B0604020202020204" pitchFamily="34" charset="0"/>
              </a:rPr>
              <a:t> interacts with but is different from sex, which refers to the different biological and physiological characteristics of females, males and intersex persons, such as chromosomes, hormones and reproductive organs.”</a:t>
            </a:r>
          </a:p>
          <a:p>
            <a:endParaRPr lang="en-GB" dirty="0"/>
          </a:p>
          <a:p>
            <a:pPr marL="0" indent="0">
              <a:buNone/>
            </a:pPr>
            <a:r>
              <a:rPr lang="en-GB" sz="2000" dirty="0"/>
              <a:t>																	</a:t>
            </a:r>
            <a:r>
              <a:rPr lang="en-GB" sz="2000" dirty="0">
                <a:latin typeface="Arial" panose="020B0604020202020204" pitchFamily="34" charset="0"/>
                <a:cs typeface="Arial" panose="020B0604020202020204" pitchFamily="34" charset="0"/>
              </a:rPr>
              <a:t>(WHO, 2021)</a:t>
            </a:r>
          </a:p>
        </p:txBody>
      </p:sp>
    </p:spTree>
    <p:extLst>
      <p:ext uri="{BB962C8B-B14F-4D97-AF65-F5344CB8AC3E}">
        <p14:creationId xmlns:p14="http://schemas.microsoft.com/office/powerpoint/2010/main" val="29252969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0176" y="638177"/>
            <a:ext cx="9982335" cy="778098"/>
          </a:xfrm>
        </p:spPr>
        <p:txBody>
          <a:bodyPr>
            <a:normAutofit fontScale="90000"/>
          </a:bodyPr>
          <a:lstStyle/>
          <a:p>
            <a:r>
              <a:rPr lang="en-GB" b="1" dirty="0">
                <a:latin typeface="Arial" panose="020B0604020202020204" pitchFamily="34" charset="0"/>
                <a:cs typeface="Arial" panose="020B0604020202020204" pitchFamily="34" charset="0"/>
              </a:rPr>
              <a:t>How Many Gender Identities Are There?</a:t>
            </a:r>
          </a:p>
        </p:txBody>
      </p:sp>
      <p:pic>
        <p:nvPicPr>
          <p:cNvPr id="4" name="Picture 3"/>
          <p:cNvPicPr>
            <a:picLocks noChangeAspect="1"/>
          </p:cNvPicPr>
          <p:nvPr/>
        </p:nvPicPr>
        <p:blipFill>
          <a:blip r:embed="rId2" cstate="print">
            <a:extLst>
              <a:ext uri="{BEBA8EAE-BF5A-486C-A8C5-ECC9F3942E4B}">
                <a14:imgProps xmlns:a14="http://schemas.microsoft.com/office/drawing/2010/main">
                  <a14:imgLayer r:embed="rId3">
                    <a14:imgEffect>
                      <a14:backgroundRemoval t="10000" b="90000" l="10000" r="90000">
                        <a14:backgroundMark x1="95076" y1="26705" x2="95076" y2="26705"/>
                        <a14:backgroundMark x1="82386" y1="14583" x2="82386" y2="14583"/>
                      </a14:backgroundRemoval>
                    </a14:imgEffect>
                  </a14:imgLayer>
                </a14:imgProps>
              </a:ext>
              <a:ext uri="{28A0092B-C50C-407E-A947-70E740481C1C}">
                <a14:useLocalDpi xmlns:a14="http://schemas.microsoft.com/office/drawing/2010/main" val="0"/>
              </a:ext>
            </a:extLst>
          </a:blip>
          <a:stretch>
            <a:fillRect/>
          </a:stretch>
        </p:blipFill>
        <p:spPr>
          <a:xfrm>
            <a:off x="763956" y="2220764"/>
            <a:ext cx="2194560" cy="2194560"/>
          </a:xfrm>
          <a:prstGeom prst="rect">
            <a:avLst/>
          </a:prstGeom>
        </p:spPr>
      </p:pic>
      <p:pic>
        <p:nvPicPr>
          <p:cNvPr id="5" name="Picture 4"/>
          <p:cNvPicPr>
            <a:picLocks noChangeAspect="1"/>
          </p:cNvPicPr>
          <p:nvPr/>
        </p:nvPicPr>
        <p:blipFill>
          <a:blip r:embed="rId4" cstate="print">
            <a:extLst>
              <a:ext uri="{BEBA8EAE-BF5A-486C-A8C5-ECC9F3942E4B}">
                <a14:imgProps xmlns:a14="http://schemas.microsoft.com/office/drawing/2010/main">
                  <a14:imgLayer r:embed="rId5">
                    <a14:imgEffect>
                      <a14:backgroundRemoval t="10000" b="90000" l="10000" r="90000">
                        <a14:backgroundMark x1="5303" y1="13636" x2="5303" y2="13636"/>
                        <a14:backgroundMark x1="25568" y1="16856" x2="25568" y2="16856"/>
                        <a14:backgroundMark x1="45833" y1="52841" x2="45833" y2="52841"/>
                      </a14:backgroundRemoval>
                    </a14:imgEffect>
                  </a14:imgLayer>
                </a14:imgProps>
              </a:ext>
              <a:ext uri="{28A0092B-C50C-407E-A947-70E740481C1C}">
                <a14:useLocalDpi xmlns:a14="http://schemas.microsoft.com/office/drawing/2010/main" val="0"/>
              </a:ext>
            </a:extLst>
          </a:blip>
          <a:stretch>
            <a:fillRect/>
          </a:stretch>
        </p:blipFill>
        <p:spPr>
          <a:xfrm>
            <a:off x="8999120" y="2011182"/>
            <a:ext cx="2194560" cy="2194560"/>
          </a:xfrm>
          <a:prstGeom prst="rect">
            <a:avLst/>
          </a:prstGeom>
        </p:spPr>
      </p:pic>
      <p:sp>
        <p:nvSpPr>
          <p:cNvPr id="6" name="TextBox 5"/>
          <p:cNvSpPr txBox="1"/>
          <p:nvPr/>
        </p:nvSpPr>
        <p:spPr>
          <a:xfrm>
            <a:off x="3746500" y="1480469"/>
            <a:ext cx="4924648" cy="461665"/>
          </a:xfrm>
          <a:prstGeom prst="rect">
            <a:avLst/>
          </a:prstGeom>
          <a:noFill/>
        </p:spPr>
        <p:txBody>
          <a:bodyPr wrap="square" rtlCol="0">
            <a:spAutoFit/>
          </a:bodyPr>
          <a:lstStyle/>
          <a:p>
            <a:pPr algn="ctr"/>
            <a:r>
              <a:rPr lang="en-GB" sz="2400" b="1" dirty="0"/>
              <a:t>Female to male transgender (</a:t>
            </a:r>
            <a:r>
              <a:rPr lang="en-GB" sz="2400" b="1" dirty="0" err="1"/>
              <a:t>FTM</a:t>
            </a:r>
            <a:r>
              <a:rPr lang="en-GB" sz="2400" b="1" dirty="0"/>
              <a:t>)</a:t>
            </a:r>
          </a:p>
        </p:txBody>
      </p:sp>
      <p:sp>
        <p:nvSpPr>
          <p:cNvPr id="7" name="Right Arrow 6"/>
          <p:cNvSpPr/>
          <p:nvPr/>
        </p:nvSpPr>
        <p:spPr>
          <a:xfrm>
            <a:off x="3754056" y="2031008"/>
            <a:ext cx="4683888" cy="43204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p:cNvSpPr txBox="1"/>
          <p:nvPr/>
        </p:nvSpPr>
        <p:spPr>
          <a:xfrm>
            <a:off x="3719736" y="2492897"/>
            <a:ext cx="4896544" cy="461665"/>
          </a:xfrm>
          <a:prstGeom prst="rect">
            <a:avLst/>
          </a:prstGeom>
          <a:noFill/>
        </p:spPr>
        <p:txBody>
          <a:bodyPr wrap="square" rtlCol="0">
            <a:spAutoFit/>
          </a:bodyPr>
          <a:lstStyle/>
          <a:p>
            <a:pPr algn="ctr"/>
            <a:r>
              <a:rPr lang="en-GB" sz="2400" b="1" dirty="0"/>
              <a:t>Male to female transgender (</a:t>
            </a:r>
            <a:r>
              <a:rPr lang="en-GB" sz="2400" b="1" dirty="0" err="1"/>
              <a:t>MTF</a:t>
            </a:r>
            <a:r>
              <a:rPr lang="en-GB" sz="2400" b="1" dirty="0"/>
              <a:t>)</a:t>
            </a:r>
          </a:p>
        </p:txBody>
      </p:sp>
      <p:sp>
        <p:nvSpPr>
          <p:cNvPr id="9" name="Right Arrow 8"/>
          <p:cNvSpPr/>
          <p:nvPr/>
        </p:nvSpPr>
        <p:spPr>
          <a:xfrm flipH="1">
            <a:off x="3719736" y="2852936"/>
            <a:ext cx="4683888" cy="43204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p:cNvSpPr txBox="1"/>
          <p:nvPr/>
        </p:nvSpPr>
        <p:spPr>
          <a:xfrm>
            <a:off x="4871864" y="3816655"/>
            <a:ext cx="2376264" cy="461665"/>
          </a:xfrm>
          <a:prstGeom prst="rect">
            <a:avLst/>
          </a:prstGeom>
          <a:noFill/>
        </p:spPr>
        <p:txBody>
          <a:bodyPr wrap="square" rtlCol="0">
            <a:spAutoFit/>
          </a:bodyPr>
          <a:lstStyle/>
          <a:p>
            <a:pPr algn="ctr"/>
            <a:r>
              <a:rPr lang="en-GB" sz="2400" b="1" dirty="0"/>
              <a:t>‘Bi-gendered’</a:t>
            </a:r>
          </a:p>
        </p:txBody>
      </p:sp>
      <p:sp>
        <p:nvSpPr>
          <p:cNvPr id="11" name="Right Arrow 10"/>
          <p:cNvSpPr/>
          <p:nvPr/>
        </p:nvSpPr>
        <p:spPr>
          <a:xfrm>
            <a:off x="7032104" y="3861048"/>
            <a:ext cx="1512168" cy="43204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ight Arrow 11"/>
          <p:cNvSpPr/>
          <p:nvPr/>
        </p:nvSpPr>
        <p:spPr>
          <a:xfrm flipH="1">
            <a:off x="3503712" y="3861048"/>
            <a:ext cx="1512168" cy="43204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p:cNvSpPr txBox="1"/>
          <p:nvPr/>
        </p:nvSpPr>
        <p:spPr>
          <a:xfrm>
            <a:off x="4897264" y="4839544"/>
            <a:ext cx="2376264" cy="461665"/>
          </a:xfrm>
          <a:prstGeom prst="rect">
            <a:avLst/>
          </a:prstGeom>
          <a:noFill/>
        </p:spPr>
        <p:txBody>
          <a:bodyPr wrap="square" rtlCol="0">
            <a:spAutoFit/>
          </a:bodyPr>
          <a:lstStyle/>
          <a:p>
            <a:pPr algn="ctr"/>
            <a:r>
              <a:rPr lang="en-GB" sz="2400" b="1" dirty="0"/>
              <a:t>‘Non-gendered’</a:t>
            </a:r>
          </a:p>
        </p:txBody>
      </p:sp>
      <p:sp>
        <p:nvSpPr>
          <p:cNvPr id="14" name="Right Arrow 13"/>
          <p:cNvSpPr/>
          <p:nvPr/>
        </p:nvSpPr>
        <p:spPr>
          <a:xfrm>
            <a:off x="3503712" y="4869160"/>
            <a:ext cx="1512168" cy="43204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ight Arrow 14"/>
          <p:cNvSpPr/>
          <p:nvPr/>
        </p:nvSpPr>
        <p:spPr>
          <a:xfrm flipH="1">
            <a:off x="7133704" y="4869160"/>
            <a:ext cx="1512168" cy="43204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0494829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7"/>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8"/>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2"/>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10"/>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11"/>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4"/>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13"/>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animBg="1"/>
      <p:bldP spid="8" grpId="0"/>
      <p:bldP spid="9" grpId="0" animBg="1"/>
      <p:bldP spid="10" grpId="0"/>
      <p:bldP spid="11" grpId="0" animBg="1"/>
      <p:bldP spid="12" grpId="0" animBg="1"/>
      <p:bldP spid="13" grpId="0"/>
      <p:bldP spid="14" grpId="0" animBg="1"/>
      <p:bldP spid="15"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1233955" y="788760"/>
            <a:ext cx="9903602" cy="778098"/>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4000" b="1" dirty="0">
                <a:latin typeface="Arial" panose="020B0604020202020204" pitchFamily="34" charset="0"/>
                <a:cs typeface="Arial" panose="020B0604020202020204" pitchFamily="34" charset="0"/>
              </a:rPr>
              <a:t>How many Gender Identities Are There?</a:t>
            </a:r>
          </a:p>
        </p:txBody>
      </p:sp>
      <p:sp>
        <p:nvSpPr>
          <p:cNvPr id="3" name="TextBox 2"/>
          <p:cNvSpPr txBox="1"/>
          <p:nvPr/>
        </p:nvSpPr>
        <p:spPr>
          <a:xfrm>
            <a:off x="2697330" y="1706901"/>
            <a:ext cx="6797340" cy="646331"/>
          </a:xfrm>
          <a:prstGeom prst="rect">
            <a:avLst/>
          </a:prstGeom>
          <a:noFill/>
        </p:spPr>
        <p:txBody>
          <a:bodyPr wrap="square" rtlCol="0">
            <a:spAutoFit/>
          </a:bodyPr>
          <a:lstStyle/>
          <a:p>
            <a:r>
              <a:rPr lang="en-GB" sz="3600" dirty="0">
                <a:latin typeface="Arial" panose="020B0604020202020204" pitchFamily="34" charset="0"/>
                <a:cs typeface="Arial" panose="020B0604020202020204" pitchFamily="34" charset="0"/>
              </a:rPr>
              <a:t>As many as there are people!</a:t>
            </a:r>
          </a:p>
        </p:txBody>
      </p:sp>
      <p:sp>
        <p:nvSpPr>
          <p:cNvPr id="4" name="TextBox 3"/>
          <p:cNvSpPr txBox="1"/>
          <p:nvPr/>
        </p:nvSpPr>
        <p:spPr>
          <a:xfrm>
            <a:off x="1090960" y="2842775"/>
            <a:ext cx="10010080" cy="2308324"/>
          </a:xfrm>
          <a:prstGeom prst="rect">
            <a:avLst/>
          </a:prstGeom>
          <a:noFill/>
        </p:spPr>
        <p:txBody>
          <a:bodyPr wrap="square" rtlCol="0">
            <a:spAutoFit/>
          </a:bodyPr>
          <a:lstStyle/>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Sex, sexuality and gender do not mean the same thing.</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What is your understanding of the terms sex, sexuality and gender?</a:t>
            </a:r>
          </a:p>
          <a:p>
            <a:pPr marL="457200" indent="-457200">
              <a:buFont typeface="Arial" panose="020B0604020202020204" pitchFamily="34" charset="0"/>
              <a:buChar char="•"/>
            </a:pPr>
            <a:endParaRPr lang="en-GB" sz="28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Group feedback…</a:t>
            </a:r>
          </a:p>
        </p:txBody>
      </p:sp>
    </p:spTree>
    <p:extLst>
      <p:ext uri="{BB962C8B-B14F-4D97-AF65-F5344CB8AC3E}">
        <p14:creationId xmlns:p14="http://schemas.microsoft.com/office/powerpoint/2010/main" val="11268919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Gender</a:t>
            </a:r>
          </a:p>
        </p:txBody>
      </p:sp>
      <p:sp>
        <p:nvSpPr>
          <p:cNvPr id="3" name="Content Placeholder 2"/>
          <p:cNvSpPr>
            <a:spLocks noGrp="1"/>
          </p:cNvSpPr>
          <p:nvPr>
            <p:ph idx="1"/>
          </p:nvPr>
        </p:nvSpPr>
        <p:spPr>
          <a:xfrm>
            <a:off x="863600" y="2556932"/>
            <a:ext cx="10782299" cy="3318936"/>
          </a:xfrm>
        </p:spPr>
        <p:txBody>
          <a:bodyPr/>
          <a:lstStyle/>
          <a:p>
            <a:r>
              <a:rPr lang="en-GB" dirty="0">
                <a:latin typeface="Arial" panose="020B0604020202020204" pitchFamily="34" charset="0"/>
                <a:cs typeface="Arial" panose="020B0604020202020204" pitchFamily="34" charset="0"/>
              </a:rPr>
              <a:t>‘Gender is hierarchical and produces inequalities that intersect with other social and economic inequalities. </a:t>
            </a:r>
          </a:p>
          <a:p>
            <a:r>
              <a:rPr lang="en-GB" dirty="0">
                <a:latin typeface="Arial" panose="020B0604020202020204" pitchFamily="34" charset="0"/>
                <a:cs typeface="Arial" panose="020B0604020202020204" pitchFamily="34" charset="0"/>
              </a:rPr>
              <a:t>Gender-based discrimination intersects with other factors of discrimination, such as ethnicity, socioeconomic status, disability, age, geographic location, gender identity and sexual orientation, among others. This is referred to as </a:t>
            </a:r>
            <a:r>
              <a:rPr lang="en-GB" dirty="0">
                <a:solidFill>
                  <a:srgbClr val="7030A0"/>
                </a:solidFill>
                <a:latin typeface="Arial" panose="020B0604020202020204" pitchFamily="34" charset="0"/>
                <a:cs typeface="Arial" panose="020B0604020202020204" pitchFamily="34" charset="0"/>
              </a:rPr>
              <a:t>intersectionality</a:t>
            </a:r>
            <a:r>
              <a:rPr lang="en-GB" dirty="0">
                <a:latin typeface="Arial" panose="020B0604020202020204" pitchFamily="34" charset="0"/>
                <a:cs typeface="Arial" panose="020B0604020202020204" pitchFamily="34" charset="0"/>
              </a:rPr>
              <a:t>’.</a:t>
            </a:r>
          </a:p>
          <a:p>
            <a:pPr marL="0" indent="0">
              <a:buNone/>
            </a:pPr>
            <a:r>
              <a:rPr lang="en-GB" dirty="0">
                <a:latin typeface="Arial" panose="020B0604020202020204" pitchFamily="34" charset="0"/>
                <a:cs typeface="Arial" panose="020B0604020202020204" pitchFamily="34" charset="0"/>
              </a:rPr>
              <a:t>	(WHO, 2021)</a:t>
            </a:r>
          </a:p>
        </p:txBody>
      </p:sp>
    </p:spTree>
    <p:extLst>
      <p:ext uri="{BB962C8B-B14F-4D97-AF65-F5344CB8AC3E}">
        <p14:creationId xmlns:p14="http://schemas.microsoft.com/office/powerpoint/2010/main" val="5925391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33234" y="1141391"/>
            <a:ext cx="8229600" cy="778098"/>
          </a:xfrm>
        </p:spPr>
        <p:txBody>
          <a:bodyPr/>
          <a:lstStyle/>
          <a:p>
            <a:r>
              <a:rPr lang="en-GB" b="1" dirty="0">
                <a:latin typeface="Arial" panose="020B0604020202020204" pitchFamily="34" charset="0"/>
                <a:cs typeface="Arial" panose="020B0604020202020204" pitchFamily="34" charset="0"/>
              </a:rPr>
              <a:t>Gender and Labels</a:t>
            </a:r>
          </a:p>
        </p:txBody>
      </p:sp>
      <p:sp>
        <p:nvSpPr>
          <p:cNvPr id="3" name="TextBox 2"/>
          <p:cNvSpPr txBox="1"/>
          <p:nvPr/>
        </p:nvSpPr>
        <p:spPr>
          <a:xfrm>
            <a:off x="1113367" y="2474953"/>
            <a:ext cx="10269335" cy="3539430"/>
          </a:xfrm>
          <a:prstGeom prst="rect">
            <a:avLst/>
          </a:prstGeom>
          <a:noFill/>
        </p:spPr>
        <p:txBody>
          <a:bodyPr wrap="square" rtlCol="0">
            <a:spAutoFit/>
          </a:bodyPr>
          <a:lstStyle/>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These represent one set of labels for people in the ‘gender variant’ community</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It is important to remember that there are as many ‘genders’ as there are people</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One person’s experience of being ‘male’ will be different from another person’s</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Some labels are chosen by ‘gender variant’ people for themselves and some are imposed upon them by society </a:t>
            </a:r>
          </a:p>
        </p:txBody>
      </p:sp>
    </p:spTree>
    <p:extLst>
      <p:ext uri="{BB962C8B-B14F-4D97-AF65-F5344CB8AC3E}">
        <p14:creationId xmlns:p14="http://schemas.microsoft.com/office/powerpoint/2010/main" val="16988601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3053" y="1247396"/>
            <a:ext cx="11154030" cy="778098"/>
          </a:xfrm>
        </p:spPr>
        <p:txBody>
          <a:bodyPr>
            <a:noAutofit/>
          </a:bodyPr>
          <a:lstStyle/>
          <a:p>
            <a:r>
              <a:rPr lang="en-GB" b="1" dirty="0">
                <a:latin typeface="Arial" panose="020B0604020202020204" pitchFamily="34" charset="0"/>
                <a:cs typeface="Arial" panose="020B0604020202020204" pitchFamily="34" charset="0"/>
              </a:rPr>
              <a:t>Gender Identity – Increasing Complexity</a:t>
            </a:r>
          </a:p>
        </p:txBody>
      </p:sp>
      <p:sp>
        <p:nvSpPr>
          <p:cNvPr id="3" name="TextBox 2"/>
          <p:cNvSpPr txBox="1"/>
          <p:nvPr/>
        </p:nvSpPr>
        <p:spPr>
          <a:xfrm>
            <a:off x="1191522" y="2652050"/>
            <a:ext cx="9168594" cy="523220"/>
          </a:xfrm>
          <a:prstGeom prst="rect">
            <a:avLst/>
          </a:prstGeom>
          <a:noFill/>
        </p:spPr>
        <p:txBody>
          <a:bodyPr wrap="square" rtlCol="0">
            <a:spAutoFit/>
          </a:bodyPr>
          <a:lstStyle/>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In the late 20</a:t>
            </a:r>
            <a:r>
              <a:rPr lang="en-GB" sz="2800" baseline="30000" dirty="0">
                <a:latin typeface="Arial" panose="020B0604020202020204" pitchFamily="34" charset="0"/>
                <a:cs typeface="Arial" panose="020B0604020202020204" pitchFamily="34" charset="0"/>
              </a:rPr>
              <a:t>th</a:t>
            </a:r>
            <a:r>
              <a:rPr lang="en-GB" sz="2800" dirty="0">
                <a:latin typeface="Arial" panose="020B0604020202020204" pitchFamily="34" charset="0"/>
                <a:cs typeface="Arial" panose="020B0604020202020204" pitchFamily="34" charset="0"/>
              </a:rPr>
              <a:t> century the acronym </a:t>
            </a:r>
            <a:r>
              <a:rPr lang="en-GB" sz="2800" dirty="0" err="1">
                <a:latin typeface="Arial" panose="020B0604020202020204" pitchFamily="34" charset="0"/>
                <a:cs typeface="Arial" panose="020B0604020202020204" pitchFamily="34" charset="0"/>
              </a:rPr>
              <a:t>LGBT</a:t>
            </a:r>
            <a:r>
              <a:rPr lang="en-GB" sz="2800" dirty="0">
                <a:latin typeface="Arial" panose="020B0604020202020204" pitchFamily="34" charset="0"/>
                <a:cs typeface="Arial" panose="020B0604020202020204" pitchFamily="34" charset="0"/>
              </a:rPr>
              <a:t> was used</a:t>
            </a:r>
          </a:p>
        </p:txBody>
      </p:sp>
      <p:sp>
        <p:nvSpPr>
          <p:cNvPr id="4" name="TextBox 3"/>
          <p:cNvSpPr txBox="1"/>
          <p:nvPr/>
        </p:nvSpPr>
        <p:spPr>
          <a:xfrm>
            <a:off x="1191522" y="4205950"/>
            <a:ext cx="10017091" cy="523220"/>
          </a:xfrm>
          <a:prstGeom prst="rect">
            <a:avLst/>
          </a:prstGeom>
          <a:noFill/>
        </p:spPr>
        <p:txBody>
          <a:bodyPr wrap="square" rtlCol="0">
            <a:spAutoFit/>
          </a:bodyPr>
          <a:lstStyle/>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Today, however, activists and campaigners use LGBTQIA+</a:t>
            </a:r>
          </a:p>
        </p:txBody>
      </p:sp>
      <p:sp>
        <p:nvSpPr>
          <p:cNvPr id="6" name="TextBox 5"/>
          <p:cNvSpPr txBox="1"/>
          <p:nvPr/>
        </p:nvSpPr>
        <p:spPr>
          <a:xfrm>
            <a:off x="3322508" y="3340161"/>
            <a:ext cx="5112568"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What do the initials </a:t>
            </a:r>
            <a:r>
              <a:rPr lang="en-GB" sz="2400" dirty="0" err="1">
                <a:latin typeface="Arial" panose="020B0604020202020204" pitchFamily="34" charset="0"/>
                <a:cs typeface="Arial" panose="020B0604020202020204" pitchFamily="34" charset="0"/>
              </a:rPr>
              <a:t>LGBT</a:t>
            </a:r>
            <a:r>
              <a:rPr lang="en-GB" sz="2400" dirty="0">
                <a:latin typeface="Arial" panose="020B0604020202020204" pitchFamily="34" charset="0"/>
                <a:cs typeface="Arial" panose="020B0604020202020204" pitchFamily="34" charset="0"/>
              </a:rPr>
              <a:t> stand for?</a:t>
            </a:r>
          </a:p>
        </p:txBody>
      </p:sp>
      <p:sp>
        <p:nvSpPr>
          <p:cNvPr id="8" name="TextBox 7"/>
          <p:cNvSpPr txBox="1"/>
          <p:nvPr/>
        </p:nvSpPr>
        <p:spPr>
          <a:xfrm>
            <a:off x="3322508" y="5048303"/>
            <a:ext cx="5112568"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What do the initials </a:t>
            </a:r>
            <a:r>
              <a:rPr lang="en-GB" sz="2400" dirty="0" err="1">
                <a:latin typeface="Arial" panose="020B0604020202020204" pitchFamily="34" charset="0"/>
                <a:cs typeface="Arial" panose="020B0604020202020204" pitchFamily="34" charset="0"/>
              </a:rPr>
              <a:t>QIA</a:t>
            </a:r>
            <a:r>
              <a:rPr lang="en-GB" sz="2400" dirty="0">
                <a:latin typeface="Arial" panose="020B0604020202020204" pitchFamily="34" charset="0"/>
                <a:cs typeface="Arial" panose="020B0604020202020204" pitchFamily="34" charset="0"/>
              </a:rPr>
              <a:t> stand for?</a:t>
            </a:r>
          </a:p>
        </p:txBody>
      </p:sp>
    </p:spTree>
    <p:extLst>
      <p:ext uri="{BB962C8B-B14F-4D97-AF65-F5344CB8AC3E}">
        <p14:creationId xmlns:p14="http://schemas.microsoft.com/office/powerpoint/2010/main" val="15933327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6" grpId="0"/>
      <p:bldP spid="8"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98819" y="1221391"/>
            <a:ext cx="8229600" cy="778098"/>
          </a:xfrm>
        </p:spPr>
        <p:txBody>
          <a:bodyPr>
            <a:noAutofit/>
          </a:bodyPr>
          <a:lstStyle/>
          <a:p>
            <a:r>
              <a:rPr lang="en-GB" b="1" dirty="0">
                <a:latin typeface="Arial" panose="020B0604020202020204" pitchFamily="34" charset="0"/>
                <a:cs typeface="Arial" panose="020B0604020202020204" pitchFamily="34" charset="0"/>
              </a:rPr>
              <a:t>Gender Identity – Increasing Complexity</a:t>
            </a:r>
          </a:p>
        </p:txBody>
      </p:sp>
      <p:sp>
        <p:nvSpPr>
          <p:cNvPr id="9" name="TextBox 8"/>
          <p:cNvSpPr txBox="1"/>
          <p:nvPr/>
        </p:nvSpPr>
        <p:spPr>
          <a:xfrm>
            <a:off x="3892914" y="2506274"/>
            <a:ext cx="2901585" cy="1384995"/>
          </a:xfrm>
          <a:prstGeom prst="rect">
            <a:avLst/>
          </a:prstGeom>
          <a:noFill/>
        </p:spPr>
        <p:txBody>
          <a:bodyPr wrap="square" rtlCol="0">
            <a:spAutoFit/>
          </a:bodyPr>
          <a:lstStyle/>
          <a:p>
            <a:pPr marL="457200" indent="-457200">
              <a:buFont typeface="Arial" panose="020B0604020202020204" pitchFamily="34" charset="0"/>
              <a:buChar char="•"/>
            </a:pPr>
            <a:r>
              <a:rPr lang="en-GB" sz="2800" b="1" dirty="0">
                <a:latin typeface="Arial" panose="020B0604020202020204" pitchFamily="34" charset="0"/>
                <a:cs typeface="Arial" panose="020B0604020202020204" pitchFamily="34" charset="0"/>
              </a:rPr>
              <a:t>Q</a:t>
            </a:r>
            <a:r>
              <a:rPr lang="en-GB" sz="2800" dirty="0">
                <a:latin typeface="Arial" panose="020B0604020202020204" pitchFamily="34" charset="0"/>
                <a:cs typeface="Arial" panose="020B0604020202020204" pitchFamily="34" charset="0"/>
              </a:rPr>
              <a:t>ueer</a:t>
            </a:r>
          </a:p>
          <a:p>
            <a:pPr marL="457200" indent="-457200">
              <a:buFont typeface="Arial" panose="020B0604020202020204" pitchFamily="34" charset="0"/>
              <a:buChar char="•"/>
            </a:pPr>
            <a:r>
              <a:rPr lang="en-GB" sz="2800" b="1" dirty="0">
                <a:latin typeface="Arial" panose="020B0604020202020204" pitchFamily="34" charset="0"/>
                <a:cs typeface="Arial" panose="020B0604020202020204" pitchFamily="34" charset="0"/>
              </a:rPr>
              <a:t>I</a:t>
            </a:r>
            <a:r>
              <a:rPr lang="en-GB" sz="2800" dirty="0">
                <a:latin typeface="Arial" panose="020B0604020202020204" pitchFamily="34" charset="0"/>
                <a:cs typeface="Arial" panose="020B0604020202020204" pitchFamily="34" charset="0"/>
              </a:rPr>
              <a:t>ntersexual</a:t>
            </a:r>
          </a:p>
          <a:p>
            <a:pPr marL="457200" indent="-457200">
              <a:buFont typeface="Arial" panose="020B0604020202020204" pitchFamily="34" charset="0"/>
              <a:buChar char="•"/>
            </a:pPr>
            <a:r>
              <a:rPr lang="en-GB" sz="2800" b="1" dirty="0">
                <a:latin typeface="Arial" panose="020B0604020202020204" pitchFamily="34" charset="0"/>
                <a:cs typeface="Arial" panose="020B0604020202020204" pitchFamily="34" charset="0"/>
              </a:rPr>
              <a:t>A</a:t>
            </a:r>
            <a:r>
              <a:rPr lang="en-GB" sz="2800" dirty="0">
                <a:latin typeface="Arial" panose="020B0604020202020204" pitchFamily="34" charset="0"/>
                <a:cs typeface="Arial" panose="020B0604020202020204" pitchFamily="34" charset="0"/>
              </a:rPr>
              <a:t>sexual</a:t>
            </a:r>
          </a:p>
        </p:txBody>
      </p:sp>
      <p:sp>
        <p:nvSpPr>
          <p:cNvPr id="10" name="TextBox 9"/>
          <p:cNvSpPr txBox="1"/>
          <p:nvPr/>
        </p:nvSpPr>
        <p:spPr>
          <a:xfrm>
            <a:off x="1068197" y="4145269"/>
            <a:ext cx="10393333" cy="1538883"/>
          </a:xfrm>
          <a:prstGeom prst="rect">
            <a:avLst/>
          </a:prstGeom>
          <a:noFill/>
        </p:spPr>
        <p:txBody>
          <a:bodyPr wrap="square" rtlCol="0">
            <a:spAutoFit/>
          </a:bodyPr>
          <a:lstStyle/>
          <a:p>
            <a:pPr marL="514350" indent="-514350">
              <a:spcBef>
                <a:spcPts val="600"/>
              </a:spcBef>
              <a:spcAft>
                <a:spcPts val="600"/>
              </a:spcAft>
              <a:buFont typeface="+mj-lt"/>
              <a:buAutoNum type="arabicPeriod"/>
            </a:pPr>
            <a:r>
              <a:rPr lang="en-GB" sz="2800" dirty="0">
                <a:latin typeface="Arial" panose="020B0604020202020204" pitchFamily="34" charset="0"/>
                <a:cs typeface="Arial" panose="020B0604020202020204" pitchFamily="34" charset="0"/>
              </a:rPr>
              <a:t>What do you understand these terms to mean?</a:t>
            </a:r>
          </a:p>
          <a:p>
            <a:pPr marL="514350" indent="-514350">
              <a:spcBef>
                <a:spcPts val="600"/>
              </a:spcBef>
              <a:spcAft>
                <a:spcPts val="600"/>
              </a:spcAft>
              <a:buFont typeface="+mj-lt"/>
              <a:buAutoNum type="arabicPeriod"/>
            </a:pPr>
            <a:r>
              <a:rPr lang="en-GB" sz="2800" dirty="0">
                <a:latin typeface="Arial" panose="020B0604020202020204" pitchFamily="34" charset="0"/>
                <a:cs typeface="Arial" panose="020B0604020202020204" pitchFamily="34" charset="0"/>
              </a:rPr>
              <a:t>Why do you think they are used by people in the gender variant community?</a:t>
            </a:r>
          </a:p>
        </p:txBody>
      </p:sp>
    </p:spTree>
    <p:extLst>
      <p:ext uri="{BB962C8B-B14F-4D97-AF65-F5344CB8AC3E}">
        <p14:creationId xmlns:p14="http://schemas.microsoft.com/office/powerpoint/2010/main" val="36720034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P spid="10"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437624" y="907759"/>
            <a:ext cx="8568952" cy="769441"/>
          </a:xfrm>
          <a:prstGeom prst="rect">
            <a:avLst/>
          </a:prstGeom>
          <a:noFill/>
        </p:spPr>
        <p:txBody>
          <a:bodyPr wrap="square" rtlCol="0">
            <a:spAutoFit/>
          </a:bodyPr>
          <a:lstStyle/>
          <a:p>
            <a:pPr algn="ctr"/>
            <a:r>
              <a:rPr lang="en-GB" sz="4400" b="1" dirty="0">
                <a:latin typeface="Arial" panose="020B0604020202020204" pitchFamily="34" charset="0"/>
                <a:cs typeface="Arial" panose="020B0604020202020204" pitchFamily="34" charset="0"/>
              </a:rPr>
              <a:t>Terminology – Gender</a:t>
            </a:r>
          </a:p>
        </p:txBody>
      </p:sp>
      <p:sp>
        <p:nvSpPr>
          <p:cNvPr id="4" name="TextBox 3"/>
          <p:cNvSpPr txBox="1"/>
          <p:nvPr/>
        </p:nvSpPr>
        <p:spPr>
          <a:xfrm>
            <a:off x="1277402" y="2329743"/>
            <a:ext cx="3878797" cy="523220"/>
          </a:xfrm>
          <a:prstGeom prst="rect">
            <a:avLst/>
          </a:prstGeom>
          <a:noFill/>
        </p:spPr>
        <p:txBody>
          <a:bodyPr wrap="square" rtlCol="0">
            <a:spAutoFit/>
          </a:bodyPr>
          <a:lstStyle/>
          <a:p>
            <a:pPr>
              <a:spcBef>
                <a:spcPts val="1200"/>
              </a:spcBef>
              <a:spcAft>
                <a:spcPts val="1200"/>
              </a:spcAft>
            </a:pPr>
            <a:r>
              <a:rPr lang="en-GB" sz="2800" b="1" dirty="0">
                <a:latin typeface="Arial" panose="020B0604020202020204" pitchFamily="34" charset="0"/>
                <a:cs typeface="Arial" panose="020B0604020202020204" pitchFamily="34" charset="0"/>
              </a:rPr>
              <a:t>Gender identity</a:t>
            </a:r>
          </a:p>
        </p:txBody>
      </p:sp>
      <p:sp>
        <p:nvSpPr>
          <p:cNvPr id="3" name="TextBox 2"/>
          <p:cNvSpPr txBox="1"/>
          <p:nvPr/>
        </p:nvSpPr>
        <p:spPr>
          <a:xfrm>
            <a:off x="2099556" y="3505506"/>
            <a:ext cx="8974844" cy="1384995"/>
          </a:xfrm>
          <a:prstGeom prst="rect">
            <a:avLst/>
          </a:prstGeom>
          <a:noFill/>
        </p:spPr>
        <p:txBody>
          <a:bodyPr wrap="square" rtlCol="0">
            <a:spAutoFit/>
          </a:bodyPr>
          <a:lstStyle/>
          <a:p>
            <a:pPr algn="just"/>
            <a:r>
              <a:rPr lang="en-GB" sz="2800" dirty="0">
                <a:latin typeface="Arial" panose="020B0604020202020204" pitchFamily="34" charset="0"/>
                <a:cs typeface="Arial" panose="020B0604020202020204" pitchFamily="34" charset="0"/>
              </a:rPr>
              <a:t>One's innermost concept of self as male or female or both or neither—how individuals perceive themselves and what they call themselves.</a:t>
            </a:r>
          </a:p>
        </p:txBody>
      </p:sp>
    </p:spTree>
    <p:extLst>
      <p:ext uri="{BB962C8B-B14F-4D97-AF65-F5344CB8AC3E}">
        <p14:creationId xmlns:p14="http://schemas.microsoft.com/office/powerpoint/2010/main" val="362973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3"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199" y="1211685"/>
            <a:ext cx="8229600" cy="778098"/>
          </a:xfrm>
        </p:spPr>
        <p:txBody>
          <a:bodyPr>
            <a:noAutofit/>
          </a:bodyPr>
          <a:lstStyle/>
          <a:p>
            <a:r>
              <a:rPr lang="en-GB" b="1" dirty="0">
                <a:latin typeface="Arial" panose="020B0604020202020204" pitchFamily="34" charset="0"/>
                <a:cs typeface="Arial" panose="020B0604020202020204" pitchFamily="34" charset="0"/>
              </a:rPr>
              <a:t>Gender Identity – Increasing Complexity</a:t>
            </a:r>
          </a:p>
        </p:txBody>
      </p:sp>
      <p:sp>
        <p:nvSpPr>
          <p:cNvPr id="3" name="TextBox 2"/>
          <p:cNvSpPr txBox="1"/>
          <p:nvPr/>
        </p:nvSpPr>
        <p:spPr>
          <a:xfrm>
            <a:off x="967400" y="2462622"/>
            <a:ext cx="9243399" cy="954107"/>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It is difficult to find accurate figures on the number of people who are transgender and gender variant</a:t>
            </a:r>
          </a:p>
        </p:txBody>
      </p:sp>
      <p:sp>
        <p:nvSpPr>
          <p:cNvPr id="4" name="TextBox 3"/>
          <p:cNvSpPr txBox="1"/>
          <p:nvPr/>
        </p:nvSpPr>
        <p:spPr>
          <a:xfrm>
            <a:off x="967400" y="3461701"/>
            <a:ext cx="10771705" cy="954107"/>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There are huge inconsistencies in population estimates of both transsexual people and the less clearly defined trans community”.</a:t>
            </a:r>
          </a:p>
        </p:txBody>
      </p:sp>
      <p:sp>
        <p:nvSpPr>
          <p:cNvPr id="5" name="TextBox 4"/>
          <p:cNvSpPr txBox="1"/>
          <p:nvPr/>
        </p:nvSpPr>
        <p:spPr>
          <a:xfrm>
            <a:off x="628245" y="4411574"/>
            <a:ext cx="10771705"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Estimates of people who have undergone gender realignment vary from 2,400 to 6,500</a:t>
            </a:r>
          </a:p>
        </p:txBody>
      </p:sp>
      <p:sp>
        <p:nvSpPr>
          <p:cNvPr id="14" name="TextBox 13"/>
          <p:cNvSpPr txBox="1"/>
          <p:nvPr/>
        </p:nvSpPr>
        <p:spPr>
          <a:xfrm>
            <a:off x="628245" y="5365681"/>
            <a:ext cx="10731229"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Estimates of people who are gender variant vary from 65,000 to 300,000</a:t>
            </a:r>
          </a:p>
        </p:txBody>
      </p:sp>
    </p:spTree>
    <p:extLst>
      <p:ext uri="{BB962C8B-B14F-4D97-AF65-F5344CB8AC3E}">
        <p14:creationId xmlns:p14="http://schemas.microsoft.com/office/powerpoint/2010/main" val="1550897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14"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46101" y="1199442"/>
            <a:ext cx="11645899" cy="769441"/>
          </a:xfrm>
          <a:prstGeom prst="rect">
            <a:avLst/>
          </a:prstGeom>
          <a:noFill/>
        </p:spPr>
        <p:txBody>
          <a:bodyPr wrap="square" rtlCol="0">
            <a:spAutoFit/>
          </a:bodyPr>
          <a:lstStyle/>
          <a:p>
            <a:pPr>
              <a:spcBef>
                <a:spcPts val="1200"/>
              </a:spcBef>
              <a:spcAft>
                <a:spcPts val="1200"/>
              </a:spcAft>
            </a:pPr>
            <a:r>
              <a:rPr lang="en-GB" sz="4400" b="1" dirty="0">
                <a:latin typeface="Arial" panose="020B0604020202020204" pitchFamily="34" charset="0"/>
                <a:cs typeface="Arial" panose="020B0604020202020204" pitchFamily="34" charset="0"/>
              </a:rPr>
              <a:t>Gender Variance/Gender Non-conforming</a:t>
            </a:r>
          </a:p>
        </p:txBody>
      </p:sp>
      <p:sp>
        <p:nvSpPr>
          <p:cNvPr id="3" name="TextBox 2"/>
          <p:cNvSpPr txBox="1"/>
          <p:nvPr/>
        </p:nvSpPr>
        <p:spPr>
          <a:xfrm>
            <a:off x="1707979" y="2855341"/>
            <a:ext cx="9050638" cy="1815882"/>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Gender variance refers to the extent to which a person’s gender identity or expression of gender differs from the cultural norms of society expected of people of a particular biological sex</a:t>
            </a:r>
          </a:p>
        </p:txBody>
      </p:sp>
    </p:spTree>
    <p:extLst>
      <p:ext uri="{BB962C8B-B14F-4D97-AF65-F5344CB8AC3E}">
        <p14:creationId xmlns:p14="http://schemas.microsoft.com/office/powerpoint/2010/main" val="41457315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3"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710918" y="1944599"/>
            <a:ext cx="2081784" cy="3121152"/>
          </a:xfrm>
          <a:prstGeom prst="rect">
            <a:avLst/>
          </a:prstGeom>
        </p:spPr>
      </p:pic>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38777" y="1964002"/>
            <a:ext cx="2051161" cy="3082346"/>
          </a:xfrm>
          <a:prstGeom prst="rect">
            <a:avLst/>
          </a:prstGeom>
        </p:spPr>
      </p:pic>
    </p:spTree>
    <p:extLst>
      <p:ext uri="{BB962C8B-B14F-4D97-AF65-F5344CB8AC3E}">
        <p14:creationId xmlns:p14="http://schemas.microsoft.com/office/powerpoint/2010/main" val="36584999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xit" presetSubtype="0" fill="hold" nodeType="clickEffect">
                                  <p:stCondLst>
                                    <p:cond delay="0"/>
                                  </p:stCondLst>
                                  <p:childTnLst>
                                    <p:set>
                                      <p:cBhvr>
                                        <p:cTn id="10" dur="1" fill="hold">
                                          <p:stCondLst>
                                            <p:cond delay="0"/>
                                          </p:stCondLst>
                                        </p:cTn>
                                        <p:tgtEl>
                                          <p:spTgt spid="3"/>
                                        </p:tgtEl>
                                        <p:attrNameLst>
                                          <p:attrName>style.visibility</p:attrName>
                                        </p:attrNameLst>
                                      </p:cBhvr>
                                      <p:to>
                                        <p:strVal val="hidden"/>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xit" presetSubtype="0" fill="hold" nodeType="clickEffect">
                                  <p:stCondLst>
                                    <p:cond delay="0"/>
                                  </p:stCondLst>
                                  <p:childTnLst>
                                    <p:set>
                                      <p:cBhvr>
                                        <p:cTn id="18" dur="1" fill="hold">
                                          <p:stCondLst>
                                            <p:cond delay="0"/>
                                          </p:stCondLst>
                                        </p:cTn>
                                        <p:tgtEl>
                                          <p:spTgt spid="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95500" y="927399"/>
            <a:ext cx="8568952" cy="769441"/>
          </a:xfrm>
          <a:prstGeom prst="rect">
            <a:avLst/>
          </a:prstGeom>
          <a:noFill/>
        </p:spPr>
        <p:txBody>
          <a:bodyPr wrap="square" rtlCol="0">
            <a:spAutoFit/>
          </a:bodyPr>
          <a:lstStyle/>
          <a:p>
            <a:pPr algn="ctr"/>
            <a:r>
              <a:rPr lang="en-GB" sz="4400" b="1" dirty="0">
                <a:latin typeface="Arial" panose="020B0604020202020204" pitchFamily="34" charset="0"/>
                <a:cs typeface="Arial" panose="020B0604020202020204" pitchFamily="34" charset="0"/>
              </a:rPr>
              <a:t>Terminology – Gender</a:t>
            </a:r>
          </a:p>
        </p:txBody>
      </p:sp>
      <p:sp>
        <p:nvSpPr>
          <p:cNvPr id="6" name="TextBox 5"/>
          <p:cNvSpPr txBox="1"/>
          <p:nvPr/>
        </p:nvSpPr>
        <p:spPr>
          <a:xfrm>
            <a:off x="1301552" y="1847090"/>
            <a:ext cx="3816424" cy="523220"/>
          </a:xfrm>
          <a:prstGeom prst="rect">
            <a:avLst/>
          </a:prstGeom>
          <a:noFill/>
        </p:spPr>
        <p:txBody>
          <a:bodyPr wrap="square" rtlCol="0">
            <a:spAutoFit/>
          </a:bodyPr>
          <a:lstStyle/>
          <a:p>
            <a:r>
              <a:rPr lang="en-GB" sz="2800" b="1" dirty="0">
                <a:latin typeface="Arial" panose="020B0604020202020204" pitchFamily="34" charset="0"/>
                <a:cs typeface="Arial" panose="020B0604020202020204" pitchFamily="34" charset="0"/>
              </a:rPr>
              <a:t>Gender Expression</a:t>
            </a:r>
          </a:p>
        </p:txBody>
      </p:sp>
      <p:sp>
        <p:nvSpPr>
          <p:cNvPr id="7" name="TextBox 6"/>
          <p:cNvSpPr txBox="1"/>
          <p:nvPr/>
        </p:nvSpPr>
        <p:spPr>
          <a:xfrm>
            <a:off x="1847528" y="2370310"/>
            <a:ext cx="9315772" cy="1569660"/>
          </a:xfrm>
          <a:prstGeom prst="rect">
            <a:avLst/>
          </a:prstGeom>
          <a:noFill/>
        </p:spPr>
        <p:txBody>
          <a:bodyPr wrap="square" rtlCol="0">
            <a:spAutoFit/>
          </a:bodyPr>
          <a:lstStyle/>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Where as gender identity is ‘internal’ gender expression relates to the way in which an individual presents their gender to those around them.</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Individuals express their gender in a variety of ways including:</a:t>
            </a:r>
          </a:p>
        </p:txBody>
      </p:sp>
      <p:sp>
        <p:nvSpPr>
          <p:cNvPr id="10" name="TextBox 9"/>
          <p:cNvSpPr txBox="1"/>
          <p:nvPr/>
        </p:nvSpPr>
        <p:spPr>
          <a:xfrm>
            <a:off x="2963652" y="4309302"/>
            <a:ext cx="5832648" cy="1569660"/>
          </a:xfrm>
          <a:prstGeom prst="rect">
            <a:avLst/>
          </a:prstGeom>
          <a:noFill/>
        </p:spPr>
        <p:txBody>
          <a:bodyPr wrap="square" rtlCol="0">
            <a:spAutoFit/>
          </a:bodyPr>
          <a:lstStyle/>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Their behaviour,</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Their style of dress,</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Their hairstyle,</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Their voice or body characteristics</a:t>
            </a:r>
          </a:p>
        </p:txBody>
      </p:sp>
    </p:spTree>
    <p:extLst>
      <p:ext uri="{BB962C8B-B14F-4D97-AF65-F5344CB8AC3E}">
        <p14:creationId xmlns:p14="http://schemas.microsoft.com/office/powerpoint/2010/main" val="874648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xEl>
                                              <p:pRg st="1" end="1"/>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0">
                                            <p:txEl>
                                              <p:pRg st="2" end="2"/>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0">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build="p"/>
      <p:bldP spid="10"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12410" y="1201028"/>
            <a:ext cx="8568952" cy="769441"/>
          </a:xfrm>
          <a:prstGeom prst="rect">
            <a:avLst/>
          </a:prstGeom>
          <a:noFill/>
        </p:spPr>
        <p:txBody>
          <a:bodyPr wrap="square" rtlCol="0">
            <a:spAutoFit/>
          </a:bodyPr>
          <a:lstStyle/>
          <a:p>
            <a:pPr algn="ctr"/>
            <a:r>
              <a:rPr lang="en-GB" sz="4400" b="1" dirty="0">
                <a:latin typeface="Arial" panose="020B0604020202020204" pitchFamily="34" charset="0"/>
                <a:cs typeface="Arial" panose="020B0604020202020204" pitchFamily="34" charset="0"/>
              </a:rPr>
              <a:t>Terminology – Gender</a:t>
            </a:r>
          </a:p>
        </p:txBody>
      </p:sp>
      <p:sp>
        <p:nvSpPr>
          <p:cNvPr id="6" name="TextBox 5"/>
          <p:cNvSpPr txBox="1"/>
          <p:nvPr/>
        </p:nvSpPr>
        <p:spPr>
          <a:xfrm>
            <a:off x="1512410" y="2057958"/>
            <a:ext cx="3816424" cy="584775"/>
          </a:xfrm>
          <a:prstGeom prst="rect">
            <a:avLst/>
          </a:prstGeom>
          <a:noFill/>
        </p:spPr>
        <p:txBody>
          <a:bodyPr wrap="square" rtlCol="0">
            <a:spAutoFit/>
          </a:bodyPr>
          <a:lstStyle/>
          <a:p>
            <a:r>
              <a:rPr lang="en-GB" sz="3200" b="1" dirty="0">
                <a:latin typeface="Arial" panose="020B0604020202020204" pitchFamily="34" charset="0"/>
                <a:cs typeface="Arial" panose="020B0604020202020204" pitchFamily="34" charset="0"/>
              </a:rPr>
              <a:t>‘Passing’</a:t>
            </a:r>
          </a:p>
        </p:txBody>
      </p:sp>
      <p:sp>
        <p:nvSpPr>
          <p:cNvPr id="7" name="TextBox 6"/>
          <p:cNvSpPr txBox="1"/>
          <p:nvPr/>
        </p:nvSpPr>
        <p:spPr>
          <a:xfrm>
            <a:off x="1512410" y="2978865"/>
            <a:ext cx="7857167" cy="1384995"/>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This phrase is used by gender variant people to describe the situation where society accepts them in their chosen gender identity.</a:t>
            </a:r>
          </a:p>
        </p:txBody>
      </p:sp>
      <p:sp>
        <p:nvSpPr>
          <p:cNvPr id="8" name="TextBox 7"/>
          <p:cNvSpPr txBox="1"/>
          <p:nvPr/>
        </p:nvSpPr>
        <p:spPr>
          <a:xfrm>
            <a:off x="1631964" y="4572515"/>
            <a:ext cx="7857167" cy="954107"/>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For example, a </a:t>
            </a:r>
            <a:r>
              <a:rPr lang="en-GB" sz="2800" dirty="0" err="1">
                <a:latin typeface="Arial" panose="020B0604020202020204" pitchFamily="34" charset="0"/>
                <a:cs typeface="Arial" panose="020B0604020202020204" pitchFamily="34" charset="0"/>
              </a:rPr>
              <a:t>FTM</a:t>
            </a:r>
            <a:r>
              <a:rPr lang="en-GB" sz="2800" dirty="0">
                <a:latin typeface="Arial" panose="020B0604020202020204" pitchFamily="34" charset="0"/>
                <a:cs typeface="Arial" panose="020B0604020202020204" pitchFamily="34" charset="0"/>
              </a:rPr>
              <a:t> transgender person being accepted by (most) people as a man.</a:t>
            </a:r>
          </a:p>
        </p:txBody>
      </p:sp>
    </p:spTree>
    <p:extLst>
      <p:ext uri="{BB962C8B-B14F-4D97-AF65-F5344CB8AC3E}">
        <p14:creationId xmlns:p14="http://schemas.microsoft.com/office/powerpoint/2010/main" val="14258490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build="p"/>
      <p:bldP spid="8"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47983" y="1053319"/>
            <a:ext cx="8568952" cy="769441"/>
          </a:xfrm>
          <a:prstGeom prst="rect">
            <a:avLst/>
          </a:prstGeom>
          <a:noFill/>
        </p:spPr>
        <p:txBody>
          <a:bodyPr wrap="square" rtlCol="0">
            <a:spAutoFit/>
          </a:bodyPr>
          <a:lstStyle/>
          <a:p>
            <a:pPr algn="ctr"/>
            <a:r>
              <a:rPr lang="en-GB" sz="4400" b="1" dirty="0">
                <a:latin typeface="Arial" panose="020B0604020202020204" pitchFamily="34" charset="0"/>
                <a:cs typeface="Arial" panose="020B0604020202020204" pitchFamily="34" charset="0"/>
              </a:rPr>
              <a:t>Terminology – Gender</a:t>
            </a:r>
          </a:p>
        </p:txBody>
      </p:sp>
      <p:sp>
        <p:nvSpPr>
          <p:cNvPr id="6" name="TextBox 5"/>
          <p:cNvSpPr txBox="1"/>
          <p:nvPr/>
        </p:nvSpPr>
        <p:spPr>
          <a:xfrm>
            <a:off x="1847528" y="1837614"/>
            <a:ext cx="3816424" cy="646331"/>
          </a:xfrm>
          <a:prstGeom prst="rect">
            <a:avLst/>
          </a:prstGeom>
          <a:noFill/>
        </p:spPr>
        <p:txBody>
          <a:bodyPr wrap="square" rtlCol="0">
            <a:spAutoFit/>
          </a:bodyPr>
          <a:lstStyle/>
          <a:p>
            <a:r>
              <a:rPr lang="en-GB" sz="3600" b="1" dirty="0">
                <a:latin typeface="Arial" panose="020B0604020202020204" pitchFamily="34" charset="0"/>
                <a:cs typeface="Arial" panose="020B0604020202020204" pitchFamily="34" charset="0"/>
              </a:rPr>
              <a:t>Transphobia</a:t>
            </a:r>
          </a:p>
        </p:txBody>
      </p:sp>
      <p:sp>
        <p:nvSpPr>
          <p:cNvPr id="7" name="TextBox 6"/>
          <p:cNvSpPr txBox="1"/>
          <p:nvPr/>
        </p:nvSpPr>
        <p:spPr>
          <a:xfrm>
            <a:off x="944609" y="2852741"/>
            <a:ext cx="10374790" cy="2677656"/>
          </a:xfrm>
          <a:prstGeom prst="rect">
            <a:avLst/>
          </a:prstGeom>
          <a:noFill/>
        </p:spPr>
        <p:txBody>
          <a:bodyPr wrap="square" rtlCol="0">
            <a:spAutoFit/>
          </a:bodyPr>
          <a:lstStyle/>
          <a:p>
            <a:pPr algn="just"/>
            <a:r>
              <a:rPr lang="en-GB" sz="2800" dirty="0">
                <a:latin typeface="Arial" panose="020B0604020202020204" pitchFamily="34" charset="0"/>
                <a:cs typeface="Arial" panose="020B0604020202020204" pitchFamily="34" charset="0"/>
              </a:rPr>
              <a:t>“The irrational fear of those who are perceived to break or blur stereotypical gender roles, often expressed as stereotyping, discrimination, harassment and violence.  Frequently directed at those who defy stereotypical gender norms or those who are perceived to exhibit non heterosexual characteristics regardless of their actual gender identify or sexual orientation”.</a:t>
            </a:r>
          </a:p>
        </p:txBody>
      </p:sp>
      <p:sp>
        <p:nvSpPr>
          <p:cNvPr id="8" name="TextBox 7"/>
          <p:cNvSpPr txBox="1"/>
          <p:nvPr/>
        </p:nvSpPr>
        <p:spPr>
          <a:xfrm>
            <a:off x="10192715" y="5591416"/>
            <a:ext cx="1488539"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(Darrell, 2015)</a:t>
            </a:r>
          </a:p>
        </p:txBody>
      </p:sp>
    </p:spTree>
    <p:extLst>
      <p:ext uri="{BB962C8B-B14F-4D97-AF65-F5344CB8AC3E}">
        <p14:creationId xmlns:p14="http://schemas.microsoft.com/office/powerpoint/2010/main" val="18071901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build="p"/>
      <p:bldP spid="8"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63749" y="1146332"/>
            <a:ext cx="8568952" cy="769441"/>
          </a:xfrm>
          <a:prstGeom prst="rect">
            <a:avLst/>
          </a:prstGeom>
          <a:noFill/>
        </p:spPr>
        <p:txBody>
          <a:bodyPr wrap="square" rtlCol="0">
            <a:spAutoFit/>
          </a:bodyPr>
          <a:lstStyle/>
          <a:p>
            <a:pPr algn="ctr"/>
            <a:r>
              <a:rPr lang="en-GB" sz="4400" b="1" dirty="0">
                <a:latin typeface="Arial" panose="020B0604020202020204" pitchFamily="34" charset="0"/>
                <a:cs typeface="Arial" panose="020B0604020202020204" pitchFamily="34" charset="0"/>
              </a:rPr>
              <a:t>Terminology – Gender</a:t>
            </a:r>
          </a:p>
        </p:txBody>
      </p:sp>
      <p:sp>
        <p:nvSpPr>
          <p:cNvPr id="4" name="TextBox 3"/>
          <p:cNvSpPr txBox="1"/>
          <p:nvPr/>
        </p:nvSpPr>
        <p:spPr>
          <a:xfrm>
            <a:off x="1211654" y="1978588"/>
            <a:ext cx="4293623" cy="646331"/>
          </a:xfrm>
          <a:prstGeom prst="rect">
            <a:avLst/>
          </a:prstGeom>
          <a:noFill/>
        </p:spPr>
        <p:txBody>
          <a:bodyPr wrap="square" rtlCol="0">
            <a:spAutoFit/>
          </a:bodyPr>
          <a:lstStyle/>
          <a:p>
            <a:pPr>
              <a:spcBef>
                <a:spcPts val="1200"/>
              </a:spcBef>
              <a:spcAft>
                <a:spcPts val="1200"/>
              </a:spcAft>
            </a:pPr>
            <a:r>
              <a:rPr lang="en-GB" sz="3600" b="1" dirty="0">
                <a:latin typeface="Arial" panose="020B0604020202020204" pitchFamily="34" charset="0"/>
                <a:cs typeface="Arial" panose="020B0604020202020204" pitchFamily="34" charset="0"/>
              </a:rPr>
              <a:t>Gender Dysphoria</a:t>
            </a:r>
          </a:p>
        </p:txBody>
      </p:sp>
      <p:sp>
        <p:nvSpPr>
          <p:cNvPr id="3" name="TextBox 2"/>
          <p:cNvSpPr txBox="1"/>
          <p:nvPr/>
        </p:nvSpPr>
        <p:spPr>
          <a:xfrm>
            <a:off x="1434077" y="2916047"/>
            <a:ext cx="9395853" cy="3108543"/>
          </a:xfrm>
          <a:prstGeom prst="rect">
            <a:avLst/>
          </a:prstGeom>
          <a:noFill/>
        </p:spPr>
        <p:txBody>
          <a:bodyPr wrap="square" rtlCol="0">
            <a:spAutoFit/>
          </a:bodyPr>
          <a:lstStyle/>
          <a:p>
            <a:pPr algn="just"/>
            <a:r>
              <a:rPr lang="en-GB" sz="2800" dirty="0">
                <a:latin typeface="Arial" panose="020B0604020202020204" pitchFamily="34" charset="0"/>
                <a:cs typeface="Arial" panose="020B0604020202020204" pitchFamily="34" charset="0"/>
              </a:rPr>
              <a:t>“Based on the Greek (</a:t>
            </a:r>
            <a:r>
              <a:rPr lang="en-GB" sz="2800" dirty="0" err="1">
                <a:latin typeface="Arial" panose="020B0604020202020204" pitchFamily="34" charset="0"/>
                <a:cs typeface="Arial" panose="020B0604020202020204" pitchFamily="34" charset="0"/>
              </a:rPr>
              <a:t>dys‐phoria</a:t>
            </a:r>
            <a:r>
              <a:rPr lang="en-GB" sz="2800" dirty="0">
                <a:latin typeface="Arial" panose="020B0604020202020204" pitchFamily="34" charset="0"/>
                <a:cs typeface="Arial" panose="020B0604020202020204" pitchFamily="34" charset="0"/>
              </a:rPr>
              <a:t>: hard to bear), this is the medical term for the condition in which a person who has been assigned one gender at birth on the basis of their physical sex self‐identifies as belonging to another gender. People who experience gender dysphoria are in no way mentally ill, but they often suffer great stress from hiding their identity”.</a:t>
            </a:r>
          </a:p>
        </p:txBody>
      </p:sp>
      <p:sp>
        <p:nvSpPr>
          <p:cNvPr id="6" name="TextBox 5"/>
          <p:cNvSpPr txBox="1"/>
          <p:nvPr/>
        </p:nvSpPr>
        <p:spPr>
          <a:xfrm>
            <a:off x="9774135" y="5870701"/>
            <a:ext cx="1462276"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(Jackson, 2017</a:t>
            </a:r>
            <a:r>
              <a:rPr lang="en-GB" sz="1400" dirty="0"/>
              <a:t>)</a:t>
            </a:r>
          </a:p>
        </p:txBody>
      </p:sp>
    </p:spTree>
    <p:extLst>
      <p:ext uri="{BB962C8B-B14F-4D97-AF65-F5344CB8AC3E}">
        <p14:creationId xmlns:p14="http://schemas.microsoft.com/office/powerpoint/2010/main" val="42003685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3" grpId="0"/>
      <p:bldP spid="6"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647120" y="744566"/>
            <a:ext cx="8568952" cy="769441"/>
          </a:xfrm>
          <a:prstGeom prst="rect">
            <a:avLst/>
          </a:prstGeom>
          <a:noFill/>
        </p:spPr>
        <p:txBody>
          <a:bodyPr wrap="square" rtlCol="0">
            <a:spAutoFit/>
          </a:bodyPr>
          <a:lstStyle/>
          <a:p>
            <a:pPr algn="ctr"/>
            <a:r>
              <a:rPr lang="en-GB" sz="4400" b="1" dirty="0">
                <a:latin typeface="Arial" panose="020B0604020202020204" pitchFamily="34" charset="0"/>
                <a:cs typeface="Arial" panose="020B0604020202020204" pitchFamily="34" charset="0"/>
              </a:rPr>
              <a:t>Terminology – Gender</a:t>
            </a:r>
          </a:p>
        </p:txBody>
      </p:sp>
      <p:sp>
        <p:nvSpPr>
          <p:cNvPr id="4" name="TextBox 3"/>
          <p:cNvSpPr txBox="1"/>
          <p:nvPr/>
        </p:nvSpPr>
        <p:spPr>
          <a:xfrm>
            <a:off x="1291520" y="1514007"/>
            <a:ext cx="4448880" cy="646331"/>
          </a:xfrm>
          <a:prstGeom prst="rect">
            <a:avLst/>
          </a:prstGeom>
          <a:noFill/>
        </p:spPr>
        <p:txBody>
          <a:bodyPr wrap="square" rtlCol="0">
            <a:spAutoFit/>
          </a:bodyPr>
          <a:lstStyle/>
          <a:p>
            <a:pPr>
              <a:spcBef>
                <a:spcPts val="1200"/>
              </a:spcBef>
              <a:spcAft>
                <a:spcPts val="1200"/>
              </a:spcAft>
            </a:pPr>
            <a:r>
              <a:rPr lang="en-GB" sz="3600" b="1" dirty="0">
                <a:latin typeface="Arial" panose="020B0604020202020204" pitchFamily="34" charset="0"/>
                <a:cs typeface="Arial" panose="020B0604020202020204" pitchFamily="34" charset="0"/>
              </a:rPr>
              <a:t>Gender Dysphoria</a:t>
            </a:r>
          </a:p>
        </p:txBody>
      </p:sp>
      <p:sp>
        <p:nvSpPr>
          <p:cNvPr id="3" name="TextBox 2"/>
          <p:cNvSpPr txBox="1"/>
          <p:nvPr/>
        </p:nvSpPr>
        <p:spPr>
          <a:xfrm>
            <a:off x="633360" y="2358881"/>
            <a:ext cx="9145640" cy="954107"/>
          </a:xfrm>
          <a:prstGeom prst="rect">
            <a:avLst/>
          </a:prstGeom>
          <a:noFill/>
        </p:spPr>
        <p:txBody>
          <a:bodyPr wrap="square" rtlCol="0">
            <a:spAutoFit/>
          </a:bodyPr>
          <a:lstStyle/>
          <a:p>
            <a:pPr marL="457200" indent="-457200" algn="just">
              <a:buFont typeface="Arial" panose="020B0604020202020204" pitchFamily="34" charset="0"/>
              <a:buChar char="•"/>
            </a:pPr>
            <a:r>
              <a:rPr lang="en-GB" sz="2800" dirty="0">
                <a:latin typeface="Arial" panose="020B0604020202020204" pitchFamily="34" charset="0"/>
                <a:cs typeface="Arial" panose="020B0604020202020204" pitchFamily="34" charset="0"/>
              </a:rPr>
              <a:t>There are four possible outcomes for people who present with the dilemma of gender dysphoria:</a:t>
            </a:r>
          </a:p>
        </p:txBody>
      </p:sp>
      <p:sp>
        <p:nvSpPr>
          <p:cNvPr id="5" name="TextBox 4"/>
          <p:cNvSpPr txBox="1"/>
          <p:nvPr/>
        </p:nvSpPr>
        <p:spPr>
          <a:xfrm>
            <a:off x="1508753" y="3587095"/>
            <a:ext cx="8270247" cy="2677656"/>
          </a:xfrm>
          <a:prstGeom prst="rect">
            <a:avLst/>
          </a:prstGeom>
          <a:noFill/>
        </p:spPr>
        <p:txBody>
          <a:bodyPr wrap="square" rtlCol="0">
            <a:spAutoFit/>
          </a:bodyPr>
          <a:lstStyle/>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an unresolved outcome, </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acceptance of one's given gender, </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engaging in a cross-gender role on a part-time basis, and </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making a full-time transition to the other gender role.</a:t>
            </a:r>
          </a:p>
        </p:txBody>
      </p:sp>
      <p:sp>
        <p:nvSpPr>
          <p:cNvPr id="8" name="TextBox 7"/>
          <p:cNvSpPr txBox="1"/>
          <p:nvPr/>
        </p:nvSpPr>
        <p:spPr>
          <a:xfrm>
            <a:off x="10029761" y="5744102"/>
            <a:ext cx="3373079"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(Carroll, 1999)</a:t>
            </a:r>
          </a:p>
        </p:txBody>
      </p:sp>
    </p:spTree>
    <p:extLst>
      <p:ext uri="{BB962C8B-B14F-4D97-AF65-F5344CB8AC3E}">
        <p14:creationId xmlns:p14="http://schemas.microsoft.com/office/powerpoint/2010/main" val="558354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3" grpId="0"/>
      <p:bldP spid="5" grpId="0" build="p"/>
      <p:bldP spid="8"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626812" y="833484"/>
            <a:ext cx="8568952" cy="769441"/>
          </a:xfrm>
          <a:prstGeom prst="rect">
            <a:avLst/>
          </a:prstGeom>
          <a:noFill/>
        </p:spPr>
        <p:txBody>
          <a:bodyPr wrap="square" rtlCol="0">
            <a:spAutoFit/>
          </a:bodyPr>
          <a:lstStyle/>
          <a:p>
            <a:pPr algn="ctr"/>
            <a:r>
              <a:rPr lang="en-GB" sz="4400" b="1" dirty="0">
                <a:latin typeface="Arial" panose="020B0604020202020204" pitchFamily="34" charset="0"/>
                <a:cs typeface="Arial" panose="020B0604020202020204" pitchFamily="34" charset="0"/>
              </a:rPr>
              <a:t>Terminology – Gender</a:t>
            </a:r>
          </a:p>
        </p:txBody>
      </p:sp>
      <p:sp>
        <p:nvSpPr>
          <p:cNvPr id="4" name="TextBox 3"/>
          <p:cNvSpPr txBox="1"/>
          <p:nvPr/>
        </p:nvSpPr>
        <p:spPr>
          <a:xfrm>
            <a:off x="1902890" y="1864535"/>
            <a:ext cx="5031310" cy="646331"/>
          </a:xfrm>
          <a:prstGeom prst="rect">
            <a:avLst/>
          </a:prstGeom>
          <a:noFill/>
        </p:spPr>
        <p:txBody>
          <a:bodyPr wrap="square" rtlCol="0">
            <a:spAutoFit/>
          </a:bodyPr>
          <a:lstStyle/>
          <a:p>
            <a:pPr>
              <a:spcBef>
                <a:spcPts val="1200"/>
              </a:spcBef>
              <a:spcAft>
                <a:spcPts val="1200"/>
              </a:spcAft>
            </a:pPr>
            <a:r>
              <a:rPr lang="en-GB" sz="3600" b="1" dirty="0">
                <a:latin typeface="Arial" panose="020B0604020202020204" pitchFamily="34" charset="0"/>
                <a:cs typeface="Arial" panose="020B0604020202020204" pitchFamily="34" charset="0"/>
              </a:rPr>
              <a:t>Gender Dysphoria</a:t>
            </a:r>
          </a:p>
        </p:txBody>
      </p:sp>
      <p:sp>
        <p:nvSpPr>
          <p:cNvPr id="3" name="TextBox 2"/>
          <p:cNvSpPr txBox="1"/>
          <p:nvPr/>
        </p:nvSpPr>
        <p:spPr>
          <a:xfrm>
            <a:off x="1326826" y="2726310"/>
            <a:ext cx="8064896" cy="954107"/>
          </a:xfrm>
          <a:prstGeom prst="rect">
            <a:avLst/>
          </a:prstGeom>
          <a:noFill/>
        </p:spPr>
        <p:txBody>
          <a:bodyPr wrap="square" rtlCol="0">
            <a:spAutoFit/>
          </a:bodyPr>
          <a:lstStyle/>
          <a:p>
            <a:pPr marL="457200" indent="-457200" algn="just">
              <a:buFont typeface="Arial" panose="020B0604020202020204" pitchFamily="34" charset="0"/>
              <a:buChar char="•"/>
            </a:pPr>
            <a:r>
              <a:rPr lang="en-GB" sz="2800" dirty="0">
                <a:latin typeface="Arial" panose="020B0604020202020204" pitchFamily="34" charset="0"/>
                <a:cs typeface="Arial" panose="020B0604020202020204" pitchFamily="34" charset="0"/>
              </a:rPr>
              <a:t>In each individual case the causes and treatment for gender dysphoria are different</a:t>
            </a:r>
          </a:p>
        </p:txBody>
      </p:sp>
      <p:sp>
        <p:nvSpPr>
          <p:cNvPr id="7" name="TextBox 6"/>
          <p:cNvSpPr txBox="1"/>
          <p:nvPr/>
        </p:nvSpPr>
        <p:spPr>
          <a:xfrm>
            <a:off x="1326826" y="3680417"/>
            <a:ext cx="8064896" cy="523220"/>
          </a:xfrm>
          <a:prstGeom prst="rect">
            <a:avLst/>
          </a:prstGeom>
          <a:noFill/>
        </p:spPr>
        <p:txBody>
          <a:bodyPr wrap="square" rtlCol="0">
            <a:spAutoFit/>
          </a:bodyPr>
          <a:lstStyle/>
          <a:p>
            <a:pPr marL="457200" indent="-457200" algn="just">
              <a:buFont typeface="Arial" panose="020B0604020202020204" pitchFamily="34" charset="0"/>
              <a:buChar char="•"/>
            </a:pPr>
            <a:r>
              <a:rPr lang="en-GB" sz="2800" dirty="0">
                <a:latin typeface="Arial" panose="020B0604020202020204" pitchFamily="34" charset="0"/>
                <a:cs typeface="Arial" panose="020B0604020202020204" pitchFamily="34" charset="0"/>
              </a:rPr>
              <a:t>Treatments can include…</a:t>
            </a:r>
          </a:p>
        </p:txBody>
      </p:sp>
      <p:sp>
        <p:nvSpPr>
          <p:cNvPr id="5" name="TextBox 4"/>
          <p:cNvSpPr txBox="1"/>
          <p:nvPr/>
        </p:nvSpPr>
        <p:spPr>
          <a:xfrm>
            <a:off x="3287688" y="4203637"/>
            <a:ext cx="6624736" cy="1815882"/>
          </a:xfrm>
          <a:prstGeom prst="rect">
            <a:avLst/>
          </a:prstGeom>
          <a:noFill/>
        </p:spPr>
        <p:txBody>
          <a:bodyPr wrap="square" rtlCol="0">
            <a:spAutoFit/>
          </a:bodyPr>
          <a:lstStyle/>
          <a:p>
            <a:pPr marL="342900" indent="-342900">
              <a:buFont typeface="Arial" panose="020B0604020202020204" pitchFamily="34" charset="0"/>
              <a:buChar char="•"/>
            </a:pPr>
            <a:r>
              <a:rPr lang="en-GB" sz="2800" dirty="0">
                <a:latin typeface="Arial" panose="020B0604020202020204" pitchFamily="34" charset="0"/>
                <a:cs typeface="Arial" panose="020B0604020202020204" pitchFamily="34" charset="0"/>
              </a:rPr>
              <a:t>Counselling,</a:t>
            </a:r>
          </a:p>
          <a:p>
            <a:pPr marL="342900" indent="-342900">
              <a:buFont typeface="Arial" panose="020B0604020202020204" pitchFamily="34" charset="0"/>
              <a:buChar char="•"/>
            </a:pPr>
            <a:r>
              <a:rPr lang="en-GB" sz="2800" dirty="0">
                <a:latin typeface="Arial" panose="020B0604020202020204" pitchFamily="34" charset="0"/>
                <a:cs typeface="Arial" panose="020B0604020202020204" pitchFamily="34" charset="0"/>
              </a:rPr>
              <a:t>Psychotherapy</a:t>
            </a:r>
          </a:p>
          <a:p>
            <a:pPr marL="342900" indent="-342900">
              <a:buFont typeface="Arial" panose="020B0604020202020204" pitchFamily="34" charset="0"/>
              <a:buChar char="•"/>
            </a:pPr>
            <a:r>
              <a:rPr lang="en-GB" sz="2800" dirty="0">
                <a:latin typeface="Arial" panose="020B0604020202020204" pitchFamily="34" charset="0"/>
                <a:cs typeface="Arial" panose="020B0604020202020204" pitchFamily="34" charset="0"/>
              </a:rPr>
              <a:t>Hormone therapy</a:t>
            </a:r>
          </a:p>
          <a:p>
            <a:pPr marL="342900" indent="-342900">
              <a:buFont typeface="Arial" panose="020B0604020202020204" pitchFamily="34" charset="0"/>
              <a:buChar char="•"/>
            </a:pPr>
            <a:r>
              <a:rPr lang="en-GB" sz="2800" dirty="0">
                <a:latin typeface="Arial" panose="020B0604020202020204" pitchFamily="34" charset="0"/>
                <a:cs typeface="Arial" panose="020B0604020202020204" pitchFamily="34" charset="0"/>
              </a:rPr>
              <a:t>Gender re-alignment surgery</a:t>
            </a:r>
          </a:p>
        </p:txBody>
      </p:sp>
    </p:spTree>
    <p:extLst>
      <p:ext uri="{BB962C8B-B14F-4D97-AF65-F5344CB8AC3E}">
        <p14:creationId xmlns:p14="http://schemas.microsoft.com/office/powerpoint/2010/main" val="36643778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3" grpId="0"/>
      <p:bldP spid="7" grpId="0"/>
      <p:bldP spid="5"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21404" y="1116541"/>
            <a:ext cx="8568952" cy="769441"/>
          </a:xfrm>
          <a:prstGeom prst="rect">
            <a:avLst/>
          </a:prstGeom>
          <a:noFill/>
        </p:spPr>
        <p:txBody>
          <a:bodyPr wrap="square" rtlCol="0">
            <a:spAutoFit/>
          </a:bodyPr>
          <a:lstStyle/>
          <a:p>
            <a:pPr algn="ctr"/>
            <a:r>
              <a:rPr lang="en-GB" sz="4400" b="1" dirty="0">
                <a:latin typeface="Arial" panose="020B0604020202020204" pitchFamily="34" charset="0"/>
                <a:cs typeface="Arial" panose="020B0604020202020204" pitchFamily="34" charset="0"/>
              </a:rPr>
              <a:t>Terminology – Gender</a:t>
            </a:r>
          </a:p>
        </p:txBody>
      </p:sp>
      <p:sp>
        <p:nvSpPr>
          <p:cNvPr id="4" name="TextBox 3"/>
          <p:cNvSpPr txBox="1"/>
          <p:nvPr/>
        </p:nvSpPr>
        <p:spPr>
          <a:xfrm>
            <a:off x="1901644" y="1881848"/>
            <a:ext cx="4860044" cy="584775"/>
          </a:xfrm>
          <a:prstGeom prst="rect">
            <a:avLst/>
          </a:prstGeom>
          <a:noFill/>
        </p:spPr>
        <p:txBody>
          <a:bodyPr wrap="square" rtlCol="0">
            <a:spAutoFit/>
          </a:bodyPr>
          <a:lstStyle/>
          <a:p>
            <a:pPr>
              <a:spcBef>
                <a:spcPts val="1200"/>
              </a:spcBef>
              <a:spcAft>
                <a:spcPts val="1200"/>
              </a:spcAft>
            </a:pPr>
            <a:r>
              <a:rPr lang="en-GB" sz="3200" b="1" dirty="0">
                <a:latin typeface="Arial" panose="020B0604020202020204" pitchFamily="34" charset="0"/>
                <a:cs typeface="Arial" panose="020B0604020202020204" pitchFamily="34" charset="0"/>
              </a:rPr>
              <a:t>Gender Dysphoria</a:t>
            </a:r>
          </a:p>
        </p:txBody>
      </p:sp>
      <p:sp>
        <p:nvSpPr>
          <p:cNvPr id="3" name="TextBox 2"/>
          <p:cNvSpPr txBox="1"/>
          <p:nvPr/>
        </p:nvSpPr>
        <p:spPr>
          <a:xfrm>
            <a:off x="528112" y="2479297"/>
            <a:ext cx="11054288" cy="954107"/>
          </a:xfrm>
          <a:prstGeom prst="rect">
            <a:avLst/>
          </a:prstGeom>
          <a:noFill/>
        </p:spPr>
        <p:txBody>
          <a:bodyPr wrap="square" rtlCol="0">
            <a:spAutoFit/>
          </a:bodyPr>
          <a:lstStyle/>
          <a:p>
            <a:pPr marL="457200" indent="-457200" algn="just">
              <a:buFont typeface="Arial" panose="020B0604020202020204" pitchFamily="34" charset="0"/>
              <a:buChar char="•"/>
            </a:pPr>
            <a:r>
              <a:rPr lang="en-GB" sz="2800" dirty="0">
                <a:latin typeface="Arial" panose="020B0604020202020204" pitchFamily="34" charset="0"/>
                <a:cs typeface="Arial" panose="020B0604020202020204" pitchFamily="34" charset="0"/>
              </a:rPr>
              <a:t>For some people counselling and psychotherapy can help them come to terms with their feelings of confusion and dysphoria</a:t>
            </a:r>
          </a:p>
        </p:txBody>
      </p:sp>
      <p:sp>
        <p:nvSpPr>
          <p:cNvPr id="8" name="TextBox 7"/>
          <p:cNvSpPr txBox="1"/>
          <p:nvPr/>
        </p:nvSpPr>
        <p:spPr>
          <a:xfrm>
            <a:off x="528112" y="3553005"/>
            <a:ext cx="11054288" cy="954107"/>
          </a:xfrm>
          <a:prstGeom prst="rect">
            <a:avLst/>
          </a:prstGeom>
          <a:noFill/>
        </p:spPr>
        <p:txBody>
          <a:bodyPr wrap="square" rtlCol="0">
            <a:spAutoFit/>
          </a:bodyPr>
          <a:lstStyle/>
          <a:p>
            <a:pPr marL="457200" indent="-457200" algn="just">
              <a:buFont typeface="Arial" panose="020B0604020202020204" pitchFamily="34" charset="0"/>
              <a:buChar char="•"/>
            </a:pPr>
            <a:r>
              <a:rPr lang="en-GB" sz="2800" dirty="0">
                <a:latin typeface="Arial" panose="020B0604020202020204" pitchFamily="34" charset="0"/>
                <a:cs typeface="Arial" panose="020B0604020202020204" pitchFamily="34" charset="0"/>
              </a:rPr>
              <a:t>For others hormone therapy (testosterone for </a:t>
            </a:r>
            <a:r>
              <a:rPr lang="en-GB" sz="2800" dirty="0" err="1">
                <a:latin typeface="Arial" panose="020B0604020202020204" pitchFamily="34" charset="0"/>
                <a:cs typeface="Arial" panose="020B0604020202020204" pitchFamily="34" charset="0"/>
              </a:rPr>
              <a:t>FTM</a:t>
            </a:r>
            <a:r>
              <a:rPr lang="en-GB" sz="2800" dirty="0">
                <a:latin typeface="Arial" panose="020B0604020202020204" pitchFamily="34" charset="0"/>
                <a:cs typeface="Arial" panose="020B0604020202020204" pitchFamily="34" charset="0"/>
              </a:rPr>
              <a:t> and oestrogen for </a:t>
            </a:r>
            <a:r>
              <a:rPr lang="en-GB" sz="2800" dirty="0" err="1">
                <a:latin typeface="Arial" panose="020B0604020202020204" pitchFamily="34" charset="0"/>
                <a:cs typeface="Arial" panose="020B0604020202020204" pitchFamily="34" charset="0"/>
              </a:rPr>
              <a:t>MTF</a:t>
            </a:r>
            <a:r>
              <a:rPr lang="en-GB" sz="2800" dirty="0">
                <a:latin typeface="Arial" panose="020B0604020202020204" pitchFamily="34" charset="0"/>
                <a:cs typeface="Arial" panose="020B0604020202020204" pitchFamily="34" charset="0"/>
              </a:rPr>
              <a:t>) is sufficient</a:t>
            </a:r>
          </a:p>
        </p:txBody>
      </p:sp>
      <p:sp>
        <p:nvSpPr>
          <p:cNvPr id="9" name="TextBox 8"/>
          <p:cNvSpPr txBox="1"/>
          <p:nvPr/>
        </p:nvSpPr>
        <p:spPr>
          <a:xfrm>
            <a:off x="528112" y="4626714"/>
            <a:ext cx="10965388" cy="1384995"/>
          </a:xfrm>
          <a:prstGeom prst="rect">
            <a:avLst/>
          </a:prstGeom>
          <a:noFill/>
        </p:spPr>
        <p:txBody>
          <a:bodyPr wrap="square" rtlCol="0">
            <a:spAutoFit/>
          </a:bodyPr>
          <a:lstStyle/>
          <a:p>
            <a:pPr marL="457200" indent="-457200" algn="just">
              <a:buFont typeface="Arial" panose="020B0604020202020204" pitchFamily="34" charset="0"/>
              <a:buChar char="•"/>
            </a:pPr>
            <a:r>
              <a:rPr lang="en-GB" sz="2800" dirty="0">
                <a:latin typeface="Arial" panose="020B0604020202020204" pitchFamily="34" charset="0"/>
                <a:cs typeface="Arial" panose="020B0604020202020204" pitchFamily="34" charset="0"/>
              </a:rPr>
              <a:t>In the UK a person has to spend a year living in their preferred gender role before they can have surgery. This is known as ‘social gender role transition’</a:t>
            </a:r>
          </a:p>
        </p:txBody>
      </p:sp>
    </p:spTree>
    <p:extLst>
      <p:ext uri="{BB962C8B-B14F-4D97-AF65-F5344CB8AC3E}">
        <p14:creationId xmlns:p14="http://schemas.microsoft.com/office/powerpoint/2010/main" val="30784949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3" grpId="0"/>
      <p:bldP spid="8" grpId="0"/>
      <p:bldP spid="9"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15723" y="406659"/>
            <a:ext cx="8568952" cy="769441"/>
          </a:xfrm>
          <a:prstGeom prst="rect">
            <a:avLst/>
          </a:prstGeom>
          <a:noFill/>
        </p:spPr>
        <p:txBody>
          <a:bodyPr wrap="square" rtlCol="0">
            <a:spAutoFit/>
          </a:bodyPr>
          <a:lstStyle/>
          <a:p>
            <a:pPr algn="ctr"/>
            <a:r>
              <a:rPr lang="en-GB" sz="4400" b="1" dirty="0">
                <a:latin typeface="Arial" panose="020B0604020202020204" pitchFamily="34" charset="0"/>
                <a:cs typeface="Arial" panose="020B0604020202020204" pitchFamily="34" charset="0"/>
              </a:rPr>
              <a:t>Terminology – Gender</a:t>
            </a:r>
          </a:p>
        </p:txBody>
      </p:sp>
      <p:sp>
        <p:nvSpPr>
          <p:cNvPr id="4" name="TextBox 3"/>
          <p:cNvSpPr txBox="1"/>
          <p:nvPr/>
        </p:nvSpPr>
        <p:spPr>
          <a:xfrm>
            <a:off x="2207568" y="1176101"/>
            <a:ext cx="3456384" cy="584775"/>
          </a:xfrm>
          <a:prstGeom prst="rect">
            <a:avLst/>
          </a:prstGeom>
          <a:noFill/>
        </p:spPr>
        <p:txBody>
          <a:bodyPr wrap="square" rtlCol="0">
            <a:spAutoFit/>
          </a:bodyPr>
          <a:lstStyle/>
          <a:p>
            <a:pPr>
              <a:spcBef>
                <a:spcPts val="1200"/>
              </a:spcBef>
              <a:spcAft>
                <a:spcPts val="1200"/>
              </a:spcAft>
            </a:pPr>
            <a:r>
              <a:rPr lang="en-GB" sz="3200" b="1" dirty="0">
                <a:latin typeface="Arial" panose="020B0604020202020204" pitchFamily="34" charset="0"/>
                <a:cs typeface="Arial" panose="020B0604020202020204" pitchFamily="34" charset="0"/>
              </a:rPr>
              <a:t>Transition</a:t>
            </a:r>
          </a:p>
        </p:txBody>
      </p:sp>
      <p:sp>
        <p:nvSpPr>
          <p:cNvPr id="3" name="TextBox 2"/>
          <p:cNvSpPr txBox="1"/>
          <p:nvPr/>
        </p:nvSpPr>
        <p:spPr>
          <a:xfrm>
            <a:off x="546100" y="1753653"/>
            <a:ext cx="9650164" cy="523220"/>
          </a:xfrm>
          <a:prstGeom prst="rect">
            <a:avLst/>
          </a:prstGeom>
          <a:noFill/>
        </p:spPr>
        <p:txBody>
          <a:bodyPr wrap="square" rtlCol="0">
            <a:spAutoFit/>
          </a:bodyPr>
          <a:lstStyle/>
          <a:p>
            <a:pPr algn="just"/>
            <a:r>
              <a:rPr lang="en-GB" sz="2800" dirty="0">
                <a:latin typeface="Arial" panose="020B0604020202020204" pitchFamily="34" charset="0"/>
                <a:cs typeface="Arial" panose="020B0604020202020204" pitchFamily="34" charset="0"/>
              </a:rPr>
              <a:t>This describes the process of changing gender identity</a:t>
            </a:r>
          </a:p>
        </p:txBody>
      </p:sp>
      <p:sp>
        <p:nvSpPr>
          <p:cNvPr id="8" name="TextBox 7"/>
          <p:cNvSpPr txBox="1"/>
          <p:nvPr/>
        </p:nvSpPr>
        <p:spPr>
          <a:xfrm>
            <a:off x="609428" y="2388368"/>
            <a:ext cx="9362132" cy="523220"/>
          </a:xfrm>
          <a:prstGeom prst="rect">
            <a:avLst/>
          </a:prstGeom>
          <a:noFill/>
        </p:spPr>
        <p:txBody>
          <a:bodyPr wrap="square" rtlCol="0">
            <a:spAutoFit/>
          </a:bodyPr>
          <a:lstStyle/>
          <a:p>
            <a:pPr algn="just"/>
            <a:r>
              <a:rPr lang="en-GB" sz="2800" dirty="0">
                <a:latin typeface="Arial" panose="020B0604020202020204" pitchFamily="34" charset="0"/>
                <a:cs typeface="Arial" panose="020B0604020202020204" pitchFamily="34" charset="0"/>
              </a:rPr>
              <a:t>The process of transition can include the following:</a:t>
            </a:r>
          </a:p>
        </p:txBody>
      </p:sp>
      <p:sp>
        <p:nvSpPr>
          <p:cNvPr id="5" name="TextBox 4"/>
          <p:cNvSpPr txBox="1"/>
          <p:nvPr/>
        </p:nvSpPr>
        <p:spPr>
          <a:xfrm>
            <a:off x="749643" y="3165975"/>
            <a:ext cx="11368216" cy="2677656"/>
          </a:xfrm>
          <a:prstGeom prst="rect">
            <a:avLst/>
          </a:prstGeom>
          <a:noFill/>
        </p:spPr>
        <p:txBody>
          <a:bodyPr wrap="square" rtlCol="0">
            <a:spAutoFit/>
          </a:bodyPr>
          <a:lstStyle/>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Changing one’s name</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Living as the chosen gender identity</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Taking hormone therapy</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Surgery</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Changing legal documents (e.g. Driver’s licence, Birth Cert etc.)</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Application for a Gender Recognition Certificate</a:t>
            </a:r>
          </a:p>
        </p:txBody>
      </p:sp>
    </p:spTree>
    <p:extLst>
      <p:ext uri="{BB962C8B-B14F-4D97-AF65-F5344CB8AC3E}">
        <p14:creationId xmlns:p14="http://schemas.microsoft.com/office/powerpoint/2010/main" val="4197328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3" grpId="0"/>
      <p:bldP spid="8" grpId="0"/>
      <p:bldP spid="5"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54832" y="1265289"/>
            <a:ext cx="8229600" cy="778098"/>
          </a:xfrm>
        </p:spPr>
        <p:txBody>
          <a:bodyPr>
            <a:noAutofit/>
          </a:bodyPr>
          <a:lstStyle/>
          <a:p>
            <a:r>
              <a:rPr lang="en-GB" b="1" dirty="0">
                <a:latin typeface="Arial" panose="020B0604020202020204" pitchFamily="34" charset="0"/>
                <a:cs typeface="Arial" panose="020B0604020202020204" pitchFamily="34" charset="0"/>
              </a:rPr>
              <a:t>Gender Recognition Certificate</a:t>
            </a:r>
          </a:p>
        </p:txBody>
      </p:sp>
      <p:sp>
        <p:nvSpPr>
          <p:cNvPr id="3" name="TextBox 2"/>
          <p:cNvSpPr txBox="1"/>
          <p:nvPr/>
        </p:nvSpPr>
        <p:spPr>
          <a:xfrm>
            <a:off x="1375547" y="2711839"/>
            <a:ext cx="8828732" cy="523220"/>
          </a:xfrm>
          <a:prstGeom prst="rect">
            <a:avLst/>
          </a:prstGeom>
          <a:noFill/>
        </p:spPr>
        <p:txBody>
          <a:bodyPr wrap="square" rtlCol="0">
            <a:spAutoFit/>
          </a:bodyPr>
          <a:lstStyle/>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Established by the Gender Recognition Act 2004</a:t>
            </a:r>
          </a:p>
        </p:txBody>
      </p:sp>
      <p:sp>
        <p:nvSpPr>
          <p:cNvPr id="4" name="TextBox 3"/>
          <p:cNvSpPr txBox="1"/>
          <p:nvPr/>
        </p:nvSpPr>
        <p:spPr>
          <a:xfrm>
            <a:off x="1375547" y="3292724"/>
            <a:ext cx="9463732" cy="523220"/>
          </a:xfrm>
          <a:prstGeom prst="rect">
            <a:avLst/>
          </a:prstGeom>
          <a:noFill/>
        </p:spPr>
        <p:txBody>
          <a:bodyPr wrap="square" rtlCol="0">
            <a:spAutoFit/>
          </a:bodyPr>
          <a:lstStyle/>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Applications are made to the Gender Recognition Panel</a:t>
            </a:r>
          </a:p>
        </p:txBody>
      </p:sp>
      <p:sp>
        <p:nvSpPr>
          <p:cNvPr id="5" name="TextBox 4"/>
          <p:cNvSpPr txBox="1"/>
          <p:nvPr/>
        </p:nvSpPr>
        <p:spPr>
          <a:xfrm>
            <a:off x="1375547" y="4024409"/>
            <a:ext cx="9463732" cy="1969770"/>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latin typeface="Arial" panose="020B0604020202020204" pitchFamily="34" charset="0"/>
                <a:cs typeface="Arial" panose="020B0604020202020204" pitchFamily="34" charset="0"/>
              </a:rPr>
              <a:t>Applicants need to meet certain requirements in order to be granted a </a:t>
            </a:r>
            <a:r>
              <a:rPr lang="en-GB" sz="2800" dirty="0" err="1">
                <a:latin typeface="Arial" panose="020B0604020202020204" pitchFamily="34" charset="0"/>
                <a:cs typeface="Arial" panose="020B0604020202020204" pitchFamily="34" charset="0"/>
              </a:rPr>
              <a:t>GRC</a:t>
            </a:r>
            <a:endParaRPr lang="en-GB" sz="2800" dirty="0">
              <a:latin typeface="Arial" panose="020B0604020202020204" pitchFamily="34" charset="0"/>
              <a:cs typeface="Arial" panose="020B0604020202020204" pitchFamily="34" charset="0"/>
            </a:endParaRPr>
          </a:p>
          <a:p>
            <a:pPr marL="457200" indent="-457200">
              <a:spcBef>
                <a:spcPts val="600"/>
              </a:spcBef>
              <a:spcAft>
                <a:spcPts val="600"/>
              </a:spcAft>
              <a:buFont typeface="Arial" panose="020B0604020202020204" pitchFamily="34" charset="0"/>
              <a:buChar char="•"/>
            </a:pPr>
            <a:r>
              <a:rPr lang="en-GB" sz="2800" dirty="0">
                <a:latin typeface="Arial" panose="020B0604020202020204" pitchFamily="34" charset="0"/>
                <a:cs typeface="Arial" panose="020B0604020202020204" pitchFamily="34" charset="0"/>
              </a:rPr>
              <a:t>The Government set up a consultation on this in 2018 but to date the results have not been released.</a:t>
            </a:r>
          </a:p>
        </p:txBody>
      </p:sp>
    </p:spTree>
    <p:extLst>
      <p:ext uri="{BB962C8B-B14F-4D97-AF65-F5344CB8AC3E}">
        <p14:creationId xmlns:p14="http://schemas.microsoft.com/office/powerpoint/2010/main" val="22476309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96530" y="1184462"/>
            <a:ext cx="8229600" cy="778098"/>
          </a:xfrm>
        </p:spPr>
        <p:txBody>
          <a:bodyPr>
            <a:normAutofit fontScale="90000"/>
          </a:bodyPr>
          <a:lstStyle/>
          <a:p>
            <a:r>
              <a:rPr lang="en-GB" b="1" dirty="0">
                <a:latin typeface="Arial" panose="020B0604020202020204" pitchFamily="34" charset="0"/>
                <a:cs typeface="Arial" panose="020B0604020202020204" pitchFamily="34" charset="0"/>
              </a:rPr>
              <a:t>Gender Recognition Certificate</a:t>
            </a:r>
          </a:p>
        </p:txBody>
      </p:sp>
      <p:sp>
        <p:nvSpPr>
          <p:cNvPr id="6" name="TextBox 5"/>
          <p:cNvSpPr txBox="1"/>
          <p:nvPr/>
        </p:nvSpPr>
        <p:spPr>
          <a:xfrm>
            <a:off x="485002" y="2438780"/>
            <a:ext cx="11772900"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Read the HM Courts and Tribunals Service General Guidance on Gender Recognition </a:t>
            </a:r>
          </a:p>
        </p:txBody>
      </p:sp>
      <p:sp>
        <p:nvSpPr>
          <p:cNvPr id="7" name="TextBox 6"/>
          <p:cNvSpPr txBox="1"/>
          <p:nvPr/>
        </p:nvSpPr>
        <p:spPr>
          <a:xfrm>
            <a:off x="1126360" y="3426396"/>
            <a:ext cx="9939280"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hlinkClick r:id="rId2"/>
              </a:rPr>
              <a:t>https://assets.publishing.service.gov.uk/government/uploads/system/uploads/attachment_data/file/786910/t455-eng.pdf</a:t>
            </a:r>
            <a:r>
              <a:rPr lang="en-GB" sz="1400" dirty="0">
                <a:latin typeface="Arial" panose="020B0604020202020204" pitchFamily="34" charset="0"/>
                <a:cs typeface="Arial" panose="020B0604020202020204" pitchFamily="34" charset="0"/>
              </a:rPr>
              <a:t> </a:t>
            </a:r>
          </a:p>
        </p:txBody>
      </p:sp>
      <p:sp>
        <p:nvSpPr>
          <p:cNvPr id="9" name="TextBox 8"/>
          <p:cNvSpPr txBox="1"/>
          <p:nvPr/>
        </p:nvSpPr>
        <p:spPr>
          <a:xfrm>
            <a:off x="1470125" y="3801190"/>
            <a:ext cx="8666534" cy="523220"/>
          </a:xfrm>
          <a:prstGeom prst="rect">
            <a:avLst/>
          </a:prstGeom>
          <a:noFill/>
        </p:spPr>
        <p:txBody>
          <a:bodyPr wrap="square" rtlCol="0">
            <a:spAutoFit/>
          </a:bodyPr>
          <a:lstStyle/>
          <a:p>
            <a:r>
              <a:rPr lang="en-GB" sz="2800" b="1" dirty="0">
                <a:latin typeface="Arial" panose="020B0604020202020204" pitchFamily="34" charset="0"/>
                <a:cs typeface="Arial" panose="020B0604020202020204" pitchFamily="34" charset="0"/>
              </a:rPr>
              <a:t>Or, search for Courts and Tribunals Service T455</a:t>
            </a:r>
          </a:p>
        </p:txBody>
      </p:sp>
      <p:sp>
        <p:nvSpPr>
          <p:cNvPr id="10" name="TextBox 9"/>
          <p:cNvSpPr txBox="1"/>
          <p:nvPr/>
        </p:nvSpPr>
        <p:spPr>
          <a:xfrm>
            <a:off x="761997" y="4331238"/>
            <a:ext cx="7776864" cy="523220"/>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Discuss the document in groups and identify:</a:t>
            </a:r>
          </a:p>
        </p:txBody>
      </p:sp>
      <p:sp>
        <p:nvSpPr>
          <p:cNvPr id="11" name="TextBox 10"/>
          <p:cNvSpPr txBox="1"/>
          <p:nvPr/>
        </p:nvSpPr>
        <p:spPr>
          <a:xfrm>
            <a:off x="1911639" y="4988491"/>
            <a:ext cx="8787822" cy="1107996"/>
          </a:xfrm>
          <a:prstGeom prst="rect">
            <a:avLst/>
          </a:prstGeom>
          <a:noFill/>
        </p:spPr>
        <p:txBody>
          <a:bodyPr wrap="square" rtlCol="0">
            <a:spAutoFit/>
          </a:bodyPr>
          <a:lstStyle/>
          <a:p>
            <a:pPr marL="514350" indent="-514350">
              <a:spcBef>
                <a:spcPts val="600"/>
              </a:spcBef>
              <a:spcAft>
                <a:spcPts val="600"/>
              </a:spcAft>
              <a:buFont typeface="+mj-lt"/>
              <a:buAutoNum type="arabicPeriod"/>
            </a:pPr>
            <a:r>
              <a:rPr lang="en-GB" sz="2800" dirty="0">
                <a:latin typeface="Arial" panose="020B0604020202020204" pitchFamily="34" charset="0"/>
                <a:cs typeface="Arial" panose="020B0604020202020204" pitchFamily="34" charset="0"/>
              </a:rPr>
              <a:t>The stages in the process of applying for a </a:t>
            </a:r>
            <a:r>
              <a:rPr lang="en-GB" sz="2800" dirty="0" err="1">
                <a:latin typeface="Arial" panose="020B0604020202020204" pitchFamily="34" charset="0"/>
                <a:cs typeface="Arial" panose="020B0604020202020204" pitchFamily="34" charset="0"/>
              </a:rPr>
              <a:t>GRC</a:t>
            </a:r>
            <a:endParaRPr lang="en-GB" sz="2800" dirty="0">
              <a:latin typeface="Arial" panose="020B0604020202020204" pitchFamily="34" charset="0"/>
              <a:cs typeface="Arial" panose="020B0604020202020204" pitchFamily="34" charset="0"/>
            </a:endParaRPr>
          </a:p>
          <a:p>
            <a:pPr marL="514350" indent="-514350">
              <a:spcBef>
                <a:spcPts val="600"/>
              </a:spcBef>
              <a:spcAft>
                <a:spcPts val="600"/>
              </a:spcAft>
              <a:buFont typeface="+mj-lt"/>
              <a:buAutoNum type="arabicPeriod"/>
            </a:pPr>
            <a:r>
              <a:rPr lang="en-GB" sz="2800" dirty="0">
                <a:latin typeface="Arial" panose="020B0604020202020204" pitchFamily="34" charset="0"/>
                <a:cs typeface="Arial" panose="020B0604020202020204" pitchFamily="34" charset="0"/>
              </a:rPr>
              <a:t>Any issues that you can identify with the process</a:t>
            </a:r>
          </a:p>
        </p:txBody>
      </p:sp>
    </p:spTree>
    <p:extLst>
      <p:ext uri="{BB962C8B-B14F-4D97-AF65-F5344CB8AC3E}">
        <p14:creationId xmlns:p14="http://schemas.microsoft.com/office/powerpoint/2010/main" val="10215793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1">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9" grpId="0"/>
      <p:bldP spid="10" grpId="0"/>
      <p:bldP spid="11"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2020 Government Consultation</a:t>
            </a:r>
          </a:p>
        </p:txBody>
      </p:sp>
      <p:sp>
        <p:nvSpPr>
          <p:cNvPr id="3" name="Content Placeholder 2"/>
          <p:cNvSpPr>
            <a:spLocks noGrp="1"/>
          </p:cNvSpPr>
          <p:nvPr>
            <p:ph idx="1"/>
          </p:nvPr>
        </p:nvSpPr>
        <p:spPr>
          <a:xfrm>
            <a:off x="908050" y="2556932"/>
            <a:ext cx="10375899" cy="3318936"/>
          </a:xfrm>
        </p:spPr>
        <p:txBody>
          <a:bodyPr>
            <a:normAutofit fontScale="92500" lnSpcReduction="20000"/>
          </a:bodyPr>
          <a:lstStyle/>
          <a:p>
            <a:r>
              <a:rPr lang="en-GB" b="1" dirty="0">
                <a:latin typeface="Arial" panose="020B0604020202020204" pitchFamily="34" charset="0"/>
                <a:cs typeface="Arial" panose="020B0604020202020204" pitchFamily="34" charset="0"/>
              </a:rPr>
              <a:t>Nearly two thirds</a:t>
            </a:r>
            <a:r>
              <a:rPr lang="en-GB" dirty="0">
                <a:latin typeface="Arial" panose="020B0604020202020204" pitchFamily="34" charset="0"/>
                <a:cs typeface="Arial" panose="020B0604020202020204" pitchFamily="34" charset="0"/>
              </a:rPr>
              <a:t> (64.1 per cent) called for the requirement for a diagnosis of gender dysphoria to be removed.</a:t>
            </a:r>
          </a:p>
          <a:p>
            <a:r>
              <a:rPr lang="en-GB" b="1" dirty="0">
                <a:latin typeface="Arial" panose="020B0604020202020204" pitchFamily="34" charset="0"/>
                <a:cs typeface="Arial" panose="020B0604020202020204" pitchFamily="34" charset="0"/>
              </a:rPr>
              <a:t>Four in five</a:t>
            </a:r>
            <a:r>
              <a:rPr lang="en-GB" dirty="0">
                <a:latin typeface="Arial" panose="020B0604020202020204" pitchFamily="34" charset="0"/>
                <a:cs typeface="Arial" panose="020B0604020202020204" pitchFamily="34" charset="0"/>
              </a:rPr>
              <a:t> (80.3 per cent) supported the removal of the requirement for a medical report detailing all treatment. </a:t>
            </a:r>
          </a:p>
          <a:p>
            <a:r>
              <a:rPr lang="en-GB" b="1" dirty="0">
                <a:latin typeface="Arial" panose="020B0604020202020204" pitchFamily="34" charset="0"/>
                <a:cs typeface="Arial" panose="020B0604020202020204" pitchFamily="34" charset="0"/>
              </a:rPr>
              <a:t>Nearly four in five</a:t>
            </a:r>
            <a:r>
              <a:rPr lang="en-GB" dirty="0">
                <a:latin typeface="Arial" panose="020B0604020202020204" pitchFamily="34" charset="0"/>
                <a:cs typeface="Arial" panose="020B0604020202020204" pitchFamily="34" charset="0"/>
              </a:rPr>
              <a:t> (78.6 per cent) called for the removal of the requirement for individuals to provide evidence of having lived in their ‘acquired gender’ for a period of time.  </a:t>
            </a:r>
          </a:p>
          <a:p>
            <a:r>
              <a:rPr lang="en-GB" b="1" dirty="0">
                <a:latin typeface="Arial" panose="020B0604020202020204" pitchFamily="34" charset="0"/>
                <a:cs typeface="Arial" panose="020B0604020202020204" pitchFamily="34" charset="0"/>
              </a:rPr>
              <a:t>Five in six</a:t>
            </a:r>
            <a:r>
              <a:rPr lang="en-GB" dirty="0">
                <a:latin typeface="Arial" panose="020B0604020202020204" pitchFamily="34" charset="0"/>
                <a:cs typeface="Arial" panose="020B0604020202020204" pitchFamily="34" charset="0"/>
              </a:rPr>
              <a:t> (84.9 per cent) called for the removal of the requirement that a married trans person must obtain consent from their spouse before successfully getting legal gender recognition</a:t>
            </a:r>
          </a:p>
        </p:txBody>
      </p:sp>
    </p:spTree>
    <p:extLst>
      <p:ext uri="{BB962C8B-B14F-4D97-AF65-F5344CB8AC3E}">
        <p14:creationId xmlns:p14="http://schemas.microsoft.com/office/powerpoint/2010/main" val="565663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33888" y="1344242"/>
            <a:ext cx="8229600" cy="706090"/>
          </a:xfrm>
        </p:spPr>
        <p:txBody>
          <a:bodyPr>
            <a:noAutofit/>
          </a:bodyPr>
          <a:lstStyle/>
          <a:p>
            <a:r>
              <a:rPr lang="en-GB" b="1" dirty="0">
                <a:latin typeface="Arial" panose="020B0604020202020204" pitchFamily="34" charset="0"/>
                <a:cs typeface="Arial" panose="020B0604020202020204" pitchFamily="34" charset="0"/>
              </a:rPr>
              <a:t>Sources of Information</a:t>
            </a:r>
          </a:p>
        </p:txBody>
      </p:sp>
      <p:sp>
        <p:nvSpPr>
          <p:cNvPr id="5" name="TextBox 4"/>
          <p:cNvSpPr txBox="1"/>
          <p:nvPr/>
        </p:nvSpPr>
        <p:spPr>
          <a:xfrm>
            <a:off x="1431324" y="2736502"/>
            <a:ext cx="9706576" cy="1384995"/>
          </a:xfrm>
          <a:prstGeom prst="rect">
            <a:avLst/>
          </a:prstGeom>
          <a:noFill/>
        </p:spPr>
        <p:txBody>
          <a:bodyPr wrap="square" rtlCol="0">
            <a:spAutoFit/>
          </a:bodyPr>
          <a:lstStyle/>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Documents such as the HM Courts and Tribunals Service Guide can often give you ideas for other sources of information</a:t>
            </a:r>
          </a:p>
        </p:txBody>
      </p:sp>
      <p:sp>
        <p:nvSpPr>
          <p:cNvPr id="6" name="TextBox 5"/>
          <p:cNvSpPr txBox="1"/>
          <p:nvPr/>
        </p:nvSpPr>
        <p:spPr>
          <a:xfrm>
            <a:off x="1431324" y="4518474"/>
            <a:ext cx="9706576" cy="1384995"/>
          </a:xfrm>
          <a:prstGeom prst="rect">
            <a:avLst/>
          </a:prstGeom>
          <a:noFill/>
        </p:spPr>
        <p:txBody>
          <a:bodyPr wrap="square" rtlCol="0">
            <a:spAutoFit/>
          </a:bodyPr>
          <a:lstStyle/>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However, the fact that a source has been listed in a Government document does not mean that you shouldn’t check the reliability of the source for yourself</a:t>
            </a:r>
          </a:p>
        </p:txBody>
      </p:sp>
    </p:spTree>
    <p:extLst>
      <p:ext uri="{BB962C8B-B14F-4D97-AF65-F5344CB8AC3E}">
        <p14:creationId xmlns:p14="http://schemas.microsoft.com/office/powerpoint/2010/main" val="28943990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50578" y="1236334"/>
            <a:ext cx="9338441" cy="706090"/>
          </a:xfrm>
        </p:spPr>
        <p:txBody>
          <a:bodyPr>
            <a:noAutofit/>
          </a:bodyPr>
          <a:lstStyle/>
          <a:p>
            <a:r>
              <a:rPr lang="en-GB" b="1" dirty="0">
                <a:latin typeface="Arial" panose="020B0604020202020204" pitchFamily="34" charset="0"/>
                <a:cs typeface="Arial" panose="020B0604020202020204" pitchFamily="34" charset="0"/>
              </a:rPr>
              <a:t>Issues that Transgender People Face</a:t>
            </a:r>
          </a:p>
        </p:txBody>
      </p:sp>
      <p:sp>
        <p:nvSpPr>
          <p:cNvPr id="4" name="TextBox 3"/>
          <p:cNvSpPr txBox="1"/>
          <p:nvPr/>
        </p:nvSpPr>
        <p:spPr>
          <a:xfrm>
            <a:off x="1352550" y="2463875"/>
            <a:ext cx="9486900" cy="3570208"/>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latin typeface="Arial" panose="020B0604020202020204" pitchFamily="34" charset="0"/>
                <a:cs typeface="Arial" panose="020B0604020202020204" pitchFamily="34" charset="0"/>
              </a:rPr>
              <a:t>Discrimination against transgender people is included in the Equality Act</a:t>
            </a:r>
          </a:p>
          <a:p>
            <a:pPr marL="457200" indent="-457200">
              <a:spcBef>
                <a:spcPts val="600"/>
              </a:spcBef>
              <a:spcAft>
                <a:spcPts val="600"/>
              </a:spcAft>
              <a:buFont typeface="Arial" panose="020B0604020202020204" pitchFamily="34" charset="0"/>
              <a:buChar char="•"/>
            </a:pPr>
            <a:r>
              <a:rPr lang="en-GB" sz="2800" dirty="0">
                <a:latin typeface="Arial" panose="020B0604020202020204" pitchFamily="34" charset="0"/>
                <a:cs typeface="Arial" panose="020B0604020202020204" pitchFamily="34" charset="0"/>
              </a:rPr>
              <a:t>The Equality and Human Rights Commission have a wealth of information on this issue at</a:t>
            </a:r>
          </a:p>
          <a:p>
            <a:pPr marL="457200" indent="-457200">
              <a:spcBef>
                <a:spcPts val="600"/>
              </a:spcBef>
              <a:spcAft>
                <a:spcPts val="600"/>
              </a:spcAft>
              <a:buFont typeface="Arial" panose="020B0604020202020204" pitchFamily="34" charset="0"/>
              <a:buChar char="•"/>
            </a:pPr>
            <a:r>
              <a:rPr lang="en-GB" sz="2800" dirty="0">
                <a:latin typeface="Arial" panose="020B0604020202020204" pitchFamily="34" charset="0"/>
                <a:cs typeface="Arial" panose="020B0604020202020204" pitchFamily="34" charset="0"/>
                <a:hlinkClick r:id="rId2"/>
              </a:rPr>
              <a:t>https://www.equalityhumanrights.com/en/advice-and-guidance/gender-reassignment-discrimination</a:t>
            </a:r>
            <a:r>
              <a:rPr lang="en-GB" sz="2800" dirty="0">
                <a:latin typeface="Arial" panose="020B0604020202020204" pitchFamily="34" charset="0"/>
                <a:cs typeface="Arial" panose="020B0604020202020204" pitchFamily="34" charset="0"/>
              </a:rPr>
              <a:t> </a:t>
            </a:r>
          </a:p>
          <a:p>
            <a:pPr marL="457200" indent="-457200">
              <a:spcBef>
                <a:spcPts val="600"/>
              </a:spcBef>
              <a:spcAft>
                <a:spcPts val="600"/>
              </a:spcAft>
              <a:buFont typeface="Arial" panose="020B0604020202020204" pitchFamily="34" charset="0"/>
              <a:buChar char="•"/>
            </a:pPr>
            <a:r>
              <a:rPr lang="en-GB" sz="2800" dirty="0">
                <a:latin typeface="Arial" panose="020B0604020202020204" pitchFamily="34" charset="0"/>
                <a:cs typeface="Arial" panose="020B0604020202020204" pitchFamily="34" charset="0"/>
              </a:rPr>
              <a:t>You should watch the video on this webpage</a:t>
            </a:r>
          </a:p>
        </p:txBody>
      </p:sp>
    </p:spTree>
    <p:extLst>
      <p:ext uri="{BB962C8B-B14F-4D97-AF65-F5344CB8AC3E}">
        <p14:creationId xmlns:p14="http://schemas.microsoft.com/office/powerpoint/2010/main" val="9417661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1258819"/>
            <a:ext cx="8229600" cy="850106"/>
          </a:xfrm>
        </p:spPr>
        <p:txBody>
          <a:bodyPr/>
          <a:lstStyle/>
          <a:p>
            <a:r>
              <a:rPr lang="en-GB" b="1" dirty="0">
                <a:latin typeface="Arial" panose="020B0604020202020204" pitchFamily="34" charset="0"/>
                <a:cs typeface="Arial" panose="020B0604020202020204" pitchFamily="34" charset="0"/>
              </a:rPr>
              <a:t>Impact on Individuals: Sport</a:t>
            </a:r>
          </a:p>
        </p:txBody>
      </p:sp>
      <p:sp>
        <p:nvSpPr>
          <p:cNvPr id="13" name="TextBox 12"/>
          <p:cNvSpPr txBox="1"/>
          <p:nvPr/>
        </p:nvSpPr>
        <p:spPr>
          <a:xfrm>
            <a:off x="2099556" y="5589241"/>
            <a:ext cx="8111244" cy="461665"/>
          </a:xfrm>
          <a:prstGeom prst="rect">
            <a:avLst/>
          </a:prstGeom>
          <a:noFill/>
        </p:spPr>
        <p:txBody>
          <a:bodyPr wrap="square" rtlCol="0">
            <a:spAutoFit/>
          </a:bodyPr>
          <a:lstStyle/>
          <a:p>
            <a:pPr algn="ctr"/>
            <a:r>
              <a:rPr lang="en-GB" sz="2400" b="1" i="1" dirty="0">
                <a:latin typeface="Arial" panose="020B0604020202020204" pitchFamily="34" charset="0"/>
                <a:cs typeface="Arial" panose="020B0604020202020204" pitchFamily="34" charset="0"/>
              </a:rPr>
              <a:t>Discuss the issues raised by these stories</a:t>
            </a:r>
          </a:p>
        </p:txBody>
      </p:sp>
      <p:sp>
        <p:nvSpPr>
          <p:cNvPr id="11" name="TextBox 10">
            <a:extLst>
              <a:ext uri="{FF2B5EF4-FFF2-40B4-BE49-F238E27FC236}">
                <a16:creationId xmlns:a16="http://schemas.microsoft.com/office/drawing/2014/main" id="{A10D293A-ACBE-4AC7-BA8D-FE5470C51D7B}"/>
              </a:ext>
            </a:extLst>
          </p:cNvPr>
          <p:cNvSpPr txBox="1"/>
          <p:nvPr/>
        </p:nvSpPr>
        <p:spPr>
          <a:xfrm>
            <a:off x="1041400" y="2647214"/>
            <a:ext cx="10528300" cy="830997"/>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As well as watching the video from the previous slide you should also read, watch and listen to the following;</a:t>
            </a:r>
          </a:p>
        </p:txBody>
      </p:sp>
      <p:sp>
        <p:nvSpPr>
          <p:cNvPr id="18" name="TextBox 17">
            <a:extLst>
              <a:ext uri="{FF2B5EF4-FFF2-40B4-BE49-F238E27FC236}">
                <a16:creationId xmlns:a16="http://schemas.microsoft.com/office/drawing/2014/main" id="{8FB7F90A-41DD-47F6-890B-F038205F7403}"/>
              </a:ext>
            </a:extLst>
          </p:cNvPr>
          <p:cNvSpPr txBox="1"/>
          <p:nvPr/>
        </p:nvSpPr>
        <p:spPr>
          <a:xfrm>
            <a:off x="3306010" y="3374208"/>
            <a:ext cx="7069432"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hlinkClick r:id="rId2"/>
              </a:rPr>
              <a:t>https://www.bbc.co.uk/sport/46453958</a:t>
            </a:r>
            <a:r>
              <a:rPr lang="en-GB" dirty="0">
                <a:latin typeface="Arial" panose="020B0604020202020204" pitchFamily="34" charset="0"/>
                <a:cs typeface="Arial" panose="020B0604020202020204" pitchFamily="34" charset="0"/>
              </a:rPr>
              <a:t> </a:t>
            </a:r>
          </a:p>
        </p:txBody>
      </p:sp>
      <p:sp>
        <p:nvSpPr>
          <p:cNvPr id="20" name="TextBox 19">
            <a:extLst>
              <a:ext uri="{FF2B5EF4-FFF2-40B4-BE49-F238E27FC236}">
                <a16:creationId xmlns:a16="http://schemas.microsoft.com/office/drawing/2014/main" id="{F97A2F89-2B59-45F2-B674-67DFE4706C8A}"/>
              </a:ext>
            </a:extLst>
          </p:cNvPr>
          <p:cNvSpPr txBox="1"/>
          <p:nvPr/>
        </p:nvSpPr>
        <p:spPr>
          <a:xfrm>
            <a:off x="3306010" y="3828019"/>
            <a:ext cx="7069432"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hlinkClick r:id="rId3"/>
              </a:rPr>
              <a:t>https://www.bbc.co.uk/sport/athletics/47467522</a:t>
            </a:r>
            <a:r>
              <a:rPr lang="en-GB" dirty="0">
                <a:latin typeface="Arial" panose="020B0604020202020204" pitchFamily="34" charset="0"/>
                <a:cs typeface="Arial" panose="020B0604020202020204" pitchFamily="34" charset="0"/>
              </a:rPr>
              <a:t>  </a:t>
            </a:r>
          </a:p>
        </p:txBody>
      </p:sp>
      <p:sp>
        <p:nvSpPr>
          <p:cNvPr id="21" name="TextBox 20">
            <a:extLst>
              <a:ext uri="{FF2B5EF4-FFF2-40B4-BE49-F238E27FC236}">
                <a16:creationId xmlns:a16="http://schemas.microsoft.com/office/drawing/2014/main" id="{12DBDABB-CB2B-46EA-8EB6-25C91524D72A}"/>
              </a:ext>
            </a:extLst>
          </p:cNvPr>
          <p:cNvSpPr txBox="1"/>
          <p:nvPr/>
        </p:nvSpPr>
        <p:spPr>
          <a:xfrm>
            <a:off x="3306010" y="4281830"/>
            <a:ext cx="7069432"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hlinkClick r:id="rId4"/>
              </a:rPr>
              <a:t>https://www.bbc.co.uk/news/av/uk-scotland-47448863/transgender-debate-playing-for-a-women-s-team-didn-t-seem-possible</a:t>
            </a:r>
            <a:r>
              <a:rPr lang="en-GB" dirty="0">
                <a:latin typeface="Arial" panose="020B0604020202020204" pitchFamily="34" charset="0"/>
                <a:cs typeface="Arial" panose="020B0604020202020204" pitchFamily="34" charset="0"/>
              </a:rPr>
              <a:t> </a:t>
            </a:r>
          </a:p>
        </p:txBody>
      </p:sp>
      <p:sp>
        <p:nvSpPr>
          <p:cNvPr id="22" name="TextBox 21">
            <a:extLst>
              <a:ext uri="{FF2B5EF4-FFF2-40B4-BE49-F238E27FC236}">
                <a16:creationId xmlns:a16="http://schemas.microsoft.com/office/drawing/2014/main" id="{5E527725-93FD-43B4-9E26-E9F706D71967}"/>
              </a:ext>
            </a:extLst>
          </p:cNvPr>
          <p:cNvSpPr txBox="1"/>
          <p:nvPr/>
        </p:nvSpPr>
        <p:spPr>
          <a:xfrm>
            <a:off x="3306010" y="5079450"/>
            <a:ext cx="7069432"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hlinkClick r:id="rId5"/>
              </a:rPr>
              <a:t>https://www.bbc.co.uk/programmes/w172w4pxcth6mmt</a:t>
            </a:r>
            <a:r>
              <a:rPr lang="en-GB"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3268904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8"/>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20"/>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1"/>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1" grpId="0"/>
      <p:bldP spid="18" grpId="0"/>
      <p:bldP spid="20" grpId="0"/>
      <p:bldP spid="21" grpId="0"/>
      <p:bldP spid="22"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07779" y="776658"/>
            <a:ext cx="8229600" cy="792088"/>
          </a:xfrm>
        </p:spPr>
        <p:txBody>
          <a:bodyPr/>
          <a:lstStyle/>
          <a:p>
            <a:r>
              <a:rPr lang="en-GB" b="1" dirty="0">
                <a:latin typeface="Arial" panose="020B0604020202020204" pitchFamily="34" charset="0"/>
                <a:cs typeface="Arial" panose="020B0604020202020204" pitchFamily="34" charset="0"/>
              </a:rPr>
              <a:t>Reference List</a:t>
            </a:r>
          </a:p>
        </p:txBody>
      </p:sp>
      <p:sp>
        <p:nvSpPr>
          <p:cNvPr id="5" name="Content Placeholder 4"/>
          <p:cNvSpPr>
            <a:spLocks noGrp="1"/>
          </p:cNvSpPr>
          <p:nvPr>
            <p:ph idx="1"/>
          </p:nvPr>
        </p:nvSpPr>
        <p:spPr>
          <a:xfrm>
            <a:off x="977833" y="1568746"/>
            <a:ext cx="9889492" cy="4525963"/>
          </a:xfrm>
        </p:spPr>
        <p:txBody>
          <a:bodyPr>
            <a:noAutofit/>
          </a:bodyPr>
          <a:lstStyle/>
          <a:p>
            <a:r>
              <a:rPr lang="en-GB" sz="1600" dirty="0">
                <a:latin typeface="Arial" panose="020B0604020202020204" pitchFamily="34" charset="0"/>
                <a:cs typeface="Arial" panose="020B0604020202020204" pitchFamily="34" charset="0"/>
              </a:rPr>
              <a:t>Carroll, R.A. (1999) ‘Outcomes of Treatment for Gender Dysphoria’ </a:t>
            </a:r>
            <a:r>
              <a:rPr lang="en-GB" sz="1600" i="1" dirty="0">
                <a:latin typeface="Arial" panose="020B0604020202020204" pitchFamily="34" charset="0"/>
                <a:cs typeface="Arial" panose="020B0604020202020204" pitchFamily="34" charset="0"/>
              </a:rPr>
              <a:t>Journal Of Sex Education And Therapy </a:t>
            </a:r>
            <a:r>
              <a:rPr lang="en-GB" sz="1600" dirty="0">
                <a:latin typeface="Arial" panose="020B0604020202020204" pitchFamily="34" charset="0"/>
                <a:cs typeface="Arial" panose="020B0604020202020204" pitchFamily="34" charset="0"/>
              </a:rPr>
              <a:t>Vol. 24 , </a:t>
            </a:r>
            <a:r>
              <a:rPr lang="en-GB" sz="1600" dirty="0" err="1">
                <a:latin typeface="Arial" panose="020B0604020202020204" pitchFamily="34" charset="0"/>
                <a:cs typeface="Arial" panose="020B0604020202020204" pitchFamily="34" charset="0"/>
              </a:rPr>
              <a:t>Iss</a:t>
            </a:r>
            <a:r>
              <a:rPr lang="en-GB" sz="1600" dirty="0">
                <a:latin typeface="Arial" panose="020B0604020202020204" pitchFamily="34" charset="0"/>
                <a:cs typeface="Arial" panose="020B0604020202020204" pitchFamily="34" charset="0"/>
              </a:rPr>
              <a:t>. 3</a:t>
            </a:r>
          </a:p>
          <a:p>
            <a:r>
              <a:rPr lang="en-GB" sz="1600" dirty="0">
                <a:latin typeface="Arial" panose="020B0604020202020204" pitchFamily="34" charset="0"/>
                <a:cs typeface="Arial" panose="020B0604020202020204" pitchFamily="34" charset="0"/>
              </a:rPr>
              <a:t>Darrell, J. (2015) </a:t>
            </a:r>
            <a:r>
              <a:rPr lang="en-GB" sz="1600" i="1" dirty="0">
                <a:latin typeface="Arial" panose="020B0604020202020204" pitchFamily="34" charset="0"/>
                <a:cs typeface="Arial" panose="020B0604020202020204" pitchFamily="34" charset="0"/>
              </a:rPr>
              <a:t>Gender Diversity Awareness </a:t>
            </a:r>
            <a:r>
              <a:rPr lang="en-GB" sz="1600" dirty="0">
                <a:latin typeface="Arial" panose="020B0604020202020204" pitchFamily="34" charset="0"/>
                <a:cs typeface="Arial" panose="020B0604020202020204" pitchFamily="34" charset="0"/>
              </a:rPr>
              <a:t>The Beaumont Trust Available at  </a:t>
            </a:r>
            <a:r>
              <a:rPr lang="en-GB" sz="1600" dirty="0">
                <a:latin typeface="Arial" panose="020B0604020202020204" pitchFamily="34" charset="0"/>
                <a:cs typeface="Arial" panose="020B0604020202020204" pitchFamily="34" charset="0"/>
                <a:hlinkClick r:id="rId2"/>
              </a:rPr>
              <a:t>http://www.beaumont-trust.org.uk/</a:t>
            </a:r>
            <a:r>
              <a:rPr lang="en-GB" sz="1600" dirty="0">
                <a:latin typeface="Arial" panose="020B0604020202020204" pitchFamily="34" charset="0"/>
                <a:cs typeface="Arial" panose="020B0604020202020204" pitchFamily="34" charset="0"/>
              </a:rPr>
              <a:t> [Accessed 05/03/2017]</a:t>
            </a:r>
          </a:p>
          <a:p>
            <a:r>
              <a:rPr lang="en-GB" sz="1600" dirty="0">
                <a:latin typeface="Arial" panose="020B0604020202020204" pitchFamily="34" charset="0"/>
                <a:cs typeface="Arial" panose="020B0604020202020204" pitchFamily="34" charset="0"/>
              </a:rPr>
              <a:t>Gittins, D (1993) </a:t>
            </a:r>
            <a:r>
              <a:rPr lang="en-GB" sz="1600" i="1" dirty="0">
                <a:latin typeface="Arial" panose="020B0604020202020204" pitchFamily="34" charset="0"/>
                <a:cs typeface="Arial" panose="020B0604020202020204" pitchFamily="34" charset="0"/>
              </a:rPr>
              <a:t>The Family in Question: Changing Households and Familiar Ideologies, </a:t>
            </a:r>
            <a:r>
              <a:rPr lang="en-GB" sz="1600" dirty="0">
                <a:latin typeface="Arial" panose="020B0604020202020204" pitchFamily="34" charset="0"/>
                <a:cs typeface="Arial" panose="020B0604020202020204" pitchFamily="34" charset="0"/>
              </a:rPr>
              <a:t>Basingstoke: Macmillan.</a:t>
            </a:r>
          </a:p>
          <a:p>
            <a:r>
              <a:rPr lang="en-GB" sz="1600" dirty="0">
                <a:latin typeface="Arial" panose="020B0604020202020204" pitchFamily="34" charset="0"/>
                <a:cs typeface="Arial" panose="020B0604020202020204" pitchFamily="34" charset="0"/>
              </a:rPr>
              <a:t>Goldthorpe, JH (1987) </a:t>
            </a:r>
            <a:r>
              <a:rPr lang="en-GB" sz="1600" i="1" dirty="0">
                <a:latin typeface="Arial" panose="020B0604020202020204" pitchFamily="34" charset="0"/>
                <a:cs typeface="Arial" panose="020B0604020202020204" pitchFamily="34" charset="0"/>
              </a:rPr>
              <a:t>Social Mobility and Class Structure in Modern Britain, </a:t>
            </a:r>
            <a:r>
              <a:rPr lang="en-GB" sz="1600" dirty="0">
                <a:latin typeface="Arial" panose="020B0604020202020204" pitchFamily="34" charset="0"/>
                <a:cs typeface="Arial" panose="020B0604020202020204" pitchFamily="34" charset="0"/>
              </a:rPr>
              <a:t>Oxford: Clarendon Press.</a:t>
            </a:r>
          </a:p>
          <a:p>
            <a:r>
              <a:rPr lang="en-GB" sz="1600" dirty="0">
                <a:latin typeface="Arial" panose="020B0604020202020204" pitchFamily="34" charset="0"/>
                <a:cs typeface="Arial" panose="020B0604020202020204" pitchFamily="34" charset="0"/>
              </a:rPr>
              <a:t>HM Courts and Tribunals Service (2016) </a:t>
            </a:r>
            <a:r>
              <a:rPr lang="en-GB" sz="1600" i="1" dirty="0">
                <a:latin typeface="Arial" panose="020B0604020202020204" pitchFamily="34" charset="0"/>
                <a:cs typeface="Arial" panose="020B0604020202020204" pitchFamily="34" charset="0"/>
              </a:rPr>
              <a:t>Gender Recognition Act 2004: The General Guide for All Users </a:t>
            </a:r>
            <a:r>
              <a:rPr lang="en-GB" sz="1600" dirty="0">
                <a:latin typeface="Arial" panose="020B0604020202020204" pitchFamily="34" charset="0"/>
                <a:cs typeface="Arial" panose="020B0604020202020204" pitchFamily="34" charset="0"/>
              </a:rPr>
              <a:t>London: </a:t>
            </a:r>
            <a:r>
              <a:rPr lang="en-GB" sz="1600" dirty="0" err="1">
                <a:latin typeface="Arial" panose="020B0604020202020204" pitchFamily="34" charset="0"/>
                <a:cs typeface="Arial" panose="020B0604020202020204" pitchFamily="34" charset="0"/>
              </a:rPr>
              <a:t>HMCTS</a:t>
            </a:r>
            <a:r>
              <a:rPr lang="en-GB" sz="1600" dirty="0">
                <a:latin typeface="Arial" panose="020B0604020202020204" pitchFamily="34" charset="0"/>
                <a:cs typeface="Arial" panose="020B0604020202020204" pitchFamily="34" charset="0"/>
              </a:rPr>
              <a:t> Available at </a:t>
            </a:r>
            <a:r>
              <a:rPr lang="en-GB" sz="1600" dirty="0">
                <a:latin typeface="Arial" panose="020B0604020202020204" pitchFamily="34" charset="0"/>
                <a:cs typeface="Arial" panose="020B0604020202020204" pitchFamily="34" charset="0"/>
                <a:hlinkClick r:id="rId3"/>
              </a:rPr>
              <a:t>https://assets.publishing.service.gov.uk/government/uploads/system/uploads/attachment_data/file/786910/t455-eng.pd</a:t>
            </a:r>
            <a:r>
              <a:rPr lang="en-GB" sz="1600" dirty="0">
                <a:latin typeface="Arial" panose="020B0604020202020204" pitchFamily="34" charset="0"/>
                <a:cs typeface="Arial" panose="020B0604020202020204" pitchFamily="34" charset="0"/>
              </a:rPr>
              <a:t> f [Accessed 18/03/2020]</a:t>
            </a:r>
          </a:p>
          <a:p>
            <a:r>
              <a:rPr lang="en-GB" sz="1600" dirty="0">
                <a:latin typeface="Arial" panose="020B0604020202020204" pitchFamily="34" charset="0"/>
                <a:cs typeface="Arial" panose="020B0604020202020204" pitchFamily="34" charset="0"/>
              </a:rPr>
              <a:t>Jackson, Justice P. (2017) </a:t>
            </a:r>
            <a:r>
              <a:rPr lang="en-GB" sz="1600" i="1" dirty="0">
                <a:latin typeface="Arial" panose="020B0604020202020204" pitchFamily="34" charset="0"/>
                <a:cs typeface="Arial" panose="020B0604020202020204" pitchFamily="34" charset="0"/>
              </a:rPr>
              <a:t>JUDGMENT: J v B (Ultra‐Orthodox Judaism: Transgender)</a:t>
            </a:r>
            <a:r>
              <a:rPr lang="en-GB" sz="1600" dirty="0">
                <a:latin typeface="Arial" panose="020B0604020202020204" pitchFamily="34" charset="0"/>
                <a:cs typeface="Arial" panose="020B0604020202020204" pitchFamily="34" charset="0"/>
              </a:rPr>
              <a:t> Available at </a:t>
            </a:r>
            <a:r>
              <a:rPr lang="en-GB" sz="1600" dirty="0">
                <a:latin typeface="Arial" panose="020B0604020202020204" pitchFamily="34" charset="0"/>
                <a:cs typeface="Arial" panose="020B0604020202020204" pitchFamily="34" charset="0"/>
                <a:hlinkClick r:id="rId4"/>
              </a:rPr>
              <a:t>https://www.judiciary.gov.uk/judgments/j-v-b-and-the-children-ultra-orthodox-judaism-transgender/</a:t>
            </a:r>
            <a:r>
              <a:rPr lang="en-GB" sz="1600" dirty="0">
                <a:latin typeface="Arial" panose="020B0604020202020204" pitchFamily="34" charset="0"/>
                <a:cs typeface="Arial" panose="020B0604020202020204" pitchFamily="34" charset="0"/>
              </a:rPr>
              <a:t> [Accessed 18/03/2020]</a:t>
            </a:r>
            <a:endParaRPr lang="en-GB" sz="1600" i="1" dirty="0">
              <a:latin typeface="Arial" panose="020B0604020202020204" pitchFamily="34" charset="0"/>
              <a:cs typeface="Arial" panose="020B0604020202020204" pitchFamily="34" charset="0"/>
            </a:endParaRPr>
          </a:p>
          <a:p>
            <a:r>
              <a:rPr lang="en-GB" sz="1600" dirty="0" err="1">
                <a:latin typeface="Arial" panose="020B0604020202020204" pitchFamily="34" charset="0"/>
                <a:cs typeface="Arial" panose="020B0604020202020204" pitchFamily="34" charset="0"/>
              </a:rPr>
              <a:t>McKie</a:t>
            </a:r>
            <a:r>
              <a:rPr lang="en-GB" sz="1600" dirty="0">
                <a:latin typeface="Arial" panose="020B0604020202020204" pitchFamily="34" charset="0"/>
                <a:cs typeface="Arial" panose="020B0604020202020204" pitchFamily="34" charset="0"/>
              </a:rPr>
              <a:t>, L &amp; Callan, S (2012) </a:t>
            </a:r>
            <a:r>
              <a:rPr lang="en-GB" sz="1600" i="1" dirty="0">
                <a:latin typeface="Arial" panose="020B0604020202020204" pitchFamily="34" charset="0"/>
                <a:cs typeface="Arial" panose="020B0604020202020204" pitchFamily="34" charset="0"/>
              </a:rPr>
              <a:t>Understanding Families: A Global Introduction, </a:t>
            </a:r>
            <a:r>
              <a:rPr lang="en-GB" sz="1600" dirty="0">
                <a:latin typeface="Arial" panose="020B0604020202020204" pitchFamily="34" charset="0"/>
                <a:cs typeface="Arial" panose="020B0604020202020204" pitchFamily="34" charset="0"/>
              </a:rPr>
              <a:t>London: Sage.</a:t>
            </a:r>
          </a:p>
        </p:txBody>
      </p:sp>
    </p:spTree>
    <p:extLst>
      <p:ext uri="{BB962C8B-B14F-4D97-AF65-F5344CB8AC3E}">
        <p14:creationId xmlns:p14="http://schemas.microsoft.com/office/powerpoint/2010/main" val="189919282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86607" y="398286"/>
            <a:ext cx="8229600" cy="792088"/>
          </a:xfrm>
        </p:spPr>
        <p:txBody>
          <a:bodyPr/>
          <a:lstStyle/>
          <a:p>
            <a:r>
              <a:rPr lang="en-GB" b="1" dirty="0">
                <a:latin typeface="Arial" panose="020B0604020202020204" pitchFamily="34" charset="0"/>
                <a:cs typeface="Arial" panose="020B0604020202020204" pitchFamily="34" charset="0"/>
              </a:rPr>
              <a:t>Reference List</a:t>
            </a:r>
          </a:p>
        </p:txBody>
      </p:sp>
      <p:sp>
        <p:nvSpPr>
          <p:cNvPr id="5" name="Content Placeholder 4"/>
          <p:cNvSpPr>
            <a:spLocks noGrp="1"/>
          </p:cNvSpPr>
          <p:nvPr>
            <p:ph idx="1"/>
          </p:nvPr>
        </p:nvSpPr>
        <p:spPr>
          <a:xfrm>
            <a:off x="635000" y="1190374"/>
            <a:ext cx="10894848" cy="4525963"/>
          </a:xfrm>
        </p:spPr>
        <p:txBody>
          <a:bodyPr>
            <a:noAutofit/>
          </a:bodyPr>
          <a:lstStyle/>
          <a:p>
            <a:r>
              <a:rPr lang="en-GB" sz="1600" dirty="0">
                <a:latin typeface="Arial" panose="020B0604020202020204" pitchFamily="34" charset="0"/>
                <a:cs typeface="Arial" panose="020B0604020202020204" pitchFamily="34" charset="0"/>
              </a:rPr>
              <a:t>Muncie, J. et al (</a:t>
            </a:r>
            <a:r>
              <a:rPr lang="en-GB" sz="1600" dirty="0" err="1">
                <a:latin typeface="Arial" panose="020B0604020202020204" pitchFamily="34" charset="0"/>
                <a:cs typeface="Arial" panose="020B0604020202020204" pitchFamily="34" charset="0"/>
              </a:rPr>
              <a:t>Eds</a:t>
            </a:r>
            <a:r>
              <a:rPr lang="en-GB" sz="1600" dirty="0">
                <a:latin typeface="Arial" panose="020B0604020202020204" pitchFamily="34" charset="0"/>
                <a:cs typeface="Arial" panose="020B0604020202020204" pitchFamily="34" charset="0"/>
              </a:rPr>
              <a:t>) (1997) </a:t>
            </a:r>
            <a:r>
              <a:rPr lang="en-GB" sz="1600" i="1" dirty="0">
                <a:latin typeface="Arial" panose="020B0604020202020204" pitchFamily="34" charset="0"/>
                <a:cs typeface="Arial" panose="020B0604020202020204" pitchFamily="34" charset="0"/>
              </a:rPr>
              <a:t>Understanding the Family  </a:t>
            </a:r>
            <a:r>
              <a:rPr lang="en-GB" sz="1600" dirty="0">
                <a:latin typeface="Arial" panose="020B0604020202020204" pitchFamily="34" charset="0"/>
                <a:cs typeface="Arial" panose="020B0604020202020204" pitchFamily="34" charset="0"/>
              </a:rPr>
              <a:t>London: Sage</a:t>
            </a:r>
          </a:p>
          <a:p>
            <a:r>
              <a:rPr lang="en-GB" sz="1600" dirty="0">
                <a:latin typeface="Arial" panose="020B0604020202020204" pitchFamily="34" charset="0"/>
                <a:cs typeface="Arial" panose="020B0604020202020204" pitchFamily="34" charset="0"/>
              </a:rPr>
              <a:t>Murdock, GP (1949)</a:t>
            </a:r>
            <a:r>
              <a:rPr lang="en-GB" sz="1600" i="1" dirty="0">
                <a:latin typeface="Arial" panose="020B0604020202020204" pitchFamily="34" charset="0"/>
                <a:cs typeface="Arial" panose="020B0604020202020204" pitchFamily="34" charset="0"/>
              </a:rPr>
              <a:t> Social Structure, </a:t>
            </a:r>
            <a:r>
              <a:rPr lang="en-GB" sz="1600" dirty="0">
                <a:latin typeface="Arial" panose="020B0604020202020204" pitchFamily="34" charset="0"/>
                <a:cs typeface="Arial" panose="020B0604020202020204" pitchFamily="34" charset="0"/>
              </a:rPr>
              <a:t>New York: Macmillan.</a:t>
            </a:r>
          </a:p>
          <a:p>
            <a:r>
              <a:rPr lang="en-GB" sz="1600" dirty="0">
                <a:latin typeface="Arial" panose="020B0604020202020204" pitchFamily="34" charset="0"/>
                <a:cs typeface="Arial" panose="020B0604020202020204" pitchFamily="34" charset="0"/>
              </a:rPr>
              <a:t>Newman, </a:t>
            </a:r>
            <a:r>
              <a:rPr lang="en-GB" sz="1600" dirty="0" err="1">
                <a:latin typeface="Arial" panose="020B0604020202020204" pitchFamily="34" charset="0"/>
                <a:cs typeface="Arial" panose="020B0604020202020204" pitchFamily="34" charset="0"/>
              </a:rPr>
              <a:t>D.M</a:t>
            </a:r>
            <a:r>
              <a:rPr lang="en-GB" sz="1600" dirty="0">
                <a:latin typeface="Arial" panose="020B0604020202020204" pitchFamily="34" charset="0"/>
                <a:cs typeface="Arial" panose="020B0604020202020204" pitchFamily="34" charset="0"/>
              </a:rPr>
              <a:t>. &amp; </a:t>
            </a:r>
            <a:r>
              <a:rPr lang="en-GB" sz="1600" dirty="0" err="1">
                <a:latin typeface="Arial" panose="020B0604020202020204" pitchFamily="34" charset="0"/>
                <a:cs typeface="Arial" panose="020B0604020202020204" pitchFamily="34" charset="0"/>
              </a:rPr>
              <a:t>Grauerholz</a:t>
            </a:r>
            <a:r>
              <a:rPr lang="en-GB" sz="1600" dirty="0">
                <a:latin typeface="Arial" panose="020B0604020202020204" pitchFamily="34" charset="0"/>
                <a:cs typeface="Arial" panose="020B0604020202020204" pitchFamily="34" charset="0"/>
              </a:rPr>
              <a:t>, L. (2002) </a:t>
            </a:r>
            <a:r>
              <a:rPr lang="en-GB" sz="1600" i="1" dirty="0">
                <a:latin typeface="Arial" panose="020B0604020202020204" pitchFamily="34" charset="0"/>
                <a:cs typeface="Arial" panose="020B0604020202020204" pitchFamily="34" charset="0"/>
              </a:rPr>
              <a:t>Sociology of Families </a:t>
            </a:r>
            <a:r>
              <a:rPr lang="en-GB" sz="1600" dirty="0">
                <a:latin typeface="Arial" panose="020B0604020202020204" pitchFamily="34" charset="0"/>
                <a:cs typeface="Arial" panose="020B0604020202020204" pitchFamily="34" charset="0"/>
              </a:rPr>
              <a:t>Thousand Oaks: Pine Forge Press</a:t>
            </a:r>
          </a:p>
          <a:p>
            <a:r>
              <a:rPr lang="en-GB" sz="1600" dirty="0">
                <a:latin typeface="Arial" panose="020B0604020202020204" pitchFamily="34" charset="0"/>
                <a:cs typeface="Arial" panose="020B0604020202020204" pitchFamily="34" charset="0"/>
              </a:rPr>
              <a:t>NHS (2016) </a:t>
            </a:r>
            <a:r>
              <a:rPr lang="en-GB" sz="1600" i="1" dirty="0">
                <a:latin typeface="Arial" panose="020B0604020202020204" pitchFamily="34" charset="0"/>
                <a:cs typeface="Arial" panose="020B0604020202020204" pitchFamily="34" charset="0"/>
              </a:rPr>
              <a:t>Gender Dysphoria: Treatment </a:t>
            </a:r>
            <a:r>
              <a:rPr lang="en-GB" sz="1600" dirty="0">
                <a:latin typeface="Arial" panose="020B0604020202020204" pitchFamily="34" charset="0"/>
                <a:cs typeface="Arial" panose="020B0604020202020204" pitchFamily="34" charset="0"/>
              </a:rPr>
              <a:t>Available at  </a:t>
            </a:r>
            <a:r>
              <a:rPr lang="en-GB" sz="1600" dirty="0">
                <a:latin typeface="Arial" panose="020B0604020202020204" pitchFamily="34" charset="0"/>
                <a:cs typeface="Arial" panose="020B0604020202020204" pitchFamily="34" charset="0"/>
                <a:hlinkClick r:id="rId2"/>
              </a:rPr>
              <a:t>http://www.nhs.uk/Conditions/Gender-dysphoria/Pages/Treatment.aspx</a:t>
            </a:r>
            <a:r>
              <a:rPr lang="en-GB" sz="1600" dirty="0">
                <a:latin typeface="Arial" panose="020B0604020202020204" pitchFamily="34" charset="0"/>
                <a:cs typeface="Arial" panose="020B0604020202020204" pitchFamily="34" charset="0"/>
              </a:rPr>
              <a:t> (Accessed: 18/03/2020]</a:t>
            </a:r>
          </a:p>
          <a:p>
            <a:r>
              <a:rPr lang="en-GB" sz="1600" dirty="0">
                <a:latin typeface="Arial" panose="020B0604020202020204" pitchFamily="34" charset="0"/>
                <a:cs typeface="Arial" panose="020B0604020202020204" pitchFamily="34" charset="0"/>
              </a:rPr>
              <a:t>Office of National Statistics (2009) </a:t>
            </a:r>
            <a:r>
              <a:rPr lang="en-GB" sz="1600" i="1" dirty="0">
                <a:latin typeface="Arial" panose="020B0604020202020204" pitchFamily="34" charset="0"/>
                <a:cs typeface="Arial" panose="020B0604020202020204" pitchFamily="34" charset="0"/>
              </a:rPr>
              <a:t>Trans Data Position Paper </a:t>
            </a:r>
            <a:r>
              <a:rPr lang="en-GB" sz="1600" dirty="0">
                <a:latin typeface="Arial" panose="020B0604020202020204" pitchFamily="34" charset="0"/>
                <a:cs typeface="Arial" panose="020B0604020202020204" pitchFamily="34" charset="0"/>
              </a:rPr>
              <a:t>London: ONS</a:t>
            </a:r>
          </a:p>
          <a:p>
            <a:r>
              <a:rPr lang="en-GB" sz="1600" dirty="0">
                <a:latin typeface="Arial" panose="020B0604020202020204" pitchFamily="34" charset="0"/>
                <a:cs typeface="Arial" panose="020B0604020202020204" pitchFamily="34" charset="0"/>
              </a:rPr>
              <a:t>Parke, R.D. (2013) </a:t>
            </a:r>
            <a:r>
              <a:rPr lang="en-GB" sz="1600" i="1" dirty="0">
                <a:latin typeface="Arial" panose="020B0604020202020204" pitchFamily="34" charset="0"/>
                <a:cs typeface="Arial" panose="020B0604020202020204" pitchFamily="34" charset="0"/>
              </a:rPr>
              <a:t>Future Families: Diverse Forms, Rich Possibilities, </a:t>
            </a:r>
            <a:r>
              <a:rPr lang="en-GB" sz="1600" dirty="0">
                <a:latin typeface="Arial" panose="020B0604020202020204" pitchFamily="34" charset="0"/>
                <a:cs typeface="Arial" panose="020B0604020202020204" pitchFamily="34" charset="0"/>
              </a:rPr>
              <a:t>Chichester, Sussex: Wiley Blackwell.</a:t>
            </a:r>
          </a:p>
          <a:p>
            <a:r>
              <a:rPr lang="en-GB" sz="1600" dirty="0" err="1">
                <a:latin typeface="Arial" panose="020B0604020202020204" pitchFamily="34" charset="0"/>
                <a:cs typeface="Arial" panose="020B0604020202020204" pitchFamily="34" charset="0"/>
              </a:rPr>
              <a:t>Ribbens</a:t>
            </a:r>
            <a:r>
              <a:rPr lang="en-GB" sz="1600" dirty="0">
                <a:latin typeface="Arial" panose="020B0604020202020204" pitchFamily="34" charset="0"/>
                <a:cs typeface="Arial" panose="020B0604020202020204" pitchFamily="34" charset="0"/>
              </a:rPr>
              <a:t> McCarthy, J &amp; Edwards, R (2011) </a:t>
            </a:r>
            <a:r>
              <a:rPr lang="en-GB" sz="1600" i="1" dirty="0">
                <a:latin typeface="Arial" panose="020B0604020202020204" pitchFamily="34" charset="0"/>
                <a:cs typeface="Arial" panose="020B0604020202020204" pitchFamily="34" charset="0"/>
              </a:rPr>
              <a:t>Key concepts in Family Studies, </a:t>
            </a:r>
            <a:r>
              <a:rPr lang="en-GB" sz="1600" dirty="0">
                <a:latin typeface="Arial" panose="020B0604020202020204" pitchFamily="34" charset="0"/>
                <a:cs typeface="Arial" panose="020B0604020202020204" pitchFamily="34" charset="0"/>
              </a:rPr>
              <a:t>London: Sage.</a:t>
            </a:r>
          </a:p>
          <a:p>
            <a:r>
              <a:rPr lang="en-GB" sz="1600" dirty="0">
                <a:latin typeface="Arial" panose="020B0604020202020204" pitchFamily="34" charset="0"/>
                <a:cs typeface="Arial" panose="020B0604020202020204" pitchFamily="34" charset="0"/>
              </a:rPr>
              <a:t>Steel, L, Kidd, W &amp; Brown, A (2012) </a:t>
            </a:r>
            <a:r>
              <a:rPr lang="en-GB" sz="1600" i="1" dirty="0">
                <a:latin typeface="Arial" panose="020B0604020202020204" pitchFamily="34" charset="0"/>
                <a:cs typeface="Arial" panose="020B0604020202020204" pitchFamily="34" charset="0"/>
              </a:rPr>
              <a:t>The Family, </a:t>
            </a:r>
            <a:r>
              <a:rPr lang="en-GB" sz="1600" dirty="0">
                <a:latin typeface="Arial" panose="020B0604020202020204" pitchFamily="34" charset="0"/>
                <a:cs typeface="Arial" panose="020B0604020202020204" pitchFamily="34" charset="0"/>
              </a:rPr>
              <a:t>Basingstoke, Hampshire: Palgrave Macmillan.</a:t>
            </a:r>
          </a:p>
          <a:p>
            <a:r>
              <a:rPr lang="en-GB" sz="1600" dirty="0">
                <a:latin typeface="Arial" panose="020B0604020202020204" pitchFamily="34" charset="0"/>
                <a:cs typeface="Arial" panose="020B0604020202020204" pitchFamily="34" charset="0"/>
              </a:rPr>
              <a:t>University of California (No Date) LGBTQIA Resource Centre Glossary Available at </a:t>
            </a:r>
            <a:r>
              <a:rPr lang="en-GB" sz="1600" dirty="0">
                <a:latin typeface="Arial" panose="020B0604020202020204" pitchFamily="34" charset="0"/>
                <a:cs typeface="Arial" panose="020B0604020202020204" pitchFamily="34" charset="0"/>
                <a:hlinkClick r:id="rId3"/>
              </a:rPr>
              <a:t>http://lgbtqia.ucdavis.edu/educated/glossary.html</a:t>
            </a:r>
            <a:r>
              <a:rPr lang="en-GB" sz="1600" dirty="0">
                <a:latin typeface="Arial" panose="020B0604020202020204" pitchFamily="34" charset="0"/>
                <a:cs typeface="Arial" panose="020B0604020202020204" pitchFamily="34" charset="0"/>
              </a:rPr>
              <a:t> [Accessed 18/03/2020]</a:t>
            </a:r>
          </a:p>
          <a:p>
            <a:r>
              <a:rPr lang="en-GB" sz="1600" dirty="0">
                <a:latin typeface="Arial" panose="020B0604020202020204" pitchFamily="34" charset="0"/>
                <a:cs typeface="Arial" panose="020B0604020202020204" pitchFamily="34" charset="0"/>
              </a:rPr>
              <a:t>UK Government (2004) </a:t>
            </a:r>
            <a:r>
              <a:rPr lang="en-GB" sz="1600" i="1" dirty="0">
                <a:latin typeface="Arial" panose="020B0604020202020204" pitchFamily="34" charset="0"/>
                <a:cs typeface="Arial" panose="020B0604020202020204" pitchFamily="34" charset="0"/>
              </a:rPr>
              <a:t>Gender Recognition Act </a:t>
            </a:r>
            <a:r>
              <a:rPr lang="en-GB" sz="1600" dirty="0">
                <a:latin typeface="Arial" panose="020B0604020202020204" pitchFamily="34" charset="0"/>
                <a:cs typeface="Arial" panose="020B0604020202020204" pitchFamily="34" charset="0"/>
              </a:rPr>
              <a:t> Available at </a:t>
            </a:r>
            <a:r>
              <a:rPr lang="en-GB" sz="1600" dirty="0">
                <a:latin typeface="Arial" panose="020B0604020202020204" pitchFamily="34" charset="0"/>
                <a:cs typeface="Arial" panose="020B0604020202020204" pitchFamily="34" charset="0"/>
                <a:hlinkClick r:id="rId4"/>
              </a:rPr>
              <a:t>http://www.legislation.gov.uk/ukpga/2004/7/contents</a:t>
            </a:r>
            <a:r>
              <a:rPr lang="en-GB" sz="1600" dirty="0">
                <a:latin typeface="Arial" panose="020B0604020202020204" pitchFamily="34" charset="0"/>
                <a:cs typeface="Arial" panose="020B0604020202020204" pitchFamily="34" charset="0"/>
              </a:rPr>
              <a:t> [Accessed 18/03/2020]</a:t>
            </a:r>
          </a:p>
          <a:p>
            <a:r>
              <a:rPr lang="en-GB" sz="1600" dirty="0">
                <a:latin typeface="Arial" panose="020B0604020202020204" pitchFamily="34" charset="0"/>
                <a:cs typeface="Arial" panose="020B0604020202020204" pitchFamily="34" charset="0"/>
              </a:rPr>
              <a:t>Wiseman, M. &amp; Davidson, S. (2011) ‘Problems with binary gender discourse: Using context to promote flexibility and connection in gender identity’ in </a:t>
            </a:r>
            <a:r>
              <a:rPr lang="en-GB" sz="1600" i="1" dirty="0">
                <a:latin typeface="Arial" panose="020B0604020202020204" pitchFamily="34" charset="0"/>
                <a:cs typeface="Arial" panose="020B0604020202020204" pitchFamily="34" charset="0"/>
              </a:rPr>
              <a:t>Clinical Child Psychology and Psychiatry</a:t>
            </a:r>
            <a:r>
              <a:rPr lang="en-GB" sz="1600" dirty="0">
                <a:latin typeface="Arial" panose="020B0604020202020204" pitchFamily="34" charset="0"/>
                <a:cs typeface="Arial" panose="020B0604020202020204" pitchFamily="34" charset="0"/>
              </a:rPr>
              <a:t>  Volume 17(4) pp.528–537</a:t>
            </a:r>
          </a:p>
          <a:p>
            <a:endParaRPr lang="en-GB" sz="1600" dirty="0"/>
          </a:p>
        </p:txBody>
      </p:sp>
    </p:spTree>
    <p:extLst>
      <p:ext uri="{BB962C8B-B14F-4D97-AF65-F5344CB8AC3E}">
        <p14:creationId xmlns:p14="http://schemas.microsoft.com/office/powerpoint/2010/main" val="307577072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Reference List</a:t>
            </a:r>
          </a:p>
        </p:txBody>
      </p:sp>
      <p:sp>
        <p:nvSpPr>
          <p:cNvPr id="3" name="Content Placeholder 2"/>
          <p:cNvSpPr>
            <a:spLocks noGrp="1"/>
          </p:cNvSpPr>
          <p:nvPr>
            <p:ph idx="1"/>
          </p:nvPr>
        </p:nvSpPr>
        <p:spPr>
          <a:xfrm>
            <a:off x="958850" y="2688168"/>
            <a:ext cx="10274299" cy="3767668"/>
          </a:xfrm>
        </p:spPr>
        <p:txBody>
          <a:bodyPr/>
          <a:lstStyle/>
          <a:p>
            <a:r>
              <a:rPr lang="en-GB" dirty="0">
                <a:latin typeface="Arial" panose="020B0604020202020204" pitchFamily="34" charset="0"/>
                <a:cs typeface="Arial" panose="020B0604020202020204" pitchFamily="34" charset="0"/>
              </a:rPr>
              <a:t>APA, https://www.apa.org/pi/lgbt/resources/sexuality-definitions.pdf</a:t>
            </a:r>
          </a:p>
          <a:p>
            <a:r>
              <a:rPr lang="en-GB" dirty="0">
                <a:latin typeface="Arial" panose="020B0604020202020204" pitchFamily="34" charset="0"/>
                <a:cs typeface="Arial" panose="020B0604020202020204" pitchFamily="34" charset="0"/>
              </a:rPr>
              <a:t>WHO, (2021) </a:t>
            </a:r>
            <a:r>
              <a:rPr lang="en-GB" i="1" dirty="0">
                <a:latin typeface="Arial" panose="020B0604020202020204" pitchFamily="34" charset="0"/>
                <a:cs typeface="Arial" panose="020B0604020202020204" pitchFamily="34" charset="0"/>
              </a:rPr>
              <a:t>Gender and Health</a:t>
            </a:r>
            <a:r>
              <a:rPr lang="en-GB" dirty="0">
                <a:latin typeface="Arial" panose="020B0604020202020204" pitchFamily="34" charset="0"/>
                <a:cs typeface="Arial" panose="020B0604020202020204" pitchFamily="34" charset="0"/>
              </a:rPr>
              <a:t> Available at: </a:t>
            </a:r>
            <a:r>
              <a:rPr lang="en-GB" dirty="0">
                <a:latin typeface="Arial" panose="020B0604020202020204" pitchFamily="34" charset="0"/>
                <a:cs typeface="Arial" panose="020B0604020202020204" pitchFamily="34" charset="0"/>
                <a:hlinkClick r:id="rId2"/>
              </a:rPr>
              <a:t>https://www.who.int/health-topics/gender#tab=tab_1</a:t>
            </a:r>
            <a:r>
              <a:rPr lang="en-GB" dirty="0">
                <a:latin typeface="Arial" panose="020B0604020202020204" pitchFamily="34" charset="0"/>
                <a:cs typeface="Arial" panose="020B0604020202020204" pitchFamily="34" charset="0"/>
              </a:rPr>
              <a:t> (Accessed: 20 January 2021).</a:t>
            </a:r>
          </a:p>
        </p:txBody>
      </p:sp>
    </p:spTree>
    <p:extLst>
      <p:ext uri="{BB962C8B-B14F-4D97-AF65-F5344CB8AC3E}">
        <p14:creationId xmlns:p14="http://schemas.microsoft.com/office/powerpoint/2010/main" val="2857922392"/>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D9B247"/>
      </a:accent1>
      <a:accent2>
        <a:srgbClr val="CC702D"/>
      </a:accent2>
      <a:accent3>
        <a:srgbClr val="B53A31"/>
      </a:accent3>
      <a:accent4>
        <a:srgbClr val="815F56"/>
      </a:accent4>
      <a:accent5>
        <a:srgbClr val="AE9E7C"/>
      </a:accent5>
      <a:accent6>
        <a:srgbClr val="7B8865"/>
      </a:accent6>
      <a:hlink>
        <a:srgbClr val="BB7826"/>
      </a:hlink>
      <a:folHlink>
        <a:srgbClr val="CF9C5F"/>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E4E49EB0-FB00-41F5-9359-4843D783A23D}"/>
    </a:ext>
  </a:extLst>
</a:theme>
</file>

<file path=docProps/app.xml><?xml version="1.0" encoding="utf-8"?>
<Properties xmlns="http://schemas.openxmlformats.org/officeDocument/2006/extended-properties" xmlns:vt="http://schemas.openxmlformats.org/officeDocument/2006/docPropsVTypes">
  <Template/>
  <TotalTime>11954</TotalTime>
  <Words>2013</Words>
  <Application>Microsoft Office PowerPoint</Application>
  <PresentationFormat>Widescreen</PresentationFormat>
  <Paragraphs>156</Paragraphs>
  <Slides>30</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30</vt:i4>
      </vt:variant>
    </vt:vector>
  </HeadingPairs>
  <TitlesOfParts>
    <vt:vector size="33" baseType="lpstr">
      <vt:lpstr>Arial</vt:lpstr>
      <vt:lpstr>Garamond</vt:lpstr>
      <vt:lpstr>Organic</vt:lpstr>
      <vt:lpstr>Gender</vt:lpstr>
      <vt:lpstr>PowerPoint Presentation</vt:lpstr>
      <vt:lpstr>Gender</vt:lpstr>
      <vt:lpstr>How Many Gender Identities Are There?</vt:lpstr>
      <vt:lpstr>PowerPoint Presentation</vt:lpstr>
      <vt:lpstr>Gender</vt:lpstr>
      <vt:lpstr>Gender and Labels</vt:lpstr>
      <vt:lpstr>Gender Identity – Increasing Complexity</vt:lpstr>
      <vt:lpstr>Gender Identity – Increasing Complexity</vt:lpstr>
      <vt:lpstr>PowerPoint Presentation</vt:lpstr>
      <vt:lpstr>Gender Identity – Increasing Complexity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Gender Recognition Certificate</vt:lpstr>
      <vt:lpstr>Gender Recognition Certificate</vt:lpstr>
      <vt:lpstr>2020 Government Consultation</vt:lpstr>
      <vt:lpstr>Sources of Information</vt:lpstr>
      <vt:lpstr>Issues that Transgender People Face</vt:lpstr>
      <vt:lpstr>Impact on Individuals: Sport</vt:lpstr>
      <vt:lpstr>Reference List</vt:lpstr>
      <vt:lpstr>Reference List</vt:lpstr>
      <vt:lpstr>Reference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Intersectionality</dc:title>
  <dc:creator>Joanne Davies (Yr Athrofa)</dc:creator>
  <cp:lastModifiedBy>Joanne Davies (Yr Athrofa)</cp:lastModifiedBy>
  <cp:revision>16</cp:revision>
  <dcterms:created xsi:type="dcterms:W3CDTF">2021-02-20T17:37:28Z</dcterms:created>
  <dcterms:modified xsi:type="dcterms:W3CDTF">2023-10-13T22:37:30Z</dcterms:modified>
</cp:coreProperties>
</file>