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61" r:id="rId6"/>
  </p:sldIdLst>
  <p:sldSz cx="21374100" cy="15113000"/>
  <p:notesSz cx="6858000" cy="9144000"/>
  <p:embeddedFontLst>
    <p:embeddedFont>
      <p:font typeface="Arial Unicode" panose="020B0604020202020204" charset="-128"/>
      <p:regular r:id="rId7"/>
    </p:embeddedFont>
    <p:embeddedFont>
      <p:font typeface="Arial Unicode Bold" panose="020B0604020202020204" charset="-128"/>
      <p:regular r:id="rId8"/>
    </p:embeddedFont>
    <p:embeddedFont>
      <p:font typeface="Kelvinch" panose="020B0604020202020204" charset="0"/>
      <p:regular r:id="rId9"/>
    </p:embeddedFont>
    <p:embeddedFont>
      <p:font typeface="Noto Sans" panose="020B0502040504020204" pitchFamily="34" charset="0"/>
      <p:regular r:id="rId10"/>
      <p:bold r:id="rId11"/>
      <p:italic r:id="rId12"/>
      <p:boldItalic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27" d="100"/>
          <a:sy n="27" d="100"/>
        </p:scale>
        <p:origin x="1404" y="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68/d387t" TargetMode="External"/><Relationship Id="rId13" Type="http://schemas.openxmlformats.org/officeDocument/2006/relationships/hyperlink" Target="https://www.priorygroup.com/mental-health/agoraphobia-treatment" TargetMode="External"/><Relationship Id="rId3" Type="http://schemas.openxmlformats.org/officeDocument/2006/relationships/hyperlink" Target="https://doi.org/10.1080/16506073.2025.2503834" TargetMode="External"/><Relationship Id="rId7" Type="http://schemas.openxmlformats.org/officeDocument/2006/relationships/hyperlink" Target="https://doi.org/10.1016/j.pmip.2021.100080" TargetMode="External"/><Relationship Id="rId12" Type="http://schemas.openxmlformats.org/officeDocument/2006/relationships/hyperlink" Target="https://doi.org/10.1177/0957154x16657710" TargetMode="External"/><Relationship Id="rId17" Type="http://schemas.openxmlformats.org/officeDocument/2006/relationships/hyperlink" Target="https://psyche.co/guides/how-to-overcome-agoraphobia-to-re-engage-with-the-world" TargetMode="External"/><Relationship Id="rId2" Type="http://schemas.openxmlformats.org/officeDocument/2006/relationships/hyperlink" Target="https://www.anxietyuk.org.uk/anxiety-type/agoraphobia/" TargetMode="External"/><Relationship Id="rId16" Type="http://schemas.openxmlformats.org/officeDocument/2006/relationships/hyperlink" Target="https://doi.org/10.1111/j.1600-0447.1987.tb07753.x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0887-6185(91)90018-o" TargetMode="External"/><Relationship Id="rId11" Type="http://schemas.openxmlformats.org/officeDocument/2006/relationships/hyperlink" Target="https://doi.org/10.1016/b978-008044910-4.00919-6" TargetMode="External"/><Relationship Id="rId5" Type="http://schemas.openxmlformats.org/officeDocument/2006/relationships/hyperlink" Target="https://doi.org/10.1016/0272-7358(96)00012-8" TargetMode="External"/><Relationship Id="rId15" Type="http://schemas.openxmlformats.org/officeDocument/2006/relationships/hyperlink" Target="https://www.expressdoorsdirect.co.uk/blog/the-uks-most-googled-fears-what-were-really-afraid-of/" TargetMode="External"/><Relationship Id="rId10" Type="http://schemas.openxmlformats.org/officeDocument/2006/relationships/hyperlink" Target="https://my.clevelandclinic.org/health/diseases/15769-agoraphobia" TargetMode="External"/><Relationship Id="rId4" Type="http://schemas.openxmlformats.org/officeDocument/2006/relationships/hyperlink" Target="https://www.ncbi.nlm.nih.gov/books/NBK554387/" TargetMode="External"/><Relationship Id="rId9" Type="http://schemas.openxmlformats.org/officeDocument/2006/relationships/hyperlink" Target="https://doi.org/10.1002/jclp.21975" TargetMode="External"/><Relationship Id="rId14" Type="http://schemas.openxmlformats.org/officeDocument/2006/relationships/hyperlink" Target="https://assets.publishing.service.gov.uk/media/5a80dcc8ed915d74e6230df4/Equality_Act_2010-disability_definition.pdf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slam.nhs.uk/service-detail/service/centre-for-anxiety-disorders-and-trauma-112/" TargetMode="External"/><Relationship Id="rId13" Type="http://schemas.openxmlformats.org/officeDocument/2006/relationships/hyperlink" Target="https://www.psychiatryadvisor.com/features/agoraphobia-an-evolving-understanding-of-definitions-and-treatment/" TargetMode="External"/><Relationship Id="rId3" Type="http://schemas.openxmlformats.org/officeDocument/2006/relationships/hyperlink" Target="https://www.nhs.uk/mental-health/conditions/agoraphobia/treatment/" TargetMode="External"/><Relationship Id="rId7" Type="http://schemas.openxmlformats.org/officeDocument/2006/relationships/hyperlink" Target="https://slam.nhs.uk/agoraphobia" TargetMode="External"/><Relationship Id="rId12" Type="http://schemas.openxmlformats.org/officeDocument/2006/relationships/hyperlink" Target="https://icd.who.int/browse/2025-01/mms/en#530592394" TargetMode="External"/><Relationship Id="rId2" Type="http://schemas.openxmlformats.org/officeDocument/2006/relationships/hyperlink" Target="https://www.mind.org.uk/information-support/types-of-mental-health-problems/phobias/treat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omersetft.nhs.uk/somerset-talking-therapies/?problem=agoraphobia-with-or-without-history-of-panic-disorder" TargetMode="External"/><Relationship Id="rId11" Type="http://schemas.openxmlformats.org/officeDocument/2006/relationships/hyperlink" Target="https://www.topdoctors.co.uk/london/agoraphobia/" TargetMode="External"/><Relationship Id="rId5" Type="http://schemas.openxmlformats.org/officeDocument/2006/relationships/hyperlink" Target="https://www.england.nhs.uk/mental-health/adults/nhs-talking-therapies/" TargetMode="External"/><Relationship Id="rId10" Type="http://schemas.openxmlformats.org/officeDocument/2006/relationships/hyperlink" Target="https://www.therecoveryvillage.com/mental-health/agoraphobia/" TargetMode="External"/><Relationship Id="rId4" Type="http://schemas.openxmlformats.org/officeDocument/2006/relationships/hyperlink" Target="https://www.nhs.uk/mental-health/conditions/agoraphobia/symptoms/" TargetMode="External"/><Relationship Id="rId9" Type="http://schemas.openxmlformats.org/officeDocument/2006/relationships/hyperlink" Target="https://doi.org/10.1016/j.janxdis.2022.1025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74100" cy="15113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D98260-65B0-461F-0CF4-6E01A33DE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851" y="1359709"/>
            <a:ext cx="7681472" cy="3072591"/>
          </a:xfrm>
          <a:prstGeom prst="rect">
            <a:avLst/>
          </a:prstGeom>
        </p:spPr>
      </p:pic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036062" y="7351262"/>
            <a:ext cx="5771007" cy="7052733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110" y="1373513"/>
            <a:ext cx="19117921" cy="12358110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3432E-B95C-9BA5-8D54-ECD5B0032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6650" y="3568744"/>
            <a:ext cx="12775752" cy="3775616"/>
          </a:xfrm>
        </p:spPr>
        <p:txBody>
          <a:bodyPr anchor="b">
            <a:normAutofit/>
          </a:bodyPr>
          <a:lstStyle/>
          <a:p>
            <a:pPr defTabSz="2014944"/>
            <a: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  <a:b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Poster Presentation</a:t>
            </a:r>
            <a:br>
              <a:rPr lang="en-GB" sz="4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449BDB-3BBE-EC14-4B74-E40D20A50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2325" y="6117282"/>
            <a:ext cx="12835150" cy="1659753"/>
          </a:xfrm>
        </p:spPr>
        <p:txBody>
          <a:bodyPr anchor="t">
            <a:normAutofit fontScale="25000" lnSpcReduction="20000"/>
          </a:bodyPr>
          <a:lstStyle/>
          <a:p>
            <a:pPr algn="l">
              <a:lnSpc>
                <a:spcPct val="220000"/>
              </a:lnSpc>
            </a:pPr>
            <a:br>
              <a:rPr lang="en-GB" sz="14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Shengyul Mutafcheva</a:t>
            </a:r>
            <a:b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2324059</a:t>
            </a:r>
          </a:p>
          <a:p>
            <a:pPr algn="l">
              <a:lnSpc>
                <a:spcPct val="220000"/>
              </a:lnSpc>
            </a:pPr>
            <a:r>
              <a:rPr lang="en-GB" sz="1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Bianca Sanfilippo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FCB3E0-149A-30A7-9CC0-7BD1B7890600}"/>
              </a:ext>
            </a:extLst>
          </p:cNvPr>
          <p:cNvSpPr txBox="1"/>
          <p:nvPr/>
        </p:nvSpPr>
        <p:spPr>
          <a:xfrm>
            <a:off x="1125110" y="12520803"/>
            <a:ext cx="14554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Acknowledgement of the use of AI tools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84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9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927450" y="210167"/>
            <a:ext cx="8484371" cy="1913373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425168" y="2345087"/>
            <a:ext cx="20806090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7340750" y="2774295"/>
            <a:ext cx="1982" cy="12596648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17679678" y="2345087"/>
            <a:ext cx="47625" cy="8776542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5930" y="14705203"/>
            <a:ext cx="3419607" cy="1255314"/>
          </a:xfrm>
          <a:custGeom>
            <a:avLst/>
            <a:gdLst/>
            <a:ahLst/>
            <a:cxnLst/>
            <a:rect l="l" t="t" r="r" b="b"/>
            <a:pathLst>
              <a:path w="3419607" h="1255314">
                <a:moveTo>
                  <a:pt x="0" y="0"/>
                </a:moveTo>
                <a:lnTo>
                  <a:pt x="3419607" y="0"/>
                </a:lnTo>
                <a:lnTo>
                  <a:pt x="3419607" y="1255314"/>
                </a:lnTo>
                <a:lnTo>
                  <a:pt x="0" y="1255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7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r="-515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 rot="5400000">
            <a:off x="1831590" y="13218495"/>
            <a:ext cx="4211231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-31733" y="9814341"/>
            <a:ext cx="7060339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3928456" y="14957732"/>
            <a:ext cx="3403338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7479011" y="11121629"/>
            <a:ext cx="13745751" cy="0"/>
          </a:xfrm>
          <a:prstGeom prst="line">
            <a:avLst/>
          </a:prstGeom>
          <a:ln w="19050" cap="flat">
            <a:solidFill>
              <a:srgbClr val="AFADA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36526" y="69099"/>
            <a:ext cx="4147784" cy="2275988"/>
          </a:xfrm>
          <a:custGeom>
            <a:avLst/>
            <a:gdLst/>
            <a:ahLst/>
            <a:cxnLst/>
            <a:rect l="l" t="t" r="r" b="b"/>
            <a:pathLst>
              <a:path w="4147784" h="2275988">
                <a:moveTo>
                  <a:pt x="0" y="0"/>
                </a:moveTo>
                <a:lnTo>
                  <a:pt x="4147784" y="0"/>
                </a:lnTo>
                <a:lnTo>
                  <a:pt x="4147784" y="2275988"/>
                </a:lnTo>
                <a:lnTo>
                  <a:pt x="0" y="227598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5950" b="-3073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4886221" y="710060"/>
            <a:ext cx="12190828" cy="3066875"/>
            <a:chOff x="0" y="0"/>
            <a:chExt cx="16254438" cy="4089166"/>
          </a:xfrm>
        </p:grpSpPr>
        <p:sp>
          <p:nvSpPr>
            <p:cNvPr id="13" name="TextBox 13"/>
            <p:cNvSpPr txBox="1"/>
            <p:nvPr/>
          </p:nvSpPr>
          <p:spPr>
            <a:xfrm>
              <a:off x="164540" y="95250"/>
              <a:ext cx="16089898" cy="39939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716"/>
                </a:lnSpc>
              </a:pPr>
              <a:r>
                <a:rPr lang="en-US" sz="6000" spc="-146" dirty="0">
                  <a:solidFill>
                    <a:srgbClr val="3D3934"/>
                  </a:solidFill>
                  <a:latin typeface="Arial" panose="020B0604020202020204" pitchFamily="34" charset="0"/>
                  <a:ea typeface="Kelvinch"/>
                  <a:cs typeface="Arial" panose="020B0604020202020204" pitchFamily="34" charset="0"/>
                  <a:sym typeface="Kelvinch"/>
                </a:rPr>
                <a:t>Agoraphobia (6B02)</a:t>
              </a:r>
            </a:p>
            <a:p>
              <a:pPr algn="ctr">
                <a:lnSpc>
                  <a:spcPts val="7716"/>
                </a:lnSpc>
              </a:pPr>
              <a:endParaRPr lang="en-US" sz="7349" spc="-146" dirty="0">
                <a:solidFill>
                  <a:srgbClr val="3D3934"/>
                </a:solidFill>
                <a:latin typeface="Kelvinch"/>
                <a:ea typeface="Kelvinch"/>
                <a:cs typeface="Kelvinch"/>
                <a:sym typeface="Kelvinch"/>
              </a:endParaRPr>
            </a:p>
            <a:p>
              <a:pPr algn="ctr">
                <a:lnSpc>
                  <a:spcPts val="7716"/>
                </a:lnSpc>
              </a:pPr>
              <a:endParaRPr lang="en-US" sz="7349" spc="-146" dirty="0">
                <a:solidFill>
                  <a:srgbClr val="3D3934"/>
                </a:solidFill>
                <a:latin typeface="Kelvinch"/>
                <a:ea typeface="Kelvinch"/>
                <a:cs typeface="Kelvinch"/>
                <a:sym typeface="Kelvinch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776002"/>
              <a:ext cx="16089898" cy="5085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530739" y="2395395"/>
            <a:ext cx="9799504" cy="11050298"/>
            <a:chOff x="0" y="28575"/>
            <a:chExt cx="13066005" cy="1473373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28575"/>
              <a:ext cx="13066005" cy="1329868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48"/>
                </a:lnSpc>
              </a:pPr>
              <a:r>
                <a:rPr lang="en-US" sz="2800" b="1" u="sng" spc="89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Historical Perspective and treatments</a:t>
              </a:r>
            </a:p>
            <a:p>
              <a:pPr algn="l">
                <a:lnSpc>
                  <a:spcPts val="1742"/>
                </a:lnSpc>
              </a:pPr>
              <a:endParaRPr lang="en-US" sz="2000" b="1" spc="89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endParaRPr>
            </a:p>
            <a:p>
              <a:pPr algn="l">
                <a:lnSpc>
                  <a:spcPts val="1844"/>
                </a:lnSpc>
              </a:pPr>
              <a:r>
                <a:rPr lang="en-US" sz="2000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The Late 19th century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(Callard, 2006) 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Platzschwindel</a:t>
              </a: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(dizziness/vertigo) or </a:t>
              </a:r>
              <a:r>
                <a:rPr lang="en-US" sz="2000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Platzangst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(Ghazal and Hinton, 2016):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Occasionally referred to as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Platzschwindel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(dizziness/vertigo).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Or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Platzangst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(fear of open spaces).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Westphal’s Description 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(Boyd and Crump, 1991):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Describes patients (mostly men) who experienced severe, panic-inducing fear in certain public spaces.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Symptoms: fear of losing control, fainting, or being unable to seek help.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Urbanisation</a:t>
              </a: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perspective 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(Davidson, 2009):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A "malady of modernity" emerged alongside rapid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urbanisation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neurological dysfunction in managing the sensory overload.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Early-to-Mid 20th  Century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Gender Shift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(Bekker, 1996):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stereotype of the "housebound housewife" and increased diagnoses among women. 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Psychoanalytic Perspective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Yasgur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, 2018):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Freud’s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categorisation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– agoraphobia as a phobic neurosis. </a:t>
              </a:r>
            </a:p>
            <a:p>
              <a:pPr algn="l">
                <a:lnSpc>
                  <a:spcPts val="1844"/>
                </a:lnSpc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</a:t>
              </a: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nitial interventions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: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Preliminary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behavioural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methods, including exposure techniques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Partially effective – failed to address the core terror.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Late 20th Century</a:t>
              </a:r>
            </a:p>
            <a:p>
              <a:pPr algn="l">
                <a:lnSpc>
                  <a:spcPts val="1844"/>
                </a:lnSpc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Panic-Driven Model (1960s-1980s) (Klein and Gorman, 1987):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An avoidance 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behaviour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following unexpected panic attacks rather than a fear of spaces.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The focus is on "panic disorder with agoraphobia".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b="1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21st Century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Modern Diagnostic Evolution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(DSM modifications) (Balaram and Marwaha, 2024):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DSM-5 has separated the two conditions, permitting independent diagnosis of agoraphobia.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COVID-19 Impact 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</a:t>
              </a:r>
              <a:r>
                <a:rPr lang="en-US" sz="2000" spc="70" dirty="0" err="1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Caldirola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et al., 2021):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Increase in COVID-19 cases of agoraphobia.</a:t>
              </a:r>
            </a:p>
            <a:p>
              <a:pPr algn="l">
                <a:lnSpc>
                  <a:spcPts val="1844"/>
                </a:lnSpc>
              </a:pPr>
              <a:r>
                <a:rPr lang="en-US" sz="2000" u="sng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Contemporary Perspective </a:t>
              </a: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(Davidson, 2009):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Agoraphobia – a complex and disabling condition often linked to depression or other anxiety disorders. </a:t>
              </a:r>
            </a:p>
            <a:p>
              <a:pPr marL="379283" lvl="1" indent="-189642" algn="l">
                <a:lnSpc>
                  <a:spcPts val="1844"/>
                </a:lnSpc>
                <a:buFont typeface="Arial"/>
                <a:buChar char="•"/>
              </a:pPr>
              <a:r>
                <a:rPr lang="en-US" sz="2000" spc="70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Mild avoidance </a:t>
              </a:r>
              <a:r>
                <a:rPr lang="en-US" sz="2000" spc="70" dirty="0" err="1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behaviours</a:t>
              </a:r>
              <a:r>
                <a:rPr lang="en-US" sz="2000" spc="70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 before a full panic attack occurs.</a:t>
              </a:r>
            </a:p>
            <a:p>
              <a:pPr algn="l">
                <a:lnSpc>
                  <a:spcPts val="1888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1888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algn="l">
                <a:lnSpc>
                  <a:spcPts val="972"/>
                </a:lnSpc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  <a:p>
              <a:pPr marL="0" lvl="0" indent="0" algn="l">
                <a:lnSpc>
                  <a:spcPts val="972"/>
                </a:lnSpc>
                <a:spcBef>
                  <a:spcPct val="0"/>
                </a:spcBef>
              </a:pPr>
              <a:endParaRPr lang="en-US" sz="1756" spc="70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02586" y="14656596"/>
              <a:ext cx="5358384" cy="1057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764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7965243" y="3789223"/>
            <a:ext cx="3209619" cy="5038968"/>
          </a:xfrm>
          <a:custGeom>
            <a:avLst/>
            <a:gdLst/>
            <a:ahLst/>
            <a:cxnLst/>
            <a:rect l="l" t="t" r="r" b="b"/>
            <a:pathLst>
              <a:path w="3209619" h="5038968">
                <a:moveTo>
                  <a:pt x="0" y="0"/>
                </a:moveTo>
                <a:lnTo>
                  <a:pt x="3209619" y="0"/>
                </a:lnTo>
                <a:lnTo>
                  <a:pt x="3209619" y="5038968"/>
                </a:lnTo>
                <a:lnTo>
                  <a:pt x="0" y="503896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8276" r="-8276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8625" y="10090368"/>
            <a:ext cx="3687334" cy="1283937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96722" y="-51732"/>
            <a:ext cx="2808990" cy="2517649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236526" y="2645050"/>
            <a:ext cx="5783501" cy="2362420"/>
            <a:chOff x="0" y="28575"/>
            <a:chExt cx="7711335" cy="3149893"/>
          </a:xfrm>
        </p:grpSpPr>
        <p:sp>
          <p:nvSpPr>
            <p:cNvPr id="23" name="TextBox 23"/>
            <p:cNvSpPr txBox="1"/>
            <p:nvPr/>
          </p:nvSpPr>
          <p:spPr>
            <a:xfrm>
              <a:off x="493619" y="28575"/>
              <a:ext cx="7217716" cy="4195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349"/>
                </a:lnSpc>
                <a:spcBef>
                  <a:spcPct val="0"/>
                </a:spcBef>
              </a:pPr>
              <a:r>
                <a:rPr lang="en-US" sz="2800" b="1" spc="89" dirty="0">
                  <a:solidFill>
                    <a:srgbClr val="000000"/>
                  </a:solidFill>
                  <a:latin typeface="Arial Unicode Bold"/>
                  <a:ea typeface="Arial Unicode Bold"/>
                  <a:cs typeface="Arial Unicode Bold"/>
                  <a:sym typeface="Arial Unicode Bold"/>
                </a:rPr>
                <a:t> </a:t>
              </a:r>
              <a:r>
                <a:rPr lang="en-US" sz="2800" b="1" u="sng" spc="89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Introduction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2848004"/>
              <a:ext cx="7217716" cy="3304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43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9600" y="9753001"/>
            <a:ext cx="4136796" cy="5381058"/>
            <a:chOff x="-57524" y="38100"/>
            <a:chExt cx="5515729" cy="7174744"/>
          </a:xfrm>
        </p:grpSpPr>
        <p:sp>
          <p:nvSpPr>
            <p:cNvPr id="26" name="TextBox 26"/>
            <p:cNvSpPr txBox="1"/>
            <p:nvPr/>
          </p:nvSpPr>
          <p:spPr>
            <a:xfrm>
              <a:off x="0" y="38100"/>
              <a:ext cx="5458205" cy="353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055"/>
                </a:lnSpc>
                <a:spcBef>
                  <a:spcPct val="0"/>
                </a:spcBef>
              </a:pPr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-57524" y="345152"/>
              <a:ext cx="5262812" cy="686769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3006"/>
                </a:lnSpc>
              </a:pPr>
              <a:r>
                <a:rPr lang="en-US" sz="2800" b="1" u="sng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Causes</a:t>
              </a:r>
            </a:p>
            <a:p>
              <a:pPr>
                <a:lnSpc>
                  <a:spcPts val="1962"/>
                </a:lnSpc>
              </a:pPr>
              <a:r>
                <a:rPr lang="en-US" sz="20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Agoraphobia with panic disorder</a:t>
              </a:r>
              <a:r>
                <a:rPr lang="en-US" sz="20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 </a:t>
              </a: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(NHS, 2021)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complication of panic disorder, typically following a panic attack in a specific context. 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Biological factors - release of adrenaline, increased heart rate and breathing. 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Psychological factors – traumatic childhood experiences, stressful life events, prior mental health issues, substance misuse.</a:t>
              </a:r>
            </a:p>
            <a:p>
              <a:pPr>
                <a:lnSpc>
                  <a:spcPts val="1962"/>
                </a:lnSpc>
              </a:pPr>
              <a:r>
                <a:rPr lang="en-US" sz="2000" b="1" dirty="0">
                  <a:solidFill>
                    <a:srgbClr val="3D3934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Agoraphobia without panic disorder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Genetic factors – genetic predisposition to agoraphobia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Psychological factors – past traumas or anxiety disorders</a:t>
              </a:r>
            </a:p>
            <a:p>
              <a:pPr marL="302616" lvl="1" indent="-151308">
                <a:lnSpc>
                  <a:spcPts val="1962"/>
                </a:lnSpc>
                <a:buFont typeface="Arial"/>
                <a:buChar char="•"/>
              </a:pPr>
              <a:r>
                <a:rPr lang="en-US" sz="1400" dirty="0">
                  <a:solidFill>
                    <a:srgbClr val="3D3934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Environmental conditions – irrational, contracting a serious illness in crowded places, or embarrassing themselves in public</a:t>
              </a:r>
              <a:r>
                <a:rPr lang="en-US" sz="1400" dirty="0">
                  <a:solidFill>
                    <a:srgbClr val="3D3934"/>
                  </a:solidFill>
                  <a:latin typeface="Arial Unicode"/>
                  <a:ea typeface="Arial Unicode"/>
                  <a:cs typeface="Arial Unicode"/>
                  <a:sym typeface="Arial Unicode"/>
                </a:rPr>
                <a:t>.</a:t>
              </a:r>
            </a:p>
            <a:p>
              <a:pPr marL="0" lvl="0" indent="0" algn="ctr">
                <a:lnSpc>
                  <a:spcPts val="1085"/>
                </a:lnSpc>
              </a:pPr>
              <a:endParaRPr lang="en-US" sz="1401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49898" y="8750641"/>
            <a:ext cx="7106206" cy="968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In the UK, panic disorder affects as many as 2 out of 100 people (NHS South London and Maudsley, 2026).</a:t>
            </a:r>
          </a:p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Women are twice as affected as men. </a:t>
            </a:r>
          </a:p>
          <a:p>
            <a:pPr marL="396666" lvl="1" indent="-198333" algn="l">
              <a:lnSpc>
                <a:spcPts val="1929"/>
              </a:lnSpc>
              <a:buFont typeface="Arial"/>
              <a:buChar char="•"/>
            </a:pPr>
            <a:r>
              <a:rPr lang="en-US" sz="2000" spc="73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Age of onset - between the ages of 18 and 35.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9600" y="3182994"/>
            <a:ext cx="7019579" cy="63559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725"/>
              </a:lnSpc>
            </a:pPr>
            <a:r>
              <a:rPr lang="en-US" sz="2400" b="1" spc="17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Classification</a:t>
            </a:r>
          </a:p>
          <a:p>
            <a:pPr marL="367798" lvl="1" indent="-183899" algn="l">
              <a:lnSpc>
                <a:spcPts val="2725"/>
              </a:lnSpc>
              <a:buFont typeface="Arial"/>
              <a:buChar char="•"/>
            </a:pPr>
            <a:r>
              <a:rPr lang="en-US" sz="2000" spc="17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ICD-11, it is classified as “6B02 Agoraphobia” under “Anxiety or fear-related disorders” (ICD-11, 2024). </a:t>
            </a:r>
          </a:p>
          <a:p>
            <a:pPr marL="367798" lvl="1" indent="-183899" algn="l">
              <a:lnSpc>
                <a:spcPts val="2725"/>
              </a:lnSpc>
              <a:buFont typeface="Arial"/>
              <a:buChar char="•"/>
            </a:pPr>
            <a:r>
              <a:rPr lang="en-US" sz="2000" spc="17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the DSM-5-TR, it is described as "persistent and chronic,", and it is highly unusual for people to have full remissions without seeking treatment or assistance (Balaram and Marwaha, 2024).</a:t>
            </a:r>
          </a:p>
          <a:p>
            <a:pPr>
              <a:lnSpc>
                <a:spcPts val="3205"/>
              </a:lnSpc>
            </a:pPr>
            <a:r>
              <a:rPr lang="en-US" sz="2400" b="1" spc="20" dirty="0">
                <a:solidFill>
                  <a:srgbClr val="000000"/>
                </a:solidFill>
                <a:latin typeface="Arial" panose="020B0604020202020204" pitchFamily="34" charset="0"/>
                <a:ea typeface="Noto Sans Bold"/>
                <a:cs typeface="Arial" panose="020B0604020202020204" pitchFamily="34" charset="0"/>
                <a:sym typeface="Noto Sans Bold"/>
              </a:rPr>
              <a:t>Definition</a:t>
            </a:r>
          </a:p>
          <a:p>
            <a:pPr algn="ctr">
              <a:lnSpc>
                <a:spcPts val="3205"/>
              </a:lnSpc>
            </a:pPr>
            <a:r>
              <a:rPr lang="en-US" sz="2000" spc="2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(WHO, 2025)—a fear of the marketplace, and closely linked to panic: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Intense fear or anxiety in situations where escape might be difficult or help unavailable.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Worry about negative outcomes.</a:t>
            </a:r>
          </a:p>
          <a:p>
            <a:pPr marL="389388" lvl="1" indent="-194694" algn="l">
              <a:lnSpc>
                <a:spcPts val="2885"/>
              </a:lnSpc>
              <a:buFont typeface="Arial"/>
              <a:buChar char="•"/>
            </a:pPr>
            <a:r>
              <a:rPr lang="en-US" sz="2000" spc="18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Avoid these situations, entering them only with a trusted person</a:t>
            </a:r>
            <a:r>
              <a:rPr lang="en-US" sz="2000" spc="18" dirty="0">
                <a:solidFill>
                  <a:srgbClr val="3D3934"/>
                </a:solidFill>
                <a:latin typeface="Arial Unicode"/>
                <a:ea typeface="Arial Unicode"/>
                <a:cs typeface="Arial Unicode"/>
                <a:sym typeface="Arial Unicode"/>
              </a:rPr>
              <a:t>.</a:t>
            </a:r>
          </a:p>
          <a:p>
            <a:pPr algn="ctr">
              <a:lnSpc>
                <a:spcPts val="2885"/>
              </a:lnSpc>
            </a:pPr>
            <a:endParaRPr lang="en-US" sz="1803" spc="18" dirty="0">
              <a:solidFill>
                <a:srgbClr val="3D3934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ctr">
              <a:lnSpc>
                <a:spcPts val="4325"/>
              </a:lnSpc>
              <a:spcBef>
                <a:spcPct val="0"/>
              </a:spcBef>
            </a:pPr>
            <a:endParaRPr lang="en-US" sz="1803" spc="18" dirty="0">
              <a:solidFill>
                <a:srgbClr val="3D3934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384310" y="2030180"/>
            <a:ext cx="1917824" cy="318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81"/>
              </a:lnSpc>
              <a:spcBef>
                <a:spcPct val="0"/>
              </a:spcBef>
            </a:pPr>
            <a:r>
              <a:rPr lang="en-US" sz="2000" b="1" spc="16" dirty="0">
                <a:solidFill>
                  <a:srgbClr val="3D3934"/>
                </a:solidFill>
                <a:latin typeface="Arial" panose="020B0604020202020204" pitchFamily="34" charset="0"/>
                <a:ea typeface="Noto Sans Bold"/>
                <a:cs typeface="Arial" panose="020B0604020202020204" pitchFamily="34" charset="0"/>
                <a:sym typeface="Noto Sans Bold"/>
              </a:rPr>
              <a:t>(Hunt, 2025)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7965243" y="8869779"/>
            <a:ext cx="2726531" cy="64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78"/>
              </a:lnSpc>
              <a:spcBef>
                <a:spcPct val="0"/>
              </a:spcBef>
            </a:pPr>
            <a:r>
              <a:rPr lang="en-US" sz="2000" spc="16" dirty="0">
                <a:solidFill>
                  <a:srgbClr val="3D3934"/>
                </a:solidFill>
                <a:latin typeface="Arial" panose="020B0604020202020204" pitchFamily="34" charset="0"/>
                <a:ea typeface="Noto Sans"/>
                <a:cs typeface="Arial" panose="020B0604020202020204" pitchFamily="34" charset="0"/>
                <a:sym typeface="Noto Sans"/>
              </a:rPr>
              <a:t>(The Recovery Village</a:t>
            </a:r>
            <a:r>
              <a:rPr lang="en-US" sz="2000" spc="16" dirty="0">
                <a:solidFill>
                  <a:srgbClr val="3D3934"/>
                </a:solidFill>
                <a:latin typeface="Noto Sans"/>
                <a:ea typeface="Noto Sans"/>
                <a:cs typeface="Noto Sans"/>
                <a:sym typeface="Noto Sans"/>
              </a:rPr>
              <a:t>, 2022)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634215" y="11479371"/>
            <a:ext cx="9781" cy="471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41"/>
              </a:lnSpc>
              <a:spcBef>
                <a:spcPct val="0"/>
              </a:spcBef>
            </a:pPr>
            <a:endParaRPr/>
          </a:p>
        </p:txBody>
      </p:sp>
      <p:sp>
        <p:nvSpPr>
          <p:cNvPr id="33" name="TextBox 33"/>
          <p:cNvSpPr txBox="1"/>
          <p:nvPr/>
        </p:nvSpPr>
        <p:spPr>
          <a:xfrm>
            <a:off x="4181970" y="10051975"/>
            <a:ext cx="2928825" cy="5124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3"/>
              </a:lnSpc>
              <a:spcBef>
                <a:spcPct val="0"/>
              </a:spcBef>
            </a:pPr>
            <a:r>
              <a:rPr lang="en-US" sz="28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Diagnosis</a:t>
            </a:r>
          </a:p>
          <a:p>
            <a:pPr marL="331119" lvl="1" indent="-165559" algn="l">
              <a:lnSpc>
                <a:spcPts val="1993"/>
              </a:lnSpc>
              <a:buFont typeface="Arial"/>
              <a:buChar char="•"/>
            </a:pPr>
            <a:r>
              <a:rPr lang="en-US" sz="16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 the DSM-5 (APA, Balaram and Marwaha, 2024), agoraphobia can be diagnosed as a separate disorder, as part of a panic disorder, or as both conditions simultaneously.</a:t>
            </a:r>
          </a:p>
          <a:p>
            <a:pPr marL="331119" lvl="1" indent="-165559" algn="l">
              <a:lnSpc>
                <a:spcPts val="1993"/>
              </a:lnSpc>
              <a:buFont typeface="Arial"/>
              <a:buChar char="•"/>
            </a:pPr>
            <a:r>
              <a:rPr lang="en-US" sz="16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 receive a diagnosis, the individual must experience extreme fear, anxiety or panic in two or more of the following scenarios (Cleveland Clinic, 2023) – taking a bus or train, being in a confined space, being part of a large group, standing in a queue, or being on their own outside the house.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981635" y="11038452"/>
            <a:ext cx="9525" cy="3885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3"/>
              </a:lnSpc>
              <a:spcBef>
                <a:spcPct val="0"/>
              </a:spcBef>
            </a:pPr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8162918" y="11129903"/>
            <a:ext cx="10913284" cy="1004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93"/>
              </a:lnSpc>
              <a:spcBef>
                <a:spcPct val="0"/>
              </a:spcBef>
            </a:pPr>
            <a:r>
              <a:rPr lang="en-US" sz="28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Symptoms</a:t>
            </a:r>
            <a:r>
              <a:rPr lang="en-US" sz="20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 </a:t>
            </a:r>
          </a:p>
          <a:p>
            <a:pPr algn="ctr">
              <a:lnSpc>
                <a:spcPts val="2473"/>
              </a:lnSpc>
              <a:spcBef>
                <a:spcPct val="0"/>
              </a:spcBef>
            </a:pPr>
            <a:r>
              <a:rPr lang="en-US" sz="2000" dirty="0">
                <a:solidFill>
                  <a:srgbClr val="3D3934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Symptoms must last for several months and significantly disrupt different aspects of daily life (The Recovery Village, 2022; NHS, 2025).</a:t>
            </a:r>
          </a:p>
        </p:txBody>
      </p:sp>
      <p:graphicFrame>
        <p:nvGraphicFramePr>
          <p:cNvPr id="37" name="Table 36">
            <a:extLst>
              <a:ext uri="{FF2B5EF4-FFF2-40B4-BE49-F238E27FC236}">
                <a16:creationId xmlns:a16="http://schemas.microsoft.com/office/drawing/2014/main" id="{04A52D21-DAF3-5C90-15EF-032EB1C251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198955"/>
              </p:ext>
            </p:extLst>
          </p:nvPr>
        </p:nvGraphicFramePr>
        <p:xfrm>
          <a:off x="8090010" y="12126584"/>
          <a:ext cx="12805857" cy="3681222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268619">
                  <a:extLst>
                    <a:ext uri="{9D8B030D-6E8A-4147-A177-3AD203B41FA5}">
                      <a16:colId xmlns:a16="http://schemas.microsoft.com/office/drawing/2014/main" val="3402814405"/>
                    </a:ext>
                  </a:extLst>
                </a:gridCol>
                <a:gridCol w="4268619">
                  <a:extLst>
                    <a:ext uri="{9D8B030D-6E8A-4147-A177-3AD203B41FA5}">
                      <a16:colId xmlns:a16="http://schemas.microsoft.com/office/drawing/2014/main" val="1702314818"/>
                    </a:ext>
                  </a:extLst>
                </a:gridCol>
                <a:gridCol w="4268619">
                  <a:extLst>
                    <a:ext uri="{9D8B030D-6E8A-4147-A177-3AD203B41FA5}">
                      <a16:colId xmlns:a16="http://schemas.microsoft.com/office/drawing/2014/main" val="3264028678"/>
                    </a:ext>
                  </a:extLst>
                </a:gridCol>
              </a:tblGrid>
              <a:tr h="4970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 symptoms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Behavioural symptoms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801690"/>
                  </a:ext>
                </a:extLst>
              </a:tr>
              <a:tr h="2700456"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Rapid heartbeat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Rapid breathing 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Muscle trembling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Feeling hot and sweaty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Choking sensations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u="none" strike="noStrik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r>
                        <a:rPr lang="en-GB" sz="2000" u="none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izziness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Ringing in the ears 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Nausia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Fear of dying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Worried their heart will stop, or they will be unable to breathe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Worried they will not be able to escape from a place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Trembling and blushing in front of people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Fear of humiliation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Feeling of a loss of control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Avoiding situations that could lead to panic attacks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Being housebound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Needing to be chaperoned  when going anywhere</a:t>
                      </a:r>
                    </a:p>
                    <a:p>
                      <a:pPr marL="342900" lvl="0" indent="-342900"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Avoiding being far away from home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959707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826449" y="7779914"/>
            <a:ext cx="16669117" cy="0"/>
          </a:xfrm>
          <a:prstGeom prst="line">
            <a:avLst/>
          </a:prstGeom>
          <a:ln w="38100" cap="flat">
            <a:solidFill>
              <a:srgbClr val="3D393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19601" y="8290152"/>
            <a:ext cx="9680145" cy="54630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97"/>
              </a:lnSpc>
            </a:pPr>
            <a:r>
              <a:rPr lang="en-US" sz="24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Recommendations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Psychoeducation should be used to support therapeutic interventions (Rabasco et al., 2022).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Enhancing engagement and adherence in treatment (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Cammin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-Nowak et al., 2013; Barnish et al., 2023; Atik et al., 2025) involves therapist-guided exposure for agoraphobic avoidance, consistent homework compliance, and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personalisation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of treatment modules for the individual's specific fears, such as tailored virtual reality scenes. 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Blended CBT (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bCBT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 – integrating traditional face-to-face sessions with digital applications such as e-therapy and digital platforms.</a:t>
            </a:r>
          </a:p>
          <a:p>
            <a:pPr marL="547685" lvl="1" indent="-273843" algn="l">
              <a:lnSpc>
                <a:spcPts val="3297"/>
              </a:lnSpc>
              <a:buFont typeface="Arial"/>
              <a:buChar char="•"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Equality Act 2010 - making reasonable adjustments (e.g. flexible working, remote work)(HM Government, 2010).</a:t>
            </a: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ctr">
              <a:lnSpc>
                <a:spcPts val="3023"/>
              </a:lnSpc>
              <a:spcBef>
                <a:spcPct val="0"/>
              </a:spcBef>
            </a:pPr>
            <a:endParaRPr lang="en-US" sz="2536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9806762" y="7006937"/>
            <a:ext cx="1545955" cy="1545955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 flipH="1">
            <a:off x="11352717" y="9427315"/>
            <a:ext cx="0" cy="4962135"/>
          </a:xfrm>
          <a:prstGeom prst="line">
            <a:avLst/>
          </a:prstGeom>
          <a:ln w="38100" cap="flat">
            <a:solidFill>
              <a:srgbClr val="3D3934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2502122" y="13293151"/>
            <a:ext cx="1148429" cy="114842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12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316696" y="13423668"/>
            <a:ext cx="635102" cy="63510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495769" y="14058771"/>
            <a:ext cx="765619" cy="765619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lnTo>
                    <a:pt x="535715" y="277085"/>
                  </a:lnTo>
                  <a:lnTo>
                    <a:pt x="812800" y="406400"/>
                  </a:lnTo>
                  <a:lnTo>
                    <a:pt x="535715" y="535715"/>
                  </a:lnTo>
                  <a:lnTo>
                    <a:pt x="406400" y="812800"/>
                  </a:lnTo>
                  <a:lnTo>
                    <a:pt x="277085" y="535715"/>
                  </a:lnTo>
                  <a:lnTo>
                    <a:pt x="0" y="406400"/>
                  </a:lnTo>
                  <a:lnTo>
                    <a:pt x="277085" y="27708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0" y="161925"/>
              <a:ext cx="431800" cy="4603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23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7611868" y="4240554"/>
            <a:ext cx="4905661" cy="2445189"/>
          </a:xfrm>
          <a:custGeom>
            <a:avLst/>
            <a:gdLst/>
            <a:ahLst/>
            <a:cxnLst/>
            <a:rect l="l" t="t" r="r" b="b"/>
            <a:pathLst>
              <a:path w="4905661" h="2445189">
                <a:moveTo>
                  <a:pt x="0" y="0"/>
                </a:moveTo>
                <a:lnTo>
                  <a:pt x="4905661" y="0"/>
                </a:lnTo>
                <a:lnTo>
                  <a:pt x="4905661" y="2445190"/>
                </a:lnTo>
                <a:lnTo>
                  <a:pt x="0" y="24451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20917" y="-12521"/>
            <a:ext cx="3139885" cy="2657349"/>
          </a:xfrm>
          <a:prstGeom prst="rect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91" y="5470593"/>
            <a:ext cx="2276531" cy="2425776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12295597" y="8901202"/>
            <a:ext cx="8610135" cy="5850232"/>
            <a:chOff x="0" y="0"/>
            <a:chExt cx="5162550" cy="3507740"/>
          </a:xfrm>
        </p:grpSpPr>
        <p:sp>
          <p:nvSpPr>
            <p:cNvPr id="21" name="Freeform 21"/>
            <p:cNvSpPr/>
            <p:nvPr/>
          </p:nvSpPr>
          <p:spPr>
            <a:xfrm>
              <a:off x="683" y="137"/>
              <a:ext cx="5162579" cy="3507603"/>
            </a:xfrm>
            <a:custGeom>
              <a:avLst/>
              <a:gdLst/>
              <a:ahLst/>
              <a:cxnLst/>
              <a:rect l="l" t="t" r="r" b="b"/>
              <a:pathLst>
                <a:path w="5162579" h="3507603">
                  <a:moveTo>
                    <a:pt x="1116917" y="3497443"/>
                  </a:moveTo>
                  <a:cubicBezTo>
                    <a:pt x="695277" y="3482203"/>
                    <a:pt x="203787" y="3473313"/>
                    <a:pt x="60277" y="3008493"/>
                  </a:cubicBezTo>
                  <a:cubicBezTo>
                    <a:pt x="-43863" y="2668133"/>
                    <a:pt x="15827" y="2191883"/>
                    <a:pt x="28527" y="1838823"/>
                  </a:cubicBezTo>
                  <a:cubicBezTo>
                    <a:pt x="43767" y="1443853"/>
                    <a:pt x="-10843" y="722493"/>
                    <a:pt x="98377" y="443093"/>
                  </a:cubicBezTo>
                  <a:cubicBezTo>
                    <a:pt x="278717" y="-22997"/>
                    <a:pt x="941657" y="73523"/>
                    <a:pt x="1351867" y="44313"/>
                  </a:cubicBezTo>
                  <a:cubicBezTo>
                    <a:pt x="1699847" y="20183"/>
                    <a:pt x="2037667" y="39233"/>
                    <a:pt x="2388187" y="34153"/>
                  </a:cubicBezTo>
                  <a:cubicBezTo>
                    <a:pt x="2756487" y="29073"/>
                    <a:pt x="3126057" y="-17917"/>
                    <a:pt x="3491817" y="7483"/>
                  </a:cubicBezTo>
                  <a:cubicBezTo>
                    <a:pt x="3874087" y="36693"/>
                    <a:pt x="4679267" y="-96657"/>
                    <a:pt x="4985337" y="274183"/>
                  </a:cubicBezTo>
                  <a:cubicBezTo>
                    <a:pt x="5236797" y="580253"/>
                    <a:pt x="5145357" y="1192393"/>
                    <a:pt x="5150437" y="1476873"/>
                  </a:cubicBezTo>
                  <a:cubicBezTo>
                    <a:pt x="5155517" y="1782943"/>
                    <a:pt x="5184727" y="2136003"/>
                    <a:pt x="5098367" y="2431913"/>
                  </a:cubicBezTo>
                  <a:cubicBezTo>
                    <a:pt x="5033597" y="2654163"/>
                    <a:pt x="4849447" y="2800213"/>
                    <a:pt x="4713557" y="2981823"/>
                  </a:cubicBezTo>
                  <a:cubicBezTo>
                    <a:pt x="4525597" y="3230743"/>
                    <a:pt x="4323667" y="3450453"/>
                    <a:pt x="4002357" y="3507603"/>
                  </a:cubicBezTo>
                  <a:lnTo>
                    <a:pt x="1116917" y="3497443"/>
                  </a:lnTo>
                  <a:close/>
                </a:path>
              </a:pathLst>
            </a:custGeom>
            <a:solidFill>
              <a:srgbClr val="D6C3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-271500" y="697745"/>
            <a:ext cx="8126919" cy="4965718"/>
            <a:chOff x="0" y="0"/>
            <a:chExt cx="4305300" cy="2630628"/>
          </a:xfrm>
        </p:grpSpPr>
        <p:sp>
          <p:nvSpPr>
            <p:cNvPr id="23" name="Freeform 23"/>
            <p:cNvSpPr/>
            <p:nvPr/>
          </p:nvSpPr>
          <p:spPr>
            <a:xfrm>
              <a:off x="249" y="103"/>
              <a:ext cx="4305703" cy="2630498"/>
            </a:xfrm>
            <a:custGeom>
              <a:avLst/>
              <a:gdLst/>
              <a:ahLst/>
              <a:cxnLst/>
              <a:rect l="l" t="t" r="r" b="b"/>
              <a:pathLst>
                <a:path w="4305703" h="2630498">
                  <a:moveTo>
                    <a:pt x="2410211" y="18947"/>
                  </a:moveTo>
                  <a:cubicBezTo>
                    <a:pt x="2091441" y="15137"/>
                    <a:pt x="1771401" y="21487"/>
                    <a:pt x="1450091" y="18947"/>
                  </a:cubicBezTo>
                  <a:cubicBezTo>
                    <a:pt x="1122431" y="17677"/>
                    <a:pt x="771911" y="-38203"/>
                    <a:pt x="450601" y="48157"/>
                  </a:cubicBezTo>
                  <a:cubicBezTo>
                    <a:pt x="-110739" y="195477"/>
                    <a:pt x="11181" y="985417"/>
                    <a:pt x="11181" y="1324170"/>
                  </a:cubicBezTo>
                  <a:cubicBezTo>
                    <a:pt x="11181" y="1429721"/>
                    <a:pt x="31501" y="1590395"/>
                    <a:pt x="46741" y="1773275"/>
                  </a:cubicBezTo>
                  <a:cubicBezTo>
                    <a:pt x="61981" y="1949805"/>
                    <a:pt x="257561" y="2037435"/>
                    <a:pt x="370591" y="2163166"/>
                  </a:cubicBezTo>
                  <a:cubicBezTo>
                    <a:pt x="465841" y="2266035"/>
                    <a:pt x="716031" y="2508605"/>
                    <a:pt x="841761" y="2572105"/>
                  </a:cubicBezTo>
                  <a:cubicBezTo>
                    <a:pt x="943361" y="2625445"/>
                    <a:pt x="1136401" y="2634335"/>
                    <a:pt x="1367541" y="2629255"/>
                  </a:cubicBezTo>
                  <a:cubicBezTo>
                    <a:pt x="1660911" y="2622905"/>
                    <a:pt x="1953011" y="2587345"/>
                    <a:pt x="2247651" y="2587345"/>
                  </a:cubicBezTo>
                  <a:cubicBezTo>
                    <a:pt x="2472441" y="2587345"/>
                    <a:pt x="2694691" y="2580995"/>
                    <a:pt x="2919481" y="2580995"/>
                  </a:cubicBezTo>
                  <a:cubicBezTo>
                    <a:pt x="3297941" y="2583535"/>
                    <a:pt x="3480821" y="2625445"/>
                    <a:pt x="3771651" y="2305405"/>
                  </a:cubicBezTo>
                  <a:cubicBezTo>
                    <a:pt x="3844041" y="2226666"/>
                    <a:pt x="3993901" y="2092045"/>
                    <a:pt x="4072641" y="2019655"/>
                  </a:cubicBezTo>
                  <a:cubicBezTo>
                    <a:pt x="4125981" y="1973935"/>
                    <a:pt x="4207261" y="1900275"/>
                    <a:pt x="4240281" y="1836775"/>
                  </a:cubicBezTo>
                  <a:cubicBezTo>
                    <a:pt x="4291081" y="1741525"/>
                    <a:pt x="4284731" y="1599285"/>
                    <a:pt x="4293621" y="1493875"/>
                  </a:cubicBezTo>
                  <a:cubicBezTo>
                    <a:pt x="4317751" y="1343228"/>
                    <a:pt x="4299971" y="1225216"/>
                    <a:pt x="4289811" y="1001927"/>
                  </a:cubicBezTo>
                  <a:cubicBezTo>
                    <a:pt x="4278381" y="717447"/>
                    <a:pt x="4151381" y="666647"/>
                    <a:pt x="3977391" y="467257"/>
                  </a:cubicBezTo>
                  <a:cubicBezTo>
                    <a:pt x="3767841" y="227227"/>
                    <a:pt x="3752601" y="55777"/>
                    <a:pt x="3221741" y="16407"/>
                  </a:cubicBezTo>
                  <a:cubicBezTo>
                    <a:pt x="2947421" y="-5183"/>
                    <a:pt x="2688341" y="21487"/>
                    <a:pt x="2410211" y="18947"/>
                  </a:cubicBezTo>
                  <a:close/>
                </a:path>
              </a:pathLst>
            </a:custGeom>
            <a:solidFill>
              <a:srgbClr val="D6C3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2391055" y="505120"/>
            <a:ext cx="17480945" cy="353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91"/>
              </a:lnSpc>
              <a:spcBef>
                <a:spcPct val="0"/>
              </a:spcBef>
            </a:pPr>
            <a:r>
              <a:rPr lang="en-US" sz="28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Current services and treatments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2505688" y="9322133"/>
            <a:ext cx="7861269" cy="4341030"/>
            <a:chOff x="0" y="28575"/>
            <a:chExt cx="10481692" cy="5788041"/>
          </a:xfrm>
        </p:grpSpPr>
        <p:sp>
          <p:nvSpPr>
            <p:cNvPr id="26" name="TextBox 26"/>
            <p:cNvSpPr txBox="1"/>
            <p:nvPr/>
          </p:nvSpPr>
          <p:spPr>
            <a:xfrm>
              <a:off x="2183239" y="28575"/>
              <a:ext cx="8298453" cy="4274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528"/>
                </a:lnSpc>
                <a:spcBef>
                  <a:spcPct val="0"/>
                </a:spcBef>
              </a:pPr>
              <a:r>
                <a:rPr lang="en-US" sz="2400" b="1" spc="96" dirty="0">
                  <a:solidFill>
                    <a:srgbClr val="000000"/>
                  </a:solidFill>
                  <a:latin typeface="Arial Unicode Bold"/>
                  <a:ea typeface="Arial Unicode Bold"/>
                  <a:cs typeface="Arial Unicode Bold"/>
                  <a:sym typeface="Arial Unicode Bold"/>
                </a:rPr>
                <a:t> </a:t>
              </a:r>
              <a:r>
                <a:rPr lang="en-US" sz="2400" b="1" u="sng" spc="96" dirty="0">
                  <a:solidFill>
                    <a:srgbClr val="000000"/>
                  </a:solidFill>
                  <a:latin typeface="Arial" panose="020B0604020202020204" pitchFamily="34" charset="0"/>
                  <a:ea typeface="Arial Unicode Bold"/>
                  <a:cs typeface="Arial" panose="020B0604020202020204" pitchFamily="34" charset="0"/>
                  <a:sym typeface="Arial Unicode Bold"/>
                </a:rPr>
                <a:t>Conclusion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640752"/>
              <a:ext cx="9092419" cy="5175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0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It is difficult to live with agoraphobia due to experiencing worry in response to both real and imagined threats. </a:t>
              </a:r>
            </a:p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0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People with agoraphobia may suffer from frequent, severe anxiety attacks if not treated.</a:t>
              </a:r>
            </a:p>
            <a:p>
              <a:pPr marL="462974" lvl="1" indent="-231487" algn="l">
                <a:lnSpc>
                  <a:spcPts val="3431"/>
                </a:lnSpc>
                <a:buFont typeface="Arial"/>
                <a:buChar char="•"/>
              </a:pPr>
              <a:r>
                <a:rPr lang="en-US" sz="20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A need to get assistance through collaboration with a certified mental health counsellor or by participating in a rehabilitation </a:t>
              </a:r>
              <a:r>
                <a:rPr lang="en-US" sz="2000" spc="21" dirty="0" err="1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centre</a:t>
              </a:r>
              <a:r>
                <a:rPr lang="en-US" sz="2000" spc="21" dirty="0">
                  <a:solidFill>
                    <a:srgbClr val="000000"/>
                  </a:solidFill>
                  <a:latin typeface="Arial" panose="020B0604020202020204" pitchFamily="34" charset="0"/>
                  <a:ea typeface="Arial Unicode"/>
                  <a:cs typeface="Arial" panose="020B0604020202020204" pitchFamily="34" charset="0"/>
                  <a:sym typeface="Arial Unicode"/>
                </a:rPr>
                <a:t>.</a:t>
              </a:r>
            </a:p>
            <a:p>
              <a:pPr marL="0" lvl="0" indent="0" algn="l">
                <a:lnSpc>
                  <a:spcPts val="3431"/>
                </a:lnSpc>
                <a:spcBef>
                  <a:spcPct val="0"/>
                </a:spcBef>
              </a:pPr>
              <a:endParaRPr lang="en-US" sz="2144" spc="21" dirty="0">
                <a:solidFill>
                  <a:srgbClr val="000000"/>
                </a:solidFill>
                <a:latin typeface="Arial Unicode"/>
                <a:ea typeface="Arial Unicode"/>
                <a:cs typeface="Arial Unicode"/>
                <a:sym typeface="Arial Unicode"/>
              </a:endParaRP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5855" y="1037116"/>
            <a:ext cx="7594172" cy="4407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14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Contemporary treatments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(Lyons, 2022; NHS Somerset, 2025)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Psychotherapy – Cognitive-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behavioural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therapy (CBT), exposure therapy (ET), virtual ET.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Pharmacotherapy – selective serotonin reuptake inhibitors (SSRIs) or benzodiazepines.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 combination of therapy and medication, tailored to the individual's needs. 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Guided self-help. </a:t>
            </a:r>
          </a:p>
          <a:p>
            <a:pPr marL="440041" lvl="1" indent="-220020" algn="l">
              <a:lnSpc>
                <a:spcPts val="264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Lifestyle changes – refraining from alcohol and coffee, eating a balanced diet, engaging in regular physical activity, and practicing breathing exercises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</a:t>
            </a:r>
          </a:p>
          <a:p>
            <a:pPr algn="l">
              <a:lnSpc>
                <a:spcPts val="2530"/>
              </a:lnSpc>
              <a:spcBef>
                <a:spcPct val="0"/>
              </a:spcBef>
            </a:pPr>
            <a:endParaRPr lang="en-US" sz="2038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12505688" y="2338694"/>
            <a:ext cx="8725569" cy="4518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8"/>
              </a:lnSpc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Current services 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Talking Therapies (NHS England, 2023) provides free CBT and guided self-help.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Specialist services (NHS South London and Maudsley, 2026)—the Centre for Anxiety Disorders and Trauma (CADAT).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Specialised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private care (Grant, 2024; Top Doctors United Kingdom, 2026) – Priory Group, offering tailored inpatient and outpatient services, and private therapists.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Charity support (Anxiety UK, 2026; Mind, 2021) -  Anxiety UK and Mind, providing a 24/7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infoline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resources, and therapeutic support.</a:t>
            </a:r>
          </a:p>
          <a:p>
            <a:pPr marL="456523" lvl="1" indent="-228262" algn="l">
              <a:lnSpc>
                <a:spcPts val="2748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Online and remote services (NHS, 2021) – telephone consultations, online CBT, guided self-help, and virtual exposure therapy.</a:t>
            </a:r>
          </a:p>
          <a:p>
            <a:pPr algn="l">
              <a:lnSpc>
                <a:spcPts val="2748"/>
              </a:lnSpc>
              <a:spcBef>
                <a:spcPct val="0"/>
              </a:spcBef>
            </a:pPr>
            <a:endParaRPr lang="en-US" sz="2114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010650" y="317500"/>
            <a:ext cx="2540856" cy="4280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43"/>
              </a:lnSpc>
              <a:spcBef>
                <a:spcPct val="0"/>
              </a:spcBef>
            </a:pPr>
            <a:r>
              <a:rPr lang="en-US" sz="2800" b="1" u="sng" dirty="0">
                <a:solidFill>
                  <a:srgbClr val="000000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7793" y="1237431"/>
            <a:ext cx="21078514" cy="14089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Anxiety UK (2026)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2" tooltip="https://www.anxietyuk.org.uk/anxiety-type/agoraphobia/"/>
              </a:rPr>
              <a:t>https://www.anxietyuk.org.uk/anxiety-type/agoraphobia/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Atik, E., Kalde, J., Stricker, J.,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Schückes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M., Neudeck, P.,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Pietrowsky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R.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Pittig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A. (2025) ‘Advancing CBT for panic disorder and agoraphobia by integrating a digital intervention into treatment: a pilot randomized controlled trial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’, Cognitive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Behaviour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Therapy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pp.1–21.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3" tooltip="https://doi.org/10.1080/16506073.2025.2503834"/>
              </a:rPr>
              <a:t>https://doi.org/10.1080/16506073.2025.2503834</a:t>
            </a:r>
            <a:endParaRPr lang="en-US" sz="2400" u="sng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Balaram, K. and Marwaha, R. (2024)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National Library of Medicine.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4" tooltip="https://www.ncbi.nlm.nih.gov/books/NBK554387/"/>
              </a:rPr>
              <a:t>https://www.ncbi.nlm.nih.gov/books/NBK554387/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‌Barnish, S.M., Lovell, A., Robinson, S.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Nikram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E. (2023) ‘Virtual reality for treating agoraphobia and agoraphobic avoidance [GID-HTE10016] External Assessment Group report’,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University of Exeter Medical School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 1-109.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Bekker, M.H.J. (1996) ‘Agoraphobia and gender: A review’,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Clinical Psychology Review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16(2), pp.129–146.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5" tooltip="https://doi.org/10.1016/0272-7358(96)00012-8"/>
              </a:rPr>
              <a:t>https://doi.org/10.1016/0272-7358(96)00012-8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Boyd, J.H. and Crump, T. (1991) ‘Westphal’s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Anxiety Disorders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5(1), pp.77–86.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6" tooltip="https://doi.org/10.1016/0887-6185(91)90018-o"/>
              </a:rPr>
              <a:t>https://doi.org/10.1016/0887-6185(91)90018-o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</a:t>
            </a: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</a:t>
            </a:r>
          </a:p>
          <a:p>
            <a:pPr algn="just">
              <a:lnSpc>
                <a:spcPts val="2231"/>
              </a:lnSpc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Caldirola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D.,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Daccò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S.,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Cuniberti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F. and Perna, G. (2021) ‘Expert opinion in panic disorder: The impact of COVID-19-related fears, protective devices, and lockdown on panic and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Personalized Medicine in Psychiatry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27-28, p.100080.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7" tooltip="https://doi.org/10.1016/j.pmip.2021.100080"/>
              </a:rPr>
              <a:t>https://doi.org/10.1016/j.pmip.2021.100080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Callard, F. (2006) ‘The Sensation of Infinite Vastness; Or, the Emergence of Agoraphobia in the Late 19th Century’,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Environment and Planning D: Society and Space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24(6), pp.873–889.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8" tooltip="https://doi.org/10.1068/d387t"/>
              </a:rPr>
              <a:t>https://doi.org/10.1068/d387t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Cammin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-Nowak, S., Helbig-Lang, S., Lang, T., Gloster, A.T.,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Fehm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L., Gerlach, A.L.,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Ströhle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A., Deckert, J., Kircher, T., Hamm, A.O., Alpers, G.W.,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Arolt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V. and Wittchen, H.-U. (2013) ‘Specificity of Homework Compliance Effects on Treatment Outcome in CBT: Evidence from a Controlled Trial on Panic Disorder and 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Clinical Psychology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69(6), pp.616–629.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9" tooltip="https://doi.org/10.1002/jclp.21975"/>
              </a:rPr>
              <a:t>https://doi.org/10.1002/jclp.21975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Cleveland Clinic (2023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 Agoraphobia Symptoms &amp; Treatments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0" tooltip="https://my.clevelandclinic.org/health/diseases/15769-agoraphobia"/>
              </a:rPr>
              <a:t>https://my.clevelandclinic.org/health/diseases/15769-agoraphobia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Davidson, J. (2009) ‘Agoraphobia’,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Elsevier eBooks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pp.54–57.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1" tooltip="https://doi.org/10.1016/b978-008044910-4.00919-6"/>
              </a:rPr>
              <a:t>https://doi.org/10.1016/b978-008044910-4.00919-6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‌Ghazal, A.Y. and Hinton, D.E. (2016) ‘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Platzschwindel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agoraphobia and their influence on theories of anxiety at the end of the nineteenth century: theories of the role of biology and ‘representations’ (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Vorstellungen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History of Psychiatry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2" tooltip="https://doi.org/10.1177/0957154x16657710"/>
              </a:rPr>
              <a:t>https://doi.org/10.1177/0957154x16657710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‌Grant, C. (2024)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BreadcrumbList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3" tooltip="https://www.priorygroup.com/mental-health/agoraphobia-treatment"/>
              </a:rPr>
              <a:t>https://www.priorygroup.com/mental-health/agoraphobia-treatment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HM Government (2010) </a:t>
            </a:r>
            <a:r>
              <a:rPr lang="en-GB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Equality Act 2010 Guidance </a:t>
            </a:r>
            <a:r>
              <a:rPr lang="en-GB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Guidance</a:t>
            </a:r>
            <a:r>
              <a:rPr lang="en-GB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on matters to be taken into account in determining questions relating to the definition of disability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4"/>
              </a:rPr>
              <a:t>https://assets.publishing.service.gov.uk/media/5a80dcc8ed915d74e6230df4/Equality_Act_2010-disability_definition.pdf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24 March 2026).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‌Hunt, A. (2025)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The UK’s Most Googled Fears: What We’re Really Afraid Of - Express Doors Direct Blog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5" tooltip="https://www.expressdoorsdirect.co.uk/blog/the-uks-most-googled-fears-what-were-really-afraid-of/"/>
              </a:rPr>
              <a:t>https://www.expressdoorsdirect.co.uk/blog/the-uks-most-googled-fears-what-were-really-afraid-of/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Klein, D.F. and Gorman, J.M. (1987) ‘A model of panic and agoraphobic development’,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Acta </a:t>
            </a:r>
            <a:r>
              <a:rPr lang="en-US" sz="2400" i="1" dirty="0" err="1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Psychiatrica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Scandinavica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76(S335), pp.87–95.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6" tooltip="https://doi.org/10.1111/j.1600-0447.1987.tb07753.x"/>
              </a:rPr>
              <a:t>https://doi.org/10.1111/j.1600-0447.1987.tb07753.x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Lyons, G. (2022) </a:t>
            </a:r>
            <a:r>
              <a:rPr lang="en-US" sz="2400" i="1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How to overcome agoraphobia | Psyche Guides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lang="en-US" sz="2400" u="sng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7" tooltip="https://psyche.co/guides/how-to-overcome-agoraphobia-to-re-engage-with-the-world"/>
              </a:rPr>
              <a:t>https://psyche.co/guides/how-to-overcome-agoraphobia-to-re-engage-with-the-world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algn="just">
              <a:lnSpc>
                <a:spcPts val="2231"/>
              </a:lnSpc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algn="just">
              <a:lnSpc>
                <a:spcPts val="2231"/>
              </a:lnSpc>
              <a:spcBef>
                <a:spcPct val="0"/>
              </a:spcBef>
            </a:pPr>
            <a:endParaRPr lang="en-US" sz="1716" dirty="0">
              <a:solidFill>
                <a:srgbClr val="000000"/>
              </a:solidFill>
              <a:latin typeface="Arial Unicode"/>
              <a:ea typeface="Arial Unicode"/>
              <a:cs typeface="Arial Unicode"/>
              <a:sym typeface="Arial Unicod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1B6A267-39C8-392E-66C1-0DA5891017A3}"/>
              </a:ext>
            </a:extLst>
          </p:cNvPr>
          <p:cNvSpPr txBox="1"/>
          <p:nvPr/>
        </p:nvSpPr>
        <p:spPr>
          <a:xfrm>
            <a:off x="400050" y="469900"/>
            <a:ext cx="20345400" cy="11377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‌Mind (2021)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Treatment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2" tooltip="https://www.mind.org.uk/information-support/types-of-mental-health-problems/phobias/treatment/"/>
              </a:rPr>
              <a:t>https://www.mind.org.uk/information-support/types-of-mental-health-problems/phobias/treatment/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(2021)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Treatment - 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3" tooltip="https://www.nhs.uk/mental-health/conditions/agoraphobia/treatment/"/>
              </a:rPr>
              <a:t>https://www.nhs.uk/mental-health/conditions/agoraphobia/treatment/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Symptoms - 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4" tooltip="https://www.nhs.uk/mental-health/conditions/agoraphobia/symptoms/"/>
              </a:rPr>
              <a:t>https://www.nhs.uk/mental-health/conditions/agoraphobia/symptoms/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England (2023)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talking therapies, for anxiety and depression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5" tooltip="https://www.england.nhs.uk/mental-health/adults/nhs-talking-therapies/"/>
              </a:rPr>
              <a:t>https://www.england.nhs.uk/mental-health/adults/nhs-talking-therapies/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(22 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Somerset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(with or without history of panic disorder)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6" tooltip="https://www.somersetft.nhs.uk/somerset-talking-therapies/?problem=agoraphobia-with-or-without-history-of-panic-disorder"/>
              </a:rPr>
              <a:t>https://www.somersetft.nhs.uk/somerset-talking-therapies/?problem=agoraphobia-with-or-without-history-of-panic-disorder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South London and Maudsley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 - South London and Maudsley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7" tooltip="https://slam.nhs.uk/agoraphobia"/>
              </a:rPr>
              <a:t>https://slam.nhs.uk/agoraphobia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NHS South London and Maudsley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Service Detail - South London and Maudsley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8" tooltip="https://slam.nhs.uk/service-detail/service/centre-for-anxiety-disorders-and-trauma-112/"/>
              </a:rPr>
              <a:t>https://slam.nhs.uk/service-detail/service/centre-for-anxiety-disorders-and-trauma-112/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Rabasco, A., McKay, D., Smits, J.A., Powers, M.B., Meuret, A.E. and McGrath, P.B. (2022) ‘Psychosocial treatment for panic disorder: An umbrella review of systematic reviews and meta-analyses’,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Journal of Anxiety Disorders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86, p.102528.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9" tooltip="https://doi.org/10.1016/j.janxdis.2022.102528"/>
              </a:rPr>
              <a:t>https://doi.org/10.1016/j.janxdis.2022.102528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‌The Recovery Village (2022)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0" tooltip="https://www.therecoveryvillage.com/mental-health/agoraphobia/"/>
              </a:rPr>
              <a:t>https://www.therecoveryvillage.com/mental-health/agoraphobia/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28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Top Doctors (2026)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Top specialists for Agoraphobia in London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1" tooltip="https://www.topdoctors.co.uk/london/agoraphobia/"/>
              </a:rPr>
              <a:t>https://www.topdoctors.co.uk/london/agoraphobia/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 22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World Health Organization (2025)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ICD-11 for Mortality and Morbidity Statistics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2" tooltip="https://icd.who.int/browse/2025-01/mms/en#530592394"/>
              </a:rPr>
              <a:t>https://icd.who.int/browse/2025-01/mms/en#530592394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14 February 2026).</a:t>
            </a: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Arial Unicode"/>
              <a:cs typeface="Arial" panose="020B0604020202020204" pitchFamily="34" charset="0"/>
              <a:sym typeface="Arial Unicode"/>
            </a:endParaRPr>
          </a:p>
          <a:p>
            <a:pPr marL="0" marR="0" lvl="0" indent="0" algn="just" defTabSz="914400" rtl="0" eaLnBrk="1" fontAlgn="auto" latinLnBrk="0" hangingPunct="1">
              <a:lnSpc>
                <a:spcPts val="223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Yasgur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, S.B. (2018)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Agoraphobia: An Evolving Understanding of Definitions and Treatment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. Available at: </a:t>
            </a:r>
            <a:r>
              <a:rPr kumimoji="0" lang="en-US" sz="2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  <a:hlinkClick r:id="rId13" tooltip="https://www.psychiatryadvisor.com/features/agoraphobia-an-evolving-understanding-of-definitions-and-treatment/"/>
              </a:rPr>
              <a:t>https://www.psychiatryadvisor.com/features/agoraphobia-an-evolving-understanding-of-definitions-and-treatment/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 (Accessed: 22 February 2026</a:t>
            </a:r>
            <a:r>
              <a:rPr kumimoji="0" lang="en-US" sz="1716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rial Unicode"/>
                <a:cs typeface="Arial" panose="020B0604020202020204" pitchFamily="34" charset="0"/>
                <a:sym typeface="Arial Unicode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760060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2607</Words>
  <Application>Microsoft Office PowerPoint</Application>
  <PresentationFormat>Custom</PresentationFormat>
  <Paragraphs>174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Noto Sans</vt:lpstr>
      <vt:lpstr>Arial Unicode</vt:lpstr>
      <vt:lpstr>Wingdings</vt:lpstr>
      <vt:lpstr>Kelvinch</vt:lpstr>
      <vt:lpstr>Calibri</vt:lpstr>
      <vt:lpstr>Arial Unicode Bold</vt:lpstr>
      <vt:lpstr>Arial</vt:lpstr>
      <vt:lpstr>Symbol</vt:lpstr>
      <vt:lpstr>Office Theme</vt:lpstr>
      <vt:lpstr>BMHP6029 Psychopathological Classifications and Provisions Poster Presentation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University Research Poster in Beige and White Contemporary Editorial Style</dc:title>
  <dc:creator>Shengyul Mutafcheva</dc:creator>
  <cp:lastModifiedBy>Shengyul Mutafcheva (2324059)</cp:lastModifiedBy>
  <cp:revision>33</cp:revision>
  <dcterms:created xsi:type="dcterms:W3CDTF">2006-08-16T00:00:00Z</dcterms:created>
  <dcterms:modified xsi:type="dcterms:W3CDTF">2026-03-25T12:23:50Z</dcterms:modified>
  <dc:identifier>DAHCzMU882E</dc:identifier>
</cp:coreProperties>
</file>