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8" r:id="rId19"/>
    <p:sldId id="277"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4" autoAdjust="0"/>
    <p:restoredTop sz="81361" autoAdjust="0"/>
  </p:normalViewPr>
  <p:slideViewPr>
    <p:cSldViewPr snapToGrid="0">
      <p:cViewPr varScale="1">
        <p:scale>
          <a:sx n="54" d="100"/>
          <a:sy n="54" d="100"/>
        </p:scale>
        <p:origin x="11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77A8AA-2288-492C-8EB7-FC24E8478B8E}" type="doc">
      <dgm:prSet loTypeId="urn:microsoft.com/office/officeart/2005/8/layout/vList2" loCatId="list" qsTypeId="urn:microsoft.com/office/officeart/2005/8/quickstyle/simple1" qsCatId="simple" csTypeId="urn:microsoft.com/office/officeart/2005/8/colors/accent1_1" csCatId="accent1"/>
      <dgm:spPr/>
      <dgm:t>
        <a:bodyPr/>
        <a:lstStyle/>
        <a:p>
          <a:endParaRPr lang="en-IN"/>
        </a:p>
      </dgm:t>
    </dgm:pt>
    <dgm:pt modelId="{42CA1021-C328-4BCB-BA49-3B26E91FC744}">
      <dgm:prSet/>
      <dgm:spPr/>
      <dgm:t>
        <a:bodyPr/>
        <a:lstStyle/>
        <a:p>
          <a:r>
            <a:rPr lang="en-IN" dirty="0"/>
            <a:t>Leadership is about helping people achieve a common goal of an organisation (Daniel, 2019) </a:t>
          </a:r>
        </a:p>
      </dgm:t>
    </dgm:pt>
    <dgm:pt modelId="{B0868B65-B34B-458A-B725-13BA27DCCAF0}" type="parTrans" cxnId="{C7752231-FFF9-4905-801C-695B865B7344}">
      <dgm:prSet/>
      <dgm:spPr/>
      <dgm:t>
        <a:bodyPr/>
        <a:lstStyle/>
        <a:p>
          <a:endParaRPr lang="en-IN"/>
        </a:p>
      </dgm:t>
    </dgm:pt>
    <dgm:pt modelId="{E4AA5E32-E5C1-4E28-9054-94944A5A8483}" type="sibTrans" cxnId="{C7752231-FFF9-4905-801C-695B865B7344}">
      <dgm:prSet/>
      <dgm:spPr/>
      <dgm:t>
        <a:bodyPr/>
        <a:lstStyle/>
        <a:p>
          <a:endParaRPr lang="en-IN"/>
        </a:p>
      </dgm:t>
    </dgm:pt>
    <dgm:pt modelId="{CD578969-7526-457B-B73A-6726AF726538}">
      <dgm:prSet/>
      <dgm:spPr/>
      <dgm:t>
        <a:bodyPr/>
        <a:lstStyle/>
        <a:p>
          <a:r>
            <a:rPr lang="en-IN"/>
            <a:t>The requirements of modern organisations are creating new challenges for organisational managers who have to oversee multiple and diverse forms of complexity. </a:t>
          </a:r>
        </a:p>
      </dgm:t>
    </dgm:pt>
    <dgm:pt modelId="{C8C44043-4137-4C65-AAB4-B65938137240}" type="parTrans" cxnId="{0A2EDC19-18CC-4FD4-8994-FBB8AB405CD7}">
      <dgm:prSet/>
      <dgm:spPr/>
      <dgm:t>
        <a:bodyPr/>
        <a:lstStyle/>
        <a:p>
          <a:endParaRPr lang="en-IN"/>
        </a:p>
      </dgm:t>
    </dgm:pt>
    <dgm:pt modelId="{B58642F8-2BFF-43A3-A1BF-95DA6D5AA779}" type="sibTrans" cxnId="{0A2EDC19-18CC-4FD4-8994-FBB8AB405CD7}">
      <dgm:prSet/>
      <dgm:spPr/>
      <dgm:t>
        <a:bodyPr/>
        <a:lstStyle/>
        <a:p>
          <a:endParaRPr lang="en-IN"/>
        </a:p>
      </dgm:t>
    </dgm:pt>
    <dgm:pt modelId="{63C42CC0-3C83-4836-9695-828AB33D6C6D}">
      <dgm:prSet/>
      <dgm:spPr/>
      <dgm:t>
        <a:bodyPr/>
        <a:lstStyle/>
        <a:p>
          <a:r>
            <a:rPr lang="en-IN"/>
            <a:t>Emotional intelligence and cultural intelligence are two key competencies for successful leadership (Kanwal, Yasmin and Bhatti, 2017). </a:t>
          </a:r>
        </a:p>
      </dgm:t>
    </dgm:pt>
    <dgm:pt modelId="{793842C9-8B32-4F58-B73D-B010509DA144}" type="parTrans" cxnId="{6D15586D-6F98-4AEF-88DF-6C6F34AFE12F}">
      <dgm:prSet/>
      <dgm:spPr/>
      <dgm:t>
        <a:bodyPr/>
        <a:lstStyle/>
        <a:p>
          <a:endParaRPr lang="en-IN"/>
        </a:p>
      </dgm:t>
    </dgm:pt>
    <dgm:pt modelId="{E4D0D862-0919-427F-B19B-FAAEEF78BEA9}" type="sibTrans" cxnId="{6D15586D-6F98-4AEF-88DF-6C6F34AFE12F}">
      <dgm:prSet/>
      <dgm:spPr/>
      <dgm:t>
        <a:bodyPr/>
        <a:lstStyle/>
        <a:p>
          <a:endParaRPr lang="en-IN"/>
        </a:p>
      </dgm:t>
    </dgm:pt>
    <dgm:pt modelId="{FA57E884-5D2F-44B5-BBA3-225E13DEEE66}" type="pres">
      <dgm:prSet presAssocID="{1577A8AA-2288-492C-8EB7-FC24E8478B8E}" presName="linear" presStyleCnt="0">
        <dgm:presLayoutVars>
          <dgm:animLvl val="lvl"/>
          <dgm:resizeHandles val="exact"/>
        </dgm:presLayoutVars>
      </dgm:prSet>
      <dgm:spPr/>
    </dgm:pt>
    <dgm:pt modelId="{F608DAFD-7146-447B-856F-A2E316FC7DB9}" type="pres">
      <dgm:prSet presAssocID="{42CA1021-C328-4BCB-BA49-3B26E91FC744}" presName="parentText" presStyleLbl="node1" presStyleIdx="0" presStyleCnt="3">
        <dgm:presLayoutVars>
          <dgm:chMax val="0"/>
          <dgm:bulletEnabled val="1"/>
        </dgm:presLayoutVars>
      </dgm:prSet>
      <dgm:spPr/>
    </dgm:pt>
    <dgm:pt modelId="{4DE399C2-B92A-4531-9958-2C42EBB1B088}" type="pres">
      <dgm:prSet presAssocID="{E4AA5E32-E5C1-4E28-9054-94944A5A8483}" presName="spacer" presStyleCnt="0"/>
      <dgm:spPr/>
    </dgm:pt>
    <dgm:pt modelId="{96461F24-0853-4AFD-924A-AAA65FEADB85}" type="pres">
      <dgm:prSet presAssocID="{CD578969-7526-457B-B73A-6726AF726538}" presName="parentText" presStyleLbl="node1" presStyleIdx="1" presStyleCnt="3">
        <dgm:presLayoutVars>
          <dgm:chMax val="0"/>
          <dgm:bulletEnabled val="1"/>
        </dgm:presLayoutVars>
      </dgm:prSet>
      <dgm:spPr/>
    </dgm:pt>
    <dgm:pt modelId="{231F955F-5436-4135-B6F0-B93B06E3C6A1}" type="pres">
      <dgm:prSet presAssocID="{B58642F8-2BFF-43A3-A1BF-95DA6D5AA779}" presName="spacer" presStyleCnt="0"/>
      <dgm:spPr/>
    </dgm:pt>
    <dgm:pt modelId="{1EF615B4-0B1D-41DA-8518-1F931E35C030}" type="pres">
      <dgm:prSet presAssocID="{63C42CC0-3C83-4836-9695-828AB33D6C6D}" presName="parentText" presStyleLbl="node1" presStyleIdx="2" presStyleCnt="3">
        <dgm:presLayoutVars>
          <dgm:chMax val="0"/>
          <dgm:bulletEnabled val="1"/>
        </dgm:presLayoutVars>
      </dgm:prSet>
      <dgm:spPr/>
    </dgm:pt>
  </dgm:ptLst>
  <dgm:cxnLst>
    <dgm:cxn modelId="{085B7A10-96E9-488B-B2FB-9840D3292DD2}" type="presOf" srcId="{1577A8AA-2288-492C-8EB7-FC24E8478B8E}" destId="{FA57E884-5D2F-44B5-BBA3-225E13DEEE66}" srcOrd="0" destOrd="0" presId="urn:microsoft.com/office/officeart/2005/8/layout/vList2"/>
    <dgm:cxn modelId="{0A2EDC19-18CC-4FD4-8994-FBB8AB405CD7}" srcId="{1577A8AA-2288-492C-8EB7-FC24E8478B8E}" destId="{CD578969-7526-457B-B73A-6726AF726538}" srcOrd="1" destOrd="0" parTransId="{C8C44043-4137-4C65-AAB4-B65938137240}" sibTransId="{B58642F8-2BFF-43A3-A1BF-95DA6D5AA779}"/>
    <dgm:cxn modelId="{0C8CC524-84BF-4A3B-AD62-E168E4B9C36A}" type="presOf" srcId="{42CA1021-C328-4BCB-BA49-3B26E91FC744}" destId="{F608DAFD-7146-447B-856F-A2E316FC7DB9}" srcOrd="0" destOrd="0" presId="urn:microsoft.com/office/officeart/2005/8/layout/vList2"/>
    <dgm:cxn modelId="{E46C5827-3B0A-4BBB-87CE-DE9B11D8E33F}" type="presOf" srcId="{CD578969-7526-457B-B73A-6726AF726538}" destId="{96461F24-0853-4AFD-924A-AAA65FEADB85}" srcOrd="0" destOrd="0" presId="urn:microsoft.com/office/officeart/2005/8/layout/vList2"/>
    <dgm:cxn modelId="{C7752231-FFF9-4905-801C-695B865B7344}" srcId="{1577A8AA-2288-492C-8EB7-FC24E8478B8E}" destId="{42CA1021-C328-4BCB-BA49-3B26E91FC744}" srcOrd="0" destOrd="0" parTransId="{B0868B65-B34B-458A-B725-13BA27DCCAF0}" sibTransId="{E4AA5E32-E5C1-4E28-9054-94944A5A8483}"/>
    <dgm:cxn modelId="{9765E65D-EFA1-4A2C-8833-AB1EC1E54092}" type="presOf" srcId="{63C42CC0-3C83-4836-9695-828AB33D6C6D}" destId="{1EF615B4-0B1D-41DA-8518-1F931E35C030}" srcOrd="0" destOrd="0" presId="urn:microsoft.com/office/officeart/2005/8/layout/vList2"/>
    <dgm:cxn modelId="{6D15586D-6F98-4AEF-88DF-6C6F34AFE12F}" srcId="{1577A8AA-2288-492C-8EB7-FC24E8478B8E}" destId="{63C42CC0-3C83-4836-9695-828AB33D6C6D}" srcOrd="2" destOrd="0" parTransId="{793842C9-8B32-4F58-B73D-B010509DA144}" sibTransId="{E4D0D862-0919-427F-B19B-FAAEEF78BEA9}"/>
    <dgm:cxn modelId="{B9F6CE50-6C9A-4808-85C9-EBD7FAA62650}" type="presParOf" srcId="{FA57E884-5D2F-44B5-BBA3-225E13DEEE66}" destId="{F608DAFD-7146-447B-856F-A2E316FC7DB9}" srcOrd="0" destOrd="0" presId="urn:microsoft.com/office/officeart/2005/8/layout/vList2"/>
    <dgm:cxn modelId="{8BE754A8-AD3B-4E3D-AA13-5A4776D0E38A}" type="presParOf" srcId="{FA57E884-5D2F-44B5-BBA3-225E13DEEE66}" destId="{4DE399C2-B92A-4531-9958-2C42EBB1B088}" srcOrd="1" destOrd="0" presId="urn:microsoft.com/office/officeart/2005/8/layout/vList2"/>
    <dgm:cxn modelId="{F8355AE5-96E9-4154-AEC8-E34CF6A1A8DD}" type="presParOf" srcId="{FA57E884-5D2F-44B5-BBA3-225E13DEEE66}" destId="{96461F24-0853-4AFD-924A-AAA65FEADB85}" srcOrd="2" destOrd="0" presId="urn:microsoft.com/office/officeart/2005/8/layout/vList2"/>
    <dgm:cxn modelId="{1D597F3D-0532-43F1-B5AD-5C8F17F0BE7F}" type="presParOf" srcId="{FA57E884-5D2F-44B5-BBA3-225E13DEEE66}" destId="{231F955F-5436-4135-B6F0-B93B06E3C6A1}" srcOrd="3" destOrd="0" presId="urn:microsoft.com/office/officeart/2005/8/layout/vList2"/>
    <dgm:cxn modelId="{7108E10F-6114-4BB2-801E-53FBB00F1C25}" type="presParOf" srcId="{FA57E884-5D2F-44B5-BBA3-225E13DEEE66}" destId="{1EF615B4-0B1D-41DA-8518-1F931E35C03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210972-64C2-4AB5-BA71-8B2E4AD9CF6F}" type="doc">
      <dgm:prSet loTypeId="urn:microsoft.com/office/officeart/2005/8/layout/pyramid2" loCatId="pyramid" qsTypeId="urn:microsoft.com/office/officeart/2005/8/quickstyle/simple1" qsCatId="simple" csTypeId="urn:microsoft.com/office/officeart/2005/8/colors/colorful3" csCatId="colorful"/>
      <dgm:spPr/>
      <dgm:t>
        <a:bodyPr/>
        <a:lstStyle/>
        <a:p>
          <a:endParaRPr lang="en-IN"/>
        </a:p>
      </dgm:t>
    </dgm:pt>
    <dgm:pt modelId="{0EDF688C-2EC2-4437-9808-F8E5570FC42C}">
      <dgm:prSet/>
      <dgm:spPr/>
      <dgm:t>
        <a:bodyPr/>
        <a:lstStyle/>
        <a:p>
          <a:r>
            <a:rPr lang="en-IN"/>
            <a:t>Empathy, listening and collaboration are core aspects of leadership practices as defined by Edith Heard.</a:t>
          </a:r>
        </a:p>
      </dgm:t>
    </dgm:pt>
    <dgm:pt modelId="{DE0000E3-FCF0-4D1F-AC3F-1B5E8305F61A}" type="parTrans" cxnId="{E99C8EB7-D612-4354-B299-A805D8228F8A}">
      <dgm:prSet/>
      <dgm:spPr/>
      <dgm:t>
        <a:bodyPr/>
        <a:lstStyle/>
        <a:p>
          <a:endParaRPr lang="en-IN"/>
        </a:p>
      </dgm:t>
    </dgm:pt>
    <dgm:pt modelId="{77BEE889-45D1-4CC5-BB87-36B38D642F61}" type="sibTrans" cxnId="{E99C8EB7-D612-4354-B299-A805D8228F8A}">
      <dgm:prSet/>
      <dgm:spPr/>
      <dgm:t>
        <a:bodyPr/>
        <a:lstStyle/>
        <a:p>
          <a:endParaRPr lang="en-IN"/>
        </a:p>
      </dgm:t>
    </dgm:pt>
    <dgm:pt modelId="{9B42CCBC-0B1B-4503-9EA9-EF66ECD1B2A1}">
      <dgm:prSet/>
      <dgm:spPr/>
      <dgm:t>
        <a:bodyPr/>
        <a:lstStyle/>
        <a:p>
          <a:r>
            <a:rPr lang="en-IN"/>
            <a:t>There has been an evolution of leadership from hierarchical models toward more inclusive forms of leadership.</a:t>
          </a:r>
        </a:p>
      </dgm:t>
    </dgm:pt>
    <dgm:pt modelId="{8D3E9456-B2F2-450B-8F74-5E84FE62CE49}" type="parTrans" cxnId="{73AB44D7-A8BB-4C2A-A1CB-3B854E2FE243}">
      <dgm:prSet/>
      <dgm:spPr/>
      <dgm:t>
        <a:bodyPr/>
        <a:lstStyle/>
        <a:p>
          <a:endParaRPr lang="en-IN"/>
        </a:p>
      </dgm:t>
    </dgm:pt>
    <dgm:pt modelId="{5254BC3E-5DC5-4D63-B9F7-FF601ABA5E69}" type="sibTrans" cxnId="{73AB44D7-A8BB-4C2A-A1CB-3B854E2FE243}">
      <dgm:prSet/>
      <dgm:spPr/>
      <dgm:t>
        <a:bodyPr/>
        <a:lstStyle/>
        <a:p>
          <a:endParaRPr lang="en-IN"/>
        </a:p>
      </dgm:t>
    </dgm:pt>
    <dgm:pt modelId="{5F448710-0538-40AA-9B47-AE019EF3D9A6}">
      <dgm:prSet/>
      <dgm:spPr/>
      <dgm:t>
        <a:bodyPr/>
        <a:lstStyle/>
        <a:p>
          <a:r>
            <a:rPr lang="en-IN"/>
            <a:t>In order for effective communication to occur in diverse/multicultural settings, leaders will need to be able to adjust their communication style as well as their behaviours.</a:t>
          </a:r>
        </a:p>
      </dgm:t>
    </dgm:pt>
    <dgm:pt modelId="{C86DBB09-16BD-4F2B-96BA-5840D8001C87}" type="parTrans" cxnId="{5DE104CB-6685-4531-B514-CB355C9ACCD1}">
      <dgm:prSet/>
      <dgm:spPr/>
      <dgm:t>
        <a:bodyPr/>
        <a:lstStyle/>
        <a:p>
          <a:endParaRPr lang="en-IN"/>
        </a:p>
      </dgm:t>
    </dgm:pt>
    <dgm:pt modelId="{D0DEEBE4-2998-4EBF-B6C3-74E58849C560}" type="sibTrans" cxnId="{5DE104CB-6685-4531-B514-CB355C9ACCD1}">
      <dgm:prSet/>
      <dgm:spPr/>
      <dgm:t>
        <a:bodyPr/>
        <a:lstStyle/>
        <a:p>
          <a:endParaRPr lang="en-IN"/>
        </a:p>
      </dgm:t>
    </dgm:pt>
    <dgm:pt modelId="{FA70E67A-B23A-40A1-AB40-8FF00034A070}" type="pres">
      <dgm:prSet presAssocID="{48210972-64C2-4AB5-BA71-8B2E4AD9CF6F}" presName="compositeShape" presStyleCnt="0">
        <dgm:presLayoutVars>
          <dgm:dir/>
          <dgm:resizeHandles/>
        </dgm:presLayoutVars>
      </dgm:prSet>
      <dgm:spPr/>
    </dgm:pt>
    <dgm:pt modelId="{ADE5588C-B357-4158-AFBF-C90408E02710}" type="pres">
      <dgm:prSet presAssocID="{48210972-64C2-4AB5-BA71-8B2E4AD9CF6F}" presName="pyramid" presStyleLbl="node1" presStyleIdx="0" presStyleCnt="1"/>
      <dgm:spPr/>
    </dgm:pt>
    <dgm:pt modelId="{648CF5FC-1BE7-4FC1-93AB-09C1BF95DD1C}" type="pres">
      <dgm:prSet presAssocID="{48210972-64C2-4AB5-BA71-8B2E4AD9CF6F}" presName="theList" presStyleCnt="0"/>
      <dgm:spPr/>
    </dgm:pt>
    <dgm:pt modelId="{1031AEF4-C616-4A38-83D3-444D523F077C}" type="pres">
      <dgm:prSet presAssocID="{0EDF688C-2EC2-4437-9808-F8E5570FC42C}" presName="aNode" presStyleLbl="fgAcc1" presStyleIdx="0" presStyleCnt="3">
        <dgm:presLayoutVars>
          <dgm:bulletEnabled val="1"/>
        </dgm:presLayoutVars>
      </dgm:prSet>
      <dgm:spPr/>
    </dgm:pt>
    <dgm:pt modelId="{D89E981E-FACF-4C38-8AD1-80C3528B0444}" type="pres">
      <dgm:prSet presAssocID="{0EDF688C-2EC2-4437-9808-F8E5570FC42C}" presName="aSpace" presStyleCnt="0"/>
      <dgm:spPr/>
    </dgm:pt>
    <dgm:pt modelId="{9E12933C-DB09-411E-AB9D-E71C8FAAC67C}" type="pres">
      <dgm:prSet presAssocID="{9B42CCBC-0B1B-4503-9EA9-EF66ECD1B2A1}" presName="aNode" presStyleLbl="fgAcc1" presStyleIdx="1" presStyleCnt="3">
        <dgm:presLayoutVars>
          <dgm:bulletEnabled val="1"/>
        </dgm:presLayoutVars>
      </dgm:prSet>
      <dgm:spPr/>
    </dgm:pt>
    <dgm:pt modelId="{DA310DF3-A700-45F5-AAB3-3ABAAD5AC003}" type="pres">
      <dgm:prSet presAssocID="{9B42CCBC-0B1B-4503-9EA9-EF66ECD1B2A1}" presName="aSpace" presStyleCnt="0"/>
      <dgm:spPr/>
    </dgm:pt>
    <dgm:pt modelId="{E6D68293-AF1A-4FDE-AD19-C4C62DAB2540}" type="pres">
      <dgm:prSet presAssocID="{5F448710-0538-40AA-9B47-AE019EF3D9A6}" presName="aNode" presStyleLbl="fgAcc1" presStyleIdx="2" presStyleCnt="3">
        <dgm:presLayoutVars>
          <dgm:bulletEnabled val="1"/>
        </dgm:presLayoutVars>
      </dgm:prSet>
      <dgm:spPr/>
    </dgm:pt>
    <dgm:pt modelId="{3E326888-E3E3-4418-95A0-7243A23C815B}" type="pres">
      <dgm:prSet presAssocID="{5F448710-0538-40AA-9B47-AE019EF3D9A6}" presName="aSpace" presStyleCnt="0"/>
      <dgm:spPr/>
    </dgm:pt>
  </dgm:ptLst>
  <dgm:cxnLst>
    <dgm:cxn modelId="{D3EBF53C-E8F2-402A-8563-E75BD978EE28}" type="presOf" srcId="{48210972-64C2-4AB5-BA71-8B2E4AD9CF6F}" destId="{FA70E67A-B23A-40A1-AB40-8FF00034A070}" srcOrd="0" destOrd="0" presId="urn:microsoft.com/office/officeart/2005/8/layout/pyramid2"/>
    <dgm:cxn modelId="{E2BB5C81-A1E3-4300-B98D-AB67ABF1DA5D}" type="presOf" srcId="{5F448710-0538-40AA-9B47-AE019EF3D9A6}" destId="{E6D68293-AF1A-4FDE-AD19-C4C62DAB2540}" srcOrd="0" destOrd="0" presId="urn:microsoft.com/office/officeart/2005/8/layout/pyramid2"/>
    <dgm:cxn modelId="{796D62AC-BBCF-4EF9-90A1-6224632E24D7}" type="presOf" srcId="{0EDF688C-2EC2-4437-9808-F8E5570FC42C}" destId="{1031AEF4-C616-4A38-83D3-444D523F077C}" srcOrd="0" destOrd="0" presId="urn:microsoft.com/office/officeart/2005/8/layout/pyramid2"/>
    <dgm:cxn modelId="{45E3BEB3-07D0-4C0E-9F81-CE2A554898EF}" type="presOf" srcId="{9B42CCBC-0B1B-4503-9EA9-EF66ECD1B2A1}" destId="{9E12933C-DB09-411E-AB9D-E71C8FAAC67C}" srcOrd="0" destOrd="0" presId="urn:microsoft.com/office/officeart/2005/8/layout/pyramid2"/>
    <dgm:cxn modelId="{E99C8EB7-D612-4354-B299-A805D8228F8A}" srcId="{48210972-64C2-4AB5-BA71-8B2E4AD9CF6F}" destId="{0EDF688C-2EC2-4437-9808-F8E5570FC42C}" srcOrd="0" destOrd="0" parTransId="{DE0000E3-FCF0-4D1F-AC3F-1B5E8305F61A}" sibTransId="{77BEE889-45D1-4CC5-BB87-36B38D642F61}"/>
    <dgm:cxn modelId="{5DE104CB-6685-4531-B514-CB355C9ACCD1}" srcId="{48210972-64C2-4AB5-BA71-8B2E4AD9CF6F}" destId="{5F448710-0538-40AA-9B47-AE019EF3D9A6}" srcOrd="2" destOrd="0" parTransId="{C86DBB09-16BD-4F2B-96BA-5840D8001C87}" sibTransId="{D0DEEBE4-2998-4EBF-B6C3-74E58849C560}"/>
    <dgm:cxn modelId="{73AB44D7-A8BB-4C2A-A1CB-3B854E2FE243}" srcId="{48210972-64C2-4AB5-BA71-8B2E4AD9CF6F}" destId="{9B42CCBC-0B1B-4503-9EA9-EF66ECD1B2A1}" srcOrd="1" destOrd="0" parTransId="{8D3E9456-B2F2-450B-8F74-5E84FE62CE49}" sibTransId="{5254BC3E-5DC5-4D63-B9F7-FF601ABA5E69}"/>
    <dgm:cxn modelId="{2BC5C9A0-5D57-47C8-BB54-727EA243AB54}" type="presParOf" srcId="{FA70E67A-B23A-40A1-AB40-8FF00034A070}" destId="{ADE5588C-B357-4158-AFBF-C90408E02710}" srcOrd="0" destOrd="0" presId="urn:microsoft.com/office/officeart/2005/8/layout/pyramid2"/>
    <dgm:cxn modelId="{6BE024EB-DBD5-4DF6-B896-D57B0CD5EB5E}" type="presParOf" srcId="{FA70E67A-B23A-40A1-AB40-8FF00034A070}" destId="{648CF5FC-1BE7-4FC1-93AB-09C1BF95DD1C}" srcOrd="1" destOrd="0" presId="urn:microsoft.com/office/officeart/2005/8/layout/pyramid2"/>
    <dgm:cxn modelId="{836C1E41-B933-4EAE-80E7-3E5AF83FA249}" type="presParOf" srcId="{648CF5FC-1BE7-4FC1-93AB-09C1BF95DD1C}" destId="{1031AEF4-C616-4A38-83D3-444D523F077C}" srcOrd="0" destOrd="0" presId="urn:microsoft.com/office/officeart/2005/8/layout/pyramid2"/>
    <dgm:cxn modelId="{7C9E8B98-FBE8-4DBF-A053-EA3A76D9631E}" type="presParOf" srcId="{648CF5FC-1BE7-4FC1-93AB-09C1BF95DD1C}" destId="{D89E981E-FACF-4C38-8AD1-80C3528B0444}" srcOrd="1" destOrd="0" presId="urn:microsoft.com/office/officeart/2005/8/layout/pyramid2"/>
    <dgm:cxn modelId="{574FEEE1-5820-4D6E-8606-DA3D2B5C82D6}" type="presParOf" srcId="{648CF5FC-1BE7-4FC1-93AB-09C1BF95DD1C}" destId="{9E12933C-DB09-411E-AB9D-E71C8FAAC67C}" srcOrd="2" destOrd="0" presId="urn:microsoft.com/office/officeart/2005/8/layout/pyramid2"/>
    <dgm:cxn modelId="{DBE0345C-2F6C-43E0-8193-C7EEC240DCA7}" type="presParOf" srcId="{648CF5FC-1BE7-4FC1-93AB-09C1BF95DD1C}" destId="{DA310DF3-A700-45F5-AAB3-3ABAAD5AC003}" srcOrd="3" destOrd="0" presId="urn:microsoft.com/office/officeart/2005/8/layout/pyramid2"/>
    <dgm:cxn modelId="{18A8DF9C-AB9D-4EBF-BEC5-BC2C0B81469E}" type="presParOf" srcId="{648CF5FC-1BE7-4FC1-93AB-09C1BF95DD1C}" destId="{E6D68293-AF1A-4FDE-AD19-C4C62DAB2540}" srcOrd="4" destOrd="0" presId="urn:microsoft.com/office/officeart/2005/8/layout/pyramid2"/>
    <dgm:cxn modelId="{312A22CE-3F5B-499E-99DA-889A92557388}" type="presParOf" srcId="{648CF5FC-1BE7-4FC1-93AB-09C1BF95DD1C}" destId="{3E326888-E3E3-4418-95A0-7243A23C815B}"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D62FC-0386-44B5-8EA3-34205CDF61E3}" type="doc">
      <dgm:prSet loTypeId="urn:microsoft.com/office/officeart/2005/8/layout/hProcess11" loCatId="process" qsTypeId="urn:microsoft.com/office/officeart/2005/8/quickstyle/simple1" qsCatId="simple" csTypeId="urn:microsoft.com/office/officeart/2005/8/colors/colorful3" csCatId="colorful"/>
      <dgm:spPr/>
      <dgm:t>
        <a:bodyPr/>
        <a:lstStyle/>
        <a:p>
          <a:endParaRPr lang="en-IN"/>
        </a:p>
      </dgm:t>
    </dgm:pt>
    <dgm:pt modelId="{875C6AFF-8F03-49A2-84C8-8EB35A34199A}">
      <dgm:prSet/>
      <dgm:spPr/>
      <dgm:t>
        <a:bodyPr/>
        <a:lstStyle/>
        <a:p>
          <a:r>
            <a:rPr lang="en-IN" dirty="0"/>
            <a:t>Emotional Intelligence (EI) is defined as an individual's ability to recognise, understand, and manage their own emotions and those of other people. </a:t>
          </a:r>
        </a:p>
      </dgm:t>
    </dgm:pt>
    <dgm:pt modelId="{E39056BB-73ED-44CD-A584-B864527F44C1}" type="parTrans" cxnId="{F340C490-0233-4F6A-A484-14D3CD905D5F}">
      <dgm:prSet/>
      <dgm:spPr/>
      <dgm:t>
        <a:bodyPr/>
        <a:lstStyle/>
        <a:p>
          <a:endParaRPr lang="en-IN"/>
        </a:p>
      </dgm:t>
    </dgm:pt>
    <dgm:pt modelId="{347F83DA-1DFF-4A37-9F5B-B88E25A0E37C}" type="sibTrans" cxnId="{F340C490-0233-4F6A-A484-14D3CD905D5F}">
      <dgm:prSet/>
      <dgm:spPr/>
      <dgm:t>
        <a:bodyPr/>
        <a:lstStyle/>
        <a:p>
          <a:endParaRPr lang="en-IN"/>
        </a:p>
      </dgm:t>
    </dgm:pt>
    <dgm:pt modelId="{DAF3ABC2-33E1-4038-8E85-20F170B906EB}">
      <dgm:prSet/>
      <dgm:spPr/>
      <dgm:t>
        <a:bodyPr/>
        <a:lstStyle/>
        <a:p>
          <a:r>
            <a:rPr lang="en-IN"/>
            <a:t>EI also encompasses four additional abilities, which are: Self Awareness, Self-Regulation, Motivation, Empathy and Social Skills.</a:t>
          </a:r>
        </a:p>
      </dgm:t>
    </dgm:pt>
    <dgm:pt modelId="{DC8AAB74-7D94-4C9D-B3E8-559061EFB397}" type="parTrans" cxnId="{4E6ADDDD-5311-4667-84F9-344E4A196EBC}">
      <dgm:prSet/>
      <dgm:spPr/>
      <dgm:t>
        <a:bodyPr/>
        <a:lstStyle/>
        <a:p>
          <a:endParaRPr lang="en-IN"/>
        </a:p>
      </dgm:t>
    </dgm:pt>
    <dgm:pt modelId="{3BEE847F-73E0-4B4F-A080-BB6C0C05D80E}" type="sibTrans" cxnId="{4E6ADDDD-5311-4667-84F9-344E4A196EBC}">
      <dgm:prSet/>
      <dgm:spPr/>
      <dgm:t>
        <a:bodyPr/>
        <a:lstStyle/>
        <a:p>
          <a:endParaRPr lang="en-IN"/>
        </a:p>
      </dgm:t>
    </dgm:pt>
    <dgm:pt modelId="{02B24A34-1BDA-4B46-A5BD-F2BAA71550CA}" type="pres">
      <dgm:prSet presAssocID="{514D62FC-0386-44B5-8EA3-34205CDF61E3}" presName="Name0" presStyleCnt="0">
        <dgm:presLayoutVars>
          <dgm:dir/>
          <dgm:resizeHandles val="exact"/>
        </dgm:presLayoutVars>
      </dgm:prSet>
      <dgm:spPr/>
    </dgm:pt>
    <dgm:pt modelId="{23425BBA-4879-42D7-B10C-1AE3BC08F6ED}" type="pres">
      <dgm:prSet presAssocID="{514D62FC-0386-44B5-8EA3-34205CDF61E3}" presName="arrow" presStyleLbl="bgShp" presStyleIdx="0" presStyleCnt="1"/>
      <dgm:spPr/>
    </dgm:pt>
    <dgm:pt modelId="{73FA2A22-3DC5-49FC-B9A5-6047ACEDF4C3}" type="pres">
      <dgm:prSet presAssocID="{514D62FC-0386-44B5-8EA3-34205CDF61E3}" presName="points" presStyleCnt="0"/>
      <dgm:spPr/>
    </dgm:pt>
    <dgm:pt modelId="{FE6097F6-091C-46F0-B6F6-D82AD6887C24}" type="pres">
      <dgm:prSet presAssocID="{875C6AFF-8F03-49A2-84C8-8EB35A34199A}" presName="compositeA" presStyleCnt="0"/>
      <dgm:spPr/>
    </dgm:pt>
    <dgm:pt modelId="{8BEA6C3C-7A85-461B-BFD5-17170CFDDD9A}" type="pres">
      <dgm:prSet presAssocID="{875C6AFF-8F03-49A2-84C8-8EB35A34199A}" presName="textA" presStyleLbl="revTx" presStyleIdx="0" presStyleCnt="2">
        <dgm:presLayoutVars>
          <dgm:bulletEnabled val="1"/>
        </dgm:presLayoutVars>
      </dgm:prSet>
      <dgm:spPr/>
    </dgm:pt>
    <dgm:pt modelId="{9B73E717-C206-4A80-B26C-CC169CD69E2E}" type="pres">
      <dgm:prSet presAssocID="{875C6AFF-8F03-49A2-84C8-8EB35A34199A}" presName="circleA" presStyleLbl="node1" presStyleIdx="0" presStyleCnt="2"/>
      <dgm:spPr/>
    </dgm:pt>
    <dgm:pt modelId="{F8A6EECE-A48F-40ED-86E2-7B459D995CD6}" type="pres">
      <dgm:prSet presAssocID="{875C6AFF-8F03-49A2-84C8-8EB35A34199A}" presName="spaceA" presStyleCnt="0"/>
      <dgm:spPr/>
    </dgm:pt>
    <dgm:pt modelId="{91EC8A4F-63E9-4E28-95B0-7549741AD522}" type="pres">
      <dgm:prSet presAssocID="{347F83DA-1DFF-4A37-9F5B-B88E25A0E37C}" presName="space" presStyleCnt="0"/>
      <dgm:spPr/>
    </dgm:pt>
    <dgm:pt modelId="{3B5BFC33-495E-4040-AD98-E897240407F3}" type="pres">
      <dgm:prSet presAssocID="{DAF3ABC2-33E1-4038-8E85-20F170B906EB}" presName="compositeB" presStyleCnt="0"/>
      <dgm:spPr/>
    </dgm:pt>
    <dgm:pt modelId="{4C26584D-B7D7-47A2-A3AD-10C38A722B82}" type="pres">
      <dgm:prSet presAssocID="{DAF3ABC2-33E1-4038-8E85-20F170B906EB}" presName="textB" presStyleLbl="revTx" presStyleIdx="1" presStyleCnt="2">
        <dgm:presLayoutVars>
          <dgm:bulletEnabled val="1"/>
        </dgm:presLayoutVars>
      </dgm:prSet>
      <dgm:spPr/>
    </dgm:pt>
    <dgm:pt modelId="{CB644399-3660-413D-958E-F4621894DBFB}" type="pres">
      <dgm:prSet presAssocID="{DAF3ABC2-33E1-4038-8E85-20F170B906EB}" presName="circleB" presStyleLbl="node1" presStyleIdx="1" presStyleCnt="2"/>
      <dgm:spPr/>
    </dgm:pt>
    <dgm:pt modelId="{CE76390B-DF6D-47C3-BF33-086A2CCCD1CF}" type="pres">
      <dgm:prSet presAssocID="{DAF3ABC2-33E1-4038-8E85-20F170B906EB}" presName="spaceB" presStyleCnt="0"/>
      <dgm:spPr/>
    </dgm:pt>
  </dgm:ptLst>
  <dgm:cxnLst>
    <dgm:cxn modelId="{93502801-43C2-4A7E-B010-77D9898A2143}" type="presOf" srcId="{875C6AFF-8F03-49A2-84C8-8EB35A34199A}" destId="{8BEA6C3C-7A85-461B-BFD5-17170CFDDD9A}" srcOrd="0" destOrd="0" presId="urn:microsoft.com/office/officeart/2005/8/layout/hProcess11"/>
    <dgm:cxn modelId="{974B8034-9B2D-4EF6-A4DB-8F0AFAF415A3}" type="presOf" srcId="{DAF3ABC2-33E1-4038-8E85-20F170B906EB}" destId="{4C26584D-B7D7-47A2-A3AD-10C38A722B82}" srcOrd="0" destOrd="0" presId="urn:microsoft.com/office/officeart/2005/8/layout/hProcess11"/>
    <dgm:cxn modelId="{961E995F-578D-4253-B80D-180763EF60F5}" type="presOf" srcId="{514D62FC-0386-44B5-8EA3-34205CDF61E3}" destId="{02B24A34-1BDA-4B46-A5BD-F2BAA71550CA}" srcOrd="0" destOrd="0" presId="urn:microsoft.com/office/officeart/2005/8/layout/hProcess11"/>
    <dgm:cxn modelId="{F340C490-0233-4F6A-A484-14D3CD905D5F}" srcId="{514D62FC-0386-44B5-8EA3-34205CDF61E3}" destId="{875C6AFF-8F03-49A2-84C8-8EB35A34199A}" srcOrd="0" destOrd="0" parTransId="{E39056BB-73ED-44CD-A584-B864527F44C1}" sibTransId="{347F83DA-1DFF-4A37-9F5B-B88E25A0E37C}"/>
    <dgm:cxn modelId="{4E6ADDDD-5311-4667-84F9-344E4A196EBC}" srcId="{514D62FC-0386-44B5-8EA3-34205CDF61E3}" destId="{DAF3ABC2-33E1-4038-8E85-20F170B906EB}" srcOrd="1" destOrd="0" parTransId="{DC8AAB74-7D94-4C9D-B3E8-559061EFB397}" sibTransId="{3BEE847F-73E0-4B4F-A080-BB6C0C05D80E}"/>
    <dgm:cxn modelId="{43FD9DE6-872D-4796-922C-137EB5B5311E}" type="presParOf" srcId="{02B24A34-1BDA-4B46-A5BD-F2BAA71550CA}" destId="{23425BBA-4879-42D7-B10C-1AE3BC08F6ED}" srcOrd="0" destOrd="0" presId="urn:microsoft.com/office/officeart/2005/8/layout/hProcess11"/>
    <dgm:cxn modelId="{1C777401-1DDF-4071-839E-4FBAFCFE478F}" type="presParOf" srcId="{02B24A34-1BDA-4B46-A5BD-F2BAA71550CA}" destId="{73FA2A22-3DC5-49FC-B9A5-6047ACEDF4C3}" srcOrd="1" destOrd="0" presId="urn:microsoft.com/office/officeart/2005/8/layout/hProcess11"/>
    <dgm:cxn modelId="{4D288953-6004-4785-8D2A-2D723B4636FF}" type="presParOf" srcId="{73FA2A22-3DC5-49FC-B9A5-6047ACEDF4C3}" destId="{FE6097F6-091C-46F0-B6F6-D82AD6887C24}" srcOrd="0" destOrd="0" presId="urn:microsoft.com/office/officeart/2005/8/layout/hProcess11"/>
    <dgm:cxn modelId="{E1456B75-3B66-4888-AD79-C3CEB00567F5}" type="presParOf" srcId="{FE6097F6-091C-46F0-B6F6-D82AD6887C24}" destId="{8BEA6C3C-7A85-461B-BFD5-17170CFDDD9A}" srcOrd="0" destOrd="0" presId="urn:microsoft.com/office/officeart/2005/8/layout/hProcess11"/>
    <dgm:cxn modelId="{2B8B07C4-79F8-4517-BD63-17CD244339BD}" type="presParOf" srcId="{FE6097F6-091C-46F0-B6F6-D82AD6887C24}" destId="{9B73E717-C206-4A80-B26C-CC169CD69E2E}" srcOrd="1" destOrd="0" presId="urn:microsoft.com/office/officeart/2005/8/layout/hProcess11"/>
    <dgm:cxn modelId="{37B89991-4B43-4852-9EC5-99B9570724BC}" type="presParOf" srcId="{FE6097F6-091C-46F0-B6F6-D82AD6887C24}" destId="{F8A6EECE-A48F-40ED-86E2-7B459D995CD6}" srcOrd="2" destOrd="0" presId="urn:microsoft.com/office/officeart/2005/8/layout/hProcess11"/>
    <dgm:cxn modelId="{8EF00DD7-3E63-473E-B352-E288FF4FBBCA}" type="presParOf" srcId="{73FA2A22-3DC5-49FC-B9A5-6047ACEDF4C3}" destId="{91EC8A4F-63E9-4E28-95B0-7549741AD522}" srcOrd="1" destOrd="0" presId="urn:microsoft.com/office/officeart/2005/8/layout/hProcess11"/>
    <dgm:cxn modelId="{B61C75AA-C3BF-406F-8ED6-2DA74C724E5A}" type="presParOf" srcId="{73FA2A22-3DC5-49FC-B9A5-6047ACEDF4C3}" destId="{3B5BFC33-495E-4040-AD98-E897240407F3}" srcOrd="2" destOrd="0" presId="urn:microsoft.com/office/officeart/2005/8/layout/hProcess11"/>
    <dgm:cxn modelId="{CFEB0D55-E95E-4204-A68A-41F792733FE1}" type="presParOf" srcId="{3B5BFC33-495E-4040-AD98-E897240407F3}" destId="{4C26584D-B7D7-47A2-A3AD-10C38A722B82}" srcOrd="0" destOrd="0" presId="urn:microsoft.com/office/officeart/2005/8/layout/hProcess11"/>
    <dgm:cxn modelId="{06F0F46F-8E4B-4ED5-9A10-288C2839CB6D}" type="presParOf" srcId="{3B5BFC33-495E-4040-AD98-E897240407F3}" destId="{CB644399-3660-413D-958E-F4621894DBFB}" srcOrd="1" destOrd="0" presId="urn:microsoft.com/office/officeart/2005/8/layout/hProcess11"/>
    <dgm:cxn modelId="{04A5F715-D0E6-435F-9BB5-443788406B23}" type="presParOf" srcId="{3B5BFC33-495E-4040-AD98-E897240407F3}" destId="{CE76390B-DF6D-47C3-BF33-086A2CCCD1CF}" srcOrd="2" destOrd="0" presId="urn:microsoft.com/office/officeart/2005/8/layout/hProcess1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294BCF-3089-47C4-8110-C070C6E32D52}"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IN"/>
        </a:p>
      </dgm:t>
    </dgm:pt>
    <dgm:pt modelId="{BE0F3D78-5DA7-4CB6-BED6-4DE8AB55907D}">
      <dgm:prSet/>
      <dgm:spPr/>
      <dgm:t>
        <a:bodyPr/>
        <a:lstStyle/>
        <a:p>
          <a:r>
            <a:rPr lang="en-IN"/>
            <a:t>Cultural intelligence is the ability to function effectively in different cultures (Wang and Goh, 2020)</a:t>
          </a:r>
        </a:p>
      </dgm:t>
    </dgm:pt>
    <dgm:pt modelId="{F2F727AA-3EB3-4730-9BAD-D0022679CA0F}" type="parTrans" cxnId="{CB273E17-4AAE-4DA3-8269-D086E132F3CE}">
      <dgm:prSet/>
      <dgm:spPr/>
      <dgm:t>
        <a:bodyPr/>
        <a:lstStyle/>
        <a:p>
          <a:endParaRPr lang="en-IN"/>
        </a:p>
      </dgm:t>
    </dgm:pt>
    <dgm:pt modelId="{F6F1736F-1D70-4DA4-AC88-2362B5397D8C}" type="sibTrans" cxnId="{CB273E17-4AAE-4DA3-8269-D086E132F3CE}">
      <dgm:prSet/>
      <dgm:spPr/>
      <dgm:t>
        <a:bodyPr/>
        <a:lstStyle/>
        <a:p>
          <a:endParaRPr lang="en-IN"/>
        </a:p>
      </dgm:t>
    </dgm:pt>
    <dgm:pt modelId="{4D9D4536-F917-479E-8C52-F2589F340874}">
      <dgm:prSet/>
      <dgm:spPr/>
      <dgm:t>
        <a:bodyPr/>
        <a:lstStyle/>
        <a:p>
          <a:r>
            <a:rPr lang="en-IN"/>
            <a:t>This includes cognitive, motivational, and behavioural capabilities for understanding culture</a:t>
          </a:r>
        </a:p>
      </dgm:t>
    </dgm:pt>
    <dgm:pt modelId="{D7BE702D-0C02-4264-A4E6-EE16E2AD9754}" type="parTrans" cxnId="{9DDBACFE-7516-4E8E-ABFA-B4977EE0DD50}">
      <dgm:prSet/>
      <dgm:spPr/>
      <dgm:t>
        <a:bodyPr/>
        <a:lstStyle/>
        <a:p>
          <a:endParaRPr lang="en-IN"/>
        </a:p>
      </dgm:t>
    </dgm:pt>
    <dgm:pt modelId="{0970EFCF-E143-40B1-AF31-1466FA6F1F6A}" type="sibTrans" cxnId="{9DDBACFE-7516-4E8E-ABFA-B4977EE0DD50}">
      <dgm:prSet/>
      <dgm:spPr/>
      <dgm:t>
        <a:bodyPr/>
        <a:lstStyle/>
        <a:p>
          <a:endParaRPr lang="en-IN"/>
        </a:p>
      </dgm:t>
    </dgm:pt>
    <dgm:pt modelId="{3DEF009E-E75D-405B-AE31-1278A4E60F92}">
      <dgm:prSet/>
      <dgm:spPr/>
      <dgm:t>
        <a:bodyPr/>
        <a:lstStyle/>
        <a:p>
          <a:r>
            <a:rPr lang="en-IN"/>
            <a:t>Cultural intelligence is a leader's ability to work effectively within culturally diverse settings. </a:t>
          </a:r>
        </a:p>
      </dgm:t>
    </dgm:pt>
    <dgm:pt modelId="{4B5AFE2B-C734-4E9F-916D-1938CE07F132}" type="parTrans" cxnId="{E1B7AC0A-1465-4D76-B910-9986FFBF128A}">
      <dgm:prSet/>
      <dgm:spPr/>
      <dgm:t>
        <a:bodyPr/>
        <a:lstStyle/>
        <a:p>
          <a:endParaRPr lang="en-IN"/>
        </a:p>
      </dgm:t>
    </dgm:pt>
    <dgm:pt modelId="{8761F851-557A-4BCE-838B-240207D545F2}" type="sibTrans" cxnId="{E1B7AC0A-1465-4D76-B910-9986FFBF128A}">
      <dgm:prSet/>
      <dgm:spPr/>
      <dgm:t>
        <a:bodyPr/>
        <a:lstStyle/>
        <a:p>
          <a:endParaRPr lang="en-IN"/>
        </a:p>
      </dgm:t>
    </dgm:pt>
    <dgm:pt modelId="{7A1EFDAE-AFDB-401C-AFEB-5277E4667566}" type="pres">
      <dgm:prSet presAssocID="{37294BCF-3089-47C4-8110-C070C6E32D52}" presName="outerComposite" presStyleCnt="0">
        <dgm:presLayoutVars>
          <dgm:chMax val="5"/>
          <dgm:dir/>
          <dgm:resizeHandles val="exact"/>
        </dgm:presLayoutVars>
      </dgm:prSet>
      <dgm:spPr/>
    </dgm:pt>
    <dgm:pt modelId="{EA433656-141D-487F-92BA-2136F8FE8201}" type="pres">
      <dgm:prSet presAssocID="{37294BCF-3089-47C4-8110-C070C6E32D52}" presName="dummyMaxCanvas" presStyleCnt="0">
        <dgm:presLayoutVars/>
      </dgm:prSet>
      <dgm:spPr/>
    </dgm:pt>
    <dgm:pt modelId="{F181BF1F-D876-4E99-9853-8478D1E5E142}" type="pres">
      <dgm:prSet presAssocID="{37294BCF-3089-47C4-8110-C070C6E32D52}" presName="ThreeNodes_1" presStyleLbl="node1" presStyleIdx="0" presStyleCnt="3">
        <dgm:presLayoutVars>
          <dgm:bulletEnabled val="1"/>
        </dgm:presLayoutVars>
      </dgm:prSet>
      <dgm:spPr/>
    </dgm:pt>
    <dgm:pt modelId="{B0BA86BA-23CF-49C2-9171-9C2FE354275D}" type="pres">
      <dgm:prSet presAssocID="{37294BCF-3089-47C4-8110-C070C6E32D52}" presName="ThreeNodes_2" presStyleLbl="node1" presStyleIdx="1" presStyleCnt="3">
        <dgm:presLayoutVars>
          <dgm:bulletEnabled val="1"/>
        </dgm:presLayoutVars>
      </dgm:prSet>
      <dgm:spPr/>
    </dgm:pt>
    <dgm:pt modelId="{AFCCC520-8F9E-4258-B8D3-9DBDA738E36F}" type="pres">
      <dgm:prSet presAssocID="{37294BCF-3089-47C4-8110-C070C6E32D52}" presName="ThreeNodes_3" presStyleLbl="node1" presStyleIdx="2" presStyleCnt="3">
        <dgm:presLayoutVars>
          <dgm:bulletEnabled val="1"/>
        </dgm:presLayoutVars>
      </dgm:prSet>
      <dgm:spPr/>
    </dgm:pt>
    <dgm:pt modelId="{32497336-C34F-459F-B934-787B63B78BA4}" type="pres">
      <dgm:prSet presAssocID="{37294BCF-3089-47C4-8110-C070C6E32D52}" presName="ThreeConn_1-2" presStyleLbl="fgAccFollowNode1" presStyleIdx="0" presStyleCnt="2">
        <dgm:presLayoutVars>
          <dgm:bulletEnabled val="1"/>
        </dgm:presLayoutVars>
      </dgm:prSet>
      <dgm:spPr/>
    </dgm:pt>
    <dgm:pt modelId="{14378F94-A353-4898-BEC5-8EA959CB87E3}" type="pres">
      <dgm:prSet presAssocID="{37294BCF-3089-47C4-8110-C070C6E32D52}" presName="ThreeConn_2-3" presStyleLbl="fgAccFollowNode1" presStyleIdx="1" presStyleCnt="2">
        <dgm:presLayoutVars>
          <dgm:bulletEnabled val="1"/>
        </dgm:presLayoutVars>
      </dgm:prSet>
      <dgm:spPr/>
    </dgm:pt>
    <dgm:pt modelId="{4864DA2D-23A0-464D-8C88-316D382CBD5C}" type="pres">
      <dgm:prSet presAssocID="{37294BCF-3089-47C4-8110-C070C6E32D52}" presName="ThreeNodes_1_text" presStyleLbl="node1" presStyleIdx="2" presStyleCnt="3">
        <dgm:presLayoutVars>
          <dgm:bulletEnabled val="1"/>
        </dgm:presLayoutVars>
      </dgm:prSet>
      <dgm:spPr/>
    </dgm:pt>
    <dgm:pt modelId="{E8F0B026-F0ED-485D-9BE7-99AA855BA760}" type="pres">
      <dgm:prSet presAssocID="{37294BCF-3089-47C4-8110-C070C6E32D52}" presName="ThreeNodes_2_text" presStyleLbl="node1" presStyleIdx="2" presStyleCnt="3">
        <dgm:presLayoutVars>
          <dgm:bulletEnabled val="1"/>
        </dgm:presLayoutVars>
      </dgm:prSet>
      <dgm:spPr/>
    </dgm:pt>
    <dgm:pt modelId="{3D1AC9D4-2E14-43CA-B2CE-75C7F756917B}" type="pres">
      <dgm:prSet presAssocID="{37294BCF-3089-47C4-8110-C070C6E32D52}" presName="ThreeNodes_3_text" presStyleLbl="node1" presStyleIdx="2" presStyleCnt="3">
        <dgm:presLayoutVars>
          <dgm:bulletEnabled val="1"/>
        </dgm:presLayoutVars>
      </dgm:prSet>
      <dgm:spPr/>
    </dgm:pt>
  </dgm:ptLst>
  <dgm:cxnLst>
    <dgm:cxn modelId="{E1B7AC0A-1465-4D76-B910-9986FFBF128A}" srcId="{37294BCF-3089-47C4-8110-C070C6E32D52}" destId="{3DEF009E-E75D-405B-AE31-1278A4E60F92}" srcOrd="2" destOrd="0" parTransId="{4B5AFE2B-C734-4E9F-916D-1938CE07F132}" sibTransId="{8761F851-557A-4BCE-838B-240207D545F2}"/>
    <dgm:cxn modelId="{C0828910-9EC9-4B24-BD53-287F873FF416}" type="presOf" srcId="{BE0F3D78-5DA7-4CB6-BED6-4DE8AB55907D}" destId="{4864DA2D-23A0-464D-8C88-316D382CBD5C}" srcOrd="1" destOrd="0" presId="urn:microsoft.com/office/officeart/2005/8/layout/vProcess5"/>
    <dgm:cxn modelId="{CB273E17-4AAE-4DA3-8269-D086E132F3CE}" srcId="{37294BCF-3089-47C4-8110-C070C6E32D52}" destId="{BE0F3D78-5DA7-4CB6-BED6-4DE8AB55907D}" srcOrd="0" destOrd="0" parTransId="{F2F727AA-3EB3-4730-9BAD-D0022679CA0F}" sibTransId="{F6F1736F-1D70-4DA4-AC88-2362B5397D8C}"/>
    <dgm:cxn modelId="{4BD7D262-262A-4498-ACED-C3779992F0CA}" type="presOf" srcId="{BE0F3D78-5DA7-4CB6-BED6-4DE8AB55907D}" destId="{F181BF1F-D876-4E99-9853-8478D1E5E142}" srcOrd="0" destOrd="0" presId="urn:microsoft.com/office/officeart/2005/8/layout/vProcess5"/>
    <dgm:cxn modelId="{54871749-A2CB-4415-A36D-2261C3E71451}" type="presOf" srcId="{4D9D4536-F917-479E-8C52-F2589F340874}" destId="{E8F0B026-F0ED-485D-9BE7-99AA855BA760}" srcOrd="1" destOrd="0" presId="urn:microsoft.com/office/officeart/2005/8/layout/vProcess5"/>
    <dgm:cxn modelId="{6F44C14B-6524-4B23-A148-1128A7E69979}" type="presOf" srcId="{4D9D4536-F917-479E-8C52-F2589F340874}" destId="{B0BA86BA-23CF-49C2-9171-9C2FE354275D}" srcOrd="0" destOrd="0" presId="urn:microsoft.com/office/officeart/2005/8/layout/vProcess5"/>
    <dgm:cxn modelId="{4F49866D-2DFA-4CFC-B69D-E5312C0E467C}" type="presOf" srcId="{0970EFCF-E143-40B1-AF31-1466FA6F1F6A}" destId="{14378F94-A353-4898-BEC5-8EA959CB87E3}" srcOrd="0" destOrd="0" presId="urn:microsoft.com/office/officeart/2005/8/layout/vProcess5"/>
    <dgm:cxn modelId="{DA230755-CE59-4E07-8E82-603EE888604E}" type="presOf" srcId="{37294BCF-3089-47C4-8110-C070C6E32D52}" destId="{7A1EFDAE-AFDB-401C-AFEB-5277E4667566}" srcOrd="0" destOrd="0" presId="urn:microsoft.com/office/officeart/2005/8/layout/vProcess5"/>
    <dgm:cxn modelId="{B3E6777E-A033-4FCD-8DF9-C082DA0A59E3}" type="presOf" srcId="{F6F1736F-1D70-4DA4-AC88-2362B5397D8C}" destId="{32497336-C34F-459F-B934-787B63B78BA4}" srcOrd="0" destOrd="0" presId="urn:microsoft.com/office/officeart/2005/8/layout/vProcess5"/>
    <dgm:cxn modelId="{927A7FA1-4FFD-48CE-A054-03AA8747C268}" type="presOf" srcId="{3DEF009E-E75D-405B-AE31-1278A4E60F92}" destId="{AFCCC520-8F9E-4258-B8D3-9DBDA738E36F}" srcOrd="0" destOrd="0" presId="urn:microsoft.com/office/officeart/2005/8/layout/vProcess5"/>
    <dgm:cxn modelId="{361C54D9-64B5-405C-9D2B-DE56D40D9AD6}" type="presOf" srcId="{3DEF009E-E75D-405B-AE31-1278A4E60F92}" destId="{3D1AC9D4-2E14-43CA-B2CE-75C7F756917B}" srcOrd="1" destOrd="0" presId="urn:microsoft.com/office/officeart/2005/8/layout/vProcess5"/>
    <dgm:cxn modelId="{9DDBACFE-7516-4E8E-ABFA-B4977EE0DD50}" srcId="{37294BCF-3089-47C4-8110-C070C6E32D52}" destId="{4D9D4536-F917-479E-8C52-F2589F340874}" srcOrd="1" destOrd="0" parTransId="{D7BE702D-0C02-4264-A4E6-EE16E2AD9754}" sibTransId="{0970EFCF-E143-40B1-AF31-1466FA6F1F6A}"/>
    <dgm:cxn modelId="{8FAE2D81-F842-4188-9038-EF2D84775ED3}" type="presParOf" srcId="{7A1EFDAE-AFDB-401C-AFEB-5277E4667566}" destId="{EA433656-141D-487F-92BA-2136F8FE8201}" srcOrd="0" destOrd="0" presId="urn:microsoft.com/office/officeart/2005/8/layout/vProcess5"/>
    <dgm:cxn modelId="{47792683-AAC3-4FA8-9D96-5D75BDD2E367}" type="presParOf" srcId="{7A1EFDAE-AFDB-401C-AFEB-5277E4667566}" destId="{F181BF1F-D876-4E99-9853-8478D1E5E142}" srcOrd="1" destOrd="0" presId="urn:microsoft.com/office/officeart/2005/8/layout/vProcess5"/>
    <dgm:cxn modelId="{C96C4DCE-5B0E-4F1B-B47E-4677F3B2B359}" type="presParOf" srcId="{7A1EFDAE-AFDB-401C-AFEB-5277E4667566}" destId="{B0BA86BA-23CF-49C2-9171-9C2FE354275D}" srcOrd="2" destOrd="0" presId="urn:microsoft.com/office/officeart/2005/8/layout/vProcess5"/>
    <dgm:cxn modelId="{C9CD6D68-DF62-4424-90BA-8918CF115973}" type="presParOf" srcId="{7A1EFDAE-AFDB-401C-AFEB-5277E4667566}" destId="{AFCCC520-8F9E-4258-B8D3-9DBDA738E36F}" srcOrd="3" destOrd="0" presId="urn:microsoft.com/office/officeart/2005/8/layout/vProcess5"/>
    <dgm:cxn modelId="{73BE3B55-79BF-4CC5-9EA5-B364C9E2316D}" type="presParOf" srcId="{7A1EFDAE-AFDB-401C-AFEB-5277E4667566}" destId="{32497336-C34F-459F-B934-787B63B78BA4}" srcOrd="4" destOrd="0" presId="urn:microsoft.com/office/officeart/2005/8/layout/vProcess5"/>
    <dgm:cxn modelId="{3132A413-2347-4989-904B-026139DB3262}" type="presParOf" srcId="{7A1EFDAE-AFDB-401C-AFEB-5277E4667566}" destId="{14378F94-A353-4898-BEC5-8EA959CB87E3}" srcOrd="5" destOrd="0" presId="urn:microsoft.com/office/officeart/2005/8/layout/vProcess5"/>
    <dgm:cxn modelId="{391B36FC-C9D6-47C0-8A12-CCE40DB43015}" type="presParOf" srcId="{7A1EFDAE-AFDB-401C-AFEB-5277E4667566}" destId="{4864DA2D-23A0-464D-8C88-316D382CBD5C}" srcOrd="6" destOrd="0" presId="urn:microsoft.com/office/officeart/2005/8/layout/vProcess5"/>
    <dgm:cxn modelId="{4F2802E1-AB8D-4E5C-B39B-A7D9AA58FA2A}" type="presParOf" srcId="{7A1EFDAE-AFDB-401C-AFEB-5277E4667566}" destId="{E8F0B026-F0ED-485D-9BE7-99AA855BA760}" srcOrd="7" destOrd="0" presId="urn:microsoft.com/office/officeart/2005/8/layout/vProcess5"/>
    <dgm:cxn modelId="{6743B55A-992B-40AC-BD48-909273267E7A}" type="presParOf" srcId="{7A1EFDAE-AFDB-401C-AFEB-5277E4667566}" destId="{3D1AC9D4-2E14-43CA-B2CE-75C7F756917B}"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4563E37-A730-4136-842F-360EBF0DDCE1}" type="doc">
      <dgm:prSet loTypeId="urn:microsoft.com/office/officeart/2005/8/layout/hProcess9" loCatId="process" qsTypeId="urn:microsoft.com/office/officeart/2005/8/quickstyle/simple1" qsCatId="simple" csTypeId="urn:microsoft.com/office/officeart/2005/8/colors/colorful3" csCatId="colorful"/>
      <dgm:spPr/>
      <dgm:t>
        <a:bodyPr/>
        <a:lstStyle/>
        <a:p>
          <a:endParaRPr lang="en-IN"/>
        </a:p>
      </dgm:t>
    </dgm:pt>
    <dgm:pt modelId="{75896BD0-EFCD-41F3-81BF-18A9D1EE6588}">
      <dgm:prSet/>
      <dgm:spPr/>
      <dgm:t>
        <a:bodyPr/>
        <a:lstStyle/>
        <a:p>
          <a:r>
            <a:rPr lang="en-IN"/>
            <a:t>The Goleman model describes five elements of emotional intelligence in leadership (Jnr and Dzogbewu, 2021). </a:t>
          </a:r>
        </a:p>
      </dgm:t>
    </dgm:pt>
    <dgm:pt modelId="{9BCF5701-99B3-42C8-AD1C-537E83F4DF09}" type="parTrans" cxnId="{2EA308FD-A42A-40F4-B8E4-9116F7C0B46A}">
      <dgm:prSet/>
      <dgm:spPr/>
      <dgm:t>
        <a:bodyPr/>
        <a:lstStyle/>
        <a:p>
          <a:endParaRPr lang="en-IN"/>
        </a:p>
      </dgm:t>
    </dgm:pt>
    <dgm:pt modelId="{915783F1-DD16-447A-B7CA-1DB3F21FEBBD}" type="sibTrans" cxnId="{2EA308FD-A42A-40F4-B8E4-9116F7C0B46A}">
      <dgm:prSet/>
      <dgm:spPr/>
      <dgm:t>
        <a:bodyPr/>
        <a:lstStyle/>
        <a:p>
          <a:endParaRPr lang="en-IN"/>
        </a:p>
      </dgm:t>
    </dgm:pt>
    <dgm:pt modelId="{C28A27E5-737A-4A87-B6B1-66A8E853D7F7}">
      <dgm:prSet/>
      <dgm:spPr/>
      <dgm:t>
        <a:bodyPr/>
        <a:lstStyle/>
        <a:p>
          <a:r>
            <a:rPr lang="en-IN"/>
            <a:t>Self-awareness and empathy have a huge impact on effective leadership behaviour.</a:t>
          </a:r>
        </a:p>
      </dgm:t>
    </dgm:pt>
    <dgm:pt modelId="{193ABF9D-502B-4B61-897F-DBF0CFF3E3EA}" type="parTrans" cxnId="{D04F0AF1-A4D3-4916-97A3-D4A890B5B99C}">
      <dgm:prSet/>
      <dgm:spPr/>
      <dgm:t>
        <a:bodyPr/>
        <a:lstStyle/>
        <a:p>
          <a:endParaRPr lang="en-IN"/>
        </a:p>
      </dgm:t>
    </dgm:pt>
    <dgm:pt modelId="{95117C99-4953-4026-B05F-8399F3F2ED8E}" type="sibTrans" cxnId="{D04F0AF1-A4D3-4916-97A3-D4A890B5B99C}">
      <dgm:prSet/>
      <dgm:spPr/>
      <dgm:t>
        <a:bodyPr/>
        <a:lstStyle/>
        <a:p>
          <a:endParaRPr lang="en-IN"/>
        </a:p>
      </dgm:t>
    </dgm:pt>
    <dgm:pt modelId="{3788695C-8D3F-4F53-8B0F-FC61C9D48992}">
      <dgm:prSet/>
      <dgm:spPr/>
      <dgm:t>
        <a:bodyPr/>
        <a:lstStyle/>
        <a:p>
          <a:r>
            <a:rPr lang="en-IN"/>
            <a:t>The model has been widely used in organisations to develop performance results from the leadership. </a:t>
          </a:r>
        </a:p>
      </dgm:t>
    </dgm:pt>
    <dgm:pt modelId="{D7B1EE9F-35D5-45B3-8035-6E3B2737FABC}" type="parTrans" cxnId="{DC09D2BF-2E81-4419-ADB1-A16D132F7917}">
      <dgm:prSet/>
      <dgm:spPr/>
      <dgm:t>
        <a:bodyPr/>
        <a:lstStyle/>
        <a:p>
          <a:endParaRPr lang="en-IN"/>
        </a:p>
      </dgm:t>
    </dgm:pt>
    <dgm:pt modelId="{194952F3-EB11-449A-907E-6A047075B384}" type="sibTrans" cxnId="{DC09D2BF-2E81-4419-ADB1-A16D132F7917}">
      <dgm:prSet/>
      <dgm:spPr/>
      <dgm:t>
        <a:bodyPr/>
        <a:lstStyle/>
        <a:p>
          <a:endParaRPr lang="en-IN"/>
        </a:p>
      </dgm:t>
    </dgm:pt>
    <dgm:pt modelId="{EBBC96F8-1A76-4B0B-805D-A4018461C246}" type="pres">
      <dgm:prSet presAssocID="{04563E37-A730-4136-842F-360EBF0DDCE1}" presName="CompostProcess" presStyleCnt="0">
        <dgm:presLayoutVars>
          <dgm:dir/>
          <dgm:resizeHandles val="exact"/>
        </dgm:presLayoutVars>
      </dgm:prSet>
      <dgm:spPr/>
    </dgm:pt>
    <dgm:pt modelId="{1585C2CA-EE95-49FF-A273-B162BC2E0280}" type="pres">
      <dgm:prSet presAssocID="{04563E37-A730-4136-842F-360EBF0DDCE1}" presName="arrow" presStyleLbl="bgShp" presStyleIdx="0" presStyleCnt="1"/>
      <dgm:spPr/>
    </dgm:pt>
    <dgm:pt modelId="{A844E9B5-01CF-404E-B49B-4F16A90E7279}" type="pres">
      <dgm:prSet presAssocID="{04563E37-A730-4136-842F-360EBF0DDCE1}" presName="linearProcess" presStyleCnt="0"/>
      <dgm:spPr/>
    </dgm:pt>
    <dgm:pt modelId="{22AA288B-C857-4F75-A093-3B580B75EA25}" type="pres">
      <dgm:prSet presAssocID="{75896BD0-EFCD-41F3-81BF-18A9D1EE6588}" presName="textNode" presStyleLbl="node1" presStyleIdx="0" presStyleCnt="3">
        <dgm:presLayoutVars>
          <dgm:bulletEnabled val="1"/>
        </dgm:presLayoutVars>
      </dgm:prSet>
      <dgm:spPr/>
    </dgm:pt>
    <dgm:pt modelId="{4282AB0F-FF90-4313-AA14-CF028F334BDB}" type="pres">
      <dgm:prSet presAssocID="{915783F1-DD16-447A-B7CA-1DB3F21FEBBD}" presName="sibTrans" presStyleCnt="0"/>
      <dgm:spPr/>
    </dgm:pt>
    <dgm:pt modelId="{61E60C33-148E-4BE9-B0EE-039372356375}" type="pres">
      <dgm:prSet presAssocID="{C28A27E5-737A-4A87-B6B1-66A8E853D7F7}" presName="textNode" presStyleLbl="node1" presStyleIdx="1" presStyleCnt="3">
        <dgm:presLayoutVars>
          <dgm:bulletEnabled val="1"/>
        </dgm:presLayoutVars>
      </dgm:prSet>
      <dgm:spPr/>
    </dgm:pt>
    <dgm:pt modelId="{9983C7A2-9AE8-4B63-9189-1C52D3F5DE7D}" type="pres">
      <dgm:prSet presAssocID="{95117C99-4953-4026-B05F-8399F3F2ED8E}" presName="sibTrans" presStyleCnt="0"/>
      <dgm:spPr/>
    </dgm:pt>
    <dgm:pt modelId="{12694022-9BCE-4E8F-8036-B7F16C86DF14}" type="pres">
      <dgm:prSet presAssocID="{3788695C-8D3F-4F53-8B0F-FC61C9D48992}" presName="textNode" presStyleLbl="node1" presStyleIdx="2" presStyleCnt="3">
        <dgm:presLayoutVars>
          <dgm:bulletEnabled val="1"/>
        </dgm:presLayoutVars>
      </dgm:prSet>
      <dgm:spPr/>
    </dgm:pt>
  </dgm:ptLst>
  <dgm:cxnLst>
    <dgm:cxn modelId="{D67FDF0F-5705-4BDB-942D-F7AFC04563E8}" type="presOf" srcId="{04563E37-A730-4136-842F-360EBF0DDCE1}" destId="{EBBC96F8-1A76-4B0B-805D-A4018461C246}" srcOrd="0" destOrd="0" presId="urn:microsoft.com/office/officeart/2005/8/layout/hProcess9"/>
    <dgm:cxn modelId="{D86B951E-C1AC-4E0D-8D2E-113761E78B76}" type="presOf" srcId="{C28A27E5-737A-4A87-B6B1-66A8E853D7F7}" destId="{61E60C33-148E-4BE9-B0EE-039372356375}" srcOrd="0" destOrd="0" presId="urn:microsoft.com/office/officeart/2005/8/layout/hProcess9"/>
    <dgm:cxn modelId="{DC09D2BF-2E81-4419-ADB1-A16D132F7917}" srcId="{04563E37-A730-4136-842F-360EBF0DDCE1}" destId="{3788695C-8D3F-4F53-8B0F-FC61C9D48992}" srcOrd="2" destOrd="0" parTransId="{D7B1EE9F-35D5-45B3-8035-6E3B2737FABC}" sibTransId="{194952F3-EB11-449A-907E-6A047075B384}"/>
    <dgm:cxn modelId="{D04F0AF1-A4D3-4916-97A3-D4A890B5B99C}" srcId="{04563E37-A730-4136-842F-360EBF0DDCE1}" destId="{C28A27E5-737A-4A87-B6B1-66A8E853D7F7}" srcOrd="1" destOrd="0" parTransId="{193ABF9D-502B-4B61-897F-DBF0CFF3E3EA}" sibTransId="{95117C99-4953-4026-B05F-8399F3F2ED8E}"/>
    <dgm:cxn modelId="{E2BFF0F2-4AE1-4755-88B9-D59F5D604FB8}" type="presOf" srcId="{3788695C-8D3F-4F53-8B0F-FC61C9D48992}" destId="{12694022-9BCE-4E8F-8036-B7F16C86DF14}" srcOrd="0" destOrd="0" presId="urn:microsoft.com/office/officeart/2005/8/layout/hProcess9"/>
    <dgm:cxn modelId="{736934F3-9A29-43EA-97E4-3C8F7E3B613B}" type="presOf" srcId="{75896BD0-EFCD-41F3-81BF-18A9D1EE6588}" destId="{22AA288B-C857-4F75-A093-3B580B75EA25}" srcOrd="0" destOrd="0" presId="urn:microsoft.com/office/officeart/2005/8/layout/hProcess9"/>
    <dgm:cxn modelId="{2EA308FD-A42A-40F4-B8E4-9116F7C0B46A}" srcId="{04563E37-A730-4136-842F-360EBF0DDCE1}" destId="{75896BD0-EFCD-41F3-81BF-18A9D1EE6588}" srcOrd="0" destOrd="0" parTransId="{9BCF5701-99B3-42C8-AD1C-537E83F4DF09}" sibTransId="{915783F1-DD16-447A-B7CA-1DB3F21FEBBD}"/>
    <dgm:cxn modelId="{D8B56B8E-5E88-435F-932B-7FEEE8EAD370}" type="presParOf" srcId="{EBBC96F8-1A76-4B0B-805D-A4018461C246}" destId="{1585C2CA-EE95-49FF-A273-B162BC2E0280}" srcOrd="0" destOrd="0" presId="urn:microsoft.com/office/officeart/2005/8/layout/hProcess9"/>
    <dgm:cxn modelId="{AC44CD0C-DB36-452E-A969-33299547CAA3}" type="presParOf" srcId="{EBBC96F8-1A76-4B0B-805D-A4018461C246}" destId="{A844E9B5-01CF-404E-B49B-4F16A90E7279}" srcOrd="1" destOrd="0" presId="urn:microsoft.com/office/officeart/2005/8/layout/hProcess9"/>
    <dgm:cxn modelId="{1CE2630F-B638-4925-8F20-05F139A8694B}" type="presParOf" srcId="{A844E9B5-01CF-404E-B49B-4F16A90E7279}" destId="{22AA288B-C857-4F75-A093-3B580B75EA25}" srcOrd="0" destOrd="0" presId="urn:microsoft.com/office/officeart/2005/8/layout/hProcess9"/>
    <dgm:cxn modelId="{314C2FB9-D1FC-4CBB-A02E-E02DA1079C12}" type="presParOf" srcId="{A844E9B5-01CF-404E-B49B-4F16A90E7279}" destId="{4282AB0F-FF90-4313-AA14-CF028F334BDB}" srcOrd="1" destOrd="0" presId="urn:microsoft.com/office/officeart/2005/8/layout/hProcess9"/>
    <dgm:cxn modelId="{EF6B7E80-A882-4B4B-B632-7F46C7FF1F9D}" type="presParOf" srcId="{A844E9B5-01CF-404E-B49B-4F16A90E7279}" destId="{61E60C33-148E-4BE9-B0EE-039372356375}" srcOrd="2" destOrd="0" presId="urn:microsoft.com/office/officeart/2005/8/layout/hProcess9"/>
    <dgm:cxn modelId="{7AF2AD20-92C0-4176-A864-AA6799590464}" type="presParOf" srcId="{A844E9B5-01CF-404E-B49B-4F16A90E7279}" destId="{9983C7A2-9AE8-4B63-9189-1C52D3F5DE7D}" srcOrd="3" destOrd="0" presId="urn:microsoft.com/office/officeart/2005/8/layout/hProcess9"/>
    <dgm:cxn modelId="{9581355F-9997-487D-806F-309919ADD210}" type="presParOf" srcId="{A844E9B5-01CF-404E-B49B-4F16A90E7279}" destId="{12694022-9BCE-4E8F-8036-B7F16C86DF14}" srcOrd="4"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D5F920-DC2F-4893-B81E-A83501BC1CB3}" type="doc">
      <dgm:prSet loTypeId="urn:microsoft.com/office/officeart/2008/layout/LinedList" loCatId="list" qsTypeId="urn:microsoft.com/office/officeart/2005/8/quickstyle/simple4" qsCatId="simple" csTypeId="urn:microsoft.com/office/officeart/2005/8/colors/accent5_2" csCatId="accent5"/>
      <dgm:spPr/>
      <dgm:t>
        <a:bodyPr/>
        <a:lstStyle/>
        <a:p>
          <a:endParaRPr lang="en-IN"/>
        </a:p>
      </dgm:t>
    </dgm:pt>
    <dgm:pt modelId="{2830F2A0-F20F-4551-94C5-88B27125C81D}">
      <dgm:prSet/>
      <dgm:spPr/>
      <dgm:t>
        <a:bodyPr/>
        <a:lstStyle/>
        <a:p>
          <a:r>
            <a:rPr lang="en-IN"/>
            <a:t>The Cultural Intelligence Model involves cognitive, motivational, behavioural, and metacognitive dimensions (Tesfaye, Dejene and Assefa, 2025).</a:t>
          </a:r>
        </a:p>
      </dgm:t>
    </dgm:pt>
    <dgm:pt modelId="{FBB5A9B1-1447-4665-84D7-8D42F8A37A0B}" type="parTrans" cxnId="{4621CD50-85C8-4C34-84F6-D4A6D5957F8A}">
      <dgm:prSet/>
      <dgm:spPr/>
      <dgm:t>
        <a:bodyPr/>
        <a:lstStyle/>
        <a:p>
          <a:endParaRPr lang="en-IN"/>
        </a:p>
      </dgm:t>
    </dgm:pt>
    <dgm:pt modelId="{9611BECB-2B51-4A9F-8480-A404E0B94597}" type="sibTrans" cxnId="{4621CD50-85C8-4C34-84F6-D4A6D5957F8A}">
      <dgm:prSet/>
      <dgm:spPr/>
      <dgm:t>
        <a:bodyPr/>
        <a:lstStyle/>
        <a:p>
          <a:endParaRPr lang="en-IN"/>
        </a:p>
      </dgm:t>
    </dgm:pt>
    <dgm:pt modelId="{1AEE5DEE-2EF7-4BDD-9669-A0A52388A892}">
      <dgm:prSet/>
      <dgm:spPr/>
      <dgm:t>
        <a:bodyPr/>
        <a:lstStyle/>
        <a:p>
          <a:r>
            <a:rPr lang="en-IN"/>
            <a:t>Helps leaders adapt and work effectively in cross-cultural situations.</a:t>
          </a:r>
        </a:p>
      </dgm:t>
    </dgm:pt>
    <dgm:pt modelId="{3880B126-D7DC-4BFB-B5BC-943A2B378912}" type="parTrans" cxnId="{25D3B46C-EBA8-40CE-8E51-26D46E623F7C}">
      <dgm:prSet/>
      <dgm:spPr/>
      <dgm:t>
        <a:bodyPr/>
        <a:lstStyle/>
        <a:p>
          <a:endParaRPr lang="en-IN"/>
        </a:p>
      </dgm:t>
    </dgm:pt>
    <dgm:pt modelId="{E0FDEB0C-73AD-4AA8-AEDA-CFFC6307EF70}" type="sibTrans" cxnId="{25D3B46C-EBA8-40CE-8E51-26D46E623F7C}">
      <dgm:prSet/>
      <dgm:spPr/>
      <dgm:t>
        <a:bodyPr/>
        <a:lstStyle/>
        <a:p>
          <a:endParaRPr lang="en-IN"/>
        </a:p>
      </dgm:t>
    </dgm:pt>
    <dgm:pt modelId="{D9B3172E-9782-4367-9A86-80F094A64C8E}">
      <dgm:prSet/>
      <dgm:spPr/>
      <dgm:t>
        <a:bodyPr/>
        <a:lstStyle/>
        <a:p>
          <a:r>
            <a:rPr lang="en-IN"/>
            <a:t>Applicable in international management and research of leadership worldwide.</a:t>
          </a:r>
        </a:p>
      </dgm:t>
    </dgm:pt>
    <dgm:pt modelId="{C2DDB419-8AFD-4C5F-96C9-C3DEF65A4621}" type="parTrans" cxnId="{49BB47E0-E6EB-43F4-8EEF-43D7C1FE050B}">
      <dgm:prSet/>
      <dgm:spPr/>
      <dgm:t>
        <a:bodyPr/>
        <a:lstStyle/>
        <a:p>
          <a:endParaRPr lang="en-IN"/>
        </a:p>
      </dgm:t>
    </dgm:pt>
    <dgm:pt modelId="{9732B35B-343F-441A-A8EF-63A0D842325A}" type="sibTrans" cxnId="{49BB47E0-E6EB-43F4-8EEF-43D7C1FE050B}">
      <dgm:prSet/>
      <dgm:spPr/>
      <dgm:t>
        <a:bodyPr/>
        <a:lstStyle/>
        <a:p>
          <a:endParaRPr lang="en-IN"/>
        </a:p>
      </dgm:t>
    </dgm:pt>
    <dgm:pt modelId="{7E1ACA27-A9B0-5142-893C-0407F0B98B6F}" type="pres">
      <dgm:prSet presAssocID="{2ED5F920-DC2F-4893-B81E-A83501BC1CB3}" presName="vert0" presStyleCnt="0">
        <dgm:presLayoutVars>
          <dgm:dir/>
          <dgm:animOne val="branch"/>
          <dgm:animLvl val="lvl"/>
        </dgm:presLayoutVars>
      </dgm:prSet>
      <dgm:spPr/>
    </dgm:pt>
    <dgm:pt modelId="{BB66D357-12BB-1D42-B6FB-6A1CDC323EC4}" type="pres">
      <dgm:prSet presAssocID="{2830F2A0-F20F-4551-94C5-88B27125C81D}" presName="thickLine" presStyleLbl="alignNode1" presStyleIdx="0" presStyleCnt="3"/>
      <dgm:spPr/>
    </dgm:pt>
    <dgm:pt modelId="{76CF445B-F86E-1D46-8273-5E1D7D477B88}" type="pres">
      <dgm:prSet presAssocID="{2830F2A0-F20F-4551-94C5-88B27125C81D}" presName="horz1" presStyleCnt="0"/>
      <dgm:spPr/>
    </dgm:pt>
    <dgm:pt modelId="{9173A804-2B99-7A46-B871-D849D47E46EC}" type="pres">
      <dgm:prSet presAssocID="{2830F2A0-F20F-4551-94C5-88B27125C81D}" presName="tx1" presStyleLbl="revTx" presStyleIdx="0" presStyleCnt="3"/>
      <dgm:spPr/>
    </dgm:pt>
    <dgm:pt modelId="{A2E8C49F-BEFA-1441-9A02-1611570979BB}" type="pres">
      <dgm:prSet presAssocID="{2830F2A0-F20F-4551-94C5-88B27125C81D}" presName="vert1" presStyleCnt="0"/>
      <dgm:spPr/>
    </dgm:pt>
    <dgm:pt modelId="{9D4FE402-D45A-874C-A305-C54F7C9597A0}" type="pres">
      <dgm:prSet presAssocID="{1AEE5DEE-2EF7-4BDD-9669-A0A52388A892}" presName="thickLine" presStyleLbl="alignNode1" presStyleIdx="1" presStyleCnt="3"/>
      <dgm:spPr/>
    </dgm:pt>
    <dgm:pt modelId="{85A52E12-2387-5446-A2D9-0EEB3769126D}" type="pres">
      <dgm:prSet presAssocID="{1AEE5DEE-2EF7-4BDD-9669-A0A52388A892}" presName="horz1" presStyleCnt="0"/>
      <dgm:spPr/>
    </dgm:pt>
    <dgm:pt modelId="{EBC9EE13-C167-F740-9E97-E2EC1A5211DB}" type="pres">
      <dgm:prSet presAssocID="{1AEE5DEE-2EF7-4BDD-9669-A0A52388A892}" presName="tx1" presStyleLbl="revTx" presStyleIdx="1" presStyleCnt="3"/>
      <dgm:spPr/>
    </dgm:pt>
    <dgm:pt modelId="{EEDB69B6-3A8E-554F-B572-CACF59EB3AAF}" type="pres">
      <dgm:prSet presAssocID="{1AEE5DEE-2EF7-4BDD-9669-A0A52388A892}" presName="vert1" presStyleCnt="0"/>
      <dgm:spPr/>
    </dgm:pt>
    <dgm:pt modelId="{02046515-5211-E74C-B2EE-96B533472C35}" type="pres">
      <dgm:prSet presAssocID="{D9B3172E-9782-4367-9A86-80F094A64C8E}" presName="thickLine" presStyleLbl="alignNode1" presStyleIdx="2" presStyleCnt="3"/>
      <dgm:spPr/>
    </dgm:pt>
    <dgm:pt modelId="{E76A3DAC-BB0C-DC43-8F44-C9EEE059E665}" type="pres">
      <dgm:prSet presAssocID="{D9B3172E-9782-4367-9A86-80F094A64C8E}" presName="horz1" presStyleCnt="0"/>
      <dgm:spPr/>
    </dgm:pt>
    <dgm:pt modelId="{F5AA1B17-B8B2-3F4E-B9C2-6656A22E5484}" type="pres">
      <dgm:prSet presAssocID="{D9B3172E-9782-4367-9A86-80F094A64C8E}" presName="tx1" presStyleLbl="revTx" presStyleIdx="2" presStyleCnt="3"/>
      <dgm:spPr/>
    </dgm:pt>
    <dgm:pt modelId="{7CD602D3-3D40-D74C-9F4F-AB96BE667EF5}" type="pres">
      <dgm:prSet presAssocID="{D9B3172E-9782-4367-9A86-80F094A64C8E}" presName="vert1" presStyleCnt="0"/>
      <dgm:spPr/>
    </dgm:pt>
  </dgm:ptLst>
  <dgm:cxnLst>
    <dgm:cxn modelId="{B903BB02-F46B-CF41-ADE8-A7C70B186D25}" type="presOf" srcId="{2830F2A0-F20F-4551-94C5-88B27125C81D}" destId="{9173A804-2B99-7A46-B871-D849D47E46EC}" srcOrd="0" destOrd="0" presId="urn:microsoft.com/office/officeart/2008/layout/LinedList"/>
    <dgm:cxn modelId="{9F511D3E-09B1-6140-9D6D-D88900A9FE0B}" type="presOf" srcId="{1AEE5DEE-2EF7-4BDD-9669-A0A52388A892}" destId="{EBC9EE13-C167-F740-9E97-E2EC1A5211DB}" srcOrd="0" destOrd="0" presId="urn:microsoft.com/office/officeart/2008/layout/LinedList"/>
    <dgm:cxn modelId="{FA17825C-D854-0748-829D-5DC5C11221E2}" type="presOf" srcId="{D9B3172E-9782-4367-9A86-80F094A64C8E}" destId="{F5AA1B17-B8B2-3F4E-B9C2-6656A22E5484}" srcOrd="0" destOrd="0" presId="urn:microsoft.com/office/officeart/2008/layout/LinedList"/>
    <dgm:cxn modelId="{25D3B46C-EBA8-40CE-8E51-26D46E623F7C}" srcId="{2ED5F920-DC2F-4893-B81E-A83501BC1CB3}" destId="{1AEE5DEE-2EF7-4BDD-9669-A0A52388A892}" srcOrd="1" destOrd="0" parTransId="{3880B126-D7DC-4BFB-B5BC-943A2B378912}" sibTransId="{E0FDEB0C-73AD-4AA8-AEDA-CFFC6307EF70}"/>
    <dgm:cxn modelId="{4621CD50-85C8-4C34-84F6-D4A6D5957F8A}" srcId="{2ED5F920-DC2F-4893-B81E-A83501BC1CB3}" destId="{2830F2A0-F20F-4551-94C5-88B27125C81D}" srcOrd="0" destOrd="0" parTransId="{FBB5A9B1-1447-4665-84D7-8D42F8A37A0B}" sibTransId="{9611BECB-2B51-4A9F-8480-A404E0B94597}"/>
    <dgm:cxn modelId="{9381427E-C591-2A4C-99D1-EC2AB3D59485}" type="presOf" srcId="{2ED5F920-DC2F-4893-B81E-A83501BC1CB3}" destId="{7E1ACA27-A9B0-5142-893C-0407F0B98B6F}" srcOrd="0" destOrd="0" presId="urn:microsoft.com/office/officeart/2008/layout/LinedList"/>
    <dgm:cxn modelId="{49BB47E0-E6EB-43F4-8EEF-43D7C1FE050B}" srcId="{2ED5F920-DC2F-4893-B81E-A83501BC1CB3}" destId="{D9B3172E-9782-4367-9A86-80F094A64C8E}" srcOrd="2" destOrd="0" parTransId="{C2DDB419-8AFD-4C5F-96C9-C3DEF65A4621}" sibTransId="{9732B35B-343F-441A-A8EF-63A0D842325A}"/>
    <dgm:cxn modelId="{650AE624-57CE-E94C-A17D-8FC0D53710A9}" type="presParOf" srcId="{7E1ACA27-A9B0-5142-893C-0407F0B98B6F}" destId="{BB66D357-12BB-1D42-B6FB-6A1CDC323EC4}" srcOrd="0" destOrd="0" presId="urn:microsoft.com/office/officeart/2008/layout/LinedList"/>
    <dgm:cxn modelId="{FBD12903-CEA7-A447-B428-9D64F2D9F360}" type="presParOf" srcId="{7E1ACA27-A9B0-5142-893C-0407F0B98B6F}" destId="{76CF445B-F86E-1D46-8273-5E1D7D477B88}" srcOrd="1" destOrd="0" presId="urn:microsoft.com/office/officeart/2008/layout/LinedList"/>
    <dgm:cxn modelId="{D2F9A33A-F39B-4B42-B9EA-8915EBA30FFB}" type="presParOf" srcId="{76CF445B-F86E-1D46-8273-5E1D7D477B88}" destId="{9173A804-2B99-7A46-B871-D849D47E46EC}" srcOrd="0" destOrd="0" presId="urn:microsoft.com/office/officeart/2008/layout/LinedList"/>
    <dgm:cxn modelId="{36CB1ADA-A87B-2544-AA7D-672C0DD2B116}" type="presParOf" srcId="{76CF445B-F86E-1D46-8273-5E1D7D477B88}" destId="{A2E8C49F-BEFA-1441-9A02-1611570979BB}" srcOrd="1" destOrd="0" presId="urn:microsoft.com/office/officeart/2008/layout/LinedList"/>
    <dgm:cxn modelId="{0A3F13D4-7F76-3E4F-A00E-0B29DAEF3AED}" type="presParOf" srcId="{7E1ACA27-A9B0-5142-893C-0407F0B98B6F}" destId="{9D4FE402-D45A-874C-A305-C54F7C9597A0}" srcOrd="2" destOrd="0" presId="urn:microsoft.com/office/officeart/2008/layout/LinedList"/>
    <dgm:cxn modelId="{AF34DB04-CF1B-AD4A-BFFA-0F3A8EDD2816}" type="presParOf" srcId="{7E1ACA27-A9B0-5142-893C-0407F0B98B6F}" destId="{85A52E12-2387-5446-A2D9-0EEB3769126D}" srcOrd="3" destOrd="0" presId="urn:microsoft.com/office/officeart/2008/layout/LinedList"/>
    <dgm:cxn modelId="{E5E2900A-6EB4-C149-8B1D-489FECB9B5E2}" type="presParOf" srcId="{85A52E12-2387-5446-A2D9-0EEB3769126D}" destId="{EBC9EE13-C167-F740-9E97-E2EC1A5211DB}" srcOrd="0" destOrd="0" presId="urn:microsoft.com/office/officeart/2008/layout/LinedList"/>
    <dgm:cxn modelId="{522DCCCE-2DB9-B645-84DB-31D974EAE4F4}" type="presParOf" srcId="{85A52E12-2387-5446-A2D9-0EEB3769126D}" destId="{EEDB69B6-3A8E-554F-B572-CACF59EB3AAF}" srcOrd="1" destOrd="0" presId="urn:microsoft.com/office/officeart/2008/layout/LinedList"/>
    <dgm:cxn modelId="{4E5B5B52-D058-4042-954A-615DA234BFE5}" type="presParOf" srcId="{7E1ACA27-A9B0-5142-893C-0407F0B98B6F}" destId="{02046515-5211-E74C-B2EE-96B533472C35}" srcOrd="4" destOrd="0" presId="urn:microsoft.com/office/officeart/2008/layout/LinedList"/>
    <dgm:cxn modelId="{DAD2C47B-0780-7748-8097-440068664560}" type="presParOf" srcId="{7E1ACA27-A9B0-5142-893C-0407F0B98B6F}" destId="{E76A3DAC-BB0C-DC43-8F44-C9EEE059E665}" srcOrd="5" destOrd="0" presId="urn:microsoft.com/office/officeart/2008/layout/LinedList"/>
    <dgm:cxn modelId="{679CEBD2-30EE-624B-B7F5-5D24B64FE9CA}" type="presParOf" srcId="{E76A3DAC-BB0C-DC43-8F44-C9EEE059E665}" destId="{F5AA1B17-B8B2-3F4E-B9C2-6656A22E5484}" srcOrd="0" destOrd="0" presId="urn:microsoft.com/office/officeart/2008/layout/LinedList"/>
    <dgm:cxn modelId="{6A585E5F-7DC0-B44C-AB3A-9F476CC4538E}" type="presParOf" srcId="{E76A3DAC-BB0C-DC43-8F44-C9EEE059E665}" destId="{7CD602D3-3D40-D74C-9F4F-AB96BE667EF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25EC24D-03A1-4D33-B585-946E2BC5B460}"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IN"/>
        </a:p>
      </dgm:t>
    </dgm:pt>
    <dgm:pt modelId="{14C0F5CE-FBFD-4AAC-9B00-F79D4F90A871}">
      <dgm:prSet/>
      <dgm:spPr/>
      <dgm:t>
        <a:bodyPr/>
        <a:lstStyle/>
        <a:p>
          <a:r>
            <a:rPr lang="en-IN" dirty="0"/>
            <a:t>The outcome of increased emotional intelligence is better communication, conflict management, as well as increased employee engagement in leadership (</a:t>
          </a:r>
          <a:r>
            <a:rPr lang="en-IN" dirty="0" err="1"/>
            <a:t>Woime</a:t>
          </a:r>
          <a:r>
            <a:rPr lang="en-IN" dirty="0"/>
            <a:t> and </a:t>
          </a:r>
          <a:r>
            <a:rPr lang="en-IN" dirty="0" err="1"/>
            <a:t>Shato</a:t>
          </a:r>
          <a:r>
            <a:rPr lang="en-IN" dirty="0"/>
            <a:t>, 2025). </a:t>
          </a:r>
        </a:p>
      </dgm:t>
    </dgm:pt>
    <dgm:pt modelId="{E0DE6ED0-D0BE-4D8C-AD50-68300EA629D6}" type="parTrans" cxnId="{E09186EC-3F51-4566-8AC4-E0D5D3A82FA1}">
      <dgm:prSet/>
      <dgm:spPr/>
      <dgm:t>
        <a:bodyPr/>
        <a:lstStyle/>
        <a:p>
          <a:endParaRPr lang="en-IN"/>
        </a:p>
      </dgm:t>
    </dgm:pt>
    <dgm:pt modelId="{E0F286D0-7302-40E0-8769-BC74C943B847}" type="sibTrans" cxnId="{E09186EC-3F51-4566-8AC4-E0D5D3A82FA1}">
      <dgm:prSet/>
      <dgm:spPr/>
      <dgm:t>
        <a:bodyPr/>
        <a:lstStyle/>
        <a:p>
          <a:endParaRPr lang="en-IN"/>
        </a:p>
      </dgm:t>
    </dgm:pt>
    <dgm:pt modelId="{4969E29E-EF2F-47E8-BEC6-A83156F96DCC}">
      <dgm:prSet/>
      <dgm:spPr/>
      <dgm:t>
        <a:bodyPr/>
        <a:lstStyle/>
        <a:p>
          <a:r>
            <a:rPr lang="en-IN"/>
            <a:t>Highly emotionally intelligent leaders can establish a good relationship in the workplace and gain more trust. </a:t>
          </a:r>
        </a:p>
      </dgm:t>
    </dgm:pt>
    <dgm:pt modelId="{21C45E63-E96F-4AE5-8C7B-660D310B9596}" type="parTrans" cxnId="{507A9171-4A06-4891-9A76-754E7A104EC8}">
      <dgm:prSet/>
      <dgm:spPr/>
      <dgm:t>
        <a:bodyPr/>
        <a:lstStyle/>
        <a:p>
          <a:endParaRPr lang="en-IN"/>
        </a:p>
      </dgm:t>
    </dgm:pt>
    <dgm:pt modelId="{B777C147-186B-4A67-9B28-A915B2A09EB1}" type="sibTrans" cxnId="{507A9171-4A06-4891-9A76-754E7A104EC8}">
      <dgm:prSet/>
      <dgm:spPr/>
      <dgm:t>
        <a:bodyPr/>
        <a:lstStyle/>
        <a:p>
          <a:endParaRPr lang="en-IN"/>
        </a:p>
      </dgm:t>
    </dgm:pt>
    <dgm:pt modelId="{FD182BE9-881E-4F1B-B5D8-A18A310A0425}">
      <dgm:prSet/>
      <dgm:spPr/>
      <dgm:t>
        <a:bodyPr/>
        <a:lstStyle/>
        <a:p>
          <a:r>
            <a:rPr lang="en-IN"/>
            <a:t>This emotional intelligence, notwithstanding, is a subjectively rated element that in most instances is not easy to quantify. </a:t>
          </a:r>
        </a:p>
      </dgm:t>
    </dgm:pt>
    <dgm:pt modelId="{E993D9E4-3906-459B-AD30-A0423E732745}" type="parTrans" cxnId="{CF1FDF33-0A75-404A-BF88-CB7609473B8C}">
      <dgm:prSet/>
      <dgm:spPr/>
      <dgm:t>
        <a:bodyPr/>
        <a:lstStyle/>
        <a:p>
          <a:endParaRPr lang="en-IN"/>
        </a:p>
      </dgm:t>
    </dgm:pt>
    <dgm:pt modelId="{9731CA1B-1B99-430A-BE38-ED12C7118A8F}" type="sibTrans" cxnId="{CF1FDF33-0A75-404A-BF88-CB7609473B8C}">
      <dgm:prSet/>
      <dgm:spPr/>
      <dgm:t>
        <a:bodyPr/>
        <a:lstStyle/>
        <a:p>
          <a:endParaRPr lang="en-IN"/>
        </a:p>
      </dgm:t>
    </dgm:pt>
    <dgm:pt modelId="{4BDCA596-0E60-0149-A9E3-C8C093397AF0}" type="pres">
      <dgm:prSet presAssocID="{625EC24D-03A1-4D33-B585-946E2BC5B460}" presName="linear" presStyleCnt="0">
        <dgm:presLayoutVars>
          <dgm:animLvl val="lvl"/>
          <dgm:resizeHandles val="exact"/>
        </dgm:presLayoutVars>
      </dgm:prSet>
      <dgm:spPr/>
    </dgm:pt>
    <dgm:pt modelId="{942C2162-1FC7-2A43-A6AC-F485C0381628}" type="pres">
      <dgm:prSet presAssocID="{14C0F5CE-FBFD-4AAC-9B00-F79D4F90A871}" presName="parentText" presStyleLbl="node1" presStyleIdx="0" presStyleCnt="3">
        <dgm:presLayoutVars>
          <dgm:chMax val="0"/>
          <dgm:bulletEnabled val="1"/>
        </dgm:presLayoutVars>
      </dgm:prSet>
      <dgm:spPr/>
    </dgm:pt>
    <dgm:pt modelId="{287EA383-F016-F847-8AE5-23E4F8AE0164}" type="pres">
      <dgm:prSet presAssocID="{E0F286D0-7302-40E0-8769-BC74C943B847}" presName="spacer" presStyleCnt="0"/>
      <dgm:spPr/>
    </dgm:pt>
    <dgm:pt modelId="{67252B75-E885-8E43-B14E-C7E5890E64AC}" type="pres">
      <dgm:prSet presAssocID="{4969E29E-EF2F-47E8-BEC6-A83156F96DCC}" presName="parentText" presStyleLbl="node1" presStyleIdx="1" presStyleCnt="3">
        <dgm:presLayoutVars>
          <dgm:chMax val="0"/>
          <dgm:bulletEnabled val="1"/>
        </dgm:presLayoutVars>
      </dgm:prSet>
      <dgm:spPr/>
    </dgm:pt>
    <dgm:pt modelId="{B056ACE2-1374-2845-99D3-5AFDFD753CD6}" type="pres">
      <dgm:prSet presAssocID="{B777C147-186B-4A67-9B28-A915B2A09EB1}" presName="spacer" presStyleCnt="0"/>
      <dgm:spPr/>
    </dgm:pt>
    <dgm:pt modelId="{383EBF75-020F-C74A-BC17-8C789E1C595D}" type="pres">
      <dgm:prSet presAssocID="{FD182BE9-881E-4F1B-B5D8-A18A310A0425}" presName="parentText" presStyleLbl="node1" presStyleIdx="2" presStyleCnt="3">
        <dgm:presLayoutVars>
          <dgm:chMax val="0"/>
          <dgm:bulletEnabled val="1"/>
        </dgm:presLayoutVars>
      </dgm:prSet>
      <dgm:spPr/>
    </dgm:pt>
  </dgm:ptLst>
  <dgm:cxnLst>
    <dgm:cxn modelId="{BB16B01E-814A-5740-B73B-C728F75582B8}" type="presOf" srcId="{FD182BE9-881E-4F1B-B5D8-A18A310A0425}" destId="{383EBF75-020F-C74A-BC17-8C789E1C595D}" srcOrd="0" destOrd="0" presId="urn:microsoft.com/office/officeart/2005/8/layout/vList2"/>
    <dgm:cxn modelId="{CF1FDF33-0A75-404A-BF88-CB7609473B8C}" srcId="{625EC24D-03A1-4D33-B585-946E2BC5B460}" destId="{FD182BE9-881E-4F1B-B5D8-A18A310A0425}" srcOrd="2" destOrd="0" parTransId="{E993D9E4-3906-459B-AD30-A0423E732745}" sibTransId="{9731CA1B-1B99-430A-BE38-ED12C7118A8F}"/>
    <dgm:cxn modelId="{54B94D3C-BCF6-7445-B059-1CEE8D05AC97}" type="presOf" srcId="{4969E29E-EF2F-47E8-BEC6-A83156F96DCC}" destId="{67252B75-E885-8E43-B14E-C7E5890E64AC}" srcOrd="0" destOrd="0" presId="urn:microsoft.com/office/officeart/2005/8/layout/vList2"/>
    <dgm:cxn modelId="{507A9171-4A06-4891-9A76-754E7A104EC8}" srcId="{625EC24D-03A1-4D33-B585-946E2BC5B460}" destId="{4969E29E-EF2F-47E8-BEC6-A83156F96DCC}" srcOrd="1" destOrd="0" parTransId="{21C45E63-E96F-4AE5-8C7B-660D310B9596}" sibTransId="{B777C147-186B-4A67-9B28-A915B2A09EB1}"/>
    <dgm:cxn modelId="{72A57A9F-9F21-7F4B-AEB9-9DCF1B5F816A}" type="presOf" srcId="{625EC24D-03A1-4D33-B585-946E2BC5B460}" destId="{4BDCA596-0E60-0149-A9E3-C8C093397AF0}" srcOrd="0" destOrd="0" presId="urn:microsoft.com/office/officeart/2005/8/layout/vList2"/>
    <dgm:cxn modelId="{356082C3-C8C4-634D-80D2-3211C24D0A67}" type="presOf" srcId="{14C0F5CE-FBFD-4AAC-9B00-F79D4F90A871}" destId="{942C2162-1FC7-2A43-A6AC-F485C0381628}" srcOrd="0" destOrd="0" presId="urn:microsoft.com/office/officeart/2005/8/layout/vList2"/>
    <dgm:cxn modelId="{E09186EC-3F51-4566-8AC4-E0D5D3A82FA1}" srcId="{625EC24D-03A1-4D33-B585-946E2BC5B460}" destId="{14C0F5CE-FBFD-4AAC-9B00-F79D4F90A871}" srcOrd="0" destOrd="0" parTransId="{E0DE6ED0-D0BE-4D8C-AD50-68300EA629D6}" sibTransId="{E0F286D0-7302-40E0-8769-BC74C943B847}"/>
    <dgm:cxn modelId="{33E4653E-18CA-F34A-8E1B-1AE39AB6F5AC}" type="presParOf" srcId="{4BDCA596-0E60-0149-A9E3-C8C093397AF0}" destId="{942C2162-1FC7-2A43-A6AC-F485C0381628}" srcOrd="0" destOrd="0" presId="urn:microsoft.com/office/officeart/2005/8/layout/vList2"/>
    <dgm:cxn modelId="{61707022-4295-0641-B8D1-AC3DF29AE981}" type="presParOf" srcId="{4BDCA596-0E60-0149-A9E3-C8C093397AF0}" destId="{287EA383-F016-F847-8AE5-23E4F8AE0164}" srcOrd="1" destOrd="0" presId="urn:microsoft.com/office/officeart/2005/8/layout/vList2"/>
    <dgm:cxn modelId="{8CDE3CF2-F784-AA4C-BF72-54017770F9DC}" type="presParOf" srcId="{4BDCA596-0E60-0149-A9E3-C8C093397AF0}" destId="{67252B75-E885-8E43-B14E-C7E5890E64AC}" srcOrd="2" destOrd="0" presId="urn:microsoft.com/office/officeart/2005/8/layout/vList2"/>
    <dgm:cxn modelId="{A15BE6F1-5589-B94D-982A-1448178CCCF3}" type="presParOf" srcId="{4BDCA596-0E60-0149-A9E3-C8C093397AF0}" destId="{B056ACE2-1374-2845-99D3-5AFDFD753CD6}" srcOrd="3" destOrd="0" presId="urn:microsoft.com/office/officeart/2005/8/layout/vList2"/>
    <dgm:cxn modelId="{6E0BAF9C-23B2-6E46-8A8C-39880D731885}" type="presParOf" srcId="{4BDCA596-0E60-0149-A9E3-C8C093397AF0}" destId="{383EBF75-020F-C74A-BC17-8C789E1C595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F0041AC-DD45-4B23-B3DC-2647E7486BDC}" type="doc">
      <dgm:prSet loTypeId="urn:microsoft.com/office/officeart/2008/layout/LinedList" loCatId="list" qsTypeId="urn:microsoft.com/office/officeart/2005/8/quickstyle/simple1" qsCatId="simple" csTypeId="urn:microsoft.com/office/officeart/2005/8/colors/accent5_1" csCatId="accent5"/>
      <dgm:spPr/>
      <dgm:t>
        <a:bodyPr/>
        <a:lstStyle/>
        <a:p>
          <a:endParaRPr lang="en-IN"/>
        </a:p>
      </dgm:t>
    </dgm:pt>
    <dgm:pt modelId="{8F00E981-F652-4B8E-8B87-447B077FAA25}">
      <dgm:prSet/>
      <dgm:spPr/>
      <dgm:t>
        <a:bodyPr/>
        <a:lstStyle/>
        <a:p>
          <a:r>
            <a:rPr lang="en-IN"/>
            <a:t>Cultural intelligence helps leaders to handle multicultural teams in the international world (Mahmoud et al., 2024).</a:t>
          </a:r>
        </a:p>
      </dgm:t>
    </dgm:pt>
    <dgm:pt modelId="{030D84E3-2712-476A-A21D-859FC00322C4}" type="parTrans" cxnId="{42085547-1B99-4B9F-B231-72D8726BE9E5}">
      <dgm:prSet/>
      <dgm:spPr/>
      <dgm:t>
        <a:bodyPr/>
        <a:lstStyle/>
        <a:p>
          <a:endParaRPr lang="en-IN"/>
        </a:p>
      </dgm:t>
    </dgm:pt>
    <dgm:pt modelId="{7B441A1F-F264-45E2-99FB-9BEFD947A1B1}" type="sibTrans" cxnId="{42085547-1B99-4B9F-B231-72D8726BE9E5}">
      <dgm:prSet/>
      <dgm:spPr/>
      <dgm:t>
        <a:bodyPr/>
        <a:lstStyle/>
        <a:p>
          <a:endParaRPr lang="en-IN"/>
        </a:p>
      </dgm:t>
    </dgm:pt>
    <dgm:pt modelId="{AC3B04F5-B00A-4FA1-83B8-0AE326A2A881}">
      <dgm:prSet/>
      <dgm:spPr/>
      <dgm:t>
        <a:bodyPr/>
        <a:lstStyle/>
        <a:p>
          <a:r>
            <a:rPr lang="en-IN"/>
            <a:t>It enhances cross-cultural communication and minimises cross-cultural misunderstandings in organisations.</a:t>
          </a:r>
        </a:p>
      </dgm:t>
    </dgm:pt>
    <dgm:pt modelId="{808683B4-43F0-4B8F-997C-EB841E3FA89B}" type="parTrans" cxnId="{9B5B30A2-B4DA-46C8-BF11-E6CB3B47EFD0}">
      <dgm:prSet/>
      <dgm:spPr/>
      <dgm:t>
        <a:bodyPr/>
        <a:lstStyle/>
        <a:p>
          <a:endParaRPr lang="en-IN"/>
        </a:p>
      </dgm:t>
    </dgm:pt>
    <dgm:pt modelId="{D131152D-24A6-433B-9A85-FC944C2CFAB9}" type="sibTrans" cxnId="{9B5B30A2-B4DA-46C8-BF11-E6CB3B47EFD0}">
      <dgm:prSet/>
      <dgm:spPr/>
      <dgm:t>
        <a:bodyPr/>
        <a:lstStyle/>
        <a:p>
          <a:endParaRPr lang="en-IN"/>
        </a:p>
      </dgm:t>
    </dgm:pt>
    <dgm:pt modelId="{2452B339-5AF1-46E8-8BC5-8716EB8B5102}">
      <dgm:prSet/>
      <dgm:spPr/>
      <dgm:t>
        <a:bodyPr/>
        <a:lstStyle/>
        <a:p>
          <a:r>
            <a:rPr lang="en-IN"/>
            <a:t>Cultural intelligence is, however, a process that takes time to learn and put into practice.</a:t>
          </a:r>
        </a:p>
      </dgm:t>
    </dgm:pt>
    <dgm:pt modelId="{7B9BDBC3-6B7F-4C73-A2D7-40528C13AF36}" type="parTrans" cxnId="{37B718DE-D25E-4469-960C-FB03121E1992}">
      <dgm:prSet/>
      <dgm:spPr/>
      <dgm:t>
        <a:bodyPr/>
        <a:lstStyle/>
        <a:p>
          <a:endParaRPr lang="en-IN"/>
        </a:p>
      </dgm:t>
    </dgm:pt>
    <dgm:pt modelId="{6608874B-B1EF-4162-86A5-38070FB336BE}" type="sibTrans" cxnId="{37B718DE-D25E-4469-960C-FB03121E1992}">
      <dgm:prSet/>
      <dgm:spPr/>
      <dgm:t>
        <a:bodyPr/>
        <a:lstStyle/>
        <a:p>
          <a:endParaRPr lang="en-IN"/>
        </a:p>
      </dgm:t>
    </dgm:pt>
    <dgm:pt modelId="{EFDD4555-F0D1-4CE4-8243-814F361D7C2A}" type="pres">
      <dgm:prSet presAssocID="{EF0041AC-DD45-4B23-B3DC-2647E7486BDC}" presName="vert0" presStyleCnt="0">
        <dgm:presLayoutVars>
          <dgm:dir/>
          <dgm:animOne val="branch"/>
          <dgm:animLvl val="lvl"/>
        </dgm:presLayoutVars>
      </dgm:prSet>
      <dgm:spPr/>
    </dgm:pt>
    <dgm:pt modelId="{61BF3270-155F-4CC5-BB8A-25D75DA50E8A}" type="pres">
      <dgm:prSet presAssocID="{8F00E981-F652-4B8E-8B87-447B077FAA25}" presName="thickLine" presStyleLbl="alignNode1" presStyleIdx="0" presStyleCnt="3"/>
      <dgm:spPr/>
    </dgm:pt>
    <dgm:pt modelId="{F65D09ED-552D-4BDE-9067-AE8959897551}" type="pres">
      <dgm:prSet presAssocID="{8F00E981-F652-4B8E-8B87-447B077FAA25}" presName="horz1" presStyleCnt="0"/>
      <dgm:spPr/>
    </dgm:pt>
    <dgm:pt modelId="{8AD5F735-4223-4E6E-BC25-140F58CE1CE2}" type="pres">
      <dgm:prSet presAssocID="{8F00E981-F652-4B8E-8B87-447B077FAA25}" presName="tx1" presStyleLbl="revTx" presStyleIdx="0" presStyleCnt="3"/>
      <dgm:spPr/>
    </dgm:pt>
    <dgm:pt modelId="{FB20C564-93D4-4E6D-A6CE-16A78FB6FBA9}" type="pres">
      <dgm:prSet presAssocID="{8F00E981-F652-4B8E-8B87-447B077FAA25}" presName="vert1" presStyleCnt="0"/>
      <dgm:spPr/>
    </dgm:pt>
    <dgm:pt modelId="{1BB8D6A7-0FB2-4AC3-BA96-AB95D2BAB463}" type="pres">
      <dgm:prSet presAssocID="{AC3B04F5-B00A-4FA1-83B8-0AE326A2A881}" presName="thickLine" presStyleLbl="alignNode1" presStyleIdx="1" presStyleCnt="3"/>
      <dgm:spPr/>
    </dgm:pt>
    <dgm:pt modelId="{F52D7804-028E-4549-8F14-0BAAB7262CFC}" type="pres">
      <dgm:prSet presAssocID="{AC3B04F5-B00A-4FA1-83B8-0AE326A2A881}" presName="horz1" presStyleCnt="0"/>
      <dgm:spPr/>
    </dgm:pt>
    <dgm:pt modelId="{4ED3BD04-1EC4-499E-ABA8-7D7F83376BD4}" type="pres">
      <dgm:prSet presAssocID="{AC3B04F5-B00A-4FA1-83B8-0AE326A2A881}" presName="tx1" presStyleLbl="revTx" presStyleIdx="1" presStyleCnt="3"/>
      <dgm:spPr/>
    </dgm:pt>
    <dgm:pt modelId="{6310BF8F-24EC-4827-BB36-8A8379D818E1}" type="pres">
      <dgm:prSet presAssocID="{AC3B04F5-B00A-4FA1-83B8-0AE326A2A881}" presName="vert1" presStyleCnt="0"/>
      <dgm:spPr/>
    </dgm:pt>
    <dgm:pt modelId="{B8EC75B0-ED40-4677-8D07-15CECD5B7087}" type="pres">
      <dgm:prSet presAssocID="{2452B339-5AF1-46E8-8BC5-8716EB8B5102}" presName="thickLine" presStyleLbl="alignNode1" presStyleIdx="2" presStyleCnt="3"/>
      <dgm:spPr/>
    </dgm:pt>
    <dgm:pt modelId="{D8EBE60A-8C05-427C-BA47-98288765877B}" type="pres">
      <dgm:prSet presAssocID="{2452B339-5AF1-46E8-8BC5-8716EB8B5102}" presName="horz1" presStyleCnt="0"/>
      <dgm:spPr/>
    </dgm:pt>
    <dgm:pt modelId="{862B9CB7-E9DD-429C-9EE4-7C16E140B42E}" type="pres">
      <dgm:prSet presAssocID="{2452B339-5AF1-46E8-8BC5-8716EB8B5102}" presName="tx1" presStyleLbl="revTx" presStyleIdx="2" presStyleCnt="3"/>
      <dgm:spPr/>
    </dgm:pt>
    <dgm:pt modelId="{DAC6CC24-BE27-4A86-9658-968EC91D501E}" type="pres">
      <dgm:prSet presAssocID="{2452B339-5AF1-46E8-8BC5-8716EB8B5102}" presName="vert1" presStyleCnt="0"/>
      <dgm:spPr/>
    </dgm:pt>
  </dgm:ptLst>
  <dgm:cxnLst>
    <dgm:cxn modelId="{A14BA314-4756-4CCC-B52F-B6392E01C798}" type="presOf" srcId="{AC3B04F5-B00A-4FA1-83B8-0AE326A2A881}" destId="{4ED3BD04-1EC4-499E-ABA8-7D7F83376BD4}" srcOrd="0" destOrd="0" presId="urn:microsoft.com/office/officeart/2008/layout/LinedList"/>
    <dgm:cxn modelId="{42085547-1B99-4B9F-B231-72D8726BE9E5}" srcId="{EF0041AC-DD45-4B23-B3DC-2647E7486BDC}" destId="{8F00E981-F652-4B8E-8B87-447B077FAA25}" srcOrd="0" destOrd="0" parTransId="{030D84E3-2712-476A-A21D-859FC00322C4}" sibTransId="{7B441A1F-F264-45E2-99FB-9BEFD947A1B1}"/>
    <dgm:cxn modelId="{58FF7148-293F-47C3-879B-478FB7AA8170}" type="presOf" srcId="{8F00E981-F652-4B8E-8B87-447B077FAA25}" destId="{8AD5F735-4223-4E6E-BC25-140F58CE1CE2}" srcOrd="0" destOrd="0" presId="urn:microsoft.com/office/officeart/2008/layout/LinedList"/>
    <dgm:cxn modelId="{F221B788-44F4-4A01-9E19-2C4E14D6BD49}" type="presOf" srcId="{EF0041AC-DD45-4B23-B3DC-2647E7486BDC}" destId="{EFDD4555-F0D1-4CE4-8243-814F361D7C2A}" srcOrd="0" destOrd="0" presId="urn:microsoft.com/office/officeart/2008/layout/LinedList"/>
    <dgm:cxn modelId="{9B5B30A2-B4DA-46C8-BF11-E6CB3B47EFD0}" srcId="{EF0041AC-DD45-4B23-B3DC-2647E7486BDC}" destId="{AC3B04F5-B00A-4FA1-83B8-0AE326A2A881}" srcOrd="1" destOrd="0" parTransId="{808683B4-43F0-4B8F-997C-EB841E3FA89B}" sibTransId="{D131152D-24A6-433B-9A85-FC944C2CFAB9}"/>
    <dgm:cxn modelId="{8EF1ABD2-2DDF-4044-AD70-F98FD10CFC9E}" type="presOf" srcId="{2452B339-5AF1-46E8-8BC5-8716EB8B5102}" destId="{862B9CB7-E9DD-429C-9EE4-7C16E140B42E}" srcOrd="0" destOrd="0" presId="urn:microsoft.com/office/officeart/2008/layout/LinedList"/>
    <dgm:cxn modelId="{37B718DE-D25E-4469-960C-FB03121E1992}" srcId="{EF0041AC-DD45-4B23-B3DC-2647E7486BDC}" destId="{2452B339-5AF1-46E8-8BC5-8716EB8B5102}" srcOrd="2" destOrd="0" parTransId="{7B9BDBC3-6B7F-4C73-A2D7-40528C13AF36}" sibTransId="{6608874B-B1EF-4162-86A5-38070FB336BE}"/>
    <dgm:cxn modelId="{F76C2493-2429-4467-A2EC-229C5958AFE9}" type="presParOf" srcId="{EFDD4555-F0D1-4CE4-8243-814F361D7C2A}" destId="{61BF3270-155F-4CC5-BB8A-25D75DA50E8A}" srcOrd="0" destOrd="0" presId="urn:microsoft.com/office/officeart/2008/layout/LinedList"/>
    <dgm:cxn modelId="{7CF2F5B9-87C9-4FD5-ADCB-74542076A0C5}" type="presParOf" srcId="{EFDD4555-F0D1-4CE4-8243-814F361D7C2A}" destId="{F65D09ED-552D-4BDE-9067-AE8959897551}" srcOrd="1" destOrd="0" presId="urn:microsoft.com/office/officeart/2008/layout/LinedList"/>
    <dgm:cxn modelId="{224CAE00-C72F-490E-8B80-903149D3D091}" type="presParOf" srcId="{F65D09ED-552D-4BDE-9067-AE8959897551}" destId="{8AD5F735-4223-4E6E-BC25-140F58CE1CE2}" srcOrd="0" destOrd="0" presId="urn:microsoft.com/office/officeart/2008/layout/LinedList"/>
    <dgm:cxn modelId="{75103B8D-3BE2-43C1-919F-1C05614EF480}" type="presParOf" srcId="{F65D09ED-552D-4BDE-9067-AE8959897551}" destId="{FB20C564-93D4-4E6D-A6CE-16A78FB6FBA9}" srcOrd="1" destOrd="0" presId="urn:microsoft.com/office/officeart/2008/layout/LinedList"/>
    <dgm:cxn modelId="{6492D648-94C0-46DD-B6C3-89CAB5BEDF24}" type="presParOf" srcId="{EFDD4555-F0D1-4CE4-8243-814F361D7C2A}" destId="{1BB8D6A7-0FB2-4AC3-BA96-AB95D2BAB463}" srcOrd="2" destOrd="0" presId="urn:microsoft.com/office/officeart/2008/layout/LinedList"/>
    <dgm:cxn modelId="{B50B4F8D-CA48-4E1D-B965-C7CB32CFCCDE}" type="presParOf" srcId="{EFDD4555-F0D1-4CE4-8243-814F361D7C2A}" destId="{F52D7804-028E-4549-8F14-0BAAB7262CFC}" srcOrd="3" destOrd="0" presId="urn:microsoft.com/office/officeart/2008/layout/LinedList"/>
    <dgm:cxn modelId="{E8C2A8A4-E462-4A78-8CAE-8C0EDC1C2F39}" type="presParOf" srcId="{F52D7804-028E-4549-8F14-0BAAB7262CFC}" destId="{4ED3BD04-1EC4-499E-ABA8-7D7F83376BD4}" srcOrd="0" destOrd="0" presId="urn:microsoft.com/office/officeart/2008/layout/LinedList"/>
    <dgm:cxn modelId="{53C9AFF2-9A70-4FC1-BB4B-DA42D5071C68}" type="presParOf" srcId="{F52D7804-028E-4549-8F14-0BAAB7262CFC}" destId="{6310BF8F-24EC-4827-BB36-8A8379D818E1}" srcOrd="1" destOrd="0" presId="urn:microsoft.com/office/officeart/2008/layout/LinedList"/>
    <dgm:cxn modelId="{27B12075-85A8-4215-AD93-CCC9BB2AA90B}" type="presParOf" srcId="{EFDD4555-F0D1-4CE4-8243-814F361D7C2A}" destId="{B8EC75B0-ED40-4677-8D07-15CECD5B7087}" srcOrd="4" destOrd="0" presId="urn:microsoft.com/office/officeart/2008/layout/LinedList"/>
    <dgm:cxn modelId="{670ADF26-2B79-42E2-A42F-B958A2743B0F}" type="presParOf" srcId="{EFDD4555-F0D1-4CE4-8243-814F361D7C2A}" destId="{D8EBE60A-8C05-427C-BA47-98288765877B}" srcOrd="5" destOrd="0" presId="urn:microsoft.com/office/officeart/2008/layout/LinedList"/>
    <dgm:cxn modelId="{DAEA03BC-A319-4E4A-B456-F1D254ACCF95}" type="presParOf" srcId="{D8EBE60A-8C05-427C-BA47-98288765877B}" destId="{862B9CB7-E9DD-429C-9EE4-7C16E140B42E}" srcOrd="0" destOrd="0" presId="urn:microsoft.com/office/officeart/2008/layout/LinedList"/>
    <dgm:cxn modelId="{884AA83F-E575-43DA-8190-ED629610C622}" type="presParOf" srcId="{D8EBE60A-8C05-427C-BA47-98288765877B}" destId="{DAC6CC24-BE27-4A86-9658-968EC91D501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44CA614-78A7-4052-ADC6-2D9814D8A514}"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IN"/>
        </a:p>
      </dgm:t>
    </dgm:pt>
    <dgm:pt modelId="{4C81E055-89ED-45F7-9121-D79FD2A9FEBF}">
      <dgm:prSet/>
      <dgm:spPr/>
      <dgm:t>
        <a:bodyPr/>
        <a:lstStyle/>
        <a:p>
          <a:r>
            <a:rPr lang="en-IN" dirty="0"/>
            <a:t>Emotional intelligence assists leaders in motivating the workers and enhancing general output (</a:t>
          </a:r>
          <a:r>
            <a:rPr lang="en-IN" dirty="0" err="1"/>
            <a:t>Krén</a:t>
          </a:r>
          <a:r>
            <a:rPr lang="en-IN" dirty="0"/>
            <a:t> and </a:t>
          </a:r>
          <a:r>
            <a:rPr lang="en-IN" dirty="0" err="1"/>
            <a:t>Séllei</a:t>
          </a:r>
          <a:r>
            <a:rPr lang="en-IN" dirty="0"/>
            <a:t>, 2021).</a:t>
          </a:r>
        </a:p>
      </dgm:t>
    </dgm:pt>
    <dgm:pt modelId="{1FD797B3-8B72-4503-9410-B92E7A73B819}" type="parTrans" cxnId="{DB4065C7-2C3B-4D8B-AF6E-724B17942013}">
      <dgm:prSet/>
      <dgm:spPr/>
      <dgm:t>
        <a:bodyPr/>
        <a:lstStyle/>
        <a:p>
          <a:endParaRPr lang="en-IN"/>
        </a:p>
      </dgm:t>
    </dgm:pt>
    <dgm:pt modelId="{E6770C9E-56C2-4AFD-A1F1-9EB7A519EE5C}" type="sibTrans" cxnId="{DB4065C7-2C3B-4D8B-AF6E-724B17942013}">
      <dgm:prSet/>
      <dgm:spPr/>
      <dgm:t>
        <a:bodyPr/>
        <a:lstStyle/>
        <a:p>
          <a:endParaRPr lang="en-IN"/>
        </a:p>
      </dgm:t>
    </dgm:pt>
    <dgm:pt modelId="{432C5164-D462-4AF1-9786-5060299533B8}">
      <dgm:prSet/>
      <dgm:spPr/>
      <dgm:t>
        <a:bodyPr/>
        <a:lstStyle/>
        <a:p>
          <a:r>
            <a:rPr lang="en-IN"/>
            <a:t>It helps in making decisions better by being emotional and gaining insights.</a:t>
          </a:r>
        </a:p>
      </dgm:t>
    </dgm:pt>
    <dgm:pt modelId="{78E3B28B-40AB-4C4D-BB40-2FA90D01FFEF}" type="parTrans" cxnId="{7AE6FB2D-0847-4D41-8DFA-3812285D2152}">
      <dgm:prSet/>
      <dgm:spPr/>
      <dgm:t>
        <a:bodyPr/>
        <a:lstStyle/>
        <a:p>
          <a:endParaRPr lang="en-IN"/>
        </a:p>
      </dgm:t>
    </dgm:pt>
    <dgm:pt modelId="{45FDE2AE-9D1E-42EA-AE74-D31F47EA1F84}" type="sibTrans" cxnId="{7AE6FB2D-0847-4D41-8DFA-3812285D2152}">
      <dgm:prSet/>
      <dgm:spPr/>
      <dgm:t>
        <a:bodyPr/>
        <a:lstStyle/>
        <a:p>
          <a:endParaRPr lang="en-IN"/>
        </a:p>
      </dgm:t>
    </dgm:pt>
    <dgm:pt modelId="{3E69BE41-73F5-44A1-86AE-C6C252CDF34E}">
      <dgm:prSet/>
      <dgm:spPr/>
      <dgm:t>
        <a:bodyPr/>
        <a:lstStyle/>
        <a:p>
          <a:r>
            <a:rPr lang="en-IN"/>
            <a:t>When leaders are emphatic and emotionally controlled, they are building trust and loyalty.</a:t>
          </a:r>
        </a:p>
      </dgm:t>
    </dgm:pt>
    <dgm:pt modelId="{017ED843-470F-4327-B9DB-23373FAC71CD}" type="parTrans" cxnId="{57F47726-C7CC-4AF7-A6E7-EC641E5AAFAF}">
      <dgm:prSet/>
      <dgm:spPr/>
      <dgm:t>
        <a:bodyPr/>
        <a:lstStyle/>
        <a:p>
          <a:endParaRPr lang="en-IN"/>
        </a:p>
      </dgm:t>
    </dgm:pt>
    <dgm:pt modelId="{D3890693-81D3-43AC-BA89-15F669298F8A}" type="sibTrans" cxnId="{57F47726-C7CC-4AF7-A6E7-EC641E5AAFAF}">
      <dgm:prSet/>
      <dgm:spPr/>
      <dgm:t>
        <a:bodyPr/>
        <a:lstStyle/>
        <a:p>
          <a:endParaRPr lang="en-IN"/>
        </a:p>
      </dgm:t>
    </dgm:pt>
    <dgm:pt modelId="{2AC96C74-FFBE-4B64-BF7C-3E8374282F9B}" type="pres">
      <dgm:prSet presAssocID="{444CA614-78A7-4052-ADC6-2D9814D8A514}" presName="linear" presStyleCnt="0">
        <dgm:presLayoutVars>
          <dgm:animLvl val="lvl"/>
          <dgm:resizeHandles val="exact"/>
        </dgm:presLayoutVars>
      </dgm:prSet>
      <dgm:spPr/>
    </dgm:pt>
    <dgm:pt modelId="{CBE0BD0F-BC82-48C5-A6FC-2AEB01F9EB3D}" type="pres">
      <dgm:prSet presAssocID="{4C81E055-89ED-45F7-9121-D79FD2A9FEBF}" presName="parentText" presStyleLbl="node1" presStyleIdx="0" presStyleCnt="3">
        <dgm:presLayoutVars>
          <dgm:chMax val="0"/>
          <dgm:bulletEnabled val="1"/>
        </dgm:presLayoutVars>
      </dgm:prSet>
      <dgm:spPr/>
    </dgm:pt>
    <dgm:pt modelId="{AEFB9102-E280-4379-8E50-681912453626}" type="pres">
      <dgm:prSet presAssocID="{E6770C9E-56C2-4AFD-A1F1-9EB7A519EE5C}" presName="spacer" presStyleCnt="0"/>
      <dgm:spPr/>
    </dgm:pt>
    <dgm:pt modelId="{8B15DA79-BFD5-4CE5-B831-734C9C473968}" type="pres">
      <dgm:prSet presAssocID="{432C5164-D462-4AF1-9786-5060299533B8}" presName="parentText" presStyleLbl="node1" presStyleIdx="1" presStyleCnt="3">
        <dgm:presLayoutVars>
          <dgm:chMax val="0"/>
          <dgm:bulletEnabled val="1"/>
        </dgm:presLayoutVars>
      </dgm:prSet>
      <dgm:spPr/>
    </dgm:pt>
    <dgm:pt modelId="{CBF3C59E-2D89-4BB4-947E-78C85FA8D8DF}" type="pres">
      <dgm:prSet presAssocID="{45FDE2AE-9D1E-42EA-AE74-D31F47EA1F84}" presName="spacer" presStyleCnt="0"/>
      <dgm:spPr/>
    </dgm:pt>
    <dgm:pt modelId="{877F1AA7-C548-4D7B-9B1E-C2D971FAD486}" type="pres">
      <dgm:prSet presAssocID="{3E69BE41-73F5-44A1-86AE-C6C252CDF34E}" presName="parentText" presStyleLbl="node1" presStyleIdx="2" presStyleCnt="3">
        <dgm:presLayoutVars>
          <dgm:chMax val="0"/>
          <dgm:bulletEnabled val="1"/>
        </dgm:presLayoutVars>
      </dgm:prSet>
      <dgm:spPr/>
    </dgm:pt>
  </dgm:ptLst>
  <dgm:cxnLst>
    <dgm:cxn modelId="{57F47726-C7CC-4AF7-A6E7-EC641E5AAFAF}" srcId="{444CA614-78A7-4052-ADC6-2D9814D8A514}" destId="{3E69BE41-73F5-44A1-86AE-C6C252CDF34E}" srcOrd="2" destOrd="0" parTransId="{017ED843-470F-4327-B9DB-23373FAC71CD}" sibTransId="{D3890693-81D3-43AC-BA89-15F669298F8A}"/>
    <dgm:cxn modelId="{7AE6FB2D-0847-4D41-8DFA-3812285D2152}" srcId="{444CA614-78A7-4052-ADC6-2D9814D8A514}" destId="{432C5164-D462-4AF1-9786-5060299533B8}" srcOrd="1" destOrd="0" parTransId="{78E3B28B-40AB-4C4D-BB40-2FA90D01FFEF}" sibTransId="{45FDE2AE-9D1E-42EA-AE74-D31F47EA1F84}"/>
    <dgm:cxn modelId="{14D6394D-79B9-48D4-BE5D-9983C74C5BBD}" type="presOf" srcId="{432C5164-D462-4AF1-9786-5060299533B8}" destId="{8B15DA79-BFD5-4CE5-B831-734C9C473968}" srcOrd="0" destOrd="0" presId="urn:microsoft.com/office/officeart/2005/8/layout/vList2"/>
    <dgm:cxn modelId="{61DB5971-580D-456F-BEE2-0A99272C3E44}" type="presOf" srcId="{444CA614-78A7-4052-ADC6-2D9814D8A514}" destId="{2AC96C74-FFBE-4B64-BF7C-3E8374282F9B}" srcOrd="0" destOrd="0" presId="urn:microsoft.com/office/officeart/2005/8/layout/vList2"/>
    <dgm:cxn modelId="{ABDF1F5A-5B60-44D5-A65C-9BA76008DD90}" type="presOf" srcId="{4C81E055-89ED-45F7-9121-D79FD2A9FEBF}" destId="{CBE0BD0F-BC82-48C5-A6FC-2AEB01F9EB3D}" srcOrd="0" destOrd="0" presId="urn:microsoft.com/office/officeart/2005/8/layout/vList2"/>
    <dgm:cxn modelId="{A61497A6-F519-4DCF-8D7B-540041FD25BB}" type="presOf" srcId="{3E69BE41-73F5-44A1-86AE-C6C252CDF34E}" destId="{877F1AA7-C548-4D7B-9B1E-C2D971FAD486}" srcOrd="0" destOrd="0" presId="urn:microsoft.com/office/officeart/2005/8/layout/vList2"/>
    <dgm:cxn modelId="{DB4065C7-2C3B-4D8B-AF6E-724B17942013}" srcId="{444CA614-78A7-4052-ADC6-2D9814D8A514}" destId="{4C81E055-89ED-45F7-9121-D79FD2A9FEBF}" srcOrd="0" destOrd="0" parTransId="{1FD797B3-8B72-4503-9410-B92E7A73B819}" sibTransId="{E6770C9E-56C2-4AFD-A1F1-9EB7A519EE5C}"/>
    <dgm:cxn modelId="{17F8A38F-0222-4A78-AA42-A95E31FD2DFD}" type="presParOf" srcId="{2AC96C74-FFBE-4B64-BF7C-3E8374282F9B}" destId="{CBE0BD0F-BC82-48C5-A6FC-2AEB01F9EB3D}" srcOrd="0" destOrd="0" presId="urn:microsoft.com/office/officeart/2005/8/layout/vList2"/>
    <dgm:cxn modelId="{AA2BF150-12CE-4FB0-ADE8-7189D9C31AEF}" type="presParOf" srcId="{2AC96C74-FFBE-4B64-BF7C-3E8374282F9B}" destId="{AEFB9102-E280-4379-8E50-681912453626}" srcOrd="1" destOrd="0" presId="urn:microsoft.com/office/officeart/2005/8/layout/vList2"/>
    <dgm:cxn modelId="{DAD04B0C-D792-47A4-A903-FE24F6FA750D}" type="presParOf" srcId="{2AC96C74-FFBE-4B64-BF7C-3E8374282F9B}" destId="{8B15DA79-BFD5-4CE5-B831-734C9C473968}" srcOrd="2" destOrd="0" presId="urn:microsoft.com/office/officeart/2005/8/layout/vList2"/>
    <dgm:cxn modelId="{9A101363-D570-444D-909C-A23B38364118}" type="presParOf" srcId="{2AC96C74-FFBE-4B64-BF7C-3E8374282F9B}" destId="{CBF3C59E-2D89-4BB4-947E-78C85FA8D8DF}" srcOrd="3" destOrd="0" presId="urn:microsoft.com/office/officeart/2005/8/layout/vList2"/>
    <dgm:cxn modelId="{64727387-AEF2-4563-B2A2-CDD99F8A878B}" type="presParOf" srcId="{2AC96C74-FFBE-4B64-BF7C-3E8374282F9B}" destId="{877F1AA7-C548-4D7B-9B1E-C2D971FAD486}"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5F4231-62C1-403B-AA7C-3E6A688F6493}" type="doc">
      <dgm:prSet loTypeId="urn:microsoft.com/office/officeart/2005/8/layout/pyramid2" loCatId="pyramid" qsTypeId="urn:microsoft.com/office/officeart/2005/8/quickstyle/simple1" qsCatId="simple" csTypeId="urn:microsoft.com/office/officeart/2005/8/colors/accent3_1" csCatId="accent3"/>
      <dgm:spPr/>
      <dgm:t>
        <a:bodyPr/>
        <a:lstStyle/>
        <a:p>
          <a:endParaRPr lang="en-IN"/>
        </a:p>
      </dgm:t>
    </dgm:pt>
    <dgm:pt modelId="{A50510D2-7433-41A4-9687-35BBDEEAD34D}">
      <dgm:prSet/>
      <dgm:spPr/>
      <dgm:t>
        <a:bodyPr/>
        <a:lstStyle/>
        <a:p>
          <a:r>
            <a:rPr lang="en-IN" dirty="0"/>
            <a:t>Leaders can effectively lead multicultural teams in the global arena thanks to cultural intelligence (</a:t>
          </a:r>
          <a:r>
            <a:rPr lang="en-IN" dirty="0" err="1"/>
            <a:t>Paiuc</a:t>
          </a:r>
          <a:r>
            <a:rPr lang="en-IN" dirty="0"/>
            <a:t>, 2021).</a:t>
          </a:r>
        </a:p>
      </dgm:t>
    </dgm:pt>
    <dgm:pt modelId="{10A894C6-1682-4022-B1FE-F135F1C4A738}" type="parTrans" cxnId="{A74BA648-23FA-452F-8250-6A6F418499A2}">
      <dgm:prSet/>
      <dgm:spPr/>
      <dgm:t>
        <a:bodyPr/>
        <a:lstStyle/>
        <a:p>
          <a:endParaRPr lang="en-IN"/>
        </a:p>
      </dgm:t>
    </dgm:pt>
    <dgm:pt modelId="{EE308F3A-2F61-4DEC-9A1A-3337FEF69B33}" type="sibTrans" cxnId="{A74BA648-23FA-452F-8250-6A6F418499A2}">
      <dgm:prSet/>
      <dgm:spPr/>
      <dgm:t>
        <a:bodyPr/>
        <a:lstStyle/>
        <a:p>
          <a:endParaRPr lang="en-IN"/>
        </a:p>
      </dgm:t>
    </dgm:pt>
    <dgm:pt modelId="{EBFBE103-8A64-46E3-80E5-22CE91277772}">
      <dgm:prSet/>
      <dgm:spPr/>
      <dgm:t>
        <a:bodyPr/>
        <a:lstStyle/>
        <a:p>
          <a:r>
            <a:rPr lang="en-IN"/>
            <a:t>It increases teamwork by appreciating cultural diversity and different worldviews.</a:t>
          </a:r>
        </a:p>
      </dgm:t>
    </dgm:pt>
    <dgm:pt modelId="{748C200F-3DEE-4A83-B0F1-8819C3586E6F}" type="parTrans" cxnId="{8ECF1214-9E3D-4928-A659-AE8E2B54F1BE}">
      <dgm:prSet/>
      <dgm:spPr/>
      <dgm:t>
        <a:bodyPr/>
        <a:lstStyle/>
        <a:p>
          <a:endParaRPr lang="en-IN"/>
        </a:p>
      </dgm:t>
    </dgm:pt>
    <dgm:pt modelId="{9A5D7708-FE50-4C67-967B-21EA95BA71DD}" type="sibTrans" cxnId="{8ECF1214-9E3D-4928-A659-AE8E2B54F1BE}">
      <dgm:prSet/>
      <dgm:spPr/>
      <dgm:t>
        <a:bodyPr/>
        <a:lstStyle/>
        <a:p>
          <a:endParaRPr lang="en-IN"/>
        </a:p>
      </dgm:t>
    </dgm:pt>
    <dgm:pt modelId="{28D31E17-9CD1-4005-9D71-246905F0EC9E}">
      <dgm:prSet/>
      <dgm:spPr/>
      <dgm:t>
        <a:bodyPr/>
        <a:lstStyle/>
        <a:p>
          <a:r>
            <a:rPr lang="en-IN"/>
            <a:t>The leaders also change their styles of communication according to cultures and social rules.</a:t>
          </a:r>
        </a:p>
      </dgm:t>
    </dgm:pt>
    <dgm:pt modelId="{2D3B200D-BA25-4E93-91BE-BE12AB9AD4A5}" type="parTrans" cxnId="{29590547-2183-400A-BE62-40D20042CE84}">
      <dgm:prSet/>
      <dgm:spPr/>
      <dgm:t>
        <a:bodyPr/>
        <a:lstStyle/>
        <a:p>
          <a:endParaRPr lang="en-IN"/>
        </a:p>
      </dgm:t>
    </dgm:pt>
    <dgm:pt modelId="{6D9E8235-2C91-4724-A51B-6B70CA0D116A}" type="sibTrans" cxnId="{29590547-2183-400A-BE62-40D20042CE84}">
      <dgm:prSet/>
      <dgm:spPr/>
      <dgm:t>
        <a:bodyPr/>
        <a:lstStyle/>
        <a:p>
          <a:endParaRPr lang="en-IN"/>
        </a:p>
      </dgm:t>
    </dgm:pt>
    <dgm:pt modelId="{F917B69F-601F-405F-80DE-5A3E4539B0D2}" type="pres">
      <dgm:prSet presAssocID="{BE5F4231-62C1-403B-AA7C-3E6A688F6493}" presName="compositeShape" presStyleCnt="0">
        <dgm:presLayoutVars>
          <dgm:dir/>
          <dgm:resizeHandles/>
        </dgm:presLayoutVars>
      </dgm:prSet>
      <dgm:spPr/>
    </dgm:pt>
    <dgm:pt modelId="{2FF97861-4E95-4B99-B9AA-CF3C1F3ED846}" type="pres">
      <dgm:prSet presAssocID="{BE5F4231-62C1-403B-AA7C-3E6A688F6493}" presName="pyramid" presStyleLbl="node1" presStyleIdx="0" presStyleCnt="1"/>
      <dgm:spPr/>
    </dgm:pt>
    <dgm:pt modelId="{056B2608-EF50-4CA4-8168-33FB5A85123A}" type="pres">
      <dgm:prSet presAssocID="{BE5F4231-62C1-403B-AA7C-3E6A688F6493}" presName="theList" presStyleCnt="0"/>
      <dgm:spPr/>
    </dgm:pt>
    <dgm:pt modelId="{F68E4AAD-BA17-4970-A8CD-A847B25F083E}" type="pres">
      <dgm:prSet presAssocID="{A50510D2-7433-41A4-9687-35BBDEEAD34D}" presName="aNode" presStyleLbl="fgAcc1" presStyleIdx="0" presStyleCnt="3">
        <dgm:presLayoutVars>
          <dgm:bulletEnabled val="1"/>
        </dgm:presLayoutVars>
      </dgm:prSet>
      <dgm:spPr/>
    </dgm:pt>
    <dgm:pt modelId="{034C78F0-EE50-40BE-8D56-13621FC69D61}" type="pres">
      <dgm:prSet presAssocID="{A50510D2-7433-41A4-9687-35BBDEEAD34D}" presName="aSpace" presStyleCnt="0"/>
      <dgm:spPr/>
    </dgm:pt>
    <dgm:pt modelId="{5D7F922B-857C-4BD7-8FDA-ACBB50BCAF49}" type="pres">
      <dgm:prSet presAssocID="{EBFBE103-8A64-46E3-80E5-22CE91277772}" presName="aNode" presStyleLbl="fgAcc1" presStyleIdx="1" presStyleCnt="3">
        <dgm:presLayoutVars>
          <dgm:bulletEnabled val="1"/>
        </dgm:presLayoutVars>
      </dgm:prSet>
      <dgm:spPr/>
    </dgm:pt>
    <dgm:pt modelId="{8871AF1E-96F5-449E-A785-7FAE0BE70807}" type="pres">
      <dgm:prSet presAssocID="{EBFBE103-8A64-46E3-80E5-22CE91277772}" presName="aSpace" presStyleCnt="0"/>
      <dgm:spPr/>
    </dgm:pt>
    <dgm:pt modelId="{035920FB-D710-46E4-B36E-409435BC39AD}" type="pres">
      <dgm:prSet presAssocID="{28D31E17-9CD1-4005-9D71-246905F0EC9E}" presName="aNode" presStyleLbl="fgAcc1" presStyleIdx="2" presStyleCnt="3">
        <dgm:presLayoutVars>
          <dgm:bulletEnabled val="1"/>
        </dgm:presLayoutVars>
      </dgm:prSet>
      <dgm:spPr/>
    </dgm:pt>
    <dgm:pt modelId="{B1E822C3-468D-4CE1-8A98-9589B566FDBD}" type="pres">
      <dgm:prSet presAssocID="{28D31E17-9CD1-4005-9D71-246905F0EC9E}" presName="aSpace" presStyleCnt="0"/>
      <dgm:spPr/>
    </dgm:pt>
  </dgm:ptLst>
  <dgm:cxnLst>
    <dgm:cxn modelId="{232A7708-0CF8-49B6-8906-EDBF2FC23400}" type="presOf" srcId="{BE5F4231-62C1-403B-AA7C-3E6A688F6493}" destId="{F917B69F-601F-405F-80DE-5A3E4539B0D2}" srcOrd="0" destOrd="0" presId="urn:microsoft.com/office/officeart/2005/8/layout/pyramid2"/>
    <dgm:cxn modelId="{8ECF1214-9E3D-4928-A659-AE8E2B54F1BE}" srcId="{BE5F4231-62C1-403B-AA7C-3E6A688F6493}" destId="{EBFBE103-8A64-46E3-80E5-22CE91277772}" srcOrd="1" destOrd="0" parTransId="{748C200F-3DEE-4A83-B0F1-8819C3586E6F}" sibTransId="{9A5D7708-FE50-4C67-967B-21EA95BA71DD}"/>
    <dgm:cxn modelId="{9997C025-965A-42B0-B0BC-2D079F0E2183}" type="presOf" srcId="{28D31E17-9CD1-4005-9D71-246905F0EC9E}" destId="{035920FB-D710-46E4-B36E-409435BC39AD}" srcOrd="0" destOrd="0" presId="urn:microsoft.com/office/officeart/2005/8/layout/pyramid2"/>
    <dgm:cxn modelId="{29590547-2183-400A-BE62-40D20042CE84}" srcId="{BE5F4231-62C1-403B-AA7C-3E6A688F6493}" destId="{28D31E17-9CD1-4005-9D71-246905F0EC9E}" srcOrd="2" destOrd="0" parTransId="{2D3B200D-BA25-4E93-91BE-BE12AB9AD4A5}" sibTransId="{6D9E8235-2C91-4724-A51B-6B70CA0D116A}"/>
    <dgm:cxn modelId="{A74BA648-23FA-452F-8250-6A6F418499A2}" srcId="{BE5F4231-62C1-403B-AA7C-3E6A688F6493}" destId="{A50510D2-7433-41A4-9687-35BBDEEAD34D}" srcOrd="0" destOrd="0" parTransId="{10A894C6-1682-4022-B1FE-F135F1C4A738}" sibTransId="{EE308F3A-2F61-4DEC-9A1A-3337FEF69B33}"/>
    <dgm:cxn modelId="{F6358CAD-4787-4006-BD3D-39B24933E36A}" type="presOf" srcId="{EBFBE103-8A64-46E3-80E5-22CE91277772}" destId="{5D7F922B-857C-4BD7-8FDA-ACBB50BCAF49}" srcOrd="0" destOrd="0" presId="urn:microsoft.com/office/officeart/2005/8/layout/pyramid2"/>
    <dgm:cxn modelId="{C31BC2C1-FA0D-41EF-BC94-E86C9013643F}" type="presOf" srcId="{A50510D2-7433-41A4-9687-35BBDEEAD34D}" destId="{F68E4AAD-BA17-4970-A8CD-A847B25F083E}" srcOrd="0" destOrd="0" presId="urn:microsoft.com/office/officeart/2005/8/layout/pyramid2"/>
    <dgm:cxn modelId="{C27BD75F-7E13-4E04-B71A-07DD67D7FCF3}" type="presParOf" srcId="{F917B69F-601F-405F-80DE-5A3E4539B0D2}" destId="{2FF97861-4E95-4B99-B9AA-CF3C1F3ED846}" srcOrd="0" destOrd="0" presId="urn:microsoft.com/office/officeart/2005/8/layout/pyramid2"/>
    <dgm:cxn modelId="{98CDFB4F-2029-4BE7-995F-34D0699BF5C8}" type="presParOf" srcId="{F917B69F-601F-405F-80DE-5A3E4539B0D2}" destId="{056B2608-EF50-4CA4-8168-33FB5A85123A}" srcOrd="1" destOrd="0" presId="urn:microsoft.com/office/officeart/2005/8/layout/pyramid2"/>
    <dgm:cxn modelId="{662FD6EF-48BF-45EF-AED2-A4FE542BF6F7}" type="presParOf" srcId="{056B2608-EF50-4CA4-8168-33FB5A85123A}" destId="{F68E4AAD-BA17-4970-A8CD-A847B25F083E}" srcOrd="0" destOrd="0" presId="urn:microsoft.com/office/officeart/2005/8/layout/pyramid2"/>
    <dgm:cxn modelId="{C90F0611-516C-4F51-91D8-A2DBF158137D}" type="presParOf" srcId="{056B2608-EF50-4CA4-8168-33FB5A85123A}" destId="{034C78F0-EE50-40BE-8D56-13621FC69D61}" srcOrd="1" destOrd="0" presId="urn:microsoft.com/office/officeart/2005/8/layout/pyramid2"/>
    <dgm:cxn modelId="{4231408E-FC33-4246-95B3-8C9030D36086}" type="presParOf" srcId="{056B2608-EF50-4CA4-8168-33FB5A85123A}" destId="{5D7F922B-857C-4BD7-8FDA-ACBB50BCAF49}" srcOrd="2" destOrd="0" presId="urn:microsoft.com/office/officeart/2005/8/layout/pyramid2"/>
    <dgm:cxn modelId="{CF11D10D-6D73-49F0-B62E-983EACDAF74C}" type="presParOf" srcId="{056B2608-EF50-4CA4-8168-33FB5A85123A}" destId="{8871AF1E-96F5-449E-A785-7FAE0BE70807}" srcOrd="3" destOrd="0" presId="urn:microsoft.com/office/officeart/2005/8/layout/pyramid2"/>
    <dgm:cxn modelId="{69CEDCDD-B4C5-4EBE-9814-63133FCE7F6F}" type="presParOf" srcId="{056B2608-EF50-4CA4-8168-33FB5A85123A}" destId="{035920FB-D710-46E4-B36E-409435BC39AD}" srcOrd="4" destOrd="0" presId="urn:microsoft.com/office/officeart/2005/8/layout/pyramid2"/>
    <dgm:cxn modelId="{D1E95E6A-A8D8-4C8E-A356-112246953B9C}" type="presParOf" srcId="{056B2608-EF50-4CA4-8168-33FB5A85123A}" destId="{B1E822C3-468D-4CE1-8A98-9589B566FDBD}"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4CE482-FE03-410D-95DD-E44C47ABF26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IN"/>
        </a:p>
      </dgm:t>
    </dgm:pt>
    <dgm:pt modelId="{52E54586-959E-4032-9942-C193B28732A7}">
      <dgm:prSet/>
      <dgm:spPr/>
      <dgm:t>
        <a:bodyPr/>
        <a:lstStyle/>
        <a:p>
          <a:r>
            <a:rPr lang="en-IN"/>
            <a:t>Leadership development and team collaboration are other programs that encourage emotional intelligence in Google.</a:t>
          </a:r>
        </a:p>
      </dgm:t>
    </dgm:pt>
    <dgm:pt modelId="{F22D55F7-C685-49BD-B960-8C307CAD51F7}" type="parTrans" cxnId="{693343AE-B944-4596-B978-F69C05D332A2}">
      <dgm:prSet/>
      <dgm:spPr/>
      <dgm:t>
        <a:bodyPr/>
        <a:lstStyle/>
        <a:p>
          <a:endParaRPr lang="en-IN"/>
        </a:p>
      </dgm:t>
    </dgm:pt>
    <dgm:pt modelId="{F833945E-B9C7-481F-BE14-8D3D214DCBE1}" type="sibTrans" cxnId="{693343AE-B944-4596-B978-F69C05D332A2}">
      <dgm:prSet/>
      <dgm:spPr/>
      <dgm:t>
        <a:bodyPr/>
        <a:lstStyle/>
        <a:p>
          <a:endParaRPr lang="en-IN"/>
        </a:p>
      </dgm:t>
    </dgm:pt>
    <dgm:pt modelId="{EF145263-08B5-46FB-90B8-6AD9A9EE1F7D}">
      <dgm:prSet/>
      <dgm:spPr/>
      <dgm:t>
        <a:bodyPr/>
        <a:lstStyle/>
        <a:p>
          <a:r>
            <a:rPr lang="en-IN"/>
            <a:t>Google values empathy and active listening to gain trust (Gsdcouncil, 2025).</a:t>
          </a:r>
        </a:p>
      </dgm:t>
    </dgm:pt>
    <dgm:pt modelId="{98421B92-0FF5-456C-9CC4-95DDC97C47AA}" type="parTrans" cxnId="{84B7BFB4-F9FA-41CF-878D-4067EC4277CA}">
      <dgm:prSet/>
      <dgm:spPr/>
      <dgm:t>
        <a:bodyPr/>
        <a:lstStyle/>
        <a:p>
          <a:endParaRPr lang="en-IN"/>
        </a:p>
      </dgm:t>
    </dgm:pt>
    <dgm:pt modelId="{07E966A5-383F-4BFC-956B-C65FB0162751}" type="sibTrans" cxnId="{84B7BFB4-F9FA-41CF-878D-4067EC4277CA}">
      <dgm:prSet/>
      <dgm:spPr/>
      <dgm:t>
        <a:bodyPr/>
        <a:lstStyle/>
        <a:p>
          <a:endParaRPr lang="en-IN"/>
        </a:p>
      </dgm:t>
    </dgm:pt>
    <dgm:pt modelId="{F633812E-3BC7-40D0-9701-5AF4CFB01A06}">
      <dgm:prSet/>
      <dgm:spPr/>
      <dgm:t>
        <a:bodyPr/>
        <a:lstStyle/>
        <a:p>
          <a:r>
            <a:rPr lang="en-IN"/>
            <a:t>Output enhanced the level of employee satisfaction, innovation, and the overall performance of the whole organisation.</a:t>
          </a:r>
        </a:p>
      </dgm:t>
    </dgm:pt>
    <dgm:pt modelId="{EE68F506-E582-4906-9604-75E69211E3E3}" type="parTrans" cxnId="{F3105A6A-BCAB-41AA-B7FF-3A4BA23FA391}">
      <dgm:prSet/>
      <dgm:spPr/>
      <dgm:t>
        <a:bodyPr/>
        <a:lstStyle/>
        <a:p>
          <a:endParaRPr lang="en-IN"/>
        </a:p>
      </dgm:t>
    </dgm:pt>
    <dgm:pt modelId="{80122A8A-FA5B-4514-9278-4BF592979858}" type="sibTrans" cxnId="{F3105A6A-BCAB-41AA-B7FF-3A4BA23FA391}">
      <dgm:prSet/>
      <dgm:spPr/>
      <dgm:t>
        <a:bodyPr/>
        <a:lstStyle/>
        <a:p>
          <a:endParaRPr lang="en-IN"/>
        </a:p>
      </dgm:t>
    </dgm:pt>
    <dgm:pt modelId="{4639FC28-77D1-B646-A4D3-7D1D224F6BD0}" type="pres">
      <dgm:prSet presAssocID="{B54CE482-FE03-410D-95DD-E44C47ABF260}" presName="vert0" presStyleCnt="0">
        <dgm:presLayoutVars>
          <dgm:dir/>
          <dgm:animOne val="branch"/>
          <dgm:animLvl val="lvl"/>
        </dgm:presLayoutVars>
      </dgm:prSet>
      <dgm:spPr/>
    </dgm:pt>
    <dgm:pt modelId="{2D2AEAF0-93B3-F94D-9EBB-BE2B49D3B42E}" type="pres">
      <dgm:prSet presAssocID="{52E54586-959E-4032-9942-C193B28732A7}" presName="thickLine" presStyleLbl="alignNode1" presStyleIdx="0" presStyleCnt="3"/>
      <dgm:spPr/>
    </dgm:pt>
    <dgm:pt modelId="{594E956E-77D7-E540-B5D6-0EA8457DCCAE}" type="pres">
      <dgm:prSet presAssocID="{52E54586-959E-4032-9942-C193B28732A7}" presName="horz1" presStyleCnt="0"/>
      <dgm:spPr/>
    </dgm:pt>
    <dgm:pt modelId="{8FDA7D60-8E32-864B-8D6E-92A310E99F7A}" type="pres">
      <dgm:prSet presAssocID="{52E54586-959E-4032-9942-C193B28732A7}" presName="tx1" presStyleLbl="revTx" presStyleIdx="0" presStyleCnt="3"/>
      <dgm:spPr/>
    </dgm:pt>
    <dgm:pt modelId="{F7EC2FAB-C3F8-C544-AEFF-F20F9F555743}" type="pres">
      <dgm:prSet presAssocID="{52E54586-959E-4032-9942-C193B28732A7}" presName="vert1" presStyleCnt="0"/>
      <dgm:spPr/>
    </dgm:pt>
    <dgm:pt modelId="{EAD2FE87-8C5C-C446-A749-B371A3BADAEC}" type="pres">
      <dgm:prSet presAssocID="{EF145263-08B5-46FB-90B8-6AD9A9EE1F7D}" presName="thickLine" presStyleLbl="alignNode1" presStyleIdx="1" presStyleCnt="3"/>
      <dgm:spPr/>
    </dgm:pt>
    <dgm:pt modelId="{3260A8F2-1EA8-1841-9067-89858CA9489D}" type="pres">
      <dgm:prSet presAssocID="{EF145263-08B5-46FB-90B8-6AD9A9EE1F7D}" presName="horz1" presStyleCnt="0"/>
      <dgm:spPr/>
    </dgm:pt>
    <dgm:pt modelId="{45B2E024-64C9-B747-87ED-0AC9648B3244}" type="pres">
      <dgm:prSet presAssocID="{EF145263-08B5-46FB-90B8-6AD9A9EE1F7D}" presName="tx1" presStyleLbl="revTx" presStyleIdx="1" presStyleCnt="3"/>
      <dgm:spPr/>
    </dgm:pt>
    <dgm:pt modelId="{8857C9D0-4A68-EF47-8F3E-E2BF4714364B}" type="pres">
      <dgm:prSet presAssocID="{EF145263-08B5-46FB-90B8-6AD9A9EE1F7D}" presName="vert1" presStyleCnt="0"/>
      <dgm:spPr/>
    </dgm:pt>
    <dgm:pt modelId="{93D3FF65-7146-C740-BE74-2F74FCEC969C}" type="pres">
      <dgm:prSet presAssocID="{F633812E-3BC7-40D0-9701-5AF4CFB01A06}" presName="thickLine" presStyleLbl="alignNode1" presStyleIdx="2" presStyleCnt="3"/>
      <dgm:spPr/>
    </dgm:pt>
    <dgm:pt modelId="{1292679F-4360-394C-9A11-64377E541C89}" type="pres">
      <dgm:prSet presAssocID="{F633812E-3BC7-40D0-9701-5AF4CFB01A06}" presName="horz1" presStyleCnt="0"/>
      <dgm:spPr/>
    </dgm:pt>
    <dgm:pt modelId="{C55B0D65-0C81-6D42-80DB-C718FD9B3C03}" type="pres">
      <dgm:prSet presAssocID="{F633812E-3BC7-40D0-9701-5AF4CFB01A06}" presName="tx1" presStyleLbl="revTx" presStyleIdx="2" presStyleCnt="3"/>
      <dgm:spPr/>
    </dgm:pt>
    <dgm:pt modelId="{BC35A7AD-3245-5040-A28B-3B6A7E60E2D8}" type="pres">
      <dgm:prSet presAssocID="{F633812E-3BC7-40D0-9701-5AF4CFB01A06}" presName="vert1" presStyleCnt="0"/>
      <dgm:spPr/>
    </dgm:pt>
  </dgm:ptLst>
  <dgm:cxnLst>
    <dgm:cxn modelId="{C78A626A-A2F6-CA46-9D8A-98263775BC47}" type="presOf" srcId="{F633812E-3BC7-40D0-9701-5AF4CFB01A06}" destId="{C55B0D65-0C81-6D42-80DB-C718FD9B3C03}" srcOrd="0" destOrd="0" presId="urn:microsoft.com/office/officeart/2008/layout/LinedList"/>
    <dgm:cxn modelId="{F3105A6A-BCAB-41AA-B7FF-3A4BA23FA391}" srcId="{B54CE482-FE03-410D-95DD-E44C47ABF260}" destId="{F633812E-3BC7-40D0-9701-5AF4CFB01A06}" srcOrd="2" destOrd="0" parTransId="{EE68F506-E582-4906-9604-75E69211E3E3}" sibTransId="{80122A8A-FA5B-4514-9278-4BF592979858}"/>
    <dgm:cxn modelId="{A89F0F6E-62BE-3447-8826-8941F553D856}" type="presOf" srcId="{EF145263-08B5-46FB-90B8-6AD9A9EE1F7D}" destId="{45B2E024-64C9-B747-87ED-0AC9648B3244}" srcOrd="0" destOrd="0" presId="urn:microsoft.com/office/officeart/2008/layout/LinedList"/>
    <dgm:cxn modelId="{693343AE-B944-4596-B978-F69C05D332A2}" srcId="{B54CE482-FE03-410D-95DD-E44C47ABF260}" destId="{52E54586-959E-4032-9942-C193B28732A7}" srcOrd="0" destOrd="0" parTransId="{F22D55F7-C685-49BD-B960-8C307CAD51F7}" sibTransId="{F833945E-B9C7-481F-BE14-8D3D214DCBE1}"/>
    <dgm:cxn modelId="{84B7BFB4-F9FA-41CF-878D-4067EC4277CA}" srcId="{B54CE482-FE03-410D-95DD-E44C47ABF260}" destId="{EF145263-08B5-46FB-90B8-6AD9A9EE1F7D}" srcOrd="1" destOrd="0" parTransId="{98421B92-0FF5-456C-9CC4-95DDC97C47AA}" sibTransId="{07E966A5-383F-4BFC-956B-C65FB0162751}"/>
    <dgm:cxn modelId="{BB4808E5-8C18-6B40-B290-8A987A76E908}" type="presOf" srcId="{52E54586-959E-4032-9942-C193B28732A7}" destId="{8FDA7D60-8E32-864B-8D6E-92A310E99F7A}" srcOrd="0" destOrd="0" presId="urn:microsoft.com/office/officeart/2008/layout/LinedList"/>
    <dgm:cxn modelId="{8883DFFC-7DC4-BB41-85DD-E0E3AA78E798}" type="presOf" srcId="{B54CE482-FE03-410D-95DD-E44C47ABF260}" destId="{4639FC28-77D1-B646-A4D3-7D1D224F6BD0}" srcOrd="0" destOrd="0" presId="urn:microsoft.com/office/officeart/2008/layout/LinedList"/>
    <dgm:cxn modelId="{8BE1D0CF-E2F8-1A4A-9EA5-D703D4F79338}" type="presParOf" srcId="{4639FC28-77D1-B646-A4D3-7D1D224F6BD0}" destId="{2D2AEAF0-93B3-F94D-9EBB-BE2B49D3B42E}" srcOrd="0" destOrd="0" presId="urn:microsoft.com/office/officeart/2008/layout/LinedList"/>
    <dgm:cxn modelId="{69251269-BDA6-C847-9FCF-FCEE353B9E74}" type="presParOf" srcId="{4639FC28-77D1-B646-A4D3-7D1D224F6BD0}" destId="{594E956E-77D7-E540-B5D6-0EA8457DCCAE}" srcOrd="1" destOrd="0" presId="urn:microsoft.com/office/officeart/2008/layout/LinedList"/>
    <dgm:cxn modelId="{CC12852B-3E59-E64C-B89F-C45B5DDB21EC}" type="presParOf" srcId="{594E956E-77D7-E540-B5D6-0EA8457DCCAE}" destId="{8FDA7D60-8E32-864B-8D6E-92A310E99F7A}" srcOrd="0" destOrd="0" presId="urn:microsoft.com/office/officeart/2008/layout/LinedList"/>
    <dgm:cxn modelId="{C3DF6845-499A-9749-A0A3-037F51B55585}" type="presParOf" srcId="{594E956E-77D7-E540-B5D6-0EA8457DCCAE}" destId="{F7EC2FAB-C3F8-C544-AEFF-F20F9F555743}" srcOrd="1" destOrd="0" presId="urn:microsoft.com/office/officeart/2008/layout/LinedList"/>
    <dgm:cxn modelId="{72634264-8BBA-A040-B239-54D14B07F7D9}" type="presParOf" srcId="{4639FC28-77D1-B646-A4D3-7D1D224F6BD0}" destId="{EAD2FE87-8C5C-C446-A749-B371A3BADAEC}" srcOrd="2" destOrd="0" presId="urn:microsoft.com/office/officeart/2008/layout/LinedList"/>
    <dgm:cxn modelId="{ED64F576-F9FF-4C4D-9B9D-20DDFB43804F}" type="presParOf" srcId="{4639FC28-77D1-B646-A4D3-7D1D224F6BD0}" destId="{3260A8F2-1EA8-1841-9067-89858CA9489D}" srcOrd="3" destOrd="0" presId="urn:microsoft.com/office/officeart/2008/layout/LinedList"/>
    <dgm:cxn modelId="{50CDC6A1-8089-C047-B338-214E1E9FB1C7}" type="presParOf" srcId="{3260A8F2-1EA8-1841-9067-89858CA9489D}" destId="{45B2E024-64C9-B747-87ED-0AC9648B3244}" srcOrd="0" destOrd="0" presId="urn:microsoft.com/office/officeart/2008/layout/LinedList"/>
    <dgm:cxn modelId="{2C6824D4-24D3-1247-970F-CF145C23DD4A}" type="presParOf" srcId="{3260A8F2-1EA8-1841-9067-89858CA9489D}" destId="{8857C9D0-4A68-EF47-8F3E-E2BF4714364B}" srcOrd="1" destOrd="0" presId="urn:microsoft.com/office/officeart/2008/layout/LinedList"/>
    <dgm:cxn modelId="{F4DD7071-EA15-D64C-A3E5-62F29BAB2903}" type="presParOf" srcId="{4639FC28-77D1-B646-A4D3-7D1D224F6BD0}" destId="{93D3FF65-7146-C740-BE74-2F74FCEC969C}" srcOrd="4" destOrd="0" presId="urn:microsoft.com/office/officeart/2008/layout/LinedList"/>
    <dgm:cxn modelId="{1B25ED9B-2F42-3746-9935-99FC8FB5DB4B}" type="presParOf" srcId="{4639FC28-77D1-B646-A4D3-7D1D224F6BD0}" destId="{1292679F-4360-394C-9A11-64377E541C89}" srcOrd="5" destOrd="0" presId="urn:microsoft.com/office/officeart/2008/layout/LinedList"/>
    <dgm:cxn modelId="{FF45D004-54D4-4C46-A0FC-3644A2B9DF6B}" type="presParOf" srcId="{1292679F-4360-394C-9A11-64377E541C89}" destId="{C55B0D65-0C81-6D42-80DB-C718FD9B3C03}" srcOrd="0" destOrd="0" presId="urn:microsoft.com/office/officeart/2008/layout/LinedList"/>
    <dgm:cxn modelId="{4E1385B2-BFE7-E94D-97CF-EEFD1ADBEBCB}" type="presParOf" srcId="{1292679F-4360-394C-9A11-64377E541C89}" destId="{BC35A7AD-3245-5040-A28B-3B6A7E60E2D8}"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7D985F1-6C7C-47DC-84E2-D0B264E14D82}"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IN"/>
        </a:p>
      </dgm:t>
    </dgm:pt>
    <dgm:pt modelId="{843FC706-6C79-4FEB-B9D0-28F3C5C23C7B}">
      <dgm:prSet/>
      <dgm:spPr/>
      <dgm:t>
        <a:bodyPr/>
        <a:lstStyle/>
        <a:p>
          <a:r>
            <a:rPr lang="en-IN"/>
            <a:t>Satya Nadella has a culture change of empathy that the Microsoft leadership focuses on (Ray, 2019).</a:t>
          </a:r>
        </a:p>
      </dgm:t>
    </dgm:pt>
    <dgm:pt modelId="{7A5C48ED-55F3-4741-9CED-8A36C02B2A43}" type="parTrans" cxnId="{919EAA45-6D00-494C-8EEF-19A73719DEFF}">
      <dgm:prSet/>
      <dgm:spPr/>
      <dgm:t>
        <a:bodyPr/>
        <a:lstStyle/>
        <a:p>
          <a:endParaRPr lang="en-IN"/>
        </a:p>
      </dgm:t>
    </dgm:pt>
    <dgm:pt modelId="{E99CC9F5-EB63-4059-A9FA-1CB458FDEF2D}" type="sibTrans" cxnId="{919EAA45-6D00-494C-8EEF-19A73719DEFF}">
      <dgm:prSet/>
      <dgm:spPr/>
      <dgm:t>
        <a:bodyPr/>
        <a:lstStyle/>
        <a:p>
          <a:endParaRPr lang="en-IN"/>
        </a:p>
      </dgm:t>
    </dgm:pt>
    <dgm:pt modelId="{BC3E0159-C922-49A7-9824-CCD1599B27AC}">
      <dgm:prSet/>
      <dgm:spPr/>
      <dgm:t>
        <a:bodyPr/>
        <a:lstStyle/>
        <a:p>
          <a:r>
            <a:rPr lang="en-IN"/>
            <a:t>Emphasis on emotional intelligence enhanced collaboration, innovation, and employee involvement to a great extent.</a:t>
          </a:r>
        </a:p>
      </dgm:t>
    </dgm:pt>
    <dgm:pt modelId="{3AF70947-E242-45CD-91E1-95BE193648B5}" type="parTrans" cxnId="{39EE9CBF-2586-41F9-80E2-F98B19731710}">
      <dgm:prSet/>
      <dgm:spPr/>
      <dgm:t>
        <a:bodyPr/>
        <a:lstStyle/>
        <a:p>
          <a:endParaRPr lang="en-IN"/>
        </a:p>
      </dgm:t>
    </dgm:pt>
    <dgm:pt modelId="{C8185DC5-C1DC-4240-BB54-AA9ACEFDE039}" type="sibTrans" cxnId="{39EE9CBF-2586-41F9-80E2-F98B19731710}">
      <dgm:prSet/>
      <dgm:spPr/>
      <dgm:t>
        <a:bodyPr/>
        <a:lstStyle/>
        <a:p>
          <a:endParaRPr lang="en-IN"/>
        </a:p>
      </dgm:t>
    </dgm:pt>
    <dgm:pt modelId="{F48A68A1-D0AF-4872-BBEE-FB395CDCDA87}">
      <dgm:prSet/>
      <dgm:spPr/>
      <dgm:t>
        <a:bodyPr/>
        <a:lstStyle/>
        <a:p>
          <a:r>
            <a:rPr lang="en-IN"/>
            <a:t>The company was growing due to the inclusiveness and people-centred leadership styles.</a:t>
          </a:r>
        </a:p>
      </dgm:t>
    </dgm:pt>
    <dgm:pt modelId="{C546B4A0-80D9-43BA-954D-5E3788ED7689}" type="parTrans" cxnId="{17716486-44D2-4BCC-9B47-56238B42166F}">
      <dgm:prSet/>
      <dgm:spPr/>
      <dgm:t>
        <a:bodyPr/>
        <a:lstStyle/>
        <a:p>
          <a:endParaRPr lang="en-IN"/>
        </a:p>
      </dgm:t>
    </dgm:pt>
    <dgm:pt modelId="{13723601-CA37-416B-A835-1803A5335B5E}" type="sibTrans" cxnId="{17716486-44D2-4BCC-9B47-56238B42166F}">
      <dgm:prSet/>
      <dgm:spPr/>
      <dgm:t>
        <a:bodyPr/>
        <a:lstStyle/>
        <a:p>
          <a:endParaRPr lang="en-IN"/>
        </a:p>
      </dgm:t>
    </dgm:pt>
    <dgm:pt modelId="{BDD383F9-58C4-494A-934E-6B066A8E6D2C}" type="pres">
      <dgm:prSet presAssocID="{97D985F1-6C7C-47DC-84E2-D0B264E14D82}" presName="Name0" presStyleCnt="0">
        <dgm:presLayoutVars>
          <dgm:dir/>
          <dgm:resizeHandles val="exact"/>
        </dgm:presLayoutVars>
      </dgm:prSet>
      <dgm:spPr/>
    </dgm:pt>
    <dgm:pt modelId="{ACE21BF5-F638-4EA0-B92D-D791F2672A59}" type="pres">
      <dgm:prSet presAssocID="{843FC706-6C79-4FEB-B9D0-28F3C5C23C7B}" presName="node" presStyleLbl="node1" presStyleIdx="0" presStyleCnt="3">
        <dgm:presLayoutVars>
          <dgm:bulletEnabled val="1"/>
        </dgm:presLayoutVars>
      </dgm:prSet>
      <dgm:spPr/>
    </dgm:pt>
    <dgm:pt modelId="{092D5CEF-A4F2-4855-8AA2-CC5547E3B341}" type="pres">
      <dgm:prSet presAssocID="{E99CC9F5-EB63-4059-A9FA-1CB458FDEF2D}" presName="sibTrans" presStyleLbl="sibTrans2D1" presStyleIdx="0" presStyleCnt="2"/>
      <dgm:spPr/>
    </dgm:pt>
    <dgm:pt modelId="{84D5B3E5-5FC0-4F29-B1D5-D09D256A442D}" type="pres">
      <dgm:prSet presAssocID="{E99CC9F5-EB63-4059-A9FA-1CB458FDEF2D}" presName="connectorText" presStyleLbl="sibTrans2D1" presStyleIdx="0" presStyleCnt="2"/>
      <dgm:spPr/>
    </dgm:pt>
    <dgm:pt modelId="{C978747D-354F-4289-8AB8-6DF25D642E3D}" type="pres">
      <dgm:prSet presAssocID="{BC3E0159-C922-49A7-9824-CCD1599B27AC}" presName="node" presStyleLbl="node1" presStyleIdx="1" presStyleCnt="3">
        <dgm:presLayoutVars>
          <dgm:bulletEnabled val="1"/>
        </dgm:presLayoutVars>
      </dgm:prSet>
      <dgm:spPr/>
    </dgm:pt>
    <dgm:pt modelId="{4A36D1AE-9A41-4A75-9DAD-543B8A7B8671}" type="pres">
      <dgm:prSet presAssocID="{C8185DC5-C1DC-4240-BB54-AA9ACEFDE039}" presName="sibTrans" presStyleLbl="sibTrans2D1" presStyleIdx="1" presStyleCnt="2"/>
      <dgm:spPr/>
    </dgm:pt>
    <dgm:pt modelId="{6BEFE695-F1EA-4747-9550-0CD69542D928}" type="pres">
      <dgm:prSet presAssocID="{C8185DC5-C1DC-4240-BB54-AA9ACEFDE039}" presName="connectorText" presStyleLbl="sibTrans2D1" presStyleIdx="1" presStyleCnt="2"/>
      <dgm:spPr/>
    </dgm:pt>
    <dgm:pt modelId="{CE2E4C95-FBBA-4B30-9FD3-8320E14C29A3}" type="pres">
      <dgm:prSet presAssocID="{F48A68A1-D0AF-4872-BBEE-FB395CDCDA87}" presName="node" presStyleLbl="node1" presStyleIdx="2" presStyleCnt="3">
        <dgm:presLayoutVars>
          <dgm:bulletEnabled val="1"/>
        </dgm:presLayoutVars>
      </dgm:prSet>
      <dgm:spPr/>
    </dgm:pt>
  </dgm:ptLst>
  <dgm:cxnLst>
    <dgm:cxn modelId="{9444A820-F405-4A7B-8988-6975023208AF}" type="presOf" srcId="{843FC706-6C79-4FEB-B9D0-28F3C5C23C7B}" destId="{ACE21BF5-F638-4EA0-B92D-D791F2672A59}" srcOrd="0" destOrd="0" presId="urn:microsoft.com/office/officeart/2005/8/layout/process1"/>
    <dgm:cxn modelId="{9E83EF2E-B6CC-4FAB-8267-576BB0BC47C1}" type="presOf" srcId="{F48A68A1-D0AF-4872-BBEE-FB395CDCDA87}" destId="{CE2E4C95-FBBA-4B30-9FD3-8320E14C29A3}" srcOrd="0" destOrd="0" presId="urn:microsoft.com/office/officeart/2005/8/layout/process1"/>
    <dgm:cxn modelId="{919EAA45-6D00-494C-8EEF-19A73719DEFF}" srcId="{97D985F1-6C7C-47DC-84E2-D0B264E14D82}" destId="{843FC706-6C79-4FEB-B9D0-28F3C5C23C7B}" srcOrd="0" destOrd="0" parTransId="{7A5C48ED-55F3-4741-9CED-8A36C02B2A43}" sibTransId="{E99CC9F5-EB63-4059-A9FA-1CB458FDEF2D}"/>
    <dgm:cxn modelId="{4545F56B-0B24-4933-94CD-8F5205DD63EB}" type="presOf" srcId="{E99CC9F5-EB63-4059-A9FA-1CB458FDEF2D}" destId="{84D5B3E5-5FC0-4F29-B1D5-D09D256A442D}" srcOrd="1" destOrd="0" presId="urn:microsoft.com/office/officeart/2005/8/layout/process1"/>
    <dgm:cxn modelId="{5DB29E4D-DD36-41D8-B19B-7916C5EAEEF7}" type="presOf" srcId="{C8185DC5-C1DC-4240-BB54-AA9ACEFDE039}" destId="{4A36D1AE-9A41-4A75-9DAD-543B8A7B8671}" srcOrd="0" destOrd="0" presId="urn:microsoft.com/office/officeart/2005/8/layout/process1"/>
    <dgm:cxn modelId="{73983879-724F-4EBE-AD59-40F0C40610EF}" type="presOf" srcId="{97D985F1-6C7C-47DC-84E2-D0B264E14D82}" destId="{BDD383F9-58C4-494A-934E-6B066A8E6D2C}" srcOrd="0" destOrd="0" presId="urn:microsoft.com/office/officeart/2005/8/layout/process1"/>
    <dgm:cxn modelId="{17716486-44D2-4BCC-9B47-56238B42166F}" srcId="{97D985F1-6C7C-47DC-84E2-D0B264E14D82}" destId="{F48A68A1-D0AF-4872-BBEE-FB395CDCDA87}" srcOrd="2" destOrd="0" parTransId="{C546B4A0-80D9-43BA-954D-5E3788ED7689}" sibTransId="{13723601-CA37-416B-A835-1803A5335B5E}"/>
    <dgm:cxn modelId="{591CB287-1408-4F3C-9ED5-436FC33D818D}" type="presOf" srcId="{E99CC9F5-EB63-4059-A9FA-1CB458FDEF2D}" destId="{092D5CEF-A4F2-4855-8AA2-CC5547E3B341}" srcOrd="0" destOrd="0" presId="urn:microsoft.com/office/officeart/2005/8/layout/process1"/>
    <dgm:cxn modelId="{9D0687A0-6355-4B83-8A25-0DEADF3249F6}" type="presOf" srcId="{C8185DC5-C1DC-4240-BB54-AA9ACEFDE039}" destId="{6BEFE695-F1EA-4747-9550-0CD69542D928}" srcOrd="1" destOrd="0" presId="urn:microsoft.com/office/officeart/2005/8/layout/process1"/>
    <dgm:cxn modelId="{39EE9CBF-2586-41F9-80E2-F98B19731710}" srcId="{97D985F1-6C7C-47DC-84E2-D0B264E14D82}" destId="{BC3E0159-C922-49A7-9824-CCD1599B27AC}" srcOrd="1" destOrd="0" parTransId="{3AF70947-E242-45CD-91E1-95BE193648B5}" sibTransId="{C8185DC5-C1DC-4240-BB54-AA9ACEFDE039}"/>
    <dgm:cxn modelId="{66FA0CCE-3AF1-4F4E-B5E7-A3374A3E1607}" type="presOf" srcId="{BC3E0159-C922-49A7-9824-CCD1599B27AC}" destId="{C978747D-354F-4289-8AB8-6DF25D642E3D}" srcOrd="0" destOrd="0" presId="urn:microsoft.com/office/officeart/2005/8/layout/process1"/>
    <dgm:cxn modelId="{1FE8B84C-F174-4D79-9CFA-7B1A4E0E4115}" type="presParOf" srcId="{BDD383F9-58C4-494A-934E-6B066A8E6D2C}" destId="{ACE21BF5-F638-4EA0-B92D-D791F2672A59}" srcOrd="0" destOrd="0" presId="urn:microsoft.com/office/officeart/2005/8/layout/process1"/>
    <dgm:cxn modelId="{25326890-2FDB-45E1-B2A3-C6D77B560307}" type="presParOf" srcId="{BDD383F9-58C4-494A-934E-6B066A8E6D2C}" destId="{092D5CEF-A4F2-4855-8AA2-CC5547E3B341}" srcOrd="1" destOrd="0" presId="urn:microsoft.com/office/officeart/2005/8/layout/process1"/>
    <dgm:cxn modelId="{239F9C01-A528-4659-8A57-E6FBB6C729E3}" type="presParOf" srcId="{092D5CEF-A4F2-4855-8AA2-CC5547E3B341}" destId="{84D5B3E5-5FC0-4F29-B1D5-D09D256A442D}" srcOrd="0" destOrd="0" presId="urn:microsoft.com/office/officeart/2005/8/layout/process1"/>
    <dgm:cxn modelId="{07C559B3-B1F4-43C3-9601-6CE52A07CCD1}" type="presParOf" srcId="{BDD383F9-58C4-494A-934E-6B066A8E6D2C}" destId="{C978747D-354F-4289-8AB8-6DF25D642E3D}" srcOrd="2" destOrd="0" presId="urn:microsoft.com/office/officeart/2005/8/layout/process1"/>
    <dgm:cxn modelId="{1D9AC7BD-BF74-48B6-B94C-FBE49442F9B5}" type="presParOf" srcId="{BDD383F9-58C4-494A-934E-6B066A8E6D2C}" destId="{4A36D1AE-9A41-4A75-9DAD-543B8A7B8671}" srcOrd="3" destOrd="0" presId="urn:microsoft.com/office/officeart/2005/8/layout/process1"/>
    <dgm:cxn modelId="{A7665F89-AA25-488D-A8D7-1486E8950979}" type="presParOf" srcId="{4A36D1AE-9A41-4A75-9DAD-543B8A7B8671}" destId="{6BEFE695-F1EA-4747-9550-0CD69542D928}" srcOrd="0" destOrd="0" presId="urn:microsoft.com/office/officeart/2005/8/layout/process1"/>
    <dgm:cxn modelId="{D55E0EC6-6BC5-43F1-AF2A-5791B06201BD}" type="presParOf" srcId="{BDD383F9-58C4-494A-934E-6B066A8E6D2C}" destId="{CE2E4C95-FBBA-4B30-9FD3-8320E14C29A3}"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A4CFBF0-6F1A-492C-9F98-CB84534635AF}" type="doc">
      <dgm:prSet loTypeId="urn:microsoft.com/office/officeart/2005/8/layout/vList2" loCatId="list" qsTypeId="urn:microsoft.com/office/officeart/2005/8/quickstyle/simple1" qsCatId="simple" csTypeId="urn:microsoft.com/office/officeart/2005/8/colors/accent3_5" csCatId="accent3"/>
      <dgm:spPr/>
      <dgm:t>
        <a:bodyPr/>
        <a:lstStyle/>
        <a:p>
          <a:endParaRPr lang="en-IN"/>
        </a:p>
      </dgm:t>
    </dgm:pt>
    <dgm:pt modelId="{03FAFECC-3615-4A86-82B8-1672F5BC75ED}">
      <dgm:prSet/>
      <dgm:spPr/>
      <dgm:t>
        <a:bodyPr/>
        <a:lstStyle/>
        <a:p>
          <a:r>
            <a:rPr lang="en-IN"/>
            <a:t>Unilever is a multinational corporation that needs high cultural intelligence among the teams of leadership (Mehta, 2026).</a:t>
          </a:r>
        </a:p>
      </dgm:t>
    </dgm:pt>
    <dgm:pt modelId="{87A80F00-7F73-4699-9FD3-93A77D2C0D13}" type="parTrans" cxnId="{F4065329-3B2A-4173-8C3B-8A398B82C5A7}">
      <dgm:prSet/>
      <dgm:spPr/>
      <dgm:t>
        <a:bodyPr/>
        <a:lstStyle/>
        <a:p>
          <a:endParaRPr lang="en-IN"/>
        </a:p>
      </dgm:t>
    </dgm:pt>
    <dgm:pt modelId="{89D45999-CDDC-4F81-882F-0C0E3CEB377C}" type="sibTrans" cxnId="{F4065329-3B2A-4173-8C3B-8A398B82C5A7}">
      <dgm:prSet/>
      <dgm:spPr/>
      <dgm:t>
        <a:bodyPr/>
        <a:lstStyle/>
        <a:p>
          <a:endParaRPr lang="en-IN"/>
        </a:p>
      </dgm:t>
    </dgm:pt>
    <dgm:pt modelId="{AFDDAE95-A69E-4189-8E75-A03058CC0038}">
      <dgm:prSet/>
      <dgm:spPr/>
      <dgm:t>
        <a:bodyPr/>
        <a:lstStyle/>
        <a:p>
          <a:r>
            <a:rPr lang="en-IN"/>
            <a:t>Leaders have to operate and coordinate a varied workforce among various countries and diverse cultures.</a:t>
          </a:r>
        </a:p>
      </dgm:t>
    </dgm:pt>
    <dgm:pt modelId="{43E498BD-ECE5-4F74-9240-0A7E0FAC72BF}" type="parTrans" cxnId="{55B5D7DB-468A-4F39-A182-3451EB45EA97}">
      <dgm:prSet/>
      <dgm:spPr/>
      <dgm:t>
        <a:bodyPr/>
        <a:lstStyle/>
        <a:p>
          <a:endParaRPr lang="en-IN"/>
        </a:p>
      </dgm:t>
    </dgm:pt>
    <dgm:pt modelId="{FA536885-E910-42AF-8B49-6C3925ED0C91}" type="sibTrans" cxnId="{55B5D7DB-468A-4F39-A182-3451EB45EA97}">
      <dgm:prSet/>
      <dgm:spPr/>
      <dgm:t>
        <a:bodyPr/>
        <a:lstStyle/>
        <a:p>
          <a:endParaRPr lang="en-IN"/>
        </a:p>
      </dgm:t>
    </dgm:pt>
    <dgm:pt modelId="{47E4AEE0-F3B1-4D2E-9D1E-E8C74908A804}">
      <dgm:prSet/>
      <dgm:spPr/>
      <dgm:t>
        <a:bodyPr/>
        <a:lstStyle/>
        <a:p>
          <a:r>
            <a:rPr lang="en-IN"/>
            <a:t>Cultural intelligence enhances the cooperation of communication and global implementations of business strategies.</a:t>
          </a:r>
        </a:p>
      </dgm:t>
    </dgm:pt>
    <dgm:pt modelId="{2DF2430E-3285-4AC9-8655-FA7B4331C003}" type="parTrans" cxnId="{FF39BEF8-0CAA-4EA5-BCDF-21594DC95A1C}">
      <dgm:prSet/>
      <dgm:spPr/>
      <dgm:t>
        <a:bodyPr/>
        <a:lstStyle/>
        <a:p>
          <a:endParaRPr lang="en-IN"/>
        </a:p>
      </dgm:t>
    </dgm:pt>
    <dgm:pt modelId="{AAF4C83B-4C96-44A5-87D5-AC8F30C3F0A4}" type="sibTrans" cxnId="{FF39BEF8-0CAA-4EA5-BCDF-21594DC95A1C}">
      <dgm:prSet/>
      <dgm:spPr/>
      <dgm:t>
        <a:bodyPr/>
        <a:lstStyle/>
        <a:p>
          <a:endParaRPr lang="en-IN"/>
        </a:p>
      </dgm:t>
    </dgm:pt>
    <dgm:pt modelId="{458CD2E2-A4A5-4476-B0CC-AC579D6EEF3D}" type="pres">
      <dgm:prSet presAssocID="{0A4CFBF0-6F1A-492C-9F98-CB84534635AF}" presName="linear" presStyleCnt="0">
        <dgm:presLayoutVars>
          <dgm:animLvl val="lvl"/>
          <dgm:resizeHandles val="exact"/>
        </dgm:presLayoutVars>
      </dgm:prSet>
      <dgm:spPr/>
    </dgm:pt>
    <dgm:pt modelId="{7D87F928-2287-44CC-B117-37175FD7BD06}" type="pres">
      <dgm:prSet presAssocID="{03FAFECC-3615-4A86-82B8-1672F5BC75ED}" presName="parentText" presStyleLbl="node1" presStyleIdx="0" presStyleCnt="3">
        <dgm:presLayoutVars>
          <dgm:chMax val="0"/>
          <dgm:bulletEnabled val="1"/>
        </dgm:presLayoutVars>
      </dgm:prSet>
      <dgm:spPr/>
    </dgm:pt>
    <dgm:pt modelId="{6F37DD22-B8F9-4867-BE99-6A77CC38A3B3}" type="pres">
      <dgm:prSet presAssocID="{89D45999-CDDC-4F81-882F-0C0E3CEB377C}" presName="spacer" presStyleCnt="0"/>
      <dgm:spPr/>
    </dgm:pt>
    <dgm:pt modelId="{4F4A5F6F-BADF-44EB-B97B-FD297414ABE3}" type="pres">
      <dgm:prSet presAssocID="{AFDDAE95-A69E-4189-8E75-A03058CC0038}" presName="parentText" presStyleLbl="node1" presStyleIdx="1" presStyleCnt="3">
        <dgm:presLayoutVars>
          <dgm:chMax val="0"/>
          <dgm:bulletEnabled val="1"/>
        </dgm:presLayoutVars>
      </dgm:prSet>
      <dgm:spPr/>
    </dgm:pt>
    <dgm:pt modelId="{0CC4822A-A77E-41B0-9C66-F6F3214CCF82}" type="pres">
      <dgm:prSet presAssocID="{FA536885-E910-42AF-8B49-6C3925ED0C91}" presName="spacer" presStyleCnt="0"/>
      <dgm:spPr/>
    </dgm:pt>
    <dgm:pt modelId="{EE2935F2-F939-4C5B-A78F-5C64FA74A40D}" type="pres">
      <dgm:prSet presAssocID="{47E4AEE0-F3B1-4D2E-9D1E-E8C74908A804}" presName="parentText" presStyleLbl="node1" presStyleIdx="2" presStyleCnt="3">
        <dgm:presLayoutVars>
          <dgm:chMax val="0"/>
          <dgm:bulletEnabled val="1"/>
        </dgm:presLayoutVars>
      </dgm:prSet>
      <dgm:spPr/>
    </dgm:pt>
  </dgm:ptLst>
  <dgm:cxnLst>
    <dgm:cxn modelId="{F4065329-3B2A-4173-8C3B-8A398B82C5A7}" srcId="{0A4CFBF0-6F1A-492C-9F98-CB84534635AF}" destId="{03FAFECC-3615-4A86-82B8-1672F5BC75ED}" srcOrd="0" destOrd="0" parTransId="{87A80F00-7F73-4699-9FD3-93A77D2C0D13}" sibTransId="{89D45999-CDDC-4F81-882F-0C0E3CEB377C}"/>
    <dgm:cxn modelId="{EF655B60-6D0E-447A-8421-3D9BCE2A32C7}" type="presOf" srcId="{03FAFECC-3615-4A86-82B8-1672F5BC75ED}" destId="{7D87F928-2287-44CC-B117-37175FD7BD06}" srcOrd="0" destOrd="0" presId="urn:microsoft.com/office/officeart/2005/8/layout/vList2"/>
    <dgm:cxn modelId="{6D16C464-BBE3-4836-B7E6-80F56CFFC40B}" type="presOf" srcId="{47E4AEE0-F3B1-4D2E-9D1E-E8C74908A804}" destId="{EE2935F2-F939-4C5B-A78F-5C64FA74A40D}" srcOrd="0" destOrd="0" presId="urn:microsoft.com/office/officeart/2005/8/layout/vList2"/>
    <dgm:cxn modelId="{B5DF5082-0E60-440D-8FD8-2AC4594EB9B8}" type="presOf" srcId="{0A4CFBF0-6F1A-492C-9F98-CB84534635AF}" destId="{458CD2E2-A4A5-4476-B0CC-AC579D6EEF3D}" srcOrd="0" destOrd="0" presId="urn:microsoft.com/office/officeart/2005/8/layout/vList2"/>
    <dgm:cxn modelId="{F6A8C2C6-8714-4949-9A61-A632E45D49D1}" type="presOf" srcId="{AFDDAE95-A69E-4189-8E75-A03058CC0038}" destId="{4F4A5F6F-BADF-44EB-B97B-FD297414ABE3}" srcOrd="0" destOrd="0" presId="urn:microsoft.com/office/officeart/2005/8/layout/vList2"/>
    <dgm:cxn modelId="{55B5D7DB-468A-4F39-A182-3451EB45EA97}" srcId="{0A4CFBF0-6F1A-492C-9F98-CB84534635AF}" destId="{AFDDAE95-A69E-4189-8E75-A03058CC0038}" srcOrd="1" destOrd="0" parTransId="{43E498BD-ECE5-4F74-9240-0A7E0FAC72BF}" sibTransId="{FA536885-E910-42AF-8B49-6C3925ED0C91}"/>
    <dgm:cxn modelId="{FF39BEF8-0CAA-4EA5-BCDF-21594DC95A1C}" srcId="{0A4CFBF0-6F1A-492C-9F98-CB84534635AF}" destId="{47E4AEE0-F3B1-4D2E-9D1E-E8C74908A804}" srcOrd="2" destOrd="0" parTransId="{2DF2430E-3285-4AC9-8655-FA7B4331C003}" sibTransId="{AAF4C83B-4C96-44A5-87D5-AC8F30C3F0A4}"/>
    <dgm:cxn modelId="{2260F672-8BBA-441D-8F57-4E321F84B725}" type="presParOf" srcId="{458CD2E2-A4A5-4476-B0CC-AC579D6EEF3D}" destId="{7D87F928-2287-44CC-B117-37175FD7BD06}" srcOrd="0" destOrd="0" presId="urn:microsoft.com/office/officeart/2005/8/layout/vList2"/>
    <dgm:cxn modelId="{F73E8FC0-858B-4153-864B-EA285502E455}" type="presParOf" srcId="{458CD2E2-A4A5-4476-B0CC-AC579D6EEF3D}" destId="{6F37DD22-B8F9-4867-BE99-6A77CC38A3B3}" srcOrd="1" destOrd="0" presId="urn:microsoft.com/office/officeart/2005/8/layout/vList2"/>
    <dgm:cxn modelId="{1C4C57EC-6382-41BB-AF94-699675A73D1E}" type="presParOf" srcId="{458CD2E2-A4A5-4476-B0CC-AC579D6EEF3D}" destId="{4F4A5F6F-BADF-44EB-B97B-FD297414ABE3}" srcOrd="2" destOrd="0" presId="urn:microsoft.com/office/officeart/2005/8/layout/vList2"/>
    <dgm:cxn modelId="{EF2CD181-A93B-4216-AF63-F94DD2A677E7}" type="presParOf" srcId="{458CD2E2-A4A5-4476-B0CC-AC579D6EEF3D}" destId="{0CC4822A-A77E-41B0-9C66-F6F3214CCF82}" srcOrd="3" destOrd="0" presId="urn:microsoft.com/office/officeart/2005/8/layout/vList2"/>
    <dgm:cxn modelId="{4068E4F5-AD11-48A2-A5F9-68CB0C177DF6}" type="presParOf" srcId="{458CD2E2-A4A5-4476-B0CC-AC579D6EEF3D}" destId="{EE2935F2-F939-4C5B-A78F-5C64FA74A40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EF14DE0-0D50-488A-9892-DDF021FE72EB}" type="doc">
      <dgm:prSet loTypeId="urn:microsoft.com/office/officeart/2008/layout/LinedList" loCatId="list" qsTypeId="urn:microsoft.com/office/officeart/2005/8/quickstyle/simple4" qsCatId="simple" csTypeId="urn:microsoft.com/office/officeart/2005/8/colors/accent2_2" csCatId="accent2"/>
      <dgm:spPr/>
      <dgm:t>
        <a:bodyPr/>
        <a:lstStyle/>
        <a:p>
          <a:endParaRPr lang="en-IN"/>
        </a:p>
      </dgm:t>
    </dgm:pt>
    <dgm:pt modelId="{A53E4DAF-7E3F-4FFE-BB77-628D0BFB3889}">
      <dgm:prSet/>
      <dgm:spPr/>
      <dgm:t>
        <a:bodyPr/>
        <a:lstStyle/>
        <a:p>
          <a:r>
            <a:rPr lang="en-IN"/>
            <a:t>Starbucks adjusts its business strategies according to the cultural tastes in the international markets.</a:t>
          </a:r>
        </a:p>
      </dgm:t>
    </dgm:pt>
    <dgm:pt modelId="{7D736073-11ED-4B70-9BDC-F9200627DA4F}" type="parTrans" cxnId="{F4AC1DF6-C166-49E4-BEC0-627C37FC47C6}">
      <dgm:prSet/>
      <dgm:spPr/>
      <dgm:t>
        <a:bodyPr/>
        <a:lstStyle/>
        <a:p>
          <a:endParaRPr lang="en-IN"/>
        </a:p>
      </dgm:t>
    </dgm:pt>
    <dgm:pt modelId="{635CEF33-F910-4C3E-92A4-4ECB84512526}" type="sibTrans" cxnId="{F4AC1DF6-C166-49E4-BEC0-627C37FC47C6}">
      <dgm:prSet/>
      <dgm:spPr/>
      <dgm:t>
        <a:bodyPr/>
        <a:lstStyle/>
        <a:p>
          <a:endParaRPr lang="en-IN"/>
        </a:p>
      </dgm:t>
    </dgm:pt>
    <dgm:pt modelId="{23D81ECA-6EDD-4987-9432-CF2791CD2340}">
      <dgm:prSet/>
      <dgm:spPr/>
      <dgm:t>
        <a:bodyPr/>
        <a:lstStyle/>
        <a:p>
          <a:r>
            <a:rPr lang="en-IN"/>
            <a:t>Leaders also exhibit some cultural understanding when venturing into new international areas across the world.</a:t>
          </a:r>
        </a:p>
      </dgm:t>
    </dgm:pt>
    <dgm:pt modelId="{F29D22E1-13EF-4E1A-9574-7668A1E57312}" type="parTrans" cxnId="{5D6DEA43-FD82-418E-A38A-FCF8F5AF6AFB}">
      <dgm:prSet/>
      <dgm:spPr/>
      <dgm:t>
        <a:bodyPr/>
        <a:lstStyle/>
        <a:p>
          <a:endParaRPr lang="en-IN"/>
        </a:p>
      </dgm:t>
    </dgm:pt>
    <dgm:pt modelId="{96A27EDD-B2CA-4042-BA10-16D0C6723E0A}" type="sibTrans" cxnId="{5D6DEA43-FD82-418E-A38A-FCF8F5AF6AFB}">
      <dgm:prSet/>
      <dgm:spPr/>
      <dgm:t>
        <a:bodyPr/>
        <a:lstStyle/>
        <a:p>
          <a:endParaRPr lang="en-IN"/>
        </a:p>
      </dgm:t>
    </dgm:pt>
    <dgm:pt modelId="{87BB0A72-2B06-46BA-9112-43E3B9208A71}">
      <dgm:prSet/>
      <dgm:spPr/>
      <dgm:t>
        <a:bodyPr/>
        <a:lstStyle/>
        <a:p>
          <a:r>
            <a:rPr lang="en-IN"/>
            <a:t>Global cultural intelligence helps in the success of brands and in relating to customers.</a:t>
          </a:r>
        </a:p>
      </dgm:t>
    </dgm:pt>
    <dgm:pt modelId="{05D69F49-75D6-4686-8E19-A43A1C6EBDFE}" type="parTrans" cxnId="{8A3AC557-8351-41C8-B373-A0175E09EFC0}">
      <dgm:prSet/>
      <dgm:spPr/>
      <dgm:t>
        <a:bodyPr/>
        <a:lstStyle/>
        <a:p>
          <a:endParaRPr lang="en-IN"/>
        </a:p>
      </dgm:t>
    </dgm:pt>
    <dgm:pt modelId="{5772600B-97F5-41ED-B823-4360F6E1A4B5}" type="sibTrans" cxnId="{8A3AC557-8351-41C8-B373-A0175E09EFC0}">
      <dgm:prSet/>
      <dgm:spPr/>
      <dgm:t>
        <a:bodyPr/>
        <a:lstStyle/>
        <a:p>
          <a:endParaRPr lang="en-IN"/>
        </a:p>
      </dgm:t>
    </dgm:pt>
    <dgm:pt modelId="{4F1BE4AF-E810-FC42-B883-A61DD230D298}" type="pres">
      <dgm:prSet presAssocID="{0EF14DE0-0D50-488A-9892-DDF021FE72EB}" presName="vert0" presStyleCnt="0">
        <dgm:presLayoutVars>
          <dgm:dir/>
          <dgm:animOne val="branch"/>
          <dgm:animLvl val="lvl"/>
        </dgm:presLayoutVars>
      </dgm:prSet>
      <dgm:spPr/>
    </dgm:pt>
    <dgm:pt modelId="{03ACBC30-956A-A746-A8BB-6F867861683B}" type="pres">
      <dgm:prSet presAssocID="{A53E4DAF-7E3F-4FFE-BB77-628D0BFB3889}" presName="thickLine" presStyleLbl="alignNode1" presStyleIdx="0" presStyleCnt="3"/>
      <dgm:spPr/>
    </dgm:pt>
    <dgm:pt modelId="{C7C5474C-53CA-6046-9215-57EECDE52691}" type="pres">
      <dgm:prSet presAssocID="{A53E4DAF-7E3F-4FFE-BB77-628D0BFB3889}" presName="horz1" presStyleCnt="0"/>
      <dgm:spPr/>
    </dgm:pt>
    <dgm:pt modelId="{27DFE686-994C-A649-BE9E-90621BA0270A}" type="pres">
      <dgm:prSet presAssocID="{A53E4DAF-7E3F-4FFE-BB77-628D0BFB3889}" presName="tx1" presStyleLbl="revTx" presStyleIdx="0" presStyleCnt="3"/>
      <dgm:spPr/>
    </dgm:pt>
    <dgm:pt modelId="{B4957A4B-92F9-9449-AB6E-9CFD38BCF45B}" type="pres">
      <dgm:prSet presAssocID="{A53E4DAF-7E3F-4FFE-BB77-628D0BFB3889}" presName="vert1" presStyleCnt="0"/>
      <dgm:spPr/>
    </dgm:pt>
    <dgm:pt modelId="{9F4B3F68-E88A-E649-88E4-F7187D16BD6A}" type="pres">
      <dgm:prSet presAssocID="{23D81ECA-6EDD-4987-9432-CF2791CD2340}" presName="thickLine" presStyleLbl="alignNode1" presStyleIdx="1" presStyleCnt="3"/>
      <dgm:spPr/>
    </dgm:pt>
    <dgm:pt modelId="{FE9EC9AB-C14D-F44C-ABF7-5AD65B9200A7}" type="pres">
      <dgm:prSet presAssocID="{23D81ECA-6EDD-4987-9432-CF2791CD2340}" presName="horz1" presStyleCnt="0"/>
      <dgm:spPr/>
    </dgm:pt>
    <dgm:pt modelId="{467A8597-6603-6140-94F6-40FB10D57A3D}" type="pres">
      <dgm:prSet presAssocID="{23D81ECA-6EDD-4987-9432-CF2791CD2340}" presName="tx1" presStyleLbl="revTx" presStyleIdx="1" presStyleCnt="3"/>
      <dgm:spPr/>
    </dgm:pt>
    <dgm:pt modelId="{1E2FC1A7-7AF5-864F-95AC-E95E8C9CA62F}" type="pres">
      <dgm:prSet presAssocID="{23D81ECA-6EDD-4987-9432-CF2791CD2340}" presName="vert1" presStyleCnt="0"/>
      <dgm:spPr/>
    </dgm:pt>
    <dgm:pt modelId="{A849AFDA-D7E2-774A-A4B5-89736A2C91ED}" type="pres">
      <dgm:prSet presAssocID="{87BB0A72-2B06-46BA-9112-43E3B9208A71}" presName="thickLine" presStyleLbl="alignNode1" presStyleIdx="2" presStyleCnt="3"/>
      <dgm:spPr/>
    </dgm:pt>
    <dgm:pt modelId="{4E7EAC7E-F574-2E4D-846E-1BAF02E56EF7}" type="pres">
      <dgm:prSet presAssocID="{87BB0A72-2B06-46BA-9112-43E3B9208A71}" presName="horz1" presStyleCnt="0"/>
      <dgm:spPr/>
    </dgm:pt>
    <dgm:pt modelId="{B4D8F92B-0716-BB49-B584-F331D7CD161E}" type="pres">
      <dgm:prSet presAssocID="{87BB0A72-2B06-46BA-9112-43E3B9208A71}" presName="tx1" presStyleLbl="revTx" presStyleIdx="2" presStyleCnt="3"/>
      <dgm:spPr/>
    </dgm:pt>
    <dgm:pt modelId="{50683057-A289-DA4E-B2BF-69339FE7E4F4}" type="pres">
      <dgm:prSet presAssocID="{87BB0A72-2B06-46BA-9112-43E3B9208A71}" presName="vert1" presStyleCnt="0"/>
      <dgm:spPr/>
    </dgm:pt>
  </dgm:ptLst>
  <dgm:cxnLst>
    <dgm:cxn modelId="{76639D0C-1B98-1346-A5D2-D42A5B10DB84}" type="presOf" srcId="{87BB0A72-2B06-46BA-9112-43E3B9208A71}" destId="{B4D8F92B-0716-BB49-B584-F331D7CD161E}" srcOrd="0" destOrd="0" presId="urn:microsoft.com/office/officeart/2008/layout/LinedList"/>
    <dgm:cxn modelId="{DC15713A-E932-F843-A1D9-DB54BD69C9A6}" type="presOf" srcId="{23D81ECA-6EDD-4987-9432-CF2791CD2340}" destId="{467A8597-6603-6140-94F6-40FB10D57A3D}" srcOrd="0" destOrd="0" presId="urn:microsoft.com/office/officeart/2008/layout/LinedList"/>
    <dgm:cxn modelId="{5D6DEA43-FD82-418E-A38A-FCF8F5AF6AFB}" srcId="{0EF14DE0-0D50-488A-9892-DDF021FE72EB}" destId="{23D81ECA-6EDD-4987-9432-CF2791CD2340}" srcOrd="1" destOrd="0" parTransId="{F29D22E1-13EF-4E1A-9574-7668A1E57312}" sibTransId="{96A27EDD-B2CA-4042-BA10-16D0C6723E0A}"/>
    <dgm:cxn modelId="{8A3AC557-8351-41C8-B373-A0175E09EFC0}" srcId="{0EF14DE0-0D50-488A-9892-DDF021FE72EB}" destId="{87BB0A72-2B06-46BA-9112-43E3B9208A71}" srcOrd="2" destOrd="0" parTransId="{05D69F49-75D6-4686-8E19-A43A1C6EBDFE}" sibTransId="{5772600B-97F5-41ED-B823-4360F6E1A4B5}"/>
    <dgm:cxn modelId="{B4C1F379-AD09-A04D-B1CC-CE99523DE872}" type="presOf" srcId="{0EF14DE0-0D50-488A-9892-DDF021FE72EB}" destId="{4F1BE4AF-E810-FC42-B883-A61DD230D298}" srcOrd="0" destOrd="0" presId="urn:microsoft.com/office/officeart/2008/layout/LinedList"/>
    <dgm:cxn modelId="{F4AC1DF6-C166-49E4-BEC0-627C37FC47C6}" srcId="{0EF14DE0-0D50-488A-9892-DDF021FE72EB}" destId="{A53E4DAF-7E3F-4FFE-BB77-628D0BFB3889}" srcOrd="0" destOrd="0" parTransId="{7D736073-11ED-4B70-9BDC-F9200627DA4F}" sibTransId="{635CEF33-F910-4C3E-92A4-4ECB84512526}"/>
    <dgm:cxn modelId="{4758EDFA-58BF-1E4F-BCCB-D33D5C22C3D2}" type="presOf" srcId="{A53E4DAF-7E3F-4FFE-BB77-628D0BFB3889}" destId="{27DFE686-994C-A649-BE9E-90621BA0270A}" srcOrd="0" destOrd="0" presId="urn:microsoft.com/office/officeart/2008/layout/LinedList"/>
    <dgm:cxn modelId="{6F398D65-49F2-F442-8934-420B5A7395F8}" type="presParOf" srcId="{4F1BE4AF-E810-FC42-B883-A61DD230D298}" destId="{03ACBC30-956A-A746-A8BB-6F867861683B}" srcOrd="0" destOrd="0" presId="urn:microsoft.com/office/officeart/2008/layout/LinedList"/>
    <dgm:cxn modelId="{DF90DCDE-31AA-FD4A-B613-896057C6973F}" type="presParOf" srcId="{4F1BE4AF-E810-FC42-B883-A61DD230D298}" destId="{C7C5474C-53CA-6046-9215-57EECDE52691}" srcOrd="1" destOrd="0" presId="urn:microsoft.com/office/officeart/2008/layout/LinedList"/>
    <dgm:cxn modelId="{B106C327-EBE5-F348-97D7-75043A17C2AA}" type="presParOf" srcId="{C7C5474C-53CA-6046-9215-57EECDE52691}" destId="{27DFE686-994C-A649-BE9E-90621BA0270A}" srcOrd="0" destOrd="0" presId="urn:microsoft.com/office/officeart/2008/layout/LinedList"/>
    <dgm:cxn modelId="{C90610DE-7C2A-264C-8FB4-5942F16327C3}" type="presParOf" srcId="{C7C5474C-53CA-6046-9215-57EECDE52691}" destId="{B4957A4B-92F9-9449-AB6E-9CFD38BCF45B}" srcOrd="1" destOrd="0" presId="urn:microsoft.com/office/officeart/2008/layout/LinedList"/>
    <dgm:cxn modelId="{5A17DD2C-4939-704E-AA1C-29C531FDCF68}" type="presParOf" srcId="{4F1BE4AF-E810-FC42-B883-A61DD230D298}" destId="{9F4B3F68-E88A-E649-88E4-F7187D16BD6A}" srcOrd="2" destOrd="0" presId="urn:microsoft.com/office/officeart/2008/layout/LinedList"/>
    <dgm:cxn modelId="{B0CCBED3-7990-2244-8001-53FB84AD0D19}" type="presParOf" srcId="{4F1BE4AF-E810-FC42-B883-A61DD230D298}" destId="{FE9EC9AB-C14D-F44C-ABF7-5AD65B9200A7}" srcOrd="3" destOrd="0" presId="urn:microsoft.com/office/officeart/2008/layout/LinedList"/>
    <dgm:cxn modelId="{45E3CC78-16A9-474C-9EBC-90F128CAC7D2}" type="presParOf" srcId="{FE9EC9AB-C14D-F44C-ABF7-5AD65B9200A7}" destId="{467A8597-6603-6140-94F6-40FB10D57A3D}" srcOrd="0" destOrd="0" presId="urn:microsoft.com/office/officeart/2008/layout/LinedList"/>
    <dgm:cxn modelId="{789B54D0-4F8A-8F42-94B1-B9677D53BFA5}" type="presParOf" srcId="{FE9EC9AB-C14D-F44C-ABF7-5AD65B9200A7}" destId="{1E2FC1A7-7AF5-864F-95AC-E95E8C9CA62F}" srcOrd="1" destOrd="0" presId="urn:microsoft.com/office/officeart/2008/layout/LinedList"/>
    <dgm:cxn modelId="{A3932CD0-F8D8-BC4D-9085-B90CDA109F3E}" type="presParOf" srcId="{4F1BE4AF-E810-FC42-B883-A61DD230D298}" destId="{A849AFDA-D7E2-774A-A4B5-89736A2C91ED}" srcOrd="4" destOrd="0" presId="urn:microsoft.com/office/officeart/2008/layout/LinedList"/>
    <dgm:cxn modelId="{D46F28A9-7752-1642-9853-A6CC1EFB6D1E}" type="presParOf" srcId="{4F1BE4AF-E810-FC42-B883-A61DD230D298}" destId="{4E7EAC7E-F574-2E4D-846E-1BAF02E56EF7}" srcOrd="5" destOrd="0" presId="urn:microsoft.com/office/officeart/2008/layout/LinedList"/>
    <dgm:cxn modelId="{80E568B0-D391-334D-A050-2B3BE4565462}" type="presParOf" srcId="{4E7EAC7E-F574-2E4D-846E-1BAF02E56EF7}" destId="{B4D8F92B-0716-BB49-B584-F331D7CD161E}" srcOrd="0" destOrd="0" presId="urn:microsoft.com/office/officeart/2008/layout/LinedList"/>
    <dgm:cxn modelId="{D64D7FEF-1289-0441-818E-E86670DE445C}" type="presParOf" srcId="{4E7EAC7E-F574-2E4D-846E-1BAF02E56EF7}" destId="{50683057-A289-DA4E-B2BF-69339FE7E4F4}"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EB5EDD1-5093-48F4-A66E-4EA168BF18F7}"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IN"/>
        </a:p>
      </dgm:t>
    </dgm:pt>
    <dgm:pt modelId="{B05D3BEE-A143-408E-8332-3B1945243F69}">
      <dgm:prSet/>
      <dgm:spPr/>
      <dgm:t>
        <a:bodyPr/>
        <a:lstStyle/>
        <a:p>
          <a:r>
            <a:rPr lang="en-IN"/>
            <a:t>The modern practices of leadership require emotional and cultural intelligence.</a:t>
          </a:r>
        </a:p>
      </dgm:t>
    </dgm:pt>
    <dgm:pt modelId="{B234E149-9A4D-44C9-8276-EE9224EA9EFC}" type="parTrans" cxnId="{4E2DB123-88B1-46E0-B78F-79786DE5B56A}">
      <dgm:prSet/>
      <dgm:spPr/>
      <dgm:t>
        <a:bodyPr/>
        <a:lstStyle/>
        <a:p>
          <a:endParaRPr lang="en-IN"/>
        </a:p>
      </dgm:t>
    </dgm:pt>
    <dgm:pt modelId="{F51BDE21-C2B5-4E93-AB5C-E0AAF80B5A61}" type="sibTrans" cxnId="{4E2DB123-88B1-46E0-B78F-79786DE5B56A}">
      <dgm:prSet/>
      <dgm:spPr/>
      <dgm:t>
        <a:bodyPr/>
        <a:lstStyle/>
        <a:p>
          <a:endParaRPr lang="en-IN"/>
        </a:p>
      </dgm:t>
    </dgm:pt>
    <dgm:pt modelId="{9A5A1D26-9856-4C86-9CB7-B7864E9410E5}">
      <dgm:prSet/>
      <dgm:spPr/>
      <dgm:t>
        <a:bodyPr/>
        <a:lstStyle/>
        <a:p>
          <a:r>
            <a:rPr lang="en-IN"/>
            <a:t>The two competencies enhance the organisational performance and collaboration in communication.</a:t>
          </a:r>
        </a:p>
      </dgm:t>
    </dgm:pt>
    <dgm:pt modelId="{35693859-F318-49ED-BE02-C43289679ABB}" type="parTrans" cxnId="{17577723-E9D7-409D-9075-7A72E871A733}">
      <dgm:prSet/>
      <dgm:spPr/>
      <dgm:t>
        <a:bodyPr/>
        <a:lstStyle/>
        <a:p>
          <a:endParaRPr lang="en-IN"/>
        </a:p>
      </dgm:t>
    </dgm:pt>
    <dgm:pt modelId="{27DE9F1A-BADC-42EC-8BFE-5023AABA93DB}" type="sibTrans" cxnId="{17577723-E9D7-409D-9075-7A72E871A733}">
      <dgm:prSet/>
      <dgm:spPr/>
      <dgm:t>
        <a:bodyPr/>
        <a:lstStyle/>
        <a:p>
          <a:endParaRPr lang="en-IN"/>
        </a:p>
      </dgm:t>
    </dgm:pt>
    <dgm:pt modelId="{A345A151-F488-4C1A-B073-6EB8344836B0}">
      <dgm:prSet/>
      <dgm:spPr/>
      <dgm:t>
        <a:bodyPr/>
        <a:lstStyle/>
        <a:p>
          <a:r>
            <a:rPr lang="en-IN"/>
            <a:t>The skills require the constant enhancement of leaders who are to succeed in the global context.</a:t>
          </a:r>
        </a:p>
      </dgm:t>
    </dgm:pt>
    <dgm:pt modelId="{CF234FDA-F2AD-4E30-8441-F56ECE469CA8}" type="parTrans" cxnId="{3042EDFD-3C4F-4FC4-9F1E-C3F5DDE837C5}">
      <dgm:prSet/>
      <dgm:spPr/>
      <dgm:t>
        <a:bodyPr/>
        <a:lstStyle/>
        <a:p>
          <a:endParaRPr lang="en-IN"/>
        </a:p>
      </dgm:t>
    </dgm:pt>
    <dgm:pt modelId="{A14DD88A-FEF2-415B-A651-A7152FB67CDB}" type="sibTrans" cxnId="{3042EDFD-3C4F-4FC4-9F1E-C3F5DDE837C5}">
      <dgm:prSet/>
      <dgm:spPr/>
      <dgm:t>
        <a:bodyPr/>
        <a:lstStyle/>
        <a:p>
          <a:endParaRPr lang="en-IN"/>
        </a:p>
      </dgm:t>
    </dgm:pt>
    <dgm:pt modelId="{95283C56-A419-4A70-A432-DF44BDF692C0}" type="pres">
      <dgm:prSet presAssocID="{1EB5EDD1-5093-48F4-A66E-4EA168BF18F7}" presName="linear" presStyleCnt="0">
        <dgm:presLayoutVars>
          <dgm:animLvl val="lvl"/>
          <dgm:resizeHandles val="exact"/>
        </dgm:presLayoutVars>
      </dgm:prSet>
      <dgm:spPr/>
    </dgm:pt>
    <dgm:pt modelId="{0E1E62ED-2F17-445C-A851-BEF1B4EF44A1}" type="pres">
      <dgm:prSet presAssocID="{B05D3BEE-A143-408E-8332-3B1945243F69}" presName="parentText" presStyleLbl="node1" presStyleIdx="0" presStyleCnt="3">
        <dgm:presLayoutVars>
          <dgm:chMax val="0"/>
          <dgm:bulletEnabled val="1"/>
        </dgm:presLayoutVars>
      </dgm:prSet>
      <dgm:spPr/>
    </dgm:pt>
    <dgm:pt modelId="{D37B2B57-1827-446F-B4BF-241A9BA29C2A}" type="pres">
      <dgm:prSet presAssocID="{F51BDE21-C2B5-4E93-AB5C-E0AAF80B5A61}" presName="spacer" presStyleCnt="0"/>
      <dgm:spPr/>
    </dgm:pt>
    <dgm:pt modelId="{60A7D0D7-9172-4D8C-812D-B57FA0619D31}" type="pres">
      <dgm:prSet presAssocID="{9A5A1D26-9856-4C86-9CB7-B7864E9410E5}" presName="parentText" presStyleLbl="node1" presStyleIdx="1" presStyleCnt="3">
        <dgm:presLayoutVars>
          <dgm:chMax val="0"/>
          <dgm:bulletEnabled val="1"/>
        </dgm:presLayoutVars>
      </dgm:prSet>
      <dgm:spPr/>
    </dgm:pt>
    <dgm:pt modelId="{600CF3CC-7375-487A-BECB-5D0DAE780C63}" type="pres">
      <dgm:prSet presAssocID="{27DE9F1A-BADC-42EC-8BFE-5023AABA93DB}" presName="spacer" presStyleCnt="0"/>
      <dgm:spPr/>
    </dgm:pt>
    <dgm:pt modelId="{94056C05-0535-4BF9-9608-B32979B874A3}" type="pres">
      <dgm:prSet presAssocID="{A345A151-F488-4C1A-B073-6EB8344836B0}" presName="parentText" presStyleLbl="node1" presStyleIdx="2" presStyleCnt="3">
        <dgm:presLayoutVars>
          <dgm:chMax val="0"/>
          <dgm:bulletEnabled val="1"/>
        </dgm:presLayoutVars>
      </dgm:prSet>
      <dgm:spPr/>
    </dgm:pt>
  </dgm:ptLst>
  <dgm:cxnLst>
    <dgm:cxn modelId="{AC1C111C-4931-4C5C-B0B7-17DEB5699470}" type="presOf" srcId="{B05D3BEE-A143-408E-8332-3B1945243F69}" destId="{0E1E62ED-2F17-445C-A851-BEF1B4EF44A1}" srcOrd="0" destOrd="0" presId="urn:microsoft.com/office/officeart/2005/8/layout/vList2"/>
    <dgm:cxn modelId="{17577723-E9D7-409D-9075-7A72E871A733}" srcId="{1EB5EDD1-5093-48F4-A66E-4EA168BF18F7}" destId="{9A5A1D26-9856-4C86-9CB7-B7864E9410E5}" srcOrd="1" destOrd="0" parTransId="{35693859-F318-49ED-BE02-C43289679ABB}" sibTransId="{27DE9F1A-BADC-42EC-8BFE-5023AABA93DB}"/>
    <dgm:cxn modelId="{4E2DB123-88B1-46E0-B78F-79786DE5B56A}" srcId="{1EB5EDD1-5093-48F4-A66E-4EA168BF18F7}" destId="{B05D3BEE-A143-408E-8332-3B1945243F69}" srcOrd="0" destOrd="0" parTransId="{B234E149-9A4D-44C9-8276-EE9224EA9EFC}" sibTransId="{F51BDE21-C2B5-4E93-AB5C-E0AAF80B5A61}"/>
    <dgm:cxn modelId="{22B39F7C-D381-4D09-B805-BEEAC5ECDDB5}" type="presOf" srcId="{9A5A1D26-9856-4C86-9CB7-B7864E9410E5}" destId="{60A7D0D7-9172-4D8C-812D-B57FA0619D31}" srcOrd="0" destOrd="0" presId="urn:microsoft.com/office/officeart/2005/8/layout/vList2"/>
    <dgm:cxn modelId="{2370697F-DA8B-42E3-8EEF-F84DB40BE299}" type="presOf" srcId="{1EB5EDD1-5093-48F4-A66E-4EA168BF18F7}" destId="{95283C56-A419-4A70-A432-DF44BDF692C0}" srcOrd="0" destOrd="0" presId="urn:microsoft.com/office/officeart/2005/8/layout/vList2"/>
    <dgm:cxn modelId="{406E61B8-642E-4F38-9AF7-EC6398677935}" type="presOf" srcId="{A345A151-F488-4C1A-B073-6EB8344836B0}" destId="{94056C05-0535-4BF9-9608-B32979B874A3}" srcOrd="0" destOrd="0" presId="urn:microsoft.com/office/officeart/2005/8/layout/vList2"/>
    <dgm:cxn modelId="{3042EDFD-3C4F-4FC4-9F1E-C3F5DDE837C5}" srcId="{1EB5EDD1-5093-48F4-A66E-4EA168BF18F7}" destId="{A345A151-F488-4C1A-B073-6EB8344836B0}" srcOrd="2" destOrd="0" parTransId="{CF234FDA-F2AD-4E30-8441-F56ECE469CA8}" sibTransId="{A14DD88A-FEF2-415B-A651-A7152FB67CDB}"/>
    <dgm:cxn modelId="{8A68FA3F-2E1D-44D3-9E9C-0637174C97B4}" type="presParOf" srcId="{95283C56-A419-4A70-A432-DF44BDF692C0}" destId="{0E1E62ED-2F17-445C-A851-BEF1B4EF44A1}" srcOrd="0" destOrd="0" presId="urn:microsoft.com/office/officeart/2005/8/layout/vList2"/>
    <dgm:cxn modelId="{AB4F63F8-C66D-444C-8AFB-D196DADE5E03}" type="presParOf" srcId="{95283C56-A419-4A70-A432-DF44BDF692C0}" destId="{D37B2B57-1827-446F-B4BF-241A9BA29C2A}" srcOrd="1" destOrd="0" presId="urn:microsoft.com/office/officeart/2005/8/layout/vList2"/>
    <dgm:cxn modelId="{720CB4B2-C476-4872-BB78-03BBF28A0482}" type="presParOf" srcId="{95283C56-A419-4A70-A432-DF44BDF692C0}" destId="{60A7D0D7-9172-4D8C-812D-B57FA0619D31}" srcOrd="2" destOrd="0" presId="urn:microsoft.com/office/officeart/2005/8/layout/vList2"/>
    <dgm:cxn modelId="{62A3B814-9701-4A4C-99A7-D37F5461214B}" type="presParOf" srcId="{95283C56-A419-4A70-A432-DF44BDF692C0}" destId="{600CF3CC-7375-487A-BECB-5D0DAE780C63}" srcOrd="3" destOrd="0" presId="urn:microsoft.com/office/officeart/2005/8/layout/vList2"/>
    <dgm:cxn modelId="{E40A3DB1-42F3-4EFC-A1A9-EEBB8C578D06}" type="presParOf" srcId="{95283C56-A419-4A70-A432-DF44BDF692C0}" destId="{94056C05-0535-4BF9-9608-B32979B874A3}"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08DAFD-7146-447B-856F-A2E316FC7DB9}">
      <dsp:nvSpPr>
        <dsp:cNvPr id="0" name=""/>
        <dsp:cNvSpPr/>
      </dsp:nvSpPr>
      <dsp:spPr>
        <a:xfrm>
          <a:off x="0" y="100442"/>
          <a:ext cx="4121063" cy="131625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dirty="0"/>
            <a:t>Leadership is about helping people achieve a common goal of an organisation (Daniel, 2019) </a:t>
          </a:r>
        </a:p>
      </dsp:txBody>
      <dsp:txXfrm>
        <a:off x="64254" y="164696"/>
        <a:ext cx="3992555" cy="1187742"/>
      </dsp:txXfrm>
    </dsp:sp>
    <dsp:sp modelId="{96461F24-0853-4AFD-924A-AAA65FEADB85}">
      <dsp:nvSpPr>
        <dsp:cNvPr id="0" name=""/>
        <dsp:cNvSpPr/>
      </dsp:nvSpPr>
      <dsp:spPr>
        <a:xfrm>
          <a:off x="0" y="1462772"/>
          <a:ext cx="4121063" cy="131625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The requirements of modern organisations are creating new challenges for organisational managers who have to oversee multiple and diverse forms of complexity. </a:t>
          </a:r>
        </a:p>
      </dsp:txBody>
      <dsp:txXfrm>
        <a:off x="64254" y="1527026"/>
        <a:ext cx="3992555" cy="1187742"/>
      </dsp:txXfrm>
    </dsp:sp>
    <dsp:sp modelId="{1EF615B4-0B1D-41DA-8518-1F931E35C030}">
      <dsp:nvSpPr>
        <dsp:cNvPr id="0" name=""/>
        <dsp:cNvSpPr/>
      </dsp:nvSpPr>
      <dsp:spPr>
        <a:xfrm>
          <a:off x="0" y="2825102"/>
          <a:ext cx="4121063" cy="1316250"/>
        </a:xfrm>
        <a:prstGeom prst="round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IN" sz="1600" kern="1200"/>
            <a:t>Emotional intelligence and cultural intelligence are two key competencies for successful leadership (Kanwal, Yasmin and Bhatti, 2017). </a:t>
          </a:r>
        </a:p>
      </dsp:txBody>
      <dsp:txXfrm>
        <a:off x="64254" y="2889356"/>
        <a:ext cx="3992555" cy="11877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E5588C-B357-4158-AFBF-C90408E02710}">
      <dsp:nvSpPr>
        <dsp:cNvPr id="0" name=""/>
        <dsp:cNvSpPr/>
      </dsp:nvSpPr>
      <dsp:spPr>
        <a:xfrm>
          <a:off x="423379" y="0"/>
          <a:ext cx="4020855" cy="4020855"/>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31AEF4-C616-4A38-83D3-444D523F077C}">
      <dsp:nvSpPr>
        <dsp:cNvPr id="0" name=""/>
        <dsp:cNvSpPr/>
      </dsp:nvSpPr>
      <dsp:spPr>
        <a:xfrm>
          <a:off x="2433806" y="404245"/>
          <a:ext cx="2613555" cy="951811"/>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Empathy, listening and collaboration are core aspects of leadership practices as defined by Edith Heard.</a:t>
          </a:r>
        </a:p>
      </dsp:txBody>
      <dsp:txXfrm>
        <a:off x="2480270" y="450709"/>
        <a:ext cx="2520627" cy="858883"/>
      </dsp:txXfrm>
    </dsp:sp>
    <dsp:sp modelId="{9E12933C-DB09-411E-AB9D-E71C8FAAC67C}">
      <dsp:nvSpPr>
        <dsp:cNvPr id="0" name=""/>
        <dsp:cNvSpPr/>
      </dsp:nvSpPr>
      <dsp:spPr>
        <a:xfrm>
          <a:off x="2433806" y="1475033"/>
          <a:ext cx="2613555" cy="951811"/>
        </a:xfrm>
        <a:prstGeom prst="roundRect">
          <a:avLst/>
        </a:prstGeom>
        <a:solidFill>
          <a:schemeClr val="lt1">
            <a:alpha val="90000"/>
            <a:hueOff val="0"/>
            <a:satOff val="0"/>
            <a:lumOff val="0"/>
            <a:alphaOff val="0"/>
          </a:schemeClr>
        </a:solidFill>
        <a:ln w="12700" cap="flat" cmpd="sng" algn="ctr">
          <a:solidFill>
            <a:schemeClr val="accent3">
              <a:hueOff val="1538822"/>
              <a:satOff val="2369"/>
              <a:lumOff val="313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There has been an evolution of leadership from hierarchical models toward more inclusive forms of leadership.</a:t>
          </a:r>
        </a:p>
      </dsp:txBody>
      <dsp:txXfrm>
        <a:off x="2480270" y="1521497"/>
        <a:ext cx="2520627" cy="858883"/>
      </dsp:txXfrm>
    </dsp:sp>
    <dsp:sp modelId="{E6D68293-AF1A-4FDE-AD19-C4C62DAB2540}">
      <dsp:nvSpPr>
        <dsp:cNvPr id="0" name=""/>
        <dsp:cNvSpPr/>
      </dsp:nvSpPr>
      <dsp:spPr>
        <a:xfrm>
          <a:off x="2433806" y="2545821"/>
          <a:ext cx="2613555" cy="951811"/>
        </a:xfrm>
        <a:prstGeom prst="roundRect">
          <a:avLst/>
        </a:prstGeom>
        <a:solidFill>
          <a:schemeClr val="lt1">
            <a:alpha val="90000"/>
            <a:hueOff val="0"/>
            <a:satOff val="0"/>
            <a:lumOff val="0"/>
            <a:alphaOff val="0"/>
          </a:schemeClr>
        </a:solidFill>
        <a:ln w="12700" cap="flat" cmpd="sng" algn="ctr">
          <a:solidFill>
            <a:schemeClr val="accent3">
              <a:hueOff val="3077644"/>
              <a:satOff val="4738"/>
              <a:lumOff val="627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a:t>In order for effective communication to occur in diverse/multicultural settings, leaders will need to be able to adjust their communication style as well as their behaviours.</a:t>
          </a:r>
        </a:p>
      </dsp:txBody>
      <dsp:txXfrm>
        <a:off x="2480270" y="2592285"/>
        <a:ext cx="2520627" cy="8588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425BBA-4879-42D7-B10C-1AE3BC08F6ED}">
      <dsp:nvSpPr>
        <dsp:cNvPr id="0" name=""/>
        <dsp:cNvSpPr/>
      </dsp:nvSpPr>
      <dsp:spPr>
        <a:xfrm>
          <a:off x="0" y="1088141"/>
          <a:ext cx="5415678" cy="1450854"/>
        </a:xfrm>
        <a:prstGeom prst="notched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EA6C3C-7A85-461B-BFD5-17170CFDDD9A}">
      <dsp:nvSpPr>
        <dsp:cNvPr id="0" name=""/>
        <dsp:cNvSpPr/>
      </dsp:nvSpPr>
      <dsp:spPr>
        <a:xfrm>
          <a:off x="59" y="0"/>
          <a:ext cx="2377556" cy="1450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b" anchorCtr="0">
          <a:noAutofit/>
        </a:bodyPr>
        <a:lstStyle/>
        <a:p>
          <a:pPr marL="0" lvl="0" indent="0" algn="ctr" defTabSz="622300">
            <a:lnSpc>
              <a:spcPct val="90000"/>
            </a:lnSpc>
            <a:spcBef>
              <a:spcPct val="0"/>
            </a:spcBef>
            <a:spcAft>
              <a:spcPct val="35000"/>
            </a:spcAft>
            <a:buNone/>
          </a:pPr>
          <a:r>
            <a:rPr lang="en-IN" sz="1400" kern="1200" dirty="0"/>
            <a:t>Emotional Intelligence (EI) is defined as an individual's ability to recognise, understand, and manage their own emotions and those of other people. </a:t>
          </a:r>
        </a:p>
      </dsp:txBody>
      <dsp:txXfrm>
        <a:off x="59" y="0"/>
        <a:ext cx="2377556" cy="1450854"/>
      </dsp:txXfrm>
    </dsp:sp>
    <dsp:sp modelId="{9B73E717-C206-4A80-B26C-CC169CD69E2E}">
      <dsp:nvSpPr>
        <dsp:cNvPr id="0" name=""/>
        <dsp:cNvSpPr/>
      </dsp:nvSpPr>
      <dsp:spPr>
        <a:xfrm>
          <a:off x="1007480" y="1632211"/>
          <a:ext cx="362713" cy="36271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26584D-B7D7-47A2-A3AD-10C38A722B82}">
      <dsp:nvSpPr>
        <dsp:cNvPr id="0" name=""/>
        <dsp:cNvSpPr/>
      </dsp:nvSpPr>
      <dsp:spPr>
        <a:xfrm>
          <a:off x="2496494" y="2176282"/>
          <a:ext cx="2377556" cy="1450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t" anchorCtr="0">
          <a:noAutofit/>
        </a:bodyPr>
        <a:lstStyle/>
        <a:p>
          <a:pPr marL="0" lvl="0" indent="0" algn="ctr" defTabSz="622300">
            <a:lnSpc>
              <a:spcPct val="90000"/>
            </a:lnSpc>
            <a:spcBef>
              <a:spcPct val="0"/>
            </a:spcBef>
            <a:spcAft>
              <a:spcPct val="35000"/>
            </a:spcAft>
            <a:buNone/>
          </a:pPr>
          <a:r>
            <a:rPr lang="en-IN" sz="1400" kern="1200"/>
            <a:t>EI also encompasses four additional abilities, which are: Self Awareness, Self-Regulation, Motivation, Empathy and Social Skills.</a:t>
          </a:r>
        </a:p>
      </dsp:txBody>
      <dsp:txXfrm>
        <a:off x="2496494" y="2176282"/>
        <a:ext cx="2377556" cy="1450854"/>
      </dsp:txXfrm>
    </dsp:sp>
    <dsp:sp modelId="{CB644399-3660-413D-958E-F4621894DBFB}">
      <dsp:nvSpPr>
        <dsp:cNvPr id="0" name=""/>
        <dsp:cNvSpPr/>
      </dsp:nvSpPr>
      <dsp:spPr>
        <a:xfrm>
          <a:off x="3503915" y="1632211"/>
          <a:ext cx="362713" cy="362713"/>
        </a:xfrm>
        <a:prstGeom prst="ellipse">
          <a:avLst/>
        </a:prstGeom>
        <a:solidFill>
          <a:schemeClr val="accent3">
            <a:hueOff val="3077644"/>
            <a:satOff val="4738"/>
            <a:lumOff val="627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1BF1F-D876-4E99-9853-8478D1E5E142}">
      <dsp:nvSpPr>
        <dsp:cNvPr id="0" name=""/>
        <dsp:cNvSpPr/>
      </dsp:nvSpPr>
      <dsp:spPr>
        <a:xfrm>
          <a:off x="0" y="0"/>
          <a:ext cx="4425875" cy="12062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Cultural intelligence is the ability to function effectively in different cultures (Wang and Goh, 2020)</a:t>
          </a:r>
        </a:p>
      </dsp:txBody>
      <dsp:txXfrm>
        <a:off x="35330" y="35330"/>
        <a:ext cx="3124230" cy="1135596"/>
      </dsp:txXfrm>
    </dsp:sp>
    <dsp:sp modelId="{B0BA86BA-23CF-49C2-9171-9C2FE354275D}">
      <dsp:nvSpPr>
        <dsp:cNvPr id="0" name=""/>
        <dsp:cNvSpPr/>
      </dsp:nvSpPr>
      <dsp:spPr>
        <a:xfrm>
          <a:off x="390518" y="1407299"/>
          <a:ext cx="4425875" cy="1206256"/>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This includes cognitive, motivational, and behavioural capabilities for understanding culture</a:t>
          </a:r>
        </a:p>
      </dsp:txBody>
      <dsp:txXfrm>
        <a:off x="425848" y="1442629"/>
        <a:ext cx="3180630" cy="1135596"/>
      </dsp:txXfrm>
    </dsp:sp>
    <dsp:sp modelId="{AFCCC520-8F9E-4258-B8D3-9DBDA738E36F}">
      <dsp:nvSpPr>
        <dsp:cNvPr id="0" name=""/>
        <dsp:cNvSpPr/>
      </dsp:nvSpPr>
      <dsp:spPr>
        <a:xfrm>
          <a:off x="781036" y="2814598"/>
          <a:ext cx="4425875" cy="120625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Cultural intelligence is a leader's ability to work effectively within culturally diverse settings. </a:t>
          </a:r>
        </a:p>
      </dsp:txBody>
      <dsp:txXfrm>
        <a:off x="816366" y="2849928"/>
        <a:ext cx="3180630" cy="1135596"/>
      </dsp:txXfrm>
    </dsp:sp>
    <dsp:sp modelId="{32497336-C34F-459F-B934-787B63B78BA4}">
      <dsp:nvSpPr>
        <dsp:cNvPr id="0" name=""/>
        <dsp:cNvSpPr/>
      </dsp:nvSpPr>
      <dsp:spPr>
        <a:xfrm>
          <a:off x="3641808" y="914744"/>
          <a:ext cx="784066" cy="7840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3818223" y="914744"/>
        <a:ext cx="431236" cy="590010"/>
      </dsp:txXfrm>
    </dsp:sp>
    <dsp:sp modelId="{14378F94-A353-4898-BEC5-8EA959CB87E3}">
      <dsp:nvSpPr>
        <dsp:cNvPr id="0" name=""/>
        <dsp:cNvSpPr/>
      </dsp:nvSpPr>
      <dsp:spPr>
        <a:xfrm>
          <a:off x="4032326" y="2314002"/>
          <a:ext cx="784066" cy="78406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IN" sz="3600" kern="1200"/>
        </a:p>
      </dsp:txBody>
      <dsp:txXfrm>
        <a:off x="4208741" y="2314002"/>
        <a:ext cx="431236" cy="5900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85C2CA-EE95-49FF-A273-B162BC2E0280}">
      <dsp:nvSpPr>
        <dsp:cNvPr id="0" name=""/>
        <dsp:cNvSpPr/>
      </dsp:nvSpPr>
      <dsp:spPr>
        <a:xfrm>
          <a:off x="481740" y="0"/>
          <a:ext cx="5459729" cy="3599316"/>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A288B-C857-4F75-A093-3B580B75EA25}">
      <dsp:nvSpPr>
        <dsp:cNvPr id="0" name=""/>
        <dsp:cNvSpPr/>
      </dsp:nvSpPr>
      <dsp:spPr>
        <a:xfrm>
          <a:off x="6899" y="1079794"/>
          <a:ext cx="2067471" cy="143972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 Goleman model describes five elements of emotional intelligence in leadership (Jnr and Dzogbewu, 2021). </a:t>
          </a:r>
        </a:p>
      </dsp:txBody>
      <dsp:txXfrm>
        <a:off x="77181" y="1150076"/>
        <a:ext cx="1926907" cy="1299162"/>
      </dsp:txXfrm>
    </dsp:sp>
    <dsp:sp modelId="{61E60C33-148E-4BE9-B0EE-039372356375}">
      <dsp:nvSpPr>
        <dsp:cNvPr id="0" name=""/>
        <dsp:cNvSpPr/>
      </dsp:nvSpPr>
      <dsp:spPr>
        <a:xfrm>
          <a:off x="2177869" y="1079794"/>
          <a:ext cx="2067471" cy="1439726"/>
        </a:xfrm>
        <a:prstGeom prst="roundRect">
          <a:avLst/>
        </a:prstGeom>
        <a:solidFill>
          <a:schemeClr val="accent3">
            <a:hueOff val="1538822"/>
            <a:satOff val="2369"/>
            <a:lumOff val="313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Self-awareness and empathy have a huge impact on effective leadership behaviour.</a:t>
          </a:r>
        </a:p>
      </dsp:txBody>
      <dsp:txXfrm>
        <a:off x="2248151" y="1150076"/>
        <a:ext cx="1926907" cy="1299162"/>
      </dsp:txXfrm>
    </dsp:sp>
    <dsp:sp modelId="{12694022-9BCE-4E8F-8036-B7F16C86DF14}">
      <dsp:nvSpPr>
        <dsp:cNvPr id="0" name=""/>
        <dsp:cNvSpPr/>
      </dsp:nvSpPr>
      <dsp:spPr>
        <a:xfrm>
          <a:off x="4348840" y="1079794"/>
          <a:ext cx="2067471" cy="1439726"/>
        </a:xfrm>
        <a:prstGeom prst="roundRect">
          <a:avLst/>
        </a:prstGeom>
        <a:solidFill>
          <a:schemeClr val="accent3">
            <a:hueOff val="3077644"/>
            <a:satOff val="4738"/>
            <a:lumOff val="627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 model has been widely used in organisations to develop performance results from the leadership. </a:t>
          </a:r>
        </a:p>
      </dsp:txBody>
      <dsp:txXfrm>
        <a:off x="4419122" y="1150076"/>
        <a:ext cx="1926907" cy="12991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6D357-12BB-1D42-B6FB-6A1CDC323EC4}">
      <dsp:nvSpPr>
        <dsp:cNvPr id="0" name=""/>
        <dsp:cNvSpPr/>
      </dsp:nvSpPr>
      <dsp:spPr>
        <a:xfrm>
          <a:off x="0" y="1757"/>
          <a:ext cx="3489341" cy="0"/>
        </a:xfrm>
        <a:prstGeom prst="line">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9173A804-2B99-7A46-B871-D849D47E46EC}">
      <dsp:nvSpPr>
        <dsp:cNvPr id="0" name=""/>
        <dsp:cNvSpPr/>
      </dsp:nvSpPr>
      <dsp:spPr>
        <a:xfrm>
          <a:off x="0" y="1757"/>
          <a:ext cx="3489341"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The Cultural Intelligence Model involves cognitive, motivational, behavioural, and metacognitive dimensions (Tesfaye, Dejene and Assefa, 2025).</a:t>
          </a:r>
        </a:p>
      </dsp:txBody>
      <dsp:txXfrm>
        <a:off x="0" y="1757"/>
        <a:ext cx="3489341" cy="1198600"/>
      </dsp:txXfrm>
    </dsp:sp>
    <dsp:sp modelId="{9D4FE402-D45A-874C-A305-C54F7C9597A0}">
      <dsp:nvSpPr>
        <dsp:cNvPr id="0" name=""/>
        <dsp:cNvSpPr/>
      </dsp:nvSpPr>
      <dsp:spPr>
        <a:xfrm>
          <a:off x="0" y="1200357"/>
          <a:ext cx="3489341" cy="0"/>
        </a:xfrm>
        <a:prstGeom prst="line">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BC9EE13-C167-F740-9E97-E2EC1A5211DB}">
      <dsp:nvSpPr>
        <dsp:cNvPr id="0" name=""/>
        <dsp:cNvSpPr/>
      </dsp:nvSpPr>
      <dsp:spPr>
        <a:xfrm>
          <a:off x="0" y="1200357"/>
          <a:ext cx="3489341"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Helps leaders adapt and work effectively in cross-cultural situations.</a:t>
          </a:r>
        </a:p>
      </dsp:txBody>
      <dsp:txXfrm>
        <a:off x="0" y="1200357"/>
        <a:ext cx="3489341" cy="1198600"/>
      </dsp:txXfrm>
    </dsp:sp>
    <dsp:sp modelId="{02046515-5211-E74C-B2EE-96B533472C35}">
      <dsp:nvSpPr>
        <dsp:cNvPr id="0" name=""/>
        <dsp:cNvSpPr/>
      </dsp:nvSpPr>
      <dsp:spPr>
        <a:xfrm>
          <a:off x="0" y="2398958"/>
          <a:ext cx="3489341" cy="0"/>
        </a:xfrm>
        <a:prstGeom prst="line">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w="9525" cap="flat" cmpd="sng" algn="ctr">
          <a:solidFill>
            <a:schemeClr val="accent5">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F5AA1B17-B8B2-3F4E-B9C2-6656A22E5484}">
      <dsp:nvSpPr>
        <dsp:cNvPr id="0" name=""/>
        <dsp:cNvSpPr/>
      </dsp:nvSpPr>
      <dsp:spPr>
        <a:xfrm>
          <a:off x="0" y="2398958"/>
          <a:ext cx="3489341"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IN" sz="1600" kern="1200"/>
            <a:t>Applicable in international management and research of leadership worldwide.</a:t>
          </a:r>
        </a:p>
      </dsp:txBody>
      <dsp:txXfrm>
        <a:off x="0" y="2398958"/>
        <a:ext cx="3489341" cy="11986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C2162-1FC7-2A43-A6AC-F485C0381628}">
      <dsp:nvSpPr>
        <dsp:cNvPr id="0" name=""/>
        <dsp:cNvSpPr/>
      </dsp:nvSpPr>
      <dsp:spPr>
        <a:xfrm>
          <a:off x="0" y="119537"/>
          <a:ext cx="3489341" cy="109512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dirty="0"/>
            <a:t>The outcome of increased emotional intelligence is better communication, conflict management, as well as increased employee engagement in leadership (</a:t>
          </a:r>
          <a:r>
            <a:rPr lang="en-IN" sz="1300" kern="1200" dirty="0" err="1"/>
            <a:t>Woime</a:t>
          </a:r>
          <a:r>
            <a:rPr lang="en-IN" sz="1300" kern="1200" dirty="0"/>
            <a:t> and </a:t>
          </a:r>
          <a:r>
            <a:rPr lang="en-IN" sz="1300" kern="1200" dirty="0" err="1"/>
            <a:t>Shato</a:t>
          </a:r>
          <a:r>
            <a:rPr lang="en-IN" sz="1300" kern="1200" dirty="0"/>
            <a:t>, 2025). </a:t>
          </a:r>
        </a:p>
      </dsp:txBody>
      <dsp:txXfrm>
        <a:off x="53459" y="172996"/>
        <a:ext cx="3382423" cy="988202"/>
      </dsp:txXfrm>
    </dsp:sp>
    <dsp:sp modelId="{67252B75-E885-8E43-B14E-C7E5890E64AC}">
      <dsp:nvSpPr>
        <dsp:cNvPr id="0" name=""/>
        <dsp:cNvSpPr/>
      </dsp:nvSpPr>
      <dsp:spPr>
        <a:xfrm>
          <a:off x="0" y="1252097"/>
          <a:ext cx="3489341" cy="109512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Highly emotionally intelligent leaders can establish a good relationship in the workplace and gain more trust. </a:t>
          </a:r>
        </a:p>
      </dsp:txBody>
      <dsp:txXfrm>
        <a:off x="53459" y="1305556"/>
        <a:ext cx="3382423" cy="988202"/>
      </dsp:txXfrm>
    </dsp:sp>
    <dsp:sp modelId="{383EBF75-020F-C74A-BC17-8C789E1C595D}">
      <dsp:nvSpPr>
        <dsp:cNvPr id="0" name=""/>
        <dsp:cNvSpPr/>
      </dsp:nvSpPr>
      <dsp:spPr>
        <a:xfrm>
          <a:off x="0" y="2384658"/>
          <a:ext cx="3489341" cy="1095120"/>
        </a:xfrm>
        <a:prstGeom prst="roundRect">
          <a:avLst/>
        </a:prstGeom>
        <a:gradFill rotWithShape="0">
          <a:gsLst>
            <a:gs pos="0">
              <a:schemeClr val="dk2">
                <a:hueOff val="0"/>
                <a:satOff val="0"/>
                <a:lumOff val="0"/>
                <a:alphaOff val="0"/>
                <a:tint val="94000"/>
                <a:satMod val="103000"/>
                <a:lumMod val="102000"/>
              </a:schemeClr>
            </a:gs>
            <a:gs pos="50000">
              <a:schemeClr val="dk2">
                <a:hueOff val="0"/>
                <a:satOff val="0"/>
                <a:lumOff val="0"/>
                <a:alphaOff val="0"/>
                <a:shade val="100000"/>
                <a:satMod val="110000"/>
                <a:lumMod val="100000"/>
              </a:schemeClr>
            </a:gs>
            <a:gs pos="100000">
              <a:schemeClr val="dk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IN" sz="1300" kern="1200"/>
            <a:t>This emotional intelligence, notwithstanding, is a subjectively rated element that in most instances is not easy to quantify. </a:t>
          </a:r>
        </a:p>
      </dsp:txBody>
      <dsp:txXfrm>
        <a:off x="53459" y="2438117"/>
        <a:ext cx="3382423" cy="9882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F3270-155F-4CC5-BB8A-25D75DA50E8A}">
      <dsp:nvSpPr>
        <dsp:cNvPr id="0" name=""/>
        <dsp:cNvSpPr/>
      </dsp:nvSpPr>
      <dsp:spPr>
        <a:xfrm>
          <a:off x="0" y="1963"/>
          <a:ext cx="5206912" cy="0"/>
        </a:xfrm>
        <a:prstGeom prst="lin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5F735-4223-4E6E-BC25-140F58CE1CE2}">
      <dsp:nvSpPr>
        <dsp:cNvPr id="0" name=""/>
        <dsp:cNvSpPr/>
      </dsp:nvSpPr>
      <dsp:spPr>
        <a:xfrm>
          <a:off x="0" y="1963"/>
          <a:ext cx="5206912" cy="1338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IN" sz="2200" kern="1200"/>
            <a:t>Cultural intelligence helps leaders to handle multicultural teams in the international world (Mahmoud et al., 2024).</a:t>
          </a:r>
        </a:p>
      </dsp:txBody>
      <dsp:txXfrm>
        <a:off x="0" y="1963"/>
        <a:ext cx="5206912" cy="1338976"/>
      </dsp:txXfrm>
    </dsp:sp>
    <dsp:sp modelId="{1BB8D6A7-0FB2-4AC3-BA96-AB95D2BAB463}">
      <dsp:nvSpPr>
        <dsp:cNvPr id="0" name=""/>
        <dsp:cNvSpPr/>
      </dsp:nvSpPr>
      <dsp:spPr>
        <a:xfrm>
          <a:off x="0" y="1340939"/>
          <a:ext cx="5206912" cy="0"/>
        </a:xfrm>
        <a:prstGeom prst="lin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3BD04-1EC4-499E-ABA8-7D7F83376BD4}">
      <dsp:nvSpPr>
        <dsp:cNvPr id="0" name=""/>
        <dsp:cNvSpPr/>
      </dsp:nvSpPr>
      <dsp:spPr>
        <a:xfrm>
          <a:off x="0" y="1340939"/>
          <a:ext cx="5206912" cy="1338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IN" sz="2200" kern="1200"/>
            <a:t>It enhances cross-cultural communication and minimises cross-cultural misunderstandings in organisations.</a:t>
          </a:r>
        </a:p>
      </dsp:txBody>
      <dsp:txXfrm>
        <a:off x="0" y="1340939"/>
        <a:ext cx="5206912" cy="1338976"/>
      </dsp:txXfrm>
    </dsp:sp>
    <dsp:sp modelId="{B8EC75B0-ED40-4677-8D07-15CECD5B7087}">
      <dsp:nvSpPr>
        <dsp:cNvPr id="0" name=""/>
        <dsp:cNvSpPr/>
      </dsp:nvSpPr>
      <dsp:spPr>
        <a:xfrm>
          <a:off x="0" y="2679915"/>
          <a:ext cx="5206912" cy="0"/>
        </a:xfrm>
        <a:prstGeom prst="line">
          <a:avLst/>
        </a:prstGeom>
        <a:solidFill>
          <a:schemeClr val="lt1">
            <a:hueOff val="0"/>
            <a:satOff val="0"/>
            <a:lumOff val="0"/>
            <a:alphaOff val="0"/>
          </a:schemeClr>
        </a:solidFill>
        <a:ln w="127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2B9CB7-E9DD-429C-9EE4-7C16E140B42E}">
      <dsp:nvSpPr>
        <dsp:cNvPr id="0" name=""/>
        <dsp:cNvSpPr/>
      </dsp:nvSpPr>
      <dsp:spPr>
        <a:xfrm>
          <a:off x="0" y="2679915"/>
          <a:ext cx="5206912" cy="1338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IN" sz="2200" kern="1200"/>
            <a:t>Cultural intelligence is, however, a process that takes time to learn and put into practice.</a:t>
          </a:r>
        </a:p>
      </dsp:txBody>
      <dsp:txXfrm>
        <a:off x="0" y="2679915"/>
        <a:ext cx="5206912" cy="133897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0BD0F-BC82-48C5-A6FC-2AEB01F9EB3D}">
      <dsp:nvSpPr>
        <dsp:cNvPr id="0" name=""/>
        <dsp:cNvSpPr/>
      </dsp:nvSpPr>
      <dsp:spPr>
        <a:xfrm>
          <a:off x="0" y="20267"/>
          <a:ext cx="3581635" cy="1153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dirty="0"/>
            <a:t>Emotional intelligence assists leaders in motivating the workers and enhancing general output (</a:t>
          </a:r>
          <a:r>
            <a:rPr lang="en-IN" sz="1700" kern="1200" dirty="0" err="1"/>
            <a:t>Krén</a:t>
          </a:r>
          <a:r>
            <a:rPr lang="en-IN" sz="1700" kern="1200" dirty="0"/>
            <a:t> and </a:t>
          </a:r>
          <a:r>
            <a:rPr lang="en-IN" sz="1700" kern="1200" dirty="0" err="1"/>
            <a:t>Séllei</a:t>
          </a:r>
          <a:r>
            <a:rPr lang="en-IN" sz="1700" kern="1200" dirty="0"/>
            <a:t>, 2021).</a:t>
          </a:r>
        </a:p>
      </dsp:txBody>
      <dsp:txXfrm>
        <a:off x="56315" y="76582"/>
        <a:ext cx="3469005" cy="1040990"/>
      </dsp:txXfrm>
    </dsp:sp>
    <dsp:sp modelId="{8B15DA79-BFD5-4CE5-B831-734C9C473968}">
      <dsp:nvSpPr>
        <dsp:cNvPr id="0" name=""/>
        <dsp:cNvSpPr/>
      </dsp:nvSpPr>
      <dsp:spPr>
        <a:xfrm>
          <a:off x="0" y="1222847"/>
          <a:ext cx="3581635" cy="1153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It helps in making decisions better by being emotional and gaining insights.</a:t>
          </a:r>
        </a:p>
      </dsp:txBody>
      <dsp:txXfrm>
        <a:off x="56315" y="1279162"/>
        <a:ext cx="3469005" cy="1040990"/>
      </dsp:txXfrm>
    </dsp:sp>
    <dsp:sp modelId="{877F1AA7-C548-4D7B-9B1E-C2D971FAD486}">
      <dsp:nvSpPr>
        <dsp:cNvPr id="0" name=""/>
        <dsp:cNvSpPr/>
      </dsp:nvSpPr>
      <dsp:spPr>
        <a:xfrm>
          <a:off x="0" y="2425427"/>
          <a:ext cx="3581635" cy="11536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When leaders are emphatic and emotionally controlled, they are building trust and loyalty.</a:t>
          </a:r>
        </a:p>
      </dsp:txBody>
      <dsp:txXfrm>
        <a:off x="56315" y="2481742"/>
        <a:ext cx="3469005" cy="10409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F97861-4E95-4B99-B9AA-CF3C1F3ED846}">
      <dsp:nvSpPr>
        <dsp:cNvPr id="0" name=""/>
        <dsp:cNvSpPr/>
      </dsp:nvSpPr>
      <dsp:spPr>
        <a:xfrm>
          <a:off x="395429" y="0"/>
          <a:ext cx="3970752" cy="3970752"/>
        </a:xfrm>
        <a:prstGeom prst="triangl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E4AAD-BA17-4970-A8CD-A847B25F083E}">
      <dsp:nvSpPr>
        <dsp:cNvPr id="0" name=""/>
        <dsp:cNvSpPr/>
      </dsp:nvSpPr>
      <dsp:spPr>
        <a:xfrm>
          <a:off x="2380805" y="399207"/>
          <a:ext cx="2580988" cy="939951"/>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dirty="0"/>
            <a:t>Leaders can effectively lead multicultural teams in the global arena thanks to cultural intelligence (</a:t>
          </a:r>
          <a:r>
            <a:rPr lang="en-IN" sz="1300" kern="1200" dirty="0" err="1"/>
            <a:t>Paiuc</a:t>
          </a:r>
          <a:r>
            <a:rPr lang="en-IN" sz="1300" kern="1200" dirty="0"/>
            <a:t>, 2021).</a:t>
          </a:r>
        </a:p>
      </dsp:txBody>
      <dsp:txXfrm>
        <a:off x="2426690" y="445092"/>
        <a:ext cx="2489218" cy="848181"/>
      </dsp:txXfrm>
    </dsp:sp>
    <dsp:sp modelId="{5D7F922B-857C-4BD7-8FDA-ACBB50BCAF49}">
      <dsp:nvSpPr>
        <dsp:cNvPr id="0" name=""/>
        <dsp:cNvSpPr/>
      </dsp:nvSpPr>
      <dsp:spPr>
        <a:xfrm>
          <a:off x="2380805" y="1456653"/>
          <a:ext cx="2580988" cy="939951"/>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It increases teamwork by appreciating cultural diversity and different worldviews.</a:t>
          </a:r>
        </a:p>
      </dsp:txBody>
      <dsp:txXfrm>
        <a:off x="2426690" y="1502538"/>
        <a:ext cx="2489218" cy="848181"/>
      </dsp:txXfrm>
    </dsp:sp>
    <dsp:sp modelId="{035920FB-D710-46E4-B36E-409435BC39AD}">
      <dsp:nvSpPr>
        <dsp:cNvPr id="0" name=""/>
        <dsp:cNvSpPr/>
      </dsp:nvSpPr>
      <dsp:spPr>
        <a:xfrm>
          <a:off x="2380805" y="2514098"/>
          <a:ext cx="2580988" cy="939951"/>
        </a:xfrm>
        <a:prstGeom prst="roundRect">
          <a:avLst/>
        </a:prstGeom>
        <a:solidFill>
          <a:schemeClr val="accent3">
            <a:alpha val="90000"/>
            <a:tint val="4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The leaders also change their styles of communication according to cultures and social rules.</a:t>
          </a:r>
        </a:p>
      </dsp:txBody>
      <dsp:txXfrm>
        <a:off x="2426690" y="2559983"/>
        <a:ext cx="2489218" cy="84818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2AEAF0-93B3-F94D-9EBB-BE2B49D3B42E}">
      <dsp:nvSpPr>
        <dsp:cNvPr id="0" name=""/>
        <dsp:cNvSpPr/>
      </dsp:nvSpPr>
      <dsp:spPr>
        <a:xfrm>
          <a:off x="0" y="1757"/>
          <a:ext cx="464758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DA7D60-8E32-864B-8D6E-92A310E99F7A}">
      <dsp:nvSpPr>
        <dsp:cNvPr id="0" name=""/>
        <dsp:cNvSpPr/>
      </dsp:nvSpPr>
      <dsp:spPr>
        <a:xfrm>
          <a:off x="0" y="1757"/>
          <a:ext cx="4647582"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Leadership development and team collaboration are other programs that encourage emotional intelligence in Google.</a:t>
          </a:r>
        </a:p>
      </dsp:txBody>
      <dsp:txXfrm>
        <a:off x="0" y="1757"/>
        <a:ext cx="4647582" cy="1198600"/>
      </dsp:txXfrm>
    </dsp:sp>
    <dsp:sp modelId="{EAD2FE87-8C5C-C446-A749-B371A3BADAEC}">
      <dsp:nvSpPr>
        <dsp:cNvPr id="0" name=""/>
        <dsp:cNvSpPr/>
      </dsp:nvSpPr>
      <dsp:spPr>
        <a:xfrm>
          <a:off x="0" y="1200357"/>
          <a:ext cx="464758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B2E024-64C9-B747-87ED-0AC9648B3244}">
      <dsp:nvSpPr>
        <dsp:cNvPr id="0" name=""/>
        <dsp:cNvSpPr/>
      </dsp:nvSpPr>
      <dsp:spPr>
        <a:xfrm>
          <a:off x="0" y="1200357"/>
          <a:ext cx="4647582"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Google values empathy and active listening to gain trust (Gsdcouncil, 2025).</a:t>
          </a:r>
        </a:p>
      </dsp:txBody>
      <dsp:txXfrm>
        <a:off x="0" y="1200357"/>
        <a:ext cx="4647582" cy="1198600"/>
      </dsp:txXfrm>
    </dsp:sp>
    <dsp:sp modelId="{93D3FF65-7146-C740-BE74-2F74FCEC969C}">
      <dsp:nvSpPr>
        <dsp:cNvPr id="0" name=""/>
        <dsp:cNvSpPr/>
      </dsp:nvSpPr>
      <dsp:spPr>
        <a:xfrm>
          <a:off x="0" y="2398958"/>
          <a:ext cx="464758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5B0D65-0C81-6D42-80DB-C718FD9B3C03}">
      <dsp:nvSpPr>
        <dsp:cNvPr id="0" name=""/>
        <dsp:cNvSpPr/>
      </dsp:nvSpPr>
      <dsp:spPr>
        <a:xfrm>
          <a:off x="0" y="2398958"/>
          <a:ext cx="4647582"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Output enhanced the level of employee satisfaction, innovation, and the overall performance of the whole organisation.</a:t>
          </a:r>
        </a:p>
      </dsp:txBody>
      <dsp:txXfrm>
        <a:off x="0" y="2398958"/>
        <a:ext cx="4647582" cy="11986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21BF5-F638-4EA0-B92D-D791F2672A59}">
      <dsp:nvSpPr>
        <dsp:cNvPr id="0" name=""/>
        <dsp:cNvSpPr/>
      </dsp:nvSpPr>
      <dsp:spPr>
        <a:xfrm>
          <a:off x="4576" y="984553"/>
          <a:ext cx="1367831" cy="205174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Satya Nadella has a culture change of empathy that the Microsoft leadership focuses on (Ray, 2019).</a:t>
          </a:r>
        </a:p>
      </dsp:txBody>
      <dsp:txXfrm>
        <a:off x="44638" y="1024615"/>
        <a:ext cx="1287707" cy="1971623"/>
      </dsp:txXfrm>
    </dsp:sp>
    <dsp:sp modelId="{092D5CEF-A4F2-4855-8AA2-CC5547E3B341}">
      <dsp:nvSpPr>
        <dsp:cNvPr id="0" name=""/>
        <dsp:cNvSpPr/>
      </dsp:nvSpPr>
      <dsp:spPr>
        <a:xfrm>
          <a:off x="1509190" y="1840816"/>
          <a:ext cx="289980" cy="33922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1509190" y="1908660"/>
        <a:ext cx="202986" cy="203534"/>
      </dsp:txXfrm>
    </dsp:sp>
    <dsp:sp modelId="{C978747D-354F-4289-8AB8-6DF25D642E3D}">
      <dsp:nvSpPr>
        <dsp:cNvPr id="0" name=""/>
        <dsp:cNvSpPr/>
      </dsp:nvSpPr>
      <dsp:spPr>
        <a:xfrm>
          <a:off x="1919540" y="984553"/>
          <a:ext cx="1367831" cy="2051747"/>
        </a:xfrm>
        <a:prstGeom prst="roundRect">
          <a:avLst>
            <a:gd name="adj" fmla="val 10000"/>
          </a:avLst>
        </a:prstGeom>
        <a:solidFill>
          <a:schemeClr val="accent2">
            <a:hueOff val="2771159"/>
            <a:satOff val="-477"/>
            <a:lumOff val="-490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Emphasis on emotional intelligence enhanced collaboration, innovation, and employee involvement to a great extent.</a:t>
          </a:r>
        </a:p>
      </dsp:txBody>
      <dsp:txXfrm>
        <a:off x="1959602" y="1024615"/>
        <a:ext cx="1287707" cy="1971623"/>
      </dsp:txXfrm>
    </dsp:sp>
    <dsp:sp modelId="{4A36D1AE-9A41-4A75-9DAD-543B8A7B8671}">
      <dsp:nvSpPr>
        <dsp:cNvPr id="0" name=""/>
        <dsp:cNvSpPr/>
      </dsp:nvSpPr>
      <dsp:spPr>
        <a:xfrm>
          <a:off x="3424154" y="1840816"/>
          <a:ext cx="289980" cy="339222"/>
        </a:xfrm>
        <a:prstGeom prst="rightArrow">
          <a:avLst>
            <a:gd name="adj1" fmla="val 60000"/>
            <a:gd name="adj2" fmla="val 50000"/>
          </a:avLst>
        </a:prstGeom>
        <a:solidFill>
          <a:schemeClr val="accent2">
            <a:hueOff val="5542319"/>
            <a:satOff val="-953"/>
            <a:lumOff val="-980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IN" sz="1100" kern="1200"/>
        </a:p>
      </dsp:txBody>
      <dsp:txXfrm>
        <a:off x="3424154" y="1908660"/>
        <a:ext cx="202986" cy="203534"/>
      </dsp:txXfrm>
    </dsp:sp>
    <dsp:sp modelId="{CE2E4C95-FBBA-4B30-9FD3-8320E14C29A3}">
      <dsp:nvSpPr>
        <dsp:cNvPr id="0" name=""/>
        <dsp:cNvSpPr/>
      </dsp:nvSpPr>
      <dsp:spPr>
        <a:xfrm>
          <a:off x="3834504" y="984553"/>
          <a:ext cx="1367831" cy="2051747"/>
        </a:xfrm>
        <a:prstGeom prst="roundRect">
          <a:avLst>
            <a:gd name="adj" fmla="val 10000"/>
          </a:avLst>
        </a:prstGeom>
        <a:solidFill>
          <a:schemeClr val="accent2">
            <a:hueOff val="5542319"/>
            <a:satOff val="-953"/>
            <a:lumOff val="-98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kern="1200"/>
            <a:t>The company was growing due to the inclusiveness and people-centred leadership styles.</a:t>
          </a:r>
        </a:p>
      </dsp:txBody>
      <dsp:txXfrm>
        <a:off x="3874566" y="1024615"/>
        <a:ext cx="1287707" cy="197162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87F928-2287-44CC-B117-37175FD7BD06}">
      <dsp:nvSpPr>
        <dsp:cNvPr id="0" name=""/>
        <dsp:cNvSpPr/>
      </dsp:nvSpPr>
      <dsp:spPr>
        <a:xfrm>
          <a:off x="0" y="99600"/>
          <a:ext cx="4743449" cy="128934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Unilever is a multinational corporation that needs high cultural intelligence among the teams of leadership (Mehta, 2026).</a:t>
          </a:r>
        </a:p>
      </dsp:txBody>
      <dsp:txXfrm>
        <a:off x="62940" y="162540"/>
        <a:ext cx="4617569" cy="1163460"/>
      </dsp:txXfrm>
    </dsp:sp>
    <dsp:sp modelId="{4F4A5F6F-BADF-44EB-B97B-FD297414ABE3}">
      <dsp:nvSpPr>
        <dsp:cNvPr id="0" name=""/>
        <dsp:cNvSpPr/>
      </dsp:nvSpPr>
      <dsp:spPr>
        <a:xfrm>
          <a:off x="0" y="1443660"/>
          <a:ext cx="4743449" cy="1289340"/>
        </a:xfrm>
        <a:prstGeom prst="roundRect">
          <a:avLst/>
        </a:prstGeom>
        <a:solidFill>
          <a:schemeClr val="accent3">
            <a:alpha val="90000"/>
            <a:hueOff val="0"/>
            <a:satOff val="0"/>
            <a:lumOff val="0"/>
            <a:alphaOff val="-2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Leaders have to operate and coordinate a varied workforce among various countries and diverse cultures.</a:t>
          </a:r>
        </a:p>
      </dsp:txBody>
      <dsp:txXfrm>
        <a:off x="62940" y="1506600"/>
        <a:ext cx="4617569" cy="1163460"/>
      </dsp:txXfrm>
    </dsp:sp>
    <dsp:sp modelId="{EE2935F2-F939-4C5B-A78F-5C64FA74A40D}">
      <dsp:nvSpPr>
        <dsp:cNvPr id="0" name=""/>
        <dsp:cNvSpPr/>
      </dsp:nvSpPr>
      <dsp:spPr>
        <a:xfrm>
          <a:off x="0" y="2787720"/>
          <a:ext cx="4743449" cy="1289340"/>
        </a:xfrm>
        <a:prstGeom prst="roundRect">
          <a:avLst/>
        </a:prstGeom>
        <a:solidFill>
          <a:schemeClr val="accent3">
            <a:alpha val="90000"/>
            <a:hueOff val="0"/>
            <a:satOff val="0"/>
            <a:lumOff val="0"/>
            <a:alpha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Cultural intelligence enhances the cooperation of communication and global implementations of business strategies.</a:t>
          </a:r>
        </a:p>
      </dsp:txBody>
      <dsp:txXfrm>
        <a:off x="62940" y="2850660"/>
        <a:ext cx="4617569" cy="116346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CBC30-956A-A746-A8BB-6F867861683B}">
      <dsp:nvSpPr>
        <dsp:cNvPr id="0" name=""/>
        <dsp:cNvSpPr/>
      </dsp:nvSpPr>
      <dsp:spPr>
        <a:xfrm>
          <a:off x="0" y="1757"/>
          <a:ext cx="4136123"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27DFE686-994C-A649-BE9E-90621BA0270A}">
      <dsp:nvSpPr>
        <dsp:cNvPr id="0" name=""/>
        <dsp:cNvSpPr/>
      </dsp:nvSpPr>
      <dsp:spPr>
        <a:xfrm>
          <a:off x="0" y="1757"/>
          <a:ext cx="4136123"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Starbucks adjusts its business strategies according to the cultural tastes in the international markets.</a:t>
          </a:r>
        </a:p>
      </dsp:txBody>
      <dsp:txXfrm>
        <a:off x="0" y="1757"/>
        <a:ext cx="4136123" cy="1198600"/>
      </dsp:txXfrm>
    </dsp:sp>
    <dsp:sp modelId="{9F4B3F68-E88A-E649-88E4-F7187D16BD6A}">
      <dsp:nvSpPr>
        <dsp:cNvPr id="0" name=""/>
        <dsp:cNvSpPr/>
      </dsp:nvSpPr>
      <dsp:spPr>
        <a:xfrm>
          <a:off x="0" y="1200357"/>
          <a:ext cx="4136123"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467A8597-6603-6140-94F6-40FB10D57A3D}">
      <dsp:nvSpPr>
        <dsp:cNvPr id="0" name=""/>
        <dsp:cNvSpPr/>
      </dsp:nvSpPr>
      <dsp:spPr>
        <a:xfrm>
          <a:off x="0" y="1200357"/>
          <a:ext cx="4136123"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Leaders also exhibit some cultural understanding when venturing into new international areas across the world.</a:t>
          </a:r>
        </a:p>
      </dsp:txBody>
      <dsp:txXfrm>
        <a:off x="0" y="1200357"/>
        <a:ext cx="4136123" cy="1198600"/>
      </dsp:txXfrm>
    </dsp:sp>
    <dsp:sp modelId="{A849AFDA-D7E2-774A-A4B5-89736A2C91ED}">
      <dsp:nvSpPr>
        <dsp:cNvPr id="0" name=""/>
        <dsp:cNvSpPr/>
      </dsp:nvSpPr>
      <dsp:spPr>
        <a:xfrm>
          <a:off x="0" y="2398958"/>
          <a:ext cx="4136123" cy="0"/>
        </a:xfrm>
        <a:prstGeom prst="line">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w="9525"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B4D8F92B-0716-BB49-B584-F331D7CD161E}">
      <dsp:nvSpPr>
        <dsp:cNvPr id="0" name=""/>
        <dsp:cNvSpPr/>
      </dsp:nvSpPr>
      <dsp:spPr>
        <a:xfrm>
          <a:off x="0" y="2398958"/>
          <a:ext cx="4136123" cy="1198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IN" sz="1900" kern="1200"/>
            <a:t>Global cultural intelligence helps in the success of brands and in relating to customers.</a:t>
          </a:r>
        </a:p>
      </dsp:txBody>
      <dsp:txXfrm>
        <a:off x="0" y="2398958"/>
        <a:ext cx="4136123" cy="11986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E62ED-2F17-445C-A851-BEF1B4EF44A1}">
      <dsp:nvSpPr>
        <dsp:cNvPr id="0" name=""/>
        <dsp:cNvSpPr/>
      </dsp:nvSpPr>
      <dsp:spPr>
        <a:xfrm>
          <a:off x="0" y="30523"/>
          <a:ext cx="3581635" cy="114678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The modern practices of leadership require emotional and cultural intelligence.</a:t>
          </a:r>
        </a:p>
      </dsp:txBody>
      <dsp:txXfrm>
        <a:off x="55981" y="86504"/>
        <a:ext cx="3469673" cy="1034820"/>
      </dsp:txXfrm>
    </dsp:sp>
    <dsp:sp modelId="{60A7D0D7-9172-4D8C-812D-B57FA0619D31}">
      <dsp:nvSpPr>
        <dsp:cNvPr id="0" name=""/>
        <dsp:cNvSpPr/>
      </dsp:nvSpPr>
      <dsp:spPr>
        <a:xfrm>
          <a:off x="0" y="1226266"/>
          <a:ext cx="3581635" cy="114678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The two competencies enhance the organisational performance and collaboration in communication.</a:t>
          </a:r>
        </a:p>
      </dsp:txBody>
      <dsp:txXfrm>
        <a:off x="55981" y="1282247"/>
        <a:ext cx="3469673" cy="1034820"/>
      </dsp:txXfrm>
    </dsp:sp>
    <dsp:sp modelId="{94056C05-0535-4BF9-9608-B32979B874A3}">
      <dsp:nvSpPr>
        <dsp:cNvPr id="0" name=""/>
        <dsp:cNvSpPr/>
      </dsp:nvSpPr>
      <dsp:spPr>
        <a:xfrm>
          <a:off x="0" y="2422009"/>
          <a:ext cx="3581635" cy="1146782"/>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IN" sz="1700" kern="1200"/>
            <a:t>The skills require the constant enhancement of leaders who are to succeed in the global context.</a:t>
          </a:r>
        </a:p>
      </dsp:txBody>
      <dsp:txXfrm>
        <a:off x="55981" y="2477990"/>
        <a:ext cx="3469673" cy="10348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C346D0-66F5-460A-9B67-35B056270F10}" type="datetimeFigureOut">
              <a:rPr lang="en-IN" smtClean="0"/>
              <a:t>24-03-2026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DFEF5EA-B6F5-482D-8567-A0FA25658417}" type="slidenum">
              <a:rPr lang="en-IN" smtClean="0"/>
              <a:t>‹#›</a:t>
            </a:fld>
            <a:endParaRPr lang="en-IN"/>
          </a:p>
        </p:txBody>
      </p:sp>
    </p:spTree>
    <p:extLst>
      <p:ext uri="{BB962C8B-B14F-4D97-AF65-F5344CB8AC3E}">
        <p14:creationId xmlns:p14="http://schemas.microsoft.com/office/powerpoint/2010/main" val="865380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This presentation looks at the concept of leadership in the current organisational context that includes growing levels of diversity and complexity. Leaders need to go beyond being just decision-makers; they need to have a deep understanding of the people around them. The ability of leaders to better manage their own emotions through emotional intelligence can help create improved collaborative efforts, improved communication, and improved organisational performance.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2</a:t>
            </a:fld>
            <a:endParaRPr lang="en-IN"/>
          </a:p>
        </p:txBody>
      </p:sp>
    </p:spTree>
    <p:extLst>
      <p:ext uri="{BB962C8B-B14F-4D97-AF65-F5344CB8AC3E}">
        <p14:creationId xmlns:p14="http://schemas.microsoft.com/office/powerpoint/2010/main" val="1752210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Edith Heard emphasises that a leader needs to use empathy and collaborate to build trust. The changes she speaks of are also representative of an evolving model of hierarchical leadership toward a more collaborative and inclusive model. In diverse/multicultural environments, there exist many different types of communication. For this reason, effective engagement can only be achieved when leaders possess both emotional and cultural awareness.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3</a:t>
            </a:fld>
            <a:endParaRPr lang="en-IN"/>
          </a:p>
        </p:txBody>
      </p:sp>
    </p:spTree>
    <p:extLst>
      <p:ext uri="{BB962C8B-B14F-4D97-AF65-F5344CB8AC3E}">
        <p14:creationId xmlns:p14="http://schemas.microsoft.com/office/powerpoint/2010/main" val="1601804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A leader's ability to recognise and manage their own emotions and those of their employees is a major component of being a successful leader. The components of emotional intelligence include: Self Awareness, Empathy and Social Skills. A leader with strong emotional intelligence will be able to develop better working relationships, resolve conflicts more efficiently, and make better business decisions. This is especially true when working with teams. When leaders have a good sense of how to communicate based on employee emotions, there is greater trust and ultimately better performance from the team.</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4</a:t>
            </a:fld>
            <a:endParaRPr lang="en-IN"/>
          </a:p>
        </p:txBody>
      </p:sp>
    </p:spTree>
    <p:extLst>
      <p:ext uri="{BB962C8B-B14F-4D97-AF65-F5344CB8AC3E}">
        <p14:creationId xmlns:p14="http://schemas.microsoft.com/office/powerpoint/2010/main" val="3704185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leader must understand differences between cultures, be able to adapt their own behaviour</a:t>
            </a:r>
          </a:p>
          <a:p>
            <a:r>
              <a:rPr lang="en-IN" dirty="0"/>
              <a:t>and maintain their own motivation to engage across cultures. A leader with strong cultural intelligence will be able to lead international teams, avoid misunderstandings</a:t>
            </a:r>
          </a:p>
          <a:p>
            <a:r>
              <a:rPr lang="en-IN" dirty="0"/>
              <a:t>and create an environment where everyone feels included. In today's global workplace, there are many organisations where employees from all over the world work together.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5</a:t>
            </a:fld>
            <a:endParaRPr lang="en-IN"/>
          </a:p>
        </p:txBody>
      </p:sp>
    </p:spTree>
    <p:extLst>
      <p:ext uri="{BB962C8B-B14F-4D97-AF65-F5344CB8AC3E}">
        <p14:creationId xmlns:p14="http://schemas.microsoft.com/office/powerpoint/2010/main" val="25201204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Goleman's model of emotional intelligence is perhaps the most frequently referenced framework for the study of leadership. The five components of the model that influence effective leadership behaviour are self-awareness and empathy. As such, these two components are crucial as they affect how a leader interacts with their employees. Organisations utilise this model to assist in developing leadership, improving communication and enhancing employee engagement; therefore, this model is an effective tool for the development of leadership.</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6</a:t>
            </a:fld>
            <a:endParaRPr lang="en-IN"/>
          </a:p>
        </p:txBody>
      </p:sp>
    </p:spTree>
    <p:extLst>
      <p:ext uri="{BB962C8B-B14F-4D97-AF65-F5344CB8AC3E}">
        <p14:creationId xmlns:p14="http://schemas.microsoft.com/office/powerpoint/2010/main" val="117661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According to the Earley and Ang Cultural Intelligence model, people in other cultural settings adapt following different methods. It has four dimensions that assist leaders in understanding and reacting to the differences in cultures. It is a very common model of leadership research and practice across the world. It assists the leaders to acquire the skills required to work in international teams, enhance communication and work effectively in the various organisational settings.</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7</a:t>
            </a:fld>
            <a:endParaRPr lang="en-IN"/>
          </a:p>
        </p:txBody>
      </p:sp>
    </p:spTree>
    <p:extLst>
      <p:ext uri="{BB962C8B-B14F-4D97-AF65-F5344CB8AC3E}">
        <p14:creationId xmlns:p14="http://schemas.microsoft.com/office/powerpoint/2010/main" val="5418895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The advantages of having such emotional intelligence in leaders are that they are able to better communicate and become less conflicted, they can also create better morale among their team members and eventually develop trust among their employees. Emotional intelligence has numerous limitations besides the numerous benefits. The greatest limitation is the fact that emotional intelligence is tricky to measure.</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8</a:t>
            </a:fld>
            <a:endParaRPr lang="en-IN"/>
          </a:p>
        </p:txBody>
      </p:sp>
    </p:spTree>
    <p:extLst>
      <p:ext uri="{BB962C8B-B14F-4D97-AF65-F5344CB8AC3E}">
        <p14:creationId xmlns:p14="http://schemas.microsoft.com/office/powerpoint/2010/main" val="14840530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Cultural intelligence plays a critical role in diversity management and conducting business in the international market. It enhances communication and reduces cultural misunderstandings, resulting in improved teamwork. Cultural intelligence cannot be developed instantly, though. It demands constant education, experience with other cultures and experience. Nevertheless, these challenges notwithstanding, it is an important issue to aid leaders to emerge successful in multicultural environments.</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9</a:t>
            </a:fld>
            <a:endParaRPr lang="en-IN"/>
          </a:p>
        </p:txBody>
      </p:sp>
    </p:spTree>
    <p:extLst>
      <p:ext uri="{BB962C8B-B14F-4D97-AF65-F5344CB8AC3E}">
        <p14:creationId xmlns:p14="http://schemas.microsoft.com/office/powerpoint/2010/main" val="2249753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Emotional intelligence has a direct influence on leadership effectiveness through positively influencing motivation and performance. Emotionally intelligent leaders are able to make superior decisions and correctly address issues. Empathy enables leaders to relate to the employees, and they develop trust and loyalty. This makes a good working environment where the employees feel appreciated and involved, which eventually translates to a better organisational performance and output.</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10</a:t>
            </a:fld>
            <a:endParaRPr lang="en-IN"/>
          </a:p>
        </p:txBody>
      </p:sp>
    </p:spTree>
    <p:extLst>
      <p:ext uri="{BB962C8B-B14F-4D97-AF65-F5344CB8AC3E}">
        <p14:creationId xmlns:p14="http://schemas.microsoft.com/office/powerpoint/2010/main" val="1923424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Cultural intelligence empowers leaders to be able to manage teams that have diverse cultural backgrounds. The leaders are able to enhance the act of collaboration and prevent misunderstandings by being aware of the differences in cultures. Changes in the way communication is done according to the cultures are crucial so that there is clarity and respect.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11</a:t>
            </a:fld>
            <a:endParaRPr lang="en-IN"/>
          </a:p>
        </p:txBody>
      </p:sp>
    </p:spTree>
    <p:extLst>
      <p:ext uri="{BB962C8B-B14F-4D97-AF65-F5344CB8AC3E}">
        <p14:creationId xmlns:p14="http://schemas.microsoft.com/office/powerpoint/2010/main" val="27149193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Google has been reputed to foster emotional intelligence, as applied in leadership. The firm promotes compassion, transparent communication and psychological team safety. The executives learn to respect employee requirements and create non-discriminatory cultures. Given this, employee satisfaction and innovation are high at Google.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12</a:t>
            </a:fld>
            <a:endParaRPr lang="en-IN"/>
          </a:p>
        </p:txBody>
      </p:sp>
    </p:spTree>
    <p:extLst>
      <p:ext uri="{BB962C8B-B14F-4D97-AF65-F5344CB8AC3E}">
        <p14:creationId xmlns:p14="http://schemas.microsoft.com/office/powerpoint/2010/main" val="9833151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Reinvention in Microsoft under Satya Nadella brings home how emotional intelligence plays a key role in leadership. Nadella implemented the culture of empathy and collaboration. This change enhanced organisational engagement and innovation among the employees. As people and relations became the main value, Microsoft grew considerably. The example illustrates how emotional intelligence could be used to influence organisational change and enhance overall performance.</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13</a:t>
            </a:fld>
            <a:endParaRPr lang="en-IN"/>
          </a:p>
        </p:txBody>
      </p:sp>
    </p:spTree>
    <p:extLst>
      <p:ext uri="{BB962C8B-B14F-4D97-AF65-F5344CB8AC3E}">
        <p14:creationId xmlns:p14="http://schemas.microsoft.com/office/powerpoint/2010/main" val="7728814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Cultural intelligence is imperative to the leadership of Unilever as the company operates in several countries. Leaders have to deal with various teams and be aware of various cultural settings. Cultural intelligence helps Unilever to enhance communication and cooperation among the regions. This aids in the proper adoption of global strategies and boosts organisational performance on the international market.</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14</a:t>
            </a:fld>
            <a:endParaRPr lang="en-IN"/>
          </a:p>
        </p:txBody>
      </p:sp>
    </p:spTree>
    <p:extLst>
      <p:ext uri="{BB962C8B-B14F-4D97-AF65-F5344CB8AC3E}">
        <p14:creationId xmlns:p14="http://schemas.microsoft.com/office/powerpoint/2010/main" val="11217578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Starbucks applies cultural intelligence to respond to the various markets. Starbucks in China adopts the culture of the so-called </a:t>
            </a:r>
            <a:r>
              <a:rPr lang="en-IN" dirty="0" err="1"/>
              <a:t>ganbei</a:t>
            </a:r>
            <a:r>
              <a:rPr lang="en-IN" dirty="0"/>
              <a:t> by establishing a friendly atmosphere in the context of social affairs, corresponding to the drinking traditions (The Strategy Institute, 2024). The company uses local cultural inclinations in designing services and products. Leaders are able to show sensitivity to different cultures, which makes them relevant in every region. This strategy reinforces customer interest and brand prosperity at the international level. </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15</a:t>
            </a:fld>
            <a:endParaRPr lang="en-IN"/>
          </a:p>
        </p:txBody>
      </p:sp>
    </p:spTree>
    <p:extLst>
      <p:ext uri="{BB962C8B-B14F-4D97-AF65-F5344CB8AC3E}">
        <p14:creationId xmlns:p14="http://schemas.microsoft.com/office/powerpoint/2010/main" val="336075865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It can be concluded that emotional and cultural intelligence are imperative to effective leadership in contemporary organisations. These improve communication, collaboration and performance, especially within high diversity and global environments. These skills should be rebuilt continuously, which allows the leaders to be efficient and flexible. By combining the two competency areas, it would mean that leaders are able to control other people effectively, and will work towards organisational objectives in a widening and more complicated world.</a:t>
            </a:r>
          </a:p>
          <a:p>
            <a:endParaRPr lang="en-IN" dirty="0"/>
          </a:p>
        </p:txBody>
      </p:sp>
      <p:sp>
        <p:nvSpPr>
          <p:cNvPr id="4" name="Slide Number Placeholder 3"/>
          <p:cNvSpPr>
            <a:spLocks noGrp="1"/>
          </p:cNvSpPr>
          <p:nvPr>
            <p:ph type="sldNum" sz="quarter" idx="5"/>
          </p:nvPr>
        </p:nvSpPr>
        <p:spPr/>
        <p:txBody>
          <a:bodyPr/>
          <a:lstStyle/>
          <a:p>
            <a:fld id="{CDFEF5EA-B6F5-482D-8567-A0FA25658417}" type="slidenum">
              <a:rPr lang="en-IN" smtClean="0"/>
              <a:t>16</a:t>
            </a:fld>
            <a:endParaRPr lang="en-IN"/>
          </a:p>
        </p:txBody>
      </p:sp>
    </p:spTree>
    <p:extLst>
      <p:ext uri="{BB962C8B-B14F-4D97-AF65-F5344CB8AC3E}">
        <p14:creationId xmlns:p14="http://schemas.microsoft.com/office/powerpoint/2010/main" val="27637267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F54D00A-90D0-4023-B777-EEBA15C7641F}"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1906344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54D00A-90D0-4023-B777-EEBA15C7641F}"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590599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54D00A-90D0-4023-B777-EEBA15C7641F}"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2776659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608954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54D00A-90D0-4023-B777-EEBA15C7641F}" type="datetimeFigureOut">
              <a:rPr lang="en-IN" smtClean="0"/>
              <a:t>24-03-2026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2690062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54D00A-90D0-4023-B777-EEBA15C7641F}" type="datetimeFigureOut">
              <a:rPr lang="en-IN" smtClean="0"/>
              <a:t>24-03-2026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1331880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CF54D00A-90D0-4023-B777-EEBA15C7641F}" type="datetimeFigureOut">
              <a:rPr lang="en-IN" smtClean="0"/>
              <a:t>24-03-2026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4276901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1047589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42256927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885273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987612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8660A81D-9403-4F09-8A8B-A3BE0FFB9A2A}"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8800224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F54D00A-90D0-4023-B777-EEBA15C7641F}" type="datetimeFigureOut">
              <a:rPr lang="en-IN" smtClean="0"/>
              <a:t>24-03-2026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20952822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F54D00A-90D0-4023-B777-EEBA15C7641F}" type="datetimeFigureOut">
              <a:rPr lang="en-IN" smtClean="0"/>
              <a:t>24-03-2026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2988251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F54D00A-90D0-4023-B777-EEBA15C7641F}" type="datetimeFigureOut">
              <a:rPr lang="en-IN" smtClean="0"/>
              <a:t>24-03-2026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221611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54D00A-90D0-4023-B777-EEBA15C7641F}" type="datetimeFigureOut">
              <a:rPr lang="en-IN" smtClean="0"/>
              <a:t>24-03-2026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660A81D-9403-4F09-8A8B-A3BE0FFB9A2A}" type="slidenum">
              <a:rPr lang="en-IN" smtClean="0"/>
              <a:t>‹#›</a:t>
            </a:fld>
            <a:endParaRPr lang="en-IN"/>
          </a:p>
        </p:txBody>
      </p:sp>
    </p:spTree>
    <p:extLst>
      <p:ext uri="{BB962C8B-B14F-4D97-AF65-F5344CB8AC3E}">
        <p14:creationId xmlns:p14="http://schemas.microsoft.com/office/powerpoint/2010/main" val="38221109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CF54D00A-90D0-4023-B777-EEBA15C7641F}" type="datetimeFigureOut">
              <a:rPr lang="en-IN" smtClean="0"/>
              <a:t>24-03-2026</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8660A81D-9403-4F09-8A8B-A3BE0FFB9A2A}" type="slidenum">
              <a:rPr lang="en-IN" smtClean="0"/>
              <a:t>‹#›</a:t>
            </a:fld>
            <a:endParaRPr lang="en-IN"/>
          </a:p>
        </p:txBody>
      </p:sp>
    </p:spTree>
    <p:extLst>
      <p:ext uri="{BB962C8B-B14F-4D97-AF65-F5344CB8AC3E}">
        <p14:creationId xmlns:p14="http://schemas.microsoft.com/office/powerpoint/2010/main" val="1949615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F54D00A-90D0-4023-B777-EEBA15C7641F}" type="datetimeFigureOut">
              <a:rPr lang="en-IN" smtClean="0"/>
              <a:t>24-03-2026</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8660A81D-9403-4F09-8A8B-A3BE0FFB9A2A}" type="slidenum">
              <a:rPr lang="en-IN" smtClean="0"/>
              <a:t>‹#›</a:t>
            </a:fld>
            <a:endParaRPr lang="en-IN"/>
          </a:p>
        </p:txBody>
      </p:sp>
    </p:spTree>
    <p:extLst>
      <p:ext uri="{BB962C8B-B14F-4D97-AF65-F5344CB8AC3E}">
        <p14:creationId xmlns:p14="http://schemas.microsoft.com/office/powerpoint/2010/main" val="398877870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4.png"/><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png"/><Relationship Id="rId7" Type="http://schemas.openxmlformats.org/officeDocument/2006/relationships/diagramLayout" Target="../diagrams/layout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2.png"/><Relationship Id="rId10" Type="http://schemas.microsoft.com/office/2007/relationships/diagramDrawing" Target="../diagrams/drawing3.xml"/><Relationship Id="rId4" Type="http://schemas.openxmlformats.org/officeDocument/2006/relationships/image" Target="../media/image6.jpeg"/><Relationship Id="rId9" Type="http://schemas.openxmlformats.org/officeDocument/2006/relationships/diagramColors" Target="../diagrams/colors3.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8.png"/><Relationship Id="rId4" Type="http://schemas.openxmlformats.org/officeDocument/2006/relationships/image" Target="../media/image2.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9.png"/><Relationship Id="rId7" Type="http://schemas.openxmlformats.org/officeDocument/2006/relationships/diagramColors" Target="../diagrams/colors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8.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0.png"/><Relationship Id="rId7" Type="http://schemas.openxmlformats.org/officeDocument/2006/relationships/diagramColors" Target="../diagrams/colors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1.png"/><Relationship Id="rId7" Type="http://schemas.openxmlformats.org/officeDocument/2006/relationships/diagramLayout" Target="../diagrams/layout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Data" Target="../diagrams/data9.xml"/><Relationship Id="rId5" Type="http://schemas.openxmlformats.org/officeDocument/2006/relationships/image" Target="../media/image2.png"/><Relationship Id="rId10" Type="http://schemas.microsoft.com/office/2007/relationships/diagramDrawing" Target="../diagrams/drawing9.xml"/><Relationship Id="rId4" Type="http://schemas.openxmlformats.org/officeDocument/2006/relationships/image" Target="../media/image12.jpeg"/><Relationship Id="rId9" Type="http://schemas.openxmlformats.org/officeDocument/2006/relationships/diagramColors" Target="../diagrams/colors9.xml"/></Relationships>
</file>

<file path=ppt/slides/_rels/slide11.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4.jpe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3.xml"/><Relationship Id="rId3" Type="http://schemas.openxmlformats.org/officeDocument/2006/relationships/image" Target="../media/image1.png"/><Relationship Id="rId7" Type="http://schemas.openxmlformats.org/officeDocument/2006/relationships/diagramQuickStyle" Target="../diagrams/quickStyle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13.xml"/><Relationship Id="rId5" Type="http://schemas.openxmlformats.org/officeDocument/2006/relationships/diagramData" Target="../diagrams/data13.xml"/><Relationship Id="rId10" Type="http://schemas.openxmlformats.org/officeDocument/2006/relationships/image" Target="../media/image16.png"/><Relationship Id="rId4" Type="http://schemas.openxmlformats.org/officeDocument/2006/relationships/image" Target="../media/image2.png"/><Relationship Id="rId9" Type="http://schemas.microsoft.com/office/2007/relationships/diagramDrawing" Target="../diagrams/drawing13.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4.xml"/><Relationship Id="rId3" Type="http://schemas.openxmlformats.org/officeDocument/2006/relationships/image" Target="../media/image1.png"/><Relationship Id="rId7" Type="http://schemas.openxmlformats.org/officeDocument/2006/relationships/diagramLayout" Target="../diagrams/layout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Data" Target="../diagrams/data14.xml"/><Relationship Id="rId5" Type="http://schemas.openxmlformats.org/officeDocument/2006/relationships/image" Target="../media/image17.jpeg"/><Relationship Id="rId10" Type="http://schemas.microsoft.com/office/2007/relationships/diagramDrawing" Target="../diagrams/drawing14.xml"/><Relationship Id="rId4" Type="http://schemas.openxmlformats.org/officeDocument/2006/relationships/image" Target="../media/image2.png"/><Relationship Id="rId9" Type="http://schemas.openxmlformats.org/officeDocument/2006/relationships/diagramColors" Target="../diagrams/colors14.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5.xml"/><Relationship Id="rId3" Type="http://schemas.openxmlformats.org/officeDocument/2006/relationships/image" Target="../media/image1.png"/><Relationship Id="rId7" Type="http://schemas.openxmlformats.org/officeDocument/2006/relationships/diagramLayout" Target="../diagrams/layout1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Data" Target="../diagrams/data15.xml"/><Relationship Id="rId5" Type="http://schemas.openxmlformats.org/officeDocument/2006/relationships/image" Target="../media/image2.png"/><Relationship Id="rId10" Type="http://schemas.microsoft.com/office/2007/relationships/diagramDrawing" Target="../diagrams/drawing15.xml"/><Relationship Id="rId4" Type="http://schemas.openxmlformats.org/officeDocument/2006/relationships/image" Target="../media/image18.jpeg"/><Relationship Id="rId9" Type="http://schemas.openxmlformats.org/officeDocument/2006/relationships/diagramColors" Target="../diagrams/colors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bg2">
                <a:shade val="100000"/>
                <a:hueMod val="100000"/>
                <a:satMod val="110000"/>
                <a:lumMod val="79000"/>
                <a:lumOff val="21000"/>
              </a:schemeClr>
            </a:gs>
            <a:gs pos="100000">
              <a:schemeClr val="bg2">
                <a:shade val="78000"/>
                <a:hueMod val="44000"/>
                <a:satMod val="200000"/>
                <a:lumMod val="70000"/>
              </a:schemeClr>
            </a:gs>
          </a:gsLst>
          <a:lin ang="0" scaled="1"/>
          <a:tileRect/>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B1B45BD-D05B-47CB-97E5-994F293A1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7BDE151-4F7A-4E95-939F-18B2F607C7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3A96723-244D-B389-195A-F62D11C307BE}"/>
              </a:ext>
            </a:extLst>
          </p:cNvPr>
          <p:cNvSpPr>
            <a:spLocks noGrp="1"/>
          </p:cNvSpPr>
          <p:nvPr>
            <p:ph type="ctrTitle"/>
          </p:nvPr>
        </p:nvSpPr>
        <p:spPr>
          <a:xfrm>
            <a:off x="958264" y="0"/>
            <a:ext cx="10272295" cy="4475747"/>
          </a:xfrm>
        </p:spPr>
        <p:txBody>
          <a:bodyPr>
            <a:normAutofit fontScale="90000"/>
          </a:bodyPr>
          <a:lstStyle/>
          <a:p>
            <a:pPr algn="ctr">
              <a:lnSpc>
                <a:spcPct val="150000"/>
              </a:lnSpc>
            </a:pPr>
            <a:r>
              <a:rPr lang="en-IN" sz="2800" b="1" dirty="0"/>
              <a:t>LEADERSHIP AND MANAGEMENT THEORY AND PRACTICE</a:t>
            </a:r>
            <a:br>
              <a:rPr lang="en-IN" sz="2800" dirty="0"/>
            </a:br>
            <a:r>
              <a:rPr lang="en-IN" sz="2800" b="1" dirty="0"/>
              <a:t>MODULE CODE: LCBB6022</a:t>
            </a:r>
            <a:br>
              <a:rPr lang="en-IN" sz="2800" dirty="0"/>
            </a:br>
            <a:r>
              <a:rPr lang="en-IN" sz="2800" b="1" dirty="0"/>
              <a:t>COMPONENT 1: PRACTICAL: INDIVIDUAL PRESENTATION</a:t>
            </a:r>
            <a:br>
              <a:rPr lang="en-IN" sz="2800" b="1" dirty="0"/>
            </a:br>
            <a:br>
              <a:rPr lang="en-IN" sz="2800" b="1" dirty="0"/>
            </a:br>
            <a:br>
              <a:rPr lang="en-IN" sz="2800" dirty="0"/>
            </a:br>
            <a:r>
              <a:rPr lang="en-IN" sz="2800" b="1" dirty="0"/>
              <a:t>STUDENT NAME: IONUT HRISCA</a:t>
            </a:r>
            <a:br>
              <a:rPr lang="en-IN" sz="2800" dirty="0"/>
            </a:br>
            <a:r>
              <a:rPr lang="en-IN" sz="2800" b="1" dirty="0"/>
              <a:t>STUDENT ID: 2243953</a:t>
            </a:r>
            <a:endParaRPr lang="en-IN" sz="2800" dirty="0"/>
          </a:p>
        </p:txBody>
      </p:sp>
      <p:sp>
        <p:nvSpPr>
          <p:cNvPr id="11" name="Rectangle 10">
            <a:extLst>
              <a:ext uri="{FF2B5EF4-FFF2-40B4-BE49-F238E27FC236}">
                <a16:creationId xmlns:a16="http://schemas.microsoft.com/office/drawing/2014/main" id="{2D3E1E67-68B8-49AF-8DBA-E7E08CD3F8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68225"/>
            <a:ext cx="12188824" cy="2289774"/>
          </a:xfrm>
          <a:prstGeom prst="rect">
            <a:avLst/>
          </a:prstGeom>
          <a:solidFill>
            <a:srgbClr val="181717">
              <a:alpha val="89804"/>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896FDE7C-B860-44EE-B294-C8358F7A8E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3921" y="4568225"/>
            <a:ext cx="2764903" cy="228977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378774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B3F9E774-F054-4892-8E69-C76B2C8545F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22" name="Picture 21">
            <a:extLst>
              <a:ext uri="{FF2B5EF4-FFF2-40B4-BE49-F238E27FC236}">
                <a16:creationId xmlns:a16="http://schemas.microsoft.com/office/drawing/2014/main" id="{BEF6A099-2A38-4C66-88FF-FDBCB564E5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Rectangle 22">
            <a:extLst>
              <a:ext uri="{FF2B5EF4-FFF2-40B4-BE49-F238E27FC236}">
                <a16:creationId xmlns:a16="http://schemas.microsoft.com/office/drawing/2014/main" id="{D0D98427-7B26-46E2-93FE-CB8CD3854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15A4233-F980-4EF6-B2C0-D7C63E752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50A2A39E-51DA-4C8B-AD98-AFAF4AD79CB2}"/>
              </a:ext>
            </a:extLst>
          </p:cNvPr>
          <p:cNvSpPr>
            <a:spLocks noGrp="1"/>
          </p:cNvSpPr>
          <p:nvPr>
            <p:ph type="title"/>
          </p:nvPr>
        </p:nvSpPr>
        <p:spPr>
          <a:xfrm>
            <a:off x="409964" y="753230"/>
            <a:ext cx="4136123" cy="1080938"/>
          </a:xfrm>
        </p:spPr>
        <p:txBody>
          <a:bodyPr>
            <a:normAutofit/>
          </a:bodyPr>
          <a:lstStyle/>
          <a:p>
            <a:pPr algn="ctr"/>
            <a:r>
              <a:rPr lang="en-IN" b="1" dirty="0">
                <a:solidFill>
                  <a:srgbClr val="FFFFFF"/>
                </a:solidFill>
              </a:rPr>
              <a:t>INTRODUCTION</a:t>
            </a:r>
            <a:endParaRPr lang="en-IN" dirty="0">
              <a:solidFill>
                <a:srgbClr val="FFFFFF"/>
              </a:solidFill>
            </a:endParaRPr>
          </a:p>
        </p:txBody>
      </p:sp>
      <p:pic>
        <p:nvPicPr>
          <p:cNvPr id="25" name="Picture 24">
            <a:extLst>
              <a:ext uri="{FF2B5EF4-FFF2-40B4-BE49-F238E27FC236}">
                <a16:creationId xmlns:a16="http://schemas.microsoft.com/office/drawing/2014/main" id="{3B7E3E62-AACE-4D18-93B3-B4C452E28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graphicFrame>
        <p:nvGraphicFramePr>
          <p:cNvPr id="6" name="Content Placeholder 5">
            <a:extLst>
              <a:ext uri="{FF2B5EF4-FFF2-40B4-BE49-F238E27FC236}">
                <a16:creationId xmlns:a16="http://schemas.microsoft.com/office/drawing/2014/main" id="{8435D03A-42A3-3809-9AB4-0D5DE018E00C}"/>
              </a:ext>
            </a:extLst>
          </p:cNvPr>
          <p:cNvGraphicFramePr>
            <a:graphicFrameLocks noGrp="1"/>
          </p:cNvGraphicFramePr>
          <p:nvPr>
            <p:ph idx="1"/>
            <p:extLst>
              <p:ext uri="{D42A27DB-BD31-4B8C-83A1-F6EECF244321}">
                <p14:modId xmlns:p14="http://schemas.microsoft.com/office/powerpoint/2010/main" val="1831276509"/>
              </p:ext>
            </p:extLst>
          </p:nvPr>
        </p:nvGraphicFramePr>
        <p:xfrm>
          <a:off x="300625" y="2121426"/>
          <a:ext cx="4121063" cy="4241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useBgFill="1">
        <p:nvSpPr>
          <p:cNvPr id="20" name="Rectangle 19">
            <a:extLst>
              <a:ext uri="{FF2B5EF4-FFF2-40B4-BE49-F238E27FC236}">
                <a16:creationId xmlns:a16="http://schemas.microsoft.com/office/drawing/2014/main" id="{421B5709-714B-4EA8-8C75-C105D9B4D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BBF191D-4C85-A378-6722-1D41C119F5EE}"/>
              </a:ext>
            </a:extLst>
          </p:cNvPr>
          <p:cNvPicPr>
            <a:picLocks noChangeAspect="1"/>
          </p:cNvPicPr>
          <p:nvPr/>
        </p:nvPicPr>
        <p:blipFill>
          <a:blip r:embed="rId10"/>
          <a:stretch>
            <a:fillRect/>
          </a:stretch>
        </p:blipFill>
        <p:spPr>
          <a:xfrm>
            <a:off x="5593085" y="1652384"/>
            <a:ext cx="5629268" cy="3546438"/>
          </a:xfrm>
          <a:prstGeom prst="rect">
            <a:avLst/>
          </a:prstGeom>
          <a:ln>
            <a:noFill/>
          </a:ln>
          <a:effectLst/>
        </p:spPr>
      </p:pic>
    </p:spTree>
    <p:extLst>
      <p:ext uri="{BB962C8B-B14F-4D97-AF65-F5344CB8AC3E}">
        <p14:creationId xmlns:p14="http://schemas.microsoft.com/office/powerpoint/2010/main" val="298414036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96CD7-0D6A-F741-7E4D-3186338945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7C5D6-785F-21F0-8355-45C5B1AAE020}"/>
              </a:ext>
            </a:extLst>
          </p:cNvPr>
          <p:cNvSpPr>
            <a:spLocks noGrp="1"/>
          </p:cNvSpPr>
          <p:nvPr>
            <p:ph type="title"/>
          </p:nvPr>
        </p:nvSpPr>
        <p:spPr/>
        <p:txBody>
          <a:bodyPr/>
          <a:lstStyle/>
          <a:p>
            <a:pPr algn="ctr"/>
            <a:r>
              <a:rPr lang="en-IN" b="1" dirty="0"/>
              <a:t>BACKGROUND</a:t>
            </a:r>
            <a:endParaRPr lang="en-IN" dirty="0"/>
          </a:p>
        </p:txBody>
      </p:sp>
      <p:graphicFrame>
        <p:nvGraphicFramePr>
          <p:cNvPr id="4" name="Content Placeholder 3">
            <a:extLst>
              <a:ext uri="{FF2B5EF4-FFF2-40B4-BE49-F238E27FC236}">
                <a16:creationId xmlns:a16="http://schemas.microsoft.com/office/drawing/2014/main" id="{90691079-AC9E-3CFB-6A0A-A6914CCF6C8E}"/>
              </a:ext>
            </a:extLst>
          </p:cNvPr>
          <p:cNvGraphicFramePr>
            <a:graphicFrameLocks noGrp="1"/>
          </p:cNvGraphicFramePr>
          <p:nvPr>
            <p:ph idx="1"/>
            <p:extLst>
              <p:ext uri="{D42A27DB-BD31-4B8C-83A1-F6EECF244321}">
                <p14:modId xmlns:p14="http://schemas.microsoft.com/office/powerpoint/2010/main" val="3788842512"/>
              </p:ext>
            </p:extLst>
          </p:nvPr>
        </p:nvGraphicFramePr>
        <p:xfrm>
          <a:off x="5920636" y="2292261"/>
          <a:ext cx="5470742" cy="4020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Empathy in Leadership | Build a Thriving Workplace Culture">
            <a:extLst>
              <a:ext uri="{FF2B5EF4-FFF2-40B4-BE49-F238E27FC236}">
                <a16:creationId xmlns:a16="http://schemas.microsoft.com/office/drawing/2014/main" id="{BE10ABA2-390B-5CEC-0CE4-428CF2641CB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0622" y="2153432"/>
            <a:ext cx="4410205" cy="42223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1354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C43DD644-F691-8802-7CCE-58824406A154}"/>
            </a:ext>
          </a:extLst>
        </p:cNvPr>
        <p:cNvGrpSpPr/>
        <p:nvPr/>
      </p:nvGrpSpPr>
      <p:grpSpPr>
        <a:xfrm>
          <a:off x="0" y="0"/>
          <a:ext cx="0" cy="0"/>
          <a:chOff x="0" y="0"/>
          <a:chExt cx="0" cy="0"/>
        </a:xfrm>
      </p:grpSpPr>
      <p:grpSp>
        <p:nvGrpSpPr>
          <p:cNvPr id="3079" name="Group 307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080" name="Rectangle 307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1" name="Picture 308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3074" name="Picture 2" descr="Emotional intelligence EI or emotional quotient EQ, framework diagram ...">
            <a:extLst>
              <a:ext uri="{FF2B5EF4-FFF2-40B4-BE49-F238E27FC236}">
                <a16:creationId xmlns:a16="http://schemas.microsoft.com/office/drawing/2014/main" id="{244BBBE7-FF05-F304-8450-A4F0B8F2C5E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9222"/>
          <a:stretch>
            <a:fillRect/>
          </a:stretch>
        </p:blipFill>
        <p:spPr bwMode="auto">
          <a:xfrm>
            <a:off x="6246315" y="0"/>
            <a:ext cx="5942509" cy="685800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3083" name="Rectangle 308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3331083E-DC98-FD06-99A9-3CDFB3EFD457}"/>
              </a:ext>
            </a:extLst>
          </p:cNvPr>
          <p:cNvSpPr>
            <a:spLocks noGrp="1"/>
          </p:cNvSpPr>
          <p:nvPr>
            <p:ph type="title"/>
          </p:nvPr>
        </p:nvSpPr>
        <p:spPr>
          <a:xfrm>
            <a:off x="680322" y="753228"/>
            <a:ext cx="3679028" cy="1080938"/>
          </a:xfrm>
        </p:spPr>
        <p:txBody>
          <a:bodyPr>
            <a:normAutofit/>
          </a:bodyPr>
          <a:lstStyle/>
          <a:p>
            <a:pPr algn="ctr"/>
            <a:r>
              <a:rPr lang="en-IN" sz="3200" b="1" dirty="0"/>
              <a:t>EMOTIONAL INTELLIGENCE</a:t>
            </a:r>
            <a:endParaRPr lang="en-IN" sz="3200" dirty="0"/>
          </a:p>
        </p:txBody>
      </p:sp>
      <p:pic>
        <p:nvPicPr>
          <p:cNvPr id="3085" name="Picture 308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graphicFrame>
        <p:nvGraphicFramePr>
          <p:cNvPr id="4" name="Content Placeholder 3">
            <a:extLst>
              <a:ext uri="{FF2B5EF4-FFF2-40B4-BE49-F238E27FC236}">
                <a16:creationId xmlns:a16="http://schemas.microsoft.com/office/drawing/2014/main" id="{D9A34603-3E30-24C3-F495-670F1B20306C}"/>
              </a:ext>
            </a:extLst>
          </p:cNvPr>
          <p:cNvGraphicFramePr>
            <a:graphicFrameLocks noGrp="1"/>
          </p:cNvGraphicFramePr>
          <p:nvPr>
            <p:ph idx="1"/>
            <p:extLst>
              <p:ext uri="{D42A27DB-BD31-4B8C-83A1-F6EECF244321}">
                <p14:modId xmlns:p14="http://schemas.microsoft.com/office/powerpoint/2010/main" val="762979706"/>
              </p:ext>
            </p:extLst>
          </p:nvPr>
        </p:nvGraphicFramePr>
        <p:xfrm>
          <a:off x="530009" y="2309052"/>
          <a:ext cx="5415678" cy="362713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956113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FB6040-A038-211D-0C82-C15D86C158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2F84DD-F976-EC39-209C-7143D6A2FE50}"/>
              </a:ext>
            </a:extLst>
          </p:cNvPr>
          <p:cNvSpPr>
            <a:spLocks noGrp="1"/>
          </p:cNvSpPr>
          <p:nvPr>
            <p:ph type="title"/>
          </p:nvPr>
        </p:nvSpPr>
        <p:spPr/>
        <p:txBody>
          <a:bodyPr/>
          <a:lstStyle/>
          <a:p>
            <a:r>
              <a:rPr lang="en-IN" b="1" dirty="0"/>
              <a:t>CULTURAL INTELLIGENCE</a:t>
            </a:r>
            <a:endParaRPr lang="en-IN" dirty="0"/>
          </a:p>
        </p:txBody>
      </p:sp>
      <p:graphicFrame>
        <p:nvGraphicFramePr>
          <p:cNvPr id="5" name="Content Placeholder 4">
            <a:extLst>
              <a:ext uri="{FF2B5EF4-FFF2-40B4-BE49-F238E27FC236}">
                <a16:creationId xmlns:a16="http://schemas.microsoft.com/office/drawing/2014/main" id="{591B7C95-58E6-F296-C5A2-4D6C6326654F}"/>
              </a:ext>
            </a:extLst>
          </p:cNvPr>
          <p:cNvGraphicFramePr>
            <a:graphicFrameLocks noGrp="1"/>
          </p:cNvGraphicFramePr>
          <p:nvPr>
            <p:ph idx="1"/>
            <p:extLst>
              <p:ext uri="{D42A27DB-BD31-4B8C-83A1-F6EECF244321}">
                <p14:modId xmlns:p14="http://schemas.microsoft.com/office/powerpoint/2010/main" val="3875618053"/>
              </p:ext>
            </p:extLst>
          </p:nvPr>
        </p:nvGraphicFramePr>
        <p:xfrm>
          <a:off x="6288327" y="2236576"/>
          <a:ext cx="5206912" cy="4020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Cultural Intelligence PowerPoint and Google Slides Template - PPT Slides">
            <a:extLst>
              <a:ext uri="{FF2B5EF4-FFF2-40B4-BE49-F238E27FC236}">
                <a16:creationId xmlns:a16="http://schemas.microsoft.com/office/drawing/2014/main" id="{10F0287F-CF81-A40E-E6F9-7E883C7758B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4444" y="2236577"/>
            <a:ext cx="5369231" cy="4020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0503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587A88E0-9821-B232-0FF7-01ECC15B98E3}"/>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FECAD23-900F-4F1B-A441-6A68749F8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57943801-CAEC-4F98-9332-2A4D912846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2" name="Rectangle 21">
            <a:extLst>
              <a:ext uri="{FF2B5EF4-FFF2-40B4-BE49-F238E27FC236}">
                <a16:creationId xmlns:a16="http://schemas.microsoft.com/office/drawing/2014/main" id="{8A233090-6C39-4F59-8A0F-86F011A7E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4DCAA0-4BF1-4FB9-97BA-D6BA63041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876030"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B53E2D32-1325-9D7C-55F2-A00D3BB70F62}"/>
              </a:ext>
            </a:extLst>
          </p:cNvPr>
          <p:cNvSpPr>
            <a:spLocks noGrp="1"/>
          </p:cNvSpPr>
          <p:nvPr>
            <p:ph type="title"/>
          </p:nvPr>
        </p:nvSpPr>
        <p:spPr>
          <a:xfrm>
            <a:off x="680321" y="753228"/>
            <a:ext cx="7087552" cy="1080938"/>
          </a:xfrm>
        </p:spPr>
        <p:txBody>
          <a:bodyPr>
            <a:normAutofit/>
          </a:bodyPr>
          <a:lstStyle/>
          <a:p>
            <a:pPr algn="ctr"/>
            <a:r>
              <a:rPr lang="en-IN" b="1" dirty="0"/>
              <a:t>EI THEORY (GOLEMAN)</a:t>
            </a:r>
            <a:endParaRPr lang="en-IN" dirty="0"/>
          </a:p>
        </p:txBody>
      </p:sp>
      <p:pic>
        <p:nvPicPr>
          <p:cNvPr id="19" name="Picture 18">
            <a:extLst>
              <a:ext uri="{FF2B5EF4-FFF2-40B4-BE49-F238E27FC236}">
                <a16:creationId xmlns:a16="http://schemas.microsoft.com/office/drawing/2014/main" id="{9BC2FEA5-B399-458A-8393-E06CE40DB8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graphicFrame>
        <p:nvGraphicFramePr>
          <p:cNvPr id="7" name="Content Placeholder 6">
            <a:extLst>
              <a:ext uri="{FF2B5EF4-FFF2-40B4-BE49-F238E27FC236}">
                <a16:creationId xmlns:a16="http://schemas.microsoft.com/office/drawing/2014/main" id="{5C9357A7-B265-4B94-A95E-589EC987A9D7}"/>
              </a:ext>
            </a:extLst>
          </p:cNvPr>
          <p:cNvGraphicFramePr>
            <a:graphicFrameLocks noGrp="1"/>
          </p:cNvGraphicFramePr>
          <p:nvPr>
            <p:ph idx="1"/>
            <p:extLst>
              <p:ext uri="{D42A27DB-BD31-4B8C-83A1-F6EECF244321}">
                <p14:modId xmlns:p14="http://schemas.microsoft.com/office/powerpoint/2010/main" val="1491587640"/>
              </p:ext>
            </p:extLst>
          </p:nvPr>
        </p:nvGraphicFramePr>
        <p:xfrm>
          <a:off x="680321" y="2336873"/>
          <a:ext cx="6423211" cy="35993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8721238A-B481-141B-0F12-B189574C32FC}"/>
              </a:ext>
            </a:extLst>
          </p:cNvPr>
          <p:cNvPicPr>
            <a:picLocks noChangeAspect="1"/>
          </p:cNvPicPr>
          <p:nvPr/>
        </p:nvPicPr>
        <p:blipFill>
          <a:blip r:embed="rId10"/>
          <a:stretch>
            <a:fillRect/>
          </a:stretch>
        </p:blipFill>
        <p:spPr>
          <a:xfrm>
            <a:off x="7967050" y="1834166"/>
            <a:ext cx="4038877" cy="3927807"/>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32246175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93FFAF6C-9088-0216-5E69-BF33544A2E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80E231-7F4C-7C63-9C5D-F35DECD20B6E}"/>
              </a:ext>
            </a:extLst>
          </p:cNvPr>
          <p:cNvSpPr>
            <a:spLocks noGrp="1"/>
          </p:cNvSpPr>
          <p:nvPr>
            <p:ph type="title"/>
          </p:nvPr>
        </p:nvSpPr>
        <p:spPr>
          <a:xfrm>
            <a:off x="680321" y="753228"/>
            <a:ext cx="9613861" cy="1080938"/>
          </a:xfrm>
        </p:spPr>
        <p:txBody>
          <a:bodyPr>
            <a:normAutofit/>
          </a:bodyPr>
          <a:lstStyle/>
          <a:p>
            <a:r>
              <a:rPr lang="en-IN" b="1"/>
              <a:t>CQ THEORY (EARLEY &amp; ANG)</a:t>
            </a:r>
            <a:endParaRPr lang="en-IN" dirty="0"/>
          </a:p>
        </p:txBody>
      </p:sp>
      <p:pic>
        <p:nvPicPr>
          <p:cNvPr id="5" name="Picture 4">
            <a:extLst>
              <a:ext uri="{FF2B5EF4-FFF2-40B4-BE49-F238E27FC236}">
                <a16:creationId xmlns:a16="http://schemas.microsoft.com/office/drawing/2014/main" id="{57B80771-C3E3-59AD-4FDB-53CCCF99E15F}"/>
              </a:ext>
            </a:extLst>
          </p:cNvPr>
          <p:cNvPicPr>
            <a:picLocks noChangeAspect="1"/>
          </p:cNvPicPr>
          <p:nvPr/>
        </p:nvPicPr>
        <p:blipFill>
          <a:blip r:embed="rId3"/>
          <a:stretch>
            <a:fillRect/>
          </a:stretch>
        </p:blipFill>
        <p:spPr>
          <a:xfrm>
            <a:off x="4654295" y="2416067"/>
            <a:ext cx="5639886" cy="3440329"/>
          </a:xfrm>
          <a:prstGeom prst="rect">
            <a:avLst/>
          </a:prstGeom>
          <a:ln>
            <a:noFill/>
          </a:ln>
          <a:effectLst>
            <a:outerShdw blurRad="76200" dist="63500" dir="5040000" algn="tl" rotWithShape="0">
              <a:srgbClr val="000000">
                <a:alpha val="41000"/>
              </a:srgbClr>
            </a:outerShdw>
          </a:effectLst>
        </p:spPr>
      </p:pic>
      <p:graphicFrame>
        <p:nvGraphicFramePr>
          <p:cNvPr id="6" name="Content Placeholder 5">
            <a:extLst>
              <a:ext uri="{FF2B5EF4-FFF2-40B4-BE49-F238E27FC236}">
                <a16:creationId xmlns:a16="http://schemas.microsoft.com/office/drawing/2014/main" id="{BC2ACD13-491F-5B0E-A95D-DE3A0F04EDD5}"/>
              </a:ext>
            </a:extLst>
          </p:cNvPr>
          <p:cNvGraphicFramePr>
            <a:graphicFrameLocks noGrp="1"/>
          </p:cNvGraphicFramePr>
          <p:nvPr>
            <p:ph idx="1"/>
            <p:extLst>
              <p:ext uri="{D42A27DB-BD31-4B8C-83A1-F6EECF244321}">
                <p14:modId xmlns:p14="http://schemas.microsoft.com/office/powerpoint/2010/main" val="3978791496"/>
              </p:ext>
            </p:extLst>
          </p:nvPr>
        </p:nvGraphicFramePr>
        <p:xfrm>
          <a:off x="680322" y="2336873"/>
          <a:ext cx="3489341" cy="35993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2144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FE194A45-0595-9A5D-D7A2-992C1B73DA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ABA13B-90B9-6340-7369-97CA244AE63C}"/>
              </a:ext>
            </a:extLst>
          </p:cNvPr>
          <p:cNvSpPr>
            <a:spLocks noGrp="1"/>
          </p:cNvSpPr>
          <p:nvPr>
            <p:ph type="title"/>
          </p:nvPr>
        </p:nvSpPr>
        <p:spPr>
          <a:xfrm>
            <a:off x="680321" y="753228"/>
            <a:ext cx="9613861" cy="1080938"/>
          </a:xfrm>
        </p:spPr>
        <p:txBody>
          <a:bodyPr>
            <a:normAutofit/>
          </a:bodyPr>
          <a:lstStyle/>
          <a:p>
            <a:r>
              <a:rPr lang="en-IN" b="1" dirty="0"/>
              <a:t>EVALUATION OF EI</a:t>
            </a:r>
            <a:endParaRPr lang="en-IN"/>
          </a:p>
        </p:txBody>
      </p:sp>
      <p:pic>
        <p:nvPicPr>
          <p:cNvPr id="5" name="Picture 4">
            <a:extLst>
              <a:ext uri="{FF2B5EF4-FFF2-40B4-BE49-F238E27FC236}">
                <a16:creationId xmlns:a16="http://schemas.microsoft.com/office/drawing/2014/main" id="{5EAF6559-504F-F3F9-7D7D-845002CFBF70}"/>
              </a:ext>
            </a:extLst>
          </p:cNvPr>
          <p:cNvPicPr>
            <a:picLocks noChangeAspect="1"/>
          </p:cNvPicPr>
          <p:nvPr/>
        </p:nvPicPr>
        <p:blipFill>
          <a:blip r:embed="rId3"/>
          <a:stretch>
            <a:fillRect/>
          </a:stretch>
        </p:blipFill>
        <p:spPr>
          <a:xfrm>
            <a:off x="4654295" y="2789709"/>
            <a:ext cx="5639886" cy="2693045"/>
          </a:xfrm>
          <a:prstGeom prst="rect">
            <a:avLst/>
          </a:prstGeom>
          <a:ln>
            <a:noFill/>
          </a:ln>
          <a:effectLst>
            <a:outerShdw blurRad="76200" dist="63500" dir="5040000" algn="tl" rotWithShape="0">
              <a:srgbClr val="000000">
                <a:alpha val="41000"/>
              </a:srgbClr>
            </a:outerShdw>
          </a:effectLst>
        </p:spPr>
      </p:pic>
      <p:graphicFrame>
        <p:nvGraphicFramePr>
          <p:cNvPr id="6" name="Content Placeholder 5">
            <a:extLst>
              <a:ext uri="{FF2B5EF4-FFF2-40B4-BE49-F238E27FC236}">
                <a16:creationId xmlns:a16="http://schemas.microsoft.com/office/drawing/2014/main" id="{DF34DAD7-2BB1-B41E-A4E3-CDA23B71AE3A}"/>
              </a:ext>
            </a:extLst>
          </p:cNvPr>
          <p:cNvGraphicFramePr>
            <a:graphicFrameLocks noGrp="1"/>
          </p:cNvGraphicFramePr>
          <p:nvPr>
            <p:ph idx="1"/>
            <p:extLst>
              <p:ext uri="{D42A27DB-BD31-4B8C-83A1-F6EECF244321}">
                <p14:modId xmlns:p14="http://schemas.microsoft.com/office/powerpoint/2010/main" val="1559493532"/>
              </p:ext>
            </p:extLst>
          </p:nvPr>
        </p:nvGraphicFramePr>
        <p:xfrm>
          <a:off x="680322" y="2336873"/>
          <a:ext cx="3489341" cy="35993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59175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494233-53EF-0696-FE65-45C59D5CBE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A16CCD-9090-03B9-4827-70B58F66DA9E}"/>
              </a:ext>
            </a:extLst>
          </p:cNvPr>
          <p:cNvSpPr>
            <a:spLocks noGrp="1"/>
          </p:cNvSpPr>
          <p:nvPr>
            <p:ph type="title"/>
          </p:nvPr>
        </p:nvSpPr>
        <p:spPr/>
        <p:txBody>
          <a:bodyPr/>
          <a:lstStyle/>
          <a:p>
            <a:r>
              <a:rPr lang="en-IN" b="1" dirty="0"/>
              <a:t>EVALUATION OF CQ</a:t>
            </a:r>
            <a:endParaRPr lang="en-IN" dirty="0"/>
          </a:p>
        </p:txBody>
      </p:sp>
      <p:graphicFrame>
        <p:nvGraphicFramePr>
          <p:cNvPr id="4" name="Content Placeholder 3">
            <a:extLst>
              <a:ext uri="{FF2B5EF4-FFF2-40B4-BE49-F238E27FC236}">
                <a16:creationId xmlns:a16="http://schemas.microsoft.com/office/drawing/2014/main" id="{CB669D87-64AD-7B37-A91D-54034B82083F}"/>
              </a:ext>
            </a:extLst>
          </p:cNvPr>
          <p:cNvGraphicFramePr>
            <a:graphicFrameLocks noGrp="1"/>
          </p:cNvGraphicFramePr>
          <p:nvPr>
            <p:ph idx="1"/>
            <p:extLst>
              <p:ext uri="{D42A27DB-BD31-4B8C-83A1-F6EECF244321}">
                <p14:modId xmlns:p14="http://schemas.microsoft.com/office/powerpoint/2010/main" val="2900489502"/>
              </p:ext>
            </p:extLst>
          </p:nvPr>
        </p:nvGraphicFramePr>
        <p:xfrm>
          <a:off x="6524538" y="2317312"/>
          <a:ext cx="5206912" cy="4020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Cross-Cultural Communication PowerPoint Presentation Slides - PPT Template">
            <a:extLst>
              <a:ext uri="{FF2B5EF4-FFF2-40B4-BE49-F238E27FC236}">
                <a16:creationId xmlns:a16="http://schemas.microsoft.com/office/drawing/2014/main" id="{A2CC0627-5E50-BB17-0273-13B45CB92E7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60550" y="2518803"/>
            <a:ext cx="5646455" cy="3585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6450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7F287944-C0FF-35B6-D3A6-ECDC0E090DEE}"/>
            </a:ext>
          </a:extLst>
        </p:cNvPr>
        <p:cNvGrpSpPr/>
        <p:nvPr/>
      </p:nvGrpSpPr>
      <p:grpSpPr>
        <a:xfrm>
          <a:off x="0" y="0"/>
          <a:ext cx="0" cy="0"/>
          <a:chOff x="0" y="0"/>
          <a:chExt cx="0" cy="0"/>
        </a:xfrm>
      </p:grpSpPr>
      <p:grpSp>
        <p:nvGrpSpPr>
          <p:cNvPr id="7175" name="Group 7174">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7176" name="Rectangle 7175">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7" name="Picture 7176">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7170" name="Picture 2" descr="9 Ways to Improve Your Decision-Making">
            <a:extLst>
              <a:ext uri="{FF2B5EF4-FFF2-40B4-BE49-F238E27FC236}">
                <a16:creationId xmlns:a16="http://schemas.microsoft.com/office/drawing/2014/main" id="{992E0042-12DE-EF76-D85F-98DE14A25A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8295" b="2"/>
          <a:stretch>
            <a:fillRect/>
          </a:stretch>
        </p:blipFill>
        <p:spPr bwMode="auto">
          <a:xfrm>
            <a:off x="4636008" y="10"/>
            <a:ext cx="7552815" cy="685631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7179" name="Rectangle 7178">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92D01280-1637-6BAC-DE09-35CD4B710EC1}"/>
              </a:ext>
            </a:extLst>
          </p:cNvPr>
          <p:cNvSpPr>
            <a:spLocks noGrp="1"/>
          </p:cNvSpPr>
          <p:nvPr>
            <p:ph type="title"/>
          </p:nvPr>
        </p:nvSpPr>
        <p:spPr>
          <a:xfrm>
            <a:off x="680322" y="753228"/>
            <a:ext cx="3679028" cy="1080938"/>
          </a:xfrm>
        </p:spPr>
        <p:txBody>
          <a:bodyPr>
            <a:normAutofit/>
          </a:bodyPr>
          <a:lstStyle/>
          <a:p>
            <a:pPr algn="ctr"/>
            <a:r>
              <a:rPr lang="en-IN" sz="3200" b="1" dirty="0"/>
              <a:t>EI IN LEADERSHIP</a:t>
            </a:r>
            <a:endParaRPr lang="en-IN" sz="3200" dirty="0"/>
          </a:p>
        </p:txBody>
      </p:sp>
      <p:pic>
        <p:nvPicPr>
          <p:cNvPr id="7181" name="Picture 7180">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graphicFrame>
        <p:nvGraphicFramePr>
          <p:cNvPr id="4" name="Content Placeholder 3">
            <a:extLst>
              <a:ext uri="{FF2B5EF4-FFF2-40B4-BE49-F238E27FC236}">
                <a16:creationId xmlns:a16="http://schemas.microsoft.com/office/drawing/2014/main" id="{04B3F615-D7EF-6577-BFD3-DB1D29AA148E}"/>
              </a:ext>
            </a:extLst>
          </p:cNvPr>
          <p:cNvGraphicFramePr>
            <a:graphicFrameLocks noGrp="1"/>
          </p:cNvGraphicFramePr>
          <p:nvPr>
            <p:ph idx="1"/>
            <p:extLst>
              <p:ext uri="{D42A27DB-BD31-4B8C-83A1-F6EECF244321}">
                <p14:modId xmlns:p14="http://schemas.microsoft.com/office/powerpoint/2010/main" val="2334217514"/>
              </p:ext>
            </p:extLst>
          </p:nvPr>
        </p:nvGraphicFramePr>
        <p:xfrm>
          <a:off x="680322" y="2336873"/>
          <a:ext cx="3581635" cy="35993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769999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3F49FB-8F23-8E53-195C-AE3BF7EB1C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257AE5-48AE-823E-4ACD-632BBCC7E08C}"/>
              </a:ext>
            </a:extLst>
          </p:cNvPr>
          <p:cNvSpPr>
            <a:spLocks noGrp="1"/>
          </p:cNvSpPr>
          <p:nvPr>
            <p:ph type="title"/>
          </p:nvPr>
        </p:nvSpPr>
        <p:spPr/>
        <p:txBody>
          <a:bodyPr/>
          <a:lstStyle/>
          <a:p>
            <a:r>
              <a:rPr lang="en-IN" b="1" dirty="0"/>
              <a:t>CQ IN LEADERSHIP</a:t>
            </a:r>
            <a:endParaRPr lang="en-IN" dirty="0"/>
          </a:p>
        </p:txBody>
      </p:sp>
      <p:graphicFrame>
        <p:nvGraphicFramePr>
          <p:cNvPr id="4" name="Content Placeholder 3">
            <a:extLst>
              <a:ext uri="{FF2B5EF4-FFF2-40B4-BE49-F238E27FC236}">
                <a16:creationId xmlns:a16="http://schemas.microsoft.com/office/drawing/2014/main" id="{17AAD896-27BE-C9F2-F459-F2269BD1B81C}"/>
              </a:ext>
            </a:extLst>
          </p:cNvPr>
          <p:cNvGraphicFramePr>
            <a:graphicFrameLocks noGrp="1"/>
          </p:cNvGraphicFramePr>
          <p:nvPr>
            <p:ph idx="1"/>
            <p:extLst>
              <p:ext uri="{D42A27DB-BD31-4B8C-83A1-F6EECF244321}">
                <p14:modId xmlns:p14="http://schemas.microsoft.com/office/powerpoint/2010/main" val="1511875471"/>
              </p:ext>
            </p:extLst>
          </p:nvPr>
        </p:nvGraphicFramePr>
        <p:xfrm>
          <a:off x="6417242" y="2229633"/>
          <a:ext cx="5357224" cy="39707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at Are the 7 Communication Styles: How Leaders Adapt to Different Styles">
            <a:extLst>
              <a:ext uri="{FF2B5EF4-FFF2-40B4-BE49-F238E27FC236}">
                <a16:creationId xmlns:a16="http://schemas.microsoft.com/office/drawing/2014/main" id="{1C6D1589-9CA7-45FC-1D49-EBBD7ACAB5B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0321" y="2279736"/>
            <a:ext cx="5206912" cy="39206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1042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21DA0286-CAD0-FD67-8C46-EB1438FBD10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019066-542E-A86B-2203-15F5CC0FD858}"/>
              </a:ext>
            </a:extLst>
          </p:cNvPr>
          <p:cNvSpPr>
            <a:spLocks noGrp="1"/>
          </p:cNvSpPr>
          <p:nvPr>
            <p:ph type="title"/>
          </p:nvPr>
        </p:nvSpPr>
        <p:spPr>
          <a:xfrm>
            <a:off x="680321" y="753228"/>
            <a:ext cx="9613861" cy="1080938"/>
          </a:xfrm>
        </p:spPr>
        <p:txBody>
          <a:bodyPr>
            <a:normAutofit/>
          </a:bodyPr>
          <a:lstStyle/>
          <a:p>
            <a:r>
              <a:rPr lang="en-IN" b="1"/>
              <a:t>EXAMPLE 1 (GOOGLE)</a:t>
            </a:r>
            <a:endParaRPr lang="en-IN"/>
          </a:p>
        </p:txBody>
      </p:sp>
      <p:pic>
        <p:nvPicPr>
          <p:cNvPr id="1026" name="Picture 2" descr="How independent websites are dealing with the end of Google traffic | The  Verge">
            <a:extLst>
              <a:ext uri="{FF2B5EF4-FFF2-40B4-BE49-F238E27FC236}">
                <a16:creationId xmlns:a16="http://schemas.microsoft.com/office/drawing/2014/main" id="{CC18A79D-D4FA-048E-E776-CCDAF80858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09852" y="2336873"/>
            <a:ext cx="5391555" cy="3598863"/>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graphicFrame>
        <p:nvGraphicFramePr>
          <p:cNvPr id="7" name="Content Placeholder 6">
            <a:extLst>
              <a:ext uri="{FF2B5EF4-FFF2-40B4-BE49-F238E27FC236}">
                <a16:creationId xmlns:a16="http://schemas.microsoft.com/office/drawing/2014/main" id="{C92600B6-2AD8-7627-7204-FCA8A9B847D7}"/>
              </a:ext>
            </a:extLst>
          </p:cNvPr>
          <p:cNvGraphicFramePr>
            <a:graphicFrameLocks noGrp="1"/>
          </p:cNvGraphicFramePr>
          <p:nvPr>
            <p:ph idx="1"/>
            <p:extLst>
              <p:ext uri="{D42A27DB-BD31-4B8C-83A1-F6EECF244321}">
                <p14:modId xmlns:p14="http://schemas.microsoft.com/office/powerpoint/2010/main" val="2800603860"/>
              </p:ext>
            </p:extLst>
          </p:nvPr>
        </p:nvGraphicFramePr>
        <p:xfrm>
          <a:off x="680322" y="2336873"/>
          <a:ext cx="4647582" cy="35993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81759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1BB7A5-D830-C819-3A54-D1FAFEDB15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304849-AE8F-FAA3-95A4-4C5F6C9AA5A7}"/>
              </a:ext>
            </a:extLst>
          </p:cNvPr>
          <p:cNvSpPr>
            <a:spLocks noGrp="1"/>
          </p:cNvSpPr>
          <p:nvPr>
            <p:ph type="title"/>
          </p:nvPr>
        </p:nvSpPr>
        <p:spPr/>
        <p:txBody>
          <a:bodyPr/>
          <a:lstStyle/>
          <a:p>
            <a:r>
              <a:rPr lang="en-IN" b="1" dirty="0"/>
              <a:t>EXAMPLE 2 (MICROSOFT)</a:t>
            </a:r>
            <a:endParaRPr lang="en-IN" dirty="0"/>
          </a:p>
        </p:txBody>
      </p:sp>
      <p:graphicFrame>
        <p:nvGraphicFramePr>
          <p:cNvPr id="4" name="Content Placeholder 3">
            <a:extLst>
              <a:ext uri="{FF2B5EF4-FFF2-40B4-BE49-F238E27FC236}">
                <a16:creationId xmlns:a16="http://schemas.microsoft.com/office/drawing/2014/main" id="{71ECA5B6-33D4-46BD-27FE-44F1DDA5A937}"/>
              </a:ext>
            </a:extLst>
          </p:cNvPr>
          <p:cNvGraphicFramePr>
            <a:graphicFrameLocks noGrp="1"/>
          </p:cNvGraphicFramePr>
          <p:nvPr>
            <p:ph idx="1"/>
            <p:extLst>
              <p:ext uri="{D42A27DB-BD31-4B8C-83A1-F6EECF244321}">
                <p14:modId xmlns:p14="http://schemas.microsoft.com/office/powerpoint/2010/main" val="631240135"/>
              </p:ext>
            </p:extLst>
          </p:nvPr>
        </p:nvGraphicFramePr>
        <p:xfrm>
          <a:off x="6096000" y="2317314"/>
          <a:ext cx="5206912" cy="40208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42" name="Picture 2" descr="Top 5 tips for the Innovative Leader">
            <a:extLst>
              <a:ext uri="{FF2B5EF4-FFF2-40B4-BE49-F238E27FC236}">
                <a16:creationId xmlns:a16="http://schemas.microsoft.com/office/drawing/2014/main" id="{13A0DD51-93FD-0EBC-0ABF-4EC455CF6E6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62165" y="2317314"/>
            <a:ext cx="4425086" cy="40141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55836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5C83D957-5D3A-3F15-891E-77D531082521}"/>
            </a:ext>
          </a:extLst>
        </p:cNvPr>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73" name="Picture 11272">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1275" name="Rectangle 11274">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13E93404-F8EC-B8A8-25C8-29016DF53979}"/>
              </a:ext>
            </a:extLst>
          </p:cNvPr>
          <p:cNvSpPr>
            <a:spLocks noGrp="1"/>
          </p:cNvSpPr>
          <p:nvPr>
            <p:ph type="title"/>
          </p:nvPr>
        </p:nvSpPr>
        <p:spPr>
          <a:xfrm>
            <a:off x="680321" y="753228"/>
            <a:ext cx="4136123" cy="1080938"/>
          </a:xfrm>
        </p:spPr>
        <p:txBody>
          <a:bodyPr>
            <a:normAutofit/>
          </a:bodyPr>
          <a:lstStyle/>
          <a:p>
            <a:pPr algn="ctr"/>
            <a:r>
              <a:rPr lang="en-IN" sz="3200" b="1" dirty="0"/>
              <a:t>EXAMPLE 3 (UNILEVER)</a:t>
            </a:r>
            <a:endParaRPr lang="en-IN" sz="3200" dirty="0"/>
          </a:p>
        </p:txBody>
      </p:sp>
      <p:pic>
        <p:nvPicPr>
          <p:cNvPr id="11277" name="Picture 11276">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graphicFrame>
        <p:nvGraphicFramePr>
          <p:cNvPr id="4" name="Content Placeholder 3">
            <a:extLst>
              <a:ext uri="{FF2B5EF4-FFF2-40B4-BE49-F238E27FC236}">
                <a16:creationId xmlns:a16="http://schemas.microsoft.com/office/drawing/2014/main" id="{6C9C4229-BDA8-3DED-4C9F-94C94FA7AE86}"/>
              </a:ext>
            </a:extLst>
          </p:cNvPr>
          <p:cNvGraphicFramePr>
            <a:graphicFrameLocks noGrp="1"/>
          </p:cNvGraphicFramePr>
          <p:nvPr>
            <p:ph idx="1"/>
            <p:extLst>
              <p:ext uri="{D42A27DB-BD31-4B8C-83A1-F6EECF244321}">
                <p14:modId xmlns:p14="http://schemas.microsoft.com/office/powerpoint/2010/main" val="2155209302"/>
              </p:ext>
            </p:extLst>
          </p:nvPr>
        </p:nvGraphicFramePr>
        <p:xfrm>
          <a:off x="680321" y="2170028"/>
          <a:ext cx="4743449" cy="417666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266" name="Picture 2" descr="How can Cultural Intelligence training influence global business ...">
            <a:extLst>
              <a:ext uri="{FF2B5EF4-FFF2-40B4-BE49-F238E27FC236}">
                <a16:creationId xmlns:a16="http://schemas.microsoft.com/office/drawing/2014/main" id="{15E3BF77-1964-F8EA-1AED-68E8645AD649}"/>
              </a:ext>
            </a:extLst>
          </p:cNvPr>
          <p:cNvPicPr>
            <a:picLocks noChangeAspect="1" noChangeArrowheads="1"/>
          </p:cNvPicPr>
          <p:nvPr/>
        </p:nvPicPr>
        <p:blipFill>
          <a:blip r:embed="rId10">
            <a:extLst>
              <a:ext uri="{28A0092B-C50C-407E-A947-70E740481C1C}">
                <a14:useLocalDpi xmlns:a14="http://schemas.microsoft.com/office/drawing/2010/main" val="0"/>
              </a:ext>
            </a:extLst>
          </a:blip>
          <a:stretch>
            <a:fillRect/>
          </a:stretch>
        </p:blipFill>
        <p:spPr bwMode="auto">
          <a:xfrm>
            <a:off x="5916198" y="1669351"/>
            <a:ext cx="5988044" cy="4176660"/>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414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A4D48054-0DBA-8BF2-7816-E999FD39E64A}"/>
            </a:ext>
          </a:extLst>
        </p:cNvPr>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7" name="Picture 12296">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299" name="Rectangle 12298">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001AFF1-DE45-E9B9-1465-DECD8E6963D0}"/>
              </a:ext>
            </a:extLst>
          </p:cNvPr>
          <p:cNvSpPr>
            <a:spLocks noGrp="1"/>
          </p:cNvSpPr>
          <p:nvPr>
            <p:ph type="title"/>
          </p:nvPr>
        </p:nvSpPr>
        <p:spPr>
          <a:xfrm>
            <a:off x="680321" y="753228"/>
            <a:ext cx="4136123" cy="1080938"/>
          </a:xfrm>
        </p:spPr>
        <p:txBody>
          <a:bodyPr>
            <a:normAutofit/>
          </a:bodyPr>
          <a:lstStyle/>
          <a:p>
            <a:r>
              <a:rPr lang="en-IN" sz="2400" b="1"/>
              <a:t>EXAMPLE 4 (STARBUCKS)</a:t>
            </a:r>
            <a:endParaRPr lang="en-IN" sz="2400"/>
          </a:p>
        </p:txBody>
      </p:sp>
      <p:pic>
        <p:nvPicPr>
          <p:cNvPr id="12301" name="Picture 12300">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pic>
        <p:nvPicPr>
          <p:cNvPr id="12290" name="Picture 2" descr="Consider This Before Adding Syrup And Sweetener To Your Starbucks Drink">
            <a:extLst>
              <a:ext uri="{FF2B5EF4-FFF2-40B4-BE49-F238E27FC236}">
                <a16:creationId xmlns:a16="http://schemas.microsoft.com/office/drawing/2014/main" id="{796627EE-A623-FA46-4BD4-C5C13D91038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276090" y="1641004"/>
            <a:ext cx="6303134" cy="3545512"/>
          </a:xfrm>
          <a:prstGeom prst="rect">
            <a:avLst/>
          </a:prstGeom>
          <a:noFill/>
          <a:ln>
            <a:noFill/>
          </a:ln>
          <a:effectLst>
            <a:outerShdw blurRad="76200" dist="63500" dir="5040000" algn="tl" rotWithShape="0">
              <a:srgbClr val="000000">
                <a:alpha val="41000"/>
              </a:srgbClr>
            </a:outerShdw>
          </a:effectLst>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A5F09D1E-9842-AA21-08DB-BD9BA763C6C1}"/>
              </a:ext>
            </a:extLst>
          </p:cNvPr>
          <p:cNvGraphicFramePr>
            <a:graphicFrameLocks noGrp="1"/>
          </p:cNvGraphicFramePr>
          <p:nvPr>
            <p:ph idx="1"/>
            <p:extLst>
              <p:ext uri="{D42A27DB-BD31-4B8C-83A1-F6EECF244321}">
                <p14:modId xmlns:p14="http://schemas.microsoft.com/office/powerpoint/2010/main" val="2726728518"/>
              </p:ext>
            </p:extLst>
          </p:nvPr>
        </p:nvGraphicFramePr>
        <p:xfrm>
          <a:off x="680321" y="2336873"/>
          <a:ext cx="4136123" cy="35993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8176362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a:extLst>
            <a:ext uri="{FF2B5EF4-FFF2-40B4-BE49-F238E27FC236}">
              <a16:creationId xmlns:a16="http://schemas.microsoft.com/office/drawing/2014/main" id="{3B5EF959-E9FC-27B5-1141-86C45D23816F}"/>
            </a:ext>
          </a:extLst>
        </p:cNvPr>
        <p:cNvGrpSpPr/>
        <p:nvPr/>
      </p:nvGrpSpPr>
      <p:grpSpPr>
        <a:xfrm>
          <a:off x="0" y="0"/>
          <a:ext cx="0" cy="0"/>
          <a:chOff x="0" y="0"/>
          <a:chExt cx="0" cy="0"/>
        </a:xfrm>
      </p:grpSpPr>
      <p:grpSp>
        <p:nvGrpSpPr>
          <p:cNvPr id="13319" name="Group 13318">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3320" name="Rectangle 13319">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21" name="Picture 13320">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13314" name="Picture 2" descr="Leadership Development &amp; Emotional Intelligence">
            <a:extLst>
              <a:ext uri="{FF2B5EF4-FFF2-40B4-BE49-F238E27FC236}">
                <a16:creationId xmlns:a16="http://schemas.microsoft.com/office/drawing/2014/main" id="{40548DAA-9FB8-ADAF-196E-DE85B661FE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3896" r="12572"/>
          <a:stretch>
            <a:fillRect/>
          </a:stretch>
        </p:blipFill>
        <p:spPr bwMode="auto">
          <a:xfrm>
            <a:off x="4636008" y="10"/>
            <a:ext cx="7552815" cy="6856310"/>
          </a:xfrm>
          <a:prstGeom prst="rect">
            <a:avLst/>
          </a:prstGeom>
          <a:noFill/>
          <a:ln>
            <a:noFill/>
          </a:ln>
          <a:effectLst/>
          <a:extLst>
            <a:ext uri="{909E8E84-426E-40DD-AFC4-6F175D3DCCD1}">
              <a14:hiddenFill xmlns:a14="http://schemas.microsoft.com/office/drawing/2010/main">
                <a:solidFill>
                  <a:srgbClr val="FFFFFF"/>
                </a:solidFill>
              </a14:hiddenFill>
            </a:ext>
          </a:extLst>
        </p:spPr>
      </p:pic>
      <p:sp>
        <p:nvSpPr>
          <p:cNvPr id="13323" name="Rectangle 13322">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A7A46BBA-63FD-C2D3-409F-3CCDCD6C3A6F}"/>
              </a:ext>
            </a:extLst>
          </p:cNvPr>
          <p:cNvSpPr>
            <a:spLocks noGrp="1"/>
          </p:cNvSpPr>
          <p:nvPr>
            <p:ph type="title"/>
          </p:nvPr>
        </p:nvSpPr>
        <p:spPr>
          <a:xfrm>
            <a:off x="680322" y="753228"/>
            <a:ext cx="3679028" cy="1080938"/>
          </a:xfrm>
        </p:spPr>
        <p:txBody>
          <a:bodyPr>
            <a:normAutofit/>
          </a:bodyPr>
          <a:lstStyle/>
          <a:p>
            <a:pPr algn="ctr"/>
            <a:r>
              <a:rPr lang="en-IN" sz="3200" b="1" dirty="0"/>
              <a:t>CONCLUSION</a:t>
            </a:r>
            <a:endParaRPr lang="en-IN" sz="3200" dirty="0"/>
          </a:p>
        </p:txBody>
      </p:sp>
      <p:pic>
        <p:nvPicPr>
          <p:cNvPr id="13325" name="Picture 13324">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graphicFrame>
        <p:nvGraphicFramePr>
          <p:cNvPr id="4" name="Content Placeholder 3">
            <a:extLst>
              <a:ext uri="{FF2B5EF4-FFF2-40B4-BE49-F238E27FC236}">
                <a16:creationId xmlns:a16="http://schemas.microsoft.com/office/drawing/2014/main" id="{C30EFEA4-060E-23C8-508C-50B842DB59AD}"/>
              </a:ext>
            </a:extLst>
          </p:cNvPr>
          <p:cNvGraphicFramePr>
            <a:graphicFrameLocks noGrp="1"/>
          </p:cNvGraphicFramePr>
          <p:nvPr>
            <p:ph idx="1"/>
            <p:extLst>
              <p:ext uri="{D42A27DB-BD31-4B8C-83A1-F6EECF244321}">
                <p14:modId xmlns:p14="http://schemas.microsoft.com/office/powerpoint/2010/main" val="2618118290"/>
              </p:ext>
            </p:extLst>
          </p:nvPr>
        </p:nvGraphicFramePr>
        <p:xfrm>
          <a:off x="680322" y="2336873"/>
          <a:ext cx="3581635" cy="35993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0000279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1E4770-926B-5B4A-8929-DACE75895F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69F37F-B9B1-529A-B57B-65DA81AD8E67}"/>
              </a:ext>
            </a:extLst>
          </p:cNvPr>
          <p:cNvSpPr>
            <a:spLocks noGrp="1"/>
          </p:cNvSpPr>
          <p:nvPr>
            <p:ph type="title"/>
          </p:nvPr>
        </p:nvSpPr>
        <p:spPr>
          <a:xfrm>
            <a:off x="1039660" y="753228"/>
            <a:ext cx="9367256" cy="1080938"/>
          </a:xfrm>
        </p:spPr>
        <p:txBody>
          <a:bodyPr/>
          <a:lstStyle/>
          <a:p>
            <a:r>
              <a:rPr lang="en-IN" b="1" dirty="0"/>
              <a:t>REFERENCES </a:t>
            </a:r>
            <a:endParaRPr lang="en-IN" dirty="0"/>
          </a:p>
        </p:txBody>
      </p:sp>
      <p:sp>
        <p:nvSpPr>
          <p:cNvPr id="3" name="Content Placeholder 2">
            <a:extLst>
              <a:ext uri="{FF2B5EF4-FFF2-40B4-BE49-F238E27FC236}">
                <a16:creationId xmlns:a16="http://schemas.microsoft.com/office/drawing/2014/main" id="{4BDABBA6-FBC8-969D-FB61-4285075A4971}"/>
              </a:ext>
            </a:extLst>
          </p:cNvPr>
          <p:cNvSpPr>
            <a:spLocks noGrp="1"/>
          </p:cNvSpPr>
          <p:nvPr>
            <p:ph idx="1"/>
          </p:nvPr>
        </p:nvSpPr>
        <p:spPr>
          <a:xfrm>
            <a:off x="680322" y="2041742"/>
            <a:ext cx="9613860" cy="4471793"/>
          </a:xfrm>
        </p:spPr>
        <p:txBody>
          <a:bodyPr>
            <a:noAutofit/>
          </a:bodyPr>
          <a:lstStyle/>
          <a:p>
            <a:pPr algn="just"/>
            <a:r>
              <a:rPr lang="en-IN" sz="1510" dirty="0"/>
              <a:t>Daniel, C.O., (2019). Impact of leadership on organisational performance​. </a:t>
            </a:r>
            <a:r>
              <a:rPr lang="en-IN" sz="1510" i="1" dirty="0"/>
              <a:t>International Journal of Business Management and Social Research</a:t>
            </a:r>
            <a:r>
              <a:rPr lang="en-IN" sz="1510" dirty="0"/>
              <a:t>.</a:t>
            </a:r>
          </a:p>
          <a:p>
            <a:pPr algn="just"/>
            <a:r>
              <a:rPr lang="en-IN" sz="1510" dirty="0" err="1"/>
              <a:t>Gsdcouncil</a:t>
            </a:r>
            <a:r>
              <a:rPr lang="en-IN" sz="1510" dirty="0"/>
              <a:t>, (2025). </a:t>
            </a:r>
            <a:r>
              <a:rPr lang="en-IN" sz="1510" i="1" dirty="0"/>
              <a:t>Why Emotional Intelligence is Crucial for Effective Leadership?</a:t>
            </a:r>
            <a:r>
              <a:rPr lang="en-IN" sz="1510" dirty="0"/>
              <a:t> [online] Gsdcouncil.org. Available at: &lt;https://www.gsdcouncil.org/blogs/why-emotional-intelligence-is-key-to-effective-leadership#category-Describe%20Why%20Emotional%20Intelligence%20is%20Crucial%20for%20Effective%20Leadership&gt; [Accessed 17 March 2026].</a:t>
            </a:r>
          </a:p>
          <a:p>
            <a:pPr algn="just"/>
            <a:r>
              <a:rPr lang="en-IN" sz="1510" dirty="0"/>
              <a:t>Jnr, S.A. and </a:t>
            </a:r>
            <a:r>
              <a:rPr lang="en-IN" sz="1510" dirty="0" err="1"/>
              <a:t>Dzogbewu</a:t>
            </a:r>
            <a:r>
              <a:rPr lang="en-IN" sz="1510" dirty="0"/>
              <a:t>, T., (2021). Goleman's Intrapersonal Dimension of Emotional Intelligence: Does it Predict Effective Leadership?. Organisational Cultures, 21(2), p.35.</a:t>
            </a:r>
          </a:p>
          <a:p>
            <a:pPr algn="just"/>
            <a:r>
              <a:rPr lang="en-IN" sz="1510" dirty="0"/>
              <a:t>Kanwal, A.A., Yasmin, R. and Bhatti, O.K., (2017). Impact of leaders’ emotional and cultural intelligence on leadership effectiveness: Mediating role of transformational leadership. </a:t>
            </a:r>
            <a:r>
              <a:rPr lang="en-IN" sz="1510" i="1" dirty="0"/>
              <a:t>Journal of Management and Research</a:t>
            </a:r>
            <a:r>
              <a:rPr lang="en-IN" sz="1510" dirty="0"/>
              <a:t>, </a:t>
            </a:r>
            <a:r>
              <a:rPr lang="en-IN" sz="1510" i="1" dirty="0"/>
              <a:t>4</a:t>
            </a:r>
            <a:r>
              <a:rPr lang="en-IN" sz="1510" dirty="0"/>
              <a:t>(2), pp.1-37.</a:t>
            </a:r>
          </a:p>
          <a:p>
            <a:pPr algn="just"/>
            <a:r>
              <a:rPr lang="en-IN" sz="1510" dirty="0" err="1"/>
              <a:t>Krén</a:t>
            </a:r>
            <a:r>
              <a:rPr lang="en-IN" sz="1510" dirty="0"/>
              <a:t>, H. and </a:t>
            </a:r>
            <a:r>
              <a:rPr lang="en-IN" sz="1510" dirty="0" err="1"/>
              <a:t>Séllei</a:t>
            </a:r>
            <a:r>
              <a:rPr lang="en-IN" sz="1510" dirty="0"/>
              <a:t>, B., (2021). The role of emotional intelligence in organisational performance. </a:t>
            </a:r>
            <a:r>
              <a:rPr lang="en-IN" sz="1510" i="1" dirty="0" err="1"/>
              <a:t>Periodica</a:t>
            </a:r>
            <a:r>
              <a:rPr lang="en-IN" sz="1510" i="1" dirty="0"/>
              <a:t> </a:t>
            </a:r>
            <a:r>
              <a:rPr lang="en-IN" sz="1510" i="1" dirty="0" err="1"/>
              <a:t>Polytechnica</a:t>
            </a:r>
            <a:r>
              <a:rPr lang="en-IN" sz="1510" i="1" dirty="0"/>
              <a:t> Social and Management Sciences</a:t>
            </a:r>
            <a:r>
              <a:rPr lang="en-IN" sz="1510" dirty="0"/>
              <a:t>, </a:t>
            </a:r>
            <a:r>
              <a:rPr lang="en-IN" sz="1510" i="1" dirty="0"/>
              <a:t>29</a:t>
            </a:r>
            <a:r>
              <a:rPr lang="en-IN" sz="1510" dirty="0"/>
              <a:t>(1), pp.1-9.</a:t>
            </a:r>
          </a:p>
          <a:p>
            <a:pPr algn="just"/>
            <a:r>
              <a:rPr lang="en-IN" sz="1510" dirty="0"/>
              <a:t>Mahmoud, R.S., Kamil, S.A., Mohammed, M. and Madhi, Z.J., (2024). Cross-cultural leadership approaches for managing diverse workforces globally. </a:t>
            </a:r>
            <a:r>
              <a:rPr lang="en-IN" sz="1510" i="1" dirty="0"/>
              <a:t>Journal of </a:t>
            </a:r>
            <a:r>
              <a:rPr lang="en-IN" sz="1510" i="1" dirty="0" err="1"/>
              <a:t>Ecohumanism</a:t>
            </a:r>
            <a:r>
              <a:rPr lang="en-IN" sz="1510" dirty="0"/>
              <a:t>, </a:t>
            </a:r>
            <a:r>
              <a:rPr lang="en-IN" sz="1510" i="1" dirty="0"/>
              <a:t>3</a:t>
            </a:r>
            <a:r>
              <a:rPr lang="en-IN" sz="1510" dirty="0"/>
              <a:t>(5), pp.682-699.</a:t>
            </a:r>
          </a:p>
          <a:p>
            <a:pPr algn="just"/>
            <a:r>
              <a:rPr lang="en-IN" sz="1510" dirty="0"/>
              <a:t>Mehta, S., (2026). </a:t>
            </a:r>
            <a:r>
              <a:rPr lang="en-IN" sz="1510" i="1" dirty="0"/>
              <a:t>Why Cultural Intelligence (CQ) is a CEO’s Big Asset:</a:t>
            </a:r>
            <a:r>
              <a:rPr lang="en-IN" sz="1510" dirty="0"/>
              <a:t> [online] LinkedIn. Available at: &lt;https://www.linkedin.com/posts/sanjivmehtaunilever_why-cultural-intelligence-cq-is-a-ceos-activity-7432725046302846976-Opeb/&gt; [Accessed 17 March 2026].</a:t>
            </a:r>
          </a:p>
        </p:txBody>
      </p:sp>
    </p:spTree>
    <p:extLst>
      <p:ext uri="{BB962C8B-B14F-4D97-AF65-F5344CB8AC3E}">
        <p14:creationId xmlns:p14="http://schemas.microsoft.com/office/powerpoint/2010/main" val="3165451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789A42-B0E4-7E18-BE96-77D101EF6B8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AA593F-6C2A-6EDF-A7DC-2797E0B4A426}"/>
              </a:ext>
            </a:extLst>
          </p:cNvPr>
          <p:cNvSpPr>
            <a:spLocks noGrp="1"/>
          </p:cNvSpPr>
          <p:nvPr>
            <p:ph type="title"/>
          </p:nvPr>
        </p:nvSpPr>
        <p:spPr>
          <a:xfrm>
            <a:off x="851770" y="753228"/>
            <a:ext cx="9442412" cy="1080938"/>
          </a:xfrm>
        </p:spPr>
        <p:txBody>
          <a:bodyPr/>
          <a:lstStyle/>
          <a:p>
            <a:r>
              <a:rPr lang="en-IN" b="1" dirty="0"/>
              <a:t>REFERENCES </a:t>
            </a:r>
            <a:endParaRPr lang="en-IN" dirty="0"/>
          </a:p>
        </p:txBody>
      </p:sp>
      <p:sp>
        <p:nvSpPr>
          <p:cNvPr id="3" name="Content Placeholder 2">
            <a:extLst>
              <a:ext uri="{FF2B5EF4-FFF2-40B4-BE49-F238E27FC236}">
                <a16:creationId xmlns:a16="http://schemas.microsoft.com/office/drawing/2014/main" id="{F3097D1C-1B1C-E49D-11F5-E66AFA3433F5}"/>
              </a:ext>
            </a:extLst>
          </p:cNvPr>
          <p:cNvSpPr>
            <a:spLocks noGrp="1"/>
          </p:cNvSpPr>
          <p:nvPr>
            <p:ph idx="1"/>
          </p:nvPr>
        </p:nvSpPr>
        <p:spPr>
          <a:xfrm>
            <a:off x="680322" y="2167003"/>
            <a:ext cx="9613860" cy="4334006"/>
          </a:xfrm>
        </p:spPr>
        <p:txBody>
          <a:bodyPr>
            <a:normAutofit fontScale="70000" lnSpcReduction="20000"/>
          </a:bodyPr>
          <a:lstStyle/>
          <a:p>
            <a:pPr algn="just"/>
            <a:r>
              <a:rPr lang="en-IN" dirty="0" err="1"/>
              <a:t>Paiuc</a:t>
            </a:r>
            <a:r>
              <a:rPr lang="en-IN" dirty="0"/>
              <a:t>, D., (2021). The impact of cultural intelligence on multinational leadership: a semantic review. </a:t>
            </a:r>
            <a:r>
              <a:rPr lang="en-IN" i="1" dirty="0"/>
              <a:t>Management dynamics in the knowledge economy</a:t>
            </a:r>
            <a:r>
              <a:rPr lang="en-IN" dirty="0"/>
              <a:t>, </a:t>
            </a:r>
            <a:r>
              <a:rPr lang="en-IN" i="1" dirty="0"/>
              <a:t>9</a:t>
            </a:r>
            <a:r>
              <a:rPr lang="en-IN" dirty="0"/>
              <a:t>(1), pp.81-93.</a:t>
            </a:r>
          </a:p>
          <a:p>
            <a:pPr algn="just"/>
            <a:r>
              <a:rPr lang="en-IN" dirty="0"/>
              <a:t>Ray, S., (2019). </a:t>
            </a:r>
            <a:r>
              <a:rPr lang="en-IN" i="1" dirty="0"/>
              <a:t>Empathy and innovation: How Microsoft’s cultural shift is leading to new product development</a:t>
            </a:r>
            <a:r>
              <a:rPr lang="en-IN" dirty="0"/>
              <a:t>. [online] Microsoft. Available at: &lt;https://news.microsoft.com/source/features/innovation/empathy-innovation-accessibility/&gt;. [Accessed 17 March 2026].</a:t>
            </a:r>
          </a:p>
          <a:p>
            <a:pPr algn="just"/>
            <a:r>
              <a:rPr lang="en-IN" dirty="0"/>
              <a:t>Tesfaye, W., Dejene, W. and Assefa, A., (2025). Exploring cultural intelligence and academic self-efficacy among teacher trainees in a context of intra-cultural diversity. </a:t>
            </a:r>
            <a:r>
              <a:rPr lang="en-IN" i="1" dirty="0"/>
              <a:t>Acta </a:t>
            </a:r>
            <a:r>
              <a:rPr lang="en-IN" i="1" dirty="0" err="1"/>
              <a:t>Psychologica</a:t>
            </a:r>
            <a:r>
              <a:rPr lang="en-IN" dirty="0"/>
              <a:t>, </a:t>
            </a:r>
            <a:r>
              <a:rPr lang="en-IN" i="1" dirty="0"/>
              <a:t>253</a:t>
            </a:r>
            <a:r>
              <a:rPr lang="en-IN" dirty="0"/>
              <a:t>, p.104718.</a:t>
            </a:r>
          </a:p>
          <a:p>
            <a:pPr algn="just"/>
            <a:r>
              <a:rPr lang="en-IN" dirty="0"/>
              <a:t>The Strategy Institute, (2024). </a:t>
            </a:r>
            <a:r>
              <a:rPr lang="en-IN" i="1" dirty="0"/>
              <a:t>Starbucks International Strategy - A Case Study for Global Success</a:t>
            </a:r>
            <a:r>
              <a:rPr lang="en-IN" dirty="0"/>
              <a:t>. [online] The Strategy Institute. Available at: &lt;https://www.thestrategyinstitute.org/insights/starbucks-international-strategy-a-case-study-for-global-success&gt; [Accessed 17 March 2026].</a:t>
            </a:r>
          </a:p>
          <a:p>
            <a:pPr algn="just"/>
            <a:r>
              <a:rPr lang="en-IN" dirty="0"/>
              <a:t>Wang, K.T. and Goh, M., (2020). Cultural intelligence. </a:t>
            </a:r>
            <a:r>
              <a:rPr lang="en-IN" i="1" dirty="0"/>
              <a:t>The Wiley </a:t>
            </a:r>
            <a:r>
              <a:rPr lang="en-IN" i="1" dirty="0" err="1"/>
              <a:t>encyclopedia</a:t>
            </a:r>
            <a:r>
              <a:rPr lang="en-IN" i="1" dirty="0"/>
              <a:t> of personality and individual differences: Clinical, applied, and cross‐cultural research</a:t>
            </a:r>
            <a:r>
              <a:rPr lang="en-IN" dirty="0"/>
              <a:t>, pp.269-273.</a:t>
            </a:r>
          </a:p>
          <a:p>
            <a:pPr algn="just"/>
            <a:r>
              <a:rPr lang="en-IN" dirty="0" err="1"/>
              <a:t>Woime</a:t>
            </a:r>
            <a:r>
              <a:rPr lang="en-IN" dirty="0"/>
              <a:t>, A.W. and </a:t>
            </a:r>
            <a:r>
              <a:rPr lang="en-IN" dirty="0" err="1"/>
              <a:t>Shato</a:t>
            </a:r>
            <a:r>
              <a:rPr lang="en-IN" dirty="0"/>
              <a:t>, G.A., (2025). The role of emotional intelligence and conflict management in job satisfaction and teamwork: A systematic review. </a:t>
            </a:r>
            <a:r>
              <a:rPr lang="en-IN" i="1" dirty="0"/>
              <a:t>Public Health Challenges</a:t>
            </a:r>
            <a:r>
              <a:rPr lang="en-IN" dirty="0"/>
              <a:t>, </a:t>
            </a:r>
            <a:r>
              <a:rPr lang="en-IN" i="1" dirty="0"/>
              <a:t>4</a:t>
            </a:r>
            <a:r>
              <a:rPr lang="en-IN" dirty="0"/>
              <a:t>(2), p.e70054.</a:t>
            </a:r>
          </a:p>
        </p:txBody>
      </p:sp>
    </p:spTree>
    <p:extLst>
      <p:ext uri="{BB962C8B-B14F-4D97-AF65-F5344CB8AC3E}">
        <p14:creationId xmlns:p14="http://schemas.microsoft.com/office/powerpoint/2010/main" val="1486029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55C2497-A31D-411B-B7CC-5CB04199A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277" y="609600"/>
            <a:ext cx="9659904" cy="5604933"/>
          </a:xfrm>
          <a:prstGeom prst="rect">
            <a:avLst/>
          </a:prstGeom>
          <a:solidFill>
            <a:srgbClr val="FFFFFF"/>
          </a:solidFill>
          <a:ln>
            <a:noFill/>
          </a:ln>
          <a:effectLst>
            <a:outerShdw blurRad="76200" dist="63500" dir="5040000" algn="ctr" rotWithShape="0">
              <a:srgbClr val="000000">
                <a:alpha val="41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remium Vector | A white logo with orange lettering that says thank you">
            <a:extLst>
              <a:ext uri="{FF2B5EF4-FFF2-40B4-BE49-F238E27FC236}">
                <a16:creationId xmlns:a16="http://schemas.microsoft.com/office/drawing/2014/main" id="{97BEB20B-5F01-99C4-E996-1A777BDE0D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9365" r="1" b="25609"/>
          <a:stretch>
            <a:fillRect/>
          </a:stretch>
        </p:blipFill>
        <p:spPr bwMode="auto">
          <a:xfrm>
            <a:off x="956009" y="931333"/>
            <a:ext cx="9016437" cy="4961466"/>
          </a:xfrm>
          <a:prstGeom prst="rect">
            <a:avLst/>
          </a:prstGeom>
          <a:noFill/>
          <a:ln>
            <a:noFill/>
          </a:ln>
          <a:effectLst/>
          <a:extLst>
            <a:ext uri="{909E8E84-426E-40DD-AFC4-6F175D3DCCD1}">
              <a14:hiddenFill xmlns:a14="http://schemas.microsoft.com/office/drawing/2010/main">
                <a:solidFill>
                  <a:srgbClr val="FFFFFF"/>
                </a:solidFill>
              </a14:hiddenFill>
            </a:ext>
          </a:extLst>
        </p:spPr>
      </p:pic>
      <p:pic>
        <p:nvPicPr>
          <p:cNvPr id="1033" name="Picture 1032">
            <a:extLst>
              <a:ext uri="{FF2B5EF4-FFF2-40B4-BE49-F238E27FC236}">
                <a16:creationId xmlns:a16="http://schemas.microsoft.com/office/drawing/2014/main" id="{1702A4D1-2C2E-40B4-9C63-D31CDB407F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35" name="Rectangle 1034">
            <a:extLst>
              <a:ext uri="{FF2B5EF4-FFF2-40B4-BE49-F238E27FC236}">
                <a16:creationId xmlns:a16="http://schemas.microsoft.com/office/drawing/2014/main" id="{77C4A954-C4D8-4B3C-8268-C93B77D49D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spTree>
    <p:extLst>
      <p:ext uri="{BB962C8B-B14F-4D97-AF65-F5344CB8AC3E}">
        <p14:creationId xmlns:p14="http://schemas.microsoft.com/office/powerpoint/2010/main" val="233325501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Berlin</Template>
  <TotalTime>85</TotalTime>
  <Words>2502</Words>
  <PresentationFormat>Widescreen</PresentationFormat>
  <Paragraphs>107</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Arial</vt:lpstr>
      <vt:lpstr>Trebuchet MS</vt:lpstr>
      <vt:lpstr>Berlin</vt:lpstr>
      <vt:lpstr>LEADERSHIP AND MANAGEMENT THEORY AND PRACTICE MODULE CODE: LCBB6022 COMPONENT 1: PRACTICAL: INDIVIDUAL PRESENTATION   STUDENT NAME: IONUT HRISCA STUDENT ID: 2243953</vt:lpstr>
      <vt:lpstr>INTRODUCTION</vt:lpstr>
      <vt:lpstr>BACKGROUND</vt:lpstr>
      <vt:lpstr>EMOTIONAL INTELLIGENCE</vt:lpstr>
      <vt:lpstr>CULTURAL INTELLIGENCE</vt:lpstr>
      <vt:lpstr>EI THEORY (GOLEMAN)</vt:lpstr>
      <vt:lpstr>CQ THEORY (EARLEY &amp; ANG)</vt:lpstr>
      <vt:lpstr>EVALUATION OF EI</vt:lpstr>
      <vt:lpstr>EVALUATION OF CQ</vt:lpstr>
      <vt:lpstr>EI IN LEADERSHIP</vt:lpstr>
      <vt:lpstr>CQ IN LEADERSHIP</vt:lpstr>
      <vt:lpstr>EXAMPLE 1 (GOOGLE)</vt:lpstr>
      <vt:lpstr>EXAMPLE 2 (MICROSOFT)</vt:lpstr>
      <vt:lpstr>EXAMPLE 3 (UNILEVER)</vt:lpstr>
      <vt:lpstr>EXAMPLE 4 (STARBUCKS)</vt:lpstr>
      <vt:lpstr>CONCLUSION</vt:lpstr>
      <vt:lpstr>REFERENCES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2026-03-17T15:18:36Z</dcterms:created>
  <dcterms:modified xsi:type="dcterms:W3CDTF">2026-03-24T09:11:33Z</dcterms:modified>
</cp:coreProperties>
</file>