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y="5143500" cx="9144000"/>
  <p:notesSz cx="6858000" cy="9144000"/>
  <p:embeddedFontLst>
    <p:embeddedFont>
      <p:font typeface="Raleway"/>
      <p:regular r:id="rId22"/>
      <p:bold r:id="rId23"/>
      <p:italic r:id="rId24"/>
      <p:boldItalic r:id="rId25"/>
    </p:embeddedFont>
    <p:embeddedFont>
      <p:font typeface="Lato"/>
      <p:regular r:id="rId26"/>
      <p:bold r:id="rId27"/>
      <p:italic r:id="rId28"/>
      <p:boldItalic r:id="rId2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Raleway-regular.fntdata"/><Relationship Id="rId21" Type="http://schemas.openxmlformats.org/officeDocument/2006/relationships/slide" Target="slides/slide16.xml"/><Relationship Id="rId24" Type="http://schemas.openxmlformats.org/officeDocument/2006/relationships/font" Target="fonts/Raleway-italic.fntdata"/><Relationship Id="rId23" Type="http://schemas.openxmlformats.org/officeDocument/2006/relationships/font" Target="fonts/Raleway-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regular.fntdata"/><Relationship Id="rId25" Type="http://schemas.openxmlformats.org/officeDocument/2006/relationships/font" Target="fonts/Raleway-boldItalic.fntdata"/><Relationship Id="rId28" Type="http://schemas.openxmlformats.org/officeDocument/2006/relationships/font" Target="fonts/Lato-italic.fntdata"/><Relationship Id="rId27" Type="http://schemas.openxmlformats.org/officeDocument/2006/relationships/font" Target="fonts/Lat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Lato-boldItalic.fnt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1a61d6a786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1a61d6a786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312656700bb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312656700bb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g319ba52dab2_0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319ba52dab2_0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19ba52dab2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19ba52dab2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12d103b9fd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312d103b9fd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312d103b9fd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312d103b9fd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319ba52dab2_0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319ba52dab2_0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1dc310052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1dc310052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31dc3100527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31dc3100527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31dc3100527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31dc3100527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16dc3f0daa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16dc3f0daa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3133aa0a77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3133aa0a77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314be43cce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314be43cce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g3195400be8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0" name="Google Shape;180;g3195400be8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31dc3100527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31dc3100527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0"/>
              </a:spcBef>
              <a:spcAft>
                <a:spcPts val="0"/>
              </a:spcAft>
              <a:buClr>
                <a:schemeClr val="lt1"/>
              </a:buClr>
              <a:buSzPts val="1100"/>
              <a:buChar char="○"/>
              <a:defRPr>
                <a:solidFill>
                  <a:schemeClr val="lt1"/>
                </a:solidFill>
              </a:defRPr>
            </a:lvl2pPr>
            <a:lvl3pPr indent="-298450" lvl="2" marL="1371600">
              <a:spcBef>
                <a:spcPts val="0"/>
              </a:spcBef>
              <a:spcAft>
                <a:spcPts val="0"/>
              </a:spcAft>
              <a:buClr>
                <a:schemeClr val="lt1"/>
              </a:buClr>
              <a:buSzPts val="1100"/>
              <a:buChar char="■"/>
              <a:defRPr>
                <a:solidFill>
                  <a:schemeClr val="lt1"/>
                </a:solidFill>
              </a:defRPr>
            </a:lvl3pPr>
            <a:lvl4pPr indent="-298450" lvl="3" marL="1828800">
              <a:spcBef>
                <a:spcPts val="0"/>
              </a:spcBef>
              <a:spcAft>
                <a:spcPts val="0"/>
              </a:spcAft>
              <a:buClr>
                <a:schemeClr val="lt1"/>
              </a:buClr>
              <a:buSzPts val="1100"/>
              <a:buChar char="●"/>
              <a:defRPr>
                <a:solidFill>
                  <a:schemeClr val="lt1"/>
                </a:solidFill>
              </a:defRPr>
            </a:lvl4pPr>
            <a:lvl5pPr indent="-298450" lvl="4" marL="2286000">
              <a:spcBef>
                <a:spcPts val="0"/>
              </a:spcBef>
              <a:spcAft>
                <a:spcPts val="0"/>
              </a:spcAft>
              <a:buClr>
                <a:schemeClr val="lt1"/>
              </a:buClr>
              <a:buSzPts val="1100"/>
              <a:buChar char="○"/>
              <a:defRPr>
                <a:solidFill>
                  <a:schemeClr val="lt1"/>
                </a:solidFill>
              </a:defRPr>
            </a:lvl5pPr>
            <a:lvl6pPr indent="-298450" lvl="5" marL="2743200">
              <a:spcBef>
                <a:spcPts val="0"/>
              </a:spcBef>
              <a:spcAft>
                <a:spcPts val="0"/>
              </a:spcAft>
              <a:buClr>
                <a:schemeClr val="lt1"/>
              </a:buClr>
              <a:buSzPts val="1100"/>
              <a:buChar char="■"/>
              <a:defRPr>
                <a:solidFill>
                  <a:schemeClr val="lt1"/>
                </a:solidFill>
              </a:defRPr>
            </a:lvl6pPr>
            <a:lvl7pPr indent="-298450" lvl="6" marL="3200400">
              <a:spcBef>
                <a:spcPts val="0"/>
              </a:spcBef>
              <a:spcAft>
                <a:spcPts val="0"/>
              </a:spcAft>
              <a:buClr>
                <a:schemeClr val="lt1"/>
              </a:buClr>
              <a:buSzPts val="1100"/>
              <a:buChar char="●"/>
              <a:defRPr>
                <a:solidFill>
                  <a:schemeClr val="lt1"/>
                </a:solidFill>
              </a:defRPr>
            </a:lvl7pPr>
            <a:lvl8pPr indent="-298450" lvl="7" marL="3657600">
              <a:spcBef>
                <a:spcPts val="0"/>
              </a:spcBef>
              <a:spcAft>
                <a:spcPts val="0"/>
              </a:spcAft>
              <a:buClr>
                <a:schemeClr val="lt1"/>
              </a:buClr>
              <a:buSzPts val="1100"/>
              <a:buChar char="○"/>
              <a:defRPr>
                <a:solidFill>
                  <a:schemeClr val="lt1"/>
                </a:solidFill>
              </a:defRPr>
            </a:lvl8pPr>
            <a:lvl9pPr indent="-298450" lvl="8" marL="4114800">
              <a:spcBef>
                <a:spcPts val="0"/>
              </a:spcBef>
              <a:spcAft>
                <a:spcPts val="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b="1" sz="2800">
                <a:solidFill>
                  <a:schemeClr val="dk2"/>
                </a:solidFill>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2.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625" y="1250600"/>
            <a:ext cx="7688100" cy="1664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Collaborative Learning</a:t>
            </a:r>
            <a:endParaRPr/>
          </a:p>
        </p:txBody>
      </p:sp>
      <p:sp>
        <p:nvSpPr>
          <p:cNvPr id="87" name="Google Shape;87;p13"/>
          <p:cNvSpPr txBox="1"/>
          <p:nvPr>
            <p:ph idx="1" type="subTitle"/>
          </p:nvPr>
        </p:nvSpPr>
        <p:spPr>
          <a:xfrm>
            <a:off x="729627" y="3172900"/>
            <a:ext cx="7688100" cy="5412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
              <a:t>Name</a:t>
            </a:r>
            <a:r>
              <a:rPr lang="en"/>
              <a:t>: Ethan Thomas</a:t>
            </a:r>
            <a:endParaRPr/>
          </a:p>
          <a:p>
            <a:pPr indent="0" lvl="0" marL="0" rtl="0" algn="l">
              <a:spcBef>
                <a:spcPts val="0"/>
              </a:spcBef>
              <a:spcAft>
                <a:spcPts val="0"/>
              </a:spcAft>
              <a:buNone/>
            </a:pPr>
            <a:r>
              <a:rPr lang="en"/>
              <a:t>Student Number: 2416742</a:t>
            </a:r>
            <a:endParaRPr/>
          </a:p>
        </p:txBody>
      </p:sp>
      <p:pic>
        <p:nvPicPr>
          <p:cNvPr id="88" name="Google Shape;88;p13"/>
          <p:cNvPicPr preferRelativeResize="0"/>
          <p:nvPr/>
        </p:nvPicPr>
        <p:blipFill>
          <a:blip r:embed="rId3">
            <a:alphaModFix/>
          </a:blip>
          <a:stretch>
            <a:fillRect/>
          </a:stretch>
        </p:blipFill>
        <p:spPr>
          <a:xfrm>
            <a:off x="4356750" y="2066649"/>
            <a:ext cx="3861350" cy="2618450"/>
          </a:xfrm>
          <a:prstGeom prst="rect">
            <a:avLst/>
          </a:prstGeom>
          <a:noFill/>
          <a:ln>
            <a:noFill/>
          </a:ln>
        </p:spPr>
      </p:pic>
      <p:sp>
        <p:nvSpPr>
          <p:cNvPr id="89" name="Google Shape;89;p13"/>
          <p:cNvSpPr txBox="1"/>
          <p:nvPr/>
        </p:nvSpPr>
        <p:spPr>
          <a:xfrm>
            <a:off x="4787425" y="4685100"/>
            <a:ext cx="30000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accent1"/>
                </a:solidFill>
              </a:rPr>
              <a:t>(</a:t>
            </a:r>
            <a:r>
              <a:rPr i="1" lang="en" sz="1100">
                <a:solidFill>
                  <a:schemeClr val="accent1"/>
                </a:solidFill>
              </a:rPr>
              <a:t>In-Person Team Building Experiences &amp; Activities Archives</a:t>
            </a:r>
            <a:r>
              <a:rPr lang="en" sz="1100">
                <a:solidFill>
                  <a:schemeClr val="accent1"/>
                </a:solidFill>
              </a:rPr>
              <a:t>, n.d.)</a:t>
            </a:r>
            <a:endParaRPr>
              <a:solidFill>
                <a:schemeClr val="accen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4"/>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Introduction</a:t>
            </a:r>
            <a:endParaRPr/>
          </a:p>
        </p:txBody>
      </p:sp>
      <p:sp>
        <p:nvSpPr>
          <p:cNvPr id="95" name="Google Shape;95;p14"/>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In this Presentation, I will be going through:</a:t>
            </a:r>
            <a:endParaRPr/>
          </a:p>
          <a:p>
            <a:pPr indent="-311150" lvl="0" marL="457200" rtl="0" algn="l">
              <a:spcBef>
                <a:spcPts val="1200"/>
              </a:spcBef>
              <a:spcAft>
                <a:spcPts val="0"/>
              </a:spcAft>
              <a:buSzPts val="1300"/>
              <a:buChar char="●"/>
            </a:pPr>
            <a:r>
              <a:rPr lang="en"/>
              <a:t>What is Collaborative Learning?</a:t>
            </a:r>
            <a:endParaRPr/>
          </a:p>
          <a:p>
            <a:pPr indent="-311150" lvl="0" marL="457200" rtl="0" algn="l">
              <a:spcBef>
                <a:spcPts val="0"/>
              </a:spcBef>
              <a:spcAft>
                <a:spcPts val="0"/>
              </a:spcAft>
              <a:buSzPts val="1300"/>
              <a:buChar char="●"/>
            </a:pPr>
            <a:r>
              <a:rPr lang="en"/>
              <a:t>Characteristics of Collaborative Learning.</a:t>
            </a:r>
            <a:endParaRPr/>
          </a:p>
          <a:p>
            <a:pPr indent="-311150" lvl="0" marL="457200" rtl="0" algn="l">
              <a:spcBef>
                <a:spcPts val="0"/>
              </a:spcBef>
              <a:spcAft>
                <a:spcPts val="0"/>
              </a:spcAft>
              <a:buSzPts val="1300"/>
              <a:buChar char="●"/>
            </a:pPr>
            <a:r>
              <a:rPr lang="en"/>
              <a:t>Theory of Collaborative Learning.</a:t>
            </a:r>
            <a:endParaRPr/>
          </a:p>
          <a:p>
            <a:pPr indent="-311150" lvl="0" marL="457200" rtl="0" algn="l">
              <a:spcBef>
                <a:spcPts val="0"/>
              </a:spcBef>
              <a:spcAft>
                <a:spcPts val="0"/>
              </a:spcAft>
              <a:buSzPts val="1300"/>
              <a:buChar char="●"/>
            </a:pPr>
            <a:r>
              <a:rPr lang="en"/>
              <a:t>Advantages and Restrictions of Collaborative Learning.</a:t>
            </a:r>
            <a:endParaRPr/>
          </a:p>
          <a:p>
            <a:pPr indent="-311150" lvl="0" marL="457200" rtl="0" algn="l">
              <a:spcBef>
                <a:spcPts val="0"/>
              </a:spcBef>
              <a:spcAft>
                <a:spcPts val="0"/>
              </a:spcAft>
              <a:buSzPts val="1300"/>
              <a:buChar char="●"/>
            </a:pPr>
            <a:r>
              <a:rPr lang="en"/>
              <a:t>A study on Collaborative Learning</a:t>
            </a:r>
            <a:endParaRPr/>
          </a:p>
          <a:p>
            <a:pPr indent="-311150" lvl="0" marL="457200" rtl="0" algn="l">
              <a:spcBef>
                <a:spcPts val="0"/>
              </a:spcBef>
              <a:spcAft>
                <a:spcPts val="0"/>
              </a:spcAft>
              <a:buSzPts val="1300"/>
              <a:buChar char="●"/>
            </a:pPr>
            <a:r>
              <a:rPr lang="en"/>
              <a:t>The future of Collaborative Learning.</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5"/>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Collaborative Learning?</a:t>
            </a:r>
            <a:endParaRPr/>
          </a:p>
        </p:txBody>
      </p:sp>
      <p:sp>
        <p:nvSpPr>
          <p:cNvPr id="101" name="Google Shape;101;p15"/>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500"/>
              <a:t>Definition: Collaborative learning is an educational method that involves groups of individuals working together to enhance their learning through teamwork. It typically consists of two or more learners who collaborate to solve problems, accomplish tasks, and deepen their understanding. (Andreev, 2022).</a:t>
            </a:r>
            <a:endParaRPr sz="1500"/>
          </a:p>
        </p:txBody>
      </p:sp>
      <p:pic>
        <p:nvPicPr>
          <p:cNvPr id="102" name="Google Shape;102;p15"/>
          <p:cNvPicPr preferRelativeResize="0"/>
          <p:nvPr/>
        </p:nvPicPr>
        <p:blipFill>
          <a:blip r:embed="rId3">
            <a:alphaModFix/>
          </a:blip>
          <a:stretch>
            <a:fillRect/>
          </a:stretch>
        </p:blipFill>
        <p:spPr>
          <a:xfrm>
            <a:off x="4769949" y="2957900"/>
            <a:ext cx="2738250" cy="1826399"/>
          </a:xfrm>
          <a:prstGeom prst="rect">
            <a:avLst/>
          </a:prstGeom>
          <a:noFill/>
          <a:ln>
            <a:noFill/>
          </a:ln>
        </p:spPr>
      </p:pic>
      <p:sp>
        <p:nvSpPr>
          <p:cNvPr id="103" name="Google Shape;103;p15"/>
          <p:cNvSpPr txBox="1"/>
          <p:nvPr/>
        </p:nvSpPr>
        <p:spPr>
          <a:xfrm>
            <a:off x="4639075" y="4784300"/>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accent1"/>
                </a:solidFill>
                <a:latin typeface="Lato"/>
                <a:ea typeface="Lato"/>
                <a:cs typeface="Lato"/>
                <a:sym typeface="Lato"/>
              </a:rPr>
              <a:t>(Radius Office Ltd. (UK), n.d.)</a:t>
            </a:r>
            <a:endParaRPr>
              <a:solidFill>
                <a:schemeClr val="accent1"/>
              </a:solidFill>
              <a:latin typeface="Lato"/>
              <a:ea typeface="Lato"/>
              <a:cs typeface="Lato"/>
              <a:sym typeface="La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16"/>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Collaborative Learning Characteristics</a:t>
            </a:r>
            <a:endParaRPr/>
          </a:p>
        </p:txBody>
      </p:sp>
      <p:sp>
        <p:nvSpPr>
          <p:cNvPr id="109" name="Google Shape;109;p16"/>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311150" lvl="0" marL="457200" rtl="0" algn="l">
              <a:spcBef>
                <a:spcPts val="0"/>
              </a:spcBef>
              <a:spcAft>
                <a:spcPts val="0"/>
              </a:spcAft>
              <a:buSzPts val="1300"/>
              <a:buChar char="●"/>
            </a:pPr>
            <a:r>
              <a:rPr lang="en"/>
              <a:t>Group goals must be established.</a:t>
            </a:r>
            <a:endParaRPr/>
          </a:p>
          <a:p>
            <a:pPr indent="-311150" lvl="0" marL="457200" rtl="0" algn="l">
              <a:spcBef>
                <a:spcPts val="0"/>
              </a:spcBef>
              <a:spcAft>
                <a:spcPts val="0"/>
              </a:spcAft>
              <a:buSzPts val="1300"/>
              <a:buChar char="●"/>
            </a:pPr>
            <a:r>
              <a:rPr lang="en"/>
              <a:t>Groups shouldn’t be too small.</a:t>
            </a:r>
            <a:endParaRPr/>
          </a:p>
          <a:p>
            <a:pPr indent="-311150" lvl="0" marL="457200" rtl="0" algn="l">
              <a:spcBef>
                <a:spcPts val="0"/>
              </a:spcBef>
              <a:spcAft>
                <a:spcPts val="0"/>
              </a:spcAft>
              <a:buSzPts val="1300"/>
              <a:buChar char="●"/>
            </a:pPr>
            <a:r>
              <a:rPr lang="en"/>
              <a:t>Building trust and open communication should be made apparent.</a:t>
            </a:r>
            <a:endParaRPr/>
          </a:p>
          <a:p>
            <a:pPr indent="-311150" lvl="0" marL="457200" rtl="0" algn="l">
              <a:spcBef>
                <a:spcPts val="0"/>
              </a:spcBef>
              <a:spcAft>
                <a:spcPts val="0"/>
              </a:spcAft>
              <a:buSzPts val="1300"/>
              <a:buChar char="●"/>
            </a:pPr>
            <a:r>
              <a:rPr lang="en"/>
              <a:t>Must support one another to reduce anxiety.</a:t>
            </a:r>
            <a:endParaRPr/>
          </a:p>
          <a:p>
            <a:pPr indent="0" lvl="0" marL="0" rtl="0" algn="l">
              <a:spcBef>
                <a:spcPts val="1200"/>
              </a:spcBef>
              <a:spcAft>
                <a:spcPts val="1200"/>
              </a:spcAft>
              <a:buNone/>
            </a:pPr>
            <a:r>
              <a:rPr lang="en"/>
              <a:t>(Bishnoi, 2017).</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7"/>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Collaborative Learning Theories</a:t>
            </a:r>
            <a:endParaRPr/>
          </a:p>
        </p:txBody>
      </p:sp>
      <p:sp>
        <p:nvSpPr>
          <p:cNvPr id="115" name="Google Shape;115;p17"/>
          <p:cNvSpPr txBox="1"/>
          <p:nvPr>
            <p:ph idx="1" type="body"/>
          </p:nvPr>
        </p:nvSpPr>
        <p:spPr>
          <a:xfrm>
            <a:off x="729450" y="1853850"/>
            <a:ext cx="7688700" cy="3021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 sz="5200"/>
              <a:t>Lev </a:t>
            </a:r>
            <a:r>
              <a:rPr lang="en" sz="5200"/>
              <a:t>Vygotsky’s theory of social development.</a:t>
            </a:r>
            <a:endParaRPr sz="5200"/>
          </a:p>
          <a:p>
            <a:pPr indent="0" lvl="0" marL="0" rtl="0" algn="l">
              <a:spcBef>
                <a:spcPts val="1200"/>
              </a:spcBef>
              <a:spcAft>
                <a:spcPts val="0"/>
              </a:spcAft>
              <a:buNone/>
            </a:pPr>
            <a:r>
              <a:rPr lang="en" sz="5200"/>
              <a:t>Vygotsky argued that intellectual development is shaped by cultural and social influences. He emphasized that social interaction, such as communication and reasoning, plays a crucial role in this process. (McLeod, 2024).</a:t>
            </a:r>
            <a:endParaRPr sz="5200"/>
          </a:p>
          <a:p>
            <a:pPr indent="0" lvl="0" marL="0" rtl="0" algn="l">
              <a:spcBef>
                <a:spcPts val="1200"/>
              </a:spcBef>
              <a:spcAft>
                <a:spcPts val="0"/>
              </a:spcAft>
              <a:buNone/>
            </a:pPr>
            <a:r>
              <a:rPr lang="en" sz="5200"/>
              <a:t>“What a child can do today with assistance, she will be able to do by herself tomorrow.” - Lev Vygotsky (</a:t>
            </a:r>
            <a:r>
              <a:rPr i="1" lang="en" sz="5200"/>
              <a:t>TOP 25 QUOTES BY LEV S. VYGOTSKY | A-Z Quotes</a:t>
            </a:r>
            <a:r>
              <a:rPr lang="en" sz="5200"/>
              <a:t>, n.d.).</a:t>
            </a:r>
            <a:endParaRPr sz="5200"/>
          </a:p>
          <a:p>
            <a:pPr indent="-312737" lvl="0" marL="457200" rtl="0" algn="l">
              <a:spcBef>
                <a:spcPts val="1200"/>
              </a:spcBef>
              <a:spcAft>
                <a:spcPts val="0"/>
              </a:spcAft>
              <a:buSzPct val="100000"/>
              <a:buChar char="●"/>
            </a:pPr>
            <a:r>
              <a:rPr lang="en" sz="5300"/>
              <a:t>More Knowledgeable Other (MKO) (McLeod, 2024).</a:t>
            </a:r>
            <a:endParaRPr sz="5300"/>
          </a:p>
          <a:p>
            <a:pPr indent="-312737" lvl="0" marL="457200" rtl="0" algn="l">
              <a:spcBef>
                <a:spcPts val="0"/>
              </a:spcBef>
              <a:spcAft>
                <a:spcPts val="0"/>
              </a:spcAft>
              <a:buSzPct val="100000"/>
              <a:buChar char="●"/>
            </a:pPr>
            <a:r>
              <a:rPr lang="en" sz="5300"/>
              <a:t>Zone of Proximal Development </a:t>
            </a:r>
            <a:endParaRPr sz="5300"/>
          </a:p>
          <a:p>
            <a:pPr indent="-312737" lvl="0" marL="457200" rtl="0" algn="l">
              <a:spcBef>
                <a:spcPts val="0"/>
              </a:spcBef>
              <a:spcAft>
                <a:spcPts val="0"/>
              </a:spcAft>
              <a:buSzPct val="100000"/>
              <a:buChar char="●"/>
            </a:pPr>
            <a:r>
              <a:rPr lang="en" sz="5300"/>
              <a:t>Scaffolding. </a:t>
            </a:r>
            <a:endParaRPr sz="5300"/>
          </a:p>
          <a:p>
            <a:pPr indent="0" lvl="0" marL="457200" rtl="0" algn="l">
              <a:spcBef>
                <a:spcPts val="1200"/>
              </a:spcBef>
              <a:spcAft>
                <a:spcPts val="0"/>
              </a:spcAft>
              <a:buNone/>
            </a:pPr>
            <a:r>
              <a:rPr lang="en" sz="5300"/>
              <a:t>(Sarikas, n.d.)</a:t>
            </a:r>
            <a:endParaRPr sz="5300"/>
          </a:p>
          <a:p>
            <a:pPr indent="0" lvl="0" marL="0" rtl="0" algn="l">
              <a:spcBef>
                <a:spcPts val="1200"/>
              </a:spcBef>
              <a:spcAft>
                <a:spcPts val="0"/>
              </a:spcAft>
              <a:buNone/>
            </a:pPr>
            <a:r>
              <a:t/>
            </a:r>
            <a:endParaRPr/>
          </a:p>
          <a:p>
            <a:pPr indent="0" lvl="0" marL="0" rtl="0" algn="l">
              <a:spcBef>
                <a:spcPts val="1200"/>
              </a:spcBef>
              <a:spcAft>
                <a:spcPts val="0"/>
              </a:spcAft>
              <a:buNone/>
            </a:pPr>
            <a:r>
              <a:rPr lang="en"/>
              <a:t> </a:t>
            </a:r>
            <a:endParaRPr/>
          </a:p>
          <a:p>
            <a:pPr indent="0" lvl="0" marL="0" rtl="0" algn="l">
              <a:spcBef>
                <a:spcPts val="1200"/>
              </a:spcBef>
              <a:spcAft>
                <a:spcPts val="1200"/>
              </a:spcAft>
              <a:buNone/>
            </a:pPr>
            <a:r>
              <a:t/>
            </a:r>
            <a:endParaRPr/>
          </a:p>
        </p:txBody>
      </p:sp>
      <p:pic>
        <p:nvPicPr>
          <p:cNvPr id="116" name="Google Shape;116;p17"/>
          <p:cNvPicPr preferRelativeResize="0"/>
          <p:nvPr/>
        </p:nvPicPr>
        <p:blipFill>
          <a:blip r:embed="rId3">
            <a:alphaModFix/>
          </a:blip>
          <a:stretch>
            <a:fillRect/>
          </a:stretch>
        </p:blipFill>
        <p:spPr>
          <a:xfrm>
            <a:off x="5659325" y="917763"/>
            <a:ext cx="2054400" cy="133696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8"/>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Why is Collaborative Learning Important?</a:t>
            </a:r>
            <a:endParaRPr/>
          </a:p>
        </p:txBody>
      </p:sp>
      <p:sp>
        <p:nvSpPr>
          <p:cNvPr id="122" name="Google Shape;122;p18"/>
          <p:cNvSpPr txBox="1"/>
          <p:nvPr>
            <p:ph idx="1" type="body"/>
          </p:nvPr>
        </p:nvSpPr>
        <p:spPr>
          <a:xfrm>
            <a:off x="729450" y="2078875"/>
            <a:ext cx="4298700" cy="22611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lang="en" sz="1500"/>
              <a:t>Benefits:</a:t>
            </a:r>
            <a:endParaRPr sz="1500"/>
          </a:p>
          <a:p>
            <a:pPr indent="-323850" lvl="0" marL="457200" rtl="0" algn="l">
              <a:spcBef>
                <a:spcPts val="1200"/>
              </a:spcBef>
              <a:spcAft>
                <a:spcPts val="0"/>
              </a:spcAft>
              <a:buSzPts val="1500"/>
              <a:buChar char="●"/>
            </a:pPr>
            <a:r>
              <a:rPr lang="en" sz="1500"/>
              <a:t>Enhances communication skills.</a:t>
            </a:r>
            <a:endParaRPr sz="1500"/>
          </a:p>
          <a:p>
            <a:pPr indent="-323850" lvl="0" marL="457200" rtl="0" algn="l">
              <a:spcBef>
                <a:spcPts val="0"/>
              </a:spcBef>
              <a:spcAft>
                <a:spcPts val="0"/>
              </a:spcAft>
              <a:buSzPts val="1500"/>
              <a:buChar char="●"/>
            </a:pPr>
            <a:r>
              <a:rPr lang="en" sz="1500"/>
              <a:t>Learning from peers.</a:t>
            </a:r>
            <a:endParaRPr sz="1500"/>
          </a:p>
          <a:p>
            <a:pPr indent="-323850" lvl="0" marL="457200" rtl="0" algn="l">
              <a:spcBef>
                <a:spcPts val="0"/>
              </a:spcBef>
              <a:spcAft>
                <a:spcPts val="0"/>
              </a:spcAft>
              <a:buSzPts val="1500"/>
              <a:buChar char="●"/>
            </a:pPr>
            <a:r>
              <a:rPr lang="en" sz="1500"/>
              <a:t>Promotes an open mind.</a:t>
            </a:r>
            <a:endParaRPr sz="1500"/>
          </a:p>
          <a:p>
            <a:pPr indent="-323850" lvl="0" marL="457200" rtl="0" algn="l">
              <a:spcBef>
                <a:spcPts val="0"/>
              </a:spcBef>
              <a:spcAft>
                <a:spcPts val="0"/>
              </a:spcAft>
              <a:buSzPts val="1500"/>
              <a:buChar char="●"/>
            </a:pPr>
            <a:r>
              <a:rPr lang="en" sz="1500"/>
              <a:t>Encouraging one another.</a:t>
            </a:r>
            <a:endParaRPr sz="1500"/>
          </a:p>
          <a:p>
            <a:pPr indent="-323850" lvl="0" marL="457200" rtl="0" algn="l">
              <a:spcBef>
                <a:spcPts val="0"/>
              </a:spcBef>
              <a:spcAft>
                <a:spcPts val="0"/>
              </a:spcAft>
              <a:buSzPts val="1500"/>
              <a:buChar char="●"/>
            </a:pPr>
            <a:r>
              <a:rPr lang="en" sz="1500"/>
              <a:t>Prepares students for real life work situations.</a:t>
            </a:r>
            <a:endParaRPr sz="1500"/>
          </a:p>
          <a:p>
            <a:pPr indent="0" lvl="0" marL="0" rtl="0" algn="l">
              <a:spcBef>
                <a:spcPts val="1200"/>
              </a:spcBef>
              <a:spcAft>
                <a:spcPts val="1200"/>
              </a:spcAft>
              <a:buNone/>
            </a:pPr>
            <a:r>
              <a:rPr lang="en" sz="1500"/>
              <a:t>(Drew, 2024)</a:t>
            </a:r>
            <a:endParaRPr sz="1500"/>
          </a:p>
        </p:txBody>
      </p:sp>
      <p:pic>
        <p:nvPicPr>
          <p:cNvPr id="123" name="Google Shape;123;p18"/>
          <p:cNvPicPr preferRelativeResize="0"/>
          <p:nvPr/>
        </p:nvPicPr>
        <p:blipFill>
          <a:blip r:embed="rId3">
            <a:alphaModFix/>
          </a:blip>
          <a:stretch>
            <a:fillRect/>
          </a:stretch>
        </p:blipFill>
        <p:spPr>
          <a:xfrm>
            <a:off x="5028143" y="2078874"/>
            <a:ext cx="3390003" cy="2261099"/>
          </a:xfrm>
          <a:prstGeom prst="rect">
            <a:avLst/>
          </a:prstGeom>
          <a:noFill/>
          <a:ln>
            <a:noFill/>
          </a:ln>
        </p:spPr>
      </p:pic>
      <p:sp>
        <p:nvSpPr>
          <p:cNvPr id="124" name="Google Shape;124;p18"/>
          <p:cNvSpPr txBox="1"/>
          <p:nvPr/>
        </p:nvSpPr>
        <p:spPr>
          <a:xfrm>
            <a:off x="5028550" y="4573600"/>
            <a:ext cx="3160800" cy="488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(Barton, 2020).</a:t>
            </a:r>
            <a:endParaRPr sz="1300">
              <a:solidFill>
                <a:schemeClr val="accent1"/>
              </a:solidFill>
              <a:latin typeface="Lato"/>
              <a:ea typeface="Lato"/>
              <a:cs typeface="Lato"/>
              <a:sym typeface="La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19"/>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Restrictions of Collaborative Learning</a:t>
            </a:r>
            <a:endParaRPr/>
          </a:p>
        </p:txBody>
      </p:sp>
      <p:sp>
        <p:nvSpPr>
          <p:cNvPr id="130" name="Google Shape;130;p19"/>
          <p:cNvSpPr txBox="1"/>
          <p:nvPr>
            <p:ph idx="1" type="body"/>
          </p:nvPr>
        </p:nvSpPr>
        <p:spPr>
          <a:xfrm>
            <a:off x="729450" y="2078875"/>
            <a:ext cx="4701300" cy="27534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sz="1500"/>
              <a:t>Disadvantages:</a:t>
            </a:r>
            <a:endParaRPr sz="1500"/>
          </a:p>
          <a:p>
            <a:pPr indent="-323850" lvl="0" marL="457200" rtl="0" algn="l">
              <a:spcBef>
                <a:spcPts val="1200"/>
              </a:spcBef>
              <a:spcAft>
                <a:spcPts val="0"/>
              </a:spcAft>
              <a:buSzPts val="1500"/>
              <a:buChar char="●"/>
            </a:pPr>
            <a:r>
              <a:rPr lang="en" sz="1500"/>
              <a:t>Certain individuals do not feel comfortable in a group setting.</a:t>
            </a:r>
            <a:endParaRPr sz="1500"/>
          </a:p>
          <a:p>
            <a:pPr indent="-323850" lvl="0" marL="457200" rtl="0" algn="l">
              <a:spcBef>
                <a:spcPts val="0"/>
              </a:spcBef>
              <a:spcAft>
                <a:spcPts val="0"/>
              </a:spcAft>
              <a:buSzPts val="1500"/>
              <a:buChar char="●"/>
            </a:pPr>
            <a:r>
              <a:rPr lang="en" sz="1500"/>
              <a:t>Some members may contribute more than other members.</a:t>
            </a:r>
            <a:endParaRPr sz="1500"/>
          </a:p>
          <a:p>
            <a:pPr indent="-323850" lvl="0" marL="457200" rtl="0" algn="l">
              <a:spcBef>
                <a:spcPts val="0"/>
              </a:spcBef>
              <a:spcAft>
                <a:spcPts val="0"/>
              </a:spcAft>
              <a:buSzPts val="1500"/>
              <a:buChar char="●"/>
            </a:pPr>
            <a:r>
              <a:rPr lang="en" sz="1500"/>
              <a:t>Conflict may arise if members do not agree.</a:t>
            </a:r>
            <a:endParaRPr sz="1500"/>
          </a:p>
          <a:p>
            <a:pPr indent="-323850" lvl="0" marL="457200" rtl="0" algn="l">
              <a:spcBef>
                <a:spcPts val="0"/>
              </a:spcBef>
              <a:spcAft>
                <a:spcPts val="0"/>
              </a:spcAft>
              <a:buSzPts val="1500"/>
              <a:buChar char="●"/>
            </a:pPr>
            <a:r>
              <a:rPr lang="en" sz="1500"/>
              <a:t>Can be difficult to assemble all members at the same time.</a:t>
            </a:r>
            <a:endParaRPr sz="1500"/>
          </a:p>
          <a:p>
            <a:pPr indent="0" lvl="0" marL="457200" rtl="0" algn="l">
              <a:spcBef>
                <a:spcPts val="1200"/>
              </a:spcBef>
              <a:spcAft>
                <a:spcPts val="1200"/>
              </a:spcAft>
              <a:buNone/>
            </a:pPr>
            <a:r>
              <a:rPr lang="en" sz="1500"/>
              <a:t>(Bishnoi, 2017)</a:t>
            </a:r>
            <a:endParaRPr sz="1500"/>
          </a:p>
        </p:txBody>
      </p:sp>
      <p:pic>
        <p:nvPicPr>
          <p:cNvPr id="131" name="Google Shape;131;p19"/>
          <p:cNvPicPr preferRelativeResize="0"/>
          <p:nvPr/>
        </p:nvPicPr>
        <p:blipFill>
          <a:blip r:embed="rId3">
            <a:alphaModFix/>
          </a:blip>
          <a:stretch>
            <a:fillRect/>
          </a:stretch>
        </p:blipFill>
        <p:spPr>
          <a:xfrm>
            <a:off x="5557269" y="2047250"/>
            <a:ext cx="3392481" cy="2261099"/>
          </a:xfrm>
          <a:prstGeom prst="rect">
            <a:avLst/>
          </a:prstGeom>
          <a:noFill/>
          <a:ln>
            <a:noFill/>
          </a:ln>
        </p:spPr>
      </p:pic>
      <p:sp>
        <p:nvSpPr>
          <p:cNvPr id="132" name="Google Shape;132;p19"/>
          <p:cNvSpPr txBox="1"/>
          <p:nvPr/>
        </p:nvSpPr>
        <p:spPr>
          <a:xfrm>
            <a:off x="5557313" y="4501750"/>
            <a:ext cx="3392400" cy="33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(Watson, 2018).</a:t>
            </a:r>
            <a:endParaRPr sz="1300">
              <a:solidFill>
                <a:schemeClr val="accent1"/>
              </a:solidFill>
              <a:latin typeface="Lato"/>
              <a:ea typeface="Lato"/>
              <a:cs typeface="Lato"/>
              <a:sym typeface="La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pic>
        <p:nvPicPr>
          <p:cNvPr id="137" name="Google Shape;137;p20"/>
          <p:cNvPicPr preferRelativeResize="0"/>
          <p:nvPr/>
        </p:nvPicPr>
        <p:blipFill>
          <a:blip r:embed="rId3">
            <a:alphaModFix/>
          </a:blip>
          <a:stretch>
            <a:fillRect/>
          </a:stretch>
        </p:blipFill>
        <p:spPr>
          <a:xfrm>
            <a:off x="1109538" y="152400"/>
            <a:ext cx="6924924" cy="4488975"/>
          </a:xfrm>
          <a:prstGeom prst="rect">
            <a:avLst/>
          </a:prstGeom>
          <a:noFill/>
          <a:ln>
            <a:noFill/>
          </a:ln>
        </p:spPr>
      </p:pic>
      <p:sp>
        <p:nvSpPr>
          <p:cNvPr id="138" name="Google Shape;138;p20"/>
          <p:cNvSpPr txBox="1"/>
          <p:nvPr/>
        </p:nvSpPr>
        <p:spPr>
          <a:xfrm>
            <a:off x="1465475" y="4659800"/>
            <a:ext cx="6350400" cy="416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accent1"/>
                </a:solidFill>
                <a:latin typeface="Lato"/>
                <a:ea typeface="Lato"/>
                <a:cs typeface="Lato"/>
                <a:sym typeface="Lato"/>
              </a:rPr>
              <a:t>(Trujillo, Lozano, Alarcon, Zuluaga, 2016)</a:t>
            </a:r>
            <a:endParaRPr sz="1300">
              <a:solidFill>
                <a:schemeClr val="accent1"/>
              </a:solidFill>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1"/>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The Future of Collaborative Learning</a:t>
            </a:r>
            <a:endParaRPr/>
          </a:p>
        </p:txBody>
      </p:sp>
      <p:sp>
        <p:nvSpPr>
          <p:cNvPr id="144" name="Google Shape;144;p21"/>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323850" lvl="0" marL="457200" rtl="0" algn="l">
              <a:spcBef>
                <a:spcPts val="0"/>
              </a:spcBef>
              <a:spcAft>
                <a:spcPts val="0"/>
              </a:spcAft>
              <a:buSzPts val="1500"/>
              <a:buChar char="●"/>
            </a:pPr>
            <a:r>
              <a:rPr lang="en" sz="1500"/>
              <a:t>Virtual Classrooms.</a:t>
            </a:r>
            <a:endParaRPr sz="1500"/>
          </a:p>
          <a:p>
            <a:pPr indent="-323850" lvl="0" marL="457200" rtl="0" algn="l">
              <a:spcBef>
                <a:spcPts val="0"/>
              </a:spcBef>
              <a:spcAft>
                <a:spcPts val="0"/>
              </a:spcAft>
              <a:buSzPts val="1500"/>
              <a:buChar char="●"/>
            </a:pPr>
            <a:r>
              <a:rPr lang="en" sz="1500"/>
              <a:t>Text Messages, videos, E-mail, streaming.</a:t>
            </a:r>
            <a:endParaRPr sz="1500"/>
          </a:p>
          <a:p>
            <a:pPr indent="-323850" lvl="0" marL="457200" rtl="0" algn="l">
              <a:spcBef>
                <a:spcPts val="0"/>
              </a:spcBef>
              <a:spcAft>
                <a:spcPts val="0"/>
              </a:spcAft>
              <a:buSzPts val="1500"/>
              <a:buChar char="●"/>
            </a:pPr>
            <a:r>
              <a:rPr lang="en" sz="1500"/>
              <a:t>Blended learning.</a:t>
            </a:r>
            <a:endParaRPr sz="1500"/>
          </a:p>
          <a:p>
            <a:pPr indent="-323850" lvl="0" marL="457200" rtl="0" algn="l">
              <a:spcBef>
                <a:spcPts val="0"/>
              </a:spcBef>
              <a:spcAft>
                <a:spcPts val="0"/>
              </a:spcAft>
              <a:buSzPts val="1500"/>
              <a:buChar char="●"/>
            </a:pPr>
            <a:r>
              <a:rPr lang="en" sz="1500"/>
              <a:t>Gamification</a:t>
            </a:r>
            <a:endParaRPr sz="1500"/>
          </a:p>
          <a:p>
            <a:pPr indent="0" lvl="0" marL="0" rtl="0" algn="l">
              <a:spcBef>
                <a:spcPts val="1200"/>
              </a:spcBef>
              <a:spcAft>
                <a:spcPts val="0"/>
              </a:spcAft>
              <a:buNone/>
            </a:pPr>
            <a:r>
              <a:rPr lang="en" sz="1500"/>
              <a:t>(Inton, 2024)</a:t>
            </a:r>
            <a:endParaRPr sz="1500"/>
          </a:p>
          <a:p>
            <a:pPr indent="0" lvl="0" marL="0" rtl="0" algn="l">
              <a:spcBef>
                <a:spcPts val="1200"/>
              </a:spcBef>
              <a:spcAft>
                <a:spcPts val="1200"/>
              </a:spcAft>
              <a:buNone/>
            </a:pPr>
            <a:r>
              <a:rPr lang="en" sz="1500"/>
              <a:t>(Barton, 2021b)</a:t>
            </a:r>
            <a:endParaRPr sz="1500"/>
          </a:p>
        </p:txBody>
      </p:sp>
      <p:pic>
        <p:nvPicPr>
          <p:cNvPr id="145" name="Google Shape;145;p21"/>
          <p:cNvPicPr preferRelativeResize="0"/>
          <p:nvPr/>
        </p:nvPicPr>
        <p:blipFill>
          <a:blip r:embed="rId3">
            <a:alphaModFix/>
          </a:blip>
          <a:stretch>
            <a:fillRect/>
          </a:stretch>
        </p:blipFill>
        <p:spPr>
          <a:xfrm>
            <a:off x="5018625" y="2078875"/>
            <a:ext cx="3295650" cy="2571750"/>
          </a:xfrm>
          <a:prstGeom prst="rect">
            <a:avLst/>
          </a:prstGeom>
          <a:noFill/>
          <a:ln>
            <a:noFill/>
          </a:ln>
        </p:spPr>
      </p:pic>
      <p:sp>
        <p:nvSpPr>
          <p:cNvPr id="146" name="Google Shape;146;p21"/>
          <p:cNvSpPr txBox="1"/>
          <p:nvPr/>
        </p:nvSpPr>
        <p:spPr>
          <a:xfrm>
            <a:off x="5018625" y="4565000"/>
            <a:ext cx="3060300" cy="244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500">
                <a:solidFill>
                  <a:schemeClr val="accent1"/>
                </a:solidFill>
                <a:latin typeface="Lato"/>
                <a:ea typeface="Lato"/>
                <a:cs typeface="Lato"/>
                <a:sym typeface="Lato"/>
              </a:rPr>
              <a:t>(Weber, 2021)</a:t>
            </a:r>
            <a:endParaRPr sz="1500">
              <a:solidFill>
                <a:schemeClr val="accent1"/>
              </a:solidFill>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2"/>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AI</a:t>
            </a:r>
            <a:endParaRPr/>
          </a:p>
        </p:txBody>
      </p:sp>
      <p:sp>
        <p:nvSpPr>
          <p:cNvPr id="152" name="Google Shape;152;p22"/>
          <p:cNvSpPr txBox="1"/>
          <p:nvPr>
            <p:ph idx="1" type="body"/>
          </p:nvPr>
        </p:nvSpPr>
        <p:spPr>
          <a:xfrm>
            <a:off x="727650" y="2571750"/>
            <a:ext cx="7688700" cy="2261100"/>
          </a:xfrm>
          <a:prstGeom prst="rect">
            <a:avLst/>
          </a:prstGeom>
        </p:spPr>
        <p:txBody>
          <a:bodyPr anchorCtr="0" anchor="t" bIns="91425" lIns="91425" spcFirstLastPara="1" rIns="91425" wrap="square" tIns="91425">
            <a:normAutofit/>
          </a:bodyPr>
          <a:lstStyle/>
          <a:p>
            <a:pPr indent="0" lvl="0" marL="0" rtl="0" algn="l">
              <a:spcBef>
                <a:spcPts val="1200"/>
              </a:spcBef>
              <a:spcAft>
                <a:spcPts val="0"/>
              </a:spcAft>
              <a:buNone/>
            </a:pPr>
            <a:r>
              <a:rPr lang="en" sz="1500"/>
              <a:t>Students can work together on enhancing critical thinking, solving problems, and engaging in social interactions through the use of artificial intelligence (Ramadevi et al., 2023).</a:t>
            </a:r>
            <a:endParaRPr sz="1500"/>
          </a:p>
          <a:p>
            <a:pPr indent="0" lvl="0" marL="0" rtl="0" algn="l">
              <a:spcBef>
                <a:spcPts val="1200"/>
              </a:spcBef>
              <a:spcAft>
                <a:spcPts val="0"/>
              </a:spcAft>
              <a:buNone/>
            </a:pPr>
            <a:r>
              <a:rPr lang="en" sz="1500"/>
              <a:t>AI is frequently described as an approach, method, or algorithm embedded in a system that performs tasks on behalf of human intelligence (Tan, Lee &amp; Lee, 2022).</a:t>
            </a:r>
            <a:endParaRPr sz="1500"/>
          </a:p>
          <a:p>
            <a:pPr indent="0" lvl="0" marL="0" rtl="0" algn="l">
              <a:spcBef>
                <a:spcPts val="1200"/>
              </a:spcBef>
              <a:spcAft>
                <a:spcPts val="0"/>
              </a:spcAft>
              <a:buNone/>
            </a:pPr>
            <a:r>
              <a:t/>
            </a:r>
            <a:endParaRPr sz="1500"/>
          </a:p>
          <a:p>
            <a:pPr indent="0" lvl="0" marL="0" rtl="0" algn="l">
              <a:spcBef>
                <a:spcPts val="1200"/>
              </a:spcBef>
              <a:spcAft>
                <a:spcPts val="1200"/>
              </a:spcAft>
              <a:buNone/>
            </a:pPr>
            <a:r>
              <a:t/>
            </a:r>
            <a:endParaRPr/>
          </a:p>
        </p:txBody>
      </p:sp>
      <p:pic>
        <p:nvPicPr>
          <p:cNvPr id="153" name="Google Shape;153;p22"/>
          <p:cNvPicPr preferRelativeResize="0"/>
          <p:nvPr/>
        </p:nvPicPr>
        <p:blipFill>
          <a:blip r:embed="rId3">
            <a:alphaModFix/>
          </a:blip>
          <a:stretch>
            <a:fillRect/>
          </a:stretch>
        </p:blipFill>
        <p:spPr>
          <a:xfrm>
            <a:off x="4500265" y="158049"/>
            <a:ext cx="3745484" cy="2078875"/>
          </a:xfrm>
          <a:prstGeom prst="rect">
            <a:avLst/>
          </a:prstGeom>
          <a:noFill/>
          <a:ln>
            <a:noFill/>
          </a:ln>
        </p:spPr>
      </p:pic>
      <p:sp>
        <p:nvSpPr>
          <p:cNvPr id="154" name="Google Shape;154;p22"/>
          <p:cNvSpPr txBox="1"/>
          <p:nvPr/>
        </p:nvSpPr>
        <p:spPr>
          <a:xfrm>
            <a:off x="4500275" y="2236925"/>
            <a:ext cx="30000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accent1"/>
                </a:solidFill>
              </a:rPr>
              <a:t>(Team, 2023)</a:t>
            </a:r>
            <a:endParaRPr>
              <a:solidFill>
                <a:schemeClr val="accen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3"/>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Conclusion</a:t>
            </a:r>
            <a:endParaRPr/>
          </a:p>
        </p:txBody>
      </p:sp>
      <p:sp>
        <p:nvSpPr>
          <p:cNvPr id="160" name="Google Shape;160;p23"/>
          <p:cNvSpPr txBox="1"/>
          <p:nvPr>
            <p:ph idx="1" type="body"/>
          </p:nvPr>
        </p:nvSpPr>
        <p:spPr>
          <a:xfrm>
            <a:off x="729450" y="2078875"/>
            <a:ext cx="7688700" cy="2261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500"/>
              <a:t>Collaborative learning is a powerful educational approach which fosters active engagement, critical-thinking and problem solving among students. By working together, students are able to share their knowledge, build one one-</a:t>
            </a:r>
            <a:r>
              <a:rPr lang="en" sz="1500"/>
              <a:t>another's</a:t>
            </a:r>
            <a:r>
              <a:rPr lang="en" sz="1500"/>
              <a:t> ideas and develop a deeper understanding of the task at hand. This approach promotes communication, enhances social interaction and prepares students for real life work activities for teamwork. </a:t>
            </a:r>
            <a:endParaRPr sz="15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4"/>
          <p:cNvSpPr txBox="1"/>
          <p:nvPr>
            <p:ph type="title"/>
          </p:nvPr>
        </p:nvSpPr>
        <p:spPr>
          <a:xfrm>
            <a:off x="729450" y="1318650"/>
            <a:ext cx="76887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Thank you for listening! </a:t>
            </a:r>
            <a:endParaRPr/>
          </a:p>
          <a:p>
            <a:pPr indent="0" lvl="0" marL="0" rtl="0" algn="l">
              <a:spcBef>
                <a:spcPts val="0"/>
              </a:spcBef>
              <a:spcAft>
                <a:spcPts val="0"/>
              </a:spcAft>
              <a:buNone/>
            </a:pPr>
            <a:r>
              <a:rPr lang="en"/>
              <a:t>Were there any questions?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5"/>
          <p:cNvSpPr txBox="1"/>
          <p:nvPr>
            <p:ph type="title"/>
          </p:nvPr>
        </p:nvSpPr>
        <p:spPr>
          <a:xfrm>
            <a:off x="729450" y="58820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71" name="Google Shape;171;p25"/>
          <p:cNvSpPr txBox="1"/>
          <p:nvPr>
            <p:ph idx="1" type="body"/>
          </p:nvPr>
        </p:nvSpPr>
        <p:spPr>
          <a:xfrm>
            <a:off x="727650" y="1123400"/>
            <a:ext cx="7688700" cy="3561600"/>
          </a:xfrm>
          <a:prstGeom prst="rect">
            <a:avLst/>
          </a:prstGeom>
        </p:spPr>
        <p:txBody>
          <a:bodyPr anchorCtr="0" anchor="t" bIns="91425" lIns="91425" spcFirstLastPara="1" rIns="91425" wrap="square" tIns="91425">
            <a:noAutofit/>
          </a:bodyPr>
          <a:lstStyle/>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Andreev, I. (2024, July 10). </a:t>
            </a:r>
            <a:r>
              <a:rPr i="1" lang="en" sz="1200">
                <a:latin typeface="Times New Roman"/>
                <a:ea typeface="Times New Roman"/>
                <a:cs typeface="Times New Roman"/>
                <a:sym typeface="Times New Roman"/>
              </a:rPr>
              <a:t>Collaborative learning</a:t>
            </a:r>
            <a:r>
              <a:rPr lang="en" sz="1200">
                <a:latin typeface="Times New Roman"/>
                <a:ea typeface="Times New Roman"/>
                <a:cs typeface="Times New Roman"/>
                <a:sym typeface="Times New Roman"/>
              </a:rPr>
              <a:t>. Valamis. https://www.valamis.com/hub/collaborative-learning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Barton, T. (2021, March 25). </a:t>
            </a:r>
            <a:r>
              <a:rPr i="1" lang="en" sz="1200">
                <a:latin typeface="Times New Roman"/>
                <a:ea typeface="Times New Roman"/>
                <a:cs typeface="Times New Roman"/>
                <a:sym typeface="Times New Roman"/>
              </a:rPr>
              <a:t>The future of Collaborative Learning - Serve Learn</a:t>
            </a:r>
            <a:r>
              <a:rPr lang="en" sz="1200">
                <a:latin typeface="Times New Roman"/>
                <a:ea typeface="Times New Roman"/>
                <a:cs typeface="Times New Roman"/>
                <a:sym typeface="Times New Roman"/>
              </a:rPr>
              <a:t>. Serve Learn. https://servelearn.co/blog/the-future-of-collaborative-learning/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Bishnoi, N. (2017). Collaborative learning: A learning tool advantages and disadvantages. </a:t>
            </a:r>
            <a:r>
              <a:rPr i="1" lang="en" sz="1200">
                <a:latin typeface="Times New Roman"/>
                <a:ea typeface="Times New Roman"/>
                <a:cs typeface="Times New Roman"/>
                <a:sym typeface="Times New Roman"/>
              </a:rPr>
              <a:t>Indian Journal of Health and Wellbeing</a:t>
            </a:r>
            <a:r>
              <a:rPr lang="en" sz="1200">
                <a:latin typeface="Times New Roman"/>
                <a:ea typeface="Times New Roman"/>
                <a:cs typeface="Times New Roman"/>
                <a:sym typeface="Times New Roman"/>
              </a:rPr>
              <a:t>, </a:t>
            </a:r>
            <a:r>
              <a:rPr i="1" lang="en" sz="1200">
                <a:latin typeface="Times New Roman"/>
                <a:ea typeface="Times New Roman"/>
                <a:cs typeface="Times New Roman"/>
                <a:sym typeface="Times New Roman"/>
              </a:rPr>
              <a:t>8</a:t>
            </a:r>
            <a:r>
              <a:rPr lang="en" sz="1200">
                <a:latin typeface="Times New Roman"/>
                <a:ea typeface="Times New Roman"/>
                <a:cs typeface="Times New Roman"/>
                <a:sym typeface="Times New Roman"/>
              </a:rPr>
              <a:t>(8), 850–852.</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1200">
                <a:latin typeface="Times New Roman"/>
                <a:ea typeface="Times New Roman"/>
                <a:cs typeface="Times New Roman"/>
                <a:sym typeface="Times New Roman"/>
              </a:rPr>
              <a:t>Drew, C. (2024, May 29). </a:t>
            </a:r>
            <a:r>
              <a:rPr i="1" lang="en" sz="1200">
                <a:latin typeface="Times New Roman"/>
                <a:ea typeface="Times New Roman"/>
                <a:cs typeface="Times New Roman"/>
                <a:sym typeface="Times New Roman"/>
              </a:rPr>
              <a:t>Collaborative Learning: Pros &amp; Cons.</a:t>
            </a:r>
            <a:r>
              <a:rPr lang="en" sz="1200">
                <a:latin typeface="Times New Roman"/>
                <a:ea typeface="Times New Roman"/>
                <a:cs typeface="Times New Roman"/>
                <a:sym typeface="Times New Roman"/>
              </a:rPr>
              <a:t> Helpful Professor. https://helpfulprofessor.com/collaborative-learning/</a:t>
            </a:r>
            <a:endParaRPr sz="12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i="1" lang="en" sz="1200">
                <a:latin typeface="Times New Roman"/>
                <a:ea typeface="Times New Roman"/>
                <a:cs typeface="Times New Roman"/>
                <a:sym typeface="Times New Roman"/>
              </a:rPr>
              <a:t>In-Person Team Building Experiences &amp; Activities Archives</a:t>
            </a:r>
            <a:r>
              <a:rPr lang="en" sz="1200">
                <a:latin typeface="Times New Roman"/>
                <a:ea typeface="Times New Roman"/>
                <a:cs typeface="Times New Roman"/>
                <a:sym typeface="Times New Roman"/>
              </a:rPr>
              <a:t>. (n.d.). AVVA Experience. https://avvaexperience.com/in-person/in-person-team-building-experiences-activities/?msclkid=3432824553481d7d9998e500b7783be2&amp;utm_source=bing&amp;utm_medium=cpc&amp;utm_campaign=Search%20%7C%20In-Person%20[Generic]%20%7C%20UD&amp;utm_term=Work%20Team%20Building&amp;utm_content=In-Person%20Team%20Building</a:t>
            </a:r>
            <a:endParaRPr sz="1200">
              <a:latin typeface="Times New Roman"/>
              <a:ea typeface="Times New Roman"/>
              <a:cs typeface="Times New Roman"/>
              <a:sym typeface="Times New Roman"/>
            </a:endParaRPr>
          </a:p>
          <a:p>
            <a:pPr indent="0" lvl="0" marL="0" rtl="0" algn="l">
              <a:spcBef>
                <a:spcPts val="0"/>
              </a:spcBef>
              <a:spcAft>
                <a:spcPts val="1200"/>
              </a:spcAft>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26"/>
          <p:cNvSpPr txBox="1"/>
          <p:nvPr>
            <p:ph type="title"/>
          </p:nvPr>
        </p:nvSpPr>
        <p:spPr>
          <a:xfrm>
            <a:off x="727650" y="560325"/>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77" name="Google Shape;177;p26"/>
          <p:cNvSpPr txBox="1"/>
          <p:nvPr>
            <p:ph idx="1" type="body"/>
          </p:nvPr>
        </p:nvSpPr>
        <p:spPr>
          <a:xfrm>
            <a:off x="727650" y="1159975"/>
            <a:ext cx="7688700" cy="3561600"/>
          </a:xfrm>
          <a:prstGeom prst="rect">
            <a:avLst/>
          </a:prstGeom>
        </p:spPr>
        <p:txBody>
          <a:bodyPr anchorCtr="0" anchor="t" bIns="91425" lIns="91425" spcFirstLastPara="1" rIns="91425" wrap="square" tIns="91425">
            <a:normAutofit fontScale="25000" lnSpcReduction="20000"/>
          </a:bodyPr>
          <a:lstStyle/>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Inton, C. (2024, June 18). </a:t>
            </a:r>
            <a:r>
              <a:rPr i="1" lang="en" sz="4800">
                <a:latin typeface="Times New Roman"/>
                <a:ea typeface="Times New Roman"/>
                <a:cs typeface="Times New Roman"/>
                <a:sym typeface="Times New Roman"/>
              </a:rPr>
              <a:t>The Future of Collaborative Learning: Trends and Innovations Shaping Business Education</a:t>
            </a:r>
            <a:r>
              <a:rPr lang="en" sz="4800">
                <a:latin typeface="Times New Roman"/>
                <a:ea typeface="Times New Roman"/>
                <a:cs typeface="Times New Roman"/>
                <a:sym typeface="Times New Roman"/>
              </a:rPr>
              <a:t>. Business Intelligence. https://www.officefinder.com/officeblog/future-collaborative-learning-trends-innovations-shaping-business-education/#:~:text=The%20future%20of%20collaborative%20learning%20in%20business%20is,key%20to%20unlocking%20the%20full%20potential%20of%20employees.</a:t>
            </a:r>
            <a:endParaRPr i="1"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i="1" lang="en" sz="4800">
                <a:latin typeface="Times New Roman"/>
                <a:ea typeface="Times New Roman"/>
                <a:cs typeface="Times New Roman"/>
                <a:sym typeface="Times New Roman"/>
              </a:rPr>
              <a:t>Lev Vygotsky | Nova Escola</a:t>
            </a:r>
            <a:r>
              <a:rPr lang="en" sz="4800">
                <a:latin typeface="Times New Roman"/>
                <a:ea typeface="Times New Roman"/>
                <a:cs typeface="Times New Roman"/>
                <a:sym typeface="Times New Roman"/>
              </a:rPr>
              <a:t>. (n.d.). Nova Escola. https://novaescola.org.br/conteudo/7235/lev-vygotsky</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McLeod, S. (2024, August 9). </a:t>
            </a:r>
            <a:r>
              <a:rPr i="1" lang="en" sz="4800">
                <a:latin typeface="Times New Roman"/>
                <a:ea typeface="Times New Roman"/>
                <a:cs typeface="Times New Roman"/>
                <a:sym typeface="Times New Roman"/>
              </a:rPr>
              <a:t>Vygotsky's Sociocultural Theory Of Cognitive Development</a:t>
            </a:r>
            <a:r>
              <a:rPr lang="en" sz="4800">
                <a:latin typeface="Times New Roman"/>
                <a:ea typeface="Times New Roman"/>
                <a:cs typeface="Times New Roman"/>
                <a:sym typeface="Times New Roman"/>
              </a:rPr>
              <a:t>. Simply Psychology https://www.simplypsychology.org/vygotsky.html</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Radius Office Ltd. (UK). (n.d.). </a:t>
            </a:r>
            <a:r>
              <a:rPr i="1" lang="en" sz="4800">
                <a:latin typeface="Times New Roman"/>
                <a:ea typeface="Times New Roman"/>
                <a:cs typeface="Times New Roman"/>
                <a:sym typeface="Times New Roman"/>
              </a:rPr>
              <a:t>Space Planning</a:t>
            </a:r>
            <a:r>
              <a:rPr lang="en" sz="4800">
                <a:latin typeface="Times New Roman"/>
                <a:ea typeface="Times New Roman"/>
                <a:cs typeface="Times New Roman"/>
                <a:sym typeface="Times New Roman"/>
              </a:rPr>
              <a:t>. https://radiusofficefurniture.co.uk/pages/space-planning?msclkid=50260fc169701c90dcca68848feca1be&amp;utm_source=bing&amp;utm_medium=cpc&amp;utm_campaign=03.%20Search%20-%20Office%20Design%20%26%20Space%20Planning%20-%20UK&amp;utm_term=office%20design&amp;utm_content=Design%20%26%20Space%20Planning</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4800">
              <a:latin typeface="Times New Roman"/>
              <a:ea typeface="Times New Roman"/>
              <a:cs typeface="Times New Roman"/>
              <a:sym typeface="Times New Roman"/>
            </a:endParaRPr>
          </a:p>
          <a:p>
            <a:pPr indent="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7"/>
          <p:cNvSpPr txBox="1"/>
          <p:nvPr>
            <p:ph type="title"/>
          </p:nvPr>
        </p:nvSpPr>
        <p:spPr>
          <a:xfrm>
            <a:off x="3772950" y="557200"/>
            <a:ext cx="1598100" cy="5352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83" name="Google Shape;183;p27"/>
          <p:cNvSpPr txBox="1"/>
          <p:nvPr>
            <p:ph idx="1" type="body"/>
          </p:nvPr>
        </p:nvSpPr>
        <p:spPr>
          <a:xfrm>
            <a:off x="727650" y="1149875"/>
            <a:ext cx="7688700" cy="3783000"/>
          </a:xfrm>
          <a:prstGeom prst="rect">
            <a:avLst/>
          </a:prstGeom>
        </p:spPr>
        <p:txBody>
          <a:bodyPr anchorCtr="0" anchor="t" bIns="91425" lIns="91425" spcFirstLastPara="1" rIns="91425" wrap="square" tIns="91425">
            <a:normAutofit fontScale="25000" lnSpcReduction="20000"/>
          </a:bodyPr>
          <a:lstStyle/>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Ramadevi, J., Sushama, C., Balaji, K., Talasila, V., Sindhwani, N., &amp; Mukti. (2023). AI enabled value-oriented collaborative learning: Centre for innovative education. </a:t>
            </a:r>
            <a:r>
              <a:rPr i="1" lang="en" sz="4800">
                <a:latin typeface="Times New Roman"/>
                <a:ea typeface="Times New Roman"/>
                <a:cs typeface="Times New Roman"/>
                <a:sym typeface="Times New Roman"/>
              </a:rPr>
              <a:t>Journal of High Technology Management Research</a:t>
            </a:r>
            <a:r>
              <a:rPr lang="en" sz="4800">
                <a:latin typeface="Times New Roman"/>
                <a:ea typeface="Times New Roman"/>
                <a:cs typeface="Times New Roman"/>
                <a:sym typeface="Times New Roman"/>
              </a:rPr>
              <a:t>, </a:t>
            </a:r>
            <a:r>
              <a:rPr i="1" lang="en" sz="4800">
                <a:latin typeface="Times New Roman"/>
                <a:ea typeface="Times New Roman"/>
                <a:cs typeface="Times New Roman"/>
                <a:sym typeface="Times New Roman"/>
              </a:rPr>
              <a:t>34</a:t>
            </a:r>
            <a:r>
              <a:rPr lang="en" sz="4800">
                <a:latin typeface="Times New Roman"/>
                <a:ea typeface="Times New Roman"/>
                <a:cs typeface="Times New Roman"/>
                <a:sym typeface="Times New Roman"/>
              </a:rPr>
              <a:t>(2), 100478-. https://doi.org/10.1016/j.hitech.2023.100478</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Sarikas, C. (n.d.). </a:t>
            </a:r>
            <a:r>
              <a:rPr i="1" lang="en" sz="4800">
                <a:latin typeface="Times New Roman"/>
                <a:ea typeface="Times New Roman"/>
                <a:cs typeface="Times New Roman"/>
                <a:sym typeface="Times New Roman"/>
              </a:rPr>
              <a:t>Vygotsky Scaffolding: What It Is and How to Use It · PrepScholar</a:t>
            </a:r>
            <a:r>
              <a:rPr lang="en" sz="4800">
                <a:latin typeface="Times New Roman"/>
                <a:ea typeface="Times New Roman"/>
                <a:cs typeface="Times New Roman"/>
                <a:sym typeface="Times New Roman"/>
              </a:rPr>
              <a:t>. https://blog.prepscholar.com/vygotsky-scaffolding-zone-of-proximal-development</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Tan, S. C., Lee, A. V. Y., &amp; Lee, M. (2022). A systematic review of artificial intelligence techniques for collaborative learning over the past two decades. </a:t>
            </a:r>
            <a:r>
              <a:rPr i="1" lang="en" sz="4800">
                <a:latin typeface="Times New Roman"/>
                <a:ea typeface="Times New Roman"/>
                <a:cs typeface="Times New Roman"/>
                <a:sym typeface="Times New Roman"/>
              </a:rPr>
              <a:t>Computers and Education. Artificial Intelligence</a:t>
            </a:r>
            <a:r>
              <a:rPr lang="en" sz="4800">
                <a:latin typeface="Times New Roman"/>
                <a:ea typeface="Times New Roman"/>
                <a:cs typeface="Times New Roman"/>
                <a:sym typeface="Times New Roman"/>
              </a:rPr>
              <a:t>, </a:t>
            </a:r>
            <a:r>
              <a:rPr i="1" lang="en" sz="4800">
                <a:latin typeface="Times New Roman"/>
                <a:ea typeface="Times New Roman"/>
                <a:cs typeface="Times New Roman"/>
                <a:sym typeface="Times New Roman"/>
              </a:rPr>
              <a:t>3</a:t>
            </a:r>
            <a:r>
              <a:rPr lang="en" sz="4800">
                <a:latin typeface="Times New Roman"/>
                <a:ea typeface="Times New Roman"/>
                <a:cs typeface="Times New Roman"/>
                <a:sym typeface="Times New Roman"/>
              </a:rPr>
              <a:t>, 100097-. https://doi.org/10.1016/j.caeai.2022.100097</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Team, C. (2023, November 21). </a:t>
            </a:r>
            <a:r>
              <a:rPr i="1" lang="en" sz="4800">
                <a:latin typeface="Times New Roman"/>
                <a:ea typeface="Times New Roman"/>
                <a:cs typeface="Times New Roman"/>
                <a:sym typeface="Times New Roman"/>
              </a:rPr>
              <a:t>Artificial Intelligence (AI)</a:t>
            </a:r>
            <a:r>
              <a:rPr lang="en" sz="4800">
                <a:latin typeface="Times New Roman"/>
                <a:ea typeface="Times New Roman"/>
                <a:cs typeface="Times New Roman"/>
                <a:sym typeface="Times New Roman"/>
              </a:rPr>
              <a:t>. Corporate Finance Institute. https://corporatefinanceinstitute.com/resources/data-science/artificial-intelligence-ai/</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i="1" lang="en" sz="4800">
                <a:latin typeface="Times New Roman"/>
                <a:ea typeface="Times New Roman"/>
                <a:cs typeface="Times New Roman"/>
                <a:sym typeface="Times New Roman"/>
              </a:rPr>
              <a:t>TOP 25 QUOTES BY LEV S. VYGOTSKY | A-Z Quotes</a:t>
            </a:r>
            <a:r>
              <a:rPr lang="en" sz="4800">
                <a:latin typeface="Times New Roman"/>
                <a:ea typeface="Times New Roman"/>
                <a:cs typeface="Times New Roman"/>
                <a:sym typeface="Times New Roman"/>
              </a:rPr>
              <a:t>. (n.d.). A-Z Quotes. https://www.azquotes.com/author/18302-Lev_S_Vygotsky</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4800">
              <a:latin typeface="Arial"/>
              <a:ea typeface="Arial"/>
              <a:cs typeface="Arial"/>
              <a:sym typeface="Arial"/>
            </a:endParaRPr>
          </a:p>
          <a:p>
            <a:pPr indent="-457200" lvl="0" marL="0" rtl="0" algn="l">
              <a:lnSpc>
                <a:spcPct val="200000"/>
              </a:lnSpc>
              <a:spcBef>
                <a:spcPts val="0"/>
              </a:spcBef>
              <a:spcAft>
                <a:spcPts val="0"/>
              </a:spcAft>
              <a:buNone/>
            </a:pPr>
            <a:r>
              <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lnSpc>
                <a:spcPct val="200000"/>
              </a:lnSpc>
              <a:spcBef>
                <a:spcPts val="0"/>
              </a:spcBef>
              <a:spcAft>
                <a:spcPts val="0"/>
              </a:spcAft>
              <a:buNone/>
            </a:pPr>
            <a:r>
              <a:t/>
            </a:r>
            <a:endParaRPr sz="5200">
              <a:latin typeface="Times New Roman"/>
              <a:ea typeface="Times New Roman"/>
              <a:cs typeface="Times New Roman"/>
              <a:sym typeface="Times New Roman"/>
            </a:endParaRPr>
          </a:p>
          <a:p>
            <a:pPr indent="0" lvl="0" marL="0" rtl="0" algn="l">
              <a:lnSpc>
                <a:spcPct val="200000"/>
              </a:lnSpc>
              <a:spcBef>
                <a:spcPts val="1200"/>
              </a:spcBef>
              <a:spcAft>
                <a:spcPts val="0"/>
              </a:spcAft>
              <a:buNone/>
            </a:pPr>
            <a:r>
              <a:t/>
            </a:r>
            <a:endParaRPr sz="5200">
              <a:latin typeface="Times New Roman"/>
              <a:ea typeface="Times New Roman"/>
              <a:cs typeface="Times New Roman"/>
              <a:sym typeface="Times New Roman"/>
            </a:endParaRPr>
          </a:p>
          <a:p>
            <a:pPr indent="0" lvl="0" marL="0" rtl="0" algn="l">
              <a:spcBef>
                <a:spcPts val="1200"/>
              </a:spcBef>
              <a:spcAft>
                <a:spcPts val="120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8"/>
          <p:cNvSpPr txBox="1"/>
          <p:nvPr>
            <p:ph type="title"/>
          </p:nvPr>
        </p:nvSpPr>
        <p:spPr>
          <a:xfrm>
            <a:off x="729450" y="657750"/>
            <a:ext cx="7688700" cy="535200"/>
          </a:xfrm>
          <a:prstGeom prst="rect">
            <a:avLst/>
          </a:prstGeom>
        </p:spPr>
        <p:txBody>
          <a:bodyPr anchorCtr="0" anchor="t" bIns="91425" lIns="91425" spcFirstLastPara="1" rIns="91425" wrap="square" tIns="91425">
            <a:normAutofit fontScale="90000"/>
          </a:bodyPr>
          <a:lstStyle/>
          <a:p>
            <a:pPr indent="0" lvl="0" marL="0" rtl="0" algn="ctr">
              <a:spcBef>
                <a:spcPts val="0"/>
              </a:spcBef>
              <a:spcAft>
                <a:spcPts val="0"/>
              </a:spcAft>
              <a:buNone/>
            </a:pPr>
            <a:r>
              <a:rPr lang="en"/>
              <a:t>References</a:t>
            </a:r>
            <a:endParaRPr/>
          </a:p>
        </p:txBody>
      </p:sp>
      <p:sp>
        <p:nvSpPr>
          <p:cNvPr id="189" name="Google Shape;189;p28"/>
          <p:cNvSpPr txBox="1"/>
          <p:nvPr>
            <p:ph idx="1" type="body"/>
          </p:nvPr>
        </p:nvSpPr>
        <p:spPr>
          <a:xfrm>
            <a:off x="729450" y="1326575"/>
            <a:ext cx="7688700" cy="3505500"/>
          </a:xfrm>
          <a:prstGeom prst="rect">
            <a:avLst/>
          </a:prstGeom>
        </p:spPr>
        <p:txBody>
          <a:bodyPr anchorCtr="0" anchor="t" bIns="91425" lIns="91425" spcFirstLastPara="1" rIns="91425" wrap="square" tIns="91425">
            <a:normAutofit fontScale="25000" lnSpcReduction="20000"/>
          </a:bodyPr>
          <a:lstStyle/>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Trujillo, E, Lozano, M, Alarcon, A &amp; Zuluaga, L (2016). “</a:t>
            </a:r>
            <a:r>
              <a:rPr i="1" lang="en" sz="4800">
                <a:latin typeface="Times New Roman"/>
                <a:ea typeface="Times New Roman"/>
                <a:cs typeface="Times New Roman"/>
                <a:sym typeface="Times New Roman"/>
              </a:rPr>
              <a:t>Blended learning supported by digital technology and competency-based medical education: a case study of the social medicine course at the Universidad de los Andes, Colombia”. </a:t>
            </a:r>
            <a:r>
              <a:rPr lang="en" sz="4800">
                <a:latin typeface="Times New Roman"/>
                <a:ea typeface="Times New Roman"/>
                <a:cs typeface="Times New Roman"/>
                <a:sym typeface="Times New Roman"/>
              </a:rPr>
              <a:t>https://www.researchgate.net/publication/305876719_Blended_learning_supported_by_digital_technology_and_competency-based_medical_education_a_case_study_of_the_social_medicine_course_at_the_Universidad_de_los_Andes_Colombia</a:t>
            </a:r>
            <a:endParaRPr i="1"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Watson, A. (n.d.). </a:t>
            </a:r>
            <a:r>
              <a:rPr i="1" lang="en" sz="4800">
                <a:latin typeface="Times New Roman"/>
                <a:ea typeface="Times New Roman"/>
                <a:cs typeface="Times New Roman"/>
                <a:sym typeface="Times New Roman"/>
              </a:rPr>
              <a:t>What’s the Best Timing for Collaborative Learning? |Education &amp; Teacher Conferences</a:t>
            </a:r>
            <a:r>
              <a:rPr lang="en" sz="4800">
                <a:latin typeface="Times New Roman"/>
                <a:ea typeface="Times New Roman"/>
                <a:cs typeface="Times New Roman"/>
                <a:sym typeface="Times New Roman"/>
              </a:rPr>
              <a:t>. https://www.learningandthebrain.com/blog/whats-best-timing-collaborative-learning/</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rPr lang="en" sz="4800">
                <a:latin typeface="Times New Roman"/>
                <a:ea typeface="Times New Roman"/>
                <a:cs typeface="Times New Roman"/>
                <a:sym typeface="Times New Roman"/>
              </a:rPr>
              <a:t>Weber, C. (2021, April 2). </a:t>
            </a:r>
            <a:r>
              <a:rPr i="1" lang="en" sz="4800">
                <a:latin typeface="Times New Roman"/>
                <a:ea typeface="Times New Roman"/>
                <a:cs typeface="Times New Roman"/>
                <a:sym typeface="Times New Roman"/>
              </a:rPr>
              <a:t>Which Virtual Classroom Platform is best for ESL? – Crystal Clear ESL</a:t>
            </a:r>
            <a:r>
              <a:rPr lang="en" sz="4800">
                <a:latin typeface="Times New Roman"/>
                <a:ea typeface="Times New Roman"/>
                <a:cs typeface="Times New Roman"/>
                <a:sym typeface="Times New Roman"/>
              </a:rPr>
              <a:t>. https://esl-curriculum.com/which-virtual-classroom-platform-is-best-for-esl/</a:t>
            </a:r>
            <a:endParaRPr sz="4800">
              <a:latin typeface="Times New Roman"/>
              <a:ea typeface="Times New Roman"/>
              <a:cs typeface="Times New Roman"/>
              <a:sym typeface="Times New Roman"/>
            </a:endParaRPr>
          </a:p>
          <a:p>
            <a:pPr indent="-457200" lvl="0" marL="0" rtl="0" algn="l">
              <a:lnSpc>
                <a:spcPct val="200000"/>
              </a:lnSpc>
              <a:spcBef>
                <a:spcPts val="0"/>
              </a:spcBef>
              <a:spcAft>
                <a:spcPts val="0"/>
              </a:spcAft>
              <a:buNone/>
            </a:pPr>
            <a:r>
              <a:t/>
            </a:r>
            <a:endParaRPr sz="48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