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5840"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C37B2D-31B0-4B26-868B-F8A43D99C035}"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CF95896-BD5A-4189-9120-EFF6FC0D36D9}">
      <dgm:prSet/>
      <dgm:spPr/>
      <dgm:t>
        <a:bodyPr/>
        <a:lstStyle/>
        <a:p>
          <a:pPr>
            <a:defRPr cap="all"/>
          </a:pPr>
          <a:r>
            <a:rPr lang="en-GB"/>
            <a:t>€150,000 on Marketing</a:t>
          </a:r>
          <a:endParaRPr lang="en-US"/>
        </a:p>
      </dgm:t>
    </dgm:pt>
    <dgm:pt modelId="{81DCC47B-6164-469F-B968-C7E7CA7408C0}" type="parTrans" cxnId="{8EBCB35F-4ED1-41C5-940A-3636B74168BB}">
      <dgm:prSet/>
      <dgm:spPr/>
      <dgm:t>
        <a:bodyPr/>
        <a:lstStyle/>
        <a:p>
          <a:endParaRPr lang="en-US"/>
        </a:p>
      </dgm:t>
    </dgm:pt>
    <dgm:pt modelId="{A2B98FC2-5EF6-47DD-A133-4E57768DBCCB}" type="sibTrans" cxnId="{8EBCB35F-4ED1-41C5-940A-3636B74168BB}">
      <dgm:prSet/>
      <dgm:spPr/>
      <dgm:t>
        <a:bodyPr/>
        <a:lstStyle/>
        <a:p>
          <a:endParaRPr lang="en-US"/>
        </a:p>
      </dgm:t>
    </dgm:pt>
    <dgm:pt modelId="{088D66EE-9C6A-406C-A573-900437C05EC8}">
      <dgm:prSet/>
      <dgm:spPr/>
      <dgm:t>
        <a:bodyPr/>
        <a:lstStyle/>
        <a:p>
          <a:pPr>
            <a:defRPr cap="all"/>
          </a:pPr>
          <a:r>
            <a:rPr lang="en-GB"/>
            <a:t>€ 100,000 in Expanding Consultancy Team</a:t>
          </a:r>
          <a:endParaRPr lang="en-US"/>
        </a:p>
      </dgm:t>
    </dgm:pt>
    <dgm:pt modelId="{D0C5437C-8147-43CC-AF3A-7E507A52A573}" type="parTrans" cxnId="{834E6741-450E-45C9-9C50-DF7DF2425914}">
      <dgm:prSet/>
      <dgm:spPr/>
      <dgm:t>
        <a:bodyPr/>
        <a:lstStyle/>
        <a:p>
          <a:endParaRPr lang="en-US"/>
        </a:p>
      </dgm:t>
    </dgm:pt>
    <dgm:pt modelId="{E3DC2651-D08F-4D40-8B82-6C8835628846}" type="sibTrans" cxnId="{834E6741-450E-45C9-9C50-DF7DF2425914}">
      <dgm:prSet/>
      <dgm:spPr/>
      <dgm:t>
        <a:bodyPr/>
        <a:lstStyle/>
        <a:p>
          <a:endParaRPr lang="en-US"/>
        </a:p>
      </dgm:t>
    </dgm:pt>
    <dgm:pt modelId="{CAEA8AC4-4ECE-4C75-9530-BBD274F70715}">
      <dgm:prSet/>
      <dgm:spPr/>
      <dgm:t>
        <a:bodyPr/>
        <a:lstStyle/>
        <a:p>
          <a:pPr>
            <a:defRPr cap="all"/>
          </a:pPr>
          <a:r>
            <a:rPr lang="en-GB"/>
            <a:t>€ 250,000 in Enhancing Technological Infrastructure</a:t>
          </a:r>
          <a:endParaRPr lang="en-US"/>
        </a:p>
      </dgm:t>
    </dgm:pt>
    <dgm:pt modelId="{3E1E309F-EF19-4DC7-8D09-03F52B9C6DED}" type="parTrans" cxnId="{BF6AE5BE-3FF2-4068-9D7A-8E161E0900A2}">
      <dgm:prSet/>
      <dgm:spPr/>
      <dgm:t>
        <a:bodyPr/>
        <a:lstStyle/>
        <a:p>
          <a:endParaRPr lang="en-US"/>
        </a:p>
      </dgm:t>
    </dgm:pt>
    <dgm:pt modelId="{9E734BCA-6264-4C8D-8535-BF81D581F67B}" type="sibTrans" cxnId="{BF6AE5BE-3FF2-4068-9D7A-8E161E0900A2}">
      <dgm:prSet/>
      <dgm:spPr/>
      <dgm:t>
        <a:bodyPr/>
        <a:lstStyle/>
        <a:p>
          <a:endParaRPr lang="en-US"/>
        </a:p>
      </dgm:t>
    </dgm:pt>
    <dgm:pt modelId="{F249965E-E18F-47F5-AB73-7204F472BFD1}" type="pres">
      <dgm:prSet presAssocID="{F9C37B2D-31B0-4B26-868B-F8A43D99C035}" presName="root" presStyleCnt="0">
        <dgm:presLayoutVars>
          <dgm:dir/>
          <dgm:resizeHandles val="exact"/>
        </dgm:presLayoutVars>
      </dgm:prSet>
      <dgm:spPr/>
    </dgm:pt>
    <dgm:pt modelId="{0F6F0D41-7103-4479-A083-14EB5DF70DC2}" type="pres">
      <dgm:prSet presAssocID="{DCF95896-BD5A-4189-9120-EFF6FC0D36D9}" presName="compNode" presStyleCnt="0"/>
      <dgm:spPr/>
    </dgm:pt>
    <dgm:pt modelId="{092087A3-1DED-4B5C-82C8-CD3A5ABA8C9D}" type="pres">
      <dgm:prSet presAssocID="{DCF95896-BD5A-4189-9120-EFF6FC0D36D9}" presName="iconBgRect" presStyleLbl="bgShp" presStyleIdx="0" presStyleCnt="3"/>
      <dgm:spPr/>
    </dgm:pt>
    <dgm:pt modelId="{67606995-83FB-4015-B4FF-2C691BF87F9B}" type="pres">
      <dgm:prSet presAssocID="{DCF95896-BD5A-4189-9120-EFF6FC0D36D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97DB823B-C3AC-469C-AD25-85273EC32409}" type="pres">
      <dgm:prSet presAssocID="{DCF95896-BD5A-4189-9120-EFF6FC0D36D9}" presName="spaceRect" presStyleCnt="0"/>
      <dgm:spPr/>
    </dgm:pt>
    <dgm:pt modelId="{9B16B14E-CFE7-4BB5-AE5B-E4DC5F825318}" type="pres">
      <dgm:prSet presAssocID="{DCF95896-BD5A-4189-9120-EFF6FC0D36D9}" presName="textRect" presStyleLbl="revTx" presStyleIdx="0" presStyleCnt="3">
        <dgm:presLayoutVars>
          <dgm:chMax val="1"/>
          <dgm:chPref val="1"/>
        </dgm:presLayoutVars>
      </dgm:prSet>
      <dgm:spPr/>
    </dgm:pt>
    <dgm:pt modelId="{097806B9-C442-47DF-B579-B6DB8ED30EC4}" type="pres">
      <dgm:prSet presAssocID="{A2B98FC2-5EF6-47DD-A133-4E57768DBCCB}" presName="sibTrans" presStyleCnt="0"/>
      <dgm:spPr/>
    </dgm:pt>
    <dgm:pt modelId="{EB1E317C-FAF5-4E8D-BBEF-6AB42924A747}" type="pres">
      <dgm:prSet presAssocID="{088D66EE-9C6A-406C-A573-900437C05EC8}" presName="compNode" presStyleCnt="0"/>
      <dgm:spPr/>
    </dgm:pt>
    <dgm:pt modelId="{C201231A-B2CE-4803-8B70-6386CE4ACAEF}" type="pres">
      <dgm:prSet presAssocID="{088D66EE-9C6A-406C-A573-900437C05EC8}" presName="iconBgRect" presStyleLbl="bgShp" presStyleIdx="1" presStyleCnt="3"/>
      <dgm:spPr/>
    </dgm:pt>
    <dgm:pt modelId="{1BF2D9C9-BE94-4AB9-8AEA-B6E674DFA818}" type="pres">
      <dgm:prSet presAssocID="{088D66EE-9C6A-406C-A573-900437C05E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A3D3AF5-8BB1-40F0-8CD6-10516D775FCC}" type="pres">
      <dgm:prSet presAssocID="{088D66EE-9C6A-406C-A573-900437C05EC8}" presName="spaceRect" presStyleCnt="0"/>
      <dgm:spPr/>
    </dgm:pt>
    <dgm:pt modelId="{4347878B-42A8-4B7A-AA15-DAE0A164005F}" type="pres">
      <dgm:prSet presAssocID="{088D66EE-9C6A-406C-A573-900437C05EC8}" presName="textRect" presStyleLbl="revTx" presStyleIdx="1" presStyleCnt="3">
        <dgm:presLayoutVars>
          <dgm:chMax val="1"/>
          <dgm:chPref val="1"/>
        </dgm:presLayoutVars>
      </dgm:prSet>
      <dgm:spPr/>
    </dgm:pt>
    <dgm:pt modelId="{01466069-9EC3-46D2-A3D7-905FE974D58D}" type="pres">
      <dgm:prSet presAssocID="{E3DC2651-D08F-4D40-8B82-6C8835628846}" presName="sibTrans" presStyleCnt="0"/>
      <dgm:spPr/>
    </dgm:pt>
    <dgm:pt modelId="{12F2C940-911F-4E87-A267-F7EFEF7BE737}" type="pres">
      <dgm:prSet presAssocID="{CAEA8AC4-4ECE-4C75-9530-BBD274F70715}" presName="compNode" presStyleCnt="0"/>
      <dgm:spPr/>
    </dgm:pt>
    <dgm:pt modelId="{74E379DC-D238-4EA6-9582-75DB921FFAC4}" type="pres">
      <dgm:prSet presAssocID="{CAEA8AC4-4ECE-4C75-9530-BBD274F70715}" presName="iconBgRect" presStyleLbl="bgShp" presStyleIdx="2" presStyleCnt="3"/>
      <dgm:spPr/>
    </dgm:pt>
    <dgm:pt modelId="{121C93EA-33E4-4E27-89AE-99A54403DD61}" type="pres">
      <dgm:prSet presAssocID="{CAEA8AC4-4ECE-4C75-9530-BBD274F707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CD9A92F1-95D2-4A51-9880-059DF424BE7B}" type="pres">
      <dgm:prSet presAssocID="{CAEA8AC4-4ECE-4C75-9530-BBD274F70715}" presName="spaceRect" presStyleCnt="0"/>
      <dgm:spPr/>
    </dgm:pt>
    <dgm:pt modelId="{76492C35-86C0-4E13-BA46-8E7C9E383EAB}" type="pres">
      <dgm:prSet presAssocID="{CAEA8AC4-4ECE-4C75-9530-BBD274F70715}" presName="textRect" presStyleLbl="revTx" presStyleIdx="2" presStyleCnt="3">
        <dgm:presLayoutVars>
          <dgm:chMax val="1"/>
          <dgm:chPref val="1"/>
        </dgm:presLayoutVars>
      </dgm:prSet>
      <dgm:spPr/>
    </dgm:pt>
  </dgm:ptLst>
  <dgm:cxnLst>
    <dgm:cxn modelId="{14004E5F-30EC-4FF6-83D2-B89D1BBFC5A2}" type="presOf" srcId="{F9C37B2D-31B0-4B26-868B-F8A43D99C035}" destId="{F249965E-E18F-47F5-AB73-7204F472BFD1}" srcOrd="0" destOrd="0" presId="urn:microsoft.com/office/officeart/2018/5/layout/IconCircleLabelList"/>
    <dgm:cxn modelId="{8EBCB35F-4ED1-41C5-940A-3636B74168BB}" srcId="{F9C37B2D-31B0-4B26-868B-F8A43D99C035}" destId="{DCF95896-BD5A-4189-9120-EFF6FC0D36D9}" srcOrd="0" destOrd="0" parTransId="{81DCC47B-6164-469F-B968-C7E7CA7408C0}" sibTransId="{A2B98FC2-5EF6-47DD-A133-4E57768DBCCB}"/>
    <dgm:cxn modelId="{834E6741-450E-45C9-9C50-DF7DF2425914}" srcId="{F9C37B2D-31B0-4B26-868B-F8A43D99C035}" destId="{088D66EE-9C6A-406C-A573-900437C05EC8}" srcOrd="1" destOrd="0" parTransId="{D0C5437C-8147-43CC-AF3A-7E507A52A573}" sibTransId="{E3DC2651-D08F-4D40-8B82-6C8835628846}"/>
    <dgm:cxn modelId="{8233628E-0816-4E50-88F9-C36D96CE5898}" type="presOf" srcId="{088D66EE-9C6A-406C-A573-900437C05EC8}" destId="{4347878B-42A8-4B7A-AA15-DAE0A164005F}" srcOrd="0" destOrd="0" presId="urn:microsoft.com/office/officeart/2018/5/layout/IconCircleLabelList"/>
    <dgm:cxn modelId="{277BC991-6C96-408D-BC18-40375ECA1CA7}" type="presOf" srcId="{DCF95896-BD5A-4189-9120-EFF6FC0D36D9}" destId="{9B16B14E-CFE7-4BB5-AE5B-E4DC5F825318}" srcOrd="0" destOrd="0" presId="urn:microsoft.com/office/officeart/2018/5/layout/IconCircleLabelList"/>
    <dgm:cxn modelId="{DABAB2A5-8680-4B98-A656-A4D31208F5D8}" type="presOf" srcId="{CAEA8AC4-4ECE-4C75-9530-BBD274F70715}" destId="{76492C35-86C0-4E13-BA46-8E7C9E383EAB}" srcOrd="0" destOrd="0" presId="urn:microsoft.com/office/officeart/2018/5/layout/IconCircleLabelList"/>
    <dgm:cxn modelId="{BF6AE5BE-3FF2-4068-9D7A-8E161E0900A2}" srcId="{F9C37B2D-31B0-4B26-868B-F8A43D99C035}" destId="{CAEA8AC4-4ECE-4C75-9530-BBD274F70715}" srcOrd="2" destOrd="0" parTransId="{3E1E309F-EF19-4DC7-8D09-03F52B9C6DED}" sibTransId="{9E734BCA-6264-4C8D-8535-BF81D581F67B}"/>
    <dgm:cxn modelId="{497EB6EE-A519-4DBB-8DAD-B6EA7BC38B1D}" type="presParOf" srcId="{F249965E-E18F-47F5-AB73-7204F472BFD1}" destId="{0F6F0D41-7103-4479-A083-14EB5DF70DC2}" srcOrd="0" destOrd="0" presId="urn:microsoft.com/office/officeart/2018/5/layout/IconCircleLabelList"/>
    <dgm:cxn modelId="{BF769E5F-04A5-4E0D-B12F-FF52EFDEFCE4}" type="presParOf" srcId="{0F6F0D41-7103-4479-A083-14EB5DF70DC2}" destId="{092087A3-1DED-4B5C-82C8-CD3A5ABA8C9D}" srcOrd="0" destOrd="0" presId="urn:microsoft.com/office/officeart/2018/5/layout/IconCircleLabelList"/>
    <dgm:cxn modelId="{8718F064-2B85-4318-9A18-D6E394F82E8B}" type="presParOf" srcId="{0F6F0D41-7103-4479-A083-14EB5DF70DC2}" destId="{67606995-83FB-4015-B4FF-2C691BF87F9B}" srcOrd="1" destOrd="0" presId="urn:microsoft.com/office/officeart/2018/5/layout/IconCircleLabelList"/>
    <dgm:cxn modelId="{4F21C793-A2CB-4207-9F96-151689F441D3}" type="presParOf" srcId="{0F6F0D41-7103-4479-A083-14EB5DF70DC2}" destId="{97DB823B-C3AC-469C-AD25-85273EC32409}" srcOrd="2" destOrd="0" presId="urn:microsoft.com/office/officeart/2018/5/layout/IconCircleLabelList"/>
    <dgm:cxn modelId="{5A3BCC44-E5F7-4D63-A155-68F96FAD2C7A}" type="presParOf" srcId="{0F6F0D41-7103-4479-A083-14EB5DF70DC2}" destId="{9B16B14E-CFE7-4BB5-AE5B-E4DC5F825318}" srcOrd="3" destOrd="0" presId="urn:microsoft.com/office/officeart/2018/5/layout/IconCircleLabelList"/>
    <dgm:cxn modelId="{3E103840-D16B-4A06-B11D-45EE9BFFC102}" type="presParOf" srcId="{F249965E-E18F-47F5-AB73-7204F472BFD1}" destId="{097806B9-C442-47DF-B579-B6DB8ED30EC4}" srcOrd="1" destOrd="0" presId="urn:microsoft.com/office/officeart/2018/5/layout/IconCircleLabelList"/>
    <dgm:cxn modelId="{F3AFF64E-7C49-4A95-995C-D1F3B5CB47A3}" type="presParOf" srcId="{F249965E-E18F-47F5-AB73-7204F472BFD1}" destId="{EB1E317C-FAF5-4E8D-BBEF-6AB42924A747}" srcOrd="2" destOrd="0" presId="urn:microsoft.com/office/officeart/2018/5/layout/IconCircleLabelList"/>
    <dgm:cxn modelId="{8CC8EE4B-EC6F-4E89-BC27-FC838F1F2A6C}" type="presParOf" srcId="{EB1E317C-FAF5-4E8D-BBEF-6AB42924A747}" destId="{C201231A-B2CE-4803-8B70-6386CE4ACAEF}" srcOrd="0" destOrd="0" presId="urn:microsoft.com/office/officeart/2018/5/layout/IconCircleLabelList"/>
    <dgm:cxn modelId="{D2FB1337-89FE-4C0E-B831-A67924421358}" type="presParOf" srcId="{EB1E317C-FAF5-4E8D-BBEF-6AB42924A747}" destId="{1BF2D9C9-BE94-4AB9-8AEA-B6E674DFA818}" srcOrd="1" destOrd="0" presId="urn:microsoft.com/office/officeart/2018/5/layout/IconCircleLabelList"/>
    <dgm:cxn modelId="{4EE7CE54-162E-4B6B-B134-56D33D3964E4}" type="presParOf" srcId="{EB1E317C-FAF5-4E8D-BBEF-6AB42924A747}" destId="{DA3D3AF5-8BB1-40F0-8CD6-10516D775FCC}" srcOrd="2" destOrd="0" presId="urn:microsoft.com/office/officeart/2018/5/layout/IconCircleLabelList"/>
    <dgm:cxn modelId="{0B1740D2-E8D0-40D8-BCC8-876B955DB104}" type="presParOf" srcId="{EB1E317C-FAF5-4E8D-BBEF-6AB42924A747}" destId="{4347878B-42A8-4B7A-AA15-DAE0A164005F}" srcOrd="3" destOrd="0" presId="urn:microsoft.com/office/officeart/2018/5/layout/IconCircleLabelList"/>
    <dgm:cxn modelId="{FA73DC51-86ED-4039-83A4-BCD5B4A837A1}" type="presParOf" srcId="{F249965E-E18F-47F5-AB73-7204F472BFD1}" destId="{01466069-9EC3-46D2-A3D7-905FE974D58D}" srcOrd="3" destOrd="0" presId="urn:microsoft.com/office/officeart/2018/5/layout/IconCircleLabelList"/>
    <dgm:cxn modelId="{AA67E4FA-0B91-4CAC-A8B8-EEB268849E83}" type="presParOf" srcId="{F249965E-E18F-47F5-AB73-7204F472BFD1}" destId="{12F2C940-911F-4E87-A267-F7EFEF7BE737}" srcOrd="4" destOrd="0" presId="urn:microsoft.com/office/officeart/2018/5/layout/IconCircleLabelList"/>
    <dgm:cxn modelId="{3DEFC677-294D-4723-BC3E-13F2BE894FE9}" type="presParOf" srcId="{12F2C940-911F-4E87-A267-F7EFEF7BE737}" destId="{74E379DC-D238-4EA6-9582-75DB921FFAC4}" srcOrd="0" destOrd="0" presId="urn:microsoft.com/office/officeart/2018/5/layout/IconCircleLabelList"/>
    <dgm:cxn modelId="{9BC6D8CA-468B-4347-A602-C9F225D42402}" type="presParOf" srcId="{12F2C940-911F-4E87-A267-F7EFEF7BE737}" destId="{121C93EA-33E4-4E27-89AE-99A54403DD61}" srcOrd="1" destOrd="0" presId="urn:microsoft.com/office/officeart/2018/5/layout/IconCircleLabelList"/>
    <dgm:cxn modelId="{BB7EE488-DF26-4ADE-8003-45C298F7BEEF}" type="presParOf" srcId="{12F2C940-911F-4E87-A267-F7EFEF7BE737}" destId="{CD9A92F1-95D2-4A51-9880-059DF424BE7B}" srcOrd="2" destOrd="0" presId="urn:microsoft.com/office/officeart/2018/5/layout/IconCircleLabelList"/>
    <dgm:cxn modelId="{EDD350DC-25CD-4DA7-B1D5-040F5A7E2DCE}" type="presParOf" srcId="{12F2C940-911F-4E87-A267-F7EFEF7BE737}" destId="{76492C35-86C0-4E13-BA46-8E7C9E383EA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E841B1-CD7E-46AA-B455-57F6EEB18D5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B6F5E0A-2224-409B-9E72-FB7D8A3376EA}">
      <dgm:prSet/>
      <dgm:spPr/>
      <dgm:t>
        <a:bodyPr/>
        <a:lstStyle/>
        <a:p>
          <a:r>
            <a:rPr lang="en-GB" b="0" i="0"/>
            <a:t>Our consultancy goes beyond adaptation; it's about thriving in the evolving remote work landscape.</a:t>
          </a:r>
          <a:endParaRPr lang="en-US"/>
        </a:p>
      </dgm:t>
    </dgm:pt>
    <dgm:pt modelId="{DA10AD9A-D174-4472-AFC9-CFE5B2C802E0}" type="parTrans" cxnId="{18776BCA-EBDD-40F3-93EA-C6D1B0C74AC9}">
      <dgm:prSet/>
      <dgm:spPr/>
      <dgm:t>
        <a:bodyPr/>
        <a:lstStyle/>
        <a:p>
          <a:endParaRPr lang="en-US"/>
        </a:p>
      </dgm:t>
    </dgm:pt>
    <dgm:pt modelId="{D7A09E2F-41DC-4763-9880-A592004A33FA}" type="sibTrans" cxnId="{18776BCA-EBDD-40F3-93EA-C6D1B0C74AC9}">
      <dgm:prSet/>
      <dgm:spPr/>
      <dgm:t>
        <a:bodyPr/>
        <a:lstStyle/>
        <a:p>
          <a:endParaRPr lang="en-US"/>
        </a:p>
      </dgm:t>
    </dgm:pt>
    <dgm:pt modelId="{4E4D2D31-BDC3-4690-9136-404E2CBE9F03}">
      <dgm:prSet/>
      <dgm:spPr/>
      <dgm:t>
        <a:bodyPr/>
        <a:lstStyle/>
        <a:p>
          <a:r>
            <a:rPr lang="en-GB"/>
            <a:t>We offer a unique and fresh perspective in the consultancy industry by addressing technology, policies, and the well-being of remote employees.</a:t>
          </a:r>
          <a:endParaRPr lang="en-US"/>
        </a:p>
      </dgm:t>
    </dgm:pt>
    <dgm:pt modelId="{A7376565-3D67-4848-8C26-EE4468AE9FCD}" type="parTrans" cxnId="{1AF62DA4-BEA8-4B7F-8635-1748FF4A359F}">
      <dgm:prSet/>
      <dgm:spPr/>
      <dgm:t>
        <a:bodyPr/>
        <a:lstStyle/>
        <a:p>
          <a:endParaRPr lang="en-US"/>
        </a:p>
      </dgm:t>
    </dgm:pt>
    <dgm:pt modelId="{A1717E12-5E7D-42C4-B649-CD186CE7C4D1}" type="sibTrans" cxnId="{1AF62DA4-BEA8-4B7F-8635-1748FF4A359F}">
      <dgm:prSet/>
      <dgm:spPr/>
      <dgm:t>
        <a:bodyPr/>
        <a:lstStyle/>
        <a:p>
          <a:endParaRPr lang="en-US"/>
        </a:p>
      </dgm:t>
    </dgm:pt>
    <dgm:pt modelId="{F406400B-EEE7-4DA8-BC86-DA5B20C7A29F}">
      <dgm:prSet/>
      <dgm:spPr/>
      <dgm:t>
        <a:bodyPr/>
        <a:lstStyle/>
        <a:p>
          <a:r>
            <a:rPr lang="en-GB" b="0" i="0"/>
            <a:t>We extend our heartfelt thanks to the esteemed Dragons for their time and consideration.</a:t>
          </a:r>
          <a:endParaRPr lang="en-US"/>
        </a:p>
      </dgm:t>
    </dgm:pt>
    <dgm:pt modelId="{F6E9999D-6E14-45CA-9828-916D1CE85CE6}" type="parTrans" cxnId="{5EED2776-9E00-4273-820D-FA5B36F3A414}">
      <dgm:prSet/>
      <dgm:spPr/>
      <dgm:t>
        <a:bodyPr/>
        <a:lstStyle/>
        <a:p>
          <a:endParaRPr lang="en-US"/>
        </a:p>
      </dgm:t>
    </dgm:pt>
    <dgm:pt modelId="{4915E367-55B3-486A-B1F6-9397204ED3DB}" type="sibTrans" cxnId="{5EED2776-9E00-4273-820D-FA5B36F3A414}">
      <dgm:prSet/>
      <dgm:spPr/>
      <dgm:t>
        <a:bodyPr/>
        <a:lstStyle/>
        <a:p>
          <a:endParaRPr lang="en-US"/>
        </a:p>
      </dgm:t>
    </dgm:pt>
    <dgm:pt modelId="{73FB3736-B804-43C9-BF26-386AA8440D4F}" type="pres">
      <dgm:prSet presAssocID="{7FE841B1-CD7E-46AA-B455-57F6EEB18D5C}" presName="vert0" presStyleCnt="0">
        <dgm:presLayoutVars>
          <dgm:dir/>
          <dgm:animOne val="branch"/>
          <dgm:animLvl val="lvl"/>
        </dgm:presLayoutVars>
      </dgm:prSet>
      <dgm:spPr/>
    </dgm:pt>
    <dgm:pt modelId="{B87A99D1-2EB1-4121-9A22-8E9244DA9A1D}" type="pres">
      <dgm:prSet presAssocID="{DB6F5E0A-2224-409B-9E72-FB7D8A3376EA}" presName="thickLine" presStyleLbl="alignNode1" presStyleIdx="0" presStyleCnt="3"/>
      <dgm:spPr/>
    </dgm:pt>
    <dgm:pt modelId="{ED2E5496-E7DE-4DA8-81CC-E7C7D461F58F}" type="pres">
      <dgm:prSet presAssocID="{DB6F5E0A-2224-409B-9E72-FB7D8A3376EA}" presName="horz1" presStyleCnt="0"/>
      <dgm:spPr/>
    </dgm:pt>
    <dgm:pt modelId="{25F51681-5EDA-4FA9-9EB2-C3BFC78C808E}" type="pres">
      <dgm:prSet presAssocID="{DB6F5E0A-2224-409B-9E72-FB7D8A3376EA}" presName="tx1" presStyleLbl="revTx" presStyleIdx="0" presStyleCnt="3"/>
      <dgm:spPr/>
    </dgm:pt>
    <dgm:pt modelId="{4278CF9E-FAEA-4EE4-8B03-B09739B9FC97}" type="pres">
      <dgm:prSet presAssocID="{DB6F5E0A-2224-409B-9E72-FB7D8A3376EA}" presName="vert1" presStyleCnt="0"/>
      <dgm:spPr/>
    </dgm:pt>
    <dgm:pt modelId="{CBA3E445-9B68-48B8-A83A-DD0DA981A693}" type="pres">
      <dgm:prSet presAssocID="{4E4D2D31-BDC3-4690-9136-404E2CBE9F03}" presName="thickLine" presStyleLbl="alignNode1" presStyleIdx="1" presStyleCnt="3"/>
      <dgm:spPr/>
    </dgm:pt>
    <dgm:pt modelId="{9E6BF116-0860-40FA-AAFE-B853AA1D7B64}" type="pres">
      <dgm:prSet presAssocID="{4E4D2D31-BDC3-4690-9136-404E2CBE9F03}" presName="horz1" presStyleCnt="0"/>
      <dgm:spPr/>
    </dgm:pt>
    <dgm:pt modelId="{A22C2CEA-1053-4C73-BB91-088D3E7A3E98}" type="pres">
      <dgm:prSet presAssocID="{4E4D2D31-BDC3-4690-9136-404E2CBE9F03}" presName="tx1" presStyleLbl="revTx" presStyleIdx="1" presStyleCnt="3"/>
      <dgm:spPr/>
    </dgm:pt>
    <dgm:pt modelId="{6A8A8F61-0556-4937-8FF5-6A36A106998A}" type="pres">
      <dgm:prSet presAssocID="{4E4D2D31-BDC3-4690-9136-404E2CBE9F03}" presName="vert1" presStyleCnt="0"/>
      <dgm:spPr/>
    </dgm:pt>
    <dgm:pt modelId="{0B7B6E2B-191E-4507-A89A-9FE9B93DAE35}" type="pres">
      <dgm:prSet presAssocID="{F406400B-EEE7-4DA8-BC86-DA5B20C7A29F}" presName="thickLine" presStyleLbl="alignNode1" presStyleIdx="2" presStyleCnt="3"/>
      <dgm:spPr/>
    </dgm:pt>
    <dgm:pt modelId="{9E66C2BB-1E49-4FA4-9B11-9B6EBCE66EA8}" type="pres">
      <dgm:prSet presAssocID="{F406400B-EEE7-4DA8-BC86-DA5B20C7A29F}" presName="horz1" presStyleCnt="0"/>
      <dgm:spPr/>
    </dgm:pt>
    <dgm:pt modelId="{9F6C45E0-266A-407E-8D0A-A3EEEEA77EAA}" type="pres">
      <dgm:prSet presAssocID="{F406400B-EEE7-4DA8-BC86-DA5B20C7A29F}" presName="tx1" presStyleLbl="revTx" presStyleIdx="2" presStyleCnt="3"/>
      <dgm:spPr/>
    </dgm:pt>
    <dgm:pt modelId="{5558EDA6-7DFF-4B98-A510-1C540D8EF290}" type="pres">
      <dgm:prSet presAssocID="{F406400B-EEE7-4DA8-BC86-DA5B20C7A29F}" presName="vert1" presStyleCnt="0"/>
      <dgm:spPr/>
    </dgm:pt>
  </dgm:ptLst>
  <dgm:cxnLst>
    <dgm:cxn modelId="{776CC16D-2175-4C09-A708-39A27B42BC2D}" type="presOf" srcId="{F406400B-EEE7-4DA8-BC86-DA5B20C7A29F}" destId="{9F6C45E0-266A-407E-8D0A-A3EEEEA77EAA}" srcOrd="0" destOrd="0" presId="urn:microsoft.com/office/officeart/2008/layout/LinedList"/>
    <dgm:cxn modelId="{5EED2776-9E00-4273-820D-FA5B36F3A414}" srcId="{7FE841B1-CD7E-46AA-B455-57F6EEB18D5C}" destId="{F406400B-EEE7-4DA8-BC86-DA5B20C7A29F}" srcOrd="2" destOrd="0" parTransId="{F6E9999D-6E14-45CA-9828-916D1CE85CE6}" sibTransId="{4915E367-55B3-486A-B1F6-9397204ED3DB}"/>
    <dgm:cxn modelId="{0B11BA5A-7F18-4C15-96B7-FB6B565A72FE}" type="presOf" srcId="{4E4D2D31-BDC3-4690-9136-404E2CBE9F03}" destId="{A22C2CEA-1053-4C73-BB91-088D3E7A3E98}" srcOrd="0" destOrd="0" presId="urn:microsoft.com/office/officeart/2008/layout/LinedList"/>
    <dgm:cxn modelId="{1AF62DA4-BEA8-4B7F-8635-1748FF4A359F}" srcId="{7FE841B1-CD7E-46AA-B455-57F6EEB18D5C}" destId="{4E4D2D31-BDC3-4690-9136-404E2CBE9F03}" srcOrd="1" destOrd="0" parTransId="{A7376565-3D67-4848-8C26-EE4468AE9FCD}" sibTransId="{A1717E12-5E7D-42C4-B649-CD186CE7C4D1}"/>
    <dgm:cxn modelId="{5F6E1AC0-4EE2-4BF0-98CC-CDAE3CB8AE9C}" type="presOf" srcId="{7FE841B1-CD7E-46AA-B455-57F6EEB18D5C}" destId="{73FB3736-B804-43C9-BF26-386AA8440D4F}" srcOrd="0" destOrd="0" presId="urn:microsoft.com/office/officeart/2008/layout/LinedList"/>
    <dgm:cxn modelId="{18776BCA-EBDD-40F3-93EA-C6D1B0C74AC9}" srcId="{7FE841B1-CD7E-46AA-B455-57F6EEB18D5C}" destId="{DB6F5E0A-2224-409B-9E72-FB7D8A3376EA}" srcOrd="0" destOrd="0" parTransId="{DA10AD9A-D174-4472-AFC9-CFE5B2C802E0}" sibTransId="{D7A09E2F-41DC-4763-9880-A592004A33FA}"/>
    <dgm:cxn modelId="{9BC055F7-B9FC-4D1B-BBF6-712DD759A7F3}" type="presOf" srcId="{DB6F5E0A-2224-409B-9E72-FB7D8A3376EA}" destId="{25F51681-5EDA-4FA9-9EB2-C3BFC78C808E}" srcOrd="0" destOrd="0" presId="urn:microsoft.com/office/officeart/2008/layout/LinedList"/>
    <dgm:cxn modelId="{2CB44911-8968-4201-B8BE-D3C6D59ACEE3}" type="presParOf" srcId="{73FB3736-B804-43C9-BF26-386AA8440D4F}" destId="{B87A99D1-2EB1-4121-9A22-8E9244DA9A1D}" srcOrd="0" destOrd="0" presId="urn:microsoft.com/office/officeart/2008/layout/LinedList"/>
    <dgm:cxn modelId="{85CE04D2-857A-4055-8C9F-A027F3F44C9F}" type="presParOf" srcId="{73FB3736-B804-43C9-BF26-386AA8440D4F}" destId="{ED2E5496-E7DE-4DA8-81CC-E7C7D461F58F}" srcOrd="1" destOrd="0" presId="urn:microsoft.com/office/officeart/2008/layout/LinedList"/>
    <dgm:cxn modelId="{412CC12E-150C-4BDE-80E1-E9D05FC46B0F}" type="presParOf" srcId="{ED2E5496-E7DE-4DA8-81CC-E7C7D461F58F}" destId="{25F51681-5EDA-4FA9-9EB2-C3BFC78C808E}" srcOrd="0" destOrd="0" presId="urn:microsoft.com/office/officeart/2008/layout/LinedList"/>
    <dgm:cxn modelId="{85B784C9-8988-4ABB-9557-663D42A9A9F2}" type="presParOf" srcId="{ED2E5496-E7DE-4DA8-81CC-E7C7D461F58F}" destId="{4278CF9E-FAEA-4EE4-8B03-B09739B9FC97}" srcOrd="1" destOrd="0" presId="urn:microsoft.com/office/officeart/2008/layout/LinedList"/>
    <dgm:cxn modelId="{38A224F2-7717-4D10-97B0-FB9CA732A27F}" type="presParOf" srcId="{73FB3736-B804-43C9-BF26-386AA8440D4F}" destId="{CBA3E445-9B68-48B8-A83A-DD0DA981A693}" srcOrd="2" destOrd="0" presId="urn:microsoft.com/office/officeart/2008/layout/LinedList"/>
    <dgm:cxn modelId="{0AA63B9D-8DDF-4E2F-882C-4691684182A5}" type="presParOf" srcId="{73FB3736-B804-43C9-BF26-386AA8440D4F}" destId="{9E6BF116-0860-40FA-AAFE-B853AA1D7B64}" srcOrd="3" destOrd="0" presId="urn:microsoft.com/office/officeart/2008/layout/LinedList"/>
    <dgm:cxn modelId="{E7906C05-9E4A-4398-B6D6-69D26163457C}" type="presParOf" srcId="{9E6BF116-0860-40FA-AAFE-B853AA1D7B64}" destId="{A22C2CEA-1053-4C73-BB91-088D3E7A3E98}" srcOrd="0" destOrd="0" presId="urn:microsoft.com/office/officeart/2008/layout/LinedList"/>
    <dgm:cxn modelId="{845A1283-7EFC-4CBF-A35F-641036098E4E}" type="presParOf" srcId="{9E6BF116-0860-40FA-AAFE-B853AA1D7B64}" destId="{6A8A8F61-0556-4937-8FF5-6A36A106998A}" srcOrd="1" destOrd="0" presId="urn:microsoft.com/office/officeart/2008/layout/LinedList"/>
    <dgm:cxn modelId="{70AE2B30-008C-49F3-B960-F30410F40184}" type="presParOf" srcId="{73FB3736-B804-43C9-BF26-386AA8440D4F}" destId="{0B7B6E2B-191E-4507-A89A-9FE9B93DAE35}" srcOrd="4" destOrd="0" presId="urn:microsoft.com/office/officeart/2008/layout/LinedList"/>
    <dgm:cxn modelId="{EF77D890-B7EC-458B-B6F0-B0D0BF9FAFB3}" type="presParOf" srcId="{73FB3736-B804-43C9-BF26-386AA8440D4F}" destId="{9E66C2BB-1E49-4FA4-9B11-9B6EBCE66EA8}" srcOrd="5" destOrd="0" presId="urn:microsoft.com/office/officeart/2008/layout/LinedList"/>
    <dgm:cxn modelId="{8F9969B4-E7F5-49D0-A80D-B52A375D9D2E}" type="presParOf" srcId="{9E66C2BB-1E49-4FA4-9B11-9B6EBCE66EA8}" destId="{9F6C45E0-266A-407E-8D0A-A3EEEEA77EAA}" srcOrd="0" destOrd="0" presId="urn:microsoft.com/office/officeart/2008/layout/LinedList"/>
    <dgm:cxn modelId="{9549CF44-ADDD-4BBC-A889-37C982EEA5DA}" type="presParOf" srcId="{9E66C2BB-1E49-4FA4-9B11-9B6EBCE66EA8}" destId="{5558EDA6-7DFF-4B98-A510-1C540D8EF2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087A3-1DED-4B5C-82C8-CD3A5ABA8C9D}">
      <dsp:nvSpPr>
        <dsp:cNvPr id="0" name=""/>
        <dsp:cNvSpPr/>
      </dsp:nvSpPr>
      <dsp:spPr>
        <a:xfrm>
          <a:off x="610470"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06995-83FB-4015-B4FF-2C691BF87F9B}">
      <dsp:nvSpPr>
        <dsp:cNvPr id="0" name=""/>
        <dsp:cNvSpPr/>
      </dsp:nvSpPr>
      <dsp:spPr>
        <a:xfrm>
          <a:off x="1012657" y="40963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16B14E-CFE7-4BB5-AE5B-E4DC5F825318}">
      <dsp:nvSpPr>
        <dsp:cNvPr id="0" name=""/>
        <dsp:cNvSpPr/>
      </dsp:nvSpPr>
      <dsp:spPr>
        <a:xfrm>
          <a:off x="7188"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€150,000 on Marketing</a:t>
          </a:r>
          <a:endParaRPr lang="en-US" sz="1700" kern="1200"/>
        </a:p>
      </dsp:txBody>
      <dsp:txXfrm>
        <a:off x="7188" y="2482451"/>
        <a:ext cx="3093750" cy="720000"/>
      </dsp:txXfrm>
    </dsp:sp>
    <dsp:sp modelId="{C201231A-B2CE-4803-8B70-6386CE4ACAEF}">
      <dsp:nvSpPr>
        <dsp:cNvPr id="0" name=""/>
        <dsp:cNvSpPr/>
      </dsp:nvSpPr>
      <dsp:spPr>
        <a:xfrm>
          <a:off x="4245626"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2D9C9-BE94-4AB9-8AEA-B6E674DFA818}">
      <dsp:nvSpPr>
        <dsp:cNvPr id="0" name=""/>
        <dsp:cNvSpPr/>
      </dsp:nvSpPr>
      <dsp:spPr>
        <a:xfrm>
          <a:off x="4647813" y="40963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47878B-42A8-4B7A-AA15-DAE0A164005F}">
      <dsp:nvSpPr>
        <dsp:cNvPr id="0" name=""/>
        <dsp:cNvSpPr/>
      </dsp:nvSpPr>
      <dsp:spPr>
        <a:xfrm>
          <a:off x="3642345"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€ 100,000 in Expanding Consultancy Team</a:t>
          </a:r>
          <a:endParaRPr lang="en-US" sz="1700" kern="1200"/>
        </a:p>
      </dsp:txBody>
      <dsp:txXfrm>
        <a:off x="3642345" y="2482451"/>
        <a:ext cx="3093750" cy="720000"/>
      </dsp:txXfrm>
    </dsp:sp>
    <dsp:sp modelId="{74E379DC-D238-4EA6-9582-75DB921FFAC4}">
      <dsp:nvSpPr>
        <dsp:cNvPr id="0" name=""/>
        <dsp:cNvSpPr/>
      </dsp:nvSpPr>
      <dsp:spPr>
        <a:xfrm>
          <a:off x="7880782" y="7450"/>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C93EA-33E4-4E27-89AE-99A54403DD61}">
      <dsp:nvSpPr>
        <dsp:cNvPr id="0" name=""/>
        <dsp:cNvSpPr/>
      </dsp:nvSpPr>
      <dsp:spPr>
        <a:xfrm>
          <a:off x="8282970" y="40963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492C35-86C0-4E13-BA46-8E7C9E383EAB}">
      <dsp:nvSpPr>
        <dsp:cNvPr id="0" name=""/>
        <dsp:cNvSpPr/>
      </dsp:nvSpPr>
      <dsp:spPr>
        <a:xfrm>
          <a:off x="7277501" y="248245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€ 250,000 in Enhancing Technological Infrastructure</a:t>
          </a:r>
          <a:endParaRPr lang="en-US" sz="1700" kern="1200"/>
        </a:p>
      </dsp:txBody>
      <dsp:txXfrm>
        <a:off x="7277501" y="2482451"/>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A99D1-2EB1-4121-9A22-8E9244DA9A1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51681-5EDA-4FA9-9EB2-C3BFC78C808E}">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Our consultancy goes beyond adaptation; it's about thriving in the evolving remote work landscape.</a:t>
          </a:r>
          <a:endParaRPr lang="en-US" sz="2900" kern="1200"/>
        </a:p>
      </dsp:txBody>
      <dsp:txXfrm>
        <a:off x="0" y="2703"/>
        <a:ext cx="6900512" cy="1843578"/>
      </dsp:txXfrm>
    </dsp:sp>
    <dsp:sp modelId="{CBA3E445-9B68-48B8-A83A-DD0DA981A693}">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2C2CEA-1053-4C73-BB91-088D3E7A3E98}">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We offer a unique and fresh perspective in the consultancy industry by addressing technology, policies, and the well-being of remote employees.</a:t>
          </a:r>
          <a:endParaRPr lang="en-US" sz="2900" kern="1200"/>
        </a:p>
      </dsp:txBody>
      <dsp:txXfrm>
        <a:off x="0" y="1846281"/>
        <a:ext cx="6900512" cy="1843578"/>
      </dsp:txXfrm>
    </dsp:sp>
    <dsp:sp modelId="{0B7B6E2B-191E-4507-A89A-9FE9B93DAE35}">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C45E0-266A-407E-8D0A-A3EEEEA77EA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We extend our heartfelt thanks to the esteemed Dragons for their time and consideration.</a:t>
          </a:r>
          <a:endParaRPr lang="en-US" sz="29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FF695B-2657-49FD-8041-8655647DDDD2}" type="datetimeFigureOut">
              <a:rPr lang="en-GB" smtClean="0"/>
              <a:t>18/11/2023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F820F7-46DF-4D78-BEE6-4500FC616127}" type="slidenum">
              <a:rPr lang="en-GB" smtClean="0"/>
              <a:t>‹#›</a:t>
            </a:fld>
            <a:endParaRPr lang="en-GB"/>
          </a:p>
        </p:txBody>
      </p:sp>
    </p:spTree>
    <p:extLst>
      <p:ext uri="{BB962C8B-B14F-4D97-AF65-F5344CB8AC3E}">
        <p14:creationId xmlns:p14="http://schemas.microsoft.com/office/powerpoint/2010/main" val="1663687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2</a:t>
            </a:fld>
            <a:endParaRPr lang="en-GB"/>
          </a:p>
        </p:txBody>
      </p:sp>
    </p:spTree>
    <p:extLst>
      <p:ext uri="{BB962C8B-B14F-4D97-AF65-F5344CB8AC3E}">
        <p14:creationId xmlns:p14="http://schemas.microsoft.com/office/powerpoint/2010/main" val="1238877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43541"/>
                </a:solidFill>
                <a:effectLst/>
                <a:latin typeface="Söhne"/>
              </a:rPr>
              <a:t>Good day, esteemed Dragons. My name is Ivo and I am  quite thrilled to stand before you today as the entrepreneur behind 'Remote Work Solutions Consultancy.' As a quick introduction</a:t>
            </a:r>
          </a:p>
          <a:p>
            <a:endParaRPr lang="en-GB" b="0" i="0" dirty="0">
              <a:solidFill>
                <a:srgbClr val="343541"/>
              </a:solidFill>
              <a:effectLst/>
              <a:latin typeface="Söhne"/>
            </a:endParaRPr>
          </a:p>
          <a:p>
            <a:r>
              <a:rPr lang="en-GB" b="0" i="0" dirty="0">
                <a:solidFill>
                  <a:srgbClr val="343541"/>
                </a:solidFill>
                <a:effectLst/>
                <a:latin typeface="Söhne"/>
              </a:rPr>
              <a:t>I shall bring operational expertise. Before diving into the details, I'd like to briefly touch on my personal SWOT analysis that showcases my strengths, weaknesses, opportunities, and threats I have identified and why I qualified to be the spearhead of this project.</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3</a:t>
            </a:fld>
            <a:endParaRPr lang="en-GB"/>
          </a:p>
        </p:txBody>
      </p:sp>
    </p:spTree>
    <p:extLst>
      <p:ext uri="{BB962C8B-B14F-4D97-AF65-F5344CB8AC3E}">
        <p14:creationId xmlns:p14="http://schemas.microsoft.com/office/powerpoint/2010/main" val="41141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Our business, 'Remote Work Solutions Consultancy,' is poised to revolutionize the way businesses adapt and thrive in the post-COVID-19 world.  After covid-19 remote work been shown a resurgence </a:t>
            </a:r>
            <a:r>
              <a:rPr lang="en-GB" b="0" i="0" dirty="0">
                <a:solidFill>
                  <a:srgbClr val="000000"/>
                </a:solidFill>
                <a:effectLst/>
                <a:latin typeface="Söhne"/>
              </a:rPr>
              <a:t>(Lund et al., 2021)</a:t>
            </a:r>
            <a:r>
              <a:rPr lang="en-GB" b="0" i="0" dirty="0">
                <a:solidFill>
                  <a:srgbClr val="374151"/>
                </a:solidFill>
                <a:effectLst/>
                <a:latin typeface="Söhne"/>
              </a:rPr>
              <a:t>. We offer comprehensive advisory services that address three key aspects: technology, policies, and employee well-being. We assess and recommend technology solutions, develop remote work policies, and prioritize the holistic well-being of remote employees. Our mission is to empower businesses by optimizing their remote work infrastructure, ensuring technology, policies, and employee well-being are in perfect harmony.</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4</a:t>
            </a:fld>
            <a:endParaRPr lang="en-GB"/>
          </a:p>
        </p:txBody>
      </p:sp>
    </p:spTree>
    <p:extLst>
      <p:ext uri="{BB962C8B-B14F-4D97-AF65-F5344CB8AC3E}">
        <p14:creationId xmlns:p14="http://schemas.microsoft.com/office/powerpoint/2010/main" val="2881730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Our management team is the cornerstone of our success. We have a clear plan for who we need to hire and their respective roles. I, as the Founder, bring overall management expertise and operational experience. Our Marketing Director will lead advertising and marketing efforts. The Service Manager, with remote working expertise, will manage our consultancy team. The Human Resource Manager will ensure that our human resources are up to standard, which is vital in our people-centric approach</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5</a:t>
            </a:fld>
            <a:endParaRPr lang="en-GB"/>
          </a:p>
        </p:txBody>
      </p:sp>
    </p:spTree>
    <p:extLst>
      <p:ext uri="{BB962C8B-B14F-4D97-AF65-F5344CB8AC3E}">
        <p14:creationId xmlns:p14="http://schemas.microsoft.com/office/powerpoint/2010/main" val="929600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43541"/>
                </a:solidFill>
                <a:effectLst/>
                <a:latin typeface="Söhne"/>
              </a:rPr>
              <a:t>Unique Selling Point is a vital part of conducting a business </a:t>
            </a:r>
            <a:r>
              <a:rPr lang="en-GB" b="0" i="0" dirty="0">
                <a:solidFill>
                  <a:srgbClr val="000000"/>
                </a:solidFill>
                <a:effectLst/>
                <a:latin typeface="Söhne"/>
              </a:rPr>
              <a:t>(BFI Finance, 2022). </a:t>
            </a:r>
            <a:r>
              <a:rPr lang="en-GB" b="0" i="0" dirty="0">
                <a:solidFill>
                  <a:srgbClr val="343541"/>
                </a:solidFill>
                <a:effectLst/>
                <a:latin typeface="Söhne"/>
              </a:rPr>
              <a:t>We have a laser focus on our target market, which comprises businesses seeking to enhance their remote work capabilities. Our Unique Selling Point (USP) lies in our holistic approach, addressing technology, policies, and employee well-being. We not only provide solutions but also support businesses in fostering a healthy, connected, and productive remote workforce."</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6</a:t>
            </a:fld>
            <a:endParaRPr lang="en-GB"/>
          </a:p>
        </p:txBody>
      </p:sp>
    </p:spTree>
    <p:extLst>
      <p:ext uri="{BB962C8B-B14F-4D97-AF65-F5344CB8AC3E}">
        <p14:creationId xmlns:p14="http://schemas.microsoft.com/office/powerpoint/2010/main" val="1985571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To understand more of competition a VRIO analysis was conducted and this is a resource-based analysis (Chapman, 2012). While we acknowledge the presence of major competitors like PwC, KPMG, and Deloitte, we differentiate ourselves through our comprehensive services and unique focus on employee well-being. Our deep understanding of the evolving remote work landscape sets us apart. We aim to stand strong in the face of competition by leveraging our expertise and agility. </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7</a:t>
            </a:fld>
            <a:endParaRPr lang="en-GB"/>
          </a:p>
        </p:txBody>
      </p:sp>
    </p:spTree>
    <p:extLst>
      <p:ext uri="{BB962C8B-B14F-4D97-AF65-F5344CB8AC3E}">
        <p14:creationId xmlns:p14="http://schemas.microsoft.com/office/powerpoint/2010/main" val="3403236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43541"/>
                </a:solidFill>
                <a:effectLst/>
                <a:latin typeface="Söhne"/>
              </a:rPr>
              <a:t>Today, we are seeking 500,000 euros in funding in funding to drive our venture forward. This capital will be allocated towards expanding our consultancy team, marketing efforts, and technological infrastructure. With this funding, we aim to achieve key milestones, including onboarding a team of experienced consultants, launching a robust marketing campaign, and enhancing our digital collaboration tools. </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8</a:t>
            </a:fld>
            <a:endParaRPr lang="en-GB"/>
          </a:p>
        </p:txBody>
      </p:sp>
    </p:spTree>
    <p:extLst>
      <p:ext uri="{BB962C8B-B14F-4D97-AF65-F5344CB8AC3E}">
        <p14:creationId xmlns:p14="http://schemas.microsoft.com/office/powerpoint/2010/main" val="565514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43541"/>
                </a:solidFill>
                <a:effectLst/>
                <a:latin typeface="Söhne"/>
              </a:rPr>
              <a:t>In conclusion, 'Remote Work Solutions Consultancy' is not just about adapting to the new normal; it's about thriving in it. We bring a fresh perspective to the consultancy industry by addressing the technology, policies, and most importantly, the well-being of remote employees. We thank you, esteemed Dragons, for your time and consideration, and we are eager to discuss how your support can help us make a lasting impact in the business world. Thank you.</a:t>
            </a:r>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9</a:t>
            </a:fld>
            <a:endParaRPr lang="en-GB"/>
          </a:p>
        </p:txBody>
      </p:sp>
    </p:spTree>
    <p:extLst>
      <p:ext uri="{BB962C8B-B14F-4D97-AF65-F5344CB8AC3E}">
        <p14:creationId xmlns:p14="http://schemas.microsoft.com/office/powerpoint/2010/main" val="2704092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F820F7-46DF-4D78-BEE6-4500FC616127}" type="slidenum">
              <a:rPr lang="en-GB" smtClean="0"/>
              <a:t>10</a:t>
            </a:fld>
            <a:endParaRPr lang="en-GB"/>
          </a:p>
        </p:txBody>
      </p:sp>
    </p:spTree>
    <p:extLst>
      <p:ext uri="{BB962C8B-B14F-4D97-AF65-F5344CB8AC3E}">
        <p14:creationId xmlns:p14="http://schemas.microsoft.com/office/powerpoint/2010/main" val="6037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339E5-4622-210E-A70D-90D67E1A7E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7C8EB4-B036-4704-5970-56AF0C9B9C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F0D0C0-9A9F-E9FC-9051-CE9510DAEE2E}"/>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EAA0B990-6262-E130-A844-2F77ABBB0A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A8449C-BF7A-9447-A2F8-4417D995DF9F}"/>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2344733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E6DF-E739-5E2E-5955-CBBCC51B39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737B6-5780-F2B8-BC5C-396DADF72D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4804E0-49B1-021F-6171-D796266AFED6}"/>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F879105A-F002-2302-8E85-C57DF9A9B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1E0AF-06FC-26AA-EDD8-F42B1C98148E}"/>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3207091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78210-3BE0-8F66-4738-7804F2DEF9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C0B8D2-BFEF-B43A-2775-44E2C1A394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556BD7-94F3-8DCD-A7EA-AF3611640D3E}"/>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ED68CAB4-33BC-A892-E29A-3A5E13F2F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29B91F-30D9-CCDD-5747-600A5C979D3C}"/>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263568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F140-D224-9A97-4DE8-1057A77E9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3D8796-C119-0470-3D7F-FE2DD221BF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B14FDE-DE91-545F-BCD7-BA4B8B07DE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FD97CF-999B-1C96-F98D-43D93A352D99}"/>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6" name="Footer Placeholder 5">
            <a:extLst>
              <a:ext uri="{FF2B5EF4-FFF2-40B4-BE49-F238E27FC236}">
                <a16:creationId xmlns:a16="http://schemas.microsoft.com/office/drawing/2014/main" id="{E22AF25C-2541-8CC9-520B-22A0FD8891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F26C9-F502-70A7-8C7D-59AAF2FD0B83}"/>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3744672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37713-F587-4DC4-68E5-3B58C19FD4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C313F8-2684-8A32-8850-4DE2C710C6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520DDD-B9EC-FE49-262D-378C41EF86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0C9E27-8E1A-9F30-3AA7-470078F078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51C158-AA12-B6DB-DD70-EB2C6E84B6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48E0EF-64F8-8B18-F4D2-F3D89ED4F6A3}"/>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8" name="Footer Placeholder 7">
            <a:extLst>
              <a:ext uri="{FF2B5EF4-FFF2-40B4-BE49-F238E27FC236}">
                <a16:creationId xmlns:a16="http://schemas.microsoft.com/office/drawing/2014/main" id="{4A3CD361-6ED9-F1EF-62CC-1EDA55245E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B7B9C0-0BC4-422D-DE51-E24F9756AC1E}"/>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4234997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42AC8-323A-329A-D2C5-5F1FD4C857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6E066B-01F5-7B5D-CE80-88B6ACD8107B}"/>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4" name="Footer Placeholder 3">
            <a:extLst>
              <a:ext uri="{FF2B5EF4-FFF2-40B4-BE49-F238E27FC236}">
                <a16:creationId xmlns:a16="http://schemas.microsoft.com/office/drawing/2014/main" id="{1022A7B6-340A-B413-1160-A7ACECE0CA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D43E85-7461-B194-B8E6-8F466E63500C}"/>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387542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A8E0AB-7A5E-7D24-4E52-3C755EEB0B76}"/>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3" name="Footer Placeholder 2">
            <a:extLst>
              <a:ext uri="{FF2B5EF4-FFF2-40B4-BE49-F238E27FC236}">
                <a16:creationId xmlns:a16="http://schemas.microsoft.com/office/drawing/2014/main" id="{02C558FE-3C8A-D1AC-E7DC-953DA60243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ED182C-5D40-092D-19AE-3BF70DDD694F}"/>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1806086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2AE0B-802E-30A7-C43C-6857F80639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5D5FD7-7941-FBBF-BC59-4624351027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990507-80BA-DEE5-AA7C-31EEC3042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C22645-0C13-0C4B-0CE6-505C919FE6D8}"/>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6" name="Footer Placeholder 5">
            <a:extLst>
              <a:ext uri="{FF2B5EF4-FFF2-40B4-BE49-F238E27FC236}">
                <a16:creationId xmlns:a16="http://schemas.microsoft.com/office/drawing/2014/main" id="{1E4BA4A1-62D8-CD8D-70B0-6E37A328F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8487D1-EF6F-AB17-B3F8-E9A1FA5DE2B6}"/>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2811631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561C-6B9B-6825-592A-9D7F4B7A3A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166E96-B817-78D0-503F-CA63EEA8ED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550C2F-CF87-2ED7-30A5-F9DC1112F2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F337E1-5F44-705E-BA21-9C17CEF429FB}"/>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6" name="Footer Placeholder 5">
            <a:extLst>
              <a:ext uri="{FF2B5EF4-FFF2-40B4-BE49-F238E27FC236}">
                <a16:creationId xmlns:a16="http://schemas.microsoft.com/office/drawing/2014/main" id="{DB62EC51-2180-C8E5-E8AE-8DFBF405D4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0E1D68-0457-8DB2-43E4-83A339AEAD75}"/>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3210637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653BD-713F-6DDC-626D-38DD41820F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82497D-D047-60C5-9F94-E46E373EAB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09D91B-F78D-1BD2-17F7-C38C9356D66F}"/>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E87BED9C-103E-BC9E-36D9-237D91419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285F7E-6BB5-1857-8825-06B0274A156C}"/>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1379232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89D943-50DC-91E7-002D-9FDF0EB83A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05B6AB-E2A2-C5E7-85A0-B124ECCA67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234FF-E851-E838-6423-726D63DE096A}"/>
              </a:ext>
            </a:extLst>
          </p:cNvPr>
          <p:cNvSpPr>
            <a:spLocks noGrp="1"/>
          </p:cNvSpPr>
          <p:nvPr>
            <p:ph type="dt" sz="half" idx="10"/>
          </p:nvPr>
        </p:nvSpPr>
        <p:spPr/>
        <p:txBody>
          <a:body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45B062AF-5761-7A09-F500-6404EC2F05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10349-D526-1587-EA97-F8D5D9AF02B0}"/>
              </a:ext>
            </a:extLst>
          </p:cNvPr>
          <p:cNvSpPr>
            <a:spLocks noGrp="1"/>
          </p:cNvSpPr>
          <p:nvPr>
            <p:ph type="sldNum" sz="quarter" idx="12"/>
          </p:nvPr>
        </p:nvSpPr>
        <p:spPr/>
        <p:txBody>
          <a:bodyPr/>
          <a:lstStyle/>
          <a:p>
            <a:fld id="{B93B7E62-4EB9-4CD2-B7F8-8EE6EEC685C6}" type="slidenum">
              <a:rPr lang="en-GB" smtClean="0"/>
              <a:t>‹#›</a:t>
            </a:fld>
            <a:endParaRPr lang="en-GB"/>
          </a:p>
        </p:txBody>
      </p:sp>
    </p:spTree>
    <p:extLst>
      <p:ext uri="{BB962C8B-B14F-4D97-AF65-F5344CB8AC3E}">
        <p14:creationId xmlns:p14="http://schemas.microsoft.com/office/powerpoint/2010/main" val="3687064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04DB70-53FB-A1CD-49D2-066089162B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7723F-62AA-E7EE-FD69-62B2A35CC7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DA7D2D-343E-9F41-784E-05E3D94C2F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BECED7-F160-441E-AD7C-26BEEFAFA0BD}" type="datetimeFigureOut">
              <a:rPr lang="en-GB" smtClean="0"/>
              <a:t>18/11/2023</a:t>
            </a:fld>
            <a:endParaRPr lang="en-GB"/>
          </a:p>
        </p:txBody>
      </p:sp>
      <p:sp>
        <p:nvSpPr>
          <p:cNvPr id="5" name="Footer Placeholder 4">
            <a:extLst>
              <a:ext uri="{FF2B5EF4-FFF2-40B4-BE49-F238E27FC236}">
                <a16:creationId xmlns:a16="http://schemas.microsoft.com/office/drawing/2014/main" id="{E20B598C-B578-B4A0-E2E5-FC9A8D37E6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01CC50-654A-D22C-D9D3-8227A8589C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B7E62-4EB9-4CD2-B7F8-8EE6EEC685C6}" type="slidenum">
              <a:rPr lang="en-GB" smtClean="0"/>
              <a:t>‹#›</a:t>
            </a:fld>
            <a:endParaRPr lang="en-GB"/>
          </a:p>
        </p:txBody>
      </p:sp>
    </p:spTree>
    <p:extLst>
      <p:ext uri="{BB962C8B-B14F-4D97-AF65-F5344CB8AC3E}">
        <p14:creationId xmlns:p14="http://schemas.microsoft.com/office/powerpoint/2010/main" val="32812641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348692-D6CA-340F-D967-E8639F906C7D}"/>
              </a:ext>
            </a:extLst>
          </p:cNvPr>
          <p:cNvSpPr>
            <a:spLocks noGrp="1"/>
          </p:cNvSpPr>
          <p:nvPr>
            <p:ph type="ctrTitle"/>
          </p:nvPr>
        </p:nvSpPr>
        <p:spPr>
          <a:xfrm>
            <a:off x="1524003" y="1999615"/>
            <a:ext cx="9144000" cy="2764028"/>
          </a:xfrm>
        </p:spPr>
        <p:txBody>
          <a:bodyPr anchor="ctr">
            <a:normAutofit fontScale="90000"/>
          </a:bodyPr>
          <a:lstStyle/>
          <a:p>
            <a:r>
              <a:rPr lang="en-GB" sz="7200" dirty="0"/>
              <a:t>LCBB5001 Entrepreneurship </a:t>
            </a:r>
            <a:br>
              <a:rPr lang="en-GB" sz="7200" dirty="0"/>
            </a:br>
            <a:r>
              <a:rPr lang="en-GB" sz="7200" dirty="0"/>
              <a:t>Assessment 2 Task 1</a:t>
            </a:r>
          </a:p>
        </p:txBody>
      </p:sp>
      <p:sp>
        <p:nvSpPr>
          <p:cNvPr id="3" name="Subtitle 2">
            <a:extLst>
              <a:ext uri="{FF2B5EF4-FFF2-40B4-BE49-F238E27FC236}">
                <a16:creationId xmlns:a16="http://schemas.microsoft.com/office/drawing/2014/main" id="{C8B12D10-4F30-B6DE-9720-FC0AF8B4630F}"/>
              </a:ext>
            </a:extLst>
          </p:cNvPr>
          <p:cNvSpPr>
            <a:spLocks noGrp="1"/>
          </p:cNvSpPr>
          <p:nvPr>
            <p:ph type="subTitle" idx="1"/>
          </p:nvPr>
        </p:nvSpPr>
        <p:spPr>
          <a:xfrm>
            <a:off x="1966912" y="5645150"/>
            <a:ext cx="8258176" cy="951593"/>
          </a:xfrm>
        </p:spPr>
        <p:txBody>
          <a:bodyPr anchor="ctr">
            <a:normAutofit lnSpcReduction="10000"/>
          </a:bodyPr>
          <a:lstStyle/>
          <a:p>
            <a:r>
              <a:rPr lang="en-GB" sz="2800" dirty="0"/>
              <a:t>Student Name: Ivo Neshev</a:t>
            </a:r>
          </a:p>
          <a:p>
            <a:r>
              <a:rPr lang="en-GB" sz="2800" dirty="0"/>
              <a:t>Student ID: 2130931</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237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68BF3A03-87FC-E757-3CC4-CF88D40B6AB9}"/>
              </a:ext>
            </a:extLst>
          </p:cNvPr>
          <p:cNvPicPr>
            <a:picLocks noChangeAspect="1"/>
          </p:cNvPicPr>
          <p:nvPr/>
        </p:nvPicPr>
        <p:blipFill rotWithShape="1">
          <a:blip r:embed="rId3"/>
          <a:srcRect l="2809" r="18681"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B1914-B915-AFA5-B4DD-A377A205DC06}"/>
              </a:ext>
            </a:extLst>
          </p:cNvPr>
          <p:cNvSpPr>
            <a:spLocks noGrp="1"/>
          </p:cNvSpPr>
          <p:nvPr>
            <p:ph type="title"/>
          </p:nvPr>
        </p:nvSpPr>
        <p:spPr>
          <a:xfrm>
            <a:off x="565858" y="321492"/>
            <a:ext cx="10591999" cy="1023584"/>
          </a:xfrm>
        </p:spPr>
        <p:txBody>
          <a:bodyPr>
            <a:normAutofit/>
          </a:bodyPr>
          <a:lstStyle/>
          <a:p>
            <a:r>
              <a:rPr lang="en-GB" sz="4000" dirty="0"/>
              <a:t>Table of Contents</a:t>
            </a:r>
          </a:p>
        </p:txBody>
      </p:sp>
      <p:sp>
        <p:nvSpPr>
          <p:cNvPr id="3" name="Content Placeholder 2">
            <a:extLst>
              <a:ext uri="{FF2B5EF4-FFF2-40B4-BE49-F238E27FC236}">
                <a16:creationId xmlns:a16="http://schemas.microsoft.com/office/drawing/2014/main" id="{3F2BBA7D-77CC-2DD8-60E4-7F9D952BCFBF}"/>
              </a:ext>
            </a:extLst>
          </p:cNvPr>
          <p:cNvSpPr>
            <a:spLocks noGrp="1"/>
          </p:cNvSpPr>
          <p:nvPr>
            <p:ph idx="1"/>
          </p:nvPr>
        </p:nvSpPr>
        <p:spPr>
          <a:xfrm>
            <a:off x="6803408" y="2249766"/>
            <a:ext cx="4550391" cy="4070303"/>
          </a:xfrm>
        </p:spPr>
        <p:txBody>
          <a:bodyPr anchor="ctr">
            <a:normAutofit/>
          </a:bodyPr>
          <a:lstStyle/>
          <a:p>
            <a:r>
              <a:rPr lang="en-GB" sz="2000" dirty="0"/>
              <a:t>Introduction</a:t>
            </a:r>
          </a:p>
          <a:p>
            <a:r>
              <a:rPr lang="en-GB" sz="2000" dirty="0"/>
              <a:t>Overview of Business Idea</a:t>
            </a:r>
          </a:p>
          <a:p>
            <a:r>
              <a:rPr lang="en-GB" sz="2000" dirty="0"/>
              <a:t>Management Team Plan</a:t>
            </a:r>
          </a:p>
          <a:p>
            <a:r>
              <a:rPr lang="en-GB" sz="2000" dirty="0"/>
              <a:t>Target Market and Marketing Strategies </a:t>
            </a:r>
          </a:p>
          <a:p>
            <a:r>
              <a:rPr lang="en-GB" sz="2000" dirty="0"/>
              <a:t>Competition and Differentiation Strategies</a:t>
            </a:r>
          </a:p>
          <a:p>
            <a:r>
              <a:rPr lang="en-GB" sz="2000" dirty="0"/>
              <a:t>Funding requirements and allocation</a:t>
            </a:r>
          </a:p>
          <a:p>
            <a:r>
              <a:rPr lang="en-GB" sz="2000" dirty="0"/>
              <a:t>Conclusion</a:t>
            </a:r>
          </a:p>
          <a:p>
            <a:endParaRPr lang="en-GB" sz="2000" dirty="0"/>
          </a:p>
        </p:txBody>
      </p:sp>
    </p:spTree>
    <p:extLst>
      <p:ext uri="{BB962C8B-B14F-4D97-AF65-F5344CB8AC3E}">
        <p14:creationId xmlns:p14="http://schemas.microsoft.com/office/powerpoint/2010/main" val="646158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EA35-79F5-09A4-DFC5-0D8F51852F0C}"/>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Introduction</a:t>
            </a:r>
          </a:p>
        </p:txBody>
      </p:sp>
      <p:graphicFrame>
        <p:nvGraphicFramePr>
          <p:cNvPr id="7" name="Content Placeholder 6">
            <a:extLst>
              <a:ext uri="{FF2B5EF4-FFF2-40B4-BE49-F238E27FC236}">
                <a16:creationId xmlns:a16="http://schemas.microsoft.com/office/drawing/2014/main" id="{254E068A-7718-F879-BA0D-A81EABBBCD85}"/>
              </a:ext>
            </a:extLst>
          </p:cNvPr>
          <p:cNvGraphicFramePr>
            <a:graphicFrameLocks noGrp="1"/>
          </p:cNvGraphicFramePr>
          <p:nvPr>
            <p:ph idx="1"/>
            <p:extLst>
              <p:ext uri="{D42A27DB-BD31-4B8C-83A1-F6EECF244321}">
                <p14:modId xmlns:p14="http://schemas.microsoft.com/office/powerpoint/2010/main" val="3607132987"/>
              </p:ext>
            </p:extLst>
          </p:nvPr>
        </p:nvGraphicFramePr>
        <p:xfrm>
          <a:off x="4038600" y="1067695"/>
          <a:ext cx="7188199" cy="4763658"/>
        </p:xfrm>
        <a:graphic>
          <a:graphicData uri="http://schemas.openxmlformats.org/drawingml/2006/table">
            <a:tbl>
              <a:tblPr firstRow="1" firstCol="1" bandRow="1">
                <a:noFill/>
                <a:tableStyleId>{5C22544A-7EE6-4342-B048-85BDC9FD1C3A}</a:tableStyleId>
              </a:tblPr>
              <a:tblGrid>
                <a:gridCol w="3511312">
                  <a:extLst>
                    <a:ext uri="{9D8B030D-6E8A-4147-A177-3AD203B41FA5}">
                      <a16:colId xmlns:a16="http://schemas.microsoft.com/office/drawing/2014/main" val="4032544876"/>
                    </a:ext>
                  </a:extLst>
                </a:gridCol>
                <a:gridCol w="3676887">
                  <a:extLst>
                    <a:ext uri="{9D8B030D-6E8A-4147-A177-3AD203B41FA5}">
                      <a16:colId xmlns:a16="http://schemas.microsoft.com/office/drawing/2014/main" val="3691254599"/>
                    </a:ext>
                  </a:extLst>
                </a:gridCol>
              </a:tblGrid>
              <a:tr h="430397">
                <a:tc gridSpan="2">
                  <a:txBody>
                    <a:bodyPr/>
                    <a:lstStyle/>
                    <a:p>
                      <a:pPr algn="ctr">
                        <a:lnSpc>
                          <a:spcPct val="107000"/>
                        </a:lnSpc>
                        <a:spcAft>
                          <a:spcPts val="800"/>
                        </a:spcAft>
                      </a:pPr>
                      <a:r>
                        <a:rPr lang="en-GB" sz="1200" b="1" kern="100" cap="none" spc="0" dirty="0">
                          <a:solidFill>
                            <a:schemeClr val="tx1">
                              <a:lumMod val="75000"/>
                              <a:lumOff val="25000"/>
                            </a:schemeClr>
                          </a:solidFill>
                          <a:effectLst/>
                          <a:latin typeface="Söhne"/>
                        </a:rPr>
                        <a:t>Personal SWOT Analysis</a:t>
                      </a:r>
                      <a:endParaRPr lang="en-GB" sz="1200" b="1"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hMerge="1">
                  <a:txBody>
                    <a:bodyPr/>
                    <a:lstStyle/>
                    <a:p>
                      <a:endParaRPr lang="en-GB"/>
                    </a:p>
                  </a:txBody>
                  <a:tcPr/>
                </a:tc>
                <a:extLst>
                  <a:ext uri="{0D108BD9-81ED-4DB2-BD59-A6C34878D82A}">
                    <a16:rowId xmlns:a16="http://schemas.microsoft.com/office/drawing/2014/main" val="3869531457"/>
                  </a:ext>
                </a:extLst>
              </a:tr>
              <a:tr h="363520">
                <a:tc>
                  <a:txBody>
                    <a:bodyPr/>
                    <a:lstStyle/>
                    <a:p>
                      <a:pPr>
                        <a:lnSpc>
                          <a:spcPct val="107000"/>
                        </a:lnSpc>
                        <a:spcAft>
                          <a:spcPts val="800"/>
                        </a:spcAft>
                      </a:pPr>
                      <a:r>
                        <a:rPr lang="en-GB" sz="1200" b="1" kern="100" cap="none" spc="0" dirty="0">
                          <a:solidFill>
                            <a:schemeClr val="tx1">
                              <a:lumMod val="75000"/>
                              <a:lumOff val="25000"/>
                            </a:schemeClr>
                          </a:solidFill>
                          <a:effectLst/>
                          <a:latin typeface="Söhne"/>
                        </a:rPr>
                        <a:t>Strengths</a:t>
                      </a:r>
                      <a:endParaRPr lang="en-GB" sz="1200" b="1"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nSpc>
                          <a:spcPct val="107000"/>
                        </a:lnSpc>
                        <a:spcAft>
                          <a:spcPts val="800"/>
                        </a:spcAft>
                      </a:pPr>
                      <a:r>
                        <a:rPr lang="en-GB" sz="1200" kern="100" cap="none" spc="0" dirty="0">
                          <a:solidFill>
                            <a:schemeClr val="tx1">
                              <a:lumMod val="75000"/>
                              <a:lumOff val="25000"/>
                            </a:schemeClr>
                          </a:solidFill>
                          <a:effectLst/>
                          <a:latin typeface="Söhne"/>
                        </a:rPr>
                        <a:t>Weakness</a:t>
                      </a:r>
                      <a:endParaRPr lang="en-GB" sz="1200"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4049480298"/>
                  </a:ext>
                </a:extLst>
              </a:tr>
              <a:tr h="1279175">
                <a:tc>
                  <a:txBody>
                    <a:bodyPr/>
                    <a:lstStyle/>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Profound skills and experience in operational and management roles.</a:t>
                      </a:r>
                    </a:p>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Strong leadership qualities, capable of guiding and motivating a team effectively.</a:t>
                      </a:r>
                    </a:p>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Exceptional networking abilities, with a broad professional network.</a:t>
                      </a:r>
                      <a:endParaRPr lang="en-GB" sz="1200" b="0"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marL="342900" lvl="0" indent="-342900">
                        <a:lnSpc>
                          <a:spcPct val="107000"/>
                        </a:lnSpc>
                        <a:buFont typeface="Symbol" panose="05050102010706020507" pitchFamily="18" charset="2"/>
                        <a:buChar char=""/>
                      </a:pPr>
                      <a:r>
                        <a:rPr lang="en-GB" sz="1200" kern="100" cap="none" spc="0" dirty="0">
                          <a:solidFill>
                            <a:schemeClr val="tx1">
                              <a:lumMod val="75000"/>
                              <a:lumOff val="25000"/>
                            </a:schemeClr>
                          </a:solidFill>
                          <a:effectLst/>
                          <a:latin typeface="Söhne"/>
                        </a:rPr>
                        <a:t>Challenges in delegating tasks and responsibilities to team members.</a:t>
                      </a:r>
                    </a:p>
                    <a:p>
                      <a:pPr marL="342900" lvl="0" indent="-342900">
                        <a:lnSpc>
                          <a:spcPct val="107000"/>
                        </a:lnSpc>
                        <a:buFont typeface="Symbol" panose="05050102010706020507" pitchFamily="18" charset="2"/>
                        <a:buChar char=""/>
                      </a:pPr>
                      <a:r>
                        <a:rPr lang="en-GB" sz="1200" kern="100" cap="none" spc="0" dirty="0">
                          <a:solidFill>
                            <a:schemeClr val="tx1">
                              <a:lumMod val="75000"/>
                              <a:lumOff val="25000"/>
                            </a:schemeClr>
                          </a:solidFill>
                          <a:effectLst/>
                          <a:latin typeface="Söhne"/>
                        </a:rPr>
                        <a:t>The need to improve time management skills to handle multiple responsibilities efficiently.</a:t>
                      </a:r>
                    </a:p>
                    <a:p>
                      <a:pPr marL="342900" lvl="0" indent="-342900">
                        <a:lnSpc>
                          <a:spcPct val="107000"/>
                        </a:lnSpc>
                        <a:spcAft>
                          <a:spcPts val="800"/>
                        </a:spcAft>
                        <a:buFont typeface="Symbol" panose="05050102010706020507" pitchFamily="18" charset="2"/>
                        <a:buChar char=""/>
                      </a:pPr>
                      <a:r>
                        <a:rPr lang="en-GB" sz="1200" kern="100" cap="none" spc="0" dirty="0">
                          <a:solidFill>
                            <a:schemeClr val="tx1">
                              <a:lumMod val="75000"/>
                              <a:lumOff val="25000"/>
                            </a:schemeClr>
                          </a:solidFill>
                          <a:effectLst/>
                          <a:latin typeface="Söhne"/>
                        </a:rPr>
                        <a:t>A potential gap in deep industry-specific knowledge may need to be addressed.</a:t>
                      </a:r>
                      <a:endParaRPr lang="en-GB" sz="1200"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461946089"/>
                  </a:ext>
                </a:extLst>
              </a:tr>
              <a:tr h="363520">
                <a:tc>
                  <a:txBody>
                    <a:bodyPr/>
                    <a:lstStyle/>
                    <a:p>
                      <a:pPr>
                        <a:lnSpc>
                          <a:spcPct val="107000"/>
                        </a:lnSpc>
                        <a:spcAft>
                          <a:spcPts val="800"/>
                        </a:spcAft>
                      </a:pPr>
                      <a:r>
                        <a:rPr lang="en-GB" sz="1200" b="1" kern="100" cap="none" spc="0">
                          <a:solidFill>
                            <a:schemeClr val="tx1">
                              <a:lumMod val="75000"/>
                              <a:lumOff val="25000"/>
                            </a:schemeClr>
                          </a:solidFill>
                          <a:effectLst/>
                          <a:latin typeface="Söhne"/>
                        </a:rPr>
                        <a:t>Opportunities</a:t>
                      </a:r>
                      <a:endParaRPr lang="en-GB" sz="1200" b="1" kern="100" cap="none" spc="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19050" cap="flat" cmpd="sng" algn="ctr">
                      <a:noFill/>
                      <a:prstDash val="solid"/>
                    </a:lnL>
                    <a:lnR w="9525" cap="flat" cmpd="sng" algn="ctr">
                      <a:solidFill>
                        <a:srgbClr val="C7C6C1"/>
                      </a:solidFill>
                      <a:prstDash val="solid"/>
                    </a:lnR>
                    <a:lnT w="9525" cap="flat" cmpd="sng" algn="ctr">
                      <a:solidFill>
                        <a:srgbClr val="C7C6C1"/>
                      </a:solidFill>
                      <a:prstDash val="solid"/>
                    </a:lnT>
                    <a:lnB w="12700" cmpd="sng">
                      <a:noFill/>
                      <a:prstDash val="solid"/>
                    </a:lnB>
                    <a:noFill/>
                  </a:tcPr>
                </a:tc>
                <a:tc>
                  <a:txBody>
                    <a:bodyPr/>
                    <a:lstStyle/>
                    <a:p>
                      <a:pPr>
                        <a:lnSpc>
                          <a:spcPct val="107000"/>
                        </a:lnSpc>
                        <a:spcAft>
                          <a:spcPts val="800"/>
                        </a:spcAft>
                      </a:pPr>
                      <a:r>
                        <a:rPr lang="en-GB" sz="1200" kern="100" cap="none" spc="0" dirty="0">
                          <a:solidFill>
                            <a:schemeClr val="tx1">
                              <a:lumMod val="75000"/>
                              <a:lumOff val="25000"/>
                            </a:schemeClr>
                          </a:solidFill>
                          <a:effectLst/>
                          <a:latin typeface="Söhne"/>
                        </a:rPr>
                        <a:t>Threats</a:t>
                      </a:r>
                      <a:endParaRPr lang="en-GB" sz="1200"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437679926"/>
                  </a:ext>
                </a:extLst>
              </a:tr>
              <a:tr h="2282611">
                <a:tc>
                  <a:txBody>
                    <a:bodyPr/>
                    <a:lstStyle/>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The growing demand for remote work solutions presents a significant business opportunity.</a:t>
                      </a:r>
                    </a:p>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Increasing awareness and demand for consultancy services to adapt to remote work.</a:t>
                      </a:r>
                    </a:p>
                    <a:p>
                      <a:pPr marL="342900" lvl="0" indent="-342900">
                        <a:lnSpc>
                          <a:spcPct val="107000"/>
                        </a:lnSpc>
                        <a:buFont typeface="Symbol" panose="05050102010706020507" pitchFamily="18" charset="2"/>
                        <a:buChar char=""/>
                      </a:pPr>
                      <a:r>
                        <a:rPr lang="en-GB" sz="1200" b="0" kern="100" cap="none" spc="0" dirty="0">
                          <a:solidFill>
                            <a:schemeClr val="tx1">
                              <a:lumMod val="75000"/>
                              <a:lumOff val="25000"/>
                            </a:schemeClr>
                          </a:solidFill>
                          <a:effectLst/>
                          <a:latin typeface="Söhne"/>
                        </a:rPr>
                        <a:t>Leveraging emerging technologies for enhanced service delivery.</a:t>
                      </a:r>
                    </a:p>
                    <a:p>
                      <a:pPr marL="342900" lvl="0" indent="-342900">
                        <a:lnSpc>
                          <a:spcPct val="107000"/>
                        </a:lnSpc>
                        <a:spcAft>
                          <a:spcPts val="800"/>
                        </a:spcAft>
                        <a:buFont typeface="Symbol" panose="05050102010706020507" pitchFamily="18" charset="2"/>
                        <a:buChar char=""/>
                      </a:pPr>
                      <a:r>
                        <a:rPr lang="en-GB" sz="1200" b="0" kern="100" cap="none" spc="0" dirty="0">
                          <a:solidFill>
                            <a:schemeClr val="tx1">
                              <a:lumMod val="75000"/>
                              <a:lumOff val="25000"/>
                            </a:schemeClr>
                          </a:solidFill>
                          <a:effectLst/>
                          <a:latin typeface="Söhne"/>
                        </a:rPr>
                        <a:t>The potential to expand services to international markets.</a:t>
                      </a:r>
                    </a:p>
                    <a:p>
                      <a:pPr>
                        <a:lnSpc>
                          <a:spcPct val="107000"/>
                        </a:lnSpc>
                        <a:spcAft>
                          <a:spcPts val="800"/>
                        </a:spcAft>
                      </a:pPr>
                      <a:r>
                        <a:rPr lang="en-GB" sz="1200" b="1" kern="100" cap="none" spc="0" dirty="0">
                          <a:solidFill>
                            <a:schemeClr val="tx1">
                              <a:lumMod val="75000"/>
                              <a:lumOff val="25000"/>
                            </a:schemeClr>
                          </a:solidFill>
                          <a:effectLst/>
                          <a:latin typeface="Söhne"/>
                        </a:rPr>
                        <a:t> </a:t>
                      </a:r>
                      <a:endParaRPr lang="en-GB" sz="1200" b="1"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19050" cap="flat" cmpd="sng" algn="ctr">
                      <a:noFill/>
                      <a:prstDash val="solid"/>
                    </a:lnL>
                    <a:lnR w="9525" cap="flat" cmpd="sng" algn="ctr">
                      <a:solidFill>
                        <a:srgbClr val="C7C6C1"/>
                      </a:solidFill>
                      <a:prstDash val="solid"/>
                    </a:lnR>
                    <a:lnT w="12700" cmpd="sng">
                      <a:noFill/>
                      <a:prstDash val="solid"/>
                    </a:lnT>
                    <a:lnB w="9525" cap="flat" cmpd="sng" algn="ctr">
                      <a:solidFill>
                        <a:srgbClr val="C7C6C1"/>
                      </a:solidFill>
                      <a:prstDash val="solid"/>
                    </a:lnB>
                    <a:noFill/>
                  </a:tcPr>
                </a:tc>
                <a:tc>
                  <a:txBody>
                    <a:bodyPr/>
                    <a:lstStyle/>
                    <a:p>
                      <a:pPr marL="342900" lvl="0" indent="-342900">
                        <a:lnSpc>
                          <a:spcPct val="107000"/>
                        </a:lnSpc>
                        <a:buFont typeface="Symbol" panose="05050102010706020507" pitchFamily="18" charset="2"/>
                        <a:buChar char=""/>
                      </a:pPr>
                      <a:r>
                        <a:rPr lang="en-GB" sz="1200" kern="100" cap="none" spc="0" dirty="0">
                          <a:solidFill>
                            <a:schemeClr val="tx1">
                              <a:lumMod val="75000"/>
                              <a:lumOff val="25000"/>
                            </a:schemeClr>
                          </a:solidFill>
                          <a:effectLst/>
                          <a:latin typeface="Söhne"/>
                        </a:rPr>
                        <a:t>Facing stiff competition from established consultancy firms.</a:t>
                      </a:r>
                    </a:p>
                    <a:p>
                      <a:pPr marL="342900" lvl="0" indent="-342900">
                        <a:lnSpc>
                          <a:spcPct val="107000"/>
                        </a:lnSpc>
                        <a:buFont typeface="Symbol" panose="05050102010706020507" pitchFamily="18" charset="2"/>
                        <a:buChar char=""/>
                      </a:pPr>
                      <a:r>
                        <a:rPr lang="en-GB" sz="1200" kern="100" cap="none" spc="0" dirty="0">
                          <a:solidFill>
                            <a:schemeClr val="tx1">
                              <a:lumMod val="75000"/>
                              <a:lumOff val="25000"/>
                            </a:schemeClr>
                          </a:solidFill>
                          <a:effectLst/>
                          <a:latin typeface="Söhne"/>
                        </a:rPr>
                        <a:t>Navigating evolving legal and regulatory frameworks in the consultancy industry.</a:t>
                      </a:r>
                    </a:p>
                    <a:p>
                      <a:pPr marL="342900" lvl="0" indent="-342900">
                        <a:lnSpc>
                          <a:spcPct val="107000"/>
                        </a:lnSpc>
                        <a:buFont typeface="Symbol" panose="05050102010706020507" pitchFamily="18" charset="2"/>
                        <a:buChar char=""/>
                      </a:pPr>
                      <a:r>
                        <a:rPr lang="en-GB" sz="1200" kern="100" cap="none" spc="0" dirty="0">
                          <a:solidFill>
                            <a:schemeClr val="tx1">
                              <a:lumMod val="75000"/>
                              <a:lumOff val="25000"/>
                            </a:schemeClr>
                          </a:solidFill>
                          <a:effectLst/>
                          <a:latin typeface="Söhne"/>
                        </a:rPr>
                        <a:t>Adverse economic conditions may impact clients' budgets and willingness to invest in consultancy services.</a:t>
                      </a:r>
                    </a:p>
                    <a:p>
                      <a:pPr marL="342900" lvl="0" indent="-342900">
                        <a:lnSpc>
                          <a:spcPct val="107000"/>
                        </a:lnSpc>
                        <a:spcAft>
                          <a:spcPts val="800"/>
                        </a:spcAft>
                        <a:buFont typeface="Symbol" panose="05050102010706020507" pitchFamily="18" charset="2"/>
                        <a:buChar char=""/>
                      </a:pPr>
                      <a:r>
                        <a:rPr lang="en-GB" sz="1200" kern="100" cap="none" spc="0" dirty="0">
                          <a:solidFill>
                            <a:schemeClr val="tx1">
                              <a:lumMod val="75000"/>
                              <a:lumOff val="25000"/>
                            </a:schemeClr>
                          </a:solidFill>
                          <a:effectLst/>
                          <a:latin typeface="Söhne"/>
                        </a:rPr>
                        <a:t>Meeting high client expectations and maintaining customer satisfaction in a competitive market.</a:t>
                      </a:r>
                      <a:endParaRPr lang="en-GB" sz="1200" kern="100" cap="none" spc="0" dirty="0">
                        <a:solidFill>
                          <a:schemeClr val="tx1">
                            <a:lumMod val="75000"/>
                            <a:lumOff val="25000"/>
                          </a:schemeClr>
                        </a:solidFill>
                        <a:effectLst/>
                        <a:latin typeface="Söhne"/>
                        <a:ea typeface="Calibri" panose="020F0502020204030204" pitchFamily="34" charset="0"/>
                        <a:cs typeface="Times New Roman" panose="02020603050405020304" pitchFamily="18" charset="0"/>
                      </a:endParaRPr>
                    </a:p>
                  </a:txBody>
                  <a:tcPr marL="158004" marR="118503" marT="79002" marB="79002">
                    <a:lnL w="9525" cap="flat" cmpd="sng" algn="ctr">
                      <a:solidFill>
                        <a:srgbClr val="C7C6C1"/>
                      </a:solid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224883034"/>
                  </a:ext>
                </a:extLst>
              </a:tr>
            </a:tbl>
          </a:graphicData>
        </a:graphic>
      </p:graphicFrame>
    </p:spTree>
    <p:extLst>
      <p:ext uri="{BB962C8B-B14F-4D97-AF65-F5344CB8AC3E}">
        <p14:creationId xmlns:p14="http://schemas.microsoft.com/office/powerpoint/2010/main" val="106673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8A5AA-6B30-9882-234A-E69A69C78CB9}"/>
              </a:ext>
            </a:extLst>
          </p:cNvPr>
          <p:cNvSpPr>
            <a:spLocks noGrp="1"/>
          </p:cNvSpPr>
          <p:nvPr>
            <p:ph type="title"/>
          </p:nvPr>
        </p:nvSpPr>
        <p:spPr>
          <a:xfrm>
            <a:off x="761800" y="762001"/>
            <a:ext cx="5334197" cy="1708242"/>
          </a:xfrm>
        </p:spPr>
        <p:txBody>
          <a:bodyPr anchor="ctr">
            <a:normAutofit/>
          </a:bodyPr>
          <a:lstStyle/>
          <a:p>
            <a:r>
              <a:rPr lang="en-GB" sz="4000"/>
              <a:t>Overview of Business Idea</a:t>
            </a:r>
          </a:p>
        </p:txBody>
      </p:sp>
      <p:sp>
        <p:nvSpPr>
          <p:cNvPr id="3" name="Content Placeholder 2">
            <a:extLst>
              <a:ext uri="{FF2B5EF4-FFF2-40B4-BE49-F238E27FC236}">
                <a16:creationId xmlns:a16="http://schemas.microsoft.com/office/drawing/2014/main" id="{A5324197-62B4-9171-E8E4-E3D0DC8A0CBB}"/>
              </a:ext>
            </a:extLst>
          </p:cNvPr>
          <p:cNvSpPr>
            <a:spLocks noGrp="1"/>
          </p:cNvSpPr>
          <p:nvPr>
            <p:ph idx="1"/>
          </p:nvPr>
        </p:nvSpPr>
        <p:spPr>
          <a:xfrm>
            <a:off x="761800" y="2470244"/>
            <a:ext cx="5334197" cy="3769835"/>
          </a:xfrm>
        </p:spPr>
        <p:txBody>
          <a:bodyPr anchor="ctr">
            <a:normAutofit/>
          </a:bodyPr>
          <a:lstStyle/>
          <a:p>
            <a:r>
              <a:rPr lang="en-GB" sz="2000" b="0" i="0" dirty="0">
                <a:effectLst/>
                <a:latin typeface="Söhne"/>
              </a:rPr>
              <a:t>Remote Work Solutions Consultancy</a:t>
            </a:r>
          </a:p>
          <a:p>
            <a:r>
              <a:rPr lang="en-GB" sz="2000" dirty="0">
                <a:latin typeface="Söhne"/>
              </a:rPr>
              <a:t>C</a:t>
            </a:r>
            <a:r>
              <a:rPr lang="en-GB" sz="2000" b="0" i="0" dirty="0">
                <a:effectLst/>
                <a:latin typeface="Söhne"/>
              </a:rPr>
              <a:t>omprehensive advisory services that address three key aspects: technology, policies, and employee well-being</a:t>
            </a:r>
          </a:p>
          <a:p>
            <a:r>
              <a:rPr lang="en-GB" sz="2000" b="0" i="0" dirty="0">
                <a:effectLst/>
                <a:latin typeface="Söhne"/>
              </a:rPr>
              <a:t>Our mission is to empower businesses by optimizing their remote work infrastructure, ensuring technology, policies, and employee well-being are in perfect harmony.</a:t>
            </a:r>
          </a:p>
          <a:p>
            <a:endParaRPr lang="en-GB" sz="2000" dirty="0"/>
          </a:p>
        </p:txBody>
      </p:sp>
      <p:pic>
        <p:nvPicPr>
          <p:cNvPr id="5" name="Picture 4" descr="Working space background">
            <a:extLst>
              <a:ext uri="{FF2B5EF4-FFF2-40B4-BE49-F238E27FC236}">
                <a16:creationId xmlns:a16="http://schemas.microsoft.com/office/drawing/2014/main" id="{D7EA4C53-DD2E-3B8F-136E-BB5D970BF6EB}"/>
              </a:ext>
            </a:extLst>
          </p:cNvPr>
          <p:cNvPicPr>
            <a:picLocks noChangeAspect="1"/>
          </p:cNvPicPr>
          <p:nvPr/>
        </p:nvPicPr>
        <p:blipFill rotWithShape="1">
          <a:blip r:embed="rId3"/>
          <a:srcRect l="48164"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077255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CFCC1-CEE3-E1BD-1EBB-E25B3C317245}"/>
              </a:ext>
            </a:extLst>
          </p:cNvPr>
          <p:cNvSpPr>
            <a:spLocks noGrp="1"/>
          </p:cNvSpPr>
          <p:nvPr>
            <p:ph type="title"/>
          </p:nvPr>
        </p:nvSpPr>
        <p:spPr>
          <a:xfrm>
            <a:off x="1043631" y="809898"/>
            <a:ext cx="10173010" cy="1554480"/>
          </a:xfrm>
        </p:spPr>
        <p:txBody>
          <a:bodyPr anchor="ctr">
            <a:normAutofit/>
          </a:bodyPr>
          <a:lstStyle/>
          <a:p>
            <a:r>
              <a:rPr lang="en-GB" sz="4800"/>
              <a:t>Management Team Plan</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5">
            <a:extLst>
              <a:ext uri="{FF2B5EF4-FFF2-40B4-BE49-F238E27FC236}">
                <a16:creationId xmlns:a16="http://schemas.microsoft.com/office/drawing/2014/main" id="{214E8BEC-92BC-F3FC-AC93-D50E9D40B2C4}"/>
              </a:ext>
            </a:extLst>
          </p:cNvPr>
          <p:cNvGraphicFramePr>
            <a:graphicFrameLocks noGrp="1"/>
          </p:cNvGraphicFramePr>
          <p:nvPr>
            <p:ph idx="1"/>
            <p:extLst>
              <p:ext uri="{D42A27DB-BD31-4B8C-83A1-F6EECF244321}">
                <p14:modId xmlns:p14="http://schemas.microsoft.com/office/powerpoint/2010/main" val="1081736275"/>
              </p:ext>
            </p:extLst>
          </p:nvPr>
        </p:nvGraphicFramePr>
        <p:xfrm>
          <a:off x="904602" y="3213111"/>
          <a:ext cx="10378442" cy="2818720"/>
        </p:xfrm>
        <a:graphic>
          <a:graphicData uri="http://schemas.openxmlformats.org/drawingml/2006/table">
            <a:tbl>
              <a:tblPr firstRow="1" firstCol="1" bandRow="1"/>
              <a:tblGrid>
                <a:gridCol w="2330955">
                  <a:extLst>
                    <a:ext uri="{9D8B030D-6E8A-4147-A177-3AD203B41FA5}">
                      <a16:colId xmlns:a16="http://schemas.microsoft.com/office/drawing/2014/main" val="2914749183"/>
                    </a:ext>
                  </a:extLst>
                </a:gridCol>
                <a:gridCol w="3764083">
                  <a:extLst>
                    <a:ext uri="{9D8B030D-6E8A-4147-A177-3AD203B41FA5}">
                      <a16:colId xmlns:a16="http://schemas.microsoft.com/office/drawing/2014/main" val="212369723"/>
                    </a:ext>
                  </a:extLst>
                </a:gridCol>
                <a:gridCol w="4283404">
                  <a:extLst>
                    <a:ext uri="{9D8B030D-6E8A-4147-A177-3AD203B41FA5}">
                      <a16:colId xmlns:a16="http://schemas.microsoft.com/office/drawing/2014/main" val="2020828888"/>
                    </a:ext>
                  </a:extLst>
                </a:gridCol>
              </a:tblGrid>
              <a:tr h="632774">
                <a:tc>
                  <a:txBody>
                    <a:bodyPr/>
                    <a:lstStyle/>
                    <a:p>
                      <a:r>
                        <a:rPr lang="en-GB" sz="1900" dirty="0">
                          <a:effectLst/>
                          <a:latin typeface="Arial" panose="020B0604020202020204" pitchFamily="34" charset="0"/>
                          <a:ea typeface="Calibri" panose="020F0502020204030204" pitchFamily="34" charset="0"/>
                          <a:cs typeface="Times New Roman" panose="02020603050405020304" pitchFamily="18" charset="0"/>
                        </a:rPr>
                        <a:t>Ivo Neshev</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Management</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Overall management expertise and operational expertise</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56492498"/>
                  </a:ext>
                </a:extLst>
              </a:tr>
              <a:tr h="632774">
                <a:tc>
                  <a:txBody>
                    <a:bodyPr/>
                    <a:lstStyle/>
                    <a:p>
                      <a:r>
                        <a:rPr lang="en-GB" sz="1900" dirty="0" err="1">
                          <a:effectLst/>
                          <a:latin typeface="Calibri" panose="020F0502020204030204" pitchFamily="34" charset="0"/>
                          <a:ea typeface="Calibri" panose="020F0502020204030204" pitchFamily="34" charset="0"/>
                          <a:cs typeface="Times New Roman" panose="02020603050405020304" pitchFamily="18" charset="0"/>
                        </a:rPr>
                        <a:t>Asen</a:t>
                      </a:r>
                      <a:r>
                        <a:rPr lang="en-GB" sz="1900" dirty="0">
                          <a:effectLst/>
                          <a:latin typeface="Calibri" panose="020F0502020204030204" pitchFamily="34" charset="0"/>
                          <a:ea typeface="Calibri" panose="020F0502020204030204" pitchFamily="34" charset="0"/>
                          <a:cs typeface="Times New Roman" panose="02020603050405020304" pitchFamily="18" charset="0"/>
                        </a:rPr>
                        <a:t> Dimitrov </a:t>
                      </a: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Marketing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Their advertising and marketing expertise</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8692048"/>
                  </a:ext>
                </a:extLst>
              </a:tr>
              <a:tr h="632774">
                <a:tc>
                  <a:txBody>
                    <a:bodyPr/>
                    <a:lstStyle/>
                    <a:p>
                      <a:r>
                        <a:rPr lang="en-GB" sz="1900" dirty="0">
                          <a:effectLst/>
                          <a:latin typeface="Arial" panose="020B0604020202020204" pitchFamily="34" charset="0"/>
                          <a:ea typeface="Calibri" panose="020F0502020204030204" pitchFamily="34" charset="0"/>
                          <a:cs typeface="Times New Roman" panose="02020603050405020304" pitchFamily="18" charset="0"/>
                        </a:rPr>
                        <a:t>Lora Ivanova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Remote working expertise</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Will manage a team of employees that will provide consultancy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7185125"/>
                  </a:ext>
                </a:extLst>
              </a:tr>
              <a:tr h="920398">
                <a:tc>
                  <a:txBody>
                    <a:bodyPr/>
                    <a:lstStyle/>
                    <a:p>
                      <a:r>
                        <a:rPr lang="en-GB" sz="1900" dirty="0">
                          <a:effectLst/>
                          <a:latin typeface="Arial" panose="020B0604020202020204" pitchFamily="34" charset="0"/>
                          <a:ea typeface="Calibri" panose="020F0502020204030204" pitchFamily="34" charset="0"/>
                          <a:cs typeface="Times New Roman" panose="02020603050405020304" pitchFamily="18" charset="0"/>
                        </a:rPr>
                        <a:t>Martin Todorov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a:effectLst/>
                          <a:latin typeface="Arial" panose="020B0604020202020204" pitchFamily="34" charset="0"/>
                          <a:ea typeface="Calibri" panose="020F0502020204030204" pitchFamily="34" charset="0"/>
                          <a:cs typeface="Times New Roman" panose="02020603050405020304" pitchFamily="18" charset="0"/>
                        </a:rPr>
                        <a:t>Human Resource Management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900" dirty="0">
                          <a:effectLst/>
                          <a:latin typeface="Arial" panose="020B0604020202020204" pitchFamily="34" charset="0"/>
                          <a:ea typeface="Calibri" panose="020F0502020204030204" pitchFamily="34" charset="0"/>
                          <a:cs typeface="Times New Roman" panose="02020603050405020304" pitchFamily="18" charset="0"/>
                        </a:rPr>
                        <a:t>Will manage the human resources of the organization to make sure everything is up to standard.</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07859" marR="10785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66596297"/>
                  </a:ext>
                </a:extLst>
              </a:tr>
            </a:tbl>
          </a:graphicData>
        </a:graphic>
      </p:graphicFrame>
    </p:spTree>
    <p:extLst>
      <p:ext uri="{BB962C8B-B14F-4D97-AF65-F5344CB8AC3E}">
        <p14:creationId xmlns:p14="http://schemas.microsoft.com/office/powerpoint/2010/main" val="3549622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61E26-7D7A-3F16-3E61-77C08E195052}"/>
              </a:ext>
            </a:extLst>
          </p:cNvPr>
          <p:cNvSpPr>
            <a:spLocks noGrp="1"/>
          </p:cNvSpPr>
          <p:nvPr>
            <p:ph type="title"/>
          </p:nvPr>
        </p:nvSpPr>
        <p:spPr>
          <a:xfrm>
            <a:off x="1282963" y="1238080"/>
            <a:ext cx="9849751" cy="1349671"/>
          </a:xfrm>
        </p:spPr>
        <p:txBody>
          <a:bodyPr anchor="b">
            <a:normAutofit/>
          </a:bodyPr>
          <a:lstStyle/>
          <a:p>
            <a:r>
              <a:rPr lang="en-GB" sz="4600" dirty="0"/>
              <a:t>Target market and marketing strategies</a:t>
            </a:r>
          </a:p>
        </p:txBody>
      </p:sp>
      <p:sp>
        <p:nvSpPr>
          <p:cNvPr id="3" name="Content Placeholder 2">
            <a:extLst>
              <a:ext uri="{FF2B5EF4-FFF2-40B4-BE49-F238E27FC236}">
                <a16:creationId xmlns:a16="http://schemas.microsoft.com/office/drawing/2014/main" id="{2E5E104D-629D-DBBB-4501-8FA2A5E3DB1C}"/>
              </a:ext>
            </a:extLst>
          </p:cNvPr>
          <p:cNvSpPr>
            <a:spLocks noGrp="1"/>
          </p:cNvSpPr>
          <p:nvPr>
            <p:ph idx="1"/>
          </p:nvPr>
        </p:nvSpPr>
        <p:spPr>
          <a:xfrm>
            <a:off x="1289304" y="2902913"/>
            <a:ext cx="9849751" cy="3032168"/>
          </a:xfrm>
        </p:spPr>
        <p:txBody>
          <a:bodyPr anchor="ctr">
            <a:normAutofit/>
          </a:bodyPr>
          <a:lstStyle/>
          <a:p>
            <a:r>
              <a:rPr lang="en-GB" sz="2000" dirty="0"/>
              <a:t>Unique Selling Points</a:t>
            </a:r>
          </a:p>
          <a:p>
            <a:pPr lvl="1"/>
            <a:r>
              <a:rPr lang="en-GB" sz="2000" dirty="0"/>
              <a:t>Comprehensive Solutions</a:t>
            </a:r>
          </a:p>
          <a:p>
            <a:pPr lvl="1"/>
            <a:r>
              <a:rPr lang="en-GB" sz="2000" dirty="0"/>
              <a:t>Holistic Well-Being</a:t>
            </a:r>
          </a:p>
          <a:p>
            <a:pPr lvl="1"/>
            <a:r>
              <a:rPr lang="en-GB" sz="2000" dirty="0"/>
              <a:t>Expertise in Remote Work</a:t>
            </a:r>
          </a:p>
          <a:p>
            <a:pPr lvl="1"/>
            <a:r>
              <a:rPr lang="en-GB" sz="2000" dirty="0"/>
              <a:t>One-Stop Solution</a:t>
            </a:r>
          </a:p>
          <a:p>
            <a:pPr lvl="1"/>
            <a:r>
              <a:rPr lang="en-GB" sz="2000" dirty="0"/>
              <a:t>Tailored Recommendations</a:t>
            </a:r>
          </a:p>
        </p:txBody>
      </p:sp>
    </p:spTree>
    <p:extLst>
      <p:ext uri="{BB962C8B-B14F-4D97-AF65-F5344CB8AC3E}">
        <p14:creationId xmlns:p14="http://schemas.microsoft.com/office/powerpoint/2010/main" val="3089453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99986-8E29-6ADD-740E-1C1FAA28F8DF}"/>
              </a:ext>
            </a:extLst>
          </p:cNvPr>
          <p:cNvSpPr>
            <a:spLocks noGrp="1"/>
          </p:cNvSpPr>
          <p:nvPr>
            <p:ph type="title"/>
          </p:nvPr>
        </p:nvSpPr>
        <p:spPr>
          <a:xfrm>
            <a:off x="1043631" y="809898"/>
            <a:ext cx="10173010" cy="1554480"/>
          </a:xfrm>
        </p:spPr>
        <p:txBody>
          <a:bodyPr anchor="ctr">
            <a:normAutofit/>
          </a:bodyPr>
          <a:lstStyle/>
          <a:p>
            <a:r>
              <a:rPr lang="en-GB" sz="4800" dirty="0"/>
              <a:t>Competition and Differentiation Strategies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60084EA2-F139-37EA-AF8A-25282BEDE3A1}"/>
              </a:ext>
            </a:extLst>
          </p:cNvPr>
          <p:cNvGraphicFramePr>
            <a:graphicFrameLocks noGrp="1"/>
          </p:cNvGraphicFramePr>
          <p:nvPr>
            <p:ph idx="1"/>
            <p:extLst>
              <p:ext uri="{D42A27DB-BD31-4B8C-83A1-F6EECF244321}">
                <p14:modId xmlns:p14="http://schemas.microsoft.com/office/powerpoint/2010/main" val="2398248560"/>
              </p:ext>
            </p:extLst>
          </p:nvPr>
        </p:nvGraphicFramePr>
        <p:xfrm>
          <a:off x="914400" y="3090466"/>
          <a:ext cx="10368643" cy="3064011"/>
        </p:xfrm>
        <a:graphic>
          <a:graphicData uri="http://schemas.openxmlformats.org/drawingml/2006/table">
            <a:tbl>
              <a:tblPr firstRow="1" firstCol="1" bandRow="1">
                <a:solidFill>
                  <a:srgbClr val="F2F2F2">
                    <a:alpha val="30196"/>
                  </a:srgbClr>
                </a:solidFill>
                <a:tableStyleId>{5C22544A-7EE6-4342-B048-85BDC9FD1C3A}</a:tableStyleId>
              </a:tblPr>
              <a:tblGrid>
                <a:gridCol w="1370386">
                  <a:extLst>
                    <a:ext uri="{9D8B030D-6E8A-4147-A177-3AD203B41FA5}">
                      <a16:colId xmlns:a16="http://schemas.microsoft.com/office/drawing/2014/main" val="1909317825"/>
                    </a:ext>
                  </a:extLst>
                </a:gridCol>
                <a:gridCol w="8998257">
                  <a:extLst>
                    <a:ext uri="{9D8B030D-6E8A-4147-A177-3AD203B41FA5}">
                      <a16:colId xmlns:a16="http://schemas.microsoft.com/office/drawing/2014/main" val="1857508935"/>
                    </a:ext>
                  </a:extLst>
                </a:gridCol>
              </a:tblGrid>
              <a:tr h="473954">
                <a:tc>
                  <a:txBody>
                    <a:bodyPr/>
                    <a:lstStyle/>
                    <a:p>
                      <a:r>
                        <a:rPr lang="en-SG" sz="1500" b="0" kern="100" cap="none" spc="0">
                          <a:solidFill>
                            <a:schemeClr val="bg1"/>
                          </a:solidFill>
                          <a:effectLst/>
                        </a:rPr>
                        <a:t>Competitor</a:t>
                      </a:r>
                      <a:endParaRPr lang="en-GB" sz="15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SG" sz="1500" b="0" kern="100" cap="none" spc="0">
                          <a:solidFill>
                            <a:schemeClr val="bg1"/>
                          </a:solidFill>
                          <a:effectLst/>
                        </a:rPr>
                        <a:t>Differentiation</a:t>
                      </a:r>
                      <a:endParaRPr lang="en-GB" sz="1500" b="0" kern="1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982805434"/>
                  </a:ext>
                </a:extLst>
              </a:tr>
              <a:tr h="941232">
                <a:tc>
                  <a:txBody>
                    <a:bodyPr/>
                    <a:lstStyle/>
                    <a:p>
                      <a:r>
                        <a:rPr lang="en-SG" sz="1500" kern="100" cap="none" spc="0" dirty="0">
                          <a:solidFill>
                            <a:schemeClr val="tx1"/>
                          </a:solidFill>
                          <a:effectLst/>
                        </a:rPr>
                        <a:t>PwC</a:t>
                      </a:r>
                      <a:endParaRPr lang="en-GB" sz="15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SG" sz="1500" kern="100" cap="none" spc="0">
                          <a:solidFill>
                            <a:schemeClr val="tx1"/>
                          </a:solidFill>
                          <a:effectLst/>
                        </a:rPr>
                        <a:t>V - Offers various consulting services, including remote work solutions. R - Known for its comprehensive services. I - May face competition from other large firms. O - Well-organized and experienced in consultancy.</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735981268"/>
                  </a:ext>
                </a:extLst>
              </a:tr>
              <a:tr h="707593">
                <a:tc>
                  <a:txBody>
                    <a:bodyPr/>
                    <a:lstStyle/>
                    <a:p>
                      <a:r>
                        <a:rPr lang="en-SG" sz="1500" kern="100" cap="none" spc="0">
                          <a:solidFill>
                            <a:schemeClr val="tx1"/>
                          </a:solidFill>
                          <a:effectLst/>
                        </a:rPr>
                        <a:t>KPMG</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SG" sz="1500" kern="100" cap="none" spc="0">
                          <a:solidFill>
                            <a:schemeClr val="tx1"/>
                          </a:solidFill>
                          <a:effectLst/>
                        </a:rPr>
                        <a:t>V - Provides consulting services for businesses adapting to remote work. R - Competes with other large consulting firms. I - May face challenges in differentiation. O - Well-established and organized.</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35534504"/>
                  </a:ext>
                </a:extLst>
              </a:tr>
              <a:tr h="941232">
                <a:tc>
                  <a:txBody>
                    <a:bodyPr/>
                    <a:lstStyle/>
                    <a:p>
                      <a:r>
                        <a:rPr lang="en-SG" sz="1500" kern="100" cap="none" spc="0">
                          <a:solidFill>
                            <a:schemeClr val="tx1"/>
                          </a:solidFill>
                          <a:effectLst/>
                        </a:rPr>
                        <a:t>Deloitte</a:t>
                      </a:r>
                      <a:endParaRPr lang="en-GB" sz="15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38100" cap="flat" cmpd="sng" algn="ctr">
                      <a:no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r>
                        <a:rPr lang="en-SG" sz="1500" kern="100" cap="none" spc="0" dirty="0">
                          <a:solidFill>
                            <a:schemeClr val="tx1"/>
                          </a:solidFill>
                          <a:effectLst/>
                        </a:rPr>
                        <a:t>V - Expertise in remote work solutions and digital transformation. R - Competes with other major consulting firms. I - May face competition from similar firms. O - Well-structured and experienced in the field.</a:t>
                      </a:r>
                      <a:endParaRPr lang="en-GB" sz="1500" kern="1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30170" marR="75098" marT="100131" marB="100131">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4108122355"/>
                  </a:ext>
                </a:extLst>
              </a:tr>
            </a:tbl>
          </a:graphicData>
        </a:graphic>
      </p:graphicFrame>
    </p:spTree>
    <p:extLst>
      <p:ext uri="{BB962C8B-B14F-4D97-AF65-F5344CB8AC3E}">
        <p14:creationId xmlns:p14="http://schemas.microsoft.com/office/powerpoint/2010/main" val="3375696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BF87F-49FB-65AC-0C7D-DD91CC957E44}"/>
              </a:ext>
            </a:extLst>
          </p:cNvPr>
          <p:cNvSpPr>
            <a:spLocks noGrp="1"/>
          </p:cNvSpPr>
          <p:nvPr>
            <p:ph type="title"/>
          </p:nvPr>
        </p:nvSpPr>
        <p:spPr>
          <a:xfrm>
            <a:off x="1043631" y="809898"/>
            <a:ext cx="10173010" cy="1554480"/>
          </a:xfrm>
        </p:spPr>
        <p:txBody>
          <a:bodyPr anchor="ctr">
            <a:normAutofit/>
          </a:bodyPr>
          <a:lstStyle/>
          <a:p>
            <a:r>
              <a:rPr lang="en-GB" sz="4800"/>
              <a:t>Funding requirements and allocation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F657AEA-7F44-FC2D-2348-41EAE62C66C4}"/>
              </a:ext>
            </a:extLst>
          </p:cNvPr>
          <p:cNvGraphicFramePr>
            <a:graphicFrameLocks noGrp="1"/>
          </p:cNvGraphicFramePr>
          <p:nvPr>
            <p:ph idx="1"/>
            <p:extLst>
              <p:ext uri="{D42A27DB-BD31-4B8C-83A1-F6EECF244321}">
                <p14:modId xmlns:p14="http://schemas.microsoft.com/office/powerpoint/2010/main" val="163384165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9482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5B845-7B4B-6327-DD97-0E89A041EDAE}"/>
              </a:ext>
            </a:extLst>
          </p:cNvPr>
          <p:cNvSpPr>
            <a:spLocks noGrp="1"/>
          </p:cNvSpPr>
          <p:nvPr>
            <p:ph type="title"/>
          </p:nvPr>
        </p:nvSpPr>
        <p:spPr>
          <a:xfrm>
            <a:off x="635000" y="640823"/>
            <a:ext cx="3418659" cy="5583148"/>
          </a:xfrm>
        </p:spPr>
        <p:txBody>
          <a:bodyPr anchor="ctr">
            <a:normAutofit/>
          </a:bodyPr>
          <a:lstStyle/>
          <a:p>
            <a:r>
              <a:rPr lang="en-GB" sz="5400"/>
              <a:t>Conclusion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E50C83-A0A3-19FC-79D8-E44B0E59A054}"/>
              </a:ext>
            </a:extLst>
          </p:cNvPr>
          <p:cNvGraphicFramePr>
            <a:graphicFrameLocks noGrp="1"/>
          </p:cNvGraphicFramePr>
          <p:nvPr>
            <p:ph idx="1"/>
            <p:extLst>
              <p:ext uri="{D42A27DB-BD31-4B8C-83A1-F6EECF244321}">
                <p14:modId xmlns:p14="http://schemas.microsoft.com/office/powerpoint/2010/main" val="218143556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7480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80278-0557-69CA-EC5D-6DAA6D183C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93AAA6C-1247-FB8D-15AB-C2BFE298DE1F}"/>
              </a:ext>
            </a:extLst>
          </p:cNvPr>
          <p:cNvSpPr>
            <a:spLocks noGrp="1"/>
          </p:cNvSpPr>
          <p:nvPr>
            <p:ph idx="1"/>
          </p:nvPr>
        </p:nvSpPr>
        <p:spPr/>
        <p:txBody>
          <a:bodyPr/>
          <a:lstStyle/>
          <a:p>
            <a:pPr algn="l"/>
            <a:r>
              <a:rPr lang="en-GB" sz="1600" b="0" i="0" dirty="0">
                <a:solidFill>
                  <a:srgbClr val="000000"/>
                </a:solidFill>
                <a:effectLst/>
                <a:latin typeface="Times New Roman" panose="02020603050405020304" pitchFamily="18" charset="0"/>
              </a:rPr>
              <a:t>Lund, S., </a:t>
            </a:r>
            <a:r>
              <a:rPr lang="en-GB" sz="1600" b="0" i="0" dirty="0" err="1">
                <a:solidFill>
                  <a:srgbClr val="000000"/>
                </a:solidFill>
                <a:effectLst/>
                <a:latin typeface="Times New Roman" panose="02020603050405020304" pitchFamily="18" charset="0"/>
              </a:rPr>
              <a:t>Madgavkar</a:t>
            </a:r>
            <a:r>
              <a:rPr lang="en-GB" sz="1600" b="0" i="0" dirty="0">
                <a:solidFill>
                  <a:srgbClr val="000000"/>
                </a:solidFill>
                <a:effectLst/>
                <a:latin typeface="Times New Roman" panose="02020603050405020304" pitchFamily="18" charset="0"/>
              </a:rPr>
              <a:t>, A., Manyika, J., Smit, S., </a:t>
            </a:r>
            <a:r>
              <a:rPr lang="en-GB" sz="1600" b="0" i="0" dirty="0" err="1">
                <a:solidFill>
                  <a:srgbClr val="000000"/>
                </a:solidFill>
                <a:effectLst/>
                <a:latin typeface="Times New Roman" panose="02020603050405020304" pitchFamily="18" charset="0"/>
              </a:rPr>
              <a:t>Ellingrud</a:t>
            </a:r>
            <a:r>
              <a:rPr lang="en-GB" sz="1600" b="0" i="0" dirty="0">
                <a:solidFill>
                  <a:srgbClr val="000000"/>
                </a:solidFill>
                <a:effectLst/>
                <a:latin typeface="Times New Roman" panose="02020603050405020304" pitchFamily="18" charset="0"/>
              </a:rPr>
              <a:t>, K. and Robinson, O. (2021). </a:t>
            </a:r>
            <a:r>
              <a:rPr lang="en-GB" sz="1600" b="0" i="1" dirty="0">
                <a:solidFill>
                  <a:srgbClr val="000000"/>
                </a:solidFill>
                <a:effectLst/>
                <a:latin typeface="Times New Roman" panose="02020603050405020304" pitchFamily="18" charset="0"/>
              </a:rPr>
              <a:t>The future of work after COVID-19</a:t>
            </a:r>
            <a:r>
              <a:rPr lang="en-GB" sz="1600" b="0" i="0" dirty="0">
                <a:solidFill>
                  <a:srgbClr val="000000"/>
                </a:solidFill>
                <a:effectLst/>
                <a:latin typeface="Times New Roman" panose="02020603050405020304" pitchFamily="18" charset="0"/>
              </a:rPr>
              <a:t>. [online] McKinsey &amp; Company. Available at: https://www.mckinsey.com/featured-insights/future-of-work/the-future-of-work-after-covid-19 [Accessed 3 Nov. 2023].</a:t>
            </a:r>
          </a:p>
          <a:p>
            <a:pPr algn="l"/>
            <a:r>
              <a:rPr lang="en-GB" sz="1600" b="0" i="0" dirty="0">
                <a:solidFill>
                  <a:srgbClr val="000000"/>
                </a:solidFill>
                <a:effectLst/>
                <a:latin typeface="Times New Roman" panose="02020603050405020304" pitchFamily="18" charset="0"/>
              </a:rPr>
              <a:t>‌BFI Finance (2022). What is a Unique Selling Point and its Benefits for Business? - BFIF. [online] Bfi.co.id. Available at: https://www.bfi.co.id/en/blog/apa-itu-unique-selling-point-dan-manfaatnya-bagi-bisnis [Accessed 3 Nov. 2023].</a:t>
            </a:r>
          </a:p>
          <a:p>
            <a:pPr algn="l"/>
            <a:r>
              <a:rPr lang="en-GB" sz="1600" b="0" i="0" dirty="0">
                <a:solidFill>
                  <a:srgbClr val="000000"/>
                </a:solidFill>
                <a:effectLst/>
                <a:latin typeface="Times New Roman" panose="02020603050405020304" pitchFamily="18" charset="0"/>
              </a:rPr>
              <a:t>‌Chapman, R.J. (2012). Appendix 9: VRIO Analysis. [online] pp.587–588. </a:t>
            </a:r>
            <a:r>
              <a:rPr lang="en-GB" sz="1600" b="0" i="0" dirty="0" err="1">
                <a:solidFill>
                  <a:srgbClr val="000000"/>
                </a:solidFill>
                <a:effectLst/>
                <a:latin typeface="Times New Roman" panose="02020603050405020304" pitchFamily="18" charset="0"/>
              </a:rPr>
              <a:t>doi:https</a:t>
            </a:r>
            <a:r>
              <a:rPr lang="en-GB" sz="1600" b="0" i="0" dirty="0">
                <a:solidFill>
                  <a:srgbClr val="000000"/>
                </a:solidFill>
                <a:effectLst/>
                <a:latin typeface="Times New Roman" panose="02020603050405020304" pitchFamily="18" charset="0"/>
              </a:rPr>
              <a:t>://doi.org/10.1002/9781118467206.app9.</a:t>
            </a:r>
          </a:p>
        </p:txBody>
      </p:sp>
    </p:spTree>
    <p:extLst>
      <p:ext uri="{BB962C8B-B14F-4D97-AF65-F5344CB8AC3E}">
        <p14:creationId xmlns:p14="http://schemas.microsoft.com/office/powerpoint/2010/main" val="1109861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1f57c6d-d97b-4b51-bb16-6b2adbac3c6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D21E934960CB4FAD229C6C8F0627E6" ma:contentTypeVersion="9" ma:contentTypeDescription="Create a new document." ma:contentTypeScope="" ma:versionID="65691e2dabb50057787b45109c1af7ac">
  <xsd:schema xmlns:xsd="http://www.w3.org/2001/XMLSchema" xmlns:xs="http://www.w3.org/2001/XMLSchema" xmlns:p="http://schemas.microsoft.com/office/2006/metadata/properties" xmlns:ns3="f1f57c6d-d97b-4b51-bb16-6b2adbac3c64" targetNamespace="http://schemas.microsoft.com/office/2006/metadata/properties" ma:root="true" ma:fieldsID="9c2b5f5fc5fb742b81b16c5e49d2e0eb" ns3:_="">
    <xsd:import namespace="f1f57c6d-d97b-4b51-bb16-6b2adbac3c64"/>
    <xsd:element name="properties">
      <xsd:complexType>
        <xsd:sequence>
          <xsd:element name="documentManagement">
            <xsd:complexType>
              <xsd:all>
                <xsd:element ref="ns3:MediaServiceMetadata" minOccurs="0"/>
                <xsd:element ref="ns3:MediaServiceFastMetadata" minOccurs="0"/>
                <xsd:element ref="ns3:_activity" minOccurs="0"/>
                <xsd:element ref="ns3:MediaServiceObjectDetectorVersions" minOccurs="0"/>
                <xsd:element ref="ns3:MediaServiceAutoTags" minOccurs="0"/>
                <xsd:element ref="ns3:MediaLengthInSecond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f57c6d-d97b-4b51-bb16-6b2adbac3c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0" nillable="true" ma:displayName="_activity" ma:hidden="true" ma:internalName="_activity">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BA067A-D3EE-423E-A187-B52F9C94E10C}">
  <ds:schemaRefs>
    <ds:schemaRef ds:uri="http://purl.org/dc/terms/"/>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f1f57c6d-d97b-4b51-bb16-6b2adbac3c64"/>
    <ds:schemaRef ds:uri="http://www.w3.org/XML/1998/namespace"/>
  </ds:schemaRefs>
</ds:datastoreItem>
</file>

<file path=customXml/itemProps2.xml><?xml version="1.0" encoding="utf-8"?>
<ds:datastoreItem xmlns:ds="http://schemas.openxmlformats.org/officeDocument/2006/customXml" ds:itemID="{7AA36DEE-47E9-40C6-B2FF-5FEA5FB56966}">
  <ds:schemaRefs>
    <ds:schemaRef ds:uri="http://schemas.microsoft.com/sharepoint/v3/contenttype/forms"/>
  </ds:schemaRefs>
</ds:datastoreItem>
</file>

<file path=customXml/itemProps3.xml><?xml version="1.0" encoding="utf-8"?>
<ds:datastoreItem xmlns:ds="http://schemas.openxmlformats.org/officeDocument/2006/customXml" ds:itemID="{704E7B93-3672-40A6-A6A7-3FCA9616F5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f57c6d-d97b-4b51-bb16-6b2adbac3c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1829</TotalTime>
  <Words>1284</Words>
  <Application>Microsoft Office PowerPoint</Application>
  <PresentationFormat>Widescreen</PresentationFormat>
  <Paragraphs>95</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Söhne</vt:lpstr>
      <vt:lpstr>Symbol</vt:lpstr>
      <vt:lpstr>Times New Roman</vt:lpstr>
      <vt:lpstr>Office Theme</vt:lpstr>
      <vt:lpstr>LCBB5001 Entrepreneurship  Assessment 2 Task 1</vt:lpstr>
      <vt:lpstr>Table of Contents</vt:lpstr>
      <vt:lpstr>Introduction</vt:lpstr>
      <vt:lpstr>Overview of Business Idea</vt:lpstr>
      <vt:lpstr>Management Team Plan</vt:lpstr>
      <vt:lpstr>Target market and marketing strategies</vt:lpstr>
      <vt:lpstr>Competition and Differentiation Strategies</vt:lpstr>
      <vt:lpstr>Funding requirements and allocation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dc:title>
  <dc:subject/>
  <dc:creator>Ivo Neshev</dc:creator>
  <cp:keywords/>
  <dc:description/>
  <cp:lastModifiedBy>Ivo Neshev</cp:lastModifiedBy>
  <cp:revision>15</cp:revision>
  <dcterms:created xsi:type="dcterms:W3CDTF">2023-11-03T07:21:08Z</dcterms:created>
  <dcterms:modified xsi:type="dcterms:W3CDTF">2023-11-19T22:24:47Z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0x010100FFD21E934960CB4FAD229C6C8F0627E6</vt:lpwstr>
  </property>
</Properties>
</file>