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8" r:id="rId3"/>
    <p:sldId id="257" r:id="rId4"/>
    <p:sldId id="260" r:id="rId5"/>
    <p:sldId id="259" r:id="rId6"/>
    <p:sldId id="263" r:id="rId7"/>
    <p:sldId id="261" r:id="rId8"/>
    <p:sldId id="267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466B61-0729-B311-3DE4-1F4E265E781A}" v="481" dt="2021-10-17T20:07:11.089"/>
    <p1510:client id="{1BD84B4F-1B1D-C963-36DE-E6235EDC2D82}" v="24" dt="2021-10-18T18:58:33.538"/>
    <p1510:client id="{1E27AEB6-E0FD-04F5-9079-7830CA18208D}" v="6" dt="2021-10-14T20:22:57.123"/>
    <p1510:client id="{360BA352-D4DD-7AD6-5D84-683275206EAA}" v="18" dt="2021-10-19T10:43:06.622"/>
    <p1510:client id="{4A371C9F-6820-97FE-7534-6E866CD0815C}" v="248" dt="2021-10-16T20:35:01.806"/>
    <p1510:client id="{5CE2B607-308A-745A-1FA8-2F382D851C7C}" v="656" dt="2021-10-16T22:25:59.347"/>
    <p1510:client id="{931C220E-681F-0D24-F877-5CA86FB4E865}" v="330" dt="2021-10-17T19:13:49.964"/>
    <p1510:client id="{A0A15741-3A9B-8390-68AE-929D8BCEFDD7}" v="5" dt="2021-10-16T21:10:50.547"/>
    <p1510:client id="{A7B9E690-B819-7D0E-2DA1-393FEE78235D}" v="5" dt="2021-10-18T20:36:29.378"/>
    <p1510:client id="{AB624D6A-B2AF-2A80-C854-DA9662960A26}" v="26" dt="2021-10-19T08:32:36.630"/>
    <p1510:client id="{B8139963-B31F-CC89-052E-1991FC2923AF}" v="11" dt="2021-10-07T21:41:56.406"/>
    <p1510:client id="{B940E01F-6F5C-EA4D-B7EF-D241DD60EF76}" v="256" dt="2021-10-08T21:01:42.852"/>
    <p1510:client id="{BEA89DA0-C1CE-4217-8187-31BA48435A87}" v="14" dt="2021-10-07T10:39:31.572"/>
    <p1510:client id="{C0BD44D0-9126-59E9-0CD8-74E58E43FC63}" v="8" dt="2021-10-19T16:23:38.696"/>
    <p1510:client id="{C1BE8C81-E375-D27B-1DB4-5C9847FBBDAA}" v="100" dt="2021-10-13T11:35:55.742"/>
    <p1510:client id="{C1F22B87-7D42-1C59-1822-496B8D1BC97A}" v="76" dt="2021-10-20T07:25:45.305"/>
    <p1510:client id="{D0C2C51A-1C50-E178-0CFC-E242F37C4B1D}" v="1" dt="2021-10-13T18:47:35.347"/>
    <p1510:client id="{F9A50B7D-16CC-0348-5080-D5864F011028}" v="614" dt="2021-10-13T18:37:47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048BC9-59F6-45E9-9B28-1FC60576039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42A778-0A6A-4188-BA7F-B93F5E5AA2C6}">
      <dgm:prSet/>
      <dgm:spPr/>
      <dgm:t>
        <a:bodyPr/>
        <a:lstStyle/>
        <a:p>
          <a:r>
            <a:rPr lang="en-GB"/>
            <a:t>-Stage1:basic trust vs.mistrust(birth to 1)</a:t>
          </a:r>
          <a:endParaRPr lang="en-US"/>
        </a:p>
      </dgm:t>
    </dgm:pt>
    <dgm:pt modelId="{AD122321-81E6-4590-8C67-FE10A9118E2D}" type="parTrans" cxnId="{6B2DDD73-C546-44B8-9843-14BFECD41F28}">
      <dgm:prSet/>
      <dgm:spPr/>
      <dgm:t>
        <a:bodyPr/>
        <a:lstStyle/>
        <a:p>
          <a:endParaRPr lang="en-US"/>
        </a:p>
      </dgm:t>
    </dgm:pt>
    <dgm:pt modelId="{0482FB22-15B4-40AB-9239-E0294862433B}" type="sibTrans" cxnId="{6B2DDD73-C546-44B8-9843-14BFECD41F28}">
      <dgm:prSet/>
      <dgm:spPr/>
      <dgm:t>
        <a:bodyPr/>
        <a:lstStyle/>
        <a:p>
          <a:endParaRPr lang="en-US"/>
        </a:p>
      </dgm:t>
    </dgm:pt>
    <dgm:pt modelId="{B9359946-E0CD-4A5C-B7AA-6E965A4380EC}">
      <dgm:prSet/>
      <dgm:spPr/>
      <dgm:t>
        <a:bodyPr/>
        <a:lstStyle/>
        <a:p>
          <a:r>
            <a:rPr lang="en-GB"/>
            <a:t>-Stage2:Autonomy vs shame and doubt(age 1 to 3)</a:t>
          </a:r>
          <a:endParaRPr lang="en-US"/>
        </a:p>
      </dgm:t>
    </dgm:pt>
    <dgm:pt modelId="{1871799A-7B4D-474F-83FB-0597F9F2B71C}" type="parTrans" cxnId="{DB089BFD-5EBA-4242-8C0D-A9472F1F7383}">
      <dgm:prSet/>
      <dgm:spPr/>
      <dgm:t>
        <a:bodyPr/>
        <a:lstStyle/>
        <a:p>
          <a:endParaRPr lang="en-US"/>
        </a:p>
      </dgm:t>
    </dgm:pt>
    <dgm:pt modelId="{C1559F35-A76D-41FE-AEB7-2F1C09AACFFD}" type="sibTrans" cxnId="{DB089BFD-5EBA-4242-8C0D-A9472F1F7383}">
      <dgm:prSet/>
      <dgm:spPr/>
      <dgm:t>
        <a:bodyPr/>
        <a:lstStyle/>
        <a:p>
          <a:endParaRPr lang="en-US"/>
        </a:p>
      </dgm:t>
    </dgm:pt>
    <dgm:pt modelId="{A0FEAC91-7AFF-4888-ADF4-955BCC7C879D}">
      <dgm:prSet/>
      <dgm:spPr/>
      <dgm:t>
        <a:bodyPr/>
        <a:lstStyle/>
        <a:p>
          <a:r>
            <a:rPr lang="en-GB"/>
            <a:t>-Stage3: Initiative vs Guilt (age  3 to 5)</a:t>
          </a:r>
          <a:endParaRPr lang="en-US"/>
        </a:p>
      </dgm:t>
    </dgm:pt>
    <dgm:pt modelId="{95356596-10CA-4F43-99C7-5E01E2DBD1DA}" type="parTrans" cxnId="{57DFB777-C767-4E3B-B5E7-7FEA94A7A3A2}">
      <dgm:prSet/>
      <dgm:spPr/>
      <dgm:t>
        <a:bodyPr/>
        <a:lstStyle/>
        <a:p>
          <a:endParaRPr lang="en-US"/>
        </a:p>
      </dgm:t>
    </dgm:pt>
    <dgm:pt modelId="{628E9D2E-D914-4F1F-808B-35FC9314893A}" type="sibTrans" cxnId="{57DFB777-C767-4E3B-B5E7-7FEA94A7A3A2}">
      <dgm:prSet/>
      <dgm:spPr/>
      <dgm:t>
        <a:bodyPr/>
        <a:lstStyle/>
        <a:p>
          <a:endParaRPr lang="en-US"/>
        </a:p>
      </dgm:t>
    </dgm:pt>
    <dgm:pt modelId="{9E292AF2-FC0A-4AF7-88F2-89AB1EBD73AD}">
      <dgm:prSet/>
      <dgm:spPr/>
      <dgm:t>
        <a:bodyPr/>
        <a:lstStyle/>
        <a:p>
          <a:r>
            <a:rPr lang="en-GB"/>
            <a:t>-Stage4 :industriouness vs .inferiority( age 6-11)</a:t>
          </a:r>
          <a:endParaRPr lang="en-US"/>
        </a:p>
      </dgm:t>
    </dgm:pt>
    <dgm:pt modelId="{19945F9A-F690-4801-ACEA-6BE95EA549BA}" type="parTrans" cxnId="{CCEDD53C-5D24-4629-A09C-AE700194C0DA}">
      <dgm:prSet/>
      <dgm:spPr/>
      <dgm:t>
        <a:bodyPr/>
        <a:lstStyle/>
        <a:p>
          <a:endParaRPr lang="en-US"/>
        </a:p>
      </dgm:t>
    </dgm:pt>
    <dgm:pt modelId="{165A803B-7D89-4BFA-9837-D5887D574DAB}" type="sibTrans" cxnId="{CCEDD53C-5D24-4629-A09C-AE700194C0DA}">
      <dgm:prSet/>
      <dgm:spPr/>
      <dgm:t>
        <a:bodyPr/>
        <a:lstStyle/>
        <a:p>
          <a:endParaRPr lang="en-US"/>
        </a:p>
      </dgm:t>
    </dgm:pt>
    <dgm:pt modelId="{37848D8C-329D-480E-892A-2CB3DC22CE0D}">
      <dgm:prSet/>
      <dgm:spPr/>
      <dgm:t>
        <a:bodyPr/>
        <a:lstStyle/>
        <a:p>
          <a:r>
            <a:rPr lang="en-GB"/>
            <a:t>-Stage 5:identity vs Role confusion( age 11-18)</a:t>
          </a:r>
          <a:endParaRPr lang="en-US"/>
        </a:p>
      </dgm:t>
    </dgm:pt>
    <dgm:pt modelId="{6151BAD1-A263-4CE3-85F2-88B1DDE028AA}" type="parTrans" cxnId="{4BC1A850-12C3-41FA-BC56-4E0C51123F11}">
      <dgm:prSet/>
      <dgm:spPr/>
      <dgm:t>
        <a:bodyPr/>
        <a:lstStyle/>
        <a:p>
          <a:endParaRPr lang="en-US"/>
        </a:p>
      </dgm:t>
    </dgm:pt>
    <dgm:pt modelId="{732DB4DF-2B66-4CDA-8A54-44BED5BE7A1B}" type="sibTrans" cxnId="{4BC1A850-12C3-41FA-BC56-4E0C51123F11}">
      <dgm:prSet/>
      <dgm:spPr/>
      <dgm:t>
        <a:bodyPr/>
        <a:lstStyle/>
        <a:p>
          <a:endParaRPr lang="en-US"/>
        </a:p>
      </dgm:t>
    </dgm:pt>
    <dgm:pt modelId="{2D39C5F2-27B8-4490-8F98-00539F78067C}">
      <dgm:prSet/>
      <dgm:spPr/>
      <dgm:t>
        <a:bodyPr/>
        <a:lstStyle/>
        <a:p>
          <a:r>
            <a:rPr lang="en-GB"/>
            <a:t>-stage 6: intimacy vs isolation( ages 18-35)</a:t>
          </a:r>
          <a:endParaRPr lang="en-US"/>
        </a:p>
      </dgm:t>
    </dgm:pt>
    <dgm:pt modelId="{6CB59A6A-EA78-4E52-9FE0-F1BBE9C3B55E}" type="parTrans" cxnId="{F3B80A7F-FFA6-4355-9004-C0E91DD9B336}">
      <dgm:prSet/>
      <dgm:spPr/>
      <dgm:t>
        <a:bodyPr/>
        <a:lstStyle/>
        <a:p>
          <a:endParaRPr lang="en-US"/>
        </a:p>
      </dgm:t>
    </dgm:pt>
    <dgm:pt modelId="{18148338-7C6D-4806-9CF5-217C15FC184E}" type="sibTrans" cxnId="{F3B80A7F-FFA6-4355-9004-C0E91DD9B336}">
      <dgm:prSet/>
      <dgm:spPr/>
      <dgm:t>
        <a:bodyPr/>
        <a:lstStyle/>
        <a:p>
          <a:endParaRPr lang="en-US"/>
        </a:p>
      </dgm:t>
    </dgm:pt>
    <dgm:pt modelId="{A5E71FB5-870A-4457-9BCF-9E5E3AED933A}">
      <dgm:prSet/>
      <dgm:spPr/>
      <dgm:t>
        <a:bodyPr/>
        <a:lstStyle/>
        <a:p>
          <a:r>
            <a:rPr lang="en-GB"/>
            <a:t>-stage 7:Generativity vs. stragnation(ages 35-55 aproximaly)</a:t>
          </a:r>
          <a:endParaRPr lang="en-US"/>
        </a:p>
      </dgm:t>
    </dgm:pt>
    <dgm:pt modelId="{5F4D3076-1079-4CDC-8970-C3726B2599B8}" type="parTrans" cxnId="{3F49208D-CCB8-4448-9F88-3303761E3D36}">
      <dgm:prSet/>
      <dgm:spPr/>
      <dgm:t>
        <a:bodyPr/>
        <a:lstStyle/>
        <a:p>
          <a:endParaRPr lang="en-US"/>
        </a:p>
      </dgm:t>
    </dgm:pt>
    <dgm:pt modelId="{495F9709-C027-444F-906D-9381827497E3}" type="sibTrans" cxnId="{3F49208D-CCB8-4448-9F88-3303761E3D36}">
      <dgm:prSet/>
      <dgm:spPr/>
      <dgm:t>
        <a:bodyPr/>
        <a:lstStyle/>
        <a:p>
          <a:endParaRPr lang="en-US"/>
        </a:p>
      </dgm:t>
    </dgm:pt>
    <dgm:pt modelId="{62598E3F-9F56-493D-A89A-AAFEA6D2E314}">
      <dgm:prSet/>
      <dgm:spPr/>
      <dgm:t>
        <a:bodyPr/>
        <a:lstStyle/>
        <a:p>
          <a:r>
            <a:rPr lang="en-GB"/>
            <a:t>-stage 8;egro integrity vs. dispair( 55+)</a:t>
          </a:r>
          <a:endParaRPr lang="en-US"/>
        </a:p>
      </dgm:t>
    </dgm:pt>
    <dgm:pt modelId="{AE637C68-CF83-430B-8272-EDE216D4DCA2}" type="parTrans" cxnId="{FB33730D-63CE-4BAA-914E-3B1E4681F736}">
      <dgm:prSet/>
      <dgm:spPr/>
      <dgm:t>
        <a:bodyPr/>
        <a:lstStyle/>
        <a:p>
          <a:endParaRPr lang="en-US"/>
        </a:p>
      </dgm:t>
    </dgm:pt>
    <dgm:pt modelId="{B9C19B3F-E2CF-4583-8DD3-31D7EF9599EC}" type="sibTrans" cxnId="{FB33730D-63CE-4BAA-914E-3B1E4681F736}">
      <dgm:prSet/>
      <dgm:spPr/>
      <dgm:t>
        <a:bodyPr/>
        <a:lstStyle/>
        <a:p>
          <a:endParaRPr lang="en-US"/>
        </a:p>
      </dgm:t>
    </dgm:pt>
    <dgm:pt modelId="{DECD0346-55B1-43C6-A48A-F72103BF66B7}" type="pres">
      <dgm:prSet presAssocID="{31048BC9-59F6-45E9-9B28-1FC605760396}" presName="diagram" presStyleCnt="0">
        <dgm:presLayoutVars>
          <dgm:dir/>
          <dgm:resizeHandles val="exact"/>
        </dgm:presLayoutVars>
      </dgm:prSet>
      <dgm:spPr/>
    </dgm:pt>
    <dgm:pt modelId="{C7F2E8CC-DB96-45DA-AAE9-879088C4E204}" type="pres">
      <dgm:prSet presAssocID="{D742A778-0A6A-4188-BA7F-B93F5E5AA2C6}" presName="node" presStyleLbl="node1" presStyleIdx="0" presStyleCnt="8">
        <dgm:presLayoutVars>
          <dgm:bulletEnabled val="1"/>
        </dgm:presLayoutVars>
      </dgm:prSet>
      <dgm:spPr/>
    </dgm:pt>
    <dgm:pt modelId="{76242909-D95A-4E80-B125-874A8F33E2B4}" type="pres">
      <dgm:prSet presAssocID="{0482FB22-15B4-40AB-9239-E0294862433B}" presName="sibTrans" presStyleCnt="0"/>
      <dgm:spPr/>
    </dgm:pt>
    <dgm:pt modelId="{99D4A762-867F-43B8-9CC7-0ABB8D581095}" type="pres">
      <dgm:prSet presAssocID="{B9359946-E0CD-4A5C-B7AA-6E965A4380EC}" presName="node" presStyleLbl="node1" presStyleIdx="1" presStyleCnt="8">
        <dgm:presLayoutVars>
          <dgm:bulletEnabled val="1"/>
        </dgm:presLayoutVars>
      </dgm:prSet>
      <dgm:spPr/>
    </dgm:pt>
    <dgm:pt modelId="{8FFAA4F5-FFCF-4556-8AA8-E989C743D745}" type="pres">
      <dgm:prSet presAssocID="{C1559F35-A76D-41FE-AEB7-2F1C09AACFFD}" presName="sibTrans" presStyleCnt="0"/>
      <dgm:spPr/>
    </dgm:pt>
    <dgm:pt modelId="{2046FDC1-A14D-4A65-A035-C54D9E9EEE22}" type="pres">
      <dgm:prSet presAssocID="{A0FEAC91-7AFF-4888-ADF4-955BCC7C879D}" presName="node" presStyleLbl="node1" presStyleIdx="2" presStyleCnt="8">
        <dgm:presLayoutVars>
          <dgm:bulletEnabled val="1"/>
        </dgm:presLayoutVars>
      </dgm:prSet>
      <dgm:spPr/>
    </dgm:pt>
    <dgm:pt modelId="{E5BC44BD-13EF-4B1B-B76B-13F17B80581A}" type="pres">
      <dgm:prSet presAssocID="{628E9D2E-D914-4F1F-808B-35FC9314893A}" presName="sibTrans" presStyleCnt="0"/>
      <dgm:spPr/>
    </dgm:pt>
    <dgm:pt modelId="{CB7251C0-B791-40A3-A26A-16B7B0F38EB5}" type="pres">
      <dgm:prSet presAssocID="{9E292AF2-FC0A-4AF7-88F2-89AB1EBD73AD}" presName="node" presStyleLbl="node1" presStyleIdx="3" presStyleCnt="8">
        <dgm:presLayoutVars>
          <dgm:bulletEnabled val="1"/>
        </dgm:presLayoutVars>
      </dgm:prSet>
      <dgm:spPr/>
    </dgm:pt>
    <dgm:pt modelId="{18E4DB02-880A-4CE1-970B-999FBC14B73F}" type="pres">
      <dgm:prSet presAssocID="{165A803B-7D89-4BFA-9837-D5887D574DAB}" presName="sibTrans" presStyleCnt="0"/>
      <dgm:spPr/>
    </dgm:pt>
    <dgm:pt modelId="{DB6D13B9-0D89-4B70-BF39-5E5729AF9D58}" type="pres">
      <dgm:prSet presAssocID="{37848D8C-329D-480E-892A-2CB3DC22CE0D}" presName="node" presStyleLbl="node1" presStyleIdx="4" presStyleCnt="8">
        <dgm:presLayoutVars>
          <dgm:bulletEnabled val="1"/>
        </dgm:presLayoutVars>
      </dgm:prSet>
      <dgm:spPr/>
    </dgm:pt>
    <dgm:pt modelId="{CE2C634A-F7A8-44D4-9744-CCFD39C3FAAC}" type="pres">
      <dgm:prSet presAssocID="{732DB4DF-2B66-4CDA-8A54-44BED5BE7A1B}" presName="sibTrans" presStyleCnt="0"/>
      <dgm:spPr/>
    </dgm:pt>
    <dgm:pt modelId="{EC50FDBF-44DD-4431-86AC-81C755046A8B}" type="pres">
      <dgm:prSet presAssocID="{2D39C5F2-27B8-4490-8F98-00539F78067C}" presName="node" presStyleLbl="node1" presStyleIdx="5" presStyleCnt="8">
        <dgm:presLayoutVars>
          <dgm:bulletEnabled val="1"/>
        </dgm:presLayoutVars>
      </dgm:prSet>
      <dgm:spPr/>
    </dgm:pt>
    <dgm:pt modelId="{7E659D9B-0B42-40F1-8B98-88CC6B5D9067}" type="pres">
      <dgm:prSet presAssocID="{18148338-7C6D-4806-9CF5-217C15FC184E}" presName="sibTrans" presStyleCnt="0"/>
      <dgm:spPr/>
    </dgm:pt>
    <dgm:pt modelId="{4B95D9C1-27FB-4301-AFE6-F1885E46A5D9}" type="pres">
      <dgm:prSet presAssocID="{A5E71FB5-870A-4457-9BCF-9E5E3AED933A}" presName="node" presStyleLbl="node1" presStyleIdx="6" presStyleCnt="8">
        <dgm:presLayoutVars>
          <dgm:bulletEnabled val="1"/>
        </dgm:presLayoutVars>
      </dgm:prSet>
      <dgm:spPr/>
    </dgm:pt>
    <dgm:pt modelId="{4BDEE52C-0245-430F-A3C4-6E2EE0B26692}" type="pres">
      <dgm:prSet presAssocID="{495F9709-C027-444F-906D-9381827497E3}" presName="sibTrans" presStyleCnt="0"/>
      <dgm:spPr/>
    </dgm:pt>
    <dgm:pt modelId="{9C221F76-A001-4559-9B72-605D917E691A}" type="pres">
      <dgm:prSet presAssocID="{62598E3F-9F56-493D-A89A-AAFEA6D2E314}" presName="node" presStyleLbl="node1" presStyleIdx="7" presStyleCnt="8">
        <dgm:presLayoutVars>
          <dgm:bulletEnabled val="1"/>
        </dgm:presLayoutVars>
      </dgm:prSet>
      <dgm:spPr/>
    </dgm:pt>
  </dgm:ptLst>
  <dgm:cxnLst>
    <dgm:cxn modelId="{FB33730D-63CE-4BAA-914E-3B1E4681F736}" srcId="{31048BC9-59F6-45E9-9B28-1FC605760396}" destId="{62598E3F-9F56-493D-A89A-AAFEA6D2E314}" srcOrd="7" destOrd="0" parTransId="{AE637C68-CF83-430B-8272-EDE216D4DCA2}" sibTransId="{B9C19B3F-E2CF-4583-8DD3-31D7EF9599EC}"/>
    <dgm:cxn modelId="{4EA8D811-E983-4583-9920-434678637225}" type="presOf" srcId="{B9359946-E0CD-4A5C-B7AA-6E965A4380EC}" destId="{99D4A762-867F-43B8-9CC7-0ABB8D581095}" srcOrd="0" destOrd="0" presId="urn:microsoft.com/office/officeart/2005/8/layout/default"/>
    <dgm:cxn modelId="{7015FA12-B3E4-42E7-BD8F-5659D4AC1B81}" type="presOf" srcId="{A5E71FB5-870A-4457-9BCF-9E5E3AED933A}" destId="{4B95D9C1-27FB-4301-AFE6-F1885E46A5D9}" srcOrd="0" destOrd="0" presId="urn:microsoft.com/office/officeart/2005/8/layout/default"/>
    <dgm:cxn modelId="{CCEDD53C-5D24-4629-A09C-AE700194C0DA}" srcId="{31048BC9-59F6-45E9-9B28-1FC605760396}" destId="{9E292AF2-FC0A-4AF7-88F2-89AB1EBD73AD}" srcOrd="3" destOrd="0" parTransId="{19945F9A-F690-4801-ACEA-6BE95EA549BA}" sibTransId="{165A803B-7D89-4BFA-9837-D5887D574DAB}"/>
    <dgm:cxn modelId="{4BC1A850-12C3-41FA-BC56-4E0C51123F11}" srcId="{31048BC9-59F6-45E9-9B28-1FC605760396}" destId="{37848D8C-329D-480E-892A-2CB3DC22CE0D}" srcOrd="4" destOrd="0" parTransId="{6151BAD1-A263-4CE3-85F2-88B1DDE028AA}" sibTransId="{732DB4DF-2B66-4CDA-8A54-44BED5BE7A1B}"/>
    <dgm:cxn modelId="{4EB5C153-7C51-4C3C-815B-F9F3409A842F}" type="presOf" srcId="{A0FEAC91-7AFF-4888-ADF4-955BCC7C879D}" destId="{2046FDC1-A14D-4A65-A035-C54D9E9EEE22}" srcOrd="0" destOrd="0" presId="urn:microsoft.com/office/officeart/2005/8/layout/default"/>
    <dgm:cxn modelId="{6B2DDD73-C546-44B8-9843-14BFECD41F28}" srcId="{31048BC9-59F6-45E9-9B28-1FC605760396}" destId="{D742A778-0A6A-4188-BA7F-B93F5E5AA2C6}" srcOrd="0" destOrd="0" parTransId="{AD122321-81E6-4590-8C67-FE10A9118E2D}" sibTransId="{0482FB22-15B4-40AB-9239-E0294862433B}"/>
    <dgm:cxn modelId="{57DFB777-C767-4E3B-B5E7-7FEA94A7A3A2}" srcId="{31048BC9-59F6-45E9-9B28-1FC605760396}" destId="{A0FEAC91-7AFF-4888-ADF4-955BCC7C879D}" srcOrd="2" destOrd="0" parTransId="{95356596-10CA-4F43-99C7-5E01E2DBD1DA}" sibTransId="{628E9D2E-D914-4F1F-808B-35FC9314893A}"/>
    <dgm:cxn modelId="{F3B80A7F-FFA6-4355-9004-C0E91DD9B336}" srcId="{31048BC9-59F6-45E9-9B28-1FC605760396}" destId="{2D39C5F2-27B8-4490-8F98-00539F78067C}" srcOrd="5" destOrd="0" parTransId="{6CB59A6A-EA78-4E52-9FE0-F1BBE9C3B55E}" sibTransId="{18148338-7C6D-4806-9CF5-217C15FC184E}"/>
    <dgm:cxn modelId="{79C0FD85-DE6D-49E3-8D96-323D68DFCEDA}" type="presOf" srcId="{37848D8C-329D-480E-892A-2CB3DC22CE0D}" destId="{DB6D13B9-0D89-4B70-BF39-5E5729AF9D58}" srcOrd="0" destOrd="0" presId="urn:microsoft.com/office/officeart/2005/8/layout/default"/>
    <dgm:cxn modelId="{3F49208D-CCB8-4448-9F88-3303761E3D36}" srcId="{31048BC9-59F6-45E9-9B28-1FC605760396}" destId="{A5E71FB5-870A-4457-9BCF-9E5E3AED933A}" srcOrd="6" destOrd="0" parTransId="{5F4D3076-1079-4CDC-8970-C3726B2599B8}" sibTransId="{495F9709-C027-444F-906D-9381827497E3}"/>
    <dgm:cxn modelId="{1E4184B0-914B-4C5B-93FE-710357762AF4}" type="presOf" srcId="{62598E3F-9F56-493D-A89A-AAFEA6D2E314}" destId="{9C221F76-A001-4559-9B72-605D917E691A}" srcOrd="0" destOrd="0" presId="urn:microsoft.com/office/officeart/2005/8/layout/default"/>
    <dgm:cxn modelId="{0D1C06BC-5DD8-4A93-88A1-C212D52CDC02}" type="presOf" srcId="{D742A778-0A6A-4188-BA7F-B93F5E5AA2C6}" destId="{C7F2E8CC-DB96-45DA-AAE9-879088C4E204}" srcOrd="0" destOrd="0" presId="urn:microsoft.com/office/officeart/2005/8/layout/default"/>
    <dgm:cxn modelId="{E01FF3C4-19FD-4AC0-8344-CDB71BB7C16E}" type="presOf" srcId="{2D39C5F2-27B8-4490-8F98-00539F78067C}" destId="{EC50FDBF-44DD-4431-86AC-81C755046A8B}" srcOrd="0" destOrd="0" presId="urn:microsoft.com/office/officeart/2005/8/layout/default"/>
    <dgm:cxn modelId="{091FDED8-6928-4F38-933D-46F1F88B5862}" type="presOf" srcId="{31048BC9-59F6-45E9-9B28-1FC605760396}" destId="{DECD0346-55B1-43C6-A48A-F72103BF66B7}" srcOrd="0" destOrd="0" presId="urn:microsoft.com/office/officeart/2005/8/layout/default"/>
    <dgm:cxn modelId="{010836E6-1042-428C-B141-05A2D8F8CA4A}" type="presOf" srcId="{9E292AF2-FC0A-4AF7-88F2-89AB1EBD73AD}" destId="{CB7251C0-B791-40A3-A26A-16B7B0F38EB5}" srcOrd="0" destOrd="0" presId="urn:microsoft.com/office/officeart/2005/8/layout/default"/>
    <dgm:cxn modelId="{DB089BFD-5EBA-4242-8C0D-A9472F1F7383}" srcId="{31048BC9-59F6-45E9-9B28-1FC605760396}" destId="{B9359946-E0CD-4A5C-B7AA-6E965A4380EC}" srcOrd="1" destOrd="0" parTransId="{1871799A-7B4D-474F-83FB-0597F9F2B71C}" sibTransId="{C1559F35-A76D-41FE-AEB7-2F1C09AACFFD}"/>
    <dgm:cxn modelId="{D3AF135F-3475-4391-94AE-D855443C5E8A}" type="presParOf" srcId="{DECD0346-55B1-43C6-A48A-F72103BF66B7}" destId="{C7F2E8CC-DB96-45DA-AAE9-879088C4E204}" srcOrd="0" destOrd="0" presId="urn:microsoft.com/office/officeart/2005/8/layout/default"/>
    <dgm:cxn modelId="{9089BAAD-CE82-40B7-B2AA-FFE69CA4B2AC}" type="presParOf" srcId="{DECD0346-55B1-43C6-A48A-F72103BF66B7}" destId="{76242909-D95A-4E80-B125-874A8F33E2B4}" srcOrd="1" destOrd="0" presId="urn:microsoft.com/office/officeart/2005/8/layout/default"/>
    <dgm:cxn modelId="{5F3B1A83-F325-4D8F-A3AB-150A294EAF17}" type="presParOf" srcId="{DECD0346-55B1-43C6-A48A-F72103BF66B7}" destId="{99D4A762-867F-43B8-9CC7-0ABB8D581095}" srcOrd="2" destOrd="0" presId="urn:microsoft.com/office/officeart/2005/8/layout/default"/>
    <dgm:cxn modelId="{2144DCE3-C3F5-4136-AB23-401B15448558}" type="presParOf" srcId="{DECD0346-55B1-43C6-A48A-F72103BF66B7}" destId="{8FFAA4F5-FFCF-4556-8AA8-E989C743D745}" srcOrd="3" destOrd="0" presId="urn:microsoft.com/office/officeart/2005/8/layout/default"/>
    <dgm:cxn modelId="{E5A1BF09-554C-47A7-B7AE-208F6A4F9107}" type="presParOf" srcId="{DECD0346-55B1-43C6-A48A-F72103BF66B7}" destId="{2046FDC1-A14D-4A65-A035-C54D9E9EEE22}" srcOrd="4" destOrd="0" presId="urn:microsoft.com/office/officeart/2005/8/layout/default"/>
    <dgm:cxn modelId="{CD72961A-36D7-4F1C-807C-2C34C2A581D8}" type="presParOf" srcId="{DECD0346-55B1-43C6-A48A-F72103BF66B7}" destId="{E5BC44BD-13EF-4B1B-B76B-13F17B80581A}" srcOrd="5" destOrd="0" presId="urn:microsoft.com/office/officeart/2005/8/layout/default"/>
    <dgm:cxn modelId="{EB7F16A7-4D54-4404-9BF8-2DAEA46AB513}" type="presParOf" srcId="{DECD0346-55B1-43C6-A48A-F72103BF66B7}" destId="{CB7251C0-B791-40A3-A26A-16B7B0F38EB5}" srcOrd="6" destOrd="0" presId="urn:microsoft.com/office/officeart/2005/8/layout/default"/>
    <dgm:cxn modelId="{228AA2A4-5647-41F1-B992-734FE9B48DED}" type="presParOf" srcId="{DECD0346-55B1-43C6-A48A-F72103BF66B7}" destId="{18E4DB02-880A-4CE1-970B-999FBC14B73F}" srcOrd="7" destOrd="0" presId="urn:microsoft.com/office/officeart/2005/8/layout/default"/>
    <dgm:cxn modelId="{751B6DE6-ABB2-4561-AC6A-13391DDA751B}" type="presParOf" srcId="{DECD0346-55B1-43C6-A48A-F72103BF66B7}" destId="{DB6D13B9-0D89-4B70-BF39-5E5729AF9D58}" srcOrd="8" destOrd="0" presId="urn:microsoft.com/office/officeart/2005/8/layout/default"/>
    <dgm:cxn modelId="{C56D3FFC-9BC4-406D-AF1A-582543255810}" type="presParOf" srcId="{DECD0346-55B1-43C6-A48A-F72103BF66B7}" destId="{CE2C634A-F7A8-44D4-9744-CCFD39C3FAAC}" srcOrd="9" destOrd="0" presId="urn:microsoft.com/office/officeart/2005/8/layout/default"/>
    <dgm:cxn modelId="{E7984CE7-4159-4400-BBAB-CB4166EB1E0B}" type="presParOf" srcId="{DECD0346-55B1-43C6-A48A-F72103BF66B7}" destId="{EC50FDBF-44DD-4431-86AC-81C755046A8B}" srcOrd="10" destOrd="0" presId="urn:microsoft.com/office/officeart/2005/8/layout/default"/>
    <dgm:cxn modelId="{BFFD9F37-55A6-44C8-A699-E30A5D0C9954}" type="presParOf" srcId="{DECD0346-55B1-43C6-A48A-F72103BF66B7}" destId="{7E659D9B-0B42-40F1-8B98-88CC6B5D9067}" srcOrd="11" destOrd="0" presId="urn:microsoft.com/office/officeart/2005/8/layout/default"/>
    <dgm:cxn modelId="{90FA05F9-B343-4AD1-8BF9-0959B4583DB9}" type="presParOf" srcId="{DECD0346-55B1-43C6-A48A-F72103BF66B7}" destId="{4B95D9C1-27FB-4301-AFE6-F1885E46A5D9}" srcOrd="12" destOrd="0" presId="urn:microsoft.com/office/officeart/2005/8/layout/default"/>
    <dgm:cxn modelId="{A2F0FD71-35D2-4461-BE22-7D48BC6643F6}" type="presParOf" srcId="{DECD0346-55B1-43C6-A48A-F72103BF66B7}" destId="{4BDEE52C-0245-430F-A3C4-6E2EE0B26692}" srcOrd="13" destOrd="0" presId="urn:microsoft.com/office/officeart/2005/8/layout/default"/>
    <dgm:cxn modelId="{22831568-D500-4D62-9817-5EB26499DF52}" type="presParOf" srcId="{DECD0346-55B1-43C6-A48A-F72103BF66B7}" destId="{9C221F76-A001-4559-9B72-605D917E691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2E8CC-DB96-45DA-AAE9-879088C4E204}">
      <dsp:nvSpPr>
        <dsp:cNvPr id="0" name=""/>
        <dsp:cNvSpPr/>
      </dsp:nvSpPr>
      <dsp:spPr>
        <a:xfrm>
          <a:off x="2678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-Stage1:basic trust vs.mistrust(birth to 1)</a:t>
          </a:r>
          <a:endParaRPr lang="en-US" sz="1800" kern="1200"/>
        </a:p>
      </dsp:txBody>
      <dsp:txXfrm>
        <a:off x="2678" y="182201"/>
        <a:ext cx="2125265" cy="1275159"/>
      </dsp:txXfrm>
    </dsp:sp>
    <dsp:sp modelId="{99D4A762-867F-43B8-9CC7-0ABB8D581095}">
      <dsp:nvSpPr>
        <dsp:cNvPr id="0" name=""/>
        <dsp:cNvSpPr/>
      </dsp:nvSpPr>
      <dsp:spPr>
        <a:xfrm>
          <a:off x="2340471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-Stage2:Autonomy vs shame and doubt(age 1 to 3)</a:t>
          </a:r>
          <a:endParaRPr lang="en-US" sz="1800" kern="1200"/>
        </a:p>
      </dsp:txBody>
      <dsp:txXfrm>
        <a:off x="2340471" y="182201"/>
        <a:ext cx="2125265" cy="1275159"/>
      </dsp:txXfrm>
    </dsp:sp>
    <dsp:sp modelId="{2046FDC1-A14D-4A65-A035-C54D9E9EEE22}">
      <dsp:nvSpPr>
        <dsp:cNvPr id="0" name=""/>
        <dsp:cNvSpPr/>
      </dsp:nvSpPr>
      <dsp:spPr>
        <a:xfrm>
          <a:off x="4678263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-Stage3: Initiative vs Guilt (age  3 to 5)</a:t>
          </a:r>
          <a:endParaRPr lang="en-US" sz="1800" kern="1200"/>
        </a:p>
      </dsp:txBody>
      <dsp:txXfrm>
        <a:off x="4678263" y="182201"/>
        <a:ext cx="2125265" cy="1275159"/>
      </dsp:txXfrm>
    </dsp:sp>
    <dsp:sp modelId="{CB7251C0-B791-40A3-A26A-16B7B0F38EB5}">
      <dsp:nvSpPr>
        <dsp:cNvPr id="0" name=""/>
        <dsp:cNvSpPr/>
      </dsp:nvSpPr>
      <dsp:spPr>
        <a:xfrm>
          <a:off x="7016055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-Stage4 :industriouness vs .inferiority( age 6-11)</a:t>
          </a:r>
          <a:endParaRPr lang="en-US" sz="1800" kern="1200"/>
        </a:p>
      </dsp:txBody>
      <dsp:txXfrm>
        <a:off x="7016055" y="182201"/>
        <a:ext cx="2125265" cy="1275159"/>
      </dsp:txXfrm>
    </dsp:sp>
    <dsp:sp modelId="{DB6D13B9-0D89-4B70-BF39-5E5729AF9D58}">
      <dsp:nvSpPr>
        <dsp:cNvPr id="0" name=""/>
        <dsp:cNvSpPr/>
      </dsp:nvSpPr>
      <dsp:spPr>
        <a:xfrm>
          <a:off x="2678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5:identity vs Role confusion( age 11-18)</a:t>
          </a:r>
          <a:endParaRPr lang="en-US" sz="1800" kern="1200"/>
        </a:p>
      </dsp:txBody>
      <dsp:txXfrm>
        <a:off x="2678" y="1669887"/>
        <a:ext cx="2125265" cy="1275159"/>
      </dsp:txXfrm>
    </dsp:sp>
    <dsp:sp modelId="{EC50FDBF-44DD-4431-86AC-81C755046A8B}">
      <dsp:nvSpPr>
        <dsp:cNvPr id="0" name=""/>
        <dsp:cNvSpPr/>
      </dsp:nvSpPr>
      <dsp:spPr>
        <a:xfrm>
          <a:off x="2340471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6: intimacy vs isolation( ages 18-35)</a:t>
          </a:r>
          <a:endParaRPr lang="en-US" sz="1800" kern="1200"/>
        </a:p>
      </dsp:txBody>
      <dsp:txXfrm>
        <a:off x="2340471" y="1669887"/>
        <a:ext cx="2125265" cy="1275159"/>
      </dsp:txXfrm>
    </dsp:sp>
    <dsp:sp modelId="{4B95D9C1-27FB-4301-AFE6-F1885E46A5D9}">
      <dsp:nvSpPr>
        <dsp:cNvPr id="0" name=""/>
        <dsp:cNvSpPr/>
      </dsp:nvSpPr>
      <dsp:spPr>
        <a:xfrm>
          <a:off x="4678263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7:Generativity vs. stragnation(ages 35-55 aproximaly)</a:t>
          </a:r>
          <a:endParaRPr lang="en-US" sz="1800" kern="1200"/>
        </a:p>
      </dsp:txBody>
      <dsp:txXfrm>
        <a:off x="4678263" y="1669887"/>
        <a:ext cx="2125265" cy="1275159"/>
      </dsp:txXfrm>
    </dsp:sp>
    <dsp:sp modelId="{9C221F76-A001-4559-9B72-605D917E691A}">
      <dsp:nvSpPr>
        <dsp:cNvPr id="0" name=""/>
        <dsp:cNvSpPr/>
      </dsp:nvSpPr>
      <dsp:spPr>
        <a:xfrm>
          <a:off x="7016055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8;egro integrity vs. dispair( 55+)</a:t>
          </a:r>
          <a:endParaRPr lang="en-US" sz="1800" kern="1200"/>
        </a:p>
      </dsp:txBody>
      <dsp:txXfrm>
        <a:off x="7016055" y="1669887"/>
        <a:ext cx="2125265" cy="1275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638574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81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8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374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3374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936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8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52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848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69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457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66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sz="5100"/>
              <a:t>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136029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i="1">
                <a:ea typeface="+mn-lt"/>
                <a:cs typeface="+mn-lt"/>
              </a:rPr>
              <a:t>“A child’s experience between the ages of 0 – 5 years can affect the rest of their lives”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  <a:p>
            <a:pPr algn="l"/>
            <a:r>
              <a:rPr lang="en-GB" i="1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  <p:pic>
        <p:nvPicPr>
          <p:cNvPr id="4" name="Picture 3" descr="A 3D snowflakes cookie leaning against a white cup with a bokeh background">
            <a:extLst>
              <a:ext uri="{FF2B5EF4-FFF2-40B4-BE49-F238E27FC236}">
                <a16:creationId xmlns:a16="http://schemas.microsoft.com/office/drawing/2014/main" id="{D1D239A2-870F-4722-BE9F-7BC3AA489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51" r="20545" b="-1"/>
          <a:stretch/>
        </p:blipFill>
        <p:spPr>
          <a:xfrm>
            <a:off x="1078169" y="-2748054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DA2B59-E0B9-4655-94FA-A9EB662597AD}"/>
              </a:ext>
            </a:extLst>
          </p:cNvPr>
          <p:cNvSpPr txBox="1"/>
          <p:nvPr/>
        </p:nvSpPr>
        <p:spPr>
          <a:xfrm>
            <a:off x="1854740" y="1052209"/>
            <a:ext cx="53453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Student Name:  </a:t>
            </a:r>
            <a:r>
              <a:rPr lang="en-GB" err="1"/>
              <a:t>Mawe</a:t>
            </a:r>
            <a:r>
              <a:rPr lang="en-GB"/>
              <a:t> Alix Sandrine</a:t>
            </a:r>
          </a:p>
          <a:p>
            <a:r>
              <a:rPr lang="en-GB"/>
              <a:t>Student ID       ;2014838</a:t>
            </a:r>
          </a:p>
          <a:p>
            <a:r>
              <a:rPr lang="en-GB"/>
              <a:t>Module Code :BMP4003</a:t>
            </a:r>
          </a:p>
          <a:p>
            <a:r>
              <a:rPr lang="en-GB"/>
              <a:t>Lecturer Name: Rebecca Kavanagh</a:t>
            </a:r>
          </a:p>
        </p:txBody>
      </p:sp>
    </p:spTree>
    <p:extLst>
      <p:ext uri="{BB962C8B-B14F-4D97-AF65-F5344CB8AC3E}">
        <p14:creationId xmlns:p14="http://schemas.microsoft.com/office/powerpoint/2010/main" val="1286338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4009C-738D-4372-9C4A-3EB789331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EEB81-9A17-47C9-8A14-B14FC239C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. This presentation is based on the acquisition of a child aged 0 to 5 years can impact the rest of his life.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. Through this presentation, I will evoke the theories of Erik Erikson and theories of Sigmund Freud that of corresponding to this category of age.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. Finally work out how each parent should contribute to the growth of their offspring</a:t>
            </a: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599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FE19-89FE-4C07-AC9A-86464D638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Freud's Psychosexual Stages of Development</a:t>
            </a:r>
            <a:endParaRPr lang="en-US"/>
          </a:p>
          <a:p>
            <a:r>
              <a:rPr lang="en-GB">
                <a:cs typeface="Aharon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DDB9A-EF78-40BD-8092-DA0627ACB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-The oral stage</a:t>
            </a:r>
          </a:p>
          <a:p>
            <a:pPr marL="0" indent="0">
              <a:buNone/>
            </a:pPr>
            <a:r>
              <a:rPr lang="en-GB" dirty="0"/>
              <a:t>.Age range: birth to 1 year                                       </a:t>
            </a:r>
          </a:p>
          <a:p>
            <a:pPr marL="0" indent="0">
              <a:buNone/>
            </a:pPr>
            <a:r>
              <a:rPr lang="en-GB" dirty="0"/>
              <a:t>-The anal stage</a:t>
            </a:r>
          </a:p>
          <a:p>
            <a:pPr marL="0" indent="0">
              <a:buNone/>
            </a:pPr>
            <a:r>
              <a:rPr lang="en-GB" dirty="0"/>
              <a:t>.Age range :1 to 3year</a:t>
            </a:r>
          </a:p>
          <a:p>
            <a:pPr marL="0" indent="0">
              <a:buNone/>
            </a:pPr>
            <a:r>
              <a:rPr lang="en-GB" dirty="0"/>
              <a:t>-The phallic stage</a:t>
            </a:r>
          </a:p>
          <a:p>
            <a:pPr marL="0" indent="0">
              <a:buNone/>
            </a:pPr>
            <a:r>
              <a:rPr lang="en-GB" dirty="0"/>
              <a:t>.Age range :3 to 6 year</a:t>
            </a:r>
          </a:p>
          <a:p>
            <a:pPr marL="0" indent="0">
              <a:buNone/>
            </a:pPr>
            <a:r>
              <a:rPr lang="en-GB" dirty="0"/>
              <a:t>-The latency period</a:t>
            </a:r>
          </a:p>
          <a:p>
            <a:pPr marL="0" indent="0">
              <a:buNone/>
            </a:pPr>
            <a:r>
              <a:rPr lang="en-GB" dirty="0"/>
              <a:t>.Age range :6 to puberty.</a:t>
            </a:r>
          </a:p>
          <a:p>
            <a:pPr marL="0" indent="0">
              <a:buNone/>
            </a:pPr>
            <a:r>
              <a:rPr lang="en-GB" dirty="0"/>
              <a:t>-The genital stage</a:t>
            </a:r>
          </a:p>
          <a:p>
            <a:pPr marL="0" indent="0">
              <a:buNone/>
            </a:pPr>
            <a:r>
              <a:rPr lang="en-GB" dirty="0"/>
              <a:t>.Age range :puberty to death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   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36C755-1525-4850-B132-7593B5538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70" y="2658534"/>
            <a:ext cx="6124573" cy="374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19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5CDAFE1-059B-49EF-8E73-47DED29BD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5E7A62-0996-4088-8F89-977A7869A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903"/>
            <a:ext cx="9899904" cy="1345115"/>
          </a:xfrm>
        </p:spPr>
        <p:txBody>
          <a:bodyPr>
            <a:normAutofit/>
          </a:bodyPr>
          <a:lstStyle/>
          <a:p>
            <a:r>
              <a:rPr lang="en-GB" sz="3600">
                <a:ea typeface="+mj-lt"/>
                <a:cs typeface="+mj-lt"/>
              </a:rPr>
              <a:t>Freud's theory of </a:t>
            </a:r>
            <a:r>
              <a:rPr lang="en-GB" sz="3600" err="1">
                <a:ea typeface="+mj-lt"/>
                <a:cs typeface="+mj-lt"/>
              </a:rPr>
              <a:t>phcho</a:t>
            </a:r>
            <a:r>
              <a:rPr lang="en-GB" sz="3600">
                <a:ea typeface="+mj-lt"/>
                <a:cs typeface="+mj-lt"/>
              </a:rPr>
              <a:t>-sexual development of children from o to 5 years old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6FB0D-022B-46C9-B044-2D78CF3A4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858" y="2344004"/>
            <a:ext cx="10185653" cy="37568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-oral stage(0-1year)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-Freud believe that at this age, baby get satisfaction to put things in its mouth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-If the normal expression of these behaviours is hindered, then frustration may set in.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-Freud said oral stimulation could lead to and oral fixation in later life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-Some elderly people continue to bite their fingernails; others suck their thumbs more precisely when they are stressed. These are the characters that develop in childhood that remain in them.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619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CBBE1F-ACA3-412B-9A4F-FC9A89779CDA}"/>
              </a:ext>
            </a:extLst>
          </p:cNvPr>
          <p:cNvSpPr txBox="1"/>
          <p:nvPr/>
        </p:nvSpPr>
        <p:spPr>
          <a:xfrm>
            <a:off x="1541930" y="1102659"/>
            <a:ext cx="939501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-The anal stage (1 to 3 year)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According to Freud from 1 to 3 years old, this is the moment when the child becomes more sensitive to the anal region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It is at this age interval that parents set up cleanliness habits in children.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The nature of this early conflict with authority may determine the child's future relationship with all forms of authority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 Phallic stage (3 to 6 year)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-The phallic stage is the third stage of psychosexual development, spanning the ages of three to six years</a:t>
            </a:r>
          </a:p>
          <a:p>
            <a:r>
              <a:rPr lang="en-GB" dirty="0">
                <a:ea typeface="+mn-lt"/>
                <a:cs typeface="+mn-lt"/>
              </a:rPr>
              <a:t>-The child becomes aware of anatomical sex differences, which sets in motion the conflict between erotic attraction, resentment, rivalry, jealousy, and fear which Freud called the </a:t>
            </a:r>
            <a:r>
              <a:rPr lang="en-GB" b="1" dirty="0">
                <a:ea typeface="+mn-lt"/>
                <a:cs typeface="+mn-lt"/>
              </a:rPr>
              <a:t>Oedipus complex</a:t>
            </a:r>
            <a:r>
              <a:rPr lang="en-GB" dirty="0">
                <a:ea typeface="+mn-lt"/>
                <a:cs typeface="+mn-lt"/>
              </a:rPr>
              <a:t> (in boys) and the </a:t>
            </a:r>
            <a:r>
              <a:rPr lang="en-GB" b="1" dirty="0">
                <a:ea typeface="+mn-lt"/>
                <a:cs typeface="+mn-lt"/>
              </a:rPr>
              <a:t>Electra complex</a:t>
            </a:r>
            <a:r>
              <a:rPr lang="en-GB" dirty="0">
                <a:ea typeface="+mn-lt"/>
                <a:cs typeface="+mn-lt"/>
              </a:rPr>
              <a:t> (in girls). </a:t>
            </a:r>
          </a:p>
          <a:p>
            <a:r>
              <a:rPr lang="en-GB" dirty="0">
                <a:ea typeface="+mn-lt"/>
                <a:cs typeface="+mn-lt"/>
              </a:rPr>
              <a:t>-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53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58522-5E6F-4F0A-B025-37490181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Erik Erikson's theory of lifespan development</a:t>
            </a:r>
            <a:endParaRPr lang="en-GB">
              <a:cs typeface="Aharoni"/>
            </a:endParaRPr>
          </a:p>
          <a:p>
            <a:endParaRPr lang="en-GB">
              <a:cs typeface="Aharoni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83C676-C248-4C90-A4F6-1FC226A5D9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17904" y="2971800"/>
          <a:ext cx="9144000" cy="3127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6D52B57-8511-471E-B772-8F045D4F351F}"/>
              </a:ext>
            </a:extLst>
          </p:cNvPr>
          <p:cNvSpPr txBox="1"/>
          <p:nvPr/>
        </p:nvSpPr>
        <p:spPr>
          <a:xfrm>
            <a:off x="5181600" y="55312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540688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6298B-760A-4B68-B0E0-315B9CA6D247}"/>
              </a:ext>
            </a:extLst>
          </p:cNvPr>
          <p:cNvSpPr txBox="1"/>
          <p:nvPr/>
        </p:nvSpPr>
        <p:spPr>
          <a:xfrm>
            <a:off x="762001" y="2207969"/>
            <a:ext cx="3932830" cy="38849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5000"/>
              </a:lnSpc>
              <a:spcAft>
                <a:spcPts val="600"/>
              </a:spcAft>
            </a:pPr>
            <a:endParaRPr lang="en-US"/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924DD7B8-3D97-42FF-9C32-F84E8E6E3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464" y="1542805"/>
            <a:ext cx="6035826" cy="3772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800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6C8CD-55F8-4F94-BEC3-9551D941F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Erickson theory of lifepan for children 0 to 5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6274F-5C95-48A7-8D91-E361FE4B8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 stage 1: Basic trust vs. Mistrust (0 to 1year)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. this point in development, the child is utterly dependent upon adult caregivers for everything they need to survive including food, love, warmth, safety, and nurturing. 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-If a caregiver fails to provide adequate care and love, the child will come to feel that they cannot trust or depend upon the adults in their life.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-If a child successfully develops trust, the child will feel safe and secure in the world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02258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7A2E84-12EB-45B6-B437-7E149FE531B2}"/>
              </a:ext>
            </a:extLst>
          </p:cNvPr>
          <p:cNvSpPr txBox="1"/>
          <p:nvPr/>
        </p:nvSpPr>
        <p:spPr>
          <a:xfrm>
            <a:off x="717176" y="1039906"/>
            <a:ext cx="1065007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-Stage 2 Autonomy vs. Shame and doubt (Age 1 to 3)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.at this stage, children are just starting to gain a little independence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.at this stage, children starting to perform basic actions on their own and making simple decisions about what they prefer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'Children who successfully complete this stage feel secure and confident, while those who do not are left with a sense of inadequacy and self-doubt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-Stage 3 initiative vs. guilt (Age 3 to 5)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At this stage Children who are successful at this stage feel capable and able to lead others.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Children who fail to acquire these skills are left with a sense of guilt, self-doubt, and lack of initiative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4259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C29AD-D98F-4D73-A9AD-3C7C73B8E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Examples of how parent can support their children development.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CBAD9-DA68-4FE4-8182-408B9EA60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>
                <a:ea typeface="+mn-lt"/>
                <a:cs typeface="+mn-lt"/>
              </a:rPr>
              <a:t>-parents can help children from an early age to stimulate their development.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-practice an alphabet (Help your child identify letters by singing “alphabet song”, reading alphabet books, and playing alphabet puzzles.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-parents can sing songs with their children and encourage them to sing along with them ...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4847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F3E1-080F-4EED-871C-1410B25A7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EFCB8-90C4-4870-B4AA-DBEA471FF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Gross, R, D., (2015), Psychology: The Science of Mind and Behaviour 7th Edition, Hodder Education Group, EBSCO Publishing : eBook Collection (EBSCOhost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  Cameron, P. (1967) ‘Confirmation of the Freudian Psychosexual Stages Utilizing Sexual Symbolism’, Psychological Reports, 21(1), pp. 33–39.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10.2466/pr0.1967.21.1.33.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-Knight, Z., 2017. A proposed model of psychodynamic psychotherapy linked to Erik Erikson's eight stages of psychosocial development. </a:t>
            </a:r>
            <a:r>
              <a:rPr lang="en-GB" i="1" dirty="0">
                <a:ea typeface="+mn-lt"/>
                <a:cs typeface="+mn-lt"/>
              </a:rPr>
              <a:t>Clinical Psychology &amp; Psychotherapy</a:t>
            </a:r>
            <a:r>
              <a:rPr lang="en-GB" dirty="0">
                <a:ea typeface="+mn-lt"/>
                <a:cs typeface="+mn-lt"/>
              </a:rPr>
              <a:t>, 24(5), pp.1047-1058.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410355085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PrismaticVTI</vt:lpstr>
      <vt:lpstr>PRESENTATION</vt:lpstr>
      <vt:lpstr>PowerPoint Presentation</vt:lpstr>
      <vt:lpstr>INTRODUCTION</vt:lpstr>
      <vt:lpstr>Freud's Psychosexual Stages of Development .</vt:lpstr>
      <vt:lpstr>Freud's theory of phcho-sexual development of children from o to 5 years old</vt:lpstr>
      <vt:lpstr>PowerPoint Presentation</vt:lpstr>
      <vt:lpstr>Erik Erikson's theory of lifespan development </vt:lpstr>
      <vt:lpstr>PowerPoint Presentation</vt:lpstr>
      <vt:lpstr>Erickson theory of lifepan for children 0 to 5</vt:lpstr>
      <vt:lpstr>PowerPoint Presentation</vt:lpstr>
      <vt:lpstr>Examples of how parent can support their children development.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83</cp:revision>
  <dcterms:created xsi:type="dcterms:W3CDTF">2021-10-07T10:36:38Z</dcterms:created>
  <dcterms:modified xsi:type="dcterms:W3CDTF">2021-10-20T07:25:50Z</dcterms:modified>
</cp:coreProperties>
</file>