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6" r:id="rId1"/>
  </p:sldMasterIdLst>
  <p:notesMasterIdLst>
    <p:notesMasterId r:id="rId12"/>
  </p:notesMasterIdLst>
  <p:sldIdLst>
    <p:sldId id="256" r:id="rId2"/>
    <p:sldId id="257" r:id="rId3"/>
    <p:sldId id="258" r:id="rId4"/>
    <p:sldId id="259" r:id="rId5"/>
    <p:sldId id="263" r:id="rId6"/>
    <p:sldId id="261" r:id="rId7"/>
    <p:sldId id="260"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1F2A5-EFBC-4C9B-8660-0BBD9A723E66}" type="datetimeFigureOut">
              <a:rPr lang="en-GB" smtClean="0"/>
              <a:t>22/05/2023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57E9C5-C911-4F39-94D0-4C16783B7DC3}" type="slidenum">
              <a:rPr lang="en-GB" smtClean="0"/>
              <a:t>‹#›</a:t>
            </a:fld>
            <a:endParaRPr lang="en-GB"/>
          </a:p>
        </p:txBody>
      </p:sp>
    </p:spTree>
    <p:extLst>
      <p:ext uri="{BB962C8B-B14F-4D97-AF65-F5344CB8AC3E}">
        <p14:creationId xmlns:p14="http://schemas.microsoft.com/office/powerpoint/2010/main" val="3786583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 This brand formerly includes cost-saving measurements and the employee number of this organization is 120 -150 thousand between 2007 and 2015. In the year 2016, the employee number increased to 226 thousand. The headquarters of this company is situated in Atlanta, Georgia. One brand of Marriott hotel is </a:t>
            </a:r>
            <a:r>
              <a:rPr lang="en-IN" i="1" dirty="0"/>
              <a:t>Fairfield</a:t>
            </a:r>
            <a:r>
              <a:rPr lang="en-IN" dirty="0"/>
              <a:t> which is the franchised economy for midscale brands.    </a:t>
            </a:r>
          </a:p>
          <a:p>
            <a:endParaRPr lang="en-GB" dirty="0"/>
          </a:p>
        </p:txBody>
      </p:sp>
      <p:sp>
        <p:nvSpPr>
          <p:cNvPr id="4" name="Slide Number Placeholder 3"/>
          <p:cNvSpPr>
            <a:spLocks noGrp="1"/>
          </p:cNvSpPr>
          <p:nvPr>
            <p:ph type="sldNum" sz="quarter" idx="10"/>
          </p:nvPr>
        </p:nvSpPr>
        <p:spPr/>
        <p:txBody>
          <a:bodyPr/>
          <a:lstStyle/>
          <a:p>
            <a:fld id="{5F57E9C5-C911-4F39-94D0-4C16783B7DC3}" type="slidenum">
              <a:rPr lang="en-GB" smtClean="0"/>
              <a:t>2</a:t>
            </a:fld>
            <a:endParaRPr lang="en-GB"/>
          </a:p>
        </p:txBody>
      </p:sp>
    </p:spTree>
    <p:extLst>
      <p:ext uri="{BB962C8B-B14F-4D97-AF65-F5344CB8AC3E}">
        <p14:creationId xmlns:p14="http://schemas.microsoft.com/office/powerpoint/2010/main" val="526737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properties of the target guests are mostly willing to accept the amenities at lower prices. These hotel brands mostly focus on customer satisfaction as most travellers are attracted towards these hotels. Most customers of Fairfield want luxury services and accounted for over 7.6 thousand hotels worldwide in the year 2021. This hotel mainly offers customer friendly environment for families and for those who want to enjoy a kid-friendly environment</a:t>
            </a:r>
            <a:endParaRPr lang="en-GB" dirty="0"/>
          </a:p>
        </p:txBody>
      </p:sp>
      <p:sp>
        <p:nvSpPr>
          <p:cNvPr id="4" name="Slide Number Placeholder 3"/>
          <p:cNvSpPr>
            <a:spLocks noGrp="1"/>
          </p:cNvSpPr>
          <p:nvPr>
            <p:ph type="sldNum" sz="quarter" idx="10"/>
          </p:nvPr>
        </p:nvSpPr>
        <p:spPr/>
        <p:txBody>
          <a:bodyPr/>
          <a:lstStyle/>
          <a:p>
            <a:fld id="{5F57E9C5-C911-4F39-94D0-4C16783B7DC3}" type="slidenum">
              <a:rPr lang="en-GB" smtClean="0"/>
              <a:t>3</a:t>
            </a:fld>
            <a:endParaRPr lang="en-GB"/>
          </a:p>
        </p:txBody>
      </p:sp>
    </p:spTree>
    <p:extLst>
      <p:ext uri="{BB962C8B-B14F-4D97-AF65-F5344CB8AC3E}">
        <p14:creationId xmlns:p14="http://schemas.microsoft.com/office/powerpoint/2010/main" val="2722678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organization creates an environment which focuses on the simplicity of delivering the experience to guests.  This hotel brand focuses on maintaining cleanliness, consistency and courteousness and they will also be careful about positive results on business travel and common courtesy as well as reliable service in the hotel. Fairfield offers thoughtful designs of rooms and suites with separate lifestyles, and sleeping rates that are inviting and comfortable.      </a:t>
            </a:r>
          </a:p>
          <a:p>
            <a:r>
              <a:rPr lang="en-IN" sz="1200" b="1" i="1" kern="1200" dirty="0">
                <a:solidFill>
                  <a:schemeClr val="tx1"/>
                </a:solidFill>
                <a:effectLst/>
                <a:latin typeface="+mn-lt"/>
                <a:ea typeface="+mn-ea"/>
                <a:cs typeface="+mn-cs"/>
              </a:rPr>
              <a:t>Scope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future scope of this organization is they promote accommodation with free bikes, free private parking and a fitness centre and also offer a shared lounge. They could offer a swimming pool for the service of guests. This hotel could implement the technology for providing great services to the customers. Technological devices help the customers to serve the customers according to time. At the time of the Americas </a:t>
            </a:r>
            <a:r>
              <a:rPr lang="en-IN" sz="1200" kern="1200" dirty="0" err="1">
                <a:solidFill>
                  <a:schemeClr val="tx1"/>
                </a:solidFill>
                <a:effectLst/>
                <a:latin typeface="+mn-lt"/>
                <a:ea typeface="+mn-ea"/>
                <a:cs typeface="+mn-cs"/>
              </a:rPr>
              <a:t>Loddgin</a:t>
            </a:r>
            <a:r>
              <a:rPr lang="en-IN" sz="1200" kern="1200" dirty="0">
                <a:solidFill>
                  <a:schemeClr val="tx1"/>
                </a:solidFill>
                <a:effectLst/>
                <a:latin typeface="+mn-lt"/>
                <a:ea typeface="+mn-ea"/>
                <a:cs typeface="+mn-cs"/>
              </a:rPr>
              <a:t> investment summit that is launched in Los Angeles, Marriott International announces a strong year of rooms had been grown and signings at the year of  2021. This company provides insights into major trends that impact global hospitality development. These trends helped the organisation to drive the growth of Marriott and are expected to improve the company’s growth in the last several years.        </a:t>
            </a:r>
            <a:r>
              <a:rPr lang="en-IN" sz="1200" b="1" i="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i="1" kern="1200" dirty="0">
                <a:solidFill>
                  <a:schemeClr val="tx1"/>
                </a:solidFill>
                <a:effectLst/>
                <a:latin typeface="+mn-lt"/>
                <a:ea typeface="+mn-ea"/>
                <a:cs typeface="+mn-cs"/>
              </a:rPr>
              <a:t>Role of services and facilities provided to the guests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service of this hotel includes resort services to their clients and they also offer a family-friendly environment to their clients. As most consumers recently want to environment-friendly services the employees of this organization provide effective services to them. The hotel staffs mainly try to anticipate the client's need and they are more flexible in meeting the customer's need and it satisfies the expectations of the customers (Jones and Comfort, 2020,p.3037). The technology is used to deliver the needs of the functional requirement and it also appreciates by the guests.  In many cases, customers can ask iPads and smart screens for using approaches to accessing information. The customers get effective services and external information which are related to hotel activities, hotel messaging and reservations (hospitalitynet.org 2017</a:t>
            </a:r>
            <a:endParaRPr lang="en-GB" dirty="0"/>
          </a:p>
        </p:txBody>
      </p:sp>
      <p:sp>
        <p:nvSpPr>
          <p:cNvPr id="4" name="Slide Number Placeholder 3"/>
          <p:cNvSpPr>
            <a:spLocks noGrp="1"/>
          </p:cNvSpPr>
          <p:nvPr>
            <p:ph type="sldNum" sz="quarter" idx="10"/>
          </p:nvPr>
        </p:nvSpPr>
        <p:spPr/>
        <p:txBody>
          <a:bodyPr/>
          <a:lstStyle/>
          <a:p>
            <a:fld id="{5F57E9C5-C911-4F39-94D0-4C16783B7DC3}" type="slidenum">
              <a:rPr lang="en-GB" smtClean="0"/>
              <a:t>4</a:t>
            </a:fld>
            <a:endParaRPr lang="en-GB"/>
          </a:p>
        </p:txBody>
      </p:sp>
    </p:spTree>
    <p:extLst>
      <p:ext uri="{BB962C8B-B14F-4D97-AF65-F5344CB8AC3E}">
        <p14:creationId xmlns:p14="http://schemas.microsoft.com/office/powerpoint/2010/main" val="4285984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At the time of the Americas </a:t>
            </a:r>
            <a:r>
              <a:rPr lang="en-IN" sz="1200" kern="1200" dirty="0" err="1">
                <a:solidFill>
                  <a:schemeClr val="tx1"/>
                </a:solidFill>
                <a:effectLst/>
                <a:latin typeface="+mn-lt"/>
                <a:ea typeface="+mn-ea"/>
                <a:cs typeface="+mn-cs"/>
              </a:rPr>
              <a:t>Loddgin</a:t>
            </a:r>
            <a:r>
              <a:rPr lang="en-IN" sz="1200" kern="1200" dirty="0">
                <a:solidFill>
                  <a:schemeClr val="tx1"/>
                </a:solidFill>
                <a:effectLst/>
                <a:latin typeface="+mn-lt"/>
                <a:ea typeface="+mn-ea"/>
                <a:cs typeface="+mn-cs"/>
              </a:rPr>
              <a:t> investment summit that is launched in Los Angeles, Marriott International announces a strong year of rooms had been grown and signings at the year of  2021. This company provides insights into major trends that impact global hospitality development. These trends helped the organisation to drive the growth of Marriott and are expected to improve the company’s growth in the last several years.        </a:t>
            </a:r>
            <a:r>
              <a:rPr lang="en-IN" sz="1200" b="1" i="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i="1" kern="1200" dirty="0">
                <a:solidFill>
                  <a:schemeClr val="tx1"/>
                </a:solidFill>
                <a:effectLst/>
                <a:latin typeface="+mn-lt"/>
                <a:ea typeface="+mn-ea"/>
                <a:cs typeface="+mn-cs"/>
              </a:rPr>
              <a:t>Role of services and facilities provided to the guests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service of this hotel includes resort services to their clients and they also offer a family-friendly environment to their clients. As most consumers recently want to environment-friendly services the employees of this organization provide effective services to them. The hotel staffs mainly try to anticipate the client's need and they are more flexible in meeting the customer's need and it satisfies the expectations of the customers (Jones and Comfort, 2020,p.3037). The technology is used to deliver the needs of the functional requirement and it also appreciates by the guests.  In many cases, customers can ask iPads and smart screens for using approaches to accessing information. The customers get effective services and external information which are related to hotel activities, hotel messaging and reservations (hospitalitynet.org 2017).        </a:t>
            </a:r>
            <a:r>
              <a:rPr lang="en-IN" sz="1200" b="1" i="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F57E9C5-C911-4F39-94D0-4C16783B7DC3}" type="slidenum">
              <a:rPr lang="en-GB" smtClean="0"/>
              <a:t>5</a:t>
            </a:fld>
            <a:endParaRPr lang="en-GB"/>
          </a:p>
        </p:txBody>
      </p:sp>
    </p:spTree>
    <p:extLst>
      <p:ext uri="{BB962C8B-B14F-4D97-AF65-F5344CB8AC3E}">
        <p14:creationId xmlns:p14="http://schemas.microsoft.com/office/powerpoint/2010/main" val="1015511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With the help of organisational hospitality, the business gets the chance to grow and adults are mostly eager to pay more for a better customer experience. Hotels like Fairfield tried their best to improve their hospitality levels and they also build strong relationships with the clients. Guests' expectations such as mobile check-ins and digital keys, reliable safety policies, mobile information and order are the basic requirements of the clients in any hotel. When all these demands meet the requirements then it would be said that the organisation maintain proper hospitality policies.           </a:t>
            </a: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F57E9C5-C911-4F39-94D0-4C16783B7DC3}" type="slidenum">
              <a:rPr lang="en-GB" smtClean="0"/>
              <a:t>6</a:t>
            </a:fld>
            <a:endParaRPr lang="en-GB"/>
          </a:p>
        </p:txBody>
      </p:sp>
    </p:spTree>
    <p:extLst>
      <p:ext uri="{BB962C8B-B14F-4D97-AF65-F5344CB8AC3E}">
        <p14:creationId xmlns:p14="http://schemas.microsoft.com/office/powerpoint/2010/main" val="3455465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Customer service mostly handles complaints and provides proper solutions for the guests. The guest service follows up on any issues they used to handle the customer experience. It has been observed that a guest service representative must have excellent communication skills and it is necessary to directly communicate with the customers. The primary duties of the guest service representative are they assist the guests with check-in and check-out procedures and provides service information and accommodate their guests at the time of staying in a friendly way. The major responsibility of the guest services representative is they are more attentive at the time of providing efficient service to the clients. Guest services are mostly aware of following the garden Etiquette, photography policies and many other organisational policies. Assisting the crowds at the time of visitation and they ensure the coverage of the retail desk and admission desk when assigned. The last major factor which they need to follow is that at the time addressing the customers, they must address in a civilized manner, and deal punctually and promptly (workable.com 2022).       </a:t>
            </a:r>
          </a:p>
          <a:p>
            <a:endParaRPr lang="en-GB" dirty="0"/>
          </a:p>
        </p:txBody>
      </p:sp>
      <p:sp>
        <p:nvSpPr>
          <p:cNvPr id="4" name="Slide Number Placeholder 3"/>
          <p:cNvSpPr>
            <a:spLocks noGrp="1"/>
          </p:cNvSpPr>
          <p:nvPr>
            <p:ph type="sldNum" sz="quarter" idx="10"/>
          </p:nvPr>
        </p:nvSpPr>
        <p:spPr/>
        <p:txBody>
          <a:bodyPr/>
          <a:lstStyle/>
          <a:p>
            <a:fld id="{5F57E9C5-C911-4F39-94D0-4C16783B7DC3}" type="slidenum">
              <a:rPr lang="en-GB" smtClean="0"/>
              <a:t>7</a:t>
            </a:fld>
            <a:endParaRPr lang="en-GB"/>
          </a:p>
        </p:txBody>
      </p:sp>
    </p:spTree>
    <p:extLst>
      <p:ext uri="{BB962C8B-B14F-4D97-AF65-F5344CB8AC3E}">
        <p14:creationId xmlns:p14="http://schemas.microsoft.com/office/powerpoint/2010/main" val="4120830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conclusion, it could be mentioned that hotels like JW Marriott provide efficient services to clients. They also follow basic rules and regulations that maintain the brand image of the hotel. They follow the strategies which are important for organisational performance.  </a:t>
            </a:r>
          </a:p>
          <a:p>
            <a:br>
              <a:rPr lang="en-IN" sz="1200" kern="1200" dirty="0">
                <a:solidFill>
                  <a:schemeClr val="tx1"/>
                </a:solidFill>
                <a:effectLst/>
                <a:latin typeface="+mn-lt"/>
                <a:ea typeface="+mn-ea"/>
                <a:cs typeface="+mn-cs"/>
              </a:rPr>
            </a:b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F57E9C5-C911-4F39-94D0-4C16783B7DC3}" type="slidenum">
              <a:rPr lang="en-GB" smtClean="0"/>
              <a:t>8</a:t>
            </a:fld>
            <a:endParaRPr lang="en-GB"/>
          </a:p>
        </p:txBody>
      </p:sp>
    </p:spTree>
    <p:extLst>
      <p:ext uri="{BB962C8B-B14F-4D97-AF65-F5344CB8AC3E}">
        <p14:creationId xmlns:p14="http://schemas.microsoft.com/office/powerpoint/2010/main" val="64324387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AAD347D-5ACD-4C99-B74B-A9C85AD731AF}" type="datetimeFigureOut">
              <a:rPr lang="en-US" smtClean="0"/>
              <a:t>5/22/2023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02111984F56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4936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4014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3035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43451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5/22/2023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7690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5/22/2023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896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5/22/2023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55047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4870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77033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5/22/2023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3597611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456137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671382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86285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983560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109939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5540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5/22/2023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2642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AD347D-5ACD-4C99-B74B-A9C85AD731AF}" type="datetimeFigureOut">
              <a:rPr lang="en-US" smtClean="0"/>
              <a:t>5/22/2023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056476486"/>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prints.glos.ac.uk/8539/1/8539-Jones-(2020)-The-COVID-19-Crisis-and-Sustainability.pdf" TargetMode="External"/><Relationship Id="rId2" Type="http://schemas.openxmlformats.org/officeDocument/2006/relationships/hyperlink" Target="https://www.researchgate.net/profile/Suresh-Malodia/publication/360356207_The_metaverse_in_the_hospitality_and_tourism_industry_An_overview_of_current_trends_and_future_research_directions/links/627778f12f9ccf58eb3703f0/The-metaverse-in-the-hospitality-and-tourism-industry-An-overview-of-current-trends-and-future-research-directions.pdf" TargetMode="External"/><Relationship Id="rId1" Type="http://schemas.openxmlformats.org/officeDocument/2006/relationships/slideLayout" Target="../slideLayouts/slideLayout2.xml"/><Relationship Id="rId4" Type="http://schemas.openxmlformats.org/officeDocument/2006/relationships/hyperlink" Target="https://e-tarjome.com/storage/panel/fileuploads/2019-12-09/1575883567_gh41.pdf"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3083006"/>
          </a:xfrm>
        </p:spPr>
        <p:txBody>
          <a:bodyPr>
            <a:normAutofit/>
          </a:bodyPr>
          <a:lstStyle/>
          <a:p>
            <a:r>
              <a:rPr lang="en-IN" sz="2400" b="1" dirty="0">
                <a:latin typeface="Arial" panose="020B0604020202020204" pitchFamily="34" charset="0"/>
                <a:cs typeface="Arial" panose="020B0604020202020204" pitchFamily="34" charset="0"/>
              </a:rPr>
              <a:t>Hospitality and Guest Services for the Hotel Industry</a:t>
            </a:r>
            <a:br>
              <a:rPr lang="en-IN" sz="2400" b="1" dirty="0">
                <a:latin typeface="Arial" panose="020B0604020202020204" pitchFamily="34" charset="0"/>
                <a:cs typeface="Arial" panose="020B0604020202020204" pitchFamily="34" charset="0"/>
              </a:rPr>
            </a:br>
            <a:br>
              <a:rPr lang="en-IN" sz="2400" dirty="0">
                <a:latin typeface="Arial" panose="020B0604020202020204" pitchFamily="34" charset="0"/>
                <a:cs typeface="Arial" panose="020B0604020202020204" pitchFamily="34" charset="0"/>
              </a:rPr>
            </a:br>
            <a:r>
              <a:rPr lang="en-IN" sz="1800" b="1" i="1" dirty="0">
                <a:latin typeface="Arial" panose="020B0604020202020204" pitchFamily="34" charset="0"/>
                <a:cs typeface="Arial" panose="020B0604020202020204" pitchFamily="34" charset="0"/>
              </a:rPr>
              <a:t>Student name: IOANA DOBRE	</a:t>
            </a:r>
            <a:br>
              <a:rPr lang="en-IN" sz="1800" b="1" i="1" dirty="0">
                <a:latin typeface="Arial" panose="020B0604020202020204" pitchFamily="34" charset="0"/>
                <a:cs typeface="Arial" panose="020B0604020202020204" pitchFamily="34" charset="0"/>
              </a:rPr>
            </a:br>
            <a:br>
              <a:rPr lang="en-IN" sz="1800" dirty="0">
                <a:latin typeface="Arial" panose="020B0604020202020204" pitchFamily="34" charset="0"/>
                <a:cs typeface="Arial" panose="020B0604020202020204" pitchFamily="34" charset="0"/>
              </a:rPr>
            </a:br>
            <a:r>
              <a:rPr lang="en-IN" sz="1800" b="1" i="1" dirty="0">
                <a:latin typeface="Arial" panose="020B0604020202020204" pitchFamily="34" charset="0"/>
                <a:cs typeface="Arial" panose="020B0604020202020204" pitchFamily="34" charset="0"/>
              </a:rPr>
              <a:t>Student ID:2224087</a:t>
            </a:r>
            <a:br>
              <a:rPr lang="en-IN" sz="1800" dirty="0">
                <a:latin typeface="Arial" panose="020B0604020202020204" pitchFamily="34" charset="0"/>
                <a:cs typeface="Arial" panose="020B0604020202020204" pitchFamily="34" charset="0"/>
              </a:rPr>
            </a:br>
            <a:br>
              <a:rPr lang="en-IN"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8995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631064"/>
            <a:ext cx="9404723" cy="888643"/>
          </a:xfrm>
        </p:spPr>
        <p:txBody>
          <a:bodyPr/>
          <a:lstStyle/>
          <a:p>
            <a:pPr algn="ctr"/>
            <a:r>
              <a:rPr lang="en-IN" b="1" dirty="0">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98846" y="2038323"/>
            <a:ext cx="4666423" cy="4984124"/>
          </a:xfrm>
        </p:spPr>
        <p:txBody>
          <a:bodyPr>
            <a:noAutofit/>
          </a:bodyPr>
          <a:lstStyle/>
          <a:p>
            <a:r>
              <a:rPr lang="en-IN" sz="1600" b="1" dirty="0">
                <a:latin typeface="Arial" panose="020B0604020202020204" pitchFamily="34" charset="0"/>
                <a:cs typeface="Arial" panose="020B0604020202020204" pitchFamily="34" charset="0"/>
              </a:rPr>
              <a:t> Background of the Organisation</a:t>
            </a:r>
            <a:endParaRPr lang="en-IN" sz="1600" dirty="0">
              <a:latin typeface="Arial" panose="020B0604020202020204" pitchFamily="34" charset="0"/>
              <a:cs typeface="Arial" panose="020B0604020202020204" pitchFamily="34" charset="0"/>
            </a:endParaRPr>
          </a:p>
          <a:p>
            <a:pPr algn="just">
              <a:lnSpc>
                <a:spcPct val="150000"/>
              </a:lnSpc>
            </a:pPr>
            <a:r>
              <a:rPr lang="en-IN" sz="1600" dirty="0">
                <a:latin typeface="Arial" panose="020B0604020202020204" pitchFamily="34" charset="0"/>
                <a:cs typeface="Arial" panose="020B0604020202020204" pitchFamily="34" charset="0"/>
              </a:rPr>
              <a:t>Fairfield Inn by Marriott is an American multinational hotel brand which mainly operates and licences lodging, franchises including the hotel and timeshare properties. </a:t>
            </a:r>
          </a:p>
          <a:p>
            <a:pPr algn="just">
              <a:lnSpc>
                <a:spcPct val="150000"/>
              </a:lnSpc>
            </a:pPr>
            <a:r>
              <a:rPr lang="en-IN" sz="1600" dirty="0">
                <a:latin typeface="Arial" panose="020B0604020202020204" pitchFamily="34" charset="0"/>
                <a:cs typeface="Arial" panose="020B0604020202020204" pitchFamily="34" charset="0"/>
              </a:rPr>
              <a:t>The founder of Fairfield is J. Willard Marriott and in 1927 J. Willard Marriott opened nine stool root beer stands which grew into a Hot Shoppes Restaurant chain and improved today’s International hotel company. </a:t>
            </a:r>
            <a:endParaRPr lang="en-GB" sz="1600" dirty="0">
              <a:latin typeface="Arial" panose="020B0604020202020204" pitchFamily="34" charset="0"/>
              <a:cs typeface="Arial" panose="020B0604020202020204" pitchFamily="34" charset="0"/>
            </a:endParaRPr>
          </a:p>
        </p:txBody>
      </p:sp>
      <p:pic>
        <p:nvPicPr>
          <p:cNvPr id="4" name="image1.png"/>
          <p:cNvPicPr/>
          <p:nvPr/>
        </p:nvPicPr>
        <p:blipFill>
          <a:blip r:embed="rId3"/>
          <a:stretch>
            <a:fillRect/>
          </a:stretch>
        </p:blipFill>
        <p:spPr>
          <a:xfrm>
            <a:off x="6469039" y="1978926"/>
            <a:ext cx="4872251" cy="3971498"/>
          </a:xfrm>
          <a:prstGeom prst="rect">
            <a:avLst/>
          </a:prstGeom>
        </p:spPr>
      </p:pic>
    </p:spTree>
    <p:extLst>
      <p:ext uri="{BB962C8B-B14F-4D97-AF65-F5344CB8AC3E}">
        <p14:creationId xmlns:p14="http://schemas.microsoft.com/office/powerpoint/2010/main" val="2609198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Identification of the main consumers of the hotel brand </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4013578" cy="3318936"/>
          </a:xfrm>
        </p:spPr>
        <p:txBody>
          <a:bodyPr>
            <a:normAutofit fontScale="62500" lnSpcReduction="20000"/>
          </a:bodyPr>
          <a:lstStyle/>
          <a:p>
            <a:pPr algn="just">
              <a:lnSpc>
                <a:spcPct val="170000"/>
              </a:lnSpc>
            </a:pPr>
            <a:r>
              <a:rPr lang="en-IN" dirty="0">
                <a:latin typeface="Arial" panose="020B0604020202020204" pitchFamily="34" charset="0"/>
                <a:cs typeface="Arial" panose="020B0604020202020204" pitchFamily="34" charset="0"/>
              </a:rPr>
              <a:t>Marriott Hotels and Resorts has four different types of hotel brands such as luxury hotels, upper upscale hotels, upper middle-scale hotels and upscale hotels. </a:t>
            </a:r>
          </a:p>
          <a:p>
            <a:pPr algn="just">
              <a:lnSpc>
                <a:spcPct val="170000"/>
              </a:lnSpc>
            </a:pPr>
            <a:r>
              <a:rPr lang="en-IN" dirty="0">
                <a:latin typeface="Arial" panose="020B0604020202020204" pitchFamily="34" charset="0"/>
                <a:cs typeface="Arial" panose="020B0604020202020204" pitchFamily="34" charset="0"/>
              </a:rPr>
              <a:t>Business travellers are the most prioritized group as the consumer of the hotel industry and the reason behind this is they are so willing to pay a higher amount for their rooms.</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5892136" y="2556932"/>
            <a:ext cx="4229100" cy="3488268"/>
          </a:xfrm>
          <a:prstGeom prst="rect">
            <a:avLst/>
          </a:prstGeom>
        </p:spPr>
      </p:pic>
    </p:spTree>
    <p:extLst>
      <p:ext uri="{BB962C8B-B14F-4D97-AF65-F5344CB8AC3E}">
        <p14:creationId xmlns:p14="http://schemas.microsoft.com/office/powerpoint/2010/main" val="4237828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64276"/>
            <a:ext cx="9601196" cy="1433014"/>
          </a:xfrm>
        </p:spPr>
        <p:txBody>
          <a:bodyPr>
            <a:normAutofit/>
          </a:bodyPr>
          <a:lstStyle/>
          <a:p>
            <a:r>
              <a:rPr lang="en-IN" sz="2400" b="1" dirty="0">
                <a:latin typeface="Arial" panose="020B0604020202020204" pitchFamily="34" charset="0"/>
                <a:cs typeface="Arial" panose="020B0604020202020204" pitchFamily="34" charset="0"/>
              </a:rPr>
              <a:t>The nature, scope and role of the guest services and facilities provided by the brand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442949"/>
            <a:ext cx="4968921" cy="3590925"/>
          </a:xfrm>
        </p:spPr>
        <p:txBody>
          <a:bodyPr>
            <a:normAutofit fontScale="55000" lnSpcReduction="20000"/>
          </a:bodyPr>
          <a:lstStyle/>
          <a:p>
            <a:r>
              <a:rPr lang="en-IN" b="1" i="1" dirty="0">
                <a:latin typeface="Arial" panose="020B0604020202020204" pitchFamily="34" charset="0"/>
                <a:cs typeface="Arial" panose="020B0604020202020204" pitchFamily="34" charset="0"/>
              </a:rPr>
              <a:t>Nature of the hotel brand </a:t>
            </a:r>
            <a:endParaRPr lang="en-IN" dirty="0">
              <a:latin typeface="Arial" panose="020B0604020202020204" pitchFamily="34" charset="0"/>
              <a:cs typeface="Arial" panose="020B0604020202020204" pitchFamily="34" charset="0"/>
            </a:endParaRPr>
          </a:p>
          <a:p>
            <a:pPr algn="just">
              <a:lnSpc>
                <a:spcPct val="170000"/>
              </a:lnSpc>
            </a:pPr>
            <a:r>
              <a:rPr lang="en-IN" dirty="0">
                <a:latin typeface="Arial" panose="020B0604020202020204" pitchFamily="34" charset="0"/>
                <a:cs typeface="Arial" panose="020B0604020202020204" pitchFamily="34" charset="0"/>
              </a:rPr>
              <a:t>Fairfield Hotel by Marriott is the franchised economy to the midscale hotel brand of Marriott International. The properties of this hotel mainly target those guests who are willing to accept the large amenities based on lower prices. </a:t>
            </a:r>
          </a:p>
          <a:p>
            <a:pPr algn="just">
              <a:lnSpc>
                <a:spcPct val="170000"/>
              </a:lnSpc>
            </a:pPr>
            <a:r>
              <a:rPr lang="en-IN" dirty="0">
                <a:latin typeface="Arial" panose="020B0604020202020204" pitchFamily="34" charset="0"/>
                <a:cs typeface="Arial" panose="020B0604020202020204" pitchFamily="34" charset="0"/>
              </a:rPr>
              <a:t>Fairfield is designed to provide guests based on all comforts of home at the time they are on the road. Fairfield is the organisation that builds upon strong heritage and traditions for treating the families of Marriott and Fairfield Farm.</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482687" y="2442949"/>
            <a:ext cx="4744160" cy="3590925"/>
          </a:xfrm>
          <a:prstGeom prst="rect">
            <a:avLst/>
          </a:prstGeom>
        </p:spPr>
      </p:pic>
    </p:spTree>
    <p:extLst>
      <p:ext uri="{BB962C8B-B14F-4D97-AF65-F5344CB8AC3E}">
        <p14:creationId xmlns:p14="http://schemas.microsoft.com/office/powerpoint/2010/main" val="1542668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latin typeface="Arial" panose="020B0604020202020204" pitchFamily="34" charset="0"/>
                <a:cs typeface="Arial" panose="020B0604020202020204" pitchFamily="34" charset="0"/>
              </a:rPr>
              <a:t>The nature, scope and role of the guest services and facilities provided by the brand(continuation….) </a:t>
            </a:r>
            <a:endParaRPr lang="en-GB" sz="2800" dirty="0"/>
          </a:p>
        </p:txBody>
      </p:sp>
      <p:sp>
        <p:nvSpPr>
          <p:cNvPr id="3" name="Content Placeholder 2"/>
          <p:cNvSpPr>
            <a:spLocks noGrp="1"/>
          </p:cNvSpPr>
          <p:nvPr>
            <p:ph idx="1"/>
          </p:nvPr>
        </p:nvSpPr>
        <p:spPr>
          <a:xfrm>
            <a:off x="1295401" y="2429301"/>
            <a:ext cx="4545841" cy="3600460"/>
          </a:xfrm>
        </p:spPr>
        <p:txBody>
          <a:bodyPr>
            <a:noAutofit/>
          </a:bodyPr>
          <a:lstStyle/>
          <a:p>
            <a:pPr algn="just"/>
            <a:r>
              <a:rPr lang="en-IN" sz="1600" b="1" i="1" dirty="0">
                <a:latin typeface="Arial" panose="020B0604020202020204" pitchFamily="34" charset="0"/>
                <a:cs typeface="Arial" panose="020B0604020202020204" pitchFamily="34" charset="0"/>
              </a:rPr>
              <a:t>Scope </a:t>
            </a:r>
            <a:endParaRPr lang="en-IN" sz="1600" dirty="0">
              <a:latin typeface="Arial" panose="020B0604020202020204" pitchFamily="34" charset="0"/>
              <a:cs typeface="Arial" panose="020B0604020202020204" pitchFamily="34" charset="0"/>
            </a:endParaRPr>
          </a:p>
          <a:p>
            <a:pPr algn="just">
              <a:lnSpc>
                <a:spcPct val="150000"/>
              </a:lnSpc>
            </a:pPr>
            <a:r>
              <a:rPr lang="en-IN" sz="1600" dirty="0">
                <a:latin typeface="Arial" panose="020B0604020202020204" pitchFamily="34" charset="0"/>
                <a:cs typeface="Arial" panose="020B0604020202020204" pitchFamily="34" charset="0"/>
              </a:rPr>
              <a:t>The future scope of this organization is they promote accommodation with free bikes, free private parking and a fitness centre and also offer a shared lounge. They could offer a swimming pool for the service of guests. This hotel could implement the technology for providing great services to the customers. Technological devices help the customers to serve the customers according to time. </a:t>
            </a:r>
            <a:endParaRPr lang="en-GB"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205608" y="2556932"/>
            <a:ext cx="4248578" cy="3472829"/>
          </a:xfrm>
          <a:prstGeom prst="rect">
            <a:avLst/>
          </a:prstGeom>
        </p:spPr>
      </p:pic>
    </p:spTree>
    <p:extLst>
      <p:ext uri="{BB962C8B-B14F-4D97-AF65-F5344CB8AC3E}">
        <p14:creationId xmlns:p14="http://schemas.microsoft.com/office/powerpoint/2010/main" val="947834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b="1" dirty="0">
                <a:latin typeface="Arial" panose="020B0604020202020204" pitchFamily="34" charset="0"/>
                <a:cs typeface="Arial" panose="020B0604020202020204" pitchFamily="34" charset="0"/>
              </a:rPr>
              <a:t>Discussion of the importance of hospitality and proceedings to meet guest expectations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429301"/>
            <a:ext cx="4040874" cy="3753135"/>
          </a:xfrm>
        </p:spPr>
        <p:txBody>
          <a:bodyPr>
            <a:normAutofit fontScale="47500" lnSpcReduction="20000"/>
          </a:bodyPr>
          <a:lstStyle/>
          <a:p>
            <a:pPr algn="just">
              <a:lnSpc>
                <a:spcPct val="170000"/>
              </a:lnSpc>
            </a:pPr>
            <a:r>
              <a:rPr lang="en-IN" dirty="0">
                <a:latin typeface="Arial" panose="020B0604020202020204" pitchFamily="34" charset="0"/>
                <a:cs typeface="Arial" panose="020B0604020202020204" pitchFamily="34" charset="0"/>
              </a:rPr>
              <a:t>As opined by </a:t>
            </a:r>
            <a:r>
              <a:rPr lang="en-IN" dirty="0" err="1">
                <a:latin typeface="Arial" panose="020B0604020202020204" pitchFamily="34" charset="0"/>
                <a:cs typeface="Arial" panose="020B0604020202020204" pitchFamily="34" charset="0"/>
              </a:rPr>
              <a:t>Gursoy</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(2022, p.527), hospitality is the term which mainly extends to welcome travellers and offers a home which is away from home. Hospitality is the major factor that includes economic activities directly or indirectly and depends mostly on travel and tourism.</a:t>
            </a:r>
          </a:p>
          <a:p>
            <a:pPr marL="0" indent="0" algn="just">
              <a:lnSpc>
                <a:spcPct val="170000"/>
              </a:lnSpc>
              <a:buNone/>
            </a:pPr>
            <a:r>
              <a:rPr lang="en-IN" b="1" dirty="0">
                <a:latin typeface="Arial" panose="020B0604020202020204" pitchFamily="34" charset="0"/>
                <a:cs typeface="Arial" panose="020B0604020202020204" pitchFamily="34" charset="0"/>
              </a:rPr>
              <a:t>Importance of Hospitality </a:t>
            </a:r>
            <a:endParaRPr lang="en-IN" dirty="0">
              <a:latin typeface="Arial" panose="020B0604020202020204" pitchFamily="34" charset="0"/>
              <a:cs typeface="Arial" panose="020B0604020202020204" pitchFamily="34" charset="0"/>
            </a:endParaRPr>
          </a:p>
          <a:p>
            <a:pPr algn="just">
              <a:lnSpc>
                <a:spcPct val="170000"/>
              </a:lnSpc>
            </a:pPr>
            <a:r>
              <a:rPr lang="en-IN" dirty="0">
                <a:latin typeface="Arial" panose="020B0604020202020204" pitchFamily="34" charset="0"/>
                <a:cs typeface="Arial" panose="020B0604020202020204" pitchFamily="34" charset="0"/>
              </a:rPr>
              <a:t>In the hospitality term, customer satisfaction is mostly focused on by the staff members of the Hotel Fairfield. Good hospitality often provides the opportunity of making customers a friendly environment and business (</a:t>
            </a:r>
            <a:r>
              <a:rPr lang="en-IN" dirty="0" err="1">
                <a:latin typeface="Arial" panose="020B0604020202020204" pitchFamily="34" charset="0"/>
                <a:cs typeface="Arial" panose="020B0604020202020204" pitchFamily="34" charset="0"/>
              </a:rPr>
              <a:t>Rhou</a:t>
            </a:r>
            <a:r>
              <a:rPr lang="en-IN" dirty="0">
                <a:latin typeface="Arial" panose="020B0604020202020204" pitchFamily="34" charset="0"/>
                <a:cs typeface="Arial" panose="020B0604020202020204" pitchFamily="34" charset="0"/>
              </a:rPr>
              <a:t> and </a:t>
            </a:r>
            <a:r>
              <a:rPr lang="en-IN" dirty="0" err="1">
                <a:latin typeface="Arial" panose="020B0604020202020204" pitchFamily="34" charset="0"/>
                <a:cs typeface="Arial" panose="020B0604020202020204" pitchFamily="34" charset="0"/>
              </a:rPr>
              <a:t>Singal</a:t>
            </a:r>
            <a:r>
              <a:rPr lang="en-IN" dirty="0">
                <a:latin typeface="Arial" panose="020B0604020202020204" pitchFamily="34" charset="0"/>
                <a:cs typeface="Arial" panose="020B0604020202020204" pitchFamily="34" charset="0"/>
              </a:rPr>
              <a:t>, 2020). </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196084" y="2429301"/>
            <a:ext cx="4271749" cy="3467100"/>
          </a:xfrm>
          <a:prstGeom prst="rect">
            <a:avLst/>
          </a:prstGeom>
        </p:spPr>
      </p:pic>
    </p:spTree>
    <p:extLst>
      <p:ext uri="{BB962C8B-B14F-4D97-AF65-F5344CB8AC3E}">
        <p14:creationId xmlns:p14="http://schemas.microsoft.com/office/powerpoint/2010/main" val="2330130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latin typeface="Arial" panose="020B0604020202020204" pitchFamily="34" charset="0"/>
                <a:cs typeface="Arial" panose="020B0604020202020204" pitchFamily="34" charset="0"/>
              </a:rPr>
              <a:t>Consideration of the role and function of guest services in general </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2" y="2406807"/>
            <a:ext cx="4027226" cy="3318936"/>
          </a:xfrm>
        </p:spPr>
        <p:txBody>
          <a:bodyPr>
            <a:noAutofit/>
          </a:bodyPr>
          <a:lstStyle/>
          <a:p>
            <a:pPr algn="just"/>
            <a:r>
              <a:rPr lang="en-IN" sz="1200" dirty="0">
                <a:latin typeface="Arial" panose="020B0604020202020204" pitchFamily="34" charset="0"/>
                <a:cs typeface="Arial" panose="020B0604020202020204" pitchFamily="34" charset="0"/>
              </a:rPr>
              <a:t>Guest services at a hotel are mostly related to the services and amenities and help the hotel providers to serve their guests. Guest services handle complaints from customers and provide appropriate solutions for a limited period. </a:t>
            </a:r>
          </a:p>
          <a:p>
            <a:pPr algn="just"/>
            <a:r>
              <a:rPr lang="en-IN" sz="1200" dirty="0">
                <a:latin typeface="Arial" panose="020B0604020202020204" pitchFamily="34" charset="0"/>
                <a:cs typeface="Arial" panose="020B0604020202020204" pitchFamily="34" charset="0"/>
              </a:rPr>
              <a:t>Guest service is the department of the hotel service to maintain customer interactions and also the process of interactions. Communication with the clients or guests is the major factor which maintained customer interactions and it also maintains guidelines as well as policies. </a:t>
            </a:r>
          </a:p>
          <a:p>
            <a:pPr algn="just"/>
            <a:r>
              <a:rPr lang="en-IN" sz="1200" dirty="0">
                <a:latin typeface="Arial" panose="020B0604020202020204" pitchFamily="34" charset="0"/>
                <a:cs typeface="Arial" panose="020B0604020202020204" pitchFamily="34" charset="0"/>
              </a:rPr>
              <a:t>The guest service department mostly provides customer support and tracks the records. Guest service representatives provide effective solutions that mostly fit individualised situations and prioritized the needs of the customers in every process. The guest service is the first person the costumes communicate at the first time when they have faced any crucial problem</a:t>
            </a: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5911826" y="2556932"/>
            <a:ext cx="4162425" cy="3493030"/>
          </a:xfrm>
          <a:prstGeom prst="rect">
            <a:avLst/>
          </a:prstGeom>
        </p:spPr>
      </p:pic>
    </p:spTree>
    <p:extLst>
      <p:ext uri="{BB962C8B-B14F-4D97-AF65-F5344CB8AC3E}">
        <p14:creationId xmlns:p14="http://schemas.microsoft.com/office/powerpoint/2010/main" val="4171193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a:t>
            </a:r>
            <a:endParaRPr lang="en-GB" dirty="0"/>
          </a:p>
        </p:txBody>
      </p:sp>
      <p:sp>
        <p:nvSpPr>
          <p:cNvPr id="3" name="Content Placeholder 2"/>
          <p:cNvSpPr>
            <a:spLocks noGrp="1"/>
          </p:cNvSpPr>
          <p:nvPr>
            <p:ph idx="1"/>
          </p:nvPr>
        </p:nvSpPr>
        <p:spPr>
          <a:xfrm>
            <a:off x="1295401" y="2556932"/>
            <a:ext cx="4955274" cy="3318936"/>
          </a:xfrm>
        </p:spPr>
        <p:txBody>
          <a:bodyPr>
            <a:normAutofit fontScale="92500" lnSpcReduction="20000"/>
          </a:bodyPr>
          <a:lstStyle/>
          <a:p>
            <a:pPr algn="just"/>
            <a:r>
              <a:rPr lang="en-IN" dirty="0">
                <a:latin typeface="Arial" panose="020B0604020202020204" pitchFamily="34" charset="0"/>
                <a:cs typeface="Arial" panose="020B0604020202020204" pitchFamily="34" charset="0"/>
              </a:rPr>
              <a:t>In conclusion, it could be mentioned that hotels like JW Marriott provide efficient services to clients. </a:t>
            </a:r>
          </a:p>
          <a:p>
            <a:pPr algn="just"/>
            <a:r>
              <a:rPr lang="en-IN" dirty="0">
                <a:latin typeface="Arial" panose="020B0604020202020204" pitchFamily="34" charset="0"/>
                <a:cs typeface="Arial" panose="020B0604020202020204" pitchFamily="34" charset="0"/>
              </a:rPr>
              <a:t>They also follow basic rules and regulations that maintain the brand image of the hotel. </a:t>
            </a:r>
          </a:p>
          <a:p>
            <a:r>
              <a:rPr lang="en-IN" dirty="0">
                <a:latin typeface="Arial" panose="020B0604020202020204" pitchFamily="34" charset="0"/>
                <a:cs typeface="Arial" panose="020B0604020202020204" pitchFamily="34" charset="0"/>
              </a:rPr>
              <a:t>They follow the strategies which are important for organisational performance.  </a:t>
            </a:r>
            <a:br>
              <a:rPr lang="en-IN" dirty="0"/>
            </a:br>
            <a:r>
              <a:rPr lang="en-IN" b="1" dirty="0"/>
              <a:t> </a:t>
            </a:r>
            <a:endParaRPr lang="en-IN" dirty="0"/>
          </a:p>
          <a:p>
            <a:endParaRPr lang="en-GB" dirty="0"/>
          </a:p>
        </p:txBody>
      </p:sp>
      <p:pic>
        <p:nvPicPr>
          <p:cNvPr id="4" name="Picture 3"/>
          <p:cNvPicPr>
            <a:picLocks noChangeAspect="1"/>
          </p:cNvPicPr>
          <p:nvPr/>
        </p:nvPicPr>
        <p:blipFill>
          <a:blip r:embed="rId3"/>
          <a:stretch>
            <a:fillRect/>
          </a:stretch>
        </p:blipFill>
        <p:spPr>
          <a:xfrm>
            <a:off x="6619164" y="2556932"/>
            <a:ext cx="3544153" cy="3121555"/>
          </a:xfrm>
          <a:prstGeom prst="rect">
            <a:avLst/>
          </a:prstGeom>
        </p:spPr>
      </p:pic>
    </p:spTree>
    <p:extLst>
      <p:ext uri="{BB962C8B-B14F-4D97-AF65-F5344CB8AC3E}">
        <p14:creationId xmlns:p14="http://schemas.microsoft.com/office/powerpoint/2010/main" val="2845923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514901"/>
            <a:ext cx="9601196" cy="464024"/>
          </a:xfrm>
        </p:spPr>
        <p:txBody>
          <a:bodyPr>
            <a:normAutofit fontScale="90000"/>
          </a:bodyPr>
          <a:lstStyle/>
          <a:p>
            <a:r>
              <a:rPr lang="en-IN" b="1" dirty="0">
                <a:latin typeface="Arial" panose="020B0604020202020204" pitchFamily="34" charset="0"/>
                <a:cs typeface="Arial" panose="020B0604020202020204" pitchFamily="34" charset="0"/>
              </a:rPr>
              <a:t>References</a:t>
            </a:r>
            <a:br>
              <a:rPr lang="en-IN"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429301"/>
            <a:ext cx="9601196" cy="3446567"/>
          </a:xfrm>
        </p:spPr>
        <p:txBody>
          <a:bodyPr>
            <a:normAutofit fontScale="32500" lnSpcReduction="20000"/>
          </a:bodyPr>
          <a:lstStyle/>
          <a:p>
            <a:r>
              <a:rPr lang="en-IN" sz="3400" b="1" dirty="0">
                <a:latin typeface="Arial" panose="020B0604020202020204" pitchFamily="34" charset="0"/>
                <a:cs typeface="Arial" panose="020B0604020202020204" pitchFamily="34" charset="0"/>
              </a:rPr>
              <a:t>Website  </a:t>
            </a:r>
            <a:endParaRPr lang="en-IN" sz="3400" dirty="0">
              <a:latin typeface="Arial" panose="020B0604020202020204" pitchFamily="34" charset="0"/>
              <a:cs typeface="Arial" panose="020B0604020202020204" pitchFamily="34" charset="0"/>
            </a:endParaRPr>
          </a:p>
          <a:p>
            <a:r>
              <a:rPr lang="en-IN" sz="3400" dirty="0">
                <a:latin typeface="Arial" panose="020B0604020202020204" pitchFamily="34" charset="0"/>
                <a:cs typeface="Arial" panose="020B0604020202020204" pitchFamily="34" charset="0"/>
              </a:rPr>
              <a:t>hospitalitynet.org (2017) </a:t>
            </a:r>
            <a:r>
              <a:rPr lang="en-IN" sz="3400" i="1" dirty="0">
                <a:latin typeface="Arial" panose="020B0604020202020204" pitchFamily="34" charset="0"/>
                <a:cs typeface="Arial" panose="020B0604020202020204" pitchFamily="34" charset="0"/>
              </a:rPr>
              <a:t>Key pillars of luxury hospitality: Service and the emotional connection: By Suzanne Godfrey</a:t>
            </a:r>
            <a:r>
              <a:rPr lang="en-IN" sz="3400" dirty="0">
                <a:latin typeface="Arial" panose="020B0604020202020204" pitchFamily="34" charset="0"/>
                <a:cs typeface="Arial" panose="020B0604020202020204" pitchFamily="34" charset="0"/>
              </a:rPr>
              <a:t>, </a:t>
            </a:r>
            <a:r>
              <a:rPr lang="en-IN" sz="3400" i="1" dirty="0">
                <a:latin typeface="Arial" panose="020B0604020202020204" pitchFamily="34" charset="0"/>
                <a:cs typeface="Arial" panose="020B0604020202020204" pitchFamily="34" charset="0"/>
              </a:rPr>
              <a:t>Hospitality Net</a:t>
            </a:r>
            <a:r>
              <a:rPr lang="en-IN" sz="3400" dirty="0">
                <a:latin typeface="Arial" panose="020B0604020202020204" pitchFamily="34" charset="0"/>
                <a:cs typeface="Arial" panose="020B0604020202020204" pitchFamily="34" charset="0"/>
              </a:rPr>
              <a:t>. Available at: https://www.hospitalitynet.org/opinion/4083534.html (Accessed: 10 May 2023).</a:t>
            </a:r>
          </a:p>
          <a:p>
            <a:r>
              <a:rPr lang="en-IN" sz="3400" dirty="0">
                <a:latin typeface="Arial" panose="020B0604020202020204" pitchFamily="34" charset="0"/>
                <a:cs typeface="Arial" panose="020B0604020202020204" pitchFamily="34" charset="0"/>
              </a:rPr>
              <a:t>visitbritain.org (2022) </a:t>
            </a:r>
            <a:r>
              <a:rPr lang="en-IN" sz="3400" i="1" dirty="0">
                <a:latin typeface="Arial" panose="020B0604020202020204" pitchFamily="34" charset="0"/>
                <a:cs typeface="Arial" panose="020B0604020202020204" pitchFamily="34" charset="0"/>
              </a:rPr>
              <a:t>VisitBritain</a:t>
            </a:r>
            <a:r>
              <a:rPr lang="en-IN" sz="3400" dirty="0">
                <a:latin typeface="Arial" panose="020B0604020202020204" pitchFamily="34" charset="0"/>
                <a:cs typeface="Arial" panose="020B0604020202020204" pitchFamily="34" charset="0"/>
              </a:rPr>
              <a:t>. Available at: https://www.visitbritain.org/2023-tourism-forecast (Accessed: 09 May 2023).</a:t>
            </a:r>
          </a:p>
          <a:p>
            <a:r>
              <a:rPr lang="en-IN" sz="3400" dirty="0">
                <a:latin typeface="Arial" panose="020B0604020202020204" pitchFamily="34" charset="0"/>
                <a:cs typeface="Arial" panose="020B0604020202020204" pitchFamily="34" charset="0"/>
              </a:rPr>
              <a:t>workable.com (2022) </a:t>
            </a:r>
            <a:r>
              <a:rPr lang="en-IN" sz="3400" i="1" dirty="0">
                <a:latin typeface="Arial" panose="020B0604020202020204" pitchFamily="34" charset="0"/>
                <a:cs typeface="Arial" panose="020B0604020202020204" pitchFamily="34" charset="0"/>
              </a:rPr>
              <a:t>Customer Service Representative job description</a:t>
            </a:r>
            <a:r>
              <a:rPr lang="en-IN" sz="3400" dirty="0">
                <a:latin typeface="Arial" panose="020B0604020202020204" pitchFamily="34" charset="0"/>
                <a:cs typeface="Arial" panose="020B0604020202020204" pitchFamily="34" charset="0"/>
              </a:rPr>
              <a:t>, </a:t>
            </a:r>
            <a:r>
              <a:rPr lang="en-IN" sz="3400" i="1" dirty="0">
                <a:latin typeface="Arial" panose="020B0604020202020204" pitchFamily="34" charset="0"/>
                <a:cs typeface="Arial" panose="020B0604020202020204" pitchFamily="34" charset="0"/>
              </a:rPr>
              <a:t>Recruiting Resources: How to Recruit and Hire Better</a:t>
            </a:r>
            <a:r>
              <a:rPr lang="en-IN" sz="3400" dirty="0">
                <a:latin typeface="Arial" panose="020B0604020202020204" pitchFamily="34" charset="0"/>
                <a:cs typeface="Arial" panose="020B0604020202020204" pitchFamily="34" charset="0"/>
              </a:rPr>
              <a:t>. Available at: https://resources.workable.com/customer-service-representative-job-description#:~:text=Handle%20customer%20complaints%2C%20provide%20appropriate,extra%20mile%20to%20engage%20customers (Accessed: 10 May 2023). </a:t>
            </a:r>
          </a:p>
          <a:p>
            <a:r>
              <a:rPr lang="en-IN" sz="3400" b="1" dirty="0">
                <a:latin typeface="Arial" panose="020B0604020202020204" pitchFamily="34" charset="0"/>
                <a:cs typeface="Arial" panose="020B0604020202020204" pitchFamily="34" charset="0"/>
              </a:rPr>
              <a:t>Journal</a:t>
            </a:r>
            <a:endParaRPr lang="en-IN" sz="3400" dirty="0">
              <a:latin typeface="Arial" panose="020B0604020202020204" pitchFamily="34" charset="0"/>
              <a:cs typeface="Arial" panose="020B0604020202020204" pitchFamily="34" charset="0"/>
            </a:endParaRPr>
          </a:p>
          <a:p>
            <a:r>
              <a:rPr lang="en-IN" sz="3400" dirty="0" err="1">
                <a:latin typeface="Arial" panose="020B0604020202020204" pitchFamily="34" charset="0"/>
                <a:cs typeface="Arial" panose="020B0604020202020204" pitchFamily="34" charset="0"/>
              </a:rPr>
              <a:t>Gursoy</a:t>
            </a:r>
            <a:r>
              <a:rPr lang="en-IN" sz="3400" dirty="0">
                <a:latin typeface="Arial" panose="020B0604020202020204" pitchFamily="34" charset="0"/>
                <a:cs typeface="Arial" panose="020B0604020202020204" pitchFamily="34" charset="0"/>
              </a:rPr>
              <a:t>, D., </a:t>
            </a:r>
            <a:r>
              <a:rPr lang="en-IN" sz="3400" dirty="0" err="1">
                <a:latin typeface="Arial" panose="020B0604020202020204" pitchFamily="34" charset="0"/>
                <a:cs typeface="Arial" panose="020B0604020202020204" pitchFamily="34" charset="0"/>
              </a:rPr>
              <a:t>Malodia</a:t>
            </a:r>
            <a:r>
              <a:rPr lang="en-IN" sz="3400" dirty="0">
                <a:latin typeface="Arial" panose="020B0604020202020204" pitchFamily="34" charset="0"/>
                <a:cs typeface="Arial" panose="020B0604020202020204" pitchFamily="34" charset="0"/>
              </a:rPr>
              <a:t>, S. and </a:t>
            </a:r>
            <a:r>
              <a:rPr lang="en-IN" sz="3400" dirty="0" err="1">
                <a:latin typeface="Arial" panose="020B0604020202020204" pitchFamily="34" charset="0"/>
                <a:cs typeface="Arial" panose="020B0604020202020204" pitchFamily="34" charset="0"/>
              </a:rPr>
              <a:t>Dhir</a:t>
            </a:r>
            <a:r>
              <a:rPr lang="en-IN" sz="3400" dirty="0">
                <a:latin typeface="Arial" panose="020B0604020202020204" pitchFamily="34" charset="0"/>
                <a:cs typeface="Arial" panose="020B0604020202020204" pitchFamily="34" charset="0"/>
              </a:rPr>
              <a:t>, A., 2022. The </a:t>
            </a:r>
            <a:r>
              <a:rPr lang="en-IN" sz="3400" dirty="0" err="1">
                <a:latin typeface="Arial" panose="020B0604020202020204" pitchFamily="34" charset="0"/>
                <a:cs typeface="Arial" panose="020B0604020202020204" pitchFamily="34" charset="0"/>
              </a:rPr>
              <a:t>metaverse</a:t>
            </a:r>
            <a:r>
              <a:rPr lang="en-IN" sz="3400" dirty="0">
                <a:latin typeface="Arial" panose="020B0604020202020204" pitchFamily="34" charset="0"/>
                <a:cs typeface="Arial" panose="020B0604020202020204" pitchFamily="34" charset="0"/>
              </a:rPr>
              <a:t> in the hospitality and tourism industry: An overview of current trends and future research directions. </a:t>
            </a:r>
            <a:r>
              <a:rPr lang="en-IN" sz="3400" i="1" dirty="0">
                <a:latin typeface="Arial" panose="020B0604020202020204" pitchFamily="34" charset="0"/>
                <a:cs typeface="Arial" panose="020B0604020202020204" pitchFamily="34" charset="0"/>
              </a:rPr>
              <a:t>Journal of Hospitality Marketing &amp; Management</a:t>
            </a:r>
            <a:r>
              <a:rPr lang="en-IN" sz="3400" dirty="0">
                <a:latin typeface="Arial" panose="020B0604020202020204" pitchFamily="34" charset="0"/>
                <a:cs typeface="Arial" panose="020B0604020202020204" pitchFamily="34" charset="0"/>
              </a:rPr>
              <a:t>, </a:t>
            </a:r>
            <a:r>
              <a:rPr lang="en-IN" sz="3400" i="1" dirty="0">
                <a:latin typeface="Arial" panose="020B0604020202020204" pitchFamily="34" charset="0"/>
                <a:cs typeface="Arial" panose="020B0604020202020204" pitchFamily="34" charset="0"/>
              </a:rPr>
              <a:t>31</a:t>
            </a:r>
            <a:r>
              <a:rPr lang="en-IN" sz="3400" dirty="0">
                <a:latin typeface="Arial" panose="020B0604020202020204" pitchFamily="34" charset="0"/>
                <a:cs typeface="Arial" panose="020B0604020202020204" pitchFamily="34" charset="0"/>
              </a:rPr>
              <a:t>(5), pp.527-534.</a:t>
            </a:r>
            <a:r>
              <a:rPr lang="en-IN" sz="3400" dirty="0">
                <a:latin typeface="Arial" panose="020B0604020202020204" pitchFamily="34" charset="0"/>
                <a:cs typeface="Arial" panose="020B0604020202020204" pitchFamily="34" charset="0"/>
                <a:hlinkClick r:id="rId2"/>
              </a:rPr>
              <a:t> </a:t>
            </a:r>
            <a:r>
              <a:rPr lang="en-IN" sz="3400" u="sng" dirty="0">
                <a:latin typeface="Arial" panose="020B0604020202020204" pitchFamily="34" charset="0"/>
                <a:cs typeface="Arial" panose="020B0604020202020204" pitchFamily="34" charset="0"/>
                <a:hlinkClick r:id="rId2"/>
              </a:rPr>
              <a:t>https://www.researchgate.net/profile/Suresh-Malodia/publication/360356207_The_metaverse_in_the_hospitality_and_tourism_industry_An_overview_of_current_trends_and_future_research_directions/links/627778f12f9ccf58eb3703f0/The-metaverse-in-the-hospitality-and-tourism-industry-An-overview-of-current-trends-and-future-research-directions.pdf</a:t>
            </a:r>
            <a:endParaRPr lang="en-IN" sz="3400" dirty="0">
              <a:latin typeface="Arial" panose="020B0604020202020204" pitchFamily="34" charset="0"/>
              <a:cs typeface="Arial" panose="020B0604020202020204" pitchFamily="34" charset="0"/>
            </a:endParaRPr>
          </a:p>
          <a:p>
            <a:r>
              <a:rPr lang="en-IN" sz="3400" dirty="0">
                <a:latin typeface="Arial" panose="020B0604020202020204" pitchFamily="34" charset="0"/>
                <a:cs typeface="Arial" panose="020B0604020202020204" pitchFamily="34" charset="0"/>
              </a:rPr>
              <a:t>Jones, P. and Comfort, D., 2020. The COVID-19 crisis and sustainability in the hospitality industry. </a:t>
            </a:r>
            <a:r>
              <a:rPr lang="en-IN" sz="3400" i="1" dirty="0">
                <a:latin typeface="Arial" panose="020B0604020202020204" pitchFamily="34" charset="0"/>
                <a:cs typeface="Arial" panose="020B0604020202020204" pitchFamily="34" charset="0"/>
              </a:rPr>
              <a:t>International journal of contemporary hospitality management</a:t>
            </a:r>
            <a:r>
              <a:rPr lang="en-IN" sz="3400" dirty="0">
                <a:latin typeface="Arial" panose="020B0604020202020204" pitchFamily="34" charset="0"/>
                <a:cs typeface="Arial" panose="020B0604020202020204" pitchFamily="34" charset="0"/>
              </a:rPr>
              <a:t>, </a:t>
            </a:r>
            <a:r>
              <a:rPr lang="en-IN" sz="3400" i="1" dirty="0">
                <a:latin typeface="Arial" panose="020B0604020202020204" pitchFamily="34" charset="0"/>
                <a:cs typeface="Arial" panose="020B0604020202020204" pitchFamily="34" charset="0"/>
              </a:rPr>
              <a:t>32</a:t>
            </a:r>
            <a:r>
              <a:rPr lang="en-IN" sz="3400" dirty="0">
                <a:latin typeface="Arial" panose="020B0604020202020204" pitchFamily="34" charset="0"/>
                <a:cs typeface="Arial" panose="020B0604020202020204" pitchFamily="34" charset="0"/>
              </a:rPr>
              <a:t>(10), pp.3037-3050.</a:t>
            </a:r>
            <a:r>
              <a:rPr lang="en-IN" sz="3400" dirty="0">
                <a:latin typeface="Arial" panose="020B0604020202020204" pitchFamily="34" charset="0"/>
                <a:cs typeface="Arial" panose="020B0604020202020204" pitchFamily="34" charset="0"/>
                <a:hlinkClick r:id="rId3"/>
              </a:rPr>
              <a:t> </a:t>
            </a:r>
            <a:r>
              <a:rPr lang="en-IN" sz="3400" u="sng" dirty="0">
                <a:latin typeface="Arial" panose="020B0604020202020204" pitchFamily="34" charset="0"/>
                <a:cs typeface="Arial" panose="020B0604020202020204" pitchFamily="34" charset="0"/>
                <a:hlinkClick r:id="rId3"/>
              </a:rPr>
              <a:t>https://eprints.glos.ac.uk/8539/1/8539-Jones-(2020)-The-COVID-19-Crisis-and-Sustainability.pdf</a:t>
            </a:r>
            <a:endParaRPr lang="en-IN" sz="3400" dirty="0">
              <a:latin typeface="Arial" panose="020B0604020202020204" pitchFamily="34" charset="0"/>
              <a:cs typeface="Arial" panose="020B0604020202020204" pitchFamily="34" charset="0"/>
            </a:endParaRPr>
          </a:p>
          <a:p>
            <a:r>
              <a:rPr lang="en-IN" sz="3400" dirty="0" err="1">
                <a:latin typeface="Arial" panose="020B0604020202020204" pitchFamily="34" charset="0"/>
                <a:cs typeface="Arial" panose="020B0604020202020204" pitchFamily="34" charset="0"/>
              </a:rPr>
              <a:t>Rhou</a:t>
            </a:r>
            <a:r>
              <a:rPr lang="en-IN" sz="3400" dirty="0">
                <a:latin typeface="Arial" panose="020B0604020202020204" pitchFamily="34" charset="0"/>
                <a:cs typeface="Arial" panose="020B0604020202020204" pitchFamily="34" charset="0"/>
              </a:rPr>
              <a:t>, Y. and </a:t>
            </a:r>
            <a:r>
              <a:rPr lang="en-IN" sz="3400" dirty="0" err="1">
                <a:latin typeface="Arial" panose="020B0604020202020204" pitchFamily="34" charset="0"/>
                <a:cs typeface="Arial" panose="020B0604020202020204" pitchFamily="34" charset="0"/>
              </a:rPr>
              <a:t>Singal</a:t>
            </a:r>
            <a:r>
              <a:rPr lang="en-IN" sz="3400" dirty="0">
                <a:latin typeface="Arial" panose="020B0604020202020204" pitchFamily="34" charset="0"/>
                <a:cs typeface="Arial" panose="020B0604020202020204" pitchFamily="34" charset="0"/>
              </a:rPr>
              <a:t>, M., 2020. A review of the business case for CSR in the hospitality industry. </a:t>
            </a:r>
            <a:r>
              <a:rPr lang="en-IN" sz="3400" i="1" dirty="0">
                <a:latin typeface="Arial" panose="020B0604020202020204" pitchFamily="34" charset="0"/>
                <a:cs typeface="Arial" panose="020B0604020202020204" pitchFamily="34" charset="0"/>
              </a:rPr>
              <a:t>International Journal of Hospitality Management</a:t>
            </a:r>
            <a:r>
              <a:rPr lang="en-IN" sz="3400" dirty="0">
                <a:latin typeface="Arial" panose="020B0604020202020204" pitchFamily="34" charset="0"/>
                <a:cs typeface="Arial" panose="020B0604020202020204" pitchFamily="34" charset="0"/>
              </a:rPr>
              <a:t>, </a:t>
            </a:r>
            <a:r>
              <a:rPr lang="en-IN" sz="3400" i="1" dirty="0">
                <a:latin typeface="Arial" panose="020B0604020202020204" pitchFamily="34" charset="0"/>
                <a:cs typeface="Arial" panose="020B0604020202020204" pitchFamily="34" charset="0"/>
              </a:rPr>
              <a:t>84</a:t>
            </a:r>
            <a:r>
              <a:rPr lang="en-IN" sz="3400" dirty="0">
                <a:latin typeface="Arial" panose="020B0604020202020204" pitchFamily="34" charset="0"/>
                <a:cs typeface="Arial" panose="020B0604020202020204" pitchFamily="34" charset="0"/>
              </a:rPr>
              <a:t>, p.102330.</a:t>
            </a:r>
            <a:r>
              <a:rPr lang="en-IN" sz="3400" dirty="0">
                <a:latin typeface="Arial" panose="020B0604020202020204" pitchFamily="34" charset="0"/>
                <a:cs typeface="Arial" panose="020B0604020202020204" pitchFamily="34" charset="0"/>
                <a:hlinkClick r:id="rId4"/>
              </a:rPr>
              <a:t> </a:t>
            </a:r>
            <a:r>
              <a:rPr lang="en-IN" sz="3400" u="sng" dirty="0">
                <a:latin typeface="Arial" panose="020B0604020202020204" pitchFamily="34" charset="0"/>
                <a:cs typeface="Arial" panose="020B0604020202020204" pitchFamily="34" charset="0"/>
                <a:hlinkClick r:id="rId4"/>
              </a:rPr>
              <a:t>https://e-tarjome.com/storage/panel/fileuploads/2019-12-09/1575883567_gh41.pdf</a:t>
            </a:r>
            <a:endParaRPr lang="en-IN" sz="3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73384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251879" y="1292435"/>
            <a:ext cx="7588157" cy="3951347"/>
          </a:xfrm>
          <a:prstGeom prst="rect">
            <a:avLst/>
          </a:prstGeom>
        </p:spPr>
      </p:pic>
    </p:spTree>
    <p:extLst>
      <p:ext uri="{BB962C8B-B14F-4D97-AF65-F5344CB8AC3E}">
        <p14:creationId xmlns:p14="http://schemas.microsoft.com/office/powerpoint/2010/main" val="39056175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26</TotalTime>
  <Words>2083</Words>
  <Application>Microsoft Office PowerPoint</Application>
  <PresentationFormat>Widescreen</PresentationFormat>
  <Paragraphs>57</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Garamond</vt:lpstr>
      <vt:lpstr>Organic</vt:lpstr>
      <vt:lpstr>Hospitality and Guest Services for the Hotel Industry  Student name: IOANA DOBRE   Student ID:2224087  </vt:lpstr>
      <vt:lpstr>Introduction</vt:lpstr>
      <vt:lpstr>Identification of the main consumers of the hotel brand </vt:lpstr>
      <vt:lpstr>The nature, scope and role of the guest services and facilities provided by the brand </vt:lpstr>
      <vt:lpstr>The nature, scope and role of the guest services and facilities provided by the brand(continuation….) </vt:lpstr>
      <vt:lpstr>Discussion of the importance of hospitality and proceedings to meet guest expectations</vt:lpstr>
      <vt:lpstr>Consideration of the role and function of guest services in general </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for the Hotel Industry  Student name: Student ID: Course name: Subject name:</dc:title>
  <dc:creator>user</dc:creator>
  <cp:lastModifiedBy>pycusan pycu</cp:lastModifiedBy>
  <cp:revision>9</cp:revision>
  <dcterms:created xsi:type="dcterms:W3CDTF">2023-05-10T12:58:02Z</dcterms:created>
  <dcterms:modified xsi:type="dcterms:W3CDTF">2023-05-22T11:07:13Z</dcterms:modified>
</cp:coreProperties>
</file>