
<file path=[Content_Types].xml><?xml version="1.0" encoding="utf-8"?>
<Types xmlns="http://schemas.openxmlformats.org/package/2006/content-types">
  <Default Extension="gif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handoutMasterIdLst>
    <p:handoutMasterId r:id="rId47"/>
  </p:handoutMasterIdLst>
  <p:sldIdLst>
    <p:sldId id="256" r:id="rId2"/>
    <p:sldId id="277" r:id="rId3"/>
    <p:sldId id="1200" r:id="rId4"/>
    <p:sldId id="1199" r:id="rId5"/>
    <p:sldId id="289" r:id="rId6"/>
    <p:sldId id="1197" r:id="rId7"/>
    <p:sldId id="290" r:id="rId8"/>
    <p:sldId id="291" r:id="rId9"/>
    <p:sldId id="294" r:id="rId10"/>
    <p:sldId id="1192" r:id="rId11"/>
    <p:sldId id="1206" r:id="rId12"/>
    <p:sldId id="1194" r:id="rId13"/>
    <p:sldId id="1196" r:id="rId14"/>
    <p:sldId id="1191" r:id="rId15"/>
    <p:sldId id="295" r:id="rId16"/>
    <p:sldId id="1205" r:id="rId17"/>
    <p:sldId id="354" r:id="rId18"/>
    <p:sldId id="297" r:id="rId19"/>
    <p:sldId id="1190" r:id="rId20"/>
    <p:sldId id="1204" r:id="rId21"/>
    <p:sldId id="352" r:id="rId22"/>
    <p:sldId id="353" r:id="rId23"/>
    <p:sldId id="349" r:id="rId24"/>
    <p:sldId id="341" r:id="rId25"/>
    <p:sldId id="342" r:id="rId26"/>
    <p:sldId id="343" r:id="rId27"/>
    <p:sldId id="344" r:id="rId28"/>
    <p:sldId id="347" r:id="rId29"/>
    <p:sldId id="348" r:id="rId30"/>
    <p:sldId id="322" r:id="rId31"/>
    <p:sldId id="323" r:id="rId32"/>
    <p:sldId id="324" r:id="rId33"/>
    <p:sldId id="325" r:id="rId34"/>
    <p:sldId id="326" r:id="rId35"/>
    <p:sldId id="327" r:id="rId36"/>
    <p:sldId id="328" r:id="rId37"/>
    <p:sldId id="329" r:id="rId38"/>
    <p:sldId id="330" r:id="rId39"/>
    <p:sldId id="331" r:id="rId40"/>
    <p:sldId id="332" r:id="rId41"/>
    <p:sldId id="333" r:id="rId42"/>
    <p:sldId id="334" r:id="rId43"/>
    <p:sldId id="335" r:id="rId44"/>
    <p:sldId id="1188" r:id="rId45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7" autoAdjust="0"/>
    <p:restoredTop sz="94660"/>
  </p:normalViewPr>
  <p:slideViewPr>
    <p:cSldViewPr>
      <p:cViewPr varScale="1">
        <p:scale>
          <a:sx n="63" d="100"/>
          <a:sy n="63" d="100"/>
        </p:scale>
        <p:origin x="1382" y="67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A0EB42-5C56-448C-A92B-8E0E8240DD1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2E40E79-4BAD-451A-9C59-4D7E1C81B1EE}">
      <dgm:prSet phldrT="[Text]"/>
      <dgm:spPr/>
      <dgm:t>
        <a:bodyPr/>
        <a:lstStyle/>
        <a:p>
          <a:r>
            <a:rPr lang="en-HK" dirty="0"/>
            <a:t>Reliability</a:t>
          </a:r>
          <a:endParaRPr lang="en-GB" dirty="0"/>
        </a:p>
      </dgm:t>
    </dgm:pt>
    <dgm:pt modelId="{713F2872-FE99-4D06-9059-E792F21920F2}" type="parTrans" cxnId="{39A62EDE-7579-4BE4-AAE8-EF9C90DD3F60}">
      <dgm:prSet/>
      <dgm:spPr/>
      <dgm:t>
        <a:bodyPr/>
        <a:lstStyle/>
        <a:p>
          <a:endParaRPr lang="en-GB"/>
        </a:p>
      </dgm:t>
    </dgm:pt>
    <dgm:pt modelId="{7867E5D8-F844-4915-A63E-A5F04BA04BDC}" type="sibTrans" cxnId="{39A62EDE-7579-4BE4-AAE8-EF9C90DD3F60}">
      <dgm:prSet/>
      <dgm:spPr/>
      <dgm:t>
        <a:bodyPr/>
        <a:lstStyle/>
        <a:p>
          <a:endParaRPr lang="en-GB"/>
        </a:p>
      </dgm:t>
    </dgm:pt>
    <dgm:pt modelId="{19C6C0A0-455E-4B62-8334-80AAE165752F}">
      <dgm:prSet phldrT="[Text]"/>
      <dgm:spPr/>
      <dgm:t>
        <a:bodyPr/>
        <a:lstStyle/>
        <a:p>
          <a:r>
            <a:rPr lang="en-HK" dirty="0"/>
            <a:t>Internal consistency</a:t>
          </a:r>
          <a:endParaRPr lang="en-GB" dirty="0"/>
        </a:p>
      </dgm:t>
    </dgm:pt>
    <dgm:pt modelId="{ACC72B21-E346-46A0-BD1F-F54D6A4E1B84}" type="parTrans" cxnId="{0D82B552-34F9-4265-BEE8-0C083CBC073D}">
      <dgm:prSet/>
      <dgm:spPr/>
      <dgm:t>
        <a:bodyPr/>
        <a:lstStyle/>
        <a:p>
          <a:endParaRPr lang="en-GB"/>
        </a:p>
      </dgm:t>
    </dgm:pt>
    <dgm:pt modelId="{121C328D-8E49-479A-A9B4-4A9DF8F5EF8B}" type="sibTrans" cxnId="{0D82B552-34F9-4265-BEE8-0C083CBC073D}">
      <dgm:prSet/>
      <dgm:spPr/>
      <dgm:t>
        <a:bodyPr/>
        <a:lstStyle/>
        <a:p>
          <a:endParaRPr lang="en-GB"/>
        </a:p>
      </dgm:t>
    </dgm:pt>
    <dgm:pt modelId="{713ED2E9-CA1A-498D-86EF-3522B7B3F74B}">
      <dgm:prSet phldrT="[Text]"/>
      <dgm:spPr/>
      <dgm:t>
        <a:bodyPr/>
        <a:lstStyle/>
        <a:p>
          <a:r>
            <a:rPr lang="en-HK" dirty="0"/>
            <a:t>Inter-rater reliability</a:t>
          </a:r>
          <a:endParaRPr lang="en-GB" dirty="0"/>
        </a:p>
      </dgm:t>
    </dgm:pt>
    <dgm:pt modelId="{F90EF6BD-F73C-4864-8AEB-005BC7A8065D}" type="parTrans" cxnId="{DE2EBCB5-B80B-4E28-8BE3-2E04E0E32E3E}">
      <dgm:prSet/>
      <dgm:spPr/>
      <dgm:t>
        <a:bodyPr/>
        <a:lstStyle/>
        <a:p>
          <a:endParaRPr lang="en-GB"/>
        </a:p>
      </dgm:t>
    </dgm:pt>
    <dgm:pt modelId="{990D3D25-B8C6-49ED-A628-E12C69F61DE1}" type="sibTrans" cxnId="{DE2EBCB5-B80B-4E28-8BE3-2E04E0E32E3E}">
      <dgm:prSet/>
      <dgm:spPr/>
      <dgm:t>
        <a:bodyPr/>
        <a:lstStyle/>
        <a:p>
          <a:endParaRPr lang="en-GB"/>
        </a:p>
      </dgm:t>
    </dgm:pt>
    <dgm:pt modelId="{85CF987C-3096-49B8-BC4F-3A02117FE94F}">
      <dgm:prSet/>
      <dgm:spPr/>
      <dgm:t>
        <a:bodyPr/>
        <a:lstStyle/>
        <a:p>
          <a:r>
            <a:rPr lang="en-HK" dirty="0"/>
            <a:t>Test-retest reliability</a:t>
          </a:r>
          <a:endParaRPr lang="en-GB" dirty="0"/>
        </a:p>
      </dgm:t>
    </dgm:pt>
    <dgm:pt modelId="{0BB1632D-E2C7-4F07-8CE5-6B043FB7FD04}" type="parTrans" cxnId="{5AF24991-77BE-4FD1-9AFD-C4B4A1D4940F}">
      <dgm:prSet/>
      <dgm:spPr/>
      <dgm:t>
        <a:bodyPr/>
        <a:lstStyle/>
        <a:p>
          <a:endParaRPr lang="en-GB"/>
        </a:p>
      </dgm:t>
    </dgm:pt>
    <dgm:pt modelId="{38A46AEC-426F-48EE-8726-E7CCAB9B70CE}" type="sibTrans" cxnId="{5AF24991-77BE-4FD1-9AFD-C4B4A1D4940F}">
      <dgm:prSet/>
      <dgm:spPr/>
      <dgm:t>
        <a:bodyPr/>
        <a:lstStyle/>
        <a:p>
          <a:endParaRPr lang="en-GB"/>
        </a:p>
      </dgm:t>
    </dgm:pt>
    <dgm:pt modelId="{6D9EAA19-7BA0-45C3-9915-E9602DC4C865}" type="pres">
      <dgm:prSet presAssocID="{4BA0EB42-5C56-448C-A92B-8E0E8240DD1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283F0C3-AF99-4E8A-ADB6-D833AA3C13E5}" type="pres">
      <dgm:prSet presAssocID="{42E40E79-4BAD-451A-9C59-4D7E1C81B1EE}" presName="root1" presStyleCnt="0"/>
      <dgm:spPr/>
    </dgm:pt>
    <dgm:pt modelId="{8501CDFC-B62A-4E41-8201-08E5AB567CE3}" type="pres">
      <dgm:prSet presAssocID="{42E40E79-4BAD-451A-9C59-4D7E1C81B1EE}" presName="LevelOneTextNode" presStyleLbl="node0" presStyleIdx="0" presStyleCnt="1">
        <dgm:presLayoutVars>
          <dgm:chPref val="3"/>
        </dgm:presLayoutVars>
      </dgm:prSet>
      <dgm:spPr/>
    </dgm:pt>
    <dgm:pt modelId="{042DDA4D-59C5-4CB0-A9BA-9512365736A5}" type="pres">
      <dgm:prSet presAssocID="{42E40E79-4BAD-451A-9C59-4D7E1C81B1EE}" presName="level2hierChild" presStyleCnt="0"/>
      <dgm:spPr/>
    </dgm:pt>
    <dgm:pt modelId="{999B1119-BACE-4D25-950C-F7CD31BE6139}" type="pres">
      <dgm:prSet presAssocID="{0BB1632D-E2C7-4F07-8CE5-6B043FB7FD04}" presName="conn2-1" presStyleLbl="parChTrans1D2" presStyleIdx="0" presStyleCnt="3"/>
      <dgm:spPr/>
    </dgm:pt>
    <dgm:pt modelId="{0E2CB269-40E7-44D7-9526-A4690EF004D3}" type="pres">
      <dgm:prSet presAssocID="{0BB1632D-E2C7-4F07-8CE5-6B043FB7FD04}" presName="connTx" presStyleLbl="parChTrans1D2" presStyleIdx="0" presStyleCnt="3"/>
      <dgm:spPr/>
    </dgm:pt>
    <dgm:pt modelId="{897B26BC-5068-48CE-850B-31FBAF049FCE}" type="pres">
      <dgm:prSet presAssocID="{85CF987C-3096-49B8-BC4F-3A02117FE94F}" presName="root2" presStyleCnt="0"/>
      <dgm:spPr/>
    </dgm:pt>
    <dgm:pt modelId="{EDE95936-C5EF-4DA2-B83A-62E19E058B19}" type="pres">
      <dgm:prSet presAssocID="{85CF987C-3096-49B8-BC4F-3A02117FE94F}" presName="LevelTwoTextNode" presStyleLbl="node2" presStyleIdx="0" presStyleCnt="3">
        <dgm:presLayoutVars>
          <dgm:chPref val="3"/>
        </dgm:presLayoutVars>
      </dgm:prSet>
      <dgm:spPr/>
    </dgm:pt>
    <dgm:pt modelId="{E77D12C1-EA64-4DAD-A5ED-2CE917690F22}" type="pres">
      <dgm:prSet presAssocID="{85CF987C-3096-49B8-BC4F-3A02117FE94F}" presName="level3hierChild" presStyleCnt="0"/>
      <dgm:spPr/>
    </dgm:pt>
    <dgm:pt modelId="{11320110-5375-4DE3-B700-A57422FA9266}" type="pres">
      <dgm:prSet presAssocID="{ACC72B21-E346-46A0-BD1F-F54D6A4E1B84}" presName="conn2-1" presStyleLbl="parChTrans1D2" presStyleIdx="1" presStyleCnt="3"/>
      <dgm:spPr/>
    </dgm:pt>
    <dgm:pt modelId="{2F0A04E4-6EC7-453E-BC0F-3DEDFA31E671}" type="pres">
      <dgm:prSet presAssocID="{ACC72B21-E346-46A0-BD1F-F54D6A4E1B84}" presName="connTx" presStyleLbl="parChTrans1D2" presStyleIdx="1" presStyleCnt="3"/>
      <dgm:spPr/>
    </dgm:pt>
    <dgm:pt modelId="{3D548830-64A7-4CE5-B793-A576F1F14A00}" type="pres">
      <dgm:prSet presAssocID="{19C6C0A0-455E-4B62-8334-80AAE165752F}" presName="root2" presStyleCnt="0"/>
      <dgm:spPr/>
    </dgm:pt>
    <dgm:pt modelId="{097B823A-7B9B-4574-BCF4-DCD49FF5BA45}" type="pres">
      <dgm:prSet presAssocID="{19C6C0A0-455E-4B62-8334-80AAE165752F}" presName="LevelTwoTextNode" presStyleLbl="node2" presStyleIdx="1" presStyleCnt="3">
        <dgm:presLayoutVars>
          <dgm:chPref val="3"/>
        </dgm:presLayoutVars>
      </dgm:prSet>
      <dgm:spPr/>
    </dgm:pt>
    <dgm:pt modelId="{38DF26C5-CF7C-4549-8F49-F86E1C3F36BF}" type="pres">
      <dgm:prSet presAssocID="{19C6C0A0-455E-4B62-8334-80AAE165752F}" presName="level3hierChild" presStyleCnt="0"/>
      <dgm:spPr/>
    </dgm:pt>
    <dgm:pt modelId="{41702D41-B36E-4577-9AF3-363FEB038315}" type="pres">
      <dgm:prSet presAssocID="{F90EF6BD-F73C-4864-8AEB-005BC7A8065D}" presName="conn2-1" presStyleLbl="parChTrans1D2" presStyleIdx="2" presStyleCnt="3"/>
      <dgm:spPr/>
    </dgm:pt>
    <dgm:pt modelId="{949B99D0-9749-41AF-A6D5-7B5C7E0A2B93}" type="pres">
      <dgm:prSet presAssocID="{F90EF6BD-F73C-4864-8AEB-005BC7A8065D}" presName="connTx" presStyleLbl="parChTrans1D2" presStyleIdx="2" presStyleCnt="3"/>
      <dgm:spPr/>
    </dgm:pt>
    <dgm:pt modelId="{30236063-8B2B-45D2-9AF6-5C85847A29C8}" type="pres">
      <dgm:prSet presAssocID="{713ED2E9-CA1A-498D-86EF-3522B7B3F74B}" presName="root2" presStyleCnt="0"/>
      <dgm:spPr/>
    </dgm:pt>
    <dgm:pt modelId="{D85D1400-2BF7-4465-905F-37357B1EA2BF}" type="pres">
      <dgm:prSet presAssocID="{713ED2E9-CA1A-498D-86EF-3522B7B3F74B}" presName="LevelTwoTextNode" presStyleLbl="node2" presStyleIdx="2" presStyleCnt="3">
        <dgm:presLayoutVars>
          <dgm:chPref val="3"/>
        </dgm:presLayoutVars>
      </dgm:prSet>
      <dgm:spPr/>
    </dgm:pt>
    <dgm:pt modelId="{DFCCBA82-3D61-469A-B3F0-D871B45AF523}" type="pres">
      <dgm:prSet presAssocID="{713ED2E9-CA1A-498D-86EF-3522B7B3F74B}" presName="level3hierChild" presStyleCnt="0"/>
      <dgm:spPr/>
    </dgm:pt>
  </dgm:ptLst>
  <dgm:cxnLst>
    <dgm:cxn modelId="{EABC7E02-F288-440C-B601-ACCB907618F8}" type="presOf" srcId="{ACC72B21-E346-46A0-BD1F-F54D6A4E1B84}" destId="{11320110-5375-4DE3-B700-A57422FA9266}" srcOrd="0" destOrd="0" presId="urn:microsoft.com/office/officeart/2005/8/layout/hierarchy2"/>
    <dgm:cxn modelId="{E3BF7E07-1F24-4F64-B33A-DD72A8DEE7F2}" type="presOf" srcId="{19C6C0A0-455E-4B62-8334-80AAE165752F}" destId="{097B823A-7B9B-4574-BCF4-DCD49FF5BA45}" srcOrd="0" destOrd="0" presId="urn:microsoft.com/office/officeart/2005/8/layout/hierarchy2"/>
    <dgm:cxn modelId="{2530C70F-134C-416A-AD1B-1A4EA467CC66}" type="presOf" srcId="{F90EF6BD-F73C-4864-8AEB-005BC7A8065D}" destId="{949B99D0-9749-41AF-A6D5-7B5C7E0A2B93}" srcOrd="1" destOrd="0" presId="urn:microsoft.com/office/officeart/2005/8/layout/hierarchy2"/>
    <dgm:cxn modelId="{6AFF9037-9265-4E19-98B7-4F3E063D0B4C}" type="presOf" srcId="{0BB1632D-E2C7-4F07-8CE5-6B043FB7FD04}" destId="{0E2CB269-40E7-44D7-9526-A4690EF004D3}" srcOrd="1" destOrd="0" presId="urn:microsoft.com/office/officeart/2005/8/layout/hierarchy2"/>
    <dgm:cxn modelId="{4DD95E4B-4A78-4066-93A3-FC03A82996A3}" type="presOf" srcId="{F90EF6BD-F73C-4864-8AEB-005BC7A8065D}" destId="{41702D41-B36E-4577-9AF3-363FEB038315}" srcOrd="0" destOrd="0" presId="urn:microsoft.com/office/officeart/2005/8/layout/hierarchy2"/>
    <dgm:cxn modelId="{E62A924B-4C4A-4F06-AEF4-66E29743C05C}" type="presOf" srcId="{0BB1632D-E2C7-4F07-8CE5-6B043FB7FD04}" destId="{999B1119-BACE-4D25-950C-F7CD31BE6139}" srcOrd="0" destOrd="0" presId="urn:microsoft.com/office/officeart/2005/8/layout/hierarchy2"/>
    <dgm:cxn modelId="{0D82B552-34F9-4265-BEE8-0C083CBC073D}" srcId="{42E40E79-4BAD-451A-9C59-4D7E1C81B1EE}" destId="{19C6C0A0-455E-4B62-8334-80AAE165752F}" srcOrd="1" destOrd="0" parTransId="{ACC72B21-E346-46A0-BD1F-F54D6A4E1B84}" sibTransId="{121C328D-8E49-479A-A9B4-4A9DF8F5EF8B}"/>
    <dgm:cxn modelId="{9A1E1774-1D30-4719-87AA-7D9B4643E2C9}" type="presOf" srcId="{713ED2E9-CA1A-498D-86EF-3522B7B3F74B}" destId="{D85D1400-2BF7-4465-905F-37357B1EA2BF}" srcOrd="0" destOrd="0" presId="urn:microsoft.com/office/officeart/2005/8/layout/hierarchy2"/>
    <dgm:cxn modelId="{F0C4677A-971B-483D-BDA4-8BFC10EEE22D}" type="presOf" srcId="{85CF987C-3096-49B8-BC4F-3A02117FE94F}" destId="{EDE95936-C5EF-4DA2-B83A-62E19E058B19}" srcOrd="0" destOrd="0" presId="urn:microsoft.com/office/officeart/2005/8/layout/hierarchy2"/>
    <dgm:cxn modelId="{07EF4A8A-59CB-43B5-9CF7-25FC0E1D9548}" type="presOf" srcId="{ACC72B21-E346-46A0-BD1F-F54D6A4E1B84}" destId="{2F0A04E4-6EC7-453E-BC0F-3DEDFA31E671}" srcOrd="1" destOrd="0" presId="urn:microsoft.com/office/officeart/2005/8/layout/hierarchy2"/>
    <dgm:cxn modelId="{5AF24991-77BE-4FD1-9AFD-C4B4A1D4940F}" srcId="{42E40E79-4BAD-451A-9C59-4D7E1C81B1EE}" destId="{85CF987C-3096-49B8-BC4F-3A02117FE94F}" srcOrd="0" destOrd="0" parTransId="{0BB1632D-E2C7-4F07-8CE5-6B043FB7FD04}" sibTransId="{38A46AEC-426F-48EE-8726-E7CCAB9B70CE}"/>
    <dgm:cxn modelId="{DDD7AF9A-C628-43CB-82AC-F76FBB483E9D}" type="presOf" srcId="{42E40E79-4BAD-451A-9C59-4D7E1C81B1EE}" destId="{8501CDFC-B62A-4E41-8201-08E5AB567CE3}" srcOrd="0" destOrd="0" presId="urn:microsoft.com/office/officeart/2005/8/layout/hierarchy2"/>
    <dgm:cxn modelId="{C59E819E-665A-4907-B628-5E03121F930D}" type="presOf" srcId="{4BA0EB42-5C56-448C-A92B-8E0E8240DD16}" destId="{6D9EAA19-7BA0-45C3-9915-E9602DC4C865}" srcOrd="0" destOrd="0" presId="urn:microsoft.com/office/officeart/2005/8/layout/hierarchy2"/>
    <dgm:cxn modelId="{DE2EBCB5-B80B-4E28-8BE3-2E04E0E32E3E}" srcId="{42E40E79-4BAD-451A-9C59-4D7E1C81B1EE}" destId="{713ED2E9-CA1A-498D-86EF-3522B7B3F74B}" srcOrd="2" destOrd="0" parTransId="{F90EF6BD-F73C-4864-8AEB-005BC7A8065D}" sibTransId="{990D3D25-B8C6-49ED-A628-E12C69F61DE1}"/>
    <dgm:cxn modelId="{39A62EDE-7579-4BE4-AAE8-EF9C90DD3F60}" srcId="{4BA0EB42-5C56-448C-A92B-8E0E8240DD16}" destId="{42E40E79-4BAD-451A-9C59-4D7E1C81B1EE}" srcOrd="0" destOrd="0" parTransId="{713F2872-FE99-4D06-9059-E792F21920F2}" sibTransId="{7867E5D8-F844-4915-A63E-A5F04BA04BDC}"/>
    <dgm:cxn modelId="{D065BE34-9E8A-4A3B-A64D-AB0DA7F772E3}" type="presParOf" srcId="{6D9EAA19-7BA0-45C3-9915-E9602DC4C865}" destId="{5283F0C3-AF99-4E8A-ADB6-D833AA3C13E5}" srcOrd="0" destOrd="0" presId="urn:microsoft.com/office/officeart/2005/8/layout/hierarchy2"/>
    <dgm:cxn modelId="{177BA9B7-E99D-4E60-8215-43652CE863C1}" type="presParOf" srcId="{5283F0C3-AF99-4E8A-ADB6-D833AA3C13E5}" destId="{8501CDFC-B62A-4E41-8201-08E5AB567CE3}" srcOrd="0" destOrd="0" presId="urn:microsoft.com/office/officeart/2005/8/layout/hierarchy2"/>
    <dgm:cxn modelId="{EE9F6FC2-A89D-48B0-A0F6-724D1DD0BDC2}" type="presParOf" srcId="{5283F0C3-AF99-4E8A-ADB6-D833AA3C13E5}" destId="{042DDA4D-59C5-4CB0-A9BA-9512365736A5}" srcOrd="1" destOrd="0" presId="urn:microsoft.com/office/officeart/2005/8/layout/hierarchy2"/>
    <dgm:cxn modelId="{889829A1-F878-4817-BBBC-28F46759DBB2}" type="presParOf" srcId="{042DDA4D-59C5-4CB0-A9BA-9512365736A5}" destId="{999B1119-BACE-4D25-950C-F7CD31BE6139}" srcOrd="0" destOrd="0" presId="urn:microsoft.com/office/officeart/2005/8/layout/hierarchy2"/>
    <dgm:cxn modelId="{2B580AFE-30B6-4284-B3A7-134F5A8F520C}" type="presParOf" srcId="{999B1119-BACE-4D25-950C-F7CD31BE6139}" destId="{0E2CB269-40E7-44D7-9526-A4690EF004D3}" srcOrd="0" destOrd="0" presId="urn:microsoft.com/office/officeart/2005/8/layout/hierarchy2"/>
    <dgm:cxn modelId="{5D1663D0-2BB5-4B6C-ACB4-2540A741BDFB}" type="presParOf" srcId="{042DDA4D-59C5-4CB0-A9BA-9512365736A5}" destId="{897B26BC-5068-48CE-850B-31FBAF049FCE}" srcOrd="1" destOrd="0" presId="urn:microsoft.com/office/officeart/2005/8/layout/hierarchy2"/>
    <dgm:cxn modelId="{AD38708F-14A1-4D96-97DC-6CAE660FA23C}" type="presParOf" srcId="{897B26BC-5068-48CE-850B-31FBAF049FCE}" destId="{EDE95936-C5EF-4DA2-B83A-62E19E058B19}" srcOrd="0" destOrd="0" presId="urn:microsoft.com/office/officeart/2005/8/layout/hierarchy2"/>
    <dgm:cxn modelId="{67182D1D-AA8D-44A1-934D-ED2541E31F3B}" type="presParOf" srcId="{897B26BC-5068-48CE-850B-31FBAF049FCE}" destId="{E77D12C1-EA64-4DAD-A5ED-2CE917690F22}" srcOrd="1" destOrd="0" presId="urn:microsoft.com/office/officeart/2005/8/layout/hierarchy2"/>
    <dgm:cxn modelId="{2DBF7367-60EA-44FE-91B5-42A189A73985}" type="presParOf" srcId="{042DDA4D-59C5-4CB0-A9BA-9512365736A5}" destId="{11320110-5375-4DE3-B700-A57422FA9266}" srcOrd="2" destOrd="0" presId="urn:microsoft.com/office/officeart/2005/8/layout/hierarchy2"/>
    <dgm:cxn modelId="{8BA90948-831D-448D-BCC5-F0F06FE552F8}" type="presParOf" srcId="{11320110-5375-4DE3-B700-A57422FA9266}" destId="{2F0A04E4-6EC7-453E-BC0F-3DEDFA31E671}" srcOrd="0" destOrd="0" presId="urn:microsoft.com/office/officeart/2005/8/layout/hierarchy2"/>
    <dgm:cxn modelId="{57B93D35-5FB0-43F0-BE4C-D24496F48680}" type="presParOf" srcId="{042DDA4D-59C5-4CB0-A9BA-9512365736A5}" destId="{3D548830-64A7-4CE5-B793-A576F1F14A00}" srcOrd="3" destOrd="0" presId="urn:microsoft.com/office/officeart/2005/8/layout/hierarchy2"/>
    <dgm:cxn modelId="{B7EE0CCB-84C4-438C-B7EE-3C3FC6C56EF7}" type="presParOf" srcId="{3D548830-64A7-4CE5-B793-A576F1F14A00}" destId="{097B823A-7B9B-4574-BCF4-DCD49FF5BA45}" srcOrd="0" destOrd="0" presId="urn:microsoft.com/office/officeart/2005/8/layout/hierarchy2"/>
    <dgm:cxn modelId="{23F95DD0-62BA-4D80-A5C3-588458EBC4F5}" type="presParOf" srcId="{3D548830-64A7-4CE5-B793-A576F1F14A00}" destId="{38DF26C5-CF7C-4549-8F49-F86E1C3F36BF}" srcOrd="1" destOrd="0" presId="urn:microsoft.com/office/officeart/2005/8/layout/hierarchy2"/>
    <dgm:cxn modelId="{DF24D13D-9D63-4110-A0A0-B1D5F8066C31}" type="presParOf" srcId="{042DDA4D-59C5-4CB0-A9BA-9512365736A5}" destId="{41702D41-B36E-4577-9AF3-363FEB038315}" srcOrd="4" destOrd="0" presId="urn:microsoft.com/office/officeart/2005/8/layout/hierarchy2"/>
    <dgm:cxn modelId="{C7CB70F3-5299-490D-9AB3-C24D7F1C14ED}" type="presParOf" srcId="{41702D41-B36E-4577-9AF3-363FEB038315}" destId="{949B99D0-9749-41AF-A6D5-7B5C7E0A2B93}" srcOrd="0" destOrd="0" presId="urn:microsoft.com/office/officeart/2005/8/layout/hierarchy2"/>
    <dgm:cxn modelId="{5D3CAA03-D2BC-463D-84D4-0F5DD23A13C8}" type="presParOf" srcId="{042DDA4D-59C5-4CB0-A9BA-9512365736A5}" destId="{30236063-8B2B-45D2-9AF6-5C85847A29C8}" srcOrd="5" destOrd="0" presId="urn:microsoft.com/office/officeart/2005/8/layout/hierarchy2"/>
    <dgm:cxn modelId="{BACB5CC0-EBD1-45ED-B6BE-4B6F36AC3D76}" type="presParOf" srcId="{30236063-8B2B-45D2-9AF6-5C85847A29C8}" destId="{D85D1400-2BF7-4465-905F-37357B1EA2BF}" srcOrd="0" destOrd="0" presId="urn:microsoft.com/office/officeart/2005/8/layout/hierarchy2"/>
    <dgm:cxn modelId="{E7F14985-90EC-4095-93CB-0B659871F684}" type="presParOf" srcId="{30236063-8B2B-45D2-9AF6-5C85847A29C8}" destId="{DFCCBA82-3D61-469A-B3F0-D871B45AF52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79C638-1765-48CC-9A2B-CD19A2483A4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123617F-3156-4475-B67F-BD527ACBA85D}">
      <dgm:prSet phldrT="[Text]"/>
      <dgm:spPr/>
      <dgm:t>
        <a:bodyPr/>
        <a:lstStyle/>
        <a:p>
          <a:r>
            <a:rPr lang="en-HK" dirty="0"/>
            <a:t>Validity</a:t>
          </a:r>
          <a:endParaRPr lang="en-GB" dirty="0"/>
        </a:p>
      </dgm:t>
    </dgm:pt>
    <dgm:pt modelId="{0CB99314-0362-4A95-B6DC-2C7E250C323C}" type="parTrans" cxnId="{083E970A-ABA9-48FB-BDD2-501BE81C98B1}">
      <dgm:prSet/>
      <dgm:spPr/>
      <dgm:t>
        <a:bodyPr/>
        <a:lstStyle/>
        <a:p>
          <a:endParaRPr lang="en-GB"/>
        </a:p>
      </dgm:t>
    </dgm:pt>
    <dgm:pt modelId="{7ABEEEE0-3DDC-4204-94D9-35D201976EB9}" type="sibTrans" cxnId="{083E970A-ABA9-48FB-BDD2-501BE81C98B1}">
      <dgm:prSet/>
      <dgm:spPr/>
      <dgm:t>
        <a:bodyPr/>
        <a:lstStyle/>
        <a:p>
          <a:endParaRPr lang="en-GB"/>
        </a:p>
      </dgm:t>
    </dgm:pt>
    <dgm:pt modelId="{21316FB7-F54D-4FB8-B2C5-42E022A1E084}">
      <dgm:prSet phldrT="[Text]"/>
      <dgm:spPr/>
      <dgm:t>
        <a:bodyPr/>
        <a:lstStyle/>
        <a:p>
          <a:r>
            <a:rPr lang="en-HK" dirty="0"/>
            <a:t>Criterion- related</a:t>
          </a:r>
          <a:endParaRPr lang="en-GB" dirty="0"/>
        </a:p>
      </dgm:t>
    </dgm:pt>
    <dgm:pt modelId="{7B1D4CFE-5EFD-4CA4-A3F0-D1DBCEF9F708}" type="parTrans" cxnId="{3471CBD0-8610-489B-AFD0-09603C97F9C4}">
      <dgm:prSet/>
      <dgm:spPr/>
      <dgm:t>
        <a:bodyPr/>
        <a:lstStyle/>
        <a:p>
          <a:endParaRPr lang="en-GB"/>
        </a:p>
      </dgm:t>
    </dgm:pt>
    <dgm:pt modelId="{FA91CA67-5FA4-42E0-9F68-2A2D1F10F38C}" type="sibTrans" cxnId="{3471CBD0-8610-489B-AFD0-09603C97F9C4}">
      <dgm:prSet/>
      <dgm:spPr/>
      <dgm:t>
        <a:bodyPr/>
        <a:lstStyle/>
        <a:p>
          <a:endParaRPr lang="en-GB"/>
        </a:p>
      </dgm:t>
    </dgm:pt>
    <dgm:pt modelId="{F76DBCB3-8F20-4970-A560-2F3D4B10DC9A}">
      <dgm:prSet phldrT="[Text]"/>
      <dgm:spPr/>
      <dgm:t>
        <a:bodyPr/>
        <a:lstStyle/>
        <a:p>
          <a:r>
            <a:rPr lang="en-GB" dirty="0"/>
            <a:t>Predictive </a:t>
          </a:r>
        </a:p>
      </dgm:t>
    </dgm:pt>
    <dgm:pt modelId="{A619A9CA-06D3-48C4-A104-08CE4E5CA605}" type="parTrans" cxnId="{5C955741-48C5-4E8A-AA20-BEFECB23746C}">
      <dgm:prSet/>
      <dgm:spPr/>
      <dgm:t>
        <a:bodyPr/>
        <a:lstStyle/>
        <a:p>
          <a:endParaRPr lang="en-GB"/>
        </a:p>
      </dgm:t>
    </dgm:pt>
    <dgm:pt modelId="{0D8BEF34-FA8A-4F49-B7AF-E6F4240AAA9D}" type="sibTrans" cxnId="{5C955741-48C5-4E8A-AA20-BEFECB23746C}">
      <dgm:prSet/>
      <dgm:spPr/>
      <dgm:t>
        <a:bodyPr/>
        <a:lstStyle/>
        <a:p>
          <a:endParaRPr lang="en-GB"/>
        </a:p>
      </dgm:t>
    </dgm:pt>
    <dgm:pt modelId="{6B9012AD-B8C1-4FAE-B75A-780AFD5106B2}">
      <dgm:prSet phldrT="[Text]"/>
      <dgm:spPr/>
      <dgm:t>
        <a:bodyPr/>
        <a:lstStyle/>
        <a:p>
          <a:r>
            <a:rPr lang="en-GB" dirty="0"/>
            <a:t>Concurrent</a:t>
          </a:r>
        </a:p>
      </dgm:t>
    </dgm:pt>
    <dgm:pt modelId="{201CDE95-1EEC-47E8-B916-BF631FD833DF}" type="parTrans" cxnId="{5FDB2B3B-D214-4F99-BBCB-F21F55292B67}">
      <dgm:prSet/>
      <dgm:spPr/>
      <dgm:t>
        <a:bodyPr/>
        <a:lstStyle/>
        <a:p>
          <a:endParaRPr lang="en-GB"/>
        </a:p>
      </dgm:t>
    </dgm:pt>
    <dgm:pt modelId="{8B76B401-32F4-418F-B6C0-1918A4C0ACAD}" type="sibTrans" cxnId="{5FDB2B3B-D214-4F99-BBCB-F21F55292B67}">
      <dgm:prSet/>
      <dgm:spPr/>
      <dgm:t>
        <a:bodyPr/>
        <a:lstStyle/>
        <a:p>
          <a:endParaRPr lang="en-GB"/>
        </a:p>
      </dgm:t>
    </dgm:pt>
    <dgm:pt modelId="{1B781AE4-6A2F-40CD-9F6F-8567BEBAD11F}">
      <dgm:prSet phldrT="[Text]"/>
      <dgm:spPr/>
      <dgm:t>
        <a:bodyPr/>
        <a:lstStyle/>
        <a:p>
          <a:r>
            <a:rPr lang="en-HK" dirty="0"/>
            <a:t>Construct- related</a:t>
          </a:r>
          <a:endParaRPr lang="en-GB" dirty="0"/>
        </a:p>
      </dgm:t>
    </dgm:pt>
    <dgm:pt modelId="{8ACED36E-0FF3-4200-9CDE-2DC4B3BA66F4}" type="parTrans" cxnId="{AC2F87DC-ECDE-42EC-BA1A-F8B7C8D19D14}">
      <dgm:prSet/>
      <dgm:spPr/>
      <dgm:t>
        <a:bodyPr/>
        <a:lstStyle/>
        <a:p>
          <a:endParaRPr lang="en-GB"/>
        </a:p>
      </dgm:t>
    </dgm:pt>
    <dgm:pt modelId="{A37E17D8-5E70-4F53-A27D-CE57211820E0}" type="sibTrans" cxnId="{AC2F87DC-ECDE-42EC-BA1A-F8B7C8D19D14}">
      <dgm:prSet/>
      <dgm:spPr/>
      <dgm:t>
        <a:bodyPr/>
        <a:lstStyle/>
        <a:p>
          <a:endParaRPr lang="en-GB"/>
        </a:p>
      </dgm:t>
    </dgm:pt>
    <dgm:pt modelId="{0943E4FD-D39D-4F1F-85D9-CC8129FE750B}">
      <dgm:prSet phldrT="[Text]"/>
      <dgm:spPr/>
      <dgm:t>
        <a:bodyPr/>
        <a:lstStyle/>
        <a:p>
          <a:r>
            <a:rPr lang="en-GB" dirty="0"/>
            <a:t>Discriminant</a:t>
          </a:r>
        </a:p>
      </dgm:t>
    </dgm:pt>
    <dgm:pt modelId="{772A5AE2-A0F9-4E36-AEDC-8C7E61210B28}" type="parTrans" cxnId="{3314E088-03E2-41F7-82CE-F279AD3BED44}">
      <dgm:prSet/>
      <dgm:spPr/>
      <dgm:t>
        <a:bodyPr/>
        <a:lstStyle/>
        <a:p>
          <a:endParaRPr lang="en-GB"/>
        </a:p>
      </dgm:t>
    </dgm:pt>
    <dgm:pt modelId="{58F4D355-9926-4F4E-8EEE-F9B55DAE0400}" type="sibTrans" cxnId="{3314E088-03E2-41F7-82CE-F279AD3BED44}">
      <dgm:prSet/>
      <dgm:spPr/>
      <dgm:t>
        <a:bodyPr/>
        <a:lstStyle/>
        <a:p>
          <a:endParaRPr lang="en-GB"/>
        </a:p>
      </dgm:t>
    </dgm:pt>
    <dgm:pt modelId="{E3103873-04D9-4952-9ADC-3198628F4B5A}">
      <dgm:prSet/>
      <dgm:spPr/>
      <dgm:t>
        <a:bodyPr/>
        <a:lstStyle/>
        <a:p>
          <a:r>
            <a:rPr lang="en-HK" dirty="0"/>
            <a:t>Content- related</a:t>
          </a:r>
          <a:endParaRPr lang="en-GB" dirty="0"/>
        </a:p>
      </dgm:t>
    </dgm:pt>
    <dgm:pt modelId="{5D69FDA4-3AE8-4B35-A908-B00A6D5F9EB5}" type="parTrans" cxnId="{71F0E368-F5FA-4EA1-8B20-16DB38A2633B}">
      <dgm:prSet/>
      <dgm:spPr/>
      <dgm:t>
        <a:bodyPr/>
        <a:lstStyle/>
        <a:p>
          <a:endParaRPr lang="en-GB"/>
        </a:p>
      </dgm:t>
    </dgm:pt>
    <dgm:pt modelId="{52206F3E-F747-4B24-A782-7082D4887495}" type="sibTrans" cxnId="{71F0E368-F5FA-4EA1-8B20-16DB38A2633B}">
      <dgm:prSet/>
      <dgm:spPr/>
      <dgm:t>
        <a:bodyPr/>
        <a:lstStyle/>
        <a:p>
          <a:endParaRPr lang="en-GB"/>
        </a:p>
      </dgm:t>
    </dgm:pt>
    <dgm:pt modelId="{C6DAC480-D01A-422E-AD2F-37C117F68266}">
      <dgm:prSet/>
      <dgm:spPr/>
      <dgm:t>
        <a:bodyPr/>
        <a:lstStyle/>
        <a:p>
          <a:r>
            <a:rPr lang="en-GB"/>
            <a:t>Convergent</a:t>
          </a:r>
        </a:p>
      </dgm:t>
    </dgm:pt>
    <dgm:pt modelId="{7178F72E-6442-48BF-8A0B-71372B8E85F2}" type="parTrans" cxnId="{44ED158C-098C-4DF5-833A-E18E35E8DD48}">
      <dgm:prSet/>
      <dgm:spPr/>
      <dgm:t>
        <a:bodyPr/>
        <a:lstStyle/>
        <a:p>
          <a:endParaRPr lang="en-GB"/>
        </a:p>
      </dgm:t>
    </dgm:pt>
    <dgm:pt modelId="{76E11890-E782-4570-8B95-13B02F573A5B}" type="sibTrans" cxnId="{44ED158C-098C-4DF5-833A-E18E35E8DD48}">
      <dgm:prSet/>
      <dgm:spPr/>
      <dgm:t>
        <a:bodyPr/>
        <a:lstStyle/>
        <a:p>
          <a:endParaRPr lang="en-GB"/>
        </a:p>
      </dgm:t>
    </dgm:pt>
    <dgm:pt modelId="{1D4DB2FA-FDB5-4501-AAEC-0A9CAF31C47B}" type="pres">
      <dgm:prSet presAssocID="{7579C638-1765-48CC-9A2B-CD19A2483A4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3F224D7-B77F-4E4A-B1D5-6E8DF34BF85A}" type="pres">
      <dgm:prSet presAssocID="{5123617F-3156-4475-B67F-BD527ACBA85D}" presName="root1" presStyleCnt="0"/>
      <dgm:spPr/>
    </dgm:pt>
    <dgm:pt modelId="{9345D2CA-2D85-4763-B0BD-C59DBBCF2855}" type="pres">
      <dgm:prSet presAssocID="{5123617F-3156-4475-B67F-BD527ACBA85D}" presName="LevelOneTextNode" presStyleLbl="node0" presStyleIdx="0" presStyleCnt="1">
        <dgm:presLayoutVars>
          <dgm:chPref val="3"/>
        </dgm:presLayoutVars>
      </dgm:prSet>
      <dgm:spPr/>
    </dgm:pt>
    <dgm:pt modelId="{1E55CC26-00B0-4A11-BDC1-D697F6CECA77}" type="pres">
      <dgm:prSet presAssocID="{5123617F-3156-4475-B67F-BD527ACBA85D}" presName="level2hierChild" presStyleCnt="0"/>
      <dgm:spPr/>
    </dgm:pt>
    <dgm:pt modelId="{31BCE997-B1C7-4158-9A63-7385B408A1E2}" type="pres">
      <dgm:prSet presAssocID="{5D69FDA4-3AE8-4B35-A908-B00A6D5F9EB5}" presName="conn2-1" presStyleLbl="parChTrans1D2" presStyleIdx="0" presStyleCnt="3"/>
      <dgm:spPr/>
    </dgm:pt>
    <dgm:pt modelId="{FD03789D-B33B-4271-96DF-ED37CD1CE2A9}" type="pres">
      <dgm:prSet presAssocID="{5D69FDA4-3AE8-4B35-A908-B00A6D5F9EB5}" presName="connTx" presStyleLbl="parChTrans1D2" presStyleIdx="0" presStyleCnt="3"/>
      <dgm:spPr/>
    </dgm:pt>
    <dgm:pt modelId="{EF8C6F95-7394-4C2E-94DE-C9CEA7C2B9F6}" type="pres">
      <dgm:prSet presAssocID="{E3103873-04D9-4952-9ADC-3198628F4B5A}" presName="root2" presStyleCnt="0"/>
      <dgm:spPr/>
    </dgm:pt>
    <dgm:pt modelId="{FCB2221C-C3FD-4CBE-9C4E-C498463D490F}" type="pres">
      <dgm:prSet presAssocID="{E3103873-04D9-4952-9ADC-3198628F4B5A}" presName="LevelTwoTextNode" presStyleLbl="node2" presStyleIdx="0" presStyleCnt="3">
        <dgm:presLayoutVars>
          <dgm:chPref val="3"/>
        </dgm:presLayoutVars>
      </dgm:prSet>
      <dgm:spPr/>
    </dgm:pt>
    <dgm:pt modelId="{039816B7-164B-439C-9A8F-48ACACFA45FA}" type="pres">
      <dgm:prSet presAssocID="{E3103873-04D9-4952-9ADC-3198628F4B5A}" presName="level3hierChild" presStyleCnt="0"/>
      <dgm:spPr/>
    </dgm:pt>
    <dgm:pt modelId="{A624305C-94A9-4E68-9585-87B153C8404D}" type="pres">
      <dgm:prSet presAssocID="{7B1D4CFE-5EFD-4CA4-A3F0-D1DBCEF9F708}" presName="conn2-1" presStyleLbl="parChTrans1D2" presStyleIdx="1" presStyleCnt="3"/>
      <dgm:spPr/>
    </dgm:pt>
    <dgm:pt modelId="{405A8CCF-3D0E-4341-8698-669CADE880F4}" type="pres">
      <dgm:prSet presAssocID="{7B1D4CFE-5EFD-4CA4-A3F0-D1DBCEF9F708}" presName="connTx" presStyleLbl="parChTrans1D2" presStyleIdx="1" presStyleCnt="3"/>
      <dgm:spPr/>
    </dgm:pt>
    <dgm:pt modelId="{54F25EE4-938F-4DF0-8683-EC78C6F322DF}" type="pres">
      <dgm:prSet presAssocID="{21316FB7-F54D-4FB8-B2C5-42E022A1E084}" presName="root2" presStyleCnt="0"/>
      <dgm:spPr/>
    </dgm:pt>
    <dgm:pt modelId="{F695427E-8693-4D70-B799-7B9C77CF455F}" type="pres">
      <dgm:prSet presAssocID="{21316FB7-F54D-4FB8-B2C5-42E022A1E084}" presName="LevelTwoTextNode" presStyleLbl="node2" presStyleIdx="1" presStyleCnt="3">
        <dgm:presLayoutVars>
          <dgm:chPref val="3"/>
        </dgm:presLayoutVars>
      </dgm:prSet>
      <dgm:spPr/>
    </dgm:pt>
    <dgm:pt modelId="{18C1CB59-FB9A-4BB9-B9F3-951156FDA822}" type="pres">
      <dgm:prSet presAssocID="{21316FB7-F54D-4FB8-B2C5-42E022A1E084}" presName="level3hierChild" presStyleCnt="0"/>
      <dgm:spPr/>
    </dgm:pt>
    <dgm:pt modelId="{189FE3F6-475B-49F8-A68C-26BF1A7BDFDF}" type="pres">
      <dgm:prSet presAssocID="{A619A9CA-06D3-48C4-A104-08CE4E5CA605}" presName="conn2-1" presStyleLbl="parChTrans1D3" presStyleIdx="0" presStyleCnt="4"/>
      <dgm:spPr/>
    </dgm:pt>
    <dgm:pt modelId="{48173AAE-6762-4127-A1D8-62F0537B6811}" type="pres">
      <dgm:prSet presAssocID="{A619A9CA-06D3-48C4-A104-08CE4E5CA605}" presName="connTx" presStyleLbl="parChTrans1D3" presStyleIdx="0" presStyleCnt="4"/>
      <dgm:spPr/>
    </dgm:pt>
    <dgm:pt modelId="{1D06C714-F584-4C60-BB65-4C217DD3D60D}" type="pres">
      <dgm:prSet presAssocID="{F76DBCB3-8F20-4970-A560-2F3D4B10DC9A}" presName="root2" presStyleCnt="0"/>
      <dgm:spPr/>
    </dgm:pt>
    <dgm:pt modelId="{3C2D6D92-193F-456C-9FFC-95B3A1126513}" type="pres">
      <dgm:prSet presAssocID="{F76DBCB3-8F20-4970-A560-2F3D4B10DC9A}" presName="LevelTwoTextNode" presStyleLbl="node3" presStyleIdx="0" presStyleCnt="4">
        <dgm:presLayoutVars>
          <dgm:chPref val="3"/>
        </dgm:presLayoutVars>
      </dgm:prSet>
      <dgm:spPr/>
    </dgm:pt>
    <dgm:pt modelId="{EA3B610E-C86A-44E4-996E-CF740430C7DD}" type="pres">
      <dgm:prSet presAssocID="{F76DBCB3-8F20-4970-A560-2F3D4B10DC9A}" presName="level3hierChild" presStyleCnt="0"/>
      <dgm:spPr/>
    </dgm:pt>
    <dgm:pt modelId="{991B78AA-29B2-40F7-A5F3-18A33B80A542}" type="pres">
      <dgm:prSet presAssocID="{201CDE95-1EEC-47E8-B916-BF631FD833DF}" presName="conn2-1" presStyleLbl="parChTrans1D3" presStyleIdx="1" presStyleCnt="4"/>
      <dgm:spPr/>
    </dgm:pt>
    <dgm:pt modelId="{2F69AE6C-C8F0-4122-9DF8-6EB9BB6A59CA}" type="pres">
      <dgm:prSet presAssocID="{201CDE95-1EEC-47E8-B916-BF631FD833DF}" presName="connTx" presStyleLbl="parChTrans1D3" presStyleIdx="1" presStyleCnt="4"/>
      <dgm:spPr/>
    </dgm:pt>
    <dgm:pt modelId="{9120B299-0759-4B14-84FA-C566B1F044F8}" type="pres">
      <dgm:prSet presAssocID="{6B9012AD-B8C1-4FAE-B75A-780AFD5106B2}" presName="root2" presStyleCnt="0"/>
      <dgm:spPr/>
    </dgm:pt>
    <dgm:pt modelId="{2F22F0A1-77AF-48EA-B652-6E3C0476A54D}" type="pres">
      <dgm:prSet presAssocID="{6B9012AD-B8C1-4FAE-B75A-780AFD5106B2}" presName="LevelTwoTextNode" presStyleLbl="node3" presStyleIdx="1" presStyleCnt="4">
        <dgm:presLayoutVars>
          <dgm:chPref val="3"/>
        </dgm:presLayoutVars>
      </dgm:prSet>
      <dgm:spPr/>
    </dgm:pt>
    <dgm:pt modelId="{3128215B-2640-4B7F-8A57-2920DB38BC0B}" type="pres">
      <dgm:prSet presAssocID="{6B9012AD-B8C1-4FAE-B75A-780AFD5106B2}" presName="level3hierChild" presStyleCnt="0"/>
      <dgm:spPr/>
    </dgm:pt>
    <dgm:pt modelId="{3151D7A8-25A1-4AEA-81A1-EF7F89056208}" type="pres">
      <dgm:prSet presAssocID="{8ACED36E-0FF3-4200-9CDE-2DC4B3BA66F4}" presName="conn2-1" presStyleLbl="parChTrans1D2" presStyleIdx="2" presStyleCnt="3"/>
      <dgm:spPr/>
    </dgm:pt>
    <dgm:pt modelId="{F6BD2CD6-B0D9-4CD2-B4EC-9AD7A6E5BB67}" type="pres">
      <dgm:prSet presAssocID="{8ACED36E-0FF3-4200-9CDE-2DC4B3BA66F4}" presName="connTx" presStyleLbl="parChTrans1D2" presStyleIdx="2" presStyleCnt="3"/>
      <dgm:spPr/>
    </dgm:pt>
    <dgm:pt modelId="{B06FFC2B-0EC3-4493-8035-8E22761A39F4}" type="pres">
      <dgm:prSet presAssocID="{1B781AE4-6A2F-40CD-9F6F-8567BEBAD11F}" presName="root2" presStyleCnt="0"/>
      <dgm:spPr/>
    </dgm:pt>
    <dgm:pt modelId="{F3617838-6D87-401A-95A3-465A2C839E15}" type="pres">
      <dgm:prSet presAssocID="{1B781AE4-6A2F-40CD-9F6F-8567BEBAD11F}" presName="LevelTwoTextNode" presStyleLbl="node2" presStyleIdx="2" presStyleCnt="3">
        <dgm:presLayoutVars>
          <dgm:chPref val="3"/>
        </dgm:presLayoutVars>
      </dgm:prSet>
      <dgm:spPr/>
    </dgm:pt>
    <dgm:pt modelId="{AAEC3A88-30EB-4494-A907-9BEAB18BEA4F}" type="pres">
      <dgm:prSet presAssocID="{1B781AE4-6A2F-40CD-9F6F-8567BEBAD11F}" presName="level3hierChild" presStyleCnt="0"/>
      <dgm:spPr/>
    </dgm:pt>
    <dgm:pt modelId="{5EA565BE-8B6C-4E9C-9C5F-ACB4C8052508}" type="pres">
      <dgm:prSet presAssocID="{7178F72E-6442-48BF-8A0B-71372B8E85F2}" presName="conn2-1" presStyleLbl="parChTrans1D3" presStyleIdx="2" presStyleCnt="4"/>
      <dgm:spPr/>
    </dgm:pt>
    <dgm:pt modelId="{2045CE2D-FF97-46CD-A2E6-8F0430F10416}" type="pres">
      <dgm:prSet presAssocID="{7178F72E-6442-48BF-8A0B-71372B8E85F2}" presName="connTx" presStyleLbl="parChTrans1D3" presStyleIdx="2" presStyleCnt="4"/>
      <dgm:spPr/>
    </dgm:pt>
    <dgm:pt modelId="{B8C14C2C-2B6F-4E6A-AC91-A1F8E2F557C0}" type="pres">
      <dgm:prSet presAssocID="{C6DAC480-D01A-422E-AD2F-37C117F68266}" presName="root2" presStyleCnt="0"/>
      <dgm:spPr/>
    </dgm:pt>
    <dgm:pt modelId="{A80A5EBE-6B0B-4F0D-BB45-D8A1A4023DCC}" type="pres">
      <dgm:prSet presAssocID="{C6DAC480-D01A-422E-AD2F-37C117F68266}" presName="LevelTwoTextNode" presStyleLbl="node3" presStyleIdx="2" presStyleCnt="4">
        <dgm:presLayoutVars>
          <dgm:chPref val="3"/>
        </dgm:presLayoutVars>
      </dgm:prSet>
      <dgm:spPr/>
    </dgm:pt>
    <dgm:pt modelId="{9A521E1F-6515-44CA-A376-2824DA79D9E0}" type="pres">
      <dgm:prSet presAssocID="{C6DAC480-D01A-422E-AD2F-37C117F68266}" presName="level3hierChild" presStyleCnt="0"/>
      <dgm:spPr/>
    </dgm:pt>
    <dgm:pt modelId="{447EF74B-7966-4C86-928C-2B35F6A8C8C9}" type="pres">
      <dgm:prSet presAssocID="{772A5AE2-A0F9-4E36-AEDC-8C7E61210B28}" presName="conn2-1" presStyleLbl="parChTrans1D3" presStyleIdx="3" presStyleCnt="4"/>
      <dgm:spPr/>
    </dgm:pt>
    <dgm:pt modelId="{E43D9B15-9F4C-489F-AC08-D7C6E38D1376}" type="pres">
      <dgm:prSet presAssocID="{772A5AE2-A0F9-4E36-AEDC-8C7E61210B28}" presName="connTx" presStyleLbl="parChTrans1D3" presStyleIdx="3" presStyleCnt="4"/>
      <dgm:spPr/>
    </dgm:pt>
    <dgm:pt modelId="{1E835934-F776-4B60-B375-560819DFFE7F}" type="pres">
      <dgm:prSet presAssocID="{0943E4FD-D39D-4F1F-85D9-CC8129FE750B}" presName="root2" presStyleCnt="0"/>
      <dgm:spPr/>
    </dgm:pt>
    <dgm:pt modelId="{58E33212-6335-45EF-A448-467FB7CACC57}" type="pres">
      <dgm:prSet presAssocID="{0943E4FD-D39D-4F1F-85D9-CC8129FE750B}" presName="LevelTwoTextNode" presStyleLbl="node3" presStyleIdx="3" presStyleCnt="4">
        <dgm:presLayoutVars>
          <dgm:chPref val="3"/>
        </dgm:presLayoutVars>
      </dgm:prSet>
      <dgm:spPr/>
    </dgm:pt>
    <dgm:pt modelId="{2F8DB9F1-DB0F-408C-BC1A-EDC156B82864}" type="pres">
      <dgm:prSet presAssocID="{0943E4FD-D39D-4F1F-85D9-CC8129FE750B}" presName="level3hierChild" presStyleCnt="0"/>
      <dgm:spPr/>
    </dgm:pt>
  </dgm:ptLst>
  <dgm:cxnLst>
    <dgm:cxn modelId="{083E970A-ABA9-48FB-BDD2-501BE81C98B1}" srcId="{7579C638-1765-48CC-9A2B-CD19A2483A46}" destId="{5123617F-3156-4475-B67F-BD527ACBA85D}" srcOrd="0" destOrd="0" parTransId="{0CB99314-0362-4A95-B6DC-2C7E250C323C}" sibTransId="{7ABEEEE0-3DDC-4204-94D9-35D201976EB9}"/>
    <dgm:cxn modelId="{CA0A2317-EE5C-46F7-ABBA-332F5B71DFD7}" type="presOf" srcId="{C6DAC480-D01A-422E-AD2F-37C117F68266}" destId="{A80A5EBE-6B0B-4F0D-BB45-D8A1A4023DCC}" srcOrd="0" destOrd="0" presId="urn:microsoft.com/office/officeart/2005/8/layout/hierarchy2"/>
    <dgm:cxn modelId="{E5E7BF1C-D344-432A-9519-6CF9CE28D6A7}" type="presOf" srcId="{772A5AE2-A0F9-4E36-AEDC-8C7E61210B28}" destId="{E43D9B15-9F4C-489F-AC08-D7C6E38D1376}" srcOrd="1" destOrd="0" presId="urn:microsoft.com/office/officeart/2005/8/layout/hierarchy2"/>
    <dgm:cxn modelId="{99354022-6BC4-466F-9801-1C9D33D5B2F0}" type="presOf" srcId="{F76DBCB3-8F20-4970-A560-2F3D4B10DC9A}" destId="{3C2D6D92-193F-456C-9FFC-95B3A1126513}" srcOrd="0" destOrd="0" presId="urn:microsoft.com/office/officeart/2005/8/layout/hierarchy2"/>
    <dgm:cxn modelId="{5D755C28-8A4A-4FA3-8292-40C51F452090}" type="presOf" srcId="{6B9012AD-B8C1-4FAE-B75A-780AFD5106B2}" destId="{2F22F0A1-77AF-48EA-B652-6E3C0476A54D}" srcOrd="0" destOrd="0" presId="urn:microsoft.com/office/officeart/2005/8/layout/hierarchy2"/>
    <dgm:cxn modelId="{10A5192D-5D30-4F0C-B2DA-572A3FFA4409}" type="presOf" srcId="{A619A9CA-06D3-48C4-A104-08CE4E5CA605}" destId="{48173AAE-6762-4127-A1D8-62F0537B6811}" srcOrd="1" destOrd="0" presId="urn:microsoft.com/office/officeart/2005/8/layout/hierarchy2"/>
    <dgm:cxn modelId="{5FDB2B3B-D214-4F99-BBCB-F21F55292B67}" srcId="{21316FB7-F54D-4FB8-B2C5-42E022A1E084}" destId="{6B9012AD-B8C1-4FAE-B75A-780AFD5106B2}" srcOrd="1" destOrd="0" parTransId="{201CDE95-1EEC-47E8-B916-BF631FD833DF}" sibTransId="{8B76B401-32F4-418F-B6C0-1918A4C0ACAD}"/>
    <dgm:cxn modelId="{32F7523F-516F-4B2D-A837-E8884C0208E9}" type="presOf" srcId="{7579C638-1765-48CC-9A2B-CD19A2483A46}" destId="{1D4DB2FA-FDB5-4501-AAEC-0A9CAF31C47B}" srcOrd="0" destOrd="0" presId="urn:microsoft.com/office/officeart/2005/8/layout/hierarchy2"/>
    <dgm:cxn modelId="{5C955741-48C5-4E8A-AA20-BEFECB23746C}" srcId="{21316FB7-F54D-4FB8-B2C5-42E022A1E084}" destId="{F76DBCB3-8F20-4970-A560-2F3D4B10DC9A}" srcOrd="0" destOrd="0" parTransId="{A619A9CA-06D3-48C4-A104-08CE4E5CA605}" sibTransId="{0D8BEF34-FA8A-4F49-B7AF-E6F4240AAA9D}"/>
    <dgm:cxn modelId="{FD619F42-A6A1-44DD-AB3D-DDF5846D4CEB}" type="presOf" srcId="{8ACED36E-0FF3-4200-9CDE-2DC4B3BA66F4}" destId="{3151D7A8-25A1-4AEA-81A1-EF7F89056208}" srcOrd="0" destOrd="0" presId="urn:microsoft.com/office/officeart/2005/8/layout/hierarchy2"/>
    <dgm:cxn modelId="{71F0E368-F5FA-4EA1-8B20-16DB38A2633B}" srcId="{5123617F-3156-4475-B67F-BD527ACBA85D}" destId="{E3103873-04D9-4952-9ADC-3198628F4B5A}" srcOrd="0" destOrd="0" parTransId="{5D69FDA4-3AE8-4B35-A908-B00A6D5F9EB5}" sibTransId="{52206F3E-F747-4B24-A782-7082D4887495}"/>
    <dgm:cxn modelId="{3A905049-5C0D-4942-B08A-7CA883802289}" type="presOf" srcId="{5D69FDA4-3AE8-4B35-A908-B00A6D5F9EB5}" destId="{FD03789D-B33B-4271-96DF-ED37CD1CE2A9}" srcOrd="1" destOrd="0" presId="urn:microsoft.com/office/officeart/2005/8/layout/hierarchy2"/>
    <dgm:cxn modelId="{79BC7249-85C0-4887-BE02-03344BDD7BF7}" type="presOf" srcId="{7178F72E-6442-48BF-8A0B-71372B8E85F2}" destId="{2045CE2D-FF97-46CD-A2E6-8F0430F10416}" srcOrd="1" destOrd="0" presId="urn:microsoft.com/office/officeart/2005/8/layout/hierarchy2"/>
    <dgm:cxn modelId="{A2C3F74C-24F3-4E78-90DC-E176C3CB15B9}" type="presOf" srcId="{7B1D4CFE-5EFD-4CA4-A3F0-D1DBCEF9F708}" destId="{405A8CCF-3D0E-4341-8698-669CADE880F4}" srcOrd="1" destOrd="0" presId="urn:microsoft.com/office/officeart/2005/8/layout/hierarchy2"/>
    <dgm:cxn modelId="{16A2AA6E-339B-412C-BC77-64BF8302283D}" type="presOf" srcId="{5D69FDA4-3AE8-4B35-A908-B00A6D5F9EB5}" destId="{31BCE997-B1C7-4158-9A63-7385B408A1E2}" srcOrd="0" destOrd="0" presId="urn:microsoft.com/office/officeart/2005/8/layout/hierarchy2"/>
    <dgm:cxn modelId="{A5871C71-06D4-4417-A020-6615E1B6B94E}" type="presOf" srcId="{7B1D4CFE-5EFD-4CA4-A3F0-D1DBCEF9F708}" destId="{A624305C-94A9-4E68-9585-87B153C8404D}" srcOrd="0" destOrd="0" presId="urn:microsoft.com/office/officeart/2005/8/layout/hierarchy2"/>
    <dgm:cxn modelId="{95506571-7912-4064-899B-67F1C80825D6}" type="presOf" srcId="{5123617F-3156-4475-B67F-BD527ACBA85D}" destId="{9345D2CA-2D85-4763-B0BD-C59DBBCF2855}" srcOrd="0" destOrd="0" presId="urn:microsoft.com/office/officeart/2005/8/layout/hierarchy2"/>
    <dgm:cxn modelId="{7A5E9473-C585-47AE-B280-C98D69C08EC2}" type="presOf" srcId="{A619A9CA-06D3-48C4-A104-08CE4E5CA605}" destId="{189FE3F6-475B-49F8-A68C-26BF1A7BDFDF}" srcOrd="0" destOrd="0" presId="urn:microsoft.com/office/officeart/2005/8/layout/hierarchy2"/>
    <dgm:cxn modelId="{84CDBA75-04D2-4DE3-946A-FA185F934CA5}" type="presOf" srcId="{21316FB7-F54D-4FB8-B2C5-42E022A1E084}" destId="{F695427E-8693-4D70-B799-7B9C77CF455F}" srcOrd="0" destOrd="0" presId="urn:microsoft.com/office/officeart/2005/8/layout/hierarchy2"/>
    <dgm:cxn modelId="{62DDE059-0609-4E0A-9205-977FA43AA36C}" type="presOf" srcId="{0943E4FD-D39D-4F1F-85D9-CC8129FE750B}" destId="{58E33212-6335-45EF-A448-467FB7CACC57}" srcOrd="0" destOrd="0" presId="urn:microsoft.com/office/officeart/2005/8/layout/hierarchy2"/>
    <dgm:cxn modelId="{427EFE59-6637-4560-8844-9024BC2C08BF}" type="presOf" srcId="{8ACED36E-0FF3-4200-9CDE-2DC4B3BA66F4}" destId="{F6BD2CD6-B0D9-4CD2-B4EC-9AD7A6E5BB67}" srcOrd="1" destOrd="0" presId="urn:microsoft.com/office/officeart/2005/8/layout/hierarchy2"/>
    <dgm:cxn modelId="{3314E088-03E2-41F7-82CE-F279AD3BED44}" srcId="{1B781AE4-6A2F-40CD-9F6F-8567BEBAD11F}" destId="{0943E4FD-D39D-4F1F-85D9-CC8129FE750B}" srcOrd="1" destOrd="0" parTransId="{772A5AE2-A0F9-4E36-AEDC-8C7E61210B28}" sibTransId="{58F4D355-9926-4F4E-8EEE-F9B55DAE0400}"/>
    <dgm:cxn modelId="{44ED158C-098C-4DF5-833A-E18E35E8DD48}" srcId="{1B781AE4-6A2F-40CD-9F6F-8567BEBAD11F}" destId="{C6DAC480-D01A-422E-AD2F-37C117F68266}" srcOrd="0" destOrd="0" parTransId="{7178F72E-6442-48BF-8A0B-71372B8E85F2}" sibTransId="{76E11890-E782-4570-8B95-13B02F573A5B}"/>
    <dgm:cxn modelId="{F62CA293-D597-4003-8FA9-B487EE8E5A97}" type="presOf" srcId="{7178F72E-6442-48BF-8A0B-71372B8E85F2}" destId="{5EA565BE-8B6C-4E9C-9C5F-ACB4C8052508}" srcOrd="0" destOrd="0" presId="urn:microsoft.com/office/officeart/2005/8/layout/hierarchy2"/>
    <dgm:cxn modelId="{2C2880A7-7B78-4EC6-B221-322E1E7E7A91}" type="presOf" srcId="{1B781AE4-6A2F-40CD-9F6F-8567BEBAD11F}" destId="{F3617838-6D87-401A-95A3-465A2C839E15}" srcOrd="0" destOrd="0" presId="urn:microsoft.com/office/officeart/2005/8/layout/hierarchy2"/>
    <dgm:cxn modelId="{AAD59FB4-8DC5-486C-B632-577D7780BE84}" type="presOf" srcId="{772A5AE2-A0F9-4E36-AEDC-8C7E61210B28}" destId="{447EF74B-7966-4C86-928C-2B35F6A8C8C9}" srcOrd="0" destOrd="0" presId="urn:microsoft.com/office/officeart/2005/8/layout/hierarchy2"/>
    <dgm:cxn modelId="{02AD91BA-ECCB-4B74-A980-36027065959A}" type="presOf" srcId="{201CDE95-1EEC-47E8-B916-BF631FD833DF}" destId="{991B78AA-29B2-40F7-A5F3-18A33B80A542}" srcOrd="0" destOrd="0" presId="urn:microsoft.com/office/officeart/2005/8/layout/hierarchy2"/>
    <dgm:cxn modelId="{3471CBD0-8610-489B-AFD0-09603C97F9C4}" srcId="{5123617F-3156-4475-B67F-BD527ACBA85D}" destId="{21316FB7-F54D-4FB8-B2C5-42E022A1E084}" srcOrd="1" destOrd="0" parTransId="{7B1D4CFE-5EFD-4CA4-A3F0-D1DBCEF9F708}" sibTransId="{FA91CA67-5FA4-42E0-9F68-2A2D1F10F38C}"/>
    <dgm:cxn modelId="{257F04D8-F953-4DF4-AAF8-AC5CDEDBACBA}" type="presOf" srcId="{201CDE95-1EEC-47E8-B916-BF631FD833DF}" destId="{2F69AE6C-C8F0-4122-9DF8-6EB9BB6A59CA}" srcOrd="1" destOrd="0" presId="urn:microsoft.com/office/officeart/2005/8/layout/hierarchy2"/>
    <dgm:cxn modelId="{AC2F87DC-ECDE-42EC-BA1A-F8B7C8D19D14}" srcId="{5123617F-3156-4475-B67F-BD527ACBA85D}" destId="{1B781AE4-6A2F-40CD-9F6F-8567BEBAD11F}" srcOrd="2" destOrd="0" parTransId="{8ACED36E-0FF3-4200-9CDE-2DC4B3BA66F4}" sibTransId="{A37E17D8-5E70-4F53-A27D-CE57211820E0}"/>
    <dgm:cxn modelId="{6707CBFE-C650-49FC-B0B5-82FE4B7D4650}" type="presOf" srcId="{E3103873-04D9-4952-9ADC-3198628F4B5A}" destId="{FCB2221C-C3FD-4CBE-9C4E-C498463D490F}" srcOrd="0" destOrd="0" presId="urn:microsoft.com/office/officeart/2005/8/layout/hierarchy2"/>
    <dgm:cxn modelId="{D3430288-40A7-45A2-9797-4779EF6CF221}" type="presParOf" srcId="{1D4DB2FA-FDB5-4501-AAEC-0A9CAF31C47B}" destId="{73F224D7-B77F-4E4A-B1D5-6E8DF34BF85A}" srcOrd="0" destOrd="0" presId="urn:microsoft.com/office/officeart/2005/8/layout/hierarchy2"/>
    <dgm:cxn modelId="{2E8C3DFA-CA42-448A-9A82-1A3F1F5C3933}" type="presParOf" srcId="{73F224D7-B77F-4E4A-B1D5-6E8DF34BF85A}" destId="{9345D2CA-2D85-4763-B0BD-C59DBBCF2855}" srcOrd="0" destOrd="0" presId="urn:microsoft.com/office/officeart/2005/8/layout/hierarchy2"/>
    <dgm:cxn modelId="{56C08A10-BA7A-4C49-A961-F98DEE8B0EE8}" type="presParOf" srcId="{73F224D7-B77F-4E4A-B1D5-6E8DF34BF85A}" destId="{1E55CC26-00B0-4A11-BDC1-D697F6CECA77}" srcOrd="1" destOrd="0" presId="urn:microsoft.com/office/officeart/2005/8/layout/hierarchy2"/>
    <dgm:cxn modelId="{619B70A0-E5ED-4745-A96A-A78435C34875}" type="presParOf" srcId="{1E55CC26-00B0-4A11-BDC1-D697F6CECA77}" destId="{31BCE997-B1C7-4158-9A63-7385B408A1E2}" srcOrd="0" destOrd="0" presId="urn:microsoft.com/office/officeart/2005/8/layout/hierarchy2"/>
    <dgm:cxn modelId="{8B4F6190-3577-4CA0-8E49-DFCE9E4AB9F6}" type="presParOf" srcId="{31BCE997-B1C7-4158-9A63-7385B408A1E2}" destId="{FD03789D-B33B-4271-96DF-ED37CD1CE2A9}" srcOrd="0" destOrd="0" presId="urn:microsoft.com/office/officeart/2005/8/layout/hierarchy2"/>
    <dgm:cxn modelId="{E4ED6108-3787-4E47-BFC9-06DC051F284E}" type="presParOf" srcId="{1E55CC26-00B0-4A11-BDC1-D697F6CECA77}" destId="{EF8C6F95-7394-4C2E-94DE-C9CEA7C2B9F6}" srcOrd="1" destOrd="0" presId="urn:microsoft.com/office/officeart/2005/8/layout/hierarchy2"/>
    <dgm:cxn modelId="{2884DFF2-CF36-4F20-A089-D6511EE609AA}" type="presParOf" srcId="{EF8C6F95-7394-4C2E-94DE-C9CEA7C2B9F6}" destId="{FCB2221C-C3FD-4CBE-9C4E-C498463D490F}" srcOrd="0" destOrd="0" presId="urn:microsoft.com/office/officeart/2005/8/layout/hierarchy2"/>
    <dgm:cxn modelId="{884867C5-F1E8-4427-BC14-4A977CAB1AB9}" type="presParOf" srcId="{EF8C6F95-7394-4C2E-94DE-C9CEA7C2B9F6}" destId="{039816B7-164B-439C-9A8F-48ACACFA45FA}" srcOrd="1" destOrd="0" presId="urn:microsoft.com/office/officeart/2005/8/layout/hierarchy2"/>
    <dgm:cxn modelId="{ECEB86B6-BB47-47E4-A47C-CE025F24CE1A}" type="presParOf" srcId="{1E55CC26-00B0-4A11-BDC1-D697F6CECA77}" destId="{A624305C-94A9-4E68-9585-87B153C8404D}" srcOrd="2" destOrd="0" presId="urn:microsoft.com/office/officeart/2005/8/layout/hierarchy2"/>
    <dgm:cxn modelId="{F5EC6BF1-4594-4C99-B640-FD3CD03C33C8}" type="presParOf" srcId="{A624305C-94A9-4E68-9585-87B153C8404D}" destId="{405A8CCF-3D0E-4341-8698-669CADE880F4}" srcOrd="0" destOrd="0" presId="urn:microsoft.com/office/officeart/2005/8/layout/hierarchy2"/>
    <dgm:cxn modelId="{F4C0CC52-29F2-465F-8F9A-E4B008A2295F}" type="presParOf" srcId="{1E55CC26-00B0-4A11-BDC1-D697F6CECA77}" destId="{54F25EE4-938F-4DF0-8683-EC78C6F322DF}" srcOrd="3" destOrd="0" presId="urn:microsoft.com/office/officeart/2005/8/layout/hierarchy2"/>
    <dgm:cxn modelId="{1D3FEC40-AC00-4EEA-9C66-2D5C9B94C3F0}" type="presParOf" srcId="{54F25EE4-938F-4DF0-8683-EC78C6F322DF}" destId="{F695427E-8693-4D70-B799-7B9C77CF455F}" srcOrd="0" destOrd="0" presId="urn:microsoft.com/office/officeart/2005/8/layout/hierarchy2"/>
    <dgm:cxn modelId="{BC537D85-917C-4035-9D03-EB4B698D214B}" type="presParOf" srcId="{54F25EE4-938F-4DF0-8683-EC78C6F322DF}" destId="{18C1CB59-FB9A-4BB9-B9F3-951156FDA822}" srcOrd="1" destOrd="0" presId="urn:microsoft.com/office/officeart/2005/8/layout/hierarchy2"/>
    <dgm:cxn modelId="{C161DE20-3D5E-4CFF-9D92-B56844175525}" type="presParOf" srcId="{18C1CB59-FB9A-4BB9-B9F3-951156FDA822}" destId="{189FE3F6-475B-49F8-A68C-26BF1A7BDFDF}" srcOrd="0" destOrd="0" presId="urn:microsoft.com/office/officeart/2005/8/layout/hierarchy2"/>
    <dgm:cxn modelId="{E17CB3F5-6619-4DD2-A758-BF0A2BE45063}" type="presParOf" srcId="{189FE3F6-475B-49F8-A68C-26BF1A7BDFDF}" destId="{48173AAE-6762-4127-A1D8-62F0537B6811}" srcOrd="0" destOrd="0" presId="urn:microsoft.com/office/officeart/2005/8/layout/hierarchy2"/>
    <dgm:cxn modelId="{C9053E1E-13A7-43E9-85CF-02844A6D4F3A}" type="presParOf" srcId="{18C1CB59-FB9A-4BB9-B9F3-951156FDA822}" destId="{1D06C714-F584-4C60-BB65-4C217DD3D60D}" srcOrd="1" destOrd="0" presId="urn:microsoft.com/office/officeart/2005/8/layout/hierarchy2"/>
    <dgm:cxn modelId="{7F2A0F6C-2333-44FB-A077-0B1A59A53DE5}" type="presParOf" srcId="{1D06C714-F584-4C60-BB65-4C217DD3D60D}" destId="{3C2D6D92-193F-456C-9FFC-95B3A1126513}" srcOrd="0" destOrd="0" presId="urn:microsoft.com/office/officeart/2005/8/layout/hierarchy2"/>
    <dgm:cxn modelId="{6CAAACF7-9C56-47F2-AF5C-1FFC5B2C4B95}" type="presParOf" srcId="{1D06C714-F584-4C60-BB65-4C217DD3D60D}" destId="{EA3B610E-C86A-44E4-996E-CF740430C7DD}" srcOrd="1" destOrd="0" presId="urn:microsoft.com/office/officeart/2005/8/layout/hierarchy2"/>
    <dgm:cxn modelId="{EB0DCD18-5B49-4790-9DFD-6D2EA4274BAA}" type="presParOf" srcId="{18C1CB59-FB9A-4BB9-B9F3-951156FDA822}" destId="{991B78AA-29B2-40F7-A5F3-18A33B80A542}" srcOrd="2" destOrd="0" presId="urn:microsoft.com/office/officeart/2005/8/layout/hierarchy2"/>
    <dgm:cxn modelId="{5A0B1D30-B76A-4F20-9D0E-AE7D7A799D8F}" type="presParOf" srcId="{991B78AA-29B2-40F7-A5F3-18A33B80A542}" destId="{2F69AE6C-C8F0-4122-9DF8-6EB9BB6A59CA}" srcOrd="0" destOrd="0" presId="urn:microsoft.com/office/officeart/2005/8/layout/hierarchy2"/>
    <dgm:cxn modelId="{4752F2B7-2906-46FF-B076-D635EC41F139}" type="presParOf" srcId="{18C1CB59-FB9A-4BB9-B9F3-951156FDA822}" destId="{9120B299-0759-4B14-84FA-C566B1F044F8}" srcOrd="3" destOrd="0" presId="urn:microsoft.com/office/officeart/2005/8/layout/hierarchy2"/>
    <dgm:cxn modelId="{BB6003E9-902C-43F3-9133-9FF146C876AA}" type="presParOf" srcId="{9120B299-0759-4B14-84FA-C566B1F044F8}" destId="{2F22F0A1-77AF-48EA-B652-6E3C0476A54D}" srcOrd="0" destOrd="0" presId="urn:microsoft.com/office/officeart/2005/8/layout/hierarchy2"/>
    <dgm:cxn modelId="{B9B7BEA7-94D3-41A3-829F-59EC51D277DD}" type="presParOf" srcId="{9120B299-0759-4B14-84FA-C566B1F044F8}" destId="{3128215B-2640-4B7F-8A57-2920DB38BC0B}" srcOrd="1" destOrd="0" presId="urn:microsoft.com/office/officeart/2005/8/layout/hierarchy2"/>
    <dgm:cxn modelId="{CE0C6148-850E-4CAE-BA21-57DF0E53E72F}" type="presParOf" srcId="{1E55CC26-00B0-4A11-BDC1-D697F6CECA77}" destId="{3151D7A8-25A1-4AEA-81A1-EF7F89056208}" srcOrd="4" destOrd="0" presId="urn:microsoft.com/office/officeart/2005/8/layout/hierarchy2"/>
    <dgm:cxn modelId="{CD28BFB9-F54A-40CE-B9C2-3B1F3ADC3CFC}" type="presParOf" srcId="{3151D7A8-25A1-4AEA-81A1-EF7F89056208}" destId="{F6BD2CD6-B0D9-4CD2-B4EC-9AD7A6E5BB67}" srcOrd="0" destOrd="0" presId="urn:microsoft.com/office/officeart/2005/8/layout/hierarchy2"/>
    <dgm:cxn modelId="{8F473F40-3D90-4239-9E4A-4D20A6C08EB0}" type="presParOf" srcId="{1E55CC26-00B0-4A11-BDC1-D697F6CECA77}" destId="{B06FFC2B-0EC3-4493-8035-8E22761A39F4}" srcOrd="5" destOrd="0" presId="urn:microsoft.com/office/officeart/2005/8/layout/hierarchy2"/>
    <dgm:cxn modelId="{0176523D-3173-4C9F-832F-984D1B91874F}" type="presParOf" srcId="{B06FFC2B-0EC3-4493-8035-8E22761A39F4}" destId="{F3617838-6D87-401A-95A3-465A2C839E15}" srcOrd="0" destOrd="0" presId="urn:microsoft.com/office/officeart/2005/8/layout/hierarchy2"/>
    <dgm:cxn modelId="{B9CE12A9-EC57-4F1F-80AF-D0C822700ACD}" type="presParOf" srcId="{B06FFC2B-0EC3-4493-8035-8E22761A39F4}" destId="{AAEC3A88-30EB-4494-A907-9BEAB18BEA4F}" srcOrd="1" destOrd="0" presId="urn:microsoft.com/office/officeart/2005/8/layout/hierarchy2"/>
    <dgm:cxn modelId="{5C9D7D8E-D831-4C48-AB0B-6800BF48B2B7}" type="presParOf" srcId="{AAEC3A88-30EB-4494-A907-9BEAB18BEA4F}" destId="{5EA565BE-8B6C-4E9C-9C5F-ACB4C8052508}" srcOrd="0" destOrd="0" presId="urn:microsoft.com/office/officeart/2005/8/layout/hierarchy2"/>
    <dgm:cxn modelId="{13F1A149-E483-44FF-8BD8-1AEE79198DBB}" type="presParOf" srcId="{5EA565BE-8B6C-4E9C-9C5F-ACB4C8052508}" destId="{2045CE2D-FF97-46CD-A2E6-8F0430F10416}" srcOrd="0" destOrd="0" presId="urn:microsoft.com/office/officeart/2005/8/layout/hierarchy2"/>
    <dgm:cxn modelId="{08DAA3EC-358C-4321-BA70-53B331403FE7}" type="presParOf" srcId="{AAEC3A88-30EB-4494-A907-9BEAB18BEA4F}" destId="{B8C14C2C-2B6F-4E6A-AC91-A1F8E2F557C0}" srcOrd="1" destOrd="0" presId="urn:microsoft.com/office/officeart/2005/8/layout/hierarchy2"/>
    <dgm:cxn modelId="{FE04BE39-BBE8-41F5-8B82-D043AA043BA2}" type="presParOf" srcId="{B8C14C2C-2B6F-4E6A-AC91-A1F8E2F557C0}" destId="{A80A5EBE-6B0B-4F0D-BB45-D8A1A4023DCC}" srcOrd="0" destOrd="0" presId="urn:microsoft.com/office/officeart/2005/8/layout/hierarchy2"/>
    <dgm:cxn modelId="{7BEFFB5A-7EFA-4C38-A525-70E61AC8D004}" type="presParOf" srcId="{B8C14C2C-2B6F-4E6A-AC91-A1F8E2F557C0}" destId="{9A521E1F-6515-44CA-A376-2824DA79D9E0}" srcOrd="1" destOrd="0" presId="urn:microsoft.com/office/officeart/2005/8/layout/hierarchy2"/>
    <dgm:cxn modelId="{2A25F630-0896-41CE-81C1-1B220F51F371}" type="presParOf" srcId="{AAEC3A88-30EB-4494-A907-9BEAB18BEA4F}" destId="{447EF74B-7966-4C86-928C-2B35F6A8C8C9}" srcOrd="2" destOrd="0" presId="urn:microsoft.com/office/officeart/2005/8/layout/hierarchy2"/>
    <dgm:cxn modelId="{AD02BE04-4591-447D-9A32-8F0F048294A6}" type="presParOf" srcId="{447EF74B-7966-4C86-928C-2B35F6A8C8C9}" destId="{E43D9B15-9F4C-489F-AC08-D7C6E38D1376}" srcOrd="0" destOrd="0" presId="urn:microsoft.com/office/officeart/2005/8/layout/hierarchy2"/>
    <dgm:cxn modelId="{A4CD6C1D-F6DE-4086-9568-2956076FCFD9}" type="presParOf" srcId="{AAEC3A88-30EB-4494-A907-9BEAB18BEA4F}" destId="{1E835934-F776-4B60-B375-560819DFFE7F}" srcOrd="3" destOrd="0" presId="urn:microsoft.com/office/officeart/2005/8/layout/hierarchy2"/>
    <dgm:cxn modelId="{D984E3A2-8940-4662-BDBB-725CFF6D1110}" type="presParOf" srcId="{1E835934-F776-4B60-B375-560819DFFE7F}" destId="{58E33212-6335-45EF-A448-467FB7CACC57}" srcOrd="0" destOrd="0" presId="urn:microsoft.com/office/officeart/2005/8/layout/hierarchy2"/>
    <dgm:cxn modelId="{6FAD6791-4C14-4073-969B-8091EAA2A010}" type="presParOf" srcId="{1E835934-F776-4B60-B375-560819DFFE7F}" destId="{2F8DB9F1-DB0F-408C-BC1A-EDC156B8286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E0FEFE-B4F6-43EB-9152-463F7621B3B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D8A9E14-B71A-4C7A-B513-8A682E2EB329}">
      <dgm:prSet phldrT="[Text]"/>
      <dgm:spPr/>
      <dgm:t>
        <a:bodyPr/>
        <a:lstStyle/>
        <a:p>
          <a:r>
            <a:rPr lang="en-HK" dirty="0"/>
            <a:t>Social Status</a:t>
          </a:r>
          <a:endParaRPr lang="en-GB" dirty="0"/>
        </a:p>
      </dgm:t>
    </dgm:pt>
    <dgm:pt modelId="{377F1F5E-DAC1-4301-B480-283F6ED3847D}" type="parTrans" cxnId="{A645327C-C589-4DB8-89E9-CAB165F90500}">
      <dgm:prSet/>
      <dgm:spPr/>
      <dgm:t>
        <a:bodyPr/>
        <a:lstStyle/>
        <a:p>
          <a:endParaRPr lang="en-GB"/>
        </a:p>
      </dgm:t>
    </dgm:pt>
    <dgm:pt modelId="{25D9B2A3-C698-4BFF-AB3C-0E8D0919E11E}" type="sibTrans" cxnId="{A645327C-C589-4DB8-89E9-CAB165F90500}">
      <dgm:prSet/>
      <dgm:spPr/>
      <dgm:t>
        <a:bodyPr/>
        <a:lstStyle/>
        <a:p>
          <a:endParaRPr lang="en-GB"/>
        </a:p>
      </dgm:t>
    </dgm:pt>
    <dgm:pt modelId="{C19ACD50-C178-485D-B9AE-C0E0C4D8FFAA}">
      <dgm:prSet phldrT="[Text]"/>
      <dgm:spPr/>
      <dgm:t>
        <a:bodyPr/>
        <a:lstStyle/>
        <a:p>
          <a:r>
            <a:rPr lang="en-HK" dirty="0"/>
            <a:t>Power</a:t>
          </a:r>
          <a:endParaRPr lang="en-GB" dirty="0"/>
        </a:p>
      </dgm:t>
    </dgm:pt>
    <dgm:pt modelId="{D448E15A-AC50-4ADA-98F4-FBDFB19B4309}" type="parTrans" cxnId="{D293EE75-DC0C-4FF2-9A04-7F37913CC669}">
      <dgm:prSet/>
      <dgm:spPr/>
      <dgm:t>
        <a:bodyPr/>
        <a:lstStyle/>
        <a:p>
          <a:endParaRPr lang="en-GB"/>
        </a:p>
      </dgm:t>
    </dgm:pt>
    <dgm:pt modelId="{C5B47B3F-2122-4310-A605-D9EF8559237F}" type="sibTrans" cxnId="{D293EE75-DC0C-4FF2-9A04-7F37913CC669}">
      <dgm:prSet/>
      <dgm:spPr/>
      <dgm:t>
        <a:bodyPr/>
        <a:lstStyle/>
        <a:p>
          <a:endParaRPr lang="en-GB"/>
        </a:p>
      </dgm:t>
    </dgm:pt>
    <dgm:pt modelId="{518310AD-FA30-4C0B-8ED8-C3D4078227BA}">
      <dgm:prSet phldrT="[Text]"/>
      <dgm:spPr/>
      <dgm:t>
        <a:bodyPr/>
        <a:lstStyle/>
        <a:p>
          <a:r>
            <a:rPr lang="en-HK" dirty="0"/>
            <a:t>Wealth</a:t>
          </a:r>
          <a:endParaRPr lang="en-GB" dirty="0"/>
        </a:p>
      </dgm:t>
    </dgm:pt>
    <dgm:pt modelId="{08736DF4-4FAD-4587-8CB9-9D00655AEA45}" type="parTrans" cxnId="{C98963CB-793A-4B8A-ABDA-616A076142BA}">
      <dgm:prSet/>
      <dgm:spPr/>
      <dgm:t>
        <a:bodyPr/>
        <a:lstStyle/>
        <a:p>
          <a:endParaRPr lang="en-GB"/>
        </a:p>
      </dgm:t>
    </dgm:pt>
    <dgm:pt modelId="{045E8102-EFF8-42EA-BE5D-5AA434FAB36C}" type="sibTrans" cxnId="{C98963CB-793A-4B8A-ABDA-616A076142BA}">
      <dgm:prSet/>
      <dgm:spPr/>
      <dgm:t>
        <a:bodyPr/>
        <a:lstStyle/>
        <a:p>
          <a:endParaRPr lang="en-GB"/>
        </a:p>
      </dgm:t>
    </dgm:pt>
    <dgm:pt modelId="{E0AF6F15-742E-42E8-B91A-3495B0C62A7C}">
      <dgm:prSet phldrT="[Text]"/>
      <dgm:spPr/>
      <dgm:t>
        <a:bodyPr/>
        <a:lstStyle/>
        <a:p>
          <a:r>
            <a:rPr lang="en-HK" dirty="0"/>
            <a:t>Prestige</a:t>
          </a:r>
          <a:endParaRPr lang="en-GB" dirty="0"/>
        </a:p>
      </dgm:t>
    </dgm:pt>
    <dgm:pt modelId="{3F7E6E73-4C5C-4748-B754-E49FAC243482}" type="sibTrans" cxnId="{1AEEB626-B43E-446C-8803-698ADDA7F22F}">
      <dgm:prSet/>
      <dgm:spPr/>
      <dgm:t>
        <a:bodyPr/>
        <a:lstStyle/>
        <a:p>
          <a:endParaRPr lang="en-GB"/>
        </a:p>
      </dgm:t>
    </dgm:pt>
    <dgm:pt modelId="{88B687A9-6C2F-4138-AD10-3C517904876D}" type="parTrans" cxnId="{1AEEB626-B43E-446C-8803-698ADDA7F22F}">
      <dgm:prSet/>
      <dgm:spPr/>
      <dgm:t>
        <a:bodyPr/>
        <a:lstStyle/>
        <a:p>
          <a:endParaRPr lang="en-GB"/>
        </a:p>
      </dgm:t>
    </dgm:pt>
    <dgm:pt modelId="{299EC793-5AE1-473C-A8A8-C0CD59C75205}" type="pres">
      <dgm:prSet presAssocID="{43E0FEFE-B4F6-43EB-9152-463F7621B3B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40B797C-B9CA-442F-945F-B2EE470AF3F1}" type="pres">
      <dgm:prSet presAssocID="{9D8A9E14-B71A-4C7A-B513-8A682E2EB329}" presName="root1" presStyleCnt="0"/>
      <dgm:spPr/>
    </dgm:pt>
    <dgm:pt modelId="{9F90EBB1-45D6-4743-8288-5A05A650E121}" type="pres">
      <dgm:prSet presAssocID="{9D8A9E14-B71A-4C7A-B513-8A682E2EB329}" presName="LevelOneTextNode" presStyleLbl="node0" presStyleIdx="0" presStyleCnt="1">
        <dgm:presLayoutVars>
          <dgm:chPref val="3"/>
        </dgm:presLayoutVars>
      </dgm:prSet>
      <dgm:spPr/>
    </dgm:pt>
    <dgm:pt modelId="{3A5081E1-EBDC-4054-BD57-001CA6C5C450}" type="pres">
      <dgm:prSet presAssocID="{9D8A9E14-B71A-4C7A-B513-8A682E2EB329}" presName="level2hierChild" presStyleCnt="0"/>
      <dgm:spPr/>
    </dgm:pt>
    <dgm:pt modelId="{1F1A2EE4-771D-43EC-BDD5-102CBC37990B}" type="pres">
      <dgm:prSet presAssocID="{88B687A9-6C2F-4138-AD10-3C517904876D}" presName="conn2-1" presStyleLbl="parChTrans1D2" presStyleIdx="0" presStyleCnt="3"/>
      <dgm:spPr/>
    </dgm:pt>
    <dgm:pt modelId="{24BA0D20-7812-471C-999C-A0237624BE80}" type="pres">
      <dgm:prSet presAssocID="{88B687A9-6C2F-4138-AD10-3C517904876D}" presName="connTx" presStyleLbl="parChTrans1D2" presStyleIdx="0" presStyleCnt="3"/>
      <dgm:spPr/>
    </dgm:pt>
    <dgm:pt modelId="{9D73D893-AAD5-4893-909F-5425C0164C7D}" type="pres">
      <dgm:prSet presAssocID="{E0AF6F15-742E-42E8-B91A-3495B0C62A7C}" presName="root2" presStyleCnt="0"/>
      <dgm:spPr/>
    </dgm:pt>
    <dgm:pt modelId="{C251483A-8690-4C0A-9349-150387B0E9E3}" type="pres">
      <dgm:prSet presAssocID="{E0AF6F15-742E-42E8-B91A-3495B0C62A7C}" presName="LevelTwoTextNode" presStyleLbl="node2" presStyleIdx="0" presStyleCnt="3">
        <dgm:presLayoutVars>
          <dgm:chPref val="3"/>
        </dgm:presLayoutVars>
      </dgm:prSet>
      <dgm:spPr/>
    </dgm:pt>
    <dgm:pt modelId="{E339AECC-2FD6-4BF9-9173-1310006349B5}" type="pres">
      <dgm:prSet presAssocID="{E0AF6F15-742E-42E8-B91A-3495B0C62A7C}" presName="level3hierChild" presStyleCnt="0"/>
      <dgm:spPr/>
    </dgm:pt>
    <dgm:pt modelId="{DE6EEFEB-3A38-4147-BD23-3EEB1089D88D}" type="pres">
      <dgm:prSet presAssocID="{D448E15A-AC50-4ADA-98F4-FBDFB19B4309}" presName="conn2-1" presStyleLbl="parChTrans1D2" presStyleIdx="1" presStyleCnt="3"/>
      <dgm:spPr/>
    </dgm:pt>
    <dgm:pt modelId="{D16DF15A-9B0F-4E55-BCEE-DD121FBE0524}" type="pres">
      <dgm:prSet presAssocID="{D448E15A-AC50-4ADA-98F4-FBDFB19B4309}" presName="connTx" presStyleLbl="parChTrans1D2" presStyleIdx="1" presStyleCnt="3"/>
      <dgm:spPr/>
    </dgm:pt>
    <dgm:pt modelId="{5BFCE3B5-60F9-4892-8C9C-DCD1AC5AFB2C}" type="pres">
      <dgm:prSet presAssocID="{C19ACD50-C178-485D-B9AE-C0E0C4D8FFAA}" presName="root2" presStyleCnt="0"/>
      <dgm:spPr/>
    </dgm:pt>
    <dgm:pt modelId="{C976706D-A0A9-4532-B220-188C258E9F23}" type="pres">
      <dgm:prSet presAssocID="{C19ACD50-C178-485D-B9AE-C0E0C4D8FFAA}" presName="LevelTwoTextNode" presStyleLbl="node2" presStyleIdx="1" presStyleCnt="3">
        <dgm:presLayoutVars>
          <dgm:chPref val="3"/>
        </dgm:presLayoutVars>
      </dgm:prSet>
      <dgm:spPr/>
    </dgm:pt>
    <dgm:pt modelId="{962198F6-12F8-4E97-9EAB-B67708A372E9}" type="pres">
      <dgm:prSet presAssocID="{C19ACD50-C178-485D-B9AE-C0E0C4D8FFAA}" presName="level3hierChild" presStyleCnt="0"/>
      <dgm:spPr/>
    </dgm:pt>
    <dgm:pt modelId="{14BAF5D0-6385-449A-8F49-208F8BAB8AAD}" type="pres">
      <dgm:prSet presAssocID="{08736DF4-4FAD-4587-8CB9-9D00655AEA45}" presName="conn2-1" presStyleLbl="parChTrans1D2" presStyleIdx="2" presStyleCnt="3"/>
      <dgm:spPr/>
    </dgm:pt>
    <dgm:pt modelId="{03E0FF30-4C36-46F6-8472-9ED77C52D839}" type="pres">
      <dgm:prSet presAssocID="{08736DF4-4FAD-4587-8CB9-9D00655AEA45}" presName="connTx" presStyleLbl="parChTrans1D2" presStyleIdx="2" presStyleCnt="3"/>
      <dgm:spPr/>
    </dgm:pt>
    <dgm:pt modelId="{56CAF495-83DB-44FC-B399-1DA0DBAE6E33}" type="pres">
      <dgm:prSet presAssocID="{518310AD-FA30-4C0B-8ED8-C3D4078227BA}" presName="root2" presStyleCnt="0"/>
      <dgm:spPr/>
    </dgm:pt>
    <dgm:pt modelId="{B0C7BC8B-AE55-4655-A893-98B889F31DC3}" type="pres">
      <dgm:prSet presAssocID="{518310AD-FA30-4C0B-8ED8-C3D4078227BA}" presName="LevelTwoTextNode" presStyleLbl="node2" presStyleIdx="2" presStyleCnt="3">
        <dgm:presLayoutVars>
          <dgm:chPref val="3"/>
        </dgm:presLayoutVars>
      </dgm:prSet>
      <dgm:spPr/>
    </dgm:pt>
    <dgm:pt modelId="{CD5E8D63-CE03-408A-8E47-75C00C45B5DD}" type="pres">
      <dgm:prSet presAssocID="{518310AD-FA30-4C0B-8ED8-C3D4078227BA}" presName="level3hierChild" presStyleCnt="0"/>
      <dgm:spPr/>
    </dgm:pt>
  </dgm:ptLst>
  <dgm:cxnLst>
    <dgm:cxn modelId="{3D5C0800-3846-4143-A464-10B997BEF870}" type="presOf" srcId="{E0AF6F15-742E-42E8-B91A-3495B0C62A7C}" destId="{C251483A-8690-4C0A-9349-150387B0E9E3}" srcOrd="0" destOrd="0" presId="urn:microsoft.com/office/officeart/2005/8/layout/hierarchy2"/>
    <dgm:cxn modelId="{72300E04-4387-4782-AC47-E05569482BD7}" type="presOf" srcId="{08736DF4-4FAD-4587-8CB9-9D00655AEA45}" destId="{14BAF5D0-6385-449A-8F49-208F8BAB8AAD}" srcOrd="0" destOrd="0" presId="urn:microsoft.com/office/officeart/2005/8/layout/hierarchy2"/>
    <dgm:cxn modelId="{1AEEB626-B43E-446C-8803-698ADDA7F22F}" srcId="{9D8A9E14-B71A-4C7A-B513-8A682E2EB329}" destId="{E0AF6F15-742E-42E8-B91A-3495B0C62A7C}" srcOrd="0" destOrd="0" parTransId="{88B687A9-6C2F-4138-AD10-3C517904876D}" sibTransId="{3F7E6E73-4C5C-4748-B754-E49FAC243482}"/>
    <dgm:cxn modelId="{AE30F727-97A5-4390-A11C-B37A5B4175B6}" type="presOf" srcId="{08736DF4-4FAD-4587-8CB9-9D00655AEA45}" destId="{03E0FF30-4C36-46F6-8472-9ED77C52D839}" srcOrd="1" destOrd="0" presId="urn:microsoft.com/office/officeart/2005/8/layout/hierarchy2"/>
    <dgm:cxn modelId="{50D3EA3B-D09B-4B76-A91E-861B7EA49994}" type="presOf" srcId="{D448E15A-AC50-4ADA-98F4-FBDFB19B4309}" destId="{DE6EEFEB-3A38-4147-BD23-3EEB1089D88D}" srcOrd="0" destOrd="0" presId="urn:microsoft.com/office/officeart/2005/8/layout/hierarchy2"/>
    <dgm:cxn modelId="{67EDC15F-5400-4FC9-9C97-4E427B3F4C65}" type="presOf" srcId="{9D8A9E14-B71A-4C7A-B513-8A682E2EB329}" destId="{9F90EBB1-45D6-4743-8288-5A05A650E121}" srcOrd="0" destOrd="0" presId="urn:microsoft.com/office/officeart/2005/8/layout/hierarchy2"/>
    <dgm:cxn modelId="{4FE7F444-76DC-4925-9B50-F7B690900EFE}" type="presOf" srcId="{518310AD-FA30-4C0B-8ED8-C3D4078227BA}" destId="{B0C7BC8B-AE55-4655-A893-98B889F31DC3}" srcOrd="0" destOrd="0" presId="urn:microsoft.com/office/officeart/2005/8/layout/hierarchy2"/>
    <dgm:cxn modelId="{FD7AC04A-A853-442C-B2D5-D073A81EB1CD}" type="presOf" srcId="{88B687A9-6C2F-4138-AD10-3C517904876D}" destId="{24BA0D20-7812-471C-999C-A0237624BE80}" srcOrd="1" destOrd="0" presId="urn:microsoft.com/office/officeart/2005/8/layout/hierarchy2"/>
    <dgm:cxn modelId="{D293EE75-DC0C-4FF2-9A04-7F37913CC669}" srcId="{9D8A9E14-B71A-4C7A-B513-8A682E2EB329}" destId="{C19ACD50-C178-485D-B9AE-C0E0C4D8FFAA}" srcOrd="1" destOrd="0" parTransId="{D448E15A-AC50-4ADA-98F4-FBDFB19B4309}" sibTransId="{C5B47B3F-2122-4310-A605-D9EF8559237F}"/>
    <dgm:cxn modelId="{E461EC7B-5678-44CF-96A8-00FE0B31AF44}" type="presOf" srcId="{C19ACD50-C178-485D-B9AE-C0E0C4D8FFAA}" destId="{C976706D-A0A9-4532-B220-188C258E9F23}" srcOrd="0" destOrd="0" presId="urn:microsoft.com/office/officeart/2005/8/layout/hierarchy2"/>
    <dgm:cxn modelId="{A645327C-C589-4DB8-89E9-CAB165F90500}" srcId="{43E0FEFE-B4F6-43EB-9152-463F7621B3BD}" destId="{9D8A9E14-B71A-4C7A-B513-8A682E2EB329}" srcOrd="0" destOrd="0" parTransId="{377F1F5E-DAC1-4301-B480-283F6ED3847D}" sibTransId="{25D9B2A3-C698-4BFF-AB3C-0E8D0919E11E}"/>
    <dgm:cxn modelId="{65757E9B-D4A1-4095-AF6C-8BF03D1DCDF1}" type="presOf" srcId="{D448E15A-AC50-4ADA-98F4-FBDFB19B4309}" destId="{D16DF15A-9B0F-4E55-BCEE-DD121FBE0524}" srcOrd="1" destOrd="0" presId="urn:microsoft.com/office/officeart/2005/8/layout/hierarchy2"/>
    <dgm:cxn modelId="{64E1809D-6227-4186-AE93-BCD6ED98D3AF}" type="presOf" srcId="{43E0FEFE-B4F6-43EB-9152-463F7621B3BD}" destId="{299EC793-5AE1-473C-A8A8-C0CD59C75205}" srcOrd="0" destOrd="0" presId="urn:microsoft.com/office/officeart/2005/8/layout/hierarchy2"/>
    <dgm:cxn modelId="{C98963CB-793A-4B8A-ABDA-616A076142BA}" srcId="{9D8A9E14-B71A-4C7A-B513-8A682E2EB329}" destId="{518310AD-FA30-4C0B-8ED8-C3D4078227BA}" srcOrd="2" destOrd="0" parTransId="{08736DF4-4FAD-4587-8CB9-9D00655AEA45}" sibTransId="{045E8102-EFF8-42EA-BE5D-5AA434FAB36C}"/>
    <dgm:cxn modelId="{BA4448F7-A0D2-4FAF-A3F8-EE68D132FDF1}" type="presOf" srcId="{88B687A9-6C2F-4138-AD10-3C517904876D}" destId="{1F1A2EE4-771D-43EC-BDD5-102CBC37990B}" srcOrd="0" destOrd="0" presId="urn:microsoft.com/office/officeart/2005/8/layout/hierarchy2"/>
    <dgm:cxn modelId="{8E9BF08E-E7C8-4F0D-A809-F376A765146A}" type="presParOf" srcId="{299EC793-5AE1-473C-A8A8-C0CD59C75205}" destId="{340B797C-B9CA-442F-945F-B2EE470AF3F1}" srcOrd="0" destOrd="0" presId="urn:microsoft.com/office/officeart/2005/8/layout/hierarchy2"/>
    <dgm:cxn modelId="{9AD3D669-6ADE-4E83-904D-E0F762858EA8}" type="presParOf" srcId="{340B797C-B9CA-442F-945F-B2EE470AF3F1}" destId="{9F90EBB1-45D6-4743-8288-5A05A650E121}" srcOrd="0" destOrd="0" presId="urn:microsoft.com/office/officeart/2005/8/layout/hierarchy2"/>
    <dgm:cxn modelId="{039AE323-CF4F-4579-9E10-5351AA90F913}" type="presParOf" srcId="{340B797C-B9CA-442F-945F-B2EE470AF3F1}" destId="{3A5081E1-EBDC-4054-BD57-001CA6C5C450}" srcOrd="1" destOrd="0" presId="urn:microsoft.com/office/officeart/2005/8/layout/hierarchy2"/>
    <dgm:cxn modelId="{197D7488-1FB9-494A-A6F8-7DDEB850DBA3}" type="presParOf" srcId="{3A5081E1-EBDC-4054-BD57-001CA6C5C450}" destId="{1F1A2EE4-771D-43EC-BDD5-102CBC37990B}" srcOrd="0" destOrd="0" presId="urn:microsoft.com/office/officeart/2005/8/layout/hierarchy2"/>
    <dgm:cxn modelId="{0905E99A-D335-4E5D-B8E3-EEAA0878AC4B}" type="presParOf" srcId="{1F1A2EE4-771D-43EC-BDD5-102CBC37990B}" destId="{24BA0D20-7812-471C-999C-A0237624BE80}" srcOrd="0" destOrd="0" presId="urn:microsoft.com/office/officeart/2005/8/layout/hierarchy2"/>
    <dgm:cxn modelId="{73CFE041-238E-4240-ABB1-1420CD20CB8B}" type="presParOf" srcId="{3A5081E1-EBDC-4054-BD57-001CA6C5C450}" destId="{9D73D893-AAD5-4893-909F-5425C0164C7D}" srcOrd="1" destOrd="0" presId="urn:microsoft.com/office/officeart/2005/8/layout/hierarchy2"/>
    <dgm:cxn modelId="{2D9E3EBC-A2CF-4250-A4A8-6C6A324CF3F6}" type="presParOf" srcId="{9D73D893-AAD5-4893-909F-5425C0164C7D}" destId="{C251483A-8690-4C0A-9349-150387B0E9E3}" srcOrd="0" destOrd="0" presId="urn:microsoft.com/office/officeart/2005/8/layout/hierarchy2"/>
    <dgm:cxn modelId="{0540F561-A20A-43D5-BE77-1346989584E5}" type="presParOf" srcId="{9D73D893-AAD5-4893-909F-5425C0164C7D}" destId="{E339AECC-2FD6-4BF9-9173-1310006349B5}" srcOrd="1" destOrd="0" presId="urn:microsoft.com/office/officeart/2005/8/layout/hierarchy2"/>
    <dgm:cxn modelId="{AB5E8603-488E-435D-86BE-55E1A10CEBED}" type="presParOf" srcId="{3A5081E1-EBDC-4054-BD57-001CA6C5C450}" destId="{DE6EEFEB-3A38-4147-BD23-3EEB1089D88D}" srcOrd="2" destOrd="0" presId="urn:microsoft.com/office/officeart/2005/8/layout/hierarchy2"/>
    <dgm:cxn modelId="{DA1B2029-EF70-4C4D-8559-9DDCE6D29563}" type="presParOf" srcId="{DE6EEFEB-3A38-4147-BD23-3EEB1089D88D}" destId="{D16DF15A-9B0F-4E55-BCEE-DD121FBE0524}" srcOrd="0" destOrd="0" presId="urn:microsoft.com/office/officeart/2005/8/layout/hierarchy2"/>
    <dgm:cxn modelId="{E335E1F6-4CDF-466A-B71D-A4B5F0F36BD0}" type="presParOf" srcId="{3A5081E1-EBDC-4054-BD57-001CA6C5C450}" destId="{5BFCE3B5-60F9-4892-8C9C-DCD1AC5AFB2C}" srcOrd="3" destOrd="0" presId="urn:microsoft.com/office/officeart/2005/8/layout/hierarchy2"/>
    <dgm:cxn modelId="{B785FB20-55E7-44CD-8305-89B890C190AC}" type="presParOf" srcId="{5BFCE3B5-60F9-4892-8C9C-DCD1AC5AFB2C}" destId="{C976706D-A0A9-4532-B220-188C258E9F23}" srcOrd="0" destOrd="0" presId="urn:microsoft.com/office/officeart/2005/8/layout/hierarchy2"/>
    <dgm:cxn modelId="{D7B27E0D-6200-42BF-81AF-1C76E0E8A6FC}" type="presParOf" srcId="{5BFCE3B5-60F9-4892-8C9C-DCD1AC5AFB2C}" destId="{962198F6-12F8-4E97-9EAB-B67708A372E9}" srcOrd="1" destOrd="0" presId="urn:microsoft.com/office/officeart/2005/8/layout/hierarchy2"/>
    <dgm:cxn modelId="{63B09CB3-437D-4E0C-BB15-0961761FD256}" type="presParOf" srcId="{3A5081E1-EBDC-4054-BD57-001CA6C5C450}" destId="{14BAF5D0-6385-449A-8F49-208F8BAB8AAD}" srcOrd="4" destOrd="0" presId="urn:microsoft.com/office/officeart/2005/8/layout/hierarchy2"/>
    <dgm:cxn modelId="{89D9A85E-AADA-4A19-AD53-26FE94397208}" type="presParOf" srcId="{14BAF5D0-6385-449A-8F49-208F8BAB8AAD}" destId="{03E0FF30-4C36-46F6-8472-9ED77C52D839}" srcOrd="0" destOrd="0" presId="urn:microsoft.com/office/officeart/2005/8/layout/hierarchy2"/>
    <dgm:cxn modelId="{876C5A83-1ECB-49C6-BDA4-1FEA89832458}" type="presParOf" srcId="{3A5081E1-EBDC-4054-BD57-001CA6C5C450}" destId="{56CAF495-83DB-44FC-B399-1DA0DBAE6E33}" srcOrd="5" destOrd="0" presId="urn:microsoft.com/office/officeart/2005/8/layout/hierarchy2"/>
    <dgm:cxn modelId="{5E67CA24-5470-4077-9E23-E504700DCADB}" type="presParOf" srcId="{56CAF495-83DB-44FC-B399-1DA0DBAE6E33}" destId="{B0C7BC8B-AE55-4655-A893-98B889F31DC3}" srcOrd="0" destOrd="0" presId="urn:microsoft.com/office/officeart/2005/8/layout/hierarchy2"/>
    <dgm:cxn modelId="{6BE738AF-D3B9-402F-968F-F8883EC10014}" type="presParOf" srcId="{56CAF495-83DB-44FC-B399-1DA0DBAE6E33}" destId="{CD5E8D63-CE03-408A-8E47-75C00C45B5D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1CDFC-B62A-4E41-8201-08E5AB567CE3}">
      <dsp:nvSpPr>
        <dsp:cNvPr id="0" name=""/>
        <dsp:cNvSpPr/>
      </dsp:nvSpPr>
      <dsp:spPr>
        <a:xfrm>
          <a:off x="485950" y="776152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Reliability</a:t>
          </a:r>
          <a:endParaRPr lang="en-GB" sz="1700" kern="1200" dirty="0"/>
        </a:p>
      </dsp:txBody>
      <dsp:txXfrm>
        <a:off x="505690" y="795892"/>
        <a:ext cx="1308460" cy="634490"/>
      </dsp:txXfrm>
    </dsp:sp>
    <dsp:sp modelId="{999B1119-BACE-4D25-950C-F7CD31BE6139}">
      <dsp:nvSpPr>
        <dsp:cNvPr id="0" name=""/>
        <dsp:cNvSpPr/>
      </dsp:nvSpPr>
      <dsp:spPr>
        <a:xfrm rot="18289469">
          <a:off x="1631399" y="698358"/>
          <a:ext cx="94415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44159" y="272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79875" y="702001"/>
        <a:ext cx="47207" cy="47207"/>
      </dsp:txXfrm>
    </dsp:sp>
    <dsp:sp modelId="{EDE95936-C5EF-4DA2-B83A-62E19E058B19}">
      <dsp:nvSpPr>
        <dsp:cNvPr id="0" name=""/>
        <dsp:cNvSpPr/>
      </dsp:nvSpPr>
      <dsp:spPr>
        <a:xfrm>
          <a:off x="2373067" y="1087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Test-retest reliability</a:t>
          </a:r>
          <a:endParaRPr lang="en-GB" sz="1700" kern="1200" dirty="0"/>
        </a:p>
      </dsp:txBody>
      <dsp:txXfrm>
        <a:off x="2392807" y="20827"/>
        <a:ext cx="1308460" cy="634490"/>
      </dsp:txXfrm>
    </dsp:sp>
    <dsp:sp modelId="{11320110-5375-4DE3-B700-A57422FA9266}">
      <dsp:nvSpPr>
        <dsp:cNvPr id="0" name=""/>
        <dsp:cNvSpPr/>
      </dsp:nvSpPr>
      <dsp:spPr>
        <a:xfrm>
          <a:off x="1833890" y="1085891"/>
          <a:ext cx="53917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539176" y="272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89999" y="1099658"/>
        <a:ext cx="26958" cy="26958"/>
      </dsp:txXfrm>
    </dsp:sp>
    <dsp:sp modelId="{097B823A-7B9B-4574-BCF4-DCD49FF5BA45}">
      <dsp:nvSpPr>
        <dsp:cNvPr id="0" name=""/>
        <dsp:cNvSpPr/>
      </dsp:nvSpPr>
      <dsp:spPr>
        <a:xfrm>
          <a:off x="2373067" y="776152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Internal consistency</a:t>
          </a:r>
          <a:endParaRPr lang="en-GB" sz="1700" kern="1200" dirty="0"/>
        </a:p>
      </dsp:txBody>
      <dsp:txXfrm>
        <a:off x="2392807" y="795892"/>
        <a:ext cx="1308460" cy="634490"/>
      </dsp:txXfrm>
    </dsp:sp>
    <dsp:sp modelId="{41702D41-B36E-4577-9AF3-363FEB038315}">
      <dsp:nvSpPr>
        <dsp:cNvPr id="0" name=""/>
        <dsp:cNvSpPr/>
      </dsp:nvSpPr>
      <dsp:spPr>
        <a:xfrm rot="3310531">
          <a:off x="1631399" y="1473424"/>
          <a:ext cx="94415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44159" y="272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79875" y="1477066"/>
        <a:ext cx="47207" cy="47207"/>
      </dsp:txXfrm>
    </dsp:sp>
    <dsp:sp modelId="{D85D1400-2BF7-4465-905F-37357B1EA2BF}">
      <dsp:nvSpPr>
        <dsp:cNvPr id="0" name=""/>
        <dsp:cNvSpPr/>
      </dsp:nvSpPr>
      <dsp:spPr>
        <a:xfrm>
          <a:off x="2373067" y="1551218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Inter-rater reliability</a:t>
          </a:r>
          <a:endParaRPr lang="en-GB" sz="1700" kern="1200" dirty="0"/>
        </a:p>
      </dsp:txBody>
      <dsp:txXfrm>
        <a:off x="2392807" y="1570958"/>
        <a:ext cx="1308460" cy="6344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5D2CA-2D85-4763-B0BD-C59DBBCF2855}">
      <dsp:nvSpPr>
        <dsp:cNvPr id="0" name=""/>
        <dsp:cNvSpPr/>
      </dsp:nvSpPr>
      <dsp:spPr>
        <a:xfrm>
          <a:off x="220240" y="941761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Validity</a:t>
          </a:r>
          <a:endParaRPr lang="en-GB" sz="1300" kern="1200" dirty="0"/>
        </a:p>
      </dsp:txBody>
      <dsp:txXfrm>
        <a:off x="236227" y="957748"/>
        <a:ext cx="1059680" cy="513853"/>
      </dsp:txXfrm>
    </dsp:sp>
    <dsp:sp modelId="{31BCE997-B1C7-4158-9A63-7385B408A1E2}">
      <dsp:nvSpPr>
        <dsp:cNvPr id="0" name=""/>
        <dsp:cNvSpPr/>
      </dsp:nvSpPr>
      <dsp:spPr>
        <a:xfrm rot="17692822">
          <a:off x="1011286" y="725991"/>
          <a:ext cx="103787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37879" y="179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504279" y="717951"/>
        <a:ext cx="51893" cy="51893"/>
      </dsp:txXfrm>
    </dsp:sp>
    <dsp:sp modelId="{FCB2221C-C3FD-4CBE-9C4E-C498463D490F}">
      <dsp:nvSpPr>
        <dsp:cNvPr id="0" name=""/>
        <dsp:cNvSpPr/>
      </dsp:nvSpPr>
      <dsp:spPr>
        <a:xfrm>
          <a:off x="1748556" y="209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Content- related</a:t>
          </a:r>
          <a:endParaRPr lang="en-GB" sz="1300" kern="1200" dirty="0"/>
        </a:p>
      </dsp:txBody>
      <dsp:txXfrm>
        <a:off x="1764543" y="16196"/>
        <a:ext cx="1059680" cy="513853"/>
      </dsp:txXfrm>
    </dsp:sp>
    <dsp:sp modelId="{A624305C-94A9-4E68-9585-87B153C8404D}">
      <dsp:nvSpPr>
        <dsp:cNvPr id="0" name=""/>
        <dsp:cNvSpPr/>
      </dsp:nvSpPr>
      <dsp:spPr>
        <a:xfrm rot="19457599">
          <a:off x="1261350" y="1039841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516782" y="1044305"/>
        <a:ext cx="26887" cy="26887"/>
      </dsp:txXfrm>
    </dsp:sp>
    <dsp:sp modelId="{F695427E-8693-4D70-B799-7B9C77CF455F}">
      <dsp:nvSpPr>
        <dsp:cNvPr id="0" name=""/>
        <dsp:cNvSpPr/>
      </dsp:nvSpPr>
      <dsp:spPr>
        <a:xfrm>
          <a:off x="1748556" y="627910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Criterion- related</a:t>
          </a:r>
          <a:endParaRPr lang="en-GB" sz="1300" kern="1200" dirty="0"/>
        </a:p>
      </dsp:txBody>
      <dsp:txXfrm>
        <a:off x="1764543" y="643897"/>
        <a:ext cx="1059680" cy="513853"/>
      </dsp:txXfrm>
    </dsp:sp>
    <dsp:sp modelId="{189FE3F6-475B-49F8-A68C-26BF1A7BDFDF}">
      <dsp:nvSpPr>
        <dsp:cNvPr id="0" name=""/>
        <dsp:cNvSpPr/>
      </dsp:nvSpPr>
      <dsp:spPr>
        <a:xfrm rot="19457599">
          <a:off x="2789666" y="725991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730455"/>
        <a:ext cx="26887" cy="26887"/>
      </dsp:txXfrm>
    </dsp:sp>
    <dsp:sp modelId="{3C2D6D92-193F-456C-9FFC-95B3A1126513}">
      <dsp:nvSpPr>
        <dsp:cNvPr id="0" name=""/>
        <dsp:cNvSpPr/>
      </dsp:nvSpPr>
      <dsp:spPr>
        <a:xfrm>
          <a:off x="3276872" y="314059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Predictive </a:t>
          </a:r>
        </a:p>
      </dsp:txBody>
      <dsp:txXfrm>
        <a:off x="3292859" y="330046"/>
        <a:ext cx="1059680" cy="513853"/>
      </dsp:txXfrm>
    </dsp:sp>
    <dsp:sp modelId="{991B78AA-29B2-40F7-A5F3-18A33B80A542}">
      <dsp:nvSpPr>
        <dsp:cNvPr id="0" name=""/>
        <dsp:cNvSpPr/>
      </dsp:nvSpPr>
      <dsp:spPr>
        <a:xfrm rot="2142401">
          <a:off x="2789666" y="1039841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1044305"/>
        <a:ext cx="26887" cy="26887"/>
      </dsp:txXfrm>
    </dsp:sp>
    <dsp:sp modelId="{2F22F0A1-77AF-48EA-B652-6E3C0476A54D}">
      <dsp:nvSpPr>
        <dsp:cNvPr id="0" name=""/>
        <dsp:cNvSpPr/>
      </dsp:nvSpPr>
      <dsp:spPr>
        <a:xfrm>
          <a:off x="3276872" y="941761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Concurrent</a:t>
          </a:r>
        </a:p>
      </dsp:txBody>
      <dsp:txXfrm>
        <a:off x="3292859" y="957748"/>
        <a:ext cx="1059680" cy="513853"/>
      </dsp:txXfrm>
    </dsp:sp>
    <dsp:sp modelId="{3151D7A8-25A1-4AEA-81A1-EF7F89056208}">
      <dsp:nvSpPr>
        <dsp:cNvPr id="0" name=""/>
        <dsp:cNvSpPr/>
      </dsp:nvSpPr>
      <dsp:spPr>
        <a:xfrm rot="3907178">
          <a:off x="1011286" y="1667542"/>
          <a:ext cx="103787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37879" y="179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504279" y="1659503"/>
        <a:ext cx="51893" cy="51893"/>
      </dsp:txXfrm>
    </dsp:sp>
    <dsp:sp modelId="{F3617838-6D87-401A-95A3-465A2C839E15}">
      <dsp:nvSpPr>
        <dsp:cNvPr id="0" name=""/>
        <dsp:cNvSpPr/>
      </dsp:nvSpPr>
      <dsp:spPr>
        <a:xfrm>
          <a:off x="1748556" y="1883312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Construct- related</a:t>
          </a:r>
          <a:endParaRPr lang="en-GB" sz="1300" kern="1200" dirty="0"/>
        </a:p>
      </dsp:txBody>
      <dsp:txXfrm>
        <a:off x="1764543" y="1899299"/>
        <a:ext cx="1059680" cy="513853"/>
      </dsp:txXfrm>
    </dsp:sp>
    <dsp:sp modelId="{5EA565BE-8B6C-4E9C-9C5F-ACB4C8052508}">
      <dsp:nvSpPr>
        <dsp:cNvPr id="0" name=""/>
        <dsp:cNvSpPr/>
      </dsp:nvSpPr>
      <dsp:spPr>
        <a:xfrm rot="19457599">
          <a:off x="2789666" y="1981393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1985857"/>
        <a:ext cx="26887" cy="26887"/>
      </dsp:txXfrm>
    </dsp:sp>
    <dsp:sp modelId="{A80A5EBE-6B0B-4F0D-BB45-D8A1A4023DCC}">
      <dsp:nvSpPr>
        <dsp:cNvPr id="0" name=""/>
        <dsp:cNvSpPr/>
      </dsp:nvSpPr>
      <dsp:spPr>
        <a:xfrm>
          <a:off x="3276872" y="1569462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Convergent</a:t>
          </a:r>
        </a:p>
      </dsp:txBody>
      <dsp:txXfrm>
        <a:off x="3292859" y="1585449"/>
        <a:ext cx="1059680" cy="513853"/>
      </dsp:txXfrm>
    </dsp:sp>
    <dsp:sp modelId="{447EF74B-7966-4C86-928C-2B35F6A8C8C9}">
      <dsp:nvSpPr>
        <dsp:cNvPr id="0" name=""/>
        <dsp:cNvSpPr/>
      </dsp:nvSpPr>
      <dsp:spPr>
        <a:xfrm rot="2142401">
          <a:off x="2789666" y="2295244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2299708"/>
        <a:ext cx="26887" cy="26887"/>
      </dsp:txXfrm>
    </dsp:sp>
    <dsp:sp modelId="{58E33212-6335-45EF-A448-467FB7CACC57}">
      <dsp:nvSpPr>
        <dsp:cNvPr id="0" name=""/>
        <dsp:cNvSpPr/>
      </dsp:nvSpPr>
      <dsp:spPr>
        <a:xfrm>
          <a:off x="3276872" y="2197163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Discriminant</a:t>
          </a:r>
        </a:p>
      </dsp:txBody>
      <dsp:txXfrm>
        <a:off x="3292859" y="2213150"/>
        <a:ext cx="1059680" cy="5138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0EBB1-45D6-4743-8288-5A05A650E121}">
      <dsp:nvSpPr>
        <dsp:cNvPr id="0" name=""/>
        <dsp:cNvSpPr/>
      </dsp:nvSpPr>
      <dsp:spPr>
        <a:xfrm>
          <a:off x="367" y="916414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Social Status</a:t>
          </a:r>
          <a:endParaRPr lang="en-GB" sz="2400" kern="1200" dirty="0"/>
        </a:p>
      </dsp:txBody>
      <dsp:txXfrm>
        <a:off x="22611" y="938658"/>
        <a:ext cx="1474430" cy="714971"/>
      </dsp:txXfrm>
    </dsp:sp>
    <dsp:sp modelId="{1F1A2EE4-771D-43EC-BDD5-102CBC37990B}">
      <dsp:nvSpPr>
        <dsp:cNvPr id="0" name=""/>
        <dsp:cNvSpPr/>
      </dsp:nvSpPr>
      <dsp:spPr>
        <a:xfrm rot="18289469">
          <a:off x="1291109" y="833087"/>
          <a:ext cx="1063920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1063920" y="263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96471" y="832856"/>
        <a:ext cx="53196" cy="53196"/>
      </dsp:txXfrm>
    </dsp:sp>
    <dsp:sp modelId="{C251483A-8690-4C0A-9349-150387B0E9E3}">
      <dsp:nvSpPr>
        <dsp:cNvPr id="0" name=""/>
        <dsp:cNvSpPr/>
      </dsp:nvSpPr>
      <dsp:spPr>
        <a:xfrm>
          <a:off x="2126853" y="43036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Prestige</a:t>
          </a:r>
          <a:endParaRPr lang="en-GB" sz="2400" kern="1200" dirty="0"/>
        </a:p>
      </dsp:txBody>
      <dsp:txXfrm>
        <a:off x="2149097" y="65280"/>
        <a:ext cx="1474430" cy="714971"/>
      </dsp:txXfrm>
    </dsp:sp>
    <dsp:sp modelId="{DE6EEFEB-3A38-4147-BD23-3EEB1089D88D}">
      <dsp:nvSpPr>
        <dsp:cNvPr id="0" name=""/>
        <dsp:cNvSpPr/>
      </dsp:nvSpPr>
      <dsp:spPr>
        <a:xfrm>
          <a:off x="1519286" y="1269776"/>
          <a:ext cx="607567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607567" y="263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7880" y="1280954"/>
        <a:ext cx="30378" cy="30378"/>
      </dsp:txXfrm>
    </dsp:sp>
    <dsp:sp modelId="{C976706D-A0A9-4532-B220-188C258E9F23}">
      <dsp:nvSpPr>
        <dsp:cNvPr id="0" name=""/>
        <dsp:cNvSpPr/>
      </dsp:nvSpPr>
      <dsp:spPr>
        <a:xfrm>
          <a:off x="2126853" y="916414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Power</a:t>
          </a:r>
          <a:endParaRPr lang="en-GB" sz="2400" kern="1200" dirty="0"/>
        </a:p>
      </dsp:txBody>
      <dsp:txXfrm>
        <a:off x="2149097" y="938658"/>
        <a:ext cx="1474430" cy="714971"/>
      </dsp:txXfrm>
    </dsp:sp>
    <dsp:sp modelId="{14BAF5D0-6385-449A-8F49-208F8BAB8AAD}">
      <dsp:nvSpPr>
        <dsp:cNvPr id="0" name=""/>
        <dsp:cNvSpPr/>
      </dsp:nvSpPr>
      <dsp:spPr>
        <a:xfrm rot="3310531">
          <a:off x="1291109" y="1706465"/>
          <a:ext cx="1063920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1063920" y="263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96471" y="1706235"/>
        <a:ext cx="53196" cy="53196"/>
      </dsp:txXfrm>
    </dsp:sp>
    <dsp:sp modelId="{B0C7BC8B-AE55-4655-A893-98B889F31DC3}">
      <dsp:nvSpPr>
        <dsp:cNvPr id="0" name=""/>
        <dsp:cNvSpPr/>
      </dsp:nvSpPr>
      <dsp:spPr>
        <a:xfrm>
          <a:off x="2126853" y="1789792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Wealth</a:t>
          </a:r>
          <a:endParaRPr lang="en-GB" sz="2400" kern="1200" dirty="0"/>
        </a:p>
      </dsp:txBody>
      <dsp:txXfrm>
        <a:off x="2149097" y="1812036"/>
        <a:ext cx="1474430" cy="714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9/8/2024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9/8/2024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825" tIns="47413" rIns="94825" bIns="47413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4825" tIns="47413" rIns="94825" bIns="47413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CF92C79-96DC-40D5-BDCE-21BDA635EB9E}" type="slidenum">
              <a:rPr lang="zh-TW" altLang="en-US" smtClean="0"/>
              <a:pPr>
                <a:defRPr/>
              </a:pPr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85295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F990-4A02-47EB-9D31-F409CF2C2B54}" type="datetime1">
              <a:rPr lang="en-US" smtClean="0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8AAC1-056C-40B3-999D-E21C0FF5C698}" type="datetime1">
              <a:rPr lang="en-US" smtClean="0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41B43-1F4B-4DDA-8F8B-A41E652CC641}" type="datetime1">
              <a:rPr lang="en-US" smtClean="0"/>
              <a:t>9/8/2024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999D-E882-4AE1-8D73-817F5B95E856}" type="datetime1">
              <a:rPr lang="en-US" smtClean="0"/>
              <a:t>9/8/2024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B00C-6926-45A0-A026-F9A6A7FCF7B6}" type="datetime1">
              <a:rPr lang="en-US" smtClean="0"/>
              <a:t>9/8/2024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DBA1-4447-46E1-92C6-C9FF75979B0F}" type="datetime1">
              <a:rPr lang="en-US" smtClean="0"/>
              <a:t>9/8/2024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75BBC-98C7-445B-9F1D-5AA7687D9E35}" type="datetime1">
              <a:rPr lang="en-US" smtClean="0"/>
              <a:t>9/8/2024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E845E-7DC0-41AF-8556-0B2F7A946B59}" type="datetime1">
              <a:rPr lang="en-US" smtClean="0"/>
              <a:t>9/8/2024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42D73-6944-49B1-B12A-E13A8C898A41}" type="datetime1">
              <a:rPr lang="en-US" smtClean="0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38107-719B-481D-BA55-8E098D1070B5}" type="datetime1">
              <a:rPr lang="en-US" smtClean="0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77FD2FA9-5E40-45DB-B540-B9EA24404E58}" type="datetime1">
              <a:rPr lang="en-US" smtClean="0"/>
              <a:t>9/8/2024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cialresearchmethods.net/kb/scaling.ph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HKBM7021</a:t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Unit 4 Scale Development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  <a:endParaRPr lang="en-GB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Attitudinal Scales</a:t>
            </a:r>
          </a:p>
          <a:p>
            <a:pPr lvl="1"/>
            <a:r>
              <a:rPr lang="en-US" altLang="zh-CN" dirty="0"/>
              <a:t>Likert scales</a:t>
            </a:r>
          </a:p>
          <a:p>
            <a:pPr lvl="1"/>
            <a:r>
              <a:rPr lang="en-GB" altLang="zh-CN" dirty="0"/>
              <a:t>Measurement scales</a:t>
            </a:r>
          </a:p>
          <a:p>
            <a:r>
              <a:rPr lang="en-HK" altLang="zh-CN" b="1" dirty="0"/>
              <a:t>Psychometric Properties</a:t>
            </a:r>
          </a:p>
          <a:p>
            <a:pPr lvl="1"/>
            <a:r>
              <a:rPr lang="en-HK" altLang="zh-CN" dirty="0"/>
              <a:t>R</a:t>
            </a:r>
            <a:r>
              <a:rPr lang="en-GB" altLang="zh-CN" dirty="0"/>
              <a:t>reliability and Validity</a:t>
            </a:r>
          </a:p>
          <a:p>
            <a:r>
              <a:rPr lang="en-GB" altLang="zh-CN" dirty="0"/>
              <a:t>Scale Development Guidelines </a:t>
            </a:r>
            <a:r>
              <a:rPr lang="en-GB" altLang="zh-CN" sz="1800" dirty="0"/>
              <a:t>(</a:t>
            </a:r>
            <a:r>
              <a:rPr lang="en-GB" altLang="zh-CN" sz="1800" dirty="0" err="1"/>
              <a:t>DeVellis</a:t>
            </a:r>
            <a:r>
              <a:rPr lang="en-GB" altLang="zh-CN" sz="1800" dirty="0"/>
              <a:t>, 2nd ed., 2003)</a:t>
            </a:r>
            <a:endParaRPr lang="en-GB" altLang="zh-CN" sz="1600" dirty="0"/>
          </a:p>
          <a:p>
            <a:pPr marL="274320" lvl="1" indent="0">
              <a:buNone/>
            </a:pPr>
            <a:endParaRPr lang="en-US" altLang="zh-CN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20DEB11-C35A-4DBA-A366-EEDD6BFD4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42012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B4604-A31A-48DB-AD14-F0C17455C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Research instrument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8523D-2F15-4164-A858-C97C934FF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619627"/>
          </a:xfrm>
        </p:spPr>
        <p:txBody>
          <a:bodyPr>
            <a:normAutofit fontScale="92500" lnSpcReduction="10000"/>
          </a:bodyPr>
          <a:lstStyle/>
          <a:p>
            <a:r>
              <a:rPr lang="en-HK" dirty="0"/>
              <a:t>A research instrument consisting of a series of standardised questions and other prompts for the purpose of gathering information from a specific target group.</a:t>
            </a:r>
          </a:p>
          <a:p>
            <a:r>
              <a:rPr lang="en-HK" dirty="0"/>
              <a:t>The descriptive questionnaire: </a:t>
            </a:r>
          </a:p>
          <a:p>
            <a:pPr lvl="1"/>
            <a:r>
              <a:rPr lang="en-HK" dirty="0"/>
              <a:t>Designed to determine the extent of a particular topic or issue within a population</a:t>
            </a:r>
          </a:p>
          <a:p>
            <a:pPr lvl="1"/>
            <a:r>
              <a:rPr lang="en-HK" dirty="0"/>
              <a:t>Example: how many people participate in a certain behaviour or hold a particular opinion</a:t>
            </a:r>
          </a:p>
          <a:p>
            <a:pPr lvl="1"/>
            <a:r>
              <a:rPr lang="en-HK" dirty="0"/>
              <a:t>A representative sample is more important</a:t>
            </a:r>
          </a:p>
          <a:p>
            <a:r>
              <a:rPr lang="en-HK" dirty="0"/>
              <a:t>The analytical questionnaire: </a:t>
            </a:r>
          </a:p>
          <a:p>
            <a:pPr lvl="1"/>
            <a:r>
              <a:rPr lang="en-HK" dirty="0"/>
              <a:t>Designed to explore and explain relationships between particular </a:t>
            </a:r>
            <a:r>
              <a:rPr lang="en-HK" dirty="0">
                <a:solidFill>
                  <a:srgbClr val="FF0000"/>
                </a:solidFill>
              </a:rPr>
              <a:t>concepts</a:t>
            </a:r>
            <a:r>
              <a:rPr lang="en-HK" dirty="0"/>
              <a:t>, that is, why certain situations exist. </a:t>
            </a:r>
          </a:p>
          <a:p>
            <a:pPr lvl="1"/>
            <a:r>
              <a:rPr lang="en-HK" dirty="0"/>
              <a:t>Used in theory building and hypothesis testing</a:t>
            </a:r>
          </a:p>
          <a:p>
            <a:pPr lvl="1"/>
            <a:r>
              <a:rPr lang="en-HK" dirty="0"/>
              <a:t>A statistically significant sample size is more important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5F1D02-0540-44D4-929B-500035A73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56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E7A5B-5F9A-4155-8EF8-41757D89C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Information which can be obtained from questionnaires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373C0-DA23-4C68-8462-70C2C8AD4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4147" y="1761356"/>
            <a:ext cx="9753600" cy="4343400"/>
          </a:xfrm>
        </p:spPr>
        <p:txBody>
          <a:bodyPr/>
          <a:lstStyle/>
          <a:p>
            <a:r>
              <a:rPr lang="en-HK" dirty="0">
                <a:solidFill>
                  <a:srgbClr val="FF0000"/>
                </a:solidFill>
              </a:rPr>
              <a:t>Demographic characteristics</a:t>
            </a:r>
          </a:p>
          <a:p>
            <a:r>
              <a:rPr lang="en-HK" dirty="0"/>
              <a:t>Activities, Interests, and</a:t>
            </a:r>
          </a:p>
          <a:p>
            <a:pPr marL="45720" indent="0">
              <a:buNone/>
            </a:pPr>
            <a:r>
              <a:rPr lang="en-HK" b="1" dirty="0"/>
              <a:t>Opinions (AIO)</a:t>
            </a:r>
          </a:p>
          <a:p>
            <a:r>
              <a:rPr lang="en-HK" dirty="0"/>
              <a:t>Attitudes</a:t>
            </a:r>
          </a:p>
          <a:p>
            <a:r>
              <a:rPr lang="en-HK" dirty="0"/>
              <a:t>Motives</a:t>
            </a:r>
          </a:p>
          <a:p>
            <a:r>
              <a:rPr lang="en-HK" dirty="0">
                <a:solidFill>
                  <a:srgbClr val="FF0000"/>
                </a:solidFill>
              </a:rPr>
              <a:t>Past behaviour</a:t>
            </a:r>
          </a:p>
          <a:p>
            <a:r>
              <a:rPr lang="en-HK" b="1" dirty="0"/>
              <a:t>Likely future behaviour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4257F5-B033-4D14-8B8C-DC3E8BEBB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</a:t>
            </a:fld>
            <a:endParaRPr lang="en-GB" dirty="0"/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3C9329CC-9F45-4DFC-8C91-2B68E7A91176}"/>
              </a:ext>
            </a:extLst>
          </p:cNvPr>
          <p:cNvSpPr/>
          <p:nvPr/>
        </p:nvSpPr>
        <p:spPr>
          <a:xfrm>
            <a:off x="3282507" y="3356992"/>
            <a:ext cx="360040" cy="1152128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4">
            <a:extLst>
              <a:ext uri="{FF2B5EF4-FFF2-40B4-BE49-F238E27FC236}">
                <a16:creationId xmlns:a16="http://schemas.microsoft.com/office/drawing/2014/main" id="{1BF6205E-2D0B-4647-83AE-EB0CD9DA20A9}"/>
              </a:ext>
            </a:extLst>
          </p:cNvPr>
          <p:cNvSpPr txBox="1"/>
          <p:nvPr/>
        </p:nvSpPr>
        <p:spPr>
          <a:xfrm>
            <a:off x="6226884" y="1876085"/>
            <a:ext cx="2155127" cy="234500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2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8580" tIns="68580" rIns="68580" bIns="6858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Job satisfaction</a:t>
            </a:r>
          </a:p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Stress</a:t>
            </a:r>
          </a:p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Motivation</a:t>
            </a:r>
          </a:p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Trust, justice and ethics</a:t>
            </a:r>
          </a:p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Learning</a:t>
            </a:r>
            <a:endParaRPr lang="en-GB" sz="1800" b="1" kern="1200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4">
            <a:extLst>
              <a:ext uri="{FF2B5EF4-FFF2-40B4-BE49-F238E27FC236}">
                <a16:creationId xmlns:a16="http://schemas.microsoft.com/office/drawing/2014/main" id="{E85F9921-70E1-47B1-9DCC-F2B09E8D20AC}"/>
              </a:ext>
            </a:extLst>
          </p:cNvPr>
          <p:cNvSpPr txBox="1"/>
          <p:nvPr/>
        </p:nvSpPr>
        <p:spPr>
          <a:xfrm>
            <a:off x="9046740" y="2250257"/>
            <a:ext cx="2047533" cy="1733574"/>
          </a:xfrm>
          <a:prstGeom prst="rect">
            <a:avLst/>
          </a:prstGeom>
          <a:solidFill>
            <a:srgbClr val="FFC000"/>
          </a:solidFill>
          <a:ln w="22225">
            <a:solidFill>
              <a:schemeClr val="tx2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8580" tIns="68580" rIns="68580" bIns="6858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Job performance</a:t>
            </a:r>
          </a:p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Organizational commitment</a:t>
            </a:r>
            <a:endParaRPr lang="en-GB" sz="1800" b="1" kern="1200" dirty="0">
              <a:solidFill>
                <a:schemeClr val="tx1"/>
              </a:solidFill>
            </a:endParaRPr>
          </a:p>
        </p:txBody>
      </p:sp>
      <p:sp>
        <p:nvSpPr>
          <p:cNvPr id="15" name="Rectangle: Rounded Corners 4">
            <a:extLst>
              <a:ext uri="{FF2B5EF4-FFF2-40B4-BE49-F238E27FC236}">
                <a16:creationId xmlns:a16="http://schemas.microsoft.com/office/drawing/2014/main" id="{A3DF8E95-8D45-4A66-9A32-C13B1F1409D8}"/>
              </a:ext>
            </a:extLst>
          </p:cNvPr>
          <p:cNvSpPr txBox="1"/>
          <p:nvPr/>
        </p:nvSpPr>
        <p:spPr>
          <a:xfrm>
            <a:off x="6211820" y="4509120"/>
            <a:ext cx="2155127" cy="2074242"/>
          </a:xfrm>
          <a:prstGeom prst="rect">
            <a:avLst/>
          </a:prstGeom>
          <a:solidFill>
            <a:srgbClr val="FFC000"/>
          </a:solidFill>
          <a:ln w="22225">
            <a:solidFill>
              <a:schemeClr val="tx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8580" tIns="68580" rIns="68580" bIns="6858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  Motivation</a:t>
            </a:r>
          </a:p>
          <a:p>
            <a:pPr marL="285750" lvl="0" indent="-28575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en-HK" b="1" dirty="0">
                <a:solidFill>
                  <a:schemeClr val="tx1"/>
                </a:solidFill>
              </a:rPr>
              <a:t>Perception</a:t>
            </a:r>
          </a:p>
          <a:p>
            <a:pPr marL="285750" lvl="0" indent="-28575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en-HK" b="1" dirty="0">
                <a:solidFill>
                  <a:schemeClr val="tx1"/>
                </a:solidFill>
              </a:rPr>
              <a:t>Learning</a:t>
            </a:r>
          </a:p>
          <a:p>
            <a:pPr marL="285750" lvl="0" indent="-28575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en-HK" sz="1800" b="1" kern="1200" dirty="0">
                <a:solidFill>
                  <a:schemeClr val="tx1"/>
                </a:solidFill>
              </a:rPr>
              <a:t>Personality</a:t>
            </a:r>
          </a:p>
          <a:p>
            <a:pPr marL="285750" lvl="0" indent="-28575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Tx/>
              <a:buChar char="-"/>
            </a:pPr>
            <a:r>
              <a:rPr lang="en-HK" b="1" dirty="0">
                <a:solidFill>
                  <a:schemeClr val="tx1"/>
                </a:solidFill>
              </a:rPr>
              <a:t>Attitudes</a:t>
            </a:r>
            <a:endParaRPr lang="en-HK" sz="1800" b="1" kern="1200" dirty="0">
              <a:solidFill>
                <a:schemeClr val="tx1"/>
              </a:solidFill>
            </a:endParaRPr>
          </a:p>
        </p:txBody>
      </p:sp>
      <p:sp>
        <p:nvSpPr>
          <p:cNvPr id="16" name="Rectangle: Rounded Corners 4">
            <a:extLst>
              <a:ext uri="{FF2B5EF4-FFF2-40B4-BE49-F238E27FC236}">
                <a16:creationId xmlns:a16="http://schemas.microsoft.com/office/drawing/2014/main" id="{B4203639-4459-44E8-9C94-E724BF3CD040}"/>
              </a:ext>
            </a:extLst>
          </p:cNvPr>
          <p:cNvSpPr txBox="1"/>
          <p:nvPr/>
        </p:nvSpPr>
        <p:spPr>
          <a:xfrm>
            <a:off x="9017808" y="4610485"/>
            <a:ext cx="2047533" cy="1733574"/>
          </a:xfrm>
          <a:prstGeom prst="rect">
            <a:avLst/>
          </a:prstGeom>
          <a:solidFill>
            <a:srgbClr val="FFC000"/>
          </a:solidFill>
          <a:ln w="22225">
            <a:solidFill>
              <a:schemeClr val="tx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8580" tIns="68580" rIns="68580" bIns="68580" numCol="1" spcCol="1270" anchor="ctr" anchorCtr="0">
            <a:noAutofit/>
          </a:bodyPr>
          <a:lstStyle/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kern="1200" dirty="0">
                <a:solidFill>
                  <a:schemeClr val="tx1"/>
                </a:solidFill>
              </a:rPr>
              <a:t>- </a:t>
            </a:r>
            <a:r>
              <a:rPr lang="en-HK" sz="1800" b="1" kern="1200" dirty="0">
                <a:solidFill>
                  <a:schemeClr val="tx1"/>
                </a:solidFill>
              </a:rPr>
              <a:t>Satisfaction</a:t>
            </a:r>
          </a:p>
          <a:p>
            <a:pPr marL="0" lvl="0" indent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HK" sz="1800" b="1" kern="1200" dirty="0">
                <a:solidFill>
                  <a:schemeClr val="tx1"/>
                </a:solidFill>
              </a:rPr>
              <a:t>- Behavioural Intentions</a:t>
            </a:r>
            <a:endParaRPr lang="en-GB" sz="1800" b="1" kern="1200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237B40-4A1D-4905-9B79-1C504103B1F4}"/>
              </a:ext>
            </a:extLst>
          </p:cNvPr>
          <p:cNvCxnSpPr>
            <a:stCxn id="7" idx="1"/>
          </p:cNvCxnSpPr>
          <p:nvPr/>
        </p:nvCxnSpPr>
        <p:spPr>
          <a:xfrm>
            <a:off x="3642547" y="3933056"/>
            <a:ext cx="1515761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Left Brace 18">
            <a:extLst>
              <a:ext uri="{FF2B5EF4-FFF2-40B4-BE49-F238E27FC236}">
                <a16:creationId xmlns:a16="http://schemas.microsoft.com/office/drawing/2014/main" id="{449AE2F3-3572-47C7-B9C0-84C6EFFF31D3}"/>
              </a:ext>
            </a:extLst>
          </p:cNvPr>
          <p:cNvSpPr/>
          <p:nvPr/>
        </p:nvSpPr>
        <p:spPr>
          <a:xfrm>
            <a:off x="5127238" y="2132858"/>
            <a:ext cx="849768" cy="3573842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FF7A05F-02FD-460F-99CB-8E2FC7085581}"/>
              </a:ext>
            </a:extLst>
          </p:cNvPr>
          <p:cNvCxnSpPr>
            <a:cxnSpLocks/>
          </p:cNvCxnSpPr>
          <p:nvPr/>
        </p:nvCxnSpPr>
        <p:spPr>
          <a:xfrm>
            <a:off x="8418015" y="3026105"/>
            <a:ext cx="556717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BD6E887-7BA1-4A19-B367-D71CF040AE03}"/>
              </a:ext>
            </a:extLst>
          </p:cNvPr>
          <p:cNvCxnSpPr>
            <a:cxnSpLocks/>
          </p:cNvCxnSpPr>
          <p:nvPr/>
        </p:nvCxnSpPr>
        <p:spPr>
          <a:xfrm>
            <a:off x="8366947" y="5013176"/>
            <a:ext cx="543267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9640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Attitudinal Scales</a:t>
            </a:r>
            <a:endParaRPr lang="zh-TW" altLang="zh-CN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/>
              <a:t>Behavioural questions collect factual information on what individuals or organisations do.</a:t>
            </a:r>
          </a:p>
          <a:p>
            <a:r>
              <a:rPr lang="en-GB" altLang="zh-CN" dirty="0"/>
              <a:t>Attitudinal or perceptual scales measure people’s attitude towards the various aspects of a concept or issue</a:t>
            </a:r>
          </a:p>
          <a:p>
            <a:pPr lvl="1"/>
            <a:r>
              <a:rPr lang="en-GB" altLang="zh-CN" dirty="0"/>
              <a:t>E.g., motivation, personality, service quality, satisfaction, brand image, etc.</a:t>
            </a:r>
            <a:r>
              <a:rPr lang="en-GB" altLang="zh-TW" dirty="0"/>
              <a:t> </a:t>
            </a:r>
          </a:p>
          <a:p>
            <a:r>
              <a:rPr lang="en-GB" altLang="zh-TW" dirty="0"/>
              <a:t>Many concepts are too complex to be captured by a single question, so a series of questions is needed.</a:t>
            </a:r>
          </a:p>
          <a:p>
            <a:pPr lvl="1"/>
            <a:r>
              <a:rPr lang="en-GB" altLang="zh-TW" dirty="0"/>
              <a:t>How satisfied you were with your work experience? </a:t>
            </a:r>
          </a:p>
          <a:p>
            <a:pPr lvl="1"/>
            <a:r>
              <a:rPr lang="en-GB" altLang="zh-TW" dirty="0"/>
              <a:t>Job satisfaction is a multi-factorial construct that is determined by a number of factors. Employees may be satisfied with the job but not the pay.</a:t>
            </a:r>
          </a:p>
          <a:p>
            <a:pPr lvl="1"/>
            <a:endParaRPr lang="en-US" altLang="zh-TW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AA7B55-D726-4A89-8823-F793A6929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36558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4731-12E4-4F56-9EC1-6FA9E48B4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Attitudinal Scales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238FE-F6CF-4D63-AEC7-6C2ECEF5E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4660774" cy="4343400"/>
          </a:xfrm>
        </p:spPr>
        <p:txBody>
          <a:bodyPr>
            <a:normAutofit fontScale="92500" lnSpcReduction="10000"/>
          </a:bodyPr>
          <a:lstStyle/>
          <a:p>
            <a:r>
              <a:rPr lang="en-HK" dirty="0"/>
              <a:t>An attitudinal scale often comprises multiple items measuring the same focal variable in a </a:t>
            </a:r>
            <a:r>
              <a:rPr lang="en-HK" b="1" dirty="0"/>
              <a:t>reliable and valid</a:t>
            </a:r>
            <a:r>
              <a:rPr lang="en-HK" dirty="0"/>
              <a:t> manner</a:t>
            </a:r>
          </a:p>
          <a:p>
            <a:r>
              <a:rPr lang="en-HK" dirty="0"/>
              <a:t>Each item must reflect the underlying concept (cohesive set)</a:t>
            </a:r>
            <a:endParaRPr lang="en-GB" dirty="0"/>
          </a:p>
          <a:p>
            <a:r>
              <a:rPr lang="en-HK" dirty="0"/>
              <a:t>Responses from a set of items can be combined to create an index which gives us a more robust and reliable measure of the variable of interest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B73B2E-5DA6-4446-A547-B2B0711BF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F0F314B-D8EA-400B-85F5-FAC7A0287B2A}"/>
              </a:ext>
            </a:extLst>
          </p:cNvPr>
          <p:cNvSpPr txBox="1">
            <a:spLocks/>
          </p:cNvSpPr>
          <p:nvPr/>
        </p:nvSpPr>
        <p:spPr>
          <a:xfrm>
            <a:off x="6094412" y="1600200"/>
            <a:ext cx="5472607" cy="50949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173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459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745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031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en-US" sz="2200" b="1" dirty="0"/>
              <a:t>Example: SERVQUAL model - Tangibles items</a:t>
            </a:r>
          </a:p>
          <a:p>
            <a:pPr marL="45720" indent="0">
              <a:buFont typeface="Arial" pitchFamily="34" charset="0"/>
              <a:buNone/>
            </a:pPr>
            <a:r>
              <a:rPr lang="en-HK" sz="2200" dirty="0"/>
              <a:t>Please state your agreement with the following statements on a scale of 1 (strongly disagree) to 5 (strongly agree):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sz="2200" dirty="0"/>
              <a:t>X has up-to-date equipment. 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sz="2200" dirty="0"/>
              <a:t>X’s physical facilities are visually appealing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sz="2200" dirty="0"/>
              <a:t>X’s employees are well dressed and neat.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sz="2200" dirty="0"/>
              <a:t>The appearance of X’s physical facilities is consistent with the type of services provided.</a:t>
            </a:r>
          </a:p>
        </p:txBody>
      </p:sp>
    </p:spTree>
    <p:extLst>
      <p:ext uri="{BB962C8B-B14F-4D97-AF65-F5344CB8AC3E}">
        <p14:creationId xmlns:p14="http://schemas.microsoft.com/office/powerpoint/2010/main" val="397874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217614" y="0"/>
            <a:ext cx="9753600" cy="1325562"/>
          </a:xfrm>
        </p:spPr>
        <p:txBody>
          <a:bodyPr/>
          <a:lstStyle/>
          <a:p>
            <a:r>
              <a:rPr lang="en-US" altLang="zh-CN" dirty="0"/>
              <a:t>Attitudinal Scales</a:t>
            </a:r>
            <a:endParaRPr lang="zh-TW" altLang="zh-CN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17614" y="1530086"/>
            <a:ext cx="9753600" cy="4343400"/>
          </a:xfrm>
        </p:spPr>
        <p:txBody>
          <a:bodyPr/>
          <a:lstStyle/>
          <a:p>
            <a:r>
              <a:rPr lang="en-US" altLang="zh-CN" dirty="0"/>
              <a:t>Difficulties in developing attitudinal scales</a:t>
            </a:r>
          </a:p>
          <a:p>
            <a:pPr lvl="1"/>
            <a:r>
              <a:rPr lang="en-US" altLang="zh-CN" dirty="0"/>
              <a:t>Which aspects of a situation/concept should be included?</a:t>
            </a:r>
          </a:p>
          <a:p>
            <a:pPr lvl="1"/>
            <a:r>
              <a:rPr lang="en-US" altLang="zh-CN" dirty="0"/>
              <a:t>What procedure should be adopted for combining the different aspects to obtain an overall picture?</a:t>
            </a:r>
          </a:p>
          <a:p>
            <a:pPr lvl="1"/>
            <a:r>
              <a:rPr lang="en-US" altLang="zh-CN" dirty="0"/>
              <a:t>How can we ensure that a scale really is measuring what it is supposed to measure?</a:t>
            </a:r>
          </a:p>
          <a:p>
            <a:pPr marL="502920" indent="-457200">
              <a:buFont typeface="+mj-lt"/>
              <a:buAutoNum type="arabicPeriod"/>
            </a:pPr>
            <a:r>
              <a:rPr lang="en-US" altLang="zh-TW" dirty="0"/>
              <a:t>Ranking scales</a:t>
            </a:r>
          </a:p>
          <a:p>
            <a:pPr marL="502920" indent="-457200">
              <a:buFont typeface="+mj-lt"/>
              <a:buAutoNum type="arabicPeriod"/>
            </a:pPr>
            <a:r>
              <a:rPr lang="en-US" altLang="zh-TW" dirty="0"/>
              <a:t>Semantic differential scales</a:t>
            </a:r>
          </a:p>
          <a:p>
            <a:pPr marL="502920" indent="-457200">
              <a:buFont typeface="+mj-lt"/>
              <a:buAutoNum type="arabicPeriod"/>
            </a:pPr>
            <a:r>
              <a:rPr lang="en-US" altLang="zh-TW" dirty="0"/>
              <a:t>Likert scales</a:t>
            </a:r>
          </a:p>
          <a:p>
            <a:pPr marL="502920" indent="-457200">
              <a:buFont typeface="+mj-lt"/>
              <a:buAutoNum type="arabicPeriod"/>
            </a:pPr>
            <a:r>
              <a:rPr lang="en-US" altLang="zh-TW" dirty="0"/>
              <a:t>Thurstone and Guttman scales*</a:t>
            </a:r>
          </a:p>
          <a:p>
            <a:endParaRPr lang="en-US" altLang="zh-TW" dirty="0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1341884" y="5963538"/>
            <a:ext cx="8202488" cy="58477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1600" dirty="0"/>
              <a:t>*</a:t>
            </a:r>
            <a:r>
              <a:rPr lang="en-US" altLang="zh-CN" sz="1600" dirty="0" err="1"/>
              <a:t>Thurstone</a:t>
            </a:r>
            <a:r>
              <a:rPr lang="en-US" altLang="zh-CN" sz="1600" dirty="0"/>
              <a:t> and </a:t>
            </a:r>
            <a:r>
              <a:rPr lang="en-US" altLang="zh-CN" sz="1600" dirty="0" err="1"/>
              <a:t>Guttman</a:t>
            </a:r>
            <a:r>
              <a:rPr lang="en-US" altLang="zh-CN" sz="1600" dirty="0"/>
              <a:t> instruments require</a:t>
            </a:r>
            <a:r>
              <a:rPr lang="en-US" altLang="en-US" sz="1600" dirty="0"/>
              <a:t> </a:t>
            </a:r>
            <a:r>
              <a:rPr lang="en-US" altLang="zh-CN" sz="1600" dirty="0"/>
              <a:t>extensive </a:t>
            </a:r>
            <a:r>
              <a:rPr lang="en-US" altLang="en-US" sz="1600" dirty="0"/>
              <a:t>field tests</a:t>
            </a:r>
            <a:r>
              <a:rPr lang="en-US" altLang="zh-CN" sz="1600" dirty="0"/>
              <a:t> and </a:t>
            </a:r>
            <a:r>
              <a:rPr lang="en-US" altLang="en-US" sz="1600" dirty="0"/>
              <a:t>refinements.</a:t>
            </a:r>
            <a:r>
              <a:rPr lang="en-US" altLang="zh-CN" sz="1600" dirty="0"/>
              <a:t> Details can be found at </a:t>
            </a:r>
            <a:r>
              <a:rPr lang="en-US" altLang="zh-TW" sz="1600" dirty="0">
                <a:hlinkClick r:id="rId2"/>
              </a:rPr>
              <a:t>http://www.socialresearchmethods.net/kb/scaling.php</a:t>
            </a:r>
            <a:endParaRPr lang="en-US" altLang="zh-TW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24AEDE4-BA0F-4339-B138-05529DBB3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4508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Ranking Scales</a:t>
            </a:r>
            <a:endParaRPr lang="en-US" dirty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indicate your preference for all 4 causal dinning restaurants listed below.  This is done in the following manner: rank the restaurants 1 through 4 by writings a “1” beside the most preferred restaurant, “2” beside the next most preferred restaurant, and so forth.  </a:t>
            </a:r>
          </a:p>
          <a:p>
            <a:pPr marL="274320" lvl="1" indent="0">
              <a:buNone/>
            </a:pPr>
            <a:endParaRPr lang="en-US" dirty="0"/>
          </a:p>
          <a:p>
            <a:pPr marL="274320" lvl="1" indent="0">
              <a:buNone/>
            </a:pPr>
            <a:r>
              <a:rPr lang="en-US" dirty="0"/>
              <a:t>Pizza Hut		____________</a:t>
            </a:r>
          </a:p>
          <a:p>
            <a:pPr marL="274320" lvl="1" indent="0">
              <a:buNone/>
            </a:pPr>
            <a:r>
              <a:rPr lang="en-US" dirty="0"/>
              <a:t>Ruby Tuesday 	____________</a:t>
            </a:r>
          </a:p>
          <a:p>
            <a:pPr marL="274320" lvl="1" indent="0">
              <a:buNone/>
            </a:pPr>
            <a:r>
              <a:rPr lang="en-US" dirty="0"/>
              <a:t>Mr. Steak		____________</a:t>
            </a:r>
          </a:p>
          <a:p>
            <a:pPr marL="274320" lvl="1" indent="0">
              <a:buNone/>
            </a:pPr>
            <a:r>
              <a:rPr lang="en-US" dirty="0" err="1"/>
              <a:t>Genki</a:t>
            </a:r>
            <a:r>
              <a:rPr lang="en-US" dirty="0"/>
              <a:t> Sushi		____________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36AD-59A7-478A-9F84-01D46134101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96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Semantic Differential Scales </a:t>
            </a:r>
            <a:endParaRPr lang="en-US" altLang="zh-CN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17614" y="1700808"/>
            <a:ext cx="9753600" cy="3816424"/>
          </a:xfrm>
        </p:spPr>
        <p:txBody>
          <a:bodyPr>
            <a:normAutofit/>
          </a:bodyPr>
          <a:lstStyle/>
          <a:p>
            <a:r>
              <a:rPr lang="en-HK" altLang="zh-CN" sz="2200" dirty="0"/>
              <a:t>The semantic differential scale is used for measuring the meaning of objects, events or concepts (Osgood, </a:t>
            </a:r>
            <a:r>
              <a:rPr lang="en-HK" altLang="zh-CN" sz="2200" dirty="0" err="1"/>
              <a:t>Suci</a:t>
            </a:r>
            <a:r>
              <a:rPr lang="en-HK" altLang="zh-CN" sz="2200" dirty="0"/>
              <a:t>, &amp; Tannenbaum, 1957). </a:t>
            </a:r>
          </a:p>
          <a:p>
            <a:r>
              <a:rPr lang="en-HK" altLang="zh-CN" sz="2200" dirty="0"/>
              <a:t>It focuses more on assessing the level of intensity of a phenomenon. Respondent are asked to give a judgment about something along an ordered dimension, usually of seven points. </a:t>
            </a:r>
          </a:p>
          <a:p>
            <a:r>
              <a:rPr lang="en-HK" altLang="zh-CN" sz="2200" dirty="0"/>
              <a:t>Ratings are “bipolar” in that they specify two opposite ends of a continuum (e.g., good-bad, happy-sad). </a:t>
            </a:r>
            <a:endParaRPr lang="en-US" altLang="zh-CN" sz="2200" dirty="0"/>
          </a:p>
          <a:p>
            <a:r>
              <a:rPr lang="en-US" altLang="zh-CN" sz="2200" dirty="0"/>
              <a:t>E.g. </a:t>
            </a:r>
            <a:r>
              <a:rPr lang="en-AU" altLang="zh-CN" sz="2200" dirty="0"/>
              <a:t>Please suggest the type of  trip you are interested in. </a:t>
            </a:r>
            <a:r>
              <a:rPr lang="en-HK" altLang="zh-CN" sz="2200" dirty="0"/>
              <a:t>Make your ratings by checking the appropriate space</a:t>
            </a:r>
            <a:endParaRPr lang="en-AU" altLang="zh-CN" sz="22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336A58A-25F2-42D7-AEF2-7CFB571E2F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916847"/>
              </p:ext>
            </p:extLst>
          </p:nvPr>
        </p:nvGraphicFramePr>
        <p:xfrm>
          <a:off x="2205980" y="5641416"/>
          <a:ext cx="6768752" cy="822960"/>
        </p:xfrm>
        <a:graphic>
          <a:graphicData uri="http://schemas.openxmlformats.org/drawingml/2006/table">
            <a:tbl>
              <a:tblPr/>
              <a:tblGrid>
                <a:gridCol w="973483">
                  <a:extLst>
                    <a:ext uri="{9D8B030D-6E8A-4147-A177-3AD203B41FA5}">
                      <a16:colId xmlns:a16="http://schemas.microsoft.com/office/drawing/2014/main" val="4135616279"/>
                    </a:ext>
                  </a:extLst>
                </a:gridCol>
                <a:gridCol w="3954776">
                  <a:extLst>
                    <a:ext uri="{9D8B030D-6E8A-4147-A177-3AD203B41FA5}">
                      <a16:colId xmlns:a16="http://schemas.microsoft.com/office/drawing/2014/main" val="106896212"/>
                    </a:ext>
                  </a:extLst>
                </a:gridCol>
                <a:gridCol w="1840493">
                  <a:extLst>
                    <a:ext uri="{9D8B030D-6E8A-4147-A177-3AD203B41FA5}">
                      <a16:colId xmlns:a16="http://schemas.microsoft.com/office/drawing/2014/main" val="18249516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effectLst/>
                        </a:rPr>
                        <a:t>Active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_x__:____:____:____:____:____:____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HK" dirty="0">
                          <a:effectLst/>
                        </a:rPr>
                        <a:t>Passive</a:t>
                      </a: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1355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effectLst/>
                        </a:rPr>
                        <a:t>Local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____:____:____:____:____:____:_x__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HK" dirty="0">
                          <a:effectLst/>
                        </a:rPr>
                        <a:t>Overseas</a:t>
                      </a: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05701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effectLst/>
                        </a:rPr>
                        <a:t>Guided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____:____:____:____:____:____:____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Non-guided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859213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518D13-8D3C-41C3-944F-439371C7C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99430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91836-C133-458A-B5AC-264EABE79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Likert scales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AA645-399C-4FEC-A9B8-40E7F4447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Likert scales (1932) are designed to measure people’s attitudes, opinions, or perceptions.</a:t>
            </a:r>
          </a:p>
          <a:p>
            <a:r>
              <a:rPr lang="en-US" dirty="0"/>
              <a:t>There are two components in a Likert scale: </a:t>
            </a:r>
          </a:p>
          <a:p>
            <a:pPr lvl="1"/>
            <a:r>
              <a:rPr lang="en-US" dirty="0"/>
              <a:t>A statement or stem (e.g., I feel I am underpaid for the work I do.)</a:t>
            </a:r>
          </a:p>
          <a:p>
            <a:pPr lvl="1"/>
            <a:r>
              <a:rPr lang="en-US" dirty="0"/>
              <a:t>An anchor: a set of responses that denotes varying degrees of intensity through both numerical values and descriptive terms (e.g., </a:t>
            </a:r>
            <a:r>
              <a:rPr lang="en-US" altLang="zh-CN" dirty="0"/>
              <a:t>①</a:t>
            </a:r>
            <a:r>
              <a:rPr lang="en-AU" altLang="zh-CN" dirty="0"/>
              <a:t> Strongly disagree </a:t>
            </a:r>
            <a:r>
              <a:rPr lang="en-US" altLang="zh-CN" dirty="0"/>
              <a:t>②</a:t>
            </a:r>
            <a:r>
              <a:rPr lang="en-AU" altLang="zh-CN" dirty="0"/>
              <a:t> disagree </a:t>
            </a:r>
            <a:r>
              <a:rPr lang="en-US" altLang="zh-CN" dirty="0"/>
              <a:t>③</a:t>
            </a:r>
            <a:r>
              <a:rPr lang="en-AU" altLang="zh-CN" dirty="0"/>
              <a:t> neutral </a:t>
            </a:r>
            <a:r>
              <a:rPr lang="en-US" altLang="zh-CN" dirty="0"/>
              <a:t>④</a:t>
            </a:r>
            <a:r>
              <a:rPr lang="en-AU" altLang="zh-CN" dirty="0"/>
              <a:t> agree </a:t>
            </a:r>
            <a:r>
              <a:rPr lang="en-US" altLang="zh-CN" dirty="0"/>
              <a:t>⑤</a:t>
            </a:r>
            <a:r>
              <a:rPr lang="en-AU" altLang="zh-CN" dirty="0"/>
              <a:t> strongly agree)</a:t>
            </a:r>
            <a:endParaRPr lang="en-US" dirty="0"/>
          </a:p>
          <a:p>
            <a:r>
              <a:rPr lang="en-HK" dirty="0"/>
              <a:t>Respondents choose from these responses to indicate their feelings.</a:t>
            </a:r>
          </a:p>
          <a:p>
            <a:r>
              <a:rPr lang="en-US" dirty="0"/>
              <a:t>It is crucial that the response choices are framed in a way that ensures uniform intervals in terms of agreement/disagreement.</a:t>
            </a:r>
            <a:endParaRPr lang="en-AU" altLang="zh-C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5291EB-65DC-407E-ADD5-A10479288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21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91836-C133-458A-B5AC-264EABE79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Likert scales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AA645-399C-4FEC-A9B8-40E7F4447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Likert scales (1932) are designed to measure people’s attitudes, opinions, or perceptions.</a:t>
            </a:r>
          </a:p>
          <a:p>
            <a:r>
              <a:rPr lang="en-US" dirty="0"/>
              <a:t>There are two components in a Likert scale: (1) a statement or stem and (2) a scale for responses that includes a range of options denoting varying degrees of intensity through both numerical values and descriptive terms known as anchors. </a:t>
            </a:r>
          </a:p>
          <a:p>
            <a:r>
              <a:rPr lang="en-HK" dirty="0"/>
              <a:t>Respondents choose from a range of possible responses to a specific statement or attribute</a:t>
            </a:r>
          </a:p>
          <a:p>
            <a:r>
              <a:rPr lang="en-US" dirty="0"/>
              <a:t>Example: I feel I am underpaid for the work I do.</a:t>
            </a:r>
            <a:endParaRPr lang="en-HK" dirty="0"/>
          </a:p>
          <a:p>
            <a:pPr lvl="1"/>
            <a:r>
              <a:rPr lang="en-US" altLang="zh-CN" dirty="0"/>
              <a:t>①</a:t>
            </a:r>
            <a:r>
              <a:rPr lang="en-AU" altLang="zh-CN" dirty="0"/>
              <a:t> Strongly disagree </a:t>
            </a:r>
            <a:r>
              <a:rPr lang="en-US" altLang="zh-CN" dirty="0"/>
              <a:t>②</a:t>
            </a:r>
            <a:r>
              <a:rPr lang="en-AU" altLang="zh-CN" dirty="0"/>
              <a:t> disagree </a:t>
            </a:r>
            <a:r>
              <a:rPr lang="en-US" altLang="zh-CN" dirty="0"/>
              <a:t>③</a:t>
            </a:r>
            <a:r>
              <a:rPr lang="en-AU" altLang="zh-CN" dirty="0"/>
              <a:t> neutral </a:t>
            </a:r>
            <a:r>
              <a:rPr lang="en-US" altLang="zh-CN" dirty="0"/>
              <a:t>④</a:t>
            </a:r>
            <a:r>
              <a:rPr lang="en-AU" altLang="zh-CN" dirty="0"/>
              <a:t> agree </a:t>
            </a:r>
            <a:r>
              <a:rPr lang="en-US" altLang="zh-CN" dirty="0"/>
              <a:t>⑤</a:t>
            </a:r>
            <a:r>
              <a:rPr lang="en-AU" altLang="zh-CN" dirty="0"/>
              <a:t> strongly agree</a:t>
            </a:r>
          </a:p>
          <a:p>
            <a:r>
              <a:rPr lang="en-US" dirty="0"/>
              <a:t>It is crucial that the response choices are framed in a way that ensures uniform intervals in terms of agreement/disagreement.</a:t>
            </a:r>
            <a:endParaRPr lang="en-AU" altLang="zh-C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5291EB-65DC-407E-ADD5-A10479288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740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787EC-41D5-4669-A2B4-18419A884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Examples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2FFBA-8FFA-4399-9A0D-6ED6CDA99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62500" lnSpcReduction="20000"/>
          </a:bodyPr>
          <a:lstStyle/>
          <a:p>
            <a:pPr marL="45720" indent="0">
              <a:buNone/>
            </a:pPr>
            <a:r>
              <a:rPr lang="en-HK" sz="3500" dirty="0"/>
              <a:t>Customer satisfaction: Overall, how satisfied or dissatisfied are you with our company?</a:t>
            </a:r>
          </a:p>
          <a:p>
            <a:pPr lvl="1"/>
            <a:r>
              <a:rPr lang="en-HK" sz="3500" b="1" dirty="0"/>
              <a:t>Very satisfied</a:t>
            </a:r>
          </a:p>
          <a:p>
            <a:pPr lvl="1"/>
            <a:r>
              <a:rPr lang="en-HK" sz="3500" b="1" dirty="0"/>
              <a:t>Somewhat satisfied</a:t>
            </a:r>
          </a:p>
          <a:p>
            <a:pPr lvl="1"/>
            <a:r>
              <a:rPr lang="en-HK" sz="3500" b="1" dirty="0"/>
              <a:t>Neither satisfied nor dissatisfied</a:t>
            </a:r>
          </a:p>
          <a:p>
            <a:pPr lvl="1"/>
            <a:r>
              <a:rPr lang="en-HK" sz="3500" b="1" dirty="0"/>
              <a:t>Somewhat dissatisfied</a:t>
            </a:r>
          </a:p>
          <a:p>
            <a:pPr lvl="1"/>
            <a:r>
              <a:rPr lang="en-HK" sz="3500" b="1" dirty="0"/>
              <a:t>Very dissatisfied</a:t>
            </a:r>
          </a:p>
          <a:p>
            <a:r>
              <a:rPr lang="en-HK" sz="3500" dirty="0"/>
              <a:t>Employee engagement: I am satisfied with the investment my organization makes in training and education: </a:t>
            </a:r>
          </a:p>
          <a:p>
            <a:pPr lvl="1"/>
            <a:r>
              <a:rPr lang="en-HK" sz="3500" b="1" dirty="0"/>
              <a:t>Strongly agree</a:t>
            </a:r>
          </a:p>
          <a:p>
            <a:pPr lvl="1"/>
            <a:r>
              <a:rPr lang="en-HK" sz="3500" b="1" dirty="0"/>
              <a:t>Agree</a:t>
            </a:r>
          </a:p>
          <a:p>
            <a:pPr lvl="1"/>
            <a:r>
              <a:rPr lang="en-HK" sz="3500" b="1" dirty="0"/>
              <a:t>Neither agree nor disagree</a:t>
            </a:r>
          </a:p>
          <a:p>
            <a:pPr lvl="1"/>
            <a:r>
              <a:rPr lang="en-HK" sz="3500" b="1" dirty="0"/>
              <a:t>Disagree</a:t>
            </a:r>
          </a:p>
          <a:p>
            <a:pPr lvl="1"/>
            <a:r>
              <a:rPr lang="en-HK" sz="3500" b="1" dirty="0"/>
              <a:t>Strongly disagree</a:t>
            </a:r>
          </a:p>
          <a:p>
            <a:endParaRPr lang="en-GB" sz="5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F78796-6E62-4608-86AF-D10B47C10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654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9B3BD-DC23-4253-BDB7-E0222BF81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Design Considerations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0DAFE-D7C9-4435-A428-48BCFC511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A larger scale (e.g., seven categories) could offer more choices to respondents, but it may not be easy for them to discriminate between categories that are only subtly different.</a:t>
            </a:r>
          </a:p>
          <a:p>
            <a:r>
              <a:rPr lang="en-HK" dirty="0"/>
              <a:t>A smaller scale (e.g., three categories) may not afford sufficient discrimination. </a:t>
            </a:r>
          </a:p>
          <a:p>
            <a:r>
              <a:rPr lang="en-HK" dirty="0"/>
              <a:t>An even number of categories (without a neutral response), as in a four-point or six-point Likert scale, forces respondents to come down broadly “for” or “against” a statement.</a:t>
            </a:r>
          </a:p>
          <a:p>
            <a:r>
              <a:rPr lang="en-HK" dirty="0"/>
              <a:t>Some researchers include a “don’t know” or “not applicable” option, to distinguish between respondents who do not feel sufficiently informed to give an opinion and those who are “neutral” on the topic.</a:t>
            </a:r>
          </a:p>
          <a:p>
            <a:r>
              <a:rPr lang="en-HK" dirty="0"/>
              <a:t>To ensure that respondents are reading and evaluating statements carefully, a few negative statements may be included.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39534A-C2FD-421D-84E1-595B40F51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96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0316-916B-4850-B638-16F3C50D4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Unidimensional and multidimensional constructs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DEC19-317B-4709-9BD0-57A0F798E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Unidimensional constructs are those that are expected to have a single underlying dimension.</a:t>
            </a:r>
          </a:p>
          <a:p>
            <a:r>
              <a:rPr lang="en-HK" dirty="0"/>
              <a:t>Multidimensional constructs consist of two or more underlying dimensions. </a:t>
            </a:r>
          </a:p>
          <a:p>
            <a:pPr lvl="1"/>
            <a:r>
              <a:rPr lang="en-HK" dirty="0"/>
              <a:t>If we conceptualise a person’s academic aptitude as consisting of two dimensions: </a:t>
            </a:r>
            <a:r>
              <a:rPr lang="en-HK" dirty="0">
                <a:solidFill>
                  <a:srgbClr val="FF0000"/>
                </a:solidFill>
              </a:rPr>
              <a:t>mathematical and verbal ability</a:t>
            </a:r>
            <a:r>
              <a:rPr lang="en-HK" dirty="0"/>
              <a:t>, then academic aptitude is a multidimensional construct. </a:t>
            </a:r>
          </a:p>
          <a:p>
            <a:pPr lvl="1"/>
            <a:r>
              <a:rPr lang="en-HK" dirty="0"/>
              <a:t>Each of the underlying dimensions in this case must be measured separately, for example, using different tests for mathematical and verbal ability. </a:t>
            </a:r>
          </a:p>
          <a:p>
            <a:pPr lvl="1"/>
            <a:r>
              <a:rPr lang="en-HK" dirty="0"/>
              <a:t>The two scores can be combined, possibly in a weighted manner, to create an overall value for the academic aptitude construct.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EA021-BDC0-4BE6-8E36-0A92624C6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869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025984" y="228599"/>
            <a:ext cx="9753600" cy="850106"/>
          </a:xfrm>
        </p:spPr>
        <p:txBody>
          <a:bodyPr>
            <a:noAutofit/>
          </a:bodyPr>
          <a:lstStyle/>
          <a:p>
            <a:r>
              <a:rPr lang="en-US" sz="3200" dirty="0"/>
              <a:t>Examples: Survey on Hong Kong People’s Identity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4068827"/>
              </p:ext>
            </p:extLst>
          </p:nvPr>
        </p:nvGraphicFramePr>
        <p:xfrm>
          <a:off x="1053852" y="1194591"/>
          <a:ext cx="9753600" cy="5192442"/>
        </p:xfrm>
        <a:graphic>
          <a:graphicData uri="http://schemas.openxmlformats.org/drawingml/2006/table">
            <a:tbl>
              <a:tblPr/>
              <a:tblGrid>
                <a:gridCol w="5256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970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32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Questions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Results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3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Checklist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Would you identify yourself as a Hongkonger/Chinese?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① Hongkonger ② Chinese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X%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of the respondents identified themselves as Hongkongers, Y% as Chinese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32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Likert scale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I am a Hongkonger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① Strongly disagree ② disagree ③ neutral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④ agree ⑤ strongly agree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X%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of the respondents agreed that they are Hongkongers. </a:t>
                      </a:r>
                      <a:r>
                        <a:rPr kumimoji="0" lang="en-HK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Respondents' mean identity score was </a:t>
                      </a:r>
                      <a:r>
                        <a:rPr kumimoji="0" lang="en-HK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x.x.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55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Semantic differential scale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How strongly do you identify yourself as a Hongkonger?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Do not identify                          Strongly identify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1     2     3     4     5     6     7     8     9   10    11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The identity rating of Hongkongers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was </a:t>
                      </a:r>
                      <a:r>
                        <a:rPr kumimoji="0" 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x.x</a:t>
                      </a:r>
                      <a:r>
                        <a:rPr kumimoji="0" 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93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Open-ended question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Would you identify yourself as a Hongkonger and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why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“I consider myself as a Hongkonger in my heart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- I live here, I brought up my children here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, and I would love to live here until I die”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815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C3BE0-4538-44B8-A290-F72FE32377B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144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91C6B-95E4-F884-3047-9FEC0B7C4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Measurement Scales</a:t>
            </a:r>
            <a:endParaRPr lang="en-H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92E47-485F-3874-5A2C-51E858CAF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91256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In quantitative research, the objective is to express in numeric terms the difference in responses. </a:t>
            </a:r>
          </a:p>
          <a:p>
            <a:r>
              <a:rPr lang="en-US" dirty="0"/>
              <a:t>A scale is used to represent the item being measured in the spectrum of possibilities. The values assigned in the measuring process can then be manipulated or </a:t>
            </a:r>
            <a:r>
              <a:rPr lang="en-US" dirty="0" err="1"/>
              <a:t>summarised</a:t>
            </a:r>
            <a:r>
              <a:rPr lang="en-US" dirty="0"/>
              <a:t> according to certain mathematical rules.</a:t>
            </a:r>
          </a:p>
          <a:p>
            <a:r>
              <a:rPr lang="en-US" dirty="0"/>
              <a:t>There are four basic types of scales which range from least to most sophisticated for statistical analysis.</a:t>
            </a:r>
          </a:p>
          <a:p>
            <a:pPr lvl="1"/>
            <a:r>
              <a:rPr lang="en-US" b="1" dirty="0"/>
              <a:t>Nominal scale </a:t>
            </a:r>
            <a:r>
              <a:rPr lang="en-US" dirty="0"/>
              <a:t>- variables with attributes that are only exhaustive and mutually exclusive. Just names or labels for characteristics. No ordering of the attributes is implied.</a:t>
            </a:r>
          </a:p>
          <a:p>
            <a:pPr lvl="1"/>
            <a:r>
              <a:rPr lang="en-US" b="1" dirty="0"/>
              <a:t>Ordinal or ranking scale </a:t>
            </a:r>
            <a:r>
              <a:rPr lang="en-US" dirty="0"/>
              <a:t>- variables with attributes that can by logically rank- ordered to represent more or less of something. </a:t>
            </a:r>
          </a:p>
          <a:p>
            <a:pPr lvl="1"/>
            <a:r>
              <a:rPr lang="en-US" b="1" dirty="0"/>
              <a:t>Interval scale </a:t>
            </a:r>
            <a:r>
              <a:rPr lang="en-US" dirty="0"/>
              <a:t>- the actual distance separating the variable attributes does have meaning and can be expressed in meaningful standard units (equal distance). </a:t>
            </a:r>
          </a:p>
          <a:p>
            <a:pPr lvl="1"/>
            <a:r>
              <a:rPr lang="en-US" b="1" dirty="0"/>
              <a:t>Ratio scale </a:t>
            </a:r>
            <a:r>
              <a:rPr lang="en-US" dirty="0"/>
              <a:t>- the variable attributes have true zero points: age, dollar amount. This is preferred for quantitative research. </a:t>
            </a:r>
          </a:p>
          <a:p>
            <a:endParaRPr lang="en-HK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190C2A-EA3A-80B4-574A-061D82901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HK" smtClean="0"/>
              <a:t>16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612436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11C0FD8-BDBC-4468-BEE2-60EA8EB625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548258"/>
              </p:ext>
            </p:extLst>
          </p:nvPr>
        </p:nvGraphicFramePr>
        <p:xfrm>
          <a:off x="1053852" y="544595"/>
          <a:ext cx="9701334" cy="5645342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1066745">
                  <a:extLst>
                    <a:ext uri="{9D8B030D-6E8A-4147-A177-3AD203B41FA5}">
                      <a16:colId xmlns:a16="http://schemas.microsoft.com/office/drawing/2014/main" val="1646149626"/>
                    </a:ext>
                  </a:extLst>
                </a:gridCol>
                <a:gridCol w="2225876">
                  <a:extLst>
                    <a:ext uri="{9D8B030D-6E8A-4147-A177-3AD203B41FA5}">
                      <a16:colId xmlns:a16="http://schemas.microsoft.com/office/drawing/2014/main" val="1374327116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111477233"/>
                    </a:ext>
                  </a:extLst>
                </a:gridCol>
                <a:gridCol w="1459907">
                  <a:extLst>
                    <a:ext uri="{9D8B030D-6E8A-4147-A177-3AD203B41FA5}">
                      <a16:colId xmlns:a16="http://schemas.microsoft.com/office/drawing/2014/main" val="2692101238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3503384174"/>
                    </a:ext>
                  </a:extLst>
                </a:gridCol>
                <a:gridCol w="1564430">
                  <a:extLst>
                    <a:ext uri="{9D8B030D-6E8A-4147-A177-3AD203B41FA5}">
                      <a16:colId xmlns:a16="http://schemas.microsoft.com/office/drawing/2014/main" val="1872383749"/>
                    </a:ext>
                  </a:extLst>
                </a:gridCol>
              </a:tblGrid>
              <a:tr h="148659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Scale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Basic characteristics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Common examples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examples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Permissible statistics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8785288"/>
                  </a:ext>
                </a:extLst>
              </a:tr>
              <a:tr h="15652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Descriptive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Inferential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extLst>
                  <a:ext uri="{0D108BD9-81ED-4DB2-BD59-A6C34878D82A}">
                    <a16:rowId xmlns:a16="http://schemas.microsoft.com/office/drawing/2014/main" val="3588960821"/>
                  </a:ext>
                </a:extLst>
              </a:tr>
              <a:tr h="7747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Nominal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Numbers identify and classify objects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ID, numbers on football players’ shirts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Gender, Stock codes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Percentage, mode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Chi-square test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extLst>
                  <a:ext uri="{0D108BD9-81ED-4DB2-BD59-A6C34878D82A}">
                    <a16:rowId xmlns:a16="http://schemas.microsoft.com/office/drawing/2014/main" val="3245620058"/>
                  </a:ext>
                </a:extLst>
              </a:tr>
              <a:tr h="10878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Ordinal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Numbers indicate the relative positions of the objects but not the magnitude of differences between them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Ranking of the top 4 teams in football World Cup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Rank order of favourite television programmes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Percentile, median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Spearman correlation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extLst>
                  <a:ext uri="{0D108BD9-81ED-4DB2-BD59-A6C34878D82A}">
                    <a16:rowId xmlns:a16="http://schemas.microsoft.com/office/drawing/2014/main" val="3638444000"/>
                  </a:ext>
                </a:extLst>
              </a:tr>
              <a:tr h="10878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Interval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Differences between objects can be compared; zero point is arbitrary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Temperature (Fahrenheit, Celsius)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Attitudes, opinions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Range, mean, standard deviation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Pearson correlation, t-test, ANOVA, regression, factor analysis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extLst>
                  <a:ext uri="{0D108BD9-81ED-4DB2-BD59-A6C34878D82A}">
                    <a16:rowId xmlns:a16="http://schemas.microsoft.com/office/drawing/2014/main" val="2466545193"/>
                  </a:ext>
                </a:extLst>
              </a:tr>
              <a:tr h="10878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Ratio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Zero point is fixed, ratio of scale values can be computed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Length, weight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Age, income, costs, sales, market shares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Range, mean, standard deviation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Pearson correlation, t-test, ANOVA, regression, factor analysis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59840" marR="59840" marT="0" marB="0"/>
                </a:tc>
                <a:extLst>
                  <a:ext uri="{0D108BD9-81ED-4DB2-BD59-A6C34878D82A}">
                    <a16:rowId xmlns:a16="http://schemas.microsoft.com/office/drawing/2014/main" val="1090688960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2B74-BC6E-4A02-895E-8CD648AAD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56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Implications for Data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Levels from highest to lowest </a:t>
            </a:r>
          </a:p>
          <a:p>
            <a:pPr lvl="1"/>
            <a:r>
              <a:rPr lang="en-GB" dirty="0"/>
              <a:t>Ratio &gt; Interval &gt; Ordinal &gt; Nominal </a:t>
            </a:r>
          </a:p>
          <a:p>
            <a:r>
              <a:rPr lang="en-GB" dirty="0"/>
              <a:t>The planned analytical methods should determine the level of measurement that is required. </a:t>
            </a:r>
          </a:p>
          <a:p>
            <a:r>
              <a:rPr lang="en-GB" dirty="0"/>
              <a:t>One should seek the highest level possible. </a:t>
            </a:r>
          </a:p>
          <a:p>
            <a:r>
              <a:rPr lang="en-GB" dirty="0"/>
              <a:t>Ratio can be reduced to lower levels, but you cannot increase from lower to higher levels. </a:t>
            </a:r>
          </a:p>
          <a:p>
            <a:r>
              <a:rPr lang="en-GB" dirty="0"/>
              <a:t>You can convert ratio data to interval, interval to ordinal, and ordinal to nominal, but not the other way around.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A1352A-59C4-41D6-A6D3-B9A444379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08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B2FDC-538E-4837-AF0A-BD4F1875A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Psychometrics?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3B004-F011-43F5-B210-2499F4FCE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2392289"/>
          </a:xfrm>
        </p:spPr>
        <p:txBody>
          <a:bodyPr>
            <a:normAutofit/>
          </a:bodyPr>
          <a:lstStyle/>
          <a:p>
            <a:r>
              <a:rPr lang="en-HK" dirty="0"/>
              <a:t>Psychometrics is the field of study that deals with the measurement of psychological constructs or variables, such as personality traits, attitudes, intelligence, and mental health. </a:t>
            </a:r>
          </a:p>
          <a:p>
            <a:r>
              <a:rPr lang="en-HK" dirty="0"/>
              <a:t>It involves the development and use of measurement instruments, such as tests, scales, questionnaires, and surveys, to collect data on the </a:t>
            </a:r>
            <a:r>
              <a:rPr lang="en-HK" dirty="0">
                <a:solidFill>
                  <a:srgbClr val="FF0000"/>
                </a:solidFill>
              </a:rPr>
              <a:t>constructs</a:t>
            </a:r>
            <a:r>
              <a:rPr lang="en-HK" dirty="0"/>
              <a:t> being studied.</a:t>
            </a:r>
          </a:p>
          <a:p>
            <a:endParaRPr lang="en-HK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3C0109-1D79-4A65-A374-D083CB915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DD0767-1E52-B31C-16EA-51281F3691FB}"/>
              </a:ext>
            </a:extLst>
          </p:cNvPr>
          <p:cNvSpPr txBox="1"/>
          <p:nvPr/>
        </p:nvSpPr>
        <p:spPr>
          <a:xfrm>
            <a:off x="1341884" y="4437057"/>
            <a:ext cx="4608512" cy="208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Psychometric analysis is required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Attitudinal scales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I am fully satisfied with my job.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I enjoy my company’s culture.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I always feel connected to my co-workers.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HK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D7FBB3-B5D0-EF18-A874-092DF90ABB6C}"/>
              </a:ext>
            </a:extLst>
          </p:cNvPr>
          <p:cNvSpPr txBox="1"/>
          <p:nvPr/>
        </p:nvSpPr>
        <p:spPr>
          <a:xfrm>
            <a:off x="5806380" y="4437057"/>
            <a:ext cx="51648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Psychometric analysis is not required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Which age group do you belong to?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What is your gender?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Open-ended questions</a:t>
            </a:r>
          </a:p>
        </p:txBody>
      </p:sp>
    </p:spTree>
    <p:extLst>
      <p:ext uri="{BB962C8B-B14F-4D97-AF65-F5344CB8AC3E}">
        <p14:creationId xmlns:p14="http://schemas.microsoft.com/office/powerpoint/2010/main" val="46374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B2FDC-538E-4837-AF0A-BD4F1875A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Psychometrics?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3B004-F011-43F5-B210-2499F4FCE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HK" dirty="0"/>
              <a:t>Psychometric properties are characteristics of a measurement instrument that describe its quality and usefulness for measuring a particular construct or variable. It is concerned with: </a:t>
            </a:r>
          </a:p>
          <a:p>
            <a:pPr lvl="1">
              <a:lnSpc>
                <a:spcPct val="110000"/>
              </a:lnSpc>
            </a:pPr>
            <a:r>
              <a:rPr lang="en-HK" b="1" dirty="0"/>
              <a:t>Reliability</a:t>
            </a:r>
            <a:r>
              <a:rPr lang="en-HK" dirty="0"/>
              <a:t> refers to the consistency or stability of the instrument over time or across different samples</a:t>
            </a:r>
          </a:p>
          <a:p>
            <a:pPr lvl="1">
              <a:lnSpc>
                <a:spcPct val="110000"/>
              </a:lnSpc>
            </a:pPr>
            <a:r>
              <a:rPr lang="en-HK" b="1" dirty="0"/>
              <a:t>Validity</a:t>
            </a:r>
            <a:r>
              <a:rPr lang="en-HK" dirty="0"/>
              <a:t> refers to the extent to which the instrument measures what it is intended to measure. </a:t>
            </a:r>
          </a:p>
          <a:p>
            <a:pPr marL="274320" lvl="1" indent="0">
              <a:lnSpc>
                <a:spcPct val="110000"/>
              </a:lnSpc>
              <a:buNone/>
            </a:pPr>
            <a:r>
              <a:rPr lang="en-HK" dirty="0"/>
              <a:t>Example: Suppose a researcher is interested in studying the relationship between job satisfaction and employee turnover. To measure job satisfaction, the researcher uses a self-report questionnaire that has not been well-validated and has poor psychometric properties. </a:t>
            </a:r>
            <a:r>
              <a:rPr lang="en-HK" dirty="0">
                <a:solidFill>
                  <a:srgbClr val="FF0000"/>
                </a:solidFill>
              </a:rPr>
              <a:t>The questionnaire has low reliability, meaning that the responses are not consistent over time, and low validity, meaning that it does not accurately measure job satisfaction.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3C0109-1D79-4A65-A374-D083CB915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60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3CDAA-B87E-46E2-B7D1-D941525BE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4" y="-231551"/>
            <a:ext cx="9753600" cy="1325562"/>
          </a:xfrm>
        </p:spPr>
        <p:txBody>
          <a:bodyPr/>
          <a:lstStyle/>
          <a:p>
            <a:r>
              <a:rPr lang="en-HK" dirty="0"/>
              <a:t>Reliability and validity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B597D-47E8-442C-ABF5-C8933A640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505" y="1250359"/>
            <a:ext cx="9753600" cy="2536304"/>
          </a:xfrm>
        </p:spPr>
        <p:txBody>
          <a:bodyPr>
            <a:normAutofit/>
          </a:bodyPr>
          <a:lstStyle/>
          <a:p>
            <a:r>
              <a:rPr lang="en-HK" b="1" dirty="0"/>
              <a:t>Reliability</a:t>
            </a:r>
            <a:r>
              <a:rPr lang="en-HK" dirty="0"/>
              <a:t> and </a:t>
            </a:r>
            <a:r>
              <a:rPr lang="en-HK" b="1" dirty="0"/>
              <a:t>validity</a:t>
            </a:r>
            <a:r>
              <a:rPr lang="en-HK" dirty="0"/>
              <a:t> are two main psychometric concepts that need to be established to assure the assessment quality of an instrument.</a:t>
            </a:r>
          </a:p>
          <a:p>
            <a:r>
              <a:rPr lang="en-HK" b="1" dirty="0"/>
              <a:t>Reliability</a:t>
            </a:r>
            <a:r>
              <a:rPr lang="en-HK" dirty="0"/>
              <a:t> refers to the consistency of a measure.</a:t>
            </a:r>
          </a:p>
          <a:p>
            <a:r>
              <a:rPr lang="en-HK" b="1" dirty="0"/>
              <a:t>Validity</a:t>
            </a:r>
            <a:r>
              <a:rPr lang="en-HK" dirty="0"/>
              <a:t> is the extent to which a measure assesses what it claims to measure.</a:t>
            </a:r>
          </a:p>
          <a:p>
            <a:endParaRPr lang="en-HK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955066-D172-4150-A60A-A19488177004}"/>
              </a:ext>
            </a:extLst>
          </p:cNvPr>
          <p:cNvSpPr txBox="1"/>
          <p:nvPr/>
        </p:nvSpPr>
        <p:spPr>
          <a:xfrm>
            <a:off x="1279037" y="3809127"/>
            <a:ext cx="6244950" cy="15881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400" dirty="0"/>
              <a:t>Reliability is an essential pre-requisite for validity. </a:t>
            </a:r>
          </a:p>
          <a:p>
            <a:pPr marL="8001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It is possible to have a reliable measure that is not valid, however a valid measure must also be reliable.</a:t>
            </a:r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0BEB70-4A02-46CD-B6A1-B42DE63CD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7F20C45-362A-4190-B2B8-19F6B0F03B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7015" y="3757969"/>
            <a:ext cx="4096325" cy="18761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333E2D-B72A-91C0-EACF-00EC037B64EE}"/>
              </a:ext>
            </a:extLst>
          </p:cNvPr>
          <p:cNvSpPr txBox="1"/>
          <p:nvPr/>
        </p:nvSpPr>
        <p:spPr>
          <a:xfrm>
            <a:off x="1574805" y="5618692"/>
            <a:ext cx="9001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A clock that is broken will show the right (valid) time two times a day, but a clock that loses 5 minutes daily is not reliable. Only clocks that show the right time all the time are good to use (valid and reliable).</a:t>
            </a:r>
            <a:endParaRPr lang="en-HK" sz="2000" dirty="0"/>
          </a:p>
        </p:txBody>
      </p:sp>
    </p:spTree>
    <p:extLst>
      <p:ext uri="{BB962C8B-B14F-4D97-AF65-F5344CB8AC3E}">
        <p14:creationId xmlns:p14="http://schemas.microsoft.com/office/powerpoint/2010/main" val="7619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210B3-EF9E-4ED0-B29A-0DC2C4DE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Reliability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694FA-8AB8-476D-85B5-DB16228C7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Researchers consider 3 types of consistency: over time (test-retest reliability), across items (internal consistency), and across different observers (inter-rater reliability).</a:t>
            </a:r>
          </a:p>
          <a:p>
            <a:r>
              <a:rPr lang="en-HK" dirty="0"/>
              <a:t>Cronbach’s alpha is a measure of internal consistency, that is, how closely related a set of items are as a group. It ranges from 0 to 1, with higher values indicating greater internal consistency.</a:t>
            </a:r>
          </a:p>
          <a:p>
            <a:r>
              <a:rPr lang="en-HK" dirty="0"/>
              <a:t>General rule of thumb*</a:t>
            </a:r>
          </a:p>
          <a:p>
            <a:pPr lvl="1"/>
            <a:r>
              <a:rPr lang="en-HK" dirty="0"/>
              <a:t>&gt;0.9 = Excellent</a:t>
            </a:r>
          </a:p>
          <a:p>
            <a:pPr lvl="1"/>
            <a:r>
              <a:rPr lang="en-HK" dirty="0"/>
              <a:t>&gt;0.8 =Good</a:t>
            </a:r>
          </a:p>
          <a:p>
            <a:pPr lvl="1"/>
            <a:r>
              <a:rPr lang="en-HK" dirty="0"/>
              <a:t>&gt;0.7 = Acceptable</a:t>
            </a:r>
          </a:p>
          <a:p>
            <a:pPr lvl="1"/>
            <a:r>
              <a:rPr lang="en-HK" dirty="0"/>
              <a:t>&gt;0.6 = Questionable</a:t>
            </a:r>
          </a:p>
          <a:p>
            <a:pPr lvl="1"/>
            <a:r>
              <a:rPr lang="en-HK" dirty="0"/>
              <a:t>&gt;0.5 = Poor</a:t>
            </a:r>
          </a:p>
          <a:p>
            <a:pPr lvl="1"/>
            <a:r>
              <a:rPr lang="en-HK" dirty="0"/>
              <a:t>&lt;0.5 = Unacceptable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958332-8F22-430B-AE75-7164559F8275}"/>
              </a:ext>
            </a:extLst>
          </p:cNvPr>
          <p:cNvSpPr txBox="1"/>
          <p:nvPr/>
        </p:nvSpPr>
        <p:spPr>
          <a:xfrm>
            <a:off x="1341884" y="6172200"/>
            <a:ext cx="9001000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 George, D. &amp; Mallery, P. (2003) SPSS for windows step by step: a simple guide and reference, 4th ed. Boston: </a:t>
            </a:r>
            <a:r>
              <a:rPr lang="en-HK" sz="1600" dirty="0" err="1"/>
              <a:t>Allyn</a:t>
            </a:r>
            <a:r>
              <a:rPr lang="en-HK" sz="1600" dirty="0"/>
              <a:t> &amp; Bacon.</a:t>
            </a:r>
            <a:endParaRPr lang="en-GB" sz="16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F277D96-1F37-48A0-918B-9056060A9A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0127754"/>
              </p:ext>
            </p:extLst>
          </p:nvPr>
        </p:nvGraphicFramePr>
        <p:xfrm>
          <a:off x="5590356" y="3945924"/>
          <a:ext cx="4206958" cy="22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C6F897-8D59-46DF-94B7-E9EA17848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337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A7284-563C-4C26-A92B-EFD628D9A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Validity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EF47C-99E4-43D9-9F18-4C09670F6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852" y="1886818"/>
            <a:ext cx="7829126" cy="4696544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/>
              <a:t>There are three types of evidence:</a:t>
            </a:r>
          </a:p>
          <a:p>
            <a:pPr lvl="1"/>
            <a:r>
              <a:rPr lang="en-US" altLang="en-US" dirty="0"/>
              <a:t>Content-related; criterion-related; construct-related</a:t>
            </a:r>
          </a:p>
          <a:p>
            <a:r>
              <a:rPr lang="en-US" dirty="0"/>
              <a:t>Content-related evidence (content validity)</a:t>
            </a:r>
          </a:p>
          <a:p>
            <a:pPr lvl="1"/>
            <a:r>
              <a:rPr lang="en-US" dirty="0"/>
              <a:t>Based upon an analysis of the body of knowledge surveyed.</a:t>
            </a:r>
          </a:p>
          <a:p>
            <a:r>
              <a:rPr lang="en-US" dirty="0"/>
              <a:t>Criterion-related evidence (criterion validity)</a:t>
            </a:r>
          </a:p>
          <a:p>
            <a:pPr lvl="1"/>
            <a:r>
              <a:rPr lang="en-US" dirty="0"/>
              <a:t>Based upon the relationship between scores on a particular measure and performance on a second measure (or in real life).</a:t>
            </a:r>
          </a:p>
          <a:p>
            <a:r>
              <a:rPr lang="en-US" dirty="0"/>
              <a:t>Construct-related evidence (construct validity)</a:t>
            </a:r>
          </a:p>
          <a:p>
            <a:pPr lvl="1"/>
            <a:r>
              <a:rPr lang="en-US" dirty="0"/>
              <a:t>Based upon an investigation of the psychological constructs or characteristics of the measure.</a:t>
            </a:r>
          </a:p>
          <a:p>
            <a:pPr lvl="1"/>
            <a:r>
              <a:rPr lang="en-HK" dirty="0"/>
              <a:t>It is an on-going process, often takes several studies to establish.</a:t>
            </a:r>
          </a:p>
          <a:p>
            <a:pPr lvl="1"/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EE14E39-5579-4BCF-A557-6BBC9873A39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7846865"/>
              </p:ext>
            </p:extLst>
          </p:nvPr>
        </p:nvGraphicFramePr>
        <p:xfrm>
          <a:off x="6814492" y="371909"/>
          <a:ext cx="4588768" cy="274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1113E-1991-4702-A0AE-4333C4AF7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3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DC179-3C8D-4D5C-864F-89F768BD1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Content-Related Evidence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6C04B6B5-3038-403B-AACA-6A4FBC2B6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altLang="en-US" dirty="0"/>
              <a:t>Content-related evidence refers to the extent to which an assessment procedure adequately represents the content of the assessment domain being sampled.</a:t>
            </a:r>
            <a:endParaRPr lang="en-US" altLang="en-US" dirty="0"/>
          </a:p>
          <a:p>
            <a:r>
              <a:rPr lang="en-US" altLang="en-US" dirty="0"/>
              <a:t>To develop a test with high content-related evidence of validity, you need good logic, intuitive skills and perseverance.</a:t>
            </a:r>
          </a:p>
          <a:p>
            <a:pPr lvl="1"/>
            <a:r>
              <a:rPr lang="en-US" altLang="en-US" dirty="0"/>
              <a:t>cannot be objectively quantified with a number</a:t>
            </a:r>
          </a:p>
          <a:p>
            <a:pPr lvl="1"/>
            <a:r>
              <a:rPr lang="en-US" altLang="en-US" dirty="0"/>
              <a:t>established during the scale development process</a:t>
            </a:r>
          </a:p>
          <a:p>
            <a:pPr lvl="1"/>
            <a:r>
              <a:rPr lang="en-US" altLang="en-US" dirty="0"/>
              <a:t>requires the judgment of the researchers or subject matter experts</a:t>
            </a:r>
          </a:p>
          <a:p>
            <a:pPr lvl="1"/>
            <a:r>
              <a:rPr lang="en-US" altLang="en-US" dirty="0"/>
              <a:t>must consider participants’ reading abilities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2430CE-FD7D-4578-8CB7-9E6D45F68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989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0F261-80BA-4C20-9028-51F6A83ED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Content-Related Evidence</a:t>
            </a:r>
            <a:endParaRPr lang="en-US" dirty="0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FAC8C6ED-D99E-412C-8BB0-F26D31C30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/>
              <a:t>Other content-related evidence issues</a:t>
            </a:r>
          </a:p>
          <a:p>
            <a:pPr lvl="1"/>
            <a:r>
              <a:rPr lang="en-US" altLang="en-US" sz="2400" dirty="0"/>
              <a:t>Construct underrepresentation: failure to capture important components of a construct.</a:t>
            </a:r>
          </a:p>
          <a:p>
            <a:pPr lvl="2"/>
            <a:r>
              <a:rPr lang="en-US" altLang="en-US" sz="2000" dirty="0"/>
              <a:t>E.g., A test is designed for chapters 1-10 but only chapters 1-8 show up on the test.</a:t>
            </a:r>
          </a:p>
          <a:p>
            <a:pPr lvl="1"/>
            <a:r>
              <a:rPr lang="en-US" altLang="en-US" sz="2400" dirty="0"/>
              <a:t>Construct-irrelevant variance: occurs when scores are influenced by factors irrelevant to the construct.</a:t>
            </a:r>
          </a:p>
          <a:p>
            <a:pPr lvl="2"/>
            <a:r>
              <a:rPr lang="en-US" altLang="en-US" sz="2000" dirty="0"/>
              <a:t>E.g., A test is well-intentioned, but problems secondary to the test negatively influence the results (e.g., reading abilities, vocabulary, etc.)</a:t>
            </a:r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3C95DE-05C0-4F10-88DB-E24739E58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07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108D6-D18F-4837-B629-B97DFFBAA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Criterion-Related Evidence</a:t>
            </a:r>
            <a:endParaRPr lang="en-US" dirty="0"/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50CAE94C-5400-4ECD-8407-48241D394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Criterion-related evidence refers to the degree to which performance on an assessment procedure accurately predicts a participant’s performance on an external criterion.</a:t>
            </a:r>
          </a:p>
          <a:p>
            <a:r>
              <a:rPr lang="en-US" altLang="en-US" dirty="0"/>
              <a:t>Tells us how well a measure corresponds with a particular criterion</a:t>
            </a:r>
          </a:p>
          <a:p>
            <a:pPr lvl="1"/>
            <a:r>
              <a:rPr lang="en-US" altLang="en-US" dirty="0"/>
              <a:t>Criterion: behavioral or measurable outcome</a:t>
            </a:r>
          </a:p>
          <a:p>
            <a:pPr lvl="1"/>
            <a:r>
              <a:rPr lang="en-US" altLang="en-US" dirty="0"/>
              <a:t>E.g., SAT predicting GPA (GPA is criterion); service quality predicting customer satisfaction (customer satisfaction is the criterion).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9962A9-3CC9-4CD3-BA80-49168E437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5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AA12C-759D-48A1-AB96-87B6FF016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Criterion-Related Evidence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6AF34851-41E7-4D75-A8F0-8C6E2F81C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Predictive validity</a:t>
            </a:r>
          </a:p>
          <a:p>
            <a:pPr lvl="1"/>
            <a:r>
              <a:rPr lang="en-US" altLang="en-US" dirty="0"/>
              <a:t>forecasting the future</a:t>
            </a:r>
          </a:p>
          <a:p>
            <a:pPr lvl="1"/>
            <a:r>
              <a:rPr lang="en-US" altLang="en-US" dirty="0"/>
              <a:t>how well does a test </a:t>
            </a:r>
            <a:r>
              <a:rPr lang="en-US" altLang="en-US" b="1" dirty="0"/>
              <a:t>predict</a:t>
            </a:r>
            <a:r>
              <a:rPr lang="en-US" altLang="en-US" dirty="0"/>
              <a:t> </a:t>
            </a:r>
            <a:r>
              <a:rPr lang="en-US" altLang="en-US" b="1" dirty="0"/>
              <a:t>future outcomes?</a:t>
            </a:r>
          </a:p>
          <a:p>
            <a:pPr lvl="1"/>
            <a:r>
              <a:rPr lang="en-US" altLang="en-US" dirty="0"/>
              <a:t>E.g., Do SAT scores predict 1st year GPA?</a:t>
            </a:r>
          </a:p>
          <a:p>
            <a:pPr lvl="1"/>
            <a:r>
              <a:rPr lang="en-US" altLang="en-US" dirty="0"/>
              <a:t>most tests don’t have great predictive validity (decrease due to time and method variance)</a:t>
            </a:r>
          </a:p>
          <a:p>
            <a:r>
              <a:rPr lang="en-US" altLang="en-US" dirty="0"/>
              <a:t>Concurrent validity</a:t>
            </a:r>
          </a:p>
          <a:p>
            <a:pPr lvl="1"/>
            <a:r>
              <a:rPr lang="en-US" altLang="en-US" dirty="0"/>
              <a:t>forecasting the present</a:t>
            </a:r>
          </a:p>
          <a:p>
            <a:pPr lvl="1"/>
            <a:r>
              <a:rPr lang="en-US" altLang="en-US" dirty="0"/>
              <a:t>how well does a test </a:t>
            </a:r>
            <a:r>
              <a:rPr lang="en-US" altLang="en-US" b="1" dirty="0"/>
              <a:t>predict current similar outcomes?</a:t>
            </a:r>
          </a:p>
          <a:p>
            <a:pPr lvl="1"/>
            <a:r>
              <a:rPr lang="en-US" altLang="en-US" dirty="0"/>
              <a:t>E.g.,</a:t>
            </a:r>
            <a:r>
              <a:rPr lang="en-US" altLang="en-US" b="1" dirty="0"/>
              <a:t> </a:t>
            </a:r>
            <a:r>
              <a:rPr lang="en-US" altLang="en-US" dirty="0"/>
              <a:t>Do GMAT scores predict SAT scores?</a:t>
            </a:r>
          </a:p>
          <a:p>
            <a:pPr lvl="1"/>
            <a:r>
              <a:rPr lang="en-US" altLang="en-US" dirty="0"/>
              <a:t>generally higher than predictive validity estimates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1E9E6B3-772A-4BBA-8499-4ACDA749A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4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32B25-B16E-49DE-94EF-5B6FC86C5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Construct-Related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F85AA-666C-4565-BB9D-8D6F806DB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7595" y="3159979"/>
            <a:ext cx="7253062" cy="3578272"/>
          </a:xfrm>
        </p:spPr>
        <p:txBody>
          <a:bodyPr>
            <a:normAutofit lnSpcReduction="10000"/>
          </a:bodyPr>
          <a:lstStyle/>
          <a:p>
            <a:r>
              <a:rPr lang="en-US" sz="2200" dirty="0"/>
              <a:t>Convergent validity</a:t>
            </a:r>
          </a:p>
          <a:p>
            <a:pPr lvl="1"/>
            <a:r>
              <a:rPr lang="en-HK" dirty="0"/>
              <a:t>A measure correlates highly with other variables with which it should theoretically correlate.</a:t>
            </a:r>
            <a:endParaRPr lang="en-US" dirty="0"/>
          </a:p>
          <a:p>
            <a:pPr lvl="2"/>
            <a:r>
              <a:rPr lang="en-US" dirty="0"/>
              <a:t>Examples: Self-reported versus objective measures; self-esteem and academic performance</a:t>
            </a:r>
          </a:p>
          <a:p>
            <a:r>
              <a:rPr lang="en-US" dirty="0"/>
              <a:t>Discriminant validity</a:t>
            </a:r>
          </a:p>
          <a:p>
            <a:pPr lvl="1"/>
            <a:r>
              <a:rPr lang="en-HK" dirty="0"/>
              <a:t>A measure does not correlate significantly with variables from which it should differ.</a:t>
            </a:r>
            <a:endParaRPr lang="en-US" dirty="0"/>
          </a:p>
          <a:p>
            <a:pPr lvl="1"/>
            <a:r>
              <a:rPr lang="en-US" dirty="0"/>
              <a:t>This does not mean any existing measures that you know do not correlate; should be something that could be related but you want to show that they are distinct.</a:t>
            </a:r>
          </a:p>
        </p:txBody>
      </p:sp>
      <p:pic>
        <p:nvPicPr>
          <p:cNvPr id="4" name="Picture 2" descr="https://socialresearchmethods.net/kb/Assets/images/conidea2.gif">
            <a:extLst>
              <a:ext uri="{FF2B5EF4-FFF2-40B4-BE49-F238E27FC236}">
                <a16:creationId xmlns:a16="http://schemas.microsoft.com/office/drawing/2014/main" id="{FE415C9D-814E-4C3A-9A2C-31320A0FE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4692" y="3591803"/>
            <a:ext cx="2857500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2CA18A-95FA-41F0-A525-EEF24C3D8EC6}"/>
              </a:ext>
            </a:extLst>
          </p:cNvPr>
          <p:cNvSpPr txBox="1"/>
          <p:nvPr/>
        </p:nvSpPr>
        <p:spPr>
          <a:xfrm>
            <a:off x="1018251" y="1752370"/>
            <a:ext cx="8177749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200" dirty="0"/>
              <a:t>Construct-related evidence refers to the extent to which empirical evidence confirms that an inferred construct exists and that a given assessment procedure is measuring the inferred construct accurately.</a:t>
            </a:r>
            <a:endParaRPr lang="en-GB" sz="22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AB85067-AE04-4BF1-A982-EAE3FA235DC7}"/>
              </a:ext>
            </a:extLst>
          </p:cNvPr>
          <p:cNvSpPr/>
          <p:nvPr/>
        </p:nvSpPr>
        <p:spPr>
          <a:xfrm>
            <a:off x="10774933" y="1638420"/>
            <a:ext cx="1284507" cy="935816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EB1CA9-7E68-4AC7-BB4C-A10C13A07892}"/>
              </a:ext>
            </a:extLst>
          </p:cNvPr>
          <p:cNvSpPr txBox="1"/>
          <p:nvPr/>
        </p:nvSpPr>
        <p:spPr>
          <a:xfrm>
            <a:off x="10774933" y="1848003"/>
            <a:ext cx="1413892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academic performance</a:t>
            </a:r>
            <a:endParaRPr lang="en-GB" sz="28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2DA7691-0EAC-4311-B77F-8E9EF33BD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28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6DCDCE-4259-4B19-9838-8F07C4656826}"/>
              </a:ext>
            </a:extLst>
          </p:cNvPr>
          <p:cNvSpPr txBox="1"/>
          <p:nvPr/>
        </p:nvSpPr>
        <p:spPr>
          <a:xfrm>
            <a:off x="8858940" y="3129103"/>
            <a:ext cx="2492055" cy="3416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Discriminant validity</a:t>
            </a:r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AC01BC-7E83-4C2A-8DF1-CA251AC1067E}"/>
              </a:ext>
            </a:extLst>
          </p:cNvPr>
          <p:cNvSpPr txBox="1"/>
          <p:nvPr/>
        </p:nvSpPr>
        <p:spPr>
          <a:xfrm>
            <a:off x="8614692" y="3591600"/>
            <a:ext cx="2880320" cy="27177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873A2ED-0F06-488F-9BE2-65BDA6C663B6}"/>
              </a:ext>
            </a:extLst>
          </p:cNvPr>
          <p:cNvSpPr/>
          <p:nvPr/>
        </p:nvSpPr>
        <p:spPr>
          <a:xfrm>
            <a:off x="9115205" y="1638419"/>
            <a:ext cx="1284507" cy="979765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C29785-E4FB-404B-BB14-42B5F8D2433E}"/>
              </a:ext>
            </a:extLst>
          </p:cNvPr>
          <p:cNvSpPr txBox="1"/>
          <p:nvPr/>
        </p:nvSpPr>
        <p:spPr>
          <a:xfrm>
            <a:off x="9217993" y="1985185"/>
            <a:ext cx="1413892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self esteem</a:t>
            </a:r>
            <a:endParaRPr lang="en-GB" sz="2800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ED4FB5D-D83F-4CBD-9005-78967C4B47A7}"/>
              </a:ext>
            </a:extLst>
          </p:cNvPr>
          <p:cNvCxnSpPr>
            <a:stCxn id="9" idx="1"/>
          </p:cNvCxnSpPr>
          <p:nvPr/>
        </p:nvCxnSpPr>
        <p:spPr>
          <a:xfrm flipH="1">
            <a:off x="10399712" y="2088069"/>
            <a:ext cx="375221" cy="6036"/>
          </a:xfrm>
          <a:prstGeom prst="straightConnector1">
            <a:avLst/>
          </a:prstGeom>
          <a:ln w="127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4E689BF-52BE-48BC-B085-44DBFE92A4B7}"/>
              </a:ext>
            </a:extLst>
          </p:cNvPr>
          <p:cNvSpPr txBox="1"/>
          <p:nvPr/>
        </p:nvSpPr>
        <p:spPr>
          <a:xfrm flipH="1">
            <a:off x="9591511" y="644449"/>
            <a:ext cx="2467929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Self esteem should correlate positively with academic performance</a:t>
            </a:r>
            <a:endParaRPr lang="en-GB" sz="2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733D2D5-CAFE-437B-B0B0-FB5DC3A2D76A}"/>
              </a:ext>
            </a:extLst>
          </p:cNvPr>
          <p:cNvSpPr txBox="1"/>
          <p:nvPr/>
        </p:nvSpPr>
        <p:spPr>
          <a:xfrm>
            <a:off x="9229199" y="284623"/>
            <a:ext cx="2467929" cy="3416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b="1" dirty="0"/>
              <a:t>Convergent validity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8975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89755" y="479491"/>
            <a:ext cx="5616624" cy="3660451"/>
          </a:xfrm>
        </p:spPr>
        <p:txBody>
          <a:bodyPr>
            <a:normAutofit/>
          </a:bodyPr>
          <a:lstStyle/>
          <a:p>
            <a:r>
              <a:rPr lang="en-HK" sz="2000" cap="none" dirty="0"/>
              <a:t>1. </a:t>
            </a:r>
            <a:r>
              <a:rPr lang="en-HK" sz="2000" b="1" cap="none" dirty="0"/>
              <a:t>Tangibles</a:t>
            </a:r>
            <a:r>
              <a:rPr lang="en-HK" sz="2000" cap="none" dirty="0"/>
              <a:t>: appearance of physical facilities, equipment, personnel, and communication materials </a:t>
            </a:r>
            <a:br>
              <a:rPr lang="en-HK" sz="2000" cap="none" dirty="0"/>
            </a:br>
            <a:r>
              <a:rPr lang="en-HK" sz="2000" cap="none" dirty="0"/>
              <a:t>2. </a:t>
            </a:r>
            <a:r>
              <a:rPr lang="en-HK" sz="2000" b="1" cap="none" dirty="0"/>
              <a:t>Reliability</a:t>
            </a:r>
            <a:r>
              <a:rPr lang="en-HK" sz="2000" cap="none" dirty="0"/>
              <a:t>: ability to perform the promised service dependably and accurately</a:t>
            </a:r>
            <a:br>
              <a:rPr lang="en-HK" sz="2000" cap="none" dirty="0"/>
            </a:br>
            <a:r>
              <a:rPr lang="en-HK" sz="2000" cap="none" dirty="0"/>
              <a:t>3. </a:t>
            </a:r>
            <a:r>
              <a:rPr lang="en-HK" sz="2000" b="1" cap="none" dirty="0"/>
              <a:t>Responsiveness</a:t>
            </a:r>
            <a:r>
              <a:rPr lang="en-HK" sz="2000" cap="none" dirty="0"/>
              <a:t>: willingness to help customers and provide prompt service</a:t>
            </a:r>
            <a:br>
              <a:rPr lang="en-HK" sz="2000" cap="none" dirty="0"/>
            </a:br>
            <a:r>
              <a:rPr lang="en-HK" sz="2000" cap="none" dirty="0"/>
              <a:t>4. </a:t>
            </a:r>
            <a:r>
              <a:rPr lang="en-HK" sz="2000" b="1" cap="none" dirty="0"/>
              <a:t>Assurance</a:t>
            </a:r>
            <a:r>
              <a:rPr lang="en-HK" sz="2000" cap="none" dirty="0"/>
              <a:t>: knowledge and courtesy of employees and their ability to convey trust and confidence</a:t>
            </a:r>
            <a:br>
              <a:rPr lang="en-HK" sz="2000" cap="none" dirty="0"/>
            </a:br>
            <a:r>
              <a:rPr lang="en-HK" sz="2000" cap="none" dirty="0"/>
              <a:t>5. </a:t>
            </a:r>
            <a:r>
              <a:rPr lang="en-HK" sz="2000" b="1" cap="none" dirty="0"/>
              <a:t>Empathy</a:t>
            </a:r>
            <a:r>
              <a:rPr lang="en-HK" sz="2000" cap="none" dirty="0"/>
              <a:t>: caring, individualized attention the firm provides its customers</a:t>
            </a:r>
            <a:endParaRPr lang="en-US" sz="2000" cap="none" dirty="0"/>
          </a:p>
        </p:txBody>
      </p:sp>
      <p:sp>
        <p:nvSpPr>
          <p:cNvPr id="43011" name="Content Placeholder 2"/>
          <p:cNvSpPr>
            <a:spLocks noGrp="1"/>
          </p:cNvSpPr>
          <p:nvPr>
            <p:ph sz="half" idx="1"/>
          </p:nvPr>
        </p:nvSpPr>
        <p:spPr>
          <a:xfrm>
            <a:off x="261764" y="4184566"/>
            <a:ext cx="5472607" cy="2673434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en-US" sz="2000" b="1" dirty="0"/>
              <a:t>Tangibles items</a:t>
            </a:r>
          </a:p>
          <a:p>
            <a:pPr lvl="1"/>
            <a:r>
              <a:rPr lang="en-US" sz="1800" dirty="0"/>
              <a:t>They should have </a:t>
            </a:r>
            <a:r>
              <a:rPr lang="en-US" sz="1800" dirty="0">
                <a:solidFill>
                  <a:srgbClr val="FF0000"/>
                </a:solidFill>
              </a:rPr>
              <a:t>up-to-date equipment</a:t>
            </a:r>
            <a:r>
              <a:rPr lang="en-US" sz="1800" dirty="0"/>
              <a:t>. </a:t>
            </a:r>
          </a:p>
          <a:p>
            <a:pPr lvl="1"/>
            <a:r>
              <a:rPr lang="en-US" sz="1800" dirty="0"/>
              <a:t>Their physical </a:t>
            </a:r>
            <a:r>
              <a:rPr lang="en-US" sz="1800" dirty="0">
                <a:solidFill>
                  <a:srgbClr val="FF0000"/>
                </a:solidFill>
              </a:rPr>
              <a:t>facilities should be visually appealing</a:t>
            </a:r>
          </a:p>
          <a:p>
            <a:pPr lvl="1"/>
            <a:r>
              <a:rPr lang="en-US" sz="1800" dirty="0"/>
              <a:t>Their employees should be </a:t>
            </a:r>
            <a:r>
              <a:rPr lang="en-US" sz="1800" dirty="0">
                <a:solidFill>
                  <a:srgbClr val="FF0000"/>
                </a:solidFill>
              </a:rPr>
              <a:t>well dressed and appear neat</a:t>
            </a:r>
            <a:r>
              <a:rPr lang="en-US" sz="1800" dirty="0"/>
              <a:t>.</a:t>
            </a:r>
          </a:p>
          <a:p>
            <a:pPr lvl="1"/>
            <a:r>
              <a:rPr lang="en-US" sz="1800" dirty="0"/>
              <a:t>The </a:t>
            </a:r>
            <a:r>
              <a:rPr lang="en-US" sz="1800" dirty="0">
                <a:solidFill>
                  <a:srgbClr val="FF0000"/>
                </a:solidFill>
              </a:rPr>
              <a:t>appearance</a:t>
            </a:r>
            <a:r>
              <a:rPr lang="en-US" sz="1800" dirty="0"/>
              <a:t> of the physical facilities of these firms should be in </a:t>
            </a:r>
            <a:r>
              <a:rPr lang="en-US" sz="1800" dirty="0">
                <a:solidFill>
                  <a:srgbClr val="FF0000"/>
                </a:solidFill>
              </a:rPr>
              <a:t>keeping with the type of services provided</a:t>
            </a:r>
            <a:r>
              <a:rPr lang="en-US" sz="1800" dirty="0"/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35210F-2A71-4A3D-8768-A5EA661A34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4412" y="812787"/>
            <a:ext cx="5472607" cy="571415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2000" dirty="0"/>
              <a:t>Reliability: Cronbach’s alpha &gt; 0.7</a:t>
            </a:r>
          </a:p>
          <a:p>
            <a:pPr marL="45720" indent="0">
              <a:buNone/>
            </a:pPr>
            <a:r>
              <a:rPr lang="en-US" sz="2000" dirty="0"/>
              <a:t>Validity</a:t>
            </a:r>
          </a:p>
          <a:p>
            <a:pPr marL="502920" indent="-457200">
              <a:buFont typeface="+mj-lt"/>
              <a:buAutoNum type="arabicParenR"/>
            </a:pPr>
            <a:r>
              <a:rPr lang="en-US" sz="2000" dirty="0"/>
              <a:t>Content-related evidence: Expert review and pilot test</a:t>
            </a:r>
          </a:p>
          <a:p>
            <a:pPr marL="502920" indent="-457200">
              <a:buFont typeface="+mj-lt"/>
              <a:buAutoNum type="arabicParenR"/>
            </a:pPr>
            <a:r>
              <a:rPr lang="en-US" sz="2000" dirty="0"/>
              <a:t>Criterion-related evidence: </a:t>
            </a:r>
            <a:r>
              <a:rPr lang="en-HK" sz="2000" dirty="0"/>
              <a:t>Correlate tangibility scores with recognised external criteria such as customer satisfaction</a:t>
            </a:r>
            <a:r>
              <a:rPr lang="en-US" sz="2000" dirty="0"/>
              <a:t> (concurrent validity) or </a:t>
            </a:r>
            <a:r>
              <a:rPr lang="en-HK" sz="2000" dirty="0"/>
              <a:t> behavioural intentions(predictive validity)</a:t>
            </a:r>
          </a:p>
          <a:p>
            <a:pPr marL="502920" indent="-457200">
              <a:buFont typeface="+mj-lt"/>
              <a:buAutoNum type="arabicParenR"/>
            </a:pPr>
            <a:r>
              <a:rPr lang="en-US" sz="2000" dirty="0"/>
              <a:t>Construct-related evidence</a:t>
            </a:r>
          </a:p>
          <a:p>
            <a:pPr lvl="2"/>
            <a:r>
              <a:rPr lang="en-US" sz="2000" dirty="0"/>
              <a:t>Convergent validity: strong correlation with established measures</a:t>
            </a:r>
          </a:p>
          <a:p>
            <a:pPr lvl="2"/>
            <a:r>
              <a:rPr lang="en-US" sz="2000" dirty="0"/>
              <a:t>Discriminant validity: </a:t>
            </a:r>
            <a:r>
              <a:rPr lang="en-AU" sz="2000" dirty="0"/>
              <a:t>– not correlated with other constructs</a:t>
            </a:r>
            <a:endParaRPr lang="en-US" sz="2000" dirty="0"/>
          </a:p>
          <a:p>
            <a:pPr lvl="2"/>
            <a:endParaRPr lang="en-US" sz="2000" dirty="0"/>
          </a:p>
          <a:p>
            <a:pPr lvl="1"/>
            <a:endParaRPr lang="en-US" sz="1600" dirty="0"/>
          </a:p>
          <a:p>
            <a:endParaRPr lang="en-US" sz="2000" dirty="0"/>
          </a:p>
          <a:p>
            <a:endParaRPr lang="en-GB" dirty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B9E1-B12B-4476-BF47-BC3AAE89F02A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59A917-73C6-4ECC-914C-0C1450791774}"/>
              </a:ext>
            </a:extLst>
          </p:cNvPr>
          <p:cNvSpPr txBox="1"/>
          <p:nvPr/>
        </p:nvSpPr>
        <p:spPr>
          <a:xfrm>
            <a:off x="224339" y="300617"/>
            <a:ext cx="3703258" cy="480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800" b="1" dirty="0"/>
              <a:t>Example: SERVQUAL</a:t>
            </a:r>
            <a:endParaRPr lang="en-GB" sz="2800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80B5B0-CD9B-4DF9-85B9-F9B1DFB5B38F}"/>
              </a:ext>
            </a:extLst>
          </p:cNvPr>
          <p:cNvSpPr/>
          <p:nvPr/>
        </p:nvSpPr>
        <p:spPr>
          <a:xfrm>
            <a:off x="549796" y="4509120"/>
            <a:ext cx="5184575" cy="2304256"/>
          </a:xfrm>
          <a:prstGeom prst="rect">
            <a:avLst/>
          </a:prstGeom>
          <a:noFill/>
          <a:ln w="25400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0614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03D9B-D7DA-44B8-AD9F-93335A8B4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Scale development guidelines </a:t>
            </a:r>
            <a:r>
              <a:rPr lang="en-HK" sz="2400" dirty="0"/>
              <a:t>(</a:t>
            </a:r>
            <a:r>
              <a:rPr lang="en-HK" sz="2400" dirty="0" err="1"/>
              <a:t>D</a:t>
            </a:r>
            <a:r>
              <a:rPr lang="en-HK" sz="2400" cap="none" dirty="0" err="1"/>
              <a:t>e</a:t>
            </a:r>
            <a:r>
              <a:rPr lang="en-HK" sz="2400" dirty="0" err="1"/>
              <a:t>V</a:t>
            </a:r>
            <a:r>
              <a:rPr lang="en-HK" sz="2400" cap="none" dirty="0" err="1"/>
              <a:t>ellis</a:t>
            </a:r>
            <a:r>
              <a:rPr lang="en-HK" sz="2400" dirty="0"/>
              <a:t>, 2</a:t>
            </a:r>
            <a:r>
              <a:rPr lang="en-HK" sz="2400" cap="none" baseline="30000" dirty="0"/>
              <a:t>nd</a:t>
            </a:r>
            <a:r>
              <a:rPr lang="en-HK" sz="2400" cap="none" dirty="0"/>
              <a:t> ed., </a:t>
            </a:r>
            <a:r>
              <a:rPr lang="en-HK" sz="2400" dirty="0"/>
              <a:t>2003)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C37AE-83EB-4BC0-A6C9-727D80E66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HK" dirty="0"/>
              <a:t>Step 1: determine clearly what it is you want to measure</a:t>
            </a:r>
          </a:p>
          <a:p>
            <a:pPr marL="45720" indent="0">
              <a:buNone/>
            </a:pPr>
            <a:r>
              <a:rPr lang="en-HK" dirty="0"/>
              <a:t>Step 2: generate an item pool</a:t>
            </a:r>
          </a:p>
          <a:p>
            <a:pPr marL="45720" indent="0">
              <a:buNone/>
            </a:pPr>
            <a:r>
              <a:rPr lang="en-HK" dirty="0"/>
              <a:t>Step 3: determine the format for measurement</a:t>
            </a:r>
          </a:p>
          <a:p>
            <a:pPr marL="45720" indent="0">
              <a:buNone/>
            </a:pPr>
            <a:r>
              <a:rPr lang="en-HK" dirty="0"/>
              <a:t>Step 4: have initial item pool reviewed  by experts</a:t>
            </a:r>
          </a:p>
          <a:p>
            <a:pPr marL="45720" indent="0">
              <a:buNone/>
            </a:pPr>
            <a:r>
              <a:rPr lang="en-HK" dirty="0"/>
              <a:t>Step 5: consider inclusion of validation items</a:t>
            </a:r>
          </a:p>
          <a:p>
            <a:pPr marL="45720" indent="0">
              <a:buNone/>
            </a:pPr>
            <a:r>
              <a:rPr lang="en-HK" dirty="0"/>
              <a:t>Step 6: administer items to a development sample</a:t>
            </a:r>
          </a:p>
          <a:p>
            <a:pPr marL="45720" indent="0">
              <a:buNone/>
            </a:pPr>
            <a:r>
              <a:rPr lang="en-HK" dirty="0"/>
              <a:t>Step 7: evaluate the items</a:t>
            </a:r>
          </a:p>
          <a:p>
            <a:pPr marL="45720" indent="0">
              <a:buNone/>
            </a:pPr>
            <a:r>
              <a:rPr lang="en-HK" dirty="0"/>
              <a:t>Step 8: optimize scale length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FF4D1E-7F28-47AF-AA65-A2D36ADFA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4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C9853-8D17-4A28-AEF4-34D45DEAE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1: determine clearly what it is you want to measure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80ED0-E955-4430-A090-25C7C61EAE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Must be clear about what to include in a measure</a:t>
            </a:r>
            <a:endParaRPr lang="en-GB" dirty="0"/>
          </a:p>
          <a:p>
            <a:r>
              <a:rPr lang="en-HK" dirty="0"/>
              <a:t>Theory as an aid to clarity</a:t>
            </a:r>
          </a:p>
          <a:p>
            <a:pPr lvl="1"/>
            <a:r>
              <a:rPr lang="en-HK" dirty="0"/>
              <a:t>Be well versed in the theory</a:t>
            </a:r>
          </a:p>
          <a:p>
            <a:pPr lvl="1"/>
            <a:r>
              <a:rPr lang="en-HK" dirty="0"/>
              <a:t>Avoid “drift into unintended domains”</a:t>
            </a:r>
          </a:p>
          <a:p>
            <a:r>
              <a:rPr lang="en-HK" dirty="0"/>
              <a:t>Specificity as an aid to clarity</a:t>
            </a:r>
          </a:p>
          <a:p>
            <a:pPr lvl="1"/>
            <a:r>
              <a:rPr lang="en-HK" dirty="0"/>
              <a:t>How specific is the scale? (broad/general constructs versus context-specific constructs)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713F30-B5C5-4E3D-B267-71DE0FB19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4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0CD2F-5350-4AE4-BD02-7A3E0C26D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116DC-AD48-48EF-933A-348523B4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Conceptualization is the process of development and clarification of concepts</a:t>
            </a:r>
          </a:p>
          <a:p>
            <a:r>
              <a:rPr lang="en-HK" dirty="0"/>
              <a:t>In other words, clarifying one's concepts with words and examples and arriving at precise definitions</a:t>
            </a:r>
          </a:p>
          <a:p>
            <a:pPr lvl="1"/>
            <a:r>
              <a:rPr lang="en-HK" dirty="0"/>
              <a:t>e.g., what is meant by education? (Amount of knowledge and training acquired in school)</a:t>
            </a:r>
          </a:p>
          <a:p>
            <a:r>
              <a:rPr lang="en-HK" dirty="0"/>
              <a:t>What do we mean by "social status?”</a:t>
            </a:r>
          </a:p>
          <a:p>
            <a:pPr lvl="1"/>
            <a:r>
              <a:rPr lang="en-HK" dirty="0"/>
              <a:t>Wealth (millionaire)</a:t>
            </a:r>
          </a:p>
          <a:p>
            <a:pPr lvl="1"/>
            <a:r>
              <a:rPr lang="en-HK" dirty="0"/>
              <a:t>Prestige (university professor)</a:t>
            </a:r>
          </a:p>
          <a:p>
            <a:pPr lvl="1"/>
            <a:r>
              <a:rPr lang="en-HK" dirty="0"/>
              <a:t>Power (manager)</a:t>
            </a:r>
          </a:p>
          <a:p>
            <a:r>
              <a:rPr lang="en-HK" dirty="0"/>
              <a:t>These are called “dimensions” of social status</a:t>
            </a: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3A45B2B-5918-4B9A-88ED-CB71FE9887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7307048"/>
              </p:ext>
            </p:extLst>
          </p:nvPr>
        </p:nvGraphicFramePr>
        <p:xfrm>
          <a:off x="6598468" y="3645024"/>
          <a:ext cx="364614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DAEC1-8592-40BE-B218-94C22B5C5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8F5A09-848E-4BB2-BE1C-2ADA42037E27}"/>
              </a:ext>
            </a:extLst>
          </p:cNvPr>
          <p:cNvSpPr txBox="1"/>
          <p:nvPr/>
        </p:nvSpPr>
        <p:spPr>
          <a:xfrm>
            <a:off x="10846940" y="4470165"/>
            <a:ext cx="1296144" cy="480131"/>
          </a:xfrm>
          <a:prstGeom prst="rect">
            <a:avLst/>
          </a:prstGeom>
          <a:noFill/>
          <a:ln>
            <a:solidFill>
              <a:schemeClr val="dk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number of subordinates  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122DC2-5E9B-4EC2-90CC-9D2634F6F41B}"/>
              </a:ext>
            </a:extLst>
          </p:cNvPr>
          <p:cNvSpPr txBox="1"/>
          <p:nvPr/>
        </p:nvSpPr>
        <p:spPr>
          <a:xfrm>
            <a:off x="10851124" y="4986457"/>
            <a:ext cx="1296144" cy="480131"/>
          </a:xfrm>
          <a:prstGeom prst="rect">
            <a:avLst/>
          </a:prstGeom>
          <a:noFill/>
          <a:ln>
            <a:solidFill>
              <a:schemeClr val="dk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Annual budget</a:t>
            </a:r>
            <a:endParaRPr lang="en-GB" sz="2400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A6E40CE-C269-4678-8DF9-8AABEA54FC47}"/>
              </a:ext>
            </a:extLst>
          </p:cNvPr>
          <p:cNvCxnSpPr>
            <a:stCxn id="7" idx="1"/>
          </p:cNvCxnSpPr>
          <p:nvPr/>
        </p:nvCxnSpPr>
        <p:spPr>
          <a:xfrm flipH="1" flipV="1">
            <a:off x="10244608" y="4710230"/>
            <a:ext cx="602332" cy="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72E42AB-234F-44CF-B3A3-F57506FA6C27}"/>
              </a:ext>
            </a:extLst>
          </p:cNvPr>
          <p:cNvCxnSpPr>
            <a:stCxn id="8" idx="1"/>
          </p:cNvCxnSpPr>
          <p:nvPr/>
        </p:nvCxnSpPr>
        <p:spPr>
          <a:xfrm flipH="1">
            <a:off x="10244608" y="5226523"/>
            <a:ext cx="606516" cy="267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0410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057C1-38C2-406A-A386-3437B634B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Dimensions and indicators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0B657-828D-481C-AF8D-C9DED8B0C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We classify different meanings into different groups. Such groups are called "</a:t>
            </a:r>
            <a:r>
              <a:rPr lang="en-HK" b="1" dirty="0"/>
              <a:t>dimensions</a:t>
            </a:r>
            <a:r>
              <a:rPr lang="en-HK" dirty="0"/>
              <a:t>"</a:t>
            </a:r>
          </a:p>
          <a:p>
            <a:r>
              <a:rPr lang="en-HK" dirty="0"/>
              <a:t>A concept may have more than one dimension (e.g., as in case of social status).</a:t>
            </a:r>
          </a:p>
          <a:p>
            <a:r>
              <a:rPr lang="en-HK" dirty="0"/>
              <a:t>At a practical level, we are usually more interested in dimensions than in concepts (which are more abstract, vague).</a:t>
            </a:r>
          </a:p>
          <a:p>
            <a:r>
              <a:rPr lang="en-HK" dirty="0"/>
              <a:t>When a dimension is not directly observable, we use </a:t>
            </a:r>
            <a:r>
              <a:rPr lang="en-HK" b="1" dirty="0"/>
              <a:t>indicators</a:t>
            </a:r>
            <a:endParaRPr lang="en-HK" dirty="0"/>
          </a:p>
          <a:p>
            <a:r>
              <a:rPr lang="en-HK" dirty="0"/>
              <a:t>For example, to measure power, we may use</a:t>
            </a:r>
          </a:p>
          <a:p>
            <a:pPr lvl="1"/>
            <a:r>
              <a:rPr lang="en-HK" dirty="0"/>
              <a:t>number of people under your supervision</a:t>
            </a:r>
          </a:p>
          <a:p>
            <a:pPr lvl="1"/>
            <a:r>
              <a:rPr lang="en-HK" dirty="0"/>
              <a:t>extent of your supervision (close versus minimal supervision)</a:t>
            </a:r>
          </a:p>
          <a:p>
            <a:pPr lvl="1"/>
            <a:r>
              <a:rPr lang="en-HK" dirty="0"/>
              <a:t>your annual budget</a:t>
            </a:r>
          </a:p>
          <a:p>
            <a:pPr lvl="1"/>
            <a:r>
              <a:rPr lang="en-HK" dirty="0"/>
              <a:t>amount of equipment under your control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D08A81-01C8-47C2-8F61-BD8EA7919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7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50A52-375B-4CC1-BE3E-210A6A3A2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Step 2: generate an item pool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9F4FC-5665-419A-9AB7-847A3AC2C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Choose items that reflect the scale’s purpose</a:t>
            </a:r>
          </a:p>
          <a:p>
            <a:pPr lvl="1"/>
            <a:r>
              <a:rPr lang="en-HK" dirty="0"/>
              <a:t>Items are overt manifestations of a common latent variable</a:t>
            </a:r>
          </a:p>
          <a:p>
            <a:pPr lvl="1"/>
            <a:r>
              <a:rPr lang="en-HK" dirty="0"/>
              <a:t>E.g., Test anxiety</a:t>
            </a:r>
            <a:r>
              <a:rPr lang="en-HK" dirty="0">
                <a:sym typeface="Wingdings" panose="05000000000000000000" pitchFamily="2" charset="2"/>
              </a:rPr>
              <a:t> </a:t>
            </a:r>
            <a:r>
              <a:rPr lang="en-HK" dirty="0"/>
              <a:t>headaches, stomach aches, excessive sweating, shortness of breath, rapid heartbeat and dry mouth</a:t>
            </a:r>
          </a:p>
          <a:p>
            <a:r>
              <a:rPr lang="en-HK" dirty="0"/>
              <a:t>Redundancy is expected</a:t>
            </a:r>
          </a:p>
          <a:p>
            <a:pPr lvl="1"/>
            <a:r>
              <a:rPr lang="en-HK" dirty="0"/>
              <a:t>Generate as many items as possible that capture the phenomenon. </a:t>
            </a:r>
          </a:p>
          <a:p>
            <a:r>
              <a:rPr lang="en-HK" dirty="0"/>
              <a:t>Number of items</a:t>
            </a:r>
          </a:p>
          <a:p>
            <a:pPr lvl="1"/>
            <a:r>
              <a:rPr lang="en-HK" dirty="0"/>
              <a:t>3 to 4 times more items than the final scale. The larger the pool, the better. </a:t>
            </a:r>
          </a:p>
          <a:p>
            <a:pPr lvl="1"/>
            <a:r>
              <a:rPr lang="en-HK" dirty="0"/>
              <a:t>Can start to eliminate items if they are not clear, irrelevant or unnecessarily similar</a:t>
            </a:r>
          </a:p>
          <a:p>
            <a:pPr lvl="1"/>
            <a:r>
              <a:rPr lang="en-HK" dirty="0"/>
              <a:t>Choose items that correlate with one another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FA82E-6E55-430E-98F5-ABBF0055B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50A52-375B-4CC1-BE3E-210A6A3A2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Step 2: generate an item pool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9F4FC-5665-419A-9AB7-847A3AC2C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Characteristics of good and bad items</a:t>
            </a:r>
          </a:p>
          <a:p>
            <a:pPr lvl="1"/>
            <a:r>
              <a:rPr lang="en-HK" dirty="0"/>
              <a:t>Items must be clear and unambiguous</a:t>
            </a:r>
          </a:p>
          <a:p>
            <a:pPr lvl="1"/>
            <a:r>
              <a:rPr lang="en-HK" dirty="0"/>
              <a:t>Avoid lengthy items (leads to complexity)</a:t>
            </a:r>
          </a:p>
          <a:p>
            <a:pPr lvl="1"/>
            <a:r>
              <a:rPr lang="en-HK" dirty="0"/>
              <a:t>Consider the reading level of the audience</a:t>
            </a:r>
          </a:p>
          <a:p>
            <a:pPr lvl="1"/>
            <a:r>
              <a:rPr lang="en-HK" dirty="0"/>
              <a:t>Avoid multiple negatives</a:t>
            </a:r>
            <a:endParaRPr lang="en-HK" dirty="0">
              <a:solidFill>
                <a:srgbClr val="FF0000"/>
              </a:solidFill>
            </a:endParaRPr>
          </a:p>
          <a:p>
            <a:pPr lvl="1"/>
            <a:r>
              <a:rPr lang="en-HK" dirty="0"/>
              <a:t>Avoid double-barrelled items (convey two or more ideas)</a:t>
            </a:r>
          </a:p>
          <a:p>
            <a:pPr lvl="1"/>
            <a:r>
              <a:rPr lang="en-HK" dirty="0"/>
              <a:t>Avoid ambiguous pronoun references (who is the “their” referring to?)</a:t>
            </a:r>
          </a:p>
          <a:p>
            <a:pPr lvl="2"/>
            <a:r>
              <a:rPr lang="en-HK" dirty="0"/>
              <a:t>E.g., “Murders and rapists should not seek pardons from politicians because </a:t>
            </a:r>
            <a:r>
              <a:rPr lang="en-HK" b="1" dirty="0"/>
              <a:t>they</a:t>
            </a:r>
            <a:r>
              <a:rPr lang="en-HK" dirty="0"/>
              <a:t> are  the scum of the earth”</a:t>
            </a:r>
          </a:p>
          <a:p>
            <a:r>
              <a:rPr lang="en-HK" dirty="0"/>
              <a:t>Include both positively and negatively worded items</a:t>
            </a:r>
          </a:p>
          <a:p>
            <a:pPr lvl="1"/>
            <a:r>
              <a:rPr lang="en-HK" dirty="0"/>
              <a:t>Avoid acquiescence, affirmation, or agreement bias (agree regardless of content in the survey)</a:t>
            </a:r>
          </a:p>
          <a:p>
            <a:pPr lvl="1"/>
            <a:r>
              <a:rPr lang="en-HK" dirty="0"/>
              <a:t>But negatively worded items my may confuse readers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D8E4CF-E422-46CF-907E-D7B49F5F8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ACDF76-B9F2-6634-C3EF-4CB27CD3BD5A}"/>
              </a:ext>
            </a:extLst>
          </p:cNvPr>
          <p:cNvSpPr txBox="1"/>
          <p:nvPr/>
        </p:nvSpPr>
        <p:spPr>
          <a:xfrm>
            <a:off x="6958507" y="1621064"/>
            <a:ext cx="52303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Do you agree that resort guests should </a:t>
            </a:r>
            <a:r>
              <a:rPr lang="en-HK" sz="2000" b="1" dirty="0">
                <a:solidFill>
                  <a:srgbClr val="FF0000"/>
                </a:solidFill>
              </a:rPr>
              <a:t>not be not allowed </a:t>
            </a:r>
            <a:r>
              <a:rPr lang="en-HK" sz="2000" b="1" dirty="0"/>
              <a:t>to wear </a:t>
            </a:r>
            <a:r>
              <a:rPr lang="en-HK" sz="2000" b="1" dirty="0">
                <a:solidFill>
                  <a:srgbClr val="FF0000"/>
                </a:solidFill>
              </a:rPr>
              <a:t>flip flops and swimming trunks</a:t>
            </a:r>
            <a:r>
              <a:rPr lang="en-HK" sz="2000" b="1" dirty="0"/>
              <a:t> in this restaurant?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Resort guests should be allowed to wear flip flops in this restaurant. Agree or disagree?</a:t>
            </a:r>
          </a:p>
        </p:txBody>
      </p:sp>
    </p:spTree>
    <p:extLst>
      <p:ext uri="{BB962C8B-B14F-4D97-AF65-F5344CB8AC3E}">
        <p14:creationId xmlns:p14="http://schemas.microsoft.com/office/powerpoint/2010/main" val="3446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4453-9745-4B15-889B-6BDA63AD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3: determine the format for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8BCA-DB9A-4DE7-BBCA-7A6F0F995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HK" dirty="0"/>
              <a:t>A scale often consists of two parts a </a:t>
            </a:r>
            <a:r>
              <a:rPr lang="en-HK" b="1" dirty="0"/>
              <a:t>stem</a:t>
            </a:r>
            <a:r>
              <a:rPr lang="en-HK" dirty="0"/>
              <a:t> and a series of </a:t>
            </a:r>
            <a:r>
              <a:rPr lang="en-HK" b="1" dirty="0"/>
              <a:t>response options</a:t>
            </a:r>
          </a:p>
          <a:p>
            <a:pPr lvl="1"/>
            <a:r>
              <a:rPr lang="en-HK" dirty="0"/>
              <a:t>E.g., “On the whole, I get along well with my supervisors.” </a:t>
            </a:r>
          </a:p>
          <a:p>
            <a:pPr lvl="1"/>
            <a:r>
              <a:rPr lang="en-HK" dirty="0"/>
              <a:t>① Strongly disagree ② disagree ③ neutral ④ agree ⑤ strongly agree</a:t>
            </a:r>
          </a:p>
          <a:p>
            <a:r>
              <a:rPr lang="en-HK" dirty="0"/>
              <a:t>How many response options/categories?</a:t>
            </a:r>
          </a:p>
          <a:p>
            <a:pPr lvl="1"/>
            <a:r>
              <a:rPr lang="en-HK" dirty="0"/>
              <a:t>Can respondent discriminate them meaningfully?</a:t>
            </a:r>
          </a:p>
          <a:p>
            <a:pPr lvl="1"/>
            <a:r>
              <a:rPr lang="en-HK" dirty="0"/>
              <a:t>Avoid using words or phrases that are ambiguous (e.g., “somewhat” and “not very”)</a:t>
            </a:r>
          </a:p>
          <a:p>
            <a:r>
              <a:rPr lang="en-HK" dirty="0"/>
              <a:t>Odd or even numbers? </a:t>
            </a:r>
          </a:p>
          <a:p>
            <a:pPr lvl="1"/>
            <a:r>
              <a:rPr lang="en-HK" dirty="0"/>
              <a:t>Odd implies a central/neutral item</a:t>
            </a:r>
          </a:p>
          <a:p>
            <a:pPr lvl="1"/>
            <a:r>
              <a:rPr lang="en-HK" dirty="0"/>
              <a:t>An even requires respondent to make a commitment, even if a weak one.</a:t>
            </a:r>
          </a:p>
          <a:p>
            <a:r>
              <a:rPr lang="en-HK" dirty="0"/>
              <a:t>Binary Options (e.g., agree/disagree)</a:t>
            </a:r>
          </a:p>
          <a:p>
            <a:pPr lvl="1"/>
            <a:r>
              <a:rPr lang="en-HK" dirty="0"/>
              <a:t>Good as they are easy to answer</a:t>
            </a:r>
            <a:endParaRPr lang="en-GB" dirty="0"/>
          </a:p>
          <a:p>
            <a:pPr lvl="1"/>
            <a:r>
              <a:rPr lang="en-HK" dirty="0"/>
              <a:t>Short coming is minimal variability in responses</a:t>
            </a:r>
          </a:p>
          <a:p>
            <a:pPr lvl="1"/>
            <a:r>
              <a:rPr lang="en-HK" dirty="0"/>
              <a:t>Need more items to ensure high scale variability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15904-14CF-45C5-872A-035CE511B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5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4453-9745-4B15-889B-6BDA63AD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3: determine the format for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8BCA-DB9A-4DE7-BBCA-7A6F0F995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lnSpcReduction="10000"/>
          </a:bodyPr>
          <a:lstStyle/>
          <a:p>
            <a:r>
              <a:rPr lang="en-HK" dirty="0"/>
              <a:t>Likert scale (usually a declarative sentence)</a:t>
            </a:r>
          </a:p>
          <a:p>
            <a:pPr lvl="1"/>
            <a:r>
              <a:rPr lang="en-HK" dirty="0"/>
              <a:t>Best used to measure opinions, attitudes, beliefs, etc.</a:t>
            </a:r>
          </a:p>
          <a:p>
            <a:pPr lvl="1"/>
            <a:r>
              <a:rPr lang="en-HK" dirty="0"/>
              <a:t>Responses should be equally spaced in agreement</a:t>
            </a:r>
          </a:p>
          <a:p>
            <a:pPr lvl="1"/>
            <a:r>
              <a:rPr lang="en-HK" dirty="0"/>
              <a:t>Avoid too mild statements in your questions to avoid too much agreement</a:t>
            </a:r>
          </a:p>
          <a:p>
            <a:pPr lvl="1"/>
            <a:r>
              <a:rPr lang="en-HK" dirty="0"/>
              <a:t>Example:</a:t>
            </a:r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r>
              <a:rPr lang="en-HK" dirty="0"/>
              <a:t>Item 3 tends to have low discrimination power because most people will agree with the statement strongly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6CC016-AB3F-450F-A320-88DC2A8146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044334"/>
              </p:ext>
            </p:extLst>
          </p:nvPr>
        </p:nvGraphicFramePr>
        <p:xfrm>
          <a:off x="1845940" y="3789040"/>
          <a:ext cx="8856984" cy="16459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904007">
                  <a:extLst>
                    <a:ext uri="{9D8B030D-6E8A-4147-A177-3AD203B41FA5}">
                      <a16:colId xmlns:a16="http://schemas.microsoft.com/office/drawing/2014/main" val="3672822649"/>
                    </a:ext>
                  </a:extLst>
                </a:gridCol>
                <a:gridCol w="5952977">
                  <a:extLst>
                    <a:ext uri="{9D8B030D-6E8A-4147-A177-3AD203B41FA5}">
                      <a16:colId xmlns:a16="http://schemas.microsoft.com/office/drawing/2014/main" val="4106203411"/>
                    </a:ext>
                  </a:extLst>
                </a:gridCol>
              </a:tblGrid>
              <a:tr h="274960">
                <a:tc>
                  <a:txBody>
                    <a:bodyPr/>
                    <a:lstStyle/>
                    <a:p>
                      <a:r>
                        <a:rPr lang="en-HK" sz="1600" dirty="0"/>
                        <a:t>Strongly worded item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1. Physicians generally ignore what patients say.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5374869"/>
                  </a:ext>
                </a:extLst>
              </a:tr>
              <a:tr h="474588">
                <a:tc>
                  <a:txBody>
                    <a:bodyPr/>
                    <a:lstStyle/>
                    <a:p>
                      <a:r>
                        <a:rPr lang="en-HK" sz="1600" dirty="0"/>
                        <a:t>Moderately worded item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2. Sometimes, physicians do not pay as much attention as they should to patients.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742085"/>
                  </a:ext>
                </a:extLst>
              </a:tr>
              <a:tr h="474588">
                <a:tc>
                  <a:txBody>
                    <a:bodyPr/>
                    <a:lstStyle/>
                    <a:p>
                      <a:r>
                        <a:rPr lang="en-HK" sz="1600" dirty="0"/>
                        <a:t>Weakly worded item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3. Once in a while, physicians might forget or miss something a patient has told them.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2773676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3A7E41-86C1-446E-8D8B-94E174E2E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33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6DE7F-56AD-4700-A986-1709C9C4C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240" y="50912"/>
            <a:ext cx="9753600" cy="1325562"/>
          </a:xfrm>
        </p:spPr>
        <p:txBody>
          <a:bodyPr>
            <a:normAutofit/>
          </a:bodyPr>
          <a:lstStyle/>
          <a:p>
            <a:r>
              <a:rPr lang="en-HK" dirty="0"/>
              <a:t>Step 4: have initial item pool reviewed by experts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CD3F9-D717-4CAD-96BE-9F1988B66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700808"/>
            <a:ext cx="9753600" cy="4752528"/>
          </a:xfrm>
        </p:spPr>
        <p:txBody>
          <a:bodyPr>
            <a:normAutofit fontScale="92500"/>
          </a:bodyPr>
          <a:lstStyle/>
          <a:p>
            <a:r>
              <a:rPr lang="en-HK" dirty="0"/>
              <a:t>Get people who understand your concept to review the questions</a:t>
            </a:r>
          </a:p>
          <a:p>
            <a:pPr lvl="1"/>
            <a:r>
              <a:rPr lang="en-HK" dirty="0"/>
              <a:t>Confirms or invalidates the definition of the phenomenon</a:t>
            </a:r>
          </a:p>
          <a:p>
            <a:pPr lvl="1"/>
            <a:r>
              <a:rPr lang="en-HK" dirty="0"/>
              <a:t>Evaluates the clarity and comprehensiveness of the scale items</a:t>
            </a:r>
          </a:p>
          <a:p>
            <a:pPr lvl="1"/>
            <a:r>
              <a:rPr lang="en-HK" dirty="0"/>
              <a:t>Helps tap phenomenon that researchers have failed to include</a:t>
            </a:r>
          </a:p>
          <a:p>
            <a:pPr lvl="1"/>
            <a:r>
              <a:rPr lang="en-HK" dirty="0"/>
              <a:t>Final decision to include or not remains with the researcher</a:t>
            </a:r>
          </a:p>
          <a:p>
            <a:r>
              <a:rPr lang="en-HK" dirty="0"/>
              <a:t>Typical review questions</a:t>
            </a:r>
          </a:p>
          <a:p>
            <a:pPr lvl="1"/>
            <a:r>
              <a:rPr lang="en-HK" dirty="0"/>
              <a:t>Relevance: Please rate the relevance of each item to its respective dimension/concept  </a:t>
            </a:r>
          </a:p>
          <a:p>
            <a:pPr lvl="2"/>
            <a:r>
              <a:rPr lang="en-HK" dirty="0"/>
              <a:t>1 = the item is marginally relevant to the dimension/concept</a:t>
            </a:r>
          </a:p>
          <a:p>
            <a:pPr lvl="2"/>
            <a:r>
              <a:rPr lang="en-HK" dirty="0"/>
              <a:t>2= the item is moderately relevant to the dimension/concept</a:t>
            </a:r>
          </a:p>
          <a:p>
            <a:pPr lvl="2"/>
            <a:r>
              <a:rPr lang="en-HK" dirty="0"/>
              <a:t>3= the item is substantially relevant to the dimension/concept</a:t>
            </a:r>
          </a:p>
          <a:p>
            <a:pPr lvl="1"/>
            <a:r>
              <a:rPr lang="en-HK" dirty="0"/>
              <a:t>Clarity: Please evaluate the clarity of the wording and provide suggestions to make the questions clearer, if possible</a:t>
            </a:r>
          </a:p>
          <a:p>
            <a:pPr lvl="1"/>
            <a:r>
              <a:rPr lang="en-HK" dirty="0"/>
              <a:t>Comprehensiveness: Are there any items that you feel should be added?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08398-0C3C-411E-A07C-CF363E068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8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96044-E6BC-4603-8318-28F3DC872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5: consider inclusion of validation items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B8E4B-E1CE-497B-992F-B1353192D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sz="2800" dirty="0"/>
              <a:t>Two types of items can be included</a:t>
            </a:r>
          </a:p>
          <a:p>
            <a:pPr lvl="1"/>
            <a:r>
              <a:rPr lang="en-HK" sz="2400" dirty="0"/>
              <a:t>Items that detect flaws/problems </a:t>
            </a:r>
          </a:p>
          <a:p>
            <a:pPr lvl="2"/>
            <a:r>
              <a:rPr lang="en-HK" sz="2000" dirty="0"/>
              <a:t>Social desirability scale (e.g., “I am always careful about my manner of dress”; “I like to gossip at times”) can be included to determine if the responses are affected by social desirability.</a:t>
            </a:r>
          </a:p>
          <a:p>
            <a:pPr lvl="1"/>
            <a:r>
              <a:rPr lang="en-HK" sz="2400" dirty="0"/>
              <a:t>Items for assessing construct validity</a:t>
            </a:r>
          </a:p>
          <a:p>
            <a:pPr lvl="2"/>
            <a:r>
              <a:rPr lang="en-HK" sz="2200" dirty="0"/>
              <a:t>The measures of some related constructs (dependent variables) can be included to determine criterion-related validity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05D1F0-2BD9-4522-9065-6C45B66CB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13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C8A5F-3DC4-4293-A8B7-4B44A2233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6: administer items to a development sample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56BD6-B949-495D-98CB-CFEE24A0D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The sample should be sufficiently large to reduce sample variance.</a:t>
            </a:r>
          </a:p>
          <a:p>
            <a:r>
              <a:rPr lang="en-HK" dirty="0"/>
              <a:t>N &gt; 300 (Nunnally, 1978)</a:t>
            </a:r>
          </a:p>
          <a:p>
            <a:r>
              <a:rPr lang="en-HK" dirty="0"/>
              <a:t>Many scales have been tested with smaller samples. A recent study* shows that 30 participants is the minimum.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DAE4B6-C16C-4072-A5B4-CCD9A61B3122}"/>
              </a:ext>
            </a:extLst>
          </p:cNvPr>
          <p:cNvSpPr txBox="1"/>
          <p:nvPr/>
        </p:nvSpPr>
        <p:spPr>
          <a:xfrm>
            <a:off x="1245502" y="4818868"/>
            <a:ext cx="9725709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b="1" dirty="0"/>
              <a:t>“… 30 representative participants from the population of interest is a reasonable minimum recommendation for a pilot study where the purpose is preliminary survey or scale development.”</a:t>
            </a:r>
            <a:r>
              <a:rPr lang="en-HK" dirty="0" err="1"/>
              <a:t>Johanson</a:t>
            </a:r>
            <a:r>
              <a:rPr lang="en-HK" dirty="0"/>
              <a:t>, G. A., &amp; Brooks, G. P. (2010). Initial scale development: sample size for pilot studies. Educational and Psychological Measurement, 70(3), 394-400.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94032-2780-44DC-8C27-A35CE929D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117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E1777-9731-4B24-B794-EBD409550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HK" dirty="0"/>
            </a:br>
            <a:r>
              <a:rPr lang="en-HK" dirty="0"/>
              <a:t>Step 7: evaluate the items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915EC-1983-462D-88D2-34A78080F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Item means</a:t>
            </a:r>
          </a:p>
          <a:p>
            <a:pPr lvl="1"/>
            <a:r>
              <a:rPr lang="en-HK" dirty="0"/>
              <a:t>Items with means close to the middle of the scale (near 4 on a 7-point scale) are good. </a:t>
            </a:r>
          </a:p>
          <a:p>
            <a:pPr lvl="1"/>
            <a:r>
              <a:rPr lang="en-HK" dirty="0"/>
              <a:t>Items with means near the extreme ends are bad (they may not detect certain values, which will also have low item variance)</a:t>
            </a:r>
          </a:p>
          <a:p>
            <a:r>
              <a:rPr lang="en-HK" dirty="0"/>
              <a:t>Items with large variances are good</a:t>
            </a:r>
          </a:p>
          <a:p>
            <a:r>
              <a:rPr lang="en-HK" dirty="0"/>
              <a:t>Item-scale correlations</a:t>
            </a:r>
          </a:p>
          <a:p>
            <a:pPr lvl="1"/>
            <a:r>
              <a:rPr lang="en-HK" dirty="0"/>
              <a:t>Each item should strongly correlate with the remaining items</a:t>
            </a:r>
          </a:p>
          <a:p>
            <a:r>
              <a:rPr lang="en-HK" dirty="0"/>
              <a:t>Cronbach’s alpha is a measure of internal consistency, or correlations between items, when all items are measuring the same construct </a:t>
            </a:r>
          </a:p>
          <a:p>
            <a:pPr lvl="1"/>
            <a:r>
              <a:rPr lang="en-HK" dirty="0"/>
              <a:t>But alpha value is also influenced by the number of items in the scale</a:t>
            </a:r>
          </a:p>
          <a:p>
            <a:pPr lvl="1"/>
            <a:r>
              <a:rPr lang="en-HK" dirty="0"/>
              <a:t>Anything higher than .70 is a good alpha. If above .90, can consider shortening the scale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20DF8F-4A32-4C57-BD9A-036B57AD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60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884BA-1BBD-4058-90B8-C3570925F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HK" dirty="0"/>
            </a:br>
            <a:r>
              <a:rPr lang="en-HK" dirty="0"/>
              <a:t>Step 8: optimize scale length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64021-6856-4C51-B85F-D379D0FCC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Effect of scale length on reliability</a:t>
            </a:r>
          </a:p>
          <a:p>
            <a:pPr lvl="1"/>
            <a:r>
              <a:rPr lang="en-HK" dirty="0"/>
              <a:t>Longer scales are more reliable; shorter scales are easier for participants.</a:t>
            </a:r>
          </a:p>
          <a:p>
            <a:pPr lvl="1"/>
            <a:r>
              <a:rPr lang="en-HK" dirty="0"/>
              <a:t>Typically 4 to 12 items per dimension</a:t>
            </a:r>
          </a:p>
          <a:p>
            <a:r>
              <a:rPr lang="en-HK" dirty="0"/>
              <a:t>Effects of dropping “bad” items</a:t>
            </a:r>
          </a:p>
          <a:p>
            <a:pPr lvl="1"/>
            <a:r>
              <a:rPr lang="en-HK" dirty="0"/>
              <a:t>If an item has a lower than average correlation with other items, removing that item will increase alpha</a:t>
            </a:r>
          </a:p>
          <a:p>
            <a:r>
              <a:rPr lang="en-HK" dirty="0"/>
              <a:t>Tinkering with scale length</a:t>
            </a:r>
          </a:p>
          <a:p>
            <a:pPr lvl="1"/>
            <a:r>
              <a:rPr lang="en-HK" dirty="0"/>
              <a:t>The items that have the lowest scale-item correlations should be eliminated first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B3FC4-0A00-4A36-A033-D0B02C962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71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F0D61-3978-4A27-9B95-8D83E9A07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884" y="-5680"/>
            <a:ext cx="8909248" cy="1152128"/>
          </a:xfrm>
        </p:spPr>
        <p:txBody>
          <a:bodyPr/>
          <a:lstStyle/>
          <a:p>
            <a:r>
              <a:rPr lang="en-HK" dirty="0"/>
              <a:t>Summary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5A89D6-6E0C-40E3-9DBC-3EF4636F6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77223"/>
              </p:ext>
            </p:extLst>
          </p:nvPr>
        </p:nvGraphicFramePr>
        <p:xfrm>
          <a:off x="765820" y="1268760"/>
          <a:ext cx="10657184" cy="5039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3296183153"/>
                    </a:ext>
                  </a:extLst>
                </a:gridCol>
                <a:gridCol w="6552728">
                  <a:extLst>
                    <a:ext uri="{9D8B030D-6E8A-4147-A177-3AD203B41FA5}">
                      <a16:colId xmlns:a16="http://schemas.microsoft.com/office/drawing/2014/main" val="14637549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Steps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Recommendations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93040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1: determine clearly what it is you want to measure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1: Theory comes first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3657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2: generate an item pool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2: 3 to 4 times as many items as in the final measure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204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3: determine the format for measurement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3: The format is related to the purpose of the measure and theory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882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4: have initial item pool reviewed  by experts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4: Evaluate the clarity and comprehensiveness of the items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3335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5: consider inclusion of validation items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5: Add items to detect flaws/problems and assess construct validity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73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6: administer items to a development sample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6: Advice on size and representativeness of the sample (Nunnally: n &gt; 300); (</a:t>
                      </a:r>
                      <a:r>
                        <a:rPr lang="en-HK" sz="1600" dirty="0" err="1"/>
                        <a:t>Johanson</a:t>
                      </a:r>
                      <a:r>
                        <a:rPr lang="en-HK" sz="1600" dirty="0"/>
                        <a:t> &amp; Brooks: n &gt; 30)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4393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7: evaluate the items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7: High inter-item correlations, high item-scale correlations, relatively high variance, item means close to centre of the range and high Cronbach alpha (&gt; 0.7)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6353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8: optimize scale length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8: Trade-off between reliability and brevity; cross validation with large sample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9305923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155839-6160-4870-8A3B-2051FF162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投影片編號版面配置區 5">
            <a:extLst>
              <a:ext uri="{FF2B5EF4-FFF2-40B4-BE49-F238E27FC236}">
                <a16:creationId xmlns:a16="http://schemas.microsoft.com/office/drawing/2014/main" id="{CDA534D7-9DCC-44FA-B464-39F49FB16E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5C3B04-3176-4DF9-9559-3040B23662C2}" type="slidenum">
              <a:rPr lang="en-US" altLang="zh-TW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44</a:t>
            </a:fld>
            <a:endParaRPr lang="en-US" altLang="zh-TW" sz="1200">
              <a:solidFill>
                <a:srgbClr val="898989"/>
              </a:solidFill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A117C45-8F59-4B0C-A754-2126A56607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944564"/>
            <a:ext cx="1327150" cy="4905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1. Specify domain </a:t>
            </a:r>
            <a:b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</a:b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of the construct</a:t>
            </a:r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5074C97D-67AE-4A41-8ABE-3797D24700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1641475"/>
            <a:ext cx="1327150" cy="4905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2. Generate sample </a:t>
            </a:r>
            <a:b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</a:b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of Items</a:t>
            </a:r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963903E1-EEE8-4F2F-BA1E-FA700FB94A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2338389"/>
            <a:ext cx="1327150" cy="4905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3. Collect data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4C26359E-F38C-4039-B88C-1A594A0338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3035300"/>
            <a:ext cx="1327150" cy="4905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4. Purify measure</a:t>
            </a:r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973A1CE8-C53A-45EA-AFCD-CAC8A5D62F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3732214"/>
            <a:ext cx="1327150" cy="4905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5. Collect data</a:t>
            </a:r>
          </a:p>
        </p:txBody>
      </p:sp>
      <p:sp>
        <p:nvSpPr>
          <p:cNvPr id="14344" name="Rectangle 8">
            <a:extLst>
              <a:ext uri="{FF2B5EF4-FFF2-40B4-BE49-F238E27FC236}">
                <a16:creationId xmlns:a16="http://schemas.microsoft.com/office/drawing/2014/main" id="{14541576-4917-4AC6-AAD3-F3F2490BE9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4429125"/>
            <a:ext cx="1327150" cy="4905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6. Assess reliability</a:t>
            </a:r>
          </a:p>
        </p:txBody>
      </p:sp>
      <p:sp>
        <p:nvSpPr>
          <p:cNvPr id="14345" name="Rectangle 9">
            <a:extLst>
              <a:ext uri="{FF2B5EF4-FFF2-40B4-BE49-F238E27FC236}">
                <a16:creationId xmlns:a16="http://schemas.microsoft.com/office/drawing/2014/main" id="{8A4FA7AB-136E-435C-ADA0-F7F2654CFF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5126039"/>
            <a:ext cx="1327150" cy="4905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7. Assess validity</a:t>
            </a:r>
          </a:p>
        </p:txBody>
      </p:sp>
      <p:sp>
        <p:nvSpPr>
          <p:cNvPr id="14346" name="Rectangle 10">
            <a:extLst>
              <a:ext uri="{FF2B5EF4-FFF2-40B4-BE49-F238E27FC236}">
                <a16:creationId xmlns:a16="http://schemas.microsoft.com/office/drawing/2014/main" id="{100DFB78-FD50-462F-AC6C-B3CFB8D7C7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2" y="5822950"/>
            <a:ext cx="1327150" cy="4905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Times New Roman" panose="02020603050405020304" pitchFamily="18" charset="0"/>
                <a:ea typeface="細明體" panose="02020509000000000000" pitchFamily="49" charset="-120"/>
              </a:rPr>
              <a:t>8. Develop norms</a:t>
            </a:r>
          </a:p>
        </p:txBody>
      </p:sp>
      <p:cxnSp>
        <p:nvCxnSpPr>
          <p:cNvPr id="14347" name="AutoShape 11">
            <a:extLst>
              <a:ext uri="{FF2B5EF4-FFF2-40B4-BE49-F238E27FC236}">
                <a16:creationId xmlns:a16="http://schemas.microsoft.com/office/drawing/2014/main" id="{08D40133-6494-49D8-BE51-ADFE28840F23}"/>
              </a:ext>
            </a:extLst>
          </p:cNvPr>
          <p:cNvCxnSpPr>
            <a:cxnSpLocks noChangeShapeType="1"/>
            <a:stCxn id="14344" idx="1"/>
            <a:endCxn id="14340" idx="1"/>
          </p:cNvCxnSpPr>
          <p:nvPr/>
        </p:nvCxnSpPr>
        <p:spPr bwMode="auto">
          <a:xfrm rot="10800000" flipH="1">
            <a:off x="2855912" y="1887538"/>
            <a:ext cx="1588" cy="2787650"/>
          </a:xfrm>
          <a:prstGeom prst="bentConnector3">
            <a:avLst>
              <a:gd name="adj1" fmla="val -27500009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48" name="AutoShape 12">
            <a:extLst>
              <a:ext uri="{FF2B5EF4-FFF2-40B4-BE49-F238E27FC236}">
                <a16:creationId xmlns:a16="http://schemas.microsoft.com/office/drawing/2014/main" id="{D94B73BD-7672-4C4F-A56A-353928887D02}"/>
              </a:ext>
            </a:extLst>
          </p:cNvPr>
          <p:cNvCxnSpPr>
            <a:cxnSpLocks noChangeShapeType="1"/>
            <a:stCxn id="14342" idx="1"/>
            <a:endCxn id="14349" idx="2"/>
          </p:cNvCxnSpPr>
          <p:nvPr/>
        </p:nvCxnSpPr>
        <p:spPr bwMode="auto">
          <a:xfrm rot="10800000" flipH="1">
            <a:off x="2855912" y="2030413"/>
            <a:ext cx="20638" cy="1250950"/>
          </a:xfrm>
          <a:prstGeom prst="bentConnector3">
            <a:avLst>
              <a:gd name="adj1" fmla="val -1107694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49" name="Oval 13">
            <a:extLst>
              <a:ext uri="{FF2B5EF4-FFF2-40B4-BE49-F238E27FC236}">
                <a16:creationId xmlns:a16="http://schemas.microsoft.com/office/drawing/2014/main" id="{F9C3CD62-C0D6-4CC3-9E0E-CA9B00419C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6550" y="1966913"/>
            <a:ext cx="50800" cy="1270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>
              <a:latin typeface="Arial" panose="020B0604020202020204" pitchFamily="34" charset="0"/>
            </a:endParaRPr>
          </a:p>
        </p:txBody>
      </p:sp>
      <p:cxnSp>
        <p:nvCxnSpPr>
          <p:cNvPr id="14350" name="AutoShape 14">
            <a:extLst>
              <a:ext uri="{FF2B5EF4-FFF2-40B4-BE49-F238E27FC236}">
                <a16:creationId xmlns:a16="http://schemas.microsoft.com/office/drawing/2014/main" id="{27771E5F-7D33-42BF-A213-4F3866152265}"/>
              </a:ext>
            </a:extLst>
          </p:cNvPr>
          <p:cNvCxnSpPr>
            <a:cxnSpLocks noChangeShapeType="1"/>
            <a:stCxn id="14345" idx="1"/>
            <a:endCxn id="14339" idx="1"/>
          </p:cNvCxnSpPr>
          <p:nvPr/>
        </p:nvCxnSpPr>
        <p:spPr bwMode="auto">
          <a:xfrm rot="10800000" flipH="1">
            <a:off x="2855912" y="1190626"/>
            <a:ext cx="1588" cy="4181475"/>
          </a:xfrm>
          <a:prstGeom prst="bentConnector3">
            <a:avLst>
              <a:gd name="adj1" fmla="val -43200014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51" name="AutoShape 15">
            <a:extLst>
              <a:ext uri="{FF2B5EF4-FFF2-40B4-BE49-F238E27FC236}">
                <a16:creationId xmlns:a16="http://schemas.microsoft.com/office/drawing/2014/main" id="{2763825C-8630-42A9-BBA5-93961561CAA3}"/>
              </a:ext>
            </a:extLst>
          </p:cNvPr>
          <p:cNvCxnSpPr>
            <a:cxnSpLocks noChangeShapeType="1"/>
            <a:stCxn id="14342" idx="3"/>
            <a:endCxn id="14339" idx="3"/>
          </p:cNvCxnSpPr>
          <p:nvPr/>
        </p:nvCxnSpPr>
        <p:spPr bwMode="auto">
          <a:xfrm flipV="1">
            <a:off x="4183062" y="1190625"/>
            <a:ext cx="1588" cy="2090738"/>
          </a:xfrm>
          <a:prstGeom prst="bentConnector3">
            <a:avLst>
              <a:gd name="adj1" fmla="val 14400005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52" name="Oval 16">
            <a:extLst>
              <a:ext uri="{FF2B5EF4-FFF2-40B4-BE49-F238E27FC236}">
                <a16:creationId xmlns:a16="http://schemas.microsoft.com/office/drawing/2014/main" id="{0F504FEA-885F-4058-AB8A-01B986C83B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90962" y="954088"/>
            <a:ext cx="50800" cy="1270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TW" altLang="en-US" sz="1800">
              <a:latin typeface="Arial" panose="020B0604020202020204" pitchFamily="34" charset="0"/>
            </a:endParaRPr>
          </a:p>
        </p:txBody>
      </p:sp>
      <p:cxnSp>
        <p:nvCxnSpPr>
          <p:cNvPr id="14353" name="AutoShape 17">
            <a:extLst>
              <a:ext uri="{FF2B5EF4-FFF2-40B4-BE49-F238E27FC236}">
                <a16:creationId xmlns:a16="http://schemas.microsoft.com/office/drawing/2014/main" id="{AF5A6673-5F65-4547-B188-3B252856928B}"/>
              </a:ext>
            </a:extLst>
          </p:cNvPr>
          <p:cNvCxnSpPr>
            <a:cxnSpLocks noChangeShapeType="1"/>
            <a:stCxn id="14339" idx="2"/>
            <a:endCxn id="14340" idx="0"/>
          </p:cNvCxnSpPr>
          <p:nvPr/>
        </p:nvCxnSpPr>
        <p:spPr bwMode="auto">
          <a:xfrm>
            <a:off x="3519487" y="1435101"/>
            <a:ext cx="0" cy="206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54" name="AutoShape 18">
            <a:extLst>
              <a:ext uri="{FF2B5EF4-FFF2-40B4-BE49-F238E27FC236}">
                <a16:creationId xmlns:a16="http://schemas.microsoft.com/office/drawing/2014/main" id="{D9287EDF-DF9D-41CC-94A6-A1DA80B2F859}"/>
              </a:ext>
            </a:extLst>
          </p:cNvPr>
          <p:cNvCxnSpPr>
            <a:cxnSpLocks noChangeShapeType="1"/>
            <a:stCxn id="14340" idx="2"/>
            <a:endCxn id="14341" idx="0"/>
          </p:cNvCxnSpPr>
          <p:nvPr/>
        </p:nvCxnSpPr>
        <p:spPr bwMode="auto">
          <a:xfrm>
            <a:off x="3519487" y="2132014"/>
            <a:ext cx="0" cy="206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55" name="AutoShape 19">
            <a:extLst>
              <a:ext uri="{FF2B5EF4-FFF2-40B4-BE49-F238E27FC236}">
                <a16:creationId xmlns:a16="http://schemas.microsoft.com/office/drawing/2014/main" id="{9477DC14-6879-47A3-B417-ADD02D95818F}"/>
              </a:ext>
            </a:extLst>
          </p:cNvPr>
          <p:cNvCxnSpPr>
            <a:cxnSpLocks noChangeShapeType="1"/>
            <a:stCxn id="14341" idx="2"/>
            <a:endCxn id="14342" idx="0"/>
          </p:cNvCxnSpPr>
          <p:nvPr/>
        </p:nvCxnSpPr>
        <p:spPr bwMode="auto">
          <a:xfrm>
            <a:off x="3519487" y="2828926"/>
            <a:ext cx="0" cy="206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56" name="AutoShape 20">
            <a:extLst>
              <a:ext uri="{FF2B5EF4-FFF2-40B4-BE49-F238E27FC236}">
                <a16:creationId xmlns:a16="http://schemas.microsoft.com/office/drawing/2014/main" id="{E8A59A54-28C6-47DA-A530-5FB0CA8F7EFE}"/>
              </a:ext>
            </a:extLst>
          </p:cNvPr>
          <p:cNvCxnSpPr>
            <a:cxnSpLocks noChangeShapeType="1"/>
            <a:stCxn id="14342" idx="2"/>
            <a:endCxn id="14343" idx="0"/>
          </p:cNvCxnSpPr>
          <p:nvPr/>
        </p:nvCxnSpPr>
        <p:spPr bwMode="auto">
          <a:xfrm>
            <a:off x="3519487" y="3525839"/>
            <a:ext cx="0" cy="206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57" name="AutoShape 21">
            <a:extLst>
              <a:ext uri="{FF2B5EF4-FFF2-40B4-BE49-F238E27FC236}">
                <a16:creationId xmlns:a16="http://schemas.microsoft.com/office/drawing/2014/main" id="{67AE5435-3D22-4033-AFB0-F37D150A5A2C}"/>
              </a:ext>
            </a:extLst>
          </p:cNvPr>
          <p:cNvCxnSpPr>
            <a:cxnSpLocks noChangeShapeType="1"/>
            <a:stCxn id="14343" idx="2"/>
            <a:endCxn id="14344" idx="0"/>
          </p:cNvCxnSpPr>
          <p:nvPr/>
        </p:nvCxnSpPr>
        <p:spPr bwMode="auto">
          <a:xfrm>
            <a:off x="3519487" y="4222751"/>
            <a:ext cx="0" cy="206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58" name="AutoShape 22">
            <a:extLst>
              <a:ext uri="{FF2B5EF4-FFF2-40B4-BE49-F238E27FC236}">
                <a16:creationId xmlns:a16="http://schemas.microsoft.com/office/drawing/2014/main" id="{F3BBE984-C5C7-4ABE-8CAD-830E237B678A}"/>
              </a:ext>
            </a:extLst>
          </p:cNvPr>
          <p:cNvCxnSpPr>
            <a:cxnSpLocks noChangeShapeType="1"/>
            <a:stCxn id="14344" idx="2"/>
            <a:endCxn id="14345" idx="0"/>
          </p:cNvCxnSpPr>
          <p:nvPr/>
        </p:nvCxnSpPr>
        <p:spPr bwMode="auto">
          <a:xfrm>
            <a:off x="3519487" y="4919664"/>
            <a:ext cx="0" cy="206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59" name="AutoShape 23">
            <a:extLst>
              <a:ext uri="{FF2B5EF4-FFF2-40B4-BE49-F238E27FC236}">
                <a16:creationId xmlns:a16="http://schemas.microsoft.com/office/drawing/2014/main" id="{0093CE36-C1FD-4BEE-9ABA-62E63AC9BBAF}"/>
              </a:ext>
            </a:extLst>
          </p:cNvPr>
          <p:cNvCxnSpPr>
            <a:cxnSpLocks noChangeShapeType="1"/>
            <a:stCxn id="14345" idx="2"/>
            <a:endCxn id="14346" idx="0"/>
          </p:cNvCxnSpPr>
          <p:nvPr/>
        </p:nvCxnSpPr>
        <p:spPr bwMode="auto">
          <a:xfrm>
            <a:off x="3519487" y="5616576"/>
            <a:ext cx="0" cy="206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60" name="Text Box 24">
            <a:extLst>
              <a:ext uri="{FF2B5EF4-FFF2-40B4-BE49-F238E27FC236}">
                <a16:creationId xmlns:a16="http://schemas.microsoft.com/office/drawing/2014/main" id="{B30C53A0-D515-4F49-BF10-024D0B38DC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2451" y="555625"/>
            <a:ext cx="8842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1200" u="sng">
                <a:latin typeface="Arial" panose="020B0604020202020204" pitchFamily="34" charset="0"/>
                <a:ea typeface="標楷體" panose="03000509000000000000" pitchFamily="65" charset="-120"/>
              </a:rPr>
              <a:t>Procedure</a:t>
            </a:r>
          </a:p>
        </p:txBody>
      </p:sp>
      <p:sp>
        <p:nvSpPr>
          <p:cNvPr id="14361" name="Text Box 25">
            <a:extLst>
              <a:ext uri="{FF2B5EF4-FFF2-40B4-BE49-F238E27FC236}">
                <a16:creationId xmlns:a16="http://schemas.microsoft.com/office/drawing/2014/main" id="{2FCD939E-3E07-4275-B499-61FA9896A4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6151" y="1112839"/>
            <a:ext cx="19081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Literature search</a:t>
            </a:r>
          </a:p>
        </p:txBody>
      </p:sp>
      <p:sp>
        <p:nvSpPr>
          <p:cNvPr id="14362" name="Text Box 26">
            <a:extLst>
              <a:ext uri="{FF2B5EF4-FFF2-40B4-BE49-F238E27FC236}">
                <a16:creationId xmlns:a16="http://schemas.microsoft.com/office/drawing/2014/main" id="{E9D1EA53-33A3-4DAD-A7BC-5A5C15A4B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0101" y="527050"/>
            <a:ext cx="2092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TW" sz="1200" u="sng">
                <a:latin typeface="Arial" panose="020B0604020202020204" pitchFamily="34" charset="0"/>
                <a:ea typeface="標楷體" panose="03000509000000000000" pitchFamily="65" charset="-120"/>
              </a:rPr>
              <a:t>Recommended Coefficients </a:t>
            </a:r>
            <a:br>
              <a:rPr lang="en-US" altLang="zh-TW" sz="1200" u="sng">
                <a:latin typeface="Arial" panose="020B0604020202020204" pitchFamily="34" charset="0"/>
                <a:ea typeface="標楷體" panose="03000509000000000000" pitchFamily="65" charset="-120"/>
              </a:rPr>
            </a:br>
            <a:r>
              <a:rPr lang="en-US" altLang="zh-TW" sz="1200" u="sng">
                <a:latin typeface="Arial" panose="020B0604020202020204" pitchFamily="34" charset="0"/>
                <a:ea typeface="標楷體" panose="03000509000000000000" pitchFamily="65" charset="-120"/>
              </a:rPr>
              <a:t>or Techniques</a:t>
            </a:r>
          </a:p>
        </p:txBody>
      </p:sp>
      <p:sp>
        <p:nvSpPr>
          <p:cNvPr id="14363" name="Text Box 27">
            <a:extLst>
              <a:ext uri="{FF2B5EF4-FFF2-40B4-BE49-F238E27FC236}">
                <a16:creationId xmlns:a16="http://schemas.microsoft.com/office/drawing/2014/main" id="{B705605A-1C7C-4BD9-AEF0-1CC2B85E28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6150" y="1697039"/>
            <a:ext cx="2632818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Literature search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Experience survey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Insight stimulating examples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Critical incidents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Focus groups</a:t>
            </a:r>
          </a:p>
        </p:txBody>
      </p:sp>
      <p:sp>
        <p:nvSpPr>
          <p:cNvPr id="14364" name="Text Box 28">
            <a:extLst>
              <a:ext uri="{FF2B5EF4-FFF2-40B4-BE49-F238E27FC236}">
                <a16:creationId xmlns:a16="http://schemas.microsoft.com/office/drawing/2014/main" id="{164AE8A9-898D-4DCB-8E00-B5509E2E95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3097213"/>
            <a:ext cx="21717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600" dirty="0">
                <a:latin typeface="Times New Roman" panose="02020603050405020304" pitchFamily="18" charset="0"/>
                <a:ea typeface="細明體" panose="02020509000000000000" pitchFamily="49" charset="-120"/>
              </a:rPr>
              <a:t>Coefficient alpha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600" dirty="0">
                <a:latin typeface="Times New Roman" panose="02020603050405020304" pitchFamily="18" charset="0"/>
                <a:ea typeface="細明體" panose="02020509000000000000" pitchFamily="49" charset="-120"/>
              </a:rPr>
              <a:t>Factor analysis</a:t>
            </a:r>
          </a:p>
        </p:txBody>
      </p:sp>
      <p:sp>
        <p:nvSpPr>
          <p:cNvPr id="14365" name="Text Box 29">
            <a:extLst>
              <a:ext uri="{FF2B5EF4-FFF2-40B4-BE49-F238E27FC236}">
                <a16:creationId xmlns:a16="http://schemas.microsoft.com/office/drawing/2014/main" id="{A3947991-BB3A-4E8D-9A02-9AB6905976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6300" y="4440238"/>
            <a:ext cx="21717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Coefficient alpha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Split-half reliability</a:t>
            </a:r>
          </a:p>
        </p:txBody>
      </p:sp>
      <p:sp>
        <p:nvSpPr>
          <p:cNvPr id="14366" name="Text Box 30">
            <a:extLst>
              <a:ext uri="{FF2B5EF4-FFF2-40B4-BE49-F238E27FC236}">
                <a16:creationId xmlns:a16="http://schemas.microsoft.com/office/drawing/2014/main" id="{CF2BCC3E-7B61-4A9D-8E6C-CB479ECE6B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3599" y="5133975"/>
            <a:ext cx="271536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 err="1">
                <a:latin typeface="Times New Roman" panose="02020603050405020304" pitchFamily="18" charset="0"/>
                <a:ea typeface="細明體" panose="02020509000000000000" pitchFamily="49" charset="-120"/>
              </a:rPr>
              <a:t>Multitrait</a:t>
            </a: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-multimethod matrix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Criterion validity</a:t>
            </a:r>
          </a:p>
        </p:txBody>
      </p:sp>
      <p:sp>
        <p:nvSpPr>
          <p:cNvPr id="14367" name="Text Box 31">
            <a:extLst>
              <a:ext uri="{FF2B5EF4-FFF2-40B4-BE49-F238E27FC236}">
                <a16:creationId xmlns:a16="http://schemas.microsoft.com/office/drawing/2014/main" id="{579A2BB1-F990-4757-AB49-BBC425DA61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9312" y="5854701"/>
            <a:ext cx="27296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Average and other statistics</a:t>
            </a:r>
            <a:b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</a:br>
            <a:r>
              <a:rPr lang="en-US" altLang="zh-TW" sz="1400" dirty="0">
                <a:latin typeface="Times New Roman" panose="02020603050405020304" pitchFamily="18" charset="0"/>
                <a:ea typeface="細明體" panose="02020509000000000000" pitchFamily="49" charset="-120"/>
              </a:rPr>
              <a:t>summarizing distribution of scores </a:t>
            </a:r>
          </a:p>
        </p:txBody>
      </p:sp>
      <p:sp>
        <p:nvSpPr>
          <p:cNvPr id="14368" name="Rectangle 32">
            <a:extLst>
              <a:ext uri="{FF2B5EF4-FFF2-40B4-BE49-F238E27FC236}">
                <a16:creationId xmlns:a16="http://schemas.microsoft.com/office/drawing/2014/main" id="{BCE1386C-2331-409A-B600-6A28B4E0D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3426" y="-3504"/>
            <a:ext cx="10023154" cy="490538"/>
          </a:xfrm>
          <a:noFill/>
        </p:spPr>
        <p:txBody>
          <a:bodyPr>
            <a:normAutofit/>
          </a:bodyPr>
          <a:lstStyle/>
          <a:p>
            <a:r>
              <a:rPr lang="en-US" altLang="zh-TW" sz="2000" dirty="0"/>
              <a:t>Suggested Procedure for Developing Better Measures (Churchill, 1979)</a:t>
            </a:r>
          </a:p>
        </p:txBody>
      </p:sp>
      <p:sp>
        <p:nvSpPr>
          <p:cNvPr id="14369" name="Text Box 33">
            <a:extLst>
              <a:ext uri="{FF2B5EF4-FFF2-40B4-BE49-F238E27FC236}">
                <a16:creationId xmlns:a16="http://schemas.microsoft.com/office/drawing/2014/main" id="{E72F6937-D699-404E-8459-6678F7712E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801" y="6583364"/>
            <a:ext cx="602138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TW" sz="1200">
                <a:latin typeface="Arial" panose="020B0604020202020204" pitchFamily="34" charset="0"/>
              </a:rPr>
              <a:t>(Churchill, 1979)(A Paradigm for Developing Better Measures of marketing Constructs)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4997</TotalTime>
  <Words>4804</Words>
  <Application>Microsoft Office PowerPoint</Application>
  <PresentationFormat>Custom</PresentationFormat>
  <Paragraphs>533</Paragraphs>
  <Slides>44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Arial</vt:lpstr>
      <vt:lpstr>Calibri</vt:lpstr>
      <vt:lpstr>Century Gothic</vt:lpstr>
      <vt:lpstr>Times New Roman</vt:lpstr>
      <vt:lpstr>Wingdings</vt:lpstr>
      <vt:lpstr>Continental Asia 16x9</vt:lpstr>
      <vt:lpstr>HKBM7021 QUANTITATIVE RESEARCH METHODS</vt:lpstr>
      <vt:lpstr>Topics</vt:lpstr>
      <vt:lpstr>Research instrument</vt:lpstr>
      <vt:lpstr>Information which can be obtained from questionnaires</vt:lpstr>
      <vt:lpstr>Attitudinal Scales</vt:lpstr>
      <vt:lpstr>Attitudinal Scales</vt:lpstr>
      <vt:lpstr>Attitudinal Scales</vt:lpstr>
      <vt:lpstr>Ranking Scales</vt:lpstr>
      <vt:lpstr>Semantic Differential Scales </vt:lpstr>
      <vt:lpstr>Likert scales</vt:lpstr>
      <vt:lpstr>Likert scales</vt:lpstr>
      <vt:lpstr>Examples</vt:lpstr>
      <vt:lpstr>Design Considerations</vt:lpstr>
      <vt:lpstr>Unidimensional and multidimensional constructs</vt:lpstr>
      <vt:lpstr>Examples: Survey on Hong Kong People’s Identity</vt:lpstr>
      <vt:lpstr>Measurement Scales</vt:lpstr>
      <vt:lpstr>PowerPoint Presentation</vt:lpstr>
      <vt:lpstr>Implications for Data Analysis</vt:lpstr>
      <vt:lpstr>What is Psychometrics?</vt:lpstr>
      <vt:lpstr>What is Psychometrics?</vt:lpstr>
      <vt:lpstr>Reliability and validity</vt:lpstr>
      <vt:lpstr>Reliability</vt:lpstr>
      <vt:lpstr>Validity</vt:lpstr>
      <vt:lpstr>Content-Related Evidence</vt:lpstr>
      <vt:lpstr>Content-Related Evidence</vt:lpstr>
      <vt:lpstr>Criterion-Related Evidence</vt:lpstr>
      <vt:lpstr>Criterion-Related Evidence</vt:lpstr>
      <vt:lpstr>Construct-Related Evidence</vt:lpstr>
      <vt:lpstr>1. Tangibles: appearance of physical facilities, equipment, personnel, and communication materials  2. Reliability: ability to perform the promised service dependably and accurately 3. Responsiveness: willingness to help customers and provide prompt service 4. Assurance: knowledge and courtesy of employees and their ability to convey trust and confidence 5. Empathy: caring, individualized attention the firm provides its customers</vt:lpstr>
      <vt:lpstr>Scale development guidelines (DeVellis, 2nd ed., 2003)</vt:lpstr>
      <vt:lpstr>Step 1: determine clearly what it is you want to measure</vt:lpstr>
      <vt:lpstr>Conceptualization</vt:lpstr>
      <vt:lpstr>Dimensions and indicators</vt:lpstr>
      <vt:lpstr>Step 2: generate an item pool</vt:lpstr>
      <vt:lpstr>Step 2: generate an item pool</vt:lpstr>
      <vt:lpstr>Step 3: determine the format for measurement</vt:lpstr>
      <vt:lpstr>Step 3: determine the format for measurement</vt:lpstr>
      <vt:lpstr>Step 4: have initial item pool reviewed by experts</vt:lpstr>
      <vt:lpstr>Step 5: consider inclusion of validation items</vt:lpstr>
      <vt:lpstr>Step 6: administer items to a development sample</vt:lpstr>
      <vt:lpstr> Step 7: evaluate the items</vt:lpstr>
      <vt:lpstr> Step 8: optimize scale length</vt:lpstr>
      <vt:lpstr>Summary</vt:lpstr>
      <vt:lpstr>Suggested Procedure for Developing Better Measures (Churchill, 1979)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169</cp:revision>
  <cp:lastPrinted>2020-11-05T11:13:48Z</cp:lastPrinted>
  <dcterms:created xsi:type="dcterms:W3CDTF">2018-01-28T08:08:54Z</dcterms:created>
  <dcterms:modified xsi:type="dcterms:W3CDTF">2024-09-08T10:53:56Z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