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3"/>
    <p:restoredTop sz="94612"/>
  </p:normalViewPr>
  <p:slideViewPr>
    <p:cSldViewPr snapToGrid="0">
      <p:cViewPr varScale="1">
        <p:scale>
          <a:sx n="84" d="100"/>
          <a:sy n="84" d="100"/>
        </p:scale>
        <p:origin x="208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.svg"/><Relationship Id="rId1" Type="http://schemas.openxmlformats.org/officeDocument/2006/relationships/image" Target="../media/image15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.svg"/><Relationship Id="rId1" Type="http://schemas.openxmlformats.org/officeDocument/2006/relationships/image" Target="../media/image15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53B3B9-D28B-4206-8CE4-7EBF84526F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900C3093-9EF0-42D5-AEB1-1FF59E06F1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is essential in manufacturing because it helps employees understand instructions, maintain food safety and ensure product quality.</a:t>
          </a:r>
          <a:endParaRPr lang="en-US" dirty="0"/>
        </a:p>
      </dgm:t>
    </dgm:pt>
    <dgm:pt modelId="{EC5B533B-4044-40ED-AF65-CACF5341D599}" type="parTrans" cxnId="{39012B40-E509-4A4B-925C-CEB816A76161}">
      <dgm:prSet/>
      <dgm:spPr/>
      <dgm:t>
        <a:bodyPr/>
        <a:lstStyle/>
        <a:p>
          <a:endParaRPr lang="en-US"/>
        </a:p>
      </dgm:t>
    </dgm:pt>
    <dgm:pt modelId="{54FB8286-FB63-4FB8-8138-CB8502793C25}" type="sibTrans" cxnId="{39012B40-E509-4A4B-925C-CEB816A76161}">
      <dgm:prSet/>
      <dgm:spPr/>
      <dgm:t>
        <a:bodyPr/>
        <a:lstStyle/>
        <a:p>
          <a:endParaRPr lang="en-US"/>
        </a:p>
      </dgm:t>
    </dgm:pt>
    <dgm:pt modelId="{A7507919-1E6F-4912-BDAB-F9F2F1CBF0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Poor communication can lead to misunderstandings, food safety risks and reduced customer satisfaction.</a:t>
          </a:r>
          <a:endParaRPr lang="en-US"/>
        </a:p>
      </dgm:t>
    </dgm:pt>
    <dgm:pt modelId="{04E6722B-DB2C-4B0B-B070-90F99030EB39}" type="parTrans" cxnId="{31547356-3387-4998-9097-D4D723275AE0}">
      <dgm:prSet/>
      <dgm:spPr/>
      <dgm:t>
        <a:bodyPr/>
        <a:lstStyle/>
        <a:p>
          <a:endParaRPr lang="en-US"/>
        </a:p>
      </dgm:t>
    </dgm:pt>
    <dgm:pt modelId="{5D7F0C6B-506F-48F6-A392-9534BBCED356}" type="sibTrans" cxnId="{31547356-3387-4998-9097-D4D723275AE0}">
      <dgm:prSet/>
      <dgm:spPr/>
      <dgm:t>
        <a:bodyPr/>
        <a:lstStyle/>
        <a:p>
          <a:endParaRPr lang="en-US"/>
        </a:p>
      </dgm:t>
    </dgm:pt>
    <dgm:pt modelId="{9611D5FB-104C-4A72-A6F3-160629EBA3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presentation analyses the communication barriers at Flight Foods Ltd. and explains how communication theories can be used to improve performance.</a:t>
          </a:r>
          <a:endParaRPr lang="en-US" dirty="0"/>
        </a:p>
      </dgm:t>
    </dgm:pt>
    <dgm:pt modelId="{4D5A91B3-C300-4174-B64F-D3538EC8E20E}" type="parTrans" cxnId="{895B1805-751C-41AE-9F5F-6430BDFAD588}">
      <dgm:prSet/>
      <dgm:spPr/>
      <dgm:t>
        <a:bodyPr/>
        <a:lstStyle/>
        <a:p>
          <a:endParaRPr lang="en-US"/>
        </a:p>
      </dgm:t>
    </dgm:pt>
    <dgm:pt modelId="{FBC74549-5C20-4591-A908-F1AC797A2755}" type="sibTrans" cxnId="{895B1805-751C-41AE-9F5F-6430BDFAD588}">
      <dgm:prSet/>
      <dgm:spPr/>
      <dgm:t>
        <a:bodyPr/>
        <a:lstStyle/>
        <a:p>
          <a:endParaRPr lang="en-US"/>
        </a:p>
      </dgm:t>
    </dgm:pt>
    <dgm:pt modelId="{A8D9CB50-D430-4836-862F-B497E66EDE81}" type="pres">
      <dgm:prSet presAssocID="{4753B3B9-D28B-4206-8CE4-7EBF84526FC2}" presName="root" presStyleCnt="0">
        <dgm:presLayoutVars>
          <dgm:dir/>
          <dgm:resizeHandles val="exact"/>
        </dgm:presLayoutVars>
      </dgm:prSet>
      <dgm:spPr/>
    </dgm:pt>
    <dgm:pt modelId="{3DFF7705-7A62-4FC7-B1D2-D85AD5633C9D}" type="pres">
      <dgm:prSet presAssocID="{900C3093-9EF0-42D5-AEB1-1FF59E06F1AF}" presName="compNode" presStyleCnt="0"/>
      <dgm:spPr/>
    </dgm:pt>
    <dgm:pt modelId="{A5F39846-B3E1-4EC3-9BB0-B026BDAE3AC5}" type="pres">
      <dgm:prSet presAssocID="{900C3093-9EF0-42D5-AEB1-1FF59E06F1AF}" presName="bgRect" presStyleLbl="bgShp" presStyleIdx="0" presStyleCnt="3"/>
      <dgm:spPr/>
    </dgm:pt>
    <dgm:pt modelId="{6EC4417C-7607-44E6-B8C4-EA0F52A5C9C3}" type="pres">
      <dgm:prSet presAssocID="{900C3093-9EF0-42D5-AEB1-1FF59E06F1A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E5B10C8-A6C9-4A65-BE54-B84BF5F5CAF1}" type="pres">
      <dgm:prSet presAssocID="{900C3093-9EF0-42D5-AEB1-1FF59E06F1AF}" presName="spaceRect" presStyleCnt="0"/>
      <dgm:spPr/>
    </dgm:pt>
    <dgm:pt modelId="{DAEE007C-02E8-43E1-A25F-59FC93B2C242}" type="pres">
      <dgm:prSet presAssocID="{900C3093-9EF0-42D5-AEB1-1FF59E06F1AF}" presName="parTx" presStyleLbl="revTx" presStyleIdx="0" presStyleCnt="3">
        <dgm:presLayoutVars>
          <dgm:chMax val="0"/>
          <dgm:chPref val="0"/>
        </dgm:presLayoutVars>
      </dgm:prSet>
      <dgm:spPr/>
    </dgm:pt>
    <dgm:pt modelId="{4CC812AB-44A9-4F8E-8E19-655398E42B24}" type="pres">
      <dgm:prSet presAssocID="{54FB8286-FB63-4FB8-8138-CB8502793C25}" presName="sibTrans" presStyleCnt="0"/>
      <dgm:spPr/>
    </dgm:pt>
    <dgm:pt modelId="{D129E4A5-9AD3-466C-95E8-CEC801DFF2EC}" type="pres">
      <dgm:prSet presAssocID="{A7507919-1E6F-4912-BDAB-F9F2F1CBF08C}" presName="compNode" presStyleCnt="0"/>
      <dgm:spPr/>
    </dgm:pt>
    <dgm:pt modelId="{D6BB80D8-75ED-4F44-BC32-8D5E7BDBD983}" type="pres">
      <dgm:prSet presAssocID="{A7507919-1E6F-4912-BDAB-F9F2F1CBF08C}" presName="bgRect" presStyleLbl="bgShp" presStyleIdx="1" presStyleCnt="3"/>
      <dgm:spPr/>
    </dgm:pt>
    <dgm:pt modelId="{C3A5DEEC-05DD-41A6-810F-40656B1FBB32}" type="pres">
      <dgm:prSet presAssocID="{A7507919-1E6F-4912-BDAB-F9F2F1CBF08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4F5FCE07-C867-43F3-BCA6-B016FDB9C5E8}" type="pres">
      <dgm:prSet presAssocID="{A7507919-1E6F-4912-BDAB-F9F2F1CBF08C}" presName="spaceRect" presStyleCnt="0"/>
      <dgm:spPr/>
    </dgm:pt>
    <dgm:pt modelId="{3126B76C-E320-434A-A0F4-435FDC9B60C8}" type="pres">
      <dgm:prSet presAssocID="{A7507919-1E6F-4912-BDAB-F9F2F1CBF08C}" presName="parTx" presStyleLbl="revTx" presStyleIdx="1" presStyleCnt="3">
        <dgm:presLayoutVars>
          <dgm:chMax val="0"/>
          <dgm:chPref val="0"/>
        </dgm:presLayoutVars>
      </dgm:prSet>
      <dgm:spPr/>
    </dgm:pt>
    <dgm:pt modelId="{1A81FA6D-8480-4701-B576-4BD460DCBE8A}" type="pres">
      <dgm:prSet presAssocID="{5D7F0C6B-506F-48F6-A392-9534BBCED356}" presName="sibTrans" presStyleCnt="0"/>
      <dgm:spPr/>
    </dgm:pt>
    <dgm:pt modelId="{D16C2195-2C71-45C0-8021-8467BD86496D}" type="pres">
      <dgm:prSet presAssocID="{9611D5FB-104C-4A72-A6F3-160629EBA3EF}" presName="compNode" presStyleCnt="0"/>
      <dgm:spPr/>
    </dgm:pt>
    <dgm:pt modelId="{BC30F324-6108-4178-9CD0-A40FC33BC295}" type="pres">
      <dgm:prSet presAssocID="{9611D5FB-104C-4A72-A6F3-160629EBA3EF}" presName="bgRect" presStyleLbl="bgShp" presStyleIdx="2" presStyleCnt="3"/>
      <dgm:spPr/>
    </dgm:pt>
    <dgm:pt modelId="{4ECC4654-2ABA-4BC1-B8F7-33D5ECFF8324}" type="pres">
      <dgm:prSet presAssocID="{9611D5FB-104C-4A72-A6F3-160629EBA3E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06EDCF30-11C8-4F02-954A-E525BBF29BD1}" type="pres">
      <dgm:prSet presAssocID="{9611D5FB-104C-4A72-A6F3-160629EBA3EF}" presName="spaceRect" presStyleCnt="0"/>
      <dgm:spPr/>
    </dgm:pt>
    <dgm:pt modelId="{68F0DA66-C8C3-44DF-9212-7078A5CEB5A6}" type="pres">
      <dgm:prSet presAssocID="{9611D5FB-104C-4A72-A6F3-160629EBA3E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95B1805-751C-41AE-9F5F-6430BDFAD588}" srcId="{4753B3B9-D28B-4206-8CE4-7EBF84526FC2}" destId="{9611D5FB-104C-4A72-A6F3-160629EBA3EF}" srcOrd="2" destOrd="0" parTransId="{4D5A91B3-C300-4174-B64F-D3538EC8E20E}" sibTransId="{FBC74549-5C20-4591-A908-F1AC797A2755}"/>
    <dgm:cxn modelId="{50650436-7A78-6E41-8203-6BAE63FC3260}" type="presOf" srcId="{A7507919-1E6F-4912-BDAB-F9F2F1CBF08C}" destId="{3126B76C-E320-434A-A0F4-435FDC9B60C8}" srcOrd="0" destOrd="0" presId="urn:microsoft.com/office/officeart/2018/2/layout/IconVerticalSolidList"/>
    <dgm:cxn modelId="{39012B40-E509-4A4B-925C-CEB816A76161}" srcId="{4753B3B9-D28B-4206-8CE4-7EBF84526FC2}" destId="{900C3093-9EF0-42D5-AEB1-1FF59E06F1AF}" srcOrd="0" destOrd="0" parTransId="{EC5B533B-4044-40ED-AF65-CACF5341D599}" sibTransId="{54FB8286-FB63-4FB8-8138-CB8502793C25}"/>
    <dgm:cxn modelId="{31547356-3387-4998-9097-D4D723275AE0}" srcId="{4753B3B9-D28B-4206-8CE4-7EBF84526FC2}" destId="{A7507919-1E6F-4912-BDAB-F9F2F1CBF08C}" srcOrd="1" destOrd="0" parTransId="{04E6722B-DB2C-4B0B-B070-90F99030EB39}" sibTransId="{5D7F0C6B-506F-48F6-A392-9534BBCED356}"/>
    <dgm:cxn modelId="{9496E6AD-F6CA-084A-9011-0460C2167A6F}" type="presOf" srcId="{900C3093-9EF0-42D5-AEB1-1FF59E06F1AF}" destId="{DAEE007C-02E8-43E1-A25F-59FC93B2C242}" srcOrd="0" destOrd="0" presId="urn:microsoft.com/office/officeart/2018/2/layout/IconVerticalSolidList"/>
    <dgm:cxn modelId="{07985AC8-AC22-9D43-9103-054549DBD933}" type="presOf" srcId="{9611D5FB-104C-4A72-A6F3-160629EBA3EF}" destId="{68F0DA66-C8C3-44DF-9212-7078A5CEB5A6}" srcOrd="0" destOrd="0" presId="urn:microsoft.com/office/officeart/2018/2/layout/IconVerticalSolidList"/>
    <dgm:cxn modelId="{7759D3CE-3569-B644-A701-54E34CD6CC97}" type="presOf" srcId="{4753B3B9-D28B-4206-8CE4-7EBF84526FC2}" destId="{A8D9CB50-D430-4836-862F-B497E66EDE81}" srcOrd="0" destOrd="0" presId="urn:microsoft.com/office/officeart/2018/2/layout/IconVerticalSolidList"/>
    <dgm:cxn modelId="{E8FD07B0-65D4-074F-879E-C360F82BE28B}" type="presParOf" srcId="{A8D9CB50-D430-4836-862F-B497E66EDE81}" destId="{3DFF7705-7A62-4FC7-B1D2-D85AD5633C9D}" srcOrd="0" destOrd="0" presId="urn:microsoft.com/office/officeart/2018/2/layout/IconVerticalSolidList"/>
    <dgm:cxn modelId="{F31F5C2C-F6A6-234F-AA26-AE99680D14AE}" type="presParOf" srcId="{3DFF7705-7A62-4FC7-B1D2-D85AD5633C9D}" destId="{A5F39846-B3E1-4EC3-9BB0-B026BDAE3AC5}" srcOrd="0" destOrd="0" presId="urn:microsoft.com/office/officeart/2018/2/layout/IconVerticalSolidList"/>
    <dgm:cxn modelId="{A1F8B16F-0A77-A147-8C07-AB243BC27EC5}" type="presParOf" srcId="{3DFF7705-7A62-4FC7-B1D2-D85AD5633C9D}" destId="{6EC4417C-7607-44E6-B8C4-EA0F52A5C9C3}" srcOrd="1" destOrd="0" presId="urn:microsoft.com/office/officeart/2018/2/layout/IconVerticalSolidList"/>
    <dgm:cxn modelId="{0909825F-1A12-CB47-A67B-0AC330917DC5}" type="presParOf" srcId="{3DFF7705-7A62-4FC7-B1D2-D85AD5633C9D}" destId="{3E5B10C8-A6C9-4A65-BE54-B84BF5F5CAF1}" srcOrd="2" destOrd="0" presId="urn:microsoft.com/office/officeart/2018/2/layout/IconVerticalSolidList"/>
    <dgm:cxn modelId="{54568426-84E1-D64C-8A91-A1FCD06AA6CB}" type="presParOf" srcId="{3DFF7705-7A62-4FC7-B1D2-D85AD5633C9D}" destId="{DAEE007C-02E8-43E1-A25F-59FC93B2C242}" srcOrd="3" destOrd="0" presId="urn:microsoft.com/office/officeart/2018/2/layout/IconVerticalSolidList"/>
    <dgm:cxn modelId="{F462A6C6-7395-294D-9DA7-1D4EA8AF75BC}" type="presParOf" srcId="{A8D9CB50-D430-4836-862F-B497E66EDE81}" destId="{4CC812AB-44A9-4F8E-8E19-655398E42B24}" srcOrd="1" destOrd="0" presId="urn:microsoft.com/office/officeart/2018/2/layout/IconVerticalSolidList"/>
    <dgm:cxn modelId="{3E280F8A-AA11-6349-BBA4-9A9E24C4BE01}" type="presParOf" srcId="{A8D9CB50-D430-4836-862F-B497E66EDE81}" destId="{D129E4A5-9AD3-466C-95E8-CEC801DFF2EC}" srcOrd="2" destOrd="0" presId="urn:microsoft.com/office/officeart/2018/2/layout/IconVerticalSolidList"/>
    <dgm:cxn modelId="{8C98B690-9CAA-FB44-BFFF-8F99548CF93D}" type="presParOf" srcId="{D129E4A5-9AD3-466C-95E8-CEC801DFF2EC}" destId="{D6BB80D8-75ED-4F44-BC32-8D5E7BDBD983}" srcOrd="0" destOrd="0" presId="urn:microsoft.com/office/officeart/2018/2/layout/IconVerticalSolidList"/>
    <dgm:cxn modelId="{8C38BFC6-A75B-904D-97BD-9D416F495A66}" type="presParOf" srcId="{D129E4A5-9AD3-466C-95E8-CEC801DFF2EC}" destId="{C3A5DEEC-05DD-41A6-810F-40656B1FBB32}" srcOrd="1" destOrd="0" presId="urn:microsoft.com/office/officeart/2018/2/layout/IconVerticalSolidList"/>
    <dgm:cxn modelId="{C7F7AEC3-F0FA-B843-A28B-E608A458A4D3}" type="presParOf" srcId="{D129E4A5-9AD3-466C-95E8-CEC801DFF2EC}" destId="{4F5FCE07-C867-43F3-BCA6-B016FDB9C5E8}" srcOrd="2" destOrd="0" presId="urn:microsoft.com/office/officeart/2018/2/layout/IconVerticalSolidList"/>
    <dgm:cxn modelId="{86147107-CC00-E448-8B0A-59D71EF26AD1}" type="presParOf" srcId="{D129E4A5-9AD3-466C-95E8-CEC801DFF2EC}" destId="{3126B76C-E320-434A-A0F4-435FDC9B60C8}" srcOrd="3" destOrd="0" presId="urn:microsoft.com/office/officeart/2018/2/layout/IconVerticalSolidList"/>
    <dgm:cxn modelId="{52016AAD-56FC-A848-BE52-443844E76031}" type="presParOf" srcId="{A8D9CB50-D430-4836-862F-B497E66EDE81}" destId="{1A81FA6D-8480-4701-B576-4BD460DCBE8A}" srcOrd="3" destOrd="0" presId="urn:microsoft.com/office/officeart/2018/2/layout/IconVerticalSolidList"/>
    <dgm:cxn modelId="{5F1540FF-A128-3744-B29C-56ED810BCFCE}" type="presParOf" srcId="{A8D9CB50-D430-4836-862F-B497E66EDE81}" destId="{D16C2195-2C71-45C0-8021-8467BD86496D}" srcOrd="4" destOrd="0" presId="urn:microsoft.com/office/officeart/2018/2/layout/IconVerticalSolidList"/>
    <dgm:cxn modelId="{4B0984FD-124A-C74B-A443-A8BE276911B6}" type="presParOf" srcId="{D16C2195-2C71-45C0-8021-8467BD86496D}" destId="{BC30F324-6108-4178-9CD0-A40FC33BC295}" srcOrd="0" destOrd="0" presId="urn:microsoft.com/office/officeart/2018/2/layout/IconVerticalSolidList"/>
    <dgm:cxn modelId="{01F29701-3FF4-3242-AD8F-1F01D11D7BF5}" type="presParOf" srcId="{D16C2195-2C71-45C0-8021-8467BD86496D}" destId="{4ECC4654-2ABA-4BC1-B8F7-33D5ECFF8324}" srcOrd="1" destOrd="0" presId="urn:microsoft.com/office/officeart/2018/2/layout/IconVerticalSolidList"/>
    <dgm:cxn modelId="{F850F0BE-8CC7-4545-8B08-E5B255A4C9AE}" type="presParOf" srcId="{D16C2195-2C71-45C0-8021-8467BD86496D}" destId="{06EDCF30-11C8-4F02-954A-E525BBF29BD1}" srcOrd="2" destOrd="0" presId="urn:microsoft.com/office/officeart/2018/2/layout/IconVerticalSolidList"/>
    <dgm:cxn modelId="{185E5CAD-E97B-5244-A95D-6DE402309FC4}" type="presParOf" srcId="{D16C2195-2C71-45C0-8021-8467BD86496D}" destId="{68F0DA66-C8C3-44DF-9212-7078A5CEB5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AF66F8-5DFF-455E-A115-72A17CA3BD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11B335-8170-4D49-86C6-94AFB66E49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Flight Foods Ltd. is experiencing declining market share due to communication failures, inadequate employee training and poor food hygiene practices.</a:t>
          </a:r>
          <a:endParaRPr lang="en-US"/>
        </a:p>
      </dgm:t>
    </dgm:pt>
    <dgm:pt modelId="{B88A7A96-FE14-433A-B0F1-0348BA2FA0A8}" type="parTrans" cxnId="{46BC3998-16B9-418E-8629-2B143A176D33}">
      <dgm:prSet/>
      <dgm:spPr/>
      <dgm:t>
        <a:bodyPr/>
        <a:lstStyle/>
        <a:p>
          <a:endParaRPr lang="en-US"/>
        </a:p>
      </dgm:t>
    </dgm:pt>
    <dgm:pt modelId="{D7799C90-6552-43C4-97EE-9A2D59BFAD69}" type="sibTrans" cxnId="{46BC3998-16B9-418E-8629-2B143A176D33}">
      <dgm:prSet/>
      <dgm:spPr/>
      <dgm:t>
        <a:bodyPr/>
        <a:lstStyle/>
        <a:p>
          <a:endParaRPr lang="en-US"/>
        </a:p>
      </dgm:t>
    </dgm:pt>
    <dgm:pt modelId="{CE217DA1-5E7D-4AF0-AF70-B3DBB85E7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barriers such as language differences, cultural diversity and environmental noise contribute to misunderstandings and operational errors.</a:t>
          </a:r>
          <a:endParaRPr lang="en-US"/>
        </a:p>
      </dgm:t>
    </dgm:pt>
    <dgm:pt modelId="{F87CCCA6-F0A0-4345-9E38-BA27DDC9B390}" type="parTrans" cxnId="{F4C85EA3-4ECA-4FD8-98BD-7E9373BA0BB1}">
      <dgm:prSet/>
      <dgm:spPr/>
      <dgm:t>
        <a:bodyPr/>
        <a:lstStyle/>
        <a:p>
          <a:endParaRPr lang="en-US"/>
        </a:p>
      </dgm:t>
    </dgm:pt>
    <dgm:pt modelId="{0793FA75-F587-45E7-A8C2-9C5C2045FC3B}" type="sibTrans" cxnId="{F4C85EA3-4ECA-4FD8-98BD-7E9373BA0BB1}">
      <dgm:prSet/>
      <dgm:spPr/>
      <dgm:t>
        <a:bodyPr/>
        <a:lstStyle/>
        <a:p>
          <a:endParaRPr lang="en-US"/>
        </a:p>
      </dgm:t>
    </dgm:pt>
    <dgm:pt modelId="{B4F4B01F-EA4F-4B1F-BCA7-C8633DC706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theories, including </a:t>
          </a:r>
          <a:r>
            <a:rPr lang="en-GB" b="1"/>
            <a:t>Shannon and Weaver (1949), Schramm (1954) and Berlo (1960)</a:t>
          </a:r>
          <a:r>
            <a:rPr lang="en-GB"/>
            <a:t>, demonstrate how ineffective communication affects employee performance and organisational outcomes.</a:t>
          </a:r>
          <a:endParaRPr lang="en-US"/>
        </a:p>
      </dgm:t>
    </dgm:pt>
    <dgm:pt modelId="{CD19FF7B-5FCF-44D4-B7E9-28E779DADA1C}" type="parTrans" cxnId="{FE260287-8730-4AF6-8C2F-C7DE4088C219}">
      <dgm:prSet/>
      <dgm:spPr/>
      <dgm:t>
        <a:bodyPr/>
        <a:lstStyle/>
        <a:p>
          <a:endParaRPr lang="en-US"/>
        </a:p>
      </dgm:t>
    </dgm:pt>
    <dgm:pt modelId="{30043AE9-7137-4A45-A2E7-3F37D5B4B663}" type="sibTrans" cxnId="{FE260287-8730-4AF6-8C2F-C7DE4088C219}">
      <dgm:prSet/>
      <dgm:spPr/>
      <dgm:t>
        <a:bodyPr/>
        <a:lstStyle/>
        <a:p>
          <a:endParaRPr lang="en-US"/>
        </a:p>
      </dgm:t>
    </dgm:pt>
    <dgm:pt modelId="{16C4E1FB-B9BB-4AFB-B36F-E0C82F40A4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Implementing effective training, multilingual communication, improved leadership and stronger quality control procedures would reduce errors, improve food safety and enhance customer satisfaction.</a:t>
          </a:r>
          <a:endParaRPr lang="en-US"/>
        </a:p>
      </dgm:t>
    </dgm:pt>
    <dgm:pt modelId="{D3256FD2-E4C3-40BD-94DE-12EED692C910}" type="parTrans" cxnId="{F9503EC0-B28D-4365-A0C5-04CF331D2AF0}">
      <dgm:prSet/>
      <dgm:spPr/>
      <dgm:t>
        <a:bodyPr/>
        <a:lstStyle/>
        <a:p>
          <a:endParaRPr lang="en-US"/>
        </a:p>
      </dgm:t>
    </dgm:pt>
    <dgm:pt modelId="{404C6AD5-B7A0-42EF-84FE-D20D8ECF70DB}" type="sibTrans" cxnId="{F9503EC0-B28D-4365-A0C5-04CF331D2AF0}">
      <dgm:prSet/>
      <dgm:spPr/>
      <dgm:t>
        <a:bodyPr/>
        <a:lstStyle/>
        <a:p>
          <a:endParaRPr lang="en-US"/>
        </a:p>
      </dgm:t>
    </dgm:pt>
    <dgm:pt modelId="{3921D3AD-DD67-4CA2-913D-DD465B09F4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Overall, improving communication and management practices would help Flight Foods Ltd. regain airline contracts, strengthen its reputation and increase its market share.</a:t>
          </a:r>
          <a:endParaRPr lang="en-US"/>
        </a:p>
      </dgm:t>
    </dgm:pt>
    <dgm:pt modelId="{33968F39-8961-40F2-BED1-951D92AD5C24}" type="parTrans" cxnId="{16C2B767-B5ED-407B-8313-A4FF3CC0802A}">
      <dgm:prSet/>
      <dgm:spPr/>
      <dgm:t>
        <a:bodyPr/>
        <a:lstStyle/>
        <a:p>
          <a:endParaRPr lang="en-US"/>
        </a:p>
      </dgm:t>
    </dgm:pt>
    <dgm:pt modelId="{65E8B472-D02C-4A66-8095-B650B5C18714}" type="sibTrans" cxnId="{16C2B767-B5ED-407B-8313-A4FF3CC0802A}">
      <dgm:prSet/>
      <dgm:spPr/>
      <dgm:t>
        <a:bodyPr/>
        <a:lstStyle/>
        <a:p>
          <a:endParaRPr lang="en-US"/>
        </a:p>
      </dgm:t>
    </dgm:pt>
    <dgm:pt modelId="{2CBA6F5C-5F16-439A-8A4E-24038DE59FED}" type="pres">
      <dgm:prSet presAssocID="{BBAF66F8-5DFF-455E-A115-72A17CA3BDCC}" presName="root" presStyleCnt="0">
        <dgm:presLayoutVars>
          <dgm:dir/>
          <dgm:resizeHandles val="exact"/>
        </dgm:presLayoutVars>
      </dgm:prSet>
      <dgm:spPr/>
    </dgm:pt>
    <dgm:pt modelId="{1F01A1BE-410B-44C4-BB62-8CD8671EA60E}" type="pres">
      <dgm:prSet presAssocID="{5B11B335-8170-4D49-86C6-94AFB66E49EB}" presName="compNode" presStyleCnt="0"/>
      <dgm:spPr/>
    </dgm:pt>
    <dgm:pt modelId="{EEC61102-1231-4591-9D38-5345D913ED38}" type="pres">
      <dgm:prSet presAssocID="{5B11B335-8170-4D49-86C6-94AFB66E49EB}" presName="bgRect" presStyleLbl="bgShp" presStyleIdx="0" presStyleCnt="5"/>
      <dgm:spPr/>
    </dgm:pt>
    <dgm:pt modelId="{FA671E75-580A-4B0B-AB3F-B16E250D74F3}" type="pres">
      <dgm:prSet presAssocID="{5B11B335-8170-4D49-86C6-94AFB66E49E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solidFill>
            <a:schemeClr val="tx2"/>
          </a:solidFill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E609EBDC-A2C3-4645-A276-4A07DC535F3E}" type="pres">
      <dgm:prSet presAssocID="{5B11B335-8170-4D49-86C6-94AFB66E49EB}" presName="spaceRect" presStyleCnt="0"/>
      <dgm:spPr/>
    </dgm:pt>
    <dgm:pt modelId="{35C83B16-D1CE-4D68-A9F6-086B624DC7C9}" type="pres">
      <dgm:prSet presAssocID="{5B11B335-8170-4D49-86C6-94AFB66E49EB}" presName="parTx" presStyleLbl="revTx" presStyleIdx="0" presStyleCnt="5">
        <dgm:presLayoutVars>
          <dgm:chMax val="0"/>
          <dgm:chPref val="0"/>
        </dgm:presLayoutVars>
      </dgm:prSet>
      <dgm:spPr/>
    </dgm:pt>
    <dgm:pt modelId="{2D1FA081-7F48-4747-BFDB-C0EBBE3F9D8A}" type="pres">
      <dgm:prSet presAssocID="{D7799C90-6552-43C4-97EE-9A2D59BFAD69}" presName="sibTrans" presStyleCnt="0"/>
      <dgm:spPr/>
    </dgm:pt>
    <dgm:pt modelId="{A801D722-E9BD-4CCD-BF0F-F34470F35F87}" type="pres">
      <dgm:prSet presAssocID="{CE217DA1-5E7D-4AF0-AF70-B3DBB85E7812}" presName="compNode" presStyleCnt="0"/>
      <dgm:spPr/>
    </dgm:pt>
    <dgm:pt modelId="{E679FE4A-3930-4F42-B49D-EF1BFAA36B9A}" type="pres">
      <dgm:prSet presAssocID="{CE217DA1-5E7D-4AF0-AF70-B3DBB85E7812}" presName="bgRect" presStyleLbl="bgShp" presStyleIdx="1" presStyleCnt="5"/>
      <dgm:spPr/>
    </dgm:pt>
    <dgm:pt modelId="{AE811A8B-811A-4AAC-9182-39F2B3770592}" type="pres">
      <dgm:prSet presAssocID="{CE217DA1-5E7D-4AF0-AF70-B3DBB85E7812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FE6BE7-E93E-45C4-B901-20DBCF71070B}" type="pres">
      <dgm:prSet presAssocID="{CE217DA1-5E7D-4AF0-AF70-B3DBB85E7812}" presName="spaceRect" presStyleCnt="0"/>
      <dgm:spPr/>
    </dgm:pt>
    <dgm:pt modelId="{C689E88E-9CE5-4F5D-9FA0-B209F5367C28}" type="pres">
      <dgm:prSet presAssocID="{CE217DA1-5E7D-4AF0-AF70-B3DBB85E7812}" presName="parTx" presStyleLbl="revTx" presStyleIdx="1" presStyleCnt="5">
        <dgm:presLayoutVars>
          <dgm:chMax val="0"/>
          <dgm:chPref val="0"/>
        </dgm:presLayoutVars>
      </dgm:prSet>
      <dgm:spPr/>
    </dgm:pt>
    <dgm:pt modelId="{B2C72CCD-E196-491E-B00A-FB9181386C3A}" type="pres">
      <dgm:prSet presAssocID="{0793FA75-F587-45E7-A8C2-9C5C2045FC3B}" presName="sibTrans" presStyleCnt="0"/>
      <dgm:spPr/>
    </dgm:pt>
    <dgm:pt modelId="{C86247A5-9A55-4E99-803E-24DCF69FFA72}" type="pres">
      <dgm:prSet presAssocID="{B4F4B01F-EA4F-4B1F-BCA7-C8633DC7064E}" presName="compNode" presStyleCnt="0"/>
      <dgm:spPr/>
    </dgm:pt>
    <dgm:pt modelId="{67C07756-F897-498F-B679-57D0586314B3}" type="pres">
      <dgm:prSet presAssocID="{B4F4B01F-EA4F-4B1F-BCA7-C8633DC7064E}" presName="bgRect" presStyleLbl="bgShp" presStyleIdx="2" presStyleCnt="5"/>
      <dgm:spPr/>
    </dgm:pt>
    <dgm:pt modelId="{C9E5F7BF-A0F2-408A-9160-5E3DCC1F7DAC}" type="pres">
      <dgm:prSet presAssocID="{B4F4B01F-EA4F-4B1F-BCA7-C8633DC7064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3F996516-9F9F-45F9-8499-220052192BB5}" type="pres">
      <dgm:prSet presAssocID="{B4F4B01F-EA4F-4B1F-BCA7-C8633DC7064E}" presName="spaceRect" presStyleCnt="0"/>
      <dgm:spPr/>
    </dgm:pt>
    <dgm:pt modelId="{612C1324-FC8A-41EF-B276-EFDAD0A25334}" type="pres">
      <dgm:prSet presAssocID="{B4F4B01F-EA4F-4B1F-BCA7-C8633DC7064E}" presName="parTx" presStyleLbl="revTx" presStyleIdx="2" presStyleCnt="5">
        <dgm:presLayoutVars>
          <dgm:chMax val="0"/>
          <dgm:chPref val="0"/>
        </dgm:presLayoutVars>
      </dgm:prSet>
      <dgm:spPr/>
    </dgm:pt>
    <dgm:pt modelId="{A9A35511-7D0F-4F3F-90FD-F70090C56934}" type="pres">
      <dgm:prSet presAssocID="{30043AE9-7137-4A45-A2E7-3F37D5B4B663}" presName="sibTrans" presStyleCnt="0"/>
      <dgm:spPr/>
    </dgm:pt>
    <dgm:pt modelId="{2D1E7774-9398-47E1-81B7-A224334EDA63}" type="pres">
      <dgm:prSet presAssocID="{16C4E1FB-B9BB-4AFB-B36F-E0C82F40A42C}" presName="compNode" presStyleCnt="0"/>
      <dgm:spPr/>
    </dgm:pt>
    <dgm:pt modelId="{1122F7D5-4BDE-4A17-BEA1-3B848476A29D}" type="pres">
      <dgm:prSet presAssocID="{16C4E1FB-B9BB-4AFB-B36F-E0C82F40A42C}" presName="bgRect" presStyleLbl="bgShp" presStyleIdx="3" presStyleCnt="5"/>
      <dgm:spPr/>
    </dgm:pt>
    <dgm:pt modelId="{2A7336D7-03CB-42BF-AAFA-CFAF3EC499AF}" type="pres">
      <dgm:prSet presAssocID="{16C4E1FB-B9BB-4AFB-B36F-E0C82F40A42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3F78452-FA40-4525-853D-B29AE71C09F7}" type="pres">
      <dgm:prSet presAssocID="{16C4E1FB-B9BB-4AFB-B36F-E0C82F40A42C}" presName="spaceRect" presStyleCnt="0"/>
      <dgm:spPr/>
    </dgm:pt>
    <dgm:pt modelId="{864FD471-F6E9-4954-BF12-391F627905FD}" type="pres">
      <dgm:prSet presAssocID="{16C4E1FB-B9BB-4AFB-B36F-E0C82F40A42C}" presName="parTx" presStyleLbl="revTx" presStyleIdx="3" presStyleCnt="5">
        <dgm:presLayoutVars>
          <dgm:chMax val="0"/>
          <dgm:chPref val="0"/>
        </dgm:presLayoutVars>
      </dgm:prSet>
      <dgm:spPr/>
    </dgm:pt>
    <dgm:pt modelId="{7579677E-97EE-4D3F-8DE8-C4BA0C844B40}" type="pres">
      <dgm:prSet presAssocID="{404C6AD5-B7A0-42EF-84FE-D20D8ECF70DB}" presName="sibTrans" presStyleCnt="0"/>
      <dgm:spPr/>
    </dgm:pt>
    <dgm:pt modelId="{7D83D3EA-6EC3-4F61-A9B2-D41B0C513179}" type="pres">
      <dgm:prSet presAssocID="{3921D3AD-DD67-4CA2-913D-DD465B09F438}" presName="compNode" presStyleCnt="0"/>
      <dgm:spPr/>
    </dgm:pt>
    <dgm:pt modelId="{CB0C0F9D-B03B-4C47-812E-B3B072DC1E98}" type="pres">
      <dgm:prSet presAssocID="{3921D3AD-DD67-4CA2-913D-DD465B09F438}" presName="bgRect" presStyleLbl="bgShp" presStyleIdx="4" presStyleCnt="5"/>
      <dgm:spPr/>
    </dgm:pt>
    <dgm:pt modelId="{2BE30C05-3409-4049-813A-5DFB8DFB9F53}" type="pres">
      <dgm:prSet presAssocID="{3921D3AD-DD67-4CA2-913D-DD465B09F43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BFF19EEA-051C-4329-AE60-B4AE383A4CF3}" type="pres">
      <dgm:prSet presAssocID="{3921D3AD-DD67-4CA2-913D-DD465B09F438}" presName="spaceRect" presStyleCnt="0"/>
      <dgm:spPr/>
    </dgm:pt>
    <dgm:pt modelId="{B53D4443-2E89-4FBE-9A5F-2641DC68E141}" type="pres">
      <dgm:prSet presAssocID="{3921D3AD-DD67-4CA2-913D-DD465B09F43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DA9730B-A1FF-49C9-AE2C-EFA20816752D}" type="presOf" srcId="{BBAF66F8-5DFF-455E-A115-72A17CA3BDCC}" destId="{2CBA6F5C-5F16-439A-8A4E-24038DE59FED}" srcOrd="0" destOrd="0" presId="urn:microsoft.com/office/officeart/2018/2/layout/IconVerticalSolidList"/>
    <dgm:cxn modelId="{0E30282B-D245-4E45-AA80-9D39548AF127}" type="presOf" srcId="{CE217DA1-5E7D-4AF0-AF70-B3DBB85E7812}" destId="{C689E88E-9CE5-4F5D-9FA0-B209F5367C28}" srcOrd="0" destOrd="0" presId="urn:microsoft.com/office/officeart/2018/2/layout/IconVerticalSolidList"/>
    <dgm:cxn modelId="{F8810D63-7051-4FF0-8C77-6725E6A98528}" type="presOf" srcId="{B4F4B01F-EA4F-4B1F-BCA7-C8633DC7064E}" destId="{612C1324-FC8A-41EF-B276-EFDAD0A25334}" srcOrd="0" destOrd="0" presId="urn:microsoft.com/office/officeart/2018/2/layout/IconVerticalSolidList"/>
    <dgm:cxn modelId="{16C2B767-B5ED-407B-8313-A4FF3CC0802A}" srcId="{BBAF66F8-5DFF-455E-A115-72A17CA3BDCC}" destId="{3921D3AD-DD67-4CA2-913D-DD465B09F438}" srcOrd="4" destOrd="0" parTransId="{33968F39-8961-40F2-BED1-951D92AD5C24}" sibTransId="{65E8B472-D02C-4A66-8095-B650B5C18714}"/>
    <dgm:cxn modelId="{8DE2786E-3165-4027-8BF4-56EC15E91848}" type="presOf" srcId="{3921D3AD-DD67-4CA2-913D-DD465B09F438}" destId="{B53D4443-2E89-4FBE-9A5F-2641DC68E141}" srcOrd="0" destOrd="0" presId="urn:microsoft.com/office/officeart/2018/2/layout/IconVerticalSolidList"/>
    <dgm:cxn modelId="{53C9EC78-0EB2-4DB1-B487-94B431CD2FFC}" type="presOf" srcId="{5B11B335-8170-4D49-86C6-94AFB66E49EB}" destId="{35C83B16-D1CE-4D68-A9F6-086B624DC7C9}" srcOrd="0" destOrd="0" presId="urn:microsoft.com/office/officeart/2018/2/layout/IconVerticalSolidList"/>
    <dgm:cxn modelId="{FE260287-8730-4AF6-8C2F-C7DE4088C219}" srcId="{BBAF66F8-5DFF-455E-A115-72A17CA3BDCC}" destId="{B4F4B01F-EA4F-4B1F-BCA7-C8633DC7064E}" srcOrd="2" destOrd="0" parTransId="{CD19FF7B-5FCF-44D4-B7E9-28E779DADA1C}" sibTransId="{30043AE9-7137-4A45-A2E7-3F37D5B4B663}"/>
    <dgm:cxn modelId="{46BC3998-16B9-418E-8629-2B143A176D33}" srcId="{BBAF66F8-5DFF-455E-A115-72A17CA3BDCC}" destId="{5B11B335-8170-4D49-86C6-94AFB66E49EB}" srcOrd="0" destOrd="0" parTransId="{B88A7A96-FE14-433A-B0F1-0348BA2FA0A8}" sibTransId="{D7799C90-6552-43C4-97EE-9A2D59BFAD69}"/>
    <dgm:cxn modelId="{63BE219F-24FC-4E97-B3D1-BE587DA1C399}" type="presOf" srcId="{16C4E1FB-B9BB-4AFB-B36F-E0C82F40A42C}" destId="{864FD471-F6E9-4954-BF12-391F627905FD}" srcOrd="0" destOrd="0" presId="urn:microsoft.com/office/officeart/2018/2/layout/IconVerticalSolidList"/>
    <dgm:cxn modelId="{F4C85EA3-4ECA-4FD8-98BD-7E9373BA0BB1}" srcId="{BBAF66F8-5DFF-455E-A115-72A17CA3BDCC}" destId="{CE217DA1-5E7D-4AF0-AF70-B3DBB85E7812}" srcOrd="1" destOrd="0" parTransId="{F87CCCA6-F0A0-4345-9E38-BA27DDC9B390}" sibTransId="{0793FA75-F587-45E7-A8C2-9C5C2045FC3B}"/>
    <dgm:cxn modelId="{F9503EC0-B28D-4365-A0C5-04CF331D2AF0}" srcId="{BBAF66F8-5DFF-455E-A115-72A17CA3BDCC}" destId="{16C4E1FB-B9BB-4AFB-B36F-E0C82F40A42C}" srcOrd="3" destOrd="0" parTransId="{D3256FD2-E4C3-40BD-94DE-12EED692C910}" sibTransId="{404C6AD5-B7A0-42EF-84FE-D20D8ECF70DB}"/>
    <dgm:cxn modelId="{1C637C92-FFC0-47A7-B331-7F2453AE90B9}" type="presParOf" srcId="{2CBA6F5C-5F16-439A-8A4E-24038DE59FED}" destId="{1F01A1BE-410B-44C4-BB62-8CD8671EA60E}" srcOrd="0" destOrd="0" presId="urn:microsoft.com/office/officeart/2018/2/layout/IconVerticalSolidList"/>
    <dgm:cxn modelId="{387E3E23-BF48-4E45-A193-2ED67EC16FDD}" type="presParOf" srcId="{1F01A1BE-410B-44C4-BB62-8CD8671EA60E}" destId="{EEC61102-1231-4591-9D38-5345D913ED38}" srcOrd="0" destOrd="0" presId="urn:microsoft.com/office/officeart/2018/2/layout/IconVerticalSolidList"/>
    <dgm:cxn modelId="{B0F184D1-E0B3-4AF4-8DCF-0D8437DD55B8}" type="presParOf" srcId="{1F01A1BE-410B-44C4-BB62-8CD8671EA60E}" destId="{FA671E75-580A-4B0B-AB3F-B16E250D74F3}" srcOrd="1" destOrd="0" presId="urn:microsoft.com/office/officeart/2018/2/layout/IconVerticalSolidList"/>
    <dgm:cxn modelId="{4F37B688-3C7C-403A-AA96-BB4495F3DA93}" type="presParOf" srcId="{1F01A1BE-410B-44C4-BB62-8CD8671EA60E}" destId="{E609EBDC-A2C3-4645-A276-4A07DC535F3E}" srcOrd="2" destOrd="0" presId="urn:microsoft.com/office/officeart/2018/2/layout/IconVerticalSolidList"/>
    <dgm:cxn modelId="{F79AE9D4-4C73-4895-B34E-B514CBFF1383}" type="presParOf" srcId="{1F01A1BE-410B-44C4-BB62-8CD8671EA60E}" destId="{35C83B16-D1CE-4D68-A9F6-086B624DC7C9}" srcOrd="3" destOrd="0" presId="urn:microsoft.com/office/officeart/2018/2/layout/IconVerticalSolidList"/>
    <dgm:cxn modelId="{F2325A40-9C83-4D4E-9361-7426005BE200}" type="presParOf" srcId="{2CBA6F5C-5F16-439A-8A4E-24038DE59FED}" destId="{2D1FA081-7F48-4747-BFDB-C0EBBE3F9D8A}" srcOrd="1" destOrd="0" presId="urn:microsoft.com/office/officeart/2018/2/layout/IconVerticalSolidList"/>
    <dgm:cxn modelId="{CB09BCA8-D08A-4AA5-B7C5-3DDADB9CE828}" type="presParOf" srcId="{2CBA6F5C-5F16-439A-8A4E-24038DE59FED}" destId="{A801D722-E9BD-4CCD-BF0F-F34470F35F87}" srcOrd="2" destOrd="0" presId="urn:microsoft.com/office/officeart/2018/2/layout/IconVerticalSolidList"/>
    <dgm:cxn modelId="{44A9C134-C7B0-4DB4-AC38-1AABB07DC000}" type="presParOf" srcId="{A801D722-E9BD-4CCD-BF0F-F34470F35F87}" destId="{E679FE4A-3930-4F42-B49D-EF1BFAA36B9A}" srcOrd="0" destOrd="0" presId="urn:microsoft.com/office/officeart/2018/2/layout/IconVerticalSolidList"/>
    <dgm:cxn modelId="{C60C9EBD-F5D1-41D7-BCF8-95CCDCAD7072}" type="presParOf" srcId="{A801D722-E9BD-4CCD-BF0F-F34470F35F87}" destId="{AE811A8B-811A-4AAC-9182-39F2B3770592}" srcOrd="1" destOrd="0" presId="urn:microsoft.com/office/officeart/2018/2/layout/IconVerticalSolidList"/>
    <dgm:cxn modelId="{E697D757-5DD7-40AA-83CE-19154A5846A2}" type="presParOf" srcId="{A801D722-E9BD-4CCD-BF0F-F34470F35F87}" destId="{DCFE6BE7-E93E-45C4-B901-20DBCF71070B}" srcOrd="2" destOrd="0" presId="urn:microsoft.com/office/officeart/2018/2/layout/IconVerticalSolidList"/>
    <dgm:cxn modelId="{5FD491B4-61E0-4C57-B579-B69F347EDC13}" type="presParOf" srcId="{A801D722-E9BD-4CCD-BF0F-F34470F35F87}" destId="{C689E88E-9CE5-4F5D-9FA0-B209F5367C28}" srcOrd="3" destOrd="0" presId="urn:microsoft.com/office/officeart/2018/2/layout/IconVerticalSolidList"/>
    <dgm:cxn modelId="{AC82899B-31E0-43F3-9D4C-17AEF7304F74}" type="presParOf" srcId="{2CBA6F5C-5F16-439A-8A4E-24038DE59FED}" destId="{B2C72CCD-E196-491E-B00A-FB9181386C3A}" srcOrd="3" destOrd="0" presId="urn:microsoft.com/office/officeart/2018/2/layout/IconVerticalSolidList"/>
    <dgm:cxn modelId="{14FCDFB0-1A48-43B0-A8A8-5871CA34D1CB}" type="presParOf" srcId="{2CBA6F5C-5F16-439A-8A4E-24038DE59FED}" destId="{C86247A5-9A55-4E99-803E-24DCF69FFA72}" srcOrd="4" destOrd="0" presId="urn:microsoft.com/office/officeart/2018/2/layout/IconVerticalSolidList"/>
    <dgm:cxn modelId="{C28FFA02-4011-4642-B2BA-FFF45EF9069D}" type="presParOf" srcId="{C86247A5-9A55-4E99-803E-24DCF69FFA72}" destId="{67C07756-F897-498F-B679-57D0586314B3}" srcOrd="0" destOrd="0" presId="urn:microsoft.com/office/officeart/2018/2/layout/IconVerticalSolidList"/>
    <dgm:cxn modelId="{A6500044-5E29-42A9-94AE-B3722695249A}" type="presParOf" srcId="{C86247A5-9A55-4E99-803E-24DCF69FFA72}" destId="{C9E5F7BF-A0F2-408A-9160-5E3DCC1F7DAC}" srcOrd="1" destOrd="0" presId="urn:microsoft.com/office/officeart/2018/2/layout/IconVerticalSolidList"/>
    <dgm:cxn modelId="{0E2C1F07-A81B-41A2-B47C-B7A77212AE95}" type="presParOf" srcId="{C86247A5-9A55-4E99-803E-24DCF69FFA72}" destId="{3F996516-9F9F-45F9-8499-220052192BB5}" srcOrd="2" destOrd="0" presId="urn:microsoft.com/office/officeart/2018/2/layout/IconVerticalSolidList"/>
    <dgm:cxn modelId="{48D20D8B-B093-4483-9ACB-38DDC655E6EE}" type="presParOf" srcId="{C86247A5-9A55-4E99-803E-24DCF69FFA72}" destId="{612C1324-FC8A-41EF-B276-EFDAD0A25334}" srcOrd="3" destOrd="0" presId="urn:microsoft.com/office/officeart/2018/2/layout/IconVerticalSolidList"/>
    <dgm:cxn modelId="{716629AF-1AC0-4DAD-B79C-117F0602F85E}" type="presParOf" srcId="{2CBA6F5C-5F16-439A-8A4E-24038DE59FED}" destId="{A9A35511-7D0F-4F3F-90FD-F70090C56934}" srcOrd="5" destOrd="0" presId="urn:microsoft.com/office/officeart/2018/2/layout/IconVerticalSolidList"/>
    <dgm:cxn modelId="{0E680A8A-5DAB-4AD9-9741-43E9D82F2CBA}" type="presParOf" srcId="{2CBA6F5C-5F16-439A-8A4E-24038DE59FED}" destId="{2D1E7774-9398-47E1-81B7-A224334EDA63}" srcOrd="6" destOrd="0" presId="urn:microsoft.com/office/officeart/2018/2/layout/IconVerticalSolidList"/>
    <dgm:cxn modelId="{F12EB1CB-5C4B-4CD9-85D3-6E8520F2AC8D}" type="presParOf" srcId="{2D1E7774-9398-47E1-81B7-A224334EDA63}" destId="{1122F7D5-4BDE-4A17-BEA1-3B848476A29D}" srcOrd="0" destOrd="0" presId="urn:microsoft.com/office/officeart/2018/2/layout/IconVerticalSolidList"/>
    <dgm:cxn modelId="{2E68CC87-23A1-43E1-9292-A2E03480686F}" type="presParOf" srcId="{2D1E7774-9398-47E1-81B7-A224334EDA63}" destId="{2A7336D7-03CB-42BF-AAFA-CFAF3EC499AF}" srcOrd="1" destOrd="0" presId="urn:microsoft.com/office/officeart/2018/2/layout/IconVerticalSolidList"/>
    <dgm:cxn modelId="{4503B41B-D811-4047-97DC-EAF89184D09B}" type="presParOf" srcId="{2D1E7774-9398-47E1-81B7-A224334EDA63}" destId="{C3F78452-FA40-4525-853D-B29AE71C09F7}" srcOrd="2" destOrd="0" presId="urn:microsoft.com/office/officeart/2018/2/layout/IconVerticalSolidList"/>
    <dgm:cxn modelId="{6831C620-5259-4062-A212-1BD032BCD930}" type="presParOf" srcId="{2D1E7774-9398-47E1-81B7-A224334EDA63}" destId="{864FD471-F6E9-4954-BF12-391F627905FD}" srcOrd="3" destOrd="0" presId="urn:microsoft.com/office/officeart/2018/2/layout/IconVerticalSolidList"/>
    <dgm:cxn modelId="{C3874AB5-191A-4754-95DB-BEFD7296E830}" type="presParOf" srcId="{2CBA6F5C-5F16-439A-8A4E-24038DE59FED}" destId="{7579677E-97EE-4D3F-8DE8-C4BA0C844B40}" srcOrd="7" destOrd="0" presId="urn:microsoft.com/office/officeart/2018/2/layout/IconVerticalSolidList"/>
    <dgm:cxn modelId="{4FBF1309-5985-483F-A22C-7C99F7DEA94B}" type="presParOf" srcId="{2CBA6F5C-5F16-439A-8A4E-24038DE59FED}" destId="{7D83D3EA-6EC3-4F61-A9B2-D41B0C513179}" srcOrd="8" destOrd="0" presId="urn:microsoft.com/office/officeart/2018/2/layout/IconVerticalSolidList"/>
    <dgm:cxn modelId="{8B5C7C13-4EBD-4859-8951-490FE5518F4A}" type="presParOf" srcId="{7D83D3EA-6EC3-4F61-A9B2-D41B0C513179}" destId="{CB0C0F9D-B03B-4C47-812E-B3B072DC1E98}" srcOrd="0" destOrd="0" presId="urn:microsoft.com/office/officeart/2018/2/layout/IconVerticalSolidList"/>
    <dgm:cxn modelId="{AE8276C8-0B9D-478A-A85D-2BC2FC3FD7F1}" type="presParOf" srcId="{7D83D3EA-6EC3-4F61-A9B2-D41B0C513179}" destId="{2BE30C05-3409-4049-813A-5DFB8DFB9F53}" srcOrd="1" destOrd="0" presId="urn:microsoft.com/office/officeart/2018/2/layout/IconVerticalSolidList"/>
    <dgm:cxn modelId="{A87F10DC-B763-4302-B854-49582F954E03}" type="presParOf" srcId="{7D83D3EA-6EC3-4F61-A9B2-D41B0C513179}" destId="{BFF19EEA-051C-4329-AE60-B4AE383A4CF3}" srcOrd="2" destOrd="0" presId="urn:microsoft.com/office/officeart/2018/2/layout/IconVerticalSolidList"/>
    <dgm:cxn modelId="{B2EF6D3D-0C34-467D-A279-77FB3C20BAE2}" type="presParOf" srcId="{7D83D3EA-6EC3-4F61-A9B2-D41B0C513179}" destId="{B53D4443-2E89-4FBE-9A5F-2641DC68E1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39846-B3E1-4EC3-9BB0-B026BDAE3AC5}">
      <dsp:nvSpPr>
        <dsp:cNvPr id="0" name=""/>
        <dsp:cNvSpPr/>
      </dsp:nvSpPr>
      <dsp:spPr>
        <a:xfrm>
          <a:off x="0" y="452"/>
          <a:ext cx="6798539" cy="10583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4417C-7607-44E6-B8C4-EA0F52A5C9C3}">
      <dsp:nvSpPr>
        <dsp:cNvPr id="0" name=""/>
        <dsp:cNvSpPr/>
      </dsp:nvSpPr>
      <dsp:spPr>
        <a:xfrm>
          <a:off x="320158" y="238586"/>
          <a:ext cx="582106" cy="582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E007C-02E8-43E1-A25F-59FC93B2C242}">
      <dsp:nvSpPr>
        <dsp:cNvPr id="0" name=""/>
        <dsp:cNvSpPr/>
      </dsp:nvSpPr>
      <dsp:spPr>
        <a:xfrm>
          <a:off x="1222423" y="452"/>
          <a:ext cx="5576115" cy="10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1" tIns="112011" rIns="112011" bIns="11201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 is essential in manufacturing because it helps employees understand instructions, maintain food safety and ensure product quality.</a:t>
          </a:r>
          <a:endParaRPr lang="en-US" sz="1700" kern="1200" dirty="0"/>
        </a:p>
      </dsp:txBody>
      <dsp:txXfrm>
        <a:off x="1222423" y="452"/>
        <a:ext cx="5576115" cy="1058374"/>
      </dsp:txXfrm>
    </dsp:sp>
    <dsp:sp modelId="{D6BB80D8-75ED-4F44-BC32-8D5E7BDBD983}">
      <dsp:nvSpPr>
        <dsp:cNvPr id="0" name=""/>
        <dsp:cNvSpPr/>
      </dsp:nvSpPr>
      <dsp:spPr>
        <a:xfrm>
          <a:off x="0" y="1323421"/>
          <a:ext cx="6798539" cy="10583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5DEEC-05DD-41A6-810F-40656B1FBB32}">
      <dsp:nvSpPr>
        <dsp:cNvPr id="0" name=""/>
        <dsp:cNvSpPr/>
      </dsp:nvSpPr>
      <dsp:spPr>
        <a:xfrm>
          <a:off x="320158" y="1561555"/>
          <a:ext cx="582106" cy="582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6B76C-E320-434A-A0F4-435FDC9B60C8}">
      <dsp:nvSpPr>
        <dsp:cNvPr id="0" name=""/>
        <dsp:cNvSpPr/>
      </dsp:nvSpPr>
      <dsp:spPr>
        <a:xfrm>
          <a:off x="1222423" y="1323421"/>
          <a:ext cx="5576115" cy="10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1" tIns="112011" rIns="112011" bIns="11201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Poor communication can lead to misunderstandings, food safety risks and reduced customer satisfaction.</a:t>
          </a:r>
          <a:endParaRPr lang="en-US" sz="1700" kern="1200"/>
        </a:p>
      </dsp:txBody>
      <dsp:txXfrm>
        <a:off x="1222423" y="1323421"/>
        <a:ext cx="5576115" cy="1058374"/>
      </dsp:txXfrm>
    </dsp:sp>
    <dsp:sp modelId="{BC30F324-6108-4178-9CD0-A40FC33BC295}">
      <dsp:nvSpPr>
        <dsp:cNvPr id="0" name=""/>
        <dsp:cNvSpPr/>
      </dsp:nvSpPr>
      <dsp:spPr>
        <a:xfrm>
          <a:off x="0" y="2646389"/>
          <a:ext cx="6798539" cy="10583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C4654-2ABA-4BC1-B8F7-33D5ECFF8324}">
      <dsp:nvSpPr>
        <dsp:cNvPr id="0" name=""/>
        <dsp:cNvSpPr/>
      </dsp:nvSpPr>
      <dsp:spPr>
        <a:xfrm>
          <a:off x="320158" y="2884524"/>
          <a:ext cx="582106" cy="5821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0DA66-C8C3-44DF-9212-7078A5CEB5A6}">
      <dsp:nvSpPr>
        <dsp:cNvPr id="0" name=""/>
        <dsp:cNvSpPr/>
      </dsp:nvSpPr>
      <dsp:spPr>
        <a:xfrm>
          <a:off x="1222423" y="2646389"/>
          <a:ext cx="5576115" cy="10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1" tIns="112011" rIns="112011" bIns="11201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presentation analyses the communication barriers at Flight Foods Ltd. and explains how communication theories can be used to improve performance.</a:t>
          </a:r>
          <a:endParaRPr lang="en-US" sz="1700" kern="1200" dirty="0"/>
        </a:p>
      </dsp:txBody>
      <dsp:txXfrm>
        <a:off x="1222423" y="2646389"/>
        <a:ext cx="5576115" cy="10583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C61102-1231-4591-9D38-5345D913ED38}">
      <dsp:nvSpPr>
        <dsp:cNvPr id="0" name=""/>
        <dsp:cNvSpPr/>
      </dsp:nvSpPr>
      <dsp:spPr>
        <a:xfrm>
          <a:off x="0" y="3929"/>
          <a:ext cx="11475720" cy="836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671E75-580A-4B0B-AB3F-B16E250D74F3}">
      <dsp:nvSpPr>
        <dsp:cNvPr id="0" name=""/>
        <dsp:cNvSpPr/>
      </dsp:nvSpPr>
      <dsp:spPr>
        <a:xfrm>
          <a:off x="253191" y="192253"/>
          <a:ext cx="460347" cy="4603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tx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83B16-D1CE-4D68-A9F6-086B624DC7C9}">
      <dsp:nvSpPr>
        <dsp:cNvPr id="0" name=""/>
        <dsp:cNvSpPr/>
      </dsp:nvSpPr>
      <dsp:spPr>
        <a:xfrm>
          <a:off x="966730" y="3929"/>
          <a:ext cx="10508989" cy="83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2" tIns="88582" rIns="88582" bIns="885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Flight Foods Ltd. is experiencing declining market share due to communication failures, inadequate employee training and poor food hygiene practices.</a:t>
          </a:r>
          <a:endParaRPr lang="en-US" sz="1700" kern="1200"/>
        </a:p>
      </dsp:txBody>
      <dsp:txXfrm>
        <a:off x="966730" y="3929"/>
        <a:ext cx="10508989" cy="836995"/>
      </dsp:txXfrm>
    </dsp:sp>
    <dsp:sp modelId="{E679FE4A-3930-4F42-B49D-EF1BFAA36B9A}">
      <dsp:nvSpPr>
        <dsp:cNvPr id="0" name=""/>
        <dsp:cNvSpPr/>
      </dsp:nvSpPr>
      <dsp:spPr>
        <a:xfrm>
          <a:off x="0" y="1050174"/>
          <a:ext cx="11475720" cy="836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11A8B-811A-4AAC-9182-39F2B3770592}">
      <dsp:nvSpPr>
        <dsp:cNvPr id="0" name=""/>
        <dsp:cNvSpPr/>
      </dsp:nvSpPr>
      <dsp:spPr>
        <a:xfrm>
          <a:off x="253191" y="1238498"/>
          <a:ext cx="460347" cy="4603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9E88E-9CE5-4F5D-9FA0-B209F5367C28}">
      <dsp:nvSpPr>
        <dsp:cNvPr id="0" name=""/>
        <dsp:cNvSpPr/>
      </dsp:nvSpPr>
      <dsp:spPr>
        <a:xfrm>
          <a:off x="966730" y="1050174"/>
          <a:ext cx="10508989" cy="83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2" tIns="88582" rIns="88582" bIns="885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 barriers such as language differences, cultural diversity and environmental noise contribute to misunderstandings and operational errors.</a:t>
          </a:r>
          <a:endParaRPr lang="en-US" sz="1700" kern="1200"/>
        </a:p>
      </dsp:txBody>
      <dsp:txXfrm>
        <a:off x="966730" y="1050174"/>
        <a:ext cx="10508989" cy="836995"/>
      </dsp:txXfrm>
    </dsp:sp>
    <dsp:sp modelId="{67C07756-F897-498F-B679-57D0586314B3}">
      <dsp:nvSpPr>
        <dsp:cNvPr id="0" name=""/>
        <dsp:cNvSpPr/>
      </dsp:nvSpPr>
      <dsp:spPr>
        <a:xfrm>
          <a:off x="0" y="2096419"/>
          <a:ext cx="11475720" cy="836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5F7BF-A0F2-408A-9160-5E3DCC1F7DAC}">
      <dsp:nvSpPr>
        <dsp:cNvPr id="0" name=""/>
        <dsp:cNvSpPr/>
      </dsp:nvSpPr>
      <dsp:spPr>
        <a:xfrm>
          <a:off x="253191" y="2284743"/>
          <a:ext cx="460347" cy="4603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C1324-FC8A-41EF-B276-EFDAD0A25334}">
      <dsp:nvSpPr>
        <dsp:cNvPr id="0" name=""/>
        <dsp:cNvSpPr/>
      </dsp:nvSpPr>
      <dsp:spPr>
        <a:xfrm>
          <a:off x="966730" y="2096419"/>
          <a:ext cx="10508989" cy="83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2" tIns="88582" rIns="88582" bIns="885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 theories, including </a:t>
          </a:r>
          <a:r>
            <a:rPr lang="en-GB" sz="1700" b="1" kern="1200"/>
            <a:t>Shannon and Weaver (1949), Schramm (1954) and Berlo (1960)</a:t>
          </a:r>
          <a:r>
            <a:rPr lang="en-GB" sz="1700" kern="1200"/>
            <a:t>, demonstrate how ineffective communication affects employee performance and organisational outcomes.</a:t>
          </a:r>
          <a:endParaRPr lang="en-US" sz="1700" kern="1200"/>
        </a:p>
      </dsp:txBody>
      <dsp:txXfrm>
        <a:off x="966730" y="2096419"/>
        <a:ext cx="10508989" cy="836995"/>
      </dsp:txXfrm>
    </dsp:sp>
    <dsp:sp modelId="{1122F7D5-4BDE-4A17-BEA1-3B848476A29D}">
      <dsp:nvSpPr>
        <dsp:cNvPr id="0" name=""/>
        <dsp:cNvSpPr/>
      </dsp:nvSpPr>
      <dsp:spPr>
        <a:xfrm>
          <a:off x="0" y="3142664"/>
          <a:ext cx="11475720" cy="836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336D7-03CB-42BF-AAFA-CFAF3EC499AF}">
      <dsp:nvSpPr>
        <dsp:cNvPr id="0" name=""/>
        <dsp:cNvSpPr/>
      </dsp:nvSpPr>
      <dsp:spPr>
        <a:xfrm>
          <a:off x="253191" y="3330988"/>
          <a:ext cx="460347" cy="4603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4FD471-F6E9-4954-BF12-391F627905FD}">
      <dsp:nvSpPr>
        <dsp:cNvPr id="0" name=""/>
        <dsp:cNvSpPr/>
      </dsp:nvSpPr>
      <dsp:spPr>
        <a:xfrm>
          <a:off x="966730" y="3142664"/>
          <a:ext cx="10508989" cy="83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2" tIns="88582" rIns="88582" bIns="885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Implementing effective training, multilingual communication, improved leadership and stronger quality control procedures would reduce errors, improve food safety and enhance customer satisfaction.</a:t>
          </a:r>
          <a:endParaRPr lang="en-US" sz="1700" kern="1200"/>
        </a:p>
      </dsp:txBody>
      <dsp:txXfrm>
        <a:off x="966730" y="3142664"/>
        <a:ext cx="10508989" cy="836995"/>
      </dsp:txXfrm>
    </dsp:sp>
    <dsp:sp modelId="{CB0C0F9D-B03B-4C47-812E-B3B072DC1E98}">
      <dsp:nvSpPr>
        <dsp:cNvPr id="0" name=""/>
        <dsp:cNvSpPr/>
      </dsp:nvSpPr>
      <dsp:spPr>
        <a:xfrm>
          <a:off x="0" y="4188909"/>
          <a:ext cx="11475720" cy="83699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30C05-3409-4049-813A-5DFB8DFB9F53}">
      <dsp:nvSpPr>
        <dsp:cNvPr id="0" name=""/>
        <dsp:cNvSpPr/>
      </dsp:nvSpPr>
      <dsp:spPr>
        <a:xfrm>
          <a:off x="253191" y="4377233"/>
          <a:ext cx="460347" cy="4603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D4443-2E89-4FBE-9A5F-2641DC68E141}">
      <dsp:nvSpPr>
        <dsp:cNvPr id="0" name=""/>
        <dsp:cNvSpPr/>
      </dsp:nvSpPr>
      <dsp:spPr>
        <a:xfrm>
          <a:off x="966730" y="4188909"/>
          <a:ext cx="10508989" cy="83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582" tIns="88582" rIns="88582" bIns="8858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Overall, improving communication and management practices would help Flight Foods Ltd. regain airline contracts, strengthen its reputation and increase its market share.</a:t>
          </a:r>
          <a:endParaRPr lang="en-US" sz="1700" kern="1200"/>
        </a:p>
      </dsp:txBody>
      <dsp:txXfrm>
        <a:off x="966730" y="4188909"/>
        <a:ext cx="10508989" cy="836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77B4E-D6F1-C109-9E60-E5B77C4E9B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0B4B5D-7C5E-ACE2-CDF4-65FE0A1207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F9046-B50A-6276-7FE1-FE02072FA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49F3B-6229-540B-015B-3660A25BC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2004D-ED37-1602-082C-F4DBAF88E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686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4D394-43A4-CE88-1D9B-C92D9E1F9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BED89-4121-CEBB-355E-4E298280D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E71B6F-2605-F90E-5115-6A24E5E1F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CDAFC-752B-F40E-E1D4-DF9A0BC5A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C3799-4517-3EEF-B6F3-E793522EC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224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1062-1C3E-0C1E-D527-437756CE6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9FD14-1BB5-FE62-5670-3348F8AC84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3B1E9-1726-91AF-8CB9-9A9EB125F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76226-3DAA-D743-73D4-8755DC886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E8C13-7913-CB57-6D8B-5ACE33BD4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31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F73A2-279E-468E-CBD8-3F483AB01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A55B6-D572-08AD-899B-6BA4FB9C36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D73F9-2229-34F6-5D46-B83E8215B8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BADAF1-26E7-65AA-1755-61211F17F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3199E2-6B07-69F6-AFCA-BF050CEBE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394682-5B75-7781-8D68-8893136D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28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3701C-DBEE-97D8-398F-C4AE8E688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02C6E-27B5-8F3E-F3F1-B10461305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5D206-B32B-84F0-11E9-C6939D7A7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1FAE16-6872-7E7B-DDC9-A611128567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D244C9-F27B-95CF-E60A-BA53EBE9AC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E8F265-217C-D1E0-5AEF-A1354C5E8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D7C1D2-BAE7-BA49-8A14-5607AB166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DB1027-4D7D-D216-1A15-FFB5B8B73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999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06247-F08F-433C-D8AC-0D3A8313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58B259-7224-C89B-F949-880A53999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9B6A90-92CD-7FA5-C1AF-ECFD715B9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7A9713-FB86-EEB7-BD85-C4561C71D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909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4A988B-61E6-4C8B-F9FB-7C18008AD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12A280-7FD8-9511-65B8-5142BEF59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F80F37-0E43-4F80-788E-025E5F620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639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59A22-0082-3851-F3C7-455AA7E7A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018A6-BB83-8420-86E3-F8446D4B1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0F9992-E7A5-2C00-93DA-0FD0763657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ED40E-DAFB-9C94-0231-4B25FB69A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9B282D-FADB-4731-E973-C3A046EBC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8AF51-EE1B-6ECB-6577-19D439279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378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5C8C8-A254-2E8F-634B-341E4B0C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8D1BD-4315-B69F-44CF-B7AE2D493A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8E2748-02D6-B6E0-FF18-C822B1F307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57536C-9140-809B-49E0-4B198BAD9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3F23F8-6D63-77D6-EC54-F11024853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0E26E-8A1E-7859-7565-D38897F33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35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35CA0-B668-3E7F-08BC-504DE0DBE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9E27C-989D-E714-C452-74F0BDAB23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08B96-4121-CA69-8A18-A582B08FB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520C2-F764-CC48-E78E-2F6A1B7C73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D2AFA-48DF-4704-7F01-BAE1F62C4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015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93C523-CB0B-EA25-F137-4D39DD9422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C53A16-9471-618A-634C-14F8535D1A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3DC5E-CAE5-F938-22A1-D141BC4FD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C08D5-AF38-3544-3A1B-E7AB49E84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93FD5-280B-3189-48CC-57086A896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069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B5DA6E-167B-8E3E-9BE8-918C6620A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A780B-69FD-87BE-D50C-336B1CEE1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334A9-FBED-0A12-34CB-DA0E84DD20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EE43A5-1F58-304E-B832-B5C1CAB0542D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547AB-851B-05E6-5077-E7F3D7C8E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2C3E3-CEED-0357-F1DA-1BB88E4CCE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12DA14-FDB0-814B-A529-4C6DBA368E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17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C0F3A1E-661D-1C1E-D8A6-5B6402B89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Group Members: 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1. Tia: 2525166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2. Michelle: 2519515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3. Mirabela: 2433190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Lecturer’s Name: </a:t>
            </a:r>
            <a:br>
              <a:rPr lang="en-US" sz="3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 Wang</a:t>
            </a:r>
          </a:p>
        </p:txBody>
      </p:sp>
    </p:spTree>
    <p:extLst>
      <p:ext uri="{BB962C8B-B14F-4D97-AF65-F5344CB8AC3E}">
        <p14:creationId xmlns:p14="http://schemas.microsoft.com/office/powerpoint/2010/main" val="3687503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1FE19-BE12-9B49-E83B-DF06EC878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C39C-33AF-3303-B506-44D8A4069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1. </a:t>
            </a:r>
            <a:r>
              <a:rPr lang="en-GB" sz="2000" b="1" dirty="0"/>
              <a:t>Introduction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2. </a:t>
            </a:r>
            <a:r>
              <a:rPr lang="en-GB" sz="2000" b="1" dirty="0"/>
              <a:t>Summary of the Case Study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3. </a:t>
            </a:r>
            <a:r>
              <a:rPr lang="en-GB" sz="2000" b="1" dirty="0"/>
              <a:t>Communication Barriers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4. </a:t>
            </a:r>
            <a:r>
              <a:rPr lang="en-GB" sz="2000" b="1" dirty="0"/>
              <a:t>Theoretical Framework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   • Shannon &amp; Weaver Model</a:t>
            </a:r>
          </a:p>
          <a:p>
            <a:pPr marL="0" indent="0">
              <a:buNone/>
            </a:pPr>
            <a:r>
              <a:rPr lang="en-GB" sz="2000" dirty="0"/>
              <a:t>    • Schramm Model</a:t>
            </a:r>
          </a:p>
          <a:p>
            <a:pPr marL="0" indent="0">
              <a:buNone/>
            </a:pPr>
            <a:r>
              <a:rPr lang="en-GB" sz="2000" dirty="0"/>
              <a:t>    • Berlo’s SMCR Model</a:t>
            </a:r>
          </a:p>
          <a:p>
            <a:pPr marL="0" indent="0">
              <a:buNone/>
            </a:pPr>
            <a:r>
              <a:rPr lang="en-GB" sz="2000" dirty="0"/>
              <a:t>5. </a:t>
            </a:r>
            <a:r>
              <a:rPr lang="en-GB" sz="2000" b="1" dirty="0"/>
              <a:t>Recommendations to Overcome Barriers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6. </a:t>
            </a:r>
            <a:r>
              <a:rPr lang="en-GB" sz="2000" b="1" dirty="0"/>
              <a:t>Conclusion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7. </a:t>
            </a:r>
            <a:r>
              <a:rPr lang="en-GB" sz="2000" b="1" dirty="0"/>
              <a:t>References</a:t>
            </a: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65185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658AB-5A0F-63AD-6D4F-B3F40B611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4" y="785727"/>
            <a:ext cx="6798541" cy="838376"/>
          </a:xfrm>
        </p:spPr>
        <p:txBody>
          <a:bodyPr anchor="b">
            <a:normAutofit/>
          </a:bodyPr>
          <a:lstStyle/>
          <a:p>
            <a:r>
              <a:rPr lang="en-US" sz="4000" dirty="0"/>
              <a:t>Introduction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7A5D8EA1-3235-642F-ACF0-0F4869BF7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2229497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2B3C9A1C-ED84-1D42-D2AE-2A88A9EDB73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" b="1258"/>
          <a:stretch>
            <a:fillRect/>
          </a:stretch>
        </p:blipFill>
        <p:spPr>
          <a:xfrm>
            <a:off x="-1" y="0"/>
            <a:ext cx="35884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736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5225C40-6BA6-9152-C25A-C734D75C8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70DB4-2E89-DFE5-E32F-11081CD9BA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7720" y="2318197"/>
            <a:ext cx="10759439" cy="399116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900" b="1" dirty="0"/>
              <a:t>Overview of the Case and Its Challenges</a:t>
            </a:r>
          </a:p>
          <a:p>
            <a:r>
              <a:rPr lang="en-US" sz="1900" dirty="0"/>
              <a:t>Flight Foods Ltd. is a medium-sized manufacturer of ready meals for airlines.</a:t>
            </a:r>
          </a:p>
          <a:p>
            <a:r>
              <a:rPr lang="en-US" sz="1900" dirty="0"/>
              <a:t>The company is losing market share due to customer complaints about food quality and safety.</a:t>
            </a:r>
          </a:p>
          <a:p>
            <a:r>
              <a:rPr lang="en-US" sz="1900" dirty="0"/>
              <a:t>Key issues include undercooked meals, poor packaging, and meat found in vegetarian meals.</a:t>
            </a:r>
          </a:p>
          <a:p>
            <a:endParaRPr lang="en-US" sz="1900" dirty="0"/>
          </a:p>
          <a:p>
            <a:pPr marL="0" indent="0">
              <a:buNone/>
            </a:pPr>
            <a:r>
              <a:rPr lang="en-US" sz="1900" b="1" dirty="0"/>
              <a:t>Other Key Issues Identified</a:t>
            </a:r>
          </a:p>
          <a:p>
            <a:r>
              <a:rPr lang="en-US" sz="1900" dirty="0"/>
              <a:t>Employees receive little or no food hygiene training before starting work.</a:t>
            </a:r>
          </a:p>
          <a:p>
            <a:r>
              <a:rPr lang="en-US" sz="1900" dirty="0"/>
              <a:t>Management </a:t>
            </a:r>
            <a:r>
              <a:rPr lang="en-US" sz="1900" dirty="0" err="1"/>
              <a:t>prioritises</a:t>
            </a:r>
            <a:r>
              <a:rPr lang="en-US" sz="1900" dirty="0"/>
              <a:t> production speed over employee training.</a:t>
            </a:r>
          </a:p>
          <a:p>
            <a:r>
              <a:rPr lang="en-US" sz="1900" dirty="0"/>
              <a:t>Workforce includes different age groups and five cultural backgrounds, creating communication challenges.</a:t>
            </a:r>
          </a:p>
          <a:p>
            <a:r>
              <a:rPr lang="en-US" sz="1900" dirty="0"/>
              <a:t>Old, noisy machinery makes communication difficult on the factory floor.</a:t>
            </a:r>
          </a:p>
          <a:p>
            <a:r>
              <a:rPr lang="en-US" sz="1900" dirty="0"/>
              <a:t>Manager Gary struggles to communicate effectively and relies on signs and on the- on training.</a:t>
            </a:r>
          </a:p>
          <a:p>
            <a:r>
              <a:rPr lang="en-US" sz="1900" dirty="0"/>
              <a:t>Poor hygiene and food handling practices increase the risk of food contamination.</a:t>
            </a:r>
          </a:p>
          <a:p>
            <a:pPr marL="0"/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2643394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FE727-24AF-84B1-61D5-19EB9E60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Barriers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6A2BE-3223-14F5-437D-CF174D9AD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330" y="1269034"/>
            <a:ext cx="11469757" cy="558896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Environmental Noise</a:t>
            </a:r>
          </a:p>
          <a:p>
            <a:pPr marL="0" indent="0">
              <a:buNone/>
            </a:pPr>
            <a:r>
              <a:rPr lang="en-US" dirty="0"/>
              <a:t>Old, noisy machinery makes it difficult for Gary to communicate clearly with employees.</a:t>
            </a:r>
          </a:p>
          <a:p>
            <a:pPr marL="0" indent="0">
              <a:buNone/>
            </a:pPr>
            <a:r>
              <a:rPr lang="en-US" dirty="0"/>
              <a:t>This increases the risk of misunderstandings (Shannon and Weaver, 1949).</a:t>
            </a:r>
          </a:p>
          <a:p>
            <a:pPr marL="0" indent="0">
              <a:buNone/>
            </a:pPr>
            <a:r>
              <a:rPr lang="en-US" b="1" dirty="0"/>
              <a:t>Language Barrier</a:t>
            </a:r>
          </a:p>
          <a:p>
            <a:pPr marL="0" indent="0">
              <a:buNone/>
            </a:pPr>
            <a:r>
              <a:rPr lang="en-US" dirty="0"/>
              <a:t>Employees speak different languages, making instructions difficult to understand.</a:t>
            </a:r>
          </a:p>
          <a:p>
            <a:pPr marL="0" indent="0">
              <a:buNone/>
            </a:pPr>
            <a:r>
              <a:rPr lang="en-US" dirty="0"/>
              <a:t>This can lead to mistakes in food preparation and hygiene.</a:t>
            </a:r>
          </a:p>
          <a:p>
            <a:pPr marL="0" indent="0">
              <a:buNone/>
            </a:pPr>
            <a:r>
              <a:rPr lang="en-US" b="1" dirty="0"/>
              <a:t>Cultural &amp; Age Differences</a:t>
            </a:r>
          </a:p>
          <a:p>
            <a:pPr marL="0" indent="0">
              <a:buNone/>
            </a:pPr>
            <a:r>
              <a:rPr lang="en-US" dirty="0"/>
              <a:t>Workers come from five cultural groups and different age ranges.</a:t>
            </a:r>
          </a:p>
          <a:p>
            <a:pPr marL="0" indent="0">
              <a:buNone/>
            </a:pPr>
            <a:r>
              <a:rPr lang="en-US" dirty="0"/>
              <a:t>Different experiences and communication styles affect understanding (Berlo, 1960).</a:t>
            </a:r>
          </a:p>
          <a:p>
            <a:pPr marL="0" indent="0">
              <a:buNone/>
            </a:pPr>
            <a:r>
              <a:rPr lang="en-US" b="1" dirty="0"/>
              <a:t>Lack of Training</a:t>
            </a:r>
          </a:p>
          <a:p>
            <a:pPr marL="0" indent="0">
              <a:buNone/>
            </a:pPr>
            <a:r>
              <a:rPr lang="en-US" dirty="0"/>
              <a:t>Employees begin work without food hygiene training.</a:t>
            </a:r>
          </a:p>
          <a:p>
            <a:pPr marL="0" indent="0">
              <a:buNone/>
            </a:pPr>
            <a:r>
              <a:rPr lang="en-US" dirty="0"/>
              <a:t>Learning on the job leads to inconsistent practices and food safety issues.</a:t>
            </a:r>
          </a:p>
          <a:p>
            <a:pPr marL="0" indent="0">
              <a:buNone/>
            </a:pPr>
            <a:r>
              <a:rPr lang="en-US" b="1" dirty="0"/>
              <a:t>Poor Feedback &amp; Leadership</a:t>
            </a:r>
          </a:p>
          <a:p>
            <a:pPr marL="0" indent="0">
              <a:buNone/>
            </a:pPr>
            <a:r>
              <a:rPr lang="en-US" dirty="0"/>
              <a:t>Gary relies mainly on signs and verbal instructions.</a:t>
            </a:r>
          </a:p>
          <a:p>
            <a:pPr marL="0" indent="0">
              <a:buNone/>
            </a:pPr>
            <a:r>
              <a:rPr lang="en-US" dirty="0"/>
              <a:t>There is little feedback to confirm employees understand the message (Schramm, 1954).</a:t>
            </a:r>
          </a:p>
        </p:txBody>
      </p:sp>
      <p:pic>
        <p:nvPicPr>
          <p:cNvPr id="9" name="Graphic 8" descr="Lecturer with solid fill">
            <a:extLst>
              <a:ext uri="{FF2B5EF4-FFF2-40B4-BE49-F238E27FC236}">
                <a16:creationId xmlns:a16="http://schemas.microsoft.com/office/drawing/2014/main" id="{40388B78-53C1-D67A-7EBB-F98C3FF8D5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7930" y="5668479"/>
            <a:ext cx="914400" cy="914400"/>
          </a:xfrm>
          <a:prstGeom prst="rect">
            <a:avLst/>
          </a:prstGeom>
        </p:spPr>
      </p:pic>
      <p:pic>
        <p:nvPicPr>
          <p:cNvPr id="11" name="Graphic 10" descr="Teacher with solid fill">
            <a:extLst>
              <a:ext uri="{FF2B5EF4-FFF2-40B4-BE49-F238E27FC236}">
                <a16:creationId xmlns:a16="http://schemas.microsoft.com/office/drawing/2014/main" id="{48AE3133-1CF0-7F3E-963E-77B0BE8871D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7930" y="4585114"/>
            <a:ext cx="914400" cy="914400"/>
          </a:xfrm>
          <a:prstGeom prst="rect">
            <a:avLst/>
          </a:prstGeom>
        </p:spPr>
      </p:pic>
      <p:pic>
        <p:nvPicPr>
          <p:cNvPr id="13" name="Graphic 12" descr="Group of people with solid fill">
            <a:extLst>
              <a:ext uri="{FF2B5EF4-FFF2-40B4-BE49-F238E27FC236}">
                <a16:creationId xmlns:a16="http://schemas.microsoft.com/office/drawing/2014/main" id="{1ED15F1B-5F9D-B4D5-CD4A-AA9D6D745B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1182" y="3429000"/>
            <a:ext cx="914400" cy="914400"/>
          </a:xfrm>
          <a:prstGeom prst="rect">
            <a:avLst/>
          </a:prstGeom>
        </p:spPr>
      </p:pic>
      <p:pic>
        <p:nvPicPr>
          <p:cNvPr id="15" name="Graphic 14" descr="Construction Barricade with solid fill">
            <a:extLst>
              <a:ext uri="{FF2B5EF4-FFF2-40B4-BE49-F238E27FC236}">
                <a16:creationId xmlns:a16="http://schemas.microsoft.com/office/drawing/2014/main" id="{2A5D0362-D444-FC22-E8D0-CB5B3E68ED6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1000" y="2253008"/>
            <a:ext cx="914400" cy="914400"/>
          </a:xfrm>
          <a:prstGeom prst="rect">
            <a:avLst/>
          </a:prstGeom>
        </p:spPr>
      </p:pic>
      <p:pic>
        <p:nvPicPr>
          <p:cNvPr id="17" name="Graphic 16" descr="Megaphone1 with solid fill">
            <a:extLst>
              <a:ext uri="{FF2B5EF4-FFF2-40B4-BE49-F238E27FC236}">
                <a16:creationId xmlns:a16="http://schemas.microsoft.com/office/drawing/2014/main" id="{ED0B34F8-49F9-5DD1-2C5A-3B3D5AE89D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1000" y="117958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540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0FEE9-2BB4-A19E-DCB4-74A68FC2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Theoretical Framework</a:t>
            </a:r>
            <a:b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77C954-37E8-1364-0FCD-7A6A3A600815}"/>
              </a:ext>
            </a:extLst>
          </p:cNvPr>
          <p:cNvSpPr txBox="1"/>
          <p:nvPr/>
        </p:nvSpPr>
        <p:spPr>
          <a:xfrm>
            <a:off x="853440" y="2164080"/>
            <a:ext cx="10728959" cy="4053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Shannon &amp; Weaver Communication Model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Noise from old machinery interferes with Gary’s ability to communicate instructions clearly </a:t>
            </a:r>
            <a:r>
              <a:rPr lang="en-US" b="1" dirty="0"/>
              <a:t>(Shannon &amp; Weaver, 1949).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Schramm’s Communication Model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Employees from different language backgrounds may decode Gary’s messages differently, causing misunderstandings </a:t>
            </a:r>
            <a:r>
              <a:rPr lang="en-US" b="1" dirty="0"/>
              <a:t>(Schramm, 1954).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Berlo’s SMCR Model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Communication is affected by the sender, message, channel and receiver. Language and cultural differences reduce understanding between Gary and employees </a:t>
            </a:r>
            <a:r>
              <a:rPr lang="en-US" b="1" dirty="0"/>
              <a:t>(Berlo, 1960).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626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93729-66B9-8E2B-9E68-C07A13E5B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Strategies to Overcome Communication Barriers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9EB2C-766D-B33F-B73D-8B2D591061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1690688"/>
            <a:ext cx="5181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b="1" dirty="0"/>
              <a:t>Improve Staff Training</a:t>
            </a:r>
          </a:p>
          <a:p>
            <a:pPr marL="0" indent="0">
              <a:buNone/>
            </a:pPr>
            <a:r>
              <a:rPr lang="en-US" sz="7200" dirty="0"/>
              <a:t>    •    Provide compulsory food hygiene and safety training before employees start work.</a:t>
            </a:r>
          </a:p>
          <a:p>
            <a:pPr marL="0" indent="0">
              <a:buNone/>
            </a:pPr>
            <a:r>
              <a:rPr lang="en-US" sz="7200" dirty="0"/>
              <a:t>    •    Offer regular refresher training to maintain standards.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b="1" dirty="0"/>
              <a:t>Improve Communication</a:t>
            </a:r>
          </a:p>
          <a:p>
            <a:pPr marL="0" indent="0">
              <a:buNone/>
            </a:pPr>
            <a:r>
              <a:rPr lang="en-US" sz="7200" dirty="0"/>
              <a:t>    •    Use simple English supported by translated materials and visual instructions.</a:t>
            </a:r>
          </a:p>
          <a:p>
            <a:pPr marL="0" indent="0">
              <a:buNone/>
            </a:pPr>
            <a:r>
              <a:rPr lang="en-US" sz="7200" dirty="0"/>
              <a:t>    •    Encourage two-way communication by asking employees to confirm understanding.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b="1" dirty="0"/>
              <a:t>Reduce Environmental Noise</a:t>
            </a:r>
          </a:p>
          <a:p>
            <a:pPr marL="0" indent="0">
              <a:buNone/>
            </a:pPr>
            <a:r>
              <a:rPr lang="en-US" sz="7200" dirty="0"/>
              <a:t>    •    Schedule team briefings away from noisy machinery.</a:t>
            </a:r>
          </a:p>
          <a:p>
            <a:pPr marL="0" indent="0">
              <a:buNone/>
            </a:pPr>
            <a:r>
              <a:rPr lang="en-US" sz="7200" dirty="0"/>
              <a:t>    •    Use communication devices or quieter equipment where possible.</a:t>
            </a: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FD4CD-FF10-8224-BF2D-7CC233014A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15200" y="1690688"/>
            <a:ext cx="4651512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b="1" dirty="0"/>
              <a:t>Promote Cultural Awareness</a:t>
            </a:r>
          </a:p>
          <a:p>
            <a:pPr marL="0" indent="0">
              <a:buNone/>
            </a:pPr>
            <a:r>
              <a:rPr lang="en-US" sz="7200" dirty="0"/>
              <a:t>    •    Provide cultural awareness training for managers and employees.</a:t>
            </a:r>
          </a:p>
          <a:p>
            <a:pPr marL="0" indent="0">
              <a:buNone/>
            </a:pPr>
            <a:r>
              <a:rPr lang="en-US" sz="7200" dirty="0"/>
              <a:t>    •    Encourage teamwork and respect between different cultural groups.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r>
              <a:rPr lang="en-US" sz="7200" b="1" dirty="0"/>
              <a:t>Strengthen Food Safety Procedures</a:t>
            </a:r>
          </a:p>
          <a:p>
            <a:pPr marL="0" indent="0">
              <a:buNone/>
            </a:pPr>
            <a:r>
              <a:rPr lang="en-US" sz="7200" dirty="0"/>
              <a:t>    •    Enforce strict hygiene rules, including clean uniforms, handwashing and correct food storage.</a:t>
            </a:r>
          </a:p>
          <a:p>
            <a:pPr marL="0" indent="0">
              <a:buNone/>
            </a:pPr>
            <a:r>
              <a:rPr lang="en-US" sz="7200" dirty="0"/>
              <a:t>    •    Carry out regular inspections and monitoring to prevent contamination.</a:t>
            </a:r>
          </a:p>
          <a:p>
            <a:pPr marL="0" indent="0">
              <a:buNone/>
            </a:pPr>
            <a:endParaRPr lang="en-US" sz="72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Graphic 5" descr="Food Safety with solid fill">
            <a:extLst>
              <a:ext uri="{FF2B5EF4-FFF2-40B4-BE49-F238E27FC236}">
                <a16:creationId xmlns:a16="http://schemas.microsoft.com/office/drawing/2014/main" id="{5EADB785-9F4E-361D-D244-19EBBD43D6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00800" y="3190461"/>
            <a:ext cx="914400" cy="914400"/>
          </a:xfrm>
          <a:prstGeom prst="rect">
            <a:avLst/>
          </a:prstGeom>
        </p:spPr>
      </p:pic>
      <p:pic>
        <p:nvPicPr>
          <p:cNvPr id="8" name="Graphic 7" descr="North America with solid fill">
            <a:extLst>
              <a:ext uri="{FF2B5EF4-FFF2-40B4-BE49-F238E27FC236}">
                <a16:creationId xmlns:a16="http://schemas.microsoft.com/office/drawing/2014/main" id="{B5321A7D-DED8-27B5-58A7-FD299F403B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0800" y="1658938"/>
            <a:ext cx="914400" cy="914400"/>
          </a:xfrm>
          <a:prstGeom prst="rect">
            <a:avLst/>
          </a:prstGeom>
        </p:spPr>
      </p:pic>
      <p:pic>
        <p:nvPicPr>
          <p:cNvPr id="10" name="Graphic 9" descr="Classroom with solid fill">
            <a:extLst>
              <a:ext uri="{FF2B5EF4-FFF2-40B4-BE49-F238E27FC236}">
                <a16:creationId xmlns:a16="http://schemas.microsoft.com/office/drawing/2014/main" id="{69FF83FB-E4F3-C637-F9BA-AFE1B639E4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5288" y="1674813"/>
            <a:ext cx="914400" cy="914400"/>
          </a:xfrm>
          <a:prstGeom prst="rect">
            <a:avLst/>
          </a:prstGeom>
        </p:spPr>
      </p:pic>
      <p:pic>
        <p:nvPicPr>
          <p:cNvPr id="14" name="Graphic 13" descr="Chat with solid fill">
            <a:extLst>
              <a:ext uri="{FF2B5EF4-FFF2-40B4-BE49-F238E27FC236}">
                <a16:creationId xmlns:a16="http://schemas.microsoft.com/office/drawing/2014/main" id="{713F7F9B-ABF4-8FB5-A2F8-711238DDFEF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4800" y="3190461"/>
            <a:ext cx="914400" cy="914400"/>
          </a:xfrm>
          <a:prstGeom prst="rect">
            <a:avLst/>
          </a:prstGeom>
        </p:spPr>
      </p:pic>
      <p:pic>
        <p:nvPicPr>
          <p:cNvPr id="18" name="Graphic 17" descr="Mute speaker with solid fill">
            <a:extLst>
              <a:ext uri="{FF2B5EF4-FFF2-40B4-BE49-F238E27FC236}">
                <a16:creationId xmlns:a16="http://schemas.microsoft.com/office/drawing/2014/main" id="{35D5CA71-87DE-732D-9DE7-E3699FA9B5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1000" y="47001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680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3E177-22F6-0A56-007C-8965559B4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How These Strategies Improve the Business</a:t>
            </a:r>
            <a:br>
              <a:rPr lang="en-US" sz="4000" b="1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FAEE2-E263-E7EE-A671-58344F0C9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    •    Reduces communication errors and misunderstandings.</a:t>
            </a:r>
          </a:p>
          <a:p>
            <a:pPr marL="0" indent="0">
              <a:buNone/>
            </a:pPr>
            <a:r>
              <a:rPr lang="en-US" sz="2000"/>
              <a:t>    •    Improves food safety and product quality.</a:t>
            </a:r>
          </a:p>
          <a:p>
            <a:pPr marL="0" indent="0">
              <a:buNone/>
            </a:pPr>
            <a:r>
              <a:rPr lang="en-US" sz="2000"/>
              <a:t>    •    Increases employee confidence and teamwork.</a:t>
            </a:r>
          </a:p>
          <a:p>
            <a:pPr marL="0" indent="0">
              <a:buNone/>
            </a:pPr>
            <a:r>
              <a:rPr lang="en-US" sz="2000"/>
              <a:t>    •    Reduces customer complaints.</a:t>
            </a:r>
          </a:p>
          <a:p>
            <a:pPr marL="0" indent="0">
              <a:buNone/>
            </a:pPr>
            <a:r>
              <a:rPr lang="en-US" sz="2000"/>
              <a:t>    •    Helps Flight Foods regain customer trust and improve market share.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84985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EADE8-BA1F-B301-F8C1-068C5C1AD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48AB2-F5D4-4FF3-DD58-61ED937721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6875590"/>
              </p:ext>
            </p:extLst>
          </p:nvPr>
        </p:nvGraphicFramePr>
        <p:xfrm>
          <a:off x="396240" y="1463040"/>
          <a:ext cx="11475720" cy="502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9631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84771-99EE-F093-3F7E-6A6E2126C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25A0D-5A41-B9A1-13D4-5076A28BE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Berlo, D.K. (1960) </a:t>
            </a:r>
            <a:r>
              <a:rPr lang="en-GB" i="1" dirty="0"/>
              <a:t>The Process of Communication: An Introduction to Theory and Practice</a:t>
            </a:r>
            <a:r>
              <a:rPr lang="en-GB" dirty="0"/>
              <a:t>. New York: Holt, Rinehart and Winston.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Schramm, W. (1954) </a:t>
            </a:r>
            <a:r>
              <a:rPr lang="en-GB" i="1" dirty="0"/>
              <a:t>The Process and Effects of Mass Communication</a:t>
            </a:r>
            <a:r>
              <a:rPr lang="en-GB" dirty="0"/>
              <a:t>. Urbana: University of Illinois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Shannon, C.E. and Weaver, W. (1949) </a:t>
            </a:r>
            <a:r>
              <a:rPr lang="en-GB" i="1" dirty="0"/>
              <a:t>The Mathematical Theory of Communication</a:t>
            </a:r>
            <a:r>
              <a:rPr lang="en-GB" dirty="0"/>
              <a:t>. Urbana: University of Illinois Press.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197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883</Words>
  <Application>Microsoft Macintosh PowerPoint</Application>
  <PresentationFormat>Widescreen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Group Members:  1. Tia: 2525166 2. Michelle: 2519515 3. Mirabela: 2433190  Lecturer’s Name:  Fa Wang</vt:lpstr>
      <vt:lpstr>Contents</vt:lpstr>
      <vt:lpstr>Introduction</vt:lpstr>
      <vt:lpstr>Summary </vt:lpstr>
      <vt:lpstr>Communication Barriers </vt:lpstr>
      <vt:lpstr>Theoretical Framework </vt:lpstr>
      <vt:lpstr>Strategies to Overcome Communication Barriers </vt:lpstr>
      <vt:lpstr>How These Strategies Improve the Business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Tialanthia Lynch (2525166)</dc:creator>
  <cp:lastModifiedBy>Tialanthia Lynch (2525166)</cp:lastModifiedBy>
  <cp:revision>5</cp:revision>
  <dcterms:created xsi:type="dcterms:W3CDTF">2026-07-01T16:07:59Z</dcterms:created>
  <dcterms:modified xsi:type="dcterms:W3CDTF">2026-07-12T22:28:55Z</dcterms:modified>
</cp:coreProperties>
</file>