
<file path=[Content_Types].xml><?xml version="1.0" encoding="utf-8"?>
<Types xmlns="http://schemas.openxmlformats.org/package/2006/content-types">
  <Default Extension="bin" ContentType="application/vnd.openxmlformats-officedocument.oleObject"/>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2"/>
  </p:notesMasterIdLst>
  <p:sldIdLst>
    <p:sldId id="313" r:id="rId2"/>
    <p:sldId id="478" r:id="rId3"/>
    <p:sldId id="479" r:id="rId4"/>
    <p:sldId id="481" r:id="rId5"/>
    <p:sldId id="482" r:id="rId6"/>
    <p:sldId id="314" r:id="rId7"/>
    <p:sldId id="483" r:id="rId8"/>
    <p:sldId id="496" r:id="rId9"/>
    <p:sldId id="554" r:id="rId10"/>
    <p:sldId id="498" r:id="rId11"/>
    <p:sldId id="499" r:id="rId12"/>
    <p:sldId id="521" r:id="rId13"/>
    <p:sldId id="485" r:id="rId14"/>
    <p:sldId id="486" r:id="rId15"/>
    <p:sldId id="267" r:id="rId16"/>
    <p:sldId id="487" r:id="rId17"/>
    <p:sldId id="269" r:id="rId18"/>
    <p:sldId id="263" r:id="rId19"/>
    <p:sldId id="306" r:id="rId20"/>
    <p:sldId id="303" r:id="rId21"/>
    <p:sldId id="268" r:id="rId22"/>
    <p:sldId id="307" r:id="rId23"/>
    <p:sldId id="302" r:id="rId24"/>
    <p:sldId id="555" r:id="rId25"/>
    <p:sldId id="556" r:id="rId26"/>
    <p:sldId id="265" r:id="rId27"/>
    <p:sldId id="304" r:id="rId28"/>
    <p:sldId id="260" r:id="rId29"/>
    <p:sldId id="274" r:id="rId30"/>
    <p:sldId id="305" r:id="rId31"/>
    <p:sldId id="273" r:id="rId32"/>
    <p:sldId id="261" r:id="rId33"/>
    <p:sldId id="275" r:id="rId34"/>
    <p:sldId id="266" r:id="rId35"/>
    <p:sldId id="259" r:id="rId36"/>
    <p:sldId id="501" r:id="rId37"/>
    <p:sldId id="502" r:id="rId38"/>
    <p:sldId id="262" r:id="rId39"/>
    <p:sldId id="503" r:id="rId40"/>
    <p:sldId id="504" r:id="rId41"/>
    <p:sldId id="505" r:id="rId42"/>
    <p:sldId id="272" r:id="rId43"/>
    <p:sldId id="506" r:id="rId44"/>
    <p:sldId id="507" r:id="rId45"/>
    <p:sldId id="508" r:id="rId46"/>
    <p:sldId id="276" r:id="rId47"/>
    <p:sldId id="277" r:id="rId48"/>
    <p:sldId id="509" r:id="rId49"/>
    <p:sldId id="279" r:id="rId50"/>
    <p:sldId id="280" r:id="rId51"/>
    <p:sldId id="522" r:id="rId52"/>
    <p:sldId id="523" r:id="rId53"/>
    <p:sldId id="524" r:id="rId54"/>
    <p:sldId id="525" r:id="rId55"/>
    <p:sldId id="526" r:id="rId56"/>
    <p:sldId id="527" r:id="rId57"/>
    <p:sldId id="528" r:id="rId58"/>
    <p:sldId id="264" r:id="rId59"/>
    <p:sldId id="529" r:id="rId60"/>
    <p:sldId id="530" r:id="rId61"/>
    <p:sldId id="531" r:id="rId62"/>
    <p:sldId id="532" r:id="rId63"/>
    <p:sldId id="533" r:id="rId64"/>
    <p:sldId id="270" r:id="rId65"/>
    <p:sldId id="271" r:id="rId66"/>
    <p:sldId id="534" r:id="rId67"/>
    <p:sldId id="535" r:id="rId68"/>
    <p:sldId id="536" r:id="rId69"/>
    <p:sldId id="537" r:id="rId70"/>
    <p:sldId id="538" r:id="rId71"/>
    <p:sldId id="539" r:id="rId72"/>
    <p:sldId id="540" r:id="rId73"/>
    <p:sldId id="549" r:id="rId74"/>
    <p:sldId id="550" r:id="rId75"/>
    <p:sldId id="551" r:id="rId76"/>
    <p:sldId id="552" r:id="rId77"/>
    <p:sldId id="553" r:id="rId78"/>
    <p:sldId id="257" r:id="rId79"/>
    <p:sldId id="510" r:id="rId80"/>
    <p:sldId id="291" r:id="rId81"/>
    <p:sldId id="511" r:id="rId82"/>
    <p:sldId id="512" r:id="rId83"/>
    <p:sldId id="295" r:id="rId84"/>
    <p:sldId id="513" r:id="rId85"/>
    <p:sldId id="296" r:id="rId86"/>
    <p:sldId id="297" r:id="rId87"/>
    <p:sldId id="298" r:id="rId88"/>
    <p:sldId id="299" r:id="rId89"/>
    <p:sldId id="300" r:id="rId90"/>
    <p:sldId id="294" r:id="rId91"/>
    <p:sldId id="514" r:id="rId92"/>
    <p:sldId id="557" r:id="rId93"/>
    <p:sldId id="293" r:id="rId94"/>
    <p:sldId id="284" r:id="rId95"/>
    <p:sldId id="285" r:id="rId96"/>
    <p:sldId id="286" r:id="rId97"/>
    <p:sldId id="287" r:id="rId98"/>
    <p:sldId id="288" r:id="rId99"/>
    <p:sldId id="289" r:id="rId100"/>
    <p:sldId id="290" r:id="rId10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77" autoAdjust="0"/>
    <p:restoredTop sz="94712" autoAdjust="0"/>
  </p:normalViewPr>
  <p:slideViewPr>
    <p:cSldViewPr snapToGrid="0">
      <p:cViewPr varScale="1">
        <p:scale>
          <a:sx n="96" d="100"/>
          <a:sy n="96" d="100"/>
        </p:scale>
        <p:origin x="108" y="552"/>
      </p:cViewPr>
      <p:guideLst/>
    </p:cSldViewPr>
  </p:slideViewPr>
  <p:notesTextViewPr>
    <p:cViewPr>
      <p:scale>
        <a:sx n="1" d="1"/>
        <a:sy n="1" d="1"/>
      </p:scale>
      <p:origin x="0" y="0"/>
    </p:cViewPr>
  </p:notesTextViewPr>
  <p:notesViewPr>
    <p:cSldViewPr snapToGrid="0">
      <p:cViewPr varScale="1">
        <p:scale>
          <a:sx n="87" d="100"/>
          <a:sy n="87" d="100"/>
        </p:scale>
        <p:origin x="3840" y="66"/>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notesMaster" Target="notesMasters/notesMaster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s>
</file>

<file path=ppt/diagrams/_rels/data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image" Target="../media/image12.png"/></Relationships>
</file>

<file path=ppt/diagrams/_rels/data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image" Target="../media/image13.png"/></Relationships>
</file>

<file path=ppt/diagrams/_rels/drawing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image" Target="../media/image12.png"/></Relationships>
</file>

<file path=ppt/diagrams/_rels/drawing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image" Target="../media/image13.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118F485-5F11-4BFB-9C5D-B27B7D6BBB70}"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8808BFCB-97CB-4422-93CF-E057073E50EF}">
      <dgm:prSet/>
      <dgm:spPr/>
      <dgm:t>
        <a:bodyPr/>
        <a:lstStyle/>
        <a:p>
          <a:pPr>
            <a:lnSpc>
              <a:spcPct val="100000"/>
            </a:lnSpc>
          </a:pPr>
          <a:r>
            <a:rPr lang="en-US" b="1" i="1"/>
            <a:t>Main Function</a:t>
          </a:r>
          <a:r>
            <a:rPr lang="en-US" b="1"/>
            <a:t>: </a:t>
          </a:r>
          <a:endParaRPr lang="en-US"/>
        </a:p>
      </dgm:t>
    </dgm:pt>
    <dgm:pt modelId="{30853C7A-869B-44FE-8961-4533AA8320F1}" type="parTrans" cxnId="{8F08A6A2-BA9D-42A4-A922-8B24E6B631DC}">
      <dgm:prSet/>
      <dgm:spPr/>
      <dgm:t>
        <a:bodyPr/>
        <a:lstStyle/>
        <a:p>
          <a:endParaRPr lang="en-US"/>
        </a:p>
      </dgm:t>
    </dgm:pt>
    <dgm:pt modelId="{9A48AC9B-45A9-4A4D-9743-C880E6AEF12D}" type="sibTrans" cxnId="{8F08A6A2-BA9D-42A4-A922-8B24E6B631DC}">
      <dgm:prSet/>
      <dgm:spPr/>
      <dgm:t>
        <a:bodyPr/>
        <a:lstStyle/>
        <a:p>
          <a:endParaRPr lang="en-US"/>
        </a:p>
      </dgm:t>
    </dgm:pt>
    <dgm:pt modelId="{7E01ACE0-706E-49A9-9578-487CEECBEEE3}">
      <dgm:prSet/>
      <dgm:spPr/>
      <dgm:t>
        <a:bodyPr/>
        <a:lstStyle/>
        <a:p>
          <a:pPr>
            <a:lnSpc>
              <a:spcPct val="100000"/>
            </a:lnSpc>
          </a:pPr>
          <a:r>
            <a:rPr lang="en-US"/>
            <a:t>This communication system controls and coordinates functions throughout the body and responds to internal and external stimuli.</a:t>
          </a:r>
        </a:p>
      </dgm:t>
    </dgm:pt>
    <dgm:pt modelId="{F6E2B33B-B698-4D06-8A78-58A7D49C1D02}" type="parTrans" cxnId="{ACB3957B-7A8A-48BF-BCC7-EE80F06CED16}">
      <dgm:prSet/>
      <dgm:spPr/>
      <dgm:t>
        <a:bodyPr/>
        <a:lstStyle/>
        <a:p>
          <a:endParaRPr lang="en-US"/>
        </a:p>
      </dgm:t>
    </dgm:pt>
    <dgm:pt modelId="{4484D423-0BBA-4D95-9876-7CA53BE485A8}" type="sibTrans" cxnId="{ACB3957B-7A8A-48BF-BCC7-EE80F06CED16}">
      <dgm:prSet/>
      <dgm:spPr/>
      <dgm:t>
        <a:bodyPr/>
        <a:lstStyle/>
        <a:p>
          <a:endParaRPr lang="en-US"/>
        </a:p>
      </dgm:t>
    </dgm:pt>
    <dgm:pt modelId="{CCF20A37-8C80-46F4-979E-690197B0EEBD}" type="pres">
      <dgm:prSet presAssocID="{4118F485-5F11-4BFB-9C5D-B27B7D6BBB70}" presName="root" presStyleCnt="0">
        <dgm:presLayoutVars>
          <dgm:dir/>
          <dgm:resizeHandles val="exact"/>
        </dgm:presLayoutVars>
      </dgm:prSet>
      <dgm:spPr/>
    </dgm:pt>
    <dgm:pt modelId="{E92929AD-718E-47BE-9F6E-30EE7F7DBF29}" type="pres">
      <dgm:prSet presAssocID="{8808BFCB-97CB-4422-93CF-E057073E50EF}" presName="compNode" presStyleCnt="0"/>
      <dgm:spPr/>
    </dgm:pt>
    <dgm:pt modelId="{35A8FF4B-6A35-4165-8DE2-6DD8CB4D4113}" type="pres">
      <dgm:prSet presAssocID="{8808BFCB-97CB-4422-93CF-E057073E50EF}" presName="bgRect" presStyleLbl="bgShp" presStyleIdx="0" presStyleCnt="2"/>
      <dgm:spPr/>
    </dgm:pt>
    <dgm:pt modelId="{3CBB82FB-2E52-405E-9ABB-7FA16B19DFEC}" type="pres">
      <dgm:prSet presAssocID="{8808BFCB-97CB-4422-93CF-E057073E50EF}"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Lst>
          </a:blip>
          <a:stretch>
            <a:fillRect/>
          </a:stretch>
        </a:blipFill>
      </dgm:spPr>
      <dgm:extLst>
        <a:ext uri="{E40237B7-FDA0-4F09-8148-C483321AD2D9}">
          <dgm14:cNvPr xmlns:dgm14="http://schemas.microsoft.com/office/drawing/2010/diagram" id="0" name="" descr="Gears"/>
        </a:ext>
      </dgm:extLst>
    </dgm:pt>
    <dgm:pt modelId="{3E0B79CA-5D0D-401D-B427-C2780484202B}" type="pres">
      <dgm:prSet presAssocID="{8808BFCB-97CB-4422-93CF-E057073E50EF}" presName="spaceRect" presStyleCnt="0"/>
      <dgm:spPr/>
    </dgm:pt>
    <dgm:pt modelId="{2708A263-0DAC-4D46-9E16-5CE6FF219560}" type="pres">
      <dgm:prSet presAssocID="{8808BFCB-97CB-4422-93CF-E057073E50EF}" presName="parTx" presStyleLbl="revTx" presStyleIdx="0" presStyleCnt="2">
        <dgm:presLayoutVars>
          <dgm:chMax val="0"/>
          <dgm:chPref val="0"/>
        </dgm:presLayoutVars>
      </dgm:prSet>
      <dgm:spPr/>
    </dgm:pt>
    <dgm:pt modelId="{BC3530B0-80BC-4F4D-BAC8-85ED6A645C55}" type="pres">
      <dgm:prSet presAssocID="{9A48AC9B-45A9-4A4D-9743-C880E6AEF12D}" presName="sibTrans" presStyleCnt="0"/>
      <dgm:spPr/>
    </dgm:pt>
    <dgm:pt modelId="{1F45A0CB-2CD2-4AA7-AAF8-AEDF3859EB6E}" type="pres">
      <dgm:prSet presAssocID="{7E01ACE0-706E-49A9-9578-487CEECBEEE3}" presName="compNode" presStyleCnt="0"/>
      <dgm:spPr/>
    </dgm:pt>
    <dgm:pt modelId="{AC01A6C3-6C95-4B98-8FD6-75F545332CB6}" type="pres">
      <dgm:prSet presAssocID="{7E01ACE0-706E-49A9-9578-487CEECBEEE3}" presName="bgRect" presStyleLbl="bgShp" presStyleIdx="1" presStyleCnt="2"/>
      <dgm:spPr/>
    </dgm:pt>
    <dgm:pt modelId="{3A357843-3B15-40FF-9394-EF92C97F5146}" type="pres">
      <dgm:prSet presAssocID="{7E01ACE0-706E-49A9-9578-487CEECBEEE3}" presName="iconRect" presStyleLbl="node1" presStyleIdx="1" presStyleCnt="2"/>
      <dgm:spPr>
        <a:blipFill>
          <a:blip xmlns:r="http://schemas.openxmlformats.org/officeDocument/2006/relationships" r:embed="rId2">
            <a:extLst>
              <a:ext uri="{28A0092B-C50C-407E-A947-70E740481C1C}">
                <a14:useLocalDpi xmlns:a14="http://schemas.microsoft.com/office/drawing/2010/main" val="0"/>
              </a:ext>
            </a:extLst>
          </a:blip>
          <a:stretch>
            <a:fillRect/>
          </a:stretch>
        </a:blipFill>
      </dgm:spPr>
      <dgm:extLst>
        <a:ext uri="{E40237B7-FDA0-4F09-8148-C483321AD2D9}">
          <dgm14:cNvPr xmlns:dgm14="http://schemas.microsoft.com/office/drawing/2010/diagram" id="0" name="" descr="Brain"/>
        </a:ext>
      </dgm:extLst>
    </dgm:pt>
    <dgm:pt modelId="{AD27B034-E346-4359-9C70-FB80589E9C05}" type="pres">
      <dgm:prSet presAssocID="{7E01ACE0-706E-49A9-9578-487CEECBEEE3}" presName="spaceRect" presStyleCnt="0"/>
      <dgm:spPr/>
    </dgm:pt>
    <dgm:pt modelId="{A9B74A9F-4446-4C6D-BA4E-709A1F091E73}" type="pres">
      <dgm:prSet presAssocID="{7E01ACE0-706E-49A9-9578-487CEECBEEE3}" presName="parTx" presStyleLbl="revTx" presStyleIdx="1" presStyleCnt="2">
        <dgm:presLayoutVars>
          <dgm:chMax val="0"/>
          <dgm:chPref val="0"/>
        </dgm:presLayoutVars>
      </dgm:prSet>
      <dgm:spPr/>
    </dgm:pt>
  </dgm:ptLst>
  <dgm:cxnLst>
    <dgm:cxn modelId="{25081011-3E95-4703-8898-B140E0DC5A41}" type="presOf" srcId="{4118F485-5F11-4BFB-9C5D-B27B7D6BBB70}" destId="{CCF20A37-8C80-46F4-979E-690197B0EEBD}" srcOrd="0" destOrd="0" presId="urn:microsoft.com/office/officeart/2018/2/layout/IconVerticalSolidList"/>
    <dgm:cxn modelId="{2BAC6D4D-E537-4F55-9ABD-41377F0F68EC}" type="presOf" srcId="{7E01ACE0-706E-49A9-9578-487CEECBEEE3}" destId="{A9B74A9F-4446-4C6D-BA4E-709A1F091E73}" srcOrd="0" destOrd="0" presId="urn:microsoft.com/office/officeart/2018/2/layout/IconVerticalSolidList"/>
    <dgm:cxn modelId="{ACB3957B-7A8A-48BF-BCC7-EE80F06CED16}" srcId="{4118F485-5F11-4BFB-9C5D-B27B7D6BBB70}" destId="{7E01ACE0-706E-49A9-9578-487CEECBEEE3}" srcOrd="1" destOrd="0" parTransId="{F6E2B33B-B698-4D06-8A78-58A7D49C1D02}" sibTransId="{4484D423-0BBA-4D95-9876-7CA53BE485A8}"/>
    <dgm:cxn modelId="{8F08A6A2-BA9D-42A4-A922-8B24E6B631DC}" srcId="{4118F485-5F11-4BFB-9C5D-B27B7D6BBB70}" destId="{8808BFCB-97CB-4422-93CF-E057073E50EF}" srcOrd="0" destOrd="0" parTransId="{30853C7A-869B-44FE-8961-4533AA8320F1}" sibTransId="{9A48AC9B-45A9-4A4D-9743-C880E6AEF12D}"/>
    <dgm:cxn modelId="{3CA65CDB-7820-4522-8F0A-1F6105E76E80}" type="presOf" srcId="{8808BFCB-97CB-4422-93CF-E057073E50EF}" destId="{2708A263-0DAC-4D46-9E16-5CE6FF219560}" srcOrd="0" destOrd="0" presId="urn:microsoft.com/office/officeart/2018/2/layout/IconVerticalSolidList"/>
    <dgm:cxn modelId="{03DDC0CF-85FE-48D0-A8BE-DBF63A281335}" type="presParOf" srcId="{CCF20A37-8C80-46F4-979E-690197B0EEBD}" destId="{E92929AD-718E-47BE-9F6E-30EE7F7DBF29}" srcOrd="0" destOrd="0" presId="urn:microsoft.com/office/officeart/2018/2/layout/IconVerticalSolidList"/>
    <dgm:cxn modelId="{906A7188-2102-406B-B833-17A85948B62F}" type="presParOf" srcId="{E92929AD-718E-47BE-9F6E-30EE7F7DBF29}" destId="{35A8FF4B-6A35-4165-8DE2-6DD8CB4D4113}" srcOrd="0" destOrd="0" presId="urn:microsoft.com/office/officeart/2018/2/layout/IconVerticalSolidList"/>
    <dgm:cxn modelId="{E60A7A6F-92C7-48E5-8282-C7A428194123}" type="presParOf" srcId="{E92929AD-718E-47BE-9F6E-30EE7F7DBF29}" destId="{3CBB82FB-2E52-405E-9ABB-7FA16B19DFEC}" srcOrd="1" destOrd="0" presId="urn:microsoft.com/office/officeart/2018/2/layout/IconVerticalSolidList"/>
    <dgm:cxn modelId="{0D9678F4-5BD3-42F1-8CA0-AF89B37C0A02}" type="presParOf" srcId="{E92929AD-718E-47BE-9F6E-30EE7F7DBF29}" destId="{3E0B79CA-5D0D-401D-B427-C2780484202B}" srcOrd="2" destOrd="0" presId="urn:microsoft.com/office/officeart/2018/2/layout/IconVerticalSolidList"/>
    <dgm:cxn modelId="{AE8DF3C3-F729-42CC-A8B9-0374A9E11514}" type="presParOf" srcId="{E92929AD-718E-47BE-9F6E-30EE7F7DBF29}" destId="{2708A263-0DAC-4D46-9E16-5CE6FF219560}" srcOrd="3" destOrd="0" presId="urn:microsoft.com/office/officeart/2018/2/layout/IconVerticalSolidList"/>
    <dgm:cxn modelId="{055ABDF2-3F2B-48E8-ADC6-742E8452E252}" type="presParOf" srcId="{CCF20A37-8C80-46F4-979E-690197B0EEBD}" destId="{BC3530B0-80BC-4F4D-BAC8-85ED6A645C55}" srcOrd="1" destOrd="0" presId="urn:microsoft.com/office/officeart/2018/2/layout/IconVerticalSolidList"/>
    <dgm:cxn modelId="{83EE1FF2-6AE0-45B2-80F0-A2E5EF84B001}" type="presParOf" srcId="{CCF20A37-8C80-46F4-979E-690197B0EEBD}" destId="{1F45A0CB-2CD2-4AA7-AAF8-AEDF3859EB6E}" srcOrd="2" destOrd="0" presId="urn:microsoft.com/office/officeart/2018/2/layout/IconVerticalSolidList"/>
    <dgm:cxn modelId="{79F381B1-CA7A-43F3-A88E-74489F7A1711}" type="presParOf" srcId="{1F45A0CB-2CD2-4AA7-AAF8-AEDF3859EB6E}" destId="{AC01A6C3-6C95-4B98-8FD6-75F545332CB6}" srcOrd="0" destOrd="0" presId="urn:microsoft.com/office/officeart/2018/2/layout/IconVerticalSolidList"/>
    <dgm:cxn modelId="{1E6480FF-69C2-42EB-B371-4C881C260852}" type="presParOf" srcId="{1F45A0CB-2CD2-4AA7-AAF8-AEDF3859EB6E}" destId="{3A357843-3B15-40FF-9394-EF92C97F5146}" srcOrd="1" destOrd="0" presId="urn:microsoft.com/office/officeart/2018/2/layout/IconVerticalSolidList"/>
    <dgm:cxn modelId="{09E2E9C5-6B6C-4A40-A651-38C654F2777C}" type="presParOf" srcId="{1F45A0CB-2CD2-4AA7-AAF8-AEDF3859EB6E}" destId="{AD27B034-E346-4359-9C70-FB80589E9C05}" srcOrd="2" destOrd="0" presId="urn:microsoft.com/office/officeart/2018/2/layout/IconVerticalSolidList"/>
    <dgm:cxn modelId="{40388E19-82A8-43AF-AEA0-17A35E175BE4}" type="presParOf" srcId="{1F45A0CB-2CD2-4AA7-AAF8-AEDF3859EB6E}" destId="{A9B74A9F-4446-4C6D-BA4E-709A1F091E73}"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6FFAB26-5CEE-477F-BCF9-C3FA21AF67C5}"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B371D009-D55F-46C9-98F0-B3A974055ECF}">
      <dgm:prSet/>
      <dgm:spPr/>
      <dgm:t>
        <a:bodyPr/>
        <a:lstStyle/>
        <a:p>
          <a:pPr>
            <a:lnSpc>
              <a:spcPct val="100000"/>
            </a:lnSpc>
          </a:pPr>
          <a:r>
            <a:rPr lang="en-US" b="1"/>
            <a:t>A reflex is an involuntary response that is processed in the </a:t>
          </a:r>
          <a:r>
            <a:rPr lang="en-US" b="1" u="sng"/>
            <a:t>spinal cord</a:t>
          </a:r>
          <a:r>
            <a:rPr lang="en-US" b="1"/>
            <a:t> not the brain.</a:t>
          </a:r>
          <a:endParaRPr lang="en-US"/>
        </a:p>
      </dgm:t>
    </dgm:pt>
    <dgm:pt modelId="{CDFEC368-B54B-4B5D-A8FE-C67B9FDF96B7}" type="parTrans" cxnId="{B1A18814-F460-4D2E-AE72-E6D60F30DC81}">
      <dgm:prSet/>
      <dgm:spPr/>
      <dgm:t>
        <a:bodyPr/>
        <a:lstStyle/>
        <a:p>
          <a:endParaRPr lang="en-US"/>
        </a:p>
      </dgm:t>
    </dgm:pt>
    <dgm:pt modelId="{E44965C0-AFA5-455D-B7FB-2DEBE2A21764}" type="sibTrans" cxnId="{B1A18814-F460-4D2E-AE72-E6D60F30DC81}">
      <dgm:prSet/>
      <dgm:spPr/>
      <dgm:t>
        <a:bodyPr/>
        <a:lstStyle/>
        <a:p>
          <a:endParaRPr lang="en-US"/>
        </a:p>
      </dgm:t>
    </dgm:pt>
    <dgm:pt modelId="{EE41D56B-060B-4871-91FC-2DD06E9D1567}">
      <dgm:prSet/>
      <dgm:spPr/>
      <dgm:t>
        <a:bodyPr/>
        <a:lstStyle/>
        <a:p>
          <a:pPr>
            <a:lnSpc>
              <a:spcPct val="100000"/>
            </a:lnSpc>
          </a:pPr>
          <a:r>
            <a:rPr lang="en-US" b="1"/>
            <a:t>Reflexes protect the body before the brain knows what is going on.</a:t>
          </a:r>
          <a:endParaRPr lang="en-US"/>
        </a:p>
      </dgm:t>
    </dgm:pt>
    <dgm:pt modelId="{ECBE5886-6D32-4211-989A-62B351204EC2}" type="parTrans" cxnId="{C7F92216-0CBD-4029-8485-7766AB8466DD}">
      <dgm:prSet/>
      <dgm:spPr/>
      <dgm:t>
        <a:bodyPr/>
        <a:lstStyle/>
        <a:p>
          <a:endParaRPr lang="en-US"/>
        </a:p>
      </dgm:t>
    </dgm:pt>
    <dgm:pt modelId="{4065C325-873D-44F8-A0A3-D7E0450CCD08}" type="sibTrans" cxnId="{C7F92216-0CBD-4029-8485-7766AB8466DD}">
      <dgm:prSet/>
      <dgm:spPr/>
      <dgm:t>
        <a:bodyPr/>
        <a:lstStyle/>
        <a:p>
          <a:endParaRPr lang="en-US"/>
        </a:p>
      </dgm:t>
    </dgm:pt>
    <dgm:pt modelId="{3857780C-00CD-4B20-BA8F-C99312F85B42}" type="pres">
      <dgm:prSet presAssocID="{86FFAB26-5CEE-477F-BCF9-C3FA21AF67C5}" presName="root" presStyleCnt="0">
        <dgm:presLayoutVars>
          <dgm:dir/>
          <dgm:resizeHandles val="exact"/>
        </dgm:presLayoutVars>
      </dgm:prSet>
      <dgm:spPr/>
    </dgm:pt>
    <dgm:pt modelId="{30423314-5D61-410E-8EAC-B74AD0E06098}" type="pres">
      <dgm:prSet presAssocID="{B371D009-D55F-46C9-98F0-B3A974055ECF}" presName="compNode" presStyleCnt="0"/>
      <dgm:spPr/>
    </dgm:pt>
    <dgm:pt modelId="{1AF6DECF-2B01-40B9-8E3C-4D4431DCAC54}" type="pres">
      <dgm:prSet presAssocID="{B371D009-D55F-46C9-98F0-B3A974055ECF}" presName="bgRect" presStyleLbl="bgShp" presStyleIdx="0" presStyleCnt="2"/>
      <dgm:spPr/>
    </dgm:pt>
    <dgm:pt modelId="{56210080-2C10-42F9-9376-7E0A0828AAE5}" type="pres">
      <dgm:prSet presAssocID="{B371D009-D55F-46C9-98F0-B3A974055ECF}"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Lst>
          </a:blip>
          <a:stretch>
            <a:fillRect/>
          </a:stretch>
        </a:blipFill>
      </dgm:spPr>
      <dgm:extLst>
        <a:ext uri="{E40237B7-FDA0-4F09-8148-C483321AD2D9}">
          <dgm14:cNvPr xmlns:dgm14="http://schemas.microsoft.com/office/drawing/2010/diagram" id="0" name="" descr="Brain"/>
        </a:ext>
      </dgm:extLst>
    </dgm:pt>
    <dgm:pt modelId="{BEFF7621-D0D1-48E3-B10D-C9F160197C27}" type="pres">
      <dgm:prSet presAssocID="{B371D009-D55F-46C9-98F0-B3A974055ECF}" presName="spaceRect" presStyleCnt="0"/>
      <dgm:spPr/>
    </dgm:pt>
    <dgm:pt modelId="{E4C67626-1262-492C-B068-4D33F8B01815}" type="pres">
      <dgm:prSet presAssocID="{B371D009-D55F-46C9-98F0-B3A974055ECF}" presName="parTx" presStyleLbl="revTx" presStyleIdx="0" presStyleCnt="2">
        <dgm:presLayoutVars>
          <dgm:chMax val="0"/>
          <dgm:chPref val="0"/>
        </dgm:presLayoutVars>
      </dgm:prSet>
      <dgm:spPr/>
    </dgm:pt>
    <dgm:pt modelId="{F3910B19-5318-4DDB-A2F8-86D79640BFEB}" type="pres">
      <dgm:prSet presAssocID="{E44965C0-AFA5-455D-B7FB-2DEBE2A21764}" presName="sibTrans" presStyleCnt="0"/>
      <dgm:spPr/>
    </dgm:pt>
    <dgm:pt modelId="{9D8627A1-0F8F-4ED6-B8CB-7360D2BDEA54}" type="pres">
      <dgm:prSet presAssocID="{EE41D56B-060B-4871-91FC-2DD06E9D1567}" presName="compNode" presStyleCnt="0"/>
      <dgm:spPr/>
    </dgm:pt>
    <dgm:pt modelId="{B5013692-ABD8-4985-84C7-202349C3B98A}" type="pres">
      <dgm:prSet presAssocID="{EE41D56B-060B-4871-91FC-2DD06E9D1567}" presName="bgRect" presStyleLbl="bgShp" presStyleIdx="1" presStyleCnt="2"/>
      <dgm:spPr/>
    </dgm:pt>
    <dgm:pt modelId="{D63BE0B5-1314-4B5B-A791-D4DC4A93577F}" type="pres">
      <dgm:prSet presAssocID="{EE41D56B-060B-4871-91FC-2DD06E9D1567}" presName="iconRect" presStyleLbl="node1" presStyleIdx="1" presStyleCnt="2"/>
      <dgm:spPr>
        <a:blipFill>
          <a:blip xmlns:r="http://schemas.openxmlformats.org/officeDocument/2006/relationships" r:embed="rId2">
            <a:extLst>
              <a:ext uri="{28A0092B-C50C-407E-A947-70E740481C1C}">
                <a14:useLocalDpi xmlns:a14="http://schemas.microsoft.com/office/drawing/2010/main" val="0"/>
              </a:ext>
            </a:extLst>
          </a:blip>
          <a:stretch>
            <a:fillRect/>
          </a:stretch>
        </a:blipFill>
      </dgm:spPr>
      <dgm:extLst>
        <a:ext uri="{E40237B7-FDA0-4F09-8148-C483321AD2D9}">
          <dgm14:cNvPr xmlns:dgm14="http://schemas.microsoft.com/office/drawing/2010/diagram" id="0" name="" descr="Brain in head"/>
        </a:ext>
      </dgm:extLst>
    </dgm:pt>
    <dgm:pt modelId="{89722688-82FD-4FCB-B48D-86FB8152A6B8}" type="pres">
      <dgm:prSet presAssocID="{EE41D56B-060B-4871-91FC-2DD06E9D1567}" presName="spaceRect" presStyleCnt="0"/>
      <dgm:spPr/>
    </dgm:pt>
    <dgm:pt modelId="{53C35CD7-61E1-4EF4-B1AF-5C6625F8DA9E}" type="pres">
      <dgm:prSet presAssocID="{EE41D56B-060B-4871-91FC-2DD06E9D1567}" presName="parTx" presStyleLbl="revTx" presStyleIdx="1" presStyleCnt="2">
        <dgm:presLayoutVars>
          <dgm:chMax val="0"/>
          <dgm:chPref val="0"/>
        </dgm:presLayoutVars>
      </dgm:prSet>
      <dgm:spPr/>
    </dgm:pt>
  </dgm:ptLst>
  <dgm:cxnLst>
    <dgm:cxn modelId="{B1A18814-F460-4D2E-AE72-E6D60F30DC81}" srcId="{86FFAB26-5CEE-477F-BCF9-C3FA21AF67C5}" destId="{B371D009-D55F-46C9-98F0-B3A974055ECF}" srcOrd="0" destOrd="0" parTransId="{CDFEC368-B54B-4B5D-A8FE-C67B9FDF96B7}" sibTransId="{E44965C0-AFA5-455D-B7FB-2DEBE2A21764}"/>
    <dgm:cxn modelId="{C7F92216-0CBD-4029-8485-7766AB8466DD}" srcId="{86FFAB26-5CEE-477F-BCF9-C3FA21AF67C5}" destId="{EE41D56B-060B-4871-91FC-2DD06E9D1567}" srcOrd="1" destOrd="0" parTransId="{ECBE5886-6D32-4211-989A-62B351204EC2}" sibTransId="{4065C325-873D-44F8-A0A3-D7E0450CCD08}"/>
    <dgm:cxn modelId="{8E8BCF2E-BD26-4133-9D12-132133387AB4}" type="presOf" srcId="{B371D009-D55F-46C9-98F0-B3A974055ECF}" destId="{E4C67626-1262-492C-B068-4D33F8B01815}" srcOrd="0" destOrd="0" presId="urn:microsoft.com/office/officeart/2018/2/layout/IconVerticalSolidList"/>
    <dgm:cxn modelId="{5654C051-7D51-455B-94AF-AE096F19A53C}" type="presOf" srcId="{EE41D56B-060B-4871-91FC-2DD06E9D1567}" destId="{53C35CD7-61E1-4EF4-B1AF-5C6625F8DA9E}" srcOrd="0" destOrd="0" presId="urn:microsoft.com/office/officeart/2018/2/layout/IconVerticalSolidList"/>
    <dgm:cxn modelId="{EF85BAF0-53AA-4573-A903-BABE187EA4F6}" type="presOf" srcId="{86FFAB26-5CEE-477F-BCF9-C3FA21AF67C5}" destId="{3857780C-00CD-4B20-BA8F-C99312F85B42}" srcOrd="0" destOrd="0" presId="urn:microsoft.com/office/officeart/2018/2/layout/IconVerticalSolidList"/>
    <dgm:cxn modelId="{31224486-07C2-4F5D-9EB5-8DA0439E3E3E}" type="presParOf" srcId="{3857780C-00CD-4B20-BA8F-C99312F85B42}" destId="{30423314-5D61-410E-8EAC-B74AD0E06098}" srcOrd="0" destOrd="0" presId="urn:microsoft.com/office/officeart/2018/2/layout/IconVerticalSolidList"/>
    <dgm:cxn modelId="{0C119740-AEFE-4CB5-AAAA-6998E200AA81}" type="presParOf" srcId="{30423314-5D61-410E-8EAC-B74AD0E06098}" destId="{1AF6DECF-2B01-40B9-8E3C-4D4431DCAC54}" srcOrd="0" destOrd="0" presId="urn:microsoft.com/office/officeart/2018/2/layout/IconVerticalSolidList"/>
    <dgm:cxn modelId="{FABFE7F3-14FA-498D-AE09-4814EECE2753}" type="presParOf" srcId="{30423314-5D61-410E-8EAC-B74AD0E06098}" destId="{56210080-2C10-42F9-9376-7E0A0828AAE5}" srcOrd="1" destOrd="0" presId="urn:microsoft.com/office/officeart/2018/2/layout/IconVerticalSolidList"/>
    <dgm:cxn modelId="{BE133E6B-A864-42B5-8FFE-08FDFB10D25D}" type="presParOf" srcId="{30423314-5D61-410E-8EAC-B74AD0E06098}" destId="{BEFF7621-D0D1-48E3-B10D-C9F160197C27}" srcOrd="2" destOrd="0" presId="urn:microsoft.com/office/officeart/2018/2/layout/IconVerticalSolidList"/>
    <dgm:cxn modelId="{D2F758B0-2390-4B2A-B5C4-22EDCFB3C1F8}" type="presParOf" srcId="{30423314-5D61-410E-8EAC-B74AD0E06098}" destId="{E4C67626-1262-492C-B068-4D33F8B01815}" srcOrd="3" destOrd="0" presId="urn:microsoft.com/office/officeart/2018/2/layout/IconVerticalSolidList"/>
    <dgm:cxn modelId="{47EEE641-E990-4498-924A-34707AF169F9}" type="presParOf" srcId="{3857780C-00CD-4B20-BA8F-C99312F85B42}" destId="{F3910B19-5318-4DDB-A2F8-86D79640BFEB}" srcOrd="1" destOrd="0" presId="urn:microsoft.com/office/officeart/2018/2/layout/IconVerticalSolidList"/>
    <dgm:cxn modelId="{41B8FEB2-7D93-41CA-8D6E-91AC79BD9982}" type="presParOf" srcId="{3857780C-00CD-4B20-BA8F-C99312F85B42}" destId="{9D8627A1-0F8F-4ED6-B8CB-7360D2BDEA54}" srcOrd="2" destOrd="0" presId="urn:microsoft.com/office/officeart/2018/2/layout/IconVerticalSolidList"/>
    <dgm:cxn modelId="{CDEDCCF4-61E2-445B-9765-0A3F2E7669C5}" type="presParOf" srcId="{9D8627A1-0F8F-4ED6-B8CB-7360D2BDEA54}" destId="{B5013692-ABD8-4985-84C7-202349C3B98A}" srcOrd="0" destOrd="0" presId="urn:microsoft.com/office/officeart/2018/2/layout/IconVerticalSolidList"/>
    <dgm:cxn modelId="{1BC01A4B-4055-4F6E-8234-316A725DEF39}" type="presParOf" srcId="{9D8627A1-0F8F-4ED6-B8CB-7360D2BDEA54}" destId="{D63BE0B5-1314-4B5B-A791-D4DC4A93577F}" srcOrd="1" destOrd="0" presId="urn:microsoft.com/office/officeart/2018/2/layout/IconVerticalSolidList"/>
    <dgm:cxn modelId="{AE32B390-C07D-4088-9ED8-C2BADD061BA3}" type="presParOf" srcId="{9D8627A1-0F8F-4ED6-B8CB-7360D2BDEA54}" destId="{89722688-82FD-4FCB-B48D-86FB8152A6B8}" srcOrd="2" destOrd="0" presId="urn:microsoft.com/office/officeart/2018/2/layout/IconVerticalSolidList"/>
    <dgm:cxn modelId="{978C25F6-FAA0-4BA0-B902-816E2A151FEB}" type="presParOf" srcId="{9D8627A1-0F8F-4ED6-B8CB-7360D2BDEA54}" destId="{53C35CD7-61E1-4EF4-B1AF-5C6625F8DA9E}"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91AEB26-043B-4E50-ACB3-46B9744AC6FE}" type="doc">
      <dgm:prSet loTypeId="urn:microsoft.com/office/officeart/2005/8/layout/hierarchy1" loCatId="hierarchy" qsTypeId="urn:microsoft.com/office/officeart/2005/8/quickstyle/simple4" qsCatId="simple" csTypeId="urn:microsoft.com/office/officeart/2005/8/colors/colorful2" csCatId="colorful"/>
      <dgm:spPr/>
      <dgm:t>
        <a:bodyPr/>
        <a:lstStyle/>
        <a:p>
          <a:endParaRPr lang="en-US"/>
        </a:p>
      </dgm:t>
    </dgm:pt>
    <dgm:pt modelId="{E0E1C767-0B3E-4C70-B1E5-39FA688C2D09}">
      <dgm:prSet/>
      <dgm:spPr/>
      <dgm:t>
        <a:bodyPr/>
        <a:lstStyle/>
        <a:p>
          <a:r>
            <a:rPr lang="en-US"/>
            <a:t>Hypothalamus: the hypothalamus regulates many of the body’s metabolic processes, thirst, hunger and body temperature.  Use “hypothe-llamas" as your mnemonic. Picture a hypo spraying two thirsty llamas with water to quench their thirst and cool them down. </a:t>
          </a:r>
        </a:p>
      </dgm:t>
    </dgm:pt>
    <dgm:pt modelId="{A0E86C27-CB9E-476F-89CC-B04BB8C41954}" type="parTrans" cxnId="{451000F3-24D0-4ADF-BC0A-A56CC9BE4AEE}">
      <dgm:prSet/>
      <dgm:spPr/>
      <dgm:t>
        <a:bodyPr/>
        <a:lstStyle/>
        <a:p>
          <a:endParaRPr lang="en-US"/>
        </a:p>
      </dgm:t>
    </dgm:pt>
    <dgm:pt modelId="{7F30449A-D970-4525-82DB-8FED6D63E9BB}" type="sibTrans" cxnId="{451000F3-24D0-4ADF-BC0A-A56CC9BE4AEE}">
      <dgm:prSet/>
      <dgm:spPr/>
      <dgm:t>
        <a:bodyPr/>
        <a:lstStyle/>
        <a:p>
          <a:endParaRPr lang="en-US"/>
        </a:p>
      </dgm:t>
    </dgm:pt>
    <dgm:pt modelId="{F630ED28-8BDC-4EC0-9FEC-FF9759C9C320}" type="pres">
      <dgm:prSet presAssocID="{A91AEB26-043B-4E50-ACB3-46B9744AC6FE}" presName="hierChild1" presStyleCnt="0">
        <dgm:presLayoutVars>
          <dgm:chPref val="1"/>
          <dgm:dir/>
          <dgm:animOne val="branch"/>
          <dgm:animLvl val="lvl"/>
          <dgm:resizeHandles/>
        </dgm:presLayoutVars>
      </dgm:prSet>
      <dgm:spPr/>
    </dgm:pt>
    <dgm:pt modelId="{52750656-DEB7-424A-94B6-7B149A786A39}" type="pres">
      <dgm:prSet presAssocID="{E0E1C767-0B3E-4C70-B1E5-39FA688C2D09}" presName="hierRoot1" presStyleCnt="0"/>
      <dgm:spPr/>
    </dgm:pt>
    <dgm:pt modelId="{3C4D10D5-8DC8-4886-9627-F10EBC265A80}" type="pres">
      <dgm:prSet presAssocID="{E0E1C767-0B3E-4C70-B1E5-39FA688C2D09}" presName="composite" presStyleCnt="0"/>
      <dgm:spPr/>
    </dgm:pt>
    <dgm:pt modelId="{B1E5BE91-CE22-41BD-88BB-9ABF086331FE}" type="pres">
      <dgm:prSet presAssocID="{E0E1C767-0B3E-4C70-B1E5-39FA688C2D09}" presName="background" presStyleLbl="node0" presStyleIdx="0" presStyleCnt="1"/>
      <dgm:spPr/>
    </dgm:pt>
    <dgm:pt modelId="{58C1998F-0902-48F6-93DA-D085DAC4D260}" type="pres">
      <dgm:prSet presAssocID="{E0E1C767-0B3E-4C70-B1E5-39FA688C2D09}" presName="text" presStyleLbl="fgAcc0" presStyleIdx="0" presStyleCnt="1">
        <dgm:presLayoutVars>
          <dgm:chPref val="3"/>
        </dgm:presLayoutVars>
      </dgm:prSet>
      <dgm:spPr/>
    </dgm:pt>
    <dgm:pt modelId="{FBEF8521-BE73-447E-B3FE-36755D68CCF2}" type="pres">
      <dgm:prSet presAssocID="{E0E1C767-0B3E-4C70-B1E5-39FA688C2D09}" presName="hierChild2" presStyleCnt="0"/>
      <dgm:spPr/>
    </dgm:pt>
  </dgm:ptLst>
  <dgm:cxnLst>
    <dgm:cxn modelId="{A2293C22-B8B1-4AB8-9B71-AEE5053D0230}" type="presOf" srcId="{A91AEB26-043B-4E50-ACB3-46B9744AC6FE}" destId="{F630ED28-8BDC-4EC0-9FEC-FF9759C9C320}" srcOrd="0" destOrd="0" presId="urn:microsoft.com/office/officeart/2005/8/layout/hierarchy1"/>
    <dgm:cxn modelId="{1EA925EA-068C-4322-8241-5C8F63EAA73F}" type="presOf" srcId="{E0E1C767-0B3E-4C70-B1E5-39FA688C2D09}" destId="{58C1998F-0902-48F6-93DA-D085DAC4D260}" srcOrd="0" destOrd="0" presId="urn:microsoft.com/office/officeart/2005/8/layout/hierarchy1"/>
    <dgm:cxn modelId="{451000F3-24D0-4ADF-BC0A-A56CC9BE4AEE}" srcId="{A91AEB26-043B-4E50-ACB3-46B9744AC6FE}" destId="{E0E1C767-0B3E-4C70-B1E5-39FA688C2D09}" srcOrd="0" destOrd="0" parTransId="{A0E86C27-CB9E-476F-89CC-B04BB8C41954}" sibTransId="{7F30449A-D970-4525-82DB-8FED6D63E9BB}"/>
    <dgm:cxn modelId="{748A71D3-54CB-494B-A9FD-A5EC614C83B8}" type="presParOf" srcId="{F630ED28-8BDC-4EC0-9FEC-FF9759C9C320}" destId="{52750656-DEB7-424A-94B6-7B149A786A39}" srcOrd="0" destOrd="0" presId="urn:microsoft.com/office/officeart/2005/8/layout/hierarchy1"/>
    <dgm:cxn modelId="{446554C1-4250-49C3-9C0E-5F1B211F0CBE}" type="presParOf" srcId="{52750656-DEB7-424A-94B6-7B149A786A39}" destId="{3C4D10D5-8DC8-4886-9627-F10EBC265A80}" srcOrd="0" destOrd="0" presId="urn:microsoft.com/office/officeart/2005/8/layout/hierarchy1"/>
    <dgm:cxn modelId="{BD1A0546-A6B7-4A2F-A769-7C94F6A602FE}" type="presParOf" srcId="{3C4D10D5-8DC8-4886-9627-F10EBC265A80}" destId="{B1E5BE91-CE22-41BD-88BB-9ABF086331FE}" srcOrd="0" destOrd="0" presId="urn:microsoft.com/office/officeart/2005/8/layout/hierarchy1"/>
    <dgm:cxn modelId="{5E82C385-E92F-4FEE-994B-095BE7EEA07F}" type="presParOf" srcId="{3C4D10D5-8DC8-4886-9627-F10EBC265A80}" destId="{58C1998F-0902-48F6-93DA-D085DAC4D260}" srcOrd="1" destOrd="0" presId="urn:microsoft.com/office/officeart/2005/8/layout/hierarchy1"/>
    <dgm:cxn modelId="{8A4D5056-9194-4C53-AEB5-F941B10FB705}" type="presParOf" srcId="{52750656-DEB7-424A-94B6-7B149A786A39}" destId="{FBEF8521-BE73-447E-B3FE-36755D68CCF2}"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CA59ADF-C03D-46A4-942D-CB6837F61C79}" type="doc">
      <dgm:prSet loTypeId="urn:microsoft.com/office/officeart/2016/7/layout/VerticalSolidActionList" loCatId="List" qsTypeId="urn:microsoft.com/office/officeart/2005/8/quickstyle/simple5" qsCatId="simple" csTypeId="urn:microsoft.com/office/officeart/2005/8/colors/accent6_2" csCatId="accent6" phldr="1"/>
      <dgm:spPr/>
      <dgm:t>
        <a:bodyPr/>
        <a:lstStyle/>
        <a:p>
          <a:endParaRPr lang="en-US"/>
        </a:p>
      </dgm:t>
    </dgm:pt>
    <dgm:pt modelId="{0502D72F-96F1-4C54-B840-3FC749C7F01D}">
      <dgm:prSet/>
      <dgm:spPr/>
      <dgm:t>
        <a:bodyPr/>
        <a:lstStyle/>
        <a:p>
          <a:r>
            <a:rPr lang="en-US"/>
            <a:t>Define</a:t>
          </a:r>
        </a:p>
      </dgm:t>
    </dgm:pt>
    <dgm:pt modelId="{928CE438-FF0A-465D-9253-79B5D80EE080}" type="parTrans" cxnId="{203A2AE4-BBD5-407C-B213-B4FF97EECDD5}">
      <dgm:prSet/>
      <dgm:spPr/>
      <dgm:t>
        <a:bodyPr/>
        <a:lstStyle/>
        <a:p>
          <a:endParaRPr lang="en-US"/>
        </a:p>
      </dgm:t>
    </dgm:pt>
    <dgm:pt modelId="{BE56CBA8-7ECE-4E0C-99F7-0BC9766C6A7A}" type="sibTrans" cxnId="{203A2AE4-BBD5-407C-B213-B4FF97EECDD5}">
      <dgm:prSet/>
      <dgm:spPr/>
      <dgm:t>
        <a:bodyPr/>
        <a:lstStyle/>
        <a:p>
          <a:endParaRPr lang="en-US"/>
        </a:p>
      </dgm:t>
    </dgm:pt>
    <dgm:pt modelId="{0A4A325A-ED07-474B-9871-AC3419885B98}">
      <dgm:prSet/>
      <dgm:spPr/>
      <dgm:t>
        <a:bodyPr/>
        <a:lstStyle/>
        <a:p>
          <a:r>
            <a:rPr lang="en-US"/>
            <a:t>Define the terms endocrine gland, exocrine gland, hormone and target tissue</a:t>
          </a:r>
        </a:p>
      </dgm:t>
    </dgm:pt>
    <dgm:pt modelId="{DB5732CA-A6BB-479F-986F-4A0EC5798899}" type="parTrans" cxnId="{8BE42C59-B49D-4BBC-91DD-18D2A3DE6708}">
      <dgm:prSet/>
      <dgm:spPr/>
      <dgm:t>
        <a:bodyPr/>
        <a:lstStyle/>
        <a:p>
          <a:endParaRPr lang="en-US"/>
        </a:p>
      </dgm:t>
    </dgm:pt>
    <dgm:pt modelId="{EF00A70C-323F-47E1-869B-BAF7293B2D69}" type="sibTrans" cxnId="{8BE42C59-B49D-4BBC-91DD-18D2A3DE6708}">
      <dgm:prSet/>
      <dgm:spPr/>
      <dgm:t>
        <a:bodyPr/>
        <a:lstStyle/>
        <a:p>
          <a:endParaRPr lang="en-US"/>
        </a:p>
      </dgm:t>
    </dgm:pt>
    <dgm:pt modelId="{9D5E267E-CC17-4595-8A06-2179469F3017}">
      <dgm:prSet/>
      <dgm:spPr/>
      <dgm:t>
        <a:bodyPr/>
        <a:lstStyle/>
        <a:p>
          <a:r>
            <a:rPr lang="en-US"/>
            <a:t>Explain</a:t>
          </a:r>
        </a:p>
      </dgm:t>
    </dgm:pt>
    <dgm:pt modelId="{D4FC8E8E-EB4A-4BA4-9029-88496909BFB7}" type="parTrans" cxnId="{F52D0F65-AF65-4CD0-8790-F527CB103BAE}">
      <dgm:prSet/>
      <dgm:spPr/>
      <dgm:t>
        <a:bodyPr/>
        <a:lstStyle/>
        <a:p>
          <a:endParaRPr lang="en-US"/>
        </a:p>
      </dgm:t>
    </dgm:pt>
    <dgm:pt modelId="{01FEC41A-CA76-4EDF-B91A-D8EDE19B5EB4}" type="sibTrans" cxnId="{F52D0F65-AF65-4CD0-8790-F527CB103BAE}">
      <dgm:prSet/>
      <dgm:spPr/>
      <dgm:t>
        <a:bodyPr/>
        <a:lstStyle/>
        <a:p>
          <a:endParaRPr lang="en-US"/>
        </a:p>
      </dgm:t>
    </dgm:pt>
    <dgm:pt modelId="{6252D77C-EEA9-4AA2-B4F7-9CE541B2BD43}">
      <dgm:prSet/>
      <dgm:spPr/>
      <dgm:t>
        <a:bodyPr/>
        <a:lstStyle/>
        <a:p>
          <a:r>
            <a:rPr lang="en-US"/>
            <a:t>Explain the terms first messenger and second messenger</a:t>
          </a:r>
        </a:p>
      </dgm:t>
    </dgm:pt>
    <dgm:pt modelId="{9794CDE5-2E6A-4D3C-BC26-31614D8E6BA7}" type="parTrans" cxnId="{F8F20F4E-9DCB-4EF6-8F39-45432F409D37}">
      <dgm:prSet/>
      <dgm:spPr/>
      <dgm:t>
        <a:bodyPr/>
        <a:lstStyle/>
        <a:p>
          <a:endParaRPr lang="en-US"/>
        </a:p>
      </dgm:t>
    </dgm:pt>
    <dgm:pt modelId="{60529C61-3944-4211-8315-DCB2A636B2DD}" type="sibTrans" cxnId="{F8F20F4E-9DCB-4EF6-8F39-45432F409D37}">
      <dgm:prSet/>
      <dgm:spPr/>
      <dgm:t>
        <a:bodyPr/>
        <a:lstStyle/>
        <a:p>
          <a:endParaRPr lang="en-US"/>
        </a:p>
      </dgm:t>
    </dgm:pt>
    <dgm:pt modelId="{EF1C9D21-2333-4830-8993-F05BB02B55C7}">
      <dgm:prSet/>
      <dgm:spPr/>
      <dgm:t>
        <a:bodyPr/>
        <a:lstStyle/>
        <a:p>
          <a:r>
            <a:rPr lang="en-US"/>
            <a:t>Describe</a:t>
          </a:r>
        </a:p>
      </dgm:t>
    </dgm:pt>
    <dgm:pt modelId="{5464586A-2109-4837-A23F-3130CF77C233}" type="parTrans" cxnId="{07E8D030-2561-4CD3-A77F-7698669F756D}">
      <dgm:prSet/>
      <dgm:spPr/>
      <dgm:t>
        <a:bodyPr/>
        <a:lstStyle/>
        <a:p>
          <a:endParaRPr lang="en-US"/>
        </a:p>
      </dgm:t>
    </dgm:pt>
    <dgm:pt modelId="{5BA5EAAD-0EBA-4B53-BC59-BC1B9F1B7128}" type="sibTrans" cxnId="{07E8D030-2561-4CD3-A77F-7698669F756D}">
      <dgm:prSet/>
      <dgm:spPr/>
      <dgm:t>
        <a:bodyPr/>
        <a:lstStyle/>
        <a:p>
          <a:endParaRPr lang="en-US"/>
        </a:p>
      </dgm:t>
    </dgm:pt>
    <dgm:pt modelId="{80671CA4-5C83-4B98-8725-0CA708F8967C}">
      <dgm:prSet/>
      <dgm:spPr/>
      <dgm:t>
        <a:bodyPr/>
        <a:lstStyle/>
        <a:p>
          <a:r>
            <a:rPr lang="en-US" dirty="0"/>
            <a:t>Describe the functions of the endocrine glands. </a:t>
          </a:r>
        </a:p>
      </dgm:t>
    </dgm:pt>
    <dgm:pt modelId="{D68F4CF9-5082-4708-8EA4-C07C4B4CD3BD}" type="parTrans" cxnId="{DB1053E1-7BC9-4721-803A-A99D06CE327A}">
      <dgm:prSet/>
      <dgm:spPr/>
      <dgm:t>
        <a:bodyPr/>
        <a:lstStyle/>
        <a:p>
          <a:endParaRPr lang="en-US"/>
        </a:p>
      </dgm:t>
    </dgm:pt>
    <dgm:pt modelId="{E8690C34-A6CF-4F03-A016-73721AD77CB4}" type="sibTrans" cxnId="{DB1053E1-7BC9-4721-803A-A99D06CE327A}">
      <dgm:prSet/>
      <dgm:spPr/>
      <dgm:t>
        <a:bodyPr/>
        <a:lstStyle/>
        <a:p>
          <a:endParaRPr lang="en-US"/>
        </a:p>
      </dgm:t>
    </dgm:pt>
    <dgm:pt modelId="{CD13E8AF-2A23-4412-8D5B-59F93DC0E063}" type="pres">
      <dgm:prSet presAssocID="{DCA59ADF-C03D-46A4-942D-CB6837F61C79}" presName="Name0" presStyleCnt="0">
        <dgm:presLayoutVars>
          <dgm:dir/>
          <dgm:animLvl val="lvl"/>
          <dgm:resizeHandles val="exact"/>
        </dgm:presLayoutVars>
      </dgm:prSet>
      <dgm:spPr/>
    </dgm:pt>
    <dgm:pt modelId="{6F6814C0-E85E-4D8B-B6D5-CB582CE1A8C6}" type="pres">
      <dgm:prSet presAssocID="{0502D72F-96F1-4C54-B840-3FC749C7F01D}" presName="linNode" presStyleCnt="0"/>
      <dgm:spPr/>
    </dgm:pt>
    <dgm:pt modelId="{03DF38E9-C65F-4617-BF58-8DC688E196C5}" type="pres">
      <dgm:prSet presAssocID="{0502D72F-96F1-4C54-B840-3FC749C7F01D}" presName="parentText" presStyleLbl="alignNode1" presStyleIdx="0" presStyleCnt="3">
        <dgm:presLayoutVars>
          <dgm:chMax val="1"/>
          <dgm:bulletEnabled/>
        </dgm:presLayoutVars>
      </dgm:prSet>
      <dgm:spPr/>
    </dgm:pt>
    <dgm:pt modelId="{0D13B5F0-56A9-4ECC-8E6E-0370E6E225DB}" type="pres">
      <dgm:prSet presAssocID="{0502D72F-96F1-4C54-B840-3FC749C7F01D}" presName="descendantText" presStyleLbl="alignAccFollowNode1" presStyleIdx="0" presStyleCnt="3">
        <dgm:presLayoutVars>
          <dgm:bulletEnabled/>
        </dgm:presLayoutVars>
      </dgm:prSet>
      <dgm:spPr/>
    </dgm:pt>
    <dgm:pt modelId="{9CAA98F5-07A5-4433-AEBC-D60FF25F3CED}" type="pres">
      <dgm:prSet presAssocID="{BE56CBA8-7ECE-4E0C-99F7-0BC9766C6A7A}" presName="sp" presStyleCnt="0"/>
      <dgm:spPr/>
    </dgm:pt>
    <dgm:pt modelId="{48FDB2AD-3CCB-491F-839D-0CE64BBE712F}" type="pres">
      <dgm:prSet presAssocID="{9D5E267E-CC17-4595-8A06-2179469F3017}" presName="linNode" presStyleCnt="0"/>
      <dgm:spPr/>
    </dgm:pt>
    <dgm:pt modelId="{AA9819BC-D5B2-469D-92E8-5B516F9041F6}" type="pres">
      <dgm:prSet presAssocID="{9D5E267E-CC17-4595-8A06-2179469F3017}" presName="parentText" presStyleLbl="alignNode1" presStyleIdx="1" presStyleCnt="3">
        <dgm:presLayoutVars>
          <dgm:chMax val="1"/>
          <dgm:bulletEnabled/>
        </dgm:presLayoutVars>
      </dgm:prSet>
      <dgm:spPr/>
    </dgm:pt>
    <dgm:pt modelId="{BF1083AF-88E2-4223-B4E2-2D23A56F6707}" type="pres">
      <dgm:prSet presAssocID="{9D5E267E-CC17-4595-8A06-2179469F3017}" presName="descendantText" presStyleLbl="alignAccFollowNode1" presStyleIdx="1" presStyleCnt="3">
        <dgm:presLayoutVars>
          <dgm:bulletEnabled/>
        </dgm:presLayoutVars>
      </dgm:prSet>
      <dgm:spPr/>
    </dgm:pt>
    <dgm:pt modelId="{2347C859-1198-4FCC-8719-B733FDF21958}" type="pres">
      <dgm:prSet presAssocID="{01FEC41A-CA76-4EDF-B91A-D8EDE19B5EB4}" presName="sp" presStyleCnt="0"/>
      <dgm:spPr/>
    </dgm:pt>
    <dgm:pt modelId="{C78BFC5D-F6F3-4963-BE4B-B16514BB408B}" type="pres">
      <dgm:prSet presAssocID="{EF1C9D21-2333-4830-8993-F05BB02B55C7}" presName="linNode" presStyleCnt="0"/>
      <dgm:spPr/>
    </dgm:pt>
    <dgm:pt modelId="{BC738FB0-74B4-4981-A638-438E0B7C0680}" type="pres">
      <dgm:prSet presAssocID="{EF1C9D21-2333-4830-8993-F05BB02B55C7}" presName="parentText" presStyleLbl="alignNode1" presStyleIdx="2" presStyleCnt="3">
        <dgm:presLayoutVars>
          <dgm:chMax val="1"/>
          <dgm:bulletEnabled/>
        </dgm:presLayoutVars>
      </dgm:prSet>
      <dgm:spPr/>
    </dgm:pt>
    <dgm:pt modelId="{4B58F638-6DD5-44D5-8660-E503A43D32FF}" type="pres">
      <dgm:prSet presAssocID="{EF1C9D21-2333-4830-8993-F05BB02B55C7}" presName="descendantText" presStyleLbl="alignAccFollowNode1" presStyleIdx="2" presStyleCnt="3">
        <dgm:presLayoutVars>
          <dgm:bulletEnabled/>
        </dgm:presLayoutVars>
      </dgm:prSet>
      <dgm:spPr/>
    </dgm:pt>
  </dgm:ptLst>
  <dgm:cxnLst>
    <dgm:cxn modelId="{B74B0F2C-7375-4EAA-A0EB-205FB4F8712B}" type="presOf" srcId="{0A4A325A-ED07-474B-9871-AC3419885B98}" destId="{0D13B5F0-56A9-4ECC-8E6E-0370E6E225DB}" srcOrd="0" destOrd="0" presId="urn:microsoft.com/office/officeart/2016/7/layout/VerticalSolidActionList"/>
    <dgm:cxn modelId="{07E8D030-2561-4CD3-A77F-7698669F756D}" srcId="{DCA59ADF-C03D-46A4-942D-CB6837F61C79}" destId="{EF1C9D21-2333-4830-8993-F05BB02B55C7}" srcOrd="2" destOrd="0" parTransId="{5464586A-2109-4837-A23F-3130CF77C233}" sibTransId="{5BA5EAAD-0EBA-4B53-BC59-BC1B9F1B7128}"/>
    <dgm:cxn modelId="{F52D0F65-AF65-4CD0-8790-F527CB103BAE}" srcId="{DCA59ADF-C03D-46A4-942D-CB6837F61C79}" destId="{9D5E267E-CC17-4595-8A06-2179469F3017}" srcOrd="1" destOrd="0" parTransId="{D4FC8E8E-EB4A-4BA4-9029-88496909BFB7}" sibTransId="{01FEC41A-CA76-4EDF-B91A-D8EDE19B5EB4}"/>
    <dgm:cxn modelId="{F8F20F4E-9DCB-4EF6-8F39-45432F409D37}" srcId="{9D5E267E-CC17-4595-8A06-2179469F3017}" destId="{6252D77C-EEA9-4AA2-B4F7-9CE541B2BD43}" srcOrd="0" destOrd="0" parTransId="{9794CDE5-2E6A-4D3C-BC26-31614D8E6BA7}" sibTransId="{60529C61-3944-4211-8315-DCB2A636B2DD}"/>
    <dgm:cxn modelId="{8BE42C59-B49D-4BBC-91DD-18D2A3DE6708}" srcId="{0502D72F-96F1-4C54-B840-3FC749C7F01D}" destId="{0A4A325A-ED07-474B-9871-AC3419885B98}" srcOrd="0" destOrd="0" parTransId="{DB5732CA-A6BB-479F-986F-4A0EC5798899}" sibTransId="{EF00A70C-323F-47E1-869B-BAF7293B2D69}"/>
    <dgm:cxn modelId="{66DF9C59-1130-46C3-B6E6-FF261AC04DF4}" type="presOf" srcId="{EF1C9D21-2333-4830-8993-F05BB02B55C7}" destId="{BC738FB0-74B4-4981-A638-438E0B7C0680}" srcOrd="0" destOrd="0" presId="urn:microsoft.com/office/officeart/2016/7/layout/VerticalSolidActionList"/>
    <dgm:cxn modelId="{BDD1EB7D-B0C0-4E53-8CC8-95280ACD78F6}" type="presOf" srcId="{0502D72F-96F1-4C54-B840-3FC749C7F01D}" destId="{03DF38E9-C65F-4617-BF58-8DC688E196C5}" srcOrd="0" destOrd="0" presId="urn:microsoft.com/office/officeart/2016/7/layout/VerticalSolidActionList"/>
    <dgm:cxn modelId="{118409A0-4899-4D86-837B-DE09BC916E93}" type="presOf" srcId="{9D5E267E-CC17-4595-8A06-2179469F3017}" destId="{AA9819BC-D5B2-469D-92E8-5B516F9041F6}" srcOrd="0" destOrd="0" presId="urn:microsoft.com/office/officeart/2016/7/layout/VerticalSolidActionList"/>
    <dgm:cxn modelId="{3F6053AF-AB4E-4003-BA70-ED344F0E0389}" type="presOf" srcId="{DCA59ADF-C03D-46A4-942D-CB6837F61C79}" destId="{CD13E8AF-2A23-4412-8D5B-59F93DC0E063}" srcOrd="0" destOrd="0" presId="urn:microsoft.com/office/officeart/2016/7/layout/VerticalSolidActionList"/>
    <dgm:cxn modelId="{E0F667B7-3606-4FA2-9DFE-C4678D4657D3}" type="presOf" srcId="{6252D77C-EEA9-4AA2-B4F7-9CE541B2BD43}" destId="{BF1083AF-88E2-4223-B4E2-2D23A56F6707}" srcOrd="0" destOrd="0" presId="urn:microsoft.com/office/officeart/2016/7/layout/VerticalSolidActionList"/>
    <dgm:cxn modelId="{817643D9-C314-4524-826A-644E9A14396A}" type="presOf" srcId="{80671CA4-5C83-4B98-8725-0CA708F8967C}" destId="{4B58F638-6DD5-44D5-8660-E503A43D32FF}" srcOrd="0" destOrd="0" presId="urn:microsoft.com/office/officeart/2016/7/layout/VerticalSolidActionList"/>
    <dgm:cxn modelId="{DB1053E1-7BC9-4721-803A-A99D06CE327A}" srcId="{EF1C9D21-2333-4830-8993-F05BB02B55C7}" destId="{80671CA4-5C83-4B98-8725-0CA708F8967C}" srcOrd="0" destOrd="0" parTransId="{D68F4CF9-5082-4708-8EA4-C07C4B4CD3BD}" sibTransId="{E8690C34-A6CF-4F03-A016-73721AD77CB4}"/>
    <dgm:cxn modelId="{203A2AE4-BBD5-407C-B213-B4FF97EECDD5}" srcId="{DCA59ADF-C03D-46A4-942D-CB6837F61C79}" destId="{0502D72F-96F1-4C54-B840-3FC749C7F01D}" srcOrd="0" destOrd="0" parTransId="{928CE438-FF0A-465D-9253-79B5D80EE080}" sibTransId="{BE56CBA8-7ECE-4E0C-99F7-0BC9766C6A7A}"/>
    <dgm:cxn modelId="{F96B5C1C-89AA-4A1E-A9F9-61B1CDA58BCC}" type="presParOf" srcId="{CD13E8AF-2A23-4412-8D5B-59F93DC0E063}" destId="{6F6814C0-E85E-4D8B-B6D5-CB582CE1A8C6}" srcOrd="0" destOrd="0" presId="urn:microsoft.com/office/officeart/2016/7/layout/VerticalSolidActionList"/>
    <dgm:cxn modelId="{E1A4315A-66A7-475D-9F08-453DA5C64462}" type="presParOf" srcId="{6F6814C0-E85E-4D8B-B6D5-CB582CE1A8C6}" destId="{03DF38E9-C65F-4617-BF58-8DC688E196C5}" srcOrd="0" destOrd="0" presId="urn:microsoft.com/office/officeart/2016/7/layout/VerticalSolidActionList"/>
    <dgm:cxn modelId="{EC712497-A30D-460A-AAD5-E44196DA5F3C}" type="presParOf" srcId="{6F6814C0-E85E-4D8B-B6D5-CB582CE1A8C6}" destId="{0D13B5F0-56A9-4ECC-8E6E-0370E6E225DB}" srcOrd="1" destOrd="0" presId="urn:microsoft.com/office/officeart/2016/7/layout/VerticalSolidActionList"/>
    <dgm:cxn modelId="{75B0CCB6-4FB5-4C7B-BB91-7AFB82AB7F2E}" type="presParOf" srcId="{CD13E8AF-2A23-4412-8D5B-59F93DC0E063}" destId="{9CAA98F5-07A5-4433-AEBC-D60FF25F3CED}" srcOrd="1" destOrd="0" presId="urn:microsoft.com/office/officeart/2016/7/layout/VerticalSolidActionList"/>
    <dgm:cxn modelId="{B226B140-D7C2-44AE-A95C-6EF767653B6F}" type="presParOf" srcId="{CD13E8AF-2A23-4412-8D5B-59F93DC0E063}" destId="{48FDB2AD-3CCB-491F-839D-0CE64BBE712F}" srcOrd="2" destOrd="0" presId="urn:microsoft.com/office/officeart/2016/7/layout/VerticalSolidActionList"/>
    <dgm:cxn modelId="{DA232760-69DC-49E9-8674-1054EFBA32D7}" type="presParOf" srcId="{48FDB2AD-3CCB-491F-839D-0CE64BBE712F}" destId="{AA9819BC-D5B2-469D-92E8-5B516F9041F6}" srcOrd="0" destOrd="0" presId="urn:microsoft.com/office/officeart/2016/7/layout/VerticalSolidActionList"/>
    <dgm:cxn modelId="{805F9FAD-6D94-4CCC-A5E2-B12BD1273524}" type="presParOf" srcId="{48FDB2AD-3CCB-491F-839D-0CE64BBE712F}" destId="{BF1083AF-88E2-4223-B4E2-2D23A56F6707}" srcOrd="1" destOrd="0" presId="urn:microsoft.com/office/officeart/2016/7/layout/VerticalSolidActionList"/>
    <dgm:cxn modelId="{A2C987CB-862C-4504-86FC-20B20888A425}" type="presParOf" srcId="{CD13E8AF-2A23-4412-8D5B-59F93DC0E063}" destId="{2347C859-1198-4FCC-8719-B733FDF21958}" srcOrd="3" destOrd="0" presId="urn:microsoft.com/office/officeart/2016/7/layout/VerticalSolidActionList"/>
    <dgm:cxn modelId="{4126E51E-C842-439D-BA16-86D6E11EEEBE}" type="presParOf" srcId="{CD13E8AF-2A23-4412-8D5B-59F93DC0E063}" destId="{C78BFC5D-F6F3-4963-BE4B-B16514BB408B}" srcOrd="4" destOrd="0" presId="urn:microsoft.com/office/officeart/2016/7/layout/VerticalSolidActionList"/>
    <dgm:cxn modelId="{836A4882-7E03-4F7F-AED2-16A87F5E7A32}" type="presParOf" srcId="{C78BFC5D-F6F3-4963-BE4B-B16514BB408B}" destId="{BC738FB0-74B4-4981-A638-438E0B7C0680}" srcOrd="0" destOrd="0" presId="urn:microsoft.com/office/officeart/2016/7/layout/VerticalSolidActionList"/>
    <dgm:cxn modelId="{307A1467-A2E2-4C4A-92D5-3E9FF393EE6D}" type="presParOf" srcId="{C78BFC5D-F6F3-4963-BE4B-B16514BB408B}" destId="{4B58F638-6DD5-44D5-8660-E503A43D32FF}" srcOrd="1" destOrd="0" presId="urn:microsoft.com/office/officeart/2016/7/layout/VerticalSolidAc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9CABEFE-97DC-42BD-909D-F0BB8D5668ED}" type="doc">
      <dgm:prSet loTypeId="urn:microsoft.com/office/officeart/2005/8/layout/list1" loCatId="list" qsTypeId="urn:microsoft.com/office/officeart/2005/8/quickstyle/simple4" qsCatId="simple" csTypeId="urn:microsoft.com/office/officeart/2005/8/colors/colorful2" csCatId="colorful"/>
      <dgm:spPr/>
      <dgm:t>
        <a:bodyPr/>
        <a:lstStyle/>
        <a:p>
          <a:endParaRPr lang="en-US"/>
        </a:p>
      </dgm:t>
    </dgm:pt>
    <dgm:pt modelId="{88CE94D9-E2B3-416C-B1AC-0D6D3D9258E3}">
      <dgm:prSet/>
      <dgm:spPr/>
      <dgm:t>
        <a:bodyPr/>
        <a:lstStyle/>
        <a:p>
          <a:r>
            <a:rPr lang="en-GB" b="1"/>
            <a:t>Endocrine gland</a:t>
          </a:r>
          <a:endParaRPr lang="en-US"/>
        </a:p>
      </dgm:t>
    </dgm:pt>
    <dgm:pt modelId="{6953EB70-5DEB-41A9-9C2B-A51CF6EA3C4F}" type="parTrans" cxnId="{7504C6D8-6D9A-4E67-BFDD-56A9E6ABE905}">
      <dgm:prSet/>
      <dgm:spPr/>
      <dgm:t>
        <a:bodyPr/>
        <a:lstStyle/>
        <a:p>
          <a:endParaRPr lang="en-US"/>
        </a:p>
      </dgm:t>
    </dgm:pt>
    <dgm:pt modelId="{8374196E-20AB-4695-91A0-61E6303AB89E}" type="sibTrans" cxnId="{7504C6D8-6D9A-4E67-BFDD-56A9E6ABE905}">
      <dgm:prSet/>
      <dgm:spPr/>
      <dgm:t>
        <a:bodyPr/>
        <a:lstStyle/>
        <a:p>
          <a:endParaRPr lang="en-US"/>
        </a:p>
      </dgm:t>
    </dgm:pt>
    <dgm:pt modelId="{F3A09F45-7FCA-4A0F-A139-FB3E368DD409}">
      <dgm:prSet/>
      <dgm:spPr/>
      <dgm:t>
        <a:bodyPr/>
        <a:lstStyle/>
        <a:p>
          <a:r>
            <a:rPr lang="en-GB"/>
            <a:t>Contain cells that produce a hormone and release it straight into the blood</a:t>
          </a:r>
          <a:endParaRPr lang="en-US"/>
        </a:p>
      </dgm:t>
    </dgm:pt>
    <dgm:pt modelId="{652C7234-E733-499C-A823-CF1E3FECB6DF}" type="parTrans" cxnId="{BB657BD6-81F6-45B2-B1D9-9941EAF28323}">
      <dgm:prSet/>
      <dgm:spPr/>
      <dgm:t>
        <a:bodyPr/>
        <a:lstStyle/>
        <a:p>
          <a:endParaRPr lang="en-US"/>
        </a:p>
      </dgm:t>
    </dgm:pt>
    <dgm:pt modelId="{7EDC055C-3DA6-44EB-92AF-A72A5273B4BA}" type="sibTrans" cxnId="{BB657BD6-81F6-45B2-B1D9-9941EAF28323}">
      <dgm:prSet/>
      <dgm:spPr/>
      <dgm:t>
        <a:bodyPr/>
        <a:lstStyle/>
        <a:p>
          <a:endParaRPr lang="en-US"/>
        </a:p>
      </dgm:t>
    </dgm:pt>
    <dgm:pt modelId="{C63DF506-60C8-4CC7-A16A-4C5EE59E3A9B}">
      <dgm:prSet/>
      <dgm:spPr/>
      <dgm:t>
        <a:bodyPr/>
        <a:lstStyle/>
        <a:p>
          <a:r>
            <a:rPr lang="en-GB"/>
            <a:t>They are ductless</a:t>
          </a:r>
          <a:endParaRPr lang="en-US"/>
        </a:p>
      </dgm:t>
    </dgm:pt>
    <dgm:pt modelId="{3E2F6515-82FF-411E-B1D5-6CFC4004CE27}" type="parTrans" cxnId="{764F133F-46AE-4570-A3AD-C1E127848C33}">
      <dgm:prSet/>
      <dgm:spPr/>
      <dgm:t>
        <a:bodyPr/>
        <a:lstStyle/>
        <a:p>
          <a:endParaRPr lang="en-US"/>
        </a:p>
      </dgm:t>
    </dgm:pt>
    <dgm:pt modelId="{E2C1E538-2A31-4E1F-A4CA-42345B7CE7EF}" type="sibTrans" cxnId="{764F133F-46AE-4570-A3AD-C1E127848C33}">
      <dgm:prSet/>
      <dgm:spPr/>
      <dgm:t>
        <a:bodyPr/>
        <a:lstStyle/>
        <a:p>
          <a:endParaRPr lang="en-US"/>
        </a:p>
      </dgm:t>
    </dgm:pt>
    <dgm:pt modelId="{BC367AB7-8883-4B1C-AF39-EE34CCF95B7A}">
      <dgm:prSet/>
      <dgm:spPr/>
      <dgm:t>
        <a:bodyPr/>
        <a:lstStyle/>
        <a:p>
          <a:r>
            <a:rPr lang="en-GB" b="1"/>
            <a:t>Exocrine glands</a:t>
          </a:r>
          <a:endParaRPr lang="en-US"/>
        </a:p>
      </dgm:t>
    </dgm:pt>
    <dgm:pt modelId="{1D6F180F-D129-493E-A8C7-E56477B348F0}" type="parTrans" cxnId="{B376370A-8542-46FE-81B5-553F3DFFEE17}">
      <dgm:prSet/>
      <dgm:spPr/>
      <dgm:t>
        <a:bodyPr/>
        <a:lstStyle/>
        <a:p>
          <a:endParaRPr lang="en-US"/>
        </a:p>
      </dgm:t>
    </dgm:pt>
    <dgm:pt modelId="{E4EE66E4-D937-48D3-B5DA-512071532E4E}" type="sibTrans" cxnId="{B376370A-8542-46FE-81B5-553F3DFFEE17}">
      <dgm:prSet/>
      <dgm:spPr/>
      <dgm:t>
        <a:bodyPr/>
        <a:lstStyle/>
        <a:p>
          <a:endParaRPr lang="en-US"/>
        </a:p>
      </dgm:t>
    </dgm:pt>
    <dgm:pt modelId="{4CDAFA31-E4AF-4994-BC63-4D615449EE78}">
      <dgm:prSet/>
      <dgm:spPr/>
      <dgm:t>
        <a:bodyPr/>
        <a:lstStyle/>
        <a:p>
          <a:r>
            <a:rPr lang="en-GB"/>
            <a:t>They produce a hormone which is not directly released into the blood</a:t>
          </a:r>
          <a:endParaRPr lang="en-US"/>
        </a:p>
      </dgm:t>
    </dgm:pt>
    <dgm:pt modelId="{D7012113-389C-4D4E-9E9A-82C55361E197}" type="parTrans" cxnId="{BDD2E962-2BED-4879-9E17-46F97FD08F74}">
      <dgm:prSet/>
      <dgm:spPr/>
      <dgm:t>
        <a:bodyPr/>
        <a:lstStyle/>
        <a:p>
          <a:endParaRPr lang="en-US"/>
        </a:p>
      </dgm:t>
    </dgm:pt>
    <dgm:pt modelId="{196C7347-CA0E-4ABE-8711-34994036C4A5}" type="sibTrans" cxnId="{BDD2E962-2BED-4879-9E17-46F97FD08F74}">
      <dgm:prSet/>
      <dgm:spPr/>
      <dgm:t>
        <a:bodyPr/>
        <a:lstStyle/>
        <a:p>
          <a:endParaRPr lang="en-US"/>
        </a:p>
      </dgm:t>
    </dgm:pt>
    <dgm:pt modelId="{7AB920DB-7940-46FD-B0AC-D63186AECEB7}">
      <dgm:prSet/>
      <dgm:spPr/>
      <dgm:t>
        <a:bodyPr/>
        <a:lstStyle/>
        <a:p>
          <a:r>
            <a:rPr lang="en-GB"/>
            <a:t>They have a duct which carries the secretion to another place</a:t>
          </a:r>
          <a:endParaRPr lang="en-US"/>
        </a:p>
      </dgm:t>
    </dgm:pt>
    <dgm:pt modelId="{359A1AEB-1D27-44BF-B28B-E3D4F212FE35}" type="parTrans" cxnId="{8184BCEC-0BD9-4C5B-948E-3387DC55D100}">
      <dgm:prSet/>
      <dgm:spPr/>
      <dgm:t>
        <a:bodyPr/>
        <a:lstStyle/>
        <a:p>
          <a:endParaRPr lang="en-US"/>
        </a:p>
      </dgm:t>
    </dgm:pt>
    <dgm:pt modelId="{167F507F-C14B-46E4-822C-7AF49F572B1B}" type="sibTrans" cxnId="{8184BCEC-0BD9-4C5B-948E-3387DC55D100}">
      <dgm:prSet/>
      <dgm:spPr/>
      <dgm:t>
        <a:bodyPr/>
        <a:lstStyle/>
        <a:p>
          <a:endParaRPr lang="en-US"/>
        </a:p>
      </dgm:t>
    </dgm:pt>
    <dgm:pt modelId="{8E78D3B4-DE06-4E3E-A9D3-2EECDB6E44DB}" type="pres">
      <dgm:prSet presAssocID="{39CABEFE-97DC-42BD-909D-F0BB8D5668ED}" presName="linear" presStyleCnt="0">
        <dgm:presLayoutVars>
          <dgm:dir/>
          <dgm:animLvl val="lvl"/>
          <dgm:resizeHandles val="exact"/>
        </dgm:presLayoutVars>
      </dgm:prSet>
      <dgm:spPr/>
    </dgm:pt>
    <dgm:pt modelId="{4351A758-7FE7-4688-9724-6749D43E1FD8}" type="pres">
      <dgm:prSet presAssocID="{88CE94D9-E2B3-416C-B1AC-0D6D3D9258E3}" presName="parentLin" presStyleCnt="0"/>
      <dgm:spPr/>
    </dgm:pt>
    <dgm:pt modelId="{CFE92C39-7647-4CD8-87E4-6A1C6D578883}" type="pres">
      <dgm:prSet presAssocID="{88CE94D9-E2B3-416C-B1AC-0D6D3D9258E3}" presName="parentLeftMargin" presStyleLbl="node1" presStyleIdx="0" presStyleCnt="2"/>
      <dgm:spPr/>
    </dgm:pt>
    <dgm:pt modelId="{4FD6BEA3-6968-4DD1-B327-2FCD18F95EC2}" type="pres">
      <dgm:prSet presAssocID="{88CE94D9-E2B3-416C-B1AC-0D6D3D9258E3}" presName="parentText" presStyleLbl="node1" presStyleIdx="0" presStyleCnt="2">
        <dgm:presLayoutVars>
          <dgm:chMax val="0"/>
          <dgm:bulletEnabled val="1"/>
        </dgm:presLayoutVars>
      </dgm:prSet>
      <dgm:spPr/>
    </dgm:pt>
    <dgm:pt modelId="{6B8B8049-8A04-4262-8950-F8CDEC839784}" type="pres">
      <dgm:prSet presAssocID="{88CE94D9-E2B3-416C-B1AC-0D6D3D9258E3}" presName="negativeSpace" presStyleCnt="0"/>
      <dgm:spPr/>
    </dgm:pt>
    <dgm:pt modelId="{7853400D-9E45-45A0-B653-5BAF7D280893}" type="pres">
      <dgm:prSet presAssocID="{88CE94D9-E2B3-416C-B1AC-0D6D3D9258E3}" presName="childText" presStyleLbl="conFgAcc1" presStyleIdx="0" presStyleCnt="2">
        <dgm:presLayoutVars>
          <dgm:bulletEnabled val="1"/>
        </dgm:presLayoutVars>
      </dgm:prSet>
      <dgm:spPr/>
    </dgm:pt>
    <dgm:pt modelId="{5F3FBE8B-8315-40A2-8B09-5A58BCB64A1F}" type="pres">
      <dgm:prSet presAssocID="{8374196E-20AB-4695-91A0-61E6303AB89E}" presName="spaceBetweenRectangles" presStyleCnt="0"/>
      <dgm:spPr/>
    </dgm:pt>
    <dgm:pt modelId="{D102C3DD-0181-4A3A-88E0-C876EE67AD7D}" type="pres">
      <dgm:prSet presAssocID="{BC367AB7-8883-4B1C-AF39-EE34CCF95B7A}" presName="parentLin" presStyleCnt="0"/>
      <dgm:spPr/>
    </dgm:pt>
    <dgm:pt modelId="{DA685114-6180-40E0-BD48-5A6A836A9A27}" type="pres">
      <dgm:prSet presAssocID="{BC367AB7-8883-4B1C-AF39-EE34CCF95B7A}" presName="parentLeftMargin" presStyleLbl="node1" presStyleIdx="0" presStyleCnt="2"/>
      <dgm:spPr/>
    </dgm:pt>
    <dgm:pt modelId="{D820B56F-36EF-40F0-9668-10F8CCC844C2}" type="pres">
      <dgm:prSet presAssocID="{BC367AB7-8883-4B1C-AF39-EE34CCF95B7A}" presName="parentText" presStyleLbl="node1" presStyleIdx="1" presStyleCnt="2">
        <dgm:presLayoutVars>
          <dgm:chMax val="0"/>
          <dgm:bulletEnabled val="1"/>
        </dgm:presLayoutVars>
      </dgm:prSet>
      <dgm:spPr/>
    </dgm:pt>
    <dgm:pt modelId="{39AD5E96-38BE-4DA5-96A0-3D35D6F8A4A4}" type="pres">
      <dgm:prSet presAssocID="{BC367AB7-8883-4B1C-AF39-EE34CCF95B7A}" presName="negativeSpace" presStyleCnt="0"/>
      <dgm:spPr/>
    </dgm:pt>
    <dgm:pt modelId="{4C95F3AF-6321-45B4-A18C-4085B31B4424}" type="pres">
      <dgm:prSet presAssocID="{BC367AB7-8883-4B1C-AF39-EE34CCF95B7A}" presName="childText" presStyleLbl="conFgAcc1" presStyleIdx="1" presStyleCnt="2">
        <dgm:presLayoutVars>
          <dgm:bulletEnabled val="1"/>
        </dgm:presLayoutVars>
      </dgm:prSet>
      <dgm:spPr/>
    </dgm:pt>
  </dgm:ptLst>
  <dgm:cxnLst>
    <dgm:cxn modelId="{A2603309-9360-4F94-9377-52AC0AB29E13}" type="presOf" srcId="{7AB920DB-7940-46FD-B0AC-D63186AECEB7}" destId="{4C95F3AF-6321-45B4-A18C-4085B31B4424}" srcOrd="0" destOrd="1" presId="urn:microsoft.com/office/officeart/2005/8/layout/list1"/>
    <dgm:cxn modelId="{B376370A-8542-46FE-81B5-553F3DFFEE17}" srcId="{39CABEFE-97DC-42BD-909D-F0BB8D5668ED}" destId="{BC367AB7-8883-4B1C-AF39-EE34CCF95B7A}" srcOrd="1" destOrd="0" parTransId="{1D6F180F-D129-493E-A8C7-E56477B348F0}" sibTransId="{E4EE66E4-D937-48D3-B5DA-512071532E4E}"/>
    <dgm:cxn modelId="{0286E02E-0BC7-4A46-9889-F067B93C16A4}" type="presOf" srcId="{88CE94D9-E2B3-416C-B1AC-0D6D3D9258E3}" destId="{4FD6BEA3-6968-4DD1-B327-2FCD18F95EC2}" srcOrd="1" destOrd="0" presId="urn:microsoft.com/office/officeart/2005/8/layout/list1"/>
    <dgm:cxn modelId="{89DDEE38-4670-454F-87D2-6FB332F188BB}" type="presOf" srcId="{88CE94D9-E2B3-416C-B1AC-0D6D3D9258E3}" destId="{CFE92C39-7647-4CD8-87E4-6A1C6D578883}" srcOrd="0" destOrd="0" presId="urn:microsoft.com/office/officeart/2005/8/layout/list1"/>
    <dgm:cxn modelId="{764F133F-46AE-4570-A3AD-C1E127848C33}" srcId="{88CE94D9-E2B3-416C-B1AC-0D6D3D9258E3}" destId="{C63DF506-60C8-4CC7-A16A-4C5EE59E3A9B}" srcOrd="1" destOrd="0" parTransId="{3E2F6515-82FF-411E-B1D5-6CFC4004CE27}" sibTransId="{E2C1E538-2A31-4E1F-A4CA-42345B7CE7EF}"/>
    <dgm:cxn modelId="{BDD2E962-2BED-4879-9E17-46F97FD08F74}" srcId="{BC367AB7-8883-4B1C-AF39-EE34CCF95B7A}" destId="{4CDAFA31-E4AF-4994-BC63-4D615449EE78}" srcOrd="0" destOrd="0" parTransId="{D7012113-389C-4D4E-9E9A-82C55361E197}" sibTransId="{196C7347-CA0E-4ABE-8711-34994036C4A5}"/>
    <dgm:cxn modelId="{936DEA7F-44F7-4841-A3FF-46464F12C228}" type="presOf" srcId="{4CDAFA31-E4AF-4994-BC63-4D615449EE78}" destId="{4C95F3AF-6321-45B4-A18C-4085B31B4424}" srcOrd="0" destOrd="0" presId="urn:microsoft.com/office/officeart/2005/8/layout/list1"/>
    <dgm:cxn modelId="{59817C87-F671-4648-83F5-7CCFFBE0CCBE}" type="presOf" srcId="{C63DF506-60C8-4CC7-A16A-4C5EE59E3A9B}" destId="{7853400D-9E45-45A0-B653-5BAF7D280893}" srcOrd="0" destOrd="1" presId="urn:microsoft.com/office/officeart/2005/8/layout/list1"/>
    <dgm:cxn modelId="{7C47CD96-706C-490C-9FFB-A515458F6C67}" type="presOf" srcId="{BC367AB7-8883-4B1C-AF39-EE34CCF95B7A}" destId="{DA685114-6180-40E0-BD48-5A6A836A9A27}" srcOrd="0" destOrd="0" presId="urn:microsoft.com/office/officeart/2005/8/layout/list1"/>
    <dgm:cxn modelId="{9996F29F-E3E4-435A-BEA0-7A1E3E8E0C23}" type="presOf" srcId="{BC367AB7-8883-4B1C-AF39-EE34CCF95B7A}" destId="{D820B56F-36EF-40F0-9668-10F8CCC844C2}" srcOrd="1" destOrd="0" presId="urn:microsoft.com/office/officeart/2005/8/layout/list1"/>
    <dgm:cxn modelId="{10B644B5-4AC9-4EA2-BC34-722862DD2FF1}" type="presOf" srcId="{F3A09F45-7FCA-4A0F-A139-FB3E368DD409}" destId="{7853400D-9E45-45A0-B653-5BAF7D280893}" srcOrd="0" destOrd="0" presId="urn:microsoft.com/office/officeart/2005/8/layout/list1"/>
    <dgm:cxn modelId="{5B9BE5CD-2A0A-4FB5-B845-8B0A0F340788}" type="presOf" srcId="{39CABEFE-97DC-42BD-909D-F0BB8D5668ED}" destId="{8E78D3B4-DE06-4E3E-A9D3-2EECDB6E44DB}" srcOrd="0" destOrd="0" presId="urn:microsoft.com/office/officeart/2005/8/layout/list1"/>
    <dgm:cxn modelId="{BB657BD6-81F6-45B2-B1D9-9941EAF28323}" srcId="{88CE94D9-E2B3-416C-B1AC-0D6D3D9258E3}" destId="{F3A09F45-7FCA-4A0F-A139-FB3E368DD409}" srcOrd="0" destOrd="0" parTransId="{652C7234-E733-499C-A823-CF1E3FECB6DF}" sibTransId="{7EDC055C-3DA6-44EB-92AF-A72A5273B4BA}"/>
    <dgm:cxn modelId="{7504C6D8-6D9A-4E67-BFDD-56A9E6ABE905}" srcId="{39CABEFE-97DC-42BD-909D-F0BB8D5668ED}" destId="{88CE94D9-E2B3-416C-B1AC-0D6D3D9258E3}" srcOrd="0" destOrd="0" parTransId="{6953EB70-5DEB-41A9-9C2B-A51CF6EA3C4F}" sibTransId="{8374196E-20AB-4695-91A0-61E6303AB89E}"/>
    <dgm:cxn modelId="{8184BCEC-0BD9-4C5B-948E-3387DC55D100}" srcId="{BC367AB7-8883-4B1C-AF39-EE34CCF95B7A}" destId="{7AB920DB-7940-46FD-B0AC-D63186AECEB7}" srcOrd="1" destOrd="0" parTransId="{359A1AEB-1D27-44BF-B28B-E3D4F212FE35}" sibTransId="{167F507F-C14B-46E4-822C-7AF49F572B1B}"/>
    <dgm:cxn modelId="{D2BEB6D1-3C10-48E6-B990-061F15E97769}" type="presParOf" srcId="{8E78D3B4-DE06-4E3E-A9D3-2EECDB6E44DB}" destId="{4351A758-7FE7-4688-9724-6749D43E1FD8}" srcOrd="0" destOrd="0" presId="urn:microsoft.com/office/officeart/2005/8/layout/list1"/>
    <dgm:cxn modelId="{488B3FB4-4B9A-49A8-939E-27351BC97667}" type="presParOf" srcId="{4351A758-7FE7-4688-9724-6749D43E1FD8}" destId="{CFE92C39-7647-4CD8-87E4-6A1C6D578883}" srcOrd="0" destOrd="0" presId="urn:microsoft.com/office/officeart/2005/8/layout/list1"/>
    <dgm:cxn modelId="{2F10E78D-2BFA-47F3-AD28-9E71950C3B06}" type="presParOf" srcId="{4351A758-7FE7-4688-9724-6749D43E1FD8}" destId="{4FD6BEA3-6968-4DD1-B327-2FCD18F95EC2}" srcOrd="1" destOrd="0" presId="urn:microsoft.com/office/officeart/2005/8/layout/list1"/>
    <dgm:cxn modelId="{9666F03C-66FA-4808-96AA-B220B2D1A403}" type="presParOf" srcId="{8E78D3B4-DE06-4E3E-A9D3-2EECDB6E44DB}" destId="{6B8B8049-8A04-4262-8950-F8CDEC839784}" srcOrd="1" destOrd="0" presId="urn:microsoft.com/office/officeart/2005/8/layout/list1"/>
    <dgm:cxn modelId="{5F75B779-1E3A-43EA-A31A-86C5AE4ACEC7}" type="presParOf" srcId="{8E78D3B4-DE06-4E3E-A9D3-2EECDB6E44DB}" destId="{7853400D-9E45-45A0-B653-5BAF7D280893}" srcOrd="2" destOrd="0" presId="urn:microsoft.com/office/officeart/2005/8/layout/list1"/>
    <dgm:cxn modelId="{5F8D79D0-0E74-448F-9750-E6DD580E0AC9}" type="presParOf" srcId="{8E78D3B4-DE06-4E3E-A9D3-2EECDB6E44DB}" destId="{5F3FBE8B-8315-40A2-8B09-5A58BCB64A1F}" srcOrd="3" destOrd="0" presId="urn:microsoft.com/office/officeart/2005/8/layout/list1"/>
    <dgm:cxn modelId="{CCCBF94A-EBC8-4A8D-B6F5-BE299EB44E11}" type="presParOf" srcId="{8E78D3B4-DE06-4E3E-A9D3-2EECDB6E44DB}" destId="{D102C3DD-0181-4A3A-88E0-C876EE67AD7D}" srcOrd="4" destOrd="0" presId="urn:microsoft.com/office/officeart/2005/8/layout/list1"/>
    <dgm:cxn modelId="{D63BEEFC-33E9-4F8C-AAA5-97714F277485}" type="presParOf" srcId="{D102C3DD-0181-4A3A-88E0-C876EE67AD7D}" destId="{DA685114-6180-40E0-BD48-5A6A836A9A27}" srcOrd="0" destOrd="0" presId="urn:microsoft.com/office/officeart/2005/8/layout/list1"/>
    <dgm:cxn modelId="{9D570F40-45D0-4EEE-8F49-267C3157BBE0}" type="presParOf" srcId="{D102C3DD-0181-4A3A-88E0-C876EE67AD7D}" destId="{D820B56F-36EF-40F0-9668-10F8CCC844C2}" srcOrd="1" destOrd="0" presId="urn:microsoft.com/office/officeart/2005/8/layout/list1"/>
    <dgm:cxn modelId="{3E3C7989-A3DF-4946-A4C1-AFA2A4827D27}" type="presParOf" srcId="{8E78D3B4-DE06-4E3E-A9D3-2EECDB6E44DB}" destId="{39AD5E96-38BE-4DA5-96A0-3D35D6F8A4A4}" srcOrd="5" destOrd="0" presId="urn:microsoft.com/office/officeart/2005/8/layout/list1"/>
    <dgm:cxn modelId="{CF7FD9BD-E1DB-45A4-B902-E2DEDEF3354B}" type="presParOf" srcId="{8E78D3B4-DE06-4E3E-A9D3-2EECDB6E44DB}" destId="{4C95F3AF-6321-45B4-A18C-4085B31B4424}"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8669A12-8B91-40CC-A77E-5211FA57F0DD}" type="doc">
      <dgm:prSet loTypeId="urn:microsoft.com/office/officeart/2005/8/layout/vList5" loCatId="list" qsTypeId="urn:microsoft.com/office/officeart/2005/8/quickstyle/simple4" qsCatId="simple" csTypeId="urn:microsoft.com/office/officeart/2005/8/colors/colorful5" csCatId="colorful"/>
      <dgm:spPr/>
      <dgm:t>
        <a:bodyPr/>
        <a:lstStyle/>
        <a:p>
          <a:endParaRPr lang="en-US"/>
        </a:p>
      </dgm:t>
    </dgm:pt>
    <dgm:pt modelId="{B8C8FCE4-8B68-47CC-A3BF-EB1541F93C65}">
      <dgm:prSet/>
      <dgm:spPr/>
      <dgm:t>
        <a:bodyPr/>
        <a:lstStyle/>
        <a:p>
          <a:r>
            <a:rPr lang="en-GB"/>
            <a:t>There are two types of hormones; </a:t>
          </a:r>
          <a:r>
            <a:rPr lang="en-US" b="0" i="0"/>
            <a:t> the hormones regulate the physiology and behavior of the distant organs.</a:t>
          </a:r>
          <a:endParaRPr lang="en-US"/>
        </a:p>
      </dgm:t>
    </dgm:pt>
    <dgm:pt modelId="{555D42ED-9CFC-4BD8-844B-D35750F268E7}" type="parTrans" cxnId="{78CB85D5-47B9-4B65-9FDA-FE0FC84C59FA}">
      <dgm:prSet/>
      <dgm:spPr/>
      <dgm:t>
        <a:bodyPr/>
        <a:lstStyle/>
        <a:p>
          <a:endParaRPr lang="en-US"/>
        </a:p>
      </dgm:t>
    </dgm:pt>
    <dgm:pt modelId="{C60FE9CB-1048-4928-AB59-786AB40F46A6}" type="sibTrans" cxnId="{78CB85D5-47B9-4B65-9FDA-FE0FC84C59FA}">
      <dgm:prSet/>
      <dgm:spPr/>
      <dgm:t>
        <a:bodyPr/>
        <a:lstStyle/>
        <a:p>
          <a:endParaRPr lang="en-US"/>
        </a:p>
      </dgm:t>
    </dgm:pt>
    <dgm:pt modelId="{383F4F2A-3364-4EF8-B284-C86A6BE13633}">
      <dgm:prSet/>
      <dgm:spPr/>
      <dgm:t>
        <a:bodyPr/>
        <a:lstStyle/>
        <a:p>
          <a:r>
            <a:rPr lang="en-GB" b="1"/>
            <a:t>Protein and peptide hormones</a:t>
          </a:r>
          <a:endParaRPr lang="en-US"/>
        </a:p>
      </dgm:t>
    </dgm:pt>
    <dgm:pt modelId="{02934A0D-F7EC-4244-9DE5-E5EB90A899C1}" type="parTrans" cxnId="{BC2DA454-AAE7-4D15-9D94-060C971B5104}">
      <dgm:prSet/>
      <dgm:spPr/>
      <dgm:t>
        <a:bodyPr/>
        <a:lstStyle/>
        <a:p>
          <a:endParaRPr lang="en-US"/>
        </a:p>
      </dgm:t>
    </dgm:pt>
    <dgm:pt modelId="{894CF94B-D8C1-4D49-96AF-1F1C8EDECEFD}" type="sibTrans" cxnId="{BC2DA454-AAE7-4D15-9D94-060C971B5104}">
      <dgm:prSet/>
      <dgm:spPr/>
      <dgm:t>
        <a:bodyPr/>
        <a:lstStyle/>
        <a:p>
          <a:endParaRPr lang="en-US"/>
        </a:p>
      </dgm:t>
    </dgm:pt>
    <dgm:pt modelId="{49C6D158-7799-4C6B-B8B1-30AF699F2F9B}">
      <dgm:prSet/>
      <dgm:spPr/>
      <dgm:t>
        <a:bodyPr/>
        <a:lstStyle/>
        <a:p>
          <a:r>
            <a:rPr lang="en-GB"/>
            <a:t>Are not soluble in the membrane so DO NOT enter the cell. P</a:t>
          </a:r>
          <a:r>
            <a:rPr lang="en-US" b="1" i="0"/>
            <a:t>eptide hormones mainly bind to the cell surface receptors.</a:t>
          </a:r>
          <a:endParaRPr lang="en-US"/>
        </a:p>
      </dgm:t>
    </dgm:pt>
    <dgm:pt modelId="{ADD6650A-752B-4945-98AC-E6F8D376108D}" type="parTrans" cxnId="{3DA660B8-DA28-4E03-A250-52715F248F15}">
      <dgm:prSet/>
      <dgm:spPr/>
      <dgm:t>
        <a:bodyPr/>
        <a:lstStyle/>
        <a:p>
          <a:endParaRPr lang="en-US"/>
        </a:p>
      </dgm:t>
    </dgm:pt>
    <dgm:pt modelId="{873292AB-B443-43FA-8B91-5FFFFAA74C1D}" type="sibTrans" cxnId="{3DA660B8-DA28-4E03-A250-52715F248F15}">
      <dgm:prSet/>
      <dgm:spPr/>
      <dgm:t>
        <a:bodyPr/>
        <a:lstStyle/>
        <a:p>
          <a:endParaRPr lang="en-US"/>
        </a:p>
      </dgm:t>
    </dgm:pt>
    <dgm:pt modelId="{95EB35AE-B13C-4FA0-ACCB-C9EA73FCB291}">
      <dgm:prSet/>
      <dgm:spPr/>
      <dgm:t>
        <a:bodyPr/>
        <a:lstStyle/>
        <a:p>
          <a:r>
            <a:rPr lang="en-US" b="0" i="0"/>
            <a:t>Amino acids make up the peptide hormones</a:t>
          </a:r>
          <a:endParaRPr lang="en-US"/>
        </a:p>
      </dgm:t>
    </dgm:pt>
    <dgm:pt modelId="{2138C487-C5A6-4865-BAC8-738AF333399E}" type="parTrans" cxnId="{38898685-7E40-47A6-9A57-2CE584C8C6C0}">
      <dgm:prSet/>
      <dgm:spPr/>
      <dgm:t>
        <a:bodyPr/>
        <a:lstStyle/>
        <a:p>
          <a:endParaRPr lang="en-US"/>
        </a:p>
      </dgm:t>
    </dgm:pt>
    <dgm:pt modelId="{DE5EA15F-518D-4DB9-81EB-1F07320B1437}" type="sibTrans" cxnId="{38898685-7E40-47A6-9A57-2CE584C8C6C0}">
      <dgm:prSet/>
      <dgm:spPr/>
      <dgm:t>
        <a:bodyPr/>
        <a:lstStyle/>
        <a:p>
          <a:endParaRPr lang="en-US"/>
        </a:p>
      </dgm:t>
    </dgm:pt>
    <dgm:pt modelId="{9A36336F-2B74-4A45-8326-F32AA0B5783E}" type="pres">
      <dgm:prSet presAssocID="{48669A12-8B91-40CC-A77E-5211FA57F0DD}" presName="Name0" presStyleCnt="0">
        <dgm:presLayoutVars>
          <dgm:dir/>
          <dgm:animLvl val="lvl"/>
          <dgm:resizeHandles val="exact"/>
        </dgm:presLayoutVars>
      </dgm:prSet>
      <dgm:spPr/>
    </dgm:pt>
    <dgm:pt modelId="{545E49D8-95ED-449F-9F09-B29C3B64B3BC}" type="pres">
      <dgm:prSet presAssocID="{B8C8FCE4-8B68-47CC-A3BF-EB1541F93C65}" presName="linNode" presStyleCnt="0"/>
      <dgm:spPr/>
    </dgm:pt>
    <dgm:pt modelId="{51FEAFCA-F919-4608-9170-07F6EA9EE1AB}" type="pres">
      <dgm:prSet presAssocID="{B8C8FCE4-8B68-47CC-A3BF-EB1541F93C65}" presName="parentText" presStyleLbl="node1" presStyleIdx="0" presStyleCnt="3">
        <dgm:presLayoutVars>
          <dgm:chMax val="1"/>
          <dgm:bulletEnabled val="1"/>
        </dgm:presLayoutVars>
      </dgm:prSet>
      <dgm:spPr/>
    </dgm:pt>
    <dgm:pt modelId="{25603A40-A560-4CA9-BF90-4BE7D1341E25}" type="pres">
      <dgm:prSet presAssocID="{C60FE9CB-1048-4928-AB59-786AB40F46A6}" presName="sp" presStyleCnt="0"/>
      <dgm:spPr/>
    </dgm:pt>
    <dgm:pt modelId="{2BB07FAD-A9C6-45BE-BA24-53504329088D}" type="pres">
      <dgm:prSet presAssocID="{383F4F2A-3364-4EF8-B284-C86A6BE13633}" presName="linNode" presStyleCnt="0"/>
      <dgm:spPr/>
    </dgm:pt>
    <dgm:pt modelId="{1DE7E1C9-1CDA-43E5-9B6C-6317E4929DBA}" type="pres">
      <dgm:prSet presAssocID="{383F4F2A-3364-4EF8-B284-C86A6BE13633}" presName="parentText" presStyleLbl="node1" presStyleIdx="1" presStyleCnt="3">
        <dgm:presLayoutVars>
          <dgm:chMax val="1"/>
          <dgm:bulletEnabled val="1"/>
        </dgm:presLayoutVars>
      </dgm:prSet>
      <dgm:spPr/>
    </dgm:pt>
    <dgm:pt modelId="{97AD3360-7425-4BD1-A5A0-244A6D40C75C}" type="pres">
      <dgm:prSet presAssocID="{383F4F2A-3364-4EF8-B284-C86A6BE13633}" presName="descendantText" presStyleLbl="alignAccFollowNode1" presStyleIdx="0" presStyleCnt="1">
        <dgm:presLayoutVars>
          <dgm:bulletEnabled val="1"/>
        </dgm:presLayoutVars>
      </dgm:prSet>
      <dgm:spPr/>
    </dgm:pt>
    <dgm:pt modelId="{DC3E5162-E32A-4A5F-8320-D6F9245C49D0}" type="pres">
      <dgm:prSet presAssocID="{894CF94B-D8C1-4D49-96AF-1F1C8EDECEFD}" presName="sp" presStyleCnt="0"/>
      <dgm:spPr/>
    </dgm:pt>
    <dgm:pt modelId="{D30D692E-70AB-4003-8C8B-60AA0D72E9A5}" type="pres">
      <dgm:prSet presAssocID="{95EB35AE-B13C-4FA0-ACCB-C9EA73FCB291}" presName="linNode" presStyleCnt="0"/>
      <dgm:spPr/>
    </dgm:pt>
    <dgm:pt modelId="{CF277B01-EE6F-4B1C-9976-F2B4BF0E345C}" type="pres">
      <dgm:prSet presAssocID="{95EB35AE-B13C-4FA0-ACCB-C9EA73FCB291}" presName="parentText" presStyleLbl="node1" presStyleIdx="2" presStyleCnt="3">
        <dgm:presLayoutVars>
          <dgm:chMax val="1"/>
          <dgm:bulletEnabled val="1"/>
        </dgm:presLayoutVars>
      </dgm:prSet>
      <dgm:spPr/>
    </dgm:pt>
  </dgm:ptLst>
  <dgm:cxnLst>
    <dgm:cxn modelId="{6C1C5A32-81E4-4A31-8879-A72F2D678D8C}" type="presOf" srcId="{95EB35AE-B13C-4FA0-ACCB-C9EA73FCB291}" destId="{CF277B01-EE6F-4B1C-9976-F2B4BF0E345C}" srcOrd="0" destOrd="0" presId="urn:microsoft.com/office/officeart/2005/8/layout/vList5"/>
    <dgm:cxn modelId="{36510F45-7430-47EF-85B4-40A2E4FEDF8F}" type="presOf" srcId="{49C6D158-7799-4C6B-B8B1-30AF699F2F9B}" destId="{97AD3360-7425-4BD1-A5A0-244A6D40C75C}" srcOrd="0" destOrd="0" presId="urn:microsoft.com/office/officeart/2005/8/layout/vList5"/>
    <dgm:cxn modelId="{A5C47870-893E-4FF4-88D4-12B4611AEBE6}" type="presOf" srcId="{48669A12-8B91-40CC-A77E-5211FA57F0DD}" destId="{9A36336F-2B74-4A45-8326-F32AA0B5783E}" srcOrd="0" destOrd="0" presId="urn:microsoft.com/office/officeart/2005/8/layout/vList5"/>
    <dgm:cxn modelId="{BC2DA454-AAE7-4D15-9D94-060C971B5104}" srcId="{48669A12-8B91-40CC-A77E-5211FA57F0DD}" destId="{383F4F2A-3364-4EF8-B284-C86A6BE13633}" srcOrd="1" destOrd="0" parTransId="{02934A0D-F7EC-4244-9DE5-E5EB90A899C1}" sibTransId="{894CF94B-D8C1-4D49-96AF-1F1C8EDECEFD}"/>
    <dgm:cxn modelId="{38898685-7E40-47A6-9A57-2CE584C8C6C0}" srcId="{48669A12-8B91-40CC-A77E-5211FA57F0DD}" destId="{95EB35AE-B13C-4FA0-ACCB-C9EA73FCB291}" srcOrd="2" destOrd="0" parTransId="{2138C487-C5A6-4865-BAC8-738AF333399E}" sibTransId="{DE5EA15F-518D-4DB9-81EB-1F07320B1437}"/>
    <dgm:cxn modelId="{8EC2BA8B-CD90-4A97-9A66-B540044E56F7}" type="presOf" srcId="{B8C8FCE4-8B68-47CC-A3BF-EB1541F93C65}" destId="{51FEAFCA-F919-4608-9170-07F6EA9EE1AB}" srcOrd="0" destOrd="0" presId="urn:microsoft.com/office/officeart/2005/8/layout/vList5"/>
    <dgm:cxn modelId="{3DA660B8-DA28-4E03-A250-52715F248F15}" srcId="{383F4F2A-3364-4EF8-B284-C86A6BE13633}" destId="{49C6D158-7799-4C6B-B8B1-30AF699F2F9B}" srcOrd="0" destOrd="0" parTransId="{ADD6650A-752B-4945-98AC-E6F8D376108D}" sibTransId="{873292AB-B443-43FA-8B91-5FFFFAA74C1D}"/>
    <dgm:cxn modelId="{78CB85D5-47B9-4B65-9FDA-FE0FC84C59FA}" srcId="{48669A12-8B91-40CC-A77E-5211FA57F0DD}" destId="{B8C8FCE4-8B68-47CC-A3BF-EB1541F93C65}" srcOrd="0" destOrd="0" parTransId="{555D42ED-9CFC-4BD8-844B-D35750F268E7}" sibTransId="{C60FE9CB-1048-4928-AB59-786AB40F46A6}"/>
    <dgm:cxn modelId="{F53113E7-EFF4-42AF-B82C-92167E0DE2E8}" type="presOf" srcId="{383F4F2A-3364-4EF8-B284-C86A6BE13633}" destId="{1DE7E1C9-1CDA-43E5-9B6C-6317E4929DBA}" srcOrd="0" destOrd="0" presId="urn:microsoft.com/office/officeart/2005/8/layout/vList5"/>
    <dgm:cxn modelId="{0679B877-4901-4609-B056-4F4D4319CEFB}" type="presParOf" srcId="{9A36336F-2B74-4A45-8326-F32AA0B5783E}" destId="{545E49D8-95ED-449F-9F09-B29C3B64B3BC}" srcOrd="0" destOrd="0" presId="urn:microsoft.com/office/officeart/2005/8/layout/vList5"/>
    <dgm:cxn modelId="{CBE73614-B05F-49F7-AA42-9CFFA648E812}" type="presParOf" srcId="{545E49D8-95ED-449F-9F09-B29C3B64B3BC}" destId="{51FEAFCA-F919-4608-9170-07F6EA9EE1AB}" srcOrd="0" destOrd="0" presId="urn:microsoft.com/office/officeart/2005/8/layout/vList5"/>
    <dgm:cxn modelId="{347B68D5-C6C3-47FE-ADC6-1B1401DD6954}" type="presParOf" srcId="{9A36336F-2B74-4A45-8326-F32AA0B5783E}" destId="{25603A40-A560-4CA9-BF90-4BE7D1341E25}" srcOrd="1" destOrd="0" presId="urn:microsoft.com/office/officeart/2005/8/layout/vList5"/>
    <dgm:cxn modelId="{7E88060A-78E4-4FDB-AF33-A2921A3D0263}" type="presParOf" srcId="{9A36336F-2B74-4A45-8326-F32AA0B5783E}" destId="{2BB07FAD-A9C6-45BE-BA24-53504329088D}" srcOrd="2" destOrd="0" presId="urn:microsoft.com/office/officeart/2005/8/layout/vList5"/>
    <dgm:cxn modelId="{634E815D-9C95-4889-A7A5-39E0A8FFB27C}" type="presParOf" srcId="{2BB07FAD-A9C6-45BE-BA24-53504329088D}" destId="{1DE7E1C9-1CDA-43E5-9B6C-6317E4929DBA}" srcOrd="0" destOrd="0" presId="urn:microsoft.com/office/officeart/2005/8/layout/vList5"/>
    <dgm:cxn modelId="{96CD1BC8-7EFC-4B46-9123-41F055B486A9}" type="presParOf" srcId="{2BB07FAD-A9C6-45BE-BA24-53504329088D}" destId="{97AD3360-7425-4BD1-A5A0-244A6D40C75C}" srcOrd="1" destOrd="0" presId="urn:microsoft.com/office/officeart/2005/8/layout/vList5"/>
    <dgm:cxn modelId="{157E411E-D552-4315-8CDF-3410D0F3C3AB}" type="presParOf" srcId="{9A36336F-2B74-4A45-8326-F32AA0B5783E}" destId="{DC3E5162-E32A-4A5F-8320-D6F9245C49D0}" srcOrd="3" destOrd="0" presId="urn:microsoft.com/office/officeart/2005/8/layout/vList5"/>
    <dgm:cxn modelId="{F9A17C7C-776A-43BD-959C-C3E669C43B28}" type="presParOf" srcId="{9A36336F-2B74-4A45-8326-F32AA0B5783E}" destId="{D30D692E-70AB-4003-8C8B-60AA0D72E9A5}" srcOrd="4" destOrd="0" presId="urn:microsoft.com/office/officeart/2005/8/layout/vList5"/>
    <dgm:cxn modelId="{BBEE3411-6513-464E-ADDD-96DE1AB18637}" type="presParOf" srcId="{D30D692E-70AB-4003-8C8B-60AA0D72E9A5}" destId="{CF277B01-EE6F-4B1C-9976-F2B4BF0E345C}"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6A52266-D50E-4121-8565-A07E0AB7CB9F}"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4BDE08D4-EFDC-4D8E-A08A-5C406CA83402}">
      <dgm:prSet/>
      <dgm:spPr/>
      <dgm:t>
        <a:bodyPr/>
        <a:lstStyle/>
        <a:p>
          <a:r>
            <a:rPr lang="en-GB"/>
            <a:t>Each hormone is different from all the others</a:t>
          </a:r>
          <a:endParaRPr lang="en-US"/>
        </a:p>
      </dgm:t>
    </dgm:pt>
    <dgm:pt modelId="{FBF4D43F-F33E-4732-A0D2-A2E78402467A}" type="parTrans" cxnId="{90945BC8-7860-4FD5-A6C0-77E47D9D1B8D}">
      <dgm:prSet/>
      <dgm:spPr/>
      <dgm:t>
        <a:bodyPr/>
        <a:lstStyle/>
        <a:p>
          <a:endParaRPr lang="en-US"/>
        </a:p>
      </dgm:t>
    </dgm:pt>
    <dgm:pt modelId="{23B96642-08DF-41B7-8B7A-CAC7384B60BD}" type="sibTrans" cxnId="{90945BC8-7860-4FD5-A6C0-77E47D9D1B8D}">
      <dgm:prSet/>
      <dgm:spPr/>
      <dgm:t>
        <a:bodyPr/>
        <a:lstStyle/>
        <a:p>
          <a:endParaRPr lang="en-US"/>
        </a:p>
      </dgm:t>
    </dgm:pt>
    <dgm:pt modelId="{613BB3EF-5A28-4D6B-8747-6E50B4B4DB4C}">
      <dgm:prSet/>
      <dgm:spPr/>
      <dgm:t>
        <a:bodyPr/>
        <a:lstStyle/>
        <a:p>
          <a:r>
            <a:rPr lang="en-GB"/>
            <a:t>Some cells have complementary receptors on their plasma membrane (target tissues)</a:t>
          </a:r>
          <a:endParaRPr lang="en-US"/>
        </a:p>
      </dgm:t>
    </dgm:pt>
    <dgm:pt modelId="{CAC2494F-4D2B-465D-A87C-BDC006E073C8}" type="parTrans" cxnId="{0C46F822-71AC-45DE-A14A-F1ECB71FB722}">
      <dgm:prSet/>
      <dgm:spPr/>
      <dgm:t>
        <a:bodyPr/>
        <a:lstStyle/>
        <a:p>
          <a:endParaRPr lang="en-US"/>
        </a:p>
      </dgm:t>
    </dgm:pt>
    <dgm:pt modelId="{9A4FBED1-A29F-4DDF-9245-E73CBACC7532}" type="sibTrans" cxnId="{0C46F822-71AC-45DE-A14A-F1ECB71FB722}">
      <dgm:prSet/>
      <dgm:spPr/>
      <dgm:t>
        <a:bodyPr/>
        <a:lstStyle/>
        <a:p>
          <a:endParaRPr lang="en-US"/>
        </a:p>
      </dgm:t>
    </dgm:pt>
    <dgm:pt modelId="{C20E0759-C1AB-4F55-8415-BAAB298771DD}">
      <dgm:prSet/>
      <dgm:spPr/>
      <dgm:t>
        <a:bodyPr/>
        <a:lstStyle/>
        <a:p>
          <a:r>
            <a:rPr lang="en-GB"/>
            <a:t>The hormone binds to the receptor and the cell then responds to the signal</a:t>
          </a:r>
          <a:endParaRPr lang="en-US"/>
        </a:p>
      </dgm:t>
    </dgm:pt>
    <dgm:pt modelId="{DEB1CCA1-0FA7-4D27-A6C2-17C68BDAC9BB}" type="parTrans" cxnId="{BC395B8F-7017-4B99-8EE1-3E9883CF2836}">
      <dgm:prSet/>
      <dgm:spPr/>
      <dgm:t>
        <a:bodyPr/>
        <a:lstStyle/>
        <a:p>
          <a:endParaRPr lang="en-US"/>
        </a:p>
      </dgm:t>
    </dgm:pt>
    <dgm:pt modelId="{87BAC8D0-1DC3-4F56-808A-03E8E60220C0}" type="sibTrans" cxnId="{BC395B8F-7017-4B99-8EE1-3E9883CF2836}">
      <dgm:prSet/>
      <dgm:spPr/>
      <dgm:t>
        <a:bodyPr/>
        <a:lstStyle/>
        <a:p>
          <a:endParaRPr lang="en-US"/>
        </a:p>
      </dgm:t>
    </dgm:pt>
    <dgm:pt modelId="{2A684AEE-5482-4071-9952-D997F787A5BD}">
      <dgm:prSet/>
      <dgm:spPr/>
      <dgm:t>
        <a:bodyPr/>
        <a:lstStyle/>
        <a:p>
          <a:r>
            <a:rPr lang="en-GB"/>
            <a:t>This allows hormones to travel around the body without affecting other cells</a:t>
          </a:r>
          <a:endParaRPr lang="en-US"/>
        </a:p>
      </dgm:t>
    </dgm:pt>
    <dgm:pt modelId="{5828F17F-20B0-437C-8AE0-A8F59B521A85}" type="parTrans" cxnId="{FA818284-6720-4246-8B6B-2E08C0EC0AB8}">
      <dgm:prSet/>
      <dgm:spPr/>
      <dgm:t>
        <a:bodyPr/>
        <a:lstStyle/>
        <a:p>
          <a:endParaRPr lang="en-US"/>
        </a:p>
      </dgm:t>
    </dgm:pt>
    <dgm:pt modelId="{433F3210-A8DB-4B2C-915D-0FD508592BBE}" type="sibTrans" cxnId="{FA818284-6720-4246-8B6B-2E08C0EC0AB8}">
      <dgm:prSet/>
      <dgm:spPr/>
      <dgm:t>
        <a:bodyPr/>
        <a:lstStyle/>
        <a:p>
          <a:endParaRPr lang="en-US"/>
        </a:p>
      </dgm:t>
    </dgm:pt>
    <dgm:pt modelId="{CF1507A3-AD32-4083-962A-78E6CCC2C74B}" type="pres">
      <dgm:prSet presAssocID="{F6A52266-D50E-4121-8565-A07E0AB7CB9F}" presName="vert0" presStyleCnt="0">
        <dgm:presLayoutVars>
          <dgm:dir/>
          <dgm:animOne val="branch"/>
          <dgm:animLvl val="lvl"/>
        </dgm:presLayoutVars>
      </dgm:prSet>
      <dgm:spPr/>
    </dgm:pt>
    <dgm:pt modelId="{95D9C942-A11A-466F-AE48-A9916ED2C03D}" type="pres">
      <dgm:prSet presAssocID="{4BDE08D4-EFDC-4D8E-A08A-5C406CA83402}" presName="thickLine" presStyleLbl="alignNode1" presStyleIdx="0" presStyleCnt="4"/>
      <dgm:spPr/>
    </dgm:pt>
    <dgm:pt modelId="{EFBCE9F6-8C43-42B3-8BBC-8C28CE99A2E2}" type="pres">
      <dgm:prSet presAssocID="{4BDE08D4-EFDC-4D8E-A08A-5C406CA83402}" presName="horz1" presStyleCnt="0"/>
      <dgm:spPr/>
    </dgm:pt>
    <dgm:pt modelId="{52EB4F33-1F1E-4DA4-B981-8D1C9CD815E6}" type="pres">
      <dgm:prSet presAssocID="{4BDE08D4-EFDC-4D8E-A08A-5C406CA83402}" presName="tx1" presStyleLbl="revTx" presStyleIdx="0" presStyleCnt="4"/>
      <dgm:spPr/>
    </dgm:pt>
    <dgm:pt modelId="{DD3F17C1-5803-4CAC-8867-49FE626C22C7}" type="pres">
      <dgm:prSet presAssocID="{4BDE08D4-EFDC-4D8E-A08A-5C406CA83402}" presName="vert1" presStyleCnt="0"/>
      <dgm:spPr/>
    </dgm:pt>
    <dgm:pt modelId="{7AC3FD8D-5C5E-4117-A11A-40A3CEAEA049}" type="pres">
      <dgm:prSet presAssocID="{613BB3EF-5A28-4D6B-8747-6E50B4B4DB4C}" presName="thickLine" presStyleLbl="alignNode1" presStyleIdx="1" presStyleCnt="4"/>
      <dgm:spPr/>
    </dgm:pt>
    <dgm:pt modelId="{B27B6786-0B42-42BB-AFD6-A92BFC10DF4A}" type="pres">
      <dgm:prSet presAssocID="{613BB3EF-5A28-4D6B-8747-6E50B4B4DB4C}" presName="horz1" presStyleCnt="0"/>
      <dgm:spPr/>
    </dgm:pt>
    <dgm:pt modelId="{CCF13277-9B43-492E-B57D-507D67C6E577}" type="pres">
      <dgm:prSet presAssocID="{613BB3EF-5A28-4D6B-8747-6E50B4B4DB4C}" presName="tx1" presStyleLbl="revTx" presStyleIdx="1" presStyleCnt="4"/>
      <dgm:spPr/>
    </dgm:pt>
    <dgm:pt modelId="{166FA50A-0E09-46DB-8A56-26A678DE7E25}" type="pres">
      <dgm:prSet presAssocID="{613BB3EF-5A28-4D6B-8747-6E50B4B4DB4C}" presName="vert1" presStyleCnt="0"/>
      <dgm:spPr/>
    </dgm:pt>
    <dgm:pt modelId="{BEFA2C8E-7446-4349-A3BE-27F6664EE284}" type="pres">
      <dgm:prSet presAssocID="{C20E0759-C1AB-4F55-8415-BAAB298771DD}" presName="thickLine" presStyleLbl="alignNode1" presStyleIdx="2" presStyleCnt="4"/>
      <dgm:spPr/>
    </dgm:pt>
    <dgm:pt modelId="{2E87E98A-76D4-408D-979C-54ADE7D99080}" type="pres">
      <dgm:prSet presAssocID="{C20E0759-C1AB-4F55-8415-BAAB298771DD}" presName="horz1" presStyleCnt="0"/>
      <dgm:spPr/>
    </dgm:pt>
    <dgm:pt modelId="{31C22721-D3F4-47FE-8014-D307BFA19BB9}" type="pres">
      <dgm:prSet presAssocID="{C20E0759-C1AB-4F55-8415-BAAB298771DD}" presName="tx1" presStyleLbl="revTx" presStyleIdx="2" presStyleCnt="4"/>
      <dgm:spPr/>
    </dgm:pt>
    <dgm:pt modelId="{1114BAFB-FF8C-418C-9814-709FE118A4DB}" type="pres">
      <dgm:prSet presAssocID="{C20E0759-C1AB-4F55-8415-BAAB298771DD}" presName="vert1" presStyleCnt="0"/>
      <dgm:spPr/>
    </dgm:pt>
    <dgm:pt modelId="{D5541430-E888-4FC7-8D14-1A94EA71761F}" type="pres">
      <dgm:prSet presAssocID="{2A684AEE-5482-4071-9952-D997F787A5BD}" presName="thickLine" presStyleLbl="alignNode1" presStyleIdx="3" presStyleCnt="4"/>
      <dgm:spPr/>
    </dgm:pt>
    <dgm:pt modelId="{82CA7F1F-738E-40A3-8828-0182A1C19672}" type="pres">
      <dgm:prSet presAssocID="{2A684AEE-5482-4071-9952-D997F787A5BD}" presName="horz1" presStyleCnt="0"/>
      <dgm:spPr/>
    </dgm:pt>
    <dgm:pt modelId="{ADBAF214-BAF2-4890-9A16-CB5DA41B00BC}" type="pres">
      <dgm:prSet presAssocID="{2A684AEE-5482-4071-9952-D997F787A5BD}" presName="tx1" presStyleLbl="revTx" presStyleIdx="3" presStyleCnt="4"/>
      <dgm:spPr/>
    </dgm:pt>
    <dgm:pt modelId="{EAEDE72F-28DD-453E-9B59-31001BD0145C}" type="pres">
      <dgm:prSet presAssocID="{2A684AEE-5482-4071-9952-D997F787A5BD}" presName="vert1" presStyleCnt="0"/>
      <dgm:spPr/>
    </dgm:pt>
  </dgm:ptLst>
  <dgm:cxnLst>
    <dgm:cxn modelId="{0C46F822-71AC-45DE-A14A-F1ECB71FB722}" srcId="{F6A52266-D50E-4121-8565-A07E0AB7CB9F}" destId="{613BB3EF-5A28-4D6B-8747-6E50B4B4DB4C}" srcOrd="1" destOrd="0" parTransId="{CAC2494F-4D2B-465D-A87C-BDC006E073C8}" sibTransId="{9A4FBED1-A29F-4DDF-9245-E73CBACC7532}"/>
    <dgm:cxn modelId="{F4887228-6A7F-442F-9747-895A93F57DE9}" type="presOf" srcId="{613BB3EF-5A28-4D6B-8747-6E50B4B4DB4C}" destId="{CCF13277-9B43-492E-B57D-507D67C6E577}" srcOrd="0" destOrd="0" presId="urn:microsoft.com/office/officeart/2008/layout/LinedList"/>
    <dgm:cxn modelId="{22381B2C-2611-4F26-9AD2-3BEC58843988}" type="presOf" srcId="{4BDE08D4-EFDC-4D8E-A08A-5C406CA83402}" destId="{52EB4F33-1F1E-4DA4-B981-8D1C9CD815E6}" srcOrd="0" destOrd="0" presId="urn:microsoft.com/office/officeart/2008/layout/LinedList"/>
    <dgm:cxn modelId="{82E6BF30-5F25-4ECC-B00A-AD6BDE13A241}" type="presOf" srcId="{F6A52266-D50E-4121-8565-A07E0AB7CB9F}" destId="{CF1507A3-AD32-4083-962A-78E6CCC2C74B}" srcOrd="0" destOrd="0" presId="urn:microsoft.com/office/officeart/2008/layout/LinedList"/>
    <dgm:cxn modelId="{FA818284-6720-4246-8B6B-2E08C0EC0AB8}" srcId="{F6A52266-D50E-4121-8565-A07E0AB7CB9F}" destId="{2A684AEE-5482-4071-9952-D997F787A5BD}" srcOrd="3" destOrd="0" parTransId="{5828F17F-20B0-437C-8AE0-A8F59B521A85}" sibTransId="{433F3210-A8DB-4B2C-915D-0FD508592BBE}"/>
    <dgm:cxn modelId="{BC395B8F-7017-4B99-8EE1-3E9883CF2836}" srcId="{F6A52266-D50E-4121-8565-A07E0AB7CB9F}" destId="{C20E0759-C1AB-4F55-8415-BAAB298771DD}" srcOrd="2" destOrd="0" parTransId="{DEB1CCA1-0FA7-4D27-A6C2-17C68BDAC9BB}" sibTransId="{87BAC8D0-1DC3-4F56-808A-03E8E60220C0}"/>
    <dgm:cxn modelId="{C0E333B2-0286-4467-9335-0544BF91DEFA}" type="presOf" srcId="{2A684AEE-5482-4071-9952-D997F787A5BD}" destId="{ADBAF214-BAF2-4890-9A16-CB5DA41B00BC}" srcOrd="0" destOrd="0" presId="urn:microsoft.com/office/officeart/2008/layout/LinedList"/>
    <dgm:cxn modelId="{90945BC8-7860-4FD5-A6C0-77E47D9D1B8D}" srcId="{F6A52266-D50E-4121-8565-A07E0AB7CB9F}" destId="{4BDE08D4-EFDC-4D8E-A08A-5C406CA83402}" srcOrd="0" destOrd="0" parTransId="{FBF4D43F-F33E-4732-A0D2-A2E78402467A}" sibTransId="{23B96642-08DF-41B7-8B7A-CAC7384B60BD}"/>
    <dgm:cxn modelId="{69CDABEE-6318-4587-906F-A8AE5B08E0E4}" type="presOf" srcId="{C20E0759-C1AB-4F55-8415-BAAB298771DD}" destId="{31C22721-D3F4-47FE-8014-D307BFA19BB9}" srcOrd="0" destOrd="0" presId="urn:microsoft.com/office/officeart/2008/layout/LinedList"/>
    <dgm:cxn modelId="{47649281-A1F4-4E7F-8BC0-CB60265D2756}" type="presParOf" srcId="{CF1507A3-AD32-4083-962A-78E6CCC2C74B}" destId="{95D9C942-A11A-466F-AE48-A9916ED2C03D}" srcOrd="0" destOrd="0" presId="urn:microsoft.com/office/officeart/2008/layout/LinedList"/>
    <dgm:cxn modelId="{44216C16-1719-4B7E-9E9A-6B013728D7D0}" type="presParOf" srcId="{CF1507A3-AD32-4083-962A-78E6CCC2C74B}" destId="{EFBCE9F6-8C43-42B3-8BBC-8C28CE99A2E2}" srcOrd="1" destOrd="0" presId="urn:microsoft.com/office/officeart/2008/layout/LinedList"/>
    <dgm:cxn modelId="{7B03C8DE-EEFE-4F24-ADBC-1E74336F5C12}" type="presParOf" srcId="{EFBCE9F6-8C43-42B3-8BBC-8C28CE99A2E2}" destId="{52EB4F33-1F1E-4DA4-B981-8D1C9CD815E6}" srcOrd="0" destOrd="0" presId="urn:microsoft.com/office/officeart/2008/layout/LinedList"/>
    <dgm:cxn modelId="{0058433B-6D16-4EB4-B022-27EBB39D3543}" type="presParOf" srcId="{EFBCE9F6-8C43-42B3-8BBC-8C28CE99A2E2}" destId="{DD3F17C1-5803-4CAC-8867-49FE626C22C7}" srcOrd="1" destOrd="0" presId="urn:microsoft.com/office/officeart/2008/layout/LinedList"/>
    <dgm:cxn modelId="{92127037-13EF-40F2-BFA6-08657CA17336}" type="presParOf" srcId="{CF1507A3-AD32-4083-962A-78E6CCC2C74B}" destId="{7AC3FD8D-5C5E-4117-A11A-40A3CEAEA049}" srcOrd="2" destOrd="0" presId="urn:microsoft.com/office/officeart/2008/layout/LinedList"/>
    <dgm:cxn modelId="{CBFF5933-579F-42A2-AB93-BC6A15506A5B}" type="presParOf" srcId="{CF1507A3-AD32-4083-962A-78E6CCC2C74B}" destId="{B27B6786-0B42-42BB-AFD6-A92BFC10DF4A}" srcOrd="3" destOrd="0" presId="urn:microsoft.com/office/officeart/2008/layout/LinedList"/>
    <dgm:cxn modelId="{6DA83323-4D43-4170-BAE6-434A27C05CB3}" type="presParOf" srcId="{B27B6786-0B42-42BB-AFD6-A92BFC10DF4A}" destId="{CCF13277-9B43-492E-B57D-507D67C6E577}" srcOrd="0" destOrd="0" presId="urn:microsoft.com/office/officeart/2008/layout/LinedList"/>
    <dgm:cxn modelId="{67721B42-5D87-4D64-81E4-A6CBB4D89DB8}" type="presParOf" srcId="{B27B6786-0B42-42BB-AFD6-A92BFC10DF4A}" destId="{166FA50A-0E09-46DB-8A56-26A678DE7E25}" srcOrd="1" destOrd="0" presId="urn:microsoft.com/office/officeart/2008/layout/LinedList"/>
    <dgm:cxn modelId="{416D2590-954B-4D33-8E58-71A105E8A925}" type="presParOf" srcId="{CF1507A3-AD32-4083-962A-78E6CCC2C74B}" destId="{BEFA2C8E-7446-4349-A3BE-27F6664EE284}" srcOrd="4" destOrd="0" presId="urn:microsoft.com/office/officeart/2008/layout/LinedList"/>
    <dgm:cxn modelId="{FDE0C475-CE81-42EA-ACD8-A19EC8A6B58E}" type="presParOf" srcId="{CF1507A3-AD32-4083-962A-78E6CCC2C74B}" destId="{2E87E98A-76D4-408D-979C-54ADE7D99080}" srcOrd="5" destOrd="0" presId="urn:microsoft.com/office/officeart/2008/layout/LinedList"/>
    <dgm:cxn modelId="{C23E14D2-5B3F-4092-AA6E-2B6B620F0AA3}" type="presParOf" srcId="{2E87E98A-76D4-408D-979C-54ADE7D99080}" destId="{31C22721-D3F4-47FE-8014-D307BFA19BB9}" srcOrd="0" destOrd="0" presId="urn:microsoft.com/office/officeart/2008/layout/LinedList"/>
    <dgm:cxn modelId="{F30F62E8-AB6B-44BD-9DF4-281F08437061}" type="presParOf" srcId="{2E87E98A-76D4-408D-979C-54ADE7D99080}" destId="{1114BAFB-FF8C-418C-9814-709FE118A4DB}" srcOrd="1" destOrd="0" presId="urn:microsoft.com/office/officeart/2008/layout/LinedList"/>
    <dgm:cxn modelId="{0A145F7D-31A7-4776-B551-281FDD08A3D5}" type="presParOf" srcId="{CF1507A3-AD32-4083-962A-78E6CCC2C74B}" destId="{D5541430-E888-4FC7-8D14-1A94EA71761F}" srcOrd="6" destOrd="0" presId="urn:microsoft.com/office/officeart/2008/layout/LinedList"/>
    <dgm:cxn modelId="{617DB69D-5E83-4A05-87C9-9B23922B4486}" type="presParOf" srcId="{CF1507A3-AD32-4083-962A-78E6CCC2C74B}" destId="{82CA7F1F-738E-40A3-8828-0182A1C19672}" srcOrd="7" destOrd="0" presId="urn:microsoft.com/office/officeart/2008/layout/LinedList"/>
    <dgm:cxn modelId="{2319721D-0262-4C35-8E2B-8AC0150928AB}" type="presParOf" srcId="{82CA7F1F-738E-40A3-8828-0182A1C19672}" destId="{ADBAF214-BAF2-4890-9A16-CB5DA41B00BC}" srcOrd="0" destOrd="0" presId="urn:microsoft.com/office/officeart/2008/layout/LinedList"/>
    <dgm:cxn modelId="{69EA355E-C5D4-4EAE-A71C-07039DBF0AC1}" type="presParOf" srcId="{82CA7F1F-738E-40A3-8828-0182A1C19672}" destId="{EAEDE72F-28DD-453E-9B59-31001BD0145C}"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A8FF4B-6A35-4165-8DE2-6DD8CB4D4113}">
      <dsp:nvSpPr>
        <dsp:cNvPr id="0" name=""/>
        <dsp:cNvSpPr/>
      </dsp:nvSpPr>
      <dsp:spPr>
        <a:xfrm>
          <a:off x="0" y="668654"/>
          <a:ext cx="5486400" cy="123444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CBB82FB-2E52-405E-9ABB-7FA16B19DFEC}">
      <dsp:nvSpPr>
        <dsp:cNvPr id="0" name=""/>
        <dsp:cNvSpPr/>
      </dsp:nvSpPr>
      <dsp:spPr>
        <a:xfrm>
          <a:off x="373418" y="946403"/>
          <a:ext cx="678942" cy="678942"/>
        </a:xfrm>
        <a:prstGeom prst="rect">
          <a:avLst/>
        </a:prstGeom>
        <a:blipFill>
          <a:blip xmlns:r="http://schemas.openxmlformats.org/officeDocument/2006/relationships" r:embed="rId1">
            <a:extLst>
              <a:ext uri="{28A0092B-C50C-407E-A947-70E740481C1C}">
                <a14:useLocalDpi xmlns:a14="http://schemas.microsoft.com/office/drawing/2010/main" val="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08A263-0DAC-4D46-9E16-5CE6FF219560}">
      <dsp:nvSpPr>
        <dsp:cNvPr id="0" name=""/>
        <dsp:cNvSpPr/>
      </dsp:nvSpPr>
      <dsp:spPr>
        <a:xfrm>
          <a:off x="1425778" y="668654"/>
          <a:ext cx="4060621" cy="1234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0645" tIns="130645" rIns="130645" bIns="130645" numCol="1" spcCol="1270" anchor="ctr" anchorCtr="0">
          <a:noAutofit/>
        </a:bodyPr>
        <a:lstStyle/>
        <a:p>
          <a:pPr marL="0" lvl="0" indent="0" algn="l" defTabSz="711200">
            <a:lnSpc>
              <a:spcPct val="100000"/>
            </a:lnSpc>
            <a:spcBef>
              <a:spcPct val="0"/>
            </a:spcBef>
            <a:spcAft>
              <a:spcPct val="35000"/>
            </a:spcAft>
            <a:buNone/>
          </a:pPr>
          <a:r>
            <a:rPr lang="en-US" sz="1600" b="1" i="1" kern="1200"/>
            <a:t>Main Function</a:t>
          </a:r>
          <a:r>
            <a:rPr lang="en-US" sz="1600" b="1" kern="1200"/>
            <a:t>: </a:t>
          </a:r>
          <a:endParaRPr lang="en-US" sz="1600" kern="1200"/>
        </a:p>
      </dsp:txBody>
      <dsp:txXfrm>
        <a:off x="1425778" y="668654"/>
        <a:ext cx="4060621" cy="1234440"/>
      </dsp:txXfrm>
    </dsp:sp>
    <dsp:sp modelId="{AC01A6C3-6C95-4B98-8FD6-75F545332CB6}">
      <dsp:nvSpPr>
        <dsp:cNvPr id="0" name=""/>
        <dsp:cNvSpPr/>
      </dsp:nvSpPr>
      <dsp:spPr>
        <a:xfrm>
          <a:off x="0" y="2211705"/>
          <a:ext cx="5486400" cy="123444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A357843-3B15-40FF-9394-EF92C97F5146}">
      <dsp:nvSpPr>
        <dsp:cNvPr id="0" name=""/>
        <dsp:cNvSpPr/>
      </dsp:nvSpPr>
      <dsp:spPr>
        <a:xfrm>
          <a:off x="373418" y="2489454"/>
          <a:ext cx="678942" cy="678942"/>
        </a:xfrm>
        <a:prstGeom prst="rect">
          <a:avLst/>
        </a:prstGeom>
        <a:blipFill>
          <a:blip xmlns:r="http://schemas.openxmlformats.org/officeDocument/2006/relationships" r:embed="rId2">
            <a:extLst>
              <a:ext uri="{28A0092B-C50C-407E-A947-70E740481C1C}">
                <a14:useLocalDpi xmlns:a14="http://schemas.microsoft.com/office/drawing/2010/main" val="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B74A9F-4446-4C6D-BA4E-709A1F091E73}">
      <dsp:nvSpPr>
        <dsp:cNvPr id="0" name=""/>
        <dsp:cNvSpPr/>
      </dsp:nvSpPr>
      <dsp:spPr>
        <a:xfrm>
          <a:off x="1425778" y="2211705"/>
          <a:ext cx="4060621" cy="1234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0645" tIns="130645" rIns="130645" bIns="130645" numCol="1" spcCol="1270" anchor="ctr" anchorCtr="0">
          <a:noAutofit/>
        </a:bodyPr>
        <a:lstStyle/>
        <a:p>
          <a:pPr marL="0" lvl="0" indent="0" algn="l" defTabSz="711200">
            <a:lnSpc>
              <a:spcPct val="100000"/>
            </a:lnSpc>
            <a:spcBef>
              <a:spcPct val="0"/>
            </a:spcBef>
            <a:spcAft>
              <a:spcPct val="35000"/>
            </a:spcAft>
            <a:buNone/>
          </a:pPr>
          <a:r>
            <a:rPr lang="en-US" sz="1600" kern="1200"/>
            <a:t>This communication system controls and coordinates functions throughout the body and responds to internal and external stimuli.</a:t>
          </a:r>
        </a:p>
      </dsp:txBody>
      <dsp:txXfrm>
        <a:off x="1425778" y="2211705"/>
        <a:ext cx="4060621" cy="12344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F6DECF-2B01-40B9-8E3C-4D4431DCAC54}">
      <dsp:nvSpPr>
        <dsp:cNvPr id="0" name=""/>
        <dsp:cNvSpPr/>
      </dsp:nvSpPr>
      <dsp:spPr>
        <a:xfrm>
          <a:off x="0" y="750331"/>
          <a:ext cx="3505200" cy="166377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6210080-2C10-42F9-9376-7E0A0828AAE5}">
      <dsp:nvSpPr>
        <dsp:cNvPr id="0" name=""/>
        <dsp:cNvSpPr/>
      </dsp:nvSpPr>
      <dsp:spPr>
        <a:xfrm>
          <a:off x="503293" y="1124682"/>
          <a:ext cx="915078" cy="915078"/>
        </a:xfrm>
        <a:prstGeom prst="rect">
          <a:avLst/>
        </a:prstGeom>
        <a:blipFill>
          <a:blip xmlns:r="http://schemas.openxmlformats.org/officeDocument/2006/relationships" r:embed="rId1">
            <a:extLst>
              <a:ext uri="{28A0092B-C50C-407E-A947-70E740481C1C}">
                <a14:useLocalDpi xmlns:a14="http://schemas.microsoft.com/office/drawing/2010/main" val="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4C67626-1262-492C-B068-4D33F8B01815}">
      <dsp:nvSpPr>
        <dsp:cNvPr id="0" name=""/>
        <dsp:cNvSpPr/>
      </dsp:nvSpPr>
      <dsp:spPr>
        <a:xfrm>
          <a:off x="1921665" y="750331"/>
          <a:ext cx="1583534" cy="16637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6083" tIns="176083" rIns="176083" bIns="176083" numCol="1" spcCol="1270" anchor="ctr" anchorCtr="0">
          <a:noAutofit/>
        </a:bodyPr>
        <a:lstStyle/>
        <a:p>
          <a:pPr marL="0" lvl="0" indent="0" algn="l" defTabSz="622300">
            <a:lnSpc>
              <a:spcPct val="100000"/>
            </a:lnSpc>
            <a:spcBef>
              <a:spcPct val="0"/>
            </a:spcBef>
            <a:spcAft>
              <a:spcPct val="35000"/>
            </a:spcAft>
            <a:buNone/>
          </a:pPr>
          <a:r>
            <a:rPr lang="en-US" sz="1400" b="1" kern="1200"/>
            <a:t>A reflex is an involuntary response that is processed in the </a:t>
          </a:r>
          <a:r>
            <a:rPr lang="en-US" sz="1400" b="1" u="sng" kern="1200"/>
            <a:t>spinal cord</a:t>
          </a:r>
          <a:r>
            <a:rPr lang="en-US" sz="1400" b="1" kern="1200"/>
            <a:t> not the brain.</a:t>
          </a:r>
          <a:endParaRPr lang="en-US" sz="1400" kern="1200"/>
        </a:p>
      </dsp:txBody>
      <dsp:txXfrm>
        <a:off x="1921665" y="750331"/>
        <a:ext cx="1583534" cy="1663779"/>
      </dsp:txXfrm>
    </dsp:sp>
    <dsp:sp modelId="{B5013692-ABD8-4985-84C7-202349C3B98A}">
      <dsp:nvSpPr>
        <dsp:cNvPr id="0" name=""/>
        <dsp:cNvSpPr/>
      </dsp:nvSpPr>
      <dsp:spPr>
        <a:xfrm>
          <a:off x="0" y="2805588"/>
          <a:ext cx="3505200" cy="166377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63BE0B5-1314-4B5B-A791-D4DC4A93577F}">
      <dsp:nvSpPr>
        <dsp:cNvPr id="0" name=""/>
        <dsp:cNvSpPr/>
      </dsp:nvSpPr>
      <dsp:spPr>
        <a:xfrm>
          <a:off x="503293" y="3179939"/>
          <a:ext cx="915078" cy="915078"/>
        </a:xfrm>
        <a:prstGeom prst="rect">
          <a:avLst/>
        </a:prstGeom>
        <a:blipFill>
          <a:blip xmlns:r="http://schemas.openxmlformats.org/officeDocument/2006/relationships" r:embed="rId2">
            <a:extLst>
              <a:ext uri="{28A0092B-C50C-407E-A947-70E740481C1C}">
                <a14:useLocalDpi xmlns:a14="http://schemas.microsoft.com/office/drawing/2010/main" val="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3C35CD7-61E1-4EF4-B1AF-5C6625F8DA9E}">
      <dsp:nvSpPr>
        <dsp:cNvPr id="0" name=""/>
        <dsp:cNvSpPr/>
      </dsp:nvSpPr>
      <dsp:spPr>
        <a:xfrm>
          <a:off x="1921665" y="2805588"/>
          <a:ext cx="1583534" cy="166377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6083" tIns="176083" rIns="176083" bIns="176083" numCol="1" spcCol="1270" anchor="ctr" anchorCtr="0">
          <a:noAutofit/>
        </a:bodyPr>
        <a:lstStyle/>
        <a:p>
          <a:pPr marL="0" lvl="0" indent="0" algn="l" defTabSz="622300">
            <a:lnSpc>
              <a:spcPct val="100000"/>
            </a:lnSpc>
            <a:spcBef>
              <a:spcPct val="0"/>
            </a:spcBef>
            <a:spcAft>
              <a:spcPct val="35000"/>
            </a:spcAft>
            <a:buNone/>
          </a:pPr>
          <a:r>
            <a:rPr lang="en-US" sz="1400" b="1" kern="1200"/>
            <a:t>Reflexes protect the body before the brain knows what is going on.</a:t>
          </a:r>
          <a:endParaRPr lang="en-US" sz="1400" kern="1200"/>
        </a:p>
      </dsp:txBody>
      <dsp:txXfrm>
        <a:off x="1921665" y="2805588"/>
        <a:ext cx="1583534" cy="166377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E5BE91-CE22-41BD-88BB-9ABF086331FE}">
      <dsp:nvSpPr>
        <dsp:cNvPr id="0" name=""/>
        <dsp:cNvSpPr/>
      </dsp:nvSpPr>
      <dsp:spPr>
        <a:xfrm>
          <a:off x="1997347" y="2577"/>
          <a:ext cx="5868813" cy="3726696"/>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58C1998F-0902-48F6-93DA-D085DAC4D260}">
      <dsp:nvSpPr>
        <dsp:cNvPr id="0" name=""/>
        <dsp:cNvSpPr/>
      </dsp:nvSpPr>
      <dsp:spPr>
        <a:xfrm>
          <a:off x="2649438" y="622063"/>
          <a:ext cx="5868813" cy="3726696"/>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a:t>Hypothalamus: the hypothalamus regulates many of the body’s metabolic processes, thirst, hunger and body temperature.  Use “hypothe-llamas" as your mnemonic. Picture a hypo spraying two thirsty llamas with water to quench their thirst and cool them down. </a:t>
          </a:r>
        </a:p>
      </dsp:txBody>
      <dsp:txXfrm>
        <a:off x="2758589" y="731214"/>
        <a:ext cx="5650511" cy="350839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13B5F0-56A9-4ECC-8E6E-0370E6E225DB}">
      <dsp:nvSpPr>
        <dsp:cNvPr id="0" name=""/>
        <dsp:cNvSpPr/>
      </dsp:nvSpPr>
      <dsp:spPr>
        <a:xfrm>
          <a:off x="1789308" y="1311"/>
          <a:ext cx="7157232" cy="1343865"/>
        </a:xfrm>
        <a:prstGeom prst="rect">
          <a:avLst/>
        </a:prstGeom>
        <a:solidFill>
          <a:schemeClr val="accent6">
            <a:alpha val="90000"/>
            <a:tint val="40000"/>
            <a:hueOff val="0"/>
            <a:satOff val="0"/>
            <a:lumOff val="0"/>
            <a:alphaOff val="0"/>
          </a:schemeClr>
        </a:solidFill>
        <a:ln w="6350" cap="flat" cmpd="sng" algn="ctr">
          <a:solidFill>
            <a:schemeClr val="accent6">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38870" tIns="341342" rIns="138870" bIns="341342" numCol="1" spcCol="1270" anchor="ctr" anchorCtr="0">
          <a:noAutofit/>
        </a:bodyPr>
        <a:lstStyle/>
        <a:p>
          <a:pPr marL="0" lvl="0" indent="0" algn="l" defTabSz="1022350">
            <a:lnSpc>
              <a:spcPct val="90000"/>
            </a:lnSpc>
            <a:spcBef>
              <a:spcPct val="0"/>
            </a:spcBef>
            <a:spcAft>
              <a:spcPct val="35000"/>
            </a:spcAft>
            <a:buNone/>
          </a:pPr>
          <a:r>
            <a:rPr lang="en-US" sz="2300" kern="1200"/>
            <a:t>Define the terms endocrine gland, exocrine gland, hormone and target tissue</a:t>
          </a:r>
        </a:p>
      </dsp:txBody>
      <dsp:txXfrm>
        <a:off x="1789308" y="1311"/>
        <a:ext cx="7157232" cy="1343865"/>
      </dsp:txXfrm>
    </dsp:sp>
    <dsp:sp modelId="{03DF38E9-C65F-4617-BF58-8DC688E196C5}">
      <dsp:nvSpPr>
        <dsp:cNvPr id="0" name=""/>
        <dsp:cNvSpPr/>
      </dsp:nvSpPr>
      <dsp:spPr>
        <a:xfrm>
          <a:off x="0" y="1311"/>
          <a:ext cx="1789308" cy="1343865"/>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w="6350" cap="flat" cmpd="sng" algn="ctr">
          <a:solidFill>
            <a:schemeClr val="accent6">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94684" tIns="132744" rIns="94684" bIns="132744" numCol="1" spcCol="1270" anchor="ctr" anchorCtr="0">
          <a:noAutofit/>
        </a:bodyPr>
        <a:lstStyle/>
        <a:p>
          <a:pPr marL="0" lvl="0" indent="0" algn="ctr" defTabSz="1244600">
            <a:lnSpc>
              <a:spcPct val="90000"/>
            </a:lnSpc>
            <a:spcBef>
              <a:spcPct val="0"/>
            </a:spcBef>
            <a:spcAft>
              <a:spcPct val="35000"/>
            </a:spcAft>
            <a:buNone/>
          </a:pPr>
          <a:r>
            <a:rPr lang="en-US" sz="2800" kern="1200"/>
            <a:t>Define</a:t>
          </a:r>
        </a:p>
      </dsp:txBody>
      <dsp:txXfrm>
        <a:off x="0" y="1311"/>
        <a:ext cx="1789308" cy="1343865"/>
      </dsp:txXfrm>
    </dsp:sp>
    <dsp:sp modelId="{BF1083AF-88E2-4223-B4E2-2D23A56F6707}">
      <dsp:nvSpPr>
        <dsp:cNvPr id="0" name=""/>
        <dsp:cNvSpPr/>
      </dsp:nvSpPr>
      <dsp:spPr>
        <a:xfrm>
          <a:off x="1789308" y="1425807"/>
          <a:ext cx="7157232" cy="1343865"/>
        </a:xfrm>
        <a:prstGeom prst="rect">
          <a:avLst/>
        </a:prstGeom>
        <a:solidFill>
          <a:schemeClr val="accent6">
            <a:alpha val="90000"/>
            <a:tint val="40000"/>
            <a:hueOff val="0"/>
            <a:satOff val="0"/>
            <a:lumOff val="0"/>
            <a:alphaOff val="0"/>
          </a:schemeClr>
        </a:solidFill>
        <a:ln w="6350" cap="flat" cmpd="sng" algn="ctr">
          <a:solidFill>
            <a:schemeClr val="accent6">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38870" tIns="341342" rIns="138870" bIns="341342" numCol="1" spcCol="1270" anchor="ctr" anchorCtr="0">
          <a:noAutofit/>
        </a:bodyPr>
        <a:lstStyle/>
        <a:p>
          <a:pPr marL="0" lvl="0" indent="0" algn="l" defTabSz="1022350">
            <a:lnSpc>
              <a:spcPct val="90000"/>
            </a:lnSpc>
            <a:spcBef>
              <a:spcPct val="0"/>
            </a:spcBef>
            <a:spcAft>
              <a:spcPct val="35000"/>
            </a:spcAft>
            <a:buNone/>
          </a:pPr>
          <a:r>
            <a:rPr lang="en-US" sz="2300" kern="1200"/>
            <a:t>Explain the terms first messenger and second messenger</a:t>
          </a:r>
        </a:p>
      </dsp:txBody>
      <dsp:txXfrm>
        <a:off x="1789308" y="1425807"/>
        <a:ext cx="7157232" cy="1343865"/>
      </dsp:txXfrm>
    </dsp:sp>
    <dsp:sp modelId="{AA9819BC-D5B2-469D-92E8-5B516F9041F6}">
      <dsp:nvSpPr>
        <dsp:cNvPr id="0" name=""/>
        <dsp:cNvSpPr/>
      </dsp:nvSpPr>
      <dsp:spPr>
        <a:xfrm>
          <a:off x="0" y="1425807"/>
          <a:ext cx="1789308" cy="1343865"/>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w="6350" cap="flat" cmpd="sng" algn="ctr">
          <a:solidFill>
            <a:schemeClr val="accent6">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94684" tIns="132744" rIns="94684" bIns="132744" numCol="1" spcCol="1270" anchor="ctr" anchorCtr="0">
          <a:noAutofit/>
        </a:bodyPr>
        <a:lstStyle/>
        <a:p>
          <a:pPr marL="0" lvl="0" indent="0" algn="ctr" defTabSz="1244600">
            <a:lnSpc>
              <a:spcPct val="90000"/>
            </a:lnSpc>
            <a:spcBef>
              <a:spcPct val="0"/>
            </a:spcBef>
            <a:spcAft>
              <a:spcPct val="35000"/>
            </a:spcAft>
            <a:buNone/>
          </a:pPr>
          <a:r>
            <a:rPr lang="en-US" sz="2800" kern="1200"/>
            <a:t>Explain</a:t>
          </a:r>
        </a:p>
      </dsp:txBody>
      <dsp:txXfrm>
        <a:off x="0" y="1425807"/>
        <a:ext cx="1789308" cy="1343865"/>
      </dsp:txXfrm>
    </dsp:sp>
    <dsp:sp modelId="{4B58F638-6DD5-44D5-8660-E503A43D32FF}">
      <dsp:nvSpPr>
        <dsp:cNvPr id="0" name=""/>
        <dsp:cNvSpPr/>
      </dsp:nvSpPr>
      <dsp:spPr>
        <a:xfrm>
          <a:off x="1789308" y="2850304"/>
          <a:ext cx="7157232" cy="1343865"/>
        </a:xfrm>
        <a:prstGeom prst="rect">
          <a:avLst/>
        </a:prstGeom>
        <a:solidFill>
          <a:schemeClr val="accent6">
            <a:alpha val="90000"/>
            <a:tint val="40000"/>
            <a:hueOff val="0"/>
            <a:satOff val="0"/>
            <a:lumOff val="0"/>
            <a:alphaOff val="0"/>
          </a:schemeClr>
        </a:solidFill>
        <a:ln w="6350" cap="flat" cmpd="sng" algn="ctr">
          <a:solidFill>
            <a:schemeClr val="accent6">
              <a:alpha val="90000"/>
              <a:tint val="4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38870" tIns="341342" rIns="138870" bIns="341342" numCol="1" spcCol="1270" anchor="ctr" anchorCtr="0">
          <a:noAutofit/>
        </a:bodyPr>
        <a:lstStyle/>
        <a:p>
          <a:pPr marL="0" lvl="0" indent="0" algn="l" defTabSz="1022350">
            <a:lnSpc>
              <a:spcPct val="90000"/>
            </a:lnSpc>
            <a:spcBef>
              <a:spcPct val="0"/>
            </a:spcBef>
            <a:spcAft>
              <a:spcPct val="35000"/>
            </a:spcAft>
            <a:buNone/>
          </a:pPr>
          <a:r>
            <a:rPr lang="en-US" sz="2300" kern="1200" dirty="0"/>
            <a:t>Describe the functions of the endocrine glands. </a:t>
          </a:r>
        </a:p>
      </dsp:txBody>
      <dsp:txXfrm>
        <a:off x="1789308" y="2850304"/>
        <a:ext cx="7157232" cy="1343865"/>
      </dsp:txXfrm>
    </dsp:sp>
    <dsp:sp modelId="{BC738FB0-74B4-4981-A638-438E0B7C0680}">
      <dsp:nvSpPr>
        <dsp:cNvPr id="0" name=""/>
        <dsp:cNvSpPr/>
      </dsp:nvSpPr>
      <dsp:spPr>
        <a:xfrm>
          <a:off x="0" y="2850304"/>
          <a:ext cx="1789308" cy="1343865"/>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w="6350" cap="flat" cmpd="sng" algn="ctr">
          <a:solidFill>
            <a:schemeClr val="accent6">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94684" tIns="132744" rIns="94684" bIns="132744" numCol="1" spcCol="1270" anchor="ctr" anchorCtr="0">
          <a:noAutofit/>
        </a:bodyPr>
        <a:lstStyle/>
        <a:p>
          <a:pPr marL="0" lvl="0" indent="0" algn="ctr" defTabSz="1244600">
            <a:lnSpc>
              <a:spcPct val="90000"/>
            </a:lnSpc>
            <a:spcBef>
              <a:spcPct val="0"/>
            </a:spcBef>
            <a:spcAft>
              <a:spcPct val="35000"/>
            </a:spcAft>
            <a:buNone/>
          </a:pPr>
          <a:r>
            <a:rPr lang="en-US" sz="2800" kern="1200"/>
            <a:t>Describe</a:t>
          </a:r>
        </a:p>
      </dsp:txBody>
      <dsp:txXfrm>
        <a:off x="0" y="2850304"/>
        <a:ext cx="1789308" cy="134386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53400D-9E45-45A0-B653-5BAF7D280893}">
      <dsp:nvSpPr>
        <dsp:cNvPr id="0" name=""/>
        <dsp:cNvSpPr/>
      </dsp:nvSpPr>
      <dsp:spPr>
        <a:xfrm>
          <a:off x="0" y="506547"/>
          <a:ext cx="6666833" cy="1956150"/>
        </a:xfrm>
        <a:prstGeom prst="rect">
          <a:avLst/>
        </a:prstGeom>
        <a:solidFill>
          <a:schemeClr val="lt1">
            <a:alpha val="90000"/>
            <a:hueOff val="0"/>
            <a:satOff val="0"/>
            <a:lumOff val="0"/>
            <a:alphaOff val="0"/>
          </a:schemeClr>
        </a:solidFill>
        <a:ln w="6350" cap="flat" cmpd="sng" algn="ctr">
          <a:solidFill>
            <a:schemeClr val="accent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17420" tIns="562356" rIns="517420" bIns="192024" numCol="1" spcCol="1270" anchor="t" anchorCtr="0">
          <a:noAutofit/>
        </a:bodyPr>
        <a:lstStyle/>
        <a:p>
          <a:pPr marL="228600" lvl="1" indent="-228600" algn="l" defTabSz="1200150">
            <a:lnSpc>
              <a:spcPct val="90000"/>
            </a:lnSpc>
            <a:spcBef>
              <a:spcPct val="0"/>
            </a:spcBef>
            <a:spcAft>
              <a:spcPct val="15000"/>
            </a:spcAft>
            <a:buChar char="•"/>
          </a:pPr>
          <a:r>
            <a:rPr lang="en-GB" sz="2700" kern="1200"/>
            <a:t>Contain cells that produce a hormone and release it straight into the blood</a:t>
          </a:r>
          <a:endParaRPr lang="en-US" sz="2700" kern="1200"/>
        </a:p>
        <a:p>
          <a:pPr marL="228600" lvl="1" indent="-228600" algn="l" defTabSz="1200150">
            <a:lnSpc>
              <a:spcPct val="90000"/>
            </a:lnSpc>
            <a:spcBef>
              <a:spcPct val="0"/>
            </a:spcBef>
            <a:spcAft>
              <a:spcPct val="15000"/>
            </a:spcAft>
            <a:buChar char="•"/>
          </a:pPr>
          <a:r>
            <a:rPr lang="en-GB" sz="2700" kern="1200"/>
            <a:t>They are ductless</a:t>
          </a:r>
          <a:endParaRPr lang="en-US" sz="2700" kern="1200"/>
        </a:p>
      </dsp:txBody>
      <dsp:txXfrm>
        <a:off x="0" y="506547"/>
        <a:ext cx="6666833" cy="1956150"/>
      </dsp:txXfrm>
    </dsp:sp>
    <dsp:sp modelId="{4FD6BEA3-6968-4DD1-B327-2FCD18F95EC2}">
      <dsp:nvSpPr>
        <dsp:cNvPr id="0" name=""/>
        <dsp:cNvSpPr/>
      </dsp:nvSpPr>
      <dsp:spPr>
        <a:xfrm>
          <a:off x="333341" y="108027"/>
          <a:ext cx="4666783" cy="79704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6393" tIns="0" rIns="176393" bIns="0" numCol="1" spcCol="1270" anchor="ctr" anchorCtr="0">
          <a:noAutofit/>
        </a:bodyPr>
        <a:lstStyle/>
        <a:p>
          <a:pPr marL="0" lvl="0" indent="0" algn="l" defTabSz="1200150">
            <a:lnSpc>
              <a:spcPct val="90000"/>
            </a:lnSpc>
            <a:spcBef>
              <a:spcPct val="0"/>
            </a:spcBef>
            <a:spcAft>
              <a:spcPct val="35000"/>
            </a:spcAft>
            <a:buNone/>
          </a:pPr>
          <a:r>
            <a:rPr lang="en-GB" sz="2700" b="1" kern="1200"/>
            <a:t>Endocrine gland</a:t>
          </a:r>
          <a:endParaRPr lang="en-US" sz="2700" kern="1200"/>
        </a:p>
      </dsp:txBody>
      <dsp:txXfrm>
        <a:off x="372249" y="146935"/>
        <a:ext cx="4588967" cy="719224"/>
      </dsp:txXfrm>
    </dsp:sp>
    <dsp:sp modelId="{4C95F3AF-6321-45B4-A18C-4085B31B4424}">
      <dsp:nvSpPr>
        <dsp:cNvPr id="0" name=""/>
        <dsp:cNvSpPr/>
      </dsp:nvSpPr>
      <dsp:spPr>
        <a:xfrm>
          <a:off x="0" y="3007017"/>
          <a:ext cx="6666833" cy="2338875"/>
        </a:xfrm>
        <a:prstGeom prst="rect">
          <a:avLst/>
        </a:prstGeom>
        <a:solidFill>
          <a:schemeClr val="lt1">
            <a:alpha val="90000"/>
            <a:hueOff val="0"/>
            <a:satOff val="0"/>
            <a:lumOff val="0"/>
            <a:alphaOff val="0"/>
          </a:schemeClr>
        </a:solidFill>
        <a:ln w="6350" cap="flat" cmpd="sng" algn="ctr">
          <a:solidFill>
            <a:schemeClr val="accent2">
              <a:hueOff val="-1455363"/>
              <a:satOff val="-83928"/>
              <a:lumOff val="8628"/>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17420" tIns="562356" rIns="517420" bIns="192024" numCol="1" spcCol="1270" anchor="t" anchorCtr="0">
          <a:noAutofit/>
        </a:bodyPr>
        <a:lstStyle/>
        <a:p>
          <a:pPr marL="228600" lvl="1" indent="-228600" algn="l" defTabSz="1200150">
            <a:lnSpc>
              <a:spcPct val="90000"/>
            </a:lnSpc>
            <a:spcBef>
              <a:spcPct val="0"/>
            </a:spcBef>
            <a:spcAft>
              <a:spcPct val="15000"/>
            </a:spcAft>
            <a:buChar char="•"/>
          </a:pPr>
          <a:r>
            <a:rPr lang="en-GB" sz="2700" kern="1200"/>
            <a:t>They produce a hormone which is not directly released into the blood</a:t>
          </a:r>
          <a:endParaRPr lang="en-US" sz="2700" kern="1200"/>
        </a:p>
        <a:p>
          <a:pPr marL="228600" lvl="1" indent="-228600" algn="l" defTabSz="1200150">
            <a:lnSpc>
              <a:spcPct val="90000"/>
            </a:lnSpc>
            <a:spcBef>
              <a:spcPct val="0"/>
            </a:spcBef>
            <a:spcAft>
              <a:spcPct val="15000"/>
            </a:spcAft>
            <a:buChar char="•"/>
          </a:pPr>
          <a:r>
            <a:rPr lang="en-GB" sz="2700" kern="1200"/>
            <a:t>They have a duct which carries the secretion to another place</a:t>
          </a:r>
          <a:endParaRPr lang="en-US" sz="2700" kern="1200"/>
        </a:p>
      </dsp:txBody>
      <dsp:txXfrm>
        <a:off x="0" y="3007017"/>
        <a:ext cx="6666833" cy="2338875"/>
      </dsp:txXfrm>
    </dsp:sp>
    <dsp:sp modelId="{D820B56F-36EF-40F0-9668-10F8CCC844C2}">
      <dsp:nvSpPr>
        <dsp:cNvPr id="0" name=""/>
        <dsp:cNvSpPr/>
      </dsp:nvSpPr>
      <dsp:spPr>
        <a:xfrm>
          <a:off x="333341" y="2608497"/>
          <a:ext cx="4666783" cy="797040"/>
        </a:xfrm>
        <a:prstGeom prst="roundRect">
          <a:avLst/>
        </a:prstGeom>
        <a:gradFill rotWithShape="0">
          <a:gsLst>
            <a:gs pos="0">
              <a:schemeClr val="accent2">
                <a:hueOff val="-1455363"/>
                <a:satOff val="-83928"/>
                <a:lumOff val="8628"/>
                <a:alphaOff val="0"/>
                <a:satMod val="103000"/>
                <a:lumMod val="102000"/>
                <a:tint val="94000"/>
              </a:schemeClr>
            </a:gs>
            <a:gs pos="50000">
              <a:schemeClr val="accent2">
                <a:hueOff val="-1455363"/>
                <a:satOff val="-83928"/>
                <a:lumOff val="8628"/>
                <a:alphaOff val="0"/>
                <a:satMod val="110000"/>
                <a:lumMod val="100000"/>
                <a:shade val="100000"/>
              </a:schemeClr>
            </a:gs>
            <a:gs pos="100000">
              <a:schemeClr val="accent2">
                <a:hueOff val="-1455363"/>
                <a:satOff val="-83928"/>
                <a:lumOff val="862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76393" tIns="0" rIns="176393" bIns="0" numCol="1" spcCol="1270" anchor="ctr" anchorCtr="0">
          <a:noAutofit/>
        </a:bodyPr>
        <a:lstStyle/>
        <a:p>
          <a:pPr marL="0" lvl="0" indent="0" algn="l" defTabSz="1200150">
            <a:lnSpc>
              <a:spcPct val="90000"/>
            </a:lnSpc>
            <a:spcBef>
              <a:spcPct val="0"/>
            </a:spcBef>
            <a:spcAft>
              <a:spcPct val="35000"/>
            </a:spcAft>
            <a:buNone/>
          </a:pPr>
          <a:r>
            <a:rPr lang="en-GB" sz="2700" b="1" kern="1200"/>
            <a:t>Exocrine glands</a:t>
          </a:r>
          <a:endParaRPr lang="en-US" sz="2700" kern="1200"/>
        </a:p>
      </dsp:txBody>
      <dsp:txXfrm>
        <a:off x="372249" y="2647405"/>
        <a:ext cx="4588967" cy="71922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FEAFCA-F919-4608-9170-07F6EA9EE1AB}">
      <dsp:nvSpPr>
        <dsp:cNvPr id="0" name=""/>
        <dsp:cNvSpPr/>
      </dsp:nvSpPr>
      <dsp:spPr>
        <a:xfrm>
          <a:off x="0" y="2663"/>
          <a:ext cx="2400059" cy="1757610"/>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GB" sz="1800" kern="1200"/>
            <a:t>There are two types of hormones; </a:t>
          </a:r>
          <a:r>
            <a:rPr lang="en-US" sz="1800" b="0" i="0" kern="1200"/>
            <a:t> the hormones regulate the physiology and behavior of the distant organs.</a:t>
          </a:r>
          <a:endParaRPr lang="en-US" sz="1800" kern="1200"/>
        </a:p>
      </dsp:txBody>
      <dsp:txXfrm>
        <a:off x="85799" y="88462"/>
        <a:ext cx="2228461" cy="1586012"/>
      </dsp:txXfrm>
    </dsp:sp>
    <dsp:sp modelId="{97AD3360-7425-4BD1-A5A0-244A6D40C75C}">
      <dsp:nvSpPr>
        <dsp:cNvPr id="0" name=""/>
        <dsp:cNvSpPr/>
      </dsp:nvSpPr>
      <dsp:spPr>
        <a:xfrm rot="5400000">
          <a:off x="3830402" y="593573"/>
          <a:ext cx="1406088" cy="4266773"/>
        </a:xfrm>
        <a:prstGeom prst="round2SameRect">
          <a:avLst/>
        </a:prstGeom>
        <a:solidFill>
          <a:schemeClr val="accent5">
            <a:tint val="40000"/>
            <a:alpha val="90000"/>
            <a:hueOff val="0"/>
            <a:satOff val="0"/>
            <a:lumOff val="0"/>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0010" tIns="40005" rIns="80010" bIns="40005" numCol="1" spcCol="1270" anchor="ctr" anchorCtr="0">
          <a:noAutofit/>
        </a:bodyPr>
        <a:lstStyle/>
        <a:p>
          <a:pPr marL="228600" lvl="1" indent="-228600" algn="l" defTabSz="933450">
            <a:lnSpc>
              <a:spcPct val="90000"/>
            </a:lnSpc>
            <a:spcBef>
              <a:spcPct val="0"/>
            </a:spcBef>
            <a:spcAft>
              <a:spcPct val="15000"/>
            </a:spcAft>
            <a:buChar char="•"/>
          </a:pPr>
          <a:r>
            <a:rPr lang="en-GB" sz="2100" kern="1200"/>
            <a:t>Are not soluble in the membrane so DO NOT enter the cell. P</a:t>
          </a:r>
          <a:r>
            <a:rPr lang="en-US" sz="2100" b="1" i="0" kern="1200"/>
            <a:t>eptide hormones mainly bind to the cell surface receptors.</a:t>
          </a:r>
          <a:endParaRPr lang="en-US" sz="2100" kern="1200"/>
        </a:p>
      </dsp:txBody>
      <dsp:txXfrm rot="-5400000">
        <a:off x="2400060" y="2092555"/>
        <a:ext cx="4198133" cy="1268808"/>
      </dsp:txXfrm>
    </dsp:sp>
    <dsp:sp modelId="{1DE7E1C9-1CDA-43E5-9B6C-6317E4929DBA}">
      <dsp:nvSpPr>
        <dsp:cNvPr id="0" name=""/>
        <dsp:cNvSpPr/>
      </dsp:nvSpPr>
      <dsp:spPr>
        <a:xfrm>
          <a:off x="0" y="1848154"/>
          <a:ext cx="2400059" cy="1757610"/>
        </a:xfrm>
        <a:prstGeom prst="roundRect">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GB" sz="1800" b="1" kern="1200"/>
            <a:t>Protein and peptide hormones</a:t>
          </a:r>
          <a:endParaRPr lang="en-US" sz="1800" kern="1200"/>
        </a:p>
      </dsp:txBody>
      <dsp:txXfrm>
        <a:off x="85799" y="1933953"/>
        <a:ext cx="2228461" cy="1586012"/>
      </dsp:txXfrm>
    </dsp:sp>
    <dsp:sp modelId="{CF277B01-EE6F-4B1C-9976-F2B4BF0E345C}">
      <dsp:nvSpPr>
        <dsp:cNvPr id="0" name=""/>
        <dsp:cNvSpPr/>
      </dsp:nvSpPr>
      <dsp:spPr>
        <a:xfrm>
          <a:off x="0" y="3693646"/>
          <a:ext cx="2400059" cy="1757610"/>
        </a:xfrm>
        <a:prstGeom prst="round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68580" tIns="34290" rIns="68580" bIns="34290" numCol="1" spcCol="1270" anchor="ctr" anchorCtr="0">
          <a:noAutofit/>
        </a:bodyPr>
        <a:lstStyle/>
        <a:p>
          <a:pPr marL="0" lvl="0" indent="0" algn="ctr" defTabSz="800100">
            <a:lnSpc>
              <a:spcPct val="90000"/>
            </a:lnSpc>
            <a:spcBef>
              <a:spcPct val="0"/>
            </a:spcBef>
            <a:spcAft>
              <a:spcPct val="35000"/>
            </a:spcAft>
            <a:buNone/>
          </a:pPr>
          <a:r>
            <a:rPr lang="en-US" sz="1800" b="0" i="0" kern="1200"/>
            <a:t>Amino acids make up the peptide hormones</a:t>
          </a:r>
          <a:endParaRPr lang="en-US" sz="1800" kern="1200"/>
        </a:p>
      </dsp:txBody>
      <dsp:txXfrm>
        <a:off x="85799" y="3779445"/>
        <a:ext cx="2228461" cy="158601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D9C942-A11A-466F-AE48-A9916ED2C03D}">
      <dsp:nvSpPr>
        <dsp:cNvPr id="0" name=""/>
        <dsp:cNvSpPr/>
      </dsp:nvSpPr>
      <dsp:spPr>
        <a:xfrm>
          <a:off x="0" y="0"/>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52EB4F33-1F1E-4DA4-B981-8D1C9CD815E6}">
      <dsp:nvSpPr>
        <dsp:cNvPr id="0" name=""/>
        <dsp:cNvSpPr/>
      </dsp:nvSpPr>
      <dsp:spPr>
        <a:xfrm>
          <a:off x="0" y="0"/>
          <a:ext cx="6666833"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GB" sz="2900" kern="1200"/>
            <a:t>Each hormone is different from all the others</a:t>
          </a:r>
          <a:endParaRPr lang="en-US" sz="2900" kern="1200"/>
        </a:p>
      </dsp:txBody>
      <dsp:txXfrm>
        <a:off x="0" y="0"/>
        <a:ext cx="6666833" cy="1363480"/>
      </dsp:txXfrm>
    </dsp:sp>
    <dsp:sp modelId="{7AC3FD8D-5C5E-4117-A11A-40A3CEAEA049}">
      <dsp:nvSpPr>
        <dsp:cNvPr id="0" name=""/>
        <dsp:cNvSpPr/>
      </dsp:nvSpPr>
      <dsp:spPr>
        <a:xfrm>
          <a:off x="0" y="1363480"/>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CCF13277-9B43-492E-B57D-507D67C6E577}">
      <dsp:nvSpPr>
        <dsp:cNvPr id="0" name=""/>
        <dsp:cNvSpPr/>
      </dsp:nvSpPr>
      <dsp:spPr>
        <a:xfrm>
          <a:off x="0" y="1363480"/>
          <a:ext cx="6666833"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GB" sz="2900" kern="1200"/>
            <a:t>Some cells have complementary receptors on their plasma membrane (target tissues)</a:t>
          </a:r>
          <a:endParaRPr lang="en-US" sz="2900" kern="1200"/>
        </a:p>
      </dsp:txBody>
      <dsp:txXfrm>
        <a:off x="0" y="1363480"/>
        <a:ext cx="6666833" cy="1363480"/>
      </dsp:txXfrm>
    </dsp:sp>
    <dsp:sp modelId="{BEFA2C8E-7446-4349-A3BE-27F6664EE284}">
      <dsp:nvSpPr>
        <dsp:cNvPr id="0" name=""/>
        <dsp:cNvSpPr/>
      </dsp:nvSpPr>
      <dsp:spPr>
        <a:xfrm>
          <a:off x="0" y="2726960"/>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31C22721-D3F4-47FE-8014-D307BFA19BB9}">
      <dsp:nvSpPr>
        <dsp:cNvPr id="0" name=""/>
        <dsp:cNvSpPr/>
      </dsp:nvSpPr>
      <dsp:spPr>
        <a:xfrm>
          <a:off x="0" y="2726960"/>
          <a:ext cx="6666833"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GB" sz="2900" kern="1200"/>
            <a:t>The hormone binds to the receptor and the cell then responds to the signal</a:t>
          </a:r>
          <a:endParaRPr lang="en-US" sz="2900" kern="1200"/>
        </a:p>
      </dsp:txBody>
      <dsp:txXfrm>
        <a:off x="0" y="2726960"/>
        <a:ext cx="6666833" cy="1363480"/>
      </dsp:txXfrm>
    </dsp:sp>
    <dsp:sp modelId="{D5541430-E888-4FC7-8D14-1A94EA71761F}">
      <dsp:nvSpPr>
        <dsp:cNvPr id="0" name=""/>
        <dsp:cNvSpPr/>
      </dsp:nvSpPr>
      <dsp:spPr>
        <a:xfrm>
          <a:off x="0" y="4090440"/>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ADBAF214-BAF2-4890-9A16-CB5DA41B00BC}">
      <dsp:nvSpPr>
        <dsp:cNvPr id="0" name=""/>
        <dsp:cNvSpPr/>
      </dsp:nvSpPr>
      <dsp:spPr>
        <a:xfrm>
          <a:off x="0" y="4090440"/>
          <a:ext cx="6666833"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GB" sz="2900" kern="1200"/>
            <a:t>This allows hormones to travel around the body without affecting other cells</a:t>
          </a:r>
          <a:endParaRPr lang="en-US" sz="2900" kern="1200"/>
        </a:p>
      </dsp:txBody>
      <dsp:txXfrm>
        <a:off x="0" y="4090440"/>
        <a:ext cx="6666833" cy="136348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6/7/layout/VerticalSolidActionList">
  <dgm:title val="Vertical Solid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alignNode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AccFollow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9EA8EC-F981-4B85-ADFA-F051B62C6F15}" type="datetimeFigureOut">
              <a:rPr lang="en-GB" smtClean="0"/>
              <a:t>29/04/2026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59BE87E-936C-4A8D-97EE-D766E0221FC4}" type="slidenum">
              <a:rPr lang="en-GB" smtClean="0"/>
              <a:t>‹#›</a:t>
            </a:fld>
            <a:endParaRPr lang="en-GB"/>
          </a:p>
        </p:txBody>
      </p:sp>
    </p:spTree>
    <p:extLst>
      <p:ext uri="{BB962C8B-B14F-4D97-AF65-F5344CB8AC3E}">
        <p14:creationId xmlns:p14="http://schemas.microsoft.com/office/powerpoint/2010/main" val="12511215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47F8F878-5A9E-41DF-AC53-F8F5D4247664}"/>
              </a:ext>
            </a:extLst>
          </p:cNvPr>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Times New Roman" panose="02020603050405020304" pitchFamily="18" charset="0"/>
              </a:defRPr>
            </a:lvl1pPr>
            <a:lvl2pPr marL="742950" indent="-285750" eaLnBrk="0" hangingPunct="0">
              <a:spcBef>
                <a:spcPct val="30000"/>
              </a:spcBef>
              <a:defRPr sz="1200">
                <a:solidFill>
                  <a:schemeClr val="tx1"/>
                </a:solidFill>
                <a:latin typeface="Times New Roman" panose="02020603050405020304" pitchFamily="18" charset="0"/>
              </a:defRPr>
            </a:lvl2pPr>
            <a:lvl3pPr marL="1143000" indent="-228600" eaLnBrk="0" hangingPunct="0">
              <a:spcBef>
                <a:spcPct val="30000"/>
              </a:spcBef>
              <a:defRPr sz="1200">
                <a:solidFill>
                  <a:schemeClr val="tx1"/>
                </a:solidFill>
                <a:latin typeface="Times New Roman" panose="02020603050405020304" pitchFamily="18" charset="0"/>
              </a:defRPr>
            </a:lvl3pPr>
            <a:lvl4pPr marL="1600200" indent="-228600" eaLnBrk="0" hangingPunct="0">
              <a:spcBef>
                <a:spcPct val="30000"/>
              </a:spcBef>
              <a:defRPr sz="1200">
                <a:solidFill>
                  <a:schemeClr val="tx1"/>
                </a:solidFill>
                <a:latin typeface="Times New Roman" panose="02020603050405020304" pitchFamily="18" charset="0"/>
              </a:defRPr>
            </a:lvl4pPr>
            <a:lvl5pPr marL="2057400" indent="-228600" eaLnBrk="0" hangingPunct="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eaLnBrk="1" hangingPunct="1">
              <a:spcBef>
                <a:spcPct val="0"/>
              </a:spcBef>
            </a:pPr>
            <a:fld id="{558AFA2B-E1A6-4435-9999-3E3C2C33DE5A}" type="slidenum">
              <a:rPr lang="en-US" altLang="en-US"/>
              <a:pPr eaLnBrk="1" hangingPunct="1">
                <a:spcBef>
                  <a:spcPct val="0"/>
                </a:spcBef>
              </a:pPr>
              <a:t>17</a:t>
            </a:fld>
            <a:endParaRPr lang="en-US" altLang="en-US"/>
          </a:p>
        </p:txBody>
      </p:sp>
      <p:sp>
        <p:nvSpPr>
          <p:cNvPr id="37891" name="Rectangle 2">
            <a:extLst>
              <a:ext uri="{FF2B5EF4-FFF2-40B4-BE49-F238E27FC236}">
                <a16:creationId xmlns:a16="http://schemas.microsoft.com/office/drawing/2014/main" id="{E56D1889-5821-4FF2-9B21-69BF8327D76D}"/>
              </a:ext>
            </a:extLst>
          </p:cNvPr>
          <p:cNvSpPr>
            <a:spLocks noGrp="1" noRot="1" noChangeAspect="1" noChangeArrowheads="1" noTextEdit="1"/>
          </p:cNvSpPr>
          <p:nvPr>
            <p:ph type="sldImg"/>
          </p:nvPr>
        </p:nvSpPr>
        <p:spPr>
          <a:ln/>
        </p:spPr>
      </p:sp>
      <p:sp>
        <p:nvSpPr>
          <p:cNvPr id="37892" name="Rectangle 3">
            <a:extLst>
              <a:ext uri="{FF2B5EF4-FFF2-40B4-BE49-F238E27FC236}">
                <a16:creationId xmlns:a16="http://schemas.microsoft.com/office/drawing/2014/main" id="{940C1A8E-F800-481E-A28C-F7245FE89064}"/>
              </a:ext>
            </a:extLst>
          </p:cNvPr>
          <p:cNvSpPr>
            <a:spLocks noGrp="1" noChangeArrowheads="1"/>
          </p:cNvSpPr>
          <p:nvPr>
            <p:ph type="body" idx="1"/>
          </p:nvPr>
        </p:nvSpPr>
        <p:spPr>
          <a:noFill/>
        </p:spPr>
        <p:txBody>
          <a:bodyPr/>
          <a:lstStyle/>
          <a:p>
            <a:pPr eaLnBrk="1" hangingPunct="1"/>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a:extLst>
              <a:ext uri="{FF2B5EF4-FFF2-40B4-BE49-F238E27FC236}">
                <a16:creationId xmlns:a16="http://schemas.microsoft.com/office/drawing/2014/main" id="{5EA2D28F-0EFB-4116-A99F-14B889AE715C}"/>
              </a:ext>
            </a:extLst>
          </p:cNvPr>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Times New Roman" panose="02020603050405020304" pitchFamily="18" charset="0"/>
              </a:defRPr>
            </a:lvl1pPr>
            <a:lvl2pPr marL="742950" indent="-285750" eaLnBrk="0" hangingPunct="0">
              <a:spcBef>
                <a:spcPct val="30000"/>
              </a:spcBef>
              <a:defRPr sz="1200">
                <a:solidFill>
                  <a:schemeClr val="tx1"/>
                </a:solidFill>
                <a:latin typeface="Times New Roman" panose="02020603050405020304" pitchFamily="18" charset="0"/>
              </a:defRPr>
            </a:lvl2pPr>
            <a:lvl3pPr marL="1143000" indent="-228600" eaLnBrk="0" hangingPunct="0">
              <a:spcBef>
                <a:spcPct val="30000"/>
              </a:spcBef>
              <a:defRPr sz="1200">
                <a:solidFill>
                  <a:schemeClr val="tx1"/>
                </a:solidFill>
                <a:latin typeface="Times New Roman" panose="02020603050405020304" pitchFamily="18" charset="0"/>
              </a:defRPr>
            </a:lvl3pPr>
            <a:lvl4pPr marL="1600200" indent="-228600" eaLnBrk="0" hangingPunct="0">
              <a:spcBef>
                <a:spcPct val="30000"/>
              </a:spcBef>
              <a:defRPr sz="1200">
                <a:solidFill>
                  <a:schemeClr val="tx1"/>
                </a:solidFill>
                <a:latin typeface="Times New Roman" panose="02020603050405020304" pitchFamily="18" charset="0"/>
              </a:defRPr>
            </a:lvl4pPr>
            <a:lvl5pPr marL="2057400" indent="-228600" eaLnBrk="0" hangingPunct="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eaLnBrk="1" hangingPunct="1">
              <a:spcBef>
                <a:spcPct val="0"/>
              </a:spcBef>
            </a:pPr>
            <a:fld id="{EDC03121-CF30-4987-B72C-4C8356E4328A}" type="slidenum">
              <a:rPr lang="en-US" altLang="en-US"/>
              <a:pPr eaLnBrk="1" hangingPunct="1">
                <a:spcBef>
                  <a:spcPct val="0"/>
                </a:spcBef>
              </a:pPr>
              <a:t>18</a:t>
            </a:fld>
            <a:endParaRPr lang="en-US" altLang="en-US"/>
          </a:p>
        </p:txBody>
      </p:sp>
      <p:sp>
        <p:nvSpPr>
          <p:cNvPr id="38915" name="Rectangle 2">
            <a:extLst>
              <a:ext uri="{FF2B5EF4-FFF2-40B4-BE49-F238E27FC236}">
                <a16:creationId xmlns:a16="http://schemas.microsoft.com/office/drawing/2014/main" id="{0E0572CB-496C-443A-BAF9-61DBF51FE276}"/>
              </a:ext>
            </a:extLst>
          </p:cNvPr>
          <p:cNvSpPr>
            <a:spLocks noGrp="1" noRot="1" noChangeAspect="1" noChangeArrowheads="1" noTextEdit="1"/>
          </p:cNvSpPr>
          <p:nvPr>
            <p:ph type="sldImg"/>
          </p:nvPr>
        </p:nvSpPr>
        <p:spPr>
          <a:ln/>
        </p:spPr>
      </p:sp>
      <p:sp>
        <p:nvSpPr>
          <p:cNvPr id="38916" name="Rectangle 3">
            <a:extLst>
              <a:ext uri="{FF2B5EF4-FFF2-40B4-BE49-F238E27FC236}">
                <a16:creationId xmlns:a16="http://schemas.microsoft.com/office/drawing/2014/main" id="{3B4C3750-8505-4811-A40A-CE2F4A7F7E4C}"/>
              </a:ext>
            </a:extLst>
          </p:cNvPr>
          <p:cNvSpPr>
            <a:spLocks noGrp="1" noChangeArrowheads="1"/>
          </p:cNvSpPr>
          <p:nvPr>
            <p:ph type="body" idx="1"/>
          </p:nvPr>
        </p:nvSpPr>
        <p:spPr>
          <a:noFill/>
        </p:spPr>
        <p:txBody>
          <a:bodyPr/>
          <a:lstStyle/>
          <a:p>
            <a:pPr eaLnBrk="1" hangingPunct="1"/>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a:extLst>
              <a:ext uri="{FF2B5EF4-FFF2-40B4-BE49-F238E27FC236}">
                <a16:creationId xmlns:a16="http://schemas.microsoft.com/office/drawing/2014/main" id="{D9013954-A287-4BFD-AEA4-6F52FBD033F6}"/>
              </a:ext>
            </a:extLst>
          </p:cNvPr>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Times New Roman" panose="02020603050405020304" pitchFamily="18" charset="0"/>
              </a:defRPr>
            </a:lvl1pPr>
            <a:lvl2pPr marL="742950" indent="-285750" eaLnBrk="0" hangingPunct="0">
              <a:spcBef>
                <a:spcPct val="30000"/>
              </a:spcBef>
              <a:defRPr sz="1200">
                <a:solidFill>
                  <a:schemeClr val="tx1"/>
                </a:solidFill>
                <a:latin typeface="Times New Roman" panose="02020603050405020304" pitchFamily="18" charset="0"/>
              </a:defRPr>
            </a:lvl2pPr>
            <a:lvl3pPr marL="1143000" indent="-228600" eaLnBrk="0" hangingPunct="0">
              <a:spcBef>
                <a:spcPct val="30000"/>
              </a:spcBef>
              <a:defRPr sz="1200">
                <a:solidFill>
                  <a:schemeClr val="tx1"/>
                </a:solidFill>
                <a:latin typeface="Times New Roman" panose="02020603050405020304" pitchFamily="18" charset="0"/>
              </a:defRPr>
            </a:lvl3pPr>
            <a:lvl4pPr marL="1600200" indent="-228600" eaLnBrk="0" hangingPunct="0">
              <a:spcBef>
                <a:spcPct val="30000"/>
              </a:spcBef>
              <a:defRPr sz="1200">
                <a:solidFill>
                  <a:schemeClr val="tx1"/>
                </a:solidFill>
                <a:latin typeface="Times New Roman" panose="02020603050405020304" pitchFamily="18" charset="0"/>
              </a:defRPr>
            </a:lvl4pPr>
            <a:lvl5pPr marL="2057400" indent="-228600" eaLnBrk="0" hangingPunct="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eaLnBrk="1" hangingPunct="1">
              <a:spcBef>
                <a:spcPct val="0"/>
              </a:spcBef>
            </a:pPr>
            <a:fld id="{7333D211-EB68-4854-9D6F-13DD1CA57549}" type="slidenum">
              <a:rPr lang="en-US" altLang="en-US"/>
              <a:pPr eaLnBrk="1" hangingPunct="1">
                <a:spcBef>
                  <a:spcPct val="0"/>
                </a:spcBef>
              </a:pPr>
              <a:t>21</a:t>
            </a:fld>
            <a:endParaRPr lang="en-US" altLang="en-US"/>
          </a:p>
        </p:txBody>
      </p:sp>
      <p:sp>
        <p:nvSpPr>
          <p:cNvPr id="41987" name="Rectangle 2">
            <a:extLst>
              <a:ext uri="{FF2B5EF4-FFF2-40B4-BE49-F238E27FC236}">
                <a16:creationId xmlns:a16="http://schemas.microsoft.com/office/drawing/2014/main" id="{CB2B17C6-8C26-47CC-9736-45849EE767E5}"/>
              </a:ext>
            </a:extLst>
          </p:cNvPr>
          <p:cNvSpPr>
            <a:spLocks noGrp="1" noRot="1" noChangeAspect="1" noChangeArrowheads="1" noTextEdit="1"/>
          </p:cNvSpPr>
          <p:nvPr>
            <p:ph type="sldImg"/>
          </p:nvPr>
        </p:nvSpPr>
        <p:spPr>
          <a:ln/>
        </p:spPr>
      </p:sp>
      <p:sp>
        <p:nvSpPr>
          <p:cNvPr id="41988" name="Rectangle 3">
            <a:extLst>
              <a:ext uri="{FF2B5EF4-FFF2-40B4-BE49-F238E27FC236}">
                <a16:creationId xmlns:a16="http://schemas.microsoft.com/office/drawing/2014/main" id="{75C711B2-376C-478B-B111-3FC1677CF0D6}"/>
              </a:ext>
            </a:extLst>
          </p:cNvPr>
          <p:cNvSpPr>
            <a:spLocks noGrp="1" noChangeArrowheads="1"/>
          </p:cNvSpPr>
          <p:nvPr>
            <p:ph type="body" idx="1"/>
          </p:nvPr>
        </p:nvSpPr>
        <p:spPr>
          <a:noFill/>
        </p:spPr>
        <p:txBody>
          <a:bodyPr/>
          <a:lstStyle/>
          <a:p>
            <a:pPr eaLnBrk="1" hangingPunct="1"/>
            <a:endParaRPr lang="en-GB"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a:extLst>
              <a:ext uri="{FF2B5EF4-FFF2-40B4-BE49-F238E27FC236}">
                <a16:creationId xmlns:a16="http://schemas.microsoft.com/office/drawing/2014/main" id="{423AFC35-6CAD-4B47-941F-303DECE10BDC}"/>
              </a:ext>
            </a:extLst>
          </p:cNvPr>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Times New Roman" panose="02020603050405020304" pitchFamily="18" charset="0"/>
              </a:defRPr>
            </a:lvl1pPr>
            <a:lvl2pPr marL="742950" indent="-285750" eaLnBrk="0" hangingPunct="0">
              <a:spcBef>
                <a:spcPct val="30000"/>
              </a:spcBef>
              <a:defRPr sz="1200">
                <a:solidFill>
                  <a:schemeClr val="tx1"/>
                </a:solidFill>
                <a:latin typeface="Times New Roman" panose="02020603050405020304" pitchFamily="18" charset="0"/>
              </a:defRPr>
            </a:lvl2pPr>
            <a:lvl3pPr marL="1143000" indent="-228600" eaLnBrk="0" hangingPunct="0">
              <a:spcBef>
                <a:spcPct val="30000"/>
              </a:spcBef>
              <a:defRPr sz="1200">
                <a:solidFill>
                  <a:schemeClr val="tx1"/>
                </a:solidFill>
                <a:latin typeface="Times New Roman" panose="02020603050405020304" pitchFamily="18" charset="0"/>
              </a:defRPr>
            </a:lvl3pPr>
            <a:lvl4pPr marL="1600200" indent="-228600" eaLnBrk="0" hangingPunct="0">
              <a:spcBef>
                <a:spcPct val="30000"/>
              </a:spcBef>
              <a:defRPr sz="1200">
                <a:solidFill>
                  <a:schemeClr val="tx1"/>
                </a:solidFill>
                <a:latin typeface="Times New Roman" panose="02020603050405020304" pitchFamily="18" charset="0"/>
              </a:defRPr>
            </a:lvl4pPr>
            <a:lvl5pPr marL="2057400" indent="-228600" eaLnBrk="0" hangingPunct="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eaLnBrk="1" hangingPunct="1">
              <a:spcBef>
                <a:spcPct val="0"/>
              </a:spcBef>
            </a:pPr>
            <a:fld id="{EE59A0C9-6E59-4710-AAB3-F9D816E7904C}" type="slidenum">
              <a:rPr lang="en-US" altLang="en-US"/>
              <a:pPr eaLnBrk="1" hangingPunct="1">
                <a:spcBef>
                  <a:spcPct val="0"/>
                </a:spcBef>
              </a:pPr>
              <a:t>26</a:t>
            </a:fld>
            <a:endParaRPr lang="en-US" altLang="en-US"/>
          </a:p>
        </p:txBody>
      </p:sp>
      <p:sp>
        <p:nvSpPr>
          <p:cNvPr id="43011" name="Rectangle 2">
            <a:extLst>
              <a:ext uri="{FF2B5EF4-FFF2-40B4-BE49-F238E27FC236}">
                <a16:creationId xmlns:a16="http://schemas.microsoft.com/office/drawing/2014/main" id="{F92D16C5-384D-4173-A84F-D9DCB63B1309}"/>
              </a:ext>
            </a:extLst>
          </p:cNvPr>
          <p:cNvSpPr>
            <a:spLocks noGrp="1" noRot="1" noChangeAspect="1" noChangeArrowheads="1" noTextEdit="1"/>
          </p:cNvSpPr>
          <p:nvPr>
            <p:ph type="sldImg"/>
          </p:nvPr>
        </p:nvSpPr>
        <p:spPr>
          <a:ln/>
        </p:spPr>
      </p:sp>
      <p:sp>
        <p:nvSpPr>
          <p:cNvPr id="43012" name="Rectangle 3">
            <a:extLst>
              <a:ext uri="{FF2B5EF4-FFF2-40B4-BE49-F238E27FC236}">
                <a16:creationId xmlns:a16="http://schemas.microsoft.com/office/drawing/2014/main" id="{82DE76A2-72C2-49FA-9AA5-420DF3F1C0BE}"/>
              </a:ext>
            </a:extLst>
          </p:cNvPr>
          <p:cNvSpPr>
            <a:spLocks noGrp="1" noChangeArrowheads="1"/>
          </p:cNvSpPr>
          <p:nvPr>
            <p:ph type="body" idx="1"/>
          </p:nvPr>
        </p:nvSpPr>
        <p:spPr>
          <a:noFill/>
        </p:spPr>
        <p:txBody>
          <a:bodyPr/>
          <a:lstStyle/>
          <a:p>
            <a:pPr eaLnBrk="1" hangingPunct="1"/>
            <a:endParaRPr lang="en-GB"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a:extLst>
              <a:ext uri="{FF2B5EF4-FFF2-40B4-BE49-F238E27FC236}">
                <a16:creationId xmlns:a16="http://schemas.microsoft.com/office/drawing/2014/main" id="{709360B2-17B0-434C-82F4-F4C8D47E5956}"/>
              </a:ext>
            </a:extLst>
          </p:cNvPr>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Times New Roman" panose="02020603050405020304" pitchFamily="18" charset="0"/>
              </a:defRPr>
            </a:lvl1pPr>
            <a:lvl2pPr marL="742950" indent="-285750" eaLnBrk="0" hangingPunct="0">
              <a:spcBef>
                <a:spcPct val="30000"/>
              </a:spcBef>
              <a:defRPr sz="1200">
                <a:solidFill>
                  <a:schemeClr val="tx1"/>
                </a:solidFill>
                <a:latin typeface="Times New Roman" panose="02020603050405020304" pitchFamily="18" charset="0"/>
              </a:defRPr>
            </a:lvl2pPr>
            <a:lvl3pPr marL="1143000" indent="-228600" eaLnBrk="0" hangingPunct="0">
              <a:spcBef>
                <a:spcPct val="30000"/>
              </a:spcBef>
              <a:defRPr sz="1200">
                <a:solidFill>
                  <a:schemeClr val="tx1"/>
                </a:solidFill>
                <a:latin typeface="Times New Roman" panose="02020603050405020304" pitchFamily="18" charset="0"/>
              </a:defRPr>
            </a:lvl3pPr>
            <a:lvl4pPr marL="1600200" indent="-228600" eaLnBrk="0" hangingPunct="0">
              <a:spcBef>
                <a:spcPct val="30000"/>
              </a:spcBef>
              <a:defRPr sz="1200">
                <a:solidFill>
                  <a:schemeClr val="tx1"/>
                </a:solidFill>
                <a:latin typeface="Times New Roman" panose="02020603050405020304" pitchFamily="18" charset="0"/>
              </a:defRPr>
            </a:lvl4pPr>
            <a:lvl5pPr marL="2057400" indent="-228600" eaLnBrk="0" hangingPunct="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eaLnBrk="1" hangingPunct="1">
              <a:spcBef>
                <a:spcPct val="0"/>
              </a:spcBef>
            </a:pPr>
            <a:fld id="{DA45C564-21FE-4830-AF68-429B4059F8E4}" type="slidenum">
              <a:rPr lang="en-US" altLang="en-US"/>
              <a:pPr eaLnBrk="1" hangingPunct="1">
                <a:spcBef>
                  <a:spcPct val="0"/>
                </a:spcBef>
              </a:pPr>
              <a:t>28</a:t>
            </a:fld>
            <a:endParaRPr lang="en-US" altLang="en-US"/>
          </a:p>
        </p:txBody>
      </p:sp>
      <p:sp>
        <p:nvSpPr>
          <p:cNvPr id="45059" name="Rectangle 2">
            <a:extLst>
              <a:ext uri="{FF2B5EF4-FFF2-40B4-BE49-F238E27FC236}">
                <a16:creationId xmlns:a16="http://schemas.microsoft.com/office/drawing/2014/main" id="{A8745E75-C850-45D5-BC4C-2650FD35823E}"/>
              </a:ext>
            </a:extLst>
          </p:cNvPr>
          <p:cNvSpPr>
            <a:spLocks noGrp="1" noRot="1" noChangeAspect="1" noChangeArrowheads="1" noTextEdit="1"/>
          </p:cNvSpPr>
          <p:nvPr>
            <p:ph type="sldImg"/>
          </p:nvPr>
        </p:nvSpPr>
        <p:spPr>
          <a:ln/>
        </p:spPr>
      </p:sp>
      <p:sp>
        <p:nvSpPr>
          <p:cNvPr id="45060" name="Rectangle 3">
            <a:extLst>
              <a:ext uri="{FF2B5EF4-FFF2-40B4-BE49-F238E27FC236}">
                <a16:creationId xmlns:a16="http://schemas.microsoft.com/office/drawing/2014/main" id="{CF5B9B38-2A90-4038-B62B-496988FBF594}"/>
              </a:ext>
            </a:extLst>
          </p:cNvPr>
          <p:cNvSpPr>
            <a:spLocks noGrp="1" noChangeArrowheads="1"/>
          </p:cNvSpPr>
          <p:nvPr>
            <p:ph type="body" idx="1"/>
          </p:nvPr>
        </p:nvSpPr>
        <p:spPr>
          <a:noFill/>
        </p:spPr>
        <p:txBody>
          <a:bodyPr/>
          <a:lstStyle/>
          <a:p>
            <a:pPr eaLnBrk="1" hangingPunct="1"/>
            <a:endParaRPr lang="en-GB"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a:extLst>
              <a:ext uri="{FF2B5EF4-FFF2-40B4-BE49-F238E27FC236}">
                <a16:creationId xmlns:a16="http://schemas.microsoft.com/office/drawing/2014/main" id="{F426B917-6993-42DC-A38B-E7CA774F2D6E}"/>
              </a:ext>
            </a:extLst>
          </p:cNvPr>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Times New Roman" panose="02020603050405020304" pitchFamily="18" charset="0"/>
              </a:defRPr>
            </a:lvl1pPr>
            <a:lvl2pPr marL="742950" indent="-285750" eaLnBrk="0" hangingPunct="0">
              <a:spcBef>
                <a:spcPct val="30000"/>
              </a:spcBef>
              <a:defRPr sz="1200">
                <a:solidFill>
                  <a:schemeClr val="tx1"/>
                </a:solidFill>
                <a:latin typeface="Times New Roman" panose="02020603050405020304" pitchFamily="18" charset="0"/>
              </a:defRPr>
            </a:lvl2pPr>
            <a:lvl3pPr marL="1143000" indent="-228600" eaLnBrk="0" hangingPunct="0">
              <a:spcBef>
                <a:spcPct val="30000"/>
              </a:spcBef>
              <a:defRPr sz="1200">
                <a:solidFill>
                  <a:schemeClr val="tx1"/>
                </a:solidFill>
                <a:latin typeface="Times New Roman" panose="02020603050405020304" pitchFamily="18" charset="0"/>
              </a:defRPr>
            </a:lvl3pPr>
            <a:lvl4pPr marL="1600200" indent="-228600" eaLnBrk="0" hangingPunct="0">
              <a:spcBef>
                <a:spcPct val="30000"/>
              </a:spcBef>
              <a:defRPr sz="1200">
                <a:solidFill>
                  <a:schemeClr val="tx1"/>
                </a:solidFill>
                <a:latin typeface="Times New Roman" panose="02020603050405020304" pitchFamily="18" charset="0"/>
              </a:defRPr>
            </a:lvl4pPr>
            <a:lvl5pPr marL="2057400" indent="-228600" eaLnBrk="0" hangingPunct="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eaLnBrk="1" hangingPunct="1">
              <a:spcBef>
                <a:spcPct val="0"/>
              </a:spcBef>
            </a:pPr>
            <a:fld id="{35127B47-338E-4E52-A688-E2D2653084FC}" type="slidenum">
              <a:rPr lang="en-US" altLang="en-US"/>
              <a:pPr eaLnBrk="1" hangingPunct="1">
                <a:spcBef>
                  <a:spcPct val="0"/>
                </a:spcBef>
              </a:pPr>
              <a:t>29</a:t>
            </a:fld>
            <a:endParaRPr lang="en-US" altLang="en-US"/>
          </a:p>
        </p:txBody>
      </p:sp>
      <p:sp>
        <p:nvSpPr>
          <p:cNvPr id="47107" name="Rectangle 2">
            <a:extLst>
              <a:ext uri="{FF2B5EF4-FFF2-40B4-BE49-F238E27FC236}">
                <a16:creationId xmlns:a16="http://schemas.microsoft.com/office/drawing/2014/main" id="{9CF6FF74-0A97-41B6-A860-20CE8E323045}"/>
              </a:ext>
            </a:extLst>
          </p:cNvPr>
          <p:cNvSpPr>
            <a:spLocks noGrp="1" noRot="1" noChangeAspect="1" noChangeArrowheads="1" noTextEdit="1"/>
          </p:cNvSpPr>
          <p:nvPr>
            <p:ph type="sldImg"/>
          </p:nvPr>
        </p:nvSpPr>
        <p:spPr>
          <a:ln/>
        </p:spPr>
      </p:sp>
      <p:sp>
        <p:nvSpPr>
          <p:cNvPr id="47108" name="Rectangle 3">
            <a:extLst>
              <a:ext uri="{FF2B5EF4-FFF2-40B4-BE49-F238E27FC236}">
                <a16:creationId xmlns:a16="http://schemas.microsoft.com/office/drawing/2014/main" id="{C044D10D-37FB-4356-AC18-330F4BCB8BE9}"/>
              </a:ext>
            </a:extLst>
          </p:cNvPr>
          <p:cNvSpPr>
            <a:spLocks noGrp="1" noChangeArrowheads="1"/>
          </p:cNvSpPr>
          <p:nvPr>
            <p:ph type="body" idx="1"/>
          </p:nvPr>
        </p:nvSpPr>
        <p:spPr>
          <a:noFill/>
        </p:spPr>
        <p:txBody>
          <a:bodyPr/>
          <a:lstStyle/>
          <a:p>
            <a:pPr eaLnBrk="1" hangingPunct="1"/>
            <a:endParaRPr lang="en-GB"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a:extLst>
              <a:ext uri="{FF2B5EF4-FFF2-40B4-BE49-F238E27FC236}">
                <a16:creationId xmlns:a16="http://schemas.microsoft.com/office/drawing/2014/main" id="{E0A92CA0-7F07-4B19-A423-AD3A5AE6C15D}"/>
              </a:ext>
            </a:extLst>
          </p:cNvPr>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Times New Roman" panose="02020603050405020304" pitchFamily="18" charset="0"/>
              </a:defRPr>
            </a:lvl1pPr>
            <a:lvl2pPr marL="742950" indent="-285750" eaLnBrk="0" hangingPunct="0">
              <a:spcBef>
                <a:spcPct val="30000"/>
              </a:spcBef>
              <a:defRPr sz="1200">
                <a:solidFill>
                  <a:schemeClr val="tx1"/>
                </a:solidFill>
                <a:latin typeface="Times New Roman" panose="02020603050405020304" pitchFamily="18" charset="0"/>
              </a:defRPr>
            </a:lvl2pPr>
            <a:lvl3pPr marL="1143000" indent="-228600" eaLnBrk="0" hangingPunct="0">
              <a:spcBef>
                <a:spcPct val="30000"/>
              </a:spcBef>
              <a:defRPr sz="1200">
                <a:solidFill>
                  <a:schemeClr val="tx1"/>
                </a:solidFill>
                <a:latin typeface="Times New Roman" panose="02020603050405020304" pitchFamily="18" charset="0"/>
              </a:defRPr>
            </a:lvl3pPr>
            <a:lvl4pPr marL="1600200" indent="-228600" eaLnBrk="0" hangingPunct="0">
              <a:spcBef>
                <a:spcPct val="30000"/>
              </a:spcBef>
              <a:defRPr sz="1200">
                <a:solidFill>
                  <a:schemeClr val="tx1"/>
                </a:solidFill>
                <a:latin typeface="Times New Roman" panose="02020603050405020304" pitchFamily="18" charset="0"/>
              </a:defRPr>
            </a:lvl4pPr>
            <a:lvl5pPr marL="2057400" indent="-228600" eaLnBrk="0" hangingPunct="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eaLnBrk="1" hangingPunct="1">
              <a:spcBef>
                <a:spcPct val="0"/>
              </a:spcBef>
            </a:pPr>
            <a:fld id="{A962C280-7DF5-40C8-AD52-E0C4D2789DE8}" type="slidenum">
              <a:rPr lang="en-US" altLang="en-US"/>
              <a:pPr eaLnBrk="1" hangingPunct="1">
                <a:spcBef>
                  <a:spcPct val="0"/>
                </a:spcBef>
              </a:pPr>
              <a:t>31</a:t>
            </a:fld>
            <a:endParaRPr lang="en-US" altLang="en-US"/>
          </a:p>
        </p:txBody>
      </p:sp>
      <p:sp>
        <p:nvSpPr>
          <p:cNvPr id="50179" name="Rectangle 2">
            <a:extLst>
              <a:ext uri="{FF2B5EF4-FFF2-40B4-BE49-F238E27FC236}">
                <a16:creationId xmlns:a16="http://schemas.microsoft.com/office/drawing/2014/main" id="{21BF73B1-112F-40E8-AC62-EAABF985FEE3}"/>
              </a:ext>
            </a:extLst>
          </p:cNvPr>
          <p:cNvSpPr>
            <a:spLocks noGrp="1" noRot="1" noChangeAspect="1" noChangeArrowheads="1" noTextEdit="1"/>
          </p:cNvSpPr>
          <p:nvPr>
            <p:ph type="sldImg"/>
          </p:nvPr>
        </p:nvSpPr>
        <p:spPr>
          <a:ln/>
        </p:spPr>
      </p:sp>
      <p:sp>
        <p:nvSpPr>
          <p:cNvPr id="50180" name="Rectangle 3">
            <a:extLst>
              <a:ext uri="{FF2B5EF4-FFF2-40B4-BE49-F238E27FC236}">
                <a16:creationId xmlns:a16="http://schemas.microsoft.com/office/drawing/2014/main" id="{1038AF63-0462-489E-A617-CD3B14AD9E6D}"/>
              </a:ext>
            </a:extLst>
          </p:cNvPr>
          <p:cNvSpPr>
            <a:spLocks noGrp="1" noChangeArrowheads="1"/>
          </p:cNvSpPr>
          <p:nvPr>
            <p:ph type="body" idx="1"/>
          </p:nvPr>
        </p:nvSpPr>
        <p:spPr>
          <a:noFill/>
        </p:spPr>
        <p:txBody>
          <a:bodyPr/>
          <a:lstStyle/>
          <a:p>
            <a:pPr eaLnBrk="1" hangingPunct="1"/>
            <a:endParaRPr lang="en-GB"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a:extLst>
              <a:ext uri="{FF2B5EF4-FFF2-40B4-BE49-F238E27FC236}">
                <a16:creationId xmlns:a16="http://schemas.microsoft.com/office/drawing/2014/main" id="{ABEEC458-61AC-4EC7-984D-70E4E4F4AC53}"/>
              </a:ext>
            </a:extLst>
          </p:cNvPr>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Times New Roman" panose="02020603050405020304" pitchFamily="18" charset="0"/>
              </a:defRPr>
            </a:lvl1pPr>
            <a:lvl2pPr marL="742950" indent="-285750" eaLnBrk="0" hangingPunct="0">
              <a:spcBef>
                <a:spcPct val="30000"/>
              </a:spcBef>
              <a:defRPr sz="1200">
                <a:solidFill>
                  <a:schemeClr val="tx1"/>
                </a:solidFill>
                <a:latin typeface="Times New Roman" panose="02020603050405020304" pitchFamily="18" charset="0"/>
              </a:defRPr>
            </a:lvl2pPr>
            <a:lvl3pPr marL="1143000" indent="-228600" eaLnBrk="0" hangingPunct="0">
              <a:spcBef>
                <a:spcPct val="30000"/>
              </a:spcBef>
              <a:defRPr sz="1200">
                <a:solidFill>
                  <a:schemeClr val="tx1"/>
                </a:solidFill>
                <a:latin typeface="Times New Roman" panose="02020603050405020304" pitchFamily="18" charset="0"/>
              </a:defRPr>
            </a:lvl3pPr>
            <a:lvl4pPr marL="1600200" indent="-228600" eaLnBrk="0" hangingPunct="0">
              <a:spcBef>
                <a:spcPct val="30000"/>
              </a:spcBef>
              <a:defRPr sz="1200">
                <a:solidFill>
                  <a:schemeClr val="tx1"/>
                </a:solidFill>
                <a:latin typeface="Times New Roman" panose="02020603050405020304" pitchFamily="18" charset="0"/>
              </a:defRPr>
            </a:lvl4pPr>
            <a:lvl5pPr marL="2057400" indent="-228600" eaLnBrk="0" hangingPunct="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eaLnBrk="1" hangingPunct="1">
              <a:spcBef>
                <a:spcPct val="0"/>
              </a:spcBef>
            </a:pPr>
            <a:fld id="{EC3101B6-FEDD-4C44-A062-E9F7C67B2F07}" type="slidenum">
              <a:rPr lang="en-US" altLang="en-US"/>
              <a:pPr eaLnBrk="1" hangingPunct="1">
                <a:spcBef>
                  <a:spcPct val="0"/>
                </a:spcBef>
              </a:pPr>
              <a:t>32</a:t>
            </a:fld>
            <a:endParaRPr lang="en-US" altLang="en-US"/>
          </a:p>
        </p:txBody>
      </p:sp>
      <p:sp>
        <p:nvSpPr>
          <p:cNvPr id="51203" name="Rectangle 2">
            <a:extLst>
              <a:ext uri="{FF2B5EF4-FFF2-40B4-BE49-F238E27FC236}">
                <a16:creationId xmlns:a16="http://schemas.microsoft.com/office/drawing/2014/main" id="{65582B84-C916-4019-B14C-F543732D1C2F}"/>
              </a:ext>
            </a:extLst>
          </p:cNvPr>
          <p:cNvSpPr>
            <a:spLocks noGrp="1" noRot="1" noChangeAspect="1" noChangeArrowheads="1" noTextEdit="1"/>
          </p:cNvSpPr>
          <p:nvPr>
            <p:ph type="sldImg"/>
          </p:nvPr>
        </p:nvSpPr>
        <p:spPr>
          <a:ln/>
        </p:spPr>
      </p:sp>
      <p:sp>
        <p:nvSpPr>
          <p:cNvPr id="51204" name="Rectangle 3">
            <a:extLst>
              <a:ext uri="{FF2B5EF4-FFF2-40B4-BE49-F238E27FC236}">
                <a16:creationId xmlns:a16="http://schemas.microsoft.com/office/drawing/2014/main" id="{DB09A186-9C1F-4203-AD5F-5526C368A11F}"/>
              </a:ext>
            </a:extLst>
          </p:cNvPr>
          <p:cNvSpPr>
            <a:spLocks noGrp="1" noChangeArrowheads="1"/>
          </p:cNvSpPr>
          <p:nvPr>
            <p:ph type="body" idx="1"/>
          </p:nvPr>
        </p:nvSpPr>
        <p:spPr>
          <a:noFill/>
        </p:spPr>
        <p:txBody>
          <a:bodyPr/>
          <a:lstStyle/>
          <a:p>
            <a:pPr eaLnBrk="1" hangingPunct="1"/>
            <a:endParaRPr lang="en-GB"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a:extLst>
              <a:ext uri="{FF2B5EF4-FFF2-40B4-BE49-F238E27FC236}">
                <a16:creationId xmlns:a16="http://schemas.microsoft.com/office/drawing/2014/main" id="{CDB0B571-F9F4-45BF-8C25-164D3503DB68}"/>
              </a:ext>
            </a:extLst>
          </p:cNvPr>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Times New Roman" panose="02020603050405020304" pitchFamily="18" charset="0"/>
              </a:defRPr>
            </a:lvl1pPr>
            <a:lvl2pPr marL="742950" indent="-285750" eaLnBrk="0" hangingPunct="0">
              <a:spcBef>
                <a:spcPct val="30000"/>
              </a:spcBef>
              <a:defRPr sz="1200">
                <a:solidFill>
                  <a:schemeClr val="tx1"/>
                </a:solidFill>
                <a:latin typeface="Times New Roman" panose="02020603050405020304" pitchFamily="18" charset="0"/>
              </a:defRPr>
            </a:lvl2pPr>
            <a:lvl3pPr marL="1143000" indent="-228600" eaLnBrk="0" hangingPunct="0">
              <a:spcBef>
                <a:spcPct val="30000"/>
              </a:spcBef>
              <a:defRPr sz="1200">
                <a:solidFill>
                  <a:schemeClr val="tx1"/>
                </a:solidFill>
                <a:latin typeface="Times New Roman" panose="02020603050405020304" pitchFamily="18" charset="0"/>
              </a:defRPr>
            </a:lvl3pPr>
            <a:lvl4pPr marL="1600200" indent="-228600" eaLnBrk="0" hangingPunct="0">
              <a:spcBef>
                <a:spcPct val="30000"/>
              </a:spcBef>
              <a:defRPr sz="1200">
                <a:solidFill>
                  <a:schemeClr val="tx1"/>
                </a:solidFill>
                <a:latin typeface="Times New Roman" panose="02020603050405020304" pitchFamily="18" charset="0"/>
              </a:defRPr>
            </a:lvl4pPr>
            <a:lvl5pPr marL="2057400" indent="-228600" eaLnBrk="0" hangingPunct="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eaLnBrk="1" hangingPunct="1">
              <a:spcBef>
                <a:spcPct val="0"/>
              </a:spcBef>
            </a:pPr>
            <a:fld id="{34B8BE71-A94D-4E2D-878D-02B6125EEC2C}" type="slidenum">
              <a:rPr lang="en-US" altLang="en-US"/>
              <a:pPr eaLnBrk="1" hangingPunct="1">
                <a:spcBef>
                  <a:spcPct val="0"/>
                </a:spcBef>
              </a:pPr>
              <a:t>33</a:t>
            </a:fld>
            <a:endParaRPr lang="en-US" altLang="en-US"/>
          </a:p>
        </p:txBody>
      </p:sp>
      <p:sp>
        <p:nvSpPr>
          <p:cNvPr id="52227" name="Rectangle 2">
            <a:extLst>
              <a:ext uri="{FF2B5EF4-FFF2-40B4-BE49-F238E27FC236}">
                <a16:creationId xmlns:a16="http://schemas.microsoft.com/office/drawing/2014/main" id="{CBD6AF11-9CF5-4B5B-8694-7B980810FD3E}"/>
              </a:ext>
            </a:extLst>
          </p:cNvPr>
          <p:cNvSpPr>
            <a:spLocks noGrp="1" noRot="1" noChangeAspect="1" noChangeArrowheads="1" noTextEdit="1"/>
          </p:cNvSpPr>
          <p:nvPr>
            <p:ph type="sldImg"/>
          </p:nvPr>
        </p:nvSpPr>
        <p:spPr>
          <a:ln/>
        </p:spPr>
      </p:sp>
      <p:sp>
        <p:nvSpPr>
          <p:cNvPr id="52228" name="Rectangle 3">
            <a:extLst>
              <a:ext uri="{FF2B5EF4-FFF2-40B4-BE49-F238E27FC236}">
                <a16:creationId xmlns:a16="http://schemas.microsoft.com/office/drawing/2014/main" id="{2471E611-FB3A-4C9C-875B-0577DF1AC2F4}"/>
              </a:ext>
            </a:extLst>
          </p:cNvPr>
          <p:cNvSpPr>
            <a:spLocks noGrp="1" noChangeArrowheads="1"/>
          </p:cNvSpPr>
          <p:nvPr>
            <p:ph type="body" idx="1"/>
          </p:nvPr>
        </p:nvSpPr>
        <p:spPr>
          <a:noFill/>
        </p:spPr>
        <p:txBody>
          <a:bodyPr/>
          <a:lstStyle/>
          <a:p>
            <a:pPr eaLnBrk="1" hangingPunct="1"/>
            <a:endParaRPr lang="en-GB"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a:extLst>
              <a:ext uri="{FF2B5EF4-FFF2-40B4-BE49-F238E27FC236}">
                <a16:creationId xmlns:a16="http://schemas.microsoft.com/office/drawing/2014/main" id="{993D9B0E-9E72-41F9-A9BD-E00E0DB15F24}"/>
              </a:ext>
            </a:extLst>
          </p:cNvPr>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Times New Roman" panose="02020603050405020304" pitchFamily="18" charset="0"/>
              </a:defRPr>
            </a:lvl1pPr>
            <a:lvl2pPr marL="742950" indent="-285750" eaLnBrk="0" hangingPunct="0">
              <a:spcBef>
                <a:spcPct val="30000"/>
              </a:spcBef>
              <a:defRPr sz="1200">
                <a:solidFill>
                  <a:schemeClr val="tx1"/>
                </a:solidFill>
                <a:latin typeface="Times New Roman" panose="02020603050405020304" pitchFamily="18" charset="0"/>
              </a:defRPr>
            </a:lvl2pPr>
            <a:lvl3pPr marL="1143000" indent="-228600" eaLnBrk="0" hangingPunct="0">
              <a:spcBef>
                <a:spcPct val="30000"/>
              </a:spcBef>
              <a:defRPr sz="1200">
                <a:solidFill>
                  <a:schemeClr val="tx1"/>
                </a:solidFill>
                <a:latin typeface="Times New Roman" panose="02020603050405020304" pitchFamily="18" charset="0"/>
              </a:defRPr>
            </a:lvl3pPr>
            <a:lvl4pPr marL="1600200" indent="-228600" eaLnBrk="0" hangingPunct="0">
              <a:spcBef>
                <a:spcPct val="30000"/>
              </a:spcBef>
              <a:defRPr sz="1200">
                <a:solidFill>
                  <a:schemeClr val="tx1"/>
                </a:solidFill>
                <a:latin typeface="Times New Roman" panose="02020603050405020304" pitchFamily="18" charset="0"/>
              </a:defRPr>
            </a:lvl4pPr>
            <a:lvl5pPr marL="2057400" indent="-228600" eaLnBrk="0" hangingPunct="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eaLnBrk="1" hangingPunct="1">
              <a:spcBef>
                <a:spcPct val="0"/>
              </a:spcBef>
            </a:pPr>
            <a:fld id="{82E30F94-F140-421D-B948-C46A90BACFE4}" type="slidenum">
              <a:rPr lang="en-US" altLang="en-US"/>
              <a:pPr eaLnBrk="1" hangingPunct="1">
                <a:spcBef>
                  <a:spcPct val="0"/>
                </a:spcBef>
              </a:pPr>
              <a:t>34</a:t>
            </a:fld>
            <a:endParaRPr lang="en-US" altLang="en-US"/>
          </a:p>
        </p:txBody>
      </p:sp>
      <p:sp>
        <p:nvSpPr>
          <p:cNvPr id="53251" name="Rectangle 2">
            <a:extLst>
              <a:ext uri="{FF2B5EF4-FFF2-40B4-BE49-F238E27FC236}">
                <a16:creationId xmlns:a16="http://schemas.microsoft.com/office/drawing/2014/main" id="{EB814E7D-A2B6-49F8-8921-4C7F9EAC5688}"/>
              </a:ext>
            </a:extLst>
          </p:cNvPr>
          <p:cNvSpPr>
            <a:spLocks noGrp="1" noRot="1" noChangeAspect="1" noChangeArrowheads="1" noTextEdit="1"/>
          </p:cNvSpPr>
          <p:nvPr>
            <p:ph type="sldImg"/>
          </p:nvPr>
        </p:nvSpPr>
        <p:spPr>
          <a:ln/>
        </p:spPr>
      </p:sp>
      <p:sp>
        <p:nvSpPr>
          <p:cNvPr id="53252" name="Rectangle 3">
            <a:extLst>
              <a:ext uri="{FF2B5EF4-FFF2-40B4-BE49-F238E27FC236}">
                <a16:creationId xmlns:a16="http://schemas.microsoft.com/office/drawing/2014/main" id="{75FE5A06-194F-4A2D-B837-7115842D05A0}"/>
              </a:ext>
            </a:extLst>
          </p:cNvPr>
          <p:cNvSpPr>
            <a:spLocks noGrp="1" noChangeArrowheads="1"/>
          </p:cNvSpPr>
          <p:nvPr>
            <p:ph type="body" idx="1"/>
          </p:nvPr>
        </p:nvSpPr>
        <p:spPr>
          <a:noFill/>
        </p:spPr>
        <p:txBody>
          <a:bodyPr/>
          <a:lstStyle/>
          <a:p>
            <a:pPr eaLnBrk="1" hangingPunct="1"/>
            <a:endParaRPr lang="en-GB"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DA7438B6-CAE2-4273-BD3D-3763D105C1E7}" type="slidenum">
              <a:rPr lang="en-GB" smtClean="0"/>
              <a:pPr/>
              <a:t>35</a:t>
            </a:fld>
            <a:endParaRPr lang="en-GB"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DA7438B6-CAE2-4273-BD3D-3763D105C1E7}" type="slidenum">
              <a:rPr lang="en-GB" smtClean="0"/>
              <a:pPr/>
              <a:t>38</a:t>
            </a:fld>
            <a:endParaRPr lang="en-GB"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6224000E-72FB-4C5F-A5FD-E6DC58595EB9}" type="slidenum">
              <a:rPr lang="en-GB" smtClean="0"/>
              <a:pPr/>
              <a:t>48</a:t>
            </a:fld>
            <a:endParaRPr lang="en-GB"/>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a:extLst>
              <a:ext uri="{FF2B5EF4-FFF2-40B4-BE49-F238E27FC236}">
                <a16:creationId xmlns:a16="http://schemas.microsoft.com/office/drawing/2014/main" id="{A8FB6C75-8067-4B4B-A9DA-AC1BAAF88250}"/>
              </a:ext>
            </a:extLst>
          </p:cNvPr>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Times New Roman" panose="02020603050405020304" pitchFamily="18" charset="0"/>
              </a:defRPr>
            </a:lvl1pPr>
            <a:lvl2pPr marL="742950" indent="-285750" eaLnBrk="0" hangingPunct="0">
              <a:spcBef>
                <a:spcPct val="30000"/>
              </a:spcBef>
              <a:defRPr sz="1200">
                <a:solidFill>
                  <a:schemeClr val="tx1"/>
                </a:solidFill>
                <a:latin typeface="Times New Roman" panose="02020603050405020304" pitchFamily="18" charset="0"/>
              </a:defRPr>
            </a:lvl2pPr>
            <a:lvl3pPr marL="1143000" indent="-228600" eaLnBrk="0" hangingPunct="0">
              <a:spcBef>
                <a:spcPct val="30000"/>
              </a:spcBef>
              <a:defRPr sz="1200">
                <a:solidFill>
                  <a:schemeClr val="tx1"/>
                </a:solidFill>
                <a:latin typeface="Times New Roman" panose="02020603050405020304" pitchFamily="18" charset="0"/>
              </a:defRPr>
            </a:lvl3pPr>
            <a:lvl4pPr marL="1600200" indent="-228600" eaLnBrk="0" hangingPunct="0">
              <a:spcBef>
                <a:spcPct val="30000"/>
              </a:spcBef>
              <a:defRPr sz="1200">
                <a:solidFill>
                  <a:schemeClr val="tx1"/>
                </a:solidFill>
                <a:latin typeface="Times New Roman" panose="02020603050405020304" pitchFamily="18" charset="0"/>
              </a:defRPr>
            </a:lvl4pPr>
            <a:lvl5pPr marL="2057400" indent="-228600" eaLnBrk="0" hangingPunct="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eaLnBrk="1" hangingPunct="1">
              <a:spcBef>
                <a:spcPct val="0"/>
              </a:spcBef>
            </a:pPr>
            <a:fld id="{D7098D56-D65D-4A73-8CB8-9B3911FBD1AE}" type="slidenum">
              <a:rPr lang="en-US" altLang="en-US"/>
              <a:pPr eaLnBrk="1" hangingPunct="1">
                <a:spcBef>
                  <a:spcPct val="0"/>
                </a:spcBef>
              </a:pPr>
              <a:t>79</a:t>
            </a:fld>
            <a:endParaRPr lang="en-US" altLang="en-US"/>
          </a:p>
        </p:txBody>
      </p:sp>
      <p:sp>
        <p:nvSpPr>
          <p:cNvPr id="28675" name="Rectangle 2">
            <a:extLst>
              <a:ext uri="{FF2B5EF4-FFF2-40B4-BE49-F238E27FC236}">
                <a16:creationId xmlns:a16="http://schemas.microsoft.com/office/drawing/2014/main" id="{E82D3DAB-D756-4E57-952B-95EEBA967371}"/>
              </a:ext>
            </a:extLst>
          </p:cNvPr>
          <p:cNvSpPr>
            <a:spLocks noGrp="1" noRot="1" noChangeAspect="1" noChangeArrowheads="1" noTextEdit="1"/>
          </p:cNvSpPr>
          <p:nvPr>
            <p:ph type="sldImg"/>
          </p:nvPr>
        </p:nvSpPr>
        <p:spPr>
          <a:ln/>
        </p:spPr>
      </p:sp>
      <p:sp>
        <p:nvSpPr>
          <p:cNvPr id="28676" name="Rectangle 3">
            <a:extLst>
              <a:ext uri="{FF2B5EF4-FFF2-40B4-BE49-F238E27FC236}">
                <a16:creationId xmlns:a16="http://schemas.microsoft.com/office/drawing/2014/main" id="{50C6E1FE-9070-41DB-84BF-B57121E0AD88}"/>
              </a:ext>
            </a:extLst>
          </p:cNvPr>
          <p:cNvSpPr>
            <a:spLocks noGrp="1" noChangeArrowheads="1"/>
          </p:cNvSpPr>
          <p:nvPr>
            <p:ph type="body" idx="1"/>
          </p:nvPr>
        </p:nvSpPr>
        <p:spPr>
          <a:noFill/>
        </p:spPr>
        <p:txBody>
          <a:bodyPr/>
          <a:lstStyle/>
          <a:p>
            <a:pPr eaLnBrk="1" hangingPunct="1"/>
            <a:endParaRPr lang="en-GB"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a:extLst>
              <a:ext uri="{FF2B5EF4-FFF2-40B4-BE49-F238E27FC236}">
                <a16:creationId xmlns:a16="http://schemas.microsoft.com/office/drawing/2014/main" id="{72374DB8-79CC-430C-9A87-A65EA02F9B13}"/>
              </a:ext>
            </a:extLst>
          </p:cNvPr>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Times New Roman" panose="02020603050405020304" pitchFamily="18" charset="0"/>
              </a:defRPr>
            </a:lvl1pPr>
            <a:lvl2pPr marL="742950" indent="-285750" eaLnBrk="0" hangingPunct="0">
              <a:spcBef>
                <a:spcPct val="30000"/>
              </a:spcBef>
              <a:defRPr sz="1200">
                <a:solidFill>
                  <a:schemeClr val="tx1"/>
                </a:solidFill>
                <a:latin typeface="Times New Roman" panose="02020603050405020304" pitchFamily="18" charset="0"/>
              </a:defRPr>
            </a:lvl2pPr>
            <a:lvl3pPr marL="1143000" indent="-228600" eaLnBrk="0" hangingPunct="0">
              <a:spcBef>
                <a:spcPct val="30000"/>
              </a:spcBef>
              <a:defRPr sz="1200">
                <a:solidFill>
                  <a:schemeClr val="tx1"/>
                </a:solidFill>
                <a:latin typeface="Times New Roman" panose="02020603050405020304" pitchFamily="18" charset="0"/>
              </a:defRPr>
            </a:lvl3pPr>
            <a:lvl4pPr marL="1600200" indent="-228600" eaLnBrk="0" hangingPunct="0">
              <a:spcBef>
                <a:spcPct val="30000"/>
              </a:spcBef>
              <a:defRPr sz="1200">
                <a:solidFill>
                  <a:schemeClr val="tx1"/>
                </a:solidFill>
                <a:latin typeface="Times New Roman" panose="02020603050405020304" pitchFamily="18" charset="0"/>
              </a:defRPr>
            </a:lvl4pPr>
            <a:lvl5pPr marL="2057400" indent="-228600" eaLnBrk="0" hangingPunct="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eaLnBrk="1" hangingPunct="1">
              <a:spcBef>
                <a:spcPct val="0"/>
              </a:spcBef>
            </a:pPr>
            <a:fld id="{93D18A8A-C237-4150-8D54-F9D1DB669BAE}" type="slidenum">
              <a:rPr lang="en-US" altLang="en-US"/>
              <a:pPr eaLnBrk="1" hangingPunct="1">
                <a:spcBef>
                  <a:spcPct val="0"/>
                </a:spcBef>
              </a:pPr>
              <a:t>91</a:t>
            </a:fld>
            <a:endParaRPr lang="en-US" altLang="en-US"/>
          </a:p>
        </p:txBody>
      </p:sp>
      <p:sp>
        <p:nvSpPr>
          <p:cNvPr id="29699" name="Rectangle 2">
            <a:extLst>
              <a:ext uri="{FF2B5EF4-FFF2-40B4-BE49-F238E27FC236}">
                <a16:creationId xmlns:a16="http://schemas.microsoft.com/office/drawing/2014/main" id="{1FCB9E9C-04D2-4F6D-B96B-6C118539F807}"/>
              </a:ext>
            </a:extLst>
          </p:cNvPr>
          <p:cNvSpPr>
            <a:spLocks noGrp="1" noRot="1" noChangeAspect="1" noChangeArrowheads="1" noTextEdit="1"/>
          </p:cNvSpPr>
          <p:nvPr>
            <p:ph type="sldImg"/>
          </p:nvPr>
        </p:nvSpPr>
        <p:spPr>
          <a:ln/>
        </p:spPr>
      </p:sp>
      <p:sp>
        <p:nvSpPr>
          <p:cNvPr id="29700" name="Rectangle 3">
            <a:extLst>
              <a:ext uri="{FF2B5EF4-FFF2-40B4-BE49-F238E27FC236}">
                <a16:creationId xmlns:a16="http://schemas.microsoft.com/office/drawing/2014/main" id="{648248FE-107C-4B65-91AC-4669414F6C7D}"/>
              </a:ext>
            </a:extLst>
          </p:cNvPr>
          <p:cNvSpPr>
            <a:spLocks noGrp="1" noChangeArrowheads="1"/>
          </p:cNvSpPr>
          <p:nvPr>
            <p:ph type="body" idx="1"/>
          </p:nvPr>
        </p:nvSpPr>
        <p:spPr>
          <a:noFill/>
        </p:spPr>
        <p:txBody>
          <a:bodyPr/>
          <a:lstStyle/>
          <a:p>
            <a:pPr eaLnBrk="1" hangingPunct="1"/>
            <a:endParaRPr lang="en-GB"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a:extLst>
              <a:ext uri="{FF2B5EF4-FFF2-40B4-BE49-F238E27FC236}">
                <a16:creationId xmlns:a16="http://schemas.microsoft.com/office/drawing/2014/main" id="{1858854D-EDCD-45CF-B939-1FEFBCA1DBDA}"/>
              </a:ext>
            </a:extLst>
          </p:cNvPr>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Times New Roman" panose="02020603050405020304" pitchFamily="18" charset="0"/>
              </a:defRPr>
            </a:lvl1pPr>
            <a:lvl2pPr marL="742950" indent="-285750" eaLnBrk="0" hangingPunct="0">
              <a:spcBef>
                <a:spcPct val="30000"/>
              </a:spcBef>
              <a:defRPr sz="1200">
                <a:solidFill>
                  <a:schemeClr val="tx1"/>
                </a:solidFill>
                <a:latin typeface="Times New Roman" panose="02020603050405020304" pitchFamily="18" charset="0"/>
              </a:defRPr>
            </a:lvl2pPr>
            <a:lvl3pPr marL="1143000" indent="-228600" eaLnBrk="0" hangingPunct="0">
              <a:spcBef>
                <a:spcPct val="30000"/>
              </a:spcBef>
              <a:defRPr sz="1200">
                <a:solidFill>
                  <a:schemeClr val="tx1"/>
                </a:solidFill>
                <a:latin typeface="Times New Roman" panose="02020603050405020304" pitchFamily="18" charset="0"/>
              </a:defRPr>
            </a:lvl3pPr>
            <a:lvl4pPr marL="1600200" indent="-228600" eaLnBrk="0" hangingPunct="0">
              <a:spcBef>
                <a:spcPct val="30000"/>
              </a:spcBef>
              <a:defRPr sz="1200">
                <a:solidFill>
                  <a:schemeClr val="tx1"/>
                </a:solidFill>
                <a:latin typeface="Times New Roman" panose="02020603050405020304" pitchFamily="18" charset="0"/>
              </a:defRPr>
            </a:lvl4pPr>
            <a:lvl5pPr marL="2057400" indent="-228600" eaLnBrk="0" hangingPunct="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eaLnBrk="1" hangingPunct="1">
              <a:spcBef>
                <a:spcPct val="0"/>
              </a:spcBef>
            </a:pPr>
            <a:fld id="{B48FB63A-161A-4B73-9FBC-614CFE73D501}" type="slidenum">
              <a:rPr lang="en-US" altLang="en-US"/>
              <a:pPr eaLnBrk="1" hangingPunct="1">
                <a:spcBef>
                  <a:spcPct val="0"/>
                </a:spcBef>
              </a:pPr>
              <a:t>94</a:t>
            </a:fld>
            <a:endParaRPr lang="en-US" altLang="en-US"/>
          </a:p>
        </p:txBody>
      </p:sp>
      <p:sp>
        <p:nvSpPr>
          <p:cNvPr id="30723" name="Rectangle 2">
            <a:extLst>
              <a:ext uri="{FF2B5EF4-FFF2-40B4-BE49-F238E27FC236}">
                <a16:creationId xmlns:a16="http://schemas.microsoft.com/office/drawing/2014/main" id="{D3559702-83E1-4F12-93CF-BC3C0BAD9FCC}"/>
              </a:ext>
            </a:extLst>
          </p:cNvPr>
          <p:cNvSpPr>
            <a:spLocks noGrp="1" noRot="1" noChangeAspect="1" noChangeArrowheads="1" noTextEdit="1"/>
          </p:cNvSpPr>
          <p:nvPr>
            <p:ph type="sldImg"/>
          </p:nvPr>
        </p:nvSpPr>
        <p:spPr>
          <a:ln/>
        </p:spPr>
      </p:sp>
      <p:sp>
        <p:nvSpPr>
          <p:cNvPr id="30724" name="Rectangle 3">
            <a:extLst>
              <a:ext uri="{FF2B5EF4-FFF2-40B4-BE49-F238E27FC236}">
                <a16:creationId xmlns:a16="http://schemas.microsoft.com/office/drawing/2014/main" id="{E8B42508-DE2D-4F71-9268-52956553D073}"/>
              </a:ext>
            </a:extLst>
          </p:cNvPr>
          <p:cNvSpPr>
            <a:spLocks noGrp="1" noChangeArrowheads="1"/>
          </p:cNvSpPr>
          <p:nvPr>
            <p:ph type="body" idx="1"/>
          </p:nvPr>
        </p:nvSpPr>
        <p:spPr>
          <a:noFill/>
        </p:spPr>
        <p:txBody>
          <a:bodyPr/>
          <a:lstStyle/>
          <a:p>
            <a:pPr eaLnBrk="1" hangingPunct="1"/>
            <a:endParaRPr lang="en-GB"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a:extLst>
              <a:ext uri="{FF2B5EF4-FFF2-40B4-BE49-F238E27FC236}">
                <a16:creationId xmlns:a16="http://schemas.microsoft.com/office/drawing/2014/main" id="{FA273ECE-46AD-42E9-A7FA-3E287744264A}"/>
              </a:ext>
            </a:extLst>
          </p:cNvPr>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Times New Roman" panose="02020603050405020304" pitchFamily="18" charset="0"/>
              </a:defRPr>
            </a:lvl1pPr>
            <a:lvl2pPr marL="742950" indent="-285750" eaLnBrk="0" hangingPunct="0">
              <a:spcBef>
                <a:spcPct val="30000"/>
              </a:spcBef>
              <a:defRPr sz="1200">
                <a:solidFill>
                  <a:schemeClr val="tx1"/>
                </a:solidFill>
                <a:latin typeface="Times New Roman" panose="02020603050405020304" pitchFamily="18" charset="0"/>
              </a:defRPr>
            </a:lvl2pPr>
            <a:lvl3pPr marL="1143000" indent="-228600" eaLnBrk="0" hangingPunct="0">
              <a:spcBef>
                <a:spcPct val="30000"/>
              </a:spcBef>
              <a:defRPr sz="1200">
                <a:solidFill>
                  <a:schemeClr val="tx1"/>
                </a:solidFill>
                <a:latin typeface="Times New Roman" panose="02020603050405020304" pitchFamily="18" charset="0"/>
              </a:defRPr>
            </a:lvl3pPr>
            <a:lvl4pPr marL="1600200" indent="-228600" eaLnBrk="0" hangingPunct="0">
              <a:spcBef>
                <a:spcPct val="30000"/>
              </a:spcBef>
              <a:defRPr sz="1200">
                <a:solidFill>
                  <a:schemeClr val="tx1"/>
                </a:solidFill>
                <a:latin typeface="Times New Roman" panose="02020603050405020304" pitchFamily="18" charset="0"/>
              </a:defRPr>
            </a:lvl4pPr>
            <a:lvl5pPr marL="2057400" indent="-228600" eaLnBrk="0" hangingPunct="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eaLnBrk="1" hangingPunct="1">
              <a:spcBef>
                <a:spcPct val="0"/>
              </a:spcBef>
            </a:pPr>
            <a:fld id="{08A80E08-1E0F-4939-A613-F7F6508D3187}" type="slidenum">
              <a:rPr lang="en-US" altLang="en-US"/>
              <a:pPr eaLnBrk="1" hangingPunct="1">
                <a:spcBef>
                  <a:spcPct val="0"/>
                </a:spcBef>
              </a:pPr>
              <a:t>95</a:t>
            </a:fld>
            <a:endParaRPr lang="en-US" altLang="en-US"/>
          </a:p>
        </p:txBody>
      </p:sp>
      <p:sp>
        <p:nvSpPr>
          <p:cNvPr id="31747" name="Rectangle 2">
            <a:extLst>
              <a:ext uri="{FF2B5EF4-FFF2-40B4-BE49-F238E27FC236}">
                <a16:creationId xmlns:a16="http://schemas.microsoft.com/office/drawing/2014/main" id="{B2A7F992-E8CB-4E6F-AB1E-278705AFC79E}"/>
              </a:ext>
            </a:extLst>
          </p:cNvPr>
          <p:cNvSpPr>
            <a:spLocks noGrp="1" noRot="1" noChangeAspect="1" noChangeArrowheads="1" noTextEdit="1"/>
          </p:cNvSpPr>
          <p:nvPr>
            <p:ph type="sldImg"/>
          </p:nvPr>
        </p:nvSpPr>
        <p:spPr>
          <a:ln/>
        </p:spPr>
      </p:sp>
      <p:sp>
        <p:nvSpPr>
          <p:cNvPr id="31748" name="Rectangle 3">
            <a:extLst>
              <a:ext uri="{FF2B5EF4-FFF2-40B4-BE49-F238E27FC236}">
                <a16:creationId xmlns:a16="http://schemas.microsoft.com/office/drawing/2014/main" id="{05C6E12F-69B7-4949-9934-D8ED2326000D}"/>
              </a:ext>
            </a:extLst>
          </p:cNvPr>
          <p:cNvSpPr>
            <a:spLocks noGrp="1" noChangeArrowheads="1"/>
          </p:cNvSpPr>
          <p:nvPr>
            <p:ph type="body" idx="1"/>
          </p:nvPr>
        </p:nvSpPr>
        <p:spPr>
          <a:noFill/>
        </p:spPr>
        <p:txBody>
          <a:bodyPr/>
          <a:lstStyle/>
          <a:p>
            <a:pPr eaLnBrk="1" hangingPunct="1"/>
            <a:endParaRPr lang="en-GB"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a:extLst>
              <a:ext uri="{FF2B5EF4-FFF2-40B4-BE49-F238E27FC236}">
                <a16:creationId xmlns:a16="http://schemas.microsoft.com/office/drawing/2014/main" id="{0CEAF2E1-467C-4C8C-A95C-CE05CC8AD66C}"/>
              </a:ext>
            </a:extLst>
          </p:cNvPr>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Times New Roman" panose="02020603050405020304" pitchFamily="18" charset="0"/>
              </a:defRPr>
            </a:lvl1pPr>
            <a:lvl2pPr marL="742950" indent="-285750" eaLnBrk="0" hangingPunct="0">
              <a:spcBef>
                <a:spcPct val="30000"/>
              </a:spcBef>
              <a:defRPr sz="1200">
                <a:solidFill>
                  <a:schemeClr val="tx1"/>
                </a:solidFill>
                <a:latin typeface="Times New Roman" panose="02020603050405020304" pitchFamily="18" charset="0"/>
              </a:defRPr>
            </a:lvl2pPr>
            <a:lvl3pPr marL="1143000" indent="-228600" eaLnBrk="0" hangingPunct="0">
              <a:spcBef>
                <a:spcPct val="30000"/>
              </a:spcBef>
              <a:defRPr sz="1200">
                <a:solidFill>
                  <a:schemeClr val="tx1"/>
                </a:solidFill>
                <a:latin typeface="Times New Roman" panose="02020603050405020304" pitchFamily="18" charset="0"/>
              </a:defRPr>
            </a:lvl3pPr>
            <a:lvl4pPr marL="1600200" indent="-228600" eaLnBrk="0" hangingPunct="0">
              <a:spcBef>
                <a:spcPct val="30000"/>
              </a:spcBef>
              <a:defRPr sz="1200">
                <a:solidFill>
                  <a:schemeClr val="tx1"/>
                </a:solidFill>
                <a:latin typeface="Times New Roman" panose="02020603050405020304" pitchFamily="18" charset="0"/>
              </a:defRPr>
            </a:lvl4pPr>
            <a:lvl5pPr marL="2057400" indent="-228600" eaLnBrk="0" hangingPunct="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eaLnBrk="1" hangingPunct="1">
              <a:spcBef>
                <a:spcPct val="0"/>
              </a:spcBef>
            </a:pPr>
            <a:fld id="{139AB9CC-B597-4023-B766-F0CC95B2D035}" type="slidenum">
              <a:rPr lang="en-US" altLang="en-US"/>
              <a:pPr eaLnBrk="1" hangingPunct="1">
                <a:spcBef>
                  <a:spcPct val="0"/>
                </a:spcBef>
              </a:pPr>
              <a:t>96</a:t>
            </a:fld>
            <a:endParaRPr lang="en-US" altLang="en-US"/>
          </a:p>
        </p:txBody>
      </p:sp>
      <p:sp>
        <p:nvSpPr>
          <p:cNvPr id="32771" name="Rectangle 2">
            <a:extLst>
              <a:ext uri="{FF2B5EF4-FFF2-40B4-BE49-F238E27FC236}">
                <a16:creationId xmlns:a16="http://schemas.microsoft.com/office/drawing/2014/main" id="{9C4ADDFD-DFD6-4093-8556-B66295F727D0}"/>
              </a:ext>
            </a:extLst>
          </p:cNvPr>
          <p:cNvSpPr>
            <a:spLocks noGrp="1" noRot="1" noChangeAspect="1" noChangeArrowheads="1" noTextEdit="1"/>
          </p:cNvSpPr>
          <p:nvPr>
            <p:ph type="sldImg"/>
          </p:nvPr>
        </p:nvSpPr>
        <p:spPr>
          <a:ln/>
        </p:spPr>
      </p:sp>
      <p:sp>
        <p:nvSpPr>
          <p:cNvPr id="32772" name="Rectangle 3">
            <a:extLst>
              <a:ext uri="{FF2B5EF4-FFF2-40B4-BE49-F238E27FC236}">
                <a16:creationId xmlns:a16="http://schemas.microsoft.com/office/drawing/2014/main" id="{C2BDC7E1-4809-4726-A5F8-A4263D14EBFD}"/>
              </a:ext>
            </a:extLst>
          </p:cNvPr>
          <p:cNvSpPr>
            <a:spLocks noGrp="1" noChangeArrowheads="1"/>
          </p:cNvSpPr>
          <p:nvPr>
            <p:ph type="body" idx="1"/>
          </p:nvPr>
        </p:nvSpPr>
        <p:spPr>
          <a:noFill/>
        </p:spPr>
        <p:txBody>
          <a:bodyPr/>
          <a:lstStyle/>
          <a:p>
            <a:pPr eaLnBrk="1" hangingPunct="1"/>
            <a:endParaRPr lang="en-GB"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a:extLst>
              <a:ext uri="{FF2B5EF4-FFF2-40B4-BE49-F238E27FC236}">
                <a16:creationId xmlns:a16="http://schemas.microsoft.com/office/drawing/2014/main" id="{7F8A17A4-56C6-4B01-9BB9-C9C7CEB56F70}"/>
              </a:ext>
            </a:extLst>
          </p:cNvPr>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Times New Roman" panose="02020603050405020304" pitchFamily="18" charset="0"/>
              </a:defRPr>
            </a:lvl1pPr>
            <a:lvl2pPr marL="742950" indent="-285750" eaLnBrk="0" hangingPunct="0">
              <a:spcBef>
                <a:spcPct val="30000"/>
              </a:spcBef>
              <a:defRPr sz="1200">
                <a:solidFill>
                  <a:schemeClr val="tx1"/>
                </a:solidFill>
                <a:latin typeface="Times New Roman" panose="02020603050405020304" pitchFamily="18" charset="0"/>
              </a:defRPr>
            </a:lvl2pPr>
            <a:lvl3pPr marL="1143000" indent="-228600" eaLnBrk="0" hangingPunct="0">
              <a:spcBef>
                <a:spcPct val="30000"/>
              </a:spcBef>
              <a:defRPr sz="1200">
                <a:solidFill>
                  <a:schemeClr val="tx1"/>
                </a:solidFill>
                <a:latin typeface="Times New Roman" panose="02020603050405020304" pitchFamily="18" charset="0"/>
              </a:defRPr>
            </a:lvl3pPr>
            <a:lvl4pPr marL="1600200" indent="-228600" eaLnBrk="0" hangingPunct="0">
              <a:spcBef>
                <a:spcPct val="30000"/>
              </a:spcBef>
              <a:defRPr sz="1200">
                <a:solidFill>
                  <a:schemeClr val="tx1"/>
                </a:solidFill>
                <a:latin typeface="Times New Roman" panose="02020603050405020304" pitchFamily="18" charset="0"/>
              </a:defRPr>
            </a:lvl4pPr>
            <a:lvl5pPr marL="2057400" indent="-228600" eaLnBrk="0" hangingPunct="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eaLnBrk="1" hangingPunct="1">
              <a:spcBef>
                <a:spcPct val="0"/>
              </a:spcBef>
            </a:pPr>
            <a:fld id="{39B9B4A9-00D6-4DF6-A4EC-BA09533D84CB}" type="slidenum">
              <a:rPr lang="en-US" altLang="en-US"/>
              <a:pPr eaLnBrk="1" hangingPunct="1">
                <a:spcBef>
                  <a:spcPct val="0"/>
                </a:spcBef>
              </a:pPr>
              <a:t>97</a:t>
            </a:fld>
            <a:endParaRPr lang="en-US" altLang="en-US"/>
          </a:p>
        </p:txBody>
      </p:sp>
      <p:sp>
        <p:nvSpPr>
          <p:cNvPr id="33795" name="Rectangle 2">
            <a:extLst>
              <a:ext uri="{FF2B5EF4-FFF2-40B4-BE49-F238E27FC236}">
                <a16:creationId xmlns:a16="http://schemas.microsoft.com/office/drawing/2014/main" id="{3403E49D-FA18-4A5C-9B26-87F041DCEE4F}"/>
              </a:ext>
            </a:extLst>
          </p:cNvPr>
          <p:cNvSpPr>
            <a:spLocks noGrp="1" noRot="1" noChangeAspect="1" noChangeArrowheads="1" noTextEdit="1"/>
          </p:cNvSpPr>
          <p:nvPr>
            <p:ph type="sldImg"/>
          </p:nvPr>
        </p:nvSpPr>
        <p:spPr>
          <a:ln/>
        </p:spPr>
      </p:sp>
      <p:sp>
        <p:nvSpPr>
          <p:cNvPr id="33796" name="Rectangle 3">
            <a:extLst>
              <a:ext uri="{FF2B5EF4-FFF2-40B4-BE49-F238E27FC236}">
                <a16:creationId xmlns:a16="http://schemas.microsoft.com/office/drawing/2014/main" id="{3EECF081-BD36-4A25-9EBD-8BB6D521E839}"/>
              </a:ext>
            </a:extLst>
          </p:cNvPr>
          <p:cNvSpPr>
            <a:spLocks noGrp="1" noChangeArrowheads="1"/>
          </p:cNvSpPr>
          <p:nvPr>
            <p:ph type="body" idx="1"/>
          </p:nvPr>
        </p:nvSpPr>
        <p:spPr>
          <a:noFill/>
        </p:spPr>
        <p:txBody>
          <a:bodyPr/>
          <a:lstStyle/>
          <a:p>
            <a:pPr eaLnBrk="1" hangingPunct="1"/>
            <a:endParaRPr lang="en-GB"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a:extLst>
              <a:ext uri="{FF2B5EF4-FFF2-40B4-BE49-F238E27FC236}">
                <a16:creationId xmlns:a16="http://schemas.microsoft.com/office/drawing/2014/main" id="{DBA555A3-81DE-4D18-8684-6D5B25AAC7C7}"/>
              </a:ext>
            </a:extLst>
          </p:cNvPr>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Times New Roman" panose="02020603050405020304" pitchFamily="18" charset="0"/>
              </a:defRPr>
            </a:lvl1pPr>
            <a:lvl2pPr marL="742950" indent="-285750" eaLnBrk="0" hangingPunct="0">
              <a:spcBef>
                <a:spcPct val="30000"/>
              </a:spcBef>
              <a:defRPr sz="1200">
                <a:solidFill>
                  <a:schemeClr val="tx1"/>
                </a:solidFill>
                <a:latin typeface="Times New Roman" panose="02020603050405020304" pitchFamily="18" charset="0"/>
              </a:defRPr>
            </a:lvl2pPr>
            <a:lvl3pPr marL="1143000" indent="-228600" eaLnBrk="0" hangingPunct="0">
              <a:spcBef>
                <a:spcPct val="30000"/>
              </a:spcBef>
              <a:defRPr sz="1200">
                <a:solidFill>
                  <a:schemeClr val="tx1"/>
                </a:solidFill>
                <a:latin typeface="Times New Roman" panose="02020603050405020304" pitchFamily="18" charset="0"/>
              </a:defRPr>
            </a:lvl3pPr>
            <a:lvl4pPr marL="1600200" indent="-228600" eaLnBrk="0" hangingPunct="0">
              <a:spcBef>
                <a:spcPct val="30000"/>
              </a:spcBef>
              <a:defRPr sz="1200">
                <a:solidFill>
                  <a:schemeClr val="tx1"/>
                </a:solidFill>
                <a:latin typeface="Times New Roman" panose="02020603050405020304" pitchFamily="18" charset="0"/>
              </a:defRPr>
            </a:lvl4pPr>
            <a:lvl5pPr marL="2057400" indent="-228600" eaLnBrk="0" hangingPunct="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eaLnBrk="1" hangingPunct="1">
              <a:spcBef>
                <a:spcPct val="0"/>
              </a:spcBef>
            </a:pPr>
            <a:fld id="{FE9C0843-4E96-4BA7-AD60-CC342A2116E7}" type="slidenum">
              <a:rPr lang="en-US" altLang="en-US"/>
              <a:pPr eaLnBrk="1" hangingPunct="1">
                <a:spcBef>
                  <a:spcPct val="0"/>
                </a:spcBef>
              </a:pPr>
              <a:t>98</a:t>
            </a:fld>
            <a:endParaRPr lang="en-US" altLang="en-US"/>
          </a:p>
        </p:txBody>
      </p:sp>
      <p:sp>
        <p:nvSpPr>
          <p:cNvPr id="34819" name="Rectangle 2">
            <a:extLst>
              <a:ext uri="{FF2B5EF4-FFF2-40B4-BE49-F238E27FC236}">
                <a16:creationId xmlns:a16="http://schemas.microsoft.com/office/drawing/2014/main" id="{79CFD6E4-5340-494B-B719-B49BAD5A5019}"/>
              </a:ext>
            </a:extLst>
          </p:cNvPr>
          <p:cNvSpPr>
            <a:spLocks noGrp="1" noRot="1" noChangeAspect="1" noChangeArrowheads="1" noTextEdit="1"/>
          </p:cNvSpPr>
          <p:nvPr>
            <p:ph type="sldImg"/>
          </p:nvPr>
        </p:nvSpPr>
        <p:spPr>
          <a:ln/>
        </p:spPr>
      </p:sp>
      <p:sp>
        <p:nvSpPr>
          <p:cNvPr id="34820" name="Rectangle 3">
            <a:extLst>
              <a:ext uri="{FF2B5EF4-FFF2-40B4-BE49-F238E27FC236}">
                <a16:creationId xmlns:a16="http://schemas.microsoft.com/office/drawing/2014/main" id="{0EF3A8FD-EB87-4D90-BD85-84626435D3D7}"/>
              </a:ext>
            </a:extLst>
          </p:cNvPr>
          <p:cNvSpPr>
            <a:spLocks noGrp="1" noChangeArrowheads="1"/>
          </p:cNvSpPr>
          <p:nvPr>
            <p:ph type="body" idx="1"/>
          </p:nvPr>
        </p:nvSpPr>
        <p:spPr>
          <a:noFill/>
        </p:spPr>
        <p:txBody>
          <a:bodyPr/>
          <a:lstStyle/>
          <a:p>
            <a:pPr eaLnBrk="1" hangingPunct="1"/>
            <a:endParaRPr lang="en-GB"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6EFAFB07-2A2F-4360-B1B0-DDE6BC143FE7}"/>
              </a:ext>
            </a:extLst>
          </p:cNvPr>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Times New Roman" panose="02020603050405020304" pitchFamily="18" charset="0"/>
              </a:defRPr>
            </a:lvl1pPr>
            <a:lvl2pPr marL="742950" indent="-285750" eaLnBrk="0" hangingPunct="0">
              <a:spcBef>
                <a:spcPct val="30000"/>
              </a:spcBef>
              <a:defRPr sz="1200">
                <a:solidFill>
                  <a:schemeClr val="tx1"/>
                </a:solidFill>
                <a:latin typeface="Times New Roman" panose="02020603050405020304" pitchFamily="18" charset="0"/>
              </a:defRPr>
            </a:lvl2pPr>
            <a:lvl3pPr marL="1143000" indent="-228600" eaLnBrk="0" hangingPunct="0">
              <a:spcBef>
                <a:spcPct val="30000"/>
              </a:spcBef>
              <a:defRPr sz="1200">
                <a:solidFill>
                  <a:schemeClr val="tx1"/>
                </a:solidFill>
                <a:latin typeface="Times New Roman" panose="02020603050405020304" pitchFamily="18" charset="0"/>
              </a:defRPr>
            </a:lvl3pPr>
            <a:lvl4pPr marL="1600200" indent="-228600" eaLnBrk="0" hangingPunct="0">
              <a:spcBef>
                <a:spcPct val="30000"/>
              </a:spcBef>
              <a:defRPr sz="1200">
                <a:solidFill>
                  <a:schemeClr val="tx1"/>
                </a:solidFill>
                <a:latin typeface="Times New Roman" panose="02020603050405020304" pitchFamily="18" charset="0"/>
              </a:defRPr>
            </a:lvl4pPr>
            <a:lvl5pPr marL="2057400" indent="-228600" eaLnBrk="0" hangingPunct="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eaLnBrk="1" hangingPunct="1">
              <a:spcBef>
                <a:spcPct val="0"/>
              </a:spcBef>
            </a:pPr>
            <a:fld id="{03363643-E6CD-4254-A50C-399EB0AD00BA}" type="slidenum">
              <a:rPr lang="en-US" altLang="en-US"/>
              <a:pPr eaLnBrk="1" hangingPunct="1">
                <a:spcBef>
                  <a:spcPct val="0"/>
                </a:spcBef>
              </a:pPr>
              <a:t>99</a:t>
            </a:fld>
            <a:endParaRPr lang="en-US" altLang="en-US"/>
          </a:p>
        </p:txBody>
      </p:sp>
      <p:sp>
        <p:nvSpPr>
          <p:cNvPr id="35843" name="Rectangle 2">
            <a:extLst>
              <a:ext uri="{FF2B5EF4-FFF2-40B4-BE49-F238E27FC236}">
                <a16:creationId xmlns:a16="http://schemas.microsoft.com/office/drawing/2014/main" id="{A8266E33-1277-4C4E-88D6-417EAC6877B2}"/>
              </a:ext>
            </a:extLst>
          </p:cNvPr>
          <p:cNvSpPr>
            <a:spLocks noGrp="1" noRot="1" noChangeAspect="1" noChangeArrowheads="1" noTextEdit="1"/>
          </p:cNvSpPr>
          <p:nvPr>
            <p:ph type="sldImg"/>
          </p:nvPr>
        </p:nvSpPr>
        <p:spPr>
          <a:ln/>
        </p:spPr>
      </p:sp>
      <p:sp>
        <p:nvSpPr>
          <p:cNvPr id="35844" name="Rectangle 3">
            <a:extLst>
              <a:ext uri="{FF2B5EF4-FFF2-40B4-BE49-F238E27FC236}">
                <a16:creationId xmlns:a16="http://schemas.microsoft.com/office/drawing/2014/main" id="{A7BA9408-3E01-43AA-95EE-2CEB9E2E58CC}"/>
              </a:ext>
            </a:extLst>
          </p:cNvPr>
          <p:cNvSpPr>
            <a:spLocks noGrp="1" noChangeArrowheads="1"/>
          </p:cNvSpPr>
          <p:nvPr>
            <p:ph type="body" idx="1"/>
          </p:nvPr>
        </p:nvSpPr>
        <p:spPr>
          <a:noFill/>
        </p:spPr>
        <p:txBody>
          <a:bodyPr/>
          <a:lstStyle/>
          <a:p>
            <a:pPr eaLnBrk="1" hangingPunct="1"/>
            <a:endParaRPr lang="en-GB"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a:extLst>
              <a:ext uri="{FF2B5EF4-FFF2-40B4-BE49-F238E27FC236}">
                <a16:creationId xmlns:a16="http://schemas.microsoft.com/office/drawing/2014/main" id="{4E0E924B-20AD-4638-9B2A-FB107F9D75E2}"/>
              </a:ext>
            </a:extLst>
          </p:cNvPr>
          <p:cNvSpPr>
            <a:spLocks noGrp="1" noChangeArrowheads="1"/>
          </p:cNvSpPr>
          <p:nvPr>
            <p:ph type="sldNum" sz="quarter" idx="5"/>
          </p:nvPr>
        </p:nvSpPr>
        <p:spPr>
          <a:noFill/>
        </p:spPr>
        <p:txBody>
          <a:bodyPr/>
          <a:lstStyle>
            <a:lvl1pPr eaLnBrk="0" hangingPunct="0">
              <a:spcBef>
                <a:spcPct val="30000"/>
              </a:spcBef>
              <a:defRPr sz="1200">
                <a:solidFill>
                  <a:schemeClr val="tx1"/>
                </a:solidFill>
                <a:latin typeface="Times New Roman" panose="02020603050405020304" pitchFamily="18" charset="0"/>
              </a:defRPr>
            </a:lvl1pPr>
            <a:lvl2pPr marL="742950" indent="-285750" eaLnBrk="0" hangingPunct="0">
              <a:spcBef>
                <a:spcPct val="30000"/>
              </a:spcBef>
              <a:defRPr sz="1200">
                <a:solidFill>
                  <a:schemeClr val="tx1"/>
                </a:solidFill>
                <a:latin typeface="Times New Roman" panose="02020603050405020304" pitchFamily="18" charset="0"/>
              </a:defRPr>
            </a:lvl2pPr>
            <a:lvl3pPr marL="1143000" indent="-228600" eaLnBrk="0" hangingPunct="0">
              <a:spcBef>
                <a:spcPct val="30000"/>
              </a:spcBef>
              <a:defRPr sz="1200">
                <a:solidFill>
                  <a:schemeClr val="tx1"/>
                </a:solidFill>
                <a:latin typeface="Times New Roman" panose="02020603050405020304" pitchFamily="18" charset="0"/>
              </a:defRPr>
            </a:lvl3pPr>
            <a:lvl4pPr marL="1600200" indent="-228600" eaLnBrk="0" hangingPunct="0">
              <a:spcBef>
                <a:spcPct val="30000"/>
              </a:spcBef>
              <a:defRPr sz="1200">
                <a:solidFill>
                  <a:schemeClr val="tx1"/>
                </a:solidFill>
                <a:latin typeface="Times New Roman" panose="02020603050405020304" pitchFamily="18" charset="0"/>
              </a:defRPr>
            </a:lvl4pPr>
            <a:lvl5pPr marL="2057400" indent="-228600" eaLnBrk="0" hangingPunct="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eaLnBrk="1" hangingPunct="1">
              <a:spcBef>
                <a:spcPct val="0"/>
              </a:spcBef>
            </a:pPr>
            <a:fld id="{716FCD7B-9F23-4D83-8C59-39EF8587539B}" type="slidenum">
              <a:rPr lang="en-US" altLang="en-US"/>
              <a:pPr eaLnBrk="1" hangingPunct="1">
                <a:spcBef>
                  <a:spcPct val="0"/>
                </a:spcBef>
              </a:pPr>
              <a:t>100</a:t>
            </a:fld>
            <a:endParaRPr lang="en-US" altLang="en-US"/>
          </a:p>
        </p:txBody>
      </p:sp>
      <p:sp>
        <p:nvSpPr>
          <p:cNvPr id="36867" name="Rectangle 2">
            <a:extLst>
              <a:ext uri="{FF2B5EF4-FFF2-40B4-BE49-F238E27FC236}">
                <a16:creationId xmlns:a16="http://schemas.microsoft.com/office/drawing/2014/main" id="{F6B259F3-A3E1-46E7-9A5E-28AED89B2B5C}"/>
              </a:ext>
            </a:extLst>
          </p:cNvPr>
          <p:cNvSpPr>
            <a:spLocks noGrp="1" noRot="1" noChangeAspect="1" noChangeArrowheads="1" noTextEdit="1"/>
          </p:cNvSpPr>
          <p:nvPr>
            <p:ph type="sldImg"/>
          </p:nvPr>
        </p:nvSpPr>
        <p:spPr>
          <a:ln/>
        </p:spPr>
      </p:sp>
      <p:sp>
        <p:nvSpPr>
          <p:cNvPr id="36868" name="Rectangle 3">
            <a:extLst>
              <a:ext uri="{FF2B5EF4-FFF2-40B4-BE49-F238E27FC236}">
                <a16:creationId xmlns:a16="http://schemas.microsoft.com/office/drawing/2014/main" id="{3B925FD6-979A-4878-B8A8-C24F56FB4A93}"/>
              </a:ext>
            </a:extLst>
          </p:cNvPr>
          <p:cNvSpPr>
            <a:spLocks noGrp="1" noChangeArrowheads="1"/>
          </p:cNvSpPr>
          <p:nvPr>
            <p:ph type="body" idx="1"/>
          </p:nvPr>
        </p:nvSpPr>
        <p:spPr>
          <a:noFill/>
        </p:spPr>
        <p:txBody>
          <a:bodyPr/>
          <a:lstStyle/>
          <a:p>
            <a:pPr eaLnBrk="1" hangingPunct="1"/>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B1CF3-8999-4783-BE4B-93C3C5CB91F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14E7695-CEB5-4BD9-9D7E-0A31F12C1FA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E88AF1B-1989-4DBF-90FC-6DC4B13C0EC5}"/>
              </a:ext>
            </a:extLst>
          </p:cNvPr>
          <p:cNvSpPr>
            <a:spLocks noGrp="1"/>
          </p:cNvSpPr>
          <p:nvPr>
            <p:ph type="dt" sz="half" idx="10"/>
          </p:nvPr>
        </p:nvSpPr>
        <p:spPr/>
        <p:txBody>
          <a:bodyPr/>
          <a:lstStyle/>
          <a:p>
            <a:fld id="{98805A00-962C-4832-9C67-F661F9EF3A10}" type="datetimeFigureOut">
              <a:rPr lang="en-GB" smtClean="0"/>
              <a:t>29/04/2026</a:t>
            </a:fld>
            <a:endParaRPr lang="en-GB"/>
          </a:p>
        </p:txBody>
      </p:sp>
      <p:sp>
        <p:nvSpPr>
          <p:cNvPr id="5" name="Footer Placeholder 4">
            <a:extLst>
              <a:ext uri="{FF2B5EF4-FFF2-40B4-BE49-F238E27FC236}">
                <a16:creationId xmlns:a16="http://schemas.microsoft.com/office/drawing/2014/main" id="{53799AF9-8EE5-4778-AB49-6D6ADDAC0F2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8F792A-8BDF-4B06-9083-932F119AB217}"/>
              </a:ext>
            </a:extLst>
          </p:cNvPr>
          <p:cNvSpPr>
            <a:spLocks noGrp="1"/>
          </p:cNvSpPr>
          <p:nvPr>
            <p:ph type="sldNum" sz="quarter" idx="12"/>
          </p:nvPr>
        </p:nvSpPr>
        <p:spPr/>
        <p:txBody>
          <a:bodyPr/>
          <a:lstStyle/>
          <a:p>
            <a:fld id="{1EC28BD9-A35A-461C-BAEF-F2147C7840A1}" type="slidenum">
              <a:rPr lang="en-GB" smtClean="0"/>
              <a:t>‹#›</a:t>
            </a:fld>
            <a:endParaRPr lang="en-GB"/>
          </a:p>
        </p:txBody>
      </p:sp>
    </p:spTree>
    <p:extLst>
      <p:ext uri="{BB962C8B-B14F-4D97-AF65-F5344CB8AC3E}">
        <p14:creationId xmlns:p14="http://schemas.microsoft.com/office/powerpoint/2010/main" val="6953505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FE3785-AF47-4379-9D2D-5B086436D44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D5B8128-4A8F-4793-AAF6-D179A751EC7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05649BF-609F-4B83-9762-6AD27DC29D18}"/>
              </a:ext>
            </a:extLst>
          </p:cNvPr>
          <p:cNvSpPr>
            <a:spLocks noGrp="1"/>
          </p:cNvSpPr>
          <p:nvPr>
            <p:ph type="dt" sz="half" idx="10"/>
          </p:nvPr>
        </p:nvSpPr>
        <p:spPr/>
        <p:txBody>
          <a:bodyPr/>
          <a:lstStyle/>
          <a:p>
            <a:fld id="{98805A00-962C-4832-9C67-F661F9EF3A10}" type="datetimeFigureOut">
              <a:rPr lang="en-GB" smtClean="0"/>
              <a:t>29/04/2026</a:t>
            </a:fld>
            <a:endParaRPr lang="en-GB"/>
          </a:p>
        </p:txBody>
      </p:sp>
      <p:sp>
        <p:nvSpPr>
          <p:cNvPr id="5" name="Footer Placeholder 4">
            <a:extLst>
              <a:ext uri="{FF2B5EF4-FFF2-40B4-BE49-F238E27FC236}">
                <a16:creationId xmlns:a16="http://schemas.microsoft.com/office/drawing/2014/main" id="{5DCEAA03-A316-41E9-A3CF-A0AD9781B1C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1AC126-6FDD-467E-ABA1-1502DF410D94}"/>
              </a:ext>
            </a:extLst>
          </p:cNvPr>
          <p:cNvSpPr>
            <a:spLocks noGrp="1"/>
          </p:cNvSpPr>
          <p:nvPr>
            <p:ph type="sldNum" sz="quarter" idx="12"/>
          </p:nvPr>
        </p:nvSpPr>
        <p:spPr/>
        <p:txBody>
          <a:bodyPr/>
          <a:lstStyle/>
          <a:p>
            <a:fld id="{1EC28BD9-A35A-461C-BAEF-F2147C7840A1}" type="slidenum">
              <a:rPr lang="en-GB" smtClean="0"/>
              <a:t>‹#›</a:t>
            </a:fld>
            <a:endParaRPr lang="en-GB"/>
          </a:p>
        </p:txBody>
      </p:sp>
    </p:spTree>
    <p:extLst>
      <p:ext uri="{BB962C8B-B14F-4D97-AF65-F5344CB8AC3E}">
        <p14:creationId xmlns:p14="http://schemas.microsoft.com/office/powerpoint/2010/main" val="22807126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ECBB7-0531-4321-9C4F-C8DA633FE42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3BD1249-B819-4B02-B9E8-9F74280A925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0826C94-666A-4E89-8D8C-19BE709BC7AE}"/>
              </a:ext>
            </a:extLst>
          </p:cNvPr>
          <p:cNvSpPr>
            <a:spLocks noGrp="1"/>
          </p:cNvSpPr>
          <p:nvPr>
            <p:ph type="dt" sz="half" idx="10"/>
          </p:nvPr>
        </p:nvSpPr>
        <p:spPr/>
        <p:txBody>
          <a:bodyPr/>
          <a:lstStyle/>
          <a:p>
            <a:fld id="{98805A00-962C-4832-9C67-F661F9EF3A10}" type="datetimeFigureOut">
              <a:rPr lang="en-GB" smtClean="0"/>
              <a:t>29/04/2026</a:t>
            </a:fld>
            <a:endParaRPr lang="en-GB"/>
          </a:p>
        </p:txBody>
      </p:sp>
      <p:sp>
        <p:nvSpPr>
          <p:cNvPr id="5" name="Footer Placeholder 4">
            <a:extLst>
              <a:ext uri="{FF2B5EF4-FFF2-40B4-BE49-F238E27FC236}">
                <a16:creationId xmlns:a16="http://schemas.microsoft.com/office/drawing/2014/main" id="{A911EBE9-C803-4D27-AAE6-D12F52C8FC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5E3DF74-B0B6-4E46-A5DF-3AE60A8CB7D0}"/>
              </a:ext>
            </a:extLst>
          </p:cNvPr>
          <p:cNvSpPr>
            <a:spLocks noGrp="1"/>
          </p:cNvSpPr>
          <p:nvPr>
            <p:ph type="sldNum" sz="quarter" idx="12"/>
          </p:nvPr>
        </p:nvSpPr>
        <p:spPr/>
        <p:txBody>
          <a:bodyPr/>
          <a:lstStyle/>
          <a:p>
            <a:fld id="{1EC28BD9-A35A-461C-BAEF-F2147C7840A1}" type="slidenum">
              <a:rPr lang="en-GB" smtClean="0"/>
              <a:t>‹#›</a:t>
            </a:fld>
            <a:endParaRPr lang="en-GB"/>
          </a:p>
        </p:txBody>
      </p:sp>
    </p:spTree>
    <p:extLst>
      <p:ext uri="{BB962C8B-B14F-4D97-AF65-F5344CB8AC3E}">
        <p14:creationId xmlns:p14="http://schemas.microsoft.com/office/powerpoint/2010/main" val="24061989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1C93E3-CDF1-4F89-8D7F-5154A09D1A3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75F6EBD-6B87-4317-86ED-AEE6FCDC5ED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22B226D-A2D0-45E7-B7ED-3AD7B31EBC3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33A21B1-9BED-497D-8AED-6352CC2B99AB}"/>
              </a:ext>
            </a:extLst>
          </p:cNvPr>
          <p:cNvSpPr>
            <a:spLocks noGrp="1"/>
          </p:cNvSpPr>
          <p:nvPr>
            <p:ph type="dt" sz="half" idx="10"/>
          </p:nvPr>
        </p:nvSpPr>
        <p:spPr/>
        <p:txBody>
          <a:bodyPr/>
          <a:lstStyle/>
          <a:p>
            <a:fld id="{98805A00-962C-4832-9C67-F661F9EF3A10}" type="datetimeFigureOut">
              <a:rPr lang="en-GB" smtClean="0"/>
              <a:t>29/04/2026</a:t>
            </a:fld>
            <a:endParaRPr lang="en-GB"/>
          </a:p>
        </p:txBody>
      </p:sp>
      <p:sp>
        <p:nvSpPr>
          <p:cNvPr id="6" name="Footer Placeholder 5">
            <a:extLst>
              <a:ext uri="{FF2B5EF4-FFF2-40B4-BE49-F238E27FC236}">
                <a16:creationId xmlns:a16="http://schemas.microsoft.com/office/drawing/2014/main" id="{A4F252F3-0C93-477D-BBD1-7E74D864F43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F1A5FF2-0F58-482B-B379-4DC863CF9074}"/>
              </a:ext>
            </a:extLst>
          </p:cNvPr>
          <p:cNvSpPr>
            <a:spLocks noGrp="1"/>
          </p:cNvSpPr>
          <p:nvPr>
            <p:ph type="sldNum" sz="quarter" idx="12"/>
          </p:nvPr>
        </p:nvSpPr>
        <p:spPr/>
        <p:txBody>
          <a:bodyPr/>
          <a:lstStyle/>
          <a:p>
            <a:fld id="{1EC28BD9-A35A-461C-BAEF-F2147C7840A1}" type="slidenum">
              <a:rPr lang="en-GB" smtClean="0"/>
              <a:t>‹#›</a:t>
            </a:fld>
            <a:endParaRPr lang="en-GB"/>
          </a:p>
        </p:txBody>
      </p:sp>
    </p:spTree>
    <p:extLst>
      <p:ext uri="{BB962C8B-B14F-4D97-AF65-F5344CB8AC3E}">
        <p14:creationId xmlns:p14="http://schemas.microsoft.com/office/powerpoint/2010/main" val="29464844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890561-59F3-42E1-B5B3-FC5297E6E8A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515F1B6-7308-466E-94BF-6838EA6ED43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673D8B6-788D-4213-B046-087D20BA02D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6E055E0-88A3-4A3E-8F4F-76570B4B3B5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126EFED-C6E0-4ACD-93D9-64D7DE011EF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51A3EE2-C769-4478-A448-25EC55656337}"/>
              </a:ext>
            </a:extLst>
          </p:cNvPr>
          <p:cNvSpPr>
            <a:spLocks noGrp="1"/>
          </p:cNvSpPr>
          <p:nvPr>
            <p:ph type="dt" sz="half" idx="10"/>
          </p:nvPr>
        </p:nvSpPr>
        <p:spPr/>
        <p:txBody>
          <a:bodyPr/>
          <a:lstStyle/>
          <a:p>
            <a:fld id="{98805A00-962C-4832-9C67-F661F9EF3A10}" type="datetimeFigureOut">
              <a:rPr lang="en-GB" smtClean="0"/>
              <a:t>29/04/2026</a:t>
            </a:fld>
            <a:endParaRPr lang="en-GB"/>
          </a:p>
        </p:txBody>
      </p:sp>
      <p:sp>
        <p:nvSpPr>
          <p:cNvPr id="8" name="Footer Placeholder 7">
            <a:extLst>
              <a:ext uri="{FF2B5EF4-FFF2-40B4-BE49-F238E27FC236}">
                <a16:creationId xmlns:a16="http://schemas.microsoft.com/office/drawing/2014/main" id="{C55767A7-31A7-417E-80B8-10799C94451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9312719-37A8-446C-921C-254A3AD7AB53}"/>
              </a:ext>
            </a:extLst>
          </p:cNvPr>
          <p:cNvSpPr>
            <a:spLocks noGrp="1"/>
          </p:cNvSpPr>
          <p:nvPr>
            <p:ph type="sldNum" sz="quarter" idx="12"/>
          </p:nvPr>
        </p:nvSpPr>
        <p:spPr/>
        <p:txBody>
          <a:bodyPr/>
          <a:lstStyle/>
          <a:p>
            <a:fld id="{1EC28BD9-A35A-461C-BAEF-F2147C7840A1}" type="slidenum">
              <a:rPr lang="en-GB" smtClean="0"/>
              <a:t>‹#›</a:t>
            </a:fld>
            <a:endParaRPr lang="en-GB"/>
          </a:p>
        </p:txBody>
      </p:sp>
    </p:spTree>
    <p:extLst>
      <p:ext uri="{BB962C8B-B14F-4D97-AF65-F5344CB8AC3E}">
        <p14:creationId xmlns:p14="http://schemas.microsoft.com/office/powerpoint/2010/main" val="32549873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CA6301-E31E-4698-9687-ECCA893CBEA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F8402F1-6EF8-45C4-973A-06DC86A3239D}"/>
              </a:ext>
            </a:extLst>
          </p:cNvPr>
          <p:cNvSpPr>
            <a:spLocks noGrp="1"/>
          </p:cNvSpPr>
          <p:nvPr>
            <p:ph type="dt" sz="half" idx="10"/>
          </p:nvPr>
        </p:nvSpPr>
        <p:spPr/>
        <p:txBody>
          <a:bodyPr/>
          <a:lstStyle/>
          <a:p>
            <a:fld id="{98805A00-962C-4832-9C67-F661F9EF3A10}" type="datetimeFigureOut">
              <a:rPr lang="en-GB" smtClean="0"/>
              <a:t>29/04/2026</a:t>
            </a:fld>
            <a:endParaRPr lang="en-GB"/>
          </a:p>
        </p:txBody>
      </p:sp>
      <p:sp>
        <p:nvSpPr>
          <p:cNvPr id="4" name="Footer Placeholder 3">
            <a:extLst>
              <a:ext uri="{FF2B5EF4-FFF2-40B4-BE49-F238E27FC236}">
                <a16:creationId xmlns:a16="http://schemas.microsoft.com/office/drawing/2014/main" id="{3313C58A-B011-483F-BAE5-3C2C91628B8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762B115-6F07-4638-B007-4720A45BA8DF}"/>
              </a:ext>
            </a:extLst>
          </p:cNvPr>
          <p:cNvSpPr>
            <a:spLocks noGrp="1"/>
          </p:cNvSpPr>
          <p:nvPr>
            <p:ph type="sldNum" sz="quarter" idx="12"/>
          </p:nvPr>
        </p:nvSpPr>
        <p:spPr/>
        <p:txBody>
          <a:bodyPr/>
          <a:lstStyle/>
          <a:p>
            <a:fld id="{1EC28BD9-A35A-461C-BAEF-F2147C7840A1}" type="slidenum">
              <a:rPr lang="en-GB" smtClean="0"/>
              <a:t>‹#›</a:t>
            </a:fld>
            <a:endParaRPr lang="en-GB"/>
          </a:p>
        </p:txBody>
      </p:sp>
    </p:spTree>
    <p:extLst>
      <p:ext uri="{BB962C8B-B14F-4D97-AF65-F5344CB8AC3E}">
        <p14:creationId xmlns:p14="http://schemas.microsoft.com/office/powerpoint/2010/main" val="18128293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4C56798-D18B-44CA-914D-A2C0CE510706}"/>
              </a:ext>
            </a:extLst>
          </p:cNvPr>
          <p:cNvSpPr>
            <a:spLocks noGrp="1"/>
          </p:cNvSpPr>
          <p:nvPr>
            <p:ph type="dt" sz="half" idx="10"/>
          </p:nvPr>
        </p:nvSpPr>
        <p:spPr/>
        <p:txBody>
          <a:bodyPr/>
          <a:lstStyle/>
          <a:p>
            <a:fld id="{98805A00-962C-4832-9C67-F661F9EF3A10}" type="datetimeFigureOut">
              <a:rPr lang="en-GB" smtClean="0"/>
              <a:t>29/04/2026</a:t>
            </a:fld>
            <a:endParaRPr lang="en-GB"/>
          </a:p>
        </p:txBody>
      </p:sp>
      <p:sp>
        <p:nvSpPr>
          <p:cNvPr id="3" name="Footer Placeholder 2">
            <a:extLst>
              <a:ext uri="{FF2B5EF4-FFF2-40B4-BE49-F238E27FC236}">
                <a16:creationId xmlns:a16="http://schemas.microsoft.com/office/drawing/2014/main" id="{18154F39-97B8-42F2-A539-D42EADD225A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46CB034-8BE5-4936-A021-3B43715B6D64}"/>
              </a:ext>
            </a:extLst>
          </p:cNvPr>
          <p:cNvSpPr>
            <a:spLocks noGrp="1"/>
          </p:cNvSpPr>
          <p:nvPr>
            <p:ph type="sldNum" sz="quarter" idx="12"/>
          </p:nvPr>
        </p:nvSpPr>
        <p:spPr/>
        <p:txBody>
          <a:bodyPr/>
          <a:lstStyle/>
          <a:p>
            <a:fld id="{1EC28BD9-A35A-461C-BAEF-F2147C7840A1}" type="slidenum">
              <a:rPr lang="en-GB" smtClean="0"/>
              <a:t>‹#›</a:t>
            </a:fld>
            <a:endParaRPr lang="en-GB"/>
          </a:p>
        </p:txBody>
      </p:sp>
    </p:spTree>
    <p:extLst>
      <p:ext uri="{BB962C8B-B14F-4D97-AF65-F5344CB8AC3E}">
        <p14:creationId xmlns:p14="http://schemas.microsoft.com/office/powerpoint/2010/main" val="848652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2B7BBF-9DDF-4C42-82AE-F59D82696C8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B9148AE-B7B9-4E24-9FE0-A474F377448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F1807F5-16F8-45D3-8E95-FEB7795775F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D8A736-3833-43F8-96F3-29E8CCC20026}"/>
              </a:ext>
            </a:extLst>
          </p:cNvPr>
          <p:cNvSpPr>
            <a:spLocks noGrp="1"/>
          </p:cNvSpPr>
          <p:nvPr>
            <p:ph type="dt" sz="half" idx="10"/>
          </p:nvPr>
        </p:nvSpPr>
        <p:spPr/>
        <p:txBody>
          <a:bodyPr/>
          <a:lstStyle/>
          <a:p>
            <a:fld id="{98805A00-962C-4832-9C67-F661F9EF3A10}" type="datetimeFigureOut">
              <a:rPr lang="en-GB" smtClean="0"/>
              <a:t>29/04/2026</a:t>
            </a:fld>
            <a:endParaRPr lang="en-GB"/>
          </a:p>
        </p:txBody>
      </p:sp>
      <p:sp>
        <p:nvSpPr>
          <p:cNvPr id="6" name="Footer Placeholder 5">
            <a:extLst>
              <a:ext uri="{FF2B5EF4-FFF2-40B4-BE49-F238E27FC236}">
                <a16:creationId xmlns:a16="http://schemas.microsoft.com/office/drawing/2014/main" id="{75ECA1CB-361D-404D-9B8C-9F4D30FE581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A7F5581-862E-48BC-A21D-7175DEF53719}"/>
              </a:ext>
            </a:extLst>
          </p:cNvPr>
          <p:cNvSpPr>
            <a:spLocks noGrp="1"/>
          </p:cNvSpPr>
          <p:nvPr>
            <p:ph type="sldNum" sz="quarter" idx="12"/>
          </p:nvPr>
        </p:nvSpPr>
        <p:spPr/>
        <p:txBody>
          <a:bodyPr/>
          <a:lstStyle/>
          <a:p>
            <a:fld id="{1EC28BD9-A35A-461C-BAEF-F2147C7840A1}" type="slidenum">
              <a:rPr lang="en-GB" smtClean="0"/>
              <a:t>‹#›</a:t>
            </a:fld>
            <a:endParaRPr lang="en-GB"/>
          </a:p>
        </p:txBody>
      </p:sp>
    </p:spTree>
    <p:extLst>
      <p:ext uri="{BB962C8B-B14F-4D97-AF65-F5344CB8AC3E}">
        <p14:creationId xmlns:p14="http://schemas.microsoft.com/office/powerpoint/2010/main" val="32040777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17DFA9-AE05-47D1-BD56-25090F9C2FB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E943D0C-175F-42FE-B7A4-82563900181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272427C-C2B9-479A-B00C-E8872C0BAD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E3A799A-E180-4AB6-9A1D-55A2333D1B79}"/>
              </a:ext>
            </a:extLst>
          </p:cNvPr>
          <p:cNvSpPr>
            <a:spLocks noGrp="1"/>
          </p:cNvSpPr>
          <p:nvPr>
            <p:ph type="dt" sz="half" idx="10"/>
          </p:nvPr>
        </p:nvSpPr>
        <p:spPr/>
        <p:txBody>
          <a:bodyPr/>
          <a:lstStyle/>
          <a:p>
            <a:fld id="{98805A00-962C-4832-9C67-F661F9EF3A10}" type="datetimeFigureOut">
              <a:rPr lang="en-GB" smtClean="0"/>
              <a:t>29/04/2026</a:t>
            </a:fld>
            <a:endParaRPr lang="en-GB"/>
          </a:p>
        </p:txBody>
      </p:sp>
      <p:sp>
        <p:nvSpPr>
          <p:cNvPr id="6" name="Footer Placeholder 5">
            <a:extLst>
              <a:ext uri="{FF2B5EF4-FFF2-40B4-BE49-F238E27FC236}">
                <a16:creationId xmlns:a16="http://schemas.microsoft.com/office/drawing/2014/main" id="{AE9FBF89-8F30-4B25-A8E2-20B2576787B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C446BE-4F4C-4C08-BAC1-0E1C5DFC042A}"/>
              </a:ext>
            </a:extLst>
          </p:cNvPr>
          <p:cNvSpPr>
            <a:spLocks noGrp="1"/>
          </p:cNvSpPr>
          <p:nvPr>
            <p:ph type="sldNum" sz="quarter" idx="12"/>
          </p:nvPr>
        </p:nvSpPr>
        <p:spPr/>
        <p:txBody>
          <a:bodyPr/>
          <a:lstStyle/>
          <a:p>
            <a:fld id="{1EC28BD9-A35A-461C-BAEF-F2147C7840A1}" type="slidenum">
              <a:rPr lang="en-GB" smtClean="0"/>
              <a:t>‹#›</a:t>
            </a:fld>
            <a:endParaRPr lang="en-GB"/>
          </a:p>
        </p:txBody>
      </p:sp>
    </p:spTree>
    <p:extLst>
      <p:ext uri="{BB962C8B-B14F-4D97-AF65-F5344CB8AC3E}">
        <p14:creationId xmlns:p14="http://schemas.microsoft.com/office/powerpoint/2010/main" val="10125883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D58EC4-8C47-4902-B7C9-1C5A4CB4A16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65F1850-E9F2-46B2-AB18-70F994A27A4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4EF7773-B8E2-468B-8D35-5EACDCB5C3D0}"/>
              </a:ext>
            </a:extLst>
          </p:cNvPr>
          <p:cNvSpPr>
            <a:spLocks noGrp="1"/>
          </p:cNvSpPr>
          <p:nvPr>
            <p:ph type="dt" sz="half" idx="10"/>
          </p:nvPr>
        </p:nvSpPr>
        <p:spPr/>
        <p:txBody>
          <a:bodyPr/>
          <a:lstStyle/>
          <a:p>
            <a:fld id="{98805A00-962C-4832-9C67-F661F9EF3A10}" type="datetimeFigureOut">
              <a:rPr lang="en-GB" smtClean="0"/>
              <a:t>29/04/2026</a:t>
            </a:fld>
            <a:endParaRPr lang="en-GB"/>
          </a:p>
        </p:txBody>
      </p:sp>
      <p:sp>
        <p:nvSpPr>
          <p:cNvPr id="5" name="Footer Placeholder 4">
            <a:extLst>
              <a:ext uri="{FF2B5EF4-FFF2-40B4-BE49-F238E27FC236}">
                <a16:creationId xmlns:a16="http://schemas.microsoft.com/office/drawing/2014/main" id="{20473C42-D062-4264-8158-77CD3DC082F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71813F8-87E9-4FCF-B601-1FFD876A6900}"/>
              </a:ext>
            </a:extLst>
          </p:cNvPr>
          <p:cNvSpPr>
            <a:spLocks noGrp="1"/>
          </p:cNvSpPr>
          <p:nvPr>
            <p:ph type="sldNum" sz="quarter" idx="12"/>
          </p:nvPr>
        </p:nvSpPr>
        <p:spPr/>
        <p:txBody>
          <a:bodyPr/>
          <a:lstStyle/>
          <a:p>
            <a:fld id="{1EC28BD9-A35A-461C-BAEF-F2147C7840A1}" type="slidenum">
              <a:rPr lang="en-GB" smtClean="0"/>
              <a:t>‹#›</a:t>
            </a:fld>
            <a:endParaRPr lang="en-GB"/>
          </a:p>
        </p:txBody>
      </p:sp>
    </p:spTree>
    <p:extLst>
      <p:ext uri="{BB962C8B-B14F-4D97-AF65-F5344CB8AC3E}">
        <p14:creationId xmlns:p14="http://schemas.microsoft.com/office/powerpoint/2010/main" val="23926126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A4A93FE-71A8-4F14-9F08-FF5AA1CF17C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3F9A828-6C59-4BBD-8E4E-D95E1ECE18F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B72BD08-5A8D-4BB1-8D77-DE8D1A0E1CE2}"/>
              </a:ext>
            </a:extLst>
          </p:cNvPr>
          <p:cNvSpPr>
            <a:spLocks noGrp="1"/>
          </p:cNvSpPr>
          <p:nvPr>
            <p:ph type="dt" sz="half" idx="10"/>
          </p:nvPr>
        </p:nvSpPr>
        <p:spPr/>
        <p:txBody>
          <a:bodyPr/>
          <a:lstStyle/>
          <a:p>
            <a:fld id="{98805A00-962C-4832-9C67-F661F9EF3A10}" type="datetimeFigureOut">
              <a:rPr lang="en-GB" smtClean="0"/>
              <a:t>29/04/2026</a:t>
            </a:fld>
            <a:endParaRPr lang="en-GB"/>
          </a:p>
        </p:txBody>
      </p:sp>
      <p:sp>
        <p:nvSpPr>
          <p:cNvPr id="5" name="Footer Placeholder 4">
            <a:extLst>
              <a:ext uri="{FF2B5EF4-FFF2-40B4-BE49-F238E27FC236}">
                <a16:creationId xmlns:a16="http://schemas.microsoft.com/office/drawing/2014/main" id="{CC509DDB-60B7-49F4-BC93-FA681975519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2FD5EE-5245-4EE7-99B9-23F61D7A2563}"/>
              </a:ext>
            </a:extLst>
          </p:cNvPr>
          <p:cNvSpPr>
            <a:spLocks noGrp="1"/>
          </p:cNvSpPr>
          <p:nvPr>
            <p:ph type="sldNum" sz="quarter" idx="12"/>
          </p:nvPr>
        </p:nvSpPr>
        <p:spPr/>
        <p:txBody>
          <a:bodyPr/>
          <a:lstStyle/>
          <a:p>
            <a:fld id="{1EC28BD9-A35A-461C-BAEF-F2147C7840A1}" type="slidenum">
              <a:rPr lang="en-GB" smtClean="0"/>
              <a:t>‹#›</a:t>
            </a:fld>
            <a:endParaRPr lang="en-GB"/>
          </a:p>
        </p:txBody>
      </p:sp>
    </p:spTree>
    <p:extLst>
      <p:ext uri="{BB962C8B-B14F-4D97-AF65-F5344CB8AC3E}">
        <p14:creationId xmlns:p14="http://schemas.microsoft.com/office/powerpoint/2010/main" val="40118044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593B28-A9DC-45E7-9DE0-8EC69CBBD5F2}"/>
              </a:ext>
            </a:extLst>
          </p:cNvPr>
          <p:cNvSpPr>
            <a:spLocks noGrp="1"/>
          </p:cNvSpPr>
          <p:nvPr>
            <p:ph type="title"/>
          </p:nvPr>
        </p:nvSpPr>
        <p:spPr>
          <a:xfrm>
            <a:off x="541867" y="228600"/>
            <a:ext cx="10363200" cy="1143000"/>
          </a:xfrm>
        </p:spPr>
        <p:txBody>
          <a:bodyPr/>
          <a:lstStyle/>
          <a:p>
            <a:r>
              <a:rPr lang="en-US"/>
              <a:t>Click to edit Master title style</a:t>
            </a:r>
          </a:p>
        </p:txBody>
      </p:sp>
      <p:sp>
        <p:nvSpPr>
          <p:cNvPr id="3" name="Text Placeholder 2">
            <a:extLst>
              <a:ext uri="{FF2B5EF4-FFF2-40B4-BE49-F238E27FC236}">
                <a16:creationId xmlns:a16="http://schemas.microsoft.com/office/drawing/2014/main" id="{899BB395-53A5-4456-8144-E81D03B5A118}"/>
              </a:ext>
            </a:extLst>
          </p:cNvPr>
          <p:cNvSpPr>
            <a:spLocks noGrp="1"/>
          </p:cNvSpPr>
          <p:nvPr>
            <p:ph type="body" sz="half" idx="1"/>
          </p:nvPr>
        </p:nvSpPr>
        <p:spPr>
          <a:xfrm>
            <a:off x="609600" y="1885950"/>
            <a:ext cx="5350933" cy="417195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Online Image Placeholder 3">
            <a:extLst>
              <a:ext uri="{FF2B5EF4-FFF2-40B4-BE49-F238E27FC236}">
                <a16:creationId xmlns:a16="http://schemas.microsoft.com/office/drawing/2014/main" id="{91D46887-D4BA-4607-85E3-90F73A0F74C7}"/>
              </a:ext>
            </a:extLst>
          </p:cNvPr>
          <p:cNvSpPr>
            <a:spLocks noGrp="1"/>
          </p:cNvSpPr>
          <p:nvPr>
            <p:ph type="clipArt" sz="half" idx="2"/>
          </p:nvPr>
        </p:nvSpPr>
        <p:spPr>
          <a:xfrm>
            <a:off x="6163734" y="1885950"/>
            <a:ext cx="5350933" cy="4171950"/>
          </a:xfrm>
        </p:spPr>
        <p:txBody>
          <a:bodyPr/>
          <a:lstStyle/>
          <a:p>
            <a:pPr lvl="0"/>
            <a:endParaRPr lang="en-US" noProof="0"/>
          </a:p>
        </p:txBody>
      </p:sp>
      <p:sp>
        <p:nvSpPr>
          <p:cNvPr id="5" name="Rectangle 1028">
            <a:extLst>
              <a:ext uri="{FF2B5EF4-FFF2-40B4-BE49-F238E27FC236}">
                <a16:creationId xmlns:a16="http://schemas.microsoft.com/office/drawing/2014/main" id="{E9A6AEF3-9A82-41E6-88A2-0F5BF538B298}"/>
              </a:ext>
            </a:extLst>
          </p:cNvPr>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1029">
            <a:extLst>
              <a:ext uri="{FF2B5EF4-FFF2-40B4-BE49-F238E27FC236}">
                <a16:creationId xmlns:a16="http://schemas.microsoft.com/office/drawing/2014/main" id="{C62B7D36-BCE6-4B60-91BF-05C15929C390}"/>
              </a:ext>
            </a:extLst>
          </p:cNvPr>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1030">
            <a:extLst>
              <a:ext uri="{FF2B5EF4-FFF2-40B4-BE49-F238E27FC236}">
                <a16:creationId xmlns:a16="http://schemas.microsoft.com/office/drawing/2014/main" id="{999C6684-0B61-4CE7-8ACA-62477A7F55E2}"/>
              </a:ext>
            </a:extLst>
          </p:cNvPr>
          <p:cNvSpPr>
            <a:spLocks noGrp="1" noChangeArrowheads="1"/>
          </p:cNvSpPr>
          <p:nvPr>
            <p:ph type="sldNum" sz="quarter" idx="12"/>
          </p:nvPr>
        </p:nvSpPr>
        <p:spPr>
          <a:ln/>
        </p:spPr>
        <p:txBody>
          <a:bodyPr/>
          <a:lstStyle>
            <a:lvl1pPr>
              <a:defRPr/>
            </a:lvl1pPr>
          </a:lstStyle>
          <a:p>
            <a:fld id="{5643399B-2CDF-48E7-924B-A315530C7E07}" type="slidenum">
              <a:rPr lang="en-US" altLang="zh-TW"/>
              <a:pPr/>
              <a:t>‹#›</a:t>
            </a:fld>
            <a:endParaRPr lang="en-US" altLang="zh-TW"/>
          </a:p>
        </p:txBody>
      </p:sp>
    </p:spTree>
    <p:extLst>
      <p:ext uri="{BB962C8B-B14F-4D97-AF65-F5344CB8AC3E}">
        <p14:creationId xmlns:p14="http://schemas.microsoft.com/office/powerpoint/2010/main" val="2964143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endParaRPr lang="en-GB"/>
          </a:p>
        </p:txBody>
      </p:sp>
      <p:sp>
        <p:nvSpPr>
          <p:cNvPr id="3" name="Table Placeholder 2"/>
          <p:cNvSpPr>
            <a:spLocks noGrp="1"/>
          </p:cNvSpPr>
          <p:nvPr>
            <p:ph type="tbl" idx="1"/>
          </p:nvPr>
        </p:nvSpPr>
        <p:spPr>
          <a:xfrm>
            <a:off x="914400" y="1981200"/>
            <a:ext cx="10363200" cy="4114800"/>
          </a:xfrm>
        </p:spPr>
        <p:txBody>
          <a:bodyPr/>
          <a:lstStyle/>
          <a:p>
            <a:pPr lvl="0"/>
            <a:endParaRPr lang="en-GB" noProof="0"/>
          </a:p>
        </p:txBody>
      </p:sp>
      <p:sp>
        <p:nvSpPr>
          <p:cNvPr id="4" name="Rectangle 4">
            <a:extLst>
              <a:ext uri="{FF2B5EF4-FFF2-40B4-BE49-F238E27FC236}">
                <a16:creationId xmlns:a16="http://schemas.microsoft.com/office/drawing/2014/main" id="{07DDF9C2-4798-4969-AE82-5A7A065C30C5}"/>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a:extLst>
              <a:ext uri="{FF2B5EF4-FFF2-40B4-BE49-F238E27FC236}">
                <a16:creationId xmlns:a16="http://schemas.microsoft.com/office/drawing/2014/main" id="{46E27E4A-A0F4-4560-82FE-EA8F0130472F}"/>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a:extLst>
              <a:ext uri="{FF2B5EF4-FFF2-40B4-BE49-F238E27FC236}">
                <a16:creationId xmlns:a16="http://schemas.microsoft.com/office/drawing/2014/main" id="{D7B680B4-973B-4F24-B014-888C0171534E}"/>
              </a:ext>
            </a:extLst>
          </p:cNvPr>
          <p:cNvSpPr>
            <a:spLocks noGrp="1" noChangeArrowheads="1"/>
          </p:cNvSpPr>
          <p:nvPr>
            <p:ph type="sldNum" sz="quarter" idx="12"/>
          </p:nvPr>
        </p:nvSpPr>
        <p:spPr>
          <a:ln/>
        </p:spPr>
        <p:txBody>
          <a:bodyPr/>
          <a:lstStyle>
            <a:lvl1pPr>
              <a:defRPr/>
            </a:lvl1pPr>
          </a:lstStyle>
          <a:p>
            <a:fld id="{41CF3455-EC81-4F67-9795-37768D9DC889}" type="slidenum">
              <a:rPr lang="en-US" altLang="en-US"/>
              <a:pPr/>
              <a:t>‹#›</a:t>
            </a:fld>
            <a:endParaRPr lang="en-US" altLang="en-US"/>
          </a:p>
        </p:txBody>
      </p:sp>
    </p:spTree>
    <p:extLst>
      <p:ext uri="{BB962C8B-B14F-4D97-AF65-F5344CB8AC3E}">
        <p14:creationId xmlns:p14="http://schemas.microsoft.com/office/powerpoint/2010/main" val="29744787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10363200"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9144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9812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078F79F0-5585-4E6B-B9E3-176C2F959A62}"/>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a:extLst>
              <a:ext uri="{FF2B5EF4-FFF2-40B4-BE49-F238E27FC236}">
                <a16:creationId xmlns:a16="http://schemas.microsoft.com/office/drawing/2014/main" id="{E6C56F58-D0AF-420C-9191-BCDA78B5FA31}"/>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a:extLst>
              <a:ext uri="{FF2B5EF4-FFF2-40B4-BE49-F238E27FC236}">
                <a16:creationId xmlns:a16="http://schemas.microsoft.com/office/drawing/2014/main" id="{1D4760CA-AA43-42E3-ACB3-59ABDE9B5A85}"/>
              </a:ext>
            </a:extLst>
          </p:cNvPr>
          <p:cNvSpPr>
            <a:spLocks noGrp="1" noChangeArrowheads="1"/>
          </p:cNvSpPr>
          <p:nvPr>
            <p:ph type="sldNum" sz="quarter" idx="12"/>
          </p:nvPr>
        </p:nvSpPr>
        <p:spPr>
          <a:ln/>
        </p:spPr>
        <p:txBody>
          <a:bodyPr/>
          <a:lstStyle>
            <a:lvl1pPr>
              <a:defRPr/>
            </a:lvl1pPr>
          </a:lstStyle>
          <a:p>
            <a:fld id="{32A72680-ADE4-4A6D-A7FA-848F248EBBC8}" type="slidenum">
              <a:rPr lang="en-US" altLang="en-US"/>
              <a:pPr/>
              <a:t>‹#›</a:t>
            </a:fld>
            <a:endParaRPr lang="en-US" altLang="en-US"/>
          </a:p>
        </p:txBody>
      </p:sp>
    </p:spTree>
    <p:extLst>
      <p:ext uri="{BB962C8B-B14F-4D97-AF65-F5344CB8AC3E}">
        <p14:creationId xmlns:p14="http://schemas.microsoft.com/office/powerpoint/2010/main" val="28957366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F900235-0645-4B7E-AF24-2387781BBA5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7A706A7-2529-4244-A6A7-C92E2C2D447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500DEC2-5DA9-4832-88C2-86CAEA11F4F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805A00-962C-4832-9C67-F661F9EF3A10}" type="datetimeFigureOut">
              <a:rPr lang="en-GB" smtClean="0"/>
              <a:t>29/04/2026</a:t>
            </a:fld>
            <a:endParaRPr lang="en-GB"/>
          </a:p>
        </p:txBody>
      </p:sp>
      <p:sp>
        <p:nvSpPr>
          <p:cNvPr id="5" name="Footer Placeholder 4">
            <a:extLst>
              <a:ext uri="{FF2B5EF4-FFF2-40B4-BE49-F238E27FC236}">
                <a16:creationId xmlns:a16="http://schemas.microsoft.com/office/drawing/2014/main" id="{84E94511-8E7B-41B3-8FEF-1E0E76F11CF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9201B1D-B86B-4256-BE7F-DABF63B2A14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C28BD9-A35A-461C-BAEF-F2147C7840A1}" type="slidenum">
              <a:rPr lang="en-GB" smtClean="0"/>
              <a:t>‹#›</a:t>
            </a:fld>
            <a:endParaRPr lang="en-GB"/>
          </a:p>
        </p:txBody>
      </p:sp>
    </p:spTree>
    <p:extLst>
      <p:ext uri="{BB962C8B-B14F-4D97-AF65-F5344CB8AC3E}">
        <p14:creationId xmlns:p14="http://schemas.microsoft.com/office/powerpoint/2010/main" val="4668976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oleObject" Target="../embeddings/oleObject1.bin"/><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oleObject" Target="../embeddings/oleObject2.bin"/><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14.gif"/><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5.sv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Layout" Target="../slideLayouts/slideLayout2.xml"/><Relationship Id="rId1" Type="http://schemas.openxmlformats.org/officeDocument/2006/relationships/video" Target="https://www.youtube.com/embed/N3DyeW0Dh30?feature=oembed"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slideLayout" Target="../slideLayouts/slideLayout2.xml"/><Relationship Id="rId1" Type="http://schemas.openxmlformats.org/officeDocument/2006/relationships/video" Target="https://www.youtube.com/embed/bfokof2YMVU?feature=oembed"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slideLayout" Target="../slideLayouts/slideLayout7.xml"/><Relationship Id="rId1" Type="http://schemas.openxmlformats.org/officeDocument/2006/relationships/video" Target="https://www.youtube.com/embed/1h4kW8RX-6k?feature=oembed" TargetMode="Externa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24.png"/><Relationship Id="rId4" Type="http://schemas.openxmlformats.org/officeDocument/2006/relationships/image" Target="../media/image23.png"/></Relationships>
</file>

<file path=ppt/slides/_rels/slide2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slideLayout" Target="../slideLayouts/slideLayout2.xml"/><Relationship Id="rId1" Type="http://schemas.openxmlformats.org/officeDocument/2006/relationships/video" Target="https://www.youtube.com/embed/uo_5l1xJnEI?feature=oembed"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30.png"/><Relationship Id="rId7" Type="http://schemas.openxmlformats.org/officeDocument/2006/relationships/diagramColors" Target="../diagrams/colors2.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3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33.pn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slideLayout" Target="../slideLayouts/slideLayout2.xml"/><Relationship Id="rId1" Type="http://schemas.openxmlformats.org/officeDocument/2006/relationships/video" Target="https://www.youtube.com/embed/tzzbyqFrl-8?feature=oembed" TargetMode="External"/></Relationships>
</file>

<file path=ppt/slides/_rels/slide41.xml.rels><?xml version="1.0" encoding="UTF-8" standalone="yes"?>
<Relationships xmlns="http://schemas.openxmlformats.org/package/2006/relationships"><Relationship Id="rId2" Type="http://schemas.openxmlformats.org/officeDocument/2006/relationships/image" Target="../media/image37.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hyperlink" Target="http://www.google.co.uk/url?sa=i&amp;rct=j&amp;q=&amp;esrc=s&amp;frm=1&amp;source=images&amp;cd=&amp;cad=rja&amp;docid=rniSExuqw5XlVM&amp;tbnid=11vymOux-xY0ZM:&amp;ved=0CAUQjRw&amp;url=http://www.photos.com/images-photo/shivering&amp;ei=nCMKU6KxIoWc0AWmxYFQ&amp;bvm=bv.61725948,d.ZGU&amp;psig=AFQjCNFGzmAbC-SZbS8M79V7ERfDac7-HQ&amp;ust=1393259717314940" TargetMode="Externa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48.sv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51.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3.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8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8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83.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hyperlink" Target="https://www.healthline.com/nutrition/what-does-potassium-do" TargetMode="Externa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6.xml"/></Relationships>
</file>

<file path=ppt/slides/_rels/slide87.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slideLayout" Target="../slideLayouts/slideLayout7.xml"/><Relationship Id="rId1" Type="http://schemas.openxmlformats.org/officeDocument/2006/relationships/video" Target="https://www.youtube.com/embed/TNGSzt2v4xY?feature=oembed" TargetMode="External"/></Relationships>
</file>

<file path=ppt/slides/_rels/slide91.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3" Type="http://schemas.openxmlformats.org/officeDocument/2006/relationships/hyperlink" Target="https://pediaa.com/difference-between-adrenal-gland-and-pituitary-gland/#Adrenal%20Gland" TargetMode="External"/><Relationship Id="rId2" Type="http://schemas.openxmlformats.org/officeDocument/2006/relationships/hyperlink" Target="https://pediaa.com/difference-between-estrogen-and-progesterone/" TargetMode="Externa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hyperlink" Target="http://www.gigantism.com/david-goliath.html" TargetMode="External"/><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68.png"/><Relationship Id="rId4" Type="http://schemas.openxmlformats.org/officeDocument/2006/relationships/image" Target="../media/image67.jpeg"/></Relationships>
</file>

<file path=ppt/slides/_rels/slide95.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See the source image">
            <a:extLst>
              <a:ext uri="{FF2B5EF4-FFF2-40B4-BE49-F238E27FC236}">
                <a16:creationId xmlns:a16="http://schemas.microsoft.com/office/drawing/2014/main" id="{9E9188F6-6ED6-4515-8E4A-1F3D45EBED9D}"/>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133600" y="457200"/>
            <a:ext cx="79248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30238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D1B837E0-1BCF-484F-9E82-B3BB01CFC378}"/>
              </a:ext>
            </a:extLst>
          </p:cNvPr>
          <p:cNvSpPr>
            <a:spLocks noGrp="1" noChangeArrowheads="1"/>
          </p:cNvSpPr>
          <p:nvPr>
            <p:ph type="title"/>
          </p:nvPr>
        </p:nvSpPr>
        <p:spPr/>
        <p:txBody>
          <a:bodyPr/>
          <a:lstStyle/>
          <a:p>
            <a:pPr eaLnBrk="1" hangingPunct="1"/>
            <a:r>
              <a:rPr lang="en-US" altLang="zh-TW">
                <a:latin typeface="Comic Sans MS" panose="030F0702030302020204" pitchFamily="66" charset="0"/>
              </a:rPr>
              <a:t>RENAL SYSTEM</a:t>
            </a:r>
          </a:p>
        </p:txBody>
      </p:sp>
      <p:sp>
        <p:nvSpPr>
          <p:cNvPr id="2051" name="Rectangle 3">
            <a:extLst>
              <a:ext uri="{FF2B5EF4-FFF2-40B4-BE49-F238E27FC236}">
                <a16:creationId xmlns:a16="http://schemas.microsoft.com/office/drawing/2014/main" id="{A13C8832-F0DF-41CE-8F73-7F6F2E820D58}"/>
              </a:ext>
            </a:extLst>
          </p:cNvPr>
          <p:cNvSpPr>
            <a:spLocks noGrp="1" noChangeArrowheads="1"/>
          </p:cNvSpPr>
          <p:nvPr>
            <p:ph type="body" sz="half" idx="1"/>
          </p:nvPr>
        </p:nvSpPr>
        <p:spPr>
          <a:xfrm>
            <a:off x="1981200" y="1885950"/>
            <a:ext cx="4008438" cy="4171950"/>
          </a:xfrm>
        </p:spPr>
        <p:txBody>
          <a:bodyPr/>
          <a:lstStyle/>
          <a:p>
            <a:pPr eaLnBrk="1" hangingPunct="1">
              <a:buFont typeface="Monotype Sorts" pitchFamily="2" charset="2"/>
              <a:buNone/>
            </a:pPr>
            <a:r>
              <a:rPr lang="en-US" altLang="zh-TW" i="1"/>
              <a:t>EXCRETION </a:t>
            </a:r>
          </a:p>
          <a:p>
            <a:pPr eaLnBrk="1" hangingPunct="1">
              <a:buFont typeface="Monotype Sorts" pitchFamily="2" charset="2"/>
              <a:buNone/>
            </a:pPr>
            <a:r>
              <a:rPr lang="en-US" altLang="zh-TW" i="1"/>
              <a:t>~ </a:t>
            </a:r>
            <a:r>
              <a:rPr lang="en-US" altLang="zh-TW"/>
              <a:t>removal of toxic </a:t>
            </a:r>
            <a:r>
              <a:rPr lang="en-US" altLang="zh-TW" u="sng"/>
              <a:t>waste </a:t>
            </a:r>
            <a:r>
              <a:rPr lang="en-US" altLang="zh-TW"/>
              <a:t>productions of metabolism from the body</a:t>
            </a:r>
          </a:p>
          <a:p>
            <a:pPr eaLnBrk="1" hangingPunct="1">
              <a:buFont typeface="Monotype Sorts" pitchFamily="2" charset="2"/>
              <a:buNone/>
            </a:pPr>
            <a:r>
              <a:rPr lang="en-US" altLang="zh-TW" i="1"/>
              <a:t>WASTE</a:t>
            </a:r>
            <a:endParaRPr lang="en-US" altLang="zh-TW"/>
          </a:p>
          <a:p>
            <a:pPr eaLnBrk="1" hangingPunct="1">
              <a:buFont typeface="Monotype Sorts" pitchFamily="2" charset="2"/>
              <a:buNone/>
            </a:pPr>
            <a:r>
              <a:rPr lang="en-US" altLang="zh-TW"/>
              <a:t>~ nitrogenous waste (urea &amp; ammonia), CO</a:t>
            </a:r>
            <a:r>
              <a:rPr lang="en-US" altLang="zh-TW" baseline="-25000"/>
              <a:t>2</a:t>
            </a:r>
            <a:r>
              <a:rPr lang="en-US" altLang="zh-TW"/>
              <a:t>, bile pigment</a:t>
            </a:r>
            <a:endParaRPr lang="en-US" altLang="zh-TW" i="1"/>
          </a:p>
        </p:txBody>
      </p:sp>
      <p:graphicFrame>
        <p:nvGraphicFramePr>
          <p:cNvPr id="6148" name="Object 4">
            <a:extLst>
              <a:ext uri="{FF2B5EF4-FFF2-40B4-BE49-F238E27FC236}">
                <a16:creationId xmlns:a16="http://schemas.microsoft.com/office/drawing/2014/main" id="{181D9F34-4577-4611-82B7-B179560CB72C}"/>
              </a:ext>
            </a:extLst>
          </p:cNvPr>
          <p:cNvGraphicFramePr>
            <a:graphicFrameLocks noGrp="1" noChangeAspect="1"/>
          </p:cNvGraphicFramePr>
          <p:nvPr>
            <p:ph type="clipArt" sz="half" idx="2"/>
          </p:nvPr>
        </p:nvGraphicFramePr>
        <p:xfrm>
          <a:off x="6151564" y="2533650"/>
          <a:ext cx="4008437" cy="2876550"/>
        </p:xfrm>
        <a:graphic>
          <a:graphicData uri="http://schemas.openxmlformats.org/presentationml/2006/ole">
            <mc:AlternateContent xmlns:mc="http://schemas.openxmlformats.org/markup-compatibility/2006">
              <mc:Choice xmlns:v="urn:schemas-microsoft-com:vml" Requires="v">
                <p:oleObj name="多媒體項目" r:id="rId2" imgW="5357813" imgH="3992563" progId="MS_ClipArt_Gallery.2">
                  <p:embed/>
                </p:oleObj>
              </mc:Choice>
              <mc:Fallback>
                <p:oleObj name="多媒體項目" r:id="rId2" imgW="5357813" imgH="3992563" progId="MS_ClipArt_Gallery.2">
                  <p:embed/>
                  <p:pic>
                    <p:nvPicPr>
                      <p:cNvPr id="6148" name="Object 4">
                        <a:extLst>
                          <a:ext uri="{FF2B5EF4-FFF2-40B4-BE49-F238E27FC236}">
                            <a16:creationId xmlns:a16="http://schemas.microsoft.com/office/drawing/2014/main" id="{181D9F34-4577-4611-82B7-B179560CB7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1564" y="2533650"/>
                        <a:ext cx="4008437" cy="2876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51">
                                            <p:txEl>
                                              <p:pRg st="0" end="0"/>
                                            </p:txEl>
                                          </p:spTgt>
                                        </p:tgtEl>
                                        <p:attrNameLst>
                                          <p:attrName>style.visibility</p:attrName>
                                        </p:attrNameLst>
                                      </p:cBhvr>
                                      <p:to>
                                        <p:strVal val="visible"/>
                                      </p:to>
                                    </p:set>
                                    <p:animEffect transition="in" filter="blinds(horizontal)">
                                      <p:cBhvr>
                                        <p:cTn id="7" dur="500"/>
                                        <p:tgtEl>
                                          <p:spTgt spid="205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051">
                                            <p:txEl>
                                              <p:pRg st="1" end="1"/>
                                            </p:txEl>
                                          </p:spTgt>
                                        </p:tgtEl>
                                        <p:attrNameLst>
                                          <p:attrName>style.visibility</p:attrName>
                                        </p:attrNameLst>
                                      </p:cBhvr>
                                      <p:to>
                                        <p:strVal val="visible"/>
                                      </p:to>
                                    </p:set>
                                    <p:animEffect transition="in" filter="blinds(horizontal)">
                                      <p:cBhvr>
                                        <p:cTn id="12" dur="500"/>
                                        <p:tgtEl>
                                          <p:spTgt spid="205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051">
                                            <p:txEl>
                                              <p:pRg st="2" end="2"/>
                                            </p:txEl>
                                          </p:spTgt>
                                        </p:tgtEl>
                                        <p:attrNameLst>
                                          <p:attrName>style.visibility</p:attrName>
                                        </p:attrNameLst>
                                      </p:cBhvr>
                                      <p:to>
                                        <p:strVal val="visible"/>
                                      </p:to>
                                    </p:set>
                                    <p:animEffect transition="in" filter="blinds(horizontal)">
                                      <p:cBhvr>
                                        <p:cTn id="17" dur="500"/>
                                        <p:tgtEl>
                                          <p:spTgt spid="2051">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051">
                                            <p:txEl>
                                              <p:pRg st="3" end="3"/>
                                            </p:txEl>
                                          </p:spTgt>
                                        </p:tgtEl>
                                        <p:attrNameLst>
                                          <p:attrName>style.visibility</p:attrName>
                                        </p:attrNameLst>
                                      </p:cBhvr>
                                      <p:to>
                                        <p:strVal val="visible"/>
                                      </p:to>
                                    </p:set>
                                    <p:animEffect transition="in" filter="blinds(horizontal)">
                                      <p:cBhvr>
                                        <p:cTn id="22" dur="500"/>
                                        <p:tgtEl>
                                          <p:spTgt spid="205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1" grpId="0" build="p"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49E036EE-CB87-402C-89E2-975A07F17E99}"/>
              </a:ext>
            </a:extLst>
          </p:cNvPr>
          <p:cNvSpPr>
            <a:spLocks noGrp="1" noChangeArrowheads="1"/>
          </p:cNvSpPr>
          <p:nvPr>
            <p:ph type="title"/>
          </p:nvPr>
        </p:nvSpPr>
        <p:spPr/>
        <p:txBody>
          <a:bodyPr/>
          <a:lstStyle/>
          <a:p>
            <a:pPr eaLnBrk="1" hangingPunct="1"/>
            <a:r>
              <a:rPr lang="en-US" altLang="zh-TW">
                <a:latin typeface="Comic Sans MS" panose="030F0702030302020204" pitchFamily="66" charset="0"/>
              </a:rPr>
              <a:t>RENAL SYSTEM</a:t>
            </a:r>
          </a:p>
        </p:txBody>
      </p:sp>
      <p:sp>
        <p:nvSpPr>
          <p:cNvPr id="7171" name="Rectangle 3">
            <a:extLst>
              <a:ext uri="{FF2B5EF4-FFF2-40B4-BE49-F238E27FC236}">
                <a16:creationId xmlns:a16="http://schemas.microsoft.com/office/drawing/2014/main" id="{8F668476-ED24-465D-B75F-807673FCEDE2}"/>
              </a:ext>
            </a:extLst>
          </p:cNvPr>
          <p:cNvSpPr>
            <a:spLocks noGrp="1" noChangeArrowheads="1"/>
          </p:cNvSpPr>
          <p:nvPr>
            <p:ph type="body" sz="half" idx="1"/>
          </p:nvPr>
        </p:nvSpPr>
        <p:spPr>
          <a:xfrm>
            <a:off x="1981200" y="1885950"/>
            <a:ext cx="4008438" cy="4171950"/>
          </a:xfrm>
        </p:spPr>
        <p:txBody>
          <a:bodyPr/>
          <a:lstStyle/>
          <a:p>
            <a:pPr eaLnBrk="1" hangingPunct="1">
              <a:buFont typeface="Monotype Sorts" pitchFamily="2" charset="2"/>
              <a:buNone/>
            </a:pPr>
            <a:r>
              <a:rPr lang="en-US" altLang="zh-TW" i="1"/>
              <a:t>OSMOREGULATION</a:t>
            </a:r>
            <a:endParaRPr lang="en-US" altLang="zh-TW"/>
          </a:p>
          <a:p>
            <a:pPr eaLnBrk="1" hangingPunct="1">
              <a:buFont typeface="Monotype Sorts" pitchFamily="2" charset="2"/>
              <a:buNone/>
            </a:pPr>
            <a:r>
              <a:rPr lang="en-US" altLang="zh-TW"/>
              <a:t>~ the process maintaining constant osmotic equilibrium between the internal &amp; external environment of an organism</a:t>
            </a:r>
          </a:p>
          <a:p>
            <a:pPr eaLnBrk="1" hangingPunct="1">
              <a:buFont typeface="Monotype Sorts" pitchFamily="2" charset="2"/>
              <a:buNone/>
            </a:pPr>
            <a:endParaRPr lang="en-US" altLang="zh-TW" i="1"/>
          </a:p>
        </p:txBody>
      </p:sp>
      <p:graphicFrame>
        <p:nvGraphicFramePr>
          <p:cNvPr id="7172" name="Object 4">
            <a:extLst>
              <a:ext uri="{FF2B5EF4-FFF2-40B4-BE49-F238E27FC236}">
                <a16:creationId xmlns:a16="http://schemas.microsoft.com/office/drawing/2014/main" id="{C2668023-D8D5-43BC-B0B5-12B348499B32}"/>
              </a:ext>
            </a:extLst>
          </p:cNvPr>
          <p:cNvGraphicFramePr>
            <a:graphicFrameLocks noGrp="1" noChangeAspect="1"/>
          </p:cNvGraphicFramePr>
          <p:nvPr>
            <p:ph type="clipArt" sz="half" idx="2"/>
          </p:nvPr>
        </p:nvGraphicFramePr>
        <p:xfrm>
          <a:off x="6151564" y="1954214"/>
          <a:ext cx="4008437" cy="4035425"/>
        </p:xfrm>
        <a:graphic>
          <a:graphicData uri="http://schemas.openxmlformats.org/presentationml/2006/ole">
            <mc:AlternateContent xmlns:mc="http://schemas.openxmlformats.org/markup-compatibility/2006">
              <mc:Choice xmlns:v="urn:schemas-microsoft-com:vml" Requires="v">
                <p:oleObj name="多媒體項目" r:id="rId2" imgW="3244850" imgH="3390900" progId="MS_ClipArt_Gallery.2">
                  <p:embed/>
                </p:oleObj>
              </mc:Choice>
              <mc:Fallback>
                <p:oleObj name="多媒體項目" r:id="rId2" imgW="3244850" imgH="3390900" progId="MS_ClipArt_Gallery.2">
                  <p:embed/>
                  <p:pic>
                    <p:nvPicPr>
                      <p:cNvPr id="7172" name="Object 4">
                        <a:extLst>
                          <a:ext uri="{FF2B5EF4-FFF2-40B4-BE49-F238E27FC236}">
                            <a16:creationId xmlns:a16="http://schemas.microsoft.com/office/drawing/2014/main" id="{C2668023-D8D5-43BC-B0B5-12B348499B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1564" y="1954214"/>
                        <a:ext cx="4008437" cy="4035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4" descr="renalsystem">
            <a:extLst>
              <a:ext uri="{FF2B5EF4-FFF2-40B4-BE49-F238E27FC236}">
                <a16:creationId xmlns:a16="http://schemas.microsoft.com/office/drawing/2014/main" id="{574C2D02-8F95-452B-B8EE-6D76585D3BB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640013" y="476251"/>
            <a:ext cx="7416800" cy="56165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8" name="Text Box 7">
            <a:extLst>
              <a:ext uri="{FF2B5EF4-FFF2-40B4-BE49-F238E27FC236}">
                <a16:creationId xmlns:a16="http://schemas.microsoft.com/office/drawing/2014/main" id="{F888C652-52A0-4E50-979E-D6A78D546DC1}"/>
              </a:ext>
            </a:extLst>
          </p:cNvPr>
          <p:cNvSpPr txBox="1">
            <a:spLocks noChangeArrowheads="1"/>
          </p:cNvSpPr>
          <p:nvPr/>
        </p:nvSpPr>
        <p:spPr bwMode="auto">
          <a:xfrm>
            <a:off x="2208213" y="2060575"/>
            <a:ext cx="1295400" cy="457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kumimoji="1" sz="2400">
                <a:solidFill>
                  <a:schemeClr val="tx1"/>
                </a:solidFill>
                <a:latin typeface="Times New Roman" panose="02020603050405020304" pitchFamily="18" charset="0"/>
                <a:ea typeface="新細明體" panose="02020500000000000000" pitchFamily="18" charset="-120"/>
              </a:defRPr>
            </a:lvl1pPr>
            <a:lvl2pPr marL="742950" indent="-285750">
              <a:defRPr kumimoji="1" sz="2400">
                <a:solidFill>
                  <a:schemeClr val="tx1"/>
                </a:solidFill>
                <a:latin typeface="Times New Roman" panose="02020603050405020304" pitchFamily="18" charset="0"/>
                <a:ea typeface="新細明體" panose="02020500000000000000" pitchFamily="18" charset="-120"/>
              </a:defRPr>
            </a:lvl2pPr>
            <a:lvl3pPr marL="1143000" indent="-228600">
              <a:defRPr kumimoji="1" sz="2400">
                <a:solidFill>
                  <a:schemeClr val="tx1"/>
                </a:solidFill>
                <a:latin typeface="Times New Roman" panose="02020603050405020304" pitchFamily="18" charset="0"/>
                <a:ea typeface="新細明體" panose="02020500000000000000" pitchFamily="18" charset="-120"/>
              </a:defRPr>
            </a:lvl3pPr>
            <a:lvl4pPr marL="1600200" indent="-228600">
              <a:defRPr kumimoji="1" sz="2400">
                <a:solidFill>
                  <a:schemeClr val="tx1"/>
                </a:solidFill>
                <a:latin typeface="Times New Roman" panose="02020603050405020304" pitchFamily="18" charset="0"/>
                <a:ea typeface="新細明體" panose="02020500000000000000" pitchFamily="18" charset="-120"/>
              </a:defRPr>
            </a:lvl4pPr>
            <a:lvl5pPr marL="2057400" indent="-22860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spcBef>
                <a:spcPct val="50000"/>
              </a:spcBef>
            </a:pPr>
            <a:r>
              <a:rPr lang="en-US" altLang="zh-TW"/>
              <a:t>Kidney</a:t>
            </a:r>
          </a:p>
        </p:txBody>
      </p:sp>
      <p:sp>
        <p:nvSpPr>
          <p:cNvPr id="11269" name="Text Box 8">
            <a:extLst>
              <a:ext uri="{FF2B5EF4-FFF2-40B4-BE49-F238E27FC236}">
                <a16:creationId xmlns:a16="http://schemas.microsoft.com/office/drawing/2014/main" id="{0C2A78B7-D4C9-4E47-8DB8-2C1F54E84746}"/>
              </a:ext>
            </a:extLst>
          </p:cNvPr>
          <p:cNvSpPr txBox="1">
            <a:spLocks noChangeArrowheads="1"/>
          </p:cNvSpPr>
          <p:nvPr/>
        </p:nvSpPr>
        <p:spPr bwMode="auto">
          <a:xfrm>
            <a:off x="2208214" y="3284538"/>
            <a:ext cx="1296987" cy="457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kumimoji="1" sz="2400">
                <a:solidFill>
                  <a:schemeClr val="tx1"/>
                </a:solidFill>
                <a:latin typeface="Times New Roman" panose="02020603050405020304" pitchFamily="18" charset="0"/>
                <a:ea typeface="新細明體" panose="02020500000000000000" pitchFamily="18" charset="-120"/>
              </a:defRPr>
            </a:lvl1pPr>
            <a:lvl2pPr marL="742950" indent="-285750">
              <a:defRPr kumimoji="1" sz="2400">
                <a:solidFill>
                  <a:schemeClr val="tx1"/>
                </a:solidFill>
                <a:latin typeface="Times New Roman" panose="02020603050405020304" pitchFamily="18" charset="0"/>
                <a:ea typeface="新細明體" panose="02020500000000000000" pitchFamily="18" charset="-120"/>
              </a:defRPr>
            </a:lvl2pPr>
            <a:lvl3pPr marL="1143000" indent="-228600">
              <a:defRPr kumimoji="1" sz="2400">
                <a:solidFill>
                  <a:schemeClr val="tx1"/>
                </a:solidFill>
                <a:latin typeface="Times New Roman" panose="02020603050405020304" pitchFamily="18" charset="0"/>
                <a:ea typeface="新細明體" panose="02020500000000000000" pitchFamily="18" charset="-120"/>
              </a:defRPr>
            </a:lvl3pPr>
            <a:lvl4pPr marL="1600200" indent="-228600">
              <a:defRPr kumimoji="1" sz="2400">
                <a:solidFill>
                  <a:schemeClr val="tx1"/>
                </a:solidFill>
                <a:latin typeface="Times New Roman" panose="02020603050405020304" pitchFamily="18" charset="0"/>
                <a:ea typeface="新細明體" panose="02020500000000000000" pitchFamily="18" charset="-120"/>
              </a:defRPr>
            </a:lvl4pPr>
            <a:lvl5pPr marL="2057400" indent="-22860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spcBef>
                <a:spcPct val="50000"/>
              </a:spcBef>
            </a:pPr>
            <a:r>
              <a:rPr lang="en-US" altLang="zh-TW"/>
              <a:t>Bladder</a:t>
            </a:r>
          </a:p>
        </p:txBody>
      </p:sp>
      <p:sp>
        <p:nvSpPr>
          <p:cNvPr id="11270" name="Text Box 9">
            <a:extLst>
              <a:ext uri="{FF2B5EF4-FFF2-40B4-BE49-F238E27FC236}">
                <a16:creationId xmlns:a16="http://schemas.microsoft.com/office/drawing/2014/main" id="{A89F7EB0-D2B2-4519-AE94-DB1B5ABF11D9}"/>
              </a:ext>
            </a:extLst>
          </p:cNvPr>
          <p:cNvSpPr txBox="1">
            <a:spLocks noChangeArrowheads="1"/>
          </p:cNvSpPr>
          <p:nvPr/>
        </p:nvSpPr>
        <p:spPr bwMode="auto">
          <a:xfrm>
            <a:off x="8688389" y="5229225"/>
            <a:ext cx="1368425" cy="457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kumimoji="1" sz="2400">
                <a:solidFill>
                  <a:schemeClr val="tx1"/>
                </a:solidFill>
                <a:latin typeface="Times New Roman" panose="02020603050405020304" pitchFamily="18" charset="0"/>
                <a:ea typeface="新細明體" panose="02020500000000000000" pitchFamily="18" charset="-120"/>
              </a:defRPr>
            </a:lvl1pPr>
            <a:lvl2pPr marL="742950" indent="-285750">
              <a:defRPr kumimoji="1" sz="2400">
                <a:solidFill>
                  <a:schemeClr val="tx1"/>
                </a:solidFill>
                <a:latin typeface="Times New Roman" panose="02020603050405020304" pitchFamily="18" charset="0"/>
                <a:ea typeface="新細明體" panose="02020500000000000000" pitchFamily="18" charset="-120"/>
              </a:defRPr>
            </a:lvl2pPr>
            <a:lvl3pPr marL="1143000" indent="-228600">
              <a:defRPr kumimoji="1" sz="2400">
                <a:solidFill>
                  <a:schemeClr val="tx1"/>
                </a:solidFill>
                <a:latin typeface="Times New Roman" panose="02020603050405020304" pitchFamily="18" charset="0"/>
                <a:ea typeface="新細明體" panose="02020500000000000000" pitchFamily="18" charset="-120"/>
              </a:defRPr>
            </a:lvl3pPr>
            <a:lvl4pPr marL="1600200" indent="-228600">
              <a:defRPr kumimoji="1" sz="2400">
                <a:solidFill>
                  <a:schemeClr val="tx1"/>
                </a:solidFill>
                <a:latin typeface="Times New Roman" panose="02020603050405020304" pitchFamily="18" charset="0"/>
                <a:ea typeface="新細明體" panose="02020500000000000000" pitchFamily="18" charset="-120"/>
              </a:defRPr>
            </a:lvl4pPr>
            <a:lvl5pPr marL="2057400" indent="-22860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spcBef>
                <a:spcPct val="50000"/>
              </a:spcBef>
            </a:pPr>
            <a:r>
              <a:rPr lang="en-US" altLang="zh-TW"/>
              <a:t>Urethra</a:t>
            </a:r>
          </a:p>
        </p:txBody>
      </p:sp>
      <p:sp>
        <p:nvSpPr>
          <p:cNvPr id="11271" name="Text Box 10">
            <a:extLst>
              <a:ext uri="{FF2B5EF4-FFF2-40B4-BE49-F238E27FC236}">
                <a16:creationId xmlns:a16="http://schemas.microsoft.com/office/drawing/2014/main" id="{8826C499-4EBE-451C-93F2-3138C67851D1}"/>
              </a:ext>
            </a:extLst>
          </p:cNvPr>
          <p:cNvSpPr txBox="1">
            <a:spLocks noChangeArrowheads="1"/>
          </p:cNvSpPr>
          <p:nvPr/>
        </p:nvSpPr>
        <p:spPr bwMode="auto">
          <a:xfrm>
            <a:off x="7608889" y="2708275"/>
            <a:ext cx="1150937" cy="457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kumimoji="1" sz="2400">
                <a:solidFill>
                  <a:schemeClr val="tx1"/>
                </a:solidFill>
                <a:latin typeface="Times New Roman" panose="02020603050405020304" pitchFamily="18" charset="0"/>
                <a:ea typeface="新細明體" panose="02020500000000000000" pitchFamily="18" charset="-120"/>
              </a:defRPr>
            </a:lvl1pPr>
            <a:lvl2pPr marL="742950" indent="-285750">
              <a:defRPr kumimoji="1" sz="2400">
                <a:solidFill>
                  <a:schemeClr val="tx1"/>
                </a:solidFill>
                <a:latin typeface="Times New Roman" panose="02020603050405020304" pitchFamily="18" charset="0"/>
                <a:ea typeface="新細明體" panose="02020500000000000000" pitchFamily="18" charset="-120"/>
              </a:defRPr>
            </a:lvl2pPr>
            <a:lvl3pPr marL="1143000" indent="-228600">
              <a:defRPr kumimoji="1" sz="2400">
                <a:solidFill>
                  <a:schemeClr val="tx1"/>
                </a:solidFill>
                <a:latin typeface="Times New Roman" panose="02020603050405020304" pitchFamily="18" charset="0"/>
                <a:ea typeface="新細明體" panose="02020500000000000000" pitchFamily="18" charset="-120"/>
              </a:defRPr>
            </a:lvl3pPr>
            <a:lvl4pPr marL="1600200" indent="-228600">
              <a:defRPr kumimoji="1" sz="2400">
                <a:solidFill>
                  <a:schemeClr val="tx1"/>
                </a:solidFill>
                <a:latin typeface="Times New Roman" panose="02020603050405020304" pitchFamily="18" charset="0"/>
                <a:ea typeface="新細明體" panose="02020500000000000000" pitchFamily="18" charset="-120"/>
              </a:defRPr>
            </a:lvl4pPr>
            <a:lvl5pPr marL="2057400" indent="-22860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spcBef>
                <a:spcPct val="50000"/>
              </a:spcBef>
            </a:pPr>
            <a:r>
              <a:rPr lang="en-US" altLang="zh-TW"/>
              <a:t>Ureter</a:t>
            </a:r>
          </a:p>
        </p:txBody>
      </p:sp>
      <p:sp>
        <p:nvSpPr>
          <p:cNvPr id="11272" name="Text Box 11">
            <a:extLst>
              <a:ext uri="{FF2B5EF4-FFF2-40B4-BE49-F238E27FC236}">
                <a16:creationId xmlns:a16="http://schemas.microsoft.com/office/drawing/2014/main" id="{E5FD9998-0626-479E-9CA3-87E0E78BF069}"/>
              </a:ext>
            </a:extLst>
          </p:cNvPr>
          <p:cNvSpPr txBox="1">
            <a:spLocks noChangeArrowheads="1"/>
          </p:cNvSpPr>
          <p:nvPr/>
        </p:nvSpPr>
        <p:spPr bwMode="auto">
          <a:xfrm>
            <a:off x="7535864" y="1700213"/>
            <a:ext cx="2160587" cy="45720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kumimoji="1" sz="2400">
                <a:solidFill>
                  <a:schemeClr val="tx1"/>
                </a:solidFill>
                <a:latin typeface="Times New Roman" panose="02020603050405020304" pitchFamily="18" charset="0"/>
                <a:ea typeface="新細明體" panose="02020500000000000000" pitchFamily="18" charset="-120"/>
              </a:defRPr>
            </a:lvl1pPr>
            <a:lvl2pPr marL="742950" indent="-285750">
              <a:defRPr kumimoji="1" sz="2400">
                <a:solidFill>
                  <a:schemeClr val="tx1"/>
                </a:solidFill>
                <a:latin typeface="Times New Roman" panose="02020603050405020304" pitchFamily="18" charset="0"/>
                <a:ea typeface="新細明體" panose="02020500000000000000" pitchFamily="18" charset="-120"/>
              </a:defRPr>
            </a:lvl2pPr>
            <a:lvl3pPr marL="1143000" indent="-228600">
              <a:defRPr kumimoji="1" sz="2400">
                <a:solidFill>
                  <a:schemeClr val="tx1"/>
                </a:solidFill>
                <a:latin typeface="Times New Roman" panose="02020603050405020304" pitchFamily="18" charset="0"/>
                <a:ea typeface="新細明體" panose="02020500000000000000" pitchFamily="18" charset="-120"/>
              </a:defRPr>
            </a:lvl3pPr>
            <a:lvl4pPr marL="1600200" indent="-228600">
              <a:defRPr kumimoji="1" sz="2400">
                <a:solidFill>
                  <a:schemeClr val="tx1"/>
                </a:solidFill>
                <a:latin typeface="Times New Roman" panose="02020603050405020304" pitchFamily="18" charset="0"/>
                <a:ea typeface="新細明體" panose="02020500000000000000" pitchFamily="18" charset="-120"/>
              </a:defRPr>
            </a:lvl4pPr>
            <a:lvl5pPr marL="2057400" indent="-228600">
              <a:defRPr kumimoji="1" sz="24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2400">
                <a:solidFill>
                  <a:schemeClr val="tx1"/>
                </a:solidFill>
                <a:latin typeface="Times New Roman" panose="02020603050405020304" pitchFamily="18" charset="0"/>
                <a:ea typeface="新細明體" panose="02020500000000000000" pitchFamily="18" charset="-120"/>
              </a:defRPr>
            </a:lvl9pPr>
          </a:lstStyle>
          <a:p>
            <a:pPr eaLnBrk="1" hangingPunct="1">
              <a:spcBef>
                <a:spcPct val="50000"/>
              </a:spcBef>
            </a:pPr>
            <a:r>
              <a:rPr lang="en-US" altLang="zh-TW"/>
              <a:t>Diaphragm</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bg>
      <p:bgPr>
        <a:solidFill>
          <a:schemeClr val="bg1"/>
        </a:solidFill>
        <a:effectLst/>
      </p:bgPr>
    </p:bg>
    <p:spTree>
      <p:nvGrpSpPr>
        <p:cNvPr id="1" name=""/>
        <p:cNvGrpSpPr/>
        <p:nvPr/>
      </p:nvGrpSpPr>
      <p:grpSpPr>
        <a:xfrm>
          <a:off x="0" y="0"/>
          <a:ext cx="0" cy="0"/>
          <a:chOff x="0" y="0"/>
          <a:chExt cx="0" cy="0"/>
        </a:xfrm>
      </p:grpSpPr>
      <p:sp useBgFill="1">
        <p:nvSpPr>
          <p:cNvPr id="12295" name="Rectangle 12294">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97" name="Freeform: Shape 12296">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90" name="Rectangle 2">
            <a:extLst>
              <a:ext uri="{FF2B5EF4-FFF2-40B4-BE49-F238E27FC236}">
                <a16:creationId xmlns:a16="http://schemas.microsoft.com/office/drawing/2014/main" id="{A6748C71-CB58-4C74-BCD5-0AA439825A72}"/>
              </a:ext>
            </a:extLst>
          </p:cNvPr>
          <p:cNvSpPr>
            <a:spLocks noGrp="1" noChangeArrowheads="1"/>
          </p:cNvSpPr>
          <p:nvPr>
            <p:ph type="title"/>
          </p:nvPr>
        </p:nvSpPr>
        <p:spPr>
          <a:xfrm>
            <a:off x="686834" y="1153572"/>
            <a:ext cx="3200400" cy="4461163"/>
          </a:xfrm>
        </p:spPr>
        <p:txBody>
          <a:bodyPr>
            <a:normAutofit/>
          </a:bodyPr>
          <a:lstStyle/>
          <a:p>
            <a:pPr eaLnBrk="1" hangingPunct="1"/>
            <a:r>
              <a:rPr lang="en-US" altLang="zh-TW">
                <a:solidFill>
                  <a:srgbClr val="FFFFFF"/>
                </a:solidFill>
              </a:rPr>
              <a:t> Bladder </a:t>
            </a:r>
            <a:endParaRPr lang="en-US" altLang="zh-TW" dirty="0">
              <a:solidFill>
                <a:srgbClr val="FFFFFF"/>
              </a:solidFill>
            </a:endParaRPr>
          </a:p>
        </p:txBody>
      </p:sp>
      <p:sp>
        <p:nvSpPr>
          <p:cNvPr id="12303" name="Arc 12302">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8195" name="Rectangle 3">
            <a:extLst>
              <a:ext uri="{FF2B5EF4-FFF2-40B4-BE49-F238E27FC236}">
                <a16:creationId xmlns:a16="http://schemas.microsoft.com/office/drawing/2014/main" id="{7112205F-CFA4-46B5-9DB4-B773F41EF7F1}"/>
              </a:ext>
            </a:extLst>
          </p:cNvPr>
          <p:cNvSpPr>
            <a:spLocks noGrp="1" noChangeArrowheads="1"/>
          </p:cNvSpPr>
          <p:nvPr>
            <p:ph type="body" idx="1"/>
          </p:nvPr>
        </p:nvSpPr>
        <p:spPr>
          <a:xfrm>
            <a:off x="4447308" y="591344"/>
            <a:ext cx="6906491" cy="5585619"/>
          </a:xfrm>
        </p:spPr>
        <p:txBody>
          <a:bodyPr anchor="ctr">
            <a:normAutofit/>
          </a:bodyPr>
          <a:lstStyle/>
          <a:p>
            <a:pPr eaLnBrk="1" hangingPunct="1">
              <a:buFont typeface="Monotype Sorts" pitchFamily="2" charset="2"/>
              <a:buNone/>
            </a:pPr>
            <a:endParaRPr lang="en-US" altLang="zh-TW"/>
          </a:p>
          <a:p>
            <a:pPr eaLnBrk="1" hangingPunct="1">
              <a:buFont typeface="Monotype Sorts" pitchFamily="2" charset="2"/>
              <a:buNone/>
            </a:pPr>
            <a:r>
              <a:rPr lang="en-US" altLang="zh-TW">
                <a:latin typeface="Comic Sans MS" panose="030F0702030302020204" pitchFamily="66" charset="0"/>
                <a:sym typeface="Monotype Sorts" pitchFamily="2" charset="2"/>
              </a:rPr>
              <a:t> </a:t>
            </a:r>
            <a:r>
              <a:rPr lang="en-US" altLang="zh-TW">
                <a:sym typeface="Monotype Sorts" pitchFamily="2" charset="2"/>
              </a:rPr>
              <a:t>muscular bag</a:t>
            </a:r>
          </a:p>
          <a:p>
            <a:pPr eaLnBrk="1" hangingPunct="1">
              <a:buFont typeface="Monotype Sorts" pitchFamily="2" charset="2"/>
              <a:buNone/>
            </a:pPr>
            <a:r>
              <a:rPr lang="en-US" altLang="zh-TW">
                <a:latin typeface="Comic Sans MS" panose="030F0702030302020204" pitchFamily="66" charset="0"/>
                <a:sym typeface="Monotype Sorts" pitchFamily="2" charset="2"/>
              </a:rPr>
              <a:t> </a:t>
            </a:r>
            <a:r>
              <a:rPr lang="en-US" altLang="zh-TW">
                <a:sym typeface="Monotype Sorts" pitchFamily="2" charset="2"/>
              </a:rPr>
              <a:t>stores urine temporarily</a:t>
            </a:r>
          </a:p>
          <a:p>
            <a:pPr eaLnBrk="1" hangingPunct="1">
              <a:buFont typeface="Monotype Sorts" pitchFamily="2" charset="2"/>
              <a:buNone/>
            </a:pPr>
            <a:r>
              <a:rPr lang="en-US" altLang="zh-TW">
                <a:latin typeface="Comic Sans MS" panose="030F0702030302020204" pitchFamily="66" charset="0"/>
                <a:sym typeface="Monotype Sorts" pitchFamily="2" charset="2"/>
              </a:rPr>
              <a:t> </a:t>
            </a:r>
            <a:r>
              <a:rPr lang="en-US" altLang="zh-TW">
                <a:sym typeface="Monotype Sorts" pitchFamily="2" charset="2"/>
              </a:rPr>
              <a:t>300 cm</a:t>
            </a:r>
            <a:r>
              <a:rPr lang="en-US" altLang="zh-TW" baseline="30000">
                <a:sym typeface="Monotype Sorts" pitchFamily="2" charset="2"/>
              </a:rPr>
              <a:t>3</a:t>
            </a:r>
            <a:r>
              <a:rPr lang="en-US" altLang="zh-TW">
                <a:sym typeface="Monotype Sorts" pitchFamily="2" charset="2"/>
              </a:rPr>
              <a:t> of urine </a:t>
            </a:r>
            <a:r>
              <a:rPr lang="en-US" altLang="zh-TW">
                <a:sym typeface="Wingdings" panose="05000000000000000000" pitchFamily="2" charset="2"/>
              </a:rPr>
              <a:t> sensation of urination</a:t>
            </a:r>
          </a:p>
          <a:p>
            <a:pPr eaLnBrk="1" hangingPunct="1">
              <a:buFont typeface="Monotype Sorts" pitchFamily="2" charset="2"/>
              <a:buNone/>
            </a:pPr>
            <a:r>
              <a:rPr lang="en-US" altLang="zh-TW">
                <a:latin typeface="Comic Sans MS" panose="030F0702030302020204" pitchFamily="66" charset="0"/>
                <a:sym typeface="Monotype Sorts" pitchFamily="2" charset="2"/>
              </a:rPr>
              <a:t> </a:t>
            </a:r>
            <a:r>
              <a:rPr lang="en-US" altLang="zh-TW">
                <a:sym typeface="Monotype Sorts" pitchFamily="2" charset="2"/>
              </a:rPr>
              <a:t>contraction of bladder + relaxation of sphincter muscle </a:t>
            </a:r>
            <a:r>
              <a:rPr lang="en-US" altLang="zh-TW">
                <a:sym typeface="Wingdings" panose="05000000000000000000" pitchFamily="2" charset="2"/>
              </a:rPr>
              <a:t>forces urine out</a:t>
            </a:r>
          </a:p>
          <a:p>
            <a:pPr eaLnBrk="1" hangingPunct="1">
              <a:buFont typeface="Monotype Sorts" pitchFamily="2" charset="2"/>
              <a:buNone/>
            </a:pPr>
            <a:endParaRPr lang="en-US" altLang="zh-TW">
              <a:latin typeface="Comic Sans MS" panose="030F0702030302020204" pitchFamily="66" charset="0"/>
              <a:sym typeface="Monotype Sorts" pitchFamily="2" charset="2"/>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195">
                                            <p:txEl>
                                              <p:pRg st="1" end="1"/>
                                            </p:txEl>
                                          </p:spTgt>
                                        </p:tgtEl>
                                        <p:attrNameLst>
                                          <p:attrName>style.visibility</p:attrName>
                                        </p:attrNameLst>
                                      </p:cBhvr>
                                      <p:to>
                                        <p:strVal val="visible"/>
                                      </p:to>
                                    </p:set>
                                    <p:anim calcmode="lin" valueType="num">
                                      <p:cBhvr additive="base">
                                        <p:cTn id="7" dur="500" fill="hold"/>
                                        <p:tgtEl>
                                          <p:spTgt spid="819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19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195">
                                            <p:txEl>
                                              <p:pRg st="2" end="2"/>
                                            </p:txEl>
                                          </p:spTgt>
                                        </p:tgtEl>
                                        <p:attrNameLst>
                                          <p:attrName>style.visibility</p:attrName>
                                        </p:attrNameLst>
                                      </p:cBhvr>
                                      <p:to>
                                        <p:strVal val="visible"/>
                                      </p:to>
                                    </p:set>
                                    <p:anim calcmode="lin" valueType="num">
                                      <p:cBhvr additive="base">
                                        <p:cTn id="13" dur="500" fill="hold"/>
                                        <p:tgtEl>
                                          <p:spTgt spid="819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19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195">
                                            <p:txEl>
                                              <p:pRg st="3" end="3"/>
                                            </p:txEl>
                                          </p:spTgt>
                                        </p:tgtEl>
                                        <p:attrNameLst>
                                          <p:attrName>style.visibility</p:attrName>
                                        </p:attrNameLst>
                                      </p:cBhvr>
                                      <p:to>
                                        <p:strVal val="visible"/>
                                      </p:to>
                                    </p:set>
                                    <p:anim calcmode="lin" valueType="num">
                                      <p:cBhvr additive="base">
                                        <p:cTn id="19" dur="500" fill="hold"/>
                                        <p:tgtEl>
                                          <p:spTgt spid="8195">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19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195">
                                            <p:txEl>
                                              <p:pRg st="4" end="4"/>
                                            </p:txEl>
                                          </p:spTgt>
                                        </p:tgtEl>
                                        <p:attrNameLst>
                                          <p:attrName>style.visibility</p:attrName>
                                        </p:attrNameLst>
                                      </p:cBhvr>
                                      <p:to>
                                        <p:strVal val="visible"/>
                                      </p:to>
                                    </p:set>
                                    <p:anim calcmode="lin" valueType="num">
                                      <p:cBhvr additive="base">
                                        <p:cTn id="25" dur="500" fill="hold"/>
                                        <p:tgtEl>
                                          <p:spTgt spid="8195">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19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a:extLst>
              <a:ext uri="{FF2B5EF4-FFF2-40B4-BE49-F238E27FC236}">
                <a16:creationId xmlns:a16="http://schemas.microsoft.com/office/drawing/2014/main" id="{E1987130-6779-4D54-8EF3-504BC2BF4D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9200" y="333375"/>
            <a:ext cx="9753600" cy="6191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15871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0C26700E-7742-4B46-A914-16ABCC41B486}"/>
              </a:ext>
            </a:extLst>
          </p:cNvPr>
          <p:cNvSpPr>
            <a:spLocks noGrp="1" noChangeArrowheads="1"/>
          </p:cNvSpPr>
          <p:nvPr>
            <p:ph type="title"/>
          </p:nvPr>
        </p:nvSpPr>
        <p:spPr/>
        <p:txBody>
          <a:bodyPr/>
          <a:lstStyle/>
          <a:p>
            <a:r>
              <a:rPr lang="en-US" altLang="zh-TW" dirty="0">
                <a:latin typeface="Comic Sans MS" panose="030F0702030302020204" pitchFamily="66" charset="0"/>
              </a:rPr>
              <a:t>URETHRA</a:t>
            </a:r>
            <a:br>
              <a:rPr lang="en-US" altLang="zh-TW" dirty="0"/>
            </a:br>
            <a:endParaRPr lang="en-US" altLang="zh-TW" dirty="0"/>
          </a:p>
        </p:txBody>
      </p:sp>
      <p:sp>
        <p:nvSpPr>
          <p:cNvPr id="9219" name="Rectangle 3">
            <a:extLst>
              <a:ext uri="{FF2B5EF4-FFF2-40B4-BE49-F238E27FC236}">
                <a16:creationId xmlns:a16="http://schemas.microsoft.com/office/drawing/2014/main" id="{F249C84A-9660-4B09-B875-369218A8F7B8}"/>
              </a:ext>
            </a:extLst>
          </p:cNvPr>
          <p:cNvSpPr>
            <a:spLocks noGrp="1" noChangeArrowheads="1"/>
          </p:cNvSpPr>
          <p:nvPr>
            <p:ph type="body" idx="1"/>
          </p:nvPr>
        </p:nvSpPr>
        <p:spPr/>
        <p:txBody>
          <a:bodyPr/>
          <a:lstStyle/>
          <a:p>
            <a:pPr eaLnBrk="1" hangingPunct="1">
              <a:buFont typeface="Monotype Sorts" pitchFamily="2" charset="2"/>
              <a:buNone/>
            </a:pPr>
            <a:r>
              <a:rPr lang="en-US" altLang="zh-TW" dirty="0">
                <a:latin typeface="Comic Sans MS" panose="030F0702030302020204" pitchFamily="66" charset="0"/>
              </a:rPr>
              <a:t>URETHRA</a:t>
            </a:r>
            <a:endParaRPr lang="en-US" altLang="zh-TW" dirty="0"/>
          </a:p>
          <a:p>
            <a:pPr eaLnBrk="1" hangingPunct="1">
              <a:buFont typeface="Monotype Sorts" pitchFamily="2" charset="2"/>
              <a:buNone/>
            </a:pPr>
            <a:r>
              <a:rPr lang="en-US" altLang="zh-TW" dirty="0">
                <a:latin typeface="Comic Sans MS" panose="030F0702030302020204" pitchFamily="66" charset="0"/>
                <a:sym typeface="Monotype Sorts" pitchFamily="2" charset="2"/>
              </a:rPr>
              <a:t> </a:t>
            </a:r>
            <a:r>
              <a:rPr lang="en-US" altLang="zh-TW" dirty="0">
                <a:sym typeface="Monotype Sorts" pitchFamily="2" charset="2"/>
              </a:rPr>
              <a:t>muscular tube</a:t>
            </a:r>
          </a:p>
          <a:p>
            <a:pPr eaLnBrk="1" hangingPunct="1">
              <a:buFont typeface="Monotype Sorts" pitchFamily="2" charset="2"/>
              <a:buNone/>
            </a:pPr>
            <a:r>
              <a:rPr lang="en-US" altLang="zh-TW" dirty="0">
                <a:sym typeface="Monotype Sorts" pitchFamily="2" charset="2"/>
              </a:rPr>
              <a:t> carries ONLY URINE in female</a:t>
            </a:r>
          </a:p>
          <a:p>
            <a:pPr eaLnBrk="1" hangingPunct="1">
              <a:buFont typeface="Monotype Sorts" pitchFamily="2" charset="2"/>
              <a:buNone/>
            </a:pPr>
            <a:r>
              <a:rPr lang="en-US" altLang="zh-TW" dirty="0">
                <a:sym typeface="Monotype Sorts" pitchFamily="2" charset="2"/>
              </a:rPr>
              <a:t> carries URINE &amp; SEMEN in male</a:t>
            </a:r>
            <a:endParaRPr lang="en-US" altLang="zh-TW" dirty="0">
              <a:latin typeface="Comic Sans MS" panose="030F0702030302020204" pitchFamily="66" charset="0"/>
              <a:sym typeface="Monotype Sorts" pitchFamily="2" charset="2"/>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Effect transition="in" filter="blinds(horizontal)">
                                      <p:cBhvr>
                                        <p:cTn id="7" dur="500"/>
                                        <p:tgtEl>
                                          <p:spTgt spid="921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219">
                                            <p:txEl>
                                              <p:pRg st="1" end="1"/>
                                            </p:txEl>
                                          </p:spTgt>
                                        </p:tgtEl>
                                        <p:attrNameLst>
                                          <p:attrName>style.visibility</p:attrName>
                                        </p:attrNameLst>
                                      </p:cBhvr>
                                      <p:to>
                                        <p:strVal val="visible"/>
                                      </p:to>
                                    </p:set>
                                    <p:animEffect transition="in" filter="blinds(horizontal)">
                                      <p:cBhvr>
                                        <p:cTn id="12" dur="500"/>
                                        <p:tgtEl>
                                          <p:spTgt spid="921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219">
                                            <p:txEl>
                                              <p:pRg st="2" end="2"/>
                                            </p:txEl>
                                          </p:spTgt>
                                        </p:tgtEl>
                                        <p:attrNameLst>
                                          <p:attrName>style.visibility</p:attrName>
                                        </p:attrNameLst>
                                      </p:cBhvr>
                                      <p:to>
                                        <p:strVal val="visible"/>
                                      </p:to>
                                    </p:set>
                                    <p:animEffect transition="in" filter="blinds(horizontal)">
                                      <p:cBhvr>
                                        <p:cTn id="17" dur="500"/>
                                        <p:tgtEl>
                                          <p:spTgt spid="9219">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219">
                                            <p:txEl>
                                              <p:pRg st="3" end="3"/>
                                            </p:txEl>
                                          </p:spTgt>
                                        </p:tgtEl>
                                        <p:attrNameLst>
                                          <p:attrName>style.visibility</p:attrName>
                                        </p:attrNameLst>
                                      </p:cBhvr>
                                      <p:to>
                                        <p:strVal val="visible"/>
                                      </p:to>
                                    </p:set>
                                    <p:animEffect transition="in" filter="blinds(horizontal)">
                                      <p:cBhvr>
                                        <p:cTn id="22" dur="500"/>
                                        <p:tgtEl>
                                          <p:spTgt spid="92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026" name="Picture 2" descr="Unlabelled Nephron Structure">
            <a:extLst>
              <a:ext uri="{FF2B5EF4-FFF2-40B4-BE49-F238E27FC236}">
                <a16:creationId xmlns:a16="http://schemas.microsoft.com/office/drawing/2014/main" id="{DBD13BE5-061F-3BC9-ABB5-60AFCFAFC19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2468"/>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1039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Picture 2">
            <a:extLst>
              <a:ext uri="{FF2B5EF4-FFF2-40B4-BE49-F238E27FC236}">
                <a16:creationId xmlns:a16="http://schemas.microsoft.com/office/drawing/2014/main" id="{3E76FA6B-CA67-A1E8-4DBC-E37087BB20D1}"/>
              </a:ext>
            </a:extLst>
          </p:cNvPr>
          <p:cNvPicPr>
            <a:picLocks noChangeAspect="1"/>
          </p:cNvPicPr>
          <p:nvPr/>
        </p:nvPicPr>
        <p:blipFill>
          <a:blip r:embed="rId2">
            <a:extLst>
              <a:ext uri="{28A0092B-C50C-407E-A947-70E740481C1C}">
                <a14:useLocalDpi xmlns:a14="http://schemas.microsoft.com/office/drawing/2010/main" val="0"/>
              </a:ext>
            </a:extLst>
          </a:blip>
          <a:srcRect t="16878" b="30397"/>
          <a:stretch>
            <a:fillRect/>
          </a:stretch>
        </p:blipFill>
        <p:spPr>
          <a:xfrm>
            <a:off x="20" y="1282"/>
            <a:ext cx="12191980" cy="6856718"/>
          </a:xfrm>
          <a:prstGeom prst="rect">
            <a:avLst/>
          </a:prstGeom>
        </p:spPr>
      </p:pic>
    </p:spTree>
    <p:extLst>
      <p:ext uri="{BB962C8B-B14F-4D97-AF65-F5344CB8AC3E}">
        <p14:creationId xmlns:p14="http://schemas.microsoft.com/office/powerpoint/2010/main" val="7578227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Urinary System #2 Diagram | Quizlet">
            <a:extLst>
              <a:ext uri="{FF2B5EF4-FFF2-40B4-BE49-F238E27FC236}">
                <a16:creationId xmlns:a16="http://schemas.microsoft.com/office/drawing/2014/main" id="{993B63AD-F8DD-AD24-2263-10D9812DE7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3613" y="666750"/>
            <a:ext cx="7724775" cy="5524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25602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Simple kidney diagram">
            <a:extLst>
              <a:ext uri="{FF2B5EF4-FFF2-40B4-BE49-F238E27FC236}">
                <a16:creationId xmlns:a16="http://schemas.microsoft.com/office/drawing/2014/main" id="{3A1C0F01-36C2-BEC3-CD1E-FA33B089A3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28875" y="509588"/>
            <a:ext cx="7334250" cy="5838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54197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Osmoregulation Feedback Loops | Elucidate Education">
            <a:extLst>
              <a:ext uri="{FF2B5EF4-FFF2-40B4-BE49-F238E27FC236}">
                <a16:creationId xmlns:a16="http://schemas.microsoft.com/office/drawing/2014/main" id="{675C9D87-7554-4234-9A76-B9E3562F7628}"/>
              </a:ext>
            </a:extLst>
          </p:cNvPr>
          <p:cNvPicPr>
            <a:picLocks noChangeAspect="1"/>
          </p:cNvPicPr>
          <p:nvPr/>
        </p:nvPicPr>
        <p:blipFill>
          <a:blip r:embed="rId2"/>
          <a:stretch>
            <a:fillRect/>
          </a:stretch>
        </p:blipFill>
        <p:spPr>
          <a:xfrm>
            <a:off x="2497515" y="857250"/>
            <a:ext cx="7194249" cy="5143500"/>
          </a:xfrm>
          <a:prstGeom prst="rect">
            <a:avLst/>
          </a:prstGeom>
        </p:spPr>
      </p:pic>
    </p:spTree>
    <p:extLst>
      <p:ext uri="{BB962C8B-B14F-4D97-AF65-F5344CB8AC3E}">
        <p14:creationId xmlns:p14="http://schemas.microsoft.com/office/powerpoint/2010/main" val="10113629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3F52ECEE-772B-402A-96A6-3F1E09110C4C}"/>
              </a:ext>
            </a:extLst>
          </p:cNvPr>
          <p:cNvSpPr>
            <a:spLocks noGrp="1" noChangeArrowheads="1"/>
          </p:cNvSpPr>
          <p:nvPr>
            <p:ph type="title"/>
          </p:nvPr>
        </p:nvSpPr>
        <p:spPr/>
        <p:txBody>
          <a:bodyPr/>
          <a:lstStyle/>
          <a:p>
            <a:pPr eaLnBrk="1" hangingPunct="1"/>
            <a:r>
              <a:rPr lang="en-US" altLang="zh-TW"/>
              <a:t>NEPHRON</a:t>
            </a:r>
          </a:p>
        </p:txBody>
      </p:sp>
      <p:sp>
        <p:nvSpPr>
          <p:cNvPr id="11267" name="Rectangle 3">
            <a:extLst>
              <a:ext uri="{FF2B5EF4-FFF2-40B4-BE49-F238E27FC236}">
                <a16:creationId xmlns:a16="http://schemas.microsoft.com/office/drawing/2014/main" id="{458DAEC1-1F4E-44A4-ADA6-AF866E98E549}"/>
              </a:ext>
            </a:extLst>
          </p:cNvPr>
          <p:cNvSpPr>
            <a:spLocks noGrp="1" noChangeArrowheads="1"/>
          </p:cNvSpPr>
          <p:nvPr>
            <p:ph type="body" idx="1"/>
          </p:nvPr>
        </p:nvSpPr>
        <p:spPr>
          <a:xfrm>
            <a:off x="1981200" y="1600200"/>
            <a:ext cx="8178800" cy="4457700"/>
          </a:xfrm>
        </p:spPr>
        <p:txBody>
          <a:bodyPr/>
          <a:lstStyle/>
          <a:p>
            <a:pPr eaLnBrk="1" hangingPunct="1">
              <a:buFont typeface="Monotype Sorts" pitchFamily="2" charset="2"/>
              <a:buNone/>
            </a:pPr>
            <a:r>
              <a:rPr lang="en-US" altLang="zh-TW">
                <a:sym typeface="Wingdings" panose="05000000000000000000" pitchFamily="2" charset="2"/>
              </a:rPr>
              <a:t> 1,000,000 nephrons / kidney</a:t>
            </a:r>
          </a:p>
          <a:p>
            <a:pPr eaLnBrk="1" hangingPunct="1">
              <a:buFont typeface="Monotype Sorts" pitchFamily="2" charset="2"/>
              <a:buNone/>
            </a:pPr>
            <a:r>
              <a:rPr lang="en-US" altLang="zh-TW">
                <a:sym typeface="Wingdings" panose="05000000000000000000" pitchFamily="2" charset="2"/>
              </a:rPr>
              <a:t> structural &amp; functional units</a:t>
            </a:r>
          </a:p>
          <a:p>
            <a:pPr eaLnBrk="1" hangingPunct="1">
              <a:buFont typeface="Monotype Sorts" pitchFamily="2" charset="2"/>
              <a:buNone/>
            </a:pPr>
            <a:r>
              <a:rPr lang="en-US" altLang="zh-TW">
                <a:sym typeface="Wingdings" panose="05000000000000000000" pitchFamily="2" charset="2"/>
              </a:rPr>
              <a:t></a:t>
            </a:r>
            <a:r>
              <a:rPr lang="en-US" altLang="zh-TW" i="1">
                <a:sym typeface="Wingdings" panose="05000000000000000000" pitchFamily="2" charset="2"/>
              </a:rPr>
              <a:t>Cortical nephron</a:t>
            </a:r>
          </a:p>
          <a:p>
            <a:pPr eaLnBrk="1" hangingPunct="1">
              <a:buFont typeface="Monotype Sorts" pitchFamily="2" charset="2"/>
              <a:buNone/>
            </a:pPr>
            <a:r>
              <a:rPr lang="en-US" altLang="zh-TW" i="1">
                <a:sym typeface="Wingdings" panose="05000000000000000000" pitchFamily="2" charset="2"/>
              </a:rPr>
              <a:t>   ~ in cortex, short Loop of Henle, osmoregulation under NORMAL condition</a:t>
            </a:r>
          </a:p>
          <a:p>
            <a:pPr eaLnBrk="1" hangingPunct="1">
              <a:buFont typeface="Monotype Sorts" pitchFamily="2" charset="2"/>
              <a:buNone/>
            </a:pPr>
            <a:r>
              <a:rPr lang="en-US" altLang="zh-TW">
                <a:sym typeface="Wingdings" panose="05000000000000000000" pitchFamily="2" charset="2"/>
              </a:rPr>
              <a:t> </a:t>
            </a:r>
            <a:r>
              <a:rPr lang="en-US" altLang="zh-TW" i="1">
                <a:sym typeface="Wingdings" panose="05000000000000000000" pitchFamily="2" charset="2"/>
              </a:rPr>
              <a:t>Juxtamedullary nephron</a:t>
            </a:r>
          </a:p>
          <a:p>
            <a:pPr eaLnBrk="1" hangingPunct="1">
              <a:buFont typeface="Monotype Sorts" pitchFamily="2" charset="2"/>
              <a:buNone/>
            </a:pPr>
            <a:r>
              <a:rPr lang="en-US" altLang="zh-TW" i="1">
                <a:sym typeface="Wingdings" panose="05000000000000000000" pitchFamily="2" charset="2"/>
              </a:rPr>
              <a:t>   ~ at junction of cortex &amp; medulla, long Loop of Henle, osmoregulation when SHORT OF WATER </a:t>
            </a:r>
          </a:p>
          <a:p>
            <a:pPr eaLnBrk="1" hangingPunct="1">
              <a:buFont typeface="Monotype Sorts" pitchFamily="2" charset="2"/>
              <a:buNone/>
            </a:pPr>
            <a:endParaRPr lang="en-US" altLang="zh-TW"/>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267">
                                            <p:txEl>
                                              <p:pRg st="0" end="0"/>
                                            </p:txEl>
                                          </p:spTgt>
                                        </p:tgtEl>
                                        <p:attrNameLst>
                                          <p:attrName>style.visibility</p:attrName>
                                        </p:attrNameLst>
                                      </p:cBhvr>
                                      <p:to>
                                        <p:strVal val="visible"/>
                                      </p:to>
                                    </p:set>
                                    <p:animEffect transition="in" filter="blinds(horizontal)">
                                      <p:cBhvr>
                                        <p:cTn id="7" dur="500"/>
                                        <p:tgtEl>
                                          <p:spTgt spid="1126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267">
                                            <p:txEl>
                                              <p:pRg st="1" end="1"/>
                                            </p:txEl>
                                          </p:spTgt>
                                        </p:tgtEl>
                                        <p:attrNameLst>
                                          <p:attrName>style.visibility</p:attrName>
                                        </p:attrNameLst>
                                      </p:cBhvr>
                                      <p:to>
                                        <p:strVal val="visible"/>
                                      </p:to>
                                    </p:set>
                                    <p:animEffect transition="in" filter="blinds(horizontal)">
                                      <p:cBhvr>
                                        <p:cTn id="12" dur="500"/>
                                        <p:tgtEl>
                                          <p:spTgt spid="11267">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1267">
                                            <p:txEl>
                                              <p:pRg st="2" end="2"/>
                                            </p:txEl>
                                          </p:spTgt>
                                        </p:tgtEl>
                                        <p:attrNameLst>
                                          <p:attrName>style.visibility</p:attrName>
                                        </p:attrNameLst>
                                      </p:cBhvr>
                                      <p:to>
                                        <p:strVal val="visible"/>
                                      </p:to>
                                    </p:set>
                                    <p:animEffect transition="in" filter="blinds(horizontal)">
                                      <p:cBhvr>
                                        <p:cTn id="17" dur="500"/>
                                        <p:tgtEl>
                                          <p:spTgt spid="11267">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1267">
                                            <p:txEl>
                                              <p:pRg st="3" end="3"/>
                                            </p:txEl>
                                          </p:spTgt>
                                        </p:tgtEl>
                                        <p:attrNameLst>
                                          <p:attrName>style.visibility</p:attrName>
                                        </p:attrNameLst>
                                      </p:cBhvr>
                                      <p:to>
                                        <p:strVal val="visible"/>
                                      </p:to>
                                    </p:set>
                                    <p:animEffect transition="in" filter="blinds(horizontal)">
                                      <p:cBhvr>
                                        <p:cTn id="22" dur="500"/>
                                        <p:tgtEl>
                                          <p:spTgt spid="11267">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1267">
                                            <p:txEl>
                                              <p:pRg st="4" end="4"/>
                                            </p:txEl>
                                          </p:spTgt>
                                        </p:tgtEl>
                                        <p:attrNameLst>
                                          <p:attrName>style.visibility</p:attrName>
                                        </p:attrNameLst>
                                      </p:cBhvr>
                                      <p:to>
                                        <p:strVal val="visible"/>
                                      </p:to>
                                    </p:set>
                                    <p:animEffect transition="in" filter="blinds(horizontal)">
                                      <p:cBhvr>
                                        <p:cTn id="27" dur="500"/>
                                        <p:tgtEl>
                                          <p:spTgt spid="11267">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1267">
                                            <p:txEl>
                                              <p:pRg st="5" end="5"/>
                                            </p:txEl>
                                          </p:spTgt>
                                        </p:tgtEl>
                                        <p:attrNameLst>
                                          <p:attrName>style.visibility</p:attrName>
                                        </p:attrNameLst>
                                      </p:cBhvr>
                                      <p:to>
                                        <p:strVal val="visible"/>
                                      </p:to>
                                    </p:set>
                                    <p:animEffect transition="in" filter="blinds(horizontal)">
                                      <p:cBhvr>
                                        <p:cTn id="32" dur="500"/>
                                        <p:tgtEl>
                                          <p:spTgt spid="1126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uild="p"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5C7AF7CC-AC86-4E03-B413-324593ED3DAD}"/>
              </a:ext>
            </a:extLst>
          </p:cNvPr>
          <p:cNvSpPr>
            <a:spLocks noGrp="1" noChangeArrowheads="1"/>
          </p:cNvSpPr>
          <p:nvPr>
            <p:ph type="title"/>
          </p:nvPr>
        </p:nvSpPr>
        <p:spPr/>
        <p:txBody>
          <a:bodyPr/>
          <a:lstStyle/>
          <a:p>
            <a:pPr eaLnBrk="1" hangingPunct="1"/>
            <a:r>
              <a:rPr lang="en-US" altLang="zh-TW">
                <a:latin typeface="Comic Sans MS" panose="030F0702030302020204" pitchFamily="66" charset="0"/>
              </a:rPr>
              <a:t>Nephron</a:t>
            </a:r>
            <a:endParaRPr lang="en-US" altLang="zh-TW"/>
          </a:p>
        </p:txBody>
      </p:sp>
      <p:sp>
        <p:nvSpPr>
          <p:cNvPr id="12291" name="Rectangle 3">
            <a:extLst>
              <a:ext uri="{FF2B5EF4-FFF2-40B4-BE49-F238E27FC236}">
                <a16:creationId xmlns:a16="http://schemas.microsoft.com/office/drawing/2014/main" id="{BB8105BD-D931-406A-8F9D-2F2CA06315D5}"/>
              </a:ext>
            </a:extLst>
          </p:cNvPr>
          <p:cNvSpPr>
            <a:spLocks noGrp="1" noChangeArrowheads="1"/>
          </p:cNvSpPr>
          <p:nvPr>
            <p:ph type="body" idx="1"/>
          </p:nvPr>
        </p:nvSpPr>
        <p:spPr>
          <a:xfrm>
            <a:off x="2057400" y="1600200"/>
            <a:ext cx="8178800" cy="4171950"/>
          </a:xfrm>
        </p:spPr>
        <p:txBody>
          <a:bodyPr/>
          <a:lstStyle/>
          <a:p>
            <a:pPr eaLnBrk="1" hangingPunct="1"/>
            <a:r>
              <a:rPr lang="en-US" altLang="zh-TW" dirty="0">
                <a:latin typeface="Arial Narrow" panose="020B0606020202030204" pitchFamily="34" charset="0"/>
                <a:sym typeface="Wingdings" panose="05000000000000000000" pitchFamily="2" charset="2"/>
              </a:rPr>
              <a:t> </a:t>
            </a:r>
            <a:r>
              <a:rPr lang="en-US" altLang="zh-TW" dirty="0">
                <a:sym typeface="Wingdings" panose="05000000000000000000" pitchFamily="2" charset="2"/>
              </a:rPr>
              <a:t>Glomerulus: knot of blood capillaries</a:t>
            </a:r>
          </a:p>
          <a:p>
            <a:pPr eaLnBrk="1" hangingPunct="1">
              <a:buFont typeface="Monotype Sorts" pitchFamily="2" charset="2"/>
              <a:buNone/>
            </a:pPr>
            <a:r>
              <a:rPr lang="en-US" altLang="zh-TW" dirty="0">
                <a:sym typeface="Wingdings" panose="05000000000000000000" pitchFamily="2" charset="2"/>
              </a:rPr>
              <a:t>    Bowman’s capsule</a:t>
            </a:r>
          </a:p>
          <a:p>
            <a:pPr eaLnBrk="1" hangingPunct="1"/>
            <a:r>
              <a:rPr lang="en-US" altLang="zh-TW" dirty="0"/>
              <a:t> Proximal convoluted tubule</a:t>
            </a:r>
          </a:p>
          <a:p>
            <a:pPr eaLnBrk="1" hangingPunct="1"/>
            <a:r>
              <a:rPr lang="en-US" altLang="zh-TW" dirty="0"/>
              <a:t>Descending limb of loop of Henle</a:t>
            </a:r>
          </a:p>
          <a:p>
            <a:pPr eaLnBrk="1" hangingPunct="1"/>
            <a:r>
              <a:rPr lang="en-US" altLang="zh-TW" dirty="0"/>
              <a:t>Ascending limb of loop of Henle</a:t>
            </a:r>
          </a:p>
          <a:p>
            <a:pPr eaLnBrk="1" hangingPunct="1"/>
            <a:r>
              <a:rPr lang="en-US" altLang="zh-TW" dirty="0"/>
              <a:t>Distal convoluted tubule</a:t>
            </a:r>
          </a:p>
          <a:p>
            <a:pPr eaLnBrk="1" hangingPunct="1"/>
            <a:r>
              <a:rPr lang="en-US" altLang="zh-TW" dirty="0"/>
              <a:t>Collecting duct</a:t>
            </a:r>
          </a:p>
          <a:p>
            <a:pPr eaLnBrk="1" hangingPunct="1"/>
            <a:endParaRPr lang="en-US" altLang="zh-TW"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animEffect transition="in" filter="blinds(horizontal)">
                                      <p:cBhvr>
                                        <p:cTn id="7" dur="500"/>
                                        <p:tgtEl>
                                          <p:spTgt spid="1229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291">
                                            <p:txEl>
                                              <p:pRg st="1" end="1"/>
                                            </p:txEl>
                                          </p:spTgt>
                                        </p:tgtEl>
                                        <p:attrNameLst>
                                          <p:attrName>style.visibility</p:attrName>
                                        </p:attrNameLst>
                                      </p:cBhvr>
                                      <p:to>
                                        <p:strVal val="visible"/>
                                      </p:to>
                                    </p:set>
                                    <p:animEffect transition="in" filter="blinds(horizontal)">
                                      <p:cBhvr>
                                        <p:cTn id="12" dur="500"/>
                                        <p:tgtEl>
                                          <p:spTgt spid="1229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291">
                                            <p:txEl>
                                              <p:pRg st="2" end="2"/>
                                            </p:txEl>
                                          </p:spTgt>
                                        </p:tgtEl>
                                        <p:attrNameLst>
                                          <p:attrName>style.visibility</p:attrName>
                                        </p:attrNameLst>
                                      </p:cBhvr>
                                      <p:to>
                                        <p:strVal val="visible"/>
                                      </p:to>
                                    </p:set>
                                    <p:animEffect transition="in" filter="blinds(horizontal)">
                                      <p:cBhvr>
                                        <p:cTn id="17" dur="500"/>
                                        <p:tgtEl>
                                          <p:spTgt spid="12291">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2291">
                                            <p:txEl>
                                              <p:pRg st="3" end="3"/>
                                            </p:txEl>
                                          </p:spTgt>
                                        </p:tgtEl>
                                        <p:attrNameLst>
                                          <p:attrName>style.visibility</p:attrName>
                                        </p:attrNameLst>
                                      </p:cBhvr>
                                      <p:to>
                                        <p:strVal val="visible"/>
                                      </p:to>
                                    </p:set>
                                    <p:animEffect transition="in" filter="blinds(horizontal)">
                                      <p:cBhvr>
                                        <p:cTn id="22" dur="500"/>
                                        <p:tgtEl>
                                          <p:spTgt spid="12291">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2291">
                                            <p:txEl>
                                              <p:pRg st="4" end="4"/>
                                            </p:txEl>
                                          </p:spTgt>
                                        </p:tgtEl>
                                        <p:attrNameLst>
                                          <p:attrName>style.visibility</p:attrName>
                                        </p:attrNameLst>
                                      </p:cBhvr>
                                      <p:to>
                                        <p:strVal val="visible"/>
                                      </p:to>
                                    </p:set>
                                    <p:animEffect transition="in" filter="blinds(horizontal)">
                                      <p:cBhvr>
                                        <p:cTn id="27" dur="500"/>
                                        <p:tgtEl>
                                          <p:spTgt spid="12291">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2291">
                                            <p:txEl>
                                              <p:pRg st="5" end="5"/>
                                            </p:txEl>
                                          </p:spTgt>
                                        </p:tgtEl>
                                        <p:attrNameLst>
                                          <p:attrName>style.visibility</p:attrName>
                                        </p:attrNameLst>
                                      </p:cBhvr>
                                      <p:to>
                                        <p:strVal val="visible"/>
                                      </p:to>
                                    </p:set>
                                    <p:animEffect transition="in" filter="blinds(horizontal)">
                                      <p:cBhvr>
                                        <p:cTn id="32" dur="500"/>
                                        <p:tgtEl>
                                          <p:spTgt spid="12291">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2291">
                                            <p:txEl>
                                              <p:pRg st="6" end="6"/>
                                            </p:txEl>
                                          </p:spTgt>
                                        </p:tgtEl>
                                        <p:attrNameLst>
                                          <p:attrName>style.visibility</p:attrName>
                                        </p:attrNameLst>
                                      </p:cBhvr>
                                      <p:to>
                                        <p:strVal val="visible"/>
                                      </p:to>
                                    </p:set>
                                    <p:animEffect transition="in" filter="blinds(horizontal)">
                                      <p:cBhvr>
                                        <p:cTn id="37" dur="500"/>
                                        <p:tgtEl>
                                          <p:spTgt spid="1229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E22B6E0E-B369-43B4-A797-F23AAA152A16}"/>
              </a:ext>
            </a:extLst>
          </p:cNvPr>
          <p:cNvSpPr>
            <a:spLocks noGrp="1" noChangeArrowheads="1"/>
          </p:cNvSpPr>
          <p:nvPr>
            <p:ph type="title"/>
          </p:nvPr>
        </p:nvSpPr>
        <p:spPr/>
        <p:txBody>
          <a:bodyPr/>
          <a:lstStyle/>
          <a:p>
            <a:pPr eaLnBrk="1" hangingPunct="1"/>
            <a:r>
              <a:rPr lang="en-US" altLang="zh-TW"/>
              <a:t>Ultrafiltration</a:t>
            </a:r>
          </a:p>
        </p:txBody>
      </p:sp>
      <p:sp>
        <p:nvSpPr>
          <p:cNvPr id="15363" name="Rectangle 3">
            <a:extLst>
              <a:ext uri="{FF2B5EF4-FFF2-40B4-BE49-F238E27FC236}">
                <a16:creationId xmlns:a16="http://schemas.microsoft.com/office/drawing/2014/main" id="{8D82A243-AED8-4327-AC7F-560BBD4E323F}"/>
              </a:ext>
            </a:extLst>
          </p:cNvPr>
          <p:cNvSpPr>
            <a:spLocks noGrp="1" noChangeArrowheads="1"/>
          </p:cNvSpPr>
          <p:nvPr>
            <p:ph type="body" idx="1"/>
          </p:nvPr>
        </p:nvSpPr>
        <p:spPr>
          <a:xfrm>
            <a:off x="1981200" y="1676400"/>
            <a:ext cx="8178800" cy="4171950"/>
          </a:xfrm>
        </p:spPr>
        <p:txBody>
          <a:bodyPr>
            <a:normAutofit/>
          </a:bodyPr>
          <a:lstStyle/>
          <a:p>
            <a:pPr eaLnBrk="1" hangingPunct="1">
              <a:defRPr/>
            </a:pPr>
            <a:r>
              <a:rPr lang="en-US" altLang="zh-TW" dirty="0"/>
              <a:t>Glomerular filtrate: all substances in blood except RBCs &amp; plasma protein</a:t>
            </a:r>
          </a:p>
          <a:p>
            <a:pPr eaLnBrk="1" hangingPunct="1">
              <a:buFont typeface="Monotype Sorts" pitchFamily="2" charset="2"/>
              <a:buNone/>
              <a:defRPr/>
            </a:pPr>
            <a:r>
              <a:rPr lang="en-US" altLang="zh-TW" dirty="0"/>
              <a:t>  </a:t>
            </a:r>
            <a:r>
              <a:rPr lang="en-US" altLang="zh-TW" dirty="0">
                <a:sym typeface="Wingdings" panose="05000000000000000000" pitchFamily="2" charset="2"/>
              </a:rPr>
              <a:t> </a:t>
            </a:r>
            <a:r>
              <a:rPr lang="en-US" altLang="zh-TW" dirty="0">
                <a:effectLst>
                  <a:outerShdw blurRad="38100" dist="38100" dir="2700000" algn="tl">
                    <a:srgbClr val="C0C0C0"/>
                  </a:outerShdw>
                </a:effectLst>
                <a:latin typeface="Arial Black" panose="020B0A04020102020204" pitchFamily="34" charset="0"/>
                <a:sym typeface="Wingdings" panose="05000000000000000000" pitchFamily="2" charset="2"/>
              </a:rPr>
              <a:t>Blood pressure</a:t>
            </a:r>
            <a:r>
              <a:rPr lang="en-US" altLang="zh-TW" dirty="0">
                <a:sym typeface="Wingdings" panose="05000000000000000000" pitchFamily="2" charset="2"/>
              </a:rPr>
              <a:t>: </a:t>
            </a:r>
          </a:p>
          <a:p>
            <a:pPr eaLnBrk="1" hangingPunct="1">
              <a:buFont typeface="Monotype Sorts" pitchFamily="2" charset="2"/>
              <a:buNone/>
              <a:defRPr/>
            </a:pPr>
            <a:r>
              <a:rPr lang="en-US" altLang="zh-TW" dirty="0">
                <a:latin typeface="Arial Narrow" panose="020B0606020202030204" pitchFamily="34" charset="0"/>
                <a:sym typeface="Wingdings" panose="05000000000000000000" pitchFamily="2" charset="2"/>
              </a:rPr>
              <a:t>Diameter of afferent arteriole &gt; Diameter of efferent arteriole </a:t>
            </a:r>
          </a:p>
          <a:p>
            <a:pPr eaLnBrk="1" hangingPunct="1">
              <a:buFont typeface="Monotype Sorts" pitchFamily="2" charset="2"/>
              <a:buNone/>
              <a:defRPr/>
            </a:pPr>
            <a:r>
              <a:rPr lang="en-US" altLang="zh-TW" dirty="0">
                <a:latin typeface="Arial Narrow" panose="020B0606020202030204" pitchFamily="34" charset="0"/>
                <a:sym typeface="Wingdings" panose="05000000000000000000" pitchFamily="2" charset="2"/>
              </a:rPr>
              <a:t>   </a:t>
            </a:r>
            <a:r>
              <a:rPr lang="en-US" altLang="zh-TW" dirty="0">
                <a:latin typeface="Arial Black" panose="020B0A04020102020204" pitchFamily="34" charset="0"/>
                <a:sym typeface="Wingdings" panose="05000000000000000000" pitchFamily="2" charset="2"/>
              </a:rPr>
              <a:t>Glomerular filtrate rate</a:t>
            </a:r>
            <a:endParaRPr lang="en-US" altLang="zh-TW" dirty="0">
              <a:latin typeface="Arial Narrow" panose="020B0606020202030204" pitchFamily="34" charset="0"/>
              <a:sym typeface="Wingdings" panose="05000000000000000000" pitchFamily="2" charset="2"/>
            </a:endParaRPr>
          </a:p>
          <a:p>
            <a:pPr eaLnBrk="1" hangingPunct="1">
              <a:buFont typeface="Monotype Sorts" pitchFamily="2" charset="2"/>
              <a:buNone/>
              <a:defRPr/>
            </a:pPr>
            <a:r>
              <a:rPr lang="en-US" altLang="zh-TW" dirty="0">
                <a:latin typeface="Arial Narrow" panose="020B0606020202030204" pitchFamily="34" charset="0"/>
                <a:sym typeface="Wingdings" panose="05000000000000000000" pitchFamily="2" charset="2"/>
              </a:rPr>
              <a:t>       180l/ day</a:t>
            </a:r>
          </a:p>
          <a:p>
            <a:pPr eaLnBrk="1" hangingPunct="1">
              <a:buFont typeface="Monotype Sorts" pitchFamily="2" charset="2"/>
              <a:buNone/>
              <a:defRPr/>
            </a:pPr>
            <a:r>
              <a:rPr lang="en-US" altLang="zh-TW" dirty="0">
                <a:latin typeface="Arial Narrow" panose="020B0606020202030204" pitchFamily="34" charset="0"/>
                <a:sym typeface="Wingdings" panose="05000000000000000000" pitchFamily="2" charset="2"/>
              </a:rPr>
              <a:t>   </a:t>
            </a:r>
            <a:r>
              <a:rPr lang="en-US" altLang="zh-TW" dirty="0">
                <a:latin typeface="Arial Black" panose="020B0A04020102020204" pitchFamily="34" charset="0"/>
                <a:sym typeface="Wingdings" panose="05000000000000000000" pitchFamily="2" charset="2"/>
              </a:rPr>
              <a:t>Adaptation </a:t>
            </a:r>
            <a:endParaRPr lang="en-US" altLang="zh-TW" dirty="0">
              <a:latin typeface="Arial Narrow" panose="020B0606020202030204" pitchFamily="34" charset="0"/>
              <a:sym typeface="Wingdings" panose="05000000000000000000" pitchFamily="2" charset="2"/>
            </a:endParaRPr>
          </a:p>
          <a:p>
            <a:pPr eaLnBrk="1" hangingPunct="1">
              <a:buFont typeface="Monotype Sorts" pitchFamily="2" charset="2"/>
              <a:buNone/>
              <a:defRPr/>
            </a:pPr>
            <a:r>
              <a:rPr lang="en-US" altLang="zh-TW" dirty="0">
                <a:latin typeface="Arial Narrow" panose="020B0606020202030204" pitchFamily="34" charset="0"/>
                <a:sym typeface="Wingdings" panose="05000000000000000000" pitchFamily="2" charset="2"/>
              </a:rPr>
              <a:t>   large area, great pressure, thin ,membrane</a:t>
            </a:r>
            <a:endParaRPr lang="en-US" altLang="zh-TW"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5363">
                                            <p:txEl>
                                              <p:pRg st="0" end="0"/>
                                            </p:txEl>
                                          </p:spTgt>
                                        </p:tgtEl>
                                        <p:attrNameLst>
                                          <p:attrName>style.visibility</p:attrName>
                                        </p:attrNameLst>
                                      </p:cBhvr>
                                      <p:to>
                                        <p:strVal val="visible"/>
                                      </p:to>
                                    </p:set>
                                    <p:animEffect transition="in" filter="blinds(horizontal)">
                                      <p:cBhvr>
                                        <p:cTn id="7" dur="500"/>
                                        <p:tgtEl>
                                          <p:spTgt spid="1536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363">
                                            <p:txEl>
                                              <p:pRg st="1" end="1"/>
                                            </p:txEl>
                                          </p:spTgt>
                                        </p:tgtEl>
                                        <p:attrNameLst>
                                          <p:attrName>style.visibility</p:attrName>
                                        </p:attrNameLst>
                                      </p:cBhvr>
                                      <p:to>
                                        <p:strVal val="visible"/>
                                      </p:to>
                                    </p:set>
                                    <p:animEffect transition="in" filter="blinds(horizontal)">
                                      <p:cBhvr>
                                        <p:cTn id="12" dur="500"/>
                                        <p:tgtEl>
                                          <p:spTgt spid="1536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5363">
                                            <p:txEl>
                                              <p:pRg st="2" end="2"/>
                                            </p:txEl>
                                          </p:spTgt>
                                        </p:tgtEl>
                                        <p:attrNameLst>
                                          <p:attrName>style.visibility</p:attrName>
                                        </p:attrNameLst>
                                      </p:cBhvr>
                                      <p:to>
                                        <p:strVal val="visible"/>
                                      </p:to>
                                    </p:set>
                                    <p:animEffect transition="in" filter="blinds(horizontal)">
                                      <p:cBhvr>
                                        <p:cTn id="17" dur="500"/>
                                        <p:tgtEl>
                                          <p:spTgt spid="1536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5363">
                                            <p:txEl>
                                              <p:pRg st="3" end="3"/>
                                            </p:txEl>
                                          </p:spTgt>
                                        </p:tgtEl>
                                        <p:attrNameLst>
                                          <p:attrName>style.visibility</p:attrName>
                                        </p:attrNameLst>
                                      </p:cBhvr>
                                      <p:to>
                                        <p:strVal val="visible"/>
                                      </p:to>
                                    </p:set>
                                    <p:animEffect transition="in" filter="blinds(horizontal)">
                                      <p:cBhvr>
                                        <p:cTn id="22" dur="500"/>
                                        <p:tgtEl>
                                          <p:spTgt spid="15363">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5363">
                                            <p:txEl>
                                              <p:pRg st="4" end="4"/>
                                            </p:txEl>
                                          </p:spTgt>
                                        </p:tgtEl>
                                        <p:attrNameLst>
                                          <p:attrName>style.visibility</p:attrName>
                                        </p:attrNameLst>
                                      </p:cBhvr>
                                      <p:to>
                                        <p:strVal val="visible"/>
                                      </p:to>
                                    </p:set>
                                    <p:animEffect transition="in" filter="blinds(horizontal)">
                                      <p:cBhvr>
                                        <p:cTn id="27" dur="500"/>
                                        <p:tgtEl>
                                          <p:spTgt spid="15363">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5363">
                                            <p:txEl>
                                              <p:pRg st="5" end="5"/>
                                            </p:txEl>
                                          </p:spTgt>
                                        </p:tgtEl>
                                        <p:attrNameLst>
                                          <p:attrName>style.visibility</p:attrName>
                                        </p:attrNameLst>
                                      </p:cBhvr>
                                      <p:to>
                                        <p:strVal val="visible"/>
                                      </p:to>
                                    </p:set>
                                    <p:animEffect transition="in" filter="blinds(horizontal)">
                                      <p:cBhvr>
                                        <p:cTn id="32" dur="500"/>
                                        <p:tgtEl>
                                          <p:spTgt spid="15363">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5363">
                                            <p:txEl>
                                              <p:pRg st="6" end="6"/>
                                            </p:txEl>
                                          </p:spTgt>
                                        </p:tgtEl>
                                        <p:attrNameLst>
                                          <p:attrName>style.visibility</p:attrName>
                                        </p:attrNameLst>
                                      </p:cBhvr>
                                      <p:to>
                                        <p:strVal val="visible"/>
                                      </p:to>
                                    </p:set>
                                    <p:animEffect transition="in" filter="blinds(horizontal)">
                                      <p:cBhvr>
                                        <p:cTn id="37" dur="500"/>
                                        <p:tgtEl>
                                          <p:spTgt spid="1536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16B9F067-2253-4D9F-AEA8-B03BC06FB5EE}"/>
              </a:ext>
            </a:extLst>
          </p:cNvPr>
          <p:cNvSpPr>
            <a:spLocks noGrp="1" noChangeArrowheads="1"/>
          </p:cNvSpPr>
          <p:nvPr>
            <p:ph type="title"/>
          </p:nvPr>
        </p:nvSpPr>
        <p:spPr/>
        <p:txBody>
          <a:bodyPr/>
          <a:lstStyle/>
          <a:p>
            <a:pPr eaLnBrk="1" hangingPunct="1"/>
            <a:r>
              <a:rPr lang="en-US" altLang="zh-TW"/>
              <a:t>Reabsorption</a:t>
            </a:r>
          </a:p>
        </p:txBody>
      </p:sp>
      <p:sp>
        <p:nvSpPr>
          <p:cNvPr id="16387" name="Rectangle 3">
            <a:extLst>
              <a:ext uri="{FF2B5EF4-FFF2-40B4-BE49-F238E27FC236}">
                <a16:creationId xmlns:a16="http://schemas.microsoft.com/office/drawing/2014/main" id="{4F129ABA-58A8-4037-8219-4512120489C2}"/>
              </a:ext>
            </a:extLst>
          </p:cNvPr>
          <p:cNvSpPr>
            <a:spLocks noGrp="1" noChangeArrowheads="1"/>
          </p:cNvSpPr>
          <p:nvPr>
            <p:ph type="body" idx="1"/>
          </p:nvPr>
        </p:nvSpPr>
        <p:spPr/>
        <p:txBody>
          <a:bodyPr/>
          <a:lstStyle/>
          <a:p>
            <a:pPr eaLnBrk="1" hangingPunct="1"/>
            <a:r>
              <a:rPr lang="en-US" altLang="zh-TW" b="1"/>
              <a:t>99%</a:t>
            </a:r>
            <a:r>
              <a:rPr lang="en-US" altLang="zh-TW"/>
              <a:t> of the glomerular filtrate are reabsorbed</a:t>
            </a:r>
          </a:p>
          <a:p>
            <a:pPr eaLnBrk="1" hangingPunct="1"/>
            <a:r>
              <a:rPr lang="en-US" altLang="zh-TW"/>
              <a:t>matter reabsorbed:</a:t>
            </a:r>
          </a:p>
          <a:p>
            <a:pPr eaLnBrk="1" hangingPunct="1">
              <a:buFont typeface="Monotype Sorts" pitchFamily="2" charset="2"/>
              <a:buNone/>
            </a:pPr>
            <a:r>
              <a:rPr lang="en-US" altLang="zh-TW" b="1"/>
              <a:t>   </a:t>
            </a:r>
            <a:r>
              <a:rPr lang="en-US" altLang="zh-TW" b="1">
                <a:sym typeface="Wingdings" panose="05000000000000000000" pitchFamily="2" charset="2"/>
              </a:rPr>
              <a:t> all glucose, amino acid</a:t>
            </a:r>
          </a:p>
          <a:p>
            <a:pPr eaLnBrk="1" hangingPunct="1">
              <a:buFont typeface="Monotype Sorts" pitchFamily="2" charset="2"/>
              <a:buNone/>
            </a:pPr>
            <a:r>
              <a:rPr lang="en-US" altLang="zh-TW" b="1">
                <a:sym typeface="Wingdings" panose="05000000000000000000" pitchFamily="2" charset="2"/>
              </a:rPr>
              <a:t>    mineral salts</a:t>
            </a:r>
          </a:p>
          <a:p>
            <a:pPr eaLnBrk="1" hangingPunct="1">
              <a:buFont typeface="Monotype Sorts" pitchFamily="2" charset="2"/>
              <a:buNone/>
            </a:pPr>
            <a:r>
              <a:rPr lang="en-US" altLang="zh-TW" b="1">
                <a:sym typeface="Wingdings" panose="05000000000000000000" pitchFamily="2" charset="2"/>
              </a:rPr>
              <a:t>    other useful substances</a:t>
            </a:r>
          </a:p>
          <a:p>
            <a:pPr eaLnBrk="1" hangingPunct="1">
              <a:buFont typeface="Monotype Sorts" pitchFamily="2" charset="2"/>
              <a:buNone/>
            </a:pPr>
            <a:r>
              <a:rPr lang="en-US" altLang="zh-TW" b="1">
                <a:sym typeface="Wingdings" panose="05000000000000000000" pitchFamily="2" charset="2"/>
              </a:rPr>
              <a:t> SELECTIVE REABSORPTION</a:t>
            </a:r>
          </a:p>
          <a:p>
            <a:pPr eaLnBrk="1" hangingPunct="1"/>
            <a:r>
              <a:rPr lang="en-US" altLang="zh-TW" b="1"/>
              <a:t>Method of reabsorption</a:t>
            </a:r>
          </a:p>
          <a:p>
            <a:pPr eaLnBrk="1" hangingPunct="1">
              <a:buFont typeface="Monotype Sorts" pitchFamily="2" charset="2"/>
              <a:buNone/>
            </a:pPr>
            <a:r>
              <a:rPr lang="en-US" altLang="zh-TW" b="1"/>
              <a:t>   </a:t>
            </a:r>
            <a:r>
              <a:rPr lang="en-US" altLang="zh-TW" b="1">
                <a:sym typeface="Wingdings" panose="05000000000000000000" pitchFamily="2" charset="2"/>
              </a:rPr>
              <a:t>diffusion       active transport</a:t>
            </a:r>
            <a:endParaRPr lang="en-US" altLang="zh-TW" b="1"/>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animEffect transition="in" filter="blinds(horizontal)">
                                      <p:cBhvr>
                                        <p:cTn id="7" dur="500"/>
                                        <p:tgtEl>
                                          <p:spTgt spid="1638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6387">
                                            <p:txEl>
                                              <p:pRg st="1" end="1"/>
                                            </p:txEl>
                                          </p:spTgt>
                                        </p:tgtEl>
                                        <p:attrNameLst>
                                          <p:attrName>style.visibility</p:attrName>
                                        </p:attrNameLst>
                                      </p:cBhvr>
                                      <p:to>
                                        <p:strVal val="visible"/>
                                      </p:to>
                                    </p:set>
                                    <p:animEffect transition="in" filter="blinds(horizontal)">
                                      <p:cBhvr>
                                        <p:cTn id="12" dur="500"/>
                                        <p:tgtEl>
                                          <p:spTgt spid="16387">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6387">
                                            <p:txEl>
                                              <p:pRg st="2" end="2"/>
                                            </p:txEl>
                                          </p:spTgt>
                                        </p:tgtEl>
                                        <p:attrNameLst>
                                          <p:attrName>style.visibility</p:attrName>
                                        </p:attrNameLst>
                                      </p:cBhvr>
                                      <p:to>
                                        <p:strVal val="visible"/>
                                      </p:to>
                                    </p:set>
                                    <p:animEffect transition="in" filter="blinds(horizontal)">
                                      <p:cBhvr>
                                        <p:cTn id="17" dur="500"/>
                                        <p:tgtEl>
                                          <p:spTgt spid="16387">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6387">
                                            <p:txEl>
                                              <p:pRg st="3" end="3"/>
                                            </p:txEl>
                                          </p:spTgt>
                                        </p:tgtEl>
                                        <p:attrNameLst>
                                          <p:attrName>style.visibility</p:attrName>
                                        </p:attrNameLst>
                                      </p:cBhvr>
                                      <p:to>
                                        <p:strVal val="visible"/>
                                      </p:to>
                                    </p:set>
                                    <p:animEffect transition="in" filter="blinds(horizontal)">
                                      <p:cBhvr>
                                        <p:cTn id="22" dur="500"/>
                                        <p:tgtEl>
                                          <p:spTgt spid="16387">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6387">
                                            <p:txEl>
                                              <p:pRg st="4" end="4"/>
                                            </p:txEl>
                                          </p:spTgt>
                                        </p:tgtEl>
                                        <p:attrNameLst>
                                          <p:attrName>style.visibility</p:attrName>
                                        </p:attrNameLst>
                                      </p:cBhvr>
                                      <p:to>
                                        <p:strVal val="visible"/>
                                      </p:to>
                                    </p:set>
                                    <p:animEffect transition="in" filter="blinds(horizontal)">
                                      <p:cBhvr>
                                        <p:cTn id="27" dur="500"/>
                                        <p:tgtEl>
                                          <p:spTgt spid="16387">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6387">
                                            <p:txEl>
                                              <p:pRg st="5" end="5"/>
                                            </p:txEl>
                                          </p:spTgt>
                                        </p:tgtEl>
                                        <p:attrNameLst>
                                          <p:attrName>style.visibility</p:attrName>
                                        </p:attrNameLst>
                                      </p:cBhvr>
                                      <p:to>
                                        <p:strVal val="visible"/>
                                      </p:to>
                                    </p:set>
                                    <p:animEffect transition="in" filter="blinds(horizontal)">
                                      <p:cBhvr>
                                        <p:cTn id="32" dur="500"/>
                                        <p:tgtEl>
                                          <p:spTgt spid="16387">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6387">
                                            <p:txEl>
                                              <p:pRg st="6" end="6"/>
                                            </p:txEl>
                                          </p:spTgt>
                                        </p:tgtEl>
                                        <p:attrNameLst>
                                          <p:attrName>style.visibility</p:attrName>
                                        </p:attrNameLst>
                                      </p:cBhvr>
                                      <p:to>
                                        <p:strVal val="visible"/>
                                      </p:to>
                                    </p:set>
                                    <p:animEffect transition="in" filter="blinds(horizontal)">
                                      <p:cBhvr>
                                        <p:cTn id="37" dur="500"/>
                                        <p:tgtEl>
                                          <p:spTgt spid="16387">
                                            <p:txEl>
                                              <p:pRg st="6" end="6"/>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6387">
                                            <p:txEl>
                                              <p:pRg st="7" end="7"/>
                                            </p:txEl>
                                          </p:spTgt>
                                        </p:tgtEl>
                                        <p:attrNameLst>
                                          <p:attrName>style.visibility</p:attrName>
                                        </p:attrNameLst>
                                      </p:cBhvr>
                                      <p:to>
                                        <p:strVal val="visible"/>
                                      </p:to>
                                    </p:set>
                                    <p:animEffect transition="in" filter="blinds(horizontal)">
                                      <p:cBhvr>
                                        <p:cTn id="42" dur="500"/>
                                        <p:tgtEl>
                                          <p:spTgt spid="1638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uild="p"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WordArt 5">
            <a:extLst>
              <a:ext uri="{FF2B5EF4-FFF2-40B4-BE49-F238E27FC236}">
                <a16:creationId xmlns:a16="http://schemas.microsoft.com/office/drawing/2014/main" id="{88C5D68F-9674-4AFE-B428-6DC129BAA547}"/>
              </a:ext>
            </a:extLst>
          </p:cNvPr>
          <p:cNvSpPr>
            <a:spLocks noChangeArrowheads="1" noChangeShapeType="1" noTextEdit="1"/>
          </p:cNvSpPr>
          <p:nvPr/>
        </p:nvSpPr>
        <p:spPr bwMode="auto">
          <a:xfrm>
            <a:off x="2286000" y="762000"/>
            <a:ext cx="7924800" cy="1219200"/>
          </a:xfrm>
          <a:prstGeom prst="rect">
            <a:avLst/>
          </a:prstGeom>
        </p:spPr>
        <p:txBody>
          <a:bodyPr wrap="none" fromWordArt="1">
            <a:prstTxWarp prst="textPlain">
              <a:avLst>
                <a:gd name="adj" fmla="val 50000"/>
              </a:avLst>
            </a:prstTxWarp>
            <a:scene3d>
              <a:camera prst="legacyObliqueRight"/>
              <a:lightRig rig="legacyHarsh3" dir="t"/>
            </a:scene3d>
            <a:sp3d extrusionH="100000" prstMaterial="legacyMatte">
              <a:extrusionClr>
                <a:srgbClr val="663300"/>
              </a:extrusionClr>
              <a:contourClr>
                <a:srgbClr val="CC99FF"/>
              </a:contourClr>
            </a:sp3d>
          </a:bodyPr>
          <a:lstStyle/>
          <a:p>
            <a:pPr algn="ctr"/>
            <a:r>
              <a:rPr lang="en-GB" kern="10">
                <a:ln w="9525">
                  <a:round/>
                  <a:headEnd/>
                  <a:tailEnd/>
                </a:ln>
                <a:gradFill rotWithShape="1">
                  <a:gsLst>
                    <a:gs pos="0">
                      <a:srgbClr val="CC99FF"/>
                    </a:gs>
                    <a:gs pos="100000">
                      <a:srgbClr val="00FFFF"/>
                    </a:gs>
                  </a:gsLst>
                  <a:lin ang="5400000" scaled="1"/>
                </a:gradFill>
                <a:latin typeface="Arial Black" panose="020B0A04020102020204" pitchFamily="34" charset="0"/>
              </a:rPr>
              <a:t>The Nervous System</a:t>
            </a:r>
          </a:p>
        </p:txBody>
      </p:sp>
      <p:pic>
        <p:nvPicPr>
          <p:cNvPr id="11267" name="Picture 6" descr="neuronandsynapses">
            <a:extLst>
              <a:ext uri="{FF2B5EF4-FFF2-40B4-BE49-F238E27FC236}">
                <a16:creationId xmlns:a16="http://schemas.microsoft.com/office/drawing/2014/main" id="{DEB92369-7CB0-48FC-AA7C-37D41DA785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5800" y="2209800"/>
            <a:ext cx="3581400" cy="283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8" name="WordArt 7">
            <a:extLst>
              <a:ext uri="{FF2B5EF4-FFF2-40B4-BE49-F238E27FC236}">
                <a16:creationId xmlns:a16="http://schemas.microsoft.com/office/drawing/2014/main" id="{AB643A47-DF2E-4ABD-88D2-6217F1E07D93}"/>
              </a:ext>
            </a:extLst>
          </p:cNvPr>
          <p:cNvSpPr>
            <a:spLocks noChangeArrowheads="1" noChangeShapeType="1" noTextEdit="1"/>
          </p:cNvSpPr>
          <p:nvPr/>
        </p:nvSpPr>
        <p:spPr bwMode="auto">
          <a:xfrm>
            <a:off x="3962400" y="5943600"/>
            <a:ext cx="6324600" cy="609600"/>
          </a:xfrm>
          <a:prstGeom prst="rect">
            <a:avLst/>
          </a:prstGeom>
        </p:spPr>
        <p:txBody>
          <a:bodyPr wrap="none" fromWordArt="1">
            <a:prstTxWarp prst="textPlain">
              <a:avLst>
                <a:gd name="adj" fmla="val 50000"/>
              </a:avLst>
            </a:prstTxWarp>
            <a:scene3d>
              <a:camera prst="legacyObliqueRight"/>
              <a:lightRig rig="legacyHarsh3" dir="t"/>
            </a:scene3d>
            <a:sp3d extrusionH="100000" prstMaterial="legacyMatte">
              <a:extrusionClr>
                <a:srgbClr val="663300"/>
              </a:extrusionClr>
              <a:contourClr>
                <a:srgbClr val="CC99FF"/>
              </a:contourClr>
            </a:sp3d>
          </a:bodyPr>
          <a:lstStyle/>
          <a:p>
            <a:pPr algn="ctr"/>
            <a:r>
              <a:rPr lang="en-GB" kern="10">
                <a:ln w="9525">
                  <a:round/>
                  <a:headEnd/>
                  <a:tailEnd/>
                </a:ln>
                <a:gradFill rotWithShape="1">
                  <a:gsLst>
                    <a:gs pos="0">
                      <a:srgbClr val="CC99FF"/>
                    </a:gs>
                    <a:gs pos="100000">
                      <a:srgbClr val="00FFFF"/>
                    </a:gs>
                  </a:gsLst>
                  <a:lin ang="5400000" scaled="1"/>
                </a:gradFill>
                <a:latin typeface="Arial Black" panose="020B0A04020102020204" pitchFamily="34" charset="0"/>
              </a:rPr>
              <a:t>Communication</a:t>
            </a:r>
          </a:p>
        </p:txBody>
      </p:sp>
      <p:sp>
        <p:nvSpPr>
          <p:cNvPr id="11269" name="WordArt 10">
            <a:extLst>
              <a:ext uri="{FF2B5EF4-FFF2-40B4-BE49-F238E27FC236}">
                <a16:creationId xmlns:a16="http://schemas.microsoft.com/office/drawing/2014/main" id="{C93A26AF-1DEC-49B2-B3D4-6E80B6E4C7BB}"/>
              </a:ext>
            </a:extLst>
          </p:cNvPr>
          <p:cNvSpPr>
            <a:spLocks noChangeArrowheads="1" noChangeShapeType="1" noTextEdit="1"/>
          </p:cNvSpPr>
          <p:nvPr/>
        </p:nvSpPr>
        <p:spPr bwMode="auto">
          <a:xfrm>
            <a:off x="1676400" y="5181600"/>
            <a:ext cx="4267200" cy="609600"/>
          </a:xfrm>
          <a:prstGeom prst="rect">
            <a:avLst/>
          </a:prstGeom>
        </p:spPr>
        <p:txBody>
          <a:bodyPr wrap="none" fromWordArt="1">
            <a:prstTxWarp prst="textPlain">
              <a:avLst>
                <a:gd name="adj" fmla="val 50000"/>
              </a:avLst>
            </a:prstTxWarp>
            <a:scene3d>
              <a:camera prst="legacyObliqueRight"/>
              <a:lightRig rig="legacyHarsh3" dir="t"/>
            </a:scene3d>
            <a:sp3d extrusionH="100000" prstMaterial="legacyMatte">
              <a:extrusionClr>
                <a:srgbClr val="663300"/>
              </a:extrusionClr>
              <a:contourClr>
                <a:srgbClr val="CC99FF"/>
              </a:contourClr>
            </a:sp3d>
          </a:bodyPr>
          <a:lstStyle/>
          <a:p>
            <a:pPr algn="ctr"/>
            <a:r>
              <a:rPr lang="en-GB" kern="10">
                <a:ln w="9525">
                  <a:round/>
                  <a:headEnd/>
                  <a:tailEnd/>
                </a:ln>
                <a:gradFill rotWithShape="1">
                  <a:gsLst>
                    <a:gs pos="0">
                      <a:srgbClr val="CC99FF"/>
                    </a:gs>
                    <a:gs pos="100000">
                      <a:srgbClr val="00FFFF"/>
                    </a:gs>
                  </a:gsLst>
                  <a:lin ang="5400000" scaled="1"/>
                </a:gradFill>
                <a:latin typeface="Arial Black" panose="020B0A04020102020204" pitchFamily="34" charset="0"/>
              </a:rPr>
              <a:t>Electrical</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95" name="Rectangle 3">
            <a:extLst>
              <a:ext uri="{FF2B5EF4-FFF2-40B4-BE49-F238E27FC236}">
                <a16:creationId xmlns:a16="http://schemas.microsoft.com/office/drawing/2014/main" id="{060E597A-71D8-41C5-A273-1B5602B954CF}"/>
              </a:ext>
            </a:extLst>
          </p:cNvPr>
          <p:cNvGraphicFramePr>
            <a:graphicFrameLocks noGrp="1"/>
          </p:cNvGraphicFramePr>
          <p:nvPr>
            <p:ph idx="1"/>
          </p:nvPr>
        </p:nvGraphicFramePr>
        <p:xfrm>
          <a:off x="1752600" y="1524000"/>
          <a:ext cx="5486400" cy="4114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291" name="WordArt 4">
            <a:extLst>
              <a:ext uri="{FF2B5EF4-FFF2-40B4-BE49-F238E27FC236}">
                <a16:creationId xmlns:a16="http://schemas.microsoft.com/office/drawing/2014/main" id="{386A43B9-7075-4EEF-A435-4AFFCCC899BC}"/>
              </a:ext>
            </a:extLst>
          </p:cNvPr>
          <p:cNvSpPr>
            <a:spLocks noChangeArrowheads="1" noChangeShapeType="1" noTextEdit="1"/>
          </p:cNvSpPr>
          <p:nvPr/>
        </p:nvSpPr>
        <p:spPr bwMode="auto">
          <a:xfrm>
            <a:off x="2514600" y="533400"/>
            <a:ext cx="7391400" cy="838200"/>
          </a:xfrm>
          <a:prstGeom prst="rect">
            <a:avLst/>
          </a:prstGeom>
        </p:spPr>
        <p:txBody>
          <a:bodyPr wrap="none" fromWordArt="1">
            <a:prstTxWarp prst="textPlain">
              <a:avLst>
                <a:gd name="adj" fmla="val 50000"/>
              </a:avLst>
            </a:prstTxWarp>
            <a:scene3d>
              <a:camera prst="legacyObliqueRight"/>
              <a:lightRig rig="legacyHarsh3" dir="t"/>
            </a:scene3d>
            <a:sp3d extrusionH="100000" prstMaterial="legacyMatte">
              <a:extrusionClr>
                <a:srgbClr val="663300"/>
              </a:extrusionClr>
              <a:contourClr>
                <a:srgbClr val="CC99FF"/>
              </a:contourClr>
            </a:sp3d>
          </a:bodyPr>
          <a:lstStyle/>
          <a:p>
            <a:pPr algn="ctr"/>
            <a:r>
              <a:rPr lang="en-GB" kern="10">
                <a:ln w="9525">
                  <a:round/>
                  <a:headEnd/>
                  <a:tailEnd/>
                </a:ln>
                <a:gradFill rotWithShape="1">
                  <a:gsLst>
                    <a:gs pos="0">
                      <a:srgbClr val="CC99FF"/>
                    </a:gs>
                    <a:gs pos="100000">
                      <a:srgbClr val="00FFFF"/>
                    </a:gs>
                  </a:gsLst>
                  <a:lin ang="5400000" scaled="1"/>
                </a:gradFill>
                <a:latin typeface="Arial Black" panose="020B0A04020102020204" pitchFamily="34" charset="0"/>
              </a:rPr>
              <a:t>The Nervous System</a:t>
            </a:r>
          </a:p>
        </p:txBody>
      </p:sp>
      <p:pic>
        <p:nvPicPr>
          <p:cNvPr id="9222" name="Picture 6" descr="Pain_animated">
            <a:extLst>
              <a:ext uri="{FF2B5EF4-FFF2-40B4-BE49-F238E27FC236}">
                <a16:creationId xmlns:a16="http://schemas.microsoft.com/office/drawing/2014/main" id="{041EF125-AA5F-415E-9F75-381D5DC74141}"/>
              </a:ext>
            </a:extLst>
          </p:cNvPr>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7772400" y="3352800"/>
            <a:ext cx="2286000" cy="2217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3" name="Text Box 7">
            <a:extLst>
              <a:ext uri="{FF2B5EF4-FFF2-40B4-BE49-F238E27FC236}">
                <a16:creationId xmlns:a16="http://schemas.microsoft.com/office/drawing/2014/main" id="{874FB5CC-BA85-4327-9CDC-79B3BBCE28CB}"/>
              </a:ext>
            </a:extLst>
          </p:cNvPr>
          <p:cNvSpPr txBox="1">
            <a:spLocks noChangeArrowheads="1"/>
          </p:cNvSpPr>
          <p:nvPr/>
        </p:nvSpPr>
        <p:spPr bwMode="auto">
          <a:xfrm>
            <a:off x="7086601" y="5715000"/>
            <a:ext cx="3787775"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spcBef>
                <a:spcPct val="50000"/>
              </a:spcBef>
              <a:buFontTx/>
              <a:buNone/>
            </a:pPr>
            <a:r>
              <a:rPr lang="en-US" altLang="en-US" sz="2800">
                <a:solidFill>
                  <a:schemeClr val="hlink"/>
                </a:solidFill>
                <a:latin typeface="Arial" panose="020B0604020202020204" pitchFamily="34" charset="0"/>
              </a:rPr>
              <a:t>Our nervous system allows us to feel pain.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nodeType="clickEffect">
                                  <p:stCondLst>
                                    <p:cond delay="0"/>
                                  </p:stCondLst>
                                  <p:childTnLst>
                                    <p:set>
                                      <p:cBhvr>
                                        <p:cTn id="6" dur="1" fill="hold">
                                          <p:stCondLst>
                                            <p:cond delay="0"/>
                                          </p:stCondLst>
                                        </p:cTn>
                                        <p:tgtEl>
                                          <p:spTgt spid="9222"/>
                                        </p:tgtEl>
                                        <p:attrNameLst>
                                          <p:attrName>style.visibility</p:attrName>
                                        </p:attrNameLst>
                                      </p:cBhvr>
                                      <p:to>
                                        <p:strVal val="visible"/>
                                      </p:to>
                                    </p:set>
                                    <p:anim calcmode="lin" valueType="num">
                                      <p:cBhvr>
                                        <p:cTn id="7" dur="500" fill="hold"/>
                                        <p:tgtEl>
                                          <p:spTgt spid="9222"/>
                                        </p:tgtEl>
                                        <p:attrNameLst>
                                          <p:attrName>ppt_w</p:attrName>
                                        </p:attrNameLst>
                                      </p:cBhvr>
                                      <p:tavLst>
                                        <p:tav tm="0">
                                          <p:val>
                                            <p:fltVal val="0"/>
                                          </p:val>
                                        </p:tav>
                                        <p:tav tm="100000">
                                          <p:val>
                                            <p:strVal val="#ppt_w"/>
                                          </p:val>
                                        </p:tav>
                                      </p:tavLst>
                                    </p:anim>
                                    <p:anim calcmode="lin" valueType="num">
                                      <p:cBhvr>
                                        <p:cTn id="8" dur="500" fill="hold"/>
                                        <p:tgtEl>
                                          <p:spTgt spid="9222"/>
                                        </p:tgtEl>
                                        <p:attrNameLst>
                                          <p:attrName>ppt_h</p:attrName>
                                        </p:attrNameLst>
                                      </p:cBhvr>
                                      <p:tavLst>
                                        <p:tav tm="0">
                                          <p:val>
                                            <p:fltVal val="0"/>
                                          </p:val>
                                        </p:tav>
                                        <p:tav tm="100000">
                                          <p:val>
                                            <p:strVal val="#ppt_h"/>
                                          </p:val>
                                        </p:tav>
                                      </p:tavLst>
                                    </p:anim>
                                    <p:animEffect transition="in" filter="fade">
                                      <p:cBhvr>
                                        <p:cTn id="9" dur="500"/>
                                        <p:tgtEl>
                                          <p:spTgt spid="9222"/>
                                        </p:tgtEl>
                                      </p:cBhvr>
                                    </p:animEffect>
                                  </p:childTnLst>
                                </p:cTn>
                              </p:par>
                            </p:childTnLst>
                          </p:cTn>
                        </p:par>
                        <p:par>
                          <p:cTn id="10" fill="hold" nodeType="afterGroup">
                            <p:stCondLst>
                              <p:cond delay="500"/>
                            </p:stCondLst>
                            <p:childTnLst>
                              <p:par>
                                <p:cTn id="11" presetID="1" presetClass="entr" presetSubtype="0" fill="hold" grpId="0" nodeType="afterEffect">
                                  <p:stCondLst>
                                    <p:cond delay="0"/>
                                  </p:stCondLst>
                                  <p:childTnLst>
                                    <p:set>
                                      <p:cBhvr>
                                        <p:cTn id="12" dur="1" fill="hold">
                                          <p:stCondLst>
                                            <p:cond delay="499"/>
                                          </p:stCondLst>
                                        </p:cTn>
                                        <p:tgtEl>
                                          <p:spTgt spid="92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3"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B3863-783C-4E69-9D9B-6B3272B9D9B7}"/>
              </a:ext>
            </a:extLst>
          </p:cNvPr>
          <p:cNvSpPr>
            <a:spLocks noGrp="1"/>
          </p:cNvSpPr>
          <p:nvPr>
            <p:ph type="title"/>
          </p:nvPr>
        </p:nvSpPr>
        <p:spPr>
          <a:xfrm>
            <a:off x="6400800" y="499533"/>
            <a:ext cx="5142271" cy="1658198"/>
          </a:xfrm>
        </p:spPr>
        <p:txBody>
          <a:bodyPr>
            <a:normAutofit/>
          </a:bodyPr>
          <a:lstStyle/>
          <a:p>
            <a:r>
              <a:rPr lang="en-GB" dirty="0"/>
              <a:t>The nervous system </a:t>
            </a:r>
          </a:p>
        </p:txBody>
      </p:sp>
      <p:pic>
        <p:nvPicPr>
          <p:cNvPr id="7" name="Graphic 6" descr="Brain">
            <a:extLst>
              <a:ext uri="{FF2B5EF4-FFF2-40B4-BE49-F238E27FC236}">
                <a16:creationId xmlns:a16="http://schemas.microsoft.com/office/drawing/2014/main" id="{908D773F-A5C8-4468-A217-0F3B1BBA40C4}"/>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745132" y="645106"/>
            <a:ext cx="5247747" cy="5247747"/>
          </a:xfrm>
          <a:prstGeom prst="rect">
            <a:avLst/>
          </a:prstGeom>
        </p:spPr>
      </p:pic>
      <p:sp>
        <p:nvSpPr>
          <p:cNvPr id="3" name="Content Placeholder 2">
            <a:extLst>
              <a:ext uri="{FF2B5EF4-FFF2-40B4-BE49-F238E27FC236}">
                <a16:creationId xmlns:a16="http://schemas.microsoft.com/office/drawing/2014/main" id="{4478A938-B8C2-4623-85A7-C03E8929E4FE}"/>
              </a:ext>
            </a:extLst>
          </p:cNvPr>
          <p:cNvSpPr>
            <a:spLocks noGrp="1"/>
          </p:cNvSpPr>
          <p:nvPr>
            <p:ph idx="1"/>
          </p:nvPr>
        </p:nvSpPr>
        <p:spPr>
          <a:xfrm>
            <a:off x="6400800" y="2011680"/>
            <a:ext cx="5142271" cy="3864732"/>
          </a:xfrm>
        </p:spPr>
        <p:txBody>
          <a:bodyPr>
            <a:normAutofit fontScale="92500" lnSpcReduction="20000"/>
          </a:bodyPr>
          <a:lstStyle/>
          <a:p>
            <a:r>
              <a:rPr lang="en-US" b="0" i="0" dirty="0">
                <a:effectLst/>
                <a:latin typeface="Roboto"/>
              </a:rPr>
              <a:t>The nervous system has two main parts: The central nervous system is made up of the </a:t>
            </a:r>
            <a:r>
              <a:rPr lang="en-US" b="1" i="0" dirty="0">
                <a:effectLst/>
                <a:latin typeface="Roboto"/>
              </a:rPr>
              <a:t>brain and spinal cord</a:t>
            </a:r>
            <a:r>
              <a:rPr lang="en-US" b="0" i="0" dirty="0">
                <a:effectLst/>
                <a:latin typeface="Roboto"/>
              </a:rPr>
              <a:t>. The peripheral nervous system is made up of nerves that branch off from the spinal cord and extend to all parts of the body. The nervous system transmits signals between the brain and the rest of the body, including internal organs.</a:t>
            </a:r>
            <a:endParaRPr lang="en-GB" dirty="0"/>
          </a:p>
        </p:txBody>
      </p:sp>
    </p:spTree>
    <p:extLst>
      <p:ext uri="{BB962C8B-B14F-4D97-AF65-F5344CB8AC3E}">
        <p14:creationId xmlns:p14="http://schemas.microsoft.com/office/powerpoint/2010/main" val="40764505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82B1B-4051-42A3-93DC-A6935C1D0893}"/>
              </a:ext>
            </a:extLst>
          </p:cNvPr>
          <p:cNvSpPr>
            <a:spLocks noGrp="1"/>
          </p:cNvSpPr>
          <p:nvPr>
            <p:ph type="title"/>
          </p:nvPr>
        </p:nvSpPr>
        <p:spPr>
          <a:xfrm>
            <a:off x="841247" y="1655286"/>
            <a:ext cx="4609057" cy="2610042"/>
          </a:xfrm>
        </p:spPr>
        <p:txBody>
          <a:bodyPr vert="horz" lIns="91440" tIns="45720" rIns="91440" bIns="45720" rtlCol="0" anchor="b">
            <a:normAutofit/>
          </a:bodyPr>
          <a:lstStyle/>
          <a:p>
            <a:r>
              <a:rPr lang="en-US" sz="5400" kern="1200">
                <a:solidFill>
                  <a:schemeClr val="tx1"/>
                </a:solidFill>
                <a:latin typeface="+mj-lt"/>
                <a:ea typeface="+mj-ea"/>
                <a:cs typeface="+mj-cs"/>
              </a:rPr>
              <a:t>The Nervous System</a:t>
            </a:r>
          </a:p>
        </p:txBody>
      </p:sp>
      <p:pic>
        <p:nvPicPr>
          <p:cNvPr id="4" name="Online Media 3" title="Introduction to the Nervous System">
            <a:hlinkClick r:id="" action="ppaction://media"/>
            <a:extLst>
              <a:ext uri="{FF2B5EF4-FFF2-40B4-BE49-F238E27FC236}">
                <a16:creationId xmlns:a16="http://schemas.microsoft.com/office/drawing/2014/main" id="{3DD8F53F-E6B9-4482-86AC-6AC313A69D93}"/>
              </a:ext>
            </a:extLst>
          </p:cNvPr>
          <p:cNvPicPr>
            <a:picLocks noGrp="1" noRot="1" noChangeAspect="1"/>
          </p:cNvPicPr>
          <p:nvPr>
            <p:ph idx="1"/>
            <a:videoFile r:link="rId1"/>
          </p:nvPr>
        </p:nvPicPr>
        <p:blipFill>
          <a:blip r:embed="rId3"/>
          <a:stretch>
            <a:fillRect/>
          </a:stretch>
        </p:blipFill>
        <p:spPr>
          <a:xfrm>
            <a:off x="6507163" y="1962150"/>
            <a:ext cx="5080000" cy="2870200"/>
          </a:xfrm>
          <a:prstGeom prst="rect">
            <a:avLst/>
          </a:prstGeom>
        </p:spPr>
      </p:pic>
    </p:spTree>
    <p:extLst>
      <p:ext uri="{BB962C8B-B14F-4D97-AF65-F5344CB8AC3E}">
        <p14:creationId xmlns:p14="http://schemas.microsoft.com/office/powerpoint/2010/main" val="1183635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7">
            <a:extLst>
              <a:ext uri="{FF2B5EF4-FFF2-40B4-BE49-F238E27FC236}">
                <a16:creationId xmlns:a16="http://schemas.microsoft.com/office/drawing/2014/main" id="{17AA655C-31F2-404F-84C8-0F55A247A361}"/>
              </a:ext>
            </a:extLst>
          </p:cNvPr>
          <p:cNvSpPr txBox="1">
            <a:spLocks noChangeArrowheads="1"/>
          </p:cNvSpPr>
          <p:nvPr/>
        </p:nvSpPr>
        <p:spPr bwMode="auto">
          <a:xfrm>
            <a:off x="4195764" y="4302125"/>
            <a:ext cx="1311275" cy="939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en-US" altLang="en-US" sz="900">
                <a:latin typeface="Arial" panose="020B0604020202020204" pitchFamily="34" charset="0"/>
              </a:rPr>
              <a:t>cell</a:t>
            </a:r>
          </a:p>
          <a:p>
            <a:pPr eaLnBrk="1" hangingPunct="1">
              <a:spcBef>
                <a:spcPct val="0"/>
              </a:spcBef>
              <a:buFontTx/>
              <a:buNone/>
            </a:pPr>
            <a:r>
              <a:rPr lang="en-US" altLang="en-US" sz="900">
                <a:latin typeface="Arial" panose="020B0604020202020204" pitchFamily="34" charset="0"/>
              </a:rPr>
              <a:t>body</a:t>
            </a:r>
            <a:endParaRPr lang="en-US" altLang="en-US" sz="3600">
              <a:latin typeface="Comic Sans MS" panose="030F0702030302020204" pitchFamily="66" charset="0"/>
            </a:endParaRPr>
          </a:p>
        </p:txBody>
      </p:sp>
      <p:sp>
        <p:nvSpPr>
          <p:cNvPr id="16403" name="WordArt 19">
            <a:extLst>
              <a:ext uri="{FF2B5EF4-FFF2-40B4-BE49-F238E27FC236}">
                <a16:creationId xmlns:a16="http://schemas.microsoft.com/office/drawing/2014/main" id="{398A9D45-D13D-4E70-89FD-717165982AEF}"/>
              </a:ext>
            </a:extLst>
          </p:cNvPr>
          <p:cNvSpPr>
            <a:spLocks noChangeArrowheads="1" noChangeShapeType="1" noTextEdit="1"/>
          </p:cNvSpPr>
          <p:nvPr/>
        </p:nvSpPr>
        <p:spPr bwMode="auto">
          <a:xfrm>
            <a:off x="1828800" y="304800"/>
            <a:ext cx="8534400" cy="838200"/>
          </a:xfrm>
          <a:prstGeom prst="rect">
            <a:avLst/>
          </a:prstGeom>
        </p:spPr>
        <p:txBody>
          <a:bodyPr wrap="none" fromWordArt="1">
            <a:prstTxWarp prst="textPlain">
              <a:avLst>
                <a:gd name="adj" fmla="val 50000"/>
              </a:avLst>
            </a:prstTxWarp>
            <a:scene3d>
              <a:camera prst="legacyObliqueRight"/>
              <a:lightRig rig="legacyHarsh3" dir="t"/>
            </a:scene3d>
            <a:sp3d extrusionH="100000" prstMaterial="legacyMatte">
              <a:extrusionClr>
                <a:srgbClr val="663300"/>
              </a:extrusionClr>
              <a:contourClr>
                <a:srgbClr val="CC99FF"/>
              </a:contourClr>
            </a:sp3d>
          </a:bodyPr>
          <a:lstStyle/>
          <a:p>
            <a:pPr algn="ctr"/>
            <a:r>
              <a:rPr lang="en-GB" kern="10">
                <a:ln w="9525">
                  <a:round/>
                  <a:headEnd/>
                  <a:tailEnd/>
                </a:ln>
                <a:gradFill rotWithShape="1">
                  <a:gsLst>
                    <a:gs pos="0">
                      <a:srgbClr val="CC99FF"/>
                    </a:gs>
                    <a:gs pos="100000">
                      <a:srgbClr val="00FFFF"/>
                    </a:gs>
                  </a:gsLst>
                  <a:lin ang="5400000" scaled="1"/>
                </a:gradFill>
                <a:latin typeface="Arial Black" panose="020B0A04020102020204" pitchFamily="34" charset="0"/>
              </a:rPr>
              <a:t>Impulse in a Neuron</a:t>
            </a:r>
          </a:p>
        </p:txBody>
      </p:sp>
      <p:grpSp>
        <p:nvGrpSpPr>
          <p:cNvPr id="15364" name="Group 34">
            <a:extLst>
              <a:ext uri="{FF2B5EF4-FFF2-40B4-BE49-F238E27FC236}">
                <a16:creationId xmlns:a16="http://schemas.microsoft.com/office/drawing/2014/main" id="{5825CC38-AED7-4FD1-BCAF-8E6B8682200A}"/>
              </a:ext>
            </a:extLst>
          </p:cNvPr>
          <p:cNvGrpSpPr>
            <a:grpSpLocks/>
          </p:cNvGrpSpPr>
          <p:nvPr/>
        </p:nvGrpSpPr>
        <p:grpSpPr bwMode="auto">
          <a:xfrm>
            <a:off x="1752600" y="1587500"/>
            <a:ext cx="8763000" cy="5270500"/>
            <a:chOff x="144" y="1000"/>
            <a:chExt cx="5520" cy="3320"/>
          </a:xfrm>
        </p:grpSpPr>
        <p:sp>
          <p:nvSpPr>
            <p:cNvPr id="15372" name="Rectangle 13">
              <a:extLst>
                <a:ext uri="{FF2B5EF4-FFF2-40B4-BE49-F238E27FC236}">
                  <a16:creationId xmlns:a16="http://schemas.microsoft.com/office/drawing/2014/main" id="{E047C719-5BAA-4383-9451-701BAEB23664}"/>
                </a:ext>
              </a:extLst>
            </p:cNvPr>
            <p:cNvSpPr>
              <a:spLocks noChangeArrowheads="1"/>
            </p:cNvSpPr>
            <p:nvPr/>
          </p:nvSpPr>
          <p:spPr bwMode="auto">
            <a:xfrm>
              <a:off x="144" y="1000"/>
              <a:ext cx="5520" cy="3216"/>
            </a:xfrm>
            <a:prstGeom prst="rect">
              <a:avLst/>
            </a:prstGeom>
            <a:solidFill>
              <a:srgbClr val="00FF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GB" altLang="en-US" sz="3600">
                <a:latin typeface="Comic Sans MS" panose="030F0702030302020204" pitchFamily="66" charset="0"/>
              </a:endParaRPr>
            </a:p>
          </p:txBody>
        </p:sp>
        <p:grpSp>
          <p:nvGrpSpPr>
            <p:cNvPr id="15373" name="Group 28">
              <a:extLst>
                <a:ext uri="{FF2B5EF4-FFF2-40B4-BE49-F238E27FC236}">
                  <a16:creationId xmlns:a16="http://schemas.microsoft.com/office/drawing/2014/main" id="{0150934D-A2C1-4213-9C8A-E2E6BF5EEA64}"/>
                </a:ext>
              </a:extLst>
            </p:cNvPr>
            <p:cNvGrpSpPr>
              <a:grpSpLocks/>
            </p:cNvGrpSpPr>
            <p:nvPr/>
          </p:nvGrpSpPr>
          <p:grpSpPr bwMode="auto">
            <a:xfrm>
              <a:off x="336" y="1144"/>
              <a:ext cx="5184" cy="3176"/>
              <a:chOff x="336" y="1144"/>
              <a:chExt cx="5184" cy="3176"/>
            </a:xfrm>
          </p:grpSpPr>
          <p:grpSp>
            <p:nvGrpSpPr>
              <p:cNvPr id="15374" name="Group 12">
                <a:extLst>
                  <a:ext uri="{FF2B5EF4-FFF2-40B4-BE49-F238E27FC236}">
                    <a16:creationId xmlns:a16="http://schemas.microsoft.com/office/drawing/2014/main" id="{FE7361FC-D8D8-402E-BB2A-6822A18C8A89}"/>
                  </a:ext>
                </a:extLst>
              </p:cNvPr>
              <p:cNvGrpSpPr>
                <a:grpSpLocks/>
              </p:cNvGrpSpPr>
              <p:nvPr/>
            </p:nvGrpSpPr>
            <p:grpSpPr bwMode="auto">
              <a:xfrm>
                <a:off x="336" y="1144"/>
                <a:ext cx="5184" cy="3176"/>
                <a:chOff x="329" y="1440"/>
                <a:chExt cx="5184" cy="3176"/>
              </a:xfrm>
            </p:grpSpPr>
            <p:pic>
              <p:nvPicPr>
                <p:cNvPr id="15376" name="Picture 5">
                  <a:extLst>
                    <a:ext uri="{FF2B5EF4-FFF2-40B4-BE49-F238E27FC236}">
                      <a16:creationId xmlns:a16="http://schemas.microsoft.com/office/drawing/2014/main" id="{0A795C06-31DC-4FD2-A055-44CD40EB2A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9" y="1487"/>
                  <a:ext cx="5184" cy="2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7" name="Text Box 6">
                  <a:extLst>
                    <a:ext uri="{FF2B5EF4-FFF2-40B4-BE49-F238E27FC236}">
                      <a16:creationId xmlns:a16="http://schemas.microsoft.com/office/drawing/2014/main" id="{E3F9CCFB-5819-46C5-BC31-8BF9A65B91A3}"/>
                    </a:ext>
                  </a:extLst>
                </p:cNvPr>
                <p:cNvSpPr txBox="1">
                  <a:spLocks noChangeArrowheads="1"/>
                </p:cNvSpPr>
                <p:nvPr/>
              </p:nvSpPr>
              <p:spPr bwMode="auto">
                <a:xfrm>
                  <a:off x="4464" y="1488"/>
                  <a:ext cx="1008" cy="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en-US" altLang="en-US" sz="2800">
                      <a:latin typeface="Arial" panose="020B0604020202020204" pitchFamily="34" charset="0"/>
                    </a:rPr>
                    <a:t>muscle tissue</a:t>
                  </a:r>
                  <a:endParaRPr lang="en-US" altLang="en-US" sz="2800">
                    <a:latin typeface="Comic Sans MS" panose="030F0702030302020204" pitchFamily="66" charset="0"/>
                  </a:endParaRPr>
                </a:p>
              </p:txBody>
            </p:sp>
            <p:sp>
              <p:nvSpPr>
                <p:cNvPr id="15378" name="Text Box 8">
                  <a:extLst>
                    <a:ext uri="{FF2B5EF4-FFF2-40B4-BE49-F238E27FC236}">
                      <a16:creationId xmlns:a16="http://schemas.microsoft.com/office/drawing/2014/main" id="{42D63EFE-9367-42A4-85C7-99B9BD8B6573}"/>
                    </a:ext>
                  </a:extLst>
                </p:cNvPr>
                <p:cNvSpPr txBox="1">
                  <a:spLocks noChangeArrowheads="1"/>
                </p:cNvSpPr>
                <p:nvPr/>
              </p:nvSpPr>
              <p:spPr bwMode="auto">
                <a:xfrm>
                  <a:off x="336" y="3552"/>
                  <a:ext cx="2700" cy="35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en-US" altLang="en-US" b="1">
                      <a:latin typeface="Arial" panose="020B0604020202020204" pitchFamily="34" charset="0"/>
                    </a:rPr>
                    <a:t>TYPICAL MOTOR NEURON</a:t>
                  </a:r>
                  <a:endParaRPr lang="en-US" altLang="en-US">
                    <a:latin typeface="Comic Sans MS" panose="030F0702030302020204" pitchFamily="66" charset="0"/>
                  </a:endParaRPr>
                </a:p>
              </p:txBody>
            </p:sp>
            <p:sp>
              <p:nvSpPr>
                <p:cNvPr id="15379" name="Text Box 9">
                  <a:extLst>
                    <a:ext uri="{FF2B5EF4-FFF2-40B4-BE49-F238E27FC236}">
                      <a16:creationId xmlns:a16="http://schemas.microsoft.com/office/drawing/2014/main" id="{CA3D2BA8-6422-4306-8C5E-4C92F4EE539C}"/>
                    </a:ext>
                  </a:extLst>
                </p:cNvPr>
                <p:cNvSpPr txBox="1">
                  <a:spLocks noChangeArrowheads="1"/>
                </p:cNvSpPr>
                <p:nvPr/>
              </p:nvSpPr>
              <p:spPr bwMode="auto">
                <a:xfrm>
                  <a:off x="3168" y="1728"/>
                  <a:ext cx="826" cy="5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en-US" altLang="en-US" sz="2800">
                      <a:latin typeface="Arial" panose="020B0604020202020204" pitchFamily="34" charset="0"/>
                    </a:rPr>
                    <a:t>Axon</a:t>
                  </a:r>
                  <a:endParaRPr lang="en-US" altLang="en-US" sz="2800">
                    <a:latin typeface="Comic Sans MS" panose="030F0702030302020204" pitchFamily="66" charset="0"/>
                  </a:endParaRPr>
                </a:p>
              </p:txBody>
            </p:sp>
            <p:sp>
              <p:nvSpPr>
                <p:cNvPr id="15380" name="Text Box 10">
                  <a:extLst>
                    <a:ext uri="{FF2B5EF4-FFF2-40B4-BE49-F238E27FC236}">
                      <a16:creationId xmlns:a16="http://schemas.microsoft.com/office/drawing/2014/main" id="{351836AA-CCD5-4D08-BBC8-6EE31B8D0A5C}"/>
                    </a:ext>
                  </a:extLst>
                </p:cNvPr>
                <p:cNvSpPr txBox="1">
                  <a:spLocks noChangeArrowheads="1"/>
                </p:cNvSpPr>
                <p:nvPr/>
              </p:nvSpPr>
              <p:spPr bwMode="auto">
                <a:xfrm>
                  <a:off x="2352" y="1440"/>
                  <a:ext cx="965" cy="5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en-US" altLang="en-US" sz="2800">
                      <a:latin typeface="Arial" panose="020B0604020202020204" pitchFamily="34" charset="0"/>
                    </a:rPr>
                    <a:t>dendrite</a:t>
                  </a:r>
                  <a:endParaRPr lang="en-US" altLang="en-US" sz="2800">
                    <a:latin typeface="Comic Sans MS" panose="030F0702030302020204" pitchFamily="66" charset="0"/>
                  </a:endParaRPr>
                </a:p>
              </p:txBody>
            </p:sp>
            <p:sp>
              <p:nvSpPr>
                <p:cNvPr id="15381" name="Text Box 11">
                  <a:extLst>
                    <a:ext uri="{FF2B5EF4-FFF2-40B4-BE49-F238E27FC236}">
                      <a16:creationId xmlns:a16="http://schemas.microsoft.com/office/drawing/2014/main" id="{C14094B5-A88B-48EC-942E-91EABB274A9E}"/>
                    </a:ext>
                  </a:extLst>
                </p:cNvPr>
                <p:cNvSpPr txBox="1">
                  <a:spLocks noChangeArrowheads="1"/>
                </p:cNvSpPr>
                <p:nvPr/>
              </p:nvSpPr>
              <p:spPr bwMode="auto">
                <a:xfrm>
                  <a:off x="3072" y="4024"/>
                  <a:ext cx="1021" cy="5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en-US" altLang="en-US" sz="2800">
                      <a:latin typeface="Arial" panose="020B0604020202020204" pitchFamily="34" charset="0"/>
                    </a:rPr>
                    <a:t>synapse</a:t>
                  </a:r>
                  <a:endParaRPr lang="en-US" altLang="en-US" sz="2800">
                    <a:latin typeface="Comic Sans MS" panose="030F0702030302020204" pitchFamily="66" charset="0"/>
                  </a:endParaRPr>
                </a:p>
              </p:txBody>
            </p:sp>
          </p:grpSp>
          <p:sp>
            <p:nvSpPr>
              <p:cNvPr id="15375" name="Text Box 27">
                <a:extLst>
                  <a:ext uri="{FF2B5EF4-FFF2-40B4-BE49-F238E27FC236}">
                    <a16:creationId xmlns:a16="http://schemas.microsoft.com/office/drawing/2014/main" id="{5DD55C22-A89D-4278-B6C9-6499F2ADD8F6}"/>
                  </a:ext>
                </a:extLst>
              </p:cNvPr>
              <p:cNvSpPr txBox="1">
                <a:spLocks noChangeArrowheads="1"/>
              </p:cNvSpPr>
              <p:nvPr/>
            </p:nvSpPr>
            <p:spPr bwMode="auto">
              <a:xfrm>
                <a:off x="1776" y="2640"/>
                <a:ext cx="110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50000"/>
                  </a:spcBef>
                  <a:buFontTx/>
                  <a:buNone/>
                </a:pPr>
                <a:r>
                  <a:rPr lang="en-US" altLang="en-US" sz="2800">
                    <a:latin typeface="Arial" panose="020B0604020202020204" pitchFamily="34" charset="0"/>
                  </a:rPr>
                  <a:t>cell body</a:t>
                </a:r>
              </a:p>
            </p:txBody>
          </p:sp>
        </p:grpSp>
      </p:grpSp>
      <p:sp>
        <p:nvSpPr>
          <p:cNvPr id="16413" name="AutoShape 29">
            <a:extLst>
              <a:ext uri="{FF2B5EF4-FFF2-40B4-BE49-F238E27FC236}">
                <a16:creationId xmlns:a16="http://schemas.microsoft.com/office/drawing/2014/main" id="{ECEB10A5-F435-4136-93F9-931A727E889E}"/>
              </a:ext>
            </a:extLst>
          </p:cNvPr>
          <p:cNvSpPr>
            <a:spLocks noChangeArrowheads="1"/>
          </p:cNvSpPr>
          <p:nvPr/>
        </p:nvSpPr>
        <p:spPr bwMode="auto">
          <a:xfrm rot="1196543">
            <a:off x="1905000" y="2209800"/>
            <a:ext cx="609600" cy="381000"/>
          </a:xfrm>
          <a:prstGeom prst="lightningBolt">
            <a:avLst/>
          </a:prstGeom>
          <a:solidFill>
            <a:srgbClr val="EAF73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GB" altLang="en-US" sz="3600">
              <a:latin typeface="Comic Sans MS" panose="030F0702030302020204" pitchFamily="66" charset="0"/>
            </a:endParaRPr>
          </a:p>
        </p:txBody>
      </p:sp>
      <p:sp>
        <p:nvSpPr>
          <p:cNvPr id="16414" name="AutoShape 30">
            <a:extLst>
              <a:ext uri="{FF2B5EF4-FFF2-40B4-BE49-F238E27FC236}">
                <a16:creationId xmlns:a16="http://schemas.microsoft.com/office/drawing/2014/main" id="{8D33EBE7-DA30-4D69-9974-663F93D7F142}"/>
              </a:ext>
            </a:extLst>
          </p:cNvPr>
          <p:cNvSpPr>
            <a:spLocks noChangeArrowheads="1"/>
          </p:cNvSpPr>
          <p:nvPr/>
        </p:nvSpPr>
        <p:spPr bwMode="auto">
          <a:xfrm rot="19507480">
            <a:off x="1905000" y="3429000"/>
            <a:ext cx="609600" cy="381000"/>
          </a:xfrm>
          <a:prstGeom prst="lightningBolt">
            <a:avLst/>
          </a:prstGeom>
          <a:solidFill>
            <a:srgbClr val="EAF73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GB" altLang="en-US" sz="3600">
              <a:latin typeface="Comic Sans MS" panose="030F0702030302020204" pitchFamily="66" charset="0"/>
            </a:endParaRPr>
          </a:p>
        </p:txBody>
      </p:sp>
      <p:sp>
        <p:nvSpPr>
          <p:cNvPr id="16415" name="AutoShape 31">
            <a:extLst>
              <a:ext uri="{FF2B5EF4-FFF2-40B4-BE49-F238E27FC236}">
                <a16:creationId xmlns:a16="http://schemas.microsoft.com/office/drawing/2014/main" id="{3190C427-5D91-4F9A-AF82-162E8C8649FE}"/>
              </a:ext>
            </a:extLst>
          </p:cNvPr>
          <p:cNvSpPr>
            <a:spLocks noChangeArrowheads="1"/>
          </p:cNvSpPr>
          <p:nvPr/>
        </p:nvSpPr>
        <p:spPr bwMode="auto">
          <a:xfrm rot="925330">
            <a:off x="2667000" y="1752600"/>
            <a:ext cx="609600" cy="381000"/>
          </a:xfrm>
          <a:prstGeom prst="lightningBolt">
            <a:avLst/>
          </a:prstGeom>
          <a:solidFill>
            <a:srgbClr val="EAF73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GB" altLang="en-US" sz="3600">
              <a:latin typeface="Comic Sans MS" panose="030F0702030302020204" pitchFamily="66" charset="0"/>
            </a:endParaRPr>
          </a:p>
        </p:txBody>
      </p:sp>
      <p:sp>
        <p:nvSpPr>
          <p:cNvPr id="16416" name="AutoShape 32">
            <a:extLst>
              <a:ext uri="{FF2B5EF4-FFF2-40B4-BE49-F238E27FC236}">
                <a16:creationId xmlns:a16="http://schemas.microsoft.com/office/drawing/2014/main" id="{B61BCA02-6C2B-419D-94CC-574B53D1DBFA}"/>
              </a:ext>
            </a:extLst>
          </p:cNvPr>
          <p:cNvSpPr>
            <a:spLocks noChangeArrowheads="1"/>
          </p:cNvSpPr>
          <p:nvPr/>
        </p:nvSpPr>
        <p:spPr bwMode="auto">
          <a:xfrm rot="17832241">
            <a:off x="2476500" y="4000500"/>
            <a:ext cx="609600" cy="381000"/>
          </a:xfrm>
          <a:prstGeom prst="lightningBolt">
            <a:avLst/>
          </a:prstGeom>
          <a:solidFill>
            <a:srgbClr val="EAF73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GB" altLang="en-US" sz="3600">
              <a:latin typeface="Comic Sans MS" panose="030F0702030302020204" pitchFamily="66" charset="0"/>
            </a:endParaRPr>
          </a:p>
        </p:txBody>
      </p:sp>
      <p:sp>
        <p:nvSpPr>
          <p:cNvPr id="16417" name="AutoShape 33">
            <a:extLst>
              <a:ext uri="{FF2B5EF4-FFF2-40B4-BE49-F238E27FC236}">
                <a16:creationId xmlns:a16="http://schemas.microsoft.com/office/drawing/2014/main" id="{7262136B-A810-4B82-AC74-1381B39CF443}"/>
              </a:ext>
            </a:extLst>
          </p:cNvPr>
          <p:cNvSpPr>
            <a:spLocks noChangeArrowheads="1"/>
          </p:cNvSpPr>
          <p:nvPr/>
        </p:nvSpPr>
        <p:spPr bwMode="auto">
          <a:xfrm rot="1926376">
            <a:off x="3657600" y="1828800"/>
            <a:ext cx="609600" cy="381000"/>
          </a:xfrm>
          <a:prstGeom prst="lightningBolt">
            <a:avLst/>
          </a:prstGeom>
          <a:solidFill>
            <a:srgbClr val="EAF73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GB" altLang="en-US" sz="3600">
              <a:latin typeface="Comic Sans MS" panose="030F0702030302020204" pitchFamily="66" charset="0"/>
            </a:endParaRPr>
          </a:p>
        </p:txBody>
      </p:sp>
      <p:sp>
        <p:nvSpPr>
          <p:cNvPr id="16419" name="AutoShape 35">
            <a:extLst>
              <a:ext uri="{FF2B5EF4-FFF2-40B4-BE49-F238E27FC236}">
                <a16:creationId xmlns:a16="http://schemas.microsoft.com/office/drawing/2014/main" id="{261F8A21-52C4-4F18-96B6-E2740AF065F7}"/>
              </a:ext>
            </a:extLst>
          </p:cNvPr>
          <p:cNvSpPr>
            <a:spLocks noChangeArrowheads="1"/>
          </p:cNvSpPr>
          <p:nvPr/>
        </p:nvSpPr>
        <p:spPr bwMode="auto">
          <a:xfrm rot="13037704">
            <a:off x="3733800" y="4191000"/>
            <a:ext cx="609600" cy="381000"/>
          </a:xfrm>
          <a:prstGeom prst="lightningBolt">
            <a:avLst/>
          </a:prstGeom>
          <a:solidFill>
            <a:srgbClr val="EAF73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GB" altLang="en-US" sz="3600">
              <a:latin typeface="Comic Sans MS" panose="030F0702030302020204" pitchFamily="66" charset="0"/>
            </a:endParaRPr>
          </a:p>
        </p:txBody>
      </p:sp>
      <p:sp>
        <p:nvSpPr>
          <p:cNvPr id="16421" name="AutoShape 37">
            <a:extLst>
              <a:ext uri="{FF2B5EF4-FFF2-40B4-BE49-F238E27FC236}">
                <a16:creationId xmlns:a16="http://schemas.microsoft.com/office/drawing/2014/main" id="{562C58B9-FC5C-4FF8-A428-123741FE07C2}"/>
              </a:ext>
            </a:extLst>
          </p:cNvPr>
          <p:cNvSpPr>
            <a:spLocks noChangeArrowheads="1"/>
          </p:cNvSpPr>
          <p:nvPr/>
        </p:nvSpPr>
        <p:spPr bwMode="auto">
          <a:xfrm rot="21037214">
            <a:off x="3048000" y="2895600"/>
            <a:ext cx="1066800" cy="609600"/>
          </a:xfrm>
          <a:prstGeom prst="lightningBolt">
            <a:avLst/>
          </a:prstGeom>
          <a:solidFill>
            <a:srgbClr val="EAF73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GB" altLang="en-US" sz="3600">
              <a:latin typeface="Comic Sans MS" panose="030F0702030302020204"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0" fill="hold" nodeType="clickEffect">
                                  <p:stCondLst>
                                    <p:cond delay="0"/>
                                  </p:stCondLst>
                                  <p:childTnLst>
                                    <p:set>
                                      <p:cBhvr>
                                        <p:cTn id="6" dur="1" fill="hold">
                                          <p:stCondLst>
                                            <p:cond delay="0"/>
                                          </p:stCondLst>
                                        </p:cTn>
                                        <p:tgtEl>
                                          <p:spTgt spid="16403"/>
                                        </p:tgtEl>
                                        <p:attrNameLst>
                                          <p:attrName>style.visibility</p:attrName>
                                        </p:attrNameLst>
                                      </p:cBhvr>
                                      <p:to>
                                        <p:strVal val="visible"/>
                                      </p:to>
                                    </p:set>
                                  </p:childTnLst>
                                </p:cTn>
                              </p:par>
                            </p:childTnLst>
                          </p:cTn>
                        </p:par>
                        <p:par>
                          <p:cTn id="7" fill="hold" nodeType="afterGroup">
                            <p:stCondLst>
                              <p:cond delay="0"/>
                            </p:stCondLst>
                            <p:childTnLst>
                              <p:par>
                                <p:cTn id="8" presetID="1" presetClass="entr" presetSubtype="0" fill="hold" grpId="0" nodeType="afterEffect">
                                  <p:stCondLst>
                                    <p:cond delay="0"/>
                                  </p:stCondLst>
                                  <p:childTnLst>
                                    <p:set>
                                      <p:cBhvr>
                                        <p:cTn id="9" dur="1" fill="hold">
                                          <p:stCondLst>
                                            <p:cond delay="0"/>
                                          </p:stCondLst>
                                        </p:cTn>
                                        <p:tgtEl>
                                          <p:spTgt spid="16413"/>
                                        </p:tgtEl>
                                        <p:attrNameLst>
                                          <p:attrName>style.visibility</p:attrName>
                                        </p:attrNameLst>
                                      </p:cBhvr>
                                      <p:to>
                                        <p:strVal val="visible"/>
                                      </p:to>
                                    </p:set>
                                  </p:childTnLst>
                                </p:cTn>
                              </p:par>
                              <p:par>
                                <p:cTn id="10" presetID="1" presetClass="entr" presetSubtype="0" fill="hold" grpId="0" nodeType="withEffect">
                                  <p:stCondLst>
                                    <p:cond delay="0"/>
                                  </p:stCondLst>
                                  <p:childTnLst>
                                    <p:set>
                                      <p:cBhvr>
                                        <p:cTn id="11" dur="1" fill="hold">
                                          <p:stCondLst>
                                            <p:cond delay="0"/>
                                          </p:stCondLst>
                                        </p:cTn>
                                        <p:tgtEl>
                                          <p:spTgt spid="16415"/>
                                        </p:tgtEl>
                                        <p:attrNameLst>
                                          <p:attrName>style.visibility</p:attrName>
                                        </p:attrNameLst>
                                      </p:cBhvr>
                                      <p:to>
                                        <p:strVal val="visible"/>
                                      </p:to>
                                    </p:set>
                                  </p:childTnLst>
                                </p:cTn>
                              </p:par>
                              <p:par>
                                <p:cTn id="12" presetID="1" presetClass="entr" presetSubtype="0" fill="hold" grpId="0" nodeType="withEffect">
                                  <p:stCondLst>
                                    <p:cond delay="0"/>
                                  </p:stCondLst>
                                  <p:childTnLst>
                                    <p:set>
                                      <p:cBhvr>
                                        <p:cTn id="13" dur="1" fill="hold">
                                          <p:stCondLst>
                                            <p:cond delay="0"/>
                                          </p:stCondLst>
                                        </p:cTn>
                                        <p:tgtEl>
                                          <p:spTgt spid="16417"/>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16419"/>
                                        </p:tgtEl>
                                        <p:attrNameLst>
                                          <p:attrName>style.visibility</p:attrName>
                                        </p:attrNameLst>
                                      </p:cBhvr>
                                      <p:to>
                                        <p:strVal val="visible"/>
                                      </p:to>
                                    </p:set>
                                  </p:childTnLst>
                                </p:cTn>
                              </p:par>
                              <p:par>
                                <p:cTn id="16" presetID="1" presetClass="entr" presetSubtype="0" fill="hold" grpId="0" nodeType="withEffect">
                                  <p:stCondLst>
                                    <p:cond delay="0"/>
                                  </p:stCondLst>
                                  <p:childTnLst>
                                    <p:set>
                                      <p:cBhvr>
                                        <p:cTn id="17" dur="1" fill="hold">
                                          <p:stCondLst>
                                            <p:cond delay="0"/>
                                          </p:stCondLst>
                                        </p:cTn>
                                        <p:tgtEl>
                                          <p:spTgt spid="16416"/>
                                        </p:tgtEl>
                                        <p:attrNameLst>
                                          <p:attrName>style.visibility</p:attrName>
                                        </p:attrNameLst>
                                      </p:cBhvr>
                                      <p:to>
                                        <p:strVal val="visible"/>
                                      </p:to>
                                    </p:set>
                                  </p:childTnLst>
                                </p:cTn>
                              </p:par>
                              <p:par>
                                <p:cTn id="18" presetID="1" presetClass="entr" presetSubtype="0" fill="hold" grpId="0" nodeType="withEffect">
                                  <p:stCondLst>
                                    <p:cond delay="0"/>
                                  </p:stCondLst>
                                  <p:childTnLst>
                                    <p:set>
                                      <p:cBhvr>
                                        <p:cTn id="19" dur="1" fill="hold">
                                          <p:stCondLst>
                                            <p:cond delay="0"/>
                                          </p:stCondLst>
                                        </p:cTn>
                                        <p:tgtEl>
                                          <p:spTgt spid="16414"/>
                                        </p:tgtEl>
                                        <p:attrNameLst>
                                          <p:attrName>style.visibility</p:attrName>
                                        </p:attrNameLst>
                                      </p:cBhvr>
                                      <p:to>
                                        <p:strVal val="visible"/>
                                      </p:to>
                                    </p:set>
                                  </p:childTnLst>
                                </p:cTn>
                              </p:par>
                            </p:childTnLst>
                          </p:cTn>
                        </p:par>
                      </p:childTnLst>
                    </p:cTn>
                  </p:par>
                  <p:par>
                    <p:cTn id="20" fill="hold" nodeType="clickPar">
                      <p:stCondLst>
                        <p:cond delay="indefinite"/>
                      </p:stCondLst>
                      <p:childTnLst>
                        <p:par>
                          <p:cTn id="21" fill="hold" nodeType="withGroup">
                            <p:stCondLst>
                              <p:cond delay="0"/>
                            </p:stCondLst>
                            <p:childTnLst>
                              <p:par>
                                <p:cTn id="22" presetID="0" presetClass="path" presetSubtype="0" repeatCount="indefinite" accel="50000" decel="50000" fill="hold" grpId="1" nodeType="clickEffect">
                                  <p:stCondLst>
                                    <p:cond delay="0"/>
                                  </p:stCondLst>
                                  <p:childTnLst>
                                    <p:animMotion origin="layout" path="M 0.01267 0.03353 C 0.01215 0.05249 0.01371 0.07191 0.01111 0.09064 C 0.01111 0.09064 -0.00209 0.10821 -0.00313 0.1096 C -0.00886 0.11723 -0.01007 0.12625 -0.01424 0.13503 C -0.01667 0.14012 -0.02118 0.14451 -0.02379 0.14983 C -0.02431 0.15261 -0.025 0.15561 -0.02535 0.15839 C -0.02604 0.16255 -0.02691 0.17087 -0.02691 0.17087 " pathEditMode="relative" ptsTypes="ffffffA">
                                      <p:cBhvr>
                                        <p:cTn id="23" dur="2000" fill="hold"/>
                                        <p:tgtEl>
                                          <p:spTgt spid="16417"/>
                                        </p:tgtEl>
                                        <p:attrNameLst>
                                          <p:attrName>ppt_x</p:attrName>
                                          <p:attrName>ppt_y</p:attrName>
                                        </p:attrNameLst>
                                      </p:cBhvr>
                                    </p:animMotion>
                                  </p:childTnLst>
                                  <p:subTnLst>
                                    <p:set>
                                      <p:cBhvr override="childStyle">
                                        <p:cTn dur="1" fill="hold" display="0" masterRel="sameClick" afterEffect="1">
                                          <p:stCondLst>
                                            <p:cond evt="end" delay="0">
                                              <p:tn val="22"/>
                                            </p:cond>
                                          </p:stCondLst>
                                        </p:cTn>
                                        <p:tgtEl>
                                          <p:spTgt spid="16417"/>
                                        </p:tgtEl>
                                        <p:attrNameLst>
                                          <p:attrName>style.visibility</p:attrName>
                                        </p:attrNameLst>
                                      </p:cBhvr>
                                      <p:to>
                                        <p:strVal val="hidden"/>
                                      </p:to>
                                    </p:set>
                                  </p:subTnLst>
                                </p:cTn>
                              </p:par>
                              <p:par>
                                <p:cTn id="24" presetID="0" presetClass="path" presetSubtype="0" repeatCount="indefinite" accel="50000" decel="50000" fill="hold" grpId="1" nodeType="withEffect">
                                  <p:stCondLst>
                                    <p:cond delay="0"/>
                                  </p:stCondLst>
                                  <p:childTnLst>
                                    <p:animMotion origin="layout" path="M 0.01945 0.0319 C 0.02153 0.05179 0.02691 0.07098 0.04011 0.08277 C 0.04427 0.09133 0.04861 0.09757 0.05278 0.10589 C 0.05851 0.12878 0.05417 0.10867 0.05747 0.13988 C 0.05799 0.14566 0.05799 0.15237 0.06077 0.15676 C 0.06233 0.15953 0.06511 0.16046 0.06702 0.163 C 0.06841 0.16485 0.06875 0.16786 0.07032 0.16948 C 0.07344 0.17294 0.08056 0.17572 0.08455 0.17572 " pathEditMode="relative" ptsTypes="fffffffA">
                                      <p:cBhvr>
                                        <p:cTn id="25" dur="2000" fill="hold"/>
                                        <p:tgtEl>
                                          <p:spTgt spid="16415"/>
                                        </p:tgtEl>
                                        <p:attrNameLst>
                                          <p:attrName>ppt_x</p:attrName>
                                          <p:attrName>ppt_y</p:attrName>
                                        </p:attrNameLst>
                                      </p:cBhvr>
                                    </p:animMotion>
                                  </p:childTnLst>
                                  <p:subTnLst>
                                    <p:set>
                                      <p:cBhvr override="childStyle">
                                        <p:cTn dur="1" fill="hold" display="0" masterRel="sameClick" afterEffect="1">
                                          <p:stCondLst>
                                            <p:cond evt="end" delay="0">
                                              <p:tn val="24"/>
                                            </p:cond>
                                          </p:stCondLst>
                                        </p:cTn>
                                        <p:tgtEl>
                                          <p:spTgt spid="16415"/>
                                        </p:tgtEl>
                                        <p:attrNameLst>
                                          <p:attrName>style.visibility</p:attrName>
                                        </p:attrNameLst>
                                      </p:cBhvr>
                                      <p:to>
                                        <p:strVal val="hidden"/>
                                      </p:to>
                                    </p:set>
                                  </p:subTnLst>
                                </p:cTn>
                              </p:par>
                              <p:par>
                                <p:cTn id="26" presetID="0" presetClass="path" presetSubtype="0" repeatCount="indefinite" accel="50000" decel="50000" fill="hold" grpId="1" nodeType="withEffect">
                                  <p:stCondLst>
                                    <p:cond delay="0"/>
                                  </p:stCondLst>
                                  <p:childTnLst>
                                    <p:animMotion origin="layout" path="M 0.01701 0.0393 C 0.02188 0.04855 0.02587 0.05872 0.03299 0.06474 C 0.03767 0.07422 0.04531 0.07468 0.05191 0.08161 C 0.05608 0.08601 0.06007 0.09341 0.06476 0.09641 C 0.07552 0.10335 0.08802 0.10543 0.09965 0.10705 C 0.11615 0.11445 0.12396 0.11329 0.1441 0.11329 " pathEditMode="relative" ptsTypes="fffffA">
                                      <p:cBhvr>
                                        <p:cTn id="27" dur="2000" fill="hold"/>
                                        <p:tgtEl>
                                          <p:spTgt spid="16413"/>
                                        </p:tgtEl>
                                        <p:attrNameLst>
                                          <p:attrName>ppt_x</p:attrName>
                                          <p:attrName>ppt_y</p:attrName>
                                        </p:attrNameLst>
                                      </p:cBhvr>
                                    </p:animMotion>
                                  </p:childTnLst>
                                  <p:subTnLst>
                                    <p:set>
                                      <p:cBhvr override="childStyle">
                                        <p:cTn dur="1" fill="hold" display="0" masterRel="sameClick" afterEffect="1">
                                          <p:stCondLst>
                                            <p:cond evt="end" delay="0">
                                              <p:tn val="26"/>
                                            </p:cond>
                                          </p:stCondLst>
                                        </p:cTn>
                                        <p:tgtEl>
                                          <p:spTgt spid="16413"/>
                                        </p:tgtEl>
                                        <p:attrNameLst>
                                          <p:attrName>style.visibility</p:attrName>
                                        </p:attrNameLst>
                                      </p:cBhvr>
                                      <p:to>
                                        <p:strVal val="hidden"/>
                                      </p:to>
                                    </p:set>
                                  </p:subTnLst>
                                </p:cTn>
                              </p:par>
                              <p:par>
                                <p:cTn id="28" presetID="0" presetClass="path" presetSubtype="0" repeatCount="indefinite" accel="50000" decel="50000" fill="hold" grpId="1" nodeType="withEffect">
                                  <p:stCondLst>
                                    <p:cond delay="100"/>
                                  </p:stCondLst>
                                  <p:childTnLst>
                                    <p:animMotion origin="layout" path="M 0.03767 0.00138 C 0.0441 0.00023 0.05 0.00069 0.05521 -0.00509 C 0.06788 -0.01919 0.04531 -0.00278 0.06476 -0.01781 C 0.07448 -0.0252 0.09288 -0.02659 0.10434 -0.03029 C 0.11736 -0.04208 0.11007 -0.03815 0.12656 -0.04093 C 0.13073 -0.04948 0.13385 -0.05711 0.13924 -0.06428 " pathEditMode="relative" ptsTypes="fffffA">
                                      <p:cBhvr>
                                        <p:cTn id="29" dur="2000" fill="hold"/>
                                        <p:tgtEl>
                                          <p:spTgt spid="16414"/>
                                        </p:tgtEl>
                                        <p:attrNameLst>
                                          <p:attrName>ppt_x</p:attrName>
                                          <p:attrName>ppt_y</p:attrName>
                                        </p:attrNameLst>
                                      </p:cBhvr>
                                    </p:animMotion>
                                  </p:childTnLst>
                                  <p:subTnLst>
                                    <p:set>
                                      <p:cBhvr override="childStyle">
                                        <p:cTn dur="1" fill="hold" display="0" masterRel="sameClick" afterEffect="1">
                                          <p:stCondLst>
                                            <p:cond evt="end" delay="0">
                                              <p:tn val="28"/>
                                            </p:cond>
                                          </p:stCondLst>
                                        </p:cTn>
                                        <p:tgtEl>
                                          <p:spTgt spid="16414"/>
                                        </p:tgtEl>
                                        <p:attrNameLst>
                                          <p:attrName>style.visibility</p:attrName>
                                        </p:attrNameLst>
                                      </p:cBhvr>
                                      <p:to>
                                        <p:strVal val="hidden"/>
                                      </p:to>
                                    </p:set>
                                  </p:subTnLst>
                                </p:cTn>
                              </p:par>
                              <p:par>
                                <p:cTn id="30" presetID="0" presetClass="path" presetSubtype="0" repeatCount="indefinite" accel="50000" decel="50000" fill="hold" grpId="1" nodeType="withEffect">
                                  <p:stCondLst>
                                    <p:cond delay="0"/>
                                  </p:stCondLst>
                                  <p:childTnLst>
                                    <p:animMotion origin="layout" path="M 0.0276 -0.02265 C 0.03264 -0.02959 0.03681 -0.03306 0.0434 -0.03745 C 0.04549 -0.05456 0.04392 -0.04601 0.04826 -0.06289 C 0.04896 -0.0652 0.05156 -0.06543 0.05295 -0.06705 C 0.05469 -0.0689 0.05642 -0.07098 0.05781 -0.07352 C 0.0691 -0.09433 0.05243 -0.07005 0.06563 -0.08832 C 0.06892 -0.10104 0.07118 -0.11491 0.07674 -0.12624 C 0.07847 -0.13341 0.07656 -0.13271 0.08003 -0.13271 " pathEditMode="relative" ptsTypes="fffffffA">
                                      <p:cBhvr>
                                        <p:cTn id="31" dur="2000" fill="hold"/>
                                        <p:tgtEl>
                                          <p:spTgt spid="16416"/>
                                        </p:tgtEl>
                                        <p:attrNameLst>
                                          <p:attrName>ppt_x</p:attrName>
                                          <p:attrName>ppt_y</p:attrName>
                                        </p:attrNameLst>
                                      </p:cBhvr>
                                    </p:animMotion>
                                  </p:childTnLst>
                                  <p:subTnLst>
                                    <p:set>
                                      <p:cBhvr override="childStyle">
                                        <p:cTn dur="1" fill="hold" display="0" masterRel="sameClick" afterEffect="1">
                                          <p:stCondLst>
                                            <p:cond evt="end" delay="0">
                                              <p:tn val="30"/>
                                            </p:cond>
                                          </p:stCondLst>
                                        </p:cTn>
                                        <p:tgtEl>
                                          <p:spTgt spid="16416"/>
                                        </p:tgtEl>
                                        <p:attrNameLst>
                                          <p:attrName>style.visibility</p:attrName>
                                        </p:attrNameLst>
                                      </p:cBhvr>
                                      <p:to>
                                        <p:strVal val="hidden"/>
                                      </p:to>
                                    </p:set>
                                  </p:subTnLst>
                                </p:cTn>
                              </p:par>
                              <p:par>
                                <p:cTn id="32" presetID="0" presetClass="path" presetSubtype="0" repeatCount="indefinite" accel="50000" decel="50000" fill="hold" grpId="1" nodeType="withEffect">
                                  <p:stCondLst>
                                    <p:cond delay="0"/>
                                  </p:stCondLst>
                                  <p:childTnLst>
                                    <p:animMotion origin="layout" path="M -0.01476 -0.04624 C -0.0158 -0.0511 -0.01615 -0.05642 -0.01788 -0.06104 C -0.02726 -0.08601 -0.01892 -0.04763 -0.02413 -0.07584 C -0.02535 -0.0911 -0.02604 -0.12301 -0.03212 -0.13503 C -0.0349 -0.15353 -0.04028 -0.15514 -0.04635 -0.17087 C -0.04983 -0.18012 -0.04722 -0.17942 -0.05122 -0.17942 " pathEditMode="relative" rAng="0" ptsTypes="fffffA">
                                      <p:cBhvr>
                                        <p:cTn id="33" dur="2000" fill="hold"/>
                                        <p:tgtEl>
                                          <p:spTgt spid="16419"/>
                                        </p:tgtEl>
                                        <p:attrNameLst>
                                          <p:attrName>ppt_x</p:attrName>
                                          <p:attrName>ppt_y</p:attrName>
                                        </p:attrNameLst>
                                      </p:cBhvr>
                                      <p:rCtr x="0" y="0"/>
                                    </p:animMotion>
                                  </p:childTnLst>
                                  <p:subTnLst>
                                    <p:set>
                                      <p:cBhvr override="childStyle">
                                        <p:cTn dur="1" fill="hold" display="0" masterRel="sameClick" afterEffect="1">
                                          <p:stCondLst>
                                            <p:cond evt="end" delay="0">
                                              <p:tn val="32"/>
                                            </p:cond>
                                          </p:stCondLst>
                                        </p:cTn>
                                        <p:tgtEl>
                                          <p:spTgt spid="16419"/>
                                        </p:tgtEl>
                                        <p:attrNameLst>
                                          <p:attrName>style.visibility</p:attrName>
                                        </p:attrNameLst>
                                      </p:cBhvr>
                                      <p:to>
                                        <p:strVal val="hidden"/>
                                      </p:to>
                                    </p:set>
                                  </p:subTnLst>
                                </p:cTn>
                              </p:par>
                            </p:childTnLst>
                          </p:cTn>
                        </p:par>
                        <p:par>
                          <p:cTn id="34" fill="hold" nodeType="afterGroup">
                            <p:stCondLst>
                              <p:cond delay="2100"/>
                            </p:stCondLst>
                            <p:childTnLst>
                              <p:par>
                                <p:cTn id="35" presetID="1" presetClass="entr" presetSubtype="0" fill="hold" grpId="0" nodeType="afterEffect">
                                  <p:stCondLst>
                                    <p:cond delay="0"/>
                                  </p:stCondLst>
                                  <p:childTnLst>
                                    <p:set>
                                      <p:cBhvr>
                                        <p:cTn id="36" dur="1" fill="hold">
                                          <p:stCondLst>
                                            <p:cond delay="0"/>
                                          </p:stCondLst>
                                        </p:cTn>
                                        <p:tgtEl>
                                          <p:spTgt spid="16421"/>
                                        </p:tgtEl>
                                        <p:attrNameLst>
                                          <p:attrName>style.visibility</p:attrName>
                                        </p:attrNameLst>
                                      </p:cBhvr>
                                      <p:to>
                                        <p:strVal val="visible"/>
                                      </p:to>
                                    </p:set>
                                  </p:childTnLst>
                                </p:cTn>
                              </p:par>
                              <p:par>
                                <p:cTn id="37" presetID="0" presetClass="path" presetSubtype="0" repeatCount="indefinite" accel="50000" decel="50000" fill="hold" grpId="1" nodeType="withEffect">
                                  <p:stCondLst>
                                    <p:cond delay="0"/>
                                  </p:stCondLst>
                                  <p:endCondLst>
                                    <p:cond evt="onNext" delay="0">
                                      <p:tgtEl>
                                        <p:sldTgt/>
                                      </p:tgtEl>
                                    </p:cond>
                                  </p:endCondLst>
                                  <p:childTnLst>
                                    <p:animMotion origin="layout" path="M 0 -1.96532E-6 L 0.6 0.0222 " pathEditMode="relative" rAng="0" ptsTypes="AA">
                                      <p:cBhvr>
                                        <p:cTn id="38" dur="2000" fill="hold"/>
                                        <p:tgtEl>
                                          <p:spTgt spid="16421"/>
                                        </p:tgtEl>
                                        <p:attrNameLst>
                                          <p:attrName>ppt_x</p:attrName>
                                          <p:attrName>ppt_y</p:attrName>
                                        </p:attrNameLst>
                                      </p:cBhvr>
                                      <p:rCtr x="30000" y="111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413" grpId="0" animBg="1"/>
      <p:bldP spid="16413" grpId="1" animBg="1"/>
      <p:bldP spid="16414" grpId="0" animBg="1"/>
      <p:bldP spid="16414" grpId="1" animBg="1"/>
      <p:bldP spid="16415" grpId="0" animBg="1"/>
      <p:bldP spid="16415" grpId="1" animBg="1"/>
      <p:bldP spid="16416" grpId="0" animBg="1"/>
      <p:bldP spid="16416" grpId="1" animBg="1"/>
      <p:bldP spid="16417" grpId="0" animBg="1"/>
      <p:bldP spid="16417" grpId="1" animBg="1"/>
      <p:bldP spid="16419" grpId="0" animBg="1"/>
      <p:bldP spid="16419" grpId="1" animBg="1"/>
      <p:bldP spid="16421" grpId="0" animBg="1"/>
      <p:bldP spid="16421"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922EBD-C917-4BF2-883A-BBB7F6208603}"/>
              </a:ext>
            </a:extLst>
          </p:cNvPr>
          <p:cNvSpPr>
            <a:spLocks noGrp="1"/>
          </p:cNvSpPr>
          <p:nvPr>
            <p:ph type="title"/>
          </p:nvPr>
        </p:nvSpPr>
        <p:spPr/>
        <p:txBody>
          <a:bodyPr/>
          <a:lstStyle/>
          <a:p>
            <a:r>
              <a:rPr lang="en-GB" dirty="0"/>
              <a:t>Impulse in a neuron </a:t>
            </a:r>
          </a:p>
        </p:txBody>
      </p:sp>
      <p:pic>
        <p:nvPicPr>
          <p:cNvPr id="4" name="Online Media 3" title="Nerve Impulse Mechanism [3D Animation]">
            <a:hlinkClick r:id="" action="ppaction://media"/>
            <a:extLst>
              <a:ext uri="{FF2B5EF4-FFF2-40B4-BE49-F238E27FC236}">
                <a16:creationId xmlns:a16="http://schemas.microsoft.com/office/drawing/2014/main" id="{E935E65A-8689-4E63-A42F-5277E53C2B79}"/>
              </a:ext>
            </a:extLst>
          </p:cNvPr>
          <p:cNvPicPr>
            <a:picLocks noGrp="1" noRot="1" noChangeAspect="1"/>
          </p:cNvPicPr>
          <p:nvPr>
            <p:ph idx="1"/>
            <a:videoFile r:link="rId1"/>
          </p:nvPr>
        </p:nvPicPr>
        <p:blipFill>
          <a:blip r:embed="rId3"/>
          <a:stretch>
            <a:fillRect/>
          </a:stretch>
        </p:blipFill>
        <p:spPr>
          <a:xfrm>
            <a:off x="3541713" y="2011363"/>
            <a:ext cx="5022850" cy="3767137"/>
          </a:xfrm>
          <a:prstGeom prst="rect">
            <a:avLst/>
          </a:prstGeom>
        </p:spPr>
      </p:pic>
    </p:spTree>
    <p:extLst>
      <p:ext uri="{BB962C8B-B14F-4D97-AF65-F5344CB8AC3E}">
        <p14:creationId xmlns:p14="http://schemas.microsoft.com/office/powerpoint/2010/main" val="1201159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428D379-4871-4018-B3FE-2E4E07D332F6}"/>
              </a:ext>
            </a:extLst>
          </p:cNvPr>
          <p:cNvSpPr>
            <a:spLocks noGrp="1"/>
          </p:cNvSpPr>
          <p:nvPr>
            <p:ph type="title" idx="4294967295"/>
          </p:nvPr>
        </p:nvSpPr>
        <p:spPr>
          <a:xfrm>
            <a:off x="8837613" y="1325563"/>
            <a:ext cx="3354387" cy="3067050"/>
          </a:xfrm>
        </p:spPr>
        <p:txBody>
          <a:bodyPr vert="horz" lIns="91440" tIns="45720" rIns="91440" bIns="45720" rtlCol="0" anchor="b">
            <a:normAutofit/>
          </a:bodyPr>
          <a:lstStyle/>
          <a:p>
            <a:pPr>
              <a:lnSpc>
                <a:spcPct val="90000"/>
              </a:lnSpc>
            </a:pPr>
            <a:r>
              <a:rPr lang="en-US" sz="3400" b="0" i="0" kern="1200" dirty="0">
                <a:solidFill>
                  <a:schemeClr val="tx1"/>
                </a:solidFill>
                <a:latin typeface="+mj-lt"/>
                <a:ea typeface="+mj-ea"/>
                <a:cs typeface="+mj-cs"/>
              </a:rPr>
              <a:t>Please watch this video and draw a neuron along with the video </a:t>
            </a:r>
          </a:p>
        </p:txBody>
      </p:sp>
      <p:pic>
        <p:nvPicPr>
          <p:cNvPr id="7" name="Online Media 6" title="Overview of neuron structure | Nervous system physiology | NCLEX-RN | Khan Academy">
            <a:hlinkClick r:id="" action="ppaction://media"/>
            <a:extLst>
              <a:ext uri="{FF2B5EF4-FFF2-40B4-BE49-F238E27FC236}">
                <a16:creationId xmlns:a16="http://schemas.microsoft.com/office/drawing/2014/main" id="{439599A2-91B6-4897-88AD-39C303B149DF}"/>
              </a:ext>
            </a:extLst>
          </p:cNvPr>
          <p:cNvPicPr>
            <a:picLocks noGrp="1" noRot="1" noChangeAspect="1"/>
          </p:cNvPicPr>
          <p:nvPr>
            <p:ph idx="4294967295"/>
            <a:videoFile r:link="rId1"/>
          </p:nvPr>
        </p:nvPicPr>
        <p:blipFill>
          <a:blip r:embed="rId3"/>
          <a:stretch>
            <a:fillRect/>
          </a:stretch>
        </p:blipFill>
        <p:spPr>
          <a:xfrm>
            <a:off x="3223491" y="980354"/>
            <a:ext cx="5307013" cy="3979862"/>
          </a:xfrm>
          <a:prstGeom prst="rect">
            <a:avLst/>
          </a:prstGeom>
          <a:effectLst/>
        </p:spPr>
      </p:pic>
    </p:spTree>
    <p:extLst>
      <p:ext uri="{BB962C8B-B14F-4D97-AF65-F5344CB8AC3E}">
        <p14:creationId xmlns:p14="http://schemas.microsoft.com/office/powerpoint/2010/main" val="344152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8E4C3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C8AD208D-5DBC-8A65-2A3F-B40AC18321A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7194" y="643467"/>
            <a:ext cx="10817612" cy="5571066"/>
          </a:xfrm>
          <a:prstGeom prst="rect">
            <a:avLst/>
          </a:prstGeom>
        </p:spPr>
      </p:pic>
    </p:spTree>
    <p:extLst>
      <p:ext uri="{BB962C8B-B14F-4D97-AF65-F5344CB8AC3E}">
        <p14:creationId xmlns:p14="http://schemas.microsoft.com/office/powerpoint/2010/main" val="16555593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81A39FBC-7C88-56CC-0D36-112AF0A2DD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5365" y="643467"/>
            <a:ext cx="9761270" cy="5571066"/>
          </a:xfrm>
          <a:prstGeom prst="rect">
            <a:avLst/>
          </a:prstGeom>
        </p:spPr>
      </p:pic>
    </p:spTree>
    <p:extLst>
      <p:ext uri="{BB962C8B-B14F-4D97-AF65-F5344CB8AC3E}">
        <p14:creationId xmlns:p14="http://schemas.microsoft.com/office/powerpoint/2010/main" val="28989457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a:extLst>
              <a:ext uri="{FF2B5EF4-FFF2-40B4-BE49-F238E27FC236}">
                <a16:creationId xmlns:a16="http://schemas.microsoft.com/office/drawing/2014/main" id="{9C9931CC-0694-4C9C-BC02-CF3CBC3E35D4}"/>
              </a:ext>
            </a:extLst>
          </p:cNvPr>
          <p:cNvSpPr>
            <a:spLocks noChangeArrowheads="1"/>
          </p:cNvSpPr>
          <p:nvPr/>
        </p:nvSpPr>
        <p:spPr bwMode="auto">
          <a:xfrm>
            <a:off x="1981200" y="2971800"/>
            <a:ext cx="8686800" cy="3886200"/>
          </a:xfrm>
          <a:prstGeom prst="rect">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GB" altLang="en-US" sz="3600">
              <a:latin typeface="Comic Sans MS" panose="030F0702030302020204" pitchFamily="66" charset="0"/>
            </a:endParaRPr>
          </a:p>
        </p:txBody>
      </p:sp>
      <p:pic>
        <p:nvPicPr>
          <p:cNvPr id="16387" name="Picture 24">
            <a:extLst>
              <a:ext uri="{FF2B5EF4-FFF2-40B4-BE49-F238E27FC236}">
                <a16:creationId xmlns:a16="http://schemas.microsoft.com/office/drawing/2014/main" id="{89DEF44B-BF5D-4B8C-BE99-39E5E5E8514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81600" y="3429000"/>
            <a:ext cx="2895600" cy="274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Rectangle 3">
            <a:extLst>
              <a:ext uri="{FF2B5EF4-FFF2-40B4-BE49-F238E27FC236}">
                <a16:creationId xmlns:a16="http://schemas.microsoft.com/office/drawing/2014/main" id="{DEEB21EA-D5DE-4E88-A9BB-C04063A6197F}"/>
              </a:ext>
            </a:extLst>
          </p:cNvPr>
          <p:cNvSpPr>
            <a:spLocks noGrp="1" noChangeArrowheads="1"/>
          </p:cNvSpPr>
          <p:nvPr>
            <p:ph idx="4294967295"/>
          </p:nvPr>
        </p:nvSpPr>
        <p:spPr>
          <a:xfrm>
            <a:off x="0" y="381000"/>
            <a:ext cx="9739618" cy="1798378"/>
          </a:xfrm>
          <a:noFill/>
          <a:ln>
            <a:solidFill>
              <a:srgbClr val="00FFFF"/>
            </a:solidFill>
            <a:miter lim="800000"/>
            <a:headEnd/>
            <a:tailEnd/>
          </a:ln>
        </p:spPr>
        <p:txBody>
          <a:bodyPr>
            <a:normAutofit fontScale="92500"/>
          </a:bodyPr>
          <a:lstStyle/>
          <a:p>
            <a:pPr eaLnBrk="1" hangingPunct="1">
              <a:lnSpc>
                <a:spcPct val="90000"/>
              </a:lnSpc>
              <a:spcBef>
                <a:spcPct val="0"/>
              </a:spcBef>
              <a:buFontTx/>
              <a:buNone/>
            </a:pPr>
            <a:r>
              <a:rPr lang="en-US" altLang="en-US" dirty="0">
                <a:solidFill>
                  <a:srgbClr val="7BFDFD"/>
                </a:solidFill>
                <a:latin typeface="Arial" panose="020B0604020202020204" pitchFamily="34" charset="0"/>
              </a:rPr>
              <a:t>	</a:t>
            </a:r>
            <a:r>
              <a:rPr lang="en-US" altLang="en-US" sz="3600" dirty="0">
                <a:solidFill>
                  <a:schemeClr val="bg1"/>
                </a:solidFill>
                <a:latin typeface="Arial" panose="020B0604020202020204" pitchFamily="34" charset="0"/>
              </a:rPr>
              <a:t>Because neurons never touch, chemical signalers called</a:t>
            </a:r>
            <a:r>
              <a:rPr lang="en-US" altLang="en-US" sz="3600" dirty="0">
                <a:solidFill>
                  <a:srgbClr val="7BFDFD"/>
                </a:solidFill>
                <a:latin typeface="Arial" panose="020B0604020202020204" pitchFamily="34" charset="0"/>
              </a:rPr>
              <a:t> </a:t>
            </a:r>
            <a:r>
              <a:rPr lang="en-US" altLang="en-US" sz="3600" u="sng" dirty="0">
                <a:solidFill>
                  <a:schemeClr val="tx1"/>
                </a:solidFill>
                <a:latin typeface="Arial" panose="020B0604020202020204" pitchFamily="34" charset="0"/>
              </a:rPr>
              <a:t>neurotransmitters</a:t>
            </a:r>
            <a:r>
              <a:rPr lang="en-US" altLang="en-US" sz="3600" dirty="0">
                <a:solidFill>
                  <a:srgbClr val="7BFDFD"/>
                </a:solidFill>
                <a:latin typeface="Arial" panose="020B0604020202020204" pitchFamily="34" charset="0"/>
              </a:rPr>
              <a:t> </a:t>
            </a:r>
            <a:r>
              <a:rPr lang="en-US" altLang="en-US" sz="3600" dirty="0">
                <a:solidFill>
                  <a:schemeClr val="bg1"/>
                </a:solidFill>
                <a:latin typeface="Arial" panose="020B0604020202020204" pitchFamily="34" charset="0"/>
              </a:rPr>
              <a:t>must travel through the</a:t>
            </a:r>
            <a:r>
              <a:rPr lang="en-US" altLang="en-US" sz="3600" b="1" dirty="0">
                <a:solidFill>
                  <a:schemeClr val="bg1"/>
                </a:solidFill>
                <a:latin typeface="Arial" panose="020B0604020202020204" pitchFamily="34" charset="0"/>
              </a:rPr>
              <a:t> </a:t>
            </a:r>
            <a:r>
              <a:rPr lang="en-US" altLang="en-US" sz="3600" dirty="0">
                <a:solidFill>
                  <a:schemeClr val="bg1"/>
                </a:solidFill>
                <a:latin typeface="Arial" panose="020B0604020202020204" pitchFamily="34" charset="0"/>
              </a:rPr>
              <a:t>space called</a:t>
            </a:r>
            <a:r>
              <a:rPr lang="en-US" altLang="en-US" sz="3600" dirty="0">
                <a:solidFill>
                  <a:srgbClr val="7BFDFD"/>
                </a:solidFill>
                <a:latin typeface="Arial" panose="020B0604020202020204" pitchFamily="34" charset="0"/>
              </a:rPr>
              <a:t> </a:t>
            </a:r>
            <a:r>
              <a:rPr lang="en-US" altLang="en-US" sz="3600" u="sng" dirty="0">
                <a:solidFill>
                  <a:schemeClr val="tx1"/>
                </a:solidFill>
                <a:latin typeface="Arial" panose="020B0604020202020204" pitchFamily="34" charset="0"/>
              </a:rPr>
              <a:t>synapse</a:t>
            </a:r>
            <a:r>
              <a:rPr lang="en-US" altLang="en-US" sz="3600" dirty="0">
                <a:solidFill>
                  <a:srgbClr val="7BFDFD"/>
                </a:solidFill>
                <a:latin typeface="Arial" panose="020B0604020202020204" pitchFamily="34" charset="0"/>
              </a:rPr>
              <a:t> </a:t>
            </a:r>
            <a:r>
              <a:rPr lang="en-US" altLang="en-US" sz="3600" dirty="0">
                <a:solidFill>
                  <a:schemeClr val="bg1"/>
                </a:solidFill>
                <a:latin typeface="Arial" panose="020B0604020202020204" pitchFamily="34" charset="0"/>
              </a:rPr>
              <a:t>between two neurons.</a:t>
            </a:r>
          </a:p>
        </p:txBody>
      </p:sp>
      <p:pic>
        <p:nvPicPr>
          <p:cNvPr id="16389" name="Picture 4" descr="~AUT0010">
            <a:extLst>
              <a:ext uri="{FF2B5EF4-FFF2-40B4-BE49-F238E27FC236}">
                <a16:creationId xmlns:a16="http://schemas.microsoft.com/office/drawing/2014/main" id="{DB016E31-FA45-4108-8F5C-9BDF5A3A903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r="9691" b="7448"/>
          <a:stretch>
            <a:fillRect/>
          </a:stretch>
        </p:blipFill>
        <p:spPr bwMode="auto">
          <a:xfrm>
            <a:off x="2057400" y="2971800"/>
            <a:ext cx="2851150" cy="3581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390" name="Text Box 6">
            <a:extLst>
              <a:ext uri="{FF2B5EF4-FFF2-40B4-BE49-F238E27FC236}">
                <a16:creationId xmlns:a16="http://schemas.microsoft.com/office/drawing/2014/main" id="{21ADDBC5-C573-4061-8962-13451EFF620B}"/>
              </a:ext>
            </a:extLst>
          </p:cNvPr>
          <p:cNvSpPr txBox="1">
            <a:spLocks noChangeArrowheads="1"/>
          </p:cNvSpPr>
          <p:nvPr/>
        </p:nvSpPr>
        <p:spPr bwMode="auto">
          <a:xfrm>
            <a:off x="5054265" y="2408764"/>
            <a:ext cx="4495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50000"/>
              </a:spcBef>
              <a:buFontTx/>
              <a:buNone/>
            </a:pPr>
            <a:r>
              <a:rPr lang="en-US" altLang="en-US" sz="3600" dirty="0">
                <a:latin typeface="Comic Sans MS" panose="030F0702030302020204" pitchFamily="66" charset="0"/>
              </a:rPr>
              <a:t>Neurotransmitters</a:t>
            </a:r>
            <a:endParaRPr lang="en-US" altLang="en-US" sz="2800" dirty="0">
              <a:latin typeface="Comic Sans MS" panose="030F0702030302020204" pitchFamily="66" charset="0"/>
            </a:endParaRPr>
          </a:p>
        </p:txBody>
      </p:sp>
      <p:sp>
        <p:nvSpPr>
          <p:cNvPr id="16391" name="Rectangle 8">
            <a:extLst>
              <a:ext uri="{FF2B5EF4-FFF2-40B4-BE49-F238E27FC236}">
                <a16:creationId xmlns:a16="http://schemas.microsoft.com/office/drawing/2014/main" id="{E07DB47F-6D15-4451-AD25-18F8A8007974}"/>
              </a:ext>
            </a:extLst>
          </p:cNvPr>
          <p:cNvSpPr>
            <a:spLocks noChangeArrowheads="1"/>
          </p:cNvSpPr>
          <p:nvPr/>
        </p:nvSpPr>
        <p:spPr bwMode="auto">
          <a:xfrm>
            <a:off x="5638800" y="6019800"/>
            <a:ext cx="277018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en-US" altLang="en-US" sz="3600">
                <a:latin typeface="Comic Sans MS" panose="030F0702030302020204" pitchFamily="66" charset="0"/>
              </a:rPr>
              <a:t>Synapse </a:t>
            </a:r>
            <a:r>
              <a:rPr lang="en-US" altLang="en-US" sz="2400">
                <a:latin typeface="Comic Sans MS" panose="030F0702030302020204" pitchFamily="66" charset="0"/>
              </a:rPr>
              <a:t>(gap)</a:t>
            </a:r>
          </a:p>
        </p:txBody>
      </p:sp>
      <p:sp>
        <p:nvSpPr>
          <p:cNvPr id="16392" name="AutoShape 10">
            <a:extLst>
              <a:ext uri="{FF2B5EF4-FFF2-40B4-BE49-F238E27FC236}">
                <a16:creationId xmlns:a16="http://schemas.microsoft.com/office/drawing/2014/main" id="{FA83C07E-AAE0-4B2D-AF45-6B03C4EDD9B2}"/>
              </a:ext>
            </a:extLst>
          </p:cNvPr>
          <p:cNvSpPr>
            <a:spLocks/>
          </p:cNvSpPr>
          <p:nvPr/>
        </p:nvSpPr>
        <p:spPr bwMode="auto">
          <a:xfrm rot="17908140">
            <a:off x="6819900" y="5753100"/>
            <a:ext cx="381000" cy="457200"/>
          </a:xfrm>
          <a:prstGeom prst="leftBrace">
            <a:avLst>
              <a:gd name="adj1" fmla="val 6139"/>
              <a:gd name="adj2" fmla="val 49208"/>
            </a:avLst>
          </a:prstGeom>
          <a:noFill/>
          <a:ln w="2540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GB" altLang="en-US" sz="3600">
              <a:latin typeface="Comic Sans MS" panose="030F0702030302020204" pitchFamily="66" charset="0"/>
            </a:endParaRPr>
          </a:p>
        </p:txBody>
      </p:sp>
      <p:sp>
        <p:nvSpPr>
          <p:cNvPr id="16393" name="Line 11">
            <a:extLst>
              <a:ext uri="{FF2B5EF4-FFF2-40B4-BE49-F238E27FC236}">
                <a16:creationId xmlns:a16="http://schemas.microsoft.com/office/drawing/2014/main" id="{F64BBFEE-B42B-403F-8164-F9308634A9A4}"/>
              </a:ext>
            </a:extLst>
          </p:cNvPr>
          <p:cNvSpPr>
            <a:spLocks noChangeShapeType="1"/>
          </p:cNvSpPr>
          <p:nvPr/>
        </p:nvSpPr>
        <p:spPr bwMode="auto">
          <a:xfrm flipH="1">
            <a:off x="7391400" y="3352800"/>
            <a:ext cx="1905000" cy="609600"/>
          </a:xfrm>
          <a:prstGeom prst="line">
            <a:avLst/>
          </a:prstGeom>
          <a:noFill/>
          <a:ln w="317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6394" name="Text Box 12">
            <a:extLst>
              <a:ext uri="{FF2B5EF4-FFF2-40B4-BE49-F238E27FC236}">
                <a16:creationId xmlns:a16="http://schemas.microsoft.com/office/drawing/2014/main" id="{2BF7543F-88AB-4BAA-9D8F-73BE588BFBF3}"/>
              </a:ext>
            </a:extLst>
          </p:cNvPr>
          <p:cNvSpPr txBox="1">
            <a:spLocks noChangeArrowheads="1"/>
          </p:cNvSpPr>
          <p:nvPr/>
        </p:nvSpPr>
        <p:spPr bwMode="auto">
          <a:xfrm>
            <a:off x="8382000" y="3733801"/>
            <a:ext cx="2057400" cy="2657475"/>
          </a:xfrm>
          <a:prstGeom prst="rect">
            <a:avLst/>
          </a:prstGeom>
          <a:noFill/>
          <a:ln w="9525">
            <a:solidFill>
              <a:schemeClr val="accent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50000"/>
              </a:spcBef>
              <a:buFontTx/>
              <a:buNone/>
            </a:pPr>
            <a:r>
              <a:rPr lang="en-US" altLang="en-US" sz="2400">
                <a:latin typeface="Arial" panose="020B0604020202020204" pitchFamily="34" charset="0"/>
              </a:rPr>
              <a:t>The message is transferred when</a:t>
            </a:r>
            <a:r>
              <a:rPr lang="en-US" altLang="en-US" sz="2400">
                <a:latin typeface="Comic Sans MS" panose="030F0702030302020204" pitchFamily="66" charset="0"/>
              </a:rPr>
              <a:t> </a:t>
            </a:r>
            <a:r>
              <a:rPr lang="en-US" altLang="en-US" sz="2400" b="1" u="sng">
                <a:solidFill>
                  <a:srgbClr val="660033"/>
                </a:solidFill>
                <a:latin typeface="Comic Sans MS" panose="030F0702030302020204" pitchFamily="66" charset="0"/>
              </a:rPr>
              <a:t>RECEPTORS</a:t>
            </a:r>
            <a:r>
              <a:rPr lang="en-US" altLang="en-US" sz="2400" u="sng">
                <a:solidFill>
                  <a:srgbClr val="EAF73F"/>
                </a:solidFill>
                <a:latin typeface="Comic Sans MS" panose="030F0702030302020204" pitchFamily="66" charset="0"/>
              </a:rPr>
              <a:t> </a:t>
            </a:r>
            <a:r>
              <a:rPr lang="en-US" altLang="en-US" sz="2400">
                <a:latin typeface="Comic Sans MS" panose="030F0702030302020204" pitchFamily="66" charset="0"/>
              </a:rPr>
              <a:t>receive neurotrans-mitters.</a:t>
            </a:r>
          </a:p>
        </p:txBody>
      </p:sp>
      <p:sp>
        <p:nvSpPr>
          <p:cNvPr id="16395" name="Line 13">
            <a:extLst>
              <a:ext uri="{FF2B5EF4-FFF2-40B4-BE49-F238E27FC236}">
                <a16:creationId xmlns:a16="http://schemas.microsoft.com/office/drawing/2014/main" id="{D7A57034-6DBA-47C2-B005-741887A0EC06}"/>
              </a:ext>
            </a:extLst>
          </p:cNvPr>
          <p:cNvSpPr>
            <a:spLocks noChangeShapeType="1"/>
          </p:cNvSpPr>
          <p:nvPr/>
        </p:nvSpPr>
        <p:spPr bwMode="auto">
          <a:xfrm flipH="1" flipV="1">
            <a:off x="8001000" y="5029200"/>
            <a:ext cx="381000" cy="76200"/>
          </a:xfrm>
          <a:prstGeom prst="line">
            <a:avLst/>
          </a:prstGeom>
          <a:noFill/>
          <a:ln w="317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6396" name="Rectangle 14">
            <a:extLst>
              <a:ext uri="{FF2B5EF4-FFF2-40B4-BE49-F238E27FC236}">
                <a16:creationId xmlns:a16="http://schemas.microsoft.com/office/drawing/2014/main" id="{9F805A8B-52C5-46B2-8789-D5D6A9655325}"/>
              </a:ext>
            </a:extLst>
          </p:cNvPr>
          <p:cNvSpPr>
            <a:spLocks noChangeArrowheads="1"/>
          </p:cNvSpPr>
          <p:nvPr/>
        </p:nvSpPr>
        <p:spPr bwMode="auto">
          <a:xfrm>
            <a:off x="9067800" y="2895601"/>
            <a:ext cx="1383712"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en-US" altLang="en-US" sz="2400">
                <a:latin typeface="Arial" panose="020B0604020202020204" pitchFamily="34" charset="0"/>
              </a:rPr>
              <a:t>(pink</a:t>
            </a:r>
          </a:p>
          <a:p>
            <a:pPr eaLnBrk="1" hangingPunct="1">
              <a:spcBef>
                <a:spcPct val="0"/>
              </a:spcBef>
              <a:buFontTx/>
              <a:buNone/>
            </a:pPr>
            <a:r>
              <a:rPr lang="en-US" altLang="en-US" sz="2400">
                <a:latin typeface="Arial" panose="020B0604020202020204" pitchFamily="34" charset="0"/>
              </a:rPr>
              <a:t>spheres)</a:t>
            </a:r>
          </a:p>
        </p:txBody>
      </p:sp>
      <p:pic>
        <p:nvPicPr>
          <p:cNvPr id="11279" name="Picture 15">
            <a:extLst>
              <a:ext uri="{FF2B5EF4-FFF2-40B4-BE49-F238E27FC236}">
                <a16:creationId xmlns:a16="http://schemas.microsoft.com/office/drawing/2014/main" id="{73F6B297-D7AB-4274-B515-867C843661C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876800"/>
            <a:ext cx="141288"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0" name="Picture 16">
            <a:extLst>
              <a:ext uri="{FF2B5EF4-FFF2-40B4-BE49-F238E27FC236}">
                <a16:creationId xmlns:a16="http://schemas.microsoft.com/office/drawing/2014/main" id="{581CAF43-CCA8-4508-A2FF-5E95D94E3F8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343400"/>
            <a:ext cx="141288"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1" name="Picture 17">
            <a:extLst>
              <a:ext uri="{FF2B5EF4-FFF2-40B4-BE49-F238E27FC236}">
                <a16:creationId xmlns:a16="http://schemas.microsoft.com/office/drawing/2014/main" id="{3DB08972-F734-49F8-B4C1-EE5AADD1497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86600" y="5029200"/>
            <a:ext cx="141288"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2" name="Picture 18">
            <a:extLst>
              <a:ext uri="{FF2B5EF4-FFF2-40B4-BE49-F238E27FC236}">
                <a16:creationId xmlns:a16="http://schemas.microsoft.com/office/drawing/2014/main" id="{BAFDF3B1-2FE6-4DF2-BB1A-7FC14541C11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14800"/>
            <a:ext cx="141288"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3" name="Picture 19">
            <a:extLst>
              <a:ext uri="{FF2B5EF4-FFF2-40B4-BE49-F238E27FC236}">
                <a16:creationId xmlns:a16="http://schemas.microsoft.com/office/drawing/2014/main" id="{ED3B22BF-2F31-40E0-84B4-17C4BB050BA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267200"/>
            <a:ext cx="141288"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4" name="Picture 20">
            <a:extLst>
              <a:ext uri="{FF2B5EF4-FFF2-40B4-BE49-F238E27FC236}">
                <a16:creationId xmlns:a16="http://schemas.microsoft.com/office/drawing/2014/main" id="{A9494E50-8BF6-41F8-A294-0F14E5A139B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86600" y="4038600"/>
            <a:ext cx="141288"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5" name="Picture 21">
            <a:extLst>
              <a:ext uri="{FF2B5EF4-FFF2-40B4-BE49-F238E27FC236}">
                <a16:creationId xmlns:a16="http://schemas.microsoft.com/office/drawing/2014/main" id="{775D4753-695F-4715-8E2A-D3D73ECB6F4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15200" y="5029200"/>
            <a:ext cx="141288"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04" name="Picture 22">
            <a:extLst>
              <a:ext uri="{FF2B5EF4-FFF2-40B4-BE49-F238E27FC236}">
                <a16:creationId xmlns:a16="http://schemas.microsoft.com/office/drawing/2014/main" id="{E216C5F1-057E-4F89-AA63-E2DC6358957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86600" y="5105400"/>
            <a:ext cx="141288"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7" name="Picture 23">
            <a:extLst>
              <a:ext uri="{FF2B5EF4-FFF2-40B4-BE49-F238E27FC236}">
                <a16:creationId xmlns:a16="http://schemas.microsoft.com/office/drawing/2014/main" id="{8B0C462E-8409-42A9-A2D6-1E5C44C6217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86600" y="5105400"/>
            <a:ext cx="141288"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292" name="Group 28">
            <a:extLst>
              <a:ext uri="{FF2B5EF4-FFF2-40B4-BE49-F238E27FC236}">
                <a16:creationId xmlns:a16="http://schemas.microsoft.com/office/drawing/2014/main" id="{23FFB3F1-DE31-4F47-B77B-846E4DEA962A}"/>
              </a:ext>
            </a:extLst>
          </p:cNvPr>
          <p:cNvGrpSpPr>
            <a:grpSpLocks/>
          </p:cNvGrpSpPr>
          <p:nvPr/>
        </p:nvGrpSpPr>
        <p:grpSpPr bwMode="auto">
          <a:xfrm>
            <a:off x="7772400" y="5715000"/>
            <a:ext cx="609600" cy="609600"/>
            <a:chOff x="3936" y="3600"/>
            <a:chExt cx="384" cy="384"/>
          </a:xfrm>
        </p:grpSpPr>
        <p:sp>
          <p:nvSpPr>
            <p:cNvPr id="16419" name="Line 25">
              <a:extLst>
                <a:ext uri="{FF2B5EF4-FFF2-40B4-BE49-F238E27FC236}">
                  <a16:creationId xmlns:a16="http://schemas.microsoft.com/office/drawing/2014/main" id="{549F02F4-82E5-41B9-808C-8D8A43EED8A4}"/>
                </a:ext>
              </a:extLst>
            </p:cNvPr>
            <p:cNvSpPr>
              <a:spLocks noChangeShapeType="1"/>
            </p:cNvSpPr>
            <p:nvPr/>
          </p:nvSpPr>
          <p:spPr bwMode="auto">
            <a:xfrm>
              <a:off x="4080" y="3600"/>
              <a:ext cx="240"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6420" name="Line 26">
              <a:extLst>
                <a:ext uri="{FF2B5EF4-FFF2-40B4-BE49-F238E27FC236}">
                  <a16:creationId xmlns:a16="http://schemas.microsoft.com/office/drawing/2014/main" id="{6E1F9DE0-FD6D-413E-B5D5-31545A8B8132}"/>
                </a:ext>
              </a:extLst>
            </p:cNvPr>
            <p:cNvSpPr>
              <a:spLocks noChangeShapeType="1"/>
            </p:cNvSpPr>
            <p:nvPr/>
          </p:nvSpPr>
          <p:spPr bwMode="auto">
            <a:xfrm>
              <a:off x="4032" y="3696"/>
              <a:ext cx="192" cy="144"/>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6421" name="Line 27">
              <a:extLst>
                <a:ext uri="{FF2B5EF4-FFF2-40B4-BE49-F238E27FC236}">
                  <a16:creationId xmlns:a16="http://schemas.microsoft.com/office/drawing/2014/main" id="{A99038FE-E066-4F4A-92E7-8C8098CB1EB7}"/>
                </a:ext>
              </a:extLst>
            </p:cNvPr>
            <p:cNvSpPr>
              <a:spLocks noChangeShapeType="1"/>
            </p:cNvSpPr>
            <p:nvPr/>
          </p:nvSpPr>
          <p:spPr bwMode="auto">
            <a:xfrm>
              <a:off x="3936" y="3792"/>
              <a:ext cx="96" cy="192"/>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11293" name="Group 29">
            <a:extLst>
              <a:ext uri="{FF2B5EF4-FFF2-40B4-BE49-F238E27FC236}">
                <a16:creationId xmlns:a16="http://schemas.microsoft.com/office/drawing/2014/main" id="{32A88180-EAD3-425A-B55C-A73CEC99EA7E}"/>
              </a:ext>
            </a:extLst>
          </p:cNvPr>
          <p:cNvGrpSpPr>
            <a:grpSpLocks/>
          </p:cNvGrpSpPr>
          <p:nvPr/>
        </p:nvGrpSpPr>
        <p:grpSpPr bwMode="auto">
          <a:xfrm rot="19384567">
            <a:off x="7924800" y="3962400"/>
            <a:ext cx="609600" cy="609600"/>
            <a:chOff x="3936" y="3600"/>
            <a:chExt cx="384" cy="384"/>
          </a:xfrm>
        </p:grpSpPr>
        <p:sp>
          <p:nvSpPr>
            <p:cNvPr id="16416" name="Line 30">
              <a:extLst>
                <a:ext uri="{FF2B5EF4-FFF2-40B4-BE49-F238E27FC236}">
                  <a16:creationId xmlns:a16="http://schemas.microsoft.com/office/drawing/2014/main" id="{F1312C0C-E51C-4D77-A1AE-7D39EA7EEA7B}"/>
                </a:ext>
              </a:extLst>
            </p:cNvPr>
            <p:cNvSpPr>
              <a:spLocks noChangeShapeType="1"/>
            </p:cNvSpPr>
            <p:nvPr/>
          </p:nvSpPr>
          <p:spPr bwMode="auto">
            <a:xfrm>
              <a:off x="4080" y="3600"/>
              <a:ext cx="240"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6417" name="Line 31">
              <a:extLst>
                <a:ext uri="{FF2B5EF4-FFF2-40B4-BE49-F238E27FC236}">
                  <a16:creationId xmlns:a16="http://schemas.microsoft.com/office/drawing/2014/main" id="{26B03659-60C4-4148-B6E3-59CA114D56C5}"/>
                </a:ext>
              </a:extLst>
            </p:cNvPr>
            <p:cNvSpPr>
              <a:spLocks noChangeShapeType="1"/>
            </p:cNvSpPr>
            <p:nvPr/>
          </p:nvSpPr>
          <p:spPr bwMode="auto">
            <a:xfrm>
              <a:off x="4032" y="3696"/>
              <a:ext cx="192" cy="144"/>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6418" name="Line 32">
              <a:extLst>
                <a:ext uri="{FF2B5EF4-FFF2-40B4-BE49-F238E27FC236}">
                  <a16:creationId xmlns:a16="http://schemas.microsoft.com/office/drawing/2014/main" id="{E02EE734-F65E-479C-8B9D-0868FE2B286A}"/>
                </a:ext>
              </a:extLst>
            </p:cNvPr>
            <p:cNvSpPr>
              <a:spLocks noChangeShapeType="1"/>
            </p:cNvSpPr>
            <p:nvPr/>
          </p:nvSpPr>
          <p:spPr bwMode="auto">
            <a:xfrm>
              <a:off x="3936" y="3792"/>
              <a:ext cx="96" cy="192"/>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11297" name="Group 33">
            <a:extLst>
              <a:ext uri="{FF2B5EF4-FFF2-40B4-BE49-F238E27FC236}">
                <a16:creationId xmlns:a16="http://schemas.microsoft.com/office/drawing/2014/main" id="{5F27BA85-198D-4CAB-A9C8-5FCDE0814D5A}"/>
              </a:ext>
            </a:extLst>
          </p:cNvPr>
          <p:cNvGrpSpPr>
            <a:grpSpLocks/>
          </p:cNvGrpSpPr>
          <p:nvPr/>
        </p:nvGrpSpPr>
        <p:grpSpPr bwMode="auto">
          <a:xfrm rot="19074617">
            <a:off x="8001000" y="4724400"/>
            <a:ext cx="609600" cy="609600"/>
            <a:chOff x="3936" y="3600"/>
            <a:chExt cx="384" cy="384"/>
          </a:xfrm>
        </p:grpSpPr>
        <p:sp>
          <p:nvSpPr>
            <p:cNvPr id="16413" name="Line 34">
              <a:extLst>
                <a:ext uri="{FF2B5EF4-FFF2-40B4-BE49-F238E27FC236}">
                  <a16:creationId xmlns:a16="http://schemas.microsoft.com/office/drawing/2014/main" id="{BBD847C2-1006-4316-AAB6-AD724DC5BBE2}"/>
                </a:ext>
              </a:extLst>
            </p:cNvPr>
            <p:cNvSpPr>
              <a:spLocks noChangeShapeType="1"/>
            </p:cNvSpPr>
            <p:nvPr/>
          </p:nvSpPr>
          <p:spPr bwMode="auto">
            <a:xfrm>
              <a:off x="4080" y="3600"/>
              <a:ext cx="240"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6414" name="Line 35">
              <a:extLst>
                <a:ext uri="{FF2B5EF4-FFF2-40B4-BE49-F238E27FC236}">
                  <a16:creationId xmlns:a16="http://schemas.microsoft.com/office/drawing/2014/main" id="{B3BA0312-A539-468C-87AD-7E97AE34CD33}"/>
                </a:ext>
              </a:extLst>
            </p:cNvPr>
            <p:cNvSpPr>
              <a:spLocks noChangeShapeType="1"/>
            </p:cNvSpPr>
            <p:nvPr/>
          </p:nvSpPr>
          <p:spPr bwMode="auto">
            <a:xfrm>
              <a:off x="4032" y="3696"/>
              <a:ext cx="192" cy="144"/>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6415" name="Line 36">
              <a:extLst>
                <a:ext uri="{FF2B5EF4-FFF2-40B4-BE49-F238E27FC236}">
                  <a16:creationId xmlns:a16="http://schemas.microsoft.com/office/drawing/2014/main" id="{B4924CCF-EDC9-412D-BAFD-AAA7AA61A33A}"/>
                </a:ext>
              </a:extLst>
            </p:cNvPr>
            <p:cNvSpPr>
              <a:spLocks noChangeShapeType="1"/>
            </p:cNvSpPr>
            <p:nvPr/>
          </p:nvSpPr>
          <p:spPr bwMode="auto">
            <a:xfrm>
              <a:off x="3936" y="3792"/>
              <a:ext cx="96" cy="192"/>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grpSp>
        <p:nvGrpSpPr>
          <p:cNvPr id="11301" name="Group 37">
            <a:extLst>
              <a:ext uri="{FF2B5EF4-FFF2-40B4-BE49-F238E27FC236}">
                <a16:creationId xmlns:a16="http://schemas.microsoft.com/office/drawing/2014/main" id="{18D20E3D-C123-4E4F-ABD7-D35774A46007}"/>
              </a:ext>
            </a:extLst>
          </p:cNvPr>
          <p:cNvGrpSpPr>
            <a:grpSpLocks/>
          </p:cNvGrpSpPr>
          <p:nvPr/>
        </p:nvGrpSpPr>
        <p:grpSpPr bwMode="auto">
          <a:xfrm rot="17890644">
            <a:off x="7543800" y="3200400"/>
            <a:ext cx="609600" cy="609600"/>
            <a:chOff x="3936" y="3600"/>
            <a:chExt cx="384" cy="384"/>
          </a:xfrm>
        </p:grpSpPr>
        <p:sp>
          <p:nvSpPr>
            <p:cNvPr id="16410" name="Line 38">
              <a:extLst>
                <a:ext uri="{FF2B5EF4-FFF2-40B4-BE49-F238E27FC236}">
                  <a16:creationId xmlns:a16="http://schemas.microsoft.com/office/drawing/2014/main" id="{624FFB94-114B-49F6-AA8D-84E9D54792CD}"/>
                </a:ext>
              </a:extLst>
            </p:cNvPr>
            <p:cNvSpPr>
              <a:spLocks noChangeShapeType="1"/>
            </p:cNvSpPr>
            <p:nvPr/>
          </p:nvSpPr>
          <p:spPr bwMode="auto">
            <a:xfrm>
              <a:off x="4080" y="3600"/>
              <a:ext cx="240" cy="0"/>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6411" name="Line 39">
              <a:extLst>
                <a:ext uri="{FF2B5EF4-FFF2-40B4-BE49-F238E27FC236}">
                  <a16:creationId xmlns:a16="http://schemas.microsoft.com/office/drawing/2014/main" id="{19ED6DFF-F09C-4FA7-B7F6-D5296362EFF4}"/>
                </a:ext>
              </a:extLst>
            </p:cNvPr>
            <p:cNvSpPr>
              <a:spLocks noChangeShapeType="1"/>
            </p:cNvSpPr>
            <p:nvPr/>
          </p:nvSpPr>
          <p:spPr bwMode="auto">
            <a:xfrm>
              <a:off x="4032" y="3696"/>
              <a:ext cx="192" cy="144"/>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16412" name="Line 40">
              <a:extLst>
                <a:ext uri="{FF2B5EF4-FFF2-40B4-BE49-F238E27FC236}">
                  <a16:creationId xmlns:a16="http://schemas.microsoft.com/office/drawing/2014/main" id="{BAF66156-5565-4098-BB26-E16732E8D470}"/>
                </a:ext>
              </a:extLst>
            </p:cNvPr>
            <p:cNvSpPr>
              <a:spLocks noChangeShapeType="1"/>
            </p:cNvSpPr>
            <p:nvPr/>
          </p:nvSpPr>
          <p:spPr bwMode="auto">
            <a:xfrm>
              <a:off x="3936" y="3792"/>
              <a:ext cx="96" cy="192"/>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267">
                                            <p:bg/>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267">
                                            <p:txEl>
                                              <p:pRg st="0" end="0"/>
                                            </p:txEl>
                                          </p:spTgt>
                                        </p:tgtEl>
                                        <p:attrNameLst>
                                          <p:attrName>style.visibility</p:attrName>
                                        </p:attrNameLst>
                                      </p:cBhvr>
                                      <p:to>
                                        <p:strVal val="visible"/>
                                      </p:to>
                                    </p:set>
                                  </p:childTnLst>
                                </p:cTn>
                              </p:par>
                              <p:par>
                                <p:cTn id="11" presetID="0" presetClass="path" presetSubtype="0" repeatCount="indefinite" accel="50000" decel="50000" fill="hold" nodeType="withEffect">
                                  <p:stCondLst>
                                    <p:cond delay="0"/>
                                  </p:stCondLst>
                                  <p:endCondLst>
                                    <p:cond evt="onNext" delay="0">
                                      <p:tgtEl>
                                        <p:sldTgt/>
                                      </p:tgtEl>
                                    </p:cond>
                                  </p:endCondLst>
                                  <p:childTnLst>
                                    <p:animMotion origin="layout" path="M 0.00069 -0.00948 C 0.02673 -0.01087 0.03541 -0.01133 0.05625 -0.01595 C 0.06007 -0.02081 0.0585 -0.01873 0.06111 -0.0222 " pathEditMode="relative" rAng="0" ptsTypes="ffA">
                                      <p:cBhvr>
                                        <p:cTn id="12" dur="2000" fill="hold"/>
                                        <p:tgtEl>
                                          <p:spTgt spid="11280"/>
                                        </p:tgtEl>
                                        <p:attrNameLst>
                                          <p:attrName>ppt_x</p:attrName>
                                          <p:attrName>ppt_y</p:attrName>
                                        </p:attrNameLst>
                                      </p:cBhvr>
                                      <p:rCtr x="3021" y="-647"/>
                                    </p:animMotion>
                                  </p:childTnLst>
                                </p:cTn>
                              </p:par>
                              <p:par>
                                <p:cTn id="13" presetID="0" presetClass="path" presetSubtype="0" repeatCount="indefinite" accel="50000" decel="50000" fill="hold" nodeType="withEffect">
                                  <p:stCondLst>
                                    <p:cond delay="0"/>
                                  </p:stCondLst>
                                  <p:endCondLst>
                                    <p:cond evt="onNext" delay="0">
                                      <p:tgtEl>
                                        <p:sldTgt/>
                                      </p:tgtEl>
                                    </p:cond>
                                  </p:endCondLst>
                                  <p:childTnLst>
                                    <p:animMotion origin="layout" path="M 4.44444E-6 -4.62428E-6 C 0.00746 -0.00971 0.00989 -0.01294 0.01579 -0.04531 C 0.01701 -0.0793 0.01649 -0.06474 0.01736 -0.08878 " pathEditMode="relative" rAng="0" ptsTypes="ffA">
                                      <p:cBhvr>
                                        <p:cTn id="14" dur="2000" fill="hold"/>
                                        <p:tgtEl>
                                          <p:spTgt spid="11282"/>
                                        </p:tgtEl>
                                        <p:attrNameLst>
                                          <p:attrName>ppt_x</p:attrName>
                                          <p:attrName>ppt_y</p:attrName>
                                        </p:attrNameLst>
                                      </p:cBhvr>
                                      <p:rCtr x="868" y="-4439"/>
                                    </p:animMotion>
                                  </p:childTnLst>
                                </p:cTn>
                              </p:par>
                              <p:par>
                                <p:cTn id="15" presetID="0" presetClass="path" presetSubtype="0" repeatCount="indefinite" accel="50000" decel="50000" fill="hold" nodeType="withEffect">
                                  <p:stCondLst>
                                    <p:cond delay="500"/>
                                  </p:stCondLst>
                                  <p:endCondLst>
                                    <p:cond evt="onNext" delay="0">
                                      <p:tgtEl>
                                        <p:sldTgt/>
                                      </p:tgtEl>
                                    </p:cond>
                                  </p:endCondLst>
                                  <p:childTnLst>
                                    <p:animMotion origin="layout" path="M -6.66667E-6 -7.57225E-6 C 0.02534 -7.57225E-6 0.05086 -7.57225E-6 0.07621 -7.57225E-6 " pathEditMode="relative" ptsTypes="fA">
                                      <p:cBhvr>
                                        <p:cTn id="16" dur="2000" fill="hold"/>
                                        <p:tgtEl>
                                          <p:spTgt spid="11279"/>
                                        </p:tgtEl>
                                        <p:attrNameLst>
                                          <p:attrName>ppt_x</p:attrName>
                                          <p:attrName>ppt_y</p:attrName>
                                        </p:attrNameLst>
                                      </p:cBhvr>
                                    </p:animMotion>
                                  </p:childTnLst>
                                </p:cTn>
                              </p:par>
                              <p:par>
                                <p:cTn id="17" presetID="0" presetClass="path" presetSubtype="0" repeatCount="indefinite" accel="50000" decel="50000" fill="hold" nodeType="withEffect">
                                  <p:stCondLst>
                                    <p:cond delay="1000"/>
                                  </p:stCondLst>
                                  <p:endCondLst>
                                    <p:cond evt="onNext" delay="0">
                                      <p:tgtEl>
                                        <p:sldTgt/>
                                      </p:tgtEl>
                                    </p:cond>
                                  </p:endCondLst>
                                  <p:childTnLst>
                                    <p:animMotion origin="layout" path="M 3.33333E-6 -3.81503E-6 C 0.0217 0.00948 0.02899 0.01272 0.04635 0.04509 C 0.04948 0.07885 0.04826 0.06451 0.05069 0.08879 " pathEditMode="relative" rAng="0" ptsTypes="ffA">
                                      <p:cBhvr>
                                        <p:cTn id="18" dur="2000" fill="hold"/>
                                        <p:tgtEl>
                                          <p:spTgt spid="11281"/>
                                        </p:tgtEl>
                                        <p:attrNameLst>
                                          <p:attrName>ppt_x</p:attrName>
                                          <p:attrName>ppt_y</p:attrName>
                                        </p:attrNameLst>
                                      </p:cBhvr>
                                      <p:rCtr x="2535" y="4439"/>
                                    </p:animMotion>
                                  </p:childTnLst>
                                </p:cTn>
                              </p:par>
                              <p:par>
                                <p:cTn id="19" presetID="0" presetClass="path" presetSubtype="0" repeatCount="indefinite" accel="50000" decel="50000" fill="hold" nodeType="withEffect">
                                  <p:stCondLst>
                                    <p:cond delay="1000"/>
                                  </p:stCondLst>
                                  <p:endCondLst>
                                    <p:cond evt="onNext" delay="0">
                                      <p:tgtEl>
                                        <p:sldTgt/>
                                      </p:tgtEl>
                                    </p:cond>
                                  </p:endCondLst>
                                  <p:childTnLst>
                                    <p:animMotion origin="layout" path="M 4.44444E-6 -1.15607E-6 C 0.0217 -0.00509 0.02899 -0.00647 0.04652 -0.02289 C 0.04965 -0.03977 0.04843 -0.03237 0.05069 -0.04439 " pathEditMode="relative" rAng="0" ptsTypes="ffA">
                                      <p:cBhvr>
                                        <p:cTn id="20" dur="2000" fill="hold"/>
                                        <p:tgtEl>
                                          <p:spTgt spid="11283"/>
                                        </p:tgtEl>
                                        <p:attrNameLst>
                                          <p:attrName>ppt_x</p:attrName>
                                          <p:attrName>ppt_y</p:attrName>
                                        </p:attrNameLst>
                                      </p:cBhvr>
                                      <p:rCtr x="2535" y="-2220"/>
                                    </p:animMotion>
                                  </p:childTnLst>
                                </p:cTn>
                              </p:par>
                              <p:par>
                                <p:cTn id="21" presetID="0" presetClass="path" presetSubtype="0" repeatCount="indefinite" accel="50000" decel="50000" fill="hold" nodeType="withEffect">
                                  <p:stCondLst>
                                    <p:cond delay="1000"/>
                                  </p:stCondLst>
                                  <p:endCondLst>
                                    <p:cond evt="onNext" delay="0">
                                      <p:tgtEl>
                                        <p:sldTgt/>
                                      </p:tgtEl>
                                    </p:cond>
                                  </p:endCondLst>
                                  <p:childTnLst>
                                    <p:animMotion origin="layout" path="M -3.33333E-6 3.64162E-6 C 0.01771 -0.01018 0.02379 -0.01295 0.0382 -0.04578 C 0.0408 -0.07954 0.03976 -0.06474 0.04167 -0.08879 " pathEditMode="relative" rAng="0" ptsTypes="ffA">
                                      <p:cBhvr>
                                        <p:cTn id="22" dur="2000" fill="hold"/>
                                        <p:tgtEl>
                                          <p:spTgt spid="11284"/>
                                        </p:tgtEl>
                                        <p:attrNameLst>
                                          <p:attrName>ppt_x</p:attrName>
                                          <p:attrName>ppt_y</p:attrName>
                                        </p:attrNameLst>
                                      </p:cBhvr>
                                      <p:rCtr x="2083" y="-4439"/>
                                    </p:animMotion>
                                  </p:childTnLst>
                                </p:cTn>
                              </p:par>
                              <p:par>
                                <p:cTn id="23" presetID="0" presetClass="path" presetSubtype="0" repeatCount="indefinite" accel="50000" decel="50000" fill="hold" nodeType="withEffect">
                                  <p:stCondLst>
                                    <p:cond delay="1000"/>
                                  </p:stCondLst>
                                  <p:endCondLst>
                                    <p:cond evt="onNext" delay="0">
                                      <p:tgtEl>
                                        <p:sldTgt/>
                                      </p:tgtEl>
                                    </p:cond>
                                  </p:endCondLst>
                                  <p:childTnLst>
                                    <p:animMotion origin="layout" path="M -0.00764 -3.81503E-6 C 0.01771 -3.81503E-6 0.04323 -3.81503E-6 0.06858 -3.81503E-6 " pathEditMode="relative" rAng="0" ptsTypes="fA">
                                      <p:cBhvr>
                                        <p:cTn id="24" dur="2000" fill="hold"/>
                                        <p:tgtEl>
                                          <p:spTgt spid="11285"/>
                                        </p:tgtEl>
                                        <p:attrNameLst>
                                          <p:attrName>ppt_x</p:attrName>
                                          <p:attrName>ppt_y</p:attrName>
                                        </p:attrNameLst>
                                      </p:cBhvr>
                                      <p:rCtr x="3802" y="0"/>
                                    </p:animMotion>
                                  </p:childTnLst>
                                </p:cTn>
                              </p:par>
                              <p:par>
                                <p:cTn id="25" presetID="0" presetClass="path" presetSubtype="0" repeatCount="indefinite" accel="50000" decel="50000" fill="hold" nodeType="withEffect">
                                  <p:stCondLst>
                                    <p:cond delay="1000"/>
                                  </p:stCondLst>
                                  <p:endCondLst>
                                    <p:cond evt="onNext" delay="0">
                                      <p:tgtEl>
                                        <p:sldTgt/>
                                      </p:tgtEl>
                                    </p:cond>
                                  </p:endCondLst>
                                  <p:childTnLst>
                                    <p:animMotion origin="layout" path="M -2.22222E-6 -2.08092E-6 C 0.01806 0.00879 0.02413 0.01133 0.03872 0.04 C 0.04132 0.0696 0.04045 0.05665 0.04236 0.07769 " pathEditMode="relative" rAng="0" ptsTypes="ffA">
                                      <p:cBhvr>
                                        <p:cTn id="26" dur="2000" fill="hold"/>
                                        <p:tgtEl>
                                          <p:spTgt spid="11287"/>
                                        </p:tgtEl>
                                        <p:attrNameLst>
                                          <p:attrName>ppt_x</p:attrName>
                                          <p:attrName>ppt_y</p:attrName>
                                        </p:attrNameLst>
                                      </p:cBhvr>
                                      <p:rCtr x="2118" y="3884"/>
                                    </p:animMotion>
                                  </p:childTnLst>
                                </p:cTn>
                              </p:par>
                              <p:par>
                                <p:cTn id="27" presetID="26" presetClass="emph" presetSubtype="0" repeatCount="indefinite" fill="hold" nodeType="withEffect">
                                  <p:stCondLst>
                                    <p:cond delay="1000"/>
                                  </p:stCondLst>
                                  <p:endCondLst>
                                    <p:cond evt="onNext" delay="0">
                                      <p:tgtEl>
                                        <p:sldTgt/>
                                      </p:tgtEl>
                                    </p:cond>
                                  </p:endCondLst>
                                  <p:childTnLst>
                                    <p:animEffect transition="out" filter="fade">
                                      <p:cBhvr>
                                        <p:cTn id="28" dur="500" tmFilter="0, 0; .2, .5; .8, .5; 1, 0"/>
                                        <p:tgtEl>
                                          <p:spTgt spid="11292"/>
                                        </p:tgtEl>
                                      </p:cBhvr>
                                    </p:animEffect>
                                    <p:animScale>
                                      <p:cBhvr>
                                        <p:cTn id="29" dur="250" autoRev="1" fill="hold"/>
                                        <p:tgtEl>
                                          <p:spTgt spid="11292"/>
                                        </p:tgtEl>
                                      </p:cBhvr>
                                      <p:by x="105000" y="105000"/>
                                    </p:animScale>
                                  </p:childTnLst>
                                </p:cTn>
                              </p:par>
                              <p:par>
                                <p:cTn id="30" presetID="26" presetClass="emph" presetSubtype="0" repeatCount="indefinite" fill="hold" nodeType="withEffect">
                                  <p:stCondLst>
                                    <p:cond delay="1000"/>
                                  </p:stCondLst>
                                  <p:endCondLst>
                                    <p:cond evt="onNext" delay="0">
                                      <p:tgtEl>
                                        <p:sldTgt/>
                                      </p:tgtEl>
                                    </p:cond>
                                  </p:endCondLst>
                                  <p:childTnLst>
                                    <p:animEffect transition="out" filter="fade">
                                      <p:cBhvr>
                                        <p:cTn id="31" dur="500" tmFilter="0, 0; .2, .5; .8, .5; 1, 0"/>
                                        <p:tgtEl>
                                          <p:spTgt spid="11293"/>
                                        </p:tgtEl>
                                      </p:cBhvr>
                                    </p:animEffect>
                                    <p:animScale>
                                      <p:cBhvr>
                                        <p:cTn id="32" dur="250" autoRev="1" fill="hold"/>
                                        <p:tgtEl>
                                          <p:spTgt spid="11293"/>
                                        </p:tgtEl>
                                      </p:cBhvr>
                                      <p:by x="105000" y="105000"/>
                                    </p:animScale>
                                  </p:childTnLst>
                                </p:cTn>
                              </p:par>
                              <p:par>
                                <p:cTn id="33" presetID="26" presetClass="emph" presetSubtype="0" repeatCount="indefinite" fill="hold" nodeType="withEffect">
                                  <p:stCondLst>
                                    <p:cond delay="1000"/>
                                  </p:stCondLst>
                                  <p:endCondLst>
                                    <p:cond evt="onNext" delay="0">
                                      <p:tgtEl>
                                        <p:sldTgt/>
                                      </p:tgtEl>
                                    </p:cond>
                                  </p:endCondLst>
                                  <p:childTnLst>
                                    <p:animEffect transition="out" filter="fade">
                                      <p:cBhvr>
                                        <p:cTn id="34" dur="500" tmFilter="0, 0; .2, .5; .8, .5; 1, 0"/>
                                        <p:tgtEl>
                                          <p:spTgt spid="11297"/>
                                        </p:tgtEl>
                                      </p:cBhvr>
                                    </p:animEffect>
                                    <p:animScale>
                                      <p:cBhvr>
                                        <p:cTn id="35" dur="250" autoRev="1" fill="hold"/>
                                        <p:tgtEl>
                                          <p:spTgt spid="11297"/>
                                        </p:tgtEl>
                                      </p:cBhvr>
                                      <p:by x="105000" y="105000"/>
                                    </p:animScale>
                                  </p:childTnLst>
                                </p:cTn>
                              </p:par>
                              <p:par>
                                <p:cTn id="36" presetID="26" presetClass="emph" presetSubtype="0" repeatCount="indefinite" fill="hold" nodeType="withEffect">
                                  <p:stCondLst>
                                    <p:cond delay="1000"/>
                                  </p:stCondLst>
                                  <p:endCondLst>
                                    <p:cond evt="onNext" delay="0">
                                      <p:tgtEl>
                                        <p:sldTgt/>
                                      </p:tgtEl>
                                    </p:cond>
                                  </p:endCondLst>
                                  <p:childTnLst>
                                    <p:animEffect transition="out" filter="fade">
                                      <p:cBhvr>
                                        <p:cTn id="37" dur="500" tmFilter="0, 0; .2, .5; .8, .5; 1, 0"/>
                                        <p:tgtEl>
                                          <p:spTgt spid="11301"/>
                                        </p:tgtEl>
                                      </p:cBhvr>
                                    </p:animEffect>
                                    <p:animScale>
                                      <p:cBhvr>
                                        <p:cTn id="38" dur="250" autoRev="1" fill="hold"/>
                                        <p:tgtEl>
                                          <p:spTgt spid="1130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7" grpId="0" build="p"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ACF6C6-F29C-486D-A2A1-587EC642D65A}"/>
              </a:ext>
            </a:extLst>
          </p:cNvPr>
          <p:cNvSpPr>
            <a:spLocks noGrp="1"/>
          </p:cNvSpPr>
          <p:nvPr>
            <p:ph type="title"/>
          </p:nvPr>
        </p:nvSpPr>
        <p:spPr/>
        <p:txBody>
          <a:bodyPr/>
          <a:lstStyle/>
          <a:p>
            <a:r>
              <a:rPr lang="en-GB" dirty="0"/>
              <a:t>Types of neurons </a:t>
            </a:r>
          </a:p>
        </p:txBody>
      </p:sp>
      <p:pic>
        <p:nvPicPr>
          <p:cNvPr id="4" name="Online Media 3" title="Types of neurons - Intro to Psychology">
            <a:hlinkClick r:id="" action="ppaction://media"/>
            <a:extLst>
              <a:ext uri="{FF2B5EF4-FFF2-40B4-BE49-F238E27FC236}">
                <a16:creationId xmlns:a16="http://schemas.microsoft.com/office/drawing/2014/main" id="{90DBB561-7528-4F54-ADCF-FB646E7FC70B}"/>
              </a:ext>
            </a:extLst>
          </p:cNvPr>
          <p:cNvPicPr>
            <a:picLocks noGrp="1" noRot="1" noChangeAspect="1"/>
          </p:cNvPicPr>
          <p:nvPr>
            <p:ph idx="1"/>
            <a:videoFile r:link="rId1"/>
          </p:nvPr>
        </p:nvPicPr>
        <p:blipFill>
          <a:blip r:embed="rId3"/>
          <a:stretch>
            <a:fillRect/>
          </a:stretch>
        </p:blipFill>
        <p:spPr>
          <a:xfrm>
            <a:off x="2719388" y="2011363"/>
            <a:ext cx="6667500" cy="3767137"/>
          </a:xfrm>
          <a:prstGeom prst="rect">
            <a:avLst/>
          </a:prstGeom>
        </p:spPr>
      </p:pic>
    </p:spTree>
    <p:extLst>
      <p:ext uri="{BB962C8B-B14F-4D97-AF65-F5344CB8AC3E}">
        <p14:creationId xmlns:p14="http://schemas.microsoft.com/office/powerpoint/2010/main" val="2239621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Text Box 1029">
            <a:extLst>
              <a:ext uri="{FF2B5EF4-FFF2-40B4-BE49-F238E27FC236}">
                <a16:creationId xmlns:a16="http://schemas.microsoft.com/office/drawing/2014/main" id="{8D0E969D-EF96-444F-AA93-4EEDA6DF1ED9}"/>
              </a:ext>
            </a:extLst>
          </p:cNvPr>
          <p:cNvSpPr txBox="1">
            <a:spLocks noChangeArrowheads="1"/>
          </p:cNvSpPr>
          <p:nvPr/>
        </p:nvSpPr>
        <p:spPr bwMode="auto">
          <a:xfrm>
            <a:off x="2057400" y="1295401"/>
            <a:ext cx="2209800"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50000"/>
              </a:spcBef>
              <a:buFontTx/>
              <a:buNone/>
            </a:pPr>
            <a:r>
              <a:rPr lang="en-US" altLang="en-US" sz="4000">
                <a:solidFill>
                  <a:srgbClr val="00FFFF"/>
                </a:solidFill>
                <a:latin typeface="Comic Sans MS" panose="030F0702030302020204" pitchFamily="66" charset="0"/>
              </a:rPr>
              <a:t>Sensory Neuron</a:t>
            </a:r>
          </a:p>
        </p:txBody>
      </p:sp>
      <p:sp>
        <p:nvSpPr>
          <p:cNvPr id="6150" name="Text Box 1030">
            <a:extLst>
              <a:ext uri="{FF2B5EF4-FFF2-40B4-BE49-F238E27FC236}">
                <a16:creationId xmlns:a16="http://schemas.microsoft.com/office/drawing/2014/main" id="{C751A1CA-D17C-44DD-B89D-20578C02E49C}"/>
              </a:ext>
            </a:extLst>
          </p:cNvPr>
          <p:cNvSpPr txBox="1">
            <a:spLocks noChangeArrowheads="1"/>
          </p:cNvSpPr>
          <p:nvPr/>
        </p:nvSpPr>
        <p:spPr bwMode="auto">
          <a:xfrm>
            <a:off x="1676400" y="3657601"/>
            <a:ext cx="32004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50000"/>
              </a:spcBef>
              <a:buFontTx/>
              <a:buNone/>
            </a:pPr>
            <a:r>
              <a:rPr lang="en-US" altLang="en-US" sz="4000">
                <a:solidFill>
                  <a:srgbClr val="00FFFF"/>
                </a:solidFill>
                <a:latin typeface="Comic Sans MS" panose="030F0702030302020204" pitchFamily="66" charset="0"/>
              </a:rPr>
              <a:t>Interneuron</a:t>
            </a:r>
          </a:p>
        </p:txBody>
      </p:sp>
      <p:sp>
        <p:nvSpPr>
          <p:cNvPr id="6151" name="AutoShape 1031">
            <a:extLst>
              <a:ext uri="{FF2B5EF4-FFF2-40B4-BE49-F238E27FC236}">
                <a16:creationId xmlns:a16="http://schemas.microsoft.com/office/drawing/2014/main" id="{30F52193-4AC2-40F6-98B1-10CC26CFB5BC}"/>
              </a:ext>
            </a:extLst>
          </p:cNvPr>
          <p:cNvSpPr>
            <a:spLocks noChangeArrowheads="1"/>
          </p:cNvSpPr>
          <p:nvPr/>
        </p:nvSpPr>
        <p:spPr bwMode="auto">
          <a:xfrm>
            <a:off x="2743200" y="2743200"/>
            <a:ext cx="762000" cy="838200"/>
          </a:xfrm>
          <a:prstGeom prst="downArrow">
            <a:avLst>
              <a:gd name="adj1" fmla="val 50000"/>
              <a:gd name="adj2" fmla="val 27500"/>
            </a:avLst>
          </a:prstGeom>
          <a:solidFill>
            <a:srgbClr val="CC99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GB" altLang="en-US" sz="3600">
              <a:latin typeface="Comic Sans MS" panose="030F0702030302020204" pitchFamily="66" charset="0"/>
            </a:endParaRPr>
          </a:p>
        </p:txBody>
      </p:sp>
      <p:sp>
        <p:nvSpPr>
          <p:cNvPr id="6152" name="AutoShape 1032">
            <a:extLst>
              <a:ext uri="{FF2B5EF4-FFF2-40B4-BE49-F238E27FC236}">
                <a16:creationId xmlns:a16="http://schemas.microsoft.com/office/drawing/2014/main" id="{3AEB9686-57D5-47A5-A682-F69C680CFA05}"/>
              </a:ext>
            </a:extLst>
          </p:cNvPr>
          <p:cNvSpPr>
            <a:spLocks noChangeArrowheads="1"/>
          </p:cNvSpPr>
          <p:nvPr/>
        </p:nvSpPr>
        <p:spPr bwMode="auto">
          <a:xfrm>
            <a:off x="2743200" y="4419600"/>
            <a:ext cx="762000" cy="838200"/>
          </a:xfrm>
          <a:prstGeom prst="downArrow">
            <a:avLst>
              <a:gd name="adj1" fmla="val 50000"/>
              <a:gd name="adj2" fmla="val 27500"/>
            </a:avLst>
          </a:prstGeom>
          <a:solidFill>
            <a:srgbClr val="CC99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GB" altLang="en-US" sz="3600">
              <a:latin typeface="Comic Sans MS" panose="030F0702030302020204" pitchFamily="66" charset="0"/>
            </a:endParaRPr>
          </a:p>
        </p:txBody>
      </p:sp>
      <p:sp>
        <p:nvSpPr>
          <p:cNvPr id="6153" name="Text Box 1033">
            <a:extLst>
              <a:ext uri="{FF2B5EF4-FFF2-40B4-BE49-F238E27FC236}">
                <a16:creationId xmlns:a16="http://schemas.microsoft.com/office/drawing/2014/main" id="{11EFCDCF-919E-4E41-8E26-2B659C747DFD}"/>
              </a:ext>
            </a:extLst>
          </p:cNvPr>
          <p:cNvSpPr txBox="1">
            <a:spLocks noChangeArrowheads="1"/>
          </p:cNvSpPr>
          <p:nvPr/>
        </p:nvSpPr>
        <p:spPr bwMode="auto">
          <a:xfrm>
            <a:off x="2057400" y="5486401"/>
            <a:ext cx="21336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50000"/>
              </a:spcBef>
              <a:buFontTx/>
              <a:buNone/>
            </a:pPr>
            <a:r>
              <a:rPr lang="en-US" altLang="en-US" sz="3600" b="1">
                <a:solidFill>
                  <a:srgbClr val="00FFFF"/>
                </a:solidFill>
                <a:latin typeface="Comic Sans MS" panose="030F0702030302020204" pitchFamily="66" charset="0"/>
              </a:rPr>
              <a:t>Motor Neuron</a:t>
            </a:r>
          </a:p>
        </p:txBody>
      </p:sp>
      <p:pic>
        <p:nvPicPr>
          <p:cNvPr id="18439" name="Picture 7">
            <a:extLst>
              <a:ext uri="{FF2B5EF4-FFF2-40B4-BE49-F238E27FC236}">
                <a16:creationId xmlns:a16="http://schemas.microsoft.com/office/drawing/2014/main" id="{DE4895E3-C28B-467A-9FDB-3FC3B7CB077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3000" y="1295400"/>
            <a:ext cx="5181600" cy="517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0" name="WordArt 8">
            <a:extLst>
              <a:ext uri="{FF2B5EF4-FFF2-40B4-BE49-F238E27FC236}">
                <a16:creationId xmlns:a16="http://schemas.microsoft.com/office/drawing/2014/main" id="{22C9FDC3-16A4-4509-80D7-E2A3DCEEB40A}"/>
              </a:ext>
            </a:extLst>
          </p:cNvPr>
          <p:cNvSpPr>
            <a:spLocks noChangeArrowheads="1" noChangeShapeType="1" noTextEdit="1"/>
          </p:cNvSpPr>
          <p:nvPr/>
        </p:nvSpPr>
        <p:spPr bwMode="auto">
          <a:xfrm>
            <a:off x="3200400" y="228600"/>
            <a:ext cx="5638800" cy="838200"/>
          </a:xfrm>
          <a:prstGeom prst="rect">
            <a:avLst/>
          </a:prstGeom>
        </p:spPr>
        <p:txBody>
          <a:bodyPr wrap="none" fromWordArt="1">
            <a:prstTxWarp prst="textPlain">
              <a:avLst>
                <a:gd name="adj" fmla="val 50000"/>
              </a:avLst>
            </a:prstTxWarp>
            <a:scene3d>
              <a:camera prst="legacyObliqueRight"/>
              <a:lightRig rig="legacyHarsh3" dir="t"/>
            </a:scene3d>
            <a:sp3d extrusionH="100000" prstMaterial="legacyMatte">
              <a:extrusionClr>
                <a:srgbClr val="663300"/>
              </a:extrusionClr>
              <a:contourClr>
                <a:srgbClr val="CC99FF"/>
              </a:contourClr>
            </a:sp3d>
          </a:bodyPr>
          <a:lstStyle/>
          <a:p>
            <a:pPr algn="ctr"/>
            <a:r>
              <a:rPr lang="en-GB" sz="3200" kern="10">
                <a:ln w="9525">
                  <a:round/>
                  <a:headEnd/>
                  <a:tailEnd/>
                </a:ln>
                <a:gradFill rotWithShape="1">
                  <a:gsLst>
                    <a:gs pos="0">
                      <a:srgbClr val="CC99FF"/>
                    </a:gs>
                    <a:gs pos="100000">
                      <a:srgbClr val="00FFFF"/>
                    </a:gs>
                  </a:gsLst>
                  <a:lin ang="5400000" scaled="1"/>
                </a:gradFill>
                <a:latin typeface="Arial Black" panose="020B0A04020102020204" pitchFamily="34" charset="0"/>
              </a:rPr>
              <a:t>Types of Neurons</a:t>
            </a:r>
          </a:p>
        </p:txBody>
      </p:sp>
      <p:sp>
        <p:nvSpPr>
          <p:cNvPr id="4106" name="Text Box 10">
            <a:extLst>
              <a:ext uri="{FF2B5EF4-FFF2-40B4-BE49-F238E27FC236}">
                <a16:creationId xmlns:a16="http://schemas.microsoft.com/office/drawing/2014/main" id="{C39445DE-4DA7-456D-88CA-0FC783BF59F4}"/>
              </a:ext>
            </a:extLst>
          </p:cNvPr>
          <p:cNvSpPr txBox="1">
            <a:spLocks noChangeArrowheads="1"/>
          </p:cNvSpPr>
          <p:nvPr/>
        </p:nvSpPr>
        <p:spPr bwMode="auto">
          <a:xfrm>
            <a:off x="5257800" y="5562600"/>
            <a:ext cx="2209800"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50000"/>
              </a:spcBef>
              <a:buFontTx/>
              <a:buNone/>
            </a:pPr>
            <a:r>
              <a:rPr lang="en-US" altLang="en-US" sz="2800" b="1">
                <a:latin typeface="Comic Sans MS" panose="030F0702030302020204" pitchFamily="66" charset="0"/>
              </a:rPr>
              <a:t>Sensory Neuron</a:t>
            </a:r>
          </a:p>
        </p:txBody>
      </p:sp>
      <p:sp>
        <p:nvSpPr>
          <p:cNvPr id="4107" name="Text Box 11">
            <a:extLst>
              <a:ext uri="{FF2B5EF4-FFF2-40B4-BE49-F238E27FC236}">
                <a16:creationId xmlns:a16="http://schemas.microsoft.com/office/drawing/2014/main" id="{E5BB617C-3000-455F-ACFA-B5103A11ECA9}"/>
              </a:ext>
            </a:extLst>
          </p:cNvPr>
          <p:cNvSpPr txBox="1">
            <a:spLocks noChangeArrowheads="1"/>
          </p:cNvSpPr>
          <p:nvPr/>
        </p:nvSpPr>
        <p:spPr bwMode="auto">
          <a:xfrm>
            <a:off x="6019800" y="1295400"/>
            <a:ext cx="2209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50000"/>
              </a:spcBef>
              <a:buFontTx/>
              <a:buNone/>
            </a:pPr>
            <a:r>
              <a:rPr lang="en-US" altLang="en-US" sz="2400">
                <a:latin typeface="Comic Sans MS" panose="030F0702030302020204" pitchFamily="66" charset="0"/>
              </a:rPr>
              <a:t>Interneuron</a:t>
            </a:r>
          </a:p>
        </p:txBody>
      </p:sp>
      <p:sp>
        <p:nvSpPr>
          <p:cNvPr id="4108" name="Text Box 12">
            <a:extLst>
              <a:ext uri="{FF2B5EF4-FFF2-40B4-BE49-F238E27FC236}">
                <a16:creationId xmlns:a16="http://schemas.microsoft.com/office/drawing/2014/main" id="{94A54351-5B76-4982-A1B0-C6877820BDA6}"/>
              </a:ext>
            </a:extLst>
          </p:cNvPr>
          <p:cNvSpPr txBox="1">
            <a:spLocks noChangeArrowheads="1"/>
          </p:cNvSpPr>
          <p:nvPr/>
        </p:nvSpPr>
        <p:spPr bwMode="auto">
          <a:xfrm>
            <a:off x="8305800" y="3505200"/>
            <a:ext cx="2133600"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50000"/>
              </a:spcBef>
              <a:buFontTx/>
              <a:buNone/>
            </a:pPr>
            <a:r>
              <a:rPr lang="en-US" altLang="en-US" sz="2800" b="1">
                <a:latin typeface="Comic Sans MS" panose="030F0702030302020204" pitchFamily="66" charset="0"/>
              </a:rPr>
              <a:t>Motor Neuron</a:t>
            </a:r>
          </a:p>
        </p:txBody>
      </p:sp>
      <p:sp>
        <p:nvSpPr>
          <p:cNvPr id="4109" name="Text Box 13">
            <a:extLst>
              <a:ext uri="{FF2B5EF4-FFF2-40B4-BE49-F238E27FC236}">
                <a16:creationId xmlns:a16="http://schemas.microsoft.com/office/drawing/2014/main" id="{BF30CD5F-120E-4F11-A6D3-FEEF3CD009FE}"/>
              </a:ext>
            </a:extLst>
          </p:cNvPr>
          <p:cNvSpPr txBox="1">
            <a:spLocks noChangeArrowheads="1"/>
          </p:cNvSpPr>
          <p:nvPr/>
        </p:nvSpPr>
        <p:spPr bwMode="auto">
          <a:xfrm>
            <a:off x="7924800" y="5410200"/>
            <a:ext cx="2133600"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50000"/>
              </a:spcBef>
              <a:buFontTx/>
              <a:buNone/>
            </a:pPr>
            <a:r>
              <a:rPr lang="en-US" altLang="en-US" sz="2800" b="1">
                <a:latin typeface="Comic Sans MS" panose="030F0702030302020204" pitchFamily="66" charset="0"/>
              </a:rPr>
              <a:t>Muscle Contracts</a:t>
            </a:r>
          </a:p>
        </p:txBody>
      </p:sp>
      <p:sp>
        <p:nvSpPr>
          <p:cNvPr id="4110" name="AutoShape 14">
            <a:extLst>
              <a:ext uri="{FF2B5EF4-FFF2-40B4-BE49-F238E27FC236}">
                <a16:creationId xmlns:a16="http://schemas.microsoft.com/office/drawing/2014/main" id="{339756D9-6852-4332-86DA-917472BDE650}"/>
              </a:ext>
            </a:extLst>
          </p:cNvPr>
          <p:cNvSpPr>
            <a:spLocks noChangeArrowheads="1"/>
          </p:cNvSpPr>
          <p:nvPr/>
        </p:nvSpPr>
        <p:spPr bwMode="auto">
          <a:xfrm rot="15708847">
            <a:off x="5029200" y="5943600"/>
            <a:ext cx="609600" cy="381000"/>
          </a:xfrm>
          <a:prstGeom prst="lightningBolt">
            <a:avLst/>
          </a:prstGeom>
          <a:solidFill>
            <a:srgbClr val="EAF73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GB" altLang="en-US" sz="3600">
              <a:latin typeface="Comic Sans MS" panose="030F0702030302020204" pitchFamily="66" charset="0"/>
            </a:endParaRPr>
          </a:p>
        </p:txBody>
      </p:sp>
      <p:sp>
        <p:nvSpPr>
          <p:cNvPr id="4111" name="Text Box 15">
            <a:extLst>
              <a:ext uri="{FF2B5EF4-FFF2-40B4-BE49-F238E27FC236}">
                <a16:creationId xmlns:a16="http://schemas.microsoft.com/office/drawing/2014/main" id="{51FB7640-6384-407C-A4B4-25809D8BD059}"/>
              </a:ext>
            </a:extLst>
          </p:cNvPr>
          <p:cNvSpPr txBox="1">
            <a:spLocks noChangeArrowheads="1"/>
          </p:cNvSpPr>
          <p:nvPr/>
        </p:nvSpPr>
        <p:spPr bwMode="auto">
          <a:xfrm>
            <a:off x="5410200" y="1981201"/>
            <a:ext cx="21336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50000"/>
              </a:spcBef>
              <a:buFontTx/>
              <a:buNone/>
            </a:pPr>
            <a:r>
              <a:rPr lang="en-US" altLang="en-US" sz="2800" b="1">
                <a:solidFill>
                  <a:srgbClr val="FF0000"/>
                </a:solidFill>
                <a:latin typeface="Comic Sans MS" panose="030F0702030302020204" pitchFamily="66" charset="0"/>
              </a:rPr>
              <a:t>Synapse</a:t>
            </a:r>
          </a:p>
        </p:txBody>
      </p:sp>
      <p:sp>
        <p:nvSpPr>
          <p:cNvPr id="4114" name="AutoShape 18">
            <a:extLst>
              <a:ext uri="{FF2B5EF4-FFF2-40B4-BE49-F238E27FC236}">
                <a16:creationId xmlns:a16="http://schemas.microsoft.com/office/drawing/2014/main" id="{286B3764-BF2A-4098-88AD-9BE2983C816A}"/>
              </a:ext>
            </a:extLst>
          </p:cNvPr>
          <p:cNvSpPr>
            <a:spLocks noChangeArrowheads="1"/>
          </p:cNvSpPr>
          <p:nvPr/>
        </p:nvSpPr>
        <p:spPr bwMode="auto">
          <a:xfrm rot="15708847" flipH="1">
            <a:off x="6656388" y="1725613"/>
            <a:ext cx="384175" cy="438150"/>
          </a:xfrm>
          <a:prstGeom prst="lightningBolt">
            <a:avLst/>
          </a:prstGeom>
          <a:solidFill>
            <a:srgbClr val="EAF73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GB" altLang="en-US" sz="3600">
              <a:latin typeface="Comic Sans MS" panose="030F0702030302020204" pitchFamily="66" charset="0"/>
            </a:endParaRPr>
          </a:p>
        </p:txBody>
      </p:sp>
      <p:sp>
        <p:nvSpPr>
          <p:cNvPr id="4115" name="Text Box 19">
            <a:extLst>
              <a:ext uri="{FF2B5EF4-FFF2-40B4-BE49-F238E27FC236}">
                <a16:creationId xmlns:a16="http://schemas.microsoft.com/office/drawing/2014/main" id="{5F7B309E-A40C-4176-BC97-0DB959827574}"/>
              </a:ext>
            </a:extLst>
          </p:cNvPr>
          <p:cNvSpPr txBox="1">
            <a:spLocks noChangeArrowheads="1"/>
          </p:cNvSpPr>
          <p:nvPr/>
        </p:nvSpPr>
        <p:spPr bwMode="auto">
          <a:xfrm>
            <a:off x="7162800" y="1371601"/>
            <a:ext cx="21336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50000"/>
              </a:spcBef>
              <a:buFontTx/>
              <a:buNone/>
            </a:pPr>
            <a:r>
              <a:rPr lang="en-US" altLang="en-US" sz="2800" b="1">
                <a:solidFill>
                  <a:srgbClr val="FF0000"/>
                </a:solidFill>
                <a:latin typeface="Comic Sans MS" panose="030F0702030302020204" pitchFamily="66" charset="0"/>
              </a:rPr>
              <a:t>Synapse</a:t>
            </a:r>
          </a:p>
        </p:txBody>
      </p:sp>
      <p:sp>
        <p:nvSpPr>
          <p:cNvPr id="4116" name="AutoShape 20">
            <a:extLst>
              <a:ext uri="{FF2B5EF4-FFF2-40B4-BE49-F238E27FC236}">
                <a16:creationId xmlns:a16="http://schemas.microsoft.com/office/drawing/2014/main" id="{1CE249FE-505A-4C9B-BCFF-A939DD721540}"/>
              </a:ext>
            </a:extLst>
          </p:cNvPr>
          <p:cNvSpPr>
            <a:spLocks noChangeArrowheads="1"/>
          </p:cNvSpPr>
          <p:nvPr/>
        </p:nvSpPr>
        <p:spPr bwMode="auto">
          <a:xfrm rot="19459502" flipH="1">
            <a:off x="8485189" y="1649413"/>
            <a:ext cx="384175" cy="438150"/>
          </a:xfrm>
          <a:prstGeom prst="lightningBolt">
            <a:avLst/>
          </a:prstGeom>
          <a:solidFill>
            <a:srgbClr val="EAF73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GB" altLang="en-US" sz="3600">
              <a:latin typeface="Comic Sans MS" panose="030F0702030302020204" pitchFamily="66" charset="0"/>
            </a:endParaRPr>
          </a:p>
        </p:txBody>
      </p:sp>
      <p:sp>
        <p:nvSpPr>
          <p:cNvPr id="4117" name="Text Box 21">
            <a:extLst>
              <a:ext uri="{FF2B5EF4-FFF2-40B4-BE49-F238E27FC236}">
                <a16:creationId xmlns:a16="http://schemas.microsoft.com/office/drawing/2014/main" id="{D2532223-C926-4055-98E5-B90AEE7E8A9E}"/>
              </a:ext>
            </a:extLst>
          </p:cNvPr>
          <p:cNvSpPr txBox="1">
            <a:spLocks noChangeArrowheads="1"/>
          </p:cNvSpPr>
          <p:nvPr/>
        </p:nvSpPr>
        <p:spPr bwMode="auto">
          <a:xfrm>
            <a:off x="7086600" y="4800601"/>
            <a:ext cx="21336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50000"/>
              </a:spcBef>
              <a:buFontTx/>
              <a:buNone/>
            </a:pPr>
            <a:r>
              <a:rPr lang="en-US" altLang="en-US" sz="2800" b="1">
                <a:solidFill>
                  <a:srgbClr val="FF0000"/>
                </a:solidFill>
                <a:latin typeface="Comic Sans MS" panose="030F0702030302020204" pitchFamily="66" charset="0"/>
              </a:rPr>
              <a:t>Synapse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10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15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150"/>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107"/>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152"/>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153"/>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108"/>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110"/>
                                        </p:tgtEl>
                                        <p:attrNameLst>
                                          <p:attrName>style.visibility</p:attrName>
                                        </p:attrNameLst>
                                      </p:cBhvr>
                                      <p:to>
                                        <p:strVal val="visible"/>
                                      </p:to>
                                    </p:set>
                                  </p:childTnLst>
                                </p:cTn>
                              </p:par>
                            </p:childTnLst>
                          </p:cTn>
                        </p:par>
                        <p:par>
                          <p:cTn id="39" fill="hold" nodeType="afterGroup">
                            <p:stCondLst>
                              <p:cond delay="0"/>
                            </p:stCondLst>
                            <p:childTnLst>
                              <p:par>
                                <p:cTn id="40" presetID="0" presetClass="path" presetSubtype="0" accel="50000" decel="50000" fill="hold" grpId="1" nodeType="afterEffect">
                                  <p:stCondLst>
                                    <p:cond delay="0"/>
                                  </p:stCondLst>
                                  <p:childTnLst>
                                    <p:animMotion origin="layout" path="M -3.05556E-6 1.7341E-6 C 0.00035 -0.00162 0.00243 -0.01619 0.0033 -0.01688 C 0.00608 -0.01942 0.01285 -0.02104 0.01285 -0.02104 C 0.01337 -0.02312 0.01354 -0.02543 0.01441 -0.02728 C 0.0151 -0.02913 0.01684 -0.02983 0.01753 -0.03168 C 0.01892 -0.03561 0.02066 -0.04439 0.02066 -0.04439 C 0.02274 -0.06451 0.02431 -0.06659 0.03507 -0.08023 C 0.03628 -0.08648 0.03524 -0.09411 0.03819 -0.09919 C 0.04219 -0.1059 0.04705 -0.10752 0.05243 -0.10983 C 0.05347 -0.11399 0.05434 -0.11838 0.05556 -0.12254 C 0.05608 -0.12463 0.05677 -0.12671 0.05729 -0.12879 C 0.05833 -0.13295 0.06042 -0.1415 0.06042 -0.1415 C 0.06181 -0.16162 0.06076 -0.16694 0.07465 -0.17318 C 0.07795 -0.18659 0.07778 -0.18543 0.0842 -0.19445 C 0.08594 -0.20139 0.08872 -0.20671 0.09062 -0.21341 C 0.09115 -0.23098 0.09097 -0.24879 0.09219 -0.26636 C 0.09271 -0.27468 0.09618 -0.28023 0.09844 -0.2874 C 0.09965 -0.29156 0.10174 -0.30012 0.10174 -0.30012 C 0.10903 -0.36994 0.10799 -0.44116 0.10799 -0.51145 " pathEditMode="relative" ptsTypes="ffffffffffffffffffA">
                                      <p:cBhvr>
                                        <p:cTn id="41" dur="2000" fill="hold"/>
                                        <p:tgtEl>
                                          <p:spTgt spid="4110"/>
                                        </p:tgtEl>
                                        <p:attrNameLst>
                                          <p:attrName>ppt_x</p:attrName>
                                          <p:attrName>ppt_y</p:attrName>
                                        </p:attrNameLst>
                                      </p:cBhvr>
                                    </p:animMotion>
                                  </p:childTnLst>
                                  <p:subTnLst>
                                    <p:set>
                                      <p:cBhvr override="childStyle">
                                        <p:cTn dur="1" fill="hold" display="0" masterRel="sameClick" afterEffect="1">
                                          <p:stCondLst>
                                            <p:cond evt="end" delay="0">
                                              <p:tn val="40"/>
                                            </p:cond>
                                          </p:stCondLst>
                                        </p:cTn>
                                        <p:tgtEl>
                                          <p:spTgt spid="4110"/>
                                        </p:tgtEl>
                                        <p:attrNameLst>
                                          <p:attrName>style.visibility</p:attrName>
                                        </p:attrNameLst>
                                      </p:cBhvr>
                                      <p:to>
                                        <p:strVal val="hidden"/>
                                      </p:to>
                                    </p:set>
                                  </p:subTnLst>
                                </p:cTn>
                              </p:par>
                            </p:childTnLst>
                          </p:cTn>
                        </p:par>
                        <p:par>
                          <p:cTn id="42" fill="hold" nodeType="afterGroup">
                            <p:stCondLst>
                              <p:cond delay="2000"/>
                            </p:stCondLst>
                            <p:childTnLst>
                              <p:par>
                                <p:cTn id="43" presetID="1" presetClass="entr" presetSubtype="0" fill="hold" grpId="0" nodeType="afterEffect">
                                  <p:stCondLst>
                                    <p:cond delay="0"/>
                                  </p:stCondLst>
                                  <p:childTnLst>
                                    <p:set>
                                      <p:cBhvr>
                                        <p:cTn id="44" dur="1" fill="hold">
                                          <p:stCondLst>
                                            <p:cond delay="0"/>
                                          </p:stCondLst>
                                        </p:cTn>
                                        <p:tgtEl>
                                          <p:spTgt spid="4111">
                                            <p:txEl>
                                              <p:pRg st="0" end="0"/>
                                            </p:txEl>
                                          </p:spTgt>
                                        </p:tgtEl>
                                        <p:attrNameLst>
                                          <p:attrName>style.visibility</p:attrName>
                                        </p:attrNameLst>
                                      </p:cBhvr>
                                      <p:to>
                                        <p:strVal val="visible"/>
                                      </p:to>
                                    </p:set>
                                  </p:childTnLst>
                                </p:cTn>
                              </p:par>
                            </p:childTnLst>
                          </p:cTn>
                        </p:par>
                        <p:par>
                          <p:cTn id="45" fill="hold" nodeType="afterGroup">
                            <p:stCondLst>
                              <p:cond delay="2000"/>
                            </p:stCondLst>
                            <p:childTnLst>
                              <p:par>
                                <p:cTn id="46" presetID="26" presetClass="emph" presetSubtype="0" fill="hold" nodeType="afterEffect">
                                  <p:stCondLst>
                                    <p:cond delay="0"/>
                                  </p:stCondLst>
                                  <p:childTnLst>
                                    <p:animEffect transition="out" filter="fade">
                                      <p:cBhvr>
                                        <p:cTn id="47" dur="500" tmFilter="0, 0; .2, .5; .8, .5; 1, 0"/>
                                        <p:tgtEl>
                                          <p:spTgt spid="4111">
                                            <p:txEl>
                                              <p:pRg st="0" end="0"/>
                                            </p:txEl>
                                          </p:spTgt>
                                        </p:tgtEl>
                                      </p:cBhvr>
                                    </p:animEffect>
                                    <p:animScale>
                                      <p:cBhvr>
                                        <p:cTn id="48" dur="250" autoRev="1" fill="hold"/>
                                        <p:tgtEl>
                                          <p:spTgt spid="4111">
                                            <p:txEl>
                                              <p:pRg st="0" end="0"/>
                                            </p:txEl>
                                          </p:spTgt>
                                        </p:tgtEl>
                                      </p:cBhvr>
                                      <p:by x="105000" y="105000"/>
                                    </p:animScale>
                                  </p:childTnLst>
                                  <p:subTnLst>
                                    <p:set>
                                      <p:cBhvr override="childStyle">
                                        <p:cTn dur="1" fill="hold" display="0" masterRel="sameClick" afterEffect="1">
                                          <p:stCondLst>
                                            <p:cond evt="end" delay="0">
                                              <p:tn val="46"/>
                                            </p:cond>
                                          </p:stCondLst>
                                        </p:cTn>
                                        <p:tgtEl>
                                          <p:spTgt spid="4111">
                                            <p:txEl>
                                              <p:pRg st="0" end="0"/>
                                            </p:txEl>
                                          </p:spTgt>
                                        </p:tgtEl>
                                        <p:attrNameLst>
                                          <p:attrName>style.visibility</p:attrName>
                                        </p:attrNameLst>
                                      </p:cBhvr>
                                      <p:to>
                                        <p:strVal val="hidden"/>
                                      </p:to>
                                    </p:set>
                                  </p:subTnLst>
                                </p:cTn>
                              </p:par>
                            </p:childTnLst>
                          </p:cTn>
                        </p:par>
                        <p:par>
                          <p:cTn id="49" fill="hold" nodeType="afterGroup">
                            <p:stCondLst>
                              <p:cond delay="2500"/>
                            </p:stCondLst>
                            <p:childTnLst>
                              <p:par>
                                <p:cTn id="50" presetID="1" presetClass="entr" presetSubtype="0" fill="hold" grpId="0" nodeType="afterEffect">
                                  <p:stCondLst>
                                    <p:cond delay="0"/>
                                  </p:stCondLst>
                                  <p:childTnLst>
                                    <p:set>
                                      <p:cBhvr>
                                        <p:cTn id="51" dur="1" fill="hold">
                                          <p:stCondLst>
                                            <p:cond delay="0"/>
                                          </p:stCondLst>
                                        </p:cTn>
                                        <p:tgtEl>
                                          <p:spTgt spid="4114"/>
                                        </p:tgtEl>
                                        <p:attrNameLst>
                                          <p:attrName>style.visibility</p:attrName>
                                        </p:attrNameLst>
                                      </p:cBhvr>
                                      <p:to>
                                        <p:strVal val="visible"/>
                                      </p:to>
                                    </p:set>
                                  </p:childTnLst>
                                </p:cTn>
                              </p:par>
                            </p:childTnLst>
                          </p:cTn>
                        </p:par>
                        <p:par>
                          <p:cTn id="52" fill="hold" nodeType="afterGroup">
                            <p:stCondLst>
                              <p:cond delay="2500"/>
                            </p:stCondLst>
                            <p:childTnLst>
                              <p:par>
                                <p:cTn id="53" presetID="0" presetClass="path" presetSubtype="0" accel="50000" decel="50000" fill="hold" grpId="1" nodeType="afterEffect">
                                  <p:stCondLst>
                                    <p:cond delay="0"/>
                                  </p:stCondLst>
                                  <p:childTnLst>
                                    <p:animMotion origin="layout" path="M 0 -4.91329E-6 C 0.00017 -0.00023 0.00226 -0.00115 0.00313 -0.00115 C 0.00573 -0.00138 0.01215 -0.00138 0.01215 -0.00115 C 0.01267 -0.00161 0.01285 -0.00184 0.01372 -0.00184 C 0.01441 -0.00208 0.01597 -0.00208 0.01667 -0.00208 C 0.01806 -0.00254 0.01962 -0.003 0.01962 -0.00277 C 0.0217 -0.00439 0.02309 -0.00439 0.03333 -0.00531 C 0.03455 -0.00578 0.03351 -0.00624 0.03646 -0.00647 C 0.04028 -0.00693 0.04479 -0.00716 0.05 -0.00716 C 0.05104 -0.00763 0.05191 -0.00786 0.05295 -0.00809 C 0.05347 -0.00832 0.05417 -0.00832 0.05469 -0.00855 C 0.05573 -0.00878 0.05764 -0.00924 0.05764 -0.00901 C 0.05903 -0.01063 0.05799 -0.01109 0.07118 -0.01132 C 0.07431 -0.01225 0.07431 -0.01202 0.08038 -0.01271 C 0.08194 -0.01317 0.08472 -0.01364 0.08646 -0.0141 C 0.08698 -0.01526 0.08681 -0.01641 0.08802 -0.01734 C 0.08854 -0.01803 0.09184 -0.01826 0.09392 -0.01895 C 0.09514 -0.01919 0.09705 -0.01965 0.09705 -0.01942 C 0.10417 -0.02427 0.10313 -0.0289 0.10313 -0.03329 " pathEditMode="relative" rAng="0" ptsTypes="ffffffffffffffffffA">
                                      <p:cBhvr>
                                        <p:cTn id="54" dur="2000" fill="hold"/>
                                        <p:tgtEl>
                                          <p:spTgt spid="4114"/>
                                        </p:tgtEl>
                                        <p:attrNameLst>
                                          <p:attrName>ppt_x</p:attrName>
                                          <p:attrName>ppt_y</p:attrName>
                                        </p:attrNameLst>
                                      </p:cBhvr>
                                      <p:rCtr x="5208" y="-1665"/>
                                    </p:animMotion>
                                  </p:childTnLst>
                                  <p:subTnLst>
                                    <p:set>
                                      <p:cBhvr override="childStyle">
                                        <p:cTn dur="1" fill="hold" display="0" masterRel="sameClick" afterEffect="1">
                                          <p:stCondLst>
                                            <p:cond evt="end" delay="0">
                                              <p:tn val="53"/>
                                            </p:cond>
                                          </p:stCondLst>
                                        </p:cTn>
                                        <p:tgtEl>
                                          <p:spTgt spid="4114"/>
                                        </p:tgtEl>
                                        <p:attrNameLst>
                                          <p:attrName>style.visibility</p:attrName>
                                        </p:attrNameLst>
                                      </p:cBhvr>
                                      <p:to>
                                        <p:strVal val="hidden"/>
                                      </p:to>
                                    </p:set>
                                  </p:subTnLst>
                                </p:cTn>
                              </p:par>
                            </p:childTnLst>
                          </p:cTn>
                        </p:par>
                        <p:par>
                          <p:cTn id="55" fill="hold" nodeType="afterGroup">
                            <p:stCondLst>
                              <p:cond delay="4500"/>
                            </p:stCondLst>
                            <p:childTnLst>
                              <p:par>
                                <p:cTn id="56" presetID="1" presetClass="entr" presetSubtype="0" fill="hold" grpId="0" nodeType="afterEffect">
                                  <p:stCondLst>
                                    <p:cond delay="0"/>
                                  </p:stCondLst>
                                  <p:childTnLst>
                                    <p:set>
                                      <p:cBhvr>
                                        <p:cTn id="57" dur="1" fill="hold">
                                          <p:stCondLst>
                                            <p:cond delay="0"/>
                                          </p:stCondLst>
                                        </p:cTn>
                                        <p:tgtEl>
                                          <p:spTgt spid="4115">
                                            <p:txEl>
                                              <p:pRg st="0" end="0"/>
                                            </p:txEl>
                                          </p:spTgt>
                                        </p:tgtEl>
                                        <p:attrNameLst>
                                          <p:attrName>style.visibility</p:attrName>
                                        </p:attrNameLst>
                                      </p:cBhvr>
                                      <p:to>
                                        <p:strVal val="visible"/>
                                      </p:to>
                                    </p:set>
                                  </p:childTnLst>
                                </p:cTn>
                              </p:par>
                            </p:childTnLst>
                          </p:cTn>
                        </p:par>
                        <p:par>
                          <p:cTn id="58" fill="hold" nodeType="afterGroup">
                            <p:stCondLst>
                              <p:cond delay="4500"/>
                            </p:stCondLst>
                            <p:childTnLst>
                              <p:par>
                                <p:cTn id="59" presetID="26" presetClass="emph" presetSubtype="0" fill="hold" nodeType="afterEffect">
                                  <p:stCondLst>
                                    <p:cond delay="0"/>
                                  </p:stCondLst>
                                  <p:childTnLst>
                                    <p:animEffect transition="out" filter="fade">
                                      <p:cBhvr>
                                        <p:cTn id="60" dur="500" tmFilter="0, 0; .2, .5; .8, .5; 1, 0"/>
                                        <p:tgtEl>
                                          <p:spTgt spid="4115">
                                            <p:txEl>
                                              <p:pRg st="0" end="0"/>
                                            </p:txEl>
                                          </p:spTgt>
                                        </p:tgtEl>
                                      </p:cBhvr>
                                    </p:animEffect>
                                    <p:animScale>
                                      <p:cBhvr>
                                        <p:cTn id="61" dur="250" autoRev="1" fill="hold"/>
                                        <p:tgtEl>
                                          <p:spTgt spid="4115">
                                            <p:txEl>
                                              <p:pRg st="0" end="0"/>
                                            </p:txEl>
                                          </p:spTgt>
                                        </p:tgtEl>
                                      </p:cBhvr>
                                      <p:by x="105000" y="105000"/>
                                    </p:animScale>
                                  </p:childTnLst>
                                  <p:subTnLst>
                                    <p:set>
                                      <p:cBhvr override="childStyle">
                                        <p:cTn dur="1" fill="hold" display="0" masterRel="sameClick" afterEffect="1">
                                          <p:stCondLst>
                                            <p:cond evt="end" delay="0">
                                              <p:tn val="59"/>
                                            </p:cond>
                                          </p:stCondLst>
                                        </p:cTn>
                                        <p:tgtEl>
                                          <p:spTgt spid="4115">
                                            <p:txEl>
                                              <p:pRg st="0" end="0"/>
                                            </p:txEl>
                                          </p:spTgt>
                                        </p:tgtEl>
                                        <p:attrNameLst>
                                          <p:attrName>style.visibility</p:attrName>
                                        </p:attrNameLst>
                                      </p:cBhvr>
                                      <p:to>
                                        <p:strVal val="hidden"/>
                                      </p:to>
                                    </p:set>
                                  </p:subTnLst>
                                </p:cTn>
                              </p:par>
                            </p:childTnLst>
                          </p:cTn>
                        </p:par>
                        <p:par>
                          <p:cTn id="62" fill="hold" nodeType="afterGroup">
                            <p:stCondLst>
                              <p:cond delay="5000"/>
                            </p:stCondLst>
                            <p:childTnLst>
                              <p:par>
                                <p:cTn id="63" presetID="1" presetClass="entr" presetSubtype="0" fill="hold" grpId="0" nodeType="afterEffect">
                                  <p:stCondLst>
                                    <p:cond delay="0"/>
                                  </p:stCondLst>
                                  <p:childTnLst>
                                    <p:set>
                                      <p:cBhvr>
                                        <p:cTn id="64" dur="1" fill="hold">
                                          <p:stCondLst>
                                            <p:cond delay="0"/>
                                          </p:stCondLst>
                                        </p:cTn>
                                        <p:tgtEl>
                                          <p:spTgt spid="4116"/>
                                        </p:tgtEl>
                                        <p:attrNameLst>
                                          <p:attrName>style.visibility</p:attrName>
                                        </p:attrNameLst>
                                      </p:cBhvr>
                                      <p:to>
                                        <p:strVal val="visible"/>
                                      </p:to>
                                    </p:set>
                                  </p:childTnLst>
                                </p:cTn>
                              </p:par>
                            </p:childTnLst>
                          </p:cTn>
                        </p:par>
                        <p:par>
                          <p:cTn id="65" fill="hold" nodeType="afterGroup">
                            <p:stCondLst>
                              <p:cond delay="5000"/>
                            </p:stCondLst>
                            <p:childTnLst>
                              <p:par>
                                <p:cTn id="66" presetID="0" presetClass="path" presetSubtype="0" accel="50000" decel="50000" fill="hold" grpId="1" nodeType="afterEffect">
                                  <p:stCondLst>
                                    <p:cond delay="0"/>
                                  </p:stCondLst>
                                  <p:childTnLst>
                                    <p:animMotion origin="layout" path="M 0.00087 -0.03908 C 0.0007 -0.03584 0.00052 -0.02243 0.00052 -0.0222 C 0.00035 -0.01919 -0.00017 -0.01919 -0.00017 -0.02243 C -0.00017 -0.01572 -0.00017 -0.01249 -0.00035 -0.01249 C -0.00035 -0.00902 -0.00052 -0.00902 -0.00052 -0.00879 C -0.00069 -0.00231 -0.00069 0.00439 -0.00069 0.00092 C -0.00087 0.02451 -0.00104 0.02451 -0.00191 0.03792 C -0.00191 0.04462 -0.00191 0.05133 -0.00208 0.05457 C -0.00243 0.06127 -0.00278 0.06474 -0.00312 0.06474 C -0.0033 0.07144 -0.0033 0.07468 -0.0033 0.07815 C -0.00347 0.08139 -0.00347 0.08162 -0.00347 0.08485 C -0.00364 0.08809 -0.00382 0.0948 -0.00382 0.09156 C -0.00382 0.11491 -0.00382 0.12162 -0.00486 0.12509 C -0.00503 0.1385 -0.00503 0.13503 -0.00555 0.1452 C -0.00555 0.15191 -0.0059 0.15861 -0.00607 0.16532 C -0.00607 0.18196 -0.00607 0.19884 -0.00607 0.21202 C -0.00607 0.2222 -0.00642 0.22543 -0.0066 0.23561 C -0.0066 0.23884 -0.00677 0.24555 -0.00677 0.24231 C -0.00729 0.3126 -0.00729 0.37965 -0.00729 0.44347 " pathEditMode="relative" rAng="0" ptsTypes="ffffffffffffffffffA">
                                      <p:cBhvr>
                                        <p:cTn id="67" dur="2000" fill="hold"/>
                                        <p:tgtEl>
                                          <p:spTgt spid="4116"/>
                                        </p:tgtEl>
                                        <p:attrNameLst>
                                          <p:attrName>ppt_x</p:attrName>
                                          <p:attrName>ppt_y</p:attrName>
                                        </p:attrNameLst>
                                      </p:cBhvr>
                                      <p:rCtr x="-417" y="24116"/>
                                    </p:animMotion>
                                  </p:childTnLst>
                                  <p:subTnLst>
                                    <p:set>
                                      <p:cBhvr override="childStyle">
                                        <p:cTn dur="1" fill="hold" display="0" masterRel="sameClick" afterEffect="1">
                                          <p:stCondLst>
                                            <p:cond evt="end" delay="0">
                                              <p:tn val="66"/>
                                            </p:cond>
                                          </p:stCondLst>
                                        </p:cTn>
                                        <p:tgtEl>
                                          <p:spTgt spid="4116"/>
                                        </p:tgtEl>
                                        <p:attrNameLst>
                                          <p:attrName>style.visibility</p:attrName>
                                        </p:attrNameLst>
                                      </p:cBhvr>
                                      <p:to>
                                        <p:strVal val="hidden"/>
                                      </p:to>
                                    </p:set>
                                  </p:subTnLst>
                                </p:cTn>
                              </p:par>
                            </p:childTnLst>
                          </p:cTn>
                        </p:par>
                        <p:par>
                          <p:cTn id="68" fill="hold" nodeType="afterGroup">
                            <p:stCondLst>
                              <p:cond delay="7000"/>
                            </p:stCondLst>
                            <p:childTnLst>
                              <p:par>
                                <p:cTn id="69" presetID="1" presetClass="entr" presetSubtype="0" fill="hold" grpId="0" nodeType="afterEffect">
                                  <p:stCondLst>
                                    <p:cond delay="0"/>
                                  </p:stCondLst>
                                  <p:childTnLst>
                                    <p:set>
                                      <p:cBhvr>
                                        <p:cTn id="70" dur="1" fill="hold">
                                          <p:stCondLst>
                                            <p:cond delay="0"/>
                                          </p:stCondLst>
                                        </p:cTn>
                                        <p:tgtEl>
                                          <p:spTgt spid="4117">
                                            <p:txEl>
                                              <p:pRg st="0" end="0"/>
                                            </p:txEl>
                                          </p:spTgt>
                                        </p:tgtEl>
                                        <p:attrNameLst>
                                          <p:attrName>style.visibility</p:attrName>
                                        </p:attrNameLst>
                                      </p:cBhvr>
                                      <p:to>
                                        <p:strVal val="visible"/>
                                      </p:to>
                                    </p:set>
                                  </p:childTnLst>
                                </p:cTn>
                              </p:par>
                            </p:childTnLst>
                          </p:cTn>
                        </p:par>
                        <p:par>
                          <p:cTn id="71" fill="hold" nodeType="afterGroup">
                            <p:stCondLst>
                              <p:cond delay="7000"/>
                            </p:stCondLst>
                            <p:childTnLst>
                              <p:par>
                                <p:cTn id="72" presetID="26" presetClass="emph" presetSubtype="0" fill="hold" nodeType="afterEffect">
                                  <p:stCondLst>
                                    <p:cond delay="0"/>
                                  </p:stCondLst>
                                  <p:childTnLst>
                                    <p:animEffect transition="out" filter="fade">
                                      <p:cBhvr>
                                        <p:cTn id="73" dur="500" tmFilter="0, 0; .2, .5; .8, .5; 1, 0"/>
                                        <p:tgtEl>
                                          <p:spTgt spid="4117">
                                            <p:txEl>
                                              <p:pRg st="0" end="0"/>
                                            </p:txEl>
                                          </p:spTgt>
                                        </p:tgtEl>
                                      </p:cBhvr>
                                    </p:animEffect>
                                    <p:animScale>
                                      <p:cBhvr>
                                        <p:cTn id="74" dur="250" autoRev="1" fill="hold"/>
                                        <p:tgtEl>
                                          <p:spTgt spid="4117">
                                            <p:txEl>
                                              <p:pRg st="0" end="0"/>
                                            </p:txEl>
                                          </p:spTgt>
                                        </p:tgtEl>
                                      </p:cBhvr>
                                      <p:by x="105000" y="105000"/>
                                    </p:animScale>
                                  </p:childTnLst>
                                  <p:subTnLst>
                                    <p:set>
                                      <p:cBhvr override="childStyle">
                                        <p:cTn dur="1" fill="hold" display="0" masterRel="sameClick" afterEffect="1">
                                          <p:stCondLst>
                                            <p:cond evt="end" delay="0">
                                              <p:tn val="72"/>
                                            </p:cond>
                                          </p:stCondLst>
                                        </p:cTn>
                                        <p:tgtEl>
                                          <p:spTgt spid="4117">
                                            <p:txEl>
                                              <p:pRg st="0" end="0"/>
                                            </p:txEl>
                                          </p:spTgt>
                                        </p:tgtEl>
                                        <p:attrNameLst>
                                          <p:attrName>style.visibility</p:attrName>
                                        </p:attrNameLst>
                                      </p:cBhvr>
                                      <p:to>
                                        <p:strVal val="hidden"/>
                                      </p:to>
                                    </p:set>
                                  </p:subTnLst>
                                </p:cTn>
                              </p:par>
                            </p:childTnLst>
                          </p:cTn>
                        </p:par>
                        <p:par>
                          <p:cTn id="75" fill="hold" nodeType="afterGroup">
                            <p:stCondLst>
                              <p:cond delay="7500"/>
                            </p:stCondLst>
                            <p:childTnLst>
                              <p:par>
                                <p:cTn id="76" presetID="1" presetClass="entr" presetSubtype="0" fill="hold" grpId="0" nodeType="afterEffect">
                                  <p:stCondLst>
                                    <p:cond delay="0"/>
                                  </p:stCondLst>
                                  <p:iterate type="lt">
                                    <p:tmAbs val="0"/>
                                  </p:iterate>
                                  <p:childTnLst>
                                    <p:set>
                                      <p:cBhvr>
                                        <p:cTn id="77" dur="1" fill="hold">
                                          <p:stCondLst>
                                            <p:cond delay="0"/>
                                          </p:stCondLst>
                                        </p:cTn>
                                        <p:tgtEl>
                                          <p:spTgt spid="4109">
                                            <p:txEl>
                                              <p:pRg st="0" end="0"/>
                                            </p:txEl>
                                          </p:spTgt>
                                        </p:tgtEl>
                                        <p:attrNameLst>
                                          <p:attrName>style.visibility</p:attrName>
                                        </p:attrNameLst>
                                      </p:cBhvr>
                                      <p:to>
                                        <p:strVal val="visible"/>
                                      </p:to>
                                    </p:set>
                                  </p:childTnLst>
                                </p:cTn>
                              </p:par>
                            </p:childTnLst>
                          </p:cTn>
                        </p:par>
                        <p:par>
                          <p:cTn id="78" fill="hold" nodeType="afterGroup">
                            <p:stCondLst>
                              <p:cond delay="7500"/>
                            </p:stCondLst>
                            <p:childTnLst>
                              <p:par>
                                <p:cTn id="79" presetID="36" presetClass="emph" presetSubtype="0" fill="hold" nodeType="afterEffect">
                                  <p:stCondLst>
                                    <p:cond delay="0"/>
                                  </p:stCondLst>
                                  <p:iterate type="lt">
                                    <p:tmPct val="10000"/>
                                  </p:iterate>
                                  <p:childTnLst>
                                    <p:animScale>
                                      <p:cBhvr>
                                        <p:cTn id="80" dur="250" autoRev="1" fill="hold">
                                          <p:stCondLst>
                                            <p:cond delay="0"/>
                                          </p:stCondLst>
                                        </p:cTn>
                                        <p:tgtEl>
                                          <p:spTgt spid="4109">
                                            <p:txEl>
                                              <p:pRg st="0" end="0"/>
                                            </p:txEl>
                                          </p:spTgt>
                                        </p:tgtEl>
                                      </p:cBhvr>
                                      <p:to x="80000" y="100000"/>
                                    </p:animScale>
                                    <p:anim by="(#ppt_w*0.10)" calcmode="lin" valueType="num">
                                      <p:cBhvr>
                                        <p:cTn id="81" dur="250" autoRev="1" fill="hold">
                                          <p:stCondLst>
                                            <p:cond delay="0"/>
                                          </p:stCondLst>
                                        </p:cTn>
                                        <p:tgtEl>
                                          <p:spTgt spid="4109">
                                            <p:txEl>
                                              <p:pRg st="0" end="0"/>
                                            </p:txEl>
                                          </p:spTgt>
                                        </p:tgtEl>
                                        <p:attrNameLst>
                                          <p:attrName>ppt_x</p:attrName>
                                        </p:attrNameLst>
                                      </p:cBhvr>
                                    </p:anim>
                                    <p:anim by="(-#ppt_w*0.10)" calcmode="lin" valueType="num">
                                      <p:cBhvr>
                                        <p:cTn id="82" dur="250" autoRev="1" fill="hold">
                                          <p:stCondLst>
                                            <p:cond delay="0"/>
                                          </p:stCondLst>
                                        </p:cTn>
                                        <p:tgtEl>
                                          <p:spTgt spid="4109">
                                            <p:txEl>
                                              <p:pRg st="0" end="0"/>
                                            </p:txEl>
                                          </p:spTgt>
                                        </p:tgtEl>
                                        <p:attrNameLst>
                                          <p:attrName>ppt_y</p:attrName>
                                        </p:attrNameLst>
                                      </p:cBhvr>
                                    </p:anim>
                                    <p:animRot by="-480000">
                                      <p:cBhvr>
                                        <p:cTn id="83" dur="250" autoRev="1" fill="hold">
                                          <p:stCondLst>
                                            <p:cond delay="0"/>
                                          </p:stCondLst>
                                        </p:cTn>
                                        <p:tgtEl>
                                          <p:spTgt spid="410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9" grpId="0"/>
      <p:bldP spid="6150" grpId="0"/>
      <p:bldP spid="6151" grpId="0" animBg="1"/>
      <p:bldP spid="6152" grpId="0" animBg="1"/>
      <p:bldP spid="6153" grpId="0"/>
      <p:bldP spid="4106" grpId="0"/>
      <p:bldP spid="4107" grpId="0"/>
      <p:bldP spid="4108" grpId="0"/>
      <p:bldP spid="4109" grpId="0" build="allAtOnce"/>
      <p:bldP spid="4110" grpId="0" animBg="1"/>
      <p:bldP spid="4110" grpId="1" animBg="1"/>
      <p:bldP spid="4111" grpId="0" build="allAtOnce"/>
      <p:bldP spid="4114" grpId="0" animBg="1"/>
      <p:bldP spid="4114" grpId="1" animBg="1"/>
      <p:bldP spid="4115" grpId="0" build="allAtOnce"/>
      <p:bldP spid="4116" grpId="0" animBg="1"/>
      <p:bldP spid="4116" grpId="1" animBg="1"/>
      <p:bldP spid="4117" grpId="0" build="allAtOnce"/>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3" name="Picture 6" descr="~AUT0014">
            <a:extLst>
              <a:ext uri="{FF2B5EF4-FFF2-40B4-BE49-F238E27FC236}">
                <a16:creationId xmlns:a16="http://schemas.microsoft.com/office/drawing/2014/main" id="{BBB43239-A13F-4E9B-81A4-118C3144E2E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2119" b="4747"/>
          <a:stretch>
            <a:fillRect/>
          </a:stretch>
        </p:blipFill>
        <p:spPr bwMode="auto">
          <a:xfrm>
            <a:off x="806853" y="3559151"/>
            <a:ext cx="3302666" cy="1434494"/>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482" name="Picture 5" descr="neurons">
            <a:extLst>
              <a:ext uri="{FF2B5EF4-FFF2-40B4-BE49-F238E27FC236}">
                <a16:creationId xmlns:a16="http://schemas.microsoft.com/office/drawing/2014/main" id="{6A55EC5A-A5C7-4D6A-A933-294241F6661D}"/>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253580" y="1284132"/>
            <a:ext cx="2790845" cy="209313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3" name="Text Box 7">
            <a:extLst>
              <a:ext uri="{FF2B5EF4-FFF2-40B4-BE49-F238E27FC236}">
                <a16:creationId xmlns:a16="http://schemas.microsoft.com/office/drawing/2014/main" id="{70BD68CE-2110-4B30-B855-A18E7B2F7271}"/>
              </a:ext>
            </a:extLst>
          </p:cNvPr>
          <p:cNvSpPr txBox="1">
            <a:spLocks noChangeArrowheads="1"/>
          </p:cNvSpPr>
          <p:nvPr/>
        </p:nvSpPr>
        <p:spPr bwMode="auto">
          <a:xfrm>
            <a:off x="7532710" y="1822448"/>
            <a:ext cx="3872576" cy="3663951"/>
          </a:xfrm>
          <a:prstGeom prst="rect">
            <a:avLst/>
          </a:prstGeom>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chor="t">
            <a:normAutofit/>
          </a:bodyPr>
          <a:lstStyle/>
          <a:p>
            <a:pPr>
              <a:spcBef>
                <a:spcPct val="20000"/>
              </a:spcBef>
              <a:spcAft>
                <a:spcPts val="600"/>
              </a:spcAft>
              <a:buClr>
                <a:schemeClr val="tx1"/>
              </a:buClr>
              <a:buSzPct val="80000"/>
              <a:buFont typeface="Wingdings 3" panose="05040102010807070707" pitchFamily="18" charset="2"/>
              <a:buChar char=""/>
              <a:defRPr/>
            </a:pPr>
            <a:r>
              <a:rPr lang="en-US" altLang="en-US" sz="2800" b="1" dirty="0"/>
              <a:t>Interneuron</a:t>
            </a:r>
            <a:r>
              <a:rPr lang="en-US" altLang="en-US" sz="2800" dirty="0"/>
              <a:t> </a:t>
            </a:r>
          </a:p>
          <a:p>
            <a:pPr>
              <a:spcBef>
                <a:spcPct val="20000"/>
              </a:spcBef>
              <a:spcAft>
                <a:spcPts val="600"/>
              </a:spcAft>
              <a:buClr>
                <a:schemeClr val="tx1"/>
              </a:buClr>
              <a:buSzPct val="80000"/>
              <a:buFont typeface="Wingdings 3" panose="05040102010807070707" pitchFamily="18" charset="2"/>
              <a:buChar char=""/>
              <a:defRPr/>
            </a:pPr>
            <a:r>
              <a:rPr lang="en-US" altLang="en-US" sz="2800" dirty="0"/>
              <a:t>processes impulses in brain and spinal cord</a:t>
            </a:r>
          </a:p>
          <a:p>
            <a:pPr>
              <a:spcBef>
                <a:spcPct val="20000"/>
              </a:spcBef>
              <a:spcAft>
                <a:spcPts val="600"/>
              </a:spcAft>
              <a:buClr>
                <a:schemeClr val="tx1"/>
              </a:buClr>
              <a:buSzPct val="80000"/>
              <a:buFont typeface="Wingdings 3" panose="05040102010807070707" pitchFamily="18" charset="2"/>
              <a:buChar char=""/>
              <a:defRPr/>
            </a:pPr>
            <a:r>
              <a:rPr lang="en-US" altLang="en-US" sz="2800" dirty="0"/>
              <a:t>- connect sensory and motor neurons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4583">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458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E4D3A0-9DC6-47F5-99A0-3134763C61C2}"/>
              </a:ext>
            </a:extLst>
          </p:cNvPr>
          <p:cNvSpPr>
            <a:spLocks noGrp="1"/>
          </p:cNvSpPr>
          <p:nvPr>
            <p:ph type="title"/>
          </p:nvPr>
        </p:nvSpPr>
        <p:spPr/>
        <p:txBody>
          <a:bodyPr/>
          <a:lstStyle/>
          <a:p>
            <a:r>
              <a:rPr lang="en-GB" dirty="0"/>
              <a:t>Motor neurons</a:t>
            </a:r>
          </a:p>
        </p:txBody>
      </p:sp>
      <p:sp>
        <p:nvSpPr>
          <p:cNvPr id="3" name="Content Placeholder 2">
            <a:extLst>
              <a:ext uri="{FF2B5EF4-FFF2-40B4-BE49-F238E27FC236}">
                <a16:creationId xmlns:a16="http://schemas.microsoft.com/office/drawing/2014/main" id="{EF709AB3-54A5-4F52-9FDC-556260009DC1}"/>
              </a:ext>
            </a:extLst>
          </p:cNvPr>
          <p:cNvSpPr>
            <a:spLocks noGrp="1"/>
          </p:cNvSpPr>
          <p:nvPr>
            <p:ph sz="half" idx="1"/>
          </p:nvPr>
        </p:nvSpPr>
        <p:spPr/>
        <p:txBody>
          <a:bodyPr/>
          <a:lstStyle/>
          <a:p>
            <a:pPr>
              <a:buFont typeface="Wingdings" panose="05000000000000000000" pitchFamily="2" charset="2"/>
              <a:buChar char="§"/>
            </a:pPr>
            <a:r>
              <a:rPr lang="en-US" b="0" i="0" dirty="0">
                <a:solidFill>
                  <a:srgbClr val="111111"/>
                </a:solidFill>
                <a:effectLst/>
                <a:latin typeface="Roboto"/>
              </a:rPr>
              <a:t>A motor neuron is basically a nerve cell whose function is to </a:t>
            </a:r>
            <a:r>
              <a:rPr lang="en-US" b="1" i="0" dirty="0">
                <a:solidFill>
                  <a:srgbClr val="111111"/>
                </a:solidFill>
                <a:effectLst/>
                <a:latin typeface="Roboto"/>
              </a:rPr>
              <a:t>respond to sensory stimulation by producing the required muscular movement</a:t>
            </a:r>
            <a:r>
              <a:rPr lang="en-US" b="0" i="0" dirty="0">
                <a:solidFill>
                  <a:srgbClr val="111111"/>
                </a:solidFill>
                <a:effectLst/>
                <a:latin typeface="Roboto"/>
              </a:rPr>
              <a:t>. Motor neurons are located in the spinal cord, and their axon protrudes outside to the muscle fibers.</a:t>
            </a:r>
            <a:endParaRPr lang="en-GB" dirty="0"/>
          </a:p>
        </p:txBody>
      </p:sp>
      <p:pic>
        <p:nvPicPr>
          <p:cNvPr id="1026" name="Picture 2" descr="See the source image">
            <a:extLst>
              <a:ext uri="{FF2B5EF4-FFF2-40B4-BE49-F238E27FC236}">
                <a16:creationId xmlns:a16="http://schemas.microsoft.com/office/drawing/2014/main" id="{1C1B57C0-5C8A-4377-9554-BEEE7D737DB9}"/>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043773" y="2157731"/>
            <a:ext cx="4128133" cy="3096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60639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555" name="Group 11">
            <a:extLst>
              <a:ext uri="{FF2B5EF4-FFF2-40B4-BE49-F238E27FC236}">
                <a16:creationId xmlns:a16="http://schemas.microsoft.com/office/drawing/2014/main" id="{8314AC0C-F59B-43F3-BE3E-B481E28A3567}"/>
              </a:ext>
            </a:extLst>
          </p:cNvPr>
          <p:cNvGrpSpPr>
            <a:grpSpLocks/>
          </p:cNvGrpSpPr>
          <p:nvPr/>
        </p:nvGrpSpPr>
        <p:grpSpPr bwMode="auto">
          <a:xfrm>
            <a:off x="5562600" y="838200"/>
            <a:ext cx="4953000" cy="5257800"/>
            <a:chOff x="2400" y="864"/>
            <a:chExt cx="3120" cy="3312"/>
          </a:xfrm>
        </p:grpSpPr>
        <p:sp>
          <p:nvSpPr>
            <p:cNvPr id="23557" name="Rectangle 5">
              <a:extLst>
                <a:ext uri="{FF2B5EF4-FFF2-40B4-BE49-F238E27FC236}">
                  <a16:creationId xmlns:a16="http://schemas.microsoft.com/office/drawing/2014/main" id="{886B5011-D2F6-45F1-84CD-3DD856EA840C}"/>
                </a:ext>
              </a:extLst>
            </p:cNvPr>
            <p:cNvSpPr>
              <a:spLocks noChangeArrowheads="1"/>
            </p:cNvSpPr>
            <p:nvPr/>
          </p:nvSpPr>
          <p:spPr bwMode="auto">
            <a:xfrm>
              <a:off x="2400" y="864"/>
              <a:ext cx="3120" cy="3312"/>
            </a:xfrm>
            <a:prstGeom prst="rect">
              <a:avLst/>
            </a:prstGeom>
            <a:solidFill>
              <a:schemeClr val="bg1"/>
            </a:solidFill>
            <a:ln w="38100">
              <a:solidFill>
                <a:schemeClr val="fo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GB" altLang="en-US" sz="3600">
                <a:latin typeface="Comic Sans MS" panose="030F0702030302020204" pitchFamily="66" charset="0"/>
              </a:endParaRPr>
            </a:p>
          </p:txBody>
        </p:sp>
        <p:pic>
          <p:nvPicPr>
            <p:cNvPr id="23558" name="Picture 9" descr="reflex arc">
              <a:extLst>
                <a:ext uri="{FF2B5EF4-FFF2-40B4-BE49-F238E27FC236}">
                  <a16:creationId xmlns:a16="http://schemas.microsoft.com/office/drawing/2014/main" id="{DD32F261-922B-4B3F-824C-1DBE0AF907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8" y="1584"/>
              <a:ext cx="2976" cy="2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9" name="Rectangle 10">
              <a:extLst>
                <a:ext uri="{FF2B5EF4-FFF2-40B4-BE49-F238E27FC236}">
                  <a16:creationId xmlns:a16="http://schemas.microsoft.com/office/drawing/2014/main" id="{A70EB447-351C-4FDB-95AA-FD89FC6DEB9E}"/>
                </a:ext>
              </a:extLst>
            </p:cNvPr>
            <p:cNvSpPr>
              <a:spLocks noChangeArrowheads="1"/>
            </p:cNvSpPr>
            <p:nvPr/>
          </p:nvSpPr>
          <p:spPr bwMode="auto">
            <a:xfrm>
              <a:off x="4608" y="3552"/>
              <a:ext cx="816" cy="48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0"/>
                </a:spcBef>
                <a:buFontTx/>
                <a:buNone/>
              </a:pPr>
              <a:r>
                <a:rPr lang="en-US" altLang="en-US" sz="3600">
                  <a:latin typeface="Comic Sans MS" panose="030F0702030302020204" pitchFamily="66" charset="0"/>
                </a:rPr>
                <a:t> </a:t>
              </a:r>
            </a:p>
          </p:txBody>
        </p:sp>
      </p:grpSp>
      <p:sp>
        <p:nvSpPr>
          <p:cNvPr id="23556" name="Text Box 3">
            <a:extLst>
              <a:ext uri="{FF2B5EF4-FFF2-40B4-BE49-F238E27FC236}">
                <a16:creationId xmlns:a16="http://schemas.microsoft.com/office/drawing/2014/main" id="{DA0A2484-E872-4D31-AB7D-C119E88F400E}"/>
              </a:ext>
            </a:extLst>
          </p:cNvPr>
          <p:cNvSpPr txBox="1">
            <a:spLocks noChangeArrowheads="1"/>
          </p:cNvSpPr>
          <p:nvPr/>
        </p:nvSpPr>
        <p:spPr bwMode="auto">
          <a:xfrm>
            <a:off x="5638800" y="1295400"/>
            <a:ext cx="480060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spcBef>
                <a:spcPct val="50000"/>
              </a:spcBef>
              <a:buFontTx/>
              <a:buNone/>
            </a:pPr>
            <a:r>
              <a:rPr lang="en-US" altLang="en-US" sz="5400" b="1">
                <a:latin typeface="Arial" panose="020B0604020202020204" pitchFamily="34" charset="0"/>
              </a:rPr>
              <a:t>Reflex Arc</a:t>
            </a:r>
            <a:r>
              <a:rPr lang="en-US" altLang="en-US" sz="5400">
                <a:latin typeface="MS Mincho" panose="02020609040205080304" pitchFamily="49" charset="-128"/>
              </a:rPr>
              <a:t> </a:t>
            </a:r>
          </a:p>
        </p:txBody>
      </p:sp>
      <p:graphicFrame>
        <p:nvGraphicFramePr>
          <p:cNvPr id="23563" name="Text Box 7">
            <a:extLst>
              <a:ext uri="{FF2B5EF4-FFF2-40B4-BE49-F238E27FC236}">
                <a16:creationId xmlns:a16="http://schemas.microsoft.com/office/drawing/2014/main" id="{09388A12-4A99-450A-988B-B3D38364AA45}"/>
              </a:ext>
            </a:extLst>
          </p:cNvPr>
          <p:cNvGraphicFramePr/>
          <p:nvPr/>
        </p:nvGraphicFramePr>
        <p:xfrm>
          <a:off x="1828800" y="838200"/>
          <a:ext cx="3505200" cy="52197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9" name="WordArt 21">
            <a:extLst>
              <a:ext uri="{FF2B5EF4-FFF2-40B4-BE49-F238E27FC236}">
                <a16:creationId xmlns:a16="http://schemas.microsoft.com/office/drawing/2014/main" id="{D2277F85-28B7-4617-8C91-FA9FEB30D117}"/>
              </a:ext>
            </a:extLst>
          </p:cNvPr>
          <p:cNvSpPr>
            <a:spLocks noChangeArrowheads="1" noChangeShapeType="1" noTextEdit="1"/>
          </p:cNvSpPr>
          <p:nvPr/>
        </p:nvSpPr>
        <p:spPr bwMode="auto">
          <a:xfrm>
            <a:off x="748286" y="5181599"/>
            <a:ext cx="8707922" cy="839821"/>
          </a:xfrm>
          <a:prstGeom prst="rect">
            <a:avLst/>
          </a:prstGeom>
        </p:spPr>
        <p:txBody>
          <a:bodyPr vert="horz" lIns="91440" tIns="45720" rIns="91440" bIns="45720" rtlCol="0" fromWordArt="1" anchor="b">
            <a:prstTxWarp prst="textPlain">
              <a:avLst>
                <a:gd name="adj" fmla="val 50000"/>
              </a:avLst>
            </a:prstTxWarp>
            <a:normAutofit/>
            <a:scene3d>
              <a:camera prst="legacyObliqueRight"/>
              <a:lightRig rig="legacyHarsh3" dir="t"/>
            </a:scene3d>
            <a:sp3d extrusionH="100000" prstMaterial="legacyMatte">
              <a:extrusionClr>
                <a:srgbClr val="663300"/>
              </a:extrusionClr>
              <a:contourClr>
                <a:srgbClr val="CC99FF"/>
              </a:contourClr>
            </a:sp3d>
          </a:bodyPr>
          <a:lstStyle/>
          <a:p>
            <a:pPr>
              <a:spcBef>
                <a:spcPct val="0"/>
              </a:spcBef>
              <a:spcAft>
                <a:spcPts val="600"/>
              </a:spcAft>
            </a:pPr>
            <a:r>
              <a:rPr lang="en-US" sz="3200" kern="1200" cap="all">
                <a:ln w="3175" cmpd="sng">
                  <a:noFill/>
                </a:ln>
                <a:solidFill>
                  <a:srgbClr val="FFFFFF"/>
                </a:solidFill>
                <a:effectLst/>
                <a:latin typeface="+mj-lt"/>
                <a:ea typeface="+mj-ea"/>
                <a:cs typeface="+mj-cs"/>
              </a:rPr>
              <a:t>Central Nervous System</a:t>
            </a:r>
          </a:p>
        </p:txBody>
      </p:sp>
      <p:grpSp>
        <p:nvGrpSpPr>
          <p:cNvPr id="24578" name="Group 20">
            <a:extLst>
              <a:ext uri="{FF2B5EF4-FFF2-40B4-BE49-F238E27FC236}">
                <a16:creationId xmlns:a16="http://schemas.microsoft.com/office/drawing/2014/main" id="{359B2422-D834-435D-8DDA-6C324E0172D1}"/>
              </a:ext>
            </a:extLst>
          </p:cNvPr>
          <p:cNvGrpSpPr>
            <a:grpSpLocks/>
          </p:cNvGrpSpPr>
          <p:nvPr/>
        </p:nvGrpSpPr>
        <p:grpSpPr bwMode="auto">
          <a:xfrm>
            <a:off x="1148376" y="1096964"/>
            <a:ext cx="8891461" cy="3630680"/>
            <a:chOff x="0" y="1152"/>
            <a:chExt cx="5760" cy="2352"/>
          </a:xfrm>
        </p:grpSpPr>
        <p:sp>
          <p:nvSpPr>
            <p:cNvPr id="24581" name="Rectangle 13">
              <a:extLst>
                <a:ext uri="{FF2B5EF4-FFF2-40B4-BE49-F238E27FC236}">
                  <a16:creationId xmlns:a16="http://schemas.microsoft.com/office/drawing/2014/main" id="{4C62AE5F-B559-4035-B027-269A3E80D066}"/>
                </a:ext>
              </a:extLst>
            </p:cNvPr>
            <p:cNvSpPr>
              <a:spLocks noChangeArrowheads="1"/>
            </p:cNvSpPr>
            <p:nvPr/>
          </p:nvSpPr>
          <p:spPr bwMode="auto">
            <a:xfrm>
              <a:off x="0" y="1152"/>
              <a:ext cx="5760" cy="235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endParaRPr lang="en-GB" altLang="en-US" sz="3600">
                <a:latin typeface="Comic Sans MS" panose="030F0702030302020204" pitchFamily="66" charset="0"/>
              </a:endParaRPr>
            </a:p>
          </p:txBody>
        </p:sp>
        <p:pic>
          <p:nvPicPr>
            <p:cNvPr id="24582" name="Picture 2" descr="300px-Human_brain_NIH">
              <a:extLst>
                <a:ext uri="{FF2B5EF4-FFF2-40B4-BE49-F238E27FC236}">
                  <a16:creationId xmlns:a16="http://schemas.microsoft.com/office/drawing/2014/main" id="{49FDB3EE-EA2B-4732-AC8E-F13445EF89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00" y="1440"/>
              <a:ext cx="2160" cy="1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3" name="Picture 6">
              <a:extLst>
                <a:ext uri="{FF2B5EF4-FFF2-40B4-BE49-F238E27FC236}">
                  <a16:creationId xmlns:a16="http://schemas.microsoft.com/office/drawing/2014/main" id="{A78D0DB3-4D4E-4C43-A9CF-35BAA46DAA2E}"/>
                </a:ext>
              </a:extLst>
            </p:cNvPr>
            <p:cNvPicPr preferRelativeResize="0">
              <a:picLocks noChangeAspect="1" noChangeArrowheads="1"/>
            </p:cNvPicPr>
            <p:nvPr/>
          </p:nvPicPr>
          <p:blipFill>
            <a:blip r:embed="rId4">
              <a:extLst>
                <a:ext uri="{28A0092B-C50C-407E-A947-70E740481C1C}">
                  <a14:useLocalDpi xmlns:a14="http://schemas.microsoft.com/office/drawing/2010/main" val="0"/>
                </a:ext>
              </a:extLst>
            </a:blip>
            <a:srcRect l="9949"/>
            <a:stretch>
              <a:fillRect/>
            </a:stretch>
          </p:blipFill>
          <p:spPr bwMode="auto">
            <a:xfrm>
              <a:off x="0" y="1152"/>
              <a:ext cx="2169" cy="2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4" name="Text Box 7">
              <a:extLst>
                <a:ext uri="{FF2B5EF4-FFF2-40B4-BE49-F238E27FC236}">
                  <a16:creationId xmlns:a16="http://schemas.microsoft.com/office/drawing/2014/main" id="{5B6602AD-ADCC-4EF6-807B-FCC28862C2F7}"/>
                </a:ext>
              </a:extLst>
            </p:cNvPr>
            <p:cNvSpPr txBox="1">
              <a:spLocks noChangeArrowheads="1"/>
            </p:cNvSpPr>
            <p:nvPr/>
          </p:nvSpPr>
          <p:spPr bwMode="auto">
            <a:xfrm>
              <a:off x="912" y="1819"/>
              <a:ext cx="672" cy="291"/>
            </a:xfrm>
            <a:prstGeom prst="rect">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orm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lnSpc>
                  <a:spcPct val="90000"/>
                </a:lnSpc>
                <a:spcBef>
                  <a:spcPct val="0"/>
                </a:spcBef>
                <a:spcAft>
                  <a:spcPts val="600"/>
                </a:spcAft>
                <a:buFontTx/>
                <a:buNone/>
              </a:pPr>
              <a:r>
                <a:rPr lang="en-US" altLang="en-US" sz="2400">
                  <a:latin typeface="Comic Sans MS" panose="030F0702030302020204" pitchFamily="66" charset="0"/>
                </a:rPr>
                <a:t>brain</a:t>
              </a:r>
            </a:p>
          </p:txBody>
        </p:sp>
        <p:sp>
          <p:nvSpPr>
            <p:cNvPr id="24585" name="Text Box 8">
              <a:extLst>
                <a:ext uri="{FF2B5EF4-FFF2-40B4-BE49-F238E27FC236}">
                  <a16:creationId xmlns:a16="http://schemas.microsoft.com/office/drawing/2014/main" id="{C26CD654-740D-4EC8-9AEC-6E90A1A88D88}"/>
                </a:ext>
              </a:extLst>
            </p:cNvPr>
            <p:cNvSpPr txBox="1">
              <a:spLocks noChangeArrowheads="1"/>
            </p:cNvSpPr>
            <p:nvPr/>
          </p:nvSpPr>
          <p:spPr bwMode="auto">
            <a:xfrm>
              <a:off x="1872" y="3024"/>
              <a:ext cx="1488" cy="36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orm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algn="ctr" eaLnBrk="1" hangingPunct="1">
                <a:lnSpc>
                  <a:spcPct val="90000"/>
                </a:lnSpc>
                <a:spcBef>
                  <a:spcPct val="0"/>
                </a:spcBef>
                <a:spcAft>
                  <a:spcPts val="600"/>
                </a:spcAft>
                <a:buFontTx/>
                <a:buNone/>
              </a:pPr>
              <a:r>
                <a:rPr lang="en-US" altLang="en-US" sz="3100">
                  <a:latin typeface="Comic Sans MS" panose="030F0702030302020204" pitchFamily="66" charset="0"/>
                </a:rPr>
                <a:t>Spinal Cord</a:t>
              </a:r>
            </a:p>
          </p:txBody>
        </p:sp>
        <p:sp>
          <p:nvSpPr>
            <p:cNvPr id="24586" name="Rectangle 14">
              <a:extLst>
                <a:ext uri="{FF2B5EF4-FFF2-40B4-BE49-F238E27FC236}">
                  <a16:creationId xmlns:a16="http://schemas.microsoft.com/office/drawing/2014/main" id="{C2AB8B3D-A61A-4347-A6D8-FE4C0CC2DA91}"/>
                </a:ext>
              </a:extLst>
            </p:cNvPr>
            <p:cNvSpPr>
              <a:spLocks noChangeArrowheads="1"/>
            </p:cNvSpPr>
            <p:nvPr/>
          </p:nvSpPr>
          <p:spPr bwMode="auto">
            <a:xfrm>
              <a:off x="1968" y="2160"/>
              <a:ext cx="1605"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orm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lnSpc>
                  <a:spcPct val="90000"/>
                </a:lnSpc>
                <a:spcBef>
                  <a:spcPct val="0"/>
                </a:spcBef>
                <a:spcAft>
                  <a:spcPts val="600"/>
                </a:spcAft>
                <a:buFontTx/>
                <a:buNone/>
              </a:pPr>
              <a:r>
                <a:rPr lang="en-US" altLang="en-US" sz="3500">
                  <a:latin typeface="Comic Sans MS" panose="030F0702030302020204" pitchFamily="66" charset="0"/>
                </a:rPr>
                <a:t>Cerebellum</a:t>
              </a:r>
            </a:p>
          </p:txBody>
        </p:sp>
        <p:sp>
          <p:nvSpPr>
            <p:cNvPr id="24587" name="Rectangle 15">
              <a:extLst>
                <a:ext uri="{FF2B5EF4-FFF2-40B4-BE49-F238E27FC236}">
                  <a16:creationId xmlns:a16="http://schemas.microsoft.com/office/drawing/2014/main" id="{EC7E6DF0-CDFB-41E4-8D02-7155A23D61AD}"/>
                </a:ext>
              </a:extLst>
            </p:cNvPr>
            <p:cNvSpPr>
              <a:spLocks noChangeArrowheads="1"/>
            </p:cNvSpPr>
            <p:nvPr/>
          </p:nvSpPr>
          <p:spPr bwMode="auto">
            <a:xfrm>
              <a:off x="1968" y="1344"/>
              <a:ext cx="1427"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orm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lnSpc>
                  <a:spcPct val="90000"/>
                </a:lnSpc>
                <a:spcBef>
                  <a:spcPct val="0"/>
                </a:spcBef>
                <a:spcAft>
                  <a:spcPts val="600"/>
                </a:spcAft>
                <a:buFontTx/>
                <a:buNone/>
              </a:pPr>
              <a:r>
                <a:rPr lang="en-US" altLang="en-US" sz="3500">
                  <a:latin typeface="Comic Sans MS" panose="030F0702030302020204" pitchFamily="66" charset="0"/>
                </a:rPr>
                <a:t>Cerebrum</a:t>
              </a:r>
            </a:p>
          </p:txBody>
        </p:sp>
        <p:sp>
          <p:nvSpPr>
            <p:cNvPr id="24588" name="Rectangle 16">
              <a:extLst>
                <a:ext uri="{FF2B5EF4-FFF2-40B4-BE49-F238E27FC236}">
                  <a16:creationId xmlns:a16="http://schemas.microsoft.com/office/drawing/2014/main" id="{27DB45E4-0713-4D92-A980-27C4D0346036}"/>
                </a:ext>
              </a:extLst>
            </p:cNvPr>
            <p:cNvSpPr>
              <a:spLocks noChangeArrowheads="1"/>
            </p:cNvSpPr>
            <p:nvPr/>
          </p:nvSpPr>
          <p:spPr bwMode="auto">
            <a:xfrm>
              <a:off x="1776" y="2736"/>
              <a:ext cx="177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orm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lnSpc>
                  <a:spcPct val="90000"/>
                </a:lnSpc>
                <a:spcBef>
                  <a:spcPct val="0"/>
                </a:spcBef>
                <a:spcAft>
                  <a:spcPts val="600"/>
                </a:spcAft>
                <a:buFontTx/>
                <a:buNone/>
              </a:pPr>
              <a:r>
                <a:rPr lang="en-US" altLang="en-US" sz="2000">
                  <a:latin typeface="Comic Sans MS" panose="030F0702030302020204" pitchFamily="66" charset="0"/>
                </a:rPr>
                <a:t>Medulla Oblongata</a:t>
              </a:r>
            </a:p>
          </p:txBody>
        </p:sp>
        <p:sp>
          <p:nvSpPr>
            <p:cNvPr id="24589" name="Line 17">
              <a:extLst>
                <a:ext uri="{FF2B5EF4-FFF2-40B4-BE49-F238E27FC236}">
                  <a16:creationId xmlns:a16="http://schemas.microsoft.com/office/drawing/2014/main" id="{1DC4A446-BD46-4736-9F60-C9E07B976D31}"/>
                </a:ext>
              </a:extLst>
            </p:cNvPr>
            <p:cNvSpPr>
              <a:spLocks noChangeShapeType="1"/>
            </p:cNvSpPr>
            <p:nvPr/>
          </p:nvSpPr>
          <p:spPr bwMode="auto">
            <a:xfrm>
              <a:off x="3360" y="1536"/>
              <a:ext cx="768" cy="192"/>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24590" name="Line 18">
              <a:extLst>
                <a:ext uri="{FF2B5EF4-FFF2-40B4-BE49-F238E27FC236}">
                  <a16:creationId xmlns:a16="http://schemas.microsoft.com/office/drawing/2014/main" id="{82559F03-41D4-4A9D-A6E8-3CE0DFE20DF2}"/>
                </a:ext>
              </a:extLst>
            </p:cNvPr>
            <p:cNvSpPr>
              <a:spLocks noChangeShapeType="1"/>
            </p:cNvSpPr>
            <p:nvPr/>
          </p:nvSpPr>
          <p:spPr bwMode="auto">
            <a:xfrm>
              <a:off x="3456" y="2496"/>
              <a:ext cx="576" cy="336"/>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24591" name="Line 19">
              <a:extLst>
                <a:ext uri="{FF2B5EF4-FFF2-40B4-BE49-F238E27FC236}">
                  <a16:creationId xmlns:a16="http://schemas.microsoft.com/office/drawing/2014/main" id="{23DFE5FA-77BC-4903-ACC9-B0AABD291771}"/>
                </a:ext>
              </a:extLst>
            </p:cNvPr>
            <p:cNvSpPr>
              <a:spLocks noChangeShapeType="1"/>
            </p:cNvSpPr>
            <p:nvPr/>
          </p:nvSpPr>
          <p:spPr bwMode="auto">
            <a:xfrm>
              <a:off x="3504" y="2928"/>
              <a:ext cx="816" cy="24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gr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36" name="Group 36">
            <a:extLst>
              <a:ext uri="{FF2B5EF4-FFF2-40B4-BE49-F238E27FC236}">
                <a16:creationId xmlns:a16="http://schemas.microsoft.com/office/drawing/2014/main" id="{83468644-38AD-496B-91CB-1895B03BE248}"/>
              </a:ext>
            </a:extLst>
          </p:cNvPr>
          <p:cNvGraphicFramePr>
            <a:graphicFrameLocks noGrp="1"/>
          </p:cNvGraphicFramePr>
          <p:nvPr>
            <p:ph type="tbl" idx="1"/>
          </p:nvPr>
        </p:nvGraphicFramePr>
        <p:xfrm>
          <a:off x="1524000" y="985936"/>
          <a:ext cx="9144000" cy="5872064"/>
        </p:xfrm>
        <a:graphic>
          <a:graphicData uri="http://schemas.openxmlformats.org/drawingml/2006/table">
            <a:tbl>
              <a:tblPr/>
              <a:tblGrid>
                <a:gridCol w="3398838">
                  <a:extLst>
                    <a:ext uri="{9D8B030D-6E8A-4147-A177-3AD203B41FA5}">
                      <a16:colId xmlns:a16="http://schemas.microsoft.com/office/drawing/2014/main" val="20000"/>
                    </a:ext>
                  </a:extLst>
                </a:gridCol>
                <a:gridCol w="5745162">
                  <a:extLst>
                    <a:ext uri="{9D8B030D-6E8A-4147-A177-3AD203B41FA5}">
                      <a16:colId xmlns:a16="http://schemas.microsoft.com/office/drawing/2014/main" val="20001"/>
                    </a:ext>
                  </a:extLst>
                </a:gridCol>
              </a:tblGrid>
              <a:tr h="1085850">
                <a:tc>
                  <a:txBody>
                    <a:bodyPr/>
                    <a:lstStyle>
                      <a:lvl1pPr>
                        <a:spcBef>
                          <a:spcPct val="20000"/>
                        </a:spcBef>
                        <a:defRPr sz="2800">
                          <a:solidFill>
                            <a:schemeClr val="tx1"/>
                          </a:solidFill>
                          <a:latin typeface="Times New Roman" pitchFamily="18" charset="0"/>
                        </a:defRPr>
                      </a:lvl1pPr>
                      <a:lvl2pPr>
                        <a:spcBef>
                          <a:spcPct val="20000"/>
                        </a:spcBef>
                        <a:defRPr sz="2400">
                          <a:solidFill>
                            <a:schemeClr val="tx1"/>
                          </a:solidFill>
                          <a:latin typeface="Times New Roman" pitchFamily="18" charset="0"/>
                        </a:defRPr>
                      </a:lvl2pPr>
                      <a:lvl3pPr>
                        <a:spcBef>
                          <a:spcPct val="20000"/>
                        </a:spcBef>
                        <a:defRPr sz="2000">
                          <a:solidFill>
                            <a:schemeClr val="tx1"/>
                          </a:solidFill>
                          <a:latin typeface="Times New Roman" pitchFamily="18" charset="0"/>
                        </a:defRPr>
                      </a:lvl3pPr>
                      <a:lvl4pPr>
                        <a:spcBef>
                          <a:spcPct val="20000"/>
                        </a:spcBef>
                        <a:defRPr>
                          <a:solidFill>
                            <a:schemeClr val="tx1"/>
                          </a:solidFill>
                          <a:latin typeface="Times New Roman" pitchFamily="18" charset="0"/>
                        </a:defRPr>
                      </a:lvl4pPr>
                      <a:lvl5pPr>
                        <a:spcBef>
                          <a:spcPct val="20000"/>
                        </a:spcBef>
                        <a:defRPr>
                          <a:solidFill>
                            <a:schemeClr val="tx1"/>
                          </a:solidFill>
                          <a:latin typeface="Times New Roman" pitchFamily="18" charset="0"/>
                        </a:defRPr>
                      </a:lvl5pPr>
                      <a:lvl6pPr fontAlgn="base">
                        <a:spcBef>
                          <a:spcPct val="20000"/>
                        </a:spcBef>
                        <a:spcAft>
                          <a:spcPct val="0"/>
                        </a:spcAft>
                        <a:defRPr>
                          <a:solidFill>
                            <a:schemeClr val="tx1"/>
                          </a:solidFill>
                          <a:latin typeface="Times New Roman" pitchFamily="18" charset="0"/>
                        </a:defRPr>
                      </a:lvl6pPr>
                      <a:lvl7pPr fontAlgn="base">
                        <a:spcBef>
                          <a:spcPct val="20000"/>
                        </a:spcBef>
                        <a:spcAft>
                          <a:spcPct val="0"/>
                        </a:spcAft>
                        <a:defRPr>
                          <a:solidFill>
                            <a:schemeClr val="tx1"/>
                          </a:solidFill>
                          <a:latin typeface="Times New Roman" pitchFamily="18" charset="0"/>
                        </a:defRPr>
                      </a:lvl7pPr>
                      <a:lvl8pPr fontAlgn="base">
                        <a:spcBef>
                          <a:spcPct val="20000"/>
                        </a:spcBef>
                        <a:spcAft>
                          <a:spcPct val="0"/>
                        </a:spcAft>
                        <a:defRPr>
                          <a:solidFill>
                            <a:schemeClr val="tx1"/>
                          </a:solidFill>
                          <a:latin typeface="Times New Roman" pitchFamily="18" charset="0"/>
                        </a:defRPr>
                      </a:lvl8pPr>
                      <a:lvl9pPr fontAlgn="base">
                        <a:spcBef>
                          <a:spcPct val="20000"/>
                        </a:spcBef>
                        <a:spcAft>
                          <a:spcPct val="0"/>
                        </a:spcAft>
                        <a:defRPr>
                          <a:solidFill>
                            <a:schemeClr val="tx1"/>
                          </a:solidFill>
                          <a:latin typeface="Times New Roman" pitchFamily="18"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800" b="1" i="0" u="none" strike="noStrike" cap="none" normalizeH="0" baseline="0">
                          <a:ln>
                            <a:noFill/>
                          </a:ln>
                          <a:solidFill>
                            <a:schemeClr val="tx1"/>
                          </a:solidFill>
                          <a:effectLst/>
                          <a:latin typeface="Arial" charset="0"/>
                        </a:rPr>
                        <a:t>Cerebrum</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2800">
                          <a:solidFill>
                            <a:schemeClr val="tx1"/>
                          </a:solidFill>
                          <a:latin typeface="Times New Roman" pitchFamily="18" charset="0"/>
                        </a:defRPr>
                      </a:lvl1pPr>
                      <a:lvl2pPr>
                        <a:spcBef>
                          <a:spcPct val="20000"/>
                        </a:spcBef>
                        <a:defRPr sz="2400">
                          <a:solidFill>
                            <a:schemeClr val="tx1"/>
                          </a:solidFill>
                          <a:latin typeface="Times New Roman" pitchFamily="18" charset="0"/>
                        </a:defRPr>
                      </a:lvl2pPr>
                      <a:lvl3pPr>
                        <a:spcBef>
                          <a:spcPct val="20000"/>
                        </a:spcBef>
                        <a:defRPr sz="2000">
                          <a:solidFill>
                            <a:schemeClr val="tx1"/>
                          </a:solidFill>
                          <a:latin typeface="Times New Roman" pitchFamily="18" charset="0"/>
                        </a:defRPr>
                      </a:lvl3pPr>
                      <a:lvl4pPr>
                        <a:spcBef>
                          <a:spcPct val="20000"/>
                        </a:spcBef>
                        <a:defRPr>
                          <a:solidFill>
                            <a:schemeClr val="tx1"/>
                          </a:solidFill>
                          <a:latin typeface="Times New Roman" pitchFamily="18" charset="0"/>
                        </a:defRPr>
                      </a:lvl4pPr>
                      <a:lvl5pPr>
                        <a:spcBef>
                          <a:spcPct val="20000"/>
                        </a:spcBef>
                        <a:defRPr>
                          <a:solidFill>
                            <a:schemeClr val="tx1"/>
                          </a:solidFill>
                          <a:latin typeface="Times New Roman" pitchFamily="18" charset="0"/>
                        </a:defRPr>
                      </a:lvl5pPr>
                      <a:lvl6pPr fontAlgn="base">
                        <a:spcBef>
                          <a:spcPct val="20000"/>
                        </a:spcBef>
                        <a:spcAft>
                          <a:spcPct val="0"/>
                        </a:spcAft>
                        <a:defRPr>
                          <a:solidFill>
                            <a:schemeClr val="tx1"/>
                          </a:solidFill>
                          <a:latin typeface="Times New Roman" pitchFamily="18" charset="0"/>
                        </a:defRPr>
                      </a:lvl6pPr>
                      <a:lvl7pPr fontAlgn="base">
                        <a:spcBef>
                          <a:spcPct val="20000"/>
                        </a:spcBef>
                        <a:spcAft>
                          <a:spcPct val="0"/>
                        </a:spcAft>
                        <a:defRPr>
                          <a:solidFill>
                            <a:schemeClr val="tx1"/>
                          </a:solidFill>
                          <a:latin typeface="Times New Roman" pitchFamily="18" charset="0"/>
                        </a:defRPr>
                      </a:lvl7pPr>
                      <a:lvl8pPr fontAlgn="base">
                        <a:spcBef>
                          <a:spcPct val="20000"/>
                        </a:spcBef>
                        <a:spcAft>
                          <a:spcPct val="0"/>
                        </a:spcAft>
                        <a:defRPr>
                          <a:solidFill>
                            <a:schemeClr val="tx1"/>
                          </a:solidFill>
                          <a:latin typeface="Times New Roman" pitchFamily="18" charset="0"/>
                        </a:defRPr>
                      </a:lvl8pPr>
                      <a:lvl9pPr fontAlgn="base">
                        <a:spcBef>
                          <a:spcPct val="20000"/>
                        </a:spcBef>
                        <a:spcAft>
                          <a:spcPct val="0"/>
                        </a:spcAft>
                        <a:defRPr>
                          <a:solidFill>
                            <a:schemeClr val="tx1"/>
                          </a:solidFill>
                          <a:latin typeface="Times New Roman" pitchFamily="18"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800" b="0" i="0" u="none" strike="noStrike" cap="none" normalizeH="0" baseline="0">
                          <a:ln>
                            <a:noFill/>
                          </a:ln>
                          <a:solidFill>
                            <a:schemeClr val="tx1"/>
                          </a:solidFill>
                          <a:effectLst/>
                          <a:latin typeface="Arial" charset="0"/>
                        </a:rPr>
                        <a:t>Voluntary or conscious activities of the body-learning, judgment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0"/>
                  </a:ext>
                </a:extLst>
              </a:tr>
              <a:tr h="1087438">
                <a:tc>
                  <a:txBody>
                    <a:bodyPr/>
                    <a:lstStyle>
                      <a:lvl1pPr>
                        <a:spcBef>
                          <a:spcPct val="20000"/>
                        </a:spcBef>
                        <a:defRPr sz="2800">
                          <a:solidFill>
                            <a:schemeClr val="tx1"/>
                          </a:solidFill>
                          <a:latin typeface="Times New Roman" pitchFamily="18" charset="0"/>
                        </a:defRPr>
                      </a:lvl1pPr>
                      <a:lvl2pPr>
                        <a:spcBef>
                          <a:spcPct val="20000"/>
                        </a:spcBef>
                        <a:defRPr sz="2400">
                          <a:solidFill>
                            <a:schemeClr val="tx1"/>
                          </a:solidFill>
                          <a:latin typeface="Times New Roman" pitchFamily="18" charset="0"/>
                        </a:defRPr>
                      </a:lvl2pPr>
                      <a:lvl3pPr>
                        <a:spcBef>
                          <a:spcPct val="20000"/>
                        </a:spcBef>
                        <a:defRPr sz="2000">
                          <a:solidFill>
                            <a:schemeClr val="tx1"/>
                          </a:solidFill>
                          <a:latin typeface="Times New Roman" pitchFamily="18" charset="0"/>
                        </a:defRPr>
                      </a:lvl3pPr>
                      <a:lvl4pPr>
                        <a:spcBef>
                          <a:spcPct val="20000"/>
                        </a:spcBef>
                        <a:defRPr>
                          <a:solidFill>
                            <a:schemeClr val="tx1"/>
                          </a:solidFill>
                          <a:latin typeface="Times New Roman" pitchFamily="18" charset="0"/>
                        </a:defRPr>
                      </a:lvl4pPr>
                      <a:lvl5pPr>
                        <a:spcBef>
                          <a:spcPct val="20000"/>
                        </a:spcBef>
                        <a:defRPr>
                          <a:solidFill>
                            <a:schemeClr val="tx1"/>
                          </a:solidFill>
                          <a:latin typeface="Times New Roman" pitchFamily="18" charset="0"/>
                        </a:defRPr>
                      </a:lvl5pPr>
                      <a:lvl6pPr fontAlgn="base">
                        <a:spcBef>
                          <a:spcPct val="20000"/>
                        </a:spcBef>
                        <a:spcAft>
                          <a:spcPct val="0"/>
                        </a:spcAft>
                        <a:defRPr>
                          <a:solidFill>
                            <a:schemeClr val="tx1"/>
                          </a:solidFill>
                          <a:latin typeface="Times New Roman" pitchFamily="18" charset="0"/>
                        </a:defRPr>
                      </a:lvl6pPr>
                      <a:lvl7pPr fontAlgn="base">
                        <a:spcBef>
                          <a:spcPct val="20000"/>
                        </a:spcBef>
                        <a:spcAft>
                          <a:spcPct val="0"/>
                        </a:spcAft>
                        <a:defRPr>
                          <a:solidFill>
                            <a:schemeClr val="tx1"/>
                          </a:solidFill>
                          <a:latin typeface="Times New Roman" pitchFamily="18" charset="0"/>
                        </a:defRPr>
                      </a:lvl7pPr>
                      <a:lvl8pPr fontAlgn="base">
                        <a:spcBef>
                          <a:spcPct val="20000"/>
                        </a:spcBef>
                        <a:spcAft>
                          <a:spcPct val="0"/>
                        </a:spcAft>
                        <a:defRPr>
                          <a:solidFill>
                            <a:schemeClr val="tx1"/>
                          </a:solidFill>
                          <a:latin typeface="Times New Roman" pitchFamily="18" charset="0"/>
                        </a:defRPr>
                      </a:lvl8pPr>
                      <a:lvl9pPr fontAlgn="base">
                        <a:spcBef>
                          <a:spcPct val="20000"/>
                        </a:spcBef>
                        <a:spcAft>
                          <a:spcPct val="0"/>
                        </a:spcAft>
                        <a:defRPr>
                          <a:solidFill>
                            <a:schemeClr val="tx1"/>
                          </a:solidFill>
                          <a:latin typeface="Times New Roman" pitchFamily="18"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800" b="1" i="0" u="none" strike="noStrike" cap="none" normalizeH="0" baseline="0">
                          <a:ln>
                            <a:noFill/>
                          </a:ln>
                          <a:solidFill>
                            <a:schemeClr val="tx1"/>
                          </a:solidFill>
                          <a:effectLst/>
                          <a:latin typeface="Arial" charset="0"/>
                        </a:rPr>
                        <a:t>Cerebellum</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2800">
                          <a:solidFill>
                            <a:schemeClr val="tx1"/>
                          </a:solidFill>
                          <a:latin typeface="Times New Roman" pitchFamily="18" charset="0"/>
                        </a:defRPr>
                      </a:lvl1pPr>
                      <a:lvl2pPr>
                        <a:spcBef>
                          <a:spcPct val="20000"/>
                        </a:spcBef>
                        <a:defRPr sz="2400">
                          <a:solidFill>
                            <a:schemeClr val="tx1"/>
                          </a:solidFill>
                          <a:latin typeface="Times New Roman" pitchFamily="18" charset="0"/>
                        </a:defRPr>
                      </a:lvl2pPr>
                      <a:lvl3pPr>
                        <a:spcBef>
                          <a:spcPct val="20000"/>
                        </a:spcBef>
                        <a:defRPr sz="2000">
                          <a:solidFill>
                            <a:schemeClr val="tx1"/>
                          </a:solidFill>
                          <a:latin typeface="Times New Roman" pitchFamily="18" charset="0"/>
                        </a:defRPr>
                      </a:lvl3pPr>
                      <a:lvl4pPr>
                        <a:spcBef>
                          <a:spcPct val="20000"/>
                        </a:spcBef>
                        <a:defRPr>
                          <a:solidFill>
                            <a:schemeClr val="tx1"/>
                          </a:solidFill>
                          <a:latin typeface="Times New Roman" pitchFamily="18" charset="0"/>
                        </a:defRPr>
                      </a:lvl4pPr>
                      <a:lvl5pPr>
                        <a:spcBef>
                          <a:spcPct val="20000"/>
                        </a:spcBef>
                        <a:defRPr>
                          <a:solidFill>
                            <a:schemeClr val="tx1"/>
                          </a:solidFill>
                          <a:latin typeface="Times New Roman" pitchFamily="18" charset="0"/>
                        </a:defRPr>
                      </a:lvl5pPr>
                      <a:lvl6pPr fontAlgn="base">
                        <a:spcBef>
                          <a:spcPct val="20000"/>
                        </a:spcBef>
                        <a:spcAft>
                          <a:spcPct val="0"/>
                        </a:spcAft>
                        <a:defRPr>
                          <a:solidFill>
                            <a:schemeClr val="tx1"/>
                          </a:solidFill>
                          <a:latin typeface="Times New Roman" pitchFamily="18" charset="0"/>
                        </a:defRPr>
                      </a:lvl6pPr>
                      <a:lvl7pPr fontAlgn="base">
                        <a:spcBef>
                          <a:spcPct val="20000"/>
                        </a:spcBef>
                        <a:spcAft>
                          <a:spcPct val="0"/>
                        </a:spcAft>
                        <a:defRPr>
                          <a:solidFill>
                            <a:schemeClr val="tx1"/>
                          </a:solidFill>
                          <a:latin typeface="Times New Roman" pitchFamily="18" charset="0"/>
                        </a:defRPr>
                      </a:lvl7pPr>
                      <a:lvl8pPr fontAlgn="base">
                        <a:spcBef>
                          <a:spcPct val="20000"/>
                        </a:spcBef>
                        <a:spcAft>
                          <a:spcPct val="0"/>
                        </a:spcAft>
                        <a:defRPr>
                          <a:solidFill>
                            <a:schemeClr val="tx1"/>
                          </a:solidFill>
                          <a:latin typeface="Times New Roman" pitchFamily="18" charset="0"/>
                        </a:defRPr>
                      </a:lvl8pPr>
                      <a:lvl9pPr fontAlgn="base">
                        <a:spcBef>
                          <a:spcPct val="20000"/>
                        </a:spcBef>
                        <a:spcAft>
                          <a:spcPct val="0"/>
                        </a:spcAft>
                        <a:defRPr>
                          <a:solidFill>
                            <a:schemeClr val="tx1"/>
                          </a:solidFill>
                          <a:latin typeface="Times New Roman" pitchFamily="18"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800" b="0" i="0" u="none" strike="noStrike" cap="none" normalizeH="0" baseline="0">
                          <a:ln>
                            <a:noFill/>
                          </a:ln>
                          <a:solidFill>
                            <a:schemeClr val="tx1"/>
                          </a:solidFill>
                          <a:effectLst/>
                          <a:latin typeface="Arial" charset="0"/>
                        </a:rPr>
                        <a:t>Coordinates and balances the actions of the muscles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r h="1941513">
                <a:tc>
                  <a:txBody>
                    <a:bodyPr/>
                    <a:lstStyle>
                      <a:lvl1pPr>
                        <a:spcBef>
                          <a:spcPct val="20000"/>
                        </a:spcBef>
                        <a:defRPr sz="2800">
                          <a:solidFill>
                            <a:schemeClr val="tx1"/>
                          </a:solidFill>
                          <a:latin typeface="Times New Roman" pitchFamily="18" charset="0"/>
                        </a:defRPr>
                      </a:lvl1pPr>
                      <a:lvl2pPr>
                        <a:spcBef>
                          <a:spcPct val="20000"/>
                        </a:spcBef>
                        <a:defRPr sz="2400">
                          <a:solidFill>
                            <a:schemeClr val="tx1"/>
                          </a:solidFill>
                          <a:latin typeface="Times New Roman" pitchFamily="18" charset="0"/>
                        </a:defRPr>
                      </a:lvl2pPr>
                      <a:lvl3pPr>
                        <a:spcBef>
                          <a:spcPct val="20000"/>
                        </a:spcBef>
                        <a:defRPr sz="2000">
                          <a:solidFill>
                            <a:schemeClr val="tx1"/>
                          </a:solidFill>
                          <a:latin typeface="Times New Roman" pitchFamily="18" charset="0"/>
                        </a:defRPr>
                      </a:lvl3pPr>
                      <a:lvl4pPr>
                        <a:spcBef>
                          <a:spcPct val="20000"/>
                        </a:spcBef>
                        <a:defRPr>
                          <a:solidFill>
                            <a:schemeClr val="tx1"/>
                          </a:solidFill>
                          <a:latin typeface="Times New Roman" pitchFamily="18" charset="0"/>
                        </a:defRPr>
                      </a:lvl4pPr>
                      <a:lvl5pPr>
                        <a:spcBef>
                          <a:spcPct val="20000"/>
                        </a:spcBef>
                        <a:defRPr>
                          <a:solidFill>
                            <a:schemeClr val="tx1"/>
                          </a:solidFill>
                          <a:latin typeface="Times New Roman" pitchFamily="18" charset="0"/>
                        </a:defRPr>
                      </a:lvl5pPr>
                      <a:lvl6pPr fontAlgn="base">
                        <a:spcBef>
                          <a:spcPct val="20000"/>
                        </a:spcBef>
                        <a:spcAft>
                          <a:spcPct val="0"/>
                        </a:spcAft>
                        <a:defRPr>
                          <a:solidFill>
                            <a:schemeClr val="tx1"/>
                          </a:solidFill>
                          <a:latin typeface="Times New Roman" pitchFamily="18" charset="0"/>
                        </a:defRPr>
                      </a:lvl6pPr>
                      <a:lvl7pPr fontAlgn="base">
                        <a:spcBef>
                          <a:spcPct val="20000"/>
                        </a:spcBef>
                        <a:spcAft>
                          <a:spcPct val="0"/>
                        </a:spcAft>
                        <a:defRPr>
                          <a:solidFill>
                            <a:schemeClr val="tx1"/>
                          </a:solidFill>
                          <a:latin typeface="Times New Roman" pitchFamily="18" charset="0"/>
                        </a:defRPr>
                      </a:lvl7pPr>
                      <a:lvl8pPr fontAlgn="base">
                        <a:spcBef>
                          <a:spcPct val="20000"/>
                        </a:spcBef>
                        <a:spcAft>
                          <a:spcPct val="0"/>
                        </a:spcAft>
                        <a:defRPr>
                          <a:solidFill>
                            <a:schemeClr val="tx1"/>
                          </a:solidFill>
                          <a:latin typeface="Times New Roman" pitchFamily="18" charset="0"/>
                        </a:defRPr>
                      </a:lvl8pPr>
                      <a:lvl9pPr fontAlgn="base">
                        <a:spcBef>
                          <a:spcPct val="20000"/>
                        </a:spcBef>
                        <a:spcAft>
                          <a:spcPct val="0"/>
                        </a:spcAft>
                        <a:defRPr>
                          <a:solidFill>
                            <a:schemeClr val="tx1"/>
                          </a:solidFill>
                          <a:latin typeface="Times New Roman" pitchFamily="18"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altLang="en-US" sz="2800" b="1" i="0" u="none" strike="noStrike" cap="none" normalizeH="0" baseline="0">
                        <a:ln>
                          <a:noFill/>
                        </a:ln>
                        <a:solidFill>
                          <a:schemeClr val="tx1"/>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800" b="1" i="0" u="none" strike="noStrike" cap="none" normalizeH="0" baseline="0">
                          <a:ln>
                            <a:noFill/>
                          </a:ln>
                          <a:solidFill>
                            <a:schemeClr val="tx1"/>
                          </a:solidFill>
                          <a:effectLst/>
                          <a:latin typeface="Arial" charset="0"/>
                        </a:rPr>
                        <a:t>Medulla Oblongata </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800" b="1" i="0" u="none" strike="noStrike" cap="none" normalizeH="0" baseline="0">
                          <a:ln>
                            <a:noFill/>
                          </a:ln>
                          <a:solidFill>
                            <a:schemeClr val="tx1"/>
                          </a:solidFill>
                          <a:effectLst/>
                          <a:latin typeface="Arial" charset="0"/>
                        </a:rPr>
                        <a:t>(Brain Stem)</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2800">
                          <a:solidFill>
                            <a:schemeClr val="tx1"/>
                          </a:solidFill>
                          <a:latin typeface="Times New Roman" pitchFamily="18" charset="0"/>
                        </a:defRPr>
                      </a:lvl1pPr>
                      <a:lvl2pPr>
                        <a:spcBef>
                          <a:spcPct val="20000"/>
                        </a:spcBef>
                        <a:defRPr sz="2400">
                          <a:solidFill>
                            <a:schemeClr val="tx1"/>
                          </a:solidFill>
                          <a:latin typeface="Times New Roman" pitchFamily="18" charset="0"/>
                        </a:defRPr>
                      </a:lvl2pPr>
                      <a:lvl3pPr>
                        <a:spcBef>
                          <a:spcPct val="20000"/>
                        </a:spcBef>
                        <a:defRPr sz="2000">
                          <a:solidFill>
                            <a:schemeClr val="tx1"/>
                          </a:solidFill>
                          <a:latin typeface="Times New Roman" pitchFamily="18" charset="0"/>
                        </a:defRPr>
                      </a:lvl3pPr>
                      <a:lvl4pPr>
                        <a:spcBef>
                          <a:spcPct val="20000"/>
                        </a:spcBef>
                        <a:defRPr>
                          <a:solidFill>
                            <a:schemeClr val="tx1"/>
                          </a:solidFill>
                          <a:latin typeface="Times New Roman" pitchFamily="18" charset="0"/>
                        </a:defRPr>
                      </a:lvl4pPr>
                      <a:lvl5pPr>
                        <a:spcBef>
                          <a:spcPct val="20000"/>
                        </a:spcBef>
                        <a:defRPr>
                          <a:solidFill>
                            <a:schemeClr val="tx1"/>
                          </a:solidFill>
                          <a:latin typeface="Times New Roman" pitchFamily="18" charset="0"/>
                        </a:defRPr>
                      </a:lvl5pPr>
                      <a:lvl6pPr fontAlgn="base">
                        <a:spcBef>
                          <a:spcPct val="20000"/>
                        </a:spcBef>
                        <a:spcAft>
                          <a:spcPct val="0"/>
                        </a:spcAft>
                        <a:defRPr>
                          <a:solidFill>
                            <a:schemeClr val="tx1"/>
                          </a:solidFill>
                          <a:latin typeface="Times New Roman" pitchFamily="18" charset="0"/>
                        </a:defRPr>
                      </a:lvl6pPr>
                      <a:lvl7pPr fontAlgn="base">
                        <a:spcBef>
                          <a:spcPct val="20000"/>
                        </a:spcBef>
                        <a:spcAft>
                          <a:spcPct val="0"/>
                        </a:spcAft>
                        <a:defRPr>
                          <a:solidFill>
                            <a:schemeClr val="tx1"/>
                          </a:solidFill>
                          <a:latin typeface="Times New Roman" pitchFamily="18" charset="0"/>
                        </a:defRPr>
                      </a:lvl7pPr>
                      <a:lvl8pPr fontAlgn="base">
                        <a:spcBef>
                          <a:spcPct val="20000"/>
                        </a:spcBef>
                        <a:spcAft>
                          <a:spcPct val="0"/>
                        </a:spcAft>
                        <a:defRPr>
                          <a:solidFill>
                            <a:schemeClr val="tx1"/>
                          </a:solidFill>
                          <a:latin typeface="Times New Roman" pitchFamily="18" charset="0"/>
                        </a:defRPr>
                      </a:lvl8pPr>
                      <a:lvl9pPr fontAlgn="base">
                        <a:spcBef>
                          <a:spcPct val="20000"/>
                        </a:spcBef>
                        <a:spcAft>
                          <a:spcPct val="0"/>
                        </a:spcAft>
                        <a:defRPr>
                          <a:solidFill>
                            <a:schemeClr val="tx1"/>
                          </a:solidFill>
                          <a:latin typeface="Times New Roman" pitchFamily="18"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800" b="0" i="0" u="none" strike="noStrike" cap="none" normalizeH="0" baseline="0">
                          <a:ln>
                            <a:noFill/>
                          </a:ln>
                          <a:solidFill>
                            <a:schemeClr val="tx1"/>
                          </a:solidFill>
                          <a:effectLst/>
                          <a:latin typeface="Arial" charset="0"/>
                        </a:rPr>
                        <a:t>Controls involuntary actions like blood pressure, heart rate, breathing, and swallowing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2"/>
                  </a:ext>
                </a:extLst>
              </a:tr>
              <a:tr h="1757263">
                <a:tc>
                  <a:txBody>
                    <a:bodyPr/>
                    <a:lstStyle>
                      <a:lvl1pPr>
                        <a:spcBef>
                          <a:spcPct val="20000"/>
                        </a:spcBef>
                        <a:defRPr sz="2800">
                          <a:solidFill>
                            <a:schemeClr val="tx1"/>
                          </a:solidFill>
                          <a:latin typeface="Times New Roman" pitchFamily="18" charset="0"/>
                        </a:defRPr>
                      </a:lvl1pPr>
                      <a:lvl2pPr>
                        <a:spcBef>
                          <a:spcPct val="20000"/>
                        </a:spcBef>
                        <a:defRPr sz="2400">
                          <a:solidFill>
                            <a:schemeClr val="tx1"/>
                          </a:solidFill>
                          <a:latin typeface="Times New Roman" pitchFamily="18" charset="0"/>
                        </a:defRPr>
                      </a:lvl2pPr>
                      <a:lvl3pPr>
                        <a:spcBef>
                          <a:spcPct val="20000"/>
                        </a:spcBef>
                        <a:defRPr sz="2000">
                          <a:solidFill>
                            <a:schemeClr val="tx1"/>
                          </a:solidFill>
                          <a:latin typeface="Times New Roman" pitchFamily="18" charset="0"/>
                        </a:defRPr>
                      </a:lvl3pPr>
                      <a:lvl4pPr>
                        <a:spcBef>
                          <a:spcPct val="20000"/>
                        </a:spcBef>
                        <a:defRPr>
                          <a:solidFill>
                            <a:schemeClr val="tx1"/>
                          </a:solidFill>
                          <a:latin typeface="Times New Roman" pitchFamily="18" charset="0"/>
                        </a:defRPr>
                      </a:lvl4pPr>
                      <a:lvl5pPr>
                        <a:spcBef>
                          <a:spcPct val="20000"/>
                        </a:spcBef>
                        <a:defRPr>
                          <a:solidFill>
                            <a:schemeClr val="tx1"/>
                          </a:solidFill>
                          <a:latin typeface="Times New Roman" pitchFamily="18" charset="0"/>
                        </a:defRPr>
                      </a:lvl5pPr>
                      <a:lvl6pPr fontAlgn="base">
                        <a:spcBef>
                          <a:spcPct val="20000"/>
                        </a:spcBef>
                        <a:spcAft>
                          <a:spcPct val="0"/>
                        </a:spcAft>
                        <a:defRPr>
                          <a:solidFill>
                            <a:schemeClr val="tx1"/>
                          </a:solidFill>
                          <a:latin typeface="Times New Roman" pitchFamily="18" charset="0"/>
                        </a:defRPr>
                      </a:lvl6pPr>
                      <a:lvl7pPr fontAlgn="base">
                        <a:spcBef>
                          <a:spcPct val="20000"/>
                        </a:spcBef>
                        <a:spcAft>
                          <a:spcPct val="0"/>
                        </a:spcAft>
                        <a:defRPr>
                          <a:solidFill>
                            <a:schemeClr val="tx1"/>
                          </a:solidFill>
                          <a:latin typeface="Times New Roman" pitchFamily="18" charset="0"/>
                        </a:defRPr>
                      </a:lvl7pPr>
                      <a:lvl8pPr fontAlgn="base">
                        <a:spcBef>
                          <a:spcPct val="20000"/>
                        </a:spcBef>
                        <a:spcAft>
                          <a:spcPct val="0"/>
                        </a:spcAft>
                        <a:defRPr>
                          <a:solidFill>
                            <a:schemeClr val="tx1"/>
                          </a:solidFill>
                          <a:latin typeface="Times New Roman" pitchFamily="18" charset="0"/>
                        </a:defRPr>
                      </a:lvl8pPr>
                      <a:lvl9pPr fontAlgn="base">
                        <a:spcBef>
                          <a:spcPct val="20000"/>
                        </a:spcBef>
                        <a:spcAft>
                          <a:spcPct val="0"/>
                        </a:spcAft>
                        <a:defRPr>
                          <a:solidFill>
                            <a:schemeClr val="tx1"/>
                          </a:solidFill>
                          <a:latin typeface="Times New Roman" pitchFamily="18"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altLang="en-US" sz="2800" b="1" i="0" u="none" strike="noStrike" cap="none" normalizeH="0" baseline="0">
                        <a:ln>
                          <a:noFill/>
                        </a:ln>
                        <a:solidFill>
                          <a:schemeClr val="tx1"/>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US" altLang="en-US" sz="2800" b="1" i="0" u="none" strike="noStrike" cap="none" normalizeH="0" baseline="0">
                          <a:ln>
                            <a:noFill/>
                          </a:ln>
                          <a:solidFill>
                            <a:schemeClr val="tx1"/>
                          </a:solidFill>
                          <a:effectLst/>
                          <a:latin typeface="Arial" charset="0"/>
                        </a:rPr>
                        <a:t>Spinal Cord</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lvl1pPr>
                        <a:spcBef>
                          <a:spcPct val="20000"/>
                        </a:spcBef>
                        <a:defRPr sz="2800">
                          <a:solidFill>
                            <a:schemeClr val="tx1"/>
                          </a:solidFill>
                          <a:latin typeface="Times New Roman" pitchFamily="18" charset="0"/>
                        </a:defRPr>
                      </a:lvl1pPr>
                      <a:lvl2pPr>
                        <a:spcBef>
                          <a:spcPct val="20000"/>
                        </a:spcBef>
                        <a:defRPr sz="2400">
                          <a:solidFill>
                            <a:schemeClr val="tx1"/>
                          </a:solidFill>
                          <a:latin typeface="Times New Roman" pitchFamily="18" charset="0"/>
                        </a:defRPr>
                      </a:lvl2pPr>
                      <a:lvl3pPr>
                        <a:spcBef>
                          <a:spcPct val="20000"/>
                        </a:spcBef>
                        <a:defRPr sz="2000">
                          <a:solidFill>
                            <a:schemeClr val="tx1"/>
                          </a:solidFill>
                          <a:latin typeface="Times New Roman" pitchFamily="18" charset="0"/>
                        </a:defRPr>
                      </a:lvl3pPr>
                      <a:lvl4pPr>
                        <a:spcBef>
                          <a:spcPct val="20000"/>
                        </a:spcBef>
                        <a:defRPr>
                          <a:solidFill>
                            <a:schemeClr val="tx1"/>
                          </a:solidFill>
                          <a:latin typeface="Times New Roman" pitchFamily="18" charset="0"/>
                        </a:defRPr>
                      </a:lvl4pPr>
                      <a:lvl5pPr>
                        <a:spcBef>
                          <a:spcPct val="20000"/>
                        </a:spcBef>
                        <a:defRPr>
                          <a:solidFill>
                            <a:schemeClr val="tx1"/>
                          </a:solidFill>
                          <a:latin typeface="Times New Roman" pitchFamily="18" charset="0"/>
                        </a:defRPr>
                      </a:lvl5pPr>
                      <a:lvl6pPr fontAlgn="base">
                        <a:spcBef>
                          <a:spcPct val="20000"/>
                        </a:spcBef>
                        <a:spcAft>
                          <a:spcPct val="0"/>
                        </a:spcAft>
                        <a:defRPr>
                          <a:solidFill>
                            <a:schemeClr val="tx1"/>
                          </a:solidFill>
                          <a:latin typeface="Times New Roman" pitchFamily="18" charset="0"/>
                        </a:defRPr>
                      </a:lvl6pPr>
                      <a:lvl7pPr fontAlgn="base">
                        <a:spcBef>
                          <a:spcPct val="20000"/>
                        </a:spcBef>
                        <a:spcAft>
                          <a:spcPct val="0"/>
                        </a:spcAft>
                        <a:defRPr>
                          <a:solidFill>
                            <a:schemeClr val="tx1"/>
                          </a:solidFill>
                          <a:latin typeface="Times New Roman" pitchFamily="18" charset="0"/>
                        </a:defRPr>
                      </a:lvl7pPr>
                      <a:lvl8pPr fontAlgn="base">
                        <a:spcBef>
                          <a:spcPct val="20000"/>
                        </a:spcBef>
                        <a:spcAft>
                          <a:spcPct val="0"/>
                        </a:spcAft>
                        <a:defRPr>
                          <a:solidFill>
                            <a:schemeClr val="tx1"/>
                          </a:solidFill>
                          <a:latin typeface="Times New Roman" pitchFamily="18" charset="0"/>
                        </a:defRPr>
                      </a:lvl8pPr>
                      <a:lvl9pPr fontAlgn="base">
                        <a:spcBef>
                          <a:spcPct val="20000"/>
                        </a:spcBef>
                        <a:spcAft>
                          <a:spcPct val="0"/>
                        </a:spcAft>
                        <a:defRPr>
                          <a:solidFill>
                            <a:schemeClr val="tx1"/>
                          </a:solidFill>
                          <a:latin typeface="Times New Roman" pitchFamily="18"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pPr>
                      <a:r>
                        <a:rPr kumimoji="0" lang="en-US" altLang="en-US" sz="2800" b="0" i="0" u="none" strike="noStrike" cap="none" normalizeH="0" baseline="0" dirty="0">
                          <a:ln>
                            <a:noFill/>
                          </a:ln>
                          <a:solidFill>
                            <a:schemeClr val="tx1"/>
                          </a:solidFill>
                          <a:effectLst/>
                          <a:latin typeface="Arial" charset="0"/>
                        </a:rPr>
                        <a:t>The main communications link between the brain and the rest of the body</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3"/>
                  </a:ext>
                </a:extLst>
              </a:tr>
            </a:tbl>
          </a:graphicData>
        </a:graphic>
      </p:graphicFrame>
      <p:sp>
        <p:nvSpPr>
          <p:cNvPr id="25619" name="WordArt 30">
            <a:extLst>
              <a:ext uri="{FF2B5EF4-FFF2-40B4-BE49-F238E27FC236}">
                <a16:creationId xmlns:a16="http://schemas.microsoft.com/office/drawing/2014/main" id="{80DFA064-8F86-48B2-99C7-F5029540CBDB}"/>
              </a:ext>
            </a:extLst>
          </p:cNvPr>
          <p:cNvSpPr>
            <a:spLocks noChangeArrowheads="1" noChangeShapeType="1" noTextEdit="1"/>
          </p:cNvSpPr>
          <p:nvPr/>
        </p:nvSpPr>
        <p:spPr bwMode="auto">
          <a:xfrm>
            <a:off x="1752600" y="304800"/>
            <a:ext cx="8686800" cy="838200"/>
          </a:xfrm>
          <a:prstGeom prst="rect">
            <a:avLst/>
          </a:prstGeom>
        </p:spPr>
        <p:txBody>
          <a:bodyPr wrap="none" fromWordArt="1">
            <a:prstTxWarp prst="textPlain">
              <a:avLst>
                <a:gd name="adj" fmla="val 50000"/>
              </a:avLst>
            </a:prstTxWarp>
            <a:scene3d>
              <a:camera prst="legacyObliqueRight"/>
              <a:lightRig rig="legacyHarsh3" dir="t"/>
            </a:scene3d>
            <a:sp3d extrusionH="100000" prstMaterial="legacyMatte">
              <a:extrusionClr>
                <a:srgbClr val="663300"/>
              </a:extrusionClr>
              <a:contourClr>
                <a:srgbClr val="CC99FF"/>
              </a:contourClr>
            </a:sp3d>
          </a:bodyPr>
          <a:lstStyle/>
          <a:p>
            <a:pPr algn="ctr"/>
            <a:r>
              <a:rPr lang="en-GB" sz="2800" kern="10">
                <a:ln w="9525">
                  <a:round/>
                  <a:headEnd/>
                  <a:tailEnd/>
                </a:ln>
                <a:gradFill rotWithShape="1">
                  <a:gsLst>
                    <a:gs pos="0">
                      <a:srgbClr val="CC99FF"/>
                    </a:gs>
                    <a:gs pos="100000">
                      <a:srgbClr val="00FFFF"/>
                    </a:gs>
                  </a:gsLst>
                  <a:lin ang="5400000" scaled="1"/>
                </a:gradFill>
                <a:latin typeface="Arial Black" panose="020B0A04020102020204" pitchFamily="34" charset="0"/>
              </a:rPr>
              <a:t>Central Nervous System</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WordArt 8">
            <a:extLst>
              <a:ext uri="{FF2B5EF4-FFF2-40B4-BE49-F238E27FC236}">
                <a16:creationId xmlns:a16="http://schemas.microsoft.com/office/drawing/2014/main" id="{0434BEDF-E2FF-4564-A8C7-C337CA7711F9}"/>
              </a:ext>
            </a:extLst>
          </p:cNvPr>
          <p:cNvSpPr>
            <a:spLocks noChangeArrowheads="1" noChangeShapeType="1" noTextEdit="1"/>
          </p:cNvSpPr>
          <p:nvPr/>
        </p:nvSpPr>
        <p:spPr bwMode="auto">
          <a:xfrm>
            <a:off x="4955458" y="499533"/>
            <a:ext cx="6587613" cy="1658198"/>
          </a:xfrm>
          <a:prstGeom prst="rect">
            <a:avLst/>
          </a:prstGeom>
        </p:spPr>
        <p:txBody>
          <a:bodyPr vert="horz" lIns="91440" tIns="45720" rIns="91440" bIns="45720" rtlCol="0" fromWordArt="1" anchor="ctr">
            <a:prstTxWarp prst="textPlain">
              <a:avLst>
                <a:gd name="adj" fmla="val 50000"/>
              </a:avLst>
            </a:prstTxWarp>
            <a:normAutofit/>
            <a:scene3d>
              <a:camera prst="legacyObliqueRight"/>
              <a:lightRig rig="legacyHarsh3" dir="t"/>
            </a:scene3d>
            <a:sp3d extrusionH="100000" prstMaterial="legacyMatte">
              <a:extrusionClr>
                <a:srgbClr val="663300"/>
              </a:extrusionClr>
              <a:contourClr>
                <a:srgbClr val="CC99FF"/>
              </a:contourClr>
            </a:sp3d>
          </a:bodyPr>
          <a:lstStyle/>
          <a:p>
            <a:pPr defTabSz="914400">
              <a:lnSpc>
                <a:spcPct val="85000"/>
              </a:lnSpc>
              <a:spcBef>
                <a:spcPct val="0"/>
              </a:spcBef>
              <a:spcAft>
                <a:spcPts val="600"/>
              </a:spcAft>
            </a:pPr>
            <a:r>
              <a:rPr lang="en-US" sz="5400" spc="-120">
                <a:ln w="9525">
                  <a:round/>
                  <a:headEnd/>
                  <a:tailEnd/>
                </a:ln>
                <a:solidFill>
                  <a:schemeClr val="accent1"/>
                </a:solidFill>
                <a:latin typeface="+mj-lt"/>
                <a:ea typeface="+mj-ea"/>
                <a:cs typeface="+mj-cs"/>
              </a:rPr>
              <a:t>Peripheral Nervous System</a:t>
            </a:r>
          </a:p>
        </p:txBody>
      </p:sp>
      <p:pic>
        <p:nvPicPr>
          <p:cNvPr id="12294" name="Picture 6" descr="nervous_system">
            <a:extLst>
              <a:ext uri="{FF2B5EF4-FFF2-40B4-BE49-F238E27FC236}">
                <a16:creationId xmlns:a16="http://schemas.microsoft.com/office/drawing/2014/main" id="{400B7661-B860-4FB2-868E-41E458D747FC}"/>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tretch>
            <a:fillRect/>
          </a:stretch>
        </p:blipFill>
        <p:spPr bwMode="auto">
          <a:xfrm>
            <a:off x="633999" y="923628"/>
            <a:ext cx="4001315" cy="502100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5" name="Text Box 7">
            <a:extLst>
              <a:ext uri="{FF2B5EF4-FFF2-40B4-BE49-F238E27FC236}">
                <a16:creationId xmlns:a16="http://schemas.microsoft.com/office/drawing/2014/main" id="{75C61EB4-F8D2-4788-9CBC-D2A631A20A6D}"/>
              </a:ext>
            </a:extLst>
          </p:cNvPr>
          <p:cNvSpPr txBox="1">
            <a:spLocks noChangeArrowheads="1"/>
          </p:cNvSpPr>
          <p:nvPr/>
        </p:nvSpPr>
        <p:spPr bwMode="auto">
          <a:xfrm>
            <a:off x="4955458" y="2011680"/>
            <a:ext cx="6587613" cy="3864732"/>
          </a:xfrm>
          <a:prstGeom prst="rect">
            <a:avLst/>
          </a:prstGeom>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rtlCol="0">
            <a:norm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defTabSz="914400" eaLnBrk="1" hangingPunct="1">
              <a:lnSpc>
                <a:spcPct val="85000"/>
              </a:lnSpc>
              <a:spcBef>
                <a:spcPct val="50000"/>
              </a:spcBef>
              <a:buFont typeface="Arial" pitchFamily="34" charset="0"/>
              <a:buChar char=" "/>
            </a:pPr>
            <a:endParaRPr lang="en-US" altLang="en-US" b="1" dirty="0">
              <a:solidFill>
                <a:schemeClr val="tx1">
                  <a:lumMod val="85000"/>
                  <a:lumOff val="15000"/>
                </a:schemeClr>
              </a:solidFill>
              <a:latin typeface="+mn-lt"/>
            </a:endParaRPr>
          </a:p>
          <a:p>
            <a:pPr defTabSz="914400" eaLnBrk="1" hangingPunct="1">
              <a:lnSpc>
                <a:spcPct val="85000"/>
              </a:lnSpc>
              <a:spcBef>
                <a:spcPct val="50000"/>
              </a:spcBef>
              <a:buFont typeface="Arial" pitchFamily="34" charset="0"/>
              <a:buChar char=" "/>
            </a:pPr>
            <a:r>
              <a:rPr lang="en-US" altLang="en-US" b="1" dirty="0">
                <a:solidFill>
                  <a:schemeClr val="tx1">
                    <a:lumMod val="85000"/>
                    <a:lumOff val="15000"/>
                  </a:schemeClr>
                </a:solidFill>
                <a:latin typeface="+mn-lt"/>
              </a:rPr>
              <a:t>Consists of:</a:t>
            </a:r>
            <a:r>
              <a:rPr lang="en-US" altLang="en-US" dirty="0">
                <a:solidFill>
                  <a:schemeClr val="tx1">
                    <a:lumMod val="85000"/>
                    <a:lumOff val="15000"/>
                  </a:schemeClr>
                </a:solidFill>
                <a:latin typeface="+mn-lt"/>
              </a:rPr>
              <a:t> </a:t>
            </a:r>
            <a:r>
              <a:rPr lang="en-US" altLang="en-US" u="sng" dirty="0">
                <a:solidFill>
                  <a:schemeClr val="tx1">
                    <a:lumMod val="85000"/>
                    <a:lumOff val="15000"/>
                  </a:schemeClr>
                </a:solidFill>
                <a:latin typeface="+mn-lt"/>
              </a:rPr>
              <a:t>Sensory</a:t>
            </a:r>
            <a:r>
              <a:rPr lang="en-US" altLang="en-US" dirty="0">
                <a:solidFill>
                  <a:schemeClr val="tx1">
                    <a:lumMod val="85000"/>
                    <a:lumOff val="15000"/>
                  </a:schemeClr>
                </a:solidFill>
                <a:latin typeface="+mn-lt"/>
              </a:rPr>
              <a:t> division and </a:t>
            </a:r>
            <a:r>
              <a:rPr lang="en-US" altLang="en-US" u="sng" dirty="0">
                <a:solidFill>
                  <a:schemeClr val="tx1">
                    <a:lumMod val="85000"/>
                    <a:lumOff val="15000"/>
                  </a:schemeClr>
                </a:solidFill>
                <a:latin typeface="+mn-lt"/>
              </a:rPr>
              <a:t>Motor </a:t>
            </a:r>
            <a:r>
              <a:rPr lang="en-US" altLang="en-US" dirty="0">
                <a:solidFill>
                  <a:schemeClr val="tx1">
                    <a:lumMod val="85000"/>
                    <a:lumOff val="15000"/>
                  </a:schemeClr>
                </a:solidFill>
                <a:latin typeface="+mn-lt"/>
              </a:rPr>
              <a:t>division</a:t>
            </a:r>
          </a:p>
          <a:p>
            <a:pPr defTabSz="914400" eaLnBrk="1" hangingPunct="1">
              <a:lnSpc>
                <a:spcPct val="85000"/>
              </a:lnSpc>
              <a:spcBef>
                <a:spcPct val="50000"/>
              </a:spcBef>
              <a:buFont typeface="Arial" pitchFamily="34" charset="0"/>
              <a:buChar char=" "/>
            </a:pPr>
            <a:r>
              <a:rPr lang="en-US" altLang="en-US" dirty="0">
                <a:solidFill>
                  <a:schemeClr val="tx1">
                    <a:lumMod val="85000"/>
                    <a:lumOff val="15000"/>
                  </a:schemeClr>
                </a:solidFill>
                <a:latin typeface="+mn-lt"/>
              </a:rPr>
              <a:t>-includes all sensory neurons, motor neurons, and sense organs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295">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499"/>
                                          </p:stCondLst>
                                        </p:cTn>
                                        <p:tgtEl>
                                          <p:spTgt spid="1229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229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855640" y="2492897"/>
            <a:ext cx="6984776" cy="584775"/>
          </a:xfrm>
          <a:prstGeom prst="rect">
            <a:avLst/>
          </a:prstGeom>
          <a:noFill/>
        </p:spPr>
        <p:txBody>
          <a:bodyPr wrap="square" rtlCol="0">
            <a:spAutoFit/>
          </a:bodyPr>
          <a:lstStyle/>
          <a:p>
            <a:pPr marL="342900" indent="-342900">
              <a:buFont typeface="+mj-lt"/>
              <a:buAutoNum type="arabicPeriod"/>
            </a:pPr>
            <a:r>
              <a:rPr lang="en-GB" sz="3200" dirty="0">
                <a:latin typeface="Comic Sans MS" pitchFamily="66" charset="0"/>
              </a:rPr>
              <a:t>The epidermis  is the outer layer.</a:t>
            </a:r>
          </a:p>
        </p:txBody>
      </p:sp>
      <p:sp>
        <p:nvSpPr>
          <p:cNvPr id="5" name="TextBox 4"/>
          <p:cNvSpPr txBox="1"/>
          <p:nvPr/>
        </p:nvSpPr>
        <p:spPr>
          <a:xfrm>
            <a:off x="2855640" y="3717033"/>
            <a:ext cx="6768752" cy="584775"/>
          </a:xfrm>
          <a:prstGeom prst="rect">
            <a:avLst/>
          </a:prstGeom>
          <a:noFill/>
        </p:spPr>
        <p:txBody>
          <a:bodyPr wrap="square" rtlCol="0">
            <a:spAutoFit/>
          </a:bodyPr>
          <a:lstStyle/>
          <a:p>
            <a:pPr marL="342900" indent="-342900"/>
            <a:r>
              <a:rPr lang="en-GB" sz="3200" dirty="0">
                <a:latin typeface="Comic Sans MS" pitchFamily="66" charset="0"/>
              </a:rPr>
              <a:t>2. The dermis is the middle layer.</a:t>
            </a:r>
          </a:p>
        </p:txBody>
      </p:sp>
      <p:sp>
        <p:nvSpPr>
          <p:cNvPr id="7" name="TextBox 6"/>
          <p:cNvSpPr txBox="1"/>
          <p:nvPr/>
        </p:nvSpPr>
        <p:spPr>
          <a:xfrm>
            <a:off x="2855640" y="5013176"/>
            <a:ext cx="7560840" cy="1077218"/>
          </a:xfrm>
          <a:prstGeom prst="rect">
            <a:avLst/>
          </a:prstGeom>
          <a:noFill/>
        </p:spPr>
        <p:txBody>
          <a:bodyPr wrap="square" rtlCol="0">
            <a:spAutoFit/>
          </a:bodyPr>
          <a:lstStyle/>
          <a:p>
            <a:r>
              <a:rPr lang="en-GB" sz="3200" dirty="0">
                <a:latin typeface="Comic Sans MS" pitchFamily="66" charset="0"/>
              </a:rPr>
              <a:t>3. The third layer is subcutaneous</a:t>
            </a:r>
          </a:p>
          <a:p>
            <a:r>
              <a:rPr lang="en-GB" sz="3200" dirty="0">
                <a:latin typeface="Comic Sans MS" pitchFamily="66" charset="0"/>
              </a:rPr>
              <a:t>     fat. </a:t>
            </a:r>
          </a:p>
        </p:txBody>
      </p:sp>
      <p:sp>
        <p:nvSpPr>
          <p:cNvPr id="9" name="Rectangle 8"/>
          <p:cNvSpPr/>
          <p:nvPr/>
        </p:nvSpPr>
        <p:spPr>
          <a:xfrm>
            <a:off x="3575720" y="836712"/>
            <a:ext cx="4680520" cy="923330"/>
          </a:xfrm>
          <a:prstGeom prst="rect">
            <a:avLst/>
          </a:prstGeom>
          <a:noFill/>
        </p:spPr>
        <p:txBody>
          <a:bodyPr wrap="square" lIns="91440" tIns="45720" rIns="91440" bIns="45720">
            <a:spAutoFit/>
          </a:bodyPr>
          <a:lstStyle/>
          <a:p>
            <a:pPr algn="ctr"/>
            <a:r>
              <a:rPr lang="en-US" sz="5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The layers</a:t>
            </a:r>
          </a:p>
        </p:txBody>
      </p:sp>
    </p:spTree>
  </p:cSld>
  <p:clrMapOvr>
    <a:masterClrMapping/>
  </p:clrMapOvr>
  <mc:AlternateContent xmlns:mc="http://schemas.openxmlformats.org/markup-compatibility/2006" xmlns:p14="http://schemas.microsoft.com/office/powerpoint/2010/main">
    <mc:Choice Requires="p14">
      <p:transition p14:dur="10">
        <p:sndAc>
          <p:endSnd/>
        </p:sndAc>
      </p:transition>
    </mc:Choice>
    <mc:Fallback xmlns="">
      <p:transition>
        <p:sndAc>
          <p:endSnd/>
        </p:sndAc>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287688" y="0"/>
            <a:ext cx="5956808" cy="923330"/>
          </a:xfrm>
          <a:prstGeom prst="rect">
            <a:avLst/>
          </a:prstGeom>
          <a:noFill/>
        </p:spPr>
        <p:txBody>
          <a:bodyPr wrap="square" lIns="91440" tIns="45720" rIns="91440" bIns="45720">
            <a:spAutoFit/>
          </a:bodyPr>
          <a:lstStyle/>
          <a:p>
            <a:pPr algn="ctr"/>
            <a:r>
              <a:rPr lang="en-US" sz="5400" b="1" u="sng">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Epidermis</a:t>
            </a:r>
            <a:endParaRPr lang="en-US" sz="5400" b="1" u="sng"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sp>
        <p:nvSpPr>
          <p:cNvPr id="12" name="TextBox 11"/>
          <p:cNvSpPr txBox="1"/>
          <p:nvPr/>
        </p:nvSpPr>
        <p:spPr>
          <a:xfrm>
            <a:off x="1775520" y="3573016"/>
            <a:ext cx="8568952" cy="3046988"/>
          </a:xfrm>
          <a:prstGeom prst="rect">
            <a:avLst/>
          </a:prstGeom>
          <a:solidFill>
            <a:schemeClr val="bg1"/>
          </a:solidFill>
        </p:spPr>
        <p:txBody>
          <a:bodyPr wrap="square" rtlCol="0">
            <a:spAutoFit/>
          </a:bodyPr>
          <a:lstStyle/>
          <a:p>
            <a:r>
              <a:rPr lang="en-GB" sz="3200">
                <a:latin typeface="Comic Sans MS" pitchFamily="66" charset="0"/>
              </a:rPr>
              <a:t>At the bottom of the epidermis new cells are forming. When the cells are ready they start moving to the top of your epidermis. As newer cells continue to move up, older cells die and rise to the surface of this organ.   </a:t>
            </a:r>
            <a:endParaRPr lang="en-GB" sz="3200" dirty="0">
              <a:latin typeface="Comic Sans MS" pitchFamily="66" charset="0"/>
            </a:endParaRPr>
          </a:p>
        </p:txBody>
      </p:sp>
      <p:sp>
        <p:nvSpPr>
          <p:cNvPr id="13" name="TextBox 12"/>
          <p:cNvSpPr txBox="1"/>
          <p:nvPr/>
        </p:nvSpPr>
        <p:spPr>
          <a:xfrm>
            <a:off x="1703512" y="1556792"/>
            <a:ext cx="7056784" cy="1569660"/>
          </a:xfrm>
          <a:prstGeom prst="rect">
            <a:avLst/>
          </a:prstGeom>
          <a:solidFill>
            <a:schemeClr val="bg1"/>
          </a:solidFill>
        </p:spPr>
        <p:txBody>
          <a:bodyPr wrap="square" rtlCol="0">
            <a:spAutoFit/>
          </a:bodyPr>
          <a:lstStyle/>
          <a:p>
            <a:r>
              <a:rPr lang="en-GB" sz="3200">
                <a:latin typeface="Comic Sans MS" pitchFamily="66" charset="0"/>
              </a:rPr>
              <a:t>The epidermis layer is the one that we can see and its always hard at  work.</a:t>
            </a:r>
            <a:endParaRPr lang="en-GB" sz="3200" dirty="0">
              <a:latin typeface="Comic Sans MS" pitchFamily="66" charset="0"/>
            </a:endParaRPr>
          </a:p>
        </p:txBody>
      </p:sp>
    </p:spTree>
  </p:cSld>
  <p:clrMapOvr>
    <a:masterClrMapping/>
  </p:clrMapOvr>
  <p:transition spd="slow">
    <p:split orient="ver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19736" y="332656"/>
            <a:ext cx="3960440" cy="923330"/>
          </a:xfrm>
          <a:prstGeom prst="rect">
            <a:avLst/>
          </a:prstGeom>
          <a:noFill/>
        </p:spPr>
        <p:txBody>
          <a:bodyPr wrap="square" lIns="91440" tIns="45720" rIns="91440" bIns="45720">
            <a:spAutoFit/>
          </a:bodyPr>
          <a:lstStyle/>
          <a:p>
            <a:pPr algn="ctr"/>
            <a:r>
              <a:rPr lang="en-US" sz="5400" b="1" u="sng"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Dermis</a:t>
            </a:r>
          </a:p>
        </p:txBody>
      </p:sp>
      <p:sp>
        <p:nvSpPr>
          <p:cNvPr id="6" name="TextBox 5"/>
          <p:cNvSpPr txBox="1"/>
          <p:nvPr/>
        </p:nvSpPr>
        <p:spPr>
          <a:xfrm>
            <a:off x="1703512" y="1556793"/>
            <a:ext cx="7920880" cy="2554545"/>
          </a:xfrm>
          <a:prstGeom prst="rect">
            <a:avLst/>
          </a:prstGeom>
          <a:solidFill>
            <a:schemeClr val="bg1"/>
          </a:solidFill>
        </p:spPr>
        <p:txBody>
          <a:bodyPr wrap="square" rtlCol="0">
            <a:spAutoFit/>
          </a:bodyPr>
          <a:lstStyle/>
          <a:p>
            <a:r>
              <a:rPr lang="en-GB" sz="3200" dirty="0">
                <a:latin typeface="Comic Sans MS" pitchFamily="66" charset="0"/>
              </a:rPr>
              <a:t>The next layer down is the dermis. This contains blood vessels, sweat glands, oil glands and nerve endings. It also contains collagen elastin, which are tough and stretchy.   </a:t>
            </a:r>
          </a:p>
        </p:txBody>
      </p:sp>
      <p:sp>
        <p:nvSpPr>
          <p:cNvPr id="8" name="TextBox 7"/>
          <p:cNvSpPr txBox="1"/>
          <p:nvPr/>
        </p:nvSpPr>
        <p:spPr>
          <a:xfrm>
            <a:off x="1775520" y="4509120"/>
            <a:ext cx="8568952" cy="1569660"/>
          </a:xfrm>
          <a:prstGeom prst="rect">
            <a:avLst/>
          </a:prstGeom>
          <a:solidFill>
            <a:schemeClr val="bg1"/>
          </a:solidFill>
        </p:spPr>
        <p:txBody>
          <a:bodyPr wrap="square" rtlCol="0">
            <a:spAutoFit/>
          </a:bodyPr>
          <a:lstStyle/>
          <a:p>
            <a:r>
              <a:rPr lang="en-GB" sz="3200" dirty="0">
                <a:latin typeface="Comic Sans MS" pitchFamily="66" charset="0"/>
              </a:rPr>
              <a:t>These nerve endings tell how you things feel when you touch them, whether its the boiling oven, or the freezing fridge.</a:t>
            </a:r>
          </a:p>
        </p:txBody>
      </p:sp>
    </p:spTree>
  </p:cSld>
  <p:clrMapOvr>
    <a:masterClrMapping/>
  </p:clrMapOvr>
  <p:transition spd="slow">
    <p:split orient="vert"/>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40079" y="2053641"/>
            <a:ext cx="3669161" cy="2760098"/>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b="1" kern="1200">
                <a:ln w="31550" cmpd="sng">
                  <a:gradFill>
                    <a:gsLst>
                      <a:gs pos="70000">
                        <a:schemeClr val="accent6">
                          <a:shade val="50000"/>
                          <a:satMod val="190000"/>
                        </a:schemeClr>
                      </a:gs>
                      <a:gs pos="0">
                        <a:schemeClr val="accent6">
                          <a:tint val="77000"/>
                          <a:satMod val="180000"/>
                        </a:schemeClr>
                      </a:gs>
                    </a:gsLst>
                    <a:lin ang="5400000"/>
                  </a:gradFill>
                  <a:prstDash val="solid"/>
                </a:ln>
                <a:solidFill>
                  <a:srgbClr val="FFFFFF"/>
                </a:solidFill>
                <a:effectLst>
                  <a:outerShdw blurRad="50800" dist="40000" dir="5400000" algn="tl" rotWithShape="0">
                    <a:srgbClr val="000000">
                      <a:shade val="5000"/>
                      <a:satMod val="120000"/>
                      <a:alpha val="33000"/>
                    </a:srgbClr>
                  </a:outerShdw>
                </a:effectLst>
                <a:latin typeface="+mj-lt"/>
                <a:ea typeface="+mj-ea"/>
                <a:cs typeface="+mj-cs"/>
              </a:rPr>
              <a:t>Subcutaneous Fat</a:t>
            </a:r>
          </a:p>
        </p:txBody>
      </p:sp>
      <p:sp>
        <p:nvSpPr>
          <p:cNvPr id="4" name="TextBox 3"/>
          <p:cNvSpPr txBox="1"/>
          <p:nvPr/>
        </p:nvSpPr>
        <p:spPr>
          <a:xfrm>
            <a:off x="6090574" y="801866"/>
            <a:ext cx="5306084" cy="5230634"/>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lang="en-US" sz="2400">
                <a:solidFill>
                  <a:srgbClr val="000000"/>
                </a:solidFill>
              </a:rPr>
              <a:t>Last but not least its the layer of subcutaneous fat. This layer is essential to the body, without it we would be freezing cold and have no insulation. As well as keeping us warm it absorbs shocks, like if you bang into something or fall down. </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ee the source image">
            <a:extLst>
              <a:ext uri="{FF2B5EF4-FFF2-40B4-BE49-F238E27FC236}">
                <a16:creationId xmlns:a16="http://schemas.microsoft.com/office/drawing/2014/main" id="{020DE66E-F77A-4C58-B8B1-9007A87A5DB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381956" y="643467"/>
            <a:ext cx="7428089" cy="5571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62991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D73801-0DC5-4705-B7D6-B71CB1026100}"/>
              </a:ext>
            </a:extLst>
          </p:cNvPr>
          <p:cNvSpPr>
            <a:spLocks noGrp="1"/>
          </p:cNvSpPr>
          <p:nvPr>
            <p:ph type="title"/>
          </p:nvPr>
        </p:nvSpPr>
        <p:spPr/>
        <p:txBody>
          <a:bodyPr/>
          <a:lstStyle/>
          <a:p>
            <a:r>
              <a:rPr lang="en-US" dirty="0"/>
              <a:t>Functions of the skin </a:t>
            </a:r>
            <a:endParaRPr lang="en-GB" dirty="0"/>
          </a:p>
        </p:txBody>
      </p:sp>
      <p:pic>
        <p:nvPicPr>
          <p:cNvPr id="4" name="Online Media 3" title="Functions Of Skin">
            <a:hlinkClick r:id="" action="ppaction://media"/>
            <a:extLst>
              <a:ext uri="{FF2B5EF4-FFF2-40B4-BE49-F238E27FC236}">
                <a16:creationId xmlns:a16="http://schemas.microsoft.com/office/drawing/2014/main" id="{7A4C3C4A-208C-48CA-A84E-8667D57AB3DB}"/>
              </a:ext>
            </a:extLst>
          </p:cNvPr>
          <p:cNvPicPr>
            <a:picLocks noGrp="1" noRot="1" noChangeAspect="1"/>
          </p:cNvPicPr>
          <p:nvPr>
            <p:ph idx="1"/>
            <a:videoFile r:link="rId1"/>
          </p:nvPr>
        </p:nvPicPr>
        <p:blipFill>
          <a:blip r:embed="rId3"/>
          <a:stretch>
            <a:fillRect/>
          </a:stretch>
        </p:blipFill>
        <p:spPr>
          <a:xfrm>
            <a:off x="2228850" y="1825625"/>
            <a:ext cx="7735888" cy="4351338"/>
          </a:xfrm>
          <a:prstGeom prst="rect">
            <a:avLst/>
          </a:prstGeom>
        </p:spPr>
      </p:pic>
    </p:spTree>
    <p:extLst>
      <p:ext uri="{BB962C8B-B14F-4D97-AF65-F5344CB8AC3E}">
        <p14:creationId xmlns:p14="http://schemas.microsoft.com/office/powerpoint/2010/main" val="2275270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l_fi" descr="http://static.ddmcdn.com/gif/skin1.gif"/>
          <p:cNvPicPr/>
          <p:nvPr/>
        </p:nvPicPr>
        <p:blipFill>
          <a:blip r:embed="rId2" cstate="print"/>
          <a:srcRect/>
          <a:stretch>
            <a:fillRect/>
          </a:stretch>
        </p:blipFill>
        <p:spPr bwMode="auto">
          <a:xfrm>
            <a:off x="2567608" y="404665"/>
            <a:ext cx="7272808" cy="5444827"/>
          </a:xfrm>
          <a:prstGeom prst="rect">
            <a:avLst/>
          </a:prstGeom>
          <a:noFill/>
          <a:ln w="9525">
            <a:noFill/>
            <a:miter lim="800000"/>
            <a:headEnd/>
            <a:tailEnd/>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ypothalamus.png"/>
          <p:cNvPicPr>
            <a:picLocks noChangeAspect="1"/>
          </p:cNvPicPr>
          <p:nvPr/>
        </p:nvPicPr>
        <p:blipFill>
          <a:blip r:embed="rId2" cstate="print"/>
          <a:stretch>
            <a:fillRect/>
          </a:stretch>
        </p:blipFill>
        <p:spPr>
          <a:xfrm>
            <a:off x="6510685" y="89148"/>
            <a:ext cx="4067175" cy="3771900"/>
          </a:xfrm>
          <a:prstGeom prst="rect">
            <a:avLst/>
          </a:prstGeom>
        </p:spPr>
      </p:pic>
      <p:cxnSp>
        <p:nvCxnSpPr>
          <p:cNvPr id="6" name="Straight Arrow Connector 5"/>
          <p:cNvCxnSpPr/>
          <p:nvPr/>
        </p:nvCxnSpPr>
        <p:spPr>
          <a:xfrm flipV="1">
            <a:off x="7353058" y="1942176"/>
            <a:ext cx="864096" cy="122413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6240017" y="3193351"/>
            <a:ext cx="1997663" cy="461665"/>
          </a:xfrm>
          <a:prstGeom prst="rect">
            <a:avLst/>
          </a:prstGeom>
          <a:solidFill>
            <a:schemeClr val="bg1"/>
          </a:solidFill>
        </p:spPr>
        <p:txBody>
          <a:bodyPr wrap="none" rtlCol="0">
            <a:spAutoFit/>
          </a:bodyPr>
          <a:lstStyle/>
          <a:p>
            <a:r>
              <a:rPr lang="en-GB" sz="2400" dirty="0"/>
              <a:t>Hypothalamus</a:t>
            </a:r>
          </a:p>
        </p:txBody>
      </p:sp>
      <p:sp>
        <p:nvSpPr>
          <p:cNvPr id="8" name="TextBox 7"/>
          <p:cNvSpPr txBox="1"/>
          <p:nvPr/>
        </p:nvSpPr>
        <p:spPr>
          <a:xfrm>
            <a:off x="1703512" y="332657"/>
            <a:ext cx="4248472" cy="1200329"/>
          </a:xfrm>
          <a:prstGeom prst="rect">
            <a:avLst/>
          </a:prstGeom>
          <a:noFill/>
        </p:spPr>
        <p:txBody>
          <a:bodyPr wrap="square" rtlCol="0">
            <a:spAutoFit/>
          </a:bodyPr>
          <a:lstStyle/>
          <a:p>
            <a:r>
              <a:rPr lang="en-GB" sz="2400" dirty="0"/>
              <a:t>The hypothalamus is an important </a:t>
            </a:r>
            <a:r>
              <a:rPr lang="en-GB" sz="2400" i="1" dirty="0"/>
              <a:t>regulatory centre </a:t>
            </a:r>
            <a:r>
              <a:rPr lang="en-GB" sz="2400" dirty="0"/>
              <a:t>in the brain</a:t>
            </a:r>
          </a:p>
        </p:txBody>
      </p:sp>
      <p:sp>
        <p:nvSpPr>
          <p:cNvPr id="9" name="TextBox 8"/>
          <p:cNvSpPr txBox="1"/>
          <p:nvPr/>
        </p:nvSpPr>
        <p:spPr>
          <a:xfrm>
            <a:off x="1703512" y="1628801"/>
            <a:ext cx="4248472" cy="1200329"/>
          </a:xfrm>
          <a:prstGeom prst="rect">
            <a:avLst/>
          </a:prstGeom>
          <a:noFill/>
        </p:spPr>
        <p:txBody>
          <a:bodyPr wrap="square" rtlCol="0">
            <a:spAutoFit/>
          </a:bodyPr>
          <a:lstStyle/>
          <a:p>
            <a:r>
              <a:rPr lang="en-GB" sz="2400" dirty="0"/>
              <a:t>The hypothalamus links the nervous system to the endocrine system</a:t>
            </a:r>
          </a:p>
        </p:txBody>
      </p:sp>
      <p:sp>
        <p:nvSpPr>
          <p:cNvPr id="10" name="Rectangle 9"/>
          <p:cNvSpPr/>
          <p:nvPr/>
        </p:nvSpPr>
        <p:spPr>
          <a:xfrm>
            <a:off x="1703512" y="2924944"/>
            <a:ext cx="4572000" cy="1938992"/>
          </a:xfrm>
          <a:prstGeom prst="rect">
            <a:avLst/>
          </a:prstGeom>
        </p:spPr>
        <p:txBody>
          <a:bodyPr>
            <a:spAutoFit/>
          </a:bodyPr>
          <a:lstStyle/>
          <a:p>
            <a:r>
              <a:rPr lang="en-GB" sz="2400" dirty="0"/>
              <a:t>The hypothalamus controls hunger, important aspects of parenting and attachment behaviours, thirst, fatigue, sleep,  circadian rhythms, and...</a:t>
            </a:r>
          </a:p>
        </p:txBody>
      </p:sp>
      <p:sp>
        <p:nvSpPr>
          <p:cNvPr id="11" name="TextBox 10"/>
          <p:cNvSpPr txBox="1"/>
          <p:nvPr/>
        </p:nvSpPr>
        <p:spPr>
          <a:xfrm>
            <a:off x="2639617" y="4395085"/>
            <a:ext cx="2760179" cy="461665"/>
          </a:xfrm>
          <a:prstGeom prst="rect">
            <a:avLst/>
          </a:prstGeom>
          <a:noFill/>
        </p:spPr>
        <p:txBody>
          <a:bodyPr wrap="none" rtlCol="0">
            <a:spAutoFit/>
          </a:bodyPr>
          <a:lstStyle/>
          <a:p>
            <a:r>
              <a:rPr lang="en-GB" sz="2400" dirty="0">
                <a:solidFill>
                  <a:srgbClr val="FF0000"/>
                </a:solidFill>
              </a:rPr>
              <a:t>... body temperature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dissolv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dissolve">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ypothalamus.png"/>
          <p:cNvPicPr>
            <a:picLocks noChangeAspect="1"/>
          </p:cNvPicPr>
          <p:nvPr/>
        </p:nvPicPr>
        <p:blipFill>
          <a:blip r:embed="rId2" cstate="print"/>
          <a:stretch>
            <a:fillRect/>
          </a:stretch>
        </p:blipFill>
        <p:spPr>
          <a:xfrm>
            <a:off x="5087888" y="1168579"/>
            <a:ext cx="4067175" cy="3771900"/>
          </a:xfrm>
          <a:prstGeom prst="rect">
            <a:avLst/>
          </a:prstGeom>
        </p:spPr>
      </p:pic>
      <p:cxnSp>
        <p:nvCxnSpPr>
          <p:cNvPr id="5" name="Straight Arrow Connector 4"/>
          <p:cNvCxnSpPr/>
          <p:nvPr/>
        </p:nvCxnSpPr>
        <p:spPr>
          <a:xfrm flipV="1">
            <a:off x="5930261" y="3021607"/>
            <a:ext cx="864096" cy="122413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4817220" y="4272782"/>
            <a:ext cx="1997663" cy="461665"/>
          </a:xfrm>
          <a:prstGeom prst="rect">
            <a:avLst/>
          </a:prstGeom>
          <a:solidFill>
            <a:schemeClr val="bg1"/>
          </a:solidFill>
        </p:spPr>
        <p:txBody>
          <a:bodyPr wrap="none" rtlCol="0">
            <a:spAutoFit/>
          </a:bodyPr>
          <a:lstStyle/>
          <a:p>
            <a:r>
              <a:rPr lang="en-GB" sz="2400" dirty="0"/>
              <a:t>Hypothalamus</a:t>
            </a:r>
          </a:p>
        </p:txBody>
      </p:sp>
      <p:sp>
        <p:nvSpPr>
          <p:cNvPr id="7" name="Circular Arrow 6"/>
          <p:cNvSpPr/>
          <p:nvPr/>
        </p:nvSpPr>
        <p:spPr>
          <a:xfrm rot="17683222">
            <a:off x="5332697" y="2727487"/>
            <a:ext cx="2179607" cy="2252155"/>
          </a:xfrm>
          <a:prstGeom prst="circularArrow">
            <a:avLst>
              <a:gd name="adj1" fmla="val 8061"/>
              <a:gd name="adj2" fmla="val 760759"/>
              <a:gd name="adj3" fmla="val 20402470"/>
              <a:gd name="adj4" fmla="val 15826061"/>
              <a:gd name="adj5" fmla="val 9313"/>
            </a:avLst>
          </a:prstGeom>
          <a:solidFill>
            <a:srgbClr val="FF0000"/>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8" name="Circular Arrow 7"/>
          <p:cNvSpPr/>
          <p:nvPr/>
        </p:nvSpPr>
        <p:spPr>
          <a:xfrm rot="1331246">
            <a:off x="5576457" y="2792893"/>
            <a:ext cx="2179607" cy="2252155"/>
          </a:xfrm>
          <a:prstGeom prst="circularArrow">
            <a:avLst>
              <a:gd name="adj1" fmla="val 8061"/>
              <a:gd name="adj2" fmla="val 760759"/>
              <a:gd name="adj3" fmla="val 20402470"/>
              <a:gd name="adj4" fmla="val 16719005"/>
              <a:gd name="adj5" fmla="val 9313"/>
            </a:avLst>
          </a:prstGeom>
          <a:solidFill>
            <a:schemeClr val="accent2">
              <a:lumMod val="75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nvGrpSpPr>
          <p:cNvPr id="9" name="Group 8"/>
          <p:cNvGrpSpPr/>
          <p:nvPr/>
        </p:nvGrpSpPr>
        <p:grpSpPr>
          <a:xfrm>
            <a:off x="6816080" y="2464723"/>
            <a:ext cx="3672409" cy="780040"/>
            <a:chOff x="1475655" y="1916832"/>
            <a:chExt cx="5216766" cy="1140080"/>
          </a:xfrm>
        </p:grpSpPr>
        <p:sp>
          <p:nvSpPr>
            <p:cNvPr id="10" name="Rounded Rectangle 9"/>
            <p:cNvSpPr/>
            <p:nvPr/>
          </p:nvSpPr>
          <p:spPr>
            <a:xfrm>
              <a:off x="5508104" y="2576952"/>
              <a:ext cx="811424" cy="240990"/>
            </a:xfrm>
            <a:prstGeom prst="roundRect">
              <a:avLst>
                <a:gd name="adj" fmla="val 50000"/>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1" name="Group 31"/>
            <p:cNvGrpSpPr/>
            <p:nvPr/>
          </p:nvGrpSpPr>
          <p:grpSpPr>
            <a:xfrm>
              <a:off x="1835696" y="2591942"/>
              <a:ext cx="3456384" cy="260994"/>
              <a:chOff x="1835696" y="2591942"/>
              <a:chExt cx="3987478" cy="233956"/>
            </a:xfrm>
          </p:grpSpPr>
          <p:sp>
            <p:nvSpPr>
              <p:cNvPr id="34" name="Rounded Rectangle 33"/>
              <p:cNvSpPr/>
              <p:nvPr/>
            </p:nvSpPr>
            <p:spPr>
              <a:xfrm>
                <a:off x="1835696" y="2606932"/>
                <a:ext cx="936104" cy="216024"/>
              </a:xfrm>
              <a:prstGeom prst="roundRect">
                <a:avLst>
                  <a:gd name="adj" fmla="val 50000"/>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ounded Rectangle 34"/>
              <p:cNvSpPr/>
              <p:nvPr/>
            </p:nvSpPr>
            <p:spPr>
              <a:xfrm>
                <a:off x="2843808" y="2606932"/>
                <a:ext cx="936104" cy="216024"/>
              </a:xfrm>
              <a:prstGeom prst="roundRect">
                <a:avLst>
                  <a:gd name="adj" fmla="val 50000"/>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ounded Rectangle 35"/>
              <p:cNvSpPr/>
              <p:nvPr/>
            </p:nvSpPr>
            <p:spPr>
              <a:xfrm>
                <a:off x="3863968" y="2609874"/>
                <a:ext cx="936104" cy="216024"/>
              </a:xfrm>
              <a:prstGeom prst="roundRect">
                <a:avLst>
                  <a:gd name="adj" fmla="val 50000"/>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Rounded Rectangle 36"/>
              <p:cNvSpPr/>
              <p:nvPr/>
            </p:nvSpPr>
            <p:spPr>
              <a:xfrm>
                <a:off x="4887070" y="2591942"/>
                <a:ext cx="936104" cy="216024"/>
              </a:xfrm>
              <a:prstGeom prst="roundRect">
                <a:avLst>
                  <a:gd name="adj" fmla="val 50000"/>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12" name="Straight Connector 11"/>
            <p:cNvCxnSpPr/>
            <p:nvPr/>
          </p:nvCxnSpPr>
          <p:spPr>
            <a:xfrm>
              <a:off x="1691680" y="2708920"/>
              <a:ext cx="4752528"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H="1" flipV="1">
              <a:off x="5364088" y="2420888"/>
              <a:ext cx="8384" cy="29641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4" name="Oval 13"/>
            <p:cNvSpPr/>
            <p:nvPr/>
          </p:nvSpPr>
          <p:spPr>
            <a:xfrm>
              <a:off x="5076056" y="1916832"/>
              <a:ext cx="576064" cy="576064"/>
            </a:xfrm>
            <a:prstGeom prst="ellipse">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5292080" y="2060848"/>
              <a:ext cx="216024" cy="216024"/>
            </a:xfrm>
            <a:prstGeom prst="ellipse">
              <a:avLst/>
            </a:prstGeom>
            <a:solidFill>
              <a:schemeClr val="accent2">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6" name="Group 17"/>
            <p:cNvGrpSpPr/>
            <p:nvPr/>
          </p:nvGrpSpPr>
          <p:grpSpPr>
            <a:xfrm>
              <a:off x="1475655" y="2435878"/>
              <a:ext cx="248213" cy="621034"/>
              <a:chOff x="1334125" y="2098623"/>
              <a:chExt cx="419724" cy="1424066"/>
            </a:xfrm>
          </p:grpSpPr>
          <p:sp>
            <p:nvSpPr>
              <p:cNvPr id="26" name="Freeform 9"/>
              <p:cNvSpPr/>
              <p:nvPr/>
            </p:nvSpPr>
            <p:spPr>
              <a:xfrm>
                <a:off x="1349115" y="2497036"/>
                <a:ext cx="374754" cy="216184"/>
              </a:xfrm>
              <a:custGeom>
                <a:avLst/>
                <a:gdLst>
                  <a:gd name="connsiteX0" fmla="*/ 374754 w 374754"/>
                  <a:gd name="connsiteY0" fmla="*/ 216184 h 216184"/>
                  <a:gd name="connsiteX1" fmla="*/ 344774 w 374754"/>
                  <a:gd name="connsiteY1" fmla="*/ 171213 h 216184"/>
                  <a:gd name="connsiteX2" fmla="*/ 299803 w 374754"/>
                  <a:gd name="connsiteY2" fmla="*/ 156223 h 216184"/>
                  <a:gd name="connsiteX3" fmla="*/ 254833 w 374754"/>
                  <a:gd name="connsiteY3" fmla="*/ 126243 h 216184"/>
                  <a:gd name="connsiteX4" fmla="*/ 224852 w 374754"/>
                  <a:gd name="connsiteY4" fmla="*/ 96262 h 216184"/>
                  <a:gd name="connsiteX5" fmla="*/ 194872 w 374754"/>
                  <a:gd name="connsiteY5" fmla="*/ 51292 h 216184"/>
                  <a:gd name="connsiteX6" fmla="*/ 104931 w 374754"/>
                  <a:gd name="connsiteY6" fmla="*/ 21312 h 216184"/>
                  <a:gd name="connsiteX7" fmla="*/ 0 w 374754"/>
                  <a:gd name="connsiteY7" fmla="*/ 6321 h 2161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4754" h="216184">
                    <a:moveTo>
                      <a:pt x="374754" y="216184"/>
                    </a:moveTo>
                    <a:cubicBezTo>
                      <a:pt x="364761" y="201194"/>
                      <a:pt x="358842" y="182468"/>
                      <a:pt x="344774" y="171213"/>
                    </a:cubicBezTo>
                    <a:cubicBezTo>
                      <a:pt x="332435" y="161342"/>
                      <a:pt x="313936" y="163289"/>
                      <a:pt x="299803" y="156223"/>
                    </a:cubicBezTo>
                    <a:cubicBezTo>
                      <a:pt x="283689" y="148166"/>
                      <a:pt x="268901" y="137497"/>
                      <a:pt x="254833" y="126243"/>
                    </a:cubicBezTo>
                    <a:cubicBezTo>
                      <a:pt x="243797" y="117414"/>
                      <a:pt x="233681" y="107298"/>
                      <a:pt x="224852" y="96262"/>
                    </a:cubicBezTo>
                    <a:cubicBezTo>
                      <a:pt x="213598" y="82194"/>
                      <a:pt x="210149" y="60840"/>
                      <a:pt x="194872" y="51292"/>
                    </a:cubicBezTo>
                    <a:cubicBezTo>
                      <a:pt x="168073" y="34543"/>
                      <a:pt x="134911" y="31305"/>
                      <a:pt x="104931" y="21312"/>
                    </a:cubicBezTo>
                    <a:cubicBezTo>
                      <a:pt x="40997" y="0"/>
                      <a:pt x="75764" y="6321"/>
                      <a:pt x="0" y="6321"/>
                    </a:cubicBezTo>
                  </a:path>
                </a:pathLst>
              </a:cu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7" name="Freeform 10"/>
              <p:cNvSpPr/>
              <p:nvPr/>
            </p:nvSpPr>
            <p:spPr>
              <a:xfrm>
                <a:off x="1346880" y="2728210"/>
                <a:ext cx="376989" cy="224852"/>
              </a:xfrm>
              <a:custGeom>
                <a:avLst/>
                <a:gdLst>
                  <a:gd name="connsiteX0" fmla="*/ 376989 w 376989"/>
                  <a:gd name="connsiteY0" fmla="*/ 0 h 224852"/>
                  <a:gd name="connsiteX1" fmla="*/ 332018 w 376989"/>
                  <a:gd name="connsiteY1" fmla="*/ 14990 h 224852"/>
                  <a:gd name="connsiteX2" fmla="*/ 152136 w 376989"/>
                  <a:gd name="connsiteY2" fmla="*/ 29980 h 224852"/>
                  <a:gd name="connsiteX3" fmla="*/ 137146 w 376989"/>
                  <a:gd name="connsiteY3" fmla="*/ 74951 h 224852"/>
                  <a:gd name="connsiteX4" fmla="*/ 92176 w 376989"/>
                  <a:gd name="connsiteY4" fmla="*/ 104931 h 224852"/>
                  <a:gd name="connsiteX5" fmla="*/ 2235 w 376989"/>
                  <a:gd name="connsiteY5" fmla="*/ 209862 h 224852"/>
                  <a:gd name="connsiteX6" fmla="*/ 2235 w 376989"/>
                  <a:gd name="connsiteY6" fmla="*/ 224852 h 224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6989" h="224852">
                    <a:moveTo>
                      <a:pt x="376989" y="0"/>
                    </a:moveTo>
                    <a:cubicBezTo>
                      <a:pt x="361999" y="4997"/>
                      <a:pt x="347681" y="12902"/>
                      <a:pt x="332018" y="14990"/>
                    </a:cubicBezTo>
                    <a:cubicBezTo>
                      <a:pt x="272377" y="22942"/>
                      <a:pt x="209644" y="12285"/>
                      <a:pt x="152136" y="29980"/>
                    </a:cubicBezTo>
                    <a:cubicBezTo>
                      <a:pt x="137034" y="34627"/>
                      <a:pt x="147017" y="62612"/>
                      <a:pt x="137146" y="74951"/>
                    </a:cubicBezTo>
                    <a:cubicBezTo>
                      <a:pt x="125892" y="89019"/>
                      <a:pt x="105855" y="93207"/>
                      <a:pt x="92176" y="104931"/>
                    </a:cubicBezTo>
                    <a:cubicBezTo>
                      <a:pt x="59905" y="132592"/>
                      <a:pt x="22126" y="170080"/>
                      <a:pt x="2235" y="209862"/>
                    </a:cubicBezTo>
                    <a:cubicBezTo>
                      <a:pt x="0" y="214331"/>
                      <a:pt x="2235" y="219855"/>
                      <a:pt x="2235" y="224852"/>
                    </a:cubicBezTo>
                  </a:path>
                </a:pathLst>
              </a:cu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8" name="Freeform 27"/>
              <p:cNvSpPr/>
              <p:nvPr/>
            </p:nvSpPr>
            <p:spPr>
              <a:xfrm>
                <a:off x="1364105" y="2758190"/>
                <a:ext cx="389744" cy="554636"/>
              </a:xfrm>
              <a:custGeom>
                <a:avLst/>
                <a:gdLst>
                  <a:gd name="connsiteX0" fmla="*/ 389744 w 389744"/>
                  <a:gd name="connsiteY0" fmla="*/ 0 h 554636"/>
                  <a:gd name="connsiteX1" fmla="*/ 329784 w 389744"/>
                  <a:gd name="connsiteY1" fmla="*/ 29980 h 554636"/>
                  <a:gd name="connsiteX2" fmla="*/ 314793 w 389744"/>
                  <a:gd name="connsiteY2" fmla="*/ 104931 h 554636"/>
                  <a:gd name="connsiteX3" fmla="*/ 284813 w 389744"/>
                  <a:gd name="connsiteY3" fmla="*/ 359764 h 554636"/>
                  <a:gd name="connsiteX4" fmla="*/ 239843 w 389744"/>
                  <a:gd name="connsiteY4" fmla="*/ 374754 h 554636"/>
                  <a:gd name="connsiteX5" fmla="*/ 44970 w 389744"/>
                  <a:gd name="connsiteY5" fmla="*/ 389744 h 554636"/>
                  <a:gd name="connsiteX6" fmla="*/ 14990 w 389744"/>
                  <a:gd name="connsiteY6" fmla="*/ 479685 h 554636"/>
                  <a:gd name="connsiteX7" fmla="*/ 0 w 389744"/>
                  <a:gd name="connsiteY7" fmla="*/ 554636 h 554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9744" h="554636">
                    <a:moveTo>
                      <a:pt x="389744" y="0"/>
                    </a:moveTo>
                    <a:cubicBezTo>
                      <a:pt x="369757" y="9993"/>
                      <a:pt x="342772" y="11797"/>
                      <a:pt x="329784" y="29980"/>
                    </a:cubicBezTo>
                    <a:cubicBezTo>
                      <a:pt x="314975" y="50713"/>
                      <a:pt x="318236" y="79686"/>
                      <a:pt x="314793" y="104931"/>
                    </a:cubicBezTo>
                    <a:cubicBezTo>
                      <a:pt x="303237" y="189677"/>
                      <a:pt x="307704" y="277354"/>
                      <a:pt x="284813" y="359764"/>
                    </a:cubicBezTo>
                    <a:cubicBezTo>
                      <a:pt x="280584" y="374988"/>
                      <a:pt x="255522" y="372794"/>
                      <a:pt x="239843" y="374754"/>
                    </a:cubicBezTo>
                    <a:cubicBezTo>
                      <a:pt x="175197" y="382835"/>
                      <a:pt x="109928" y="384747"/>
                      <a:pt x="44970" y="389744"/>
                    </a:cubicBezTo>
                    <a:cubicBezTo>
                      <a:pt x="34977" y="419724"/>
                      <a:pt x="21188" y="448697"/>
                      <a:pt x="14990" y="479685"/>
                    </a:cubicBezTo>
                    <a:lnTo>
                      <a:pt x="0" y="554636"/>
                    </a:lnTo>
                  </a:path>
                </a:pathLst>
              </a:cu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9" name="Freeform 28"/>
              <p:cNvSpPr/>
              <p:nvPr/>
            </p:nvSpPr>
            <p:spPr>
              <a:xfrm>
                <a:off x="1371382" y="3162925"/>
                <a:ext cx="217575" cy="359764"/>
              </a:xfrm>
              <a:custGeom>
                <a:avLst/>
                <a:gdLst>
                  <a:gd name="connsiteX0" fmla="*/ 217575 w 217575"/>
                  <a:gd name="connsiteY0" fmla="*/ 0 h 359764"/>
                  <a:gd name="connsiteX1" fmla="*/ 187595 w 217575"/>
                  <a:gd name="connsiteY1" fmla="*/ 89941 h 359764"/>
                  <a:gd name="connsiteX2" fmla="*/ 142625 w 217575"/>
                  <a:gd name="connsiteY2" fmla="*/ 239842 h 359764"/>
                  <a:gd name="connsiteX3" fmla="*/ 52684 w 217575"/>
                  <a:gd name="connsiteY3" fmla="*/ 284813 h 359764"/>
                  <a:gd name="connsiteX4" fmla="*/ 7713 w 217575"/>
                  <a:gd name="connsiteY4" fmla="*/ 314793 h 359764"/>
                  <a:gd name="connsiteX5" fmla="*/ 7713 w 217575"/>
                  <a:gd name="connsiteY5" fmla="*/ 359764 h 359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7575" h="359764">
                    <a:moveTo>
                      <a:pt x="217575" y="0"/>
                    </a:moveTo>
                    <a:cubicBezTo>
                      <a:pt x="207582" y="29980"/>
                      <a:pt x="192064" y="58657"/>
                      <a:pt x="187595" y="89941"/>
                    </a:cubicBezTo>
                    <a:cubicBezTo>
                      <a:pt x="178160" y="155988"/>
                      <a:pt x="188072" y="194395"/>
                      <a:pt x="142625" y="239842"/>
                    </a:cubicBezTo>
                    <a:cubicBezTo>
                      <a:pt x="99664" y="282803"/>
                      <a:pt x="101452" y="260429"/>
                      <a:pt x="52684" y="284813"/>
                    </a:cubicBezTo>
                    <a:cubicBezTo>
                      <a:pt x="36570" y="292870"/>
                      <a:pt x="16982" y="299344"/>
                      <a:pt x="7713" y="314793"/>
                    </a:cubicBezTo>
                    <a:cubicBezTo>
                      <a:pt x="0" y="327647"/>
                      <a:pt x="7713" y="344774"/>
                      <a:pt x="7713" y="359764"/>
                    </a:cubicBezTo>
                  </a:path>
                </a:pathLst>
              </a:cu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0" name="Freeform 29"/>
              <p:cNvSpPr/>
              <p:nvPr/>
            </p:nvSpPr>
            <p:spPr>
              <a:xfrm>
                <a:off x="1334125" y="2624048"/>
                <a:ext cx="149901" cy="149132"/>
              </a:xfrm>
              <a:custGeom>
                <a:avLst/>
                <a:gdLst>
                  <a:gd name="connsiteX0" fmla="*/ 149901 w 149901"/>
                  <a:gd name="connsiteY0" fmla="*/ 149132 h 149132"/>
                  <a:gd name="connsiteX1" fmla="*/ 74950 w 149901"/>
                  <a:gd name="connsiteY1" fmla="*/ 104162 h 149132"/>
                  <a:gd name="connsiteX2" fmla="*/ 0 w 149901"/>
                  <a:gd name="connsiteY2" fmla="*/ 14221 h 149132"/>
                </a:gdLst>
                <a:ahLst/>
                <a:cxnLst>
                  <a:cxn ang="0">
                    <a:pos x="connsiteX0" y="connsiteY0"/>
                  </a:cxn>
                  <a:cxn ang="0">
                    <a:pos x="connsiteX1" y="connsiteY1"/>
                  </a:cxn>
                  <a:cxn ang="0">
                    <a:pos x="connsiteX2" y="connsiteY2"/>
                  </a:cxn>
                </a:cxnLst>
                <a:rect l="l" t="t" r="r" b="b"/>
                <a:pathLst>
                  <a:path w="149901" h="149132">
                    <a:moveTo>
                      <a:pt x="149901" y="149132"/>
                    </a:moveTo>
                    <a:cubicBezTo>
                      <a:pt x="119131" y="138875"/>
                      <a:pt x="91411" y="137084"/>
                      <a:pt x="74950" y="104162"/>
                    </a:cubicBezTo>
                    <a:cubicBezTo>
                      <a:pt x="22869" y="0"/>
                      <a:pt x="84807" y="14221"/>
                      <a:pt x="0" y="14221"/>
                    </a:cubicBezTo>
                  </a:path>
                </a:pathLst>
              </a:cu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1" name="Freeform 30"/>
              <p:cNvSpPr/>
              <p:nvPr/>
            </p:nvSpPr>
            <p:spPr>
              <a:xfrm>
                <a:off x="1379095" y="3013023"/>
                <a:ext cx="137451" cy="156825"/>
              </a:xfrm>
              <a:custGeom>
                <a:avLst/>
                <a:gdLst>
                  <a:gd name="connsiteX0" fmla="*/ 119921 w 137451"/>
                  <a:gd name="connsiteY0" fmla="*/ 134911 h 156825"/>
                  <a:gd name="connsiteX1" fmla="*/ 59961 w 137451"/>
                  <a:gd name="connsiteY1" fmla="*/ 59961 h 156825"/>
                  <a:gd name="connsiteX2" fmla="*/ 44971 w 137451"/>
                  <a:gd name="connsiteY2" fmla="*/ 14990 h 156825"/>
                  <a:gd name="connsiteX3" fmla="*/ 0 w 137451"/>
                  <a:gd name="connsiteY3" fmla="*/ 0 h 156825"/>
                </a:gdLst>
                <a:ahLst/>
                <a:cxnLst>
                  <a:cxn ang="0">
                    <a:pos x="connsiteX0" y="connsiteY0"/>
                  </a:cxn>
                  <a:cxn ang="0">
                    <a:pos x="connsiteX1" y="connsiteY1"/>
                  </a:cxn>
                  <a:cxn ang="0">
                    <a:pos x="connsiteX2" y="connsiteY2"/>
                  </a:cxn>
                  <a:cxn ang="0">
                    <a:pos x="connsiteX3" y="connsiteY3"/>
                  </a:cxn>
                </a:cxnLst>
                <a:rect l="l" t="t" r="r" b="b"/>
                <a:pathLst>
                  <a:path w="137451" h="156825">
                    <a:moveTo>
                      <a:pt x="119921" y="134911"/>
                    </a:moveTo>
                    <a:cubicBezTo>
                      <a:pt x="82243" y="21876"/>
                      <a:pt x="137451" y="156825"/>
                      <a:pt x="59961" y="59961"/>
                    </a:cubicBezTo>
                    <a:cubicBezTo>
                      <a:pt x="50090" y="47622"/>
                      <a:pt x="56144" y="26163"/>
                      <a:pt x="44971" y="14990"/>
                    </a:cubicBezTo>
                    <a:cubicBezTo>
                      <a:pt x="33798" y="3817"/>
                      <a:pt x="0" y="0"/>
                      <a:pt x="0" y="0"/>
                    </a:cubicBezTo>
                  </a:path>
                </a:pathLst>
              </a:cu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2" name="Freeform 31"/>
              <p:cNvSpPr/>
              <p:nvPr/>
            </p:nvSpPr>
            <p:spPr>
              <a:xfrm>
                <a:off x="1379095" y="2098623"/>
                <a:ext cx="299803" cy="599607"/>
              </a:xfrm>
              <a:custGeom>
                <a:avLst/>
                <a:gdLst>
                  <a:gd name="connsiteX0" fmla="*/ 299803 w 299803"/>
                  <a:gd name="connsiteY0" fmla="*/ 599607 h 599607"/>
                  <a:gd name="connsiteX1" fmla="*/ 254833 w 299803"/>
                  <a:gd name="connsiteY1" fmla="*/ 554636 h 599607"/>
                  <a:gd name="connsiteX2" fmla="*/ 224853 w 299803"/>
                  <a:gd name="connsiteY2" fmla="*/ 464695 h 599607"/>
                  <a:gd name="connsiteX3" fmla="*/ 194872 w 299803"/>
                  <a:gd name="connsiteY3" fmla="*/ 419725 h 599607"/>
                  <a:gd name="connsiteX4" fmla="*/ 164892 w 299803"/>
                  <a:gd name="connsiteY4" fmla="*/ 104931 h 599607"/>
                  <a:gd name="connsiteX5" fmla="*/ 89941 w 299803"/>
                  <a:gd name="connsiteY5" fmla="*/ 29980 h 599607"/>
                  <a:gd name="connsiteX6" fmla="*/ 0 w 299803"/>
                  <a:gd name="connsiteY6" fmla="*/ 0 h 599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9803" h="599607">
                    <a:moveTo>
                      <a:pt x="299803" y="599607"/>
                    </a:moveTo>
                    <a:cubicBezTo>
                      <a:pt x="284813" y="584617"/>
                      <a:pt x="265128" y="573168"/>
                      <a:pt x="254833" y="554636"/>
                    </a:cubicBezTo>
                    <a:cubicBezTo>
                      <a:pt x="239486" y="527011"/>
                      <a:pt x="242383" y="490989"/>
                      <a:pt x="224853" y="464695"/>
                    </a:cubicBezTo>
                    <a:lnTo>
                      <a:pt x="194872" y="419725"/>
                    </a:lnTo>
                    <a:cubicBezTo>
                      <a:pt x="143743" y="266335"/>
                      <a:pt x="224392" y="521434"/>
                      <a:pt x="164892" y="104931"/>
                    </a:cubicBezTo>
                    <a:cubicBezTo>
                      <a:pt x="160488" y="74104"/>
                      <a:pt x="114331" y="40820"/>
                      <a:pt x="89941" y="29980"/>
                    </a:cubicBezTo>
                    <a:cubicBezTo>
                      <a:pt x="61063" y="17145"/>
                      <a:pt x="0" y="0"/>
                      <a:pt x="0" y="0"/>
                    </a:cubicBezTo>
                  </a:path>
                </a:pathLst>
              </a:cu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3" name="Freeform 32"/>
              <p:cNvSpPr/>
              <p:nvPr/>
            </p:nvSpPr>
            <p:spPr>
              <a:xfrm>
                <a:off x="1409075" y="2278505"/>
                <a:ext cx="149902" cy="98256"/>
              </a:xfrm>
              <a:custGeom>
                <a:avLst/>
                <a:gdLst>
                  <a:gd name="connsiteX0" fmla="*/ 149902 w 149902"/>
                  <a:gd name="connsiteY0" fmla="*/ 0 h 98256"/>
                  <a:gd name="connsiteX1" fmla="*/ 134912 w 149902"/>
                  <a:gd name="connsiteY1" fmla="*/ 44970 h 98256"/>
                  <a:gd name="connsiteX2" fmla="*/ 89941 w 149902"/>
                  <a:gd name="connsiteY2" fmla="*/ 59961 h 98256"/>
                  <a:gd name="connsiteX3" fmla="*/ 0 w 149902"/>
                  <a:gd name="connsiteY3" fmla="*/ 89941 h 98256"/>
                </a:gdLst>
                <a:ahLst/>
                <a:cxnLst>
                  <a:cxn ang="0">
                    <a:pos x="connsiteX0" y="connsiteY0"/>
                  </a:cxn>
                  <a:cxn ang="0">
                    <a:pos x="connsiteX1" y="connsiteY1"/>
                  </a:cxn>
                  <a:cxn ang="0">
                    <a:pos x="connsiteX2" y="connsiteY2"/>
                  </a:cxn>
                  <a:cxn ang="0">
                    <a:pos x="connsiteX3" y="connsiteY3"/>
                  </a:cxn>
                </a:cxnLst>
                <a:rect l="l" t="t" r="r" b="b"/>
                <a:pathLst>
                  <a:path w="149902" h="98256">
                    <a:moveTo>
                      <a:pt x="149902" y="0"/>
                    </a:moveTo>
                    <a:cubicBezTo>
                      <a:pt x="144905" y="14990"/>
                      <a:pt x="146085" y="33797"/>
                      <a:pt x="134912" y="44970"/>
                    </a:cubicBezTo>
                    <a:cubicBezTo>
                      <a:pt x="123739" y="56143"/>
                      <a:pt x="104074" y="52894"/>
                      <a:pt x="89941" y="59961"/>
                    </a:cubicBezTo>
                    <a:cubicBezTo>
                      <a:pt x="13352" y="98256"/>
                      <a:pt x="78918" y="89941"/>
                      <a:pt x="0" y="89941"/>
                    </a:cubicBezTo>
                  </a:path>
                </a:pathLst>
              </a:cu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17" name="Group 18"/>
            <p:cNvGrpSpPr/>
            <p:nvPr/>
          </p:nvGrpSpPr>
          <p:grpSpPr>
            <a:xfrm flipH="1">
              <a:off x="6444208" y="2435878"/>
              <a:ext cx="248213" cy="621034"/>
              <a:chOff x="1334125" y="2098623"/>
              <a:chExt cx="419724" cy="1424066"/>
            </a:xfrm>
          </p:grpSpPr>
          <p:sp>
            <p:nvSpPr>
              <p:cNvPr id="18" name="Freeform 17"/>
              <p:cNvSpPr/>
              <p:nvPr/>
            </p:nvSpPr>
            <p:spPr>
              <a:xfrm>
                <a:off x="1349115" y="2497036"/>
                <a:ext cx="374754" cy="216184"/>
              </a:xfrm>
              <a:custGeom>
                <a:avLst/>
                <a:gdLst>
                  <a:gd name="connsiteX0" fmla="*/ 374754 w 374754"/>
                  <a:gd name="connsiteY0" fmla="*/ 216184 h 216184"/>
                  <a:gd name="connsiteX1" fmla="*/ 344774 w 374754"/>
                  <a:gd name="connsiteY1" fmla="*/ 171213 h 216184"/>
                  <a:gd name="connsiteX2" fmla="*/ 299803 w 374754"/>
                  <a:gd name="connsiteY2" fmla="*/ 156223 h 216184"/>
                  <a:gd name="connsiteX3" fmla="*/ 254833 w 374754"/>
                  <a:gd name="connsiteY3" fmla="*/ 126243 h 216184"/>
                  <a:gd name="connsiteX4" fmla="*/ 224852 w 374754"/>
                  <a:gd name="connsiteY4" fmla="*/ 96262 h 216184"/>
                  <a:gd name="connsiteX5" fmla="*/ 194872 w 374754"/>
                  <a:gd name="connsiteY5" fmla="*/ 51292 h 216184"/>
                  <a:gd name="connsiteX6" fmla="*/ 104931 w 374754"/>
                  <a:gd name="connsiteY6" fmla="*/ 21312 h 216184"/>
                  <a:gd name="connsiteX7" fmla="*/ 0 w 374754"/>
                  <a:gd name="connsiteY7" fmla="*/ 6321 h 2161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4754" h="216184">
                    <a:moveTo>
                      <a:pt x="374754" y="216184"/>
                    </a:moveTo>
                    <a:cubicBezTo>
                      <a:pt x="364761" y="201194"/>
                      <a:pt x="358842" y="182468"/>
                      <a:pt x="344774" y="171213"/>
                    </a:cubicBezTo>
                    <a:cubicBezTo>
                      <a:pt x="332435" y="161342"/>
                      <a:pt x="313936" y="163289"/>
                      <a:pt x="299803" y="156223"/>
                    </a:cubicBezTo>
                    <a:cubicBezTo>
                      <a:pt x="283689" y="148166"/>
                      <a:pt x="268901" y="137497"/>
                      <a:pt x="254833" y="126243"/>
                    </a:cubicBezTo>
                    <a:cubicBezTo>
                      <a:pt x="243797" y="117414"/>
                      <a:pt x="233681" y="107298"/>
                      <a:pt x="224852" y="96262"/>
                    </a:cubicBezTo>
                    <a:cubicBezTo>
                      <a:pt x="213598" y="82194"/>
                      <a:pt x="210149" y="60840"/>
                      <a:pt x="194872" y="51292"/>
                    </a:cubicBezTo>
                    <a:cubicBezTo>
                      <a:pt x="168073" y="34543"/>
                      <a:pt x="134911" y="31305"/>
                      <a:pt x="104931" y="21312"/>
                    </a:cubicBezTo>
                    <a:cubicBezTo>
                      <a:pt x="40997" y="0"/>
                      <a:pt x="75764" y="6321"/>
                      <a:pt x="0" y="6321"/>
                    </a:cubicBezTo>
                  </a:path>
                </a:pathLst>
              </a:cu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9" name="Freeform 18"/>
              <p:cNvSpPr/>
              <p:nvPr/>
            </p:nvSpPr>
            <p:spPr>
              <a:xfrm>
                <a:off x="1346880" y="2728210"/>
                <a:ext cx="376989" cy="224852"/>
              </a:xfrm>
              <a:custGeom>
                <a:avLst/>
                <a:gdLst>
                  <a:gd name="connsiteX0" fmla="*/ 376989 w 376989"/>
                  <a:gd name="connsiteY0" fmla="*/ 0 h 224852"/>
                  <a:gd name="connsiteX1" fmla="*/ 332018 w 376989"/>
                  <a:gd name="connsiteY1" fmla="*/ 14990 h 224852"/>
                  <a:gd name="connsiteX2" fmla="*/ 152136 w 376989"/>
                  <a:gd name="connsiteY2" fmla="*/ 29980 h 224852"/>
                  <a:gd name="connsiteX3" fmla="*/ 137146 w 376989"/>
                  <a:gd name="connsiteY3" fmla="*/ 74951 h 224852"/>
                  <a:gd name="connsiteX4" fmla="*/ 92176 w 376989"/>
                  <a:gd name="connsiteY4" fmla="*/ 104931 h 224852"/>
                  <a:gd name="connsiteX5" fmla="*/ 2235 w 376989"/>
                  <a:gd name="connsiteY5" fmla="*/ 209862 h 224852"/>
                  <a:gd name="connsiteX6" fmla="*/ 2235 w 376989"/>
                  <a:gd name="connsiteY6" fmla="*/ 224852 h 224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6989" h="224852">
                    <a:moveTo>
                      <a:pt x="376989" y="0"/>
                    </a:moveTo>
                    <a:cubicBezTo>
                      <a:pt x="361999" y="4997"/>
                      <a:pt x="347681" y="12902"/>
                      <a:pt x="332018" y="14990"/>
                    </a:cubicBezTo>
                    <a:cubicBezTo>
                      <a:pt x="272377" y="22942"/>
                      <a:pt x="209644" y="12285"/>
                      <a:pt x="152136" y="29980"/>
                    </a:cubicBezTo>
                    <a:cubicBezTo>
                      <a:pt x="137034" y="34627"/>
                      <a:pt x="147017" y="62612"/>
                      <a:pt x="137146" y="74951"/>
                    </a:cubicBezTo>
                    <a:cubicBezTo>
                      <a:pt x="125892" y="89019"/>
                      <a:pt x="105855" y="93207"/>
                      <a:pt x="92176" y="104931"/>
                    </a:cubicBezTo>
                    <a:cubicBezTo>
                      <a:pt x="59905" y="132592"/>
                      <a:pt x="22126" y="170080"/>
                      <a:pt x="2235" y="209862"/>
                    </a:cubicBezTo>
                    <a:cubicBezTo>
                      <a:pt x="0" y="214331"/>
                      <a:pt x="2235" y="219855"/>
                      <a:pt x="2235" y="224852"/>
                    </a:cubicBezTo>
                  </a:path>
                </a:pathLst>
              </a:cu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0" name="Freeform 19"/>
              <p:cNvSpPr/>
              <p:nvPr/>
            </p:nvSpPr>
            <p:spPr>
              <a:xfrm>
                <a:off x="1364105" y="2758190"/>
                <a:ext cx="389744" cy="554636"/>
              </a:xfrm>
              <a:custGeom>
                <a:avLst/>
                <a:gdLst>
                  <a:gd name="connsiteX0" fmla="*/ 389744 w 389744"/>
                  <a:gd name="connsiteY0" fmla="*/ 0 h 554636"/>
                  <a:gd name="connsiteX1" fmla="*/ 329784 w 389744"/>
                  <a:gd name="connsiteY1" fmla="*/ 29980 h 554636"/>
                  <a:gd name="connsiteX2" fmla="*/ 314793 w 389744"/>
                  <a:gd name="connsiteY2" fmla="*/ 104931 h 554636"/>
                  <a:gd name="connsiteX3" fmla="*/ 284813 w 389744"/>
                  <a:gd name="connsiteY3" fmla="*/ 359764 h 554636"/>
                  <a:gd name="connsiteX4" fmla="*/ 239843 w 389744"/>
                  <a:gd name="connsiteY4" fmla="*/ 374754 h 554636"/>
                  <a:gd name="connsiteX5" fmla="*/ 44970 w 389744"/>
                  <a:gd name="connsiteY5" fmla="*/ 389744 h 554636"/>
                  <a:gd name="connsiteX6" fmla="*/ 14990 w 389744"/>
                  <a:gd name="connsiteY6" fmla="*/ 479685 h 554636"/>
                  <a:gd name="connsiteX7" fmla="*/ 0 w 389744"/>
                  <a:gd name="connsiteY7" fmla="*/ 554636 h 5546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89744" h="554636">
                    <a:moveTo>
                      <a:pt x="389744" y="0"/>
                    </a:moveTo>
                    <a:cubicBezTo>
                      <a:pt x="369757" y="9993"/>
                      <a:pt x="342772" y="11797"/>
                      <a:pt x="329784" y="29980"/>
                    </a:cubicBezTo>
                    <a:cubicBezTo>
                      <a:pt x="314975" y="50713"/>
                      <a:pt x="318236" y="79686"/>
                      <a:pt x="314793" y="104931"/>
                    </a:cubicBezTo>
                    <a:cubicBezTo>
                      <a:pt x="303237" y="189677"/>
                      <a:pt x="307704" y="277354"/>
                      <a:pt x="284813" y="359764"/>
                    </a:cubicBezTo>
                    <a:cubicBezTo>
                      <a:pt x="280584" y="374988"/>
                      <a:pt x="255522" y="372794"/>
                      <a:pt x="239843" y="374754"/>
                    </a:cubicBezTo>
                    <a:cubicBezTo>
                      <a:pt x="175197" y="382835"/>
                      <a:pt x="109928" y="384747"/>
                      <a:pt x="44970" y="389744"/>
                    </a:cubicBezTo>
                    <a:cubicBezTo>
                      <a:pt x="34977" y="419724"/>
                      <a:pt x="21188" y="448697"/>
                      <a:pt x="14990" y="479685"/>
                    </a:cubicBezTo>
                    <a:lnTo>
                      <a:pt x="0" y="554636"/>
                    </a:lnTo>
                  </a:path>
                </a:pathLst>
              </a:cu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1" name="Freeform 20"/>
              <p:cNvSpPr/>
              <p:nvPr/>
            </p:nvSpPr>
            <p:spPr>
              <a:xfrm>
                <a:off x="1371382" y="3162925"/>
                <a:ext cx="217575" cy="359764"/>
              </a:xfrm>
              <a:custGeom>
                <a:avLst/>
                <a:gdLst>
                  <a:gd name="connsiteX0" fmla="*/ 217575 w 217575"/>
                  <a:gd name="connsiteY0" fmla="*/ 0 h 359764"/>
                  <a:gd name="connsiteX1" fmla="*/ 187595 w 217575"/>
                  <a:gd name="connsiteY1" fmla="*/ 89941 h 359764"/>
                  <a:gd name="connsiteX2" fmla="*/ 142625 w 217575"/>
                  <a:gd name="connsiteY2" fmla="*/ 239842 h 359764"/>
                  <a:gd name="connsiteX3" fmla="*/ 52684 w 217575"/>
                  <a:gd name="connsiteY3" fmla="*/ 284813 h 359764"/>
                  <a:gd name="connsiteX4" fmla="*/ 7713 w 217575"/>
                  <a:gd name="connsiteY4" fmla="*/ 314793 h 359764"/>
                  <a:gd name="connsiteX5" fmla="*/ 7713 w 217575"/>
                  <a:gd name="connsiteY5" fmla="*/ 359764 h 359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7575" h="359764">
                    <a:moveTo>
                      <a:pt x="217575" y="0"/>
                    </a:moveTo>
                    <a:cubicBezTo>
                      <a:pt x="207582" y="29980"/>
                      <a:pt x="192064" y="58657"/>
                      <a:pt x="187595" y="89941"/>
                    </a:cubicBezTo>
                    <a:cubicBezTo>
                      <a:pt x="178160" y="155988"/>
                      <a:pt x="188072" y="194395"/>
                      <a:pt x="142625" y="239842"/>
                    </a:cubicBezTo>
                    <a:cubicBezTo>
                      <a:pt x="99664" y="282803"/>
                      <a:pt x="101452" y="260429"/>
                      <a:pt x="52684" y="284813"/>
                    </a:cubicBezTo>
                    <a:cubicBezTo>
                      <a:pt x="36570" y="292870"/>
                      <a:pt x="16982" y="299344"/>
                      <a:pt x="7713" y="314793"/>
                    </a:cubicBezTo>
                    <a:cubicBezTo>
                      <a:pt x="0" y="327647"/>
                      <a:pt x="7713" y="344774"/>
                      <a:pt x="7713" y="359764"/>
                    </a:cubicBezTo>
                  </a:path>
                </a:pathLst>
              </a:cu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2" name="Freeform 21"/>
              <p:cNvSpPr/>
              <p:nvPr/>
            </p:nvSpPr>
            <p:spPr>
              <a:xfrm>
                <a:off x="1334125" y="2624048"/>
                <a:ext cx="149901" cy="149132"/>
              </a:xfrm>
              <a:custGeom>
                <a:avLst/>
                <a:gdLst>
                  <a:gd name="connsiteX0" fmla="*/ 149901 w 149901"/>
                  <a:gd name="connsiteY0" fmla="*/ 149132 h 149132"/>
                  <a:gd name="connsiteX1" fmla="*/ 74950 w 149901"/>
                  <a:gd name="connsiteY1" fmla="*/ 104162 h 149132"/>
                  <a:gd name="connsiteX2" fmla="*/ 0 w 149901"/>
                  <a:gd name="connsiteY2" fmla="*/ 14221 h 149132"/>
                </a:gdLst>
                <a:ahLst/>
                <a:cxnLst>
                  <a:cxn ang="0">
                    <a:pos x="connsiteX0" y="connsiteY0"/>
                  </a:cxn>
                  <a:cxn ang="0">
                    <a:pos x="connsiteX1" y="connsiteY1"/>
                  </a:cxn>
                  <a:cxn ang="0">
                    <a:pos x="connsiteX2" y="connsiteY2"/>
                  </a:cxn>
                </a:cxnLst>
                <a:rect l="l" t="t" r="r" b="b"/>
                <a:pathLst>
                  <a:path w="149901" h="149132">
                    <a:moveTo>
                      <a:pt x="149901" y="149132"/>
                    </a:moveTo>
                    <a:cubicBezTo>
                      <a:pt x="119131" y="138875"/>
                      <a:pt x="91411" y="137084"/>
                      <a:pt x="74950" y="104162"/>
                    </a:cubicBezTo>
                    <a:cubicBezTo>
                      <a:pt x="22869" y="0"/>
                      <a:pt x="84807" y="14221"/>
                      <a:pt x="0" y="14221"/>
                    </a:cubicBezTo>
                  </a:path>
                </a:pathLst>
              </a:cu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3" name="Freeform 22"/>
              <p:cNvSpPr/>
              <p:nvPr/>
            </p:nvSpPr>
            <p:spPr>
              <a:xfrm>
                <a:off x="1379095" y="3013023"/>
                <a:ext cx="137451" cy="156825"/>
              </a:xfrm>
              <a:custGeom>
                <a:avLst/>
                <a:gdLst>
                  <a:gd name="connsiteX0" fmla="*/ 119921 w 137451"/>
                  <a:gd name="connsiteY0" fmla="*/ 134911 h 156825"/>
                  <a:gd name="connsiteX1" fmla="*/ 59961 w 137451"/>
                  <a:gd name="connsiteY1" fmla="*/ 59961 h 156825"/>
                  <a:gd name="connsiteX2" fmla="*/ 44971 w 137451"/>
                  <a:gd name="connsiteY2" fmla="*/ 14990 h 156825"/>
                  <a:gd name="connsiteX3" fmla="*/ 0 w 137451"/>
                  <a:gd name="connsiteY3" fmla="*/ 0 h 156825"/>
                </a:gdLst>
                <a:ahLst/>
                <a:cxnLst>
                  <a:cxn ang="0">
                    <a:pos x="connsiteX0" y="connsiteY0"/>
                  </a:cxn>
                  <a:cxn ang="0">
                    <a:pos x="connsiteX1" y="connsiteY1"/>
                  </a:cxn>
                  <a:cxn ang="0">
                    <a:pos x="connsiteX2" y="connsiteY2"/>
                  </a:cxn>
                  <a:cxn ang="0">
                    <a:pos x="connsiteX3" y="connsiteY3"/>
                  </a:cxn>
                </a:cxnLst>
                <a:rect l="l" t="t" r="r" b="b"/>
                <a:pathLst>
                  <a:path w="137451" h="156825">
                    <a:moveTo>
                      <a:pt x="119921" y="134911"/>
                    </a:moveTo>
                    <a:cubicBezTo>
                      <a:pt x="82243" y="21876"/>
                      <a:pt x="137451" y="156825"/>
                      <a:pt x="59961" y="59961"/>
                    </a:cubicBezTo>
                    <a:cubicBezTo>
                      <a:pt x="50090" y="47622"/>
                      <a:pt x="56144" y="26163"/>
                      <a:pt x="44971" y="14990"/>
                    </a:cubicBezTo>
                    <a:cubicBezTo>
                      <a:pt x="33798" y="3817"/>
                      <a:pt x="0" y="0"/>
                      <a:pt x="0" y="0"/>
                    </a:cubicBezTo>
                  </a:path>
                </a:pathLst>
              </a:cu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4" name="Freeform 23"/>
              <p:cNvSpPr/>
              <p:nvPr/>
            </p:nvSpPr>
            <p:spPr>
              <a:xfrm>
                <a:off x="1379095" y="2098623"/>
                <a:ext cx="299803" cy="599607"/>
              </a:xfrm>
              <a:custGeom>
                <a:avLst/>
                <a:gdLst>
                  <a:gd name="connsiteX0" fmla="*/ 299803 w 299803"/>
                  <a:gd name="connsiteY0" fmla="*/ 599607 h 599607"/>
                  <a:gd name="connsiteX1" fmla="*/ 254833 w 299803"/>
                  <a:gd name="connsiteY1" fmla="*/ 554636 h 599607"/>
                  <a:gd name="connsiteX2" fmla="*/ 224853 w 299803"/>
                  <a:gd name="connsiteY2" fmla="*/ 464695 h 599607"/>
                  <a:gd name="connsiteX3" fmla="*/ 194872 w 299803"/>
                  <a:gd name="connsiteY3" fmla="*/ 419725 h 599607"/>
                  <a:gd name="connsiteX4" fmla="*/ 164892 w 299803"/>
                  <a:gd name="connsiteY4" fmla="*/ 104931 h 599607"/>
                  <a:gd name="connsiteX5" fmla="*/ 89941 w 299803"/>
                  <a:gd name="connsiteY5" fmla="*/ 29980 h 599607"/>
                  <a:gd name="connsiteX6" fmla="*/ 0 w 299803"/>
                  <a:gd name="connsiteY6" fmla="*/ 0 h 599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9803" h="599607">
                    <a:moveTo>
                      <a:pt x="299803" y="599607"/>
                    </a:moveTo>
                    <a:cubicBezTo>
                      <a:pt x="284813" y="584617"/>
                      <a:pt x="265128" y="573168"/>
                      <a:pt x="254833" y="554636"/>
                    </a:cubicBezTo>
                    <a:cubicBezTo>
                      <a:pt x="239486" y="527011"/>
                      <a:pt x="242383" y="490989"/>
                      <a:pt x="224853" y="464695"/>
                    </a:cubicBezTo>
                    <a:lnTo>
                      <a:pt x="194872" y="419725"/>
                    </a:lnTo>
                    <a:cubicBezTo>
                      <a:pt x="143743" y="266335"/>
                      <a:pt x="224392" y="521434"/>
                      <a:pt x="164892" y="104931"/>
                    </a:cubicBezTo>
                    <a:cubicBezTo>
                      <a:pt x="160488" y="74104"/>
                      <a:pt x="114331" y="40820"/>
                      <a:pt x="89941" y="29980"/>
                    </a:cubicBezTo>
                    <a:cubicBezTo>
                      <a:pt x="61063" y="17145"/>
                      <a:pt x="0" y="0"/>
                      <a:pt x="0" y="0"/>
                    </a:cubicBezTo>
                  </a:path>
                </a:pathLst>
              </a:cu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5" name="Freeform 24"/>
              <p:cNvSpPr/>
              <p:nvPr/>
            </p:nvSpPr>
            <p:spPr>
              <a:xfrm>
                <a:off x="1409075" y="2278505"/>
                <a:ext cx="149902" cy="98256"/>
              </a:xfrm>
              <a:custGeom>
                <a:avLst/>
                <a:gdLst>
                  <a:gd name="connsiteX0" fmla="*/ 149902 w 149902"/>
                  <a:gd name="connsiteY0" fmla="*/ 0 h 98256"/>
                  <a:gd name="connsiteX1" fmla="*/ 134912 w 149902"/>
                  <a:gd name="connsiteY1" fmla="*/ 44970 h 98256"/>
                  <a:gd name="connsiteX2" fmla="*/ 89941 w 149902"/>
                  <a:gd name="connsiteY2" fmla="*/ 59961 h 98256"/>
                  <a:gd name="connsiteX3" fmla="*/ 0 w 149902"/>
                  <a:gd name="connsiteY3" fmla="*/ 89941 h 98256"/>
                </a:gdLst>
                <a:ahLst/>
                <a:cxnLst>
                  <a:cxn ang="0">
                    <a:pos x="connsiteX0" y="connsiteY0"/>
                  </a:cxn>
                  <a:cxn ang="0">
                    <a:pos x="connsiteX1" y="connsiteY1"/>
                  </a:cxn>
                  <a:cxn ang="0">
                    <a:pos x="connsiteX2" y="connsiteY2"/>
                  </a:cxn>
                  <a:cxn ang="0">
                    <a:pos x="connsiteX3" y="connsiteY3"/>
                  </a:cxn>
                </a:cxnLst>
                <a:rect l="l" t="t" r="r" b="b"/>
                <a:pathLst>
                  <a:path w="149902" h="98256">
                    <a:moveTo>
                      <a:pt x="149902" y="0"/>
                    </a:moveTo>
                    <a:cubicBezTo>
                      <a:pt x="144905" y="14990"/>
                      <a:pt x="146085" y="33797"/>
                      <a:pt x="134912" y="44970"/>
                    </a:cubicBezTo>
                    <a:cubicBezTo>
                      <a:pt x="123739" y="56143"/>
                      <a:pt x="104074" y="52894"/>
                      <a:pt x="89941" y="59961"/>
                    </a:cubicBezTo>
                    <a:cubicBezTo>
                      <a:pt x="13352" y="98256"/>
                      <a:pt x="78918" y="89941"/>
                      <a:pt x="0" y="89941"/>
                    </a:cubicBezTo>
                  </a:path>
                </a:pathLst>
              </a:cu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cxnSp>
        <p:nvCxnSpPr>
          <p:cNvPr id="39" name="Straight Arrow Connector 38"/>
          <p:cNvCxnSpPr/>
          <p:nvPr/>
        </p:nvCxnSpPr>
        <p:spPr>
          <a:xfrm flipH="1">
            <a:off x="7392143" y="2752755"/>
            <a:ext cx="1872208" cy="0"/>
          </a:xfrm>
          <a:prstGeom prst="straightConnector1">
            <a:avLst/>
          </a:prstGeom>
          <a:ln w="571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40" name="TextBox 39"/>
          <p:cNvSpPr txBox="1"/>
          <p:nvPr/>
        </p:nvSpPr>
        <p:spPr>
          <a:xfrm>
            <a:off x="1775520" y="188641"/>
            <a:ext cx="8568952" cy="830997"/>
          </a:xfrm>
          <a:prstGeom prst="rect">
            <a:avLst/>
          </a:prstGeom>
          <a:noFill/>
        </p:spPr>
        <p:txBody>
          <a:bodyPr wrap="square" rtlCol="0">
            <a:spAutoFit/>
          </a:bodyPr>
          <a:lstStyle/>
          <a:p>
            <a:r>
              <a:rPr lang="en-GB" sz="2400" dirty="0"/>
              <a:t>The thermoregulatory centre in the hypothalamus senses the temperature of the blood flowing through the hypothalamus</a:t>
            </a:r>
          </a:p>
        </p:txBody>
      </p:sp>
      <p:sp>
        <p:nvSpPr>
          <p:cNvPr id="41" name="TextBox 40"/>
          <p:cNvSpPr txBox="1"/>
          <p:nvPr/>
        </p:nvSpPr>
        <p:spPr>
          <a:xfrm>
            <a:off x="1775520" y="1052736"/>
            <a:ext cx="3096344" cy="1938992"/>
          </a:xfrm>
          <a:prstGeom prst="rect">
            <a:avLst/>
          </a:prstGeom>
          <a:noFill/>
        </p:spPr>
        <p:txBody>
          <a:bodyPr wrap="square" rtlCol="0">
            <a:spAutoFit/>
          </a:bodyPr>
          <a:lstStyle/>
          <a:p>
            <a:r>
              <a:rPr lang="en-GB" sz="2400" dirty="0"/>
              <a:t>The hypothalamus also receives information via sensory neurones from heat receptors in the skin</a:t>
            </a:r>
          </a:p>
        </p:txBody>
      </p:sp>
      <p:sp>
        <p:nvSpPr>
          <p:cNvPr id="42" name="TextBox 41"/>
          <p:cNvSpPr txBox="1"/>
          <p:nvPr/>
        </p:nvSpPr>
        <p:spPr>
          <a:xfrm>
            <a:off x="1775520" y="2996952"/>
            <a:ext cx="3096344" cy="2308324"/>
          </a:xfrm>
          <a:prstGeom prst="rect">
            <a:avLst/>
          </a:prstGeom>
          <a:noFill/>
        </p:spPr>
        <p:txBody>
          <a:bodyPr wrap="square" rtlCol="0">
            <a:spAutoFit/>
          </a:bodyPr>
          <a:lstStyle/>
          <a:p>
            <a:r>
              <a:rPr lang="en-GB" sz="2400" dirty="0"/>
              <a:t>If the core body temperature starts to rise the hypothalamus triggers responses which increase heat losses</a:t>
            </a:r>
          </a:p>
        </p:txBody>
      </p:sp>
      <p:sp>
        <p:nvSpPr>
          <p:cNvPr id="43" name="TextBox 42"/>
          <p:cNvSpPr txBox="1"/>
          <p:nvPr/>
        </p:nvSpPr>
        <p:spPr>
          <a:xfrm>
            <a:off x="4727848" y="5171708"/>
            <a:ext cx="5544616" cy="1569660"/>
          </a:xfrm>
          <a:prstGeom prst="rect">
            <a:avLst/>
          </a:prstGeom>
          <a:noFill/>
        </p:spPr>
        <p:txBody>
          <a:bodyPr wrap="square" rtlCol="0">
            <a:spAutoFit/>
          </a:bodyPr>
          <a:lstStyle/>
          <a:p>
            <a:r>
              <a:rPr lang="en-GB" sz="2400" dirty="0"/>
              <a:t>If the core body temperature starts to fall the hypothalamus triggers responses which either reduce heat losses </a:t>
            </a:r>
            <a:r>
              <a:rPr lang="en-GB" sz="2400" i="1" dirty="0"/>
              <a:t>OR</a:t>
            </a:r>
            <a:r>
              <a:rPr lang="en-GB" sz="2400" dirty="0"/>
              <a:t> generate more heat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dissolve">
                                      <p:cBhvr>
                                        <p:cTn id="7" dur="500"/>
                                        <p:tgtEl>
                                          <p:spTgt spid="40"/>
                                        </p:tgtEl>
                                      </p:cBhvr>
                                    </p:animEffect>
                                  </p:childTnLst>
                                </p:cTn>
                              </p:par>
                              <p:par>
                                <p:cTn id="8" presetID="9"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ssolve">
                                      <p:cBhvr>
                                        <p:cTn id="10" dur="500"/>
                                        <p:tgtEl>
                                          <p:spTgt spid="7"/>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dissolv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41"/>
                                        </p:tgtEl>
                                        <p:attrNameLst>
                                          <p:attrName>style.visibility</p:attrName>
                                        </p:attrNameLst>
                                      </p:cBhvr>
                                      <p:to>
                                        <p:strVal val="visible"/>
                                      </p:to>
                                    </p:set>
                                    <p:animEffect transition="in" filter="dissolve">
                                      <p:cBhvr>
                                        <p:cTn id="18" dur="500"/>
                                        <p:tgtEl>
                                          <p:spTgt spid="41"/>
                                        </p:tgtEl>
                                      </p:cBhvr>
                                    </p:animEffect>
                                  </p:childTnLst>
                                </p:cTn>
                              </p:par>
                              <p:par>
                                <p:cTn id="19" presetID="9" presetClass="entr" presetSubtype="0"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dissolve">
                                      <p:cBhvr>
                                        <p:cTn id="21" dur="500"/>
                                        <p:tgtEl>
                                          <p:spTgt spid="9"/>
                                        </p:tgtEl>
                                      </p:cBhvr>
                                    </p:animEffect>
                                  </p:childTnLst>
                                </p:cTn>
                              </p:par>
                              <p:par>
                                <p:cTn id="22" presetID="9" presetClass="entr" presetSubtype="0" fill="hold" nodeType="withEffect">
                                  <p:stCondLst>
                                    <p:cond delay="0"/>
                                  </p:stCondLst>
                                  <p:childTnLst>
                                    <p:set>
                                      <p:cBhvr>
                                        <p:cTn id="23" dur="1" fill="hold">
                                          <p:stCondLst>
                                            <p:cond delay="0"/>
                                          </p:stCondLst>
                                        </p:cTn>
                                        <p:tgtEl>
                                          <p:spTgt spid="39"/>
                                        </p:tgtEl>
                                        <p:attrNameLst>
                                          <p:attrName>style.visibility</p:attrName>
                                        </p:attrNameLst>
                                      </p:cBhvr>
                                      <p:to>
                                        <p:strVal val="visible"/>
                                      </p:to>
                                    </p:set>
                                    <p:animEffect transition="in" filter="dissolve">
                                      <p:cBhvr>
                                        <p:cTn id="24" dur="500"/>
                                        <p:tgtEl>
                                          <p:spTgt spid="39"/>
                                        </p:tgtEl>
                                      </p:cBhvr>
                                    </p:animEffec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grpId="0" nodeType="clickEffect">
                                  <p:stCondLst>
                                    <p:cond delay="0"/>
                                  </p:stCondLst>
                                  <p:childTnLst>
                                    <p:set>
                                      <p:cBhvr>
                                        <p:cTn id="28" dur="1" fill="hold">
                                          <p:stCondLst>
                                            <p:cond delay="0"/>
                                          </p:stCondLst>
                                        </p:cTn>
                                        <p:tgtEl>
                                          <p:spTgt spid="42"/>
                                        </p:tgtEl>
                                        <p:attrNameLst>
                                          <p:attrName>style.visibility</p:attrName>
                                        </p:attrNameLst>
                                      </p:cBhvr>
                                      <p:to>
                                        <p:strVal val="visible"/>
                                      </p:to>
                                    </p:set>
                                    <p:animEffect transition="in" filter="dissolve">
                                      <p:cBhvr>
                                        <p:cTn id="29" dur="500"/>
                                        <p:tgtEl>
                                          <p:spTgt spid="42"/>
                                        </p:tgtEl>
                                      </p:cBhvr>
                                    </p:animEffect>
                                  </p:childTnLst>
                                </p:cTn>
                              </p:par>
                            </p:childTnLst>
                          </p:cTn>
                        </p:par>
                      </p:childTnLst>
                    </p:cTn>
                  </p:par>
                  <p:par>
                    <p:cTn id="30" fill="hold">
                      <p:stCondLst>
                        <p:cond delay="indefinite"/>
                      </p:stCondLst>
                      <p:childTnLst>
                        <p:par>
                          <p:cTn id="31" fill="hold">
                            <p:stCondLst>
                              <p:cond delay="0"/>
                            </p:stCondLst>
                            <p:childTnLst>
                              <p:par>
                                <p:cTn id="32" presetID="9" presetClass="entr" presetSubtype="0" fill="hold" grpId="0" nodeType="clickEffect">
                                  <p:stCondLst>
                                    <p:cond delay="0"/>
                                  </p:stCondLst>
                                  <p:childTnLst>
                                    <p:set>
                                      <p:cBhvr>
                                        <p:cTn id="33" dur="1" fill="hold">
                                          <p:stCondLst>
                                            <p:cond delay="0"/>
                                          </p:stCondLst>
                                        </p:cTn>
                                        <p:tgtEl>
                                          <p:spTgt spid="43"/>
                                        </p:tgtEl>
                                        <p:attrNameLst>
                                          <p:attrName>style.visibility</p:attrName>
                                        </p:attrNameLst>
                                      </p:cBhvr>
                                      <p:to>
                                        <p:strVal val="visible"/>
                                      </p:to>
                                    </p:set>
                                    <p:animEffect transition="in" filter="dissolve">
                                      <p:cBhvr>
                                        <p:cTn id="34"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0" grpId="0"/>
      <p:bldP spid="41" grpId="0"/>
      <p:bldP spid="42" grpId="0"/>
      <p:bldP spid="4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angle 39"/>
          <p:cNvSpPr/>
          <p:nvPr/>
        </p:nvSpPr>
        <p:spPr>
          <a:xfrm>
            <a:off x="1524000" y="2564904"/>
            <a:ext cx="9144000" cy="429309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1" name="Rectangle 40"/>
          <p:cNvSpPr/>
          <p:nvPr/>
        </p:nvSpPr>
        <p:spPr>
          <a:xfrm>
            <a:off x="1524000" y="2276872"/>
            <a:ext cx="9144000" cy="432048"/>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3" name="Straight Connector 42"/>
          <p:cNvCxnSpPr/>
          <p:nvPr/>
        </p:nvCxnSpPr>
        <p:spPr>
          <a:xfrm>
            <a:off x="1524000" y="2276872"/>
            <a:ext cx="9144000"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44" name="Freeform 43"/>
          <p:cNvSpPr/>
          <p:nvPr/>
        </p:nvSpPr>
        <p:spPr>
          <a:xfrm>
            <a:off x="2423592" y="2780929"/>
            <a:ext cx="7704856" cy="2520280"/>
          </a:xfrm>
          <a:custGeom>
            <a:avLst/>
            <a:gdLst>
              <a:gd name="connsiteX0" fmla="*/ 132413 w 6690610"/>
              <a:gd name="connsiteY0" fmla="*/ 3682584 h 3697574"/>
              <a:gd name="connsiteX1" fmla="*/ 102433 w 6690610"/>
              <a:gd name="connsiteY1" fmla="*/ 519659 h 3697574"/>
              <a:gd name="connsiteX2" fmla="*/ 747010 w 6690610"/>
              <a:gd name="connsiteY2" fmla="*/ 564630 h 3697574"/>
              <a:gd name="connsiteX3" fmla="*/ 1601449 w 6690610"/>
              <a:gd name="connsiteY3" fmla="*/ 234846 h 3697574"/>
              <a:gd name="connsiteX4" fmla="*/ 2081134 w 6690610"/>
              <a:gd name="connsiteY4" fmla="*/ 669561 h 3697574"/>
              <a:gd name="connsiteX5" fmla="*/ 2590800 w 6690610"/>
              <a:gd name="connsiteY5" fmla="*/ 369758 h 3697574"/>
              <a:gd name="connsiteX6" fmla="*/ 3040505 w 6690610"/>
              <a:gd name="connsiteY6" fmla="*/ 729522 h 3697574"/>
              <a:gd name="connsiteX7" fmla="*/ 3595141 w 6690610"/>
              <a:gd name="connsiteY7" fmla="*/ 234846 h 3697574"/>
              <a:gd name="connsiteX8" fmla="*/ 4584492 w 6690610"/>
              <a:gd name="connsiteY8" fmla="*/ 849443 h 3697574"/>
              <a:gd name="connsiteX9" fmla="*/ 5034197 w 6690610"/>
              <a:gd name="connsiteY9" fmla="*/ 324787 h 3697574"/>
              <a:gd name="connsiteX10" fmla="*/ 5708754 w 6690610"/>
              <a:gd name="connsiteY10" fmla="*/ 774492 h 3697574"/>
              <a:gd name="connsiteX11" fmla="*/ 6113488 w 6690610"/>
              <a:gd name="connsiteY11" fmla="*/ 159895 h 3697574"/>
              <a:gd name="connsiteX12" fmla="*/ 6608164 w 6690610"/>
              <a:gd name="connsiteY12" fmla="*/ 684551 h 3697574"/>
              <a:gd name="connsiteX13" fmla="*/ 6608164 w 6690610"/>
              <a:gd name="connsiteY13" fmla="*/ 3697574 h 3697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90610" h="3697574">
                <a:moveTo>
                  <a:pt x="132413" y="3682584"/>
                </a:moveTo>
                <a:cubicBezTo>
                  <a:pt x="66206" y="2360951"/>
                  <a:pt x="0" y="1039318"/>
                  <a:pt x="102433" y="519659"/>
                </a:cubicBezTo>
                <a:cubicBezTo>
                  <a:pt x="204866" y="0"/>
                  <a:pt x="497174" y="612099"/>
                  <a:pt x="747010" y="564630"/>
                </a:cubicBezTo>
                <a:cubicBezTo>
                  <a:pt x="996846" y="517161"/>
                  <a:pt x="1379095" y="217357"/>
                  <a:pt x="1601449" y="234846"/>
                </a:cubicBezTo>
                <a:cubicBezTo>
                  <a:pt x="1823803" y="252335"/>
                  <a:pt x="1916242" y="647076"/>
                  <a:pt x="2081134" y="669561"/>
                </a:cubicBezTo>
                <a:cubicBezTo>
                  <a:pt x="2246026" y="692046"/>
                  <a:pt x="2430905" y="359764"/>
                  <a:pt x="2590800" y="369758"/>
                </a:cubicBezTo>
                <a:cubicBezTo>
                  <a:pt x="2750695" y="379752"/>
                  <a:pt x="2873115" y="752007"/>
                  <a:pt x="3040505" y="729522"/>
                </a:cubicBezTo>
                <a:cubicBezTo>
                  <a:pt x="3207895" y="707037"/>
                  <a:pt x="3337810" y="214859"/>
                  <a:pt x="3595141" y="234846"/>
                </a:cubicBezTo>
                <a:cubicBezTo>
                  <a:pt x="3852472" y="254833"/>
                  <a:pt x="4344649" y="834453"/>
                  <a:pt x="4584492" y="849443"/>
                </a:cubicBezTo>
                <a:cubicBezTo>
                  <a:pt x="4824335" y="864433"/>
                  <a:pt x="4846820" y="337279"/>
                  <a:pt x="5034197" y="324787"/>
                </a:cubicBezTo>
                <a:cubicBezTo>
                  <a:pt x="5221574" y="312295"/>
                  <a:pt x="5528872" y="801974"/>
                  <a:pt x="5708754" y="774492"/>
                </a:cubicBezTo>
                <a:cubicBezTo>
                  <a:pt x="5888636" y="747010"/>
                  <a:pt x="5963587" y="174885"/>
                  <a:pt x="6113488" y="159895"/>
                </a:cubicBezTo>
                <a:cubicBezTo>
                  <a:pt x="6263389" y="144905"/>
                  <a:pt x="6525718" y="94938"/>
                  <a:pt x="6608164" y="684551"/>
                </a:cubicBezTo>
                <a:cubicBezTo>
                  <a:pt x="6690610" y="1274164"/>
                  <a:pt x="6649387" y="2485869"/>
                  <a:pt x="6608164" y="3697574"/>
                </a:cubicBezTo>
              </a:path>
            </a:pathLst>
          </a:custGeom>
          <a:ln w="762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cxnSp>
        <p:nvCxnSpPr>
          <p:cNvPr id="46" name="Straight Connector 45"/>
          <p:cNvCxnSpPr>
            <a:endCxn id="44" idx="13"/>
          </p:cNvCxnSpPr>
          <p:nvPr/>
        </p:nvCxnSpPr>
        <p:spPr>
          <a:xfrm>
            <a:off x="2567608" y="5301209"/>
            <a:ext cx="7465898" cy="1"/>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44" idx="0"/>
          </p:cNvCxnSpPr>
          <p:nvPr/>
        </p:nvCxnSpPr>
        <p:spPr>
          <a:xfrm flipH="1">
            <a:off x="2567608" y="5290992"/>
            <a:ext cx="8470" cy="1567008"/>
          </a:xfrm>
          <a:prstGeom prst="line">
            <a:avLst/>
          </a:prstGeom>
          <a:ln w="1270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flipH="1">
            <a:off x="10026460" y="5290992"/>
            <a:ext cx="8470" cy="1567008"/>
          </a:xfrm>
          <a:prstGeom prst="line">
            <a:avLst/>
          </a:prstGeom>
          <a:ln w="127000">
            <a:solidFill>
              <a:srgbClr val="FF0000"/>
            </a:solidFill>
          </a:ln>
        </p:spPr>
        <p:style>
          <a:lnRef idx="1">
            <a:schemeClr val="accent1"/>
          </a:lnRef>
          <a:fillRef idx="0">
            <a:schemeClr val="accent1"/>
          </a:fillRef>
          <a:effectRef idx="0">
            <a:schemeClr val="accent1"/>
          </a:effectRef>
          <a:fontRef idx="minor">
            <a:schemeClr val="tx1"/>
          </a:fontRef>
        </p:style>
      </p:cxnSp>
      <p:grpSp>
        <p:nvGrpSpPr>
          <p:cNvPr id="54" name="Group 53"/>
          <p:cNvGrpSpPr/>
          <p:nvPr/>
        </p:nvGrpSpPr>
        <p:grpSpPr>
          <a:xfrm>
            <a:off x="2393612" y="5949280"/>
            <a:ext cx="360040" cy="216024"/>
            <a:chOff x="2411760" y="548680"/>
            <a:chExt cx="1440160" cy="720080"/>
          </a:xfrm>
        </p:grpSpPr>
        <p:cxnSp>
          <p:nvCxnSpPr>
            <p:cNvPr id="52" name="Straight Connector 51"/>
            <p:cNvCxnSpPr/>
            <p:nvPr/>
          </p:nvCxnSpPr>
          <p:spPr>
            <a:xfrm flipV="1">
              <a:off x="2411760" y="548680"/>
              <a:ext cx="720080" cy="72008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flipH="1" flipV="1">
              <a:off x="3131840" y="548680"/>
              <a:ext cx="720080" cy="72008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55" name="Group 54"/>
          <p:cNvGrpSpPr/>
          <p:nvPr/>
        </p:nvGrpSpPr>
        <p:grpSpPr>
          <a:xfrm flipV="1">
            <a:off x="9840416" y="5877272"/>
            <a:ext cx="360040" cy="216024"/>
            <a:chOff x="2411760" y="548680"/>
            <a:chExt cx="1440160" cy="720080"/>
          </a:xfrm>
        </p:grpSpPr>
        <p:cxnSp>
          <p:nvCxnSpPr>
            <p:cNvPr id="56" name="Straight Connector 55"/>
            <p:cNvCxnSpPr/>
            <p:nvPr/>
          </p:nvCxnSpPr>
          <p:spPr>
            <a:xfrm flipV="1">
              <a:off x="2411760" y="548680"/>
              <a:ext cx="720080" cy="72008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flipH="1" flipV="1">
              <a:off x="3131840" y="548680"/>
              <a:ext cx="720080" cy="72008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58" name="Group 57"/>
          <p:cNvGrpSpPr/>
          <p:nvPr/>
        </p:nvGrpSpPr>
        <p:grpSpPr>
          <a:xfrm rot="16200000" flipH="1" flipV="1">
            <a:off x="5807968" y="5202162"/>
            <a:ext cx="360040" cy="216024"/>
            <a:chOff x="2411760" y="548680"/>
            <a:chExt cx="1440160" cy="720080"/>
          </a:xfrm>
        </p:grpSpPr>
        <p:cxnSp>
          <p:nvCxnSpPr>
            <p:cNvPr id="59" name="Straight Connector 58"/>
            <p:cNvCxnSpPr/>
            <p:nvPr/>
          </p:nvCxnSpPr>
          <p:spPr>
            <a:xfrm flipV="1">
              <a:off x="2411760" y="548680"/>
              <a:ext cx="720080" cy="72008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flipH="1" flipV="1">
              <a:off x="3131840" y="548680"/>
              <a:ext cx="720080" cy="72008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61" name="Group 60"/>
          <p:cNvGrpSpPr/>
          <p:nvPr/>
        </p:nvGrpSpPr>
        <p:grpSpPr>
          <a:xfrm rot="16200000" flipH="1" flipV="1">
            <a:off x="5673058" y="3155958"/>
            <a:ext cx="360040" cy="216024"/>
            <a:chOff x="2411760" y="548680"/>
            <a:chExt cx="1440160" cy="720080"/>
          </a:xfrm>
        </p:grpSpPr>
        <p:cxnSp>
          <p:nvCxnSpPr>
            <p:cNvPr id="62" name="Straight Connector 61"/>
            <p:cNvCxnSpPr/>
            <p:nvPr/>
          </p:nvCxnSpPr>
          <p:spPr>
            <a:xfrm flipV="1">
              <a:off x="2411760" y="548680"/>
              <a:ext cx="720080" cy="72008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flipH="1" flipV="1">
              <a:off x="3131840" y="548680"/>
              <a:ext cx="720080" cy="72008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64" name="TextBox 63"/>
          <p:cNvSpPr txBox="1"/>
          <p:nvPr/>
        </p:nvSpPr>
        <p:spPr>
          <a:xfrm>
            <a:off x="3071664" y="5492782"/>
            <a:ext cx="2952328" cy="1200329"/>
          </a:xfrm>
          <a:prstGeom prst="rect">
            <a:avLst/>
          </a:prstGeom>
          <a:noFill/>
        </p:spPr>
        <p:txBody>
          <a:bodyPr wrap="square" rtlCol="0">
            <a:spAutoFit/>
          </a:bodyPr>
          <a:lstStyle/>
          <a:p>
            <a:r>
              <a:rPr lang="en-GB" sz="2400" dirty="0"/>
              <a:t>Arteriole supplies blood to capillaries in skin</a:t>
            </a:r>
          </a:p>
        </p:txBody>
      </p:sp>
      <p:sp>
        <p:nvSpPr>
          <p:cNvPr id="65" name="TextBox 64"/>
          <p:cNvSpPr txBox="1"/>
          <p:nvPr/>
        </p:nvSpPr>
        <p:spPr>
          <a:xfrm>
            <a:off x="7392144" y="3789041"/>
            <a:ext cx="2520280" cy="830997"/>
          </a:xfrm>
          <a:prstGeom prst="rect">
            <a:avLst/>
          </a:prstGeom>
          <a:noFill/>
        </p:spPr>
        <p:txBody>
          <a:bodyPr wrap="square" rtlCol="0">
            <a:spAutoFit/>
          </a:bodyPr>
          <a:lstStyle/>
          <a:p>
            <a:r>
              <a:rPr lang="en-GB" sz="2400" dirty="0"/>
              <a:t>Capillaries close to surface of skin</a:t>
            </a:r>
          </a:p>
        </p:txBody>
      </p:sp>
      <p:sp>
        <p:nvSpPr>
          <p:cNvPr id="66" name="TextBox 65"/>
          <p:cNvSpPr txBox="1"/>
          <p:nvPr/>
        </p:nvSpPr>
        <p:spPr>
          <a:xfrm>
            <a:off x="7320136" y="5847656"/>
            <a:ext cx="1944216" cy="461665"/>
          </a:xfrm>
          <a:prstGeom prst="rect">
            <a:avLst/>
          </a:prstGeom>
          <a:noFill/>
        </p:spPr>
        <p:txBody>
          <a:bodyPr wrap="square" rtlCol="0">
            <a:spAutoFit/>
          </a:bodyPr>
          <a:lstStyle/>
          <a:p>
            <a:r>
              <a:rPr lang="en-GB" sz="2400" dirty="0"/>
              <a:t>Shunt vessel</a:t>
            </a:r>
          </a:p>
        </p:txBody>
      </p:sp>
      <p:sp>
        <p:nvSpPr>
          <p:cNvPr id="67" name="TextBox 66"/>
          <p:cNvSpPr txBox="1"/>
          <p:nvPr/>
        </p:nvSpPr>
        <p:spPr>
          <a:xfrm>
            <a:off x="3071664" y="3573016"/>
            <a:ext cx="3384376" cy="1569660"/>
          </a:xfrm>
          <a:prstGeom prst="rect">
            <a:avLst/>
          </a:prstGeom>
          <a:noFill/>
        </p:spPr>
        <p:txBody>
          <a:bodyPr wrap="square" rtlCol="0">
            <a:spAutoFit/>
          </a:bodyPr>
          <a:lstStyle/>
          <a:p>
            <a:r>
              <a:rPr lang="en-GB" sz="2400" dirty="0"/>
              <a:t>Smooth muscle in wall of arteriole contracts to control amount of blood flowing to capillaries </a:t>
            </a:r>
          </a:p>
        </p:txBody>
      </p:sp>
      <p:cxnSp>
        <p:nvCxnSpPr>
          <p:cNvPr id="69" name="Straight Arrow Connector 68"/>
          <p:cNvCxnSpPr>
            <a:stCxn id="67" idx="1"/>
          </p:cNvCxnSpPr>
          <p:nvPr/>
        </p:nvCxnSpPr>
        <p:spPr>
          <a:xfrm flipH="1">
            <a:off x="2567608" y="4357846"/>
            <a:ext cx="504056" cy="799346"/>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1" name="Straight Arrow Connector 70"/>
          <p:cNvCxnSpPr>
            <a:stCxn id="64" idx="1"/>
          </p:cNvCxnSpPr>
          <p:nvPr/>
        </p:nvCxnSpPr>
        <p:spPr>
          <a:xfrm flipH="1" flipV="1">
            <a:off x="2639616" y="5884530"/>
            <a:ext cx="432048" cy="208416"/>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3" name="Straight Arrow Connector 72"/>
          <p:cNvCxnSpPr/>
          <p:nvPr/>
        </p:nvCxnSpPr>
        <p:spPr>
          <a:xfrm flipH="1" flipV="1">
            <a:off x="7968208" y="3364250"/>
            <a:ext cx="360040" cy="496798"/>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5" name="Straight Arrow Connector 74"/>
          <p:cNvCxnSpPr/>
          <p:nvPr/>
        </p:nvCxnSpPr>
        <p:spPr>
          <a:xfrm flipH="1" flipV="1">
            <a:off x="7824192" y="5373216"/>
            <a:ext cx="360040" cy="496798"/>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7" name="Straight Arrow Connector 76"/>
          <p:cNvCxnSpPr/>
          <p:nvPr/>
        </p:nvCxnSpPr>
        <p:spPr>
          <a:xfrm flipV="1">
            <a:off x="3521924" y="2306852"/>
            <a:ext cx="0" cy="720080"/>
          </a:xfrm>
          <a:prstGeom prst="straightConnector1">
            <a:avLst/>
          </a:prstGeom>
          <a:ln w="38100">
            <a:solidFill>
              <a:schemeClr val="accent6">
                <a:lumMod val="75000"/>
              </a:schemeClr>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79" name="Straight Arrow Connector 78"/>
          <p:cNvCxnSpPr/>
          <p:nvPr/>
        </p:nvCxnSpPr>
        <p:spPr>
          <a:xfrm flipV="1">
            <a:off x="9336360" y="2276872"/>
            <a:ext cx="0" cy="720080"/>
          </a:xfrm>
          <a:prstGeom prst="straightConnector1">
            <a:avLst/>
          </a:prstGeom>
          <a:ln w="38100">
            <a:solidFill>
              <a:schemeClr val="accent6">
                <a:lumMod val="75000"/>
              </a:schemeClr>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80" name="Straight Arrow Connector 79"/>
          <p:cNvCxnSpPr/>
          <p:nvPr/>
        </p:nvCxnSpPr>
        <p:spPr>
          <a:xfrm flipV="1">
            <a:off x="7464152" y="2276872"/>
            <a:ext cx="0" cy="720080"/>
          </a:xfrm>
          <a:prstGeom prst="straightConnector1">
            <a:avLst/>
          </a:prstGeom>
          <a:ln w="38100">
            <a:solidFill>
              <a:schemeClr val="accent6">
                <a:lumMod val="75000"/>
              </a:schemeClr>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81" name="Straight Arrow Connector 80"/>
          <p:cNvCxnSpPr/>
          <p:nvPr/>
        </p:nvCxnSpPr>
        <p:spPr>
          <a:xfrm flipV="1">
            <a:off x="5447928" y="2276872"/>
            <a:ext cx="0" cy="720080"/>
          </a:xfrm>
          <a:prstGeom prst="straightConnector1">
            <a:avLst/>
          </a:prstGeom>
          <a:ln w="38100">
            <a:solidFill>
              <a:schemeClr val="accent6">
                <a:lumMod val="75000"/>
              </a:schemeClr>
            </a:solidFill>
            <a:prstDash val="sysDot"/>
            <a:tailEnd type="arrow"/>
          </a:ln>
        </p:spPr>
        <p:style>
          <a:lnRef idx="1">
            <a:schemeClr val="accent1"/>
          </a:lnRef>
          <a:fillRef idx="0">
            <a:schemeClr val="accent1"/>
          </a:fillRef>
          <a:effectRef idx="0">
            <a:schemeClr val="accent1"/>
          </a:effectRef>
          <a:fontRef idx="minor">
            <a:schemeClr val="tx1"/>
          </a:fontRef>
        </p:style>
      </p:cxnSp>
      <p:grpSp>
        <p:nvGrpSpPr>
          <p:cNvPr id="86" name="Group 85"/>
          <p:cNvGrpSpPr/>
          <p:nvPr/>
        </p:nvGrpSpPr>
        <p:grpSpPr>
          <a:xfrm rot="16386420">
            <a:off x="2630236" y="1039333"/>
            <a:ext cx="1377024" cy="1393268"/>
            <a:chOff x="1357754" y="-559259"/>
            <a:chExt cx="2156155" cy="2625012"/>
          </a:xfrm>
        </p:grpSpPr>
        <p:sp>
          <p:nvSpPr>
            <p:cNvPr id="83" name="Freeform 82"/>
            <p:cNvSpPr/>
            <p:nvPr/>
          </p:nvSpPr>
          <p:spPr>
            <a:xfrm>
              <a:off x="1600047" y="1195353"/>
              <a:ext cx="1913862" cy="160545"/>
            </a:xfrm>
            <a:custGeom>
              <a:avLst/>
              <a:gdLst>
                <a:gd name="connsiteX0" fmla="*/ 0 w 5786204"/>
                <a:gd name="connsiteY0" fmla="*/ 712033 h 759501"/>
                <a:gd name="connsiteX1" fmla="*/ 749508 w 5786204"/>
                <a:gd name="connsiteY1" fmla="*/ 7495 h 759501"/>
                <a:gd name="connsiteX2" fmla="*/ 1469036 w 5786204"/>
                <a:gd name="connsiteY2" fmla="*/ 757003 h 759501"/>
                <a:gd name="connsiteX3" fmla="*/ 2173574 w 5786204"/>
                <a:gd name="connsiteY3" fmla="*/ 7495 h 759501"/>
                <a:gd name="connsiteX4" fmla="*/ 2893102 w 5786204"/>
                <a:gd name="connsiteY4" fmla="*/ 757003 h 759501"/>
                <a:gd name="connsiteX5" fmla="*/ 3612630 w 5786204"/>
                <a:gd name="connsiteY5" fmla="*/ 22485 h 759501"/>
                <a:gd name="connsiteX6" fmla="*/ 4407108 w 5786204"/>
                <a:gd name="connsiteY6" fmla="*/ 742013 h 759501"/>
                <a:gd name="connsiteX7" fmla="*/ 5051686 w 5786204"/>
                <a:gd name="connsiteY7" fmla="*/ 37475 h 759501"/>
                <a:gd name="connsiteX8" fmla="*/ 5786204 w 5786204"/>
                <a:gd name="connsiteY8" fmla="*/ 757003 h 759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86204" h="759501">
                  <a:moveTo>
                    <a:pt x="0" y="712033"/>
                  </a:moveTo>
                  <a:cubicBezTo>
                    <a:pt x="252334" y="356016"/>
                    <a:pt x="504669" y="0"/>
                    <a:pt x="749508" y="7495"/>
                  </a:cubicBezTo>
                  <a:cubicBezTo>
                    <a:pt x="994347" y="14990"/>
                    <a:pt x="1231692" y="757003"/>
                    <a:pt x="1469036" y="757003"/>
                  </a:cubicBezTo>
                  <a:cubicBezTo>
                    <a:pt x="1706380" y="757003"/>
                    <a:pt x="1936230" y="7495"/>
                    <a:pt x="2173574" y="7495"/>
                  </a:cubicBezTo>
                  <a:cubicBezTo>
                    <a:pt x="2410918" y="7495"/>
                    <a:pt x="2653259" y="754505"/>
                    <a:pt x="2893102" y="757003"/>
                  </a:cubicBezTo>
                  <a:cubicBezTo>
                    <a:pt x="3132945" y="759501"/>
                    <a:pt x="3360296" y="24983"/>
                    <a:pt x="3612630" y="22485"/>
                  </a:cubicBezTo>
                  <a:cubicBezTo>
                    <a:pt x="3864964" y="19987"/>
                    <a:pt x="4167265" y="739515"/>
                    <a:pt x="4407108" y="742013"/>
                  </a:cubicBezTo>
                  <a:cubicBezTo>
                    <a:pt x="4646951" y="744511"/>
                    <a:pt x="4821837" y="34977"/>
                    <a:pt x="5051686" y="37475"/>
                  </a:cubicBezTo>
                  <a:cubicBezTo>
                    <a:pt x="5281535" y="39973"/>
                    <a:pt x="5533869" y="398488"/>
                    <a:pt x="5786204" y="757003"/>
                  </a:cubicBezTo>
                </a:path>
              </a:pathLst>
            </a:custGeom>
            <a:ln w="38100">
              <a:solidFill>
                <a:schemeClr val="accent6">
                  <a:lumMod val="75000"/>
                </a:schemeClr>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4" name="Freeform 83"/>
            <p:cNvSpPr/>
            <p:nvPr/>
          </p:nvSpPr>
          <p:spPr>
            <a:xfrm rot="18731212" flipV="1">
              <a:off x="1343359" y="317401"/>
              <a:ext cx="1913865" cy="160546"/>
            </a:xfrm>
            <a:custGeom>
              <a:avLst/>
              <a:gdLst>
                <a:gd name="connsiteX0" fmla="*/ 0 w 5786204"/>
                <a:gd name="connsiteY0" fmla="*/ 712033 h 759501"/>
                <a:gd name="connsiteX1" fmla="*/ 749508 w 5786204"/>
                <a:gd name="connsiteY1" fmla="*/ 7495 h 759501"/>
                <a:gd name="connsiteX2" fmla="*/ 1469036 w 5786204"/>
                <a:gd name="connsiteY2" fmla="*/ 757003 h 759501"/>
                <a:gd name="connsiteX3" fmla="*/ 2173574 w 5786204"/>
                <a:gd name="connsiteY3" fmla="*/ 7495 h 759501"/>
                <a:gd name="connsiteX4" fmla="*/ 2893102 w 5786204"/>
                <a:gd name="connsiteY4" fmla="*/ 757003 h 759501"/>
                <a:gd name="connsiteX5" fmla="*/ 3612630 w 5786204"/>
                <a:gd name="connsiteY5" fmla="*/ 22485 h 759501"/>
                <a:gd name="connsiteX6" fmla="*/ 4407108 w 5786204"/>
                <a:gd name="connsiteY6" fmla="*/ 742013 h 759501"/>
                <a:gd name="connsiteX7" fmla="*/ 5051686 w 5786204"/>
                <a:gd name="connsiteY7" fmla="*/ 37475 h 759501"/>
                <a:gd name="connsiteX8" fmla="*/ 5786204 w 5786204"/>
                <a:gd name="connsiteY8" fmla="*/ 757003 h 759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86204" h="759501">
                  <a:moveTo>
                    <a:pt x="0" y="712033"/>
                  </a:moveTo>
                  <a:cubicBezTo>
                    <a:pt x="252334" y="356016"/>
                    <a:pt x="504669" y="0"/>
                    <a:pt x="749508" y="7495"/>
                  </a:cubicBezTo>
                  <a:cubicBezTo>
                    <a:pt x="994347" y="14990"/>
                    <a:pt x="1231692" y="757003"/>
                    <a:pt x="1469036" y="757003"/>
                  </a:cubicBezTo>
                  <a:cubicBezTo>
                    <a:pt x="1706380" y="757003"/>
                    <a:pt x="1936230" y="7495"/>
                    <a:pt x="2173574" y="7495"/>
                  </a:cubicBezTo>
                  <a:cubicBezTo>
                    <a:pt x="2410918" y="7495"/>
                    <a:pt x="2653259" y="754505"/>
                    <a:pt x="2893102" y="757003"/>
                  </a:cubicBezTo>
                  <a:cubicBezTo>
                    <a:pt x="3132945" y="759501"/>
                    <a:pt x="3360296" y="24983"/>
                    <a:pt x="3612630" y="22485"/>
                  </a:cubicBezTo>
                  <a:cubicBezTo>
                    <a:pt x="3864964" y="19987"/>
                    <a:pt x="4167265" y="739515"/>
                    <a:pt x="4407108" y="742013"/>
                  </a:cubicBezTo>
                  <a:cubicBezTo>
                    <a:pt x="4646951" y="744511"/>
                    <a:pt x="4821837" y="34977"/>
                    <a:pt x="5051686" y="37475"/>
                  </a:cubicBezTo>
                  <a:cubicBezTo>
                    <a:pt x="5281535" y="39973"/>
                    <a:pt x="5533869" y="398488"/>
                    <a:pt x="5786204" y="757003"/>
                  </a:cubicBezTo>
                </a:path>
              </a:pathLst>
            </a:custGeom>
            <a:ln w="38100">
              <a:solidFill>
                <a:schemeClr val="accent6">
                  <a:lumMod val="75000"/>
                </a:schemeClr>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5" name="Freeform 84"/>
            <p:cNvSpPr/>
            <p:nvPr/>
          </p:nvSpPr>
          <p:spPr>
            <a:xfrm rot="13332218" flipH="1" flipV="1">
              <a:off x="1357754" y="1905208"/>
              <a:ext cx="1913864" cy="160545"/>
            </a:xfrm>
            <a:custGeom>
              <a:avLst/>
              <a:gdLst>
                <a:gd name="connsiteX0" fmla="*/ 0 w 5786204"/>
                <a:gd name="connsiteY0" fmla="*/ 712033 h 759501"/>
                <a:gd name="connsiteX1" fmla="*/ 749508 w 5786204"/>
                <a:gd name="connsiteY1" fmla="*/ 7495 h 759501"/>
                <a:gd name="connsiteX2" fmla="*/ 1469036 w 5786204"/>
                <a:gd name="connsiteY2" fmla="*/ 757003 h 759501"/>
                <a:gd name="connsiteX3" fmla="*/ 2173574 w 5786204"/>
                <a:gd name="connsiteY3" fmla="*/ 7495 h 759501"/>
                <a:gd name="connsiteX4" fmla="*/ 2893102 w 5786204"/>
                <a:gd name="connsiteY4" fmla="*/ 757003 h 759501"/>
                <a:gd name="connsiteX5" fmla="*/ 3612630 w 5786204"/>
                <a:gd name="connsiteY5" fmla="*/ 22485 h 759501"/>
                <a:gd name="connsiteX6" fmla="*/ 4407108 w 5786204"/>
                <a:gd name="connsiteY6" fmla="*/ 742013 h 759501"/>
                <a:gd name="connsiteX7" fmla="*/ 5051686 w 5786204"/>
                <a:gd name="connsiteY7" fmla="*/ 37475 h 759501"/>
                <a:gd name="connsiteX8" fmla="*/ 5786204 w 5786204"/>
                <a:gd name="connsiteY8" fmla="*/ 757003 h 759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86204" h="759501">
                  <a:moveTo>
                    <a:pt x="0" y="712033"/>
                  </a:moveTo>
                  <a:cubicBezTo>
                    <a:pt x="252334" y="356016"/>
                    <a:pt x="504669" y="0"/>
                    <a:pt x="749508" y="7495"/>
                  </a:cubicBezTo>
                  <a:cubicBezTo>
                    <a:pt x="994347" y="14990"/>
                    <a:pt x="1231692" y="757003"/>
                    <a:pt x="1469036" y="757003"/>
                  </a:cubicBezTo>
                  <a:cubicBezTo>
                    <a:pt x="1706380" y="757003"/>
                    <a:pt x="1936230" y="7495"/>
                    <a:pt x="2173574" y="7495"/>
                  </a:cubicBezTo>
                  <a:cubicBezTo>
                    <a:pt x="2410918" y="7495"/>
                    <a:pt x="2653259" y="754505"/>
                    <a:pt x="2893102" y="757003"/>
                  </a:cubicBezTo>
                  <a:cubicBezTo>
                    <a:pt x="3132945" y="759501"/>
                    <a:pt x="3360296" y="24983"/>
                    <a:pt x="3612630" y="22485"/>
                  </a:cubicBezTo>
                  <a:cubicBezTo>
                    <a:pt x="3864964" y="19987"/>
                    <a:pt x="4167265" y="739515"/>
                    <a:pt x="4407108" y="742013"/>
                  </a:cubicBezTo>
                  <a:cubicBezTo>
                    <a:pt x="4646951" y="744511"/>
                    <a:pt x="4821837" y="34977"/>
                    <a:pt x="5051686" y="37475"/>
                  </a:cubicBezTo>
                  <a:cubicBezTo>
                    <a:pt x="5281535" y="39973"/>
                    <a:pt x="5533869" y="398488"/>
                    <a:pt x="5786204" y="757003"/>
                  </a:cubicBezTo>
                </a:path>
              </a:pathLst>
            </a:custGeom>
            <a:ln w="38100">
              <a:solidFill>
                <a:schemeClr val="accent6">
                  <a:lumMod val="75000"/>
                </a:schemeClr>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87" name="Group 86"/>
          <p:cNvGrpSpPr/>
          <p:nvPr/>
        </p:nvGrpSpPr>
        <p:grpSpPr>
          <a:xfrm rot="16386420">
            <a:off x="4499222" y="1039332"/>
            <a:ext cx="1377024" cy="1393268"/>
            <a:chOff x="1357754" y="-559259"/>
            <a:chExt cx="2156155" cy="2625012"/>
          </a:xfrm>
        </p:grpSpPr>
        <p:sp>
          <p:nvSpPr>
            <p:cNvPr id="88" name="Freeform 87"/>
            <p:cNvSpPr/>
            <p:nvPr/>
          </p:nvSpPr>
          <p:spPr>
            <a:xfrm>
              <a:off x="1600047" y="1195353"/>
              <a:ext cx="1913862" cy="160545"/>
            </a:xfrm>
            <a:custGeom>
              <a:avLst/>
              <a:gdLst>
                <a:gd name="connsiteX0" fmla="*/ 0 w 5786204"/>
                <a:gd name="connsiteY0" fmla="*/ 712033 h 759501"/>
                <a:gd name="connsiteX1" fmla="*/ 749508 w 5786204"/>
                <a:gd name="connsiteY1" fmla="*/ 7495 h 759501"/>
                <a:gd name="connsiteX2" fmla="*/ 1469036 w 5786204"/>
                <a:gd name="connsiteY2" fmla="*/ 757003 h 759501"/>
                <a:gd name="connsiteX3" fmla="*/ 2173574 w 5786204"/>
                <a:gd name="connsiteY3" fmla="*/ 7495 h 759501"/>
                <a:gd name="connsiteX4" fmla="*/ 2893102 w 5786204"/>
                <a:gd name="connsiteY4" fmla="*/ 757003 h 759501"/>
                <a:gd name="connsiteX5" fmla="*/ 3612630 w 5786204"/>
                <a:gd name="connsiteY5" fmla="*/ 22485 h 759501"/>
                <a:gd name="connsiteX6" fmla="*/ 4407108 w 5786204"/>
                <a:gd name="connsiteY6" fmla="*/ 742013 h 759501"/>
                <a:gd name="connsiteX7" fmla="*/ 5051686 w 5786204"/>
                <a:gd name="connsiteY7" fmla="*/ 37475 h 759501"/>
                <a:gd name="connsiteX8" fmla="*/ 5786204 w 5786204"/>
                <a:gd name="connsiteY8" fmla="*/ 757003 h 759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86204" h="759501">
                  <a:moveTo>
                    <a:pt x="0" y="712033"/>
                  </a:moveTo>
                  <a:cubicBezTo>
                    <a:pt x="252334" y="356016"/>
                    <a:pt x="504669" y="0"/>
                    <a:pt x="749508" y="7495"/>
                  </a:cubicBezTo>
                  <a:cubicBezTo>
                    <a:pt x="994347" y="14990"/>
                    <a:pt x="1231692" y="757003"/>
                    <a:pt x="1469036" y="757003"/>
                  </a:cubicBezTo>
                  <a:cubicBezTo>
                    <a:pt x="1706380" y="757003"/>
                    <a:pt x="1936230" y="7495"/>
                    <a:pt x="2173574" y="7495"/>
                  </a:cubicBezTo>
                  <a:cubicBezTo>
                    <a:pt x="2410918" y="7495"/>
                    <a:pt x="2653259" y="754505"/>
                    <a:pt x="2893102" y="757003"/>
                  </a:cubicBezTo>
                  <a:cubicBezTo>
                    <a:pt x="3132945" y="759501"/>
                    <a:pt x="3360296" y="24983"/>
                    <a:pt x="3612630" y="22485"/>
                  </a:cubicBezTo>
                  <a:cubicBezTo>
                    <a:pt x="3864964" y="19987"/>
                    <a:pt x="4167265" y="739515"/>
                    <a:pt x="4407108" y="742013"/>
                  </a:cubicBezTo>
                  <a:cubicBezTo>
                    <a:pt x="4646951" y="744511"/>
                    <a:pt x="4821837" y="34977"/>
                    <a:pt x="5051686" y="37475"/>
                  </a:cubicBezTo>
                  <a:cubicBezTo>
                    <a:pt x="5281535" y="39973"/>
                    <a:pt x="5533869" y="398488"/>
                    <a:pt x="5786204" y="757003"/>
                  </a:cubicBezTo>
                </a:path>
              </a:pathLst>
            </a:custGeom>
            <a:ln w="38100">
              <a:solidFill>
                <a:schemeClr val="accent6">
                  <a:lumMod val="75000"/>
                </a:schemeClr>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9" name="Freeform 88"/>
            <p:cNvSpPr/>
            <p:nvPr/>
          </p:nvSpPr>
          <p:spPr>
            <a:xfrm rot="18731212" flipV="1">
              <a:off x="1343359" y="317401"/>
              <a:ext cx="1913865" cy="160546"/>
            </a:xfrm>
            <a:custGeom>
              <a:avLst/>
              <a:gdLst>
                <a:gd name="connsiteX0" fmla="*/ 0 w 5786204"/>
                <a:gd name="connsiteY0" fmla="*/ 712033 h 759501"/>
                <a:gd name="connsiteX1" fmla="*/ 749508 w 5786204"/>
                <a:gd name="connsiteY1" fmla="*/ 7495 h 759501"/>
                <a:gd name="connsiteX2" fmla="*/ 1469036 w 5786204"/>
                <a:gd name="connsiteY2" fmla="*/ 757003 h 759501"/>
                <a:gd name="connsiteX3" fmla="*/ 2173574 w 5786204"/>
                <a:gd name="connsiteY3" fmla="*/ 7495 h 759501"/>
                <a:gd name="connsiteX4" fmla="*/ 2893102 w 5786204"/>
                <a:gd name="connsiteY4" fmla="*/ 757003 h 759501"/>
                <a:gd name="connsiteX5" fmla="*/ 3612630 w 5786204"/>
                <a:gd name="connsiteY5" fmla="*/ 22485 h 759501"/>
                <a:gd name="connsiteX6" fmla="*/ 4407108 w 5786204"/>
                <a:gd name="connsiteY6" fmla="*/ 742013 h 759501"/>
                <a:gd name="connsiteX7" fmla="*/ 5051686 w 5786204"/>
                <a:gd name="connsiteY7" fmla="*/ 37475 h 759501"/>
                <a:gd name="connsiteX8" fmla="*/ 5786204 w 5786204"/>
                <a:gd name="connsiteY8" fmla="*/ 757003 h 759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86204" h="759501">
                  <a:moveTo>
                    <a:pt x="0" y="712033"/>
                  </a:moveTo>
                  <a:cubicBezTo>
                    <a:pt x="252334" y="356016"/>
                    <a:pt x="504669" y="0"/>
                    <a:pt x="749508" y="7495"/>
                  </a:cubicBezTo>
                  <a:cubicBezTo>
                    <a:pt x="994347" y="14990"/>
                    <a:pt x="1231692" y="757003"/>
                    <a:pt x="1469036" y="757003"/>
                  </a:cubicBezTo>
                  <a:cubicBezTo>
                    <a:pt x="1706380" y="757003"/>
                    <a:pt x="1936230" y="7495"/>
                    <a:pt x="2173574" y="7495"/>
                  </a:cubicBezTo>
                  <a:cubicBezTo>
                    <a:pt x="2410918" y="7495"/>
                    <a:pt x="2653259" y="754505"/>
                    <a:pt x="2893102" y="757003"/>
                  </a:cubicBezTo>
                  <a:cubicBezTo>
                    <a:pt x="3132945" y="759501"/>
                    <a:pt x="3360296" y="24983"/>
                    <a:pt x="3612630" y="22485"/>
                  </a:cubicBezTo>
                  <a:cubicBezTo>
                    <a:pt x="3864964" y="19987"/>
                    <a:pt x="4167265" y="739515"/>
                    <a:pt x="4407108" y="742013"/>
                  </a:cubicBezTo>
                  <a:cubicBezTo>
                    <a:pt x="4646951" y="744511"/>
                    <a:pt x="4821837" y="34977"/>
                    <a:pt x="5051686" y="37475"/>
                  </a:cubicBezTo>
                  <a:cubicBezTo>
                    <a:pt x="5281535" y="39973"/>
                    <a:pt x="5533869" y="398488"/>
                    <a:pt x="5786204" y="757003"/>
                  </a:cubicBezTo>
                </a:path>
              </a:pathLst>
            </a:custGeom>
            <a:ln w="38100">
              <a:solidFill>
                <a:schemeClr val="accent6">
                  <a:lumMod val="75000"/>
                </a:schemeClr>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90" name="Freeform 89"/>
            <p:cNvSpPr/>
            <p:nvPr/>
          </p:nvSpPr>
          <p:spPr>
            <a:xfrm rot="13332218" flipH="1" flipV="1">
              <a:off x="1357754" y="1905208"/>
              <a:ext cx="1913864" cy="160545"/>
            </a:xfrm>
            <a:custGeom>
              <a:avLst/>
              <a:gdLst>
                <a:gd name="connsiteX0" fmla="*/ 0 w 5786204"/>
                <a:gd name="connsiteY0" fmla="*/ 712033 h 759501"/>
                <a:gd name="connsiteX1" fmla="*/ 749508 w 5786204"/>
                <a:gd name="connsiteY1" fmla="*/ 7495 h 759501"/>
                <a:gd name="connsiteX2" fmla="*/ 1469036 w 5786204"/>
                <a:gd name="connsiteY2" fmla="*/ 757003 h 759501"/>
                <a:gd name="connsiteX3" fmla="*/ 2173574 w 5786204"/>
                <a:gd name="connsiteY3" fmla="*/ 7495 h 759501"/>
                <a:gd name="connsiteX4" fmla="*/ 2893102 w 5786204"/>
                <a:gd name="connsiteY4" fmla="*/ 757003 h 759501"/>
                <a:gd name="connsiteX5" fmla="*/ 3612630 w 5786204"/>
                <a:gd name="connsiteY5" fmla="*/ 22485 h 759501"/>
                <a:gd name="connsiteX6" fmla="*/ 4407108 w 5786204"/>
                <a:gd name="connsiteY6" fmla="*/ 742013 h 759501"/>
                <a:gd name="connsiteX7" fmla="*/ 5051686 w 5786204"/>
                <a:gd name="connsiteY7" fmla="*/ 37475 h 759501"/>
                <a:gd name="connsiteX8" fmla="*/ 5786204 w 5786204"/>
                <a:gd name="connsiteY8" fmla="*/ 757003 h 759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86204" h="759501">
                  <a:moveTo>
                    <a:pt x="0" y="712033"/>
                  </a:moveTo>
                  <a:cubicBezTo>
                    <a:pt x="252334" y="356016"/>
                    <a:pt x="504669" y="0"/>
                    <a:pt x="749508" y="7495"/>
                  </a:cubicBezTo>
                  <a:cubicBezTo>
                    <a:pt x="994347" y="14990"/>
                    <a:pt x="1231692" y="757003"/>
                    <a:pt x="1469036" y="757003"/>
                  </a:cubicBezTo>
                  <a:cubicBezTo>
                    <a:pt x="1706380" y="757003"/>
                    <a:pt x="1936230" y="7495"/>
                    <a:pt x="2173574" y="7495"/>
                  </a:cubicBezTo>
                  <a:cubicBezTo>
                    <a:pt x="2410918" y="7495"/>
                    <a:pt x="2653259" y="754505"/>
                    <a:pt x="2893102" y="757003"/>
                  </a:cubicBezTo>
                  <a:cubicBezTo>
                    <a:pt x="3132945" y="759501"/>
                    <a:pt x="3360296" y="24983"/>
                    <a:pt x="3612630" y="22485"/>
                  </a:cubicBezTo>
                  <a:cubicBezTo>
                    <a:pt x="3864964" y="19987"/>
                    <a:pt x="4167265" y="739515"/>
                    <a:pt x="4407108" y="742013"/>
                  </a:cubicBezTo>
                  <a:cubicBezTo>
                    <a:pt x="4646951" y="744511"/>
                    <a:pt x="4821837" y="34977"/>
                    <a:pt x="5051686" y="37475"/>
                  </a:cubicBezTo>
                  <a:cubicBezTo>
                    <a:pt x="5281535" y="39973"/>
                    <a:pt x="5533869" y="398488"/>
                    <a:pt x="5786204" y="757003"/>
                  </a:cubicBezTo>
                </a:path>
              </a:pathLst>
            </a:custGeom>
            <a:ln w="38100">
              <a:solidFill>
                <a:schemeClr val="accent6">
                  <a:lumMod val="75000"/>
                </a:schemeClr>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91" name="Group 90"/>
          <p:cNvGrpSpPr/>
          <p:nvPr/>
        </p:nvGrpSpPr>
        <p:grpSpPr>
          <a:xfrm rot="16386420">
            <a:off x="6504740" y="1009353"/>
            <a:ext cx="1377024" cy="1393268"/>
            <a:chOff x="1357754" y="-559259"/>
            <a:chExt cx="2156155" cy="2625012"/>
          </a:xfrm>
        </p:grpSpPr>
        <p:sp>
          <p:nvSpPr>
            <p:cNvPr id="92" name="Freeform 91"/>
            <p:cNvSpPr/>
            <p:nvPr/>
          </p:nvSpPr>
          <p:spPr>
            <a:xfrm>
              <a:off x="1600047" y="1195353"/>
              <a:ext cx="1913862" cy="160545"/>
            </a:xfrm>
            <a:custGeom>
              <a:avLst/>
              <a:gdLst>
                <a:gd name="connsiteX0" fmla="*/ 0 w 5786204"/>
                <a:gd name="connsiteY0" fmla="*/ 712033 h 759501"/>
                <a:gd name="connsiteX1" fmla="*/ 749508 w 5786204"/>
                <a:gd name="connsiteY1" fmla="*/ 7495 h 759501"/>
                <a:gd name="connsiteX2" fmla="*/ 1469036 w 5786204"/>
                <a:gd name="connsiteY2" fmla="*/ 757003 h 759501"/>
                <a:gd name="connsiteX3" fmla="*/ 2173574 w 5786204"/>
                <a:gd name="connsiteY3" fmla="*/ 7495 h 759501"/>
                <a:gd name="connsiteX4" fmla="*/ 2893102 w 5786204"/>
                <a:gd name="connsiteY4" fmla="*/ 757003 h 759501"/>
                <a:gd name="connsiteX5" fmla="*/ 3612630 w 5786204"/>
                <a:gd name="connsiteY5" fmla="*/ 22485 h 759501"/>
                <a:gd name="connsiteX6" fmla="*/ 4407108 w 5786204"/>
                <a:gd name="connsiteY6" fmla="*/ 742013 h 759501"/>
                <a:gd name="connsiteX7" fmla="*/ 5051686 w 5786204"/>
                <a:gd name="connsiteY7" fmla="*/ 37475 h 759501"/>
                <a:gd name="connsiteX8" fmla="*/ 5786204 w 5786204"/>
                <a:gd name="connsiteY8" fmla="*/ 757003 h 759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86204" h="759501">
                  <a:moveTo>
                    <a:pt x="0" y="712033"/>
                  </a:moveTo>
                  <a:cubicBezTo>
                    <a:pt x="252334" y="356016"/>
                    <a:pt x="504669" y="0"/>
                    <a:pt x="749508" y="7495"/>
                  </a:cubicBezTo>
                  <a:cubicBezTo>
                    <a:pt x="994347" y="14990"/>
                    <a:pt x="1231692" y="757003"/>
                    <a:pt x="1469036" y="757003"/>
                  </a:cubicBezTo>
                  <a:cubicBezTo>
                    <a:pt x="1706380" y="757003"/>
                    <a:pt x="1936230" y="7495"/>
                    <a:pt x="2173574" y="7495"/>
                  </a:cubicBezTo>
                  <a:cubicBezTo>
                    <a:pt x="2410918" y="7495"/>
                    <a:pt x="2653259" y="754505"/>
                    <a:pt x="2893102" y="757003"/>
                  </a:cubicBezTo>
                  <a:cubicBezTo>
                    <a:pt x="3132945" y="759501"/>
                    <a:pt x="3360296" y="24983"/>
                    <a:pt x="3612630" y="22485"/>
                  </a:cubicBezTo>
                  <a:cubicBezTo>
                    <a:pt x="3864964" y="19987"/>
                    <a:pt x="4167265" y="739515"/>
                    <a:pt x="4407108" y="742013"/>
                  </a:cubicBezTo>
                  <a:cubicBezTo>
                    <a:pt x="4646951" y="744511"/>
                    <a:pt x="4821837" y="34977"/>
                    <a:pt x="5051686" y="37475"/>
                  </a:cubicBezTo>
                  <a:cubicBezTo>
                    <a:pt x="5281535" y="39973"/>
                    <a:pt x="5533869" y="398488"/>
                    <a:pt x="5786204" y="757003"/>
                  </a:cubicBezTo>
                </a:path>
              </a:pathLst>
            </a:custGeom>
            <a:ln w="38100">
              <a:solidFill>
                <a:schemeClr val="accent6">
                  <a:lumMod val="75000"/>
                </a:schemeClr>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93" name="Freeform 92"/>
            <p:cNvSpPr/>
            <p:nvPr/>
          </p:nvSpPr>
          <p:spPr>
            <a:xfrm rot="18731212" flipV="1">
              <a:off x="1343359" y="317401"/>
              <a:ext cx="1913865" cy="160546"/>
            </a:xfrm>
            <a:custGeom>
              <a:avLst/>
              <a:gdLst>
                <a:gd name="connsiteX0" fmla="*/ 0 w 5786204"/>
                <a:gd name="connsiteY0" fmla="*/ 712033 h 759501"/>
                <a:gd name="connsiteX1" fmla="*/ 749508 w 5786204"/>
                <a:gd name="connsiteY1" fmla="*/ 7495 h 759501"/>
                <a:gd name="connsiteX2" fmla="*/ 1469036 w 5786204"/>
                <a:gd name="connsiteY2" fmla="*/ 757003 h 759501"/>
                <a:gd name="connsiteX3" fmla="*/ 2173574 w 5786204"/>
                <a:gd name="connsiteY3" fmla="*/ 7495 h 759501"/>
                <a:gd name="connsiteX4" fmla="*/ 2893102 w 5786204"/>
                <a:gd name="connsiteY4" fmla="*/ 757003 h 759501"/>
                <a:gd name="connsiteX5" fmla="*/ 3612630 w 5786204"/>
                <a:gd name="connsiteY5" fmla="*/ 22485 h 759501"/>
                <a:gd name="connsiteX6" fmla="*/ 4407108 w 5786204"/>
                <a:gd name="connsiteY6" fmla="*/ 742013 h 759501"/>
                <a:gd name="connsiteX7" fmla="*/ 5051686 w 5786204"/>
                <a:gd name="connsiteY7" fmla="*/ 37475 h 759501"/>
                <a:gd name="connsiteX8" fmla="*/ 5786204 w 5786204"/>
                <a:gd name="connsiteY8" fmla="*/ 757003 h 759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86204" h="759501">
                  <a:moveTo>
                    <a:pt x="0" y="712033"/>
                  </a:moveTo>
                  <a:cubicBezTo>
                    <a:pt x="252334" y="356016"/>
                    <a:pt x="504669" y="0"/>
                    <a:pt x="749508" y="7495"/>
                  </a:cubicBezTo>
                  <a:cubicBezTo>
                    <a:pt x="994347" y="14990"/>
                    <a:pt x="1231692" y="757003"/>
                    <a:pt x="1469036" y="757003"/>
                  </a:cubicBezTo>
                  <a:cubicBezTo>
                    <a:pt x="1706380" y="757003"/>
                    <a:pt x="1936230" y="7495"/>
                    <a:pt x="2173574" y="7495"/>
                  </a:cubicBezTo>
                  <a:cubicBezTo>
                    <a:pt x="2410918" y="7495"/>
                    <a:pt x="2653259" y="754505"/>
                    <a:pt x="2893102" y="757003"/>
                  </a:cubicBezTo>
                  <a:cubicBezTo>
                    <a:pt x="3132945" y="759501"/>
                    <a:pt x="3360296" y="24983"/>
                    <a:pt x="3612630" y="22485"/>
                  </a:cubicBezTo>
                  <a:cubicBezTo>
                    <a:pt x="3864964" y="19987"/>
                    <a:pt x="4167265" y="739515"/>
                    <a:pt x="4407108" y="742013"/>
                  </a:cubicBezTo>
                  <a:cubicBezTo>
                    <a:pt x="4646951" y="744511"/>
                    <a:pt x="4821837" y="34977"/>
                    <a:pt x="5051686" y="37475"/>
                  </a:cubicBezTo>
                  <a:cubicBezTo>
                    <a:pt x="5281535" y="39973"/>
                    <a:pt x="5533869" y="398488"/>
                    <a:pt x="5786204" y="757003"/>
                  </a:cubicBezTo>
                </a:path>
              </a:pathLst>
            </a:custGeom>
            <a:ln w="38100">
              <a:solidFill>
                <a:schemeClr val="accent6">
                  <a:lumMod val="75000"/>
                </a:schemeClr>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94" name="Freeform 93"/>
            <p:cNvSpPr/>
            <p:nvPr/>
          </p:nvSpPr>
          <p:spPr>
            <a:xfrm rot="13332218" flipH="1" flipV="1">
              <a:off x="1357754" y="1905208"/>
              <a:ext cx="1913864" cy="160545"/>
            </a:xfrm>
            <a:custGeom>
              <a:avLst/>
              <a:gdLst>
                <a:gd name="connsiteX0" fmla="*/ 0 w 5786204"/>
                <a:gd name="connsiteY0" fmla="*/ 712033 h 759501"/>
                <a:gd name="connsiteX1" fmla="*/ 749508 w 5786204"/>
                <a:gd name="connsiteY1" fmla="*/ 7495 h 759501"/>
                <a:gd name="connsiteX2" fmla="*/ 1469036 w 5786204"/>
                <a:gd name="connsiteY2" fmla="*/ 757003 h 759501"/>
                <a:gd name="connsiteX3" fmla="*/ 2173574 w 5786204"/>
                <a:gd name="connsiteY3" fmla="*/ 7495 h 759501"/>
                <a:gd name="connsiteX4" fmla="*/ 2893102 w 5786204"/>
                <a:gd name="connsiteY4" fmla="*/ 757003 h 759501"/>
                <a:gd name="connsiteX5" fmla="*/ 3612630 w 5786204"/>
                <a:gd name="connsiteY5" fmla="*/ 22485 h 759501"/>
                <a:gd name="connsiteX6" fmla="*/ 4407108 w 5786204"/>
                <a:gd name="connsiteY6" fmla="*/ 742013 h 759501"/>
                <a:gd name="connsiteX7" fmla="*/ 5051686 w 5786204"/>
                <a:gd name="connsiteY7" fmla="*/ 37475 h 759501"/>
                <a:gd name="connsiteX8" fmla="*/ 5786204 w 5786204"/>
                <a:gd name="connsiteY8" fmla="*/ 757003 h 759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86204" h="759501">
                  <a:moveTo>
                    <a:pt x="0" y="712033"/>
                  </a:moveTo>
                  <a:cubicBezTo>
                    <a:pt x="252334" y="356016"/>
                    <a:pt x="504669" y="0"/>
                    <a:pt x="749508" y="7495"/>
                  </a:cubicBezTo>
                  <a:cubicBezTo>
                    <a:pt x="994347" y="14990"/>
                    <a:pt x="1231692" y="757003"/>
                    <a:pt x="1469036" y="757003"/>
                  </a:cubicBezTo>
                  <a:cubicBezTo>
                    <a:pt x="1706380" y="757003"/>
                    <a:pt x="1936230" y="7495"/>
                    <a:pt x="2173574" y="7495"/>
                  </a:cubicBezTo>
                  <a:cubicBezTo>
                    <a:pt x="2410918" y="7495"/>
                    <a:pt x="2653259" y="754505"/>
                    <a:pt x="2893102" y="757003"/>
                  </a:cubicBezTo>
                  <a:cubicBezTo>
                    <a:pt x="3132945" y="759501"/>
                    <a:pt x="3360296" y="24983"/>
                    <a:pt x="3612630" y="22485"/>
                  </a:cubicBezTo>
                  <a:cubicBezTo>
                    <a:pt x="3864964" y="19987"/>
                    <a:pt x="4167265" y="739515"/>
                    <a:pt x="4407108" y="742013"/>
                  </a:cubicBezTo>
                  <a:cubicBezTo>
                    <a:pt x="4646951" y="744511"/>
                    <a:pt x="4821837" y="34977"/>
                    <a:pt x="5051686" y="37475"/>
                  </a:cubicBezTo>
                  <a:cubicBezTo>
                    <a:pt x="5281535" y="39973"/>
                    <a:pt x="5533869" y="398488"/>
                    <a:pt x="5786204" y="757003"/>
                  </a:cubicBezTo>
                </a:path>
              </a:pathLst>
            </a:custGeom>
            <a:ln w="38100">
              <a:solidFill>
                <a:schemeClr val="accent6">
                  <a:lumMod val="75000"/>
                </a:schemeClr>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95" name="Group 94"/>
          <p:cNvGrpSpPr/>
          <p:nvPr/>
        </p:nvGrpSpPr>
        <p:grpSpPr>
          <a:xfrm rot="16386420">
            <a:off x="8418976" y="1009353"/>
            <a:ext cx="1377024" cy="1393268"/>
            <a:chOff x="1357754" y="-559259"/>
            <a:chExt cx="2156155" cy="2625012"/>
          </a:xfrm>
        </p:grpSpPr>
        <p:sp>
          <p:nvSpPr>
            <p:cNvPr id="96" name="Freeform 95"/>
            <p:cNvSpPr/>
            <p:nvPr/>
          </p:nvSpPr>
          <p:spPr>
            <a:xfrm>
              <a:off x="1600047" y="1195353"/>
              <a:ext cx="1913862" cy="160545"/>
            </a:xfrm>
            <a:custGeom>
              <a:avLst/>
              <a:gdLst>
                <a:gd name="connsiteX0" fmla="*/ 0 w 5786204"/>
                <a:gd name="connsiteY0" fmla="*/ 712033 h 759501"/>
                <a:gd name="connsiteX1" fmla="*/ 749508 w 5786204"/>
                <a:gd name="connsiteY1" fmla="*/ 7495 h 759501"/>
                <a:gd name="connsiteX2" fmla="*/ 1469036 w 5786204"/>
                <a:gd name="connsiteY2" fmla="*/ 757003 h 759501"/>
                <a:gd name="connsiteX3" fmla="*/ 2173574 w 5786204"/>
                <a:gd name="connsiteY3" fmla="*/ 7495 h 759501"/>
                <a:gd name="connsiteX4" fmla="*/ 2893102 w 5786204"/>
                <a:gd name="connsiteY4" fmla="*/ 757003 h 759501"/>
                <a:gd name="connsiteX5" fmla="*/ 3612630 w 5786204"/>
                <a:gd name="connsiteY5" fmla="*/ 22485 h 759501"/>
                <a:gd name="connsiteX6" fmla="*/ 4407108 w 5786204"/>
                <a:gd name="connsiteY6" fmla="*/ 742013 h 759501"/>
                <a:gd name="connsiteX7" fmla="*/ 5051686 w 5786204"/>
                <a:gd name="connsiteY7" fmla="*/ 37475 h 759501"/>
                <a:gd name="connsiteX8" fmla="*/ 5786204 w 5786204"/>
                <a:gd name="connsiteY8" fmla="*/ 757003 h 759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86204" h="759501">
                  <a:moveTo>
                    <a:pt x="0" y="712033"/>
                  </a:moveTo>
                  <a:cubicBezTo>
                    <a:pt x="252334" y="356016"/>
                    <a:pt x="504669" y="0"/>
                    <a:pt x="749508" y="7495"/>
                  </a:cubicBezTo>
                  <a:cubicBezTo>
                    <a:pt x="994347" y="14990"/>
                    <a:pt x="1231692" y="757003"/>
                    <a:pt x="1469036" y="757003"/>
                  </a:cubicBezTo>
                  <a:cubicBezTo>
                    <a:pt x="1706380" y="757003"/>
                    <a:pt x="1936230" y="7495"/>
                    <a:pt x="2173574" y="7495"/>
                  </a:cubicBezTo>
                  <a:cubicBezTo>
                    <a:pt x="2410918" y="7495"/>
                    <a:pt x="2653259" y="754505"/>
                    <a:pt x="2893102" y="757003"/>
                  </a:cubicBezTo>
                  <a:cubicBezTo>
                    <a:pt x="3132945" y="759501"/>
                    <a:pt x="3360296" y="24983"/>
                    <a:pt x="3612630" y="22485"/>
                  </a:cubicBezTo>
                  <a:cubicBezTo>
                    <a:pt x="3864964" y="19987"/>
                    <a:pt x="4167265" y="739515"/>
                    <a:pt x="4407108" y="742013"/>
                  </a:cubicBezTo>
                  <a:cubicBezTo>
                    <a:pt x="4646951" y="744511"/>
                    <a:pt x="4821837" y="34977"/>
                    <a:pt x="5051686" y="37475"/>
                  </a:cubicBezTo>
                  <a:cubicBezTo>
                    <a:pt x="5281535" y="39973"/>
                    <a:pt x="5533869" y="398488"/>
                    <a:pt x="5786204" y="757003"/>
                  </a:cubicBezTo>
                </a:path>
              </a:pathLst>
            </a:custGeom>
            <a:ln w="38100">
              <a:solidFill>
                <a:schemeClr val="accent6">
                  <a:lumMod val="75000"/>
                </a:schemeClr>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97" name="Freeform 96"/>
            <p:cNvSpPr/>
            <p:nvPr/>
          </p:nvSpPr>
          <p:spPr>
            <a:xfrm rot="18731212" flipV="1">
              <a:off x="1343359" y="317401"/>
              <a:ext cx="1913865" cy="160546"/>
            </a:xfrm>
            <a:custGeom>
              <a:avLst/>
              <a:gdLst>
                <a:gd name="connsiteX0" fmla="*/ 0 w 5786204"/>
                <a:gd name="connsiteY0" fmla="*/ 712033 h 759501"/>
                <a:gd name="connsiteX1" fmla="*/ 749508 w 5786204"/>
                <a:gd name="connsiteY1" fmla="*/ 7495 h 759501"/>
                <a:gd name="connsiteX2" fmla="*/ 1469036 w 5786204"/>
                <a:gd name="connsiteY2" fmla="*/ 757003 h 759501"/>
                <a:gd name="connsiteX3" fmla="*/ 2173574 w 5786204"/>
                <a:gd name="connsiteY3" fmla="*/ 7495 h 759501"/>
                <a:gd name="connsiteX4" fmla="*/ 2893102 w 5786204"/>
                <a:gd name="connsiteY4" fmla="*/ 757003 h 759501"/>
                <a:gd name="connsiteX5" fmla="*/ 3612630 w 5786204"/>
                <a:gd name="connsiteY5" fmla="*/ 22485 h 759501"/>
                <a:gd name="connsiteX6" fmla="*/ 4407108 w 5786204"/>
                <a:gd name="connsiteY6" fmla="*/ 742013 h 759501"/>
                <a:gd name="connsiteX7" fmla="*/ 5051686 w 5786204"/>
                <a:gd name="connsiteY7" fmla="*/ 37475 h 759501"/>
                <a:gd name="connsiteX8" fmla="*/ 5786204 w 5786204"/>
                <a:gd name="connsiteY8" fmla="*/ 757003 h 759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86204" h="759501">
                  <a:moveTo>
                    <a:pt x="0" y="712033"/>
                  </a:moveTo>
                  <a:cubicBezTo>
                    <a:pt x="252334" y="356016"/>
                    <a:pt x="504669" y="0"/>
                    <a:pt x="749508" y="7495"/>
                  </a:cubicBezTo>
                  <a:cubicBezTo>
                    <a:pt x="994347" y="14990"/>
                    <a:pt x="1231692" y="757003"/>
                    <a:pt x="1469036" y="757003"/>
                  </a:cubicBezTo>
                  <a:cubicBezTo>
                    <a:pt x="1706380" y="757003"/>
                    <a:pt x="1936230" y="7495"/>
                    <a:pt x="2173574" y="7495"/>
                  </a:cubicBezTo>
                  <a:cubicBezTo>
                    <a:pt x="2410918" y="7495"/>
                    <a:pt x="2653259" y="754505"/>
                    <a:pt x="2893102" y="757003"/>
                  </a:cubicBezTo>
                  <a:cubicBezTo>
                    <a:pt x="3132945" y="759501"/>
                    <a:pt x="3360296" y="24983"/>
                    <a:pt x="3612630" y="22485"/>
                  </a:cubicBezTo>
                  <a:cubicBezTo>
                    <a:pt x="3864964" y="19987"/>
                    <a:pt x="4167265" y="739515"/>
                    <a:pt x="4407108" y="742013"/>
                  </a:cubicBezTo>
                  <a:cubicBezTo>
                    <a:pt x="4646951" y="744511"/>
                    <a:pt x="4821837" y="34977"/>
                    <a:pt x="5051686" y="37475"/>
                  </a:cubicBezTo>
                  <a:cubicBezTo>
                    <a:pt x="5281535" y="39973"/>
                    <a:pt x="5533869" y="398488"/>
                    <a:pt x="5786204" y="757003"/>
                  </a:cubicBezTo>
                </a:path>
              </a:pathLst>
            </a:custGeom>
            <a:ln w="38100">
              <a:solidFill>
                <a:schemeClr val="accent6">
                  <a:lumMod val="75000"/>
                </a:schemeClr>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98" name="Freeform 97"/>
            <p:cNvSpPr/>
            <p:nvPr/>
          </p:nvSpPr>
          <p:spPr>
            <a:xfrm rot="13332218" flipH="1" flipV="1">
              <a:off x="1357754" y="1905208"/>
              <a:ext cx="1913864" cy="160545"/>
            </a:xfrm>
            <a:custGeom>
              <a:avLst/>
              <a:gdLst>
                <a:gd name="connsiteX0" fmla="*/ 0 w 5786204"/>
                <a:gd name="connsiteY0" fmla="*/ 712033 h 759501"/>
                <a:gd name="connsiteX1" fmla="*/ 749508 w 5786204"/>
                <a:gd name="connsiteY1" fmla="*/ 7495 h 759501"/>
                <a:gd name="connsiteX2" fmla="*/ 1469036 w 5786204"/>
                <a:gd name="connsiteY2" fmla="*/ 757003 h 759501"/>
                <a:gd name="connsiteX3" fmla="*/ 2173574 w 5786204"/>
                <a:gd name="connsiteY3" fmla="*/ 7495 h 759501"/>
                <a:gd name="connsiteX4" fmla="*/ 2893102 w 5786204"/>
                <a:gd name="connsiteY4" fmla="*/ 757003 h 759501"/>
                <a:gd name="connsiteX5" fmla="*/ 3612630 w 5786204"/>
                <a:gd name="connsiteY5" fmla="*/ 22485 h 759501"/>
                <a:gd name="connsiteX6" fmla="*/ 4407108 w 5786204"/>
                <a:gd name="connsiteY6" fmla="*/ 742013 h 759501"/>
                <a:gd name="connsiteX7" fmla="*/ 5051686 w 5786204"/>
                <a:gd name="connsiteY7" fmla="*/ 37475 h 759501"/>
                <a:gd name="connsiteX8" fmla="*/ 5786204 w 5786204"/>
                <a:gd name="connsiteY8" fmla="*/ 757003 h 759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86204" h="759501">
                  <a:moveTo>
                    <a:pt x="0" y="712033"/>
                  </a:moveTo>
                  <a:cubicBezTo>
                    <a:pt x="252334" y="356016"/>
                    <a:pt x="504669" y="0"/>
                    <a:pt x="749508" y="7495"/>
                  </a:cubicBezTo>
                  <a:cubicBezTo>
                    <a:pt x="994347" y="14990"/>
                    <a:pt x="1231692" y="757003"/>
                    <a:pt x="1469036" y="757003"/>
                  </a:cubicBezTo>
                  <a:cubicBezTo>
                    <a:pt x="1706380" y="757003"/>
                    <a:pt x="1936230" y="7495"/>
                    <a:pt x="2173574" y="7495"/>
                  </a:cubicBezTo>
                  <a:cubicBezTo>
                    <a:pt x="2410918" y="7495"/>
                    <a:pt x="2653259" y="754505"/>
                    <a:pt x="2893102" y="757003"/>
                  </a:cubicBezTo>
                  <a:cubicBezTo>
                    <a:pt x="3132945" y="759501"/>
                    <a:pt x="3360296" y="24983"/>
                    <a:pt x="3612630" y="22485"/>
                  </a:cubicBezTo>
                  <a:cubicBezTo>
                    <a:pt x="3864964" y="19987"/>
                    <a:pt x="4167265" y="739515"/>
                    <a:pt x="4407108" y="742013"/>
                  </a:cubicBezTo>
                  <a:cubicBezTo>
                    <a:pt x="4646951" y="744511"/>
                    <a:pt x="4821837" y="34977"/>
                    <a:pt x="5051686" y="37475"/>
                  </a:cubicBezTo>
                  <a:cubicBezTo>
                    <a:pt x="5281535" y="39973"/>
                    <a:pt x="5533869" y="398488"/>
                    <a:pt x="5786204" y="757003"/>
                  </a:cubicBezTo>
                </a:path>
              </a:pathLst>
            </a:custGeom>
            <a:ln w="38100">
              <a:solidFill>
                <a:schemeClr val="accent6">
                  <a:lumMod val="75000"/>
                </a:schemeClr>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99" name="TextBox 98"/>
          <p:cNvSpPr txBox="1"/>
          <p:nvPr/>
        </p:nvSpPr>
        <p:spPr>
          <a:xfrm>
            <a:off x="1775520" y="260649"/>
            <a:ext cx="5256584" cy="461665"/>
          </a:xfrm>
          <a:prstGeom prst="rect">
            <a:avLst/>
          </a:prstGeom>
          <a:noFill/>
        </p:spPr>
        <p:txBody>
          <a:bodyPr wrap="square" rtlCol="0">
            <a:spAutoFit/>
          </a:bodyPr>
          <a:lstStyle/>
          <a:p>
            <a:r>
              <a:rPr lang="en-GB" sz="2400" b="1" dirty="0"/>
              <a:t>Vasoconstriction and </a:t>
            </a:r>
            <a:r>
              <a:rPr lang="en-GB" sz="2400" b="1" dirty="0" err="1"/>
              <a:t>Vasodilation</a:t>
            </a:r>
            <a:endParaRPr lang="en-GB" sz="2400" b="1" dirty="0"/>
          </a:p>
        </p:txBody>
      </p:sp>
      <p:cxnSp>
        <p:nvCxnSpPr>
          <p:cNvPr id="100" name="Straight Arrow Connector 99"/>
          <p:cNvCxnSpPr/>
          <p:nvPr/>
        </p:nvCxnSpPr>
        <p:spPr>
          <a:xfrm flipH="1">
            <a:off x="6456040" y="980728"/>
            <a:ext cx="360040" cy="360040"/>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02" name="TextBox 101"/>
          <p:cNvSpPr txBox="1"/>
          <p:nvPr/>
        </p:nvSpPr>
        <p:spPr>
          <a:xfrm>
            <a:off x="6816080" y="188641"/>
            <a:ext cx="3600400" cy="830997"/>
          </a:xfrm>
          <a:prstGeom prst="rect">
            <a:avLst/>
          </a:prstGeom>
          <a:noFill/>
        </p:spPr>
        <p:txBody>
          <a:bodyPr wrap="square" rtlCol="0">
            <a:spAutoFit/>
          </a:bodyPr>
          <a:lstStyle/>
          <a:p>
            <a:r>
              <a:rPr lang="en-GB" sz="2400" dirty="0"/>
              <a:t>Heat is lost through the skin to the surrounding air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dissolve">
                                      <p:cBhvr>
                                        <p:cTn id="7" dur="500"/>
                                        <p:tgtEl>
                                          <p:spTgt spid="73"/>
                                        </p:tgtEl>
                                      </p:cBhvr>
                                    </p:animEffect>
                                  </p:childTnLst>
                                </p:cTn>
                              </p:par>
                              <p:par>
                                <p:cTn id="8" presetID="9" presetClass="entr" presetSubtype="0" fill="hold" grpId="0" nodeType="withEffect">
                                  <p:stCondLst>
                                    <p:cond delay="0"/>
                                  </p:stCondLst>
                                  <p:childTnLst>
                                    <p:set>
                                      <p:cBhvr>
                                        <p:cTn id="9" dur="1" fill="hold">
                                          <p:stCondLst>
                                            <p:cond delay="0"/>
                                          </p:stCondLst>
                                        </p:cTn>
                                        <p:tgtEl>
                                          <p:spTgt spid="65"/>
                                        </p:tgtEl>
                                        <p:attrNameLst>
                                          <p:attrName>style.visibility</p:attrName>
                                        </p:attrNameLst>
                                      </p:cBhvr>
                                      <p:to>
                                        <p:strVal val="visible"/>
                                      </p:to>
                                    </p:set>
                                    <p:animEffect transition="in" filter="dissolve">
                                      <p:cBhvr>
                                        <p:cTn id="10" dur="500"/>
                                        <p:tgtEl>
                                          <p:spTgt spid="65"/>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nodeType="clickEffect">
                                  <p:stCondLst>
                                    <p:cond delay="0"/>
                                  </p:stCondLst>
                                  <p:childTnLst>
                                    <p:set>
                                      <p:cBhvr>
                                        <p:cTn id="14" dur="1" fill="hold">
                                          <p:stCondLst>
                                            <p:cond delay="0"/>
                                          </p:stCondLst>
                                        </p:cTn>
                                        <p:tgtEl>
                                          <p:spTgt spid="71"/>
                                        </p:tgtEl>
                                        <p:attrNameLst>
                                          <p:attrName>style.visibility</p:attrName>
                                        </p:attrNameLst>
                                      </p:cBhvr>
                                      <p:to>
                                        <p:strVal val="visible"/>
                                      </p:to>
                                    </p:set>
                                    <p:animEffect transition="in" filter="dissolve">
                                      <p:cBhvr>
                                        <p:cTn id="15" dur="500"/>
                                        <p:tgtEl>
                                          <p:spTgt spid="71"/>
                                        </p:tgtEl>
                                      </p:cBhvr>
                                    </p:animEffect>
                                  </p:childTnLst>
                                </p:cTn>
                              </p:par>
                              <p:par>
                                <p:cTn id="16" presetID="9" presetClass="entr" presetSubtype="0" fill="hold" grpId="0" nodeType="withEffect">
                                  <p:stCondLst>
                                    <p:cond delay="0"/>
                                  </p:stCondLst>
                                  <p:childTnLst>
                                    <p:set>
                                      <p:cBhvr>
                                        <p:cTn id="17" dur="1" fill="hold">
                                          <p:stCondLst>
                                            <p:cond delay="0"/>
                                          </p:stCondLst>
                                        </p:cTn>
                                        <p:tgtEl>
                                          <p:spTgt spid="64"/>
                                        </p:tgtEl>
                                        <p:attrNameLst>
                                          <p:attrName>style.visibility</p:attrName>
                                        </p:attrNameLst>
                                      </p:cBhvr>
                                      <p:to>
                                        <p:strVal val="visible"/>
                                      </p:to>
                                    </p:set>
                                    <p:animEffect transition="in" filter="dissolve">
                                      <p:cBhvr>
                                        <p:cTn id="18" dur="500"/>
                                        <p:tgtEl>
                                          <p:spTgt spid="64"/>
                                        </p:tgtEl>
                                      </p:cBhvr>
                                    </p:animEffect>
                                  </p:childTnLst>
                                </p:cTn>
                              </p:par>
                            </p:childTnLst>
                          </p:cTn>
                        </p:par>
                      </p:childTnLst>
                    </p:cTn>
                  </p:par>
                  <p:par>
                    <p:cTn id="19" fill="hold">
                      <p:stCondLst>
                        <p:cond delay="indefinite"/>
                      </p:stCondLst>
                      <p:childTnLst>
                        <p:par>
                          <p:cTn id="20" fill="hold">
                            <p:stCondLst>
                              <p:cond delay="0"/>
                            </p:stCondLst>
                            <p:childTnLst>
                              <p:par>
                                <p:cTn id="21" presetID="9" presetClass="entr" presetSubtype="0" fill="hold" nodeType="clickEffect">
                                  <p:stCondLst>
                                    <p:cond delay="0"/>
                                  </p:stCondLst>
                                  <p:childTnLst>
                                    <p:set>
                                      <p:cBhvr>
                                        <p:cTn id="22" dur="1" fill="hold">
                                          <p:stCondLst>
                                            <p:cond delay="0"/>
                                          </p:stCondLst>
                                        </p:cTn>
                                        <p:tgtEl>
                                          <p:spTgt spid="75"/>
                                        </p:tgtEl>
                                        <p:attrNameLst>
                                          <p:attrName>style.visibility</p:attrName>
                                        </p:attrNameLst>
                                      </p:cBhvr>
                                      <p:to>
                                        <p:strVal val="visible"/>
                                      </p:to>
                                    </p:set>
                                    <p:animEffect transition="in" filter="dissolve">
                                      <p:cBhvr>
                                        <p:cTn id="23" dur="500"/>
                                        <p:tgtEl>
                                          <p:spTgt spid="75"/>
                                        </p:tgtEl>
                                      </p:cBhvr>
                                    </p:animEffect>
                                  </p:childTnLst>
                                </p:cTn>
                              </p:par>
                              <p:par>
                                <p:cTn id="24" presetID="9" presetClass="entr" presetSubtype="0" fill="hold" grpId="0" nodeType="withEffect">
                                  <p:stCondLst>
                                    <p:cond delay="0"/>
                                  </p:stCondLst>
                                  <p:childTnLst>
                                    <p:set>
                                      <p:cBhvr>
                                        <p:cTn id="25" dur="1" fill="hold">
                                          <p:stCondLst>
                                            <p:cond delay="0"/>
                                          </p:stCondLst>
                                        </p:cTn>
                                        <p:tgtEl>
                                          <p:spTgt spid="66"/>
                                        </p:tgtEl>
                                        <p:attrNameLst>
                                          <p:attrName>style.visibility</p:attrName>
                                        </p:attrNameLst>
                                      </p:cBhvr>
                                      <p:to>
                                        <p:strVal val="visible"/>
                                      </p:to>
                                    </p:set>
                                    <p:animEffect transition="in" filter="dissolve">
                                      <p:cBhvr>
                                        <p:cTn id="26" dur="500"/>
                                        <p:tgtEl>
                                          <p:spTgt spid="66"/>
                                        </p:tgtEl>
                                      </p:cBhvr>
                                    </p:animEffect>
                                  </p:childTnLst>
                                </p:cTn>
                              </p:par>
                            </p:childTnLst>
                          </p:cTn>
                        </p:par>
                      </p:childTnLst>
                    </p:cTn>
                  </p:par>
                  <p:par>
                    <p:cTn id="27" fill="hold">
                      <p:stCondLst>
                        <p:cond delay="indefinite"/>
                      </p:stCondLst>
                      <p:childTnLst>
                        <p:par>
                          <p:cTn id="28" fill="hold">
                            <p:stCondLst>
                              <p:cond delay="0"/>
                            </p:stCondLst>
                            <p:childTnLst>
                              <p:par>
                                <p:cTn id="29" presetID="9" presetClass="entr" presetSubtype="0" fill="hold" nodeType="clickEffect">
                                  <p:stCondLst>
                                    <p:cond delay="0"/>
                                  </p:stCondLst>
                                  <p:childTnLst>
                                    <p:set>
                                      <p:cBhvr>
                                        <p:cTn id="30" dur="1" fill="hold">
                                          <p:stCondLst>
                                            <p:cond delay="0"/>
                                          </p:stCondLst>
                                        </p:cTn>
                                        <p:tgtEl>
                                          <p:spTgt spid="69"/>
                                        </p:tgtEl>
                                        <p:attrNameLst>
                                          <p:attrName>style.visibility</p:attrName>
                                        </p:attrNameLst>
                                      </p:cBhvr>
                                      <p:to>
                                        <p:strVal val="visible"/>
                                      </p:to>
                                    </p:set>
                                    <p:animEffect transition="in" filter="dissolve">
                                      <p:cBhvr>
                                        <p:cTn id="31" dur="500"/>
                                        <p:tgtEl>
                                          <p:spTgt spid="69"/>
                                        </p:tgtEl>
                                      </p:cBhvr>
                                    </p:animEffect>
                                  </p:childTnLst>
                                </p:cTn>
                              </p:par>
                              <p:par>
                                <p:cTn id="32" presetID="9" presetClass="entr" presetSubtype="0" fill="hold" grpId="0" nodeType="withEffect">
                                  <p:stCondLst>
                                    <p:cond delay="0"/>
                                  </p:stCondLst>
                                  <p:childTnLst>
                                    <p:set>
                                      <p:cBhvr>
                                        <p:cTn id="33" dur="1" fill="hold">
                                          <p:stCondLst>
                                            <p:cond delay="0"/>
                                          </p:stCondLst>
                                        </p:cTn>
                                        <p:tgtEl>
                                          <p:spTgt spid="67"/>
                                        </p:tgtEl>
                                        <p:attrNameLst>
                                          <p:attrName>style.visibility</p:attrName>
                                        </p:attrNameLst>
                                      </p:cBhvr>
                                      <p:to>
                                        <p:strVal val="visible"/>
                                      </p:to>
                                    </p:set>
                                    <p:animEffect transition="in" filter="dissolve">
                                      <p:cBhvr>
                                        <p:cTn id="34" dur="500"/>
                                        <p:tgtEl>
                                          <p:spTgt spid="67"/>
                                        </p:tgtEl>
                                      </p:cBhvr>
                                    </p:animEffect>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nodeType="clickEffect">
                                  <p:stCondLst>
                                    <p:cond delay="0"/>
                                  </p:stCondLst>
                                  <p:childTnLst>
                                    <p:set>
                                      <p:cBhvr>
                                        <p:cTn id="38" dur="1" fill="hold">
                                          <p:stCondLst>
                                            <p:cond delay="0"/>
                                          </p:stCondLst>
                                        </p:cTn>
                                        <p:tgtEl>
                                          <p:spTgt spid="77"/>
                                        </p:tgtEl>
                                        <p:attrNameLst>
                                          <p:attrName>style.visibility</p:attrName>
                                        </p:attrNameLst>
                                      </p:cBhvr>
                                      <p:to>
                                        <p:strVal val="visible"/>
                                      </p:to>
                                    </p:set>
                                    <p:animEffect transition="in" filter="dissolve">
                                      <p:cBhvr>
                                        <p:cTn id="39" dur="500"/>
                                        <p:tgtEl>
                                          <p:spTgt spid="77"/>
                                        </p:tgtEl>
                                      </p:cBhvr>
                                    </p:animEffect>
                                  </p:childTnLst>
                                </p:cTn>
                              </p:par>
                              <p:par>
                                <p:cTn id="40" presetID="9" presetClass="entr" presetSubtype="0" fill="hold" nodeType="withEffect">
                                  <p:stCondLst>
                                    <p:cond delay="0"/>
                                  </p:stCondLst>
                                  <p:childTnLst>
                                    <p:set>
                                      <p:cBhvr>
                                        <p:cTn id="41" dur="1" fill="hold">
                                          <p:stCondLst>
                                            <p:cond delay="0"/>
                                          </p:stCondLst>
                                        </p:cTn>
                                        <p:tgtEl>
                                          <p:spTgt spid="79"/>
                                        </p:tgtEl>
                                        <p:attrNameLst>
                                          <p:attrName>style.visibility</p:attrName>
                                        </p:attrNameLst>
                                      </p:cBhvr>
                                      <p:to>
                                        <p:strVal val="visible"/>
                                      </p:to>
                                    </p:set>
                                    <p:animEffect transition="in" filter="dissolve">
                                      <p:cBhvr>
                                        <p:cTn id="42" dur="500"/>
                                        <p:tgtEl>
                                          <p:spTgt spid="79"/>
                                        </p:tgtEl>
                                      </p:cBhvr>
                                    </p:animEffect>
                                  </p:childTnLst>
                                </p:cTn>
                              </p:par>
                              <p:par>
                                <p:cTn id="43" presetID="9" presetClass="entr" presetSubtype="0" fill="hold" nodeType="withEffect">
                                  <p:stCondLst>
                                    <p:cond delay="0"/>
                                  </p:stCondLst>
                                  <p:childTnLst>
                                    <p:set>
                                      <p:cBhvr>
                                        <p:cTn id="44" dur="1" fill="hold">
                                          <p:stCondLst>
                                            <p:cond delay="0"/>
                                          </p:stCondLst>
                                        </p:cTn>
                                        <p:tgtEl>
                                          <p:spTgt spid="80"/>
                                        </p:tgtEl>
                                        <p:attrNameLst>
                                          <p:attrName>style.visibility</p:attrName>
                                        </p:attrNameLst>
                                      </p:cBhvr>
                                      <p:to>
                                        <p:strVal val="visible"/>
                                      </p:to>
                                    </p:set>
                                    <p:animEffect transition="in" filter="dissolve">
                                      <p:cBhvr>
                                        <p:cTn id="45" dur="500"/>
                                        <p:tgtEl>
                                          <p:spTgt spid="80"/>
                                        </p:tgtEl>
                                      </p:cBhvr>
                                    </p:animEffect>
                                  </p:childTnLst>
                                </p:cTn>
                              </p:par>
                              <p:par>
                                <p:cTn id="46" presetID="9" presetClass="entr" presetSubtype="0" fill="hold" nodeType="withEffect">
                                  <p:stCondLst>
                                    <p:cond delay="0"/>
                                  </p:stCondLst>
                                  <p:childTnLst>
                                    <p:set>
                                      <p:cBhvr>
                                        <p:cTn id="47" dur="1" fill="hold">
                                          <p:stCondLst>
                                            <p:cond delay="0"/>
                                          </p:stCondLst>
                                        </p:cTn>
                                        <p:tgtEl>
                                          <p:spTgt spid="81"/>
                                        </p:tgtEl>
                                        <p:attrNameLst>
                                          <p:attrName>style.visibility</p:attrName>
                                        </p:attrNameLst>
                                      </p:cBhvr>
                                      <p:to>
                                        <p:strVal val="visible"/>
                                      </p:to>
                                    </p:set>
                                    <p:animEffect transition="in" filter="dissolve">
                                      <p:cBhvr>
                                        <p:cTn id="48" dur="500"/>
                                        <p:tgtEl>
                                          <p:spTgt spid="81"/>
                                        </p:tgtEl>
                                      </p:cBhvr>
                                    </p:animEffect>
                                  </p:childTnLst>
                                </p:cTn>
                              </p:par>
                              <p:par>
                                <p:cTn id="49" presetID="9" presetClass="entr" presetSubtype="0" fill="hold" nodeType="withEffect">
                                  <p:stCondLst>
                                    <p:cond delay="0"/>
                                  </p:stCondLst>
                                  <p:childTnLst>
                                    <p:set>
                                      <p:cBhvr>
                                        <p:cTn id="50" dur="1" fill="hold">
                                          <p:stCondLst>
                                            <p:cond delay="0"/>
                                          </p:stCondLst>
                                        </p:cTn>
                                        <p:tgtEl>
                                          <p:spTgt spid="86"/>
                                        </p:tgtEl>
                                        <p:attrNameLst>
                                          <p:attrName>style.visibility</p:attrName>
                                        </p:attrNameLst>
                                      </p:cBhvr>
                                      <p:to>
                                        <p:strVal val="visible"/>
                                      </p:to>
                                    </p:set>
                                    <p:animEffect transition="in" filter="dissolve">
                                      <p:cBhvr>
                                        <p:cTn id="51" dur="500"/>
                                        <p:tgtEl>
                                          <p:spTgt spid="86"/>
                                        </p:tgtEl>
                                      </p:cBhvr>
                                    </p:animEffect>
                                  </p:childTnLst>
                                </p:cTn>
                              </p:par>
                              <p:par>
                                <p:cTn id="52" presetID="9" presetClass="entr" presetSubtype="0" fill="hold" nodeType="withEffect">
                                  <p:stCondLst>
                                    <p:cond delay="0"/>
                                  </p:stCondLst>
                                  <p:childTnLst>
                                    <p:set>
                                      <p:cBhvr>
                                        <p:cTn id="53" dur="1" fill="hold">
                                          <p:stCondLst>
                                            <p:cond delay="0"/>
                                          </p:stCondLst>
                                        </p:cTn>
                                        <p:tgtEl>
                                          <p:spTgt spid="87"/>
                                        </p:tgtEl>
                                        <p:attrNameLst>
                                          <p:attrName>style.visibility</p:attrName>
                                        </p:attrNameLst>
                                      </p:cBhvr>
                                      <p:to>
                                        <p:strVal val="visible"/>
                                      </p:to>
                                    </p:set>
                                    <p:animEffect transition="in" filter="dissolve">
                                      <p:cBhvr>
                                        <p:cTn id="54" dur="500"/>
                                        <p:tgtEl>
                                          <p:spTgt spid="87"/>
                                        </p:tgtEl>
                                      </p:cBhvr>
                                    </p:animEffect>
                                  </p:childTnLst>
                                </p:cTn>
                              </p:par>
                              <p:par>
                                <p:cTn id="55" presetID="9" presetClass="entr" presetSubtype="0" fill="hold" nodeType="withEffect">
                                  <p:stCondLst>
                                    <p:cond delay="0"/>
                                  </p:stCondLst>
                                  <p:childTnLst>
                                    <p:set>
                                      <p:cBhvr>
                                        <p:cTn id="56" dur="1" fill="hold">
                                          <p:stCondLst>
                                            <p:cond delay="0"/>
                                          </p:stCondLst>
                                        </p:cTn>
                                        <p:tgtEl>
                                          <p:spTgt spid="91"/>
                                        </p:tgtEl>
                                        <p:attrNameLst>
                                          <p:attrName>style.visibility</p:attrName>
                                        </p:attrNameLst>
                                      </p:cBhvr>
                                      <p:to>
                                        <p:strVal val="visible"/>
                                      </p:to>
                                    </p:set>
                                    <p:animEffect transition="in" filter="dissolve">
                                      <p:cBhvr>
                                        <p:cTn id="57" dur="500"/>
                                        <p:tgtEl>
                                          <p:spTgt spid="91"/>
                                        </p:tgtEl>
                                      </p:cBhvr>
                                    </p:animEffect>
                                  </p:childTnLst>
                                </p:cTn>
                              </p:par>
                              <p:par>
                                <p:cTn id="58" presetID="9" presetClass="entr" presetSubtype="0" fill="hold" nodeType="withEffect">
                                  <p:stCondLst>
                                    <p:cond delay="0"/>
                                  </p:stCondLst>
                                  <p:childTnLst>
                                    <p:set>
                                      <p:cBhvr>
                                        <p:cTn id="59" dur="1" fill="hold">
                                          <p:stCondLst>
                                            <p:cond delay="0"/>
                                          </p:stCondLst>
                                        </p:cTn>
                                        <p:tgtEl>
                                          <p:spTgt spid="95"/>
                                        </p:tgtEl>
                                        <p:attrNameLst>
                                          <p:attrName>style.visibility</p:attrName>
                                        </p:attrNameLst>
                                      </p:cBhvr>
                                      <p:to>
                                        <p:strVal val="visible"/>
                                      </p:to>
                                    </p:set>
                                    <p:animEffect transition="in" filter="dissolve">
                                      <p:cBhvr>
                                        <p:cTn id="60" dur="500"/>
                                        <p:tgtEl>
                                          <p:spTgt spid="95"/>
                                        </p:tgtEl>
                                      </p:cBhvr>
                                    </p:animEffect>
                                  </p:childTnLst>
                                </p:cTn>
                              </p:par>
                              <p:par>
                                <p:cTn id="61" presetID="9" presetClass="entr" presetSubtype="0" fill="hold" nodeType="withEffect">
                                  <p:stCondLst>
                                    <p:cond delay="0"/>
                                  </p:stCondLst>
                                  <p:childTnLst>
                                    <p:set>
                                      <p:cBhvr>
                                        <p:cTn id="62" dur="1" fill="hold">
                                          <p:stCondLst>
                                            <p:cond delay="0"/>
                                          </p:stCondLst>
                                        </p:cTn>
                                        <p:tgtEl>
                                          <p:spTgt spid="100"/>
                                        </p:tgtEl>
                                        <p:attrNameLst>
                                          <p:attrName>style.visibility</p:attrName>
                                        </p:attrNameLst>
                                      </p:cBhvr>
                                      <p:to>
                                        <p:strVal val="visible"/>
                                      </p:to>
                                    </p:set>
                                    <p:animEffect transition="in" filter="dissolve">
                                      <p:cBhvr>
                                        <p:cTn id="63" dur="500"/>
                                        <p:tgtEl>
                                          <p:spTgt spid="100"/>
                                        </p:tgtEl>
                                      </p:cBhvr>
                                    </p:animEffect>
                                  </p:childTnLst>
                                </p:cTn>
                              </p:par>
                              <p:par>
                                <p:cTn id="64" presetID="9" presetClass="entr" presetSubtype="0" fill="hold" grpId="0" nodeType="withEffect">
                                  <p:stCondLst>
                                    <p:cond delay="0"/>
                                  </p:stCondLst>
                                  <p:childTnLst>
                                    <p:set>
                                      <p:cBhvr>
                                        <p:cTn id="65" dur="1" fill="hold">
                                          <p:stCondLst>
                                            <p:cond delay="0"/>
                                          </p:stCondLst>
                                        </p:cTn>
                                        <p:tgtEl>
                                          <p:spTgt spid="102"/>
                                        </p:tgtEl>
                                        <p:attrNameLst>
                                          <p:attrName>style.visibility</p:attrName>
                                        </p:attrNameLst>
                                      </p:cBhvr>
                                      <p:to>
                                        <p:strVal val="visible"/>
                                      </p:to>
                                    </p:set>
                                    <p:animEffect transition="in" filter="dissolve">
                                      <p:cBhvr>
                                        <p:cTn id="66" dur="500"/>
                                        <p:tgtEl>
                                          <p:spTgt spid="1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5" grpId="0"/>
      <p:bldP spid="66" grpId="0"/>
      <p:bldP spid="67" grpId="0"/>
      <p:bldP spid="102"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Rectangle 50"/>
          <p:cNvSpPr/>
          <p:nvPr/>
        </p:nvSpPr>
        <p:spPr>
          <a:xfrm>
            <a:off x="1524000" y="0"/>
            <a:ext cx="9144000" cy="2492896"/>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p:cNvSpPr/>
          <p:nvPr/>
        </p:nvSpPr>
        <p:spPr>
          <a:xfrm>
            <a:off x="1524000" y="2564904"/>
            <a:ext cx="9144000" cy="429309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1" name="Rectangle 40"/>
          <p:cNvSpPr/>
          <p:nvPr/>
        </p:nvSpPr>
        <p:spPr>
          <a:xfrm>
            <a:off x="1524000" y="2276872"/>
            <a:ext cx="9144000" cy="432048"/>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3" name="Straight Connector 42"/>
          <p:cNvCxnSpPr/>
          <p:nvPr/>
        </p:nvCxnSpPr>
        <p:spPr>
          <a:xfrm>
            <a:off x="1524000" y="2276872"/>
            <a:ext cx="9144000"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44" name="Freeform 43"/>
          <p:cNvSpPr/>
          <p:nvPr/>
        </p:nvSpPr>
        <p:spPr>
          <a:xfrm>
            <a:off x="2423592" y="2780929"/>
            <a:ext cx="7704856" cy="2520280"/>
          </a:xfrm>
          <a:custGeom>
            <a:avLst/>
            <a:gdLst>
              <a:gd name="connsiteX0" fmla="*/ 132413 w 6690610"/>
              <a:gd name="connsiteY0" fmla="*/ 3682584 h 3697574"/>
              <a:gd name="connsiteX1" fmla="*/ 102433 w 6690610"/>
              <a:gd name="connsiteY1" fmla="*/ 519659 h 3697574"/>
              <a:gd name="connsiteX2" fmla="*/ 747010 w 6690610"/>
              <a:gd name="connsiteY2" fmla="*/ 564630 h 3697574"/>
              <a:gd name="connsiteX3" fmla="*/ 1601449 w 6690610"/>
              <a:gd name="connsiteY3" fmla="*/ 234846 h 3697574"/>
              <a:gd name="connsiteX4" fmla="*/ 2081134 w 6690610"/>
              <a:gd name="connsiteY4" fmla="*/ 669561 h 3697574"/>
              <a:gd name="connsiteX5" fmla="*/ 2590800 w 6690610"/>
              <a:gd name="connsiteY5" fmla="*/ 369758 h 3697574"/>
              <a:gd name="connsiteX6" fmla="*/ 3040505 w 6690610"/>
              <a:gd name="connsiteY6" fmla="*/ 729522 h 3697574"/>
              <a:gd name="connsiteX7" fmla="*/ 3595141 w 6690610"/>
              <a:gd name="connsiteY7" fmla="*/ 234846 h 3697574"/>
              <a:gd name="connsiteX8" fmla="*/ 4584492 w 6690610"/>
              <a:gd name="connsiteY8" fmla="*/ 849443 h 3697574"/>
              <a:gd name="connsiteX9" fmla="*/ 5034197 w 6690610"/>
              <a:gd name="connsiteY9" fmla="*/ 324787 h 3697574"/>
              <a:gd name="connsiteX10" fmla="*/ 5708754 w 6690610"/>
              <a:gd name="connsiteY10" fmla="*/ 774492 h 3697574"/>
              <a:gd name="connsiteX11" fmla="*/ 6113488 w 6690610"/>
              <a:gd name="connsiteY11" fmla="*/ 159895 h 3697574"/>
              <a:gd name="connsiteX12" fmla="*/ 6608164 w 6690610"/>
              <a:gd name="connsiteY12" fmla="*/ 684551 h 3697574"/>
              <a:gd name="connsiteX13" fmla="*/ 6608164 w 6690610"/>
              <a:gd name="connsiteY13" fmla="*/ 3697574 h 3697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90610" h="3697574">
                <a:moveTo>
                  <a:pt x="132413" y="3682584"/>
                </a:moveTo>
                <a:cubicBezTo>
                  <a:pt x="66206" y="2360951"/>
                  <a:pt x="0" y="1039318"/>
                  <a:pt x="102433" y="519659"/>
                </a:cubicBezTo>
                <a:cubicBezTo>
                  <a:pt x="204866" y="0"/>
                  <a:pt x="497174" y="612099"/>
                  <a:pt x="747010" y="564630"/>
                </a:cubicBezTo>
                <a:cubicBezTo>
                  <a:pt x="996846" y="517161"/>
                  <a:pt x="1379095" y="217357"/>
                  <a:pt x="1601449" y="234846"/>
                </a:cubicBezTo>
                <a:cubicBezTo>
                  <a:pt x="1823803" y="252335"/>
                  <a:pt x="1916242" y="647076"/>
                  <a:pt x="2081134" y="669561"/>
                </a:cubicBezTo>
                <a:cubicBezTo>
                  <a:pt x="2246026" y="692046"/>
                  <a:pt x="2430905" y="359764"/>
                  <a:pt x="2590800" y="369758"/>
                </a:cubicBezTo>
                <a:cubicBezTo>
                  <a:pt x="2750695" y="379752"/>
                  <a:pt x="2873115" y="752007"/>
                  <a:pt x="3040505" y="729522"/>
                </a:cubicBezTo>
                <a:cubicBezTo>
                  <a:pt x="3207895" y="707037"/>
                  <a:pt x="3337810" y="214859"/>
                  <a:pt x="3595141" y="234846"/>
                </a:cubicBezTo>
                <a:cubicBezTo>
                  <a:pt x="3852472" y="254833"/>
                  <a:pt x="4344649" y="834453"/>
                  <a:pt x="4584492" y="849443"/>
                </a:cubicBezTo>
                <a:cubicBezTo>
                  <a:pt x="4824335" y="864433"/>
                  <a:pt x="4846820" y="337279"/>
                  <a:pt x="5034197" y="324787"/>
                </a:cubicBezTo>
                <a:cubicBezTo>
                  <a:pt x="5221574" y="312295"/>
                  <a:pt x="5528872" y="801974"/>
                  <a:pt x="5708754" y="774492"/>
                </a:cubicBezTo>
                <a:cubicBezTo>
                  <a:pt x="5888636" y="747010"/>
                  <a:pt x="5963587" y="174885"/>
                  <a:pt x="6113488" y="159895"/>
                </a:cubicBezTo>
                <a:cubicBezTo>
                  <a:pt x="6263389" y="144905"/>
                  <a:pt x="6525718" y="94938"/>
                  <a:pt x="6608164" y="684551"/>
                </a:cubicBezTo>
                <a:cubicBezTo>
                  <a:pt x="6690610" y="1274164"/>
                  <a:pt x="6649387" y="2485869"/>
                  <a:pt x="6608164" y="3697574"/>
                </a:cubicBezTo>
              </a:path>
            </a:pathLst>
          </a:custGeom>
          <a:ln w="1270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cxnSp>
        <p:nvCxnSpPr>
          <p:cNvPr id="46" name="Straight Connector 45"/>
          <p:cNvCxnSpPr>
            <a:endCxn id="44" idx="13"/>
          </p:cNvCxnSpPr>
          <p:nvPr/>
        </p:nvCxnSpPr>
        <p:spPr>
          <a:xfrm>
            <a:off x="2567608" y="5301209"/>
            <a:ext cx="7465898" cy="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44" idx="0"/>
          </p:cNvCxnSpPr>
          <p:nvPr/>
        </p:nvCxnSpPr>
        <p:spPr>
          <a:xfrm flipH="1">
            <a:off x="2567608" y="5290992"/>
            <a:ext cx="8470" cy="1567008"/>
          </a:xfrm>
          <a:prstGeom prst="line">
            <a:avLst/>
          </a:prstGeom>
          <a:ln w="1270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flipH="1">
            <a:off x="10026460" y="5290992"/>
            <a:ext cx="8470" cy="1567008"/>
          </a:xfrm>
          <a:prstGeom prst="line">
            <a:avLst/>
          </a:prstGeom>
          <a:ln w="127000">
            <a:solidFill>
              <a:srgbClr val="FF0000"/>
            </a:solidFill>
          </a:ln>
        </p:spPr>
        <p:style>
          <a:lnRef idx="1">
            <a:schemeClr val="accent1"/>
          </a:lnRef>
          <a:fillRef idx="0">
            <a:schemeClr val="accent1"/>
          </a:fillRef>
          <a:effectRef idx="0">
            <a:schemeClr val="accent1"/>
          </a:effectRef>
          <a:fontRef idx="minor">
            <a:schemeClr val="tx1"/>
          </a:fontRef>
        </p:style>
      </p:cxnSp>
      <p:grpSp>
        <p:nvGrpSpPr>
          <p:cNvPr id="2" name="Group 53"/>
          <p:cNvGrpSpPr/>
          <p:nvPr/>
        </p:nvGrpSpPr>
        <p:grpSpPr>
          <a:xfrm>
            <a:off x="2393612" y="5949280"/>
            <a:ext cx="360040" cy="216024"/>
            <a:chOff x="2411760" y="548680"/>
            <a:chExt cx="1440160" cy="720080"/>
          </a:xfrm>
        </p:grpSpPr>
        <p:cxnSp>
          <p:nvCxnSpPr>
            <p:cNvPr id="52" name="Straight Connector 51"/>
            <p:cNvCxnSpPr/>
            <p:nvPr/>
          </p:nvCxnSpPr>
          <p:spPr>
            <a:xfrm flipV="1">
              <a:off x="2411760" y="548680"/>
              <a:ext cx="720080" cy="72008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flipH="1" flipV="1">
              <a:off x="3131840" y="548680"/>
              <a:ext cx="720080" cy="72008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3" name="Group 54"/>
          <p:cNvGrpSpPr/>
          <p:nvPr/>
        </p:nvGrpSpPr>
        <p:grpSpPr>
          <a:xfrm flipV="1">
            <a:off x="9840416" y="5877272"/>
            <a:ext cx="360040" cy="216024"/>
            <a:chOff x="2411760" y="548680"/>
            <a:chExt cx="1440160" cy="720080"/>
          </a:xfrm>
        </p:grpSpPr>
        <p:cxnSp>
          <p:nvCxnSpPr>
            <p:cNvPr id="56" name="Straight Connector 55"/>
            <p:cNvCxnSpPr/>
            <p:nvPr/>
          </p:nvCxnSpPr>
          <p:spPr>
            <a:xfrm flipV="1">
              <a:off x="2411760" y="548680"/>
              <a:ext cx="720080" cy="72008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flipH="1" flipV="1">
              <a:off x="3131840" y="548680"/>
              <a:ext cx="720080" cy="72008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4" name="Group 57"/>
          <p:cNvGrpSpPr/>
          <p:nvPr/>
        </p:nvGrpSpPr>
        <p:grpSpPr>
          <a:xfrm rot="16200000" flipH="1" flipV="1">
            <a:off x="5807968" y="5202162"/>
            <a:ext cx="360040" cy="216024"/>
            <a:chOff x="2411760" y="548680"/>
            <a:chExt cx="1440160" cy="720080"/>
          </a:xfrm>
        </p:grpSpPr>
        <p:cxnSp>
          <p:nvCxnSpPr>
            <p:cNvPr id="59" name="Straight Connector 58"/>
            <p:cNvCxnSpPr/>
            <p:nvPr/>
          </p:nvCxnSpPr>
          <p:spPr>
            <a:xfrm flipV="1">
              <a:off x="2411760" y="548680"/>
              <a:ext cx="720080" cy="72008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flipH="1" flipV="1">
              <a:off x="3131840" y="548680"/>
              <a:ext cx="720080" cy="72008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5" name="Group 60"/>
          <p:cNvGrpSpPr/>
          <p:nvPr/>
        </p:nvGrpSpPr>
        <p:grpSpPr>
          <a:xfrm rot="16200000" flipH="1" flipV="1">
            <a:off x="5673058" y="3155958"/>
            <a:ext cx="360040" cy="216024"/>
            <a:chOff x="2411760" y="548680"/>
            <a:chExt cx="1440160" cy="720080"/>
          </a:xfrm>
        </p:grpSpPr>
        <p:cxnSp>
          <p:nvCxnSpPr>
            <p:cNvPr id="62" name="Straight Connector 61"/>
            <p:cNvCxnSpPr/>
            <p:nvPr/>
          </p:nvCxnSpPr>
          <p:spPr>
            <a:xfrm flipV="1">
              <a:off x="2411760" y="548680"/>
              <a:ext cx="720080" cy="72008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flipH="1" flipV="1">
              <a:off x="3131840" y="548680"/>
              <a:ext cx="720080" cy="72008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65" name="TextBox 64"/>
          <p:cNvSpPr txBox="1"/>
          <p:nvPr/>
        </p:nvSpPr>
        <p:spPr>
          <a:xfrm>
            <a:off x="7392144" y="3789040"/>
            <a:ext cx="2520280" cy="1569660"/>
          </a:xfrm>
          <a:prstGeom prst="rect">
            <a:avLst/>
          </a:prstGeom>
          <a:noFill/>
        </p:spPr>
        <p:txBody>
          <a:bodyPr wrap="square" rtlCol="0">
            <a:spAutoFit/>
          </a:bodyPr>
          <a:lstStyle/>
          <a:p>
            <a:r>
              <a:rPr lang="en-GB" sz="2400" dirty="0"/>
              <a:t>More blood flows through capillaries close to surface of the skin</a:t>
            </a:r>
          </a:p>
        </p:txBody>
      </p:sp>
      <p:sp>
        <p:nvSpPr>
          <p:cNvPr id="67" name="TextBox 66"/>
          <p:cNvSpPr txBox="1"/>
          <p:nvPr/>
        </p:nvSpPr>
        <p:spPr>
          <a:xfrm>
            <a:off x="3287688" y="3861049"/>
            <a:ext cx="3384376" cy="1200329"/>
          </a:xfrm>
          <a:prstGeom prst="rect">
            <a:avLst/>
          </a:prstGeom>
          <a:noFill/>
        </p:spPr>
        <p:txBody>
          <a:bodyPr wrap="square" rtlCol="0">
            <a:spAutoFit/>
          </a:bodyPr>
          <a:lstStyle/>
          <a:p>
            <a:r>
              <a:rPr lang="en-GB" sz="2400" dirty="0"/>
              <a:t>Smooth muscle in wall of arteriole relaxes and arteriole </a:t>
            </a:r>
            <a:r>
              <a:rPr lang="en-GB" sz="2400" i="1" dirty="0"/>
              <a:t>dilates</a:t>
            </a:r>
            <a:endParaRPr lang="en-GB" sz="2400" dirty="0"/>
          </a:p>
        </p:txBody>
      </p:sp>
      <p:cxnSp>
        <p:nvCxnSpPr>
          <p:cNvPr id="69" name="Straight Arrow Connector 68"/>
          <p:cNvCxnSpPr/>
          <p:nvPr/>
        </p:nvCxnSpPr>
        <p:spPr>
          <a:xfrm flipH="1">
            <a:off x="2567608" y="4725145"/>
            <a:ext cx="720080" cy="432049"/>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3" name="Straight Arrow Connector 72"/>
          <p:cNvCxnSpPr/>
          <p:nvPr/>
        </p:nvCxnSpPr>
        <p:spPr>
          <a:xfrm flipH="1" flipV="1">
            <a:off x="7968208" y="3364250"/>
            <a:ext cx="360040" cy="496798"/>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7" name="Straight Arrow Connector 76"/>
          <p:cNvCxnSpPr/>
          <p:nvPr/>
        </p:nvCxnSpPr>
        <p:spPr>
          <a:xfrm flipV="1">
            <a:off x="3521924" y="2306852"/>
            <a:ext cx="0" cy="720080"/>
          </a:xfrm>
          <a:prstGeom prst="straightConnector1">
            <a:avLst/>
          </a:prstGeom>
          <a:ln w="76200">
            <a:solidFill>
              <a:schemeClr val="accent6">
                <a:lumMod val="75000"/>
              </a:schemeClr>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79" name="Straight Arrow Connector 78"/>
          <p:cNvCxnSpPr/>
          <p:nvPr/>
        </p:nvCxnSpPr>
        <p:spPr>
          <a:xfrm flipV="1">
            <a:off x="9336360" y="2276872"/>
            <a:ext cx="0" cy="720080"/>
          </a:xfrm>
          <a:prstGeom prst="straightConnector1">
            <a:avLst/>
          </a:prstGeom>
          <a:ln w="76200">
            <a:solidFill>
              <a:schemeClr val="accent6">
                <a:lumMod val="75000"/>
              </a:schemeClr>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80" name="Straight Arrow Connector 79"/>
          <p:cNvCxnSpPr/>
          <p:nvPr/>
        </p:nvCxnSpPr>
        <p:spPr>
          <a:xfrm flipV="1">
            <a:off x="7464152" y="2276872"/>
            <a:ext cx="0" cy="720080"/>
          </a:xfrm>
          <a:prstGeom prst="straightConnector1">
            <a:avLst/>
          </a:prstGeom>
          <a:ln w="76200">
            <a:solidFill>
              <a:schemeClr val="accent6">
                <a:lumMod val="75000"/>
              </a:schemeClr>
            </a:solidFill>
            <a:prstDash val="solid"/>
            <a:tailEnd type="arrow"/>
          </a:ln>
        </p:spPr>
        <p:style>
          <a:lnRef idx="1">
            <a:schemeClr val="accent1"/>
          </a:lnRef>
          <a:fillRef idx="0">
            <a:schemeClr val="accent1"/>
          </a:fillRef>
          <a:effectRef idx="0">
            <a:schemeClr val="accent1"/>
          </a:effectRef>
          <a:fontRef idx="minor">
            <a:schemeClr val="tx1"/>
          </a:fontRef>
        </p:style>
      </p:cxnSp>
      <p:cxnSp>
        <p:nvCxnSpPr>
          <p:cNvPr id="81" name="Straight Arrow Connector 80"/>
          <p:cNvCxnSpPr/>
          <p:nvPr/>
        </p:nvCxnSpPr>
        <p:spPr>
          <a:xfrm flipV="1">
            <a:off x="5447928" y="2276872"/>
            <a:ext cx="0" cy="720080"/>
          </a:xfrm>
          <a:prstGeom prst="straightConnector1">
            <a:avLst/>
          </a:prstGeom>
          <a:ln w="76200">
            <a:solidFill>
              <a:schemeClr val="accent6">
                <a:lumMod val="75000"/>
              </a:schemeClr>
            </a:solidFill>
            <a:prstDash val="solid"/>
            <a:tailEnd type="arrow"/>
          </a:ln>
        </p:spPr>
        <p:style>
          <a:lnRef idx="1">
            <a:schemeClr val="accent1"/>
          </a:lnRef>
          <a:fillRef idx="0">
            <a:schemeClr val="accent1"/>
          </a:fillRef>
          <a:effectRef idx="0">
            <a:schemeClr val="accent1"/>
          </a:effectRef>
          <a:fontRef idx="minor">
            <a:schemeClr val="tx1"/>
          </a:fontRef>
        </p:style>
      </p:cxnSp>
      <p:grpSp>
        <p:nvGrpSpPr>
          <p:cNvPr id="6" name="Group 85"/>
          <p:cNvGrpSpPr/>
          <p:nvPr/>
        </p:nvGrpSpPr>
        <p:grpSpPr>
          <a:xfrm rot="16386420">
            <a:off x="2660939" y="1071750"/>
            <a:ext cx="1377024" cy="1331770"/>
            <a:chOff x="1357754" y="-443393"/>
            <a:chExt cx="2156155" cy="2509146"/>
          </a:xfrm>
        </p:grpSpPr>
        <p:sp>
          <p:nvSpPr>
            <p:cNvPr id="83" name="Freeform 82"/>
            <p:cNvSpPr/>
            <p:nvPr/>
          </p:nvSpPr>
          <p:spPr>
            <a:xfrm>
              <a:off x="1600047" y="1195353"/>
              <a:ext cx="1913862" cy="160545"/>
            </a:xfrm>
            <a:custGeom>
              <a:avLst/>
              <a:gdLst>
                <a:gd name="connsiteX0" fmla="*/ 0 w 5786204"/>
                <a:gd name="connsiteY0" fmla="*/ 712033 h 759501"/>
                <a:gd name="connsiteX1" fmla="*/ 749508 w 5786204"/>
                <a:gd name="connsiteY1" fmla="*/ 7495 h 759501"/>
                <a:gd name="connsiteX2" fmla="*/ 1469036 w 5786204"/>
                <a:gd name="connsiteY2" fmla="*/ 757003 h 759501"/>
                <a:gd name="connsiteX3" fmla="*/ 2173574 w 5786204"/>
                <a:gd name="connsiteY3" fmla="*/ 7495 h 759501"/>
                <a:gd name="connsiteX4" fmla="*/ 2893102 w 5786204"/>
                <a:gd name="connsiteY4" fmla="*/ 757003 h 759501"/>
                <a:gd name="connsiteX5" fmla="*/ 3612630 w 5786204"/>
                <a:gd name="connsiteY5" fmla="*/ 22485 h 759501"/>
                <a:gd name="connsiteX6" fmla="*/ 4407108 w 5786204"/>
                <a:gd name="connsiteY6" fmla="*/ 742013 h 759501"/>
                <a:gd name="connsiteX7" fmla="*/ 5051686 w 5786204"/>
                <a:gd name="connsiteY7" fmla="*/ 37475 h 759501"/>
                <a:gd name="connsiteX8" fmla="*/ 5786204 w 5786204"/>
                <a:gd name="connsiteY8" fmla="*/ 757003 h 759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86204" h="759501">
                  <a:moveTo>
                    <a:pt x="0" y="712033"/>
                  </a:moveTo>
                  <a:cubicBezTo>
                    <a:pt x="252334" y="356016"/>
                    <a:pt x="504669" y="0"/>
                    <a:pt x="749508" y="7495"/>
                  </a:cubicBezTo>
                  <a:cubicBezTo>
                    <a:pt x="994347" y="14990"/>
                    <a:pt x="1231692" y="757003"/>
                    <a:pt x="1469036" y="757003"/>
                  </a:cubicBezTo>
                  <a:cubicBezTo>
                    <a:pt x="1706380" y="757003"/>
                    <a:pt x="1936230" y="7495"/>
                    <a:pt x="2173574" y="7495"/>
                  </a:cubicBezTo>
                  <a:cubicBezTo>
                    <a:pt x="2410918" y="7495"/>
                    <a:pt x="2653259" y="754505"/>
                    <a:pt x="2893102" y="757003"/>
                  </a:cubicBezTo>
                  <a:cubicBezTo>
                    <a:pt x="3132945" y="759501"/>
                    <a:pt x="3360296" y="24983"/>
                    <a:pt x="3612630" y="22485"/>
                  </a:cubicBezTo>
                  <a:cubicBezTo>
                    <a:pt x="3864964" y="19987"/>
                    <a:pt x="4167265" y="739515"/>
                    <a:pt x="4407108" y="742013"/>
                  </a:cubicBezTo>
                  <a:cubicBezTo>
                    <a:pt x="4646951" y="744511"/>
                    <a:pt x="4821837" y="34977"/>
                    <a:pt x="5051686" y="37475"/>
                  </a:cubicBezTo>
                  <a:cubicBezTo>
                    <a:pt x="5281535" y="39973"/>
                    <a:pt x="5533869" y="398488"/>
                    <a:pt x="5786204" y="757003"/>
                  </a:cubicBezTo>
                </a:path>
              </a:pathLst>
            </a:custGeom>
            <a:ln w="76200">
              <a:solidFill>
                <a:schemeClr val="accent6">
                  <a:lumMod val="75000"/>
                </a:schemeClr>
              </a:solidFill>
              <a:prstDash val="solid"/>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4" name="Freeform 83"/>
            <p:cNvSpPr/>
            <p:nvPr/>
          </p:nvSpPr>
          <p:spPr>
            <a:xfrm rot="18731212" flipV="1">
              <a:off x="1301575" y="433267"/>
              <a:ext cx="1913865" cy="160545"/>
            </a:xfrm>
            <a:custGeom>
              <a:avLst/>
              <a:gdLst>
                <a:gd name="connsiteX0" fmla="*/ 0 w 5786204"/>
                <a:gd name="connsiteY0" fmla="*/ 712033 h 759501"/>
                <a:gd name="connsiteX1" fmla="*/ 749508 w 5786204"/>
                <a:gd name="connsiteY1" fmla="*/ 7495 h 759501"/>
                <a:gd name="connsiteX2" fmla="*/ 1469036 w 5786204"/>
                <a:gd name="connsiteY2" fmla="*/ 757003 h 759501"/>
                <a:gd name="connsiteX3" fmla="*/ 2173574 w 5786204"/>
                <a:gd name="connsiteY3" fmla="*/ 7495 h 759501"/>
                <a:gd name="connsiteX4" fmla="*/ 2893102 w 5786204"/>
                <a:gd name="connsiteY4" fmla="*/ 757003 h 759501"/>
                <a:gd name="connsiteX5" fmla="*/ 3612630 w 5786204"/>
                <a:gd name="connsiteY5" fmla="*/ 22485 h 759501"/>
                <a:gd name="connsiteX6" fmla="*/ 4407108 w 5786204"/>
                <a:gd name="connsiteY6" fmla="*/ 742013 h 759501"/>
                <a:gd name="connsiteX7" fmla="*/ 5051686 w 5786204"/>
                <a:gd name="connsiteY7" fmla="*/ 37475 h 759501"/>
                <a:gd name="connsiteX8" fmla="*/ 5786204 w 5786204"/>
                <a:gd name="connsiteY8" fmla="*/ 757003 h 759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86204" h="759501">
                  <a:moveTo>
                    <a:pt x="0" y="712033"/>
                  </a:moveTo>
                  <a:cubicBezTo>
                    <a:pt x="252334" y="356016"/>
                    <a:pt x="504669" y="0"/>
                    <a:pt x="749508" y="7495"/>
                  </a:cubicBezTo>
                  <a:cubicBezTo>
                    <a:pt x="994347" y="14990"/>
                    <a:pt x="1231692" y="757003"/>
                    <a:pt x="1469036" y="757003"/>
                  </a:cubicBezTo>
                  <a:cubicBezTo>
                    <a:pt x="1706380" y="757003"/>
                    <a:pt x="1936230" y="7495"/>
                    <a:pt x="2173574" y="7495"/>
                  </a:cubicBezTo>
                  <a:cubicBezTo>
                    <a:pt x="2410918" y="7495"/>
                    <a:pt x="2653259" y="754505"/>
                    <a:pt x="2893102" y="757003"/>
                  </a:cubicBezTo>
                  <a:cubicBezTo>
                    <a:pt x="3132945" y="759501"/>
                    <a:pt x="3360296" y="24983"/>
                    <a:pt x="3612630" y="22485"/>
                  </a:cubicBezTo>
                  <a:cubicBezTo>
                    <a:pt x="3864964" y="19987"/>
                    <a:pt x="4167265" y="739515"/>
                    <a:pt x="4407108" y="742013"/>
                  </a:cubicBezTo>
                  <a:cubicBezTo>
                    <a:pt x="4646951" y="744511"/>
                    <a:pt x="4821837" y="34977"/>
                    <a:pt x="5051686" y="37475"/>
                  </a:cubicBezTo>
                  <a:cubicBezTo>
                    <a:pt x="5281535" y="39973"/>
                    <a:pt x="5533869" y="398488"/>
                    <a:pt x="5786204" y="757003"/>
                  </a:cubicBezTo>
                </a:path>
              </a:pathLst>
            </a:custGeom>
            <a:ln w="76200">
              <a:solidFill>
                <a:schemeClr val="accent6">
                  <a:lumMod val="75000"/>
                </a:schemeClr>
              </a:solidFill>
              <a:prstDash val="solid"/>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5" name="Freeform 84"/>
            <p:cNvSpPr/>
            <p:nvPr/>
          </p:nvSpPr>
          <p:spPr>
            <a:xfrm rot="13332218" flipH="1" flipV="1">
              <a:off x="1357754" y="1905208"/>
              <a:ext cx="1913864" cy="160545"/>
            </a:xfrm>
            <a:custGeom>
              <a:avLst/>
              <a:gdLst>
                <a:gd name="connsiteX0" fmla="*/ 0 w 5786204"/>
                <a:gd name="connsiteY0" fmla="*/ 712033 h 759501"/>
                <a:gd name="connsiteX1" fmla="*/ 749508 w 5786204"/>
                <a:gd name="connsiteY1" fmla="*/ 7495 h 759501"/>
                <a:gd name="connsiteX2" fmla="*/ 1469036 w 5786204"/>
                <a:gd name="connsiteY2" fmla="*/ 757003 h 759501"/>
                <a:gd name="connsiteX3" fmla="*/ 2173574 w 5786204"/>
                <a:gd name="connsiteY3" fmla="*/ 7495 h 759501"/>
                <a:gd name="connsiteX4" fmla="*/ 2893102 w 5786204"/>
                <a:gd name="connsiteY4" fmla="*/ 757003 h 759501"/>
                <a:gd name="connsiteX5" fmla="*/ 3612630 w 5786204"/>
                <a:gd name="connsiteY5" fmla="*/ 22485 h 759501"/>
                <a:gd name="connsiteX6" fmla="*/ 4407108 w 5786204"/>
                <a:gd name="connsiteY6" fmla="*/ 742013 h 759501"/>
                <a:gd name="connsiteX7" fmla="*/ 5051686 w 5786204"/>
                <a:gd name="connsiteY7" fmla="*/ 37475 h 759501"/>
                <a:gd name="connsiteX8" fmla="*/ 5786204 w 5786204"/>
                <a:gd name="connsiteY8" fmla="*/ 757003 h 759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86204" h="759501">
                  <a:moveTo>
                    <a:pt x="0" y="712033"/>
                  </a:moveTo>
                  <a:cubicBezTo>
                    <a:pt x="252334" y="356016"/>
                    <a:pt x="504669" y="0"/>
                    <a:pt x="749508" y="7495"/>
                  </a:cubicBezTo>
                  <a:cubicBezTo>
                    <a:pt x="994347" y="14990"/>
                    <a:pt x="1231692" y="757003"/>
                    <a:pt x="1469036" y="757003"/>
                  </a:cubicBezTo>
                  <a:cubicBezTo>
                    <a:pt x="1706380" y="757003"/>
                    <a:pt x="1936230" y="7495"/>
                    <a:pt x="2173574" y="7495"/>
                  </a:cubicBezTo>
                  <a:cubicBezTo>
                    <a:pt x="2410918" y="7495"/>
                    <a:pt x="2653259" y="754505"/>
                    <a:pt x="2893102" y="757003"/>
                  </a:cubicBezTo>
                  <a:cubicBezTo>
                    <a:pt x="3132945" y="759501"/>
                    <a:pt x="3360296" y="24983"/>
                    <a:pt x="3612630" y="22485"/>
                  </a:cubicBezTo>
                  <a:cubicBezTo>
                    <a:pt x="3864964" y="19987"/>
                    <a:pt x="4167265" y="739515"/>
                    <a:pt x="4407108" y="742013"/>
                  </a:cubicBezTo>
                  <a:cubicBezTo>
                    <a:pt x="4646951" y="744511"/>
                    <a:pt x="4821837" y="34977"/>
                    <a:pt x="5051686" y="37475"/>
                  </a:cubicBezTo>
                  <a:cubicBezTo>
                    <a:pt x="5281535" y="39973"/>
                    <a:pt x="5533869" y="398488"/>
                    <a:pt x="5786204" y="757003"/>
                  </a:cubicBezTo>
                </a:path>
              </a:pathLst>
            </a:custGeom>
            <a:ln w="76200">
              <a:solidFill>
                <a:schemeClr val="accent6">
                  <a:lumMod val="75000"/>
                </a:schemeClr>
              </a:solidFill>
              <a:prstDash val="solid"/>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7" name="Group 86"/>
          <p:cNvGrpSpPr/>
          <p:nvPr/>
        </p:nvGrpSpPr>
        <p:grpSpPr>
          <a:xfrm rot="16386420">
            <a:off x="4574489" y="1071321"/>
            <a:ext cx="1377024" cy="1332583"/>
            <a:chOff x="1357754" y="-444925"/>
            <a:chExt cx="2156155" cy="2510678"/>
          </a:xfrm>
        </p:grpSpPr>
        <p:sp>
          <p:nvSpPr>
            <p:cNvPr id="88" name="Freeform 87"/>
            <p:cNvSpPr/>
            <p:nvPr/>
          </p:nvSpPr>
          <p:spPr>
            <a:xfrm>
              <a:off x="1600047" y="1195353"/>
              <a:ext cx="1913862" cy="160545"/>
            </a:xfrm>
            <a:custGeom>
              <a:avLst/>
              <a:gdLst>
                <a:gd name="connsiteX0" fmla="*/ 0 w 5786204"/>
                <a:gd name="connsiteY0" fmla="*/ 712033 h 759501"/>
                <a:gd name="connsiteX1" fmla="*/ 749508 w 5786204"/>
                <a:gd name="connsiteY1" fmla="*/ 7495 h 759501"/>
                <a:gd name="connsiteX2" fmla="*/ 1469036 w 5786204"/>
                <a:gd name="connsiteY2" fmla="*/ 757003 h 759501"/>
                <a:gd name="connsiteX3" fmla="*/ 2173574 w 5786204"/>
                <a:gd name="connsiteY3" fmla="*/ 7495 h 759501"/>
                <a:gd name="connsiteX4" fmla="*/ 2893102 w 5786204"/>
                <a:gd name="connsiteY4" fmla="*/ 757003 h 759501"/>
                <a:gd name="connsiteX5" fmla="*/ 3612630 w 5786204"/>
                <a:gd name="connsiteY5" fmla="*/ 22485 h 759501"/>
                <a:gd name="connsiteX6" fmla="*/ 4407108 w 5786204"/>
                <a:gd name="connsiteY6" fmla="*/ 742013 h 759501"/>
                <a:gd name="connsiteX7" fmla="*/ 5051686 w 5786204"/>
                <a:gd name="connsiteY7" fmla="*/ 37475 h 759501"/>
                <a:gd name="connsiteX8" fmla="*/ 5786204 w 5786204"/>
                <a:gd name="connsiteY8" fmla="*/ 757003 h 759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86204" h="759501">
                  <a:moveTo>
                    <a:pt x="0" y="712033"/>
                  </a:moveTo>
                  <a:cubicBezTo>
                    <a:pt x="252334" y="356016"/>
                    <a:pt x="504669" y="0"/>
                    <a:pt x="749508" y="7495"/>
                  </a:cubicBezTo>
                  <a:cubicBezTo>
                    <a:pt x="994347" y="14990"/>
                    <a:pt x="1231692" y="757003"/>
                    <a:pt x="1469036" y="757003"/>
                  </a:cubicBezTo>
                  <a:cubicBezTo>
                    <a:pt x="1706380" y="757003"/>
                    <a:pt x="1936230" y="7495"/>
                    <a:pt x="2173574" y="7495"/>
                  </a:cubicBezTo>
                  <a:cubicBezTo>
                    <a:pt x="2410918" y="7495"/>
                    <a:pt x="2653259" y="754505"/>
                    <a:pt x="2893102" y="757003"/>
                  </a:cubicBezTo>
                  <a:cubicBezTo>
                    <a:pt x="3132945" y="759501"/>
                    <a:pt x="3360296" y="24983"/>
                    <a:pt x="3612630" y="22485"/>
                  </a:cubicBezTo>
                  <a:cubicBezTo>
                    <a:pt x="3864964" y="19987"/>
                    <a:pt x="4167265" y="739515"/>
                    <a:pt x="4407108" y="742013"/>
                  </a:cubicBezTo>
                  <a:cubicBezTo>
                    <a:pt x="4646951" y="744511"/>
                    <a:pt x="4821837" y="34977"/>
                    <a:pt x="5051686" y="37475"/>
                  </a:cubicBezTo>
                  <a:cubicBezTo>
                    <a:pt x="5281535" y="39973"/>
                    <a:pt x="5533869" y="398488"/>
                    <a:pt x="5786204" y="757003"/>
                  </a:cubicBezTo>
                </a:path>
              </a:pathLst>
            </a:custGeom>
            <a:ln w="76200">
              <a:solidFill>
                <a:schemeClr val="accent6">
                  <a:lumMod val="75000"/>
                </a:schemeClr>
              </a:solidFill>
              <a:prstDash val="solid"/>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9" name="Freeform 88"/>
            <p:cNvSpPr/>
            <p:nvPr/>
          </p:nvSpPr>
          <p:spPr>
            <a:xfrm rot="18731212" flipV="1">
              <a:off x="1325012" y="431735"/>
              <a:ext cx="1913865" cy="160545"/>
            </a:xfrm>
            <a:custGeom>
              <a:avLst/>
              <a:gdLst>
                <a:gd name="connsiteX0" fmla="*/ 0 w 5786204"/>
                <a:gd name="connsiteY0" fmla="*/ 712033 h 759501"/>
                <a:gd name="connsiteX1" fmla="*/ 749508 w 5786204"/>
                <a:gd name="connsiteY1" fmla="*/ 7495 h 759501"/>
                <a:gd name="connsiteX2" fmla="*/ 1469036 w 5786204"/>
                <a:gd name="connsiteY2" fmla="*/ 757003 h 759501"/>
                <a:gd name="connsiteX3" fmla="*/ 2173574 w 5786204"/>
                <a:gd name="connsiteY3" fmla="*/ 7495 h 759501"/>
                <a:gd name="connsiteX4" fmla="*/ 2893102 w 5786204"/>
                <a:gd name="connsiteY4" fmla="*/ 757003 h 759501"/>
                <a:gd name="connsiteX5" fmla="*/ 3612630 w 5786204"/>
                <a:gd name="connsiteY5" fmla="*/ 22485 h 759501"/>
                <a:gd name="connsiteX6" fmla="*/ 4407108 w 5786204"/>
                <a:gd name="connsiteY6" fmla="*/ 742013 h 759501"/>
                <a:gd name="connsiteX7" fmla="*/ 5051686 w 5786204"/>
                <a:gd name="connsiteY7" fmla="*/ 37475 h 759501"/>
                <a:gd name="connsiteX8" fmla="*/ 5786204 w 5786204"/>
                <a:gd name="connsiteY8" fmla="*/ 757003 h 759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86204" h="759501">
                  <a:moveTo>
                    <a:pt x="0" y="712033"/>
                  </a:moveTo>
                  <a:cubicBezTo>
                    <a:pt x="252334" y="356016"/>
                    <a:pt x="504669" y="0"/>
                    <a:pt x="749508" y="7495"/>
                  </a:cubicBezTo>
                  <a:cubicBezTo>
                    <a:pt x="994347" y="14990"/>
                    <a:pt x="1231692" y="757003"/>
                    <a:pt x="1469036" y="757003"/>
                  </a:cubicBezTo>
                  <a:cubicBezTo>
                    <a:pt x="1706380" y="757003"/>
                    <a:pt x="1936230" y="7495"/>
                    <a:pt x="2173574" y="7495"/>
                  </a:cubicBezTo>
                  <a:cubicBezTo>
                    <a:pt x="2410918" y="7495"/>
                    <a:pt x="2653259" y="754505"/>
                    <a:pt x="2893102" y="757003"/>
                  </a:cubicBezTo>
                  <a:cubicBezTo>
                    <a:pt x="3132945" y="759501"/>
                    <a:pt x="3360296" y="24983"/>
                    <a:pt x="3612630" y="22485"/>
                  </a:cubicBezTo>
                  <a:cubicBezTo>
                    <a:pt x="3864964" y="19987"/>
                    <a:pt x="4167265" y="739515"/>
                    <a:pt x="4407108" y="742013"/>
                  </a:cubicBezTo>
                  <a:cubicBezTo>
                    <a:pt x="4646951" y="744511"/>
                    <a:pt x="4821837" y="34977"/>
                    <a:pt x="5051686" y="37475"/>
                  </a:cubicBezTo>
                  <a:cubicBezTo>
                    <a:pt x="5281535" y="39973"/>
                    <a:pt x="5533869" y="398488"/>
                    <a:pt x="5786204" y="757003"/>
                  </a:cubicBezTo>
                </a:path>
              </a:pathLst>
            </a:custGeom>
            <a:ln w="76200">
              <a:solidFill>
                <a:schemeClr val="accent6">
                  <a:lumMod val="75000"/>
                </a:schemeClr>
              </a:solidFill>
              <a:prstDash val="solid"/>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90" name="Freeform 89"/>
            <p:cNvSpPr/>
            <p:nvPr/>
          </p:nvSpPr>
          <p:spPr>
            <a:xfrm rot="13332218" flipH="1" flipV="1">
              <a:off x="1357754" y="1905208"/>
              <a:ext cx="1913864" cy="160545"/>
            </a:xfrm>
            <a:custGeom>
              <a:avLst/>
              <a:gdLst>
                <a:gd name="connsiteX0" fmla="*/ 0 w 5786204"/>
                <a:gd name="connsiteY0" fmla="*/ 712033 h 759501"/>
                <a:gd name="connsiteX1" fmla="*/ 749508 w 5786204"/>
                <a:gd name="connsiteY1" fmla="*/ 7495 h 759501"/>
                <a:gd name="connsiteX2" fmla="*/ 1469036 w 5786204"/>
                <a:gd name="connsiteY2" fmla="*/ 757003 h 759501"/>
                <a:gd name="connsiteX3" fmla="*/ 2173574 w 5786204"/>
                <a:gd name="connsiteY3" fmla="*/ 7495 h 759501"/>
                <a:gd name="connsiteX4" fmla="*/ 2893102 w 5786204"/>
                <a:gd name="connsiteY4" fmla="*/ 757003 h 759501"/>
                <a:gd name="connsiteX5" fmla="*/ 3612630 w 5786204"/>
                <a:gd name="connsiteY5" fmla="*/ 22485 h 759501"/>
                <a:gd name="connsiteX6" fmla="*/ 4407108 w 5786204"/>
                <a:gd name="connsiteY6" fmla="*/ 742013 h 759501"/>
                <a:gd name="connsiteX7" fmla="*/ 5051686 w 5786204"/>
                <a:gd name="connsiteY7" fmla="*/ 37475 h 759501"/>
                <a:gd name="connsiteX8" fmla="*/ 5786204 w 5786204"/>
                <a:gd name="connsiteY8" fmla="*/ 757003 h 759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86204" h="759501">
                  <a:moveTo>
                    <a:pt x="0" y="712033"/>
                  </a:moveTo>
                  <a:cubicBezTo>
                    <a:pt x="252334" y="356016"/>
                    <a:pt x="504669" y="0"/>
                    <a:pt x="749508" y="7495"/>
                  </a:cubicBezTo>
                  <a:cubicBezTo>
                    <a:pt x="994347" y="14990"/>
                    <a:pt x="1231692" y="757003"/>
                    <a:pt x="1469036" y="757003"/>
                  </a:cubicBezTo>
                  <a:cubicBezTo>
                    <a:pt x="1706380" y="757003"/>
                    <a:pt x="1936230" y="7495"/>
                    <a:pt x="2173574" y="7495"/>
                  </a:cubicBezTo>
                  <a:cubicBezTo>
                    <a:pt x="2410918" y="7495"/>
                    <a:pt x="2653259" y="754505"/>
                    <a:pt x="2893102" y="757003"/>
                  </a:cubicBezTo>
                  <a:cubicBezTo>
                    <a:pt x="3132945" y="759501"/>
                    <a:pt x="3360296" y="24983"/>
                    <a:pt x="3612630" y="22485"/>
                  </a:cubicBezTo>
                  <a:cubicBezTo>
                    <a:pt x="3864964" y="19987"/>
                    <a:pt x="4167265" y="739515"/>
                    <a:pt x="4407108" y="742013"/>
                  </a:cubicBezTo>
                  <a:cubicBezTo>
                    <a:pt x="4646951" y="744511"/>
                    <a:pt x="4821837" y="34977"/>
                    <a:pt x="5051686" y="37475"/>
                  </a:cubicBezTo>
                  <a:cubicBezTo>
                    <a:pt x="5281535" y="39973"/>
                    <a:pt x="5533869" y="398488"/>
                    <a:pt x="5786204" y="757003"/>
                  </a:cubicBezTo>
                </a:path>
              </a:pathLst>
            </a:custGeom>
            <a:ln w="76200">
              <a:solidFill>
                <a:schemeClr val="accent6">
                  <a:lumMod val="75000"/>
                </a:schemeClr>
              </a:solidFill>
              <a:prstDash val="solid"/>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8" name="Group 90"/>
          <p:cNvGrpSpPr/>
          <p:nvPr/>
        </p:nvGrpSpPr>
        <p:grpSpPr>
          <a:xfrm rot="16386420">
            <a:off x="6543322" y="1050090"/>
            <a:ext cx="1377024" cy="1315989"/>
            <a:chOff x="1357754" y="-413662"/>
            <a:chExt cx="2156155" cy="2479415"/>
          </a:xfrm>
        </p:grpSpPr>
        <p:sp>
          <p:nvSpPr>
            <p:cNvPr id="92" name="Freeform 91"/>
            <p:cNvSpPr/>
            <p:nvPr/>
          </p:nvSpPr>
          <p:spPr>
            <a:xfrm>
              <a:off x="1600047" y="1195353"/>
              <a:ext cx="1913862" cy="160545"/>
            </a:xfrm>
            <a:custGeom>
              <a:avLst/>
              <a:gdLst>
                <a:gd name="connsiteX0" fmla="*/ 0 w 5786204"/>
                <a:gd name="connsiteY0" fmla="*/ 712033 h 759501"/>
                <a:gd name="connsiteX1" fmla="*/ 749508 w 5786204"/>
                <a:gd name="connsiteY1" fmla="*/ 7495 h 759501"/>
                <a:gd name="connsiteX2" fmla="*/ 1469036 w 5786204"/>
                <a:gd name="connsiteY2" fmla="*/ 757003 h 759501"/>
                <a:gd name="connsiteX3" fmla="*/ 2173574 w 5786204"/>
                <a:gd name="connsiteY3" fmla="*/ 7495 h 759501"/>
                <a:gd name="connsiteX4" fmla="*/ 2893102 w 5786204"/>
                <a:gd name="connsiteY4" fmla="*/ 757003 h 759501"/>
                <a:gd name="connsiteX5" fmla="*/ 3612630 w 5786204"/>
                <a:gd name="connsiteY5" fmla="*/ 22485 h 759501"/>
                <a:gd name="connsiteX6" fmla="*/ 4407108 w 5786204"/>
                <a:gd name="connsiteY6" fmla="*/ 742013 h 759501"/>
                <a:gd name="connsiteX7" fmla="*/ 5051686 w 5786204"/>
                <a:gd name="connsiteY7" fmla="*/ 37475 h 759501"/>
                <a:gd name="connsiteX8" fmla="*/ 5786204 w 5786204"/>
                <a:gd name="connsiteY8" fmla="*/ 757003 h 759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86204" h="759501">
                  <a:moveTo>
                    <a:pt x="0" y="712033"/>
                  </a:moveTo>
                  <a:cubicBezTo>
                    <a:pt x="252334" y="356016"/>
                    <a:pt x="504669" y="0"/>
                    <a:pt x="749508" y="7495"/>
                  </a:cubicBezTo>
                  <a:cubicBezTo>
                    <a:pt x="994347" y="14990"/>
                    <a:pt x="1231692" y="757003"/>
                    <a:pt x="1469036" y="757003"/>
                  </a:cubicBezTo>
                  <a:cubicBezTo>
                    <a:pt x="1706380" y="757003"/>
                    <a:pt x="1936230" y="7495"/>
                    <a:pt x="2173574" y="7495"/>
                  </a:cubicBezTo>
                  <a:cubicBezTo>
                    <a:pt x="2410918" y="7495"/>
                    <a:pt x="2653259" y="754505"/>
                    <a:pt x="2893102" y="757003"/>
                  </a:cubicBezTo>
                  <a:cubicBezTo>
                    <a:pt x="3132945" y="759501"/>
                    <a:pt x="3360296" y="24983"/>
                    <a:pt x="3612630" y="22485"/>
                  </a:cubicBezTo>
                  <a:cubicBezTo>
                    <a:pt x="3864964" y="19987"/>
                    <a:pt x="4167265" y="739515"/>
                    <a:pt x="4407108" y="742013"/>
                  </a:cubicBezTo>
                  <a:cubicBezTo>
                    <a:pt x="4646951" y="744511"/>
                    <a:pt x="4821837" y="34977"/>
                    <a:pt x="5051686" y="37475"/>
                  </a:cubicBezTo>
                  <a:cubicBezTo>
                    <a:pt x="5281535" y="39973"/>
                    <a:pt x="5533869" y="398488"/>
                    <a:pt x="5786204" y="757003"/>
                  </a:cubicBezTo>
                </a:path>
              </a:pathLst>
            </a:custGeom>
            <a:ln w="76200">
              <a:solidFill>
                <a:schemeClr val="accent6">
                  <a:lumMod val="75000"/>
                </a:schemeClr>
              </a:solidFill>
              <a:prstDash val="solid"/>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93" name="Freeform 92"/>
            <p:cNvSpPr/>
            <p:nvPr/>
          </p:nvSpPr>
          <p:spPr>
            <a:xfrm rot="18731212" flipV="1">
              <a:off x="1279411" y="462998"/>
              <a:ext cx="1913866" cy="160545"/>
            </a:xfrm>
            <a:custGeom>
              <a:avLst/>
              <a:gdLst>
                <a:gd name="connsiteX0" fmla="*/ 0 w 5786204"/>
                <a:gd name="connsiteY0" fmla="*/ 712033 h 759501"/>
                <a:gd name="connsiteX1" fmla="*/ 749508 w 5786204"/>
                <a:gd name="connsiteY1" fmla="*/ 7495 h 759501"/>
                <a:gd name="connsiteX2" fmla="*/ 1469036 w 5786204"/>
                <a:gd name="connsiteY2" fmla="*/ 757003 h 759501"/>
                <a:gd name="connsiteX3" fmla="*/ 2173574 w 5786204"/>
                <a:gd name="connsiteY3" fmla="*/ 7495 h 759501"/>
                <a:gd name="connsiteX4" fmla="*/ 2893102 w 5786204"/>
                <a:gd name="connsiteY4" fmla="*/ 757003 h 759501"/>
                <a:gd name="connsiteX5" fmla="*/ 3612630 w 5786204"/>
                <a:gd name="connsiteY5" fmla="*/ 22485 h 759501"/>
                <a:gd name="connsiteX6" fmla="*/ 4407108 w 5786204"/>
                <a:gd name="connsiteY6" fmla="*/ 742013 h 759501"/>
                <a:gd name="connsiteX7" fmla="*/ 5051686 w 5786204"/>
                <a:gd name="connsiteY7" fmla="*/ 37475 h 759501"/>
                <a:gd name="connsiteX8" fmla="*/ 5786204 w 5786204"/>
                <a:gd name="connsiteY8" fmla="*/ 757003 h 759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86204" h="759501">
                  <a:moveTo>
                    <a:pt x="0" y="712033"/>
                  </a:moveTo>
                  <a:cubicBezTo>
                    <a:pt x="252334" y="356016"/>
                    <a:pt x="504669" y="0"/>
                    <a:pt x="749508" y="7495"/>
                  </a:cubicBezTo>
                  <a:cubicBezTo>
                    <a:pt x="994347" y="14990"/>
                    <a:pt x="1231692" y="757003"/>
                    <a:pt x="1469036" y="757003"/>
                  </a:cubicBezTo>
                  <a:cubicBezTo>
                    <a:pt x="1706380" y="757003"/>
                    <a:pt x="1936230" y="7495"/>
                    <a:pt x="2173574" y="7495"/>
                  </a:cubicBezTo>
                  <a:cubicBezTo>
                    <a:pt x="2410918" y="7495"/>
                    <a:pt x="2653259" y="754505"/>
                    <a:pt x="2893102" y="757003"/>
                  </a:cubicBezTo>
                  <a:cubicBezTo>
                    <a:pt x="3132945" y="759501"/>
                    <a:pt x="3360296" y="24983"/>
                    <a:pt x="3612630" y="22485"/>
                  </a:cubicBezTo>
                  <a:cubicBezTo>
                    <a:pt x="3864964" y="19987"/>
                    <a:pt x="4167265" y="739515"/>
                    <a:pt x="4407108" y="742013"/>
                  </a:cubicBezTo>
                  <a:cubicBezTo>
                    <a:pt x="4646951" y="744511"/>
                    <a:pt x="4821837" y="34977"/>
                    <a:pt x="5051686" y="37475"/>
                  </a:cubicBezTo>
                  <a:cubicBezTo>
                    <a:pt x="5281535" y="39973"/>
                    <a:pt x="5533869" y="398488"/>
                    <a:pt x="5786204" y="757003"/>
                  </a:cubicBezTo>
                </a:path>
              </a:pathLst>
            </a:custGeom>
            <a:ln w="76200">
              <a:solidFill>
                <a:schemeClr val="accent6">
                  <a:lumMod val="75000"/>
                </a:schemeClr>
              </a:solidFill>
              <a:prstDash val="solid"/>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94" name="Freeform 93"/>
            <p:cNvSpPr/>
            <p:nvPr/>
          </p:nvSpPr>
          <p:spPr>
            <a:xfrm rot="13332218" flipH="1" flipV="1">
              <a:off x="1357754" y="1905208"/>
              <a:ext cx="1913864" cy="160545"/>
            </a:xfrm>
            <a:custGeom>
              <a:avLst/>
              <a:gdLst>
                <a:gd name="connsiteX0" fmla="*/ 0 w 5786204"/>
                <a:gd name="connsiteY0" fmla="*/ 712033 h 759501"/>
                <a:gd name="connsiteX1" fmla="*/ 749508 w 5786204"/>
                <a:gd name="connsiteY1" fmla="*/ 7495 h 759501"/>
                <a:gd name="connsiteX2" fmla="*/ 1469036 w 5786204"/>
                <a:gd name="connsiteY2" fmla="*/ 757003 h 759501"/>
                <a:gd name="connsiteX3" fmla="*/ 2173574 w 5786204"/>
                <a:gd name="connsiteY3" fmla="*/ 7495 h 759501"/>
                <a:gd name="connsiteX4" fmla="*/ 2893102 w 5786204"/>
                <a:gd name="connsiteY4" fmla="*/ 757003 h 759501"/>
                <a:gd name="connsiteX5" fmla="*/ 3612630 w 5786204"/>
                <a:gd name="connsiteY5" fmla="*/ 22485 h 759501"/>
                <a:gd name="connsiteX6" fmla="*/ 4407108 w 5786204"/>
                <a:gd name="connsiteY6" fmla="*/ 742013 h 759501"/>
                <a:gd name="connsiteX7" fmla="*/ 5051686 w 5786204"/>
                <a:gd name="connsiteY7" fmla="*/ 37475 h 759501"/>
                <a:gd name="connsiteX8" fmla="*/ 5786204 w 5786204"/>
                <a:gd name="connsiteY8" fmla="*/ 757003 h 759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86204" h="759501">
                  <a:moveTo>
                    <a:pt x="0" y="712033"/>
                  </a:moveTo>
                  <a:cubicBezTo>
                    <a:pt x="252334" y="356016"/>
                    <a:pt x="504669" y="0"/>
                    <a:pt x="749508" y="7495"/>
                  </a:cubicBezTo>
                  <a:cubicBezTo>
                    <a:pt x="994347" y="14990"/>
                    <a:pt x="1231692" y="757003"/>
                    <a:pt x="1469036" y="757003"/>
                  </a:cubicBezTo>
                  <a:cubicBezTo>
                    <a:pt x="1706380" y="757003"/>
                    <a:pt x="1936230" y="7495"/>
                    <a:pt x="2173574" y="7495"/>
                  </a:cubicBezTo>
                  <a:cubicBezTo>
                    <a:pt x="2410918" y="7495"/>
                    <a:pt x="2653259" y="754505"/>
                    <a:pt x="2893102" y="757003"/>
                  </a:cubicBezTo>
                  <a:cubicBezTo>
                    <a:pt x="3132945" y="759501"/>
                    <a:pt x="3360296" y="24983"/>
                    <a:pt x="3612630" y="22485"/>
                  </a:cubicBezTo>
                  <a:cubicBezTo>
                    <a:pt x="3864964" y="19987"/>
                    <a:pt x="4167265" y="739515"/>
                    <a:pt x="4407108" y="742013"/>
                  </a:cubicBezTo>
                  <a:cubicBezTo>
                    <a:pt x="4646951" y="744511"/>
                    <a:pt x="4821837" y="34977"/>
                    <a:pt x="5051686" y="37475"/>
                  </a:cubicBezTo>
                  <a:cubicBezTo>
                    <a:pt x="5281535" y="39973"/>
                    <a:pt x="5533869" y="398488"/>
                    <a:pt x="5786204" y="757003"/>
                  </a:cubicBezTo>
                </a:path>
              </a:pathLst>
            </a:custGeom>
            <a:ln w="76200">
              <a:solidFill>
                <a:schemeClr val="accent6">
                  <a:lumMod val="75000"/>
                </a:schemeClr>
              </a:solidFill>
              <a:prstDash val="solid"/>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9" name="Group 94"/>
          <p:cNvGrpSpPr/>
          <p:nvPr/>
        </p:nvGrpSpPr>
        <p:grpSpPr>
          <a:xfrm rot="16386420">
            <a:off x="8457152" y="1049660"/>
            <a:ext cx="1377024" cy="1316802"/>
            <a:chOff x="1357754" y="-415193"/>
            <a:chExt cx="2156155" cy="2480946"/>
          </a:xfrm>
        </p:grpSpPr>
        <p:sp>
          <p:nvSpPr>
            <p:cNvPr id="96" name="Freeform 95"/>
            <p:cNvSpPr/>
            <p:nvPr/>
          </p:nvSpPr>
          <p:spPr>
            <a:xfrm>
              <a:off x="1600047" y="1195353"/>
              <a:ext cx="1913862" cy="160545"/>
            </a:xfrm>
            <a:custGeom>
              <a:avLst/>
              <a:gdLst>
                <a:gd name="connsiteX0" fmla="*/ 0 w 5786204"/>
                <a:gd name="connsiteY0" fmla="*/ 712033 h 759501"/>
                <a:gd name="connsiteX1" fmla="*/ 749508 w 5786204"/>
                <a:gd name="connsiteY1" fmla="*/ 7495 h 759501"/>
                <a:gd name="connsiteX2" fmla="*/ 1469036 w 5786204"/>
                <a:gd name="connsiteY2" fmla="*/ 757003 h 759501"/>
                <a:gd name="connsiteX3" fmla="*/ 2173574 w 5786204"/>
                <a:gd name="connsiteY3" fmla="*/ 7495 h 759501"/>
                <a:gd name="connsiteX4" fmla="*/ 2893102 w 5786204"/>
                <a:gd name="connsiteY4" fmla="*/ 757003 h 759501"/>
                <a:gd name="connsiteX5" fmla="*/ 3612630 w 5786204"/>
                <a:gd name="connsiteY5" fmla="*/ 22485 h 759501"/>
                <a:gd name="connsiteX6" fmla="*/ 4407108 w 5786204"/>
                <a:gd name="connsiteY6" fmla="*/ 742013 h 759501"/>
                <a:gd name="connsiteX7" fmla="*/ 5051686 w 5786204"/>
                <a:gd name="connsiteY7" fmla="*/ 37475 h 759501"/>
                <a:gd name="connsiteX8" fmla="*/ 5786204 w 5786204"/>
                <a:gd name="connsiteY8" fmla="*/ 757003 h 759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86204" h="759501">
                  <a:moveTo>
                    <a:pt x="0" y="712033"/>
                  </a:moveTo>
                  <a:cubicBezTo>
                    <a:pt x="252334" y="356016"/>
                    <a:pt x="504669" y="0"/>
                    <a:pt x="749508" y="7495"/>
                  </a:cubicBezTo>
                  <a:cubicBezTo>
                    <a:pt x="994347" y="14990"/>
                    <a:pt x="1231692" y="757003"/>
                    <a:pt x="1469036" y="757003"/>
                  </a:cubicBezTo>
                  <a:cubicBezTo>
                    <a:pt x="1706380" y="757003"/>
                    <a:pt x="1936230" y="7495"/>
                    <a:pt x="2173574" y="7495"/>
                  </a:cubicBezTo>
                  <a:cubicBezTo>
                    <a:pt x="2410918" y="7495"/>
                    <a:pt x="2653259" y="754505"/>
                    <a:pt x="2893102" y="757003"/>
                  </a:cubicBezTo>
                  <a:cubicBezTo>
                    <a:pt x="3132945" y="759501"/>
                    <a:pt x="3360296" y="24983"/>
                    <a:pt x="3612630" y="22485"/>
                  </a:cubicBezTo>
                  <a:cubicBezTo>
                    <a:pt x="3864964" y="19987"/>
                    <a:pt x="4167265" y="739515"/>
                    <a:pt x="4407108" y="742013"/>
                  </a:cubicBezTo>
                  <a:cubicBezTo>
                    <a:pt x="4646951" y="744511"/>
                    <a:pt x="4821837" y="34977"/>
                    <a:pt x="5051686" y="37475"/>
                  </a:cubicBezTo>
                  <a:cubicBezTo>
                    <a:pt x="5281535" y="39973"/>
                    <a:pt x="5533869" y="398488"/>
                    <a:pt x="5786204" y="757003"/>
                  </a:cubicBezTo>
                </a:path>
              </a:pathLst>
            </a:custGeom>
            <a:ln w="76200">
              <a:solidFill>
                <a:schemeClr val="accent6">
                  <a:lumMod val="75000"/>
                </a:schemeClr>
              </a:solidFill>
              <a:prstDash val="solid"/>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97" name="Freeform 96"/>
            <p:cNvSpPr/>
            <p:nvPr/>
          </p:nvSpPr>
          <p:spPr>
            <a:xfrm rot="18731212" flipV="1">
              <a:off x="1302848" y="461467"/>
              <a:ext cx="1913866" cy="160545"/>
            </a:xfrm>
            <a:custGeom>
              <a:avLst/>
              <a:gdLst>
                <a:gd name="connsiteX0" fmla="*/ 0 w 5786204"/>
                <a:gd name="connsiteY0" fmla="*/ 712033 h 759501"/>
                <a:gd name="connsiteX1" fmla="*/ 749508 w 5786204"/>
                <a:gd name="connsiteY1" fmla="*/ 7495 h 759501"/>
                <a:gd name="connsiteX2" fmla="*/ 1469036 w 5786204"/>
                <a:gd name="connsiteY2" fmla="*/ 757003 h 759501"/>
                <a:gd name="connsiteX3" fmla="*/ 2173574 w 5786204"/>
                <a:gd name="connsiteY3" fmla="*/ 7495 h 759501"/>
                <a:gd name="connsiteX4" fmla="*/ 2893102 w 5786204"/>
                <a:gd name="connsiteY4" fmla="*/ 757003 h 759501"/>
                <a:gd name="connsiteX5" fmla="*/ 3612630 w 5786204"/>
                <a:gd name="connsiteY5" fmla="*/ 22485 h 759501"/>
                <a:gd name="connsiteX6" fmla="*/ 4407108 w 5786204"/>
                <a:gd name="connsiteY6" fmla="*/ 742013 h 759501"/>
                <a:gd name="connsiteX7" fmla="*/ 5051686 w 5786204"/>
                <a:gd name="connsiteY7" fmla="*/ 37475 h 759501"/>
                <a:gd name="connsiteX8" fmla="*/ 5786204 w 5786204"/>
                <a:gd name="connsiteY8" fmla="*/ 757003 h 759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86204" h="759501">
                  <a:moveTo>
                    <a:pt x="0" y="712033"/>
                  </a:moveTo>
                  <a:cubicBezTo>
                    <a:pt x="252334" y="356016"/>
                    <a:pt x="504669" y="0"/>
                    <a:pt x="749508" y="7495"/>
                  </a:cubicBezTo>
                  <a:cubicBezTo>
                    <a:pt x="994347" y="14990"/>
                    <a:pt x="1231692" y="757003"/>
                    <a:pt x="1469036" y="757003"/>
                  </a:cubicBezTo>
                  <a:cubicBezTo>
                    <a:pt x="1706380" y="757003"/>
                    <a:pt x="1936230" y="7495"/>
                    <a:pt x="2173574" y="7495"/>
                  </a:cubicBezTo>
                  <a:cubicBezTo>
                    <a:pt x="2410918" y="7495"/>
                    <a:pt x="2653259" y="754505"/>
                    <a:pt x="2893102" y="757003"/>
                  </a:cubicBezTo>
                  <a:cubicBezTo>
                    <a:pt x="3132945" y="759501"/>
                    <a:pt x="3360296" y="24983"/>
                    <a:pt x="3612630" y="22485"/>
                  </a:cubicBezTo>
                  <a:cubicBezTo>
                    <a:pt x="3864964" y="19987"/>
                    <a:pt x="4167265" y="739515"/>
                    <a:pt x="4407108" y="742013"/>
                  </a:cubicBezTo>
                  <a:cubicBezTo>
                    <a:pt x="4646951" y="744511"/>
                    <a:pt x="4821837" y="34977"/>
                    <a:pt x="5051686" y="37475"/>
                  </a:cubicBezTo>
                  <a:cubicBezTo>
                    <a:pt x="5281535" y="39973"/>
                    <a:pt x="5533869" y="398488"/>
                    <a:pt x="5786204" y="757003"/>
                  </a:cubicBezTo>
                </a:path>
              </a:pathLst>
            </a:custGeom>
            <a:ln w="76200">
              <a:solidFill>
                <a:schemeClr val="accent6">
                  <a:lumMod val="75000"/>
                </a:schemeClr>
              </a:solidFill>
              <a:prstDash val="solid"/>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98" name="Freeform 97"/>
            <p:cNvSpPr/>
            <p:nvPr/>
          </p:nvSpPr>
          <p:spPr>
            <a:xfrm rot="13332218" flipH="1" flipV="1">
              <a:off x="1357754" y="1905208"/>
              <a:ext cx="1913864" cy="160545"/>
            </a:xfrm>
            <a:custGeom>
              <a:avLst/>
              <a:gdLst>
                <a:gd name="connsiteX0" fmla="*/ 0 w 5786204"/>
                <a:gd name="connsiteY0" fmla="*/ 712033 h 759501"/>
                <a:gd name="connsiteX1" fmla="*/ 749508 w 5786204"/>
                <a:gd name="connsiteY1" fmla="*/ 7495 h 759501"/>
                <a:gd name="connsiteX2" fmla="*/ 1469036 w 5786204"/>
                <a:gd name="connsiteY2" fmla="*/ 757003 h 759501"/>
                <a:gd name="connsiteX3" fmla="*/ 2173574 w 5786204"/>
                <a:gd name="connsiteY3" fmla="*/ 7495 h 759501"/>
                <a:gd name="connsiteX4" fmla="*/ 2893102 w 5786204"/>
                <a:gd name="connsiteY4" fmla="*/ 757003 h 759501"/>
                <a:gd name="connsiteX5" fmla="*/ 3612630 w 5786204"/>
                <a:gd name="connsiteY5" fmla="*/ 22485 h 759501"/>
                <a:gd name="connsiteX6" fmla="*/ 4407108 w 5786204"/>
                <a:gd name="connsiteY6" fmla="*/ 742013 h 759501"/>
                <a:gd name="connsiteX7" fmla="*/ 5051686 w 5786204"/>
                <a:gd name="connsiteY7" fmla="*/ 37475 h 759501"/>
                <a:gd name="connsiteX8" fmla="*/ 5786204 w 5786204"/>
                <a:gd name="connsiteY8" fmla="*/ 757003 h 759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86204" h="759501">
                  <a:moveTo>
                    <a:pt x="0" y="712033"/>
                  </a:moveTo>
                  <a:cubicBezTo>
                    <a:pt x="252334" y="356016"/>
                    <a:pt x="504669" y="0"/>
                    <a:pt x="749508" y="7495"/>
                  </a:cubicBezTo>
                  <a:cubicBezTo>
                    <a:pt x="994347" y="14990"/>
                    <a:pt x="1231692" y="757003"/>
                    <a:pt x="1469036" y="757003"/>
                  </a:cubicBezTo>
                  <a:cubicBezTo>
                    <a:pt x="1706380" y="757003"/>
                    <a:pt x="1936230" y="7495"/>
                    <a:pt x="2173574" y="7495"/>
                  </a:cubicBezTo>
                  <a:cubicBezTo>
                    <a:pt x="2410918" y="7495"/>
                    <a:pt x="2653259" y="754505"/>
                    <a:pt x="2893102" y="757003"/>
                  </a:cubicBezTo>
                  <a:cubicBezTo>
                    <a:pt x="3132945" y="759501"/>
                    <a:pt x="3360296" y="24983"/>
                    <a:pt x="3612630" y="22485"/>
                  </a:cubicBezTo>
                  <a:cubicBezTo>
                    <a:pt x="3864964" y="19987"/>
                    <a:pt x="4167265" y="739515"/>
                    <a:pt x="4407108" y="742013"/>
                  </a:cubicBezTo>
                  <a:cubicBezTo>
                    <a:pt x="4646951" y="744511"/>
                    <a:pt x="4821837" y="34977"/>
                    <a:pt x="5051686" y="37475"/>
                  </a:cubicBezTo>
                  <a:cubicBezTo>
                    <a:pt x="5281535" y="39973"/>
                    <a:pt x="5533869" y="398488"/>
                    <a:pt x="5786204" y="757003"/>
                  </a:cubicBezTo>
                </a:path>
              </a:pathLst>
            </a:custGeom>
            <a:ln w="76200">
              <a:solidFill>
                <a:schemeClr val="accent6">
                  <a:lumMod val="75000"/>
                </a:schemeClr>
              </a:solidFill>
              <a:prstDash val="solid"/>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54" name="TextBox 53"/>
          <p:cNvSpPr txBox="1"/>
          <p:nvPr/>
        </p:nvSpPr>
        <p:spPr>
          <a:xfrm>
            <a:off x="2028056" y="0"/>
            <a:ext cx="5927200" cy="523220"/>
          </a:xfrm>
          <a:prstGeom prst="rect">
            <a:avLst/>
          </a:prstGeom>
          <a:noFill/>
        </p:spPr>
        <p:txBody>
          <a:bodyPr wrap="none" rtlCol="0">
            <a:spAutoFit/>
          </a:bodyPr>
          <a:lstStyle/>
          <a:p>
            <a:r>
              <a:rPr lang="en-GB" sz="2800" dirty="0"/>
              <a:t>If body temperature </a:t>
            </a:r>
            <a:r>
              <a:rPr lang="en-GB" sz="2800" i="1" dirty="0"/>
              <a:t>rises</a:t>
            </a:r>
            <a:r>
              <a:rPr lang="en-GB" sz="2800" dirty="0"/>
              <a:t> this triggers...</a:t>
            </a:r>
            <a:endParaRPr lang="en-GB" sz="2800" i="1" dirty="0"/>
          </a:p>
        </p:txBody>
      </p:sp>
      <p:sp>
        <p:nvSpPr>
          <p:cNvPr id="55" name="TextBox 54"/>
          <p:cNvSpPr txBox="1"/>
          <p:nvPr/>
        </p:nvSpPr>
        <p:spPr>
          <a:xfrm>
            <a:off x="7914190" y="0"/>
            <a:ext cx="2358274" cy="523220"/>
          </a:xfrm>
          <a:prstGeom prst="rect">
            <a:avLst/>
          </a:prstGeom>
          <a:noFill/>
        </p:spPr>
        <p:txBody>
          <a:bodyPr wrap="none" rtlCol="0">
            <a:spAutoFit/>
          </a:bodyPr>
          <a:lstStyle/>
          <a:p>
            <a:r>
              <a:rPr lang="en-GB" sz="2800" dirty="0"/>
              <a:t>VASODILATION</a:t>
            </a:r>
          </a:p>
        </p:txBody>
      </p:sp>
      <p:sp>
        <p:nvSpPr>
          <p:cNvPr id="58" name="TextBox 57"/>
          <p:cNvSpPr txBox="1"/>
          <p:nvPr/>
        </p:nvSpPr>
        <p:spPr>
          <a:xfrm>
            <a:off x="3521617" y="574968"/>
            <a:ext cx="5618589" cy="523220"/>
          </a:xfrm>
          <a:prstGeom prst="rect">
            <a:avLst/>
          </a:prstGeom>
          <a:noFill/>
        </p:spPr>
        <p:txBody>
          <a:bodyPr wrap="none" rtlCol="0">
            <a:spAutoFit/>
          </a:bodyPr>
          <a:lstStyle/>
          <a:p>
            <a:r>
              <a:rPr lang="en-GB" sz="2800" dirty="0">
                <a:solidFill>
                  <a:srgbClr val="FF0000"/>
                </a:solidFill>
              </a:rPr>
              <a:t>Rate of heat loss from body </a:t>
            </a:r>
            <a:r>
              <a:rPr lang="en-GB" sz="2800" i="1" dirty="0">
                <a:solidFill>
                  <a:srgbClr val="FF0000"/>
                </a:solidFill>
              </a:rPr>
              <a:t>increases</a:t>
            </a:r>
            <a:endParaRPr lang="en-GB" sz="2800" dirty="0">
              <a:solidFill>
                <a:srgbClr val="FF0000"/>
              </a:solidFill>
            </a:endParaRPr>
          </a:p>
        </p:txBody>
      </p:sp>
      <p:sp>
        <p:nvSpPr>
          <p:cNvPr id="72" name="TextBox 71"/>
          <p:cNvSpPr txBox="1"/>
          <p:nvPr/>
        </p:nvSpPr>
        <p:spPr>
          <a:xfrm>
            <a:off x="5879976" y="5733257"/>
            <a:ext cx="3672408" cy="830997"/>
          </a:xfrm>
          <a:prstGeom prst="rect">
            <a:avLst/>
          </a:prstGeom>
          <a:noFill/>
        </p:spPr>
        <p:txBody>
          <a:bodyPr wrap="square" rtlCol="0">
            <a:spAutoFit/>
          </a:bodyPr>
          <a:lstStyle/>
          <a:p>
            <a:r>
              <a:rPr lang="en-GB" sz="2400" dirty="0"/>
              <a:t>Less blood flows through the shunt vessel</a:t>
            </a:r>
          </a:p>
        </p:txBody>
      </p:sp>
      <p:cxnSp>
        <p:nvCxnSpPr>
          <p:cNvPr id="74" name="Straight Arrow Connector 73"/>
          <p:cNvCxnSpPr/>
          <p:nvPr/>
        </p:nvCxnSpPr>
        <p:spPr>
          <a:xfrm flipH="1" flipV="1">
            <a:off x="6456040" y="5308466"/>
            <a:ext cx="360040" cy="496798"/>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dissolve">
                                      <p:cBhvr>
                                        <p:cTn id="7" dur="500"/>
                                        <p:tgtEl>
                                          <p:spTgt spid="5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5"/>
                                        </p:tgtEl>
                                        <p:attrNameLst>
                                          <p:attrName>style.visibility</p:attrName>
                                        </p:attrNameLst>
                                      </p:cBhvr>
                                      <p:to>
                                        <p:strVal val="visible"/>
                                      </p:to>
                                    </p:set>
                                    <p:animEffect transition="in" filter="dissolve">
                                      <p:cBhvr>
                                        <p:cTn id="12" dur="500"/>
                                        <p:tgtEl>
                                          <p:spTgt spid="55"/>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69"/>
                                        </p:tgtEl>
                                        <p:attrNameLst>
                                          <p:attrName>style.visibility</p:attrName>
                                        </p:attrNameLst>
                                      </p:cBhvr>
                                      <p:to>
                                        <p:strVal val="visible"/>
                                      </p:to>
                                    </p:set>
                                    <p:animEffect transition="in" filter="dissolve">
                                      <p:cBhvr>
                                        <p:cTn id="17" dur="500"/>
                                        <p:tgtEl>
                                          <p:spTgt spid="69"/>
                                        </p:tgtEl>
                                      </p:cBhvr>
                                    </p:animEffect>
                                  </p:childTnLst>
                                </p:cTn>
                              </p:par>
                              <p:par>
                                <p:cTn id="18" presetID="9" presetClass="entr" presetSubtype="0" fill="hold" grpId="0" nodeType="withEffect">
                                  <p:stCondLst>
                                    <p:cond delay="0"/>
                                  </p:stCondLst>
                                  <p:childTnLst>
                                    <p:set>
                                      <p:cBhvr>
                                        <p:cTn id="19" dur="1" fill="hold">
                                          <p:stCondLst>
                                            <p:cond delay="0"/>
                                          </p:stCondLst>
                                        </p:cTn>
                                        <p:tgtEl>
                                          <p:spTgt spid="67"/>
                                        </p:tgtEl>
                                        <p:attrNameLst>
                                          <p:attrName>style.visibility</p:attrName>
                                        </p:attrNameLst>
                                      </p:cBhvr>
                                      <p:to>
                                        <p:strVal val="visible"/>
                                      </p:to>
                                    </p:set>
                                    <p:animEffect transition="in" filter="dissolve">
                                      <p:cBhvr>
                                        <p:cTn id="20" dur="500"/>
                                        <p:tgtEl>
                                          <p:spTgt spid="67"/>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65"/>
                                        </p:tgtEl>
                                        <p:attrNameLst>
                                          <p:attrName>style.visibility</p:attrName>
                                        </p:attrNameLst>
                                      </p:cBhvr>
                                      <p:to>
                                        <p:strVal val="visible"/>
                                      </p:to>
                                    </p:set>
                                    <p:animEffect transition="in" filter="dissolve">
                                      <p:cBhvr>
                                        <p:cTn id="25" dur="500"/>
                                        <p:tgtEl>
                                          <p:spTgt spid="65"/>
                                        </p:tgtEl>
                                      </p:cBhvr>
                                    </p:animEffect>
                                  </p:childTnLst>
                                </p:cTn>
                              </p:par>
                              <p:par>
                                <p:cTn id="26" presetID="9" presetClass="entr" presetSubtype="0" fill="hold" nodeType="withEffect">
                                  <p:stCondLst>
                                    <p:cond delay="0"/>
                                  </p:stCondLst>
                                  <p:childTnLst>
                                    <p:set>
                                      <p:cBhvr>
                                        <p:cTn id="27" dur="1" fill="hold">
                                          <p:stCondLst>
                                            <p:cond delay="0"/>
                                          </p:stCondLst>
                                        </p:cTn>
                                        <p:tgtEl>
                                          <p:spTgt spid="73"/>
                                        </p:tgtEl>
                                        <p:attrNameLst>
                                          <p:attrName>style.visibility</p:attrName>
                                        </p:attrNameLst>
                                      </p:cBhvr>
                                      <p:to>
                                        <p:strVal val="visible"/>
                                      </p:to>
                                    </p:set>
                                    <p:animEffect transition="in" filter="dissolve">
                                      <p:cBhvr>
                                        <p:cTn id="28" dur="500"/>
                                        <p:tgtEl>
                                          <p:spTgt spid="73"/>
                                        </p:tgtEl>
                                      </p:cBhvr>
                                    </p:animEffect>
                                  </p:childTnLst>
                                </p:cTn>
                              </p:par>
                            </p:childTnLst>
                          </p:cTn>
                        </p:par>
                      </p:childTnLst>
                    </p:cTn>
                  </p:par>
                  <p:par>
                    <p:cTn id="29" fill="hold">
                      <p:stCondLst>
                        <p:cond delay="indefinite"/>
                      </p:stCondLst>
                      <p:childTnLst>
                        <p:par>
                          <p:cTn id="30" fill="hold">
                            <p:stCondLst>
                              <p:cond delay="0"/>
                            </p:stCondLst>
                            <p:childTnLst>
                              <p:par>
                                <p:cTn id="31" presetID="9" presetClass="entr" presetSubtype="0" fill="hold" grpId="0" nodeType="clickEffect">
                                  <p:stCondLst>
                                    <p:cond delay="0"/>
                                  </p:stCondLst>
                                  <p:childTnLst>
                                    <p:set>
                                      <p:cBhvr>
                                        <p:cTn id="32" dur="1" fill="hold">
                                          <p:stCondLst>
                                            <p:cond delay="0"/>
                                          </p:stCondLst>
                                        </p:cTn>
                                        <p:tgtEl>
                                          <p:spTgt spid="72"/>
                                        </p:tgtEl>
                                        <p:attrNameLst>
                                          <p:attrName>style.visibility</p:attrName>
                                        </p:attrNameLst>
                                      </p:cBhvr>
                                      <p:to>
                                        <p:strVal val="visible"/>
                                      </p:to>
                                    </p:set>
                                    <p:animEffect transition="in" filter="dissolve">
                                      <p:cBhvr>
                                        <p:cTn id="33" dur="500"/>
                                        <p:tgtEl>
                                          <p:spTgt spid="72"/>
                                        </p:tgtEl>
                                      </p:cBhvr>
                                    </p:animEffect>
                                  </p:childTnLst>
                                </p:cTn>
                              </p:par>
                              <p:par>
                                <p:cTn id="34" presetID="9" presetClass="entr" presetSubtype="0" fill="hold" nodeType="withEffect">
                                  <p:stCondLst>
                                    <p:cond delay="0"/>
                                  </p:stCondLst>
                                  <p:childTnLst>
                                    <p:set>
                                      <p:cBhvr>
                                        <p:cTn id="35" dur="1" fill="hold">
                                          <p:stCondLst>
                                            <p:cond delay="0"/>
                                          </p:stCondLst>
                                        </p:cTn>
                                        <p:tgtEl>
                                          <p:spTgt spid="74"/>
                                        </p:tgtEl>
                                        <p:attrNameLst>
                                          <p:attrName>style.visibility</p:attrName>
                                        </p:attrNameLst>
                                      </p:cBhvr>
                                      <p:to>
                                        <p:strVal val="visible"/>
                                      </p:to>
                                    </p:set>
                                    <p:animEffect transition="in" filter="dissolve">
                                      <p:cBhvr>
                                        <p:cTn id="36" dur="500"/>
                                        <p:tgtEl>
                                          <p:spTgt spid="74"/>
                                        </p:tgtEl>
                                      </p:cBhvr>
                                    </p:animEffect>
                                  </p:childTnLst>
                                </p:cTn>
                              </p:par>
                            </p:childTnLst>
                          </p:cTn>
                        </p:par>
                      </p:childTnLst>
                    </p:cTn>
                  </p:par>
                  <p:par>
                    <p:cTn id="37" fill="hold">
                      <p:stCondLst>
                        <p:cond delay="indefinite"/>
                      </p:stCondLst>
                      <p:childTnLst>
                        <p:par>
                          <p:cTn id="38" fill="hold">
                            <p:stCondLst>
                              <p:cond delay="0"/>
                            </p:stCondLst>
                            <p:childTnLst>
                              <p:par>
                                <p:cTn id="39" presetID="9" presetClass="entr" presetSubtype="0" fill="hold" grpId="0" nodeType="clickEffect">
                                  <p:stCondLst>
                                    <p:cond delay="0"/>
                                  </p:stCondLst>
                                  <p:childTnLst>
                                    <p:set>
                                      <p:cBhvr>
                                        <p:cTn id="40" dur="1" fill="hold">
                                          <p:stCondLst>
                                            <p:cond delay="0"/>
                                          </p:stCondLst>
                                        </p:cTn>
                                        <p:tgtEl>
                                          <p:spTgt spid="58"/>
                                        </p:tgtEl>
                                        <p:attrNameLst>
                                          <p:attrName>style.visibility</p:attrName>
                                        </p:attrNameLst>
                                      </p:cBhvr>
                                      <p:to>
                                        <p:strVal val="visible"/>
                                      </p:to>
                                    </p:set>
                                    <p:animEffect transition="in" filter="dissolve">
                                      <p:cBhvr>
                                        <p:cTn id="41" dur="500"/>
                                        <p:tgtEl>
                                          <p:spTgt spid="58"/>
                                        </p:tgtEl>
                                      </p:cBhvr>
                                    </p:animEffect>
                                  </p:childTnLst>
                                </p:cTn>
                              </p:par>
                              <p:par>
                                <p:cTn id="42" presetID="9" presetClass="entr" presetSubtype="0" fill="hold"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dissolve">
                                      <p:cBhvr>
                                        <p:cTn id="44" dur="500"/>
                                        <p:tgtEl>
                                          <p:spTgt spid="6"/>
                                        </p:tgtEl>
                                      </p:cBhvr>
                                    </p:animEffect>
                                  </p:childTnLst>
                                </p:cTn>
                              </p:par>
                              <p:par>
                                <p:cTn id="45" presetID="9" presetClass="entr" presetSubtype="0"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dissolve">
                                      <p:cBhvr>
                                        <p:cTn id="47" dur="500"/>
                                        <p:tgtEl>
                                          <p:spTgt spid="7"/>
                                        </p:tgtEl>
                                      </p:cBhvr>
                                    </p:animEffect>
                                  </p:childTnLst>
                                </p:cTn>
                              </p:par>
                              <p:par>
                                <p:cTn id="48" presetID="9" presetClass="entr" presetSubtype="0" fill="hold" nodeType="with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dissolve">
                                      <p:cBhvr>
                                        <p:cTn id="50" dur="500"/>
                                        <p:tgtEl>
                                          <p:spTgt spid="8"/>
                                        </p:tgtEl>
                                      </p:cBhvr>
                                    </p:animEffect>
                                  </p:childTnLst>
                                </p:cTn>
                              </p:par>
                              <p:par>
                                <p:cTn id="51" presetID="9" presetClass="entr" presetSubtype="0" fill="hold" nodeType="with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dissolve">
                                      <p:cBhvr>
                                        <p:cTn id="53" dur="500"/>
                                        <p:tgtEl>
                                          <p:spTgt spid="9"/>
                                        </p:tgtEl>
                                      </p:cBhvr>
                                    </p:animEffect>
                                  </p:childTnLst>
                                </p:cTn>
                              </p:par>
                              <p:par>
                                <p:cTn id="54" presetID="9" presetClass="entr" presetSubtype="0" fill="hold" nodeType="withEffect">
                                  <p:stCondLst>
                                    <p:cond delay="0"/>
                                  </p:stCondLst>
                                  <p:childTnLst>
                                    <p:set>
                                      <p:cBhvr>
                                        <p:cTn id="55" dur="1" fill="hold">
                                          <p:stCondLst>
                                            <p:cond delay="0"/>
                                          </p:stCondLst>
                                        </p:cTn>
                                        <p:tgtEl>
                                          <p:spTgt spid="79"/>
                                        </p:tgtEl>
                                        <p:attrNameLst>
                                          <p:attrName>style.visibility</p:attrName>
                                        </p:attrNameLst>
                                      </p:cBhvr>
                                      <p:to>
                                        <p:strVal val="visible"/>
                                      </p:to>
                                    </p:set>
                                    <p:animEffect transition="in" filter="dissolve">
                                      <p:cBhvr>
                                        <p:cTn id="56" dur="500"/>
                                        <p:tgtEl>
                                          <p:spTgt spid="79"/>
                                        </p:tgtEl>
                                      </p:cBhvr>
                                    </p:animEffect>
                                  </p:childTnLst>
                                </p:cTn>
                              </p:par>
                              <p:par>
                                <p:cTn id="57" presetID="9" presetClass="entr" presetSubtype="0" fill="hold" nodeType="withEffect">
                                  <p:stCondLst>
                                    <p:cond delay="0"/>
                                  </p:stCondLst>
                                  <p:childTnLst>
                                    <p:set>
                                      <p:cBhvr>
                                        <p:cTn id="58" dur="1" fill="hold">
                                          <p:stCondLst>
                                            <p:cond delay="0"/>
                                          </p:stCondLst>
                                        </p:cTn>
                                        <p:tgtEl>
                                          <p:spTgt spid="80"/>
                                        </p:tgtEl>
                                        <p:attrNameLst>
                                          <p:attrName>style.visibility</p:attrName>
                                        </p:attrNameLst>
                                      </p:cBhvr>
                                      <p:to>
                                        <p:strVal val="visible"/>
                                      </p:to>
                                    </p:set>
                                    <p:animEffect transition="in" filter="dissolve">
                                      <p:cBhvr>
                                        <p:cTn id="59" dur="500"/>
                                        <p:tgtEl>
                                          <p:spTgt spid="80"/>
                                        </p:tgtEl>
                                      </p:cBhvr>
                                    </p:animEffect>
                                  </p:childTnLst>
                                </p:cTn>
                              </p:par>
                              <p:par>
                                <p:cTn id="60" presetID="9" presetClass="entr" presetSubtype="0" fill="hold" nodeType="withEffect">
                                  <p:stCondLst>
                                    <p:cond delay="0"/>
                                  </p:stCondLst>
                                  <p:childTnLst>
                                    <p:set>
                                      <p:cBhvr>
                                        <p:cTn id="61" dur="1" fill="hold">
                                          <p:stCondLst>
                                            <p:cond delay="0"/>
                                          </p:stCondLst>
                                        </p:cTn>
                                        <p:tgtEl>
                                          <p:spTgt spid="81"/>
                                        </p:tgtEl>
                                        <p:attrNameLst>
                                          <p:attrName>style.visibility</p:attrName>
                                        </p:attrNameLst>
                                      </p:cBhvr>
                                      <p:to>
                                        <p:strVal val="visible"/>
                                      </p:to>
                                    </p:set>
                                    <p:animEffect transition="in" filter="dissolve">
                                      <p:cBhvr>
                                        <p:cTn id="62" dur="500"/>
                                        <p:tgtEl>
                                          <p:spTgt spid="81"/>
                                        </p:tgtEl>
                                      </p:cBhvr>
                                    </p:animEffect>
                                  </p:childTnLst>
                                </p:cTn>
                              </p:par>
                              <p:par>
                                <p:cTn id="63" presetID="9" presetClass="entr" presetSubtype="0" fill="hold" nodeType="withEffect">
                                  <p:stCondLst>
                                    <p:cond delay="0"/>
                                  </p:stCondLst>
                                  <p:childTnLst>
                                    <p:set>
                                      <p:cBhvr>
                                        <p:cTn id="64" dur="1" fill="hold">
                                          <p:stCondLst>
                                            <p:cond delay="0"/>
                                          </p:stCondLst>
                                        </p:cTn>
                                        <p:tgtEl>
                                          <p:spTgt spid="77"/>
                                        </p:tgtEl>
                                        <p:attrNameLst>
                                          <p:attrName>style.visibility</p:attrName>
                                        </p:attrNameLst>
                                      </p:cBhvr>
                                      <p:to>
                                        <p:strVal val="visible"/>
                                      </p:to>
                                    </p:set>
                                    <p:animEffect transition="in" filter="dissolve">
                                      <p:cBhvr>
                                        <p:cTn id="65"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P spid="67" grpId="0"/>
      <p:bldP spid="54" grpId="0"/>
      <p:bldP spid="55" grpId="0"/>
      <p:bldP spid="58" grpId="0"/>
      <p:bldP spid="72"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Rectangle 50"/>
          <p:cNvSpPr/>
          <p:nvPr/>
        </p:nvSpPr>
        <p:spPr>
          <a:xfrm>
            <a:off x="1524000" y="0"/>
            <a:ext cx="9144000" cy="2564904"/>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Rectangle 39"/>
          <p:cNvSpPr/>
          <p:nvPr/>
        </p:nvSpPr>
        <p:spPr>
          <a:xfrm>
            <a:off x="1524000" y="2564904"/>
            <a:ext cx="9144000" cy="429309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1" name="Rectangle 40"/>
          <p:cNvSpPr/>
          <p:nvPr/>
        </p:nvSpPr>
        <p:spPr>
          <a:xfrm>
            <a:off x="1524000" y="2276872"/>
            <a:ext cx="9144000" cy="432048"/>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3" name="Straight Connector 42"/>
          <p:cNvCxnSpPr/>
          <p:nvPr/>
        </p:nvCxnSpPr>
        <p:spPr>
          <a:xfrm>
            <a:off x="1524000" y="2276872"/>
            <a:ext cx="9144000"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44" name="Freeform 43"/>
          <p:cNvSpPr/>
          <p:nvPr/>
        </p:nvSpPr>
        <p:spPr>
          <a:xfrm>
            <a:off x="2423592" y="2780929"/>
            <a:ext cx="7704856" cy="2520280"/>
          </a:xfrm>
          <a:custGeom>
            <a:avLst/>
            <a:gdLst>
              <a:gd name="connsiteX0" fmla="*/ 132413 w 6690610"/>
              <a:gd name="connsiteY0" fmla="*/ 3682584 h 3697574"/>
              <a:gd name="connsiteX1" fmla="*/ 102433 w 6690610"/>
              <a:gd name="connsiteY1" fmla="*/ 519659 h 3697574"/>
              <a:gd name="connsiteX2" fmla="*/ 747010 w 6690610"/>
              <a:gd name="connsiteY2" fmla="*/ 564630 h 3697574"/>
              <a:gd name="connsiteX3" fmla="*/ 1601449 w 6690610"/>
              <a:gd name="connsiteY3" fmla="*/ 234846 h 3697574"/>
              <a:gd name="connsiteX4" fmla="*/ 2081134 w 6690610"/>
              <a:gd name="connsiteY4" fmla="*/ 669561 h 3697574"/>
              <a:gd name="connsiteX5" fmla="*/ 2590800 w 6690610"/>
              <a:gd name="connsiteY5" fmla="*/ 369758 h 3697574"/>
              <a:gd name="connsiteX6" fmla="*/ 3040505 w 6690610"/>
              <a:gd name="connsiteY6" fmla="*/ 729522 h 3697574"/>
              <a:gd name="connsiteX7" fmla="*/ 3595141 w 6690610"/>
              <a:gd name="connsiteY7" fmla="*/ 234846 h 3697574"/>
              <a:gd name="connsiteX8" fmla="*/ 4584492 w 6690610"/>
              <a:gd name="connsiteY8" fmla="*/ 849443 h 3697574"/>
              <a:gd name="connsiteX9" fmla="*/ 5034197 w 6690610"/>
              <a:gd name="connsiteY9" fmla="*/ 324787 h 3697574"/>
              <a:gd name="connsiteX10" fmla="*/ 5708754 w 6690610"/>
              <a:gd name="connsiteY10" fmla="*/ 774492 h 3697574"/>
              <a:gd name="connsiteX11" fmla="*/ 6113488 w 6690610"/>
              <a:gd name="connsiteY11" fmla="*/ 159895 h 3697574"/>
              <a:gd name="connsiteX12" fmla="*/ 6608164 w 6690610"/>
              <a:gd name="connsiteY12" fmla="*/ 684551 h 3697574"/>
              <a:gd name="connsiteX13" fmla="*/ 6608164 w 6690610"/>
              <a:gd name="connsiteY13" fmla="*/ 3697574 h 3697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90610" h="3697574">
                <a:moveTo>
                  <a:pt x="132413" y="3682584"/>
                </a:moveTo>
                <a:cubicBezTo>
                  <a:pt x="66206" y="2360951"/>
                  <a:pt x="0" y="1039318"/>
                  <a:pt x="102433" y="519659"/>
                </a:cubicBezTo>
                <a:cubicBezTo>
                  <a:pt x="204866" y="0"/>
                  <a:pt x="497174" y="612099"/>
                  <a:pt x="747010" y="564630"/>
                </a:cubicBezTo>
                <a:cubicBezTo>
                  <a:pt x="996846" y="517161"/>
                  <a:pt x="1379095" y="217357"/>
                  <a:pt x="1601449" y="234846"/>
                </a:cubicBezTo>
                <a:cubicBezTo>
                  <a:pt x="1823803" y="252335"/>
                  <a:pt x="1916242" y="647076"/>
                  <a:pt x="2081134" y="669561"/>
                </a:cubicBezTo>
                <a:cubicBezTo>
                  <a:pt x="2246026" y="692046"/>
                  <a:pt x="2430905" y="359764"/>
                  <a:pt x="2590800" y="369758"/>
                </a:cubicBezTo>
                <a:cubicBezTo>
                  <a:pt x="2750695" y="379752"/>
                  <a:pt x="2873115" y="752007"/>
                  <a:pt x="3040505" y="729522"/>
                </a:cubicBezTo>
                <a:cubicBezTo>
                  <a:pt x="3207895" y="707037"/>
                  <a:pt x="3337810" y="214859"/>
                  <a:pt x="3595141" y="234846"/>
                </a:cubicBezTo>
                <a:cubicBezTo>
                  <a:pt x="3852472" y="254833"/>
                  <a:pt x="4344649" y="834453"/>
                  <a:pt x="4584492" y="849443"/>
                </a:cubicBezTo>
                <a:cubicBezTo>
                  <a:pt x="4824335" y="864433"/>
                  <a:pt x="4846820" y="337279"/>
                  <a:pt x="5034197" y="324787"/>
                </a:cubicBezTo>
                <a:cubicBezTo>
                  <a:pt x="5221574" y="312295"/>
                  <a:pt x="5528872" y="801974"/>
                  <a:pt x="5708754" y="774492"/>
                </a:cubicBezTo>
                <a:cubicBezTo>
                  <a:pt x="5888636" y="747010"/>
                  <a:pt x="5963587" y="174885"/>
                  <a:pt x="6113488" y="159895"/>
                </a:cubicBezTo>
                <a:cubicBezTo>
                  <a:pt x="6263389" y="144905"/>
                  <a:pt x="6525718" y="94938"/>
                  <a:pt x="6608164" y="684551"/>
                </a:cubicBezTo>
                <a:cubicBezTo>
                  <a:pt x="6690610" y="1274164"/>
                  <a:pt x="6649387" y="2485869"/>
                  <a:pt x="6608164" y="3697574"/>
                </a:cubicBezTo>
              </a:path>
            </a:pathLst>
          </a:cu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cxnSp>
        <p:nvCxnSpPr>
          <p:cNvPr id="46" name="Straight Connector 45"/>
          <p:cNvCxnSpPr>
            <a:endCxn id="44" idx="13"/>
          </p:cNvCxnSpPr>
          <p:nvPr/>
        </p:nvCxnSpPr>
        <p:spPr>
          <a:xfrm>
            <a:off x="2567608" y="5301209"/>
            <a:ext cx="7465898" cy="1"/>
          </a:xfrm>
          <a:prstGeom prst="line">
            <a:avLst/>
          </a:prstGeom>
          <a:ln w="1270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44" idx="0"/>
          </p:cNvCxnSpPr>
          <p:nvPr/>
        </p:nvCxnSpPr>
        <p:spPr>
          <a:xfrm flipH="1">
            <a:off x="2567608" y="5290992"/>
            <a:ext cx="8470" cy="1567008"/>
          </a:xfrm>
          <a:prstGeom prst="line">
            <a:avLst/>
          </a:prstGeom>
          <a:ln w="1270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flipH="1">
            <a:off x="10026460" y="5290992"/>
            <a:ext cx="8470" cy="1567008"/>
          </a:xfrm>
          <a:prstGeom prst="line">
            <a:avLst/>
          </a:prstGeom>
          <a:ln w="127000">
            <a:solidFill>
              <a:srgbClr val="FF0000"/>
            </a:solidFill>
          </a:ln>
        </p:spPr>
        <p:style>
          <a:lnRef idx="1">
            <a:schemeClr val="accent1"/>
          </a:lnRef>
          <a:fillRef idx="0">
            <a:schemeClr val="accent1"/>
          </a:fillRef>
          <a:effectRef idx="0">
            <a:schemeClr val="accent1"/>
          </a:effectRef>
          <a:fontRef idx="minor">
            <a:schemeClr val="tx1"/>
          </a:fontRef>
        </p:style>
      </p:cxnSp>
      <p:grpSp>
        <p:nvGrpSpPr>
          <p:cNvPr id="2" name="Group 53"/>
          <p:cNvGrpSpPr/>
          <p:nvPr/>
        </p:nvGrpSpPr>
        <p:grpSpPr>
          <a:xfrm>
            <a:off x="2393612" y="5949280"/>
            <a:ext cx="360040" cy="216024"/>
            <a:chOff x="2411760" y="548680"/>
            <a:chExt cx="1440160" cy="720080"/>
          </a:xfrm>
        </p:grpSpPr>
        <p:cxnSp>
          <p:nvCxnSpPr>
            <p:cNvPr id="52" name="Straight Connector 51"/>
            <p:cNvCxnSpPr/>
            <p:nvPr/>
          </p:nvCxnSpPr>
          <p:spPr>
            <a:xfrm flipV="1">
              <a:off x="2411760" y="548680"/>
              <a:ext cx="720080" cy="72008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flipH="1" flipV="1">
              <a:off x="3131840" y="548680"/>
              <a:ext cx="720080" cy="72008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3" name="Group 54"/>
          <p:cNvGrpSpPr/>
          <p:nvPr/>
        </p:nvGrpSpPr>
        <p:grpSpPr>
          <a:xfrm flipV="1">
            <a:off x="9840416" y="5877272"/>
            <a:ext cx="360040" cy="216024"/>
            <a:chOff x="2411760" y="548680"/>
            <a:chExt cx="1440160" cy="720080"/>
          </a:xfrm>
        </p:grpSpPr>
        <p:cxnSp>
          <p:nvCxnSpPr>
            <p:cNvPr id="56" name="Straight Connector 55"/>
            <p:cNvCxnSpPr/>
            <p:nvPr/>
          </p:nvCxnSpPr>
          <p:spPr>
            <a:xfrm flipV="1">
              <a:off x="2411760" y="548680"/>
              <a:ext cx="720080" cy="72008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flipH="1" flipV="1">
              <a:off x="3131840" y="548680"/>
              <a:ext cx="720080" cy="72008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4" name="Group 57"/>
          <p:cNvGrpSpPr/>
          <p:nvPr/>
        </p:nvGrpSpPr>
        <p:grpSpPr>
          <a:xfrm rot="16200000" flipH="1" flipV="1">
            <a:off x="5807968" y="5202162"/>
            <a:ext cx="360040" cy="216024"/>
            <a:chOff x="2411760" y="548680"/>
            <a:chExt cx="1440160" cy="720080"/>
          </a:xfrm>
        </p:grpSpPr>
        <p:cxnSp>
          <p:nvCxnSpPr>
            <p:cNvPr id="59" name="Straight Connector 58"/>
            <p:cNvCxnSpPr/>
            <p:nvPr/>
          </p:nvCxnSpPr>
          <p:spPr>
            <a:xfrm flipV="1">
              <a:off x="2411760" y="548680"/>
              <a:ext cx="720080" cy="72008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flipH="1" flipV="1">
              <a:off x="3131840" y="548680"/>
              <a:ext cx="720080" cy="72008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5" name="Group 60"/>
          <p:cNvGrpSpPr/>
          <p:nvPr/>
        </p:nvGrpSpPr>
        <p:grpSpPr>
          <a:xfrm rot="16200000" flipH="1" flipV="1">
            <a:off x="5673058" y="3155958"/>
            <a:ext cx="360040" cy="216024"/>
            <a:chOff x="2411760" y="548680"/>
            <a:chExt cx="1440160" cy="720080"/>
          </a:xfrm>
        </p:grpSpPr>
        <p:cxnSp>
          <p:nvCxnSpPr>
            <p:cNvPr id="62" name="Straight Connector 61"/>
            <p:cNvCxnSpPr/>
            <p:nvPr/>
          </p:nvCxnSpPr>
          <p:spPr>
            <a:xfrm flipV="1">
              <a:off x="2411760" y="548680"/>
              <a:ext cx="720080" cy="72008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flipH="1" flipV="1">
              <a:off x="3131840" y="548680"/>
              <a:ext cx="720080" cy="72008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65" name="TextBox 64"/>
          <p:cNvSpPr txBox="1"/>
          <p:nvPr/>
        </p:nvSpPr>
        <p:spPr>
          <a:xfrm>
            <a:off x="7392144" y="3789041"/>
            <a:ext cx="2520280" cy="1200329"/>
          </a:xfrm>
          <a:prstGeom prst="rect">
            <a:avLst/>
          </a:prstGeom>
          <a:noFill/>
        </p:spPr>
        <p:txBody>
          <a:bodyPr wrap="square" rtlCol="0">
            <a:spAutoFit/>
          </a:bodyPr>
          <a:lstStyle/>
          <a:p>
            <a:r>
              <a:rPr lang="en-GB" sz="2400" dirty="0"/>
              <a:t>Less blood flows close to surface of skin</a:t>
            </a:r>
          </a:p>
        </p:txBody>
      </p:sp>
      <p:sp>
        <p:nvSpPr>
          <p:cNvPr id="66" name="TextBox 65"/>
          <p:cNvSpPr txBox="1"/>
          <p:nvPr/>
        </p:nvSpPr>
        <p:spPr>
          <a:xfrm>
            <a:off x="5231904" y="5847656"/>
            <a:ext cx="4032448" cy="830997"/>
          </a:xfrm>
          <a:prstGeom prst="rect">
            <a:avLst/>
          </a:prstGeom>
          <a:noFill/>
        </p:spPr>
        <p:txBody>
          <a:bodyPr wrap="square" rtlCol="0">
            <a:spAutoFit/>
          </a:bodyPr>
          <a:lstStyle/>
          <a:p>
            <a:r>
              <a:rPr lang="en-GB" sz="2400" dirty="0"/>
              <a:t>More blood is shunted away from surface of skin</a:t>
            </a:r>
          </a:p>
        </p:txBody>
      </p:sp>
      <p:sp>
        <p:nvSpPr>
          <p:cNvPr id="67" name="TextBox 66"/>
          <p:cNvSpPr txBox="1"/>
          <p:nvPr/>
        </p:nvSpPr>
        <p:spPr>
          <a:xfrm>
            <a:off x="3071664" y="3573017"/>
            <a:ext cx="3384376" cy="1200329"/>
          </a:xfrm>
          <a:prstGeom prst="rect">
            <a:avLst/>
          </a:prstGeom>
          <a:noFill/>
        </p:spPr>
        <p:txBody>
          <a:bodyPr wrap="square" rtlCol="0">
            <a:spAutoFit/>
          </a:bodyPr>
          <a:lstStyle/>
          <a:p>
            <a:r>
              <a:rPr lang="en-GB" sz="2400" dirty="0"/>
              <a:t>Smooth muscle in wall of arteriole contracts which </a:t>
            </a:r>
            <a:r>
              <a:rPr lang="en-GB" sz="2400" i="1" dirty="0"/>
              <a:t>constricts</a:t>
            </a:r>
            <a:r>
              <a:rPr lang="en-GB" sz="2400" dirty="0"/>
              <a:t> the lumen</a:t>
            </a:r>
          </a:p>
        </p:txBody>
      </p:sp>
      <p:cxnSp>
        <p:nvCxnSpPr>
          <p:cNvPr id="69" name="Straight Arrow Connector 68"/>
          <p:cNvCxnSpPr>
            <a:stCxn id="67" idx="1"/>
          </p:cNvCxnSpPr>
          <p:nvPr/>
        </p:nvCxnSpPr>
        <p:spPr>
          <a:xfrm flipH="1">
            <a:off x="2567608" y="4173182"/>
            <a:ext cx="504056" cy="984011"/>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3" name="Straight Arrow Connector 72"/>
          <p:cNvCxnSpPr/>
          <p:nvPr/>
        </p:nvCxnSpPr>
        <p:spPr>
          <a:xfrm flipH="1" flipV="1">
            <a:off x="7968208" y="3364250"/>
            <a:ext cx="360040" cy="496798"/>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5" name="Straight Arrow Connector 74"/>
          <p:cNvCxnSpPr>
            <a:stCxn id="66" idx="0"/>
          </p:cNvCxnSpPr>
          <p:nvPr/>
        </p:nvCxnSpPr>
        <p:spPr>
          <a:xfrm flipV="1">
            <a:off x="7248128" y="5373217"/>
            <a:ext cx="576064" cy="474439"/>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77" name="Straight Arrow Connector 76"/>
          <p:cNvCxnSpPr/>
          <p:nvPr/>
        </p:nvCxnSpPr>
        <p:spPr>
          <a:xfrm flipV="1">
            <a:off x="3521924" y="2306852"/>
            <a:ext cx="0" cy="720080"/>
          </a:xfrm>
          <a:prstGeom prst="straightConnector1">
            <a:avLst/>
          </a:prstGeom>
          <a:ln w="12700">
            <a:solidFill>
              <a:schemeClr val="accent6">
                <a:lumMod val="75000"/>
              </a:schemeClr>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79" name="Straight Arrow Connector 78"/>
          <p:cNvCxnSpPr/>
          <p:nvPr/>
        </p:nvCxnSpPr>
        <p:spPr>
          <a:xfrm flipV="1">
            <a:off x="9336360" y="2276872"/>
            <a:ext cx="0" cy="720080"/>
          </a:xfrm>
          <a:prstGeom prst="straightConnector1">
            <a:avLst/>
          </a:prstGeom>
          <a:ln w="12700">
            <a:solidFill>
              <a:schemeClr val="accent6">
                <a:lumMod val="75000"/>
              </a:schemeClr>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80" name="Straight Arrow Connector 79"/>
          <p:cNvCxnSpPr/>
          <p:nvPr/>
        </p:nvCxnSpPr>
        <p:spPr>
          <a:xfrm flipV="1">
            <a:off x="7464152" y="2276872"/>
            <a:ext cx="0" cy="720080"/>
          </a:xfrm>
          <a:prstGeom prst="straightConnector1">
            <a:avLst/>
          </a:prstGeom>
          <a:ln w="12700">
            <a:solidFill>
              <a:schemeClr val="accent6">
                <a:lumMod val="75000"/>
              </a:schemeClr>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81" name="Straight Arrow Connector 80"/>
          <p:cNvCxnSpPr/>
          <p:nvPr/>
        </p:nvCxnSpPr>
        <p:spPr>
          <a:xfrm flipV="1">
            <a:off x="5447928" y="2276872"/>
            <a:ext cx="0" cy="720080"/>
          </a:xfrm>
          <a:prstGeom prst="straightConnector1">
            <a:avLst/>
          </a:prstGeom>
          <a:ln w="12700">
            <a:solidFill>
              <a:schemeClr val="accent6">
                <a:lumMod val="75000"/>
              </a:schemeClr>
            </a:solidFill>
            <a:prstDash val="sysDot"/>
            <a:tailEnd type="arrow"/>
          </a:ln>
        </p:spPr>
        <p:style>
          <a:lnRef idx="1">
            <a:schemeClr val="accent1"/>
          </a:lnRef>
          <a:fillRef idx="0">
            <a:schemeClr val="accent1"/>
          </a:fillRef>
          <a:effectRef idx="0">
            <a:schemeClr val="accent1"/>
          </a:effectRef>
          <a:fontRef idx="minor">
            <a:schemeClr val="tx1"/>
          </a:fontRef>
        </p:style>
      </p:cxnSp>
      <p:grpSp>
        <p:nvGrpSpPr>
          <p:cNvPr id="6" name="Group 85"/>
          <p:cNvGrpSpPr/>
          <p:nvPr/>
        </p:nvGrpSpPr>
        <p:grpSpPr>
          <a:xfrm rot="16386420">
            <a:off x="2668818" y="1080070"/>
            <a:ext cx="1377024" cy="1315989"/>
            <a:chOff x="1357754" y="-413662"/>
            <a:chExt cx="2156155" cy="2479415"/>
          </a:xfrm>
        </p:grpSpPr>
        <p:sp>
          <p:nvSpPr>
            <p:cNvPr id="83" name="Freeform 82"/>
            <p:cNvSpPr/>
            <p:nvPr/>
          </p:nvSpPr>
          <p:spPr>
            <a:xfrm>
              <a:off x="1600047" y="1195353"/>
              <a:ext cx="1913862" cy="160545"/>
            </a:xfrm>
            <a:custGeom>
              <a:avLst/>
              <a:gdLst>
                <a:gd name="connsiteX0" fmla="*/ 0 w 5786204"/>
                <a:gd name="connsiteY0" fmla="*/ 712033 h 759501"/>
                <a:gd name="connsiteX1" fmla="*/ 749508 w 5786204"/>
                <a:gd name="connsiteY1" fmla="*/ 7495 h 759501"/>
                <a:gd name="connsiteX2" fmla="*/ 1469036 w 5786204"/>
                <a:gd name="connsiteY2" fmla="*/ 757003 h 759501"/>
                <a:gd name="connsiteX3" fmla="*/ 2173574 w 5786204"/>
                <a:gd name="connsiteY3" fmla="*/ 7495 h 759501"/>
                <a:gd name="connsiteX4" fmla="*/ 2893102 w 5786204"/>
                <a:gd name="connsiteY4" fmla="*/ 757003 h 759501"/>
                <a:gd name="connsiteX5" fmla="*/ 3612630 w 5786204"/>
                <a:gd name="connsiteY5" fmla="*/ 22485 h 759501"/>
                <a:gd name="connsiteX6" fmla="*/ 4407108 w 5786204"/>
                <a:gd name="connsiteY6" fmla="*/ 742013 h 759501"/>
                <a:gd name="connsiteX7" fmla="*/ 5051686 w 5786204"/>
                <a:gd name="connsiteY7" fmla="*/ 37475 h 759501"/>
                <a:gd name="connsiteX8" fmla="*/ 5786204 w 5786204"/>
                <a:gd name="connsiteY8" fmla="*/ 757003 h 759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86204" h="759501">
                  <a:moveTo>
                    <a:pt x="0" y="712033"/>
                  </a:moveTo>
                  <a:cubicBezTo>
                    <a:pt x="252334" y="356016"/>
                    <a:pt x="504669" y="0"/>
                    <a:pt x="749508" y="7495"/>
                  </a:cubicBezTo>
                  <a:cubicBezTo>
                    <a:pt x="994347" y="14990"/>
                    <a:pt x="1231692" y="757003"/>
                    <a:pt x="1469036" y="757003"/>
                  </a:cubicBezTo>
                  <a:cubicBezTo>
                    <a:pt x="1706380" y="757003"/>
                    <a:pt x="1936230" y="7495"/>
                    <a:pt x="2173574" y="7495"/>
                  </a:cubicBezTo>
                  <a:cubicBezTo>
                    <a:pt x="2410918" y="7495"/>
                    <a:pt x="2653259" y="754505"/>
                    <a:pt x="2893102" y="757003"/>
                  </a:cubicBezTo>
                  <a:cubicBezTo>
                    <a:pt x="3132945" y="759501"/>
                    <a:pt x="3360296" y="24983"/>
                    <a:pt x="3612630" y="22485"/>
                  </a:cubicBezTo>
                  <a:cubicBezTo>
                    <a:pt x="3864964" y="19987"/>
                    <a:pt x="4167265" y="739515"/>
                    <a:pt x="4407108" y="742013"/>
                  </a:cubicBezTo>
                  <a:cubicBezTo>
                    <a:pt x="4646951" y="744511"/>
                    <a:pt x="4821837" y="34977"/>
                    <a:pt x="5051686" y="37475"/>
                  </a:cubicBezTo>
                  <a:cubicBezTo>
                    <a:pt x="5281535" y="39973"/>
                    <a:pt x="5533869" y="398488"/>
                    <a:pt x="5786204" y="757003"/>
                  </a:cubicBezTo>
                </a:path>
              </a:pathLst>
            </a:custGeom>
            <a:ln w="12700">
              <a:solidFill>
                <a:schemeClr val="accent6">
                  <a:lumMod val="75000"/>
                </a:schemeClr>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4" name="Freeform 83"/>
            <p:cNvSpPr/>
            <p:nvPr/>
          </p:nvSpPr>
          <p:spPr>
            <a:xfrm rot="18731212" flipV="1">
              <a:off x="1279411" y="462998"/>
              <a:ext cx="1913866" cy="160545"/>
            </a:xfrm>
            <a:custGeom>
              <a:avLst/>
              <a:gdLst>
                <a:gd name="connsiteX0" fmla="*/ 0 w 5786204"/>
                <a:gd name="connsiteY0" fmla="*/ 712033 h 759501"/>
                <a:gd name="connsiteX1" fmla="*/ 749508 w 5786204"/>
                <a:gd name="connsiteY1" fmla="*/ 7495 h 759501"/>
                <a:gd name="connsiteX2" fmla="*/ 1469036 w 5786204"/>
                <a:gd name="connsiteY2" fmla="*/ 757003 h 759501"/>
                <a:gd name="connsiteX3" fmla="*/ 2173574 w 5786204"/>
                <a:gd name="connsiteY3" fmla="*/ 7495 h 759501"/>
                <a:gd name="connsiteX4" fmla="*/ 2893102 w 5786204"/>
                <a:gd name="connsiteY4" fmla="*/ 757003 h 759501"/>
                <a:gd name="connsiteX5" fmla="*/ 3612630 w 5786204"/>
                <a:gd name="connsiteY5" fmla="*/ 22485 h 759501"/>
                <a:gd name="connsiteX6" fmla="*/ 4407108 w 5786204"/>
                <a:gd name="connsiteY6" fmla="*/ 742013 h 759501"/>
                <a:gd name="connsiteX7" fmla="*/ 5051686 w 5786204"/>
                <a:gd name="connsiteY7" fmla="*/ 37475 h 759501"/>
                <a:gd name="connsiteX8" fmla="*/ 5786204 w 5786204"/>
                <a:gd name="connsiteY8" fmla="*/ 757003 h 759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86204" h="759501">
                  <a:moveTo>
                    <a:pt x="0" y="712033"/>
                  </a:moveTo>
                  <a:cubicBezTo>
                    <a:pt x="252334" y="356016"/>
                    <a:pt x="504669" y="0"/>
                    <a:pt x="749508" y="7495"/>
                  </a:cubicBezTo>
                  <a:cubicBezTo>
                    <a:pt x="994347" y="14990"/>
                    <a:pt x="1231692" y="757003"/>
                    <a:pt x="1469036" y="757003"/>
                  </a:cubicBezTo>
                  <a:cubicBezTo>
                    <a:pt x="1706380" y="757003"/>
                    <a:pt x="1936230" y="7495"/>
                    <a:pt x="2173574" y="7495"/>
                  </a:cubicBezTo>
                  <a:cubicBezTo>
                    <a:pt x="2410918" y="7495"/>
                    <a:pt x="2653259" y="754505"/>
                    <a:pt x="2893102" y="757003"/>
                  </a:cubicBezTo>
                  <a:cubicBezTo>
                    <a:pt x="3132945" y="759501"/>
                    <a:pt x="3360296" y="24983"/>
                    <a:pt x="3612630" y="22485"/>
                  </a:cubicBezTo>
                  <a:cubicBezTo>
                    <a:pt x="3864964" y="19987"/>
                    <a:pt x="4167265" y="739515"/>
                    <a:pt x="4407108" y="742013"/>
                  </a:cubicBezTo>
                  <a:cubicBezTo>
                    <a:pt x="4646951" y="744511"/>
                    <a:pt x="4821837" y="34977"/>
                    <a:pt x="5051686" y="37475"/>
                  </a:cubicBezTo>
                  <a:cubicBezTo>
                    <a:pt x="5281535" y="39973"/>
                    <a:pt x="5533869" y="398488"/>
                    <a:pt x="5786204" y="757003"/>
                  </a:cubicBezTo>
                </a:path>
              </a:pathLst>
            </a:custGeom>
            <a:ln w="12700">
              <a:solidFill>
                <a:schemeClr val="accent6">
                  <a:lumMod val="75000"/>
                </a:schemeClr>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5" name="Freeform 84"/>
            <p:cNvSpPr/>
            <p:nvPr/>
          </p:nvSpPr>
          <p:spPr>
            <a:xfrm rot="13332218" flipH="1" flipV="1">
              <a:off x="1357754" y="1905208"/>
              <a:ext cx="1913864" cy="160545"/>
            </a:xfrm>
            <a:custGeom>
              <a:avLst/>
              <a:gdLst>
                <a:gd name="connsiteX0" fmla="*/ 0 w 5786204"/>
                <a:gd name="connsiteY0" fmla="*/ 712033 h 759501"/>
                <a:gd name="connsiteX1" fmla="*/ 749508 w 5786204"/>
                <a:gd name="connsiteY1" fmla="*/ 7495 h 759501"/>
                <a:gd name="connsiteX2" fmla="*/ 1469036 w 5786204"/>
                <a:gd name="connsiteY2" fmla="*/ 757003 h 759501"/>
                <a:gd name="connsiteX3" fmla="*/ 2173574 w 5786204"/>
                <a:gd name="connsiteY3" fmla="*/ 7495 h 759501"/>
                <a:gd name="connsiteX4" fmla="*/ 2893102 w 5786204"/>
                <a:gd name="connsiteY4" fmla="*/ 757003 h 759501"/>
                <a:gd name="connsiteX5" fmla="*/ 3612630 w 5786204"/>
                <a:gd name="connsiteY5" fmla="*/ 22485 h 759501"/>
                <a:gd name="connsiteX6" fmla="*/ 4407108 w 5786204"/>
                <a:gd name="connsiteY6" fmla="*/ 742013 h 759501"/>
                <a:gd name="connsiteX7" fmla="*/ 5051686 w 5786204"/>
                <a:gd name="connsiteY7" fmla="*/ 37475 h 759501"/>
                <a:gd name="connsiteX8" fmla="*/ 5786204 w 5786204"/>
                <a:gd name="connsiteY8" fmla="*/ 757003 h 759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86204" h="759501">
                  <a:moveTo>
                    <a:pt x="0" y="712033"/>
                  </a:moveTo>
                  <a:cubicBezTo>
                    <a:pt x="252334" y="356016"/>
                    <a:pt x="504669" y="0"/>
                    <a:pt x="749508" y="7495"/>
                  </a:cubicBezTo>
                  <a:cubicBezTo>
                    <a:pt x="994347" y="14990"/>
                    <a:pt x="1231692" y="757003"/>
                    <a:pt x="1469036" y="757003"/>
                  </a:cubicBezTo>
                  <a:cubicBezTo>
                    <a:pt x="1706380" y="757003"/>
                    <a:pt x="1936230" y="7495"/>
                    <a:pt x="2173574" y="7495"/>
                  </a:cubicBezTo>
                  <a:cubicBezTo>
                    <a:pt x="2410918" y="7495"/>
                    <a:pt x="2653259" y="754505"/>
                    <a:pt x="2893102" y="757003"/>
                  </a:cubicBezTo>
                  <a:cubicBezTo>
                    <a:pt x="3132945" y="759501"/>
                    <a:pt x="3360296" y="24983"/>
                    <a:pt x="3612630" y="22485"/>
                  </a:cubicBezTo>
                  <a:cubicBezTo>
                    <a:pt x="3864964" y="19987"/>
                    <a:pt x="4167265" y="739515"/>
                    <a:pt x="4407108" y="742013"/>
                  </a:cubicBezTo>
                  <a:cubicBezTo>
                    <a:pt x="4646951" y="744511"/>
                    <a:pt x="4821837" y="34977"/>
                    <a:pt x="5051686" y="37475"/>
                  </a:cubicBezTo>
                  <a:cubicBezTo>
                    <a:pt x="5281535" y="39973"/>
                    <a:pt x="5533869" y="398488"/>
                    <a:pt x="5786204" y="757003"/>
                  </a:cubicBezTo>
                </a:path>
              </a:pathLst>
            </a:custGeom>
            <a:ln w="12700">
              <a:solidFill>
                <a:schemeClr val="accent6">
                  <a:lumMod val="75000"/>
                </a:schemeClr>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7" name="Group 86"/>
          <p:cNvGrpSpPr/>
          <p:nvPr/>
        </p:nvGrpSpPr>
        <p:grpSpPr>
          <a:xfrm rot="16386420">
            <a:off x="4537398" y="1079639"/>
            <a:ext cx="1377024" cy="1316802"/>
            <a:chOff x="1357754" y="-415193"/>
            <a:chExt cx="2156155" cy="2480946"/>
          </a:xfrm>
        </p:grpSpPr>
        <p:sp>
          <p:nvSpPr>
            <p:cNvPr id="88" name="Freeform 87"/>
            <p:cNvSpPr/>
            <p:nvPr/>
          </p:nvSpPr>
          <p:spPr>
            <a:xfrm>
              <a:off x="1600047" y="1195353"/>
              <a:ext cx="1913862" cy="160545"/>
            </a:xfrm>
            <a:custGeom>
              <a:avLst/>
              <a:gdLst>
                <a:gd name="connsiteX0" fmla="*/ 0 w 5786204"/>
                <a:gd name="connsiteY0" fmla="*/ 712033 h 759501"/>
                <a:gd name="connsiteX1" fmla="*/ 749508 w 5786204"/>
                <a:gd name="connsiteY1" fmla="*/ 7495 h 759501"/>
                <a:gd name="connsiteX2" fmla="*/ 1469036 w 5786204"/>
                <a:gd name="connsiteY2" fmla="*/ 757003 h 759501"/>
                <a:gd name="connsiteX3" fmla="*/ 2173574 w 5786204"/>
                <a:gd name="connsiteY3" fmla="*/ 7495 h 759501"/>
                <a:gd name="connsiteX4" fmla="*/ 2893102 w 5786204"/>
                <a:gd name="connsiteY4" fmla="*/ 757003 h 759501"/>
                <a:gd name="connsiteX5" fmla="*/ 3612630 w 5786204"/>
                <a:gd name="connsiteY5" fmla="*/ 22485 h 759501"/>
                <a:gd name="connsiteX6" fmla="*/ 4407108 w 5786204"/>
                <a:gd name="connsiteY6" fmla="*/ 742013 h 759501"/>
                <a:gd name="connsiteX7" fmla="*/ 5051686 w 5786204"/>
                <a:gd name="connsiteY7" fmla="*/ 37475 h 759501"/>
                <a:gd name="connsiteX8" fmla="*/ 5786204 w 5786204"/>
                <a:gd name="connsiteY8" fmla="*/ 757003 h 759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86204" h="759501">
                  <a:moveTo>
                    <a:pt x="0" y="712033"/>
                  </a:moveTo>
                  <a:cubicBezTo>
                    <a:pt x="252334" y="356016"/>
                    <a:pt x="504669" y="0"/>
                    <a:pt x="749508" y="7495"/>
                  </a:cubicBezTo>
                  <a:cubicBezTo>
                    <a:pt x="994347" y="14990"/>
                    <a:pt x="1231692" y="757003"/>
                    <a:pt x="1469036" y="757003"/>
                  </a:cubicBezTo>
                  <a:cubicBezTo>
                    <a:pt x="1706380" y="757003"/>
                    <a:pt x="1936230" y="7495"/>
                    <a:pt x="2173574" y="7495"/>
                  </a:cubicBezTo>
                  <a:cubicBezTo>
                    <a:pt x="2410918" y="7495"/>
                    <a:pt x="2653259" y="754505"/>
                    <a:pt x="2893102" y="757003"/>
                  </a:cubicBezTo>
                  <a:cubicBezTo>
                    <a:pt x="3132945" y="759501"/>
                    <a:pt x="3360296" y="24983"/>
                    <a:pt x="3612630" y="22485"/>
                  </a:cubicBezTo>
                  <a:cubicBezTo>
                    <a:pt x="3864964" y="19987"/>
                    <a:pt x="4167265" y="739515"/>
                    <a:pt x="4407108" y="742013"/>
                  </a:cubicBezTo>
                  <a:cubicBezTo>
                    <a:pt x="4646951" y="744511"/>
                    <a:pt x="4821837" y="34977"/>
                    <a:pt x="5051686" y="37475"/>
                  </a:cubicBezTo>
                  <a:cubicBezTo>
                    <a:pt x="5281535" y="39973"/>
                    <a:pt x="5533869" y="398488"/>
                    <a:pt x="5786204" y="757003"/>
                  </a:cubicBezTo>
                </a:path>
              </a:pathLst>
            </a:custGeom>
            <a:ln w="12700">
              <a:solidFill>
                <a:schemeClr val="accent6">
                  <a:lumMod val="75000"/>
                </a:schemeClr>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9" name="Freeform 88"/>
            <p:cNvSpPr/>
            <p:nvPr/>
          </p:nvSpPr>
          <p:spPr>
            <a:xfrm rot="18731212" flipV="1">
              <a:off x="1302848" y="461467"/>
              <a:ext cx="1913866" cy="160545"/>
            </a:xfrm>
            <a:custGeom>
              <a:avLst/>
              <a:gdLst>
                <a:gd name="connsiteX0" fmla="*/ 0 w 5786204"/>
                <a:gd name="connsiteY0" fmla="*/ 712033 h 759501"/>
                <a:gd name="connsiteX1" fmla="*/ 749508 w 5786204"/>
                <a:gd name="connsiteY1" fmla="*/ 7495 h 759501"/>
                <a:gd name="connsiteX2" fmla="*/ 1469036 w 5786204"/>
                <a:gd name="connsiteY2" fmla="*/ 757003 h 759501"/>
                <a:gd name="connsiteX3" fmla="*/ 2173574 w 5786204"/>
                <a:gd name="connsiteY3" fmla="*/ 7495 h 759501"/>
                <a:gd name="connsiteX4" fmla="*/ 2893102 w 5786204"/>
                <a:gd name="connsiteY4" fmla="*/ 757003 h 759501"/>
                <a:gd name="connsiteX5" fmla="*/ 3612630 w 5786204"/>
                <a:gd name="connsiteY5" fmla="*/ 22485 h 759501"/>
                <a:gd name="connsiteX6" fmla="*/ 4407108 w 5786204"/>
                <a:gd name="connsiteY6" fmla="*/ 742013 h 759501"/>
                <a:gd name="connsiteX7" fmla="*/ 5051686 w 5786204"/>
                <a:gd name="connsiteY7" fmla="*/ 37475 h 759501"/>
                <a:gd name="connsiteX8" fmla="*/ 5786204 w 5786204"/>
                <a:gd name="connsiteY8" fmla="*/ 757003 h 759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86204" h="759501">
                  <a:moveTo>
                    <a:pt x="0" y="712033"/>
                  </a:moveTo>
                  <a:cubicBezTo>
                    <a:pt x="252334" y="356016"/>
                    <a:pt x="504669" y="0"/>
                    <a:pt x="749508" y="7495"/>
                  </a:cubicBezTo>
                  <a:cubicBezTo>
                    <a:pt x="994347" y="14990"/>
                    <a:pt x="1231692" y="757003"/>
                    <a:pt x="1469036" y="757003"/>
                  </a:cubicBezTo>
                  <a:cubicBezTo>
                    <a:pt x="1706380" y="757003"/>
                    <a:pt x="1936230" y="7495"/>
                    <a:pt x="2173574" y="7495"/>
                  </a:cubicBezTo>
                  <a:cubicBezTo>
                    <a:pt x="2410918" y="7495"/>
                    <a:pt x="2653259" y="754505"/>
                    <a:pt x="2893102" y="757003"/>
                  </a:cubicBezTo>
                  <a:cubicBezTo>
                    <a:pt x="3132945" y="759501"/>
                    <a:pt x="3360296" y="24983"/>
                    <a:pt x="3612630" y="22485"/>
                  </a:cubicBezTo>
                  <a:cubicBezTo>
                    <a:pt x="3864964" y="19987"/>
                    <a:pt x="4167265" y="739515"/>
                    <a:pt x="4407108" y="742013"/>
                  </a:cubicBezTo>
                  <a:cubicBezTo>
                    <a:pt x="4646951" y="744511"/>
                    <a:pt x="4821837" y="34977"/>
                    <a:pt x="5051686" y="37475"/>
                  </a:cubicBezTo>
                  <a:cubicBezTo>
                    <a:pt x="5281535" y="39973"/>
                    <a:pt x="5533869" y="398488"/>
                    <a:pt x="5786204" y="757003"/>
                  </a:cubicBezTo>
                </a:path>
              </a:pathLst>
            </a:custGeom>
            <a:ln w="12700">
              <a:solidFill>
                <a:schemeClr val="accent6">
                  <a:lumMod val="75000"/>
                </a:schemeClr>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90" name="Freeform 89"/>
            <p:cNvSpPr/>
            <p:nvPr/>
          </p:nvSpPr>
          <p:spPr>
            <a:xfrm rot="13332218" flipH="1" flipV="1">
              <a:off x="1357754" y="1905208"/>
              <a:ext cx="1913864" cy="160545"/>
            </a:xfrm>
            <a:custGeom>
              <a:avLst/>
              <a:gdLst>
                <a:gd name="connsiteX0" fmla="*/ 0 w 5786204"/>
                <a:gd name="connsiteY0" fmla="*/ 712033 h 759501"/>
                <a:gd name="connsiteX1" fmla="*/ 749508 w 5786204"/>
                <a:gd name="connsiteY1" fmla="*/ 7495 h 759501"/>
                <a:gd name="connsiteX2" fmla="*/ 1469036 w 5786204"/>
                <a:gd name="connsiteY2" fmla="*/ 757003 h 759501"/>
                <a:gd name="connsiteX3" fmla="*/ 2173574 w 5786204"/>
                <a:gd name="connsiteY3" fmla="*/ 7495 h 759501"/>
                <a:gd name="connsiteX4" fmla="*/ 2893102 w 5786204"/>
                <a:gd name="connsiteY4" fmla="*/ 757003 h 759501"/>
                <a:gd name="connsiteX5" fmla="*/ 3612630 w 5786204"/>
                <a:gd name="connsiteY5" fmla="*/ 22485 h 759501"/>
                <a:gd name="connsiteX6" fmla="*/ 4407108 w 5786204"/>
                <a:gd name="connsiteY6" fmla="*/ 742013 h 759501"/>
                <a:gd name="connsiteX7" fmla="*/ 5051686 w 5786204"/>
                <a:gd name="connsiteY7" fmla="*/ 37475 h 759501"/>
                <a:gd name="connsiteX8" fmla="*/ 5786204 w 5786204"/>
                <a:gd name="connsiteY8" fmla="*/ 757003 h 759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86204" h="759501">
                  <a:moveTo>
                    <a:pt x="0" y="712033"/>
                  </a:moveTo>
                  <a:cubicBezTo>
                    <a:pt x="252334" y="356016"/>
                    <a:pt x="504669" y="0"/>
                    <a:pt x="749508" y="7495"/>
                  </a:cubicBezTo>
                  <a:cubicBezTo>
                    <a:pt x="994347" y="14990"/>
                    <a:pt x="1231692" y="757003"/>
                    <a:pt x="1469036" y="757003"/>
                  </a:cubicBezTo>
                  <a:cubicBezTo>
                    <a:pt x="1706380" y="757003"/>
                    <a:pt x="1936230" y="7495"/>
                    <a:pt x="2173574" y="7495"/>
                  </a:cubicBezTo>
                  <a:cubicBezTo>
                    <a:pt x="2410918" y="7495"/>
                    <a:pt x="2653259" y="754505"/>
                    <a:pt x="2893102" y="757003"/>
                  </a:cubicBezTo>
                  <a:cubicBezTo>
                    <a:pt x="3132945" y="759501"/>
                    <a:pt x="3360296" y="24983"/>
                    <a:pt x="3612630" y="22485"/>
                  </a:cubicBezTo>
                  <a:cubicBezTo>
                    <a:pt x="3864964" y="19987"/>
                    <a:pt x="4167265" y="739515"/>
                    <a:pt x="4407108" y="742013"/>
                  </a:cubicBezTo>
                  <a:cubicBezTo>
                    <a:pt x="4646951" y="744511"/>
                    <a:pt x="4821837" y="34977"/>
                    <a:pt x="5051686" y="37475"/>
                  </a:cubicBezTo>
                  <a:cubicBezTo>
                    <a:pt x="5281535" y="39973"/>
                    <a:pt x="5533869" y="398488"/>
                    <a:pt x="5786204" y="757003"/>
                  </a:cubicBezTo>
                </a:path>
              </a:pathLst>
            </a:custGeom>
            <a:ln w="12700">
              <a:solidFill>
                <a:schemeClr val="accent6">
                  <a:lumMod val="75000"/>
                </a:schemeClr>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8" name="Group 90"/>
          <p:cNvGrpSpPr/>
          <p:nvPr/>
        </p:nvGrpSpPr>
        <p:grpSpPr>
          <a:xfrm rot="16386420">
            <a:off x="6603731" y="1049728"/>
            <a:ext cx="1377024" cy="1345113"/>
            <a:chOff x="1357754" y="-468533"/>
            <a:chExt cx="2156155" cy="2534286"/>
          </a:xfrm>
        </p:grpSpPr>
        <p:sp>
          <p:nvSpPr>
            <p:cNvPr id="92" name="Freeform 91"/>
            <p:cNvSpPr/>
            <p:nvPr/>
          </p:nvSpPr>
          <p:spPr>
            <a:xfrm>
              <a:off x="1600047" y="1195353"/>
              <a:ext cx="1913862" cy="160545"/>
            </a:xfrm>
            <a:custGeom>
              <a:avLst/>
              <a:gdLst>
                <a:gd name="connsiteX0" fmla="*/ 0 w 5786204"/>
                <a:gd name="connsiteY0" fmla="*/ 712033 h 759501"/>
                <a:gd name="connsiteX1" fmla="*/ 749508 w 5786204"/>
                <a:gd name="connsiteY1" fmla="*/ 7495 h 759501"/>
                <a:gd name="connsiteX2" fmla="*/ 1469036 w 5786204"/>
                <a:gd name="connsiteY2" fmla="*/ 757003 h 759501"/>
                <a:gd name="connsiteX3" fmla="*/ 2173574 w 5786204"/>
                <a:gd name="connsiteY3" fmla="*/ 7495 h 759501"/>
                <a:gd name="connsiteX4" fmla="*/ 2893102 w 5786204"/>
                <a:gd name="connsiteY4" fmla="*/ 757003 h 759501"/>
                <a:gd name="connsiteX5" fmla="*/ 3612630 w 5786204"/>
                <a:gd name="connsiteY5" fmla="*/ 22485 h 759501"/>
                <a:gd name="connsiteX6" fmla="*/ 4407108 w 5786204"/>
                <a:gd name="connsiteY6" fmla="*/ 742013 h 759501"/>
                <a:gd name="connsiteX7" fmla="*/ 5051686 w 5786204"/>
                <a:gd name="connsiteY7" fmla="*/ 37475 h 759501"/>
                <a:gd name="connsiteX8" fmla="*/ 5786204 w 5786204"/>
                <a:gd name="connsiteY8" fmla="*/ 757003 h 759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86204" h="759501">
                  <a:moveTo>
                    <a:pt x="0" y="712033"/>
                  </a:moveTo>
                  <a:cubicBezTo>
                    <a:pt x="252334" y="356016"/>
                    <a:pt x="504669" y="0"/>
                    <a:pt x="749508" y="7495"/>
                  </a:cubicBezTo>
                  <a:cubicBezTo>
                    <a:pt x="994347" y="14990"/>
                    <a:pt x="1231692" y="757003"/>
                    <a:pt x="1469036" y="757003"/>
                  </a:cubicBezTo>
                  <a:cubicBezTo>
                    <a:pt x="1706380" y="757003"/>
                    <a:pt x="1936230" y="7495"/>
                    <a:pt x="2173574" y="7495"/>
                  </a:cubicBezTo>
                  <a:cubicBezTo>
                    <a:pt x="2410918" y="7495"/>
                    <a:pt x="2653259" y="754505"/>
                    <a:pt x="2893102" y="757003"/>
                  </a:cubicBezTo>
                  <a:cubicBezTo>
                    <a:pt x="3132945" y="759501"/>
                    <a:pt x="3360296" y="24983"/>
                    <a:pt x="3612630" y="22485"/>
                  </a:cubicBezTo>
                  <a:cubicBezTo>
                    <a:pt x="3864964" y="19987"/>
                    <a:pt x="4167265" y="739515"/>
                    <a:pt x="4407108" y="742013"/>
                  </a:cubicBezTo>
                  <a:cubicBezTo>
                    <a:pt x="4646951" y="744511"/>
                    <a:pt x="4821837" y="34977"/>
                    <a:pt x="5051686" y="37475"/>
                  </a:cubicBezTo>
                  <a:cubicBezTo>
                    <a:pt x="5281535" y="39973"/>
                    <a:pt x="5533869" y="398488"/>
                    <a:pt x="5786204" y="757003"/>
                  </a:cubicBezTo>
                </a:path>
              </a:pathLst>
            </a:custGeom>
            <a:ln w="12700">
              <a:solidFill>
                <a:schemeClr val="accent6">
                  <a:lumMod val="75000"/>
                </a:schemeClr>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93" name="Freeform 92"/>
            <p:cNvSpPr/>
            <p:nvPr/>
          </p:nvSpPr>
          <p:spPr>
            <a:xfrm rot="18731212" flipV="1">
              <a:off x="1253430" y="408127"/>
              <a:ext cx="1913866" cy="160545"/>
            </a:xfrm>
            <a:custGeom>
              <a:avLst/>
              <a:gdLst>
                <a:gd name="connsiteX0" fmla="*/ 0 w 5786204"/>
                <a:gd name="connsiteY0" fmla="*/ 712033 h 759501"/>
                <a:gd name="connsiteX1" fmla="*/ 749508 w 5786204"/>
                <a:gd name="connsiteY1" fmla="*/ 7495 h 759501"/>
                <a:gd name="connsiteX2" fmla="*/ 1469036 w 5786204"/>
                <a:gd name="connsiteY2" fmla="*/ 757003 h 759501"/>
                <a:gd name="connsiteX3" fmla="*/ 2173574 w 5786204"/>
                <a:gd name="connsiteY3" fmla="*/ 7495 h 759501"/>
                <a:gd name="connsiteX4" fmla="*/ 2893102 w 5786204"/>
                <a:gd name="connsiteY4" fmla="*/ 757003 h 759501"/>
                <a:gd name="connsiteX5" fmla="*/ 3612630 w 5786204"/>
                <a:gd name="connsiteY5" fmla="*/ 22485 h 759501"/>
                <a:gd name="connsiteX6" fmla="*/ 4407108 w 5786204"/>
                <a:gd name="connsiteY6" fmla="*/ 742013 h 759501"/>
                <a:gd name="connsiteX7" fmla="*/ 5051686 w 5786204"/>
                <a:gd name="connsiteY7" fmla="*/ 37475 h 759501"/>
                <a:gd name="connsiteX8" fmla="*/ 5786204 w 5786204"/>
                <a:gd name="connsiteY8" fmla="*/ 757003 h 759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86204" h="759501">
                  <a:moveTo>
                    <a:pt x="0" y="712033"/>
                  </a:moveTo>
                  <a:cubicBezTo>
                    <a:pt x="252334" y="356016"/>
                    <a:pt x="504669" y="0"/>
                    <a:pt x="749508" y="7495"/>
                  </a:cubicBezTo>
                  <a:cubicBezTo>
                    <a:pt x="994347" y="14990"/>
                    <a:pt x="1231692" y="757003"/>
                    <a:pt x="1469036" y="757003"/>
                  </a:cubicBezTo>
                  <a:cubicBezTo>
                    <a:pt x="1706380" y="757003"/>
                    <a:pt x="1936230" y="7495"/>
                    <a:pt x="2173574" y="7495"/>
                  </a:cubicBezTo>
                  <a:cubicBezTo>
                    <a:pt x="2410918" y="7495"/>
                    <a:pt x="2653259" y="754505"/>
                    <a:pt x="2893102" y="757003"/>
                  </a:cubicBezTo>
                  <a:cubicBezTo>
                    <a:pt x="3132945" y="759501"/>
                    <a:pt x="3360296" y="24983"/>
                    <a:pt x="3612630" y="22485"/>
                  </a:cubicBezTo>
                  <a:cubicBezTo>
                    <a:pt x="3864964" y="19987"/>
                    <a:pt x="4167265" y="739515"/>
                    <a:pt x="4407108" y="742013"/>
                  </a:cubicBezTo>
                  <a:cubicBezTo>
                    <a:pt x="4646951" y="744511"/>
                    <a:pt x="4821837" y="34977"/>
                    <a:pt x="5051686" y="37475"/>
                  </a:cubicBezTo>
                  <a:cubicBezTo>
                    <a:pt x="5281535" y="39973"/>
                    <a:pt x="5533869" y="398488"/>
                    <a:pt x="5786204" y="757003"/>
                  </a:cubicBezTo>
                </a:path>
              </a:pathLst>
            </a:custGeom>
            <a:ln w="12700">
              <a:solidFill>
                <a:schemeClr val="accent6">
                  <a:lumMod val="75000"/>
                </a:schemeClr>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94" name="Freeform 93"/>
            <p:cNvSpPr/>
            <p:nvPr/>
          </p:nvSpPr>
          <p:spPr>
            <a:xfrm rot="13332218" flipH="1" flipV="1">
              <a:off x="1357754" y="1905208"/>
              <a:ext cx="1913864" cy="160545"/>
            </a:xfrm>
            <a:custGeom>
              <a:avLst/>
              <a:gdLst>
                <a:gd name="connsiteX0" fmla="*/ 0 w 5786204"/>
                <a:gd name="connsiteY0" fmla="*/ 712033 h 759501"/>
                <a:gd name="connsiteX1" fmla="*/ 749508 w 5786204"/>
                <a:gd name="connsiteY1" fmla="*/ 7495 h 759501"/>
                <a:gd name="connsiteX2" fmla="*/ 1469036 w 5786204"/>
                <a:gd name="connsiteY2" fmla="*/ 757003 h 759501"/>
                <a:gd name="connsiteX3" fmla="*/ 2173574 w 5786204"/>
                <a:gd name="connsiteY3" fmla="*/ 7495 h 759501"/>
                <a:gd name="connsiteX4" fmla="*/ 2893102 w 5786204"/>
                <a:gd name="connsiteY4" fmla="*/ 757003 h 759501"/>
                <a:gd name="connsiteX5" fmla="*/ 3612630 w 5786204"/>
                <a:gd name="connsiteY5" fmla="*/ 22485 h 759501"/>
                <a:gd name="connsiteX6" fmla="*/ 4407108 w 5786204"/>
                <a:gd name="connsiteY6" fmla="*/ 742013 h 759501"/>
                <a:gd name="connsiteX7" fmla="*/ 5051686 w 5786204"/>
                <a:gd name="connsiteY7" fmla="*/ 37475 h 759501"/>
                <a:gd name="connsiteX8" fmla="*/ 5786204 w 5786204"/>
                <a:gd name="connsiteY8" fmla="*/ 757003 h 759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86204" h="759501">
                  <a:moveTo>
                    <a:pt x="0" y="712033"/>
                  </a:moveTo>
                  <a:cubicBezTo>
                    <a:pt x="252334" y="356016"/>
                    <a:pt x="504669" y="0"/>
                    <a:pt x="749508" y="7495"/>
                  </a:cubicBezTo>
                  <a:cubicBezTo>
                    <a:pt x="994347" y="14990"/>
                    <a:pt x="1231692" y="757003"/>
                    <a:pt x="1469036" y="757003"/>
                  </a:cubicBezTo>
                  <a:cubicBezTo>
                    <a:pt x="1706380" y="757003"/>
                    <a:pt x="1936230" y="7495"/>
                    <a:pt x="2173574" y="7495"/>
                  </a:cubicBezTo>
                  <a:cubicBezTo>
                    <a:pt x="2410918" y="7495"/>
                    <a:pt x="2653259" y="754505"/>
                    <a:pt x="2893102" y="757003"/>
                  </a:cubicBezTo>
                  <a:cubicBezTo>
                    <a:pt x="3132945" y="759501"/>
                    <a:pt x="3360296" y="24983"/>
                    <a:pt x="3612630" y="22485"/>
                  </a:cubicBezTo>
                  <a:cubicBezTo>
                    <a:pt x="3864964" y="19987"/>
                    <a:pt x="4167265" y="739515"/>
                    <a:pt x="4407108" y="742013"/>
                  </a:cubicBezTo>
                  <a:cubicBezTo>
                    <a:pt x="4646951" y="744511"/>
                    <a:pt x="4821837" y="34977"/>
                    <a:pt x="5051686" y="37475"/>
                  </a:cubicBezTo>
                  <a:cubicBezTo>
                    <a:pt x="5281535" y="39973"/>
                    <a:pt x="5533869" y="398488"/>
                    <a:pt x="5786204" y="757003"/>
                  </a:cubicBezTo>
                </a:path>
              </a:pathLst>
            </a:custGeom>
            <a:ln w="12700">
              <a:solidFill>
                <a:schemeClr val="accent6">
                  <a:lumMod val="75000"/>
                </a:schemeClr>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9" name="Group 94"/>
          <p:cNvGrpSpPr/>
          <p:nvPr/>
        </p:nvGrpSpPr>
        <p:grpSpPr>
          <a:xfrm rot="16386420">
            <a:off x="8457558" y="1050090"/>
            <a:ext cx="1377024" cy="1315989"/>
            <a:chOff x="1357754" y="-413662"/>
            <a:chExt cx="2156155" cy="2479415"/>
          </a:xfrm>
        </p:grpSpPr>
        <p:sp>
          <p:nvSpPr>
            <p:cNvPr id="96" name="Freeform 95"/>
            <p:cNvSpPr/>
            <p:nvPr/>
          </p:nvSpPr>
          <p:spPr>
            <a:xfrm>
              <a:off x="1600047" y="1195353"/>
              <a:ext cx="1913862" cy="160545"/>
            </a:xfrm>
            <a:custGeom>
              <a:avLst/>
              <a:gdLst>
                <a:gd name="connsiteX0" fmla="*/ 0 w 5786204"/>
                <a:gd name="connsiteY0" fmla="*/ 712033 h 759501"/>
                <a:gd name="connsiteX1" fmla="*/ 749508 w 5786204"/>
                <a:gd name="connsiteY1" fmla="*/ 7495 h 759501"/>
                <a:gd name="connsiteX2" fmla="*/ 1469036 w 5786204"/>
                <a:gd name="connsiteY2" fmla="*/ 757003 h 759501"/>
                <a:gd name="connsiteX3" fmla="*/ 2173574 w 5786204"/>
                <a:gd name="connsiteY3" fmla="*/ 7495 h 759501"/>
                <a:gd name="connsiteX4" fmla="*/ 2893102 w 5786204"/>
                <a:gd name="connsiteY4" fmla="*/ 757003 h 759501"/>
                <a:gd name="connsiteX5" fmla="*/ 3612630 w 5786204"/>
                <a:gd name="connsiteY5" fmla="*/ 22485 h 759501"/>
                <a:gd name="connsiteX6" fmla="*/ 4407108 w 5786204"/>
                <a:gd name="connsiteY6" fmla="*/ 742013 h 759501"/>
                <a:gd name="connsiteX7" fmla="*/ 5051686 w 5786204"/>
                <a:gd name="connsiteY7" fmla="*/ 37475 h 759501"/>
                <a:gd name="connsiteX8" fmla="*/ 5786204 w 5786204"/>
                <a:gd name="connsiteY8" fmla="*/ 757003 h 759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86204" h="759501">
                  <a:moveTo>
                    <a:pt x="0" y="712033"/>
                  </a:moveTo>
                  <a:cubicBezTo>
                    <a:pt x="252334" y="356016"/>
                    <a:pt x="504669" y="0"/>
                    <a:pt x="749508" y="7495"/>
                  </a:cubicBezTo>
                  <a:cubicBezTo>
                    <a:pt x="994347" y="14990"/>
                    <a:pt x="1231692" y="757003"/>
                    <a:pt x="1469036" y="757003"/>
                  </a:cubicBezTo>
                  <a:cubicBezTo>
                    <a:pt x="1706380" y="757003"/>
                    <a:pt x="1936230" y="7495"/>
                    <a:pt x="2173574" y="7495"/>
                  </a:cubicBezTo>
                  <a:cubicBezTo>
                    <a:pt x="2410918" y="7495"/>
                    <a:pt x="2653259" y="754505"/>
                    <a:pt x="2893102" y="757003"/>
                  </a:cubicBezTo>
                  <a:cubicBezTo>
                    <a:pt x="3132945" y="759501"/>
                    <a:pt x="3360296" y="24983"/>
                    <a:pt x="3612630" y="22485"/>
                  </a:cubicBezTo>
                  <a:cubicBezTo>
                    <a:pt x="3864964" y="19987"/>
                    <a:pt x="4167265" y="739515"/>
                    <a:pt x="4407108" y="742013"/>
                  </a:cubicBezTo>
                  <a:cubicBezTo>
                    <a:pt x="4646951" y="744511"/>
                    <a:pt x="4821837" y="34977"/>
                    <a:pt x="5051686" y="37475"/>
                  </a:cubicBezTo>
                  <a:cubicBezTo>
                    <a:pt x="5281535" y="39973"/>
                    <a:pt x="5533869" y="398488"/>
                    <a:pt x="5786204" y="757003"/>
                  </a:cubicBezTo>
                </a:path>
              </a:pathLst>
            </a:custGeom>
            <a:ln w="12700">
              <a:solidFill>
                <a:schemeClr val="accent6">
                  <a:lumMod val="75000"/>
                </a:schemeClr>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97" name="Freeform 96"/>
            <p:cNvSpPr/>
            <p:nvPr/>
          </p:nvSpPr>
          <p:spPr>
            <a:xfrm rot="18731212" flipV="1">
              <a:off x="1279411" y="462998"/>
              <a:ext cx="1913866" cy="160545"/>
            </a:xfrm>
            <a:custGeom>
              <a:avLst/>
              <a:gdLst>
                <a:gd name="connsiteX0" fmla="*/ 0 w 5786204"/>
                <a:gd name="connsiteY0" fmla="*/ 712033 h 759501"/>
                <a:gd name="connsiteX1" fmla="*/ 749508 w 5786204"/>
                <a:gd name="connsiteY1" fmla="*/ 7495 h 759501"/>
                <a:gd name="connsiteX2" fmla="*/ 1469036 w 5786204"/>
                <a:gd name="connsiteY2" fmla="*/ 757003 h 759501"/>
                <a:gd name="connsiteX3" fmla="*/ 2173574 w 5786204"/>
                <a:gd name="connsiteY3" fmla="*/ 7495 h 759501"/>
                <a:gd name="connsiteX4" fmla="*/ 2893102 w 5786204"/>
                <a:gd name="connsiteY4" fmla="*/ 757003 h 759501"/>
                <a:gd name="connsiteX5" fmla="*/ 3612630 w 5786204"/>
                <a:gd name="connsiteY5" fmla="*/ 22485 h 759501"/>
                <a:gd name="connsiteX6" fmla="*/ 4407108 w 5786204"/>
                <a:gd name="connsiteY6" fmla="*/ 742013 h 759501"/>
                <a:gd name="connsiteX7" fmla="*/ 5051686 w 5786204"/>
                <a:gd name="connsiteY7" fmla="*/ 37475 h 759501"/>
                <a:gd name="connsiteX8" fmla="*/ 5786204 w 5786204"/>
                <a:gd name="connsiteY8" fmla="*/ 757003 h 759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86204" h="759501">
                  <a:moveTo>
                    <a:pt x="0" y="712033"/>
                  </a:moveTo>
                  <a:cubicBezTo>
                    <a:pt x="252334" y="356016"/>
                    <a:pt x="504669" y="0"/>
                    <a:pt x="749508" y="7495"/>
                  </a:cubicBezTo>
                  <a:cubicBezTo>
                    <a:pt x="994347" y="14990"/>
                    <a:pt x="1231692" y="757003"/>
                    <a:pt x="1469036" y="757003"/>
                  </a:cubicBezTo>
                  <a:cubicBezTo>
                    <a:pt x="1706380" y="757003"/>
                    <a:pt x="1936230" y="7495"/>
                    <a:pt x="2173574" y="7495"/>
                  </a:cubicBezTo>
                  <a:cubicBezTo>
                    <a:pt x="2410918" y="7495"/>
                    <a:pt x="2653259" y="754505"/>
                    <a:pt x="2893102" y="757003"/>
                  </a:cubicBezTo>
                  <a:cubicBezTo>
                    <a:pt x="3132945" y="759501"/>
                    <a:pt x="3360296" y="24983"/>
                    <a:pt x="3612630" y="22485"/>
                  </a:cubicBezTo>
                  <a:cubicBezTo>
                    <a:pt x="3864964" y="19987"/>
                    <a:pt x="4167265" y="739515"/>
                    <a:pt x="4407108" y="742013"/>
                  </a:cubicBezTo>
                  <a:cubicBezTo>
                    <a:pt x="4646951" y="744511"/>
                    <a:pt x="4821837" y="34977"/>
                    <a:pt x="5051686" y="37475"/>
                  </a:cubicBezTo>
                  <a:cubicBezTo>
                    <a:pt x="5281535" y="39973"/>
                    <a:pt x="5533869" y="398488"/>
                    <a:pt x="5786204" y="757003"/>
                  </a:cubicBezTo>
                </a:path>
              </a:pathLst>
            </a:custGeom>
            <a:ln w="12700">
              <a:solidFill>
                <a:schemeClr val="accent6">
                  <a:lumMod val="75000"/>
                </a:schemeClr>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98" name="Freeform 97"/>
            <p:cNvSpPr/>
            <p:nvPr/>
          </p:nvSpPr>
          <p:spPr>
            <a:xfrm rot="13332218" flipH="1" flipV="1">
              <a:off x="1357754" y="1905208"/>
              <a:ext cx="1913864" cy="160545"/>
            </a:xfrm>
            <a:custGeom>
              <a:avLst/>
              <a:gdLst>
                <a:gd name="connsiteX0" fmla="*/ 0 w 5786204"/>
                <a:gd name="connsiteY0" fmla="*/ 712033 h 759501"/>
                <a:gd name="connsiteX1" fmla="*/ 749508 w 5786204"/>
                <a:gd name="connsiteY1" fmla="*/ 7495 h 759501"/>
                <a:gd name="connsiteX2" fmla="*/ 1469036 w 5786204"/>
                <a:gd name="connsiteY2" fmla="*/ 757003 h 759501"/>
                <a:gd name="connsiteX3" fmla="*/ 2173574 w 5786204"/>
                <a:gd name="connsiteY3" fmla="*/ 7495 h 759501"/>
                <a:gd name="connsiteX4" fmla="*/ 2893102 w 5786204"/>
                <a:gd name="connsiteY4" fmla="*/ 757003 h 759501"/>
                <a:gd name="connsiteX5" fmla="*/ 3612630 w 5786204"/>
                <a:gd name="connsiteY5" fmla="*/ 22485 h 759501"/>
                <a:gd name="connsiteX6" fmla="*/ 4407108 w 5786204"/>
                <a:gd name="connsiteY6" fmla="*/ 742013 h 759501"/>
                <a:gd name="connsiteX7" fmla="*/ 5051686 w 5786204"/>
                <a:gd name="connsiteY7" fmla="*/ 37475 h 759501"/>
                <a:gd name="connsiteX8" fmla="*/ 5786204 w 5786204"/>
                <a:gd name="connsiteY8" fmla="*/ 757003 h 759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786204" h="759501">
                  <a:moveTo>
                    <a:pt x="0" y="712033"/>
                  </a:moveTo>
                  <a:cubicBezTo>
                    <a:pt x="252334" y="356016"/>
                    <a:pt x="504669" y="0"/>
                    <a:pt x="749508" y="7495"/>
                  </a:cubicBezTo>
                  <a:cubicBezTo>
                    <a:pt x="994347" y="14990"/>
                    <a:pt x="1231692" y="757003"/>
                    <a:pt x="1469036" y="757003"/>
                  </a:cubicBezTo>
                  <a:cubicBezTo>
                    <a:pt x="1706380" y="757003"/>
                    <a:pt x="1936230" y="7495"/>
                    <a:pt x="2173574" y="7495"/>
                  </a:cubicBezTo>
                  <a:cubicBezTo>
                    <a:pt x="2410918" y="7495"/>
                    <a:pt x="2653259" y="754505"/>
                    <a:pt x="2893102" y="757003"/>
                  </a:cubicBezTo>
                  <a:cubicBezTo>
                    <a:pt x="3132945" y="759501"/>
                    <a:pt x="3360296" y="24983"/>
                    <a:pt x="3612630" y="22485"/>
                  </a:cubicBezTo>
                  <a:cubicBezTo>
                    <a:pt x="3864964" y="19987"/>
                    <a:pt x="4167265" y="739515"/>
                    <a:pt x="4407108" y="742013"/>
                  </a:cubicBezTo>
                  <a:cubicBezTo>
                    <a:pt x="4646951" y="744511"/>
                    <a:pt x="4821837" y="34977"/>
                    <a:pt x="5051686" y="37475"/>
                  </a:cubicBezTo>
                  <a:cubicBezTo>
                    <a:pt x="5281535" y="39973"/>
                    <a:pt x="5533869" y="398488"/>
                    <a:pt x="5786204" y="757003"/>
                  </a:cubicBezTo>
                </a:path>
              </a:pathLst>
            </a:custGeom>
            <a:ln w="12700">
              <a:solidFill>
                <a:schemeClr val="accent6">
                  <a:lumMod val="75000"/>
                </a:schemeClr>
              </a:solidFill>
              <a:prstDash val="sysDot"/>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54" name="TextBox 53"/>
          <p:cNvSpPr txBox="1"/>
          <p:nvPr/>
        </p:nvSpPr>
        <p:spPr>
          <a:xfrm>
            <a:off x="1559496" y="0"/>
            <a:ext cx="5863528" cy="523220"/>
          </a:xfrm>
          <a:prstGeom prst="rect">
            <a:avLst/>
          </a:prstGeom>
          <a:noFill/>
        </p:spPr>
        <p:txBody>
          <a:bodyPr wrap="none" rtlCol="0">
            <a:spAutoFit/>
          </a:bodyPr>
          <a:lstStyle/>
          <a:p>
            <a:r>
              <a:rPr lang="en-GB" sz="2800" dirty="0"/>
              <a:t>If body temperature </a:t>
            </a:r>
            <a:r>
              <a:rPr lang="en-GB" sz="2800" i="1" dirty="0"/>
              <a:t>falls </a:t>
            </a:r>
            <a:r>
              <a:rPr lang="en-GB" sz="2800" dirty="0"/>
              <a:t>this triggers...</a:t>
            </a:r>
            <a:endParaRPr lang="en-GB" sz="2800" i="1" dirty="0"/>
          </a:p>
        </p:txBody>
      </p:sp>
      <p:sp>
        <p:nvSpPr>
          <p:cNvPr id="55" name="TextBox 54"/>
          <p:cNvSpPr txBox="1"/>
          <p:nvPr/>
        </p:nvSpPr>
        <p:spPr>
          <a:xfrm>
            <a:off x="7445630" y="0"/>
            <a:ext cx="3188822" cy="523220"/>
          </a:xfrm>
          <a:prstGeom prst="rect">
            <a:avLst/>
          </a:prstGeom>
          <a:noFill/>
        </p:spPr>
        <p:txBody>
          <a:bodyPr wrap="none" rtlCol="0">
            <a:spAutoFit/>
          </a:bodyPr>
          <a:lstStyle/>
          <a:p>
            <a:r>
              <a:rPr lang="en-GB" sz="2800" dirty="0"/>
              <a:t>VASOCONSTRICTION</a:t>
            </a:r>
          </a:p>
        </p:txBody>
      </p:sp>
      <p:sp>
        <p:nvSpPr>
          <p:cNvPr id="58" name="TextBox 57"/>
          <p:cNvSpPr txBox="1"/>
          <p:nvPr/>
        </p:nvSpPr>
        <p:spPr>
          <a:xfrm>
            <a:off x="3215681" y="574968"/>
            <a:ext cx="5921365" cy="523220"/>
          </a:xfrm>
          <a:prstGeom prst="rect">
            <a:avLst/>
          </a:prstGeom>
          <a:noFill/>
        </p:spPr>
        <p:txBody>
          <a:bodyPr wrap="none" rtlCol="0">
            <a:spAutoFit/>
          </a:bodyPr>
          <a:lstStyle/>
          <a:p>
            <a:r>
              <a:rPr lang="en-GB" sz="2800" dirty="0">
                <a:solidFill>
                  <a:srgbClr val="0070C0"/>
                </a:solidFill>
              </a:rPr>
              <a:t>Rate of heat loss from body </a:t>
            </a:r>
            <a:r>
              <a:rPr lang="en-GB" sz="2800" i="1" dirty="0">
                <a:solidFill>
                  <a:srgbClr val="0070C0"/>
                </a:solidFill>
              </a:rPr>
              <a:t>DECREASES</a:t>
            </a:r>
            <a:endParaRPr lang="en-GB" sz="2800" dirty="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dissolve">
                                      <p:cBhvr>
                                        <p:cTn id="7" dur="500"/>
                                        <p:tgtEl>
                                          <p:spTgt spid="5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55"/>
                                        </p:tgtEl>
                                        <p:attrNameLst>
                                          <p:attrName>style.visibility</p:attrName>
                                        </p:attrNameLst>
                                      </p:cBhvr>
                                      <p:to>
                                        <p:strVal val="visible"/>
                                      </p:to>
                                    </p:set>
                                    <p:animEffect transition="in" filter="dissolve">
                                      <p:cBhvr>
                                        <p:cTn id="12" dur="500"/>
                                        <p:tgtEl>
                                          <p:spTgt spid="55"/>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69"/>
                                        </p:tgtEl>
                                        <p:attrNameLst>
                                          <p:attrName>style.visibility</p:attrName>
                                        </p:attrNameLst>
                                      </p:cBhvr>
                                      <p:to>
                                        <p:strVal val="visible"/>
                                      </p:to>
                                    </p:set>
                                    <p:animEffect transition="in" filter="dissolve">
                                      <p:cBhvr>
                                        <p:cTn id="17" dur="500"/>
                                        <p:tgtEl>
                                          <p:spTgt spid="69"/>
                                        </p:tgtEl>
                                      </p:cBhvr>
                                    </p:animEffect>
                                  </p:childTnLst>
                                </p:cTn>
                              </p:par>
                              <p:par>
                                <p:cTn id="18" presetID="9" presetClass="entr" presetSubtype="0" fill="hold" grpId="0" nodeType="withEffect">
                                  <p:stCondLst>
                                    <p:cond delay="0"/>
                                  </p:stCondLst>
                                  <p:childTnLst>
                                    <p:set>
                                      <p:cBhvr>
                                        <p:cTn id="19" dur="1" fill="hold">
                                          <p:stCondLst>
                                            <p:cond delay="0"/>
                                          </p:stCondLst>
                                        </p:cTn>
                                        <p:tgtEl>
                                          <p:spTgt spid="67"/>
                                        </p:tgtEl>
                                        <p:attrNameLst>
                                          <p:attrName>style.visibility</p:attrName>
                                        </p:attrNameLst>
                                      </p:cBhvr>
                                      <p:to>
                                        <p:strVal val="visible"/>
                                      </p:to>
                                    </p:set>
                                    <p:animEffect transition="in" filter="dissolve">
                                      <p:cBhvr>
                                        <p:cTn id="20" dur="500"/>
                                        <p:tgtEl>
                                          <p:spTgt spid="67"/>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66"/>
                                        </p:tgtEl>
                                        <p:attrNameLst>
                                          <p:attrName>style.visibility</p:attrName>
                                        </p:attrNameLst>
                                      </p:cBhvr>
                                      <p:to>
                                        <p:strVal val="visible"/>
                                      </p:to>
                                    </p:set>
                                    <p:animEffect transition="in" filter="dissolve">
                                      <p:cBhvr>
                                        <p:cTn id="25" dur="500"/>
                                        <p:tgtEl>
                                          <p:spTgt spid="66"/>
                                        </p:tgtEl>
                                      </p:cBhvr>
                                    </p:animEffect>
                                  </p:childTnLst>
                                </p:cTn>
                              </p:par>
                              <p:par>
                                <p:cTn id="26" presetID="9" presetClass="entr" presetSubtype="0" fill="hold" nodeType="withEffect">
                                  <p:stCondLst>
                                    <p:cond delay="0"/>
                                  </p:stCondLst>
                                  <p:childTnLst>
                                    <p:set>
                                      <p:cBhvr>
                                        <p:cTn id="27" dur="1" fill="hold">
                                          <p:stCondLst>
                                            <p:cond delay="0"/>
                                          </p:stCondLst>
                                        </p:cTn>
                                        <p:tgtEl>
                                          <p:spTgt spid="75"/>
                                        </p:tgtEl>
                                        <p:attrNameLst>
                                          <p:attrName>style.visibility</p:attrName>
                                        </p:attrNameLst>
                                      </p:cBhvr>
                                      <p:to>
                                        <p:strVal val="visible"/>
                                      </p:to>
                                    </p:set>
                                    <p:animEffect transition="in" filter="dissolve">
                                      <p:cBhvr>
                                        <p:cTn id="28" dur="500"/>
                                        <p:tgtEl>
                                          <p:spTgt spid="75"/>
                                        </p:tgtEl>
                                      </p:cBhvr>
                                    </p:animEffect>
                                  </p:childTnLst>
                                </p:cTn>
                              </p:par>
                            </p:childTnLst>
                          </p:cTn>
                        </p:par>
                      </p:childTnLst>
                    </p:cTn>
                  </p:par>
                  <p:par>
                    <p:cTn id="29" fill="hold">
                      <p:stCondLst>
                        <p:cond delay="indefinite"/>
                      </p:stCondLst>
                      <p:childTnLst>
                        <p:par>
                          <p:cTn id="30" fill="hold">
                            <p:stCondLst>
                              <p:cond delay="0"/>
                            </p:stCondLst>
                            <p:childTnLst>
                              <p:par>
                                <p:cTn id="31" presetID="9" presetClass="entr" presetSubtype="0" fill="hold" nodeType="clickEffect">
                                  <p:stCondLst>
                                    <p:cond delay="0"/>
                                  </p:stCondLst>
                                  <p:childTnLst>
                                    <p:set>
                                      <p:cBhvr>
                                        <p:cTn id="32" dur="1" fill="hold">
                                          <p:stCondLst>
                                            <p:cond delay="0"/>
                                          </p:stCondLst>
                                        </p:cTn>
                                        <p:tgtEl>
                                          <p:spTgt spid="73"/>
                                        </p:tgtEl>
                                        <p:attrNameLst>
                                          <p:attrName>style.visibility</p:attrName>
                                        </p:attrNameLst>
                                      </p:cBhvr>
                                      <p:to>
                                        <p:strVal val="visible"/>
                                      </p:to>
                                    </p:set>
                                    <p:animEffect transition="in" filter="dissolve">
                                      <p:cBhvr>
                                        <p:cTn id="33" dur="500"/>
                                        <p:tgtEl>
                                          <p:spTgt spid="73"/>
                                        </p:tgtEl>
                                      </p:cBhvr>
                                    </p:animEffect>
                                  </p:childTnLst>
                                </p:cTn>
                              </p:par>
                              <p:par>
                                <p:cTn id="34" presetID="9" presetClass="entr" presetSubtype="0" fill="hold" grpId="0" nodeType="withEffect">
                                  <p:stCondLst>
                                    <p:cond delay="0"/>
                                  </p:stCondLst>
                                  <p:childTnLst>
                                    <p:set>
                                      <p:cBhvr>
                                        <p:cTn id="35" dur="1" fill="hold">
                                          <p:stCondLst>
                                            <p:cond delay="0"/>
                                          </p:stCondLst>
                                        </p:cTn>
                                        <p:tgtEl>
                                          <p:spTgt spid="65"/>
                                        </p:tgtEl>
                                        <p:attrNameLst>
                                          <p:attrName>style.visibility</p:attrName>
                                        </p:attrNameLst>
                                      </p:cBhvr>
                                      <p:to>
                                        <p:strVal val="visible"/>
                                      </p:to>
                                    </p:set>
                                    <p:animEffect transition="in" filter="dissolve">
                                      <p:cBhvr>
                                        <p:cTn id="36" dur="500"/>
                                        <p:tgtEl>
                                          <p:spTgt spid="65"/>
                                        </p:tgtEl>
                                      </p:cBhvr>
                                    </p:animEffect>
                                  </p:childTnLst>
                                </p:cTn>
                              </p:par>
                            </p:childTnLst>
                          </p:cTn>
                        </p:par>
                      </p:childTnLst>
                    </p:cTn>
                  </p:par>
                  <p:par>
                    <p:cTn id="37" fill="hold">
                      <p:stCondLst>
                        <p:cond delay="indefinite"/>
                      </p:stCondLst>
                      <p:childTnLst>
                        <p:par>
                          <p:cTn id="38" fill="hold">
                            <p:stCondLst>
                              <p:cond delay="0"/>
                            </p:stCondLst>
                            <p:childTnLst>
                              <p:par>
                                <p:cTn id="39" presetID="9" presetClass="entr" presetSubtype="0" fill="hold" grpId="0" nodeType="clickEffect">
                                  <p:stCondLst>
                                    <p:cond delay="0"/>
                                  </p:stCondLst>
                                  <p:childTnLst>
                                    <p:set>
                                      <p:cBhvr>
                                        <p:cTn id="40" dur="1" fill="hold">
                                          <p:stCondLst>
                                            <p:cond delay="0"/>
                                          </p:stCondLst>
                                        </p:cTn>
                                        <p:tgtEl>
                                          <p:spTgt spid="58"/>
                                        </p:tgtEl>
                                        <p:attrNameLst>
                                          <p:attrName>style.visibility</p:attrName>
                                        </p:attrNameLst>
                                      </p:cBhvr>
                                      <p:to>
                                        <p:strVal val="visible"/>
                                      </p:to>
                                    </p:set>
                                    <p:animEffect transition="in" filter="dissolve">
                                      <p:cBhvr>
                                        <p:cTn id="41" dur="500"/>
                                        <p:tgtEl>
                                          <p:spTgt spid="58"/>
                                        </p:tgtEl>
                                      </p:cBhvr>
                                    </p:animEffect>
                                  </p:childTnLst>
                                </p:cTn>
                              </p:par>
                              <p:par>
                                <p:cTn id="42" presetID="9" presetClass="entr" presetSubtype="0" fill="hold"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dissolve">
                                      <p:cBhvr>
                                        <p:cTn id="44" dur="500"/>
                                        <p:tgtEl>
                                          <p:spTgt spid="6"/>
                                        </p:tgtEl>
                                      </p:cBhvr>
                                    </p:animEffect>
                                  </p:childTnLst>
                                </p:cTn>
                              </p:par>
                              <p:par>
                                <p:cTn id="45" presetID="9" presetClass="entr" presetSubtype="0" fill="hold" nodeType="withEffect">
                                  <p:stCondLst>
                                    <p:cond delay="0"/>
                                  </p:stCondLst>
                                  <p:childTnLst>
                                    <p:set>
                                      <p:cBhvr>
                                        <p:cTn id="46" dur="1" fill="hold">
                                          <p:stCondLst>
                                            <p:cond delay="0"/>
                                          </p:stCondLst>
                                        </p:cTn>
                                        <p:tgtEl>
                                          <p:spTgt spid="77"/>
                                        </p:tgtEl>
                                        <p:attrNameLst>
                                          <p:attrName>style.visibility</p:attrName>
                                        </p:attrNameLst>
                                      </p:cBhvr>
                                      <p:to>
                                        <p:strVal val="visible"/>
                                      </p:to>
                                    </p:set>
                                    <p:animEffect transition="in" filter="dissolve">
                                      <p:cBhvr>
                                        <p:cTn id="47" dur="500"/>
                                        <p:tgtEl>
                                          <p:spTgt spid="77"/>
                                        </p:tgtEl>
                                      </p:cBhvr>
                                    </p:animEffect>
                                  </p:childTnLst>
                                </p:cTn>
                              </p:par>
                              <p:par>
                                <p:cTn id="48" presetID="9" presetClass="entr" presetSubtype="0" fill="hold" nodeType="withEffect">
                                  <p:stCondLst>
                                    <p:cond delay="0"/>
                                  </p:stCondLst>
                                  <p:childTnLst>
                                    <p:set>
                                      <p:cBhvr>
                                        <p:cTn id="49" dur="1" fill="hold">
                                          <p:stCondLst>
                                            <p:cond delay="0"/>
                                          </p:stCondLst>
                                        </p:cTn>
                                        <p:tgtEl>
                                          <p:spTgt spid="81"/>
                                        </p:tgtEl>
                                        <p:attrNameLst>
                                          <p:attrName>style.visibility</p:attrName>
                                        </p:attrNameLst>
                                      </p:cBhvr>
                                      <p:to>
                                        <p:strVal val="visible"/>
                                      </p:to>
                                    </p:set>
                                    <p:animEffect transition="in" filter="dissolve">
                                      <p:cBhvr>
                                        <p:cTn id="50" dur="500"/>
                                        <p:tgtEl>
                                          <p:spTgt spid="81"/>
                                        </p:tgtEl>
                                      </p:cBhvr>
                                    </p:animEffect>
                                  </p:childTnLst>
                                </p:cTn>
                              </p:par>
                              <p:par>
                                <p:cTn id="51" presetID="9" presetClass="entr" presetSubtype="0"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dissolve">
                                      <p:cBhvr>
                                        <p:cTn id="53" dur="500"/>
                                        <p:tgtEl>
                                          <p:spTgt spid="7"/>
                                        </p:tgtEl>
                                      </p:cBhvr>
                                    </p:animEffect>
                                  </p:childTnLst>
                                </p:cTn>
                              </p:par>
                              <p:par>
                                <p:cTn id="54" presetID="9" presetClass="entr" presetSubtype="0" fill="hold"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dissolve">
                                      <p:cBhvr>
                                        <p:cTn id="56" dur="500"/>
                                        <p:tgtEl>
                                          <p:spTgt spid="8"/>
                                        </p:tgtEl>
                                      </p:cBhvr>
                                    </p:animEffect>
                                  </p:childTnLst>
                                </p:cTn>
                              </p:par>
                              <p:par>
                                <p:cTn id="57" presetID="9" presetClass="entr" presetSubtype="0" fill="hold" nodeType="withEffect">
                                  <p:stCondLst>
                                    <p:cond delay="0"/>
                                  </p:stCondLst>
                                  <p:childTnLst>
                                    <p:set>
                                      <p:cBhvr>
                                        <p:cTn id="58" dur="1" fill="hold">
                                          <p:stCondLst>
                                            <p:cond delay="0"/>
                                          </p:stCondLst>
                                        </p:cTn>
                                        <p:tgtEl>
                                          <p:spTgt spid="80"/>
                                        </p:tgtEl>
                                        <p:attrNameLst>
                                          <p:attrName>style.visibility</p:attrName>
                                        </p:attrNameLst>
                                      </p:cBhvr>
                                      <p:to>
                                        <p:strVal val="visible"/>
                                      </p:to>
                                    </p:set>
                                    <p:animEffect transition="in" filter="dissolve">
                                      <p:cBhvr>
                                        <p:cTn id="59" dur="500"/>
                                        <p:tgtEl>
                                          <p:spTgt spid="80"/>
                                        </p:tgtEl>
                                      </p:cBhvr>
                                    </p:animEffect>
                                  </p:childTnLst>
                                </p:cTn>
                              </p:par>
                              <p:par>
                                <p:cTn id="60" presetID="9" presetClass="entr" presetSubtype="0" fill="hold" nodeType="withEffect">
                                  <p:stCondLst>
                                    <p:cond delay="0"/>
                                  </p:stCondLst>
                                  <p:childTnLst>
                                    <p:set>
                                      <p:cBhvr>
                                        <p:cTn id="61" dur="1" fill="hold">
                                          <p:stCondLst>
                                            <p:cond delay="0"/>
                                          </p:stCondLst>
                                        </p:cTn>
                                        <p:tgtEl>
                                          <p:spTgt spid="79"/>
                                        </p:tgtEl>
                                        <p:attrNameLst>
                                          <p:attrName>style.visibility</p:attrName>
                                        </p:attrNameLst>
                                      </p:cBhvr>
                                      <p:to>
                                        <p:strVal val="visible"/>
                                      </p:to>
                                    </p:set>
                                    <p:animEffect transition="in" filter="dissolve">
                                      <p:cBhvr>
                                        <p:cTn id="62" dur="500"/>
                                        <p:tgtEl>
                                          <p:spTgt spid="79"/>
                                        </p:tgtEl>
                                      </p:cBhvr>
                                    </p:animEffect>
                                  </p:childTnLst>
                                </p:cTn>
                              </p:par>
                              <p:par>
                                <p:cTn id="63" presetID="9" presetClass="entr" presetSubtype="0" fill="hold" nodeType="withEffect">
                                  <p:stCondLst>
                                    <p:cond delay="0"/>
                                  </p:stCondLst>
                                  <p:childTnLst>
                                    <p:set>
                                      <p:cBhvr>
                                        <p:cTn id="64" dur="1" fill="hold">
                                          <p:stCondLst>
                                            <p:cond delay="0"/>
                                          </p:stCondLst>
                                        </p:cTn>
                                        <p:tgtEl>
                                          <p:spTgt spid="9"/>
                                        </p:tgtEl>
                                        <p:attrNameLst>
                                          <p:attrName>style.visibility</p:attrName>
                                        </p:attrNameLst>
                                      </p:cBhvr>
                                      <p:to>
                                        <p:strVal val="visible"/>
                                      </p:to>
                                    </p:set>
                                    <p:animEffect transition="in" filter="dissolve">
                                      <p:cBhvr>
                                        <p:cTn id="6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P spid="66" grpId="0"/>
      <p:bldP spid="67" grpId="0"/>
      <p:bldP spid="54" grpId="0"/>
      <p:bldP spid="55" grpId="0"/>
      <p:bldP spid="58"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Rectangle 93"/>
          <p:cNvSpPr/>
          <p:nvPr/>
        </p:nvSpPr>
        <p:spPr>
          <a:xfrm>
            <a:off x="1524000" y="0"/>
            <a:ext cx="9144000" cy="3429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116" name="Group 115"/>
          <p:cNvGrpSpPr/>
          <p:nvPr/>
        </p:nvGrpSpPr>
        <p:grpSpPr>
          <a:xfrm>
            <a:off x="6528048" y="0"/>
            <a:ext cx="4139952" cy="3429000"/>
            <a:chOff x="5004048" y="0"/>
            <a:chExt cx="4139952" cy="3429000"/>
          </a:xfrm>
        </p:grpSpPr>
        <p:sp>
          <p:nvSpPr>
            <p:cNvPr id="95" name="Rectangle 94"/>
            <p:cNvSpPr/>
            <p:nvPr/>
          </p:nvSpPr>
          <p:spPr>
            <a:xfrm>
              <a:off x="5436096" y="0"/>
              <a:ext cx="3707904" cy="34290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6" name="Rectangle 95"/>
            <p:cNvSpPr/>
            <p:nvPr/>
          </p:nvSpPr>
          <p:spPr>
            <a:xfrm>
              <a:off x="5004048" y="0"/>
              <a:ext cx="576064" cy="3356992"/>
            </a:xfrm>
            <a:prstGeom prst="rect">
              <a:avLst/>
            </a:prstGeom>
            <a:gradFill flip="none" rotWithShape="1">
              <a:gsLst>
                <a:gs pos="0">
                  <a:srgbClr val="FFFF00"/>
                </a:gs>
                <a:gs pos="50000">
                  <a:schemeClr val="accent1">
                    <a:lumMod val="20000"/>
                    <a:lumOff val="8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 name="Rectangle 3"/>
          <p:cNvSpPr/>
          <p:nvPr/>
        </p:nvSpPr>
        <p:spPr>
          <a:xfrm>
            <a:off x="1524000" y="3672408"/>
            <a:ext cx="9144000" cy="321297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Rectangle 4"/>
          <p:cNvSpPr/>
          <p:nvPr/>
        </p:nvSpPr>
        <p:spPr>
          <a:xfrm>
            <a:off x="1524000" y="3240360"/>
            <a:ext cx="9144000" cy="432048"/>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6" name="Straight Connector 5"/>
          <p:cNvCxnSpPr/>
          <p:nvPr/>
        </p:nvCxnSpPr>
        <p:spPr>
          <a:xfrm>
            <a:off x="1524000" y="3240360"/>
            <a:ext cx="9144000"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36" name="Freeform 35"/>
          <p:cNvSpPr/>
          <p:nvPr/>
        </p:nvSpPr>
        <p:spPr>
          <a:xfrm>
            <a:off x="9967498" y="3229655"/>
            <a:ext cx="310100" cy="1351721"/>
          </a:xfrm>
          <a:custGeom>
            <a:avLst/>
            <a:gdLst>
              <a:gd name="connsiteX0" fmla="*/ 56984 w 310100"/>
              <a:gd name="connsiteY0" fmla="*/ 0 h 1351721"/>
              <a:gd name="connsiteX1" fmla="*/ 64935 w 310100"/>
              <a:gd name="connsiteY1" fmla="*/ 230588 h 1351721"/>
              <a:gd name="connsiteX2" fmla="*/ 49032 w 310100"/>
              <a:gd name="connsiteY2" fmla="*/ 580445 h 1351721"/>
              <a:gd name="connsiteX3" fmla="*/ 17227 w 310100"/>
              <a:gd name="connsiteY3" fmla="*/ 1017767 h 1351721"/>
              <a:gd name="connsiteX4" fmla="*/ 9276 w 310100"/>
              <a:gd name="connsiteY4" fmla="*/ 1208598 h 1351721"/>
              <a:gd name="connsiteX5" fmla="*/ 72886 w 310100"/>
              <a:gd name="connsiteY5" fmla="*/ 1311965 h 1351721"/>
              <a:gd name="connsiteX6" fmla="*/ 247815 w 310100"/>
              <a:gd name="connsiteY6" fmla="*/ 1296062 h 1351721"/>
              <a:gd name="connsiteX7" fmla="*/ 295523 w 310100"/>
              <a:gd name="connsiteY7" fmla="*/ 978010 h 1351721"/>
              <a:gd name="connsiteX8" fmla="*/ 303474 w 310100"/>
              <a:gd name="connsiteY8" fmla="*/ 707666 h 1351721"/>
              <a:gd name="connsiteX9" fmla="*/ 303474 w 310100"/>
              <a:gd name="connsiteY9" fmla="*/ 421419 h 1351721"/>
              <a:gd name="connsiteX10" fmla="*/ 263718 w 310100"/>
              <a:gd name="connsiteY10" fmla="*/ 127221 h 1351721"/>
              <a:gd name="connsiteX11" fmla="*/ 239864 w 310100"/>
              <a:gd name="connsiteY11" fmla="*/ 0 h 1351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0100" h="1351721">
                <a:moveTo>
                  <a:pt x="56984" y="0"/>
                </a:moveTo>
                <a:cubicBezTo>
                  <a:pt x="61622" y="66923"/>
                  <a:pt x="66260" y="133847"/>
                  <a:pt x="64935" y="230588"/>
                </a:cubicBezTo>
                <a:cubicBezTo>
                  <a:pt x="63610" y="327329"/>
                  <a:pt x="56983" y="449249"/>
                  <a:pt x="49032" y="580445"/>
                </a:cubicBezTo>
                <a:cubicBezTo>
                  <a:pt x="41081" y="711642"/>
                  <a:pt x="23853" y="913075"/>
                  <a:pt x="17227" y="1017767"/>
                </a:cubicBezTo>
                <a:cubicBezTo>
                  <a:pt x="10601" y="1122459"/>
                  <a:pt x="0" y="1159565"/>
                  <a:pt x="9276" y="1208598"/>
                </a:cubicBezTo>
                <a:cubicBezTo>
                  <a:pt x="18552" y="1257631"/>
                  <a:pt x="33130" y="1297388"/>
                  <a:pt x="72886" y="1311965"/>
                </a:cubicBezTo>
                <a:cubicBezTo>
                  <a:pt x="112642" y="1326542"/>
                  <a:pt x="210709" y="1351721"/>
                  <a:pt x="247815" y="1296062"/>
                </a:cubicBezTo>
                <a:cubicBezTo>
                  <a:pt x="284921" y="1240403"/>
                  <a:pt x="286246" y="1076076"/>
                  <a:pt x="295523" y="978010"/>
                </a:cubicBezTo>
                <a:cubicBezTo>
                  <a:pt x="304800" y="879944"/>
                  <a:pt x="302149" y="800431"/>
                  <a:pt x="303474" y="707666"/>
                </a:cubicBezTo>
                <a:cubicBezTo>
                  <a:pt x="304799" y="614901"/>
                  <a:pt x="310100" y="518160"/>
                  <a:pt x="303474" y="421419"/>
                </a:cubicBezTo>
                <a:cubicBezTo>
                  <a:pt x="296848" y="324678"/>
                  <a:pt x="274320" y="197458"/>
                  <a:pt x="263718" y="127221"/>
                </a:cubicBezTo>
                <a:cubicBezTo>
                  <a:pt x="253116" y="56985"/>
                  <a:pt x="239864" y="0"/>
                  <a:pt x="239864" y="0"/>
                </a:cubicBezTo>
              </a:path>
            </a:pathLst>
          </a:custGeom>
          <a:solidFill>
            <a:schemeClr val="bg1"/>
          </a:solidFill>
          <a:ln w="285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5" name="Freeform 34"/>
          <p:cNvSpPr/>
          <p:nvPr/>
        </p:nvSpPr>
        <p:spPr>
          <a:xfrm rot="365934">
            <a:off x="9704928" y="1437088"/>
            <a:ext cx="621708" cy="3079883"/>
          </a:xfrm>
          <a:custGeom>
            <a:avLst/>
            <a:gdLst>
              <a:gd name="connsiteX0" fmla="*/ 4997 w 1531495"/>
              <a:gd name="connsiteY0" fmla="*/ 47469 h 3909934"/>
              <a:gd name="connsiteX1" fmla="*/ 784485 w 1531495"/>
              <a:gd name="connsiteY1" fmla="*/ 1186721 h 3909934"/>
              <a:gd name="connsiteX2" fmla="*/ 1339121 w 1531495"/>
              <a:gd name="connsiteY2" fmla="*/ 2625777 h 3909934"/>
              <a:gd name="connsiteX3" fmla="*/ 1504013 w 1531495"/>
              <a:gd name="connsiteY3" fmla="*/ 3720059 h 3909934"/>
              <a:gd name="connsiteX4" fmla="*/ 1174229 w 1531495"/>
              <a:gd name="connsiteY4" fmla="*/ 3765029 h 3909934"/>
              <a:gd name="connsiteX5" fmla="*/ 1129259 w 1531495"/>
              <a:gd name="connsiteY5" fmla="*/ 3075482 h 3909934"/>
              <a:gd name="connsiteX6" fmla="*/ 814466 w 1531495"/>
              <a:gd name="connsiteY6" fmla="*/ 1471534 h 3909934"/>
              <a:gd name="connsiteX7" fmla="*/ 4997 w 1531495"/>
              <a:gd name="connsiteY7" fmla="*/ 47469 h 3909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31495" h="3909934">
                <a:moveTo>
                  <a:pt x="4997" y="47469"/>
                </a:moveTo>
                <a:cubicBezTo>
                  <a:pt x="0" y="0"/>
                  <a:pt x="562131" y="757003"/>
                  <a:pt x="784485" y="1186721"/>
                </a:cubicBezTo>
                <a:cubicBezTo>
                  <a:pt x="1006839" y="1616439"/>
                  <a:pt x="1219200" y="2203554"/>
                  <a:pt x="1339121" y="2625777"/>
                </a:cubicBezTo>
                <a:cubicBezTo>
                  <a:pt x="1459042" y="3048000"/>
                  <a:pt x="1531495" y="3530184"/>
                  <a:pt x="1504013" y="3720059"/>
                </a:cubicBezTo>
                <a:cubicBezTo>
                  <a:pt x="1476531" y="3909934"/>
                  <a:pt x="1236688" y="3872459"/>
                  <a:pt x="1174229" y="3765029"/>
                </a:cubicBezTo>
                <a:cubicBezTo>
                  <a:pt x="1111770" y="3657600"/>
                  <a:pt x="1189219" y="3457731"/>
                  <a:pt x="1129259" y="3075482"/>
                </a:cubicBezTo>
                <a:cubicBezTo>
                  <a:pt x="1069299" y="2693233"/>
                  <a:pt x="1001843" y="1971206"/>
                  <a:pt x="814466" y="1471534"/>
                </a:cubicBezTo>
                <a:cubicBezTo>
                  <a:pt x="627089" y="971862"/>
                  <a:pt x="9994" y="94938"/>
                  <a:pt x="4997" y="47469"/>
                </a:cubicBezTo>
                <a:close/>
              </a:path>
            </a:pathLst>
          </a:custGeom>
          <a:solidFill>
            <a:schemeClr val="bg2">
              <a:lumMod val="5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1" name="Group 40"/>
          <p:cNvGrpSpPr/>
          <p:nvPr/>
        </p:nvGrpSpPr>
        <p:grpSpPr>
          <a:xfrm>
            <a:off x="9336360" y="3646448"/>
            <a:ext cx="717684" cy="720080"/>
            <a:chOff x="3058510" y="3645024"/>
            <a:chExt cx="1010315" cy="720080"/>
          </a:xfrm>
        </p:grpSpPr>
        <p:sp>
          <p:nvSpPr>
            <p:cNvPr id="37" name="Freeform 36"/>
            <p:cNvSpPr/>
            <p:nvPr/>
          </p:nvSpPr>
          <p:spPr>
            <a:xfrm>
              <a:off x="3058510" y="3672484"/>
              <a:ext cx="1008993" cy="548604"/>
            </a:xfrm>
            <a:custGeom>
              <a:avLst/>
              <a:gdLst>
                <a:gd name="connsiteX0" fmla="*/ 1008993 w 1008993"/>
                <a:gd name="connsiteY0" fmla="*/ 819807 h 819807"/>
                <a:gd name="connsiteX1" fmla="*/ 504497 w 1008993"/>
                <a:gd name="connsiteY1" fmla="*/ 599089 h 819807"/>
                <a:gd name="connsiteX2" fmla="*/ 0 w 1008993"/>
                <a:gd name="connsiteY2" fmla="*/ 0 h 819807"/>
              </a:gdLst>
              <a:ahLst/>
              <a:cxnLst>
                <a:cxn ang="0">
                  <a:pos x="connsiteX0" y="connsiteY0"/>
                </a:cxn>
                <a:cxn ang="0">
                  <a:pos x="connsiteX1" y="connsiteY1"/>
                </a:cxn>
                <a:cxn ang="0">
                  <a:pos x="connsiteX2" y="connsiteY2"/>
                </a:cxn>
              </a:cxnLst>
              <a:rect l="l" t="t" r="r" b="b"/>
              <a:pathLst>
                <a:path w="1008993" h="819807">
                  <a:moveTo>
                    <a:pt x="1008993" y="819807"/>
                  </a:moveTo>
                  <a:cubicBezTo>
                    <a:pt x="840828" y="777765"/>
                    <a:pt x="672663" y="735724"/>
                    <a:pt x="504497" y="599089"/>
                  </a:cubicBezTo>
                  <a:cubicBezTo>
                    <a:pt x="336332" y="462455"/>
                    <a:pt x="168166" y="231227"/>
                    <a:pt x="0" y="0"/>
                  </a:cubicBezTo>
                </a:path>
              </a:pathLst>
            </a:cu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8" name="Freeform 37"/>
            <p:cNvSpPr/>
            <p:nvPr/>
          </p:nvSpPr>
          <p:spPr>
            <a:xfrm>
              <a:off x="3059832" y="3676556"/>
              <a:ext cx="1008993" cy="472524"/>
            </a:xfrm>
            <a:custGeom>
              <a:avLst/>
              <a:gdLst>
                <a:gd name="connsiteX0" fmla="*/ 1008993 w 1008993"/>
                <a:gd name="connsiteY0" fmla="*/ 819807 h 819807"/>
                <a:gd name="connsiteX1" fmla="*/ 504497 w 1008993"/>
                <a:gd name="connsiteY1" fmla="*/ 599089 h 819807"/>
                <a:gd name="connsiteX2" fmla="*/ 0 w 1008993"/>
                <a:gd name="connsiteY2" fmla="*/ 0 h 819807"/>
              </a:gdLst>
              <a:ahLst/>
              <a:cxnLst>
                <a:cxn ang="0">
                  <a:pos x="connsiteX0" y="connsiteY0"/>
                </a:cxn>
                <a:cxn ang="0">
                  <a:pos x="connsiteX1" y="connsiteY1"/>
                </a:cxn>
                <a:cxn ang="0">
                  <a:pos x="connsiteX2" y="connsiteY2"/>
                </a:cxn>
              </a:cxnLst>
              <a:rect l="l" t="t" r="r" b="b"/>
              <a:pathLst>
                <a:path w="1008993" h="819807">
                  <a:moveTo>
                    <a:pt x="1008993" y="819807"/>
                  </a:moveTo>
                  <a:cubicBezTo>
                    <a:pt x="840828" y="777765"/>
                    <a:pt x="672663" y="735724"/>
                    <a:pt x="504497" y="599089"/>
                  </a:cubicBezTo>
                  <a:cubicBezTo>
                    <a:pt x="336332" y="462455"/>
                    <a:pt x="168166" y="231227"/>
                    <a:pt x="0" y="0"/>
                  </a:cubicBezTo>
                </a:path>
              </a:pathLst>
            </a:cu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9" name="Freeform 38"/>
            <p:cNvSpPr/>
            <p:nvPr/>
          </p:nvSpPr>
          <p:spPr>
            <a:xfrm>
              <a:off x="3059832" y="3676556"/>
              <a:ext cx="1008993" cy="616540"/>
            </a:xfrm>
            <a:custGeom>
              <a:avLst/>
              <a:gdLst>
                <a:gd name="connsiteX0" fmla="*/ 1008993 w 1008993"/>
                <a:gd name="connsiteY0" fmla="*/ 819807 h 819807"/>
                <a:gd name="connsiteX1" fmla="*/ 504497 w 1008993"/>
                <a:gd name="connsiteY1" fmla="*/ 599089 h 819807"/>
                <a:gd name="connsiteX2" fmla="*/ 0 w 1008993"/>
                <a:gd name="connsiteY2" fmla="*/ 0 h 819807"/>
              </a:gdLst>
              <a:ahLst/>
              <a:cxnLst>
                <a:cxn ang="0">
                  <a:pos x="connsiteX0" y="connsiteY0"/>
                </a:cxn>
                <a:cxn ang="0">
                  <a:pos x="connsiteX1" y="connsiteY1"/>
                </a:cxn>
                <a:cxn ang="0">
                  <a:pos x="connsiteX2" y="connsiteY2"/>
                </a:cxn>
              </a:cxnLst>
              <a:rect l="l" t="t" r="r" b="b"/>
              <a:pathLst>
                <a:path w="1008993" h="819807">
                  <a:moveTo>
                    <a:pt x="1008993" y="819807"/>
                  </a:moveTo>
                  <a:cubicBezTo>
                    <a:pt x="840828" y="777765"/>
                    <a:pt x="672663" y="735724"/>
                    <a:pt x="504497" y="599089"/>
                  </a:cubicBezTo>
                  <a:cubicBezTo>
                    <a:pt x="336332" y="462455"/>
                    <a:pt x="168166" y="231227"/>
                    <a:pt x="0" y="0"/>
                  </a:cubicBezTo>
                </a:path>
              </a:pathLst>
            </a:cu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0" name="Freeform 39"/>
            <p:cNvSpPr/>
            <p:nvPr/>
          </p:nvSpPr>
          <p:spPr>
            <a:xfrm>
              <a:off x="3059832" y="3645024"/>
              <a:ext cx="1008993" cy="720080"/>
            </a:xfrm>
            <a:custGeom>
              <a:avLst/>
              <a:gdLst>
                <a:gd name="connsiteX0" fmla="*/ 1008993 w 1008993"/>
                <a:gd name="connsiteY0" fmla="*/ 819807 h 819807"/>
                <a:gd name="connsiteX1" fmla="*/ 504497 w 1008993"/>
                <a:gd name="connsiteY1" fmla="*/ 599089 h 819807"/>
                <a:gd name="connsiteX2" fmla="*/ 0 w 1008993"/>
                <a:gd name="connsiteY2" fmla="*/ 0 h 819807"/>
              </a:gdLst>
              <a:ahLst/>
              <a:cxnLst>
                <a:cxn ang="0">
                  <a:pos x="connsiteX0" y="connsiteY0"/>
                </a:cxn>
                <a:cxn ang="0">
                  <a:pos x="connsiteX1" y="connsiteY1"/>
                </a:cxn>
                <a:cxn ang="0">
                  <a:pos x="connsiteX2" y="connsiteY2"/>
                </a:cxn>
              </a:cxnLst>
              <a:rect l="l" t="t" r="r" b="b"/>
              <a:pathLst>
                <a:path w="1008993" h="819807">
                  <a:moveTo>
                    <a:pt x="1008993" y="819807"/>
                  </a:moveTo>
                  <a:cubicBezTo>
                    <a:pt x="840828" y="777765"/>
                    <a:pt x="672663" y="735724"/>
                    <a:pt x="504497" y="599089"/>
                  </a:cubicBezTo>
                  <a:cubicBezTo>
                    <a:pt x="336332" y="462455"/>
                    <a:pt x="168166" y="231227"/>
                    <a:pt x="0" y="0"/>
                  </a:cubicBezTo>
                </a:path>
              </a:pathLst>
            </a:cu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42" name="Freeform 41"/>
          <p:cNvSpPr/>
          <p:nvPr/>
        </p:nvSpPr>
        <p:spPr>
          <a:xfrm>
            <a:off x="8887378" y="3229655"/>
            <a:ext cx="310100" cy="1351721"/>
          </a:xfrm>
          <a:custGeom>
            <a:avLst/>
            <a:gdLst>
              <a:gd name="connsiteX0" fmla="*/ 56984 w 310100"/>
              <a:gd name="connsiteY0" fmla="*/ 0 h 1351721"/>
              <a:gd name="connsiteX1" fmla="*/ 64935 w 310100"/>
              <a:gd name="connsiteY1" fmla="*/ 230588 h 1351721"/>
              <a:gd name="connsiteX2" fmla="*/ 49032 w 310100"/>
              <a:gd name="connsiteY2" fmla="*/ 580445 h 1351721"/>
              <a:gd name="connsiteX3" fmla="*/ 17227 w 310100"/>
              <a:gd name="connsiteY3" fmla="*/ 1017767 h 1351721"/>
              <a:gd name="connsiteX4" fmla="*/ 9276 w 310100"/>
              <a:gd name="connsiteY4" fmla="*/ 1208598 h 1351721"/>
              <a:gd name="connsiteX5" fmla="*/ 72886 w 310100"/>
              <a:gd name="connsiteY5" fmla="*/ 1311965 h 1351721"/>
              <a:gd name="connsiteX6" fmla="*/ 247815 w 310100"/>
              <a:gd name="connsiteY6" fmla="*/ 1296062 h 1351721"/>
              <a:gd name="connsiteX7" fmla="*/ 295523 w 310100"/>
              <a:gd name="connsiteY7" fmla="*/ 978010 h 1351721"/>
              <a:gd name="connsiteX8" fmla="*/ 303474 w 310100"/>
              <a:gd name="connsiteY8" fmla="*/ 707666 h 1351721"/>
              <a:gd name="connsiteX9" fmla="*/ 303474 w 310100"/>
              <a:gd name="connsiteY9" fmla="*/ 421419 h 1351721"/>
              <a:gd name="connsiteX10" fmla="*/ 263718 w 310100"/>
              <a:gd name="connsiteY10" fmla="*/ 127221 h 1351721"/>
              <a:gd name="connsiteX11" fmla="*/ 239864 w 310100"/>
              <a:gd name="connsiteY11" fmla="*/ 0 h 1351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0100" h="1351721">
                <a:moveTo>
                  <a:pt x="56984" y="0"/>
                </a:moveTo>
                <a:cubicBezTo>
                  <a:pt x="61622" y="66923"/>
                  <a:pt x="66260" y="133847"/>
                  <a:pt x="64935" y="230588"/>
                </a:cubicBezTo>
                <a:cubicBezTo>
                  <a:pt x="63610" y="327329"/>
                  <a:pt x="56983" y="449249"/>
                  <a:pt x="49032" y="580445"/>
                </a:cubicBezTo>
                <a:cubicBezTo>
                  <a:pt x="41081" y="711642"/>
                  <a:pt x="23853" y="913075"/>
                  <a:pt x="17227" y="1017767"/>
                </a:cubicBezTo>
                <a:cubicBezTo>
                  <a:pt x="10601" y="1122459"/>
                  <a:pt x="0" y="1159565"/>
                  <a:pt x="9276" y="1208598"/>
                </a:cubicBezTo>
                <a:cubicBezTo>
                  <a:pt x="18552" y="1257631"/>
                  <a:pt x="33130" y="1297388"/>
                  <a:pt x="72886" y="1311965"/>
                </a:cubicBezTo>
                <a:cubicBezTo>
                  <a:pt x="112642" y="1326542"/>
                  <a:pt x="210709" y="1351721"/>
                  <a:pt x="247815" y="1296062"/>
                </a:cubicBezTo>
                <a:cubicBezTo>
                  <a:pt x="284921" y="1240403"/>
                  <a:pt x="286246" y="1076076"/>
                  <a:pt x="295523" y="978010"/>
                </a:cubicBezTo>
                <a:cubicBezTo>
                  <a:pt x="304800" y="879944"/>
                  <a:pt x="302149" y="800431"/>
                  <a:pt x="303474" y="707666"/>
                </a:cubicBezTo>
                <a:cubicBezTo>
                  <a:pt x="304799" y="614901"/>
                  <a:pt x="310100" y="518160"/>
                  <a:pt x="303474" y="421419"/>
                </a:cubicBezTo>
                <a:cubicBezTo>
                  <a:pt x="296848" y="324678"/>
                  <a:pt x="274320" y="197458"/>
                  <a:pt x="263718" y="127221"/>
                </a:cubicBezTo>
                <a:cubicBezTo>
                  <a:pt x="253116" y="56985"/>
                  <a:pt x="239864" y="0"/>
                  <a:pt x="239864" y="0"/>
                </a:cubicBezTo>
              </a:path>
            </a:pathLst>
          </a:custGeom>
          <a:solidFill>
            <a:schemeClr val="bg1"/>
          </a:solidFill>
          <a:ln w="285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3" name="Freeform 42"/>
          <p:cNvSpPr/>
          <p:nvPr/>
        </p:nvSpPr>
        <p:spPr>
          <a:xfrm rot="365934">
            <a:off x="8624808" y="1437088"/>
            <a:ext cx="621708" cy="3079883"/>
          </a:xfrm>
          <a:custGeom>
            <a:avLst/>
            <a:gdLst>
              <a:gd name="connsiteX0" fmla="*/ 4997 w 1531495"/>
              <a:gd name="connsiteY0" fmla="*/ 47469 h 3909934"/>
              <a:gd name="connsiteX1" fmla="*/ 784485 w 1531495"/>
              <a:gd name="connsiteY1" fmla="*/ 1186721 h 3909934"/>
              <a:gd name="connsiteX2" fmla="*/ 1339121 w 1531495"/>
              <a:gd name="connsiteY2" fmla="*/ 2625777 h 3909934"/>
              <a:gd name="connsiteX3" fmla="*/ 1504013 w 1531495"/>
              <a:gd name="connsiteY3" fmla="*/ 3720059 h 3909934"/>
              <a:gd name="connsiteX4" fmla="*/ 1174229 w 1531495"/>
              <a:gd name="connsiteY4" fmla="*/ 3765029 h 3909934"/>
              <a:gd name="connsiteX5" fmla="*/ 1129259 w 1531495"/>
              <a:gd name="connsiteY5" fmla="*/ 3075482 h 3909934"/>
              <a:gd name="connsiteX6" fmla="*/ 814466 w 1531495"/>
              <a:gd name="connsiteY6" fmla="*/ 1471534 h 3909934"/>
              <a:gd name="connsiteX7" fmla="*/ 4997 w 1531495"/>
              <a:gd name="connsiteY7" fmla="*/ 47469 h 3909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31495" h="3909934">
                <a:moveTo>
                  <a:pt x="4997" y="47469"/>
                </a:moveTo>
                <a:cubicBezTo>
                  <a:pt x="0" y="0"/>
                  <a:pt x="562131" y="757003"/>
                  <a:pt x="784485" y="1186721"/>
                </a:cubicBezTo>
                <a:cubicBezTo>
                  <a:pt x="1006839" y="1616439"/>
                  <a:pt x="1219200" y="2203554"/>
                  <a:pt x="1339121" y="2625777"/>
                </a:cubicBezTo>
                <a:cubicBezTo>
                  <a:pt x="1459042" y="3048000"/>
                  <a:pt x="1531495" y="3530184"/>
                  <a:pt x="1504013" y="3720059"/>
                </a:cubicBezTo>
                <a:cubicBezTo>
                  <a:pt x="1476531" y="3909934"/>
                  <a:pt x="1236688" y="3872459"/>
                  <a:pt x="1174229" y="3765029"/>
                </a:cubicBezTo>
                <a:cubicBezTo>
                  <a:pt x="1111770" y="3657600"/>
                  <a:pt x="1189219" y="3457731"/>
                  <a:pt x="1129259" y="3075482"/>
                </a:cubicBezTo>
                <a:cubicBezTo>
                  <a:pt x="1069299" y="2693233"/>
                  <a:pt x="1001843" y="1971206"/>
                  <a:pt x="814466" y="1471534"/>
                </a:cubicBezTo>
                <a:cubicBezTo>
                  <a:pt x="627089" y="971862"/>
                  <a:pt x="9994" y="94938"/>
                  <a:pt x="4997" y="47469"/>
                </a:cubicBezTo>
                <a:close/>
              </a:path>
            </a:pathLst>
          </a:custGeom>
          <a:solidFill>
            <a:schemeClr val="bg2">
              <a:lumMod val="5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Freeform 48"/>
          <p:cNvSpPr/>
          <p:nvPr/>
        </p:nvSpPr>
        <p:spPr>
          <a:xfrm>
            <a:off x="7797733" y="3214797"/>
            <a:ext cx="310100" cy="1351721"/>
          </a:xfrm>
          <a:custGeom>
            <a:avLst/>
            <a:gdLst>
              <a:gd name="connsiteX0" fmla="*/ 56984 w 310100"/>
              <a:gd name="connsiteY0" fmla="*/ 0 h 1351721"/>
              <a:gd name="connsiteX1" fmla="*/ 64935 w 310100"/>
              <a:gd name="connsiteY1" fmla="*/ 230588 h 1351721"/>
              <a:gd name="connsiteX2" fmla="*/ 49032 w 310100"/>
              <a:gd name="connsiteY2" fmla="*/ 580445 h 1351721"/>
              <a:gd name="connsiteX3" fmla="*/ 17227 w 310100"/>
              <a:gd name="connsiteY3" fmla="*/ 1017767 h 1351721"/>
              <a:gd name="connsiteX4" fmla="*/ 9276 w 310100"/>
              <a:gd name="connsiteY4" fmla="*/ 1208598 h 1351721"/>
              <a:gd name="connsiteX5" fmla="*/ 72886 w 310100"/>
              <a:gd name="connsiteY5" fmla="*/ 1311965 h 1351721"/>
              <a:gd name="connsiteX6" fmla="*/ 247815 w 310100"/>
              <a:gd name="connsiteY6" fmla="*/ 1296062 h 1351721"/>
              <a:gd name="connsiteX7" fmla="*/ 295523 w 310100"/>
              <a:gd name="connsiteY7" fmla="*/ 978010 h 1351721"/>
              <a:gd name="connsiteX8" fmla="*/ 303474 w 310100"/>
              <a:gd name="connsiteY8" fmla="*/ 707666 h 1351721"/>
              <a:gd name="connsiteX9" fmla="*/ 303474 w 310100"/>
              <a:gd name="connsiteY9" fmla="*/ 421419 h 1351721"/>
              <a:gd name="connsiteX10" fmla="*/ 263718 w 310100"/>
              <a:gd name="connsiteY10" fmla="*/ 127221 h 1351721"/>
              <a:gd name="connsiteX11" fmla="*/ 239864 w 310100"/>
              <a:gd name="connsiteY11" fmla="*/ 0 h 1351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0100" h="1351721">
                <a:moveTo>
                  <a:pt x="56984" y="0"/>
                </a:moveTo>
                <a:cubicBezTo>
                  <a:pt x="61622" y="66923"/>
                  <a:pt x="66260" y="133847"/>
                  <a:pt x="64935" y="230588"/>
                </a:cubicBezTo>
                <a:cubicBezTo>
                  <a:pt x="63610" y="327329"/>
                  <a:pt x="56983" y="449249"/>
                  <a:pt x="49032" y="580445"/>
                </a:cubicBezTo>
                <a:cubicBezTo>
                  <a:pt x="41081" y="711642"/>
                  <a:pt x="23853" y="913075"/>
                  <a:pt x="17227" y="1017767"/>
                </a:cubicBezTo>
                <a:cubicBezTo>
                  <a:pt x="10601" y="1122459"/>
                  <a:pt x="0" y="1159565"/>
                  <a:pt x="9276" y="1208598"/>
                </a:cubicBezTo>
                <a:cubicBezTo>
                  <a:pt x="18552" y="1257631"/>
                  <a:pt x="33130" y="1297388"/>
                  <a:pt x="72886" y="1311965"/>
                </a:cubicBezTo>
                <a:cubicBezTo>
                  <a:pt x="112642" y="1326542"/>
                  <a:pt x="210709" y="1351721"/>
                  <a:pt x="247815" y="1296062"/>
                </a:cubicBezTo>
                <a:cubicBezTo>
                  <a:pt x="284921" y="1240403"/>
                  <a:pt x="286246" y="1076076"/>
                  <a:pt x="295523" y="978010"/>
                </a:cubicBezTo>
                <a:cubicBezTo>
                  <a:pt x="304800" y="879944"/>
                  <a:pt x="302149" y="800431"/>
                  <a:pt x="303474" y="707666"/>
                </a:cubicBezTo>
                <a:cubicBezTo>
                  <a:pt x="304799" y="614901"/>
                  <a:pt x="310100" y="518160"/>
                  <a:pt x="303474" y="421419"/>
                </a:cubicBezTo>
                <a:cubicBezTo>
                  <a:pt x="296848" y="324678"/>
                  <a:pt x="274320" y="197458"/>
                  <a:pt x="263718" y="127221"/>
                </a:cubicBezTo>
                <a:cubicBezTo>
                  <a:pt x="253116" y="56985"/>
                  <a:pt x="239864" y="0"/>
                  <a:pt x="239864" y="0"/>
                </a:cubicBezTo>
              </a:path>
            </a:pathLst>
          </a:custGeom>
          <a:solidFill>
            <a:schemeClr val="bg1"/>
          </a:solidFill>
          <a:ln w="285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0" name="Freeform 49"/>
          <p:cNvSpPr/>
          <p:nvPr/>
        </p:nvSpPr>
        <p:spPr>
          <a:xfrm rot="365934">
            <a:off x="7544688" y="1412705"/>
            <a:ext cx="621708" cy="3079883"/>
          </a:xfrm>
          <a:custGeom>
            <a:avLst/>
            <a:gdLst>
              <a:gd name="connsiteX0" fmla="*/ 4997 w 1531495"/>
              <a:gd name="connsiteY0" fmla="*/ 47469 h 3909934"/>
              <a:gd name="connsiteX1" fmla="*/ 784485 w 1531495"/>
              <a:gd name="connsiteY1" fmla="*/ 1186721 h 3909934"/>
              <a:gd name="connsiteX2" fmla="*/ 1339121 w 1531495"/>
              <a:gd name="connsiteY2" fmla="*/ 2625777 h 3909934"/>
              <a:gd name="connsiteX3" fmla="*/ 1504013 w 1531495"/>
              <a:gd name="connsiteY3" fmla="*/ 3720059 h 3909934"/>
              <a:gd name="connsiteX4" fmla="*/ 1174229 w 1531495"/>
              <a:gd name="connsiteY4" fmla="*/ 3765029 h 3909934"/>
              <a:gd name="connsiteX5" fmla="*/ 1129259 w 1531495"/>
              <a:gd name="connsiteY5" fmla="*/ 3075482 h 3909934"/>
              <a:gd name="connsiteX6" fmla="*/ 814466 w 1531495"/>
              <a:gd name="connsiteY6" fmla="*/ 1471534 h 3909934"/>
              <a:gd name="connsiteX7" fmla="*/ 4997 w 1531495"/>
              <a:gd name="connsiteY7" fmla="*/ 47469 h 3909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31495" h="3909934">
                <a:moveTo>
                  <a:pt x="4997" y="47469"/>
                </a:moveTo>
                <a:cubicBezTo>
                  <a:pt x="0" y="0"/>
                  <a:pt x="562131" y="757003"/>
                  <a:pt x="784485" y="1186721"/>
                </a:cubicBezTo>
                <a:cubicBezTo>
                  <a:pt x="1006839" y="1616439"/>
                  <a:pt x="1219200" y="2203554"/>
                  <a:pt x="1339121" y="2625777"/>
                </a:cubicBezTo>
                <a:cubicBezTo>
                  <a:pt x="1459042" y="3048000"/>
                  <a:pt x="1531495" y="3530184"/>
                  <a:pt x="1504013" y="3720059"/>
                </a:cubicBezTo>
                <a:cubicBezTo>
                  <a:pt x="1476531" y="3909934"/>
                  <a:pt x="1236688" y="3872459"/>
                  <a:pt x="1174229" y="3765029"/>
                </a:cubicBezTo>
                <a:cubicBezTo>
                  <a:pt x="1111770" y="3657600"/>
                  <a:pt x="1189219" y="3457731"/>
                  <a:pt x="1129259" y="3075482"/>
                </a:cubicBezTo>
                <a:cubicBezTo>
                  <a:pt x="1069299" y="2693233"/>
                  <a:pt x="1001843" y="1971206"/>
                  <a:pt x="814466" y="1471534"/>
                </a:cubicBezTo>
                <a:cubicBezTo>
                  <a:pt x="627089" y="971862"/>
                  <a:pt x="9994" y="94938"/>
                  <a:pt x="4997" y="47469"/>
                </a:cubicBezTo>
                <a:close/>
              </a:path>
            </a:pathLst>
          </a:custGeom>
          <a:solidFill>
            <a:schemeClr val="bg2">
              <a:lumMod val="5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Freeform 56"/>
          <p:cNvSpPr/>
          <p:nvPr/>
        </p:nvSpPr>
        <p:spPr>
          <a:xfrm>
            <a:off x="2796628" y="3209925"/>
            <a:ext cx="1455738" cy="1047750"/>
          </a:xfrm>
          <a:custGeom>
            <a:avLst/>
            <a:gdLst>
              <a:gd name="connsiteX0" fmla="*/ 0 w 1455738"/>
              <a:gd name="connsiteY0" fmla="*/ 19050 h 1047750"/>
              <a:gd name="connsiteX1" fmla="*/ 209550 w 1455738"/>
              <a:gd name="connsiteY1" fmla="*/ 142875 h 1047750"/>
              <a:gd name="connsiteX2" fmla="*/ 542925 w 1455738"/>
              <a:gd name="connsiteY2" fmla="*/ 428625 h 1047750"/>
              <a:gd name="connsiteX3" fmla="*/ 923925 w 1455738"/>
              <a:gd name="connsiteY3" fmla="*/ 752475 h 1047750"/>
              <a:gd name="connsiteX4" fmla="*/ 1228725 w 1455738"/>
              <a:gd name="connsiteY4" fmla="*/ 1019175 h 1047750"/>
              <a:gd name="connsiteX5" fmla="*/ 1428750 w 1455738"/>
              <a:gd name="connsiteY5" fmla="*/ 923925 h 1047750"/>
              <a:gd name="connsiteX6" fmla="*/ 1390650 w 1455738"/>
              <a:gd name="connsiteY6" fmla="*/ 752475 h 1047750"/>
              <a:gd name="connsiteX7" fmla="*/ 1133475 w 1455738"/>
              <a:gd name="connsiteY7" fmla="*/ 514350 h 1047750"/>
              <a:gd name="connsiteX8" fmla="*/ 723900 w 1455738"/>
              <a:gd name="connsiteY8" fmla="*/ 219075 h 1047750"/>
              <a:gd name="connsiteX9" fmla="*/ 390525 w 1455738"/>
              <a:gd name="connsiteY9" fmla="*/ 0 h 1047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455738" h="1047750">
                <a:moveTo>
                  <a:pt x="0" y="19050"/>
                </a:moveTo>
                <a:cubicBezTo>
                  <a:pt x="59531" y="46831"/>
                  <a:pt x="119063" y="74613"/>
                  <a:pt x="209550" y="142875"/>
                </a:cubicBezTo>
                <a:cubicBezTo>
                  <a:pt x="300037" y="211137"/>
                  <a:pt x="542925" y="428625"/>
                  <a:pt x="542925" y="428625"/>
                </a:cubicBezTo>
                <a:lnTo>
                  <a:pt x="923925" y="752475"/>
                </a:lnTo>
                <a:cubicBezTo>
                  <a:pt x="1038225" y="850900"/>
                  <a:pt x="1144588" y="990600"/>
                  <a:pt x="1228725" y="1019175"/>
                </a:cubicBezTo>
                <a:cubicBezTo>
                  <a:pt x="1312862" y="1047750"/>
                  <a:pt x="1401762" y="968375"/>
                  <a:pt x="1428750" y="923925"/>
                </a:cubicBezTo>
                <a:cubicBezTo>
                  <a:pt x="1455738" y="879475"/>
                  <a:pt x="1439863" y="820738"/>
                  <a:pt x="1390650" y="752475"/>
                </a:cubicBezTo>
                <a:cubicBezTo>
                  <a:pt x="1341438" y="684213"/>
                  <a:pt x="1244600" y="603250"/>
                  <a:pt x="1133475" y="514350"/>
                </a:cubicBezTo>
                <a:cubicBezTo>
                  <a:pt x="1022350" y="425450"/>
                  <a:pt x="847725" y="304800"/>
                  <a:pt x="723900" y="219075"/>
                </a:cubicBezTo>
                <a:cubicBezTo>
                  <a:pt x="600075" y="133350"/>
                  <a:pt x="495300" y="66675"/>
                  <a:pt x="390525" y="0"/>
                </a:cubicBezTo>
              </a:path>
            </a:pathLst>
          </a:custGeom>
          <a:solidFill>
            <a:schemeClr val="bg1"/>
          </a:solidFill>
          <a:ln w="285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56" name="Freeform 55"/>
          <p:cNvSpPr/>
          <p:nvPr/>
        </p:nvSpPr>
        <p:spPr>
          <a:xfrm rot="18800145">
            <a:off x="2569934" y="1731818"/>
            <a:ext cx="621708" cy="3079883"/>
          </a:xfrm>
          <a:custGeom>
            <a:avLst/>
            <a:gdLst>
              <a:gd name="connsiteX0" fmla="*/ 4997 w 1531495"/>
              <a:gd name="connsiteY0" fmla="*/ 47469 h 3909934"/>
              <a:gd name="connsiteX1" fmla="*/ 784485 w 1531495"/>
              <a:gd name="connsiteY1" fmla="*/ 1186721 h 3909934"/>
              <a:gd name="connsiteX2" fmla="*/ 1339121 w 1531495"/>
              <a:gd name="connsiteY2" fmla="*/ 2625777 h 3909934"/>
              <a:gd name="connsiteX3" fmla="*/ 1504013 w 1531495"/>
              <a:gd name="connsiteY3" fmla="*/ 3720059 h 3909934"/>
              <a:gd name="connsiteX4" fmla="*/ 1174229 w 1531495"/>
              <a:gd name="connsiteY4" fmla="*/ 3765029 h 3909934"/>
              <a:gd name="connsiteX5" fmla="*/ 1129259 w 1531495"/>
              <a:gd name="connsiteY5" fmla="*/ 3075482 h 3909934"/>
              <a:gd name="connsiteX6" fmla="*/ 814466 w 1531495"/>
              <a:gd name="connsiteY6" fmla="*/ 1471534 h 3909934"/>
              <a:gd name="connsiteX7" fmla="*/ 4997 w 1531495"/>
              <a:gd name="connsiteY7" fmla="*/ 47469 h 3909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31495" h="3909934">
                <a:moveTo>
                  <a:pt x="4997" y="47469"/>
                </a:moveTo>
                <a:cubicBezTo>
                  <a:pt x="0" y="0"/>
                  <a:pt x="562131" y="757003"/>
                  <a:pt x="784485" y="1186721"/>
                </a:cubicBezTo>
                <a:cubicBezTo>
                  <a:pt x="1006839" y="1616439"/>
                  <a:pt x="1219200" y="2203554"/>
                  <a:pt x="1339121" y="2625777"/>
                </a:cubicBezTo>
                <a:cubicBezTo>
                  <a:pt x="1459042" y="3048000"/>
                  <a:pt x="1531495" y="3530184"/>
                  <a:pt x="1504013" y="3720059"/>
                </a:cubicBezTo>
                <a:cubicBezTo>
                  <a:pt x="1476531" y="3909934"/>
                  <a:pt x="1236688" y="3872459"/>
                  <a:pt x="1174229" y="3765029"/>
                </a:cubicBezTo>
                <a:cubicBezTo>
                  <a:pt x="1111770" y="3657600"/>
                  <a:pt x="1189219" y="3457731"/>
                  <a:pt x="1129259" y="3075482"/>
                </a:cubicBezTo>
                <a:cubicBezTo>
                  <a:pt x="1069299" y="2693233"/>
                  <a:pt x="1001843" y="1971206"/>
                  <a:pt x="814466" y="1471534"/>
                </a:cubicBezTo>
                <a:cubicBezTo>
                  <a:pt x="627089" y="971862"/>
                  <a:pt x="9994" y="94938"/>
                  <a:pt x="4997" y="47469"/>
                </a:cubicBezTo>
                <a:close/>
              </a:path>
            </a:pathLst>
          </a:custGeom>
          <a:solidFill>
            <a:schemeClr val="bg2">
              <a:lumMod val="5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58" name="Group 57"/>
          <p:cNvGrpSpPr/>
          <p:nvPr/>
        </p:nvGrpSpPr>
        <p:grpSpPr>
          <a:xfrm>
            <a:off x="8328248" y="3645024"/>
            <a:ext cx="717684" cy="720080"/>
            <a:chOff x="3058510" y="3645024"/>
            <a:chExt cx="1010315" cy="720080"/>
          </a:xfrm>
        </p:grpSpPr>
        <p:sp>
          <p:nvSpPr>
            <p:cNvPr id="59" name="Freeform 58"/>
            <p:cNvSpPr/>
            <p:nvPr/>
          </p:nvSpPr>
          <p:spPr>
            <a:xfrm>
              <a:off x="3058510" y="3672484"/>
              <a:ext cx="1008993" cy="548604"/>
            </a:xfrm>
            <a:custGeom>
              <a:avLst/>
              <a:gdLst>
                <a:gd name="connsiteX0" fmla="*/ 1008993 w 1008993"/>
                <a:gd name="connsiteY0" fmla="*/ 819807 h 819807"/>
                <a:gd name="connsiteX1" fmla="*/ 504497 w 1008993"/>
                <a:gd name="connsiteY1" fmla="*/ 599089 h 819807"/>
                <a:gd name="connsiteX2" fmla="*/ 0 w 1008993"/>
                <a:gd name="connsiteY2" fmla="*/ 0 h 819807"/>
              </a:gdLst>
              <a:ahLst/>
              <a:cxnLst>
                <a:cxn ang="0">
                  <a:pos x="connsiteX0" y="connsiteY0"/>
                </a:cxn>
                <a:cxn ang="0">
                  <a:pos x="connsiteX1" y="connsiteY1"/>
                </a:cxn>
                <a:cxn ang="0">
                  <a:pos x="connsiteX2" y="connsiteY2"/>
                </a:cxn>
              </a:cxnLst>
              <a:rect l="l" t="t" r="r" b="b"/>
              <a:pathLst>
                <a:path w="1008993" h="819807">
                  <a:moveTo>
                    <a:pt x="1008993" y="819807"/>
                  </a:moveTo>
                  <a:cubicBezTo>
                    <a:pt x="840828" y="777765"/>
                    <a:pt x="672663" y="735724"/>
                    <a:pt x="504497" y="599089"/>
                  </a:cubicBezTo>
                  <a:cubicBezTo>
                    <a:pt x="336332" y="462455"/>
                    <a:pt x="168166" y="231227"/>
                    <a:pt x="0" y="0"/>
                  </a:cubicBezTo>
                </a:path>
              </a:pathLst>
            </a:cu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0" name="Freeform 59"/>
            <p:cNvSpPr/>
            <p:nvPr/>
          </p:nvSpPr>
          <p:spPr>
            <a:xfrm>
              <a:off x="3059832" y="3676556"/>
              <a:ext cx="1008993" cy="472524"/>
            </a:xfrm>
            <a:custGeom>
              <a:avLst/>
              <a:gdLst>
                <a:gd name="connsiteX0" fmla="*/ 1008993 w 1008993"/>
                <a:gd name="connsiteY0" fmla="*/ 819807 h 819807"/>
                <a:gd name="connsiteX1" fmla="*/ 504497 w 1008993"/>
                <a:gd name="connsiteY1" fmla="*/ 599089 h 819807"/>
                <a:gd name="connsiteX2" fmla="*/ 0 w 1008993"/>
                <a:gd name="connsiteY2" fmla="*/ 0 h 819807"/>
              </a:gdLst>
              <a:ahLst/>
              <a:cxnLst>
                <a:cxn ang="0">
                  <a:pos x="connsiteX0" y="connsiteY0"/>
                </a:cxn>
                <a:cxn ang="0">
                  <a:pos x="connsiteX1" y="connsiteY1"/>
                </a:cxn>
                <a:cxn ang="0">
                  <a:pos x="connsiteX2" y="connsiteY2"/>
                </a:cxn>
              </a:cxnLst>
              <a:rect l="l" t="t" r="r" b="b"/>
              <a:pathLst>
                <a:path w="1008993" h="819807">
                  <a:moveTo>
                    <a:pt x="1008993" y="819807"/>
                  </a:moveTo>
                  <a:cubicBezTo>
                    <a:pt x="840828" y="777765"/>
                    <a:pt x="672663" y="735724"/>
                    <a:pt x="504497" y="599089"/>
                  </a:cubicBezTo>
                  <a:cubicBezTo>
                    <a:pt x="336332" y="462455"/>
                    <a:pt x="168166" y="231227"/>
                    <a:pt x="0" y="0"/>
                  </a:cubicBezTo>
                </a:path>
              </a:pathLst>
            </a:cu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1" name="Freeform 60"/>
            <p:cNvSpPr/>
            <p:nvPr/>
          </p:nvSpPr>
          <p:spPr>
            <a:xfrm>
              <a:off x="3059832" y="3676556"/>
              <a:ext cx="1008993" cy="616540"/>
            </a:xfrm>
            <a:custGeom>
              <a:avLst/>
              <a:gdLst>
                <a:gd name="connsiteX0" fmla="*/ 1008993 w 1008993"/>
                <a:gd name="connsiteY0" fmla="*/ 819807 h 819807"/>
                <a:gd name="connsiteX1" fmla="*/ 504497 w 1008993"/>
                <a:gd name="connsiteY1" fmla="*/ 599089 h 819807"/>
                <a:gd name="connsiteX2" fmla="*/ 0 w 1008993"/>
                <a:gd name="connsiteY2" fmla="*/ 0 h 819807"/>
              </a:gdLst>
              <a:ahLst/>
              <a:cxnLst>
                <a:cxn ang="0">
                  <a:pos x="connsiteX0" y="connsiteY0"/>
                </a:cxn>
                <a:cxn ang="0">
                  <a:pos x="connsiteX1" y="connsiteY1"/>
                </a:cxn>
                <a:cxn ang="0">
                  <a:pos x="connsiteX2" y="connsiteY2"/>
                </a:cxn>
              </a:cxnLst>
              <a:rect l="l" t="t" r="r" b="b"/>
              <a:pathLst>
                <a:path w="1008993" h="819807">
                  <a:moveTo>
                    <a:pt x="1008993" y="819807"/>
                  </a:moveTo>
                  <a:cubicBezTo>
                    <a:pt x="840828" y="777765"/>
                    <a:pt x="672663" y="735724"/>
                    <a:pt x="504497" y="599089"/>
                  </a:cubicBezTo>
                  <a:cubicBezTo>
                    <a:pt x="336332" y="462455"/>
                    <a:pt x="168166" y="231227"/>
                    <a:pt x="0" y="0"/>
                  </a:cubicBezTo>
                </a:path>
              </a:pathLst>
            </a:cu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2" name="Freeform 61"/>
            <p:cNvSpPr/>
            <p:nvPr/>
          </p:nvSpPr>
          <p:spPr>
            <a:xfrm>
              <a:off x="3059832" y="3645024"/>
              <a:ext cx="1008993" cy="720080"/>
            </a:xfrm>
            <a:custGeom>
              <a:avLst/>
              <a:gdLst>
                <a:gd name="connsiteX0" fmla="*/ 1008993 w 1008993"/>
                <a:gd name="connsiteY0" fmla="*/ 819807 h 819807"/>
                <a:gd name="connsiteX1" fmla="*/ 504497 w 1008993"/>
                <a:gd name="connsiteY1" fmla="*/ 599089 h 819807"/>
                <a:gd name="connsiteX2" fmla="*/ 0 w 1008993"/>
                <a:gd name="connsiteY2" fmla="*/ 0 h 819807"/>
              </a:gdLst>
              <a:ahLst/>
              <a:cxnLst>
                <a:cxn ang="0">
                  <a:pos x="connsiteX0" y="connsiteY0"/>
                </a:cxn>
                <a:cxn ang="0">
                  <a:pos x="connsiteX1" y="connsiteY1"/>
                </a:cxn>
                <a:cxn ang="0">
                  <a:pos x="connsiteX2" y="connsiteY2"/>
                </a:cxn>
              </a:cxnLst>
              <a:rect l="l" t="t" r="r" b="b"/>
              <a:pathLst>
                <a:path w="1008993" h="819807">
                  <a:moveTo>
                    <a:pt x="1008993" y="819807"/>
                  </a:moveTo>
                  <a:cubicBezTo>
                    <a:pt x="840828" y="777765"/>
                    <a:pt x="672663" y="735724"/>
                    <a:pt x="504497" y="599089"/>
                  </a:cubicBezTo>
                  <a:cubicBezTo>
                    <a:pt x="336332" y="462455"/>
                    <a:pt x="168166" y="231227"/>
                    <a:pt x="0" y="0"/>
                  </a:cubicBezTo>
                </a:path>
              </a:pathLst>
            </a:cu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63" name="Group 62"/>
          <p:cNvGrpSpPr/>
          <p:nvPr/>
        </p:nvGrpSpPr>
        <p:grpSpPr>
          <a:xfrm>
            <a:off x="7248128" y="3645024"/>
            <a:ext cx="717684" cy="720080"/>
            <a:chOff x="3058510" y="3645024"/>
            <a:chExt cx="1010315" cy="720080"/>
          </a:xfrm>
        </p:grpSpPr>
        <p:sp>
          <p:nvSpPr>
            <p:cNvPr id="64" name="Freeform 63"/>
            <p:cNvSpPr/>
            <p:nvPr/>
          </p:nvSpPr>
          <p:spPr>
            <a:xfrm>
              <a:off x="3058510" y="3672484"/>
              <a:ext cx="1008993" cy="548604"/>
            </a:xfrm>
            <a:custGeom>
              <a:avLst/>
              <a:gdLst>
                <a:gd name="connsiteX0" fmla="*/ 1008993 w 1008993"/>
                <a:gd name="connsiteY0" fmla="*/ 819807 h 819807"/>
                <a:gd name="connsiteX1" fmla="*/ 504497 w 1008993"/>
                <a:gd name="connsiteY1" fmla="*/ 599089 h 819807"/>
                <a:gd name="connsiteX2" fmla="*/ 0 w 1008993"/>
                <a:gd name="connsiteY2" fmla="*/ 0 h 819807"/>
              </a:gdLst>
              <a:ahLst/>
              <a:cxnLst>
                <a:cxn ang="0">
                  <a:pos x="connsiteX0" y="connsiteY0"/>
                </a:cxn>
                <a:cxn ang="0">
                  <a:pos x="connsiteX1" y="connsiteY1"/>
                </a:cxn>
                <a:cxn ang="0">
                  <a:pos x="connsiteX2" y="connsiteY2"/>
                </a:cxn>
              </a:cxnLst>
              <a:rect l="l" t="t" r="r" b="b"/>
              <a:pathLst>
                <a:path w="1008993" h="819807">
                  <a:moveTo>
                    <a:pt x="1008993" y="819807"/>
                  </a:moveTo>
                  <a:cubicBezTo>
                    <a:pt x="840828" y="777765"/>
                    <a:pt x="672663" y="735724"/>
                    <a:pt x="504497" y="599089"/>
                  </a:cubicBezTo>
                  <a:cubicBezTo>
                    <a:pt x="336332" y="462455"/>
                    <a:pt x="168166" y="231227"/>
                    <a:pt x="0" y="0"/>
                  </a:cubicBezTo>
                </a:path>
              </a:pathLst>
            </a:cu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5" name="Freeform 64"/>
            <p:cNvSpPr/>
            <p:nvPr/>
          </p:nvSpPr>
          <p:spPr>
            <a:xfrm>
              <a:off x="3059832" y="3676556"/>
              <a:ext cx="1008993" cy="472524"/>
            </a:xfrm>
            <a:custGeom>
              <a:avLst/>
              <a:gdLst>
                <a:gd name="connsiteX0" fmla="*/ 1008993 w 1008993"/>
                <a:gd name="connsiteY0" fmla="*/ 819807 h 819807"/>
                <a:gd name="connsiteX1" fmla="*/ 504497 w 1008993"/>
                <a:gd name="connsiteY1" fmla="*/ 599089 h 819807"/>
                <a:gd name="connsiteX2" fmla="*/ 0 w 1008993"/>
                <a:gd name="connsiteY2" fmla="*/ 0 h 819807"/>
              </a:gdLst>
              <a:ahLst/>
              <a:cxnLst>
                <a:cxn ang="0">
                  <a:pos x="connsiteX0" y="connsiteY0"/>
                </a:cxn>
                <a:cxn ang="0">
                  <a:pos x="connsiteX1" y="connsiteY1"/>
                </a:cxn>
                <a:cxn ang="0">
                  <a:pos x="connsiteX2" y="connsiteY2"/>
                </a:cxn>
              </a:cxnLst>
              <a:rect l="l" t="t" r="r" b="b"/>
              <a:pathLst>
                <a:path w="1008993" h="819807">
                  <a:moveTo>
                    <a:pt x="1008993" y="819807"/>
                  </a:moveTo>
                  <a:cubicBezTo>
                    <a:pt x="840828" y="777765"/>
                    <a:pt x="672663" y="735724"/>
                    <a:pt x="504497" y="599089"/>
                  </a:cubicBezTo>
                  <a:cubicBezTo>
                    <a:pt x="336332" y="462455"/>
                    <a:pt x="168166" y="231227"/>
                    <a:pt x="0" y="0"/>
                  </a:cubicBezTo>
                </a:path>
              </a:pathLst>
            </a:cu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6" name="Freeform 65"/>
            <p:cNvSpPr/>
            <p:nvPr/>
          </p:nvSpPr>
          <p:spPr>
            <a:xfrm>
              <a:off x="3059832" y="3676556"/>
              <a:ext cx="1008993" cy="616540"/>
            </a:xfrm>
            <a:custGeom>
              <a:avLst/>
              <a:gdLst>
                <a:gd name="connsiteX0" fmla="*/ 1008993 w 1008993"/>
                <a:gd name="connsiteY0" fmla="*/ 819807 h 819807"/>
                <a:gd name="connsiteX1" fmla="*/ 504497 w 1008993"/>
                <a:gd name="connsiteY1" fmla="*/ 599089 h 819807"/>
                <a:gd name="connsiteX2" fmla="*/ 0 w 1008993"/>
                <a:gd name="connsiteY2" fmla="*/ 0 h 819807"/>
              </a:gdLst>
              <a:ahLst/>
              <a:cxnLst>
                <a:cxn ang="0">
                  <a:pos x="connsiteX0" y="connsiteY0"/>
                </a:cxn>
                <a:cxn ang="0">
                  <a:pos x="connsiteX1" y="connsiteY1"/>
                </a:cxn>
                <a:cxn ang="0">
                  <a:pos x="connsiteX2" y="connsiteY2"/>
                </a:cxn>
              </a:cxnLst>
              <a:rect l="l" t="t" r="r" b="b"/>
              <a:pathLst>
                <a:path w="1008993" h="819807">
                  <a:moveTo>
                    <a:pt x="1008993" y="819807"/>
                  </a:moveTo>
                  <a:cubicBezTo>
                    <a:pt x="840828" y="777765"/>
                    <a:pt x="672663" y="735724"/>
                    <a:pt x="504497" y="599089"/>
                  </a:cubicBezTo>
                  <a:cubicBezTo>
                    <a:pt x="336332" y="462455"/>
                    <a:pt x="168166" y="231227"/>
                    <a:pt x="0" y="0"/>
                  </a:cubicBezTo>
                </a:path>
              </a:pathLst>
            </a:cu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67" name="Freeform 66"/>
            <p:cNvSpPr/>
            <p:nvPr/>
          </p:nvSpPr>
          <p:spPr>
            <a:xfrm>
              <a:off x="3059832" y="3645024"/>
              <a:ext cx="1008993" cy="720080"/>
            </a:xfrm>
            <a:custGeom>
              <a:avLst/>
              <a:gdLst>
                <a:gd name="connsiteX0" fmla="*/ 1008993 w 1008993"/>
                <a:gd name="connsiteY0" fmla="*/ 819807 h 819807"/>
                <a:gd name="connsiteX1" fmla="*/ 504497 w 1008993"/>
                <a:gd name="connsiteY1" fmla="*/ 599089 h 819807"/>
                <a:gd name="connsiteX2" fmla="*/ 0 w 1008993"/>
                <a:gd name="connsiteY2" fmla="*/ 0 h 819807"/>
              </a:gdLst>
              <a:ahLst/>
              <a:cxnLst>
                <a:cxn ang="0">
                  <a:pos x="connsiteX0" y="connsiteY0"/>
                </a:cxn>
                <a:cxn ang="0">
                  <a:pos x="connsiteX1" y="connsiteY1"/>
                </a:cxn>
                <a:cxn ang="0">
                  <a:pos x="connsiteX2" y="connsiteY2"/>
                </a:cxn>
              </a:cxnLst>
              <a:rect l="l" t="t" r="r" b="b"/>
              <a:pathLst>
                <a:path w="1008993" h="819807">
                  <a:moveTo>
                    <a:pt x="1008993" y="819807"/>
                  </a:moveTo>
                  <a:cubicBezTo>
                    <a:pt x="840828" y="777765"/>
                    <a:pt x="672663" y="735724"/>
                    <a:pt x="504497" y="599089"/>
                  </a:cubicBezTo>
                  <a:cubicBezTo>
                    <a:pt x="336332" y="462455"/>
                    <a:pt x="168166" y="231227"/>
                    <a:pt x="0" y="0"/>
                  </a:cubicBezTo>
                </a:path>
              </a:pathLst>
            </a:custGeom>
            <a:ln w="28575">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68" name="Group 67"/>
          <p:cNvGrpSpPr/>
          <p:nvPr/>
        </p:nvGrpSpPr>
        <p:grpSpPr>
          <a:xfrm rot="20266019">
            <a:off x="2833889" y="3483803"/>
            <a:ext cx="979566" cy="720080"/>
            <a:chOff x="3058510" y="3645024"/>
            <a:chExt cx="1010315" cy="720080"/>
          </a:xfrm>
        </p:grpSpPr>
        <p:sp>
          <p:nvSpPr>
            <p:cNvPr id="69" name="Freeform 68"/>
            <p:cNvSpPr/>
            <p:nvPr/>
          </p:nvSpPr>
          <p:spPr>
            <a:xfrm>
              <a:off x="3058510" y="3672484"/>
              <a:ext cx="1008993" cy="548604"/>
            </a:xfrm>
            <a:custGeom>
              <a:avLst/>
              <a:gdLst>
                <a:gd name="connsiteX0" fmla="*/ 1008993 w 1008993"/>
                <a:gd name="connsiteY0" fmla="*/ 819807 h 819807"/>
                <a:gd name="connsiteX1" fmla="*/ 504497 w 1008993"/>
                <a:gd name="connsiteY1" fmla="*/ 599089 h 819807"/>
                <a:gd name="connsiteX2" fmla="*/ 0 w 1008993"/>
                <a:gd name="connsiteY2" fmla="*/ 0 h 819807"/>
              </a:gdLst>
              <a:ahLst/>
              <a:cxnLst>
                <a:cxn ang="0">
                  <a:pos x="connsiteX0" y="connsiteY0"/>
                </a:cxn>
                <a:cxn ang="0">
                  <a:pos x="connsiteX1" y="connsiteY1"/>
                </a:cxn>
                <a:cxn ang="0">
                  <a:pos x="connsiteX2" y="connsiteY2"/>
                </a:cxn>
              </a:cxnLst>
              <a:rect l="l" t="t" r="r" b="b"/>
              <a:pathLst>
                <a:path w="1008993" h="819807">
                  <a:moveTo>
                    <a:pt x="1008993" y="819807"/>
                  </a:moveTo>
                  <a:cubicBezTo>
                    <a:pt x="840828" y="777765"/>
                    <a:pt x="672663" y="735724"/>
                    <a:pt x="504497" y="599089"/>
                  </a:cubicBezTo>
                  <a:cubicBezTo>
                    <a:pt x="336332" y="462455"/>
                    <a:pt x="168166" y="231227"/>
                    <a:pt x="0" y="0"/>
                  </a:cubicBez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70" name="Freeform 69"/>
            <p:cNvSpPr/>
            <p:nvPr/>
          </p:nvSpPr>
          <p:spPr>
            <a:xfrm>
              <a:off x="3059832" y="3676556"/>
              <a:ext cx="1008993" cy="472524"/>
            </a:xfrm>
            <a:custGeom>
              <a:avLst/>
              <a:gdLst>
                <a:gd name="connsiteX0" fmla="*/ 1008993 w 1008993"/>
                <a:gd name="connsiteY0" fmla="*/ 819807 h 819807"/>
                <a:gd name="connsiteX1" fmla="*/ 504497 w 1008993"/>
                <a:gd name="connsiteY1" fmla="*/ 599089 h 819807"/>
                <a:gd name="connsiteX2" fmla="*/ 0 w 1008993"/>
                <a:gd name="connsiteY2" fmla="*/ 0 h 819807"/>
              </a:gdLst>
              <a:ahLst/>
              <a:cxnLst>
                <a:cxn ang="0">
                  <a:pos x="connsiteX0" y="connsiteY0"/>
                </a:cxn>
                <a:cxn ang="0">
                  <a:pos x="connsiteX1" y="connsiteY1"/>
                </a:cxn>
                <a:cxn ang="0">
                  <a:pos x="connsiteX2" y="connsiteY2"/>
                </a:cxn>
              </a:cxnLst>
              <a:rect l="l" t="t" r="r" b="b"/>
              <a:pathLst>
                <a:path w="1008993" h="819807">
                  <a:moveTo>
                    <a:pt x="1008993" y="819807"/>
                  </a:moveTo>
                  <a:cubicBezTo>
                    <a:pt x="840828" y="777765"/>
                    <a:pt x="672663" y="735724"/>
                    <a:pt x="504497" y="599089"/>
                  </a:cubicBezTo>
                  <a:cubicBezTo>
                    <a:pt x="336332" y="462455"/>
                    <a:pt x="168166" y="231227"/>
                    <a:pt x="0" y="0"/>
                  </a:cubicBez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71" name="Freeform 70"/>
            <p:cNvSpPr/>
            <p:nvPr/>
          </p:nvSpPr>
          <p:spPr>
            <a:xfrm>
              <a:off x="3059832" y="3676556"/>
              <a:ext cx="1008993" cy="616540"/>
            </a:xfrm>
            <a:custGeom>
              <a:avLst/>
              <a:gdLst>
                <a:gd name="connsiteX0" fmla="*/ 1008993 w 1008993"/>
                <a:gd name="connsiteY0" fmla="*/ 819807 h 819807"/>
                <a:gd name="connsiteX1" fmla="*/ 504497 w 1008993"/>
                <a:gd name="connsiteY1" fmla="*/ 599089 h 819807"/>
                <a:gd name="connsiteX2" fmla="*/ 0 w 1008993"/>
                <a:gd name="connsiteY2" fmla="*/ 0 h 819807"/>
              </a:gdLst>
              <a:ahLst/>
              <a:cxnLst>
                <a:cxn ang="0">
                  <a:pos x="connsiteX0" y="connsiteY0"/>
                </a:cxn>
                <a:cxn ang="0">
                  <a:pos x="connsiteX1" y="connsiteY1"/>
                </a:cxn>
                <a:cxn ang="0">
                  <a:pos x="connsiteX2" y="connsiteY2"/>
                </a:cxn>
              </a:cxnLst>
              <a:rect l="l" t="t" r="r" b="b"/>
              <a:pathLst>
                <a:path w="1008993" h="819807">
                  <a:moveTo>
                    <a:pt x="1008993" y="819807"/>
                  </a:moveTo>
                  <a:cubicBezTo>
                    <a:pt x="840828" y="777765"/>
                    <a:pt x="672663" y="735724"/>
                    <a:pt x="504497" y="599089"/>
                  </a:cubicBezTo>
                  <a:cubicBezTo>
                    <a:pt x="336332" y="462455"/>
                    <a:pt x="168166" y="231227"/>
                    <a:pt x="0" y="0"/>
                  </a:cubicBez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72" name="Freeform 71"/>
            <p:cNvSpPr/>
            <p:nvPr/>
          </p:nvSpPr>
          <p:spPr>
            <a:xfrm>
              <a:off x="3059832" y="3645024"/>
              <a:ext cx="1008993" cy="720080"/>
            </a:xfrm>
            <a:custGeom>
              <a:avLst/>
              <a:gdLst>
                <a:gd name="connsiteX0" fmla="*/ 1008993 w 1008993"/>
                <a:gd name="connsiteY0" fmla="*/ 819807 h 819807"/>
                <a:gd name="connsiteX1" fmla="*/ 504497 w 1008993"/>
                <a:gd name="connsiteY1" fmla="*/ 599089 h 819807"/>
                <a:gd name="connsiteX2" fmla="*/ 0 w 1008993"/>
                <a:gd name="connsiteY2" fmla="*/ 0 h 819807"/>
              </a:gdLst>
              <a:ahLst/>
              <a:cxnLst>
                <a:cxn ang="0">
                  <a:pos x="connsiteX0" y="connsiteY0"/>
                </a:cxn>
                <a:cxn ang="0">
                  <a:pos x="connsiteX1" y="connsiteY1"/>
                </a:cxn>
                <a:cxn ang="0">
                  <a:pos x="connsiteX2" y="connsiteY2"/>
                </a:cxn>
              </a:cxnLst>
              <a:rect l="l" t="t" r="r" b="b"/>
              <a:pathLst>
                <a:path w="1008993" h="819807">
                  <a:moveTo>
                    <a:pt x="1008993" y="819807"/>
                  </a:moveTo>
                  <a:cubicBezTo>
                    <a:pt x="840828" y="777765"/>
                    <a:pt x="672663" y="735724"/>
                    <a:pt x="504497" y="599089"/>
                  </a:cubicBezTo>
                  <a:cubicBezTo>
                    <a:pt x="336332" y="462455"/>
                    <a:pt x="168166" y="231227"/>
                    <a:pt x="0" y="0"/>
                  </a:cubicBez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73" name="Freeform 72"/>
          <p:cNvSpPr/>
          <p:nvPr/>
        </p:nvSpPr>
        <p:spPr>
          <a:xfrm>
            <a:off x="4007768" y="3200399"/>
            <a:ext cx="1455738" cy="1047750"/>
          </a:xfrm>
          <a:custGeom>
            <a:avLst/>
            <a:gdLst>
              <a:gd name="connsiteX0" fmla="*/ 0 w 1455738"/>
              <a:gd name="connsiteY0" fmla="*/ 19050 h 1047750"/>
              <a:gd name="connsiteX1" fmla="*/ 209550 w 1455738"/>
              <a:gd name="connsiteY1" fmla="*/ 142875 h 1047750"/>
              <a:gd name="connsiteX2" fmla="*/ 542925 w 1455738"/>
              <a:gd name="connsiteY2" fmla="*/ 428625 h 1047750"/>
              <a:gd name="connsiteX3" fmla="*/ 923925 w 1455738"/>
              <a:gd name="connsiteY3" fmla="*/ 752475 h 1047750"/>
              <a:gd name="connsiteX4" fmla="*/ 1228725 w 1455738"/>
              <a:gd name="connsiteY4" fmla="*/ 1019175 h 1047750"/>
              <a:gd name="connsiteX5" fmla="*/ 1428750 w 1455738"/>
              <a:gd name="connsiteY5" fmla="*/ 923925 h 1047750"/>
              <a:gd name="connsiteX6" fmla="*/ 1390650 w 1455738"/>
              <a:gd name="connsiteY6" fmla="*/ 752475 h 1047750"/>
              <a:gd name="connsiteX7" fmla="*/ 1133475 w 1455738"/>
              <a:gd name="connsiteY7" fmla="*/ 514350 h 1047750"/>
              <a:gd name="connsiteX8" fmla="*/ 723900 w 1455738"/>
              <a:gd name="connsiteY8" fmla="*/ 219075 h 1047750"/>
              <a:gd name="connsiteX9" fmla="*/ 390525 w 1455738"/>
              <a:gd name="connsiteY9" fmla="*/ 0 h 1047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455738" h="1047750">
                <a:moveTo>
                  <a:pt x="0" y="19050"/>
                </a:moveTo>
                <a:cubicBezTo>
                  <a:pt x="59531" y="46831"/>
                  <a:pt x="119063" y="74613"/>
                  <a:pt x="209550" y="142875"/>
                </a:cubicBezTo>
                <a:cubicBezTo>
                  <a:pt x="300037" y="211137"/>
                  <a:pt x="542925" y="428625"/>
                  <a:pt x="542925" y="428625"/>
                </a:cubicBezTo>
                <a:lnTo>
                  <a:pt x="923925" y="752475"/>
                </a:lnTo>
                <a:cubicBezTo>
                  <a:pt x="1038225" y="850900"/>
                  <a:pt x="1144588" y="990600"/>
                  <a:pt x="1228725" y="1019175"/>
                </a:cubicBezTo>
                <a:cubicBezTo>
                  <a:pt x="1312862" y="1047750"/>
                  <a:pt x="1401762" y="968375"/>
                  <a:pt x="1428750" y="923925"/>
                </a:cubicBezTo>
                <a:cubicBezTo>
                  <a:pt x="1455738" y="879475"/>
                  <a:pt x="1439863" y="820738"/>
                  <a:pt x="1390650" y="752475"/>
                </a:cubicBezTo>
                <a:cubicBezTo>
                  <a:pt x="1341438" y="684213"/>
                  <a:pt x="1244600" y="603250"/>
                  <a:pt x="1133475" y="514350"/>
                </a:cubicBezTo>
                <a:cubicBezTo>
                  <a:pt x="1022350" y="425450"/>
                  <a:pt x="847725" y="304800"/>
                  <a:pt x="723900" y="219075"/>
                </a:cubicBezTo>
                <a:cubicBezTo>
                  <a:pt x="600075" y="133350"/>
                  <a:pt x="495300" y="66675"/>
                  <a:pt x="390525" y="0"/>
                </a:cubicBezTo>
              </a:path>
            </a:pathLst>
          </a:custGeom>
          <a:solidFill>
            <a:schemeClr val="bg1"/>
          </a:solidFill>
          <a:ln w="285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74" name="Freeform 73"/>
          <p:cNvSpPr/>
          <p:nvPr/>
        </p:nvSpPr>
        <p:spPr>
          <a:xfrm rot="18800145">
            <a:off x="3806177" y="1722292"/>
            <a:ext cx="621708" cy="3079883"/>
          </a:xfrm>
          <a:custGeom>
            <a:avLst/>
            <a:gdLst>
              <a:gd name="connsiteX0" fmla="*/ 4997 w 1531495"/>
              <a:gd name="connsiteY0" fmla="*/ 47469 h 3909934"/>
              <a:gd name="connsiteX1" fmla="*/ 784485 w 1531495"/>
              <a:gd name="connsiteY1" fmla="*/ 1186721 h 3909934"/>
              <a:gd name="connsiteX2" fmla="*/ 1339121 w 1531495"/>
              <a:gd name="connsiteY2" fmla="*/ 2625777 h 3909934"/>
              <a:gd name="connsiteX3" fmla="*/ 1504013 w 1531495"/>
              <a:gd name="connsiteY3" fmla="*/ 3720059 h 3909934"/>
              <a:gd name="connsiteX4" fmla="*/ 1174229 w 1531495"/>
              <a:gd name="connsiteY4" fmla="*/ 3765029 h 3909934"/>
              <a:gd name="connsiteX5" fmla="*/ 1129259 w 1531495"/>
              <a:gd name="connsiteY5" fmla="*/ 3075482 h 3909934"/>
              <a:gd name="connsiteX6" fmla="*/ 814466 w 1531495"/>
              <a:gd name="connsiteY6" fmla="*/ 1471534 h 3909934"/>
              <a:gd name="connsiteX7" fmla="*/ 4997 w 1531495"/>
              <a:gd name="connsiteY7" fmla="*/ 47469 h 3909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31495" h="3909934">
                <a:moveTo>
                  <a:pt x="4997" y="47469"/>
                </a:moveTo>
                <a:cubicBezTo>
                  <a:pt x="0" y="0"/>
                  <a:pt x="562131" y="757003"/>
                  <a:pt x="784485" y="1186721"/>
                </a:cubicBezTo>
                <a:cubicBezTo>
                  <a:pt x="1006839" y="1616439"/>
                  <a:pt x="1219200" y="2203554"/>
                  <a:pt x="1339121" y="2625777"/>
                </a:cubicBezTo>
                <a:cubicBezTo>
                  <a:pt x="1459042" y="3048000"/>
                  <a:pt x="1531495" y="3530184"/>
                  <a:pt x="1504013" y="3720059"/>
                </a:cubicBezTo>
                <a:cubicBezTo>
                  <a:pt x="1476531" y="3909934"/>
                  <a:pt x="1236688" y="3872459"/>
                  <a:pt x="1174229" y="3765029"/>
                </a:cubicBezTo>
                <a:cubicBezTo>
                  <a:pt x="1111770" y="3657600"/>
                  <a:pt x="1189219" y="3457731"/>
                  <a:pt x="1129259" y="3075482"/>
                </a:cubicBezTo>
                <a:cubicBezTo>
                  <a:pt x="1069299" y="2693233"/>
                  <a:pt x="1001843" y="1971206"/>
                  <a:pt x="814466" y="1471534"/>
                </a:cubicBezTo>
                <a:cubicBezTo>
                  <a:pt x="627089" y="971862"/>
                  <a:pt x="9994" y="94938"/>
                  <a:pt x="4997" y="47469"/>
                </a:cubicBezTo>
                <a:close/>
              </a:path>
            </a:pathLst>
          </a:custGeom>
          <a:solidFill>
            <a:schemeClr val="bg2">
              <a:lumMod val="5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5" name="Group 74"/>
          <p:cNvGrpSpPr/>
          <p:nvPr/>
        </p:nvGrpSpPr>
        <p:grpSpPr>
          <a:xfrm rot="20266019">
            <a:off x="4080514" y="3474277"/>
            <a:ext cx="979566" cy="720080"/>
            <a:chOff x="3058510" y="3645024"/>
            <a:chExt cx="1010315" cy="720080"/>
          </a:xfrm>
        </p:grpSpPr>
        <p:sp>
          <p:nvSpPr>
            <p:cNvPr id="76" name="Freeform 75"/>
            <p:cNvSpPr/>
            <p:nvPr/>
          </p:nvSpPr>
          <p:spPr>
            <a:xfrm>
              <a:off x="3058510" y="3672484"/>
              <a:ext cx="1008993" cy="548604"/>
            </a:xfrm>
            <a:custGeom>
              <a:avLst/>
              <a:gdLst>
                <a:gd name="connsiteX0" fmla="*/ 1008993 w 1008993"/>
                <a:gd name="connsiteY0" fmla="*/ 819807 h 819807"/>
                <a:gd name="connsiteX1" fmla="*/ 504497 w 1008993"/>
                <a:gd name="connsiteY1" fmla="*/ 599089 h 819807"/>
                <a:gd name="connsiteX2" fmla="*/ 0 w 1008993"/>
                <a:gd name="connsiteY2" fmla="*/ 0 h 819807"/>
              </a:gdLst>
              <a:ahLst/>
              <a:cxnLst>
                <a:cxn ang="0">
                  <a:pos x="connsiteX0" y="connsiteY0"/>
                </a:cxn>
                <a:cxn ang="0">
                  <a:pos x="connsiteX1" y="connsiteY1"/>
                </a:cxn>
                <a:cxn ang="0">
                  <a:pos x="connsiteX2" y="connsiteY2"/>
                </a:cxn>
              </a:cxnLst>
              <a:rect l="l" t="t" r="r" b="b"/>
              <a:pathLst>
                <a:path w="1008993" h="819807">
                  <a:moveTo>
                    <a:pt x="1008993" y="819807"/>
                  </a:moveTo>
                  <a:cubicBezTo>
                    <a:pt x="840828" y="777765"/>
                    <a:pt x="672663" y="735724"/>
                    <a:pt x="504497" y="599089"/>
                  </a:cubicBezTo>
                  <a:cubicBezTo>
                    <a:pt x="336332" y="462455"/>
                    <a:pt x="168166" y="231227"/>
                    <a:pt x="0" y="0"/>
                  </a:cubicBez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77" name="Freeform 76"/>
            <p:cNvSpPr/>
            <p:nvPr/>
          </p:nvSpPr>
          <p:spPr>
            <a:xfrm>
              <a:off x="3059832" y="3676556"/>
              <a:ext cx="1008993" cy="472524"/>
            </a:xfrm>
            <a:custGeom>
              <a:avLst/>
              <a:gdLst>
                <a:gd name="connsiteX0" fmla="*/ 1008993 w 1008993"/>
                <a:gd name="connsiteY0" fmla="*/ 819807 h 819807"/>
                <a:gd name="connsiteX1" fmla="*/ 504497 w 1008993"/>
                <a:gd name="connsiteY1" fmla="*/ 599089 h 819807"/>
                <a:gd name="connsiteX2" fmla="*/ 0 w 1008993"/>
                <a:gd name="connsiteY2" fmla="*/ 0 h 819807"/>
              </a:gdLst>
              <a:ahLst/>
              <a:cxnLst>
                <a:cxn ang="0">
                  <a:pos x="connsiteX0" y="connsiteY0"/>
                </a:cxn>
                <a:cxn ang="0">
                  <a:pos x="connsiteX1" y="connsiteY1"/>
                </a:cxn>
                <a:cxn ang="0">
                  <a:pos x="connsiteX2" y="connsiteY2"/>
                </a:cxn>
              </a:cxnLst>
              <a:rect l="l" t="t" r="r" b="b"/>
              <a:pathLst>
                <a:path w="1008993" h="819807">
                  <a:moveTo>
                    <a:pt x="1008993" y="819807"/>
                  </a:moveTo>
                  <a:cubicBezTo>
                    <a:pt x="840828" y="777765"/>
                    <a:pt x="672663" y="735724"/>
                    <a:pt x="504497" y="599089"/>
                  </a:cubicBezTo>
                  <a:cubicBezTo>
                    <a:pt x="336332" y="462455"/>
                    <a:pt x="168166" y="231227"/>
                    <a:pt x="0" y="0"/>
                  </a:cubicBez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78" name="Freeform 77"/>
            <p:cNvSpPr/>
            <p:nvPr/>
          </p:nvSpPr>
          <p:spPr>
            <a:xfrm>
              <a:off x="3059832" y="3676556"/>
              <a:ext cx="1008993" cy="616540"/>
            </a:xfrm>
            <a:custGeom>
              <a:avLst/>
              <a:gdLst>
                <a:gd name="connsiteX0" fmla="*/ 1008993 w 1008993"/>
                <a:gd name="connsiteY0" fmla="*/ 819807 h 819807"/>
                <a:gd name="connsiteX1" fmla="*/ 504497 w 1008993"/>
                <a:gd name="connsiteY1" fmla="*/ 599089 h 819807"/>
                <a:gd name="connsiteX2" fmla="*/ 0 w 1008993"/>
                <a:gd name="connsiteY2" fmla="*/ 0 h 819807"/>
              </a:gdLst>
              <a:ahLst/>
              <a:cxnLst>
                <a:cxn ang="0">
                  <a:pos x="connsiteX0" y="connsiteY0"/>
                </a:cxn>
                <a:cxn ang="0">
                  <a:pos x="connsiteX1" y="connsiteY1"/>
                </a:cxn>
                <a:cxn ang="0">
                  <a:pos x="connsiteX2" y="connsiteY2"/>
                </a:cxn>
              </a:cxnLst>
              <a:rect l="l" t="t" r="r" b="b"/>
              <a:pathLst>
                <a:path w="1008993" h="819807">
                  <a:moveTo>
                    <a:pt x="1008993" y="819807"/>
                  </a:moveTo>
                  <a:cubicBezTo>
                    <a:pt x="840828" y="777765"/>
                    <a:pt x="672663" y="735724"/>
                    <a:pt x="504497" y="599089"/>
                  </a:cubicBezTo>
                  <a:cubicBezTo>
                    <a:pt x="336332" y="462455"/>
                    <a:pt x="168166" y="231227"/>
                    <a:pt x="0" y="0"/>
                  </a:cubicBez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79" name="Freeform 78"/>
            <p:cNvSpPr/>
            <p:nvPr/>
          </p:nvSpPr>
          <p:spPr>
            <a:xfrm>
              <a:off x="3059832" y="3645024"/>
              <a:ext cx="1008993" cy="720080"/>
            </a:xfrm>
            <a:custGeom>
              <a:avLst/>
              <a:gdLst>
                <a:gd name="connsiteX0" fmla="*/ 1008993 w 1008993"/>
                <a:gd name="connsiteY0" fmla="*/ 819807 h 819807"/>
                <a:gd name="connsiteX1" fmla="*/ 504497 w 1008993"/>
                <a:gd name="connsiteY1" fmla="*/ 599089 h 819807"/>
                <a:gd name="connsiteX2" fmla="*/ 0 w 1008993"/>
                <a:gd name="connsiteY2" fmla="*/ 0 h 819807"/>
              </a:gdLst>
              <a:ahLst/>
              <a:cxnLst>
                <a:cxn ang="0">
                  <a:pos x="connsiteX0" y="connsiteY0"/>
                </a:cxn>
                <a:cxn ang="0">
                  <a:pos x="connsiteX1" y="connsiteY1"/>
                </a:cxn>
                <a:cxn ang="0">
                  <a:pos x="connsiteX2" y="connsiteY2"/>
                </a:cxn>
              </a:cxnLst>
              <a:rect l="l" t="t" r="r" b="b"/>
              <a:pathLst>
                <a:path w="1008993" h="819807">
                  <a:moveTo>
                    <a:pt x="1008993" y="819807"/>
                  </a:moveTo>
                  <a:cubicBezTo>
                    <a:pt x="840828" y="777765"/>
                    <a:pt x="672663" y="735724"/>
                    <a:pt x="504497" y="599089"/>
                  </a:cubicBezTo>
                  <a:cubicBezTo>
                    <a:pt x="336332" y="462455"/>
                    <a:pt x="168166" y="231227"/>
                    <a:pt x="0" y="0"/>
                  </a:cubicBez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80" name="Freeform 79"/>
          <p:cNvSpPr/>
          <p:nvPr/>
        </p:nvSpPr>
        <p:spPr>
          <a:xfrm>
            <a:off x="5351957" y="3219450"/>
            <a:ext cx="1455738" cy="1047750"/>
          </a:xfrm>
          <a:custGeom>
            <a:avLst/>
            <a:gdLst>
              <a:gd name="connsiteX0" fmla="*/ 0 w 1455738"/>
              <a:gd name="connsiteY0" fmla="*/ 19050 h 1047750"/>
              <a:gd name="connsiteX1" fmla="*/ 209550 w 1455738"/>
              <a:gd name="connsiteY1" fmla="*/ 142875 h 1047750"/>
              <a:gd name="connsiteX2" fmla="*/ 542925 w 1455738"/>
              <a:gd name="connsiteY2" fmla="*/ 428625 h 1047750"/>
              <a:gd name="connsiteX3" fmla="*/ 923925 w 1455738"/>
              <a:gd name="connsiteY3" fmla="*/ 752475 h 1047750"/>
              <a:gd name="connsiteX4" fmla="*/ 1228725 w 1455738"/>
              <a:gd name="connsiteY4" fmla="*/ 1019175 h 1047750"/>
              <a:gd name="connsiteX5" fmla="*/ 1428750 w 1455738"/>
              <a:gd name="connsiteY5" fmla="*/ 923925 h 1047750"/>
              <a:gd name="connsiteX6" fmla="*/ 1390650 w 1455738"/>
              <a:gd name="connsiteY6" fmla="*/ 752475 h 1047750"/>
              <a:gd name="connsiteX7" fmla="*/ 1133475 w 1455738"/>
              <a:gd name="connsiteY7" fmla="*/ 514350 h 1047750"/>
              <a:gd name="connsiteX8" fmla="*/ 723900 w 1455738"/>
              <a:gd name="connsiteY8" fmla="*/ 219075 h 1047750"/>
              <a:gd name="connsiteX9" fmla="*/ 390525 w 1455738"/>
              <a:gd name="connsiteY9" fmla="*/ 0 h 1047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455738" h="1047750">
                <a:moveTo>
                  <a:pt x="0" y="19050"/>
                </a:moveTo>
                <a:cubicBezTo>
                  <a:pt x="59531" y="46831"/>
                  <a:pt x="119063" y="74613"/>
                  <a:pt x="209550" y="142875"/>
                </a:cubicBezTo>
                <a:cubicBezTo>
                  <a:pt x="300037" y="211137"/>
                  <a:pt x="542925" y="428625"/>
                  <a:pt x="542925" y="428625"/>
                </a:cubicBezTo>
                <a:lnTo>
                  <a:pt x="923925" y="752475"/>
                </a:lnTo>
                <a:cubicBezTo>
                  <a:pt x="1038225" y="850900"/>
                  <a:pt x="1144588" y="990600"/>
                  <a:pt x="1228725" y="1019175"/>
                </a:cubicBezTo>
                <a:cubicBezTo>
                  <a:pt x="1312862" y="1047750"/>
                  <a:pt x="1401762" y="968375"/>
                  <a:pt x="1428750" y="923925"/>
                </a:cubicBezTo>
                <a:cubicBezTo>
                  <a:pt x="1455738" y="879475"/>
                  <a:pt x="1439863" y="820738"/>
                  <a:pt x="1390650" y="752475"/>
                </a:cubicBezTo>
                <a:cubicBezTo>
                  <a:pt x="1341438" y="684213"/>
                  <a:pt x="1244600" y="603250"/>
                  <a:pt x="1133475" y="514350"/>
                </a:cubicBezTo>
                <a:cubicBezTo>
                  <a:pt x="1022350" y="425450"/>
                  <a:pt x="847725" y="304800"/>
                  <a:pt x="723900" y="219075"/>
                </a:cubicBezTo>
                <a:cubicBezTo>
                  <a:pt x="600075" y="133350"/>
                  <a:pt x="495300" y="66675"/>
                  <a:pt x="390525" y="0"/>
                </a:cubicBezTo>
              </a:path>
            </a:pathLst>
          </a:custGeom>
          <a:solidFill>
            <a:schemeClr val="bg1"/>
          </a:solidFill>
          <a:ln w="285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1" name="Freeform 80"/>
          <p:cNvSpPr/>
          <p:nvPr/>
        </p:nvSpPr>
        <p:spPr>
          <a:xfrm rot="18800145">
            <a:off x="5152777" y="1741343"/>
            <a:ext cx="621708" cy="3079883"/>
          </a:xfrm>
          <a:custGeom>
            <a:avLst/>
            <a:gdLst>
              <a:gd name="connsiteX0" fmla="*/ 4997 w 1531495"/>
              <a:gd name="connsiteY0" fmla="*/ 47469 h 3909934"/>
              <a:gd name="connsiteX1" fmla="*/ 784485 w 1531495"/>
              <a:gd name="connsiteY1" fmla="*/ 1186721 h 3909934"/>
              <a:gd name="connsiteX2" fmla="*/ 1339121 w 1531495"/>
              <a:gd name="connsiteY2" fmla="*/ 2625777 h 3909934"/>
              <a:gd name="connsiteX3" fmla="*/ 1504013 w 1531495"/>
              <a:gd name="connsiteY3" fmla="*/ 3720059 h 3909934"/>
              <a:gd name="connsiteX4" fmla="*/ 1174229 w 1531495"/>
              <a:gd name="connsiteY4" fmla="*/ 3765029 h 3909934"/>
              <a:gd name="connsiteX5" fmla="*/ 1129259 w 1531495"/>
              <a:gd name="connsiteY5" fmla="*/ 3075482 h 3909934"/>
              <a:gd name="connsiteX6" fmla="*/ 814466 w 1531495"/>
              <a:gd name="connsiteY6" fmla="*/ 1471534 h 3909934"/>
              <a:gd name="connsiteX7" fmla="*/ 4997 w 1531495"/>
              <a:gd name="connsiteY7" fmla="*/ 47469 h 3909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31495" h="3909934">
                <a:moveTo>
                  <a:pt x="4997" y="47469"/>
                </a:moveTo>
                <a:cubicBezTo>
                  <a:pt x="0" y="0"/>
                  <a:pt x="562131" y="757003"/>
                  <a:pt x="784485" y="1186721"/>
                </a:cubicBezTo>
                <a:cubicBezTo>
                  <a:pt x="1006839" y="1616439"/>
                  <a:pt x="1219200" y="2203554"/>
                  <a:pt x="1339121" y="2625777"/>
                </a:cubicBezTo>
                <a:cubicBezTo>
                  <a:pt x="1459042" y="3048000"/>
                  <a:pt x="1531495" y="3530184"/>
                  <a:pt x="1504013" y="3720059"/>
                </a:cubicBezTo>
                <a:cubicBezTo>
                  <a:pt x="1476531" y="3909934"/>
                  <a:pt x="1236688" y="3872459"/>
                  <a:pt x="1174229" y="3765029"/>
                </a:cubicBezTo>
                <a:cubicBezTo>
                  <a:pt x="1111770" y="3657600"/>
                  <a:pt x="1189219" y="3457731"/>
                  <a:pt x="1129259" y="3075482"/>
                </a:cubicBezTo>
                <a:cubicBezTo>
                  <a:pt x="1069299" y="2693233"/>
                  <a:pt x="1001843" y="1971206"/>
                  <a:pt x="814466" y="1471534"/>
                </a:cubicBezTo>
                <a:cubicBezTo>
                  <a:pt x="627089" y="971862"/>
                  <a:pt x="9994" y="94938"/>
                  <a:pt x="4997" y="47469"/>
                </a:cubicBezTo>
                <a:close/>
              </a:path>
            </a:pathLst>
          </a:custGeom>
          <a:solidFill>
            <a:schemeClr val="bg2">
              <a:lumMod val="5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2" name="Group 81"/>
          <p:cNvGrpSpPr/>
          <p:nvPr/>
        </p:nvGrpSpPr>
        <p:grpSpPr>
          <a:xfrm rot="20266019">
            <a:off x="5389218" y="3493328"/>
            <a:ext cx="979566" cy="720080"/>
            <a:chOff x="3058510" y="3645024"/>
            <a:chExt cx="1010315" cy="720080"/>
          </a:xfrm>
        </p:grpSpPr>
        <p:sp>
          <p:nvSpPr>
            <p:cNvPr id="83" name="Freeform 82"/>
            <p:cNvSpPr/>
            <p:nvPr/>
          </p:nvSpPr>
          <p:spPr>
            <a:xfrm>
              <a:off x="3058510" y="3672484"/>
              <a:ext cx="1008993" cy="548604"/>
            </a:xfrm>
            <a:custGeom>
              <a:avLst/>
              <a:gdLst>
                <a:gd name="connsiteX0" fmla="*/ 1008993 w 1008993"/>
                <a:gd name="connsiteY0" fmla="*/ 819807 h 819807"/>
                <a:gd name="connsiteX1" fmla="*/ 504497 w 1008993"/>
                <a:gd name="connsiteY1" fmla="*/ 599089 h 819807"/>
                <a:gd name="connsiteX2" fmla="*/ 0 w 1008993"/>
                <a:gd name="connsiteY2" fmla="*/ 0 h 819807"/>
              </a:gdLst>
              <a:ahLst/>
              <a:cxnLst>
                <a:cxn ang="0">
                  <a:pos x="connsiteX0" y="connsiteY0"/>
                </a:cxn>
                <a:cxn ang="0">
                  <a:pos x="connsiteX1" y="connsiteY1"/>
                </a:cxn>
                <a:cxn ang="0">
                  <a:pos x="connsiteX2" y="connsiteY2"/>
                </a:cxn>
              </a:cxnLst>
              <a:rect l="l" t="t" r="r" b="b"/>
              <a:pathLst>
                <a:path w="1008993" h="819807">
                  <a:moveTo>
                    <a:pt x="1008993" y="819807"/>
                  </a:moveTo>
                  <a:cubicBezTo>
                    <a:pt x="840828" y="777765"/>
                    <a:pt x="672663" y="735724"/>
                    <a:pt x="504497" y="599089"/>
                  </a:cubicBezTo>
                  <a:cubicBezTo>
                    <a:pt x="336332" y="462455"/>
                    <a:pt x="168166" y="231227"/>
                    <a:pt x="0" y="0"/>
                  </a:cubicBez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4" name="Freeform 83"/>
            <p:cNvSpPr/>
            <p:nvPr/>
          </p:nvSpPr>
          <p:spPr>
            <a:xfrm>
              <a:off x="3059832" y="3676556"/>
              <a:ext cx="1008993" cy="472524"/>
            </a:xfrm>
            <a:custGeom>
              <a:avLst/>
              <a:gdLst>
                <a:gd name="connsiteX0" fmla="*/ 1008993 w 1008993"/>
                <a:gd name="connsiteY0" fmla="*/ 819807 h 819807"/>
                <a:gd name="connsiteX1" fmla="*/ 504497 w 1008993"/>
                <a:gd name="connsiteY1" fmla="*/ 599089 h 819807"/>
                <a:gd name="connsiteX2" fmla="*/ 0 w 1008993"/>
                <a:gd name="connsiteY2" fmla="*/ 0 h 819807"/>
              </a:gdLst>
              <a:ahLst/>
              <a:cxnLst>
                <a:cxn ang="0">
                  <a:pos x="connsiteX0" y="connsiteY0"/>
                </a:cxn>
                <a:cxn ang="0">
                  <a:pos x="connsiteX1" y="connsiteY1"/>
                </a:cxn>
                <a:cxn ang="0">
                  <a:pos x="connsiteX2" y="connsiteY2"/>
                </a:cxn>
              </a:cxnLst>
              <a:rect l="l" t="t" r="r" b="b"/>
              <a:pathLst>
                <a:path w="1008993" h="819807">
                  <a:moveTo>
                    <a:pt x="1008993" y="819807"/>
                  </a:moveTo>
                  <a:cubicBezTo>
                    <a:pt x="840828" y="777765"/>
                    <a:pt x="672663" y="735724"/>
                    <a:pt x="504497" y="599089"/>
                  </a:cubicBezTo>
                  <a:cubicBezTo>
                    <a:pt x="336332" y="462455"/>
                    <a:pt x="168166" y="231227"/>
                    <a:pt x="0" y="0"/>
                  </a:cubicBez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5" name="Freeform 84"/>
            <p:cNvSpPr/>
            <p:nvPr/>
          </p:nvSpPr>
          <p:spPr>
            <a:xfrm>
              <a:off x="3059832" y="3676556"/>
              <a:ext cx="1008993" cy="616540"/>
            </a:xfrm>
            <a:custGeom>
              <a:avLst/>
              <a:gdLst>
                <a:gd name="connsiteX0" fmla="*/ 1008993 w 1008993"/>
                <a:gd name="connsiteY0" fmla="*/ 819807 h 819807"/>
                <a:gd name="connsiteX1" fmla="*/ 504497 w 1008993"/>
                <a:gd name="connsiteY1" fmla="*/ 599089 h 819807"/>
                <a:gd name="connsiteX2" fmla="*/ 0 w 1008993"/>
                <a:gd name="connsiteY2" fmla="*/ 0 h 819807"/>
              </a:gdLst>
              <a:ahLst/>
              <a:cxnLst>
                <a:cxn ang="0">
                  <a:pos x="connsiteX0" y="connsiteY0"/>
                </a:cxn>
                <a:cxn ang="0">
                  <a:pos x="connsiteX1" y="connsiteY1"/>
                </a:cxn>
                <a:cxn ang="0">
                  <a:pos x="connsiteX2" y="connsiteY2"/>
                </a:cxn>
              </a:cxnLst>
              <a:rect l="l" t="t" r="r" b="b"/>
              <a:pathLst>
                <a:path w="1008993" h="819807">
                  <a:moveTo>
                    <a:pt x="1008993" y="819807"/>
                  </a:moveTo>
                  <a:cubicBezTo>
                    <a:pt x="840828" y="777765"/>
                    <a:pt x="672663" y="735724"/>
                    <a:pt x="504497" y="599089"/>
                  </a:cubicBezTo>
                  <a:cubicBezTo>
                    <a:pt x="336332" y="462455"/>
                    <a:pt x="168166" y="231227"/>
                    <a:pt x="0" y="0"/>
                  </a:cubicBez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86" name="Freeform 85"/>
            <p:cNvSpPr/>
            <p:nvPr/>
          </p:nvSpPr>
          <p:spPr>
            <a:xfrm>
              <a:off x="3059832" y="3645024"/>
              <a:ext cx="1008993" cy="720080"/>
            </a:xfrm>
            <a:custGeom>
              <a:avLst/>
              <a:gdLst>
                <a:gd name="connsiteX0" fmla="*/ 1008993 w 1008993"/>
                <a:gd name="connsiteY0" fmla="*/ 819807 h 819807"/>
                <a:gd name="connsiteX1" fmla="*/ 504497 w 1008993"/>
                <a:gd name="connsiteY1" fmla="*/ 599089 h 819807"/>
                <a:gd name="connsiteX2" fmla="*/ 0 w 1008993"/>
                <a:gd name="connsiteY2" fmla="*/ 0 h 819807"/>
              </a:gdLst>
              <a:ahLst/>
              <a:cxnLst>
                <a:cxn ang="0">
                  <a:pos x="connsiteX0" y="connsiteY0"/>
                </a:cxn>
                <a:cxn ang="0">
                  <a:pos x="connsiteX1" y="connsiteY1"/>
                </a:cxn>
                <a:cxn ang="0">
                  <a:pos x="connsiteX2" y="connsiteY2"/>
                </a:cxn>
              </a:cxnLst>
              <a:rect l="l" t="t" r="r" b="b"/>
              <a:pathLst>
                <a:path w="1008993" h="819807">
                  <a:moveTo>
                    <a:pt x="1008993" y="819807"/>
                  </a:moveTo>
                  <a:cubicBezTo>
                    <a:pt x="840828" y="777765"/>
                    <a:pt x="672663" y="735724"/>
                    <a:pt x="504497" y="599089"/>
                  </a:cubicBezTo>
                  <a:cubicBezTo>
                    <a:pt x="336332" y="462455"/>
                    <a:pt x="168166" y="231227"/>
                    <a:pt x="0" y="0"/>
                  </a:cubicBezTo>
                </a:path>
              </a:pathLst>
            </a:cu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97" name="TextBox 96"/>
          <p:cNvSpPr txBox="1"/>
          <p:nvPr/>
        </p:nvSpPr>
        <p:spPr>
          <a:xfrm>
            <a:off x="3017300" y="1556793"/>
            <a:ext cx="702436" cy="461665"/>
          </a:xfrm>
          <a:prstGeom prst="rect">
            <a:avLst/>
          </a:prstGeom>
          <a:noFill/>
        </p:spPr>
        <p:txBody>
          <a:bodyPr wrap="none" rtlCol="0">
            <a:spAutoFit/>
          </a:bodyPr>
          <a:lstStyle/>
          <a:p>
            <a:r>
              <a:rPr lang="en-GB" sz="2400" dirty="0"/>
              <a:t>Hair</a:t>
            </a:r>
          </a:p>
        </p:txBody>
      </p:sp>
      <p:sp>
        <p:nvSpPr>
          <p:cNvPr id="98" name="TextBox 97"/>
          <p:cNvSpPr txBox="1"/>
          <p:nvPr/>
        </p:nvSpPr>
        <p:spPr>
          <a:xfrm>
            <a:off x="5015881" y="1628801"/>
            <a:ext cx="1118191" cy="461665"/>
          </a:xfrm>
          <a:prstGeom prst="rect">
            <a:avLst/>
          </a:prstGeom>
          <a:noFill/>
        </p:spPr>
        <p:txBody>
          <a:bodyPr wrap="none" rtlCol="0">
            <a:spAutoFit/>
          </a:bodyPr>
          <a:lstStyle/>
          <a:p>
            <a:r>
              <a:rPr lang="en-GB" sz="2400" dirty="0"/>
              <a:t>Follicle </a:t>
            </a:r>
          </a:p>
        </p:txBody>
      </p:sp>
      <p:sp>
        <p:nvSpPr>
          <p:cNvPr id="99" name="TextBox 98"/>
          <p:cNvSpPr txBox="1"/>
          <p:nvPr/>
        </p:nvSpPr>
        <p:spPr>
          <a:xfrm>
            <a:off x="1775521" y="4839544"/>
            <a:ext cx="2553263" cy="461665"/>
          </a:xfrm>
          <a:prstGeom prst="rect">
            <a:avLst/>
          </a:prstGeom>
          <a:noFill/>
        </p:spPr>
        <p:txBody>
          <a:bodyPr wrap="none" rtlCol="0">
            <a:spAutoFit/>
          </a:bodyPr>
          <a:lstStyle/>
          <a:p>
            <a:r>
              <a:rPr lang="en-GB" sz="2400" dirty="0" err="1"/>
              <a:t>Pili</a:t>
            </a:r>
            <a:r>
              <a:rPr lang="en-GB" sz="2400" dirty="0"/>
              <a:t> erector muscle </a:t>
            </a:r>
          </a:p>
        </p:txBody>
      </p:sp>
      <p:sp>
        <p:nvSpPr>
          <p:cNvPr id="100" name="TextBox 99"/>
          <p:cNvSpPr txBox="1"/>
          <p:nvPr/>
        </p:nvSpPr>
        <p:spPr>
          <a:xfrm>
            <a:off x="5591944" y="4941169"/>
            <a:ext cx="2448272" cy="830997"/>
          </a:xfrm>
          <a:prstGeom prst="rect">
            <a:avLst/>
          </a:prstGeom>
          <a:noFill/>
        </p:spPr>
        <p:txBody>
          <a:bodyPr wrap="square" rtlCol="0">
            <a:spAutoFit/>
          </a:bodyPr>
          <a:lstStyle/>
          <a:p>
            <a:pPr algn="ctr"/>
            <a:r>
              <a:rPr lang="en-GB" sz="2400" dirty="0" err="1"/>
              <a:t>Pili</a:t>
            </a:r>
            <a:r>
              <a:rPr lang="en-GB" sz="2400" dirty="0"/>
              <a:t> erector muscles contract </a:t>
            </a:r>
          </a:p>
        </p:txBody>
      </p:sp>
      <p:sp>
        <p:nvSpPr>
          <p:cNvPr id="101" name="TextBox 100"/>
          <p:cNvSpPr txBox="1"/>
          <p:nvPr/>
        </p:nvSpPr>
        <p:spPr>
          <a:xfrm>
            <a:off x="8112224" y="4941169"/>
            <a:ext cx="2448272" cy="830997"/>
          </a:xfrm>
          <a:prstGeom prst="rect">
            <a:avLst/>
          </a:prstGeom>
          <a:noFill/>
        </p:spPr>
        <p:txBody>
          <a:bodyPr wrap="square" rtlCol="0">
            <a:spAutoFit/>
          </a:bodyPr>
          <a:lstStyle/>
          <a:p>
            <a:pPr algn="ctr"/>
            <a:r>
              <a:rPr lang="en-GB" sz="2400" dirty="0"/>
              <a:t>Hairs stand upright</a:t>
            </a:r>
          </a:p>
        </p:txBody>
      </p:sp>
      <p:sp>
        <p:nvSpPr>
          <p:cNvPr id="102" name="TextBox 101"/>
          <p:cNvSpPr txBox="1"/>
          <p:nvPr/>
        </p:nvSpPr>
        <p:spPr>
          <a:xfrm>
            <a:off x="7176120" y="332657"/>
            <a:ext cx="3312368" cy="830997"/>
          </a:xfrm>
          <a:prstGeom prst="rect">
            <a:avLst/>
          </a:prstGeom>
          <a:noFill/>
        </p:spPr>
        <p:txBody>
          <a:bodyPr wrap="square" rtlCol="0">
            <a:spAutoFit/>
          </a:bodyPr>
          <a:lstStyle/>
          <a:p>
            <a:pPr algn="ctr"/>
            <a:r>
              <a:rPr lang="en-GB" sz="2400" dirty="0"/>
              <a:t>Still layer of insulating air is trapped by hairs</a:t>
            </a:r>
          </a:p>
        </p:txBody>
      </p:sp>
      <p:cxnSp>
        <p:nvCxnSpPr>
          <p:cNvPr id="104" name="Straight Arrow Connector 103"/>
          <p:cNvCxnSpPr>
            <a:stCxn id="100" idx="0"/>
          </p:cNvCxnSpPr>
          <p:nvPr/>
        </p:nvCxnSpPr>
        <p:spPr>
          <a:xfrm flipV="1">
            <a:off x="6816080" y="4005064"/>
            <a:ext cx="648072" cy="936104"/>
          </a:xfrm>
          <a:prstGeom prst="straightConnector1">
            <a:avLst/>
          </a:prstGeom>
          <a:ln w="28575">
            <a:solidFill>
              <a:schemeClr val="accent2">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05" name="Straight Arrow Connector 104"/>
          <p:cNvCxnSpPr>
            <a:stCxn id="101" idx="0"/>
          </p:cNvCxnSpPr>
          <p:nvPr/>
        </p:nvCxnSpPr>
        <p:spPr>
          <a:xfrm flipH="1" flipV="1">
            <a:off x="9048328" y="4437112"/>
            <a:ext cx="288032" cy="504056"/>
          </a:xfrm>
          <a:prstGeom prst="straightConnector1">
            <a:avLst/>
          </a:prstGeom>
          <a:ln w="28575">
            <a:solidFill>
              <a:schemeClr val="accent2">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07" name="Straight Arrow Connector 106"/>
          <p:cNvCxnSpPr>
            <a:stCxn id="101" idx="0"/>
          </p:cNvCxnSpPr>
          <p:nvPr/>
        </p:nvCxnSpPr>
        <p:spPr>
          <a:xfrm flipV="1">
            <a:off x="9336360" y="4437112"/>
            <a:ext cx="720080" cy="504056"/>
          </a:xfrm>
          <a:prstGeom prst="straightConnector1">
            <a:avLst/>
          </a:prstGeom>
          <a:ln w="28575">
            <a:solidFill>
              <a:schemeClr val="accent2">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09" name="Straight Arrow Connector 108"/>
          <p:cNvCxnSpPr>
            <a:stCxn id="102" idx="2"/>
          </p:cNvCxnSpPr>
          <p:nvPr/>
        </p:nvCxnSpPr>
        <p:spPr>
          <a:xfrm flipH="1">
            <a:off x="8256240" y="1163654"/>
            <a:ext cx="576064" cy="1257235"/>
          </a:xfrm>
          <a:prstGeom prst="straightConnector1">
            <a:avLst/>
          </a:prstGeom>
          <a:ln w="28575">
            <a:solidFill>
              <a:schemeClr val="accent2">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11" name="Straight Arrow Connector 110"/>
          <p:cNvCxnSpPr/>
          <p:nvPr/>
        </p:nvCxnSpPr>
        <p:spPr>
          <a:xfrm>
            <a:off x="8832304" y="1196752"/>
            <a:ext cx="720080" cy="1296144"/>
          </a:xfrm>
          <a:prstGeom prst="straightConnector1">
            <a:avLst/>
          </a:prstGeom>
          <a:ln w="28575">
            <a:solidFill>
              <a:schemeClr val="accent2">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114" name="TextBox 113"/>
          <p:cNvSpPr txBox="1"/>
          <p:nvPr/>
        </p:nvSpPr>
        <p:spPr>
          <a:xfrm>
            <a:off x="1991544" y="764705"/>
            <a:ext cx="4464496" cy="461665"/>
          </a:xfrm>
          <a:prstGeom prst="rect">
            <a:avLst/>
          </a:prstGeom>
          <a:noFill/>
        </p:spPr>
        <p:txBody>
          <a:bodyPr wrap="square" rtlCol="0">
            <a:spAutoFit/>
          </a:bodyPr>
          <a:lstStyle/>
          <a:p>
            <a:pPr algn="ctr"/>
            <a:r>
              <a:rPr lang="en-GB" sz="2400" dirty="0"/>
              <a:t>As external temperature drops...</a:t>
            </a:r>
          </a:p>
        </p:txBody>
      </p:sp>
      <p:sp>
        <p:nvSpPr>
          <p:cNvPr id="115" name="TextBox 114"/>
          <p:cNvSpPr txBox="1"/>
          <p:nvPr/>
        </p:nvSpPr>
        <p:spPr>
          <a:xfrm>
            <a:off x="6240016" y="5805265"/>
            <a:ext cx="3888432" cy="830997"/>
          </a:xfrm>
          <a:prstGeom prst="rect">
            <a:avLst/>
          </a:prstGeom>
          <a:noFill/>
        </p:spPr>
        <p:txBody>
          <a:bodyPr wrap="square" rtlCol="0">
            <a:spAutoFit/>
          </a:bodyPr>
          <a:lstStyle/>
          <a:p>
            <a:pPr algn="ctr"/>
            <a:r>
              <a:rPr lang="en-GB" sz="2400" dirty="0">
                <a:solidFill>
                  <a:srgbClr val="0070C0"/>
                </a:solidFill>
              </a:rPr>
              <a:t>This </a:t>
            </a:r>
            <a:r>
              <a:rPr lang="en-GB" sz="2400" i="1" dirty="0">
                <a:solidFill>
                  <a:srgbClr val="0070C0"/>
                </a:solidFill>
              </a:rPr>
              <a:t>reduces</a:t>
            </a:r>
            <a:r>
              <a:rPr lang="en-GB" sz="2400" dirty="0">
                <a:solidFill>
                  <a:srgbClr val="0070C0"/>
                </a:solidFill>
              </a:rPr>
              <a:t> the rate of heat loss from the body</a:t>
            </a:r>
          </a:p>
        </p:txBody>
      </p:sp>
      <p:sp>
        <p:nvSpPr>
          <p:cNvPr id="117" name="Right Arrow 116"/>
          <p:cNvSpPr/>
          <p:nvPr/>
        </p:nvSpPr>
        <p:spPr>
          <a:xfrm>
            <a:off x="6456040" y="1628800"/>
            <a:ext cx="792088" cy="504056"/>
          </a:xfrm>
          <a:prstGeom prst="rightArrow">
            <a:avLst/>
          </a:prstGeom>
          <a:solidFill>
            <a:schemeClr val="tx2">
              <a:lumMod val="40000"/>
              <a:lumOff val="60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18" name="Straight Arrow Connector 117"/>
          <p:cNvCxnSpPr>
            <a:stCxn id="98" idx="2"/>
          </p:cNvCxnSpPr>
          <p:nvPr/>
        </p:nvCxnSpPr>
        <p:spPr>
          <a:xfrm>
            <a:off x="5574976" y="2090465"/>
            <a:ext cx="377008" cy="1227618"/>
          </a:xfrm>
          <a:prstGeom prst="straightConnector1">
            <a:avLst/>
          </a:prstGeom>
          <a:ln w="28575">
            <a:solidFill>
              <a:schemeClr val="accent2">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20" name="Straight Arrow Connector 119"/>
          <p:cNvCxnSpPr/>
          <p:nvPr/>
        </p:nvCxnSpPr>
        <p:spPr>
          <a:xfrm>
            <a:off x="3647728" y="2060848"/>
            <a:ext cx="305000" cy="1011594"/>
          </a:xfrm>
          <a:prstGeom prst="straightConnector1">
            <a:avLst/>
          </a:prstGeom>
          <a:ln w="28575">
            <a:solidFill>
              <a:schemeClr val="accent2">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22" name="Straight Arrow Connector 121"/>
          <p:cNvCxnSpPr/>
          <p:nvPr/>
        </p:nvCxnSpPr>
        <p:spPr>
          <a:xfrm flipV="1">
            <a:off x="2999656" y="3933056"/>
            <a:ext cx="305000" cy="1011594"/>
          </a:xfrm>
          <a:prstGeom prst="straightConnector1">
            <a:avLst/>
          </a:prstGeom>
          <a:ln w="28575">
            <a:solidFill>
              <a:schemeClr val="accent2">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123" name="TextBox 122"/>
          <p:cNvSpPr txBox="1"/>
          <p:nvPr/>
        </p:nvSpPr>
        <p:spPr>
          <a:xfrm>
            <a:off x="1703512" y="116633"/>
            <a:ext cx="4392488" cy="461665"/>
          </a:xfrm>
          <a:prstGeom prst="rect">
            <a:avLst/>
          </a:prstGeom>
          <a:noFill/>
        </p:spPr>
        <p:txBody>
          <a:bodyPr wrap="square" rtlCol="0">
            <a:spAutoFit/>
          </a:bodyPr>
          <a:lstStyle/>
          <a:p>
            <a:r>
              <a:rPr lang="en-GB" sz="2400" b="1" dirty="0" err="1"/>
              <a:t>Pili</a:t>
            </a:r>
            <a:r>
              <a:rPr lang="en-GB" sz="2400" b="1" dirty="0"/>
              <a:t> Erection</a:t>
            </a:r>
          </a:p>
        </p:txBody>
      </p:sp>
      <p:sp>
        <p:nvSpPr>
          <p:cNvPr id="124" name="TextBox 123"/>
          <p:cNvSpPr txBox="1"/>
          <p:nvPr/>
        </p:nvSpPr>
        <p:spPr>
          <a:xfrm>
            <a:off x="3503712" y="116633"/>
            <a:ext cx="2376264" cy="461665"/>
          </a:xfrm>
          <a:prstGeom prst="rect">
            <a:avLst/>
          </a:prstGeom>
          <a:noFill/>
        </p:spPr>
        <p:txBody>
          <a:bodyPr wrap="square" rtlCol="0">
            <a:spAutoFit/>
          </a:bodyPr>
          <a:lstStyle/>
          <a:p>
            <a:r>
              <a:rPr lang="en-GB" sz="2400" i="1" dirty="0"/>
              <a:t>(</a:t>
            </a:r>
            <a:r>
              <a:rPr lang="en-GB" sz="2400" i="1" dirty="0" err="1"/>
              <a:t>goosebumps</a:t>
            </a:r>
            <a:r>
              <a:rPr lang="en-GB" sz="2400" i="1" dirty="0"/>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20"/>
                                        </p:tgtEl>
                                        <p:attrNameLst>
                                          <p:attrName>style.visibility</p:attrName>
                                        </p:attrNameLst>
                                      </p:cBhvr>
                                      <p:to>
                                        <p:strVal val="visible"/>
                                      </p:to>
                                    </p:set>
                                    <p:animEffect transition="in" filter="dissolve">
                                      <p:cBhvr>
                                        <p:cTn id="7" dur="500"/>
                                        <p:tgtEl>
                                          <p:spTgt spid="120"/>
                                        </p:tgtEl>
                                      </p:cBhvr>
                                    </p:animEffect>
                                  </p:childTnLst>
                                </p:cTn>
                              </p:par>
                              <p:par>
                                <p:cTn id="8" presetID="9" presetClass="entr" presetSubtype="0" fill="hold" grpId="0" nodeType="withEffect">
                                  <p:stCondLst>
                                    <p:cond delay="0"/>
                                  </p:stCondLst>
                                  <p:childTnLst>
                                    <p:set>
                                      <p:cBhvr>
                                        <p:cTn id="9" dur="1" fill="hold">
                                          <p:stCondLst>
                                            <p:cond delay="0"/>
                                          </p:stCondLst>
                                        </p:cTn>
                                        <p:tgtEl>
                                          <p:spTgt spid="97"/>
                                        </p:tgtEl>
                                        <p:attrNameLst>
                                          <p:attrName>style.visibility</p:attrName>
                                        </p:attrNameLst>
                                      </p:cBhvr>
                                      <p:to>
                                        <p:strVal val="visible"/>
                                      </p:to>
                                    </p:set>
                                    <p:animEffect transition="in" filter="dissolve">
                                      <p:cBhvr>
                                        <p:cTn id="10" dur="500"/>
                                        <p:tgtEl>
                                          <p:spTgt spid="97"/>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nodeType="clickEffect">
                                  <p:stCondLst>
                                    <p:cond delay="0"/>
                                  </p:stCondLst>
                                  <p:childTnLst>
                                    <p:set>
                                      <p:cBhvr>
                                        <p:cTn id="14" dur="1" fill="hold">
                                          <p:stCondLst>
                                            <p:cond delay="0"/>
                                          </p:stCondLst>
                                        </p:cTn>
                                        <p:tgtEl>
                                          <p:spTgt spid="118"/>
                                        </p:tgtEl>
                                        <p:attrNameLst>
                                          <p:attrName>style.visibility</p:attrName>
                                        </p:attrNameLst>
                                      </p:cBhvr>
                                      <p:to>
                                        <p:strVal val="visible"/>
                                      </p:to>
                                    </p:set>
                                    <p:animEffect transition="in" filter="dissolve">
                                      <p:cBhvr>
                                        <p:cTn id="15" dur="500"/>
                                        <p:tgtEl>
                                          <p:spTgt spid="118"/>
                                        </p:tgtEl>
                                      </p:cBhvr>
                                    </p:animEffect>
                                  </p:childTnLst>
                                </p:cTn>
                              </p:par>
                              <p:par>
                                <p:cTn id="16" presetID="9" presetClass="entr" presetSubtype="0" fill="hold" grpId="0" nodeType="withEffect">
                                  <p:stCondLst>
                                    <p:cond delay="0"/>
                                  </p:stCondLst>
                                  <p:childTnLst>
                                    <p:set>
                                      <p:cBhvr>
                                        <p:cTn id="17" dur="1" fill="hold">
                                          <p:stCondLst>
                                            <p:cond delay="0"/>
                                          </p:stCondLst>
                                        </p:cTn>
                                        <p:tgtEl>
                                          <p:spTgt spid="98"/>
                                        </p:tgtEl>
                                        <p:attrNameLst>
                                          <p:attrName>style.visibility</p:attrName>
                                        </p:attrNameLst>
                                      </p:cBhvr>
                                      <p:to>
                                        <p:strVal val="visible"/>
                                      </p:to>
                                    </p:set>
                                    <p:animEffect transition="in" filter="dissolve">
                                      <p:cBhvr>
                                        <p:cTn id="18" dur="500"/>
                                        <p:tgtEl>
                                          <p:spTgt spid="98"/>
                                        </p:tgtEl>
                                      </p:cBhvr>
                                    </p:animEffect>
                                  </p:childTnLst>
                                </p:cTn>
                              </p:par>
                            </p:childTnLst>
                          </p:cTn>
                        </p:par>
                      </p:childTnLst>
                    </p:cTn>
                  </p:par>
                  <p:par>
                    <p:cTn id="19" fill="hold">
                      <p:stCondLst>
                        <p:cond delay="indefinite"/>
                      </p:stCondLst>
                      <p:childTnLst>
                        <p:par>
                          <p:cTn id="20" fill="hold">
                            <p:stCondLst>
                              <p:cond delay="0"/>
                            </p:stCondLst>
                            <p:childTnLst>
                              <p:par>
                                <p:cTn id="21" presetID="9" presetClass="entr" presetSubtype="0" fill="hold" nodeType="clickEffect">
                                  <p:stCondLst>
                                    <p:cond delay="0"/>
                                  </p:stCondLst>
                                  <p:childTnLst>
                                    <p:set>
                                      <p:cBhvr>
                                        <p:cTn id="22" dur="1" fill="hold">
                                          <p:stCondLst>
                                            <p:cond delay="0"/>
                                          </p:stCondLst>
                                        </p:cTn>
                                        <p:tgtEl>
                                          <p:spTgt spid="122"/>
                                        </p:tgtEl>
                                        <p:attrNameLst>
                                          <p:attrName>style.visibility</p:attrName>
                                        </p:attrNameLst>
                                      </p:cBhvr>
                                      <p:to>
                                        <p:strVal val="visible"/>
                                      </p:to>
                                    </p:set>
                                    <p:animEffect transition="in" filter="dissolve">
                                      <p:cBhvr>
                                        <p:cTn id="23" dur="500"/>
                                        <p:tgtEl>
                                          <p:spTgt spid="122"/>
                                        </p:tgtEl>
                                      </p:cBhvr>
                                    </p:animEffect>
                                  </p:childTnLst>
                                </p:cTn>
                              </p:par>
                              <p:par>
                                <p:cTn id="24" presetID="9" presetClass="entr" presetSubtype="0" fill="hold" grpId="0" nodeType="withEffect">
                                  <p:stCondLst>
                                    <p:cond delay="0"/>
                                  </p:stCondLst>
                                  <p:childTnLst>
                                    <p:set>
                                      <p:cBhvr>
                                        <p:cTn id="25" dur="1" fill="hold">
                                          <p:stCondLst>
                                            <p:cond delay="0"/>
                                          </p:stCondLst>
                                        </p:cTn>
                                        <p:tgtEl>
                                          <p:spTgt spid="99"/>
                                        </p:tgtEl>
                                        <p:attrNameLst>
                                          <p:attrName>style.visibility</p:attrName>
                                        </p:attrNameLst>
                                      </p:cBhvr>
                                      <p:to>
                                        <p:strVal val="visible"/>
                                      </p:to>
                                    </p:set>
                                    <p:animEffect transition="in" filter="dissolve">
                                      <p:cBhvr>
                                        <p:cTn id="26" dur="500"/>
                                        <p:tgtEl>
                                          <p:spTgt spid="99"/>
                                        </p:tgtEl>
                                      </p:cBhvr>
                                    </p:animEffect>
                                  </p:childTnLst>
                                </p:cTn>
                              </p:par>
                            </p:childTnLst>
                          </p:cTn>
                        </p:par>
                      </p:childTnLst>
                    </p:cTn>
                  </p:par>
                  <p:par>
                    <p:cTn id="27" fill="hold">
                      <p:stCondLst>
                        <p:cond delay="indefinite"/>
                      </p:stCondLst>
                      <p:childTnLst>
                        <p:par>
                          <p:cTn id="28" fill="hold">
                            <p:stCondLst>
                              <p:cond delay="0"/>
                            </p:stCondLst>
                            <p:childTnLst>
                              <p:par>
                                <p:cTn id="29" presetID="9" presetClass="entr" presetSubtype="0" fill="hold" grpId="0" nodeType="clickEffect">
                                  <p:stCondLst>
                                    <p:cond delay="0"/>
                                  </p:stCondLst>
                                  <p:childTnLst>
                                    <p:set>
                                      <p:cBhvr>
                                        <p:cTn id="30" dur="1" fill="hold">
                                          <p:stCondLst>
                                            <p:cond delay="0"/>
                                          </p:stCondLst>
                                        </p:cTn>
                                        <p:tgtEl>
                                          <p:spTgt spid="114"/>
                                        </p:tgtEl>
                                        <p:attrNameLst>
                                          <p:attrName>style.visibility</p:attrName>
                                        </p:attrNameLst>
                                      </p:cBhvr>
                                      <p:to>
                                        <p:strVal val="visible"/>
                                      </p:to>
                                    </p:set>
                                    <p:animEffect transition="in" filter="dissolve">
                                      <p:cBhvr>
                                        <p:cTn id="31" dur="500"/>
                                        <p:tgtEl>
                                          <p:spTgt spid="114"/>
                                        </p:tgtEl>
                                      </p:cBhvr>
                                    </p:animEffect>
                                  </p:childTnLst>
                                </p:cTn>
                              </p:par>
                              <p:par>
                                <p:cTn id="32" presetID="9" presetClass="entr" presetSubtype="0" fill="hold" grpId="0" nodeType="withEffect">
                                  <p:stCondLst>
                                    <p:cond delay="0"/>
                                  </p:stCondLst>
                                  <p:childTnLst>
                                    <p:set>
                                      <p:cBhvr>
                                        <p:cTn id="33" dur="1" fill="hold">
                                          <p:stCondLst>
                                            <p:cond delay="0"/>
                                          </p:stCondLst>
                                        </p:cTn>
                                        <p:tgtEl>
                                          <p:spTgt spid="117"/>
                                        </p:tgtEl>
                                        <p:attrNameLst>
                                          <p:attrName>style.visibility</p:attrName>
                                        </p:attrNameLst>
                                      </p:cBhvr>
                                      <p:to>
                                        <p:strVal val="visible"/>
                                      </p:to>
                                    </p:set>
                                    <p:animEffect transition="in" filter="dissolve">
                                      <p:cBhvr>
                                        <p:cTn id="34" dur="500"/>
                                        <p:tgtEl>
                                          <p:spTgt spid="117"/>
                                        </p:tgtEl>
                                      </p:cBhvr>
                                    </p:animEffect>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nodeType="clickEffect">
                                  <p:stCondLst>
                                    <p:cond delay="0"/>
                                  </p:stCondLst>
                                  <p:childTnLst>
                                    <p:set>
                                      <p:cBhvr>
                                        <p:cTn id="38" dur="1" fill="hold">
                                          <p:stCondLst>
                                            <p:cond delay="0"/>
                                          </p:stCondLst>
                                        </p:cTn>
                                        <p:tgtEl>
                                          <p:spTgt spid="116"/>
                                        </p:tgtEl>
                                        <p:attrNameLst>
                                          <p:attrName>style.visibility</p:attrName>
                                        </p:attrNameLst>
                                      </p:cBhvr>
                                      <p:to>
                                        <p:strVal val="visible"/>
                                      </p:to>
                                    </p:set>
                                    <p:animEffect transition="in" filter="dissolve">
                                      <p:cBhvr>
                                        <p:cTn id="39" dur="500"/>
                                        <p:tgtEl>
                                          <p:spTgt spid="116"/>
                                        </p:tgtEl>
                                      </p:cBhvr>
                                    </p:animEffect>
                                  </p:childTnLst>
                                </p:cTn>
                              </p:par>
                              <p:par>
                                <p:cTn id="40" presetID="9" presetClass="entr" presetSubtype="0" fill="hold" grpId="0" nodeType="withEffect">
                                  <p:stCondLst>
                                    <p:cond delay="0"/>
                                  </p:stCondLst>
                                  <p:childTnLst>
                                    <p:set>
                                      <p:cBhvr>
                                        <p:cTn id="41" dur="1" fill="hold">
                                          <p:stCondLst>
                                            <p:cond delay="0"/>
                                          </p:stCondLst>
                                        </p:cTn>
                                        <p:tgtEl>
                                          <p:spTgt spid="50"/>
                                        </p:tgtEl>
                                        <p:attrNameLst>
                                          <p:attrName>style.visibility</p:attrName>
                                        </p:attrNameLst>
                                      </p:cBhvr>
                                      <p:to>
                                        <p:strVal val="visible"/>
                                      </p:to>
                                    </p:set>
                                    <p:animEffect transition="in" filter="dissolve">
                                      <p:cBhvr>
                                        <p:cTn id="42" dur="500"/>
                                        <p:tgtEl>
                                          <p:spTgt spid="50"/>
                                        </p:tgtEl>
                                      </p:cBhvr>
                                    </p:animEffect>
                                  </p:childTnLst>
                                </p:cTn>
                              </p:par>
                              <p:par>
                                <p:cTn id="43" presetID="9" presetClass="entr" presetSubtype="0" fill="hold" grpId="0" nodeType="withEffect">
                                  <p:stCondLst>
                                    <p:cond delay="0"/>
                                  </p:stCondLst>
                                  <p:childTnLst>
                                    <p:set>
                                      <p:cBhvr>
                                        <p:cTn id="44" dur="1" fill="hold">
                                          <p:stCondLst>
                                            <p:cond delay="0"/>
                                          </p:stCondLst>
                                        </p:cTn>
                                        <p:tgtEl>
                                          <p:spTgt spid="43"/>
                                        </p:tgtEl>
                                        <p:attrNameLst>
                                          <p:attrName>style.visibility</p:attrName>
                                        </p:attrNameLst>
                                      </p:cBhvr>
                                      <p:to>
                                        <p:strVal val="visible"/>
                                      </p:to>
                                    </p:set>
                                    <p:animEffect transition="in" filter="dissolve">
                                      <p:cBhvr>
                                        <p:cTn id="45" dur="500"/>
                                        <p:tgtEl>
                                          <p:spTgt spid="43"/>
                                        </p:tgtEl>
                                      </p:cBhvr>
                                    </p:animEffect>
                                  </p:childTnLst>
                                </p:cTn>
                              </p:par>
                              <p:par>
                                <p:cTn id="46" presetID="9" presetClass="entr" presetSubtype="0" fill="hold" grpId="0" nodeType="withEffect">
                                  <p:stCondLst>
                                    <p:cond delay="0"/>
                                  </p:stCondLst>
                                  <p:childTnLst>
                                    <p:set>
                                      <p:cBhvr>
                                        <p:cTn id="47" dur="1" fill="hold">
                                          <p:stCondLst>
                                            <p:cond delay="0"/>
                                          </p:stCondLst>
                                        </p:cTn>
                                        <p:tgtEl>
                                          <p:spTgt spid="35"/>
                                        </p:tgtEl>
                                        <p:attrNameLst>
                                          <p:attrName>style.visibility</p:attrName>
                                        </p:attrNameLst>
                                      </p:cBhvr>
                                      <p:to>
                                        <p:strVal val="visible"/>
                                      </p:to>
                                    </p:set>
                                    <p:animEffect transition="in" filter="dissolve">
                                      <p:cBhvr>
                                        <p:cTn id="48" dur="500"/>
                                        <p:tgtEl>
                                          <p:spTgt spid="35"/>
                                        </p:tgtEl>
                                      </p:cBhvr>
                                    </p:animEffect>
                                  </p:childTnLst>
                                </p:cTn>
                              </p:par>
                              <p:par>
                                <p:cTn id="49" presetID="9" presetClass="entr" presetSubtype="0" fill="hold" nodeType="withEffect">
                                  <p:stCondLst>
                                    <p:cond delay="0"/>
                                  </p:stCondLst>
                                  <p:childTnLst>
                                    <p:set>
                                      <p:cBhvr>
                                        <p:cTn id="50" dur="1" fill="hold">
                                          <p:stCondLst>
                                            <p:cond delay="0"/>
                                          </p:stCondLst>
                                        </p:cTn>
                                        <p:tgtEl>
                                          <p:spTgt spid="41"/>
                                        </p:tgtEl>
                                        <p:attrNameLst>
                                          <p:attrName>style.visibility</p:attrName>
                                        </p:attrNameLst>
                                      </p:cBhvr>
                                      <p:to>
                                        <p:strVal val="visible"/>
                                      </p:to>
                                    </p:set>
                                    <p:animEffect transition="in" filter="dissolve">
                                      <p:cBhvr>
                                        <p:cTn id="51" dur="500"/>
                                        <p:tgtEl>
                                          <p:spTgt spid="41"/>
                                        </p:tgtEl>
                                      </p:cBhvr>
                                    </p:animEffect>
                                  </p:childTnLst>
                                </p:cTn>
                              </p:par>
                              <p:par>
                                <p:cTn id="52" presetID="9" presetClass="entr" presetSubtype="0" fill="hold" nodeType="withEffect">
                                  <p:stCondLst>
                                    <p:cond delay="0"/>
                                  </p:stCondLst>
                                  <p:childTnLst>
                                    <p:set>
                                      <p:cBhvr>
                                        <p:cTn id="53" dur="1" fill="hold">
                                          <p:stCondLst>
                                            <p:cond delay="0"/>
                                          </p:stCondLst>
                                        </p:cTn>
                                        <p:tgtEl>
                                          <p:spTgt spid="58"/>
                                        </p:tgtEl>
                                        <p:attrNameLst>
                                          <p:attrName>style.visibility</p:attrName>
                                        </p:attrNameLst>
                                      </p:cBhvr>
                                      <p:to>
                                        <p:strVal val="visible"/>
                                      </p:to>
                                    </p:set>
                                    <p:animEffect transition="in" filter="dissolve">
                                      <p:cBhvr>
                                        <p:cTn id="54" dur="500"/>
                                        <p:tgtEl>
                                          <p:spTgt spid="58"/>
                                        </p:tgtEl>
                                      </p:cBhvr>
                                    </p:animEffect>
                                  </p:childTnLst>
                                </p:cTn>
                              </p:par>
                              <p:par>
                                <p:cTn id="55" presetID="9" presetClass="entr" presetSubtype="0" fill="hold" nodeType="withEffect">
                                  <p:stCondLst>
                                    <p:cond delay="0"/>
                                  </p:stCondLst>
                                  <p:childTnLst>
                                    <p:set>
                                      <p:cBhvr>
                                        <p:cTn id="56" dur="1" fill="hold">
                                          <p:stCondLst>
                                            <p:cond delay="0"/>
                                          </p:stCondLst>
                                        </p:cTn>
                                        <p:tgtEl>
                                          <p:spTgt spid="63"/>
                                        </p:tgtEl>
                                        <p:attrNameLst>
                                          <p:attrName>style.visibility</p:attrName>
                                        </p:attrNameLst>
                                      </p:cBhvr>
                                      <p:to>
                                        <p:strVal val="visible"/>
                                      </p:to>
                                    </p:set>
                                    <p:animEffect transition="in" filter="dissolve">
                                      <p:cBhvr>
                                        <p:cTn id="57" dur="500"/>
                                        <p:tgtEl>
                                          <p:spTgt spid="63"/>
                                        </p:tgtEl>
                                      </p:cBhvr>
                                    </p:animEffect>
                                  </p:childTnLst>
                                </p:cTn>
                              </p:par>
                              <p:par>
                                <p:cTn id="58" presetID="9" presetClass="entr" presetSubtype="0" fill="hold" nodeType="withEffect">
                                  <p:stCondLst>
                                    <p:cond delay="0"/>
                                  </p:stCondLst>
                                  <p:childTnLst>
                                    <p:set>
                                      <p:cBhvr>
                                        <p:cTn id="59" dur="1" fill="hold">
                                          <p:stCondLst>
                                            <p:cond delay="0"/>
                                          </p:stCondLst>
                                        </p:cTn>
                                        <p:tgtEl>
                                          <p:spTgt spid="104"/>
                                        </p:tgtEl>
                                        <p:attrNameLst>
                                          <p:attrName>style.visibility</p:attrName>
                                        </p:attrNameLst>
                                      </p:cBhvr>
                                      <p:to>
                                        <p:strVal val="visible"/>
                                      </p:to>
                                    </p:set>
                                    <p:animEffect transition="in" filter="dissolve">
                                      <p:cBhvr>
                                        <p:cTn id="60" dur="500"/>
                                        <p:tgtEl>
                                          <p:spTgt spid="104"/>
                                        </p:tgtEl>
                                      </p:cBhvr>
                                    </p:animEffect>
                                  </p:childTnLst>
                                </p:cTn>
                              </p:par>
                              <p:par>
                                <p:cTn id="61" presetID="9" presetClass="entr" presetSubtype="0" fill="hold" grpId="0" nodeType="withEffect">
                                  <p:stCondLst>
                                    <p:cond delay="0"/>
                                  </p:stCondLst>
                                  <p:childTnLst>
                                    <p:set>
                                      <p:cBhvr>
                                        <p:cTn id="62" dur="1" fill="hold">
                                          <p:stCondLst>
                                            <p:cond delay="0"/>
                                          </p:stCondLst>
                                        </p:cTn>
                                        <p:tgtEl>
                                          <p:spTgt spid="100"/>
                                        </p:tgtEl>
                                        <p:attrNameLst>
                                          <p:attrName>style.visibility</p:attrName>
                                        </p:attrNameLst>
                                      </p:cBhvr>
                                      <p:to>
                                        <p:strVal val="visible"/>
                                      </p:to>
                                    </p:set>
                                    <p:animEffect transition="in" filter="dissolve">
                                      <p:cBhvr>
                                        <p:cTn id="63" dur="500"/>
                                        <p:tgtEl>
                                          <p:spTgt spid="100"/>
                                        </p:tgtEl>
                                      </p:cBhvr>
                                    </p:animEffect>
                                  </p:childTnLst>
                                </p:cTn>
                              </p:par>
                              <p:par>
                                <p:cTn id="64" presetID="9" presetClass="entr" presetSubtype="0" fill="hold" grpId="0" nodeType="withEffect">
                                  <p:stCondLst>
                                    <p:cond delay="0"/>
                                  </p:stCondLst>
                                  <p:childTnLst>
                                    <p:set>
                                      <p:cBhvr>
                                        <p:cTn id="65" dur="1" fill="hold">
                                          <p:stCondLst>
                                            <p:cond delay="0"/>
                                          </p:stCondLst>
                                        </p:cTn>
                                        <p:tgtEl>
                                          <p:spTgt spid="49"/>
                                        </p:tgtEl>
                                        <p:attrNameLst>
                                          <p:attrName>style.visibility</p:attrName>
                                        </p:attrNameLst>
                                      </p:cBhvr>
                                      <p:to>
                                        <p:strVal val="visible"/>
                                      </p:to>
                                    </p:set>
                                    <p:animEffect transition="in" filter="dissolve">
                                      <p:cBhvr>
                                        <p:cTn id="66" dur="500"/>
                                        <p:tgtEl>
                                          <p:spTgt spid="49"/>
                                        </p:tgtEl>
                                      </p:cBhvr>
                                    </p:animEffect>
                                  </p:childTnLst>
                                </p:cTn>
                              </p:par>
                              <p:par>
                                <p:cTn id="67" presetID="9" presetClass="entr" presetSubtype="0" fill="hold" grpId="0" nodeType="withEffect">
                                  <p:stCondLst>
                                    <p:cond delay="0"/>
                                  </p:stCondLst>
                                  <p:childTnLst>
                                    <p:set>
                                      <p:cBhvr>
                                        <p:cTn id="68" dur="1" fill="hold">
                                          <p:stCondLst>
                                            <p:cond delay="0"/>
                                          </p:stCondLst>
                                        </p:cTn>
                                        <p:tgtEl>
                                          <p:spTgt spid="42"/>
                                        </p:tgtEl>
                                        <p:attrNameLst>
                                          <p:attrName>style.visibility</p:attrName>
                                        </p:attrNameLst>
                                      </p:cBhvr>
                                      <p:to>
                                        <p:strVal val="visible"/>
                                      </p:to>
                                    </p:set>
                                    <p:animEffect transition="in" filter="dissolve">
                                      <p:cBhvr>
                                        <p:cTn id="69" dur="500"/>
                                        <p:tgtEl>
                                          <p:spTgt spid="42"/>
                                        </p:tgtEl>
                                      </p:cBhvr>
                                    </p:animEffect>
                                  </p:childTnLst>
                                </p:cTn>
                              </p:par>
                              <p:par>
                                <p:cTn id="70" presetID="9" presetClass="entr" presetSubtype="0" fill="hold" grpId="0" nodeType="withEffect">
                                  <p:stCondLst>
                                    <p:cond delay="0"/>
                                  </p:stCondLst>
                                  <p:childTnLst>
                                    <p:set>
                                      <p:cBhvr>
                                        <p:cTn id="71" dur="1" fill="hold">
                                          <p:stCondLst>
                                            <p:cond delay="0"/>
                                          </p:stCondLst>
                                        </p:cTn>
                                        <p:tgtEl>
                                          <p:spTgt spid="36"/>
                                        </p:tgtEl>
                                        <p:attrNameLst>
                                          <p:attrName>style.visibility</p:attrName>
                                        </p:attrNameLst>
                                      </p:cBhvr>
                                      <p:to>
                                        <p:strVal val="visible"/>
                                      </p:to>
                                    </p:set>
                                    <p:animEffect transition="in" filter="dissolve">
                                      <p:cBhvr>
                                        <p:cTn id="72" dur="500"/>
                                        <p:tgtEl>
                                          <p:spTgt spid="36"/>
                                        </p:tgtEl>
                                      </p:cBhvr>
                                    </p:animEffect>
                                  </p:childTnLst>
                                </p:cTn>
                              </p:par>
                            </p:childTnLst>
                          </p:cTn>
                        </p:par>
                      </p:childTnLst>
                    </p:cTn>
                  </p:par>
                  <p:par>
                    <p:cTn id="73" fill="hold">
                      <p:stCondLst>
                        <p:cond delay="indefinite"/>
                      </p:stCondLst>
                      <p:childTnLst>
                        <p:par>
                          <p:cTn id="74" fill="hold">
                            <p:stCondLst>
                              <p:cond delay="0"/>
                            </p:stCondLst>
                            <p:childTnLst>
                              <p:par>
                                <p:cTn id="75" presetID="9" presetClass="entr" presetSubtype="0" fill="hold" nodeType="clickEffect">
                                  <p:stCondLst>
                                    <p:cond delay="0"/>
                                  </p:stCondLst>
                                  <p:childTnLst>
                                    <p:set>
                                      <p:cBhvr>
                                        <p:cTn id="76" dur="1" fill="hold">
                                          <p:stCondLst>
                                            <p:cond delay="0"/>
                                          </p:stCondLst>
                                        </p:cTn>
                                        <p:tgtEl>
                                          <p:spTgt spid="105"/>
                                        </p:tgtEl>
                                        <p:attrNameLst>
                                          <p:attrName>style.visibility</p:attrName>
                                        </p:attrNameLst>
                                      </p:cBhvr>
                                      <p:to>
                                        <p:strVal val="visible"/>
                                      </p:to>
                                    </p:set>
                                    <p:animEffect transition="in" filter="dissolve">
                                      <p:cBhvr>
                                        <p:cTn id="77" dur="500"/>
                                        <p:tgtEl>
                                          <p:spTgt spid="105"/>
                                        </p:tgtEl>
                                      </p:cBhvr>
                                    </p:animEffect>
                                  </p:childTnLst>
                                </p:cTn>
                              </p:par>
                              <p:par>
                                <p:cTn id="78" presetID="9" presetClass="entr" presetSubtype="0" fill="hold" nodeType="withEffect">
                                  <p:stCondLst>
                                    <p:cond delay="0"/>
                                  </p:stCondLst>
                                  <p:childTnLst>
                                    <p:set>
                                      <p:cBhvr>
                                        <p:cTn id="79" dur="1" fill="hold">
                                          <p:stCondLst>
                                            <p:cond delay="0"/>
                                          </p:stCondLst>
                                        </p:cTn>
                                        <p:tgtEl>
                                          <p:spTgt spid="107"/>
                                        </p:tgtEl>
                                        <p:attrNameLst>
                                          <p:attrName>style.visibility</p:attrName>
                                        </p:attrNameLst>
                                      </p:cBhvr>
                                      <p:to>
                                        <p:strVal val="visible"/>
                                      </p:to>
                                    </p:set>
                                    <p:animEffect transition="in" filter="dissolve">
                                      <p:cBhvr>
                                        <p:cTn id="80" dur="500"/>
                                        <p:tgtEl>
                                          <p:spTgt spid="107"/>
                                        </p:tgtEl>
                                      </p:cBhvr>
                                    </p:animEffect>
                                  </p:childTnLst>
                                </p:cTn>
                              </p:par>
                              <p:par>
                                <p:cTn id="81" presetID="9" presetClass="entr" presetSubtype="0" fill="hold" grpId="0" nodeType="withEffect">
                                  <p:stCondLst>
                                    <p:cond delay="0"/>
                                  </p:stCondLst>
                                  <p:childTnLst>
                                    <p:set>
                                      <p:cBhvr>
                                        <p:cTn id="82" dur="1" fill="hold">
                                          <p:stCondLst>
                                            <p:cond delay="0"/>
                                          </p:stCondLst>
                                        </p:cTn>
                                        <p:tgtEl>
                                          <p:spTgt spid="101"/>
                                        </p:tgtEl>
                                        <p:attrNameLst>
                                          <p:attrName>style.visibility</p:attrName>
                                        </p:attrNameLst>
                                      </p:cBhvr>
                                      <p:to>
                                        <p:strVal val="visible"/>
                                      </p:to>
                                    </p:set>
                                    <p:animEffect transition="in" filter="dissolve">
                                      <p:cBhvr>
                                        <p:cTn id="83" dur="500"/>
                                        <p:tgtEl>
                                          <p:spTgt spid="101"/>
                                        </p:tgtEl>
                                      </p:cBhvr>
                                    </p:animEffect>
                                  </p:childTnLst>
                                </p:cTn>
                              </p:par>
                            </p:childTnLst>
                          </p:cTn>
                        </p:par>
                      </p:childTnLst>
                    </p:cTn>
                  </p:par>
                  <p:par>
                    <p:cTn id="84" fill="hold">
                      <p:stCondLst>
                        <p:cond delay="indefinite"/>
                      </p:stCondLst>
                      <p:childTnLst>
                        <p:par>
                          <p:cTn id="85" fill="hold">
                            <p:stCondLst>
                              <p:cond delay="0"/>
                            </p:stCondLst>
                            <p:childTnLst>
                              <p:par>
                                <p:cTn id="86" presetID="9" presetClass="entr" presetSubtype="0" fill="hold" nodeType="clickEffect">
                                  <p:stCondLst>
                                    <p:cond delay="0"/>
                                  </p:stCondLst>
                                  <p:childTnLst>
                                    <p:set>
                                      <p:cBhvr>
                                        <p:cTn id="87" dur="1" fill="hold">
                                          <p:stCondLst>
                                            <p:cond delay="0"/>
                                          </p:stCondLst>
                                        </p:cTn>
                                        <p:tgtEl>
                                          <p:spTgt spid="111"/>
                                        </p:tgtEl>
                                        <p:attrNameLst>
                                          <p:attrName>style.visibility</p:attrName>
                                        </p:attrNameLst>
                                      </p:cBhvr>
                                      <p:to>
                                        <p:strVal val="visible"/>
                                      </p:to>
                                    </p:set>
                                    <p:animEffect transition="in" filter="dissolve">
                                      <p:cBhvr>
                                        <p:cTn id="88" dur="500"/>
                                        <p:tgtEl>
                                          <p:spTgt spid="111"/>
                                        </p:tgtEl>
                                      </p:cBhvr>
                                    </p:animEffect>
                                  </p:childTnLst>
                                </p:cTn>
                              </p:par>
                              <p:par>
                                <p:cTn id="89" presetID="9" presetClass="entr" presetSubtype="0" fill="hold" nodeType="withEffect">
                                  <p:stCondLst>
                                    <p:cond delay="0"/>
                                  </p:stCondLst>
                                  <p:childTnLst>
                                    <p:set>
                                      <p:cBhvr>
                                        <p:cTn id="90" dur="1" fill="hold">
                                          <p:stCondLst>
                                            <p:cond delay="0"/>
                                          </p:stCondLst>
                                        </p:cTn>
                                        <p:tgtEl>
                                          <p:spTgt spid="109"/>
                                        </p:tgtEl>
                                        <p:attrNameLst>
                                          <p:attrName>style.visibility</p:attrName>
                                        </p:attrNameLst>
                                      </p:cBhvr>
                                      <p:to>
                                        <p:strVal val="visible"/>
                                      </p:to>
                                    </p:set>
                                    <p:animEffect transition="in" filter="dissolve">
                                      <p:cBhvr>
                                        <p:cTn id="91" dur="500"/>
                                        <p:tgtEl>
                                          <p:spTgt spid="109"/>
                                        </p:tgtEl>
                                      </p:cBhvr>
                                    </p:animEffect>
                                  </p:childTnLst>
                                </p:cTn>
                              </p:par>
                              <p:par>
                                <p:cTn id="92" presetID="9" presetClass="entr" presetSubtype="0" fill="hold" grpId="0" nodeType="withEffect">
                                  <p:stCondLst>
                                    <p:cond delay="0"/>
                                  </p:stCondLst>
                                  <p:childTnLst>
                                    <p:set>
                                      <p:cBhvr>
                                        <p:cTn id="93" dur="1" fill="hold">
                                          <p:stCondLst>
                                            <p:cond delay="0"/>
                                          </p:stCondLst>
                                        </p:cTn>
                                        <p:tgtEl>
                                          <p:spTgt spid="102"/>
                                        </p:tgtEl>
                                        <p:attrNameLst>
                                          <p:attrName>style.visibility</p:attrName>
                                        </p:attrNameLst>
                                      </p:cBhvr>
                                      <p:to>
                                        <p:strVal val="visible"/>
                                      </p:to>
                                    </p:set>
                                    <p:animEffect transition="in" filter="dissolve">
                                      <p:cBhvr>
                                        <p:cTn id="94" dur="500"/>
                                        <p:tgtEl>
                                          <p:spTgt spid="102"/>
                                        </p:tgtEl>
                                      </p:cBhvr>
                                    </p:animEffect>
                                  </p:childTnLst>
                                </p:cTn>
                              </p:par>
                            </p:childTnLst>
                          </p:cTn>
                        </p:par>
                      </p:childTnLst>
                    </p:cTn>
                  </p:par>
                  <p:par>
                    <p:cTn id="95" fill="hold">
                      <p:stCondLst>
                        <p:cond delay="indefinite"/>
                      </p:stCondLst>
                      <p:childTnLst>
                        <p:par>
                          <p:cTn id="96" fill="hold">
                            <p:stCondLst>
                              <p:cond delay="0"/>
                            </p:stCondLst>
                            <p:childTnLst>
                              <p:par>
                                <p:cTn id="97" presetID="9" presetClass="entr" presetSubtype="0" fill="hold" grpId="0" nodeType="clickEffect">
                                  <p:stCondLst>
                                    <p:cond delay="0"/>
                                  </p:stCondLst>
                                  <p:childTnLst>
                                    <p:set>
                                      <p:cBhvr>
                                        <p:cTn id="98" dur="1" fill="hold">
                                          <p:stCondLst>
                                            <p:cond delay="0"/>
                                          </p:stCondLst>
                                        </p:cTn>
                                        <p:tgtEl>
                                          <p:spTgt spid="115"/>
                                        </p:tgtEl>
                                        <p:attrNameLst>
                                          <p:attrName>style.visibility</p:attrName>
                                        </p:attrNameLst>
                                      </p:cBhvr>
                                      <p:to>
                                        <p:strVal val="visible"/>
                                      </p:to>
                                    </p:set>
                                    <p:animEffect transition="in" filter="dissolve">
                                      <p:cBhvr>
                                        <p:cTn id="99" dur="500"/>
                                        <p:tgtEl>
                                          <p:spTgt spid="1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5" grpId="0" animBg="1"/>
      <p:bldP spid="42" grpId="0" animBg="1"/>
      <p:bldP spid="43" grpId="0" animBg="1"/>
      <p:bldP spid="49" grpId="0" animBg="1"/>
      <p:bldP spid="50" grpId="0" animBg="1"/>
      <p:bldP spid="97" grpId="0"/>
      <p:bldP spid="98" grpId="0"/>
      <p:bldP spid="99" grpId="0"/>
      <p:bldP spid="100" grpId="0"/>
      <p:bldP spid="101" grpId="0"/>
      <p:bldP spid="102" grpId="0"/>
      <p:bldP spid="114" grpId="0"/>
      <p:bldP spid="115" grpId="0"/>
      <p:bldP spid="11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Rectangle 93"/>
          <p:cNvSpPr/>
          <p:nvPr/>
        </p:nvSpPr>
        <p:spPr>
          <a:xfrm>
            <a:off x="6312024" y="0"/>
            <a:ext cx="4355976" cy="3429000"/>
          </a:xfrm>
          <a:prstGeom prst="rect">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3" name="Rectangle 122"/>
          <p:cNvSpPr/>
          <p:nvPr/>
        </p:nvSpPr>
        <p:spPr>
          <a:xfrm>
            <a:off x="6312024" y="2996952"/>
            <a:ext cx="4355976" cy="24332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9" name="Rectangle 118"/>
          <p:cNvSpPr/>
          <p:nvPr/>
        </p:nvSpPr>
        <p:spPr>
          <a:xfrm>
            <a:off x="5375920" y="0"/>
            <a:ext cx="1043608" cy="3429000"/>
          </a:xfrm>
          <a:prstGeom prst="rect">
            <a:avLst/>
          </a:prstGeom>
          <a:gradFill flip="none" rotWithShape="1">
            <a:gsLst>
              <a:gs pos="0">
                <a:srgbClr val="FFFF00">
                  <a:tint val="66000"/>
                  <a:satMod val="160000"/>
                </a:srgbClr>
              </a:gs>
              <a:gs pos="50000">
                <a:schemeClr val="bg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Rectangle 3"/>
          <p:cNvSpPr/>
          <p:nvPr/>
        </p:nvSpPr>
        <p:spPr>
          <a:xfrm>
            <a:off x="1524000" y="3672408"/>
            <a:ext cx="9144000" cy="321297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Rectangle 4"/>
          <p:cNvSpPr/>
          <p:nvPr/>
        </p:nvSpPr>
        <p:spPr>
          <a:xfrm>
            <a:off x="1524000" y="3240360"/>
            <a:ext cx="9144000" cy="432048"/>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6" name="Straight Connector 5"/>
          <p:cNvCxnSpPr/>
          <p:nvPr/>
        </p:nvCxnSpPr>
        <p:spPr>
          <a:xfrm>
            <a:off x="1524000" y="3240360"/>
            <a:ext cx="9144000"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92" name="Group 91"/>
          <p:cNvGrpSpPr/>
          <p:nvPr/>
        </p:nvGrpSpPr>
        <p:grpSpPr>
          <a:xfrm rot="416338">
            <a:off x="3128015" y="3170986"/>
            <a:ext cx="1578962" cy="3412719"/>
            <a:chOff x="1813034" y="3184633"/>
            <a:chExt cx="1745640" cy="3683312"/>
          </a:xfrm>
        </p:grpSpPr>
        <p:grpSp>
          <p:nvGrpSpPr>
            <p:cNvPr id="91" name="Group 90"/>
            <p:cNvGrpSpPr/>
            <p:nvPr/>
          </p:nvGrpSpPr>
          <p:grpSpPr>
            <a:xfrm>
              <a:off x="1813034" y="3184633"/>
              <a:ext cx="1745640" cy="3683312"/>
              <a:chOff x="1813034" y="3184633"/>
              <a:chExt cx="1745640" cy="3683312"/>
            </a:xfrm>
          </p:grpSpPr>
          <p:grpSp>
            <p:nvGrpSpPr>
              <p:cNvPr id="88" name="Group 87"/>
              <p:cNvGrpSpPr/>
              <p:nvPr/>
            </p:nvGrpSpPr>
            <p:grpSpPr>
              <a:xfrm>
                <a:off x="1813034" y="3184633"/>
                <a:ext cx="1745640" cy="3683312"/>
                <a:chOff x="1813034" y="3184633"/>
                <a:chExt cx="1745640" cy="3683312"/>
              </a:xfrm>
            </p:grpSpPr>
            <p:sp>
              <p:nvSpPr>
                <p:cNvPr id="82" name="Freeform 81"/>
                <p:cNvSpPr/>
                <p:nvPr/>
              </p:nvSpPr>
              <p:spPr>
                <a:xfrm>
                  <a:off x="1813034" y="5582696"/>
                  <a:ext cx="1442545" cy="1043153"/>
                </a:xfrm>
                <a:custGeom>
                  <a:avLst/>
                  <a:gdLst>
                    <a:gd name="connsiteX0" fmla="*/ 961697 w 1442545"/>
                    <a:gd name="connsiteY0" fmla="*/ 7883 h 1043153"/>
                    <a:gd name="connsiteX1" fmla="*/ 1355835 w 1442545"/>
                    <a:gd name="connsiteY1" fmla="*/ 275897 h 1043153"/>
                    <a:gd name="connsiteX2" fmla="*/ 1371600 w 1442545"/>
                    <a:gd name="connsiteY2" fmla="*/ 796159 h 1043153"/>
                    <a:gd name="connsiteX3" fmla="*/ 930166 w 1442545"/>
                    <a:gd name="connsiteY3" fmla="*/ 1001111 h 1043153"/>
                    <a:gd name="connsiteX4" fmla="*/ 315311 w 1442545"/>
                    <a:gd name="connsiteY4" fmla="*/ 938049 h 1043153"/>
                    <a:gd name="connsiteX5" fmla="*/ 0 w 1442545"/>
                    <a:gd name="connsiteY5" fmla="*/ 370490 h 1043153"/>
                    <a:gd name="connsiteX6" fmla="*/ 315311 w 1442545"/>
                    <a:gd name="connsiteY6" fmla="*/ 55180 h 1043153"/>
                    <a:gd name="connsiteX7" fmla="*/ 788276 w 1442545"/>
                    <a:gd name="connsiteY7" fmla="*/ 149773 h 1043153"/>
                    <a:gd name="connsiteX8" fmla="*/ 977463 w 1442545"/>
                    <a:gd name="connsiteY8" fmla="*/ 449318 h 1043153"/>
                    <a:gd name="connsiteX9" fmla="*/ 788276 w 1442545"/>
                    <a:gd name="connsiteY9" fmla="*/ 575442 h 1043153"/>
                    <a:gd name="connsiteX10" fmla="*/ 614856 w 1442545"/>
                    <a:gd name="connsiteY10" fmla="*/ 370490 h 1043153"/>
                    <a:gd name="connsiteX11" fmla="*/ 362607 w 1442545"/>
                    <a:gd name="connsiteY11" fmla="*/ 323193 h 1043153"/>
                    <a:gd name="connsiteX12" fmla="*/ 299545 w 1442545"/>
                    <a:gd name="connsiteY12" fmla="*/ 575442 h 1043153"/>
                    <a:gd name="connsiteX13" fmla="*/ 630621 w 1442545"/>
                    <a:gd name="connsiteY13" fmla="*/ 764628 h 1043153"/>
                    <a:gd name="connsiteX14" fmla="*/ 977463 w 1442545"/>
                    <a:gd name="connsiteY14" fmla="*/ 827690 h 1043153"/>
                    <a:gd name="connsiteX15" fmla="*/ 1135118 w 1442545"/>
                    <a:gd name="connsiteY15" fmla="*/ 606973 h 1043153"/>
                    <a:gd name="connsiteX16" fmla="*/ 1072056 w 1442545"/>
                    <a:gd name="connsiteY16" fmla="*/ 354725 h 1043153"/>
                    <a:gd name="connsiteX17" fmla="*/ 851338 w 1442545"/>
                    <a:gd name="connsiteY17" fmla="*/ 228600 h 1043153"/>
                    <a:gd name="connsiteX18" fmla="*/ 961697 w 1442545"/>
                    <a:gd name="connsiteY18" fmla="*/ 7883 h 1043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442545" h="1043153">
                      <a:moveTo>
                        <a:pt x="961697" y="7883"/>
                      </a:moveTo>
                      <a:cubicBezTo>
                        <a:pt x="1045780" y="15766"/>
                        <a:pt x="1287518" y="144518"/>
                        <a:pt x="1355835" y="275897"/>
                      </a:cubicBezTo>
                      <a:cubicBezTo>
                        <a:pt x="1424152" y="407276"/>
                        <a:pt x="1442545" y="675290"/>
                        <a:pt x="1371600" y="796159"/>
                      </a:cubicBezTo>
                      <a:cubicBezTo>
                        <a:pt x="1300655" y="917028"/>
                        <a:pt x="1106214" y="977463"/>
                        <a:pt x="930166" y="1001111"/>
                      </a:cubicBezTo>
                      <a:cubicBezTo>
                        <a:pt x="754118" y="1024759"/>
                        <a:pt x="470339" y="1043153"/>
                        <a:pt x="315311" y="938049"/>
                      </a:cubicBezTo>
                      <a:cubicBezTo>
                        <a:pt x="160283" y="832945"/>
                        <a:pt x="0" y="517635"/>
                        <a:pt x="0" y="370490"/>
                      </a:cubicBezTo>
                      <a:cubicBezTo>
                        <a:pt x="0" y="223345"/>
                        <a:pt x="183932" y="91966"/>
                        <a:pt x="315311" y="55180"/>
                      </a:cubicBezTo>
                      <a:cubicBezTo>
                        <a:pt x="446690" y="18394"/>
                        <a:pt x="677917" y="84083"/>
                        <a:pt x="788276" y="149773"/>
                      </a:cubicBezTo>
                      <a:cubicBezTo>
                        <a:pt x="898635" y="215463"/>
                        <a:pt x="977463" y="378373"/>
                        <a:pt x="977463" y="449318"/>
                      </a:cubicBezTo>
                      <a:cubicBezTo>
                        <a:pt x="977463" y="520263"/>
                        <a:pt x="848710" y="588580"/>
                        <a:pt x="788276" y="575442"/>
                      </a:cubicBezTo>
                      <a:cubicBezTo>
                        <a:pt x="727842" y="562304"/>
                        <a:pt x="685801" y="412531"/>
                        <a:pt x="614856" y="370490"/>
                      </a:cubicBezTo>
                      <a:cubicBezTo>
                        <a:pt x="543911" y="328449"/>
                        <a:pt x="415159" y="289034"/>
                        <a:pt x="362607" y="323193"/>
                      </a:cubicBezTo>
                      <a:cubicBezTo>
                        <a:pt x="310055" y="357352"/>
                        <a:pt x="254876" y="501870"/>
                        <a:pt x="299545" y="575442"/>
                      </a:cubicBezTo>
                      <a:cubicBezTo>
                        <a:pt x="344214" y="649014"/>
                        <a:pt x="517635" y="722587"/>
                        <a:pt x="630621" y="764628"/>
                      </a:cubicBezTo>
                      <a:cubicBezTo>
                        <a:pt x="743607" y="806669"/>
                        <a:pt x="893380" y="853966"/>
                        <a:pt x="977463" y="827690"/>
                      </a:cubicBezTo>
                      <a:cubicBezTo>
                        <a:pt x="1061546" y="801414"/>
                        <a:pt x="1119353" y="685801"/>
                        <a:pt x="1135118" y="606973"/>
                      </a:cubicBezTo>
                      <a:cubicBezTo>
                        <a:pt x="1150884" y="528146"/>
                        <a:pt x="1119353" y="417787"/>
                        <a:pt x="1072056" y="354725"/>
                      </a:cubicBezTo>
                      <a:cubicBezTo>
                        <a:pt x="1024759" y="291663"/>
                        <a:pt x="872359" y="291662"/>
                        <a:pt x="851338" y="228600"/>
                      </a:cubicBezTo>
                      <a:cubicBezTo>
                        <a:pt x="830317" y="165538"/>
                        <a:pt x="877614" y="0"/>
                        <a:pt x="961697" y="7883"/>
                      </a:cubicBezTo>
                      <a:close/>
                    </a:path>
                  </a:pathLst>
                </a:custGeom>
                <a:solidFill>
                  <a:schemeClr val="bg1"/>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Freeform 86"/>
                <p:cNvSpPr/>
                <p:nvPr/>
              </p:nvSpPr>
              <p:spPr>
                <a:xfrm>
                  <a:off x="2570702" y="5843186"/>
                  <a:ext cx="987972" cy="1024759"/>
                </a:xfrm>
                <a:custGeom>
                  <a:avLst/>
                  <a:gdLst>
                    <a:gd name="connsiteX0" fmla="*/ 52552 w 987972"/>
                    <a:gd name="connsiteY0" fmla="*/ 265386 h 1024759"/>
                    <a:gd name="connsiteX1" fmla="*/ 21021 w 987972"/>
                    <a:gd name="connsiteY1" fmla="*/ 627993 h 1024759"/>
                    <a:gd name="connsiteX2" fmla="*/ 178676 w 987972"/>
                    <a:gd name="connsiteY2" fmla="*/ 911772 h 1024759"/>
                    <a:gd name="connsiteX3" fmla="*/ 762000 w 987972"/>
                    <a:gd name="connsiteY3" fmla="*/ 959069 h 1024759"/>
                    <a:gd name="connsiteX4" fmla="*/ 982717 w 987972"/>
                    <a:gd name="connsiteY4" fmla="*/ 517634 h 1024759"/>
                    <a:gd name="connsiteX5" fmla="*/ 730469 w 987972"/>
                    <a:gd name="connsiteY5" fmla="*/ 76200 h 1024759"/>
                    <a:gd name="connsiteX6" fmla="*/ 557048 w 987972"/>
                    <a:gd name="connsiteY6" fmla="*/ 60434 h 1024759"/>
                    <a:gd name="connsiteX7" fmla="*/ 620111 w 987972"/>
                    <a:gd name="connsiteY7" fmla="*/ 312683 h 1024759"/>
                    <a:gd name="connsiteX8" fmla="*/ 698938 w 987972"/>
                    <a:gd name="connsiteY8" fmla="*/ 612227 h 1024759"/>
                    <a:gd name="connsiteX9" fmla="*/ 415159 w 987972"/>
                    <a:gd name="connsiteY9" fmla="*/ 706821 h 1024759"/>
                    <a:gd name="connsiteX10" fmla="*/ 304800 w 987972"/>
                    <a:gd name="connsiteY10" fmla="*/ 659524 h 1024759"/>
                    <a:gd name="connsiteX11" fmla="*/ 289035 w 987972"/>
                    <a:gd name="connsiteY11" fmla="*/ 486103 h 1024759"/>
                    <a:gd name="connsiteX12" fmla="*/ 241738 w 987972"/>
                    <a:gd name="connsiteY12" fmla="*/ 249621 h 1024759"/>
                    <a:gd name="connsiteX13" fmla="*/ 52552 w 987972"/>
                    <a:gd name="connsiteY13" fmla="*/ 265386 h 10247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987972" h="1024759">
                      <a:moveTo>
                        <a:pt x="52552" y="265386"/>
                      </a:moveTo>
                      <a:cubicBezTo>
                        <a:pt x="15766" y="328448"/>
                        <a:pt x="0" y="520262"/>
                        <a:pt x="21021" y="627993"/>
                      </a:cubicBezTo>
                      <a:cubicBezTo>
                        <a:pt x="42042" y="735724"/>
                        <a:pt x="55180" y="856593"/>
                        <a:pt x="178676" y="911772"/>
                      </a:cubicBezTo>
                      <a:cubicBezTo>
                        <a:pt x="302173" y="966951"/>
                        <a:pt x="627993" y="1024759"/>
                        <a:pt x="762000" y="959069"/>
                      </a:cubicBezTo>
                      <a:cubicBezTo>
                        <a:pt x="896007" y="893379"/>
                        <a:pt x="987972" y="664779"/>
                        <a:pt x="982717" y="517634"/>
                      </a:cubicBezTo>
                      <a:cubicBezTo>
                        <a:pt x="977462" y="370489"/>
                        <a:pt x="801414" y="152400"/>
                        <a:pt x="730469" y="76200"/>
                      </a:cubicBezTo>
                      <a:cubicBezTo>
                        <a:pt x="659524" y="0"/>
                        <a:pt x="575441" y="21020"/>
                        <a:pt x="557048" y="60434"/>
                      </a:cubicBezTo>
                      <a:cubicBezTo>
                        <a:pt x="538655" y="99848"/>
                        <a:pt x="596463" y="220718"/>
                        <a:pt x="620111" y="312683"/>
                      </a:cubicBezTo>
                      <a:cubicBezTo>
                        <a:pt x="643759" y="404648"/>
                        <a:pt x="733097" y="546537"/>
                        <a:pt x="698938" y="612227"/>
                      </a:cubicBezTo>
                      <a:cubicBezTo>
                        <a:pt x="664779" y="677917"/>
                        <a:pt x="480849" y="698938"/>
                        <a:pt x="415159" y="706821"/>
                      </a:cubicBezTo>
                      <a:cubicBezTo>
                        <a:pt x="349469" y="714704"/>
                        <a:pt x="325821" y="696310"/>
                        <a:pt x="304800" y="659524"/>
                      </a:cubicBezTo>
                      <a:cubicBezTo>
                        <a:pt x="283779" y="622738"/>
                        <a:pt x="299545" y="554420"/>
                        <a:pt x="289035" y="486103"/>
                      </a:cubicBezTo>
                      <a:cubicBezTo>
                        <a:pt x="278525" y="417786"/>
                        <a:pt x="278524" y="286407"/>
                        <a:pt x="241738" y="249621"/>
                      </a:cubicBezTo>
                      <a:cubicBezTo>
                        <a:pt x="204952" y="212835"/>
                        <a:pt x="89338" y="202324"/>
                        <a:pt x="52552" y="265386"/>
                      </a:cubicBezTo>
                      <a:close/>
                    </a:path>
                  </a:pathLst>
                </a:custGeom>
                <a:solidFill>
                  <a:schemeClr val="bg1"/>
                </a:solid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Freeform 74"/>
                <p:cNvSpPr/>
                <p:nvPr/>
              </p:nvSpPr>
              <p:spPr>
                <a:xfrm>
                  <a:off x="2123088" y="3184633"/>
                  <a:ext cx="1290145" cy="3108435"/>
                </a:xfrm>
                <a:custGeom>
                  <a:avLst/>
                  <a:gdLst>
                    <a:gd name="connsiteX0" fmla="*/ 635877 w 1290145"/>
                    <a:gd name="connsiteY0" fmla="*/ 31531 h 3108435"/>
                    <a:gd name="connsiteX1" fmla="*/ 604346 w 1290145"/>
                    <a:gd name="connsiteY1" fmla="*/ 1008993 h 3108435"/>
                    <a:gd name="connsiteX2" fmla="*/ 399394 w 1290145"/>
                    <a:gd name="connsiteY2" fmla="*/ 1891862 h 3108435"/>
                    <a:gd name="connsiteX3" fmla="*/ 21021 w 1290145"/>
                    <a:gd name="connsiteY3" fmla="*/ 2522483 h 3108435"/>
                    <a:gd name="connsiteX4" fmla="*/ 273270 w 1290145"/>
                    <a:gd name="connsiteY4" fmla="*/ 3042745 h 3108435"/>
                    <a:gd name="connsiteX5" fmla="*/ 1140373 w 1290145"/>
                    <a:gd name="connsiteY5" fmla="*/ 2916621 h 3108435"/>
                    <a:gd name="connsiteX6" fmla="*/ 1171904 w 1290145"/>
                    <a:gd name="connsiteY6" fmla="*/ 2412124 h 3108435"/>
                    <a:gd name="connsiteX7" fmla="*/ 698939 w 1290145"/>
                    <a:gd name="connsiteY7" fmla="*/ 2301766 h 3108435"/>
                    <a:gd name="connsiteX8" fmla="*/ 525518 w 1290145"/>
                    <a:gd name="connsiteY8" fmla="*/ 2601310 h 3108435"/>
                    <a:gd name="connsiteX9" fmla="*/ 698939 w 1290145"/>
                    <a:gd name="connsiteY9" fmla="*/ 2695903 h 3108435"/>
                    <a:gd name="connsiteX10" fmla="*/ 840828 w 1290145"/>
                    <a:gd name="connsiteY10" fmla="*/ 2538248 h 3108435"/>
                    <a:gd name="connsiteX11" fmla="*/ 1045780 w 1290145"/>
                    <a:gd name="connsiteY11" fmla="*/ 2601310 h 3108435"/>
                    <a:gd name="connsiteX12" fmla="*/ 888125 w 1290145"/>
                    <a:gd name="connsiteY12" fmla="*/ 2790497 h 3108435"/>
                    <a:gd name="connsiteX13" fmla="*/ 446690 w 1290145"/>
                    <a:gd name="connsiteY13" fmla="*/ 2837793 h 3108435"/>
                    <a:gd name="connsiteX14" fmla="*/ 257504 w 1290145"/>
                    <a:gd name="connsiteY14" fmla="*/ 2617076 h 3108435"/>
                    <a:gd name="connsiteX15" fmla="*/ 415159 w 1290145"/>
                    <a:gd name="connsiteY15" fmla="*/ 2317531 h 3108435"/>
                    <a:gd name="connsiteX16" fmla="*/ 620111 w 1290145"/>
                    <a:gd name="connsiteY16" fmla="*/ 2096814 h 3108435"/>
                    <a:gd name="connsiteX17" fmla="*/ 777766 w 1290145"/>
                    <a:gd name="connsiteY17" fmla="*/ 1686910 h 3108435"/>
                    <a:gd name="connsiteX18" fmla="*/ 872359 w 1290145"/>
                    <a:gd name="connsiteY18" fmla="*/ 1213945 h 3108435"/>
                    <a:gd name="connsiteX19" fmla="*/ 903890 w 1290145"/>
                    <a:gd name="connsiteY19" fmla="*/ 599090 h 3108435"/>
                    <a:gd name="connsiteX20" fmla="*/ 919656 w 1290145"/>
                    <a:gd name="connsiteY20" fmla="*/ 283779 h 3108435"/>
                    <a:gd name="connsiteX21" fmla="*/ 903890 w 1290145"/>
                    <a:gd name="connsiteY21" fmla="*/ 0 h 3108435"/>
                    <a:gd name="connsiteX22" fmla="*/ 903890 w 1290145"/>
                    <a:gd name="connsiteY22" fmla="*/ 0 h 3108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90145" h="3108435">
                      <a:moveTo>
                        <a:pt x="635877" y="31531"/>
                      </a:moveTo>
                      <a:cubicBezTo>
                        <a:pt x="639818" y="365234"/>
                        <a:pt x="643760" y="698938"/>
                        <a:pt x="604346" y="1008993"/>
                      </a:cubicBezTo>
                      <a:cubicBezTo>
                        <a:pt x="564932" y="1319048"/>
                        <a:pt x="496615" y="1639614"/>
                        <a:pt x="399394" y="1891862"/>
                      </a:cubicBezTo>
                      <a:cubicBezTo>
                        <a:pt x="302173" y="2144110"/>
                        <a:pt x="42042" y="2330669"/>
                        <a:pt x="21021" y="2522483"/>
                      </a:cubicBezTo>
                      <a:cubicBezTo>
                        <a:pt x="0" y="2714297"/>
                        <a:pt x="86711" y="2977055"/>
                        <a:pt x="273270" y="3042745"/>
                      </a:cubicBezTo>
                      <a:cubicBezTo>
                        <a:pt x="459829" y="3108435"/>
                        <a:pt x="990601" y="3021725"/>
                        <a:pt x="1140373" y="2916621"/>
                      </a:cubicBezTo>
                      <a:cubicBezTo>
                        <a:pt x="1290145" y="2811518"/>
                        <a:pt x="1245476" y="2514600"/>
                        <a:pt x="1171904" y="2412124"/>
                      </a:cubicBezTo>
                      <a:cubicBezTo>
                        <a:pt x="1098332" y="2309648"/>
                        <a:pt x="806670" y="2270235"/>
                        <a:pt x="698939" y="2301766"/>
                      </a:cubicBezTo>
                      <a:cubicBezTo>
                        <a:pt x="591208" y="2333297"/>
                        <a:pt x="525518" y="2535621"/>
                        <a:pt x="525518" y="2601310"/>
                      </a:cubicBezTo>
                      <a:cubicBezTo>
                        <a:pt x="525518" y="2666999"/>
                        <a:pt x="646387" y="2706413"/>
                        <a:pt x="698939" y="2695903"/>
                      </a:cubicBezTo>
                      <a:cubicBezTo>
                        <a:pt x="751491" y="2685393"/>
                        <a:pt x="783021" y="2554013"/>
                        <a:pt x="840828" y="2538248"/>
                      </a:cubicBezTo>
                      <a:cubicBezTo>
                        <a:pt x="898635" y="2522483"/>
                        <a:pt x="1037897" y="2559269"/>
                        <a:pt x="1045780" y="2601310"/>
                      </a:cubicBezTo>
                      <a:cubicBezTo>
                        <a:pt x="1053663" y="2643351"/>
                        <a:pt x="987973" y="2751083"/>
                        <a:pt x="888125" y="2790497"/>
                      </a:cubicBezTo>
                      <a:cubicBezTo>
                        <a:pt x="788277" y="2829911"/>
                        <a:pt x="551793" y="2866696"/>
                        <a:pt x="446690" y="2837793"/>
                      </a:cubicBezTo>
                      <a:cubicBezTo>
                        <a:pt x="341587" y="2808890"/>
                        <a:pt x="262759" y="2703786"/>
                        <a:pt x="257504" y="2617076"/>
                      </a:cubicBezTo>
                      <a:cubicBezTo>
                        <a:pt x="252249" y="2530366"/>
                        <a:pt x="354725" y="2404241"/>
                        <a:pt x="415159" y="2317531"/>
                      </a:cubicBezTo>
                      <a:cubicBezTo>
                        <a:pt x="475593" y="2230821"/>
                        <a:pt x="559677" y="2201917"/>
                        <a:pt x="620111" y="2096814"/>
                      </a:cubicBezTo>
                      <a:cubicBezTo>
                        <a:pt x="680545" y="1991711"/>
                        <a:pt x="735725" y="1834055"/>
                        <a:pt x="777766" y="1686910"/>
                      </a:cubicBezTo>
                      <a:cubicBezTo>
                        <a:pt x="819807" y="1539765"/>
                        <a:pt x="851338" y="1395248"/>
                        <a:pt x="872359" y="1213945"/>
                      </a:cubicBezTo>
                      <a:cubicBezTo>
                        <a:pt x="893380" y="1032642"/>
                        <a:pt x="896007" y="754118"/>
                        <a:pt x="903890" y="599090"/>
                      </a:cubicBezTo>
                      <a:cubicBezTo>
                        <a:pt x="911773" y="444062"/>
                        <a:pt x="919656" y="383627"/>
                        <a:pt x="919656" y="283779"/>
                      </a:cubicBezTo>
                      <a:cubicBezTo>
                        <a:pt x="919656" y="183931"/>
                        <a:pt x="903890" y="0"/>
                        <a:pt x="903890" y="0"/>
                      </a:cubicBezTo>
                      <a:lnTo>
                        <a:pt x="903890" y="0"/>
                      </a:lnTo>
                    </a:path>
                  </a:pathLst>
                </a:custGeom>
                <a:solidFill>
                  <a:schemeClr val="bg1"/>
                </a:solidFill>
                <a:ln w="285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89" name="Oval 88"/>
              <p:cNvSpPr/>
              <p:nvPr/>
            </p:nvSpPr>
            <p:spPr>
              <a:xfrm>
                <a:off x="2807233" y="5668563"/>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90" name="Oval 89"/>
            <p:cNvSpPr/>
            <p:nvPr/>
          </p:nvSpPr>
          <p:spPr>
            <a:xfrm>
              <a:off x="2756028" y="5668563"/>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93" name="Group 92"/>
          <p:cNvGrpSpPr/>
          <p:nvPr/>
        </p:nvGrpSpPr>
        <p:grpSpPr>
          <a:xfrm rot="416338">
            <a:off x="6944437" y="3165489"/>
            <a:ext cx="1578962" cy="3412719"/>
            <a:chOff x="1813034" y="3184633"/>
            <a:chExt cx="1745640" cy="3683312"/>
          </a:xfrm>
          <a:solidFill>
            <a:schemeClr val="accent1">
              <a:lumMod val="20000"/>
              <a:lumOff val="80000"/>
            </a:schemeClr>
          </a:solidFill>
        </p:grpSpPr>
        <p:grpSp>
          <p:nvGrpSpPr>
            <p:cNvPr id="103" name="Group 90"/>
            <p:cNvGrpSpPr/>
            <p:nvPr/>
          </p:nvGrpSpPr>
          <p:grpSpPr>
            <a:xfrm>
              <a:off x="1813034" y="3184633"/>
              <a:ext cx="1745640" cy="3683312"/>
              <a:chOff x="1813034" y="3184633"/>
              <a:chExt cx="1745640" cy="3683312"/>
            </a:xfrm>
            <a:grpFill/>
          </p:grpSpPr>
          <p:grpSp>
            <p:nvGrpSpPr>
              <p:cNvPr id="108" name="Group 87"/>
              <p:cNvGrpSpPr/>
              <p:nvPr/>
            </p:nvGrpSpPr>
            <p:grpSpPr>
              <a:xfrm>
                <a:off x="1813034" y="3184633"/>
                <a:ext cx="1745640" cy="3683312"/>
                <a:chOff x="1813034" y="3184633"/>
                <a:chExt cx="1745640" cy="3683312"/>
              </a:xfrm>
              <a:grpFill/>
            </p:grpSpPr>
            <p:sp>
              <p:nvSpPr>
                <p:cNvPr id="112" name="Freeform 111"/>
                <p:cNvSpPr/>
                <p:nvPr/>
              </p:nvSpPr>
              <p:spPr>
                <a:xfrm>
                  <a:off x="1813034" y="5582696"/>
                  <a:ext cx="1442545" cy="1043153"/>
                </a:xfrm>
                <a:custGeom>
                  <a:avLst/>
                  <a:gdLst>
                    <a:gd name="connsiteX0" fmla="*/ 961697 w 1442545"/>
                    <a:gd name="connsiteY0" fmla="*/ 7883 h 1043153"/>
                    <a:gd name="connsiteX1" fmla="*/ 1355835 w 1442545"/>
                    <a:gd name="connsiteY1" fmla="*/ 275897 h 1043153"/>
                    <a:gd name="connsiteX2" fmla="*/ 1371600 w 1442545"/>
                    <a:gd name="connsiteY2" fmla="*/ 796159 h 1043153"/>
                    <a:gd name="connsiteX3" fmla="*/ 930166 w 1442545"/>
                    <a:gd name="connsiteY3" fmla="*/ 1001111 h 1043153"/>
                    <a:gd name="connsiteX4" fmla="*/ 315311 w 1442545"/>
                    <a:gd name="connsiteY4" fmla="*/ 938049 h 1043153"/>
                    <a:gd name="connsiteX5" fmla="*/ 0 w 1442545"/>
                    <a:gd name="connsiteY5" fmla="*/ 370490 h 1043153"/>
                    <a:gd name="connsiteX6" fmla="*/ 315311 w 1442545"/>
                    <a:gd name="connsiteY6" fmla="*/ 55180 h 1043153"/>
                    <a:gd name="connsiteX7" fmla="*/ 788276 w 1442545"/>
                    <a:gd name="connsiteY7" fmla="*/ 149773 h 1043153"/>
                    <a:gd name="connsiteX8" fmla="*/ 977463 w 1442545"/>
                    <a:gd name="connsiteY8" fmla="*/ 449318 h 1043153"/>
                    <a:gd name="connsiteX9" fmla="*/ 788276 w 1442545"/>
                    <a:gd name="connsiteY9" fmla="*/ 575442 h 1043153"/>
                    <a:gd name="connsiteX10" fmla="*/ 614856 w 1442545"/>
                    <a:gd name="connsiteY10" fmla="*/ 370490 h 1043153"/>
                    <a:gd name="connsiteX11" fmla="*/ 362607 w 1442545"/>
                    <a:gd name="connsiteY11" fmla="*/ 323193 h 1043153"/>
                    <a:gd name="connsiteX12" fmla="*/ 299545 w 1442545"/>
                    <a:gd name="connsiteY12" fmla="*/ 575442 h 1043153"/>
                    <a:gd name="connsiteX13" fmla="*/ 630621 w 1442545"/>
                    <a:gd name="connsiteY13" fmla="*/ 764628 h 1043153"/>
                    <a:gd name="connsiteX14" fmla="*/ 977463 w 1442545"/>
                    <a:gd name="connsiteY14" fmla="*/ 827690 h 1043153"/>
                    <a:gd name="connsiteX15" fmla="*/ 1135118 w 1442545"/>
                    <a:gd name="connsiteY15" fmla="*/ 606973 h 1043153"/>
                    <a:gd name="connsiteX16" fmla="*/ 1072056 w 1442545"/>
                    <a:gd name="connsiteY16" fmla="*/ 354725 h 1043153"/>
                    <a:gd name="connsiteX17" fmla="*/ 851338 w 1442545"/>
                    <a:gd name="connsiteY17" fmla="*/ 228600 h 1043153"/>
                    <a:gd name="connsiteX18" fmla="*/ 961697 w 1442545"/>
                    <a:gd name="connsiteY18" fmla="*/ 7883 h 1043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442545" h="1043153">
                      <a:moveTo>
                        <a:pt x="961697" y="7883"/>
                      </a:moveTo>
                      <a:cubicBezTo>
                        <a:pt x="1045780" y="15766"/>
                        <a:pt x="1287518" y="144518"/>
                        <a:pt x="1355835" y="275897"/>
                      </a:cubicBezTo>
                      <a:cubicBezTo>
                        <a:pt x="1424152" y="407276"/>
                        <a:pt x="1442545" y="675290"/>
                        <a:pt x="1371600" y="796159"/>
                      </a:cubicBezTo>
                      <a:cubicBezTo>
                        <a:pt x="1300655" y="917028"/>
                        <a:pt x="1106214" y="977463"/>
                        <a:pt x="930166" y="1001111"/>
                      </a:cubicBezTo>
                      <a:cubicBezTo>
                        <a:pt x="754118" y="1024759"/>
                        <a:pt x="470339" y="1043153"/>
                        <a:pt x="315311" y="938049"/>
                      </a:cubicBezTo>
                      <a:cubicBezTo>
                        <a:pt x="160283" y="832945"/>
                        <a:pt x="0" y="517635"/>
                        <a:pt x="0" y="370490"/>
                      </a:cubicBezTo>
                      <a:cubicBezTo>
                        <a:pt x="0" y="223345"/>
                        <a:pt x="183932" y="91966"/>
                        <a:pt x="315311" y="55180"/>
                      </a:cubicBezTo>
                      <a:cubicBezTo>
                        <a:pt x="446690" y="18394"/>
                        <a:pt x="677917" y="84083"/>
                        <a:pt x="788276" y="149773"/>
                      </a:cubicBezTo>
                      <a:cubicBezTo>
                        <a:pt x="898635" y="215463"/>
                        <a:pt x="977463" y="378373"/>
                        <a:pt x="977463" y="449318"/>
                      </a:cubicBezTo>
                      <a:cubicBezTo>
                        <a:pt x="977463" y="520263"/>
                        <a:pt x="848710" y="588580"/>
                        <a:pt x="788276" y="575442"/>
                      </a:cubicBezTo>
                      <a:cubicBezTo>
                        <a:pt x="727842" y="562304"/>
                        <a:pt x="685801" y="412531"/>
                        <a:pt x="614856" y="370490"/>
                      </a:cubicBezTo>
                      <a:cubicBezTo>
                        <a:pt x="543911" y="328449"/>
                        <a:pt x="415159" y="289034"/>
                        <a:pt x="362607" y="323193"/>
                      </a:cubicBezTo>
                      <a:cubicBezTo>
                        <a:pt x="310055" y="357352"/>
                        <a:pt x="254876" y="501870"/>
                        <a:pt x="299545" y="575442"/>
                      </a:cubicBezTo>
                      <a:cubicBezTo>
                        <a:pt x="344214" y="649014"/>
                        <a:pt x="517635" y="722587"/>
                        <a:pt x="630621" y="764628"/>
                      </a:cubicBezTo>
                      <a:cubicBezTo>
                        <a:pt x="743607" y="806669"/>
                        <a:pt x="893380" y="853966"/>
                        <a:pt x="977463" y="827690"/>
                      </a:cubicBezTo>
                      <a:cubicBezTo>
                        <a:pt x="1061546" y="801414"/>
                        <a:pt x="1119353" y="685801"/>
                        <a:pt x="1135118" y="606973"/>
                      </a:cubicBezTo>
                      <a:cubicBezTo>
                        <a:pt x="1150884" y="528146"/>
                        <a:pt x="1119353" y="417787"/>
                        <a:pt x="1072056" y="354725"/>
                      </a:cubicBezTo>
                      <a:cubicBezTo>
                        <a:pt x="1024759" y="291663"/>
                        <a:pt x="872359" y="291662"/>
                        <a:pt x="851338" y="228600"/>
                      </a:cubicBezTo>
                      <a:cubicBezTo>
                        <a:pt x="830317" y="165538"/>
                        <a:pt x="877614" y="0"/>
                        <a:pt x="961697" y="7883"/>
                      </a:cubicBezTo>
                      <a:close/>
                    </a:path>
                  </a:pathLst>
                </a:custGeom>
                <a:grp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Freeform 112"/>
                <p:cNvSpPr/>
                <p:nvPr/>
              </p:nvSpPr>
              <p:spPr>
                <a:xfrm>
                  <a:off x="2570702" y="5843186"/>
                  <a:ext cx="987972" cy="1024759"/>
                </a:xfrm>
                <a:custGeom>
                  <a:avLst/>
                  <a:gdLst>
                    <a:gd name="connsiteX0" fmla="*/ 52552 w 987972"/>
                    <a:gd name="connsiteY0" fmla="*/ 265386 h 1024759"/>
                    <a:gd name="connsiteX1" fmla="*/ 21021 w 987972"/>
                    <a:gd name="connsiteY1" fmla="*/ 627993 h 1024759"/>
                    <a:gd name="connsiteX2" fmla="*/ 178676 w 987972"/>
                    <a:gd name="connsiteY2" fmla="*/ 911772 h 1024759"/>
                    <a:gd name="connsiteX3" fmla="*/ 762000 w 987972"/>
                    <a:gd name="connsiteY3" fmla="*/ 959069 h 1024759"/>
                    <a:gd name="connsiteX4" fmla="*/ 982717 w 987972"/>
                    <a:gd name="connsiteY4" fmla="*/ 517634 h 1024759"/>
                    <a:gd name="connsiteX5" fmla="*/ 730469 w 987972"/>
                    <a:gd name="connsiteY5" fmla="*/ 76200 h 1024759"/>
                    <a:gd name="connsiteX6" fmla="*/ 557048 w 987972"/>
                    <a:gd name="connsiteY6" fmla="*/ 60434 h 1024759"/>
                    <a:gd name="connsiteX7" fmla="*/ 620111 w 987972"/>
                    <a:gd name="connsiteY7" fmla="*/ 312683 h 1024759"/>
                    <a:gd name="connsiteX8" fmla="*/ 698938 w 987972"/>
                    <a:gd name="connsiteY8" fmla="*/ 612227 h 1024759"/>
                    <a:gd name="connsiteX9" fmla="*/ 415159 w 987972"/>
                    <a:gd name="connsiteY9" fmla="*/ 706821 h 1024759"/>
                    <a:gd name="connsiteX10" fmla="*/ 304800 w 987972"/>
                    <a:gd name="connsiteY10" fmla="*/ 659524 h 1024759"/>
                    <a:gd name="connsiteX11" fmla="*/ 289035 w 987972"/>
                    <a:gd name="connsiteY11" fmla="*/ 486103 h 1024759"/>
                    <a:gd name="connsiteX12" fmla="*/ 241738 w 987972"/>
                    <a:gd name="connsiteY12" fmla="*/ 249621 h 1024759"/>
                    <a:gd name="connsiteX13" fmla="*/ 52552 w 987972"/>
                    <a:gd name="connsiteY13" fmla="*/ 265386 h 10247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987972" h="1024759">
                      <a:moveTo>
                        <a:pt x="52552" y="265386"/>
                      </a:moveTo>
                      <a:cubicBezTo>
                        <a:pt x="15766" y="328448"/>
                        <a:pt x="0" y="520262"/>
                        <a:pt x="21021" y="627993"/>
                      </a:cubicBezTo>
                      <a:cubicBezTo>
                        <a:pt x="42042" y="735724"/>
                        <a:pt x="55180" y="856593"/>
                        <a:pt x="178676" y="911772"/>
                      </a:cubicBezTo>
                      <a:cubicBezTo>
                        <a:pt x="302173" y="966951"/>
                        <a:pt x="627993" y="1024759"/>
                        <a:pt x="762000" y="959069"/>
                      </a:cubicBezTo>
                      <a:cubicBezTo>
                        <a:pt x="896007" y="893379"/>
                        <a:pt x="987972" y="664779"/>
                        <a:pt x="982717" y="517634"/>
                      </a:cubicBezTo>
                      <a:cubicBezTo>
                        <a:pt x="977462" y="370489"/>
                        <a:pt x="801414" y="152400"/>
                        <a:pt x="730469" y="76200"/>
                      </a:cubicBezTo>
                      <a:cubicBezTo>
                        <a:pt x="659524" y="0"/>
                        <a:pt x="575441" y="21020"/>
                        <a:pt x="557048" y="60434"/>
                      </a:cubicBezTo>
                      <a:cubicBezTo>
                        <a:pt x="538655" y="99848"/>
                        <a:pt x="596463" y="220718"/>
                        <a:pt x="620111" y="312683"/>
                      </a:cubicBezTo>
                      <a:cubicBezTo>
                        <a:pt x="643759" y="404648"/>
                        <a:pt x="733097" y="546537"/>
                        <a:pt x="698938" y="612227"/>
                      </a:cubicBezTo>
                      <a:cubicBezTo>
                        <a:pt x="664779" y="677917"/>
                        <a:pt x="480849" y="698938"/>
                        <a:pt x="415159" y="706821"/>
                      </a:cubicBezTo>
                      <a:cubicBezTo>
                        <a:pt x="349469" y="714704"/>
                        <a:pt x="325821" y="696310"/>
                        <a:pt x="304800" y="659524"/>
                      </a:cubicBezTo>
                      <a:cubicBezTo>
                        <a:pt x="283779" y="622738"/>
                        <a:pt x="299545" y="554420"/>
                        <a:pt x="289035" y="486103"/>
                      </a:cubicBezTo>
                      <a:cubicBezTo>
                        <a:pt x="278525" y="417786"/>
                        <a:pt x="278524" y="286407"/>
                        <a:pt x="241738" y="249621"/>
                      </a:cubicBezTo>
                      <a:cubicBezTo>
                        <a:pt x="204952" y="212835"/>
                        <a:pt x="89338" y="202324"/>
                        <a:pt x="52552" y="265386"/>
                      </a:cubicBezTo>
                      <a:close/>
                    </a:path>
                  </a:pathLst>
                </a:custGeom>
                <a:grpFill/>
                <a:ln w="28575">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6" name="Freeform 115"/>
                <p:cNvSpPr/>
                <p:nvPr/>
              </p:nvSpPr>
              <p:spPr>
                <a:xfrm>
                  <a:off x="2123088" y="3184633"/>
                  <a:ext cx="1290145" cy="3108435"/>
                </a:xfrm>
                <a:custGeom>
                  <a:avLst/>
                  <a:gdLst>
                    <a:gd name="connsiteX0" fmla="*/ 635877 w 1290145"/>
                    <a:gd name="connsiteY0" fmla="*/ 31531 h 3108435"/>
                    <a:gd name="connsiteX1" fmla="*/ 604346 w 1290145"/>
                    <a:gd name="connsiteY1" fmla="*/ 1008993 h 3108435"/>
                    <a:gd name="connsiteX2" fmla="*/ 399394 w 1290145"/>
                    <a:gd name="connsiteY2" fmla="*/ 1891862 h 3108435"/>
                    <a:gd name="connsiteX3" fmla="*/ 21021 w 1290145"/>
                    <a:gd name="connsiteY3" fmla="*/ 2522483 h 3108435"/>
                    <a:gd name="connsiteX4" fmla="*/ 273270 w 1290145"/>
                    <a:gd name="connsiteY4" fmla="*/ 3042745 h 3108435"/>
                    <a:gd name="connsiteX5" fmla="*/ 1140373 w 1290145"/>
                    <a:gd name="connsiteY5" fmla="*/ 2916621 h 3108435"/>
                    <a:gd name="connsiteX6" fmla="*/ 1171904 w 1290145"/>
                    <a:gd name="connsiteY6" fmla="*/ 2412124 h 3108435"/>
                    <a:gd name="connsiteX7" fmla="*/ 698939 w 1290145"/>
                    <a:gd name="connsiteY7" fmla="*/ 2301766 h 3108435"/>
                    <a:gd name="connsiteX8" fmla="*/ 525518 w 1290145"/>
                    <a:gd name="connsiteY8" fmla="*/ 2601310 h 3108435"/>
                    <a:gd name="connsiteX9" fmla="*/ 698939 w 1290145"/>
                    <a:gd name="connsiteY9" fmla="*/ 2695903 h 3108435"/>
                    <a:gd name="connsiteX10" fmla="*/ 840828 w 1290145"/>
                    <a:gd name="connsiteY10" fmla="*/ 2538248 h 3108435"/>
                    <a:gd name="connsiteX11" fmla="*/ 1045780 w 1290145"/>
                    <a:gd name="connsiteY11" fmla="*/ 2601310 h 3108435"/>
                    <a:gd name="connsiteX12" fmla="*/ 888125 w 1290145"/>
                    <a:gd name="connsiteY12" fmla="*/ 2790497 h 3108435"/>
                    <a:gd name="connsiteX13" fmla="*/ 446690 w 1290145"/>
                    <a:gd name="connsiteY13" fmla="*/ 2837793 h 3108435"/>
                    <a:gd name="connsiteX14" fmla="*/ 257504 w 1290145"/>
                    <a:gd name="connsiteY14" fmla="*/ 2617076 h 3108435"/>
                    <a:gd name="connsiteX15" fmla="*/ 415159 w 1290145"/>
                    <a:gd name="connsiteY15" fmla="*/ 2317531 h 3108435"/>
                    <a:gd name="connsiteX16" fmla="*/ 620111 w 1290145"/>
                    <a:gd name="connsiteY16" fmla="*/ 2096814 h 3108435"/>
                    <a:gd name="connsiteX17" fmla="*/ 777766 w 1290145"/>
                    <a:gd name="connsiteY17" fmla="*/ 1686910 h 3108435"/>
                    <a:gd name="connsiteX18" fmla="*/ 872359 w 1290145"/>
                    <a:gd name="connsiteY18" fmla="*/ 1213945 h 3108435"/>
                    <a:gd name="connsiteX19" fmla="*/ 903890 w 1290145"/>
                    <a:gd name="connsiteY19" fmla="*/ 599090 h 3108435"/>
                    <a:gd name="connsiteX20" fmla="*/ 919656 w 1290145"/>
                    <a:gd name="connsiteY20" fmla="*/ 283779 h 3108435"/>
                    <a:gd name="connsiteX21" fmla="*/ 903890 w 1290145"/>
                    <a:gd name="connsiteY21" fmla="*/ 0 h 3108435"/>
                    <a:gd name="connsiteX22" fmla="*/ 903890 w 1290145"/>
                    <a:gd name="connsiteY22" fmla="*/ 0 h 31084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90145" h="3108435">
                      <a:moveTo>
                        <a:pt x="635877" y="31531"/>
                      </a:moveTo>
                      <a:cubicBezTo>
                        <a:pt x="639818" y="365234"/>
                        <a:pt x="643760" y="698938"/>
                        <a:pt x="604346" y="1008993"/>
                      </a:cubicBezTo>
                      <a:cubicBezTo>
                        <a:pt x="564932" y="1319048"/>
                        <a:pt x="496615" y="1639614"/>
                        <a:pt x="399394" y="1891862"/>
                      </a:cubicBezTo>
                      <a:cubicBezTo>
                        <a:pt x="302173" y="2144110"/>
                        <a:pt x="42042" y="2330669"/>
                        <a:pt x="21021" y="2522483"/>
                      </a:cubicBezTo>
                      <a:cubicBezTo>
                        <a:pt x="0" y="2714297"/>
                        <a:pt x="86711" y="2977055"/>
                        <a:pt x="273270" y="3042745"/>
                      </a:cubicBezTo>
                      <a:cubicBezTo>
                        <a:pt x="459829" y="3108435"/>
                        <a:pt x="990601" y="3021725"/>
                        <a:pt x="1140373" y="2916621"/>
                      </a:cubicBezTo>
                      <a:cubicBezTo>
                        <a:pt x="1290145" y="2811518"/>
                        <a:pt x="1245476" y="2514600"/>
                        <a:pt x="1171904" y="2412124"/>
                      </a:cubicBezTo>
                      <a:cubicBezTo>
                        <a:pt x="1098332" y="2309648"/>
                        <a:pt x="806670" y="2270235"/>
                        <a:pt x="698939" y="2301766"/>
                      </a:cubicBezTo>
                      <a:cubicBezTo>
                        <a:pt x="591208" y="2333297"/>
                        <a:pt x="525518" y="2535621"/>
                        <a:pt x="525518" y="2601310"/>
                      </a:cubicBezTo>
                      <a:cubicBezTo>
                        <a:pt x="525518" y="2666999"/>
                        <a:pt x="646387" y="2706413"/>
                        <a:pt x="698939" y="2695903"/>
                      </a:cubicBezTo>
                      <a:cubicBezTo>
                        <a:pt x="751491" y="2685393"/>
                        <a:pt x="783021" y="2554013"/>
                        <a:pt x="840828" y="2538248"/>
                      </a:cubicBezTo>
                      <a:cubicBezTo>
                        <a:pt x="898635" y="2522483"/>
                        <a:pt x="1037897" y="2559269"/>
                        <a:pt x="1045780" y="2601310"/>
                      </a:cubicBezTo>
                      <a:cubicBezTo>
                        <a:pt x="1053663" y="2643351"/>
                        <a:pt x="987973" y="2751083"/>
                        <a:pt x="888125" y="2790497"/>
                      </a:cubicBezTo>
                      <a:cubicBezTo>
                        <a:pt x="788277" y="2829911"/>
                        <a:pt x="551793" y="2866696"/>
                        <a:pt x="446690" y="2837793"/>
                      </a:cubicBezTo>
                      <a:cubicBezTo>
                        <a:pt x="341587" y="2808890"/>
                        <a:pt x="262759" y="2703786"/>
                        <a:pt x="257504" y="2617076"/>
                      </a:cubicBezTo>
                      <a:cubicBezTo>
                        <a:pt x="252249" y="2530366"/>
                        <a:pt x="354725" y="2404241"/>
                        <a:pt x="415159" y="2317531"/>
                      </a:cubicBezTo>
                      <a:cubicBezTo>
                        <a:pt x="475593" y="2230821"/>
                        <a:pt x="559677" y="2201917"/>
                        <a:pt x="620111" y="2096814"/>
                      </a:cubicBezTo>
                      <a:cubicBezTo>
                        <a:pt x="680545" y="1991711"/>
                        <a:pt x="735725" y="1834055"/>
                        <a:pt x="777766" y="1686910"/>
                      </a:cubicBezTo>
                      <a:cubicBezTo>
                        <a:pt x="819807" y="1539765"/>
                        <a:pt x="851338" y="1395248"/>
                        <a:pt x="872359" y="1213945"/>
                      </a:cubicBezTo>
                      <a:cubicBezTo>
                        <a:pt x="893380" y="1032642"/>
                        <a:pt x="896007" y="754118"/>
                        <a:pt x="903890" y="599090"/>
                      </a:cubicBezTo>
                      <a:cubicBezTo>
                        <a:pt x="911773" y="444062"/>
                        <a:pt x="919656" y="383627"/>
                        <a:pt x="919656" y="283779"/>
                      </a:cubicBezTo>
                      <a:cubicBezTo>
                        <a:pt x="919656" y="183931"/>
                        <a:pt x="903890" y="0"/>
                        <a:pt x="903890" y="0"/>
                      </a:cubicBezTo>
                      <a:lnTo>
                        <a:pt x="903890" y="0"/>
                      </a:lnTo>
                    </a:path>
                  </a:pathLst>
                </a:custGeom>
                <a:grpFill/>
                <a:ln w="285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110" name="Oval 109"/>
              <p:cNvSpPr/>
              <p:nvPr/>
            </p:nvSpPr>
            <p:spPr>
              <a:xfrm>
                <a:off x="2807233" y="5668563"/>
                <a:ext cx="216024" cy="21602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6" name="Oval 105"/>
            <p:cNvSpPr/>
            <p:nvPr/>
          </p:nvSpPr>
          <p:spPr>
            <a:xfrm>
              <a:off x="2756028" y="5668563"/>
              <a:ext cx="216024" cy="21602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21" name="Rectangle 120"/>
          <p:cNvSpPr/>
          <p:nvPr/>
        </p:nvSpPr>
        <p:spPr>
          <a:xfrm>
            <a:off x="6421208" y="2492896"/>
            <a:ext cx="4246792" cy="504056"/>
          </a:xfrm>
          <a:prstGeom prst="rect">
            <a:avLst/>
          </a:prstGeom>
          <a:gradFill flip="none" rotWithShape="1">
            <a:gsLst>
              <a:gs pos="0">
                <a:schemeClr val="accent1">
                  <a:lumMod val="20000"/>
                  <a:lumOff val="80000"/>
                </a:schemeClr>
              </a:gs>
              <a:gs pos="50000">
                <a:srgbClr val="FFFF00"/>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4" name="Rectangle 123"/>
          <p:cNvSpPr/>
          <p:nvPr/>
        </p:nvSpPr>
        <p:spPr>
          <a:xfrm>
            <a:off x="13164616" y="2708921"/>
            <a:ext cx="45719"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29" name="Straight Arrow Connector 128"/>
          <p:cNvCxnSpPr/>
          <p:nvPr/>
        </p:nvCxnSpPr>
        <p:spPr>
          <a:xfrm flipV="1">
            <a:off x="7104112" y="2996952"/>
            <a:ext cx="0" cy="720080"/>
          </a:xfrm>
          <a:prstGeom prst="straightConnector1">
            <a:avLst/>
          </a:prstGeom>
          <a:ln w="57150">
            <a:solidFill>
              <a:schemeClr val="accent6">
                <a:lumMod val="75000"/>
              </a:schemeClr>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130" name="Straight Arrow Connector 129"/>
          <p:cNvCxnSpPr/>
          <p:nvPr/>
        </p:nvCxnSpPr>
        <p:spPr>
          <a:xfrm flipV="1">
            <a:off x="8832304" y="2996952"/>
            <a:ext cx="0" cy="720080"/>
          </a:xfrm>
          <a:prstGeom prst="straightConnector1">
            <a:avLst/>
          </a:prstGeom>
          <a:ln w="57150">
            <a:solidFill>
              <a:schemeClr val="accent6">
                <a:lumMod val="75000"/>
              </a:schemeClr>
            </a:solidFill>
            <a:prstDash val="sysDot"/>
            <a:tailEnd type="arrow"/>
          </a:ln>
        </p:spPr>
        <p:style>
          <a:lnRef idx="1">
            <a:schemeClr val="accent1"/>
          </a:lnRef>
          <a:fillRef idx="0">
            <a:schemeClr val="accent1"/>
          </a:fillRef>
          <a:effectRef idx="0">
            <a:schemeClr val="accent1"/>
          </a:effectRef>
          <a:fontRef idx="minor">
            <a:schemeClr val="tx1"/>
          </a:fontRef>
        </p:style>
      </p:cxnSp>
      <p:cxnSp>
        <p:nvCxnSpPr>
          <p:cNvPr id="131" name="Straight Arrow Connector 130"/>
          <p:cNvCxnSpPr/>
          <p:nvPr/>
        </p:nvCxnSpPr>
        <p:spPr>
          <a:xfrm flipV="1">
            <a:off x="9984432" y="2996952"/>
            <a:ext cx="0" cy="720080"/>
          </a:xfrm>
          <a:prstGeom prst="straightConnector1">
            <a:avLst/>
          </a:prstGeom>
          <a:ln w="57150">
            <a:solidFill>
              <a:schemeClr val="accent6">
                <a:lumMod val="75000"/>
              </a:schemeClr>
            </a:solidFill>
            <a:prstDash val="sysDot"/>
            <a:tailEnd type="arrow"/>
          </a:ln>
        </p:spPr>
        <p:style>
          <a:lnRef idx="1">
            <a:schemeClr val="accent1"/>
          </a:lnRef>
          <a:fillRef idx="0">
            <a:schemeClr val="accent1"/>
          </a:fillRef>
          <a:effectRef idx="0">
            <a:schemeClr val="accent1"/>
          </a:effectRef>
          <a:fontRef idx="minor">
            <a:schemeClr val="tx1"/>
          </a:fontRef>
        </p:style>
      </p:cxnSp>
      <p:sp>
        <p:nvSpPr>
          <p:cNvPr id="134" name="Freeform 133"/>
          <p:cNvSpPr/>
          <p:nvPr/>
        </p:nvSpPr>
        <p:spPr>
          <a:xfrm rot="16200000">
            <a:off x="6270896" y="2101975"/>
            <a:ext cx="1459669" cy="225284"/>
          </a:xfrm>
          <a:custGeom>
            <a:avLst/>
            <a:gdLst>
              <a:gd name="connsiteX0" fmla="*/ 0 w 7942997"/>
              <a:gd name="connsiteY0" fmla="*/ 1521725 h 1564943"/>
              <a:gd name="connsiteX1" fmla="*/ 1419367 w 7942997"/>
              <a:gd name="connsiteY1" fmla="*/ 116006 h 1564943"/>
              <a:gd name="connsiteX2" fmla="*/ 2893325 w 7942997"/>
              <a:gd name="connsiteY2" fmla="*/ 1562668 h 1564943"/>
              <a:gd name="connsiteX3" fmla="*/ 4285397 w 7942997"/>
              <a:gd name="connsiteY3" fmla="*/ 102358 h 1564943"/>
              <a:gd name="connsiteX4" fmla="*/ 5732060 w 7942997"/>
              <a:gd name="connsiteY4" fmla="*/ 1549021 h 1564943"/>
              <a:gd name="connsiteX5" fmla="*/ 7206018 w 7942997"/>
              <a:gd name="connsiteY5" fmla="*/ 116006 h 1564943"/>
              <a:gd name="connsiteX6" fmla="*/ 7942997 w 7942997"/>
              <a:gd name="connsiteY6" fmla="*/ 852985 h 1564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942997" h="1564943">
                <a:moveTo>
                  <a:pt x="0" y="1521725"/>
                </a:moveTo>
                <a:cubicBezTo>
                  <a:pt x="468573" y="815453"/>
                  <a:pt x="937146" y="109182"/>
                  <a:pt x="1419367" y="116006"/>
                </a:cubicBezTo>
                <a:cubicBezTo>
                  <a:pt x="1901588" y="122830"/>
                  <a:pt x="2415653" y="1564943"/>
                  <a:pt x="2893325" y="1562668"/>
                </a:cubicBezTo>
                <a:cubicBezTo>
                  <a:pt x="3370997" y="1560393"/>
                  <a:pt x="3812275" y="104633"/>
                  <a:pt x="4285397" y="102358"/>
                </a:cubicBezTo>
                <a:cubicBezTo>
                  <a:pt x="4758520" y="100084"/>
                  <a:pt x="5245290" y="1546746"/>
                  <a:pt x="5732060" y="1549021"/>
                </a:cubicBezTo>
                <a:cubicBezTo>
                  <a:pt x="6218830" y="1551296"/>
                  <a:pt x="6837529" y="232012"/>
                  <a:pt x="7206018" y="116006"/>
                </a:cubicBezTo>
                <a:cubicBezTo>
                  <a:pt x="7574507" y="0"/>
                  <a:pt x="7758752" y="426492"/>
                  <a:pt x="7942997" y="852985"/>
                </a:cubicBezTo>
              </a:path>
            </a:pathLst>
          </a:custGeom>
          <a:ln w="38100">
            <a:solidFill>
              <a:schemeClr val="tx2">
                <a:lumMod val="60000"/>
                <a:lumOff val="40000"/>
              </a:schemeClr>
            </a:solidFill>
            <a:prstDash val="dash"/>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35" name="Freeform 134"/>
          <p:cNvSpPr/>
          <p:nvPr/>
        </p:nvSpPr>
        <p:spPr>
          <a:xfrm rot="16200000">
            <a:off x="9151217" y="2101976"/>
            <a:ext cx="1459669" cy="225284"/>
          </a:xfrm>
          <a:custGeom>
            <a:avLst/>
            <a:gdLst>
              <a:gd name="connsiteX0" fmla="*/ 0 w 7942997"/>
              <a:gd name="connsiteY0" fmla="*/ 1521725 h 1564943"/>
              <a:gd name="connsiteX1" fmla="*/ 1419367 w 7942997"/>
              <a:gd name="connsiteY1" fmla="*/ 116006 h 1564943"/>
              <a:gd name="connsiteX2" fmla="*/ 2893325 w 7942997"/>
              <a:gd name="connsiteY2" fmla="*/ 1562668 h 1564943"/>
              <a:gd name="connsiteX3" fmla="*/ 4285397 w 7942997"/>
              <a:gd name="connsiteY3" fmla="*/ 102358 h 1564943"/>
              <a:gd name="connsiteX4" fmla="*/ 5732060 w 7942997"/>
              <a:gd name="connsiteY4" fmla="*/ 1549021 h 1564943"/>
              <a:gd name="connsiteX5" fmla="*/ 7206018 w 7942997"/>
              <a:gd name="connsiteY5" fmla="*/ 116006 h 1564943"/>
              <a:gd name="connsiteX6" fmla="*/ 7942997 w 7942997"/>
              <a:gd name="connsiteY6" fmla="*/ 852985 h 1564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942997" h="1564943">
                <a:moveTo>
                  <a:pt x="0" y="1521725"/>
                </a:moveTo>
                <a:cubicBezTo>
                  <a:pt x="468573" y="815453"/>
                  <a:pt x="937146" y="109182"/>
                  <a:pt x="1419367" y="116006"/>
                </a:cubicBezTo>
                <a:cubicBezTo>
                  <a:pt x="1901588" y="122830"/>
                  <a:pt x="2415653" y="1564943"/>
                  <a:pt x="2893325" y="1562668"/>
                </a:cubicBezTo>
                <a:cubicBezTo>
                  <a:pt x="3370997" y="1560393"/>
                  <a:pt x="3812275" y="104633"/>
                  <a:pt x="4285397" y="102358"/>
                </a:cubicBezTo>
                <a:cubicBezTo>
                  <a:pt x="4758520" y="100084"/>
                  <a:pt x="5245290" y="1546746"/>
                  <a:pt x="5732060" y="1549021"/>
                </a:cubicBezTo>
                <a:cubicBezTo>
                  <a:pt x="6218830" y="1551296"/>
                  <a:pt x="6837529" y="232012"/>
                  <a:pt x="7206018" y="116006"/>
                </a:cubicBezTo>
                <a:cubicBezTo>
                  <a:pt x="7574507" y="0"/>
                  <a:pt x="7758752" y="426492"/>
                  <a:pt x="7942997" y="852985"/>
                </a:cubicBezTo>
              </a:path>
            </a:pathLst>
          </a:custGeom>
          <a:ln w="38100">
            <a:solidFill>
              <a:schemeClr val="tx2">
                <a:lumMod val="60000"/>
                <a:lumOff val="40000"/>
              </a:schemeClr>
            </a:solidFill>
            <a:prstDash val="dash"/>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36" name="Freeform 135"/>
          <p:cNvSpPr/>
          <p:nvPr/>
        </p:nvSpPr>
        <p:spPr>
          <a:xfrm rot="5400000" flipH="1">
            <a:off x="8187816" y="2101976"/>
            <a:ext cx="1459669" cy="225284"/>
          </a:xfrm>
          <a:custGeom>
            <a:avLst/>
            <a:gdLst>
              <a:gd name="connsiteX0" fmla="*/ 0 w 7942997"/>
              <a:gd name="connsiteY0" fmla="*/ 1521725 h 1564943"/>
              <a:gd name="connsiteX1" fmla="*/ 1419367 w 7942997"/>
              <a:gd name="connsiteY1" fmla="*/ 116006 h 1564943"/>
              <a:gd name="connsiteX2" fmla="*/ 2893325 w 7942997"/>
              <a:gd name="connsiteY2" fmla="*/ 1562668 h 1564943"/>
              <a:gd name="connsiteX3" fmla="*/ 4285397 w 7942997"/>
              <a:gd name="connsiteY3" fmla="*/ 102358 h 1564943"/>
              <a:gd name="connsiteX4" fmla="*/ 5732060 w 7942997"/>
              <a:gd name="connsiteY4" fmla="*/ 1549021 h 1564943"/>
              <a:gd name="connsiteX5" fmla="*/ 7206018 w 7942997"/>
              <a:gd name="connsiteY5" fmla="*/ 116006 h 1564943"/>
              <a:gd name="connsiteX6" fmla="*/ 7942997 w 7942997"/>
              <a:gd name="connsiteY6" fmla="*/ 852985 h 1564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942997" h="1564943">
                <a:moveTo>
                  <a:pt x="0" y="1521725"/>
                </a:moveTo>
                <a:cubicBezTo>
                  <a:pt x="468573" y="815453"/>
                  <a:pt x="937146" y="109182"/>
                  <a:pt x="1419367" y="116006"/>
                </a:cubicBezTo>
                <a:cubicBezTo>
                  <a:pt x="1901588" y="122830"/>
                  <a:pt x="2415653" y="1564943"/>
                  <a:pt x="2893325" y="1562668"/>
                </a:cubicBezTo>
                <a:cubicBezTo>
                  <a:pt x="3370997" y="1560393"/>
                  <a:pt x="3812275" y="104633"/>
                  <a:pt x="4285397" y="102358"/>
                </a:cubicBezTo>
                <a:cubicBezTo>
                  <a:pt x="4758520" y="100084"/>
                  <a:pt x="5245290" y="1546746"/>
                  <a:pt x="5732060" y="1549021"/>
                </a:cubicBezTo>
                <a:cubicBezTo>
                  <a:pt x="6218830" y="1551296"/>
                  <a:pt x="6837529" y="232012"/>
                  <a:pt x="7206018" y="116006"/>
                </a:cubicBezTo>
                <a:cubicBezTo>
                  <a:pt x="7574507" y="0"/>
                  <a:pt x="7758752" y="426492"/>
                  <a:pt x="7942997" y="852985"/>
                </a:cubicBezTo>
              </a:path>
            </a:pathLst>
          </a:custGeom>
          <a:ln w="38100">
            <a:solidFill>
              <a:schemeClr val="tx2">
                <a:lumMod val="60000"/>
                <a:lumOff val="40000"/>
              </a:schemeClr>
            </a:solidFill>
            <a:prstDash val="dash"/>
            <a:headEnd type="none" w="med" len="med"/>
            <a:tailEnd type="triangle" w="med" len="me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37" name="TextBox 136"/>
          <p:cNvSpPr txBox="1"/>
          <p:nvPr/>
        </p:nvSpPr>
        <p:spPr>
          <a:xfrm>
            <a:off x="1775520" y="3717033"/>
            <a:ext cx="1696170" cy="461665"/>
          </a:xfrm>
          <a:prstGeom prst="rect">
            <a:avLst/>
          </a:prstGeom>
          <a:noFill/>
        </p:spPr>
        <p:txBody>
          <a:bodyPr wrap="none" rtlCol="0">
            <a:spAutoFit/>
          </a:bodyPr>
          <a:lstStyle/>
          <a:p>
            <a:r>
              <a:rPr lang="en-GB" sz="2400" dirty="0"/>
              <a:t>Sweat gland</a:t>
            </a:r>
          </a:p>
        </p:txBody>
      </p:sp>
      <p:cxnSp>
        <p:nvCxnSpPr>
          <p:cNvPr id="138" name="Straight Arrow Connector 137"/>
          <p:cNvCxnSpPr/>
          <p:nvPr/>
        </p:nvCxnSpPr>
        <p:spPr>
          <a:xfrm>
            <a:off x="3431704" y="4005064"/>
            <a:ext cx="665040" cy="288032"/>
          </a:xfrm>
          <a:prstGeom prst="straightConnector1">
            <a:avLst/>
          </a:prstGeom>
          <a:ln w="28575">
            <a:solidFill>
              <a:schemeClr val="accent2">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140" name="TextBox 139"/>
          <p:cNvSpPr txBox="1"/>
          <p:nvPr/>
        </p:nvSpPr>
        <p:spPr>
          <a:xfrm>
            <a:off x="1775521" y="548681"/>
            <a:ext cx="3600399" cy="830997"/>
          </a:xfrm>
          <a:prstGeom prst="rect">
            <a:avLst/>
          </a:prstGeom>
          <a:noFill/>
        </p:spPr>
        <p:txBody>
          <a:bodyPr wrap="square" rtlCol="0">
            <a:spAutoFit/>
          </a:bodyPr>
          <a:lstStyle/>
          <a:p>
            <a:r>
              <a:rPr lang="en-GB" sz="2400" dirty="0"/>
              <a:t>If core body temperature starts to rise...</a:t>
            </a:r>
          </a:p>
        </p:txBody>
      </p:sp>
      <p:sp>
        <p:nvSpPr>
          <p:cNvPr id="141" name="Right Arrow 140"/>
          <p:cNvSpPr/>
          <p:nvPr/>
        </p:nvSpPr>
        <p:spPr>
          <a:xfrm>
            <a:off x="5807968" y="1196752"/>
            <a:ext cx="792088" cy="504056"/>
          </a:xfrm>
          <a:prstGeom prst="rightArrow">
            <a:avLst/>
          </a:prstGeom>
          <a:solidFill>
            <a:srgbClr val="FF0000"/>
          </a:solidFill>
          <a:ln>
            <a:solidFill>
              <a:schemeClr val="tx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TextBox 141"/>
          <p:cNvSpPr txBox="1"/>
          <p:nvPr/>
        </p:nvSpPr>
        <p:spPr>
          <a:xfrm>
            <a:off x="8688288" y="4653136"/>
            <a:ext cx="1800200" cy="1569660"/>
          </a:xfrm>
          <a:prstGeom prst="rect">
            <a:avLst/>
          </a:prstGeom>
          <a:noFill/>
        </p:spPr>
        <p:txBody>
          <a:bodyPr wrap="square" rtlCol="0">
            <a:spAutoFit/>
          </a:bodyPr>
          <a:lstStyle/>
          <a:p>
            <a:r>
              <a:rPr lang="en-GB" sz="2400" dirty="0"/>
              <a:t>Sweat is secreted onto surface of skin</a:t>
            </a:r>
          </a:p>
        </p:txBody>
      </p:sp>
      <p:cxnSp>
        <p:nvCxnSpPr>
          <p:cNvPr id="143" name="Straight Arrow Connector 142"/>
          <p:cNvCxnSpPr/>
          <p:nvPr/>
        </p:nvCxnSpPr>
        <p:spPr>
          <a:xfrm flipH="1" flipV="1">
            <a:off x="8057184" y="4365104"/>
            <a:ext cx="631104" cy="288032"/>
          </a:xfrm>
          <a:prstGeom prst="straightConnector1">
            <a:avLst/>
          </a:prstGeom>
          <a:ln w="28575">
            <a:solidFill>
              <a:schemeClr val="accent2">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145" name="TextBox 144"/>
          <p:cNvSpPr txBox="1"/>
          <p:nvPr/>
        </p:nvSpPr>
        <p:spPr>
          <a:xfrm>
            <a:off x="4583832" y="3717033"/>
            <a:ext cx="2952328" cy="1200329"/>
          </a:xfrm>
          <a:prstGeom prst="rect">
            <a:avLst/>
          </a:prstGeom>
          <a:noFill/>
        </p:spPr>
        <p:txBody>
          <a:bodyPr wrap="square" rtlCol="0">
            <a:spAutoFit/>
          </a:bodyPr>
          <a:lstStyle/>
          <a:p>
            <a:r>
              <a:rPr lang="en-GB" sz="2400" dirty="0"/>
              <a:t>Water in sweat absorbs heat from body as it evaporates</a:t>
            </a:r>
          </a:p>
        </p:txBody>
      </p:sp>
      <p:cxnSp>
        <p:nvCxnSpPr>
          <p:cNvPr id="146" name="Straight Arrow Connector 145"/>
          <p:cNvCxnSpPr/>
          <p:nvPr/>
        </p:nvCxnSpPr>
        <p:spPr>
          <a:xfrm flipV="1">
            <a:off x="6168008" y="2996952"/>
            <a:ext cx="864096" cy="792088"/>
          </a:xfrm>
          <a:prstGeom prst="straightConnector1">
            <a:avLst/>
          </a:prstGeom>
          <a:ln w="28575">
            <a:solidFill>
              <a:schemeClr val="accent2">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148" name="TextBox 147"/>
          <p:cNvSpPr txBox="1"/>
          <p:nvPr/>
        </p:nvSpPr>
        <p:spPr>
          <a:xfrm>
            <a:off x="6600056" y="260649"/>
            <a:ext cx="3888432" cy="830997"/>
          </a:xfrm>
          <a:prstGeom prst="rect">
            <a:avLst/>
          </a:prstGeom>
          <a:noFill/>
        </p:spPr>
        <p:txBody>
          <a:bodyPr wrap="square" rtlCol="0">
            <a:spAutoFit/>
          </a:bodyPr>
          <a:lstStyle/>
          <a:p>
            <a:pPr algn="ctr"/>
            <a:r>
              <a:rPr lang="en-GB" sz="2400" dirty="0">
                <a:solidFill>
                  <a:srgbClr val="FF0000"/>
                </a:solidFill>
              </a:rPr>
              <a:t>This </a:t>
            </a:r>
            <a:r>
              <a:rPr lang="en-GB" sz="2400" i="1" dirty="0">
                <a:solidFill>
                  <a:srgbClr val="FF0000"/>
                </a:solidFill>
              </a:rPr>
              <a:t>increases </a:t>
            </a:r>
            <a:r>
              <a:rPr lang="en-GB" sz="2400" dirty="0">
                <a:solidFill>
                  <a:srgbClr val="FF0000"/>
                </a:solidFill>
              </a:rPr>
              <a:t>the rate of heat loss from the body</a:t>
            </a:r>
          </a:p>
        </p:txBody>
      </p:sp>
      <p:sp>
        <p:nvSpPr>
          <p:cNvPr id="149" name="TextBox 148"/>
          <p:cNvSpPr txBox="1"/>
          <p:nvPr/>
        </p:nvSpPr>
        <p:spPr>
          <a:xfrm>
            <a:off x="1847528" y="44625"/>
            <a:ext cx="4392488" cy="461665"/>
          </a:xfrm>
          <a:prstGeom prst="rect">
            <a:avLst/>
          </a:prstGeom>
          <a:noFill/>
        </p:spPr>
        <p:txBody>
          <a:bodyPr wrap="square" rtlCol="0">
            <a:spAutoFit/>
          </a:bodyPr>
          <a:lstStyle/>
          <a:p>
            <a:r>
              <a:rPr lang="en-GB" sz="2400" b="1" dirty="0"/>
              <a:t>Sweating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138"/>
                                        </p:tgtEl>
                                        <p:attrNameLst>
                                          <p:attrName>style.visibility</p:attrName>
                                        </p:attrNameLst>
                                      </p:cBhvr>
                                      <p:to>
                                        <p:strVal val="visible"/>
                                      </p:to>
                                    </p:set>
                                    <p:animEffect transition="in" filter="dissolve">
                                      <p:cBhvr>
                                        <p:cTn id="7" dur="500"/>
                                        <p:tgtEl>
                                          <p:spTgt spid="138"/>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37"/>
                                        </p:tgtEl>
                                        <p:attrNameLst>
                                          <p:attrName>style.visibility</p:attrName>
                                        </p:attrNameLst>
                                      </p:cBhvr>
                                      <p:to>
                                        <p:strVal val="visible"/>
                                      </p:to>
                                    </p:set>
                                    <p:animEffect transition="in" filter="dissolve">
                                      <p:cBhvr>
                                        <p:cTn id="10" dur="500"/>
                                        <p:tgtEl>
                                          <p:spTgt spid="137"/>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140"/>
                                        </p:tgtEl>
                                        <p:attrNameLst>
                                          <p:attrName>style.visibility</p:attrName>
                                        </p:attrNameLst>
                                      </p:cBhvr>
                                      <p:to>
                                        <p:strVal val="visible"/>
                                      </p:to>
                                    </p:set>
                                    <p:animEffect transition="in" filter="dissolve">
                                      <p:cBhvr>
                                        <p:cTn id="15" dur="500"/>
                                        <p:tgtEl>
                                          <p:spTgt spid="140"/>
                                        </p:tgtEl>
                                      </p:cBhvr>
                                    </p:animEffect>
                                  </p:childTnLst>
                                </p:cTn>
                              </p:par>
                              <p:par>
                                <p:cTn id="16" presetID="9" presetClass="entr" presetSubtype="0" fill="hold" grpId="0" nodeType="withEffect">
                                  <p:stCondLst>
                                    <p:cond delay="0"/>
                                  </p:stCondLst>
                                  <p:childTnLst>
                                    <p:set>
                                      <p:cBhvr>
                                        <p:cTn id="17" dur="1" fill="hold">
                                          <p:stCondLst>
                                            <p:cond delay="0"/>
                                          </p:stCondLst>
                                        </p:cTn>
                                        <p:tgtEl>
                                          <p:spTgt spid="141"/>
                                        </p:tgtEl>
                                        <p:attrNameLst>
                                          <p:attrName>style.visibility</p:attrName>
                                        </p:attrNameLst>
                                      </p:cBhvr>
                                      <p:to>
                                        <p:strVal val="visible"/>
                                      </p:to>
                                    </p:set>
                                    <p:animEffect transition="in" filter="dissolve">
                                      <p:cBhvr>
                                        <p:cTn id="18" dur="500"/>
                                        <p:tgtEl>
                                          <p:spTgt spid="141"/>
                                        </p:tgtEl>
                                      </p:cBhvr>
                                    </p:animEffect>
                                  </p:childTnLst>
                                </p:cTn>
                              </p:par>
                            </p:childTnLst>
                          </p:cTn>
                        </p:par>
                      </p:childTnLst>
                    </p:cTn>
                  </p:par>
                  <p:par>
                    <p:cTn id="19" fill="hold">
                      <p:stCondLst>
                        <p:cond delay="indefinite"/>
                      </p:stCondLst>
                      <p:childTnLst>
                        <p:par>
                          <p:cTn id="20" fill="hold">
                            <p:stCondLst>
                              <p:cond delay="0"/>
                            </p:stCondLst>
                            <p:childTnLst>
                              <p:par>
                                <p:cTn id="21" presetID="9" presetClass="entr" presetSubtype="0" fill="hold" grpId="0" nodeType="clickEffect">
                                  <p:stCondLst>
                                    <p:cond delay="0"/>
                                  </p:stCondLst>
                                  <p:childTnLst>
                                    <p:set>
                                      <p:cBhvr>
                                        <p:cTn id="22" dur="1" fill="hold">
                                          <p:stCondLst>
                                            <p:cond delay="0"/>
                                          </p:stCondLst>
                                        </p:cTn>
                                        <p:tgtEl>
                                          <p:spTgt spid="94"/>
                                        </p:tgtEl>
                                        <p:attrNameLst>
                                          <p:attrName>style.visibility</p:attrName>
                                        </p:attrNameLst>
                                      </p:cBhvr>
                                      <p:to>
                                        <p:strVal val="visible"/>
                                      </p:to>
                                    </p:set>
                                    <p:animEffect transition="in" filter="dissolve">
                                      <p:cBhvr>
                                        <p:cTn id="23" dur="500"/>
                                        <p:tgtEl>
                                          <p:spTgt spid="94"/>
                                        </p:tgtEl>
                                      </p:cBhvr>
                                    </p:animEffect>
                                  </p:childTnLst>
                                </p:cTn>
                              </p:par>
                              <p:par>
                                <p:cTn id="24" presetID="9" presetClass="entr" presetSubtype="0" fill="hold" grpId="0" nodeType="withEffect">
                                  <p:stCondLst>
                                    <p:cond delay="0"/>
                                  </p:stCondLst>
                                  <p:childTnLst>
                                    <p:set>
                                      <p:cBhvr>
                                        <p:cTn id="25" dur="1" fill="hold">
                                          <p:stCondLst>
                                            <p:cond delay="0"/>
                                          </p:stCondLst>
                                        </p:cTn>
                                        <p:tgtEl>
                                          <p:spTgt spid="121"/>
                                        </p:tgtEl>
                                        <p:attrNameLst>
                                          <p:attrName>style.visibility</p:attrName>
                                        </p:attrNameLst>
                                      </p:cBhvr>
                                      <p:to>
                                        <p:strVal val="visible"/>
                                      </p:to>
                                    </p:set>
                                    <p:animEffect transition="in" filter="dissolve">
                                      <p:cBhvr>
                                        <p:cTn id="26" dur="500"/>
                                        <p:tgtEl>
                                          <p:spTgt spid="121"/>
                                        </p:tgtEl>
                                      </p:cBhvr>
                                    </p:animEffect>
                                  </p:childTnLst>
                                </p:cTn>
                              </p:par>
                              <p:par>
                                <p:cTn id="27" presetID="9" presetClass="entr" presetSubtype="0" fill="hold" grpId="0" nodeType="withEffect">
                                  <p:stCondLst>
                                    <p:cond delay="0"/>
                                  </p:stCondLst>
                                  <p:childTnLst>
                                    <p:set>
                                      <p:cBhvr>
                                        <p:cTn id="28" dur="1" fill="hold">
                                          <p:stCondLst>
                                            <p:cond delay="0"/>
                                          </p:stCondLst>
                                        </p:cTn>
                                        <p:tgtEl>
                                          <p:spTgt spid="123"/>
                                        </p:tgtEl>
                                        <p:attrNameLst>
                                          <p:attrName>style.visibility</p:attrName>
                                        </p:attrNameLst>
                                      </p:cBhvr>
                                      <p:to>
                                        <p:strVal val="visible"/>
                                      </p:to>
                                    </p:set>
                                    <p:animEffect transition="in" filter="dissolve">
                                      <p:cBhvr>
                                        <p:cTn id="29" dur="500"/>
                                        <p:tgtEl>
                                          <p:spTgt spid="123"/>
                                        </p:tgtEl>
                                      </p:cBhvr>
                                    </p:animEffect>
                                  </p:childTnLst>
                                </p:cTn>
                              </p:par>
                              <p:par>
                                <p:cTn id="30" presetID="9" presetClass="entr" presetSubtype="0" fill="hold" nodeType="withEffect">
                                  <p:stCondLst>
                                    <p:cond delay="0"/>
                                  </p:stCondLst>
                                  <p:childTnLst>
                                    <p:set>
                                      <p:cBhvr>
                                        <p:cTn id="31" dur="1" fill="hold">
                                          <p:stCondLst>
                                            <p:cond delay="0"/>
                                          </p:stCondLst>
                                        </p:cTn>
                                        <p:tgtEl>
                                          <p:spTgt spid="93"/>
                                        </p:tgtEl>
                                        <p:attrNameLst>
                                          <p:attrName>style.visibility</p:attrName>
                                        </p:attrNameLst>
                                      </p:cBhvr>
                                      <p:to>
                                        <p:strVal val="visible"/>
                                      </p:to>
                                    </p:set>
                                    <p:animEffect transition="in" filter="dissolve">
                                      <p:cBhvr>
                                        <p:cTn id="32" dur="500"/>
                                        <p:tgtEl>
                                          <p:spTgt spid="93"/>
                                        </p:tgtEl>
                                      </p:cBhvr>
                                    </p:animEffect>
                                  </p:childTnLst>
                                </p:cTn>
                              </p:par>
                              <p:par>
                                <p:cTn id="33" presetID="9" presetClass="entr" presetSubtype="0" fill="hold" grpId="0" nodeType="withEffect">
                                  <p:stCondLst>
                                    <p:cond delay="0"/>
                                  </p:stCondLst>
                                  <p:childTnLst>
                                    <p:set>
                                      <p:cBhvr>
                                        <p:cTn id="34" dur="1" fill="hold">
                                          <p:stCondLst>
                                            <p:cond delay="0"/>
                                          </p:stCondLst>
                                        </p:cTn>
                                        <p:tgtEl>
                                          <p:spTgt spid="119"/>
                                        </p:tgtEl>
                                        <p:attrNameLst>
                                          <p:attrName>style.visibility</p:attrName>
                                        </p:attrNameLst>
                                      </p:cBhvr>
                                      <p:to>
                                        <p:strVal val="visible"/>
                                      </p:to>
                                    </p:set>
                                    <p:animEffect transition="in" filter="dissolve">
                                      <p:cBhvr>
                                        <p:cTn id="35" dur="500"/>
                                        <p:tgtEl>
                                          <p:spTgt spid="119"/>
                                        </p:tgtEl>
                                      </p:cBhvr>
                                    </p:animEffect>
                                  </p:childTnLst>
                                </p:cTn>
                              </p:par>
                            </p:childTnLst>
                          </p:cTn>
                        </p:par>
                      </p:childTnLst>
                    </p:cTn>
                  </p:par>
                  <p:par>
                    <p:cTn id="36" fill="hold">
                      <p:stCondLst>
                        <p:cond delay="indefinite"/>
                      </p:stCondLst>
                      <p:childTnLst>
                        <p:par>
                          <p:cTn id="37" fill="hold">
                            <p:stCondLst>
                              <p:cond delay="0"/>
                            </p:stCondLst>
                            <p:childTnLst>
                              <p:par>
                                <p:cTn id="38" presetID="9" presetClass="entr" presetSubtype="0" fill="hold" nodeType="clickEffect">
                                  <p:stCondLst>
                                    <p:cond delay="0"/>
                                  </p:stCondLst>
                                  <p:childTnLst>
                                    <p:set>
                                      <p:cBhvr>
                                        <p:cTn id="39" dur="1" fill="hold">
                                          <p:stCondLst>
                                            <p:cond delay="0"/>
                                          </p:stCondLst>
                                        </p:cTn>
                                        <p:tgtEl>
                                          <p:spTgt spid="143"/>
                                        </p:tgtEl>
                                        <p:attrNameLst>
                                          <p:attrName>style.visibility</p:attrName>
                                        </p:attrNameLst>
                                      </p:cBhvr>
                                      <p:to>
                                        <p:strVal val="visible"/>
                                      </p:to>
                                    </p:set>
                                    <p:animEffect transition="in" filter="dissolve">
                                      <p:cBhvr>
                                        <p:cTn id="40" dur="500"/>
                                        <p:tgtEl>
                                          <p:spTgt spid="143"/>
                                        </p:tgtEl>
                                      </p:cBhvr>
                                    </p:animEffect>
                                  </p:childTnLst>
                                </p:cTn>
                              </p:par>
                              <p:par>
                                <p:cTn id="41" presetID="9" presetClass="entr" presetSubtype="0" fill="hold" grpId="0" nodeType="withEffect">
                                  <p:stCondLst>
                                    <p:cond delay="0"/>
                                  </p:stCondLst>
                                  <p:childTnLst>
                                    <p:set>
                                      <p:cBhvr>
                                        <p:cTn id="42" dur="1" fill="hold">
                                          <p:stCondLst>
                                            <p:cond delay="0"/>
                                          </p:stCondLst>
                                        </p:cTn>
                                        <p:tgtEl>
                                          <p:spTgt spid="142"/>
                                        </p:tgtEl>
                                        <p:attrNameLst>
                                          <p:attrName>style.visibility</p:attrName>
                                        </p:attrNameLst>
                                      </p:cBhvr>
                                      <p:to>
                                        <p:strVal val="visible"/>
                                      </p:to>
                                    </p:set>
                                    <p:animEffect transition="in" filter="dissolve">
                                      <p:cBhvr>
                                        <p:cTn id="43" dur="500"/>
                                        <p:tgtEl>
                                          <p:spTgt spid="142"/>
                                        </p:tgtEl>
                                      </p:cBhvr>
                                    </p:animEffect>
                                  </p:childTnLst>
                                </p:cTn>
                              </p:par>
                            </p:childTnLst>
                          </p:cTn>
                        </p:par>
                      </p:childTnLst>
                    </p:cTn>
                  </p:par>
                  <p:par>
                    <p:cTn id="44" fill="hold">
                      <p:stCondLst>
                        <p:cond delay="indefinite"/>
                      </p:stCondLst>
                      <p:childTnLst>
                        <p:par>
                          <p:cTn id="45" fill="hold">
                            <p:stCondLst>
                              <p:cond delay="0"/>
                            </p:stCondLst>
                            <p:childTnLst>
                              <p:par>
                                <p:cTn id="46" presetID="9" presetClass="entr" presetSubtype="0" fill="hold" grpId="0" nodeType="clickEffect">
                                  <p:stCondLst>
                                    <p:cond delay="0"/>
                                  </p:stCondLst>
                                  <p:childTnLst>
                                    <p:set>
                                      <p:cBhvr>
                                        <p:cTn id="47" dur="1" fill="hold">
                                          <p:stCondLst>
                                            <p:cond delay="0"/>
                                          </p:stCondLst>
                                        </p:cTn>
                                        <p:tgtEl>
                                          <p:spTgt spid="145"/>
                                        </p:tgtEl>
                                        <p:attrNameLst>
                                          <p:attrName>style.visibility</p:attrName>
                                        </p:attrNameLst>
                                      </p:cBhvr>
                                      <p:to>
                                        <p:strVal val="visible"/>
                                      </p:to>
                                    </p:set>
                                    <p:animEffect transition="in" filter="dissolve">
                                      <p:cBhvr>
                                        <p:cTn id="48" dur="500"/>
                                        <p:tgtEl>
                                          <p:spTgt spid="145"/>
                                        </p:tgtEl>
                                      </p:cBhvr>
                                    </p:animEffect>
                                  </p:childTnLst>
                                </p:cTn>
                              </p:par>
                              <p:par>
                                <p:cTn id="49" presetID="9" presetClass="entr" presetSubtype="0" fill="hold" nodeType="withEffect">
                                  <p:stCondLst>
                                    <p:cond delay="0"/>
                                  </p:stCondLst>
                                  <p:childTnLst>
                                    <p:set>
                                      <p:cBhvr>
                                        <p:cTn id="50" dur="1" fill="hold">
                                          <p:stCondLst>
                                            <p:cond delay="0"/>
                                          </p:stCondLst>
                                        </p:cTn>
                                        <p:tgtEl>
                                          <p:spTgt spid="146"/>
                                        </p:tgtEl>
                                        <p:attrNameLst>
                                          <p:attrName>style.visibility</p:attrName>
                                        </p:attrNameLst>
                                      </p:cBhvr>
                                      <p:to>
                                        <p:strVal val="visible"/>
                                      </p:to>
                                    </p:set>
                                    <p:animEffect transition="in" filter="dissolve">
                                      <p:cBhvr>
                                        <p:cTn id="51" dur="500"/>
                                        <p:tgtEl>
                                          <p:spTgt spid="146"/>
                                        </p:tgtEl>
                                      </p:cBhvr>
                                    </p:animEffect>
                                  </p:childTnLst>
                                </p:cTn>
                              </p:par>
                              <p:par>
                                <p:cTn id="52" presetID="9" presetClass="entr" presetSubtype="0" fill="hold" nodeType="withEffect">
                                  <p:stCondLst>
                                    <p:cond delay="0"/>
                                  </p:stCondLst>
                                  <p:childTnLst>
                                    <p:set>
                                      <p:cBhvr>
                                        <p:cTn id="53" dur="1" fill="hold">
                                          <p:stCondLst>
                                            <p:cond delay="0"/>
                                          </p:stCondLst>
                                        </p:cTn>
                                        <p:tgtEl>
                                          <p:spTgt spid="129"/>
                                        </p:tgtEl>
                                        <p:attrNameLst>
                                          <p:attrName>style.visibility</p:attrName>
                                        </p:attrNameLst>
                                      </p:cBhvr>
                                      <p:to>
                                        <p:strVal val="visible"/>
                                      </p:to>
                                    </p:set>
                                    <p:animEffect transition="in" filter="dissolve">
                                      <p:cBhvr>
                                        <p:cTn id="54" dur="500"/>
                                        <p:tgtEl>
                                          <p:spTgt spid="129"/>
                                        </p:tgtEl>
                                      </p:cBhvr>
                                    </p:animEffect>
                                  </p:childTnLst>
                                </p:cTn>
                              </p:par>
                              <p:par>
                                <p:cTn id="55" presetID="9" presetClass="entr" presetSubtype="0" fill="hold" grpId="0" nodeType="withEffect">
                                  <p:stCondLst>
                                    <p:cond delay="0"/>
                                  </p:stCondLst>
                                  <p:childTnLst>
                                    <p:set>
                                      <p:cBhvr>
                                        <p:cTn id="56" dur="1" fill="hold">
                                          <p:stCondLst>
                                            <p:cond delay="0"/>
                                          </p:stCondLst>
                                        </p:cTn>
                                        <p:tgtEl>
                                          <p:spTgt spid="134"/>
                                        </p:tgtEl>
                                        <p:attrNameLst>
                                          <p:attrName>style.visibility</p:attrName>
                                        </p:attrNameLst>
                                      </p:cBhvr>
                                      <p:to>
                                        <p:strVal val="visible"/>
                                      </p:to>
                                    </p:set>
                                    <p:animEffect transition="in" filter="dissolve">
                                      <p:cBhvr>
                                        <p:cTn id="57" dur="500"/>
                                        <p:tgtEl>
                                          <p:spTgt spid="134"/>
                                        </p:tgtEl>
                                      </p:cBhvr>
                                    </p:animEffect>
                                  </p:childTnLst>
                                </p:cTn>
                              </p:par>
                              <p:par>
                                <p:cTn id="58" presetID="9" presetClass="entr" presetSubtype="0" fill="hold" grpId="0" nodeType="withEffect">
                                  <p:stCondLst>
                                    <p:cond delay="0"/>
                                  </p:stCondLst>
                                  <p:childTnLst>
                                    <p:set>
                                      <p:cBhvr>
                                        <p:cTn id="59" dur="1" fill="hold">
                                          <p:stCondLst>
                                            <p:cond delay="0"/>
                                          </p:stCondLst>
                                        </p:cTn>
                                        <p:tgtEl>
                                          <p:spTgt spid="136"/>
                                        </p:tgtEl>
                                        <p:attrNameLst>
                                          <p:attrName>style.visibility</p:attrName>
                                        </p:attrNameLst>
                                      </p:cBhvr>
                                      <p:to>
                                        <p:strVal val="visible"/>
                                      </p:to>
                                    </p:set>
                                    <p:animEffect transition="in" filter="dissolve">
                                      <p:cBhvr>
                                        <p:cTn id="60" dur="500"/>
                                        <p:tgtEl>
                                          <p:spTgt spid="136"/>
                                        </p:tgtEl>
                                      </p:cBhvr>
                                    </p:animEffect>
                                  </p:childTnLst>
                                </p:cTn>
                              </p:par>
                              <p:par>
                                <p:cTn id="61" presetID="9" presetClass="entr" presetSubtype="0" fill="hold" nodeType="withEffect">
                                  <p:stCondLst>
                                    <p:cond delay="0"/>
                                  </p:stCondLst>
                                  <p:childTnLst>
                                    <p:set>
                                      <p:cBhvr>
                                        <p:cTn id="62" dur="1" fill="hold">
                                          <p:stCondLst>
                                            <p:cond delay="0"/>
                                          </p:stCondLst>
                                        </p:cTn>
                                        <p:tgtEl>
                                          <p:spTgt spid="130"/>
                                        </p:tgtEl>
                                        <p:attrNameLst>
                                          <p:attrName>style.visibility</p:attrName>
                                        </p:attrNameLst>
                                      </p:cBhvr>
                                      <p:to>
                                        <p:strVal val="visible"/>
                                      </p:to>
                                    </p:set>
                                    <p:animEffect transition="in" filter="dissolve">
                                      <p:cBhvr>
                                        <p:cTn id="63" dur="500"/>
                                        <p:tgtEl>
                                          <p:spTgt spid="130"/>
                                        </p:tgtEl>
                                      </p:cBhvr>
                                    </p:animEffect>
                                  </p:childTnLst>
                                </p:cTn>
                              </p:par>
                              <p:par>
                                <p:cTn id="64" presetID="9" presetClass="entr" presetSubtype="0" fill="hold" nodeType="withEffect">
                                  <p:stCondLst>
                                    <p:cond delay="0"/>
                                  </p:stCondLst>
                                  <p:childTnLst>
                                    <p:set>
                                      <p:cBhvr>
                                        <p:cTn id="65" dur="1" fill="hold">
                                          <p:stCondLst>
                                            <p:cond delay="0"/>
                                          </p:stCondLst>
                                        </p:cTn>
                                        <p:tgtEl>
                                          <p:spTgt spid="131"/>
                                        </p:tgtEl>
                                        <p:attrNameLst>
                                          <p:attrName>style.visibility</p:attrName>
                                        </p:attrNameLst>
                                      </p:cBhvr>
                                      <p:to>
                                        <p:strVal val="visible"/>
                                      </p:to>
                                    </p:set>
                                    <p:animEffect transition="in" filter="dissolve">
                                      <p:cBhvr>
                                        <p:cTn id="66" dur="500"/>
                                        <p:tgtEl>
                                          <p:spTgt spid="131"/>
                                        </p:tgtEl>
                                      </p:cBhvr>
                                    </p:animEffect>
                                  </p:childTnLst>
                                </p:cTn>
                              </p:par>
                              <p:par>
                                <p:cTn id="67" presetID="9" presetClass="entr" presetSubtype="0" fill="hold" grpId="0" nodeType="withEffect">
                                  <p:stCondLst>
                                    <p:cond delay="0"/>
                                  </p:stCondLst>
                                  <p:childTnLst>
                                    <p:set>
                                      <p:cBhvr>
                                        <p:cTn id="68" dur="1" fill="hold">
                                          <p:stCondLst>
                                            <p:cond delay="0"/>
                                          </p:stCondLst>
                                        </p:cTn>
                                        <p:tgtEl>
                                          <p:spTgt spid="135"/>
                                        </p:tgtEl>
                                        <p:attrNameLst>
                                          <p:attrName>style.visibility</p:attrName>
                                        </p:attrNameLst>
                                      </p:cBhvr>
                                      <p:to>
                                        <p:strVal val="visible"/>
                                      </p:to>
                                    </p:set>
                                    <p:animEffect transition="in" filter="dissolve">
                                      <p:cBhvr>
                                        <p:cTn id="69" dur="500"/>
                                        <p:tgtEl>
                                          <p:spTgt spid="135"/>
                                        </p:tgtEl>
                                      </p:cBhvr>
                                    </p:animEffect>
                                  </p:childTnLst>
                                </p:cTn>
                              </p:par>
                            </p:childTnLst>
                          </p:cTn>
                        </p:par>
                      </p:childTnLst>
                    </p:cTn>
                  </p:par>
                  <p:par>
                    <p:cTn id="70" fill="hold">
                      <p:stCondLst>
                        <p:cond delay="indefinite"/>
                      </p:stCondLst>
                      <p:childTnLst>
                        <p:par>
                          <p:cTn id="71" fill="hold">
                            <p:stCondLst>
                              <p:cond delay="0"/>
                            </p:stCondLst>
                            <p:childTnLst>
                              <p:par>
                                <p:cTn id="72" presetID="9" presetClass="entr" presetSubtype="0" fill="hold" grpId="0" nodeType="clickEffect">
                                  <p:stCondLst>
                                    <p:cond delay="0"/>
                                  </p:stCondLst>
                                  <p:childTnLst>
                                    <p:set>
                                      <p:cBhvr>
                                        <p:cTn id="73" dur="1" fill="hold">
                                          <p:stCondLst>
                                            <p:cond delay="0"/>
                                          </p:stCondLst>
                                        </p:cTn>
                                        <p:tgtEl>
                                          <p:spTgt spid="148"/>
                                        </p:tgtEl>
                                        <p:attrNameLst>
                                          <p:attrName>style.visibility</p:attrName>
                                        </p:attrNameLst>
                                      </p:cBhvr>
                                      <p:to>
                                        <p:strVal val="visible"/>
                                      </p:to>
                                    </p:set>
                                    <p:animEffect transition="in" filter="dissolve">
                                      <p:cBhvr>
                                        <p:cTn id="74" dur="500"/>
                                        <p:tgtEl>
                                          <p:spTgt spid="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animBg="1"/>
      <p:bldP spid="123" grpId="0" animBg="1"/>
      <p:bldP spid="119" grpId="0" animBg="1"/>
      <p:bldP spid="121" grpId="0" animBg="1"/>
      <p:bldP spid="134" grpId="0" animBg="1"/>
      <p:bldP spid="135" grpId="0" animBg="1"/>
      <p:bldP spid="136" grpId="0" animBg="1"/>
      <p:bldP spid="137" grpId="0"/>
      <p:bldP spid="140" grpId="0"/>
      <p:bldP spid="141" grpId="0" animBg="1"/>
      <p:bldP spid="142" grpId="0"/>
      <p:bldP spid="145" grpId="0"/>
      <p:bldP spid="148"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p:cNvGrpSpPr/>
          <p:nvPr/>
        </p:nvGrpSpPr>
        <p:grpSpPr>
          <a:xfrm rot="20500859">
            <a:off x="8193097" y="322187"/>
            <a:ext cx="2016224" cy="4392488"/>
            <a:chOff x="2195736" y="1268760"/>
            <a:chExt cx="2448272" cy="5184576"/>
          </a:xfrm>
        </p:grpSpPr>
        <p:grpSp>
          <p:nvGrpSpPr>
            <p:cNvPr id="32" name="Group 31"/>
            <p:cNvGrpSpPr/>
            <p:nvPr/>
          </p:nvGrpSpPr>
          <p:grpSpPr>
            <a:xfrm>
              <a:off x="2771799" y="1268760"/>
              <a:ext cx="1368153" cy="5184576"/>
              <a:chOff x="2771799" y="1070152"/>
              <a:chExt cx="1152129" cy="5383184"/>
            </a:xfrm>
          </p:grpSpPr>
          <p:sp>
            <p:nvSpPr>
              <p:cNvPr id="29" name="Trapezoid 28"/>
              <p:cNvSpPr/>
              <p:nvPr/>
            </p:nvSpPr>
            <p:spPr>
              <a:xfrm flipV="1">
                <a:off x="2987824" y="5445224"/>
                <a:ext cx="720080" cy="1008112"/>
              </a:xfrm>
              <a:prstGeom prst="trapezoid">
                <a:avLst/>
              </a:prstGeom>
              <a:solidFill>
                <a:srgbClr val="FFFFCC"/>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rapezoid 27"/>
              <p:cNvSpPr/>
              <p:nvPr/>
            </p:nvSpPr>
            <p:spPr>
              <a:xfrm>
                <a:off x="2987824" y="1070152"/>
                <a:ext cx="720080" cy="1008112"/>
              </a:xfrm>
              <a:prstGeom prst="trapezoid">
                <a:avLst/>
              </a:prstGeom>
              <a:solidFill>
                <a:srgbClr val="FFFFCC"/>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6" name="Group 25"/>
              <p:cNvGrpSpPr/>
              <p:nvPr/>
            </p:nvGrpSpPr>
            <p:grpSpPr>
              <a:xfrm>
                <a:off x="2771799" y="1844824"/>
                <a:ext cx="1152129" cy="3845329"/>
                <a:chOff x="2627784" y="1196752"/>
                <a:chExt cx="2383409" cy="4493401"/>
              </a:xfrm>
            </p:grpSpPr>
            <p:sp>
              <p:nvSpPr>
                <p:cNvPr id="9" name="Rectangle 8"/>
                <p:cNvSpPr/>
                <p:nvPr/>
              </p:nvSpPr>
              <p:spPr>
                <a:xfrm>
                  <a:off x="3059832" y="1245232"/>
                  <a:ext cx="1512168" cy="432048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7"/>
                <p:cNvSpPr/>
                <p:nvPr/>
              </p:nvSpPr>
              <p:spPr>
                <a:xfrm flipH="1">
                  <a:off x="4499992" y="1268760"/>
                  <a:ext cx="511201" cy="4394579"/>
                </a:xfrm>
                <a:custGeom>
                  <a:avLst/>
                  <a:gdLst>
                    <a:gd name="connsiteX0" fmla="*/ 689212 w 730155"/>
                    <a:gd name="connsiteY0" fmla="*/ 0 h 4394579"/>
                    <a:gd name="connsiteX1" fmla="*/ 6824 w 730155"/>
                    <a:gd name="connsiteY1" fmla="*/ 2169994 h 4394579"/>
                    <a:gd name="connsiteX2" fmla="*/ 730155 w 730155"/>
                    <a:gd name="connsiteY2" fmla="*/ 4394579 h 4394579"/>
                  </a:gdLst>
                  <a:ahLst/>
                  <a:cxnLst>
                    <a:cxn ang="0">
                      <a:pos x="connsiteX0" y="connsiteY0"/>
                    </a:cxn>
                    <a:cxn ang="0">
                      <a:pos x="connsiteX1" y="connsiteY1"/>
                    </a:cxn>
                    <a:cxn ang="0">
                      <a:pos x="connsiteX2" y="connsiteY2"/>
                    </a:cxn>
                  </a:cxnLst>
                  <a:rect l="l" t="t" r="r" b="b"/>
                  <a:pathLst>
                    <a:path w="730155" h="4394579">
                      <a:moveTo>
                        <a:pt x="689212" y="0"/>
                      </a:moveTo>
                      <a:cubicBezTo>
                        <a:pt x="344606" y="718782"/>
                        <a:pt x="0" y="1437564"/>
                        <a:pt x="6824" y="2169994"/>
                      </a:cubicBezTo>
                      <a:cubicBezTo>
                        <a:pt x="13648" y="2902424"/>
                        <a:pt x="371901" y="3648501"/>
                        <a:pt x="730155" y="4394579"/>
                      </a:cubicBezTo>
                    </a:path>
                  </a:pathLst>
                </a:custGeom>
                <a:solidFill>
                  <a:schemeClr val="accent2">
                    <a:lumMod val="20000"/>
                    <a:lumOff val="80000"/>
                  </a:schemeClr>
                </a:solidFill>
                <a:ln w="285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7" name="Freeform 6"/>
                <p:cNvSpPr/>
                <p:nvPr/>
              </p:nvSpPr>
              <p:spPr>
                <a:xfrm>
                  <a:off x="2627784" y="1241946"/>
                  <a:ext cx="511201" cy="4394579"/>
                </a:xfrm>
                <a:custGeom>
                  <a:avLst/>
                  <a:gdLst>
                    <a:gd name="connsiteX0" fmla="*/ 689212 w 730155"/>
                    <a:gd name="connsiteY0" fmla="*/ 0 h 4394579"/>
                    <a:gd name="connsiteX1" fmla="*/ 6824 w 730155"/>
                    <a:gd name="connsiteY1" fmla="*/ 2169994 h 4394579"/>
                    <a:gd name="connsiteX2" fmla="*/ 730155 w 730155"/>
                    <a:gd name="connsiteY2" fmla="*/ 4394579 h 4394579"/>
                  </a:gdLst>
                  <a:ahLst/>
                  <a:cxnLst>
                    <a:cxn ang="0">
                      <a:pos x="connsiteX0" y="connsiteY0"/>
                    </a:cxn>
                    <a:cxn ang="0">
                      <a:pos x="connsiteX1" y="connsiteY1"/>
                    </a:cxn>
                    <a:cxn ang="0">
                      <a:pos x="connsiteX2" y="connsiteY2"/>
                    </a:cxn>
                  </a:cxnLst>
                  <a:rect l="l" t="t" r="r" b="b"/>
                  <a:pathLst>
                    <a:path w="730155" h="4394579">
                      <a:moveTo>
                        <a:pt x="689212" y="0"/>
                      </a:moveTo>
                      <a:cubicBezTo>
                        <a:pt x="344606" y="718782"/>
                        <a:pt x="0" y="1437564"/>
                        <a:pt x="6824" y="2169994"/>
                      </a:cubicBezTo>
                      <a:cubicBezTo>
                        <a:pt x="13648" y="2902424"/>
                        <a:pt x="371901" y="3648501"/>
                        <a:pt x="730155" y="4394579"/>
                      </a:cubicBezTo>
                    </a:path>
                  </a:pathLst>
                </a:custGeom>
                <a:solidFill>
                  <a:schemeClr val="accent2">
                    <a:lumMod val="20000"/>
                    <a:lumOff val="80000"/>
                  </a:schemeClr>
                </a:solidFill>
                <a:ln w="285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nvGrpSpPr>
                <p:cNvPr id="12" name="Group 11"/>
                <p:cNvGrpSpPr/>
                <p:nvPr/>
              </p:nvGrpSpPr>
              <p:grpSpPr>
                <a:xfrm>
                  <a:off x="2821129" y="1257866"/>
                  <a:ext cx="2007840" cy="4421393"/>
                  <a:chOff x="2780184" y="1394346"/>
                  <a:chExt cx="2383409" cy="4421393"/>
                </a:xfrm>
              </p:grpSpPr>
              <p:sp>
                <p:nvSpPr>
                  <p:cNvPr id="10" name="Freeform 9"/>
                  <p:cNvSpPr/>
                  <p:nvPr/>
                </p:nvSpPr>
                <p:spPr>
                  <a:xfrm flipH="1">
                    <a:off x="4652392" y="1421160"/>
                    <a:ext cx="511201" cy="4394579"/>
                  </a:xfrm>
                  <a:custGeom>
                    <a:avLst/>
                    <a:gdLst>
                      <a:gd name="connsiteX0" fmla="*/ 689212 w 730155"/>
                      <a:gd name="connsiteY0" fmla="*/ 0 h 4394579"/>
                      <a:gd name="connsiteX1" fmla="*/ 6824 w 730155"/>
                      <a:gd name="connsiteY1" fmla="*/ 2169994 h 4394579"/>
                      <a:gd name="connsiteX2" fmla="*/ 730155 w 730155"/>
                      <a:gd name="connsiteY2" fmla="*/ 4394579 h 4394579"/>
                    </a:gdLst>
                    <a:ahLst/>
                    <a:cxnLst>
                      <a:cxn ang="0">
                        <a:pos x="connsiteX0" y="connsiteY0"/>
                      </a:cxn>
                      <a:cxn ang="0">
                        <a:pos x="connsiteX1" y="connsiteY1"/>
                      </a:cxn>
                      <a:cxn ang="0">
                        <a:pos x="connsiteX2" y="connsiteY2"/>
                      </a:cxn>
                    </a:cxnLst>
                    <a:rect l="l" t="t" r="r" b="b"/>
                    <a:pathLst>
                      <a:path w="730155" h="4394579">
                        <a:moveTo>
                          <a:pt x="689212" y="0"/>
                        </a:moveTo>
                        <a:cubicBezTo>
                          <a:pt x="344606" y="718782"/>
                          <a:pt x="0" y="1437564"/>
                          <a:pt x="6824" y="2169994"/>
                        </a:cubicBezTo>
                        <a:cubicBezTo>
                          <a:pt x="13648" y="2902424"/>
                          <a:pt x="371901" y="3648501"/>
                          <a:pt x="730155" y="4394579"/>
                        </a:cubicBezTo>
                      </a:path>
                    </a:pathLst>
                  </a:custGeom>
                  <a:solidFill>
                    <a:schemeClr val="accent2">
                      <a:lumMod val="20000"/>
                      <a:lumOff val="80000"/>
                    </a:schemeClr>
                  </a:solidFill>
                  <a:ln w="285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1" name="Freeform 10"/>
                  <p:cNvSpPr/>
                  <p:nvPr/>
                </p:nvSpPr>
                <p:spPr>
                  <a:xfrm>
                    <a:off x="2780184" y="1394346"/>
                    <a:ext cx="511201" cy="4394579"/>
                  </a:xfrm>
                  <a:custGeom>
                    <a:avLst/>
                    <a:gdLst>
                      <a:gd name="connsiteX0" fmla="*/ 689212 w 730155"/>
                      <a:gd name="connsiteY0" fmla="*/ 0 h 4394579"/>
                      <a:gd name="connsiteX1" fmla="*/ 6824 w 730155"/>
                      <a:gd name="connsiteY1" fmla="*/ 2169994 h 4394579"/>
                      <a:gd name="connsiteX2" fmla="*/ 730155 w 730155"/>
                      <a:gd name="connsiteY2" fmla="*/ 4394579 h 4394579"/>
                    </a:gdLst>
                    <a:ahLst/>
                    <a:cxnLst>
                      <a:cxn ang="0">
                        <a:pos x="connsiteX0" y="connsiteY0"/>
                      </a:cxn>
                      <a:cxn ang="0">
                        <a:pos x="connsiteX1" y="connsiteY1"/>
                      </a:cxn>
                      <a:cxn ang="0">
                        <a:pos x="connsiteX2" y="connsiteY2"/>
                      </a:cxn>
                    </a:cxnLst>
                    <a:rect l="l" t="t" r="r" b="b"/>
                    <a:pathLst>
                      <a:path w="730155" h="4394579">
                        <a:moveTo>
                          <a:pt x="689212" y="0"/>
                        </a:moveTo>
                        <a:cubicBezTo>
                          <a:pt x="344606" y="718782"/>
                          <a:pt x="0" y="1437564"/>
                          <a:pt x="6824" y="2169994"/>
                        </a:cubicBezTo>
                        <a:cubicBezTo>
                          <a:pt x="13648" y="2902424"/>
                          <a:pt x="371901" y="3648501"/>
                          <a:pt x="730155" y="4394579"/>
                        </a:cubicBezTo>
                      </a:path>
                    </a:pathLst>
                  </a:custGeom>
                  <a:solidFill>
                    <a:schemeClr val="accent2">
                      <a:lumMod val="20000"/>
                      <a:lumOff val="80000"/>
                    </a:schemeClr>
                  </a:solidFill>
                  <a:ln w="285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13" name="Group 12"/>
                <p:cNvGrpSpPr/>
                <p:nvPr/>
              </p:nvGrpSpPr>
              <p:grpSpPr>
                <a:xfrm>
                  <a:off x="3032536" y="1241464"/>
                  <a:ext cx="1597824" cy="4421393"/>
                  <a:chOff x="2780184" y="1394346"/>
                  <a:chExt cx="2383409" cy="4421393"/>
                </a:xfrm>
              </p:grpSpPr>
              <p:sp>
                <p:nvSpPr>
                  <p:cNvPr id="14" name="Freeform 13"/>
                  <p:cNvSpPr/>
                  <p:nvPr/>
                </p:nvSpPr>
                <p:spPr>
                  <a:xfrm flipH="1">
                    <a:off x="4652392" y="1421160"/>
                    <a:ext cx="511201" cy="4394579"/>
                  </a:xfrm>
                  <a:custGeom>
                    <a:avLst/>
                    <a:gdLst>
                      <a:gd name="connsiteX0" fmla="*/ 689212 w 730155"/>
                      <a:gd name="connsiteY0" fmla="*/ 0 h 4394579"/>
                      <a:gd name="connsiteX1" fmla="*/ 6824 w 730155"/>
                      <a:gd name="connsiteY1" fmla="*/ 2169994 h 4394579"/>
                      <a:gd name="connsiteX2" fmla="*/ 730155 w 730155"/>
                      <a:gd name="connsiteY2" fmla="*/ 4394579 h 4394579"/>
                    </a:gdLst>
                    <a:ahLst/>
                    <a:cxnLst>
                      <a:cxn ang="0">
                        <a:pos x="connsiteX0" y="connsiteY0"/>
                      </a:cxn>
                      <a:cxn ang="0">
                        <a:pos x="connsiteX1" y="connsiteY1"/>
                      </a:cxn>
                      <a:cxn ang="0">
                        <a:pos x="connsiteX2" y="connsiteY2"/>
                      </a:cxn>
                    </a:cxnLst>
                    <a:rect l="l" t="t" r="r" b="b"/>
                    <a:pathLst>
                      <a:path w="730155" h="4394579">
                        <a:moveTo>
                          <a:pt x="689212" y="0"/>
                        </a:moveTo>
                        <a:cubicBezTo>
                          <a:pt x="344606" y="718782"/>
                          <a:pt x="0" y="1437564"/>
                          <a:pt x="6824" y="2169994"/>
                        </a:cubicBezTo>
                        <a:cubicBezTo>
                          <a:pt x="13648" y="2902424"/>
                          <a:pt x="371901" y="3648501"/>
                          <a:pt x="730155" y="4394579"/>
                        </a:cubicBezTo>
                      </a:path>
                    </a:pathLst>
                  </a:custGeom>
                  <a:solidFill>
                    <a:schemeClr val="accent2">
                      <a:lumMod val="20000"/>
                      <a:lumOff val="80000"/>
                    </a:schemeClr>
                  </a:solidFill>
                  <a:ln w="285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5" name="Freeform 14"/>
                  <p:cNvSpPr/>
                  <p:nvPr/>
                </p:nvSpPr>
                <p:spPr>
                  <a:xfrm>
                    <a:off x="2780184" y="1394346"/>
                    <a:ext cx="511201" cy="4394579"/>
                  </a:xfrm>
                  <a:custGeom>
                    <a:avLst/>
                    <a:gdLst>
                      <a:gd name="connsiteX0" fmla="*/ 689212 w 730155"/>
                      <a:gd name="connsiteY0" fmla="*/ 0 h 4394579"/>
                      <a:gd name="connsiteX1" fmla="*/ 6824 w 730155"/>
                      <a:gd name="connsiteY1" fmla="*/ 2169994 h 4394579"/>
                      <a:gd name="connsiteX2" fmla="*/ 730155 w 730155"/>
                      <a:gd name="connsiteY2" fmla="*/ 4394579 h 4394579"/>
                    </a:gdLst>
                    <a:ahLst/>
                    <a:cxnLst>
                      <a:cxn ang="0">
                        <a:pos x="connsiteX0" y="connsiteY0"/>
                      </a:cxn>
                      <a:cxn ang="0">
                        <a:pos x="connsiteX1" y="connsiteY1"/>
                      </a:cxn>
                      <a:cxn ang="0">
                        <a:pos x="connsiteX2" y="connsiteY2"/>
                      </a:cxn>
                    </a:cxnLst>
                    <a:rect l="l" t="t" r="r" b="b"/>
                    <a:pathLst>
                      <a:path w="730155" h="4394579">
                        <a:moveTo>
                          <a:pt x="689212" y="0"/>
                        </a:moveTo>
                        <a:cubicBezTo>
                          <a:pt x="344606" y="718782"/>
                          <a:pt x="0" y="1437564"/>
                          <a:pt x="6824" y="2169994"/>
                        </a:cubicBezTo>
                        <a:cubicBezTo>
                          <a:pt x="13648" y="2902424"/>
                          <a:pt x="371901" y="3648501"/>
                          <a:pt x="730155" y="4394579"/>
                        </a:cubicBezTo>
                      </a:path>
                    </a:pathLst>
                  </a:custGeom>
                  <a:solidFill>
                    <a:schemeClr val="accent2">
                      <a:lumMod val="20000"/>
                      <a:lumOff val="80000"/>
                    </a:schemeClr>
                  </a:solidFill>
                  <a:ln w="285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16" name="Group 15"/>
                <p:cNvGrpSpPr/>
                <p:nvPr/>
              </p:nvGrpSpPr>
              <p:grpSpPr>
                <a:xfrm>
                  <a:off x="3244792" y="1227816"/>
                  <a:ext cx="1165776" cy="4421393"/>
                  <a:chOff x="2780184" y="1394346"/>
                  <a:chExt cx="2383409" cy="4421393"/>
                </a:xfrm>
              </p:grpSpPr>
              <p:sp>
                <p:nvSpPr>
                  <p:cNvPr id="17" name="Freeform 16"/>
                  <p:cNvSpPr/>
                  <p:nvPr/>
                </p:nvSpPr>
                <p:spPr>
                  <a:xfrm flipH="1">
                    <a:off x="4652392" y="1421160"/>
                    <a:ext cx="511201" cy="4394579"/>
                  </a:xfrm>
                  <a:custGeom>
                    <a:avLst/>
                    <a:gdLst>
                      <a:gd name="connsiteX0" fmla="*/ 689212 w 730155"/>
                      <a:gd name="connsiteY0" fmla="*/ 0 h 4394579"/>
                      <a:gd name="connsiteX1" fmla="*/ 6824 w 730155"/>
                      <a:gd name="connsiteY1" fmla="*/ 2169994 h 4394579"/>
                      <a:gd name="connsiteX2" fmla="*/ 730155 w 730155"/>
                      <a:gd name="connsiteY2" fmla="*/ 4394579 h 4394579"/>
                    </a:gdLst>
                    <a:ahLst/>
                    <a:cxnLst>
                      <a:cxn ang="0">
                        <a:pos x="connsiteX0" y="connsiteY0"/>
                      </a:cxn>
                      <a:cxn ang="0">
                        <a:pos x="connsiteX1" y="connsiteY1"/>
                      </a:cxn>
                      <a:cxn ang="0">
                        <a:pos x="connsiteX2" y="connsiteY2"/>
                      </a:cxn>
                    </a:cxnLst>
                    <a:rect l="l" t="t" r="r" b="b"/>
                    <a:pathLst>
                      <a:path w="730155" h="4394579">
                        <a:moveTo>
                          <a:pt x="689212" y="0"/>
                        </a:moveTo>
                        <a:cubicBezTo>
                          <a:pt x="344606" y="718782"/>
                          <a:pt x="0" y="1437564"/>
                          <a:pt x="6824" y="2169994"/>
                        </a:cubicBezTo>
                        <a:cubicBezTo>
                          <a:pt x="13648" y="2902424"/>
                          <a:pt x="371901" y="3648501"/>
                          <a:pt x="730155" y="4394579"/>
                        </a:cubicBezTo>
                      </a:path>
                    </a:pathLst>
                  </a:custGeom>
                  <a:solidFill>
                    <a:schemeClr val="accent2">
                      <a:lumMod val="20000"/>
                      <a:lumOff val="80000"/>
                    </a:schemeClr>
                  </a:solidFill>
                  <a:ln w="285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8" name="Freeform 17"/>
                  <p:cNvSpPr/>
                  <p:nvPr/>
                </p:nvSpPr>
                <p:spPr>
                  <a:xfrm>
                    <a:off x="2780184" y="1394346"/>
                    <a:ext cx="511201" cy="4394579"/>
                  </a:xfrm>
                  <a:custGeom>
                    <a:avLst/>
                    <a:gdLst>
                      <a:gd name="connsiteX0" fmla="*/ 689212 w 730155"/>
                      <a:gd name="connsiteY0" fmla="*/ 0 h 4394579"/>
                      <a:gd name="connsiteX1" fmla="*/ 6824 w 730155"/>
                      <a:gd name="connsiteY1" fmla="*/ 2169994 h 4394579"/>
                      <a:gd name="connsiteX2" fmla="*/ 730155 w 730155"/>
                      <a:gd name="connsiteY2" fmla="*/ 4394579 h 4394579"/>
                    </a:gdLst>
                    <a:ahLst/>
                    <a:cxnLst>
                      <a:cxn ang="0">
                        <a:pos x="connsiteX0" y="connsiteY0"/>
                      </a:cxn>
                      <a:cxn ang="0">
                        <a:pos x="connsiteX1" y="connsiteY1"/>
                      </a:cxn>
                      <a:cxn ang="0">
                        <a:pos x="connsiteX2" y="connsiteY2"/>
                      </a:cxn>
                    </a:cxnLst>
                    <a:rect l="l" t="t" r="r" b="b"/>
                    <a:pathLst>
                      <a:path w="730155" h="4394579">
                        <a:moveTo>
                          <a:pt x="689212" y="0"/>
                        </a:moveTo>
                        <a:cubicBezTo>
                          <a:pt x="344606" y="718782"/>
                          <a:pt x="0" y="1437564"/>
                          <a:pt x="6824" y="2169994"/>
                        </a:cubicBezTo>
                        <a:cubicBezTo>
                          <a:pt x="13648" y="2902424"/>
                          <a:pt x="371901" y="3648501"/>
                          <a:pt x="730155" y="4394579"/>
                        </a:cubicBezTo>
                      </a:path>
                    </a:pathLst>
                  </a:custGeom>
                  <a:solidFill>
                    <a:schemeClr val="accent2">
                      <a:lumMod val="20000"/>
                      <a:lumOff val="80000"/>
                    </a:schemeClr>
                  </a:solidFill>
                  <a:ln w="285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19" name="Group 18"/>
                <p:cNvGrpSpPr/>
                <p:nvPr/>
              </p:nvGrpSpPr>
              <p:grpSpPr>
                <a:xfrm>
                  <a:off x="3478232" y="1268760"/>
                  <a:ext cx="733728" cy="4421393"/>
                  <a:chOff x="2780184" y="1394346"/>
                  <a:chExt cx="2383409" cy="4421393"/>
                </a:xfrm>
              </p:grpSpPr>
              <p:sp>
                <p:nvSpPr>
                  <p:cNvPr id="20" name="Freeform 19"/>
                  <p:cNvSpPr/>
                  <p:nvPr/>
                </p:nvSpPr>
                <p:spPr>
                  <a:xfrm flipH="1">
                    <a:off x="4652392" y="1421160"/>
                    <a:ext cx="511201" cy="4394579"/>
                  </a:xfrm>
                  <a:custGeom>
                    <a:avLst/>
                    <a:gdLst>
                      <a:gd name="connsiteX0" fmla="*/ 689212 w 730155"/>
                      <a:gd name="connsiteY0" fmla="*/ 0 h 4394579"/>
                      <a:gd name="connsiteX1" fmla="*/ 6824 w 730155"/>
                      <a:gd name="connsiteY1" fmla="*/ 2169994 h 4394579"/>
                      <a:gd name="connsiteX2" fmla="*/ 730155 w 730155"/>
                      <a:gd name="connsiteY2" fmla="*/ 4394579 h 4394579"/>
                    </a:gdLst>
                    <a:ahLst/>
                    <a:cxnLst>
                      <a:cxn ang="0">
                        <a:pos x="connsiteX0" y="connsiteY0"/>
                      </a:cxn>
                      <a:cxn ang="0">
                        <a:pos x="connsiteX1" y="connsiteY1"/>
                      </a:cxn>
                      <a:cxn ang="0">
                        <a:pos x="connsiteX2" y="connsiteY2"/>
                      </a:cxn>
                    </a:cxnLst>
                    <a:rect l="l" t="t" r="r" b="b"/>
                    <a:pathLst>
                      <a:path w="730155" h="4394579">
                        <a:moveTo>
                          <a:pt x="689212" y="0"/>
                        </a:moveTo>
                        <a:cubicBezTo>
                          <a:pt x="344606" y="718782"/>
                          <a:pt x="0" y="1437564"/>
                          <a:pt x="6824" y="2169994"/>
                        </a:cubicBezTo>
                        <a:cubicBezTo>
                          <a:pt x="13648" y="2902424"/>
                          <a:pt x="371901" y="3648501"/>
                          <a:pt x="730155" y="4394579"/>
                        </a:cubicBezTo>
                      </a:path>
                    </a:pathLst>
                  </a:custGeom>
                  <a:solidFill>
                    <a:schemeClr val="accent2">
                      <a:lumMod val="20000"/>
                      <a:lumOff val="80000"/>
                    </a:schemeClr>
                  </a:solidFill>
                  <a:ln w="285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1" name="Freeform 20"/>
                  <p:cNvSpPr/>
                  <p:nvPr/>
                </p:nvSpPr>
                <p:spPr>
                  <a:xfrm>
                    <a:off x="2780184" y="1394346"/>
                    <a:ext cx="511201" cy="4394579"/>
                  </a:xfrm>
                  <a:custGeom>
                    <a:avLst/>
                    <a:gdLst>
                      <a:gd name="connsiteX0" fmla="*/ 689212 w 730155"/>
                      <a:gd name="connsiteY0" fmla="*/ 0 h 4394579"/>
                      <a:gd name="connsiteX1" fmla="*/ 6824 w 730155"/>
                      <a:gd name="connsiteY1" fmla="*/ 2169994 h 4394579"/>
                      <a:gd name="connsiteX2" fmla="*/ 730155 w 730155"/>
                      <a:gd name="connsiteY2" fmla="*/ 4394579 h 4394579"/>
                    </a:gdLst>
                    <a:ahLst/>
                    <a:cxnLst>
                      <a:cxn ang="0">
                        <a:pos x="connsiteX0" y="connsiteY0"/>
                      </a:cxn>
                      <a:cxn ang="0">
                        <a:pos x="connsiteX1" y="connsiteY1"/>
                      </a:cxn>
                      <a:cxn ang="0">
                        <a:pos x="connsiteX2" y="connsiteY2"/>
                      </a:cxn>
                    </a:cxnLst>
                    <a:rect l="l" t="t" r="r" b="b"/>
                    <a:pathLst>
                      <a:path w="730155" h="4394579">
                        <a:moveTo>
                          <a:pt x="689212" y="0"/>
                        </a:moveTo>
                        <a:cubicBezTo>
                          <a:pt x="344606" y="718782"/>
                          <a:pt x="0" y="1437564"/>
                          <a:pt x="6824" y="2169994"/>
                        </a:cubicBezTo>
                        <a:cubicBezTo>
                          <a:pt x="13648" y="2902424"/>
                          <a:pt x="371901" y="3648501"/>
                          <a:pt x="730155" y="4394579"/>
                        </a:cubicBezTo>
                      </a:path>
                    </a:pathLst>
                  </a:custGeom>
                  <a:solidFill>
                    <a:schemeClr val="accent2">
                      <a:lumMod val="20000"/>
                      <a:lumOff val="80000"/>
                    </a:schemeClr>
                  </a:solidFill>
                  <a:ln w="285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23" name="Group 22"/>
                <p:cNvGrpSpPr/>
                <p:nvPr/>
              </p:nvGrpSpPr>
              <p:grpSpPr>
                <a:xfrm>
                  <a:off x="3702640" y="1196752"/>
                  <a:ext cx="293296" cy="4421393"/>
                  <a:chOff x="2780184" y="1394346"/>
                  <a:chExt cx="2383409" cy="4421393"/>
                </a:xfrm>
              </p:grpSpPr>
              <p:sp>
                <p:nvSpPr>
                  <p:cNvPr id="24" name="Freeform 23"/>
                  <p:cNvSpPr/>
                  <p:nvPr/>
                </p:nvSpPr>
                <p:spPr>
                  <a:xfrm flipH="1">
                    <a:off x="4652392" y="1421160"/>
                    <a:ext cx="511201" cy="4394579"/>
                  </a:xfrm>
                  <a:custGeom>
                    <a:avLst/>
                    <a:gdLst>
                      <a:gd name="connsiteX0" fmla="*/ 689212 w 730155"/>
                      <a:gd name="connsiteY0" fmla="*/ 0 h 4394579"/>
                      <a:gd name="connsiteX1" fmla="*/ 6824 w 730155"/>
                      <a:gd name="connsiteY1" fmla="*/ 2169994 h 4394579"/>
                      <a:gd name="connsiteX2" fmla="*/ 730155 w 730155"/>
                      <a:gd name="connsiteY2" fmla="*/ 4394579 h 4394579"/>
                    </a:gdLst>
                    <a:ahLst/>
                    <a:cxnLst>
                      <a:cxn ang="0">
                        <a:pos x="connsiteX0" y="connsiteY0"/>
                      </a:cxn>
                      <a:cxn ang="0">
                        <a:pos x="connsiteX1" y="connsiteY1"/>
                      </a:cxn>
                      <a:cxn ang="0">
                        <a:pos x="connsiteX2" y="connsiteY2"/>
                      </a:cxn>
                    </a:cxnLst>
                    <a:rect l="l" t="t" r="r" b="b"/>
                    <a:pathLst>
                      <a:path w="730155" h="4394579">
                        <a:moveTo>
                          <a:pt x="689212" y="0"/>
                        </a:moveTo>
                        <a:cubicBezTo>
                          <a:pt x="344606" y="718782"/>
                          <a:pt x="0" y="1437564"/>
                          <a:pt x="6824" y="2169994"/>
                        </a:cubicBezTo>
                        <a:cubicBezTo>
                          <a:pt x="13648" y="2902424"/>
                          <a:pt x="371901" y="3648501"/>
                          <a:pt x="730155" y="4394579"/>
                        </a:cubicBezTo>
                      </a:path>
                    </a:pathLst>
                  </a:custGeom>
                  <a:solidFill>
                    <a:schemeClr val="accent2">
                      <a:lumMod val="20000"/>
                      <a:lumOff val="80000"/>
                    </a:schemeClr>
                  </a:solidFill>
                  <a:ln w="285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25" name="Freeform 24"/>
                  <p:cNvSpPr/>
                  <p:nvPr/>
                </p:nvSpPr>
                <p:spPr>
                  <a:xfrm>
                    <a:off x="2780184" y="1394346"/>
                    <a:ext cx="511201" cy="4394579"/>
                  </a:xfrm>
                  <a:custGeom>
                    <a:avLst/>
                    <a:gdLst>
                      <a:gd name="connsiteX0" fmla="*/ 689212 w 730155"/>
                      <a:gd name="connsiteY0" fmla="*/ 0 h 4394579"/>
                      <a:gd name="connsiteX1" fmla="*/ 6824 w 730155"/>
                      <a:gd name="connsiteY1" fmla="*/ 2169994 h 4394579"/>
                      <a:gd name="connsiteX2" fmla="*/ 730155 w 730155"/>
                      <a:gd name="connsiteY2" fmla="*/ 4394579 h 4394579"/>
                    </a:gdLst>
                    <a:ahLst/>
                    <a:cxnLst>
                      <a:cxn ang="0">
                        <a:pos x="connsiteX0" y="connsiteY0"/>
                      </a:cxn>
                      <a:cxn ang="0">
                        <a:pos x="connsiteX1" y="connsiteY1"/>
                      </a:cxn>
                      <a:cxn ang="0">
                        <a:pos x="connsiteX2" y="connsiteY2"/>
                      </a:cxn>
                    </a:cxnLst>
                    <a:rect l="l" t="t" r="r" b="b"/>
                    <a:pathLst>
                      <a:path w="730155" h="4394579">
                        <a:moveTo>
                          <a:pt x="689212" y="0"/>
                        </a:moveTo>
                        <a:cubicBezTo>
                          <a:pt x="344606" y="718782"/>
                          <a:pt x="0" y="1437564"/>
                          <a:pt x="6824" y="2169994"/>
                        </a:cubicBezTo>
                        <a:cubicBezTo>
                          <a:pt x="13648" y="2902424"/>
                          <a:pt x="371901" y="3648501"/>
                          <a:pt x="730155" y="4394579"/>
                        </a:cubicBezTo>
                      </a:path>
                    </a:pathLst>
                  </a:custGeom>
                  <a:solidFill>
                    <a:schemeClr val="accent2">
                      <a:lumMod val="20000"/>
                      <a:lumOff val="80000"/>
                    </a:schemeClr>
                  </a:solidFill>
                  <a:ln w="28575">
                    <a:solidFill>
                      <a:schemeClr val="accent2">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grpSp>
        <p:grpSp>
          <p:nvGrpSpPr>
            <p:cNvPr id="36" name="Group 35"/>
            <p:cNvGrpSpPr/>
            <p:nvPr/>
          </p:nvGrpSpPr>
          <p:grpSpPr>
            <a:xfrm>
              <a:off x="4053385" y="2060848"/>
              <a:ext cx="590623" cy="3548382"/>
              <a:chOff x="4053385" y="2060848"/>
              <a:chExt cx="590623" cy="3548382"/>
            </a:xfrm>
          </p:grpSpPr>
          <p:sp>
            <p:nvSpPr>
              <p:cNvPr id="34" name="Freeform 33"/>
              <p:cNvSpPr/>
              <p:nvPr/>
            </p:nvSpPr>
            <p:spPr>
              <a:xfrm>
                <a:off x="4053385" y="2088107"/>
                <a:ext cx="345743" cy="3521123"/>
              </a:xfrm>
              <a:custGeom>
                <a:avLst/>
                <a:gdLst>
                  <a:gd name="connsiteX0" fmla="*/ 0 w 345743"/>
                  <a:gd name="connsiteY0" fmla="*/ 0 h 3521123"/>
                  <a:gd name="connsiteX1" fmla="*/ 341194 w 345743"/>
                  <a:gd name="connsiteY1" fmla="*/ 1610436 h 3521123"/>
                  <a:gd name="connsiteX2" fmla="*/ 27296 w 345743"/>
                  <a:gd name="connsiteY2" fmla="*/ 3521123 h 3521123"/>
                </a:gdLst>
                <a:ahLst/>
                <a:cxnLst>
                  <a:cxn ang="0">
                    <a:pos x="connsiteX0" y="connsiteY0"/>
                  </a:cxn>
                  <a:cxn ang="0">
                    <a:pos x="connsiteX1" y="connsiteY1"/>
                  </a:cxn>
                  <a:cxn ang="0">
                    <a:pos x="connsiteX2" y="connsiteY2"/>
                  </a:cxn>
                </a:cxnLst>
                <a:rect l="l" t="t" r="r" b="b"/>
                <a:pathLst>
                  <a:path w="345743" h="3521123">
                    <a:moveTo>
                      <a:pt x="0" y="0"/>
                    </a:moveTo>
                    <a:cubicBezTo>
                      <a:pt x="168322" y="511791"/>
                      <a:pt x="336645" y="1023582"/>
                      <a:pt x="341194" y="1610436"/>
                    </a:cubicBezTo>
                    <a:cubicBezTo>
                      <a:pt x="345743" y="2197290"/>
                      <a:pt x="186519" y="2859206"/>
                      <a:pt x="27296" y="3521123"/>
                    </a:cubicBezTo>
                  </a:path>
                </a:pathLst>
              </a:custGeom>
              <a:ln w="19050">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5" name="Freeform 34"/>
              <p:cNvSpPr/>
              <p:nvPr/>
            </p:nvSpPr>
            <p:spPr>
              <a:xfrm>
                <a:off x="4298265" y="2060848"/>
                <a:ext cx="345743" cy="3521123"/>
              </a:xfrm>
              <a:custGeom>
                <a:avLst/>
                <a:gdLst>
                  <a:gd name="connsiteX0" fmla="*/ 0 w 345743"/>
                  <a:gd name="connsiteY0" fmla="*/ 0 h 3521123"/>
                  <a:gd name="connsiteX1" fmla="*/ 341194 w 345743"/>
                  <a:gd name="connsiteY1" fmla="*/ 1610436 h 3521123"/>
                  <a:gd name="connsiteX2" fmla="*/ 27296 w 345743"/>
                  <a:gd name="connsiteY2" fmla="*/ 3521123 h 3521123"/>
                </a:gdLst>
                <a:ahLst/>
                <a:cxnLst>
                  <a:cxn ang="0">
                    <a:pos x="connsiteX0" y="connsiteY0"/>
                  </a:cxn>
                  <a:cxn ang="0">
                    <a:pos x="connsiteX1" y="connsiteY1"/>
                  </a:cxn>
                  <a:cxn ang="0">
                    <a:pos x="connsiteX2" y="connsiteY2"/>
                  </a:cxn>
                </a:cxnLst>
                <a:rect l="l" t="t" r="r" b="b"/>
                <a:pathLst>
                  <a:path w="345743" h="3521123">
                    <a:moveTo>
                      <a:pt x="0" y="0"/>
                    </a:moveTo>
                    <a:cubicBezTo>
                      <a:pt x="168322" y="511791"/>
                      <a:pt x="336645" y="1023582"/>
                      <a:pt x="341194" y="1610436"/>
                    </a:cubicBezTo>
                    <a:cubicBezTo>
                      <a:pt x="345743" y="2197290"/>
                      <a:pt x="186519" y="2859206"/>
                      <a:pt x="27296" y="3521123"/>
                    </a:cubicBezTo>
                  </a:path>
                </a:pathLst>
              </a:custGeom>
              <a:ln w="19050">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37" name="Group 36"/>
            <p:cNvGrpSpPr/>
            <p:nvPr/>
          </p:nvGrpSpPr>
          <p:grpSpPr>
            <a:xfrm flipH="1">
              <a:off x="2195736" y="2040858"/>
              <a:ext cx="590623" cy="3548382"/>
              <a:chOff x="4053385" y="2060848"/>
              <a:chExt cx="590623" cy="3548382"/>
            </a:xfrm>
          </p:grpSpPr>
          <p:sp>
            <p:nvSpPr>
              <p:cNvPr id="38" name="Freeform 37"/>
              <p:cNvSpPr/>
              <p:nvPr/>
            </p:nvSpPr>
            <p:spPr>
              <a:xfrm>
                <a:off x="4053385" y="2088107"/>
                <a:ext cx="345743" cy="3521123"/>
              </a:xfrm>
              <a:custGeom>
                <a:avLst/>
                <a:gdLst>
                  <a:gd name="connsiteX0" fmla="*/ 0 w 345743"/>
                  <a:gd name="connsiteY0" fmla="*/ 0 h 3521123"/>
                  <a:gd name="connsiteX1" fmla="*/ 341194 w 345743"/>
                  <a:gd name="connsiteY1" fmla="*/ 1610436 h 3521123"/>
                  <a:gd name="connsiteX2" fmla="*/ 27296 w 345743"/>
                  <a:gd name="connsiteY2" fmla="*/ 3521123 h 3521123"/>
                </a:gdLst>
                <a:ahLst/>
                <a:cxnLst>
                  <a:cxn ang="0">
                    <a:pos x="connsiteX0" y="connsiteY0"/>
                  </a:cxn>
                  <a:cxn ang="0">
                    <a:pos x="connsiteX1" y="connsiteY1"/>
                  </a:cxn>
                  <a:cxn ang="0">
                    <a:pos x="connsiteX2" y="connsiteY2"/>
                  </a:cxn>
                </a:cxnLst>
                <a:rect l="l" t="t" r="r" b="b"/>
                <a:pathLst>
                  <a:path w="345743" h="3521123">
                    <a:moveTo>
                      <a:pt x="0" y="0"/>
                    </a:moveTo>
                    <a:cubicBezTo>
                      <a:pt x="168322" y="511791"/>
                      <a:pt x="336645" y="1023582"/>
                      <a:pt x="341194" y="1610436"/>
                    </a:cubicBezTo>
                    <a:cubicBezTo>
                      <a:pt x="345743" y="2197290"/>
                      <a:pt x="186519" y="2859206"/>
                      <a:pt x="27296" y="3521123"/>
                    </a:cubicBezTo>
                  </a:path>
                </a:pathLst>
              </a:custGeom>
              <a:ln w="19050">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39" name="Freeform 38"/>
              <p:cNvSpPr/>
              <p:nvPr/>
            </p:nvSpPr>
            <p:spPr>
              <a:xfrm>
                <a:off x="4298265" y="2060848"/>
                <a:ext cx="345743" cy="3521123"/>
              </a:xfrm>
              <a:custGeom>
                <a:avLst/>
                <a:gdLst>
                  <a:gd name="connsiteX0" fmla="*/ 0 w 345743"/>
                  <a:gd name="connsiteY0" fmla="*/ 0 h 3521123"/>
                  <a:gd name="connsiteX1" fmla="*/ 341194 w 345743"/>
                  <a:gd name="connsiteY1" fmla="*/ 1610436 h 3521123"/>
                  <a:gd name="connsiteX2" fmla="*/ 27296 w 345743"/>
                  <a:gd name="connsiteY2" fmla="*/ 3521123 h 3521123"/>
                </a:gdLst>
                <a:ahLst/>
                <a:cxnLst>
                  <a:cxn ang="0">
                    <a:pos x="connsiteX0" y="connsiteY0"/>
                  </a:cxn>
                  <a:cxn ang="0">
                    <a:pos x="connsiteX1" y="connsiteY1"/>
                  </a:cxn>
                  <a:cxn ang="0">
                    <a:pos x="connsiteX2" y="connsiteY2"/>
                  </a:cxn>
                </a:cxnLst>
                <a:rect l="l" t="t" r="r" b="b"/>
                <a:pathLst>
                  <a:path w="345743" h="3521123">
                    <a:moveTo>
                      <a:pt x="0" y="0"/>
                    </a:moveTo>
                    <a:cubicBezTo>
                      <a:pt x="168322" y="511791"/>
                      <a:pt x="336645" y="1023582"/>
                      <a:pt x="341194" y="1610436"/>
                    </a:cubicBezTo>
                    <a:cubicBezTo>
                      <a:pt x="345743" y="2197290"/>
                      <a:pt x="186519" y="2859206"/>
                      <a:pt x="27296" y="3521123"/>
                    </a:cubicBezTo>
                  </a:path>
                </a:pathLst>
              </a:custGeom>
              <a:ln w="19050">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pic>
        <p:nvPicPr>
          <p:cNvPr id="1026" name="Picture 2" descr="http://cache3.asset-cache.net/xt/186034853.jpg?v=1&amp;g=fs1%7C0%7CSKP154%7C34%7C853&amp;s=1">
            <a:hlinkClick r:id="rId2"/>
          </p:cNvPr>
          <p:cNvPicPr>
            <a:picLocks noChangeAspect="1" noChangeArrowheads="1"/>
          </p:cNvPicPr>
          <p:nvPr/>
        </p:nvPicPr>
        <p:blipFill>
          <a:blip r:embed="rId3" cstate="print"/>
          <a:srcRect/>
          <a:stretch>
            <a:fillRect/>
          </a:stretch>
        </p:blipFill>
        <p:spPr bwMode="auto">
          <a:xfrm>
            <a:off x="1847529" y="3429000"/>
            <a:ext cx="1962429" cy="2952328"/>
          </a:xfrm>
          <a:prstGeom prst="rect">
            <a:avLst/>
          </a:prstGeom>
          <a:noFill/>
        </p:spPr>
      </p:pic>
      <p:sp>
        <p:nvSpPr>
          <p:cNvPr id="42" name="TextBox 41"/>
          <p:cNvSpPr txBox="1"/>
          <p:nvPr/>
        </p:nvSpPr>
        <p:spPr>
          <a:xfrm>
            <a:off x="1775520" y="1013828"/>
            <a:ext cx="5832648" cy="461665"/>
          </a:xfrm>
          <a:prstGeom prst="rect">
            <a:avLst/>
          </a:prstGeom>
          <a:noFill/>
        </p:spPr>
        <p:txBody>
          <a:bodyPr wrap="square" rtlCol="0">
            <a:spAutoFit/>
          </a:bodyPr>
          <a:lstStyle/>
          <a:p>
            <a:r>
              <a:rPr lang="en-GB" sz="2400" dirty="0"/>
              <a:t>Muscles require energy to contract</a:t>
            </a:r>
          </a:p>
        </p:txBody>
      </p:sp>
      <p:sp>
        <p:nvSpPr>
          <p:cNvPr id="43" name="TextBox 42"/>
          <p:cNvSpPr txBox="1"/>
          <p:nvPr/>
        </p:nvSpPr>
        <p:spPr>
          <a:xfrm>
            <a:off x="1775520" y="1661900"/>
            <a:ext cx="5832648" cy="461665"/>
          </a:xfrm>
          <a:prstGeom prst="rect">
            <a:avLst/>
          </a:prstGeom>
          <a:noFill/>
        </p:spPr>
        <p:txBody>
          <a:bodyPr wrap="square" rtlCol="0">
            <a:spAutoFit/>
          </a:bodyPr>
          <a:lstStyle/>
          <a:p>
            <a:r>
              <a:rPr lang="en-GB" sz="2400" dirty="0"/>
              <a:t>This energy is supplied by respiration</a:t>
            </a:r>
          </a:p>
        </p:txBody>
      </p:sp>
      <p:sp>
        <p:nvSpPr>
          <p:cNvPr id="44" name="TextBox 43"/>
          <p:cNvSpPr txBox="1"/>
          <p:nvPr/>
        </p:nvSpPr>
        <p:spPr>
          <a:xfrm>
            <a:off x="1775520" y="2309972"/>
            <a:ext cx="6120680" cy="830997"/>
          </a:xfrm>
          <a:prstGeom prst="rect">
            <a:avLst/>
          </a:prstGeom>
          <a:noFill/>
        </p:spPr>
        <p:txBody>
          <a:bodyPr wrap="square" rtlCol="0">
            <a:spAutoFit/>
          </a:bodyPr>
          <a:lstStyle/>
          <a:p>
            <a:r>
              <a:rPr lang="en-GB" sz="2400" dirty="0"/>
              <a:t>During respiration some energy is always lost as heat energy</a:t>
            </a:r>
          </a:p>
        </p:txBody>
      </p:sp>
      <p:sp>
        <p:nvSpPr>
          <p:cNvPr id="45" name="TextBox 44"/>
          <p:cNvSpPr txBox="1"/>
          <p:nvPr/>
        </p:nvSpPr>
        <p:spPr>
          <a:xfrm>
            <a:off x="4007768" y="3789041"/>
            <a:ext cx="4392488" cy="830997"/>
          </a:xfrm>
          <a:prstGeom prst="rect">
            <a:avLst/>
          </a:prstGeom>
          <a:noFill/>
        </p:spPr>
        <p:txBody>
          <a:bodyPr wrap="square" rtlCol="0">
            <a:spAutoFit/>
          </a:bodyPr>
          <a:lstStyle/>
          <a:p>
            <a:r>
              <a:rPr lang="en-GB" sz="2400" dirty="0"/>
              <a:t>When we shiver, the muscles contract repeatedly...</a:t>
            </a:r>
          </a:p>
        </p:txBody>
      </p:sp>
      <p:sp>
        <p:nvSpPr>
          <p:cNvPr id="46" name="TextBox 45"/>
          <p:cNvSpPr txBox="1"/>
          <p:nvPr/>
        </p:nvSpPr>
        <p:spPr>
          <a:xfrm>
            <a:off x="4007768" y="4725145"/>
            <a:ext cx="4392488" cy="830997"/>
          </a:xfrm>
          <a:prstGeom prst="rect">
            <a:avLst/>
          </a:prstGeom>
          <a:noFill/>
        </p:spPr>
        <p:txBody>
          <a:bodyPr wrap="square" rtlCol="0">
            <a:spAutoFit/>
          </a:bodyPr>
          <a:lstStyle/>
          <a:p>
            <a:r>
              <a:rPr lang="en-GB" sz="2400" dirty="0"/>
              <a:t>... so the rate of respiration in the muscles </a:t>
            </a:r>
            <a:r>
              <a:rPr lang="en-GB" sz="2400" i="1" dirty="0"/>
              <a:t>increases</a:t>
            </a:r>
            <a:r>
              <a:rPr lang="en-GB" sz="2400" dirty="0"/>
              <a:t>, and...</a:t>
            </a:r>
          </a:p>
        </p:txBody>
      </p:sp>
      <p:sp>
        <p:nvSpPr>
          <p:cNvPr id="47" name="TextBox 46"/>
          <p:cNvSpPr txBox="1"/>
          <p:nvPr/>
        </p:nvSpPr>
        <p:spPr>
          <a:xfrm>
            <a:off x="4007768" y="5631632"/>
            <a:ext cx="4392488" cy="461665"/>
          </a:xfrm>
          <a:prstGeom prst="rect">
            <a:avLst/>
          </a:prstGeom>
          <a:noFill/>
        </p:spPr>
        <p:txBody>
          <a:bodyPr wrap="square" rtlCol="0">
            <a:spAutoFit/>
          </a:bodyPr>
          <a:lstStyle/>
          <a:p>
            <a:r>
              <a:rPr lang="en-GB" sz="2400" dirty="0"/>
              <a:t>... more heat is generated</a:t>
            </a:r>
          </a:p>
        </p:txBody>
      </p:sp>
      <p:sp>
        <p:nvSpPr>
          <p:cNvPr id="48" name="TextBox 47"/>
          <p:cNvSpPr txBox="1"/>
          <p:nvPr/>
        </p:nvSpPr>
        <p:spPr>
          <a:xfrm>
            <a:off x="1847528" y="375048"/>
            <a:ext cx="4392488" cy="461665"/>
          </a:xfrm>
          <a:prstGeom prst="rect">
            <a:avLst/>
          </a:prstGeom>
          <a:noFill/>
        </p:spPr>
        <p:txBody>
          <a:bodyPr wrap="square" rtlCol="0">
            <a:spAutoFit/>
          </a:bodyPr>
          <a:lstStyle/>
          <a:p>
            <a:r>
              <a:rPr lang="en-GB" sz="2400" b="1" dirty="0"/>
              <a:t>Shivering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dissolve">
                                      <p:cBhvr>
                                        <p:cTn id="7" dur="500"/>
                                        <p:tgtEl>
                                          <p:spTgt spid="42"/>
                                        </p:tgtEl>
                                      </p:cBhvr>
                                    </p:animEffect>
                                  </p:childTnLst>
                                </p:cTn>
                              </p:par>
                              <p:par>
                                <p:cTn id="8" presetID="9" presetClass="entr" presetSubtype="0" fill="hold" nodeType="withEffect">
                                  <p:stCondLst>
                                    <p:cond delay="0"/>
                                  </p:stCondLst>
                                  <p:childTnLst>
                                    <p:set>
                                      <p:cBhvr>
                                        <p:cTn id="9" dur="1" fill="hold">
                                          <p:stCondLst>
                                            <p:cond delay="0"/>
                                          </p:stCondLst>
                                        </p:cTn>
                                        <p:tgtEl>
                                          <p:spTgt spid="40"/>
                                        </p:tgtEl>
                                        <p:attrNameLst>
                                          <p:attrName>style.visibility</p:attrName>
                                        </p:attrNameLst>
                                      </p:cBhvr>
                                      <p:to>
                                        <p:strVal val="visible"/>
                                      </p:to>
                                    </p:set>
                                    <p:animEffect transition="in" filter="dissolve">
                                      <p:cBhvr>
                                        <p:cTn id="10" dur="500"/>
                                        <p:tgtEl>
                                          <p:spTgt spid="40"/>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43"/>
                                        </p:tgtEl>
                                        <p:attrNameLst>
                                          <p:attrName>style.visibility</p:attrName>
                                        </p:attrNameLst>
                                      </p:cBhvr>
                                      <p:to>
                                        <p:strVal val="visible"/>
                                      </p:to>
                                    </p:set>
                                    <p:animEffect transition="in" filter="dissolve">
                                      <p:cBhvr>
                                        <p:cTn id="15" dur="500"/>
                                        <p:tgtEl>
                                          <p:spTgt spid="43"/>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44"/>
                                        </p:tgtEl>
                                        <p:attrNameLst>
                                          <p:attrName>style.visibility</p:attrName>
                                        </p:attrNameLst>
                                      </p:cBhvr>
                                      <p:to>
                                        <p:strVal val="visible"/>
                                      </p:to>
                                    </p:set>
                                    <p:animEffect transition="in" filter="dissolve">
                                      <p:cBhvr>
                                        <p:cTn id="20" dur="500"/>
                                        <p:tgtEl>
                                          <p:spTgt spid="44"/>
                                        </p:tgtEl>
                                      </p:cBhvr>
                                    </p:animEffect>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nodeType="clickEffect">
                                  <p:stCondLst>
                                    <p:cond delay="0"/>
                                  </p:stCondLst>
                                  <p:childTnLst>
                                    <p:set>
                                      <p:cBhvr>
                                        <p:cTn id="24" dur="1" fill="hold">
                                          <p:stCondLst>
                                            <p:cond delay="0"/>
                                          </p:stCondLst>
                                        </p:cTn>
                                        <p:tgtEl>
                                          <p:spTgt spid="1026"/>
                                        </p:tgtEl>
                                        <p:attrNameLst>
                                          <p:attrName>style.visibility</p:attrName>
                                        </p:attrNameLst>
                                      </p:cBhvr>
                                      <p:to>
                                        <p:strVal val="visible"/>
                                      </p:to>
                                    </p:set>
                                    <p:animEffect transition="in" filter="dissolve">
                                      <p:cBhvr>
                                        <p:cTn id="25" dur="500"/>
                                        <p:tgtEl>
                                          <p:spTgt spid="1026"/>
                                        </p:tgtEl>
                                      </p:cBhvr>
                                    </p:animEffect>
                                  </p:childTnLst>
                                </p:cTn>
                              </p:par>
                              <p:par>
                                <p:cTn id="26" presetID="9" presetClass="entr" presetSubtype="0" fill="hold" grpId="0" nodeType="withEffect">
                                  <p:stCondLst>
                                    <p:cond delay="0"/>
                                  </p:stCondLst>
                                  <p:childTnLst>
                                    <p:set>
                                      <p:cBhvr>
                                        <p:cTn id="27" dur="1" fill="hold">
                                          <p:stCondLst>
                                            <p:cond delay="0"/>
                                          </p:stCondLst>
                                        </p:cTn>
                                        <p:tgtEl>
                                          <p:spTgt spid="45"/>
                                        </p:tgtEl>
                                        <p:attrNameLst>
                                          <p:attrName>style.visibility</p:attrName>
                                        </p:attrNameLst>
                                      </p:cBhvr>
                                      <p:to>
                                        <p:strVal val="visible"/>
                                      </p:to>
                                    </p:set>
                                    <p:animEffect transition="in" filter="dissolve">
                                      <p:cBhvr>
                                        <p:cTn id="28" dur="500"/>
                                        <p:tgtEl>
                                          <p:spTgt spid="45"/>
                                        </p:tgtEl>
                                      </p:cBhvr>
                                    </p:animEffect>
                                  </p:childTnLst>
                                </p:cTn>
                              </p:par>
                            </p:childTnLst>
                          </p:cTn>
                        </p:par>
                      </p:childTnLst>
                    </p:cTn>
                  </p:par>
                  <p:par>
                    <p:cTn id="29" fill="hold">
                      <p:stCondLst>
                        <p:cond delay="indefinite"/>
                      </p:stCondLst>
                      <p:childTnLst>
                        <p:par>
                          <p:cTn id="30" fill="hold">
                            <p:stCondLst>
                              <p:cond delay="0"/>
                            </p:stCondLst>
                            <p:childTnLst>
                              <p:par>
                                <p:cTn id="31" presetID="9" presetClass="entr" presetSubtype="0" fill="hold" grpId="0" nodeType="clickEffect">
                                  <p:stCondLst>
                                    <p:cond delay="0"/>
                                  </p:stCondLst>
                                  <p:childTnLst>
                                    <p:set>
                                      <p:cBhvr>
                                        <p:cTn id="32" dur="1" fill="hold">
                                          <p:stCondLst>
                                            <p:cond delay="0"/>
                                          </p:stCondLst>
                                        </p:cTn>
                                        <p:tgtEl>
                                          <p:spTgt spid="46"/>
                                        </p:tgtEl>
                                        <p:attrNameLst>
                                          <p:attrName>style.visibility</p:attrName>
                                        </p:attrNameLst>
                                      </p:cBhvr>
                                      <p:to>
                                        <p:strVal val="visible"/>
                                      </p:to>
                                    </p:set>
                                    <p:animEffect transition="in" filter="dissolve">
                                      <p:cBhvr>
                                        <p:cTn id="33" dur="500"/>
                                        <p:tgtEl>
                                          <p:spTgt spid="46"/>
                                        </p:tgtEl>
                                      </p:cBhvr>
                                    </p:animEffect>
                                  </p:childTnLst>
                                </p:cTn>
                              </p:par>
                            </p:childTnLst>
                          </p:cTn>
                        </p:par>
                      </p:childTnLst>
                    </p:cTn>
                  </p:par>
                  <p:par>
                    <p:cTn id="34" fill="hold">
                      <p:stCondLst>
                        <p:cond delay="indefinite"/>
                      </p:stCondLst>
                      <p:childTnLst>
                        <p:par>
                          <p:cTn id="35" fill="hold">
                            <p:stCondLst>
                              <p:cond delay="0"/>
                            </p:stCondLst>
                            <p:childTnLst>
                              <p:par>
                                <p:cTn id="36" presetID="9" presetClass="entr" presetSubtype="0" fill="hold" grpId="0" nodeType="clickEffect">
                                  <p:stCondLst>
                                    <p:cond delay="0"/>
                                  </p:stCondLst>
                                  <p:childTnLst>
                                    <p:set>
                                      <p:cBhvr>
                                        <p:cTn id="37" dur="1" fill="hold">
                                          <p:stCondLst>
                                            <p:cond delay="0"/>
                                          </p:stCondLst>
                                        </p:cTn>
                                        <p:tgtEl>
                                          <p:spTgt spid="47"/>
                                        </p:tgtEl>
                                        <p:attrNameLst>
                                          <p:attrName>style.visibility</p:attrName>
                                        </p:attrNameLst>
                                      </p:cBhvr>
                                      <p:to>
                                        <p:strVal val="visible"/>
                                      </p:to>
                                    </p:set>
                                    <p:animEffect transition="in" filter="dissolve">
                                      <p:cBhvr>
                                        <p:cTn id="38"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4" grpId="0"/>
      <p:bldP spid="45" grpId="0"/>
      <p:bldP spid="46" grpId="0"/>
      <p:bldP spid="4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29"/>
          <p:cNvSpPr/>
          <p:nvPr/>
        </p:nvSpPr>
        <p:spPr>
          <a:xfrm>
            <a:off x="1199456" y="0"/>
            <a:ext cx="9793088" cy="3284984"/>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p:cNvSpPr/>
          <p:nvPr/>
        </p:nvSpPr>
        <p:spPr>
          <a:xfrm>
            <a:off x="1271464" y="3501008"/>
            <a:ext cx="9793088" cy="3356992"/>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2135560" y="325834"/>
            <a:ext cx="3312368" cy="1296144"/>
          </a:xfrm>
          <a:prstGeom prst="rect">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1271464" y="3125202"/>
            <a:ext cx="9937104" cy="648072"/>
          </a:xfrm>
          <a:prstGeom prst="rect">
            <a:avLst/>
          </a:prstGeom>
          <a:solidFill>
            <a:schemeClr val="accent4">
              <a:lumMod val="40000"/>
              <a:lumOff val="60000"/>
            </a:schemeClr>
          </a:solidFill>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rgbClr val="FF0000"/>
                </a:solidFill>
              </a:rPr>
              <a:t>Normal Body Temperature 37˚C</a:t>
            </a:r>
          </a:p>
        </p:txBody>
      </p:sp>
      <p:sp>
        <p:nvSpPr>
          <p:cNvPr id="5" name="Down Arrow 4"/>
          <p:cNvSpPr/>
          <p:nvPr/>
        </p:nvSpPr>
        <p:spPr>
          <a:xfrm flipV="1">
            <a:off x="2351584" y="1685042"/>
            <a:ext cx="504056" cy="1440160"/>
          </a:xfrm>
          <a:prstGeom prst="downArrow">
            <a:avLst/>
          </a:prstGeom>
          <a:gradFill flip="none" rotWithShape="1">
            <a:gsLst>
              <a:gs pos="0">
                <a:schemeClr val="accent4">
                  <a:lumMod val="60000"/>
                  <a:lumOff val="40000"/>
                </a:schemeClr>
              </a:gs>
              <a:gs pos="50000">
                <a:srgbClr val="FF0000"/>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HYPOTHALAMUS.jpg"/>
          <p:cNvPicPr>
            <a:picLocks noChangeAspect="1"/>
          </p:cNvPicPr>
          <p:nvPr/>
        </p:nvPicPr>
        <p:blipFill>
          <a:blip r:embed="rId2" cstate="print">
            <a:clrChange>
              <a:clrFrom>
                <a:srgbClr val="FFFFFF"/>
              </a:clrFrom>
              <a:clrTo>
                <a:srgbClr val="FFFFFF">
                  <a:alpha val="0"/>
                </a:srgbClr>
              </a:clrTo>
            </a:clrChange>
          </a:blip>
          <a:stretch>
            <a:fillRect/>
          </a:stretch>
        </p:blipFill>
        <p:spPr>
          <a:xfrm>
            <a:off x="4079777" y="469850"/>
            <a:ext cx="1366661" cy="1196752"/>
          </a:xfrm>
          <a:prstGeom prst="rect">
            <a:avLst/>
          </a:prstGeom>
        </p:spPr>
      </p:pic>
      <p:sp>
        <p:nvSpPr>
          <p:cNvPr id="8" name="TextBox 7"/>
          <p:cNvSpPr txBox="1"/>
          <p:nvPr/>
        </p:nvSpPr>
        <p:spPr>
          <a:xfrm>
            <a:off x="2711625" y="1868632"/>
            <a:ext cx="1944215" cy="1200329"/>
          </a:xfrm>
          <a:prstGeom prst="rect">
            <a:avLst/>
          </a:prstGeom>
          <a:noFill/>
        </p:spPr>
        <p:txBody>
          <a:bodyPr wrap="square" rtlCol="0">
            <a:spAutoFit/>
          </a:bodyPr>
          <a:lstStyle/>
          <a:p>
            <a:pPr algn="ctr"/>
            <a:r>
              <a:rPr lang="en-GB" sz="2400" dirty="0"/>
              <a:t>Blood Temperature Rises</a:t>
            </a:r>
          </a:p>
        </p:txBody>
      </p:sp>
      <p:sp>
        <p:nvSpPr>
          <p:cNvPr id="9" name="TextBox 8"/>
          <p:cNvSpPr txBox="1"/>
          <p:nvPr/>
        </p:nvSpPr>
        <p:spPr>
          <a:xfrm>
            <a:off x="2135561" y="349642"/>
            <a:ext cx="1944215" cy="1200329"/>
          </a:xfrm>
          <a:prstGeom prst="rect">
            <a:avLst/>
          </a:prstGeom>
          <a:noFill/>
        </p:spPr>
        <p:txBody>
          <a:bodyPr wrap="square" rtlCol="0">
            <a:spAutoFit/>
          </a:bodyPr>
          <a:lstStyle/>
          <a:p>
            <a:pPr algn="ctr"/>
            <a:r>
              <a:rPr lang="en-GB" sz="2400" dirty="0"/>
              <a:t>Change detected by hypothalamus</a:t>
            </a:r>
          </a:p>
        </p:txBody>
      </p:sp>
      <p:sp>
        <p:nvSpPr>
          <p:cNvPr id="11" name="Down Arrow 10"/>
          <p:cNvSpPr/>
          <p:nvPr/>
        </p:nvSpPr>
        <p:spPr>
          <a:xfrm rot="5400000" flipV="1">
            <a:off x="6208484" y="100866"/>
            <a:ext cx="504056" cy="1944216"/>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5375921" y="1469019"/>
            <a:ext cx="1944215" cy="830997"/>
          </a:xfrm>
          <a:prstGeom prst="rect">
            <a:avLst/>
          </a:prstGeom>
          <a:noFill/>
        </p:spPr>
        <p:txBody>
          <a:bodyPr wrap="square" rtlCol="0">
            <a:spAutoFit/>
          </a:bodyPr>
          <a:lstStyle/>
          <a:p>
            <a:pPr algn="ctr"/>
            <a:r>
              <a:rPr lang="en-GB" sz="2400" dirty="0"/>
              <a:t>Triggers responses</a:t>
            </a:r>
          </a:p>
        </p:txBody>
      </p:sp>
      <p:sp>
        <p:nvSpPr>
          <p:cNvPr id="13" name="Rectangle 12"/>
          <p:cNvSpPr/>
          <p:nvPr/>
        </p:nvSpPr>
        <p:spPr>
          <a:xfrm>
            <a:off x="7464152" y="325834"/>
            <a:ext cx="2592288" cy="1296144"/>
          </a:xfrm>
          <a:prstGeom prst="rect">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7536160" y="460907"/>
            <a:ext cx="2376264" cy="461665"/>
          </a:xfrm>
          <a:prstGeom prst="rect">
            <a:avLst/>
          </a:prstGeom>
          <a:noFill/>
        </p:spPr>
        <p:txBody>
          <a:bodyPr wrap="square" rtlCol="0">
            <a:spAutoFit/>
          </a:bodyPr>
          <a:lstStyle/>
          <a:p>
            <a:pPr algn="ctr"/>
            <a:r>
              <a:rPr lang="en-GB" sz="2400" dirty="0" err="1"/>
              <a:t>Vasodilation</a:t>
            </a:r>
            <a:endParaRPr lang="en-GB" sz="2400" dirty="0"/>
          </a:p>
        </p:txBody>
      </p:sp>
      <p:sp>
        <p:nvSpPr>
          <p:cNvPr id="15" name="TextBox 14"/>
          <p:cNvSpPr txBox="1"/>
          <p:nvPr/>
        </p:nvSpPr>
        <p:spPr>
          <a:xfrm>
            <a:off x="7536160" y="964963"/>
            <a:ext cx="2376264" cy="461665"/>
          </a:xfrm>
          <a:prstGeom prst="rect">
            <a:avLst/>
          </a:prstGeom>
          <a:noFill/>
        </p:spPr>
        <p:txBody>
          <a:bodyPr wrap="square" rtlCol="0">
            <a:spAutoFit/>
          </a:bodyPr>
          <a:lstStyle/>
          <a:p>
            <a:pPr algn="ctr"/>
            <a:r>
              <a:rPr lang="en-GB" sz="2400" dirty="0"/>
              <a:t>Sweating</a:t>
            </a:r>
          </a:p>
        </p:txBody>
      </p:sp>
      <p:sp>
        <p:nvSpPr>
          <p:cNvPr id="16" name="Down Arrow 15"/>
          <p:cNvSpPr/>
          <p:nvPr/>
        </p:nvSpPr>
        <p:spPr>
          <a:xfrm rot="10800000" flipV="1">
            <a:off x="9480376" y="1685042"/>
            <a:ext cx="504056" cy="1440160"/>
          </a:xfrm>
          <a:prstGeom prst="downArrow">
            <a:avLst/>
          </a:prstGeom>
          <a:gradFill flip="none" rotWithShape="1">
            <a:gsLst>
              <a:gs pos="0">
                <a:schemeClr val="accent4">
                  <a:lumMod val="60000"/>
                  <a:lumOff val="40000"/>
                </a:schemeClr>
              </a:gs>
              <a:gs pos="50000">
                <a:srgbClr val="FF0000"/>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7536161" y="2045083"/>
            <a:ext cx="1944215" cy="830997"/>
          </a:xfrm>
          <a:prstGeom prst="rect">
            <a:avLst/>
          </a:prstGeom>
          <a:noFill/>
        </p:spPr>
        <p:txBody>
          <a:bodyPr wrap="square" rtlCol="0">
            <a:spAutoFit/>
          </a:bodyPr>
          <a:lstStyle/>
          <a:p>
            <a:pPr algn="ctr"/>
            <a:r>
              <a:rPr lang="en-GB" sz="2400" dirty="0"/>
              <a:t>Temperature falls again</a:t>
            </a:r>
          </a:p>
        </p:txBody>
      </p:sp>
      <p:sp>
        <p:nvSpPr>
          <p:cNvPr id="18" name="Down Arrow 17"/>
          <p:cNvSpPr/>
          <p:nvPr/>
        </p:nvSpPr>
        <p:spPr>
          <a:xfrm>
            <a:off x="2351584" y="3773274"/>
            <a:ext cx="504056" cy="1440160"/>
          </a:xfrm>
          <a:prstGeom prst="downArrow">
            <a:avLst/>
          </a:prstGeom>
          <a:gradFill>
            <a:gsLst>
              <a:gs pos="0">
                <a:schemeClr val="accent4">
                  <a:lumMod val="60000"/>
                  <a:lumOff val="40000"/>
                </a:schemeClr>
              </a:gs>
              <a:gs pos="50000">
                <a:schemeClr val="tx2">
                  <a:lumMod val="20000"/>
                  <a:lumOff val="80000"/>
                </a:schemeClr>
              </a:gs>
            </a:gsLst>
            <a:lin ang="162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Down Arrow 19"/>
          <p:cNvSpPr/>
          <p:nvPr/>
        </p:nvSpPr>
        <p:spPr>
          <a:xfrm rot="10800000">
            <a:off x="9480376" y="3773274"/>
            <a:ext cx="504056" cy="1440160"/>
          </a:xfrm>
          <a:prstGeom prst="downArrow">
            <a:avLst/>
          </a:prstGeom>
          <a:gradFill>
            <a:gsLst>
              <a:gs pos="0">
                <a:schemeClr val="accent4">
                  <a:lumMod val="60000"/>
                  <a:lumOff val="40000"/>
                </a:schemeClr>
              </a:gs>
              <a:gs pos="50000">
                <a:schemeClr val="tx2">
                  <a:lumMod val="20000"/>
                  <a:lumOff val="80000"/>
                </a:schemeClr>
              </a:gs>
            </a:gsLst>
            <a:lin ang="162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2135560" y="5256584"/>
            <a:ext cx="3312368" cy="1296144"/>
          </a:xfrm>
          <a:prstGeom prst="rect">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2" name="Picture 21" descr="HYPOTHALAMUS.jpg"/>
          <p:cNvPicPr>
            <a:picLocks noChangeAspect="1"/>
          </p:cNvPicPr>
          <p:nvPr/>
        </p:nvPicPr>
        <p:blipFill>
          <a:blip r:embed="rId2" cstate="print">
            <a:clrChange>
              <a:clrFrom>
                <a:srgbClr val="FFFFFF"/>
              </a:clrFrom>
              <a:clrTo>
                <a:srgbClr val="FFFFFF">
                  <a:alpha val="0"/>
                </a:srgbClr>
              </a:clrTo>
            </a:clrChange>
          </a:blip>
          <a:stretch>
            <a:fillRect/>
          </a:stretch>
        </p:blipFill>
        <p:spPr>
          <a:xfrm>
            <a:off x="4079777" y="5400600"/>
            <a:ext cx="1366661" cy="1196752"/>
          </a:xfrm>
          <a:prstGeom prst="rect">
            <a:avLst/>
          </a:prstGeom>
        </p:spPr>
      </p:pic>
      <p:sp>
        <p:nvSpPr>
          <p:cNvPr id="23" name="TextBox 22"/>
          <p:cNvSpPr txBox="1"/>
          <p:nvPr/>
        </p:nvSpPr>
        <p:spPr>
          <a:xfrm>
            <a:off x="2135561" y="5280392"/>
            <a:ext cx="1944215" cy="1200329"/>
          </a:xfrm>
          <a:prstGeom prst="rect">
            <a:avLst/>
          </a:prstGeom>
          <a:noFill/>
        </p:spPr>
        <p:txBody>
          <a:bodyPr wrap="square" rtlCol="0">
            <a:spAutoFit/>
          </a:bodyPr>
          <a:lstStyle/>
          <a:p>
            <a:pPr algn="ctr"/>
            <a:r>
              <a:rPr lang="en-GB" sz="2400" dirty="0"/>
              <a:t>Change detected by hypothalamus</a:t>
            </a:r>
          </a:p>
        </p:txBody>
      </p:sp>
      <p:sp>
        <p:nvSpPr>
          <p:cNvPr id="24" name="Down Arrow 23"/>
          <p:cNvSpPr/>
          <p:nvPr/>
        </p:nvSpPr>
        <p:spPr>
          <a:xfrm rot="5400000" flipV="1">
            <a:off x="6208484" y="5031616"/>
            <a:ext cx="504056" cy="1944216"/>
          </a:xfrm>
          <a:prstGeom prst="downArrow">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7464152" y="5256584"/>
            <a:ext cx="2592288" cy="1296144"/>
          </a:xfrm>
          <a:prstGeom prst="rect">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p:cNvSpPr txBox="1"/>
          <p:nvPr/>
        </p:nvSpPr>
        <p:spPr>
          <a:xfrm>
            <a:off x="7536160" y="5255826"/>
            <a:ext cx="2376264" cy="461665"/>
          </a:xfrm>
          <a:prstGeom prst="rect">
            <a:avLst/>
          </a:prstGeom>
          <a:noFill/>
        </p:spPr>
        <p:txBody>
          <a:bodyPr wrap="square" rtlCol="0">
            <a:spAutoFit/>
          </a:bodyPr>
          <a:lstStyle/>
          <a:p>
            <a:pPr algn="ctr"/>
            <a:r>
              <a:rPr lang="en-GB" sz="2400" dirty="0"/>
              <a:t>Vasoconstriction</a:t>
            </a:r>
          </a:p>
        </p:txBody>
      </p:sp>
      <p:sp>
        <p:nvSpPr>
          <p:cNvPr id="27" name="TextBox 26"/>
          <p:cNvSpPr txBox="1"/>
          <p:nvPr/>
        </p:nvSpPr>
        <p:spPr>
          <a:xfrm>
            <a:off x="7536160" y="6077531"/>
            <a:ext cx="2376264" cy="461665"/>
          </a:xfrm>
          <a:prstGeom prst="rect">
            <a:avLst/>
          </a:prstGeom>
          <a:noFill/>
        </p:spPr>
        <p:txBody>
          <a:bodyPr wrap="square" rtlCol="0">
            <a:spAutoFit/>
          </a:bodyPr>
          <a:lstStyle/>
          <a:p>
            <a:pPr algn="ctr"/>
            <a:r>
              <a:rPr lang="en-GB" sz="2400" dirty="0"/>
              <a:t>Shivering</a:t>
            </a:r>
          </a:p>
        </p:txBody>
      </p:sp>
      <p:sp>
        <p:nvSpPr>
          <p:cNvPr id="28" name="TextBox 27"/>
          <p:cNvSpPr txBox="1"/>
          <p:nvPr/>
        </p:nvSpPr>
        <p:spPr>
          <a:xfrm>
            <a:off x="7536160" y="5672108"/>
            <a:ext cx="2376264" cy="461665"/>
          </a:xfrm>
          <a:prstGeom prst="rect">
            <a:avLst/>
          </a:prstGeom>
          <a:noFill/>
        </p:spPr>
        <p:txBody>
          <a:bodyPr wrap="square" rtlCol="0">
            <a:spAutoFit/>
          </a:bodyPr>
          <a:lstStyle/>
          <a:p>
            <a:pPr algn="ctr"/>
            <a:r>
              <a:rPr lang="en-GB" sz="2400" dirty="0"/>
              <a:t>Goosebumps </a:t>
            </a:r>
          </a:p>
        </p:txBody>
      </p:sp>
      <p:sp>
        <p:nvSpPr>
          <p:cNvPr id="31" name="TextBox 30"/>
          <p:cNvSpPr txBox="1"/>
          <p:nvPr/>
        </p:nvSpPr>
        <p:spPr>
          <a:xfrm>
            <a:off x="2711625" y="3933057"/>
            <a:ext cx="1944215" cy="1200329"/>
          </a:xfrm>
          <a:prstGeom prst="rect">
            <a:avLst/>
          </a:prstGeom>
          <a:noFill/>
        </p:spPr>
        <p:txBody>
          <a:bodyPr wrap="square" rtlCol="0">
            <a:spAutoFit/>
          </a:bodyPr>
          <a:lstStyle/>
          <a:p>
            <a:pPr algn="ctr"/>
            <a:r>
              <a:rPr lang="en-GB" sz="2400" dirty="0"/>
              <a:t>Blood Temperature Falls</a:t>
            </a:r>
          </a:p>
        </p:txBody>
      </p:sp>
      <p:sp>
        <p:nvSpPr>
          <p:cNvPr id="32" name="TextBox 31"/>
          <p:cNvSpPr txBox="1"/>
          <p:nvPr/>
        </p:nvSpPr>
        <p:spPr>
          <a:xfrm>
            <a:off x="5375921" y="4941169"/>
            <a:ext cx="1944215" cy="830997"/>
          </a:xfrm>
          <a:prstGeom prst="rect">
            <a:avLst/>
          </a:prstGeom>
          <a:noFill/>
        </p:spPr>
        <p:txBody>
          <a:bodyPr wrap="square" rtlCol="0">
            <a:spAutoFit/>
          </a:bodyPr>
          <a:lstStyle/>
          <a:p>
            <a:pPr algn="ctr"/>
            <a:r>
              <a:rPr lang="en-GB" sz="2400" dirty="0"/>
              <a:t>Triggers responses</a:t>
            </a:r>
          </a:p>
        </p:txBody>
      </p:sp>
      <p:sp>
        <p:nvSpPr>
          <p:cNvPr id="33" name="TextBox 32"/>
          <p:cNvSpPr txBox="1"/>
          <p:nvPr/>
        </p:nvSpPr>
        <p:spPr>
          <a:xfrm>
            <a:off x="7536161" y="4149081"/>
            <a:ext cx="1944215" cy="830997"/>
          </a:xfrm>
          <a:prstGeom prst="rect">
            <a:avLst/>
          </a:prstGeom>
          <a:noFill/>
        </p:spPr>
        <p:txBody>
          <a:bodyPr wrap="square" rtlCol="0">
            <a:spAutoFit/>
          </a:bodyPr>
          <a:lstStyle/>
          <a:p>
            <a:pPr algn="ctr"/>
            <a:r>
              <a:rPr lang="en-GB" sz="2400" dirty="0"/>
              <a:t>Temperature rises again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par>
                                <p:cTn id="8" presetID="9"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dissolv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dissolve">
                                      <p:cBhvr>
                                        <p:cTn id="15" dur="500"/>
                                        <p:tgtEl>
                                          <p:spTgt spid="10"/>
                                        </p:tgtEl>
                                      </p:cBhvr>
                                    </p:animEffect>
                                  </p:childTnLst>
                                </p:cTn>
                              </p:par>
                              <p:par>
                                <p:cTn id="16" presetID="9" presetClass="entr" presetSubtype="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dissolve">
                                      <p:cBhvr>
                                        <p:cTn id="18" dur="500"/>
                                        <p:tgtEl>
                                          <p:spTgt spid="6"/>
                                        </p:tgtEl>
                                      </p:cBhvr>
                                    </p:animEffect>
                                  </p:childTnLst>
                                </p:cTn>
                              </p:par>
                              <p:par>
                                <p:cTn id="19" presetID="9" presetClass="entr" presetSubtype="0"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dissolve">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9" presetClass="entr" presetSubtype="0"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dissolve">
                                      <p:cBhvr>
                                        <p:cTn id="26" dur="500"/>
                                        <p:tgtEl>
                                          <p:spTgt spid="11"/>
                                        </p:tgtEl>
                                      </p:cBhvr>
                                    </p:animEffect>
                                  </p:childTnLst>
                                </p:cTn>
                              </p:par>
                              <p:par>
                                <p:cTn id="27" presetID="9" presetClass="entr" presetSubtype="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dissolve">
                                      <p:cBhvr>
                                        <p:cTn id="29" dur="500"/>
                                        <p:tgtEl>
                                          <p:spTgt spid="12"/>
                                        </p:tgtEl>
                                      </p:cBhvr>
                                    </p:animEffect>
                                  </p:childTnLst>
                                </p:cTn>
                              </p:par>
                            </p:childTnLst>
                          </p:cTn>
                        </p:par>
                      </p:childTnLst>
                    </p:cTn>
                  </p:par>
                  <p:par>
                    <p:cTn id="30" fill="hold">
                      <p:stCondLst>
                        <p:cond delay="indefinite"/>
                      </p:stCondLst>
                      <p:childTnLst>
                        <p:par>
                          <p:cTn id="31" fill="hold">
                            <p:stCondLst>
                              <p:cond delay="0"/>
                            </p:stCondLst>
                            <p:childTnLst>
                              <p:par>
                                <p:cTn id="32" presetID="9" presetClass="entr" presetSubtype="0" fill="hold" grpId="0" nodeType="click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dissolve">
                                      <p:cBhvr>
                                        <p:cTn id="34" dur="500"/>
                                        <p:tgtEl>
                                          <p:spTgt spid="14"/>
                                        </p:tgtEl>
                                      </p:cBhvr>
                                    </p:animEffect>
                                  </p:childTnLst>
                                </p:cTn>
                              </p:par>
                              <p:par>
                                <p:cTn id="35" presetID="9" presetClass="entr" presetSubtype="0"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dissolve">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dissolve">
                                      <p:cBhvr>
                                        <p:cTn id="42" dur="500"/>
                                        <p:tgtEl>
                                          <p:spTgt spid="15"/>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dissolve">
                                      <p:cBhvr>
                                        <p:cTn id="47" dur="500"/>
                                        <p:tgtEl>
                                          <p:spTgt spid="17"/>
                                        </p:tgtEl>
                                      </p:cBhvr>
                                    </p:animEffect>
                                  </p:childTnLst>
                                </p:cTn>
                              </p:par>
                              <p:par>
                                <p:cTn id="48" presetID="9" presetClass="entr" presetSubtype="0"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dissolve">
                                      <p:cBhvr>
                                        <p:cTn id="50" dur="500"/>
                                        <p:tgtEl>
                                          <p:spTgt spid="16"/>
                                        </p:tgtEl>
                                      </p:cBhvr>
                                    </p:animEffect>
                                  </p:childTnLst>
                                </p:cTn>
                              </p:par>
                            </p:childTnLst>
                          </p:cTn>
                        </p:par>
                      </p:childTnLst>
                    </p:cTn>
                  </p:par>
                  <p:par>
                    <p:cTn id="51" fill="hold">
                      <p:stCondLst>
                        <p:cond delay="indefinite"/>
                      </p:stCondLst>
                      <p:childTnLst>
                        <p:par>
                          <p:cTn id="52" fill="hold">
                            <p:stCondLst>
                              <p:cond delay="0"/>
                            </p:stCondLst>
                            <p:childTnLst>
                              <p:par>
                                <p:cTn id="53" presetID="9" presetClass="entr" presetSubtype="0" fill="hold" grpId="0" nodeType="click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dissolve">
                                      <p:cBhvr>
                                        <p:cTn id="55" dur="500"/>
                                        <p:tgtEl>
                                          <p:spTgt spid="18"/>
                                        </p:tgtEl>
                                      </p:cBhvr>
                                    </p:animEffect>
                                  </p:childTnLst>
                                </p:cTn>
                              </p:par>
                              <p:par>
                                <p:cTn id="56" presetID="9" presetClass="entr" presetSubtype="0" fill="hold" grpId="0" nodeType="withEffect">
                                  <p:stCondLst>
                                    <p:cond delay="0"/>
                                  </p:stCondLst>
                                  <p:childTnLst>
                                    <p:set>
                                      <p:cBhvr>
                                        <p:cTn id="57" dur="1" fill="hold">
                                          <p:stCondLst>
                                            <p:cond delay="0"/>
                                          </p:stCondLst>
                                        </p:cTn>
                                        <p:tgtEl>
                                          <p:spTgt spid="31"/>
                                        </p:tgtEl>
                                        <p:attrNameLst>
                                          <p:attrName>style.visibility</p:attrName>
                                        </p:attrNameLst>
                                      </p:cBhvr>
                                      <p:to>
                                        <p:strVal val="visible"/>
                                      </p:to>
                                    </p:set>
                                    <p:animEffect transition="in" filter="dissolve">
                                      <p:cBhvr>
                                        <p:cTn id="58" dur="500"/>
                                        <p:tgtEl>
                                          <p:spTgt spid="31"/>
                                        </p:tgtEl>
                                      </p:cBhvr>
                                    </p:animEffect>
                                  </p:childTnLst>
                                </p:cTn>
                              </p:par>
                            </p:childTnLst>
                          </p:cTn>
                        </p:par>
                      </p:childTnLst>
                    </p:cTn>
                  </p:par>
                  <p:par>
                    <p:cTn id="59" fill="hold">
                      <p:stCondLst>
                        <p:cond delay="indefinite"/>
                      </p:stCondLst>
                      <p:childTnLst>
                        <p:par>
                          <p:cTn id="60" fill="hold">
                            <p:stCondLst>
                              <p:cond delay="0"/>
                            </p:stCondLst>
                            <p:childTnLst>
                              <p:par>
                                <p:cTn id="61" presetID="9" presetClass="entr" presetSubtype="0" fill="hold" grpId="0" nodeType="click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dissolve">
                                      <p:cBhvr>
                                        <p:cTn id="63" dur="500"/>
                                        <p:tgtEl>
                                          <p:spTgt spid="23"/>
                                        </p:tgtEl>
                                      </p:cBhvr>
                                    </p:animEffect>
                                  </p:childTnLst>
                                </p:cTn>
                              </p:par>
                              <p:par>
                                <p:cTn id="64" presetID="9" presetClass="entr" presetSubtype="0" fill="hold"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dissolve">
                                      <p:cBhvr>
                                        <p:cTn id="66" dur="500"/>
                                        <p:tgtEl>
                                          <p:spTgt spid="22"/>
                                        </p:tgtEl>
                                      </p:cBhvr>
                                    </p:animEffect>
                                  </p:childTnLst>
                                </p:cTn>
                              </p:par>
                              <p:par>
                                <p:cTn id="67" presetID="9" presetClass="entr" presetSubtype="0" fill="hold" grpId="0" nodeType="withEffect">
                                  <p:stCondLst>
                                    <p:cond delay="0"/>
                                  </p:stCondLst>
                                  <p:childTnLst>
                                    <p:set>
                                      <p:cBhvr>
                                        <p:cTn id="68" dur="1" fill="hold">
                                          <p:stCondLst>
                                            <p:cond delay="0"/>
                                          </p:stCondLst>
                                        </p:cTn>
                                        <p:tgtEl>
                                          <p:spTgt spid="21"/>
                                        </p:tgtEl>
                                        <p:attrNameLst>
                                          <p:attrName>style.visibility</p:attrName>
                                        </p:attrNameLst>
                                      </p:cBhvr>
                                      <p:to>
                                        <p:strVal val="visible"/>
                                      </p:to>
                                    </p:set>
                                    <p:animEffect transition="in" filter="dissolve">
                                      <p:cBhvr>
                                        <p:cTn id="69" dur="500"/>
                                        <p:tgtEl>
                                          <p:spTgt spid="21"/>
                                        </p:tgtEl>
                                      </p:cBhvr>
                                    </p:animEffect>
                                  </p:childTnLst>
                                </p:cTn>
                              </p:par>
                            </p:childTnLst>
                          </p:cTn>
                        </p:par>
                      </p:childTnLst>
                    </p:cTn>
                  </p:par>
                  <p:par>
                    <p:cTn id="70" fill="hold">
                      <p:stCondLst>
                        <p:cond delay="indefinite"/>
                      </p:stCondLst>
                      <p:childTnLst>
                        <p:par>
                          <p:cTn id="71" fill="hold">
                            <p:stCondLst>
                              <p:cond delay="0"/>
                            </p:stCondLst>
                            <p:childTnLst>
                              <p:par>
                                <p:cTn id="72" presetID="9" presetClass="entr" presetSubtype="0" fill="hold" grpId="0" nodeType="clickEffect">
                                  <p:stCondLst>
                                    <p:cond delay="0"/>
                                  </p:stCondLst>
                                  <p:childTnLst>
                                    <p:set>
                                      <p:cBhvr>
                                        <p:cTn id="73" dur="1" fill="hold">
                                          <p:stCondLst>
                                            <p:cond delay="0"/>
                                          </p:stCondLst>
                                        </p:cTn>
                                        <p:tgtEl>
                                          <p:spTgt spid="32"/>
                                        </p:tgtEl>
                                        <p:attrNameLst>
                                          <p:attrName>style.visibility</p:attrName>
                                        </p:attrNameLst>
                                      </p:cBhvr>
                                      <p:to>
                                        <p:strVal val="visible"/>
                                      </p:to>
                                    </p:set>
                                    <p:animEffect transition="in" filter="dissolve">
                                      <p:cBhvr>
                                        <p:cTn id="74" dur="500"/>
                                        <p:tgtEl>
                                          <p:spTgt spid="32"/>
                                        </p:tgtEl>
                                      </p:cBhvr>
                                    </p:animEffect>
                                  </p:childTnLst>
                                </p:cTn>
                              </p:par>
                              <p:par>
                                <p:cTn id="75" presetID="9" presetClass="entr" presetSubtype="0" fill="hold" grpId="0" nodeType="withEffect">
                                  <p:stCondLst>
                                    <p:cond delay="0"/>
                                  </p:stCondLst>
                                  <p:childTnLst>
                                    <p:set>
                                      <p:cBhvr>
                                        <p:cTn id="76" dur="1" fill="hold">
                                          <p:stCondLst>
                                            <p:cond delay="0"/>
                                          </p:stCondLst>
                                        </p:cTn>
                                        <p:tgtEl>
                                          <p:spTgt spid="24"/>
                                        </p:tgtEl>
                                        <p:attrNameLst>
                                          <p:attrName>style.visibility</p:attrName>
                                        </p:attrNameLst>
                                      </p:cBhvr>
                                      <p:to>
                                        <p:strVal val="visible"/>
                                      </p:to>
                                    </p:set>
                                    <p:animEffect transition="in" filter="dissolve">
                                      <p:cBhvr>
                                        <p:cTn id="77" dur="500"/>
                                        <p:tgtEl>
                                          <p:spTgt spid="24"/>
                                        </p:tgtEl>
                                      </p:cBhvr>
                                    </p:animEffect>
                                  </p:childTnLst>
                                </p:cTn>
                              </p:par>
                            </p:childTnLst>
                          </p:cTn>
                        </p:par>
                      </p:childTnLst>
                    </p:cTn>
                  </p:par>
                  <p:par>
                    <p:cTn id="78" fill="hold">
                      <p:stCondLst>
                        <p:cond delay="indefinite"/>
                      </p:stCondLst>
                      <p:childTnLst>
                        <p:par>
                          <p:cTn id="79" fill="hold">
                            <p:stCondLst>
                              <p:cond delay="0"/>
                            </p:stCondLst>
                            <p:childTnLst>
                              <p:par>
                                <p:cTn id="80" presetID="9" presetClass="entr" presetSubtype="0" fill="hold" grpId="0" nodeType="clickEffect">
                                  <p:stCondLst>
                                    <p:cond delay="0"/>
                                  </p:stCondLst>
                                  <p:childTnLst>
                                    <p:set>
                                      <p:cBhvr>
                                        <p:cTn id="81" dur="1" fill="hold">
                                          <p:stCondLst>
                                            <p:cond delay="0"/>
                                          </p:stCondLst>
                                        </p:cTn>
                                        <p:tgtEl>
                                          <p:spTgt spid="25"/>
                                        </p:tgtEl>
                                        <p:attrNameLst>
                                          <p:attrName>style.visibility</p:attrName>
                                        </p:attrNameLst>
                                      </p:cBhvr>
                                      <p:to>
                                        <p:strVal val="visible"/>
                                      </p:to>
                                    </p:set>
                                    <p:animEffect transition="in" filter="dissolve">
                                      <p:cBhvr>
                                        <p:cTn id="82" dur="500"/>
                                        <p:tgtEl>
                                          <p:spTgt spid="25"/>
                                        </p:tgtEl>
                                      </p:cBhvr>
                                    </p:animEffect>
                                  </p:childTnLst>
                                </p:cTn>
                              </p:par>
                              <p:par>
                                <p:cTn id="83" presetID="9" presetClass="entr" presetSubtype="0" fill="hold" grpId="0" nodeType="withEffect">
                                  <p:stCondLst>
                                    <p:cond delay="0"/>
                                  </p:stCondLst>
                                  <p:childTnLst>
                                    <p:set>
                                      <p:cBhvr>
                                        <p:cTn id="84" dur="1" fill="hold">
                                          <p:stCondLst>
                                            <p:cond delay="0"/>
                                          </p:stCondLst>
                                        </p:cTn>
                                        <p:tgtEl>
                                          <p:spTgt spid="26"/>
                                        </p:tgtEl>
                                        <p:attrNameLst>
                                          <p:attrName>style.visibility</p:attrName>
                                        </p:attrNameLst>
                                      </p:cBhvr>
                                      <p:to>
                                        <p:strVal val="visible"/>
                                      </p:to>
                                    </p:set>
                                    <p:animEffect transition="in" filter="dissolve">
                                      <p:cBhvr>
                                        <p:cTn id="85" dur="500"/>
                                        <p:tgtEl>
                                          <p:spTgt spid="26"/>
                                        </p:tgtEl>
                                      </p:cBhvr>
                                    </p:animEffect>
                                  </p:childTnLst>
                                </p:cTn>
                              </p:par>
                            </p:childTnLst>
                          </p:cTn>
                        </p:par>
                      </p:childTnLst>
                    </p:cTn>
                  </p:par>
                  <p:par>
                    <p:cTn id="86" fill="hold">
                      <p:stCondLst>
                        <p:cond delay="indefinite"/>
                      </p:stCondLst>
                      <p:childTnLst>
                        <p:par>
                          <p:cTn id="87" fill="hold">
                            <p:stCondLst>
                              <p:cond delay="0"/>
                            </p:stCondLst>
                            <p:childTnLst>
                              <p:par>
                                <p:cTn id="88" presetID="9" presetClass="entr" presetSubtype="0" fill="hold" grpId="0" nodeType="clickEffect">
                                  <p:stCondLst>
                                    <p:cond delay="0"/>
                                  </p:stCondLst>
                                  <p:childTnLst>
                                    <p:set>
                                      <p:cBhvr>
                                        <p:cTn id="89" dur="1" fill="hold">
                                          <p:stCondLst>
                                            <p:cond delay="0"/>
                                          </p:stCondLst>
                                        </p:cTn>
                                        <p:tgtEl>
                                          <p:spTgt spid="28"/>
                                        </p:tgtEl>
                                        <p:attrNameLst>
                                          <p:attrName>style.visibility</p:attrName>
                                        </p:attrNameLst>
                                      </p:cBhvr>
                                      <p:to>
                                        <p:strVal val="visible"/>
                                      </p:to>
                                    </p:set>
                                    <p:animEffect transition="in" filter="dissolve">
                                      <p:cBhvr>
                                        <p:cTn id="90" dur="500"/>
                                        <p:tgtEl>
                                          <p:spTgt spid="28"/>
                                        </p:tgtEl>
                                      </p:cBhvr>
                                    </p:animEffect>
                                  </p:childTnLst>
                                </p:cTn>
                              </p:par>
                            </p:childTnLst>
                          </p:cTn>
                        </p:par>
                      </p:childTnLst>
                    </p:cTn>
                  </p:par>
                  <p:par>
                    <p:cTn id="91" fill="hold">
                      <p:stCondLst>
                        <p:cond delay="indefinite"/>
                      </p:stCondLst>
                      <p:childTnLst>
                        <p:par>
                          <p:cTn id="92" fill="hold">
                            <p:stCondLst>
                              <p:cond delay="0"/>
                            </p:stCondLst>
                            <p:childTnLst>
                              <p:par>
                                <p:cTn id="93" presetID="9" presetClass="entr" presetSubtype="0" fill="hold" grpId="0" nodeType="clickEffect">
                                  <p:stCondLst>
                                    <p:cond delay="0"/>
                                  </p:stCondLst>
                                  <p:childTnLst>
                                    <p:set>
                                      <p:cBhvr>
                                        <p:cTn id="94" dur="1" fill="hold">
                                          <p:stCondLst>
                                            <p:cond delay="0"/>
                                          </p:stCondLst>
                                        </p:cTn>
                                        <p:tgtEl>
                                          <p:spTgt spid="27"/>
                                        </p:tgtEl>
                                        <p:attrNameLst>
                                          <p:attrName>style.visibility</p:attrName>
                                        </p:attrNameLst>
                                      </p:cBhvr>
                                      <p:to>
                                        <p:strVal val="visible"/>
                                      </p:to>
                                    </p:set>
                                    <p:animEffect transition="in" filter="dissolve">
                                      <p:cBhvr>
                                        <p:cTn id="95" dur="500"/>
                                        <p:tgtEl>
                                          <p:spTgt spid="27"/>
                                        </p:tgtEl>
                                      </p:cBhvr>
                                    </p:animEffect>
                                  </p:childTnLst>
                                </p:cTn>
                              </p:par>
                            </p:childTnLst>
                          </p:cTn>
                        </p:par>
                      </p:childTnLst>
                    </p:cTn>
                  </p:par>
                  <p:par>
                    <p:cTn id="96" fill="hold">
                      <p:stCondLst>
                        <p:cond delay="indefinite"/>
                      </p:stCondLst>
                      <p:childTnLst>
                        <p:par>
                          <p:cTn id="97" fill="hold">
                            <p:stCondLst>
                              <p:cond delay="0"/>
                            </p:stCondLst>
                            <p:childTnLst>
                              <p:par>
                                <p:cTn id="98" presetID="9" presetClass="entr" presetSubtype="0" fill="hold" grpId="0" nodeType="clickEffect">
                                  <p:stCondLst>
                                    <p:cond delay="0"/>
                                  </p:stCondLst>
                                  <p:childTnLst>
                                    <p:set>
                                      <p:cBhvr>
                                        <p:cTn id="99" dur="1" fill="hold">
                                          <p:stCondLst>
                                            <p:cond delay="0"/>
                                          </p:stCondLst>
                                        </p:cTn>
                                        <p:tgtEl>
                                          <p:spTgt spid="33"/>
                                        </p:tgtEl>
                                        <p:attrNameLst>
                                          <p:attrName>style.visibility</p:attrName>
                                        </p:attrNameLst>
                                      </p:cBhvr>
                                      <p:to>
                                        <p:strVal val="visible"/>
                                      </p:to>
                                    </p:set>
                                    <p:animEffect transition="in" filter="dissolve">
                                      <p:cBhvr>
                                        <p:cTn id="100" dur="500"/>
                                        <p:tgtEl>
                                          <p:spTgt spid="33"/>
                                        </p:tgtEl>
                                      </p:cBhvr>
                                    </p:animEffect>
                                  </p:childTnLst>
                                </p:cTn>
                              </p:par>
                              <p:par>
                                <p:cTn id="101" presetID="9" presetClass="entr" presetSubtype="0" fill="hold" grpId="0" nodeType="withEffect">
                                  <p:stCondLst>
                                    <p:cond delay="0"/>
                                  </p:stCondLst>
                                  <p:childTnLst>
                                    <p:set>
                                      <p:cBhvr>
                                        <p:cTn id="102" dur="1" fill="hold">
                                          <p:stCondLst>
                                            <p:cond delay="0"/>
                                          </p:stCondLst>
                                        </p:cTn>
                                        <p:tgtEl>
                                          <p:spTgt spid="20"/>
                                        </p:tgtEl>
                                        <p:attrNameLst>
                                          <p:attrName>style.visibility</p:attrName>
                                        </p:attrNameLst>
                                      </p:cBhvr>
                                      <p:to>
                                        <p:strVal val="visible"/>
                                      </p:to>
                                    </p:set>
                                    <p:animEffect transition="in" filter="dissolve">
                                      <p:cBhvr>
                                        <p:cTn id="10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5" grpId="0" animBg="1"/>
      <p:bldP spid="8" grpId="0"/>
      <p:bldP spid="9" grpId="0"/>
      <p:bldP spid="11" grpId="0" animBg="1"/>
      <p:bldP spid="12" grpId="0"/>
      <p:bldP spid="13" grpId="0" animBg="1"/>
      <p:bldP spid="14" grpId="0"/>
      <p:bldP spid="15" grpId="0"/>
      <p:bldP spid="16" grpId="0" animBg="1"/>
      <p:bldP spid="17" grpId="0"/>
      <p:bldP spid="18" grpId="0" animBg="1"/>
      <p:bldP spid="20" grpId="0" animBg="1"/>
      <p:bldP spid="21" grpId="0" animBg="1"/>
      <p:bldP spid="23" grpId="0"/>
      <p:bldP spid="24" grpId="0" animBg="1"/>
      <p:bldP spid="25" grpId="0" animBg="1"/>
      <p:bldP spid="26" grpId="0"/>
      <p:bldP spid="27" grpId="0"/>
      <p:bldP spid="28" grpId="0"/>
      <p:bldP spid="31" grpId="0"/>
      <p:bldP spid="32" grpId="0"/>
      <p:bldP spid="3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F561EB-8EA7-4240-953D-ADF4DA5B5107}"/>
              </a:ext>
            </a:extLst>
          </p:cNvPr>
          <p:cNvSpPr>
            <a:spLocks noGrp="1"/>
          </p:cNvSpPr>
          <p:nvPr>
            <p:ph type="ctrTitle"/>
          </p:nvPr>
        </p:nvSpPr>
        <p:spPr/>
        <p:txBody>
          <a:bodyPr/>
          <a:lstStyle/>
          <a:p>
            <a:r>
              <a:rPr lang="en-US" dirty="0"/>
              <a:t>How to remember !</a:t>
            </a:r>
            <a:endParaRPr lang="en-GB" dirty="0"/>
          </a:p>
        </p:txBody>
      </p:sp>
      <p:sp>
        <p:nvSpPr>
          <p:cNvPr id="3" name="Subtitle 2">
            <a:extLst>
              <a:ext uri="{FF2B5EF4-FFF2-40B4-BE49-F238E27FC236}">
                <a16:creationId xmlns:a16="http://schemas.microsoft.com/office/drawing/2014/main" id="{08D3B9A9-E381-443A-9875-5071A2F94877}"/>
              </a:ext>
            </a:extLst>
          </p:cNvPr>
          <p:cNvSpPr>
            <a:spLocks noGrp="1"/>
          </p:cNvSpPr>
          <p:nvPr>
            <p:ph type="subTitle" idx="1"/>
          </p:nvPr>
        </p:nvSpPr>
        <p:spPr/>
        <p:txBody>
          <a:bodyPr/>
          <a:lstStyle/>
          <a:p>
            <a:r>
              <a:rPr lang="en-US" dirty="0"/>
              <a:t>The Brain </a:t>
            </a:r>
            <a:endParaRPr lang="en-GB" dirty="0"/>
          </a:p>
        </p:txBody>
      </p:sp>
    </p:spTree>
    <p:extLst>
      <p:ext uri="{BB962C8B-B14F-4D97-AF65-F5344CB8AC3E}">
        <p14:creationId xmlns:p14="http://schemas.microsoft.com/office/powerpoint/2010/main" val="354325594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114ED94A-C85D-4CD3-4205-438D21CE6B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9217" y="-1"/>
            <a:ext cx="5213267" cy="6883030"/>
            <a:chOff x="-19217" y="-1"/>
            <a:chExt cx="5213267" cy="6883030"/>
          </a:xfrm>
        </p:grpSpPr>
        <p:sp>
          <p:nvSpPr>
            <p:cNvPr id="11" name="Rectangle 10">
              <a:extLst>
                <a:ext uri="{FF2B5EF4-FFF2-40B4-BE49-F238E27FC236}">
                  <a16:creationId xmlns:a16="http://schemas.microsoft.com/office/drawing/2014/main" id="{E642BDB2-BF67-1D53-1C70-0B41D709E4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06" y="0"/>
              <a:ext cx="5204956" cy="6883029"/>
            </a:xfrm>
            <a:prstGeom prst="rect">
              <a:avLst/>
            </a:prstGeom>
            <a:gradFill>
              <a:gsLst>
                <a:gs pos="7000">
                  <a:schemeClr val="accent2"/>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58E0D8CE-5DBF-B664-EB48-C29BF8AB48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19217" y="1731909"/>
              <a:ext cx="5204963" cy="5144400"/>
            </a:xfrm>
            <a:prstGeom prst="rect">
              <a:avLst/>
            </a:prstGeom>
            <a:gradFill flip="none" rotWithShape="1">
              <a:gsLst>
                <a:gs pos="0">
                  <a:schemeClr val="accent5">
                    <a:lumMod val="75000"/>
                  </a:schemeClr>
                </a:gs>
                <a:gs pos="60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a:extLst>
                <a:ext uri="{FF2B5EF4-FFF2-40B4-BE49-F238E27FC236}">
                  <a16:creationId xmlns:a16="http://schemas.microsoft.com/office/drawing/2014/main" id="{DFD140CE-7DE2-C88F-5EAE-F45EB69E6A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10" y="6723"/>
              <a:ext cx="3834567" cy="6876300"/>
            </a:xfrm>
            <a:prstGeom prst="rect">
              <a:avLst/>
            </a:prstGeom>
            <a:gradFill flip="none" rotWithShape="1">
              <a:gsLst>
                <a:gs pos="3000">
                  <a:schemeClr val="accent2">
                    <a:lumMod val="60000"/>
                    <a:lumOff val="40000"/>
                    <a:alpha val="78000"/>
                  </a:schemeClr>
                </a:gs>
                <a:gs pos="42000">
                  <a:schemeClr val="accent2">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557E87E3-413F-10EF-63D8-6016E986C9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844601" y="833689"/>
              <a:ext cx="6872341" cy="5204961"/>
            </a:xfrm>
            <a:prstGeom prst="rect">
              <a:avLst/>
            </a:prstGeom>
            <a:gradFill>
              <a:gsLst>
                <a:gs pos="0">
                  <a:schemeClr val="accent5">
                    <a:alpha val="86000"/>
                  </a:schemeClr>
                </a:gs>
                <a:gs pos="57000">
                  <a:schemeClr val="accent2">
                    <a:alpha val="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F1EDC659-1FF4-4FCB-B8D5-BD4128638304}"/>
              </a:ext>
            </a:extLst>
          </p:cNvPr>
          <p:cNvSpPr>
            <a:spLocks noGrp="1"/>
          </p:cNvSpPr>
          <p:nvPr>
            <p:ph type="title"/>
          </p:nvPr>
        </p:nvSpPr>
        <p:spPr>
          <a:xfrm>
            <a:off x="755484" y="739835"/>
            <a:ext cx="3702580" cy="1616203"/>
          </a:xfrm>
        </p:spPr>
        <p:txBody>
          <a:bodyPr anchor="b">
            <a:normAutofit/>
          </a:bodyPr>
          <a:lstStyle/>
          <a:p>
            <a:r>
              <a:rPr lang="en-US" sz="3200">
                <a:solidFill>
                  <a:srgbClr val="FFFFFF"/>
                </a:solidFill>
              </a:rPr>
              <a:t>Lobes of the brain </a:t>
            </a:r>
            <a:endParaRPr lang="en-GB" sz="3200">
              <a:solidFill>
                <a:srgbClr val="FFFFFF"/>
              </a:solidFill>
            </a:endParaRPr>
          </a:p>
        </p:txBody>
      </p:sp>
      <p:sp>
        <p:nvSpPr>
          <p:cNvPr id="3" name="Content Placeholder 2">
            <a:extLst>
              <a:ext uri="{FF2B5EF4-FFF2-40B4-BE49-F238E27FC236}">
                <a16:creationId xmlns:a16="http://schemas.microsoft.com/office/drawing/2014/main" id="{023C4E21-A83A-4A00-AAEA-95C0A49C718B}"/>
              </a:ext>
            </a:extLst>
          </p:cNvPr>
          <p:cNvSpPr>
            <a:spLocks noGrp="1"/>
          </p:cNvSpPr>
          <p:nvPr>
            <p:ph idx="1"/>
          </p:nvPr>
        </p:nvSpPr>
        <p:spPr>
          <a:xfrm>
            <a:off x="755484" y="2459116"/>
            <a:ext cx="3702579" cy="3524823"/>
          </a:xfrm>
        </p:spPr>
        <p:txBody>
          <a:bodyPr>
            <a:normAutofit/>
          </a:bodyPr>
          <a:lstStyle/>
          <a:p>
            <a:r>
              <a:rPr lang="en-US" sz="2000" dirty="0">
                <a:solidFill>
                  <a:srgbClr val="FFFFFF"/>
                </a:solidFill>
              </a:rPr>
              <a:t>Acronym to help remember the 4 lobes of the brain: </a:t>
            </a:r>
          </a:p>
          <a:p>
            <a:r>
              <a:rPr lang="en-US" sz="2000" dirty="0">
                <a:solidFill>
                  <a:srgbClr val="FFFFFF"/>
                </a:solidFill>
              </a:rPr>
              <a:t> FTOP: </a:t>
            </a:r>
            <a:r>
              <a:rPr lang="en-US" sz="2000" dirty="0">
                <a:solidFill>
                  <a:srgbClr val="FFFFFF"/>
                </a:solidFill>
                <a:highlight>
                  <a:srgbClr val="FFFF00"/>
                </a:highlight>
              </a:rPr>
              <a:t>Freud</a:t>
            </a:r>
            <a:r>
              <a:rPr lang="en-US" sz="2000" dirty="0">
                <a:solidFill>
                  <a:srgbClr val="FFFFFF"/>
                </a:solidFill>
              </a:rPr>
              <a:t> </a:t>
            </a:r>
            <a:r>
              <a:rPr lang="en-US" sz="2000">
                <a:solidFill>
                  <a:srgbClr val="FFFFFF"/>
                </a:solidFill>
              </a:rPr>
              <a:t>Tore</a:t>
            </a:r>
            <a:r>
              <a:rPr lang="en-US" sz="2000" dirty="0">
                <a:solidFill>
                  <a:srgbClr val="FFFFFF"/>
                </a:solidFill>
              </a:rPr>
              <a:t> </a:t>
            </a:r>
            <a:r>
              <a:rPr lang="en-US" sz="2000">
                <a:solidFill>
                  <a:srgbClr val="FFFFFF"/>
                </a:solidFill>
              </a:rPr>
              <a:t>his</a:t>
            </a:r>
            <a:r>
              <a:rPr lang="en-US" sz="2000" dirty="0">
                <a:solidFill>
                  <a:srgbClr val="FFFFFF"/>
                </a:solidFill>
              </a:rPr>
              <a:t> </a:t>
            </a:r>
            <a:r>
              <a:rPr lang="en-US" sz="2000" dirty="0">
                <a:solidFill>
                  <a:srgbClr val="FFFFFF"/>
                </a:solidFill>
                <a:highlight>
                  <a:srgbClr val="008000"/>
                </a:highlight>
              </a:rPr>
              <a:t>Pants </a:t>
            </a:r>
            <a:r>
              <a:rPr lang="en-US" sz="2000">
                <a:solidFill>
                  <a:srgbClr val="FFFFFF"/>
                </a:solidFill>
              </a:rPr>
              <a:t>Off </a:t>
            </a:r>
          </a:p>
          <a:p>
            <a:endParaRPr lang="en-US" sz="2000" dirty="0">
              <a:solidFill>
                <a:srgbClr val="FFFFFF"/>
              </a:solidFill>
            </a:endParaRPr>
          </a:p>
          <a:p>
            <a:endParaRPr lang="en-GB" sz="2000" dirty="0">
              <a:solidFill>
                <a:srgbClr val="FFFFFF"/>
              </a:solidFill>
            </a:endParaRPr>
          </a:p>
        </p:txBody>
      </p:sp>
      <p:pic>
        <p:nvPicPr>
          <p:cNvPr id="5" name="Picture 4" descr="A picture containing fruit, animal&#10;&#10;Description automatically generated">
            <a:extLst>
              <a:ext uri="{FF2B5EF4-FFF2-40B4-BE49-F238E27FC236}">
                <a16:creationId xmlns:a16="http://schemas.microsoft.com/office/drawing/2014/main" id="{57C6AE7B-4DCA-4210-A41E-2F0C16E90AB5}"/>
              </a:ext>
            </a:extLst>
          </p:cNvPr>
          <p:cNvPicPr>
            <a:picLocks noChangeAspect="1"/>
          </p:cNvPicPr>
          <p:nvPr/>
        </p:nvPicPr>
        <p:blipFill rotWithShape="1">
          <a:blip r:embed="rId2">
            <a:extLst>
              <a:ext uri="{28A0092B-C50C-407E-A947-70E740481C1C}">
                <a14:useLocalDpi xmlns:a14="http://schemas.microsoft.com/office/drawing/2010/main" val="0"/>
              </a:ext>
            </a:extLst>
          </a:blip>
          <a:srcRect l="3767" r="1" b="1"/>
          <a:stretch/>
        </p:blipFill>
        <p:spPr>
          <a:xfrm>
            <a:off x="6005304" y="1855776"/>
            <a:ext cx="5407002" cy="3146447"/>
          </a:xfrm>
          <a:prstGeom prst="rect">
            <a:avLst/>
          </a:prstGeom>
        </p:spPr>
      </p:pic>
    </p:spTree>
    <p:extLst>
      <p:ext uri="{BB962C8B-B14F-4D97-AF65-F5344CB8AC3E}">
        <p14:creationId xmlns:p14="http://schemas.microsoft.com/office/powerpoint/2010/main" val="366712245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66A2C8-3B48-4FA6-8ABF-2CFE84F073FF}"/>
              </a:ext>
            </a:extLst>
          </p:cNvPr>
          <p:cNvSpPr>
            <a:spLocks noGrp="1"/>
          </p:cNvSpPr>
          <p:nvPr>
            <p:ph type="title"/>
          </p:nvPr>
        </p:nvSpPr>
        <p:spPr>
          <a:xfrm>
            <a:off x="876694" y="741391"/>
            <a:ext cx="3549649" cy="1616203"/>
          </a:xfrm>
        </p:spPr>
        <p:txBody>
          <a:bodyPr anchor="b">
            <a:normAutofit/>
          </a:bodyPr>
          <a:lstStyle/>
          <a:p>
            <a:r>
              <a:rPr lang="en-US" sz="3200"/>
              <a:t>Occipital lobe </a:t>
            </a:r>
            <a:endParaRPr lang="en-GB" sz="3200"/>
          </a:p>
        </p:txBody>
      </p:sp>
      <p:sp>
        <p:nvSpPr>
          <p:cNvPr id="3" name="Content Placeholder 2">
            <a:extLst>
              <a:ext uri="{FF2B5EF4-FFF2-40B4-BE49-F238E27FC236}">
                <a16:creationId xmlns:a16="http://schemas.microsoft.com/office/drawing/2014/main" id="{663205C6-6AFA-48C5-A2D3-6331B6F8E7C8}"/>
              </a:ext>
            </a:extLst>
          </p:cNvPr>
          <p:cNvSpPr>
            <a:spLocks noGrp="1"/>
          </p:cNvSpPr>
          <p:nvPr>
            <p:ph idx="1"/>
          </p:nvPr>
        </p:nvSpPr>
        <p:spPr>
          <a:xfrm>
            <a:off x="876693" y="2533476"/>
            <a:ext cx="3346964" cy="3447832"/>
          </a:xfrm>
        </p:spPr>
        <p:txBody>
          <a:bodyPr anchor="t">
            <a:normAutofit/>
          </a:bodyPr>
          <a:lstStyle/>
          <a:p>
            <a:r>
              <a:rPr lang="en-US" sz="2000"/>
              <a:t>Occipital Lobe: Use the “Occ” part of the word Occipital and imagine an octopus.  Since the occipital lobe processes visual information, picture eyeballs instead of suckers on the tentacles. Always good to make your image scary if you can. </a:t>
            </a:r>
          </a:p>
          <a:p>
            <a:endParaRPr lang="en-US" sz="2000"/>
          </a:p>
          <a:p>
            <a:endParaRPr lang="en-GB" sz="2000"/>
          </a:p>
        </p:txBody>
      </p:sp>
      <p:pic>
        <p:nvPicPr>
          <p:cNvPr id="5" name="Picture 4" descr="A close up of an animal&#10;&#10;Description automatically generated">
            <a:extLst>
              <a:ext uri="{FF2B5EF4-FFF2-40B4-BE49-F238E27FC236}">
                <a16:creationId xmlns:a16="http://schemas.microsoft.com/office/drawing/2014/main" id="{15EA23FD-43B5-4B71-B389-6A3742A83FCE}"/>
              </a:ext>
            </a:extLst>
          </p:cNvPr>
          <p:cNvPicPr>
            <a:picLocks noChangeAspect="1"/>
          </p:cNvPicPr>
          <p:nvPr/>
        </p:nvPicPr>
        <p:blipFill rotWithShape="1">
          <a:blip r:embed="rId2">
            <a:extLst>
              <a:ext uri="{28A0092B-C50C-407E-A947-70E740481C1C}">
                <a14:useLocalDpi xmlns:a14="http://schemas.microsoft.com/office/drawing/2010/main" val="0"/>
              </a:ext>
            </a:extLst>
          </a:blip>
          <a:srcRect l="7558" r="10080"/>
          <a:stretch>
            <a:fillRect/>
          </a:stretch>
        </p:blipFill>
        <p:spPr>
          <a:xfrm>
            <a:off x="5089243" y="877413"/>
            <a:ext cx="6222628" cy="5043096"/>
          </a:xfrm>
          <a:prstGeom prst="rect">
            <a:avLst/>
          </a:prstGeom>
        </p:spPr>
      </p:pic>
      <p:grpSp>
        <p:nvGrpSpPr>
          <p:cNvPr id="10" name="Group 9">
            <a:extLst>
              <a:ext uri="{FF2B5EF4-FFF2-40B4-BE49-F238E27FC236}">
                <a16:creationId xmlns:a16="http://schemas.microsoft.com/office/drawing/2014/main" id="{3AFCAD34-1AFC-BC1A-F6B2-C34C63912EA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89243" y="5858828"/>
            <a:ext cx="6226463" cy="123363"/>
            <a:chOff x="7015162" y="5858828"/>
            <a:chExt cx="4300544" cy="123363"/>
          </a:xfrm>
        </p:grpSpPr>
        <p:sp>
          <p:nvSpPr>
            <p:cNvPr id="11" name="Rectangle 10">
              <a:extLst>
                <a:ext uri="{FF2B5EF4-FFF2-40B4-BE49-F238E27FC236}">
                  <a16:creationId xmlns:a16="http://schemas.microsoft.com/office/drawing/2014/main" id="{1129F4A2-3705-CF87-3DDA-AF9CE9389B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03753" y="3770237"/>
              <a:ext cx="123362" cy="4300544"/>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91B1028-FC76-5583-3A1F-5815A7DCF9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09789" y="4876274"/>
              <a:ext cx="123362" cy="2088471"/>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882446071"/>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514754-1667-40B8-84C3-1F154F3FC4AA}"/>
              </a:ext>
            </a:extLst>
          </p:cNvPr>
          <p:cNvSpPr>
            <a:spLocks noGrp="1"/>
          </p:cNvSpPr>
          <p:nvPr>
            <p:ph type="title"/>
          </p:nvPr>
        </p:nvSpPr>
        <p:spPr>
          <a:xfrm>
            <a:off x="876693" y="741391"/>
            <a:ext cx="3455821" cy="1616203"/>
          </a:xfrm>
        </p:spPr>
        <p:txBody>
          <a:bodyPr anchor="b">
            <a:normAutofit/>
          </a:bodyPr>
          <a:lstStyle/>
          <a:p>
            <a:r>
              <a:rPr lang="en-US" sz="3200"/>
              <a:t>Parietal lobe </a:t>
            </a:r>
            <a:br>
              <a:rPr lang="en-US" sz="3200"/>
            </a:br>
            <a:br>
              <a:rPr lang="en-US" sz="3200"/>
            </a:br>
            <a:endParaRPr lang="en-GB" sz="3200"/>
          </a:p>
        </p:txBody>
      </p:sp>
      <p:sp>
        <p:nvSpPr>
          <p:cNvPr id="3" name="Content Placeholder 2">
            <a:extLst>
              <a:ext uri="{FF2B5EF4-FFF2-40B4-BE49-F238E27FC236}">
                <a16:creationId xmlns:a16="http://schemas.microsoft.com/office/drawing/2014/main" id="{B254C6DA-B62C-4307-8070-F4621C5B9EE6}"/>
              </a:ext>
            </a:extLst>
          </p:cNvPr>
          <p:cNvSpPr>
            <a:spLocks noGrp="1"/>
          </p:cNvSpPr>
          <p:nvPr>
            <p:ph idx="1"/>
          </p:nvPr>
        </p:nvSpPr>
        <p:spPr>
          <a:xfrm>
            <a:off x="876693" y="2533476"/>
            <a:ext cx="3455821" cy="3447832"/>
          </a:xfrm>
        </p:spPr>
        <p:txBody>
          <a:bodyPr anchor="t">
            <a:normAutofit/>
          </a:bodyPr>
          <a:lstStyle/>
          <a:p>
            <a:r>
              <a:rPr lang="en-US" sz="2000"/>
              <a:t>Parietal Lobe: processes sensory information.  Use a “piranha” fish as your mnemonic.  The piranha bites you on the top of the head (where the parietal lobe is located).  That’s a sensation the parietal lobe would process. </a:t>
            </a:r>
            <a:endParaRPr lang="en-GB" sz="2000"/>
          </a:p>
        </p:txBody>
      </p:sp>
      <p:pic>
        <p:nvPicPr>
          <p:cNvPr id="5" name="Picture 4" descr="A picture containing drawing&#10;&#10;Description automatically generated">
            <a:extLst>
              <a:ext uri="{FF2B5EF4-FFF2-40B4-BE49-F238E27FC236}">
                <a16:creationId xmlns:a16="http://schemas.microsoft.com/office/drawing/2014/main" id="{584C164D-1D68-42EC-9750-0A38F54CD9E8}"/>
              </a:ext>
            </a:extLst>
          </p:cNvPr>
          <p:cNvPicPr>
            <a:picLocks noChangeAspect="1"/>
          </p:cNvPicPr>
          <p:nvPr/>
        </p:nvPicPr>
        <p:blipFill rotWithShape="1">
          <a:blip r:embed="rId2">
            <a:extLst>
              <a:ext uri="{28A0092B-C50C-407E-A947-70E740481C1C}">
                <a14:useLocalDpi xmlns:a14="http://schemas.microsoft.com/office/drawing/2010/main" val="0"/>
              </a:ext>
            </a:extLst>
          </a:blip>
          <a:srcRect b="22410"/>
          <a:stretch/>
        </p:blipFill>
        <p:spPr>
          <a:xfrm>
            <a:off x="4987672" y="1574595"/>
            <a:ext cx="6389346" cy="3718119"/>
          </a:xfrm>
          <a:prstGeom prst="rect">
            <a:avLst/>
          </a:prstGeom>
        </p:spPr>
      </p:pic>
      <p:grpSp>
        <p:nvGrpSpPr>
          <p:cNvPr id="10" name="Group 9">
            <a:extLst>
              <a:ext uri="{FF2B5EF4-FFF2-40B4-BE49-F238E27FC236}">
                <a16:creationId xmlns:a16="http://schemas.microsoft.com/office/drawing/2014/main" id="{6258F736-B256-8039-9DC6-F4E49A5C5AD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2068638" y="0"/>
            <a:ext cx="123362" cy="6858000"/>
            <a:chOff x="12068638" y="0"/>
            <a:chExt cx="123362" cy="6858000"/>
          </a:xfrm>
        </p:grpSpPr>
        <p:sp>
          <p:nvSpPr>
            <p:cNvPr id="11" name="Rectangle 10">
              <a:extLst>
                <a:ext uri="{FF2B5EF4-FFF2-40B4-BE49-F238E27FC236}">
                  <a16:creationId xmlns:a16="http://schemas.microsoft.com/office/drawing/2014/main" id="{10B4520A-996E-330C-99DA-69CA4D89E9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C8FA945-E356-695F-18D6-CAD4EF34FE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698647616"/>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114ED94A-C85D-4CD3-4205-438D21CE6B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9217" y="-1"/>
            <a:ext cx="5213267" cy="6883030"/>
            <a:chOff x="-19217" y="-1"/>
            <a:chExt cx="5213267" cy="6883030"/>
          </a:xfrm>
        </p:grpSpPr>
        <p:sp>
          <p:nvSpPr>
            <p:cNvPr id="11" name="Rectangle 10">
              <a:extLst>
                <a:ext uri="{FF2B5EF4-FFF2-40B4-BE49-F238E27FC236}">
                  <a16:creationId xmlns:a16="http://schemas.microsoft.com/office/drawing/2014/main" id="{E642BDB2-BF67-1D53-1C70-0B41D709E4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06" y="0"/>
              <a:ext cx="5204956" cy="6883029"/>
            </a:xfrm>
            <a:prstGeom prst="rect">
              <a:avLst/>
            </a:prstGeom>
            <a:gradFill>
              <a:gsLst>
                <a:gs pos="7000">
                  <a:schemeClr val="accent2"/>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58E0D8CE-5DBF-B664-EB48-C29BF8AB48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19217" y="1731909"/>
              <a:ext cx="5204963" cy="5144400"/>
            </a:xfrm>
            <a:prstGeom prst="rect">
              <a:avLst/>
            </a:prstGeom>
            <a:gradFill flip="none" rotWithShape="1">
              <a:gsLst>
                <a:gs pos="0">
                  <a:schemeClr val="accent5">
                    <a:lumMod val="75000"/>
                  </a:schemeClr>
                </a:gs>
                <a:gs pos="60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a:extLst>
                <a:ext uri="{FF2B5EF4-FFF2-40B4-BE49-F238E27FC236}">
                  <a16:creationId xmlns:a16="http://schemas.microsoft.com/office/drawing/2014/main" id="{DFD140CE-7DE2-C88F-5EAE-F45EB69E6A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10" y="6723"/>
              <a:ext cx="3834567" cy="6876300"/>
            </a:xfrm>
            <a:prstGeom prst="rect">
              <a:avLst/>
            </a:prstGeom>
            <a:gradFill flip="none" rotWithShape="1">
              <a:gsLst>
                <a:gs pos="3000">
                  <a:schemeClr val="accent2">
                    <a:lumMod val="60000"/>
                    <a:lumOff val="40000"/>
                    <a:alpha val="78000"/>
                  </a:schemeClr>
                </a:gs>
                <a:gs pos="42000">
                  <a:schemeClr val="accent2">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557E87E3-413F-10EF-63D8-6016E986C9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844601" y="833689"/>
              <a:ext cx="6872341" cy="5204961"/>
            </a:xfrm>
            <a:prstGeom prst="rect">
              <a:avLst/>
            </a:prstGeom>
            <a:gradFill>
              <a:gsLst>
                <a:gs pos="0">
                  <a:schemeClr val="accent5">
                    <a:alpha val="86000"/>
                  </a:schemeClr>
                </a:gs>
                <a:gs pos="57000">
                  <a:schemeClr val="accent2">
                    <a:alpha val="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114C6A6E-FD1E-4420-AF73-1C980B263135}"/>
              </a:ext>
            </a:extLst>
          </p:cNvPr>
          <p:cNvSpPr>
            <a:spLocks noGrp="1"/>
          </p:cNvSpPr>
          <p:nvPr>
            <p:ph type="title"/>
          </p:nvPr>
        </p:nvSpPr>
        <p:spPr>
          <a:xfrm>
            <a:off x="755484" y="739835"/>
            <a:ext cx="3702580" cy="1616203"/>
          </a:xfrm>
        </p:spPr>
        <p:txBody>
          <a:bodyPr anchor="b">
            <a:normAutofit/>
          </a:bodyPr>
          <a:lstStyle/>
          <a:p>
            <a:r>
              <a:rPr lang="en-US" sz="3200">
                <a:solidFill>
                  <a:srgbClr val="FFFFFF"/>
                </a:solidFill>
              </a:rPr>
              <a:t>Frontal lobe</a:t>
            </a:r>
            <a:br>
              <a:rPr lang="en-US" sz="3200">
                <a:solidFill>
                  <a:srgbClr val="FFFFFF"/>
                </a:solidFill>
              </a:rPr>
            </a:br>
            <a:br>
              <a:rPr lang="en-US" sz="3200">
                <a:solidFill>
                  <a:srgbClr val="FFFFFF"/>
                </a:solidFill>
              </a:rPr>
            </a:br>
            <a:endParaRPr lang="en-GB" sz="3200">
              <a:solidFill>
                <a:srgbClr val="FFFFFF"/>
              </a:solidFill>
            </a:endParaRPr>
          </a:p>
        </p:txBody>
      </p:sp>
      <p:sp>
        <p:nvSpPr>
          <p:cNvPr id="3" name="Content Placeholder 2">
            <a:extLst>
              <a:ext uri="{FF2B5EF4-FFF2-40B4-BE49-F238E27FC236}">
                <a16:creationId xmlns:a16="http://schemas.microsoft.com/office/drawing/2014/main" id="{68673690-3FD2-4458-908A-736341E2B46D}"/>
              </a:ext>
            </a:extLst>
          </p:cNvPr>
          <p:cNvSpPr>
            <a:spLocks noGrp="1"/>
          </p:cNvSpPr>
          <p:nvPr>
            <p:ph idx="1"/>
          </p:nvPr>
        </p:nvSpPr>
        <p:spPr>
          <a:xfrm>
            <a:off x="755484" y="2459116"/>
            <a:ext cx="3702579" cy="3524823"/>
          </a:xfrm>
        </p:spPr>
        <p:txBody>
          <a:bodyPr>
            <a:normAutofit/>
          </a:bodyPr>
          <a:lstStyle/>
          <a:p>
            <a:r>
              <a:rPr lang="en-US" sz="2000">
                <a:solidFill>
                  <a:srgbClr val="FFFFFF"/>
                </a:solidFill>
              </a:rPr>
              <a:t> Frontal Lobe: the frontal lobe is where complex thinking occurs.  Use “front door” as your mnemonic.  Put the front door on your forehead and put Einstein (complex thinker) behind the door. </a:t>
            </a:r>
          </a:p>
          <a:p>
            <a:pPr marL="0" indent="0">
              <a:buNone/>
            </a:pPr>
            <a:r>
              <a:rPr lang="en-US" sz="2000">
                <a:solidFill>
                  <a:srgbClr val="FFFFFF"/>
                </a:solidFill>
              </a:rPr>
              <a:t> </a:t>
            </a:r>
          </a:p>
          <a:p>
            <a:pPr marL="0" indent="0">
              <a:buNone/>
            </a:pPr>
            <a:r>
              <a:rPr lang="en-US" sz="2000">
                <a:solidFill>
                  <a:srgbClr val="FFFFFF"/>
                </a:solidFill>
              </a:rPr>
              <a:t> </a:t>
            </a:r>
            <a:endParaRPr lang="en-GB" sz="2000">
              <a:solidFill>
                <a:srgbClr val="FFFFFF"/>
              </a:solidFill>
            </a:endParaRPr>
          </a:p>
        </p:txBody>
      </p:sp>
      <p:pic>
        <p:nvPicPr>
          <p:cNvPr id="5" name="Picture 4" descr="A close up of a map&#10;&#10;Description automatically generated">
            <a:extLst>
              <a:ext uri="{FF2B5EF4-FFF2-40B4-BE49-F238E27FC236}">
                <a16:creationId xmlns:a16="http://schemas.microsoft.com/office/drawing/2014/main" id="{99327F18-E812-4725-AEEF-4D16D6057C34}"/>
              </a:ext>
            </a:extLst>
          </p:cNvPr>
          <p:cNvPicPr>
            <a:picLocks noChangeAspect="1"/>
          </p:cNvPicPr>
          <p:nvPr/>
        </p:nvPicPr>
        <p:blipFill rotWithShape="1">
          <a:blip r:embed="rId2">
            <a:extLst>
              <a:ext uri="{28A0092B-C50C-407E-A947-70E740481C1C}">
                <a14:useLocalDpi xmlns:a14="http://schemas.microsoft.com/office/drawing/2010/main" val="0"/>
              </a:ext>
            </a:extLst>
          </a:blip>
          <a:srcRect l="3768" r="-2" b="-2"/>
          <a:stretch/>
        </p:blipFill>
        <p:spPr>
          <a:xfrm>
            <a:off x="6166463" y="787114"/>
            <a:ext cx="5084683" cy="5283771"/>
          </a:xfrm>
          <a:prstGeom prst="rect">
            <a:avLst/>
          </a:prstGeom>
        </p:spPr>
      </p:pic>
    </p:spTree>
    <p:extLst>
      <p:ext uri="{BB962C8B-B14F-4D97-AF65-F5344CB8AC3E}">
        <p14:creationId xmlns:p14="http://schemas.microsoft.com/office/powerpoint/2010/main" val="132455544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F76B8B-4719-49D8-857A-071186ABED19}"/>
              </a:ext>
            </a:extLst>
          </p:cNvPr>
          <p:cNvSpPr>
            <a:spLocks noGrp="1"/>
          </p:cNvSpPr>
          <p:nvPr>
            <p:ph type="title"/>
          </p:nvPr>
        </p:nvSpPr>
        <p:spPr>
          <a:xfrm>
            <a:off x="876693" y="741391"/>
            <a:ext cx="5219307" cy="1616203"/>
          </a:xfrm>
        </p:spPr>
        <p:txBody>
          <a:bodyPr anchor="b">
            <a:normAutofit/>
          </a:bodyPr>
          <a:lstStyle/>
          <a:p>
            <a:r>
              <a:rPr lang="en-US" sz="3200"/>
              <a:t>Temporal lobe</a:t>
            </a:r>
            <a:br>
              <a:rPr lang="en-US" sz="3200"/>
            </a:br>
            <a:br>
              <a:rPr lang="en-US" sz="3200"/>
            </a:br>
            <a:r>
              <a:rPr lang="en-US" sz="3200"/>
              <a:t> </a:t>
            </a:r>
            <a:endParaRPr lang="en-GB" sz="3200"/>
          </a:p>
        </p:txBody>
      </p:sp>
      <p:sp>
        <p:nvSpPr>
          <p:cNvPr id="3" name="Content Placeholder 2">
            <a:extLst>
              <a:ext uri="{FF2B5EF4-FFF2-40B4-BE49-F238E27FC236}">
                <a16:creationId xmlns:a16="http://schemas.microsoft.com/office/drawing/2014/main" id="{1C04B518-5B60-4B2E-8A05-0DEBE702B93F}"/>
              </a:ext>
            </a:extLst>
          </p:cNvPr>
          <p:cNvSpPr>
            <a:spLocks noGrp="1"/>
          </p:cNvSpPr>
          <p:nvPr>
            <p:ph idx="1"/>
          </p:nvPr>
        </p:nvSpPr>
        <p:spPr>
          <a:xfrm>
            <a:off x="876692" y="2533476"/>
            <a:ext cx="5219307" cy="3537410"/>
          </a:xfrm>
        </p:spPr>
        <p:txBody>
          <a:bodyPr anchor="t">
            <a:normAutofit/>
          </a:bodyPr>
          <a:lstStyle/>
          <a:p>
            <a:r>
              <a:rPr lang="en-US" sz="2000"/>
              <a:t>Temporal Lobe: the temporal lobe is where auditory processing occurs.  Use “tempo” as your mnemonic and picture a metronome above your ear (where the temporal lobe is located). </a:t>
            </a:r>
            <a:endParaRPr lang="en-GB" sz="2000"/>
          </a:p>
        </p:txBody>
      </p:sp>
      <p:pic>
        <p:nvPicPr>
          <p:cNvPr id="5" name="Picture 4" descr="A picture containing drawing&#10;&#10;Description automatically generated">
            <a:extLst>
              <a:ext uri="{FF2B5EF4-FFF2-40B4-BE49-F238E27FC236}">
                <a16:creationId xmlns:a16="http://schemas.microsoft.com/office/drawing/2014/main" id="{C0A5947C-9BA9-4F67-8C7F-4706BC4761AE}"/>
              </a:ext>
            </a:extLst>
          </p:cNvPr>
          <p:cNvPicPr>
            <a:picLocks noChangeAspect="1"/>
          </p:cNvPicPr>
          <p:nvPr/>
        </p:nvPicPr>
        <p:blipFill rotWithShape="1">
          <a:blip r:embed="rId2">
            <a:extLst>
              <a:ext uri="{28A0092B-C50C-407E-A947-70E740481C1C}">
                <a14:useLocalDpi xmlns:a14="http://schemas.microsoft.com/office/drawing/2010/main" val="0"/>
              </a:ext>
            </a:extLst>
          </a:blip>
          <a:srcRect t="242" r="1" b="1"/>
          <a:stretch/>
        </p:blipFill>
        <p:spPr>
          <a:xfrm>
            <a:off x="7008019" y="2185589"/>
            <a:ext cx="4273463" cy="2486821"/>
          </a:xfrm>
          <a:prstGeom prst="rect">
            <a:avLst/>
          </a:prstGeom>
        </p:spPr>
      </p:pic>
      <p:grpSp>
        <p:nvGrpSpPr>
          <p:cNvPr id="10" name="Group 9">
            <a:extLst>
              <a:ext uri="{FF2B5EF4-FFF2-40B4-BE49-F238E27FC236}">
                <a16:creationId xmlns:a16="http://schemas.microsoft.com/office/drawing/2014/main" id="{C54A2A4D-19EF-3552-F383-6AD9587C8AF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2068638" y="0"/>
            <a:ext cx="123362" cy="6858000"/>
            <a:chOff x="12068638" y="0"/>
            <a:chExt cx="123362" cy="6858000"/>
          </a:xfrm>
        </p:grpSpPr>
        <p:sp>
          <p:nvSpPr>
            <p:cNvPr id="11" name="Rectangle 10">
              <a:extLst>
                <a:ext uri="{FF2B5EF4-FFF2-40B4-BE49-F238E27FC236}">
                  <a16:creationId xmlns:a16="http://schemas.microsoft.com/office/drawing/2014/main" id="{A9208F0F-2734-3945-8FD0-EEB19CF41A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2CFF5D9-43B9-9D58-6F3F-25041716D9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48259245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 name="Group 19">
            <a:extLst>
              <a:ext uri="{FF2B5EF4-FFF2-40B4-BE49-F238E27FC236}">
                <a16:creationId xmlns:a16="http://schemas.microsoft.com/office/drawing/2014/main" id="{114ED94A-C85D-4CD3-4205-438D21CE6B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9217" y="-1"/>
            <a:ext cx="5213267" cy="6883030"/>
            <a:chOff x="-19217" y="-1"/>
            <a:chExt cx="5213267" cy="6883030"/>
          </a:xfrm>
        </p:grpSpPr>
        <p:sp>
          <p:nvSpPr>
            <p:cNvPr id="21" name="Rectangle 20">
              <a:extLst>
                <a:ext uri="{FF2B5EF4-FFF2-40B4-BE49-F238E27FC236}">
                  <a16:creationId xmlns:a16="http://schemas.microsoft.com/office/drawing/2014/main" id="{E642BDB2-BF67-1D53-1C70-0B41D709E4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06" y="0"/>
              <a:ext cx="5204956" cy="6883029"/>
            </a:xfrm>
            <a:prstGeom prst="rect">
              <a:avLst/>
            </a:prstGeom>
            <a:gradFill>
              <a:gsLst>
                <a:gs pos="7000">
                  <a:schemeClr val="accent2"/>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58E0D8CE-5DBF-B664-EB48-C29BF8AB48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19217" y="1731909"/>
              <a:ext cx="5204963" cy="5144400"/>
            </a:xfrm>
            <a:prstGeom prst="rect">
              <a:avLst/>
            </a:prstGeom>
            <a:gradFill flip="none" rotWithShape="1">
              <a:gsLst>
                <a:gs pos="0">
                  <a:schemeClr val="accent5">
                    <a:lumMod val="75000"/>
                  </a:schemeClr>
                </a:gs>
                <a:gs pos="60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3" name="Rectangle 22">
              <a:extLst>
                <a:ext uri="{FF2B5EF4-FFF2-40B4-BE49-F238E27FC236}">
                  <a16:creationId xmlns:a16="http://schemas.microsoft.com/office/drawing/2014/main" id="{DFD140CE-7DE2-C88F-5EAE-F45EB69E6A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10" y="6723"/>
              <a:ext cx="3834567" cy="6876300"/>
            </a:xfrm>
            <a:prstGeom prst="rect">
              <a:avLst/>
            </a:prstGeom>
            <a:gradFill flip="none" rotWithShape="1">
              <a:gsLst>
                <a:gs pos="3000">
                  <a:schemeClr val="accent2">
                    <a:lumMod val="60000"/>
                    <a:lumOff val="40000"/>
                    <a:alpha val="78000"/>
                  </a:schemeClr>
                </a:gs>
                <a:gs pos="42000">
                  <a:schemeClr val="accent2">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557E87E3-413F-10EF-63D8-6016E986C9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844601" y="833689"/>
              <a:ext cx="6872341" cy="5204961"/>
            </a:xfrm>
            <a:prstGeom prst="rect">
              <a:avLst/>
            </a:prstGeom>
            <a:gradFill>
              <a:gsLst>
                <a:gs pos="0">
                  <a:schemeClr val="accent5">
                    <a:alpha val="86000"/>
                  </a:schemeClr>
                </a:gs>
                <a:gs pos="57000">
                  <a:schemeClr val="accent2">
                    <a:alpha val="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84C1D897-5179-4783-ADBA-13FF450E46E3}"/>
              </a:ext>
            </a:extLst>
          </p:cNvPr>
          <p:cNvSpPr>
            <a:spLocks noGrp="1"/>
          </p:cNvSpPr>
          <p:nvPr>
            <p:ph type="title"/>
          </p:nvPr>
        </p:nvSpPr>
        <p:spPr>
          <a:xfrm>
            <a:off x="755484" y="739835"/>
            <a:ext cx="3702580" cy="1616203"/>
          </a:xfrm>
        </p:spPr>
        <p:txBody>
          <a:bodyPr anchor="b">
            <a:normAutofit/>
          </a:bodyPr>
          <a:lstStyle/>
          <a:p>
            <a:r>
              <a:rPr lang="en-GB" sz="3200">
                <a:solidFill>
                  <a:srgbClr val="FFFFFF"/>
                </a:solidFill>
              </a:rPr>
              <a:t>The Brain’s Limbic System</a:t>
            </a:r>
            <a:br>
              <a:rPr lang="en-GB" sz="3200">
                <a:solidFill>
                  <a:srgbClr val="FFFFFF"/>
                </a:solidFill>
              </a:rPr>
            </a:br>
            <a:r>
              <a:rPr lang="en-GB" sz="3200">
                <a:solidFill>
                  <a:srgbClr val="FFFFFF"/>
                </a:solidFill>
              </a:rPr>
              <a:t> </a:t>
            </a:r>
          </a:p>
        </p:txBody>
      </p:sp>
      <p:sp>
        <p:nvSpPr>
          <p:cNvPr id="15" name="Content Placeholder 2">
            <a:extLst>
              <a:ext uri="{FF2B5EF4-FFF2-40B4-BE49-F238E27FC236}">
                <a16:creationId xmlns:a16="http://schemas.microsoft.com/office/drawing/2014/main" id="{EF1B5B1D-60F2-4662-9CA9-9C476CD4803A}"/>
              </a:ext>
            </a:extLst>
          </p:cNvPr>
          <p:cNvSpPr>
            <a:spLocks noGrp="1"/>
          </p:cNvSpPr>
          <p:nvPr>
            <p:ph idx="1"/>
          </p:nvPr>
        </p:nvSpPr>
        <p:spPr>
          <a:xfrm>
            <a:off x="755484" y="2459116"/>
            <a:ext cx="3702579" cy="3524823"/>
          </a:xfrm>
        </p:spPr>
        <p:txBody>
          <a:bodyPr>
            <a:normAutofit/>
          </a:bodyPr>
          <a:lstStyle/>
          <a:p>
            <a:r>
              <a:rPr lang="en-GB" sz="2000">
                <a:solidFill>
                  <a:srgbClr val="FFFFFF"/>
                </a:solidFill>
              </a:rPr>
              <a:t>Acronym: “HATCH” </a:t>
            </a:r>
          </a:p>
          <a:p>
            <a:endParaRPr lang="en-GB" sz="2000">
              <a:solidFill>
                <a:srgbClr val="FFFFFF"/>
              </a:solidFill>
            </a:endParaRPr>
          </a:p>
          <a:p>
            <a:r>
              <a:rPr lang="en-GB" sz="2000">
                <a:solidFill>
                  <a:srgbClr val="FFFFFF"/>
                </a:solidFill>
              </a:rPr>
              <a:t>Hippocampus</a:t>
            </a:r>
          </a:p>
          <a:p>
            <a:r>
              <a:rPr lang="en-GB" sz="2000">
                <a:solidFill>
                  <a:srgbClr val="FFFFFF"/>
                </a:solidFill>
              </a:rPr>
              <a:t>Amygdala</a:t>
            </a:r>
          </a:p>
          <a:p>
            <a:r>
              <a:rPr lang="en-GB" sz="2000">
                <a:solidFill>
                  <a:srgbClr val="FFFFFF"/>
                </a:solidFill>
              </a:rPr>
              <a:t>Thalamus</a:t>
            </a:r>
          </a:p>
          <a:p>
            <a:r>
              <a:rPr lang="en-GB" sz="2000">
                <a:solidFill>
                  <a:srgbClr val="FFFFFF"/>
                </a:solidFill>
              </a:rPr>
              <a:t>Cerebellum</a:t>
            </a:r>
          </a:p>
          <a:p>
            <a:r>
              <a:rPr lang="en-GB" sz="2000">
                <a:solidFill>
                  <a:srgbClr val="FFFFFF"/>
                </a:solidFill>
              </a:rPr>
              <a:t> Hypothalamus </a:t>
            </a:r>
          </a:p>
        </p:txBody>
      </p:sp>
      <p:pic>
        <p:nvPicPr>
          <p:cNvPr id="4" name="Picture 3" descr="A picture containing drawing&#10;&#10;Description automatically generated">
            <a:extLst>
              <a:ext uri="{FF2B5EF4-FFF2-40B4-BE49-F238E27FC236}">
                <a16:creationId xmlns:a16="http://schemas.microsoft.com/office/drawing/2014/main" id="{2C6A39AB-BB37-4C4D-A8C1-10F8AD30A0BB}"/>
              </a:ext>
            </a:extLst>
          </p:cNvPr>
          <p:cNvPicPr>
            <a:picLocks noChangeAspect="1"/>
          </p:cNvPicPr>
          <p:nvPr/>
        </p:nvPicPr>
        <p:blipFill rotWithShape="1">
          <a:blip r:embed="rId2">
            <a:extLst>
              <a:ext uri="{28A0092B-C50C-407E-A947-70E740481C1C}">
                <a14:useLocalDpi xmlns:a14="http://schemas.microsoft.com/office/drawing/2010/main" val="0"/>
              </a:ext>
            </a:extLst>
          </a:blip>
          <a:srcRect r="9003" b="-2"/>
          <a:stretch/>
        </p:blipFill>
        <p:spPr>
          <a:xfrm>
            <a:off x="6005304" y="1423007"/>
            <a:ext cx="5407002" cy="4011984"/>
          </a:xfrm>
          <a:prstGeom prst="rect">
            <a:avLst/>
          </a:prstGeom>
        </p:spPr>
      </p:pic>
    </p:spTree>
    <p:extLst>
      <p:ext uri="{BB962C8B-B14F-4D97-AF65-F5344CB8AC3E}">
        <p14:creationId xmlns:p14="http://schemas.microsoft.com/office/powerpoint/2010/main" val="144551458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696533-6454-4417-B3C1-32F1E1198290}"/>
              </a:ext>
            </a:extLst>
          </p:cNvPr>
          <p:cNvSpPr>
            <a:spLocks noGrp="1"/>
          </p:cNvSpPr>
          <p:nvPr>
            <p:ph type="title"/>
          </p:nvPr>
        </p:nvSpPr>
        <p:spPr>
          <a:xfrm>
            <a:off x="838200" y="1060682"/>
            <a:ext cx="3687041" cy="2368317"/>
          </a:xfrm>
        </p:spPr>
        <p:txBody>
          <a:bodyPr anchor="t">
            <a:normAutofit/>
          </a:bodyPr>
          <a:lstStyle/>
          <a:p>
            <a:r>
              <a:rPr lang="en-US" sz="3200"/>
              <a:t>Hippocampus </a:t>
            </a:r>
            <a:endParaRPr lang="en-GB" sz="3200"/>
          </a:p>
        </p:txBody>
      </p:sp>
      <p:pic>
        <p:nvPicPr>
          <p:cNvPr id="5" name="Picture 4" descr="A picture containing drawing&#10;&#10;Description automatically generated">
            <a:extLst>
              <a:ext uri="{FF2B5EF4-FFF2-40B4-BE49-F238E27FC236}">
                <a16:creationId xmlns:a16="http://schemas.microsoft.com/office/drawing/2014/main" id="{A3615EB2-DD82-4D30-9C79-66A3D4563D3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9109" y="3879056"/>
            <a:ext cx="2643323" cy="2102644"/>
          </a:xfrm>
          <a:prstGeom prst="rect">
            <a:avLst/>
          </a:prstGeom>
        </p:spPr>
      </p:pic>
      <p:sp>
        <p:nvSpPr>
          <p:cNvPr id="3" name="Content Placeholder 2">
            <a:extLst>
              <a:ext uri="{FF2B5EF4-FFF2-40B4-BE49-F238E27FC236}">
                <a16:creationId xmlns:a16="http://schemas.microsoft.com/office/drawing/2014/main" id="{DBC36218-DFED-4417-8EDE-DBB644D9A03D}"/>
              </a:ext>
            </a:extLst>
          </p:cNvPr>
          <p:cNvSpPr>
            <a:spLocks noGrp="1"/>
          </p:cNvSpPr>
          <p:nvPr>
            <p:ph idx="1"/>
          </p:nvPr>
        </p:nvSpPr>
        <p:spPr>
          <a:xfrm>
            <a:off x="5348086" y="1035843"/>
            <a:ext cx="6005713" cy="4945857"/>
          </a:xfrm>
        </p:spPr>
        <p:txBody>
          <a:bodyPr>
            <a:normAutofit/>
          </a:bodyPr>
          <a:lstStyle/>
          <a:p>
            <a:r>
              <a:rPr lang="en-US" sz="2000"/>
              <a:t>Hippocampus: involved in memory.  Use “hippo-compass”: picture a hippo who is lost and can’t remember how to get home, so he’s using a compass. </a:t>
            </a:r>
          </a:p>
          <a:p>
            <a:pPr marL="0" indent="0">
              <a:buNone/>
            </a:pPr>
            <a:endParaRPr lang="en-US" sz="2000"/>
          </a:p>
          <a:p>
            <a:pPr marL="0" indent="0">
              <a:buNone/>
            </a:pPr>
            <a:endParaRPr lang="en-GB" sz="2000"/>
          </a:p>
        </p:txBody>
      </p:sp>
      <p:grpSp>
        <p:nvGrpSpPr>
          <p:cNvPr id="10" name="Group 9">
            <a:extLst>
              <a:ext uri="{FF2B5EF4-FFF2-40B4-BE49-F238E27FC236}">
                <a16:creationId xmlns:a16="http://schemas.microsoft.com/office/drawing/2014/main" id="{7D2D829D-2830-5F07-E40B-C351944AB1E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2068638" y="0"/>
            <a:ext cx="123362" cy="6858000"/>
            <a:chOff x="12068638" y="0"/>
            <a:chExt cx="123362" cy="6858000"/>
          </a:xfrm>
        </p:grpSpPr>
        <p:sp>
          <p:nvSpPr>
            <p:cNvPr id="11" name="Rectangle 10">
              <a:extLst>
                <a:ext uri="{FF2B5EF4-FFF2-40B4-BE49-F238E27FC236}">
                  <a16:creationId xmlns:a16="http://schemas.microsoft.com/office/drawing/2014/main" id="{521FC5EF-435E-F74E-11C5-A935C70665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F3CE81-94AA-585B-379D-CB757AFCC4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57675485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427DB8-D465-4C10-86C5-499C26CB6C2E}"/>
              </a:ext>
            </a:extLst>
          </p:cNvPr>
          <p:cNvSpPr>
            <a:spLocks noGrp="1"/>
          </p:cNvSpPr>
          <p:nvPr>
            <p:ph type="title"/>
          </p:nvPr>
        </p:nvSpPr>
        <p:spPr>
          <a:xfrm>
            <a:off x="876693" y="741391"/>
            <a:ext cx="3455821" cy="1616203"/>
          </a:xfrm>
        </p:spPr>
        <p:txBody>
          <a:bodyPr anchor="b">
            <a:normAutofit/>
          </a:bodyPr>
          <a:lstStyle/>
          <a:p>
            <a:r>
              <a:rPr lang="en-US" sz="3200"/>
              <a:t>Amygdala</a:t>
            </a:r>
            <a:endParaRPr lang="en-GB" sz="3200"/>
          </a:p>
        </p:txBody>
      </p:sp>
      <p:sp>
        <p:nvSpPr>
          <p:cNvPr id="3" name="Content Placeholder 2">
            <a:extLst>
              <a:ext uri="{FF2B5EF4-FFF2-40B4-BE49-F238E27FC236}">
                <a16:creationId xmlns:a16="http://schemas.microsoft.com/office/drawing/2014/main" id="{00C041D9-B858-4511-A854-ED97D83F50EE}"/>
              </a:ext>
            </a:extLst>
          </p:cNvPr>
          <p:cNvSpPr>
            <a:spLocks noGrp="1"/>
          </p:cNvSpPr>
          <p:nvPr>
            <p:ph idx="1"/>
          </p:nvPr>
        </p:nvSpPr>
        <p:spPr>
          <a:xfrm>
            <a:off x="876693" y="2533476"/>
            <a:ext cx="3455821" cy="3447832"/>
          </a:xfrm>
        </p:spPr>
        <p:txBody>
          <a:bodyPr anchor="t">
            <a:normAutofit/>
          </a:bodyPr>
          <a:lstStyle/>
          <a:p>
            <a:r>
              <a:rPr lang="en-US" sz="2000"/>
              <a:t>Amygdala: involved in your fear responses</a:t>
            </a:r>
          </a:p>
          <a:p>
            <a:endParaRPr lang="en-US" sz="2000"/>
          </a:p>
          <a:p>
            <a:r>
              <a:rPr lang="en-US" sz="2000"/>
              <a:t>Amygdala: if you’re familiar with attack planes, a “MIG” is a scary attack fighter jet. </a:t>
            </a:r>
            <a:endParaRPr lang="en-GB" sz="2000"/>
          </a:p>
        </p:txBody>
      </p:sp>
      <p:pic>
        <p:nvPicPr>
          <p:cNvPr id="7" name="Graphic 6" descr="Brain">
            <a:extLst>
              <a:ext uri="{FF2B5EF4-FFF2-40B4-BE49-F238E27FC236}">
                <a16:creationId xmlns:a16="http://schemas.microsoft.com/office/drawing/2014/main" id="{839BF0F1-8524-4197-9281-F2890C3B1F97}"/>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5490081" y="741391"/>
            <a:ext cx="5384528" cy="5384528"/>
          </a:xfrm>
          <a:prstGeom prst="rect">
            <a:avLst/>
          </a:prstGeom>
        </p:spPr>
      </p:pic>
      <p:grpSp>
        <p:nvGrpSpPr>
          <p:cNvPr id="12" name="Group 11">
            <a:extLst>
              <a:ext uri="{FF2B5EF4-FFF2-40B4-BE49-F238E27FC236}">
                <a16:creationId xmlns:a16="http://schemas.microsoft.com/office/drawing/2014/main" id="{6258F736-B256-8039-9DC6-F4E49A5C5AD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2068638" y="0"/>
            <a:ext cx="123362" cy="6858000"/>
            <a:chOff x="12068638" y="0"/>
            <a:chExt cx="123362" cy="6858000"/>
          </a:xfrm>
        </p:grpSpPr>
        <p:sp>
          <p:nvSpPr>
            <p:cNvPr id="13" name="Rectangle 12">
              <a:extLst>
                <a:ext uri="{FF2B5EF4-FFF2-40B4-BE49-F238E27FC236}">
                  <a16:creationId xmlns:a16="http://schemas.microsoft.com/office/drawing/2014/main" id="{10B4520A-996E-330C-99DA-69CA4D89E90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C8FA945-E356-695F-18D6-CAD4EF34FE4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80244531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EEE27B-9EC8-49C6-94FB-2279A4566A4D}"/>
              </a:ext>
            </a:extLst>
          </p:cNvPr>
          <p:cNvSpPr>
            <a:spLocks noGrp="1"/>
          </p:cNvSpPr>
          <p:nvPr>
            <p:ph type="title"/>
          </p:nvPr>
        </p:nvSpPr>
        <p:spPr/>
        <p:txBody>
          <a:bodyPr/>
          <a:lstStyle/>
          <a:p>
            <a:r>
              <a:rPr lang="en-US" dirty="0"/>
              <a:t>Thalamus </a:t>
            </a:r>
            <a:endParaRPr lang="en-GB" dirty="0"/>
          </a:p>
        </p:txBody>
      </p:sp>
      <p:sp>
        <p:nvSpPr>
          <p:cNvPr id="3" name="Content Placeholder 2">
            <a:extLst>
              <a:ext uri="{FF2B5EF4-FFF2-40B4-BE49-F238E27FC236}">
                <a16:creationId xmlns:a16="http://schemas.microsoft.com/office/drawing/2014/main" id="{BB105651-10EE-4621-9BD6-8338E5EEF0DD}"/>
              </a:ext>
            </a:extLst>
          </p:cNvPr>
          <p:cNvSpPr>
            <a:spLocks noGrp="1"/>
          </p:cNvSpPr>
          <p:nvPr>
            <p:ph idx="1"/>
          </p:nvPr>
        </p:nvSpPr>
        <p:spPr/>
        <p:txBody>
          <a:bodyPr/>
          <a:lstStyle/>
          <a:p>
            <a:r>
              <a:rPr lang="en-US" dirty="0"/>
              <a:t>Thalamus: the thalamus relays information from the body to different areas of the brain for processing.  Picture Hal and Amos as traffic cops. </a:t>
            </a:r>
          </a:p>
          <a:p>
            <a:endParaRPr lang="en-US" dirty="0"/>
          </a:p>
          <a:p>
            <a:endParaRPr lang="en-GB" dirty="0"/>
          </a:p>
        </p:txBody>
      </p:sp>
      <p:pic>
        <p:nvPicPr>
          <p:cNvPr id="5" name="Picture 4" descr="A picture containing game, drawing&#10;&#10;Description automatically generated">
            <a:extLst>
              <a:ext uri="{FF2B5EF4-FFF2-40B4-BE49-F238E27FC236}">
                <a16:creationId xmlns:a16="http://schemas.microsoft.com/office/drawing/2014/main" id="{7D4E49B2-144F-4295-9B19-546F8809AB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7177" y="3882831"/>
            <a:ext cx="1724025" cy="1724025"/>
          </a:xfrm>
          <a:prstGeom prst="rect">
            <a:avLst/>
          </a:prstGeom>
        </p:spPr>
      </p:pic>
      <p:pic>
        <p:nvPicPr>
          <p:cNvPr id="7" name="Picture 6" descr="A close up of a device&#10;&#10;Description automatically generated">
            <a:extLst>
              <a:ext uri="{FF2B5EF4-FFF2-40B4-BE49-F238E27FC236}">
                <a16:creationId xmlns:a16="http://schemas.microsoft.com/office/drawing/2014/main" id="{1D0255D0-69DC-4F5C-94D6-BCEDFF5282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71025" y="3644706"/>
            <a:ext cx="2009775" cy="1962150"/>
          </a:xfrm>
          <a:prstGeom prst="rect">
            <a:avLst/>
          </a:prstGeom>
        </p:spPr>
      </p:pic>
      <p:sp>
        <p:nvSpPr>
          <p:cNvPr id="8" name="TextBox 7">
            <a:extLst>
              <a:ext uri="{FF2B5EF4-FFF2-40B4-BE49-F238E27FC236}">
                <a16:creationId xmlns:a16="http://schemas.microsoft.com/office/drawing/2014/main" id="{3B4AB084-CFBE-4901-9C88-E9D23CA7895C}"/>
              </a:ext>
            </a:extLst>
          </p:cNvPr>
          <p:cNvSpPr txBox="1"/>
          <p:nvPr/>
        </p:nvSpPr>
        <p:spPr>
          <a:xfrm>
            <a:off x="3401864" y="4325560"/>
            <a:ext cx="824447" cy="369332"/>
          </a:xfrm>
          <a:prstGeom prst="rect">
            <a:avLst/>
          </a:prstGeom>
          <a:noFill/>
        </p:spPr>
        <p:txBody>
          <a:bodyPr wrap="square" rtlCol="0">
            <a:spAutoFit/>
          </a:bodyPr>
          <a:lstStyle/>
          <a:p>
            <a:r>
              <a:rPr lang="en-US" dirty="0"/>
              <a:t>Hal</a:t>
            </a:r>
            <a:endParaRPr lang="en-GB" dirty="0"/>
          </a:p>
        </p:txBody>
      </p:sp>
      <p:sp>
        <p:nvSpPr>
          <p:cNvPr id="9" name="TextBox 8">
            <a:extLst>
              <a:ext uri="{FF2B5EF4-FFF2-40B4-BE49-F238E27FC236}">
                <a16:creationId xmlns:a16="http://schemas.microsoft.com/office/drawing/2014/main" id="{622271A8-E6CD-43DE-91E8-0E99DB79C279}"/>
              </a:ext>
            </a:extLst>
          </p:cNvPr>
          <p:cNvSpPr txBox="1"/>
          <p:nvPr/>
        </p:nvSpPr>
        <p:spPr>
          <a:xfrm>
            <a:off x="9210907" y="4325560"/>
            <a:ext cx="880947" cy="369332"/>
          </a:xfrm>
          <a:prstGeom prst="rect">
            <a:avLst/>
          </a:prstGeom>
          <a:noFill/>
        </p:spPr>
        <p:txBody>
          <a:bodyPr wrap="square" rtlCol="0">
            <a:spAutoFit/>
          </a:bodyPr>
          <a:lstStyle/>
          <a:p>
            <a:r>
              <a:rPr lang="en-US" dirty="0"/>
              <a:t>Amos </a:t>
            </a:r>
            <a:endParaRPr lang="en-GB" dirty="0"/>
          </a:p>
        </p:txBody>
      </p:sp>
    </p:spTree>
    <p:extLst>
      <p:ext uri="{BB962C8B-B14F-4D97-AF65-F5344CB8AC3E}">
        <p14:creationId xmlns:p14="http://schemas.microsoft.com/office/powerpoint/2010/main" val="84714306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0F5FB6-86DF-46F5-AB2A-C3993F5F1B5A}"/>
              </a:ext>
            </a:extLst>
          </p:cNvPr>
          <p:cNvSpPr>
            <a:spLocks noGrp="1"/>
          </p:cNvSpPr>
          <p:nvPr>
            <p:ph type="title"/>
          </p:nvPr>
        </p:nvSpPr>
        <p:spPr>
          <a:xfrm>
            <a:off x="2750820" y="741391"/>
            <a:ext cx="6705206" cy="1616203"/>
          </a:xfrm>
        </p:spPr>
        <p:txBody>
          <a:bodyPr anchor="b">
            <a:normAutofit/>
          </a:bodyPr>
          <a:lstStyle/>
          <a:p>
            <a:pPr algn="ctr"/>
            <a:r>
              <a:rPr lang="en-US" sz="3200"/>
              <a:t>Cerebellum </a:t>
            </a:r>
            <a:endParaRPr lang="en-GB" sz="3200"/>
          </a:p>
        </p:txBody>
      </p:sp>
      <p:sp>
        <p:nvSpPr>
          <p:cNvPr id="3" name="Content Placeholder 2">
            <a:extLst>
              <a:ext uri="{FF2B5EF4-FFF2-40B4-BE49-F238E27FC236}">
                <a16:creationId xmlns:a16="http://schemas.microsoft.com/office/drawing/2014/main" id="{72D758E6-1614-4772-A24B-AA9AB9622B20}"/>
              </a:ext>
            </a:extLst>
          </p:cNvPr>
          <p:cNvSpPr>
            <a:spLocks noGrp="1"/>
          </p:cNvSpPr>
          <p:nvPr>
            <p:ph idx="1"/>
          </p:nvPr>
        </p:nvSpPr>
        <p:spPr>
          <a:xfrm>
            <a:off x="2750820" y="2533476"/>
            <a:ext cx="6705206" cy="3447832"/>
          </a:xfrm>
        </p:spPr>
        <p:txBody>
          <a:bodyPr anchor="t">
            <a:normAutofit/>
          </a:bodyPr>
          <a:lstStyle/>
          <a:p>
            <a:pPr algn="ctr"/>
            <a:r>
              <a:rPr lang="en-US" sz="2000"/>
              <a:t>Cerebellum: involved in helping you maintain balance.  Picture a tight walker using bells for balance. Or picture your favorite athlete trying to balance a bell on his/her head. </a:t>
            </a:r>
          </a:p>
          <a:p>
            <a:pPr algn="ctr"/>
            <a:endParaRPr lang="en-US" sz="2000"/>
          </a:p>
          <a:p>
            <a:pPr algn="ctr"/>
            <a:endParaRPr lang="en-US" sz="2000"/>
          </a:p>
          <a:p>
            <a:pPr marL="0" indent="0" algn="ctr">
              <a:buNone/>
            </a:pPr>
            <a:r>
              <a:rPr lang="en-US" sz="2000"/>
              <a:t> </a:t>
            </a:r>
          </a:p>
          <a:p>
            <a:pPr marL="0" indent="0" algn="ctr">
              <a:buNone/>
            </a:pPr>
            <a:r>
              <a:rPr lang="en-US" sz="2000"/>
              <a:t> </a:t>
            </a:r>
            <a:endParaRPr lang="en-GB" sz="2000"/>
          </a:p>
        </p:txBody>
      </p:sp>
      <p:sp>
        <p:nvSpPr>
          <p:cNvPr id="8" name="Rectangle 7">
            <a:extLst>
              <a:ext uri="{FF2B5EF4-FFF2-40B4-BE49-F238E27FC236}">
                <a16:creationId xmlns:a16="http://schemas.microsoft.com/office/drawing/2014/main" id="{6CF042CA-1AB3-5530-1155-8018D6D6A1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BD5A982-4141-9143-22DC-C0713B397E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2897382"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7222710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49C729E-99D5-7ABD-F923-518309EFFF4E}"/>
              </a:ext>
            </a:extLst>
          </p:cNvPr>
          <p:cNvPicPr>
            <a:picLocks noChangeAspect="1"/>
          </p:cNvPicPr>
          <p:nvPr/>
        </p:nvPicPr>
        <p:blipFill>
          <a:blip r:embed="rId2">
            <a:duotone>
              <a:schemeClr val="bg2">
                <a:shade val="45000"/>
                <a:satMod val="135000"/>
              </a:schemeClr>
              <a:prstClr val="white"/>
            </a:duotone>
          </a:blip>
          <a:srcRect t="25000"/>
          <a:stretch>
            <a:fillRect/>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3BD81BB-CD80-4C3B-93ED-C78C25DE4FB1}"/>
              </a:ext>
            </a:extLst>
          </p:cNvPr>
          <p:cNvSpPr>
            <a:spLocks noGrp="1"/>
          </p:cNvSpPr>
          <p:nvPr>
            <p:ph type="title"/>
          </p:nvPr>
        </p:nvSpPr>
        <p:spPr>
          <a:xfrm>
            <a:off x="838200" y="365125"/>
            <a:ext cx="10515600" cy="1325563"/>
          </a:xfrm>
        </p:spPr>
        <p:txBody>
          <a:bodyPr>
            <a:normAutofit/>
          </a:bodyPr>
          <a:lstStyle/>
          <a:p>
            <a:r>
              <a:rPr lang="en-US" dirty="0"/>
              <a:t>Hypothalamus </a:t>
            </a:r>
            <a:endParaRPr lang="en-GB" dirty="0"/>
          </a:p>
        </p:txBody>
      </p:sp>
      <p:graphicFrame>
        <p:nvGraphicFramePr>
          <p:cNvPr id="5" name="Content Placeholder 2">
            <a:extLst>
              <a:ext uri="{FF2B5EF4-FFF2-40B4-BE49-F238E27FC236}">
                <a16:creationId xmlns:a16="http://schemas.microsoft.com/office/drawing/2014/main" id="{B544F61D-EC19-6703-B990-214692E8B844}"/>
              </a:ext>
            </a:extLst>
          </p:cNvPr>
          <p:cNvGraphicFramePr>
            <a:graphicFrameLocks noGrp="1"/>
          </p:cNvGraphicFramePr>
          <p:nvPr>
            <p:ph idx="1"/>
            <p:extLst>
              <p:ext uri="{D42A27DB-BD31-4B8C-83A1-F6EECF244321}">
                <p14:modId xmlns:p14="http://schemas.microsoft.com/office/powerpoint/2010/main" val="170338731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92195310"/>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024687B-3153-123C-0A8C-D7D007FAF1B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768"/>
            <a:ext cx="12202175" cy="1519356"/>
            <a:chOff x="-1" y="-29768"/>
            <a:chExt cx="12202175" cy="1519356"/>
          </a:xfrm>
        </p:grpSpPr>
        <p:sp>
          <p:nvSpPr>
            <p:cNvPr id="11" name="Rectangle 10">
              <a:extLst>
                <a:ext uri="{FF2B5EF4-FFF2-40B4-BE49-F238E27FC236}">
                  <a16:creationId xmlns:a16="http://schemas.microsoft.com/office/drawing/2014/main" id="{8D6305F5-7509-0BF5-12D3-30451FCD73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5341412" y="-5371175"/>
              <a:ext cx="1519350" cy="12202174"/>
            </a:xfrm>
            <a:prstGeom prst="rect">
              <a:avLst/>
            </a:prstGeom>
            <a:gradFill>
              <a:gsLst>
                <a:gs pos="0">
                  <a:schemeClr val="accent5"/>
                </a:gs>
                <a:gs pos="100000">
                  <a:schemeClr val="accent2"/>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71C5C7A-6D55-5B27-646E-39C962693C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8917093" y="-1801610"/>
              <a:ext cx="1507122" cy="5063040"/>
            </a:xfrm>
            <a:prstGeom prst="rect">
              <a:avLst/>
            </a:prstGeom>
            <a:gradFill>
              <a:gsLst>
                <a:gs pos="59000">
                  <a:schemeClr val="accent5">
                    <a:lumMod val="60000"/>
                    <a:lumOff val="40000"/>
                    <a:alpha val="0"/>
                  </a:schemeClr>
                </a:gs>
                <a:gs pos="100000">
                  <a:schemeClr val="accent5">
                    <a:lumMod val="60000"/>
                    <a:lumOff val="4000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3B3B1F4-948C-963C-E6EA-60CF7FBFA2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3100712" y="-3130481"/>
              <a:ext cx="1519356" cy="7720782"/>
            </a:xfrm>
            <a:prstGeom prst="rect">
              <a:avLst/>
            </a:prstGeom>
            <a:gradFill>
              <a:gsLst>
                <a:gs pos="29000">
                  <a:schemeClr val="accent5">
                    <a:lumMod val="60000"/>
                    <a:lumOff val="40000"/>
                    <a:alpha val="0"/>
                  </a:schemeClr>
                </a:gs>
                <a:gs pos="100000">
                  <a:schemeClr val="accent5">
                    <a:lumMod val="7500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8BE93B93-3F44-416B-A97D-DF4ECB262B87}"/>
              </a:ext>
            </a:extLst>
          </p:cNvPr>
          <p:cNvSpPr>
            <a:spLocks noGrp="1"/>
          </p:cNvSpPr>
          <p:nvPr>
            <p:ph type="title"/>
          </p:nvPr>
        </p:nvSpPr>
        <p:spPr>
          <a:xfrm>
            <a:off x="876691" y="301843"/>
            <a:ext cx="10477109" cy="1003532"/>
          </a:xfrm>
        </p:spPr>
        <p:txBody>
          <a:bodyPr anchor="ctr">
            <a:normAutofit/>
          </a:bodyPr>
          <a:lstStyle/>
          <a:p>
            <a:r>
              <a:rPr lang="en-GB" sz="3200">
                <a:solidFill>
                  <a:srgbClr val="FFFFFF"/>
                </a:solidFill>
              </a:rPr>
              <a:t>The Brain Stem </a:t>
            </a:r>
            <a:br>
              <a:rPr lang="en-GB" sz="3200">
                <a:solidFill>
                  <a:srgbClr val="FFFFFF"/>
                </a:solidFill>
              </a:rPr>
            </a:br>
            <a:endParaRPr lang="en-GB" sz="3200">
              <a:solidFill>
                <a:srgbClr val="FFFFFF"/>
              </a:solidFill>
            </a:endParaRPr>
          </a:p>
        </p:txBody>
      </p:sp>
      <p:sp>
        <p:nvSpPr>
          <p:cNvPr id="3" name="Content Placeholder 2">
            <a:extLst>
              <a:ext uri="{FF2B5EF4-FFF2-40B4-BE49-F238E27FC236}">
                <a16:creationId xmlns:a16="http://schemas.microsoft.com/office/drawing/2014/main" id="{9CE8FF99-B26F-4E6C-B820-E0D42DF300C2}"/>
              </a:ext>
            </a:extLst>
          </p:cNvPr>
          <p:cNvSpPr>
            <a:spLocks noGrp="1"/>
          </p:cNvSpPr>
          <p:nvPr>
            <p:ph idx="1"/>
          </p:nvPr>
        </p:nvSpPr>
        <p:spPr>
          <a:xfrm>
            <a:off x="876301" y="2308124"/>
            <a:ext cx="5025735" cy="3673576"/>
          </a:xfrm>
        </p:spPr>
        <p:txBody>
          <a:bodyPr>
            <a:normAutofit/>
          </a:bodyPr>
          <a:lstStyle/>
          <a:p>
            <a:r>
              <a:rPr lang="en-US" sz="2000"/>
              <a:t>Acronym: Pavlov’s Really Frickin’ Mad! </a:t>
            </a:r>
          </a:p>
          <a:p>
            <a:r>
              <a:rPr lang="en-US" sz="2000"/>
              <a:t> </a:t>
            </a:r>
            <a:r>
              <a:rPr lang="en-GB" sz="2000"/>
              <a:t>Pons</a:t>
            </a:r>
          </a:p>
          <a:p>
            <a:r>
              <a:rPr lang="en-GB" sz="2000"/>
              <a:t>Reticular</a:t>
            </a:r>
          </a:p>
          <a:p>
            <a:r>
              <a:rPr lang="en-GB" sz="2000"/>
              <a:t>Formation </a:t>
            </a:r>
          </a:p>
          <a:p>
            <a:r>
              <a:rPr lang="en-GB" sz="2000"/>
              <a:t>Medulla</a:t>
            </a:r>
            <a:endParaRPr lang="en-US" sz="2000"/>
          </a:p>
        </p:txBody>
      </p:sp>
      <p:pic>
        <p:nvPicPr>
          <p:cNvPr id="5" name="Picture 4" descr="A picture containing drawing&#10;&#10;Description automatically generated">
            <a:extLst>
              <a:ext uri="{FF2B5EF4-FFF2-40B4-BE49-F238E27FC236}">
                <a16:creationId xmlns:a16="http://schemas.microsoft.com/office/drawing/2014/main" id="{4CCAD99A-6A7E-487C-AC51-0DEA850F8FC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09872" y="2308124"/>
            <a:ext cx="3880214" cy="3673576"/>
          </a:xfrm>
          <a:prstGeom prst="rect">
            <a:avLst/>
          </a:prstGeom>
        </p:spPr>
      </p:pic>
    </p:spTree>
    <p:extLst>
      <p:ext uri="{BB962C8B-B14F-4D97-AF65-F5344CB8AC3E}">
        <p14:creationId xmlns:p14="http://schemas.microsoft.com/office/powerpoint/2010/main" val="82210936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ight Triangle 11">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15BE80-D688-41B6-836D-EA01090D8EE5}"/>
              </a:ext>
            </a:extLst>
          </p:cNvPr>
          <p:cNvSpPr>
            <a:spLocks noGrp="1"/>
          </p:cNvSpPr>
          <p:nvPr>
            <p:ph type="title"/>
          </p:nvPr>
        </p:nvSpPr>
        <p:spPr>
          <a:xfrm>
            <a:off x="1123356" y="1188637"/>
            <a:ext cx="9984615" cy="1597228"/>
          </a:xfrm>
        </p:spPr>
        <p:txBody>
          <a:bodyPr>
            <a:normAutofit/>
          </a:bodyPr>
          <a:lstStyle/>
          <a:p>
            <a:r>
              <a:rPr lang="en-US" sz="6000"/>
              <a:t>Pons </a:t>
            </a:r>
            <a:endParaRPr lang="en-GB" sz="6000"/>
          </a:p>
        </p:txBody>
      </p:sp>
      <p:pic>
        <p:nvPicPr>
          <p:cNvPr id="5" name="Picture 4" descr="A river running through a body of water&#10;&#10;Description automatically generated">
            <a:extLst>
              <a:ext uri="{FF2B5EF4-FFF2-40B4-BE49-F238E27FC236}">
                <a16:creationId xmlns:a16="http://schemas.microsoft.com/office/drawing/2014/main" id="{070FCDEA-5286-4062-BE36-51AB4D8193A1}"/>
              </a:ext>
            </a:extLst>
          </p:cNvPr>
          <p:cNvPicPr>
            <a:picLocks noChangeAspect="1"/>
          </p:cNvPicPr>
          <p:nvPr/>
        </p:nvPicPr>
        <p:blipFill>
          <a:blip r:embed="rId2">
            <a:extLst>
              <a:ext uri="{28A0092B-C50C-407E-A947-70E740481C1C}">
                <a14:useLocalDpi xmlns:a14="http://schemas.microsoft.com/office/drawing/2010/main" val="0"/>
              </a:ext>
            </a:extLst>
          </a:blip>
          <a:srcRect l="4445" r="9483" b="1"/>
          <a:stretch>
            <a:fillRect/>
          </a:stretch>
        </p:blipFill>
        <p:spPr>
          <a:xfrm>
            <a:off x="1123357" y="3018327"/>
            <a:ext cx="3533985" cy="2728198"/>
          </a:xfrm>
          <a:prstGeom prst="rect">
            <a:avLst/>
          </a:prstGeom>
        </p:spPr>
      </p:pic>
      <p:sp>
        <p:nvSpPr>
          <p:cNvPr id="3" name="Content Placeholder 2">
            <a:extLst>
              <a:ext uri="{FF2B5EF4-FFF2-40B4-BE49-F238E27FC236}">
                <a16:creationId xmlns:a16="http://schemas.microsoft.com/office/drawing/2014/main" id="{27D7C382-0AE4-4435-957B-7F322F575E90}"/>
              </a:ext>
            </a:extLst>
          </p:cNvPr>
          <p:cNvSpPr>
            <a:spLocks noGrp="1"/>
          </p:cNvSpPr>
          <p:nvPr>
            <p:ph idx="1"/>
          </p:nvPr>
        </p:nvSpPr>
        <p:spPr>
          <a:xfrm>
            <a:off x="5255260" y="2998278"/>
            <a:ext cx="4428236" cy="2728198"/>
          </a:xfrm>
        </p:spPr>
        <p:txBody>
          <a:bodyPr anchor="t">
            <a:normAutofit/>
          </a:bodyPr>
          <a:lstStyle/>
          <a:p>
            <a:r>
              <a:rPr lang="en-US" sz="2000"/>
              <a:t>  Pons: the pons is the part of the brain that regulates waking and relaxing. Put a “d” in pons and you have “ponds”.  Ponds are relaxing to look. Your pons is activated when you look at a calm, relaxing pond</a:t>
            </a:r>
          </a:p>
          <a:p>
            <a:endParaRPr lang="en-US" sz="2000"/>
          </a:p>
          <a:p>
            <a:endParaRPr lang="en-GB" sz="2000"/>
          </a:p>
        </p:txBody>
      </p:sp>
    </p:spTree>
    <p:extLst>
      <p:ext uri="{BB962C8B-B14F-4D97-AF65-F5344CB8AC3E}">
        <p14:creationId xmlns:p14="http://schemas.microsoft.com/office/powerpoint/2010/main" val="282277330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05DECB-B0A0-442D-92CA-C609645C65D6}"/>
              </a:ext>
            </a:extLst>
          </p:cNvPr>
          <p:cNvSpPr>
            <a:spLocks noGrp="1"/>
          </p:cNvSpPr>
          <p:nvPr>
            <p:ph type="title"/>
          </p:nvPr>
        </p:nvSpPr>
        <p:spPr>
          <a:xfrm>
            <a:off x="8079978" y="741391"/>
            <a:ext cx="3369234" cy="1616203"/>
          </a:xfrm>
        </p:spPr>
        <p:txBody>
          <a:bodyPr anchor="b">
            <a:normAutofit/>
          </a:bodyPr>
          <a:lstStyle/>
          <a:p>
            <a:r>
              <a:rPr lang="en-US" sz="3200"/>
              <a:t>Reticular formation</a:t>
            </a:r>
            <a:br>
              <a:rPr lang="en-US" sz="3200"/>
            </a:br>
            <a:br>
              <a:rPr lang="en-US" sz="3200"/>
            </a:br>
            <a:r>
              <a:rPr lang="en-US" sz="3200"/>
              <a:t> </a:t>
            </a:r>
            <a:endParaRPr lang="en-GB" sz="3200"/>
          </a:p>
        </p:txBody>
      </p:sp>
      <p:pic>
        <p:nvPicPr>
          <p:cNvPr id="5" name="Picture 4" descr="A picture containing drawing&#10;&#10;Description automatically generated">
            <a:extLst>
              <a:ext uri="{FF2B5EF4-FFF2-40B4-BE49-F238E27FC236}">
                <a16:creationId xmlns:a16="http://schemas.microsoft.com/office/drawing/2014/main" id="{280C24DB-7BC5-481C-BF93-85BABCB1FC99}"/>
              </a:ext>
            </a:extLst>
          </p:cNvPr>
          <p:cNvPicPr>
            <a:picLocks noChangeAspect="1"/>
          </p:cNvPicPr>
          <p:nvPr/>
        </p:nvPicPr>
        <p:blipFill>
          <a:blip r:embed="rId2">
            <a:extLst>
              <a:ext uri="{28A0092B-C50C-407E-A947-70E740481C1C}">
                <a14:useLocalDpi xmlns:a14="http://schemas.microsoft.com/office/drawing/2010/main" val="0"/>
              </a:ext>
            </a:extLst>
          </a:blip>
          <a:srcRect r="9482" b="2"/>
          <a:stretch>
            <a:fillRect/>
          </a:stretch>
        </p:blipFill>
        <p:spPr>
          <a:xfrm>
            <a:off x="20" y="10"/>
            <a:ext cx="7390243" cy="6857990"/>
          </a:xfrm>
          <a:prstGeom prst="rect">
            <a:avLst/>
          </a:prstGeom>
        </p:spPr>
      </p:pic>
      <p:sp>
        <p:nvSpPr>
          <p:cNvPr id="10" name="Rectangle 9">
            <a:extLst>
              <a:ext uri="{FF2B5EF4-FFF2-40B4-BE49-F238E27FC236}">
                <a16:creationId xmlns:a16="http://schemas.microsoft.com/office/drawing/2014/main" id="{AE3A741D-C19B-960A-5803-1C5887147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879677" y="2347416"/>
            <a:ext cx="1630908" cy="7390262"/>
          </a:xfrm>
          <a:prstGeom prst="rect">
            <a:avLst/>
          </a:prstGeom>
          <a:gradFill>
            <a:gsLst>
              <a:gs pos="0">
                <a:schemeClr val="accent5"/>
              </a:gs>
              <a:gs pos="47000">
                <a:schemeClr val="accent2">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C39DE25-0E4E-0AA7-0932-1D78C2372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1919061" y="1919060"/>
            <a:ext cx="6854280" cy="3016159"/>
          </a:xfrm>
          <a:prstGeom prst="rect">
            <a:avLst/>
          </a:prstGeom>
          <a:gradFill flip="none" rotWithShape="1">
            <a:gsLst>
              <a:gs pos="0">
                <a:schemeClr val="accent5"/>
              </a:gs>
              <a:gs pos="47000">
                <a:schemeClr val="accent2">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4" name="Rectangle 13">
            <a:extLst>
              <a:ext uri="{FF2B5EF4-FFF2-40B4-BE49-F238E27FC236}">
                <a16:creationId xmlns:a16="http://schemas.microsoft.com/office/drawing/2014/main" id="{8D6EA299-0840-6DEA-E670-C49AEBC87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461657" y="4425055"/>
            <a:ext cx="2928605" cy="2432945"/>
          </a:xfrm>
          <a:prstGeom prst="rect">
            <a:avLst/>
          </a:prstGeom>
          <a:gradFill flip="none" rotWithShape="1">
            <a:gsLst>
              <a:gs pos="0">
                <a:schemeClr val="accent2"/>
              </a:gs>
              <a:gs pos="51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3" name="Content Placeholder 2">
            <a:extLst>
              <a:ext uri="{FF2B5EF4-FFF2-40B4-BE49-F238E27FC236}">
                <a16:creationId xmlns:a16="http://schemas.microsoft.com/office/drawing/2014/main" id="{BE57BA05-CA76-4844-9BD8-FE867089C222}"/>
              </a:ext>
            </a:extLst>
          </p:cNvPr>
          <p:cNvSpPr>
            <a:spLocks noGrp="1"/>
          </p:cNvSpPr>
          <p:nvPr>
            <p:ph idx="1"/>
          </p:nvPr>
        </p:nvSpPr>
        <p:spPr>
          <a:xfrm>
            <a:off x="8079978" y="2533476"/>
            <a:ext cx="3369234" cy="3447832"/>
          </a:xfrm>
        </p:spPr>
        <p:txBody>
          <a:bodyPr anchor="t">
            <a:normAutofit/>
          </a:bodyPr>
          <a:lstStyle/>
          <a:p>
            <a:r>
              <a:rPr lang="en-US" sz="2000"/>
              <a:t>Reticular Formation: the reticular formation is involved in motivation and alertness.  Use “tickle” as your mnemonic.  If you (or your roommate) were asleep and someone tickled you, your reticular formation would wake you up. </a:t>
            </a:r>
            <a:endParaRPr lang="en-GB" sz="2000"/>
          </a:p>
        </p:txBody>
      </p:sp>
    </p:spTree>
    <p:extLst>
      <p:ext uri="{BB962C8B-B14F-4D97-AF65-F5344CB8AC3E}">
        <p14:creationId xmlns:p14="http://schemas.microsoft.com/office/powerpoint/2010/main" val="216312719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5D65BC-F024-47A4-9ACE-01DBBF11B1F2}"/>
              </a:ext>
            </a:extLst>
          </p:cNvPr>
          <p:cNvSpPr>
            <a:spLocks noGrp="1"/>
          </p:cNvSpPr>
          <p:nvPr>
            <p:ph type="title"/>
          </p:nvPr>
        </p:nvSpPr>
        <p:spPr>
          <a:xfrm>
            <a:off x="7910283" y="741391"/>
            <a:ext cx="3397017" cy="1616203"/>
          </a:xfrm>
        </p:spPr>
        <p:txBody>
          <a:bodyPr anchor="b">
            <a:normAutofit/>
          </a:bodyPr>
          <a:lstStyle/>
          <a:p>
            <a:r>
              <a:rPr lang="en-US" sz="3200"/>
              <a:t>Medulla Oblongata</a:t>
            </a:r>
            <a:br>
              <a:rPr lang="en-US" sz="3200"/>
            </a:br>
            <a:br>
              <a:rPr lang="en-US" sz="3200"/>
            </a:br>
            <a:r>
              <a:rPr lang="en-US" sz="3200"/>
              <a:t> </a:t>
            </a:r>
            <a:endParaRPr lang="en-GB" sz="3200"/>
          </a:p>
        </p:txBody>
      </p:sp>
      <p:pic>
        <p:nvPicPr>
          <p:cNvPr id="5" name="Picture 4" descr="A picture containing text&#10;&#10;Description automatically generated">
            <a:extLst>
              <a:ext uri="{FF2B5EF4-FFF2-40B4-BE49-F238E27FC236}">
                <a16:creationId xmlns:a16="http://schemas.microsoft.com/office/drawing/2014/main" id="{8E0D9504-0A04-4E8F-BCD7-DCBEAB07128C}"/>
              </a:ext>
            </a:extLst>
          </p:cNvPr>
          <p:cNvPicPr>
            <a:picLocks noChangeAspect="1"/>
          </p:cNvPicPr>
          <p:nvPr/>
        </p:nvPicPr>
        <p:blipFill>
          <a:blip r:embed="rId2">
            <a:extLst>
              <a:ext uri="{28A0092B-C50C-407E-A947-70E740481C1C}">
                <a14:useLocalDpi xmlns:a14="http://schemas.microsoft.com/office/drawing/2010/main" val="0"/>
              </a:ext>
            </a:extLst>
          </a:blip>
          <a:srcRect l="5871" r="9435" b="1"/>
          <a:stretch>
            <a:fillRect/>
          </a:stretch>
        </p:blipFill>
        <p:spPr>
          <a:xfrm>
            <a:off x="884698" y="877413"/>
            <a:ext cx="6406903" cy="5043096"/>
          </a:xfrm>
          <a:prstGeom prst="rect">
            <a:avLst/>
          </a:prstGeom>
        </p:spPr>
      </p:pic>
      <p:grpSp>
        <p:nvGrpSpPr>
          <p:cNvPr id="10" name="Group 9">
            <a:extLst>
              <a:ext uri="{FF2B5EF4-FFF2-40B4-BE49-F238E27FC236}">
                <a16:creationId xmlns:a16="http://schemas.microsoft.com/office/drawing/2014/main" id="{BE589684-54CA-64D8-C963-5F19FF75BF7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84697" y="5858828"/>
            <a:ext cx="6406903" cy="123363"/>
            <a:chOff x="7015162" y="5858828"/>
            <a:chExt cx="4300544" cy="123363"/>
          </a:xfrm>
        </p:grpSpPr>
        <p:sp>
          <p:nvSpPr>
            <p:cNvPr id="11" name="Rectangle 10">
              <a:extLst>
                <a:ext uri="{FF2B5EF4-FFF2-40B4-BE49-F238E27FC236}">
                  <a16:creationId xmlns:a16="http://schemas.microsoft.com/office/drawing/2014/main" id="{9B56B8E8-B789-DA4D-E4BE-03FA3165B3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03753" y="3770237"/>
              <a:ext cx="123362" cy="4300544"/>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255D907-377D-0DF9-B4A4-4B44C46FB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09789" y="4876274"/>
              <a:ext cx="123362" cy="2088471"/>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0FECB6B1-F0CC-4D03-9C9F-5C62AA595359}"/>
              </a:ext>
            </a:extLst>
          </p:cNvPr>
          <p:cNvSpPr>
            <a:spLocks noGrp="1"/>
          </p:cNvSpPr>
          <p:nvPr>
            <p:ph idx="1"/>
          </p:nvPr>
        </p:nvSpPr>
        <p:spPr>
          <a:xfrm>
            <a:off x="7910284" y="2533476"/>
            <a:ext cx="3405415" cy="3447832"/>
          </a:xfrm>
        </p:spPr>
        <p:txBody>
          <a:bodyPr anchor="t">
            <a:normAutofit/>
          </a:bodyPr>
          <a:lstStyle/>
          <a:p>
            <a:r>
              <a:rPr lang="en-US" sz="2000"/>
              <a:t>Medulla: the medulla regulates the autonomic activity of the heart and lungs. </a:t>
            </a:r>
            <a:endParaRPr lang="en-GB" sz="2000"/>
          </a:p>
        </p:txBody>
      </p:sp>
    </p:spTree>
    <p:extLst>
      <p:ext uri="{BB962C8B-B14F-4D97-AF65-F5344CB8AC3E}">
        <p14:creationId xmlns:p14="http://schemas.microsoft.com/office/powerpoint/2010/main" val="3416544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7024687B-3153-123C-0A8C-D7D007FAF1B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9768"/>
            <a:ext cx="12202175" cy="1519356"/>
            <a:chOff x="-1" y="-29768"/>
            <a:chExt cx="12202175" cy="1519356"/>
          </a:xfrm>
        </p:grpSpPr>
        <p:sp>
          <p:nvSpPr>
            <p:cNvPr id="11" name="Rectangle 10">
              <a:extLst>
                <a:ext uri="{FF2B5EF4-FFF2-40B4-BE49-F238E27FC236}">
                  <a16:creationId xmlns:a16="http://schemas.microsoft.com/office/drawing/2014/main" id="{8D6305F5-7509-0BF5-12D3-30451FCD73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5341412" y="-5371175"/>
              <a:ext cx="1519350" cy="12202174"/>
            </a:xfrm>
            <a:prstGeom prst="rect">
              <a:avLst/>
            </a:prstGeom>
            <a:gradFill>
              <a:gsLst>
                <a:gs pos="0">
                  <a:schemeClr val="accent5"/>
                </a:gs>
                <a:gs pos="100000">
                  <a:schemeClr val="accent2"/>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71C5C7A-6D55-5B27-646E-39C962693C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8917093" y="-1801610"/>
              <a:ext cx="1507122" cy="5063040"/>
            </a:xfrm>
            <a:prstGeom prst="rect">
              <a:avLst/>
            </a:prstGeom>
            <a:gradFill>
              <a:gsLst>
                <a:gs pos="59000">
                  <a:schemeClr val="accent5">
                    <a:lumMod val="60000"/>
                    <a:lumOff val="40000"/>
                    <a:alpha val="0"/>
                  </a:schemeClr>
                </a:gs>
                <a:gs pos="100000">
                  <a:schemeClr val="accent5">
                    <a:lumMod val="60000"/>
                    <a:lumOff val="4000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3B3B1F4-948C-963C-E6EA-60CF7FBFA2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3100712" y="-3130481"/>
              <a:ext cx="1519356" cy="7720782"/>
            </a:xfrm>
            <a:prstGeom prst="rect">
              <a:avLst/>
            </a:prstGeom>
            <a:gradFill>
              <a:gsLst>
                <a:gs pos="29000">
                  <a:schemeClr val="accent5">
                    <a:lumMod val="60000"/>
                    <a:lumOff val="40000"/>
                    <a:alpha val="0"/>
                  </a:schemeClr>
                </a:gs>
                <a:gs pos="100000">
                  <a:schemeClr val="accent5">
                    <a:lumMod val="75000"/>
                  </a:scheme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7C528C83-E3C3-4D54-B29E-79972CFB9BBE}"/>
              </a:ext>
            </a:extLst>
          </p:cNvPr>
          <p:cNvSpPr>
            <a:spLocks noGrp="1"/>
          </p:cNvSpPr>
          <p:nvPr>
            <p:ph type="title"/>
          </p:nvPr>
        </p:nvSpPr>
        <p:spPr>
          <a:xfrm>
            <a:off x="876691" y="301843"/>
            <a:ext cx="10477109" cy="1003532"/>
          </a:xfrm>
        </p:spPr>
        <p:txBody>
          <a:bodyPr anchor="ctr">
            <a:normAutofit/>
          </a:bodyPr>
          <a:lstStyle/>
          <a:p>
            <a:r>
              <a:rPr lang="en-US" sz="3200">
                <a:solidFill>
                  <a:srgbClr val="FFFFFF"/>
                </a:solidFill>
              </a:rPr>
              <a:t>The Neuron</a:t>
            </a:r>
            <a:br>
              <a:rPr lang="en-US" sz="3200">
                <a:solidFill>
                  <a:srgbClr val="FFFFFF"/>
                </a:solidFill>
              </a:rPr>
            </a:br>
            <a:r>
              <a:rPr lang="en-US" sz="3200">
                <a:solidFill>
                  <a:srgbClr val="FFFFFF"/>
                </a:solidFill>
              </a:rPr>
              <a:t> </a:t>
            </a:r>
            <a:endParaRPr lang="en-GB" sz="3200">
              <a:solidFill>
                <a:srgbClr val="FFFFFF"/>
              </a:solidFill>
            </a:endParaRPr>
          </a:p>
        </p:txBody>
      </p:sp>
      <p:sp>
        <p:nvSpPr>
          <p:cNvPr id="3" name="Content Placeholder 2">
            <a:extLst>
              <a:ext uri="{FF2B5EF4-FFF2-40B4-BE49-F238E27FC236}">
                <a16:creationId xmlns:a16="http://schemas.microsoft.com/office/drawing/2014/main" id="{BA503A46-C9A8-43C5-9189-35C8FE95BF93}"/>
              </a:ext>
            </a:extLst>
          </p:cNvPr>
          <p:cNvSpPr>
            <a:spLocks noGrp="1"/>
          </p:cNvSpPr>
          <p:nvPr>
            <p:ph idx="1"/>
          </p:nvPr>
        </p:nvSpPr>
        <p:spPr>
          <a:xfrm>
            <a:off x="876301" y="2308124"/>
            <a:ext cx="5025735" cy="3673576"/>
          </a:xfrm>
        </p:spPr>
        <p:txBody>
          <a:bodyPr>
            <a:normAutofit/>
          </a:bodyPr>
          <a:lstStyle/>
          <a:p>
            <a:r>
              <a:rPr lang="en-US" sz="2000"/>
              <a:t>Acronym : Damn! Skinner Ate Mice?? Not Very Smart.</a:t>
            </a:r>
          </a:p>
          <a:p>
            <a:r>
              <a:rPr lang="en-US" sz="2000"/>
              <a:t>Dendrites</a:t>
            </a:r>
          </a:p>
          <a:p>
            <a:r>
              <a:rPr lang="en-US" sz="2000"/>
              <a:t>Soma</a:t>
            </a:r>
          </a:p>
          <a:p>
            <a:r>
              <a:rPr lang="en-US" sz="2000"/>
              <a:t>Axon</a:t>
            </a:r>
          </a:p>
          <a:p>
            <a:r>
              <a:rPr lang="en-US" sz="2000"/>
              <a:t>Myelin sheath</a:t>
            </a:r>
          </a:p>
          <a:p>
            <a:r>
              <a:rPr lang="en-US" sz="2000"/>
              <a:t>Nodes of Ranviers</a:t>
            </a:r>
          </a:p>
          <a:p>
            <a:r>
              <a:rPr lang="en-US" sz="2000"/>
              <a:t>Synaptic vesicles</a:t>
            </a:r>
          </a:p>
          <a:p>
            <a:r>
              <a:rPr lang="en-US" sz="2000"/>
              <a:t>Synapse </a:t>
            </a:r>
            <a:endParaRPr lang="en-GB" sz="2000"/>
          </a:p>
        </p:txBody>
      </p:sp>
      <p:pic>
        <p:nvPicPr>
          <p:cNvPr id="5" name="Picture 4" descr="A picture containing text, map&#10;&#10;Description automatically generated">
            <a:extLst>
              <a:ext uri="{FF2B5EF4-FFF2-40B4-BE49-F238E27FC236}">
                <a16:creationId xmlns:a16="http://schemas.microsoft.com/office/drawing/2014/main" id="{97F9ED35-3615-43BA-A346-76D22B4C95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84258" y="2981842"/>
            <a:ext cx="4531442" cy="2326140"/>
          </a:xfrm>
          <a:prstGeom prst="rect">
            <a:avLst/>
          </a:prstGeom>
        </p:spPr>
      </p:pic>
    </p:spTree>
    <p:extLst>
      <p:ext uri="{BB962C8B-B14F-4D97-AF65-F5344CB8AC3E}">
        <p14:creationId xmlns:p14="http://schemas.microsoft.com/office/powerpoint/2010/main" val="427699219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ight Triangle 11">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2936CF1-11EC-4B0B-893B-7FA4CD43F72D}"/>
              </a:ext>
            </a:extLst>
          </p:cNvPr>
          <p:cNvSpPr>
            <a:spLocks noGrp="1"/>
          </p:cNvSpPr>
          <p:nvPr>
            <p:ph type="title"/>
          </p:nvPr>
        </p:nvSpPr>
        <p:spPr>
          <a:xfrm>
            <a:off x="1123356" y="1188637"/>
            <a:ext cx="9984615" cy="1597228"/>
          </a:xfrm>
        </p:spPr>
        <p:txBody>
          <a:bodyPr>
            <a:normAutofit/>
          </a:bodyPr>
          <a:lstStyle/>
          <a:p>
            <a:r>
              <a:rPr lang="en-US" sz="5100"/>
              <a:t>Dendrites</a:t>
            </a:r>
            <a:br>
              <a:rPr lang="en-US" sz="5100"/>
            </a:br>
            <a:endParaRPr lang="en-GB" sz="5100"/>
          </a:p>
        </p:txBody>
      </p:sp>
      <p:pic>
        <p:nvPicPr>
          <p:cNvPr id="5" name="Picture 4">
            <a:extLst>
              <a:ext uri="{FF2B5EF4-FFF2-40B4-BE49-F238E27FC236}">
                <a16:creationId xmlns:a16="http://schemas.microsoft.com/office/drawing/2014/main" id="{7B84AEC1-990E-4633-9A9B-5BD520181BA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3357" y="3475370"/>
            <a:ext cx="3533985" cy="1814112"/>
          </a:xfrm>
          <a:prstGeom prst="rect">
            <a:avLst/>
          </a:prstGeom>
        </p:spPr>
      </p:pic>
      <p:sp>
        <p:nvSpPr>
          <p:cNvPr id="3" name="Content Placeholder 2">
            <a:extLst>
              <a:ext uri="{FF2B5EF4-FFF2-40B4-BE49-F238E27FC236}">
                <a16:creationId xmlns:a16="http://schemas.microsoft.com/office/drawing/2014/main" id="{2B038730-CD05-43BC-BF15-0902734B8073}"/>
              </a:ext>
            </a:extLst>
          </p:cNvPr>
          <p:cNvSpPr>
            <a:spLocks noGrp="1"/>
          </p:cNvSpPr>
          <p:nvPr>
            <p:ph idx="1"/>
          </p:nvPr>
        </p:nvSpPr>
        <p:spPr>
          <a:xfrm>
            <a:off x="5255260" y="2998278"/>
            <a:ext cx="4238257" cy="2728198"/>
          </a:xfrm>
        </p:spPr>
        <p:txBody>
          <a:bodyPr anchor="t">
            <a:normAutofit/>
          </a:bodyPr>
          <a:lstStyle/>
          <a:p>
            <a:r>
              <a:rPr lang="en-US" sz="2000"/>
              <a:t>Dendrites: signals from muscles and other neurons enter the neuron through branches called dendrites.  “Rites” rhymes with kites.  Kites often fly into tree branches, and lightening can strike kites, so picture lightening striking kites which are attached to the branches of the soma. </a:t>
            </a:r>
            <a:endParaRPr lang="en-GB" sz="2000"/>
          </a:p>
        </p:txBody>
      </p:sp>
    </p:spTree>
    <p:extLst>
      <p:ext uri="{BB962C8B-B14F-4D97-AF65-F5344CB8AC3E}">
        <p14:creationId xmlns:p14="http://schemas.microsoft.com/office/powerpoint/2010/main" val="357526466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ight Triangle 11">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03DB97C-2518-4844-BF21-CCDC3549E66E}"/>
              </a:ext>
            </a:extLst>
          </p:cNvPr>
          <p:cNvSpPr>
            <a:spLocks noGrp="1"/>
          </p:cNvSpPr>
          <p:nvPr>
            <p:ph type="title"/>
          </p:nvPr>
        </p:nvSpPr>
        <p:spPr>
          <a:xfrm>
            <a:off x="1123356" y="1188637"/>
            <a:ext cx="9984615" cy="1597228"/>
          </a:xfrm>
        </p:spPr>
        <p:txBody>
          <a:bodyPr>
            <a:normAutofit/>
          </a:bodyPr>
          <a:lstStyle/>
          <a:p>
            <a:r>
              <a:rPr lang="en-US" sz="3300"/>
              <a:t>Soma</a:t>
            </a:r>
            <a:br>
              <a:rPr lang="en-US" sz="3300"/>
            </a:br>
            <a:br>
              <a:rPr lang="en-US" sz="3300"/>
            </a:br>
            <a:r>
              <a:rPr lang="en-US" sz="3300"/>
              <a:t> </a:t>
            </a:r>
            <a:endParaRPr lang="en-GB" sz="3300"/>
          </a:p>
        </p:txBody>
      </p:sp>
      <p:pic>
        <p:nvPicPr>
          <p:cNvPr id="5" name="Picture 4" descr="A picture containing text, map&#10;&#10;Description automatically generated">
            <a:extLst>
              <a:ext uri="{FF2B5EF4-FFF2-40B4-BE49-F238E27FC236}">
                <a16:creationId xmlns:a16="http://schemas.microsoft.com/office/drawing/2014/main" id="{3C61A372-139F-4D1D-8874-5516977AE491}"/>
              </a:ext>
            </a:extLst>
          </p:cNvPr>
          <p:cNvPicPr>
            <a:picLocks noChangeAspect="1"/>
          </p:cNvPicPr>
          <p:nvPr/>
        </p:nvPicPr>
        <p:blipFill rotWithShape="1">
          <a:blip r:embed="rId2">
            <a:extLst>
              <a:ext uri="{28A0092B-C50C-407E-A947-70E740481C1C}">
                <a14:useLocalDpi xmlns:a14="http://schemas.microsoft.com/office/drawing/2010/main" val="0"/>
              </a:ext>
            </a:extLst>
          </a:blip>
          <a:srcRect l="18152" r="15354" b="2"/>
          <a:stretch>
            <a:fillRect/>
          </a:stretch>
        </p:blipFill>
        <p:spPr>
          <a:xfrm>
            <a:off x="1123357" y="3018327"/>
            <a:ext cx="3533985" cy="2728198"/>
          </a:xfrm>
          <a:prstGeom prst="rect">
            <a:avLst/>
          </a:prstGeom>
        </p:spPr>
      </p:pic>
      <p:sp>
        <p:nvSpPr>
          <p:cNvPr id="3" name="Content Placeholder 2">
            <a:extLst>
              <a:ext uri="{FF2B5EF4-FFF2-40B4-BE49-F238E27FC236}">
                <a16:creationId xmlns:a16="http://schemas.microsoft.com/office/drawing/2014/main" id="{917F3E06-0499-420C-AFFA-FEABB89F8617}"/>
              </a:ext>
            </a:extLst>
          </p:cNvPr>
          <p:cNvSpPr>
            <a:spLocks noGrp="1"/>
          </p:cNvSpPr>
          <p:nvPr>
            <p:ph idx="1"/>
          </p:nvPr>
        </p:nvSpPr>
        <p:spPr>
          <a:xfrm>
            <a:off x="5255260" y="2998278"/>
            <a:ext cx="4428236" cy="2728198"/>
          </a:xfrm>
        </p:spPr>
        <p:txBody>
          <a:bodyPr anchor="t">
            <a:normAutofit/>
          </a:bodyPr>
          <a:lstStyle/>
          <a:p>
            <a:r>
              <a:rPr lang="en-US" sz="2000"/>
              <a:t>Soma: The soma is the cell body of the neuron.  Use “ma” or “someone’s ma” as your mnemonic.  Picture your mother inside the cell body</a:t>
            </a:r>
            <a:endParaRPr lang="en-GB" sz="2000"/>
          </a:p>
        </p:txBody>
      </p:sp>
    </p:spTree>
    <p:extLst>
      <p:ext uri="{BB962C8B-B14F-4D97-AF65-F5344CB8AC3E}">
        <p14:creationId xmlns:p14="http://schemas.microsoft.com/office/powerpoint/2010/main" val="1990299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ight Triangle 11">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F720839-F651-4E2F-95EF-48112EA0B16C}"/>
              </a:ext>
            </a:extLst>
          </p:cNvPr>
          <p:cNvSpPr>
            <a:spLocks noGrp="1"/>
          </p:cNvSpPr>
          <p:nvPr>
            <p:ph type="title"/>
          </p:nvPr>
        </p:nvSpPr>
        <p:spPr>
          <a:xfrm>
            <a:off x="1123356" y="1188637"/>
            <a:ext cx="9984615" cy="1597228"/>
          </a:xfrm>
        </p:spPr>
        <p:txBody>
          <a:bodyPr>
            <a:normAutofit/>
          </a:bodyPr>
          <a:lstStyle/>
          <a:p>
            <a:r>
              <a:rPr lang="en-US" sz="3300"/>
              <a:t>Axon</a:t>
            </a:r>
            <a:br>
              <a:rPr lang="en-US" sz="3300"/>
            </a:br>
            <a:br>
              <a:rPr lang="en-US" sz="3300"/>
            </a:br>
            <a:r>
              <a:rPr lang="en-US" sz="3300"/>
              <a:t> </a:t>
            </a:r>
            <a:endParaRPr lang="en-GB" sz="3300"/>
          </a:p>
        </p:txBody>
      </p:sp>
      <p:pic>
        <p:nvPicPr>
          <p:cNvPr id="5" name="Picture 4" descr="A picture containing text, map&#10;&#10;Description automatically generated">
            <a:extLst>
              <a:ext uri="{FF2B5EF4-FFF2-40B4-BE49-F238E27FC236}">
                <a16:creationId xmlns:a16="http://schemas.microsoft.com/office/drawing/2014/main" id="{2DB2874C-4B24-4449-A386-F98115F4D3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23357" y="3475370"/>
            <a:ext cx="3533985" cy="1814112"/>
          </a:xfrm>
          <a:prstGeom prst="rect">
            <a:avLst/>
          </a:prstGeom>
        </p:spPr>
      </p:pic>
      <p:sp>
        <p:nvSpPr>
          <p:cNvPr id="3" name="Content Placeholder 2">
            <a:extLst>
              <a:ext uri="{FF2B5EF4-FFF2-40B4-BE49-F238E27FC236}">
                <a16:creationId xmlns:a16="http://schemas.microsoft.com/office/drawing/2014/main" id="{7D4CD2DD-E762-416A-A939-9FE9F9F4FC15}"/>
              </a:ext>
            </a:extLst>
          </p:cNvPr>
          <p:cNvSpPr>
            <a:spLocks noGrp="1"/>
          </p:cNvSpPr>
          <p:nvPr>
            <p:ph idx="1"/>
          </p:nvPr>
        </p:nvSpPr>
        <p:spPr>
          <a:xfrm>
            <a:off x="5255260" y="2998278"/>
            <a:ext cx="4238257" cy="2728198"/>
          </a:xfrm>
        </p:spPr>
        <p:txBody>
          <a:bodyPr anchor="t">
            <a:normAutofit/>
          </a:bodyPr>
          <a:lstStyle/>
          <a:p>
            <a:r>
              <a:rPr lang="en-US" sz="2000"/>
              <a:t>Axon: the axon extends out from the soma.  Use “ax” and picture an ax that has been stuck into “someone’s mam”. </a:t>
            </a:r>
            <a:endParaRPr lang="en-GB" sz="2000"/>
          </a:p>
        </p:txBody>
      </p:sp>
    </p:spTree>
    <p:extLst>
      <p:ext uri="{BB962C8B-B14F-4D97-AF65-F5344CB8AC3E}">
        <p14:creationId xmlns:p14="http://schemas.microsoft.com/office/powerpoint/2010/main" val="318315440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ight Triangle 11">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2BE5F1-E8CE-42D2-8DD1-092F765484AE}"/>
              </a:ext>
            </a:extLst>
          </p:cNvPr>
          <p:cNvSpPr>
            <a:spLocks noGrp="1"/>
          </p:cNvSpPr>
          <p:nvPr>
            <p:ph type="title"/>
          </p:nvPr>
        </p:nvSpPr>
        <p:spPr>
          <a:xfrm>
            <a:off x="1123356" y="1188637"/>
            <a:ext cx="9984615" cy="1597228"/>
          </a:xfrm>
        </p:spPr>
        <p:txBody>
          <a:bodyPr>
            <a:normAutofit/>
          </a:bodyPr>
          <a:lstStyle/>
          <a:p>
            <a:r>
              <a:rPr lang="en-US" sz="3300"/>
              <a:t>Myelin Sheath</a:t>
            </a:r>
            <a:br>
              <a:rPr lang="en-US" sz="3300"/>
            </a:br>
            <a:br>
              <a:rPr lang="en-US" sz="3300"/>
            </a:br>
            <a:r>
              <a:rPr lang="en-US" sz="3300"/>
              <a:t> </a:t>
            </a:r>
            <a:endParaRPr lang="en-GB" sz="3300"/>
          </a:p>
        </p:txBody>
      </p:sp>
      <p:pic>
        <p:nvPicPr>
          <p:cNvPr id="5" name="Picture 4" descr="A picture containing text, map&#10;&#10;Description automatically generated">
            <a:extLst>
              <a:ext uri="{FF2B5EF4-FFF2-40B4-BE49-F238E27FC236}">
                <a16:creationId xmlns:a16="http://schemas.microsoft.com/office/drawing/2014/main" id="{D6DA48CF-F0D7-4E99-8E8E-5B252CBCEDB4}"/>
              </a:ext>
            </a:extLst>
          </p:cNvPr>
          <p:cNvPicPr>
            <a:picLocks noChangeAspect="1"/>
          </p:cNvPicPr>
          <p:nvPr/>
        </p:nvPicPr>
        <p:blipFill>
          <a:blip r:embed="rId2">
            <a:extLst>
              <a:ext uri="{28A0092B-C50C-407E-A947-70E740481C1C}">
                <a14:useLocalDpi xmlns:a14="http://schemas.microsoft.com/office/drawing/2010/main" val="0"/>
              </a:ext>
            </a:extLst>
          </a:blip>
          <a:srcRect l="18152" r="15354" b="2"/>
          <a:stretch>
            <a:fillRect/>
          </a:stretch>
        </p:blipFill>
        <p:spPr>
          <a:xfrm>
            <a:off x="1123357" y="3018327"/>
            <a:ext cx="3533985" cy="2728198"/>
          </a:xfrm>
          <a:prstGeom prst="rect">
            <a:avLst/>
          </a:prstGeom>
        </p:spPr>
      </p:pic>
      <p:sp>
        <p:nvSpPr>
          <p:cNvPr id="3" name="Content Placeholder 2">
            <a:extLst>
              <a:ext uri="{FF2B5EF4-FFF2-40B4-BE49-F238E27FC236}">
                <a16:creationId xmlns:a16="http://schemas.microsoft.com/office/drawing/2014/main" id="{86F33994-CC72-424F-891F-8991BACAE6B5}"/>
              </a:ext>
            </a:extLst>
          </p:cNvPr>
          <p:cNvSpPr>
            <a:spLocks noGrp="1"/>
          </p:cNvSpPr>
          <p:nvPr>
            <p:ph idx="1"/>
          </p:nvPr>
        </p:nvSpPr>
        <p:spPr>
          <a:xfrm>
            <a:off x="5255260" y="2998278"/>
            <a:ext cx="4428236" cy="2728198"/>
          </a:xfrm>
        </p:spPr>
        <p:txBody>
          <a:bodyPr anchor="t">
            <a:normAutofit/>
          </a:bodyPr>
          <a:lstStyle/>
          <a:p>
            <a:r>
              <a:rPr lang="en-US" sz="2000"/>
              <a:t>Myelin Sheath: the myelin sheath protects the axon and speed the signal down the axon.  Picture sheep sitting on the axon, keeping it warm and also yelling at the signal to move it along the axon: “my yelling sheep” </a:t>
            </a:r>
            <a:endParaRPr lang="en-GB" sz="2000"/>
          </a:p>
        </p:txBody>
      </p:sp>
    </p:spTree>
    <p:extLst>
      <p:ext uri="{BB962C8B-B14F-4D97-AF65-F5344CB8AC3E}">
        <p14:creationId xmlns:p14="http://schemas.microsoft.com/office/powerpoint/2010/main" val="225297639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ight Triangle 11">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72A71A9-412B-4739-9041-2BD851CA14C9}"/>
              </a:ext>
            </a:extLst>
          </p:cNvPr>
          <p:cNvSpPr>
            <a:spLocks noGrp="1"/>
          </p:cNvSpPr>
          <p:nvPr>
            <p:ph type="title"/>
          </p:nvPr>
        </p:nvSpPr>
        <p:spPr>
          <a:xfrm>
            <a:off x="1123356" y="1188637"/>
            <a:ext cx="9984615" cy="1597228"/>
          </a:xfrm>
        </p:spPr>
        <p:txBody>
          <a:bodyPr>
            <a:normAutofit/>
          </a:bodyPr>
          <a:lstStyle/>
          <a:p>
            <a:r>
              <a:rPr lang="en-US" sz="3300"/>
              <a:t>Nodes of ranvier</a:t>
            </a:r>
            <a:br>
              <a:rPr lang="en-US" sz="3300"/>
            </a:br>
            <a:br>
              <a:rPr lang="en-US" sz="3300"/>
            </a:br>
            <a:endParaRPr lang="en-GB" sz="3300"/>
          </a:p>
        </p:txBody>
      </p:sp>
      <p:pic>
        <p:nvPicPr>
          <p:cNvPr id="5" name="Picture 4" descr="A picture containing text, map&#10;&#10;Description automatically generated">
            <a:extLst>
              <a:ext uri="{FF2B5EF4-FFF2-40B4-BE49-F238E27FC236}">
                <a16:creationId xmlns:a16="http://schemas.microsoft.com/office/drawing/2014/main" id="{FA4530ED-2D78-474B-A759-9C632866170A}"/>
              </a:ext>
            </a:extLst>
          </p:cNvPr>
          <p:cNvPicPr>
            <a:picLocks noChangeAspect="1"/>
          </p:cNvPicPr>
          <p:nvPr/>
        </p:nvPicPr>
        <p:blipFill>
          <a:blip r:embed="rId2">
            <a:extLst>
              <a:ext uri="{28A0092B-C50C-407E-A947-70E740481C1C}">
                <a14:useLocalDpi xmlns:a14="http://schemas.microsoft.com/office/drawing/2010/main" val="0"/>
              </a:ext>
            </a:extLst>
          </a:blip>
          <a:srcRect l="18152" r="15354" b="2"/>
          <a:stretch>
            <a:fillRect/>
          </a:stretch>
        </p:blipFill>
        <p:spPr>
          <a:xfrm>
            <a:off x="1123357" y="3018327"/>
            <a:ext cx="3533985" cy="2728198"/>
          </a:xfrm>
          <a:prstGeom prst="rect">
            <a:avLst/>
          </a:prstGeom>
        </p:spPr>
      </p:pic>
      <p:sp>
        <p:nvSpPr>
          <p:cNvPr id="3" name="Content Placeholder 2">
            <a:extLst>
              <a:ext uri="{FF2B5EF4-FFF2-40B4-BE49-F238E27FC236}">
                <a16:creationId xmlns:a16="http://schemas.microsoft.com/office/drawing/2014/main" id="{A2FCD2BF-4BC7-496C-B7E5-956E4FA576BE}"/>
              </a:ext>
            </a:extLst>
          </p:cNvPr>
          <p:cNvSpPr>
            <a:spLocks noGrp="1"/>
          </p:cNvSpPr>
          <p:nvPr>
            <p:ph idx="1"/>
          </p:nvPr>
        </p:nvSpPr>
        <p:spPr>
          <a:xfrm>
            <a:off x="5255260" y="2998278"/>
            <a:ext cx="4428236" cy="2728198"/>
          </a:xfrm>
        </p:spPr>
        <p:txBody>
          <a:bodyPr anchor="t">
            <a:normAutofit/>
          </a:bodyPr>
          <a:lstStyle/>
          <a:p>
            <a:r>
              <a:rPr lang="en-US" sz="2000"/>
              <a:t>Nodes of Ranvier: the Nodes of Ranvier are the spaces between the myelin sheath.  As the signal travels down the axon it actually jumps from one node to another.  Go with “noses” and picture noses between the “sheep” the signal jumps from one nostril to another. </a:t>
            </a:r>
          </a:p>
          <a:p>
            <a:r>
              <a:rPr lang="en-US" sz="2000"/>
              <a:t> </a:t>
            </a:r>
            <a:endParaRPr lang="en-GB" sz="2000"/>
          </a:p>
        </p:txBody>
      </p:sp>
    </p:spTree>
    <p:extLst>
      <p:ext uri="{BB962C8B-B14F-4D97-AF65-F5344CB8AC3E}">
        <p14:creationId xmlns:p14="http://schemas.microsoft.com/office/powerpoint/2010/main" val="2378874594"/>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ight Triangle 11">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6434B8D-C5B7-41AA-A67C-039E632311B0}"/>
              </a:ext>
            </a:extLst>
          </p:cNvPr>
          <p:cNvSpPr>
            <a:spLocks noGrp="1"/>
          </p:cNvSpPr>
          <p:nvPr>
            <p:ph type="title"/>
          </p:nvPr>
        </p:nvSpPr>
        <p:spPr>
          <a:xfrm>
            <a:off x="1123356" y="1188637"/>
            <a:ext cx="9984615" cy="1597228"/>
          </a:xfrm>
        </p:spPr>
        <p:txBody>
          <a:bodyPr>
            <a:normAutofit/>
          </a:bodyPr>
          <a:lstStyle/>
          <a:p>
            <a:r>
              <a:rPr lang="en-US" sz="2000"/>
              <a:t>Pineal Gland</a:t>
            </a:r>
            <a:br>
              <a:rPr lang="en-US" sz="2000"/>
            </a:br>
            <a:br>
              <a:rPr lang="en-US" sz="2000"/>
            </a:br>
            <a:br>
              <a:rPr lang="en-US" sz="2000"/>
            </a:br>
            <a:br>
              <a:rPr lang="en-US" sz="2000"/>
            </a:br>
            <a:r>
              <a:rPr lang="en-US" sz="2000"/>
              <a:t> </a:t>
            </a:r>
            <a:endParaRPr lang="en-GB" sz="2000"/>
          </a:p>
        </p:txBody>
      </p:sp>
      <p:pic>
        <p:nvPicPr>
          <p:cNvPr id="5" name="Picture 4" descr="A picture containing text&#10;&#10;Description automatically generated">
            <a:extLst>
              <a:ext uri="{FF2B5EF4-FFF2-40B4-BE49-F238E27FC236}">
                <a16:creationId xmlns:a16="http://schemas.microsoft.com/office/drawing/2014/main" id="{E4C5E803-6346-436F-A6DC-BEE55CD56249}"/>
              </a:ext>
            </a:extLst>
          </p:cNvPr>
          <p:cNvPicPr>
            <a:picLocks noChangeAspect="1"/>
          </p:cNvPicPr>
          <p:nvPr/>
        </p:nvPicPr>
        <p:blipFill rotWithShape="1">
          <a:blip r:embed="rId2">
            <a:extLst>
              <a:ext uri="{28A0092B-C50C-407E-A947-70E740481C1C}">
                <a14:useLocalDpi xmlns:a14="http://schemas.microsoft.com/office/drawing/2010/main" val="0"/>
              </a:ext>
            </a:extLst>
          </a:blip>
          <a:srcRect t="10306"/>
          <a:stretch>
            <a:fillRect/>
          </a:stretch>
        </p:blipFill>
        <p:spPr>
          <a:xfrm>
            <a:off x="1123357" y="3018327"/>
            <a:ext cx="3533985" cy="2728198"/>
          </a:xfrm>
          <a:prstGeom prst="rect">
            <a:avLst/>
          </a:prstGeom>
        </p:spPr>
      </p:pic>
      <p:sp>
        <p:nvSpPr>
          <p:cNvPr id="3" name="Content Placeholder 2">
            <a:extLst>
              <a:ext uri="{FF2B5EF4-FFF2-40B4-BE49-F238E27FC236}">
                <a16:creationId xmlns:a16="http://schemas.microsoft.com/office/drawing/2014/main" id="{EE8A1C48-22AF-4A48-9742-54138B9C84FA}"/>
              </a:ext>
            </a:extLst>
          </p:cNvPr>
          <p:cNvSpPr>
            <a:spLocks noGrp="1"/>
          </p:cNvSpPr>
          <p:nvPr>
            <p:ph idx="1"/>
          </p:nvPr>
        </p:nvSpPr>
        <p:spPr>
          <a:xfrm>
            <a:off x="5255260" y="2998278"/>
            <a:ext cx="4428236" cy="2728198"/>
          </a:xfrm>
        </p:spPr>
        <p:txBody>
          <a:bodyPr anchor="t">
            <a:normAutofit/>
          </a:bodyPr>
          <a:lstStyle/>
          <a:p>
            <a:r>
              <a:rPr lang="en-US" sz="2000"/>
              <a:t>Pineal Gland:  the pineal gland secretes melatonin.  Use “pins and needles in a melon” as the mnemonic. </a:t>
            </a:r>
          </a:p>
          <a:p>
            <a:endParaRPr lang="en-GB" sz="2000"/>
          </a:p>
        </p:txBody>
      </p:sp>
    </p:spTree>
    <p:extLst>
      <p:ext uri="{BB962C8B-B14F-4D97-AF65-F5344CB8AC3E}">
        <p14:creationId xmlns:p14="http://schemas.microsoft.com/office/powerpoint/2010/main" val="371558715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A75AF-5601-4188-B5A6-91EA0D933DA8}"/>
              </a:ext>
            </a:extLst>
          </p:cNvPr>
          <p:cNvSpPr>
            <a:spLocks noGrp="1"/>
          </p:cNvSpPr>
          <p:nvPr>
            <p:ph type="title"/>
          </p:nvPr>
        </p:nvSpPr>
        <p:spPr>
          <a:xfrm>
            <a:off x="838200" y="365125"/>
            <a:ext cx="10515600" cy="1325563"/>
          </a:xfrm>
        </p:spPr>
        <p:txBody>
          <a:bodyPr>
            <a:normAutofit/>
          </a:bodyPr>
          <a:lstStyle/>
          <a:p>
            <a:r>
              <a:rPr lang="en-US" dirty="0"/>
              <a:t>Corpus Callosum </a:t>
            </a:r>
            <a:endParaRPr lang="en-GB" dirty="0"/>
          </a:p>
        </p:txBody>
      </p:sp>
      <p:pic>
        <p:nvPicPr>
          <p:cNvPr id="5" name="Picture 4" descr="A picture containing fruit, black, man&#10;&#10;Description automatically generated">
            <a:extLst>
              <a:ext uri="{FF2B5EF4-FFF2-40B4-BE49-F238E27FC236}">
                <a16:creationId xmlns:a16="http://schemas.microsoft.com/office/drawing/2014/main" id="{D79AE0EB-1D8F-47A4-863A-5537AEB5C679}"/>
              </a:ext>
            </a:extLst>
          </p:cNvPr>
          <p:cNvPicPr>
            <a:picLocks noChangeAspect="1"/>
          </p:cNvPicPr>
          <p:nvPr/>
        </p:nvPicPr>
        <p:blipFill rotWithShape="1">
          <a:blip r:embed="rId2">
            <a:extLst>
              <a:ext uri="{28A0092B-C50C-407E-A947-70E740481C1C}">
                <a14:useLocalDpi xmlns:a14="http://schemas.microsoft.com/office/drawing/2010/main" val="0"/>
              </a:ext>
            </a:extLst>
          </a:blip>
          <a:srcRect r="1728" b="-1"/>
          <a:stretch/>
        </p:blipFill>
        <p:spPr>
          <a:xfrm>
            <a:off x="1000434" y="1904283"/>
            <a:ext cx="3173564" cy="3448850"/>
          </a:xfrm>
          <a:prstGeom prst="rect">
            <a:avLst/>
          </a:prstGeom>
        </p:spPr>
      </p:pic>
      <p:sp>
        <p:nvSpPr>
          <p:cNvPr id="3" name="Content Placeholder 2">
            <a:extLst>
              <a:ext uri="{FF2B5EF4-FFF2-40B4-BE49-F238E27FC236}">
                <a16:creationId xmlns:a16="http://schemas.microsoft.com/office/drawing/2014/main" id="{8EEEF1A5-3BCF-4E3A-9D2A-655E48F16085}"/>
              </a:ext>
            </a:extLst>
          </p:cNvPr>
          <p:cNvSpPr>
            <a:spLocks noGrp="1"/>
          </p:cNvSpPr>
          <p:nvPr>
            <p:ph idx="1"/>
          </p:nvPr>
        </p:nvSpPr>
        <p:spPr>
          <a:xfrm>
            <a:off x="4650658" y="1825625"/>
            <a:ext cx="6703142" cy="4351338"/>
          </a:xfrm>
        </p:spPr>
        <p:txBody>
          <a:bodyPr>
            <a:normAutofit/>
          </a:bodyPr>
          <a:lstStyle/>
          <a:p>
            <a:r>
              <a:rPr lang="en-US" sz="2400" dirty="0"/>
              <a:t>Corpus Callosum: the corpus callosum connects the two hemispheres.  Thus, the </a:t>
            </a:r>
            <a:r>
              <a:rPr lang="en-US" sz="2400" dirty="0" err="1"/>
              <a:t>corPLUS</a:t>
            </a:r>
            <a:r>
              <a:rPr lang="en-US" sz="2400" dirty="0"/>
              <a:t> </a:t>
            </a:r>
            <a:r>
              <a:rPr lang="en-US" sz="2400" dirty="0" err="1"/>
              <a:t>CalloSUM</a:t>
            </a:r>
            <a:r>
              <a:rPr lang="en-US" sz="2400" dirty="0"/>
              <a:t>.</a:t>
            </a:r>
          </a:p>
          <a:p>
            <a:endParaRPr lang="en-US" sz="2400" dirty="0"/>
          </a:p>
          <a:p>
            <a:endParaRPr lang="en-US" sz="2400" dirty="0"/>
          </a:p>
          <a:p>
            <a:r>
              <a:rPr lang="en-US" sz="2400" dirty="0"/>
              <a:t>Corpus Callosum: it is through the corpus callosum that the two hemispheres communicate.  Thus, you could also picture “corpus CALL SOMEONE”. </a:t>
            </a:r>
          </a:p>
          <a:p>
            <a:endParaRPr lang="en-US" sz="2400" dirty="0"/>
          </a:p>
          <a:p>
            <a:pPr marL="0" indent="0">
              <a:buNone/>
            </a:pPr>
            <a:r>
              <a:rPr lang="en-US" sz="2400" dirty="0"/>
              <a:t> </a:t>
            </a:r>
          </a:p>
          <a:p>
            <a:endParaRPr lang="en-US" sz="2400" dirty="0"/>
          </a:p>
          <a:p>
            <a:endParaRPr lang="en-US" sz="2400" dirty="0"/>
          </a:p>
          <a:p>
            <a:endParaRPr lang="en-US" sz="2400" dirty="0"/>
          </a:p>
          <a:p>
            <a:endParaRPr lang="en-GB" sz="2400" dirty="0"/>
          </a:p>
        </p:txBody>
      </p:sp>
    </p:spTree>
    <p:extLst>
      <p:ext uri="{BB962C8B-B14F-4D97-AF65-F5344CB8AC3E}">
        <p14:creationId xmlns:p14="http://schemas.microsoft.com/office/powerpoint/2010/main" val="3633227391"/>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ight Triangle 11">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2DC00E1-5DC4-4F30-BF88-1F1B6A10404F}"/>
              </a:ext>
            </a:extLst>
          </p:cNvPr>
          <p:cNvSpPr>
            <a:spLocks noGrp="1"/>
          </p:cNvSpPr>
          <p:nvPr>
            <p:ph type="title"/>
          </p:nvPr>
        </p:nvSpPr>
        <p:spPr>
          <a:xfrm>
            <a:off x="1123356" y="1188637"/>
            <a:ext cx="9984615" cy="1597228"/>
          </a:xfrm>
        </p:spPr>
        <p:txBody>
          <a:bodyPr>
            <a:normAutofit/>
          </a:bodyPr>
          <a:lstStyle/>
          <a:p>
            <a:r>
              <a:rPr lang="en-US" sz="6000"/>
              <a:t>Broca area</a:t>
            </a:r>
            <a:endParaRPr lang="en-GB" sz="6000"/>
          </a:p>
        </p:txBody>
      </p:sp>
      <p:pic>
        <p:nvPicPr>
          <p:cNvPr id="5" name="Picture 4" descr="A close up of a book&#10;&#10;Description automatically generated">
            <a:extLst>
              <a:ext uri="{FF2B5EF4-FFF2-40B4-BE49-F238E27FC236}">
                <a16:creationId xmlns:a16="http://schemas.microsoft.com/office/drawing/2014/main" id="{3A75B463-C942-4360-8083-C63AD96E8F8A}"/>
              </a:ext>
            </a:extLst>
          </p:cNvPr>
          <p:cNvPicPr>
            <a:picLocks noChangeAspect="1"/>
          </p:cNvPicPr>
          <p:nvPr/>
        </p:nvPicPr>
        <p:blipFill rotWithShape="1">
          <a:blip r:embed="rId2">
            <a:extLst>
              <a:ext uri="{28A0092B-C50C-407E-A947-70E740481C1C}">
                <a14:useLocalDpi xmlns:a14="http://schemas.microsoft.com/office/drawing/2010/main" val="0"/>
              </a:ext>
            </a:extLst>
          </a:blip>
          <a:srcRect t="6778" r="-1" b="8115"/>
          <a:stretch>
            <a:fillRect/>
          </a:stretch>
        </p:blipFill>
        <p:spPr>
          <a:xfrm>
            <a:off x="1123357" y="3018327"/>
            <a:ext cx="3533985" cy="2728198"/>
          </a:xfrm>
          <a:prstGeom prst="rect">
            <a:avLst/>
          </a:prstGeom>
        </p:spPr>
      </p:pic>
      <p:sp>
        <p:nvSpPr>
          <p:cNvPr id="3" name="Content Placeholder 2">
            <a:extLst>
              <a:ext uri="{FF2B5EF4-FFF2-40B4-BE49-F238E27FC236}">
                <a16:creationId xmlns:a16="http://schemas.microsoft.com/office/drawing/2014/main" id="{6945FFCF-8CF6-4D81-830D-019F2250E144}"/>
              </a:ext>
            </a:extLst>
          </p:cNvPr>
          <p:cNvSpPr>
            <a:spLocks noGrp="1"/>
          </p:cNvSpPr>
          <p:nvPr>
            <p:ph idx="1"/>
          </p:nvPr>
        </p:nvSpPr>
        <p:spPr>
          <a:xfrm>
            <a:off x="5255260" y="2998278"/>
            <a:ext cx="4428236" cy="2728198"/>
          </a:xfrm>
        </p:spPr>
        <p:txBody>
          <a:bodyPr anchor="t">
            <a:normAutofit/>
          </a:bodyPr>
          <a:lstStyle/>
          <a:p>
            <a:r>
              <a:rPr lang="en-US" sz="2000"/>
              <a:t>Broca’s area: Broca’s area is the area of the brain responsible for producing speech.  If it is damaged, you can understand what someone says, but your speech is disjointed.  In other words, “Broca’s speech is broken” or “Broca’s banter is broken”. </a:t>
            </a:r>
          </a:p>
          <a:p>
            <a:endParaRPr lang="en-US" sz="2000"/>
          </a:p>
          <a:p>
            <a:endParaRPr lang="en-GB" sz="2000"/>
          </a:p>
        </p:txBody>
      </p:sp>
    </p:spTree>
    <p:extLst>
      <p:ext uri="{BB962C8B-B14F-4D97-AF65-F5344CB8AC3E}">
        <p14:creationId xmlns:p14="http://schemas.microsoft.com/office/powerpoint/2010/main" val="3566721131"/>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ight Triangle 11">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21E0D4B-0648-4C8C-82FE-08B02F76B7C1}"/>
              </a:ext>
            </a:extLst>
          </p:cNvPr>
          <p:cNvSpPr>
            <a:spLocks noGrp="1"/>
          </p:cNvSpPr>
          <p:nvPr>
            <p:ph type="title"/>
          </p:nvPr>
        </p:nvSpPr>
        <p:spPr>
          <a:xfrm>
            <a:off x="1123356" y="1188637"/>
            <a:ext cx="9984615" cy="1597228"/>
          </a:xfrm>
        </p:spPr>
        <p:txBody>
          <a:bodyPr>
            <a:normAutofit/>
          </a:bodyPr>
          <a:lstStyle/>
          <a:p>
            <a:r>
              <a:rPr lang="en-US" sz="6000"/>
              <a:t>Wenicke’s </a:t>
            </a:r>
            <a:endParaRPr lang="en-GB" sz="6000"/>
          </a:p>
        </p:txBody>
      </p:sp>
      <p:pic>
        <p:nvPicPr>
          <p:cNvPr id="5" name="Picture 4" descr="A close up of a logo&#10;&#10;Description automatically generated">
            <a:extLst>
              <a:ext uri="{FF2B5EF4-FFF2-40B4-BE49-F238E27FC236}">
                <a16:creationId xmlns:a16="http://schemas.microsoft.com/office/drawing/2014/main" id="{F6369C11-C009-4C64-B258-8EC25FDDFA07}"/>
              </a:ext>
            </a:extLst>
          </p:cNvPr>
          <p:cNvPicPr>
            <a:picLocks noChangeAspect="1"/>
          </p:cNvPicPr>
          <p:nvPr/>
        </p:nvPicPr>
        <p:blipFill>
          <a:blip r:embed="rId2">
            <a:extLst>
              <a:ext uri="{28A0092B-C50C-407E-A947-70E740481C1C}">
                <a14:useLocalDpi xmlns:a14="http://schemas.microsoft.com/office/drawing/2010/main" val="0"/>
              </a:ext>
            </a:extLst>
          </a:blip>
          <a:srcRect l="10987" r="17411" b="1"/>
          <a:stretch>
            <a:fillRect/>
          </a:stretch>
        </p:blipFill>
        <p:spPr>
          <a:xfrm>
            <a:off x="1123357" y="3018327"/>
            <a:ext cx="3533985" cy="2728198"/>
          </a:xfrm>
          <a:prstGeom prst="rect">
            <a:avLst/>
          </a:prstGeom>
        </p:spPr>
      </p:pic>
      <p:sp>
        <p:nvSpPr>
          <p:cNvPr id="3" name="Content Placeholder 2">
            <a:extLst>
              <a:ext uri="{FF2B5EF4-FFF2-40B4-BE49-F238E27FC236}">
                <a16:creationId xmlns:a16="http://schemas.microsoft.com/office/drawing/2014/main" id="{8EEB5BA1-5722-401D-BFB7-B100F78F004C}"/>
              </a:ext>
            </a:extLst>
          </p:cNvPr>
          <p:cNvSpPr>
            <a:spLocks noGrp="1"/>
          </p:cNvSpPr>
          <p:nvPr>
            <p:ph idx="1"/>
          </p:nvPr>
        </p:nvSpPr>
        <p:spPr>
          <a:xfrm>
            <a:off x="5255260" y="2998278"/>
            <a:ext cx="4428236" cy="2728198"/>
          </a:xfrm>
        </p:spPr>
        <p:txBody>
          <a:bodyPr anchor="t">
            <a:normAutofit/>
          </a:bodyPr>
          <a:lstStyle/>
          <a:p>
            <a:r>
              <a:rPr lang="en-US" sz="1900"/>
              <a:t>Wernicke’s area: Wernicke’s area is responsible for the comprehension of speech.  If you have an aphasia in this area of the brain you are unable to understand and respond to what people are saying to you.  In other words, “Wernicke’s comprehension is crappy”.</a:t>
            </a:r>
          </a:p>
          <a:p>
            <a:endParaRPr lang="en-US" sz="1900"/>
          </a:p>
          <a:p>
            <a:r>
              <a:rPr lang="en-US" sz="1900"/>
              <a:t> </a:t>
            </a:r>
            <a:endParaRPr lang="en-GB" sz="1900"/>
          </a:p>
        </p:txBody>
      </p:sp>
    </p:spTree>
    <p:extLst>
      <p:ext uri="{BB962C8B-B14F-4D97-AF65-F5344CB8AC3E}">
        <p14:creationId xmlns:p14="http://schemas.microsoft.com/office/powerpoint/2010/main" val="123043749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C27A4-31DE-4AEF-B97A-845BECE776AA}"/>
              </a:ext>
            </a:extLst>
          </p:cNvPr>
          <p:cNvSpPr>
            <a:spLocks noGrp="1"/>
          </p:cNvSpPr>
          <p:nvPr>
            <p:ph type="title"/>
          </p:nvPr>
        </p:nvSpPr>
        <p:spPr>
          <a:xfrm>
            <a:off x="1524000" y="1122362"/>
            <a:ext cx="9144000" cy="2840037"/>
          </a:xfrm>
        </p:spPr>
        <p:txBody>
          <a:bodyPr vert="horz" lIns="91440" tIns="45720" rIns="91440" bIns="45720" rtlCol="0" anchor="b">
            <a:normAutofit/>
          </a:bodyPr>
          <a:lstStyle/>
          <a:p>
            <a:pPr algn="ctr"/>
            <a:r>
              <a:rPr lang="en-US" sz="5800" kern="1200">
                <a:solidFill>
                  <a:schemeClr val="tx1"/>
                </a:solidFill>
                <a:latin typeface="+mj-lt"/>
                <a:ea typeface="+mj-ea"/>
                <a:cs typeface="+mj-cs"/>
              </a:rPr>
              <a:t>Now try the following </a:t>
            </a:r>
          </a:p>
        </p:txBody>
      </p:sp>
      <p:sp>
        <p:nvSpPr>
          <p:cNvPr id="3" name="Content Placeholder 2">
            <a:extLst>
              <a:ext uri="{FF2B5EF4-FFF2-40B4-BE49-F238E27FC236}">
                <a16:creationId xmlns:a16="http://schemas.microsoft.com/office/drawing/2014/main" id="{D317EFB2-EC9D-4506-88D4-17C1062385EE}"/>
              </a:ext>
            </a:extLst>
          </p:cNvPr>
          <p:cNvSpPr>
            <a:spLocks noGrp="1"/>
          </p:cNvSpPr>
          <p:nvPr>
            <p:ph idx="1"/>
          </p:nvPr>
        </p:nvSpPr>
        <p:spPr>
          <a:xfrm>
            <a:off x="1524000" y="4256436"/>
            <a:ext cx="9144000" cy="1600818"/>
          </a:xfrm>
        </p:spPr>
        <p:txBody>
          <a:bodyPr vert="horz" lIns="91440" tIns="45720" rIns="91440" bIns="45720" rtlCol="0">
            <a:normAutofit/>
          </a:bodyPr>
          <a:lstStyle/>
          <a:p>
            <a:pPr marL="0" indent="0" algn="ctr">
              <a:buNone/>
            </a:pPr>
            <a:r>
              <a:rPr lang="en-US" sz="2400" kern="1200" dirty="0">
                <a:solidFill>
                  <a:schemeClr val="accent1">
                    <a:lumMod val="60000"/>
                    <a:lumOff val="40000"/>
                  </a:schemeClr>
                </a:solidFill>
                <a:latin typeface="+mn-lt"/>
                <a:ea typeface="+mn-ea"/>
                <a:cs typeface="+mn-cs"/>
              </a:rPr>
              <a:t>https://quizizz.com/admin/quiz/589cd327d82392cc0a832a3c/brain-lobes-functions</a:t>
            </a:r>
          </a:p>
        </p:txBody>
      </p:sp>
    </p:spTree>
    <p:extLst>
      <p:ext uri="{BB962C8B-B14F-4D97-AF65-F5344CB8AC3E}">
        <p14:creationId xmlns:p14="http://schemas.microsoft.com/office/powerpoint/2010/main" val="2848279328"/>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A119C985-67FE-4F5F-8C06-4C0B6E5F561B}"/>
              </a:ext>
            </a:extLst>
          </p:cNvPr>
          <p:cNvSpPr>
            <a:spLocks noGrp="1" noChangeArrowheads="1"/>
          </p:cNvSpPr>
          <p:nvPr>
            <p:ph type="title"/>
          </p:nvPr>
        </p:nvSpPr>
        <p:spPr>
          <a:xfrm>
            <a:off x="646111" y="452718"/>
            <a:ext cx="9404723" cy="1400530"/>
          </a:xfrm>
        </p:spPr>
        <p:txBody>
          <a:bodyPr>
            <a:normAutofit/>
          </a:bodyPr>
          <a:lstStyle/>
          <a:p>
            <a:r>
              <a:rPr lang="en-GB" altLang="en-US">
                <a:latin typeface="Comic Sans MS" panose="030F0702030302020204" pitchFamily="66" charset="0"/>
              </a:rPr>
              <a:t>Objectives</a:t>
            </a:r>
          </a:p>
        </p:txBody>
      </p:sp>
      <p:graphicFrame>
        <p:nvGraphicFramePr>
          <p:cNvPr id="4101" name="Rectangle 3">
            <a:extLst>
              <a:ext uri="{FF2B5EF4-FFF2-40B4-BE49-F238E27FC236}">
                <a16:creationId xmlns:a16="http://schemas.microsoft.com/office/drawing/2014/main" id="{D1800F66-18C7-43E9-AB9F-D0E87452EA73}"/>
              </a:ext>
            </a:extLst>
          </p:cNvPr>
          <p:cNvGraphicFramePr>
            <a:graphicFrameLocks noGrp="1"/>
          </p:cNvGraphicFramePr>
          <p:nvPr>
            <p:ph idx="1"/>
          </p:nvPr>
        </p:nvGraphicFramePr>
        <p:xfrm>
          <a:off x="1103312" y="2052918"/>
          <a:ext cx="8946541" cy="41954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WordArt 2">
            <a:extLst>
              <a:ext uri="{FF2B5EF4-FFF2-40B4-BE49-F238E27FC236}">
                <a16:creationId xmlns:a16="http://schemas.microsoft.com/office/drawing/2014/main" id="{12E9DA01-FEF4-4AC6-9D53-60A5C27F2353}"/>
              </a:ext>
            </a:extLst>
          </p:cNvPr>
          <p:cNvSpPr>
            <a:spLocks noChangeArrowheads="1" noChangeShapeType="1" noTextEdit="1"/>
          </p:cNvSpPr>
          <p:nvPr/>
        </p:nvSpPr>
        <p:spPr bwMode="auto">
          <a:xfrm>
            <a:off x="1103312" y="452718"/>
            <a:ext cx="8947522" cy="1400530"/>
          </a:xfrm>
          <a:prstGeom prst="rect">
            <a:avLst/>
          </a:prstGeom>
        </p:spPr>
        <p:txBody>
          <a:bodyPr vert="horz" lIns="91440" tIns="45720" rIns="91440" bIns="45720" rtlCol="0" fromWordArt="1" anchor="ctr">
            <a:prstTxWarp prst="textPlain">
              <a:avLst>
                <a:gd name="adj" fmla="val 50000"/>
              </a:avLst>
            </a:prstTxWarp>
            <a:normAutofit/>
            <a:scene3d>
              <a:camera prst="legacyObliqueRight"/>
              <a:lightRig rig="legacyHarsh3" dir="t"/>
            </a:scene3d>
            <a:sp3d extrusionH="100000" prstMaterial="legacyMatte">
              <a:extrusionClr>
                <a:srgbClr val="663300"/>
              </a:extrusionClr>
              <a:contourClr>
                <a:srgbClr val="CC99FF"/>
              </a:contourClr>
            </a:sp3d>
          </a:bodyPr>
          <a:lstStyle/>
          <a:p>
            <a:pPr>
              <a:spcBef>
                <a:spcPct val="0"/>
              </a:spcBef>
              <a:spcAft>
                <a:spcPts val="600"/>
              </a:spcAft>
            </a:pPr>
            <a:r>
              <a:rPr lang="en-US" sz="4200">
                <a:ln w="9525">
                  <a:round/>
                  <a:headEnd/>
                  <a:tailEnd/>
                </a:ln>
                <a:solidFill>
                  <a:srgbClr val="FFFFFF"/>
                </a:solidFill>
                <a:latin typeface="+mj-lt"/>
                <a:ea typeface="+mj-ea"/>
                <a:cs typeface="+mj-cs"/>
              </a:rPr>
              <a:t>The Endocrine System</a:t>
            </a:r>
          </a:p>
        </p:txBody>
      </p:sp>
      <p:sp>
        <p:nvSpPr>
          <p:cNvPr id="2053" name="Rectangle 6">
            <a:extLst>
              <a:ext uri="{FF2B5EF4-FFF2-40B4-BE49-F238E27FC236}">
                <a16:creationId xmlns:a16="http://schemas.microsoft.com/office/drawing/2014/main" id="{EB477327-B32B-4290-AE90-51744F79F1BB}"/>
              </a:ext>
            </a:extLst>
          </p:cNvPr>
          <p:cNvSpPr>
            <a:spLocks noGrp="1" noChangeArrowheads="1"/>
          </p:cNvSpPr>
          <p:nvPr>
            <p:ph idx="1"/>
          </p:nvPr>
        </p:nvSpPr>
        <p:spPr>
          <a:xfrm>
            <a:off x="1103312" y="2763520"/>
            <a:ext cx="8946541" cy="3484879"/>
          </a:xfrm>
        </p:spPr>
        <p:txBody>
          <a:bodyPr vert="horz" lIns="91440" tIns="45720" rIns="91440" bIns="45720" rtlCol="0">
            <a:normAutofit/>
          </a:bodyPr>
          <a:lstStyle/>
          <a:p>
            <a:r>
              <a:rPr lang="en-US" altLang="en-US"/>
              <a:t>Main Function:</a:t>
            </a:r>
          </a:p>
          <a:p>
            <a:r>
              <a:rPr lang="en-US" altLang="en-US"/>
              <a:t>	It releases hormones into the blood to signal other cells to behave in certain ways.  It is a slow but widespread form of communication.</a:t>
            </a:r>
          </a:p>
          <a:p>
            <a:r>
              <a:rPr lang="en-US" altLang="en-US"/>
              <a:t>Chemical communication</a:t>
            </a:r>
          </a:p>
          <a:p>
            <a:endParaRPr lang="en-US" altLang="en-US"/>
          </a:p>
          <a:p>
            <a:endParaRPr lang="en-US" altLang="en-US"/>
          </a:p>
        </p:txBody>
      </p:sp>
      <p:sp>
        <p:nvSpPr>
          <p:cNvPr id="2051" name="WordArt 4">
            <a:extLst>
              <a:ext uri="{FF2B5EF4-FFF2-40B4-BE49-F238E27FC236}">
                <a16:creationId xmlns:a16="http://schemas.microsoft.com/office/drawing/2014/main" id="{FEEA750C-F31F-4C98-91F4-D1083FD71C85}"/>
              </a:ext>
            </a:extLst>
          </p:cNvPr>
          <p:cNvSpPr>
            <a:spLocks noChangeArrowheads="1" noChangeShapeType="1" noTextEdit="1"/>
          </p:cNvSpPr>
          <p:nvPr/>
        </p:nvSpPr>
        <p:spPr bwMode="auto">
          <a:xfrm>
            <a:off x="3505200" y="5867400"/>
            <a:ext cx="5105400" cy="457200"/>
          </a:xfrm>
          <a:prstGeom prst="rect">
            <a:avLst/>
          </a:prstGeom>
        </p:spPr>
        <p:txBody>
          <a:bodyPr wrap="none" fromWordArt="1">
            <a:prstTxWarp prst="textPlain">
              <a:avLst>
                <a:gd name="adj" fmla="val 50000"/>
              </a:avLst>
            </a:prstTxWarp>
            <a:scene3d>
              <a:camera prst="legacyObliqueRight"/>
              <a:lightRig rig="legacyHarsh3" dir="t"/>
            </a:scene3d>
            <a:sp3d extrusionH="100000" prstMaterial="legacyMatte">
              <a:extrusionClr>
                <a:srgbClr val="663300"/>
              </a:extrusionClr>
              <a:contourClr>
                <a:srgbClr val="CC99FF"/>
              </a:contourClr>
            </a:sp3d>
          </a:bodyPr>
          <a:lstStyle/>
          <a:p>
            <a:pPr algn="ctr"/>
            <a:endParaRPr lang="en-GB" kern="10" dirty="0">
              <a:ln w="9525">
                <a:round/>
                <a:headEnd/>
                <a:tailEnd/>
              </a:ln>
              <a:gradFill rotWithShape="1">
                <a:gsLst>
                  <a:gs pos="0">
                    <a:srgbClr val="CC99FF"/>
                  </a:gs>
                  <a:gs pos="100000">
                    <a:srgbClr val="00FFFF"/>
                  </a:gs>
                </a:gsLst>
                <a:lin ang="5400000" scaled="1"/>
              </a:gradFill>
              <a:latin typeface="Arial Black" panose="020B0A04020102020204" pitchFamily="34" charset="0"/>
            </a:endParaRPr>
          </a:p>
        </p:txBody>
      </p:sp>
      <p:sp>
        <p:nvSpPr>
          <p:cNvPr id="2052" name="WordArt 5">
            <a:extLst>
              <a:ext uri="{FF2B5EF4-FFF2-40B4-BE49-F238E27FC236}">
                <a16:creationId xmlns:a16="http://schemas.microsoft.com/office/drawing/2014/main" id="{65A9409B-00DD-4687-822F-190792DC0C5D}"/>
              </a:ext>
            </a:extLst>
          </p:cNvPr>
          <p:cNvSpPr>
            <a:spLocks noChangeArrowheads="1" noChangeShapeType="1" noTextEdit="1"/>
          </p:cNvSpPr>
          <p:nvPr/>
        </p:nvSpPr>
        <p:spPr bwMode="auto">
          <a:xfrm>
            <a:off x="4191000" y="5257800"/>
            <a:ext cx="3429000" cy="457200"/>
          </a:xfrm>
          <a:prstGeom prst="rect">
            <a:avLst/>
          </a:prstGeom>
        </p:spPr>
        <p:txBody>
          <a:bodyPr wrap="none" fromWordArt="1">
            <a:prstTxWarp prst="textPlain">
              <a:avLst>
                <a:gd name="adj" fmla="val 50000"/>
              </a:avLst>
            </a:prstTxWarp>
            <a:scene3d>
              <a:camera prst="legacyObliqueRight"/>
              <a:lightRig rig="legacyHarsh3" dir="t"/>
            </a:scene3d>
            <a:sp3d extrusionH="100000" prstMaterial="legacyMatte">
              <a:extrusionClr>
                <a:srgbClr val="663300"/>
              </a:extrusionClr>
              <a:contourClr>
                <a:srgbClr val="CC99FF"/>
              </a:contourClr>
            </a:sp3d>
          </a:bodyPr>
          <a:lstStyle/>
          <a:p>
            <a:pPr algn="ctr"/>
            <a:endParaRPr lang="en-GB" kern="10" dirty="0">
              <a:ln w="9525">
                <a:round/>
                <a:headEnd/>
                <a:tailEnd/>
              </a:ln>
              <a:gradFill rotWithShape="1">
                <a:gsLst>
                  <a:gs pos="0">
                    <a:srgbClr val="CC99FF"/>
                  </a:gs>
                  <a:gs pos="100000">
                    <a:srgbClr val="00FFFF"/>
                  </a:gs>
                </a:gsLst>
                <a:lin ang="5400000" scaled="1"/>
              </a:gradFill>
              <a:latin typeface="Arial Black" panose="020B0A04020102020204" pitchFamily="34" charset="0"/>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21EF5886-9AC5-43CA-91D0-31AD2BB00BF2}"/>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rPr>
              <a:t>Two types of glands </a:t>
            </a:r>
          </a:p>
        </p:txBody>
      </p:sp>
      <p:graphicFrame>
        <p:nvGraphicFramePr>
          <p:cNvPr id="7" name="Content Placeholder 4">
            <a:extLst>
              <a:ext uri="{FF2B5EF4-FFF2-40B4-BE49-F238E27FC236}">
                <a16:creationId xmlns:a16="http://schemas.microsoft.com/office/drawing/2014/main" id="{9D0D338D-B8FB-C516-BB62-AF9CCA1ADD82}"/>
              </a:ext>
            </a:extLst>
          </p:cNvPr>
          <p:cNvGraphicFramePr>
            <a:graphicFrameLocks noGrp="1"/>
          </p:cNvGraphicFramePr>
          <p:nvPr>
            <p:ph idx="1"/>
            <p:extLst>
              <p:ext uri="{D42A27DB-BD31-4B8C-83A1-F6EECF244321}">
                <p14:modId xmlns:p14="http://schemas.microsoft.com/office/powerpoint/2010/main" val="3788606493"/>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3560716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648513D-382B-42E2-9A81-8EDBADE239EB}"/>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rPr>
              <a:t>Two types of hormones </a:t>
            </a:r>
          </a:p>
        </p:txBody>
      </p:sp>
      <p:graphicFrame>
        <p:nvGraphicFramePr>
          <p:cNvPr id="5" name="Content Placeholder 2">
            <a:extLst>
              <a:ext uri="{FF2B5EF4-FFF2-40B4-BE49-F238E27FC236}">
                <a16:creationId xmlns:a16="http://schemas.microsoft.com/office/drawing/2014/main" id="{4725537E-2BEF-86B3-E332-9362A9B8FA2B}"/>
              </a:ext>
            </a:extLst>
          </p:cNvPr>
          <p:cNvGraphicFramePr>
            <a:graphicFrameLocks noGrp="1"/>
          </p:cNvGraphicFramePr>
          <p:nvPr>
            <p:ph idx="1"/>
            <p:extLst>
              <p:ext uri="{D42A27DB-BD31-4B8C-83A1-F6EECF244321}">
                <p14:modId xmlns:p14="http://schemas.microsoft.com/office/powerpoint/2010/main" val="1625534404"/>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8052695"/>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297" name="Rectangle 12296">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99" name="Rectangle 12298">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301" name="Rectangle 12300">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303" name="Rectangle 12302">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305" name="Freeform: Shape 12304">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2307" name="Rectangle 12306">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290" name="Rectangle 2">
            <a:extLst>
              <a:ext uri="{FF2B5EF4-FFF2-40B4-BE49-F238E27FC236}">
                <a16:creationId xmlns:a16="http://schemas.microsoft.com/office/drawing/2014/main" id="{CE5F3FB8-3651-4A31-B0D9-DEB2BABD3C02}"/>
              </a:ext>
            </a:extLst>
          </p:cNvPr>
          <p:cNvSpPr>
            <a:spLocks noGrp="1" noChangeArrowheads="1"/>
          </p:cNvSpPr>
          <p:nvPr>
            <p:ph type="title"/>
          </p:nvPr>
        </p:nvSpPr>
        <p:spPr>
          <a:xfrm>
            <a:off x="586478" y="1683756"/>
            <a:ext cx="3115265" cy="2396359"/>
          </a:xfrm>
        </p:spPr>
        <p:txBody>
          <a:bodyPr anchor="b">
            <a:normAutofit/>
          </a:bodyPr>
          <a:lstStyle/>
          <a:p>
            <a:pPr algn="r"/>
            <a:r>
              <a:rPr lang="en-GB" altLang="en-US" sz="4000">
                <a:solidFill>
                  <a:srgbClr val="FFFFFF"/>
                </a:solidFill>
                <a:latin typeface="Comic Sans MS" panose="030F0702030302020204" pitchFamily="66" charset="0"/>
              </a:rPr>
              <a:t>Targeting the signal</a:t>
            </a:r>
          </a:p>
        </p:txBody>
      </p:sp>
      <p:graphicFrame>
        <p:nvGraphicFramePr>
          <p:cNvPr id="12293" name="Rectangle 3">
            <a:extLst>
              <a:ext uri="{FF2B5EF4-FFF2-40B4-BE49-F238E27FC236}">
                <a16:creationId xmlns:a16="http://schemas.microsoft.com/office/drawing/2014/main" id="{C8087C8D-6C80-DF50-08A9-873862A51904}"/>
              </a:ext>
            </a:extLst>
          </p:cNvPr>
          <p:cNvGraphicFramePr>
            <a:graphicFrameLocks noGrp="1"/>
          </p:cNvGraphicFramePr>
          <p:nvPr>
            <p:ph idx="1"/>
            <p:extLst>
              <p:ext uri="{D42A27DB-BD31-4B8C-83A1-F6EECF244321}">
                <p14:modId xmlns:p14="http://schemas.microsoft.com/office/powerpoint/2010/main" val="3780866436"/>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1C0CB492-12DD-4FAB-BCDB-5144774F6F4C}"/>
              </a:ext>
            </a:extLst>
          </p:cNvPr>
          <p:cNvSpPr>
            <a:spLocks noGrp="1" noChangeArrowheads="1"/>
          </p:cNvSpPr>
          <p:nvPr>
            <p:ph type="title"/>
          </p:nvPr>
        </p:nvSpPr>
        <p:spPr>
          <a:xfrm>
            <a:off x="648930" y="629266"/>
            <a:ext cx="9252154" cy="1223983"/>
          </a:xfrm>
        </p:spPr>
        <p:txBody>
          <a:bodyPr>
            <a:normAutofit fontScale="90000"/>
          </a:bodyPr>
          <a:lstStyle/>
          <a:p>
            <a:r>
              <a:rPr lang="en-GB" altLang="en-US">
                <a:latin typeface="Comic Sans MS" panose="030F0702030302020204" pitchFamily="66" charset="0"/>
              </a:rPr>
              <a:t>The structure of the adrenal gland</a:t>
            </a:r>
          </a:p>
        </p:txBody>
      </p:sp>
      <p:sp>
        <p:nvSpPr>
          <p:cNvPr id="22531" name="Rectangle 3">
            <a:extLst>
              <a:ext uri="{FF2B5EF4-FFF2-40B4-BE49-F238E27FC236}">
                <a16:creationId xmlns:a16="http://schemas.microsoft.com/office/drawing/2014/main" id="{6C74D275-817D-420C-85D9-ADC0B54A431E}"/>
              </a:ext>
            </a:extLst>
          </p:cNvPr>
          <p:cNvSpPr>
            <a:spLocks noGrp="1" noChangeArrowheads="1"/>
          </p:cNvSpPr>
          <p:nvPr>
            <p:ph idx="1"/>
          </p:nvPr>
        </p:nvSpPr>
        <p:spPr>
          <a:xfrm>
            <a:off x="1103311" y="2052214"/>
            <a:ext cx="4338409" cy="4196185"/>
          </a:xfrm>
        </p:spPr>
        <p:txBody>
          <a:bodyPr>
            <a:normAutofit lnSpcReduction="10000"/>
          </a:bodyPr>
          <a:lstStyle/>
          <a:p>
            <a:endParaRPr lang="en-GB" altLang="en-US">
              <a:latin typeface="Comic Sans MS" panose="030F0702030302020204" pitchFamily="66" charset="0"/>
            </a:endParaRPr>
          </a:p>
          <a:p>
            <a:r>
              <a:rPr lang="en-GB" altLang="en-US" dirty="0">
                <a:latin typeface="Comic Sans MS" panose="030F0702030302020204" pitchFamily="66" charset="0"/>
              </a:rPr>
              <a:t>The centre of the gland is called the medulla (produces peptide hormones)</a:t>
            </a:r>
            <a:endParaRPr lang="en-GB" altLang="en-US">
              <a:latin typeface="Comic Sans MS" panose="030F0702030302020204" pitchFamily="66" charset="0"/>
            </a:endParaRPr>
          </a:p>
          <a:p>
            <a:endParaRPr lang="en-GB" altLang="en-US">
              <a:latin typeface="Comic Sans MS" panose="030F0702030302020204" pitchFamily="66" charset="0"/>
            </a:endParaRPr>
          </a:p>
          <a:p>
            <a:r>
              <a:rPr lang="en-GB" altLang="en-US" dirty="0">
                <a:latin typeface="Comic Sans MS" panose="030F0702030302020204" pitchFamily="66" charset="0"/>
              </a:rPr>
              <a:t>Surrounding the medulla is the cortex (produces steroid hormones)</a:t>
            </a:r>
            <a:endParaRPr lang="en-GB" altLang="en-US">
              <a:latin typeface="Comic Sans MS" panose="030F0702030302020204" pitchFamily="66" charset="0"/>
            </a:endParaRPr>
          </a:p>
        </p:txBody>
      </p:sp>
      <p:pic>
        <p:nvPicPr>
          <p:cNvPr id="22532" name="Picture 4">
            <a:extLst>
              <a:ext uri="{FF2B5EF4-FFF2-40B4-BE49-F238E27FC236}">
                <a16:creationId xmlns:a16="http://schemas.microsoft.com/office/drawing/2014/main" id="{D5A7A6F9-6854-45F3-9574-5F46CA082A3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4026" r="-1" b="4047"/>
          <a:stretch/>
        </p:blipFill>
        <p:spPr bwMode="auto">
          <a:xfrm>
            <a:off x="6091916" y="2052213"/>
            <a:ext cx="5451627" cy="4196185"/>
          </a:xfrm>
          <a:prstGeom prst="rect">
            <a:avLst/>
          </a:prstGeom>
          <a:noFill/>
          <a:effectLst>
            <a:outerShdw blurRad="50800" dist="38100" dir="5400000" algn="t" rotWithShape="0">
              <a:prstClr val="black">
                <a:alpha val="43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02162765"/>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584" name="Rectangle 24583">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586" name="Rectangle 24585">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588" name="Rectangle 24587">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590" name="Rectangle 24589">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592" name="Rectangle 24591">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594" name="Oval 24593">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578" name="Rectangle 2">
            <a:extLst>
              <a:ext uri="{FF2B5EF4-FFF2-40B4-BE49-F238E27FC236}">
                <a16:creationId xmlns:a16="http://schemas.microsoft.com/office/drawing/2014/main" id="{15B44A01-752B-4E07-B854-D6CDE1B5FF58}"/>
              </a:ext>
            </a:extLst>
          </p:cNvPr>
          <p:cNvSpPr>
            <a:spLocks noGrp="1" noChangeArrowheads="1"/>
          </p:cNvSpPr>
          <p:nvPr>
            <p:ph type="title"/>
          </p:nvPr>
        </p:nvSpPr>
        <p:spPr>
          <a:xfrm>
            <a:off x="826396" y="586855"/>
            <a:ext cx="4230100" cy="3387497"/>
          </a:xfrm>
        </p:spPr>
        <p:txBody>
          <a:bodyPr anchor="b">
            <a:normAutofit/>
          </a:bodyPr>
          <a:lstStyle/>
          <a:p>
            <a:pPr algn="r"/>
            <a:r>
              <a:rPr lang="en-GB" altLang="en-US" sz="4000">
                <a:solidFill>
                  <a:srgbClr val="FFFFFF"/>
                </a:solidFill>
                <a:latin typeface="Comic Sans MS" panose="030F0702030302020204" pitchFamily="66" charset="0"/>
              </a:rPr>
              <a:t>Function of adrenal cortex</a:t>
            </a:r>
          </a:p>
        </p:txBody>
      </p:sp>
      <p:sp>
        <p:nvSpPr>
          <p:cNvPr id="24579" name="Rectangle 3">
            <a:extLst>
              <a:ext uri="{FF2B5EF4-FFF2-40B4-BE49-F238E27FC236}">
                <a16:creationId xmlns:a16="http://schemas.microsoft.com/office/drawing/2014/main" id="{8E265EF1-2612-4656-9553-E2A272480042}"/>
              </a:ext>
            </a:extLst>
          </p:cNvPr>
          <p:cNvSpPr>
            <a:spLocks noGrp="1" noChangeArrowheads="1"/>
          </p:cNvSpPr>
          <p:nvPr>
            <p:ph idx="1"/>
          </p:nvPr>
        </p:nvSpPr>
        <p:spPr>
          <a:xfrm>
            <a:off x="6503158" y="649480"/>
            <a:ext cx="4862447" cy="5546047"/>
          </a:xfrm>
        </p:spPr>
        <p:txBody>
          <a:bodyPr anchor="ctr">
            <a:normAutofit/>
          </a:bodyPr>
          <a:lstStyle/>
          <a:p>
            <a:r>
              <a:rPr lang="en-GB" altLang="en-US" sz="2000">
                <a:latin typeface="Comic Sans MS" panose="030F0702030302020204" pitchFamily="66" charset="0"/>
              </a:rPr>
              <a:t>Uses cholesterol to produce certain steroid hormones;</a:t>
            </a:r>
          </a:p>
          <a:p>
            <a:pPr lvl="1"/>
            <a:r>
              <a:rPr lang="en-GB" altLang="en-US" sz="2000" b="1">
                <a:latin typeface="Comic Sans MS" panose="030F0702030302020204" pitchFamily="66" charset="0"/>
              </a:rPr>
              <a:t>Mineralocorticoids</a:t>
            </a:r>
            <a:r>
              <a:rPr lang="en-GB" altLang="en-US" sz="2000">
                <a:latin typeface="Comic Sans MS" panose="030F0702030302020204" pitchFamily="66" charset="0"/>
              </a:rPr>
              <a:t> (e.g. aldosterone) control the concentration of Na and K in the blood want to know more </a:t>
            </a:r>
            <a:r>
              <a:rPr lang="en-US" sz="2000">
                <a:hlinkClick r:id="rId2"/>
              </a:rPr>
              <a:t>What Does Potassium Do for Your Body? A Detailed Review (healthline.com)</a:t>
            </a:r>
            <a:endParaRPr lang="en-GB" altLang="en-US" sz="2000">
              <a:latin typeface="Comic Sans MS" panose="030F0702030302020204" pitchFamily="66" charset="0"/>
            </a:endParaRPr>
          </a:p>
          <a:p>
            <a:pPr lvl="1"/>
            <a:r>
              <a:rPr lang="en-GB" altLang="en-US" sz="2000" b="1">
                <a:latin typeface="Comic Sans MS" panose="030F0702030302020204" pitchFamily="66" charset="0"/>
              </a:rPr>
              <a:t>Glucocorticoids</a:t>
            </a:r>
            <a:r>
              <a:rPr lang="en-GB" altLang="en-US" sz="2000">
                <a:latin typeface="Comic Sans MS" panose="030F0702030302020204" pitchFamily="66" charset="0"/>
              </a:rPr>
              <a:t> (e.g. cortisol) help to control the metabolism of carbohydrates and proteins in the liver</a:t>
            </a: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4F1222FF-4DCF-46EF-9D25-F60591E9FB1D}"/>
              </a:ext>
            </a:extLst>
          </p:cNvPr>
          <p:cNvSpPr>
            <a:spLocks noGrp="1" noChangeArrowheads="1"/>
          </p:cNvSpPr>
          <p:nvPr>
            <p:ph type="title"/>
          </p:nvPr>
        </p:nvSpPr>
        <p:spPr>
          <a:xfrm>
            <a:off x="648930" y="629266"/>
            <a:ext cx="9252154" cy="1223983"/>
          </a:xfrm>
        </p:spPr>
        <p:txBody>
          <a:bodyPr>
            <a:normAutofit/>
          </a:bodyPr>
          <a:lstStyle/>
          <a:p>
            <a:r>
              <a:rPr lang="en-GB" altLang="en-US">
                <a:latin typeface="Comic Sans MS" panose="030F0702030302020204" pitchFamily="66" charset="0"/>
              </a:rPr>
              <a:t>Adrenaline</a:t>
            </a:r>
          </a:p>
        </p:txBody>
      </p:sp>
      <p:sp>
        <p:nvSpPr>
          <p:cNvPr id="13315" name="Rectangle 3">
            <a:extLst>
              <a:ext uri="{FF2B5EF4-FFF2-40B4-BE49-F238E27FC236}">
                <a16:creationId xmlns:a16="http://schemas.microsoft.com/office/drawing/2014/main" id="{CD9794A1-BF87-4F3C-AD7F-BD48C96A7111}"/>
              </a:ext>
            </a:extLst>
          </p:cNvPr>
          <p:cNvSpPr>
            <a:spLocks noGrp="1" noChangeArrowheads="1"/>
          </p:cNvSpPr>
          <p:nvPr>
            <p:ph idx="1"/>
          </p:nvPr>
        </p:nvSpPr>
        <p:spPr>
          <a:xfrm>
            <a:off x="1103311" y="2052214"/>
            <a:ext cx="4338409" cy="4196185"/>
          </a:xfrm>
        </p:spPr>
        <p:txBody>
          <a:bodyPr>
            <a:normAutofit fontScale="92500" lnSpcReduction="10000"/>
          </a:bodyPr>
          <a:lstStyle/>
          <a:p>
            <a:r>
              <a:rPr lang="en-GB" altLang="en-US">
                <a:latin typeface="Comic Sans MS" panose="030F0702030302020204" pitchFamily="66" charset="0"/>
              </a:rPr>
              <a:t>Hormone produce by the adrenal gland</a:t>
            </a:r>
          </a:p>
          <a:p>
            <a:r>
              <a:rPr lang="en-GB" altLang="en-US">
                <a:latin typeface="Comic Sans MS" panose="030F0702030302020204" pitchFamily="66" charset="0"/>
              </a:rPr>
              <a:t>Prepares the body for activity</a:t>
            </a:r>
          </a:p>
          <a:p>
            <a:r>
              <a:rPr lang="en-GB" altLang="en-US">
                <a:latin typeface="Comic Sans MS" panose="030F0702030302020204" pitchFamily="66" charset="0"/>
              </a:rPr>
              <a:t>Is an amino acid derivative</a:t>
            </a:r>
          </a:p>
          <a:p>
            <a:r>
              <a:rPr lang="en-GB" altLang="en-US">
                <a:latin typeface="Comic Sans MS" panose="030F0702030302020204" pitchFamily="66" charset="0"/>
              </a:rPr>
              <a:t>Cannot enter the target cell</a:t>
            </a:r>
          </a:p>
          <a:p>
            <a:r>
              <a:rPr lang="en-GB" altLang="en-US">
                <a:latin typeface="Comic Sans MS" panose="030F0702030302020204" pitchFamily="66" charset="0"/>
              </a:rPr>
              <a:t>Therefore it must cause an effect without entering the cell</a:t>
            </a:r>
          </a:p>
        </p:txBody>
      </p:sp>
      <p:pic>
        <p:nvPicPr>
          <p:cNvPr id="13316" name="Picture 4">
            <a:extLst>
              <a:ext uri="{FF2B5EF4-FFF2-40B4-BE49-F238E27FC236}">
                <a16:creationId xmlns:a16="http://schemas.microsoft.com/office/drawing/2014/main" id="{1AA04D95-1537-4513-8163-C0CE1DD663B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1278" r="3" b="18103"/>
          <a:stretch/>
        </p:blipFill>
        <p:spPr bwMode="auto">
          <a:xfrm>
            <a:off x="6091916" y="2052213"/>
            <a:ext cx="5451627" cy="4196185"/>
          </a:xfrm>
          <a:prstGeom prst="rect">
            <a:avLst/>
          </a:prstGeom>
          <a:noFill/>
          <a:effectLst>
            <a:outerShdw blurRad="50800" dist="38100" dir="5400000" algn="t" rotWithShape="0">
              <a:prstClr val="black">
                <a:alpha val="43000"/>
              </a:prst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43282957"/>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a:extLst>
              <a:ext uri="{FF2B5EF4-FFF2-40B4-BE49-F238E27FC236}">
                <a16:creationId xmlns:a16="http://schemas.microsoft.com/office/drawing/2014/main" id="{B81F47D8-6937-4854-857E-1830920F71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r="48421" b="56342"/>
          <a:stretch>
            <a:fillRect/>
          </a:stretch>
        </p:blipFill>
        <p:spPr bwMode="auto">
          <a:xfrm>
            <a:off x="2279650" y="1844676"/>
            <a:ext cx="7848600" cy="4627563"/>
          </a:xfrm>
          <a:prstGeom prst="rect">
            <a:avLst/>
          </a:prstGeom>
          <a:noFill/>
          <a:extLst>
            <a:ext uri="{909E8E84-426E-40DD-AFC4-6F175D3DCCD1}">
              <a14:hiddenFill xmlns:a14="http://schemas.microsoft.com/office/drawing/2010/main">
                <a:solidFill>
                  <a:srgbClr val="FFFFFF"/>
                </a:solidFill>
              </a14:hiddenFill>
            </a:ext>
          </a:extLst>
        </p:spPr>
      </p:pic>
      <p:sp>
        <p:nvSpPr>
          <p:cNvPr id="15365" name="Rectangle 5">
            <a:extLst>
              <a:ext uri="{FF2B5EF4-FFF2-40B4-BE49-F238E27FC236}">
                <a16:creationId xmlns:a16="http://schemas.microsoft.com/office/drawing/2014/main" id="{5A26F56D-1571-4D9D-84BB-544350CD3316}"/>
              </a:ext>
            </a:extLst>
          </p:cNvPr>
          <p:cNvSpPr>
            <a:spLocks noGrp="1" noChangeArrowheads="1"/>
          </p:cNvSpPr>
          <p:nvPr>
            <p:ph type="title"/>
          </p:nvPr>
        </p:nvSpPr>
        <p:spPr/>
        <p:txBody>
          <a:bodyPr/>
          <a:lstStyle/>
          <a:p>
            <a:pPr marL="838200" indent="-838200"/>
            <a:r>
              <a:rPr lang="en-GB" altLang="en-US">
                <a:latin typeface="Comic Sans MS" panose="030F0702030302020204" pitchFamily="66" charset="0"/>
              </a:rPr>
              <a:t>Action of adrenaline (1)</a:t>
            </a:r>
          </a:p>
        </p:txBody>
      </p:sp>
    </p:spTree>
    <p:extLst>
      <p:ext uri="{BB962C8B-B14F-4D97-AF65-F5344CB8AC3E}">
        <p14:creationId xmlns:p14="http://schemas.microsoft.com/office/powerpoint/2010/main" val="1529571196"/>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39E98400-AD1B-4427-81D4-6F90FF662CA7}"/>
              </a:ext>
            </a:extLst>
          </p:cNvPr>
          <p:cNvSpPr>
            <a:spLocks noGrp="1" noChangeArrowheads="1"/>
          </p:cNvSpPr>
          <p:nvPr>
            <p:ph type="title" idx="4294967295"/>
          </p:nvPr>
        </p:nvSpPr>
        <p:spPr>
          <a:xfrm>
            <a:off x="8191925" y="1325880"/>
            <a:ext cx="3352375" cy="3066507"/>
          </a:xfrm>
        </p:spPr>
        <p:txBody>
          <a:bodyPr vert="horz" lIns="91440" tIns="45720" rIns="91440" bIns="45720" rtlCol="0" anchor="b">
            <a:normAutofit/>
          </a:bodyPr>
          <a:lstStyle/>
          <a:p>
            <a:r>
              <a:rPr lang="en-US" altLang="en-US" sz="4600"/>
              <a:t>Action of adrenaline (2)</a:t>
            </a:r>
          </a:p>
        </p:txBody>
      </p:sp>
      <p:pic>
        <p:nvPicPr>
          <p:cNvPr id="19460" name="Picture 4">
            <a:extLst>
              <a:ext uri="{FF2B5EF4-FFF2-40B4-BE49-F238E27FC236}">
                <a16:creationId xmlns:a16="http://schemas.microsoft.com/office/drawing/2014/main" id="{2D1CC954-8D99-4D78-9873-A01E36D304B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50000" b="50685"/>
          <a:stretch>
            <a:fillRect/>
          </a:stretch>
        </p:blipFill>
        <p:spPr bwMode="auto">
          <a:xfrm>
            <a:off x="643854" y="1271835"/>
            <a:ext cx="6270662" cy="4313864"/>
          </a:xfrm>
          <a:prstGeom prst="rect">
            <a:avLst/>
          </a:prstGeom>
          <a:noFill/>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7856441"/>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36C193C0-768B-49D8-9127-29C426C96E61}"/>
              </a:ext>
            </a:extLst>
          </p:cNvPr>
          <p:cNvSpPr>
            <a:spLocks noGrp="1" noChangeArrowheads="1"/>
          </p:cNvSpPr>
          <p:nvPr>
            <p:ph type="title" idx="4294967295"/>
          </p:nvPr>
        </p:nvSpPr>
        <p:spPr>
          <a:xfrm>
            <a:off x="0" y="452438"/>
            <a:ext cx="9404350" cy="1400175"/>
          </a:xfrm>
        </p:spPr>
        <p:txBody>
          <a:bodyPr/>
          <a:lstStyle/>
          <a:p>
            <a:r>
              <a:rPr lang="en-GB" altLang="en-US">
                <a:latin typeface="Comic Sans MS" panose="030F0702030302020204" pitchFamily="66" charset="0"/>
              </a:rPr>
              <a:t>Action of adrenaline (3)</a:t>
            </a:r>
          </a:p>
        </p:txBody>
      </p:sp>
      <p:pic>
        <p:nvPicPr>
          <p:cNvPr id="20484" name="Picture 4">
            <a:extLst>
              <a:ext uri="{FF2B5EF4-FFF2-40B4-BE49-F238E27FC236}">
                <a16:creationId xmlns:a16="http://schemas.microsoft.com/office/drawing/2014/main" id="{1F644425-3B6D-4674-B613-F664722C89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43658" r="42917"/>
          <a:stretch>
            <a:fillRect/>
          </a:stretch>
        </p:blipFill>
        <p:spPr bwMode="auto">
          <a:xfrm>
            <a:off x="2135189" y="1125538"/>
            <a:ext cx="8135937" cy="5594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4614221"/>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512" name="Rectangle 21511">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514" name="Rectangle 21513">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516" name="Rectangle 21515">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518" name="Rectangle 21517">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520" name="Rectangle 21519">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522" name="Oval 21521">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506" name="Rectangle 2">
            <a:extLst>
              <a:ext uri="{FF2B5EF4-FFF2-40B4-BE49-F238E27FC236}">
                <a16:creationId xmlns:a16="http://schemas.microsoft.com/office/drawing/2014/main" id="{51584B15-3FE7-44F5-A4BA-B9E39C7F65BF}"/>
              </a:ext>
            </a:extLst>
          </p:cNvPr>
          <p:cNvSpPr>
            <a:spLocks noGrp="1" noChangeArrowheads="1"/>
          </p:cNvSpPr>
          <p:nvPr>
            <p:ph type="title"/>
          </p:nvPr>
        </p:nvSpPr>
        <p:spPr>
          <a:xfrm>
            <a:off x="826396" y="586855"/>
            <a:ext cx="4230100" cy="3387497"/>
          </a:xfrm>
        </p:spPr>
        <p:txBody>
          <a:bodyPr anchor="b">
            <a:normAutofit/>
          </a:bodyPr>
          <a:lstStyle/>
          <a:p>
            <a:pPr algn="r"/>
            <a:r>
              <a:rPr lang="en-GB" altLang="en-US" sz="4000">
                <a:solidFill>
                  <a:srgbClr val="FFFFFF"/>
                </a:solidFill>
                <a:latin typeface="Comic Sans MS" panose="030F0702030302020204" pitchFamily="66" charset="0"/>
              </a:rPr>
              <a:t>First and second messengers</a:t>
            </a:r>
          </a:p>
        </p:txBody>
      </p:sp>
      <p:sp>
        <p:nvSpPr>
          <p:cNvPr id="21507" name="Rectangle 3">
            <a:extLst>
              <a:ext uri="{FF2B5EF4-FFF2-40B4-BE49-F238E27FC236}">
                <a16:creationId xmlns:a16="http://schemas.microsoft.com/office/drawing/2014/main" id="{D150DA47-EF2B-404F-91CC-A2435428C67C}"/>
              </a:ext>
            </a:extLst>
          </p:cNvPr>
          <p:cNvSpPr>
            <a:spLocks noGrp="1" noChangeArrowheads="1"/>
          </p:cNvSpPr>
          <p:nvPr>
            <p:ph idx="1"/>
          </p:nvPr>
        </p:nvSpPr>
        <p:spPr>
          <a:xfrm>
            <a:off x="6503158" y="649480"/>
            <a:ext cx="4862447" cy="5546047"/>
          </a:xfrm>
        </p:spPr>
        <p:txBody>
          <a:bodyPr anchor="ctr">
            <a:normAutofit/>
          </a:bodyPr>
          <a:lstStyle/>
          <a:p>
            <a:r>
              <a:rPr lang="en-GB" altLang="en-US" sz="2000">
                <a:latin typeface="Comic Sans MS" panose="030F0702030302020204" pitchFamily="66" charset="0"/>
              </a:rPr>
              <a:t>First messenger</a:t>
            </a:r>
          </a:p>
          <a:p>
            <a:pPr lvl="1"/>
            <a:r>
              <a:rPr lang="en-GB" altLang="en-US" sz="2000">
                <a:latin typeface="Comic Sans MS" panose="030F0702030302020204" pitchFamily="66" charset="0"/>
              </a:rPr>
              <a:t>A hormone that transmits a signal around the body</a:t>
            </a:r>
          </a:p>
          <a:p>
            <a:endParaRPr lang="en-GB" altLang="en-US" sz="2000">
              <a:latin typeface="Comic Sans MS" panose="030F0702030302020204" pitchFamily="66" charset="0"/>
            </a:endParaRPr>
          </a:p>
          <a:p>
            <a:r>
              <a:rPr lang="en-GB" altLang="en-US" sz="2000">
                <a:latin typeface="Comic Sans MS" panose="030F0702030302020204" pitchFamily="66" charset="0"/>
              </a:rPr>
              <a:t>Second messenger</a:t>
            </a:r>
          </a:p>
          <a:p>
            <a:pPr lvl="1"/>
            <a:r>
              <a:rPr lang="en-GB" altLang="en-US" sz="2000">
                <a:latin typeface="Comic Sans MS" panose="030F0702030302020204" pitchFamily="66" charset="0"/>
              </a:rPr>
              <a:t>Is cAMP which transmits a signal inside the cell</a:t>
            </a:r>
          </a:p>
        </p:txBody>
      </p:sp>
    </p:spTree>
    <p:extLst>
      <p:ext uri="{BB962C8B-B14F-4D97-AF65-F5344CB8AC3E}">
        <p14:creationId xmlns:p14="http://schemas.microsoft.com/office/powerpoint/2010/main" val="408655179"/>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nline Media 3" title="Cellular mechanism of hormone action | Endocrine system physiology | NCLEX-RN | Khan Academy">
            <a:hlinkClick r:id="" action="ppaction://media"/>
            <a:extLst>
              <a:ext uri="{FF2B5EF4-FFF2-40B4-BE49-F238E27FC236}">
                <a16:creationId xmlns:a16="http://schemas.microsoft.com/office/drawing/2014/main" id="{C07FFB05-77A1-461F-B940-EB35269EE889}"/>
              </a:ext>
            </a:extLst>
          </p:cNvPr>
          <p:cNvPicPr>
            <a:picLocks noRot="1" noChangeAspect="1"/>
          </p:cNvPicPr>
          <p:nvPr>
            <a:videoFile r:link="rId1"/>
          </p:nvPr>
        </p:nvPicPr>
        <p:blipFill>
          <a:blip r:embed="rId3"/>
          <a:stretch>
            <a:fillRect/>
          </a:stretch>
        </p:blipFill>
        <p:spPr>
          <a:xfrm>
            <a:off x="2514600" y="1527210"/>
            <a:ext cx="6732000" cy="3803581"/>
          </a:xfrm>
          <a:prstGeom prst="rect">
            <a:avLst/>
          </a:prstGeom>
        </p:spPr>
      </p:pic>
    </p:spTree>
    <p:extLst>
      <p:ext uri="{BB962C8B-B14F-4D97-AF65-F5344CB8AC3E}">
        <p14:creationId xmlns:p14="http://schemas.microsoft.com/office/powerpoint/2010/main" val="3040077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4">
            <a:extLst>
              <a:ext uri="{FF2B5EF4-FFF2-40B4-BE49-F238E27FC236}">
                <a16:creationId xmlns:a16="http://schemas.microsoft.com/office/drawing/2014/main" id="{8CFEC2E7-D65C-410F-9FCA-96B3DE199CAD}"/>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a:xfrm>
            <a:off x="6762545" y="1828800"/>
            <a:ext cx="2750457" cy="4195762"/>
          </a:xfrm>
          <a:noFill/>
          <a:ln w="28575">
            <a:solidFill>
              <a:srgbClr val="000000"/>
            </a:solidFill>
            <a:miter lim="800000"/>
            <a:headEnd/>
            <a:tailEnd/>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075" name="Rectangle 7">
            <a:extLst>
              <a:ext uri="{FF2B5EF4-FFF2-40B4-BE49-F238E27FC236}">
                <a16:creationId xmlns:a16="http://schemas.microsoft.com/office/drawing/2014/main" id="{4DF4CC7A-52B8-4359-AB88-2441D709A789}"/>
              </a:ext>
            </a:extLst>
          </p:cNvPr>
          <p:cNvSpPr>
            <a:spLocks noChangeArrowheads="1"/>
          </p:cNvSpPr>
          <p:nvPr/>
        </p:nvSpPr>
        <p:spPr bwMode="auto">
          <a:xfrm>
            <a:off x="1752600" y="2133600"/>
            <a:ext cx="4343400" cy="4097338"/>
          </a:xfrm>
          <a:prstGeom prst="rect">
            <a:avLst/>
          </a:prstGeom>
          <a:noFill/>
          <a:ln w="9525">
            <a:solidFill>
              <a:srgbClr val="00FF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en-US" altLang="en-US" sz="2800" b="1">
                <a:solidFill>
                  <a:srgbClr val="00FFFF"/>
                </a:solidFill>
                <a:latin typeface="Arial" panose="020B0604020202020204" pitchFamily="34" charset="0"/>
              </a:rPr>
              <a:t>Endocrine gland</a:t>
            </a:r>
            <a:r>
              <a:rPr lang="en-US" altLang="en-US" sz="2800">
                <a:solidFill>
                  <a:srgbClr val="00FFFF"/>
                </a:solidFill>
                <a:latin typeface="Arial" panose="020B0604020202020204" pitchFamily="34" charset="0"/>
              </a:rPr>
              <a:t>s</a:t>
            </a:r>
            <a:r>
              <a:rPr lang="en-US" altLang="en-US" sz="2800">
                <a:solidFill>
                  <a:schemeClr val="bg1"/>
                </a:solidFill>
                <a:latin typeface="Arial" panose="020B0604020202020204" pitchFamily="34" charset="0"/>
              </a:rPr>
              <a:t> Release hormones into the bloodstream.</a:t>
            </a:r>
          </a:p>
          <a:p>
            <a:pPr eaLnBrk="1" hangingPunct="1">
              <a:spcBef>
                <a:spcPct val="0"/>
              </a:spcBef>
              <a:buFontTx/>
              <a:buNone/>
            </a:pPr>
            <a:endParaRPr lang="en-US" altLang="en-US" sz="1000">
              <a:solidFill>
                <a:schemeClr val="bg1"/>
              </a:solidFill>
              <a:latin typeface="Arial" panose="020B0604020202020204" pitchFamily="34" charset="0"/>
            </a:endParaRPr>
          </a:p>
          <a:p>
            <a:pPr eaLnBrk="1" hangingPunct="1">
              <a:spcBef>
                <a:spcPct val="0"/>
              </a:spcBef>
              <a:buFontTx/>
              <a:buNone/>
            </a:pPr>
            <a:r>
              <a:rPr lang="en-US" altLang="en-US" sz="2800" b="1">
                <a:solidFill>
                  <a:srgbClr val="00FFFF"/>
                </a:solidFill>
                <a:latin typeface="Arial" panose="020B0604020202020204" pitchFamily="34" charset="0"/>
              </a:rPr>
              <a:t>Hormone</a:t>
            </a:r>
            <a:r>
              <a:rPr lang="en-US" altLang="en-US" sz="2800">
                <a:solidFill>
                  <a:srgbClr val="00FFFF"/>
                </a:solidFill>
                <a:latin typeface="Arial" panose="020B0604020202020204" pitchFamily="34" charset="0"/>
              </a:rPr>
              <a:t>s</a:t>
            </a:r>
            <a:r>
              <a:rPr lang="en-US" altLang="en-US" sz="2800">
                <a:solidFill>
                  <a:schemeClr val="bg1"/>
                </a:solidFill>
                <a:latin typeface="Arial" panose="020B0604020202020204" pitchFamily="34" charset="0"/>
              </a:rPr>
              <a:t> are chemicals released in one part of the body that travel through the bloodstream and affect the activities of cells in other parts of the body.</a:t>
            </a:r>
          </a:p>
        </p:txBody>
      </p:sp>
      <p:sp>
        <p:nvSpPr>
          <p:cNvPr id="3076" name="Text Box 8">
            <a:extLst>
              <a:ext uri="{FF2B5EF4-FFF2-40B4-BE49-F238E27FC236}">
                <a16:creationId xmlns:a16="http://schemas.microsoft.com/office/drawing/2014/main" id="{B78F2D07-BE6E-4474-A67D-25B9BE389891}"/>
              </a:ext>
            </a:extLst>
          </p:cNvPr>
          <p:cNvSpPr txBox="1">
            <a:spLocks noChangeArrowheads="1"/>
          </p:cNvSpPr>
          <p:nvPr/>
        </p:nvSpPr>
        <p:spPr bwMode="auto">
          <a:xfrm>
            <a:off x="2438400" y="1295400"/>
            <a:ext cx="2895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50000"/>
              </a:spcBef>
              <a:buFontTx/>
              <a:buNone/>
            </a:pPr>
            <a:r>
              <a:rPr lang="en-US" altLang="en-US" sz="3600">
                <a:solidFill>
                  <a:srgbClr val="CC66FF"/>
                </a:solidFill>
                <a:latin typeface="Comic Sans MS" panose="030F0702030302020204" pitchFamily="66" charset="0"/>
              </a:rPr>
              <a:t>Consists of:</a:t>
            </a:r>
          </a:p>
        </p:txBody>
      </p:sp>
      <p:sp>
        <p:nvSpPr>
          <p:cNvPr id="3077" name="WordArt 9">
            <a:extLst>
              <a:ext uri="{FF2B5EF4-FFF2-40B4-BE49-F238E27FC236}">
                <a16:creationId xmlns:a16="http://schemas.microsoft.com/office/drawing/2014/main" id="{006127E0-1340-40BA-86B0-30512545F72F}"/>
              </a:ext>
            </a:extLst>
          </p:cNvPr>
          <p:cNvSpPr>
            <a:spLocks noChangeArrowheads="1" noChangeShapeType="1" noTextEdit="1"/>
          </p:cNvSpPr>
          <p:nvPr/>
        </p:nvSpPr>
        <p:spPr bwMode="auto">
          <a:xfrm>
            <a:off x="1752600" y="533400"/>
            <a:ext cx="4191000" cy="762000"/>
          </a:xfrm>
          <a:prstGeom prst="rect">
            <a:avLst/>
          </a:prstGeom>
        </p:spPr>
        <p:txBody>
          <a:bodyPr wrap="none" fromWordArt="1">
            <a:prstTxWarp prst="textPlain">
              <a:avLst>
                <a:gd name="adj" fmla="val 50000"/>
              </a:avLst>
            </a:prstTxWarp>
            <a:scene3d>
              <a:camera prst="legacyObliqueRight"/>
              <a:lightRig rig="legacyHarsh3" dir="t"/>
            </a:scene3d>
            <a:sp3d extrusionH="100000" prstMaterial="legacyMatte">
              <a:extrusionClr>
                <a:srgbClr val="663300"/>
              </a:extrusionClr>
              <a:contourClr>
                <a:srgbClr val="CC99FF"/>
              </a:contourClr>
            </a:sp3d>
          </a:bodyPr>
          <a:lstStyle/>
          <a:p>
            <a:pPr algn="ctr"/>
            <a:r>
              <a:rPr lang="en-GB" kern="10">
                <a:ln w="9525">
                  <a:round/>
                  <a:headEnd/>
                  <a:tailEnd/>
                </a:ln>
                <a:gradFill rotWithShape="1">
                  <a:gsLst>
                    <a:gs pos="0">
                      <a:srgbClr val="CC99FF"/>
                    </a:gs>
                    <a:gs pos="100000">
                      <a:srgbClr val="00FFFF"/>
                    </a:gs>
                  </a:gsLst>
                  <a:lin ang="5400000" scaled="1"/>
                </a:gradFill>
                <a:latin typeface="Arial Black" panose="020B0A04020102020204" pitchFamily="34" charset="0"/>
              </a:rPr>
              <a:t>The Endocrine System</a:t>
            </a: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E537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6B059F02-FFF7-1049-4A7A-CE3DA5EDF4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24316" y="643467"/>
            <a:ext cx="5743367" cy="5571066"/>
          </a:xfrm>
          <a:prstGeom prst="rect">
            <a:avLst/>
          </a:prstGeom>
        </p:spPr>
      </p:pic>
    </p:spTree>
    <p:extLst>
      <p:ext uri="{BB962C8B-B14F-4D97-AF65-F5344CB8AC3E}">
        <p14:creationId xmlns:p14="http://schemas.microsoft.com/office/powerpoint/2010/main" val="339826099"/>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EAFA41A-63FE-45BC-BD40-1A4A96FBF2AD}"/>
              </a:ext>
            </a:extLst>
          </p:cNvPr>
          <p:cNvSpPr>
            <a:spLocks noGrp="1"/>
          </p:cNvSpPr>
          <p:nvPr>
            <p:ph type="title"/>
          </p:nvPr>
        </p:nvSpPr>
        <p:spPr>
          <a:xfrm>
            <a:off x="826396" y="586855"/>
            <a:ext cx="4230100" cy="3387497"/>
          </a:xfrm>
        </p:spPr>
        <p:txBody>
          <a:bodyPr anchor="b">
            <a:normAutofit/>
          </a:bodyPr>
          <a:lstStyle/>
          <a:p>
            <a:pPr algn="r"/>
            <a:r>
              <a:rPr lang="en-GB" sz="4000">
                <a:solidFill>
                  <a:srgbClr val="FFFFFF"/>
                </a:solidFill>
              </a:rPr>
              <a:t>Steroid Hormones </a:t>
            </a:r>
          </a:p>
        </p:txBody>
      </p:sp>
      <p:sp>
        <p:nvSpPr>
          <p:cNvPr id="3" name="Content Placeholder 2">
            <a:extLst>
              <a:ext uri="{FF2B5EF4-FFF2-40B4-BE49-F238E27FC236}">
                <a16:creationId xmlns:a16="http://schemas.microsoft.com/office/drawing/2014/main" id="{63096740-4FCC-45A5-8AC6-175D5E370981}"/>
              </a:ext>
            </a:extLst>
          </p:cNvPr>
          <p:cNvSpPr>
            <a:spLocks noGrp="1"/>
          </p:cNvSpPr>
          <p:nvPr>
            <p:ph idx="1"/>
          </p:nvPr>
        </p:nvSpPr>
        <p:spPr>
          <a:xfrm>
            <a:off x="6503158" y="649480"/>
            <a:ext cx="4862447" cy="5546047"/>
          </a:xfrm>
        </p:spPr>
        <p:txBody>
          <a:bodyPr anchor="ctr">
            <a:normAutofit/>
          </a:bodyPr>
          <a:lstStyle/>
          <a:p>
            <a:r>
              <a:rPr lang="en-US" sz="2000" b="0" i="0">
                <a:effectLst/>
                <a:latin typeface="Open Sans"/>
              </a:rPr>
              <a:t>Steroid hormones are secretions of ductless glands that consist of a characteristic steroid ring structure. Formed from cholesterol. Sex hormones produced in the sex organs (testosterone, o</a:t>
            </a:r>
            <a:r>
              <a:rPr lang="en-US" sz="2000" b="0" i="0" u="none" strike="noStrike">
                <a:effectLst/>
                <a:latin typeface="Open Sans"/>
                <a:hlinkClick r:id="rId2">
                  <a:extLst>
                    <a:ext uri="{A12FA001-AC4F-418D-AE19-62706E023703}">
                      <ahyp:hlinkClr xmlns:ahyp="http://schemas.microsoft.com/office/drawing/2018/hyperlinkcolor" val="tx"/>
                    </a:ext>
                  </a:extLst>
                </a:hlinkClick>
              </a:rPr>
              <a:t>estrogen and progesterone</a:t>
            </a:r>
            <a:r>
              <a:rPr lang="en-US" sz="2000" b="0" i="0">
                <a:effectLst/>
                <a:latin typeface="Open Sans"/>
              </a:rPr>
              <a:t>), and hormones produced in the </a:t>
            </a:r>
            <a:r>
              <a:rPr lang="en-US" sz="2000" b="0" i="0" u="none" strike="noStrike">
                <a:effectLst/>
                <a:latin typeface="Open Sans"/>
                <a:hlinkClick r:id="rId3">
                  <a:extLst>
                    <a:ext uri="{A12FA001-AC4F-418D-AE19-62706E023703}">
                      <ahyp:hlinkClr xmlns:ahyp="http://schemas.microsoft.com/office/drawing/2018/hyperlinkcolor" val="tx"/>
                    </a:ext>
                  </a:extLst>
                </a:hlinkClick>
              </a:rPr>
              <a:t>adrenal gland</a:t>
            </a:r>
            <a:r>
              <a:rPr lang="en-US" sz="2000" b="0" i="0">
                <a:effectLst/>
                <a:latin typeface="Open Sans"/>
              </a:rPr>
              <a:t> (aldosterone, cortisol, and androgens) are examples of steroid hormones..</a:t>
            </a:r>
          </a:p>
          <a:p>
            <a:pPr marL="990600" lvl="1" indent="-533400">
              <a:buFontTx/>
              <a:buChar char="•"/>
            </a:pPr>
            <a:r>
              <a:rPr lang="en-GB" altLang="en-US" sz="2000">
                <a:latin typeface="Comic Sans MS" panose="030F0702030302020204" pitchFamily="66" charset="0"/>
              </a:rPr>
              <a:t>Can pass through the membrane and enter the cell</a:t>
            </a:r>
          </a:p>
          <a:p>
            <a:pPr marL="990600" lvl="1" indent="-533400">
              <a:buFontTx/>
              <a:buChar char="•"/>
            </a:pPr>
            <a:r>
              <a:rPr lang="en-GB" altLang="en-US" sz="2000">
                <a:latin typeface="Comic Sans MS" panose="030F0702030302020204" pitchFamily="66" charset="0"/>
              </a:rPr>
              <a:t>Act upon the DNA in the nucleus</a:t>
            </a:r>
          </a:p>
          <a:p>
            <a:endParaRPr lang="en-GB" sz="2000"/>
          </a:p>
        </p:txBody>
      </p:sp>
    </p:spTree>
    <p:extLst>
      <p:ext uri="{BB962C8B-B14F-4D97-AF65-F5344CB8AC3E}">
        <p14:creationId xmlns:p14="http://schemas.microsoft.com/office/powerpoint/2010/main" val="2386507177"/>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1CEBD634-6ABF-404F-8EE6-C865A50662C3}"/>
              </a:ext>
            </a:extLst>
          </p:cNvPr>
          <p:cNvSpPr>
            <a:spLocks noGrp="1" noChangeArrowheads="1"/>
          </p:cNvSpPr>
          <p:nvPr>
            <p:ph type="title"/>
          </p:nvPr>
        </p:nvSpPr>
        <p:spPr>
          <a:xfrm>
            <a:off x="1524000" y="152400"/>
            <a:ext cx="6096000" cy="609600"/>
          </a:xfrm>
        </p:spPr>
        <p:txBody>
          <a:bodyPr>
            <a:normAutofit fontScale="90000"/>
          </a:bodyPr>
          <a:lstStyle/>
          <a:p>
            <a:pPr eaLnBrk="1" hangingPunct="1"/>
            <a:r>
              <a:rPr lang="en-US" altLang="en-US" b="1" dirty="0">
                <a:solidFill>
                  <a:srgbClr val="CC66FF"/>
                </a:solidFill>
                <a:latin typeface="Arial" panose="020B0604020202020204" pitchFamily="34" charset="0"/>
              </a:rPr>
              <a:t>Pituitary Gland</a:t>
            </a:r>
          </a:p>
        </p:txBody>
      </p:sp>
      <p:sp>
        <p:nvSpPr>
          <p:cNvPr id="4099" name="Rectangle 3">
            <a:extLst>
              <a:ext uri="{FF2B5EF4-FFF2-40B4-BE49-F238E27FC236}">
                <a16:creationId xmlns:a16="http://schemas.microsoft.com/office/drawing/2014/main" id="{9D4F8862-EB14-4C8F-B5B5-4B960A14784B}"/>
              </a:ext>
            </a:extLst>
          </p:cNvPr>
          <p:cNvSpPr>
            <a:spLocks noGrp="1" noChangeArrowheads="1"/>
          </p:cNvSpPr>
          <p:nvPr>
            <p:ph type="body" sz="half" idx="1"/>
          </p:nvPr>
        </p:nvSpPr>
        <p:spPr>
          <a:xfrm>
            <a:off x="1676400" y="2895600"/>
            <a:ext cx="6019800" cy="3733800"/>
          </a:xfrm>
          <a:noFill/>
          <a:ln>
            <a:solidFill>
              <a:srgbClr val="00FFFF"/>
            </a:solidFill>
            <a:miter lim="800000"/>
            <a:headEnd/>
            <a:tailEnd/>
          </a:ln>
        </p:spPr>
        <p:txBody>
          <a:bodyPr/>
          <a:lstStyle/>
          <a:p>
            <a:pPr eaLnBrk="1" hangingPunct="1">
              <a:lnSpc>
                <a:spcPct val="90000"/>
              </a:lnSpc>
              <a:buFontTx/>
              <a:buNone/>
            </a:pPr>
            <a:r>
              <a:rPr lang="en-US" altLang="en-US" b="1" dirty="0">
                <a:solidFill>
                  <a:srgbClr val="CC66FF"/>
                </a:solidFill>
                <a:latin typeface="Arial" panose="020B0604020202020204" pitchFamily="34" charset="0"/>
              </a:rPr>
              <a:t>Function</a:t>
            </a:r>
            <a:r>
              <a:rPr lang="en-US" altLang="en-US" dirty="0">
                <a:solidFill>
                  <a:srgbClr val="CC66FF"/>
                </a:solidFill>
                <a:latin typeface="Arial" panose="020B0604020202020204" pitchFamily="34" charset="0"/>
              </a:rPr>
              <a:t>:</a:t>
            </a:r>
            <a:r>
              <a:rPr lang="en-US" altLang="en-US" dirty="0">
                <a:solidFill>
                  <a:schemeClr val="bg1"/>
                </a:solidFill>
                <a:latin typeface="Arial" panose="020B0604020202020204" pitchFamily="34" charset="0"/>
              </a:rPr>
              <a:t> </a:t>
            </a:r>
            <a:r>
              <a:rPr lang="en-US" altLang="en-US" dirty="0">
                <a:latin typeface="Arial" panose="020B0604020202020204" pitchFamily="34" charset="0"/>
              </a:rPr>
              <a:t>It secretes nine hormones that directly regulate many body functions and controls functions of other glands.</a:t>
            </a:r>
          </a:p>
          <a:p>
            <a:pPr eaLnBrk="1" hangingPunct="1">
              <a:lnSpc>
                <a:spcPct val="90000"/>
              </a:lnSpc>
              <a:buFontTx/>
              <a:buNone/>
            </a:pPr>
            <a:r>
              <a:rPr lang="en-US" altLang="en-US" b="1" dirty="0">
                <a:latin typeface="Arial" panose="020B0604020202020204" pitchFamily="34" charset="0"/>
              </a:rPr>
              <a:t>Disorders</a:t>
            </a:r>
            <a:r>
              <a:rPr lang="en-US" altLang="en-US" dirty="0">
                <a:latin typeface="Arial" panose="020B0604020202020204" pitchFamily="34" charset="0"/>
              </a:rPr>
              <a:t>: To much growth hormones (GH) in early childhood can result in a condition called </a:t>
            </a:r>
            <a:r>
              <a:rPr lang="en-US" altLang="en-US" u="sng" dirty="0">
                <a:latin typeface="Arial" panose="020B0604020202020204" pitchFamily="34" charset="0"/>
              </a:rPr>
              <a:t>gigantism</a:t>
            </a:r>
            <a:r>
              <a:rPr lang="en-US" altLang="en-US" dirty="0">
                <a:latin typeface="Arial" panose="020B0604020202020204" pitchFamily="34" charset="0"/>
              </a:rPr>
              <a:t>. To little GH can result in </a:t>
            </a:r>
            <a:r>
              <a:rPr lang="en-US" altLang="en-US" u="sng" dirty="0">
                <a:latin typeface="Arial" panose="020B0604020202020204" pitchFamily="34" charset="0"/>
              </a:rPr>
              <a:t>Pituitary Dwarfism</a:t>
            </a:r>
            <a:r>
              <a:rPr lang="en-US" altLang="en-US" dirty="0">
                <a:latin typeface="Arial" panose="020B0604020202020204" pitchFamily="34" charset="0"/>
              </a:rPr>
              <a:t>.</a:t>
            </a:r>
          </a:p>
        </p:txBody>
      </p:sp>
      <p:pic>
        <p:nvPicPr>
          <p:cNvPr id="37895" name="Picture 7" descr="Robert Wadlow">
            <a:hlinkClick r:id="rId3"/>
            <a:extLst>
              <a:ext uri="{FF2B5EF4-FFF2-40B4-BE49-F238E27FC236}">
                <a16:creationId xmlns:a16="http://schemas.microsoft.com/office/drawing/2014/main" id="{F71EA91E-1482-4A46-AAFC-D2A60C64A178}"/>
              </a:ext>
            </a:extLst>
          </p:cNvPr>
          <p:cNvPicPr>
            <a:picLocks noGrp="1" noChangeAspect="1" noChangeArrowheads="1"/>
          </p:cNvPicPr>
          <p:nvPr>
            <p:ph sz="half" idx="2"/>
          </p:nvPr>
        </p:nvPicPr>
        <p:blipFill>
          <a:blip r:embed="rId4">
            <a:extLst>
              <a:ext uri="{28A0092B-C50C-407E-A947-70E740481C1C}">
                <a14:useLocalDpi xmlns:a14="http://schemas.microsoft.com/office/drawing/2010/main" val="0"/>
              </a:ext>
            </a:extLst>
          </a:blip>
          <a:srcRect/>
          <a:stretch>
            <a:fillRect/>
          </a:stretch>
        </p:blipFill>
        <p:spPr>
          <a:xfrm>
            <a:off x="7823200" y="152400"/>
            <a:ext cx="2844800" cy="4953000"/>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4100" name="Picture 5">
            <a:extLst>
              <a:ext uri="{FF2B5EF4-FFF2-40B4-BE49-F238E27FC236}">
                <a16:creationId xmlns:a16="http://schemas.microsoft.com/office/drawing/2014/main" id="{38CC2DFA-0F19-400B-A313-689AAA06DE7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28800" y="990601"/>
            <a:ext cx="5867400" cy="1662113"/>
          </a:xfrm>
          <a:prstGeom prst="rect">
            <a:avLst/>
          </a:prstGeom>
          <a:noFill/>
          <a:ln w="2857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4102" name="Rectangle 9">
            <a:extLst>
              <a:ext uri="{FF2B5EF4-FFF2-40B4-BE49-F238E27FC236}">
                <a16:creationId xmlns:a16="http://schemas.microsoft.com/office/drawing/2014/main" id="{8D464C02-CA94-44CC-AF73-B7CD3A0A03DD}"/>
              </a:ext>
            </a:extLst>
          </p:cNvPr>
          <p:cNvSpPr>
            <a:spLocks noChangeArrowheads="1"/>
          </p:cNvSpPr>
          <p:nvPr/>
        </p:nvSpPr>
        <p:spPr bwMode="auto">
          <a:xfrm>
            <a:off x="8610600" y="5334001"/>
            <a:ext cx="14478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buFontTx/>
              <a:buNone/>
            </a:pPr>
            <a:r>
              <a:rPr lang="en-US" altLang="en-US" sz="2400">
                <a:solidFill>
                  <a:schemeClr val="bg1"/>
                </a:solidFill>
                <a:latin typeface="Comic Sans MS" panose="030F0702030302020204" pitchFamily="66" charset="0"/>
              </a:rPr>
              <a:t>Robert</a:t>
            </a:r>
          </a:p>
          <a:p>
            <a:pPr eaLnBrk="1" hangingPunct="1">
              <a:spcBef>
                <a:spcPct val="0"/>
              </a:spcBef>
              <a:buFontTx/>
              <a:buNone/>
            </a:pPr>
            <a:r>
              <a:rPr lang="en-US" altLang="en-US" sz="2400">
                <a:solidFill>
                  <a:schemeClr val="bg1"/>
                </a:solidFill>
                <a:latin typeface="Comic Sans MS" panose="030F0702030302020204" pitchFamily="66" charset="0"/>
              </a:rPr>
              <a:t> Wadlow</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mph" presetSubtype="0" fill="hold" nodeType="afterEffect">
                                  <p:stCondLst>
                                    <p:cond delay="0"/>
                                  </p:stCondLst>
                                  <p:childTnLst>
                                    <p:animEffect transition="out" filter="fade">
                                      <p:cBhvr>
                                        <p:cTn id="6" dur="2000" tmFilter="0, 0; .2, .5; .8, .5; 1, 0"/>
                                        <p:tgtEl>
                                          <p:spTgt spid="37895"/>
                                        </p:tgtEl>
                                      </p:cBhvr>
                                    </p:animEffect>
                                    <p:animScale>
                                      <p:cBhvr>
                                        <p:cTn id="7" dur="1000" autoRev="1" fill="hold"/>
                                        <p:tgtEl>
                                          <p:spTgt spid="3789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CEA9030C-D3BA-4A8F-8A12-500791B8F37B}"/>
              </a:ext>
            </a:extLst>
          </p:cNvPr>
          <p:cNvSpPr>
            <a:spLocks noGrp="1" noChangeArrowheads="1"/>
          </p:cNvSpPr>
          <p:nvPr>
            <p:ph type="title"/>
          </p:nvPr>
        </p:nvSpPr>
        <p:spPr>
          <a:xfrm>
            <a:off x="3200400" y="152400"/>
            <a:ext cx="5410200" cy="838200"/>
          </a:xfrm>
        </p:spPr>
        <p:txBody>
          <a:bodyPr/>
          <a:lstStyle/>
          <a:p>
            <a:pPr eaLnBrk="1" hangingPunct="1"/>
            <a:r>
              <a:rPr lang="en-US" altLang="en-US" b="1">
                <a:solidFill>
                  <a:srgbClr val="CC66FF"/>
                </a:solidFill>
                <a:latin typeface="Arial" panose="020B0604020202020204" pitchFamily="34" charset="0"/>
              </a:rPr>
              <a:t>Thyroid Gland</a:t>
            </a:r>
          </a:p>
        </p:txBody>
      </p:sp>
      <p:sp>
        <p:nvSpPr>
          <p:cNvPr id="5123" name="Rectangle 3">
            <a:extLst>
              <a:ext uri="{FF2B5EF4-FFF2-40B4-BE49-F238E27FC236}">
                <a16:creationId xmlns:a16="http://schemas.microsoft.com/office/drawing/2014/main" id="{2AE087B1-D44D-419A-B358-1262F40B1AC1}"/>
              </a:ext>
            </a:extLst>
          </p:cNvPr>
          <p:cNvSpPr>
            <a:spLocks noGrp="1" noChangeArrowheads="1"/>
          </p:cNvSpPr>
          <p:nvPr>
            <p:ph idx="1"/>
          </p:nvPr>
        </p:nvSpPr>
        <p:spPr>
          <a:xfrm>
            <a:off x="2286001" y="990600"/>
            <a:ext cx="7269163" cy="3124200"/>
          </a:xfrm>
          <a:noFill/>
          <a:ln>
            <a:solidFill>
              <a:srgbClr val="00FFFF"/>
            </a:solidFill>
            <a:miter lim="800000"/>
            <a:headEnd/>
            <a:tailEnd/>
          </a:ln>
        </p:spPr>
        <p:txBody>
          <a:bodyPr/>
          <a:lstStyle/>
          <a:p>
            <a:pPr eaLnBrk="1" hangingPunct="1">
              <a:lnSpc>
                <a:spcPct val="80000"/>
              </a:lnSpc>
            </a:pPr>
            <a:r>
              <a:rPr lang="en-US" altLang="en-US" b="1">
                <a:solidFill>
                  <a:srgbClr val="CC66FF"/>
                </a:solidFill>
                <a:latin typeface="Arial" panose="020B0604020202020204" pitchFamily="34" charset="0"/>
              </a:rPr>
              <a:t>Function</a:t>
            </a:r>
            <a:r>
              <a:rPr lang="en-US" altLang="en-US">
                <a:solidFill>
                  <a:srgbClr val="CC66FF"/>
                </a:solidFill>
                <a:latin typeface="Arial" panose="020B0604020202020204" pitchFamily="34" charset="0"/>
              </a:rPr>
              <a:t>:</a:t>
            </a:r>
            <a:r>
              <a:rPr lang="en-US" altLang="en-US">
                <a:solidFill>
                  <a:schemeClr val="bg1"/>
                </a:solidFill>
                <a:latin typeface="Arial" panose="020B0604020202020204" pitchFamily="34" charset="0"/>
              </a:rPr>
              <a:t> plays a major role in regulation the body’s metabolism.</a:t>
            </a:r>
          </a:p>
          <a:p>
            <a:pPr eaLnBrk="1" hangingPunct="1">
              <a:lnSpc>
                <a:spcPct val="80000"/>
              </a:lnSpc>
            </a:pPr>
            <a:endParaRPr lang="en-US" altLang="en-US" sz="1000">
              <a:solidFill>
                <a:schemeClr val="bg1"/>
              </a:solidFill>
              <a:latin typeface="Arial" panose="020B0604020202020204" pitchFamily="34" charset="0"/>
            </a:endParaRPr>
          </a:p>
          <a:p>
            <a:pPr eaLnBrk="1" hangingPunct="1">
              <a:lnSpc>
                <a:spcPct val="80000"/>
              </a:lnSpc>
            </a:pPr>
            <a:r>
              <a:rPr lang="en-US" altLang="en-US" b="1">
                <a:solidFill>
                  <a:srgbClr val="CC66FF"/>
                </a:solidFill>
                <a:latin typeface="Arial" panose="020B0604020202020204" pitchFamily="34" charset="0"/>
              </a:rPr>
              <a:t>Disorders</a:t>
            </a:r>
            <a:r>
              <a:rPr lang="en-US" altLang="en-US">
                <a:solidFill>
                  <a:srgbClr val="CC66FF"/>
                </a:solidFill>
                <a:latin typeface="Arial" panose="020B0604020202020204" pitchFamily="34" charset="0"/>
              </a:rPr>
              <a:t>:</a:t>
            </a:r>
            <a:r>
              <a:rPr lang="en-US" altLang="en-US">
                <a:solidFill>
                  <a:schemeClr val="bg1"/>
                </a:solidFill>
                <a:latin typeface="Arial" panose="020B0604020202020204" pitchFamily="34" charset="0"/>
              </a:rPr>
              <a:t> If the Thyroid Gland produces to much </a:t>
            </a:r>
            <a:r>
              <a:rPr lang="en-US" altLang="en-US">
                <a:solidFill>
                  <a:srgbClr val="00FFFF"/>
                </a:solidFill>
                <a:latin typeface="Arial" panose="020B0604020202020204" pitchFamily="34" charset="0"/>
              </a:rPr>
              <a:t>Thyroxin</a:t>
            </a:r>
            <a:r>
              <a:rPr lang="en-US" altLang="en-US">
                <a:solidFill>
                  <a:schemeClr val="bg1"/>
                </a:solidFill>
                <a:latin typeface="Arial" panose="020B0604020202020204" pitchFamily="34" charset="0"/>
              </a:rPr>
              <a:t>, it can cause a condition known as </a:t>
            </a:r>
            <a:r>
              <a:rPr lang="en-US" altLang="en-US" u="sng">
                <a:solidFill>
                  <a:schemeClr val="bg1"/>
                </a:solidFill>
                <a:latin typeface="Arial" panose="020B0604020202020204" pitchFamily="34" charset="0"/>
              </a:rPr>
              <a:t>Hyperthyroidism</a:t>
            </a:r>
            <a:r>
              <a:rPr lang="en-US" altLang="en-US">
                <a:solidFill>
                  <a:schemeClr val="bg1"/>
                </a:solidFill>
                <a:latin typeface="Arial" panose="020B0604020202020204" pitchFamily="34" charset="0"/>
              </a:rPr>
              <a:t>. If to little </a:t>
            </a:r>
            <a:r>
              <a:rPr lang="en-US" altLang="en-US">
                <a:solidFill>
                  <a:srgbClr val="00FFFF"/>
                </a:solidFill>
                <a:latin typeface="Arial" panose="020B0604020202020204" pitchFamily="34" charset="0"/>
              </a:rPr>
              <a:t>thyroxin </a:t>
            </a:r>
            <a:r>
              <a:rPr lang="en-US" altLang="en-US">
                <a:solidFill>
                  <a:schemeClr val="bg1"/>
                </a:solidFill>
                <a:latin typeface="Arial" panose="020B0604020202020204" pitchFamily="34" charset="0"/>
              </a:rPr>
              <a:t>produces it is called </a:t>
            </a:r>
            <a:r>
              <a:rPr lang="en-US" altLang="en-US" u="sng">
                <a:solidFill>
                  <a:schemeClr val="bg1"/>
                </a:solidFill>
                <a:latin typeface="Arial" panose="020B0604020202020204" pitchFamily="34" charset="0"/>
              </a:rPr>
              <a:t>Hypothyroidism</a:t>
            </a:r>
            <a:r>
              <a:rPr lang="en-US" altLang="en-US">
                <a:solidFill>
                  <a:schemeClr val="bg1"/>
                </a:solidFill>
                <a:latin typeface="Arial" panose="020B0604020202020204" pitchFamily="34" charset="0"/>
              </a:rPr>
              <a:t>.</a:t>
            </a:r>
          </a:p>
        </p:txBody>
      </p:sp>
      <p:pic>
        <p:nvPicPr>
          <p:cNvPr id="5124" name="Picture 4">
            <a:extLst>
              <a:ext uri="{FF2B5EF4-FFF2-40B4-BE49-F238E27FC236}">
                <a16:creationId xmlns:a16="http://schemas.microsoft.com/office/drawing/2014/main" id="{0A5CA8CA-0AD9-46EE-98D6-CC5CD45310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16951"/>
          <a:stretch>
            <a:fillRect/>
          </a:stretch>
        </p:blipFill>
        <p:spPr bwMode="auto">
          <a:xfrm>
            <a:off x="2286000" y="4419601"/>
            <a:ext cx="7239000" cy="2003425"/>
          </a:xfrm>
          <a:prstGeom prst="rect">
            <a:avLst/>
          </a:prstGeom>
          <a:noFill/>
          <a:ln w="2857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2" name="Rectangle 6151">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4" name="Rectangle 6153">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6" name="Rectangle 6155">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8" name="Rectangle 6157">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60" name="Rectangle 6159">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2" name="Oval 6161">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46" name="Rectangle 2">
            <a:extLst>
              <a:ext uri="{FF2B5EF4-FFF2-40B4-BE49-F238E27FC236}">
                <a16:creationId xmlns:a16="http://schemas.microsoft.com/office/drawing/2014/main" id="{397F2299-09D3-48C6-AC88-10091667204B}"/>
              </a:ext>
            </a:extLst>
          </p:cNvPr>
          <p:cNvSpPr>
            <a:spLocks noGrp="1" noChangeArrowheads="1"/>
          </p:cNvSpPr>
          <p:nvPr>
            <p:ph type="title"/>
          </p:nvPr>
        </p:nvSpPr>
        <p:spPr>
          <a:xfrm>
            <a:off x="826396" y="586855"/>
            <a:ext cx="4230100" cy="3387497"/>
          </a:xfrm>
        </p:spPr>
        <p:txBody>
          <a:bodyPr anchor="b">
            <a:normAutofit/>
          </a:bodyPr>
          <a:lstStyle/>
          <a:p>
            <a:pPr algn="r" eaLnBrk="1" hangingPunct="1"/>
            <a:r>
              <a:rPr lang="en-US" altLang="en-US" sz="4000" b="1">
                <a:solidFill>
                  <a:srgbClr val="FFFFFF"/>
                </a:solidFill>
                <a:latin typeface="Arial" panose="020B0604020202020204" pitchFamily="34" charset="0"/>
              </a:rPr>
              <a:t>Pancreas</a:t>
            </a:r>
          </a:p>
        </p:txBody>
      </p:sp>
      <p:sp>
        <p:nvSpPr>
          <p:cNvPr id="6147" name="Rectangle 3">
            <a:extLst>
              <a:ext uri="{FF2B5EF4-FFF2-40B4-BE49-F238E27FC236}">
                <a16:creationId xmlns:a16="http://schemas.microsoft.com/office/drawing/2014/main" id="{1466FCD4-5F53-4CB9-A9AF-AE220BE9C95C}"/>
              </a:ext>
            </a:extLst>
          </p:cNvPr>
          <p:cNvSpPr>
            <a:spLocks noGrp="1" noChangeArrowheads="1"/>
          </p:cNvSpPr>
          <p:nvPr>
            <p:ph idx="1"/>
          </p:nvPr>
        </p:nvSpPr>
        <p:spPr>
          <a:xfrm>
            <a:off x="6503158" y="649480"/>
            <a:ext cx="4862447" cy="5546047"/>
          </a:xfrm>
        </p:spPr>
        <p:txBody>
          <a:bodyPr anchor="ctr">
            <a:normAutofit/>
          </a:bodyPr>
          <a:lstStyle/>
          <a:p>
            <a:pPr eaLnBrk="1" hangingPunct="1"/>
            <a:r>
              <a:rPr lang="en-US" altLang="en-US" sz="2000" b="1">
                <a:latin typeface="Arial" panose="020B0604020202020204" pitchFamily="34" charset="0"/>
              </a:rPr>
              <a:t>Function</a:t>
            </a:r>
            <a:r>
              <a:rPr lang="en-US" altLang="en-US" sz="2000">
                <a:latin typeface="Arial" panose="020B0604020202020204" pitchFamily="34" charset="0"/>
              </a:rPr>
              <a:t>: The Insulin and Glycogen in the Pancreas help to keep the level of glucose in the blood stable.</a:t>
            </a:r>
          </a:p>
          <a:p>
            <a:pPr eaLnBrk="1" hangingPunct="1"/>
            <a:endParaRPr lang="en-US" altLang="en-US" sz="2000">
              <a:latin typeface="Arial" panose="020B0604020202020204" pitchFamily="34" charset="0"/>
            </a:endParaRPr>
          </a:p>
          <a:p>
            <a:pPr eaLnBrk="1" hangingPunct="1"/>
            <a:r>
              <a:rPr lang="en-US" altLang="en-US" sz="2000" b="1">
                <a:latin typeface="Arial" panose="020B0604020202020204" pitchFamily="34" charset="0"/>
              </a:rPr>
              <a:t>Disorders</a:t>
            </a:r>
            <a:r>
              <a:rPr lang="en-US" altLang="en-US" sz="2000">
                <a:latin typeface="Arial" panose="020B0604020202020204" pitchFamily="34" charset="0"/>
              </a:rPr>
              <a:t>: When the Pancreas fails to produce or properly use Insulin, it can cause a condition known as </a:t>
            </a:r>
            <a:r>
              <a:rPr lang="en-US" altLang="en-US" sz="2000" u="sng">
                <a:latin typeface="Arial" panose="020B0604020202020204" pitchFamily="34" charset="0"/>
              </a:rPr>
              <a:t>Diabetes Mellitus</a:t>
            </a:r>
            <a:r>
              <a:rPr lang="en-US" altLang="en-US" sz="2000">
                <a:latin typeface="Arial" panose="020B0604020202020204" pitchFamily="34" charset="0"/>
              </a:rPr>
              <a:t>.</a:t>
            </a:r>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8D95F96D-CA97-4EA8-8806-A13728C2ABB3}"/>
              </a:ext>
            </a:extLst>
          </p:cNvPr>
          <p:cNvSpPr>
            <a:spLocks noGrp="1" noChangeArrowheads="1"/>
          </p:cNvSpPr>
          <p:nvPr>
            <p:ph type="title"/>
          </p:nvPr>
        </p:nvSpPr>
        <p:spPr>
          <a:xfrm>
            <a:off x="648931" y="629266"/>
            <a:ext cx="4166510" cy="1622321"/>
          </a:xfrm>
        </p:spPr>
        <p:txBody>
          <a:bodyPr>
            <a:normAutofit/>
          </a:bodyPr>
          <a:lstStyle/>
          <a:p>
            <a:pPr eaLnBrk="1" hangingPunct="1"/>
            <a:r>
              <a:rPr lang="en-US" altLang="en-US" b="1">
                <a:latin typeface="Arial" panose="020B0604020202020204" pitchFamily="34" charset="0"/>
              </a:rPr>
              <a:t>Adrenal Gland</a:t>
            </a:r>
            <a:r>
              <a:rPr lang="en-US" altLang="en-US"/>
              <a:t> </a:t>
            </a:r>
          </a:p>
        </p:txBody>
      </p:sp>
      <p:sp>
        <p:nvSpPr>
          <p:cNvPr id="7171" name="Rectangle 3">
            <a:extLst>
              <a:ext uri="{FF2B5EF4-FFF2-40B4-BE49-F238E27FC236}">
                <a16:creationId xmlns:a16="http://schemas.microsoft.com/office/drawing/2014/main" id="{C495E156-F77A-4F08-A29C-39A19ADB0B33}"/>
              </a:ext>
            </a:extLst>
          </p:cNvPr>
          <p:cNvSpPr>
            <a:spLocks noGrp="1" noChangeArrowheads="1"/>
          </p:cNvSpPr>
          <p:nvPr>
            <p:ph idx="1"/>
          </p:nvPr>
        </p:nvSpPr>
        <p:spPr>
          <a:xfrm>
            <a:off x="648931" y="2438400"/>
            <a:ext cx="4166509" cy="3785419"/>
          </a:xfrm>
        </p:spPr>
        <p:txBody>
          <a:bodyPr>
            <a:normAutofit/>
          </a:bodyPr>
          <a:lstStyle/>
          <a:p>
            <a:pPr eaLnBrk="1" hangingPunct="1"/>
            <a:r>
              <a:rPr lang="en-US" altLang="en-US" b="1">
                <a:latin typeface="Arial" panose="020B0604020202020204" pitchFamily="34" charset="0"/>
              </a:rPr>
              <a:t>Functions</a:t>
            </a:r>
            <a:r>
              <a:rPr lang="en-US" altLang="en-US">
                <a:latin typeface="Arial" panose="020B0604020202020204" pitchFamily="34" charset="0"/>
              </a:rPr>
              <a:t>: </a:t>
            </a:r>
          </a:p>
          <a:p>
            <a:pPr eaLnBrk="1" hangingPunct="1">
              <a:buFontTx/>
              <a:buNone/>
            </a:pPr>
            <a:r>
              <a:rPr lang="en-US" altLang="en-US">
                <a:latin typeface="Arial" panose="020B0604020202020204" pitchFamily="34" charset="0"/>
              </a:rPr>
              <a:t>	-The adrenal glands release </a:t>
            </a:r>
            <a:r>
              <a:rPr lang="en-US" altLang="en-US" u="sng">
                <a:latin typeface="Arial" panose="020B0604020202020204" pitchFamily="34" charset="0"/>
              </a:rPr>
              <a:t>Adrenaline</a:t>
            </a:r>
            <a:r>
              <a:rPr lang="en-US" altLang="en-US">
                <a:latin typeface="Arial" panose="020B0604020202020204" pitchFamily="34" charset="0"/>
              </a:rPr>
              <a:t> in the body that helps prepare for and deal with stress.</a:t>
            </a:r>
          </a:p>
          <a:p>
            <a:pPr eaLnBrk="1" hangingPunct="1">
              <a:buFontTx/>
              <a:buNone/>
            </a:pPr>
            <a:r>
              <a:rPr lang="en-US" altLang="en-US">
                <a:latin typeface="Arial" panose="020B0604020202020204" pitchFamily="34" charset="0"/>
              </a:rPr>
              <a:t>	-Also regulates kidney function.</a:t>
            </a:r>
          </a:p>
          <a:p>
            <a:pPr eaLnBrk="1" hangingPunct="1">
              <a:buFontTx/>
              <a:buNone/>
            </a:pPr>
            <a:endParaRPr lang="en-US" altLang="en-US">
              <a:latin typeface="Arial" panose="020B0604020202020204" pitchFamily="34" charset="0"/>
            </a:endParaRPr>
          </a:p>
        </p:txBody>
      </p:sp>
      <p:pic>
        <p:nvPicPr>
          <p:cNvPr id="7172" name="Picture 4" descr="illu_adrenal_gland">
            <a:extLst>
              <a:ext uri="{FF2B5EF4-FFF2-40B4-BE49-F238E27FC236}">
                <a16:creationId xmlns:a16="http://schemas.microsoft.com/office/drawing/2014/main" id="{B4AAC5AD-1064-4F2A-880A-C9917A8B86B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360106" y="647698"/>
            <a:ext cx="4917661" cy="5562601"/>
          </a:xfrm>
          <a:prstGeom prst="rect">
            <a:avLst/>
          </a:prstGeom>
          <a:noFill/>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201" name="Rectangle 8200">
            <a:extLst>
              <a:ext uri="{FF2B5EF4-FFF2-40B4-BE49-F238E27FC236}">
                <a16:creationId xmlns:a16="http://schemas.microsoft.com/office/drawing/2014/main" id="{2596F992-698C-48C0-9D89-70DA4CE92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94" name="Rectangle 2">
            <a:extLst>
              <a:ext uri="{FF2B5EF4-FFF2-40B4-BE49-F238E27FC236}">
                <a16:creationId xmlns:a16="http://schemas.microsoft.com/office/drawing/2014/main" id="{59291F5B-FC0D-45C4-A0CF-9AD4A81E2F21}"/>
              </a:ext>
            </a:extLst>
          </p:cNvPr>
          <p:cNvSpPr>
            <a:spLocks noGrp="1" noChangeArrowheads="1"/>
          </p:cNvSpPr>
          <p:nvPr>
            <p:ph type="title"/>
          </p:nvPr>
        </p:nvSpPr>
        <p:spPr>
          <a:xfrm>
            <a:off x="818984" y="4230093"/>
            <a:ext cx="4150581" cy="1800165"/>
          </a:xfrm>
        </p:spPr>
        <p:txBody>
          <a:bodyPr anchor="t">
            <a:normAutofit/>
          </a:bodyPr>
          <a:lstStyle/>
          <a:p>
            <a:pPr algn="r" eaLnBrk="1" hangingPunct="1"/>
            <a:r>
              <a:rPr lang="en-US" altLang="en-US" sz="4000" b="1">
                <a:latin typeface="Arial" panose="020B0604020202020204" pitchFamily="34" charset="0"/>
              </a:rPr>
              <a:t>Ovaries</a:t>
            </a:r>
          </a:p>
        </p:txBody>
      </p:sp>
      <p:pic>
        <p:nvPicPr>
          <p:cNvPr id="8196" name="Picture 4">
            <a:extLst>
              <a:ext uri="{FF2B5EF4-FFF2-40B4-BE49-F238E27FC236}">
                <a16:creationId xmlns:a16="http://schemas.microsoft.com/office/drawing/2014/main" id="{C664142C-2302-4024-BCEB-5B65A553AF4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56592" y="676089"/>
            <a:ext cx="11139778" cy="3017546"/>
          </a:xfrm>
          <a:prstGeom prst="rect">
            <a:avLst/>
          </a:prstGeom>
          <a:noFill/>
          <a:extLst>
            <a:ext uri="{909E8E84-426E-40DD-AFC4-6F175D3DCCD1}">
              <a14:hiddenFill xmlns:a14="http://schemas.microsoft.com/office/drawing/2010/main">
                <a:solidFill>
                  <a:srgbClr val="FFFFFF"/>
                </a:solidFill>
              </a14:hiddenFill>
            </a:ext>
          </a:extLst>
        </p:spPr>
      </p:pic>
      <p:sp>
        <p:nvSpPr>
          <p:cNvPr id="8195" name="Rectangle 3">
            <a:extLst>
              <a:ext uri="{FF2B5EF4-FFF2-40B4-BE49-F238E27FC236}">
                <a16:creationId xmlns:a16="http://schemas.microsoft.com/office/drawing/2014/main" id="{3052B5F9-53B4-4680-9149-353498733719}"/>
              </a:ext>
            </a:extLst>
          </p:cNvPr>
          <p:cNvSpPr>
            <a:spLocks noGrp="1" noChangeArrowheads="1"/>
          </p:cNvSpPr>
          <p:nvPr>
            <p:ph idx="1"/>
          </p:nvPr>
        </p:nvSpPr>
        <p:spPr>
          <a:xfrm>
            <a:off x="5246415" y="4230094"/>
            <a:ext cx="6235268" cy="1800164"/>
          </a:xfrm>
        </p:spPr>
        <p:txBody>
          <a:bodyPr anchor="t">
            <a:normAutofit/>
          </a:bodyPr>
          <a:lstStyle/>
          <a:p>
            <a:pPr eaLnBrk="1" hangingPunct="1"/>
            <a:r>
              <a:rPr lang="en-US" altLang="en-US" sz="2000" b="1">
                <a:latin typeface="Arial" panose="020B0604020202020204" pitchFamily="34" charset="0"/>
              </a:rPr>
              <a:t>Functions</a:t>
            </a:r>
            <a:r>
              <a:rPr lang="en-US" altLang="en-US" sz="2000">
                <a:latin typeface="Arial" panose="020B0604020202020204" pitchFamily="34" charset="0"/>
              </a:rPr>
              <a:t>: </a:t>
            </a:r>
          </a:p>
          <a:p>
            <a:pPr lvl="1" eaLnBrk="1" hangingPunct="1"/>
            <a:r>
              <a:rPr lang="en-US" altLang="en-US" sz="2000">
                <a:latin typeface="Arial" panose="020B0604020202020204" pitchFamily="34" charset="0"/>
              </a:rPr>
              <a:t>Pair of reproductive organs found in women that produce eggs.</a:t>
            </a:r>
          </a:p>
          <a:p>
            <a:pPr lvl="1" eaLnBrk="1" hangingPunct="1"/>
            <a:r>
              <a:rPr lang="en-US" altLang="en-US" sz="2000">
                <a:latin typeface="Arial" panose="020B0604020202020204" pitchFamily="34" charset="0"/>
              </a:rPr>
              <a:t>Also secrete o</a:t>
            </a:r>
            <a:r>
              <a:rPr lang="en-US" altLang="en-US" sz="2000" u="sng">
                <a:latin typeface="Arial" panose="020B0604020202020204" pitchFamily="34" charset="0"/>
              </a:rPr>
              <a:t>estrogen</a:t>
            </a:r>
            <a:r>
              <a:rPr lang="en-US" altLang="en-US" sz="2000">
                <a:latin typeface="Arial" panose="020B0604020202020204" pitchFamily="34" charset="0"/>
              </a:rPr>
              <a:t> and </a:t>
            </a:r>
            <a:r>
              <a:rPr lang="en-US" altLang="en-US" sz="2000" u="sng">
                <a:latin typeface="Arial" panose="020B0604020202020204" pitchFamily="34" charset="0"/>
              </a:rPr>
              <a:t>progesterone</a:t>
            </a:r>
            <a:r>
              <a:rPr lang="en-US" altLang="en-US" sz="2000">
                <a:latin typeface="Arial" panose="020B0604020202020204" pitchFamily="34" charset="0"/>
              </a:rPr>
              <a:t>, which control ovulation and menstruation.  </a:t>
            </a:r>
          </a:p>
        </p:txBody>
      </p:sp>
      <p:sp>
        <p:nvSpPr>
          <p:cNvPr id="8203" name="Rectangle 8202">
            <a:extLst>
              <a:ext uri="{FF2B5EF4-FFF2-40B4-BE49-F238E27FC236}">
                <a16:creationId xmlns:a16="http://schemas.microsoft.com/office/drawing/2014/main" id="{E7BFF8DC-0AE7-4AD2-9B28-2E5F26D62C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100000">
                <a:schemeClr val="accent1">
                  <a:lumMod val="75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05" name="Rectangle 8204">
            <a:extLst>
              <a:ext uri="{FF2B5EF4-FFF2-40B4-BE49-F238E27FC236}">
                <a16:creationId xmlns:a16="http://schemas.microsoft.com/office/drawing/2014/main" id="{7E0162AD-C6E5-4BF8-A453-76ADB36877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31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5" name="Rectangle 9224">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27" name="Rectangle 9226">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5266402"/>
            <a:ext cx="12191998" cy="1590742"/>
          </a:xfrm>
          <a:prstGeom prst="rect">
            <a:avLst/>
          </a:prstGeom>
          <a:gradFill>
            <a:gsLst>
              <a:gs pos="0">
                <a:srgbClr val="000000"/>
              </a:gs>
              <a:gs pos="100000">
                <a:schemeClr val="accent1"/>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29" name="Rectangle 9228">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5270175"/>
            <a:ext cx="12185331" cy="1590742"/>
          </a:xfrm>
          <a:prstGeom prst="rect">
            <a:avLst/>
          </a:prstGeom>
          <a:gradFill>
            <a:gsLst>
              <a:gs pos="0">
                <a:schemeClr val="accent1">
                  <a:alpha val="0"/>
                </a:schemeClr>
              </a:gs>
              <a:gs pos="100000">
                <a:schemeClr val="accent1">
                  <a:lumMod val="50000"/>
                </a:schemeClr>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31" name="Rectangle 9230">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5265546"/>
            <a:ext cx="4076698" cy="1590742"/>
          </a:xfrm>
          <a:prstGeom prst="rect">
            <a:avLst/>
          </a:prstGeom>
          <a:gradFill>
            <a:gsLst>
              <a:gs pos="0">
                <a:schemeClr val="accent1">
                  <a:lumMod val="50000"/>
                </a:schemeClr>
              </a:gs>
              <a:gs pos="100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33" name="Rectangle 9232">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3335" y="5263483"/>
            <a:ext cx="12192000" cy="1597433"/>
          </a:xfrm>
          <a:prstGeom prst="rect">
            <a:avLst/>
          </a:prstGeom>
          <a:gradFill>
            <a:gsLst>
              <a:gs pos="0">
                <a:srgbClr val="000000">
                  <a:alpha val="0"/>
                </a:srgbClr>
              </a:gs>
              <a:gs pos="99000">
                <a:schemeClr val="accent1">
                  <a:lumMod val="50000"/>
                  <a:alpha val="55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18" name="Rectangle 2">
            <a:extLst>
              <a:ext uri="{FF2B5EF4-FFF2-40B4-BE49-F238E27FC236}">
                <a16:creationId xmlns:a16="http://schemas.microsoft.com/office/drawing/2014/main" id="{E7D50DE6-DCA5-497C-A9A1-9C349B1FA91F}"/>
              </a:ext>
            </a:extLst>
          </p:cNvPr>
          <p:cNvSpPr>
            <a:spLocks noGrp="1" noChangeArrowheads="1"/>
          </p:cNvSpPr>
          <p:nvPr>
            <p:ph type="title"/>
          </p:nvPr>
        </p:nvSpPr>
        <p:spPr>
          <a:xfrm>
            <a:off x="1371599" y="5510253"/>
            <a:ext cx="9895951" cy="1033669"/>
          </a:xfrm>
        </p:spPr>
        <p:txBody>
          <a:bodyPr>
            <a:normAutofit/>
          </a:bodyPr>
          <a:lstStyle/>
          <a:p>
            <a:pPr eaLnBrk="1" hangingPunct="1"/>
            <a:r>
              <a:rPr lang="en-US" altLang="en-US" sz="4000" b="1">
                <a:solidFill>
                  <a:srgbClr val="FFFFFF"/>
                </a:solidFill>
                <a:latin typeface="Arial" panose="020B0604020202020204" pitchFamily="34" charset="0"/>
              </a:rPr>
              <a:t>Testes</a:t>
            </a:r>
          </a:p>
        </p:txBody>
      </p:sp>
      <p:pic>
        <p:nvPicPr>
          <p:cNvPr id="9220" name="Picture 4">
            <a:extLst>
              <a:ext uri="{FF2B5EF4-FFF2-40B4-BE49-F238E27FC236}">
                <a16:creationId xmlns:a16="http://schemas.microsoft.com/office/drawing/2014/main" id="{D22AC37E-8715-4CB5-9474-899DBE85D54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940256" y="918340"/>
            <a:ext cx="8311487" cy="2183733"/>
          </a:xfrm>
          <a:prstGeom prst="rect">
            <a:avLst/>
          </a:prstGeom>
          <a:noFill/>
          <a:extLst>
            <a:ext uri="{909E8E84-426E-40DD-AFC4-6F175D3DCCD1}">
              <a14:hiddenFill xmlns:a14="http://schemas.microsoft.com/office/drawing/2010/main">
                <a:solidFill>
                  <a:srgbClr val="FFFFFF"/>
                </a:solidFill>
              </a14:hiddenFill>
            </a:ext>
          </a:extLst>
        </p:spPr>
      </p:pic>
      <p:sp>
        <p:nvSpPr>
          <p:cNvPr id="9219" name="Rectangle 3">
            <a:extLst>
              <a:ext uri="{FF2B5EF4-FFF2-40B4-BE49-F238E27FC236}">
                <a16:creationId xmlns:a16="http://schemas.microsoft.com/office/drawing/2014/main" id="{708E84C8-A3B9-4B62-92E3-C8CC89C8C1A1}"/>
              </a:ext>
            </a:extLst>
          </p:cNvPr>
          <p:cNvSpPr>
            <a:spLocks noGrp="1" noChangeArrowheads="1"/>
          </p:cNvSpPr>
          <p:nvPr>
            <p:ph idx="1"/>
          </p:nvPr>
        </p:nvSpPr>
        <p:spPr>
          <a:xfrm>
            <a:off x="1940256" y="3833199"/>
            <a:ext cx="8332826" cy="1119982"/>
          </a:xfrm>
        </p:spPr>
        <p:txBody>
          <a:bodyPr anchor="ctr">
            <a:normAutofit/>
          </a:bodyPr>
          <a:lstStyle/>
          <a:p>
            <a:pPr eaLnBrk="1" hangingPunct="1"/>
            <a:r>
              <a:rPr lang="en-US" altLang="en-US" sz="1700" b="1">
                <a:latin typeface="Arial" panose="020B0604020202020204" pitchFamily="34" charset="0"/>
              </a:rPr>
              <a:t>Functions: </a:t>
            </a:r>
          </a:p>
          <a:p>
            <a:pPr lvl="1" eaLnBrk="1" hangingPunct="1"/>
            <a:r>
              <a:rPr lang="en-US" altLang="en-US" sz="1700">
                <a:latin typeface="Arial" panose="020B0604020202020204" pitchFamily="34" charset="0"/>
              </a:rPr>
              <a:t>Pair of</a:t>
            </a:r>
            <a:r>
              <a:rPr lang="en-US" altLang="en-US" sz="1700" b="1">
                <a:latin typeface="Arial" panose="020B0604020202020204" pitchFamily="34" charset="0"/>
              </a:rPr>
              <a:t> </a:t>
            </a:r>
            <a:r>
              <a:rPr lang="en-US" altLang="en-US" sz="1700">
                <a:latin typeface="Arial" panose="020B0604020202020204" pitchFamily="34" charset="0"/>
              </a:rPr>
              <a:t>reproductive glands that produces sperm. </a:t>
            </a:r>
          </a:p>
          <a:p>
            <a:pPr lvl="1" eaLnBrk="1" hangingPunct="1"/>
            <a:r>
              <a:rPr lang="en-US" altLang="en-US" sz="1700">
                <a:latin typeface="Arial" panose="020B0604020202020204" pitchFamily="34" charset="0"/>
              </a:rPr>
              <a:t>Also secrete </a:t>
            </a:r>
            <a:r>
              <a:rPr lang="en-US" altLang="en-US" sz="1700" u="sng">
                <a:latin typeface="Arial" panose="020B0604020202020204" pitchFamily="34" charset="0"/>
              </a:rPr>
              <a:t>Testosterone</a:t>
            </a:r>
            <a:r>
              <a:rPr lang="en-US" altLang="en-US" sz="1700">
                <a:latin typeface="Arial" panose="020B0604020202020204" pitchFamily="34" charset="0"/>
              </a:rPr>
              <a:t> to give the body its masculine characteristics.</a:t>
            </a:r>
            <a:endParaRPr lang="en-US" altLang="en-US" sz="1700" b="1">
              <a:latin typeface="Arial" panose="020B0604020202020204" pitchFamily="34" charset="0"/>
            </a:endParaRPr>
          </a:p>
          <a:p>
            <a:pPr eaLnBrk="1" hangingPunct="1">
              <a:buFontTx/>
              <a:buNone/>
            </a:pPr>
            <a:endParaRPr lang="en-US" altLang="en-US" sz="1700"/>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9762AAEE-99D2-4FE3-B08C-0D553408F07F}"/>
              </a:ext>
            </a:extLst>
          </p:cNvPr>
          <p:cNvSpPr>
            <a:spLocks noGrp="1" noChangeArrowheads="1"/>
          </p:cNvSpPr>
          <p:nvPr>
            <p:ph type="title"/>
          </p:nvPr>
        </p:nvSpPr>
        <p:spPr>
          <a:xfrm>
            <a:off x="648930" y="629266"/>
            <a:ext cx="9252154" cy="1223983"/>
          </a:xfrm>
        </p:spPr>
        <p:txBody>
          <a:bodyPr>
            <a:normAutofit/>
          </a:bodyPr>
          <a:lstStyle/>
          <a:p>
            <a:pPr eaLnBrk="1" hangingPunct="1"/>
            <a:r>
              <a:rPr lang="en-US" altLang="en-US" b="1">
                <a:latin typeface="Arial" panose="020B0604020202020204" pitchFamily="34" charset="0"/>
              </a:rPr>
              <a:t>Interaction of Glands</a:t>
            </a:r>
          </a:p>
        </p:txBody>
      </p:sp>
      <p:sp>
        <p:nvSpPr>
          <p:cNvPr id="10243" name="Rectangle 3">
            <a:extLst>
              <a:ext uri="{FF2B5EF4-FFF2-40B4-BE49-F238E27FC236}">
                <a16:creationId xmlns:a16="http://schemas.microsoft.com/office/drawing/2014/main" id="{DAF70588-2ACE-40A6-881C-380C72A780B0}"/>
              </a:ext>
            </a:extLst>
          </p:cNvPr>
          <p:cNvSpPr>
            <a:spLocks noGrp="1" noChangeArrowheads="1"/>
          </p:cNvSpPr>
          <p:nvPr>
            <p:ph idx="1"/>
          </p:nvPr>
        </p:nvSpPr>
        <p:spPr>
          <a:xfrm>
            <a:off x="1103311" y="2052214"/>
            <a:ext cx="4338409" cy="4196185"/>
          </a:xfrm>
        </p:spPr>
        <p:txBody>
          <a:bodyPr>
            <a:normAutofit/>
          </a:bodyPr>
          <a:lstStyle/>
          <a:p>
            <a:pPr eaLnBrk="1" hangingPunct="1">
              <a:buFontTx/>
              <a:buNone/>
            </a:pPr>
            <a:r>
              <a:rPr lang="en-US" altLang="en-US">
                <a:latin typeface="Arial" panose="020B0604020202020204" pitchFamily="34" charset="0"/>
              </a:rPr>
              <a:t>	The hypothalamus is located in the </a:t>
            </a:r>
            <a:r>
              <a:rPr lang="en-US" altLang="en-US" b="1">
                <a:latin typeface="Arial" panose="020B0604020202020204" pitchFamily="34" charset="0"/>
              </a:rPr>
              <a:t>brain </a:t>
            </a:r>
            <a:r>
              <a:rPr lang="en-US" altLang="en-US">
                <a:latin typeface="Arial" panose="020B0604020202020204" pitchFamily="34" charset="0"/>
              </a:rPr>
              <a:t>and controls the release of hormones from the </a:t>
            </a:r>
            <a:r>
              <a:rPr lang="en-US" altLang="en-US" b="1">
                <a:latin typeface="Arial" panose="020B0604020202020204" pitchFamily="34" charset="0"/>
              </a:rPr>
              <a:t>pituitary</a:t>
            </a:r>
            <a:r>
              <a:rPr lang="en-US" altLang="en-US">
                <a:latin typeface="Arial" panose="020B0604020202020204" pitchFamily="34" charset="0"/>
              </a:rPr>
              <a:t> gland. It is an important link between the endocrine and nervous systems. </a:t>
            </a:r>
          </a:p>
          <a:p>
            <a:pPr eaLnBrk="1" hangingPunct="1">
              <a:buFontTx/>
              <a:buNone/>
            </a:pPr>
            <a:endParaRPr lang="en-US" altLang="en-US">
              <a:latin typeface="Arial" panose="020B0604020202020204" pitchFamily="34" charset="0"/>
            </a:endParaRPr>
          </a:p>
        </p:txBody>
      </p:sp>
      <p:pic>
        <p:nvPicPr>
          <p:cNvPr id="10244" name="Picture 4" descr="Hypothalamus">
            <a:extLst>
              <a:ext uri="{FF2B5EF4-FFF2-40B4-BE49-F238E27FC236}">
                <a16:creationId xmlns:a16="http://schemas.microsoft.com/office/drawing/2014/main" id="{4040C06E-F10A-47FB-BAFC-B876DD930FC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 b="5581"/>
          <a:stretch/>
        </p:blipFill>
        <p:spPr bwMode="auto">
          <a:xfrm>
            <a:off x="6091916" y="2052213"/>
            <a:ext cx="5451627" cy="4196185"/>
          </a:xfrm>
          <a:prstGeom prst="rect">
            <a:avLst/>
          </a:prstGeom>
          <a:noFill/>
          <a:effectLst>
            <a:outerShdw blurRad="50800" dist="38100" dir="5400000" algn="t" rotWithShape="0">
              <a:prstClr val="black">
                <a:alpha val="43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5" name="Rectangle 5">
            <a:extLst>
              <a:ext uri="{FF2B5EF4-FFF2-40B4-BE49-F238E27FC236}">
                <a16:creationId xmlns:a16="http://schemas.microsoft.com/office/drawing/2014/main" id="{950F35C6-018A-4F5B-8A7E-7B675F6BC486}"/>
              </a:ext>
            </a:extLst>
          </p:cNvPr>
          <p:cNvSpPr>
            <a:spLocks noChangeArrowheads="1"/>
          </p:cNvSpPr>
          <p:nvPr/>
        </p:nvSpPr>
        <p:spPr bwMode="auto">
          <a:xfrm>
            <a:off x="5715000" y="5943600"/>
            <a:ext cx="46482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spcBef>
                <a:spcPct val="20000"/>
              </a:spcBef>
              <a:buChar char="•"/>
              <a:defRPr sz="32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400">
                <a:solidFill>
                  <a:schemeClr val="tx1"/>
                </a:solidFill>
                <a:latin typeface="Times New Roman" panose="02020603050405020304" pitchFamily="18" charset="0"/>
              </a:defRPr>
            </a:lvl3pPr>
            <a:lvl4pPr marL="1600200" indent="-228600" eaLnBrk="0" hangingPunct="0">
              <a:spcBef>
                <a:spcPct val="20000"/>
              </a:spcBef>
              <a:buChar char="–"/>
              <a:defRPr sz="2000">
                <a:solidFill>
                  <a:schemeClr val="tx1"/>
                </a:solidFill>
                <a:latin typeface="Times New Roman" panose="02020603050405020304" pitchFamily="18" charset="0"/>
              </a:defRPr>
            </a:lvl4pPr>
            <a:lvl5pPr marL="2057400" indent="-228600" eaLnBrk="0" hangingPunct="0">
              <a:spcBef>
                <a:spcPct val="20000"/>
              </a:spcBef>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defRPr>
            </a:lvl9pPr>
          </a:lstStyle>
          <a:p>
            <a:pPr eaLnBrk="1" hangingPunct="1">
              <a:spcBef>
                <a:spcPct val="0"/>
              </a:spcBef>
              <a:spcAft>
                <a:spcPts val="600"/>
              </a:spcAft>
              <a:buFontTx/>
              <a:buNone/>
            </a:pPr>
            <a:r>
              <a:rPr lang="en-US" altLang="en-US" sz="1400">
                <a:latin typeface="Arial" panose="020B0604020202020204" pitchFamily="34" charset="0"/>
              </a:rPr>
              <a:t>http://www.biocfarm.unibo.it/aunsnc/images/3D%20Objects/Hypothalamus.gif</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223</TotalTime>
  <Words>3069</Words>
  <Application>Microsoft Office PowerPoint</Application>
  <PresentationFormat>Widescreen</PresentationFormat>
  <Paragraphs>408</Paragraphs>
  <Slides>100</Slides>
  <Notes>22</Notes>
  <HiddenSlides>0</HiddenSlides>
  <MMClips>6</MMClips>
  <ScaleCrop>false</ScaleCrop>
  <HeadingPairs>
    <vt:vector size="8" baseType="variant">
      <vt:variant>
        <vt:lpstr>Fonts Used</vt:lpstr>
      </vt:variant>
      <vt:variant>
        <vt:i4>12</vt:i4>
      </vt:variant>
      <vt:variant>
        <vt:lpstr>Theme</vt:lpstr>
      </vt:variant>
      <vt:variant>
        <vt:i4>1</vt:i4>
      </vt:variant>
      <vt:variant>
        <vt:lpstr>Embedded OLE Servers</vt:lpstr>
      </vt:variant>
      <vt:variant>
        <vt:i4>1</vt:i4>
      </vt:variant>
      <vt:variant>
        <vt:lpstr>Slide Titles</vt:lpstr>
      </vt:variant>
      <vt:variant>
        <vt:i4>100</vt:i4>
      </vt:variant>
    </vt:vector>
  </HeadingPairs>
  <TitlesOfParts>
    <vt:vector size="114" baseType="lpstr">
      <vt:lpstr>MS Mincho</vt:lpstr>
      <vt:lpstr>Arial</vt:lpstr>
      <vt:lpstr>Arial Black</vt:lpstr>
      <vt:lpstr>Arial Narrow</vt:lpstr>
      <vt:lpstr>Calibri</vt:lpstr>
      <vt:lpstr>Calibri Light</vt:lpstr>
      <vt:lpstr>Comic Sans MS</vt:lpstr>
      <vt:lpstr>Monotype Sorts</vt:lpstr>
      <vt:lpstr>Open Sans</vt:lpstr>
      <vt:lpstr>Roboto</vt:lpstr>
      <vt:lpstr>Wingdings</vt:lpstr>
      <vt:lpstr>Wingdings 3</vt:lpstr>
      <vt:lpstr>Office Theme</vt:lpstr>
      <vt:lpstr>多媒體項目</vt:lpstr>
      <vt:lpstr>PowerPoint Presentation</vt:lpstr>
      <vt:lpstr>RENAL SYSTEM</vt:lpstr>
      <vt:lpstr>RENAL SYSTEM</vt:lpstr>
      <vt:lpstr>PowerPoint Presentation</vt:lpstr>
      <vt:lpstr> Bladder </vt:lpstr>
      <vt:lpstr>PowerPoint Presentation</vt:lpstr>
      <vt:lpstr>URETHRA </vt:lpstr>
      <vt:lpstr>PowerPoint Presentation</vt:lpstr>
      <vt:lpstr>PowerPoint Presentation</vt:lpstr>
      <vt:lpstr>PowerPoint Presentation</vt:lpstr>
      <vt:lpstr>PowerPoint Presentation</vt:lpstr>
      <vt:lpstr>PowerPoint Presentation</vt:lpstr>
      <vt:lpstr>NEPHRON</vt:lpstr>
      <vt:lpstr>Nephron</vt:lpstr>
      <vt:lpstr>Ultrafiltration</vt:lpstr>
      <vt:lpstr>Reabsorption</vt:lpstr>
      <vt:lpstr>PowerPoint Presentation</vt:lpstr>
      <vt:lpstr>PowerPoint Presentation</vt:lpstr>
      <vt:lpstr>The nervous system </vt:lpstr>
      <vt:lpstr>The Nervous System</vt:lpstr>
      <vt:lpstr>PowerPoint Presentation</vt:lpstr>
      <vt:lpstr>Impulse in a neuron </vt:lpstr>
      <vt:lpstr>Please watch this video and draw a neuron along with the video </vt:lpstr>
      <vt:lpstr>PowerPoint Presentation</vt:lpstr>
      <vt:lpstr>PowerPoint Presentation</vt:lpstr>
      <vt:lpstr>PowerPoint Presentation</vt:lpstr>
      <vt:lpstr>Types of neurons </vt:lpstr>
      <vt:lpstr>PowerPoint Presentation</vt:lpstr>
      <vt:lpstr>PowerPoint Presentation</vt:lpstr>
      <vt:lpstr>Motor neurons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Functions of the skin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to remember !</vt:lpstr>
      <vt:lpstr>Lobes of the brain </vt:lpstr>
      <vt:lpstr>Occipital lobe </vt:lpstr>
      <vt:lpstr>Parietal lobe   </vt:lpstr>
      <vt:lpstr>Frontal lobe  </vt:lpstr>
      <vt:lpstr>Temporal lobe   </vt:lpstr>
      <vt:lpstr>The Brain’s Limbic System  </vt:lpstr>
      <vt:lpstr>Hippocampus </vt:lpstr>
      <vt:lpstr>Amygdala</vt:lpstr>
      <vt:lpstr>Thalamus </vt:lpstr>
      <vt:lpstr>Cerebellum </vt:lpstr>
      <vt:lpstr>Hypothalamus </vt:lpstr>
      <vt:lpstr>The Brain Stem  </vt:lpstr>
      <vt:lpstr>Pons </vt:lpstr>
      <vt:lpstr>Reticular formation   </vt:lpstr>
      <vt:lpstr>Medulla Oblongata   </vt:lpstr>
      <vt:lpstr>The Neuron  </vt:lpstr>
      <vt:lpstr>Dendrites </vt:lpstr>
      <vt:lpstr>Soma   </vt:lpstr>
      <vt:lpstr>Axon   </vt:lpstr>
      <vt:lpstr>Myelin Sheath   </vt:lpstr>
      <vt:lpstr>Nodes of ranvier  </vt:lpstr>
      <vt:lpstr>Pineal Gland     </vt:lpstr>
      <vt:lpstr>Corpus Callosum </vt:lpstr>
      <vt:lpstr>Broca area</vt:lpstr>
      <vt:lpstr>Wenicke’s </vt:lpstr>
      <vt:lpstr>Now try the following </vt:lpstr>
      <vt:lpstr>Objectives</vt:lpstr>
      <vt:lpstr>PowerPoint Presentation</vt:lpstr>
      <vt:lpstr>Two types of glands </vt:lpstr>
      <vt:lpstr>Two types of hormones </vt:lpstr>
      <vt:lpstr>Targeting the signal</vt:lpstr>
      <vt:lpstr>The structure of the adrenal gland</vt:lpstr>
      <vt:lpstr>Function of adrenal cortex</vt:lpstr>
      <vt:lpstr>Adrenaline</vt:lpstr>
      <vt:lpstr>Action of adrenaline (1)</vt:lpstr>
      <vt:lpstr>Action of adrenaline (2)</vt:lpstr>
      <vt:lpstr>Action of adrenaline (3)</vt:lpstr>
      <vt:lpstr>First and second messengers</vt:lpstr>
      <vt:lpstr>PowerPoint Presentation</vt:lpstr>
      <vt:lpstr>PowerPoint Presentation</vt:lpstr>
      <vt:lpstr>PowerPoint Presentation</vt:lpstr>
      <vt:lpstr>Steroid Hormones </vt:lpstr>
      <vt:lpstr>Pituitary Gland</vt:lpstr>
      <vt:lpstr>Thyroid Gland</vt:lpstr>
      <vt:lpstr>Pancreas</vt:lpstr>
      <vt:lpstr>Adrenal Gland </vt:lpstr>
      <vt:lpstr>Ovaries</vt:lpstr>
      <vt:lpstr>Testes</vt:lpstr>
      <vt:lpstr>Interaction of Glands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Felicity Page</dc:creator>
  <cp:lastModifiedBy>Felicity Peacock</cp:lastModifiedBy>
  <cp:revision>14</cp:revision>
  <dcterms:created xsi:type="dcterms:W3CDTF">2021-02-16T12:07:27Z</dcterms:created>
  <dcterms:modified xsi:type="dcterms:W3CDTF">2026-04-29T07:51:56Z</dcterms:modified>
</cp:coreProperties>
</file>