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258" r:id="rId3"/>
    <p:sldId id="327" r:id="rId4"/>
    <p:sldId id="328" r:id="rId5"/>
    <p:sldId id="322" r:id="rId6"/>
    <p:sldId id="326" r:id="rId7"/>
    <p:sldId id="315" r:id="rId8"/>
    <p:sldId id="321" r:id="rId9"/>
    <p:sldId id="260" r:id="rId10"/>
    <p:sldId id="329" r:id="rId11"/>
    <p:sldId id="261" r:id="rId12"/>
    <p:sldId id="262" r:id="rId13"/>
    <p:sldId id="285" r:id="rId14"/>
    <p:sldId id="286" r:id="rId15"/>
    <p:sldId id="287" r:id="rId16"/>
    <p:sldId id="330" r:id="rId17"/>
    <p:sldId id="267" r:id="rId18"/>
    <p:sldId id="263" r:id="rId19"/>
    <p:sldId id="264" r:id="rId20"/>
    <p:sldId id="265" r:id="rId21"/>
    <p:sldId id="268" r:id="rId22"/>
    <p:sldId id="331" r:id="rId23"/>
    <p:sldId id="266" r:id="rId24"/>
    <p:sldId id="269" r:id="rId25"/>
    <p:sldId id="270" r:id="rId26"/>
    <p:sldId id="271" r:id="rId27"/>
    <p:sldId id="272" r:id="rId28"/>
    <p:sldId id="273" r:id="rId29"/>
    <p:sldId id="274" r:id="rId30"/>
    <p:sldId id="276" r:id="rId31"/>
    <p:sldId id="283" r:id="rId32"/>
    <p:sldId id="277" r:id="rId33"/>
    <p:sldId id="279" r:id="rId34"/>
    <p:sldId id="280" r:id="rId35"/>
    <p:sldId id="281" r:id="rId36"/>
    <p:sldId id="282" r:id="rId37"/>
    <p:sldId id="278" r:id="rId38"/>
    <p:sldId id="284"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09826D-2961-E09E-0CB7-4A128B872D79}" v="4" dt="2025-02-10T11:52:47.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44F05F-FA9F-4FE1-BB7A-C0258626030D}"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E6540F35-68DC-4B02-9607-03B2E1AE2374}">
      <dgm:prSet/>
      <dgm:spPr>
        <a:solidFill>
          <a:schemeClr val="tx2">
            <a:lumMod val="75000"/>
            <a:lumOff val="25000"/>
          </a:schemeClr>
        </a:solidFill>
      </dgm:spPr>
      <dgm:t>
        <a:bodyPr/>
        <a:lstStyle/>
        <a:p>
          <a:r>
            <a:rPr lang="en-GB" b="0" i="0"/>
            <a:t>Is a term used to describes the main priorities and objectives for policing in a local area; explains the reasons for selecting the priorities and objectives.</a:t>
          </a:r>
          <a:endParaRPr lang="en-US"/>
        </a:p>
      </dgm:t>
    </dgm:pt>
    <dgm:pt modelId="{B571110F-555F-4C9C-9904-2047EF57A1E5}" type="parTrans" cxnId="{D716659F-A90D-4C33-AC0A-537AB30D489C}">
      <dgm:prSet/>
      <dgm:spPr/>
      <dgm:t>
        <a:bodyPr/>
        <a:lstStyle/>
        <a:p>
          <a:endParaRPr lang="en-US"/>
        </a:p>
      </dgm:t>
    </dgm:pt>
    <dgm:pt modelId="{24E86B97-3BC5-4576-A383-0E0575B093DD}" type="sibTrans" cxnId="{D716659F-A90D-4C33-AC0A-537AB30D489C}">
      <dgm:prSet/>
      <dgm:spPr/>
      <dgm:t>
        <a:bodyPr/>
        <a:lstStyle/>
        <a:p>
          <a:endParaRPr lang="en-US"/>
        </a:p>
      </dgm:t>
    </dgm:pt>
    <dgm:pt modelId="{5FF8120C-EEA9-43D9-8641-C4648161B97F}">
      <dgm:prSet/>
      <dgm:spPr>
        <a:solidFill>
          <a:schemeClr val="tx2">
            <a:lumMod val="75000"/>
            <a:lumOff val="25000"/>
          </a:schemeClr>
        </a:solidFill>
      </dgm:spPr>
      <dgm:t>
        <a:bodyPr/>
        <a:lstStyle/>
        <a:p>
          <a:r>
            <a:rPr lang="en-GB" dirty="0"/>
            <a:t>Outline how policing will be delivered and sets out a force’s priorities, whilst maintaining a commitment to policing  values of integrity, compassion and professionalism and the principles of the Police Code of Ethics.</a:t>
          </a:r>
          <a:endParaRPr lang="en-US" dirty="0"/>
        </a:p>
      </dgm:t>
    </dgm:pt>
    <dgm:pt modelId="{74337D4E-1425-4D5E-B7C3-4127A5532A1D}" type="parTrans" cxnId="{6C70E3D9-4BA9-455F-89F7-11EAAAEC3265}">
      <dgm:prSet/>
      <dgm:spPr/>
      <dgm:t>
        <a:bodyPr/>
        <a:lstStyle/>
        <a:p>
          <a:endParaRPr lang="en-US"/>
        </a:p>
      </dgm:t>
    </dgm:pt>
    <dgm:pt modelId="{284A0EFC-A5CA-4677-A4F6-A4F95CCC4CDC}" type="sibTrans" cxnId="{6C70E3D9-4BA9-455F-89F7-11EAAAEC3265}">
      <dgm:prSet/>
      <dgm:spPr/>
      <dgm:t>
        <a:bodyPr/>
        <a:lstStyle/>
        <a:p>
          <a:endParaRPr lang="en-US"/>
        </a:p>
      </dgm:t>
    </dgm:pt>
    <dgm:pt modelId="{2A48B7B6-0735-46E7-9658-D3FA4550CE9F}" type="pres">
      <dgm:prSet presAssocID="{3044F05F-FA9F-4FE1-BB7A-C0258626030D}" presName="Name0" presStyleCnt="0">
        <dgm:presLayoutVars>
          <dgm:dir/>
          <dgm:resizeHandles val="exact"/>
        </dgm:presLayoutVars>
      </dgm:prSet>
      <dgm:spPr/>
    </dgm:pt>
    <dgm:pt modelId="{9244C050-405C-4C96-9F44-2DA8D9D46B4D}" type="pres">
      <dgm:prSet presAssocID="{E6540F35-68DC-4B02-9607-03B2E1AE2374}" presName="node" presStyleLbl="node1" presStyleIdx="0" presStyleCnt="2">
        <dgm:presLayoutVars>
          <dgm:bulletEnabled val="1"/>
        </dgm:presLayoutVars>
      </dgm:prSet>
      <dgm:spPr/>
    </dgm:pt>
    <dgm:pt modelId="{9FE19F0A-8BB4-4C95-A2CC-3DC86CBE91F1}" type="pres">
      <dgm:prSet presAssocID="{24E86B97-3BC5-4576-A383-0E0575B093DD}" presName="sibTrans" presStyleLbl="sibTrans2D1" presStyleIdx="0" presStyleCnt="1"/>
      <dgm:spPr/>
    </dgm:pt>
    <dgm:pt modelId="{C3C1B2A4-7A75-41CC-AD5A-7F26EB7A4618}" type="pres">
      <dgm:prSet presAssocID="{24E86B97-3BC5-4576-A383-0E0575B093DD}" presName="connectorText" presStyleLbl="sibTrans2D1" presStyleIdx="0" presStyleCnt="1"/>
      <dgm:spPr/>
    </dgm:pt>
    <dgm:pt modelId="{D09BD73B-330C-4B0C-A663-1C4FBD6213A4}" type="pres">
      <dgm:prSet presAssocID="{5FF8120C-EEA9-43D9-8641-C4648161B97F}" presName="node" presStyleLbl="node1" presStyleIdx="1" presStyleCnt="2">
        <dgm:presLayoutVars>
          <dgm:bulletEnabled val="1"/>
        </dgm:presLayoutVars>
      </dgm:prSet>
      <dgm:spPr/>
    </dgm:pt>
  </dgm:ptLst>
  <dgm:cxnLst>
    <dgm:cxn modelId="{EA4F8A0D-E361-48FE-BA1D-2F406D5E6DFF}" type="presOf" srcId="{24E86B97-3BC5-4576-A383-0E0575B093DD}" destId="{9FE19F0A-8BB4-4C95-A2CC-3DC86CBE91F1}" srcOrd="0" destOrd="0" presId="urn:microsoft.com/office/officeart/2005/8/layout/process1"/>
    <dgm:cxn modelId="{AA443E32-BA60-4D9F-92D1-F19AA7FF5571}" type="presOf" srcId="{5FF8120C-EEA9-43D9-8641-C4648161B97F}" destId="{D09BD73B-330C-4B0C-A663-1C4FBD6213A4}" srcOrd="0" destOrd="0" presId="urn:microsoft.com/office/officeart/2005/8/layout/process1"/>
    <dgm:cxn modelId="{1B22F472-6E47-43B1-9B54-884DB6D78E31}" type="presOf" srcId="{24E86B97-3BC5-4576-A383-0E0575B093DD}" destId="{C3C1B2A4-7A75-41CC-AD5A-7F26EB7A4618}" srcOrd="1" destOrd="0" presId="urn:microsoft.com/office/officeart/2005/8/layout/process1"/>
    <dgm:cxn modelId="{A2495954-5718-4433-A61A-D13142B68D1B}" type="presOf" srcId="{3044F05F-FA9F-4FE1-BB7A-C0258626030D}" destId="{2A48B7B6-0735-46E7-9658-D3FA4550CE9F}" srcOrd="0" destOrd="0" presId="urn:microsoft.com/office/officeart/2005/8/layout/process1"/>
    <dgm:cxn modelId="{D716659F-A90D-4C33-AC0A-537AB30D489C}" srcId="{3044F05F-FA9F-4FE1-BB7A-C0258626030D}" destId="{E6540F35-68DC-4B02-9607-03B2E1AE2374}" srcOrd="0" destOrd="0" parTransId="{B571110F-555F-4C9C-9904-2047EF57A1E5}" sibTransId="{24E86B97-3BC5-4576-A383-0E0575B093DD}"/>
    <dgm:cxn modelId="{239D18AC-AD23-4015-B013-AF51004FD68C}" type="presOf" srcId="{E6540F35-68DC-4B02-9607-03B2E1AE2374}" destId="{9244C050-405C-4C96-9F44-2DA8D9D46B4D}" srcOrd="0" destOrd="0" presId="urn:microsoft.com/office/officeart/2005/8/layout/process1"/>
    <dgm:cxn modelId="{6C70E3D9-4BA9-455F-89F7-11EAAAEC3265}" srcId="{3044F05F-FA9F-4FE1-BB7A-C0258626030D}" destId="{5FF8120C-EEA9-43D9-8641-C4648161B97F}" srcOrd="1" destOrd="0" parTransId="{74337D4E-1425-4D5E-B7C3-4127A5532A1D}" sibTransId="{284A0EFC-A5CA-4677-A4F6-A4F95CCC4CDC}"/>
    <dgm:cxn modelId="{6168D16F-5B08-4228-BBA2-77104CEB3AA4}" type="presParOf" srcId="{2A48B7B6-0735-46E7-9658-D3FA4550CE9F}" destId="{9244C050-405C-4C96-9F44-2DA8D9D46B4D}" srcOrd="0" destOrd="0" presId="urn:microsoft.com/office/officeart/2005/8/layout/process1"/>
    <dgm:cxn modelId="{9D8D2FB3-4E33-4DDD-9DCF-FFDFF0D3B562}" type="presParOf" srcId="{2A48B7B6-0735-46E7-9658-D3FA4550CE9F}" destId="{9FE19F0A-8BB4-4C95-A2CC-3DC86CBE91F1}" srcOrd="1" destOrd="0" presId="urn:microsoft.com/office/officeart/2005/8/layout/process1"/>
    <dgm:cxn modelId="{5DB38C19-06FE-45DF-8C03-5E2D4581916A}" type="presParOf" srcId="{9FE19F0A-8BB4-4C95-A2CC-3DC86CBE91F1}" destId="{C3C1B2A4-7A75-41CC-AD5A-7F26EB7A4618}" srcOrd="0" destOrd="0" presId="urn:microsoft.com/office/officeart/2005/8/layout/process1"/>
    <dgm:cxn modelId="{F266796C-8E6B-4A75-BF68-AA28EDE62A69}" type="presParOf" srcId="{2A48B7B6-0735-46E7-9658-D3FA4550CE9F}" destId="{D09BD73B-330C-4B0C-A663-1C4FBD6213A4}"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4C050-405C-4C96-9F44-2DA8D9D46B4D}">
      <dsp:nvSpPr>
        <dsp:cNvPr id="0" name=""/>
        <dsp:cNvSpPr/>
      </dsp:nvSpPr>
      <dsp:spPr>
        <a:xfrm>
          <a:off x="2134" y="479257"/>
          <a:ext cx="4551483" cy="2730890"/>
        </a:xfrm>
        <a:prstGeom prst="roundRect">
          <a:avLst>
            <a:gd name="adj" fmla="val 10000"/>
          </a:avLst>
        </a:prstGeom>
        <a:solidFill>
          <a:schemeClr val="tx2">
            <a:lumMod val="75000"/>
            <a:lumOff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Is a term used to describes the main priorities and objectives for policing in a local area; explains the reasons for selecting the priorities and objectives.</a:t>
          </a:r>
          <a:endParaRPr lang="en-US" sz="2200" kern="1200"/>
        </a:p>
      </dsp:txBody>
      <dsp:txXfrm>
        <a:off x="82119" y="559242"/>
        <a:ext cx="4391513" cy="2570920"/>
      </dsp:txXfrm>
    </dsp:sp>
    <dsp:sp modelId="{9FE19F0A-8BB4-4C95-A2CC-3DC86CBE91F1}">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5008766" y="1506071"/>
        <a:ext cx="675440" cy="677261"/>
      </dsp:txXfrm>
    </dsp:sp>
    <dsp:sp modelId="{D09BD73B-330C-4B0C-A663-1C4FBD6213A4}">
      <dsp:nvSpPr>
        <dsp:cNvPr id="0" name=""/>
        <dsp:cNvSpPr/>
      </dsp:nvSpPr>
      <dsp:spPr>
        <a:xfrm>
          <a:off x="6374211" y="479257"/>
          <a:ext cx="4551483" cy="2730890"/>
        </a:xfrm>
        <a:prstGeom prst="roundRect">
          <a:avLst>
            <a:gd name="adj" fmla="val 10000"/>
          </a:avLst>
        </a:prstGeom>
        <a:solidFill>
          <a:schemeClr val="tx2">
            <a:lumMod val="75000"/>
            <a:lumOff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Outline how policing will be delivered and sets out a force’s priorities, whilst maintaining a commitment to policing  values of integrity, compassion and professionalism and the principles of the Police Code of Ethics.</a:t>
          </a:r>
          <a:endParaRPr lang="en-US" sz="2200" kern="1200" dirty="0"/>
        </a:p>
      </dsp:txBody>
      <dsp:txXfrm>
        <a:off x="6454196" y="559242"/>
        <a:ext cx="4391513" cy="257092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32F70E-73DF-428F-9E4A-E3B1F7B0E168}"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0AED7-5763-4D51-BD50-CEFA7E7D9BD1}" type="slidenum">
              <a:rPr lang="en-GB" smtClean="0"/>
              <a:t>‹#›</a:t>
            </a:fld>
            <a:endParaRPr lang="en-GB"/>
          </a:p>
        </p:txBody>
      </p:sp>
    </p:spTree>
    <p:extLst>
      <p:ext uri="{BB962C8B-B14F-4D97-AF65-F5344CB8AC3E}">
        <p14:creationId xmlns:p14="http://schemas.microsoft.com/office/powerpoint/2010/main" val="1539418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went.pcc.police.uk/media/yhfd0c4m/pcp-final-english-2021.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dyfedpowys-pcc.org.uk/media/qrwnhrrp/police-and-crime-plan-2021-2025.pdf"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v.uk/government/statistics/police-funding-for-england-and-wales-2015-to-2025/police-funding-for-england-and-wales-2015-to-2025"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wales/written-statement-final-police-settlement-2025-26#:~:text=Policing%20policy%20is%20not%20devolved,will%20be%20%C2%A3476.8million."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v.uk/government/statistics/police-funding-for-england-and-wales-2015-to-2025/police-funding-for-england-and-wales-2015-to-2025"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overnment/statistics/police-funding-for-england-and-wales-2015-to-2025/police-funding-for-england-and-wales-2015-to-2025"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omeofficemedia.blog.gov.uk/2023/10/29/police-use-of-facial-recognition-factsheet/"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south-wales.police.uk/news/south-wales/news/2021/february/cold-and-dangerous-man-jailed-for-life-following-stranger-attack-in-cardiff/"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assets-hmicfrs.justiceinspectorates.gov.uk/uploads/inspection-of-vetting-misconduct-and-misogyny-in-the-police.pdf"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s://journals.sagepub.com/doi/10.1177/14613557241228736?icid=int.sj-abstract.citing-articles.15" TargetMode="External"/><Relationship Id="rId4" Type="http://schemas.openxmlformats.org/officeDocument/2006/relationships/hyperlink" Target="https://www.endviolenceagainstwomen.org.uk/iopc-cultural-issues-misogyny-racism-met-police/"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DGb5voiR8Vc"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policeconduct.gov.uk/news/gwent-police-officers-face-gross-misconduct-proceedings-over-allegations-sharing-offensive"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Wales PCC do not control fire and rescue services, this topic remains under debate</a:t>
            </a:r>
          </a:p>
        </p:txBody>
      </p:sp>
      <p:sp>
        <p:nvSpPr>
          <p:cNvPr id="4" name="Slide Number Placeholder 3"/>
          <p:cNvSpPr>
            <a:spLocks noGrp="1"/>
          </p:cNvSpPr>
          <p:nvPr>
            <p:ph type="sldNum" sz="quarter" idx="5"/>
          </p:nvPr>
        </p:nvSpPr>
        <p:spPr/>
        <p:txBody>
          <a:bodyPr/>
          <a:lstStyle/>
          <a:p>
            <a:fld id="{376B9FEA-68D5-4257-AECF-F925A9C4F0D5}" type="slidenum">
              <a:rPr lang="en-GB" smtClean="0"/>
              <a:t>6</a:t>
            </a:fld>
            <a:endParaRPr lang="en-GB"/>
          </a:p>
        </p:txBody>
      </p:sp>
    </p:spTree>
    <p:extLst>
      <p:ext uri="{BB962C8B-B14F-4D97-AF65-F5344CB8AC3E}">
        <p14:creationId xmlns:p14="http://schemas.microsoft.com/office/powerpoint/2010/main" val="2644212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8</a:t>
            </a:fld>
            <a:endParaRPr lang="en-GB"/>
          </a:p>
        </p:txBody>
      </p:sp>
    </p:spTree>
    <p:extLst>
      <p:ext uri="{BB962C8B-B14F-4D97-AF65-F5344CB8AC3E}">
        <p14:creationId xmlns:p14="http://schemas.microsoft.com/office/powerpoint/2010/main" val="619089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pcp-final-english-2021.pdf</a:t>
            </a:r>
            <a:endParaRPr lang="en-US"/>
          </a:p>
        </p:txBody>
      </p:sp>
      <p:sp>
        <p:nvSpPr>
          <p:cNvPr id="4" name="Slide Number Placeholder 3"/>
          <p:cNvSpPr>
            <a:spLocks noGrp="1"/>
          </p:cNvSpPr>
          <p:nvPr>
            <p:ph type="sldNum" sz="quarter" idx="5"/>
          </p:nvPr>
        </p:nvSpPr>
        <p:spPr/>
        <p:txBody>
          <a:bodyPr/>
          <a:lstStyle/>
          <a:p>
            <a:fld id="{48F0AED7-5763-4D51-BD50-CEFA7E7D9BD1}" type="slidenum">
              <a:rPr lang="en-GB" smtClean="0"/>
              <a:t>13</a:t>
            </a:fld>
            <a:endParaRPr lang="en-GB"/>
          </a:p>
        </p:txBody>
      </p:sp>
    </p:spTree>
    <p:extLst>
      <p:ext uri="{BB962C8B-B14F-4D97-AF65-F5344CB8AC3E}">
        <p14:creationId xmlns:p14="http://schemas.microsoft.com/office/powerpoint/2010/main" val="3645260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police-and-crime-plan-2021-2025.pdf</a:t>
            </a:r>
            <a:endParaRPr lang="en-US"/>
          </a:p>
        </p:txBody>
      </p:sp>
      <p:sp>
        <p:nvSpPr>
          <p:cNvPr id="4" name="Slide Number Placeholder 3"/>
          <p:cNvSpPr>
            <a:spLocks noGrp="1"/>
          </p:cNvSpPr>
          <p:nvPr>
            <p:ph type="sldNum" sz="quarter" idx="5"/>
          </p:nvPr>
        </p:nvSpPr>
        <p:spPr/>
        <p:txBody>
          <a:bodyPr/>
          <a:lstStyle/>
          <a:p>
            <a:fld id="{48F0AED7-5763-4D51-BD50-CEFA7E7D9BD1}" type="slidenum">
              <a:rPr lang="en-GB" smtClean="0"/>
              <a:t>14</a:t>
            </a:fld>
            <a:endParaRPr lang="en-GB"/>
          </a:p>
        </p:txBody>
      </p:sp>
    </p:spTree>
    <p:extLst>
      <p:ext uri="{BB962C8B-B14F-4D97-AF65-F5344CB8AC3E}">
        <p14:creationId xmlns:p14="http://schemas.microsoft.com/office/powerpoint/2010/main" val="2935297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Police funding for England and Wales 2015 to 2025 - GOV.UK</a:t>
            </a:r>
            <a:endParaRPr lang="en-US"/>
          </a:p>
        </p:txBody>
      </p:sp>
      <p:sp>
        <p:nvSpPr>
          <p:cNvPr id="4" name="Slide Number Placeholder 3"/>
          <p:cNvSpPr>
            <a:spLocks noGrp="1"/>
          </p:cNvSpPr>
          <p:nvPr>
            <p:ph type="sldNum" sz="quarter" idx="5"/>
          </p:nvPr>
        </p:nvSpPr>
        <p:spPr/>
        <p:txBody>
          <a:bodyPr/>
          <a:lstStyle/>
          <a:p>
            <a:fld id="{48F0AED7-5763-4D51-BD50-CEFA7E7D9BD1}" type="slidenum">
              <a:rPr lang="en-GB" smtClean="0"/>
              <a:t>17</a:t>
            </a:fld>
            <a:endParaRPr lang="en-GB"/>
          </a:p>
        </p:txBody>
      </p:sp>
    </p:spTree>
    <p:extLst>
      <p:ext uri="{BB962C8B-B14F-4D97-AF65-F5344CB8AC3E}">
        <p14:creationId xmlns:p14="http://schemas.microsoft.com/office/powerpoint/2010/main" val="561342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Written Statement: Final Police Settlement 2025-26 (30 January 2025) | GOV.WALES</a:t>
            </a:r>
            <a:endParaRPr lang="en-US"/>
          </a:p>
        </p:txBody>
      </p:sp>
      <p:sp>
        <p:nvSpPr>
          <p:cNvPr id="4" name="Slide Number Placeholder 3"/>
          <p:cNvSpPr>
            <a:spLocks noGrp="1"/>
          </p:cNvSpPr>
          <p:nvPr>
            <p:ph type="sldNum" sz="quarter" idx="5"/>
          </p:nvPr>
        </p:nvSpPr>
        <p:spPr/>
        <p:txBody>
          <a:bodyPr/>
          <a:lstStyle/>
          <a:p>
            <a:fld id="{48F0AED7-5763-4D51-BD50-CEFA7E7D9BD1}" type="slidenum">
              <a:rPr lang="en-GB" smtClean="0"/>
              <a:t>18</a:t>
            </a:fld>
            <a:endParaRPr lang="en-GB"/>
          </a:p>
        </p:txBody>
      </p:sp>
    </p:spTree>
    <p:extLst>
      <p:ext uri="{BB962C8B-B14F-4D97-AF65-F5344CB8AC3E}">
        <p14:creationId xmlns:p14="http://schemas.microsoft.com/office/powerpoint/2010/main" val="1044560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Police funding for England and Wales 2015 to 2025 - GOV.UK</a:t>
            </a:r>
            <a:endParaRPr lang="en-US"/>
          </a:p>
        </p:txBody>
      </p:sp>
      <p:sp>
        <p:nvSpPr>
          <p:cNvPr id="4" name="Slide Number Placeholder 3"/>
          <p:cNvSpPr>
            <a:spLocks noGrp="1"/>
          </p:cNvSpPr>
          <p:nvPr>
            <p:ph type="sldNum" sz="quarter" idx="5"/>
          </p:nvPr>
        </p:nvSpPr>
        <p:spPr/>
        <p:txBody>
          <a:bodyPr/>
          <a:lstStyle/>
          <a:p>
            <a:fld id="{48F0AED7-5763-4D51-BD50-CEFA7E7D9BD1}" type="slidenum">
              <a:rPr lang="en-GB" smtClean="0"/>
              <a:t>19</a:t>
            </a:fld>
            <a:endParaRPr lang="en-GB"/>
          </a:p>
        </p:txBody>
      </p:sp>
    </p:spTree>
    <p:extLst>
      <p:ext uri="{BB962C8B-B14F-4D97-AF65-F5344CB8AC3E}">
        <p14:creationId xmlns:p14="http://schemas.microsoft.com/office/powerpoint/2010/main" val="640461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Police funding for England and Wales 2015 to 2025 - GOV.UK</a:t>
            </a:r>
            <a:endParaRPr lang="en-US"/>
          </a:p>
        </p:txBody>
      </p:sp>
      <p:sp>
        <p:nvSpPr>
          <p:cNvPr id="4" name="Slide Number Placeholder 3"/>
          <p:cNvSpPr>
            <a:spLocks noGrp="1"/>
          </p:cNvSpPr>
          <p:nvPr>
            <p:ph type="sldNum" sz="quarter" idx="5"/>
          </p:nvPr>
        </p:nvSpPr>
        <p:spPr/>
        <p:txBody>
          <a:bodyPr/>
          <a:lstStyle/>
          <a:p>
            <a:fld id="{48F0AED7-5763-4D51-BD50-CEFA7E7D9BD1}" type="slidenum">
              <a:rPr lang="en-GB" smtClean="0"/>
              <a:t>21</a:t>
            </a:fld>
            <a:endParaRPr lang="en-GB"/>
          </a:p>
        </p:txBody>
      </p:sp>
    </p:spTree>
    <p:extLst>
      <p:ext uri="{BB962C8B-B14F-4D97-AF65-F5344CB8AC3E}">
        <p14:creationId xmlns:p14="http://schemas.microsoft.com/office/powerpoint/2010/main" val="1375295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Police use of Facial Recognition: Factsheet – Home Office in the media</a:t>
            </a:r>
            <a:endParaRPr lang="en-US"/>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48F0AED7-5763-4D51-BD50-CEFA7E7D9BD1}" type="slidenum">
              <a:rPr lang="en-GB" smtClean="0"/>
              <a:t>23</a:t>
            </a:fld>
            <a:endParaRPr lang="en-GB"/>
          </a:p>
        </p:txBody>
      </p:sp>
    </p:spTree>
    <p:extLst>
      <p:ext uri="{BB962C8B-B14F-4D97-AF65-F5344CB8AC3E}">
        <p14:creationId xmlns:p14="http://schemas.microsoft.com/office/powerpoint/2010/main" val="1027202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'Cold and dangerous' man jailed for life following stranger attack in Cardiff | South Wales Police</a:t>
            </a:r>
            <a:endParaRPr lang="en-US"/>
          </a:p>
        </p:txBody>
      </p:sp>
      <p:sp>
        <p:nvSpPr>
          <p:cNvPr id="4" name="Slide Number Placeholder 3"/>
          <p:cNvSpPr>
            <a:spLocks noGrp="1"/>
          </p:cNvSpPr>
          <p:nvPr>
            <p:ph type="sldNum" sz="quarter" idx="5"/>
          </p:nvPr>
        </p:nvSpPr>
        <p:spPr/>
        <p:txBody>
          <a:bodyPr/>
          <a:lstStyle/>
          <a:p>
            <a:fld id="{48F0AED7-5763-4D51-BD50-CEFA7E7D9BD1}" type="slidenum">
              <a:rPr lang="en-GB" smtClean="0"/>
              <a:t>25</a:t>
            </a:fld>
            <a:endParaRPr lang="en-GB"/>
          </a:p>
        </p:txBody>
      </p:sp>
    </p:spTree>
    <p:extLst>
      <p:ext uri="{BB962C8B-B14F-4D97-AF65-F5344CB8AC3E}">
        <p14:creationId xmlns:p14="http://schemas.microsoft.com/office/powerpoint/2010/main" val="1703139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An inspection of vetting, misconduct and misogyny in the police service</a:t>
            </a:r>
          </a:p>
          <a:p>
            <a:r>
              <a:rPr lang="en-US" dirty="0">
                <a:hlinkClick r:id="rId4"/>
              </a:rPr>
              <a:t>IOPC finds cultural issues of misogyny and racism in the Met Police | End Violence Against Women</a:t>
            </a:r>
          </a:p>
          <a:p>
            <a:r>
              <a:rPr lang="en-US" dirty="0">
                <a:hlinkClick r:id="rId5"/>
              </a:rPr>
              <a:t>Sexism and misogyny as traits of police culture: Problems, red flags and solutions - Allison Turner, 2024</a:t>
            </a:r>
            <a:endParaRPr lang="en-US"/>
          </a:p>
          <a:p>
            <a:endParaRPr lang="en-US" dirty="0"/>
          </a:p>
          <a:p>
            <a:endParaRPr lang="en-US" dirty="0"/>
          </a:p>
        </p:txBody>
      </p:sp>
      <p:sp>
        <p:nvSpPr>
          <p:cNvPr id="4" name="Slide Number Placeholder 3"/>
          <p:cNvSpPr>
            <a:spLocks noGrp="1"/>
          </p:cNvSpPr>
          <p:nvPr>
            <p:ph type="sldNum" sz="quarter" idx="5"/>
          </p:nvPr>
        </p:nvSpPr>
        <p:spPr/>
        <p:txBody>
          <a:bodyPr/>
          <a:lstStyle/>
          <a:p>
            <a:fld id="{48F0AED7-5763-4D51-BD50-CEFA7E7D9BD1}" type="slidenum">
              <a:rPr lang="en-GB" smtClean="0"/>
              <a:t>32</a:t>
            </a:fld>
            <a:endParaRPr lang="en-GB"/>
          </a:p>
        </p:txBody>
      </p:sp>
    </p:spTree>
    <p:extLst>
      <p:ext uri="{BB962C8B-B14F-4D97-AF65-F5344CB8AC3E}">
        <p14:creationId xmlns:p14="http://schemas.microsoft.com/office/powerpoint/2010/main" val="40473157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How a dead officer’s iPhone exposed police corruption</a:t>
            </a:r>
            <a:endParaRPr lang="en-US"/>
          </a:p>
        </p:txBody>
      </p:sp>
      <p:sp>
        <p:nvSpPr>
          <p:cNvPr id="4" name="Slide Number Placeholder 3"/>
          <p:cNvSpPr>
            <a:spLocks noGrp="1"/>
          </p:cNvSpPr>
          <p:nvPr>
            <p:ph type="sldNum" sz="quarter" idx="5"/>
          </p:nvPr>
        </p:nvSpPr>
        <p:spPr/>
        <p:txBody>
          <a:bodyPr/>
          <a:lstStyle/>
          <a:p>
            <a:fld id="{48F0AED7-5763-4D51-BD50-CEFA7E7D9BD1}" type="slidenum">
              <a:rPr lang="en-GB" smtClean="0"/>
              <a:t>34</a:t>
            </a:fld>
            <a:endParaRPr lang="en-GB"/>
          </a:p>
        </p:txBody>
      </p:sp>
    </p:spTree>
    <p:extLst>
      <p:ext uri="{BB962C8B-B14F-4D97-AF65-F5344CB8AC3E}">
        <p14:creationId xmlns:p14="http://schemas.microsoft.com/office/powerpoint/2010/main" val="963335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Gwent Police officers to face gross misconduct proceedings over allegations of sharing offensive messages | Independent Office for Police Conduct (IOPC)</a:t>
            </a:r>
            <a:endParaRPr lang="en-US"/>
          </a:p>
        </p:txBody>
      </p:sp>
      <p:sp>
        <p:nvSpPr>
          <p:cNvPr id="4" name="Slide Number Placeholder 3"/>
          <p:cNvSpPr>
            <a:spLocks noGrp="1"/>
          </p:cNvSpPr>
          <p:nvPr>
            <p:ph type="sldNum" sz="quarter" idx="5"/>
          </p:nvPr>
        </p:nvSpPr>
        <p:spPr/>
        <p:txBody>
          <a:bodyPr/>
          <a:lstStyle/>
          <a:p>
            <a:fld id="{48F0AED7-5763-4D51-BD50-CEFA7E7D9BD1}" type="slidenum">
              <a:rPr lang="en-GB" smtClean="0"/>
              <a:t>36</a:t>
            </a:fld>
            <a:endParaRPr lang="en-GB"/>
          </a:p>
        </p:txBody>
      </p:sp>
    </p:spTree>
    <p:extLst>
      <p:ext uri="{BB962C8B-B14F-4D97-AF65-F5344CB8AC3E}">
        <p14:creationId xmlns:p14="http://schemas.microsoft.com/office/powerpoint/2010/main" val="336597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college.police.uk/ethics/barred-list/police-dismissals-2022-2023"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apccs.police.uk/find-your-pcc/" TargetMode="External"/><Relationship Id="rId7" Type="http://schemas.openxmlformats.org/officeDocument/2006/relationships/hyperlink" Target="https://www.gwent.pcc.police.uk/en/about-us/police-and-crime-plan-2021-2025/" TargetMode="External"/><Relationship Id="rId2" Type="http://schemas.openxmlformats.org/officeDocument/2006/relationships/hyperlink" Target="https://assets-hmicfrs.justiceinspectorates.gov.uk/uploads/inspection-of-vetting-misconduct-and-misogyny-in-the-police.pdf" TargetMode="External"/><Relationship Id="rId1" Type="http://schemas.openxmlformats.org/officeDocument/2006/relationships/slideLayout" Target="../slideLayouts/slideLayout2.xml"/><Relationship Id="rId6" Type="http://schemas.openxmlformats.org/officeDocument/2006/relationships/hyperlink" Target="https://www.northwales-pcc.gov.uk/" TargetMode="External"/><Relationship Id="rId5" Type="http://schemas.openxmlformats.org/officeDocument/2006/relationships/hyperlink" Target="https://www.southwalescommissioner.org.uk/commissioners-priorities/police-crime-plan-2023-27/" TargetMode="External"/><Relationship Id="rId4" Type="http://schemas.openxmlformats.org/officeDocument/2006/relationships/hyperlink" Target="https://www.dyfedpowys-pcc.org.uk/en/the-commissioner/police-and-crime-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7200"/>
              <a:t>Policing Plans Welsh Forces </a:t>
            </a:r>
          </a:p>
        </p:txBody>
      </p:sp>
      <p:sp>
        <p:nvSpPr>
          <p:cNvPr id="3" name="Subtitle 2"/>
          <p:cNvSpPr>
            <a:spLocks noGrp="1"/>
          </p:cNvSpPr>
          <p:nvPr>
            <p:ph type="subTitle" idx="1"/>
          </p:nvPr>
        </p:nvSpPr>
        <p:spPr>
          <a:xfrm>
            <a:off x="1524000" y="5514052"/>
            <a:ext cx="9144000" cy="651910"/>
          </a:xfrm>
        </p:spPr>
        <p:txBody>
          <a:bodyPr anchor="ctr">
            <a:normAutofit/>
          </a:bodyPr>
          <a:lstStyle/>
          <a:p>
            <a:r>
              <a:rPr lang="en-GB"/>
              <a:t>Week 3 2025</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8F14D76-914B-C3B7-196C-895BE2BE7446}"/>
              </a:ext>
            </a:extLst>
          </p:cNvPr>
          <p:cNvPicPr>
            <a:picLocks noChangeAspect="1"/>
          </p:cNvPicPr>
          <p:nvPr/>
        </p:nvPicPr>
        <p:blipFill>
          <a:blip r:embed="rId2"/>
          <a:stretch>
            <a:fillRect/>
          </a:stretch>
        </p:blipFill>
        <p:spPr>
          <a:xfrm>
            <a:off x="7659906" y="3193385"/>
            <a:ext cx="2314575" cy="12192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D0D82-ACBE-611F-E7FE-8DC8556FA538}"/>
              </a:ext>
            </a:extLst>
          </p:cNvPr>
          <p:cNvSpPr>
            <a:spLocks noGrp="1"/>
          </p:cNvSpPr>
          <p:nvPr>
            <p:ph type="title"/>
          </p:nvPr>
        </p:nvSpPr>
        <p:spPr>
          <a:xfrm>
            <a:off x="1282963" y="461703"/>
            <a:ext cx="9849751" cy="1105256"/>
          </a:xfrm>
        </p:spPr>
        <p:txBody>
          <a:bodyPr anchor="b">
            <a:normAutofit/>
          </a:bodyPr>
          <a:lstStyle/>
          <a:p>
            <a:r>
              <a:rPr lang="en-GB" sz="5400"/>
              <a:t>Week 3</a:t>
            </a:r>
          </a:p>
        </p:txBody>
      </p:sp>
      <p:sp>
        <p:nvSpPr>
          <p:cNvPr id="3" name="Content Placeholder 2">
            <a:extLst>
              <a:ext uri="{FF2B5EF4-FFF2-40B4-BE49-F238E27FC236}">
                <a16:creationId xmlns:a16="http://schemas.microsoft.com/office/drawing/2014/main" id="{DAEE69DD-724D-16C6-2308-1DA81F836CC4}"/>
              </a:ext>
            </a:extLst>
          </p:cNvPr>
          <p:cNvSpPr>
            <a:spLocks noGrp="1"/>
          </p:cNvSpPr>
          <p:nvPr>
            <p:ph idx="1"/>
          </p:nvPr>
        </p:nvSpPr>
        <p:spPr>
          <a:xfrm>
            <a:off x="1289304" y="1867744"/>
            <a:ext cx="9849751" cy="4009828"/>
          </a:xfrm>
        </p:spPr>
        <p:txBody>
          <a:bodyPr vert="horz" lIns="91440" tIns="45720" rIns="91440" bIns="45720" rtlCol="0" anchor="ctr">
            <a:normAutofit/>
          </a:bodyPr>
          <a:lstStyle/>
          <a:p>
            <a:endParaRPr lang="en-GB" sz="2400" dirty="0">
              <a:latin typeface="Calibri"/>
              <a:ea typeface="Calibri"/>
              <a:cs typeface="Calibri"/>
            </a:endParaRPr>
          </a:p>
          <a:p>
            <a:r>
              <a:rPr lang="en-GB" sz="2400">
                <a:latin typeface="Calibri"/>
                <a:ea typeface="Calibri"/>
                <a:cs typeface="Calibri"/>
              </a:rPr>
              <a:t>This week:</a:t>
            </a:r>
            <a:endParaRPr lang="en-US" sz="2400">
              <a:latin typeface="Calibri"/>
              <a:ea typeface="Calibri"/>
              <a:cs typeface="Calibri"/>
            </a:endParaRPr>
          </a:p>
          <a:p>
            <a:r>
              <a:rPr lang="en-GB" sz="2400" dirty="0">
                <a:latin typeface="Calibri"/>
                <a:ea typeface="Calibri"/>
                <a:cs typeface="Calibri"/>
              </a:rPr>
              <a:t>Policing Crime Commissioners Plans</a:t>
            </a:r>
            <a:endParaRPr lang="en-US" sz="2400">
              <a:latin typeface="Calibri"/>
              <a:ea typeface="Calibri"/>
              <a:cs typeface="Calibri"/>
            </a:endParaRPr>
          </a:p>
          <a:p>
            <a:r>
              <a:rPr lang="en-GB" sz="2400" dirty="0">
                <a:latin typeface="Calibri"/>
                <a:ea typeface="Calibri"/>
                <a:cs typeface="Calibri"/>
              </a:rPr>
              <a:t>Policing target - Key plans and specialist areas of Policing</a:t>
            </a:r>
          </a:p>
          <a:p>
            <a:r>
              <a:rPr lang="en-GB" sz="2400" dirty="0">
                <a:latin typeface="Calibri"/>
                <a:ea typeface="Calibri"/>
                <a:cs typeface="Calibri"/>
              </a:rPr>
              <a:t>Police Budgets</a:t>
            </a:r>
          </a:p>
          <a:p>
            <a:r>
              <a:rPr lang="en-GB" sz="2400" dirty="0">
                <a:latin typeface="Calibri"/>
                <a:ea typeface="Calibri"/>
                <a:cs typeface="Calibri"/>
              </a:rPr>
              <a:t>Contemporary issues face in Welsh Police Forces –</a:t>
            </a:r>
          </a:p>
          <a:p>
            <a:pPr lvl="1"/>
            <a:r>
              <a:rPr lang="en-GB" dirty="0">
                <a:latin typeface="Calibri"/>
                <a:ea typeface="Calibri"/>
                <a:cs typeface="Calibri"/>
              </a:rPr>
              <a:t>Face Recognition</a:t>
            </a:r>
          </a:p>
          <a:p>
            <a:pPr lvl="1"/>
            <a:r>
              <a:rPr lang="en-GB" dirty="0">
                <a:latin typeface="Calibri"/>
                <a:ea typeface="Calibri"/>
                <a:cs typeface="Calibri"/>
              </a:rPr>
              <a:t>Reduced funding for PCSO’s</a:t>
            </a:r>
          </a:p>
          <a:p>
            <a:pPr lvl="1"/>
            <a:r>
              <a:rPr lang="en-GB" dirty="0">
                <a:latin typeface="Calibri"/>
                <a:ea typeface="Calibri"/>
                <a:cs typeface="Calibri"/>
              </a:rPr>
              <a:t>Misogynistic, racist &amp; Homophobic behaviours</a:t>
            </a:r>
          </a:p>
          <a:p>
            <a:endParaRPr lang="en-GB" sz="2400" dirty="0">
              <a:latin typeface="Calibri"/>
              <a:ea typeface="Calibri"/>
              <a:cs typeface="Calibri"/>
            </a:endParaRPr>
          </a:p>
          <a:p>
            <a:endParaRPr lang="en-GB" sz="2000">
              <a:latin typeface="Calibri"/>
              <a:ea typeface="Calibri"/>
              <a:cs typeface="Calibri"/>
            </a:endParaRPr>
          </a:p>
        </p:txBody>
      </p:sp>
    </p:spTree>
    <p:extLst>
      <p:ext uri="{BB962C8B-B14F-4D97-AF65-F5344CB8AC3E}">
        <p14:creationId xmlns:p14="http://schemas.microsoft.com/office/powerpoint/2010/main" val="1795507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0CDE761-A857-54D6-F6BA-3C5EDB669746}"/>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Introduction of Police and Crime Commissioners</a:t>
            </a:r>
          </a:p>
        </p:txBody>
      </p:sp>
      <p:sp>
        <p:nvSpPr>
          <p:cNvPr id="3" name="Content Placeholder 2">
            <a:extLst>
              <a:ext uri="{FF2B5EF4-FFF2-40B4-BE49-F238E27FC236}">
                <a16:creationId xmlns:a16="http://schemas.microsoft.com/office/drawing/2014/main" id="{D7539462-E109-FA08-0D87-139C8B105452}"/>
              </a:ext>
            </a:extLst>
          </p:cNvPr>
          <p:cNvSpPr>
            <a:spLocks noGrp="1"/>
          </p:cNvSpPr>
          <p:nvPr>
            <p:ph idx="1"/>
          </p:nvPr>
        </p:nvSpPr>
        <p:spPr>
          <a:xfrm>
            <a:off x="6172200" y="577061"/>
            <a:ext cx="5221224" cy="5457979"/>
          </a:xfrm>
        </p:spPr>
        <p:txBody>
          <a:bodyPr anchor="ctr">
            <a:normAutofit/>
          </a:bodyPr>
          <a:lstStyle/>
          <a:p>
            <a:r>
              <a:rPr lang="en-GB" sz="2400" dirty="0"/>
              <a:t>Introduced by David Cameron (Conservative and Liberal Democrat coalition Government )</a:t>
            </a:r>
          </a:p>
          <a:p>
            <a:r>
              <a:rPr lang="en-GB" sz="2400" dirty="0"/>
              <a:t>Born from the 2010 ‘Policing in the 21</a:t>
            </a:r>
            <a:r>
              <a:rPr lang="en-GB" sz="2400" baseline="30000" dirty="0"/>
              <a:t>st</a:t>
            </a:r>
            <a:r>
              <a:rPr lang="en-GB" sz="2400" dirty="0"/>
              <a:t> Century’ reconnecting police and the people</a:t>
            </a:r>
          </a:p>
          <a:p>
            <a:r>
              <a:rPr lang="en-GB" sz="2400" dirty="0"/>
              <a:t>Police and Crime Commissioners (“PCCs”) were introduced in 2012 as part of a wider package of police reform enacted by the Police Reform and Social Responsibility Act 2011 (“the 2011 Act”)</a:t>
            </a:r>
          </a:p>
          <a:p>
            <a:r>
              <a:rPr lang="en-GB" sz="2400" b="0" i="0" dirty="0">
                <a:effectLst/>
              </a:rPr>
              <a:t>Commissioners replaced now-abolished police authorities</a:t>
            </a:r>
            <a:endParaRPr lang="en-GB" sz="2400" dirty="0"/>
          </a:p>
        </p:txBody>
      </p:sp>
    </p:spTree>
    <p:extLst>
      <p:ext uri="{BB962C8B-B14F-4D97-AF65-F5344CB8AC3E}">
        <p14:creationId xmlns:p14="http://schemas.microsoft.com/office/powerpoint/2010/main" val="2555393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6B858A8-1D6C-988F-8353-FF1841AE9973}"/>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Continued</a:t>
            </a:r>
          </a:p>
        </p:txBody>
      </p:sp>
      <p:sp>
        <p:nvSpPr>
          <p:cNvPr id="3" name="Content Placeholder 2">
            <a:extLst>
              <a:ext uri="{FF2B5EF4-FFF2-40B4-BE49-F238E27FC236}">
                <a16:creationId xmlns:a16="http://schemas.microsoft.com/office/drawing/2014/main" id="{76733A41-4E37-FF92-E678-647255CD9248}"/>
              </a:ext>
            </a:extLst>
          </p:cNvPr>
          <p:cNvSpPr>
            <a:spLocks noGrp="1"/>
          </p:cNvSpPr>
          <p:nvPr>
            <p:ph idx="1"/>
          </p:nvPr>
        </p:nvSpPr>
        <p:spPr>
          <a:xfrm>
            <a:off x="6172200" y="804672"/>
            <a:ext cx="5221224" cy="5230368"/>
          </a:xfrm>
        </p:spPr>
        <p:txBody>
          <a:bodyPr anchor="ctr">
            <a:normAutofit/>
          </a:bodyPr>
          <a:lstStyle/>
          <a:p>
            <a:pPr fontAlgn="base">
              <a:spcBef>
                <a:spcPts val="1125"/>
              </a:spcBef>
              <a:spcAft>
                <a:spcPts val="1125"/>
              </a:spcAft>
              <a:defRPr/>
            </a:pPr>
            <a:r>
              <a:rPr lang="en-GB" sz="2400" b="0" i="0" dirty="0">
                <a:effectLst/>
              </a:rPr>
              <a:t>Appointing the Chief Constable, and holding him or her to account for their running of the force</a:t>
            </a:r>
          </a:p>
          <a:p>
            <a:pPr marL="228600" marR="0" lvl="0" indent="-228600" defTabSz="914400" rtl="0" eaLnBrk="1" fontAlgn="base" latinLnBrk="0" hangingPunct="1">
              <a:spcBef>
                <a:spcPts val="1125"/>
              </a:spcBef>
              <a:spcAft>
                <a:spcPts val="1125"/>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110004020202020204"/>
                <a:ea typeface="+mn-ea"/>
                <a:cs typeface="+mn-cs"/>
              </a:rPr>
              <a:t>If necessary, suspending the Chief Constable or calling on him or her to retire or resign (some controversy) </a:t>
            </a:r>
          </a:p>
          <a:p>
            <a:pPr marL="228600" marR="0" lvl="0" indent="-228600" defTabSz="914400" rtl="0" eaLnBrk="1" fontAlgn="base" latinLnBrk="0" hangingPunct="1">
              <a:spcBef>
                <a:spcPts val="1125"/>
              </a:spcBef>
              <a:spcAft>
                <a:spcPts val="1125"/>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110004020202020204"/>
                <a:ea typeface="+mn-ea"/>
                <a:cs typeface="+mn-cs"/>
              </a:rPr>
              <a:t>PCCs also set the annual force budget for their force area- money made up from, Home Office Police Grant, the Welsh Government grant and council tax precept (% of what the community pay in council tax)</a:t>
            </a:r>
          </a:p>
          <a:p>
            <a:endParaRPr lang="en-GB" sz="1800" dirty="0">
              <a:solidFill>
                <a:schemeClr val="tx2"/>
              </a:solidFill>
            </a:endParaRPr>
          </a:p>
        </p:txBody>
      </p:sp>
    </p:spTree>
    <p:extLst>
      <p:ext uri="{BB962C8B-B14F-4D97-AF65-F5344CB8AC3E}">
        <p14:creationId xmlns:p14="http://schemas.microsoft.com/office/powerpoint/2010/main" val="3077911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4D1A-92E5-0B3D-6DCB-E4F6EB4D5427}"/>
              </a:ext>
            </a:extLst>
          </p:cNvPr>
          <p:cNvSpPr>
            <a:spLocks noGrp="1"/>
          </p:cNvSpPr>
          <p:nvPr>
            <p:ph type="title"/>
          </p:nvPr>
        </p:nvSpPr>
        <p:spPr>
          <a:xfrm>
            <a:off x="265471" y="637763"/>
            <a:ext cx="3801431" cy="5576768"/>
          </a:xfrm>
        </p:spPr>
        <p:txBody>
          <a:bodyPr anchor="t">
            <a:normAutofit/>
          </a:bodyPr>
          <a:lstStyle/>
          <a:p>
            <a:pPr algn="ctr"/>
            <a:r>
              <a:rPr lang="en-GB" dirty="0"/>
              <a:t>Police Crime Commissioners</a:t>
            </a:r>
          </a:p>
        </p:txBody>
      </p:sp>
      <p:pic>
        <p:nvPicPr>
          <p:cNvPr id="5" name="Content Placeholder 4" descr="A collage of people&#10;&#10;Description automatically generated">
            <a:extLst>
              <a:ext uri="{FF2B5EF4-FFF2-40B4-BE49-F238E27FC236}">
                <a16:creationId xmlns:a16="http://schemas.microsoft.com/office/drawing/2014/main" id="{7A6618C3-3EB7-019E-96DE-F13A20130C79}"/>
              </a:ext>
            </a:extLst>
          </p:cNvPr>
          <p:cNvPicPr>
            <a:picLocks noChangeAspect="1"/>
          </p:cNvPicPr>
          <p:nvPr/>
        </p:nvPicPr>
        <p:blipFill>
          <a:blip r:embed="rId2"/>
          <a:srcRect b="310"/>
          <a:stretch/>
        </p:blipFill>
        <p:spPr>
          <a:xfrm>
            <a:off x="5096656" y="458079"/>
            <a:ext cx="6610662" cy="3459818"/>
          </a:xfrm>
          <a:prstGeom prst="rect">
            <a:avLst/>
          </a:prstGeom>
        </p:spPr>
      </p:pic>
      <p:sp>
        <p:nvSpPr>
          <p:cNvPr id="20" name="Content Placeholder 8">
            <a:extLst>
              <a:ext uri="{FF2B5EF4-FFF2-40B4-BE49-F238E27FC236}">
                <a16:creationId xmlns:a16="http://schemas.microsoft.com/office/drawing/2014/main" id="{567D1E68-F7E9-2D49-0FA0-1F46A3B1A5DD}"/>
              </a:ext>
            </a:extLst>
          </p:cNvPr>
          <p:cNvSpPr>
            <a:spLocks noGrp="1"/>
          </p:cNvSpPr>
          <p:nvPr>
            <p:ph idx="1"/>
          </p:nvPr>
        </p:nvSpPr>
        <p:spPr>
          <a:xfrm>
            <a:off x="5439976" y="4202634"/>
            <a:ext cx="5592818" cy="2011897"/>
          </a:xfrm>
        </p:spPr>
        <p:txBody>
          <a:bodyPr>
            <a:normAutofit/>
          </a:bodyPr>
          <a:lstStyle/>
          <a:p>
            <a:r>
              <a:rPr lang="en-US" dirty="0"/>
              <a:t>Andy Dunbobbin- North Wales</a:t>
            </a:r>
          </a:p>
          <a:p>
            <a:r>
              <a:rPr lang="en-US" dirty="0"/>
              <a:t>Jane Mudd- Gwent </a:t>
            </a:r>
          </a:p>
          <a:p>
            <a:r>
              <a:rPr lang="en-US" dirty="0"/>
              <a:t>Emma Wools- South Wales</a:t>
            </a:r>
          </a:p>
          <a:p>
            <a:r>
              <a:rPr lang="en-US" dirty="0"/>
              <a:t>Dafydd Llewelyn- Dyfed Powys</a:t>
            </a:r>
          </a:p>
        </p:txBody>
      </p:sp>
    </p:spTree>
    <p:extLst>
      <p:ext uri="{BB962C8B-B14F-4D97-AF65-F5344CB8AC3E}">
        <p14:creationId xmlns:p14="http://schemas.microsoft.com/office/powerpoint/2010/main" val="3297364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What does your Police and Crime Commissioner do for you? - click to view">
            <a:extLst>
              <a:ext uri="{FF2B5EF4-FFF2-40B4-BE49-F238E27FC236}">
                <a16:creationId xmlns:a16="http://schemas.microsoft.com/office/drawing/2014/main" id="{FFBA7D69-351C-4A20-2160-6105EBEA4AF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3519" r="1" b="1648"/>
          <a:stretch/>
        </p:blipFill>
        <p:spPr bwMode="auto">
          <a:xfrm>
            <a:off x="845574" y="0"/>
            <a:ext cx="10500852" cy="7020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804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EDC40-F51D-C048-3F2B-3C64F29DAE13}"/>
              </a:ext>
            </a:extLst>
          </p:cNvPr>
          <p:cNvSpPr>
            <a:spLocks noGrp="1"/>
          </p:cNvSpPr>
          <p:nvPr>
            <p:ph type="title"/>
          </p:nvPr>
        </p:nvSpPr>
        <p:spPr>
          <a:xfrm>
            <a:off x="1383564" y="348865"/>
            <a:ext cx="9718111" cy="1576446"/>
          </a:xfrm>
        </p:spPr>
        <p:txBody>
          <a:bodyPr anchor="ctr">
            <a:normAutofit/>
          </a:bodyPr>
          <a:lstStyle/>
          <a:p>
            <a:pPr algn="ctr"/>
            <a:r>
              <a:rPr lang="en-GB" sz="4000" dirty="0"/>
              <a:t>What are policing plans? </a:t>
            </a:r>
          </a:p>
        </p:txBody>
      </p:sp>
      <p:graphicFrame>
        <p:nvGraphicFramePr>
          <p:cNvPr id="5" name="Content Placeholder 2">
            <a:extLst>
              <a:ext uri="{FF2B5EF4-FFF2-40B4-BE49-F238E27FC236}">
                <a16:creationId xmlns:a16="http://schemas.microsoft.com/office/drawing/2014/main" id="{2D01EC2E-52A7-9131-2C42-37188A856CB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8543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Planning Profession in Numbers | Spencer Clarke Group">
            <a:extLst>
              <a:ext uri="{FF2B5EF4-FFF2-40B4-BE49-F238E27FC236}">
                <a16:creationId xmlns:a16="http://schemas.microsoft.com/office/drawing/2014/main" id="{BBBA9F40-2188-45D7-97AD-F16566D171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5B81CA8-D141-7F28-EC83-E1C63EE0CCB8}"/>
              </a:ext>
            </a:extLst>
          </p:cNvPr>
          <p:cNvSpPr>
            <a:spLocks noGrp="1"/>
          </p:cNvSpPr>
          <p:nvPr>
            <p:ph type="title"/>
          </p:nvPr>
        </p:nvSpPr>
        <p:spPr>
          <a:xfrm>
            <a:off x="1037809" y="1071350"/>
            <a:ext cx="4775162" cy="1339382"/>
          </a:xfrm>
        </p:spPr>
        <p:txBody>
          <a:bodyPr>
            <a:normAutofit/>
          </a:bodyPr>
          <a:lstStyle/>
          <a:p>
            <a:pPr algn="ctr"/>
            <a:r>
              <a:rPr lang="en-GB" sz="3600" dirty="0"/>
              <a:t>How policing priorities are created</a:t>
            </a:r>
          </a:p>
        </p:txBody>
      </p:sp>
      <p:sp>
        <p:nvSpPr>
          <p:cNvPr id="3" name="Content Placeholder 2">
            <a:extLst>
              <a:ext uri="{FF2B5EF4-FFF2-40B4-BE49-F238E27FC236}">
                <a16:creationId xmlns:a16="http://schemas.microsoft.com/office/drawing/2014/main" id="{018D43DC-1D8F-DF36-069B-EE05D7E85D9D}"/>
              </a:ext>
            </a:extLst>
          </p:cNvPr>
          <p:cNvSpPr>
            <a:spLocks noGrp="1"/>
          </p:cNvSpPr>
          <p:nvPr>
            <p:ph idx="1"/>
          </p:nvPr>
        </p:nvSpPr>
        <p:spPr>
          <a:xfrm>
            <a:off x="1189319" y="2547257"/>
            <a:ext cx="4458446" cy="3109740"/>
          </a:xfrm>
        </p:spPr>
        <p:txBody>
          <a:bodyPr anchor="ctr">
            <a:normAutofit/>
          </a:bodyPr>
          <a:lstStyle/>
          <a:p>
            <a:pPr marL="0" indent="0">
              <a:buNone/>
            </a:pPr>
            <a:r>
              <a:rPr lang="en-GB" sz="2000" b="1" i="0" dirty="0">
                <a:effectLst/>
                <a:latin typeface="Montserrat" panose="00000500000000000000" pitchFamily="2" charset="0"/>
              </a:rPr>
              <a:t>In consultation with the Chief Constable of their police force, a </a:t>
            </a:r>
            <a:r>
              <a:rPr kumimoji="0" lang="en-GB" sz="2000" b="1" i="0" u="none" strike="noStrike" kern="1200" cap="none" spc="0" normalizeH="0" baseline="0" noProof="0" dirty="0">
                <a:ln>
                  <a:noFill/>
                </a:ln>
                <a:effectLst/>
                <a:uLnTx/>
                <a:uFillTx/>
                <a:latin typeface="Montserrat" panose="00000500000000000000" pitchFamily="2" charset="0"/>
                <a:ea typeface="+mn-ea"/>
                <a:cs typeface="+mn-cs"/>
              </a:rPr>
              <a:t>5-year Police and Crime Plan is created by </a:t>
            </a:r>
            <a:r>
              <a:rPr lang="en-GB" sz="2000" b="1" i="0" dirty="0">
                <a:effectLst/>
                <a:latin typeface="Montserrat" panose="00000500000000000000" pitchFamily="2" charset="0"/>
              </a:rPr>
              <a:t>determining local policing priorities, trends and needs</a:t>
            </a:r>
            <a:endParaRPr lang="en-GB" sz="2000" b="1" dirty="0"/>
          </a:p>
        </p:txBody>
      </p:sp>
    </p:spTree>
    <p:extLst>
      <p:ext uri="{BB962C8B-B14F-4D97-AF65-F5344CB8AC3E}">
        <p14:creationId xmlns:p14="http://schemas.microsoft.com/office/powerpoint/2010/main" val="3614029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8951D-7630-C204-26D2-C4BCB775AF8F}"/>
              </a:ext>
            </a:extLst>
          </p:cNvPr>
          <p:cNvSpPr>
            <a:spLocks noGrp="1"/>
          </p:cNvSpPr>
          <p:nvPr>
            <p:ph type="title"/>
          </p:nvPr>
        </p:nvSpPr>
        <p:spPr>
          <a:xfrm>
            <a:off x="761803" y="350196"/>
            <a:ext cx="4646904" cy="1624520"/>
          </a:xfrm>
        </p:spPr>
        <p:txBody>
          <a:bodyPr anchor="ctr">
            <a:normAutofit/>
          </a:bodyPr>
          <a:lstStyle/>
          <a:p>
            <a:pPr>
              <a:spcBef>
                <a:spcPts val="1000"/>
              </a:spcBef>
            </a:pPr>
            <a:br>
              <a:rPr lang="en-GB" sz="4000">
                <a:latin typeface="Calibri"/>
                <a:ea typeface="Calibri"/>
                <a:cs typeface="Calibri"/>
              </a:rPr>
            </a:br>
            <a:r>
              <a:rPr lang="en-GB" sz="4000">
                <a:latin typeface="Calibri"/>
                <a:ea typeface="Calibri"/>
                <a:cs typeface="Calibri"/>
              </a:rPr>
              <a:t>Policing Plans</a:t>
            </a:r>
            <a:endParaRPr lang="en-US" sz="4000">
              <a:latin typeface="Calibri"/>
              <a:ea typeface="Calibri"/>
              <a:cs typeface="Calibri"/>
            </a:endParaRPr>
          </a:p>
          <a:p>
            <a:endParaRPr lang="en-GB" sz="4000"/>
          </a:p>
        </p:txBody>
      </p:sp>
      <p:sp>
        <p:nvSpPr>
          <p:cNvPr id="3" name="Content Placeholder 2">
            <a:extLst>
              <a:ext uri="{FF2B5EF4-FFF2-40B4-BE49-F238E27FC236}">
                <a16:creationId xmlns:a16="http://schemas.microsoft.com/office/drawing/2014/main" id="{FA8D8240-4C75-E73B-1C4D-07510ACDC5ED}"/>
              </a:ext>
            </a:extLst>
          </p:cNvPr>
          <p:cNvSpPr>
            <a:spLocks noGrp="1"/>
          </p:cNvSpPr>
          <p:nvPr>
            <p:ph idx="1"/>
          </p:nvPr>
        </p:nvSpPr>
        <p:spPr>
          <a:xfrm>
            <a:off x="287350" y="1708031"/>
            <a:ext cx="5638941" cy="4806468"/>
          </a:xfrm>
        </p:spPr>
        <p:txBody>
          <a:bodyPr vert="horz" lIns="91440" tIns="45720" rIns="91440" bIns="45720" rtlCol="0" anchor="ctr">
            <a:noAutofit/>
          </a:bodyPr>
          <a:lstStyle/>
          <a:p>
            <a:pPr marL="0" indent="0">
              <a:buNone/>
            </a:pPr>
            <a:r>
              <a:rPr lang="en-GB" sz="2000">
                <a:latin typeface="Calibri"/>
                <a:ea typeface="Calibri"/>
                <a:cs typeface="Segoe UI"/>
              </a:rPr>
              <a:t>Welsh policing plans outline the strategies and priorities for maintaining public safety and law enforcement in Wales. </a:t>
            </a:r>
            <a:endParaRPr lang="en-GB" sz="2000">
              <a:latin typeface="Calibri"/>
              <a:ea typeface="Calibri"/>
              <a:cs typeface="Calibri"/>
            </a:endParaRPr>
          </a:p>
          <a:p>
            <a:pPr marL="0" indent="0">
              <a:buNone/>
            </a:pPr>
            <a:r>
              <a:rPr lang="en-GB" sz="2000">
                <a:latin typeface="Calibri"/>
                <a:ea typeface="Calibri"/>
                <a:cs typeface="Segoe UI"/>
              </a:rPr>
              <a:t>These plans are developed in collaboration with various stakeholders, including the Welsh Government, the Home Office, and local communities.</a:t>
            </a:r>
            <a:endParaRPr lang="en-GB" sz="2000">
              <a:latin typeface="Calibri"/>
              <a:ea typeface="Calibri"/>
              <a:cs typeface="Calibri"/>
            </a:endParaRPr>
          </a:p>
          <a:p>
            <a:pPr marL="0" indent="0">
              <a:buNone/>
            </a:pPr>
            <a:r>
              <a:rPr lang="en-GB" sz="2000">
                <a:latin typeface="Calibri"/>
                <a:ea typeface="Calibri"/>
                <a:cs typeface="Segoe UI"/>
              </a:rPr>
              <a:t>Welsh policing plans are designed to ensure public safety, build community trust, and adapt to the unique needs of Welsh communities. </a:t>
            </a:r>
            <a:endParaRPr lang="en-GB" sz="2000">
              <a:latin typeface="Calibri"/>
              <a:ea typeface="Calibri"/>
              <a:cs typeface="Calibri"/>
            </a:endParaRPr>
          </a:p>
          <a:p>
            <a:pPr marL="0" indent="0">
              <a:buNone/>
            </a:pPr>
            <a:r>
              <a:rPr lang="en-GB" sz="2000">
                <a:latin typeface="Calibri"/>
                <a:ea typeface="Calibri"/>
                <a:cs typeface="Segoe UI"/>
              </a:rPr>
              <a:t>Is it a devolution of policing powers? It is a significant shift to further enhance the responsiveness and effectiveness of law enforcement in Wales.</a:t>
            </a:r>
            <a:endParaRPr lang="en-GB" sz="2000">
              <a:latin typeface="Calibri"/>
              <a:ea typeface="Calibri"/>
              <a:cs typeface="Calibri"/>
            </a:endParaRPr>
          </a:p>
        </p:txBody>
      </p:sp>
      <p:pic>
        <p:nvPicPr>
          <p:cNvPr id="5" name="Picture 4" descr="Floorplan on a table">
            <a:extLst>
              <a:ext uri="{FF2B5EF4-FFF2-40B4-BE49-F238E27FC236}">
                <a16:creationId xmlns:a16="http://schemas.microsoft.com/office/drawing/2014/main" id="{51A4AAE6-6369-226E-5265-487400489786}"/>
              </a:ext>
            </a:extLst>
          </p:cNvPr>
          <p:cNvPicPr>
            <a:picLocks noChangeAspect="1"/>
          </p:cNvPicPr>
          <p:nvPr/>
        </p:nvPicPr>
        <p:blipFill>
          <a:blip r:embed="rId2"/>
          <a:srcRect l="31776" r="5568" b="2"/>
          <a:stretch/>
        </p:blipFill>
        <p:spPr>
          <a:xfrm>
            <a:off x="6096000" y="1"/>
            <a:ext cx="6102825" cy="6858000"/>
          </a:xfrm>
          <a:prstGeom prst="rect">
            <a:avLst/>
          </a:prstGeom>
        </p:spPr>
      </p:pic>
    </p:spTree>
    <p:extLst>
      <p:ext uri="{BB962C8B-B14F-4D97-AF65-F5344CB8AC3E}">
        <p14:creationId xmlns:p14="http://schemas.microsoft.com/office/powerpoint/2010/main" val="1443466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641E4C-F53A-FBD2-26A4-EF8758ED079B}"/>
              </a:ext>
            </a:extLst>
          </p:cNvPr>
          <p:cNvSpPr>
            <a:spLocks noGrp="1"/>
          </p:cNvSpPr>
          <p:nvPr>
            <p:ph type="title"/>
          </p:nvPr>
        </p:nvSpPr>
        <p:spPr>
          <a:xfrm>
            <a:off x="838200" y="162232"/>
            <a:ext cx="10515600" cy="1017640"/>
          </a:xfrm>
        </p:spPr>
        <p:txBody>
          <a:bodyPr/>
          <a:lstStyle/>
          <a:p>
            <a:pPr algn="ctr"/>
            <a:r>
              <a:rPr lang="en-GB" dirty="0"/>
              <a:t>The common key priorities</a:t>
            </a:r>
          </a:p>
        </p:txBody>
      </p:sp>
      <p:pic>
        <p:nvPicPr>
          <p:cNvPr id="9" name="Picture 6" descr="Oversight of Policing in Wales">
            <a:extLst>
              <a:ext uri="{FF2B5EF4-FFF2-40B4-BE49-F238E27FC236}">
                <a16:creationId xmlns:a16="http://schemas.microsoft.com/office/drawing/2014/main" id="{A32A484E-B02C-A01E-4525-DFE5B940D0E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63678" y="1007209"/>
            <a:ext cx="10795818" cy="5888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532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BB713-7FBC-D8C7-F9B6-90CEC9803473}"/>
              </a:ext>
            </a:extLst>
          </p:cNvPr>
          <p:cNvSpPr>
            <a:spLocks noGrp="1"/>
          </p:cNvSpPr>
          <p:nvPr>
            <p:ph type="title"/>
          </p:nvPr>
        </p:nvSpPr>
        <p:spPr>
          <a:xfrm>
            <a:off x="838200" y="365125"/>
            <a:ext cx="10515600" cy="807979"/>
          </a:xfrm>
        </p:spPr>
        <p:txBody>
          <a:bodyPr/>
          <a:lstStyle/>
          <a:p>
            <a:r>
              <a:rPr lang="en-GB"/>
              <a:t>Key Priorities </a:t>
            </a:r>
          </a:p>
        </p:txBody>
      </p:sp>
      <p:sp>
        <p:nvSpPr>
          <p:cNvPr id="3" name="Content Placeholder 2">
            <a:extLst>
              <a:ext uri="{FF2B5EF4-FFF2-40B4-BE49-F238E27FC236}">
                <a16:creationId xmlns:a16="http://schemas.microsoft.com/office/drawing/2014/main" id="{4D358A02-9AA7-CCD4-DF11-381A3C42AB75}"/>
              </a:ext>
            </a:extLst>
          </p:cNvPr>
          <p:cNvSpPr>
            <a:spLocks noGrp="1"/>
          </p:cNvSpPr>
          <p:nvPr>
            <p:ph idx="1"/>
          </p:nvPr>
        </p:nvSpPr>
        <p:spPr>
          <a:xfrm>
            <a:off x="838200" y="1178644"/>
            <a:ext cx="10515600" cy="4998319"/>
          </a:xfrm>
        </p:spPr>
        <p:txBody>
          <a:bodyPr vert="horz" lIns="91440" tIns="45720" rIns="91440" bIns="45720" rtlCol="0" anchor="t">
            <a:normAutofit/>
          </a:bodyPr>
          <a:lstStyle/>
          <a:p>
            <a:pPr marL="0" indent="0">
              <a:buNone/>
            </a:pPr>
            <a:r>
              <a:rPr lang="en-GB" sz="2400" dirty="0">
                <a:solidFill>
                  <a:srgbClr val="242424"/>
                </a:solidFill>
                <a:latin typeface="Calibri"/>
                <a:ea typeface="Calibri"/>
                <a:cs typeface="Segoe UI"/>
              </a:rPr>
              <a:t>They are different within the 4 Welsh Police forces but may cover</a:t>
            </a:r>
          </a:p>
          <a:p>
            <a:r>
              <a:rPr lang="en-GB" sz="2400" b="1" dirty="0">
                <a:solidFill>
                  <a:srgbClr val="242424"/>
                </a:solidFill>
                <a:latin typeface="Calibri"/>
                <a:ea typeface="Calibri"/>
                <a:cs typeface="Segoe UI"/>
              </a:rPr>
              <a:t>Community Engagement</a:t>
            </a:r>
            <a:r>
              <a:rPr lang="en-GB" sz="2400" dirty="0">
                <a:solidFill>
                  <a:srgbClr val="242424"/>
                </a:solidFill>
                <a:latin typeface="Calibri"/>
                <a:ea typeface="Calibri"/>
                <a:cs typeface="Segoe UI"/>
              </a:rPr>
              <a:t>: Building trust and engagement between the police and local communities. PCSOs play a crucial role in this by being visible and accessible in neighbourhoods</a:t>
            </a:r>
            <a:endParaRPr lang="en-GB" sz="2400" dirty="0">
              <a:latin typeface="Calibri"/>
              <a:ea typeface="Calibri"/>
              <a:cs typeface="Calibri"/>
            </a:endParaRPr>
          </a:p>
          <a:p>
            <a:r>
              <a:rPr lang="en-GB" sz="2400" b="1" dirty="0">
                <a:solidFill>
                  <a:srgbClr val="242424"/>
                </a:solidFill>
                <a:latin typeface="Calibri"/>
                <a:ea typeface="Calibri"/>
                <a:cs typeface="Segoe UI"/>
              </a:rPr>
              <a:t>Crime Prevention</a:t>
            </a:r>
            <a:r>
              <a:rPr lang="en-GB" sz="2400" dirty="0">
                <a:solidFill>
                  <a:srgbClr val="242424"/>
                </a:solidFill>
                <a:latin typeface="Calibri"/>
                <a:ea typeface="Calibri"/>
                <a:cs typeface="Segoe UI"/>
              </a:rPr>
              <a:t>: Strategies focus on preventing crime through community programmes, education, and proactive policing</a:t>
            </a:r>
            <a:endParaRPr lang="en-GB" sz="2400" dirty="0">
              <a:latin typeface="Calibri"/>
              <a:ea typeface="Calibri"/>
              <a:cs typeface="Calibri"/>
            </a:endParaRPr>
          </a:p>
          <a:p>
            <a:r>
              <a:rPr lang="en-GB" sz="2400" b="1" dirty="0">
                <a:solidFill>
                  <a:srgbClr val="242424"/>
                </a:solidFill>
                <a:latin typeface="Calibri"/>
                <a:ea typeface="Calibri"/>
                <a:cs typeface="Segoe UI"/>
              </a:rPr>
              <a:t>Support for Vulnerable Groups</a:t>
            </a:r>
            <a:r>
              <a:rPr lang="en-GB" sz="2400" dirty="0">
                <a:solidFill>
                  <a:srgbClr val="242424"/>
                </a:solidFill>
                <a:latin typeface="Calibri"/>
                <a:ea typeface="Calibri"/>
                <a:cs typeface="Segoe UI"/>
              </a:rPr>
              <a:t>: Special attention may be given to protecting vulnerable groups, including victims of domestic violence, children, and the elderly</a:t>
            </a:r>
            <a:endParaRPr lang="en-GB" sz="2400" dirty="0">
              <a:latin typeface="Calibri"/>
              <a:ea typeface="Calibri"/>
              <a:cs typeface="Calibri"/>
            </a:endParaRPr>
          </a:p>
          <a:p>
            <a:r>
              <a:rPr lang="en-GB" sz="2400" b="1" dirty="0">
                <a:solidFill>
                  <a:srgbClr val="242424"/>
                </a:solidFill>
                <a:latin typeface="Calibri"/>
                <a:ea typeface="Calibri"/>
                <a:cs typeface="Segoe UI"/>
              </a:rPr>
              <a:t>Policing</a:t>
            </a:r>
            <a:r>
              <a:rPr lang="en-GB" sz="2400" dirty="0">
                <a:solidFill>
                  <a:srgbClr val="242424"/>
                </a:solidFill>
                <a:latin typeface="Calibri"/>
                <a:ea typeface="Calibri"/>
                <a:cs typeface="Segoe UI"/>
              </a:rPr>
              <a:t>: A fair policing system / CJS; Police performance; response to crime;   control and tailored approaches to policing in Wales</a:t>
            </a:r>
            <a:endParaRPr lang="en-GB" sz="2400" dirty="0">
              <a:latin typeface="Calibri"/>
              <a:ea typeface="Calibri"/>
              <a:cs typeface="Calibri"/>
            </a:endParaRPr>
          </a:p>
          <a:p>
            <a:pPr marL="0" indent="0">
              <a:buNone/>
            </a:pPr>
            <a:endParaRPr lang="en-GB" sz="2400">
              <a:latin typeface="Calibri"/>
              <a:ea typeface="Calibri"/>
              <a:cs typeface="Segoe UI"/>
            </a:endParaRPr>
          </a:p>
          <a:p>
            <a:endParaRPr lang="en-GB">
              <a:solidFill>
                <a:srgbClr val="000000"/>
              </a:solidFill>
              <a:latin typeface="Aptos" panose="020B0004020202020204"/>
              <a:cs typeface="Segoe UI"/>
            </a:endParaRPr>
          </a:p>
        </p:txBody>
      </p:sp>
    </p:spTree>
    <p:extLst>
      <p:ext uri="{BB962C8B-B14F-4D97-AF65-F5344CB8AC3E}">
        <p14:creationId xmlns:p14="http://schemas.microsoft.com/office/powerpoint/2010/main" val="1274661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B7705AE-E474-AC68-CDCC-3D5F7313E504}"/>
              </a:ext>
            </a:extLst>
          </p:cNvPr>
          <p:cNvSpPr>
            <a:spLocks noGrp="1"/>
          </p:cNvSpPr>
          <p:nvPr>
            <p:ph type="title"/>
          </p:nvPr>
        </p:nvSpPr>
        <p:spPr>
          <a:xfrm>
            <a:off x="838200" y="713312"/>
            <a:ext cx="4038600" cy="5431376"/>
          </a:xfrm>
        </p:spPr>
        <p:txBody>
          <a:bodyPr>
            <a:normAutofit/>
          </a:bodyPr>
          <a:lstStyle/>
          <a:p>
            <a:r>
              <a:rPr lang="en-GB"/>
              <a:t>South Wales Crime Plan</a:t>
            </a:r>
          </a:p>
        </p:txBody>
      </p:sp>
      <p:sp>
        <p:nvSpPr>
          <p:cNvPr id="3" name="Content Placeholder 2">
            <a:extLst>
              <a:ext uri="{FF2B5EF4-FFF2-40B4-BE49-F238E27FC236}">
                <a16:creationId xmlns:a16="http://schemas.microsoft.com/office/drawing/2014/main" id="{806A7CE3-6A02-5E8C-B504-C7CA2553A5CD}"/>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1900"/>
              <a:t>6 key priorities </a:t>
            </a:r>
          </a:p>
          <a:p>
            <a:r>
              <a:rPr lang="en-GB" sz="1900"/>
              <a:t>Reduce &amp; prevent crime &amp; anti-social behaviour – keeping people safe in their homes &amp; communities</a:t>
            </a:r>
          </a:p>
          <a:p>
            <a:r>
              <a:rPr lang="en-GB" sz="1900"/>
              <a:t>Partnership working to empower communities and deliver services</a:t>
            </a:r>
          </a:p>
          <a:p>
            <a:r>
              <a:rPr lang="en-GB" sz="1900"/>
              <a:t>Work to protect the most vulnerable in the community and take positive action when issues arise</a:t>
            </a:r>
          </a:p>
          <a:p>
            <a:r>
              <a:rPr lang="en-GB" sz="1900"/>
              <a:t>Work to make the local criminal justice system the more efficient and effective and fairest</a:t>
            </a:r>
          </a:p>
          <a:p>
            <a:r>
              <a:rPr lang="en-GB" sz="1900"/>
              <a:t>SW continues to be innovated, high performance in terms of operation response to crime, threats, harms, &amp; the detection of offenders</a:t>
            </a:r>
          </a:p>
          <a:p>
            <a:r>
              <a:rPr lang="en-GB" sz="1900"/>
              <a:t>Spend your money wisely &amp; provide the best possible policing in your community. </a:t>
            </a:r>
          </a:p>
          <a:p>
            <a:endParaRPr lang="en-GB" sz="1900"/>
          </a:p>
          <a:p>
            <a:endParaRPr lang="en-GB" sz="1900"/>
          </a:p>
        </p:txBody>
      </p:sp>
    </p:spTree>
    <p:extLst>
      <p:ext uri="{BB962C8B-B14F-4D97-AF65-F5344CB8AC3E}">
        <p14:creationId xmlns:p14="http://schemas.microsoft.com/office/powerpoint/2010/main" val="775790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9577139-D5FC-D841-0091-036523DFC6D5}"/>
              </a:ext>
            </a:extLst>
          </p:cNvPr>
          <p:cNvSpPr>
            <a:spLocks noGrp="1"/>
          </p:cNvSpPr>
          <p:nvPr>
            <p:ph type="title"/>
          </p:nvPr>
        </p:nvSpPr>
        <p:spPr>
          <a:xfrm>
            <a:off x="838200" y="713312"/>
            <a:ext cx="4038600" cy="5431376"/>
          </a:xfrm>
        </p:spPr>
        <p:txBody>
          <a:bodyPr>
            <a:normAutofit/>
          </a:bodyPr>
          <a:lstStyle/>
          <a:p>
            <a:r>
              <a:rPr lang="en-GB" dirty="0"/>
              <a:t>Gwent Police Crime Priorities </a:t>
            </a:r>
          </a:p>
        </p:txBody>
      </p:sp>
      <p:sp>
        <p:nvSpPr>
          <p:cNvPr id="3" name="Content Placeholder 2">
            <a:extLst>
              <a:ext uri="{FF2B5EF4-FFF2-40B4-BE49-F238E27FC236}">
                <a16:creationId xmlns:a16="http://schemas.microsoft.com/office/drawing/2014/main" id="{26A6C734-E113-3B1B-9DCB-C12B6BA6C0EF}"/>
              </a:ext>
            </a:extLst>
          </p:cNvPr>
          <p:cNvSpPr>
            <a:spLocks noGrp="1"/>
          </p:cNvSpPr>
          <p:nvPr>
            <p:ph idx="1"/>
          </p:nvPr>
        </p:nvSpPr>
        <p:spPr>
          <a:xfrm>
            <a:off x="6095999" y="713313"/>
            <a:ext cx="5257801" cy="5431376"/>
          </a:xfrm>
        </p:spPr>
        <p:txBody>
          <a:bodyPr vert="horz" lIns="91440" tIns="45720" rIns="91440" bIns="45720" rtlCol="0" anchor="ctr">
            <a:normAutofit/>
          </a:bodyPr>
          <a:lstStyle/>
          <a:p>
            <a:pPr marL="0" indent="0">
              <a:buNone/>
            </a:pPr>
            <a:r>
              <a:rPr lang="en-GB" sz="2000">
                <a:latin typeface="Calibri"/>
                <a:ea typeface="Lato"/>
                <a:cs typeface="Lato"/>
              </a:rPr>
              <a:t>• Keep Neighbourhoods Safe -</a:t>
            </a:r>
            <a:r>
              <a:rPr lang="en-GB" sz="2000">
                <a:ea typeface="+mn-lt"/>
                <a:cs typeface="+mn-lt"/>
              </a:rPr>
              <a:t>Tackling crime and anti-social behaviour</a:t>
            </a:r>
            <a:br>
              <a:rPr lang="en-GB" sz="2000">
                <a:latin typeface="Calibri"/>
                <a:ea typeface="Lato"/>
                <a:cs typeface="Lato"/>
              </a:rPr>
            </a:br>
            <a:r>
              <a:rPr lang="en-GB" sz="2000">
                <a:latin typeface="Calibri"/>
                <a:ea typeface="Lato"/>
                <a:cs typeface="Lato"/>
              </a:rPr>
              <a:t>• Combat Serious Crime -</a:t>
            </a:r>
            <a:r>
              <a:rPr lang="en-GB" sz="2000">
                <a:ea typeface="+mn-lt"/>
                <a:cs typeface="+mn-lt"/>
              </a:rPr>
              <a:t>Preventing and reducing crimes that cause significant harm to communities and victims</a:t>
            </a:r>
            <a:br>
              <a:rPr lang="en-GB" sz="2000">
                <a:latin typeface="Calibri"/>
                <a:ea typeface="Lato"/>
                <a:cs typeface="Lato"/>
              </a:rPr>
            </a:br>
            <a:r>
              <a:rPr lang="en-GB" sz="2000">
                <a:latin typeface="Calibri"/>
                <a:ea typeface="Lato"/>
                <a:cs typeface="Lato"/>
              </a:rPr>
              <a:t>• Support Victims and Protect the Vulnerable - </a:t>
            </a:r>
            <a:r>
              <a:rPr lang="en-GB" sz="2000">
                <a:ea typeface="+mn-lt"/>
                <a:cs typeface="+mn-lt"/>
              </a:rPr>
              <a:t>Providing high-quality support to victims of crime and protecting those who are most vulnerable from harm</a:t>
            </a:r>
            <a:br>
              <a:rPr lang="en-GB" sz="2000">
                <a:latin typeface="Calibri"/>
                <a:ea typeface="Lato"/>
                <a:cs typeface="Lato"/>
              </a:rPr>
            </a:br>
            <a:r>
              <a:rPr lang="en-GB" sz="2000">
                <a:latin typeface="Calibri"/>
                <a:ea typeface="Lato"/>
                <a:cs typeface="Lato"/>
              </a:rPr>
              <a:t>• Increase Community Confidence in Policing - </a:t>
            </a:r>
            <a:r>
              <a:rPr lang="en-GB" sz="2000">
                <a:ea typeface="+mn-lt"/>
                <a:cs typeface="+mn-lt"/>
              </a:rPr>
              <a:t>Working with Gwent Police to improve our relationships with our communities and improve public confidence in policing</a:t>
            </a:r>
            <a:br>
              <a:rPr lang="en-GB" sz="2000">
                <a:latin typeface="Calibri"/>
                <a:ea typeface="Lato"/>
                <a:cs typeface="Lato"/>
              </a:rPr>
            </a:br>
            <a:r>
              <a:rPr lang="en-GB" sz="2000">
                <a:latin typeface="Calibri"/>
                <a:ea typeface="Lato"/>
                <a:cs typeface="Lato"/>
              </a:rPr>
              <a:t>• Drive Sustainable Policing - </a:t>
            </a:r>
            <a:r>
              <a:rPr lang="en-GB" sz="2000">
                <a:ea typeface="+mn-lt"/>
                <a:cs typeface="+mn-lt"/>
              </a:rPr>
              <a:t>Providing a value for money police service that operates responsibly, with sustainable infrastructures that support current and future demands</a:t>
            </a:r>
            <a:endParaRPr lang="en-GB" sz="2000" b="1">
              <a:ea typeface="+mn-lt"/>
              <a:cs typeface="+mn-lt"/>
            </a:endParaRPr>
          </a:p>
        </p:txBody>
      </p:sp>
    </p:spTree>
    <p:extLst>
      <p:ext uri="{BB962C8B-B14F-4D97-AF65-F5344CB8AC3E}">
        <p14:creationId xmlns:p14="http://schemas.microsoft.com/office/powerpoint/2010/main" val="786530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6B1B3DA-4745-ED5E-96F6-E38CD9F239E2}"/>
              </a:ext>
            </a:extLst>
          </p:cNvPr>
          <p:cNvSpPr>
            <a:spLocks noGrp="1"/>
          </p:cNvSpPr>
          <p:nvPr>
            <p:ph type="title"/>
          </p:nvPr>
        </p:nvSpPr>
        <p:spPr>
          <a:xfrm>
            <a:off x="838200" y="713312"/>
            <a:ext cx="4038600" cy="5431376"/>
          </a:xfrm>
        </p:spPr>
        <p:txBody>
          <a:bodyPr>
            <a:normAutofit/>
          </a:bodyPr>
          <a:lstStyle/>
          <a:p>
            <a:r>
              <a:rPr lang="en-GB" dirty="0"/>
              <a:t>Dyfed Powys Police </a:t>
            </a:r>
          </a:p>
        </p:txBody>
      </p:sp>
      <p:sp>
        <p:nvSpPr>
          <p:cNvPr id="3" name="Content Placeholder 2">
            <a:extLst>
              <a:ext uri="{FF2B5EF4-FFF2-40B4-BE49-F238E27FC236}">
                <a16:creationId xmlns:a16="http://schemas.microsoft.com/office/drawing/2014/main" id="{D3EC5D2C-9F81-E8BC-BF86-68303E30593C}"/>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t>3 Priorities:</a:t>
            </a:r>
          </a:p>
          <a:p>
            <a:r>
              <a:rPr lang="en-GB" sz="2000">
                <a:ea typeface="+mn-lt"/>
                <a:cs typeface="+mn-lt"/>
              </a:rPr>
              <a:t>PRIORITY 1: Victims are supported - to ensure victims are recognised and supported, tailoring responses to their individual needs.</a:t>
            </a:r>
          </a:p>
          <a:p>
            <a:r>
              <a:rPr lang="en-GB" sz="2000">
                <a:ea typeface="+mn-lt"/>
                <a:cs typeface="+mn-lt"/>
              </a:rPr>
              <a:t>PRIORITY 2: Harm is prevented - To prevent harm to individuals and communities caused through crime, anti-social behaviour and vulnerability</a:t>
            </a:r>
            <a:endParaRPr lang="en-GB" sz="2000"/>
          </a:p>
          <a:p>
            <a:r>
              <a:rPr lang="en-GB" sz="2000">
                <a:ea typeface="+mn-lt"/>
                <a:cs typeface="+mn-lt"/>
              </a:rPr>
              <a:t>PRIORITY 3: Our justice system is more effective - by working with partners, communities and victims to improve confidence in the criminal justice system.</a:t>
            </a:r>
            <a:endParaRPr lang="en-GB" sz="2000"/>
          </a:p>
          <a:p>
            <a:endParaRPr lang="en-GB" sz="2000"/>
          </a:p>
        </p:txBody>
      </p:sp>
    </p:spTree>
    <p:extLst>
      <p:ext uri="{BB962C8B-B14F-4D97-AF65-F5344CB8AC3E}">
        <p14:creationId xmlns:p14="http://schemas.microsoft.com/office/powerpoint/2010/main" val="716822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0EF7BF1-7DB5-5C7E-037B-DD3684FE73D2}"/>
              </a:ext>
            </a:extLst>
          </p:cNvPr>
          <p:cNvSpPr>
            <a:spLocks noGrp="1"/>
          </p:cNvSpPr>
          <p:nvPr>
            <p:ph type="title"/>
          </p:nvPr>
        </p:nvSpPr>
        <p:spPr>
          <a:xfrm>
            <a:off x="838200" y="713312"/>
            <a:ext cx="4038600" cy="5431376"/>
          </a:xfrm>
        </p:spPr>
        <p:txBody>
          <a:bodyPr>
            <a:normAutofit/>
          </a:bodyPr>
          <a:lstStyle/>
          <a:p>
            <a:r>
              <a:rPr lang="en-GB" dirty="0"/>
              <a:t>North Wales Police </a:t>
            </a:r>
          </a:p>
        </p:txBody>
      </p:sp>
      <p:sp>
        <p:nvSpPr>
          <p:cNvPr id="3" name="Content Placeholder 2">
            <a:extLst>
              <a:ext uri="{FF2B5EF4-FFF2-40B4-BE49-F238E27FC236}">
                <a16:creationId xmlns:a16="http://schemas.microsoft.com/office/drawing/2014/main" id="{429B957B-EBD7-3F39-4CA8-AD7194C85D17}"/>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ea typeface="+mn-lt"/>
                <a:cs typeface="+mn-lt"/>
              </a:rPr>
              <a:t>Priority 1 - </a:t>
            </a:r>
            <a:r>
              <a:rPr lang="en-GB" sz="2000" b="1">
                <a:ea typeface="+mn-lt"/>
                <a:cs typeface="+mn-lt"/>
              </a:rPr>
              <a:t>A local neighbourhood policing presence</a:t>
            </a:r>
            <a:r>
              <a:rPr lang="en-GB" sz="2000">
                <a:ea typeface="+mn-lt"/>
                <a:cs typeface="+mn-lt"/>
              </a:rPr>
              <a:t> • Serious and Organised Crime • Rural and wildlife crime • Road safety • Antisocial behaviour</a:t>
            </a:r>
          </a:p>
          <a:p>
            <a:r>
              <a:rPr lang="en-GB" sz="2000">
                <a:ea typeface="+mn-lt"/>
                <a:cs typeface="+mn-lt"/>
              </a:rPr>
              <a:t>Priority 2 - </a:t>
            </a:r>
            <a:r>
              <a:rPr lang="en-GB" sz="2000" b="1">
                <a:ea typeface="+mn-lt"/>
                <a:cs typeface="+mn-lt"/>
              </a:rPr>
              <a:t>Supporting victims, communities and businesses</a:t>
            </a:r>
            <a:r>
              <a:rPr lang="en-GB" sz="2000">
                <a:ea typeface="+mn-lt"/>
                <a:cs typeface="+mn-lt"/>
              </a:rPr>
              <a:t> • Violence against women and girls • Business and retail crime • Responsiveness • Cyber-crime • Hate crime • Modern Slavery, Human Trafficking and Organised Immigration Crime</a:t>
            </a:r>
          </a:p>
          <a:p>
            <a:r>
              <a:rPr lang="en-GB" sz="2000"/>
              <a:t>Priority 3 - </a:t>
            </a:r>
            <a:r>
              <a:rPr lang="en-GB" sz="2000" b="1">
                <a:ea typeface="+mn-lt"/>
                <a:cs typeface="+mn-lt"/>
              </a:rPr>
              <a:t>A fair and effective criminal justice system</a:t>
            </a:r>
            <a:r>
              <a:rPr lang="en-GB" sz="2000">
                <a:ea typeface="+mn-lt"/>
                <a:cs typeface="+mn-lt"/>
              </a:rPr>
              <a:t> • Domestic Violence Perpetrators • The North Wales Victims’ Panel • Equality, diversity, inclusion and ethics</a:t>
            </a:r>
            <a:endParaRPr lang="en-GB" sz="2000"/>
          </a:p>
        </p:txBody>
      </p:sp>
    </p:spTree>
    <p:extLst>
      <p:ext uri="{BB962C8B-B14F-4D97-AF65-F5344CB8AC3E}">
        <p14:creationId xmlns:p14="http://schemas.microsoft.com/office/powerpoint/2010/main" val="1655824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6DF77-AF71-CBF7-DDB7-61A24FD81AC3}"/>
              </a:ext>
            </a:extLst>
          </p:cNvPr>
          <p:cNvSpPr>
            <a:spLocks noGrp="1"/>
          </p:cNvSpPr>
          <p:nvPr>
            <p:ph type="title"/>
          </p:nvPr>
        </p:nvSpPr>
        <p:spPr>
          <a:xfrm>
            <a:off x="5868557" y="1138036"/>
            <a:ext cx="5444382" cy="1402470"/>
          </a:xfrm>
        </p:spPr>
        <p:txBody>
          <a:bodyPr anchor="t">
            <a:normAutofit/>
          </a:bodyPr>
          <a:lstStyle/>
          <a:p>
            <a:r>
              <a:rPr lang="en-GB" sz="3200" dirty="0"/>
              <a:t>Task – Tomorrow </a:t>
            </a:r>
          </a:p>
        </p:txBody>
      </p:sp>
      <p:pic>
        <p:nvPicPr>
          <p:cNvPr id="5" name="Picture 4">
            <a:extLst>
              <a:ext uri="{FF2B5EF4-FFF2-40B4-BE49-F238E27FC236}">
                <a16:creationId xmlns:a16="http://schemas.microsoft.com/office/drawing/2014/main" id="{AD7AE046-684A-30D5-A0AD-CCBFA9AB4A0B}"/>
              </a:ext>
            </a:extLst>
          </p:cNvPr>
          <p:cNvPicPr>
            <a:picLocks noChangeAspect="1"/>
          </p:cNvPicPr>
          <p:nvPr/>
        </p:nvPicPr>
        <p:blipFill>
          <a:blip r:embed="rId2"/>
          <a:srcRect l="35221" r="2252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92ED9E-D538-BE09-A995-1A0A8EB165CA}"/>
              </a:ext>
            </a:extLst>
          </p:cNvPr>
          <p:cNvSpPr>
            <a:spLocks noGrp="1"/>
          </p:cNvSpPr>
          <p:nvPr>
            <p:ph idx="1"/>
          </p:nvPr>
        </p:nvSpPr>
        <p:spPr>
          <a:xfrm>
            <a:off x="5868557" y="2551176"/>
            <a:ext cx="5444382" cy="3591207"/>
          </a:xfrm>
        </p:spPr>
        <p:txBody>
          <a:bodyPr>
            <a:normAutofit/>
          </a:bodyPr>
          <a:lstStyle/>
          <a:p>
            <a:r>
              <a:rPr lang="en-GB" sz="2000" dirty="0"/>
              <a:t>Could these different key priorities be achieved by one police force – evaluate. </a:t>
            </a:r>
          </a:p>
          <a:p>
            <a:endParaRPr lang="en-GB" sz="2000" dirty="0"/>
          </a:p>
          <a:p>
            <a:r>
              <a:rPr lang="en-GB" sz="2000" dirty="0"/>
              <a:t>Look at one PCC’s crime Plan – evaluate. </a:t>
            </a:r>
          </a:p>
        </p:txBody>
      </p:sp>
    </p:spTree>
    <p:extLst>
      <p:ext uri="{BB962C8B-B14F-4D97-AF65-F5344CB8AC3E}">
        <p14:creationId xmlns:p14="http://schemas.microsoft.com/office/powerpoint/2010/main" val="1844557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275D50-3244-79E1-E10A-C57EBA58F670}"/>
              </a:ext>
            </a:extLst>
          </p:cNvPr>
          <p:cNvPicPr>
            <a:picLocks noChangeAspect="1"/>
          </p:cNvPicPr>
          <p:nvPr/>
        </p:nvPicPr>
        <p:blipFill>
          <a:blip r:embed="rId3"/>
          <a:stretch>
            <a:fillRect/>
          </a:stretch>
        </p:blipFill>
        <p:spPr>
          <a:xfrm>
            <a:off x="1007282" y="643466"/>
            <a:ext cx="10163058" cy="6074273"/>
          </a:xfrm>
          <a:prstGeom prst="rect">
            <a:avLst/>
          </a:prstGeom>
        </p:spPr>
      </p:pic>
    </p:spTree>
    <p:extLst>
      <p:ext uri="{BB962C8B-B14F-4D97-AF65-F5344CB8AC3E}">
        <p14:creationId xmlns:p14="http://schemas.microsoft.com/office/powerpoint/2010/main" val="3318124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2FDBD-997D-82EC-0D8A-9474878600FE}"/>
              </a:ext>
            </a:extLst>
          </p:cNvPr>
          <p:cNvSpPr>
            <a:spLocks noGrp="1"/>
          </p:cNvSpPr>
          <p:nvPr>
            <p:ph type="title"/>
          </p:nvPr>
        </p:nvSpPr>
        <p:spPr/>
        <p:txBody>
          <a:bodyPr/>
          <a:lstStyle/>
          <a:p>
            <a:r>
              <a:rPr lang="en-GB" dirty="0"/>
              <a:t>Funding &amp; Budgets </a:t>
            </a:r>
          </a:p>
        </p:txBody>
      </p:sp>
      <p:sp>
        <p:nvSpPr>
          <p:cNvPr id="3" name="Content Placeholder 2">
            <a:extLst>
              <a:ext uri="{FF2B5EF4-FFF2-40B4-BE49-F238E27FC236}">
                <a16:creationId xmlns:a16="http://schemas.microsoft.com/office/drawing/2014/main" id="{047A01E5-F4C6-19F3-B37E-06148C9681AC}"/>
              </a:ext>
            </a:extLst>
          </p:cNvPr>
          <p:cNvSpPr>
            <a:spLocks noGrp="1"/>
          </p:cNvSpPr>
          <p:nvPr>
            <p:ph idx="1"/>
          </p:nvPr>
        </p:nvSpPr>
        <p:spPr/>
        <p:txBody>
          <a:bodyPr vert="horz" lIns="91440" tIns="45720" rIns="91440" bIns="45720" rtlCol="0" anchor="t">
            <a:normAutofit/>
          </a:bodyPr>
          <a:lstStyle/>
          <a:p>
            <a:r>
              <a:rPr lang="en-GB" sz="3200" dirty="0">
                <a:solidFill>
                  <a:srgbClr val="1F1F1F"/>
                </a:solidFill>
                <a:latin typeface="Calibri"/>
                <a:ea typeface="Calibri"/>
                <a:cs typeface="Arial"/>
              </a:rPr>
              <a:t>Policing policy is not devolved and funding for the four Welsh police forces is delivered through a three-way arrangement involving the Home Office, the Welsh Government and council tax. </a:t>
            </a:r>
            <a:endParaRPr lang="en-GB" sz="3200">
              <a:solidFill>
                <a:srgbClr val="000000"/>
              </a:solidFill>
              <a:latin typeface="Calibri"/>
              <a:ea typeface="Calibri"/>
              <a:cs typeface="Calibri"/>
            </a:endParaRPr>
          </a:p>
          <a:p>
            <a:r>
              <a:rPr lang="en-GB" sz="3200" dirty="0">
                <a:solidFill>
                  <a:srgbClr val="1F1F1F"/>
                </a:solidFill>
                <a:latin typeface="Calibri"/>
                <a:ea typeface="Calibri"/>
                <a:cs typeface="Arial"/>
              </a:rPr>
              <a:t>For 2025-26 the total core support for police forces in Wales will be £476.8million. </a:t>
            </a:r>
          </a:p>
          <a:p>
            <a:r>
              <a:rPr lang="en-GB" sz="3200" dirty="0">
                <a:solidFill>
                  <a:srgbClr val="1F1F1F"/>
                </a:solidFill>
                <a:latin typeface="Calibri"/>
                <a:ea typeface="Calibri"/>
                <a:cs typeface="Arial"/>
              </a:rPr>
              <a:t>Increase in core funding of 3.705% for 2025-26.</a:t>
            </a:r>
          </a:p>
          <a:p>
            <a:r>
              <a:rPr lang="en-GB" b="1" dirty="0">
                <a:solidFill>
                  <a:srgbClr val="1F1F1F"/>
                </a:solidFill>
                <a:latin typeface="Arial"/>
                <a:ea typeface="Calibri"/>
                <a:cs typeface="Arial"/>
              </a:rPr>
              <a:t>Written Statement: Final Police Settlement 2025-26 – Welsh Government </a:t>
            </a:r>
            <a:endParaRPr lang="en-GB" sz="3200" dirty="0">
              <a:solidFill>
                <a:srgbClr val="1F1F1F"/>
              </a:solidFill>
              <a:latin typeface="Calibri"/>
              <a:ea typeface="Calibri"/>
              <a:cs typeface="Arial"/>
            </a:endParaRPr>
          </a:p>
          <a:p>
            <a:endParaRPr lang="en-GB" sz="3200" dirty="0">
              <a:solidFill>
                <a:srgbClr val="1F1F1F"/>
              </a:solidFill>
              <a:latin typeface="Calibri"/>
              <a:ea typeface="Calibri"/>
              <a:cs typeface="Arial"/>
            </a:endParaRPr>
          </a:p>
        </p:txBody>
      </p:sp>
    </p:spTree>
    <p:extLst>
      <p:ext uri="{BB962C8B-B14F-4D97-AF65-F5344CB8AC3E}">
        <p14:creationId xmlns:p14="http://schemas.microsoft.com/office/powerpoint/2010/main" val="2055271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F629A-6FA9-F901-A9AA-132EECAB4073}"/>
              </a:ext>
            </a:extLst>
          </p:cNvPr>
          <p:cNvSpPr>
            <a:spLocks noGrp="1"/>
          </p:cNvSpPr>
          <p:nvPr>
            <p:ph type="title"/>
          </p:nvPr>
        </p:nvSpPr>
        <p:spPr>
          <a:xfrm>
            <a:off x="761803" y="350196"/>
            <a:ext cx="4646904" cy="1624520"/>
          </a:xfrm>
        </p:spPr>
        <p:txBody>
          <a:bodyPr anchor="ctr">
            <a:normAutofit/>
          </a:bodyPr>
          <a:lstStyle/>
          <a:p>
            <a:r>
              <a:rPr lang="en-GB" sz="4000"/>
              <a:t>April 2024 to March 2025 Funding</a:t>
            </a:r>
          </a:p>
        </p:txBody>
      </p:sp>
      <p:sp>
        <p:nvSpPr>
          <p:cNvPr id="3" name="Content Placeholder 2">
            <a:extLst>
              <a:ext uri="{FF2B5EF4-FFF2-40B4-BE49-F238E27FC236}">
                <a16:creationId xmlns:a16="http://schemas.microsoft.com/office/drawing/2014/main" id="{6D0C3795-4ED0-89D4-783D-613AD9B81215}"/>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dirty="0">
                <a:latin typeface="Calibri"/>
                <a:ea typeface="+mn-lt"/>
                <a:cs typeface="+mn-lt"/>
              </a:rPr>
              <a:t>For the financial year ending 31 March 2025, an allocation of up to £18,662 million was given for policing in England and Wales. </a:t>
            </a:r>
            <a:endParaRPr lang="en-GB" dirty="0">
              <a:latin typeface="Calibri"/>
              <a:ea typeface="Calibri"/>
              <a:cs typeface="Calibri"/>
            </a:endParaRPr>
          </a:p>
          <a:p>
            <a:r>
              <a:rPr lang="en-GB" dirty="0">
                <a:latin typeface="Calibri"/>
                <a:ea typeface="+mn-lt"/>
                <a:cs typeface="+mn-lt"/>
              </a:rPr>
              <a:t>An increase of up to £1,030 million (5.8%) compared with the previous year</a:t>
            </a:r>
            <a:endParaRPr lang="en-GB" dirty="0">
              <a:latin typeface="Calibri"/>
              <a:ea typeface="Calibri"/>
              <a:cs typeface="Calibri"/>
            </a:endParaRPr>
          </a:p>
        </p:txBody>
      </p:sp>
      <p:pic>
        <p:nvPicPr>
          <p:cNvPr id="5" name="Picture 4" descr="White percentage symbol on red background">
            <a:extLst>
              <a:ext uri="{FF2B5EF4-FFF2-40B4-BE49-F238E27FC236}">
                <a16:creationId xmlns:a16="http://schemas.microsoft.com/office/drawing/2014/main" id="{89FE9EB6-1048-E240-79CD-FC0D0BA978DB}"/>
              </a:ext>
            </a:extLst>
          </p:cNvPr>
          <p:cNvPicPr>
            <a:picLocks noChangeAspect="1"/>
          </p:cNvPicPr>
          <p:nvPr/>
        </p:nvPicPr>
        <p:blipFill>
          <a:blip r:embed="rId3"/>
          <a:srcRect l="38222" r="2377" b="-2"/>
          <a:stretch/>
        </p:blipFill>
        <p:spPr>
          <a:xfrm>
            <a:off x="6096000" y="1"/>
            <a:ext cx="6102825" cy="6858000"/>
          </a:xfrm>
          <a:prstGeom prst="rect">
            <a:avLst/>
          </a:prstGeom>
        </p:spPr>
      </p:pic>
    </p:spTree>
    <p:extLst>
      <p:ext uri="{BB962C8B-B14F-4D97-AF65-F5344CB8AC3E}">
        <p14:creationId xmlns:p14="http://schemas.microsoft.com/office/powerpoint/2010/main" val="173323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9A726-09E7-77EF-A305-A10E7F187661}"/>
              </a:ext>
            </a:extLst>
          </p:cNvPr>
          <p:cNvSpPr>
            <a:spLocks noGrp="1"/>
          </p:cNvSpPr>
          <p:nvPr>
            <p:ph type="title"/>
          </p:nvPr>
        </p:nvSpPr>
        <p:spPr>
          <a:xfrm>
            <a:off x="572493" y="238539"/>
            <a:ext cx="11018520" cy="1434415"/>
          </a:xfrm>
        </p:spPr>
        <p:txBody>
          <a:bodyPr anchor="b">
            <a:normAutofit/>
          </a:bodyPr>
          <a:lstStyle/>
          <a:p>
            <a:r>
              <a:rPr lang="en-GB" sz="5400"/>
              <a:t>Boris's Bobbies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BC4FA7-CE65-E74D-506C-E371AA05239C}"/>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GB" sz="2200" b="1" dirty="0"/>
              <a:t>Police Uplift Programme (PUP) funding</a:t>
            </a:r>
            <a:endParaRPr lang="en-GB" sz="2200" dirty="0"/>
          </a:p>
          <a:p>
            <a:r>
              <a:rPr lang="en-GB" sz="2200" dirty="0">
                <a:ea typeface="+mn-lt"/>
                <a:cs typeface="+mn-lt"/>
              </a:rPr>
              <a:t>In 2019, the Conservative Government committed to recruit an additional 20,00 police officers by March 2023.</a:t>
            </a:r>
          </a:p>
          <a:p>
            <a:r>
              <a:rPr lang="en-GB" sz="2200" dirty="0">
                <a:ea typeface="+mn-lt"/>
                <a:cs typeface="+mn-lt"/>
              </a:rPr>
              <a:t>Between the years ending 31 March 2020 and March 2023, up to £432 million of funding was provided through a ring-fenced grant</a:t>
            </a:r>
          </a:p>
          <a:p>
            <a:r>
              <a:rPr lang="en-GB" sz="2200" dirty="0">
                <a:ea typeface="+mn-lt"/>
                <a:cs typeface="+mn-lt"/>
              </a:rPr>
              <a:t>PCCs were able to access this as they progressed towards annual recruitment targets. </a:t>
            </a:r>
            <a:endParaRPr lang="en-GB" sz="2200">
              <a:ea typeface="+mn-lt"/>
              <a:cs typeface="+mn-lt"/>
            </a:endParaRPr>
          </a:p>
          <a:p>
            <a:r>
              <a:rPr lang="en-GB" sz="2200" dirty="0">
                <a:ea typeface="+mn-lt"/>
                <a:cs typeface="+mn-lt"/>
              </a:rPr>
              <a:t>Ringfenced funding varied each year of the programme, to reflect the different stages of delivery.</a:t>
            </a:r>
            <a:endParaRPr lang="en-GB" sz="2200"/>
          </a:p>
          <a:p>
            <a:endParaRPr lang="en-GB" sz="2200"/>
          </a:p>
        </p:txBody>
      </p:sp>
      <p:pic>
        <p:nvPicPr>
          <p:cNvPr id="4" name="Picture 3" descr="A person in a suit holding a tool&#10;&#10;AI-generated content may be incorrect.">
            <a:extLst>
              <a:ext uri="{FF2B5EF4-FFF2-40B4-BE49-F238E27FC236}">
                <a16:creationId xmlns:a16="http://schemas.microsoft.com/office/drawing/2014/main" id="{7A3D5FA3-12AA-3C56-41BD-6C95C6FF05E4}"/>
              </a:ext>
            </a:extLst>
          </p:cNvPr>
          <p:cNvPicPr>
            <a:picLocks noChangeAspect="1"/>
          </p:cNvPicPr>
          <p:nvPr/>
        </p:nvPicPr>
        <p:blipFill>
          <a:blip r:embed="rId2"/>
          <a:srcRect l="23149" r="14600" b="-1"/>
          <a:stretch/>
        </p:blipFill>
        <p:spPr>
          <a:xfrm>
            <a:off x="7675658" y="2093976"/>
            <a:ext cx="3941064" cy="4096512"/>
          </a:xfrm>
          <a:prstGeom prst="rect">
            <a:avLst/>
          </a:prstGeom>
        </p:spPr>
      </p:pic>
    </p:spTree>
    <p:extLst>
      <p:ext uri="{BB962C8B-B14F-4D97-AF65-F5344CB8AC3E}">
        <p14:creationId xmlns:p14="http://schemas.microsoft.com/office/powerpoint/2010/main" val="2316345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7FD5412-7EA0-08AC-7348-16557C6D48D2}"/>
              </a:ext>
            </a:extLst>
          </p:cNvPr>
          <p:cNvPicPr>
            <a:picLocks noChangeAspect="1"/>
          </p:cNvPicPr>
          <p:nvPr/>
        </p:nvPicPr>
        <p:blipFill>
          <a:blip r:embed="rId3"/>
          <a:stretch>
            <a:fillRect/>
          </a:stretch>
        </p:blipFill>
        <p:spPr>
          <a:xfrm>
            <a:off x="1008393" y="454955"/>
            <a:ext cx="10362120" cy="5588658"/>
          </a:xfrm>
          <a:prstGeom prst="rect">
            <a:avLst/>
          </a:prstGeom>
        </p:spPr>
      </p:pic>
    </p:spTree>
    <p:extLst>
      <p:ext uri="{BB962C8B-B14F-4D97-AF65-F5344CB8AC3E}">
        <p14:creationId xmlns:p14="http://schemas.microsoft.com/office/powerpoint/2010/main" val="6778393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A104199-24B9-65F3-457E-4875EF1FC1DF}"/>
              </a:ext>
            </a:extLst>
          </p:cNvPr>
          <p:cNvSpPr>
            <a:spLocks noGrp="1"/>
          </p:cNvSpPr>
          <p:nvPr>
            <p:ph type="title"/>
          </p:nvPr>
        </p:nvSpPr>
        <p:spPr>
          <a:xfrm>
            <a:off x="761802" y="762001"/>
            <a:ext cx="4080362" cy="1708242"/>
          </a:xfrm>
        </p:spPr>
        <p:txBody>
          <a:bodyPr anchor="ctr">
            <a:normAutofit/>
          </a:bodyPr>
          <a:lstStyle/>
          <a:p>
            <a:r>
              <a:rPr lang="en-GB" sz="4000"/>
              <a:t>7</a:t>
            </a:r>
            <a:r>
              <a:rPr lang="en-GB" sz="4000" baseline="30000"/>
              <a:t>th</a:t>
            </a:r>
            <a:r>
              <a:rPr lang="en-GB" sz="4000"/>
              <a:t> Feb 2025</a:t>
            </a:r>
          </a:p>
        </p:txBody>
      </p:sp>
      <p:sp>
        <p:nvSpPr>
          <p:cNvPr id="3" name="Content Placeholder 2">
            <a:extLst>
              <a:ext uri="{FF2B5EF4-FFF2-40B4-BE49-F238E27FC236}">
                <a16:creationId xmlns:a16="http://schemas.microsoft.com/office/drawing/2014/main" id="{F72BA226-1594-77AA-E9CD-D111CE6427CA}"/>
              </a:ext>
            </a:extLst>
          </p:cNvPr>
          <p:cNvSpPr>
            <a:spLocks noGrp="1"/>
          </p:cNvSpPr>
          <p:nvPr>
            <p:ph idx="1"/>
          </p:nvPr>
        </p:nvSpPr>
        <p:spPr>
          <a:xfrm>
            <a:off x="761803" y="2173574"/>
            <a:ext cx="4080361" cy="4066504"/>
          </a:xfrm>
        </p:spPr>
        <p:txBody>
          <a:bodyPr anchor="ctr">
            <a:noAutofit/>
          </a:bodyPr>
          <a:lstStyle/>
          <a:p>
            <a:r>
              <a:rPr lang="en-GB" sz="2400" dirty="0">
                <a:latin typeface="Calibri" panose="020F0502020204030204" pitchFamily="34" charset="0"/>
                <a:cs typeface="Calibri" panose="020F0502020204030204" pitchFamily="34" charset="0"/>
              </a:rPr>
              <a:t>BBC report - </a:t>
            </a:r>
            <a:r>
              <a:rPr lang="en-GB" sz="2400" b="0" i="0" dirty="0">
                <a:effectLst/>
                <a:latin typeface="Calibri" panose="020F0502020204030204" pitchFamily="34" charset="0"/>
                <a:cs typeface="Calibri" panose="020F0502020204030204" pitchFamily="34" charset="0"/>
              </a:rPr>
              <a:t>Cheshire Police and Crime Commissioner Dan Price </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P</a:t>
            </a:r>
            <a:r>
              <a:rPr lang="en-GB" sz="2400" b="0" i="0" dirty="0">
                <a:effectLst/>
                <a:latin typeface="Calibri" panose="020F0502020204030204" pitchFamily="34" charset="0"/>
                <a:cs typeface="Calibri" panose="020F0502020204030204" pitchFamily="34" charset="0"/>
              </a:rPr>
              <a:t>roposed increase has been approved by the county's Police and Crime Panel</a:t>
            </a:r>
          </a:p>
          <a:p>
            <a:r>
              <a:rPr lang="en-GB" sz="2400" dirty="0">
                <a:latin typeface="Calibri" panose="020F0502020204030204" pitchFamily="34" charset="0"/>
                <a:cs typeface="Calibri" panose="020F0502020204030204" pitchFamily="34" charset="0"/>
              </a:rPr>
              <a:t>C</a:t>
            </a:r>
            <a:r>
              <a:rPr lang="en-GB" sz="2400" b="0" i="0" dirty="0">
                <a:effectLst/>
                <a:latin typeface="Calibri" panose="020F0502020204030204" pitchFamily="34" charset="0"/>
                <a:cs typeface="Calibri" panose="020F0502020204030204" pitchFamily="34" charset="0"/>
              </a:rPr>
              <a:t>onsultation was carried out Dec 24/Jan 25 with 1,694 responses in support of the increase</a:t>
            </a:r>
          </a:p>
          <a:p>
            <a:r>
              <a:rPr lang="en-GB" sz="2400" dirty="0">
                <a:latin typeface="Calibri" panose="020F0502020204030204" pitchFamily="34" charset="0"/>
                <a:cs typeface="Calibri" panose="020F0502020204030204" pitchFamily="34" charset="0"/>
              </a:rPr>
              <a:t>Council Tax will increase </a:t>
            </a:r>
          </a:p>
        </p:txBody>
      </p:sp>
      <p:sp>
        <p:nvSpPr>
          <p:cNvPr id="12" name="Rectangle 11">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D27E0D-034B-0396-0ECB-3C5CB281E830}"/>
              </a:ext>
            </a:extLst>
          </p:cNvPr>
          <p:cNvPicPr>
            <a:picLocks noChangeAspect="1"/>
          </p:cNvPicPr>
          <p:nvPr/>
        </p:nvPicPr>
        <p:blipFill>
          <a:blip r:embed="rId2"/>
          <a:stretch>
            <a:fillRect/>
          </a:stretch>
        </p:blipFill>
        <p:spPr>
          <a:xfrm>
            <a:off x="6096000" y="1748728"/>
            <a:ext cx="5334197" cy="3360544"/>
          </a:xfrm>
          <a:prstGeom prst="rect">
            <a:avLst/>
          </a:prstGeom>
        </p:spPr>
      </p:pic>
    </p:spTree>
    <p:extLst>
      <p:ext uri="{BB962C8B-B14F-4D97-AF65-F5344CB8AC3E}">
        <p14:creationId xmlns:p14="http://schemas.microsoft.com/office/powerpoint/2010/main" val="1867778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3F07B-7D9B-6D94-E994-F4C4D0348A03}"/>
              </a:ext>
            </a:extLst>
          </p:cNvPr>
          <p:cNvSpPr>
            <a:spLocks noGrp="1"/>
          </p:cNvSpPr>
          <p:nvPr>
            <p:ph type="title"/>
          </p:nvPr>
        </p:nvSpPr>
        <p:spPr>
          <a:xfrm>
            <a:off x="1282963" y="1238080"/>
            <a:ext cx="9849751" cy="1349671"/>
          </a:xfrm>
        </p:spPr>
        <p:txBody>
          <a:bodyPr anchor="b">
            <a:normAutofit/>
          </a:bodyPr>
          <a:lstStyle/>
          <a:p>
            <a:r>
              <a:rPr lang="en-GB" sz="4200">
                <a:latin typeface="Calibri"/>
                <a:ea typeface="Calibri"/>
                <a:cs typeface="Calibri"/>
              </a:rPr>
              <a:t>Contemporary issues face in Welsh Police Forces </a:t>
            </a:r>
            <a:endParaRPr lang="en-US" sz="4200"/>
          </a:p>
        </p:txBody>
      </p:sp>
      <p:sp>
        <p:nvSpPr>
          <p:cNvPr id="3" name="Content Placeholder 2">
            <a:extLst>
              <a:ext uri="{FF2B5EF4-FFF2-40B4-BE49-F238E27FC236}">
                <a16:creationId xmlns:a16="http://schemas.microsoft.com/office/drawing/2014/main" id="{BA78D963-6BD0-6691-312A-1389CE096EC1}"/>
              </a:ext>
            </a:extLst>
          </p:cNvPr>
          <p:cNvSpPr>
            <a:spLocks noGrp="1"/>
          </p:cNvSpPr>
          <p:nvPr>
            <p:ph idx="1"/>
          </p:nvPr>
        </p:nvSpPr>
        <p:spPr>
          <a:xfrm>
            <a:off x="1289304" y="2902913"/>
            <a:ext cx="9849751" cy="3032168"/>
          </a:xfrm>
        </p:spPr>
        <p:txBody>
          <a:bodyPr vert="horz" lIns="91440" tIns="45720" rIns="91440" bIns="45720" rtlCol="0" anchor="ctr">
            <a:normAutofit/>
          </a:bodyPr>
          <a:lstStyle/>
          <a:p>
            <a:r>
              <a:rPr lang="en-GB" sz="2000">
                <a:latin typeface="Calibri"/>
                <a:ea typeface="Calibri"/>
                <a:cs typeface="Calibri"/>
              </a:rPr>
              <a:t>Face Recognition</a:t>
            </a:r>
          </a:p>
          <a:p>
            <a:r>
              <a:rPr lang="en-GB" sz="2000">
                <a:latin typeface="Calibri"/>
                <a:ea typeface="+mn-lt"/>
                <a:cs typeface="+mn-lt"/>
              </a:rPr>
              <a:t>Facial recognition provides a high level of security by accurately verifying identities – used in policing, Boarder Force/passport, MI5/MI6/ Government </a:t>
            </a:r>
          </a:p>
          <a:p>
            <a:r>
              <a:rPr lang="en-GB" sz="2000">
                <a:ea typeface="+mn-lt"/>
                <a:cs typeface="+mn-lt"/>
              </a:rPr>
              <a:t>The police use three types of facial recognition:  </a:t>
            </a:r>
            <a:endParaRPr lang="en-GB" sz="2000">
              <a:latin typeface="Calibri"/>
              <a:ea typeface="Calibri"/>
              <a:cs typeface="Calibri"/>
            </a:endParaRPr>
          </a:p>
          <a:p>
            <a:r>
              <a:rPr lang="en-GB" sz="2000">
                <a:ea typeface="+mn-lt"/>
                <a:cs typeface="+mn-lt"/>
              </a:rPr>
              <a:t>Retrospective Facial Recognition (RFR)</a:t>
            </a:r>
            <a:endParaRPr lang="en-GB" sz="2000"/>
          </a:p>
          <a:p>
            <a:r>
              <a:rPr lang="en-GB" sz="2000">
                <a:ea typeface="+mn-lt"/>
                <a:cs typeface="+mn-lt"/>
              </a:rPr>
              <a:t>Live Facial Recognition (LFR)</a:t>
            </a:r>
            <a:endParaRPr lang="en-GB" sz="2000"/>
          </a:p>
          <a:p>
            <a:r>
              <a:rPr lang="en-GB" sz="2000">
                <a:ea typeface="+mn-lt"/>
                <a:cs typeface="+mn-lt"/>
              </a:rPr>
              <a:t>Operator Initiated Facial Recognition (OIFR) </a:t>
            </a:r>
            <a:endParaRPr lang="en-GB" sz="2000"/>
          </a:p>
          <a:p>
            <a:pPr marL="0" indent="0">
              <a:buNone/>
            </a:pPr>
            <a:endParaRPr lang="en-GB" sz="2000">
              <a:latin typeface="Calibri"/>
              <a:ea typeface="Calibri"/>
              <a:cs typeface="Calibri"/>
            </a:endParaRPr>
          </a:p>
        </p:txBody>
      </p:sp>
    </p:spTree>
    <p:extLst>
      <p:ext uri="{BB962C8B-B14F-4D97-AF65-F5344CB8AC3E}">
        <p14:creationId xmlns:p14="http://schemas.microsoft.com/office/powerpoint/2010/main" val="623840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292BE-30AE-4981-61FA-782EA9A36C6C}"/>
              </a:ext>
            </a:extLst>
          </p:cNvPr>
          <p:cNvSpPr>
            <a:spLocks noGrp="1"/>
          </p:cNvSpPr>
          <p:nvPr>
            <p:ph type="title"/>
          </p:nvPr>
        </p:nvSpPr>
        <p:spPr>
          <a:xfrm>
            <a:off x="1043631" y="809898"/>
            <a:ext cx="9942716" cy="1554480"/>
          </a:xfrm>
        </p:spPr>
        <p:txBody>
          <a:bodyPr anchor="ctr">
            <a:normAutofit/>
          </a:bodyPr>
          <a:lstStyle/>
          <a:p>
            <a:pPr>
              <a:spcBef>
                <a:spcPts val="1000"/>
              </a:spcBef>
            </a:pPr>
            <a:br>
              <a:rPr lang="en-GB" sz="4800">
                <a:latin typeface="Aptos"/>
              </a:rPr>
            </a:br>
            <a:r>
              <a:rPr lang="en-GB" sz="4800">
                <a:latin typeface="Calibri"/>
                <a:ea typeface="Calibri"/>
                <a:cs typeface="Calibri"/>
              </a:rPr>
              <a:t>Retrospective Facial Recognition (RFR)</a:t>
            </a:r>
          </a:p>
          <a:p>
            <a:endParaRPr lang="en-GB" sz="4800"/>
          </a:p>
        </p:txBody>
      </p:sp>
      <p:sp>
        <p:nvSpPr>
          <p:cNvPr id="3" name="Content Placeholder 2">
            <a:extLst>
              <a:ext uri="{FF2B5EF4-FFF2-40B4-BE49-F238E27FC236}">
                <a16:creationId xmlns:a16="http://schemas.microsoft.com/office/drawing/2014/main" id="{73AF9ED3-A5FF-75EB-6B39-A707FFB0BBE8}"/>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000">
                <a:latin typeface="Calibri"/>
                <a:ea typeface="+mn-lt"/>
                <a:cs typeface="+mn-lt"/>
              </a:rPr>
              <a:t>Used after an event or incident as part of a criminal investigation. Supplied from CCTV, mobile phone footage, dashcam or doorbell footage or social media. </a:t>
            </a:r>
          </a:p>
          <a:p>
            <a:r>
              <a:rPr lang="en-GB" sz="2000">
                <a:latin typeface="Calibri"/>
                <a:ea typeface="+mn-lt"/>
                <a:cs typeface="+mn-lt"/>
              </a:rPr>
              <a:t>Images compared against images of people taken on arrest to identify a suspect.  </a:t>
            </a:r>
            <a:endParaRPr lang="en-GB" sz="2000">
              <a:latin typeface="Calibri"/>
              <a:ea typeface="Calibri"/>
              <a:cs typeface="Calibri"/>
            </a:endParaRPr>
          </a:p>
          <a:p>
            <a:r>
              <a:rPr lang="en-GB" sz="2000">
                <a:latin typeface="Calibri"/>
                <a:ea typeface="+mn-lt"/>
                <a:cs typeface="+mn-lt"/>
              </a:rPr>
              <a:t>Match - An investigating officer will  confirm accuracy.  </a:t>
            </a:r>
            <a:endParaRPr lang="en-GB" sz="2000">
              <a:latin typeface="Calibri"/>
              <a:ea typeface="Calibri"/>
              <a:cs typeface="Calibri"/>
            </a:endParaRPr>
          </a:p>
          <a:p>
            <a:r>
              <a:rPr lang="en-GB" sz="2000">
                <a:latin typeface="Calibri"/>
                <a:ea typeface="+mn-lt"/>
                <a:cs typeface="+mn-lt"/>
              </a:rPr>
              <a:t>The investigating officer will consider all evidence available and follow up all reasonable enquiries as in any normal investigation.  </a:t>
            </a:r>
            <a:endParaRPr lang="en-GB" sz="2000">
              <a:latin typeface="Calibri"/>
              <a:ea typeface="Calibri"/>
              <a:cs typeface="Calibri"/>
            </a:endParaRPr>
          </a:p>
          <a:p>
            <a:r>
              <a:rPr lang="en-GB" sz="2000">
                <a:latin typeface="Calibri"/>
                <a:ea typeface="+mn-lt"/>
                <a:cs typeface="+mn-lt"/>
              </a:rPr>
              <a:t>Craig Walters was jailed for life in 2021 after attacking a woman he followed off a bus. He was arrested within 48 hours of the incident thanks to South Wales Police using facial recognition on images captured by CCTV, including on the bus. </a:t>
            </a:r>
          </a:p>
          <a:p>
            <a:endParaRPr lang="en-GB" sz="2000">
              <a:latin typeface="Calibri"/>
              <a:ea typeface="Calibri"/>
              <a:cs typeface="Calibri"/>
            </a:endParaRPr>
          </a:p>
          <a:p>
            <a:endParaRPr lang="en-GB" sz="2000">
              <a:latin typeface="Calibri"/>
              <a:ea typeface="Calibri"/>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7189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8307D-AF51-ABBC-512F-FC740D10D6F0}"/>
              </a:ext>
            </a:extLst>
          </p:cNvPr>
          <p:cNvSpPr>
            <a:spLocks noGrp="1"/>
          </p:cNvSpPr>
          <p:nvPr>
            <p:ph type="title"/>
          </p:nvPr>
        </p:nvSpPr>
        <p:spPr>
          <a:xfrm>
            <a:off x="572493" y="238539"/>
            <a:ext cx="11018520" cy="1434415"/>
          </a:xfrm>
        </p:spPr>
        <p:txBody>
          <a:bodyPr anchor="b">
            <a:normAutofit/>
          </a:bodyPr>
          <a:lstStyle/>
          <a:p>
            <a:r>
              <a:rPr lang="en-GB" sz="4600">
                <a:latin typeface="Calibri"/>
                <a:ea typeface="Calibri"/>
                <a:cs typeface="Calibri"/>
              </a:rPr>
              <a:t>Example of Retrospective Facial Recognition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6C833C-9A7D-0C15-3A86-F3D52794CB3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3200" dirty="0">
                <a:latin typeface="Calibri"/>
                <a:ea typeface="+mn-lt"/>
                <a:cs typeface="+mn-lt"/>
              </a:rPr>
              <a:t>Craig Walters was jailed for life in 2021 after attacking a woman he followed off a bus. He was arrested within 48 hours of the incident thanks to South Wales Police using facial recognition on images captured by CCTV, including on the bus. </a:t>
            </a:r>
            <a:endParaRPr lang="en-GB" sz="3200">
              <a:latin typeface="Calibri"/>
              <a:ea typeface="Calibri"/>
              <a:cs typeface="Calibri"/>
            </a:endParaRPr>
          </a:p>
          <a:p>
            <a:pPr marL="0" indent="0">
              <a:buNone/>
            </a:pPr>
            <a:endParaRPr lang="en-GB" sz="3200" dirty="0"/>
          </a:p>
        </p:txBody>
      </p:sp>
      <p:pic>
        <p:nvPicPr>
          <p:cNvPr id="4" name="Picture 3" descr="A close up of a person&#10;&#10;AI-generated content may be incorrect.">
            <a:extLst>
              <a:ext uri="{FF2B5EF4-FFF2-40B4-BE49-F238E27FC236}">
                <a16:creationId xmlns:a16="http://schemas.microsoft.com/office/drawing/2014/main" id="{9CEC4B1E-0717-0549-A6CD-DABA6265189F}"/>
              </a:ext>
            </a:extLst>
          </p:cNvPr>
          <p:cNvPicPr>
            <a:picLocks noChangeAspect="1"/>
          </p:cNvPicPr>
          <p:nvPr/>
        </p:nvPicPr>
        <p:blipFill>
          <a:blip r:embed="rId3"/>
          <a:srcRect l="58" r="11434" b="2"/>
          <a:stretch/>
        </p:blipFill>
        <p:spPr>
          <a:xfrm>
            <a:off x="7675658" y="2093976"/>
            <a:ext cx="3941064" cy="4096512"/>
          </a:xfrm>
          <a:prstGeom prst="rect">
            <a:avLst/>
          </a:prstGeom>
        </p:spPr>
      </p:pic>
    </p:spTree>
    <p:extLst>
      <p:ext uri="{BB962C8B-B14F-4D97-AF65-F5344CB8AC3E}">
        <p14:creationId xmlns:p14="http://schemas.microsoft.com/office/powerpoint/2010/main" val="966610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A7464-1EF5-A734-B6C2-7A6B85FEABE4}"/>
              </a:ext>
            </a:extLst>
          </p:cNvPr>
          <p:cNvSpPr>
            <a:spLocks noGrp="1"/>
          </p:cNvSpPr>
          <p:nvPr>
            <p:ph type="title"/>
          </p:nvPr>
        </p:nvSpPr>
        <p:spPr>
          <a:xfrm>
            <a:off x="1043631" y="809898"/>
            <a:ext cx="9942716" cy="1554480"/>
          </a:xfrm>
        </p:spPr>
        <p:txBody>
          <a:bodyPr anchor="ctr">
            <a:normAutofit/>
          </a:bodyPr>
          <a:lstStyle/>
          <a:p>
            <a:r>
              <a:rPr lang="en-GB" sz="4800">
                <a:latin typeface="Calibri"/>
                <a:ea typeface="Calibri"/>
                <a:cs typeface="Calibri"/>
              </a:rPr>
              <a:t>Live Facial Recognition (LFR)</a:t>
            </a:r>
            <a:endParaRPr lang="en-US" sz="4800">
              <a:latin typeface="Calibri"/>
              <a:ea typeface="Calibri"/>
              <a:cs typeface="Calibri"/>
            </a:endParaRPr>
          </a:p>
        </p:txBody>
      </p:sp>
      <p:sp>
        <p:nvSpPr>
          <p:cNvPr id="3" name="Content Placeholder 2">
            <a:extLst>
              <a:ext uri="{FF2B5EF4-FFF2-40B4-BE49-F238E27FC236}">
                <a16:creationId xmlns:a16="http://schemas.microsoft.com/office/drawing/2014/main" id="{91DC7C72-F91A-CEC4-3B61-7D02135E9487}"/>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200">
                <a:ea typeface="+mn-lt"/>
                <a:cs typeface="+mn-lt"/>
              </a:rPr>
              <a:t>Identifying wanted people – officers' role?</a:t>
            </a:r>
          </a:p>
          <a:p>
            <a:r>
              <a:rPr lang="en-GB" sz="2200">
                <a:ea typeface="+mn-lt"/>
                <a:cs typeface="+mn-lt"/>
              </a:rPr>
              <a:t>LFR technology does what the police have always done but much more quickly and with greater accuracy.  </a:t>
            </a:r>
            <a:endParaRPr lang="en-GB" sz="2200"/>
          </a:p>
          <a:p>
            <a:r>
              <a:rPr lang="en-GB" sz="2200">
                <a:ea typeface="+mn-lt"/>
                <a:cs typeface="+mn-lt"/>
              </a:rPr>
              <a:t>The technology uses live video footage of crowds passing a camera and compares their images to a specific list of people wanted by the police.  </a:t>
            </a:r>
          </a:p>
          <a:p>
            <a:r>
              <a:rPr lang="en-GB" sz="2200">
                <a:ea typeface="+mn-lt"/>
                <a:cs typeface="+mn-lt"/>
              </a:rPr>
              <a:t>Technology can pick a face out of a dense crowd and inform on the ground officers that the person is in the area</a:t>
            </a:r>
          </a:p>
          <a:p>
            <a:r>
              <a:rPr lang="en-GB" sz="2200">
                <a:ea typeface="+mn-lt"/>
                <a:cs typeface="+mn-lt"/>
              </a:rPr>
              <a:t>Actions – take said person away and police investigate  as normal</a:t>
            </a:r>
          </a:p>
          <a:p>
            <a:endParaRPr lang="en-GB" sz="2200">
              <a:ea typeface="+mn-lt"/>
              <a:cs typeface="+mn-lt"/>
            </a:endParaRP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9864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CAE797-FFFE-8E1F-A208-26E0691339C8}"/>
              </a:ext>
            </a:extLst>
          </p:cNvPr>
          <p:cNvSpPr>
            <a:spLocks noGrp="1"/>
          </p:cNvSpPr>
          <p:nvPr>
            <p:ph type="title"/>
          </p:nvPr>
        </p:nvSpPr>
        <p:spPr>
          <a:xfrm>
            <a:off x="640080" y="325369"/>
            <a:ext cx="4368602" cy="1956841"/>
          </a:xfrm>
        </p:spPr>
        <p:txBody>
          <a:bodyPr anchor="b">
            <a:normAutofit/>
          </a:bodyPr>
          <a:lstStyle/>
          <a:p>
            <a:r>
              <a:rPr lang="en-GB" sz="4200">
                <a:latin typeface="Calibri"/>
                <a:ea typeface="Calibri"/>
                <a:cs typeface="Calibri"/>
              </a:rPr>
              <a:t>Example of Live Facial Recognition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2CE387-B882-65B1-1DE3-B065711B4C5D}"/>
              </a:ext>
            </a:extLst>
          </p:cNvPr>
          <p:cNvSpPr>
            <a:spLocks noGrp="1"/>
          </p:cNvSpPr>
          <p:nvPr>
            <p:ph idx="1"/>
          </p:nvPr>
        </p:nvSpPr>
        <p:spPr>
          <a:xfrm>
            <a:off x="640080" y="2872899"/>
            <a:ext cx="4358607" cy="3320668"/>
          </a:xfrm>
        </p:spPr>
        <p:txBody>
          <a:bodyPr vert="horz" lIns="91440" tIns="45720" rIns="91440" bIns="45720" rtlCol="0" anchor="t">
            <a:normAutofit/>
          </a:bodyPr>
          <a:lstStyle/>
          <a:p>
            <a:r>
              <a:rPr lang="en-GB" sz="2200" dirty="0">
                <a:ea typeface="+mn-lt"/>
                <a:cs typeface="+mn-lt"/>
              </a:rPr>
              <a:t>A wanted sex offender (not named) was sent back to jail after being identified at the Coronation of King Charles. </a:t>
            </a:r>
          </a:p>
          <a:p>
            <a:r>
              <a:rPr lang="en-GB" sz="2200" dirty="0">
                <a:ea typeface="+mn-lt"/>
                <a:cs typeface="+mn-lt"/>
              </a:rPr>
              <a:t>Wanted suspect – Image matched </a:t>
            </a:r>
          </a:p>
          <a:p>
            <a:r>
              <a:rPr lang="en-GB" sz="2200" dirty="0">
                <a:ea typeface="+mn-lt"/>
                <a:cs typeface="+mn-lt"/>
              </a:rPr>
              <a:t>He was arrested and sent back to prison for breaching the terms of his release.</a:t>
            </a:r>
            <a:endParaRPr lang="en-GB" sz="2200" dirty="0"/>
          </a:p>
          <a:p>
            <a:endParaRPr lang="en-GB" sz="2200"/>
          </a:p>
        </p:txBody>
      </p:sp>
      <p:pic>
        <p:nvPicPr>
          <p:cNvPr id="4" name="Picture 3" descr="A white van with orange stripes and a white stripe on it&#10;&#10;AI-generated content may be incorrect.">
            <a:extLst>
              <a:ext uri="{FF2B5EF4-FFF2-40B4-BE49-F238E27FC236}">
                <a16:creationId xmlns:a16="http://schemas.microsoft.com/office/drawing/2014/main" id="{D28E11A0-BB3E-6308-934C-97D6D46CFC01}"/>
              </a:ext>
            </a:extLst>
          </p:cNvPr>
          <p:cNvPicPr>
            <a:picLocks noChangeAspect="1"/>
          </p:cNvPicPr>
          <p:nvPr/>
        </p:nvPicPr>
        <p:blipFill>
          <a:blip r:embed="rId2"/>
          <a:srcRect l="12122" r="2367"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975539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BF12F-B553-97FE-78CA-2A8F854EC0E7}"/>
              </a:ext>
            </a:extLst>
          </p:cNvPr>
          <p:cNvSpPr>
            <a:spLocks noGrp="1"/>
          </p:cNvSpPr>
          <p:nvPr>
            <p:ph type="title"/>
          </p:nvPr>
        </p:nvSpPr>
        <p:spPr>
          <a:xfrm>
            <a:off x="1282963" y="1238080"/>
            <a:ext cx="9849751" cy="1349671"/>
          </a:xfrm>
        </p:spPr>
        <p:txBody>
          <a:bodyPr anchor="b">
            <a:normAutofit/>
          </a:bodyPr>
          <a:lstStyle/>
          <a:p>
            <a:pPr>
              <a:spcBef>
                <a:spcPts val="1000"/>
              </a:spcBef>
            </a:pPr>
            <a:r>
              <a:rPr lang="en-GB" sz="4200" b="1">
                <a:latin typeface="Calibri"/>
                <a:ea typeface="Calibri"/>
                <a:cs typeface="Calibri"/>
              </a:rPr>
              <a:t>Operator Initiated Facial Recognition (OIFR)  </a:t>
            </a:r>
            <a:endParaRPr lang="en-GB" sz="4200">
              <a:latin typeface="Calibri"/>
              <a:ea typeface="Calibri"/>
              <a:cs typeface="Calibri"/>
            </a:endParaRPr>
          </a:p>
          <a:p>
            <a:endParaRPr lang="en-GB" sz="4200">
              <a:latin typeface="Calibri"/>
              <a:ea typeface="Calibri"/>
              <a:cs typeface="Calibri"/>
            </a:endParaRPr>
          </a:p>
        </p:txBody>
      </p:sp>
      <p:sp>
        <p:nvSpPr>
          <p:cNvPr id="3" name="Content Placeholder 2">
            <a:extLst>
              <a:ext uri="{FF2B5EF4-FFF2-40B4-BE49-F238E27FC236}">
                <a16:creationId xmlns:a16="http://schemas.microsoft.com/office/drawing/2014/main" id="{4FB270DC-9808-0807-A327-67FD21DA31CF}"/>
              </a:ext>
            </a:extLst>
          </p:cNvPr>
          <p:cNvSpPr>
            <a:spLocks noGrp="1"/>
          </p:cNvSpPr>
          <p:nvPr>
            <p:ph idx="1"/>
          </p:nvPr>
        </p:nvSpPr>
        <p:spPr>
          <a:xfrm>
            <a:off x="1289304" y="1925253"/>
            <a:ext cx="9849751" cy="3952319"/>
          </a:xfrm>
        </p:spPr>
        <p:txBody>
          <a:bodyPr vert="horz" lIns="91440" tIns="45720" rIns="91440" bIns="45720" rtlCol="0" anchor="ctr">
            <a:normAutofit/>
          </a:bodyPr>
          <a:lstStyle/>
          <a:p>
            <a:r>
              <a:rPr lang="en-GB" sz="2400" dirty="0">
                <a:ea typeface="+mn-lt"/>
                <a:cs typeface="+mn-lt"/>
              </a:rPr>
              <a:t>OIFR is a mobile App </a:t>
            </a:r>
          </a:p>
          <a:p>
            <a:r>
              <a:rPr lang="en-GB" sz="2400" dirty="0">
                <a:ea typeface="+mn-lt"/>
                <a:cs typeface="+mn-lt"/>
              </a:rPr>
              <a:t>Allows officers, after engaging with a person of interest, to photograph them and check their identity where they are not sure, without having to arrest them and taken them into custody.   </a:t>
            </a:r>
            <a:endParaRPr lang="en-GB" sz="2400" dirty="0"/>
          </a:p>
          <a:p>
            <a:r>
              <a:rPr lang="en-GB" sz="2400" dirty="0">
                <a:ea typeface="+mn-lt"/>
                <a:cs typeface="+mn-lt"/>
              </a:rPr>
              <a:t>It is at the early trial stage but has been showing positive results.  </a:t>
            </a:r>
            <a:endParaRPr lang="en-GB" sz="2400" dirty="0"/>
          </a:p>
          <a:p>
            <a:endParaRPr lang="en-GB" sz="2000"/>
          </a:p>
        </p:txBody>
      </p:sp>
    </p:spTree>
    <p:extLst>
      <p:ext uri="{BB962C8B-B14F-4D97-AF65-F5344CB8AC3E}">
        <p14:creationId xmlns:p14="http://schemas.microsoft.com/office/powerpoint/2010/main" val="1595863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733C2-7A0B-CC25-25E8-3AC60D1504BE}"/>
              </a:ext>
            </a:extLst>
          </p:cNvPr>
          <p:cNvSpPr>
            <a:spLocks noGrp="1"/>
          </p:cNvSpPr>
          <p:nvPr>
            <p:ph type="title"/>
          </p:nvPr>
        </p:nvSpPr>
        <p:spPr>
          <a:xfrm>
            <a:off x="1043631" y="809898"/>
            <a:ext cx="9942716" cy="1554480"/>
          </a:xfrm>
        </p:spPr>
        <p:txBody>
          <a:bodyPr anchor="ctr">
            <a:normAutofit/>
          </a:bodyPr>
          <a:lstStyle/>
          <a:p>
            <a:pPr>
              <a:spcBef>
                <a:spcPts val="1000"/>
              </a:spcBef>
            </a:pPr>
            <a:br>
              <a:rPr lang="en-GB" sz="3400" b="1">
                <a:latin typeface="Aptos"/>
              </a:rPr>
            </a:br>
            <a:r>
              <a:rPr lang="en-GB" sz="3400" b="1">
                <a:latin typeface="Calibri"/>
                <a:ea typeface="Calibri"/>
                <a:cs typeface="Calibri"/>
              </a:rPr>
              <a:t>What laws govern police use of facial recognition?  </a:t>
            </a:r>
            <a:endParaRPr lang="en-GB" sz="3400">
              <a:latin typeface="Calibri"/>
              <a:ea typeface="Calibri"/>
              <a:cs typeface="Calibri"/>
            </a:endParaRPr>
          </a:p>
          <a:p>
            <a:endParaRPr lang="en-GB" sz="3400">
              <a:latin typeface="Calibri"/>
              <a:ea typeface="Calibri"/>
              <a:cs typeface="Calibri"/>
            </a:endParaRPr>
          </a:p>
        </p:txBody>
      </p:sp>
      <p:sp>
        <p:nvSpPr>
          <p:cNvPr id="3" name="Content Placeholder 2">
            <a:extLst>
              <a:ext uri="{FF2B5EF4-FFF2-40B4-BE49-F238E27FC236}">
                <a16:creationId xmlns:a16="http://schemas.microsoft.com/office/drawing/2014/main" id="{31451482-55D1-1A97-AABF-0D8D59D413A5}"/>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200">
                <a:ea typeface="+mn-lt"/>
                <a:cs typeface="+mn-lt"/>
              </a:rPr>
              <a:t>There is a comprehensive legal framework in the UK, which means that the police can only use it for a </a:t>
            </a:r>
            <a:r>
              <a:rPr lang="en-GB" sz="2200" b="1">
                <a:ea typeface="+mn-lt"/>
                <a:cs typeface="+mn-lt"/>
              </a:rPr>
              <a:t>policing purpose</a:t>
            </a:r>
            <a:r>
              <a:rPr lang="en-GB" sz="2200">
                <a:ea typeface="+mn-lt"/>
                <a:cs typeface="+mn-lt"/>
              </a:rPr>
              <a:t>, where </a:t>
            </a:r>
            <a:r>
              <a:rPr lang="en-GB" sz="2200" b="1">
                <a:ea typeface="+mn-lt"/>
                <a:cs typeface="+mn-lt"/>
              </a:rPr>
              <a:t>necessary, proportionate, and fair</a:t>
            </a:r>
            <a:r>
              <a:rPr lang="en-GB" sz="2200">
                <a:ea typeface="+mn-lt"/>
                <a:cs typeface="+mn-lt"/>
              </a:rPr>
              <a:t>. </a:t>
            </a:r>
            <a:endParaRPr lang="en-GB" sz="2200"/>
          </a:p>
          <a:p>
            <a:r>
              <a:rPr lang="en-GB" sz="2200">
                <a:ea typeface="+mn-lt"/>
                <a:cs typeface="+mn-lt"/>
              </a:rPr>
              <a:t>The police have common law powers to prevent and detect crime. </a:t>
            </a:r>
          </a:p>
          <a:p>
            <a:r>
              <a:rPr lang="en-GB" sz="2200">
                <a:ea typeface="+mn-lt"/>
                <a:cs typeface="+mn-lt"/>
              </a:rPr>
              <a:t>But must comply with data protection, human rights, and equalities law.  </a:t>
            </a:r>
            <a:endParaRPr lang="en-GB" sz="2200"/>
          </a:p>
          <a:p>
            <a:r>
              <a:rPr lang="en-GB" sz="2200">
                <a:ea typeface="+mn-lt"/>
                <a:cs typeface="+mn-lt"/>
              </a:rPr>
              <a:t>Meaning all deployments must be for a policing purpose </a:t>
            </a:r>
          </a:p>
          <a:p>
            <a:r>
              <a:rPr lang="en-GB" sz="2200">
                <a:ea typeface="+mn-lt"/>
                <a:cs typeface="+mn-lt"/>
              </a:rPr>
              <a:t>They need to comply with any published policies and College of Policing guidance.  </a:t>
            </a:r>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3264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AD5716-E0EB-C861-F2A8-E5828510E8BB}"/>
              </a:ext>
            </a:extLst>
          </p:cNvPr>
          <p:cNvSpPr>
            <a:spLocks noGrp="1"/>
          </p:cNvSpPr>
          <p:nvPr>
            <p:ph type="title"/>
          </p:nvPr>
        </p:nvSpPr>
        <p:spPr>
          <a:xfrm>
            <a:off x="1043631" y="809898"/>
            <a:ext cx="9942716" cy="1554480"/>
          </a:xfrm>
        </p:spPr>
        <p:txBody>
          <a:bodyPr anchor="ctr">
            <a:normAutofit/>
          </a:bodyPr>
          <a:lstStyle/>
          <a:p>
            <a:r>
              <a:rPr lang="en-GB" sz="4800"/>
              <a:t>South Wales Police Court Case 2020 - Court of Appeal</a:t>
            </a:r>
          </a:p>
        </p:txBody>
      </p:sp>
      <p:sp>
        <p:nvSpPr>
          <p:cNvPr id="3" name="Content Placeholder 2">
            <a:extLst>
              <a:ext uri="{FF2B5EF4-FFF2-40B4-BE49-F238E27FC236}">
                <a16:creationId xmlns:a16="http://schemas.microsoft.com/office/drawing/2014/main" id="{00563FD4-1374-ED3C-09A6-01A2EA546E2F}"/>
              </a:ext>
            </a:extLst>
          </p:cNvPr>
          <p:cNvSpPr>
            <a:spLocks noGrp="1"/>
          </p:cNvSpPr>
          <p:nvPr>
            <p:ph idx="1"/>
          </p:nvPr>
        </p:nvSpPr>
        <p:spPr>
          <a:xfrm>
            <a:off x="1045028" y="3017522"/>
            <a:ext cx="9941319" cy="3124658"/>
          </a:xfrm>
        </p:spPr>
        <p:txBody>
          <a:bodyPr vert="horz" lIns="91440" tIns="45720" rIns="91440" bIns="45720" rtlCol="0" anchor="ctr">
            <a:normAutofit/>
          </a:bodyPr>
          <a:lstStyle/>
          <a:p>
            <a:pPr>
              <a:buFont typeface="Arial"/>
              <a:buChar char="•"/>
            </a:pPr>
            <a:r>
              <a:rPr lang="en-GB" sz="2000">
                <a:latin typeface="Calibri"/>
                <a:ea typeface="Calibri"/>
                <a:cs typeface="Calibri"/>
              </a:rPr>
              <a:t>Ed Bridges, 37, took South Wales Police to court for using facial recognition where the technology breached privacy rights, data protection laws and equality laws.</a:t>
            </a:r>
          </a:p>
          <a:p>
            <a:pPr>
              <a:buFont typeface="Arial"/>
            </a:pPr>
            <a:r>
              <a:rPr lang="en-GB" sz="2000">
                <a:latin typeface="Calibri"/>
                <a:ea typeface="Calibri"/>
                <a:cs typeface="Calibri"/>
              </a:rPr>
              <a:t>Image might have been deleted but the technology captured sensitive biometric data – measurement of facial features</a:t>
            </a:r>
          </a:p>
          <a:p>
            <a:pPr>
              <a:buFont typeface="Arial"/>
            </a:pPr>
            <a:r>
              <a:rPr lang="en-GB" sz="2000">
                <a:latin typeface="Calibri"/>
                <a:ea typeface="Calibri"/>
                <a:cs typeface="Calibri"/>
              </a:rPr>
              <a:t>Estimated that 50,000 people's data take without consent</a:t>
            </a:r>
          </a:p>
          <a:p>
            <a:pPr>
              <a:buFont typeface="Arial"/>
            </a:pPr>
            <a:r>
              <a:rPr lang="en-GB" sz="2000">
                <a:latin typeface="Calibri"/>
                <a:ea typeface="Calibri"/>
                <a:cs typeface="Calibri"/>
              </a:rPr>
              <a:t>Technology unlawful due to breach of Article 8 of ECHR (automatically without consent took data)</a:t>
            </a:r>
          </a:p>
          <a:p>
            <a:pPr>
              <a:buFont typeface="Arial"/>
            </a:pPr>
            <a:r>
              <a:rPr lang="en-GB" sz="2000">
                <a:latin typeface="Calibri"/>
                <a:ea typeface="Calibri"/>
                <a:cs typeface="Calibri"/>
              </a:rPr>
              <a:t>The assessment by police did not comply with the Data Protection Act 2018 – technology over people's rights and freedoms.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9650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CFC08-A1C9-439B-5763-D4BBD9AA12A5}"/>
              </a:ext>
            </a:extLst>
          </p:cNvPr>
          <p:cNvSpPr>
            <a:spLocks noGrp="1"/>
          </p:cNvSpPr>
          <p:nvPr>
            <p:ph type="title"/>
          </p:nvPr>
        </p:nvSpPr>
        <p:spPr>
          <a:xfrm>
            <a:off x="762001" y="1141711"/>
            <a:ext cx="3234466" cy="3474364"/>
          </a:xfrm>
        </p:spPr>
        <p:txBody>
          <a:bodyPr vert="horz" lIns="91440" tIns="45720" rIns="91440" bIns="45720" rtlCol="0" anchor="t">
            <a:normAutofit/>
          </a:bodyPr>
          <a:lstStyle/>
          <a:p>
            <a:r>
              <a:rPr lang="en-US" sz="3600" kern="1200">
                <a:solidFill>
                  <a:schemeClr val="tx1"/>
                </a:solidFill>
                <a:latin typeface="+mj-lt"/>
                <a:ea typeface="+mj-ea"/>
                <a:cs typeface="+mj-cs"/>
              </a:rPr>
              <a:t>Misogynistic, Racist &amp; Homophobic behaviours</a:t>
            </a:r>
          </a:p>
          <a:p>
            <a:endParaRPr lang="en-US" sz="3600" kern="1200">
              <a:solidFill>
                <a:schemeClr val="tx1"/>
              </a:solidFill>
              <a:latin typeface="+mj-lt"/>
              <a:ea typeface="+mj-ea"/>
              <a:cs typeface="+mj-cs"/>
            </a:endParaRPr>
          </a:p>
        </p:txBody>
      </p:sp>
      <p:cxnSp>
        <p:nvCxnSpPr>
          <p:cNvPr id="9" name="Straight Connector 8">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different colored circles&#10;&#10;AI-generated content may be incorrect.">
            <a:extLst>
              <a:ext uri="{FF2B5EF4-FFF2-40B4-BE49-F238E27FC236}">
                <a16:creationId xmlns:a16="http://schemas.microsoft.com/office/drawing/2014/main" id="{409FD776-7B5B-D834-97DB-0718808027C9}"/>
              </a:ext>
            </a:extLst>
          </p:cNvPr>
          <p:cNvPicPr>
            <a:picLocks noGrp="1" noChangeAspect="1"/>
          </p:cNvPicPr>
          <p:nvPr>
            <p:ph idx="1"/>
          </p:nvPr>
        </p:nvPicPr>
        <p:blipFill>
          <a:blip r:embed="rId2"/>
          <a:stretch>
            <a:fillRect/>
          </a:stretch>
        </p:blipFill>
        <p:spPr>
          <a:xfrm>
            <a:off x="4615543" y="848058"/>
            <a:ext cx="6711317" cy="5181761"/>
          </a:xfrm>
          <a:prstGeom prst="rect">
            <a:avLst/>
          </a:prstGeom>
        </p:spPr>
      </p:pic>
    </p:spTree>
    <p:extLst>
      <p:ext uri="{BB962C8B-B14F-4D97-AF65-F5344CB8AC3E}">
        <p14:creationId xmlns:p14="http://schemas.microsoft.com/office/powerpoint/2010/main" val="12263221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2AACEE-BA56-6A55-1DBE-2062380B3929}"/>
              </a:ext>
            </a:extLst>
          </p:cNvPr>
          <p:cNvSpPr>
            <a:spLocks noGrp="1"/>
          </p:cNvSpPr>
          <p:nvPr>
            <p:ph type="title"/>
          </p:nvPr>
        </p:nvSpPr>
        <p:spPr>
          <a:xfrm>
            <a:off x="1043631" y="809898"/>
            <a:ext cx="9942716" cy="1554480"/>
          </a:xfrm>
        </p:spPr>
        <p:txBody>
          <a:bodyPr anchor="ctr">
            <a:normAutofit/>
          </a:bodyPr>
          <a:lstStyle/>
          <a:p>
            <a:r>
              <a:rPr lang="en-GB" sz="4800">
                <a:latin typeface="Calibri"/>
                <a:ea typeface="Calibri"/>
                <a:cs typeface="Calibri"/>
              </a:rPr>
              <a:t>Misogynistic, Racist &amp; Homophobic behaviours</a:t>
            </a:r>
            <a:endParaRPr lang="en-US" sz="4800"/>
          </a:p>
        </p:txBody>
      </p:sp>
      <p:sp>
        <p:nvSpPr>
          <p:cNvPr id="3" name="Content Placeholder 2">
            <a:extLst>
              <a:ext uri="{FF2B5EF4-FFF2-40B4-BE49-F238E27FC236}">
                <a16:creationId xmlns:a16="http://schemas.microsoft.com/office/drawing/2014/main" id="{F2F6B47B-662E-D913-85E5-86D9B85E87E4}"/>
              </a:ext>
            </a:extLst>
          </p:cNvPr>
          <p:cNvSpPr>
            <a:spLocks noGrp="1"/>
          </p:cNvSpPr>
          <p:nvPr>
            <p:ph idx="1"/>
          </p:nvPr>
        </p:nvSpPr>
        <p:spPr>
          <a:xfrm>
            <a:off x="1045028" y="2758730"/>
            <a:ext cx="9941319" cy="3383450"/>
          </a:xfrm>
        </p:spPr>
        <p:txBody>
          <a:bodyPr vert="horz" lIns="91440" tIns="45720" rIns="91440" bIns="45720" rtlCol="0" anchor="ctr">
            <a:normAutofit/>
          </a:bodyPr>
          <a:lstStyle/>
          <a:p>
            <a:r>
              <a:rPr lang="en-GB" dirty="0">
                <a:latin typeface="Calibri"/>
                <a:ea typeface="Calibri"/>
                <a:cs typeface="Segoe UI"/>
              </a:rPr>
              <a:t>There have been several reports highlighting issues of misogyny, racism, and homophobia within police forces, particularly in the UK.</a:t>
            </a:r>
          </a:p>
          <a:p>
            <a:r>
              <a:rPr lang="en-GB" dirty="0">
                <a:latin typeface="Calibri"/>
                <a:ea typeface="Calibri"/>
                <a:cs typeface="Segoe UI"/>
              </a:rPr>
              <a:t>Independent Office for Police Conduct (IOPC) released findings from its Operation Hotton</a:t>
            </a:r>
          </a:p>
          <a:p>
            <a:r>
              <a:rPr lang="en-GB" dirty="0">
                <a:latin typeface="Calibri"/>
                <a:ea typeface="Calibri"/>
                <a:cs typeface="Segoe UI"/>
              </a:rPr>
              <a:t>Baroness Casey – Met Police</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42107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87B6-DCCF-2938-C4D2-7D88AF0976F4}"/>
              </a:ext>
            </a:extLst>
          </p:cNvPr>
          <p:cNvSpPr>
            <a:spLocks noGrp="1"/>
          </p:cNvSpPr>
          <p:nvPr>
            <p:ph type="title"/>
          </p:nvPr>
        </p:nvSpPr>
        <p:spPr>
          <a:xfrm>
            <a:off x="838200" y="365125"/>
            <a:ext cx="10515600" cy="405413"/>
          </a:xfrm>
        </p:spPr>
        <p:txBody>
          <a:bodyPr>
            <a:noAutofit/>
          </a:bodyPr>
          <a:lstStyle/>
          <a:p>
            <a:r>
              <a:rPr lang="en-GB" sz="2400" dirty="0"/>
              <a:t>Cases</a:t>
            </a:r>
          </a:p>
        </p:txBody>
      </p:sp>
      <p:sp>
        <p:nvSpPr>
          <p:cNvPr id="3" name="Content Placeholder 2">
            <a:extLst>
              <a:ext uri="{FF2B5EF4-FFF2-40B4-BE49-F238E27FC236}">
                <a16:creationId xmlns:a16="http://schemas.microsoft.com/office/drawing/2014/main" id="{C00ED071-F6FF-5844-D113-C4034C674341}"/>
              </a:ext>
            </a:extLst>
          </p:cNvPr>
          <p:cNvSpPr>
            <a:spLocks noGrp="1"/>
          </p:cNvSpPr>
          <p:nvPr>
            <p:ph idx="1"/>
          </p:nvPr>
        </p:nvSpPr>
        <p:spPr>
          <a:xfrm>
            <a:off x="838200" y="1250531"/>
            <a:ext cx="10515600" cy="4926432"/>
          </a:xfrm>
        </p:spPr>
        <p:txBody>
          <a:bodyPr vert="horz" lIns="91440" tIns="45720" rIns="91440" bIns="45720" rtlCol="0" anchor="t">
            <a:normAutofit/>
          </a:bodyPr>
          <a:lstStyle/>
          <a:p>
            <a:r>
              <a:rPr lang="en-GB" sz="2400" b="1" dirty="0">
                <a:solidFill>
                  <a:srgbClr val="242424"/>
                </a:solidFill>
                <a:latin typeface="Calibri"/>
                <a:ea typeface="Calibri"/>
                <a:cs typeface="Calibri"/>
              </a:rPr>
              <a:t>Sarah Everard Case</a:t>
            </a:r>
            <a:r>
              <a:rPr lang="en-GB" sz="2400" dirty="0">
                <a:solidFill>
                  <a:srgbClr val="242424"/>
                </a:solidFill>
                <a:latin typeface="Calibri"/>
                <a:ea typeface="Calibri"/>
                <a:cs typeface="Calibri"/>
              </a:rPr>
              <a:t>: 2021, Wayne Couzens know to fellow officers should not have been an officer – History of </a:t>
            </a:r>
            <a:r>
              <a:rPr lang="en-GB" sz="2400" dirty="0">
                <a:solidFill>
                  <a:srgbClr val="141414"/>
                </a:solidFill>
                <a:latin typeface="Calibri"/>
                <a:ea typeface="Calibri"/>
                <a:cs typeface="Calibri"/>
              </a:rPr>
              <a:t>sexually motivated behaviour and offending -including indecent exposure, the sexual assault on a child, sexual touching and sharing unsolicited photos of his genitals.</a:t>
            </a:r>
            <a:endParaRPr lang="en-US" sz="2400" dirty="0">
              <a:solidFill>
                <a:srgbClr val="000000"/>
              </a:solidFill>
              <a:latin typeface="Calibri"/>
              <a:ea typeface="Calibri"/>
              <a:cs typeface="Calibri"/>
            </a:endParaRPr>
          </a:p>
          <a:p>
            <a:r>
              <a:rPr lang="en-GB" sz="2400" b="1" dirty="0">
                <a:solidFill>
                  <a:srgbClr val="242424"/>
                </a:solidFill>
                <a:latin typeface="Calibri"/>
                <a:ea typeface="Calibri"/>
                <a:cs typeface="Segoe UI"/>
              </a:rPr>
              <a:t>David Carrick</a:t>
            </a:r>
            <a:r>
              <a:rPr lang="en-GB" sz="2400" dirty="0">
                <a:solidFill>
                  <a:srgbClr val="242424"/>
                </a:solidFill>
                <a:latin typeface="Calibri"/>
                <a:ea typeface="Calibri"/>
                <a:cs typeface="Segoe UI"/>
              </a:rPr>
              <a:t>: David Carrick, Met officer found to be a serial rapist. </a:t>
            </a:r>
          </a:p>
          <a:p>
            <a:r>
              <a:rPr lang="en-GB" sz="2400" b="1" dirty="0">
                <a:solidFill>
                  <a:srgbClr val="242424"/>
                </a:solidFill>
                <a:latin typeface="Calibri"/>
                <a:ea typeface="Calibri"/>
                <a:cs typeface="Segoe UI"/>
              </a:rPr>
              <a:t>Operation Hotton</a:t>
            </a:r>
            <a:r>
              <a:rPr lang="en-GB" sz="2400" dirty="0">
                <a:solidFill>
                  <a:srgbClr val="242424"/>
                </a:solidFill>
                <a:latin typeface="Calibri"/>
                <a:ea typeface="Calibri"/>
                <a:cs typeface="Segoe UI"/>
              </a:rPr>
              <a:t>: The Independent Office for Police Conduct (IOPC) investigated several Metropolitan Police officers and found widespread misconduct, including bullying, sexual harassment, and the use of misogynistic, racist, and homophobic language. One officer was even found guilty of having sex with a drunk member of the public in a police station</a:t>
            </a:r>
            <a:endParaRPr lang="en-GB" sz="2400" dirty="0">
              <a:latin typeface="Calibri"/>
              <a:ea typeface="Calibri"/>
              <a:cs typeface="Segoe UI"/>
            </a:endParaRPr>
          </a:p>
          <a:p>
            <a:r>
              <a:rPr lang="en-GB" sz="2400" b="1" dirty="0">
                <a:solidFill>
                  <a:srgbClr val="242424"/>
                </a:solidFill>
                <a:latin typeface="Calibri"/>
                <a:ea typeface="Calibri"/>
                <a:cs typeface="Segoe UI"/>
              </a:rPr>
              <a:t>Stephen Port</a:t>
            </a:r>
            <a:r>
              <a:rPr lang="en-GB" sz="2400" dirty="0">
                <a:solidFill>
                  <a:srgbClr val="242424"/>
                </a:solidFill>
                <a:latin typeface="Calibri"/>
                <a:ea typeface="Calibri"/>
                <a:cs typeface="Segoe UI"/>
              </a:rPr>
              <a:t>: Known as the "Grindr killer," Stephen Port murdered four men over a 15-month period. The Metropolitan Police faced criticism for failing to link the deaths and missing opportunities to catch Port.</a:t>
            </a:r>
            <a:endParaRPr lang="en-GB" sz="2400" dirty="0">
              <a:latin typeface="Calibri"/>
              <a:ea typeface="Calibri"/>
              <a:cs typeface="Segoe UI"/>
            </a:endParaRPr>
          </a:p>
          <a:p>
            <a:endParaRPr lang="en-GB" sz="2400" dirty="0">
              <a:latin typeface="Calibri"/>
              <a:ea typeface="Calibri"/>
              <a:cs typeface="Calibri"/>
            </a:endParaRPr>
          </a:p>
          <a:p>
            <a:endParaRPr lang="en-GB" dirty="0"/>
          </a:p>
        </p:txBody>
      </p:sp>
    </p:spTree>
    <p:extLst>
      <p:ext uri="{BB962C8B-B14F-4D97-AF65-F5344CB8AC3E}">
        <p14:creationId xmlns:p14="http://schemas.microsoft.com/office/powerpoint/2010/main" val="30357888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36938-823A-11DE-82CD-1A3026BF904B}"/>
              </a:ext>
            </a:extLst>
          </p:cNvPr>
          <p:cNvSpPr>
            <a:spLocks noGrp="1"/>
          </p:cNvSpPr>
          <p:nvPr>
            <p:ph type="title"/>
          </p:nvPr>
        </p:nvSpPr>
        <p:spPr>
          <a:xfrm>
            <a:off x="838200" y="365125"/>
            <a:ext cx="10515600" cy="822356"/>
          </a:xfrm>
        </p:spPr>
        <p:txBody>
          <a:bodyPr/>
          <a:lstStyle/>
          <a:p>
            <a:r>
              <a:rPr lang="en-GB" dirty="0"/>
              <a:t>Gwent Police Force </a:t>
            </a:r>
          </a:p>
        </p:txBody>
      </p:sp>
      <p:sp>
        <p:nvSpPr>
          <p:cNvPr id="3" name="Content Placeholder 2">
            <a:extLst>
              <a:ext uri="{FF2B5EF4-FFF2-40B4-BE49-F238E27FC236}">
                <a16:creationId xmlns:a16="http://schemas.microsoft.com/office/drawing/2014/main" id="{AAB78E8C-9EB9-BD85-EF51-6E4813DA5F2A}"/>
              </a:ext>
            </a:extLst>
          </p:cNvPr>
          <p:cNvSpPr>
            <a:spLocks noGrp="1"/>
          </p:cNvSpPr>
          <p:nvPr>
            <p:ph idx="1"/>
          </p:nvPr>
        </p:nvSpPr>
        <p:spPr>
          <a:xfrm>
            <a:off x="838200" y="1538078"/>
            <a:ext cx="10515600" cy="4638885"/>
          </a:xfrm>
        </p:spPr>
        <p:txBody>
          <a:bodyPr vert="horz" lIns="91440" tIns="45720" rIns="91440" bIns="45720" rtlCol="0" anchor="t">
            <a:normAutofit/>
          </a:bodyPr>
          <a:lstStyle/>
          <a:p>
            <a:r>
              <a:rPr lang="en-GB" sz="2500" dirty="0">
                <a:latin typeface="Calibri"/>
                <a:ea typeface="Calibri"/>
                <a:cs typeface="Calibri"/>
              </a:rPr>
              <a:t>Ricky Jones 2020 took own life</a:t>
            </a:r>
          </a:p>
          <a:p>
            <a:r>
              <a:rPr lang="en-GB" sz="2500" dirty="0">
                <a:solidFill>
                  <a:srgbClr val="000000"/>
                </a:solidFill>
                <a:latin typeface="Calibri"/>
                <a:ea typeface="+mn-lt"/>
                <a:cs typeface="+mn-lt"/>
              </a:rPr>
              <a:t>Message found on his phone</a:t>
            </a:r>
            <a:endParaRPr lang="en-GB" sz="2500" dirty="0">
              <a:solidFill>
                <a:srgbClr val="141414"/>
              </a:solidFill>
              <a:latin typeface="Calibri"/>
              <a:ea typeface="+mn-lt"/>
              <a:cs typeface="+mn-lt"/>
            </a:endParaRPr>
          </a:p>
          <a:p>
            <a:r>
              <a:rPr lang="en-GB" sz="2500" dirty="0">
                <a:solidFill>
                  <a:srgbClr val="000000"/>
                </a:solidFill>
                <a:latin typeface="Calibri"/>
                <a:ea typeface="Roboto"/>
                <a:cs typeface="Roboto"/>
              </a:rPr>
              <a:t>Jones's family he subjected to years of abuse and control</a:t>
            </a:r>
          </a:p>
          <a:p>
            <a:r>
              <a:rPr lang="en-GB" sz="2500" dirty="0">
                <a:solidFill>
                  <a:srgbClr val="000000"/>
                </a:solidFill>
                <a:latin typeface="Calibri"/>
                <a:ea typeface="Roboto"/>
                <a:cs typeface="Roboto"/>
              </a:rPr>
              <a:t>Made wife sleep on sofa, would not let daughter in certain rooms and controlled every aspect of life in the house</a:t>
            </a:r>
            <a:endParaRPr lang="en-GB" sz="2500" i="1">
              <a:solidFill>
                <a:srgbClr val="000000"/>
              </a:solidFill>
              <a:latin typeface="Calibri"/>
              <a:ea typeface="Roboto"/>
              <a:cs typeface="Roboto"/>
            </a:endParaRPr>
          </a:p>
          <a:p>
            <a:r>
              <a:rPr lang="en-GB" sz="2500" dirty="0">
                <a:solidFill>
                  <a:srgbClr val="141414"/>
                </a:solidFill>
                <a:latin typeface="Calibri"/>
                <a:ea typeface="+mn-lt"/>
                <a:cs typeface="+mn-lt"/>
              </a:rPr>
              <a:t>"</a:t>
            </a:r>
            <a:r>
              <a:rPr lang="en-GB" sz="2500" i="1" dirty="0">
                <a:solidFill>
                  <a:srgbClr val="141414"/>
                </a:solidFill>
                <a:latin typeface="Calibri"/>
                <a:ea typeface="+mn-lt"/>
                <a:cs typeface="+mn-lt"/>
              </a:rPr>
              <a:t>He would keep her sleep deprived, she didn't have a room on her own, my dad made her sleep on the sofa, he had the master bedroom so he could wake her up whenever he wanted, she still had to work, she still had to give him money every month," </a:t>
            </a:r>
          </a:p>
          <a:p>
            <a:r>
              <a:rPr lang="en-GB" sz="2500" dirty="0">
                <a:solidFill>
                  <a:srgbClr val="141414"/>
                </a:solidFill>
                <a:latin typeface="Calibri"/>
                <a:ea typeface="+mn-lt"/>
                <a:cs typeface="+mn-lt"/>
              </a:rPr>
              <a:t>could never report the abuse because he had </a:t>
            </a:r>
            <a:r>
              <a:rPr lang="en-GB" sz="2500" b="1" dirty="0">
                <a:solidFill>
                  <a:srgbClr val="141414"/>
                </a:solidFill>
                <a:latin typeface="Calibri"/>
                <a:ea typeface="+mn-lt"/>
                <a:cs typeface="+mn-lt"/>
              </a:rPr>
              <a:t>"sorted it"</a:t>
            </a:r>
            <a:r>
              <a:rPr lang="en-GB" sz="2500" dirty="0">
                <a:solidFill>
                  <a:srgbClr val="141414"/>
                </a:solidFill>
                <a:latin typeface="Calibri"/>
                <a:ea typeface="+mn-lt"/>
                <a:cs typeface="+mn-lt"/>
              </a:rPr>
              <a:t> with other police officers.</a:t>
            </a:r>
            <a:endParaRPr lang="en-GB" sz="2500" i="1">
              <a:solidFill>
                <a:srgbClr val="141414"/>
              </a:solidFill>
              <a:latin typeface="Calibri"/>
              <a:ea typeface="Roboto"/>
              <a:cs typeface="Roboto"/>
            </a:endParaRPr>
          </a:p>
        </p:txBody>
      </p:sp>
    </p:spTree>
    <p:extLst>
      <p:ext uri="{BB962C8B-B14F-4D97-AF65-F5344CB8AC3E}">
        <p14:creationId xmlns:p14="http://schemas.microsoft.com/office/powerpoint/2010/main" val="40717142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AFE693-F68A-32CD-C210-CE57C5F049D3}"/>
              </a:ext>
            </a:extLst>
          </p:cNvPr>
          <p:cNvSpPr>
            <a:spLocks noGrp="1"/>
          </p:cNvSpPr>
          <p:nvPr>
            <p:ph type="title"/>
          </p:nvPr>
        </p:nvSpPr>
        <p:spPr>
          <a:xfrm>
            <a:off x="838200" y="1336390"/>
            <a:ext cx="6155988" cy="1182927"/>
          </a:xfrm>
        </p:spPr>
        <p:txBody>
          <a:bodyPr anchor="b">
            <a:normAutofit/>
          </a:bodyPr>
          <a:lstStyle/>
          <a:p>
            <a:r>
              <a:rPr lang="en-GB" sz="5600"/>
              <a:t>Ricky Jones </a:t>
            </a:r>
          </a:p>
        </p:txBody>
      </p:sp>
      <p:cxnSp>
        <p:nvCxnSpPr>
          <p:cNvPr id="11" name="Straight Connector 10">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40514B-0F7F-F1CF-D618-CB2B1DE0C37C}"/>
              </a:ext>
            </a:extLst>
          </p:cNvPr>
          <p:cNvSpPr>
            <a:spLocks noGrp="1"/>
          </p:cNvSpPr>
          <p:nvPr>
            <p:ph idx="1"/>
          </p:nvPr>
        </p:nvSpPr>
        <p:spPr>
          <a:xfrm>
            <a:off x="803776" y="2829330"/>
            <a:ext cx="6190412" cy="3344459"/>
          </a:xfrm>
        </p:spPr>
        <p:txBody>
          <a:bodyPr vert="horz" lIns="91440" tIns="45720" rIns="91440" bIns="45720" rtlCol="0" anchor="t">
            <a:normAutofit/>
          </a:bodyPr>
          <a:lstStyle/>
          <a:p>
            <a:r>
              <a:rPr lang="en-GB" sz="2000">
                <a:solidFill>
                  <a:schemeClr val="tx1">
                    <a:alpha val="80000"/>
                  </a:schemeClr>
                </a:solidFill>
                <a:latin typeface="Calibri"/>
                <a:ea typeface="+mn-lt"/>
                <a:cs typeface="+mn-lt"/>
              </a:rPr>
              <a:t>While searching his mobile phone after his death for evidence of his domestic abuse, Emma came across the messages between her father and other current, and former police officers </a:t>
            </a:r>
            <a:endParaRPr lang="en-GB" sz="2000">
              <a:solidFill>
                <a:schemeClr val="tx1">
                  <a:alpha val="80000"/>
                </a:schemeClr>
              </a:solidFill>
              <a:latin typeface="Calibri"/>
              <a:ea typeface="Calibri"/>
              <a:cs typeface="Calibri"/>
            </a:endParaRPr>
          </a:p>
        </p:txBody>
      </p:sp>
      <p:pic>
        <p:nvPicPr>
          <p:cNvPr id="4" name="Picture 3" descr="A person in black shirt&#10;&#10;AI-generated content may be incorrect.">
            <a:extLst>
              <a:ext uri="{FF2B5EF4-FFF2-40B4-BE49-F238E27FC236}">
                <a16:creationId xmlns:a16="http://schemas.microsoft.com/office/drawing/2014/main" id="{A031D59A-5973-1749-F8EB-1D7543C248A7}"/>
              </a:ext>
            </a:extLst>
          </p:cNvPr>
          <p:cNvPicPr>
            <a:picLocks noChangeAspect="1"/>
          </p:cNvPicPr>
          <p:nvPr/>
        </p:nvPicPr>
        <p:blipFill>
          <a:blip r:embed="rId2"/>
          <a:stretch>
            <a:fillRect/>
          </a:stretch>
        </p:blipFill>
        <p:spPr>
          <a:xfrm>
            <a:off x="7572653" y="1340201"/>
            <a:ext cx="3548404" cy="4829772"/>
          </a:xfrm>
          <a:prstGeom prst="rect">
            <a:avLst/>
          </a:prstGeom>
        </p:spPr>
      </p:pic>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46040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713EB-4DE2-6C8B-07D6-32F52A4D208F}"/>
              </a:ext>
            </a:extLst>
          </p:cNvPr>
          <p:cNvSpPr>
            <a:spLocks noGrp="1"/>
          </p:cNvSpPr>
          <p:nvPr>
            <p:ph type="title"/>
          </p:nvPr>
        </p:nvSpPr>
        <p:spPr>
          <a:xfrm>
            <a:off x="572493" y="238539"/>
            <a:ext cx="11018520" cy="1434415"/>
          </a:xfrm>
        </p:spPr>
        <p:txBody>
          <a:bodyPr anchor="b">
            <a:normAutofit/>
          </a:bodyPr>
          <a:lstStyle/>
          <a:p>
            <a:r>
              <a:rPr lang="en-GB" sz="5400" dirty="0"/>
              <a:t>South Wales Police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94CA34-6DAB-91BC-8B80-4CEC443E21C7}"/>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400" dirty="0">
                <a:latin typeface="Calibri"/>
                <a:ea typeface="+mn-lt"/>
                <a:cs typeface="+mn-lt"/>
              </a:rPr>
              <a:t>Abubakar Masum was dismissed by South Wales Police after he was convicted perverting the course of justice after making a series of false accusations.</a:t>
            </a:r>
          </a:p>
          <a:p>
            <a:r>
              <a:rPr lang="en-GB" sz="2400" dirty="0">
                <a:latin typeface="Calibri"/>
                <a:ea typeface="+mn-lt"/>
                <a:cs typeface="+mn-lt"/>
              </a:rPr>
              <a:t>His false reports to Crimestoppers accused a Swansea student of drug dealing, storing a gun and killing an Albanian gangster before dumping body in the sea. </a:t>
            </a:r>
          </a:p>
          <a:p>
            <a:r>
              <a:rPr lang="en-GB" sz="2400" dirty="0">
                <a:solidFill>
                  <a:srgbClr val="141414"/>
                </a:solidFill>
                <a:latin typeface="Calibri"/>
                <a:ea typeface="+mn-lt"/>
                <a:cs typeface="+mn-lt"/>
              </a:rPr>
              <a:t>securing unauthorised details of victim through access to police computer </a:t>
            </a:r>
          </a:p>
          <a:p>
            <a:r>
              <a:rPr lang="en-GB" sz="2400" dirty="0">
                <a:solidFill>
                  <a:srgbClr val="141414"/>
                </a:solidFill>
                <a:latin typeface="Calibri"/>
                <a:ea typeface="+mn-lt"/>
                <a:cs typeface="+mn-lt"/>
              </a:rPr>
              <a:t>Waisted over 200 hours of police time</a:t>
            </a:r>
          </a:p>
        </p:txBody>
      </p:sp>
      <p:pic>
        <p:nvPicPr>
          <p:cNvPr id="4" name="Picture 3" descr="A close up of a person&#10;&#10;AI-generated content may be incorrect.">
            <a:extLst>
              <a:ext uri="{FF2B5EF4-FFF2-40B4-BE49-F238E27FC236}">
                <a16:creationId xmlns:a16="http://schemas.microsoft.com/office/drawing/2014/main" id="{B3591E94-5FE4-C10A-FAA9-3D1DC07C2F0B}"/>
              </a:ext>
            </a:extLst>
          </p:cNvPr>
          <p:cNvPicPr>
            <a:picLocks noChangeAspect="1"/>
          </p:cNvPicPr>
          <p:nvPr/>
        </p:nvPicPr>
        <p:blipFill>
          <a:blip r:embed="rId3"/>
          <a:srcRect r="28329" b="2"/>
          <a:stretch/>
        </p:blipFill>
        <p:spPr>
          <a:xfrm>
            <a:off x="7675658" y="2093976"/>
            <a:ext cx="3941064" cy="4096512"/>
          </a:xfrm>
          <a:prstGeom prst="rect">
            <a:avLst/>
          </a:prstGeom>
        </p:spPr>
      </p:pic>
    </p:spTree>
    <p:extLst>
      <p:ext uri="{BB962C8B-B14F-4D97-AF65-F5344CB8AC3E}">
        <p14:creationId xmlns:p14="http://schemas.microsoft.com/office/powerpoint/2010/main" val="6292146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C7303-4DC7-D175-0EED-AD805CA1BE1D}"/>
              </a:ext>
            </a:extLst>
          </p:cNvPr>
          <p:cNvSpPr>
            <a:spLocks noGrp="1"/>
          </p:cNvSpPr>
          <p:nvPr>
            <p:ph type="title"/>
          </p:nvPr>
        </p:nvSpPr>
        <p:spPr/>
        <p:txBody>
          <a:bodyPr/>
          <a:lstStyle/>
          <a:p>
            <a:r>
              <a:rPr lang="en-GB" dirty="0"/>
              <a:t>CoP - TASK</a:t>
            </a:r>
          </a:p>
        </p:txBody>
      </p:sp>
      <p:sp>
        <p:nvSpPr>
          <p:cNvPr id="3" name="Content Placeholder 2">
            <a:extLst>
              <a:ext uri="{FF2B5EF4-FFF2-40B4-BE49-F238E27FC236}">
                <a16:creationId xmlns:a16="http://schemas.microsoft.com/office/drawing/2014/main" id="{458AC1DD-5C20-202F-9CE5-A9EECB862C8F}"/>
              </a:ext>
            </a:extLst>
          </p:cNvPr>
          <p:cNvSpPr>
            <a:spLocks noGrp="1"/>
          </p:cNvSpPr>
          <p:nvPr>
            <p:ph idx="1"/>
          </p:nvPr>
        </p:nvSpPr>
        <p:spPr/>
        <p:txBody>
          <a:bodyPr vert="horz" lIns="91440" tIns="45720" rIns="91440" bIns="45720" rtlCol="0" anchor="t">
            <a:normAutofit/>
          </a:bodyPr>
          <a:lstStyle/>
          <a:p>
            <a:r>
              <a:rPr lang="en-GB" dirty="0"/>
              <a:t>Barred list </a:t>
            </a:r>
          </a:p>
          <a:p>
            <a:r>
              <a:rPr lang="en-GB" dirty="0">
                <a:latin typeface="Calibri"/>
                <a:ea typeface="Calibri"/>
                <a:cs typeface="Calibri"/>
              </a:rPr>
              <a:t>explore the ethical and legal aspects of the list</a:t>
            </a:r>
          </a:p>
          <a:p>
            <a:r>
              <a:rPr lang="en-GB" dirty="0">
                <a:ea typeface="+mn-lt"/>
                <a:cs typeface="+mn-lt"/>
                <a:hlinkClick r:id="rId2"/>
              </a:rPr>
              <a:t>Police dismissals (Home Office forces) 2022 to 2023 | College of Policing</a:t>
            </a:r>
            <a:endParaRPr lang="en-GB" dirty="0">
              <a:ea typeface="+mn-lt"/>
              <a:cs typeface="+mn-lt"/>
            </a:endParaRPr>
          </a:p>
          <a:p>
            <a:endParaRPr lang="en-GB" dirty="0"/>
          </a:p>
          <a:p>
            <a:endParaRPr lang="en-GB" dirty="0"/>
          </a:p>
        </p:txBody>
      </p:sp>
      <p:pic>
        <p:nvPicPr>
          <p:cNvPr id="4" name="Picture 3" descr="A white rectangular frame with black text&#10;&#10;AI-generated content may be incorrect.">
            <a:extLst>
              <a:ext uri="{FF2B5EF4-FFF2-40B4-BE49-F238E27FC236}">
                <a16:creationId xmlns:a16="http://schemas.microsoft.com/office/drawing/2014/main" id="{31AF4C62-0DD9-8254-C908-0F4FD92250FC}"/>
              </a:ext>
            </a:extLst>
          </p:cNvPr>
          <p:cNvPicPr>
            <a:picLocks noChangeAspect="1"/>
          </p:cNvPicPr>
          <p:nvPr/>
        </p:nvPicPr>
        <p:blipFill>
          <a:blip r:embed="rId3"/>
          <a:stretch>
            <a:fillRect/>
          </a:stretch>
        </p:blipFill>
        <p:spPr>
          <a:xfrm>
            <a:off x="1170676" y="4001129"/>
            <a:ext cx="9563100" cy="2105025"/>
          </a:xfrm>
          <a:prstGeom prst="rect">
            <a:avLst/>
          </a:prstGeom>
        </p:spPr>
      </p:pic>
    </p:spTree>
    <p:extLst>
      <p:ext uri="{BB962C8B-B14F-4D97-AF65-F5344CB8AC3E}">
        <p14:creationId xmlns:p14="http://schemas.microsoft.com/office/powerpoint/2010/main" val="5374783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D17EC-61B0-92A3-47E5-1E88523D22A7}"/>
              </a:ext>
            </a:extLst>
          </p:cNvPr>
          <p:cNvSpPr>
            <a:spLocks noGrp="1"/>
          </p:cNvSpPr>
          <p:nvPr>
            <p:ph type="title"/>
          </p:nvPr>
        </p:nvSpPr>
        <p:spPr/>
        <p:txBody>
          <a:bodyPr/>
          <a:lstStyle/>
          <a:p>
            <a:r>
              <a:rPr lang="en-GB" dirty="0"/>
              <a:t>Sources </a:t>
            </a:r>
          </a:p>
        </p:txBody>
      </p:sp>
      <p:sp>
        <p:nvSpPr>
          <p:cNvPr id="3" name="Content Placeholder 2">
            <a:extLst>
              <a:ext uri="{FF2B5EF4-FFF2-40B4-BE49-F238E27FC236}">
                <a16:creationId xmlns:a16="http://schemas.microsoft.com/office/drawing/2014/main" id="{3E9314FF-6914-833B-7D8B-5BC570008BA4}"/>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An inspection of vetting, misconduct and misogyny in the police service</a:t>
            </a:r>
            <a:endParaRPr lang="en-GB" dirty="0">
              <a:ea typeface="+mn-lt"/>
              <a:cs typeface="+mn-lt"/>
            </a:endParaRPr>
          </a:p>
          <a:p>
            <a:r>
              <a:rPr lang="en-GB" dirty="0">
                <a:hlinkClick r:id="rId3"/>
              </a:rPr>
              <a:t>Find your PCC</a:t>
            </a:r>
            <a:endParaRPr lang="en-GB" dirty="0">
              <a:ea typeface="+mn-lt"/>
              <a:cs typeface="+mn-lt"/>
            </a:endParaRPr>
          </a:p>
          <a:p>
            <a:r>
              <a:rPr lang="en-GB" dirty="0">
                <a:hlinkClick r:id="rId4"/>
              </a:rPr>
              <a:t>Dyfed-Powys Police &amp; Crime Commissioner</a:t>
            </a:r>
            <a:endParaRPr lang="en-GB" dirty="0">
              <a:ea typeface="+mn-lt"/>
              <a:cs typeface="+mn-lt"/>
            </a:endParaRPr>
          </a:p>
          <a:p>
            <a:r>
              <a:rPr lang="en-GB" dirty="0">
                <a:hlinkClick r:id="rId5"/>
              </a:rPr>
              <a:t>Police &amp; Crime Plan 2023 - 2027 - South Wales Police and Crime Commissioner</a:t>
            </a:r>
            <a:endParaRPr lang="en-GB" dirty="0">
              <a:ea typeface="+mn-lt"/>
              <a:cs typeface="+mn-lt"/>
            </a:endParaRPr>
          </a:p>
          <a:p>
            <a:r>
              <a:rPr lang="en-GB" dirty="0">
                <a:hlinkClick r:id="rId6"/>
              </a:rPr>
              <a:t>Home | Office of the Police and Crime Commissioner North Wales</a:t>
            </a:r>
            <a:endParaRPr lang="en-GB" dirty="0">
              <a:ea typeface="+mn-lt"/>
              <a:cs typeface="+mn-lt"/>
            </a:endParaRPr>
          </a:p>
          <a:p>
            <a:r>
              <a:rPr lang="en-GB" dirty="0">
                <a:hlinkClick r:id="rId7"/>
              </a:rPr>
              <a:t>Police and Crime Plan 2021 - 2025 | Gwent Police and Crime Commissioner</a:t>
            </a:r>
            <a:endParaRPr lang="en-GB" dirty="0"/>
          </a:p>
          <a:p>
            <a:endParaRPr lang="en-GB" dirty="0"/>
          </a:p>
        </p:txBody>
      </p:sp>
    </p:spTree>
    <p:extLst>
      <p:ext uri="{BB962C8B-B14F-4D97-AF65-F5344CB8AC3E}">
        <p14:creationId xmlns:p14="http://schemas.microsoft.com/office/powerpoint/2010/main" val="3260209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2543</Words>
  <Application>Microsoft Office PowerPoint</Application>
  <PresentationFormat>Widescreen</PresentationFormat>
  <Paragraphs>188</Paragraphs>
  <Slides>38</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Aptos</vt:lpstr>
      <vt:lpstr>Aptos Display</vt:lpstr>
      <vt:lpstr>Arial</vt:lpstr>
      <vt:lpstr>Calibri</vt:lpstr>
      <vt:lpstr>Montserrat</vt:lpstr>
      <vt:lpstr>office theme</vt:lpstr>
      <vt:lpstr>Policing Plans Welsh Forces </vt:lpstr>
      <vt:lpstr>Week 3</vt:lpstr>
      <vt:lpstr>Introduction of Police and Crime Commissioners</vt:lpstr>
      <vt:lpstr>Continued</vt:lpstr>
      <vt:lpstr>Police Crime Commissioners</vt:lpstr>
      <vt:lpstr>PowerPoint Presentation</vt:lpstr>
      <vt:lpstr>What are policing plans? </vt:lpstr>
      <vt:lpstr>How policing priorities are created</vt:lpstr>
      <vt:lpstr> Policing Plans </vt:lpstr>
      <vt:lpstr>The common key priorities</vt:lpstr>
      <vt:lpstr>Key Priorities </vt:lpstr>
      <vt:lpstr>South Wales Crime Plan</vt:lpstr>
      <vt:lpstr>Gwent Police Crime Priorities </vt:lpstr>
      <vt:lpstr>Dyfed Powys Police </vt:lpstr>
      <vt:lpstr>North Wales Police </vt:lpstr>
      <vt:lpstr>Task – Tomorrow </vt:lpstr>
      <vt:lpstr>PowerPoint Presentation</vt:lpstr>
      <vt:lpstr>Funding &amp; Budgets </vt:lpstr>
      <vt:lpstr>April 2024 to March 2025 Funding</vt:lpstr>
      <vt:lpstr>Boris's Bobbies </vt:lpstr>
      <vt:lpstr>PowerPoint Presentation</vt:lpstr>
      <vt:lpstr>7th Feb 2025</vt:lpstr>
      <vt:lpstr>Contemporary issues face in Welsh Police Forces </vt:lpstr>
      <vt:lpstr> Retrospective Facial Recognition (RFR) </vt:lpstr>
      <vt:lpstr>Example of Retrospective Facial Recognition</vt:lpstr>
      <vt:lpstr>Live Facial Recognition (LFR)</vt:lpstr>
      <vt:lpstr>Example of Live Facial Recognition</vt:lpstr>
      <vt:lpstr>Operator Initiated Facial Recognition (OIFR)   </vt:lpstr>
      <vt:lpstr> What laws govern police use of facial recognition?   </vt:lpstr>
      <vt:lpstr>South Wales Police Court Case 2020 - Court of Appeal</vt:lpstr>
      <vt:lpstr>Misogynistic, Racist &amp; Homophobic behaviours </vt:lpstr>
      <vt:lpstr>Misogynistic, Racist &amp; Homophobic behaviours</vt:lpstr>
      <vt:lpstr>Cases</vt:lpstr>
      <vt:lpstr>Gwent Police Force </vt:lpstr>
      <vt:lpstr>Ricky Jones </vt:lpstr>
      <vt:lpstr>South Wales Police </vt:lpstr>
      <vt:lpstr>CoP - TASK</vt:lpstr>
      <vt:lpstr>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564</cp:revision>
  <dcterms:created xsi:type="dcterms:W3CDTF">2025-02-02T20:17:49Z</dcterms:created>
  <dcterms:modified xsi:type="dcterms:W3CDTF">2025-02-10T13:16:12Z</dcterms:modified>
</cp:coreProperties>
</file>