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6"/>
  </p:notesMasterIdLst>
  <p:handoutMasterIdLst>
    <p:handoutMasterId r:id="rId17"/>
  </p:handoutMasterIdLst>
  <p:sldIdLst>
    <p:sldId id="256" r:id="rId2"/>
    <p:sldId id="323" r:id="rId3"/>
    <p:sldId id="324" r:id="rId4"/>
    <p:sldId id="325" r:id="rId5"/>
    <p:sldId id="326" r:id="rId6"/>
    <p:sldId id="327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22" r:id="rId15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14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13 – Prototyping 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Inevitably you will need to design forms</a:t>
            </a:r>
          </a:p>
          <a:p>
            <a:endParaRPr lang="en-GB" dirty="0" smtClean="0"/>
          </a:p>
          <a:p>
            <a:r>
              <a:rPr lang="en-GB" dirty="0" smtClean="0"/>
              <a:t>Forms often take a lot of time</a:t>
            </a:r>
          </a:p>
          <a:p>
            <a:pPr lvl="1"/>
            <a:r>
              <a:rPr lang="en-GB" dirty="0" smtClean="0"/>
              <a:t>Cause confusion</a:t>
            </a:r>
          </a:p>
          <a:p>
            <a:pPr lvl="1"/>
            <a:r>
              <a:rPr lang="en-GB" dirty="0" smtClean="0"/>
              <a:t>Introduce mistakes</a:t>
            </a:r>
          </a:p>
          <a:p>
            <a:pPr lvl="1"/>
            <a:r>
              <a:rPr lang="en-GB" dirty="0" smtClean="0"/>
              <a:t>Lead to loss of engagement</a:t>
            </a:r>
          </a:p>
          <a:p>
            <a:pPr lvl="1"/>
            <a:r>
              <a:rPr lang="en-GB" dirty="0" smtClean="0"/>
              <a:t>Absolutely vital for information gathering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655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forms as short as possible</a:t>
            </a:r>
          </a:p>
          <a:p>
            <a:endParaRPr lang="en-GB" dirty="0" smtClean="0"/>
          </a:p>
          <a:p>
            <a:r>
              <a:rPr lang="en-GB" dirty="0" smtClean="0"/>
              <a:t>Break into pages if it makes sense</a:t>
            </a:r>
          </a:p>
          <a:p>
            <a:pPr lvl="1"/>
            <a:r>
              <a:rPr lang="en-GB" dirty="0" smtClean="0"/>
              <a:t>Use as many pages as you need but no more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Make it feel simple</a:t>
            </a:r>
          </a:p>
          <a:p>
            <a:pPr lvl="1"/>
            <a:r>
              <a:rPr lang="en-GB" dirty="0" smtClean="0"/>
              <a:t>Keep related items together</a:t>
            </a:r>
          </a:p>
          <a:p>
            <a:pPr lvl="1"/>
            <a:r>
              <a:rPr lang="en-GB" dirty="0" smtClean="0"/>
              <a:t>Eliminate questions that aren’t really needed </a:t>
            </a:r>
          </a:p>
          <a:p>
            <a:pPr lvl="2"/>
            <a:r>
              <a:rPr lang="en-GB" dirty="0" smtClean="0"/>
              <a:t>c.f. Forced Disclosure dark pattern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172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Forms exist to collect user input</a:t>
            </a:r>
          </a:p>
          <a:p>
            <a:r>
              <a:rPr lang="en-GB" dirty="0" smtClean="0"/>
              <a:t>You should select the input type that provides the highest-quality answers.</a:t>
            </a:r>
          </a:p>
          <a:p>
            <a:endParaRPr lang="en-GB" dirty="0" smtClean="0"/>
          </a:p>
          <a:p>
            <a:r>
              <a:rPr lang="en-GB" dirty="0" smtClean="0"/>
              <a:t>Suppose you want someone to select their favourite type of music</a:t>
            </a:r>
          </a:p>
          <a:p>
            <a:pPr lvl="1"/>
            <a:r>
              <a:rPr lang="en-GB" dirty="0" smtClean="0"/>
              <a:t>Radio buttons: One selection, more specificity</a:t>
            </a:r>
          </a:p>
          <a:p>
            <a:pPr lvl="1"/>
            <a:r>
              <a:rPr lang="en-GB" dirty="0" smtClean="0"/>
              <a:t>Check boxes: Multiple selections, more complete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Input Types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17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Labels should be short, clear, legible, and close to the input</a:t>
            </a:r>
          </a:p>
          <a:p>
            <a:pPr lvl="1"/>
            <a:r>
              <a:rPr lang="en-GB" dirty="0" smtClean="0"/>
              <a:t>Solves most labelling issues</a:t>
            </a:r>
          </a:p>
          <a:p>
            <a:endParaRPr lang="en-GB" dirty="0"/>
          </a:p>
          <a:p>
            <a:r>
              <a:rPr lang="en-GB" dirty="0" smtClean="0"/>
              <a:t>Instructions may be needed if a question is unconventional or complicated</a:t>
            </a:r>
          </a:p>
          <a:p>
            <a:pPr lvl="1"/>
            <a:r>
              <a:rPr lang="en-GB" dirty="0" smtClean="0"/>
              <a:t>Short explanations: Put near the label</a:t>
            </a:r>
          </a:p>
          <a:p>
            <a:pPr lvl="1"/>
            <a:r>
              <a:rPr lang="en-GB" dirty="0" smtClean="0"/>
              <a:t>Longer explanations: Put on the side of the form rather than within the form so as not to interrupt the flow of users who know what they’re doing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Labels and Instructions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6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Mistakes happen. Deal with it.</a:t>
            </a:r>
          </a:p>
          <a:p>
            <a:r>
              <a:rPr lang="en-GB" dirty="0" smtClean="0"/>
              <a:t>Adding intelligence to the input fields can help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, phone fields should be able to handle all of</a:t>
            </a:r>
          </a:p>
          <a:p>
            <a:pPr lvl="2"/>
            <a:r>
              <a:rPr lang="en-GB" dirty="0" smtClean="0"/>
              <a:t>00000000000</a:t>
            </a:r>
          </a:p>
          <a:p>
            <a:pPr lvl="2"/>
            <a:r>
              <a:rPr lang="en-GB" dirty="0" smtClean="0"/>
              <a:t>0000 0000000</a:t>
            </a:r>
          </a:p>
          <a:p>
            <a:pPr lvl="2"/>
            <a:r>
              <a:rPr lang="en-GB" dirty="0" smtClean="0"/>
              <a:t>+44000 000 0000</a:t>
            </a:r>
          </a:p>
          <a:p>
            <a:pPr lvl="2"/>
            <a:r>
              <a:rPr lang="en-GB" dirty="0" smtClean="0"/>
              <a:t>+44(0)000 0000000</a:t>
            </a:r>
          </a:p>
          <a:p>
            <a:pPr lvl="2"/>
            <a:r>
              <a:rPr lang="en-GB" dirty="0" smtClean="0"/>
              <a:t>…</a:t>
            </a:r>
          </a:p>
          <a:p>
            <a:r>
              <a:rPr lang="en-GB" dirty="0" smtClean="0"/>
              <a:t>Giving examples helps prevent mistakes</a:t>
            </a:r>
          </a:p>
          <a:p>
            <a:r>
              <a:rPr lang="en-GB" dirty="0" smtClean="0"/>
              <a:t>If you can verify an answer, use </a:t>
            </a:r>
            <a:r>
              <a:rPr lang="en-GB" i="1" dirty="0" smtClean="0"/>
              <a:t>inline error handling</a:t>
            </a:r>
            <a:r>
              <a:rPr lang="en-GB" dirty="0" smtClean="0"/>
              <a:t> to check if it is correct or incorrect</a:t>
            </a:r>
          </a:p>
          <a:p>
            <a:pPr lvl="1"/>
            <a:r>
              <a:rPr lang="en-GB" dirty="0" smtClean="0"/>
              <a:t>Tick or cross at the end of the field</a:t>
            </a:r>
          </a:p>
          <a:p>
            <a:pPr lvl="1"/>
            <a:r>
              <a:rPr lang="en-GB" dirty="0" smtClean="0"/>
              <a:t>Can also be used to show password strength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Dealing with Mistakes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725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Common questions can be handled slightly differently to uncommon questions</a:t>
            </a:r>
          </a:p>
          <a:p>
            <a:pPr lvl="1"/>
            <a:r>
              <a:rPr lang="en-GB" dirty="0" smtClean="0"/>
              <a:t>Common: Name, email, address</a:t>
            </a:r>
          </a:p>
          <a:p>
            <a:pPr lvl="1"/>
            <a:r>
              <a:rPr lang="en-GB" dirty="0" smtClean="0"/>
              <a:t>Complex: Favourite chocolate bar, shoe size</a:t>
            </a:r>
          </a:p>
          <a:p>
            <a:r>
              <a:rPr lang="en-GB" dirty="0" smtClean="0"/>
              <a:t>Common questions</a:t>
            </a:r>
          </a:p>
          <a:p>
            <a:pPr lvl="1"/>
            <a:r>
              <a:rPr lang="en-GB" dirty="0" smtClean="0"/>
              <a:t>Left align, put labels above the field</a:t>
            </a:r>
          </a:p>
          <a:p>
            <a:pPr lvl="1"/>
            <a:r>
              <a:rPr lang="en-GB" dirty="0" smtClean="0"/>
              <a:t>Keeps attention on the Axis of Interaction</a:t>
            </a:r>
          </a:p>
          <a:p>
            <a:r>
              <a:rPr lang="en-GB" dirty="0" smtClean="0"/>
              <a:t>Complex questions</a:t>
            </a:r>
          </a:p>
          <a:p>
            <a:pPr lvl="1"/>
            <a:r>
              <a:rPr lang="en-GB" dirty="0" smtClean="0"/>
              <a:t>Put labels on the left on the same row</a:t>
            </a:r>
          </a:p>
          <a:p>
            <a:pPr lvl="1"/>
            <a:r>
              <a:rPr lang="en-GB" dirty="0" smtClean="0"/>
              <a:t>Slows users down a little but gives fewer errors</a:t>
            </a:r>
          </a:p>
          <a:p>
            <a:r>
              <a:rPr lang="en-GB" dirty="0" smtClean="0"/>
              <a:t>‘Done’ buttons go on the Axis of Interaction</a:t>
            </a:r>
          </a:p>
          <a:p>
            <a:r>
              <a:rPr lang="en-GB" dirty="0" smtClean="0"/>
              <a:t>Critical buttons go on the other side (to make people think before pressing them)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Speed vs. Mistakes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76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Primary buttons are helpful to our goals</a:t>
            </a:r>
          </a:p>
          <a:p>
            <a:r>
              <a:rPr lang="en-GB" dirty="0" smtClean="0"/>
              <a:t>Secondary buttons are not</a:t>
            </a:r>
          </a:p>
          <a:p>
            <a:endParaRPr lang="en-GB" dirty="0"/>
          </a:p>
          <a:p>
            <a:r>
              <a:rPr lang="en-GB" dirty="0" smtClean="0"/>
              <a:t>Primary buttons</a:t>
            </a:r>
          </a:p>
          <a:p>
            <a:pPr lvl="1"/>
            <a:r>
              <a:rPr lang="en-GB" dirty="0" smtClean="0"/>
              <a:t>Execute primary (happy path) actions</a:t>
            </a:r>
          </a:p>
          <a:p>
            <a:pPr lvl="1"/>
            <a:r>
              <a:rPr lang="en-GB" dirty="0" smtClean="0"/>
              <a:t>Style: High contract </a:t>
            </a:r>
          </a:p>
          <a:p>
            <a:pPr lvl="1"/>
            <a:r>
              <a:rPr lang="en-GB" dirty="0" smtClean="0"/>
              <a:t>Position: On or near the Axis of Interaction</a:t>
            </a:r>
          </a:p>
          <a:p>
            <a:pPr lvl="1"/>
            <a:endParaRPr lang="en-GB" dirty="0"/>
          </a:p>
          <a:p>
            <a:r>
              <a:rPr lang="en-GB" dirty="0" smtClean="0"/>
              <a:t>Secondary buttons</a:t>
            </a:r>
          </a:p>
          <a:p>
            <a:pPr lvl="1"/>
            <a:r>
              <a:rPr lang="en-GB" dirty="0" smtClean="0"/>
              <a:t>Execute actions that interrupt or alter the path</a:t>
            </a:r>
          </a:p>
          <a:p>
            <a:pPr lvl="1"/>
            <a:r>
              <a:rPr lang="en-GB" dirty="0" smtClean="0"/>
              <a:t>Style: Low contrast</a:t>
            </a:r>
          </a:p>
          <a:p>
            <a:pPr lvl="1"/>
            <a:r>
              <a:rPr lang="en-GB" dirty="0" smtClean="0"/>
              <a:t>Location: Away from the Axis of Interaction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&amp; Secondary Buttons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6804248" y="2348880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PRIMARY</a:t>
            </a:r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6804248" y="4496822"/>
            <a:ext cx="1882552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SECONDARY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3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counterproductive actions are important, such as deleting an account</a:t>
            </a:r>
          </a:p>
          <a:p>
            <a:pPr lvl="1"/>
            <a:r>
              <a:rPr lang="en-GB" dirty="0" smtClean="0"/>
              <a:t>Primary Style</a:t>
            </a:r>
          </a:p>
          <a:p>
            <a:pPr lvl="1"/>
            <a:r>
              <a:rPr lang="en-GB" dirty="0" smtClean="0"/>
              <a:t>Secondary Position</a:t>
            </a:r>
          </a:p>
          <a:p>
            <a:pPr lvl="1"/>
            <a:r>
              <a:rPr lang="en-GB" dirty="0" smtClean="0"/>
              <a:t>Also good to give them a warning colour</a:t>
            </a:r>
          </a:p>
          <a:p>
            <a:endParaRPr lang="en-GB" dirty="0"/>
          </a:p>
          <a:p>
            <a:r>
              <a:rPr lang="en-GB" dirty="0" smtClean="0"/>
              <a:t>If a type of action requires special focus then design a special button for it</a:t>
            </a:r>
          </a:p>
          <a:p>
            <a:pPr lvl="1"/>
            <a:r>
              <a:rPr lang="en-GB" dirty="0" smtClean="0"/>
              <a:t>Amazon’s </a:t>
            </a:r>
            <a:r>
              <a:rPr lang="en-GB" dirty="0"/>
              <a:t>“1-Click </a:t>
            </a:r>
            <a:r>
              <a:rPr lang="en-GB" dirty="0" smtClean="0"/>
              <a:t>Purchase”</a:t>
            </a:r>
          </a:p>
          <a:p>
            <a:pPr lvl="1"/>
            <a:r>
              <a:rPr lang="en-GB" dirty="0" smtClean="0"/>
              <a:t>Pinterest’s </a:t>
            </a:r>
            <a:r>
              <a:rPr lang="en-GB" dirty="0"/>
              <a:t>“Pin </a:t>
            </a:r>
            <a:r>
              <a:rPr lang="en-GB" dirty="0" smtClean="0"/>
              <a:t>It”</a:t>
            </a:r>
          </a:p>
          <a:p>
            <a:pPr lvl="1"/>
            <a:r>
              <a:rPr lang="en-GB" dirty="0" smtClean="0"/>
              <a:t>Facebook’s </a:t>
            </a:r>
            <a:r>
              <a:rPr lang="en-GB" dirty="0"/>
              <a:t>“Like</a:t>
            </a:r>
            <a:r>
              <a:rPr lang="en-GB" dirty="0" smtClean="0"/>
              <a:t>”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Exceptional Buttons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4745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a form for the University website that allows a prospective student to request information about </a:t>
            </a:r>
            <a:r>
              <a:rPr lang="en-GB" smtClean="0"/>
              <a:t>multiple courses </a:t>
            </a:r>
            <a:r>
              <a:rPr lang="en-GB" dirty="0" smtClean="0"/>
              <a:t>and to book themselves a visit during a Saturday Open Day</a:t>
            </a:r>
          </a:p>
          <a:p>
            <a:r>
              <a:rPr lang="en-GB" dirty="0" smtClean="0"/>
              <a:t>Assume that this will be accessed via a desktop or laptop computer with a keyboard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35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UX must allow for interface use on multiple devices = multiple screen sizes</a:t>
            </a:r>
          </a:p>
          <a:p>
            <a:endParaRPr lang="en-GB" dirty="0" smtClean="0"/>
          </a:p>
          <a:p>
            <a:r>
              <a:rPr lang="en-GB" dirty="0" smtClean="0"/>
              <a:t>Adaptive Design</a:t>
            </a:r>
          </a:p>
          <a:p>
            <a:pPr lvl="1"/>
            <a:r>
              <a:rPr lang="en-GB" dirty="0" smtClean="0"/>
              <a:t>Create a design for every device you expect your users to want to use</a:t>
            </a:r>
          </a:p>
          <a:p>
            <a:pPr lvl="1"/>
            <a:r>
              <a:rPr lang="en-GB" dirty="0" smtClean="0"/>
              <a:t>Quick to build</a:t>
            </a:r>
          </a:p>
          <a:p>
            <a:pPr lvl="1"/>
            <a:r>
              <a:rPr lang="en-GB" dirty="0" smtClean="0"/>
              <a:t>Static</a:t>
            </a:r>
          </a:p>
          <a:p>
            <a:r>
              <a:rPr lang="en-GB" dirty="0" smtClean="0"/>
              <a:t>Responsive Design</a:t>
            </a:r>
          </a:p>
          <a:p>
            <a:pPr lvl="1"/>
            <a:r>
              <a:rPr lang="en-GB" dirty="0" smtClean="0"/>
              <a:t>Automatically adjusts the design to fit the device</a:t>
            </a:r>
          </a:p>
          <a:p>
            <a:pPr lvl="1"/>
            <a:r>
              <a:rPr lang="en-GB" dirty="0" smtClean="0"/>
              <a:t>Computationally more complex = slower to build</a:t>
            </a:r>
          </a:p>
          <a:p>
            <a:pPr lvl="1"/>
            <a:r>
              <a:rPr lang="en-GB" dirty="0" smtClean="0"/>
              <a:t>Avoids problems of ‘</a:t>
            </a:r>
            <a:r>
              <a:rPr lang="en-GB" dirty="0" err="1" smtClean="0"/>
              <a:t>inbetween</a:t>
            </a:r>
            <a:r>
              <a:rPr lang="en-GB" dirty="0" smtClean="0"/>
              <a:t>’ devices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Adaptive &amp; Responsive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20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Advantages of the mouse</a:t>
            </a:r>
            <a:endParaRPr lang="en-GB" dirty="0"/>
          </a:p>
          <a:p>
            <a:pPr lvl="1"/>
            <a:r>
              <a:rPr lang="en-GB" dirty="0" smtClean="0"/>
              <a:t>Small and accurate</a:t>
            </a:r>
          </a:p>
          <a:p>
            <a:pPr lvl="1"/>
            <a:r>
              <a:rPr lang="en-GB" dirty="0" smtClean="0"/>
              <a:t>Ability to hover</a:t>
            </a:r>
          </a:p>
          <a:p>
            <a:pPr lvl="1"/>
            <a:r>
              <a:rPr lang="en-GB" dirty="0" smtClean="0"/>
              <a:t>Selects items easily</a:t>
            </a:r>
          </a:p>
          <a:p>
            <a:pPr lvl="1"/>
            <a:r>
              <a:rPr lang="en-GB" dirty="0" smtClean="0"/>
              <a:t>Hidden options (</a:t>
            </a:r>
            <a:r>
              <a:rPr lang="en-GB" dirty="0" err="1" smtClean="0"/>
              <a:t>Ctrl+Click</a:t>
            </a:r>
            <a:r>
              <a:rPr lang="en-GB" dirty="0" smtClean="0"/>
              <a:t>, </a:t>
            </a:r>
            <a:r>
              <a:rPr lang="en-GB" dirty="0" err="1" smtClean="0"/>
              <a:t>Shift+Click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Can change shape</a:t>
            </a:r>
          </a:p>
          <a:p>
            <a:r>
              <a:rPr lang="en-GB" dirty="0" smtClean="0"/>
              <a:t>Advantages of finger</a:t>
            </a:r>
          </a:p>
          <a:p>
            <a:pPr lvl="1"/>
            <a:r>
              <a:rPr lang="en-GB" dirty="0" smtClean="0"/>
              <a:t>Built-in feedback (haptic)</a:t>
            </a:r>
          </a:p>
          <a:p>
            <a:pPr lvl="1"/>
            <a:r>
              <a:rPr lang="en-GB" dirty="0" smtClean="0"/>
              <a:t>Direct to interface</a:t>
            </a:r>
          </a:p>
          <a:p>
            <a:pPr lvl="1"/>
            <a:r>
              <a:rPr lang="en-GB" dirty="0" smtClean="0"/>
              <a:t>Creates a physical orientation</a:t>
            </a:r>
          </a:p>
          <a:p>
            <a:pPr lvl="1"/>
            <a:r>
              <a:rPr lang="en-GB" dirty="0" smtClean="0"/>
              <a:t>Always available</a:t>
            </a:r>
          </a:p>
          <a:p>
            <a:pPr lvl="1"/>
            <a:r>
              <a:rPr lang="en-GB" dirty="0" smtClean="0"/>
              <a:t>Gestures and </a:t>
            </a:r>
            <a:r>
              <a:rPr lang="en-GB" dirty="0" err="1" smtClean="0"/>
              <a:t>multitouch</a:t>
            </a:r>
            <a:endParaRPr lang="en-GB" dirty="0" smtClean="0"/>
          </a:p>
          <a:p>
            <a:pPr lvl="1"/>
            <a:r>
              <a:rPr lang="en-GB" dirty="0" smtClean="0"/>
              <a:t>Natural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Touch vs. Mouse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11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Redesign the form you designed earlier to work on a tablet rather than a desktop system</a:t>
            </a:r>
          </a:p>
          <a:p>
            <a:pPr lvl="1"/>
            <a:r>
              <a:rPr lang="en-GB" dirty="0" smtClean="0"/>
              <a:t>What changes do you need to make for size?</a:t>
            </a:r>
          </a:p>
          <a:p>
            <a:pPr lvl="1"/>
            <a:r>
              <a:rPr lang="en-GB" dirty="0" smtClean="0"/>
              <a:t>What changes do you need to made for input modality?</a:t>
            </a:r>
          </a:p>
          <a:p>
            <a:pPr lvl="1"/>
            <a:r>
              <a:rPr lang="en-GB" dirty="0" smtClean="0"/>
              <a:t>What changes can you make using automation?</a:t>
            </a:r>
          </a:p>
          <a:p>
            <a:endParaRPr lang="en-GB" dirty="0"/>
          </a:p>
          <a:p>
            <a:r>
              <a:rPr lang="en-GB" dirty="0" smtClean="0"/>
              <a:t>Design a form for the University website that allows a prospective student to request information about multiple courses from and to book themselves a visit during a Saturday Open Day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67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Content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9948</TotalTime>
  <Words>748</Words>
  <Application>Microsoft Office PowerPoint</Application>
  <PresentationFormat>On-screen Show (4:3)</PresentationFormat>
  <Paragraphs>130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Forms</vt:lpstr>
      <vt:lpstr>Forms</vt:lpstr>
      <vt:lpstr>Input Types</vt:lpstr>
      <vt:lpstr>Labels and Instructions</vt:lpstr>
      <vt:lpstr>Dealing with Mistakes</vt:lpstr>
      <vt:lpstr>Speed vs. Mistakes</vt:lpstr>
      <vt:lpstr>Primary &amp; Secondary Buttons</vt:lpstr>
      <vt:lpstr>Exceptional Buttons</vt:lpstr>
      <vt:lpstr>Activity</vt:lpstr>
      <vt:lpstr>Adaptive &amp; Responsive Design</vt:lpstr>
      <vt:lpstr>Touch vs. Mouse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197</cp:revision>
  <dcterms:created xsi:type="dcterms:W3CDTF">2003-09-29T11:49:22Z</dcterms:created>
  <dcterms:modified xsi:type="dcterms:W3CDTF">2020-01-28T16:49:11Z</dcterms:modified>
</cp:coreProperties>
</file>