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9" r:id="rId4"/>
    <p:sldId id="260" r:id="rId5"/>
    <p:sldId id="262" r:id="rId6"/>
    <p:sldId id="267" r:id="rId7"/>
    <p:sldId id="263" r:id="rId8"/>
    <p:sldId id="270" r:id="rId9"/>
    <p:sldId id="271" r:id="rId10"/>
    <p:sldId id="265" r:id="rId11"/>
    <p:sldId id="272" r:id="rId12"/>
    <p:sldId id="273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35DE"/>
    <a:srgbClr val="0E3846"/>
    <a:srgbClr val="1641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60"/>
  </p:normalViewPr>
  <p:slideViewPr>
    <p:cSldViewPr snapToGrid="0">
      <p:cViewPr>
        <p:scale>
          <a:sx n="60" d="100"/>
          <a:sy n="60" d="100"/>
        </p:scale>
        <p:origin x="113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1D0ED6-5FD1-461B-AF5A-DA7180A78A7D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3A49983-02AB-4754-A9DA-0F95574A70B7}">
      <dgm:prSet phldrT="[Text]" custT="1"/>
      <dgm:spPr/>
      <dgm:t>
        <a:bodyPr/>
        <a:lstStyle/>
        <a:p>
          <a:r>
            <a:rPr lang="en-GB" sz="2000" dirty="0"/>
            <a:t>(Re)Establish Stereotype </a:t>
          </a:r>
        </a:p>
      </dgm:t>
    </dgm:pt>
    <dgm:pt modelId="{C518FFBB-53FA-4B8B-8106-B7478E345E0A}" type="parTrans" cxnId="{727235C3-996C-4683-9E7F-35B60F40C721}">
      <dgm:prSet/>
      <dgm:spPr/>
      <dgm:t>
        <a:bodyPr/>
        <a:lstStyle/>
        <a:p>
          <a:endParaRPr lang="en-GB" sz="3200"/>
        </a:p>
      </dgm:t>
    </dgm:pt>
    <dgm:pt modelId="{678772E6-7D93-4889-9058-025FC629D67D}" type="sibTrans" cxnId="{727235C3-996C-4683-9E7F-35B60F40C721}">
      <dgm:prSet/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D7EE6B3E-C86C-4D31-B144-B6027660342E}">
      <dgm:prSet phldrT="[Text]" custT="1"/>
      <dgm:spPr/>
      <dgm:t>
        <a:bodyPr/>
        <a:lstStyle/>
        <a:p>
          <a:r>
            <a:rPr lang="en-GB" sz="2000" dirty="0"/>
            <a:t>Find Contemporary Source</a:t>
          </a:r>
        </a:p>
      </dgm:t>
    </dgm:pt>
    <dgm:pt modelId="{4E2AD421-3165-4DE8-B461-D155E5600505}" type="parTrans" cxnId="{3680EBE2-6BEA-47B8-8764-B9B5899AF176}">
      <dgm:prSet/>
      <dgm:spPr/>
      <dgm:t>
        <a:bodyPr/>
        <a:lstStyle/>
        <a:p>
          <a:endParaRPr lang="en-GB" sz="3200"/>
        </a:p>
      </dgm:t>
    </dgm:pt>
    <dgm:pt modelId="{3EF2D640-39FD-4B19-A178-096D7899483D}" type="sibTrans" cxnId="{3680EBE2-6BEA-47B8-8764-B9B5899AF176}">
      <dgm:prSet/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9BB6FA52-81B5-4886-BCDE-C1C823838249}">
      <dgm:prSet phldrT="[Text]" custT="1"/>
      <dgm:spPr/>
      <dgm:t>
        <a:bodyPr/>
        <a:lstStyle/>
        <a:p>
          <a:r>
            <a:rPr lang="en-GB" sz="2000" dirty="0"/>
            <a:t>Analyse Scandinavian Osteology and Archaeology</a:t>
          </a:r>
        </a:p>
      </dgm:t>
    </dgm:pt>
    <dgm:pt modelId="{F3BF4A18-8D4C-4FB2-8C86-A4EF1FE40659}" type="parTrans" cxnId="{71942D50-F47F-4465-AE11-A125972D8258}">
      <dgm:prSet/>
      <dgm:spPr/>
      <dgm:t>
        <a:bodyPr/>
        <a:lstStyle/>
        <a:p>
          <a:endParaRPr lang="en-GB" sz="3200"/>
        </a:p>
      </dgm:t>
    </dgm:pt>
    <dgm:pt modelId="{E1A4231B-DBEC-4741-A54A-E0C3D4F2229A}" type="sibTrans" cxnId="{71942D50-F47F-4465-AE11-A125972D8258}">
      <dgm:prSet/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B5C6B3C9-9805-43D0-96B4-36E664040C19}">
      <dgm:prSet phldrT="[Text]" custT="1"/>
      <dgm:spPr/>
      <dgm:t>
        <a:bodyPr/>
        <a:lstStyle/>
        <a:p>
          <a:r>
            <a:rPr lang="en-GB" sz="2000" dirty="0"/>
            <a:t>Assess the Validity of Contemporary Source</a:t>
          </a:r>
        </a:p>
      </dgm:t>
    </dgm:pt>
    <dgm:pt modelId="{4566762E-648D-4135-B202-70325F8ACCF9}" type="parTrans" cxnId="{000600C0-8900-4D0B-9054-54B2BE63693B}">
      <dgm:prSet/>
      <dgm:spPr/>
      <dgm:t>
        <a:bodyPr/>
        <a:lstStyle/>
        <a:p>
          <a:endParaRPr lang="en-GB" sz="3200"/>
        </a:p>
      </dgm:t>
    </dgm:pt>
    <dgm:pt modelId="{1E93DBA7-9538-427B-9F69-274A97B4160D}" type="sibTrans" cxnId="{000600C0-8900-4D0B-9054-54B2BE63693B}">
      <dgm:prSet>
        <dgm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dgm:style>
      </dgm:prSet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91777A24-00C4-4632-AA29-AB311C9EB3C3}">
      <dgm:prSet phldrT="[Text]" custT="1"/>
      <dgm:spPr/>
      <dgm:t>
        <a:bodyPr/>
        <a:lstStyle/>
        <a:p>
          <a:r>
            <a:rPr lang="en-GB" sz="2000" dirty="0"/>
            <a:t>Analyse Scandinavian Osteology and Archaeology in Britain</a:t>
          </a:r>
        </a:p>
      </dgm:t>
    </dgm:pt>
    <dgm:pt modelId="{D771E240-D39E-4B24-872E-8BE087EB9A32}" type="parTrans" cxnId="{05CF9ABF-67F1-4692-AA4F-D05E69CA0AD8}">
      <dgm:prSet/>
      <dgm:spPr/>
      <dgm:t>
        <a:bodyPr/>
        <a:lstStyle/>
        <a:p>
          <a:endParaRPr lang="en-GB" sz="3200"/>
        </a:p>
      </dgm:t>
    </dgm:pt>
    <dgm:pt modelId="{5B1B5A4C-8FC2-42E3-BF82-C91D71FB3944}" type="sibTrans" cxnId="{05CF9ABF-67F1-4692-AA4F-D05E69CA0AD8}">
      <dgm:prSet/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15A748C9-533D-45C7-9499-173CD503389E}">
      <dgm:prSet phldrT="[Text]" custT="1"/>
      <dgm:spPr/>
      <dgm:t>
        <a:bodyPr/>
        <a:lstStyle/>
        <a:p>
          <a:r>
            <a:rPr lang="en-GB" sz="2000" dirty="0"/>
            <a:t>Analyse Osteology and Archaeology of British Natives</a:t>
          </a:r>
        </a:p>
      </dgm:t>
    </dgm:pt>
    <dgm:pt modelId="{4CCCBAE5-C2BB-406C-88E7-B3846D8AFDD8}" type="parTrans" cxnId="{603D92C5-1A1D-429D-A317-D90E6A49358C}">
      <dgm:prSet/>
      <dgm:spPr/>
      <dgm:t>
        <a:bodyPr/>
        <a:lstStyle/>
        <a:p>
          <a:endParaRPr lang="en-GB" sz="3200"/>
        </a:p>
      </dgm:t>
    </dgm:pt>
    <dgm:pt modelId="{C9F763B4-9316-448B-BD08-A00033A70370}" type="sibTrans" cxnId="{603D92C5-1A1D-429D-A317-D90E6A49358C}">
      <dgm:prSet/>
      <dgm:spPr>
        <a:solidFill>
          <a:srgbClr val="C00000"/>
        </a:solidFill>
        <a:ln w="57150">
          <a:solidFill>
            <a:schemeClr val="accent1"/>
          </a:solidFill>
        </a:ln>
      </dgm:spPr>
      <dgm:t>
        <a:bodyPr/>
        <a:lstStyle/>
        <a:p>
          <a:endParaRPr lang="en-GB" sz="3200"/>
        </a:p>
      </dgm:t>
    </dgm:pt>
    <dgm:pt modelId="{CCF1CC5E-A461-44B2-9EB4-ADD12B8454CA}" type="pres">
      <dgm:prSet presAssocID="{D61D0ED6-5FD1-461B-AF5A-DA7180A78A7D}" presName="cycle" presStyleCnt="0">
        <dgm:presLayoutVars>
          <dgm:dir/>
          <dgm:resizeHandles val="exact"/>
        </dgm:presLayoutVars>
      </dgm:prSet>
      <dgm:spPr/>
    </dgm:pt>
    <dgm:pt modelId="{F10841A3-A78A-4B3C-B10B-1A38BBDF768F}" type="pres">
      <dgm:prSet presAssocID="{C3A49983-02AB-4754-A9DA-0F95574A70B7}" presName="node" presStyleLbl="node1" presStyleIdx="0" presStyleCnt="6" custScaleX="199317" custScaleY="144137" custRadScaleRad="132664" custRadScaleInc="1356">
        <dgm:presLayoutVars>
          <dgm:bulletEnabled val="1"/>
        </dgm:presLayoutVars>
      </dgm:prSet>
      <dgm:spPr/>
    </dgm:pt>
    <dgm:pt modelId="{0427DA03-739F-406C-85BF-1C915E2D2E4C}" type="pres">
      <dgm:prSet presAssocID="{C3A49983-02AB-4754-A9DA-0F95574A70B7}" presName="spNode" presStyleCnt="0"/>
      <dgm:spPr/>
    </dgm:pt>
    <dgm:pt modelId="{3DB40E12-2904-451A-A479-CCA75A14F687}" type="pres">
      <dgm:prSet presAssocID="{678772E6-7D93-4889-9058-025FC629D67D}" presName="sibTrans" presStyleLbl="sibTrans1D1" presStyleIdx="0" presStyleCnt="6"/>
      <dgm:spPr/>
    </dgm:pt>
    <dgm:pt modelId="{AA3952DC-4084-4C05-BA34-F8826EC82D40}" type="pres">
      <dgm:prSet presAssocID="{D7EE6B3E-C86C-4D31-B144-B6027660342E}" presName="node" presStyleLbl="node1" presStyleIdx="1" presStyleCnt="6" custScaleX="199317" custScaleY="144137" custRadScaleRad="169321" custRadScaleInc="68535">
        <dgm:presLayoutVars>
          <dgm:bulletEnabled val="1"/>
        </dgm:presLayoutVars>
      </dgm:prSet>
      <dgm:spPr/>
    </dgm:pt>
    <dgm:pt modelId="{6CCBD1B7-9E3A-444F-9F61-32BB9BC3B76E}" type="pres">
      <dgm:prSet presAssocID="{D7EE6B3E-C86C-4D31-B144-B6027660342E}" presName="spNode" presStyleCnt="0"/>
      <dgm:spPr/>
    </dgm:pt>
    <dgm:pt modelId="{5A795C6E-6AB7-4595-ADE2-989B5AAB5D15}" type="pres">
      <dgm:prSet presAssocID="{3EF2D640-39FD-4B19-A178-096D7899483D}" presName="sibTrans" presStyleLbl="sibTrans1D1" presStyleIdx="1" presStyleCnt="6"/>
      <dgm:spPr/>
    </dgm:pt>
    <dgm:pt modelId="{01C9185E-823D-4397-A8C6-4A9A3E1449C3}" type="pres">
      <dgm:prSet presAssocID="{9BB6FA52-81B5-4886-BCDE-C1C823838249}" presName="node" presStyleLbl="node1" presStyleIdx="2" presStyleCnt="6" custScaleX="199317" custScaleY="144137" custRadScaleRad="171121" custRadScaleInc="-73791">
        <dgm:presLayoutVars>
          <dgm:bulletEnabled val="1"/>
        </dgm:presLayoutVars>
      </dgm:prSet>
      <dgm:spPr/>
    </dgm:pt>
    <dgm:pt modelId="{3D057998-6150-4194-9DD6-E1641811830E}" type="pres">
      <dgm:prSet presAssocID="{9BB6FA52-81B5-4886-BCDE-C1C823838249}" presName="spNode" presStyleCnt="0"/>
      <dgm:spPr/>
    </dgm:pt>
    <dgm:pt modelId="{4D61FFDE-8F7B-44B3-9747-E84158E6E9AF}" type="pres">
      <dgm:prSet presAssocID="{E1A4231B-DBEC-4741-A54A-E0C3D4F2229A}" presName="sibTrans" presStyleLbl="sibTrans1D1" presStyleIdx="2" presStyleCnt="6"/>
      <dgm:spPr/>
    </dgm:pt>
    <dgm:pt modelId="{1BF3CF23-F171-4F58-A614-A5D72F05A5E8}" type="pres">
      <dgm:prSet presAssocID="{91777A24-00C4-4632-AA29-AB311C9EB3C3}" presName="node" presStyleLbl="node1" presStyleIdx="3" presStyleCnt="6" custScaleX="199317" custScaleY="144137">
        <dgm:presLayoutVars>
          <dgm:bulletEnabled val="1"/>
        </dgm:presLayoutVars>
      </dgm:prSet>
      <dgm:spPr/>
    </dgm:pt>
    <dgm:pt modelId="{0D2F82CA-204A-4EB8-99DF-D53D53B923A2}" type="pres">
      <dgm:prSet presAssocID="{91777A24-00C4-4632-AA29-AB311C9EB3C3}" presName="spNode" presStyleCnt="0"/>
      <dgm:spPr/>
    </dgm:pt>
    <dgm:pt modelId="{5483AF14-B664-46B7-9E7F-6B76A9FDEF98}" type="pres">
      <dgm:prSet presAssocID="{5B1B5A4C-8FC2-42E3-BF82-C91D71FB3944}" presName="sibTrans" presStyleLbl="sibTrans1D1" presStyleIdx="3" presStyleCnt="6"/>
      <dgm:spPr/>
    </dgm:pt>
    <dgm:pt modelId="{A33B2B07-5AA2-460B-9A74-28C7FEAEF28D}" type="pres">
      <dgm:prSet presAssocID="{15A748C9-533D-45C7-9499-173CD503389E}" presName="node" presStyleLbl="node1" presStyleIdx="4" presStyleCnt="6" custScaleX="199317" custScaleY="144137" custRadScaleRad="171121" custRadScaleInc="73791">
        <dgm:presLayoutVars>
          <dgm:bulletEnabled val="1"/>
        </dgm:presLayoutVars>
      </dgm:prSet>
      <dgm:spPr/>
    </dgm:pt>
    <dgm:pt modelId="{14303969-0FF2-4CED-9B3E-DA80C5D92773}" type="pres">
      <dgm:prSet presAssocID="{15A748C9-533D-45C7-9499-173CD503389E}" presName="spNode" presStyleCnt="0"/>
      <dgm:spPr/>
    </dgm:pt>
    <dgm:pt modelId="{F1B3F2C9-3EC2-407F-95CB-B0EB4A725DCD}" type="pres">
      <dgm:prSet presAssocID="{C9F763B4-9316-448B-BD08-A00033A70370}" presName="sibTrans" presStyleLbl="sibTrans1D1" presStyleIdx="4" presStyleCnt="6"/>
      <dgm:spPr/>
    </dgm:pt>
    <dgm:pt modelId="{37CA9D6D-05E5-40B8-B132-08B63DE33FE3}" type="pres">
      <dgm:prSet presAssocID="{B5C6B3C9-9805-43D0-96B4-36E664040C19}" presName="node" presStyleLbl="node1" presStyleIdx="5" presStyleCnt="6" custScaleX="199317" custScaleY="144137" custRadScaleRad="169841" custRadScaleInc="-68792">
        <dgm:presLayoutVars>
          <dgm:bulletEnabled val="1"/>
        </dgm:presLayoutVars>
      </dgm:prSet>
      <dgm:spPr/>
    </dgm:pt>
    <dgm:pt modelId="{EB0ABAEB-CA62-4033-A619-2F3AFD098899}" type="pres">
      <dgm:prSet presAssocID="{B5C6B3C9-9805-43D0-96B4-36E664040C19}" presName="spNode" presStyleCnt="0"/>
      <dgm:spPr/>
    </dgm:pt>
    <dgm:pt modelId="{19297324-FAD5-4A11-8A06-DB02BB16CDC9}" type="pres">
      <dgm:prSet presAssocID="{1E93DBA7-9538-427B-9F69-274A97B4160D}" presName="sibTrans" presStyleLbl="sibTrans1D1" presStyleIdx="5" presStyleCnt="6"/>
      <dgm:spPr/>
    </dgm:pt>
  </dgm:ptLst>
  <dgm:cxnLst>
    <dgm:cxn modelId="{8C039600-EED3-4500-AB1A-AA2E2FFE1A73}" type="presOf" srcId="{5B1B5A4C-8FC2-42E3-BF82-C91D71FB3944}" destId="{5483AF14-B664-46B7-9E7F-6B76A9FDEF98}" srcOrd="0" destOrd="0" presId="urn:microsoft.com/office/officeart/2005/8/layout/cycle5"/>
    <dgm:cxn modelId="{FE4DE11C-7726-415A-A3DE-BFF3A51E3E70}" type="presOf" srcId="{3EF2D640-39FD-4B19-A178-096D7899483D}" destId="{5A795C6E-6AB7-4595-ADE2-989B5AAB5D15}" srcOrd="0" destOrd="0" presId="urn:microsoft.com/office/officeart/2005/8/layout/cycle5"/>
    <dgm:cxn modelId="{BE6DE31F-461E-4146-8531-30609A7B1EED}" type="presOf" srcId="{91777A24-00C4-4632-AA29-AB311C9EB3C3}" destId="{1BF3CF23-F171-4F58-A614-A5D72F05A5E8}" srcOrd="0" destOrd="0" presId="urn:microsoft.com/office/officeart/2005/8/layout/cycle5"/>
    <dgm:cxn modelId="{AED84463-D90D-4BDF-A1A8-D0CE6E383018}" type="presOf" srcId="{15A748C9-533D-45C7-9499-173CD503389E}" destId="{A33B2B07-5AA2-460B-9A74-28C7FEAEF28D}" srcOrd="0" destOrd="0" presId="urn:microsoft.com/office/officeart/2005/8/layout/cycle5"/>
    <dgm:cxn modelId="{71942D50-F47F-4465-AE11-A125972D8258}" srcId="{D61D0ED6-5FD1-461B-AF5A-DA7180A78A7D}" destId="{9BB6FA52-81B5-4886-BCDE-C1C823838249}" srcOrd="2" destOrd="0" parTransId="{F3BF4A18-8D4C-4FB2-8C86-A4EF1FE40659}" sibTransId="{E1A4231B-DBEC-4741-A54A-E0C3D4F2229A}"/>
    <dgm:cxn modelId="{6F08B876-D7D3-4E1E-B25A-C9FE1D49081F}" type="presOf" srcId="{9BB6FA52-81B5-4886-BCDE-C1C823838249}" destId="{01C9185E-823D-4397-A8C6-4A9A3E1449C3}" srcOrd="0" destOrd="0" presId="urn:microsoft.com/office/officeart/2005/8/layout/cycle5"/>
    <dgm:cxn modelId="{7B6E1177-08BE-40B6-95E6-E8BFB03DFCE6}" type="presOf" srcId="{E1A4231B-DBEC-4741-A54A-E0C3D4F2229A}" destId="{4D61FFDE-8F7B-44B3-9747-E84158E6E9AF}" srcOrd="0" destOrd="0" presId="urn:microsoft.com/office/officeart/2005/8/layout/cycle5"/>
    <dgm:cxn modelId="{8F0B5883-D971-4894-8ABF-B8127A2B4C26}" type="presOf" srcId="{D7EE6B3E-C86C-4D31-B144-B6027660342E}" destId="{AA3952DC-4084-4C05-BA34-F8826EC82D40}" srcOrd="0" destOrd="0" presId="urn:microsoft.com/office/officeart/2005/8/layout/cycle5"/>
    <dgm:cxn modelId="{88C12F89-9B41-4B87-9055-88B6C38148E0}" type="presOf" srcId="{D61D0ED6-5FD1-461B-AF5A-DA7180A78A7D}" destId="{CCF1CC5E-A461-44B2-9EB4-ADD12B8454CA}" srcOrd="0" destOrd="0" presId="urn:microsoft.com/office/officeart/2005/8/layout/cycle5"/>
    <dgm:cxn modelId="{8056FD8A-0FE5-4044-AFAD-F3D5E5B56AAD}" type="presOf" srcId="{B5C6B3C9-9805-43D0-96B4-36E664040C19}" destId="{37CA9D6D-05E5-40B8-B132-08B63DE33FE3}" srcOrd="0" destOrd="0" presId="urn:microsoft.com/office/officeart/2005/8/layout/cycle5"/>
    <dgm:cxn modelId="{2ECD18B6-54A4-432B-8AE6-559443B551C6}" type="presOf" srcId="{678772E6-7D93-4889-9058-025FC629D67D}" destId="{3DB40E12-2904-451A-A479-CCA75A14F687}" srcOrd="0" destOrd="0" presId="urn:microsoft.com/office/officeart/2005/8/layout/cycle5"/>
    <dgm:cxn modelId="{05CF9ABF-67F1-4692-AA4F-D05E69CA0AD8}" srcId="{D61D0ED6-5FD1-461B-AF5A-DA7180A78A7D}" destId="{91777A24-00C4-4632-AA29-AB311C9EB3C3}" srcOrd="3" destOrd="0" parTransId="{D771E240-D39E-4B24-872E-8BE087EB9A32}" sibTransId="{5B1B5A4C-8FC2-42E3-BF82-C91D71FB3944}"/>
    <dgm:cxn modelId="{000600C0-8900-4D0B-9054-54B2BE63693B}" srcId="{D61D0ED6-5FD1-461B-AF5A-DA7180A78A7D}" destId="{B5C6B3C9-9805-43D0-96B4-36E664040C19}" srcOrd="5" destOrd="0" parTransId="{4566762E-648D-4135-B202-70325F8ACCF9}" sibTransId="{1E93DBA7-9538-427B-9F69-274A97B4160D}"/>
    <dgm:cxn modelId="{E29F22C1-5B88-4503-A22B-7A1479C099C3}" type="presOf" srcId="{C9F763B4-9316-448B-BD08-A00033A70370}" destId="{F1B3F2C9-3EC2-407F-95CB-B0EB4A725DCD}" srcOrd="0" destOrd="0" presId="urn:microsoft.com/office/officeart/2005/8/layout/cycle5"/>
    <dgm:cxn modelId="{727235C3-996C-4683-9E7F-35B60F40C721}" srcId="{D61D0ED6-5FD1-461B-AF5A-DA7180A78A7D}" destId="{C3A49983-02AB-4754-A9DA-0F95574A70B7}" srcOrd="0" destOrd="0" parTransId="{C518FFBB-53FA-4B8B-8106-B7478E345E0A}" sibTransId="{678772E6-7D93-4889-9058-025FC629D67D}"/>
    <dgm:cxn modelId="{CAB87FC4-D482-4602-B9F1-07984E9428AD}" type="presOf" srcId="{1E93DBA7-9538-427B-9F69-274A97B4160D}" destId="{19297324-FAD5-4A11-8A06-DB02BB16CDC9}" srcOrd="0" destOrd="0" presId="urn:microsoft.com/office/officeart/2005/8/layout/cycle5"/>
    <dgm:cxn modelId="{603D92C5-1A1D-429D-A317-D90E6A49358C}" srcId="{D61D0ED6-5FD1-461B-AF5A-DA7180A78A7D}" destId="{15A748C9-533D-45C7-9499-173CD503389E}" srcOrd="4" destOrd="0" parTransId="{4CCCBAE5-C2BB-406C-88E7-B3846D8AFDD8}" sibTransId="{C9F763B4-9316-448B-BD08-A00033A70370}"/>
    <dgm:cxn modelId="{3680EBE2-6BEA-47B8-8764-B9B5899AF176}" srcId="{D61D0ED6-5FD1-461B-AF5A-DA7180A78A7D}" destId="{D7EE6B3E-C86C-4D31-B144-B6027660342E}" srcOrd="1" destOrd="0" parTransId="{4E2AD421-3165-4DE8-B461-D155E5600505}" sibTransId="{3EF2D640-39FD-4B19-A178-096D7899483D}"/>
    <dgm:cxn modelId="{6F12F7FA-DB22-4FE9-9FD3-DEE656AADA82}" type="presOf" srcId="{C3A49983-02AB-4754-A9DA-0F95574A70B7}" destId="{F10841A3-A78A-4B3C-B10B-1A38BBDF768F}" srcOrd="0" destOrd="0" presId="urn:microsoft.com/office/officeart/2005/8/layout/cycle5"/>
    <dgm:cxn modelId="{88C8F2A3-D896-441B-8D52-E43AA68BB6F8}" type="presParOf" srcId="{CCF1CC5E-A461-44B2-9EB4-ADD12B8454CA}" destId="{F10841A3-A78A-4B3C-B10B-1A38BBDF768F}" srcOrd="0" destOrd="0" presId="urn:microsoft.com/office/officeart/2005/8/layout/cycle5"/>
    <dgm:cxn modelId="{38899561-C44E-4D7E-90D3-ABE9DAF31A86}" type="presParOf" srcId="{CCF1CC5E-A461-44B2-9EB4-ADD12B8454CA}" destId="{0427DA03-739F-406C-85BF-1C915E2D2E4C}" srcOrd="1" destOrd="0" presId="urn:microsoft.com/office/officeart/2005/8/layout/cycle5"/>
    <dgm:cxn modelId="{CD19781E-4507-4FF6-AD78-4FBFC54E90A7}" type="presParOf" srcId="{CCF1CC5E-A461-44B2-9EB4-ADD12B8454CA}" destId="{3DB40E12-2904-451A-A479-CCA75A14F687}" srcOrd="2" destOrd="0" presId="urn:microsoft.com/office/officeart/2005/8/layout/cycle5"/>
    <dgm:cxn modelId="{65E4CD5D-F90B-465F-BB8C-201875DE27FF}" type="presParOf" srcId="{CCF1CC5E-A461-44B2-9EB4-ADD12B8454CA}" destId="{AA3952DC-4084-4C05-BA34-F8826EC82D40}" srcOrd="3" destOrd="0" presId="urn:microsoft.com/office/officeart/2005/8/layout/cycle5"/>
    <dgm:cxn modelId="{77422A2F-06B8-4517-B98B-8B1C08388F5A}" type="presParOf" srcId="{CCF1CC5E-A461-44B2-9EB4-ADD12B8454CA}" destId="{6CCBD1B7-9E3A-444F-9F61-32BB9BC3B76E}" srcOrd="4" destOrd="0" presId="urn:microsoft.com/office/officeart/2005/8/layout/cycle5"/>
    <dgm:cxn modelId="{738ECB65-5956-4F09-9700-D1BF00C2F568}" type="presParOf" srcId="{CCF1CC5E-A461-44B2-9EB4-ADD12B8454CA}" destId="{5A795C6E-6AB7-4595-ADE2-989B5AAB5D15}" srcOrd="5" destOrd="0" presId="urn:microsoft.com/office/officeart/2005/8/layout/cycle5"/>
    <dgm:cxn modelId="{42574607-10F3-46DF-9F1E-066E8DB8BD16}" type="presParOf" srcId="{CCF1CC5E-A461-44B2-9EB4-ADD12B8454CA}" destId="{01C9185E-823D-4397-A8C6-4A9A3E1449C3}" srcOrd="6" destOrd="0" presId="urn:microsoft.com/office/officeart/2005/8/layout/cycle5"/>
    <dgm:cxn modelId="{474564C6-1E8B-4E1D-815B-0CF9A913EC36}" type="presParOf" srcId="{CCF1CC5E-A461-44B2-9EB4-ADD12B8454CA}" destId="{3D057998-6150-4194-9DD6-E1641811830E}" srcOrd="7" destOrd="0" presId="urn:microsoft.com/office/officeart/2005/8/layout/cycle5"/>
    <dgm:cxn modelId="{692ED3DF-7F27-45DB-9C17-73F67B976EE3}" type="presParOf" srcId="{CCF1CC5E-A461-44B2-9EB4-ADD12B8454CA}" destId="{4D61FFDE-8F7B-44B3-9747-E84158E6E9AF}" srcOrd="8" destOrd="0" presId="urn:microsoft.com/office/officeart/2005/8/layout/cycle5"/>
    <dgm:cxn modelId="{65A8EF4E-16A9-4494-93C6-2E20BDB6BEDA}" type="presParOf" srcId="{CCF1CC5E-A461-44B2-9EB4-ADD12B8454CA}" destId="{1BF3CF23-F171-4F58-A614-A5D72F05A5E8}" srcOrd="9" destOrd="0" presId="urn:microsoft.com/office/officeart/2005/8/layout/cycle5"/>
    <dgm:cxn modelId="{7D9BC6CE-27B4-425A-BEFD-E96E5E0B6FED}" type="presParOf" srcId="{CCF1CC5E-A461-44B2-9EB4-ADD12B8454CA}" destId="{0D2F82CA-204A-4EB8-99DF-D53D53B923A2}" srcOrd="10" destOrd="0" presId="urn:microsoft.com/office/officeart/2005/8/layout/cycle5"/>
    <dgm:cxn modelId="{1D2ADA9E-7F1A-48A4-8161-D9F275CAB756}" type="presParOf" srcId="{CCF1CC5E-A461-44B2-9EB4-ADD12B8454CA}" destId="{5483AF14-B664-46B7-9E7F-6B76A9FDEF98}" srcOrd="11" destOrd="0" presId="urn:microsoft.com/office/officeart/2005/8/layout/cycle5"/>
    <dgm:cxn modelId="{9ED199FD-0987-4657-9178-9EB3BE794D3B}" type="presParOf" srcId="{CCF1CC5E-A461-44B2-9EB4-ADD12B8454CA}" destId="{A33B2B07-5AA2-460B-9A74-28C7FEAEF28D}" srcOrd="12" destOrd="0" presId="urn:microsoft.com/office/officeart/2005/8/layout/cycle5"/>
    <dgm:cxn modelId="{89EEE3BF-1FAB-48F0-AF7D-56F8AD3CA6AF}" type="presParOf" srcId="{CCF1CC5E-A461-44B2-9EB4-ADD12B8454CA}" destId="{14303969-0FF2-4CED-9B3E-DA80C5D92773}" srcOrd="13" destOrd="0" presId="urn:microsoft.com/office/officeart/2005/8/layout/cycle5"/>
    <dgm:cxn modelId="{5BB831B9-D608-4B15-8BA3-F8044A6A9C5D}" type="presParOf" srcId="{CCF1CC5E-A461-44B2-9EB4-ADD12B8454CA}" destId="{F1B3F2C9-3EC2-407F-95CB-B0EB4A725DCD}" srcOrd="14" destOrd="0" presId="urn:microsoft.com/office/officeart/2005/8/layout/cycle5"/>
    <dgm:cxn modelId="{6F3E78B1-7142-41E7-9E87-CD3121C95BA4}" type="presParOf" srcId="{CCF1CC5E-A461-44B2-9EB4-ADD12B8454CA}" destId="{37CA9D6D-05E5-40B8-B132-08B63DE33FE3}" srcOrd="15" destOrd="0" presId="urn:microsoft.com/office/officeart/2005/8/layout/cycle5"/>
    <dgm:cxn modelId="{5F395A7D-5B44-4644-8F70-4808A2098CF1}" type="presParOf" srcId="{CCF1CC5E-A461-44B2-9EB4-ADD12B8454CA}" destId="{EB0ABAEB-CA62-4033-A619-2F3AFD098899}" srcOrd="16" destOrd="0" presId="urn:microsoft.com/office/officeart/2005/8/layout/cycle5"/>
    <dgm:cxn modelId="{E6F574F3-2DE4-4FAE-ABBB-1D1E4B9D9F22}" type="presParOf" srcId="{CCF1CC5E-A461-44B2-9EB4-ADD12B8454CA}" destId="{19297324-FAD5-4A11-8A06-DB02BB16CDC9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841A3-A78A-4B3C-B10B-1A38BBDF768F}">
      <dsp:nvSpPr>
        <dsp:cNvPr id="0" name=""/>
        <dsp:cNvSpPr/>
      </dsp:nvSpPr>
      <dsp:spPr>
        <a:xfrm>
          <a:off x="4146576" y="-231931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(Re)Establish Stereotype </a:t>
          </a:r>
        </a:p>
      </dsp:txBody>
      <dsp:txXfrm>
        <a:off x="4221298" y="-157209"/>
        <a:ext cx="3107005" cy="1381251"/>
      </dsp:txXfrm>
    </dsp:sp>
    <dsp:sp modelId="{3DB40E12-2904-451A-A479-CCA75A14F687}">
      <dsp:nvSpPr>
        <dsp:cNvPr id="0" name=""/>
        <dsp:cNvSpPr/>
      </dsp:nvSpPr>
      <dsp:spPr>
        <a:xfrm>
          <a:off x="6031025" y="879502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1763926" y="111343"/>
              </a:moveTo>
              <a:arcTo wR="2502010" hR="2502010" stAng="15170561" swAng="1838978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3952DC-4084-4C05-BA34-F8826EC82D40}">
      <dsp:nvSpPr>
        <dsp:cNvPr id="0" name=""/>
        <dsp:cNvSpPr/>
      </dsp:nvSpPr>
      <dsp:spPr>
        <a:xfrm>
          <a:off x="8197158" y="1081551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Find Contemporary Source</a:t>
          </a:r>
        </a:p>
      </dsp:txBody>
      <dsp:txXfrm>
        <a:off x="8271880" y="1156273"/>
        <a:ext cx="3107005" cy="1381251"/>
      </dsp:txXfrm>
    </dsp:sp>
    <dsp:sp modelId="{5A795C6E-6AB7-4595-ADE2-989B5AAB5D15}">
      <dsp:nvSpPr>
        <dsp:cNvPr id="0" name=""/>
        <dsp:cNvSpPr/>
      </dsp:nvSpPr>
      <dsp:spPr>
        <a:xfrm>
          <a:off x="5032043" y="662601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4972124" y="2103770"/>
              </a:moveTo>
              <a:arcTo wR="2502010" hR="2502010" stAng="21050483" swAng="651676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C9185E-823D-4397-A8C6-4A9A3E1449C3}">
      <dsp:nvSpPr>
        <dsp:cNvPr id="0" name=""/>
        <dsp:cNvSpPr/>
      </dsp:nvSpPr>
      <dsp:spPr>
        <a:xfrm>
          <a:off x="8261730" y="3395647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Analyse Scandinavian Osteology and Archaeology</a:t>
          </a:r>
        </a:p>
      </dsp:txBody>
      <dsp:txXfrm>
        <a:off x="8336452" y="3470369"/>
        <a:ext cx="3107005" cy="1381251"/>
      </dsp:txXfrm>
    </dsp:sp>
    <dsp:sp modelId="{4D61FFDE-8F7B-44B3-9747-E84158E6E9AF}">
      <dsp:nvSpPr>
        <dsp:cNvPr id="0" name=""/>
        <dsp:cNvSpPr/>
      </dsp:nvSpPr>
      <dsp:spPr>
        <a:xfrm>
          <a:off x="5982899" y="184729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3205926" y="4902960"/>
              </a:moveTo>
              <a:arcTo wR="2502010" hR="2502010" stAng="4419588" swAng="1933466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3CF23-F171-4F58-A614-A5D72F05A5E8}">
      <dsp:nvSpPr>
        <dsp:cNvPr id="0" name=""/>
        <dsp:cNvSpPr/>
      </dsp:nvSpPr>
      <dsp:spPr>
        <a:xfrm>
          <a:off x="4130865" y="4772090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Analyse Scandinavian Osteology and Archaeology in Britain</a:t>
          </a:r>
        </a:p>
      </dsp:txBody>
      <dsp:txXfrm>
        <a:off x="4205587" y="4846812"/>
        <a:ext cx="3107005" cy="1381251"/>
      </dsp:txXfrm>
    </dsp:sp>
    <dsp:sp modelId="{5483AF14-B664-46B7-9E7F-6B76A9FDEF98}">
      <dsp:nvSpPr>
        <dsp:cNvPr id="0" name=""/>
        <dsp:cNvSpPr/>
      </dsp:nvSpPr>
      <dsp:spPr>
        <a:xfrm>
          <a:off x="531258" y="184729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3186797" y="4908486"/>
              </a:moveTo>
              <a:arcTo wR="2502010" hR="2502010" stAng="4446946" swAng="1933466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3B2B07-5AA2-460B-9A74-28C7FEAEF28D}">
      <dsp:nvSpPr>
        <dsp:cNvPr id="0" name=""/>
        <dsp:cNvSpPr/>
      </dsp:nvSpPr>
      <dsp:spPr>
        <a:xfrm>
          <a:off x="0" y="3395647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Analyse Osteology and Archaeology of British Natives</a:t>
          </a:r>
        </a:p>
      </dsp:txBody>
      <dsp:txXfrm>
        <a:off x="74722" y="3470369"/>
        <a:ext cx="3107005" cy="1381251"/>
      </dsp:txXfrm>
    </dsp:sp>
    <dsp:sp modelId="{F1B3F2C9-3EC2-407F-95CB-B0EB4A725DCD}">
      <dsp:nvSpPr>
        <dsp:cNvPr id="0" name=""/>
        <dsp:cNvSpPr/>
      </dsp:nvSpPr>
      <dsp:spPr>
        <a:xfrm>
          <a:off x="1477967" y="621564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2676" y="2617718"/>
              </a:moveTo>
              <a:arcTo wR="2502010" hR="2502010" stAng="10640962" swAng="651044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CA9D6D-05E5-40B8-B132-08B63DE33FE3}">
      <dsp:nvSpPr>
        <dsp:cNvPr id="0" name=""/>
        <dsp:cNvSpPr/>
      </dsp:nvSpPr>
      <dsp:spPr>
        <a:xfrm>
          <a:off x="51016" y="1081561"/>
          <a:ext cx="3256449" cy="15306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 the Validity of Contemporary Source</a:t>
          </a:r>
        </a:p>
      </dsp:txBody>
      <dsp:txXfrm>
        <a:off x="125738" y="1156283"/>
        <a:ext cx="3107005" cy="1381251"/>
      </dsp:txXfrm>
    </dsp:sp>
    <dsp:sp modelId="{19297324-FAD5-4A11-8A06-DB02BB16CDC9}">
      <dsp:nvSpPr>
        <dsp:cNvPr id="0" name=""/>
        <dsp:cNvSpPr/>
      </dsp:nvSpPr>
      <dsp:spPr>
        <a:xfrm>
          <a:off x="521498" y="856071"/>
          <a:ext cx="5004021" cy="5004021"/>
        </a:xfrm>
        <a:custGeom>
          <a:avLst/>
          <a:gdLst/>
          <a:ahLst/>
          <a:cxnLst/>
          <a:rect l="0" t="0" r="0" b="0"/>
          <a:pathLst>
            <a:path>
              <a:moveTo>
                <a:pt x="1870817" y="80925"/>
              </a:moveTo>
              <a:arcTo wR="2502010" hR="2502010" stAng="15323271" swAng="1883012"/>
            </a:path>
          </a:pathLst>
        </a:custGeom>
        <a:noFill/>
        <a:ln w="57150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hemeClr val="accent6"/>
        </a:lnRef>
        <a:fillRef idx="0">
          <a:schemeClr val="accent6"/>
        </a:fillRef>
        <a:effectRef idx="0">
          <a:schemeClr val="accent6"/>
        </a:effectRef>
        <a:fontRef idx="minor">
          <a:schemeClr val="tx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48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155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15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83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88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98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10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83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94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31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951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4003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898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4518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665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2349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47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7BAD22D-4838-4281-9E4B-91650A8D6467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686FF-13A5-49C7-AFF1-CC0D6FFC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3513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s://www.freeworldmaps.net/europe/blank_map.html" TargetMode="External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worldmaps.net/europe/blank_map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8" name="Freeform: Shape 11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9F1C0C-F6B5-4B3C-A8B5-7887CE1650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352" y="243488"/>
            <a:ext cx="10260990" cy="3523885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FFFF"/>
                </a:solidFill>
              </a:rPr>
              <a:t>Using osteological and archaeological evidence, assess the validity of contemporary British sources that influence the modern stereotype of the Vikings?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AC425C-7D98-4682-9416-FAADA61181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608" y="4974232"/>
            <a:ext cx="11120478" cy="378997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dirty="0">
                <a:solidFill>
                  <a:schemeClr val="tx1"/>
                </a:solidFill>
              </a:rPr>
              <a:t>Name: Matthew Cowley	Student Number: 1700561	Module Code: HPHI6017</a:t>
            </a:r>
          </a:p>
        </p:txBody>
      </p:sp>
    </p:spTree>
    <p:extLst>
      <p:ext uri="{BB962C8B-B14F-4D97-AF65-F5344CB8AC3E}">
        <p14:creationId xmlns:p14="http://schemas.microsoft.com/office/powerpoint/2010/main" val="2801046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5502A-632D-45E8-9981-2D108D2E9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Stereotype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01EE33-8AB8-4B5F-BECB-7F0A5A5137B7}"/>
              </a:ext>
            </a:extLst>
          </p:cNvPr>
          <p:cNvSpPr txBox="1"/>
          <p:nvPr/>
        </p:nvSpPr>
        <p:spPr>
          <a:xfrm>
            <a:off x="4787585" y="3024372"/>
            <a:ext cx="970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EC284C-0C47-4393-8F99-7FBDAC28DAB7}"/>
              </a:ext>
            </a:extLst>
          </p:cNvPr>
          <p:cNvSpPr txBox="1"/>
          <p:nvPr/>
        </p:nvSpPr>
        <p:spPr>
          <a:xfrm>
            <a:off x="7404417" y="5278902"/>
            <a:ext cx="18934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BRUTISH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36D362-7431-4B65-94BB-C3AFA130AAB7}"/>
              </a:ext>
            </a:extLst>
          </p:cNvPr>
          <p:cNvSpPr txBox="1"/>
          <p:nvPr/>
        </p:nvSpPr>
        <p:spPr>
          <a:xfrm>
            <a:off x="5218195" y="4529935"/>
            <a:ext cx="17556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RAIDER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8B5C61-0544-4A1A-92AA-BD0165DD66EC}"/>
              </a:ext>
            </a:extLst>
          </p:cNvPr>
          <p:cNvSpPr txBox="1"/>
          <p:nvPr/>
        </p:nvSpPr>
        <p:spPr>
          <a:xfrm>
            <a:off x="6681278" y="2240323"/>
            <a:ext cx="2060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SAVAGE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B986E1-7AA2-4E7B-B10D-4CEC49043FB5}"/>
              </a:ext>
            </a:extLst>
          </p:cNvPr>
          <p:cNvSpPr txBox="1"/>
          <p:nvPr/>
        </p:nvSpPr>
        <p:spPr>
          <a:xfrm>
            <a:off x="1048369" y="2279050"/>
            <a:ext cx="1292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RAPE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93B7A0-7E04-4EA0-AEC2-345054BFAFBA}"/>
              </a:ext>
            </a:extLst>
          </p:cNvPr>
          <p:cNvSpPr txBox="1"/>
          <p:nvPr/>
        </p:nvSpPr>
        <p:spPr>
          <a:xfrm>
            <a:off x="1771213" y="3883604"/>
            <a:ext cx="1994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MURDER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6448BF-0BD3-4F7B-AED3-CFA5BFD84CE6}"/>
              </a:ext>
            </a:extLst>
          </p:cNvPr>
          <p:cNvSpPr txBox="1"/>
          <p:nvPr/>
        </p:nvSpPr>
        <p:spPr>
          <a:xfrm>
            <a:off x="3927365" y="1709796"/>
            <a:ext cx="1949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PILLAGE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9BEC7C-7C4A-4314-8D80-105D5A2ADAF9}"/>
              </a:ext>
            </a:extLst>
          </p:cNvPr>
          <p:cNvSpPr txBox="1"/>
          <p:nvPr/>
        </p:nvSpPr>
        <p:spPr>
          <a:xfrm>
            <a:off x="749300" y="5602068"/>
            <a:ext cx="4038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HORNED</a:t>
            </a:r>
            <a:r>
              <a:rPr lang="en-GB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HELMETS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9B7C33A-9771-4363-B8F2-A300E0120DB8}"/>
              </a:ext>
            </a:extLst>
          </p:cNvPr>
          <p:cNvSpPr txBox="1"/>
          <p:nvPr/>
        </p:nvSpPr>
        <p:spPr>
          <a:xfrm>
            <a:off x="7423652" y="3599165"/>
            <a:ext cx="1854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PAGAN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01D671-587C-4E30-8CC3-F698513860D8}"/>
              </a:ext>
            </a:extLst>
          </p:cNvPr>
          <p:cNvSpPr txBox="1"/>
          <p:nvPr/>
        </p:nvSpPr>
        <p:spPr>
          <a:xfrm>
            <a:off x="9771547" y="2925381"/>
            <a:ext cx="21900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BEARDED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BCF9BE8-6972-4745-B485-095C8EEF2169}"/>
              </a:ext>
            </a:extLst>
          </p:cNvPr>
          <p:cNvSpPr txBox="1"/>
          <p:nvPr/>
        </p:nvSpPr>
        <p:spPr>
          <a:xfrm>
            <a:off x="9566363" y="4529934"/>
            <a:ext cx="2448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LONGSHIP</a:t>
            </a:r>
            <a:endParaRPr lang="en-GB" sz="44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DF0134-5161-435A-8B86-E5469EDCDDEA}"/>
              </a:ext>
            </a:extLst>
          </p:cNvPr>
          <p:cNvSpPr txBox="1"/>
          <p:nvPr/>
        </p:nvSpPr>
        <p:spPr>
          <a:xfrm>
            <a:off x="9111110" y="1458356"/>
            <a:ext cx="29033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n w="0"/>
                <a:solidFill>
                  <a:srgbClr val="FFC000"/>
                </a:solidFill>
              </a:rPr>
              <a:t>UNCIVILISED</a:t>
            </a:r>
            <a:endParaRPr lang="en-GB" sz="4400" b="1" dirty="0">
              <a:ln w="0"/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31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99B57F8-94D0-4F74-A3A0-8411F64A9C25}"/>
              </a:ext>
            </a:extLst>
          </p:cNvPr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pic>
          <p:nvPicPr>
            <p:cNvPr id="2050" name="Picture 2" descr="Image result for map of europe&quot;">
              <a:extLst>
                <a:ext uri="{FF2B5EF4-FFF2-40B4-BE49-F238E27FC236}">
                  <a16:creationId xmlns:a16="http://schemas.microsoft.com/office/drawing/2014/main" id="{F8C8116D-FD9B-4833-AC9A-C2DBB3BBA32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51"/>
            <a:stretch/>
          </p:blipFill>
          <p:spPr bwMode="auto">
            <a:xfrm>
              <a:off x="0" y="0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Image result for map of europe&quot;">
              <a:extLst>
                <a:ext uri="{FF2B5EF4-FFF2-40B4-BE49-F238E27FC236}">
                  <a16:creationId xmlns:a16="http://schemas.microsoft.com/office/drawing/2014/main" id="{37101BAC-608C-452B-AAFB-A5CEE39920F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duotone>
                <a:prstClr val="black"/>
                <a:srgbClr val="9E5E9B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89" b="93872" l="10000" r="98906">
                          <a14:foregroundMark x1="68177" y1="93872" x2="67969" y2="93223"/>
                          <a14:foregroundMark x1="66823" y1="88627" x2="66823" y2="88627"/>
                          <a14:foregroundMark x1="77396" y1="87625" x2="91250" y2="87625"/>
                          <a14:foregroundMark x1="91250" y1="87625" x2="92240" y2="86977"/>
                          <a14:foregroundMark x1="98958" y1="91868" x2="98385" y2="85327"/>
                          <a14:foregroundMark x1="95469" y1="65292" x2="92552" y2="51856"/>
                          <a14:foregroundMark x1="92552" y1="51856" x2="86094" y2="43606"/>
                          <a14:foregroundMark x1="84896" y1="6187" x2="92604" y2="3889"/>
                          <a14:foregroundMark x1="60885" y1="78786" x2="60885" y2="78786"/>
                          <a14:backgroundMark x1="31823" y1="68238" x2="63958" y2="63995"/>
                          <a14:backgroundMark x1="60677" y1="61992" x2="57396" y2="54744"/>
                          <a14:backgroundMark x1="57396" y1="54744" x2="49583" y2="50972"/>
                          <a14:backgroundMark x1="49583" y1="50972" x2="44740" y2="50206"/>
                          <a14:backgroundMark x1="56094" y1="71892" x2="57240" y2="76134"/>
                          <a14:backgroundMark x1="65104" y1="24926" x2="63750" y2="14378"/>
                          <a14:backgroundMark x1="66094" y1="45256" x2="67396" y2="38421"/>
                          <a14:backgroundMark x1="67396" y1="38421" x2="67240" y2="354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51"/>
            <a:stretch/>
          </p:blipFill>
          <p:spPr bwMode="auto">
            <a:xfrm>
              <a:off x="0" y="1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4E0B68A-0343-4272-A6DA-D891DC9BEAFE}"/>
                </a:ext>
              </a:extLst>
            </p:cNvPr>
            <p:cNvSpPr txBox="1"/>
            <p:nvPr/>
          </p:nvSpPr>
          <p:spPr>
            <a:xfrm>
              <a:off x="0" y="6642556"/>
              <a:ext cx="577426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dirty="0">
                  <a:solidFill>
                    <a:schemeClr val="bg1"/>
                  </a:solidFill>
                </a:rPr>
                <a:t>Map of Europe, Accessed from: </a:t>
              </a:r>
              <a:r>
                <a:rPr lang="en-GB" sz="800" dirty="0">
                  <a:solidFill>
                    <a:schemeClr val="bg1"/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https://www.freeworldmaps.net/europe/blank_map.html</a:t>
              </a:r>
              <a:r>
                <a:rPr lang="en-GB" sz="800" dirty="0">
                  <a:solidFill>
                    <a:schemeClr val="bg1"/>
                  </a:solidFill>
                </a:rPr>
                <a:t>, on 04/02/2020.</a:t>
              </a:r>
            </a:p>
          </p:txBody>
        </p:sp>
        <p:pic>
          <p:nvPicPr>
            <p:cNvPr id="64" name="Picture 2" descr="Image result for map of europe&quot;">
              <a:extLst>
                <a:ext uri="{FF2B5EF4-FFF2-40B4-BE49-F238E27FC236}">
                  <a16:creationId xmlns:a16="http://schemas.microsoft.com/office/drawing/2014/main" id="{D3DF4D17-859B-4F6C-BC94-1BC1871F28D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487" b="92575" l="10000" r="90000">
                          <a14:foregroundMark x1="23229" y1="81261" x2="17969" y2="79081"/>
                          <a14:foregroundMark x1="20781" y1="90866" x2="14323" y2="90218"/>
                          <a14:foregroundMark x1="10104" y1="85798" x2="12031" y2="79552"/>
                          <a14:foregroundMark x1="12031" y1="79552" x2="12448" y2="78727"/>
                          <a14:foregroundMark x1="28177" y1="87154" x2="28177" y2="87154"/>
                          <a14:foregroundMark x1="31406" y1="85975" x2="31406" y2="85975"/>
                          <a14:foregroundMark x1="30208" y1="85975" x2="30208" y2="85975"/>
                          <a14:foregroundMark x1="33281" y1="85327" x2="33281" y2="85327"/>
                          <a14:foregroundMark x1="42344" y1="85504" x2="42344" y2="85504"/>
                          <a14:foregroundMark x1="42865" y1="80259" x2="42865" y2="80259"/>
                          <a14:foregroundMark x1="43542" y1="78609" x2="43542" y2="78609"/>
                          <a14:foregroundMark x1="50677" y1="92575" x2="50677" y2="92575"/>
                          <a14:foregroundMark x1="55573" y1="91043" x2="55573" y2="91043"/>
                          <a14:backgroundMark x1="45625" y1="41603" x2="45625" y2="41603"/>
                          <a14:backgroundMark x1="67031" y1="34119" x2="67031" y2="34119"/>
                          <a14:backgroundMark x1="68125" y1="39305" x2="68125" y2="39305"/>
                          <a14:backgroundMark x1="65365" y1="43724" x2="65365" y2="43724"/>
                          <a14:backgroundMark x1="69583" y1="46199" x2="69583" y2="46199"/>
                          <a14:backgroundMark x1="74219" y1="55333" x2="79063" y2="55804"/>
                          <a14:backgroundMark x1="76198" y1="64231" x2="76198" y2="64231"/>
                          <a14:backgroundMark x1="77292" y1="67472" x2="77292" y2="67472"/>
                          <a14:backgroundMark x1="74323" y1="70006" x2="74323" y2="70006"/>
                          <a14:backgroundMark x1="69115" y1="69476" x2="72760" y2="76900"/>
                          <a14:backgroundMark x1="66667" y1="78609" x2="64583" y2="78727"/>
                          <a14:backgroundMark x1="61042" y1="78609" x2="61042" y2="786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51"/>
            <a:stretch/>
          </p:blipFill>
          <p:spPr bwMode="auto">
            <a:xfrm>
              <a:off x="0" y="1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2" descr="Image result for map of europe&quot;">
              <a:extLst>
                <a:ext uri="{FF2B5EF4-FFF2-40B4-BE49-F238E27FC236}">
                  <a16:creationId xmlns:a16="http://schemas.microsoft.com/office/drawing/2014/main" id="{8392A652-1591-4905-8FD1-2EAF04C35DE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05" b="86444" l="10000" r="90000">
                          <a14:foregroundMark x1="28750" y1="51503" x2="28698" y2="44608"/>
                          <a14:foregroundMark x1="28698" y1="44608" x2="27187" y2="38185"/>
                          <a14:foregroundMark x1="27187" y1="38185" x2="27187" y2="36535"/>
                          <a14:foregroundMark x1="21094" y1="45905" x2="21094" y2="45905"/>
                          <a14:foregroundMark x1="32656" y1="50560" x2="32656" y2="50560"/>
                          <a14:foregroundMark x1="33125" y1="51149" x2="32396" y2="50265"/>
                          <a14:foregroundMark x1="33021" y1="50147" x2="32396" y2="51503"/>
                          <a14:foregroundMark x1="32865" y1="50147" x2="31979" y2="50147"/>
                          <a14:foregroundMark x1="32917" y1="50737" x2="30417" y2="51149"/>
                          <a14:foregroundMark x1="33385" y1="28816" x2="33385" y2="28816"/>
                          <a14:foregroundMark x1="20833" y1="40896" x2="21615" y2="40896"/>
                          <a14:foregroundMark x1="25625" y1="38833" x2="25260" y2="38951"/>
                          <a14:foregroundMark x1="25417" y1="35121" x2="25417" y2="35121"/>
                          <a14:foregroundMark x1="25521" y1="32882" x2="25521" y2="32882"/>
                          <a14:foregroundMark x1="21159" y1="54504" x2="23077" y2="55256"/>
                          <a14:foregroundMark x1="32268" y1="53447" x2="32292" y2="54037"/>
                          <a14:foregroundMark x1="32093" y1="49162" x2="32268" y2="53447"/>
                          <a14:foregroundMark x1="32262" y1="53447" x2="32040" y2="49157"/>
                          <a14:foregroundMark x1="32292" y1="54037" x2="32262" y2="53447"/>
                          <a14:foregroundMark x1="28229" y1="22157" x2="28229" y2="22157"/>
                          <a14:foregroundMark x1="30469" y1="31644" x2="30469" y2="31644"/>
                          <a14:foregroundMark x1="25260" y1="46553" x2="25260" y2="46553"/>
                          <a14:foregroundMark x1="25833" y1="43783" x2="25833" y2="43783"/>
                          <a14:foregroundMark x1="25000" y1="40306" x2="25000" y2="40306"/>
                          <a14:foregroundMark x1="28438" y1="54685" x2="28438" y2="54685"/>
                          <a14:foregroundMark x1="25677" y1="32587" x2="25677" y2="32587"/>
                          <a14:backgroundMark x1="19688" y1="74956" x2="98490" y2="55038"/>
                          <a14:backgroundMark x1="98490" y1="55038" x2="79896" y2="39835"/>
                          <a14:backgroundMark x1="79896" y1="39835" x2="46406" y2="33648"/>
                          <a14:backgroundMark x1="35907" y1="42588" x2="35798" y2="42681"/>
                          <a14:backgroundMark x1="46406" y1="33648" x2="35975" y2="42529"/>
                          <a14:backgroundMark x1="33369" y1="53161" x2="36615" y2="63288"/>
                          <a14:backgroundMark x1="36615" y1="63288" x2="41823" y2="71243"/>
                          <a14:backgroundMark x1="41823" y1="71243" x2="57031" y2="80554"/>
                          <a14:backgroundMark x1="33688" y1="54236" x2="61823" y2="46612"/>
                          <a14:backgroundMark x1="61823" y1="46612" x2="69635" y2="46435"/>
                          <a14:backgroundMark x1="69635" y1="46435" x2="71563" y2="45374"/>
                          <a14:backgroundMark x1="71563" y1="46965" x2="67969" y2="90984"/>
                          <a14:backgroundMark x1="74531" y1="82440" x2="50469" y2="68827"/>
                          <a14:backgroundMark x1="26927" y1="31291" x2="26927" y2="31291"/>
                          <a14:backgroundMark x1="29531" y1="28226" x2="22604" y2="28049"/>
                          <a14:backgroundMark x1="34479" y1="50854" x2="32396" y2="44962"/>
                          <a14:backgroundMark x1="32396" y1="44962" x2="32500" y2="36123"/>
                          <a14:backgroundMark x1="32500" y1="36123" x2="34740" y2="30583"/>
                          <a14:backgroundMark x1="34740" y1="30583" x2="35313" y2="30583"/>
                          <a14:backgroundMark x1="35417" y1="33058" x2="35417" y2="42958"/>
                          <a14:backgroundMark x1="35417" y1="42958" x2="35469" y2="43194"/>
                          <a14:backgroundMark x1="36615" y1="37655" x2="33802" y2="34119"/>
                          <a14:backgroundMark x1="37448" y1="34708" x2="34688" y2="47496"/>
                          <a14:backgroundMark x1="35052" y1="50383" x2="33594" y2="43547"/>
                          <a14:backgroundMark x1="33594" y1="43547" x2="35208" y2="50383"/>
                          <a14:backgroundMark x1="34010" y1="47672" x2="31094" y2="43076"/>
                          <a14:backgroundMark x1="31094" y1="43076" x2="31042" y2="42840"/>
                          <a14:backgroundMark x1="31615" y1="43076" x2="33542" y2="45610"/>
                          <a14:backgroundMark x1="34792" y1="42133" x2="33854" y2="42310"/>
                          <a14:backgroundMark x1="33802" y1="43017" x2="33802" y2="43017"/>
                          <a14:backgroundMark x1="35260" y1="40896" x2="32865" y2="43783"/>
                          <a14:backgroundMark x1="34583" y1="32999" x2="34948" y2="27048"/>
                          <a14:backgroundMark x1="34844" y1="28108" x2="34271" y2="32882"/>
                          <a14:backgroundMark x1="35365" y1="33765" x2="33906" y2="33058"/>
                          <a14:backgroundMark x1="19792" y1="57219" x2="31979" y2="55981"/>
                          <a14:backgroundMark x1="31979" y1="55981" x2="33542" y2="54449"/>
                          <a14:backgroundMark x1="32396" y1="53153" x2="33542" y2="53035"/>
                          <a14:backgroundMark x1="33177" y1="52740" x2="34583" y2="50913"/>
                          <a14:backgroundMark x1="32083" y1="53447" x2="32083" y2="53447"/>
                          <a14:backgroundMark x1="32292" y1="53035" x2="32292" y2="53035"/>
                          <a14:backgroundMark x1="32292" y1="53212" x2="32292" y2="53212"/>
                          <a14:backgroundMark x1="31458" y1="55156" x2="31667" y2="55156"/>
                          <a14:backgroundMark x1="23698" y1="55804" x2="23750" y2="55038"/>
                          <a14:backgroundMark x1="24896" y1="55510" x2="22969" y2="55038"/>
                          <a14:backgroundMark x1="23281" y1="55038" x2="22500" y2="55451"/>
                          <a14:backgroundMark x1="20469" y1="54272" x2="22031" y2="50442"/>
                          <a14:backgroundMark x1="21198" y1="34001" x2="11563" y2="50383"/>
                          <a14:backgroundMark x1="23021" y1="27342" x2="18802" y2="31585"/>
                          <a14:backgroundMark x1="18802" y1="31585" x2="14010" y2="44078"/>
                          <a14:backgroundMark x1="14010" y1="44078" x2="14010" y2="44078"/>
                          <a14:backgroundMark x1="14010" y1="46258" x2="19792" y2="23159"/>
                          <a14:backgroundMark x1="19792" y1="23159" x2="23438" y2="16853"/>
                          <a14:backgroundMark x1="23438" y1="16853" x2="22552" y2="24160"/>
                          <a14:backgroundMark x1="22552" y1="24160" x2="21510" y2="27401"/>
                          <a14:backgroundMark x1="18594" y1="54685" x2="14740" y2="51974"/>
                          <a14:backgroundMark x1="14740" y1="51974" x2="14375" y2="51503"/>
                          <a14:backgroundMark x1="19792" y1="51621" x2="18125" y2="54862"/>
                          <a14:backgroundMark x1="15104" y1="54390" x2="13802" y2="47378"/>
                          <a14:backgroundMark x1="13802" y1="47378" x2="13750" y2="46847"/>
                          <a14:backgroundMark x1="14063" y1="47142" x2="15052" y2="51797"/>
                          <a14:backgroundMark x1="15313" y1="53447" x2="14531" y2="45846"/>
                          <a14:backgroundMark x1="16510" y1="52740" x2="21198" y2="54449"/>
                          <a14:backgroundMark x1="14010" y1="46847" x2="15052" y2="53329"/>
                          <a14:backgroundMark x1="15052" y1="53329" x2="13698" y2="39658"/>
                          <a14:backgroundMark x1="16406" y1="33176" x2="22292" y2="20035"/>
                          <a14:backgroundMark x1="22292" y1="20035" x2="15365" y2="33117"/>
                          <a14:backgroundMark x1="27328" y1="22157" x2="33438" y2="16559"/>
                          <a14:backgroundMark x1="15365" y1="33117" x2="27328" y2="22157"/>
                          <a14:backgroundMark x1="33438" y1="16559" x2="28542" y2="22275"/>
                          <a14:backgroundMark x1="28542" y1="22275" x2="17917" y2="27342"/>
                          <a14:backgroundMark x1="27826" y1="22157" x2="24740" y2="20742"/>
                          <a14:backgroundMark x1="32708" y1="24396" x2="27826" y2="22157"/>
                          <a14:backgroundMark x1="24740" y1="20742" x2="26927" y2="19859"/>
                          <a14:backgroundMark x1="29531" y1="21685" x2="32865" y2="25221"/>
                          <a14:backgroundMark x1="32865" y1="25221" x2="34531" y2="28403"/>
                          <a14:backgroundMark x1="28333" y1="20448" x2="26302" y2="20566"/>
                          <a14:backgroundMark x1="24219" y1="20153" x2="24219" y2="20153"/>
                          <a14:backgroundMark x1="24219" y1="20566" x2="23854" y2="23041"/>
                          <a14:backgroundMark x1="23594" y1="23630" x2="24167" y2="19976"/>
                          <a14:backgroundMark x1="20781" y1="31055" x2="13385" y2="35062"/>
                          <a14:backgroundMark x1="32396" y1="44903" x2="31979" y2="46553"/>
                          <a14:backgroundMark x1="32396" y1="47672" x2="32292" y2="48851"/>
                          <a14:backgroundMark x1="32083" y1="47613" x2="32083" y2="47613"/>
                          <a14:backgroundMark x1="32083" y1="47024" x2="31927" y2="49146"/>
                          <a14:backgroundMark x1="15573" y1="34296" x2="17760" y2="355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51"/>
            <a:stretch/>
          </p:blipFill>
          <p:spPr bwMode="auto">
            <a:xfrm>
              <a:off x="0" y="1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Picture 2" descr="Image result for map of europe&quot;">
              <a:extLst>
                <a:ext uri="{FF2B5EF4-FFF2-40B4-BE49-F238E27FC236}">
                  <a16:creationId xmlns:a16="http://schemas.microsoft.com/office/drawing/2014/main" id="{C08A4405-0E47-4551-A49E-EA3536F2956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duotone>
                <a:prstClr val="black"/>
                <a:srgbClr val="54849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2239" b="86388" l="10000" r="90000">
                          <a14:foregroundMark x1="18698" y1="10371" x2="18698" y2="10371"/>
                          <a14:foregroundMark x1="17292" y1="6423" x2="16927" y2="7543"/>
                          <a14:foregroundMark x1="16615" y1="6423" x2="15833" y2="5657"/>
                          <a14:foregroundMark x1="15313" y1="8486" x2="14635" y2="8073"/>
                          <a14:foregroundMark x1="46823" y1="28816" x2="57344" y2="13259"/>
                          <a14:foregroundMark x1="57344" y1="13259" x2="63594" y2="10548"/>
                          <a14:foregroundMark x1="53229" y1="8662" x2="53229" y2="8662"/>
                          <a14:foregroundMark x1="54688" y1="6777" x2="54688" y2="6777"/>
                          <a14:foregroundMark x1="60625" y1="2239" x2="60625" y2="2239"/>
                          <a14:foregroundMark x1="45521" y1="41249" x2="45521" y2="41249"/>
                          <a14:foregroundMark x1="46719" y1="44844" x2="46719" y2="44844"/>
                          <a14:foregroundMark x1="44531" y1="40130" x2="44531" y2="40130"/>
                          <a14:foregroundMark x1="47917" y1="46140" x2="47917" y2="46140"/>
                          <a14:foregroundMark x1="48490" y1="44255" x2="48490" y2="44255"/>
                          <a14:foregroundMark x1="52812" y1="44844" x2="52812" y2="44844"/>
                          <a14:foregroundMark x1="55313" y1="40306" x2="55313" y2="40306"/>
                          <a14:foregroundMark x1="57396" y1="39010" x2="57396" y2="39010"/>
                          <a14:foregroundMark x1="55104" y1="41249" x2="55104" y2="41249"/>
                          <a14:foregroundMark x1="66927" y1="34473" x2="66927" y2="34473"/>
                          <a14:foregroundMark x1="66563" y1="39717" x2="66563" y2="39717"/>
                          <a14:foregroundMark x1="64583" y1="44255" x2="64583" y2="44255"/>
                          <a14:foregroundMark x1="61510" y1="45021" x2="61510" y2="45021"/>
                          <a14:foregroundMark x1="62396" y1="35769" x2="62396" y2="35769"/>
                          <a14:foregroundMark x1="62500" y1="34296" x2="62500" y2="34296"/>
                          <a14:foregroundMark x1="28177" y1="22392" x2="28177" y2="22392"/>
                          <a14:foregroundMark x1="57396" y1="38185" x2="57396" y2="38185"/>
                          <a14:foregroundMark x1="57813" y1="37419" x2="57813" y2="37419"/>
                          <a14:backgroundMark x1="31719" y1="63642" x2="74844" y2="49735"/>
                          <a14:backgroundMark x1="88542" y1="60106" x2="37344" y2="8420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51"/>
            <a:stretch/>
          </p:blipFill>
          <p:spPr bwMode="auto">
            <a:xfrm>
              <a:off x="0" y="-1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92AA08D-B9D3-40D8-9709-EF0052308EA1}"/>
                </a:ext>
              </a:extLst>
            </p:cNvPr>
            <p:cNvSpPr txBox="1"/>
            <p:nvPr/>
          </p:nvSpPr>
          <p:spPr>
            <a:xfrm>
              <a:off x="140675" y="967152"/>
              <a:ext cx="2100255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u="sng" dirty="0">
                  <a:solidFill>
                    <a:schemeClr val="bg1"/>
                  </a:solidFill>
                </a:rPr>
                <a:t>KEY</a:t>
              </a:r>
            </a:p>
            <a:p>
              <a:endParaRPr lang="en-GB" dirty="0">
                <a:solidFill>
                  <a:schemeClr val="bg1"/>
                </a:solidFill>
              </a:endParaRPr>
            </a:p>
            <a:p>
              <a:r>
                <a:rPr lang="en-GB" dirty="0">
                  <a:solidFill>
                    <a:srgbClr val="00B0F0"/>
                  </a:solidFill>
                </a:rPr>
                <a:t>Scandinavia</a:t>
              </a:r>
            </a:p>
            <a:p>
              <a:r>
                <a:rPr lang="en-GB" dirty="0">
                  <a:solidFill>
                    <a:srgbClr val="C00000"/>
                  </a:solidFill>
                </a:rPr>
                <a:t>Britain</a:t>
              </a:r>
            </a:p>
            <a:p>
              <a:r>
                <a:rPr lang="en-GB" dirty="0">
                  <a:solidFill>
                    <a:schemeClr val="accent3"/>
                  </a:solidFill>
                </a:rPr>
                <a:t>Mainland Europe</a:t>
              </a:r>
            </a:p>
            <a:p>
              <a:r>
                <a:rPr lang="en-GB" dirty="0">
                  <a:solidFill>
                    <a:srgbClr val="EB35DE"/>
                  </a:solidFill>
                </a:rPr>
                <a:t>Eastern Frontier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3169B52-3426-4136-BF8D-1B7FCBD9C280}"/>
              </a:ext>
            </a:extLst>
          </p:cNvPr>
          <p:cNvSpPr txBox="1"/>
          <p:nvPr/>
        </p:nvSpPr>
        <p:spPr>
          <a:xfrm>
            <a:off x="2477888" y="123092"/>
            <a:ext cx="4513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Initial Scope of Study</a:t>
            </a:r>
          </a:p>
        </p:txBody>
      </p:sp>
    </p:spTree>
    <p:extLst>
      <p:ext uri="{BB962C8B-B14F-4D97-AF65-F5344CB8AC3E}">
        <p14:creationId xmlns:p14="http://schemas.microsoft.com/office/powerpoint/2010/main" val="1290980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>
            <a:extLst>
              <a:ext uri="{FF2B5EF4-FFF2-40B4-BE49-F238E27FC236}">
                <a16:creationId xmlns:a16="http://schemas.microsoft.com/office/drawing/2014/main" id="{7F78F588-D759-4302-8F41-1C1A8CAF1135}"/>
              </a:ext>
            </a:extLst>
          </p:cNvPr>
          <p:cNvGrpSpPr/>
          <p:nvPr/>
        </p:nvGrpSpPr>
        <p:grpSpPr>
          <a:xfrm>
            <a:off x="-58290" y="0"/>
            <a:ext cx="12250290" cy="6858000"/>
            <a:chOff x="-58290" y="0"/>
            <a:chExt cx="12250290" cy="6858000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9AECDAC7-0556-488A-9C57-0792EDEEB8B9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pic>
            <p:nvPicPr>
              <p:cNvPr id="4" name="Picture 2" descr="Image result for map of europe&quot;">
                <a:extLst>
                  <a:ext uri="{FF2B5EF4-FFF2-40B4-BE49-F238E27FC236}">
                    <a16:creationId xmlns:a16="http://schemas.microsoft.com/office/drawing/2014/main" id="{B5636FDF-2DCC-4176-8480-793746FFE0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05" t="2172" r="34562" b="44146"/>
              <a:stretch/>
            </p:blipFill>
            <p:spPr bwMode="auto">
              <a:xfrm>
                <a:off x="0" y="0"/>
                <a:ext cx="12192000" cy="6858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6CB3B6AB-4919-4A5D-B70B-CC8B935E95A2}"/>
                  </a:ext>
                </a:extLst>
              </p:cNvPr>
              <p:cNvSpPr/>
              <p:nvPr/>
            </p:nvSpPr>
            <p:spPr>
              <a:xfrm>
                <a:off x="8616483" y="5334766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0B734BFE-2A72-4902-9F28-6CCAD042DED7}"/>
                  </a:ext>
                </a:extLst>
              </p:cNvPr>
              <p:cNvSpPr/>
              <p:nvPr/>
            </p:nvSpPr>
            <p:spPr>
              <a:xfrm>
                <a:off x="8574390" y="5255460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6B73E67-6A24-4174-A94C-6B7C40B44435}"/>
                  </a:ext>
                </a:extLst>
              </p:cNvPr>
              <p:cNvSpPr/>
              <p:nvPr/>
            </p:nvSpPr>
            <p:spPr>
              <a:xfrm>
                <a:off x="8952682" y="5137948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962CB5D1-2782-4DB4-8D98-82F0511A4FB3}"/>
                  </a:ext>
                </a:extLst>
              </p:cNvPr>
              <p:cNvSpPr/>
              <p:nvPr/>
            </p:nvSpPr>
            <p:spPr>
              <a:xfrm>
                <a:off x="10350320" y="4541367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C90F341E-5E90-4576-A171-28A744ECAC57}"/>
                  </a:ext>
                </a:extLst>
              </p:cNvPr>
              <p:cNvSpPr/>
              <p:nvPr/>
            </p:nvSpPr>
            <p:spPr>
              <a:xfrm>
                <a:off x="10157993" y="4581020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0B15BDEF-5CE8-4062-8968-64577627D652}"/>
                  </a:ext>
                </a:extLst>
              </p:cNvPr>
              <p:cNvSpPr/>
              <p:nvPr/>
            </p:nvSpPr>
            <p:spPr>
              <a:xfrm>
                <a:off x="10200086" y="4692491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4E370745-4E5E-4FEB-9A7C-441E01BA8F96}"/>
                  </a:ext>
                </a:extLst>
              </p:cNvPr>
              <p:cNvSpPr/>
              <p:nvPr/>
            </p:nvSpPr>
            <p:spPr>
              <a:xfrm>
                <a:off x="10073807" y="3632328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6801D01-32FD-4C07-9C31-9CC857694A11}"/>
                  </a:ext>
                </a:extLst>
              </p:cNvPr>
              <p:cNvSpPr/>
              <p:nvPr/>
            </p:nvSpPr>
            <p:spPr>
              <a:xfrm>
                <a:off x="10034717" y="3831998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F8418E16-09EA-433B-B462-83DD383EA3E6}"/>
                  </a:ext>
                </a:extLst>
              </p:cNvPr>
              <p:cNvSpPr/>
              <p:nvPr/>
            </p:nvSpPr>
            <p:spPr>
              <a:xfrm>
                <a:off x="11399736" y="4293935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A8A8910-1537-467E-8DE6-883E81D4A3F6}"/>
                  </a:ext>
                </a:extLst>
              </p:cNvPr>
              <p:cNvSpPr/>
              <p:nvPr/>
            </p:nvSpPr>
            <p:spPr>
              <a:xfrm>
                <a:off x="2564523" y="5633286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A1706E0D-725F-4602-9672-46AEA66DAE2A}"/>
                  </a:ext>
                </a:extLst>
              </p:cNvPr>
              <p:cNvSpPr/>
              <p:nvPr/>
            </p:nvSpPr>
            <p:spPr>
              <a:xfrm>
                <a:off x="4435191" y="3469541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27A0DC11-C5F4-4C73-9E01-3A05921A435E}"/>
                  </a:ext>
                </a:extLst>
              </p:cNvPr>
              <p:cNvSpPr/>
              <p:nvPr/>
            </p:nvSpPr>
            <p:spPr>
              <a:xfrm>
                <a:off x="3793457" y="5492677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DEE9769A-B402-4EBF-94C4-61FCAE83A256}"/>
                  </a:ext>
                </a:extLst>
              </p:cNvPr>
              <p:cNvSpPr/>
              <p:nvPr/>
            </p:nvSpPr>
            <p:spPr>
              <a:xfrm>
                <a:off x="3274606" y="5845977"/>
                <a:ext cx="84186" cy="7930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B91551-8000-42F4-968B-44CFB69E2A66}"/>
                  </a:ext>
                </a:extLst>
              </p:cNvPr>
              <p:cNvSpPr txBox="1"/>
              <p:nvPr/>
            </p:nvSpPr>
            <p:spPr>
              <a:xfrm>
                <a:off x="4435191" y="3386083"/>
                <a:ext cx="651140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Jarlshof</a:t>
                </a:r>
                <a:endParaRPr lang="en-GB" sz="10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16B9CA4F-6F05-472B-9E36-EA532EDFA35F}"/>
                  </a:ext>
                </a:extLst>
              </p:cNvPr>
              <p:cNvSpPr/>
              <p:nvPr/>
            </p:nvSpPr>
            <p:spPr>
              <a:xfrm>
                <a:off x="3820457" y="5374419"/>
                <a:ext cx="971741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Coppergate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0ED7552F-7DA5-4D5F-AA8A-D24E7A6E2D37}"/>
                  </a:ext>
                </a:extLst>
              </p:cNvPr>
              <p:cNvSpPr/>
              <p:nvPr/>
            </p:nvSpPr>
            <p:spPr>
              <a:xfrm>
                <a:off x="3195631" y="5869988"/>
                <a:ext cx="639919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Repton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8F2C0FA7-24B2-4A8B-96D1-DBB8920667F4}"/>
                  </a:ext>
                </a:extLst>
              </p:cNvPr>
              <p:cNvSpPr/>
              <p:nvPr/>
            </p:nvSpPr>
            <p:spPr>
              <a:xfrm>
                <a:off x="2073457" y="5409219"/>
                <a:ext cx="1066318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Llanbedrgoch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13AC981-02BD-489E-AC30-805386E544E4}"/>
                  </a:ext>
                </a:extLst>
              </p:cNvPr>
              <p:cNvSpPr/>
              <p:nvPr/>
            </p:nvSpPr>
            <p:spPr>
              <a:xfrm>
                <a:off x="9976491" y="3386083"/>
                <a:ext cx="702436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Skämsta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C439E4C7-0D58-4EF4-96BE-7C4A8A3E68E9}"/>
                  </a:ext>
                </a:extLst>
              </p:cNvPr>
              <p:cNvSpPr/>
              <p:nvPr/>
            </p:nvSpPr>
            <p:spPr>
              <a:xfrm>
                <a:off x="9728778" y="3808610"/>
                <a:ext cx="474810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Birka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5068742-C525-4CEA-AEF1-7C47898ACB8D}"/>
                  </a:ext>
                </a:extLst>
              </p:cNvPr>
              <p:cNvSpPr/>
              <p:nvPr/>
            </p:nvSpPr>
            <p:spPr>
              <a:xfrm>
                <a:off x="11396799" y="4250130"/>
                <a:ext cx="566181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Salme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C7CD1371-6806-4831-A78A-78652FC69320}"/>
                  </a:ext>
                </a:extLst>
              </p:cNvPr>
              <p:cNvSpPr/>
              <p:nvPr/>
            </p:nvSpPr>
            <p:spPr>
              <a:xfrm>
                <a:off x="10378407" y="4459624"/>
                <a:ext cx="724878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Slite</a:t>
                </a:r>
                <a:r>
                  <a:rPr lang="en-GB" sz="1000" dirty="0">
                    <a:solidFill>
                      <a:schemeClr val="bg1"/>
                    </a:solidFill>
                  </a:rPr>
                  <a:t> </a:t>
                </a:r>
                <a:r>
                  <a:rPr lang="en-GB" sz="1000" dirty="0" err="1">
                    <a:solidFill>
                      <a:schemeClr val="bg1"/>
                    </a:solidFill>
                  </a:rPr>
                  <a:t>Torg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A3BA4B69-7054-4A90-A85D-7EFBBDC45DF5}"/>
                  </a:ext>
                </a:extLst>
              </p:cNvPr>
              <p:cNvSpPr/>
              <p:nvPr/>
            </p:nvSpPr>
            <p:spPr>
              <a:xfrm>
                <a:off x="9385854" y="4429184"/>
                <a:ext cx="856325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Kopparsvik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9D2E1D3C-16BA-44BB-9FE9-5C082EEF5560}"/>
                  </a:ext>
                </a:extLst>
              </p:cNvPr>
              <p:cNvSpPr/>
              <p:nvPr/>
            </p:nvSpPr>
            <p:spPr>
              <a:xfrm>
                <a:off x="9789795" y="4667512"/>
                <a:ext cx="503664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Fröjel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53F1A2F7-0DB2-4E31-9B42-30373AD1DF49}"/>
                  </a:ext>
                </a:extLst>
              </p:cNvPr>
              <p:cNvSpPr/>
              <p:nvPr/>
            </p:nvSpPr>
            <p:spPr>
              <a:xfrm>
                <a:off x="8947804" y="5139416"/>
                <a:ext cx="724878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Fjälkinge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AAD54DC-E5BA-4AEE-9DAE-DA3485BED3F1}"/>
                  </a:ext>
                </a:extLst>
              </p:cNvPr>
              <p:cNvSpPr/>
              <p:nvPr/>
            </p:nvSpPr>
            <p:spPr>
              <a:xfrm>
                <a:off x="8371398" y="5339086"/>
                <a:ext cx="768159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Vannhög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4D4548A1-4D43-44EA-A9C3-0B9910BA9E4F}"/>
                  </a:ext>
                </a:extLst>
              </p:cNvPr>
              <p:cNvSpPr/>
              <p:nvPr/>
            </p:nvSpPr>
            <p:spPr>
              <a:xfrm>
                <a:off x="8182112" y="5090937"/>
                <a:ext cx="657552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dirty="0" err="1">
                    <a:solidFill>
                      <a:schemeClr val="bg1"/>
                    </a:solidFill>
                  </a:rPr>
                  <a:t>Trinitatis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C0A9283-2829-4F08-A47C-21DA25499F9F}"/>
                </a:ext>
              </a:extLst>
            </p:cNvPr>
            <p:cNvSpPr/>
            <p:nvPr/>
          </p:nvSpPr>
          <p:spPr>
            <a:xfrm>
              <a:off x="1911107" y="5613221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F3D79DA-8FCD-48A1-A45F-50ADECE7AF40}"/>
                </a:ext>
              </a:extLst>
            </p:cNvPr>
            <p:cNvSpPr/>
            <p:nvPr/>
          </p:nvSpPr>
          <p:spPr>
            <a:xfrm>
              <a:off x="1466029" y="5869224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C6EA1DEB-DC45-4123-89D1-576D79A1417A}"/>
                </a:ext>
              </a:extLst>
            </p:cNvPr>
            <p:cNvSpPr/>
            <p:nvPr/>
          </p:nvSpPr>
          <p:spPr>
            <a:xfrm>
              <a:off x="728275" y="5255460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B3E34EF2-7374-46A7-82C4-84BA9040C293}"/>
                </a:ext>
              </a:extLst>
            </p:cNvPr>
            <p:cNvSpPr/>
            <p:nvPr/>
          </p:nvSpPr>
          <p:spPr>
            <a:xfrm>
              <a:off x="2539016" y="5360905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DEE3023-9FD3-451D-8D49-48D4CD2E5FC8}"/>
                </a:ext>
              </a:extLst>
            </p:cNvPr>
            <p:cNvSpPr/>
            <p:nvPr/>
          </p:nvSpPr>
          <p:spPr>
            <a:xfrm>
              <a:off x="3971161" y="3671981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84E36C6-6527-4250-826C-2127D394D856}"/>
                </a:ext>
              </a:extLst>
            </p:cNvPr>
            <p:cNvSpPr/>
            <p:nvPr/>
          </p:nvSpPr>
          <p:spPr>
            <a:xfrm>
              <a:off x="3949320" y="3665549"/>
              <a:ext cx="458780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Scar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7BDA005-0B70-4513-9BCF-E79345DAB35B}"/>
                </a:ext>
              </a:extLst>
            </p:cNvPr>
            <p:cNvSpPr/>
            <p:nvPr/>
          </p:nvSpPr>
          <p:spPr>
            <a:xfrm>
              <a:off x="2298221" y="5151475"/>
              <a:ext cx="849913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Balladoole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405782F-C44C-405E-AC62-C6D20F71BA81}"/>
                </a:ext>
              </a:extLst>
            </p:cNvPr>
            <p:cNvSpPr/>
            <p:nvPr/>
          </p:nvSpPr>
          <p:spPr>
            <a:xfrm>
              <a:off x="71265" y="5076295"/>
              <a:ext cx="77617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Eyrephort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987B6BB-CB3E-48F4-97A3-29B8AB1DFF17}"/>
                </a:ext>
              </a:extLst>
            </p:cNvPr>
            <p:cNvSpPr/>
            <p:nvPr/>
          </p:nvSpPr>
          <p:spPr>
            <a:xfrm>
              <a:off x="959989" y="5706899"/>
              <a:ext cx="590226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Culvet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97BAB08-7762-4BA1-B6BE-54233AE45BE7}"/>
                </a:ext>
              </a:extLst>
            </p:cNvPr>
            <p:cNvSpPr/>
            <p:nvPr/>
          </p:nvSpPr>
          <p:spPr>
            <a:xfrm>
              <a:off x="1066484" y="5448872"/>
              <a:ext cx="94769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Donnybrook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AD05A42-44B4-450F-9F2C-8F02B5498249}"/>
                </a:ext>
              </a:extLst>
            </p:cNvPr>
            <p:cNvSpPr/>
            <p:nvPr/>
          </p:nvSpPr>
          <p:spPr>
            <a:xfrm>
              <a:off x="3372395" y="5818330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6F6C2E0-E4C6-430C-A11D-5FAE4F9F466B}"/>
                </a:ext>
              </a:extLst>
            </p:cNvPr>
            <p:cNvSpPr/>
            <p:nvPr/>
          </p:nvSpPr>
          <p:spPr>
            <a:xfrm>
              <a:off x="3033499" y="5637591"/>
              <a:ext cx="97975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Heath Wood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096C431-CA37-4A21-BE50-1390A69D989C}"/>
                </a:ext>
              </a:extLst>
            </p:cNvPr>
            <p:cNvSpPr/>
            <p:nvPr/>
          </p:nvSpPr>
          <p:spPr>
            <a:xfrm>
              <a:off x="29172" y="442446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25A2485-0AE3-4CAF-BC45-28366C4E35B7}"/>
                </a:ext>
              </a:extLst>
            </p:cNvPr>
            <p:cNvSpPr txBox="1"/>
            <p:nvPr/>
          </p:nvSpPr>
          <p:spPr>
            <a:xfrm>
              <a:off x="-58290" y="482099"/>
              <a:ext cx="87075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Hringsdalur</a:t>
              </a:r>
              <a:endParaRPr lang="en-GB" sz="1000" dirty="0">
                <a:solidFill>
                  <a:schemeClr val="bg1"/>
                </a:solidFill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A773CF61-13BA-4505-932C-36E2CCC03461}"/>
                </a:ext>
              </a:extLst>
            </p:cNvPr>
            <p:cNvSpPr/>
            <p:nvPr/>
          </p:nvSpPr>
          <p:spPr>
            <a:xfrm>
              <a:off x="511025" y="1004982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F2C28EE-52E5-4475-833A-1F13910879DA}"/>
                </a:ext>
              </a:extLst>
            </p:cNvPr>
            <p:cNvSpPr txBox="1"/>
            <p:nvPr/>
          </p:nvSpPr>
          <p:spPr>
            <a:xfrm>
              <a:off x="518664" y="921524"/>
              <a:ext cx="65755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Skálholt</a:t>
              </a:r>
              <a:endParaRPr lang="en-GB" sz="1000" dirty="0">
                <a:solidFill>
                  <a:schemeClr val="bg1"/>
                </a:solidFill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BAD1820-C27B-4490-AAF4-9AFAA3F027F1}"/>
                </a:ext>
              </a:extLst>
            </p:cNvPr>
            <p:cNvSpPr/>
            <p:nvPr/>
          </p:nvSpPr>
          <p:spPr>
            <a:xfrm>
              <a:off x="9892305" y="3780019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804927F-71F5-4ECC-9CE5-1ACC40560943}"/>
                </a:ext>
              </a:extLst>
            </p:cNvPr>
            <p:cNvSpPr/>
            <p:nvPr/>
          </p:nvSpPr>
          <p:spPr>
            <a:xfrm>
              <a:off x="9347913" y="3628358"/>
              <a:ext cx="64953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Sigtuna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827314B1-3840-4A84-8A40-5AE59DD539B6}"/>
                </a:ext>
              </a:extLst>
            </p:cNvPr>
            <p:cNvSpPr/>
            <p:nvPr/>
          </p:nvSpPr>
          <p:spPr>
            <a:xfrm>
              <a:off x="2599594" y="3819672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A38247C-AB68-4A0B-B4A7-847902DDB60E}"/>
                </a:ext>
              </a:extLst>
            </p:cNvPr>
            <p:cNvSpPr/>
            <p:nvPr/>
          </p:nvSpPr>
          <p:spPr>
            <a:xfrm>
              <a:off x="2106362" y="3643833"/>
              <a:ext cx="593432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Kneep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4324F37-5C84-49BF-80A0-911BB2ADFA82}"/>
                </a:ext>
              </a:extLst>
            </p:cNvPr>
            <p:cNvSpPr/>
            <p:nvPr/>
          </p:nvSpPr>
          <p:spPr>
            <a:xfrm>
              <a:off x="2837630" y="6650193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1182577-55C4-451C-ADDE-0E0BAE0A2229}"/>
                </a:ext>
              </a:extLst>
            </p:cNvPr>
            <p:cNvSpPr/>
            <p:nvPr/>
          </p:nvSpPr>
          <p:spPr>
            <a:xfrm>
              <a:off x="2178673" y="6443625"/>
              <a:ext cx="1010213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Ridgeway Hill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7D11F6A-5C16-44E3-B6BE-E999AA8810D6}"/>
                </a:ext>
              </a:extLst>
            </p:cNvPr>
            <p:cNvSpPr/>
            <p:nvPr/>
          </p:nvSpPr>
          <p:spPr>
            <a:xfrm>
              <a:off x="8215501" y="3570095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E3D5B20-2D60-4FCA-B05E-3667C94A1480}"/>
                </a:ext>
              </a:extLst>
            </p:cNvPr>
            <p:cNvSpPr txBox="1"/>
            <p:nvPr/>
          </p:nvSpPr>
          <p:spPr>
            <a:xfrm>
              <a:off x="7585655" y="3482331"/>
              <a:ext cx="71365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err="1">
                  <a:solidFill>
                    <a:schemeClr val="bg1"/>
                  </a:solidFill>
                </a:rPr>
                <a:t>Gokstad</a:t>
              </a:r>
              <a:endParaRPr lang="en-GB" sz="1000" dirty="0">
                <a:solidFill>
                  <a:schemeClr val="bg1"/>
                </a:solidFill>
              </a:endParaRP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8D43EC3-DB1B-4740-85A8-9F820EE77477}"/>
                </a:ext>
              </a:extLst>
            </p:cNvPr>
            <p:cNvSpPr/>
            <p:nvPr/>
          </p:nvSpPr>
          <p:spPr>
            <a:xfrm>
              <a:off x="7740366" y="4015178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A434BDA-4516-4783-81F1-5F4807DA648A}"/>
                </a:ext>
              </a:extLst>
            </p:cNvPr>
            <p:cNvSpPr txBox="1"/>
            <p:nvPr/>
          </p:nvSpPr>
          <p:spPr>
            <a:xfrm>
              <a:off x="7098071" y="3868532"/>
              <a:ext cx="72648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Oseberg</a:t>
              </a: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446564F8-08A8-49B4-8049-3441E3664403}"/>
                </a:ext>
              </a:extLst>
            </p:cNvPr>
            <p:cNvSpPr/>
            <p:nvPr/>
          </p:nvSpPr>
          <p:spPr>
            <a:xfrm>
              <a:off x="3473497" y="6192158"/>
              <a:ext cx="84186" cy="7930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4D19FA7-96B5-4CC7-AA7E-40254A78C909}"/>
                </a:ext>
              </a:extLst>
            </p:cNvPr>
            <p:cNvSpPr/>
            <p:nvPr/>
          </p:nvSpPr>
          <p:spPr>
            <a:xfrm>
              <a:off x="3227691" y="6208923"/>
              <a:ext cx="6078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</a:rPr>
                <a:t>Oxford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3CB45E31-EB29-48EA-AB7D-B4E6FAD5BCFE}"/>
              </a:ext>
            </a:extLst>
          </p:cNvPr>
          <p:cNvSpPr txBox="1"/>
          <p:nvPr/>
        </p:nvSpPr>
        <p:spPr>
          <a:xfrm>
            <a:off x="6902661" y="6682132"/>
            <a:ext cx="57742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Map of Europe, Accessed from: </a:t>
            </a:r>
            <a:r>
              <a:rPr lang="en-GB" sz="8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https://www.freeworldmaps.net/europe/blank_map.html</a:t>
            </a:r>
            <a:r>
              <a:rPr lang="en-GB" sz="800" dirty="0">
                <a:solidFill>
                  <a:schemeClr val="bg1"/>
                </a:solidFill>
              </a:rPr>
              <a:t>, on 04/02/2020.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7931F59-36A1-44E4-8308-3274547D6F0E}"/>
              </a:ext>
            </a:extLst>
          </p:cNvPr>
          <p:cNvSpPr txBox="1"/>
          <p:nvPr/>
        </p:nvSpPr>
        <p:spPr>
          <a:xfrm>
            <a:off x="3569629" y="23671"/>
            <a:ext cx="50430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Location of Important Archaeological Sites Used for this Study</a:t>
            </a:r>
          </a:p>
        </p:txBody>
      </p:sp>
    </p:spTree>
    <p:extLst>
      <p:ext uri="{BB962C8B-B14F-4D97-AF65-F5344CB8AC3E}">
        <p14:creationId xmlns:p14="http://schemas.microsoft.com/office/powerpoint/2010/main" val="376790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27903-7972-4334-A619-15D68B1DD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 &amp; Research Questions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7B4DDF-0787-4921-8086-04374EF07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385" y="1377479"/>
            <a:ext cx="11309231" cy="936732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b="1" dirty="0"/>
              <a:t>Using osteological and archaeological evidence, assess the validity of contemporary British sources that influence the modern stereotype of the Vikings?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4CE3C773-EEC8-405F-AEC9-CE860161945E}"/>
              </a:ext>
            </a:extLst>
          </p:cNvPr>
          <p:cNvSpPr txBox="1">
            <a:spLocks/>
          </p:cNvSpPr>
          <p:nvPr/>
        </p:nvSpPr>
        <p:spPr>
          <a:xfrm>
            <a:off x="445233" y="2778009"/>
            <a:ext cx="5505189" cy="216152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dirty="0">
                <a:solidFill>
                  <a:srgbClr val="FFC000"/>
                </a:solidFill>
              </a:rPr>
              <a:t>Objectives 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To establish the legitimacy of contemporary accounts of Scandinavian activity using osteological and archaeological evidence.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To challenge modern stereotypes of the ‘Vikings’.</a:t>
            </a:r>
            <a:endParaRPr lang="en-GB" sz="1400" b="1" dirty="0">
              <a:solidFill>
                <a:srgbClr val="C00000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400" dirty="0"/>
          </a:p>
          <a:p>
            <a:pPr marL="0" indent="0" algn="ctr">
              <a:lnSpc>
                <a:spcPct val="150000"/>
              </a:lnSpc>
              <a:buNone/>
            </a:pP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8639773C-1474-4C04-923F-7B8E63F048E8}"/>
              </a:ext>
            </a:extLst>
          </p:cNvPr>
          <p:cNvSpPr/>
          <p:nvPr/>
        </p:nvSpPr>
        <p:spPr>
          <a:xfrm>
            <a:off x="2793636" y="2330062"/>
            <a:ext cx="808383" cy="359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D875E3E5-A1AB-437C-AF85-C84C36B7057A}"/>
              </a:ext>
            </a:extLst>
          </p:cNvPr>
          <p:cNvSpPr/>
          <p:nvPr/>
        </p:nvSpPr>
        <p:spPr>
          <a:xfrm>
            <a:off x="8589979" y="2327741"/>
            <a:ext cx="808383" cy="359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2D06460-03DD-44C3-A2AA-515E1D6F9FED}"/>
              </a:ext>
            </a:extLst>
          </p:cNvPr>
          <p:cNvSpPr txBox="1">
            <a:spLocks/>
          </p:cNvSpPr>
          <p:nvPr/>
        </p:nvSpPr>
        <p:spPr>
          <a:xfrm>
            <a:off x="6241579" y="2778009"/>
            <a:ext cx="5505189" cy="216152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dirty="0">
                <a:solidFill>
                  <a:srgbClr val="FFC000"/>
                </a:solidFill>
              </a:rPr>
              <a:t>Research Questions 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Do we know how violent the ‘Vikings’ were compared to their British contemporaries?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Do we know how civilised ‘Vikings’ society was compared to that of their British contemporaries?</a:t>
            </a:r>
          </a:p>
          <a:p>
            <a:pPr algn="ctr">
              <a:lnSpc>
                <a:spcPct val="150000"/>
              </a:lnSpc>
            </a:pPr>
            <a:endParaRPr lang="en-GB" sz="14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9C3FB01-0C41-4D2C-B192-4B602706E221}"/>
              </a:ext>
            </a:extLst>
          </p:cNvPr>
          <p:cNvSpPr txBox="1">
            <a:spLocks/>
          </p:cNvSpPr>
          <p:nvPr/>
        </p:nvSpPr>
        <p:spPr>
          <a:xfrm>
            <a:off x="441385" y="5140209"/>
            <a:ext cx="11305383" cy="143839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dirty="0">
                <a:solidFill>
                  <a:srgbClr val="FFC000"/>
                </a:solidFill>
              </a:rPr>
              <a:t>Why? </a:t>
            </a:r>
          </a:p>
          <a:p>
            <a:pPr marL="171450" indent="-171450">
              <a:buFont typeface="Century Gothic" panose="020B0502020202020204" pitchFamily="34" charset="0"/>
              <a:buChar char="►"/>
            </a:pPr>
            <a:r>
              <a:rPr lang="en-GB" sz="1400" dirty="0"/>
              <a:t>20</a:t>
            </a:r>
            <a:r>
              <a:rPr lang="en-GB" sz="1400" baseline="30000" dirty="0"/>
              <a:t>th</a:t>
            </a:r>
            <a:r>
              <a:rPr lang="en-GB" sz="1400" dirty="0"/>
              <a:t> Century historiography has corrupted thought regarding this period, leading the ‘Vikings’ becoming victims of stereotype.</a:t>
            </a:r>
          </a:p>
          <a:p>
            <a:pPr marL="171450" indent="-171450">
              <a:buFont typeface="Century Gothic" panose="020B0502020202020204" pitchFamily="34" charset="0"/>
              <a:buChar char="►"/>
            </a:pPr>
            <a:r>
              <a:rPr lang="en-GB" sz="1400" dirty="0"/>
              <a:t>If we are to teach the next generation, then we must make sure what they are taught is correct and based upon fact.</a:t>
            </a:r>
          </a:p>
          <a:p>
            <a:pPr marL="171450" indent="-171450">
              <a:buFont typeface="Century Gothic" panose="020B0502020202020204" pitchFamily="34" charset="0"/>
              <a:buChar char="►"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087898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52A50A40-D6F2-41E0-9B3F-C269A19D5E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1735531"/>
              </p:ext>
            </p:extLst>
          </p:nvPr>
        </p:nvGraphicFramePr>
        <p:xfrm>
          <a:off x="336910" y="393572"/>
          <a:ext cx="11518180" cy="6070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2156EE7-B6A0-49B2-B1EB-175C7A48D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3892" y="2285144"/>
            <a:ext cx="3704216" cy="1400530"/>
          </a:xfrm>
        </p:spPr>
        <p:txBody>
          <a:bodyPr/>
          <a:lstStyle/>
          <a:p>
            <a:r>
              <a:rPr lang="en-GB" dirty="0"/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B9321-B6A5-4B4D-A73B-A176F5F30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5818" y="3538354"/>
            <a:ext cx="3782290" cy="1536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Using </a:t>
            </a:r>
            <a:r>
              <a:rPr lang="en-GB" sz="1600" dirty="0" err="1"/>
              <a:t>Arcini’s</a:t>
            </a:r>
            <a:r>
              <a:rPr lang="en-GB" sz="1600" dirty="0"/>
              <a:t> approach, based solely on Scandinavian sites, in a wider context.</a:t>
            </a:r>
          </a:p>
        </p:txBody>
      </p:sp>
    </p:spTree>
    <p:extLst>
      <p:ext uri="{BB962C8B-B14F-4D97-AF65-F5344CB8AC3E}">
        <p14:creationId xmlns:p14="http://schemas.microsoft.com/office/powerpoint/2010/main" val="3821245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63BEF-52D0-400A-B387-405C7DC4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Build</a:t>
            </a:r>
            <a:r>
              <a:rPr lang="en-GB" sz="3200" dirty="0"/>
              <a:t> – How tall were they compared to their British Contemporaries?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EAFDA94-9A5F-452C-A7E3-084DF8A62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312" y="3800476"/>
            <a:ext cx="4396338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Taller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6CC74FE-23A5-4318-814D-1A1CEA3DA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2" y="4376738"/>
            <a:ext cx="4396339" cy="187959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1600" dirty="0" err="1"/>
              <a:t>Repton</a:t>
            </a:r>
            <a:r>
              <a:rPr lang="en-GB" sz="1600" dirty="0"/>
              <a:t> – Grave 511: 6ft</a:t>
            </a:r>
          </a:p>
          <a:p>
            <a:r>
              <a:rPr lang="en-GB" sz="1600" dirty="0"/>
              <a:t>Scandinavian Sites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42C72CC-DDDB-455F-A831-56183BB7EA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54495" y="3800476"/>
            <a:ext cx="4396339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Same Size/Shorter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73F1F66-CB06-4846-97C7-A28F5A77F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54495" y="4376738"/>
            <a:ext cx="4396339" cy="1879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1600" dirty="0" err="1"/>
              <a:t>Salme</a:t>
            </a:r>
            <a:r>
              <a:rPr lang="en-GB" sz="1600" dirty="0"/>
              <a:t> 1 – Estonians (176cm &amp;178cm)</a:t>
            </a:r>
          </a:p>
          <a:p>
            <a:r>
              <a:rPr lang="en-GB" sz="1600" dirty="0" err="1"/>
              <a:t>Edix</a:t>
            </a:r>
            <a:r>
              <a:rPr lang="en-GB" sz="1600" dirty="0"/>
              <a:t> Hill (Saxon Burial)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7BB232E-8C16-4FE3-84D8-B60F00582F5A}"/>
              </a:ext>
            </a:extLst>
          </p:cNvPr>
          <p:cNvGrpSpPr/>
          <p:nvPr/>
        </p:nvGrpSpPr>
        <p:grpSpPr>
          <a:xfrm>
            <a:off x="1103312" y="1822291"/>
            <a:ext cx="8947522" cy="1835943"/>
            <a:chOff x="1103312" y="1676400"/>
            <a:chExt cx="8947522" cy="1835943"/>
          </a:xfrm>
        </p:grpSpPr>
        <p:sp>
          <p:nvSpPr>
            <p:cNvPr id="10" name="Content Placeholder 8">
              <a:extLst>
                <a:ext uri="{FF2B5EF4-FFF2-40B4-BE49-F238E27FC236}">
                  <a16:creationId xmlns:a16="http://schemas.microsoft.com/office/drawing/2014/main" id="{110C3BF7-AA4B-44E5-A075-CCE3DC651053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2111812"/>
              <a:ext cx="8947522" cy="14005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8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6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4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506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1600" dirty="0"/>
                <a:t>Ibn </a:t>
              </a:r>
              <a:r>
                <a:rPr lang="en-GB" sz="1600" dirty="0" err="1"/>
                <a:t>Fadlān’s</a:t>
              </a:r>
              <a:r>
                <a:rPr lang="en-GB" sz="1600" dirty="0"/>
                <a:t> T</a:t>
              </a:r>
              <a:r>
                <a:rPr lang="en-GB" sz="1600" i="1" dirty="0"/>
                <a:t>he Land of Darkness.</a:t>
              </a:r>
            </a:p>
            <a:p>
              <a:r>
                <a:rPr lang="en-GB" sz="1600" dirty="0"/>
                <a:t>Henry of Huntingdon’s </a:t>
              </a:r>
              <a:r>
                <a:rPr lang="en-GB" sz="1600" i="1" dirty="0"/>
                <a:t>History of the English </a:t>
              </a:r>
              <a:r>
                <a:rPr lang="en-GB" sz="1600" dirty="0"/>
                <a:t>People</a:t>
              </a:r>
              <a:r>
                <a:rPr lang="en-GB" dirty="0"/>
                <a:t>.</a:t>
              </a:r>
            </a:p>
            <a:p>
              <a:endParaRPr lang="en-GB" i="1" dirty="0"/>
            </a:p>
            <a:p>
              <a:endParaRPr lang="en-GB" dirty="0"/>
            </a:p>
          </p:txBody>
        </p:sp>
        <p:sp>
          <p:nvSpPr>
            <p:cNvPr id="11" name="Text Placeholder 5">
              <a:extLst>
                <a:ext uri="{FF2B5EF4-FFF2-40B4-BE49-F238E27FC236}">
                  <a16:creationId xmlns:a16="http://schemas.microsoft.com/office/drawing/2014/main" id="{CB011E33-FCCA-4A94-86DC-88E8299EE71F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1676400"/>
              <a:ext cx="8947522" cy="43541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 anchor="b">
              <a:no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400" b="0" i="0" kern="1200">
                  <a:solidFill>
                    <a:schemeClr val="bg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defRPr>
              </a:lvl1pPr>
              <a:lvl2pPr marL="457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0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914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8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371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18288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2860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743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200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657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dirty="0"/>
                <a:t>Contemporary Sources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0080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63BEF-52D0-400A-B387-405C7DC4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Brutality</a:t>
            </a:r>
            <a:r>
              <a:rPr lang="en-GB" sz="3200" dirty="0"/>
              <a:t> – How violent were they compared to their British Contemporaries?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EAFDA94-9A5F-452C-A7E3-084DF8A62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312" y="3800476"/>
            <a:ext cx="4396338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More Violent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6CC74FE-23A5-4318-814D-1A1CEA3DA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2" y="4376738"/>
            <a:ext cx="4396339" cy="187959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1600" dirty="0"/>
              <a:t>Raids</a:t>
            </a:r>
          </a:p>
          <a:p>
            <a:r>
              <a:rPr lang="en-GB" sz="1600" dirty="0"/>
              <a:t>Great Heathen Army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42C72CC-DDDB-455F-A831-56183BB7EA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54495" y="3800476"/>
            <a:ext cx="4396339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Same/Less Violent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73F1F66-CB06-4846-97C7-A28F5A77F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54495" y="4376738"/>
            <a:ext cx="4396339" cy="1879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1600" dirty="0"/>
              <a:t>St Brice’s Day Massacre</a:t>
            </a:r>
          </a:p>
          <a:p>
            <a:r>
              <a:rPr lang="en-GB" sz="1600" dirty="0"/>
              <a:t>St John’s College</a:t>
            </a:r>
          </a:p>
          <a:p>
            <a:r>
              <a:rPr lang="en-GB" sz="1600" dirty="0"/>
              <a:t>Ridgeway Hill</a:t>
            </a:r>
          </a:p>
          <a:p>
            <a:r>
              <a:rPr lang="en-GB" sz="1600" dirty="0"/>
              <a:t>Henry of Huntingdon’s </a:t>
            </a:r>
            <a:r>
              <a:rPr lang="en-GB" sz="1600" i="1" dirty="0"/>
              <a:t>History of the English </a:t>
            </a:r>
            <a:r>
              <a:rPr lang="en-GB" sz="1600" dirty="0"/>
              <a:t>People.</a:t>
            </a:r>
          </a:p>
          <a:p>
            <a:endParaRPr lang="en-GB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1312B0F-1D3E-45DA-8419-D4442B890C08}"/>
              </a:ext>
            </a:extLst>
          </p:cNvPr>
          <p:cNvGrpSpPr/>
          <p:nvPr/>
        </p:nvGrpSpPr>
        <p:grpSpPr>
          <a:xfrm>
            <a:off x="1103312" y="1827848"/>
            <a:ext cx="8947522" cy="1835943"/>
            <a:chOff x="1103312" y="1676400"/>
            <a:chExt cx="8947522" cy="1835943"/>
          </a:xfrm>
        </p:grpSpPr>
        <p:sp>
          <p:nvSpPr>
            <p:cNvPr id="12" name="Content Placeholder 8">
              <a:extLst>
                <a:ext uri="{FF2B5EF4-FFF2-40B4-BE49-F238E27FC236}">
                  <a16:creationId xmlns:a16="http://schemas.microsoft.com/office/drawing/2014/main" id="{26FD8571-B762-4019-829E-DD91639D5ECC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2111812"/>
              <a:ext cx="8947522" cy="14005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8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6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4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506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1600" b="1" dirty="0"/>
                <a:t>Monastic Accounts</a:t>
              </a:r>
              <a:r>
                <a:rPr lang="en-GB" sz="1600" dirty="0"/>
                <a:t>, such as the work of John of Worchester, Alcuin, and the Anglo-Saxon Chronicle. </a:t>
              </a:r>
            </a:p>
            <a:p>
              <a:r>
                <a:rPr lang="en-GB" sz="1600" dirty="0"/>
                <a:t>Battle of Maldon Poem</a:t>
              </a:r>
            </a:p>
            <a:p>
              <a:endParaRPr lang="en-GB" sz="1600" dirty="0"/>
            </a:p>
          </p:txBody>
        </p:sp>
        <p:sp>
          <p:nvSpPr>
            <p:cNvPr id="13" name="Text Placeholder 5">
              <a:extLst>
                <a:ext uri="{FF2B5EF4-FFF2-40B4-BE49-F238E27FC236}">
                  <a16:creationId xmlns:a16="http://schemas.microsoft.com/office/drawing/2014/main" id="{C87C1A46-4893-4855-A211-B07F387A540D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1676400"/>
              <a:ext cx="8947522" cy="43541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 anchor="b">
              <a:no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400" b="0" i="0" kern="1200">
                  <a:solidFill>
                    <a:schemeClr val="bg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defRPr>
              </a:lvl1pPr>
              <a:lvl2pPr marL="457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0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914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8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371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18288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2860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743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200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657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dirty="0"/>
                <a:t>Contemporary Sources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2254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63BEF-52D0-400A-B387-405C7DC4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Barbarism</a:t>
            </a:r>
            <a:r>
              <a:rPr lang="en-GB" sz="3200" dirty="0"/>
              <a:t> – How uncivilised were they compared to their British Contemporaries?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EAFDA94-9A5F-452C-A7E3-084DF8A62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312" y="3800476"/>
            <a:ext cx="4396338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More Barbaric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6CC74FE-23A5-4318-814D-1A1CEA3DA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2" y="4376738"/>
            <a:ext cx="4396339" cy="1879599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sz="1600" dirty="0"/>
              <a:t>Non-Christian</a:t>
            </a:r>
          </a:p>
          <a:p>
            <a:r>
              <a:rPr lang="en-GB" sz="1600" dirty="0"/>
              <a:t>Pagan Rituals (Human Sacrifice)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42C72CC-DDDB-455F-A831-56183BB7EA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54495" y="3800476"/>
            <a:ext cx="4396339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Less Barbaric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73F1F66-CB06-4846-97C7-A28F5A77F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54495" y="4376738"/>
            <a:ext cx="4396339" cy="1879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1600" dirty="0" err="1"/>
              <a:t>Repton</a:t>
            </a:r>
            <a:r>
              <a:rPr lang="en-GB" sz="1600" dirty="0"/>
              <a:t> – Respect for Dead</a:t>
            </a:r>
          </a:p>
          <a:p>
            <a:r>
              <a:rPr lang="en-GB" sz="1600" dirty="0" err="1"/>
              <a:t>Gildas</a:t>
            </a:r>
            <a:r>
              <a:rPr lang="en-GB" sz="1600" dirty="0"/>
              <a:t>’ Saxon account</a:t>
            </a:r>
          </a:p>
          <a:p>
            <a:r>
              <a:rPr lang="en-GB" sz="1600" dirty="0"/>
              <a:t>Health</a:t>
            </a:r>
          </a:p>
          <a:p>
            <a:r>
              <a:rPr lang="en-GB" sz="1600" dirty="0"/>
              <a:t>Hygiene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43B54F6-BDFE-4B9A-858F-774F26208D62}"/>
              </a:ext>
            </a:extLst>
          </p:cNvPr>
          <p:cNvGrpSpPr/>
          <p:nvPr/>
        </p:nvGrpSpPr>
        <p:grpSpPr>
          <a:xfrm>
            <a:off x="1103312" y="1827848"/>
            <a:ext cx="8947522" cy="1835943"/>
            <a:chOff x="1103312" y="1676400"/>
            <a:chExt cx="8947522" cy="1835943"/>
          </a:xfrm>
        </p:grpSpPr>
        <p:sp>
          <p:nvSpPr>
            <p:cNvPr id="12" name="Content Placeholder 8">
              <a:extLst>
                <a:ext uri="{FF2B5EF4-FFF2-40B4-BE49-F238E27FC236}">
                  <a16:creationId xmlns:a16="http://schemas.microsoft.com/office/drawing/2014/main" id="{0E5CD070-364F-46D7-8BB9-09F0416D21A7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2111812"/>
              <a:ext cx="8947522" cy="14005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8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6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4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506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Char char=""/>
                <a:defRPr sz="1200" b="0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1600" b="1" dirty="0"/>
                <a:t>Accounts of Missionaries</a:t>
              </a:r>
              <a:r>
                <a:rPr lang="en-GB" sz="1600" dirty="0"/>
                <a:t>, such as that of Ansgar, </a:t>
              </a:r>
              <a:r>
                <a:rPr lang="en-GB" sz="1600" dirty="0" err="1"/>
                <a:t>Willibrord</a:t>
              </a:r>
              <a:r>
                <a:rPr lang="en-GB" sz="1600" dirty="0"/>
                <a:t>, and </a:t>
              </a:r>
              <a:r>
                <a:rPr lang="en-GB" sz="1600" dirty="0" err="1"/>
                <a:t>Ebbo</a:t>
              </a:r>
              <a:r>
                <a:rPr lang="en-GB" sz="1600" dirty="0"/>
                <a:t>.</a:t>
              </a:r>
            </a:p>
            <a:p>
              <a:r>
                <a:rPr lang="en-GB" sz="1600" b="1" dirty="0"/>
                <a:t>Classical Scholars</a:t>
              </a:r>
              <a:r>
                <a:rPr lang="en-GB" sz="1600" dirty="0"/>
                <a:t>.</a:t>
              </a:r>
              <a:endParaRPr lang="en-GB" sz="1600" b="1" dirty="0"/>
            </a:p>
          </p:txBody>
        </p:sp>
        <p:sp>
          <p:nvSpPr>
            <p:cNvPr id="13" name="Text Placeholder 5">
              <a:extLst>
                <a:ext uri="{FF2B5EF4-FFF2-40B4-BE49-F238E27FC236}">
                  <a16:creationId xmlns:a16="http://schemas.microsoft.com/office/drawing/2014/main" id="{49AC411F-093B-4371-944A-0C3D8C22CF51}"/>
                </a:ext>
              </a:extLst>
            </p:cNvPr>
            <p:cNvSpPr txBox="1">
              <a:spLocks/>
            </p:cNvSpPr>
            <p:nvPr/>
          </p:nvSpPr>
          <p:spPr>
            <a:xfrm>
              <a:off x="1103312" y="1676400"/>
              <a:ext cx="8947522" cy="43541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 anchor="b">
              <a:no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400" b="0" i="0" kern="1200">
                  <a:solidFill>
                    <a:schemeClr val="bg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defRPr>
              </a:lvl1pPr>
              <a:lvl2pPr marL="457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20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2pPr>
              <a:lvl3pPr marL="914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8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3pPr>
              <a:lvl4pPr marL="1371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4pPr>
              <a:lvl5pPr marL="18288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5pPr>
              <a:lvl6pPr marL="22860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6pPr>
              <a:lvl7pPr marL="27432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7pPr>
              <a:lvl8pPr marL="32004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8pPr>
              <a:lvl9pPr marL="365760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bg2">
                    <a:lumMod val="40000"/>
                    <a:lumOff val="60000"/>
                  </a:schemeClr>
                </a:buClr>
                <a:buSzPct val="80000"/>
                <a:buFont typeface="Wingdings 3" charset="2"/>
                <a:buNone/>
                <a:defRPr sz="1600" b="1" i="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dirty="0"/>
                <a:t>Contemporary Sources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68841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F27D3-7F6D-4AF6-899B-436BD9FE2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and Anticipated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093DB-EB6B-431D-B03B-BD2EA8974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1" y="1496327"/>
            <a:ext cx="4992688" cy="4195481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FFC000"/>
                </a:solidFill>
              </a:rPr>
              <a:t>My Research So Far: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dirty="0"/>
              <a:t>Allowed me to challenge modern stereotypes.</a:t>
            </a:r>
          </a:p>
          <a:p>
            <a:pPr>
              <a:lnSpc>
                <a:spcPct val="150000"/>
              </a:lnSpc>
            </a:pPr>
            <a:r>
              <a:rPr lang="en-GB" dirty="0"/>
              <a:t>Identify key characteristics surrounding ‘Viking’ identity.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0CD276A-A8A5-4102-BE09-CB79C3F52D28}"/>
              </a:ext>
            </a:extLst>
          </p:cNvPr>
          <p:cNvSpPr txBox="1">
            <a:spLocks/>
          </p:cNvSpPr>
          <p:nvPr/>
        </p:nvSpPr>
        <p:spPr>
          <a:xfrm>
            <a:off x="6095999" y="1496327"/>
            <a:ext cx="4992688" cy="41954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buNone/>
            </a:pPr>
            <a:r>
              <a:rPr lang="en-GB" b="1" dirty="0">
                <a:solidFill>
                  <a:srgbClr val="FFC000"/>
                </a:solidFill>
              </a:rPr>
              <a:t>Anticipated Results:</a:t>
            </a:r>
          </a:p>
          <a:p>
            <a:pPr>
              <a:lnSpc>
                <a:spcPct val="150000"/>
              </a:lnSpc>
            </a:pPr>
            <a:r>
              <a:rPr lang="en-GB" dirty="0"/>
              <a:t>Build – YES, they were taller than their average contemporary.</a:t>
            </a:r>
          </a:p>
          <a:p>
            <a:pPr>
              <a:lnSpc>
                <a:spcPct val="150000"/>
              </a:lnSpc>
            </a:pPr>
            <a:r>
              <a:rPr lang="en-GB" dirty="0"/>
              <a:t>Brutality – NO, they were not more violent. It was a violent time.</a:t>
            </a:r>
          </a:p>
          <a:p>
            <a:pPr>
              <a:lnSpc>
                <a:spcPct val="150000"/>
              </a:lnSpc>
            </a:pPr>
            <a:r>
              <a:rPr lang="en-GB" dirty="0"/>
              <a:t>Barbarism – NO, they were not savages as they maintained health and hygiene.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FD1E81D-CE5C-4797-9EE7-73215389ABDE}"/>
              </a:ext>
            </a:extLst>
          </p:cNvPr>
          <p:cNvSpPr txBox="1">
            <a:spLocks/>
          </p:cNvSpPr>
          <p:nvPr/>
        </p:nvSpPr>
        <p:spPr>
          <a:xfrm>
            <a:off x="1103311" y="5917052"/>
            <a:ext cx="10161037" cy="7002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dirty="0">
                <a:solidFill>
                  <a:srgbClr val="FFC000"/>
                </a:solidFill>
              </a:rPr>
              <a:t>Thank You For Listening. Are There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42183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C1FB-32EA-4953-9935-423523669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B0A88FE-3520-4A8F-BD37-274FBDA8BE53}"/>
              </a:ext>
            </a:extLst>
          </p:cNvPr>
          <p:cNvSpPr txBox="1">
            <a:spLocks/>
          </p:cNvSpPr>
          <p:nvPr/>
        </p:nvSpPr>
        <p:spPr>
          <a:xfrm>
            <a:off x="338805" y="1331367"/>
            <a:ext cx="11514390" cy="518494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GB" sz="1400" dirty="0"/>
              <a:t>Slide 2: Stereotype</a:t>
            </a:r>
          </a:p>
          <a:p>
            <a:pPr lvl="1"/>
            <a:r>
              <a:rPr lang="en-GB" sz="1100" dirty="0" err="1"/>
              <a:t>Arcini</a:t>
            </a:r>
            <a:r>
              <a:rPr lang="en-GB" sz="1100" dirty="0"/>
              <a:t>, C.A,, </a:t>
            </a:r>
            <a:r>
              <a:rPr lang="en-GB" sz="1100" i="1" dirty="0"/>
              <a:t>The Viking Age: A Time of Many Faces</a:t>
            </a:r>
            <a:r>
              <a:rPr lang="en-GB" sz="1100" dirty="0"/>
              <a:t>. (Oxford: Oxbow Books, 2018), p. 1.</a:t>
            </a:r>
          </a:p>
          <a:p>
            <a:pPr lvl="1"/>
            <a:r>
              <a:rPr lang="en-GB" sz="1100" dirty="0"/>
              <a:t>Carroll, J., Harrison, S.H. and Williams, G., </a:t>
            </a:r>
            <a:r>
              <a:rPr lang="en-GB" sz="1100" i="1" dirty="0"/>
              <a:t>The Vikings in Britain and Ireland</a:t>
            </a:r>
            <a:r>
              <a:rPr lang="en-GB" sz="1100" dirty="0"/>
              <a:t>, (London: The British Museum Press, 2014), p. 6.</a:t>
            </a:r>
          </a:p>
          <a:p>
            <a:pPr lvl="1"/>
            <a:r>
              <a:rPr lang="en-GB" sz="1100" dirty="0"/>
              <a:t>Richards, J. D. ‘Pagans and Christians at the Frontier: Viking Burials in the Danelaw’, in Carver, M. (ed.) </a:t>
            </a:r>
            <a:r>
              <a:rPr lang="en-GB" sz="1100" i="1" dirty="0"/>
              <a:t>The Cross Goes North: Processes of Conversion in Norther Europe AD 300 – 1300</a:t>
            </a:r>
            <a:r>
              <a:rPr lang="en-GB" sz="1100" dirty="0"/>
              <a:t>. (Woodbridge: The Boydell Press, 2005), pp. 1 – 5.</a:t>
            </a:r>
          </a:p>
          <a:p>
            <a:pPr marL="0" indent="0">
              <a:buNone/>
            </a:pPr>
            <a:r>
              <a:rPr lang="en-GB" sz="1400" dirty="0"/>
              <a:t>Slide 3: Map of Europe with Initial Scope</a:t>
            </a:r>
          </a:p>
          <a:p>
            <a:pPr lvl="1"/>
            <a:r>
              <a:rPr lang="en-GB" sz="1100" dirty="0"/>
              <a:t>FreeWorldMaps.net, </a:t>
            </a:r>
            <a:r>
              <a:rPr lang="en-GB" sz="1100" i="1" dirty="0"/>
              <a:t>Europe Outline Maps</a:t>
            </a:r>
            <a:r>
              <a:rPr lang="en-GB" sz="1100" dirty="0"/>
              <a:t> (2019) &lt;https://www.freeworldmaps.net/europe/blank_map.html&gt; [accessed: 04/02/2020].</a:t>
            </a:r>
          </a:p>
          <a:p>
            <a:pPr marL="0" indent="0">
              <a:buNone/>
            </a:pPr>
            <a:r>
              <a:rPr lang="en-GB" sz="1400" dirty="0"/>
              <a:t>Slide 4: Map of Europe with Important Sites</a:t>
            </a:r>
          </a:p>
          <a:p>
            <a:pPr lvl="1"/>
            <a:r>
              <a:rPr lang="en-GB" sz="1100" dirty="0" err="1"/>
              <a:t>Allmäe</a:t>
            </a:r>
            <a:r>
              <a:rPr lang="en-GB" sz="1100" dirty="0"/>
              <a:t>, R. </a:t>
            </a:r>
            <a:r>
              <a:rPr lang="en-GB" sz="1100" dirty="0" err="1"/>
              <a:t>Maldre</a:t>
            </a:r>
            <a:r>
              <a:rPr lang="en-GB" sz="1100" dirty="0"/>
              <a:t>, L. and Tomek, T., ‘The </a:t>
            </a:r>
            <a:r>
              <a:rPr lang="en-GB" sz="1100" dirty="0" err="1"/>
              <a:t>Salme</a:t>
            </a:r>
            <a:r>
              <a:rPr lang="en-GB" sz="1100" dirty="0"/>
              <a:t> I Ship Burial: An Osteological View of a Unique Burial in Northern Europe’, </a:t>
            </a:r>
            <a:r>
              <a:rPr lang="en-GB" sz="1100" i="1" dirty="0" err="1"/>
              <a:t>Interdisciplinaria</a:t>
            </a:r>
            <a:r>
              <a:rPr lang="en-GB" sz="1100" i="1" dirty="0"/>
              <a:t> </a:t>
            </a:r>
            <a:r>
              <a:rPr lang="en-GB" sz="1100" i="1" dirty="0" err="1"/>
              <a:t>Archaeologica</a:t>
            </a:r>
            <a:r>
              <a:rPr lang="en-GB" sz="1100" i="1" dirty="0"/>
              <a:t> Natural Sciences in Archaeology</a:t>
            </a:r>
            <a:r>
              <a:rPr lang="en-GB" sz="1100" dirty="0"/>
              <a:t>, 2(2) (2011), pp. 109 – 124.</a:t>
            </a:r>
          </a:p>
          <a:p>
            <a:pPr lvl="1"/>
            <a:r>
              <a:rPr lang="en-GB" sz="1100" dirty="0" err="1"/>
              <a:t>Arcini</a:t>
            </a:r>
            <a:r>
              <a:rPr lang="en-GB" sz="1100" dirty="0"/>
              <a:t>, </a:t>
            </a:r>
            <a:r>
              <a:rPr lang="en-GB" sz="1100" i="1" dirty="0"/>
              <a:t>The Viking Age,</a:t>
            </a:r>
            <a:r>
              <a:rPr lang="en-GB" sz="1100" dirty="0"/>
              <a:t> p. 3.</a:t>
            </a:r>
          </a:p>
          <a:p>
            <a:pPr lvl="1"/>
            <a:r>
              <a:rPr lang="en-GB" sz="1100" dirty="0"/>
              <a:t>Biddle, M. and </a:t>
            </a:r>
            <a:r>
              <a:rPr lang="en-GB" sz="1100" dirty="0" err="1"/>
              <a:t>Kjølbye</a:t>
            </a:r>
            <a:r>
              <a:rPr lang="en-GB" sz="1100" dirty="0"/>
              <a:t>-Biddle, B. ‘</a:t>
            </a:r>
            <a:r>
              <a:rPr lang="en-GB" sz="1100" dirty="0" err="1"/>
              <a:t>Repton</a:t>
            </a:r>
            <a:r>
              <a:rPr lang="en-GB" sz="1100" dirty="0"/>
              <a:t> and the ‘Great Heathen Army’, in Graham-Campbell, J. et al. (ed.) </a:t>
            </a:r>
            <a:r>
              <a:rPr lang="en-GB" sz="1100" i="1" dirty="0"/>
              <a:t>Vikings and the Danelaw: Select Papers from the Proceedings of the Thirteenth Viking Congress</a:t>
            </a:r>
            <a:r>
              <a:rPr lang="en-GB" sz="1100" dirty="0"/>
              <a:t>. (Oxford: Oxbow Books, 2001), pp. 45 – 80.</a:t>
            </a:r>
          </a:p>
          <a:p>
            <a:pPr lvl="1"/>
            <a:r>
              <a:rPr lang="en-GB" sz="1100" dirty="0"/>
              <a:t>FreeWorldMaps.net, </a:t>
            </a:r>
            <a:r>
              <a:rPr lang="en-GB" sz="1100" i="1" dirty="0"/>
              <a:t>Europe Outline Maps</a:t>
            </a:r>
            <a:r>
              <a:rPr lang="en-GB" sz="1100" dirty="0"/>
              <a:t> (2019) &lt;https://www.freeworldmaps.net/europe/blank_map.html&gt; [accessed: 04/02/2020].</a:t>
            </a:r>
          </a:p>
          <a:p>
            <a:pPr lvl="1"/>
            <a:r>
              <a:rPr lang="en-GB" sz="1100" dirty="0" err="1"/>
              <a:t>Loe</a:t>
            </a:r>
            <a:r>
              <a:rPr lang="en-GB" sz="1100" dirty="0"/>
              <a:t>, L. et al. </a:t>
            </a:r>
            <a:r>
              <a:rPr lang="en-GB" sz="1100" i="1" dirty="0"/>
              <a:t>‘Given to the Ground’: A Viking Age Mass Grave on Ridgeway Hill, Weymouth</a:t>
            </a:r>
            <a:r>
              <a:rPr lang="en-GB" sz="1100" dirty="0"/>
              <a:t>. (Dorset: Dorset Natural History and Archaeological Society, 2014), pp. 1 – 200.</a:t>
            </a:r>
          </a:p>
          <a:p>
            <a:pPr lvl="1"/>
            <a:r>
              <a:rPr lang="en-GB" sz="1100" dirty="0"/>
              <a:t>Richards, J. D. et al. ‘Excavations at the Viking Burrow Cemetery at Heath Wood, Ingleby, Derbyshire’, </a:t>
            </a:r>
            <a:r>
              <a:rPr lang="en-GB" sz="1100" i="1" dirty="0"/>
              <a:t>The Antiquities Journal</a:t>
            </a:r>
            <a:r>
              <a:rPr lang="en-GB" sz="1100" dirty="0"/>
              <a:t>, 84 (2004), pp. 23 – 116.</a:t>
            </a:r>
          </a:p>
          <a:p>
            <a:pPr marL="0" indent="0">
              <a:buNone/>
            </a:pPr>
            <a:r>
              <a:rPr lang="en-GB" sz="1400" dirty="0"/>
              <a:t>Slide 5: Objectives and Research Questions</a:t>
            </a:r>
          </a:p>
          <a:p>
            <a:pPr lvl="1"/>
            <a:r>
              <a:rPr lang="en-GB" sz="1100" dirty="0"/>
              <a:t>Richards, ‘Pagans and Christians at the Frontier: Viking Burials in the Danelaw’, pp. 1 – 5.</a:t>
            </a:r>
          </a:p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360726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C1FB-32EA-4953-9935-423523669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B0A88FE-3520-4A8F-BD37-274FBDA8BE53}"/>
              </a:ext>
            </a:extLst>
          </p:cNvPr>
          <p:cNvSpPr txBox="1">
            <a:spLocks/>
          </p:cNvSpPr>
          <p:nvPr/>
        </p:nvSpPr>
        <p:spPr>
          <a:xfrm>
            <a:off x="338805" y="1220338"/>
            <a:ext cx="11514390" cy="54587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GB" sz="1400" dirty="0"/>
              <a:t>Slide 6: Methodology</a:t>
            </a:r>
          </a:p>
          <a:p>
            <a:pPr lvl="1"/>
            <a:r>
              <a:rPr lang="en-GB" sz="1100" dirty="0" err="1"/>
              <a:t>Arcini</a:t>
            </a:r>
            <a:r>
              <a:rPr lang="en-GB" sz="1100" dirty="0"/>
              <a:t>, </a:t>
            </a:r>
            <a:r>
              <a:rPr lang="en-GB" sz="1100" i="1" dirty="0"/>
              <a:t>The Viking Age,</a:t>
            </a:r>
            <a:r>
              <a:rPr lang="en-GB" sz="1100" dirty="0"/>
              <a:t> pp. 1 – 20.</a:t>
            </a:r>
          </a:p>
          <a:p>
            <a:pPr marL="0" indent="0">
              <a:buNone/>
            </a:pPr>
            <a:r>
              <a:rPr lang="en-GB" sz="1400" dirty="0"/>
              <a:t>Slide 7: Build</a:t>
            </a:r>
          </a:p>
          <a:p>
            <a:pPr lvl="1"/>
            <a:r>
              <a:rPr lang="en-GB" sz="1100" dirty="0" err="1"/>
              <a:t>Allmäe</a:t>
            </a:r>
            <a:r>
              <a:rPr lang="en-GB" sz="1100" dirty="0"/>
              <a:t>, </a:t>
            </a:r>
            <a:r>
              <a:rPr lang="en-GB" sz="1100" dirty="0" err="1"/>
              <a:t>Maldre</a:t>
            </a:r>
            <a:r>
              <a:rPr lang="en-GB" sz="1100" dirty="0"/>
              <a:t>, and Tomek, ‘The </a:t>
            </a:r>
            <a:r>
              <a:rPr lang="en-GB" sz="1100" dirty="0" err="1"/>
              <a:t>Salme</a:t>
            </a:r>
            <a:r>
              <a:rPr lang="en-GB" sz="1100" dirty="0"/>
              <a:t> I Ship Burial’, pp. 109 – 124.</a:t>
            </a:r>
          </a:p>
          <a:p>
            <a:pPr lvl="1"/>
            <a:r>
              <a:rPr lang="en-GB" sz="1100" dirty="0"/>
              <a:t>Ahmed Ibn </a:t>
            </a:r>
            <a:r>
              <a:rPr lang="en-GB" sz="1100" dirty="0" err="1"/>
              <a:t>Fadlān</a:t>
            </a:r>
            <a:r>
              <a:rPr lang="en-GB" sz="1100" dirty="0"/>
              <a:t>, </a:t>
            </a:r>
            <a:r>
              <a:rPr lang="en-GB" sz="1100" i="1" dirty="0"/>
              <a:t>Ibn </a:t>
            </a:r>
            <a:r>
              <a:rPr lang="en-GB" sz="1100" i="1" dirty="0" err="1"/>
              <a:t>Fadlān</a:t>
            </a:r>
            <a:r>
              <a:rPr lang="en-GB" sz="1100" i="1" dirty="0"/>
              <a:t> and the Land of Darkness: Arab Travellers in the Far North</a:t>
            </a:r>
            <a:r>
              <a:rPr lang="en-GB" sz="1100" dirty="0"/>
              <a:t>, ed. and trans. P. Lund, and C. Stone (London, 2012), pp. xiii – 58.</a:t>
            </a:r>
          </a:p>
          <a:p>
            <a:pPr lvl="1"/>
            <a:r>
              <a:rPr lang="en-GB" sz="1100" dirty="0"/>
              <a:t>Biddle, and </a:t>
            </a:r>
            <a:r>
              <a:rPr lang="en-GB" sz="1100" dirty="0" err="1"/>
              <a:t>Kjølbye</a:t>
            </a:r>
            <a:r>
              <a:rPr lang="en-GB" sz="1100" dirty="0"/>
              <a:t>-Biddle, ‘</a:t>
            </a:r>
            <a:r>
              <a:rPr lang="en-GB" sz="1100" dirty="0" err="1"/>
              <a:t>Repton</a:t>
            </a:r>
            <a:r>
              <a:rPr lang="en-GB" sz="1100" dirty="0"/>
              <a:t> and the ‘Great Heathen Army’, pp. 45 – 80.</a:t>
            </a:r>
          </a:p>
          <a:p>
            <a:pPr lvl="1"/>
            <a:r>
              <a:rPr lang="en-GB" sz="1100" dirty="0"/>
              <a:t>Henry of Huntingdon, </a:t>
            </a:r>
            <a:r>
              <a:rPr lang="en-GB" sz="1100" i="1" dirty="0"/>
              <a:t>The History of the English People 1000 – 1154</a:t>
            </a:r>
            <a:r>
              <a:rPr lang="en-GB" sz="1100" dirty="0"/>
              <a:t>, 2</a:t>
            </a:r>
            <a:r>
              <a:rPr lang="en-GB" sz="1100" baseline="30000" dirty="0"/>
              <a:t>nd</a:t>
            </a:r>
            <a:r>
              <a:rPr lang="en-GB" sz="1100" dirty="0"/>
              <a:t> edition, ed. and trans. D. Greenway (Oxford, 2002), pp. 7 – 25.</a:t>
            </a:r>
          </a:p>
          <a:p>
            <a:pPr lvl="1"/>
            <a:r>
              <a:rPr lang="en-GB" sz="1100" dirty="0" err="1"/>
              <a:t>Loe</a:t>
            </a:r>
            <a:r>
              <a:rPr lang="en-GB" sz="1100" dirty="0"/>
              <a:t>, L. et al. </a:t>
            </a:r>
            <a:r>
              <a:rPr lang="en-GB" sz="1100" i="1" dirty="0"/>
              <a:t>‘Given to the Ground’, </a:t>
            </a:r>
            <a:r>
              <a:rPr lang="en-GB" sz="1100" dirty="0"/>
              <a:t>pp. 1 – 200.</a:t>
            </a:r>
          </a:p>
          <a:p>
            <a:pPr lvl="1"/>
            <a:r>
              <a:rPr lang="en-GB" sz="1100" dirty="0" err="1"/>
              <a:t>Malim</a:t>
            </a:r>
            <a:r>
              <a:rPr lang="en-GB" sz="1100" dirty="0"/>
              <a:t>, T. and Hines, J, </a:t>
            </a:r>
            <a:r>
              <a:rPr lang="en-GB" sz="1100" i="1" dirty="0"/>
              <a:t>The Anglo-Saxon Cemetery at </a:t>
            </a:r>
            <a:r>
              <a:rPr lang="en-GB" sz="1100" i="1" dirty="0" err="1"/>
              <a:t>Edix</a:t>
            </a:r>
            <a:r>
              <a:rPr lang="en-GB" sz="1100" i="1" dirty="0"/>
              <a:t> Hill (Barrington A), Cambridgeshire</a:t>
            </a:r>
            <a:r>
              <a:rPr lang="en-GB" sz="1100" dirty="0"/>
              <a:t>: </a:t>
            </a:r>
            <a:r>
              <a:rPr lang="en-GB" sz="1100" i="1" dirty="0"/>
              <a:t>Excavations 1989–1991 and a summary catalogue of material from 19th century interventions</a:t>
            </a:r>
            <a:r>
              <a:rPr lang="en-GB" sz="1100" dirty="0"/>
              <a:t>. (York: Council for British Archaeology, 1998).</a:t>
            </a:r>
          </a:p>
          <a:p>
            <a:pPr marL="0" indent="0">
              <a:buNone/>
            </a:pPr>
            <a:r>
              <a:rPr lang="en-GB" sz="1400" dirty="0"/>
              <a:t>Slide 8: Brutality</a:t>
            </a:r>
          </a:p>
          <a:p>
            <a:pPr lvl="1"/>
            <a:r>
              <a:rPr lang="en-GB" sz="1100" i="1" dirty="0"/>
              <a:t>Anglo-Saxon Chronicle</a:t>
            </a:r>
            <a:r>
              <a:rPr lang="en-GB" sz="1100" dirty="0"/>
              <a:t>, 2</a:t>
            </a:r>
            <a:r>
              <a:rPr lang="en-GB" sz="1100" baseline="30000" dirty="0"/>
              <a:t>nd</a:t>
            </a:r>
            <a:r>
              <a:rPr lang="en-GB" sz="1100" dirty="0"/>
              <a:t> edition, ed. and trans. G.N. </a:t>
            </a:r>
            <a:r>
              <a:rPr lang="en-GB" sz="1100" dirty="0" err="1"/>
              <a:t>Garmonsway</a:t>
            </a:r>
            <a:r>
              <a:rPr lang="en-GB" sz="1100" dirty="0"/>
              <a:t> (London, 1953 – 92).</a:t>
            </a:r>
          </a:p>
          <a:p>
            <a:pPr lvl="1"/>
            <a:r>
              <a:rPr lang="en-GB" sz="1100" dirty="0"/>
              <a:t>Chartrand, R. et al. </a:t>
            </a:r>
            <a:r>
              <a:rPr lang="en-GB" sz="1100" i="1" dirty="0"/>
              <a:t>The Vikings</a:t>
            </a:r>
            <a:r>
              <a:rPr lang="en-GB" sz="1100" dirty="0"/>
              <a:t>. (Oxford: Osprey Publishing, 2016), pp. 10 – 110.</a:t>
            </a:r>
          </a:p>
          <a:p>
            <a:pPr lvl="1"/>
            <a:r>
              <a:rPr lang="en-GB" sz="1100" dirty="0"/>
              <a:t>Henry of Huntingdon, </a:t>
            </a:r>
            <a:r>
              <a:rPr lang="en-GB" sz="1100" i="1" dirty="0"/>
              <a:t>The History of the English People</a:t>
            </a:r>
            <a:r>
              <a:rPr lang="en-GB" sz="1100" dirty="0"/>
              <a:t>, pp. 7 – 25</a:t>
            </a:r>
          </a:p>
          <a:p>
            <a:pPr lvl="1"/>
            <a:r>
              <a:rPr lang="en-GB" sz="1100" dirty="0" err="1"/>
              <a:t>Loe</a:t>
            </a:r>
            <a:r>
              <a:rPr lang="en-GB" sz="1100" dirty="0"/>
              <a:t>, L. et al. </a:t>
            </a:r>
            <a:r>
              <a:rPr lang="en-GB" sz="1100" i="1" dirty="0"/>
              <a:t>‘Given to the Ground’, </a:t>
            </a:r>
            <a:r>
              <a:rPr lang="en-GB" sz="1100" dirty="0"/>
              <a:t>pp. 1 – 200.</a:t>
            </a:r>
          </a:p>
          <a:p>
            <a:pPr lvl="1"/>
            <a:r>
              <a:rPr lang="en-GB" sz="1100" dirty="0"/>
              <a:t>Williams, T, </a:t>
            </a:r>
            <a:r>
              <a:rPr lang="en-GB" sz="1100" i="1" dirty="0"/>
              <a:t>Viking Britain: A History</a:t>
            </a:r>
            <a:r>
              <a:rPr lang="en-GB" sz="1100" dirty="0"/>
              <a:t>. (London: William Collins, 2017), pp. 1 – 32.</a:t>
            </a:r>
          </a:p>
          <a:p>
            <a:pPr marL="0" indent="0">
              <a:buNone/>
            </a:pPr>
            <a:r>
              <a:rPr lang="en-GB" sz="1400" dirty="0"/>
              <a:t>Slide 9: Barbarism</a:t>
            </a:r>
          </a:p>
          <a:p>
            <a:pPr lvl="1"/>
            <a:r>
              <a:rPr lang="en-GB" sz="1100" dirty="0" err="1"/>
              <a:t>Arcini</a:t>
            </a:r>
            <a:r>
              <a:rPr lang="en-GB" sz="1100" dirty="0"/>
              <a:t>, </a:t>
            </a:r>
            <a:r>
              <a:rPr lang="en-GB" sz="1100" i="1" dirty="0"/>
              <a:t>The Viking Age,</a:t>
            </a:r>
            <a:r>
              <a:rPr lang="en-GB" sz="1100" dirty="0"/>
              <a:t> pp. 1 – 100.</a:t>
            </a:r>
          </a:p>
          <a:p>
            <a:pPr lvl="1"/>
            <a:r>
              <a:rPr lang="en-GB" sz="1100" dirty="0"/>
              <a:t>Biddle, and </a:t>
            </a:r>
            <a:r>
              <a:rPr lang="en-GB" sz="1100" dirty="0" err="1"/>
              <a:t>Kjølbye</a:t>
            </a:r>
            <a:r>
              <a:rPr lang="en-GB" sz="1100" dirty="0"/>
              <a:t>-Biddle, ‘</a:t>
            </a:r>
            <a:r>
              <a:rPr lang="en-GB" sz="1100" dirty="0" err="1"/>
              <a:t>Repton</a:t>
            </a:r>
            <a:r>
              <a:rPr lang="en-GB" sz="1100" dirty="0"/>
              <a:t> and the ‘Great Heathen Army’, pp. 45 – 80.</a:t>
            </a:r>
          </a:p>
          <a:p>
            <a:pPr lvl="1"/>
            <a:r>
              <a:rPr lang="en-GB" sz="1100" dirty="0"/>
              <a:t>Eaton, J, </a:t>
            </a:r>
            <a:r>
              <a:rPr lang="en-GB" sz="1100" i="1" dirty="0"/>
              <a:t>An Archaeological History of Britain: Continuity and Change from Prehistory to the Present</a:t>
            </a:r>
            <a:r>
              <a:rPr lang="en-GB" sz="1100" dirty="0"/>
              <a:t>. (Barnsley: Pen and Sword Archaeology, 2014), pp. 99 – 122.</a:t>
            </a:r>
          </a:p>
          <a:p>
            <a:pPr lvl="1"/>
            <a:endParaRPr lang="en-GB" sz="1100" dirty="0"/>
          </a:p>
          <a:p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056408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06FCA-C5D1-45BC-ABF2-AE1B019F3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612" y="66260"/>
            <a:ext cx="9404723" cy="1400530"/>
          </a:xfrm>
        </p:spPr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95030-37ED-4DD9-AC6E-14A51C771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12" y="766525"/>
            <a:ext cx="11618775" cy="60914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700" b="1" u="sng" dirty="0"/>
              <a:t>Primary Sources</a:t>
            </a:r>
            <a:endParaRPr lang="en-GB" sz="1700" dirty="0"/>
          </a:p>
          <a:p>
            <a:pPr lvl="1"/>
            <a:r>
              <a:rPr lang="en-GB" sz="1100" dirty="0"/>
              <a:t>Ahmed Ibn </a:t>
            </a:r>
            <a:r>
              <a:rPr lang="en-GB" sz="1100" dirty="0" err="1"/>
              <a:t>Fadlān</a:t>
            </a:r>
            <a:r>
              <a:rPr lang="en-GB" sz="1100" dirty="0"/>
              <a:t>, </a:t>
            </a:r>
            <a:r>
              <a:rPr lang="en-GB" sz="1100" i="1" dirty="0"/>
              <a:t>Ibn </a:t>
            </a:r>
            <a:r>
              <a:rPr lang="en-GB" sz="1100" i="1" dirty="0" err="1"/>
              <a:t>Fadlān</a:t>
            </a:r>
            <a:r>
              <a:rPr lang="en-GB" sz="1100" i="1" dirty="0"/>
              <a:t> and the Land of Darkness: Arab Travellers in the Far North</a:t>
            </a:r>
            <a:r>
              <a:rPr lang="en-GB" sz="1100" dirty="0"/>
              <a:t>, ed. and trans. P. Lund, and C. Stone (London, 2012).</a:t>
            </a:r>
          </a:p>
          <a:p>
            <a:pPr lvl="1"/>
            <a:r>
              <a:rPr lang="en-GB" sz="1100" i="1" dirty="0"/>
              <a:t>Anglo-Saxon Chronicle</a:t>
            </a:r>
            <a:r>
              <a:rPr lang="en-GB" sz="1100" dirty="0"/>
              <a:t>, 2</a:t>
            </a:r>
            <a:r>
              <a:rPr lang="en-GB" sz="1100" baseline="30000" dirty="0"/>
              <a:t>nd</a:t>
            </a:r>
            <a:r>
              <a:rPr lang="en-GB" sz="1100" dirty="0"/>
              <a:t> edition, ed. and trans. G.N. </a:t>
            </a:r>
            <a:r>
              <a:rPr lang="en-GB" sz="1100" dirty="0" err="1"/>
              <a:t>Garmonsway</a:t>
            </a:r>
            <a:r>
              <a:rPr lang="en-GB" sz="1100" dirty="0"/>
              <a:t> (London, 1953 – 92).</a:t>
            </a:r>
          </a:p>
          <a:p>
            <a:pPr lvl="1"/>
            <a:r>
              <a:rPr lang="en-GB" sz="1100" dirty="0"/>
              <a:t>Henry of Huntingdon, </a:t>
            </a:r>
            <a:r>
              <a:rPr lang="en-GB" sz="1100" i="1" dirty="0"/>
              <a:t>The History of the English People 1000 – 1154</a:t>
            </a:r>
            <a:r>
              <a:rPr lang="en-GB" sz="1100" dirty="0"/>
              <a:t>, 2</a:t>
            </a:r>
            <a:r>
              <a:rPr lang="en-GB" sz="1100" baseline="30000" dirty="0"/>
              <a:t>nd</a:t>
            </a:r>
            <a:r>
              <a:rPr lang="en-GB" sz="1100" dirty="0"/>
              <a:t> edition, ed. and trans. D. Greenway (Oxford, 2002).</a:t>
            </a:r>
          </a:p>
          <a:p>
            <a:pPr marL="0" indent="0">
              <a:buNone/>
            </a:pPr>
            <a:r>
              <a:rPr lang="en-GB" sz="1700" b="1" u="sng" dirty="0"/>
              <a:t>Secondary Sources</a:t>
            </a:r>
            <a:endParaRPr lang="en-GB" sz="1700" dirty="0"/>
          </a:p>
          <a:p>
            <a:pPr lvl="1"/>
            <a:r>
              <a:rPr lang="en-GB" sz="1100" dirty="0" err="1"/>
              <a:t>Allmäe</a:t>
            </a:r>
            <a:r>
              <a:rPr lang="en-GB" sz="1100" dirty="0"/>
              <a:t>, R. </a:t>
            </a:r>
            <a:r>
              <a:rPr lang="en-GB" sz="1100" dirty="0" err="1"/>
              <a:t>Maldre</a:t>
            </a:r>
            <a:r>
              <a:rPr lang="en-GB" sz="1100" dirty="0"/>
              <a:t>, L. and Tomek, T., ‘The </a:t>
            </a:r>
            <a:r>
              <a:rPr lang="en-GB" sz="1100" dirty="0" err="1"/>
              <a:t>Salme</a:t>
            </a:r>
            <a:r>
              <a:rPr lang="en-GB" sz="1100" dirty="0"/>
              <a:t> I Ship Burial: An Osteological View of a Unique Burial in Northern Europe’, </a:t>
            </a:r>
            <a:r>
              <a:rPr lang="en-GB" sz="1100" i="1" dirty="0" err="1"/>
              <a:t>Interdisciplinaria</a:t>
            </a:r>
            <a:r>
              <a:rPr lang="en-GB" sz="1100" i="1" dirty="0"/>
              <a:t> </a:t>
            </a:r>
            <a:r>
              <a:rPr lang="en-GB" sz="1100" i="1" dirty="0" err="1"/>
              <a:t>Archaeologica</a:t>
            </a:r>
            <a:r>
              <a:rPr lang="en-GB" sz="1100" i="1" dirty="0"/>
              <a:t> Natural Sciences in Archaeology</a:t>
            </a:r>
            <a:r>
              <a:rPr lang="en-GB" sz="1100" dirty="0"/>
              <a:t>, 2(2) (2011), pp. 109 – 124.</a:t>
            </a:r>
          </a:p>
          <a:p>
            <a:pPr lvl="1"/>
            <a:r>
              <a:rPr lang="en-GB" sz="1100" dirty="0" err="1"/>
              <a:t>Arcini</a:t>
            </a:r>
            <a:r>
              <a:rPr lang="en-GB" sz="1100" dirty="0"/>
              <a:t>, C.A, </a:t>
            </a:r>
            <a:r>
              <a:rPr lang="en-GB" sz="1100" i="1" dirty="0"/>
              <a:t>The Viking Age: A Time of Many Faces</a:t>
            </a:r>
            <a:r>
              <a:rPr lang="en-GB" sz="1100" dirty="0"/>
              <a:t>. (Oxford: Oxbow Books, 2018).</a:t>
            </a:r>
          </a:p>
          <a:p>
            <a:pPr lvl="1"/>
            <a:r>
              <a:rPr lang="en-GB" sz="1100" dirty="0"/>
              <a:t>Biddle, M. and </a:t>
            </a:r>
            <a:r>
              <a:rPr lang="en-GB" sz="1100" dirty="0" err="1"/>
              <a:t>Kjølbye</a:t>
            </a:r>
            <a:r>
              <a:rPr lang="en-GB" sz="1100" dirty="0"/>
              <a:t>-Biddle, B. ‘</a:t>
            </a:r>
            <a:r>
              <a:rPr lang="en-GB" sz="1100" dirty="0" err="1"/>
              <a:t>Repton</a:t>
            </a:r>
            <a:r>
              <a:rPr lang="en-GB" sz="1100" dirty="0"/>
              <a:t> and the ‘Great Heathen Army’, in Graham-Campbell, J. et al. (ed.) </a:t>
            </a:r>
            <a:r>
              <a:rPr lang="en-GB" sz="1100" i="1" dirty="0"/>
              <a:t>Vikings and the Danelaw: Select Papers from the Proceedings of the Thirteenth Viking Congress</a:t>
            </a:r>
            <a:r>
              <a:rPr lang="en-GB" sz="1100" dirty="0"/>
              <a:t>. (Oxford: Oxbow Books, 2001).</a:t>
            </a:r>
          </a:p>
          <a:p>
            <a:pPr lvl="1"/>
            <a:r>
              <a:rPr lang="en-GB" sz="1100" dirty="0"/>
              <a:t>Carroll, J., Harrison, S.H. and Williams, G., </a:t>
            </a:r>
            <a:r>
              <a:rPr lang="en-GB" sz="1100" i="1" dirty="0"/>
              <a:t>The Vikings in Britain and Ireland</a:t>
            </a:r>
            <a:r>
              <a:rPr lang="en-GB" sz="1100" dirty="0"/>
              <a:t>, (London: The British Museum Press, 2014).</a:t>
            </a:r>
          </a:p>
          <a:p>
            <a:pPr lvl="1"/>
            <a:r>
              <a:rPr lang="en-GB" sz="1100" dirty="0"/>
              <a:t>Chartrand, R. et al. </a:t>
            </a:r>
            <a:r>
              <a:rPr lang="en-GB" sz="1100" i="1" dirty="0"/>
              <a:t>The Vikings</a:t>
            </a:r>
            <a:r>
              <a:rPr lang="en-GB" sz="1100" dirty="0"/>
              <a:t>. (Oxford: Osprey Publishing, 2016).</a:t>
            </a:r>
          </a:p>
          <a:p>
            <a:pPr lvl="1"/>
            <a:r>
              <a:rPr lang="en-GB" sz="1100" dirty="0"/>
              <a:t>Eaton, J, </a:t>
            </a:r>
            <a:r>
              <a:rPr lang="en-GB" sz="1100" i="1" dirty="0"/>
              <a:t>An Archaeological History of Britain: Continuity and Change from Prehistory to the Present</a:t>
            </a:r>
            <a:r>
              <a:rPr lang="en-GB" sz="1100" dirty="0"/>
              <a:t>. (Barnsley: Pen and Sword Archaeology, 2014).</a:t>
            </a:r>
          </a:p>
          <a:p>
            <a:pPr lvl="1"/>
            <a:r>
              <a:rPr lang="en-GB" sz="1100" dirty="0"/>
              <a:t>Hubbard, B, </a:t>
            </a:r>
            <a:r>
              <a:rPr lang="en-GB" sz="1100" i="1" dirty="0"/>
              <a:t>Warriors of the Viking World: The Seafaring Raiders and Explorers who Terrorised Europe for Centuries</a:t>
            </a:r>
            <a:r>
              <a:rPr lang="en-GB" sz="1100" dirty="0"/>
              <a:t>. 2</a:t>
            </a:r>
            <a:r>
              <a:rPr lang="en-GB" sz="1100" baseline="30000" dirty="0"/>
              <a:t>nd</a:t>
            </a:r>
            <a:r>
              <a:rPr lang="en-GB" sz="1100" dirty="0"/>
              <a:t> Ed. (London: Amber Books Ltd, 2018).</a:t>
            </a:r>
          </a:p>
          <a:p>
            <a:pPr lvl="1"/>
            <a:r>
              <a:rPr lang="en-GB" sz="1100" dirty="0" err="1"/>
              <a:t>Loe</a:t>
            </a:r>
            <a:r>
              <a:rPr lang="en-GB" sz="1100" dirty="0"/>
              <a:t>, L. et al. </a:t>
            </a:r>
            <a:r>
              <a:rPr lang="en-GB" sz="1100" i="1" dirty="0"/>
              <a:t>‘Given to the Ground’: A Viking Age Mass Grave on Ridgeway Hill, Weymouth</a:t>
            </a:r>
            <a:r>
              <a:rPr lang="en-GB" sz="1100" dirty="0"/>
              <a:t>. (Dorset: Dorset Natural History and Archaeological Society, 2014).</a:t>
            </a:r>
          </a:p>
          <a:p>
            <a:pPr lvl="1"/>
            <a:r>
              <a:rPr lang="en-GB" sz="1100" dirty="0" err="1"/>
              <a:t>Malim</a:t>
            </a:r>
            <a:r>
              <a:rPr lang="en-GB" sz="1100" dirty="0"/>
              <a:t>, T. and Hines, J, </a:t>
            </a:r>
            <a:r>
              <a:rPr lang="en-GB" sz="1100" i="1" dirty="0"/>
              <a:t>The Anglo-Saxon Cemetery at </a:t>
            </a:r>
            <a:r>
              <a:rPr lang="en-GB" sz="1100" i="1" dirty="0" err="1"/>
              <a:t>Edix</a:t>
            </a:r>
            <a:r>
              <a:rPr lang="en-GB" sz="1100" i="1" dirty="0"/>
              <a:t> Hill (Barrington A), Cambridgeshire</a:t>
            </a:r>
            <a:r>
              <a:rPr lang="en-GB" sz="1100" dirty="0"/>
              <a:t>: </a:t>
            </a:r>
            <a:r>
              <a:rPr lang="en-GB" sz="1100" i="1" dirty="0"/>
              <a:t>Excavations 1989–1991 and a summary catalogue of material from 19th century interventions</a:t>
            </a:r>
            <a:r>
              <a:rPr lang="en-GB" sz="1100" dirty="0"/>
              <a:t>. (York: Council for British Archaeology, 1998).</a:t>
            </a:r>
          </a:p>
          <a:p>
            <a:pPr lvl="1"/>
            <a:r>
              <a:rPr lang="en-GB" sz="1100" dirty="0"/>
              <a:t>Richards, J. D. et al. ‘Excavations at the Viking Burrow Cemetery at Heath Wood, Ingleby, Derbyshire’, </a:t>
            </a:r>
            <a:r>
              <a:rPr lang="en-GB" sz="1100" i="1" dirty="0"/>
              <a:t>The Antiquities Journal</a:t>
            </a:r>
            <a:r>
              <a:rPr lang="en-GB" sz="1100" dirty="0"/>
              <a:t>, 84 (2004), pp. 23 – 116.</a:t>
            </a:r>
          </a:p>
          <a:p>
            <a:pPr lvl="1"/>
            <a:r>
              <a:rPr lang="en-GB" sz="1100" dirty="0"/>
              <a:t>Richards, J. D. ‘Pagans and Christians at the Frontier: Viking Burials in the Danelaw’, in Carver, M. (ed.) </a:t>
            </a:r>
            <a:r>
              <a:rPr lang="en-GB" sz="1100" i="1" dirty="0"/>
              <a:t>The Cross Goes North: Processes of Conversion in Norther Europe AD 300 – 1300</a:t>
            </a:r>
            <a:r>
              <a:rPr lang="en-GB" sz="1100" dirty="0"/>
              <a:t>. (Woodbridge: The Boydell Press, 2005).</a:t>
            </a:r>
          </a:p>
          <a:p>
            <a:pPr lvl="1"/>
            <a:r>
              <a:rPr lang="en-GB" sz="1100" dirty="0" err="1"/>
              <a:t>Welander</a:t>
            </a:r>
            <a:r>
              <a:rPr lang="en-GB" sz="1100" dirty="0"/>
              <a:t>, R.D.E., </a:t>
            </a:r>
            <a:r>
              <a:rPr lang="en-GB" sz="1100" dirty="0" err="1"/>
              <a:t>Batey</a:t>
            </a:r>
            <a:r>
              <a:rPr lang="en-GB" sz="1100" dirty="0"/>
              <a:t>, C.E. and Cowie, T.G, ‘A Viking Burial from </a:t>
            </a:r>
            <a:r>
              <a:rPr lang="en-GB" sz="1100" dirty="0" err="1"/>
              <a:t>Kneep</a:t>
            </a:r>
            <a:r>
              <a:rPr lang="en-GB" sz="1100" dirty="0"/>
              <a:t>, </a:t>
            </a:r>
            <a:r>
              <a:rPr lang="en-GB" sz="1100" dirty="0" err="1"/>
              <a:t>Uig</a:t>
            </a:r>
            <a:r>
              <a:rPr lang="en-GB" sz="1100" dirty="0"/>
              <a:t>, Isle of Lewis’, </a:t>
            </a:r>
            <a:r>
              <a:rPr lang="en-GB" sz="1100" i="1" dirty="0"/>
              <a:t>Proceedings of the Society of Antiquaries of Scotland</a:t>
            </a:r>
            <a:r>
              <a:rPr lang="en-GB" sz="1100" dirty="0"/>
              <a:t>, 117 (1987), pp. 149 – 174.</a:t>
            </a:r>
          </a:p>
          <a:p>
            <a:pPr lvl="1"/>
            <a:r>
              <a:rPr lang="en-GB" sz="1100" dirty="0"/>
              <a:t>Williams, T, </a:t>
            </a:r>
            <a:r>
              <a:rPr lang="en-GB" sz="1100" i="1" dirty="0"/>
              <a:t>Viking Britain: A History</a:t>
            </a:r>
            <a:r>
              <a:rPr lang="en-GB" sz="1100" dirty="0"/>
              <a:t>. (London: William Collins, 2017).</a:t>
            </a:r>
          </a:p>
          <a:p>
            <a:r>
              <a:rPr lang="en-GB" sz="1700" b="1" u="sng" dirty="0"/>
              <a:t>Electronic Sources</a:t>
            </a:r>
            <a:endParaRPr lang="en-GB" sz="1700" dirty="0"/>
          </a:p>
          <a:p>
            <a:pPr lvl="1"/>
            <a:r>
              <a:rPr lang="en-GB" sz="1100" dirty="0" err="1"/>
              <a:t>Friðriksson</a:t>
            </a:r>
            <a:r>
              <a:rPr lang="en-GB" sz="1100" dirty="0"/>
              <a:t>, A., </a:t>
            </a:r>
            <a:r>
              <a:rPr lang="en-GB" sz="1100" dirty="0" err="1"/>
              <a:t>Gestsdóttir</a:t>
            </a:r>
            <a:r>
              <a:rPr lang="en-GB" sz="1100" dirty="0"/>
              <a:t>, H., </a:t>
            </a:r>
            <a:r>
              <a:rPr lang="en-GB" sz="1100" dirty="0" err="1"/>
              <a:t>Daxböck</a:t>
            </a:r>
            <a:r>
              <a:rPr lang="en-GB" sz="1100" dirty="0"/>
              <a:t>, A. and </a:t>
            </a:r>
            <a:r>
              <a:rPr lang="en-GB" sz="1100" dirty="0" err="1"/>
              <a:t>Gisladóttir</a:t>
            </a:r>
            <a:r>
              <a:rPr lang="en-GB" sz="1100" dirty="0"/>
              <a:t>, G.A. '</a:t>
            </a:r>
            <a:r>
              <a:rPr lang="en-GB" sz="1100" dirty="0" err="1"/>
              <a:t>Hringsdalur</a:t>
            </a:r>
            <a:r>
              <a:rPr lang="en-GB" sz="1100" dirty="0"/>
              <a:t> í </a:t>
            </a:r>
            <a:r>
              <a:rPr lang="en-GB" sz="1100" dirty="0" err="1"/>
              <a:t>Arnarfirði</a:t>
            </a:r>
            <a:r>
              <a:rPr lang="en-GB" sz="1100" dirty="0"/>
              <a:t>', </a:t>
            </a:r>
            <a:r>
              <a:rPr lang="en-GB" sz="1100" i="1" dirty="0"/>
              <a:t>Archaeological Survey 2006: FS413-06441</a:t>
            </a:r>
            <a:r>
              <a:rPr lang="en-GB" sz="1100" dirty="0"/>
              <a:t>, Reykjavík: Archaeological Institute of Iceland (2010), &lt;https://www.nabohome.org/cgi-bin/explore.pl?seq=99&gt; [Accessed: 15th October 2019].</a:t>
            </a:r>
          </a:p>
          <a:p>
            <a:pPr lvl="1"/>
            <a:r>
              <a:rPr lang="en-GB" sz="1100" dirty="0"/>
              <a:t>FreeWorldMaps.net, </a:t>
            </a:r>
            <a:r>
              <a:rPr lang="en-GB" sz="1100" i="1" dirty="0"/>
              <a:t>Europe Outline Maps</a:t>
            </a:r>
            <a:r>
              <a:rPr lang="en-GB" sz="1100" dirty="0"/>
              <a:t> (2019) &lt;https://www.freeworldmaps.net/europe/blank_map.html&gt; [accessed: 04/02/2020].</a:t>
            </a:r>
          </a:p>
          <a:p>
            <a:pPr lvl="1"/>
            <a:endParaRPr lang="en-GB" sz="1100" dirty="0"/>
          </a:p>
          <a:p>
            <a:pPr lvl="1"/>
            <a:endParaRPr lang="en-GB" sz="1100" dirty="0"/>
          </a:p>
          <a:p>
            <a:pPr lvl="1"/>
            <a:endParaRPr lang="en-GB" sz="1100" dirty="0"/>
          </a:p>
          <a:p>
            <a:pPr lvl="1"/>
            <a:endParaRPr lang="en-GB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851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Custom 1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C00000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2543</TotalTime>
  <Words>2088</Words>
  <Application>Microsoft Office PowerPoint</Application>
  <PresentationFormat>Widescreen</PresentationFormat>
  <Paragraphs>177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</vt:lpstr>
      <vt:lpstr>Using osteological and archaeological evidence, assess the validity of contemporary British sources that influence the modern stereotype of the Vikings?</vt:lpstr>
      <vt:lpstr>Stereotype</vt:lpstr>
      <vt:lpstr>PowerPoint Presentation</vt:lpstr>
      <vt:lpstr>PowerPoint Presentation</vt:lpstr>
      <vt:lpstr>Objectives &amp; Research Questions </vt:lpstr>
      <vt:lpstr>Methodology</vt:lpstr>
      <vt:lpstr>Build – How tall were they compared to their British Contemporaries?</vt:lpstr>
      <vt:lpstr>Brutality – How violent were they compared to their British Contemporaries?</vt:lpstr>
      <vt:lpstr>Barbarism – How uncivilised were they compared to their British Contemporaries?</vt:lpstr>
      <vt:lpstr>Conclusion and Anticipated Results</vt:lpstr>
      <vt:lpstr>References</vt:lpstr>
      <vt:lpstr>References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osteological and archaeological evidence, assess the validity of contemporary British sources that influence the modern stereotype of the Vikings?</dc:title>
  <dc:creator>Matt Cowley</dc:creator>
  <cp:lastModifiedBy>Matt Cowley</cp:lastModifiedBy>
  <cp:revision>115</cp:revision>
  <dcterms:created xsi:type="dcterms:W3CDTF">2020-02-04T12:37:26Z</dcterms:created>
  <dcterms:modified xsi:type="dcterms:W3CDTF">2020-02-11T22:30:45Z</dcterms:modified>
</cp:coreProperties>
</file>