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1"/>
  </p:sldMasterIdLst>
  <p:notesMasterIdLst>
    <p:notesMasterId r:id="rId31"/>
  </p:notesMasterIdLst>
  <p:handoutMasterIdLst>
    <p:handoutMasterId r:id="rId32"/>
  </p:handoutMasterIdLst>
  <p:sldIdLst>
    <p:sldId id="278" r:id="rId2"/>
    <p:sldId id="339" r:id="rId3"/>
    <p:sldId id="318" r:id="rId4"/>
    <p:sldId id="258" r:id="rId5"/>
    <p:sldId id="265" r:id="rId6"/>
    <p:sldId id="325" r:id="rId7"/>
    <p:sldId id="269" r:id="rId8"/>
    <p:sldId id="270" r:id="rId9"/>
    <p:sldId id="273" r:id="rId10"/>
    <p:sldId id="274" r:id="rId11"/>
    <p:sldId id="276" r:id="rId12"/>
    <p:sldId id="279" r:id="rId13"/>
    <p:sldId id="281" r:id="rId14"/>
    <p:sldId id="283" r:id="rId15"/>
    <p:sldId id="319" r:id="rId16"/>
    <p:sldId id="286" r:id="rId17"/>
    <p:sldId id="287" r:id="rId18"/>
    <p:sldId id="290" r:id="rId19"/>
    <p:sldId id="292" r:id="rId20"/>
    <p:sldId id="296" r:id="rId21"/>
    <p:sldId id="302" r:id="rId22"/>
    <p:sldId id="297" r:id="rId23"/>
    <p:sldId id="298" r:id="rId24"/>
    <p:sldId id="304" r:id="rId25"/>
    <p:sldId id="305" r:id="rId26"/>
    <p:sldId id="307" r:id="rId27"/>
    <p:sldId id="308" r:id="rId28"/>
    <p:sldId id="321" r:id="rId29"/>
    <p:sldId id="314" r:id="rId3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63" autoAdjust="0"/>
    <p:restoredTop sz="91991" autoAdjust="0"/>
  </p:normalViewPr>
  <p:slideViewPr>
    <p:cSldViewPr>
      <p:cViewPr varScale="1">
        <p:scale>
          <a:sx n="76" d="100"/>
          <a:sy n="76" d="100"/>
        </p:scale>
        <p:origin x="1440" y="53"/>
      </p:cViewPr>
      <p:guideLst>
        <p:guide orient="horz" pos="2160"/>
        <p:guide pos="2880"/>
      </p:guideLst>
    </p:cSldViewPr>
  </p:slideViewPr>
  <p:outlineViewPr>
    <p:cViewPr>
      <p:scale>
        <a:sx n="33" d="100"/>
        <a:sy n="33" d="100"/>
      </p:scale>
      <p:origin x="0" y="12384"/>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C74E98-06B1-0DA1-EE95-FE24ABC863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26C841A7-0E76-F0DA-ADE8-65EA5BA00C2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B812868B-BB59-422D-8620-829EBE9D7C17}" type="datetimeFigureOut">
              <a:rPr lang="en-US"/>
              <a:pPr>
                <a:defRPr/>
              </a:pPr>
              <a:t>9/20/2024</a:t>
            </a:fld>
            <a:endParaRPr lang="en-US" dirty="0"/>
          </a:p>
        </p:txBody>
      </p:sp>
      <p:sp>
        <p:nvSpPr>
          <p:cNvPr id="4" name="Footer Placeholder 3">
            <a:extLst>
              <a:ext uri="{FF2B5EF4-FFF2-40B4-BE49-F238E27FC236}">
                <a16:creationId xmlns:a16="http://schemas.microsoft.com/office/drawing/2014/main" id="{2E6DDE51-B200-A5D2-17D3-4DD3FDD0FC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5" name="Slide Number Placeholder 4">
            <a:extLst>
              <a:ext uri="{FF2B5EF4-FFF2-40B4-BE49-F238E27FC236}">
                <a16:creationId xmlns:a16="http://schemas.microsoft.com/office/drawing/2014/main" id="{766CBC81-E1D4-3178-5DBE-71123265E673}"/>
              </a:ext>
            </a:extLst>
          </p:cNvPr>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EB40EB1-71CF-4AD9-9C21-99D10C7049F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926F3E-B0A6-72F2-2BC5-3512B591AB1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atin typeface="Arial" charset="0"/>
                <a:ea typeface="ＭＳ Ｐゴシック" charset="-128"/>
              </a:defRPr>
            </a:lvl1pPr>
          </a:lstStyle>
          <a:p>
            <a:pPr>
              <a:defRPr/>
            </a:pPr>
            <a:endParaRPr lang="en-US"/>
          </a:p>
        </p:txBody>
      </p:sp>
      <p:sp>
        <p:nvSpPr>
          <p:cNvPr id="3" name="Date Placeholder 2">
            <a:extLst>
              <a:ext uri="{FF2B5EF4-FFF2-40B4-BE49-F238E27FC236}">
                <a16:creationId xmlns:a16="http://schemas.microsoft.com/office/drawing/2014/main" id="{527AB16D-82F2-95AA-B436-33F7449CC35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hangingPunct="1">
              <a:defRPr sz="1200">
                <a:latin typeface="Arial" charset="0"/>
                <a:ea typeface="ＭＳ Ｐゴシック" charset="-128"/>
              </a:defRPr>
            </a:lvl1pPr>
          </a:lstStyle>
          <a:p>
            <a:pPr>
              <a:defRPr/>
            </a:pPr>
            <a:fld id="{BBBDA424-37FA-415F-836F-4EE9D501EE20}" type="datetimeFigureOut">
              <a:rPr lang="en-US"/>
              <a:pPr>
                <a:defRPr/>
              </a:pPr>
              <a:t>9/20/2024</a:t>
            </a:fld>
            <a:endParaRPr lang="en-US" dirty="0"/>
          </a:p>
        </p:txBody>
      </p:sp>
      <p:sp>
        <p:nvSpPr>
          <p:cNvPr id="4" name="Slide Image Placeholder 3">
            <a:extLst>
              <a:ext uri="{FF2B5EF4-FFF2-40B4-BE49-F238E27FC236}">
                <a16:creationId xmlns:a16="http://schemas.microsoft.com/office/drawing/2014/main" id="{00A069C3-8B09-B905-719B-D13C5592F46F}"/>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5F602934-BA1D-474D-CEEF-07507DBCA49D}"/>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987E7033-2B87-E0D1-F721-87E4036D0A69}"/>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hangingPunct="1">
              <a:defRPr sz="1200">
                <a:latin typeface="Arial" charset="0"/>
                <a:ea typeface="ＭＳ Ｐゴシック" charset="-128"/>
              </a:defRPr>
            </a:lvl1pPr>
          </a:lstStyle>
          <a:p>
            <a:pPr>
              <a:defRPr/>
            </a:pPr>
            <a:endParaRPr lang="en-US"/>
          </a:p>
        </p:txBody>
      </p:sp>
      <p:sp>
        <p:nvSpPr>
          <p:cNvPr id="7" name="Slide Number Placeholder 6">
            <a:extLst>
              <a:ext uri="{FF2B5EF4-FFF2-40B4-BE49-F238E27FC236}">
                <a16:creationId xmlns:a16="http://schemas.microsoft.com/office/drawing/2014/main" id="{BD4D4C8E-229E-24B4-57EA-3F3DE90C66BE}"/>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24D68B4-2EC1-48B9-BD46-587A047EBC8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837193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950394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F7B450F4-4F6E-01C3-5045-6A0CBD60E593}"/>
              </a:ext>
            </a:extLst>
          </p:cNvPr>
          <p:cNvSpPr>
            <a:spLocks noGrp="1"/>
          </p:cNvSpPr>
          <p:nvPr>
            <p:ph type="ftr" sz="quarter"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DF5D32-C5C7-FB14-557F-B86CB087C184}"/>
              </a:ext>
            </a:extLst>
          </p:cNvPr>
          <p:cNvSpPr>
            <a:spLocks noGrp="1"/>
          </p:cNvSpPr>
          <p:nvPr>
            <p:ph type="sldNum" sz="quarter" idx="11"/>
          </p:nvPr>
        </p:nvSpPr>
        <p:spPr/>
        <p:txBody>
          <a:bodyPr/>
          <a:lstStyle>
            <a:lvl1pPr>
              <a:defRPr/>
            </a:lvl1pPr>
          </a:lstStyle>
          <a:p>
            <a:pPr>
              <a:defRPr/>
            </a:pPr>
            <a:fld id="{50047231-BF6A-4033-BFC0-BB22F630A87B}" type="slidenum">
              <a:rPr lang="en-GB" altLang="en-US"/>
              <a:pPr>
                <a:defRPr/>
              </a:pPr>
              <a:t>‹#›</a:t>
            </a:fld>
            <a:endParaRPr lang="en-GB" altLang="en-US"/>
          </a:p>
        </p:txBody>
      </p:sp>
    </p:spTree>
    <p:extLst>
      <p:ext uri="{BB962C8B-B14F-4D97-AF65-F5344CB8AC3E}">
        <p14:creationId xmlns:p14="http://schemas.microsoft.com/office/powerpoint/2010/main" val="655478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Footer Placeholder 4">
            <a:extLst>
              <a:ext uri="{FF2B5EF4-FFF2-40B4-BE49-F238E27FC236}">
                <a16:creationId xmlns:a16="http://schemas.microsoft.com/office/drawing/2014/main" id="{C2120414-C69E-E7A3-14AF-C08A3678BDAB}"/>
              </a:ext>
            </a:extLst>
          </p:cNvPr>
          <p:cNvSpPr>
            <a:spLocks noGrp="1"/>
          </p:cNvSpPr>
          <p:nvPr>
            <p:ph type="ftr" sz="quarter"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9D88A53B-714A-3A03-08EF-85773398D806}"/>
              </a:ext>
            </a:extLst>
          </p:cNvPr>
          <p:cNvSpPr>
            <a:spLocks noGrp="1"/>
          </p:cNvSpPr>
          <p:nvPr>
            <p:ph type="sldNum" sz="quarter" idx="11"/>
          </p:nvPr>
        </p:nvSpPr>
        <p:spPr/>
        <p:txBody>
          <a:bodyPr/>
          <a:lstStyle>
            <a:lvl1pPr>
              <a:defRPr/>
            </a:lvl1pPr>
          </a:lstStyle>
          <a:p>
            <a:pPr>
              <a:defRPr/>
            </a:pPr>
            <a:fld id="{5DB71816-618F-400B-8DF4-868290990872}" type="slidenum">
              <a:rPr lang="en-GB" altLang="en-US"/>
              <a:pPr>
                <a:defRPr/>
              </a:pPr>
              <a:t>‹#›</a:t>
            </a:fld>
            <a:endParaRPr lang="en-GB" altLang="en-US"/>
          </a:p>
        </p:txBody>
      </p:sp>
    </p:spTree>
    <p:extLst>
      <p:ext uri="{BB962C8B-B14F-4D97-AF65-F5344CB8AC3E}">
        <p14:creationId xmlns:p14="http://schemas.microsoft.com/office/powerpoint/2010/main" val="3275427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327395C9-A3A3-711A-E0B8-D8AB2E0CA071}"/>
              </a:ext>
            </a:extLst>
          </p:cNvPr>
          <p:cNvSpPr>
            <a:spLocks noGrp="1"/>
          </p:cNvSpPr>
          <p:nvPr>
            <p:ph type="ftr" sz="quarter"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36D3B5-BEC4-795D-C41C-5B81FDF20B8B}"/>
              </a:ext>
            </a:extLst>
          </p:cNvPr>
          <p:cNvSpPr>
            <a:spLocks noGrp="1"/>
          </p:cNvSpPr>
          <p:nvPr>
            <p:ph type="sldNum" sz="quarter" idx="11"/>
          </p:nvPr>
        </p:nvSpPr>
        <p:spPr/>
        <p:txBody>
          <a:bodyPr/>
          <a:lstStyle>
            <a:lvl1pPr>
              <a:defRPr/>
            </a:lvl1pPr>
          </a:lstStyle>
          <a:p>
            <a:pPr>
              <a:defRPr/>
            </a:pPr>
            <a:fld id="{B010B2A1-783E-4927-BAEE-F915F16DAA39}" type="slidenum">
              <a:rPr lang="en-GB" altLang="en-US"/>
              <a:pPr>
                <a:defRPr/>
              </a:pPr>
              <a:t>‹#›</a:t>
            </a:fld>
            <a:endParaRPr lang="en-GB" altLang="en-US"/>
          </a:p>
        </p:txBody>
      </p:sp>
    </p:spTree>
    <p:extLst>
      <p:ext uri="{BB962C8B-B14F-4D97-AF65-F5344CB8AC3E}">
        <p14:creationId xmlns:p14="http://schemas.microsoft.com/office/powerpoint/2010/main" val="317542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5FF691D0-1230-12D8-DBC9-528861273015}"/>
              </a:ext>
            </a:extLst>
          </p:cNvPr>
          <p:cNvSpPr>
            <a:spLocks noGrp="1"/>
          </p:cNvSpPr>
          <p:nvPr>
            <p:ph type="ftr" sz="quarter"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DF605AAF-7B77-2F34-584D-E94F6481E1C4}"/>
              </a:ext>
            </a:extLst>
          </p:cNvPr>
          <p:cNvSpPr>
            <a:spLocks noGrp="1"/>
          </p:cNvSpPr>
          <p:nvPr>
            <p:ph type="sldNum" sz="quarter" idx="11"/>
          </p:nvPr>
        </p:nvSpPr>
        <p:spPr/>
        <p:txBody>
          <a:bodyPr/>
          <a:lstStyle>
            <a:lvl1pPr>
              <a:defRPr/>
            </a:lvl1pPr>
          </a:lstStyle>
          <a:p>
            <a:pPr>
              <a:defRPr/>
            </a:pPr>
            <a:fld id="{2350ECF2-36C4-4490-8750-52FE8CAEE27A}" type="slidenum">
              <a:rPr lang="en-GB" altLang="en-US"/>
              <a:pPr>
                <a:defRPr/>
              </a:pPr>
              <a:t>‹#›</a:t>
            </a:fld>
            <a:endParaRPr lang="en-GB" altLang="en-US"/>
          </a:p>
        </p:txBody>
      </p:sp>
    </p:spTree>
    <p:extLst>
      <p:ext uri="{BB962C8B-B14F-4D97-AF65-F5344CB8AC3E}">
        <p14:creationId xmlns:p14="http://schemas.microsoft.com/office/powerpoint/2010/main" val="627284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Footer Placeholder 4">
            <a:extLst>
              <a:ext uri="{FF2B5EF4-FFF2-40B4-BE49-F238E27FC236}">
                <a16:creationId xmlns:a16="http://schemas.microsoft.com/office/drawing/2014/main" id="{D80463ED-805B-D6B8-0D4C-3E3BB23CA0B2}"/>
              </a:ext>
            </a:extLst>
          </p:cNvPr>
          <p:cNvSpPr>
            <a:spLocks noGrp="1"/>
          </p:cNvSpPr>
          <p:nvPr>
            <p:ph type="ftr" sz="quarter"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4A07F2B9-A4CE-135C-2C58-EA8AF75202E8}"/>
              </a:ext>
            </a:extLst>
          </p:cNvPr>
          <p:cNvSpPr>
            <a:spLocks noGrp="1"/>
          </p:cNvSpPr>
          <p:nvPr>
            <p:ph type="sldNum" sz="quarter" idx="11"/>
          </p:nvPr>
        </p:nvSpPr>
        <p:spPr/>
        <p:txBody>
          <a:bodyPr/>
          <a:lstStyle>
            <a:lvl1pPr>
              <a:defRPr/>
            </a:lvl1pPr>
          </a:lstStyle>
          <a:p>
            <a:pPr>
              <a:defRPr/>
            </a:pPr>
            <a:fld id="{88B999EB-EB7B-440C-B51E-9F00A9B54AE9}" type="slidenum">
              <a:rPr lang="en-GB" altLang="en-US"/>
              <a:pPr>
                <a:defRPr/>
              </a:pPr>
              <a:t>‹#›</a:t>
            </a:fld>
            <a:endParaRPr lang="en-GB" altLang="en-US"/>
          </a:p>
        </p:txBody>
      </p:sp>
    </p:spTree>
    <p:extLst>
      <p:ext uri="{BB962C8B-B14F-4D97-AF65-F5344CB8AC3E}">
        <p14:creationId xmlns:p14="http://schemas.microsoft.com/office/powerpoint/2010/main" val="3475817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7221A889-071E-3CA5-5BFC-118BEE5CC9D1}"/>
              </a:ext>
            </a:extLst>
          </p:cNvPr>
          <p:cNvSpPr>
            <a:spLocks noGrp="1"/>
          </p:cNvSpPr>
          <p:nvPr>
            <p:ph type="ftr" sz="quarter"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9572A633-897A-37A6-E994-5A3A48184EC3}"/>
              </a:ext>
            </a:extLst>
          </p:cNvPr>
          <p:cNvSpPr>
            <a:spLocks noGrp="1"/>
          </p:cNvSpPr>
          <p:nvPr>
            <p:ph type="sldNum" sz="quarter" idx="11"/>
          </p:nvPr>
        </p:nvSpPr>
        <p:spPr/>
        <p:txBody>
          <a:bodyPr/>
          <a:lstStyle>
            <a:lvl1pPr>
              <a:defRPr/>
            </a:lvl1pPr>
          </a:lstStyle>
          <a:p>
            <a:pPr>
              <a:defRPr/>
            </a:pPr>
            <a:fld id="{E2DEE22D-7FA5-4C82-8823-647501D43992}" type="slidenum">
              <a:rPr lang="en-GB" altLang="en-US"/>
              <a:pPr>
                <a:defRPr/>
              </a:pPr>
              <a:t>‹#›</a:t>
            </a:fld>
            <a:endParaRPr lang="en-GB" altLang="en-US"/>
          </a:p>
        </p:txBody>
      </p:sp>
    </p:spTree>
    <p:extLst>
      <p:ext uri="{BB962C8B-B14F-4D97-AF65-F5344CB8AC3E}">
        <p14:creationId xmlns:p14="http://schemas.microsoft.com/office/powerpoint/2010/main" val="232481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DF3179-516E-3ACC-A00E-CCB68FBAECA5}"/>
              </a:ext>
            </a:extLst>
          </p:cNvPr>
          <p:cNvSpPr>
            <a:spLocks noGrp="1"/>
          </p:cNvSpPr>
          <p:nvPr>
            <p:ph type="dt" sz="half" idx="10"/>
          </p:nvPr>
        </p:nvSpPr>
        <p:spPr>
          <a:xfrm>
            <a:off x="628650" y="6356350"/>
            <a:ext cx="2057400" cy="365125"/>
          </a:xfrm>
          <a:prstGeom prst="rect">
            <a:avLst/>
          </a:prstGeom>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BCA801E7-1C87-83EC-FA3F-29238CE7E066}"/>
              </a:ext>
            </a:extLst>
          </p:cNvPr>
          <p:cNvSpPr>
            <a:spLocks noGrp="1"/>
          </p:cNvSpPr>
          <p:nvPr>
            <p:ph type="ftr" sz="quarter" idx="11"/>
          </p:nvPr>
        </p:nvSpPr>
        <p:spPr/>
        <p:txBody>
          <a:bodyPr/>
          <a:lstStyle>
            <a:lvl1pPr>
              <a:defRPr/>
            </a:lvl1pPr>
          </a:lstStyle>
          <a:p>
            <a:pPr>
              <a:defRPr/>
            </a:pPr>
            <a:r>
              <a:rPr lang="en-US"/>
              <a:t>Effective Instructional Strategies: From Theory to Practice 3rd Edition © 2012 SAGE Publications, Inc. </a:t>
            </a:r>
          </a:p>
        </p:txBody>
      </p:sp>
      <p:sp>
        <p:nvSpPr>
          <p:cNvPr id="7" name="Slide Number Placeholder 6">
            <a:extLst>
              <a:ext uri="{FF2B5EF4-FFF2-40B4-BE49-F238E27FC236}">
                <a16:creationId xmlns:a16="http://schemas.microsoft.com/office/drawing/2014/main" id="{48B06E8F-3F0F-22AA-4215-CC966EE2D1E2}"/>
              </a:ext>
            </a:extLst>
          </p:cNvPr>
          <p:cNvSpPr>
            <a:spLocks noGrp="1"/>
          </p:cNvSpPr>
          <p:nvPr>
            <p:ph type="sldNum" sz="quarter" idx="12"/>
          </p:nvPr>
        </p:nvSpPr>
        <p:spPr/>
        <p:txBody>
          <a:bodyPr/>
          <a:lstStyle>
            <a:lvl1pPr>
              <a:defRPr/>
            </a:lvl1pPr>
          </a:lstStyle>
          <a:p>
            <a:pPr>
              <a:defRPr/>
            </a:pPr>
            <a:fld id="{343BF3FF-8BDC-4FF9-913C-A7D062079963}" type="slidenum">
              <a:rPr lang="en-US"/>
              <a:pPr>
                <a:defRPr/>
              </a:pPr>
              <a:t>‹#›</a:t>
            </a:fld>
            <a:endParaRPr lang="en-US" dirty="0"/>
          </a:p>
        </p:txBody>
      </p:sp>
    </p:spTree>
    <p:extLst>
      <p:ext uri="{BB962C8B-B14F-4D97-AF65-F5344CB8AC3E}">
        <p14:creationId xmlns:p14="http://schemas.microsoft.com/office/powerpoint/2010/main" val="3467037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A8C4EEE-54AC-7B86-9AAB-211B3396FCCC}"/>
              </a:ext>
            </a:extLst>
          </p:cNvPr>
          <p:cNvSpPr>
            <a:spLocks noGrp="1"/>
          </p:cNvSpPr>
          <p:nvPr>
            <p:ph type="title"/>
          </p:nvPr>
        </p:nvSpPr>
        <p:spPr bwMode="auto">
          <a:xfrm>
            <a:off x="628650" y="427038"/>
            <a:ext cx="7886700" cy="1325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A02EB625-92FD-4A6F-7E1A-CBAEC6096DBE}"/>
              </a:ext>
            </a:extLst>
          </p:cNvPr>
          <p:cNvSpPr>
            <a:spLocks noGrp="1"/>
          </p:cNvSpPr>
          <p:nvPr>
            <p:ph type="body" idx="1"/>
          </p:nvPr>
        </p:nvSpPr>
        <p:spPr bwMode="auto">
          <a:xfrm>
            <a:off x="628650" y="2020888"/>
            <a:ext cx="7886700"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Footer Placeholder 4">
            <a:extLst>
              <a:ext uri="{FF2B5EF4-FFF2-40B4-BE49-F238E27FC236}">
                <a16:creationId xmlns:a16="http://schemas.microsoft.com/office/drawing/2014/main" id="{7C76A5DA-3A75-7347-7AE0-051CB4199A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ea typeface="ＭＳ Ｐゴシック" pitchFamily="-1" charset="-128"/>
              </a:defRPr>
            </a:lvl1pPr>
          </a:lstStyle>
          <a:p>
            <a:pPr>
              <a:defRPr/>
            </a:pPr>
            <a:endParaRPr lang="en-GB"/>
          </a:p>
        </p:txBody>
      </p:sp>
      <p:sp>
        <p:nvSpPr>
          <p:cNvPr id="6" name="Slide Number Placeholder 5">
            <a:extLst>
              <a:ext uri="{FF2B5EF4-FFF2-40B4-BE49-F238E27FC236}">
                <a16:creationId xmlns:a16="http://schemas.microsoft.com/office/drawing/2014/main" id="{3002AAD3-E82D-0822-5A60-E7D32D22E43F}"/>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pPr>
              <a:defRPr/>
            </a:pPr>
            <a:fld id="{CB827408-AB52-4A4C-B09D-F69EC47CA59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23" r:id="rId3"/>
    <p:sldLayoutId id="2147483824" r:id="rId4"/>
    <p:sldLayoutId id="2147483825" r:id="rId5"/>
    <p:sldLayoutId id="2147483826" r:id="rId6"/>
    <p:sldLayoutId id="2147483827" r:id="rId7"/>
    <p:sldLayoutId id="2147483828" r:id="rId8"/>
    <p:sldLayoutId id="2147483831" r:id="rId9"/>
  </p:sldLayoutIdLst>
  <p:hf hdr="0" ftr="0" dt="0"/>
  <p:txStyles>
    <p:titleStyle>
      <a:lvl1pPr algn="l" rtl="0" eaLnBrk="0" fontAlgn="base" hangingPunct="0">
        <a:lnSpc>
          <a:spcPct val="90000"/>
        </a:lnSpc>
        <a:spcBef>
          <a:spcPct val="0"/>
        </a:spcBef>
        <a:spcAft>
          <a:spcPct val="0"/>
        </a:spcAft>
        <a:defRPr sz="3600" kern="1200">
          <a:solidFill>
            <a:schemeClr val="tx1"/>
          </a:solidFill>
          <a:latin typeface="+mj-lt"/>
          <a:ea typeface="+mj-ea"/>
          <a:cs typeface="+mj-cs"/>
        </a:defRPr>
      </a:lvl1pPr>
      <a:lvl2pPr algn="l" rtl="0" eaLnBrk="0" fontAlgn="base" hangingPunct="0">
        <a:lnSpc>
          <a:spcPct val="90000"/>
        </a:lnSpc>
        <a:spcBef>
          <a:spcPct val="0"/>
        </a:spcBef>
        <a:spcAft>
          <a:spcPct val="0"/>
        </a:spcAft>
        <a:defRPr sz="3600">
          <a:solidFill>
            <a:schemeClr val="tx1"/>
          </a:solidFill>
          <a:latin typeface="Arial" charset="0"/>
        </a:defRPr>
      </a:lvl2pPr>
      <a:lvl3pPr algn="l" rtl="0" eaLnBrk="0" fontAlgn="base" hangingPunct="0">
        <a:lnSpc>
          <a:spcPct val="90000"/>
        </a:lnSpc>
        <a:spcBef>
          <a:spcPct val="0"/>
        </a:spcBef>
        <a:spcAft>
          <a:spcPct val="0"/>
        </a:spcAft>
        <a:defRPr sz="3600">
          <a:solidFill>
            <a:schemeClr val="tx1"/>
          </a:solidFill>
          <a:latin typeface="Arial" charset="0"/>
        </a:defRPr>
      </a:lvl3pPr>
      <a:lvl4pPr algn="l" rtl="0" eaLnBrk="0" fontAlgn="base" hangingPunct="0">
        <a:lnSpc>
          <a:spcPct val="90000"/>
        </a:lnSpc>
        <a:spcBef>
          <a:spcPct val="0"/>
        </a:spcBef>
        <a:spcAft>
          <a:spcPct val="0"/>
        </a:spcAft>
        <a:defRPr sz="3600">
          <a:solidFill>
            <a:schemeClr val="tx1"/>
          </a:solidFill>
          <a:latin typeface="Arial" charset="0"/>
        </a:defRPr>
      </a:lvl4pPr>
      <a:lvl5pPr algn="l" rtl="0" eaLnBrk="0" fontAlgn="base" hangingPunct="0">
        <a:lnSpc>
          <a:spcPct val="90000"/>
        </a:lnSpc>
        <a:spcBef>
          <a:spcPct val="0"/>
        </a:spcBef>
        <a:spcAft>
          <a:spcPct val="0"/>
        </a:spcAft>
        <a:defRPr sz="3600">
          <a:solidFill>
            <a:schemeClr val="tx1"/>
          </a:solidFill>
          <a:latin typeface="Arial" charset="0"/>
        </a:defRPr>
      </a:lvl5pPr>
      <a:lvl6pPr marL="457200" algn="l" rtl="0" fontAlgn="base">
        <a:lnSpc>
          <a:spcPct val="90000"/>
        </a:lnSpc>
        <a:spcBef>
          <a:spcPct val="0"/>
        </a:spcBef>
        <a:spcAft>
          <a:spcPct val="0"/>
        </a:spcAft>
        <a:defRPr sz="3600">
          <a:solidFill>
            <a:schemeClr val="tx1"/>
          </a:solidFill>
          <a:latin typeface="Arial" charset="0"/>
        </a:defRPr>
      </a:lvl6pPr>
      <a:lvl7pPr marL="914400" algn="l" rtl="0" fontAlgn="base">
        <a:lnSpc>
          <a:spcPct val="90000"/>
        </a:lnSpc>
        <a:spcBef>
          <a:spcPct val="0"/>
        </a:spcBef>
        <a:spcAft>
          <a:spcPct val="0"/>
        </a:spcAft>
        <a:defRPr sz="3600">
          <a:solidFill>
            <a:schemeClr val="tx1"/>
          </a:solidFill>
          <a:latin typeface="Arial" charset="0"/>
        </a:defRPr>
      </a:lvl7pPr>
      <a:lvl8pPr marL="1371600" algn="l" rtl="0" fontAlgn="base">
        <a:lnSpc>
          <a:spcPct val="90000"/>
        </a:lnSpc>
        <a:spcBef>
          <a:spcPct val="0"/>
        </a:spcBef>
        <a:spcAft>
          <a:spcPct val="0"/>
        </a:spcAft>
        <a:defRPr sz="3600">
          <a:solidFill>
            <a:schemeClr val="tx1"/>
          </a:solidFill>
          <a:latin typeface="Arial" charset="0"/>
        </a:defRPr>
      </a:lvl8pPr>
      <a:lvl9pPr marL="1828800" algn="l" rtl="0" fontAlgn="base">
        <a:lnSpc>
          <a:spcPct val="90000"/>
        </a:lnSpc>
        <a:spcBef>
          <a:spcPct val="0"/>
        </a:spcBef>
        <a:spcAft>
          <a:spcPct val="0"/>
        </a:spcAft>
        <a:defRPr sz="3600">
          <a:solidFill>
            <a:schemeClr val="tx1"/>
          </a:solidFill>
          <a:latin typeface="Arial" charset="0"/>
        </a:defRPr>
      </a:lvl9pPr>
    </p:titleStyle>
    <p:bodyStyle>
      <a:lvl1pPr marL="228600" indent="-228600"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1pPr>
      <a:lvl2pPr marL="515938" indent="-287338"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2pPr>
      <a:lvl3pPr marL="855663" indent="-279400" algn="l" rtl="0" eaLnBrk="0" fontAlgn="base" hangingPunct="0">
        <a:spcBef>
          <a:spcPts val="500"/>
        </a:spcBef>
        <a:spcAft>
          <a:spcPct val="0"/>
        </a:spcAft>
        <a:buFont typeface="Courier New" panose="02070309020205020404" pitchFamily="49" charset="0"/>
        <a:buChar char="o"/>
        <a:defRPr sz="2200" kern="1200">
          <a:solidFill>
            <a:schemeClr val="tx1"/>
          </a:solidFill>
          <a:latin typeface="+mn-lt"/>
          <a:ea typeface="+mn-ea"/>
          <a:cs typeface="+mn-cs"/>
        </a:defRPr>
      </a:lvl3pPr>
      <a:lvl4pPr marL="1143000" indent="-287338"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4pPr>
      <a:lvl5pPr marL="1490663" indent="-347663" algn="l" rtl="0" eaLnBrk="0" fontAlgn="base" hangingPunct="0">
        <a:spcBef>
          <a:spcPts val="500"/>
        </a:spcBef>
        <a:spcAft>
          <a:spcPct val="0"/>
        </a:spcAft>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AC57B65-7BC8-0DBD-37C0-F976E88E77A4}"/>
              </a:ext>
            </a:extLst>
          </p:cNvPr>
          <p:cNvSpPr>
            <a:spLocks noGrp="1"/>
          </p:cNvSpPr>
          <p:nvPr>
            <p:ph type="body" sz="half" idx="2"/>
          </p:nvPr>
        </p:nvSpPr>
        <p:spPr>
          <a:xfrm>
            <a:off x="4859338" y="1522413"/>
            <a:ext cx="3446462" cy="3813175"/>
          </a:xfrm>
        </p:spPr>
        <p:txBody>
          <a:bodyPr>
            <a:normAutofit/>
          </a:bodyPr>
          <a:lstStyle/>
          <a:p>
            <a:pPr>
              <a:defRPr/>
            </a:pPr>
            <a:r>
              <a:rPr lang="en-US" sz="3600" b="1" dirty="0">
                <a:solidFill>
                  <a:schemeClr val="bg1">
                    <a:lumMod val="65000"/>
                  </a:schemeClr>
                </a:solidFill>
              </a:rPr>
              <a:t>Managing Change, Creativity and Innovation, 5e</a:t>
            </a:r>
          </a:p>
          <a:p>
            <a:pPr>
              <a:defRPr/>
            </a:pPr>
            <a:endParaRPr lang="en-US" sz="2000" dirty="0">
              <a:solidFill>
                <a:schemeClr val="bg1">
                  <a:lumMod val="65000"/>
                </a:schemeClr>
              </a:solidFill>
            </a:endParaRPr>
          </a:p>
          <a:p>
            <a:pPr>
              <a:defRPr/>
            </a:pPr>
            <a:r>
              <a:rPr lang="en-US" sz="2000" dirty="0">
                <a:solidFill>
                  <a:schemeClr val="bg1">
                    <a:lumMod val="65000"/>
                  </a:schemeClr>
                </a:solidFill>
              </a:rPr>
              <a:t>© Patrick Dawson, Constantine </a:t>
            </a:r>
            <a:r>
              <a:rPr lang="en-US" sz="2000" dirty="0" err="1">
                <a:solidFill>
                  <a:schemeClr val="bg1">
                    <a:lumMod val="65000"/>
                  </a:schemeClr>
                </a:solidFill>
              </a:rPr>
              <a:t>Andriopoulos</a:t>
            </a:r>
            <a:r>
              <a:rPr lang="en-US" sz="2000" dirty="0">
                <a:solidFill>
                  <a:schemeClr val="bg1">
                    <a:lumMod val="65000"/>
                  </a:schemeClr>
                </a:solidFill>
              </a:rPr>
              <a:t>, Steven Pattinson</a:t>
            </a:r>
          </a:p>
        </p:txBody>
      </p:sp>
      <p:pic>
        <p:nvPicPr>
          <p:cNvPr id="7171" name="Content Placeholder 5">
            <a:extLst>
              <a:ext uri="{FF2B5EF4-FFF2-40B4-BE49-F238E27FC236}">
                <a16:creationId xmlns:a16="http://schemas.microsoft.com/office/drawing/2014/main" id="{AE8CD0E3-0E32-4B94-927B-D9D08336F43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8675" y="992188"/>
            <a:ext cx="3743325" cy="4873625"/>
          </a:xfr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06E4FF0-BF6D-2738-8C30-7360DD4A1383}"/>
              </a:ext>
            </a:extLst>
          </p:cNvPr>
          <p:cNvSpPr>
            <a:spLocks noGrp="1"/>
          </p:cNvSpPr>
          <p:nvPr>
            <p:ph type="ctrTitle"/>
          </p:nvPr>
        </p:nvSpPr>
        <p:spPr>
          <a:xfrm>
            <a:off x="723900" y="2362200"/>
            <a:ext cx="7696200" cy="2133600"/>
          </a:xfrm>
        </p:spPr>
        <p:txBody>
          <a:bodyPr/>
          <a:lstStyle/>
          <a:p>
            <a:pPr>
              <a:lnSpc>
                <a:spcPct val="100000"/>
              </a:lnSpc>
            </a:pPr>
            <a:r>
              <a:rPr lang="en-US" altLang="en-US" sz="4400"/>
              <a:t>Chapter 12</a:t>
            </a:r>
            <a:br>
              <a:rPr lang="en-US" altLang="en-US" sz="4400"/>
            </a:br>
            <a:r>
              <a:rPr lang="en-US" altLang="en-US" sz="4400"/>
              <a:t> The individual: Promoting critical thinking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0A91FB5-C333-0506-0F13-74BF40CCE369}"/>
              </a:ext>
            </a:extLst>
          </p:cNvPr>
          <p:cNvSpPr>
            <a:spLocks noGrp="1"/>
          </p:cNvSpPr>
          <p:nvPr>
            <p:ph type="title"/>
          </p:nvPr>
        </p:nvSpPr>
        <p:spPr/>
        <p:txBody>
          <a:bodyPr/>
          <a:lstStyle/>
          <a:p>
            <a:pPr eaLnBrk="1" hangingPunct="1"/>
            <a:r>
              <a:rPr lang="en-US" altLang="en-US"/>
              <a:t>Learning outcomes</a:t>
            </a:r>
          </a:p>
        </p:txBody>
      </p:sp>
      <p:sp>
        <p:nvSpPr>
          <p:cNvPr id="9219" name="Content Placeholder 2">
            <a:extLst>
              <a:ext uri="{FF2B5EF4-FFF2-40B4-BE49-F238E27FC236}">
                <a16:creationId xmlns:a16="http://schemas.microsoft.com/office/drawing/2014/main" id="{DE39E3D8-9810-8503-B060-DF3918DEAF73}"/>
              </a:ext>
            </a:extLst>
          </p:cNvPr>
          <p:cNvSpPr>
            <a:spLocks noGrp="1"/>
          </p:cNvSpPr>
          <p:nvPr>
            <p:ph idx="1"/>
          </p:nvPr>
        </p:nvSpPr>
        <p:spPr/>
        <p:txBody>
          <a:bodyPr rtlCol="0">
            <a:normAutofit fontScale="92500"/>
          </a:bodyPr>
          <a:lstStyle/>
          <a:p>
            <a:pPr eaLnBrk="1" fontAlgn="auto" hangingPunct="1">
              <a:spcAft>
                <a:spcPts val="0"/>
              </a:spcAft>
              <a:defRPr/>
            </a:pPr>
            <a:r>
              <a:rPr lang="en-GB" altLang="en-US" dirty="0"/>
              <a:t>After reading this chapter, you will be able to:</a:t>
            </a:r>
          </a:p>
          <a:p>
            <a:pPr lvl="1" eaLnBrk="1" fontAlgn="auto" hangingPunct="1">
              <a:spcAft>
                <a:spcPts val="0"/>
              </a:spcAft>
              <a:defRPr/>
            </a:pPr>
            <a:r>
              <a:rPr lang="en-GB" altLang="en-US" dirty="0"/>
              <a:t>Understand individual creativity.</a:t>
            </a:r>
          </a:p>
          <a:p>
            <a:pPr lvl="1" eaLnBrk="1" fontAlgn="auto" hangingPunct="1">
              <a:spcAft>
                <a:spcPts val="0"/>
              </a:spcAft>
              <a:defRPr/>
            </a:pPr>
            <a:r>
              <a:rPr lang="en-GB" altLang="en-US" dirty="0"/>
              <a:t>Appreciate the relationship between personality and creative achievement.</a:t>
            </a:r>
          </a:p>
          <a:p>
            <a:pPr lvl="1" eaLnBrk="1" fontAlgn="auto" hangingPunct="1">
              <a:spcAft>
                <a:spcPts val="0"/>
              </a:spcAft>
              <a:defRPr/>
            </a:pPr>
            <a:r>
              <a:rPr lang="en-GB" altLang="en-US" dirty="0"/>
              <a:t>Explain the cognitive factors that predict creative achievement.</a:t>
            </a:r>
          </a:p>
          <a:p>
            <a:pPr lvl="1" eaLnBrk="1" fontAlgn="auto" hangingPunct="1">
              <a:spcAft>
                <a:spcPts val="0"/>
              </a:spcAft>
              <a:defRPr/>
            </a:pPr>
            <a:r>
              <a:rPr lang="en-GB" altLang="en-US" dirty="0"/>
              <a:t>Examine the basis of knowledge and its contribution to individual creativity.</a:t>
            </a:r>
          </a:p>
          <a:p>
            <a:pPr lvl="1" eaLnBrk="1" fontAlgn="auto" hangingPunct="1">
              <a:spcAft>
                <a:spcPts val="0"/>
              </a:spcAft>
              <a:defRPr/>
            </a:pPr>
            <a:r>
              <a:rPr lang="en-GB" altLang="en-US" dirty="0"/>
              <a:t>Differentiate between intrinsic and extrinsic motivation and understand how they both influence individual creativity.</a:t>
            </a:r>
          </a:p>
          <a:p>
            <a:pPr lvl="1" eaLnBrk="1" fontAlgn="auto" hangingPunct="1">
              <a:spcAft>
                <a:spcPts val="0"/>
              </a:spcAft>
              <a:defRPr/>
            </a:pPr>
            <a:r>
              <a:rPr lang="en-GB" altLang="en-US" dirty="0"/>
              <a:t>Have greater awareness of individual readiness for organizational change.</a:t>
            </a:r>
          </a:p>
        </p:txBody>
      </p:sp>
      <p:sp>
        <p:nvSpPr>
          <p:cNvPr id="9220" name="Slide Number Placeholder 1">
            <a:extLst>
              <a:ext uri="{FF2B5EF4-FFF2-40B4-BE49-F238E27FC236}">
                <a16:creationId xmlns:a16="http://schemas.microsoft.com/office/drawing/2014/main" id="{6D11CE80-AAF3-DF5F-B06F-9B89DE3065CB}"/>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4F31DEC-9D67-45A1-920F-A9816A7856FA}" type="slidenum">
              <a:rPr lang="en-GB" altLang="en-US" smtClean="0">
                <a:solidFill>
                  <a:srgbClr val="898989"/>
                </a:solidFill>
              </a:rPr>
              <a:pPr/>
              <a:t>3</a:t>
            </a:fld>
            <a:endParaRPr lang="en-GB" altLang="en-US">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4671701-CF9F-84D9-7CB8-07CC8F5234E0}"/>
              </a:ext>
            </a:extLst>
          </p:cNvPr>
          <p:cNvSpPr>
            <a:spLocks noGrp="1"/>
          </p:cNvSpPr>
          <p:nvPr>
            <p:ph type="title"/>
          </p:nvPr>
        </p:nvSpPr>
        <p:spPr/>
        <p:txBody>
          <a:bodyPr/>
          <a:lstStyle/>
          <a:p>
            <a:pPr eaLnBrk="1" hangingPunct="1"/>
            <a:r>
              <a:rPr lang="en-US" altLang="en-US"/>
              <a:t>Introduction</a:t>
            </a:r>
          </a:p>
        </p:txBody>
      </p:sp>
      <p:sp>
        <p:nvSpPr>
          <p:cNvPr id="10243" name="Content Placeholder 2">
            <a:extLst>
              <a:ext uri="{FF2B5EF4-FFF2-40B4-BE49-F238E27FC236}">
                <a16:creationId xmlns:a16="http://schemas.microsoft.com/office/drawing/2014/main" id="{C6DB002B-84B3-F404-E8DB-DF402C8AFAF1}"/>
              </a:ext>
            </a:extLst>
          </p:cNvPr>
          <p:cNvSpPr>
            <a:spLocks noGrp="1"/>
          </p:cNvSpPr>
          <p:nvPr>
            <p:ph idx="1"/>
          </p:nvPr>
        </p:nvSpPr>
        <p:spPr/>
        <p:txBody>
          <a:bodyPr/>
          <a:lstStyle/>
          <a:p>
            <a:pPr eaLnBrk="1" hangingPunct="1"/>
            <a:r>
              <a:rPr lang="en-US" altLang="en-US"/>
              <a:t>Creative thinking is unquestionably among the most significant of all human activities.</a:t>
            </a:r>
          </a:p>
          <a:p>
            <a:pPr eaLnBrk="1" hangingPunct="1"/>
            <a:r>
              <a:rPr lang="en-US" altLang="en-US"/>
              <a:t>The notion that the creative people behind all these creative products behave in different/unique ways than the rest of us is commonly held.</a:t>
            </a:r>
          </a:p>
        </p:txBody>
      </p:sp>
      <p:sp>
        <p:nvSpPr>
          <p:cNvPr id="10244" name="Slide Number Placeholder 1">
            <a:extLst>
              <a:ext uri="{FF2B5EF4-FFF2-40B4-BE49-F238E27FC236}">
                <a16:creationId xmlns:a16="http://schemas.microsoft.com/office/drawing/2014/main" id="{C03D1375-23E3-555D-0C80-E25B971094D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534E5A0-1098-4112-B448-DF8940196095}" type="slidenum">
              <a:rPr lang="en-GB" altLang="en-US" smtClean="0">
                <a:solidFill>
                  <a:srgbClr val="898989"/>
                </a:solidFill>
              </a:rPr>
              <a:pPr/>
              <a:t>4</a:t>
            </a:fld>
            <a:endParaRPr lang="en-GB" altLang="en-US">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23AA40F-5A2C-1664-34C0-36EA5201F64E}"/>
              </a:ext>
            </a:extLst>
          </p:cNvPr>
          <p:cNvSpPr>
            <a:spLocks noGrp="1"/>
          </p:cNvSpPr>
          <p:nvPr>
            <p:ph type="title"/>
          </p:nvPr>
        </p:nvSpPr>
        <p:spPr/>
        <p:txBody>
          <a:bodyPr/>
          <a:lstStyle/>
          <a:p>
            <a:pPr eaLnBrk="1" hangingPunct="1"/>
            <a:r>
              <a:rPr lang="en-US" altLang="en-US"/>
              <a:t>Cognitive factors</a:t>
            </a:r>
          </a:p>
        </p:txBody>
      </p:sp>
      <p:sp>
        <p:nvSpPr>
          <p:cNvPr id="11267" name="Content Placeholder 2">
            <a:extLst>
              <a:ext uri="{FF2B5EF4-FFF2-40B4-BE49-F238E27FC236}">
                <a16:creationId xmlns:a16="http://schemas.microsoft.com/office/drawing/2014/main" id="{B4F007D3-6820-9CD7-5FD7-620DA7561C85}"/>
              </a:ext>
            </a:extLst>
          </p:cNvPr>
          <p:cNvSpPr>
            <a:spLocks noGrp="1"/>
          </p:cNvSpPr>
          <p:nvPr>
            <p:ph idx="1"/>
          </p:nvPr>
        </p:nvSpPr>
        <p:spPr/>
        <p:txBody>
          <a:bodyPr/>
          <a:lstStyle/>
          <a:p>
            <a:pPr eaLnBrk="1" hangingPunct="1"/>
            <a:r>
              <a:rPr lang="en-US" altLang="en-US"/>
              <a:t>Studies show that individuals high on general cognitive ability often tend to:</a:t>
            </a:r>
          </a:p>
          <a:p>
            <a:pPr lvl="1" eaLnBrk="1" hangingPunct="1"/>
            <a:r>
              <a:rPr lang="en-US" altLang="en-US"/>
              <a:t>Achieve better results on measures of the job knowledge, skills and techniques required (Ree and Earles, 1996).</a:t>
            </a:r>
          </a:p>
          <a:p>
            <a:pPr lvl="1" eaLnBrk="1" hangingPunct="1"/>
            <a:r>
              <a:rPr lang="en-US" altLang="en-US"/>
              <a:t>Be better at processing information (Schmidt et al. 1981).</a:t>
            </a:r>
          </a:p>
        </p:txBody>
      </p:sp>
      <p:sp>
        <p:nvSpPr>
          <p:cNvPr id="11268" name="Slide Number Placeholder 1">
            <a:extLst>
              <a:ext uri="{FF2B5EF4-FFF2-40B4-BE49-F238E27FC236}">
                <a16:creationId xmlns:a16="http://schemas.microsoft.com/office/drawing/2014/main" id="{DE69DBAF-2594-E0AD-52DA-CD10161F29D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22D6D28-8069-4C67-A22D-7919212E90D8}" type="slidenum">
              <a:rPr lang="en-GB" altLang="en-US" smtClean="0">
                <a:solidFill>
                  <a:srgbClr val="898989"/>
                </a:solidFill>
              </a:rPr>
              <a:pPr/>
              <a:t>5</a:t>
            </a:fld>
            <a:endParaRPr lang="en-GB" altLang="en-US">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8072304C-BA58-0DE6-1D4C-6B4E20A8C96F}"/>
              </a:ext>
            </a:extLst>
          </p:cNvPr>
          <p:cNvSpPr>
            <a:spLocks noGrp="1"/>
          </p:cNvSpPr>
          <p:nvPr>
            <p:ph type="title"/>
          </p:nvPr>
        </p:nvSpPr>
        <p:spPr/>
        <p:txBody>
          <a:bodyPr/>
          <a:lstStyle/>
          <a:p>
            <a:pPr eaLnBrk="1" hangingPunct="1"/>
            <a:r>
              <a:rPr lang="en-GB" altLang="en-US"/>
              <a:t>Direct use of a source of inspiration (Eckert and Stacey, 1998)</a:t>
            </a:r>
            <a:endParaRPr lang="en-US" altLang="en-US"/>
          </a:p>
        </p:txBody>
      </p:sp>
      <p:sp>
        <p:nvSpPr>
          <p:cNvPr id="12291" name="Slide Number Placeholder 1">
            <a:extLst>
              <a:ext uri="{FF2B5EF4-FFF2-40B4-BE49-F238E27FC236}">
                <a16:creationId xmlns:a16="http://schemas.microsoft.com/office/drawing/2014/main" id="{FB2F2756-DF15-9E13-76EA-5F66CC41526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98B0461-9F07-4FEC-9FFB-460D827BC343}" type="slidenum">
              <a:rPr lang="en-GB" altLang="en-US" smtClean="0">
                <a:solidFill>
                  <a:srgbClr val="898989"/>
                </a:solidFill>
              </a:rPr>
              <a:pPr/>
              <a:t>6</a:t>
            </a:fld>
            <a:endParaRPr lang="en-GB" altLang="en-US">
              <a:solidFill>
                <a:srgbClr val="898989"/>
              </a:solidFill>
            </a:endParaRPr>
          </a:p>
        </p:txBody>
      </p:sp>
      <p:pic>
        <p:nvPicPr>
          <p:cNvPr id="12292" name="Picture 5" descr="C:\Users\conv\Desktop\ANCI\Dawson\Dawson et al_5e_PPTs\Client\figure\JPEG\fig 12.1.jpg">
            <a:extLst>
              <a:ext uri="{FF2B5EF4-FFF2-40B4-BE49-F238E27FC236}">
                <a16:creationId xmlns:a16="http://schemas.microsoft.com/office/drawing/2014/main" id="{DA4813DE-A03D-7257-14B1-FC6C647014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868488"/>
            <a:ext cx="4572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4989AB3-5D47-F5FE-D72F-C134DA952EB0}"/>
              </a:ext>
            </a:extLst>
          </p:cNvPr>
          <p:cNvSpPr>
            <a:spLocks noGrp="1"/>
          </p:cNvSpPr>
          <p:nvPr>
            <p:ph type="title"/>
          </p:nvPr>
        </p:nvSpPr>
        <p:spPr/>
        <p:txBody>
          <a:bodyPr/>
          <a:lstStyle/>
          <a:p>
            <a:pPr eaLnBrk="1" hangingPunct="1"/>
            <a:r>
              <a:rPr lang="en-US" altLang="en-US"/>
              <a:t>Mental flexibility</a:t>
            </a:r>
          </a:p>
        </p:txBody>
      </p:sp>
      <p:sp>
        <p:nvSpPr>
          <p:cNvPr id="13315" name="Content Placeholder 2">
            <a:extLst>
              <a:ext uri="{FF2B5EF4-FFF2-40B4-BE49-F238E27FC236}">
                <a16:creationId xmlns:a16="http://schemas.microsoft.com/office/drawing/2014/main" id="{536C8683-F6CE-DA30-6E27-D0E826231180}"/>
              </a:ext>
            </a:extLst>
          </p:cNvPr>
          <p:cNvSpPr>
            <a:spLocks noGrp="1"/>
          </p:cNvSpPr>
          <p:nvPr>
            <p:ph idx="1"/>
          </p:nvPr>
        </p:nvSpPr>
        <p:spPr/>
        <p:txBody>
          <a:bodyPr/>
          <a:lstStyle/>
          <a:p>
            <a:pPr eaLnBrk="1" hangingPunct="1"/>
            <a:r>
              <a:rPr lang="en-US" altLang="en-US"/>
              <a:t>A creative mind must be able to break from habitual constraints if s/he is to stay open and unblocked (Majaro, 1992). </a:t>
            </a:r>
          </a:p>
          <a:p>
            <a:pPr eaLnBrk="1" hangingPunct="1"/>
            <a:r>
              <a:rPr lang="en-US" altLang="en-US"/>
              <a:t>People who are more open to experience tend to be more imaginative and open to varied perspectives (Costa and McCrae, 1992).</a:t>
            </a:r>
          </a:p>
        </p:txBody>
      </p:sp>
      <p:sp>
        <p:nvSpPr>
          <p:cNvPr id="13316" name="Slide Number Placeholder 1">
            <a:extLst>
              <a:ext uri="{FF2B5EF4-FFF2-40B4-BE49-F238E27FC236}">
                <a16:creationId xmlns:a16="http://schemas.microsoft.com/office/drawing/2014/main" id="{3AC5DD0E-15F3-FD38-09C1-1F2BBF62D04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E20008F-7656-4181-B66F-7CF3088511F5}" type="slidenum">
              <a:rPr lang="en-GB" altLang="en-US" smtClean="0">
                <a:solidFill>
                  <a:srgbClr val="898989"/>
                </a:solidFill>
              </a:rPr>
              <a:pPr/>
              <a:t>7</a:t>
            </a:fld>
            <a:endParaRPr lang="en-GB" altLang="en-US">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DD0A3D6E-F6E4-6257-FAF2-17D19DFEE4B2}"/>
              </a:ext>
            </a:extLst>
          </p:cNvPr>
          <p:cNvSpPr>
            <a:spLocks noGrp="1"/>
          </p:cNvSpPr>
          <p:nvPr>
            <p:ph type="title"/>
          </p:nvPr>
        </p:nvSpPr>
        <p:spPr/>
        <p:txBody>
          <a:bodyPr/>
          <a:lstStyle/>
          <a:p>
            <a:pPr eaLnBrk="1" hangingPunct="1"/>
            <a:r>
              <a:rPr lang="en-US" altLang="en-US"/>
              <a:t>The ability to link remote ‘associations’</a:t>
            </a:r>
          </a:p>
        </p:txBody>
      </p:sp>
      <p:sp>
        <p:nvSpPr>
          <p:cNvPr id="14339" name="Content Placeholder 2">
            <a:extLst>
              <a:ext uri="{FF2B5EF4-FFF2-40B4-BE49-F238E27FC236}">
                <a16:creationId xmlns:a16="http://schemas.microsoft.com/office/drawing/2014/main" id="{9DEE8398-34FD-4BB1-330B-166390AEE16D}"/>
              </a:ext>
            </a:extLst>
          </p:cNvPr>
          <p:cNvSpPr>
            <a:spLocks noGrp="1"/>
          </p:cNvSpPr>
          <p:nvPr>
            <p:ph idx="1"/>
          </p:nvPr>
        </p:nvSpPr>
        <p:spPr/>
        <p:txBody>
          <a:bodyPr/>
          <a:lstStyle/>
          <a:p>
            <a:pPr eaLnBrk="1" hangingPunct="1"/>
            <a:r>
              <a:rPr lang="en-US" altLang="en-US"/>
              <a:t>The main problem that most of us face is our natural tendency to see what we are taught to see (James, 1983).</a:t>
            </a:r>
          </a:p>
          <a:p>
            <a:pPr eaLnBrk="1" hangingPunct="1"/>
            <a:r>
              <a:rPr lang="en-US" altLang="en-US"/>
              <a:t>Employees try to recognize similarities and connections as well as modify or combine existing ideas into novel solutions relevant to their respective industries.</a:t>
            </a:r>
          </a:p>
        </p:txBody>
      </p:sp>
      <p:sp>
        <p:nvSpPr>
          <p:cNvPr id="14340" name="Slide Number Placeholder 1">
            <a:extLst>
              <a:ext uri="{FF2B5EF4-FFF2-40B4-BE49-F238E27FC236}">
                <a16:creationId xmlns:a16="http://schemas.microsoft.com/office/drawing/2014/main" id="{40EED08A-2304-4EDF-AC7A-583396543BD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9303DA3-F963-4948-AD0C-2D7AF52F08DB}" type="slidenum">
              <a:rPr lang="en-GB" altLang="en-US" smtClean="0">
                <a:solidFill>
                  <a:srgbClr val="898989"/>
                </a:solidFill>
              </a:rPr>
              <a:pPr/>
              <a:t>8</a:t>
            </a:fld>
            <a:endParaRPr lang="en-GB" altLang="en-US">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B9B1A12-8A9E-FA51-8B52-CB569FBE63E6}"/>
              </a:ext>
            </a:extLst>
          </p:cNvPr>
          <p:cNvSpPr>
            <a:spLocks noGrp="1"/>
          </p:cNvSpPr>
          <p:nvPr>
            <p:ph type="title"/>
          </p:nvPr>
        </p:nvSpPr>
        <p:spPr/>
        <p:txBody>
          <a:bodyPr/>
          <a:lstStyle/>
          <a:p>
            <a:pPr eaLnBrk="1" hangingPunct="1"/>
            <a:r>
              <a:rPr lang="en-US" altLang="en-US"/>
              <a:t>Suspension of judgement</a:t>
            </a:r>
          </a:p>
        </p:txBody>
      </p:sp>
      <p:sp>
        <p:nvSpPr>
          <p:cNvPr id="15363" name="Content Placeholder 2">
            <a:extLst>
              <a:ext uri="{FF2B5EF4-FFF2-40B4-BE49-F238E27FC236}">
                <a16:creationId xmlns:a16="http://schemas.microsoft.com/office/drawing/2014/main" id="{6318B487-21A3-6C5E-9CBF-D1C83AA242CA}"/>
              </a:ext>
            </a:extLst>
          </p:cNvPr>
          <p:cNvSpPr>
            <a:spLocks noGrp="1"/>
          </p:cNvSpPr>
          <p:nvPr>
            <p:ph idx="1"/>
          </p:nvPr>
        </p:nvSpPr>
        <p:spPr/>
        <p:txBody>
          <a:bodyPr/>
          <a:lstStyle/>
          <a:p>
            <a:pPr eaLnBrk="1" hangingPunct="1"/>
            <a:r>
              <a:rPr lang="en-US" altLang="en-US"/>
              <a:t>Creative individuals can tolerate uncertainty and hold back from accepting the first possible solution that comes to mind (Majaro, 1992).</a:t>
            </a:r>
          </a:p>
          <a:p>
            <a:pPr eaLnBrk="1" hangingPunct="1"/>
            <a:r>
              <a:rPr lang="en-US" altLang="en-US"/>
              <a:t>‘Voice of judgement’ (Ray and Myers, 1986).</a:t>
            </a:r>
          </a:p>
        </p:txBody>
      </p:sp>
      <p:sp>
        <p:nvSpPr>
          <p:cNvPr id="15364" name="Slide Number Placeholder 1">
            <a:extLst>
              <a:ext uri="{FF2B5EF4-FFF2-40B4-BE49-F238E27FC236}">
                <a16:creationId xmlns:a16="http://schemas.microsoft.com/office/drawing/2014/main" id="{586BA69B-EC43-B7FA-204D-64D585060AA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EF28A41-F1D1-45E2-AFE8-DA7B902D0F68}" type="slidenum">
              <a:rPr lang="en-GB" altLang="en-US" smtClean="0">
                <a:solidFill>
                  <a:srgbClr val="898989"/>
                </a:solidFill>
              </a:rPr>
              <a:pPr/>
              <a:t>9</a:t>
            </a:fld>
            <a:endParaRPr lang="en-GB" altLang="en-US">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5A9B073-E467-EC4B-AC78-B92615BA0ADC}"/>
              </a:ext>
            </a:extLst>
          </p:cNvPr>
          <p:cNvSpPr>
            <a:spLocks noGrp="1"/>
          </p:cNvSpPr>
          <p:nvPr>
            <p:ph type="title"/>
          </p:nvPr>
        </p:nvSpPr>
        <p:spPr/>
        <p:txBody>
          <a:bodyPr/>
          <a:lstStyle/>
          <a:p>
            <a:pPr eaLnBrk="1" hangingPunct="1"/>
            <a:r>
              <a:rPr lang="en-US" altLang="en-US"/>
              <a:t>Originality of thinking and freshness</a:t>
            </a:r>
          </a:p>
        </p:txBody>
      </p:sp>
      <p:sp>
        <p:nvSpPr>
          <p:cNvPr id="16387" name="Content Placeholder 2">
            <a:extLst>
              <a:ext uri="{FF2B5EF4-FFF2-40B4-BE49-F238E27FC236}">
                <a16:creationId xmlns:a16="http://schemas.microsoft.com/office/drawing/2014/main" id="{8ACD78C5-CDA6-CAE4-A16F-B07C5D0CC731}"/>
              </a:ext>
            </a:extLst>
          </p:cNvPr>
          <p:cNvSpPr>
            <a:spLocks noGrp="1"/>
          </p:cNvSpPr>
          <p:nvPr>
            <p:ph idx="1"/>
          </p:nvPr>
        </p:nvSpPr>
        <p:spPr/>
        <p:txBody>
          <a:bodyPr/>
          <a:lstStyle/>
          <a:p>
            <a:pPr eaLnBrk="1" hangingPunct="1"/>
            <a:r>
              <a:rPr lang="en-US" altLang="en-US"/>
              <a:t>Originality has the ability to give unusual answers to questions or atypical responses to specified problems (MacKinnon, 1960).</a:t>
            </a:r>
          </a:p>
          <a:p>
            <a:pPr eaLnBrk="1" hangingPunct="1"/>
            <a:r>
              <a:rPr lang="en-US" altLang="en-US"/>
              <a:t>Activities assist employees to think of concepts or ideas that are normally out with their specialization, interest or working routine.</a:t>
            </a:r>
          </a:p>
        </p:txBody>
      </p:sp>
      <p:sp>
        <p:nvSpPr>
          <p:cNvPr id="16388" name="Slide Number Placeholder 1">
            <a:extLst>
              <a:ext uri="{FF2B5EF4-FFF2-40B4-BE49-F238E27FC236}">
                <a16:creationId xmlns:a16="http://schemas.microsoft.com/office/drawing/2014/main" id="{91DDF45D-6481-6065-218E-C3246CFF411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16E68D7-466F-4C47-ABDC-B218066E0077}" type="slidenum">
              <a:rPr lang="en-GB" altLang="en-US" smtClean="0">
                <a:solidFill>
                  <a:srgbClr val="898989"/>
                </a:solidFill>
              </a:rPr>
              <a:pPr/>
              <a:t>10</a:t>
            </a:fld>
            <a:endParaRPr lang="en-GB" altLang="en-US">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3AB3753-BDA2-AB89-F6C0-135F6EF36C15}"/>
              </a:ext>
            </a:extLst>
          </p:cNvPr>
          <p:cNvSpPr>
            <a:spLocks noGrp="1"/>
          </p:cNvSpPr>
          <p:nvPr>
            <p:ph type="title"/>
          </p:nvPr>
        </p:nvSpPr>
        <p:spPr/>
        <p:txBody>
          <a:bodyPr/>
          <a:lstStyle/>
          <a:p>
            <a:pPr eaLnBrk="1" hangingPunct="1"/>
            <a:r>
              <a:rPr lang="en-US" altLang="en-US"/>
              <a:t>Personality traits</a:t>
            </a:r>
          </a:p>
        </p:txBody>
      </p:sp>
      <p:sp>
        <p:nvSpPr>
          <p:cNvPr id="17411" name="Content Placeholder 2">
            <a:extLst>
              <a:ext uri="{FF2B5EF4-FFF2-40B4-BE49-F238E27FC236}">
                <a16:creationId xmlns:a16="http://schemas.microsoft.com/office/drawing/2014/main" id="{4017DD04-16AC-0618-6C7B-F36485B28888}"/>
              </a:ext>
            </a:extLst>
          </p:cNvPr>
          <p:cNvSpPr>
            <a:spLocks noGrp="1"/>
          </p:cNvSpPr>
          <p:nvPr>
            <p:ph idx="1"/>
          </p:nvPr>
        </p:nvSpPr>
        <p:spPr/>
        <p:txBody>
          <a:bodyPr/>
          <a:lstStyle/>
          <a:p>
            <a:pPr eaLnBrk="1" hangingPunct="1"/>
            <a:r>
              <a:rPr lang="en-US" altLang="en-US"/>
              <a:t>Researchers initially set out to identify the personality traits of the creative person. </a:t>
            </a:r>
          </a:p>
          <a:p>
            <a:pPr eaLnBrk="1" hangingPunct="1"/>
            <a:r>
              <a:rPr lang="en-US" altLang="en-US" b="1"/>
              <a:t>Findings:</a:t>
            </a:r>
            <a:r>
              <a:rPr lang="en-US" altLang="en-US"/>
              <a:t> Creativity does not always emerge from the most nurturing environments. </a:t>
            </a:r>
          </a:p>
          <a:p>
            <a:pPr eaLnBrk="1" hangingPunct="1"/>
            <a:r>
              <a:rPr lang="en-US" altLang="en-US"/>
              <a:t>Other research (e.g. Amabile, 1988) has focused on particular occupations (e.g. creative students, R&amp;D scientists).</a:t>
            </a:r>
          </a:p>
          <a:p>
            <a:pPr eaLnBrk="1" hangingPunct="1"/>
            <a:r>
              <a:rPr lang="en-US" altLang="en-US" b="1"/>
              <a:t>Findings:</a:t>
            </a:r>
            <a:r>
              <a:rPr lang="en-US" altLang="en-US"/>
              <a:t> Most creative students tended to be sensitive, independent and unconcerned with social norms and social acceptance.</a:t>
            </a:r>
          </a:p>
        </p:txBody>
      </p:sp>
      <p:sp>
        <p:nvSpPr>
          <p:cNvPr id="17412" name="Slide Number Placeholder 1">
            <a:extLst>
              <a:ext uri="{FF2B5EF4-FFF2-40B4-BE49-F238E27FC236}">
                <a16:creationId xmlns:a16="http://schemas.microsoft.com/office/drawing/2014/main" id="{51F634FF-0EFD-AF3B-0C0B-D591A0BFAD5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0CF58D9-9A6D-4DC8-9E96-B75513102AC2}" type="slidenum">
              <a:rPr lang="en-GB" altLang="en-US" smtClean="0">
                <a:solidFill>
                  <a:srgbClr val="898989"/>
                </a:solidFill>
              </a:rPr>
              <a:pPr/>
              <a:t>11</a:t>
            </a:fld>
            <a:endParaRPr lang="en-GB" altLang="en-US">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DABA9AF-9F65-FB99-3107-E6C46634EC71}"/>
              </a:ext>
            </a:extLst>
          </p:cNvPr>
          <p:cNvSpPr>
            <a:spLocks noGrp="1"/>
          </p:cNvSpPr>
          <p:nvPr>
            <p:ph type="title"/>
          </p:nvPr>
        </p:nvSpPr>
        <p:spPr/>
        <p:txBody>
          <a:bodyPr/>
          <a:lstStyle/>
          <a:p>
            <a:pPr eaLnBrk="1" hangingPunct="1"/>
            <a:r>
              <a:rPr lang="en-US" altLang="en-US"/>
              <a:t>Risk-taking</a:t>
            </a:r>
          </a:p>
        </p:txBody>
      </p:sp>
      <p:sp>
        <p:nvSpPr>
          <p:cNvPr id="18435" name="Content Placeholder 2">
            <a:extLst>
              <a:ext uri="{FF2B5EF4-FFF2-40B4-BE49-F238E27FC236}">
                <a16:creationId xmlns:a16="http://schemas.microsoft.com/office/drawing/2014/main" id="{972F50FB-8D57-60BC-8750-9DEC91A47FA9}"/>
              </a:ext>
            </a:extLst>
          </p:cNvPr>
          <p:cNvSpPr>
            <a:spLocks noGrp="1"/>
          </p:cNvSpPr>
          <p:nvPr>
            <p:ph idx="1"/>
          </p:nvPr>
        </p:nvSpPr>
        <p:spPr/>
        <p:txBody>
          <a:bodyPr/>
          <a:lstStyle/>
          <a:p>
            <a:pPr eaLnBrk="1" hangingPunct="1"/>
            <a:r>
              <a:rPr lang="en-US" altLang="en-US"/>
              <a:t>Creative individuals are more willing to take a stand and challenge the status quo (Sternberg et al. 1997).</a:t>
            </a:r>
          </a:p>
          <a:p>
            <a:pPr eaLnBrk="1" hangingPunct="1"/>
            <a:r>
              <a:rPr lang="en-US" altLang="en-US"/>
              <a:t>Successful creative professionals usually take calculated risks.</a:t>
            </a:r>
          </a:p>
        </p:txBody>
      </p:sp>
      <p:sp>
        <p:nvSpPr>
          <p:cNvPr id="18436" name="Slide Number Placeholder 1">
            <a:extLst>
              <a:ext uri="{FF2B5EF4-FFF2-40B4-BE49-F238E27FC236}">
                <a16:creationId xmlns:a16="http://schemas.microsoft.com/office/drawing/2014/main" id="{9593FCA7-6101-B025-73D9-DD53533809C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70B216F-015E-4556-AFCE-C7827EA41A04}" type="slidenum">
              <a:rPr lang="en-GB" altLang="en-US" smtClean="0">
                <a:solidFill>
                  <a:srgbClr val="898989"/>
                </a:solidFill>
              </a:rPr>
              <a:pPr/>
              <a:t>12</a:t>
            </a:fld>
            <a:endParaRPr lang="en-GB" altLang="en-US">
              <a:solidFill>
                <a:srgbClr val="898989"/>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637E168-B7AD-9DA7-7916-9EE9FF183C50}"/>
              </a:ext>
            </a:extLst>
          </p:cNvPr>
          <p:cNvSpPr>
            <a:spLocks noGrp="1"/>
          </p:cNvSpPr>
          <p:nvPr>
            <p:ph type="title"/>
          </p:nvPr>
        </p:nvSpPr>
        <p:spPr/>
        <p:txBody>
          <a:bodyPr/>
          <a:lstStyle/>
          <a:p>
            <a:pPr eaLnBrk="1" hangingPunct="1"/>
            <a:r>
              <a:rPr lang="en-US" altLang="en-US"/>
              <a:t>Self-confidence</a:t>
            </a:r>
          </a:p>
        </p:txBody>
      </p:sp>
      <p:sp>
        <p:nvSpPr>
          <p:cNvPr id="19459" name="Content Placeholder 2">
            <a:extLst>
              <a:ext uri="{FF2B5EF4-FFF2-40B4-BE49-F238E27FC236}">
                <a16:creationId xmlns:a16="http://schemas.microsoft.com/office/drawing/2014/main" id="{372E199B-73AB-B474-01A9-347FAB99510C}"/>
              </a:ext>
            </a:extLst>
          </p:cNvPr>
          <p:cNvSpPr>
            <a:spLocks noGrp="1"/>
          </p:cNvSpPr>
          <p:nvPr>
            <p:ph idx="1"/>
          </p:nvPr>
        </p:nvSpPr>
        <p:spPr/>
        <p:txBody>
          <a:bodyPr/>
          <a:lstStyle/>
          <a:p>
            <a:pPr eaLnBrk="1" hangingPunct="1"/>
            <a:r>
              <a:rPr lang="en-US" altLang="en-US"/>
              <a:t>It is often the employees’ own belief in the worth and validity of their creative efforts that helps them override periods of frustration during the creative process (MacKinnon, 1962).</a:t>
            </a:r>
          </a:p>
        </p:txBody>
      </p:sp>
      <p:sp>
        <p:nvSpPr>
          <p:cNvPr id="19460" name="Slide Number Placeholder 1">
            <a:extLst>
              <a:ext uri="{FF2B5EF4-FFF2-40B4-BE49-F238E27FC236}">
                <a16:creationId xmlns:a16="http://schemas.microsoft.com/office/drawing/2014/main" id="{1E71B6BF-B0C9-7CB6-C1E6-725D1AA261E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136A51E-4748-4CE2-A814-1D22393282CE}" type="slidenum">
              <a:rPr lang="en-GB" altLang="en-US" smtClean="0">
                <a:solidFill>
                  <a:srgbClr val="898989"/>
                </a:solidFill>
              </a:rPr>
              <a:pPr/>
              <a:t>13</a:t>
            </a:fld>
            <a:endParaRPr lang="en-GB" altLang="en-US">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9798E42-24AD-77E1-8FBB-951ADF5768F6}"/>
              </a:ext>
            </a:extLst>
          </p:cNvPr>
          <p:cNvSpPr>
            <a:spLocks noGrp="1"/>
          </p:cNvSpPr>
          <p:nvPr>
            <p:ph type="title"/>
          </p:nvPr>
        </p:nvSpPr>
        <p:spPr/>
        <p:txBody>
          <a:bodyPr/>
          <a:lstStyle/>
          <a:p>
            <a:pPr eaLnBrk="1" hangingPunct="1"/>
            <a:r>
              <a:rPr lang="en-US" altLang="en-US"/>
              <a:t>Tolerance of ambiguity</a:t>
            </a:r>
          </a:p>
        </p:txBody>
      </p:sp>
      <p:sp>
        <p:nvSpPr>
          <p:cNvPr id="20483" name="Content Placeholder 2">
            <a:extLst>
              <a:ext uri="{FF2B5EF4-FFF2-40B4-BE49-F238E27FC236}">
                <a16:creationId xmlns:a16="http://schemas.microsoft.com/office/drawing/2014/main" id="{981A8A90-BD30-4C0A-A37B-A455B9D3D48E}"/>
              </a:ext>
            </a:extLst>
          </p:cNvPr>
          <p:cNvSpPr>
            <a:spLocks noGrp="1"/>
          </p:cNvSpPr>
          <p:nvPr>
            <p:ph idx="1"/>
          </p:nvPr>
        </p:nvSpPr>
        <p:spPr/>
        <p:txBody>
          <a:bodyPr/>
          <a:lstStyle/>
          <a:p>
            <a:pPr eaLnBrk="1" hangingPunct="1"/>
            <a:r>
              <a:rPr lang="en-US" altLang="en-US"/>
              <a:t>It is not so much that creative employees like chaos per se, but that they are challenged by the richness of the disorder and complexity (Mackinnon, 1962).</a:t>
            </a:r>
          </a:p>
          <a:p>
            <a:pPr eaLnBrk="1" hangingPunct="1"/>
            <a:r>
              <a:rPr lang="en-US" altLang="en-US"/>
              <a:t>This feeling of comfort with ambiguity can result in creative employees bringing together previously unrelated pieces of information or messages into new forms (McGrath, 2000).</a:t>
            </a:r>
          </a:p>
        </p:txBody>
      </p:sp>
      <p:sp>
        <p:nvSpPr>
          <p:cNvPr id="20484" name="Slide Number Placeholder 1">
            <a:extLst>
              <a:ext uri="{FF2B5EF4-FFF2-40B4-BE49-F238E27FC236}">
                <a16:creationId xmlns:a16="http://schemas.microsoft.com/office/drawing/2014/main" id="{6930EC9E-0582-8C0A-B198-C91E99A8B5C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863E768-AB54-427F-9D9F-4368ABAF8313}" type="slidenum">
              <a:rPr lang="en-GB" altLang="en-US" smtClean="0">
                <a:solidFill>
                  <a:srgbClr val="898989"/>
                </a:solidFill>
              </a:rPr>
              <a:pPr/>
              <a:t>14</a:t>
            </a:fld>
            <a:endParaRPr lang="en-GB" altLang="en-US">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4">
            <a:extLst>
              <a:ext uri="{FF2B5EF4-FFF2-40B4-BE49-F238E27FC236}">
                <a16:creationId xmlns:a16="http://schemas.microsoft.com/office/drawing/2014/main" id="{F92BB6BC-AE39-C6BF-250D-E464CA209AB5}"/>
              </a:ext>
            </a:extLst>
          </p:cNvPr>
          <p:cNvSpPr>
            <a:spLocks noGrp="1"/>
          </p:cNvSpPr>
          <p:nvPr>
            <p:ph type="title"/>
          </p:nvPr>
        </p:nvSpPr>
        <p:spPr/>
        <p:txBody>
          <a:bodyPr/>
          <a:lstStyle/>
          <a:p>
            <a:pPr eaLnBrk="1" hangingPunct="1"/>
            <a:r>
              <a:rPr lang="en-US" altLang="en-US"/>
              <a:t>Proactivity</a:t>
            </a:r>
          </a:p>
        </p:txBody>
      </p:sp>
      <p:sp>
        <p:nvSpPr>
          <p:cNvPr id="21507" name="Content Placeholder 5">
            <a:extLst>
              <a:ext uri="{FF2B5EF4-FFF2-40B4-BE49-F238E27FC236}">
                <a16:creationId xmlns:a16="http://schemas.microsoft.com/office/drawing/2014/main" id="{B228DF5B-A33D-1D03-23BA-ACDEF41F1694}"/>
              </a:ext>
            </a:extLst>
          </p:cNvPr>
          <p:cNvSpPr>
            <a:spLocks noGrp="1"/>
          </p:cNvSpPr>
          <p:nvPr>
            <p:ph idx="1"/>
          </p:nvPr>
        </p:nvSpPr>
        <p:spPr/>
        <p:txBody>
          <a:bodyPr/>
          <a:lstStyle/>
          <a:p>
            <a:pPr eaLnBrk="1" hangingPunct="1"/>
            <a:r>
              <a:rPr lang="en-US" altLang="en-US"/>
              <a:t>Individuals who are proactive tend to ‘identify opportunities and act on them, show initiative, take action, and persevere until meaningful change occurs’ (Crant, 2000).</a:t>
            </a:r>
          </a:p>
        </p:txBody>
      </p:sp>
      <p:sp>
        <p:nvSpPr>
          <p:cNvPr id="21508" name="Slide Number Placeholder 1">
            <a:extLst>
              <a:ext uri="{FF2B5EF4-FFF2-40B4-BE49-F238E27FC236}">
                <a16:creationId xmlns:a16="http://schemas.microsoft.com/office/drawing/2014/main" id="{653E0FCA-6235-9521-ADE3-ACF686EF18A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E23CA6B-4379-48B4-9488-CA588E047BAE}" type="slidenum">
              <a:rPr lang="en-GB" altLang="en-US" smtClean="0">
                <a:solidFill>
                  <a:srgbClr val="898989"/>
                </a:solidFill>
              </a:rPr>
              <a:pPr/>
              <a:t>15</a:t>
            </a:fld>
            <a:endParaRPr lang="en-GB" altLang="en-US">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C84888F-8C7D-4E6A-9A1D-3FA5FDDA991A}"/>
              </a:ext>
            </a:extLst>
          </p:cNvPr>
          <p:cNvSpPr>
            <a:spLocks noGrp="1"/>
          </p:cNvSpPr>
          <p:nvPr>
            <p:ph type="title"/>
          </p:nvPr>
        </p:nvSpPr>
        <p:spPr/>
        <p:txBody>
          <a:bodyPr/>
          <a:lstStyle/>
          <a:p>
            <a:pPr eaLnBrk="1" hangingPunct="1"/>
            <a:r>
              <a:rPr lang="en-US" altLang="en-US"/>
              <a:t>Need for achievement</a:t>
            </a:r>
          </a:p>
        </p:txBody>
      </p:sp>
      <p:sp>
        <p:nvSpPr>
          <p:cNvPr id="22531" name="Content Placeholder 2">
            <a:extLst>
              <a:ext uri="{FF2B5EF4-FFF2-40B4-BE49-F238E27FC236}">
                <a16:creationId xmlns:a16="http://schemas.microsoft.com/office/drawing/2014/main" id="{BE4040FF-CBE4-A070-B912-C4D9E5D8900C}"/>
              </a:ext>
            </a:extLst>
          </p:cNvPr>
          <p:cNvSpPr>
            <a:spLocks noGrp="1"/>
          </p:cNvSpPr>
          <p:nvPr>
            <p:ph idx="1"/>
          </p:nvPr>
        </p:nvSpPr>
        <p:spPr/>
        <p:txBody>
          <a:bodyPr/>
          <a:lstStyle/>
          <a:p>
            <a:pPr eaLnBrk="1" hangingPunct="1"/>
            <a:r>
              <a:rPr lang="en-US" altLang="en-US"/>
              <a:t>Creative people are generally ambitious individuals with a strong passion to achieve (MacKinnon, 1962).</a:t>
            </a:r>
          </a:p>
          <a:p>
            <a:pPr eaLnBrk="1" hangingPunct="1"/>
            <a:r>
              <a:rPr lang="en-US" altLang="en-US"/>
              <a:t>This need of achievement is combined with a desire for autonomy in testing their own ideas and being forward in promoting new perspectives (MacKinnon, 1962).</a:t>
            </a:r>
          </a:p>
        </p:txBody>
      </p:sp>
      <p:sp>
        <p:nvSpPr>
          <p:cNvPr id="22532" name="Slide Number Placeholder 1">
            <a:extLst>
              <a:ext uri="{FF2B5EF4-FFF2-40B4-BE49-F238E27FC236}">
                <a16:creationId xmlns:a16="http://schemas.microsoft.com/office/drawing/2014/main" id="{DDE0446B-75ED-693F-A232-1CE53D6968E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3255118-C87E-4955-ACDF-3F6118257D42}" type="slidenum">
              <a:rPr lang="en-GB" altLang="en-US" smtClean="0">
                <a:solidFill>
                  <a:srgbClr val="898989"/>
                </a:solidFill>
              </a:rPr>
              <a:pPr/>
              <a:t>16</a:t>
            </a:fld>
            <a:endParaRPr lang="en-GB" altLang="en-US">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2">
            <a:extLst>
              <a:ext uri="{FF2B5EF4-FFF2-40B4-BE49-F238E27FC236}">
                <a16:creationId xmlns:a16="http://schemas.microsoft.com/office/drawing/2014/main" id="{7528DC8E-DB55-FCF9-4E36-AD4369018B7B}"/>
              </a:ext>
            </a:extLst>
          </p:cNvPr>
          <p:cNvSpPr>
            <a:spLocks noGrp="1"/>
          </p:cNvSpPr>
          <p:nvPr>
            <p:ph type="title"/>
          </p:nvPr>
        </p:nvSpPr>
        <p:spPr/>
        <p:txBody>
          <a:bodyPr/>
          <a:lstStyle/>
          <a:p>
            <a:pPr eaLnBrk="1" hangingPunct="1"/>
            <a:r>
              <a:rPr lang="en-US" altLang="en-US"/>
              <a:t>Autonomy and non-conformity</a:t>
            </a:r>
          </a:p>
        </p:txBody>
      </p:sp>
      <p:sp>
        <p:nvSpPr>
          <p:cNvPr id="23555" name="Content Placeholder 3">
            <a:extLst>
              <a:ext uri="{FF2B5EF4-FFF2-40B4-BE49-F238E27FC236}">
                <a16:creationId xmlns:a16="http://schemas.microsoft.com/office/drawing/2014/main" id="{27CCA23E-DD9A-EE97-B353-4B7388A3BFA7}"/>
              </a:ext>
            </a:extLst>
          </p:cNvPr>
          <p:cNvSpPr>
            <a:spLocks noGrp="1"/>
          </p:cNvSpPr>
          <p:nvPr>
            <p:ph idx="1"/>
          </p:nvPr>
        </p:nvSpPr>
        <p:spPr/>
        <p:txBody>
          <a:bodyPr/>
          <a:lstStyle/>
          <a:p>
            <a:pPr eaLnBrk="1" hangingPunct="1"/>
            <a:r>
              <a:rPr lang="en-US" altLang="en-US"/>
              <a:t>Creative individuals desire autonomy in their work and social environment (Buel, 1965).</a:t>
            </a:r>
          </a:p>
          <a:p>
            <a:pPr eaLnBrk="1" hangingPunct="1"/>
            <a:r>
              <a:rPr lang="en-US" altLang="en-US"/>
              <a:t>They usually show high levels of social independence and a lack of concern for social norms (Keller and Holland, 1978).</a:t>
            </a:r>
          </a:p>
        </p:txBody>
      </p:sp>
      <p:sp>
        <p:nvSpPr>
          <p:cNvPr id="23556" name="Slide Number Placeholder 1">
            <a:extLst>
              <a:ext uri="{FF2B5EF4-FFF2-40B4-BE49-F238E27FC236}">
                <a16:creationId xmlns:a16="http://schemas.microsoft.com/office/drawing/2014/main" id="{7133100A-CA22-B010-772B-7B53F177133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4E6925-AA33-4758-8169-48ECC530B841}" type="slidenum">
              <a:rPr lang="en-GB" altLang="en-US" smtClean="0">
                <a:solidFill>
                  <a:srgbClr val="898989"/>
                </a:solidFill>
              </a:rPr>
              <a:pPr/>
              <a:t>17</a:t>
            </a:fld>
            <a:endParaRPr lang="en-GB" altLang="en-US">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17F128A-ED6F-4F9F-0F89-4DA96FEB1653}"/>
              </a:ext>
            </a:extLst>
          </p:cNvPr>
          <p:cNvSpPr>
            <a:spLocks noGrp="1"/>
          </p:cNvSpPr>
          <p:nvPr>
            <p:ph type="title"/>
          </p:nvPr>
        </p:nvSpPr>
        <p:spPr/>
        <p:txBody>
          <a:bodyPr/>
          <a:lstStyle/>
          <a:p>
            <a:pPr eaLnBrk="1" hangingPunct="1"/>
            <a:r>
              <a:rPr lang="en-US" altLang="en-US"/>
              <a:t>Knowledge (1 of 2)</a:t>
            </a:r>
          </a:p>
        </p:txBody>
      </p:sp>
      <p:sp>
        <p:nvSpPr>
          <p:cNvPr id="24579" name="Content Placeholder 2">
            <a:extLst>
              <a:ext uri="{FF2B5EF4-FFF2-40B4-BE49-F238E27FC236}">
                <a16:creationId xmlns:a16="http://schemas.microsoft.com/office/drawing/2014/main" id="{0385EDAA-2F5C-96CD-8061-B8928C3E9663}"/>
              </a:ext>
            </a:extLst>
          </p:cNvPr>
          <p:cNvSpPr>
            <a:spLocks noGrp="1"/>
          </p:cNvSpPr>
          <p:nvPr>
            <p:ph idx="1"/>
          </p:nvPr>
        </p:nvSpPr>
        <p:spPr/>
        <p:txBody>
          <a:bodyPr/>
          <a:lstStyle/>
          <a:p>
            <a:pPr eaLnBrk="1" hangingPunct="1"/>
            <a:r>
              <a:rPr lang="en-US" altLang="en-US"/>
              <a:t>One cannot be really creative unless one possesses an adequate amount of knowledge in the particular area (Taggar, 2002).</a:t>
            </a:r>
          </a:p>
          <a:p>
            <a:pPr eaLnBrk="1" hangingPunct="1"/>
            <a:r>
              <a:rPr lang="en-US" altLang="en-US"/>
              <a:t>Data are defined as ‘observations or facts out of context’ (Zack, 1999: 46). </a:t>
            </a:r>
          </a:p>
          <a:p>
            <a:pPr eaLnBrk="1" hangingPunct="1"/>
            <a:r>
              <a:rPr lang="en-US" altLang="en-US"/>
              <a:t>Information is perceived as ‘data within some meaningful context, often in the form of a message’ (Zack, 1999: 46).</a:t>
            </a:r>
          </a:p>
        </p:txBody>
      </p:sp>
      <p:sp>
        <p:nvSpPr>
          <p:cNvPr id="24580" name="Slide Number Placeholder 1">
            <a:extLst>
              <a:ext uri="{FF2B5EF4-FFF2-40B4-BE49-F238E27FC236}">
                <a16:creationId xmlns:a16="http://schemas.microsoft.com/office/drawing/2014/main" id="{1383F8E9-F60E-366F-97EA-4652441502FE}"/>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9451D01-B3F9-4405-9E18-83C581E9856F}" type="slidenum">
              <a:rPr lang="en-GB" altLang="en-US" smtClean="0">
                <a:solidFill>
                  <a:srgbClr val="898989"/>
                </a:solidFill>
              </a:rPr>
              <a:pPr/>
              <a:t>18</a:t>
            </a:fld>
            <a:endParaRPr lang="en-GB" altLang="en-US">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35C53FC9-83E0-8DB4-F530-4EF84E5493A4}"/>
              </a:ext>
            </a:extLst>
          </p:cNvPr>
          <p:cNvSpPr>
            <a:spLocks noGrp="1"/>
          </p:cNvSpPr>
          <p:nvPr>
            <p:ph type="title"/>
          </p:nvPr>
        </p:nvSpPr>
        <p:spPr/>
        <p:txBody>
          <a:bodyPr/>
          <a:lstStyle/>
          <a:p>
            <a:pPr eaLnBrk="1" hangingPunct="1"/>
            <a:r>
              <a:rPr lang="en-US" altLang="en-US"/>
              <a:t>Knowledge (2 of 2)</a:t>
            </a:r>
          </a:p>
        </p:txBody>
      </p:sp>
      <p:sp>
        <p:nvSpPr>
          <p:cNvPr id="3" name="Content Placeholder 2">
            <a:extLst>
              <a:ext uri="{FF2B5EF4-FFF2-40B4-BE49-F238E27FC236}">
                <a16:creationId xmlns:a16="http://schemas.microsoft.com/office/drawing/2014/main" id="{5B8B42F6-6302-E6D1-43E8-D6DBCDAE2CC9}"/>
              </a:ext>
            </a:extLst>
          </p:cNvPr>
          <p:cNvSpPr>
            <a:spLocks noGrp="1"/>
          </p:cNvSpPr>
          <p:nvPr>
            <p:ph idx="1"/>
          </p:nvPr>
        </p:nvSpPr>
        <p:spPr/>
        <p:txBody>
          <a:bodyPr/>
          <a:lstStyle/>
          <a:p>
            <a:pPr eaLnBrk="1" hangingPunct="1">
              <a:buFont typeface="Arial" charset="0"/>
              <a:buChar char="•"/>
              <a:defRPr/>
            </a:pPr>
            <a:r>
              <a:rPr lang="en-US" altLang="en-US" dirty="0"/>
              <a:t>Knowledge is defined as:</a:t>
            </a:r>
          </a:p>
          <a:p>
            <a:pPr lvl="1" eaLnBrk="1" hangingPunct="1">
              <a:buFont typeface="Arial" charset="0"/>
              <a:buChar char="–"/>
              <a:defRPr/>
            </a:pPr>
            <a:r>
              <a:rPr lang="en-US" altLang="en-US" i="1" dirty="0"/>
              <a:t>A fluid mix of framed experiences, values, contextual information, and expert insight that provides framework for evaluating and incorporating new experiences and information. It originates and is applied in the minds of the knower. In organizations, it often becomes embedded not only in documents or repositories but also in organizational routines, processes, practices and norms</a:t>
            </a:r>
            <a:r>
              <a:rPr lang="en-US" altLang="en-US" dirty="0"/>
              <a:t>.</a:t>
            </a:r>
          </a:p>
          <a:p>
            <a:pPr marL="0" indent="0" algn="r" eaLnBrk="1" hangingPunct="1">
              <a:buFont typeface="Arial" charset="0"/>
              <a:buNone/>
              <a:defRPr/>
            </a:pPr>
            <a:r>
              <a:rPr lang="en-US" altLang="en-US" dirty="0"/>
              <a:t>Davenport and </a:t>
            </a:r>
            <a:r>
              <a:rPr lang="en-US" altLang="en-US" dirty="0" err="1"/>
              <a:t>Prusak</a:t>
            </a:r>
            <a:r>
              <a:rPr lang="en-US" altLang="en-US" dirty="0"/>
              <a:t> (1998: 5)</a:t>
            </a:r>
            <a:endParaRPr lang="en-US" dirty="0"/>
          </a:p>
        </p:txBody>
      </p:sp>
      <p:sp>
        <p:nvSpPr>
          <p:cNvPr id="25604" name="Slide Number Placeholder 1">
            <a:extLst>
              <a:ext uri="{FF2B5EF4-FFF2-40B4-BE49-F238E27FC236}">
                <a16:creationId xmlns:a16="http://schemas.microsoft.com/office/drawing/2014/main" id="{6BA0A926-113D-1C59-6D2B-DEEB4E12200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F36BD1-7177-426F-B4B2-A7BD6F511058}" type="slidenum">
              <a:rPr lang="en-GB" altLang="en-US" smtClean="0">
                <a:solidFill>
                  <a:srgbClr val="898989"/>
                </a:solidFill>
              </a:rPr>
              <a:pPr/>
              <a:t>19</a:t>
            </a:fld>
            <a:endParaRPr lang="en-GB" altLang="en-US">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E19EBAC-F8D2-6FA5-90A2-9DF85420CCF5}"/>
              </a:ext>
            </a:extLst>
          </p:cNvPr>
          <p:cNvSpPr>
            <a:spLocks noGrp="1"/>
          </p:cNvSpPr>
          <p:nvPr>
            <p:ph type="title"/>
          </p:nvPr>
        </p:nvSpPr>
        <p:spPr/>
        <p:txBody>
          <a:bodyPr/>
          <a:lstStyle/>
          <a:p>
            <a:pPr eaLnBrk="1" hangingPunct="1"/>
            <a:r>
              <a:rPr lang="en-US" altLang="en-US"/>
              <a:t>Formal or explicit knowledge</a:t>
            </a:r>
          </a:p>
        </p:txBody>
      </p:sp>
      <p:sp>
        <p:nvSpPr>
          <p:cNvPr id="26627" name="Content Placeholder 2">
            <a:extLst>
              <a:ext uri="{FF2B5EF4-FFF2-40B4-BE49-F238E27FC236}">
                <a16:creationId xmlns:a16="http://schemas.microsoft.com/office/drawing/2014/main" id="{7F934CBF-46E6-7A7A-90AC-3E23B1BF550D}"/>
              </a:ext>
            </a:extLst>
          </p:cNvPr>
          <p:cNvSpPr>
            <a:spLocks noGrp="1"/>
          </p:cNvSpPr>
          <p:nvPr>
            <p:ph idx="1"/>
          </p:nvPr>
        </p:nvSpPr>
        <p:spPr/>
        <p:txBody>
          <a:bodyPr/>
          <a:lstStyle/>
          <a:p>
            <a:pPr eaLnBrk="1" hangingPunct="1"/>
            <a:r>
              <a:rPr lang="en-US" altLang="en-US"/>
              <a:t>Nonaka and Takeuchi (1995) define formal or explicit knowledge as knowledge that can be articulated.</a:t>
            </a:r>
          </a:p>
          <a:p>
            <a:pPr eaLnBrk="1" hangingPunct="1"/>
            <a:r>
              <a:rPr lang="en-GB" altLang="en-US"/>
              <a:t>Csíkszentmihályi (1988) reinforces the importance of informal knowledge in a field or occupation and more specifically its impact on creativity, by suggesting that it provides an opportunity to engage with key gatekeepers.</a:t>
            </a:r>
          </a:p>
          <a:p>
            <a:pPr eaLnBrk="1" hangingPunct="1"/>
            <a:r>
              <a:rPr lang="en-GB" altLang="en-US"/>
              <a:t>The gatekeepers may be individuals or organizations that control or influence the progress of a field</a:t>
            </a:r>
            <a:endParaRPr lang="en-US" altLang="en-US"/>
          </a:p>
        </p:txBody>
      </p:sp>
      <p:sp>
        <p:nvSpPr>
          <p:cNvPr id="26628" name="Slide Number Placeholder 1">
            <a:extLst>
              <a:ext uri="{FF2B5EF4-FFF2-40B4-BE49-F238E27FC236}">
                <a16:creationId xmlns:a16="http://schemas.microsoft.com/office/drawing/2014/main" id="{CD3E88C0-BB5F-EB4B-C801-BF0F8BB1A45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831434B-6C52-43F6-A57F-3918F195971B}" type="slidenum">
              <a:rPr lang="en-GB" altLang="en-US" smtClean="0">
                <a:solidFill>
                  <a:srgbClr val="898989"/>
                </a:solidFill>
              </a:rPr>
              <a:pPr/>
              <a:t>20</a:t>
            </a:fld>
            <a:endParaRPr lang="en-GB" altLang="en-US">
              <a:solidFill>
                <a:srgbClr val="898989"/>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AF61458-96AB-1F8F-E575-A3FEEC0CE7F3}"/>
              </a:ext>
            </a:extLst>
          </p:cNvPr>
          <p:cNvSpPr>
            <a:spLocks noGrp="1"/>
          </p:cNvSpPr>
          <p:nvPr>
            <p:ph type="title"/>
          </p:nvPr>
        </p:nvSpPr>
        <p:spPr/>
        <p:txBody>
          <a:bodyPr/>
          <a:lstStyle/>
          <a:p>
            <a:pPr eaLnBrk="1" hangingPunct="1"/>
            <a:r>
              <a:rPr lang="en-US" altLang="en-US"/>
              <a:t>Informal or tacit knowledge</a:t>
            </a:r>
          </a:p>
        </p:txBody>
      </p:sp>
      <p:sp>
        <p:nvSpPr>
          <p:cNvPr id="27651" name="Content Placeholder 2">
            <a:extLst>
              <a:ext uri="{FF2B5EF4-FFF2-40B4-BE49-F238E27FC236}">
                <a16:creationId xmlns:a16="http://schemas.microsoft.com/office/drawing/2014/main" id="{183ABD1F-43C9-7889-1AF9-15159E72CD01}"/>
              </a:ext>
            </a:extLst>
          </p:cNvPr>
          <p:cNvSpPr>
            <a:spLocks noGrp="1"/>
          </p:cNvSpPr>
          <p:nvPr>
            <p:ph idx="1"/>
          </p:nvPr>
        </p:nvSpPr>
        <p:spPr/>
        <p:txBody>
          <a:bodyPr/>
          <a:lstStyle/>
          <a:p>
            <a:pPr eaLnBrk="1" hangingPunct="1"/>
            <a:r>
              <a:rPr lang="en-US" altLang="en-US"/>
              <a:t>…is the knowledge that one acquires by being part of a relevant discipline or occupation.</a:t>
            </a:r>
          </a:p>
          <a:p>
            <a:pPr eaLnBrk="1" hangingPunct="1"/>
            <a:r>
              <a:rPr lang="en-US" altLang="en-US"/>
              <a:t>Knowledge that is hard to express (Nonaka, 1994).</a:t>
            </a:r>
          </a:p>
          <a:p>
            <a:pPr eaLnBrk="1" hangingPunct="1"/>
            <a:r>
              <a:rPr lang="en-US" altLang="en-US"/>
              <a:t>Knowledge that is rarely taught and often not documented.</a:t>
            </a:r>
          </a:p>
        </p:txBody>
      </p:sp>
      <p:sp>
        <p:nvSpPr>
          <p:cNvPr id="27652" name="Slide Number Placeholder 1">
            <a:extLst>
              <a:ext uri="{FF2B5EF4-FFF2-40B4-BE49-F238E27FC236}">
                <a16:creationId xmlns:a16="http://schemas.microsoft.com/office/drawing/2014/main" id="{A54BB1F7-E9AC-95B6-101E-A67DA81D4D49}"/>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6A194FC7-6F58-438A-86F7-FF4DA61D2D03}" type="slidenum">
              <a:rPr lang="en-GB" altLang="en-US" smtClean="0">
                <a:solidFill>
                  <a:srgbClr val="898989"/>
                </a:solidFill>
              </a:rPr>
              <a:pPr/>
              <a:t>21</a:t>
            </a:fld>
            <a:endParaRPr lang="en-GB" altLang="en-US">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4B277B24-58C0-BCE3-A7D0-BD600A883901}"/>
              </a:ext>
            </a:extLst>
          </p:cNvPr>
          <p:cNvSpPr>
            <a:spLocks noGrp="1"/>
          </p:cNvSpPr>
          <p:nvPr>
            <p:ph type="title"/>
          </p:nvPr>
        </p:nvSpPr>
        <p:spPr/>
        <p:txBody>
          <a:bodyPr/>
          <a:lstStyle/>
          <a:p>
            <a:pPr eaLnBrk="1" hangingPunct="1"/>
            <a:r>
              <a:rPr lang="en-US" altLang="en-US"/>
              <a:t>Why is creative achievement important?</a:t>
            </a:r>
          </a:p>
        </p:txBody>
      </p:sp>
      <p:sp>
        <p:nvSpPr>
          <p:cNvPr id="28675" name="Content Placeholder 2">
            <a:extLst>
              <a:ext uri="{FF2B5EF4-FFF2-40B4-BE49-F238E27FC236}">
                <a16:creationId xmlns:a16="http://schemas.microsoft.com/office/drawing/2014/main" id="{C7F22332-A532-225F-B7A9-76C0E45261AD}"/>
              </a:ext>
            </a:extLst>
          </p:cNvPr>
          <p:cNvSpPr>
            <a:spLocks noGrp="1"/>
          </p:cNvSpPr>
          <p:nvPr>
            <p:ph idx="1"/>
          </p:nvPr>
        </p:nvSpPr>
        <p:spPr/>
        <p:txBody>
          <a:bodyPr/>
          <a:lstStyle/>
          <a:p>
            <a:pPr eaLnBrk="1" hangingPunct="1"/>
            <a:r>
              <a:rPr lang="en-US" altLang="en-US"/>
              <a:t>Knowledge acts as a store of building data for novel combinations (Whitfield, 1975).</a:t>
            </a:r>
          </a:p>
          <a:p>
            <a:pPr eaLnBrk="1" hangingPunct="1"/>
            <a:r>
              <a:rPr lang="en-US" altLang="en-US"/>
              <a:t>Knowledge makes you aware of the current thinking in your own field or discipline.</a:t>
            </a:r>
          </a:p>
        </p:txBody>
      </p:sp>
      <p:sp>
        <p:nvSpPr>
          <p:cNvPr id="28676" name="Slide Number Placeholder 1">
            <a:extLst>
              <a:ext uri="{FF2B5EF4-FFF2-40B4-BE49-F238E27FC236}">
                <a16:creationId xmlns:a16="http://schemas.microsoft.com/office/drawing/2014/main" id="{2A4A1800-7042-C933-CEF9-421080B6A36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B1AB7A5-32B0-493C-83D0-2095E7A3993A}" type="slidenum">
              <a:rPr lang="en-GB" altLang="en-US" smtClean="0">
                <a:solidFill>
                  <a:srgbClr val="898989"/>
                </a:solidFill>
              </a:rPr>
              <a:pPr/>
              <a:t>22</a:t>
            </a:fld>
            <a:endParaRPr lang="en-GB" altLang="en-US">
              <a:solidFill>
                <a:srgbClr val="898989"/>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FB721D62-B577-CD88-2AD8-CF5FAF0ACEA1}"/>
              </a:ext>
            </a:extLst>
          </p:cNvPr>
          <p:cNvSpPr>
            <a:spLocks noGrp="1"/>
          </p:cNvSpPr>
          <p:nvPr>
            <p:ph type="title"/>
          </p:nvPr>
        </p:nvSpPr>
        <p:spPr/>
        <p:txBody>
          <a:bodyPr/>
          <a:lstStyle/>
          <a:p>
            <a:pPr eaLnBrk="1" hangingPunct="1"/>
            <a:r>
              <a:rPr lang="en-US" altLang="en-US"/>
              <a:t>Why is it important to creative achievement?</a:t>
            </a:r>
          </a:p>
        </p:txBody>
      </p:sp>
      <p:sp>
        <p:nvSpPr>
          <p:cNvPr id="29699" name="Content Placeholder 2">
            <a:extLst>
              <a:ext uri="{FF2B5EF4-FFF2-40B4-BE49-F238E27FC236}">
                <a16:creationId xmlns:a16="http://schemas.microsoft.com/office/drawing/2014/main" id="{60B6E607-69E6-1BBE-42CB-B988177E6FFA}"/>
              </a:ext>
            </a:extLst>
          </p:cNvPr>
          <p:cNvSpPr>
            <a:spLocks noGrp="1"/>
          </p:cNvSpPr>
          <p:nvPr>
            <p:ph idx="1"/>
          </p:nvPr>
        </p:nvSpPr>
        <p:spPr/>
        <p:txBody>
          <a:bodyPr/>
          <a:lstStyle/>
          <a:p>
            <a:pPr eaLnBrk="1" hangingPunct="1"/>
            <a:r>
              <a:rPr lang="en-US" altLang="en-US"/>
              <a:t>Consider knowledge as a source of opportunity to be further exploited.</a:t>
            </a:r>
          </a:p>
          <a:p>
            <a:pPr eaLnBrk="1" hangingPunct="1"/>
            <a:r>
              <a:rPr lang="en-US" altLang="en-US"/>
              <a:t>Knowledge enhances creative individuals’ morale, since it enables them to add more interesting perspectives to what they are doing.</a:t>
            </a:r>
          </a:p>
        </p:txBody>
      </p:sp>
      <p:sp>
        <p:nvSpPr>
          <p:cNvPr id="29700" name="Slide Number Placeholder 1">
            <a:extLst>
              <a:ext uri="{FF2B5EF4-FFF2-40B4-BE49-F238E27FC236}">
                <a16:creationId xmlns:a16="http://schemas.microsoft.com/office/drawing/2014/main" id="{4496A86A-8C1C-5048-2EFB-0BB2D00C236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9C19A50-D2AD-45D1-8F93-DA92DC9108F8}" type="slidenum">
              <a:rPr lang="en-GB" altLang="en-US" smtClean="0">
                <a:solidFill>
                  <a:srgbClr val="898989"/>
                </a:solidFill>
              </a:rPr>
              <a:pPr/>
              <a:t>23</a:t>
            </a:fld>
            <a:endParaRPr lang="en-GB" altLang="en-US">
              <a:solidFill>
                <a:srgbClr val="898989"/>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6584B953-D2A9-EC8C-EDAA-4FBA85D43C65}"/>
              </a:ext>
            </a:extLst>
          </p:cNvPr>
          <p:cNvSpPr>
            <a:spLocks noGrp="1"/>
          </p:cNvSpPr>
          <p:nvPr>
            <p:ph type="title"/>
          </p:nvPr>
        </p:nvSpPr>
        <p:spPr/>
        <p:txBody>
          <a:bodyPr/>
          <a:lstStyle/>
          <a:p>
            <a:pPr eaLnBrk="1" hangingPunct="1"/>
            <a:r>
              <a:rPr lang="en-US" altLang="en-US"/>
              <a:t>Knowledge in creativity and innovation</a:t>
            </a:r>
          </a:p>
        </p:txBody>
      </p:sp>
      <p:sp>
        <p:nvSpPr>
          <p:cNvPr id="30723" name="Content Placeholder 2">
            <a:extLst>
              <a:ext uri="{FF2B5EF4-FFF2-40B4-BE49-F238E27FC236}">
                <a16:creationId xmlns:a16="http://schemas.microsoft.com/office/drawing/2014/main" id="{6D39B189-7A64-1615-07E6-B86310A17A81}"/>
              </a:ext>
            </a:extLst>
          </p:cNvPr>
          <p:cNvSpPr>
            <a:spLocks noGrp="1"/>
          </p:cNvSpPr>
          <p:nvPr>
            <p:ph idx="1"/>
          </p:nvPr>
        </p:nvSpPr>
        <p:spPr/>
        <p:txBody>
          <a:bodyPr/>
          <a:lstStyle/>
          <a:p>
            <a:pPr eaLnBrk="1" hangingPunct="1"/>
            <a:r>
              <a:rPr lang="en-US" altLang="en-US"/>
              <a:t>Domain-relevant skills. </a:t>
            </a:r>
          </a:p>
          <a:p>
            <a:pPr eaLnBrk="1" hangingPunct="1"/>
            <a:r>
              <a:rPr lang="en-US" altLang="en-US"/>
              <a:t>Hargadon and Sutton (2000) describe four processes for creating and applying knowledge towards innovation  </a:t>
            </a:r>
            <a:r>
              <a:rPr lang="en-US" altLang="en-US" sz="1800">
                <a:latin typeface="Calibri" panose="020F0502020204030204" pitchFamily="34" charset="0"/>
                <a:ea typeface="Calibri" panose="020F0502020204030204" pitchFamily="34" charset="0"/>
                <a:cs typeface="Times New Roman" panose="02020603050405020304" pitchFamily="18" charset="0"/>
              </a:rPr>
              <a:t>– </a:t>
            </a:r>
            <a:r>
              <a:rPr lang="en-US" altLang="en-US" i="1"/>
              <a:t>‘knowledge-brokering’</a:t>
            </a:r>
            <a:r>
              <a:rPr lang="en-US" altLang="en-US"/>
              <a:t> cycle:</a:t>
            </a:r>
          </a:p>
          <a:p>
            <a:pPr marL="685800" lvl="1" indent="-457200" eaLnBrk="1" hangingPunct="1">
              <a:buFont typeface="Arial" panose="020B0604020202020204" pitchFamily="34" charset="0"/>
              <a:buAutoNum type="arabicPeriod"/>
            </a:pPr>
            <a:r>
              <a:rPr lang="en-US" altLang="en-US"/>
              <a:t>Capturing good ideas. </a:t>
            </a:r>
          </a:p>
          <a:p>
            <a:pPr marL="685800" lvl="1" indent="-457200" eaLnBrk="1" hangingPunct="1">
              <a:buFont typeface="Arial" panose="020B0604020202020204" pitchFamily="34" charset="0"/>
              <a:buAutoNum type="arabicPeriod"/>
            </a:pPr>
            <a:r>
              <a:rPr lang="en-US" altLang="en-US"/>
              <a:t>Keeping ideas alive.</a:t>
            </a:r>
          </a:p>
          <a:p>
            <a:pPr marL="685800" lvl="1" indent="-457200" eaLnBrk="1" hangingPunct="1">
              <a:buFont typeface="Arial" panose="020B0604020202020204" pitchFamily="34" charset="0"/>
              <a:buAutoNum type="arabicPeriod"/>
            </a:pPr>
            <a:r>
              <a:rPr lang="en-US" altLang="en-US"/>
              <a:t>Imagining new uses for old ideas.</a:t>
            </a:r>
          </a:p>
          <a:p>
            <a:pPr marL="685800" lvl="1" indent="-457200" eaLnBrk="1" hangingPunct="1">
              <a:buFont typeface="Arial" panose="020B0604020202020204" pitchFamily="34" charset="0"/>
              <a:buAutoNum type="arabicPeriod"/>
            </a:pPr>
            <a:r>
              <a:rPr lang="en-US" altLang="en-US"/>
              <a:t>Putting promising concepts to the test.</a:t>
            </a:r>
          </a:p>
        </p:txBody>
      </p:sp>
      <p:sp>
        <p:nvSpPr>
          <p:cNvPr id="30724" name="Slide Number Placeholder 1">
            <a:extLst>
              <a:ext uri="{FF2B5EF4-FFF2-40B4-BE49-F238E27FC236}">
                <a16:creationId xmlns:a16="http://schemas.microsoft.com/office/drawing/2014/main" id="{328F183B-5AF2-F078-9576-860B5C68423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9C70F3E-D564-4F53-AC96-A5D31272008D}" type="slidenum">
              <a:rPr lang="en-GB" altLang="en-US" smtClean="0">
                <a:solidFill>
                  <a:srgbClr val="898989"/>
                </a:solidFill>
              </a:rPr>
              <a:pPr/>
              <a:t>24</a:t>
            </a:fld>
            <a:endParaRPr lang="en-GB" altLang="en-US">
              <a:solidFill>
                <a:srgbClr val="898989"/>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0A9056E-4DFD-656D-38DA-6BA701724C8B}"/>
              </a:ext>
            </a:extLst>
          </p:cNvPr>
          <p:cNvSpPr>
            <a:spLocks noGrp="1"/>
          </p:cNvSpPr>
          <p:nvPr>
            <p:ph type="title"/>
          </p:nvPr>
        </p:nvSpPr>
        <p:spPr/>
        <p:txBody>
          <a:bodyPr/>
          <a:lstStyle/>
          <a:p>
            <a:pPr eaLnBrk="1" hangingPunct="1"/>
            <a:r>
              <a:rPr lang="en-US" altLang="en-US"/>
              <a:t>Is knowledge always conducive to creativity and innovation?</a:t>
            </a:r>
          </a:p>
        </p:txBody>
      </p:sp>
      <p:sp>
        <p:nvSpPr>
          <p:cNvPr id="31747" name="Content Placeholder 2">
            <a:extLst>
              <a:ext uri="{FF2B5EF4-FFF2-40B4-BE49-F238E27FC236}">
                <a16:creationId xmlns:a16="http://schemas.microsoft.com/office/drawing/2014/main" id="{5A7906B2-5F7A-2746-5E6E-89FCFE4ECF0D}"/>
              </a:ext>
            </a:extLst>
          </p:cNvPr>
          <p:cNvSpPr>
            <a:spLocks noGrp="1"/>
          </p:cNvSpPr>
          <p:nvPr>
            <p:ph idx="1"/>
          </p:nvPr>
        </p:nvSpPr>
        <p:spPr/>
        <p:txBody>
          <a:bodyPr/>
          <a:lstStyle/>
          <a:p>
            <a:pPr eaLnBrk="1" hangingPunct="1"/>
            <a:r>
              <a:rPr lang="en-US" altLang="en-US"/>
              <a:t>Knowledge can be a double-edged sword (Andriopoulos, 2003).</a:t>
            </a:r>
          </a:p>
          <a:p>
            <a:pPr eaLnBrk="1" hangingPunct="1"/>
            <a:r>
              <a:rPr lang="en-US" altLang="en-US"/>
              <a:t>Past successes and failures comprise a precious pool of knowledge. There is a hidden danger of conditioning in the sense of previous patterns of thoughts or knowledge providing the individual or team with an easy solution to current problems.</a:t>
            </a:r>
          </a:p>
        </p:txBody>
      </p:sp>
      <p:sp>
        <p:nvSpPr>
          <p:cNvPr id="31748" name="Slide Number Placeholder 1">
            <a:extLst>
              <a:ext uri="{FF2B5EF4-FFF2-40B4-BE49-F238E27FC236}">
                <a16:creationId xmlns:a16="http://schemas.microsoft.com/office/drawing/2014/main" id="{FDC89143-EF2C-EAAA-C6B0-E970EA61D47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01BBFE7-9805-4934-8044-FF7B5DCD8F3A}" type="slidenum">
              <a:rPr lang="en-GB" altLang="en-US" smtClean="0">
                <a:solidFill>
                  <a:srgbClr val="898989"/>
                </a:solidFill>
              </a:rPr>
              <a:pPr/>
              <a:t>25</a:t>
            </a:fld>
            <a:endParaRPr lang="en-GB" altLang="en-US">
              <a:solidFill>
                <a:srgbClr val="898989"/>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FA0C518-23E6-A11E-B487-95180459DA9D}"/>
              </a:ext>
            </a:extLst>
          </p:cNvPr>
          <p:cNvSpPr>
            <a:spLocks noGrp="1"/>
          </p:cNvSpPr>
          <p:nvPr>
            <p:ph type="title"/>
          </p:nvPr>
        </p:nvSpPr>
        <p:spPr/>
        <p:txBody>
          <a:bodyPr/>
          <a:lstStyle/>
          <a:p>
            <a:pPr eaLnBrk="1" hangingPunct="1"/>
            <a:r>
              <a:rPr lang="en-US" altLang="en-US"/>
              <a:t>Motivation (1 of 2)</a:t>
            </a:r>
          </a:p>
        </p:txBody>
      </p:sp>
      <p:sp>
        <p:nvSpPr>
          <p:cNvPr id="32771" name="Content Placeholder 2">
            <a:extLst>
              <a:ext uri="{FF2B5EF4-FFF2-40B4-BE49-F238E27FC236}">
                <a16:creationId xmlns:a16="http://schemas.microsoft.com/office/drawing/2014/main" id="{32B3B24F-30DC-77EC-29D5-D623C84DE83C}"/>
              </a:ext>
            </a:extLst>
          </p:cNvPr>
          <p:cNvSpPr>
            <a:spLocks noGrp="1"/>
          </p:cNvSpPr>
          <p:nvPr>
            <p:ph idx="1"/>
          </p:nvPr>
        </p:nvSpPr>
        <p:spPr/>
        <p:txBody>
          <a:bodyPr/>
          <a:lstStyle/>
          <a:p>
            <a:pPr eaLnBrk="1" hangingPunct="1"/>
            <a:r>
              <a:rPr lang="en-US" altLang="en-US"/>
              <a:t>Motivation is the distinguishing factor between what a creative individual can do and what they actually do (Amabile, 1990). </a:t>
            </a:r>
          </a:p>
          <a:p>
            <a:pPr eaLnBrk="1" hangingPunct="1"/>
            <a:r>
              <a:rPr lang="en-US" altLang="en-US"/>
              <a:t>The word motivation originally comes from the Latin word ‘movere’, which means ‘to move’ (Kreitner et al. 2002).</a:t>
            </a:r>
          </a:p>
          <a:p>
            <a:pPr eaLnBrk="1" hangingPunct="1"/>
            <a:r>
              <a:rPr lang="en-US" altLang="en-US"/>
              <a:t>Apart from achieving personal goals, there are also two other motives that mobilize individual creativity (Ford, 1995):</a:t>
            </a:r>
          </a:p>
          <a:p>
            <a:pPr marL="685800" lvl="1" indent="-457200" eaLnBrk="1" hangingPunct="1">
              <a:buFont typeface="Arial" panose="020B0604020202020204" pitchFamily="34" charset="0"/>
              <a:buAutoNum type="arabicPeriod"/>
            </a:pPr>
            <a:r>
              <a:rPr lang="en-US" altLang="en-US"/>
              <a:t>There are motives related to expectations regarding personal capabilities.</a:t>
            </a:r>
          </a:p>
          <a:p>
            <a:pPr marL="685800" lvl="1" indent="-457200" eaLnBrk="1" hangingPunct="1">
              <a:buFont typeface="Arial" panose="020B0604020202020204" pitchFamily="34" charset="0"/>
              <a:buAutoNum type="arabicPeriod"/>
            </a:pPr>
            <a:r>
              <a:rPr lang="en-US" altLang="en-US"/>
              <a:t>There are emotions that directly influence motivation.</a:t>
            </a:r>
          </a:p>
        </p:txBody>
      </p:sp>
      <p:sp>
        <p:nvSpPr>
          <p:cNvPr id="32772" name="Slide Number Placeholder 1">
            <a:extLst>
              <a:ext uri="{FF2B5EF4-FFF2-40B4-BE49-F238E27FC236}">
                <a16:creationId xmlns:a16="http://schemas.microsoft.com/office/drawing/2014/main" id="{3EA3BE30-873C-53B6-CC0C-9DD877C3C51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B69D3AB-6523-415B-A882-C2FC4981B7F7}" type="slidenum">
              <a:rPr lang="en-GB" altLang="en-US" smtClean="0">
                <a:solidFill>
                  <a:srgbClr val="898989"/>
                </a:solidFill>
              </a:rPr>
              <a:pPr/>
              <a:t>26</a:t>
            </a:fld>
            <a:endParaRPr lang="en-GB" altLang="en-US">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013A4E9E-E960-AA61-FF32-54848B5ED2E0}"/>
              </a:ext>
            </a:extLst>
          </p:cNvPr>
          <p:cNvSpPr>
            <a:spLocks noGrp="1"/>
          </p:cNvSpPr>
          <p:nvPr>
            <p:ph type="title"/>
          </p:nvPr>
        </p:nvSpPr>
        <p:spPr/>
        <p:txBody>
          <a:bodyPr/>
          <a:lstStyle/>
          <a:p>
            <a:pPr eaLnBrk="1" hangingPunct="1"/>
            <a:r>
              <a:rPr lang="en-US" altLang="en-US"/>
              <a:t>Motivation (2 of 2)</a:t>
            </a:r>
          </a:p>
        </p:txBody>
      </p:sp>
      <p:sp>
        <p:nvSpPr>
          <p:cNvPr id="33795" name="Content Placeholder 2">
            <a:extLst>
              <a:ext uri="{FF2B5EF4-FFF2-40B4-BE49-F238E27FC236}">
                <a16:creationId xmlns:a16="http://schemas.microsoft.com/office/drawing/2014/main" id="{45038FD9-2ED1-1DB4-7924-A4BC74B5A638}"/>
              </a:ext>
            </a:extLst>
          </p:cNvPr>
          <p:cNvSpPr>
            <a:spLocks noGrp="1"/>
          </p:cNvSpPr>
          <p:nvPr>
            <p:ph idx="1"/>
          </p:nvPr>
        </p:nvSpPr>
        <p:spPr/>
        <p:txBody>
          <a:bodyPr/>
          <a:lstStyle/>
          <a:p>
            <a:pPr eaLnBrk="1" hangingPunct="1"/>
            <a:r>
              <a:rPr lang="en-US" altLang="en-US"/>
              <a:t>There are two types of motivation (Amabile, 1997):</a:t>
            </a:r>
          </a:p>
          <a:p>
            <a:pPr marL="685800" lvl="1" indent="-457200" eaLnBrk="1" hangingPunct="1">
              <a:buFont typeface="Arial" panose="020B0604020202020204" pitchFamily="34" charset="0"/>
              <a:buAutoNum type="arabicPeriod"/>
            </a:pPr>
            <a:r>
              <a:rPr lang="en-US" altLang="en-US"/>
              <a:t>Extrinsic motivation, as the word suggests, comes from outside a person.</a:t>
            </a:r>
          </a:p>
          <a:p>
            <a:pPr marL="685800" lvl="1" indent="-457200" eaLnBrk="1" hangingPunct="1">
              <a:buFont typeface="Arial" panose="020B0604020202020204" pitchFamily="34" charset="0"/>
              <a:buAutoNum type="arabicPeriod"/>
            </a:pPr>
            <a:r>
              <a:rPr lang="en-US" altLang="en-US"/>
              <a:t>In contrast, motivation that is intrinsic refers to one’s internal desire to do something.</a:t>
            </a:r>
          </a:p>
          <a:p>
            <a:pPr eaLnBrk="1" hangingPunct="1"/>
            <a:r>
              <a:rPr lang="en-US" altLang="en-US"/>
              <a:t>Although creative individuals may differ from one another in a variety of ways, they all have something in common: they love what they do (Csikszentmihalyi, 1997).</a:t>
            </a:r>
          </a:p>
        </p:txBody>
      </p:sp>
      <p:sp>
        <p:nvSpPr>
          <p:cNvPr id="33796" name="Slide Number Placeholder 1">
            <a:extLst>
              <a:ext uri="{FF2B5EF4-FFF2-40B4-BE49-F238E27FC236}">
                <a16:creationId xmlns:a16="http://schemas.microsoft.com/office/drawing/2014/main" id="{82BF6D92-A2DE-C96B-ACF6-B0C7BD187B3F}"/>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5F79F96-5E09-45AD-80DF-1460809FFEB7}" type="slidenum">
              <a:rPr lang="en-GB" altLang="en-US" smtClean="0">
                <a:solidFill>
                  <a:srgbClr val="898989"/>
                </a:solidFill>
              </a:rPr>
              <a:pPr/>
              <a:t>27</a:t>
            </a:fld>
            <a:endParaRPr lang="en-GB" altLang="en-US">
              <a:solidFill>
                <a:srgbClr val="898989"/>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E9BEAC81-6E3C-FF7E-7499-5B23F71D2F72}"/>
              </a:ext>
            </a:extLst>
          </p:cNvPr>
          <p:cNvSpPr>
            <a:spLocks noGrp="1"/>
          </p:cNvSpPr>
          <p:nvPr>
            <p:ph type="title"/>
          </p:nvPr>
        </p:nvSpPr>
        <p:spPr/>
        <p:txBody>
          <a:bodyPr/>
          <a:lstStyle/>
          <a:p>
            <a:pPr eaLnBrk="1" hangingPunct="1"/>
            <a:r>
              <a:rPr lang="en-US" altLang="en-US"/>
              <a:t>Individual readiness for organizational change</a:t>
            </a:r>
          </a:p>
        </p:txBody>
      </p:sp>
      <p:sp>
        <p:nvSpPr>
          <p:cNvPr id="34819" name="Content Placeholder 2">
            <a:extLst>
              <a:ext uri="{FF2B5EF4-FFF2-40B4-BE49-F238E27FC236}">
                <a16:creationId xmlns:a16="http://schemas.microsoft.com/office/drawing/2014/main" id="{59D841FF-7166-6C56-8F8E-09A56571016E}"/>
              </a:ext>
            </a:extLst>
          </p:cNvPr>
          <p:cNvSpPr>
            <a:spLocks noGrp="1"/>
          </p:cNvSpPr>
          <p:nvPr>
            <p:ph idx="1"/>
          </p:nvPr>
        </p:nvSpPr>
        <p:spPr/>
        <p:txBody>
          <a:bodyPr/>
          <a:lstStyle/>
          <a:p>
            <a:pPr eaLnBrk="1" hangingPunct="1"/>
            <a:r>
              <a:rPr lang="en-US" altLang="en-US" sz="2000"/>
              <a:t>People tend to try to maintain their state of comfort and, thus, often guard themselves from the anxiety of change and their perceptions of psychic danger.</a:t>
            </a:r>
          </a:p>
          <a:p>
            <a:pPr eaLnBrk="1" hangingPunct="1"/>
            <a:r>
              <a:rPr lang="en-US" altLang="en-US" sz="2000"/>
              <a:t>Defense mechanisms are, therefore, triggered as a protective guard.</a:t>
            </a:r>
          </a:p>
          <a:p>
            <a:pPr eaLnBrk="1" hangingPunct="1"/>
            <a:r>
              <a:rPr lang="en-US" altLang="en-US" sz="2000"/>
              <a:t>Studies have shown that individuals’ readiness for organizational change increases when:</a:t>
            </a:r>
          </a:p>
          <a:p>
            <a:pPr marL="685800" lvl="1" indent="-457200" eaLnBrk="1" hangingPunct="1">
              <a:buFont typeface="Arial" panose="020B0604020202020204" pitchFamily="34" charset="0"/>
              <a:buAutoNum type="arabicPeriod"/>
            </a:pPr>
            <a:r>
              <a:rPr lang="en-US" altLang="en-US" sz="2000"/>
              <a:t> employees have faith in their organization’s ability to accommodate changing situations,</a:t>
            </a:r>
          </a:p>
          <a:p>
            <a:pPr marL="685800" lvl="1" indent="-457200" eaLnBrk="1" hangingPunct="1">
              <a:buFont typeface="Arial" panose="020B0604020202020204" pitchFamily="34" charset="0"/>
              <a:buAutoNum type="arabicPeriod"/>
            </a:pPr>
            <a:r>
              <a:rPr lang="en-US" altLang="en-US" sz="2000"/>
              <a:t> policies that support change exist,</a:t>
            </a:r>
          </a:p>
          <a:p>
            <a:pPr marL="685800" lvl="1" indent="-457200" eaLnBrk="1" hangingPunct="1">
              <a:buFont typeface="Arial" panose="020B0604020202020204" pitchFamily="34" charset="0"/>
              <a:buAutoNum type="arabicPeriod"/>
            </a:pPr>
            <a:r>
              <a:rPr lang="en-US" altLang="en-US" sz="2000"/>
              <a:t> trust exists between peers and with leaders, and</a:t>
            </a:r>
          </a:p>
          <a:p>
            <a:pPr marL="685800" lvl="1" indent="-457200" eaLnBrk="1" hangingPunct="1">
              <a:buFont typeface="Arial" panose="020B0604020202020204" pitchFamily="34" charset="0"/>
              <a:buAutoNum type="arabicPeriod"/>
            </a:pPr>
            <a:r>
              <a:rPr lang="en-US" altLang="en-US" sz="2000"/>
              <a:t> employees participate at work.</a:t>
            </a:r>
          </a:p>
        </p:txBody>
      </p:sp>
      <p:sp>
        <p:nvSpPr>
          <p:cNvPr id="34820" name="Slide Number Placeholder 1">
            <a:extLst>
              <a:ext uri="{FF2B5EF4-FFF2-40B4-BE49-F238E27FC236}">
                <a16:creationId xmlns:a16="http://schemas.microsoft.com/office/drawing/2014/main" id="{0DB6E912-EECB-FB4A-8BFF-83CCCA3094A8}"/>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AFF0067-A558-4A34-B15E-962D4C0DEEB4}" type="slidenum">
              <a:rPr lang="en-GB" altLang="en-US" smtClean="0">
                <a:solidFill>
                  <a:srgbClr val="898989"/>
                </a:solidFill>
              </a:rPr>
              <a:pPr/>
              <a:t>28</a:t>
            </a:fld>
            <a:endParaRPr lang="en-GB" altLang="en-US">
              <a:solidFill>
                <a:srgbClr val="898989"/>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04D14454-4425-0536-831E-714366B71380}"/>
              </a:ext>
            </a:extLst>
          </p:cNvPr>
          <p:cNvSpPr>
            <a:spLocks noGrp="1"/>
          </p:cNvSpPr>
          <p:nvPr>
            <p:ph type="title"/>
          </p:nvPr>
        </p:nvSpPr>
        <p:spPr/>
        <p:txBody>
          <a:bodyPr/>
          <a:lstStyle/>
          <a:p>
            <a:pPr eaLnBrk="1" hangingPunct="1"/>
            <a:r>
              <a:rPr lang="en-US" altLang="en-US"/>
              <a:t>Summary points</a:t>
            </a:r>
          </a:p>
        </p:txBody>
      </p:sp>
      <p:sp>
        <p:nvSpPr>
          <p:cNvPr id="35843" name="Content Placeholder 2">
            <a:extLst>
              <a:ext uri="{FF2B5EF4-FFF2-40B4-BE49-F238E27FC236}">
                <a16:creationId xmlns:a16="http://schemas.microsoft.com/office/drawing/2014/main" id="{DFD985C3-7F51-9FDA-BCBB-A4C247CA8DA8}"/>
              </a:ext>
            </a:extLst>
          </p:cNvPr>
          <p:cNvSpPr>
            <a:spLocks noGrp="1"/>
          </p:cNvSpPr>
          <p:nvPr>
            <p:ph idx="1"/>
          </p:nvPr>
        </p:nvSpPr>
        <p:spPr/>
        <p:txBody>
          <a:bodyPr/>
          <a:lstStyle/>
          <a:p>
            <a:pPr eaLnBrk="1" hangingPunct="1"/>
            <a:r>
              <a:rPr lang="en-US" altLang="en-US"/>
              <a:t>Several cognitive factors are linked to creative achievement: mental flexibility, the ability to link remote associations, the suspension of judgement, and the originality of thinking and freshness.</a:t>
            </a:r>
          </a:p>
          <a:p>
            <a:pPr eaLnBrk="1" hangingPunct="1"/>
            <a:r>
              <a:rPr lang="en-US" altLang="en-US"/>
              <a:t>The profile of the ‘highly creative’ individual is often associated with a preference for risk-taking, a tendency for being confident and proactive, a tolerance for ambiguity, a need for achievement, autonomy and non-conformism.</a:t>
            </a:r>
          </a:p>
        </p:txBody>
      </p:sp>
      <p:sp>
        <p:nvSpPr>
          <p:cNvPr id="35844" name="Slide Number Placeholder 1">
            <a:extLst>
              <a:ext uri="{FF2B5EF4-FFF2-40B4-BE49-F238E27FC236}">
                <a16:creationId xmlns:a16="http://schemas.microsoft.com/office/drawing/2014/main" id="{D635C131-E47F-3208-AD20-3BB782AD5CA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ED6087-1F95-46BB-81FC-E5E8B6271880}" type="slidenum">
              <a:rPr lang="en-GB" altLang="en-US" smtClean="0">
                <a:solidFill>
                  <a:srgbClr val="898989"/>
                </a:solidFill>
              </a:rPr>
              <a:pPr/>
              <a:t>29</a:t>
            </a:fld>
            <a:endParaRPr lang="en-GB" altLang="en-US">
              <a:solidFill>
                <a:srgbClr val="898989"/>
              </a:solidFill>
            </a:endParaRPr>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CW_TEMPLATE_PPTX</Template>
  <TotalTime>1440</TotalTime>
  <Words>1552</Words>
  <Application>Microsoft Office PowerPoint</Application>
  <PresentationFormat>On-screen Show (4:3)</PresentationFormat>
  <Paragraphs>134</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ＭＳ Ｐゴシック</vt:lpstr>
      <vt:lpstr>Courier New</vt:lpstr>
      <vt:lpstr>Calibri</vt:lpstr>
      <vt:lpstr>Times New Roman</vt:lpstr>
      <vt:lpstr>CDC PPT master theme</vt:lpstr>
      <vt:lpstr>PowerPoint Presentation</vt:lpstr>
      <vt:lpstr>Chapter 12  The individual: Promoting critical thinking </vt:lpstr>
      <vt:lpstr>Learning outcomes</vt:lpstr>
      <vt:lpstr>Introduction</vt:lpstr>
      <vt:lpstr>Cognitive factors</vt:lpstr>
      <vt:lpstr>Direct use of a source of inspiration (Eckert and Stacey, 1998)</vt:lpstr>
      <vt:lpstr>Mental flexibility</vt:lpstr>
      <vt:lpstr>The ability to link remote ‘associations’</vt:lpstr>
      <vt:lpstr>Suspension of judgement</vt:lpstr>
      <vt:lpstr>Originality of thinking and freshness</vt:lpstr>
      <vt:lpstr>Personality traits</vt:lpstr>
      <vt:lpstr>Risk-taking</vt:lpstr>
      <vt:lpstr>Self-confidence</vt:lpstr>
      <vt:lpstr>Tolerance of ambiguity</vt:lpstr>
      <vt:lpstr>Proactivity</vt:lpstr>
      <vt:lpstr>Need for achievement</vt:lpstr>
      <vt:lpstr>Autonomy and non-conformity</vt:lpstr>
      <vt:lpstr>Knowledge (1 of 2)</vt:lpstr>
      <vt:lpstr>Knowledge (2 of 2)</vt:lpstr>
      <vt:lpstr>Formal or explicit knowledge</vt:lpstr>
      <vt:lpstr>Informal or tacit knowledge</vt:lpstr>
      <vt:lpstr>Why is creative achievement important?</vt:lpstr>
      <vt:lpstr>Why is it important to creative achievement?</vt:lpstr>
      <vt:lpstr>Knowledge in creativity and innovation</vt:lpstr>
      <vt:lpstr>Is knowledge always conducive to creativity and innovation?</vt:lpstr>
      <vt:lpstr>Motivation (1 of 2)</vt:lpstr>
      <vt:lpstr>Motivation (2 of 2)</vt:lpstr>
      <vt:lpstr>Individual readiness for organizational change</vt:lpstr>
      <vt:lpstr>Summary points</vt:lpstr>
    </vt:vector>
  </TitlesOfParts>
  <Company>NASA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Conceptual Blockbusting</dc:title>
  <dc:creator>Konstantinos Andriopoulos</dc:creator>
  <cp:lastModifiedBy>Monica Elango</cp:lastModifiedBy>
  <cp:revision>165</cp:revision>
  <dcterms:created xsi:type="dcterms:W3CDTF">2014-01-07T11:27:18Z</dcterms:created>
  <dcterms:modified xsi:type="dcterms:W3CDTF">2024-09-20T07:09:58Z</dcterms:modified>
</cp:coreProperties>
</file>