
<file path=[Content_Types].xml><?xml version="1.0" encoding="utf-8"?>
<Types xmlns="http://schemas.openxmlformats.org/package/2006/content-types">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1" r:id="rId16"/>
    <p:sldId id="272" r:id="rId17"/>
    <p:sldId id="273" r:id="rId18"/>
    <p:sldId id="274" r:id="rId19"/>
    <p:sldId id="275" r:id="rId20"/>
    <p:sldId id="276" r:id="rId21"/>
    <p:sldId id="277" r:id="rId22"/>
    <p:sldId id="270"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7" d="100"/>
          <a:sy n="87" d="100"/>
        </p:scale>
        <p:origin x="1315"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396319" y="802299"/>
            <a:ext cx="5618515" cy="2541431"/>
          </a:xfrm>
        </p:spPr>
        <p:txBody>
          <a:bodyPr bIns="0" anchor="b">
            <a:normAutofit/>
          </a:bodyPr>
          <a:lstStyle>
            <a:lvl1pPr algn="l">
              <a:defRPr sz="5400"/>
            </a:lvl1pPr>
          </a:lstStyle>
          <a:p>
            <a:r>
              <a:rPr lang="en-US"/>
              <a:t>Click to edit Master title style</a:t>
            </a:r>
            <a:endParaRPr lang="en-US" dirty="0"/>
          </a:p>
        </p:txBody>
      </p:sp>
      <p:sp>
        <p:nvSpPr>
          <p:cNvPr id="3" name="Subtitle 2"/>
          <p:cNvSpPr>
            <a:spLocks noGrp="1"/>
          </p:cNvSpPr>
          <p:nvPr>
            <p:ph type="subTitle" idx="1"/>
          </p:nvPr>
        </p:nvSpPr>
        <p:spPr>
          <a:xfrm>
            <a:off x="2396319" y="3531205"/>
            <a:ext cx="5618515" cy="977621"/>
          </a:xfrm>
        </p:spPr>
        <p:txBody>
          <a:bodyPr tIns="91440" bIns="91440">
            <a:normAutofit/>
          </a:bodyPr>
          <a:lstStyle>
            <a:lvl1pPr marL="0" indent="0" algn="l">
              <a:buNone/>
              <a:defRPr sz="1600" b="0" cap="all" baseline="0">
                <a:solidFill>
                  <a:schemeClr val="tx1"/>
                </a:solidFill>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10/23/2017</a:t>
            </a:fld>
            <a:endParaRPr lang="en-US" dirty="0"/>
          </a:p>
        </p:txBody>
      </p:sp>
      <p:sp>
        <p:nvSpPr>
          <p:cNvPr id="5" name="Footer Placeholder 4"/>
          <p:cNvSpPr>
            <a:spLocks noGrp="1"/>
          </p:cNvSpPr>
          <p:nvPr>
            <p:ph type="ftr" sz="quarter" idx="11"/>
          </p:nvPr>
        </p:nvSpPr>
        <p:spPr>
          <a:xfrm>
            <a:off x="2396319" y="329308"/>
            <a:ext cx="3086292" cy="309201"/>
          </a:xfrm>
        </p:spPr>
        <p:txBody>
          <a:bodyPr/>
          <a:lstStyle/>
          <a:p>
            <a:endParaRPr lang="en-US" dirty="0"/>
          </a:p>
        </p:txBody>
      </p:sp>
      <p:sp>
        <p:nvSpPr>
          <p:cNvPr id="6" name="Slide Number Placeholder 5"/>
          <p:cNvSpPr>
            <a:spLocks noGrp="1"/>
          </p:cNvSpPr>
          <p:nvPr>
            <p:ph type="sldNum" sz="quarter" idx="12"/>
          </p:nvPr>
        </p:nvSpPr>
        <p:spPr>
          <a:xfrm>
            <a:off x="1434703" y="798973"/>
            <a:ext cx="802005" cy="503578"/>
          </a:xfrm>
        </p:spPr>
        <p:txBody>
          <a:bodyPr/>
          <a:lstStyle/>
          <a:p>
            <a:fld id="{6D22F896-40B5-4ADD-8801-0D06FADFA095}" type="slidenum">
              <a:rPr lang="en-US" smtClean="0"/>
              <a:t>‹#›</a:t>
            </a:fld>
            <a:endParaRPr lang="en-US" dirty="0"/>
          </a:p>
        </p:txBody>
      </p:sp>
      <p:cxnSp>
        <p:nvCxnSpPr>
          <p:cNvPr id="15" name="Straight Connector 14"/>
          <p:cNvCxnSpPr/>
          <p:nvPr/>
        </p:nvCxnSpPr>
        <p:spPr>
          <a:xfrm>
            <a:off x="2396319" y="3528542"/>
            <a:ext cx="56185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54403390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277257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43491" y="1756130"/>
            <a:ext cx="5617002" cy="1887950"/>
          </a:xfrm>
        </p:spPr>
        <p:txBody>
          <a:bodyPr anchor="b">
            <a:normAutofit/>
          </a:bodyPr>
          <a:lstStyle>
            <a:lvl1pPr algn="l">
              <a:defRPr sz="3200"/>
            </a:lvl1pPr>
          </a:lstStyle>
          <a:p>
            <a:r>
              <a:rPr lang="en-US"/>
              <a:t>Click to edit Master title style</a:t>
            </a:r>
            <a:endParaRPr lang="en-US" dirty="0"/>
          </a:p>
        </p:txBody>
      </p:sp>
      <p:sp>
        <p:nvSpPr>
          <p:cNvPr id="3" name="Text Placeholder 2"/>
          <p:cNvSpPr>
            <a:spLocks noGrp="1"/>
          </p:cNvSpPr>
          <p:nvPr>
            <p:ph type="body" idx="1"/>
          </p:nvPr>
        </p:nvSpPr>
        <p:spPr>
          <a:xfrm>
            <a:off x="1443492" y="3806196"/>
            <a:ext cx="5617002" cy="1012929"/>
          </a:xfrm>
        </p:spPr>
        <p:txBody>
          <a:bodyPr tIns="91440">
            <a:normAutofit/>
          </a:bodyPr>
          <a:lstStyle>
            <a:lvl1pPr marL="0" indent="0" algn="l">
              <a:buNone/>
              <a:defRPr sz="18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10/23/2017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15" name="Straight Connector 14"/>
          <p:cNvCxnSpPr/>
          <p:nvPr/>
        </p:nvCxnSpPr>
        <p:spPr>
          <a:xfrm>
            <a:off x="1443491" y="3804985"/>
            <a:ext cx="561700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685756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3491" y="804890"/>
            <a:ext cx="6571343"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3490" y="2013936"/>
            <a:ext cx="3125871" cy="34375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889182" y="2013936"/>
            <a:ext cx="3125652" cy="343755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smtClean="0"/>
              <a:t>10/23/2017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656910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443491" y="804164"/>
            <a:ext cx="6571344"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3491" y="2019550"/>
            <a:ext cx="3125766" cy="801943"/>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1443491" y="2824270"/>
            <a:ext cx="3125766"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889182" y="2023004"/>
            <a:ext cx="3125652" cy="802237"/>
          </a:xfrm>
        </p:spPr>
        <p:txBody>
          <a:bodyPr anchor="b">
            <a:normAutofit/>
          </a:bodyPr>
          <a:lstStyle>
            <a:lvl1pPr marL="0" indent="0">
              <a:lnSpc>
                <a:spcPct val="100000"/>
              </a:lnSpc>
              <a:buNone/>
              <a:defRPr sz="2200" b="0" cap="all" baseline="0">
                <a:solidFill>
                  <a:schemeClr val="accent1"/>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889182" y="2821491"/>
            <a:ext cx="31256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t>10/23/2017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423248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smtClean="0"/>
              <a:t>10/23/2017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34090545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10/23/2017</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261074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39042" y="798973"/>
            <a:ext cx="2425950"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4186656" y="798974"/>
            <a:ext cx="3828178"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39042" y="3205492"/>
            <a:ext cx="2427369" cy="2248181"/>
          </a:xfrm>
        </p:spPr>
        <p:txBody>
          <a:bodyPr>
            <a:normAutofit/>
          </a:bodyPr>
          <a:lstStyle>
            <a:lvl1pPr marL="0" indent="0" algn="l">
              <a:buNone/>
              <a:defRPr sz="16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10/23/2017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cxnSp>
        <p:nvCxnSpPr>
          <p:cNvPr id="17" name="Straight Connector 16"/>
          <p:cNvCxnSpPr/>
          <p:nvPr/>
        </p:nvCxnSpPr>
        <p:spPr>
          <a:xfrm>
            <a:off x="1441748" y="3205491"/>
            <a:ext cx="242327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998764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4996501" y="482171"/>
            <a:ext cx="3511387" cy="5149101"/>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44148" y="1129513"/>
            <a:ext cx="3244935"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640128" y="1122543"/>
            <a:ext cx="2234998" cy="3866327"/>
          </a:xfrm>
          <a:solidFill>
            <a:schemeClr val="bg1">
              <a:lumMod val="85000"/>
            </a:schemeClr>
          </a:solidFill>
          <a:ln w="9525" cap="sq">
            <a:noFill/>
            <a:miter lim="800000"/>
          </a:ln>
          <a:effectLst/>
        </p:spPr>
        <p:txBody>
          <a:bodyPr anchor="t"/>
          <a:lstStyle>
            <a:lvl1pPr marL="0" indent="0" algn="ctr">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1443492" y="3145992"/>
            <a:ext cx="3240286" cy="2003742"/>
          </a:xfrm>
        </p:spPr>
        <p:txBody>
          <a:bodyPr>
            <a:normAutofit/>
          </a:bodyPr>
          <a:lstStyle>
            <a:lvl1pPr marL="0" indent="0" algn="l">
              <a:buNone/>
              <a:defRPr sz="18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a:xfrm>
            <a:off x="1436664" y="5469857"/>
            <a:ext cx="3252420" cy="320123"/>
          </a:xfrm>
        </p:spPr>
        <p:txBody>
          <a:bodyPr/>
          <a:lstStyle>
            <a:lvl1pPr algn="l">
              <a:defRPr/>
            </a:lvl1pPr>
          </a:lstStyle>
          <a:p>
            <a:fld id="{48A87A34-81AB-432B-8DAE-1953F412C126}" type="datetimeFigureOut">
              <a:rPr lang="en-US" smtClean="0"/>
              <a:pPr/>
              <a:t>10/23/2017</a:t>
            </a:fld>
            <a:endParaRPr lang="en-US" dirty="0"/>
          </a:p>
        </p:txBody>
      </p:sp>
      <p:sp>
        <p:nvSpPr>
          <p:cNvPr id="6" name="Footer Placeholder 5"/>
          <p:cNvSpPr>
            <a:spLocks noGrp="1"/>
          </p:cNvSpPr>
          <p:nvPr>
            <p:ph type="ftr" sz="quarter" idx="11"/>
          </p:nvPr>
        </p:nvSpPr>
        <p:spPr>
          <a:xfrm>
            <a:off x="1437530" y="318641"/>
            <a:ext cx="3251553" cy="320931"/>
          </a:xfrm>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dirty="0"/>
          </a:p>
        </p:txBody>
      </p:sp>
      <p:cxnSp>
        <p:nvCxnSpPr>
          <p:cNvPr id="31" name="Straight Connector 30"/>
          <p:cNvCxnSpPr/>
          <p:nvPr/>
        </p:nvCxnSpPr>
        <p:spPr>
          <a:xfrm>
            <a:off x="1441281" y="3143605"/>
            <a:ext cx="3242014"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4521043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443491" y="1847088"/>
            <a:ext cx="6571343"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10159375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918028" y="798974"/>
            <a:ext cx="1103027"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3491" y="798974"/>
            <a:ext cx="5301095"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t>10/23/2017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dirty="0"/>
          </a:p>
        </p:txBody>
      </p:sp>
      <p:cxnSp>
        <p:nvCxnSpPr>
          <p:cNvPr id="15" name="Straight Connector 14"/>
          <p:cNvCxnSpPr/>
          <p:nvPr/>
        </p:nvCxnSpPr>
        <p:spPr>
          <a:xfrm>
            <a:off x="6918028" y="798974"/>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1388362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2015734"/>
            <a:ext cx="9144000" cy="4079520"/>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6095253"/>
            <a:ext cx="9144001" cy="774727"/>
          </a:xfrm>
          <a:prstGeom prst="rect">
            <a:avLst/>
          </a:prstGeom>
        </p:spPr>
      </p:pic>
      <p:cxnSp>
        <p:nvCxnSpPr>
          <p:cNvPr id="13" name="Straight Connector 12"/>
          <p:cNvCxnSpPr/>
          <p:nvPr/>
        </p:nvCxnSpPr>
        <p:spPr>
          <a:xfrm>
            <a:off x="0" y="6101127"/>
            <a:ext cx="9144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443491" y="804520"/>
            <a:ext cx="6571343"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43491" y="2015733"/>
            <a:ext cx="6571343"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646542" y="330370"/>
            <a:ext cx="2368292" cy="309201"/>
          </a:xfrm>
          <a:prstGeom prst="rect">
            <a:avLst/>
          </a:prstGeom>
        </p:spPr>
        <p:txBody>
          <a:bodyPr vert="horz" lIns="91440" tIns="45720" rIns="91440" bIns="45720" rtlCol="0" anchor="ctr"/>
          <a:lstStyle>
            <a:lvl1pPr algn="r">
              <a:defRPr sz="1000">
                <a:solidFill>
                  <a:schemeClr val="tx1">
                    <a:tint val="75000"/>
                  </a:schemeClr>
                </a:solidFill>
              </a:defRPr>
            </a:lvl1pPr>
          </a:lstStyle>
          <a:p>
            <a:fld id="{48A87A34-81AB-432B-8DAE-1953F412C126}" type="datetimeFigureOut">
              <a:rPr lang="en-US" smtClean="0"/>
              <a:pPr/>
              <a:t>10/23/2017</a:t>
            </a:fld>
            <a:endParaRPr lang="en-US" dirty="0"/>
          </a:p>
        </p:txBody>
      </p:sp>
      <p:sp>
        <p:nvSpPr>
          <p:cNvPr id="5" name="Footer Placeholder 4"/>
          <p:cNvSpPr>
            <a:spLocks noGrp="1"/>
          </p:cNvSpPr>
          <p:nvPr>
            <p:ph type="ftr" sz="quarter" idx="3"/>
          </p:nvPr>
        </p:nvSpPr>
        <p:spPr>
          <a:xfrm>
            <a:off x="1443491" y="329308"/>
            <a:ext cx="4034004" cy="309201"/>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487725" y="798973"/>
            <a:ext cx="795746" cy="503578"/>
          </a:xfrm>
          <a:prstGeom prst="rect">
            <a:avLst/>
          </a:prstGeom>
        </p:spPr>
        <p:txBody>
          <a:bodyPr vert="horz" lIns="91440" tIns="45720" rIns="91440" bIns="45720" rtlCol="0" anchor="t"/>
          <a:lstStyle>
            <a:lvl1pPr algn="r">
              <a:defRPr sz="28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28059029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685800" rtl="0" eaLnBrk="1" latinLnBrk="0" hangingPunct="1">
        <a:lnSpc>
          <a:spcPct val="120000"/>
        </a:lnSpc>
        <a:spcBef>
          <a:spcPts val="1000"/>
        </a:spcBef>
        <a:buClr>
          <a:schemeClr val="accent1"/>
        </a:buClr>
        <a:buSzPct val="100000"/>
        <a:buFont typeface="Arial" panose="020B0604020202020204" pitchFamily="34" charset="0"/>
        <a:buChar char="•"/>
        <a:defRPr sz="2000" kern="1200" cap="none">
          <a:solidFill>
            <a:schemeClr val="tx1"/>
          </a:solidFill>
          <a:effectLst/>
          <a:latin typeface="+mn-lt"/>
          <a:ea typeface="+mn-ea"/>
          <a:cs typeface="+mn-cs"/>
        </a:defRPr>
      </a:lvl1pPr>
      <a:lvl2pPr marL="6858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baseline="0">
          <a:solidFill>
            <a:schemeClr val="tx1"/>
          </a:solidFill>
          <a:effectLst/>
          <a:latin typeface="+mn-lt"/>
          <a:ea typeface="+mn-ea"/>
          <a:cs typeface="+mn-cs"/>
        </a:defRPr>
      </a:lvl2pPr>
      <a:lvl3pPr marL="11430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600" kern="1200" cap="none">
          <a:solidFill>
            <a:schemeClr val="tx1"/>
          </a:solidFill>
          <a:effectLst/>
          <a:latin typeface="+mn-lt"/>
          <a:ea typeface="+mn-ea"/>
          <a:cs typeface="+mn-cs"/>
        </a:defRPr>
      </a:lvl3pPr>
      <a:lvl4pPr marL="16002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685800" rtl="0" eaLnBrk="1" latinLnBrk="0" hangingPunct="1">
        <a:lnSpc>
          <a:spcPct val="120000"/>
        </a:lnSpc>
        <a:spcBef>
          <a:spcPts val="500"/>
        </a:spcBef>
        <a:buClr>
          <a:schemeClr val="accent1"/>
        </a:buClr>
        <a:buSzPct val="100000"/>
        <a:buFont typeface="Arial" panose="020B0604020202020204" pitchFamily="34" charset="0"/>
        <a:buChar char="•"/>
        <a:defRPr sz="1200" kern="1200" cap="none">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www.ukela.or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568B3D-2780-4798-802A-1B1B8018E148}"/>
              </a:ext>
            </a:extLst>
          </p:cNvPr>
          <p:cNvSpPr>
            <a:spLocks noGrp="1"/>
          </p:cNvSpPr>
          <p:nvPr>
            <p:ph type="ctrTitle"/>
          </p:nvPr>
        </p:nvSpPr>
        <p:spPr/>
        <p:txBody>
          <a:bodyPr/>
          <a:lstStyle/>
          <a:p>
            <a:r>
              <a:rPr lang="en-GB" dirty="0"/>
              <a:t>Concept of “environment”</a:t>
            </a:r>
          </a:p>
        </p:txBody>
      </p:sp>
      <p:sp>
        <p:nvSpPr>
          <p:cNvPr id="3" name="Subtitle 2">
            <a:extLst>
              <a:ext uri="{FF2B5EF4-FFF2-40B4-BE49-F238E27FC236}">
                <a16:creationId xmlns:a16="http://schemas.microsoft.com/office/drawing/2014/main" id="{C22BE6D0-D104-4DFD-922E-82E32F1A55FC}"/>
              </a:ext>
            </a:extLst>
          </p:cNvPr>
          <p:cNvSpPr>
            <a:spLocks noGrp="1"/>
          </p:cNvSpPr>
          <p:nvPr>
            <p:ph type="subTitle" idx="1"/>
          </p:nvPr>
        </p:nvSpPr>
        <p:spPr/>
        <p:txBody>
          <a:bodyPr/>
          <a:lstStyle/>
          <a:p>
            <a:r>
              <a:rPr lang="en-GB" dirty="0"/>
              <a:t>M6X01894 – Environmental law &amp; policy</a:t>
            </a:r>
          </a:p>
        </p:txBody>
      </p:sp>
    </p:spTree>
    <p:extLst>
      <p:ext uri="{BB962C8B-B14F-4D97-AF65-F5344CB8AC3E}">
        <p14:creationId xmlns:p14="http://schemas.microsoft.com/office/powerpoint/2010/main" val="8477899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133CC-D30E-4922-BA7C-52A260462EC1}"/>
              </a:ext>
            </a:extLst>
          </p:cNvPr>
          <p:cNvSpPr>
            <a:spLocks noGrp="1"/>
          </p:cNvSpPr>
          <p:nvPr>
            <p:ph type="title"/>
          </p:nvPr>
        </p:nvSpPr>
        <p:spPr/>
        <p:txBody>
          <a:bodyPr/>
          <a:lstStyle/>
          <a:p>
            <a:r>
              <a:rPr lang="en-GB" dirty="0"/>
              <a:t>outline</a:t>
            </a:r>
          </a:p>
        </p:txBody>
      </p:sp>
      <p:sp>
        <p:nvSpPr>
          <p:cNvPr id="3" name="Content Placeholder 2">
            <a:extLst>
              <a:ext uri="{FF2B5EF4-FFF2-40B4-BE49-F238E27FC236}">
                <a16:creationId xmlns:a16="http://schemas.microsoft.com/office/drawing/2014/main" id="{7649032D-B4C8-44F8-9636-0797565760FE}"/>
              </a:ext>
            </a:extLst>
          </p:cNvPr>
          <p:cNvSpPr>
            <a:spLocks noGrp="1"/>
          </p:cNvSpPr>
          <p:nvPr>
            <p:ph idx="1"/>
          </p:nvPr>
        </p:nvSpPr>
        <p:spPr/>
        <p:txBody>
          <a:bodyPr/>
          <a:lstStyle/>
          <a:p>
            <a:r>
              <a:rPr lang="en-GB" dirty="0"/>
              <a:t>Why is there ‘environmental law’?</a:t>
            </a:r>
          </a:p>
          <a:p>
            <a:r>
              <a:rPr lang="en-GB" dirty="0"/>
              <a:t>Key definitions</a:t>
            </a:r>
          </a:p>
          <a:p>
            <a:r>
              <a:rPr lang="en-GB" dirty="0"/>
              <a:t>Policy choices</a:t>
            </a:r>
          </a:p>
          <a:p>
            <a:r>
              <a:rPr lang="en-GB" dirty="0"/>
              <a:t>Rights and environmental law</a:t>
            </a:r>
          </a:p>
          <a:p>
            <a:r>
              <a:rPr lang="en-GB" dirty="0"/>
              <a:t>Environmental principles</a:t>
            </a:r>
          </a:p>
        </p:txBody>
      </p:sp>
    </p:spTree>
    <p:extLst>
      <p:ext uri="{BB962C8B-B14F-4D97-AF65-F5344CB8AC3E}">
        <p14:creationId xmlns:p14="http://schemas.microsoft.com/office/powerpoint/2010/main" val="17225329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6FDA01-C92D-4BAA-AE42-07340616A28F}"/>
              </a:ext>
            </a:extLst>
          </p:cNvPr>
          <p:cNvSpPr>
            <a:spLocks noGrp="1"/>
          </p:cNvSpPr>
          <p:nvPr>
            <p:ph type="title"/>
          </p:nvPr>
        </p:nvSpPr>
        <p:spPr/>
        <p:txBody>
          <a:bodyPr/>
          <a:lstStyle/>
          <a:p>
            <a:r>
              <a:rPr lang="en-GB" dirty="0"/>
              <a:t>Why have “environmental law”</a:t>
            </a:r>
          </a:p>
        </p:txBody>
      </p:sp>
      <p:sp>
        <p:nvSpPr>
          <p:cNvPr id="3" name="Content Placeholder 2">
            <a:extLst>
              <a:ext uri="{FF2B5EF4-FFF2-40B4-BE49-F238E27FC236}">
                <a16:creationId xmlns:a16="http://schemas.microsoft.com/office/drawing/2014/main" id="{1467AFAA-57DA-4600-9AF3-CBB20413BDD5}"/>
              </a:ext>
            </a:extLst>
          </p:cNvPr>
          <p:cNvSpPr>
            <a:spLocks noGrp="1"/>
          </p:cNvSpPr>
          <p:nvPr>
            <p:ph idx="1"/>
          </p:nvPr>
        </p:nvSpPr>
        <p:spPr/>
        <p:txBody>
          <a:bodyPr/>
          <a:lstStyle/>
          <a:p>
            <a:r>
              <a:rPr lang="en-GB" dirty="0"/>
              <a:t>The environment is important</a:t>
            </a:r>
          </a:p>
          <a:p>
            <a:r>
              <a:rPr lang="en-GB" dirty="0"/>
              <a:t>Protecting it presents challenges</a:t>
            </a:r>
          </a:p>
          <a:p>
            <a:r>
              <a:rPr lang="en-GB" dirty="0"/>
              <a:t>Law is central to its management</a:t>
            </a:r>
          </a:p>
          <a:p>
            <a:r>
              <a:rPr lang="en-GB" dirty="0"/>
              <a:t>Environmental protection laws are vast &amp; complex</a:t>
            </a:r>
          </a:p>
          <a:p>
            <a:r>
              <a:rPr lang="en-GB" dirty="0"/>
              <a:t>Environmental disputes &amp; cases are becoming more frequent</a:t>
            </a:r>
          </a:p>
        </p:txBody>
      </p:sp>
    </p:spTree>
    <p:extLst>
      <p:ext uri="{BB962C8B-B14F-4D97-AF65-F5344CB8AC3E}">
        <p14:creationId xmlns:p14="http://schemas.microsoft.com/office/powerpoint/2010/main" val="667857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B254EC-635D-43B4-A032-58BECEEB7BCA}"/>
              </a:ext>
            </a:extLst>
          </p:cNvPr>
          <p:cNvSpPr>
            <a:spLocks noGrp="1"/>
          </p:cNvSpPr>
          <p:nvPr>
            <p:ph type="title"/>
          </p:nvPr>
        </p:nvSpPr>
        <p:spPr/>
        <p:txBody>
          <a:bodyPr/>
          <a:lstStyle/>
          <a:p>
            <a:r>
              <a:rPr lang="en-GB" dirty="0"/>
              <a:t>What is “environmental law”?</a:t>
            </a:r>
          </a:p>
        </p:txBody>
      </p:sp>
      <p:sp>
        <p:nvSpPr>
          <p:cNvPr id="3" name="Content Placeholder 2">
            <a:extLst>
              <a:ext uri="{FF2B5EF4-FFF2-40B4-BE49-F238E27FC236}">
                <a16:creationId xmlns:a16="http://schemas.microsoft.com/office/drawing/2014/main" id="{D0C09FFA-10A4-48B3-94CB-F77EFFBD31E9}"/>
              </a:ext>
            </a:extLst>
          </p:cNvPr>
          <p:cNvSpPr>
            <a:spLocks noGrp="1"/>
          </p:cNvSpPr>
          <p:nvPr>
            <p:ph idx="1"/>
          </p:nvPr>
        </p:nvSpPr>
        <p:spPr/>
        <p:txBody>
          <a:bodyPr/>
          <a:lstStyle/>
          <a:p>
            <a:r>
              <a:rPr lang="en-GB" dirty="0"/>
              <a:t>Distilling of central principles</a:t>
            </a:r>
          </a:p>
          <a:p>
            <a:r>
              <a:rPr lang="en-GB" dirty="0"/>
              <a:t>Argument – there are as many areas of law as there are areas of life</a:t>
            </a:r>
          </a:p>
          <a:p>
            <a:r>
              <a:rPr lang="en-GB" dirty="0"/>
              <a:t>Established through key set of principles</a:t>
            </a:r>
          </a:p>
          <a:p>
            <a:r>
              <a:rPr lang="en-GB" dirty="0"/>
              <a:t>Core grouping of topics</a:t>
            </a:r>
          </a:p>
          <a:p>
            <a:pPr lvl="1"/>
            <a:r>
              <a:rPr lang="en-GB" dirty="0"/>
              <a:t>BUT also topics on periphery…</a:t>
            </a:r>
          </a:p>
          <a:p>
            <a:pPr lvl="1"/>
            <a:r>
              <a:rPr lang="en-GB" dirty="0"/>
              <a:t>Raise environmental issues &amp; have legal dimension</a:t>
            </a:r>
          </a:p>
          <a:p>
            <a:endParaRPr lang="en-GB" dirty="0"/>
          </a:p>
        </p:txBody>
      </p:sp>
    </p:spTree>
    <p:extLst>
      <p:ext uri="{BB962C8B-B14F-4D97-AF65-F5344CB8AC3E}">
        <p14:creationId xmlns:p14="http://schemas.microsoft.com/office/powerpoint/2010/main" val="15992811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FA951-90CC-4B00-9FFE-67FB4C32C389}"/>
              </a:ext>
            </a:extLst>
          </p:cNvPr>
          <p:cNvSpPr>
            <a:spLocks noGrp="1"/>
          </p:cNvSpPr>
          <p:nvPr>
            <p:ph type="title"/>
          </p:nvPr>
        </p:nvSpPr>
        <p:spPr/>
        <p:txBody>
          <a:bodyPr/>
          <a:lstStyle/>
          <a:p>
            <a:r>
              <a:rPr lang="en-GB" dirty="0"/>
              <a:t>Some key issues…</a:t>
            </a:r>
          </a:p>
        </p:txBody>
      </p:sp>
      <p:sp>
        <p:nvSpPr>
          <p:cNvPr id="3" name="Content Placeholder 2">
            <a:extLst>
              <a:ext uri="{FF2B5EF4-FFF2-40B4-BE49-F238E27FC236}">
                <a16:creationId xmlns:a16="http://schemas.microsoft.com/office/drawing/2014/main" id="{8141B870-1E67-4765-AF0B-5C3B6BA54A86}"/>
              </a:ext>
            </a:extLst>
          </p:cNvPr>
          <p:cNvSpPr>
            <a:spLocks noGrp="1"/>
          </p:cNvSpPr>
          <p:nvPr>
            <p:ph idx="1"/>
          </p:nvPr>
        </p:nvSpPr>
        <p:spPr/>
        <p:txBody>
          <a:bodyPr/>
          <a:lstStyle/>
          <a:p>
            <a:r>
              <a:rPr lang="en-GB" dirty="0"/>
              <a:t>‘Fuzzy’ boundaries</a:t>
            </a:r>
          </a:p>
          <a:p>
            <a:r>
              <a:rPr lang="en-GB" dirty="0"/>
              <a:t>Overlap</a:t>
            </a:r>
          </a:p>
          <a:p>
            <a:r>
              <a:rPr lang="en-GB" dirty="0"/>
              <a:t>Economic development?</a:t>
            </a:r>
          </a:p>
        </p:txBody>
      </p:sp>
    </p:spTree>
    <p:extLst>
      <p:ext uri="{BB962C8B-B14F-4D97-AF65-F5344CB8AC3E}">
        <p14:creationId xmlns:p14="http://schemas.microsoft.com/office/powerpoint/2010/main" val="10740834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296A8-2CD9-4568-8716-3C1D22CA069A}"/>
              </a:ext>
            </a:extLst>
          </p:cNvPr>
          <p:cNvSpPr>
            <a:spLocks noGrp="1"/>
          </p:cNvSpPr>
          <p:nvPr>
            <p:ph type="title"/>
          </p:nvPr>
        </p:nvSpPr>
        <p:spPr/>
        <p:txBody>
          <a:bodyPr/>
          <a:lstStyle/>
          <a:p>
            <a:r>
              <a:rPr lang="en-GB" dirty="0"/>
              <a:t>Importance of definitions</a:t>
            </a:r>
          </a:p>
        </p:txBody>
      </p:sp>
      <p:sp>
        <p:nvSpPr>
          <p:cNvPr id="3" name="Content Placeholder 2">
            <a:extLst>
              <a:ext uri="{FF2B5EF4-FFF2-40B4-BE49-F238E27FC236}">
                <a16:creationId xmlns:a16="http://schemas.microsoft.com/office/drawing/2014/main" id="{41363F55-8ACA-4187-8FD6-9A91BC82CCA8}"/>
              </a:ext>
            </a:extLst>
          </p:cNvPr>
          <p:cNvSpPr>
            <a:spLocks noGrp="1"/>
          </p:cNvSpPr>
          <p:nvPr>
            <p:ph idx="1"/>
          </p:nvPr>
        </p:nvSpPr>
        <p:spPr/>
        <p:txBody>
          <a:bodyPr/>
          <a:lstStyle/>
          <a:p>
            <a:r>
              <a:rPr lang="en-GB" dirty="0"/>
              <a:t>Clash between ‘subjective’ and ‘objective’</a:t>
            </a:r>
          </a:p>
          <a:p>
            <a:pPr lvl="1"/>
            <a:r>
              <a:rPr lang="en-GB" dirty="0"/>
              <a:t>OR distinction between ‘fact’ and ‘value’</a:t>
            </a:r>
          </a:p>
          <a:p>
            <a:pPr lvl="1"/>
            <a:r>
              <a:rPr lang="en-GB" dirty="0"/>
              <a:t>E.g. the terms ‘environment’ and ‘pollution’</a:t>
            </a:r>
          </a:p>
          <a:p>
            <a:r>
              <a:rPr lang="en-GB" dirty="0" err="1"/>
              <a:t>Dryzek</a:t>
            </a:r>
            <a:r>
              <a:rPr lang="en-GB" dirty="0"/>
              <a:t> (2005): “</a:t>
            </a:r>
            <a:r>
              <a:rPr lang="en-GB" i="1" dirty="0"/>
              <a:t>language matters…the way we construct, interpret, discuss &amp; analyse environmental problems has all kinds of consequences</a:t>
            </a:r>
            <a:r>
              <a:rPr lang="en-GB" dirty="0"/>
              <a:t>”</a:t>
            </a:r>
          </a:p>
          <a:p>
            <a:r>
              <a:rPr lang="en-GB" dirty="0"/>
              <a:t>Challenge = defining the boundaries</a:t>
            </a:r>
          </a:p>
          <a:p>
            <a:endParaRPr lang="en-GB" dirty="0"/>
          </a:p>
        </p:txBody>
      </p:sp>
    </p:spTree>
    <p:extLst>
      <p:ext uri="{BB962C8B-B14F-4D97-AF65-F5344CB8AC3E}">
        <p14:creationId xmlns:p14="http://schemas.microsoft.com/office/powerpoint/2010/main" val="2736437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1000"/>
                                        <p:tgtEl>
                                          <p:spTgt spid="3">
                                            <p:txEl>
                                              <p:pRg st="1" end="1"/>
                                            </p:txEl>
                                          </p:spTgt>
                                        </p:tgtEl>
                                      </p:cBhvr>
                                    </p:animEffect>
                                    <p:anim calcmode="lin" valueType="num">
                                      <p:cBhvr>
                                        <p:cTn id="1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1000"/>
                                        <p:tgtEl>
                                          <p:spTgt spid="3">
                                            <p:txEl>
                                              <p:pRg st="2" end="2"/>
                                            </p:txEl>
                                          </p:spTgt>
                                        </p:tgtEl>
                                      </p:cBhvr>
                                    </p:animEffect>
                                    <p:anim calcmode="lin" valueType="num">
                                      <p:cBhvr>
                                        <p:cTn id="1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42" presetClass="entr" presetSubtype="0" fill="hold" nodeType="clickEffect">
                                  <p:stCondLst>
                                    <p:cond delay="0"/>
                                  </p:stCondLst>
                                  <p:childTnLst>
                                    <p:set>
                                      <p:cBhvr>
                                        <p:cTn id="23" dur="1" fill="hold">
                                          <p:stCondLst>
                                            <p:cond delay="0"/>
                                          </p:stCondLst>
                                        </p:cTn>
                                        <p:tgtEl>
                                          <p:spTgt spid="3">
                                            <p:txEl>
                                              <p:pRg st="3" end="3"/>
                                            </p:txEl>
                                          </p:spTgt>
                                        </p:tgtEl>
                                        <p:attrNameLst>
                                          <p:attrName>style.visibility</p:attrName>
                                        </p:attrNameLst>
                                      </p:cBhvr>
                                      <p:to>
                                        <p:strVal val="visible"/>
                                      </p:to>
                                    </p:set>
                                    <p:animEffect transition="in" filter="fade">
                                      <p:cBhvr>
                                        <p:cTn id="24" dur="1000"/>
                                        <p:tgtEl>
                                          <p:spTgt spid="3">
                                            <p:txEl>
                                              <p:pRg st="3" end="3"/>
                                            </p:txEl>
                                          </p:spTgt>
                                        </p:tgtEl>
                                      </p:cBhvr>
                                    </p:animEffect>
                                    <p:anim calcmode="lin" valueType="num">
                                      <p:cBhvr>
                                        <p:cTn id="25"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6" dur="1000" fill="hold"/>
                                        <p:tgtEl>
                                          <p:spTgt spid="3">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2" presetClass="entr" presetSubtype="0"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Effect transition="in" filter="fade">
                                      <p:cBhvr>
                                        <p:cTn id="31" dur="1000"/>
                                        <p:tgtEl>
                                          <p:spTgt spid="3">
                                            <p:txEl>
                                              <p:pRg st="4" end="4"/>
                                            </p:txEl>
                                          </p:spTgt>
                                        </p:tgtEl>
                                      </p:cBhvr>
                                    </p:animEffect>
                                    <p:anim calcmode="lin" valueType="num">
                                      <p:cBhvr>
                                        <p:cTn id="32"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3"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24A397-CCA4-4A62-8FCE-E97188DDB203}"/>
              </a:ext>
            </a:extLst>
          </p:cNvPr>
          <p:cNvSpPr>
            <a:spLocks noGrp="1"/>
          </p:cNvSpPr>
          <p:nvPr>
            <p:ph type="title"/>
          </p:nvPr>
        </p:nvSpPr>
        <p:spPr/>
        <p:txBody>
          <a:bodyPr/>
          <a:lstStyle/>
          <a:p>
            <a:r>
              <a:rPr lang="en-GB" dirty="0"/>
              <a:t>Definition: Environment(AL)</a:t>
            </a:r>
          </a:p>
        </p:txBody>
      </p:sp>
      <p:sp>
        <p:nvSpPr>
          <p:cNvPr id="3" name="Content Placeholder 2">
            <a:extLst>
              <a:ext uri="{FF2B5EF4-FFF2-40B4-BE49-F238E27FC236}">
                <a16:creationId xmlns:a16="http://schemas.microsoft.com/office/drawing/2014/main" id="{04055C8B-AA62-43C6-8B10-CBE14A0FE43E}"/>
              </a:ext>
            </a:extLst>
          </p:cNvPr>
          <p:cNvSpPr>
            <a:spLocks noGrp="1"/>
          </p:cNvSpPr>
          <p:nvPr>
            <p:ph idx="1"/>
          </p:nvPr>
        </p:nvSpPr>
        <p:spPr/>
        <p:txBody>
          <a:bodyPr/>
          <a:lstStyle/>
          <a:p>
            <a:r>
              <a:rPr lang="en-GB" dirty="0"/>
              <a:t>Challenge = no single definition</a:t>
            </a:r>
          </a:p>
          <a:p>
            <a:r>
              <a:rPr lang="en-GB" dirty="0"/>
              <a:t>Einstein: “</a:t>
            </a:r>
            <a:r>
              <a:rPr lang="en-GB" i="1" dirty="0"/>
              <a:t>The environment is everything that isn’t me</a:t>
            </a:r>
            <a:r>
              <a:rPr lang="en-GB" dirty="0"/>
              <a:t>”</a:t>
            </a:r>
          </a:p>
          <a:p>
            <a:r>
              <a:rPr lang="en-GB" dirty="0"/>
              <a:t>For environmental law, a vague definition exists:</a:t>
            </a:r>
          </a:p>
          <a:p>
            <a:pPr lvl="1"/>
            <a:r>
              <a:rPr lang="en-GB" dirty="0"/>
              <a:t>Physical surroundings common to all e.g. air, space, land, plants &amp; wildlife</a:t>
            </a:r>
          </a:p>
          <a:p>
            <a:pPr lvl="1"/>
            <a:r>
              <a:rPr lang="en-GB" dirty="0"/>
              <a:t>Physical, non-human environmental media e.g. water, land, etc.</a:t>
            </a:r>
          </a:p>
          <a:p>
            <a:endParaRPr lang="en-GB" dirty="0"/>
          </a:p>
        </p:txBody>
      </p:sp>
    </p:spTree>
    <p:extLst>
      <p:ext uri="{BB962C8B-B14F-4D97-AF65-F5344CB8AC3E}">
        <p14:creationId xmlns:p14="http://schemas.microsoft.com/office/powerpoint/2010/main" val="197335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1000"/>
                                        <p:tgtEl>
                                          <p:spTgt spid="3">
                                            <p:txEl>
                                              <p:pRg st="3" end="3"/>
                                            </p:txEl>
                                          </p:spTgt>
                                        </p:tgtEl>
                                      </p:cBhvr>
                                    </p:animEffect>
                                    <p:anim calcmode="lin" valueType="num">
                                      <p:cBhvr>
                                        <p:cTn id="29"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0"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3">
                                            <p:txEl>
                                              <p:pRg st="4" end="4"/>
                                            </p:txEl>
                                          </p:spTgt>
                                        </p:tgtEl>
                                        <p:attrNameLst>
                                          <p:attrName>style.visibility</p:attrName>
                                        </p:attrNameLst>
                                      </p:cBhvr>
                                      <p:to>
                                        <p:strVal val="visible"/>
                                      </p:to>
                                    </p:set>
                                    <p:animEffect transition="in" filter="fade">
                                      <p:cBhvr>
                                        <p:cTn id="33" dur="1000"/>
                                        <p:tgtEl>
                                          <p:spTgt spid="3">
                                            <p:txEl>
                                              <p:pRg st="4" end="4"/>
                                            </p:txEl>
                                          </p:spTgt>
                                        </p:tgtEl>
                                      </p:cBhvr>
                                    </p:animEffect>
                                    <p:anim calcmode="lin" valueType="num">
                                      <p:cBhvr>
                                        <p:cTn id="34"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5"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82693C-4C87-43BF-8A8C-D9AB6DECA828}"/>
              </a:ext>
            </a:extLst>
          </p:cNvPr>
          <p:cNvSpPr>
            <a:spLocks noGrp="1"/>
          </p:cNvSpPr>
          <p:nvPr>
            <p:ph type="title"/>
          </p:nvPr>
        </p:nvSpPr>
        <p:spPr/>
        <p:txBody>
          <a:bodyPr/>
          <a:lstStyle/>
          <a:p>
            <a:r>
              <a:rPr lang="en-GB" dirty="0"/>
              <a:t>Some definitions</a:t>
            </a:r>
          </a:p>
        </p:txBody>
      </p:sp>
      <p:sp>
        <p:nvSpPr>
          <p:cNvPr id="3" name="Content Placeholder 2">
            <a:extLst>
              <a:ext uri="{FF2B5EF4-FFF2-40B4-BE49-F238E27FC236}">
                <a16:creationId xmlns:a16="http://schemas.microsoft.com/office/drawing/2014/main" id="{CB846810-572D-488F-967A-CD176E979598}"/>
              </a:ext>
            </a:extLst>
          </p:cNvPr>
          <p:cNvSpPr>
            <a:spLocks noGrp="1"/>
          </p:cNvSpPr>
          <p:nvPr>
            <p:ph idx="1"/>
          </p:nvPr>
        </p:nvSpPr>
        <p:spPr>
          <a:xfrm>
            <a:off x="1443491" y="2015733"/>
            <a:ext cx="6571343" cy="3626975"/>
          </a:xfrm>
        </p:spPr>
        <p:txBody>
          <a:bodyPr>
            <a:normAutofit lnSpcReduction="10000"/>
          </a:bodyPr>
          <a:lstStyle/>
          <a:p>
            <a:r>
              <a:rPr lang="en-GB" dirty="0"/>
              <a:t>“</a:t>
            </a:r>
            <a:r>
              <a:rPr lang="en-GB" i="1" dirty="0"/>
              <a:t>All, or any, of the following media (the air, water, land); and the medium of air includes air within buildings &amp; air within other man-made or natural structures</a:t>
            </a:r>
            <a:r>
              <a:rPr lang="en-GB" dirty="0"/>
              <a:t>” (EPA 1990, s.1)</a:t>
            </a:r>
          </a:p>
          <a:p>
            <a:r>
              <a:rPr lang="en-GB" dirty="0"/>
              <a:t>“…</a:t>
            </a:r>
            <a:r>
              <a:rPr lang="en-GB" i="1" dirty="0"/>
              <a:t>surroundings in which an organisation operates, including air, water, land, natural resources, flora, fauna, humans &amp; their interactions” </a:t>
            </a:r>
            <a:r>
              <a:rPr lang="en-GB" dirty="0"/>
              <a:t>(ISO 14001)</a:t>
            </a:r>
          </a:p>
          <a:p>
            <a:r>
              <a:rPr lang="en-GB" dirty="0"/>
              <a:t>“</a:t>
            </a:r>
            <a:r>
              <a:rPr lang="en-GB" i="1" dirty="0"/>
              <a:t>…the combination of elements whose complex interrelationships make up the settings the surroundings &amp; the conditions of life of the individual &amp; of society” </a:t>
            </a:r>
            <a:r>
              <a:rPr lang="en-GB" dirty="0"/>
              <a:t>(EC, 1973-6)</a:t>
            </a:r>
          </a:p>
        </p:txBody>
      </p:sp>
    </p:spTree>
    <p:extLst>
      <p:ext uri="{BB962C8B-B14F-4D97-AF65-F5344CB8AC3E}">
        <p14:creationId xmlns:p14="http://schemas.microsoft.com/office/powerpoint/2010/main" val="3716589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B7268F-D7A2-411B-8E56-608585DAF3C1}"/>
              </a:ext>
            </a:extLst>
          </p:cNvPr>
          <p:cNvSpPr>
            <a:spLocks noGrp="1"/>
          </p:cNvSpPr>
          <p:nvPr>
            <p:ph type="title"/>
          </p:nvPr>
        </p:nvSpPr>
        <p:spPr/>
        <p:txBody>
          <a:bodyPr/>
          <a:lstStyle/>
          <a:p>
            <a:r>
              <a:rPr lang="en-GB" dirty="0"/>
              <a:t>More on definitions</a:t>
            </a:r>
          </a:p>
        </p:txBody>
      </p:sp>
      <p:sp>
        <p:nvSpPr>
          <p:cNvPr id="3" name="Content Placeholder 2">
            <a:extLst>
              <a:ext uri="{FF2B5EF4-FFF2-40B4-BE49-F238E27FC236}">
                <a16:creationId xmlns:a16="http://schemas.microsoft.com/office/drawing/2014/main" id="{DC0D7136-75BB-4B84-80BC-1B710FBD131D}"/>
              </a:ext>
            </a:extLst>
          </p:cNvPr>
          <p:cNvSpPr>
            <a:spLocks noGrp="1"/>
          </p:cNvSpPr>
          <p:nvPr>
            <p:ph idx="1"/>
          </p:nvPr>
        </p:nvSpPr>
        <p:spPr>
          <a:xfrm>
            <a:off x="1443491" y="2024525"/>
            <a:ext cx="6571343" cy="3450613"/>
          </a:xfrm>
        </p:spPr>
        <p:txBody>
          <a:bodyPr/>
          <a:lstStyle/>
          <a:p>
            <a:r>
              <a:rPr lang="en-GB" dirty="0"/>
              <a:t>From a legal perspective, dates from 1960s +</a:t>
            </a:r>
          </a:p>
          <a:p>
            <a:pPr lvl="1"/>
            <a:r>
              <a:rPr lang="en-GB" dirty="0"/>
              <a:t>Although indirectly dating back to Old Testament times</a:t>
            </a:r>
          </a:p>
          <a:p>
            <a:r>
              <a:rPr lang="en-GB" dirty="0"/>
              <a:t>Essence of environmental law – protecting something of general concern</a:t>
            </a:r>
          </a:p>
          <a:p>
            <a:r>
              <a:rPr lang="en-GB" dirty="0"/>
              <a:t>Need to be aware of the subject of concern</a:t>
            </a:r>
          </a:p>
          <a:p>
            <a:pPr lvl="1"/>
            <a:r>
              <a:rPr lang="en-GB" dirty="0"/>
              <a:t>Differing ‘layers’</a:t>
            </a:r>
          </a:p>
          <a:p>
            <a:r>
              <a:rPr lang="en-GB" dirty="0"/>
              <a:t>Consideration by reference of time</a:t>
            </a:r>
          </a:p>
        </p:txBody>
      </p:sp>
    </p:spTree>
    <p:extLst>
      <p:ext uri="{BB962C8B-B14F-4D97-AF65-F5344CB8AC3E}">
        <p14:creationId xmlns:p14="http://schemas.microsoft.com/office/powerpoint/2010/main" val="248738000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C7AD8C-84B7-4567-9AC5-A4D3635B2A32}"/>
              </a:ext>
            </a:extLst>
          </p:cNvPr>
          <p:cNvSpPr>
            <a:spLocks noGrp="1"/>
          </p:cNvSpPr>
          <p:nvPr>
            <p:ph type="title"/>
          </p:nvPr>
        </p:nvSpPr>
        <p:spPr/>
        <p:txBody>
          <a:bodyPr/>
          <a:lstStyle/>
          <a:p>
            <a:r>
              <a:rPr lang="en-GB" dirty="0"/>
              <a:t>“Pollution” and “harm”</a:t>
            </a:r>
          </a:p>
        </p:txBody>
      </p:sp>
      <p:sp>
        <p:nvSpPr>
          <p:cNvPr id="3" name="Content Placeholder 2">
            <a:extLst>
              <a:ext uri="{FF2B5EF4-FFF2-40B4-BE49-F238E27FC236}">
                <a16:creationId xmlns:a16="http://schemas.microsoft.com/office/drawing/2014/main" id="{90487B13-C1E1-46E0-B88E-C6BCADDA5785}"/>
              </a:ext>
            </a:extLst>
          </p:cNvPr>
          <p:cNvSpPr>
            <a:spLocks noGrp="1"/>
          </p:cNvSpPr>
          <p:nvPr>
            <p:ph idx="1"/>
          </p:nvPr>
        </p:nvSpPr>
        <p:spPr/>
        <p:txBody>
          <a:bodyPr/>
          <a:lstStyle/>
          <a:p>
            <a:r>
              <a:rPr lang="en-GB" dirty="0"/>
              <a:t>Laws tackle ‘pollution’ or advancing certain levels of environmental quality</a:t>
            </a:r>
          </a:p>
          <a:p>
            <a:r>
              <a:rPr lang="en-GB" dirty="0"/>
              <a:t>“</a:t>
            </a:r>
            <a:r>
              <a:rPr lang="en-GB" i="1" dirty="0"/>
              <a:t>pollution of the environment means pollution due to the release (into any environmental medium) from any process substances which are capable of causing harm to man or other living organism supported by the environment”</a:t>
            </a:r>
            <a:r>
              <a:rPr lang="en-GB" dirty="0"/>
              <a:t> (EPA90, s.1(3))</a:t>
            </a:r>
          </a:p>
          <a:p>
            <a:r>
              <a:rPr lang="en-GB" dirty="0"/>
              <a:t>“</a:t>
            </a:r>
            <a:r>
              <a:rPr lang="en-GB" i="1" dirty="0"/>
              <a:t>harm means harm to the health of living organisms or other interference with ecological systems…” </a:t>
            </a:r>
            <a:r>
              <a:rPr lang="en-GB" dirty="0"/>
              <a:t>(EPA90, s.1(4))</a:t>
            </a:r>
          </a:p>
        </p:txBody>
      </p:sp>
    </p:spTree>
    <p:extLst>
      <p:ext uri="{BB962C8B-B14F-4D97-AF65-F5344CB8AC3E}">
        <p14:creationId xmlns:p14="http://schemas.microsoft.com/office/powerpoint/2010/main" val="17585659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0"/>
                                        <p:tgtEl>
                                          <p:spTgt spid="3">
                                            <p:txEl>
                                              <p:pRg st="0" end="0"/>
                                            </p:txEl>
                                          </p:spTgt>
                                        </p:tgtEl>
                                      </p:cBhvr>
                                    </p:animEffect>
                                    <p:anim calcmode="lin" valueType="num">
                                      <p:cBhvr>
                                        <p:cTn id="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3">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1000"/>
                                        <p:tgtEl>
                                          <p:spTgt spid="3">
                                            <p:txEl>
                                              <p:pRg st="1" end="1"/>
                                            </p:txEl>
                                          </p:spTgt>
                                        </p:tgtEl>
                                      </p:cBhvr>
                                    </p:animEffect>
                                    <p:anim calcmode="lin" valueType="num">
                                      <p:cBhvr>
                                        <p:cTn id="15"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6" dur="1000" fill="hold"/>
                                        <p:tgtEl>
                                          <p:spTgt spid="3">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1000"/>
                                        <p:tgtEl>
                                          <p:spTgt spid="3">
                                            <p:txEl>
                                              <p:pRg st="2" end="2"/>
                                            </p:txEl>
                                          </p:spTgt>
                                        </p:tgtEl>
                                      </p:cBhvr>
                                    </p:animEffect>
                                    <p:anim calcmode="lin" valueType="num">
                                      <p:cBhvr>
                                        <p:cTn id="22"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3" dur="1000" fill="hold"/>
                                        <p:tgtEl>
                                          <p:spTgt spid="3">
                                            <p:txEl>
                                              <p:pRg st="2" end="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E7BC78-CA18-4F72-B3B7-B32C56CF2004}"/>
              </a:ext>
            </a:extLst>
          </p:cNvPr>
          <p:cNvSpPr>
            <a:spLocks noGrp="1"/>
          </p:cNvSpPr>
          <p:nvPr>
            <p:ph type="title"/>
          </p:nvPr>
        </p:nvSpPr>
        <p:spPr/>
        <p:txBody>
          <a:bodyPr/>
          <a:lstStyle/>
          <a:p>
            <a:r>
              <a:rPr lang="en-GB" dirty="0"/>
              <a:t>For example…</a:t>
            </a:r>
          </a:p>
        </p:txBody>
      </p:sp>
      <p:sp>
        <p:nvSpPr>
          <p:cNvPr id="3" name="Content Placeholder 2">
            <a:extLst>
              <a:ext uri="{FF2B5EF4-FFF2-40B4-BE49-F238E27FC236}">
                <a16:creationId xmlns:a16="http://schemas.microsoft.com/office/drawing/2014/main" id="{9C79A9F3-41A7-40D6-9CE9-92B83E8D83D8}"/>
              </a:ext>
            </a:extLst>
          </p:cNvPr>
          <p:cNvSpPr>
            <a:spLocks noGrp="1"/>
          </p:cNvSpPr>
          <p:nvPr>
            <p:ph idx="1"/>
          </p:nvPr>
        </p:nvSpPr>
        <p:spPr/>
        <p:txBody>
          <a:bodyPr/>
          <a:lstStyle/>
          <a:p>
            <a:r>
              <a:rPr lang="en-GB" dirty="0"/>
              <a:t>Within the UK contaminated land regime:</a:t>
            </a:r>
          </a:p>
          <a:p>
            <a:endParaRPr lang="en-GB" dirty="0"/>
          </a:p>
          <a:p>
            <a:r>
              <a:rPr lang="en-GB" dirty="0"/>
              <a:t>“</a:t>
            </a:r>
            <a:r>
              <a:rPr lang="en-GB" i="1" dirty="0"/>
              <a:t>significant harm to the environment or human health being caused, or significant possibility of such harm being caused”</a:t>
            </a:r>
          </a:p>
          <a:p>
            <a:r>
              <a:rPr lang="en-GB" dirty="0"/>
              <a:t>Law operates </a:t>
            </a:r>
            <a:r>
              <a:rPr lang="en-GB" u="sng" dirty="0"/>
              <a:t>thresholds</a:t>
            </a:r>
          </a:p>
          <a:p>
            <a:endParaRPr lang="en-GB" dirty="0"/>
          </a:p>
        </p:txBody>
      </p:sp>
    </p:spTree>
    <p:extLst>
      <p:ext uri="{BB962C8B-B14F-4D97-AF65-F5344CB8AC3E}">
        <p14:creationId xmlns:p14="http://schemas.microsoft.com/office/powerpoint/2010/main" val="37094202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4BE2FD-8ACE-4692-B850-4B10BE4E6886}"/>
              </a:ext>
            </a:extLst>
          </p:cNvPr>
          <p:cNvSpPr>
            <a:spLocks noGrp="1"/>
          </p:cNvSpPr>
          <p:nvPr>
            <p:ph type="title"/>
          </p:nvPr>
        </p:nvSpPr>
        <p:spPr/>
        <p:txBody>
          <a:bodyPr/>
          <a:lstStyle/>
          <a:p>
            <a:r>
              <a:rPr lang="en-GB" dirty="0"/>
              <a:t>Policy &amp; environmental law</a:t>
            </a:r>
          </a:p>
        </p:txBody>
      </p:sp>
      <p:sp>
        <p:nvSpPr>
          <p:cNvPr id="3" name="Content Placeholder 2">
            <a:extLst>
              <a:ext uri="{FF2B5EF4-FFF2-40B4-BE49-F238E27FC236}">
                <a16:creationId xmlns:a16="http://schemas.microsoft.com/office/drawing/2014/main" id="{7A0619D8-F172-4A88-B644-AB08FF806099}"/>
              </a:ext>
            </a:extLst>
          </p:cNvPr>
          <p:cNvSpPr>
            <a:spLocks noGrp="1"/>
          </p:cNvSpPr>
          <p:nvPr>
            <p:ph idx="1"/>
          </p:nvPr>
        </p:nvSpPr>
        <p:spPr/>
        <p:txBody>
          <a:bodyPr/>
          <a:lstStyle/>
          <a:p>
            <a:r>
              <a:rPr lang="en-GB" dirty="0"/>
              <a:t>Law is affected by values &amp; culture</a:t>
            </a:r>
          </a:p>
          <a:p>
            <a:r>
              <a:rPr lang="en-GB" dirty="0"/>
              <a:t>Environmental law &amp; policy – extends to us all</a:t>
            </a:r>
          </a:p>
          <a:p>
            <a:pPr lvl="1"/>
            <a:r>
              <a:rPr lang="en-GB" dirty="0"/>
              <a:t>Stretched further to consider non-human interests PLUS future generations</a:t>
            </a:r>
          </a:p>
          <a:p>
            <a:r>
              <a:rPr lang="en-GB" dirty="0"/>
              <a:t>Direct connection between priority &amp; what is introduced to regulate the area concerned</a:t>
            </a:r>
          </a:p>
          <a:p>
            <a:r>
              <a:rPr lang="en-GB" dirty="0"/>
              <a:t>‘Policy’ = what is worth pursuing</a:t>
            </a:r>
          </a:p>
        </p:txBody>
      </p:sp>
    </p:spTree>
    <p:extLst>
      <p:ext uri="{BB962C8B-B14F-4D97-AF65-F5344CB8AC3E}">
        <p14:creationId xmlns:p14="http://schemas.microsoft.com/office/powerpoint/2010/main" val="12765328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E017B0-973A-4401-9073-282B8AD77B86}"/>
              </a:ext>
            </a:extLst>
          </p:cNvPr>
          <p:cNvSpPr>
            <a:spLocks noGrp="1"/>
          </p:cNvSpPr>
          <p:nvPr>
            <p:ph type="title"/>
          </p:nvPr>
        </p:nvSpPr>
        <p:spPr/>
        <p:txBody>
          <a:bodyPr/>
          <a:lstStyle/>
          <a:p>
            <a:r>
              <a:rPr lang="en-GB" dirty="0"/>
              <a:t>Policy choices</a:t>
            </a:r>
          </a:p>
        </p:txBody>
      </p:sp>
      <p:sp>
        <p:nvSpPr>
          <p:cNvPr id="3" name="Content Placeholder 2">
            <a:extLst>
              <a:ext uri="{FF2B5EF4-FFF2-40B4-BE49-F238E27FC236}">
                <a16:creationId xmlns:a16="http://schemas.microsoft.com/office/drawing/2014/main" id="{A9049BAF-CB5D-4B5A-AF30-1392CBA4061B}"/>
              </a:ext>
            </a:extLst>
          </p:cNvPr>
          <p:cNvSpPr>
            <a:spLocks noGrp="1"/>
          </p:cNvSpPr>
          <p:nvPr>
            <p:ph idx="1"/>
          </p:nvPr>
        </p:nvSpPr>
        <p:spPr/>
        <p:txBody>
          <a:bodyPr/>
          <a:lstStyle/>
          <a:p>
            <a:r>
              <a:rPr lang="en-GB" dirty="0"/>
              <a:t>How to go about achieving objectives</a:t>
            </a:r>
          </a:p>
          <a:p>
            <a:r>
              <a:rPr lang="en-GB" dirty="0"/>
              <a:t>Type of action e.g. law, fiscal, education, voluntary</a:t>
            </a:r>
          </a:p>
          <a:p>
            <a:r>
              <a:rPr lang="en-GB" dirty="0"/>
              <a:t>Normally a combination of measures</a:t>
            </a:r>
          </a:p>
          <a:p>
            <a:r>
              <a:rPr lang="en-GB" dirty="0"/>
              <a:t>UK approach – flexible mechanisms, pragmatic, discretion</a:t>
            </a:r>
          </a:p>
          <a:p>
            <a:r>
              <a:rPr lang="en-GB" dirty="0"/>
              <a:t>“</a:t>
            </a:r>
            <a:r>
              <a:rPr lang="en-GB" i="1" dirty="0"/>
              <a:t>One person’s waste is another’s raw materials</a:t>
            </a:r>
            <a:r>
              <a:rPr lang="en-GB" dirty="0"/>
              <a:t>”</a:t>
            </a:r>
          </a:p>
          <a:p>
            <a:r>
              <a:rPr lang="en-GB" dirty="0"/>
              <a:t>Levels of pollution are also relative</a:t>
            </a:r>
          </a:p>
          <a:p>
            <a:r>
              <a:rPr lang="en-GB" dirty="0"/>
              <a:t>Finally, how are those in the wrong punished?</a:t>
            </a:r>
          </a:p>
        </p:txBody>
      </p:sp>
    </p:spTree>
    <p:extLst>
      <p:ext uri="{BB962C8B-B14F-4D97-AF65-F5344CB8AC3E}">
        <p14:creationId xmlns:p14="http://schemas.microsoft.com/office/powerpoint/2010/main" val="19282754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8E649E-0A12-4621-B910-CE844965C243}"/>
              </a:ext>
            </a:extLst>
          </p:cNvPr>
          <p:cNvSpPr>
            <a:spLocks noGrp="1"/>
          </p:cNvSpPr>
          <p:nvPr>
            <p:ph type="title"/>
          </p:nvPr>
        </p:nvSpPr>
        <p:spPr/>
        <p:txBody>
          <a:bodyPr/>
          <a:lstStyle/>
          <a:p>
            <a:r>
              <a:rPr lang="en-GB" dirty="0"/>
              <a:t>Rights and environmental law</a:t>
            </a:r>
          </a:p>
        </p:txBody>
      </p:sp>
      <p:sp>
        <p:nvSpPr>
          <p:cNvPr id="3" name="Content Placeholder 2">
            <a:extLst>
              <a:ext uri="{FF2B5EF4-FFF2-40B4-BE49-F238E27FC236}">
                <a16:creationId xmlns:a16="http://schemas.microsoft.com/office/drawing/2014/main" id="{0EA06825-8973-41E2-A47D-8F192C3286F1}"/>
              </a:ext>
            </a:extLst>
          </p:cNvPr>
          <p:cNvSpPr>
            <a:spLocks noGrp="1"/>
          </p:cNvSpPr>
          <p:nvPr>
            <p:ph idx="1"/>
          </p:nvPr>
        </p:nvSpPr>
        <p:spPr/>
        <p:txBody>
          <a:bodyPr/>
          <a:lstStyle/>
          <a:p>
            <a:r>
              <a:rPr lang="en-GB" dirty="0"/>
              <a:t>Can go against political decisions or decisions made in the public interest</a:t>
            </a:r>
          </a:p>
          <a:p>
            <a:pPr lvl="1"/>
            <a:r>
              <a:rPr lang="en-GB" dirty="0"/>
              <a:t>“Rights as trumps”</a:t>
            </a:r>
          </a:p>
          <a:p>
            <a:r>
              <a:rPr lang="en-GB" dirty="0"/>
              <a:t>‘Rights’ are used in a number of differing contexts</a:t>
            </a:r>
          </a:p>
          <a:p>
            <a:r>
              <a:rPr lang="en-GB" dirty="0"/>
              <a:t>Generally – a permanent entitlement normally protected by objective rules</a:t>
            </a:r>
          </a:p>
          <a:p>
            <a:pPr lvl="1"/>
            <a:r>
              <a:rPr lang="en-GB" dirty="0"/>
              <a:t>Legal rights</a:t>
            </a:r>
          </a:p>
          <a:p>
            <a:pPr lvl="1"/>
            <a:r>
              <a:rPr lang="en-GB" dirty="0"/>
              <a:t>Protecting human rights</a:t>
            </a:r>
          </a:p>
        </p:txBody>
      </p:sp>
    </p:spTree>
    <p:extLst>
      <p:ext uri="{BB962C8B-B14F-4D97-AF65-F5344CB8AC3E}">
        <p14:creationId xmlns:p14="http://schemas.microsoft.com/office/powerpoint/2010/main" val="21505721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C8B64-390D-4441-96DE-6C6F6917E09D}"/>
              </a:ext>
            </a:extLst>
          </p:cNvPr>
          <p:cNvSpPr>
            <a:spLocks noGrp="1"/>
          </p:cNvSpPr>
          <p:nvPr>
            <p:ph type="title"/>
          </p:nvPr>
        </p:nvSpPr>
        <p:spPr/>
        <p:txBody>
          <a:bodyPr/>
          <a:lstStyle/>
          <a:p>
            <a:r>
              <a:rPr lang="en-GB" dirty="0"/>
              <a:t>Environmental principles</a:t>
            </a:r>
          </a:p>
        </p:txBody>
      </p:sp>
      <p:sp>
        <p:nvSpPr>
          <p:cNvPr id="3" name="Content Placeholder 2">
            <a:extLst>
              <a:ext uri="{FF2B5EF4-FFF2-40B4-BE49-F238E27FC236}">
                <a16:creationId xmlns:a16="http://schemas.microsoft.com/office/drawing/2014/main" id="{BE53BB7A-9CDD-4B2B-9831-8D46A855B0DA}"/>
              </a:ext>
            </a:extLst>
          </p:cNvPr>
          <p:cNvSpPr>
            <a:spLocks noGrp="1"/>
          </p:cNvSpPr>
          <p:nvPr>
            <p:ph idx="1"/>
          </p:nvPr>
        </p:nvSpPr>
        <p:spPr/>
        <p:txBody>
          <a:bodyPr/>
          <a:lstStyle/>
          <a:p>
            <a:r>
              <a:rPr lang="en-GB" dirty="0"/>
              <a:t>Formulated to accommodate features of law / decision making</a:t>
            </a:r>
          </a:p>
          <a:p>
            <a:r>
              <a:rPr lang="en-GB" dirty="0"/>
              <a:t>Flexibility in interpretation</a:t>
            </a:r>
          </a:p>
          <a:p>
            <a:r>
              <a:rPr lang="en-GB" dirty="0"/>
              <a:t>Dynamic relationship between principles and:</a:t>
            </a:r>
          </a:p>
          <a:p>
            <a:pPr lvl="1"/>
            <a:r>
              <a:rPr lang="en-GB" dirty="0"/>
              <a:t>Formulation of law</a:t>
            </a:r>
          </a:p>
          <a:p>
            <a:pPr lvl="1"/>
            <a:r>
              <a:rPr lang="en-GB" dirty="0"/>
              <a:t>Implementation and enforcement of such</a:t>
            </a:r>
          </a:p>
        </p:txBody>
      </p:sp>
    </p:spTree>
    <p:extLst>
      <p:ext uri="{BB962C8B-B14F-4D97-AF65-F5344CB8AC3E}">
        <p14:creationId xmlns:p14="http://schemas.microsoft.com/office/powerpoint/2010/main" val="35625633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77B0C-1AA3-40CB-95CF-3C80F610D98B}"/>
              </a:ext>
            </a:extLst>
          </p:cNvPr>
          <p:cNvSpPr>
            <a:spLocks noGrp="1"/>
          </p:cNvSpPr>
          <p:nvPr>
            <p:ph type="title"/>
          </p:nvPr>
        </p:nvSpPr>
        <p:spPr/>
        <p:txBody>
          <a:bodyPr/>
          <a:lstStyle/>
          <a:p>
            <a:r>
              <a:rPr lang="en-GB" dirty="0"/>
              <a:t>Polluter pays principle</a:t>
            </a:r>
          </a:p>
        </p:txBody>
      </p:sp>
      <p:sp>
        <p:nvSpPr>
          <p:cNvPr id="3" name="Content Placeholder 2">
            <a:extLst>
              <a:ext uri="{FF2B5EF4-FFF2-40B4-BE49-F238E27FC236}">
                <a16:creationId xmlns:a16="http://schemas.microsoft.com/office/drawing/2014/main" id="{1A41C0ED-9F56-4FE0-8981-1BEEEACFEF65}"/>
              </a:ext>
            </a:extLst>
          </p:cNvPr>
          <p:cNvSpPr>
            <a:spLocks noGrp="1"/>
          </p:cNvSpPr>
          <p:nvPr>
            <p:ph idx="1"/>
          </p:nvPr>
        </p:nvSpPr>
        <p:spPr/>
        <p:txBody>
          <a:bodyPr/>
          <a:lstStyle/>
          <a:p>
            <a:r>
              <a:rPr lang="en-GB" dirty="0"/>
              <a:t>“</a:t>
            </a:r>
            <a:r>
              <a:rPr lang="en-GB" i="1" dirty="0"/>
              <a:t>the polluter should bear the expense of carrying out…pollution prevention &amp; control measures…to ensure the environment is in an acceptable state”</a:t>
            </a:r>
            <a:r>
              <a:rPr lang="en-GB" dirty="0"/>
              <a:t> (OECD, 1974)</a:t>
            </a:r>
          </a:p>
          <a:p>
            <a:r>
              <a:rPr lang="en-GB" dirty="0"/>
              <a:t>Those responsible for pollution bear the costs of the consequences</a:t>
            </a:r>
          </a:p>
          <a:p>
            <a:r>
              <a:rPr lang="en-GB" dirty="0"/>
              <a:t>Can include retrospective liability</a:t>
            </a:r>
          </a:p>
        </p:txBody>
      </p:sp>
    </p:spTree>
    <p:extLst>
      <p:ext uri="{BB962C8B-B14F-4D97-AF65-F5344CB8AC3E}">
        <p14:creationId xmlns:p14="http://schemas.microsoft.com/office/powerpoint/2010/main" val="40796576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9DA111-4F3F-4BEF-BDF0-B0CA5E21A79E}"/>
              </a:ext>
            </a:extLst>
          </p:cNvPr>
          <p:cNvSpPr>
            <a:spLocks noGrp="1"/>
          </p:cNvSpPr>
          <p:nvPr>
            <p:ph type="title"/>
          </p:nvPr>
        </p:nvSpPr>
        <p:spPr/>
        <p:txBody>
          <a:bodyPr/>
          <a:lstStyle/>
          <a:p>
            <a:r>
              <a:rPr lang="en-GB" dirty="0"/>
              <a:t>The preventative principle</a:t>
            </a:r>
          </a:p>
        </p:txBody>
      </p:sp>
      <p:sp>
        <p:nvSpPr>
          <p:cNvPr id="3" name="Content Placeholder 2">
            <a:extLst>
              <a:ext uri="{FF2B5EF4-FFF2-40B4-BE49-F238E27FC236}">
                <a16:creationId xmlns:a16="http://schemas.microsoft.com/office/drawing/2014/main" id="{1EC14C81-A172-4ED9-8367-E9D92AAC2C1D}"/>
              </a:ext>
            </a:extLst>
          </p:cNvPr>
          <p:cNvSpPr>
            <a:spLocks noGrp="1"/>
          </p:cNvSpPr>
          <p:nvPr>
            <p:ph idx="1"/>
          </p:nvPr>
        </p:nvSpPr>
        <p:spPr/>
        <p:txBody>
          <a:bodyPr/>
          <a:lstStyle/>
          <a:p>
            <a:r>
              <a:rPr lang="en-GB" dirty="0"/>
              <a:t>“</a:t>
            </a:r>
            <a:r>
              <a:rPr lang="en-GB" i="1" dirty="0"/>
              <a:t>…the responsibility to ensure that activities within their jurisdiction or control do not cause damage to the environment of other states or areas beyond their limits” </a:t>
            </a:r>
            <a:r>
              <a:rPr lang="en-GB" dirty="0"/>
              <a:t>(Rio Declaration, 1992: Principle 2)</a:t>
            </a:r>
          </a:p>
          <a:p>
            <a:r>
              <a:rPr lang="en-GB" dirty="0"/>
              <a:t>Prevents environmental harm as an alternative to remedying harm already caused – especially through Best Available Techniques (BAT)</a:t>
            </a:r>
          </a:p>
        </p:txBody>
      </p:sp>
    </p:spTree>
    <p:extLst>
      <p:ext uri="{BB962C8B-B14F-4D97-AF65-F5344CB8AC3E}">
        <p14:creationId xmlns:p14="http://schemas.microsoft.com/office/powerpoint/2010/main" val="242319640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50D43A-51B5-439D-9141-85C5E7385AC7}"/>
              </a:ext>
            </a:extLst>
          </p:cNvPr>
          <p:cNvSpPr>
            <a:spLocks noGrp="1"/>
          </p:cNvSpPr>
          <p:nvPr>
            <p:ph type="title"/>
          </p:nvPr>
        </p:nvSpPr>
        <p:spPr/>
        <p:txBody>
          <a:bodyPr/>
          <a:lstStyle/>
          <a:p>
            <a:r>
              <a:rPr lang="en-GB" dirty="0"/>
              <a:t>The precautionary principle</a:t>
            </a:r>
          </a:p>
        </p:txBody>
      </p:sp>
      <p:sp>
        <p:nvSpPr>
          <p:cNvPr id="3" name="Content Placeholder 2">
            <a:extLst>
              <a:ext uri="{FF2B5EF4-FFF2-40B4-BE49-F238E27FC236}">
                <a16:creationId xmlns:a16="http://schemas.microsoft.com/office/drawing/2014/main" id="{745E55E7-1D14-409C-9C6C-4A1CA299CD31}"/>
              </a:ext>
            </a:extLst>
          </p:cNvPr>
          <p:cNvSpPr>
            <a:spLocks noGrp="1"/>
          </p:cNvSpPr>
          <p:nvPr>
            <p:ph idx="1"/>
          </p:nvPr>
        </p:nvSpPr>
        <p:spPr>
          <a:xfrm>
            <a:off x="1443491" y="2015733"/>
            <a:ext cx="6571343" cy="3778398"/>
          </a:xfrm>
        </p:spPr>
        <p:txBody>
          <a:bodyPr/>
          <a:lstStyle/>
          <a:p>
            <a:r>
              <a:rPr lang="en-GB" dirty="0"/>
              <a:t>“</a:t>
            </a:r>
            <a:r>
              <a:rPr lang="en-GB" i="1" dirty="0"/>
              <a:t>where there are threats of serious or irreversible damage, lack of full scientific certainty shall not be used as a reason for postponing cost-effective measures to prevent environmental degradation</a:t>
            </a:r>
            <a:r>
              <a:rPr lang="en-GB" dirty="0"/>
              <a:t>” (EC, 2000)</a:t>
            </a:r>
          </a:p>
          <a:p>
            <a:r>
              <a:rPr lang="en-GB" dirty="0"/>
              <a:t>Science cannot predict how, when or why adverse impacts will occur, or their effect</a:t>
            </a:r>
          </a:p>
          <a:p>
            <a:r>
              <a:rPr lang="en-GB" dirty="0"/>
              <a:t>There is often enough information to identify serious risk, which should be avoided</a:t>
            </a:r>
          </a:p>
          <a:p>
            <a:r>
              <a:rPr lang="en-GB" dirty="0"/>
              <a:t>“Being safe rather than sorry”</a:t>
            </a:r>
          </a:p>
        </p:txBody>
      </p:sp>
    </p:spTree>
    <p:extLst>
      <p:ext uri="{BB962C8B-B14F-4D97-AF65-F5344CB8AC3E}">
        <p14:creationId xmlns:p14="http://schemas.microsoft.com/office/powerpoint/2010/main" val="5619498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A229BD-C8A7-4906-B4C6-20D839211C96}"/>
              </a:ext>
            </a:extLst>
          </p:cNvPr>
          <p:cNvSpPr>
            <a:spLocks noGrp="1"/>
          </p:cNvSpPr>
          <p:nvPr>
            <p:ph type="title"/>
          </p:nvPr>
        </p:nvSpPr>
        <p:spPr/>
        <p:txBody>
          <a:bodyPr/>
          <a:lstStyle/>
          <a:p>
            <a:r>
              <a:rPr lang="en-GB" dirty="0"/>
              <a:t>The integration principle</a:t>
            </a:r>
          </a:p>
        </p:txBody>
      </p:sp>
      <p:sp>
        <p:nvSpPr>
          <p:cNvPr id="3" name="Content Placeholder 2">
            <a:extLst>
              <a:ext uri="{FF2B5EF4-FFF2-40B4-BE49-F238E27FC236}">
                <a16:creationId xmlns:a16="http://schemas.microsoft.com/office/drawing/2014/main" id="{858A961D-80CA-476E-B6FB-E0C87E0F230D}"/>
              </a:ext>
            </a:extLst>
          </p:cNvPr>
          <p:cNvSpPr>
            <a:spLocks noGrp="1"/>
          </p:cNvSpPr>
          <p:nvPr>
            <p:ph idx="1"/>
          </p:nvPr>
        </p:nvSpPr>
        <p:spPr/>
        <p:txBody>
          <a:bodyPr/>
          <a:lstStyle/>
          <a:p>
            <a:r>
              <a:rPr lang="en-GB" dirty="0"/>
              <a:t>“</a:t>
            </a:r>
            <a:r>
              <a:rPr lang="en-GB" i="1" dirty="0"/>
              <a:t>environmental protection requirements must be integrated into the definition &amp; implementation of policy” </a:t>
            </a:r>
            <a:r>
              <a:rPr lang="en-GB" dirty="0"/>
              <a:t>(TFEU, Article 11)</a:t>
            </a:r>
          </a:p>
          <a:p>
            <a:r>
              <a:rPr lang="en-GB" dirty="0"/>
              <a:t>Applies environmental considerations across all policy areas</a:t>
            </a:r>
          </a:p>
          <a:p>
            <a:r>
              <a:rPr lang="en-GB" dirty="0"/>
              <a:t>Avoid contradictory policy measures</a:t>
            </a:r>
          </a:p>
          <a:p>
            <a:r>
              <a:rPr lang="en-GB" dirty="0"/>
              <a:t>E.g. liberalising air travel to meet priority transport objectives</a:t>
            </a:r>
          </a:p>
        </p:txBody>
      </p:sp>
    </p:spTree>
    <p:extLst>
      <p:ext uri="{BB962C8B-B14F-4D97-AF65-F5344CB8AC3E}">
        <p14:creationId xmlns:p14="http://schemas.microsoft.com/office/powerpoint/2010/main" val="8389688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BE5828-2795-465F-A460-9DF842528B84}"/>
              </a:ext>
            </a:extLst>
          </p:cNvPr>
          <p:cNvSpPr>
            <a:spLocks noGrp="1"/>
          </p:cNvSpPr>
          <p:nvPr>
            <p:ph type="title"/>
          </p:nvPr>
        </p:nvSpPr>
        <p:spPr/>
        <p:txBody>
          <a:bodyPr/>
          <a:lstStyle/>
          <a:p>
            <a:r>
              <a:rPr lang="en-GB" dirty="0"/>
              <a:t>The public participation principle</a:t>
            </a:r>
          </a:p>
        </p:txBody>
      </p:sp>
      <p:sp>
        <p:nvSpPr>
          <p:cNvPr id="3" name="Content Placeholder 2">
            <a:extLst>
              <a:ext uri="{FF2B5EF4-FFF2-40B4-BE49-F238E27FC236}">
                <a16:creationId xmlns:a16="http://schemas.microsoft.com/office/drawing/2014/main" id="{A4133806-8A5E-44FF-B0C1-2E74F07E8C54}"/>
              </a:ext>
            </a:extLst>
          </p:cNvPr>
          <p:cNvSpPr>
            <a:spLocks noGrp="1"/>
          </p:cNvSpPr>
          <p:nvPr>
            <p:ph idx="1"/>
          </p:nvPr>
        </p:nvSpPr>
        <p:spPr/>
        <p:txBody>
          <a:bodyPr/>
          <a:lstStyle/>
          <a:p>
            <a:r>
              <a:rPr lang="en-GB" dirty="0"/>
              <a:t>“</a:t>
            </a:r>
            <a:r>
              <a:rPr lang="en-GB" i="1" dirty="0"/>
              <a:t>environmental issues are best handled with the participation of all concerned citizens at the relevant level” </a:t>
            </a:r>
            <a:r>
              <a:rPr lang="en-GB" dirty="0"/>
              <a:t>(Rio Declaration, 1992, Principle 10)</a:t>
            </a:r>
          </a:p>
          <a:p>
            <a:r>
              <a:rPr lang="en-GB" dirty="0"/>
              <a:t>Seeks to encourage widespread &amp; informed public participation</a:t>
            </a:r>
          </a:p>
          <a:p>
            <a:pPr lvl="1"/>
            <a:r>
              <a:rPr lang="en-GB" dirty="0"/>
              <a:t>Participation in decision making</a:t>
            </a:r>
          </a:p>
          <a:p>
            <a:pPr lvl="1"/>
            <a:r>
              <a:rPr lang="en-GB" dirty="0"/>
              <a:t>Access to information</a:t>
            </a:r>
          </a:p>
          <a:p>
            <a:pPr lvl="1"/>
            <a:r>
              <a:rPr lang="en-GB" dirty="0"/>
              <a:t>Access to justice</a:t>
            </a:r>
          </a:p>
          <a:p>
            <a:endParaRPr lang="en-GB" dirty="0"/>
          </a:p>
        </p:txBody>
      </p:sp>
    </p:spTree>
    <p:extLst>
      <p:ext uri="{BB962C8B-B14F-4D97-AF65-F5344CB8AC3E}">
        <p14:creationId xmlns:p14="http://schemas.microsoft.com/office/powerpoint/2010/main" val="281166969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3A5D2D-BCF8-4229-B5E8-BDD2668F9A12}"/>
              </a:ext>
            </a:extLst>
          </p:cNvPr>
          <p:cNvSpPr>
            <a:spLocks noGrp="1"/>
          </p:cNvSpPr>
          <p:nvPr>
            <p:ph type="title"/>
          </p:nvPr>
        </p:nvSpPr>
        <p:spPr/>
        <p:txBody>
          <a:bodyPr/>
          <a:lstStyle/>
          <a:p>
            <a:r>
              <a:rPr lang="en-GB" dirty="0"/>
              <a:t>The substitution principle</a:t>
            </a:r>
          </a:p>
        </p:txBody>
      </p:sp>
      <p:sp>
        <p:nvSpPr>
          <p:cNvPr id="3" name="Content Placeholder 2">
            <a:extLst>
              <a:ext uri="{FF2B5EF4-FFF2-40B4-BE49-F238E27FC236}">
                <a16:creationId xmlns:a16="http://schemas.microsoft.com/office/drawing/2014/main" id="{BE35E596-208B-47FB-94BC-F24DAD4523FE}"/>
              </a:ext>
            </a:extLst>
          </p:cNvPr>
          <p:cNvSpPr>
            <a:spLocks noGrp="1"/>
          </p:cNvSpPr>
          <p:nvPr>
            <p:ph idx="1"/>
          </p:nvPr>
        </p:nvSpPr>
        <p:spPr/>
        <p:txBody>
          <a:bodyPr/>
          <a:lstStyle/>
          <a:p>
            <a:r>
              <a:rPr lang="en-GB" dirty="0"/>
              <a:t>“</a:t>
            </a:r>
            <a:r>
              <a:rPr lang="en-GB" i="1" dirty="0"/>
              <a:t>chemicals of concern should be substituted with safer chemicals or with materials or safer technologies not entailing the use of such chemicals, where safer alternatives exist”</a:t>
            </a:r>
            <a:r>
              <a:rPr lang="en-GB" dirty="0"/>
              <a:t> (Commission White Paper, 2001)</a:t>
            </a:r>
          </a:p>
          <a:p>
            <a:r>
              <a:rPr lang="en-GB" dirty="0"/>
              <a:t>Encourages the replacement of substances with safer alternatives</a:t>
            </a:r>
          </a:p>
          <a:p>
            <a:r>
              <a:rPr lang="en-GB" dirty="0"/>
              <a:t>Extension of Precautionary Principle</a:t>
            </a:r>
          </a:p>
        </p:txBody>
      </p:sp>
    </p:spTree>
    <p:extLst>
      <p:ext uri="{BB962C8B-B14F-4D97-AF65-F5344CB8AC3E}">
        <p14:creationId xmlns:p14="http://schemas.microsoft.com/office/powerpoint/2010/main" val="123247550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DCACFC-CAEC-4062-86D9-24FE24FB7589}"/>
              </a:ext>
            </a:extLst>
          </p:cNvPr>
          <p:cNvSpPr>
            <a:spLocks noGrp="1"/>
          </p:cNvSpPr>
          <p:nvPr>
            <p:ph type="title"/>
          </p:nvPr>
        </p:nvSpPr>
        <p:spPr/>
        <p:txBody>
          <a:bodyPr/>
          <a:lstStyle/>
          <a:p>
            <a:r>
              <a:rPr lang="en-GB" dirty="0"/>
              <a:t>Useful information</a:t>
            </a:r>
          </a:p>
        </p:txBody>
      </p:sp>
      <p:sp>
        <p:nvSpPr>
          <p:cNvPr id="3" name="Content Placeholder 2">
            <a:extLst>
              <a:ext uri="{FF2B5EF4-FFF2-40B4-BE49-F238E27FC236}">
                <a16:creationId xmlns:a16="http://schemas.microsoft.com/office/drawing/2014/main" id="{8E763BA1-E6F9-4B96-993D-3833A0D98524}"/>
              </a:ext>
            </a:extLst>
          </p:cNvPr>
          <p:cNvSpPr>
            <a:spLocks noGrp="1"/>
          </p:cNvSpPr>
          <p:nvPr>
            <p:ph idx="1"/>
          </p:nvPr>
        </p:nvSpPr>
        <p:spPr/>
        <p:txBody>
          <a:bodyPr/>
          <a:lstStyle/>
          <a:p>
            <a:r>
              <a:rPr lang="en-GB" dirty="0"/>
              <a:t>Environmental law (8</a:t>
            </a:r>
            <a:r>
              <a:rPr lang="en-GB" baseline="30000" dirty="0"/>
              <a:t>th</a:t>
            </a:r>
            <a:r>
              <a:rPr lang="en-GB" dirty="0"/>
              <a:t> edition) – Chapter 1 and 3</a:t>
            </a:r>
          </a:p>
          <a:p>
            <a:r>
              <a:rPr lang="en-GB" dirty="0"/>
              <a:t>UK Environmental Law Association (</a:t>
            </a:r>
            <a:r>
              <a:rPr lang="en-GB" dirty="0">
                <a:hlinkClick r:id="rId2"/>
              </a:rPr>
              <a:t>www.ukela.org</a:t>
            </a:r>
            <a:r>
              <a:rPr lang="en-GB" dirty="0"/>
              <a:t>)</a:t>
            </a:r>
          </a:p>
          <a:p>
            <a:endParaRPr lang="en-GB" dirty="0"/>
          </a:p>
        </p:txBody>
      </p:sp>
    </p:spTree>
    <p:extLst>
      <p:ext uri="{BB962C8B-B14F-4D97-AF65-F5344CB8AC3E}">
        <p14:creationId xmlns:p14="http://schemas.microsoft.com/office/powerpoint/2010/main" val="3483946807"/>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docProps/app.xml><?xml version="1.0" encoding="utf-8"?>
<Properties xmlns="http://schemas.openxmlformats.org/officeDocument/2006/extended-properties" xmlns:vt="http://schemas.openxmlformats.org/officeDocument/2006/docPropsVTypes">
  <Template>Gallery</Template>
  <TotalTime>335</TotalTime>
  <Words>1075</Words>
  <Application>Microsoft Office PowerPoint</Application>
  <PresentationFormat>On-screen Show (4:3)</PresentationFormat>
  <Paragraphs>114</Paragraphs>
  <Slides>22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22</vt:i4>
      </vt:variant>
    </vt:vector>
  </HeadingPairs>
  <TitlesOfParts>
    <vt:vector size="25" baseType="lpstr">
      <vt:lpstr>Arial</vt:lpstr>
      <vt:lpstr>Gill Sans MT</vt:lpstr>
      <vt:lpstr>Gallery</vt:lpstr>
      <vt:lpstr>Concept of “environment”</vt:lpstr>
      <vt:lpstr>outline</vt:lpstr>
      <vt:lpstr>Why have “environmental law”</vt:lpstr>
      <vt:lpstr>What is “environmental law”?</vt:lpstr>
      <vt:lpstr>Some key issues…</vt:lpstr>
      <vt:lpstr>Importance of definitions</vt:lpstr>
      <vt:lpstr>Definition: Environment(AL)</vt:lpstr>
      <vt:lpstr>Some definitions</vt:lpstr>
      <vt:lpstr>More on definitions</vt:lpstr>
      <vt:lpstr>“Pollution” and “harm”</vt:lpstr>
      <vt:lpstr>For example…</vt:lpstr>
      <vt:lpstr>Policy &amp; environmental law</vt:lpstr>
      <vt:lpstr>Policy choices</vt:lpstr>
      <vt:lpstr>Rights and environmental law</vt:lpstr>
      <vt:lpstr>Environmental principles</vt:lpstr>
      <vt:lpstr>Polluter pays principle</vt:lpstr>
      <vt:lpstr>The preventative principle</vt:lpstr>
      <vt:lpstr>The precautionary principle</vt:lpstr>
      <vt:lpstr>The integration principle</vt:lpstr>
      <vt:lpstr>The public participation principle</vt:lpstr>
      <vt:lpstr>The substitution principle</vt:lpstr>
      <vt:lpstr>Useful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Concept of “environment”</dc:title>
  <dc:creator>Owner</dc:creator>
  <cp:lastModifiedBy>Owner</cp:lastModifiedBy>
  <cp:revision>19</cp:revision>
  <dcterms:created xsi:type="dcterms:W3CDTF">2017-10-23T08:17:16Z</dcterms:created>
  <dcterms:modified xsi:type="dcterms:W3CDTF">2017-10-23T14:18:37Z</dcterms:modified>
</cp:coreProperties>
</file>