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notesMasterIdLst>
    <p:notesMasterId r:id="rId15"/>
  </p:notesMasterIdLst>
  <p:sldIdLst>
    <p:sldId id="257" r:id="rId2"/>
    <p:sldId id="256"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0000" autoAdjust="0"/>
  </p:normalViewPr>
  <p:slideViewPr>
    <p:cSldViewPr snapToGrid="0">
      <p:cViewPr varScale="1">
        <p:scale>
          <a:sx n="66" d="100"/>
          <a:sy n="66" d="100"/>
        </p:scale>
        <p:origin x="133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FE0E00-70B7-43EF-9B1A-5F8C09BACE85}" type="doc">
      <dgm:prSet loTypeId="urn:microsoft.com/office/officeart/2008/layout/LinedList" loCatId="list" qsTypeId="urn:microsoft.com/office/officeart/2005/8/quickstyle/simple1" qsCatId="simple" csTypeId="urn:microsoft.com/office/officeart/2005/8/colors/accent2_2" csCatId="accent2" phldr="1"/>
      <dgm:spPr/>
      <dgm:t>
        <a:bodyPr/>
        <a:lstStyle/>
        <a:p>
          <a:endParaRPr lang="en-US"/>
        </a:p>
      </dgm:t>
    </dgm:pt>
    <dgm:pt modelId="{3839B692-2096-4D5F-9004-C8C1FEF63DA1}">
      <dgm:prSet/>
      <dgm:spPr/>
      <dgm:t>
        <a:bodyPr/>
        <a:lstStyle/>
        <a:p>
          <a:r>
            <a:rPr lang="en-GB" noProof="0"/>
            <a:t>Jenny’s experiences may influence her development in several ways:</a:t>
          </a:r>
          <a:endParaRPr lang="en-GB" noProof="0" dirty="0"/>
        </a:p>
      </dgm:t>
    </dgm:pt>
    <dgm:pt modelId="{C8A40586-A315-4399-A77F-A0BA4AF23689}" type="parTrans" cxnId="{316A5676-A613-48AD-852D-073AB69C2426}">
      <dgm:prSet/>
      <dgm:spPr/>
      <dgm:t>
        <a:bodyPr/>
        <a:lstStyle/>
        <a:p>
          <a:endParaRPr lang="en-US"/>
        </a:p>
      </dgm:t>
    </dgm:pt>
    <dgm:pt modelId="{D8EA6860-E6F0-41A8-AAED-5792DED0112C}" type="sibTrans" cxnId="{316A5676-A613-48AD-852D-073AB69C2426}">
      <dgm:prSet/>
      <dgm:spPr/>
      <dgm:t>
        <a:bodyPr/>
        <a:lstStyle/>
        <a:p>
          <a:endParaRPr lang="en-US"/>
        </a:p>
      </dgm:t>
    </dgm:pt>
    <dgm:pt modelId="{598F364C-60C3-447E-9CCF-480A9849E7EC}">
      <dgm:prSet/>
      <dgm:spPr/>
      <dgm:t>
        <a:bodyPr/>
        <a:lstStyle/>
        <a:p>
          <a:endParaRPr lang="en-GB" noProof="0" dirty="0"/>
        </a:p>
      </dgm:t>
    </dgm:pt>
    <dgm:pt modelId="{CD892E66-AEBB-4D2F-AB02-A53BB4BBC56B}" type="sibTrans" cxnId="{F72A3527-8A8E-4B17-99A5-DF00FDD66DB7}">
      <dgm:prSet/>
      <dgm:spPr/>
      <dgm:t>
        <a:bodyPr/>
        <a:lstStyle/>
        <a:p>
          <a:endParaRPr lang="en-US"/>
        </a:p>
      </dgm:t>
    </dgm:pt>
    <dgm:pt modelId="{46C17272-445D-4776-ABA7-466873FDBFD6}" type="parTrans" cxnId="{F72A3527-8A8E-4B17-99A5-DF00FDD66DB7}">
      <dgm:prSet/>
      <dgm:spPr/>
      <dgm:t>
        <a:bodyPr/>
        <a:lstStyle/>
        <a:p>
          <a:endParaRPr lang="en-US"/>
        </a:p>
      </dgm:t>
    </dgm:pt>
    <dgm:pt modelId="{557DD82A-0722-4E26-A9E7-900FAD75452B}">
      <dgm:prSet/>
      <dgm:spPr/>
      <dgm:t>
        <a:bodyPr/>
        <a:lstStyle/>
        <a:p>
          <a:pPr>
            <a:buNone/>
          </a:pPr>
          <a:endParaRPr lang="en-GB" dirty="0"/>
        </a:p>
      </dgm:t>
    </dgm:pt>
    <dgm:pt modelId="{338CC0A8-D0F7-4892-8A5E-9D654F5EE272}" type="parTrans" cxnId="{BAE3CE15-E755-401F-8B09-DB25E9F6D305}">
      <dgm:prSet/>
      <dgm:spPr/>
      <dgm:t>
        <a:bodyPr/>
        <a:lstStyle/>
        <a:p>
          <a:endParaRPr lang="en-GB"/>
        </a:p>
      </dgm:t>
    </dgm:pt>
    <dgm:pt modelId="{F6178F49-F0B7-411C-ABEB-2DF90776CD86}" type="sibTrans" cxnId="{BAE3CE15-E755-401F-8B09-DB25E9F6D305}">
      <dgm:prSet/>
      <dgm:spPr/>
      <dgm:t>
        <a:bodyPr/>
        <a:lstStyle/>
        <a:p>
          <a:endParaRPr lang="en-GB"/>
        </a:p>
      </dgm:t>
    </dgm:pt>
    <dgm:pt modelId="{E665F35E-383D-4D37-8C9C-1D51F02F7845}">
      <dgm:prSet/>
      <dgm:spPr/>
      <dgm:t>
        <a:bodyPr/>
        <a:lstStyle/>
        <a:p>
          <a:pPr>
            <a:buFont typeface="Arial" panose="020B0604020202020204" pitchFamily="34" charset="0"/>
            <a:buChar char="•"/>
          </a:pPr>
          <a:r>
            <a:rPr lang="en-GB" b="1"/>
            <a:t>Emotional development</a:t>
          </a:r>
          <a:r>
            <a:rPr lang="en-GB"/>
            <a:t> – ongoing responsibility, grief and stress may increase anxiety, sadness or emotional exhaustion</a:t>
          </a:r>
        </a:p>
      </dgm:t>
    </dgm:pt>
    <dgm:pt modelId="{252BBCD4-DBEB-4E7D-8ADC-7649CF37255F}" type="parTrans" cxnId="{68DB6D70-072D-4CA9-8F3E-846F57C29C70}">
      <dgm:prSet/>
      <dgm:spPr/>
      <dgm:t>
        <a:bodyPr/>
        <a:lstStyle/>
        <a:p>
          <a:endParaRPr lang="en-GB"/>
        </a:p>
      </dgm:t>
    </dgm:pt>
    <dgm:pt modelId="{E33B8AA3-BAD0-403C-93EE-E49AAFB888EA}" type="sibTrans" cxnId="{68DB6D70-072D-4CA9-8F3E-846F57C29C70}">
      <dgm:prSet/>
      <dgm:spPr/>
      <dgm:t>
        <a:bodyPr/>
        <a:lstStyle/>
        <a:p>
          <a:endParaRPr lang="en-GB"/>
        </a:p>
      </dgm:t>
    </dgm:pt>
    <dgm:pt modelId="{F064F33D-566F-4305-805B-224E5AE673BB}">
      <dgm:prSet/>
      <dgm:spPr/>
      <dgm:t>
        <a:bodyPr/>
        <a:lstStyle/>
        <a:p>
          <a:pPr>
            <a:buFont typeface="Arial" panose="020B0604020202020204" pitchFamily="34" charset="0"/>
            <a:buChar char="•"/>
          </a:pPr>
          <a:r>
            <a:rPr lang="en-GB" b="1"/>
            <a:t>Social development</a:t>
          </a:r>
          <a:r>
            <a:rPr lang="en-GB"/>
            <a:t> – caring duties may reduce time for friendships, hobbies and normal teenage experiences</a:t>
          </a:r>
        </a:p>
      </dgm:t>
    </dgm:pt>
    <dgm:pt modelId="{4DB05E0E-9580-4A28-96AC-D69E91107F1C}" type="parTrans" cxnId="{96E16032-3551-4FC9-8056-314953683EC6}">
      <dgm:prSet/>
      <dgm:spPr/>
      <dgm:t>
        <a:bodyPr/>
        <a:lstStyle/>
        <a:p>
          <a:endParaRPr lang="en-GB"/>
        </a:p>
      </dgm:t>
    </dgm:pt>
    <dgm:pt modelId="{C26A6E29-1251-4797-9C8A-4231C731C724}" type="sibTrans" cxnId="{96E16032-3551-4FC9-8056-314953683EC6}">
      <dgm:prSet/>
      <dgm:spPr/>
      <dgm:t>
        <a:bodyPr/>
        <a:lstStyle/>
        <a:p>
          <a:endParaRPr lang="en-GB"/>
        </a:p>
      </dgm:t>
    </dgm:pt>
    <dgm:pt modelId="{110DD9BA-1284-4BB2-B28F-D68E03AA7CBC}">
      <dgm:prSet/>
      <dgm:spPr/>
      <dgm:t>
        <a:bodyPr/>
        <a:lstStyle/>
        <a:p>
          <a:pPr>
            <a:buFont typeface="Arial" panose="020B0604020202020204" pitchFamily="34" charset="0"/>
            <a:buChar char="•"/>
          </a:pPr>
          <a:r>
            <a:rPr lang="en-GB" b="1"/>
            <a:t>Educational development</a:t>
          </a:r>
          <a:r>
            <a:rPr lang="en-GB"/>
            <a:t> – balancing care with school may affect concentration, attendance and achievement</a:t>
          </a:r>
        </a:p>
      </dgm:t>
    </dgm:pt>
    <dgm:pt modelId="{39BD5F73-4685-4BF0-9805-EFD58BD39F46}" type="parTrans" cxnId="{799FF402-1B01-4D26-B5B1-6BDD2A8479F8}">
      <dgm:prSet/>
      <dgm:spPr/>
      <dgm:t>
        <a:bodyPr/>
        <a:lstStyle/>
        <a:p>
          <a:endParaRPr lang="en-GB"/>
        </a:p>
      </dgm:t>
    </dgm:pt>
    <dgm:pt modelId="{C640A70F-303B-4F21-9705-8F20A9DC98A7}" type="sibTrans" cxnId="{799FF402-1B01-4D26-B5B1-6BDD2A8479F8}">
      <dgm:prSet/>
      <dgm:spPr/>
      <dgm:t>
        <a:bodyPr/>
        <a:lstStyle/>
        <a:p>
          <a:endParaRPr lang="en-GB"/>
        </a:p>
      </dgm:t>
    </dgm:pt>
    <dgm:pt modelId="{3B31DDEF-564C-4733-BBF7-8232FDFD8A26}">
      <dgm:prSet/>
      <dgm:spPr/>
      <dgm:t>
        <a:bodyPr/>
        <a:lstStyle/>
        <a:p>
          <a:pPr>
            <a:buFont typeface="Arial" panose="020B0604020202020204" pitchFamily="34" charset="0"/>
            <a:buChar char="•"/>
          </a:pPr>
          <a:r>
            <a:rPr lang="en-GB" b="1"/>
            <a:t>Identity development</a:t>
          </a:r>
          <a:r>
            <a:rPr lang="en-GB"/>
            <a:t> – taking on adult responsibilities early may affect Jenny’s independence and sense of self</a:t>
          </a:r>
        </a:p>
      </dgm:t>
    </dgm:pt>
    <dgm:pt modelId="{CDB1A0F3-0F86-4EA1-A4FD-113525580A91}" type="parTrans" cxnId="{B51D9817-DB40-4776-9C0F-CF3390AD8358}">
      <dgm:prSet/>
      <dgm:spPr/>
      <dgm:t>
        <a:bodyPr/>
        <a:lstStyle/>
        <a:p>
          <a:endParaRPr lang="en-GB"/>
        </a:p>
      </dgm:t>
    </dgm:pt>
    <dgm:pt modelId="{E6A57C27-41FB-45C6-991F-A279BF47E1B3}" type="sibTrans" cxnId="{B51D9817-DB40-4776-9C0F-CF3390AD8358}">
      <dgm:prSet/>
      <dgm:spPr/>
      <dgm:t>
        <a:bodyPr/>
        <a:lstStyle/>
        <a:p>
          <a:endParaRPr lang="en-GB"/>
        </a:p>
      </dgm:t>
    </dgm:pt>
    <dgm:pt modelId="{D8F99655-3384-4724-B99C-8926537FFFB7}">
      <dgm:prSet/>
      <dgm:spPr/>
      <dgm:t>
        <a:bodyPr/>
        <a:lstStyle/>
        <a:p>
          <a:pPr>
            <a:buFont typeface="Arial" panose="020B0604020202020204" pitchFamily="34" charset="0"/>
            <a:buChar char="•"/>
          </a:pPr>
          <a:r>
            <a:rPr lang="en-GB" b="1"/>
            <a:t>Literature shows</a:t>
          </a:r>
          <a:r>
            <a:rPr lang="en-GB"/>
            <a:t> that high levels of responsibility at a young age can place pressure on young carers and may negatively affect wellbeing, education and social participation (Aldridge, 2018)</a:t>
          </a:r>
        </a:p>
      </dgm:t>
    </dgm:pt>
    <dgm:pt modelId="{4FAD27B6-4232-4C5D-8CCC-D25A3258693C}" type="parTrans" cxnId="{07CF5134-32CE-4116-BB1D-5DF4584C198A}">
      <dgm:prSet/>
      <dgm:spPr/>
      <dgm:t>
        <a:bodyPr/>
        <a:lstStyle/>
        <a:p>
          <a:endParaRPr lang="en-GB"/>
        </a:p>
      </dgm:t>
    </dgm:pt>
    <dgm:pt modelId="{BFCBCAC7-79D0-4F3F-A979-9F2E0857474E}" type="sibTrans" cxnId="{07CF5134-32CE-4116-BB1D-5DF4584C198A}">
      <dgm:prSet/>
      <dgm:spPr/>
      <dgm:t>
        <a:bodyPr/>
        <a:lstStyle/>
        <a:p>
          <a:endParaRPr lang="en-GB"/>
        </a:p>
      </dgm:t>
    </dgm:pt>
    <dgm:pt modelId="{EEED8379-E22A-4E34-AE7D-44688F710D91}" type="pres">
      <dgm:prSet presAssocID="{89FE0E00-70B7-43EF-9B1A-5F8C09BACE85}" presName="vert0" presStyleCnt="0">
        <dgm:presLayoutVars>
          <dgm:dir/>
          <dgm:animOne val="branch"/>
          <dgm:animLvl val="lvl"/>
        </dgm:presLayoutVars>
      </dgm:prSet>
      <dgm:spPr/>
    </dgm:pt>
    <dgm:pt modelId="{4CB0B28A-069D-4C35-928B-5955131189A8}" type="pres">
      <dgm:prSet presAssocID="{3839B692-2096-4D5F-9004-C8C1FEF63DA1}" presName="thickLine" presStyleLbl="alignNode1" presStyleIdx="0" presStyleCnt="8"/>
      <dgm:spPr/>
    </dgm:pt>
    <dgm:pt modelId="{B939438A-E2E0-4795-A55D-E85FAB493EA9}" type="pres">
      <dgm:prSet presAssocID="{3839B692-2096-4D5F-9004-C8C1FEF63DA1}" presName="horz1" presStyleCnt="0"/>
      <dgm:spPr/>
    </dgm:pt>
    <dgm:pt modelId="{A01D1DED-A3B1-41A1-B4E9-1C0DA21F1F34}" type="pres">
      <dgm:prSet presAssocID="{3839B692-2096-4D5F-9004-C8C1FEF63DA1}" presName="tx1" presStyleLbl="revTx" presStyleIdx="0" presStyleCnt="8"/>
      <dgm:spPr/>
    </dgm:pt>
    <dgm:pt modelId="{23D15EC7-0F4A-460E-AE2F-76DDDB7CC938}" type="pres">
      <dgm:prSet presAssocID="{3839B692-2096-4D5F-9004-C8C1FEF63DA1}" presName="vert1" presStyleCnt="0"/>
      <dgm:spPr/>
    </dgm:pt>
    <dgm:pt modelId="{9524B328-A88B-48C0-92E4-FF029EA6B249}" type="pres">
      <dgm:prSet presAssocID="{598F364C-60C3-447E-9CCF-480A9849E7EC}" presName="thickLine" presStyleLbl="alignNode1" presStyleIdx="1" presStyleCnt="8"/>
      <dgm:spPr/>
    </dgm:pt>
    <dgm:pt modelId="{ED00DCF6-67C1-49F6-ACDE-89B01E12DBB6}" type="pres">
      <dgm:prSet presAssocID="{598F364C-60C3-447E-9CCF-480A9849E7EC}" presName="horz1" presStyleCnt="0"/>
      <dgm:spPr/>
    </dgm:pt>
    <dgm:pt modelId="{E407C5EB-E8E4-4EC7-84D8-2B4B9026E6B4}" type="pres">
      <dgm:prSet presAssocID="{598F364C-60C3-447E-9CCF-480A9849E7EC}" presName="tx1" presStyleLbl="revTx" presStyleIdx="1" presStyleCnt="8"/>
      <dgm:spPr/>
    </dgm:pt>
    <dgm:pt modelId="{14BE9012-28F4-4C0E-B6B3-4782136775B5}" type="pres">
      <dgm:prSet presAssocID="{598F364C-60C3-447E-9CCF-480A9849E7EC}" presName="vert1" presStyleCnt="0"/>
      <dgm:spPr/>
    </dgm:pt>
    <dgm:pt modelId="{21281BBE-AEA6-42F5-AA83-C1B84C549ADE}" type="pres">
      <dgm:prSet presAssocID="{557DD82A-0722-4E26-A9E7-900FAD75452B}" presName="thickLine" presStyleLbl="alignNode1" presStyleIdx="2" presStyleCnt="8"/>
      <dgm:spPr/>
    </dgm:pt>
    <dgm:pt modelId="{C21E42B4-EAD6-4145-832D-3DA65827309E}" type="pres">
      <dgm:prSet presAssocID="{557DD82A-0722-4E26-A9E7-900FAD75452B}" presName="horz1" presStyleCnt="0"/>
      <dgm:spPr/>
    </dgm:pt>
    <dgm:pt modelId="{FD66E407-E5FD-4879-B7F4-1C7156ECC531}" type="pres">
      <dgm:prSet presAssocID="{557DD82A-0722-4E26-A9E7-900FAD75452B}" presName="tx1" presStyleLbl="revTx" presStyleIdx="2" presStyleCnt="8"/>
      <dgm:spPr/>
    </dgm:pt>
    <dgm:pt modelId="{4450BC65-16DF-45B7-AD9E-327B720ECF3E}" type="pres">
      <dgm:prSet presAssocID="{557DD82A-0722-4E26-A9E7-900FAD75452B}" presName="vert1" presStyleCnt="0"/>
      <dgm:spPr/>
    </dgm:pt>
    <dgm:pt modelId="{F58BAD09-B4E7-47A2-86BE-00433E02230E}" type="pres">
      <dgm:prSet presAssocID="{E665F35E-383D-4D37-8C9C-1D51F02F7845}" presName="thickLine" presStyleLbl="alignNode1" presStyleIdx="3" presStyleCnt="8"/>
      <dgm:spPr/>
    </dgm:pt>
    <dgm:pt modelId="{9CC105D6-6619-47D7-B4A9-62892BCE3FA3}" type="pres">
      <dgm:prSet presAssocID="{E665F35E-383D-4D37-8C9C-1D51F02F7845}" presName="horz1" presStyleCnt="0"/>
      <dgm:spPr/>
    </dgm:pt>
    <dgm:pt modelId="{050BBE3B-A820-42B9-ADCB-9D274547F4B0}" type="pres">
      <dgm:prSet presAssocID="{E665F35E-383D-4D37-8C9C-1D51F02F7845}" presName="tx1" presStyleLbl="revTx" presStyleIdx="3" presStyleCnt="8"/>
      <dgm:spPr/>
    </dgm:pt>
    <dgm:pt modelId="{E385AB06-BDB3-4065-BB6E-6CA3F132DFD4}" type="pres">
      <dgm:prSet presAssocID="{E665F35E-383D-4D37-8C9C-1D51F02F7845}" presName="vert1" presStyleCnt="0"/>
      <dgm:spPr/>
    </dgm:pt>
    <dgm:pt modelId="{64325D89-46E6-437C-8D78-B787FBC548DB}" type="pres">
      <dgm:prSet presAssocID="{F064F33D-566F-4305-805B-224E5AE673BB}" presName="thickLine" presStyleLbl="alignNode1" presStyleIdx="4" presStyleCnt="8"/>
      <dgm:spPr/>
    </dgm:pt>
    <dgm:pt modelId="{80FD4AC5-62D6-4FFB-BE1C-CCD3229FCF22}" type="pres">
      <dgm:prSet presAssocID="{F064F33D-566F-4305-805B-224E5AE673BB}" presName="horz1" presStyleCnt="0"/>
      <dgm:spPr/>
    </dgm:pt>
    <dgm:pt modelId="{A94A9340-7FDE-4A8B-8E87-2955D4825002}" type="pres">
      <dgm:prSet presAssocID="{F064F33D-566F-4305-805B-224E5AE673BB}" presName="tx1" presStyleLbl="revTx" presStyleIdx="4" presStyleCnt="8"/>
      <dgm:spPr/>
    </dgm:pt>
    <dgm:pt modelId="{4A165B5A-B967-4204-A907-60F5B5868001}" type="pres">
      <dgm:prSet presAssocID="{F064F33D-566F-4305-805B-224E5AE673BB}" presName="vert1" presStyleCnt="0"/>
      <dgm:spPr/>
    </dgm:pt>
    <dgm:pt modelId="{F1C8D5A2-7E36-40FA-9D32-828F049445E1}" type="pres">
      <dgm:prSet presAssocID="{110DD9BA-1284-4BB2-B28F-D68E03AA7CBC}" presName="thickLine" presStyleLbl="alignNode1" presStyleIdx="5" presStyleCnt="8"/>
      <dgm:spPr/>
    </dgm:pt>
    <dgm:pt modelId="{F3646EB1-49F0-44CE-8774-69B75AF9B8F7}" type="pres">
      <dgm:prSet presAssocID="{110DD9BA-1284-4BB2-B28F-D68E03AA7CBC}" presName="horz1" presStyleCnt="0"/>
      <dgm:spPr/>
    </dgm:pt>
    <dgm:pt modelId="{21ED9407-D9A0-4AB0-9081-9BF118AF88D1}" type="pres">
      <dgm:prSet presAssocID="{110DD9BA-1284-4BB2-B28F-D68E03AA7CBC}" presName="tx1" presStyleLbl="revTx" presStyleIdx="5" presStyleCnt="8"/>
      <dgm:spPr/>
    </dgm:pt>
    <dgm:pt modelId="{60021E94-05C3-43A9-9DA7-8EF90336D1DE}" type="pres">
      <dgm:prSet presAssocID="{110DD9BA-1284-4BB2-B28F-D68E03AA7CBC}" presName="vert1" presStyleCnt="0"/>
      <dgm:spPr/>
    </dgm:pt>
    <dgm:pt modelId="{77155B40-A2DA-41C1-8E73-C46717D1931A}" type="pres">
      <dgm:prSet presAssocID="{3B31DDEF-564C-4733-BBF7-8232FDFD8A26}" presName="thickLine" presStyleLbl="alignNode1" presStyleIdx="6" presStyleCnt="8"/>
      <dgm:spPr/>
    </dgm:pt>
    <dgm:pt modelId="{B1F6A1B2-776D-4AE6-9318-4F1C9F176A87}" type="pres">
      <dgm:prSet presAssocID="{3B31DDEF-564C-4733-BBF7-8232FDFD8A26}" presName="horz1" presStyleCnt="0"/>
      <dgm:spPr/>
    </dgm:pt>
    <dgm:pt modelId="{78F11AF1-2A23-4943-83AE-DC4D158987E8}" type="pres">
      <dgm:prSet presAssocID="{3B31DDEF-564C-4733-BBF7-8232FDFD8A26}" presName="tx1" presStyleLbl="revTx" presStyleIdx="6" presStyleCnt="8"/>
      <dgm:spPr/>
    </dgm:pt>
    <dgm:pt modelId="{CADC4CB3-34F0-4273-89C8-AA86202929E5}" type="pres">
      <dgm:prSet presAssocID="{3B31DDEF-564C-4733-BBF7-8232FDFD8A26}" presName="vert1" presStyleCnt="0"/>
      <dgm:spPr/>
    </dgm:pt>
    <dgm:pt modelId="{19B36E75-F997-439C-B9C1-84603F811486}" type="pres">
      <dgm:prSet presAssocID="{D8F99655-3384-4724-B99C-8926537FFFB7}" presName="thickLine" presStyleLbl="alignNode1" presStyleIdx="7" presStyleCnt="8"/>
      <dgm:spPr/>
    </dgm:pt>
    <dgm:pt modelId="{65208715-DEBC-4969-AE5E-AA966FEC59E5}" type="pres">
      <dgm:prSet presAssocID="{D8F99655-3384-4724-B99C-8926537FFFB7}" presName="horz1" presStyleCnt="0"/>
      <dgm:spPr/>
    </dgm:pt>
    <dgm:pt modelId="{259665B0-7462-4097-9635-F9397190367B}" type="pres">
      <dgm:prSet presAssocID="{D8F99655-3384-4724-B99C-8926537FFFB7}" presName="tx1" presStyleLbl="revTx" presStyleIdx="7" presStyleCnt="8"/>
      <dgm:spPr/>
    </dgm:pt>
    <dgm:pt modelId="{BA820069-E4A0-478D-9F5C-B9C8DDCA665C}" type="pres">
      <dgm:prSet presAssocID="{D8F99655-3384-4724-B99C-8926537FFFB7}" presName="vert1" presStyleCnt="0"/>
      <dgm:spPr/>
    </dgm:pt>
  </dgm:ptLst>
  <dgm:cxnLst>
    <dgm:cxn modelId="{799FF402-1B01-4D26-B5B1-6BDD2A8479F8}" srcId="{89FE0E00-70B7-43EF-9B1A-5F8C09BACE85}" destId="{110DD9BA-1284-4BB2-B28F-D68E03AA7CBC}" srcOrd="5" destOrd="0" parTransId="{39BD5F73-4685-4BF0-9805-EFD58BD39F46}" sibTransId="{C640A70F-303B-4F21-9705-8F20A9DC98A7}"/>
    <dgm:cxn modelId="{BAE3CE15-E755-401F-8B09-DB25E9F6D305}" srcId="{89FE0E00-70B7-43EF-9B1A-5F8C09BACE85}" destId="{557DD82A-0722-4E26-A9E7-900FAD75452B}" srcOrd="2" destOrd="0" parTransId="{338CC0A8-D0F7-4892-8A5E-9D654F5EE272}" sibTransId="{F6178F49-F0B7-411C-ABEB-2DF90776CD86}"/>
    <dgm:cxn modelId="{B51D9817-DB40-4776-9C0F-CF3390AD8358}" srcId="{89FE0E00-70B7-43EF-9B1A-5F8C09BACE85}" destId="{3B31DDEF-564C-4733-BBF7-8232FDFD8A26}" srcOrd="6" destOrd="0" parTransId="{CDB1A0F3-0F86-4EA1-A4FD-113525580A91}" sibTransId="{E6A57C27-41FB-45C6-991F-A279BF47E1B3}"/>
    <dgm:cxn modelId="{598A721C-4BAE-4819-973C-BA266055F385}" type="presOf" srcId="{557DD82A-0722-4E26-A9E7-900FAD75452B}" destId="{FD66E407-E5FD-4879-B7F4-1C7156ECC531}" srcOrd="0" destOrd="0" presId="urn:microsoft.com/office/officeart/2008/layout/LinedList"/>
    <dgm:cxn modelId="{F72A3527-8A8E-4B17-99A5-DF00FDD66DB7}" srcId="{89FE0E00-70B7-43EF-9B1A-5F8C09BACE85}" destId="{598F364C-60C3-447E-9CCF-480A9849E7EC}" srcOrd="1" destOrd="0" parTransId="{46C17272-445D-4776-ABA7-466873FDBFD6}" sibTransId="{CD892E66-AEBB-4D2F-AB02-A53BB4BBC56B}"/>
    <dgm:cxn modelId="{96E16032-3551-4FC9-8056-314953683EC6}" srcId="{89FE0E00-70B7-43EF-9B1A-5F8C09BACE85}" destId="{F064F33D-566F-4305-805B-224E5AE673BB}" srcOrd="4" destOrd="0" parTransId="{4DB05E0E-9580-4A28-96AC-D69E91107F1C}" sibTransId="{C26A6E29-1251-4797-9C8A-4231C731C724}"/>
    <dgm:cxn modelId="{07CF5134-32CE-4116-BB1D-5DF4584C198A}" srcId="{89FE0E00-70B7-43EF-9B1A-5F8C09BACE85}" destId="{D8F99655-3384-4724-B99C-8926537FFFB7}" srcOrd="7" destOrd="0" parTransId="{4FAD27B6-4232-4C5D-8CCC-D25A3258693C}" sibTransId="{BFCBCAC7-79D0-4F3F-A979-9F2E0857474E}"/>
    <dgm:cxn modelId="{856B9545-3479-491B-97B3-F5DDD6257CDA}" type="presOf" srcId="{598F364C-60C3-447E-9CCF-480A9849E7EC}" destId="{E407C5EB-E8E4-4EC7-84D8-2B4B9026E6B4}" srcOrd="0" destOrd="0" presId="urn:microsoft.com/office/officeart/2008/layout/LinedList"/>
    <dgm:cxn modelId="{68DB6D70-072D-4CA9-8F3E-846F57C29C70}" srcId="{89FE0E00-70B7-43EF-9B1A-5F8C09BACE85}" destId="{E665F35E-383D-4D37-8C9C-1D51F02F7845}" srcOrd="3" destOrd="0" parTransId="{252BBCD4-DBEB-4E7D-8ADC-7649CF37255F}" sibTransId="{E33B8AA3-BAD0-403C-93EE-E49AAFB888EA}"/>
    <dgm:cxn modelId="{316A5676-A613-48AD-852D-073AB69C2426}" srcId="{89FE0E00-70B7-43EF-9B1A-5F8C09BACE85}" destId="{3839B692-2096-4D5F-9004-C8C1FEF63DA1}" srcOrd="0" destOrd="0" parTransId="{C8A40586-A315-4399-A77F-A0BA4AF23689}" sibTransId="{D8EA6860-E6F0-41A8-AAED-5792DED0112C}"/>
    <dgm:cxn modelId="{C97EFC79-9CBD-42AD-BA34-28697D436512}" type="presOf" srcId="{E665F35E-383D-4D37-8C9C-1D51F02F7845}" destId="{050BBE3B-A820-42B9-ADCB-9D274547F4B0}" srcOrd="0" destOrd="0" presId="urn:microsoft.com/office/officeart/2008/layout/LinedList"/>
    <dgm:cxn modelId="{B1C1FD7A-E8A7-4779-BC92-F971C76E65B6}" type="presOf" srcId="{F064F33D-566F-4305-805B-224E5AE673BB}" destId="{A94A9340-7FDE-4A8B-8E87-2955D4825002}" srcOrd="0" destOrd="0" presId="urn:microsoft.com/office/officeart/2008/layout/LinedList"/>
    <dgm:cxn modelId="{E1C5268A-E0F6-418D-9055-099EF8A577B8}" type="presOf" srcId="{D8F99655-3384-4724-B99C-8926537FFFB7}" destId="{259665B0-7462-4097-9635-F9397190367B}" srcOrd="0" destOrd="0" presId="urn:microsoft.com/office/officeart/2008/layout/LinedList"/>
    <dgm:cxn modelId="{FDFCC394-8356-4184-9596-32A286A8AE78}" type="presOf" srcId="{89FE0E00-70B7-43EF-9B1A-5F8C09BACE85}" destId="{EEED8379-E22A-4E34-AE7D-44688F710D91}" srcOrd="0" destOrd="0" presId="urn:microsoft.com/office/officeart/2008/layout/LinedList"/>
    <dgm:cxn modelId="{8E88BA95-1E1A-4388-9281-90862C785FB9}" type="presOf" srcId="{3839B692-2096-4D5F-9004-C8C1FEF63DA1}" destId="{A01D1DED-A3B1-41A1-B4E9-1C0DA21F1F34}" srcOrd="0" destOrd="0" presId="urn:microsoft.com/office/officeart/2008/layout/LinedList"/>
    <dgm:cxn modelId="{3D4AC4B8-E1BD-4071-9433-F9E48AFC9CFC}" type="presOf" srcId="{3B31DDEF-564C-4733-BBF7-8232FDFD8A26}" destId="{78F11AF1-2A23-4943-83AE-DC4D158987E8}" srcOrd="0" destOrd="0" presId="urn:microsoft.com/office/officeart/2008/layout/LinedList"/>
    <dgm:cxn modelId="{D35FFDEA-4866-4103-94FF-D7536B0D4CFF}" type="presOf" srcId="{110DD9BA-1284-4BB2-B28F-D68E03AA7CBC}" destId="{21ED9407-D9A0-4AB0-9081-9BF118AF88D1}" srcOrd="0" destOrd="0" presId="urn:microsoft.com/office/officeart/2008/layout/LinedList"/>
    <dgm:cxn modelId="{7229AE23-4B79-49B3-9828-2BDECB4972CE}" type="presParOf" srcId="{EEED8379-E22A-4E34-AE7D-44688F710D91}" destId="{4CB0B28A-069D-4C35-928B-5955131189A8}" srcOrd="0" destOrd="0" presId="urn:microsoft.com/office/officeart/2008/layout/LinedList"/>
    <dgm:cxn modelId="{EBC2EB01-08B6-422E-A428-E13C6B40133D}" type="presParOf" srcId="{EEED8379-E22A-4E34-AE7D-44688F710D91}" destId="{B939438A-E2E0-4795-A55D-E85FAB493EA9}" srcOrd="1" destOrd="0" presId="urn:microsoft.com/office/officeart/2008/layout/LinedList"/>
    <dgm:cxn modelId="{F57621AC-D321-45CA-BB78-2F96502C6C18}" type="presParOf" srcId="{B939438A-E2E0-4795-A55D-E85FAB493EA9}" destId="{A01D1DED-A3B1-41A1-B4E9-1C0DA21F1F34}" srcOrd="0" destOrd="0" presId="urn:microsoft.com/office/officeart/2008/layout/LinedList"/>
    <dgm:cxn modelId="{D9A1C910-D06D-4B68-84F1-477C6054E2F4}" type="presParOf" srcId="{B939438A-E2E0-4795-A55D-E85FAB493EA9}" destId="{23D15EC7-0F4A-460E-AE2F-76DDDB7CC938}" srcOrd="1" destOrd="0" presId="urn:microsoft.com/office/officeart/2008/layout/LinedList"/>
    <dgm:cxn modelId="{8D9521B2-5FF1-4368-BE50-15229D150CAA}" type="presParOf" srcId="{EEED8379-E22A-4E34-AE7D-44688F710D91}" destId="{9524B328-A88B-48C0-92E4-FF029EA6B249}" srcOrd="2" destOrd="0" presId="urn:microsoft.com/office/officeart/2008/layout/LinedList"/>
    <dgm:cxn modelId="{4D7D2B83-07D1-4AE6-A18D-A81773C245EA}" type="presParOf" srcId="{EEED8379-E22A-4E34-AE7D-44688F710D91}" destId="{ED00DCF6-67C1-49F6-ACDE-89B01E12DBB6}" srcOrd="3" destOrd="0" presId="urn:microsoft.com/office/officeart/2008/layout/LinedList"/>
    <dgm:cxn modelId="{407AC2C9-6EF9-4DBB-AA88-1F2C0466A6D3}" type="presParOf" srcId="{ED00DCF6-67C1-49F6-ACDE-89B01E12DBB6}" destId="{E407C5EB-E8E4-4EC7-84D8-2B4B9026E6B4}" srcOrd="0" destOrd="0" presId="urn:microsoft.com/office/officeart/2008/layout/LinedList"/>
    <dgm:cxn modelId="{45A05B4C-EAFC-41E4-9573-E460CB6B29B4}" type="presParOf" srcId="{ED00DCF6-67C1-49F6-ACDE-89B01E12DBB6}" destId="{14BE9012-28F4-4C0E-B6B3-4782136775B5}" srcOrd="1" destOrd="0" presId="urn:microsoft.com/office/officeart/2008/layout/LinedList"/>
    <dgm:cxn modelId="{17A7DF1C-60EC-46B7-97B0-BE5C06442F13}" type="presParOf" srcId="{EEED8379-E22A-4E34-AE7D-44688F710D91}" destId="{21281BBE-AEA6-42F5-AA83-C1B84C549ADE}" srcOrd="4" destOrd="0" presId="urn:microsoft.com/office/officeart/2008/layout/LinedList"/>
    <dgm:cxn modelId="{B758E744-C693-4060-BF8F-F1E97EE2BD9A}" type="presParOf" srcId="{EEED8379-E22A-4E34-AE7D-44688F710D91}" destId="{C21E42B4-EAD6-4145-832D-3DA65827309E}" srcOrd="5" destOrd="0" presId="urn:microsoft.com/office/officeart/2008/layout/LinedList"/>
    <dgm:cxn modelId="{7B53534D-4F73-4E43-8923-BBD9E715BC95}" type="presParOf" srcId="{C21E42B4-EAD6-4145-832D-3DA65827309E}" destId="{FD66E407-E5FD-4879-B7F4-1C7156ECC531}" srcOrd="0" destOrd="0" presId="urn:microsoft.com/office/officeart/2008/layout/LinedList"/>
    <dgm:cxn modelId="{F66C26A5-B506-46F8-BC76-30A7C44C2034}" type="presParOf" srcId="{C21E42B4-EAD6-4145-832D-3DA65827309E}" destId="{4450BC65-16DF-45B7-AD9E-327B720ECF3E}" srcOrd="1" destOrd="0" presId="urn:microsoft.com/office/officeart/2008/layout/LinedList"/>
    <dgm:cxn modelId="{C98896E3-58C4-474D-A231-15F5BDA15418}" type="presParOf" srcId="{EEED8379-E22A-4E34-AE7D-44688F710D91}" destId="{F58BAD09-B4E7-47A2-86BE-00433E02230E}" srcOrd="6" destOrd="0" presId="urn:microsoft.com/office/officeart/2008/layout/LinedList"/>
    <dgm:cxn modelId="{9837726A-3640-4B2C-A6ED-583CFB109317}" type="presParOf" srcId="{EEED8379-E22A-4E34-AE7D-44688F710D91}" destId="{9CC105D6-6619-47D7-B4A9-62892BCE3FA3}" srcOrd="7" destOrd="0" presId="urn:microsoft.com/office/officeart/2008/layout/LinedList"/>
    <dgm:cxn modelId="{55AAD74E-B15D-40D3-A24C-C5526D5E5D57}" type="presParOf" srcId="{9CC105D6-6619-47D7-B4A9-62892BCE3FA3}" destId="{050BBE3B-A820-42B9-ADCB-9D274547F4B0}" srcOrd="0" destOrd="0" presId="urn:microsoft.com/office/officeart/2008/layout/LinedList"/>
    <dgm:cxn modelId="{BED942C8-3B0A-4B01-AD92-91196239D8A7}" type="presParOf" srcId="{9CC105D6-6619-47D7-B4A9-62892BCE3FA3}" destId="{E385AB06-BDB3-4065-BB6E-6CA3F132DFD4}" srcOrd="1" destOrd="0" presId="urn:microsoft.com/office/officeart/2008/layout/LinedList"/>
    <dgm:cxn modelId="{5C4709F5-386A-4C16-BC3C-29C7B251A310}" type="presParOf" srcId="{EEED8379-E22A-4E34-AE7D-44688F710D91}" destId="{64325D89-46E6-437C-8D78-B787FBC548DB}" srcOrd="8" destOrd="0" presId="urn:microsoft.com/office/officeart/2008/layout/LinedList"/>
    <dgm:cxn modelId="{05AF4AB9-7394-413D-AD3A-75EAA8B846E2}" type="presParOf" srcId="{EEED8379-E22A-4E34-AE7D-44688F710D91}" destId="{80FD4AC5-62D6-4FFB-BE1C-CCD3229FCF22}" srcOrd="9" destOrd="0" presId="urn:microsoft.com/office/officeart/2008/layout/LinedList"/>
    <dgm:cxn modelId="{5E0D0DCA-30DB-469D-989E-C51C314441BC}" type="presParOf" srcId="{80FD4AC5-62D6-4FFB-BE1C-CCD3229FCF22}" destId="{A94A9340-7FDE-4A8B-8E87-2955D4825002}" srcOrd="0" destOrd="0" presId="urn:microsoft.com/office/officeart/2008/layout/LinedList"/>
    <dgm:cxn modelId="{1E965983-D122-4E5E-ADDE-0FED568A3DB3}" type="presParOf" srcId="{80FD4AC5-62D6-4FFB-BE1C-CCD3229FCF22}" destId="{4A165B5A-B967-4204-A907-60F5B5868001}" srcOrd="1" destOrd="0" presId="urn:microsoft.com/office/officeart/2008/layout/LinedList"/>
    <dgm:cxn modelId="{5E165E87-BEA4-4294-855D-D316FFD6D1B7}" type="presParOf" srcId="{EEED8379-E22A-4E34-AE7D-44688F710D91}" destId="{F1C8D5A2-7E36-40FA-9D32-828F049445E1}" srcOrd="10" destOrd="0" presId="urn:microsoft.com/office/officeart/2008/layout/LinedList"/>
    <dgm:cxn modelId="{54AE85A0-DACE-4815-85D5-29110BB5B3F2}" type="presParOf" srcId="{EEED8379-E22A-4E34-AE7D-44688F710D91}" destId="{F3646EB1-49F0-44CE-8774-69B75AF9B8F7}" srcOrd="11" destOrd="0" presId="urn:microsoft.com/office/officeart/2008/layout/LinedList"/>
    <dgm:cxn modelId="{7414EA3D-54BE-4BE5-9183-BEC60C7D68D7}" type="presParOf" srcId="{F3646EB1-49F0-44CE-8774-69B75AF9B8F7}" destId="{21ED9407-D9A0-4AB0-9081-9BF118AF88D1}" srcOrd="0" destOrd="0" presId="urn:microsoft.com/office/officeart/2008/layout/LinedList"/>
    <dgm:cxn modelId="{F8CBB51B-FE33-4ACA-9CA5-1AE598BD05E8}" type="presParOf" srcId="{F3646EB1-49F0-44CE-8774-69B75AF9B8F7}" destId="{60021E94-05C3-43A9-9DA7-8EF90336D1DE}" srcOrd="1" destOrd="0" presId="urn:microsoft.com/office/officeart/2008/layout/LinedList"/>
    <dgm:cxn modelId="{6284B608-9336-426A-B0E7-94F880982EF6}" type="presParOf" srcId="{EEED8379-E22A-4E34-AE7D-44688F710D91}" destId="{77155B40-A2DA-41C1-8E73-C46717D1931A}" srcOrd="12" destOrd="0" presId="urn:microsoft.com/office/officeart/2008/layout/LinedList"/>
    <dgm:cxn modelId="{712FA9B2-F60B-4164-A407-ED62ECB55880}" type="presParOf" srcId="{EEED8379-E22A-4E34-AE7D-44688F710D91}" destId="{B1F6A1B2-776D-4AE6-9318-4F1C9F176A87}" srcOrd="13" destOrd="0" presId="urn:microsoft.com/office/officeart/2008/layout/LinedList"/>
    <dgm:cxn modelId="{16DE1BE0-EBA7-44E7-8E74-8A1C221DD7EC}" type="presParOf" srcId="{B1F6A1B2-776D-4AE6-9318-4F1C9F176A87}" destId="{78F11AF1-2A23-4943-83AE-DC4D158987E8}" srcOrd="0" destOrd="0" presId="urn:microsoft.com/office/officeart/2008/layout/LinedList"/>
    <dgm:cxn modelId="{5CF3E552-76AD-47F5-B473-7DB12DE652D7}" type="presParOf" srcId="{B1F6A1B2-776D-4AE6-9318-4F1C9F176A87}" destId="{CADC4CB3-34F0-4273-89C8-AA86202929E5}" srcOrd="1" destOrd="0" presId="urn:microsoft.com/office/officeart/2008/layout/LinedList"/>
    <dgm:cxn modelId="{3ED9CCAB-64E3-4541-B1D0-E8D789403662}" type="presParOf" srcId="{EEED8379-E22A-4E34-AE7D-44688F710D91}" destId="{19B36E75-F997-439C-B9C1-84603F811486}" srcOrd="14" destOrd="0" presId="urn:microsoft.com/office/officeart/2008/layout/LinedList"/>
    <dgm:cxn modelId="{3CB2AAA9-EA7C-43AA-9051-360AE77EDC2B}" type="presParOf" srcId="{EEED8379-E22A-4E34-AE7D-44688F710D91}" destId="{65208715-DEBC-4969-AE5E-AA966FEC59E5}" srcOrd="15" destOrd="0" presId="urn:microsoft.com/office/officeart/2008/layout/LinedList"/>
    <dgm:cxn modelId="{D19499BC-F2B3-4AB7-92AE-6A38D894E200}" type="presParOf" srcId="{65208715-DEBC-4969-AE5E-AA966FEC59E5}" destId="{259665B0-7462-4097-9635-F9397190367B}" srcOrd="0" destOrd="0" presId="urn:microsoft.com/office/officeart/2008/layout/LinedList"/>
    <dgm:cxn modelId="{C4E9F712-F478-4375-986C-996E0EDB6F7C}" type="presParOf" srcId="{65208715-DEBC-4969-AE5E-AA966FEC59E5}" destId="{BA820069-E4A0-478D-9F5C-B9C8DDCA665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B0B28A-069D-4C35-928B-5955131189A8}">
      <dsp:nvSpPr>
        <dsp:cNvPr id="0" name=""/>
        <dsp:cNvSpPr/>
      </dsp:nvSpPr>
      <dsp:spPr>
        <a:xfrm>
          <a:off x="0" y="0"/>
          <a:ext cx="62636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1D1DED-A3B1-41A1-B4E9-1C0DA21F1F34}">
      <dsp:nvSpPr>
        <dsp:cNvPr id="0" name=""/>
        <dsp:cNvSpPr/>
      </dsp:nvSpPr>
      <dsp:spPr>
        <a:xfrm>
          <a:off x="0" y="0"/>
          <a:ext cx="6263640" cy="688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noProof="0"/>
            <a:t>Jenny’s experiences may influence her development in several ways:</a:t>
          </a:r>
          <a:endParaRPr lang="en-GB" sz="1300" kern="1200" noProof="0" dirty="0"/>
        </a:p>
      </dsp:txBody>
      <dsp:txXfrm>
        <a:off x="0" y="0"/>
        <a:ext cx="6263640" cy="688085"/>
      </dsp:txXfrm>
    </dsp:sp>
    <dsp:sp modelId="{9524B328-A88B-48C0-92E4-FF029EA6B249}">
      <dsp:nvSpPr>
        <dsp:cNvPr id="0" name=""/>
        <dsp:cNvSpPr/>
      </dsp:nvSpPr>
      <dsp:spPr>
        <a:xfrm>
          <a:off x="0" y="688085"/>
          <a:ext cx="62636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07C5EB-E8E4-4EC7-84D8-2B4B9026E6B4}">
      <dsp:nvSpPr>
        <dsp:cNvPr id="0" name=""/>
        <dsp:cNvSpPr/>
      </dsp:nvSpPr>
      <dsp:spPr>
        <a:xfrm>
          <a:off x="0" y="688085"/>
          <a:ext cx="6263640" cy="688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endParaRPr lang="en-GB" sz="1300" kern="1200" noProof="0" dirty="0"/>
        </a:p>
      </dsp:txBody>
      <dsp:txXfrm>
        <a:off x="0" y="688085"/>
        <a:ext cx="6263640" cy="688085"/>
      </dsp:txXfrm>
    </dsp:sp>
    <dsp:sp modelId="{21281BBE-AEA6-42F5-AA83-C1B84C549ADE}">
      <dsp:nvSpPr>
        <dsp:cNvPr id="0" name=""/>
        <dsp:cNvSpPr/>
      </dsp:nvSpPr>
      <dsp:spPr>
        <a:xfrm>
          <a:off x="0" y="1376171"/>
          <a:ext cx="62636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66E407-E5FD-4879-B7F4-1C7156ECC531}">
      <dsp:nvSpPr>
        <dsp:cNvPr id="0" name=""/>
        <dsp:cNvSpPr/>
      </dsp:nvSpPr>
      <dsp:spPr>
        <a:xfrm>
          <a:off x="0" y="1376171"/>
          <a:ext cx="6263640" cy="688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endParaRPr lang="en-GB" sz="1300" kern="1200" dirty="0"/>
        </a:p>
      </dsp:txBody>
      <dsp:txXfrm>
        <a:off x="0" y="1376171"/>
        <a:ext cx="6263640" cy="688085"/>
      </dsp:txXfrm>
    </dsp:sp>
    <dsp:sp modelId="{F58BAD09-B4E7-47A2-86BE-00433E02230E}">
      <dsp:nvSpPr>
        <dsp:cNvPr id="0" name=""/>
        <dsp:cNvSpPr/>
      </dsp:nvSpPr>
      <dsp:spPr>
        <a:xfrm>
          <a:off x="0" y="2064257"/>
          <a:ext cx="62636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0BBE3B-A820-42B9-ADCB-9D274547F4B0}">
      <dsp:nvSpPr>
        <dsp:cNvPr id="0" name=""/>
        <dsp:cNvSpPr/>
      </dsp:nvSpPr>
      <dsp:spPr>
        <a:xfrm>
          <a:off x="0" y="2064257"/>
          <a:ext cx="6263640" cy="688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Font typeface="Arial" panose="020B0604020202020204" pitchFamily="34" charset="0"/>
            <a:buNone/>
          </a:pPr>
          <a:r>
            <a:rPr lang="en-GB" sz="1300" b="1" kern="1200"/>
            <a:t>Emotional development</a:t>
          </a:r>
          <a:r>
            <a:rPr lang="en-GB" sz="1300" kern="1200"/>
            <a:t> – ongoing responsibility, grief and stress may increase anxiety, sadness or emotional exhaustion</a:t>
          </a:r>
        </a:p>
      </dsp:txBody>
      <dsp:txXfrm>
        <a:off x="0" y="2064257"/>
        <a:ext cx="6263640" cy="688085"/>
      </dsp:txXfrm>
    </dsp:sp>
    <dsp:sp modelId="{64325D89-46E6-437C-8D78-B787FBC548DB}">
      <dsp:nvSpPr>
        <dsp:cNvPr id="0" name=""/>
        <dsp:cNvSpPr/>
      </dsp:nvSpPr>
      <dsp:spPr>
        <a:xfrm>
          <a:off x="0" y="2752343"/>
          <a:ext cx="62636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4A9340-7FDE-4A8B-8E87-2955D4825002}">
      <dsp:nvSpPr>
        <dsp:cNvPr id="0" name=""/>
        <dsp:cNvSpPr/>
      </dsp:nvSpPr>
      <dsp:spPr>
        <a:xfrm>
          <a:off x="0" y="2752343"/>
          <a:ext cx="6263640" cy="688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Font typeface="Arial" panose="020B0604020202020204" pitchFamily="34" charset="0"/>
            <a:buNone/>
          </a:pPr>
          <a:r>
            <a:rPr lang="en-GB" sz="1300" b="1" kern="1200"/>
            <a:t>Social development</a:t>
          </a:r>
          <a:r>
            <a:rPr lang="en-GB" sz="1300" kern="1200"/>
            <a:t> – caring duties may reduce time for friendships, hobbies and normal teenage experiences</a:t>
          </a:r>
        </a:p>
      </dsp:txBody>
      <dsp:txXfrm>
        <a:off x="0" y="2752343"/>
        <a:ext cx="6263640" cy="688085"/>
      </dsp:txXfrm>
    </dsp:sp>
    <dsp:sp modelId="{F1C8D5A2-7E36-40FA-9D32-828F049445E1}">
      <dsp:nvSpPr>
        <dsp:cNvPr id="0" name=""/>
        <dsp:cNvSpPr/>
      </dsp:nvSpPr>
      <dsp:spPr>
        <a:xfrm>
          <a:off x="0" y="3440430"/>
          <a:ext cx="62636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ED9407-D9A0-4AB0-9081-9BF118AF88D1}">
      <dsp:nvSpPr>
        <dsp:cNvPr id="0" name=""/>
        <dsp:cNvSpPr/>
      </dsp:nvSpPr>
      <dsp:spPr>
        <a:xfrm>
          <a:off x="0" y="3440429"/>
          <a:ext cx="6263640" cy="688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Font typeface="Arial" panose="020B0604020202020204" pitchFamily="34" charset="0"/>
            <a:buNone/>
          </a:pPr>
          <a:r>
            <a:rPr lang="en-GB" sz="1300" b="1" kern="1200"/>
            <a:t>Educational development</a:t>
          </a:r>
          <a:r>
            <a:rPr lang="en-GB" sz="1300" kern="1200"/>
            <a:t> – balancing care with school may affect concentration, attendance and achievement</a:t>
          </a:r>
        </a:p>
      </dsp:txBody>
      <dsp:txXfrm>
        <a:off x="0" y="3440429"/>
        <a:ext cx="6263640" cy="688085"/>
      </dsp:txXfrm>
    </dsp:sp>
    <dsp:sp modelId="{77155B40-A2DA-41C1-8E73-C46717D1931A}">
      <dsp:nvSpPr>
        <dsp:cNvPr id="0" name=""/>
        <dsp:cNvSpPr/>
      </dsp:nvSpPr>
      <dsp:spPr>
        <a:xfrm>
          <a:off x="0" y="4128515"/>
          <a:ext cx="62636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F11AF1-2A23-4943-83AE-DC4D158987E8}">
      <dsp:nvSpPr>
        <dsp:cNvPr id="0" name=""/>
        <dsp:cNvSpPr/>
      </dsp:nvSpPr>
      <dsp:spPr>
        <a:xfrm>
          <a:off x="0" y="4128515"/>
          <a:ext cx="6263640" cy="688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Font typeface="Arial" panose="020B0604020202020204" pitchFamily="34" charset="0"/>
            <a:buNone/>
          </a:pPr>
          <a:r>
            <a:rPr lang="en-GB" sz="1300" b="1" kern="1200"/>
            <a:t>Identity development</a:t>
          </a:r>
          <a:r>
            <a:rPr lang="en-GB" sz="1300" kern="1200"/>
            <a:t> – taking on adult responsibilities early may affect Jenny’s independence and sense of self</a:t>
          </a:r>
        </a:p>
      </dsp:txBody>
      <dsp:txXfrm>
        <a:off x="0" y="4128515"/>
        <a:ext cx="6263640" cy="688085"/>
      </dsp:txXfrm>
    </dsp:sp>
    <dsp:sp modelId="{19B36E75-F997-439C-B9C1-84603F811486}">
      <dsp:nvSpPr>
        <dsp:cNvPr id="0" name=""/>
        <dsp:cNvSpPr/>
      </dsp:nvSpPr>
      <dsp:spPr>
        <a:xfrm>
          <a:off x="0" y="4816601"/>
          <a:ext cx="62636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9665B0-7462-4097-9635-F9397190367B}">
      <dsp:nvSpPr>
        <dsp:cNvPr id="0" name=""/>
        <dsp:cNvSpPr/>
      </dsp:nvSpPr>
      <dsp:spPr>
        <a:xfrm>
          <a:off x="0" y="4816601"/>
          <a:ext cx="6263640" cy="688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Font typeface="Arial" panose="020B0604020202020204" pitchFamily="34" charset="0"/>
            <a:buNone/>
          </a:pPr>
          <a:r>
            <a:rPr lang="en-GB" sz="1300" b="1" kern="1200"/>
            <a:t>Literature shows</a:t>
          </a:r>
          <a:r>
            <a:rPr lang="en-GB" sz="1300" kern="1200"/>
            <a:t> that high levels of responsibility at a young age can place pressure on young carers and may negatively affect wellbeing, education and social participation (Aldridge, 2018)</a:t>
          </a:r>
        </a:p>
      </dsp:txBody>
      <dsp:txXfrm>
        <a:off x="0" y="4816601"/>
        <a:ext cx="6263640" cy="68808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8E024F-19B7-4B00-8676-FEA781AF8BBE}" type="datetimeFigureOut">
              <a:rPr lang="en-GB" smtClean="0"/>
              <a:t>14/03/2026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E4FB7C-2291-4509-BE9C-3D35D6DAC770}" type="slidenum">
              <a:rPr lang="en-GB" smtClean="0"/>
              <a:t>‹#›</a:t>
            </a:fld>
            <a:endParaRPr lang="en-GB"/>
          </a:p>
        </p:txBody>
      </p:sp>
    </p:spTree>
    <p:extLst>
      <p:ext uri="{BB962C8B-B14F-4D97-AF65-F5344CB8AC3E}">
        <p14:creationId xmlns:p14="http://schemas.microsoft.com/office/powerpoint/2010/main" val="27811145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E4FB7C-2291-4509-BE9C-3D35D6DAC770}" type="slidenum">
              <a:rPr lang="en-GB" smtClean="0"/>
              <a:t>1</a:t>
            </a:fld>
            <a:endParaRPr lang="en-GB"/>
          </a:p>
        </p:txBody>
      </p:sp>
    </p:spTree>
    <p:extLst>
      <p:ext uri="{BB962C8B-B14F-4D97-AF65-F5344CB8AC3E}">
        <p14:creationId xmlns:p14="http://schemas.microsoft.com/office/powerpoint/2010/main" val="33399666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presentation explores the situation of Jenny, a sixteen-year-old who has been caring for her mother for the past five years. Jenny took on this role after the death of her father, who previously provided most of the care. To understand how this experience may have influenced Jenny’s development, this presentation will apply Vygotsky’s Sociocultural Theory. The presentation will also explore the influence of biological and environmental factors and suggest possible strategies that could support Jenny’s wellbeing.</a:t>
            </a:r>
          </a:p>
        </p:txBody>
      </p:sp>
      <p:sp>
        <p:nvSpPr>
          <p:cNvPr id="4" name="Slide Number Placeholder 3"/>
          <p:cNvSpPr>
            <a:spLocks noGrp="1"/>
          </p:cNvSpPr>
          <p:nvPr>
            <p:ph type="sldNum" sz="quarter" idx="5"/>
          </p:nvPr>
        </p:nvSpPr>
        <p:spPr/>
        <p:txBody>
          <a:bodyPr/>
          <a:lstStyle/>
          <a:p>
            <a:fld id="{33E4FB7C-2291-4509-BE9C-3D35D6DAC770}" type="slidenum">
              <a:rPr lang="en-GB" smtClean="0"/>
              <a:t>2</a:t>
            </a:fld>
            <a:endParaRPr lang="en-GB"/>
          </a:p>
        </p:txBody>
      </p:sp>
    </p:spTree>
    <p:extLst>
      <p:ext uri="{BB962C8B-B14F-4D97-AF65-F5344CB8AC3E}">
        <p14:creationId xmlns:p14="http://schemas.microsoft.com/office/powerpoint/2010/main" val="29939679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Jenny’s circumstances highlight the experiences of many young carers. Since her father’s death, Jenny has taken on a significant role supporting her mother with daily tasks. Research shows that young carers often juggle school responsibilities with caring duties, which can influence their wellbeing, social life and educational experiences (Aldridge, 2018).</a:t>
            </a:r>
          </a:p>
        </p:txBody>
      </p:sp>
      <p:sp>
        <p:nvSpPr>
          <p:cNvPr id="4" name="Slide Number Placeholder 3"/>
          <p:cNvSpPr>
            <a:spLocks noGrp="1"/>
          </p:cNvSpPr>
          <p:nvPr>
            <p:ph type="sldNum" sz="quarter" idx="5"/>
          </p:nvPr>
        </p:nvSpPr>
        <p:spPr/>
        <p:txBody>
          <a:bodyPr/>
          <a:lstStyle/>
          <a:p>
            <a:fld id="{33E4FB7C-2291-4509-BE9C-3D35D6DAC770}" type="slidenum">
              <a:rPr lang="en-GB" smtClean="0"/>
              <a:t>3</a:t>
            </a:fld>
            <a:endParaRPr lang="en-GB"/>
          </a:p>
        </p:txBody>
      </p:sp>
    </p:spTree>
    <p:extLst>
      <p:ext uri="{BB962C8B-B14F-4D97-AF65-F5344CB8AC3E}">
        <p14:creationId xmlns:p14="http://schemas.microsoft.com/office/powerpoint/2010/main" val="18478963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Vygotsky’s sociocultural theory suggests that learning and development are strongly influenced by social interactions and cultural environments. According to Vygotsky, individuals develop knowledge and skills through interactions with others, particularly those who have more experience or knowledge (Vygotsky, 1978).</a:t>
            </a:r>
          </a:p>
          <a:p>
            <a:endParaRPr lang="en-GB" dirty="0"/>
          </a:p>
        </p:txBody>
      </p:sp>
      <p:sp>
        <p:nvSpPr>
          <p:cNvPr id="4" name="Slide Number Placeholder 3"/>
          <p:cNvSpPr>
            <a:spLocks noGrp="1"/>
          </p:cNvSpPr>
          <p:nvPr>
            <p:ph type="sldNum" sz="quarter" idx="5"/>
          </p:nvPr>
        </p:nvSpPr>
        <p:spPr/>
        <p:txBody>
          <a:bodyPr/>
          <a:lstStyle/>
          <a:p>
            <a:fld id="{33E4FB7C-2291-4509-BE9C-3D35D6DAC770}" type="slidenum">
              <a:rPr lang="en-GB" smtClean="0"/>
              <a:t>4</a:t>
            </a:fld>
            <a:endParaRPr lang="en-GB"/>
          </a:p>
        </p:txBody>
      </p:sp>
    </p:spTree>
    <p:extLst>
      <p:ext uri="{BB962C8B-B14F-4D97-AF65-F5344CB8AC3E}">
        <p14:creationId xmlns:p14="http://schemas.microsoft.com/office/powerpoint/2010/main" val="8049550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most important ideas in Vygotsky’s theory is the zone of proximal development. This describes the difference between what a person can do independently and what they can achieve with guidance from others. Support, often described as scaffolding, helps individuals develop skills and confidence.</a:t>
            </a:r>
            <a:endParaRPr lang="en-GB" b="1" dirty="0"/>
          </a:p>
        </p:txBody>
      </p:sp>
      <p:sp>
        <p:nvSpPr>
          <p:cNvPr id="4" name="Slide Number Placeholder 3"/>
          <p:cNvSpPr>
            <a:spLocks noGrp="1"/>
          </p:cNvSpPr>
          <p:nvPr>
            <p:ph type="sldNum" sz="quarter" idx="5"/>
          </p:nvPr>
        </p:nvSpPr>
        <p:spPr/>
        <p:txBody>
          <a:bodyPr/>
          <a:lstStyle/>
          <a:p>
            <a:fld id="{33E4FB7C-2291-4509-BE9C-3D35D6DAC770}" type="slidenum">
              <a:rPr lang="en-GB" smtClean="0"/>
              <a:t>5</a:t>
            </a:fld>
            <a:endParaRPr lang="en-GB"/>
          </a:p>
        </p:txBody>
      </p:sp>
    </p:spTree>
    <p:extLst>
      <p:ext uri="{BB962C8B-B14F-4D97-AF65-F5344CB8AC3E}">
        <p14:creationId xmlns:p14="http://schemas.microsoft.com/office/powerpoint/2010/main" val="18536806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Jenny’s experiences are strongly shaped by her environment and family circumstances. Sociocultural theory highlights how social experiences influence development. Because Jenny has taken on responsibilities usually expected from adults, these experiences may influence how she develops emotionally and socially. Jenny’s caring responsibilities mean that much of her learning and development takes place within her home environment. According to Vygotsky’s sociocultural theory, experiences within social environments play an important role in shaping how individuals think, learn and solve problems (Vygotsky, 1978). </a:t>
            </a:r>
            <a:r>
              <a:rPr lang="en-GB"/>
              <a:t>Jenny’s daily interactions with her mother and the responsibilities she manages may therefore influence her independence, decision-making and emotional development.</a:t>
            </a:r>
            <a:endParaRPr lang="en-GB" dirty="0"/>
          </a:p>
        </p:txBody>
      </p:sp>
      <p:sp>
        <p:nvSpPr>
          <p:cNvPr id="4" name="Slide Number Placeholder 3"/>
          <p:cNvSpPr>
            <a:spLocks noGrp="1"/>
          </p:cNvSpPr>
          <p:nvPr>
            <p:ph type="sldNum" sz="quarter" idx="5"/>
          </p:nvPr>
        </p:nvSpPr>
        <p:spPr/>
        <p:txBody>
          <a:bodyPr/>
          <a:lstStyle/>
          <a:p>
            <a:fld id="{33E4FB7C-2291-4509-BE9C-3D35D6DAC770}" type="slidenum">
              <a:rPr lang="en-GB" smtClean="0"/>
              <a:t>6</a:t>
            </a:fld>
            <a:endParaRPr lang="en-GB"/>
          </a:p>
        </p:txBody>
      </p:sp>
    </p:spTree>
    <p:extLst>
      <p:ext uri="{BB962C8B-B14F-4D97-AF65-F5344CB8AC3E}">
        <p14:creationId xmlns:p14="http://schemas.microsoft.com/office/powerpoint/2010/main" val="20566763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is important because it shows that Jenny’s caring role does not only affect one part of her life. It may affect her emotionally, socially and educationally. Research on young carers suggests that high levels of responsibility at a young age can lead to stress, reduced social opportunities and difficulties in education. This matters because adolescence is supposed to be a key stage for identity, independence and peer relationships, but Jenny’s caring duties may limit those experiences</a:t>
            </a:r>
          </a:p>
        </p:txBody>
      </p:sp>
      <p:sp>
        <p:nvSpPr>
          <p:cNvPr id="4" name="Slide Number Placeholder 3"/>
          <p:cNvSpPr>
            <a:spLocks noGrp="1"/>
          </p:cNvSpPr>
          <p:nvPr>
            <p:ph type="sldNum" sz="quarter" idx="5"/>
          </p:nvPr>
        </p:nvSpPr>
        <p:spPr/>
        <p:txBody>
          <a:bodyPr/>
          <a:lstStyle/>
          <a:p>
            <a:fld id="{33E4FB7C-2291-4509-BE9C-3D35D6DAC770}" type="slidenum">
              <a:rPr lang="en-GB" smtClean="0"/>
              <a:t>7</a:t>
            </a:fld>
            <a:endParaRPr lang="en-GB"/>
          </a:p>
        </p:txBody>
      </p:sp>
    </p:spTree>
    <p:extLst>
      <p:ext uri="{BB962C8B-B14F-4D97-AF65-F5344CB8AC3E}">
        <p14:creationId xmlns:p14="http://schemas.microsoft.com/office/powerpoint/2010/main" val="32169530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Nature and nurture both influence Jenny’s development. Nature includes biological changes linked to adolescence, such as emotional and hormonal development. Nurture includes her bereavement, caring responsibilities and the support around her. This links to Vygotsky because his theory mainly focuses on nurture. He believed that development happens through relationships, interaction and the surrounding environment. That makes this theory especially relevant to Jenny’s case.</a:t>
            </a:r>
          </a:p>
        </p:txBody>
      </p:sp>
      <p:sp>
        <p:nvSpPr>
          <p:cNvPr id="4" name="Slide Number Placeholder 3"/>
          <p:cNvSpPr>
            <a:spLocks noGrp="1"/>
          </p:cNvSpPr>
          <p:nvPr>
            <p:ph type="sldNum" sz="quarter" idx="5"/>
          </p:nvPr>
        </p:nvSpPr>
        <p:spPr/>
        <p:txBody>
          <a:bodyPr/>
          <a:lstStyle/>
          <a:p>
            <a:fld id="{33E4FB7C-2291-4509-BE9C-3D35D6DAC770}" type="slidenum">
              <a:rPr lang="en-GB" smtClean="0"/>
              <a:t>8</a:t>
            </a:fld>
            <a:endParaRPr lang="en-GB"/>
          </a:p>
        </p:txBody>
      </p:sp>
    </p:spTree>
    <p:extLst>
      <p:ext uri="{BB962C8B-B14F-4D97-AF65-F5344CB8AC3E}">
        <p14:creationId xmlns:p14="http://schemas.microsoft.com/office/powerpoint/2010/main" val="10879372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strategies are important because support should focus on Jenny as well as her mother. Young carer support groups are supported by literature because they can reduce isolation and give young people a chance to share experiences. School support is also important because caring responsibilities may affect attendance and concentration. Respite and social opportunities matter too, because adolescence is an important period for building friendships, confidence and identity</a:t>
            </a:r>
            <a:endParaRPr lang="en-GB" b="0" dirty="0"/>
          </a:p>
        </p:txBody>
      </p:sp>
      <p:sp>
        <p:nvSpPr>
          <p:cNvPr id="4" name="Slide Number Placeholder 3"/>
          <p:cNvSpPr>
            <a:spLocks noGrp="1"/>
          </p:cNvSpPr>
          <p:nvPr>
            <p:ph type="sldNum" sz="quarter" idx="5"/>
          </p:nvPr>
        </p:nvSpPr>
        <p:spPr/>
        <p:txBody>
          <a:bodyPr/>
          <a:lstStyle/>
          <a:p>
            <a:fld id="{33E4FB7C-2291-4509-BE9C-3D35D6DAC770}" type="slidenum">
              <a:rPr lang="en-GB" smtClean="0"/>
              <a:t>9</a:t>
            </a:fld>
            <a:endParaRPr lang="en-GB"/>
          </a:p>
        </p:txBody>
      </p:sp>
    </p:spTree>
    <p:extLst>
      <p:ext uri="{BB962C8B-B14F-4D97-AF65-F5344CB8AC3E}">
        <p14:creationId xmlns:p14="http://schemas.microsoft.com/office/powerpoint/2010/main" val="2543986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a sociocultural perspective, supportive relationships are essential for development. Providing Jenny with guidance from teachers, mentors or support workers can help strengthen her confidence and coping skills</a:t>
            </a:r>
          </a:p>
        </p:txBody>
      </p:sp>
      <p:sp>
        <p:nvSpPr>
          <p:cNvPr id="4" name="Slide Number Placeholder 3"/>
          <p:cNvSpPr>
            <a:spLocks noGrp="1"/>
          </p:cNvSpPr>
          <p:nvPr>
            <p:ph type="sldNum" sz="quarter" idx="5"/>
          </p:nvPr>
        </p:nvSpPr>
        <p:spPr/>
        <p:txBody>
          <a:bodyPr/>
          <a:lstStyle/>
          <a:p>
            <a:fld id="{33E4FB7C-2291-4509-BE9C-3D35D6DAC770}" type="slidenum">
              <a:rPr lang="en-GB" smtClean="0"/>
              <a:t>10</a:t>
            </a:fld>
            <a:endParaRPr lang="en-GB"/>
          </a:p>
        </p:txBody>
      </p:sp>
    </p:spTree>
    <p:extLst>
      <p:ext uri="{BB962C8B-B14F-4D97-AF65-F5344CB8AC3E}">
        <p14:creationId xmlns:p14="http://schemas.microsoft.com/office/powerpoint/2010/main" val="39567084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strength because Jenny’s situation is strongly influenced by her environment. Her caring role, bereavement and support systems all affect her development, so Vygotsky’s theory helps to explain her experiences well. However, the theory can also be limited because it focuses heavily on social factors. It may not fully consider biological development during adolescence, including hormonal changes, emotional regulation and individual differences. </a:t>
            </a:r>
            <a:r>
              <a:rPr lang="en-GB"/>
              <a:t>This means the theory is useful, but it does not provide a complete explanation on its own</a:t>
            </a:r>
            <a:endParaRPr lang="en-GB" dirty="0"/>
          </a:p>
        </p:txBody>
      </p:sp>
      <p:sp>
        <p:nvSpPr>
          <p:cNvPr id="4" name="Slide Number Placeholder 3"/>
          <p:cNvSpPr>
            <a:spLocks noGrp="1"/>
          </p:cNvSpPr>
          <p:nvPr>
            <p:ph type="sldNum" sz="quarter" idx="5"/>
          </p:nvPr>
        </p:nvSpPr>
        <p:spPr/>
        <p:txBody>
          <a:bodyPr/>
          <a:lstStyle/>
          <a:p>
            <a:fld id="{33E4FB7C-2291-4509-BE9C-3D35D6DAC770}" type="slidenum">
              <a:rPr lang="en-GB" smtClean="0"/>
              <a:t>11</a:t>
            </a:fld>
            <a:endParaRPr lang="en-GB"/>
          </a:p>
        </p:txBody>
      </p:sp>
    </p:spTree>
    <p:extLst>
      <p:ext uri="{BB962C8B-B14F-4D97-AF65-F5344CB8AC3E}">
        <p14:creationId xmlns:p14="http://schemas.microsoft.com/office/powerpoint/2010/main" val="15216936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Jenny’s situation highlights the challenges that young carers may face during adolescence. Over the past five years she has experienced the loss of her father and has taken on significant responsibilities supporting her mother with everyday tasks. While this may have helped her develop independence and practical skills, it may also create emotional pressure, particularly when balancing caring responsibilities with school and social life.</a:t>
            </a:r>
          </a:p>
          <a:p>
            <a:r>
              <a:rPr lang="en-GB" dirty="0"/>
              <a:t>Using Vygotsky’s sociocultural theory helps us understand how Jenny’s development is influenced by her environment and social experiences. According to this theory, learning and development take place through interactions with others and through the support people receive from those around them. Jenny’s role within her family has therefore played an important part in shaping her development and daily experiences.</a:t>
            </a:r>
          </a:p>
          <a:p>
            <a:r>
              <a:rPr lang="en-GB" dirty="0"/>
              <a:t>This presentation has also highlighted the importance of both biological and environmental influences, often referred to as nature and nurture. Adolescence is already a period of important emotional and cognitive development, and Jenny’s caring responsibilities add additional environmental pressures that may influence her wellbeing.</a:t>
            </a:r>
          </a:p>
          <a:p>
            <a:r>
              <a:rPr lang="en-GB" dirty="0"/>
              <a:t>Finally, providing appropriate support is essential. Support from schools, young carer organisations, and health and social care services could help reduce the pressure on Jenny while ensuring her own needs are recognised. With the right support systems in place, Jenny can continue to develop socially, emotionally and academically while maintaining her important role within her family.</a:t>
            </a:r>
          </a:p>
          <a:p>
            <a:endParaRPr lang="en-GB" dirty="0"/>
          </a:p>
        </p:txBody>
      </p:sp>
      <p:sp>
        <p:nvSpPr>
          <p:cNvPr id="4" name="Slide Number Placeholder 3"/>
          <p:cNvSpPr>
            <a:spLocks noGrp="1"/>
          </p:cNvSpPr>
          <p:nvPr>
            <p:ph type="sldNum" sz="quarter" idx="5"/>
          </p:nvPr>
        </p:nvSpPr>
        <p:spPr/>
        <p:txBody>
          <a:bodyPr/>
          <a:lstStyle/>
          <a:p>
            <a:fld id="{33E4FB7C-2291-4509-BE9C-3D35D6DAC770}" type="slidenum">
              <a:rPr lang="en-GB" smtClean="0"/>
              <a:t>12</a:t>
            </a:fld>
            <a:endParaRPr lang="en-GB"/>
          </a:p>
        </p:txBody>
      </p:sp>
    </p:spTree>
    <p:extLst>
      <p:ext uri="{BB962C8B-B14F-4D97-AF65-F5344CB8AC3E}">
        <p14:creationId xmlns:p14="http://schemas.microsoft.com/office/powerpoint/2010/main" val="19323732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1D1EADE-8E88-4C7C-8AC5-FB148DE4940E}" type="datetime1">
              <a:rPr lang="en-US" smtClean="0"/>
              <a:t>3/14/2026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201717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57B6794-849E-4626-908B-D15793550EFB}" type="datetime1">
              <a:rPr lang="en-US" smtClean="0"/>
              <a:t>3/14/2026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36050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DB64E7-5594-42A3-ADBF-E95A7ACEAD64}" type="datetime1">
              <a:rPr lang="en-US" smtClean="0"/>
              <a:t>3/14/2026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622068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62B0B-D248-4FFB-8695-AD7FA4B1284A}" type="datetime1">
              <a:rPr lang="en-US" smtClean="0"/>
              <a:t>3/14/2026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395736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0378EFB-9159-4510-B73F-4F0409ADE937}" type="datetime1">
              <a:rPr lang="en-US" smtClean="0"/>
              <a:t>3/14/2026</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115380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9BC9412-2452-4BED-A324-9D8C115361AD}" type="datetime1">
              <a:rPr lang="en-US" smtClean="0"/>
              <a:t>3/14/2026</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905871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318F62-D251-40E8-A23C-F4CFE9FEAB41}" type="datetime1">
              <a:rPr lang="en-US" smtClean="0"/>
              <a:t>3/14/2026</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679027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F76144-149E-4874-93A5-554A0357CF82}" type="datetime1">
              <a:rPr lang="en-US" smtClean="0"/>
              <a:t>3/14/2026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292584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BA65D8-0540-4835-AE5C-25D29DBA01BE}" type="datetime1">
              <a:rPr lang="en-US" smtClean="0"/>
              <a:t>3/14/2026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749839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3C8B9C-477D-492A-96AD-1FC2CC997A73}" type="datetime1">
              <a:rPr lang="en-US" smtClean="0"/>
              <a:t>3/14/2026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836696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D3AED5-E26D-4E29-B1B3-7847B6779594}" type="datetime1">
              <a:rPr lang="en-US" smtClean="0"/>
              <a:t>3/14/2026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028896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31BA835-12AC-4E8F-955A-EA3F4DE2791F}" type="datetime1">
              <a:rPr lang="en-US" smtClean="0"/>
              <a:t>3/14/2026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3839783876"/>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4.xml"/><Relationship Id="rId5" Type="http://schemas.openxmlformats.org/officeDocument/2006/relationships/hyperlink" Target="https://creativecommons.org/licenses/by-sa/3.0/" TargetMode="External"/><Relationship Id="rId4" Type="http://schemas.openxmlformats.org/officeDocument/2006/relationships/hyperlink" Target="https://commons.wikimedia.org/wiki/Category:Young_Carers"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hyperlink" Target="https://creativecommons.org/licenses/by-sa/3.0/" TargetMode="External"/><Relationship Id="rId4" Type="http://schemas.openxmlformats.org/officeDocument/2006/relationships/hyperlink" Target="https://learning-theories.org/doku.php?id=learning_theories:social_development_theory"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4.xml"/><Relationship Id="rId5" Type="http://schemas.openxmlformats.org/officeDocument/2006/relationships/hyperlink" Target="https://creativecommons.org/licenses/by-nc-sa/3.0/" TargetMode="External"/><Relationship Id="rId4" Type="http://schemas.openxmlformats.org/officeDocument/2006/relationships/hyperlink" Target="https://mybrainisopen.net/timeline/zone-of-proximal-development"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hyperlink" Target="https://www.hippopx.com/en/woman-campus-spring-student-young-portrait-sad-400690" TargetMode="Externa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socialsci.libretexts.org/Under_Construction/Book:_Human_Relations/1:_What_is_Human_Relations%3F/1.2:_Personality_and_Attitude_Effects"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hyperlink" Target="https://liceosavoia.edu.it/il-savoiardo/"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0.xml"/><Relationship Id="rId1" Type="http://schemas.openxmlformats.org/officeDocument/2006/relationships/slideLayout" Target="../slideLayouts/slideLayout4.xml"/><Relationship Id="rId5" Type="http://schemas.openxmlformats.org/officeDocument/2006/relationships/hyperlink" Target="https://creativecommons.org/licenses/by-nc-nd/3.0/" TargetMode="External"/><Relationship Id="rId4" Type="http://schemas.openxmlformats.org/officeDocument/2006/relationships/hyperlink" Target="https://charlottehoatherblog.com/2014/03/02/event-response-outcome/"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hyperlink" Target="https://www.ofthat.com/2012/12/game-design-and-zone-of-proximal.html"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8A60F-9AB4-0157-1500-A2AC2C9F893C}"/>
              </a:ext>
            </a:extLst>
          </p:cNvPr>
          <p:cNvSpPr>
            <a:spLocks noGrp="1"/>
          </p:cNvSpPr>
          <p:nvPr>
            <p:ph type="ctrTitle"/>
          </p:nvPr>
        </p:nvSpPr>
        <p:spPr>
          <a:xfrm>
            <a:off x="5633343" y="1137215"/>
            <a:ext cx="5804426" cy="3376766"/>
          </a:xfrm>
        </p:spPr>
        <p:txBody>
          <a:bodyPr anchor="t">
            <a:normAutofit/>
          </a:bodyPr>
          <a:lstStyle/>
          <a:p>
            <a:pPr algn="l">
              <a:lnSpc>
                <a:spcPct val="90000"/>
              </a:lnSpc>
            </a:pPr>
            <a:r>
              <a:rPr lang="en-GB" sz="3100" noProof="0" dirty="0">
                <a:latin typeface="Arial" panose="020B0604020202020204" pitchFamily="34" charset="0"/>
                <a:cs typeface="Arial" panose="020B0604020202020204" pitchFamily="34" charset="0"/>
              </a:rPr>
              <a:t>Student Name: </a:t>
            </a:r>
            <a:br>
              <a:rPr lang="en-GB" sz="3100" noProof="0" dirty="0">
                <a:latin typeface="Arial" panose="020B0604020202020204" pitchFamily="34" charset="0"/>
                <a:cs typeface="Arial" panose="020B0604020202020204" pitchFamily="34" charset="0"/>
              </a:rPr>
            </a:br>
            <a:r>
              <a:rPr lang="en-GB" sz="3100" noProof="0" dirty="0">
                <a:latin typeface="Arial" panose="020B0604020202020204" pitchFamily="34" charset="0"/>
                <a:cs typeface="Arial" panose="020B0604020202020204" pitchFamily="34" charset="0"/>
              </a:rPr>
              <a:t>Student Number:</a:t>
            </a:r>
            <a:br>
              <a:rPr lang="en-GB" sz="3100" noProof="0" dirty="0">
                <a:latin typeface="Arial" panose="020B0604020202020204" pitchFamily="34" charset="0"/>
                <a:cs typeface="Arial" panose="020B0604020202020204" pitchFamily="34" charset="0"/>
              </a:rPr>
            </a:br>
            <a:r>
              <a:rPr lang="en-GB" sz="3100" noProof="0" dirty="0">
                <a:latin typeface="Arial" panose="020B0604020202020204" pitchFamily="34" charset="0"/>
                <a:cs typeface="Arial" panose="020B0604020202020204" pitchFamily="34" charset="0"/>
              </a:rPr>
              <a:t>Module number: LCHS4010</a:t>
            </a:r>
            <a:br>
              <a:rPr lang="en-GB" sz="3100" noProof="0" dirty="0">
                <a:latin typeface="Arial" panose="020B0604020202020204" pitchFamily="34" charset="0"/>
                <a:cs typeface="Arial" panose="020B0604020202020204" pitchFamily="34" charset="0"/>
              </a:rPr>
            </a:br>
            <a:r>
              <a:rPr lang="en-GB" sz="3100" noProof="0" dirty="0">
                <a:latin typeface="Arial" panose="020B0604020202020204" pitchFamily="34" charset="0"/>
                <a:cs typeface="Arial" panose="020B0604020202020204" pitchFamily="34" charset="0"/>
              </a:rPr>
              <a:t>lecturer:</a:t>
            </a:r>
            <a:br>
              <a:rPr lang="en-GB" sz="3100" noProof="0" dirty="0">
                <a:latin typeface="Arial" panose="020B0604020202020204" pitchFamily="34" charset="0"/>
                <a:cs typeface="Arial" panose="020B0604020202020204" pitchFamily="34" charset="0"/>
              </a:rPr>
            </a:br>
            <a:r>
              <a:rPr lang="en-GB" sz="3100" noProof="0" dirty="0">
                <a:latin typeface="Arial" panose="020B0604020202020204" pitchFamily="34" charset="0"/>
                <a:cs typeface="Arial" panose="020B0604020202020204" pitchFamily="34" charset="0"/>
              </a:rPr>
              <a:t>Assessment 1: Individual Presentation </a:t>
            </a:r>
          </a:p>
        </p:txBody>
      </p:sp>
      <p:pic>
        <p:nvPicPr>
          <p:cNvPr id="6" name="Graphic 5" descr="Lecturer">
            <a:extLst>
              <a:ext uri="{FF2B5EF4-FFF2-40B4-BE49-F238E27FC236}">
                <a16:creationId xmlns:a16="http://schemas.microsoft.com/office/drawing/2014/main" id="{41A694CB-3B8D-538C-5A1F-9D06772679A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15383" y="1171349"/>
            <a:ext cx="4515301" cy="4515301"/>
          </a:xfrm>
          <a:prstGeom prst="rect">
            <a:avLst/>
          </a:prstGeom>
        </p:spPr>
      </p:pic>
    </p:spTree>
    <p:extLst>
      <p:ext uri="{BB962C8B-B14F-4D97-AF65-F5344CB8AC3E}">
        <p14:creationId xmlns:p14="http://schemas.microsoft.com/office/powerpoint/2010/main" val="353637189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3283E017-6F2C-81E8-E5A3-2832A0DF1B24}"/>
              </a:ext>
            </a:extLst>
          </p:cNvPr>
          <p:cNvSpPr>
            <a:spLocks noGrp="1"/>
          </p:cNvSpPr>
          <p:nvPr>
            <p:ph type="ctrTitle"/>
          </p:nvPr>
        </p:nvSpPr>
        <p:spPr>
          <a:xfrm>
            <a:off x="890338" y="640080"/>
            <a:ext cx="3734014" cy="3566160"/>
          </a:xfrm>
        </p:spPr>
        <p:txBody>
          <a:bodyPr anchor="b">
            <a:normAutofit/>
          </a:bodyPr>
          <a:lstStyle/>
          <a:p>
            <a:pPr algn="l"/>
            <a:r>
              <a:rPr lang="en-GB" sz="5400" noProof="0" dirty="0"/>
              <a:t>Introduction</a:t>
            </a:r>
          </a:p>
        </p:txBody>
      </p:sp>
      <p:sp>
        <p:nvSpPr>
          <p:cNvPr id="3" name="Subtitle 2">
            <a:extLst>
              <a:ext uri="{FF2B5EF4-FFF2-40B4-BE49-F238E27FC236}">
                <a16:creationId xmlns:a16="http://schemas.microsoft.com/office/drawing/2014/main" id="{1C4AA735-67FC-3134-1333-CF7E5F548C8E}"/>
              </a:ext>
            </a:extLst>
          </p:cNvPr>
          <p:cNvSpPr>
            <a:spLocks noGrp="1"/>
          </p:cNvSpPr>
          <p:nvPr>
            <p:ph type="subTitle" idx="1"/>
          </p:nvPr>
        </p:nvSpPr>
        <p:spPr>
          <a:xfrm>
            <a:off x="890339" y="4636008"/>
            <a:ext cx="3734014" cy="1572768"/>
          </a:xfrm>
        </p:spPr>
        <p:txBody>
          <a:bodyPr>
            <a:normAutofit/>
          </a:bodyPr>
          <a:lstStyle/>
          <a:p>
            <a:pPr algn="l"/>
            <a:r>
              <a:rPr lang="en-GB" noProof="0" dirty="0"/>
              <a:t>Understanding Jenny’s Development Through Vygotsky’s Sociocultural Theory</a:t>
            </a:r>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4" name="Picture 3">
            <a:extLst>
              <a:ext uri="{FF2B5EF4-FFF2-40B4-BE49-F238E27FC236}">
                <a16:creationId xmlns:a16="http://schemas.microsoft.com/office/drawing/2014/main" id="{2B0BF544-3957-4E66-1CE2-07F19BB39ED6}"/>
              </a:ext>
            </a:extLst>
          </p:cNvPr>
          <p:cNvPicPr>
            <a:picLocks noChangeAspect="1"/>
          </p:cNvPicPr>
          <p:nvPr/>
        </p:nvPicPr>
        <p:blipFill>
          <a:blip r:embed="rId3"/>
          <a:srcRect l="4737" r="20036"/>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09977044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0" name="Right Triangle 19">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2" name="Rectangle 21">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615203FD-1A91-1920-C8B0-925810D48C64}"/>
              </a:ext>
            </a:extLst>
          </p:cNvPr>
          <p:cNvSpPr>
            <a:spLocks noGrp="1"/>
          </p:cNvSpPr>
          <p:nvPr>
            <p:ph type="title"/>
          </p:nvPr>
        </p:nvSpPr>
        <p:spPr>
          <a:xfrm>
            <a:off x="1123356" y="1188637"/>
            <a:ext cx="9984615" cy="1597228"/>
          </a:xfrm>
        </p:spPr>
        <p:txBody>
          <a:bodyPr vert="horz" lIns="91440" tIns="45720" rIns="91440" bIns="45720" rtlCol="0" anchor="ctr">
            <a:normAutofit/>
          </a:bodyPr>
          <a:lstStyle/>
          <a:p>
            <a:r>
              <a:rPr lang="en-GB" sz="5100" b="1" noProof="0" dirty="0"/>
              <a:t>Overview of Jenny’s Situation</a:t>
            </a:r>
            <a:br>
              <a:rPr lang="en-GB" sz="5100" b="1" noProof="0" dirty="0"/>
            </a:br>
            <a:endParaRPr lang="en-GB" sz="5100" noProof="0" dirty="0"/>
          </a:p>
        </p:txBody>
      </p:sp>
      <p:pic>
        <p:nvPicPr>
          <p:cNvPr id="9" name="Content Placeholder 8">
            <a:extLst>
              <a:ext uri="{FF2B5EF4-FFF2-40B4-BE49-F238E27FC236}">
                <a16:creationId xmlns:a16="http://schemas.microsoft.com/office/drawing/2014/main" id="{2D569692-5639-7A26-56CC-87D044CE05BC}"/>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848" r="-1" b="-1"/>
          <a:stretch>
            <a:fillRect/>
          </a:stretch>
        </p:blipFill>
        <p:spPr>
          <a:xfrm>
            <a:off x="1123357" y="3018327"/>
            <a:ext cx="3533985" cy="2728198"/>
          </a:xfrm>
          <a:prstGeom prst="rect">
            <a:avLst/>
          </a:prstGeom>
        </p:spPr>
      </p:pic>
      <p:sp>
        <p:nvSpPr>
          <p:cNvPr id="3" name="Content Placeholder 2">
            <a:extLst>
              <a:ext uri="{FF2B5EF4-FFF2-40B4-BE49-F238E27FC236}">
                <a16:creationId xmlns:a16="http://schemas.microsoft.com/office/drawing/2014/main" id="{5AD807AA-6BD7-0866-A1C9-2BBE7E9DEDE7}"/>
              </a:ext>
            </a:extLst>
          </p:cNvPr>
          <p:cNvSpPr>
            <a:spLocks noGrp="1"/>
          </p:cNvSpPr>
          <p:nvPr>
            <p:ph sz="half" idx="1"/>
          </p:nvPr>
        </p:nvSpPr>
        <p:spPr>
          <a:xfrm>
            <a:off x="5255260" y="2998278"/>
            <a:ext cx="4428236" cy="2728198"/>
          </a:xfrm>
        </p:spPr>
        <p:txBody>
          <a:bodyPr vert="horz" lIns="91440" tIns="45720" rIns="91440" bIns="45720" rtlCol="0" anchor="t">
            <a:normAutofit/>
          </a:bodyPr>
          <a:lstStyle/>
          <a:p>
            <a:pPr marL="0" indent="0">
              <a:buNone/>
            </a:pPr>
            <a:r>
              <a:rPr lang="en-GB" sz="1700" noProof="0" dirty="0"/>
              <a:t>• Jenny is a 16-year-old young carer</a:t>
            </a:r>
            <a:br>
              <a:rPr lang="en-GB" sz="1700" noProof="0" dirty="0"/>
            </a:br>
            <a:r>
              <a:rPr lang="en-GB" sz="1700" noProof="0" dirty="0"/>
              <a:t>• Her father died five years ago</a:t>
            </a:r>
            <a:br>
              <a:rPr lang="en-GB" sz="1700" noProof="0" dirty="0"/>
            </a:br>
            <a:r>
              <a:rPr lang="en-GB" sz="1700" noProof="0" dirty="0"/>
              <a:t>• She now supports her mother with daily tasks</a:t>
            </a:r>
            <a:br>
              <a:rPr lang="en-GB" sz="1700" noProof="0" dirty="0"/>
            </a:br>
            <a:r>
              <a:rPr lang="en-GB" sz="1700" noProof="0" dirty="0"/>
              <a:t>• Her mother has mobility difficulties and memory problems</a:t>
            </a:r>
            <a:br>
              <a:rPr lang="en-GB" sz="1700" noProof="0" dirty="0"/>
            </a:br>
            <a:r>
              <a:rPr lang="en-GB" sz="1700" noProof="0" dirty="0"/>
              <a:t>• Jenny helps with cooking, cleaning, shopping and paperwork</a:t>
            </a:r>
            <a:br>
              <a:rPr lang="en-GB" sz="1700" noProof="0" dirty="0"/>
            </a:br>
            <a:r>
              <a:rPr lang="en-GB" sz="1700" noProof="0" dirty="0"/>
              <a:t>• Young carers often balance caring responsibilities with education (Aldridge, 2018)</a:t>
            </a:r>
          </a:p>
          <a:p>
            <a:endParaRPr lang="en-GB" sz="1700" noProof="0" dirty="0"/>
          </a:p>
        </p:txBody>
      </p:sp>
      <p:sp>
        <p:nvSpPr>
          <p:cNvPr id="7" name="TextBox 6">
            <a:extLst>
              <a:ext uri="{FF2B5EF4-FFF2-40B4-BE49-F238E27FC236}">
                <a16:creationId xmlns:a16="http://schemas.microsoft.com/office/drawing/2014/main" id="{7653E35A-7A35-AD4E-FF8A-4D5D9AA33416}"/>
              </a:ext>
            </a:extLst>
          </p:cNvPr>
          <p:cNvSpPr txBox="1"/>
          <p:nvPr/>
        </p:nvSpPr>
        <p:spPr>
          <a:xfrm>
            <a:off x="9884958" y="6870700"/>
            <a:ext cx="2307042" cy="200055"/>
          </a:xfrm>
          <a:prstGeom prst="rect">
            <a:avLst/>
          </a:prstGeom>
          <a:solidFill>
            <a:srgbClr val="000000"/>
          </a:solidFill>
        </p:spPr>
        <p:txBody>
          <a:bodyPr wrap="none" rtlCol="0">
            <a:spAutoFit/>
          </a:bodyPr>
          <a:lstStyle/>
          <a:p>
            <a:pPr algn="r">
              <a:spcAft>
                <a:spcPts val="600"/>
              </a:spcAft>
            </a:pPr>
            <a:r>
              <a:rPr lang="en-GB" sz="700" noProof="0" dirty="0">
                <a:solidFill>
                  <a:srgbClr val="FFFFFF"/>
                </a:solidFill>
                <a:hlinkClick r:id="rId4" tooltip="https://commons.wikimedia.org/wiki/Category:Young_Carers">
                  <a:extLst>
                    <a:ext uri="{A12FA001-AC4F-418D-AE19-62706E023703}">
                      <ahyp:hlinkClr xmlns:ahyp="http://schemas.microsoft.com/office/drawing/2018/hyperlinkcolor" val="tx"/>
                    </a:ext>
                  </a:extLst>
                </a:hlinkClick>
              </a:rPr>
              <a:t>This Photo</a:t>
            </a:r>
            <a:r>
              <a:rPr lang="en-GB" sz="700" noProof="0" dirty="0">
                <a:solidFill>
                  <a:srgbClr val="FFFFFF"/>
                </a:solidFill>
              </a:rPr>
              <a:t> by Unknown Author is licensed under </a:t>
            </a:r>
            <a:r>
              <a:rPr lang="en-GB" sz="700" noProof="0" dirty="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noProof="0" dirty="0">
              <a:solidFill>
                <a:srgbClr val="FFFFFF"/>
              </a:solidFill>
            </a:endParaRPr>
          </a:p>
        </p:txBody>
      </p:sp>
      <p:sp>
        <p:nvSpPr>
          <p:cNvPr id="10" name="TextBox 9">
            <a:extLst>
              <a:ext uri="{FF2B5EF4-FFF2-40B4-BE49-F238E27FC236}">
                <a16:creationId xmlns:a16="http://schemas.microsoft.com/office/drawing/2014/main" id="{4F8B39CF-C028-FEE2-6B93-9EF88BFDC448}"/>
              </a:ext>
            </a:extLst>
          </p:cNvPr>
          <p:cNvSpPr txBox="1"/>
          <p:nvPr/>
        </p:nvSpPr>
        <p:spPr>
          <a:xfrm>
            <a:off x="7565216" y="6870700"/>
            <a:ext cx="2307042" cy="200055"/>
          </a:xfrm>
          <a:prstGeom prst="rect">
            <a:avLst/>
          </a:prstGeom>
          <a:solidFill>
            <a:srgbClr val="000000"/>
          </a:solidFill>
        </p:spPr>
        <p:txBody>
          <a:bodyPr wrap="none" rtlCol="0">
            <a:spAutoFit/>
          </a:bodyPr>
          <a:lstStyle/>
          <a:p>
            <a:pPr algn="r">
              <a:spcAft>
                <a:spcPts val="600"/>
              </a:spcAft>
            </a:pPr>
            <a:r>
              <a:rPr lang="en-GB" sz="700" noProof="0" dirty="0">
                <a:solidFill>
                  <a:srgbClr val="FFFFFF"/>
                </a:solidFill>
                <a:hlinkClick r:id="rId4" tooltip="https://commons.wikimedia.org/wiki/Category:Young_Carers">
                  <a:extLst>
                    <a:ext uri="{A12FA001-AC4F-418D-AE19-62706E023703}">
                      <ahyp:hlinkClr xmlns:ahyp="http://schemas.microsoft.com/office/drawing/2018/hyperlinkcolor" val="tx"/>
                    </a:ext>
                  </a:extLst>
                </a:hlinkClick>
              </a:rPr>
              <a:t>This Photo</a:t>
            </a:r>
            <a:r>
              <a:rPr lang="en-GB" sz="700" noProof="0" dirty="0">
                <a:solidFill>
                  <a:srgbClr val="FFFFFF"/>
                </a:solidFill>
              </a:rPr>
              <a:t> by Unknown Author is licensed under </a:t>
            </a:r>
            <a:r>
              <a:rPr lang="en-GB" sz="700" noProof="0" dirty="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noProof="0" dirty="0">
              <a:solidFill>
                <a:srgbClr val="FFFFFF"/>
              </a:solidFill>
            </a:endParaRPr>
          </a:p>
        </p:txBody>
      </p:sp>
    </p:spTree>
    <p:extLst>
      <p:ext uri="{BB962C8B-B14F-4D97-AF65-F5344CB8AC3E}">
        <p14:creationId xmlns:p14="http://schemas.microsoft.com/office/powerpoint/2010/main" val="371318983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B328E5C5-5F56-3865-CFF5-CEE1F82F1EAB}"/>
              </a:ext>
            </a:extLst>
          </p:cNvPr>
          <p:cNvSpPr>
            <a:spLocks noGrp="1"/>
          </p:cNvSpPr>
          <p:nvPr>
            <p:ph type="title"/>
          </p:nvPr>
        </p:nvSpPr>
        <p:spPr>
          <a:xfrm>
            <a:off x="838199" y="548464"/>
            <a:ext cx="3807187" cy="2228074"/>
          </a:xfrm>
        </p:spPr>
        <p:txBody>
          <a:bodyPr vert="horz" lIns="91440" tIns="45720" rIns="91440" bIns="45720" rtlCol="0" anchor="ctr">
            <a:normAutofit/>
          </a:bodyPr>
          <a:lstStyle/>
          <a:p>
            <a:r>
              <a:rPr lang="en-GB" sz="4000" noProof="0" dirty="0"/>
              <a:t>Vygotsky’s sociocultural theory </a:t>
            </a:r>
          </a:p>
        </p:txBody>
      </p:sp>
      <p:sp>
        <p:nvSpPr>
          <p:cNvPr id="4" name="Content Placeholder 3">
            <a:extLst>
              <a:ext uri="{FF2B5EF4-FFF2-40B4-BE49-F238E27FC236}">
                <a16:creationId xmlns:a16="http://schemas.microsoft.com/office/drawing/2014/main" id="{15A8B5ED-D823-4380-6443-26A4A4302D31}"/>
              </a:ext>
            </a:extLst>
          </p:cNvPr>
          <p:cNvSpPr>
            <a:spLocks noGrp="1"/>
          </p:cNvSpPr>
          <p:nvPr>
            <p:ph sz="half" idx="2"/>
          </p:nvPr>
        </p:nvSpPr>
        <p:spPr>
          <a:xfrm>
            <a:off x="838201" y="2962279"/>
            <a:ext cx="3799425" cy="3143241"/>
          </a:xfrm>
        </p:spPr>
        <p:txBody>
          <a:bodyPr vert="horz" lIns="91440" tIns="45720" rIns="91440" bIns="45720" rtlCol="0">
            <a:normAutofit/>
          </a:bodyPr>
          <a:lstStyle/>
          <a:p>
            <a:pPr marL="0" indent="0">
              <a:buNone/>
            </a:pPr>
            <a:r>
              <a:rPr lang="en-GB" sz="1600" noProof="0" dirty="0"/>
              <a:t>Developed by psychologist Lev Vygotsky</a:t>
            </a:r>
            <a:br>
              <a:rPr lang="en-GB" sz="1600" noProof="0" dirty="0"/>
            </a:br>
            <a:endParaRPr lang="en-GB" sz="1600" noProof="0" dirty="0"/>
          </a:p>
          <a:p>
            <a:pPr marL="0" indent="0">
              <a:buNone/>
            </a:pPr>
            <a:r>
              <a:rPr lang="en-GB" sz="1600" noProof="0" dirty="0"/>
              <a:t>• Emphasises the role of social interaction in development (Vygotsky, 1978)</a:t>
            </a:r>
            <a:br>
              <a:rPr lang="en-GB" sz="1600" noProof="0" dirty="0"/>
            </a:br>
            <a:r>
              <a:rPr lang="en-GB" sz="1600" noProof="0" dirty="0"/>
              <a:t>• Learning and development occur through relationships with others</a:t>
            </a:r>
            <a:br>
              <a:rPr lang="en-GB" sz="1600" noProof="0" dirty="0"/>
            </a:br>
            <a:r>
              <a:rPr lang="en-GB" sz="1600" noProof="0" dirty="0"/>
              <a:t>• Cultural and environmental experiences shape thinking and behaviour</a:t>
            </a:r>
            <a:br>
              <a:rPr lang="en-GB" sz="1600" noProof="0" dirty="0"/>
            </a:br>
            <a:r>
              <a:rPr lang="en-GB" sz="1600" noProof="0" dirty="0"/>
              <a:t>• Development is influenced by support from more experienced individuals</a:t>
            </a:r>
          </a:p>
        </p:txBody>
      </p:sp>
      <p:pic>
        <p:nvPicPr>
          <p:cNvPr id="9" name="Content Placeholder 8">
            <a:extLst>
              <a:ext uri="{FF2B5EF4-FFF2-40B4-BE49-F238E27FC236}">
                <a16:creationId xmlns:a16="http://schemas.microsoft.com/office/drawing/2014/main" id="{E083DF4E-7965-7A36-4E8F-ACDA25BA8B67}"/>
              </a:ext>
            </a:extLst>
          </p:cNvPr>
          <p:cNvPicPr>
            <a:picLocks noGrp="1" noChangeAspect="1"/>
          </p:cNvPicPr>
          <p:nvPr>
            <p:ph sz="half"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4506"/>
          <a:stretch>
            <a:fillRect/>
          </a:stretch>
        </p:blipFill>
        <p:spPr>
          <a:xfrm>
            <a:off x="5010386" y="10"/>
            <a:ext cx="7181613" cy="6857990"/>
          </a:xfrm>
          <a:prstGeom prst="rect">
            <a:avLst/>
          </a:prstGeom>
          <a:effectLst/>
        </p:spPr>
      </p:pic>
      <p:sp>
        <p:nvSpPr>
          <p:cNvPr id="10" name="TextBox 9">
            <a:extLst>
              <a:ext uri="{FF2B5EF4-FFF2-40B4-BE49-F238E27FC236}">
                <a16:creationId xmlns:a16="http://schemas.microsoft.com/office/drawing/2014/main" id="{6DFD028D-A7FF-3E0E-D519-A03EE119D499}"/>
              </a:ext>
            </a:extLst>
          </p:cNvPr>
          <p:cNvSpPr txBox="1"/>
          <p:nvPr/>
        </p:nvSpPr>
        <p:spPr>
          <a:xfrm>
            <a:off x="9884957" y="6657945"/>
            <a:ext cx="2307042" cy="200055"/>
          </a:xfrm>
          <a:prstGeom prst="rect">
            <a:avLst/>
          </a:prstGeom>
          <a:solidFill>
            <a:srgbClr val="000000"/>
          </a:solidFill>
        </p:spPr>
        <p:txBody>
          <a:bodyPr wrap="none" rtlCol="0">
            <a:spAutoFit/>
          </a:bodyPr>
          <a:lstStyle/>
          <a:p>
            <a:pPr algn="r">
              <a:spcAft>
                <a:spcPts val="600"/>
              </a:spcAft>
            </a:pPr>
            <a:r>
              <a:rPr lang="en-GB" sz="700" noProof="0" dirty="0">
                <a:solidFill>
                  <a:srgbClr val="FFFFFF"/>
                </a:solidFill>
                <a:hlinkClick r:id="rId4" tooltip="https://learning-theories.org/doku.php?id=learning_theories:social_development_theory">
                  <a:extLst>
                    <a:ext uri="{A12FA001-AC4F-418D-AE19-62706E023703}">
                      <ahyp:hlinkClr xmlns:ahyp="http://schemas.microsoft.com/office/drawing/2018/hyperlinkcolor" val="tx"/>
                    </a:ext>
                  </a:extLst>
                </a:hlinkClick>
              </a:rPr>
              <a:t>This Photo</a:t>
            </a:r>
            <a:r>
              <a:rPr lang="en-GB" sz="700" noProof="0" dirty="0">
                <a:solidFill>
                  <a:srgbClr val="FFFFFF"/>
                </a:solidFill>
              </a:rPr>
              <a:t> by Unknown Author is licensed under </a:t>
            </a:r>
            <a:r>
              <a:rPr lang="en-GB" sz="700" noProof="0" dirty="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noProof="0" dirty="0">
              <a:solidFill>
                <a:srgbClr val="FFFFFF"/>
              </a:solidFill>
            </a:endParaRPr>
          </a:p>
        </p:txBody>
      </p:sp>
    </p:spTree>
    <p:extLst>
      <p:ext uri="{BB962C8B-B14F-4D97-AF65-F5344CB8AC3E}">
        <p14:creationId xmlns:p14="http://schemas.microsoft.com/office/powerpoint/2010/main" val="1174133816"/>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3FBC150C-C1DF-BC79-371C-ABF53F26CCA8}"/>
              </a:ext>
            </a:extLst>
          </p:cNvPr>
          <p:cNvSpPr>
            <a:spLocks noGrp="1"/>
          </p:cNvSpPr>
          <p:nvPr>
            <p:ph type="title"/>
          </p:nvPr>
        </p:nvSpPr>
        <p:spPr>
          <a:xfrm>
            <a:off x="6739128" y="638089"/>
            <a:ext cx="4818888" cy="1476801"/>
          </a:xfrm>
        </p:spPr>
        <p:txBody>
          <a:bodyPr vert="horz" lIns="91440" tIns="45720" rIns="91440" bIns="45720" rtlCol="0" anchor="b">
            <a:normAutofit/>
          </a:bodyPr>
          <a:lstStyle/>
          <a:p>
            <a:r>
              <a:rPr lang="en-GB" sz="3000" b="1" kern="1200" noProof="0" dirty="0">
                <a:solidFill>
                  <a:schemeClr val="tx1"/>
                </a:solidFill>
                <a:latin typeface="+mj-lt"/>
                <a:ea typeface="+mj-ea"/>
                <a:cs typeface="+mj-cs"/>
              </a:rPr>
              <a:t>Key Concepts of Sociocultural Theory</a:t>
            </a:r>
            <a:br>
              <a:rPr lang="en-GB" sz="3000" b="1" kern="1200" noProof="0" dirty="0">
                <a:solidFill>
                  <a:schemeClr val="tx1"/>
                </a:solidFill>
                <a:latin typeface="+mj-lt"/>
                <a:ea typeface="+mj-ea"/>
                <a:cs typeface="+mj-cs"/>
              </a:rPr>
            </a:br>
            <a:endParaRPr lang="en-GB" sz="3000" kern="1200" noProof="0" dirty="0">
              <a:solidFill>
                <a:schemeClr val="tx1"/>
              </a:solidFill>
              <a:latin typeface="+mj-lt"/>
              <a:ea typeface="+mj-ea"/>
              <a:cs typeface="+mj-cs"/>
            </a:endParaRPr>
          </a:p>
        </p:txBody>
      </p:sp>
      <p:pic>
        <p:nvPicPr>
          <p:cNvPr id="6" name="Content Placeholder 5">
            <a:extLst>
              <a:ext uri="{FF2B5EF4-FFF2-40B4-BE49-F238E27FC236}">
                <a16:creationId xmlns:a16="http://schemas.microsoft.com/office/drawing/2014/main" id="{FDF2C4E0-E96E-EE4E-2808-5191167D341B}"/>
              </a:ext>
            </a:extLst>
          </p:cNvPr>
          <p:cNvPicPr>
            <a:picLocks noGrp="1" noChangeAspect="1"/>
          </p:cNvPicPr>
          <p:nvPr>
            <p:ph sz="half"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30936" y="1791310"/>
            <a:ext cx="5458968" cy="3275380"/>
          </a:xfrm>
          <a:prstGeom prst="rect">
            <a:avLst/>
          </a:prstGeom>
        </p:spPr>
      </p:pic>
      <p:sp>
        <p:nvSpPr>
          <p:cNvPr id="14"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4" name="Content Placeholder 3">
            <a:extLst>
              <a:ext uri="{FF2B5EF4-FFF2-40B4-BE49-F238E27FC236}">
                <a16:creationId xmlns:a16="http://schemas.microsoft.com/office/drawing/2014/main" id="{96F4E501-A503-EC2D-324E-7BD2EEA8AA9C}"/>
              </a:ext>
            </a:extLst>
          </p:cNvPr>
          <p:cNvSpPr>
            <a:spLocks noGrp="1"/>
          </p:cNvSpPr>
          <p:nvPr>
            <p:ph sz="half" idx="2"/>
          </p:nvPr>
        </p:nvSpPr>
        <p:spPr>
          <a:xfrm>
            <a:off x="6739128" y="2664886"/>
            <a:ext cx="4818888" cy="3550789"/>
          </a:xfrm>
        </p:spPr>
        <p:txBody>
          <a:bodyPr vert="horz" lIns="91440" tIns="45720" rIns="91440" bIns="45720" rtlCol="0" anchor="t">
            <a:normAutofit fontScale="85000" lnSpcReduction="20000"/>
          </a:bodyPr>
          <a:lstStyle/>
          <a:p>
            <a:pPr marL="0" indent="0">
              <a:lnSpc>
                <a:spcPct val="150000"/>
              </a:lnSpc>
              <a:buNone/>
            </a:pPr>
            <a:r>
              <a:rPr lang="en-GB" sz="2200" b="1" noProof="0" dirty="0"/>
              <a:t>Zone of Proximal Development (ZPD)</a:t>
            </a:r>
            <a:r>
              <a:rPr lang="en-GB" sz="2200" noProof="0" dirty="0"/>
              <a:t> – tasks a person can achieve with guidance (Vygotsky, 1978)</a:t>
            </a:r>
            <a:br>
              <a:rPr lang="en-GB" sz="2200" noProof="0" dirty="0"/>
            </a:br>
            <a:r>
              <a:rPr lang="en-GB" sz="2200" noProof="0" dirty="0"/>
              <a:t>• Scaffolding – support provided by others during learning</a:t>
            </a:r>
            <a:br>
              <a:rPr lang="en-GB" sz="2200" noProof="0" dirty="0"/>
            </a:br>
            <a:r>
              <a:rPr lang="en-GB" sz="2200" noProof="0" dirty="0"/>
              <a:t>• Social relationships support cognitive and emotional development</a:t>
            </a:r>
            <a:br>
              <a:rPr lang="en-GB" sz="2200" noProof="0" dirty="0"/>
            </a:br>
            <a:r>
              <a:rPr lang="en-GB" sz="2200" noProof="0" dirty="0"/>
              <a:t>• Learning occurs through communication and shared activities (Daniels, 2016)</a:t>
            </a:r>
          </a:p>
          <a:p>
            <a:endParaRPr lang="en-GB" sz="2200" noProof="0" dirty="0"/>
          </a:p>
        </p:txBody>
      </p:sp>
      <p:sp>
        <p:nvSpPr>
          <p:cNvPr id="7" name="TextBox 6">
            <a:extLst>
              <a:ext uri="{FF2B5EF4-FFF2-40B4-BE49-F238E27FC236}">
                <a16:creationId xmlns:a16="http://schemas.microsoft.com/office/drawing/2014/main" id="{CDA08BEA-A42F-9957-84B2-71C643C1F85D}"/>
              </a:ext>
            </a:extLst>
          </p:cNvPr>
          <p:cNvSpPr txBox="1"/>
          <p:nvPr/>
        </p:nvSpPr>
        <p:spPr>
          <a:xfrm>
            <a:off x="3649813" y="4866635"/>
            <a:ext cx="2440091" cy="200055"/>
          </a:xfrm>
          <a:prstGeom prst="rect">
            <a:avLst/>
          </a:prstGeom>
          <a:solidFill>
            <a:srgbClr val="000000"/>
          </a:solidFill>
        </p:spPr>
        <p:txBody>
          <a:bodyPr wrap="none" rtlCol="0">
            <a:spAutoFit/>
          </a:bodyPr>
          <a:lstStyle/>
          <a:p>
            <a:pPr algn="r">
              <a:spcAft>
                <a:spcPts val="600"/>
              </a:spcAft>
            </a:pPr>
            <a:r>
              <a:rPr lang="en-GB" sz="700" noProof="0" dirty="0">
                <a:solidFill>
                  <a:srgbClr val="FFFFFF"/>
                </a:solidFill>
                <a:hlinkClick r:id="rId4" tooltip="https://mybrainisopen.net/timeline/zone-of-proximal-development">
                  <a:extLst>
                    <a:ext uri="{A12FA001-AC4F-418D-AE19-62706E023703}">
                      <ahyp:hlinkClr xmlns:ahyp="http://schemas.microsoft.com/office/drawing/2018/hyperlinkcolor" val="tx"/>
                    </a:ext>
                  </a:extLst>
                </a:hlinkClick>
              </a:rPr>
              <a:t>This Photo</a:t>
            </a:r>
            <a:r>
              <a:rPr lang="en-GB" sz="700" noProof="0" dirty="0">
                <a:solidFill>
                  <a:srgbClr val="FFFFFF"/>
                </a:solidFill>
              </a:rPr>
              <a:t> by Unknown Author is licensed under </a:t>
            </a:r>
            <a:r>
              <a:rPr lang="en-GB" sz="700" noProof="0" dirty="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noProof="0" dirty="0">
              <a:solidFill>
                <a:srgbClr val="FFFFFF"/>
              </a:solidFill>
            </a:endParaRPr>
          </a:p>
        </p:txBody>
      </p:sp>
    </p:spTree>
    <p:extLst>
      <p:ext uri="{BB962C8B-B14F-4D97-AF65-F5344CB8AC3E}">
        <p14:creationId xmlns:p14="http://schemas.microsoft.com/office/powerpoint/2010/main" val="123183121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06C28FA5-6F18-AE62-F3DD-2AF45E7B1F94}"/>
              </a:ext>
            </a:extLst>
          </p:cNvPr>
          <p:cNvSpPr>
            <a:spLocks noGrp="1"/>
          </p:cNvSpPr>
          <p:nvPr>
            <p:ph type="title"/>
          </p:nvPr>
        </p:nvSpPr>
        <p:spPr>
          <a:xfrm>
            <a:off x="5297762" y="329184"/>
            <a:ext cx="6251110" cy="1783080"/>
          </a:xfrm>
        </p:spPr>
        <p:txBody>
          <a:bodyPr vert="horz" lIns="91440" tIns="45720" rIns="91440" bIns="45720" rtlCol="0" anchor="b">
            <a:normAutofit/>
          </a:bodyPr>
          <a:lstStyle/>
          <a:p>
            <a:r>
              <a:rPr lang="en-GB" sz="3800" b="1" noProof="0" dirty="0"/>
              <a:t>Why This Theory Is Relevant to Jenny</a:t>
            </a:r>
            <a:br>
              <a:rPr lang="en-GB" sz="3800" b="1" noProof="0" dirty="0"/>
            </a:br>
            <a:endParaRPr lang="en-GB" sz="3800" noProof="0" dirty="0"/>
          </a:p>
        </p:txBody>
      </p:sp>
      <p:pic>
        <p:nvPicPr>
          <p:cNvPr id="6" name="Content Placeholder 5">
            <a:extLst>
              <a:ext uri="{FF2B5EF4-FFF2-40B4-BE49-F238E27FC236}">
                <a16:creationId xmlns:a16="http://schemas.microsoft.com/office/drawing/2014/main" id="{6EF65456-8767-E3A6-BAF2-F2E5E1BD76E5}"/>
              </a:ext>
            </a:extLst>
          </p:cNvPr>
          <p:cNvPicPr>
            <a:picLocks noGrp="1" noChangeAspect="1"/>
          </p:cNvPicPr>
          <p:nvPr>
            <p:ph sz="half"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9538" r="29545"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3"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4" name="Content Placeholder 3">
            <a:extLst>
              <a:ext uri="{FF2B5EF4-FFF2-40B4-BE49-F238E27FC236}">
                <a16:creationId xmlns:a16="http://schemas.microsoft.com/office/drawing/2014/main" id="{CBD349F4-EFC9-5E5C-448D-AD68757F65A6}"/>
              </a:ext>
            </a:extLst>
          </p:cNvPr>
          <p:cNvSpPr>
            <a:spLocks noGrp="1"/>
          </p:cNvSpPr>
          <p:nvPr>
            <p:ph sz="half" idx="2"/>
          </p:nvPr>
        </p:nvSpPr>
        <p:spPr>
          <a:xfrm>
            <a:off x="5297762" y="2706624"/>
            <a:ext cx="6251110" cy="3483864"/>
          </a:xfrm>
        </p:spPr>
        <p:txBody>
          <a:bodyPr vert="horz" lIns="91440" tIns="45720" rIns="91440" bIns="45720" rtlCol="0">
            <a:normAutofit/>
          </a:bodyPr>
          <a:lstStyle/>
          <a:p>
            <a:pPr marL="0"/>
            <a:r>
              <a:rPr lang="en-GB" sz="2200" noProof="0" dirty="0">
                <a:latin typeface="Arial" panose="020B0604020202020204" pitchFamily="34" charset="0"/>
                <a:cs typeface="Arial" panose="020B0604020202020204" pitchFamily="34" charset="0"/>
              </a:rPr>
              <a:t>Sociocultural theory helps explain Jenny’s situation because:</a:t>
            </a:r>
          </a:p>
          <a:p>
            <a:pPr marL="0"/>
            <a:r>
              <a:rPr lang="en-GB" sz="2200" noProof="0" dirty="0">
                <a:latin typeface="Arial" panose="020B0604020202020204" pitchFamily="34" charset="0"/>
                <a:cs typeface="Arial" panose="020B0604020202020204" pitchFamily="34" charset="0"/>
              </a:rPr>
              <a:t>Her development is influenced by her family environment</a:t>
            </a:r>
            <a:br>
              <a:rPr lang="en-GB" sz="2200" noProof="0" dirty="0">
                <a:latin typeface="Arial" panose="020B0604020202020204" pitchFamily="34" charset="0"/>
                <a:cs typeface="Arial" panose="020B0604020202020204" pitchFamily="34" charset="0"/>
              </a:rPr>
            </a:br>
            <a:r>
              <a:rPr lang="en-GB" sz="2200" noProof="0" dirty="0">
                <a:latin typeface="Arial" panose="020B0604020202020204" pitchFamily="34" charset="0"/>
                <a:cs typeface="Arial" panose="020B0604020202020204" pitchFamily="34" charset="0"/>
              </a:rPr>
              <a:t>• Caring responsibilities have shaped her daily experiences</a:t>
            </a:r>
            <a:br>
              <a:rPr lang="en-GB" sz="2200" noProof="0" dirty="0">
                <a:latin typeface="Arial" panose="020B0604020202020204" pitchFamily="34" charset="0"/>
                <a:cs typeface="Arial" panose="020B0604020202020204" pitchFamily="34" charset="0"/>
              </a:rPr>
            </a:br>
            <a:r>
              <a:rPr lang="en-GB" sz="2200" noProof="0" dirty="0">
                <a:latin typeface="Arial" panose="020B0604020202020204" pitchFamily="34" charset="0"/>
                <a:cs typeface="Arial" panose="020B0604020202020204" pitchFamily="34" charset="0"/>
              </a:rPr>
              <a:t>• Social support and guidance can influence her wellbeing (Daniels, 2016)</a:t>
            </a:r>
            <a:br>
              <a:rPr lang="en-GB" sz="2200" noProof="0" dirty="0">
                <a:latin typeface="Arial" panose="020B0604020202020204" pitchFamily="34" charset="0"/>
                <a:cs typeface="Arial" panose="020B0604020202020204" pitchFamily="34" charset="0"/>
              </a:rPr>
            </a:br>
            <a:r>
              <a:rPr lang="en-GB" sz="2200" noProof="0" dirty="0">
                <a:latin typeface="Arial" panose="020B0604020202020204" pitchFamily="34" charset="0"/>
                <a:cs typeface="Arial" panose="020B0604020202020204" pitchFamily="34" charset="0"/>
              </a:rPr>
              <a:t>• Adolescence is an important stage for learning social and emotional skills (Santrock, 2020)</a:t>
            </a:r>
          </a:p>
          <a:p>
            <a:endParaRPr lang="en-GB" sz="2200" noProof="0" dirty="0"/>
          </a:p>
        </p:txBody>
      </p:sp>
    </p:spTree>
    <p:extLst>
      <p:ext uri="{BB962C8B-B14F-4D97-AF65-F5344CB8AC3E}">
        <p14:creationId xmlns:p14="http://schemas.microsoft.com/office/powerpoint/2010/main" val="366096657"/>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4D79A2-BB12-DB3A-C050-E92E6DD92ADD}"/>
              </a:ext>
            </a:extLst>
          </p:cNvPr>
          <p:cNvSpPr>
            <a:spLocks noGrp="1"/>
          </p:cNvSpPr>
          <p:nvPr>
            <p:ph type="title"/>
          </p:nvPr>
        </p:nvSpPr>
        <p:spPr>
          <a:xfrm>
            <a:off x="838200" y="557189"/>
            <a:ext cx="3374136" cy="5567891"/>
          </a:xfrm>
        </p:spPr>
        <p:txBody>
          <a:bodyPr>
            <a:normAutofit/>
          </a:bodyPr>
          <a:lstStyle/>
          <a:p>
            <a:r>
              <a:rPr lang="en-GB" b="1" noProof="0"/>
              <a:t>Impact on Jenny’s Development</a:t>
            </a:r>
            <a:br>
              <a:rPr lang="en-GB" b="1" noProof="0"/>
            </a:br>
            <a:endParaRPr lang="en-GB" noProof="0"/>
          </a:p>
        </p:txBody>
      </p:sp>
      <p:graphicFrame>
        <p:nvGraphicFramePr>
          <p:cNvPr id="5" name="Content Placeholder 2">
            <a:extLst>
              <a:ext uri="{FF2B5EF4-FFF2-40B4-BE49-F238E27FC236}">
                <a16:creationId xmlns:a16="http://schemas.microsoft.com/office/drawing/2014/main" id="{9A2D629B-2D00-0CD3-CF6A-A58F2D04149F}"/>
              </a:ext>
            </a:extLst>
          </p:cNvPr>
          <p:cNvGraphicFramePr>
            <a:graphicFrameLocks noGrp="1"/>
          </p:cNvGraphicFramePr>
          <p:nvPr>
            <p:ph idx="1"/>
            <p:extLst>
              <p:ext uri="{D42A27DB-BD31-4B8C-83A1-F6EECF244321}">
                <p14:modId xmlns:p14="http://schemas.microsoft.com/office/powerpoint/2010/main" val="2744194686"/>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4076616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58254" y="-358254"/>
            <a:ext cx="6858000" cy="7574507"/>
          </a:xfrm>
          <a:prstGeom prst="rect">
            <a:avLst/>
          </a:prstGeom>
          <a:ln>
            <a:noFill/>
          </a:ln>
          <a:effectLst>
            <a:outerShdw blurRad="304800" dist="317500" sx="94000" sy="94000" algn="l"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7DEEF6-714B-2901-EC28-F5EDD19B247D}"/>
              </a:ext>
            </a:extLst>
          </p:cNvPr>
          <p:cNvSpPr>
            <a:spLocks noGrp="1"/>
          </p:cNvSpPr>
          <p:nvPr>
            <p:ph type="title"/>
          </p:nvPr>
        </p:nvSpPr>
        <p:spPr>
          <a:xfrm>
            <a:off x="758952" y="4853796"/>
            <a:ext cx="5337048" cy="1288211"/>
          </a:xfrm>
        </p:spPr>
        <p:txBody>
          <a:bodyPr anchor="b">
            <a:normAutofit/>
          </a:bodyPr>
          <a:lstStyle/>
          <a:p>
            <a:r>
              <a:rPr lang="en-GB" sz="4000" b="1" noProof="0"/>
              <a:t>Nature and Nurture</a:t>
            </a:r>
            <a:br>
              <a:rPr lang="en-GB" sz="4000" b="1" noProof="0"/>
            </a:br>
            <a:endParaRPr lang="en-GB" sz="4000" noProof="0" dirty="0"/>
          </a:p>
        </p:txBody>
      </p:sp>
      <p:pic>
        <p:nvPicPr>
          <p:cNvPr id="5" name="Picture 4">
            <a:extLst>
              <a:ext uri="{FF2B5EF4-FFF2-40B4-BE49-F238E27FC236}">
                <a16:creationId xmlns:a16="http://schemas.microsoft.com/office/drawing/2014/main" id="{85113600-9185-AF41-C56A-DDC3F7D7EAA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1023" b="11436"/>
          <a:stretch>
            <a:fillRect/>
          </a:stretch>
        </p:blipFill>
        <p:spPr>
          <a:xfrm>
            <a:off x="724620" y="1551020"/>
            <a:ext cx="5166894" cy="1836055"/>
          </a:xfrm>
          <a:prstGeom prst="rect">
            <a:avLst/>
          </a:prstGeom>
        </p:spPr>
      </p:pic>
      <p:sp>
        <p:nvSpPr>
          <p:cNvPr id="3" name="Content Placeholder 2">
            <a:extLst>
              <a:ext uri="{FF2B5EF4-FFF2-40B4-BE49-F238E27FC236}">
                <a16:creationId xmlns:a16="http://schemas.microsoft.com/office/drawing/2014/main" id="{250C37DF-19EF-87FA-F0EC-5492CED4C740}"/>
              </a:ext>
            </a:extLst>
          </p:cNvPr>
          <p:cNvSpPr>
            <a:spLocks noGrp="1"/>
          </p:cNvSpPr>
          <p:nvPr>
            <p:ph idx="1"/>
          </p:nvPr>
        </p:nvSpPr>
        <p:spPr>
          <a:xfrm>
            <a:off x="6516547" y="81023"/>
            <a:ext cx="5544273" cy="6667018"/>
          </a:xfrm>
        </p:spPr>
        <p:txBody>
          <a:bodyPr anchor="ctr">
            <a:normAutofit/>
          </a:bodyPr>
          <a:lstStyle/>
          <a:p>
            <a:pPr marL="0" indent="0">
              <a:buNone/>
            </a:pPr>
            <a:r>
              <a:rPr lang="en-GB" sz="1600" noProof="0"/>
              <a:t>Development is influenced by both biological and environmental factors</a:t>
            </a:r>
          </a:p>
          <a:p>
            <a:pPr>
              <a:buNone/>
            </a:pPr>
            <a:r>
              <a:rPr lang="en-GB" sz="1600" b="1"/>
              <a:t>Nature (biological influences):</a:t>
            </a:r>
            <a:endParaRPr lang="en-GB" sz="1600"/>
          </a:p>
          <a:p>
            <a:pPr>
              <a:buFont typeface="Arial" panose="020B0604020202020204" pitchFamily="34" charset="0"/>
              <a:buChar char="•"/>
            </a:pPr>
            <a:r>
              <a:rPr lang="en-GB" sz="1600"/>
              <a:t>Brain development during adolescence may affect emotions, coping and behaviour (Santrock, 2020)</a:t>
            </a:r>
          </a:p>
          <a:p>
            <a:pPr>
              <a:buFont typeface="Arial" panose="020B0604020202020204" pitchFamily="34" charset="0"/>
              <a:buChar char="•"/>
            </a:pPr>
            <a:r>
              <a:rPr lang="en-GB" sz="1600"/>
              <a:t>Hormonal changes may increase stress sensitivity and mood changes</a:t>
            </a:r>
          </a:p>
          <a:p>
            <a:pPr>
              <a:buNone/>
            </a:pPr>
            <a:r>
              <a:rPr lang="en-GB" sz="1600" b="1"/>
              <a:t>Nurture (environmental influences):</a:t>
            </a:r>
            <a:endParaRPr lang="en-GB" sz="1600"/>
          </a:p>
          <a:p>
            <a:pPr>
              <a:buFont typeface="Arial" panose="020B0604020202020204" pitchFamily="34" charset="0"/>
              <a:buChar char="•"/>
            </a:pPr>
            <a:r>
              <a:rPr lang="en-GB" sz="1600"/>
              <a:t>Jenny’s father’s death and caring role shape her daily experiences</a:t>
            </a:r>
          </a:p>
          <a:p>
            <a:pPr>
              <a:buFont typeface="Arial" panose="020B0604020202020204" pitchFamily="34" charset="0"/>
              <a:buChar char="•"/>
            </a:pPr>
            <a:r>
              <a:rPr lang="en-GB" sz="1600"/>
              <a:t>Family demands, grief and reduced free time may affect her wellbeing</a:t>
            </a:r>
          </a:p>
          <a:p>
            <a:pPr>
              <a:buFont typeface="Arial" panose="020B0604020202020204" pitchFamily="34" charset="0"/>
              <a:buChar char="•"/>
            </a:pPr>
            <a:r>
              <a:rPr lang="en-GB" sz="1600"/>
              <a:t>Support from school, professionals and the community may protect development (Berk, 2018)</a:t>
            </a:r>
          </a:p>
          <a:p>
            <a:pPr>
              <a:buNone/>
            </a:pPr>
            <a:r>
              <a:rPr lang="en-GB" sz="1600" b="1"/>
              <a:t>Link to Vygotsky’s theory:</a:t>
            </a:r>
            <a:endParaRPr lang="en-GB" sz="1600"/>
          </a:p>
          <a:p>
            <a:pPr>
              <a:buFont typeface="Arial" panose="020B0604020202020204" pitchFamily="34" charset="0"/>
              <a:buChar char="•"/>
            </a:pPr>
            <a:r>
              <a:rPr lang="en-GB" sz="1600"/>
              <a:t>Vygotsky’s sociocultural theory places stronger emphasis on nurture</a:t>
            </a:r>
          </a:p>
          <a:p>
            <a:pPr>
              <a:buFont typeface="Arial" panose="020B0604020202020204" pitchFamily="34" charset="0"/>
              <a:buChar char="•"/>
            </a:pPr>
            <a:r>
              <a:rPr lang="en-GB" sz="1600"/>
              <a:t>This is because development is shaped through social interaction, guidance and environment (Vygotsky, 1978)</a:t>
            </a:r>
          </a:p>
          <a:p>
            <a:pPr>
              <a:buFont typeface="Arial" panose="020B0604020202020204" pitchFamily="34" charset="0"/>
              <a:buChar char="•"/>
            </a:pPr>
            <a:r>
              <a:rPr lang="en-GB" sz="1600"/>
              <a:t>Jenny’s experiences show how family and social context can influence development</a:t>
            </a:r>
          </a:p>
          <a:p>
            <a:endParaRPr lang="en-GB" sz="1100" noProof="0" dirty="0"/>
          </a:p>
        </p:txBody>
      </p:sp>
    </p:spTree>
    <p:extLst>
      <p:ext uri="{BB962C8B-B14F-4D97-AF65-F5344CB8AC3E}">
        <p14:creationId xmlns:p14="http://schemas.microsoft.com/office/powerpoint/2010/main" val="2543794465"/>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 name="Rectangle 29">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7" name="Rectangle 26">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FA70518-66DD-8655-B8FE-723C06813040}"/>
              </a:ext>
            </a:extLst>
          </p:cNvPr>
          <p:cNvSpPr>
            <a:spLocks noGrp="1"/>
          </p:cNvSpPr>
          <p:nvPr>
            <p:ph type="title"/>
          </p:nvPr>
        </p:nvSpPr>
        <p:spPr>
          <a:xfrm>
            <a:off x="1115568" y="548640"/>
            <a:ext cx="10168128" cy="1179576"/>
          </a:xfrm>
        </p:spPr>
        <p:txBody>
          <a:bodyPr vert="horz" lIns="91440" tIns="45720" rIns="91440" bIns="45720" rtlCol="0" anchor="ctr">
            <a:normAutofit/>
          </a:bodyPr>
          <a:lstStyle/>
          <a:p>
            <a:r>
              <a:rPr lang="en-US" sz="3700" b="1" noProof="0"/>
              <a:t>Strategies to Support Jenny</a:t>
            </a:r>
            <a:br>
              <a:rPr lang="en-US" sz="3700" b="1" noProof="0"/>
            </a:br>
            <a:endParaRPr lang="en-US" sz="3700" noProof="0"/>
          </a:p>
        </p:txBody>
      </p:sp>
      <p:sp>
        <p:nvSpPr>
          <p:cNvPr id="29" name="Rectangle 28">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Content Placeholder 5">
            <a:extLst>
              <a:ext uri="{FF2B5EF4-FFF2-40B4-BE49-F238E27FC236}">
                <a16:creationId xmlns:a16="http://schemas.microsoft.com/office/drawing/2014/main" id="{9F351A29-4A91-3FF0-6437-1D2E72D22729}"/>
              </a:ext>
            </a:extLst>
          </p:cNvPr>
          <p:cNvPicPr>
            <a:picLocks noGrp="1" noChangeAspect="1"/>
          </p:cNvPicPr>
          <p:nvPr>
            <p:ph sz="half"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703" r="2" b="3"/>
          <a:stretch>
            <a:fillRect/>
          </a:stretch>
        </p:blipFill>
        <p:spPr>
          <a:xfrm>
            <a:off x="908304" y="2478024"/>
            <a:ext cx="4323453" cy="3694176"/>
          </a:xfrm>
          <a:prstGeom prst="rect">
            <a:avLst/>
          </a:prstGeom>
        </p:spPr>
      </p:pic>
      <p:sp>
        <p:nvSpPr>
          <p:cNvPr id="4" name="Content Placeholder 3">
            <a:extLst>
              <a:ext uri="{FF2B5EF4-FFF2-40B4-BE49-F238E27FC236}">
                <a16:creationId xmlns:a16="http://schemas.microsoft.com/office/drawing/2014/main" id="{CF0942DF-B846-07B7-DCA9-00810FF87848}"/>
              </a:ext>
            </a:extLst>
          </p:cNvPr>
          <p:cNvSpPr>
            <a:spLocks noGrp="1"/>
          </p:cNvSpPr>
          <p:nvPr>
            <p:ph sz="half" idx="2"/>
          </p:nvPr>
        </p:nvSpPr>
        <p:spPr>
          <a:xfrm>
            <a:off x="5393802" y="2135124"/>
            <a:ext cx="5889894" cy="4379976"/>
          </a:xfrm>
        </p:spPr>
        <p:txBody>
          <a:bodyPr vert="horz" lIns="91440" tIns="45720" rIns="91440" bIns="45720" rtlCol="0" anchor="ctr">
            <a:normAutofit fontScale="92500" lnSpcReduction="10000"/>
          </a:bodyPr>
          <a:lstStyle/>
          <a:p>
            <a:pPr marL="0" indent="0">
              <a:buNone/>
            </a:pPr>
            <a:r>
              <a:rPr lang="en-US" sz="2600" noProof="0" dirty="0">
                <a:latin typeface="Arial" panose="020B0604020202020204" pitchFamily="34" charset="0"/>
                <a:cs typeface="Arial" panose="020B0604020202020204" pitchFamily="34" charset="0"/>
              </a:rPr>
              <a:t>Support strategies could include:</a:t>
            </a:r>
          </a:p>
          <a:p>
            <a:pPr marL="0"/>
            <a:endParaRPr lang="en-US" sz="1400" noProof="0" dirty="0"/>
          </a:p>
          <a:p>
            <a:pPr marL="0" marR="0" lvl="0" indent="0" algn="l" defTabSz="914400" rtl="0" eaLnBrk="0" fontAlgn="base" latinLnBrk="0" hangingPunct="0">
              <a:lnSpc>
                <a:spcPct val="100000"/>
              </a:lnSpc>
              <a:spcBef>
                <a:spcPct val="0"/>
              </a:spcBef>
              <a:spcAft>
                <a:spcPct val="0"/>
              </a:spcAft>
              <a:buClrTx/>
              <a:buSzTx/>
              <a:buFontTx/>
              <a:buChar char="•"/>
              <a:tabLst/>
              <a:defRPr/>
            </a:pPr>
            <a:r>
              <a:rPr kumimoji="0" lang="en-US" altLang="en-US" sz="180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Young carer support groups to reduce isolation and provide emotional support (Aldridge, 2018)</a:t>
            </a:r>
          </a:p>
          <a:p>
            <a:pPr marL="0" marR="0" lvl="0" indent="0" algn="l" defTabSz="914400" rtl="0" eaLnBrk="0" fontAlgn="base" latinLnBrk="0" hangingPunct="0">
              <a:lnSpc>
                <a:spcPct val="100000"/>
              </a:lnSpc>
              <a:spcBef>
                <a:spcPct val="0"/>
              </a:spcBef>
              <a:spcAft>
                <a:spcPct val="0"/>
              </a:spcAft>
              <a:buClrTx/>
              <a:buSzTx/>
              <a:buFontTx/>
              <a:buChar char="•"/>
              <a:tabLst/>
              <a:defRPr/>
            </a:pPr>
            <a:endParaRPr kumimoji="0" lang="en-US" altLang="en-US" sz="180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Char char="•"/>
              <a:tabLst/>
              <a:defRPr/>
            </a:pPr>
            <a:r>
              <a:rPr kumimoji="0" lang="en-US" altLang="en-US" sz="180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Counselling or emotional support to help Jenny manage grief, stress and responsibility (Berk, 2018)</a:t>
            </a:r>
          </a:p>
          <a:p>
            <a:pPr marL="0" marR="0" lvl="0" indent="0" algn="l" defTabSz="914400" rtl="0" eaLnBrk="0" fontAlgn="base" latinLnBrk="0" hangingPunct="0">
              <a:lnSpc>
                <a:spcPct val="100000"/>
              </a:lnSpc>
              <a:spcBef>
                <a:spcPct val="0"/>
              </a:spcBef>
              <a:spcAft>
                <a:spcPct val="0"/>
              </a:spcAft>
              <a:buClrTx/>
              <a:buSzTx/>
              <a:buFontTx/>
              <a:buChar char="•"/>
              <a:tabLst/>
              <a:defRPr/>
            </a:pPr>
            <a:endParaRPr kumimoji="0" lang="en-US" altLang="en-US" sz="180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Char char="•"/>
              <a:tabLst/>
              <a:defRPr/>
            </a:pPr>
            <a:r>
              <a:rPr kumimoji="0" lang="en-US" altLang="en-US" sz="180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School-based support to help with attendance, flexibility and academic progress (Aldridge, 2018)</a:t>
            </a:r>
          </a:p>
          <a:p>
            <a:pPr marL="0" marR="0" lvl="0" indent="0" algn="l" defTabSz="914400" rtl="0" eaLnBrk="0" fontAlgn="base" latinLnBrk="0" hangingPunct="0">
              <a:lnSpc>
                <a:spcPct val="100000"/>
              </a:lnSpc>
              <a:spcBef>
                <a:spcPct val="0"/>
              </a:spcBef>
              <a:spcAft>
                <a:spcPct val="0"/>
              </a:spcAft>
              <a:buClrTx/>
              <a:buSzTx/>
              <a:buFontTx/>
              <a:buChar char="•"/>
              <a:tabLst/>
              <a:defRPr/>
            </a:pPr>
            <a:endParaRPr kumimoji="0" lang="en-US" altLang="en-US" sz="180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Char char="•"/>
              <a:tabLst/>
              <a:defRPr/>
            </a:pPr>
            <a:r>
              <a:rPr kumimoji="0" lang="en-US" altLang="en-US" sz="180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Community care services for her mother to reduce the level of responsibility placed on Jenny (Berk, 2018)</a:t>
            </a:r>
          </a:p>
          <a:p>
            <a:pPr marL="0" marR="0" lvl="0" indent="0" algn="l" defTabSz="914400" rtl="0" eaLnBrk="0" fontAlgn="base" latinLnBrk="0" hangingPunct="0">
              <a:lnSpc>
                <a:spcPct val="100000"/>
              </a:lnSpc>
              <a:spcBef>
                <a:spcPct val="0"/>
              </a:spcBef>
              <a:spcAft>
                <a:spcPct val="0"/>
              </a:spcAft>
              <a:buClrTx/>
              <a:buSzTx/>
              <a:buFontTx/>
              <a:buChar char="•"/>
              <a:tabLst/>
              <a:defRPr/>
            </a:pPr>
            <a:endParaRPr kumimoji="0" lang="en-US" altLang="en-US" sz="180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Char char="•"/>
              <a:tabLst/>
              <a:defRPr/>
            </a:pPr>
            <a:r>
              <a:rPr kumimoji="0" lang="en-US" altLang="en-US" sz="180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Social opportunities and respite so Jenny can take part in friendships and normal adolescent activities (Santrock, 2020)</a:t>
            </a:r>
            <a:endParaRPr lang="en-US" sz="1400" noProof="0" dirty="0"/>
          </a:p>
        </p:txBody>
      </p:sp>
    </p:spTree>
    <p:extLst>
      <p:ext uri="{BB962C8B-B14F-4D97-AF65-F5344CB8AC3E}">
        <p14:creationId xmlns:p14="http://schemas.microsoft.com/office/powerpoint/2010/main" val="58651233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6" name="Content Placeholder 5">
            <a:extLst>
              <a:ext uri="{FF2B5EF4-FFF2-40B4-BE49-F238E27FC236}">
                <a16:creationId xmlns:a16="http://schemas.microsoft.com/office/drawing/2014/main" id="{F6E50AA0-9203-9307-2F65-E74B17C9300B}"/>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4124" r="21626" b="3331"/>
          <a:stretch>
            <a:fillRect/>
          </a:stretch>
        </p:blipFill>
        <p:spPr>
          <a:xfrm>
            <a:off x="5633420" y="10"/>
            <a:ext cx="6558579" cy="6857990"/>
          </a:xfrm>
          <a:prstGeom prst="rect">
            <a:avLst/>
          </a:prstGeom>
        </p:spPr>
      </p:pic>
      <p:sp>
        <p:nvSpPr>
          <p:cNvPr id="14" name="Rectangle 13">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486C3F47-6BC4-AE28-01BB-3EC838133403}"/>
              </a:ext>
            </a:extLst>
          </p:cNvPr>
          <p:cNvSpPr>
            <a:spLocks noGrp="1"/>
          </p:cNvSpPr>
          <p:nvPr>
            <p:ph type="title"/>
          </p:nvPr>
        </p:nvSpPr>
        <p:spPr>
          <a:xfrm>
            <a:off x="371094" y="1161288"/>
            <a:ext cx="3438144" cy="1124712"/>
          </a:xfrm>
        </p:spPr>
        <p:txBody>
          <a:bodyPr vert="horz" lIns="91440" tIns="45720" rIns="91440" bIns="45720" rtlCol="0" anchor="b">
            <a:normAutofit/>
          </a:bodyPr>
          <a:lstStyle/>
          <a:p>
            <a:r>
              <a:rPr lang="en-GB" sz="2400" b="1" noProof="0" dirty="0"/>
              <a:t>Applying Sociocultural Theory to Support</a:t>
            </a:r>
            <a:br>
              <a:rPr lang="en-GB" sz="2400" b="1" noProof="0" dirty="0"/>
            </a:br>
            <a:endParaRPr lang="en-GB" sz="2400" noProof="0" dirty="0"/>
          </a:p>
        </p:txBody>
      </p:sp>
      <p:sp>
        <p:nvSpPr>
          <p:cNvPr id="16" name="Rectangle 15">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solidFill>
                <a:prstClr val="white"/>
              </a:solidFill>
              <a:latin typeface="Calibri" panose="020F0502020204030204"/>
            </a:endParaRPr>
          </a:p>
        </p:txBody>
      </p:sp>
      <p:sp>
        <p:nvSpPr>
          <p:cNvPr id="18" name="Rectangle 1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99678DD-4DAD-098B-0FB6-7146B66944FC}"/>
              </a:ext>
            </a:extLst>
          </p:cNvPr>
          <p:cNvSpPr>
            <a:spLocks noGrp="1"/>
          </p:cNvSpPr>
          <p:nvPr>
            <p:ph sz="half" idx="1"/>
          </p:nvPr>
        </p:nvSpPr>
        <p:spPr>
          <a:xfrm>
            <a:off x="371093" y="2718053"/>
            <a:ext cx="5497272" cy="3939891"/>
          </a:xfrm>
        </p:spPr>
        <p:txBody>
          <a:bodyPr vert="horz" lIns="91440" tIns="45720" rIns="91440" bIns="45720" rtlCol="0" anchor="t">
            <a:normAutofit fontScale="92500" lnSpcReduction="20000"/>
          </a:bodyPr>
          <a:lstStyle/>
          <a:p>
            <a:pPr marL="0" indent="0">
              <a:buNone/>
            </a:pPr>
            <a:r>
              <a:rPr lang="en-GB" sz="2200" noProof="0" dirty="0">
                <a:latin typeface="Arial" panose="020B0604020202020204" pitchFamily="34" charset="0"/>
                <a:cs typeface="Arial" panose="020B0604020202020204" pitchFamily="34" charset="0"/>
              </a:rPr>
              <a:t>Support based on sociocultural theory could include:</a:t>
            </a:r>
          </a:p>
          <a:p>
            <a:pPr marL="0" indent="0">
              <a:buNone/>
            </a:pPr>
            <a:endParaRPr lang="en-GB" sz="1900" noProof="0" dirty="0"/>
          </a:p>
          <a:p>
            <a:pPr marL="0" marR="0" lvl="0" indent="0" algn="l" defTabSz="914400" rtl="0" eaLnBrk="0" fontAlgn="base" latinLnBrk="0" hangingPunct="0">
              <a:lnSpc>
                <a:spcPct val="100000"/>
              </a:lnSpc>
              <a:spcBef>
                <a:spcPct val="0"/>
              </a:spcBef>
              <a:spcAft>
                <a:spcPct val="0"/>
              </a:spcAft>
              <a:buClrTx/>
              <a:buSzTx/>
              <a:buFontTx/>
              <a:buChar char="•"/>
              <a:tabLst/>
              <a:defRPr/>
            </a:pPr>
            <a:r>
              <a:rPr kumimoji="0" lang="en-US" altLang="en-US" sz="19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Mentoring from teachers or youth workers, as development is supported by more knowledgeable others </a:t>
            </a:r>
            <a:r>
              <a:rPr kumimoji="0" lang="en-US" altLang="en-US" sz="190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(Vygotsky, 1978)</a:t>
            </a:r>
          </a:p>
          <a:p>
            <a:pPr marL="0" marR="0" lvl="0" indent="0" algn="l" defTabSz="914400" rtl="0" eaLnBrk="0" fontAlgn="base" latinLnBrk="0" hangingPunct="0">
              <a:lnSpc>
                <a:spcPct val="100000"/>
              </a:lnSpc>
              <a:spcBef>
                <a:spcPct val="0"/>
              </a:spcBef>
              <a:spcAft>
                <a:spcPct val="0"/>
              </a:spcAft>
              <a:buClrTx/>
              <a:buSzTx/>
              <a:buFontTx/>
              <a:buChar char="•"/>
              <a:tabLst/>
              <a:defRPr/>
            </a:pPr>
            <a:endParaRPr kumimoji="0" lang="en-US" altLang="en-US" sz="19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Char char="•"/>
              <a:tabLst/>
              <a:defRPr/>
            </a:pPr>
            <a:r>
              <a:rPr kumimoji="0" lang="en-US" altLang="en-US" sz="19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Guidance from professionals to support coping strategies through structured support </a:t>
            </a:r>
            <a:r>
              <a:rPr kumimoji="0" lang="en-US" altLang="en-US" sz="190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(Wood, Bruner and Ross, 1976)</a:t>
            </a:r>
          </a:p>
          <a:p>
            <a:pPr marL="0" marR="0" lvl="0" indent="0" algn="l" defTabSz="914400" rtl="0" eaLnBrk="0" fontAlgn="base" latinLnBrk="0" hangingPunct="0">
              <a:lnSpc>
                <a:spcPct val="100000"/>
              </a:lnSpc>
              <a:spcBef>
                <a:spcPct val="0"/>
              </a:spcBef>
              <a:spcAft>
                <a:spcPct val="0"/>
              </a:spcAft>
              <a:buClrTx/>
              <a:buSzTx/>
              <a:buFontTx/>
              <a:buChar char="•"/>
              <a:tabLst/>
              <a:defRPr/>
            </a:pPr>
            <a:endParaRPr kumimoji="0" lang="en-US" altLang="en-US" sz="19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Char char="•"/>
              <a:tabLst/>
              <a:defRPr/>
            </a:pPr>
            <a:r>
              <a:rPr kumimoji="0" lang="en-US" altLang="en-US" sz="19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Encouraging positive peer relationships, as social interaction supports development </a:t>
            </a:r>
            <a:r>
              <a:rPr kumimoji="0" lang="en-US" altLang="en-US" sz="190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(Daniels, 2016)</a:t>
            </a:r>
          </a:p>
          <a:p>
            <a:pPr marL="0" marR="0" lvl="0" indent="0" algn="l" defTabSz="914400" rtl="0" eaLnBrk="0" fontAlgn="base" latinLnBrk="0" hangingPunct="0">
              <a:lnSpc>
                <a:spcPct val="100000"/>
              </a:lnSpc>
              <a:spcBef>
                <a:spcPct val="0"/>
              </a:spcBef>
              <a:spcAft>
                <a:spcPct val="0"/>
              </a:spcAft>
              <a:buClrTx/>
              <a:buSzTx/>
              <a:buFontTx/>
              <a:buChar char="•"/>
              <a:tabLst/>
              <a:defRPr/>
            </a:pPr>
            <a:endParaRPr kumimoji="0" lang="en-US" altLang="en-US" sz="19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0"/>
              </a:spcBef>
              <a:spcAft>
                <a:spcPct val="0"/>
              </a:spcAft>
              <a:buClrTx/>
              <a:buSzTx/>
              <a:buFontTx/>
              <a:buChar char="•"/>
              <a:tabLst/>
              <a:defRPr/>
            </a:pPr>
            <a:r>
              <a:rPr kumimoji="0" lang="en-US" altLang="en-US" sz="19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Providing opportunities for social learning and development </a:t>
            </a:r>
            <a:r>
              <a:rPr kumimoji="0" lang="en-US" altLang="en-US" sz="190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(Daniels, 2016)</a:t>
            </a:r>
            <a:endParaRPr lang="en-GB" sz="1900" noProof="0" dirty="0"/>
          </a:p>
        </p:txBody>
      </p:sp>
      <p:sp>
        <p:nvSpPr>
          <p:cNvPr id="7" name="TextBox 6">
            <a:extLst>
              <a:ext uri="{FF2B5EF4-FFF2-40B4-BE49-F238E27FC236}">
                <a16:creationId xmlns:a16="http://schemas.microsoft.com/office/drawing/2014/main" id="{C5CEF3A7-4039-0147-527E-CA92EA6C9AE6}"/>
              </a:ext>
            </a:extLst>
          </p:cNvPr>
          <p:cNvSpPr txBox="1"/>
          <p:nvPr/>
        </p:nvSpPr>
        <p:spPr>
          <a:xfrm>
            <a:off x="9732673" y="6657945"/>
            <a:ext cx="2459327" cy="200055"/>
          </a:xfrm>
          <a:prstGeom prst="rect">
            <a:avLst/>
          </a:prstGeom>
          <a:solidFill>
            <a:srgbClr val="000000"/>
          </a:solidFill>
        </p:spPr>
        <p:txBody>
          <a:bodyPr wrap="none" rtlCol="0">
            <a:spAutoFit/>
          </a:bodyPr>
          <a:lstStyle/>
          <a:p>
            <a:pPr algn="r">
              <a:spcAft>
                <a:spcPts val="600"/>
              </a:spcAft>
            </a:pPr>
            <a:r>
              <a:rPr lang="en-GB" sz="700" noProof="0" dirty="0">
                <a:solidFill>
                  <a:srgbClr val="FFFFFF"/>
                </a:solidFill>
                <a:hlinkClick r:id="rId4" tooltip="https://charlottehoatherblog.com/2014/03/02/event-response-outcome/">
                  <a:extLst>
                    <a:ext uri="{A12FA001-AC4F-418D-AE19-62706E023703}">
                      <ahyp:hlinkClr xmlns:ahyp="http://schemas.microsoft.com/office/drawing/2018/hyperlinkcolor" val="tx"/>
                    </a:ext>
                  </a:extLst>
                </a:hlinkClick>
              </a:rPr>
              <a:t>This Photo</a:t>
            </a:r>
            <a:r>
              <a:rPr lang="en-GB" sz="700" noProof="0" dirty="0">
                <a:solidFill>
                  <a:srgbClr val="FFFFFF"/>
                </a:solidFill>
              </a:rPr>
              <a:t> by Unknown Author is licensed under </a:t>
            </a:r>
            <a:r>
              <a:rPr lang="en-GB" sz="700" noProof="0" dirty="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noProof="0" dirty="0">
              <a:solidFill>
                <a:srgbClr val="FFFFFF"/>
              </a:solidFill>
            </a:endParaRPr>
          </a:p>
        </p:txBody>
      </p:sp>
      <p:sp>
        <p:nvSpPr>
          <p:cNvPr id="4" name="Rectangle 1">
            <a:extLst>
              <a:ext uri="{FF2B5EF4-FFF2-40B4-BE49-F238E27FC236}">
                <a16:creationId xmlns:a16="http://schemas.microsoft.com/office/drawing/2014/main" id="{1056C96E-7CA0-67ED-7B9C-09F7E0510C0F}"/>
              </a:ext>
            </a:extLst>
          </p:cNvPr>
          <p:cNvSpPr>
            <a:spLocks noChangeArrowheads="1"/>
          </p:cNvSpPr>
          <p:nvPr/>
        </p:nvSpPr>
        <p:spPr bwMode="auto">
          <a:xfrm>
            <a:off x="0" y="-184666"/>
            <a:ext cx="34176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38369364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9978F868-4951-42A4-DCAD-572B65F6025B}"/>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GB" b="1" kern="1200" noProof="0" dirty="0">
                <a:solidFill>
                  <a:schemeClr val="tx1"/>
                </a:solidFill>
                <a:latin typeface="+mj-lt"/>
                <a:ea typeface="+mj-ea"/>
                <a:cs typeface="+mj-cs"/>
              </a:rPr>
              <a:t>Strengths and Limitations of the Theory</a:t>
            </a:r>
            <a:br>
              <a:rPr lang="en-GB" b="1" kern="1200" noProof="0" dirty="0">
                <a:solidFill>
                  <a:schemeClr val="tx1"/>
                </a:solidFill>
                <a:latin typeface="+mj-lt"/>
                <a:ea typeface="+mj-ea"/>
                <a:cs typeface="+mj-cs"/>
              </a:rPr>
            </a:br>
            <a:endParaRPr lang="en-GB" kern="1200" noProof="0" dirty="0">
              <a:solidFill>
                <a:schemeClr val="tx1"/>
              </a:solidFill>
              <a:latin typeface="+mj-lt"/>
              <a:ea typeface="+mj-ea"/>
              <a:cs typeface="+mj-cs"/>
            </a:endParaRPr>
          </a:p>
        </p:txBody>
      </p:sp>
      <p:sp>
        <p:nvSpPr>
          <p:cNvPr id="20" name="Rectangle 19">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2" name="Rectangle 21">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 name="Content Placeholder 2">
            <a:extLst>
              <a:ext uri="{FF2B5EF4-FFF2-40B4-BE49-F238E27FC236}">
                <a16:creationId xmlns:a16="http://schemas.microsoft.com/office/drawing/2014/main" id="{E1502714-1EFB-7432-9816-8265608CB3A1}"/>
              </a:ext>
            </a:extLst>
          </p:cNvPr>
          <p:cNvSpPr>
            <a:spLocks noGrp="1"/>
          </p:cNvSpPr>
          <p:nvPr>
            <p:ph sz="half" idx="1"/>
          </p:nvPr>
        </p:nvSpPr>
        <p:spPr>
          <a:xfrm>
            <a:off x="138896" y="1970968"/>
            <a:ext cx="5694745" cy="4887032"/>
          </a:xfrm>
        </p:spPr>
        <p:txBody>
          <a:bodyPr vert="horz" lIns="91440" tIns="45720" rIns="91440" bIns="45720" rtlCol="0" anchor="ctr">
            <a:normAutofit/>
          </a:bodyPr>
          <a:lstStyle/>
          <a:p>
            <a:pPr>
              <a:buNone/>
            </a:pPr>
            <a:r>
              <a:rPr lang="en-GB" sz="1400" b="1" dirty="0"/>
              <a:t>Strengths</a:t>
            </a:r>
            <a:endParaRPr lang="en-GB" sz="1400" dirty="0"/>
          </a:p>
          <a:p>
            <a:pPr>
              <a:buFont typeface="Arial" panose="020B0604020202020204" pitchFamily="34" charset="0"/>
              <a:buChar char="•"/>
            </a:pPr>
            <a:r>
              <a:rPr lang="en-GB" sz="1400" dirty="0"/>
              <a:t>Vygotsky’s theory highlights the importance of environmental and social influences on development</a:t>
            </a:r>
          </a:p>
          <a:p>
            <a:pPr>
              <a:buFont typeface="Arial" panose="020B0604020202020204" pitchFamily="34" charset="0"/>
              <a:buChar char="•"/>
            </a:pPr>
            <a:r>
              <a:rPr lang="en-GB" sz="1400" dirty="0"/>
              <a:t>This is a strength because Jenny’s development is clearly shaped by her home life, caring role and relationships</a:t>
            </a:r>
          </a:p>
          <a:p>
            <a:pPr>
              <a:buFont typeface="Arial" panose="020B0604020202020204" pitchFamily="34" charset="0"/>
              <a:buChar char="•"/>
            </a:pPr>
            <a:r>
              <a:rPr lang="en-GB" sz="1400" dirty="0"/>
              <a:t>It helps explain why guidance, support systems and social interaction are important in improving wellbeing (Daniels, 2016)</a:t>
            </a:r>
          </a:p>
          <a:p>
            <a:pPr>
              <a:buNone/>
            </a:pPr>
            <a:r>
              <a:rPr lang="en-GB" sz="1400" b="1" dirty="0"/>
              <a:t>Limitations</a:t>
            </a:r>
            <a:endParaRPr lang="en-GB" sz="1400" dirty="0"/>
          </a:p>
          <a:p>
            <a:pPr>
              <a:buFont typeface="Arial" panose="020B0604020202020204" pitchFamily="34" charset="0"/>
              <a:buChar char="•"/>
            </a:pPr>
            <a:r>
              <a:rPr lang="en-GB" sz="1400" dirty="0"/>
              <a:t>The theory places strong emphasis on social influences</a:t>
            </a:r>
          </a:p>
          <a:p>
            <a:pPr>
              <a:buFont typeface="Arial" panose="020B0604020202020204" pitchFamily="34" charset="0"/>
              <a:buChar char="•"/>
            </a:pPr>
            <a:r>
              <a:rPr lang="en-GB" sz="1400" dirty="0"/>
              <a:t>This can be a limitation because it may not fully explain biological factors such as hormonal changes, stress responses or individual temperament</a:t>
            </a:r>
          </a:p>
          <a:p>
            <a:pPr>
              <a:buFont typeface="Arial" panose="020B0604020202020204" pitchFamily="34" charset="0"/>
              <a:buChar char="•"/>
            </a:pPr>
            <a:r>
              <a:rPr lang="en-GB" sz="1400" dirty="0"/>
              <a:t>Jenny’s development is influenced by both social experiences and biological changes, so one theory alone may not explain everything (Berk, 2018)</a:t>
            </a:r>
          </a:p>
          <a:p>
            <a:pPr marL="0"/>
            <a:endParaRPr lang="en-GB" sz="2000" noProof="0" dirty="0"/>
          </a:p>
        </p:txBody>
      </p:sp>
      <p:pic>
        <p:nvPicPr>
          <p:cNvPr id="6" name="Content Placeholder 5">
            <a:extLst>
              <a:ext uri="{FF2B5EF4-FFF2-40B4-BE49-F238E27FC236}">
                <a16:creationId xmlns:a16="http://schemas.microsoft.com/office/drawing/2014/main" id="{CAD86418-CBDC-924E-51C0-945FEE633D1F}"/>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155889" y="2484255"/>
            <a:ext cx="4661563" cy="3714244"/>
          </a:xfrm>
          <a:prstGeom prst="rect">
            <a:avLst/>
          </a:prstGeom>
        </p:spPr>
      </p:pic>
      <p:sp>
        <p:nvSpPr>
          <p:cNvPr id="24" name="Rectangle 23">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Tree>
    <p:extLst>
      <p:ext uri="{BB962C8B-B14F-4D97-AF65-F5344CB8AC3E}">
        <p14:creationId xmlns:p14="http://schemas.microsoft.com/office/powerpoint/2010/main" val="3129994201"/>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503BD61B-C0DE-04D3-391C-0CB14BF09091}"/>
              </a:ext>
            </a:extLst>
          </p:cNvPr>
          <p:cNvSpPr>
            <a:spLocks noGrp="1"/>
          </p:cNvSpPr>
          <p:nvPr>
            <p:ph type="title"/>
          </p:nvPr>
        </p:nvSpPr>
        <p:spPr>
          <a:xfrm>
            <a:off x="645065" y="1463040"/>
            <a:ext cx="3796306" cy="2690949"/>
          </a:xfrm>
        </p:spPr>
        <p:txBody>
          <a:bodyPr anchor="t">
            <a:normAutofit/>
          </a:bodyPr>
          <a:lstStyle/>
          <a:p>
            <a:r>
              <a:rPr lang="en-GB" sz="4800" noProof="0" dirty="0"/>
              <a:t>Conclusion </a:t>
            </a:r>
          </a:p>
        </p:txBody>
      </p:sp>
      <p:grpSp>
        <p:nvGrpSpPr>
          <p:cNvPr id="17" name="Group 16">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8" name="Rectangle 17">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cxnSp>
          <p:nvCxnSpPr>
            <p:cNvPr id="19" name="Straight Connector 18">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0" name="Rectangle 19">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 name="Content Placeholder 2">
            <a:extLst>
              <a:ext uri="{FF2B5EF4-FFF2-40B4-BE49-F238E27FC236}">
                <a16:creationId xmlns:a16="http://schemas.microsoft.com/office/drawing/2014/main" id="{2BBD1862-728C-C417-AA9C-9F1D9D0D2EE2}"/>
              </a:ext>
            </a:extLst>
          </p:cNvPr>
          <p:cNvSpPr>
            <a:spLocks noGrp="1"/>
          </p:cNvSpPr>
          <p:nvPr>
            <p:ph idx="1"/>
          </p:nvPr>
        </p:nvSpPr>
        <p:spPr>
          <a:xfrm>
            <a:off x="5656218" y="1463039"/>
            <a:ext cx="5542387" cy="4300447"/>
          </a:xfrm>
        </p:spPr>
        <p:txBody>
          <a:bodyPr anchor="t">
            <a:normAutofit/>
          </a:bodyPr>
          <a:lstStyle/>
          <a:p>
            <a:r>
              <a:rPr lang="en-GB" sz="2200" dirty="0"/>
              <a:t>Je</a:t>
            </a:r>
            <a:r>
              <a:rPr lang="en-GB" sz="2200" noProof="0" dirty="0" err="1"/>
              <a:t>nny’s</a:t>
            </a:r>
            <a:r>
              <a:rPr lang="en-GB" sz="2200" noProof="0" dirty="0"/>
              <a:t> caring role may influence her emotional and social development</a:t>
            </a:r>
          </a:p>
          <a:p>
            <a:r>
              <a:rPr lang="en-GB" sz="2200" noProof="0" dirty="0"/>
              <a:t> Sociocultural theory highlights the impact of social experiences and relationships</a:t>
            </a:r>
          </a:p>
          <a:p>
            <a:r>
              <a:rPr lang="en-GB" sz="2200" noProof="0" dirty="0"/>
              <a:t>Both biological and environmental factors shape development</a:t>
            </a:r>
          </a:p>
          <a:p>
            <a:r>
              <a:rPr lang="en-GB" sz="2200" noProof="0" dirty="0"/>
              <a:t>Appropriate support services can improve Jenny’s wellbeing</a:t>
            </a:r>
          </a:p>
          <a:p>
            <a:r>
              <a:rPr lang="en-GB" sz="2200" noProof="0" dirty="0"/>
              <a:t>With the right support, Jenny can continue to develop positively</a:t>
            </a:r>
          </a:p>
        </p:txBody>
      </p:sp>
    </p:spTree>
    <p:extLst>
      <p:ext uri="{BB962C8B-B14F-4D97-AF65-F5344CB8AC3E}">
        <p14:creationId xmlns:p14="http://schemas.microsoft.com/office/powerpoint/2010/main" val="210088216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77E21-ACD0-FAC5-FC65-9ADA7AFF5A40}"/>
              </a:ext>
            </a:extLst>
          </p:cNvPr>
          <p:cNvSpPr>
            <a:spLocks noGrp="1"/>
          </p:cNvSpPr>
          <p:nvPr>
            <p:ph type="title"/>
          </p:nvPr>
        </p:nvSpPr>
        <p:spPr/>
        <p:txBody>
          <a:bodyPr/>
          <a:lstStyle/>
          <a:p>
            <a:r>
              <a:rPr lang="en-GB" noProof="0" dirty="0"/>
              <a:t>Reference list</a:t>
            </a:r>
          </a:p>
        </p:txBody>
      </p:sp>
      <p:sp>
        <p:nvSpPr>
          <p:cNvPr id="3" name="Content Placeholder 2">
            <a:extLst>
              <a:ext uri="{FF2B5EF4-FFF2-40B4-BE49-F238E27FC236}">
                <a16:creationId xmlns:a16="http://schemas.microsoft.com/office/drawing/2014/main" id="{65780C3B-BF5B-1115-E44F-44F5B92B64B4}"/>
              </a:ext>
            </a:extLst>
          </p:cNvPr>
          <p:cNvSpPr>
            <a:spLocks noGrp="1"/>
          </p:cNvSpPr>
          <p:nvPr>
            <p:ph idx="1"/>
          </p:nvPr>
        </p:nvSpPr>
        <p:spPr/>
        <p:txBody>
          <a:bodyPr>
            <a:normAutofit fontScale="92500" lnSpcReduction="10000"/>
          </a:bodyPr>
          <a:lstStyle/>
          <a:p>
            <a:r>
              <a:rPr lang="en-GB" noProof="0" dirty="0"/>
              <a:t>Aldridge, J. (2018) ‘Where are we now? Twenty-five years of research on young carers’, </a:t>
            </a:r>
            <a:r>
              <a:rPr lang="en-GB" i="1" noProof="0" dirty="0"/>
              <a:t>Critical Social Policy</a:t>
            </a:r>
            <a:r>
              <a:rPr lang="en-GB" noProof="0" dirty="0"/>
              <a:t>, 38(1), pp.155-165.</a:t>
            </a:r>
          </a:p>
          <a:p>
            <a:r>
              <a:rPr lang="en-GB" noProof="0" dirty="0"/>
              <a:t>Berk, L. (2018) </a:t>
            </a:r>
            <a:r>
              <a:rPr lang="en-GB" i="1" noProof="0" dirty="0"/>
              <a:t>Development Through the Lifespan</a:t>
            </a:r>
            <a:r>
              <a:rPr lang="en-GB" noProof="0" dirty="0"/>
              <a:t>. 7th </a:t>
            </a:r>
            <a:r>
              <a:rPr lang="en-GB" noProof="0" dirty="0" err="1"/>
              <a:t>edn</a:t>
            </a:r>
            <a:r>
              <a:rPr lang="en-GB" noProof="0" dirty="0"/>
              <a:t>. Boston: Pearson.</a:t>
            </a:r>
          </a:p>
          <a:p>
            <a:r>
              <a:rPr lang="en-GB" noProof="0" dirty="0"/>
              <a:t>Daniels, H. (2016) </a:t>
            </a:r>
            <a:r>
              <a:rPr lang="en-GB" i="1" noProof="0" dirty="0"/>
              <a:t>Vygotsky and Pedagogy</a:t>
            </a:r>
            <a:r>
              <a:rPr lang="en-GB" noProof="0" dirty="0"/>
              <a:t>. London: Routledge.</a:t>
            </a:r>
          </a:p>
          <a:p>
            <a:r>
              <a:rPr lang="en-GB" noProof="0" dirty="0"/>
              <a:t>Santrock, J. (2020) </a:t>
            </a:r>
            <a:r>
              <a:rPr lang="en-GB" i="1" noProof="0" dirty="0"/>
              <a:t>Life-Span Development</a:t>
            </a:r>
            <a:r>
              <a:rPr lang="en-GB" noProof="0" dirty="0"/>
              <a:t>. 18th </a:t>
            </a:r>
            <a:r>
              <a:rPr lang="en-GB" noProof="0" dirty="0" err="1"/>
              <a:t>edn</a:t>
            </a:r>
            <a:r>
              <a:rPr lang="en-GB" noProof="0" dirty="0"/>
              <a:t>. New York: McGraw-Hill.</a:t>
            </a:r>
          </a:p>
          <a:p>
            <a:r>
              <a:rPr lang="en-GB" noProof="0" dirty="0"/>
              <a:t>Vygotsky, L. (1978) </a:t>
            </a:r>
            <a:r>
              <a:rPr lang="en-GB" i="1" noProof="0" dirty="0"/>
              <a:t>Mind in Society: The Development of Higher Psychological Processes</a:t>
            </a:r>
            <a:r>
              <a:rPr lang="en-GB" noProof="0" dirty="0"/>
              <a:t>. Cambridge, MA: Harvard University Press.</a:t>
            </a:r>
          </a:p>
          <a:p>
            <a:r>
              <a:rPr lang="en-GB" noProof="0" dirty="0"/>
              <a:t>Wood, D., Bruner, J. and Ross, G. (1976) ‘The role of tutoring in problem solving’, </a:t>
            </a:r>
            <a:r>
              <a:rPr lang="en-GB" i="1" noProof="0" dirty="0"/>
              <a:t>Journal of Child Psychology and Psychiatry</a:t>
            </a:r>
            <a:r>
              <a:rPr lang="en-GB" noProof="0" dirty="0"/>
              <a:t>, 17(2), pp.89-100.</a:t>
            </a:r>
          </a:p>
          <a:p>
            <a:endParaRPr lang="en-GB" noProof="0" dirty="0"/>
          </a:p>
        </p:txBody>
      </p:sp>
    </p:spTree>
    <p:extLst>
      <p:ext uri="{BB962C8B-B14F-4D97-AF65-F5344CB8AC3E}">
        <p14:creationId xmlns:p14="http://schemas.microsoft.com/office/powerpoint/2010/main" val="384360372"/>
      </p:ext>
    </p:extLst>
  </p:cSld>
  <p:clrMapOvr>
    <a:masterClrMapping/>
  </p:clrMapOvr>
  <p:transition spd="slow">
    <p:wipe/>
  </p:transition>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2013 - 2022 Theme</Template>
  <TotalTime>0</TotalTime>
  <Words>2018</Words>
  <Application>Microsoft Office PowerPoint</Application>
  <PresentationFormat>Widescreen</PresentationFormat>
  <Paragraphs>109</Paragraphs>
  <Slides>13</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Arial</vt:lpstr>
      <vt:lpstr>Calibri</vt:lpstr>
      <vt:lpstr>Calibri Light</vt:lpstr>
      <vt:lpstr>Office 2013 - 2022 Theme</vt:lpstr>
      <vt:lpstr>Student Name:  Student Number: Module number: LCHS4010 lecturer: Assessment 1: Individual Presentation </vt:lpstr>
      <vt:lpstr>Introduction</vt:lpstr>
      <vt:lpstr>Overview of Jenny’s Situation </vt:lpstr>
      <vt:lpstr>Vygotsky’s sociocultural theory </vt:lpstr>
      <vt:lpstr>Key Concepts of Sociocultural Theory </vt:lpstr>
      <vt:lpstr>Why This Theory Is Relevant to Jenny </vt:lpstr>
      <vt:lpstr>Impact on Jenny’s Development </vt:lpstr>
      <vt:lpstr>Nature and Nurture </vt:lpstr>
      <vt:lpstr>Strategies to Support Jenny </vt:lpstr>
      <vt:lpstr>Applying Sociocultural Theory to Support </vt:lpstr>
      <vt:lpstr>Strengths and Limitations of the Theory </vt:lpstr>
      <vt:lpstr>Conclusion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kw;1u</dc:creator>
  <cp:lastModifiedBy>Sabrina Judge</cp:lastModifiedBy>
  <cp:revision>9</cp:revision>
  <dcterms:created xsi:type="dcterms:W3CDTF">2026-03-09T15:03:36Z</dcterms:created>
  <dcterms:modified xsi:type="dcterms:W3CDTF">2026-03-14T18:46:07Z</dcterms:modified>
</cp:coreProperties>
</file>