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7" r:id="rId1"/>
    <p:sldMasterId id="2147483745" r:id="rId2"/>
  </p:sldMasterIdLst>
  <p:notesMasterIdLst>
    <p:notesMasterId r:id="rId42"/>
  </p:notesMasterIdLst>
  <p:sldIdLst>
    <p:sldId id="364" r:id="rId3"/>
    <p:sldId id="256" r:id="rId4"/>
    <p:sldId id="366" r:id="rId5"/>
    <p:sldId id="365" r:id="rId6"/>
    <p:sldId id="400" r:id="rId7"/>
    <p:sldId id="367" r:id="rId8"/>
    <p:sldId id="368" r:id="rId9"/>
    <p:sldId id="369" r:id="rId10"/>
    <p:sldId id="370" r:id="rId11"/>
    <p:sldId id="401" r:id="rId12"/>
    <p:sldId id="371" r:id="rId13"/>
    <p:sldId id="378" r:id="rId14"/>
    <p:sldId id="262" r:id="rId15"/>
    <p:sldId id="311" r:id="rId16"/>
    <p:sldId id="372" r:id="rId17"/>
    <p:sldId id="373" r:id="rId18"/>
    <p:sldId id="374" r:id="rId19"/>
    <p:sldId id="402" r:id="rId20"/>
    <p:sldId id="375" r:id="rId21"/>
    <p:sldId id="376" r:id="rId22"/>
    <p:sldId id="386" r:id="rId23"/>
    <p:sldId id="379" r:id="rId24"/>
    <p:sldId id="380" r:id="rId25"/>
    <p:sldId id="288" r:id="rId26"/>
    <p:sldId id="387" r:id="rId27"/>
    <p:sldId id="289" r:id="rId28"/>
    <p:sldId id="290" r:id="rId29"/>
    <p:sldId id="291" r:id="rId30"/>
    <p:sldId id="292" r:id="rId31"/>
    <p:sldId id="294" r:id="rId32"/>
    <p:sldId id="293" r:id="rId33"/>
    <p:sldId id="295" r:id="rId34"/>
    <p:sldId id="381" r:id="rId35"/>
    <p:sldId id="382" r:id="rId36"/>
    <p:sldId id="298" r:id="rId37"/>
    <p:sldId id="384" r:id="rId38"/>
    <p:sldId id="403" r:id="rId39"/>
    <p:sldId id="405" r:id="rId40"/>
    <p:sldId id="377" r:id="rId4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9A69884F-CB89-4A32-994D-F6589D26EC95}">
          <p14:sldIdLst>
            <p14:sldId id="364"/>
            <p14:sldId id="256"/>
            <p14:sldId id="366"/>
            <p14:sldId id="365"/>
            <p14:sldId id="400"/>
            <p14:sldId id="367"/>
            <p14:sldId id="368"/>
            <p14:sldId id="369"/>
            <p14:sldId id="370"/>
            <p14:sldId id="401"/>
            <p14:sldId id="371"/>
            <p14:sldId id="378"/>
            <p14:sldId id="262"/>
            <p14:sldId id="311"/>
            <p14:sldId id="372"/>
            <p14:sldId id="373"/>
            <p14:sldId id="374"/>
            <p14:sldId id="402"/>
            <p14:sldId id="375"/>
            <p14:sldId id="376"/>
            <p14:sldId id="386"/>
            <p14:sldId id="379"/>
            <p14:sldId id="380"/>
            <p14:sldId id="288"/>
            <p14:sldId id="387"/>
            <p14:sldId id="289"/>
            <p14:sldId id="290"/>
            <p14:sldId id="291"/>
            <p14:sldId id="292"/>
            <p14:sldId id="294"/>
            <p14:sldId id="293"/>
            <p14:sldId id="295"/>
            <p14:sldId id="381"/>
            <p14:sldId id="382"/>
            <p14:sldId id="298"/>
            <p14:sldId id="384"/>
            <p14:sldId id="403"/>
            <p14:sldId id="405"/>
            <p14:sldId id="377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6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notesMaster" Target="notesMasters/notesMaster1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presProps" Target="presProps.xml"/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tableStyles" Target="tableStyles.xml"/><Relationship Id="rId20" Type="http://schemas.openxmlformats.org/officeDocument/2006/relationships/slide" Target="slides/slide18.xml"/><Relationship Id="rId41" Type="http://schemas.openxmlformats.org/officeDocument/2006/relationships/slide" Target="slides/slide3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AA7656-64B3-4E88-AA6B-6B13EAD0CB76}" type="datetimeFigureOut">
              <a:rPr lang="en-GB" smtClean="0"/>
              <a:t>08/09/2026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64941D-40EE-4ACB-B0DD-9F90DC2B7B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33209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64941D-40EE-4ACB-B0DD-9F90DC2B7B3B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17694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8D6AD8-D0DE-3C46-A8CC-7CE5706BFEAC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265887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8D6AD8-D0DE-3C46-A8CC-7CE5706BFEAC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265887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8D6AD8-D0DE-3C46-A8CC-7CE5706BFEAC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287242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8D6AD8-D0DE-3C46-A8CC-7CE5706BFEAC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738890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8D6AD8-D0DE-3C46-A8CC-7CE5706BFEAC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425677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8D6AD8-D0DE-3C46-A8CC-7CE5706BFEAC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53688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E8D6AD8-D0DE-3C46-A8CC-7CE5706BFEAC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5487348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8D6AD8-D0DE-3C46-A8CC-7CE5706BFEAC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196544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8D6AD8-D0DE-3C46-A8CC-7CE5706BFEAC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149540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8D6AD8-D0DE-3C46-A8CC-7CE5706BFEAC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53247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297211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08/09/2026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72676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08/09/2026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92339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08/09/2026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83549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567827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6"/>
            <a:ext cx="10515600" cy="36408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608248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623158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753812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457201"/>
            <a:ext cx="617220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892863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457200"/>
            <a:ext cx="617220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238105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png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7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6" Type="http://schemas.openxmlformats.org/officeDocument/2006/relationships/slideLayout" Target="../slideLayouts/slideLayout10.xml"/><Relationship Id="rId5" Type="http://schemas.openxmlformats.org/officeDocument/2006/relationships/slideLayout" Target="../slideLayouts/slideLayout9.xml"/><Relationship Id="rId4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03B507-B5A5-4EB8-9ED0-F32979F097C2}" type="datetimeFigureOut">
              <a:rPr lang="en-GB" smtClean="0"/>
              <a:t>08/09/2026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36468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9/8/2026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87490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6" r:id="rId1"/>
    <p:sldLayoutId id="2147483747" r:id="rId2"/>
    <p:sldLayoutId id="2147483748" r:id="rId3"/>
    <p:sldLayoutId id="2147483749" r:id="rId4"/>
    <p:sldLayoutId id="2147483750" r:id="rId5"/>
    <p:sldLayoutId id="2147483751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D-RS80DVvrg" TargetMode="Externa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jpe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5.jpeg"/><Relationship Id="rId7" Type="http://schemas.openxmlformats.org/officeDocument/2006/relationships/image" Target="../media/image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www.amazon.com/exec/obidos/tg/detail/-/B00006ZCBQ/t/002-6295556-9862413?v=glance&amp;s=toys&amp;me=A3UN6WX5RRO2AG&amp;vi=pictures&amp;img=14#more-pictures" TargetMode="External"/><Relationship Id="rId5" Type="http://schemas.openxmlformats.org/officeDocument/2006/relationships/image" Target="../media/image7.jpeg"/><Relationship Id="rId4" Type="http://schemas.openxmlformats.org/officeDocument/2006/relationships/hyperlink" Target="http://www.amazon.com/exec/obidos/tg/detail/-/B0000521C3/t/002-6295556-9862413?v=glance&amp;s=toys&amp;me=A3UN6WX5RRO2AG&amp;vi=pictures&amp;img=14#more-pictures" TargetMode="External"/><Relationship Id="rId9" Type="http://schemas.openxmlformats.org/officeDocument/2006/relationships/image" Target="../media/image10.jpe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hyperlink" Target="http://www.amazon.com/exec/obidos/tg/detail/-/B0000521C3/t/002-6295556-9862413?v=glance&amp;s=toys&amp;me=A3UN6WX5RRO2AG&amp;vi=pictures&amp;img=14#more-pictures" TargetMode="External"/><Relationship Id="rId7" Type="http://schemas.openxmlformats.org/officeDocument/2006/relationships/image" Target="../media/image9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jpeg"/><Relationship Id="rId5" Type="http://schemas.openxmlformats.org/officeDocument/2006/relationships/hyperlink" Target="http://www.amazon.com/exec/obidos/tg/detail/-/B00006ZCBQ/t/002-6295556-9862413?v=glance&amp;s=toys&amp;me=A3UN6WX5RRO2AG&amp;vi=pictures&amp;img=14#more-pictures" TargetMode="External"/><Relationship Id="rId4" Type="http://schemas.openxmlformats.org/officeDocument/2006/relationships/image" Target="../media/image7.jpeg"/><Relationship Id="rId9" Type="http://schemas.openxmlformats.org/officeDocument/2006/relationships/image" Target="../media/image11.jpe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13" Type="http://schemas.openxmlformats.org/officeDocument/2006/relationships/image" Target="../media/image14.jpeg"/><Relationship Id="rId3" Type="http://schemas.openxmlformats.org/officeDocument/2006/relationships/image" Target="../media/image5.jpeg"/><Relationship Id="rId7" Type="http://schemas.openxmlformats.org/officeDocument/2006/relationships/image" Target="../media/image7.jpeg"/><Relationship Id="rId12" Type="http://schemas.openxmlformats.org/officeDocument/2006/relationships/hyperlink" Target="http://www.amazon.com/exec/obidos/tg/detail/-/B000063XMQ/t/002-6295556-9862413?v=glance&amp;s=toys&amp;me=A3UN6WX5RRO2AG&amp;vi=pictures&amp;img=14#more-pictures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www.amazon.com/exec/obidos/tg/detail/-/B0000521C3/t/002-6295556-9862413?v=glance&amp;s=toys&amp;me=A3UN6WX5RRO2AG&amp;vi=pictures&amp;img=14#more-pictures" TargetMode="External"/><Relationship Id="rId11" Type="http://schemas.openxmlformats.org/officeDocument/2006/relationships/image" Target="../media/image13.jpeg"/><Relationship Id="rId5" Type="http://schemas.openxmlformats.org/officeDocument/2006/relationships/image" Target="../media/image8.jpeg"/><Relationship Id="rId10" Type="http://schemas.openxmlformats.org/officeDocument/2006/relationships/image" Target="../media/image12.jpeg"/><Relationship Id="rId4" Type="http://schemas.openxmlformats.org/officeDocument/2006/relationships/hyperlink" Target="http://www.amazon.com/exec/obidos/tg/detail/-/B00006ZCBQ/t/002-6295556-9862413?v=glance&amp;s=toys&amp;me=A3UN6WX5RRO2AG&amp;vi=pictures&amp;img=14#more-pictures" TargetMode="External"/><Relationship Id="rId9" Type="http://schemas.openxmlformats.org/officeDocument/2006/relationships/image" Target="../media/image9.jpeg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13" Type="http://schemas.openxmlformats.org/officeDocument/2006/relationships/image" Target="../media/image14.jpeg"/><Relationship Id="rId3" Type="http://schemas.openxmlformats.org/officeDocument/2006/relationships/image" Target="../media/image5.jpeg"/><Relationship Id="rId7" Type="http://schemas.openxmlformats.org/officeDocument/2006/relationships/image" Target="../media/image7.jpeg"/><Relationship Id="rId12" Type="http://schemas.openxmlformats.org/officeDocument/2006/relationships/hyperlink" Target="http://www.amazon.com/exec/obidos/tg/detail/-/B000063XMQ/t/002-6295556-9862413?v=glance&amp;s=toys&amp;me=A3UN6WX5RRO2AG&amp;vi=pictures&amp;img=14#more-pictures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www.amazon.com/exec/obidos/tg/detail/-/B0000521C3/t/002-6295556-9862413?v=glance&amp;s=toys&amp;me=A3UN6WX5RRO2AG&amp;vi=pictures&amp;img=14#more-pictures" TargetMode="External"/><Relationship Id="rId11" Type="http://schemas.openxmlformats.org/officeDocument/2006/relationships/image" Target="../media/image13.jpeg"/><Relationship Id="rId5" Type="http://schemas.openxmlformats.org/officeDocument/2006/relationships/image" Target="../media/image8.jpeg"/><Relationship Id="rId10" Type="http://schemas.openxmlformats.org/officeDocument/2006/relationships/image" Target="../media/image12.jpeg"/><Relationship Id="rId4" Type="http://schemas.openxmlformats.org/officeDocument/2006/relationships/hyperlink" Target="http://www.amazon.com/exec/obidos/tg/detail/-/B00006ZCBQ/t/002-6295556-9862413?v=glance&amp;s=toys&amp;me=A3UN6WX5RRO2AG&amp;vi=pictures&amp;img=14#more-pictures" TargetMode="External"/><Relationship Id="rId9" Type="http://schemas.openxmlformats.org/officeDocument/2006/relationships/image" Target="../media/image9.jpeg"/><Relationship Id="rId14" Type="http://schemas.openxmlformats.org/officeDocument/2006/relationships/image" Target="../media/image15.jpeg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13" Type="http://schemas.openxmlformats.org/officeDocument/2006/relationships/image" Target="../media/image21.jpeg"/><Relationship Id="rId3" Type="http://schemas.openxmlformats.org/officeDocument/2006/relationships/image" Target="../media/image15.jpeg"/><Relationship Id="rId7" Type="http://schemas.openxmlformats.org/officeDocument/2006/relationships/image" Target="../media/image5.jpeg"/><Relationship Id="rId12" Type="http://schemas.openxmlformats.org/officeDocument/2006/relationships/image" Target="../media/image20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6.jpeg"/><Relationship Id="rId11" Type="http://schemas.openxmlformats.org/officeDocument/2006/relationships/image" Target="../media/image19.jpeg"/><Relationship Id="rId5" Type="http://schemas.openxmlformats.org/officeDocument/2006/relationships/image" Target="../media/image14.jpeg"/><Relationship Id="rId15" Type="http://schemas.openxmlformats.org/officeDocument/2006/relationships/image" Target="../media/image22.jpeg"/><Relationship Id="rId10" Type="http://schemas.openxmlformats.org/officeDocument/2006/relationships/image" Target="../media/image18.jpeg"/><Relationship Id="rId4" Type="http://schemas.openxmlformats.org/officeDocument/2006/relationships/hyperlink" Target="http://www.amazon.com/exec/obidos/tg/detail/-/B000063XMQ/t/002-6295556-9862413?v=glance&amp;s=toys&amp;me=A3UN6WX5RRO2AG&amp;vi=pictures&amp;img=14#more-pictures" TargetMode="External"/><Relationship Id="rId9" Type="http://schemas.openxmlformats.org/officeDocument/2006/relationships/image" Target="../media/image17.jpeg"/><Relationship Id="rId14" Type="http://schemas.openxmlformats.org/officeDocument/2006/relationships/hyperlink" Target="http://www.geocities.com/EnchantedForest/Cottage/1165/images/full/dol01.jpg" TargetMode="Externa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4.png"/><Relationship Id="rId4" Type="http://schemas.openxmlformats.org/officeDocument/2006/relationships/hyperlink" Target="https://www.youtube.com/watch?app=desktop&amp;v=IhcgYgx7aAA" TargetMode="Externa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searchgate.net/publication/280830868_CONSTRUCTIVIST_LEARNING_ENVIRONMENTS_THE_TEACHERS'_AND_STUDENTS'_PERSPECTIVES" TargetMode="External"/><Relationship Id="rId2" Type="http://schemas.openxmlformats.org/officeDocument/2006/relationships/hyperlink" Target="https://www.verywellmind.com/what-is-a-skinner-box-2795875" TargetMode="External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www.unicef.org/northmacedonia/reports/inclusive-education-teachers-inclusive-child-centred-teaching-and-pedagog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D9F30170-A59E-5394-21DA-74DE71DDBD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>
            <a:normAutofit/>
          </a:bodyPr>
          <a:lstStyle/>
          <a:p>
            <a:r>
              <a:rPr lang="en-US" sz="800" dirty="0">
                <a:solidFill>
                  <a:schemeClr val="bg1"/>
                </a:solidFill>
              </a:rPr>
              <a:t>*Microsoft Translate has been used for some slides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EC39FE56-0AFA-A731-C197-4F6491D3735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>
            <a:normAutofit/>
          </a:bodyPr>
          <a:lstStyle/>
          <a:p>
            <a:r>
              <a:rPr lang="en-US" sz="2000" b="1" dirty="0">
                <a:solidFill>
                  <a:schemeClr val="bg1"/>
                </a:solidFill>
              </a:rPr>
              <a:t>ECIE4018 PRINCIPLES OF LEARNING AND TEACHING IN PRACTICE</a:t>
            </a:r>
          </a:p>
          <a:p>
            <a:r>
              <a:rPr lang="en-US" sz="2000" b="1" dirty="0">
                <a:solidFill>
                  <a:schemeClr val="bg1"/>
                </a:solidFill>
              </a:rPr>
              <a:t>Darlith1 /Lecture 1*</a:t>
            </a:r>
          </a:p>
          <a:p>
            <a:endParaRPr lang="en-US" sz="2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50733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978CF7-6193-4009-B6C9-2F8314CC65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dirty="0"/>
              <a:t>ECIE4018C </a:t>
            </a:r>
            <a:br>
              <a:rPr lang="en-GB" b="1" dirty="0">
                <a:solidFill>
                  <a:schemeClr val="accent6">
                    <a:lumMod val="75000"/>
                  </a:schemeClr>
                </a:solidFill>
              </a:rPr>
            </a:br>
            <a:r>
              <a:rPr lang="en-GB" b="1" dirty="0"/>
              <a:t>Nod                   </a:t>
            </a:r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        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Aim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3C8583-20CB-7FB4-904F-341CCA381F5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gwybodaeth</a:t>
            </a:r>
            <a:r>
              <a:rPr lang="en-GB" dirty="0"/>
              <a:t> a </a:t>
            </a:r>
            <a:r>
              <a:rPr lang="en-GB" dirty="0" err="1"/>
              <a:t>dealltwriaeth</a:t>
            </a:r>
            <a:r>
              <a:rPr lang="en-GB" dirty="0"/>
              <a:t> o rai </a:t>
            </a:r>
            <a:r>
              <a:rPr lang="en-GB" dirty="0" err="1"/>
              <a:t>o'r</a:t>
            </a:r>
            <a:r>
              <a:rPr lang="en-GB" dirty="0"/>
              <a:t> </a:t>
            </a:r>
            <a:r>
              <a:rPr lang="en-GB" dirty="0" err="1"/>
              <a:t>damcaniaethau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allweddol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sail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 a </a:t>
            </a:r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cymdeithasol</a:t>
            </a:r>
            <a:r>
              <a:rPr lang="en-GB" dirty="0"/>
              <a:t> ac </a:t>
            </a:r>
            <a:r>
              <a:rPr lang="en-GB" dirty="0" err="1"/>
              <a:t>emosiynol</a:t>
            </a:r>
            <a:r>
              <a:rPr lang="en-GB" dirty="0"/>
              <a:t> plant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CDA6BD3-F6BA-BE49-8274-36479E38755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To develop knowledge and understanding of some of the key theories of learning which underpin education and children’s social and emotional development.</a:t>
            </a:r>
          </a:p>
          <a:p>
            <a:pPr marL="0" lv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82283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720F71-43BF-452C-3DFB-9714A92AAD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446807-3AC0-248D-4E38-F7491B5D41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dirty="0"/>
              <a:t>ECIE4008C </a:t>
            </a:r>
            <a:br>
              <a:rPr lang="en-GB" b="1" dirty="0">
                <a:solidFill>
                  <a:schemeClr val="accent6">
                    <a:lumMod val="75000"/>
                  </a:schemeClr>
                </a:solidFill>
              </a:rPr>
            </a:br>
            <a:r>
              <a:rPr lang="en-GB" sz="3200" b="1" dirty="0" err="1"/>
              <a:t>Deilliannau</a:t>
            </a:r>
            <a:r>
              <a:rPr lang="en-GB" sz="3200" b="1" dirty="0"/>
              <a:t> </a:t>
            </a:r>
            <a:r>
              <a:rPr lang="en-GB" sz="3200" b="1" dirty="0" err="1"/>
              <a:t>Dysgu’r</a:t>
            </a:r>
            <a:r>
              <a:rPr lang="en-GB" sz="3200" b="1" dirty="0"/>
              <a:t> </a:t>
            </a:r>
            <a:r>
              <a:rPr lang="en-GB" sz="3200" b="1" dirty="0" err="1"/>
              <a:t>Modwl</a:t>
            </a:r>
            <a:r>
              <a:rPr lang="en-GB" sz="3200" b="1" dirty="0"/>
              <a:t>                </a:t>
            </a:r>
            <a:r>
              <a:rPr lang="en-GB" sz="3200" b="1" i="1" dirty="0">
                <a:solidFill>
                  <a:schemeClr val="accent1">
                    <a:lumMod val="75000"/>
                  </a:schemeClr>
                </a:solidFill>
              </a:rPr>
              <a:t>Learning Outcomes</a:t>
            </a:r>
            <a:endParaRPr lang="en-GB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37BDDB-C08C-C409-0B05-9B3A894D07C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en-GB" dirty="0" err="1"/>
              <a:t>Cymhwyso</a:t>
            </a:r>
            <a:r>
              <a:rPr lang="en-GB" dirty="0"/>
              <a:t> </a:t>
            </a:r>
            <a:r>
              <a:rPr lang="en-GB" dirty="0" err="1"/>
              <a:t>gwybodaeth</a:t>
            </a:r>
            <a:r>
              <a:rPr lang="en-GB" dirty="0"/>
              <a:t> am </a:t>
            </a:r>
            <a:r>
              <a:rPr lang="en-GB" dirty="0" err="1"/>
              <a:t>ddamcaniaethau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ddysgu</a:t>
            </a:r>
            <a:r>
              <a:rPr lang="en-GB" dirty="0"/>
              <a:t> ac </a:t>
            </a:r>
            <a:r>
              <a:rPr lang="en-GB" dirty="0" err="1"/>
              <a:t>addysgu</a:t>
            </a:r>
            <a:endParaRPr lang="en-GB" dirty="0"/>
          </a:p>
          <a:p>
            <a:pPr lvl="0"/>
            <a:r>
              <a:rPr lang="en-GB" dirty="0"/>
              <a:t>Nodi </a:t>
            </a:r>
            <a:r>
              <a:rPr lang="en-GB" dirty="0" err="1"/>
              <a:t>adnoddau</a:t>
            </a:r>
            <a:r>
              <a:rPr lang="en-GB" dirty="0"/>
              <a:t> a </a:t>
            </a:r>
            <a:r>
              <a:rPr lang="en-GB" dirty="0" err="1"/>
              <a:t>strategaethau</a:t>
            </a:r>
            <a:r>
              <a:rPr lang="en-GB" dirty="0"/>
              <a:t> a all </a:t>
            </a:r>
            <a:r>
              <a:rPr lang="en-GB" dirty="0" err="1"/>
              <a:t>gefnogi</a:t>
            </a:r>
            <a:r>
              <a:rPr lang="en-GB" dirty="0"/>
              <a:t> </a:t>
            </a:r>
            <a:r>
              <a:rPr lang="en-GB" dirty="0" err="1"/>
              <a:t>ymarfer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canolbwyntio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blant</a:t>
            </a:r>
            <a:r>
              <a:rPr lang="en-GB" dirty="0"/>
              <a:t> a </a:t>
            </a:r>
            <a:r>
              <a:rPr lang="en-GB" dirty="0" err="1"/>
              <a:t>chynhwysol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6027E59-027B-74E0-7A24-A9BBFC5F869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Apply knowledge of learning theories to learning and teaching</a:t>
            </a:r>
          </a:p>
          <a:p>
            <a:pPr marL="0" indent="0">
              <a:buNone/>
            </a:pP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Identify resources and strategies that can support child-centred and inclusive practice</a:t>
            </a:r>
            <a:r>
              <a:rPr lang="en-GB" i="1" dirty="0"/>
              <a:t>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02454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7D14F2-EF8A-47A5-90EA-C679292345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b="1" dirty="0" err="1"/>
              <a:t>Asesu</a:t>
            </a:r>
            <a:r>
              <a:rPr lang="en-GB" sz="4800" b="1" dirty="0"/>
              <a:t>  </a:t>
            </a:r>
            <a:r>
              <a:rPr lang="en-GB" sz="4800" b="1" dirty="0">
                <a:solidFill>
                  <a:srgbClr val="0070C0"/>
                </a:solidFill>
              </a:rPr>
              <a:t>                        </a:t>
            </a:r>
            <a:r>
              <a:rPr lang="en-GB" sz="4800" b="1" i="1" dirty="0">
                <a:solidFill>
                  <a:schemeClr val="accent1">
                    <a:lumMod val="75000"/>
                  </a:schemeClr>
                </a:solidFill>
              </a:rPr>
              <a:t>Assessment</a:t>
            </a:r>
            <a:endParaRPr lang="en-GB" sz="4800" b="1" i="1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E3CFAD-BC7B-45CC-A58E-3FFAF8938B9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de-DE" i="1" dirty="0"/>
              <a:t>Elfen 1 </a:t>
            </a:r>
            <a:r>
              <a:rPr lang="de-DE" b="1" i="1" dirty="0" err="1"/>
              <a:t>Proffil</a:t>
            </a:r>
            <a:r>
              <a:rPr lang="de-DE" b="1" i="1" dirty="0"/>
              <a:t> </a:t>
            </a:r>
            <a:r>
              <a:rPr lang="de-DE" b="1" i="1" dirty="0" err="1"/>
              <a:t>Disgybl</a:t>
            </a:r>
            <a:r>
              <a:rPr lang="de-DE" b="1" i="1" dirty="0"/>
              <a:t> </a:t>
            </a:r>
            <a:r>
              <a:rPr lang="de-DE" i="1" dirty="0"/>
              <a:t>30% (1000 o </a:t>
            </a:r>
            <a:r>
              <a:rPr lang="de-DE" i="1" dirty="0" err="1"/>
              <a:t>eiriau</a:t>
            </a:r>
            <a:r>
              <a:rPr lang="de-DE" i="1" dirty="0"/>
              <a:t>)</a:t>
            </a:r>
            <a:endParaRPr lang="en-GB" dirty="0"/>
          </a:p>
          <a:p>
            <a:pPr lvl="0"/>
            <a:r>
              <a:rPr lang="en-GB" i="1" dirty="0" err="1"/>
              <a:t>Traethawd</a:t>
            </a:r>
            <a:r>
              <a:rPr lang="en-GB" i="1" dirty="0"/>
              <a:t> </a:t>
            </a:r>
            <a:r>
              <a:rPr lang="en-GB" b="1" i="1" dirty="0"/>
              <a:t>Elfen 2 </a:t>
            </a:r>
            <a:r>
              <a:rPr lang="en-GB" i="1" dirty="0"/>
              <a:t>70% (2000 o </a:t>
            </a:r>
            <a:r>
              <a:rPr lang="en-GB" i="1" dirty="0" err="1"/>
              <a:t>eiriau</a:t>
            </a:r>
            <a:r>
              <a:rPr lang="en-GB" i="1" dirty="0"/>
              <a:t>):-</a:t>
            </a:r>
            <a:endParaRPr lang="en-GB" dirty="0"/>
          </a:p>
          <a:p>
            <a:r>
              <a:rPr lang="en-GB" i="1" dirty="0" err="1"/>
              <a:t>Dadansoddi'n</a:t>
            </a:r>
            <a:r>
              <a:rPr lang="en-GB" i="1" dirty="0"/>
              <a:t> </a:t>
            </a:r>
            <a:r>
              <a:rPr lang="en-GB" i="1" dirty="0" err="1"/>
              <a:t>feirniadol</a:t>
            </a:r>
            <a:r>
              <a:rPr lang="en-GB" i="1" dirty="0"/>
              <a:t> </a:t>
            </a:r>
            <a:r>
              <a:rPr lang="en-GB" i="1" dirty="0" err="1"/>
              <a:t>sut</a:t>
            </a:r>
            <a:r>
              <a:rPr lang="en-GB" i="1" dirty="0"/>
              <a:t> y gall </a:t>
            </a:r>
            <a:r>
              <a:rPr lang="en-GB" i="1" dirty="0" err="1"/>
              <a:t>damcaniaethau</a:t>
            </a:r>
            <a:r>
              <a:rPr lang="en-GB" i="1" dirty="0"/>
              <a:t> </a:t>
            </a:r>
            <a:r>
              <a:rPr lang="en-GB" i="1" dirty="0" err="1"/>
              <a:t>dysgu</a:t>
            </a:r>
            <a:r>
              <a:rPr lang="en-GB" i="1" dirty="0"/>
              <a:t> </a:t>
            </a:r>
            <a:r>
              <a:rPr lang="en-GB" i="1" dirty="0" err="1"/>
              <a:t>lywio</a:t>
            </a:r>
            <a:r>
              <a:rPr lang="en-GB" i="1" dirty="0"/>
              <a:t> </a:t>
            </a:r>
            <a:r>
              <a:rPr lang="en-GB" i="1" dirty="0" err="1"/>
              <a:t>arferion</a:t>
            </a:r>
            <a:r>
              <a:rPr lang="en-GB" i="1" dirty="0"/>
              <a:t> </a:t>
            </a:r>
            <a:r>
              <a:rPr lang="en-GB" i="1" dirty="0" err="1"/>
              <a:t>addysgu</a:t>
            </a:r>
            <a:r>
              <a:rPr lang="en-GB" i="1" dirty="0"/>
              <a:t> </a:t>
            </a:r>
            <a:r>
              <a:rPr lang="en-GB" i="1" dirty="0" err="1"/>
              <a:t>cynhwysol</a:t>
            </a:r>
            <a:r>
              <a:rPr lang="en-GB" i="1" dirty="0"/>
              <a:t> a </a:t>
            </a:r>
            <a:r>
              <a:rPr lang="en-GB" i="1" dirty="0" err="1"/>
              <a:t>phlentyn-ganolog</a:t>
            </a:r>
            <a:r>
              <a:rPr lang="en-GB" i="1" dirty="0"/>
              <a:t>.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  <a:p>
            <a:r>
              <a:rPr lang="cy-GB" dirty="0"/>
              <a:t>Dyddiad Cyflwyno: </a:t>
            </a:r>
            <a:r>
              <a:rPr lang="cy-GB" b="1" dirty="0"/>
              <a:t>03 Ionawr </a:t>
            </a:r>
            <a:r>
              <a:rPr lang="cy-GB" dirty="0"/>
              <a:t>2027, 23:59pm drwy </a:t>
            </a:r>
            <a:r>
              <a:rPr lang="cy-GB" dirty="0" err="1"/>
              <a:t>Turnitin</a:t>
            </a:r>
            <a:endParaRPr lang="cy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0F05590-5DCE-4214-9B66-9B78A81BB5C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Component 1 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Pupil Profile 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30% (1000 words)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Component 2 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Essay 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70% (2000 words):-</a:t>
            </a:r>
          </a:p>
          <a:p>
            <a:pPr marL="0" indent="0" algn="ctr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Critically analyse how learning theories can inform inclusive and child-centred teaching practices. 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Submission date: 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03 January 2027 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23:59 to Turnitin</a:t>
            </a:r>
          </a:p>
          <a:p>
            <a:endParaRPr lang="en-GB" b="1" i="1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31491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7BF2D2-8BE0-4818-0B55-331D0D8237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br>
              <a:rPr lang="en-GB" b="1" dirty="0"/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Assessment information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657408-9395-5656-9A80-3BFCEF230D6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it-IT" b="1" dirty="0"/>
              <a:t>Elfen 1: </a:t>
            </a:r>
            <a:r>
              <a:rPr lang="it-IT" b="1" dirty="0" err="1"/>
              <a:t>Proffil</a:t>
            </a:r>
            <a:r>
              <a:rPr lang="it-IT" b="1" dirty="0"/>
              <a:t> </a:t>
            </a:r>
            <a:r>
              <a:rPr lang="it-IT" b="1" dirty="0" err="1"/>
              <a:t>Disgybl</a:t>
            </a:r>
            <a:r>
              <a:rPr lang="it-IT" b="1" dirty="0"/>
              <a:t> (30%)</a:t>
            </a:r>
            <a:endParaRPr lang="en-GB" dirty="0"/>
          </a:p>
          <a:p>
            <a:r>
              <a:rPr lang="it-IT" dirty="0"/>
              <a:t>Fe </a:t>
            </a:r>
            <a:r>
              <a:rPr lang="it-IT" dirty="0" err="1"/>
              <a:t>fyddi</a:t>
            </a:r>
            <a:r>
              <a:rPr lang="it-IT" dirty="0"/>
              <a:t> di:</a:t>
            </a:r>
            <a:endParaRPr lang="en-GB" dirty="0"/>
          </a:p>
          <a:p>
            <a:pPr lvl="0"/>
            <a:r>
              <a:rPr lang="en-GB" dirty="0" err="1"/>
              <a:t>Dewiswch</a:t>
            </a:r>
            <a:r>
              <a:rPr lang="en-GB" dirty="0"/>
              <a:t> </a:t>
            </a:r>
            <a:r>
              <a:rPr lang="en-GB" dirty="0" err="1"/>
              <a:t>ddysgwr</a:t>
            </a:r>
            <a:endParaRPr lang="en-GB" dirty="0"/>
          </a:p>
          <a:p>
            <a:pPr lvl="0"/>
            <a:r>
              <a:rPr lang="en-GB" dirty="0" err="1"/>
              <a:t>Disgrifiwch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cryfderau</a:t>
            </a:r>
            <a:r>
              <a:rPr lang="en-GB" dirty="0"/>
              <a:t> </a:t>
            </a:r>
            <a:r>
              <a:rPr lang="en-GB" dirty="0" err="1"/>
              <a:t>a'u</a:t>
            </a:r>
            <a:r>
              <a:rPr lang="en-GB" dirty="0"/>
              <a:t> </a:t>
            </a:r>
            <a:r>
              <a:rPr lang="en-GB" dirty="0" err="1"/>
              <a:t>hanghenion</a:t>
            </a:r>
            <a:endParaRPr lang="en-GB" dirty="0"/>
          </a:p>
          <a:p>
            <a:pPr lvl="0"/>
            <a:r>
              <a:rPr lang="en-GB" dirty="0" err="1"/>
              <a:t>Cymhwyso</a:t>
            </a:r>
            <a:r>
              <a:rPr lang="en-GB" dirty="0"/>
              <a:t> </a:t>
            </a:r>
            <a:r>
              <a:rPr lang="en-GB" dirty="0" err="1"/>
              <a:t>damcaniaethau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esbonio</a:t>
            </a:r>
            <a:r>
              <a:rPr lang="en-GB" dirty="0"/>
              <a:t> </a:t>
            </a:r>
            <a:r>
              <a:rPr lang="en-GB" dirty="0" err="1"/>
              <a:t>strategaethau</a:t>
            </a:r>
            <a:r>
              <a:rPr lang="en-GB" dirty="0"/>
              <a:t> </a:t>
            </a:r>
            <a:r>
              <a:rPr lang="en-GB" dirty="0" err="1"/>
              <a:t>cymorth</a:t>
            </a:r>
            <a:endParaRPr lang="en-GB" dirty="0"/>
          </a:p>
          <a:p>
            <a:pPr lvl="0"/>
            <a:r>
              <a:rPr lang="en-GB" dirty="0" err="1"/>
              <a:t>Dangos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theori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llywio</a:t>
            </a:r>
            <a:r>
              <a:rPr lang="en-GB" dirty="0"/>
              <a:t> </a:t>
            </a:r>
            <a:r>
              <a:rPr lang="en-GB" dirty="0" err="1"/>
              <a:t>ymarfer</a:t>
            </a:r>
            <a:endParaRPr lang="en-GB" dirty="0"/>
          </a:p>
          <a:p>
            <a:r>
              <a:rPr lang="en-GB" b="1" dirty="0" err="1"/>
              <a:t>Cydran</a:t>
            </a:r>
            <a:r>
              <a:rPr lang="en-GB" b="1" dirty="0"/>
              <a:t> 2: </a:t>
            </a:r>
            <a:r>
              <a:rPr lang="en-GB" b="1" dirty="0" err="1"/>
              <a:t>Traethawd</a:t>
            </a:r>
            <a:r>
              <a:rPr lang="en-GB" b="1" dirty="0"/>
              <a:t> </a:t>
            </a:r>
            <a:r>
              <a:rPr lang="en-GB" b="1" dirty="0" err="1"/>
              <a:t>Beirniadol</a:t>
            </a:r>
            <a:r>
              <a:rPr lang="en-GB" b="1" dirty="0"/>
              <a:t> (70%)</a:t>
            </a:r>
            <a:endParaRPr lang="en-GB" dirty="0"/>
          </a:p>
          <a:p>
            <a:r>
              <a:rPr lang="en-GB" dirty="0"/>
              <a:t>Fe </a:t>
            </a:r>
            <a:r>
              <a:rPr lang="en-GB" dirty="0" err="1"/>
              <a:t>fyddi</a:t>
            </a:r>
            <a:r>
              <a:rPr lang="en-GB" dirty="0"/>
              <a:t> di:</a:t>
            </a:r>
          </a:p>
          <a:p>
            <a:pPr lvl="0"/>
            <a:r>
              <a:rPr lang="en-GB" dirty="0" err="1"/>
              <a:t>Cymharu</a:t>
            </a:r>
            <a:r>
              <a:rPr lang="en-GB" dirty="0"/>
              <a:t> a </a:t>
            </a:r>
            <a:r>
              <a:rPr lang="en-GB" dirty="0" err="1"/>
              <a:t>beirniadu</a:t>
            </a:r>
            <a:r>
              <a:rPr lang="en-GB" dirty="0"/>
              <a:t> </a:t>
            </a:r>
            <a:r>
              <a:rPr lang="en-GB" dirty="0" err="1"/>
              <a:t>damcaniaethau</a:t>
            </a:r>
            <a:r>
              <a:rPr lang="en-GB" dirty="0"/>
              <a:t> </a:t>
            </a:r>
            <a:r>
              <a:rPr lang="en-GB" dirty="0" err="1"/>
              <a:t>dysgu</a:t>
            </a:r>
            <a:endParaRPr lang="en-GB" dirty="0"/>
          </a:p>
          <a:p>
            <a:pPr lvl="0"/>
            <a:r>
              <a:rPr lang="en-GB" dirty="0" err="1"/>
              <a:t>Dadansoddi</a:t>
            </a:r>
            <a:r>
              <a:rPr lang="en-GB" dirty="0"/>
              <a:t> </a:t>
            </a:r>
            <a:r>
              <a:rPr lang="en-GB" dirty="0" err="1"/>
              <a:t>cryfderau</a:t>
            </a:r>
            <a:r>
              <a:rPr lang="en-GB" dirty="0"/>
              <a:t> a </a:t>
            </a:r>
            <a:r>
              <a:rPr lang="en-GB" dirty="0" err="1"/>
              <a:t>chyfyngiadau</a:t>
            </a:r>
            <a:endParaRPr lang="en-GB" dirty="0"/>
          </a:p>
          <a:p>
            <a:pPr lvl="0"/>
            <a:r>
              <a:rPr lang="en-GB" dirty="0" err="1"/>
              <a:t>Gwerthuso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damcaniaethau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hyrwyddo</a:t>
            </a:r>
            <a:r>
              <a:rPr lang="en-GB" dirty="0"/>
              <a:t>: </a:t>
            </a:r>
          </a:p>
          <a:p>
            <a:pPr lvl="1"/>
            <a:r>
              <a:rPr lang="en-GB" dirty="0" err="1"/>
              <a:t>ymarfer</a:t>
            </a:r>
            <a:r>
              <a:rPr lang="en-GB" dirty="0"/>
              <a:t> </a:t>
            </a:r>
            <a:r>
              <a:rPr lang="en-GB" dirty="0" err="1"/>
              <a:t>cynhwysol</a:t>
            </a:r>
            <a:endParaRPr lang="en-GB" dirty="0"/>
          </a:p>
          <a:p>
            <a:pPr lvl="1"/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canolbwyntio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plentyn</a:t>
            </a:r>
            <a:endParaRPr lang="en-GB" dirty="0"/>
          </a:p>
          <a:p>
            <a:pPr lvl="0"/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dadl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seiliedig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dystiolaeth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54E62E8-0A7C-1525-88BE-3ADB04BF0B8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Component 1: Pupil Profile (30%)</a:t>
            </a: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You will: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Select a learner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Describe their strengths and needs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Apply learning theories to explain support strategies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Demonstrate how theory informs practice</a:t>
            </a:r>
          </a:p>
          <a:p>
            <a:pPr marL="0" indent="0">
              <a:buNone/>
            </a:pP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Component 2: Critical Essay (70%)</a:t>
            </a: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You will: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Compare and critique learning theories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Analyse strengths and limitations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Evaluate how theories promote: </a:t>
            </a:r>
          </a:p>
          <a:p>
            <a:pPr lvl="1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inclusive practice</a:t>
            </a:r>
          </a:p>
          <a:p>
            <a:pPr lvl="1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child-centred learning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Develop an evidence-based argument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25861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8C86B1-63A1-3BB1-55A0-38BE385056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b="1" dirty="0" err="1"/>
              <a:t>Addysgeg</a:t>
            </a:r>
            <a:r>
              <a:rPr lang="en-GB" sz="3200" b="1" dirty="0"/>
              <a:t> </a:t>
            </a:r>
            <a:r>
              <a:rPr lang="en-GB" sz="3200" b="1" dirty="0" err="1"/>
              <a:t>Gynhwysol</a:t>
            </a:r>
            <a:r>
              <a:rPr lang="en-GB" sz="3200" b="1" dirty="0"/>
              <a:t> = </a:t>
            </a:r>
            <a:r>
              <a:rPr lang="en-GB" sz="3200" b="1" dirty="0" err="1"/>
              <a:t>Ymarfer</a:t>
            </a:r>
            <a:r>
              <a:rPr lang="en-GB" sz="3200" b="1" dirty="0"/>
              <a:t> </a:t>
            </a:r>
            <a:r>
              <a:rPr lang="en-GB" sz="3200" b="1" dirty="0" err="1"/>
              <a:t>plentyn-ganolog</a:t>
            </a:r>
            <a:br>
              <a:rPr lang="en-GB" sz="3200" b="1" i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sz="3200" b="1" i="1" dirty="0">
                <a:solidFill>
                  <a:schemeClr val="accent1">
                    <a:lumMod val="75000"/>
                  </a:schemeClr>
                </a:solidFill>
              </a:rPr>
              <a:t>Inclusive pedagogy = Child centred practice</a:t>
            </a:r>
            <a:endParaRPr lang="en-GB" sz="3200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3BF9B1-7A41-3706-9850-AEE96286A3D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wraidd</a:t>
            </a:r>
            <a:r>
              <a:rPr lang="en-GB" dirty="0"/>
              <a:t> </a:t>
            </a:r>
            <a:r>
              <a:rPr lang="en-GB" dirty="0" err="1"/>
              <a:t>addysgeg</a:t>
            </a:r>
            <a:r>
              <a:rPr lang="en-GB" dirty="0"/>
              <a:t> </a:t>
            </a:r>
            <a:r>
              <a:rPr lang="en-GB" dirty="0" err="1"/>
              <a:t>gynhwysol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ymagwedd</a:t>
            </a:r>
            <a:r>
              <a:rPr lang="en-GB" dirty="0"/>
              <a:t> </a:t>
            </a:r>
            <a:r>
              <a:rPr lang="en-GB" dirty="0" err="1"/>
              <a:t>plentyn-ganolog</a:t>
            </a:r>
            <a:r>
              <a:rPr lang="en-GB" dirty="0"/>
              <a:t> at </a:t>
            </a:r>
            <a:r>
              <a:rPr lang="en-GB" dirty="0" err="1"/>
              <a:t>ddysgu</a:t>
            </a:r>
            <a:r>
              <a:rPr lang="en-GB" dirty="0"/>
              <a:t> ac </a:t>
            </a:r>
            <a:r>
              <a:rPr lang="en-GB" dirty="0" err="1"/>
              <a:t>addysgu</a:t>
            </a:r>
            <a:r>
              <a:rPr lang="en-GB" dirty="0"/>
              <a:t> </a:t>
            </a:r>
          </a:p>
          <a:p>
            <a:r>
              <a:rPr lang="en-GB" dirty="0"/>
              <a:t>Yn </a:t>
            </a:r>
            <a:r>
              <a:rPr lang="en-GB" dirty="0" err="1"/>
              <a:t>cynnwys</a:t>
            </a:r>
            <a:r>
              <a:rPr lang="en-GB" dirty="0"/>
              <a:t> </a:t>
            </a:r>
            <a:r>
              <a:rPr lang="en-GB" dirty="0" err="1"/>
              <a:t>creu</a:t>
            </a:r>
            <a:r>
              <a:rPr lang="en-GB" dirty="0"/>
              <a:t> </a:t>
            </a:r>
            <a:r>
              <a:rPr lang="en-GB" dirty="0" err="1"/>
              <a:t>amgylchedd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deniadol</a:t>
            </a:r>
            <a:r>
              <a:rPr lang="en-GB" dirty="0"/>
              <a:t> a </a:t>
            </a:r>
            <a:r>
              <a:rPr lang="en-GB" dirty="0" err="1"/>
              <a:t>diddorol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cefnogi</a:t>
            </a:r>
            <a:r>
              <a:rPr lang="en-GB" dirty="0"/>
              <a:t> </a:t>
            </a:r>
            <a:r>
              <a:rPr lang="en-GB" b="1" u="sng" dirty="0" err="1"/>
              <a:t>pob</a:t>
            </a:r>
            <a:r>
              <a:rPr lang="en-GB" dirty="0"/>
              <a:t> </a:t>
            </a:r>
            <a:r>
              <a:rPr lang="en-GB" dirty="0" err="1"/>
              <a:t>dysgwr</a:t>
            </a:r>
            <a:r>
              <a:rPr lang="en-GB" dirty="0"/>
              <a:t> </a:t>
            </a:r>
          </a:p>
          <a:p>
            <a:r>
              <a:rPr lang="en-GB" dirty="0"/>
              <a:t>Yn </a:t>
            </a:r>
            <a:r>
              <a:rPr lang="en-GB" dirty="0" err="1"/>
              <a:t>rhagweld</a:t>
            </a:r>
            <a:r>
              <a:rPr lang="en-GB" dirty="0"/>
              <a:t> </a:t>
            </a:r>
            <a:r>
              <a:rPr lang="en-GB" dirty="0" err="1"/>
              <a:t>gwahanol</a:t>
            </a:r>
            <a:r>
              <a:rPr lang="en-GB" dirty="0"/>
              <a:t> </a:t>
            </a:r>
            <a:r>
              <a:rPr lang="en-GB" dirty="0" err="1"/>
              <a:t>anghenion</a:t>
            </a:r>
            <a:r>
              <a:rPr lang="en-GB" dirty="0"/>
              <a:t> </a:t>
            </a:r>
            <a:r>
              <a:rPr lang="en-GB" dirty="0" err="1"/>
              <a:t>pob</a:t>
            </a:r>
            <a:r>
              <a:rPr lang="en-GB" dirty="0"/>
              <a:t> </a:t>
            </a:r>
            <a:r>
              <a:rPr lang="en-GB" dirty="0" err="1"/>
              <a:t>dysgwr</a:t>
            </a:r>
            <a:r>
              <a:rPr lang="en-GB" dirty="0"/>
              <a:t> (</a:t>
            </a:r>
            <a:r>
              <a:rPr lang="en-GB" dirty="0" err="1"/>
              <a:t>e.e.</a:t>
            </a:r>
            <a:r>
              <a:rPr lang="en-GB" dirty="0"/>
              <a:t> </a:t>
            </a:r>
            <a:r>
              <a:rPr lang="en-GB" dirty="0" err="1"/>
              <a:t>cefndiroedd</a:t>
            </a:r>
            <a:r>
              <a:rPr lang="en-GB" dirty="0"/>
              <a:t> a </a:t>
            </a:r>
            <a:r>
              <a:rPr lang="en-GB" dirty="0" err="1"/>
              <a:t>phrofiadau</a:t>
            </a:r>
            <a:r>
              <a:rPr lang="en-GB" dirty="0"/>
              <a:t>, </a:t>
            </a:r>
            <a:r>
              <a:rPr lang="en-GB" dirty="0" err="1"/>
              <a:t>arddulliau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, </a:t>
            </a:r>
            <a:r>
              <a:rPr lang="en-GB" dirty="0" err="1"/>
              <a:t>medrau</a:t>
            </a:r>
            <a:r>
              <a:rPr lang="en-GB" dirty="0"/>
              <a:t> </a:t>
            </a:r>
            <a:r>
              <a:rPr lang="en-GB" dirty="0" err="1"/>
              <a:t>corfforol</a:t>
            </a:r>
            <a:r>
              <a:rPr lang="en-GB" dirty="0"/>
              <a:t> a </a:t>
            </a:r>
            <a:r>
              <a:rPr lang="en-GB" dirty="0" err="1"/>
              <a:t>gwybyddol</a:t>
            </a:r>
            <a:r>
              <a:rPr lang="en-GB" dirty="0"/>
              <a:t>)</a:t>
            </a:r>
          </a:p>
          <a:p>
            <a:pPr marL="0" indent="0" algn="r">
              <a:buNone/>
            </a:pPr>
            <a:r>
              <a:rPr lang="en-GB" sz="1000" dirty="0"/>
              <a:t>(UNICEF, 2014)</a:t>
            </a:r>
            <a:endParaRPr lang="en-GB" sz="1100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131AEB-8AB1-544F-F6FE-F543AE6CA4A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At the heart of inclusive pedagogy is a child-centred approach to learning and  teaching 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Involves creating an inviting and engaging learning environment that supports </a:t>
            </a:r>
            <a:r>
              <a:rPr lang="en-GB" b="1" i="1" u="sng" dirty="0">
                <a:solidFill>
                  <a:schemeClr val="accent1">
                    <a:lumMod val="75000"/>
                  </a:schemeClr>
                </a:solidFill>
              </a:rPr>
              <a:t>all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 learners 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Anticipates the varied needs of each learner (e.g. backgrounds and experiences, learning styles, physical and cognitive abilities)</a:t>
            </a:r>
          </a:p>
          <a:p>
            <a:pPr marL="0" indent="0" algn="r">
              <a:buNone/>
            </a:pPr>
            <a:r>
              <a:rPr lang="en-GB" sz="1000" i="1" dirty="0">
                <a:solidFill>
                  <a:schemeClr val="accent1">
                    <a:lumMod val="75000"/>
                  </a:schemeClr>
                </a:solidFill>
              </a:rPr>
              <a:t>(UNICEF, 2014)</a:t>
            </a: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64440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A09918-F0AF-27A7-BCF8-54FB6C0FC9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b="1" dirty="0" err="1"/>
              <a:t>Addysgeg</a:t>
            </a:r>
            <a:r>
              <a:rPr lang="en-GB" b="1" dirty="0"/>
              <a:t> </a:t>
            </a:r>
            <a:r>
              <a:rPr lang="en-GB" b="1" dirty="0" err="1"/>
              <a:t>Gynhwysol</a:t>
            </a:r>
            <a:r>
              <a:rPr lang="en-GB" b="1" dirty="0"/>
              <a:t> = </a:t>
            </a:r>
            <a:r>
              <a:rPr lang="en-GB" b="1" dirty="0" err="1"/>
              <a:t>Ymarfer</a:t>
            </a:r>
            <a:r>
              <a:rPr lang="en-GB" b="1" dirty="0"/>
              <a:t> </a:t>
            </a:r>
            <a:r>
              <a:rPr lang="en-GB" b="1" dirty="0" err="1"/>
              <a:t>plentyn-ganolog</a:t>
            </a:r>
            <a:br>
              <a:rPr lang="en-GB" b="1" i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Inclusive pedagogy = Child centred practice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2AB03D-2EF7-4E70-01C4-5CA310B8BA1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>
                <a:ea typeface="Roboto Medium" panose="020B0604020202020204" pitchFamily="2" charset="0"/>
              </a:rPr>
              <a:t>Trwy</a:t>
            </a:r>
            <a:r>
              <a:rPr lang="en-GB" dirty="0">
                <a:ea typeface="Roboto Medium" panose="020B0604020202020204" pitchFamily="2" charset="0"/>
              </a:rPr>
              <a:t> nodi pa </a:t>
            </a:r>
            <a:r>
              <a:rPr lang="en-GB" dirty="0" err="1">
                <a:ea typeface="Roboto Medium" panose="020B0604020202020204" pitchFamily="2" charset="0"/>
              </a:rPr>
              <a:t>ymagweddau</a:t>
            </a:r>
            <a:r>
              <a:rPr lang="en-GB" dirty="0">
                <a:ea typeface="Roboto Medium" panose="020B0604020202020204" pitchFamily="2" charset="0"/>
              </a:rPr>
              <a:t> </a:t>
            </a:r>
            <a:r>
              <a:rPr lang="en-GB" dirty="0" err="1">
                <a:ea typeface="Roboto Medium" panose="020B0604020202020204" pitchFamily="2" charset="0"/>
              </a:rPr>
              <a:t>dysgu</a:t>
            </a:r>
            <a:r>
              <a:rPr lang="en-GB" dirty="0">
                <a:ea typeface="Roboto Medium" panose="020B0604020202020204" pitchFamily="2" charset="0"/>
              </a:rPr>
              <a:t> ac </a:t>
            </a:r>
            <a:r>
              <a:rPr lang="en-GB" dirty="0" err="1">
                <a:ea typeface="Roboto Medium" panose="020B0604020202020204" pitchFamily="2" charset="0"/>
              </a:rPr>
              <a:t>addysgu</a:t>
            </a:r>
            <a:r>
              <a:rPr lang="en-GB" dirty="0">
                <a:ea typeface="Roboto Medium" panose="020B0604020202020204" pitchFamily="2" charset="0"/>
              </a:rPr>
              <a:t> (</a:t>
            </a:r>
            <a:r>
              <a:rPr lang="en-GB" dirty="0" err="1">
                <a:ea typeface="Roboto Medium" panose="020B0604020202020204" pitchFamily="2" charset="0"/>
              </a:rPr>
              <a:t>addysgeg</a:t>
            </a:r>
            <a:r>
              <a:rPr lang="en-GB" dirty="0">
                <a:ea typeface="Roboto Medium" panose="020B0604020202020204" pitchFamily="2" charset="0"/>
              </a:rPr>
              <a:t>) </a:t>
            </a:r>
            <a:r>
              <a:rPr lang="en-GB" dirty="0" err="1">
                <a:ea typeface="Roboto Medium" panose="020B0604020202020204" pitchFamily="2" charset="0"/>
              </a:rPr>
              <a:t>sy’n</a:t>
            </a:r>
            <a:r>
              <a:rPr lang="en-GB" dirty="0">
                <a:ea typeface="Roboto Medium" panose="020B0604020202020204" pitchFamily="2" charset="0"/>
              </a:rPr>
              <a:t> </a:t>
            </a:r>
            <a:r>
              <a:rPr lang="en-GB" dirty="0" err="1">
                <a:ea typeface="Roboto Medium" panose="020B0604020202020204" pitchFamily="2" charset="0"/>
              </a:rPr>
              <a:t>fwyaf</a:t>
            </a:r>
            <a:r>
              <a:rPr lang="en-GB" dirty="0">
                <a:ea typeface="Roboto Medium" panose="020B0604020202020204" pitchFamily="2" charset="0"/>
              </a:rPr>
              <a:t> addas, gall </a:t>
            </a:r>
            <a:r>
              <a:rPr lang="en-GB" dirty="0" err="1">
                <a:ea typeface="Roboto Medium" panose="020B0604020202020204" pitchFamily="2" charset="0"/>
              </a:rPr>
              <a:t>addysgwyr</a:t>
            </a:r>
            <a:r>
              <a:rPr lang="en-GB" dirty="0">
                <a:ea typeface="Roboto Medium" panose="020B0604020202020204" pitchFamily="2" charset="0"/>
              </a:rPr>
              <a:t> </a:t>
            </a:r>
            <a:r>
              <a:rPr lang="en-GB" dirty="0" err="1">
                <a:ea typeface="Roboto Medium" panose="020B0604020202020204" pitchFamily="2" charset="0"/>
              </a:rPr>
              <a:t>baratoi</a:t>
            </a:r>
            <a:r>
              <a:rPr lang="en-GB" dirty="0">
                <a:ea typeface="Roboto Medium" panose="020B0604020202020204" pitchFamily="2" charset="0"/>
              </a:rPr>
              <a:t> </a:t>
            </a:r>
            <a:r>
              <a:rPr lang="en-GB" dirty="0" err="1">
                <a:ea typeface="Roboto Medium" panose="020B0604020202020204" pitchFamily="2" charset="0"/>
              </a:rPr>
              <a:t>ar</a:t>
            </a:r>
            <a:r>
              <a:rPr lang="en-GB" dirty="0">
                <a:ea typeface="Roboto Medium" panose="020B0604020202020204" pitchFamily="2" charset="0"/>
              </a:rPr>
              <a:t> </a:t>
            </a:r>
            <a:r>
              <a:rPr lang="en-GB" dirty="0" err="1">
                <a:ea typeface="Roboto Medium" panose="020B0604020202020204" pitchFamily="2" charset="0"/>
              </a:rPr>
              <a:t>gyfer</a:t>
            </a:r>
            <a:r>
              <a:rPr lang="en-GB" dirty="0">
                <a:ea typeface="Roboto Medium" panose="020B0604020202020204" pitchFamily="2" charset="0"/>
              </a:rPr>
              <a:t> </a:t>
            </a:r>
            <a:r>
              <a:rPr lang="en-GB" dirty="0" err="1">
                <a:ea typeface="Roboto Medium" panose="020B0604020202020204" pitchFamily="2" charset="0"/>
              </a:rPr>
              <a:t>arfer</a:t>
            </a:r>
            <a:r>
              <a:rPr lang="en-GB" dirty="0">
                <a:ea typeface="Roboto Medium" panose="020B0604020202020204" pitchFamily="2" charset="0"/>
              </a:rPr>
              <a:t> </a:t>
            </a:r>
            <a:r>
              <a:rPr lang="en-GB" dirty="0" err="1">
                <a:ea typeface="Roboto Medium" panose="020B0604020202020204" pitchFamily="2" charset="0"/>
              </a:rPr>
              <a:t>cynhwysol</a:t>
            </a:r>
            <a:r>
              <a:rPr lang="en-GB" dirty="0">
                <a:ea typeface="Roboto Medium" panose="020B0604020202020204" pitchFamily="2" charset="0"/>
              </a:rPr>
              <a:t> </a:t>
            </a:r>
            <a:r>
              <a:rPr lang="en-GB" dirty="0" err="1">
                <a:ea typeface="Roboto Medium" panose="020B0604020202020204" pitchFamily="2" charset="0"/>
              </a:rPr>
              <a:t>a’i</a:t>
            </a:r>
            <a:r>
              <a:rPr lang="en-GB" dirty="0">
                <a:ea typeface="Roboto Medium" panose="020B0604020202020204" pitchFamily="2" charset="0"/>
              </a:rPr>
              <a:t> </a:t>
            </a:r>
            <a:r>
              <a:rPr lang="en-GB" dirty="0" err="1">
                <a:ea typeface="Roboto Medium" panose="020B0604020202020204" pitchFamily="2" charset="0"/>
              </a:rPr>
              <a:t>gefnogi</a:t>
            </a:r>
            <a:endParaRPr lang="en-GB" dirty="0">
              <a:ea typeface="Roboto Medium" panose="020B0604020202020204" pitchFamily="2" charset="0"/>
            </a:endParaRPr>
          </a:p>
          <a:p>
            <a:r>
              <a:rPr lang="en-GB" dirty="0">
                <a:ea typeface="Roboto Medium" panose="020B0604020202020204" pitchFamily="2" charset="0"/>
              </a:rPr>
              <a:t>Mae </a:t>
            </a:r>
            <a:r>
              <a:rPr lang="en-GB" dirty="0" err="1">
                <a:ea typeface="Roboto Medium" panose="020B0604020202020204" pitchFamily="2" charset="0"/>
              </a:rPr>
              <a:t>addysgwyr</a:t>
            </a:r>
            <a:r>
              <a:rPr lang="en-GB" dirty="0">
                <a:ea typeface="Roboto Medium" panose="020B0604020202020204" pitchFamily="2" charset="0"/>
              </a:rPr>
              <a:t> </a:t>
            </a:r>
            <a:r>
              <a:rPr lang="en-GB" dirty="0" err="1">
                <a:ea typeface="Roboto Medium" panose="020B0604020202020204" pitchFamily="2" charset="0"/>
              </a:rPr>
              <a:t>hyfforddedig</a:t>
            </a:r>
            <a:r>
              <a:rPr lang="en-GB" dirty="0">
                <a:ea typeface="Roboto Medium" panose="020B0604020202020204" pitchFamily="2" charset="0"/>
              </a:rPr>
              <a:t> </a:t>
            </a:r>
            <a:r>
              <a:rPr lang="en-GB" dirty="0" err="1">
                <a:ea typeface="Roboto Medium" panose="020B0604020202020204" pitchFamily="2" charset="0"/>
              </a:rPr>
              <a:t>sy’n</a:t>
            </a:r>
            <a:r>
              <a:rPr lang="en-GB" dirty="0">
                <a:ea typeface="Roboto Medium" panose="020B0604020202020204" pitchFamily="2" charset="0"/>
              </a:rPr>
              <a:t> </a:t>
            </a:r>
            <a:r>
              <a:rPr lang="en-GB" dirty="0" err="1">
                <a:ea typeface="Roboto Medium" panose="020B0604020202020204" pitchFamily="2" charset="0"/>
              </a:rPr>
              <a:t>llawn</a:t>
            </a:r>
            <a:r>
              <a:rPr lang="en-GB" dirty="0">
                <a:ea typeface="Roboto Medium" panose="020B0604020202020204" pitchFamily="2" charset="0"/>
              </a:rPr>
              <a:t> </a:t>
            </a:r>
            <a:r>
              <a:rPr lang="en-GB" dirty="0" err="1">
                <a:ea typeface="Roboto Medium" panose="020B0604020202020204" pitchFamily="2" charset="0"/>
              </a:rPr>
              <a:t>cymhelliant</a:t>
            </a:r>
            <a:r>
              <a:rPr lang="en-GB" dirty="0">
                <a:ea typeface="Roboto Medium" panose="020B0604020202020204" pitchFamily="2" charset="0"/>
              </a:rPr>
              <a:t> </a:t>
            </a:r>
            <a:r>
              <a:rPr lang="en-GB" dirty="0" err="1">
                <a:ea typeface="Roboto Medium" panose="020B0604020202020204" pitchFamily="2" charset="0"/>
              </a:rPr>
              <a:t>yn</a:t>
            </a:r>
            <a:r>
              <a:rPr lang="en-GB" dirty="0">
                <a:ea typeface="Roboto Medium" panose="020B0604020202020204" pitchFamily="2" charset="0"/>
              </a:rPr>
              <a:t> </a:t>
            </a:r>
            <a:r>
              <a:rPr lang="en-GB" dirty="0" err="1">
                <a:ea typeface="Roboto Medium" panose="020B0604020202020204" pitchFamily="2" charset="0"/>
              </a:rPr>
              <a:t>defnyddio</a:t>
            </a:r>
            <a:r>
              <a:rPr lang="en-GB" dirty="0">
                <a:ea typeface="Roboto Medium" panose="020B0604020202020204" pitchFamily="2" charset="0"/>
              </a:rPr>
              <a:t> </a:t>
            </a:r>
            <a:r>
              <a:rPr lang="en-GB" dirty="0" err="1">
                <a:ea typeface="Roboto Medium" panose="020B0604020202020204" pitchFamily="2" charset="0"/>
              </a:rPr>
              <a:t>theoriau</a:t>
            </a:r>
            <a:r>
              <a:rPr lang="en-GB" dirty="0">
                <a:ea typeface="Roboto Medium" panose="020B0604020202020204" pitchFamily="2" charset="0"/>
              </a:rPr>
              <a:t> </a:t>
            </a:r>
            <a:r>
              <a:rPr lang="en-GB" dirty="0" err="1">
                <a:ea typeface="Roboto Medium" panose="020B0604020202020204" pitchFamily="2" charset="0"/>
              </a:rPr>
              <a:t>dysgu</a:t>
            </a:r>
            <a:r>
              <a:rPr lang="en-GB" dirty="0">
                <a:ea typeface="Roboto Medium" panose="020B0604020202020204" pitchFamily="2" charset="0"/>
              </a:rPr>
              <a:t> </a:t>
            </a:r>
            <a:r>
              <a:rPr lang="en-GB" dirty="0" err="1">
                <a:ea typeface="Roboto Medium" panose="020B0604020202020204" pitchFamily="2" charset="0"/>
              </a:rPr>
              <a:t>i</a:t>
            </a:r>
            <a:r>
              <a:rPr lang="en-GB" dirty="0">
                <a:ea typeface="Roboto Medium" panose="020B0604020202020204" pitchFamily="2" charset="0"/>
              </a:rPr>
              <a:t> </a:t>
            </a:r>
            <a:r>
              <a:rPr lang="en-GB" dirty="0" err="1">
                <a:ea typeface="Roboto Medium" panose="020B0604020202020204" pitchFamily="2" charset="0"/>
              </a:rPr>
              <a:t>gefnogi</a:t>
            </a:r>
            <a:r>
              <a:rPr lang="en-GB" dirty="0">
                <a:ea typeface="Roboto Medium" panose="020B0604020202020204" pitchFamily="2" charset="0"/>
              </a:rPr>
              <a:t> </a:t>
            </a:r>
            <a:r>
              <a:rPr lang="en-GB" dirty="0" err="1">
                <a:ea typeface="Roboto Medium" panose="020B0604020202020204" pitchFamily="2" charset="0"/>
              </a:rPr>
              <a:t>hyrwyddo</a:t>
            </a:r>
            <a:r>
              <a:rPr lang="en-GB" dirty="0">
                <a:ea typeface="Roboto Medium" panose="020B0604020202020204" pitchFamily="2" charset="0"/>
              </a:rPr>
              <a:t> </a:t>
            </a:r>
            <a:r>
              <a:rPr lang="en-GB" dirty="0" err="1">
                <a:ea typeface="Roboto Medium" panose="020B0604020202020204" pitchFamily="2" charset="0"/>
              </a:rPr>
              <a:t>arfer</a:t>
            </a:r>
            <a:r>
              <a:rPr lang="en-GB" dirty="0">
                <a:ea typeface="Roboto Medium" panose="020B0604020202020204" pitchFamily="2" charset="0"/>
              </a:rPr>
              <a:t> </a:t>
            </a:r>
            <a:r>
              <a:rPr lang="en-GB" dirty="0" err="1">
                <a:ea typeface="Roboto Medium" panose="020B0604020202020204" pitchFamily="2" charset="0"/>
              </a:rPr>
              <a:t>cynhwysol</a:t>
            </a:r>
            <a:r>
              <a:rPr lang="en-GB" dirty="0">
                <a:ea typeface="Roboto Medium" panose="020B0604020202020204" pitchFamily="2" charset="0"/>
              </a:rPr>
              <a:t> </a:t>
            </a:r>
            <a:r>
              <a:rPr lang="en-GB" dirty="0" err="1">
                <a:ea typeface="Roboto Medium" panose="020B0604020202020204" pitchFamily="2" charset="0"/>
              </a:rPr>
              <a:t>plentyn-ganolog</a:t>
            </a:r>
            <a:r>
              <a:rPr lang="en-GB" dirty="0">
                <a:ea typeface="Roboto Medium" panose="020B0604020202020204" pitchFamily="2" charset="0"/>
              </a:rPr>
              <a:t> 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34F3BD-AF27-9312-2D8A-09BB6D7A01D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  <a:ea typeface="Roboto Medium" panose="020B0604020202020204" pitchFamily="2" charset="0"/>
              </a:rPr>
              <a:t>By identifying which learning and teaching approaches (pedagogies) are most suitable, educators can prepare for and support inclusive practice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  <a:ea typeface="Roboto Medium" panose="020B0604020202020204" pitchFamily="2" charset="0"/>
              </a:rPr>
              <a:t>Well-trained and motivated educators draw on learning theories to support their promotion of child-centred inclusive practice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86500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56FF68-F7BC-B6E3-3338-C1E820FC4D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br>
              <a:rPr lang="en-GB" sz="3600" b="1" i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sz="3600" b="1" dirty="0" err="1"/>
              <a:t>Theorïau</a:t>
            </a:r>
            <a:r>
              <a:rPr lang="en-GB" sz="3600" b="1" dirty="0"/>
              <a:t> </a:t>
            </a:r>
            <a:r>
              <a:rPr lang="en-GB" sz="3600" b="1" dirty="0" err="1"/>
              <a:t>Addysgu</a:t>
            </a:r>
            <a:r>
              <a:rPr lang="en-GB" sz="3600" b="1" dirty="0"/>
              <a:t>                    </a:t>
            </a:r>
            <a:r>
              <a:rPr lang="en-GB" sz="3600" b="1" i="1" dirty="0">
                <a:solidFill>
                  <a:schemeClr val="accent1">
                    <a:lumMod val="75000"/>
                  </a:schemeClr>
                </a:solidFill>
              </a:rPr>
              <a:t>Learning Theories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D71E6E-F03B-6881-1E80-A17A5F773F4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en-GB" dirty="0"/>
              <a:t>Mae </a:t>
            </a:r>
            <a:r>
              <a:rPr lang="en-GB" dirty="0" err="1"/>
              <a:t>llawer</a:t>
            </a:r>
            <a:r>
              <a:rPr lang="en-GB" dirty="0"/>
              <a:t> o </a:t>
            </a:r>
            <a:r>
              <a:rPr lang="en-GB" dirty="0" err="1"/>
              <a:t>wahanol</a:t>
            </a:r>
            <a:r>
              <a:rPr lang="en-GB" dirty="0"/>
              <a:t> </a:t>
            </a:r>
            <a:r>
              <a:rPr lang="en-GB" dirty="0" err="1"/>
              <a:t>ymagweddau</a:t>
            </a:r>
            <a:r>
              <a:rPr lang="en-GB" dirty="0"/>
              <a:t> </a:t>
            </a:r>
            <a:r>
              <a:rPr lang="en-GB" dirty="0" err="1"/>
              <a:t>damcaniaethol</a:t>
            </a:r>
            <a:r>
              <a:rPr lang="en-GB" dirty="0"/>
              <a:t> at </a:t>
            </a:r>
            <a:r>
              <a:rPr lang="en-GB" dirty="0" err="1"/>
              <a:t>ddysgu</a:t>
            </a:r>
            <a:r>
              <a:rPr lang="en-GB" dirty="0"/>
              <a:t>, </a:t>
            </a:r>
            <a:r>
              <a:rPr lang="en-GB" dirty="0" err="1"/>
              <a:t>addysgu</a:t>
            </a:r>
            <a:r>
              <a:rPr lang="en-GB" dirty="0"/>
              <a:t> a </a:t>
            </a:r>
            <a:r>
              <a:rPr lang="en-GB" dirty="0" err="1"/>
              <a:t>datblygu</a:t>
            </a:r>
            <a:r>
              <a:rPr lang="en-GB" dirty="0"/>
              <a:t> plant. </a:t>
            </a:r>
          </a:p>
          <a:p>
            <a:pPr>
              <a:buFont typeface="Wingdings" pitchFamily="2" charset="2"/>
              <a:buChar char="§"/>
            </a:pPr>
            <a:r>
              <a:rPr lang="en-GB" dirty="0"/>
              <a:t>Mae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theorïau</a:t>
            </a:r>
            <a:r>
              <a:rPr lang="en-GB" dirty="0"/>
              <a:t> </a:t>
            </a:r>
            <a:r>
              <a:rPr lang="en-GB" dirty="0" err="1"/>
              <a:t>addysgol</a:t>
            </a:r>
            <a:r>
              <a:rPr lang="en-GB" dirty="0"/>
              <a:t> </a:t>
            </a:r>
            <a:r>
              <a:rPr lang="en-GB" dirty="0" err="1"/>
              <a:t>rôl</a:t>
            </a:r>
            <a:r>
              <a:rPr lang="en-GB" dirty="0"/>
              <a:t> </a:t>
            </a:r>
            <a:r>
              <a:rPr lang="en-GB" dirty="0" err="1"/>
              <a:t>bwysig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draws </a:t>
            </a:r>
            <a:r>
              <a:rPr lang="en-GB" dirty="0" err="1"/>
              <a:t>dysgu</a:t>
            </a:r>
            <a:r>
              <a:rPr lang="en-GB" dirty="0"/>
              <a:t> ac </a:t>
            </a:r>
            <a:r>
              <a:rPr lang="en-GB" dirty="0" err="1"/>
              <a:t>addysgu</a:t>
            </a:r>
            <a:endParaRPr lang="en-GB" dirty="0"/>
          </a:p>
          <a:p>
            <a:pPr>
              <a:buFont typeface="Wingdings" pitchFamily="2" charset="2"/>
              <a:buChar char="§"/>
            </a:pPr>
            <a:r>
              <a:rPr lang="en-GB" dirty="0" err="1"/>
              <a:t>Maent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tanategu</a:t>
            </a:r>
            <a:r>
              <a:rPr lang="en-GB" dirty="0"/>
              <a:t> </a:t>
            </a:r>
            <a:r>
              <a:rPr lang="en-GB" dirty="0" err="1"/>
              <a:t>ein</a:t>
            </a:r>
            <a:r>
              <a:rPr lang="en-GB" dirty="0"/>
              <a:t> </a:t>
            </a:r>
            <a:r>
              <a:rPr lang="en-GB" dirty="0" err="1"/>
              <a:t>harferio</a:t>
            </a:r>
            <a:endParaRPr lang="en-GB" sz="2400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2873BEE-3CF3-537D-7AE5-2545EA4D322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Many different theoretical approaches to learning, teaching and child development. </a:t>
            </a:r>
          </a:p>
          <a:p>
            <a:pPr>
              <a:buFont typeface="Wingdings" pitchFamily="2" charset="2"/>
              <a:buChar char="§"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Learning theories have an important role throughout learning and teaching</a:t>
            </a:r>
          </a:p>
          <a:p>
            <a:pPr>
              <a:buFont typeface="Wingdings" pitchFamily="2" charset="2"/>
              <a:buChar char="§"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They underpin our practices</a:t>
            </a:r>
            <a:endParaRPr lang="en-GB" sz="2400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43665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4F22AD-034F-63C6-C9EE-36B4E158FC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b="1" dirty="0"/>
              <a:t>Beth </a:t>
            </a:r>
            <a:r>
              <a:rPr lang="en-GB" sz="3600" b="1" dirty="0" err="1"/>
              <a:t>yw</a:t>
            </a:r>
            <a:r>
              <a:rPr lang="en-GB" sz="3600" b="1" dirty="0"/>
              <a:t> </a:t>
            </a:r>
            <a:r>
              <a:rPr lang="en-GB" sz="3600" b="1" dirty="0" err="1"/>
              <a:t>Theorïau</a:t>
            </a:r>
            <a:r>
              <a:rPr lang="en-GB" sz="3600" b="1" dirty="0"/>
              <a:t> </a:t>
            </a:r>
            <a:r>
              <a:rPr lang="en-GB" sz="3600" b="1" dirty="0" err="1"/>
              <a:t>Dysgu</a:t>
            </a:r>
            <a:r>
              <a:rPr lang="en-GB" sz="3600" b="1" dirty="0"/>
              <a:t>?</a:t>
            </a:r>
            <a:br>
              <a:rPr lang="en-GB" sz="3600" b="1" dirty="0">
                <a:solidFill>
                  <a:srgbClr val="0070C0"/>
                </a:solidFill>
              </a:rPr>
            </a:br>
            <a:r>
              <a:rPr lang="en-GB" sz="3600" b="1" i="1" dirty="0">
                <a:solidFill>
                  <a:schemeClr val="accent1">
                    <a:lumMod val="75000"/>
                  </a:schemeClr>
                </a:solidFill>
              </a:rPr>
              <a:t>What are learning theories?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779E62-3A9D-29E3-F2BB-FBCBBE58009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§"/>
            </a:pPr>
            <a:r>
              <a:rPr lang="en-GB" sz="2400" dirty="0"/>
              <a:t>Set o </a:t>
            </a:r>
            <a:r>
              <a:rPr lang="en-GB" sz="2400" dirty="0" err="1"/>
              <a:t>egwyddorion</a:t>
            </a:r>
            <a:r>
              <a:rPr lang="en-GB" sz="2400" dirty="0"/>
              <a:t> a </a:t>
            </a:r>
            <a:r>
              <a:rPr lang="en-GB" sz="2400" dirty="0" err="1"/>
              <a:t>drefnir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esbonio</a:t>
            </a:r>
            <a:r>
              <a:rPr lang="en-GB" sz="2400" dirty="0"/>
              <a:t> </a:t>
            </a:r>
            <a:r>
              <a:rPr lang="en-GB" sz="2400" dirty="0" err="1"/>
              <a:t>sut</a:t>
            </a:r>
            <a:r>
              <a:rPr lang="en-GB" sz="2400" dirty="0"/>
              <a:t> </a:t>
            </a:r>
            <a:r>
              <a:rPr lang="en-GB" sz="2400" dirty="0" err="1"/>
              <a:t>mae</a:t>
            </a:r>
            <a:r>
              <a:rPr lang="en-GB" sz="2400" dirty="0"/>
              <a:t> </a:t>
            </a:r>
            <a:r>
              <a:rPr lang="en-GB" sz="2400" dirty="0" err="1"/>
              <a:t>unigolion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caffael</a:t>
            </a:r>
            <a:r>
              <a:rPr lang="en-GB" sz="2400" dirty="0"/>
              <a:t>, </a:t>
            </a:r>
            <a:r>
              <a:rPr lang="en-GB" sz="2400" dirty="0" err="1"/>
              <a:t>cadw</a:t>
            </a:r>
            <a:r>
              <a:rPr lang="en-GB" sz="2400" dirty="0"/>
              <a:t> ac </a:t>
            </a:r>
            <a:r>
              <a:rPr lang="en-GB" sz="2400" dirty="0" err="1"/>
              <a:t>adalw</a:t>
            </a:r>
            <a:r>
              <a:rPr lang="en-GB" sz="2400" dirty="0"/>
              <a:t> </a:t>
            </a:r>
            <a:r>
              <a:rPr lang="en-GB" sz="2400" dirty="0" err="1"/>
              <a:t>gwybodaeth</a:t>
            </a:r>
            <a:endParaRPr lang="en-GB" sz="2400" dirty="0"/>
          </a:p>
          <a:p>
            <a:pPr>
              <a:buFont typeface="Wingdings" pitchFamily="2" charset="2"/>
              <a:buChar char="§"/>
            </a:pPr>
            <a:r>
              <a:rPr lang="en-GB" sz="2400" dirty="0" err="1"/>
              <a:t>Datblygu</a:t>
            </a:r>
            <a:r>
              <a:rPr lang="en-GB" sz="2400" dirty="0"/>
              <a:t> </a:t>
            </a:r>
            <a:r>
              <a:rPr lang="en-GB" sz="2400" dirty="0" err="1"/>
              <a:t>dealltwriaeth</a:t>
            </a:r>
            <a:r>
              <a:rPr lang="en-GB" sz="2400" dirty="0"/>
              <a:t> </a:t>
            </a:r>
            <a:r>
              <a:rPr lang="en-GB" sz="2400" dirty="0" err="1"/>
              <a:t>gadarn</a:t>
            </a:r>
            <a:r>
              <a:rPr lang="en-GB" sz="2400" dirty="0"/>
              <a:t> o </a:t>
            </a:r>
            <a:r>
              <a:rPr lang="en-GB" sz="2400" dirty="0" err="1"/>
              <a:t>sut</a:t>
            </a:r>
            <a:r>
              <a:rPr lang="en-GB" sz="2400" dirty="0"/>
              <a:t> </a:t>
            </a:r>
            <a:r>
              <a:rPr lang="en-GB" sz="2400" dirty="0" err="1"/>
              <a:t>mae</a:t>
            </a:r>
            <a:r>
              <a:rPr lang="en-GB" sz="2400" dirty="0"/>
              <a:t> </a:t>
            </a:r>
            <a:r>
              <a:rPr lang="en-GB" sz="2400" dirty="0" err="1"/>
              <a:t>dysgu’n</a:t>
            </a:r>
            <a:r>
              <a:rPr lang="en-GB" sz="2400" dirty="0"/>
              <a:t> </a:t>
            </a:r>
            <a:r>
              <a:rPr lang="en-GB" sz="2400" dirty="0" err="1"/>
              <a:t>digwydd</a:t>
            </a:r>
            <a:endParaRPr lang="en-GB" sz="2400" dirty="0"/>
          </a:p>
          <a:p>
            <a:pPr>
              <a:buFont typeface="Wingdings" pitchFamily="2" charset="2"/>
              <a:buChar char="§"/>
            </a:pPr>
            <a:r>
              <a:rPr lang="en-GB" altLang="en-US" sz="2400" dirty="0"/>
              <a:t>Gall </a:t>
            </a:r>
            <a:r>
              <a:rPr lang="en-GB" altLang="en-US" sz="2400" dirty="0" err="1"/>
              <a:t>defnyddio</a:t>
            </a:r>
            <a:r>
              <a:rPr lang="en-GB" altLang="en-US" sz="2400" dirty="0"/>
              <a:t> </a:t>
            </a:r>
            <a:r>
              <a:rPr lang="en-GB" altLang="en-US" sz="2400" dirty="0" err="1"/>
              <a:t>theoriau</a:t>
            </a:r>
            <a:r>
              <a:rPr lang="en-GB" altLang="en-US" sz="2400" dirty="0"/>
              <a:t> </a:t>
            </a:r>
            <a:r>
              <a:rPr lang="en-GB" altLang="en-US" sz="2400" dirty="0" err="1"/>
              <a:t>a’u</a:t>
            </a:r>
            <a:r>
              <a:rPr lang="en-GB" altLang="en-US" sz="2400" dirty="0"/>
              <a:t> </a:t>
            </a:r>
            <a:r>
              <a:rPr lang="en-GB" altLang="en-US" sz="2400" dirty="0" err="1"/>
              <a:t>hegwyddorion</a:t>
            </a:r>
            <a:r>
              <a:rPr lang="en-GB" altLang="en-US" sz="2400" dirty="0"/>
              <a:t> </a:t>
            </a:r>
            <a:r>
              <a:rPr lang="en-GB" altLang="en-US" sz="2400" dirty="0" err="1"/>
              <a:t>roi</a:t>
            </a:r>
            <a:r>
              <a:rPr lang="en-GB" altLang="en-US" sz="2400" dirty="0"/>
              <a:t> </a:t>
            </a:r>
            <a:r>
              <a:rPr lang="en-GB" altLang="en-US" sz="2400" dirty="0" err="1"/>
              <a:t>i</a:t>
            </a:r>
            <a:r>
              <a:rPr lang="en-GB" altLang="en-US" sz="2400" dirty="0"/>
              <a:t> </a:t>
            </a:r>
            <a:r>
              <a:rPr lang="en-GB" altLang="en-US" sz="2400" dirty="0" err="1"/>
              <a:t>ymarferwyr</a:t>
            </a:r>
            <a:r>
              <a:rPr lang="en-GB" altLang="en-US" sz="2400" dirty="0"/>
              <a:t> </a:t>
            </a:r>
            <a:r>
              <a:rPr lang="en-GB" altLang="en-US" sz="2400" dirty="0" err="1"/>
              <a:t>addysg</a:t>
            </a:r>
            <a:r>
              <a:rPr lang="en-GB" altLang="en-US" sz="2400" dirty="0"/>
              <a:t> </a:t>
            </a:r>
            <a:r>
              <a:rPr lang="en-GB" altLang="en-US" sz="2400" dirty="0" err="1"/>
              <a:t>strategaethau</a:t>
            </a:r>
            <a:r>
              <a:rPr lang="en-GB" altLang="en-US" sz="2400" dirty="0"/>
              <a:t> </a:t>
            </a:r>
            <a:r>
              <a:rPr lang="en-GB" altLang="en-US" sz="2400" dirty="0" err="1"/>
              <a:t>i</a:t>
            </a:r>
            <a:r>
              <a:rPr lang="en-GB" altLang="en-US" sz="2400" dirty="0"/>
              <a:t> </a:t>
            </a:r>
            <a:r>
              <a:rPr lang="en-GB" altLang="en-US" sz="2400" dirty="0" err="1"/>
              <a:t>hyrwyddo</a:t>
            </a:r>
            <a:r>
              <a:rPr lang="en-GB" altLang="en-US" sz="2400" dirty="0"/>
              <a:t> </a:t>
            </a:r>
            <a:r>
              <a:rPr lang="en-GB" altLang="en-US" sz="2400" dirty="0" err="1"/>
              <a:t>dysgu</a:t>
            </a:r>
            <a:r>
              <a:rPr lang="en-GB" altLang="en-US" sz="2400" dirty="0"/>
              <a:t> </a:t>
            </a:r>
            <a:r>
              <a:rPr lang="en-GB" altLang="en-US" sz="2400" dirty="0" err="1"/>
              <a:t>mewn</a:t>
            </a:r>
            <a:r>
              <a:rPr lang="en-GB" altLang="en-US" sz="2400" dirty="0"/>
              <a:t> </a:t>
            </a:r>
            <a:r>
              <a:rPr lang="en-GB" altLang="en-US" sz="2400" dirty="0" err="1"/>
              <a:t>gwahanol</a:t>
            </a:r>
            <a:r>
              <a:rPr lang="en-GB" altLang="en-US" sz="2400" dirty="0"/>
              <a:t> </a:t>
            </a:r>
            <a:r>
              <a:rPr lang="en-GB" altLang="en-US" sz="2400" dirty="0" err="1"/>
              <a:t>ffyrdd</a:t>
            </a:r>
            <a:endParaRPr lang="en-GB" sz="24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4FA68F-4A8C-A713-FBC5-DB9BF623075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§"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Set of principles organised to explain how individuals acquire, retain and recall knowledge</a:t>
            </a:r>
          </a:p>
          <a:p>
            <a:pPr>
              <a:buFont typeface="Wingdings" pitchFamily="2" charset="2"/>
              <a:buChar char="§"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Develops a sound understanding of how learning occurs</a:t>
            </a:r>
          </a:p>
          <a:p>
            <a:pPr>
              <a:buFont typeface="Wingdings" pitchFamily="2" charset="2"/>
              <a:buChar char="§"/>
            </a:pPr>
            <a:r>
              <a:rPr lang="en-GB" altLang="en-US" i="1" dirty="0">
                <a:solidFill>
                  <a:schemeClr val="accent1">
                    <a:lumMod val="75000"/>
                  </a:schemeClr>
                </a:solidFill>
              </a:rPr>
              <a:t>Drawing from the theories and their principles can equip education practitioners with strategies to promote learning in different ways.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29368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7E7E5B-F829-2317-1C9D-20F96EA434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br>
              <a:rPr lang="en-GB" b="1" dirty="0"/>
            </a:br>
            <a:r>
              <a:rPr lang="en-GB" b="1" i="1" dirty="0" err="1"/>
              <a:t>Damcaniaethau</a:t>
            </a:r>
            <a:r>
              <a:rPr lang="en-GB" b="1" i="1" dirty="0"/>
              <a:t> </a:t>
            </a:r>
            <a:r>
              <a:rPr lang="en-GB" b="1" i="1" dirty="0" err="1"/>
              <a:t>heddiw</a:t>
            </a:r>
            <a:br>
              <a:rPr lang="en-GB" b="1" dirty="0"/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Today's Theories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7F7ABD-2DAF-41F9-281A-31F3A8F6FFC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i="1" dirty="0" err="1"/>
              <a:t>Gofynnwch</a:t>
            </a:r>
            <a:r>
              <a:rPr lang="en-GB" i="1" dirty="0"/>
              <a:t> </a:t>
            </a:r>
            <a:r>
              <a:rPr lang="en-GB" i="1" dirty="0" err="1"/>
              <a:t>i</a:t>
            </a:r>
            <a:r>
              <a:rPr lang="en-GB" i="1" dirty="0"/>
              <a:t> </a:t>
            </a:r>
            <a:r>
              <a:rPr lang="en-GB" i="1" dirty="0" err="1"/>
              <a:t>chi'ch</a:t>
            </a:r>
            <a:r>
              <a:rPr lang="en-GB" i="1" dirty="0"/>
              <a:t> </a:t>
            </a:r>
            <a:r>
              <a:rPr lang="en-GB" i="1" dirty="0" err="1"/>
              <a:t>hun</a:t>
            </a:r>
            <a:r>
              <a:rPr lang="en-GB" i="1" dirty="0"/>
              <a:t>:</a:t>
            </a:r>
            <a:endParaRPr lang="en-GB" dirty="0"/>
          </a:p>
          <a:p>
            <a:pPr lvl="0"/>
            <a:r>
              <a:rPr lang="en-GB" i="1" dirty="0"/>
              <a:t>Sut </a:t>
            </a:r>
            <a:r>
              <a:rPr lang="en-GB" i="1" dirty="0" err="1"/>
              <a:t>allai'r</a:t>
            </a:r>
            <a:r>
              <a:rPr lang="en-GB" i="1" dirty="0"/>
              <a:t> </a:t>
            </a:r>
            <a:r>
              <a:rPr lang="en-GB" i="1" dirty="0" err="1"/>
              <a:t>theori</a:t>
            </a:r>
            <a:r>
              <a:rPr lang="en-GB" i="1" dirty="0"/>
              <a:t> hon </a:t>
            </a:r>
            <a:r>
              <a:rPr lang="en-GB" i="1" dirty="0" err="1"/>
              <a:t>gefnogi</a:t>
            </a:r>
            <a:r>
              <a:rPr lang="en-GB" i="1" dirty="0"/>
              <a:t> </a:t>
            </a:r>
            <a:r>
              <a:rPr lang="en-GB" i="1" dirty="0" err="1"/>
              <a:t>dysgwr</a:t>
            </a:r>
            <a:r>
              <a:rPr lang="en-GB" i="1" dirty="0"/>
              <a:t>?</a:t>
            </a:r>
            <a:endParaRPr lang="en-GB" dirty="0"/>
          </a:p>
          <a:p>
            <a:pPr lvl="0"/>
            <a:r>
              <a:rPr lang="en-GB" i="1" dirty="0"/>
              <a:t>Pa </a:t>
            </a:r>
            <a:r>
              <a:rPr lang="en-GB" i="1" dirty="0" err="1"/>
              <a:t>strategaethau</a:t>
            </a:r>
            <a:r>
              <a:rPr lang="en-GB" i="1" dirty="0"/>
              <a:t> </a:t>
            </a:r>
            <a:r>
              <a:rPr lang="en-GB" i="1" dirty="0" err="1"/>
              <a:t>sy'n</a:t>
            </a:r>
            <a:r>
              <a:rPr lang="en-GB" i="1" dirty="0"/>
              <a:t> </a:t>
            </a:r>
            <a:r>
              <a:rPr lang="en-GB" i="1" dirty="0" err="1"/>
              <a:t>dod</a:t>
            </a:r>
            <a:r>
              <a:rPr lang="en-GB" i="1" dirty="0"/>
              <a:t> </a:t>
            </a:r>
            <a:r>
              <a:rPr lang="en-GB" i="1" dirty="0" err="1"/>
              <a:t>o'r</a:t>
            </a:r>
            <a:r>
              <a:rPr lang="en-GB" i="1" dirty="0"/>
              <a:t> </a:t>
            </a:r>
            <a:r>
              <a:rPr lang="en-GB" i="1" dirty="0" err="1"/>
              <a:t>theori</a:t>
            </a:r>
            <a:r>
              <a:rPr lang="en-GB" i="1" dirty="0"/>
              <a:t> hon?</a:t>
            </a:r>
            <a:endParaRPr lang="en-GB" dirty="0"/>
          </a:p>
          <a:p>
            <a:pPr lvl="0"/>
            <a:r>
              <a:rPr lang="en-GB" i="1" dirty="0"/>
              <a:t>Beth </a:t>
            </a:r>
            <a:r>
              <a:rPr lang="en-GB" i="1" dirty="0" err="1"/>
              <a:t>yw</a:t>
            </a:r>
            <a:r>
              <a:rPr lang="en-GB" i="1" dirty="0"/>
              <a:t> </a:t>
            </a:r>
            <a:r>
              <a:rPr lang="en-GB" i="1" dirty="0" err="1"/>
              <a:t>ei</a:t>
            </a:r>
            <a:r>
              <a:rPr lang="en-GB" i="1" dirty="0"/>
              <a:t> </a:t>
            </a:r>
            <a:r>
              <a:rPr lang="en-GB" i="1" dirty="0" err="1"/>
              <a:t>gryfderau</a:t>
            </a:r>
            <a:r>
              <a:rPr lang="en-GB" i="1" dirty="0"/>
              <a:t>?</a:t>
            </a:r>
            <a:endParaRPr lang="en-GB" dirty="0"/>
          </a:p>
          <a:p>
            <a:pPr lvl="0"/>
            <a:r>
              <a:rPr lang="en-GB" i="1" dirty="0"/>
              <a:t>Beth </a:t>
            </a:r>
            <a:r>
              <a:rPr lang="en-GB" i="1" dirty="0" err="1"/>
              <a:t>yw</a:t>
            </a:r>
            <a:r>
              <a:rPr lang="en-GB" i="1" dirty="0"/>
              <a:t> </a:t>
            </a:r>
            <a:r>
              <a:rPr lang="en-GB" i="1" dirty="0" err="1"/>
              <a:t>ei</a:t>
            </a:r>
            <a:r>
              <a:rPr lang="en-GB" i="1" dirty="0"/>
              <a:t> </a:t>
            </a:r>
            <a:r>
              <a:rPr lang="en-GB" i="1" dirty="0" err="1"/>
              <a:t>gyfyngiadau</a:t>
            </a:r>
            <a:r>
              <a:rPr lang="en-GB" i="1" dirty="0"/>
              <a:t>?</a:t>
            </a:r>
            <a:endParaRPr lang="en-GB" dirty="0"/>
          </a:p>
          <a:p>
            <a:pPr marL="0" indent="0">
              <a:buNone/>
            </a:pPr>
            <a:r>
              <a:rPr lang="en-GB" i="1" dirty="0"/>
              <a:t>Gellir </a:t>
            </a:r>
            <a:r>
              <a:rPr lang="en-GB" i="1" dirty="0" err="1"/>
              <a:t>defnyddio'r</a:t>
            </a:r>
            <a:r>
              <a:rPr lang="en-GB" i="1" dirty="0"/>
              <a:t> </a:t>
            </a:r>
            <a:r>
              <a:rPr lang="en-GB" i="1" dirty="0" err="1"/>
              <a:t>cwestiynau</a:t>
            </a:r>
            <a:r>
              <a:rPr lang="en-GB" i="1" dirty="0"/>
              <a:t> </a:t>
            </a:r>
            <a:r>
              <a:rPr lang="en-GB" i="1" dirty="0" err="1"/>
              <a:t>hyn</a:t>
            </a:r>
            <a:r>
              <a:rPr lang="en-GB" i="1" dirty="0"/>
              <a:t> </a:t>
            </a:r>
            <a:r>
              <a:rPr lang="en-GB" i="1" dirty="0" err="1"/>
              <a:t>yn</a:t>
            </a:r>
            <a:r>
              <a:rPr lang="en-GB" i="1" dirty="0"/>
              <a:t> </a:t>
            </a:r>
            <a:r>
              <a:rPr lang="en-GB" i="1" dirty="0" err="1"/>
              <a:t>uniongyrchol</a:t>
            </a:r>
            <a:r>
              <a:rPr lang="en-GB" i="1" dirty="0"/>
              <a:t> </a:t>
            </a:r>
            <a:r>
              <a:rPr lang="en-GB" i="1" dirty="0" err="1"/>
              <a:t>yn</a:t>
            </a:r>
            <a:r>
              <a:rPr lang="en-GB" i="1" dirty="0"/>
              <a:t> y </a:t>
            </a:r>
            <a:r>
              <a:rPr lang="en-GB" i="1" dirty="0" err="1"/>
              <a:t>ddau</a:t>
            </a:r>
            <a:r>
              <a:rPr lang="en-GB" i="1" dirty="0"/>
              <a:t> </a:t>
            </a:r>
            <a:r>
              <a:rPr lang="en-GB" i="1" dirty="0" err="1"/>
              <a:t>asesiad</a:t>
            </a:r>
            <a:r>
              <a:rPr lang="en-GB" i="1" dirty="0"/>
              <a:t>.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2FDE36-20BA-2528-E59A-5BDF5A10D22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Ask yourself: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How could this theory support a learner?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What strategies come from this theory?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What are its strengths?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What are its limitations?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These questions can be used directly in both assessments.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67068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FAA310-AD80-5C79-79F5-655AD2CE64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 err="1"/>
              <a:t>Theorïau</a:t>
            </a:r>
            <a:r>
              <a:rPr lang="en-GB" sz="4000" b="1" dirty="0"/>
              <a:t> </a:t>
            </a:r>
            <a:r>
              <a:rPr lang="en-GB" sz="4000" b="1" dirty="0" err="1"/>
              <a:t>Dysgu</a:t>
            </a:r>
            <a:r>
              <a:rPr lang="en-GB" sz="4000" b="1" dirty="0"/>
              <a:t> </a:t>
            </a:r>
            <a:r>
              <a:rPr lang="en-GB" sz="4000" b="1" dirty="0" err="1"/>
              <a:t>Pwysig</a:t>
            </a:r>
            <a:r>
              <a:rPr lang="en-GB" sz="4000" b="1" dirty="0"/>
              <a:t>   </a:t>
            </a:r>
            <a:r>
              <a:rPr lang="en-GB" sz="4000" b="1" i="1" dirty="0">
                <a:solidFill>
                  <a:schemeClr val="accent1">
                    <a:lumMod val="75000"/>
                  </a:schemeClr>
                </a:solidFill>
              </a:rPr>
              <a:t>Key Theories of Learning</a:t>
            </a:r>
            <a:endParaRPr lang="en-GB" sz="4000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E30728-2D6D-9844-A057-BE78D097A1E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en-GB" altLang="en-US" sz="2400" dirty="0"/>
              <a:t>Y tri </a:t>
            </a:r>
            <a:r>
              <a:rPr lang="en-GB" altLang="en-US" sz="2400" dirty="0" err="1"/>
              <a:t>phrif</a:t>
            </a:r>
            <a:r>
              <a:rPr lang="en-GB" altLang="en-US" sz="2400" dirty="0"/>
              <a:t> theory y </a:t>
            </a:r>
            <a:r>
              <a:rPr lang="en-GB" altLang="en-US" sz="2400" dirty="0" err="1"/>
              <a:t>byddwn</a:t>
            </a:r>
            <a:r>
              <a:rPr lang="en-GB" altLang="en-US" sz="2400" dirty="0"/>
              <a:t> </a:t>
            </a:r>
            <a:r>
              <a:rPr lang="en-GB" altLang="en-US" sz="2400" dirty="0" err="1"/>
              <a:t>yn</a:t>
            </a:r>
            <a:r>
              <a:rPr lang="en-GB" altLang="en-US" sz="2400" dirty="0"/>
              <a:t> </a:t>
            </a:r>
            <a:r>
              <a:rPr lang="en-GB" altLang="en-US" sz="2400" dirty="0" err="1"/>
              <a:t>eu</a:t>
            </a:r>
            <a:r>
              <a:rPr lang="en-GB" altLang="en-US" sz="2400" dirty="0"/>
              <a:t> </a:t>
            </a:r>
            <a:r>
              <a:rPr lang="en-GB" altLang="en-US" sz="2400" dirty="0" err="1"/>
              <a:t>hystyried</a:t>
            </a:r>
            <a:r>
              <a:rPr lang="en-GB" altLang="en-US" sz="2400" dirty="0"/>
              <a:t> </a:t>
            </a:r>
            <a:r>
              <a:rPr lang="en-GB" altLang="en-US" sz="2400" dirty="0" err="1"/>
              <a:t>yw</a:t>
            </a:r>
            <a:r>
              <a:rPr lang="en-GB" altLang="en-US" sz="2400" dirty="0"/>
              <a:t>:</a:t>
            </a:r>
          </a:p>
          <a:p>
            <a:pPr marL="274320" lvl="1" indent="0">
              <a:buNone/>
            </a:pPr>
            <a:endParaRPr lang="en-GB" altLang="en-US" b="1" dirty="0"/>
          </a:p>
          <a:p>
            <a:pPr lvl="1">
              <a:buFont typeface="Wingdings" pitchFamily="2" charset="2"/>
              <a:buChar char="§"/>
            </a:pPr>
            <a:r>
              <a:rPr lang="en-GB" altLang="en-US" b="1" dirty="0" err="1"/>
              <a:t>Ymddygiadaeth</a:t>
            </a:r>
            <a:r>
              <a:rPr lang="en-GB" altLang="en-US" b="1" dirty="0"/>
              <a:t>: </a:t>
            </a:r>
            <a:r>
              <a:rPr lang="en-GB" altLang="en-US" dirty="0" err="1"/>
              <a:t>Ymateb</a:t>
            </a:r>
            <a:r>
              <a:rPr lang="en-GB" altLang="en-US" dirty="0"/>
              <a:t> </a:t>
            </a:r>
            <a:r>
              <a:rPr lang="en-GB" altLang="en-US" dirty="0" err="1"/>
              <a:t>i</a:t>
            </a:r>
            <a:r>
              <a:rPr lang="en-GB" altLang="en-US" dirty="0"/>
              <a:t> </a:t>
            </a:r>
            <a:r>
              <a:rPr lang="en-GB" altLang="en-US" dirty="0" err="1"/>
              <a:t>ysgogiadau</a:t>
            </a:r>
            <a:r>
              <a:rPr lang="en-GB" altLang="en-US" dirty="0"/>
              <a:t> </a:t>
            </a:r>
            <a:r>
              <a:rPr lang="en-GB" altLang="en-US" dirty="0" err="1"/>
              <a:t>allanol</a:t>
            </a:r>
            <a:r>
              <a:rPr lang="en-GB" altLang="en-US" dirty="0"/>
              <a:t> </a:t>
            </a:r>
          </a:p>
          <a:p>
            <a:pPr lvl="1">
              <a:buFont typeface="Wingdings" pitchFamily="2" charset="2"/>
              <a:buChar char="§"/>
            </a:pPr>
            <a:r>
              <a:rPr lang="en-GB" altLang="en-US" b="1" dirty="0" err="1"/>
              <a:t>Lluniadaeth</a:t>
            </a:r>
            <a:r>
              <a:rPr lang="en-GB" altLang="en-US" b="1" dirty="0"/>
              <a:t>: </a:t>
            </a:r>
            <a:r>
              <a:rPr lang="en-GB" altLang="en-US" dirty="0" err="1"/>
              <a:t>Gwneud</a:t>
            </a:r>
            <a:r>
              <a:rPr lang="en-GB" altLang="en-US" dirty="0"/>
              <a:t> </a:t>
            </a:r>
            <a:r>
              <a:rPr lang="en-GB" altLang="en-US" dirty="0" err="1"/>
              <a:t>ystyr</a:t>
            </a:r>
            <a:r>
              <a:rPr lang="en-GB" altLang="en-US" dirty="0"/>
              <a:t> o </a:t>
            </a:r>
            <a:r>
              <a:rPr lang="en-GB" altLang="en-US" dirty="0" err="1"/>
              <a:t>brofiad</a:t>
            </a:r>
            <a:r>
              <a:rPr lang="en-GB" altLang="en-US" dirty="0"/>
              <a:t> </a:t>
            </a:r>
            <a:r>
              <a:rPr lang="en-GB" altLang="en-US" dirty="0" err="1"/>
              <a:t>drosoch</a:t>
            </a:r>
            <a:r>
              <a:rPr lang="en-GB" altLang="en-US" dirty="0"/>
              <a:t> </a:t>
            </a:r>
            <a:r>
              <a:rPr lang="en-GB" altLang="en-US" dirty="0" err="1"/>
              <a:t>eich</a:t>
            </a:r>
            <a:r>
              <a:rPr lang="en-GB" altLang="en-US" dirty="0"/>
              <a:t> </a:t>
            </a:r>
            <a:r>
              <a:rPr lang="en-GB" altLang="en-US" dirty="0" err="1"/>
              <a:t>hun</a:t>
            </a:r>
            <a:endParaRPr lang="en-GB" altLang="en-US" dirty="0"/>
          </a:p>
          <a:p>
            <a:pPr lvl="1">
              <a:buFont typeface="Wingdings" pitchFamily="2" charset="2"/>
              <a:buChar char="§"/>
            </a:pPr>
            <a:r>
              <a:rPr lang="en-GB" altLang="en-US" b="1" dirty="0" err="1"/>
              <a:t>Lluniadaeth</a:t>
            </a:r>
            <a:r>
              <a:rPr lang="en-GB" altLang="en-US" b="1" dirty="0"/>
              <a:t> </a:t>
            </a:r>
            <a:r>
              <a:rPr lang="en-GB" altLang="en-US" b="1" dirty="0" err="1"/>
              <a:t>Gymdeithasol</a:t>
            </a:r>
            <a:r>
              <a:rPr lang="en-GB" altLang="en-US" b="1" dirty="0"/>
              <a:t>: </a:t>
            </a:r>
            <a:r>
              <a:rPr lang="en-GB" altLang="en-US" dirty="0" err="1"/>
              <a:t>Gwneud</a:t>
            </a:r>
            <a:r>
              <a:rPr lang="en-GB" altLang="en-US" dirty="0"/>
              <a:t> </a:t>
            </a:r>
            <a:r>
              <a:rPr lang="en-GB" altLang="en-US" dirty="0" err="1"/>
              <a:t>ystyr</a:t>
            </a:r>
            <a:r>
              <a:rPr lang="en-GB" altLang="en-US" dirty="0"/>
              <a:t> o </a:t>
            </a:r>
            <a:r>
              <a:rPr lang="en-GB" altLang="en-US" dirty="0" err="1"/>
              <a:t>brofiad</a:t>
            </a:r>
            <a:r>
              <a:rPr lang="en-GB" altLang="en-US" dirty="0"/>
              <a:t> </a:t>
            </a:r>
            <a:r>
              <a:rPr lang="en-GB" altLang="en-US" dirty="0" err="1"/>
              <a:t>trwy</a:t>
            </a:r>
            <a:r>
              <a:rPr lang="en-GB" altLang="en-US" dirty="0"/>
              <a:t> </a:t>
            </a:r>
            <a:r>
              <a:rPr lang="en-GB" altLang="en-US" dirty="0" err="1"/>
              <a:t>negodi</a:t>
            </a:r>
            <a:r>
              <a:rPr lang="en-GB" altLang="en-US" dirty="0"/>
              <a:t> </a:t>
            </a:r>
            <a:r>
              <a:rPr lang="en-GB" altLang="en-US" dirty="0" err="1"/>
              <a:t>cymdeithasol</a:t>
            </a:r>
            <a:endParaRPr lang="en-GB" sz="1200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54382A3-0C23-E646-6AEF-DA85CC774EA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en-GB" altLang="en-US" sz="2400" i="1" dirty="0">
                <a:solidFill>
                  <a:schemeClr val="accent1">
                    <a:lumMod val="75000"/>
                  </a:schemeClr>
                </a:solidFill>
              </a:rPr>
              <a:t>The central theories we will consider are:</a:t>
            </a:r>
          </a:p>
          <a:p>
            <a:pPr marL="274320" lvl="1" indent="0">
              <a:buNone/>
            </a:pPr>
            <a:endParaRPr lang="en-GB" altLang="en-US" b="1" i="1" dirty="0">
              <a:solidFill>
                <a:schemeClr val="accent1">
                  <a:lumMod val="75000"/>
                </a:schemeClr>
              </a:solidFill>
            </a:endParaRPr>
          </a:p>
          <a:p>
            <a:pPr lvl="1">
              <a:buFont typeface="Wingdings" pitchFamily="2" charset="2"/>
              <a:buChar char="§"/>
            </a:pPr>
            <a:r>
              <a:rPr lang="en-GB" altLang="en-US" b="1" i="1" dirty="0">
                <a:solidFill>
                  <a:schemeClr val="accent1">
                    <a:lumMod val="75000"/>
                  </a:schemeClr>
                </a:solidFill>
              </a:rPr>
              <a:t>Behaviourism: </a:t>
            </a:r>
            <a:r>
              <a:rPr lang="en-GB" altLang="en-US" i="1" dirty="0">
                <a:solidFill>
                  <a:schemeClr val="accent1">
                    <a:lumMod val="75000"/>
                  </a:schemeClr>
                </a:solidFill>
              </a:rPr>
              <a:t>Responding to external stimuli and reinforcers</a:t>
            </a:r>
          </a:p>
          <a:p>
            <a:pPr lvl="1">
              <a:buFont typeface="Wingdings" pitchFamily="2" charset="2"/>
              <a:buChar char="§"/>
            </a:pPr>
            <a:r>
              <a:rPr lang="en-GB" altLang="en-US" b="1" i="1" dirty="0">
                <a:solidFill>
                  <a:schemeClr val="accent1">
                    <a:lumMod val="75000"/>
                  </a:schemeClr>
                </a:solidFill>
              </a:rPr>
              <a:t>Constructivism: </a:t>
            </a:r>
            <a:r>
              <a:rPr lang="en-GB" altLang="en-US" i="1" dirty="0">
                <a:solidFill>
                  <a:schemeClr val="accent1">
                    <a:lumMod val="75000"/>
                  </a:schemeClr>
                </a:solidFill>
              </a:rPr>
              <a:t>Recognises that learning is a series of mental processes. Our brain makes meaning of a new experience based on our previous knowledge and experiences</a:t>
            </a:r>
          </a:p>
          <a:p>
            <a:pPr lvl="1">
              <a:buFont typeface="Wingdings" pitchFamily="2" charset="2"/>
              <a:buChar char="§"/>
            </a:pPr>
            <a:r>
              <a:rPr lang="en-GB" altLang="en-US" b="1" i="1" dirty="0">
                <a:solidFill>
                  <a:schemeClr val="accent1">
                    <a:lumMod val="75000"/>
                  </a:schemeClr>
                </a:solidFill>
              </a:rPr>
              <a:t>Social Constructivism: </a:t>
            </a:r>
            <a:r>
              <a:rPr lang="en-GB" altLang="en-US" i="1" dirty="0">
                <a:solidFill>
                  <a:schemeClr val="accent1">
                    <a:lumMod val="75000"/>
                  </a:schemeClr>
                </a:solidFill>
              </a:rPr>
              <a:t>Making meaning of experience through social interaction</a:t>
            </a:r>
            <a:endParaRPr lang="en-GB" sz="1200" i="1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58381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10FF4C-5367-8541-8894-35ABF2E253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4145" y="374904"/>
            <a:ext cx="6281928" cy="1388091"/>
          </a:xfrm>
        </p:spPr>
        <p:txBody>
          <a:bodyPr>
            <a:normAutofit/>
          </a:bodyPr>
          <a:lstStyle/>
          <a:p>
            <a:r>
              <a:rPr lang="en-GB" b="1" dirty="0" err="1"/>
              <a:t>Ymddygiadaeth</a:t>
            </a:r>
            <a:r>
              <a:rPr lang="en-GB" b="1" dirty="0"/>
              <a:t> </a:t>
            </a:r>
            <a:br>
              <a:rPr lang="en-GB" b="1" dirty="0"/>
            </a:br>
            <a:r>
              <a:rPr lang="en-GB" b="1" dirty="0"/>
              <a:t>(Skinner 1904-1990)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09DAE6-E54A-AF40-8FD6-5F8248CFB0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570" y="1762995"/>
            <a:ext cx="7056122" cy="4442933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§"/>
            </a:pPr>
            <a:r>
              <a:rPr lang="en-GB" sz="2400" dirty="0"/>
              <a:t>Un o </a:t>
            </a:r>
            <a:r>
              <a:rPr lang="en-GB" sz="2400" dirty="0" err="1"/>
              <a:t>ddamcaniaethwyr</a:t>
            </a:r>
            <a:r>
              <a:rPr lang="en-GB" sz="2400" dirty="0"/>
              <a:t> </a:t>
            </a:r>
            <a:r>
              <a:rPr lang="en-GB" sz="2400" dirty="0" err="1"/>
              <a:t>mwyaf</a:t>
            </a:r>
            <a:r>
              <a:rPr lang="en-GB" sz="2400" dirty="0"/>
              <a:t> </a:t>
            </a:r>
            <a:r>
              <a:rPr lang="en-GB" sz="2400" dirty="0" err="1"/>
              <a:t>dylanwadol</a:t>
            </a:r>
            <a:r>
              <a:rPr lang="en-GB" sz="2400" dirty="0"/>
              <a:t> </a:t>
            </a:r>
            <a:r>
              <a:rPr lang="en-GB" sz="2400" dirty="0" err="1"/>
              <a:t>yr</a:t>
            </a:r>
            <a:r>
              <a:rPr lang="en-GB" sz="2400" dirty="0"/>
              <a:t> </a:t>
            </a:r>
            <a:r>
              <a:rPr lang="en-GB" sz="2400" dirty="0" err="1"/>
              <a:t>20</a:t>
            </a:r>
            <a:r>
              <a:rPr lang="en-GB" sz="2400" baseline="30000" dirty="0" err="1"/>
              <a:t>fed</a:t>
            </a:r>
            <a:r>
              <a:rPr lang="en-GB" sz="2400" dirty="0"/>
              <a:t> </a:t>
            </a:r>
            <a:r>
              <a:rPr lang="en-GB" sz="2400" dirty="0" err="1"/>
              <a:t>ganrif</a:t>
            </a:r>
            <a:endParaRPr lang="en-GB" sz="2400" dirty="0"/>
          </a:p>
          <a:p>
            <a:pPr>
              <a:buFont typeface="Wingdings" pitchFamily="2" charset="2"/>
              <a:buChar char="§"/>
            </a:pPr>
            <a:r>
              <a:rPr lang="cy-GB" sz="2400" kern="1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Mae ymddygiadaeth yn edrych ar y ffactorau amgylcheddol ac allanol sy’n chwarae rhan bwysig wrth ddylanwadu ar ymddygiad. </a:t>
            </a:r>
            <a:endParaRPr lang="en-GB" sz="2400" kern="100" dirty="0"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cy-GB" sz="2400" kern="1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Credai y gallwn ragweld a rheoli ymddygiad trwy drin a thrafod yr amgylchedd.</a:t>
            </a:r>
            <a:endParaRPr lang="en-GB" sz="2400" kern="100" dirty="0"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cy-GB" sz="2400" kern="1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Diffiniodd ei gangen ei hun o Ymddygiadaeth – Cyflyru Gweithredol.</a:t>
            </a:r>
            <a:endParaRPr lang="en-GB" sz="2400" kern="100" dirty="0">
              <a:effectLst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 algn="r">
              <a:buNone/>
            </a:pPr>
            <a:r>
              <a:rPr lang="en-GB" altLang="en-US" sz="1000" dirty="0"/>
              <a:t>Blakemore &amp; Frith (2005) </a:t>
            </a:r>
          </a:p>
          <a:p>
            <a:pPr marL="0" indent="0">
              <a:buNone/>
            </a:pPr>
            <a:endParaRPr lang="en-GB" altLang="en-US" sz="2400" dirty="0"/>
          </a:p>
        </p:txBody>
      </p:sp>
      <p:pic>
        <p:nvPicPr>
          <p:cNvPr id="4" name="Picture 1" descr="An elderly F W Skinner wearing glasses and looking at the camera&#10;">
            <a:extLst>
              <a:ext uri="{FF2B5EF4-FFF2-40B4-BE49-F238E27FC236}">
                <a16:creationId xmlns:a16="http://schemas.microsoft.com/office/drawing/2014/main" id="{E3595C3B-1514-574B-AEAC-14C9E5DD091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48" r="1" b="1"/>
          <a:stretch/>
        </p:blipFill>
        <p:spPr bwMode="auto">
          <a:xfrm>
            <a:off x="7837371" y="237744"/>
            <a:ext cx="4124416" cy="6382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4547366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10FF4C-5367-8541-8894-35ABF2E253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4145" y="374904"/>
            <a:ext cx="6281928" cy="1338215"/>
          </a:xfrm>
        </p:spPr>
        <p:txBody>
          <a:bodyPr>
            <a:normAutofit/>
          </a:bodyPr>
          <a:lstStyle/>
          <a:p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Behaviourism </a:t>
            </a:r>
            <a:br>
              <a:rPr lang="en-GB" b="1" i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(Skinner 1904-1990)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09DAE6-E54A-AF40-8FD6-5F8248CFB0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7192" y="1713119"/>
            <a:ext cx="7056122" cy="4442933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§"/>
            </a:pPr>
            <a:r>
              <a:rPr lang="en-GB" sz="2400" i="1" dirty="0">
                <a:solidFill>
                  <a:schemeClr val="accent1">
                    <a:lumMod val="75000"/>
                  </a:schemeClr>
                </a:solidFill>
              </a:rPr>
              <a:t>One of the most influential theorists of the 20</a:t>
            </a:r>
            <a:r>
              <a:rPr lang="en-GB" sz="2400" i="1" baseline="30000" dirty="0">
                <a:solidFill>
                  <a:schemeClr val="accent1">
                    <a:lumMod val="75000"/>
                  </a:schemeClr>
                </a:solidFill>
              </a:rPr>
              <a:t>th</a:t>
            </a:r>
            <a:r>
              <a:rPr lang="en-GB" sz="2400" i="1" dirty="0">
                <a:solidFill>
                  <a:schemeClr val="accent1">
                    <a:lumMod val="75000"/>
                  </a:schemeClr>
                </a:solidFill>
              </a:rPr>
              <a:t> century</a:t>
            </a:r>
          </a:p>
          <a:p>
            <a:pPr>
              <a:buFont typeface="Wingdings" pitchFamily="2" charset="2"/>
              <a:buChar char="§"/>
            </a:pPr>
            <a:r>
              <a:rPr lang="en-GB" sz="2400" i="1" dirty="0">
                <a:solidFill>
                  <a:schemeClr val="accent1">
                    <a:lumMod val="75000"/>
                  </a:schemeClr>
                </a:solidFill>
              </a:rPr>
              <a:t>Behaviourism looks at the environmental and external factors that have an important role in influencing behaviour. </a:t>
            </a:r>
          </a:p>
          <a:p>
            <a:pPr>
              <a:buFont typeface="Wingdings" pitchFamily="2" charset="2"/>
              <a:buChar char="§"/>
            </a:pPr>
            <a:r>
              <a:rPr lang="en-GB" altLang="en-US" sz="2400" i="1" dirty="0">
                <a:solidFill>
                  <a:schemeClr val="accent1">
                    <a:lumMod val="75000"/>
                  </a:schemeClr>
                </a:solidFill>
              </a:rPr>
              <a:t>Believed that we could predict and control behaviour by manipulating the environment.</a:t>
            </a:r>
            <a:endParaRPr lang="en-GB" sz="2400" i="1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en-GB" altLang="en-US" sz="2400" i="1" dirty="0">
                <a:solidFill>
                  <a:schemeClr val="accent1">
                    <a:lumMod val="75000"/>
                  </a:schemeClr>
                </a:solidFill>
              </a:rPr>
              <a:t>Defined his own branch of Behaviourism – Operant Conditioning.</a:t>
            </a:r>
          </a:p>
          <a:p>
            <a:pPr marL="0" indent="0" algn="r">
              <a:buNone/>
            </a:pPr>
            <a:r>
              <a:rPr lang="en-GB" altLang="en-US" sz="1000" i="1" dirty="0">
                <a:solidFill>
                  <a:schemeClr val="accent1">
                    <a:lumMod val="75000"/>
                  </a:schemeClr>
                </a:solidFill>
              </a:rPr>
              <a:t>Blakemore &amp; Frith (2005) </a:t>
            </a:r>
          </a:p>
          <a:p>
            <a:pPr marL="0" indent="0">
              <a:buNone/>
            </a:pPr>
            <a:endParaRPr lang="en-GB" altLang="en-US" sz="2400" dirty="0"/>
          </a:p>
        </p:txBody>
      </p:sp>
      <p:pic>
        <p:nvPicPr>
          <p:cNvPr id="4" name="Picture 1" descr="F Skinner&#10;">
            <a:extLst>
              <a:ext uri="{FF2B5EF4-FFF2-40B4-BE49-F238E27FC236}">
                <a16:creationId xmlns:a16="http://schemas.microsoft.com/office/drawing/2014/main" id="{E3595C3B-1514-574B-AEAC-14C9E5DD091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48" r="1" b="1"/>
          <a:stretch/>
        </p:blipFill>
        <p:spPr bwMode="auto">
          <a:xfrm>
            <a:off x="7837371" y="237744"/>
            <a:ext cx="4124416" cy="6382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8688076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2B7EA7-847E-FBBE-7EF7-D3C61A449E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b="1" dirty="0" err="1"/>
              <a:t>Blwch</a:t>
            </a:r>
            <a:r>
              <a:rPr lang="en-GB" b="1" dirty="0"/>
              <a:t> </a:t>
            </a:r>
            <a:r>
              <a:rPr lang="en-GB" b="1" dirty="0" err="1"/>
              <a:t>Cyflyru</a:t>
            </a:r>
            <a:r>
              <a:rPr lang="en-GB" b="1" dirty="0"/>
              <a:t> </a:t>
            </a:r>
            <a:r>
              <a:rPr lang="en-GB" b="1" dirty="0" err="1"/>
              <a:t>Gweithredol</a:t>
            </a:r>
            <a:r>
              <a:rPr lang="en-GB" b="1" dirty="0"/>
              <a:t> Skinner</a:t>
            </a:r>
            <a:br>
              <a:rPr lang="en-GB" b="1" dirty="0"/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Skinner’s Operant Conditioning Box</a:t>
            </a:r>
            <a:br>
              <a:rPr lang="en-GB" b="1" dirty="0"/>
            </a:br>
            <a:r>
              <a:rPr lang="en-GB" sz="1100" b="1" dirty="0"/>
              <a:t>Bettman Images/Getty Archive  (1942)</a:t>
            </a:r>
            <a:endParaRPr lang="en-GB" b="1" dirty="0"/>
          </a:p>
        </p:txBody>
      </p:sp>
      <p:pic>
        <p:nvPicPr>
          <p:cNvPr id="5" name="Content Placeholder 4" descr="&#10;A group of birds standing next to a door">
            <a:extLst>
              <a:ext uri="{FF2B5EF4-FFF2-40B4-BE49-F238E27FC236}">
                <a16:creationId xmlns:a16="http://schemas.microsoft.com/office/drawing/2014/main" id="{2CAC2CD9-7534-92B7-D62A-27CC537F2A7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406769" y="2103438"/>
            <a:ext cx="9355016" cy="3849687"/>
          </a:xfrm>
        </p:spPr>
      </p:pic>
    </p:spTree>
    <p:extLst>
      <p:ext uri="{BB962C8B-B14F-4D97-AF65-F5344CB8AC3E}">
        <p14:creationId xmlns:p14="http://schemas.microsoft.com/office/powerpoint/2010/main" val="312121602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93F32D-750A-7EFB-4132-8A0A927720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 err="1"/>
              <a:t>Ymddygiadaeth</a:t>
            </a:r>
            <a:r>
              <a:rPr lang="en-GB" sz="3600" b="1" dirty="0"/>
              <a:t> (Skinner)        </a:t>
            </a:r>
            <a:r>
              <a:rPr lang="en-GB" sz="3600" b="1" i="1" dirty="0">
                <a:solidFill>
                  <a:srgbClr val="0070C0"/>
                </a:solidFill>
              </a:rPr>
              <a:t>Behaviourism (Skinner)</a:t>
            </a:r>
            <a:endParaRPr lang="en-GB" sz="3600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809B33-0685-A45C-28B1-ED9756C22B6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en-GB" sz="2600" dirty="0">
                <a:ea typeface="DengXian" panose="02010600030101010101" pitchFamily="2" charset="-122"/>
                <a:cs typeface="Times New Roman" panose="02020603050405020304" pitchFamily="18" charset="0"/>
              </a:rPr>
              <a:t>Yn Dilyn </a:t>
            </a:r>
            <a:r>
              <a:rPr lang="en-GB" sz="2600" dirty="0" err="1">
                <a:ea typeface="DengXian" panose="02010600030101010101" pitchFamily="2" charset="-122"/>
                <a:cs typeface="Times New Roman" panose="02020603050405020304" pitchFamily="18" charset="0"/>
              </a:rPr>
              <a:t>ymchwil</a:t>
            </a:r>
            <a:r>
              <a:rPr lang="en-GB" sz="2600" dirty="0"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600" dirty="0" err="1">
                <a:ea typeface="DengXian" panose="02010600030101010101" pitchFamily="2" charset="-122"/>
                <a:cs typeface="Times New Roman" panose="02020603050405020304" pitchFamily="18" charset="0"/>
              </a:rPr>
              <a:t>gyda</a:t>
            </a:r>
            <a:r>
              <a:rPr lang="en-GB" sz="2600" dirty="0"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600" dirty="0" err="1">
                <a:ea typeface="DengXian" panose="02010600030101010101" pitchFamily="2" charset="-122"/>
                <a:cs typeface="Times New Roman" panose="02020603050405020304" pitchFamily="18" charset="0"/>
              </a:rPr>
              <a:t>llygod</a:t>
            </a:r>
            <a:r>
              <a:rPr lang="en-GB" sz="2600" dirty="0"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600" dirty="0" err="1">
                <a:ea typeface="DengXian" panose="02010600030101010101" pitchFamily="2" charset="-122"/>
                <a:cs typeface="Times New Roman" panose="02020603050405020304" pitchFamily="18" charset="0"/>
              </a:rPr>
              <a:t>mawr</a:t>
            </a:r>
            <a:r>
              <a:rPr lang="en-GB" sz="2600" dirty="0">
                <a:ea typeface="DengXian" panose="02010600030101010101" pitchFamily="2" charset="-122"/>
                <a:cs typeface="Times New Roman" panose="02020603050405020304" pitchFamily="18" charset="0"/>
              </a:rPr>
              <a:t> a </a:t>
            </a:r>
            <a:r>
              <a:rPr lang="en-GB" sz="2600" dirty="0" err="1">
                <a:ea typeface="DengXian" panose="02010600030101010101" pitchFamily="2" charset="-122"/>
                <a:cs typeface="Times New Roman" panose="02020603050405020304" pitchFamily="18" charset="0"/>
              </a:rPr>
              <a:t>cholomenod</a:t>
            </a:r>
            <a:r>
              <a:rPr lang="en-GB" sz="2600" dirty="0"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600" dirty="0" err="1">
                <a:ea typeface="DengXian" panose="02010600030101010101" pitchFamily="2" charset="-122"/>
                <a:cs typeface="Times New Roman" panose="02020603050405020304" pitchFamily="18" charset="0"/>
              </a:rPr>
              <a:t>yn</a:t>
            </a:r>
            <a:r>
              <a:rPr lang="en-GB" sz="2600" dirty="0">
                <a:ea typeface="DengXian" panose="02010600030101010101" pitchFamily="2" charset="-122"/>
                <a:cs typeface="Times New Roman" panose="02020603050405020304" pitchFamily="18" charset="0"/>
              </a:rPr>
              <a:t> y ‘</a:t>
            </a:r>
            <a:r>
              <a:rPr lang="en-GB" sz="2600" dirty="0" err="1">
                <a:ea typeface="DengXian" panose="02010600030101010101" pitchFamily="2" charset="-122"/>
                <a:cs typeface="Times New Roman" panose="02020603050405020304" pitchFamily="18" charset="0"/>
              </a:rPr>
              <a:t>Blwch</a:t>
            </a:r>
            <a:r>
              <a:rPr lang="en-GB" sz="2600" dirty="0">
                <a:ea typeface="DengXian" panose="02010600030101010101" pitchFamily="2" charset="-122"/>
                <a:cs typeface="Times New Roman" panose="02020603050405020304" pitchFamily="18" charset="0"/>
              </a:rPr>
              <a:t> Skinner’ </a:t>
            </a:r>
            <a:r>
              <a:rPr lang="en-GB" sz="2600" dirty="0" err="1">
                <a:ea typeface="DengXian" panose="02010600030101010101" pitchFamily="2" charset="-122"/>
                <a:cs typeface="Times New Roman" panose="02020603050405020304" pitchFamily="18" charset="0"/>
              </a:rPr>
              <a:t>bathodd</a:t>
            </a:r>
            <a:r>
              <a:rPr lang="en-GB" sz="2600" dirty="0">
                <a:ea typeface="DengXian" panose="02010600030101010101" pitchFamily="2" charset="-122"/>
                <a:cs typeface="Times New Roman" panose="02020603050405020304" pitchFamily="18" charset="0"/>
              </a:rPr>
              <a:t> y term </a:t>
            </a:r>
            <a:r>
              <a:rPr lang="en-GB" sz="2600" dirty="0" err="1">
                <a:ea typeface="DengXian" panose="02010600030101010101" pitchFamily="2" charset="-122"/>
                <a:cs typeface="Times New Roman" panose="02020603050405020304" pitchFamily="18" charset="0"/>
              </a:rPr>
              <a:t>Cyflyru</a:t>
            </a:r>
            <a:r>
              <a:rPr lang="en-GB" sz="2600" dirty="0"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600" dirty="0" err="1">
                <a:ea typeface="DengXian" panose="02010600030101010101" pitchFamily="2" charset="-122"/>
                <a:cs typeface="Times New Roman" panose="02020603050405020304" pitchFamily="18" charset="0"/>
              </a:rPr>
              <a:t>Gweithredol</a:t>
            </a:r>
            <a:r>
              <a:rPr lang="en-GB" sz="2600" dirty="0">
                <a:ea typeface="DengXian" panose="02010600030101010101" pitchFamily="2" charset="-122"/>
                <a:cs typeface="Times New Roman" panose="02020603050405020304" pitchFamily="18" charset="0"/>
              </a:rPr>
              <a:t>. </a:t>
            </a:r>
            <a:endParaRPr lang="en-GB" altLang="en-US" sz="2600" dirty="0"/>
          </a:p>
          <a:p>
            <a:pPr>
              <a:buFont typeface="Wingdings" pitchFamily="2" charset="2"/>
              <a:buChar char="§"/>
            </a:pPr>
            <a:r>
              <a:rPr lang="en-GB" altLang="en-US" sz="2600" dirty="0" err="1"/>
              <a:t>Ffordd</a:t>
            </a:r>
            <a:r>
              <a:rPr lang="en-GB" altLang="en-US" sz="2600" dirty="0"/>
              <a:t> o </a:t>
            </a:r>
            <a:r>
              <a:rPr lang="en-GB" altLang="en-US" sz="2600" dirty="0" err="1"/>
              <a:t>ddysgu</a:t>
            </a:r>
            <a:r>
              <a:rPr lang="en-GB" altLang="en-US" sz="2600" dirty="0"/>
              <a:t> </a:t>
            </a:r>
            <a:r>
              <a:rPr lang="en-GB" altLang="en-US" sz="2600" dirty="0" err="1"/>
              <a:t>trwy</a:t>
            </a:r>
            <a:r>
              <a:rPr lang="en-GB" altLang="en-US" sz="2600" dirty="0"/>
              <a:t> </a:t>
            </a:r>
            <a:r>
              <a:rPr lang="en-GB" altLang="en-US" sz="2600" dirty="0" err="1"/>
              <a:t>wobrwyo</a:t>
            </a:r>
            <a:r>
              <a:rPr lang="en-GB" altLang="en-US" sz="2600" dirty="0"/>
              <a:t> neu </a:t>
            </a:r>
            <a:r>
              <a:rPr lang="en-GB" altLang="en-US" sz="2600" dirty="0" err="1"/>
              <a:t>gosbi</a:t>
            </a:r>
            <a:r>
              <a:rPr lang="en-GB" altLang="en-US" sz="2600" dirty="0"/>
              <a:t> am </a:t>
            </a:r>
            <a:r>
              <a:rPr lang="en-GB" altLang="en-US" sz="2600" dirty="0" err="1"/>
              <a:t>ymddygiadau</a:t>
            </a:r>
            <a:r>
              <a:rPr lang="en-GB" altLang="en-US" sz="2600" dirty="0"/>
              <a:t> </a:t>
            </a:r>
            <a:r>
              <a:rPr lang="en-GB" altLang="en-US" sz="2600" dirty="0" err="1"/>
              <a:t>gwahanol</a:t>
            </a:r>
            <a:r>
              <a:rPr lang="en-GB" altLang="en-US" sz="2600" dirty="0"/>
              <a:t> </a:t>
            </a:r>
            <a:r>
              <a:rPr lang="en-GB" altLang="en-US" sz="2600" dirty="0" err="1"/>
              <a:t>yw</a:t>
            </a:r>
            <a:r>
              <a:rPr lang="en-GB" altLang="en-US" sz="2600" dirty="0"/>
              <a:t> </a:t>
            </a:r>
            <a:r>
              <a:rPr lang="en-GB" altLang="en-US" sz="2600" dirty="0" err="1"/>
              <a:t>Cyflyru</a:t>
            </a:r>
            <a:r>
              <a:rPr lang="en-GB" altLang="en-US" sz="2600" dirty="0"/>
              <a:t> </a:t>
            </a:r>
            <a:r>
              <a:rPr lang="en-GB" altLang="en-US" sz="2600" dirty="0" err="1"/>
              <a:t>Gweithredol</a:t>
            </a:r>
            <a:r>
              <a:rPr lang="en-GB" altLang="en-US" sz="2600" dirty="0"/>
              <a:t>.</a:t>
            </a:r>
          </a:p>
          <a:p>
            <a:pPr marL="0" indent="0" algn="r">
              <a:buNone/>
            </a:pPr>
            <a:r>
              <a:rPr lang="en-GB" altLang="en-US" sz="1100" dirty="0"/>
              <a:t>Blakemore &amp; Frith (2005) 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978884-3762-A200-A90B-9483FFFD776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en-GB" sz="2400" i="1" dirty="0">
                <a:solidFill>
                  <a:schemeClr val="accent1">
                    <a:lumMod val="75000"/>
                  </a:schemeClr>
                </a:solidFill>
                <a:ea typeface="DengXian" panose="02010600030101010101" pitchFamily="2" charset="-122"/>
                <a:cs typeface="Times New Roman" panose="02020603050405020304" pitchFamily="18" charset="0"/>
              </a:rPr>
              <a:t>Following research with rats and pigeons in the ‘Skinner box’ he coined the term Operant Conditioning.</a:t>
            </a:r>
            <a:endParaRPr lang="en-GB" altLang="en-US" sz="2400" i="1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en-GB" altLang="en-US" sz="2400" i="1" dirty="0">
                <a:solidFill>
                  <a:schemeClr val="accent1">
                    <a:lumMod val="75000"/>
                  </a:schemeClr>
                </a:solidFill>
              </a:rPr>
              <a:t>Operant Conditioning is a method of learning when rewarded or punished for behaviours.</a:t>
            </a:r>
          </a:p>
          <a:p>
            <a:pPr marL="0" indent="0" algn="r">
              <a:buNone/>
            </a:pPr>
            <a:r>
              <a:rPr lang="en-GB" altLang="en-US" sz="1100" i="1" dirty="0">
                <a:solidFill>
                  <a:schemeClr val="accent1">
                    <a:lumMod val="75000"/>
                  </a:schemeClr>
                </a:solidFill>
              </a:rPr>
              <a:t>Blakemore &amp; Frith (2005)</a:t>
            </a:r>
          </a:p>
          <a:p>
            <a:pPr>
              <a:buFont typeface="Wingdings" pitchFamily="2" charset="2"/>
              <a:buChar char="§"/>
            </a:pPr>
            <a:endParaRPr lang="en-GB" dirty="0"/>
          </a:p>
        </p:txBody>
      </p:sp>
      <p:sp>
        <p:nvSpPr>
          <p:cNvPr id="8" name="Action Button: Movie 2">
            <a:hlinkClick r:id="rId2" highlightClick="1"/>
            <a:extLst>
              <a:ext uri="{FF2B5EF4-FFF2-40B4-BE49-F238E27FC236}">
                <a16:creationId xmlns:a16="http://schemas.microsoft.com/office/drawing/2014/main" id="{FDB95CD8-C3C9-D20F-AA40-61FCA7BA186C}"/>
              </a:ext>
            </a:extLst>
          </p:cNvPr>
          <p:cNvSpPr/>
          <p:nvPr/>
        </p:nvSpPr>
        <p:spPr>
          <a:xfrm>
            <a:off x="5543025" y="5099131"/>
            <a:ext cx="1752496" cy="849334"/>
          </a:xfrm>
          <a:prstGeom prst="actionButtonMovie">
            <a:avLst/>
          </a:prstGeom>
          <a:solidFill>
            <a:srgbClr val="FF0000"/>
          </a:solidFill>
          <a:ln w="349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255984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1A5A08-1EAB-25A8-775A-BC950D6C46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err="1"/>
              <a:t>Ymddygiadaeth</a:t>
            </a:r>
            <a:r>
              <a:rPr lang="en-GB" b="1" dirty="0"/>
              <a:t> </a:t>
            </a:r>
            <a:r>
              <a:rPr lang="en-GB" b="1" dirty="0" err="1"/>
              <a:t>yn</a:t>
            </a:r>
            <a:r>
              <a:rPr lang="en-GB" b="1" dirty="0"/>
              <a:t> yr </a:t>
            </a:r>
            <a:r>
              <a:rPr lang="en-GB" b="1" dirty="0" err="1"/>
              <a:t>ystafell</a:t>
            </a:r>
            <a:r>
              <a:rPr lang="en-GB" b="1" dirty="0"/>
              <a:t> </a:t>
            </a:r>
            <a:r>
              <a:rPr lang="en-GB" b="1" dirty="0" err="1"/>
              <a:t>ddosbarth</a:t>
            </a:r>
            <a:br>
              <a:rPr lang="en-GB" b="1" dirty="0">
                <a:solidFill>
                  <a:srgbClr val="0070C0"/>
                </a:solidFill>
              </a:rPr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Behaviourism in the classroom</a:t>
            </a: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F85E0F-EFFC-B920-EFF1-A1F5D2B7DF0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177935"/>
            <a:ext cx="5156200" cy="3457552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§"/>
            </a:pPr>
            <a:r>
              <a:rPr lang="cy-GB" dirty="0"/>
              <a:t>Defnyddir gwobrau a chosbau mewn lleoliad addysgol</a:t>
            </a:r>
          </a:p>
          <a:p>
            <a:pPr>
              <a:buFont typeface="Wingdings" pitchFamily="2" charset="2"/>
              <a:buChar char="§"/>
            </a:pPr>
            <a:r>
              <a:rPr lang="cy-GB" dirty="0"/>
              <a:t>Gellir eu defnyddio i annog unigolyn neu grŵp </a:t>
            </a:r>
          </a:p>
          <a:p>
            <a:pPr>
              <a:buFont typeface="Wingdings" pitchFamily="2" charset="2"/>
              <a:buChar char="§"/>
            </a:pPr>
            <a:r>
              <a:rPr lang="cy-GB" dirty="0"/>
              <a:t>Ni fydd pob myfyriwr yn elwa o’r un dulliau atgyfnerthu, </a:t>
            </a:r>
          </a:p>
          <a:p>
            <a:pPr marL="0" indent="0">
              <a:buNone/>
            </a:pPr>
            <a:r>
              <a:rPr lang="cy-GB" sz="2200" dirty="0"/>
              <a:t>e.e. dywedodd Skinner bod pethau fel gwen yn annog atgyfnerthu positif. Ydy hyn yn wir bob tro?</a:t>
            </a:r>
          </a:p>
          <a:p>
            <a:pPr marL="0" indent="0" algn="r">
              <a:buNone/>
            </a:pPr>
            <a:r>
              <a:rPr lang="en-GB" altLang="en-US" sz="1100" dirty="0"/>
              <a:t>Gray a </a:t>
            </a:r>
            <a:r>
              <a:rPr lang="en-GB" altLang="en-US" sz="1100" dirty="0" err="1"/>
              <a:t>Macblain</a:t>
            </a:r>
            <a:r>
              <a:rPr lang="en-GB" altLang="en-US" sz="1100" dirty="0"/>
              <a:t> (2015)</a:t>
            </a:r>
            <a:endParaRPr lang="en-GB" sz="1100" dirty="0"/>
          </a:p>
          <a:p>
            <a:pPr marL="0" indent="0" algn="r">
              <a:buNone/>
            </a:pPr>
            <a:endParaRPr lang="cy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F1FABC3-F588-5F09-8A10-184E0A9CC2B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GB" i="1" dirty="0">
              <a:solidFill>
                <a:schemeClr val="accent1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en-GB" i="1" dirty="0">
                <a:solidFill>
                  <a:schemeClr val="accent1"/>
                </a:solidFill>
              </a:rPr>
              <a:t>Rewards and punishments are used in an educational setting</a:t>
            </a:r>
          </a:p>
          <a:p>
            <a:pPr>
              <a:buFont typeface="Wingdings" pitchFamily="2" charset="2"/>
              <a:buChar char="§"/>
            </a:pPr>
            <a:r>
              <a:rPr lang="en-GB" i="1" dirty="0">
                <a:solidFill>
                  <a:schemeClr val="accent1"/>
                </a:solidFill>
              </a:rPr>
              <a:t>Can be used to encourage an individual or a group </a:t>
            </a:r>
          </a:p>
          <a:p>
            <a:pPr>
              <a:buFont typeface="Wingdings" pitchFamily="2" charset="2"/>
              <a:buChar char="§"/>
            </a:pPr>
            <a:r>
              <a:rPr lang="en-GB" i="1" dirty="0">
                <a:solidFill>
                  <a:schemeClr val="accent1"/>
                </a:solidFill>
              </a:rPr>
              <a:t>Not all students will benefit from the same reinforcements,</a:t>
            </a:r>
          </a:p>
          <a:p>
            <a:pPr marL="0" indent="0">
              <a:buNone/>
            </a:pPr>
            <a:r>
              <a:rPr lang="en-GB" sz="2400" i="1" dirty="0">
                <a:solidFill>
                  <a:schemeClr val="accent1"/>
                </a:solidFill>
              </a:rPr>
              <a:t>e.g. Skinner talked of things such as a smile encouraging a positive reinforcement. Think of neurodivergent learners. Is this always the case?                                        </a:t>
            </a:r>
            <a:r>
              <a:rPr lang="en-GB" altLang="en-US" sz="1100" i="1" dirty="0">
                <a:solidFill>
                  <a:schemeClr val="accent1">
                    <a:lumMod val="75000"/>
                  </a:schemeClr>
                </a:solidFill>
              </a:rPr>
              <a:t>Gray and </a:t>
            </a:r>
            <a:r>
              <a:rPr lang="en-GB" altLang="en-US" sz="1100" i="1" dirty="0" err="1">
                <a:solidFill>
                  <a:schemeClr val="accent1">
                    <a:lumMod val="75000"/>
                  </a:schemeClr>
                </a:solidFill>
              </a:rPr>
              <a:t>Macblain</a:t>
            </a:r>
            <a:r>
              <a:rPr lang="en-GB" altLang="en-US" sz="1100" i="1" dirty="0">
                <a:solidFill>
                  <a:schemeClr val="accent1">
                    <a:lumMod val="75000"/>
                  </a:schemeClr>
                </a:solidFill>
              </a:rPr>
              <a:t> (2015)</a:t>
            </a:r>
            <a:endParaRPr lang="en-GB" sz="1100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en-GB" i="1" dirty="0">
              <a:solidFill>
                <a:schemeClr val="accent1"/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930375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422D19-0543-4B05-60F2-50E4B6CB44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800" b="1" dirty="0"/>
              <a:t>Rhai </a:t>
            </a:r>
            <a:r>
              <a:rPr lang="en-GB" sz="2800" b="1" dirty="0" err="1"/>
              <a:t>Adnoddau</a:t>
            </a:r>
            <a:r>
              <a:rPr lang="en-GB" sz="2800" b="1" dirty="0"/>
              <a:t> a </a:t>
            </a:r>
            <a:r>
              <a:rPr lang="en-GB" sz="2800" b="1" dirty="0" err="1"/>
              <a:t>Strategaethau</a:t>
            </a:r>
            <a:r>
              <a:rPr lang="en-GB" sz="2800" b="1" dirty="0"/>
              <a:t> </a:t>
            </a:r>
            <a:r>
              <a:rPr lang="en-GB" sz="2800" b="1" dirty="0" err="1"/>
              <a:t>Ymddygiadwyr</a:t>
            </a:r>
            <a:br>
              <a:rPr lang="en-GB" sz="2800" b="1" dirty="0"/>
            </a:br>
            <a:r>
              <a:rPr lang="en-GB" sz="2800" b="1" i="1" dirty="0">
                <a:solidFill>
                  <a:schemeClr val="accent1">
                    <a:lumMod val="75000"/>
                  </a:schemeClr>
                </a:solidFill>
              </a:rPr>
              <a:t>Some Behaviourist Resources and Strategies that act as reinforcers</a:t>
            </a:r>
            <a:endParaRPr lang="en-GB" sz="2800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034188-5B6B-EF88-25FB-6C7032F6132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cy-GB" altLang="en-US" dirty="0"/>
              <a:t>Ailadrodd ymddygiad dymunol  (cardiau fflach, llafarganu tablau…)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y-GB" altLang="en-US" dirty="0"/>
              <a:t>Gwobrwyo ymddygiad dymunol (wynebau hapus, canmol, pwyntiau tŷ, siartiau gwobrau…)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y-GB" altLang="en-US" dirty="0"/>
              <a:t>Cosbi ymddygiad annymunol (methu amser chwarae, colli ‘amser aur’, ataliaeth, rhybuddion, sancsiynau…)  </a:t>
            </a:r>
            <a:r>
              <a:rPr lang="cy-GB" altLang="en-US" sz="800" dirty="0"/>
              <a:t>Gray a </a:t>
            </a:r>
            <a:r>
              <a:rPr lang="cy-GB" altLang="en-US" sz="800" dirty="0" err="1"/>
              <a:t>Macblain</a:t>
            </a:r>
            <a:r>
              <a:rPr lang="cy-GB" altLang="en-US" sz="800" dirty="0"/>
              <a:t> (2015)</a:t>
            </a:r>
          </a:p>
          <a:p>
            <a:pPr marL="0" indent="0">
              <a:buNone/>
            </a:pPr>
            <a:endParaRPr lang="cy-GB" altLang="en-US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4263BB4-4FA0-9897-E0AF-7F124B86D1D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altLang="en-US" i="1" dirty="0">
                <a:solidFill>
                  <a:schemeClr val="accent1">
                    <a:lumMod val="75000"/>
                  </a:schemeClr>
                </a:solidFill>
              </a:rPr>
              <a:t>Repetition of desired responses  (flash cards, chanting times tables…)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i="1" dirty="0">
                <a:solidFill>
                  <a:schemeClr val="accent1">
                    <a:lumMod val="75000"/>
                  </a:schemeClr>
                </a:solidFill>
              </a:rPr>
              <a:t>Reward for desired behaviour (smiley faces, praise, house points, reward charts …)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i="1" dirty="0">
                <a:solidFill>
                  <a:schemeClr val="accent1">
                    <a:lumMod val="75000"/>
                  </a:schemeClr>
                </a:solidFill>
              </a:rPr>
              <a:t>Punishments for undesirable behaviour (missing playtime, loss of ‘golden time’, detention, warnings, sanctions …)  </a:t>
            </a:r>
            <a:r>
              <a:rPr lang="en-GB" altLang="en-US" sz="800" i="1" dirty="0">
                <a:solidFill>
                  <a:schemeClr val="accent1">
                    <a:lumMod val="75000"/>
                  </a:schemeClr>
                </a:solidFill>
              </a:rPr>
              <a:t>Gray and </a:t>
            </a:r>
            <a:r>
              <a:rPr lang="en-GB" altLang="en-US" sz="800" i="1" dirty="0" err="1">
                <a:solidFill>
                  <a:schemeClr val="accent1">
                    <a:lumMod val="75000"/>
                  </a:schemeClr>
                </a:solidFill>
              </a:rPr>
              <a:t>Macblain</a:t>
            </a:r>
            <a:r>
              <a:rPr lang="en-GB" altLang="en-US" sz="800" i="1" dirty="0">
                <a:solidFill>
                  <a:schemeClr val="accent1">
                    <a:lumMod val="75000"/>
                  </a:schemeClr>
                </a:solidFill>
              </a:rPr>
              <a:t> (2015)</a:t>
            </a:r>
          </a:p>
          <a:p>
            <a:pPr marL="0" indent="0">
              <a:buNone/>
            </a:pPr>
            <a:endParaRPr lang="en-GB" altLang="en-US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990570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498DD2-7748-25C8-52F2-F510D953AA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br>
              <a:rPr lang="en-GB" b="1" dirty="0"/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Assessment Connection: Skinner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F96179-EAB0-3257-DB3C-C537B865B4C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b="1" i="1" dirty="0" err="1"/>
              <a:t>Ar</a:t>
            </a:r>
            <a:r>
              <a:rPr lang="en-GB" b="1" i="1" dirty="0"/>
              <a:t> </a:t>
            </a:r>
            <a:r>
              <a:rPr lang="en-GB" b="1" i="1" dirty="0" err="1"/>
              <a:t>gyfer</a:t>
            </a:r>
            <a:r>
              <a:rPr lang="en-GB" b="1" i="1" dirty="0"/>
              <a:t> Elfen 1 (</a:t>
            </a:r>
            <a:r>
              <a:rPr lang="en-GB" b="1" i="1" dirty="0" err="1"/>
              <a:t>Proffil</a:t>
            </a:r>
            <a:r>
              <a:rPr lang="en-GB" b="1" i="1" dirty="0"/>
              <a:t> </a:t>
            </a:r>
            <a:r>
              <a:rPr lang="en-GB" b="1" i="1" dirty="0" err="1"/>
              <a:t>Disgybl</a:t>
            </a:r>
            <a:r>
              <a:rPr lang="en-GB" b="1" i="1" dirty="0"/>
              <a:t>):</a:t>
            </a:r>
            <a:endParaRPr lang="en-GB" dirty="0"/>
          </a:p>
          <a:p>
            <a:pPr marL="0" indent="0">
              <a:buNone/>
            </a:pPr>
            <a:r>
              <a:rPr lang="en-GB" i="1" dirty="0"/>
              <a:t>Gall </a:t>
            </a:r>
            <a:r>
              <a:rPr lang="en-GB" i="1" dirty="0" err="1"/>
              <a:t>dysgwr</a:t>
            </a:r>
            <a:r>
              <a:rPr lang="en-GB" i="1" dirty="0"/>
              <a:t> </a:t>
            </a:r>
            <a:r>
              <a:rPr lang="en-GB" i="1" dirty="0" err="1"/>
              <a:t>sy'n</a:t>
            </a:r>
            <a:r>
              <a:rPr lang="en-GB" i="1" dirty="0"/>
              <a:t> </a:t>
            </a:r>
            <a:r>
              <a:rPr lang="en-GB" i="1" dirty="0" err="1"/>
              <a:t>cael</a:t>
            </a:r>
            <a:r>
              <a:rPr lang="en-GB" i="1" dirty="0"/>
              <a:t> </a:t>
            </a:r>
            <a:r>
              <a:rPr lang="en-GB" i="1" dirty="0" err="1"/>
              <a:t>trafferth</a:t>
            </a:r>
            <a:r>
              <a:rPr lang="en-GB" i="1" dirty="0"/>
              <a:t> aros </a:t>
            </a:r>
            <a:r>
              <a:rPr lang="en-GB" i="1" dirty="0" err="1"/>
              <a:t>ar</a:t>
            </a:r>
            <a:r>
              <a:rPr lang="en-GB" i="1" dirty="0"/>
              <a:t> </a:t>
            </a:r>
            <a:r>
              <a:rPr lang="en-GB" i="1" dirty="0" err="1"/>
              <a:t>dasg</a:t>
            </a:r>
            <a:r>
              <a:rPr lang="en-GB" i="1" dirty="0"/>
              <a:t> </a:t>
            </a:r>
            <a:r>
              <a:rPr lang="en-GB" i="1" dirty="0" err="1"/>
              <a:t>elwa</a:t>
            </a:r>
            <a:r>
              <a:rPr lang="en-GB" i="1" dirty="0"/>
              <a:t> o:</a:t>
            </a:r>
            <a:endParaRPr lang="en-GB" dirty="0"/>
          </a:p>
          <a:p>
            <a:pPr lvl="0"/>
            <a:r>
              <a:rPr lang="en-GB" i="1" dirty="0" err="1"/>
              <a:t>systemau</a:t>
            </a:r>
            <a:r>
              <a:rPr lang="en-GB" i="1" dirty="0"/>
              <a:t> </a:t>
            </a:r>
            <a:r>
              <a:rPr lang="en-GB" i="1" dirty="0" err="1"/>
              <a:t>gwobrwyo</a:t>
            </a:r>
            <a:endParaRPr lang="en-GB" dirty="0"/>
          </a:p>
          <a:p>
            <a:pPr lvl="0"/>
            <a:r>
              <a:rPr lang="en-GB" i="1" dirty="0" err="1"/>
              <a:t>canmoliaeth</a:t>
            </a:r>
            <a:endParaRPr lang="en-GB" dirty="0"/>
          </a:p>
          <a:p>
            <a:pPr lvl="0"/>
            <a:r>
              <a:rPr lang="en-GB" i="1" dirty="0" err="1"/>
              <a:t>siartiau</a:t>
            </a:r>
            <a:r>
              <a:rPr lang="en-GB" i="1" dirty="0"/>
              <a:t> </a:t>
            </a:r>
            <a:r>
              <a:rPr lang="en-GB" i="1" dirty="0" err="1"/>
              <a:t>ymddygiad</a:t>
            </a:r>
            <a:r>
              <a:rPr lang="en-GB" i="1" dirty="0"/>
              <a:t> </a:t>
            </a:r>
            <a:r>
              <a:rPr lang="en-GB" i="1" dirty="0" err="1"/>
              <a:t>gweledol</a:t>
            </a:r>
            <a:endParaRPr lang="en-GB" dirty="0"/>
          </a:p>
          <a:p>
            <a:pPr lvl="0"/>
            <a:r>
              <a:rPr lang="en-GB" i="1" dirty="0" err="1"/>
              <a:t>systemau</a:t>
            </a:r>
            <a:r>
              <a:rPr lang="en-GB" i="1" dirty="0"/>
              <a:t> </a:t>
            </a:r>
            <a:r>
              <a:rPr lang="en-GB" i="1" dirty="0" err="1"/>
              <a:t>tocynnau</a:t>
            </a:r>
            <a:endParaRPr lang="en-GB" dirty="0"/>
          </a:p>
          <a:p>
            <a:pPr marL="0" indent="0">
              <a:buNone/>
            </a:pPr>
            <a:r>
              <a:rPr lang="en-GB" b="1" i="1" dirty="0" err="1"/>
              <a:t>Ar</a:t>
            </a:r>
            <a:r>
              <a:rPr lang="en-GB" b="1" i="1" dirty="0"/>
              <a:t> </a:t>
            </a:r>
            <a:r>
              <a:rPr lang="en-GB" b="1" i="1" dirty="0" err="1"/>
              <a:t>gyfer</a:t>
            </a:r>
            <a:r>
              <a:rPr lang="en-GB" b="1" i="1" dirty="0"/>
              <a:t> </a:t>
            </a:r>
            <a:r>
              <a:rPr lang="en-GB" b="1" i="1" dirty="0" err="1"/>
              <a:t>Cydran</a:t>
            </a:r>
            <a:r>
              <a:rPr lang="en-GB" b="1" i="1" dirty="0"/>
              <a:t> 2 (</a:t>
            </a:r>
            <a:r>
              <a:rPr lang="en-GB" b="1" i="1" dirty="0" err="1"/>
              <a:t>Traethawd</a:t>
            </a:r>
            <a:r>
              <a:rPr lang="en-GB" b="1" i="1" dirty="0"/>
              <a:t>):</a:t>
            </a:r>
            <a:endParaRPr lang="en-GB" dirty="0"/>
          </a:p>
          <a:p>
            <a:pPr marL="0" indent="0">
              <a:buNone/>
            </a:pPr>
            <a:r>
              <a:rPr lang="en-GB" i="1" dirty="0" err="1"/>
              <a:t>Meddyliwch</a:t>
            </a:r>
            <a:r>
              <a:rPr lang="en-GB" i="1" dirty="0"/>
              <a:t> </a:t>
            </a:r>
            <a:r>
              <a:rPr lang="en-GB" i="1" dirty="0" err="1"/>
              <a:t>yn</a:t>
            </a:r>
            <a:r>
              <a:rPr lang="en-GB" i="1" dirty="0"/>
              <a:t> </a:t>
            </a:r>
            <a:r>
              <a:rPr lang="en-GB" i="1" dirty="0" err="1"/>
              <a:t>feirniadol</a:t>
            </a:r>
            <a:r>
              <a:rPr lang="en-GB" i="1" dirty="0"/>
              <a:t>:</a:t>
            </a:r>
            <a:endParaRPr lang="en-GB" dirty="0"/>
          </a:p>
          <a:p>
            <a:pPr lvl="0"/>
            <a:r>
              <a:rPr lang="en-GB" i="1" dirty="0"/>
              <a:t>A </a:t>
            </a:r>
            <a:r>
              <a:rPr lang="en-GB" i="1" dirty="0" err="1"/>
              <a:t>yw</a:t>
            </a:r>
            <a:r>
              <a:rPr lang="en-GB" i="1" dirty="0"/>
              <a:t> </a:t>
            </a:r>
            <a:r>
              <a:rPr lang="en-GB" i="1" dirty="0" err="1"/>
              <a:t>ymddygiad</a:t>
            </a:r>
            <a:r>
              <a:rPr lang="en-GB" i="1" dirty="0"/>
              <a:t> </a:t>
            </a:r>
            <a:r>
              <a:rPr lang="en-GB" i="1" dirty="0" err="1"/>
              <a:t>yn</a:t>
            </a:r>
            <a:r>
              <a:rPr lang="en-GB" i="1" dirty="0"/>
              <a:t> </a:t>
            </a:r>
            <a:r>
              <a:rPr lang="en-GB" i="1" dirty="0" err="1"/>
              <a:t>annog</a:t>
            </a:r>
            <a:r>
              <a:rPr lang="en-GB" i="1" dirty="0"/>
              <a:t> </a:t>
            </a:r>
            <a:r>
              <a:rPr lang="en-GB" i="1" dirty="0" err="1"/>
              <a:t>cynhwysiant</a:t>
            </a:r>
            <a:r>
              <a:rPr lang="en-GB" i="1" dirty="0"/>
              <a:t>?</a:t>
            </a:r>
            <a:endParaRPr lang="en-GB" dirty="0"/>
          </a:p>
          <a:p>
            <a:pPr lvl="0"/>
            <a:r>
              <a:rPr lang="en-GB" i="1" dirty="0"/>
              <a:t>A </a:t>
            </a:r>
            <a:r>
              <a:rPr lang="en-GB" i="1" dirty="0" err="1"/>
              <a:t>yw'n</a:t>
            </a:r>
            <a:r>
              <a:rPr lang="en-GB" i="1" dirty="0"/>
              <a:t> </a:t>
            </a:r>
            <a:r>
              <a:rPr lang="en-GB" i="1" dirty="0" err="1"/>
              <a:t>cefnogi</a:t>
            </a:r>
            <a:r>
              <a:rPr lang="en-GB" i="1" dirty="0"/>
              <a:t> </a:t>
            </a:r>
            <a:r>
              <a:rPr lang="en-GB" i="1" dirty="0" err="1"/>
              <a:t>annibyniaeth</a:t>
            </a:r>
            <a:r>
              <a:rPr lang="en-GB" i="1" dirty="0"/>
              <a:t> </a:t>
            </a:r>
            <a:r>
              <a:rPr lang="en-GB" i="1" dirty="0" err="1"/>
              <a:t>dysgwyr</a:t>
            </a:r>
            <a:r>
              <a:rPr lang="en-GB" i="1" dirty="0"/>
              <a:t>?</a:t>
            </a:r>
            <a:endParaRPr lang="en-GB" dirty="0"/>
          </a:p>
          <a:p>
            <a:pPr lvl="0"/>
            <a:r>
              <a:rPr lang="en-GB" i="1" dirty="0"/>
              <a:t>A </a:t>
            </a:r>
            <a:r>
              <a:rPr lang="en-GB" i="1" dirty="0" err="1"/>
              <a:t>yw'n</a:t>
            </a:r>
            <a:r>
              <a:rPr lang="en-GB" i="1" dirty="0"/>
              <a:t> </a:t>
            </a:r>
            <a:r>
              <a:rPr lang="en-GB" i="1" dirty="0" err="1"/>
              <a:t>canolbwyntio</a:t>
            </a:r>
            <a:r>
              <a:rPr lang="en-GB" i="1" dirty="0"/>
              <a:t> </a:t>
            </a:r>
            <a:r>
              <a:rPr lang="en-GB" i="1" dirty="0" err="1"/>
              <a:t>gormod</a:t>
            </a:r>
            <a:r>
              <a:rPr lang="en-GB" i="1" dirty="0"/>
              <a:t> </a:t>
            </a:r>
            <a:r>
              <a:rPr lang="en-GB" i="1" dirty="0" err="1"/>
              <a:t>ar</a:t>
            </a:r>
            <a:r>
              <a:rPr lang="en-GB" i="1" dirty="0"/>
              <a:t> </a:t>
            </a:r>
            <a:r>
              <a:rPr lang="en-GB" i="1" dirty="0" err="1"/>
              <a:t>gydymffurfio</a:t>
            </a:r>
            <a:r>
              <a:rPr lang="en-GB" i="1" dirty="0"/>
              <a:t>?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A4275C-6392-FB92-73FC-4CBA2750A43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For Component 1 (Pupil Profile):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A learner who struggles to stay on task may benefit from: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reward systems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praise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visual behaviour charts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token systems</a:t>
            </a:r>
          </a:p>
          <a:p>
            <a:pPr marL="0" indent="0">
              <a:buNone/>
            </a:pP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For Component 2 (Essay):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Think critically: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Does behaviourism encourage inclusion?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Does it support learner independence?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Does it focus too much on compliance?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154859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A35878-9268-B9CF-ADD6-F1C4BAAFB4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err="1"/>
              <a:t>Lluniadaeth</a:t>
            </a:r>
            <a:r>
              <a:rPr lang="en-GB" b="1" dirty="0"/>
              <a:t> (Jean Piaget 1896-1980)</a:t>
            </a:r>
            <a:br>
              <a:rPr lang="en-GB" b="1" dirty="0"/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Constructivism (Jean Piaget 1896-1980)</a:t>
            </a: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130147-2F9B-2C00-D526-6F4BA21E72C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en-GB" sz="1000" i="1" dirty="0"/>
          </a:p>
          <a:p>
            <a:pPr>
              <a:buFont typeface="Wingdings" panose="05000000000000000000" pitchFamily="2" charset="2"/>
              <a:buChar char="§"/>
            </a:pPr>
            <a:r>
              <a:rPr lang="cy-GB" sz="2200" dirty="0"/>
              <a:t>Mae lluniadaeth yn ymagwedd wybyddol at ddysgu, yn hytrach na rhoi’r ffocws ar ymddygiadau y gellir eu harsylwi fel ymddygiadaeth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y-GB" sz="2200" dirty="0"/>
              <a:t>Arsylwodd </a:t>
            </a:r>
            <a:r>
              <a:rPr lang="cy-GB" sz="2200" dirty="0" err="1"/>
              <a:t>Piaget</a:t>
            </a:r>
            <a:r>
              <a:rPr lang="cy-GB" sz="2200" dirty="0"/>
              <a:t> ar ddatblygiad a ffordd o feddwl gwybyddol plant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y-GB" sz="2200" dirty="0"/>
              <a:t>Roedd gwaith </a:t>
            </a:r>
            <a:r>
              <a:rPr lang="cy-GB" sz="2200" dirty="0" err="1"/>
              <a:t>Piaget</a:t>
            </a:r>
            <a:r>
              <a:rPr lang="cy-GB" sz="2200" dirty="0"/>
              <a:t> yn canolbwyntio ar sut mae plant yn meddwl a dysgu</a:t>
            </a:r>
          </a:p>
          <a:p>
            <a:pPr marL="0" indent="0" algn="r">
              <a:buNone/>
            </a:pPr>
            <a:r>
              <a:rPr lang="en-GB" sz="1000" i="1" dirty="0"/>
              <a:t>Blakemore a Frith (2005)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6A17AF8-B791-8D50-B5CC-0DDFE1C21D5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400" i="1" dirty="0">
                <a:solidFill>
                  <a:schemeClr val="accent1">
                    <a:lumMod val="75000"/>
                  </a:schemeClr>
                </a:solidFill>
              </a:rPr>
              <a:t>Constructivism is a cognitive approach to learning, rather than the focus being on observable behaviour such as behaviourism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i="1" dirty="0">
                <a:solidFill>
                  <a:schemeClr val="accent1">
                    <a:lumMod val="75000"/>
                  </a:schemeClr>
                </a:solidFill>
              </a:rPr>
              <a:t>Piaget observed children’s cognitive development and thinking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i="1" dirty="0">
                <a:solidFill>
                  <a:schemeClr val="accent1">
                    <a:lumMod val="75000"/>
                  </a:schemeClr>
                </a:solidFill>
              </a:rPr>
              <a:t>Piaget’s work centred around how children think and learn</a:t>
            </a:r>
          </a:p>
          <a:p>
            <a:pPr marL="0" indent="0" algn="r">
              <a:buNone/>
            </a:pPr>
            <a:r>
              <a:rPr lang="en-GB" sz="1000" i="1" dirty="0">
                <a:solidFill>
                  <a:schemeClr val="accent1">
                    <a:lumMod val="75000"/>
                  </a:schemeClr>
                </a:solidFill>
              </a:rPr>
              <a:t>Blakemore and Frith (2005)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885550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15AC7B-DCE0-6C37-E798-612CBC593C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err="1"/>
              <a:t>Lluniadaeth</a:t>
            </a:r>
            <a:r>
              <a:rPr lang="en-GB" b="1" dirty="0"/>
              <a:t> (Piaget)</a:t>
            </a:r>
            <a:br>
              <a:rPr lang="en-GB" b="1" dirty="0"/>
            </a:b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Constructivism (Piaget)</a:t>
            </a: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9B98DA-FFB0-8C61-70D8-E112CBA89D2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cy-GB" sz="2400" dirty="0"/>
              <a:t>Ystyrir bod plant yn 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cy-GB" sz="2200" dirty="0"/>
              <a:t>Weithredol 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cy-GB" sz="2200" dirty="0"/>
              <a:t>Dysgu llawer o wersi pwysig ar ben eu hunain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cy-GB" sz="2200" dirty="0"/>
              <a:t>Wedi’u symbylu’n gynhenid i ddysgu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y-GB" sz="2400" dirty="0"/>
              <a:t>Bydd plentyn ifanc iawn yn ceisio gwneud synnwyr o’r byd yn weithredol.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y-GB" sz="2400" dirty="0"/>
              <a:t>Mae’r dysgu’n datblygu wrth i’r plentyn archwilio a rhyngweithio gyda’r amgylchedd. </a:t>
            </a:r>
          </a:p>
          <a:p>
            <a:pPr marL="0" indent="0" algn="r">
              <a:buNone/>
            </a:pPr>
            <a:r>
              <a:rPr lang="cy-GB" sz="1000" dirty="0" err="1"/>
              <a:t>Blakemore</a:t>
            </a:r>
            <a:r>
              <a:rPr lang="cy-GB" sz="1000" dirty="0"/>
              <a:t> a Frith (2005)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8153314-779E-41A7-F850-6D5EAD20FF6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400" i="1" dirty="0">
                <a:solidFill>
                  <a:schemeClr val="accent1">
                    <a:lumMod val="75000"/>
                  </a:schemeClr>
                </a:solidFill>
              </a:rPr>
              <a:t>Children are seen as 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2200" i="1" dirty="0">
                <a:solidFill>
                  <a:schemeClr val="accent1">
                    <a:lumMod val="75000"/>
                  </a:schemeClr>
                </a:solidFill>
              </a:rPr>
              <a:t>Active 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2200" i="1" dirty="0">
                <a:solidFill>
                  <a:schemeClr val="accent1">
                    <a:lumMod val="75000"/>
                  </a:schemeClr>
                </a:solidFill>
              </a:rPr>
              <a:t>Learning many important lessons on their own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2200" i="1" dirty="0">
                <a:solidFill>
                  <a:schemeClr val="accent1">
                    <a:lumMod val="75000"/>
                  </a:schemeClr>
                </a:solidFill>
              </a:rPr>
              <a:t>Intrinsically motivated to learn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i="1" dirty="0">
                <a:solidFill>
                  <a:schemeClr val="accent1">
                    <a:lumMod val="75000"/>
                  </a:schemeClr>
                </a:solidFill>
              </a:rPr>
              <a:t>A very young child will actively seek to make sense of the world.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i="1" dirty="0">
                <a:solidFill>
                  <a:schemeClr val="accent1">
                    <a:lumMod val="75000"/>
                  </a:schemeClr>
                </a:solidFill>
              </a:rPr>
              <a:t>The learning develops through the child’s exploration of and interaction with the environment.</a:t>
            </a:r>
          </a:p>
          <a:p>
            <a:pPr marL="0" indent="0" algn="r">
              <a:buNone/>
            </a:pPr>
            <a:r>
              <a:rPr lang="en-GB" sz="1000" dirty="0"/>
              <a:t>Blakemore and Frith (2005)</a:t>
            </a:r>
          </a:p>
        </p:txBody>
      </p:sp>
    </p:spTree>
    <p:extLst>
      <p:ext uri="{BB962C8B-B14F-4D97-AF65-F5344CB8AC3E}">
        <p14:creationId xmlns:p14="http://schemas.microsoft.com/office/powerpoint/2010/main" val="43816492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336222-4BB8-5721-7A51-A3D6FD786C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3A1FDB-B850-6114-07F7-ECB961F0DF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err="1"/>
              <a:t>Lluniadaeth</a:t>
            </a:r>
            <a:r>
              <a:rPr lang="en-GB" b="1" dirty="0"/>
              <a:t> (Piaget)</a:t>
            </a:r>
            <a:br>
              <a:rPr lang="en-GB" b="1" dirty="0"/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Constructivism (Piaget)</a:t>
            </a: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1DE6C9-04C2-814A-6492-81E591431BF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55000" lnSpcReduction="20000"/>
          </a:bodyPr>
          <a:lstStyle/>
          <a:p>
            <a:pPr>
              <a:spcBef>
                <a:spcPct val="40000"/>
              </a:spcBef>
              <a:buFont typeface="Wingdings" panose="05000000000000000000" pitchFamily="2" charset="2"/>
              <a:buChar char="§"/>
            </a:pPr>
            <a:r>
              <a:rPr lang="cy-GB" altLang="en-US" sz="3300" dirty="0"/>
              <a:t>Yn dweud bod plant yn llunio gwybodaeth drostyn nhw eu hunain</a:t>
            </a:r>
          </a:p>
          <a:p>
            <a:pPr>
              <a:spcBef>
                <a:spcPct val="40000"/>
              </a:spcBef>
              <a:buFont typeface="Wingdings" panose="05000000000000000000" pitchFamily="2" charset="2"/>
              <a:buChar char="§"/>
            </a:pPr>
            <a:r>
              <a:rPr lang="cy-GB" altLang="en-US" sz="3300" dirty="0"/>
              <a:t>Mae plant ifanc iawn yn llawn chwilfrydedd ynghylch eu hamgylchedd a’u gallu eu hunain i ryngweithio gydag ef.</a:t>
            </a:r>
            <a:r>
              <a:rPr lang="en-US" altLang="en-US" sz="3300" dirty="0"/>
              <a:t> </a:t>
            </a:r>
          </a:p>
          <a:p>
            <a:pPr>
              <a:spcBef>
                <a:spcPct val="40000"/>
              </a:spcBef>
              <a:buFont typeface="Wingdings" panose="05000000000000000000" pitchFamily="2" charset="2"/>
              <a:buChar char="§"/>
            </a:pPr>
            <a:r>
              <a:rPr lang="cy-GB" altLang="en-US" sz="3300" dirty="0"/>
              <a:t>Mae’r dysgu’n digwydd wrth iddynt ryngweithio gyda’r amgylchedd </a:t>
            </a:r>
          </a:p>
          <a:p>
            <a:pPr>
              <a:spcBef>
                <a:spcPct val="40000"/>
              </a:spcBef>
              <a:buFont typeface="Wingdings" panose="05000000000000000000" pitchFamily="2" charset="2"/>
              <a:buChar char="§"/>
            </a:pPr>
            <a:r>
              <a:rPr lang="cy-GB" altLang="en-US" sz="3300" dirty="0"/>
              <a:t>Er mwyn i ddysgu ddigwydd rhaid i blant luniadu eu gwybodaeth trwy wneud synnwyr o’u profiadau</a:t>
            </a:r>
            <a:r>
              <a:rPr lang="en-US" altLang="en-US" sz="3300" dirty="0"/>
              <a:t>. </a:t>
            </a:r>
            <a:endParaRPr lang="en-GB" altLang="en-US" sz="3300" dirty="0"/>
          </a:p>
          <a:p>
            <a:pPr>
              <a:spcBef>
                <a:spcPct val="40000"/>
              </a:spcBef>
              <a:buFont typeface="Wingdings" panose="05000000000000000000" pitchFamily="2" charset="2"/>
              <a:buChar char="§"/>
            </a:pPr>
            <a:r>
              <a:rPr lang="cy-GB" altLang="en-US" sz="3300" dirty="0"/>
              <a:t>Roedd </a:t>
            </a:r>
            <a:r>
              <a:rPr lang="cy-GB" altLang="en-US" sz="3300" dirty="0" err="1"/>
              <a:t>Piaget</a:t>
            </a:r>
            <a:r>
              <a:rPr lang="cy-GB" altLang="en-US" sz="3300" dirty="0"/>
              <a:t> yn cynnig bod yr ymennydd yn cynnwys strwythurau sy’n caniatáu iddo wneud synnwyr o’r byd: </a:t>
            </a:r>
            <a:r>
              <a:rPr lang="cy-GB" altLang="en-US" sz="3300" dirty="0" err="1"/>
              <a:t>proposed</a:t>
            </a:r>
            <a:r>
              <a:rPr lang="cy-GB" altLang="en-US" sz="3300" dirty="0"/>
              <a:t> </a:t>
            </a:r>
            <a:r>
              <a:rPr lang="cy-GB" altLang="en-US" sz="3300" dirty="0" err="1"/>
              <a:t>that</a:t>
            </a:r>
            <a:r>
              <a:rPr lang="cy-GB" altLang="en-US" sz="3300" dirty="0"/>
              <a:t> </a:t>
            </a:r>
            <a:r>
              <a:rPr lang="cy-GB" altLang="en-US" sz="3300" dirty="0" err="1"/>
              <a:t>that</a:t>
            </a:r>
            <a:r>
              <a:rPr lang="cy-GB" altLang="en-US" sz="3300" dirty="0"/>
              <a:t> the brain </a:t>
            </a:r>
            <a:r>
              <a:rPr lang="cy-GB" altLang="en-US" sz="3300" dirty="0" err="1"/>
              <a:t>contains</a:t>
            </a:r>
            <a:r>
              <a:rPr lang="cy-GB" altLang="en-US" sz="3300" dirty="0"/>
              <a:t> </a:t>
            </a:r>
            <a:r>
              <a:rPr lang="cy-GB" altLang="en-US" sz="3300" dirty="0" err="1"/>
              <a:t>structures</a:t>
            </a:r>
            <a:r>
              <a:rPr lang="cy-GB" altLang="en-US" sz="3300" dirty="0"/>
              <a:t> </a:t>
            </a:r>
            <a:r>
              <a:rPr lang="cy-GB" altLang="en-US" sz="3300" dirty="0" err="1"/>
              <a:t>which</a:t>
            </a:r>
            <a:r>
              <a:rPr lang="cy-GB" altLang="en-US" sz="3300" dirty="0"/>
              <a:t> </a:t>
            </a:r>
            <a:r>
              <a:rPr lang="cy-GB" altLang="en-US" sz="3300" dirty="0" err="1"/>
              <a:t>allow</a:t>
            </a:r>
            <a:r>
              <a:rPr lang="cy-GB" altLang="en-US" sz="3300" dirty="0"/>
              <a:t> it to </a:t>
            </a:r>
            <a:r>
              <a:rPr lang="cy-GB" altLang="en-US" sz="3300" dirty="0" err="1"/>
              <a:t>make</a:t>
            </a:r>
            <a:r>
              <a:rPr lang="cy-GB" altLang="en-US" sz="3300" dirty="0"/>
              <a:t> </a:t>
            </a:r>
            <a:r>
              <a:rPr lang="cy-GB" altLang="en-US" sz="3300" dirty="0" err="1"/>
              <a:t>sense</a:t>
            </a:r>
            <a:r>
              <a:rPr lang="cy-GB" altLang="en-US" sz="3300" dirty="0"/>
              <a:t> of the </a:t>
            </a:r>
            <a:r>
              <a:rPr lang="cy-GB" altLang="en-US" sz="3300" dirty="0" err="1"/>
              <a:t>world</a:t>
            </a:r>
            <a:r>
              <a:rPr lang="cy-GB" altLang="en-US" sz="3300" dirty="0"/>
              <a:t> : sgemâu. </a:t>
            </a:r>
          </a:p>
          <a:p>
            <a:pPr marL="0" indent="0" algn="r">
              <a:spcBef>
                <a:spcPct val="40000"/>
              </a:spcBef>
              <a:buNone/>
            </a:pPr>
            <a:r>
              <a:rPr lang="cy-GB" sz="1600" dirty="0" err="1"/>
              <a:t>Blakemore</a:t>
            </a:r>
            <a:r>
              <a:rPr lang="cy-GB" sz="1600" dirty="0"/>
              <a:t> a Frith (2005)</a:t>
            </a:r>
          </a:p>
          <a:p>
            <a:pPr>
              <a:spcBef>
                <a:spcPct val="40000"/>
              </a:spcBef>
              <a:buFont typeface="Wingdings" panose="05000000000000000000" pitchFamily="2" charset="2"/>
              <a:buChar char="§"/>
            </a:pPr>
            <a:endParaRPr lang="cy-GB" altLang="en-US" dirty="0">
              <a:solidFill>
                <a:srgbClr val="0070C0"/>
              </a:solidFill>
            </a:endParaRP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A14393-9169-86D5-80BA-D6CBD00821B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55000" lnSpcReduction="20000"/>
          </a:bodyPr>
          <a:lstStyle/>
          <a:p>
            <a:pPr>
              <a:spcBef>
                <a:spcPct val="40000"/>
              </a:spcBef>
              <a:buFont typeface="Wingdings" panose="05000000000000000000" pitchFamily="2" charset="2"/>
              <a:buChar char="§"/>
            </a:pPr>
            <a:r>
              <a:rPr lang="en-US" altLang="en-US" sz="3200" i="1" dirty="0">
                <a:solidFill>
                  <a:schemeClr val="accent1">
                    <a:lumMod val="75000"/>
                  </a:schemeClr>
                </a:solidFill>
              </a:rPr>
              <a:t>Depicts children as constructing knowledge for themselves</a:t>
            </a:r>
          </a:p>
          <a:p>
            <a:pPr>
              <a:spcBef>
                <a:spcPct val="40000"/>
              </a:spcBef>
              <a:buFont typeface="Wingdings" panose="05000000000000000000" pitchFamily="2" charset="2"/>
              <a:buChar char="§"/>
            </a:pPr>
            <a:r>
              <a:rPr lang="en-US" altLang="en-US" sz="3200" i="1" dirty="0">
                <a:solidFill>
                  <a:schemeClr val="accent1">
                    <a:lumMod val="75000"/>
                  </a:schemeClr>
                </a:solidFill>
              </a:rPr>
              <a:t>Very young children are intrigued by their environment and their own abilities to interact with it. </a:t>
            </a:r>
          </a:p>
          <a:p>
            <a:pPr>
              <a:spcBef>
                <a:spcPct val="40000"/>
              </a:spcBef>
              <a:buFont typeface="Wingdings" panose="05000000000000000000" pitchFamily="2" charset="2"/>
              <a:buChar char="§"/>
            </a:pPr>
            <a:r>
              <a:rPr lang="en-US" altLang="en-US" sz="3200" i="1" dirty="0">
                <a:solidFill>
                  <a:schemeClr val="accent1">
                    <a:lumMod val="75000"/>
                  </a:schemeClr>
                </a:solidFill>
              </a:rPr>
              <a:t>Learning happens through their interactions with the environment </a:t>
            </a:r>
          </a:p>
          <a:p>
            <a:pPr>
              <a:spcBef>
                <a:spcPct val="40000"/>
              </a:spcBef>
              <a:buFont typeface="Wingdings" panose="05000000000000000000" pitchFamily="2" charset="2"/>
              <a:buChar char="§"/>
            </a:pPr>
            <a:r>
              <a:rPr lang="en-US" altLang="en-US" sz="3200" i="1" dirty="0">
                <a:solidFill>
                  <a:schemeClr val="accent1">
                    <a:lumMod val="75000"/>
                  </a:schemeClr>
                </a:solidFill>
              </a:rPr>
              <a:t>For learning to take place it is necessary for children to construct their knowledge by making meaning of their experiences. </a:t>
            </a:r>
            <a:endParaRPr lang="en-GB" altLang="en-US" sz="3200" i="1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spcBef>
                <a:spcPct val="40000"/>
              </a:spcBef>
              <a:buFont typeface="Wingdings" panose="05000000000000000000" pitchFamily="2" charset="2"/>
              <a:buChar char="§"/>
            </a:pPr>
            <a:r>
              <a:rPr lang="en-GB" altLang="en-US" sz="3200" i="1" dirty="0">
                <a:solidFill>
                  <a:schemeClr val="accent1">
                    <a:lumMod val="75000"/>
                  </a:schemeClr>
                </a:solidFill>
              </a:rPr>
              <a:t>Piaget proposed that that the brain contains structures which allow it to make sense of the world : schemas. </a:t>
            </a:r>
            <a:endParaRPr lang="en-US" altLang="en-US" sz="3200" i="1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i="1" dirty="0">
                <a:solidFill>
                  <a:schemeClr val="accent1">
                    <a:lumMod val="75000"/>
                  </a:schemeClr>
                </a:solidFill>
              </a:rPr>
              <a:t>.</a:t>
            </a:r>
          </a:p>
          <a:p>
            <a:pPr marL="0" indent="0" algn="r">
              <a:buNone/>
            </a:pPr>
            <a:r>
              <a:rPr lang="en-GB" sz="1000" dirty="0">
                <a:solidFill>
                  <a:schemeClr val="accent1"/>
                </a:solidFill>
              </a:rPr>
              <a:t>Blakemore and Frith (2005)</a:t>
            </a:r>
          </a:p>
        </p:txBody>
      </p:sp>
    </p:spTree>
    <p:extLst>
      <p:ext uri="{BB962C8B-B14F-4D97-AF65-F5344CB8AC3E}">
        <p14:creationId xmlns:p14="http://schemas.microsoft.com/office/powerpoint/2010/main" val="37363835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7CD511-C945-C353-C40A-687E7DF98B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dirty="0" err="1"/>
              <a:t>Modelau</a:t>
            </a:r>
            <a:r>
              <a:rPr lang="en-GB" b="1" dirty="0"/>
              <a:t> </a:t>
            </a:r>
            <a:r>
              <a:rPr lang="en-GB" b="1" dirty="0" err="1"/>
              <a:t>meddyliol</a:t>
            </a:r>
            <a:r>
              <a:rPr lang="en-GB" b="1" dirty="0"/>
              <a:t>(</a:t>
            </a:r>
            <a:r>
              <a:rPr lang="en-GB" b="1" dirty="0" err="1"/>
              <a:t>Sgemâu</a:t>
            </a:r>
            <a:r>
              <a:rPr lang="en-GB" b="1" dirty="0"/>
              <a:t>)</a:t>
            </a:r>
            <a:br>
              <a:rPr lang="en-GB" i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Mental Models (Schemas)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078642-F58A-4954-7D46-6B3DA03C22F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y-GB" dirty="0"/>
              <a:t>Po fwyaf o brofiadau a gaiff plentyn y mwyaf o sgemâu y byddant yn eu lluniadu. </a:t>
            </a:r>
          </a:p>
          <a:p>
            <a:r>
              <a:rPr lang="cy-GB" dirty="0"/>
              <a:t>Unwaith bydd y plentyn yn gallu deall eu profiadau dywedir eu bod mewn cyflwr o gydbwysedd. Cyflwr yw hwn lle gellir deall y byd trwy sgemâu presennol. </a:t>
            </a:r>
          </a:p>
          <a:p>
            <a:r>
              <a:rPr lang="cy-GB" dirty="0"/>
              <a:t>Mae’n debygol y bydd plentyn yn dod ar draws nifer enfawr o brofiadau newydd, yn aml ni fydd eu sgemâu presennol yn esbonio sefyllfa newydd, yn yr achos hwn bydd y plentyn mewn cyflwr o anghydbwysedd.</a:t>
            </a:r>
          </a:p>
          <a:p>
            <a:pPr marL="0" indent="0" algn="r">
              <a:buNone/>
            </a:pPr>
            <a:r>
              <a:rPr lang="en-GB" sz="1000" dirty="0"/>
              <a:t>Blakemore a Frith (2005)</a:t>
            </a:r>
            <a:endParaRPr lang="en-GB" sz="13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1C826E-131A-AC3A-A416-0B482CB26F8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i="1" dirty="0">
                <a:solidFill>
                  <a:schemeClr val="accent1"/>
                </a:solidFill>
              </a:rPr>
              <a:t>The more experiences a child has the more schemas they construct. </a:t>
            </a:r>
          </a:p>
          <a:p>
            <a:r>
              <a:rPr lang="en-GB" i="1" dirty="0">
                <a:solidFill>
                  <a:schemeClr val="accent1"/>
                </a:solidFill>
              </a:rPr>
              <a:t>Once the child can understand their experiences they are said to be in a state of equilibrium. This is a state where the world can be understood through existing schemas. </a:t>
            </a:r>
          </a:p>
          <a:p>
            <a:r>
              <a:rPr lang="en-GB" i="1" dirty="0">
                <a:solidFill>
                  <a:schemeClr val="accent1"/>
                </a:solidFill>
              </a:rPr>
              <a:t>A child will probably be exposed to a huge number of new experiences, it is often the case that the existing schema can’t explain a new situation, in which case the child finds themselves in a state of disequilibrium</a:t>
            </a:r>
          </a:p>
          <a:p>
            <a:pPr marL="0" indent="0" algn="r">
              <a:buNone/>
            </a:pPr>
            <a:r>
              <a:rPr lang="en-GB" sz="1000" i="1" dirty="0">
                <a:solidFill>
                  <a:schemeClr val="accent1"/>
                </a:solidFill>
              </a:rPr>
              <a:t>Blakemore and Frith (2005)</a:t>
            </a:r>
            <a:endParaRPr lang="en-GB" sz="1300" i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8909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A1AC4A-694E-6C37-99E4-C6197D243C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dirty="0" err="1"/>
              <a:t>Modelau</a:t>
            </a:r>
            <a:r>
              <a:rPr lang="en-GB" b="1" dirty="0"/>
              <a:t> </a:t>
            </a:r>
            <a:r>
              <a:rPr lang="en-GB" b="1" dirty="0" err="1"/>
              <a:t>meddyliol</a:t>
            </a:r>
            <a:r>
              <a:rPr lang="en-GB" b="1" dirty="0"/>
              <a:t>(</a:t>
            </a:r>
            <a:r>
              <a:rPr lang="en-GB" b="1" dirty="0" err="1"/>
              <a:t>Sgemâu</a:t>
            </a:r>
            <a:r>
              <a:rPr lang="en-GB" b="1" dirty="0"/>
              <a:t>)</a:t>
            </a:r>
            <a:br>
              <a:rPr lang="en-GB" i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Mental Models (Schemas)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C5492A-3E29-6041-0BD0-D0DBC2F9D35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cy-GB" dirty="0"/>
              <a:t>Mae bodau dynol wedi’u rhaglennu i geisio gwneud synnwyr o’r byd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y-GB" dirty="0"/>
              <a:t>Nid yw bod mewn cyflwr o anghydbwysedd yn gyflwr cyffyrddus.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y-GB" dirty="0"/>
              <a:t>Nododd </a:t>
            </a:r>
            <a:r>
              <a:rPr lang="cy-GB" dirty="0" err="1"/>
              <a:t>Piaget</a:t>
            </a:r>
            <a:r>
              <a:rPr lang="cy-GB" dirty="0"/>
              <a:t> ddwy ffordd y gallai cydbwysedd ddigwydd.</a:t>
            </a:r>
          </a:p>
          <a:p>
            <a:pPr marL="0" indent="0">
              <a:buNone/>
            </a:pPr>
            <a:r>
              <a:rPr lang="cy-GB" b="1" dirty="0"/>
              <a:t>1.Cymathu</a:t>
            </a:r>
            <a:r>
              <a:rPr lang="cy-GB" dirty="0"/>
              <a:t> yw lle byddai’r plentyn yn gallu addasu’r sgemâu presennol a gwneud synnwyr o’r profiad newydd.  </a:t>
            </a:r>
          </a:p>
          <a:p>
            <a:pPr marL="0" indent="0">
              <a:buNone/>
            </a:pPr>
            <a:r>
              <a:rPr lang="cy-GB" b="1" dirty="0"/>
              <a:t>2.Cyfaddasu</a:t>
            </a:r>
            <a:r>
              <a:rPr lang="cy-GB" dirty="0"/>
              <a:t> yw lle nad yw’r profiad o bosibl yn ffitio i mewn o’r sgemâu presennol ar y tro cyntaf ac efallai na chaiff y sgema ei lunio.                  </a:t>
            </a:r>
            <a:r>
              <a:rPr lang="cy-GB" sz="1000" dirty="0" err="1"/>
              <a:t>Blakemre</a:t>
            </a:r>
            <a:r>
              <a:rPr lang="cy-GB" sz="1000" dirty="0"/>
              <a:t> a Frith (2005)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5E2A265-0344-C5B7-9049-46A5B0B60E6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Humans are programmed to try and make sense of the world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Being in a state of disequilibrium is an uncomfortable place to be.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Piaget identified 2 ways by which equilibrium could take place. </a:t>
            </a:r>
          </a:p>
          <a:p>
            <a:pPr marL="0" indent="0">
              <a:buNone/>
            </a:pP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1.Assimilation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 is where the child would be able to adapt the existing schema and make sense of the new experience.  </a:t>
            </a:r>
          </a:p>
          <a:p>
            <a:pPr marL="0" indent="0">
              <a:buNone/>
            </a:pP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2.Accommodation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 is where the experience may not fit into the existing schema on the first encounter and the schema may not be formed.                                   </a:t>
            </a:r>
            <a:r>
              <a:rPr lang="en-GB" sz="1000" i="1" dirty="0">
                <a:solidFill>
                  <a:schemeClr val="accent1">
                    <a:lumMod val="75000"/>
                  </a:schemeClr>
                </a:solidFill>
              </a:rPr>
              <a:t>Blakemore and Frith (2005)</a:t>
            </a: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656826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751ADB-4393-41CC-9592-0686578BD0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9450" y="727627"/>
            <a:ext cx="4957553" cy="1018046"/>
          </a:xfrm>
        </p:spPr>
        <p:txBody>
          <a:bodyPr>
            <a:normAutofit fontScale="90000"/>
          </a:bodyPr>
          <a:lstStyle/>
          <a:p>
            <a:r>
              <a:rPr lang="en-GB" dirty="0"/>
              <a:t>Beth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sgema</a:t>
            </a:r>
            <a:r>
              <a:rPr lang="en-GB" dirty="0"/>
              <a:t>?</a:t>
            </a:r>
            <a:br>
              <a:rPr lang="en-GB" dirty="0"/>
            </a:br>
            <a:endParaRPr lang="en-GB" b="1" dirty="0"/>
          </a:p>
        </p:txBody>
      </p:sp>
      <p:pic>
        <p:nvPicPr>
          <p:cNvPr id="4" name="Picture 4" descr="Woman holding a baby looking at a horse&#10;">
            <a:extLst>
              <a:ext uri="{FF2B5EF4-FFF2-40B4-BE49-F238E27FC236}">
                <a16:creationId xmlns:a16="http://schemas.microsoft.com/office/drawing/2014/main" id="{F2FF7022-06E8-4CDA-9386-0D4C8DF5D1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256" y="1606397"/>
            <a:ext cx="4414438" cy="366337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1171DD-390E-4ACB-A821-012B75B10E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5610" y="2119819"/>
            <a:ext cx="4957554" cy="3496120"/>
          </a:xfrm>
        </p:spPr>
        <p:txBody>
          <a:bodyPr>
            <a:normAutofit/>
          </a:bodyPr>
          <a:lstStyle/>
          <a:p>
            <a:pPr lvl="0"/>
            <a:r>
              <a:rPr lang="en-GB" dirty="0"/>
              <a:t>Mae </a:t>
            </a:r>
            <a:r>
              <a:rPr lang="en-GB" dirty="0" err="1"/>
              <a:t>sgema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broses </a:t>
            </a:r>
            <a:r>
              <a:rPr lang="en-GB" dirty="0" err="1"/>
              <a:t>feddyliol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gyfrifol</a:t>
            </a:r>
            <a:r>
              <a:rPr lang="en-GB" dirty="0"/>
              <a:t> am </a:t>
            </a:r>
            <a:r>
              <a:rPr lang="en-GB" dirty="0" err="1"/>
              <a:t>weithgareddau</a:t>
            </a:r>
            <a:r>
              <a:rPr lang="en-GB" dirty="0"/>
              <a:t> mor </a:t>
            </a:r>
            <a:r>
              <a:rPr lang="en-GB" dirty="0" err="1"/>
              <a:t>syml</a:t>
            </a:r>
            <a:r>
              <a:rPr lang="en-GB" dirty="0"/>
              <a:t> ag </a:t>
            </a:r>
            <a:r>
              <a:rPr lang="en-GB" dirty="0" err="1"/>
              <a:t>enwi</a:t>
            </a:r>
            <a:r>
              <a:rPr lang="en-GB" dirty="0"/>
              <a:t> a </a:t>
            </a:r>
            <a:r>
              <a:rPr lang="en-GB" dirty="0" err="1"/>
              <a:t>labelu</a:t>
            </a:r>
            <a:r>
              <a:rPr lang="en-GB" dirty="0"/>
              <a:t>, ac mor </a:t>
            </a:r>
            <a:r>
              <a:rPr lang="en-GB" dirty="0" err="1"/>
              <a:t>gymhleth</a:t>
            </a:r>
            <a:r>
              <a:rPr lang="en-GB" dirty="0"/>
              <a:t> â </a:t>
            </a:r>
            <a:r>
              <a:rPr lang="en-GB" dirty="0" err="1"/>
              <a:t>chreu</a:t>
            </a:r>
            <a:r>
              <a:rPr lang="en-GB" dirty="0"/>
              <a:t> </a:t>
            </a:r>
            <a:r>
              <a:rPr lang="en-GB" dirty="0" err="1"/>
              <a:t>arbrofion</a:t>
            </a:r>
            <a:r>
              <a:rPr lang="en-GB" dirty="0"/>
              <a:t> / </a:t>
            </a:r>
            <a:r>
              <a:rPr lang="en-GB" dirty="0" err="1"/>
              <a:t>senarios</a:t>
            </a:r>
            <a:r>
              <a:rPr lang="en-GB" dirty="0"/>
              <a:t> . Mae </a:t>
            </a:r>
            <a:r>
              <a:rPr lang="en-GB" dirty="0" err="1"/>
              <a:t>sgemâu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arwain</a:t>
            </a:r>
            <a:r>
              <a:rPr lang="en-GB" dirty="0"/>
              <a:t> </a:t>
            </a:r>
            <a:r>
              <a:rPr lang="en-GB" dirty="0" err="1"/>
              <a:t>ymddygiad</a:t>
            </a:r>
            <a:r>
              <a:rPr lang="en-GB" dirty="0"/>
              <a:t>.</a:t>
            </a:r>
          </a:p>
          <a:p>
            <a:pPr lvl="0"/>
            <a:r>
              <a:rPr lang="en-GB" dirty="0"/>
              <a:t>Er </a:t>
            </a:r>
            <a:r>
              <a:rPr lang="en-GB" dirty="0" err="1"/>
              <a:t>enghraifft</a:t>
            </a:r>
            <a:r>
              <a:rPr lang="en-GB" dirty="0"/>
              <a:t>,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babi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gweld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geffyl</a:t>
            </a:r>
            <a:r>
              <a:rPr lang="en-GB" dirty="0"/>
              <a:t> </a:t>
            </a:r>
            <a:r>
              <a:rPr lang="en-GB" dirty="0" err="1"/>
              <a:t>cyntaf</a:t>
            </a:r>
            <a:r>
              <a:rPr lang="en-GB" dirty="0"/>
              <a:t>: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126644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24DBAB-3B32-4458-AB15-6015986ACF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E5BC11-08CA-1E90-77AC-EAE79DD590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9450" y="727627"/>
            <a:ext cx="4957553" cy="1645920"/>
          </a:xfrm>
        </p:spPr>
        <p:txBody>
          <a:bodyPr>
            <a:normAutofit/>
          </a:bodyPr>
          <a:lstStyle/>
          <a:p>
            <a:r>
              <a:rPr lang="en-GB" b="1" dirty="0"/>
              <a:t>What is a schema?</a:t>
            </a:r>
          </a:p>
        </p:txBody>
      </p:sp>
      <p:pic>
        <p:nvPicPr>
          <p:cNvPr id="4" name="Picture 4" descr="Woman holding a baby looking at a horse&#10;">
            <a:extLst>
              <a:ext uri="{FF2B5EF4-FFF2-40B4-BE49-F238E27FC236}">
                <a16:creationId xmlns:a16="http://schemas.microsoft.com/office/drawing/2014/main" id="{06E7C0B3-38C2-80AF-93BC-31B1EC68A0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256" y="1606397"/>
            <a:ext cx="4414438" cy="366337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D8F674-68DF-CDB4-5047-348D13EE7F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5610" y="2119819"/>
            <a:ext cx="4957554" cy="3496120"/>
          </a:xfrm>
        </p:spPr>
        <p:txBody>
          <a:bodyPr>
            <a:normAutofit/>
          </a:bodyPr>
          <a:lstStyle/>
          <a:p>
            <a:pPr>
              <a:spcBef>
                <a:spcPct val="50000"/>
              </a:spcBef>
              <a:buFont typeface="Wingdings" panose="05000000000000000000" pitchFamily="2" charset="2"/>
              <a:buChar char="§"/>
            </a:pPr>
            <a:r>
              <a:rPr lang="en-US" altLang="en-US" sz="2400" dirty="0"/>
              <a:t>A schema is a mental process responsible for activities as simple as naming and labeling, and as complex as creating experiments/scenarios . Schemas guide </a:t>
            </a:r>
            <a:r>
              <a:rPr lang="en-US" altLang="en-US" sz="2400" dirty="0" err="1"/>
              <a:t>behaviour</a:t>
            </a:r>
            <a:r>
              <a:rPr lang="en-US" altLang="en-US" sz="2400" dirty="0"/>
              <a:t>.</a:t>
            </a:r>
          </a:p>
          <a:p>
            <a:pPr>
              <a:spcBef>
                <a:spcPct val="50000"/>
              </a:spcBef>
              <a:buFont typeface="Wingdings" panose="05000000000000000000" pitchFamily="2" charset="2"/>
              <a:buChar char="§"/>
            </a:pPr>
            <a:r>
              <a:rPr lang="en-US" altLang="en-US" sz="2400" dirty="0"/>
              <a:t>For example, a baby sees his first horse: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899047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Horse jumping over a fence&#10;">
            <a:extLst>
              <a:ext uri="{FF2B5EF4-FFF2-40B4-BE49-F238E27FC236}">
                <a16:creationId xmlns:a16="http://schemas.microsoft.com/office/drawing/2014/main" id="{23F44B74-ED8C-47C2-96AB-19F62AA1E6C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887" r="7469" b="-1"/>
          <a:stretch/>
        </p:blipFill>
        <p:spPr>
          <a:xfrm>
            <a:off x="4646383" y="10"/>
            <a:ext cx="7545616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11E3544-B1C2-4FF5-8953-B61F8C58B2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524" y="1340361"/>
            <a:ext cx="3729162" cy="33417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83000"/>
              </a:lnSpc>
            </a:pPr>
            <a:r>
              <a:rPr lang="en-GB" sz="3600" dirty="0"/>
              <a:t>Yna </a:t>
            </a:r>
            <a:r>
              <a:rPr lang="en-GB" sz="3600" dirty="0" err="1"/>
              <a:t>mae'n</a:t>
            </a:r>
            <a:r>
              <a:rPr lang="en-GB" sz="3600" dirty="0"/>
              <a:t> </a:t>
            </a:r>
            <a:r>
              <a:rPr lang="en-GB" sz="3600" dirty="0" err="1"/>
              <a:t>gweld</a:t>
            </a:r>
            <a:r>
              <a:rPr lang="en-GB" sz="3600" dirty="0"/>
              <a:t>....</a:t>
            </a:r>
            <a:br>
              <a:rPr lang="en-GB" dirty="0"/>
            </a:br>
            <a:r>
              <a:rPr lang="en-US" sz="3600" i="1" spc="-100" dirty="0">
                <a:solidFill>
                  <a:schemeClr val="accent1">
                    <a:lumMod val="75000"/>
                  </a:schemeClr>
                </a:solidFill>
              </a:rPr>
              <a:t>Then he sees…</a:t>
            </a:r>
          </a:p>
        </p:txBody>
      </p:sp>
    </p:spTree>
    <p:extLst>
      <p:ext uri="{BB962C8B-B14F-4D97-AF65-F5344CB8AC3E}">
        <p14:creationId xmlns:p14="http://schemas.microsoft.com/office/powerpoint/2010/main" val="259259840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gannon">
            <a:extLst>
              <a:ext uri="{FF2B5EF4-FFF2-40B4-BE49-F238E27FC236}">
                <a16:creationId xmlns:a16="http://schemas.microsoft.com/office/drawing/2014/main" id="{09DD4A43-30F5-4005-8415-2E24B0CF67E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10454"/>
          <a:stretch/>
        </p:blipFill>
        <p:spPr>
          <a:xfrm>
            <a:off x="-1" y="10"/>
            <a:ext cx="6095997" cy="4530063"/>
          </a:xfrm>
          <a:prstGeom prst="rect">
            <a:avLst/>
          </a:prstGeom>
          <a:noFill/>
        </p:spPr>
      </p:pic>
      <p:pic>
        <p:nvPicPr>
          <p:cNvPr id="5" name="Picture 5" descr="Two photos next to each other. One of a woman holding a baby looking at a horse. Next to it is a photo of a horse jumping over a fence&#10;">
            <a:extLst>
              <a:ext uri="{FF2B5EF4-FFF2-40B4-BE49-F238E27FC236}">
                <a16:creationId xmlns:a16="http://schemas.microsoft.com/office/drawing/2014/main" id="{3F06D06A-2D1C-45B3-A55E-6F403C2DB9C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485"/>
          <a:stretch/>
        </p:blipFill>
        <p:spPr>
          <a:xfrm>
            <a:off x="6096004" y="10"/>
            <a:ext cx="6095996" cy="4530063"/>
          </a:xfrm>
          <a:prstGeom prst="rect">
            <a:avLst/>
          </a:prstGeom>
          <a:noFill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6382B2A-5D04-478E-A870-9C71795F8D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6297" y="5256904"/>
            <a:ext cx="11439414" cy="89743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83000"/>
              </a:lnSpc>
            </a:pPr>
            <a:r>
              <a:rPr lang="cy-GB" sz="1600" b="1" dirty="0"/>
              <a:t>Cymathu</a:t>
            </a:r>
            <a:r>
              <a:rPr lang="cy-GB" sz="1600" dirty="0"/>
              <a:t> </a:t>
            </a:r>
            <a:r>
              <a:rPr lang="en-GB" sz="1600" b="1" dirty="0"/>
              <a:t>: </a:t>
            </a:r>
            <a:r>
              <a:rPr lang="en-GB" sz="1600" dirty="0" err="1"/>
              <a:t>Trwy'r</a:t>
            </a:r>
            <a:r>
              <a:rPr lang="en-GB" sz="1600" dirty="0"/>
              <a:t> broses hon o </a:t>
            </a:r>
            <a:r>
              <a:rPr lang="en-GB" sz="1600" dirty="0" err="1"/>
              <a:t>gymathu</a:t>
            </a:r>
            <a:r>
              <a:rPr lang="en-GB" sz="1600" dirty="0"/>
              <a:t> </a:t>
            </a:r>
            <a:r>
              <a:rPr lang="en-GB" sz="1600" dirty="0" err="1"/>
              <a:t>mae'r</a:t>
            </a:r>
            <a:r>
              <a:rPr lang="en-GB" sz="1600" dirty="0"/>
              <a:t> </a:t>
            </a:r>
            <a:r>
              <a:rPr lang="en-GB" sz="1600" dirty="0" err="1"/>
              <a:t>babi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gallu</a:t>
            </a:r>
            <a:r>
              <a:rPr lang="en-GB" sz="1600" dirty="0"/>
              <a:t> </a:t>
            </a:r>
            <a:r>
              <a:rPr lang="en-GB" sz="1600" dirty="0" err="1"/>
              <a:t>addasu</a:t>
            </a:r>
            <a:r>
              <a:rPr lang="en-GB" sz="1600" dirty="0"/>
              <a:t> </a:t>
            </a:r>
            <a:r>
              <a:rPr lang="en-GB" sz="1600" dirty="0" err="1"/>
              <a:t>sgema</a:t>
            </a:r>
            <a:r>
              <a:rPr lang="en-GB" sz="1600" dirty="0"/>
              <a:t> </a:t>
            </a:r>
            <a:r>
              <a:rPr lang="en-GB" sz="1600" dirty="0" err="1"/>
              <a:t>presennol</a:t>
            </a:r>
            <a:r>
              <a:rPr lang="en-GB" sz="1600" dirty="0"/>
              <a:t> er </a:t>
            </a:r>
            <a:r>
              <a:rPr lang="en-GB" sz="1600" dirty="0" err="1"/>
              <a:t>mwyn</a:t>
            </a:r>
            <a:r>
              <a:rPr lang="en-GB" sz="1600" dirty="0"/>
              <a:t> </a:t>
            </a:r>
            <a:r>
              <a:rPr lang="en-GB" sz="1600" dirty="0" err="1"/>
              <a:t>gwneud</a:t>
            </a:r>
            <a:r>
              <a:rPr lang="en-GB" sz="1600" dirty="0"/>
              <a:t> </a:t>
            </a:r>
            <a:r>
              <a:rPr lang="en-GB" sz="1600" dirty="0" err="1"/>
              <a:t>synnwyr</a:t>
            </a:r>
            <a:r>
              <a:rPr lang="en-GB" sz="1600" dirty="0"/>
              <a:t> </a:t>
            </a:r>
            <a:r>
              <a:rPr lang="en-GB" sz="1600" dirty="0" err="1"/>
              <a:t>o'r</a:t>
            </a:r>
            <a:r>
              <a:rPr lang="en-GB" sz="1600" dirty="0"/>
              <a:t> </a:t>
            </a:r>
            <a:r>
              <a:rPr lang="en-GB" sz="1600" dirty="0" err="1"/>
              <a:t>profiad</a:t>
            </a:r>
            <a:r>
              <a:rPr lang="en-GB" sz="1600" dirty="0"/>
              <a:t> </a:t>
            </a:r>
            <a:r>
              <a:rPr lang="en-GB" sz="1600" dirty="0" err="1"/>
              <a:t>newydd</a:t>
            </a:r>
            <a:br>
              <a:rPr lang="en-GB" sz="1600" dirty="0"/>
            </a:br>
            <a:r>
              <a:rPr lang="en-US" altLang="en-US" sz="1600" b="1" i="1" spc="-100" dirty="0">
                <a:solidFill>
                  <a:schemeClr val="accent1">
                    <a:lumMod val="75000"/>
                  </a:schemeClr>
                </a:solidFill>
              </a:rPr>
              <a:t>Assimilation: </a:t>
            </a:r>
            <a:r>
              <a:rPr lang="en-GB" altLang="en-US" sz="1600" i="1" dirty="0">
                <a:solidFill>
                  <a:schemeClr val="accent1">
                    <a:lumMod val="75000"/>
                  </a:schemeClr>
                </a:solidFill>
              </a:rPr>
              <a:t>Through this process of assimilation the baby is able to adapt an existing schema in order to make sense of the new experience</a:t>
            </a:r>
            <a:br>
              <a:rPr lang="en-GB" altLang="en-US" sz="1600" dirty="0"/>
            </a:br>
            <a:endParaRPr lang="en-US" sz="1600" spc="-1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440648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E31526-FA95-4DDE-8906-8C5AC4FFA8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dirty="0"/>
              <a:t>   Cymathu                                </a:t>
            </a:r>
            <a:r>
              <a:rPr lang="cy-GB" dirty="0"/>
              <a:t> </a:t>
            </a:r>
            <a:r>
              <a:rPr lang="en-GB" b="1" i="1" dirty="0" err="1">
                <a:solidFill>
                  <a:schemeClr val="accent1">
                    <a:lumMod val="75000"/>
                  </a:schemeClr>
                </a:solidFill>
              </a:rPr>
              <a:t>Asssimilation</a:t>
            </a:r>
            <a:endParaRPr lang="en-GB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5" name="Picture 4" descr="gannon">
            <a:extLst>
              <a:ext uri="{FF2B5EF4-FFF2-40B4-BE49-F238E27FC236}">
                <a16:creationId xmlns:a16="http://schemas.microsoft.com/office/drawing/2014/main" id="{366DC8C8-9E21-4485-886B-532CBA6E85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652630" y="2764006"/>
            <a:ext cx="2527300" cy="2429480"/>
          </a:xfrm>
          <a:prstGeom prst="rect">
            <a:avLst/>
          </a:prstGeom>
          <a:noFill/>
        </p:spPr>
      </p:pic>
      <p:pic>
        <p:nvPicPr>
          <p:cNvPr id="6" name="Picture 7" descr="A selection of horse photos: rocking horse, soft toy horse, ceramic cowboy on a horse, horse jumping, woman and baby looking at a horse&#10;">
            <a:hlinkClick r:id="rId4"/>
            <a:extLst>
              <a:ext uri="{FF2B5EF4-FFF2-40B4-BE49-F238E27FC236}">
                <a16:creationId xmlns:a16="http://schemas.microsoft.com/office/drawing/2014/main" id="{52BDD39E-F666-4720-A2F6-F1FE2FC286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8951" y="1750318"/>
            <a:ext cx="2529880" cy="28319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8" descr="B00006ZCBQ">
            <a:hlinkClick r:id="rId6"/>
            <a:extLst>
              <a:ext uri="{FF2B5EF4-FFF2-40B4-BE49-F238E27FC236}">
                <a16:creationId xmlns:a16="http://schemas.microsoft.com/office/drawing/2014/main" id="{7D29FD21-2EEF-4267-B18B-113C044370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1963" y="3891242"/>
            <a:ext cx="2527300" cy="24093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9" descr="B00006FDM5">
            <a:extLst>
              <a:ext uri="{FF2B5EF4-FFF2-40B4-BE49-F238E27FC236}">
                <a16:creationId xmlns:a16="http://schemas.microsoft.com/office/drawing/2014/main" id="{CC994EA2-66CA-4AF5-BF2D-883CDB131A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9864526" y="3978746"/>
            <a:ext cx="1508523" cy="2491709"/>
          </a:xfrm>
          <a:prstGeom prst="rect">
            <a:avLst/>
          </a:prstGeom>
          <a:noFill/>
        </p:spPr>
      </p:pic>
      <p:pic>
        <p:nvPicPr>
          <p:cNvPr id="9" name="Picture 5" descr="kate">
            <a:extLst>
              <a:ext uri="{FF2B5EF4-FFF2-40B4-BE49-F238E27FC236}">
                <a16:creationId xmlns:a16="http://schemas.microsoft.com/office/drawing/2014/main" id="{66832C3C-7C40-4963-975D-2006CF8D38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725613" y="1587337"/>
            <a:ext cx="3117554" cy="214038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873188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gannon">
            <a:extLst>
              <a:ext uri="{FF2B5EF4-FFF2-40B4-BE49-F238E27FC236}">
                <a16:creationId xmlns:a16="http://schemas.microsoft.com/office/drawing/2014/main" id="{366DC8C8-9E21-4485-886B-532CBA6E85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00056" y="3869817"/>
            <a:ext cx="2527300" cy="2429480"/>
          </a:xfrm>
          <a:prstGeom prst="rect">
            <a:avLst/>
          </a:prstGeom>
          <a:noFill/>
        </p:spPr>
      </p:pic>
      <p:pic>
        <p:nvPicPr>
          <p:cNvPr id="6" name="Picture 7" descr="B0000521C3">
            <a:hlinkClick r:id="rId3"/>
            <a:extLst>
              <a:ext uri="{FF2B5EF4-FFF2-40B4-BE49-F238E27FC236}">
                <a16:creationId xmlns:a16="http://schemas.microsoft.com/office/drawing/2014/main" id="{52BDD39E-F666-4720-A2F6-F1FE2FC286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428" y="597045"/>
            <a:ext cx="2529880" cy="28319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8" descr="B00006ZCBQ">
            <a:hlinkClick r:id="rId5"/>
            <a:extLst>
              <a:ext uri="{FF2B5EF4-FFF2-40B4-BE49-F238E27FC236}">
                <a16:creationId xmlns:a16="http://schemas.microsoft.com/office/drawing/2014/main" id="{7D29FD21-2EEF-4267-B18B-113C044370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2297" y="3960231"/>
            <a:ext cx="2527300" cy="24093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9" descr="B00006FDM5">
            <a:extLst>
              <a:ext uri="{FF2B5EF4-FFF2-40B4-BE49-F238E27FC236}">
                <a16:creationId xmlns:a16="http://schemas.microsoft.com/office/drawing/2014/main" id="{CC994EA2-66CA-4AF5-BF2D-883CDB131A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9150262" y="3639027"/>
            <a:ext cx="1508523" cy="2491709"/>
          </a:xfrm>
          <a:prstGeom prst="rect">
            <a:avLst/>
          </a:prstGeom>
          <a:noFill/>
        </p:spPr>
      </p:pic>
      <p:pic>
        <p:nvPicPr>
          <p:cNvPr id="9" name="Picture 5" descr="kate">
            <a:extLst>
              <a:ext uri="{FF2B5EF4-FFF2-40B4-BE49-F238E27FC236}">
                <a16:creationId xmlns:a16="http://schemas.microsoft.com/office/drawing/2014/main" id="{66832C3C-7C40-4963-975D-2006CF8D38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460206" y="597045"/>
            <a:ext cx="3117554" cy="2140382"/>
          </a:xfrm>
          <a:prstGeom prst="rect">
            <a:avLst/>
          </a:prstGeom>
          <a:noFill/>
        </p:spPr>
      </p:pic>
      <p:pic>
        <p:nvPicPr>
          <p:cNvPr id="1026" name="Picture 2" descr="Selection of different horse photos with a picture of a cow in the middle of them&#10;&#10;">
            <a:extLst>
              <a:ext uri="{FF2B5EF4-FFF2-40B4-BE49-F238E27FC236}">
                <a16:creationId xmlns:a16="http://schemas.microsoft.com/office/drawing/2014/main" id="{66CBCB9C-6D86-42F5-9105-56757B8EC6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4325" y="2374331"/>
            <a:ext cx="3827965" cy="2529393"/>
          </a:xfrm>
          <a:prstGeom prst="rect">
            <a:avLst/>
          </a:prstGeom>
          <a:noFill/>
          <a:ln w="241300"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3A0315B-A057-447B-B994-4759AE317255}"/>
              </a:ext>
            </a:extLst>
          </p:cNvPr>
          <p:cNvSpPr txBox="1"/>
          <p:nvPr/>
        </p:nvSpPr>
        <p:spPr>
          <a:xfrm rot="1096084">
            <a:off x="7926018" y="936402"/>
            <a:ext cx="4432927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b="1" dirty="0"/>
              <a:t>Beth???</a:t>
            </a:r>
          </a:p>
          <a:p>
            <a:r>
              <a:rPr lang="en-GB" sz="7200" b="1" i="1" dirty="0">
                <a:solidFill>
                  <a:schemeClr val="accent1">
                    <a:lumMod val="75000"/>
                  </a:schemeClr>
                </a:solidFill>
              </a:rPr>
              <a:t>What ???</a:t>
            </a:r>
          </a:p>
        </p:txBody>
      </p:sp>
    </p:spTree>
    <p:extLst>
      <p:ext uri="{BB962C8B-B14F-4D97-AF65-F5344CB8AC3E}">
        <p14:creationId xmlns:p14="http://schemas.microsoft.com/office/powerpoint/2010/main" val="162674130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9" descr="gannon">
            <a:extLst>
              <a:ext uri="{FF2B5EF4-FFF2-40B4-BE49-F238E27FC236}">
                <a16:creationId xmlns:a16="http://schemas.microsoft.com/office/drawing/2014/main" id="{350A428C-45B8-4F58-B96E-5750196F570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10454"/>
          <a:stretch/>
        </p:blipFill>
        <p:spPr bwMode="auto">
          <a:xfrm>
            <a:off x="2620697" y="2555162"/>
            <a:ext cx="2501660" cy="1859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0E4EB90-D445-40A1-BA35-BE8655AA35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221" y="4911306"/>
            <a:ext cx="11439414" cy="897439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83000"/>
              </a:lnSpc>
            </a:pPr>
            <a:r>
              <a:rPr lang="cy-GB" sz="1400" b="1" dirty="0"/>
              <a:t>Cyfaddasu </a:t>
            </a:r>
            <a:r>
              <a:rPr lang="en-GB" sz="1400" dirty="0" err="1"/>
              <a:t>Nid</a:t>
            </a:r>
            <a:r>
              <a:rPr lang="en-GB" sz="1400" dirty="0"/>
              <a:t> </a:t>
            </a:r>
            <a:r>
              <a:rPr lang="en-GB" sz="1400" dirty="0" err="1"/>
              <a:t>yw</a:t>
            </a:r>
            <a:r>
              <a:rPr lang="en-GB" sz="1400" dirty="0"/>
              <a:t> </a:t>
            </a:r>
            <a:r>
              <a:rPr lang="en-GB" sz="1400" dirty="0" err="1"/>
              <a:t>profiad</a:t>
            </a:r>
            <a:r>
              <a:rPr lang="en-GB" sz="1400" dirty="0"/>
              <a:t> </a:t>
            </a:r>
            <a:r>
              <a:rPr lang="en-GB" sz="1400" dirty="0" err="1"/>
              <a:t>newydd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'</a:t>
            </a:r>
            <a:r>
              <a:rPr lang="en-GB" sz="1400" dirty="0" err="1"/>
              <a:t>cyd-fynd</a:t>
            </a:r>
            <a:r>
              <a:rPr lang="en-GB" sz="1400" dirty="0"/>
              <a:t> </a:t>
            </a:r>
            <a:r>
              <a:rPr lang="en-GB" sz="1400" dirty="0" err="1"/>
              <a:t>â'r</a:t>
            </a:r>
            <a:r>
              <a:rPr lang="en-GB" sz="1400" dirty="0"/>
              <a:t> </a:t>
            </a:r>
            <a:r>
              <a:rPr lang="en-GB" sz="1400" dirty="0" err="1"/>
              <a:t>ddealltwriaeth</a:t>
            </a:r>
            <a:r>
              <a:rPr lang="en-GB" sz="1400" dirty="0"/>
              <a:t> </a:t>
            </a:r>
            <a:r>
              <a:rPr lang="en-GB" sz="1400" dirty="0" err="1"/>
              <a:t>bresennol</a:t>
            </a:r>
            <a:r>
              <a:rPr lang="en-GB" sz="1400" dirty="0"/>
              <a:t> ac </a:t>
            </a:r>
            <a:r>
              <a:rPr lang="en-GB" sz="1400" dirty="0" err="1"/>
              <a:t>mae'n</a:t>
            </a:r>
            <a:r>
              <a:rPr lang="en-GB" sz="1400" dirty="0"/>
              <a:t> </a:t>
            </a:r>
            <a:r>
              <a:rPr lang="en-GB" sz="1400" dirty="0" err="1"/>
              <a:t>rhaid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rywfaint</a:t>
            </a:r>
            <a:r>
              <a:rPr lang="en-GB" sz="1400" dirty="0"/>
              <a:t> o </a:t>
            </a:r>
            <a:r>
              <a:rPr lang="en-GB" sz="1400" dirty="0" err="1"/>
              <a:t>addasiad</a:t>
            </a:r>
            <a:r>
              <a:rPr lang="en-GB" sz="1400" dirty="0"/>
              <a:t> (</a:t>
            </a:r>
            <a:r>
              <a:rPr lang="en-GB" sz="1400" i="1" dirty="0" err="1"/>
              <a:t>cyfaddsu</a:t>
            </a:r>
            <a:r>
              <a:rPr lang="en-GB" sz="1400" dirty="0"/>
              <a:t>) </a:t>
            </a:r>
            <a:r>
              <a:rPr lang="en-GB" sz="1400" dirty="0" err="1"/>
              <a:t>mewn</a:t>
            </a:r>
            <a:r>
              <a:rPr lang="en-GB" sz="1400" dirty="0"/>
              <a:t> </a:t>
            </a:r>
            <a:r>
              <a:rPr lang="en-GB" sz="1400" dirty="0" err="1"/>
              <a:t>dealltwriaeth</a:t>
            </a:r>
            <a:r>
              <a:rPr lang="en-GB" sz="1400" dirty="0"/>
              <a:t> </a:t>
            </a:r>
            <a:r>
              <a:rPr lang="en-GB" sz="1400" dirty="0" err="1"/>
              <a:t>ddigwydd</a:t>
            </a:r>
            <a:br>
              <a:rPr lang="en-GB" sz="1400" dirty="0"/>
            </a:br>
            <a:r>
              <a:rPr lang="en-US" sz="1400" b="1" i="1" spc="-100" dirty="0">
                <a:solidFill>
                  <a:schemeClr val="accent1">
                    <a:lumMod val="75000"/>
                  </a:schemeClr>
                </a:solidFill>
              </a:rPr>
              <a:t>Accommodation</a:t>
            </a:r>
            <a:r>
              <a:rPr lang="en-US" sz="1400" i="1" spc="-100" dirty="0">
                <a:solidFill>
                  <a:schemeClr val="accent1">
                    <a:lumMod val="75000"/>
                  </a:schemeClr>
                </a:solidFill>
              </a:rPr>
              <a:t>: </a:t>
            </a:r>
            <a:r>
              <a:rPr lang="en-GB" altLang="en-US" sz="1400" i="1" dirty="0">
                <a:solidFill>
                  <a:schemeClr val="accent1">
                    <a:lumMod val="75000"/>
                  </a:schemeClr>
                </a:solidFill>
              </a:rPr>
              <a:t>A new experience does not ‘fit’ with existing understandings and some adjustment (accommodation) in understanding must take place</a:t>
            </a:r>
            <a:endParaRPr lang="en-US" sz="1400" i="1" spc="-1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7" name="Picture 8" descr="B00006ZCBQ">
            <a:hlinkClick r:id="rId4"/>
            <a:extLst>
              <a:ext uri="{FF2B5EF4-FFF2-40B4-BE49-F238E27FC236}">
                <a16:creationId xmlns:a16="http://schemas.microsoft.com/office/drawing/2014/main" id="{DBB3C6E1-7981-4247-A53F-E8ACECC7AD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015" y="187487"/>
            <a:ext cx="2501983" cy="18590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" name="Picture 7" descr="B0000521C3">
            <a:hlinkClick r:id="rId6"/>
            <a:extLst>
              <a:ext uri="{FF2B5EF4-FFF2-40B4-BE49-F238E27FC236}">
                <a16:creationId xmlns:a16="http://schemas.microsoft.com/office/drawing/2014/main" id="{B0C232BE-C27A-41D6-9EAA-016F2D4D97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8885" y="162696"/>
            <a:ext cx="1889655" cy="18953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" name="Picture 2" descr="Image result for brown cow">
            <a:extLst>
              <a:ext uri="{FF2B5EF4-FFF2-40B4-BE49-F238E27FC236}">
                <a16:creationId xmlns:a16="http://schemas.microsoft.com/office/drawing/2014/main" id="{CBEB6D49-B4FE-4061-8663-01A1964727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4973" y="191424"/>
            <a:ext cx="2868423" cy="1895359"/>
          </a:xfrm>
          <a:prstGeom prst="rect">
            <a:avLst/>
          </a:prstGeom>
          <a:noFill/>
          <a:ln w="241300"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9" descr="B00006FDM5">
            <a:extLst>
              <a:ext uri="{FF2B5EF4-FFF2-40B4-BE49-F238E27FC236}">
                <a16:creationId xmlns:a16="http://schemas.microsoft.com/office/drawing/2014/main" id="{1690023F-BEB0-47FB-B5C8-C80DC7A399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68144" y="2272046"/>
            <a:ext cx="1312862" cy="1859036"/>
          </a:xfrm>
          <a:prstGeom prst="rect">
            <a:avLst/>
          </a:prstGeom>
          <a:noFill/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3647918-2401-4D41-81FB-C24068DA8F86}"/>
              </a:ext>
            </a:extLst>
          </p:cNvPr>
          <p:cNvSpPr txBox="1"/>
          <p:nvPr/>
        </p:nvSpPr>
        <p:spPr>
          <a:xfrm>
            <a:off x="1999116" y="2010436"/>
            <a:ext cx="12431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Franklin Gothic Book" panose="02020404030301010803"/>
                <a:ea typeface="+mn-ea"/>
                <a:cs typeface="+mn-cs"/>
              </a:rPr>
              <a:t>Horses</a:t>
            </a:r>
          </a:p>
        </p:txBody>
      </p:sp>
      <p:pic>
        <p:nvPicPr>
          <p:cNvPr id="28" name="Picture 12" descr="B000096QD2">
            <a:extLst>
              <a:ext uri="{FF2B5EF4-FFF2-40B4-BE49-F238E27FC236}">
                <a16:creationId xmlns:a16="http://schemas.microsoft.com/office/drawing/2014/main" id="{585CA1A9-4FEE-4A8A-931F-1B8DEE0E78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99911" y="162696"/>
            <a:ext cx="1631720" cy="1924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6" name="Picture 2" descr="Image result for brown cow">
            <a:extLst>
              <a:ext uri="{FF2B5EF4-FFF2-40B4-BE49-F238E27FC236}">
                <a16:creationId xmlns:a16="http://schemas.microsoft.com/office/drawing/2014/main" id="{C7D49BA4-8D8E-4DC6-BAFB-F80CA1168B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33935" y="2688896"/>
            <a:ext cx="2324393" cy="1743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28" descr="Selection of horse photos and a selection of photos of different types of cow (toy and real)&#10;">
            <a:hlinkClick r:id="rId12"/>
            <a:extLst>
              <a:ext uri="{FF2B5EF4-FFF2-40B4-BE49-F238E27FC236}">
                <a16:creationId xmlns:a16="http://schemas.microsoft.com/office/drawing/2014/main" id="{C36CC592-1976-432B-AC1B-A55BB06A75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4973" y="2728676"/>
            <a:ext cx="2324393" cy="17200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E4A68672-85E5-4A1F-8790-567E9EFF8435}"/>
              </a:ext>
            </a:extLst>
          </p:cNvPr>
          <p:cNvSpPr txBox="1"/>
          <p:nvPr/>
        </p:nvSpPr>
        <p:spPr>
          <a:xfrm>
            <a:off x="9024396" y="2086784"/>
            <a:ext cx="9798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Franklin Gothic Book" panose="02020404030301010803"/>
                <a:ea typeface="+mn-ea"/>
                <a:cs typeface="+mn-cs"/>
              </a:rPr>
              <a:t>Cows</a:t>
            </a:r>
          </a:p>
        </p:txBody>
      </p:sp>
    </p:spTree>
    <p:extLst>
      <p:ext uri="{BB962C8B-B14F-4D97-AF65-F5344CB8AC3E}">
        <p14:creationId xmlns:p14="http://schemas.microsoft.com/office/powerpoint/2010/main" val="2337892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5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5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9" descr="gannon">
            <a:extLst>
              <a:ext uri="{FF2B5EF4-FFF2-40B4-BE49-F238E27FC236}">
                <a16:creationId xmlns:a16="http://schemas.microsoft.com/office/drawing/2014/main" id="{350A428C-45B8-4F58-B96E-5750196F570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10454"/>
          <a:stretch/>
        </p:blipFill>
        <p:spPr bwMode="auto">
          <a:xfrm>
            <a:off x="2620697" y="2555162"/>
            <a:ext cx="2501660" cy="1859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" name="Picture 8" descr="B00006ZCBQ">
            <a:hlinkClick r:id="rId4"/>
            <a:extLst>
              <a:ext uri="{FF2B5EF4-FFF2-40B4-BE49-F238E27FC236}">
                <a16:creationId xmlns:a16="http://schemas.microsoft.com/office/drawing/2014/main" id="{DBB3C6E1-7981-4247-A53F-E8ACECC7AD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015" y="187487"/>
            <a:ext cx="2501983" cy="18590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" name="Picture 7" descr="B0000521C3">
            <a:hlinkClick r:id="rId6"/>
            <a:extLst>
              <a:ext uri="{FF2B5EF4-FFF2-40B4-BE49-F238E27FC236}">
                <a16:creationId xmlns:a16="http://schemas.microsoft.com/office/drawing/2014/main" id="{B0C232BE-C27A-41D6-9EAA-016F2D4D97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8885" y="162696"/>
            <a:ext cx="1889655" cy="18953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" name="Picture 2" descr="Image result for brown cow">
            <a:extLst>
              <a:ext uri="{FF2B5EF4-FFF2-40B4-BE49-F238E27FC236}">
                <a16:creationId xmlns:a16="http://schemas.microsoft.com/office/drawing/2014/main" id="{CBEB6D49-B4FE-4061-8663-01A1964727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4973" y="191424"/>
            <a:ext cx="2868423" cy="1895359"/>
          </a:xfrm>
          <a:prstGeom prst="rect">
            <a:avLst/>
          </a:prstGeom>
          <a:noFill/>
          <a:ln w="241300"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9" descr="B00006FDM5">
            <a:extLst>
              <a:ext uri="{FF2B5EF4-FFF2-40B4-BE49-F238E27FC236}">
                <a16:creationId xmlns:a16="http://schemas.microsoft.com/office/drawing/2014/main" id="{1690023F-BEB0-47FB-B5C8-C80DC7A399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79184" y="2573155"/>
            <a:ext cx="1312862" cy="1859036"/>
          </a:xfrm>
          <a:prstGeom prst="rect">
            <a:avLst/>
          </a:prstGeom>
          <a:noFill/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3647918-2401-4D41-81FB-C24068DA8F86}"/>
              </a:ext>
            </a:extLst>
          </p:cNvPr>
          <p:cNvSpPr txBox="1"/>
          <p:nvPr/>
        </p:nvSpPr>
        <p:spPr>
          <a:xfrm>
            <a:off x="1550537" y="1734789"/>
            <a:ext cx="1411669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2800" b="1" dirty="0"/>
              <a:t>Ceffylau</a:t>
            </a:r>
            <a:endParaRPr lang="en-GB" sz="2800" b="1" dirty="0"/>
          </a:p>
          <a:p>
            <a:r>
              <a:rPr lang="en-GB" sz="2800" b="1" i="1" dirty="0">
                <a:solidFill>
                  <a:schemeClr val="accent1">
                    <a:lumMod val="75000"/>
                  </a:schemeClr>
                </a:solidFill>
              </a:rPr>
              <a:t>Horses</a:t>
            </a:r>
          </a:p>
        </p:txBody>
      </p:sp>
      <p:pic>
        <p:nvPicPr>
          <p:cNvPr id="28" name="Picture 12" descr="B000096QD2">
            <a:extLst>
              <a:ext uri="{FF2B5EF4-FFF2-40B4-BE49-F238E27FC236}">
                <a16:creationId xmlns:a16="http://schemas.microsoft.com/office/drawing/2014/main" id="{585CA1A9-4FEE-4A8A-931F-1B8DEE0E78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99911" y="162696"/>
            <a:ext cx="1631720" cy="1924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6" name="Picture 2" descr="Image result for brown cow">
            <a:extLst>
              <a:ext uri="{FF2B5EF4-FFF2-40B4-BE49-F238E27FC236}">
                <a16:creationId xmlns:a16="http://schemas.microsoft.com/office/drawing/2014/main" id="{C7D49BA4-8D8E-4DC6-BAFB-F80CA1168B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33935" y="2688896"/>
            <a:ext cx="2324393" cy="1743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28" descr="B000063XMQ">
            <a:hlinkClick r:id="rId12"/>
            <a:extLst>
              <a:ext uri="{FF2B5EF4-FFF2-40B4-BE49-F238E27FC236}">
                <a16:creationId xmlns:a16="http://schemas.microsoft.com/office/drawing/2014/main" id="{C36CC592-1976-432B-AC1B-A55BB06A75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4973" y="2728676"/>
            <a:ext cx="2324393" cy="17200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E4A68672-85E5-4A1F-8790-567E9EFF8435}"/>
              </a:ext>
            </a:extLst>
          </p:cNvPr>
          <p:cNvSpPr txBox="1"/>
          <p:nvPr/>
        </p:nvSpPr>
        <p:spPr>
          <a:xfrm>
            <a:off x="8267612" y="2086784"/>
            <a:ext cx="136632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err="1"/>
              <a:t>Buwch</a:t>
            </a:r>
            <a:endParaRPr lang="en-GB" sz="2800" b="1" dirty="0"/>
          </a:p>
          <a:p>
            <a:r>
              <a:rPr lang="en-GB" sz="2800" b="1" i="1" dirty="0">
                <a:solidFill>
                  <a:schemeClr val="accent1">
                    <a:lumMod val="75000"/>
                  </a:schemeClr>
                </a:solidFill>
              </a:rPr>
              <a:t>Cows</a:t>
            </a:r>
          </a:p>
        </p:txBody>
      </p:sp>
      <p:pic>
        <p:nvPicPr>
          <p:cNvPr id="32" name="Picture 31" descr="Selection of different horse photos; selection of different cow photos; photo of a dog in the middle of all these&#10;">
            <a:extLst>
              <a:ext uri="{FF2B5EF4-FFF2-40B4-BE49-F238E27FC236}">
                <a16:creationId xmlns:a16="http://schemas.microsoft.com/office/drawing/2014/main" id="{616B0574-C747-4E0B-9027-9DC5B66994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0903" y="581009"/>
            <a:ext cx="3330194" cy="3595984"/>
          </a:xfrm>
          <a:prstGeom prst="rect">
            <a:avLst/>
          </a:prstGeom>
          <a:noFill/>
          <a:ln w="123825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91FFC575-4CE6-4733-A5FE-48C200A1A3D0}"/>
              </a:ext>
            </a:extLst>
          </p:cNvPr>
          <p:cNvSpPr txBox="1"/>
          <p:nvPr/>
        </p:nvSpPr>
        <p:spPr>
          <a:xfrm>
            <a:off x="5563882" y="1071622"/>
            <a:ext cx="806631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9600" dirty="0">
                <a:solidFill>
                  <a:srgbClr val="FF0000"/>
                </a:solidFill>
              </a:rPr>
              <a:t>?</a:t>
            </a:r>
          </a:p>
        </p:txBody>
      </p:sp>
      <p:sp>
        <p:nvSpPr>
          <p:cNvPr id="15" name="Title 14">
            <a:extLst>
              <a:ext uri="{FF2B5EF4-FFF2-40B4-BE49-F238E27FC236}">
                <a16:creationId xmlns:a16="http://schemas.microsoft.com/office/drawing/2014/main" id="{45FB512E-8A8B-456D-A4BD-896EEBD529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7997" y="4997197"/>
            <a:ext cx="10058400" cy="1371600"/>
          </a:xfrm>
        </p:spPr>
        <p:txBody>
          <a:bodyPr/>
          <a:lstStyle/>
          <a:p>
            <a:pPr algn="ctr"/>
            <a:r>
              <a:rPr lang="en-GB" b="1" dirty="0"/>
              <a:t>Beth???      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What???</a:t>
            </a:r>
          </a:p>
        </p:txBody>
      </p:sp>
    </p:spTree>
    <p:extLst>
      <p:ext uri="{BB962C8B-B14F-4D97-AF65-F5344CB8AC3E}">
        <p14:creationId xmlns:p14="http://schemas.microsoft.com/office/powerpoint/2010/main" val="202113720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 descr="Selection of photos of different horses, different cows, different dogs, different fish and a photo of a dolphin in the centre&#10;">
            <a:extLst>
              <a:ext uri="{FF2B5EF4-FFF2-40B4-BE49-F238E27FC236}">
                <a16:creationId xmlns:a16="http://schemas.microsoft.com/office/drawing/2014/main" id="{D083D3F6-383D-4104-A9D4-11CEE85335EB}"/>
              </a:ext>
            </a:extLst>
          </p:cNvPr>
          <p:cNvSpPr/>
          <p:nvPr/>
        </p:nvSpPr>
        <p:spPr>
          <a:xfrm>
            <a:off x="6228290" y="1687343"/>
            <a:ext cx="5352086" cy="4630151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2A545B8-113E-414F-9462-350B4DE1A445}"/>
              </a:ext>
            </a:extLst>
          </p:cNvPr>
          <p:cNvSpPr/>
          <p:nvPr/>
        </p:nvSpPr>
        <p:spPr>
          <a:xfrm>
            <a:off x="529452" y="1688092"/>
            <a:ext cx="5103375" cy="4630151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50458F1C-1617-460F-B5A5-A0C4F2807EB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066800" y="324947"/>
            <a:ext cx="10058400" cy="1371600"/>
          </a:xfrm>
        </p:spPr>
        <p:txBody>
          <a:bodyPr>
            <a:normAutofit/>
          </a:bodyPr>
          <a:lstStyle/>
          <a:p>
            <a:pPr algn="ctr"/>
            <a:r>
              <a:rPr lang="en-GB" sz="2800" b="1" dirty="0"/>
              <a:t>Mae </a:t>
            </a:r>
            <a:r>
              <a:rPr lang="en-GB" sz="2800" b="1" dirty="0" err="1"/>
              <a:t>categorïau</a:t>
            </a:r>
            <a:r>
              <a:rPr lang="en-GB" sz="2800" b="1" dirty="0"/>
              <a:t> </a:t>
            </a:r>
            <a:r>
              <a:rPr lang="en-GB" sz="2800" b="1" dirty="0" err="1"/>
              <a:t>yn</a:t>
            </a:r>
            <a:r>
              <a:rPr lang="en-GB" sz="2800" b="1" dirty="0"/>
              <a:t> </a:t>
            </a:r>
            <a:r>
              <a:rPr lang="en-GB" sz="2800" b="1" dirty="0" err="1"/>
              <a:t>dod</a:t>
            </a:r>
            <a:r>
              <a:rPr lang="en-GB" sz="2800" b="1" dirty="0"/>
              <a:t> </a:t>
            </a:r>
            <a:r>
              <a:rPr lang="en-GB" sz="2800" b="1" dirty="0" err="1"/>
              <a:t>yn</a:t>
            </a:r>
            <a:r>
              <a:rPr lang="en-GB" sz="2800" b="1" dirty="0"/>
              <a:t> </a:t>
            </a:r>
            <a:r>
              <a:rPr lang="en-GB" sz="2800" b="1" dirty="0" err="1"/>
              <a:t>fwyfwy</a:t>
            </a:r>
            <a:r>
              <a:rPr lang="en-GB" sz="2800" b="1" dirty="0"/>
              <a:t> </a:t>
            </a:r>
            <a:r>
              <a:rPr lang="en-GB" sz="2800" b="1" dirty="0" err="1"/>
              <a:t>cymhleth</a:t>
            </a:r>
            <a:r>
              <a:rPr lang="en-GB" sz="2800" b="1" dirty="0"/>
              <a:t> </a:t>
            </a:r>
            <a:r>
              <a:rPr lang="en-GB" sz="2800" b="1" dirty="0" err="1"/>
              <a:t>wrth</a:t>
            </a:r>
            <a:r>
              <a:rPr lang="en-GB" sz="2800" b="1" dirty="0"/>
              <a:t> </a:t>
            </a:r>
            <a:r>
              <a:rPr lang="en-GB" sz="2800" b="1" dirty="0" err="1"/>
              <a:t>i</a:t>
            </a:r>
            <a:r>
              <a:rPr lang="en-GB" sz="2800" b="1" dirty="0"/>
              <a:t> </a:t>
            </a:r>
            <a:r>
              <a:rPr lang="en-GB" sz="2800" b="1" dirty="0" err="1"/>
              <a:t>blant</a:t>
            </a:r>
            <a:r>
              <a:rPr lang="en-GB" sz="2800" b="1" dirty="0"/>
              <a:t> </a:t>
            </a:r>
            <a:r>
              <a:rPr lang="en-GB" sz="2800" b="1" dirty="0" err="1"/>
              <a:t>ddysgu</a:t>
            </a:r>
            <a:br>
              <a:rPr lang="en-GB" sz="2800" b="1" dirty="0"/>
            </a:br>
            <a:r>
              <a:rPr lang="en-US" altLang="en-US" sz="2800" b="1" i="1" dirty="0">
                <a:solidFill>
                  <a:schemeClr val="accent1">
                    <a:lumMod val="75000"/>
                  </a:schemeClr>
                </a:solidFill>
              </a:rPr>
              <a:t>Categories become increasingly complex as children learn</a:t>
            </a:r>
          </a:p>
        </p:txBody>
      </p:sp>
      <p:pic>
        <p:nvPicPr>
          <p:cNvPr id="5" name="Picture 9" descr="Little Bouvier Roses">
            <a:extLst>
              <a:ext uri="{FF2B5EF4-FFF2-40B4-BE49-F238E27FC236}">
                <a16:creationId xmlns:a16="http://schemas.microsoft.com/office/drawing/2014/main" id="{378D4C1D-B863-4FEB-B88A-D019AB231EF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9786" y="4870259"/>
            <a:ext cx="1584632" cy="1371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7" descr="B000063XMQ">
            <a:hlinkClick r:id="rId4"/>
            <a:extLst>
              <a:ext uri="{FF2B5EF4-FFF2-40B4-BE49-F238E27FC236}">
                <a16:creationId xmlns:a16="http://schemas.microsoft.com/office/drawing/2014/main" id="{51339259-A8C5-47A0-BFA0-77963D07D2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4537" y="3295764"/>
            <a:ext cx="1999882" cy="1479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20" descr="kate">
            <a:extLst>
              <a:ext uri="{FF2B5EF4-FFF2-40B4-BE49-F238E27FC236}">
                <a16:creationId xmlns:a16="http://schemas.microsoft.com/office/drawing/2014/main" id="{D40FA959-0418-440C-97EE-30CFB1DE11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434537" y="1854526"/>
            <a:ext cx="1999881" cy="1371600"/>
          </a:xfrm>
          <a:prstGeom prst="rect">
            <a:avLst/>
          </a:prstGeom>
          <a:noFill/>
        </p:spPr>
      </p:pic>
      <p:pic>
        <p:nvPicPr>
          <p:cNvPr id="8" name="Picture 29" descr="gannon">
            <a:extLst>
              <a:ext uri="{FF2B5EF4-FFF2-40B4-BE49-F238E27FC236}">
                <a16:creationId xmlns:a16="http://schemas.microsoft.com/office/drawing/2014/main" id="{3AFCC1B1-5CC7-4101-8513-BB35D88B622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10454"/>
          <a:stretch/>
        </p:blipFill>
        <p:spPr bwMode="auto">
          <a:xfrm>
            <a:off x="744836" y="3384105"/>
            <a:ext cx="1999881" cy="1486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2" descr="Image result for brown cow">
            <a:extLst>
              <a:ext uri="{FF2B5EF4-FFF2-40B4-BE49-F238E27FC236}">
                <a16:creationId xmlns:a16="http://schemas.microsoft.com/office/drawing/2014/main" id="{3521C5F6-E68F-44E6-92C3-E09D617C51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799" y="1831156"/>
            <a:ext cx="1999882" cy="1321456"/>
          </a:xfrm>
          <a:prstGeom prst="rect">
            <a:avLst/>
          </a:prstGeom>
          <a:noFill/>
          <a:ln w="241300"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Star: 16 Points 12">
            <a:extLst>
              <a:ext uri="{FF2B5EF4-FFF2-40B4-BE49-F238E27FC236}">
                <a16:creationId xmlns:a16="http://schemas.microsoft.com/office/drawing/2014/main" id="{4CD110C7-8054-4A71-A0A8-2F7273535239}"/>
              </a:ext>
            </a:extLst>
          </p:cNvPr>
          <p:cNvSpPr/>
          <p:nvPr/>
        </p:nvSpPr>
        <p:spPr>
          <a:xfrm rot="20845427">
            <a:off x="732905" y="5061635"/>
            <a:ext cx="2967942" cy="1109593"/>
          </a:xfrm>
          <a:prstGeom prst="star16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931A2B2-A41D-4D97-9127-C3E88C3B00D4}"/>
              </a:ext>
            </a:extLst>
          </p:cNvPr>
          <p:cNvSpPr txBox="1"/>
          <p:nvPr/>
        </p:nvSpPr>
        <p:spPr>
          <a:xfrm rot="20544366">
            <a:off x="1555476" y="5186128"/>
            <a:ext cx="132279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 err="1"/>
              <a:t>Mamaliaid</a:t>
            </a:r>
            <a:endParaRPr lang="en-GB" sz="2000" dirty="0"/>
          </a:p>
          <a:p>
            <a:r>
              <a:rPr lang="en-GB" sz="2000" b="1" i="1" dirty="0">
                <a:solidFill>
                  <a:schemeClr val="accent1">
                    <a:lumMod val="75000"/>
                  </a:schemeClr>
                </a:solidFill>
              </a:rPr>
              <a:t>Mammals</a:t>
            </a:r>
          </a:p>
        </p:txBody>
      </p:sp>
      <p:pic>
        <p:nvPicPr>
          <p:cNvPr id="14" name="Picture 15" descr="gaffcat">
            <a:extLst>
              <a:ext uri="{FF2B5EF4-FFF2-40B4-BE49-F238E27FC236}">
                <a16:creationId xmlns:a16="http://schemas.microsoft.com/office/drawing/2014/main" id="{E10D91C6-FF93-4905-ACE1-A057929BF6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4701" y="3767420"/>
            <a:ext cx="2012424" cy="9350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" name="Picture 13" descr="blkfinsnap">
            <a:extLst>
              <a:ext uri="{FF2B5EF4-FFF2-40B4-BE49-F238E27FC236}">
                <a16:creationId xmlns:a16="http://schemas.microsoft.com/office/drawing/2014/main" id="{72C5E365-8BD9-44E1-87BC-23F1836481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25674" y="3767419"/>
            <a:ext cx="1792632" cy="9350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" name="Picture 14" descr="cuda">
            <a:extLst>
              <a:ext uri="{FF2B5EF4-FFF2-40B4-BE49-F238E27FC236}">
                <a16:creationId xmlns:a16="http://schemas.microsoft.com/office/drawing/2014/main" id="{5CDAACBB-E45B-4FD1-B80A-179C096CC9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4701" y="2004317"/>
            <a:ext cx="1959931" cy="12914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" name="Picture 16" descr="sostingry">
            <a:extLst>
              <a:ext uri="{FF2B5EF4-FFF2-40B4-BE49-F238E27FC236}">
                <a16:creationId xmlns:a16="http://schemas.microsoft.com/office/drawing/2014/main" id="{16919AF5-2454-4AEF-8808-40AC530A65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25674" y="2004317"/>
            <a:ext cx="1738416" cy="128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" name="Picture 12" descr="almacoj">
            <a:extLst>
              <a:ext uri="{FF2B5EF4-FFF2-40B4-BE49-F238E27FC236}">
                <a16:creationId xmlns:a16="http://schemas.microsoft.com/office/drawing/2014/main" id="{351C1092-7FF8-404D-B3AC-DC341D64B4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5062" y="5061485"/>
            <a:ext cx="1930708" cy="10225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Star: 16 Points 19">
            <a:extLst>
              <a:ext uri="{FF2B5EF4-FFF2-40B4-BE49-F238E27FC236}">
                <a16:creationId xmlns:a16="http://schemas.microsoft.com/office/drawing/2014/main" id="{93212799-2C74-4F51-82E6-8F3FAD11D2D7}"/>
              </a:ext>
            </a:extLst>
          </p:cNvPr>
          <p:cNvSpPr/>
          <p:nvPr/>
        </p:nvSpPr>
        <p:spPr>
          <a:xfrm rot="296284">
            <a:off x="8534102" y="5037858"/>
            <a:ext cx="2967942" cy="1109593"/>
          </a:xfrm>
          <a:prstGeom prst="star16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17930928-0D9A-486C-AC6E-08AA1FB30202}"/>
              </a:ext>
            </a:extLst>
          </p:cNvPr>
          <p:cNvSpPr txBox="1"/>
          <p:nvPr/>
        </p:nvSpPr>
        <p:spPr>
          <a:xfrm rot="350132">
            <a:off x="9267293" y="4955895"/>
            <a:ext cx="154478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 err="1"/>
              <a:t>Pysgod</a:t>
            </a:r>
            <a:endParaRPr lang="en-GB" sz="3600" b="1" dirty="0"/>
          </a:p>
          <a:p>
            <a:r>
              <a:rPr lang="en-GB" sz="3600" b="1" i="1" dirty="0">
                <a:solidFill>
                  <a:schemeClr val="accent1">
                    <a:lumMod val="75000"/>
                  </a:schemeClr>
                </a:solidFill>
              </a:rPr>
              <a:t>Fish</a:t>
            </a:r>
          </a:p>
        </p:txBody>
      </p:sp>
      <p:pic>
        <p:nvPicPr>
          <p:cNvPr id="22" name="Picture 19" descr="Dolphin photo in middle of photos of different horses, cows and fishes&#10;">
            <a:hlinkClick r:id="rId14"/>
            <a:extLst>
              <a:ext uri="{FF2B5EF4-FFF2-40B4-BE49-F238E27FC236}">
                <a16:creationId xmlns:a16="http://schemas.microsoft.com/office/drawing/2014/main" id="{E3627C99-C117-466B-8AFE-76FF3AD66C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311724" y="2919692"/>
            <a:ext cx="2864032" cy="2136871"/>
          </a:xfrm>
          <a:prstGeom prst="rect">
            <a:avLst/>
          </a:prstGeom>
          <a:ln w="76200">
            <a:solidFill>
              <a:srgbClr val="FFFF00"/>
            </a:solidFill>
          </a:ln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A17516BD-26DE-4FAC-90FB-DB987AFB287A}"/>
              </a:ext>
            </a:extLst>
          </p:cNvPr>
          <p:cNvSpPr txBox="1"/>
          <p:nvPr/>
        </p:nvSpPr>
        <p:spPr>
          <a:xfrm>
            <a:off x="5334796" y="3152612"/>
            <a:ext cx="806631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9600" dirty="0">
                <a:solidFill>
                  <a:srgbClr val="FFFF00"/>
                </a:solidFill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75804178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466537-22F9-D8C0-C54C-DD6E29028C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altLang="en-US" b="1" dirty="0" err="1"/>
              <a:t>Ecwilibriwm</a:t>
            </a:r>
            <a:r>
              <a:rPr lang="en-GB" altLang="en-US" b="1" dirty="0">
                <a:solidFill>
                  <a:srgbClr val="0070C0"/>
                </a:solidFill>
              </a:rPr>
              <a:t>         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Equilibrium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5EEFC1-26D3-6A83-F513-D6F84BB1541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 typeface="Wingdings" panose="05000000000000000000" pitchFamily="2" charset="2"/>
              <a:buChar char="§"/>
            </a:pPr>
            <a:r>
              <a:rPr lang="en-GB" altLang="en-US" dirty="0"/>
              <a:t>Nod </a:t>
            </a:r>
            <a:r>
              <a:rPr lang="en-GB" altLang="en-US" dirty="0" err="1"/>
              <a:t>pob</a:t>
            </a:r>
            <a:r>
              <a:rPr lang="en-GB" altLang="en-US" dirty="0"/>
              <a:t> </a:t>
            </a:r>
            <a:r>
              <a:rPr lang="en-GB" altLang="en-US" dirty="0" err="1"/>
              <a:t>dysgwr</a:t>
            </a:r>
            <a:r>
              <a:rPr lang="en-GB" altLang="en-US" dirty="0"/>
              <a:t> </a:t>
            </a:r>
            <a:r>
              <a:rPr lang="en-GB" altLang="en-US" dirty="0" err="1"/>
              <a:t>yw</a:t>
            </a:r>
            <a:r>
              <a:rPr lang="en-GB" altLang="en-US" dirty="0"/>
              <a:t> </a:t>
            </a:r>
            <a:r>
              <a:rPr lang="en-GB" altLang="en-US" dirty="0" err="1"/>
              <a:t>cyflawni</a:t>
            </a:r>
            <a:r>
              <a:rPr lang="en-GB" altLang="en-US" dirty="0"/>
              <a:t> </a:t>
            </a:r>
            <a:r>
              <a:rPr lang="en-GB" altLang="en-US" dirty="0" err="1"/>
              <a:t>cydbwysedd</a:t>
            </a:r>
            <a:r>
              <a:rPr lang="en-GB" altLang="en-US" dirty="0"/>
              <a:t> </a:t>
            </a:r>
          </a:p>
          <a:p>
            <a:pPr>
              <a:lnSpc>
                <a:spcPct val="80000"/>
              </a:lnSpc>
              <a:buFont typeface="Wingdings" panose="05000000000000000000" pitchFamily="2" charset="2"/>
              <a:buChar char="§"/>
            </a:pPr>
            <a:r>
              <a:rPr lang="en-GB" altLang="en-US" dirty="0"/>
              <a:t>Dros </a:t>
            </a:r>
            <a:r>
              <a:rPr lang="en-GB" altLang="en-US" dirty="0" err="1"/>
              <a:t>dro</a:t>
            </a:r>
            <a:r>
              <a:rPr lang="en-GB" altLang="en-US" dirty="0"/>
              <a:t> – </a:t>
            </a:r>
            <a:r>
              <a:rPr lang="en-GB" altLang="en-US" dirty="0" err="1"/>
              <a:t>nes</a:t>
            </a:r>
            <a:r>
              <a:rPr lang="en-GB" altLang="en-US" dirty="0"/>
              <a:t> </a:t>
            </a:r>
            <a:r>
              <a:rPr lang="en-GB" altLang="en-US" dirty="0" err="1"/>
              <a:t>caiff</a:t>
            </a:r>
            <a:r>
              <a:rPr lang="en-GB" altLang="en-US" dirty="0"/>
              <a:t> y </a:t>
            </a:r>
            <a:r>
              <a:rPr lang="en-GB" altLang="en-US" dirty="0" err="1"/>
              <a:t>cydbwysedd</a:t>
            </a:r>
            <a:r>
              <a:rPr lang="en-GB" altLang="en-US" dirty="0"/>
              <a:t> </a:t>
            </a:r>
            <a:r>
              <a:rPr lang="en-GB" altLang="en-US" dirty="0" err="1"/>
              <a:t>hwnnw</a:t>
            </a:r>
            <a:r>
              <a:rPr lang="en-GB" altLang="en-US" dirty="0"/>
              <a:t> </a:t>
            </a:r>
            <a:r>
              <a:rPr lang="en-GB" altLang="en-US" dirty="0" err="1"/>
              <a:t>ei</a:t>
            </a:r>
            <a:r>
              <a:rPr lang="en-GB" altLang="en-US" dirty="0"/>
              <a:t> </a:t>
            </a:r>
            <a:r>
              <a:rPr lang="en-GB" altLang="en-US" dirty="0" err="1"/>
              <a:t>herio</a:t>
            </a:r>
            <a:r>
              <a:rPr lang="en-GB" altLang="en-US" dirty="0"/>
              <a:t> </a:t>
            </a:r>
            <a:r>
              <a:rPr lang="en-GB" altLang="en-US" dirty="0" err="1"/>
              <a:t>eto</a:t>
            </a:r>
            <a:r>
              <a:rPr lang="en-GB" altLang="en-US" dirty="0"/>
              <a:t> a </a:t>
            </a:r>
            <a:r>
              <a:rPr lang="en-GB" altLang="en-US" dirty="0" err="1"/>
              <a:t>bydd</a:t>
            </a:r>
            <a:r>
              <a:rPr lang="en-GB" altLang="en-US" dirty="0"/>
              <a:t> </a:t>
            </a:r>
            <a:r>
              <a:rPr lang="en-GB" altLang="en-US" dirty="0" err="1"/>
              <a:t>angen</a:t>
            </a:r>
            <a:r>
              <a:rPr lang="en-GB" altLang="en-US" dirty="0"/>
              <a:t> </a:t>
            </a:r>
            <a:r>
              <a:rPr lang="en-GB" altLang="en-US" dirty="0" err="1"/>
              <a:t>rhagor</a:t>
            </a:r>
            <a:r>
              <a:rPr lang="en-GB" altLang="en-US" dirty="0"/>
              <a:t> o </a:t>
            </a:r>
            <a:r>
              <a:rPr lang="en-GB" altLang="en-US" dirty="0" err="1"/>
              <a:t>gyfaddasu</a:t>
            </a:r>
            <a:r>
              <a:rPr lang="en-GB" altLang="en-US" dirty="0"/>
              <a:t>.</a:t>
            </a:r>
          </a:p>
          <a:p>
            <a:pPr marL="0" indent="0" algn="r">
              <a:buNone/>
            </a:pPr>
            <a:r>
              <a:rPr lang="en-GB" sz="1000" dirty="0"/>
              <a:t>Piaget (1952)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E8F072A-84F6-59FE-6FF7-39CFC3EE891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lnSpc>
                <a:spcPct val="80000"/>
              </a:lnSpc>
              <a:buFont typeface="Wingdings" panose="05000000000000000000" pitchFamily="2" charset="2"/>
              <a:buChar char="§"/>
            </a:pPr>
            <a:r>
              <a:rPr lang="en-GB" altLang="en-US" i="1" dirty="0">
                <a:solidFill>
                  <a:schemeClr val="accent1">
                    <a:lumMod val="75000"/>
                  </a:schemeClr>
                </a:solidFill>
              </a:rPr>
              <a:t>The goal of every learner is that a balance is achieved </a:t>
            </a:r>
          </a:p>
          <a:p>
            <a:pPr>
              <a:lnSpc>
                <a:spcPct val="80000"/>
              </a:lnSpc>
              <a:buFont typeface="Wingdings" panose="05000000000000000000" pitchFamily="2" charset="2"/>
              <a:buChar char="§"/>
            </a:pPr>
            <a:r>
              <a:rPr lang="en-GB" altLang="en-US" i="1" dirty="0">
                <a:solidFill>
                  <a:schemeClr val="accent1">
                    <a:lumMod val="75000"/>
                  </a:schemeClr>
                </a:solidFill>
              </a:rPr>
              <a:t>Temporarily – until another challenge to that equilibrium comes along and more accommodation is needed.</a:t>
            </a:r>
          </a:p>
          <a:p>
            <a:pPr marL="0" indent="0" algn="r">
              <a:lnSpc>
                <a:spcPct val="80000"/>
              </a:lnSpc>
              <a:buNone/>
            </a:pPr>
            <a:r>
              <a:rPr lang="en-GB" altLang="en-US" sz="1000" i="1" dirty="0">
                <a:solidFill>
                  <a:schemeClr val="accent1">
                    <a:lumMod val="75000"/>
                  </a:schemeClr>
                </a:solidFill>
              </a:rPr>
              <a:t>Piaget (1952)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473898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23DB95-9003-70B0-235F-C46BF3DCB2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Y </a:t>
            </a:r>
            <a:r>
              <a:rPr lang="en-GB" b="1" dirty="0" err="1"/>
              <a:t>dysgwr</a:t>
            </a:r>
            <a:r>
              <a:rPr lang="en-GB" b="1" dirty="0"/>
              <a:t> </a:t>
            </a:r>
            <a:r>
              <a:rPr lang="en-GB" b="1" dirty="0" err="1"/>
              <a:t>gweithredol</a:t>
            </a:r>
            <a:r>
              <a:rPr lang="en-GB" b="1" dirty="0"/>
              <a:t>, 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The active learner,</a:t>
            </a:r>
            <a:br>
              <a:rPr lang="en-GB" b="1" dirty="0"/>
            </a:br>
            <a:r>
              <a:rPr lang="en-GB" b="1" dirty="0"/>
              <a:t>yr </a:t>
            </a:r>
            <a:r>
              <a:rPr lang="en-GB" b="1" dirty="0" err="1"/>
              <a:t>unig</a:t>
            </a:r>
            <a:r>
              <a:rPr lang="en-GB" b="1" dirty="0"/>
              <a:t> </a:t>
            </a:r>
            <a:r>
              <a:rPr lang="en-GB" b="1" dirty="0" err="1"/>
              <a:t>wyddonydd</a:t>
            </a:r>
            <a:r>
              <a:rPr lang="en-GB" b="1" dirty="0"/>
              <a:t> </a:t>
            </a:r>
            <a:r>
              <a:rPr lang="en-GB" altLang="en-US" sz="1000" i="1" dirty="0"/>
              <a:t>Graf (2009)     </a:t>
            </a:r>
            <a:r>
              <a:rPr lang="en-GB" altLang="en-US" b="1" i="1" dirty="0">
                <a:solidFill>
                  <a:schemeClr val="accent1">
                    <a:lumMod val="75000"/>
                  </a:schemeClr>
                </a:solidFill>
              </a:rPr>
              <a:t>the lone scientist </a:t>
            </a:r>
            <a:r>
              <a:rPr lang="en-GB" altLang="en-US" sz="1000" b="1" i="1" dirty="0">
                <a:solidFill>
                  <a:schemeClr val="accent1">
                    <a:lumMod val="75000"/>
                  </a:schemeClr>
                </a:solidFill>
              </a:rPr>
              <a:t>Graf (2009)</a:t>
            </a:r>
            <a:endParaRPr lang="en-GB" sz="1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9F8732-00D5-2F48-52FB-7BD9EA2CDBE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y-GB" altLang="en-US" dirty="0"/>
              <a:t>Disgrifiwyd dysgwr gweithredol </a:t>
            </a:r>
            <a:r>
              <a:rPr lang="cy-GB" altLang="en-US" dirty="0" err="1"/>
              <a:t>Piaget</a:t>
            </a:r>
            <a:r>
              <a:rPr lang="cy-GB" altLang="en-US" dirty="0"/>
              <a:t> fel yr ‘unig wyddonydd’, yn archwilio’r byd i wneud synnwyr o bethau ei hun, waeth beth fo’r amgylchedd cymdeithasol</a:t>
            </a:r>
          </a:p>
          <a:p>
            <a:r>
              <a:rPr lang="cy-GB" altLang="en-US" dirty="0"/>
              <a:t>Gwelir bod dysgu yn cael ei gymell yn </a:t>
            </a:r>
            <a:r>
              <a:rPr lang="cy-GB" altLang="en-US" b="1" u="sng" dirty="0"/>
              <a:t>gynhenid</a:t>
            </a:r>
            <a:r>
              <a:rPr lang="cy-GB" altLang="en-US" dirty="0"/>
              <a:t> (yn hytrach nag wedi’i gymell gan wobrwyo allanol)</a:t>
            </a:r>
          </a:p>
          <a:p>
            <a:r>
              <a:rPr lang="cy-GB" altLang="en-US" dirty="0"/>
              <a:t>Mae’r plentyn yn weithredol yn feddyliol (nid yn dderbynnydd goddefol) 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ED69E2B-225A-616B-885D-F03FF86A8C5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altLang="en-US" i="1" dirty="0">
                <a:solidFill>
                  <a:schemeClr val="accent1">
                    <a:lumMod val="75000"/>
                  </a:schemeClr>
                </a:solidFill>
              </a:rPr>
              <a:t>Piaget’s active learner has been described as the ‘lone scientist’ exploring the world to make meaning for him/herself, regardless of social environment</a:t>
            </a:r>
          </a:p>
          <a:p>
            <a:r>
              <a:rPr lang="en-GB" altLang="en-US" i="1" dirty="0">
                <a:solidFill>
                  <a:schemeClr val="accent1">
                    <a:lumMod val="75000"/>
                  </a:schemeClr>
                </a:solidFill>
              </a:rPr>
              <a:t>Learning is seen as an </a:t>
            </a:r>
            <a:r>
              <a:rPr lang="en-GB" altLang="en-US" b="1" i="1" u="sng" dirty="0">
                <a:solidFill>
                  <a:schemeClr val="accent1">
                    <a:lumMod val="75000"/>
                  </a:schemeClr>
                </a:solidFill>
              </a:rPr>
              <a:t>intrinsically</a:t>
            </a:r>
            <a:r>
              <a:rPr lang="en-GB" altLang="en-US" i="1" dirty="0">
                <a:solidFill>
                  <a:schemeClr val="accent1">
                    <a:lumMod val="75000"/>
                  </a:schemeClr>
                </a:solidFill>
              </a:rPr>
              <a:t> motivated , rather than motivated by external reward (compare this to Skinner’s theory)</a:t>
            </a:r>
          </a:p>
          <a:p>
            <a:r>
              <a:rPr lang="en-GB" altLang="en-US" i="1" dirty="0">
                <a:solidFill>
                  <a:schemeClr val="accent1">
                    <a:lumMod val="75000"/>
                  </a:schemeClr>
                </a:solidFill>
              </a:rPr>
              <a:t>The child is mentally active (not a passive receiver)</a:t>
            </a:r>
          </a:p>
        </p:txBody>
      </p:sp>
    </p:spTree>
    <p:extLst>
      <p:ext uri="{BB962C8B-B14F-4D97-AF65-F5344CB8AC3E}">
        <p14:creationId xmlns:p14="http://schemas.microsoft.com/office/powerpoint/2010/main" val="131331054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217846-3FB7-401F-AE9E-B8EF62D99B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242" y="471289"/>
            <a:ext cx="10877515" cy="1371600"/>
          </a:xfrm>
        </p:spPr>
        <p:txBody>
          <a:bodyPr>
            <a:normAutofit/>
          </a:bodyPr>
          <a:lstStyle/>
          <a:p>
            <a:r>
              <a:rPr lang="en-US" altLang="en-US" sz="2000" b="1" dirty="0" err="1">
                <a:latin typeface="Palatino Linotype" panose="02040502050505030304" pitchFamily="18" charset="0"/>
              </a:rPr>
              <a:t>Camau</a:t>
            </a:r>
            <a:r>
              <a:rPr lang="en-US" altLang="en-US" sz="2000" b="1" dirty="0">
                <a:latin typeface="Palatino Linotype" panose="02040502050505030304" pitchFamily="18" charset="0"/>
              </a:rPr>
              <a:t> </a:t>
            </a:r>
            <a:r>
              <a:rPr lang="en-US" altLang="en-US" sz="2000" b="1" dirty="0" err="1">
                <a:latin typeface="Palatino Linotype" panose="02040502050505030304" pitchFamily="18" charset="0"/>
              </a:rPr>
              <a:t>Datblygiad</a:t>
            </a:r>
            <a:r>
              <a:rPr lang="en-US" altLang="en-US" sz="2000" b="1" dirty="0">
                <a:latin typeface="Palatino Linotype" panose="02040502050505030304" pitchFamily="18" charset="0"/>
              </a:rPr>
              <a:t> </a:t>
            </a:r>
            <a:r>
              <a:rPr lang="en-US" altLang="en-US" sz="2000" b="1" dirty="0" err="1">
                <a:latin typeface="Palatino Linotype" panose="02040502050505030304" pitchFamily="18" charset="0"/>
              </a:rPr>
              <a:t>Gwybyddol</a:t>
            </a:r>
            <a:r>
              <a:rPr lang="en-US" altLang="en-US" sz="2000" b="1" dirty="0">
                <a:latin typeface="Palatino Linotype" panose="02040502050505030304" pitchFamily="18" charset="0"/>
              </a:rPr>
              <a:t> Piaget             </a:t>
            </a:r>
            <a:r>
              <a:rPr lang="en-US" altLang="en-US" sz="2000" b="1" i="1" dirty="0">
                <a:solidFill>
                  <a:schemeClr val="accent1">
                    <a:lumMod val="75000"/>
                  </a:schemeClr>
                </a:solidFill>
                <a:latin typeface="Palatino Linotype" panose="02040502050505030304" pitchFamily="18" charset="0"/>
              </a:rPr>
              <a:t>Piaget’s Stages of Cognitive Development</a:t>
            </a:r>
            <a:endParaRPr lang="en-GB" sz="20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4" name="Content Placeholder 3" descr="12673_Myers_Psy_8e_Table">
            <a:extLst>
              <a:ext uri="{FF2B5EF4-FFF2-40B4-BE49-F238E27FC236}">
                <a16:creationId xmlns:a16="http://schemas.microsoft.com/office/drawing/2014/main" id="{554E5F4A-B751-49D9-ADE8-7733C356EEB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762124" y="1307870"/>
            <a:ext cx="8667750" cy="4411286"/>
          </a:xfrm>
          <a:noFill/>
          <a:ln>
            <a:solidFill>
              <a:schemeClr val="tx1"/>
            </a:solidFill>
          </a:ln>
        </p:spPr>
      </p:pic>
      <p:pic>
        <p:nvPicPr>
          <p:cNvPr id="3" name="Picture 2">
            <a:hlinkClick r:id="rId4"/>
            <a:extLst>
              <a:ext uri="{FF2B5EF4-FFF2-40B4-BE49-F238E27FC236}">
                <a16:creationId xmlns:a16="http://schemas.microsoft.com/office/drawing/2014/main" id="{D046A789-EF3D-47DE-866F-1C04C0B46ED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563146" y="5502714"/>
            <a:ext cx="1102926" cy="545817"/>
          </a:xfrm>
          <a:prstGeom prst="rect">
            <a:avLst/>
          </a:prstGeom>
        </p:spPr>
      </p:pic>
      <p:sp>
        <p:nvSpPr>
          <p:cNvPr id="5" name="Footer Placeholder 2">
            <a:extLst>
              <a:ext uri="{FF2B5EF4-FFF2-40B4-BE49-F238E27FC236}">
                <a16:creationId xmlns:a16="http://schemas.microsoft.com/office/drawing/2014/main" id="{8B35F936-EC95-4B51-83F5-F2C4AE773D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66800" y="5719156"/>
            <a:ext cx="5816600" cy="26600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altLang="en-US" dirty="0">
                <a:solidFill>
                  <a:schemeClr val="tx1"/>
                </a:solidFill>
              </a:rPr>
              <a:t>Blakemore &amp; Frith (2005)</a:t>
            </a:r>
          </a:p>
        </p:txBody>
      </p:sp>
    </p:spTree>
    <p:extLst>
      <p:ext uri="{BB962C8B-B14F-4D97-AF65-F5344CB8AC3E}">
        <p14:creationId xmlns:p14="http://schemas.microsoft.com/office/powerpoint/2010/main" val="400448557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11B541-463E-CD13-F24A-82E932CA6D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b="1" dirty="0"/>
              <a:t>Rhai </a:t>
            </a:r>
            <a:r>
              <a:rPr lang="en-GB" sz="3600" b="1" dirty="0" err="1"/>
              <a:t>Adnoddau</a:t>
            </a:r>
            <a:r>
              <a:rPr lang="en-GB" sz="3600" b="1" dirty="0"/>
              <a:t> a </a:t>
            </a:r>
            <a:r>
              <a:rPr lang="en-GB" sz="3600" b="1" dirty="0" err="1"/>
              <a:t>Strategaethau</a:t>
            </a:r>
            <a:r>
              <a:rPr lang="en-GB" sz="3600" b="1" dirty="0"/>
              <a:t> </a:t>
            </a:r>
            <a:r>
              <a:rPr lang="en-GB" sz="3600" b="1" dirty="0" err="1"/>
              <a:t>Lluniadaeth</a:t>
            </a:r>
            <a:br>
              <a:rPr lang="en-GB" sz="3600" dirty="0"/>
            </a:br>
            <a:r>
              <a:rPr lang="en-GB" sz="3600" b="1" i="1" dirty="0">
                <a:solidFill>
                  <a:schemeClr val="accent1">
                    <a:lumMod val="75000"/>
                  </a:schemeClr>
                </a:solidFill>
              </a:rPr>
              <a:t>Examples of constructivist resources and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110BCC-FF92-3044-F6AD-0518AA85B8B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pPr>
              <a:lnSpc>
                <a:spcPct val="80000"/>
              </a:lnSpc>
            </a:pPr>
            <a:r>
              <a:rPr lang="en-GB" altLang="en-US" dirty="0" err="1">
                <a:ea typeface="Roboto Medium" panose="02000000000000000000" pitchFamily="2" charset="0"/>
              </a:rPr>
              <a:t>Gweithgaredd</a:t>
            </a:r>
            <a:r>
              <a:rPr lang="en-GB" altLang="en-US" dirty="0">
                <a:ea typeface="Roboto Medium" panose="02000000000000000000" pitchFamily="2" charset="0"/>
              </a:rPr>
              <a:t> </a:t>
            </a:r>
            <a:r>
              <a:rPr lang="en-GB" altLang="en-US" dirty="0" err="1">
                <a:ea typeface="Roboto Medium" panose="02000000000000000000" pitchFamily="2" charset="0"/>
              </a:rPr>
              <a:t>ymarferol</a:t>
            </a:r>
            <a:r>
              <a:rPr lang="en-GB" altLang="en-US" dirty="0">
                <a:ea typeface="Roboto Medium" panose="02000000000000000000" pitchFamily="2" charset="0"/>
              </a:rPr>
              <a:t>, </a:t>
            </a:r>
            <a:r>
              <a:rPr lang="en-GB" altLang="en-US" dirty="0" err="1">
                <a:ea typeface="Roboto Medium" panose="02000000000000000000" pitchFamily="2" charset="0"/>
              </a:rPr>
              <a:t>profiad</a:t>
            </a:r>
            <a:r>
              <a:rPr lang="en-GB" altLang="en-US" dirty="0">
                <a:ea typeface="Roboto Medium" panose="02000000000000000000" pitchFamily="2" charset="0"/>
              </a:rPr>
              <a:t> </a:t>
            </a:r>
            <a:r>
              <a:rPr lang="en-GB" altLang="en-US" dirty="0" err="1">
                <a:ea typeface="Roboto Medium" panose="02000000000000000000" pitchFamily="2" charset="0"/>
              </a:rPr>
              <a:t>uniongyrchol</a:t>
            </a:r>
            <a:endParaRPr lang="cy-GB" altLang="en-US" dirty="0">
              <a:ea typeface="Roboto Medium" panose="02000000000000000000" pitchFamily="2" charset="0"/>
            </a:endParaRPr>
          </a:p>
          <a:p>
            <a:r>
              <a:rPr lang="cy-GB" altLang="en-US" dirty="0">
                <a:ea typeface="Roboto Medium" panose="02000000000000000000" pitchFamily="2" charset="0"/>
              </a:rPr>
              <a:t>Archwilio a thrin a thrafod defnyddiau’n ffisegol</a:t>
            </a:r>
          </a:p>
          <a:p>
            <a:pPr>
              <a:lnSpc>
                <a:spcPct val="80000"/>
              </a:lnSpc>
            </a:pPr>
            <a:r>
              <a:rPr lang="cy-GB" altLang="en-US" dirty="0">
                <a:ea typeface="Roboto Medium" panose="02000000000000000000" pitchFamily="2" charset="0"/>
              </a:rPr>
              <a:t>Dechrau gyda dealltwriaeth bresennol: adeiladu ar wybodaeth flaenorol</a:t>
            </a:r>
          </a:p>
          <a:p>
            <a:pPr>
              <a:lnSpc>
                <a:spcPct val="80000"/>
              </a:lnSpc>
            </a:pPr>
            <a:r>
              <a:rPr lang="cy-GB" altLang="en-US" dirty="0">
                <a:ea typeface="Roboto Medium" panose="02000000000000000000" pitchFamily="2" charset="0"/>
              </a:rPr>
              <a:t>Mae’r addysgwr yn hwylusydd (e.e. Esbonia beth rwyt ti’n meddwl, dywed wrthym sut gwnes di e, ysgrifenna dy syniadau i lawr) </a:t>
            </a:r>
          </a:p>
          <a:p>
            <a:r>
              <a:rPr lang="cy-GB" altLang="en-US" dirty="0">
                <a:ea typeface="Roboto Medium" panose="02000000000000000000" pitchFamily="2" charset="0"/>
              </a:rPr>
              <a:t>Dysgwyr ac addysgwyr yn rhannu eu profiadau, gwybodaeth a dealltwriaeth</a:t>
            </a:r>
          </a:p>
          <a:p>
            <a:r>
              <a:rPr lang="cy-GB" altLang="en-US" dirty="0">
                <a:ea typeface="Roboto Medium" panose="02000000000000000000" pitchFamily="2" charset="0"/>
              </a:rPr>
              <a:t>‘Rwy’n clywed, rwy’n anghofio; Rwy’n gweld, rwy’n cofio; Rwy’n gwneud, rwy’n deall’</a:t>
            </a:r>
            <a:r>
              <a:rPr lang="en-GB" altLang="en-US" sz="1300" dirty="0"/>
              <a:t> </a:t>
            </a:r>
            <a:r>
              <a:rPr lang="en-GB" altLang="en-US" sz="1300" dirty="0" err="1"/>
              <a:t>Ciirik</a:t>
            </a:r>
            <a:r>
              <a:rPr lang="en-GB" altLang="en-US" sz="1300" dirty="0"/>
              <a:t> &amp; Colak (2015) </a:t>
            </a:r>
          </a:p>
          <a:p>
            <a:endParaRPr lang="cy-GB" altLang="en-US" dirty="0">
              <a:ea typeface="Roboto Medium" panose="02000000000000000000" pitchFamily="2" charset="0"/>
            </a:endParaRPr>
          </a:p>
          <a:p>
            <a:r>
              <a:rPr lang="cy-GB" altLang="en-US" dirty="0">
                <a:ea typeface="Roboto Medium" panose="02000000000000000000" pitchFamily="2" charset="0"/>
              </a:rPr>
              <a:t>Enghreifftiau eraill ………. 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EF785EF-7ADB-B080-4467-931D930273F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pPr>
              <a:lnSpc>
                <a:spcPct val="80000"/>
              </a:lnSpc>
            </a:pPr>
            <a:r>
              <a:rPr lang="en-GB" altLang="en-US" i="1" dirty="0">
                <a:solidFill>
                  <a:schemeClr val="accent1">
                    <a:lumMod val="75000"/>
                  </a:schemeClr>
                </a:solidFill>
                <a:ea typeface="Roboto Medium" panose="02000000000000000000" pitchFamily="2" charset="0"/>
              </a:rPr>
              <a:t>Stage not age </a:t>
            </a:r>
          </a:p>
          <a:p>
            <a:pPr>
              <a:lnSpc>
                <a:spcPct val="80000"/>
              </a:lnSpc>
            </a:pPr>
            <a:r>
              <a:rPr lang="en-GB" altLang="en-US" i="1" dirty="0">
                <a:solidFill>
                  <a:schemeClr val="accent1">
                    <a:lumMod val="75000"/>
                  </a:schemeClr>
                </a:solidFill>
                <a:ea typeface="Roboto Medium" panose="02000000000000000000" pitchFamily="2" charset="0"/>
              </a:rPr>
              <a:t>Practical activity, direct experience</a:t>
            </a:r>
          </a:p>
          <a:p>
            <a:r>
              <a:rPr lang="en-GB" altLang="en-US" i="1" dirty="0">
                <a:solidFill>
                  <a:schemeClr val="accent1">
                    <a:lumMod val="75000"/>
                  </a:schemeClr>
                </a:solidFill>
                <a:ea typeface="Roboto Medium" panose="02000000000000000000" pitchFamily="2" charset="0"/>
              </a:rPr>
              <a:t>Exploration and physical manipulation of materials</a:t>
            </a:r>
          </a:p>
          <a:p>
            <a:pPr>
              <a:lnSpc>
                <a:spcPct val="80000"/>
              </a:lnSpc>
            </a:pPr>
            <a:r>
              <a:rPr lang="en-GB" altLang="en-US" i="1" dirty="0">
                <a:solidFill>
                  <a:schemeClr val="accent1">
                    <a:lumMod val="75000"/>
                  </a:schemeClr>
                </a:solidFill>
                <a:ea typeface="Roboto Medium" panose="02000000000000000000" pitchFamily="2" charset="0"/>
              </a:rPr>
              <a:t>Starting from current understanding: building on previous knowledge</a:t>
            </a:r>
          </a:p>
          <a:p>
            <a:pPr>
              <a:lnSpc>
                <a:spcPct val="80000"/>
              </a:lnSpc>
            </a:pPr>
            <a:r>
              <a:rPr lang="en-GB" altLang="en-US" i="1" dirty="0">
                <a:solidFill>
                  <a:schemeClr val="accent1">
                    <a:lumMod val="75000"/>
                  </a:schemeClr>
                </a:solidFill>
                <a:ea typeface="Roboto Medium" panose="02000000000000000000" pitchFamily="2" charset="0"/>
              </a:rPr>
              <a:t>The educator is a facilitator (e.g. explain what you think, tell us how you did it, write down your ideas) </a:t>
            </a:r>
          </a:p>
          <a:p>
            <a:r>
              <a:rPr lang="en-GB" altLang="en-US" i="1" dirty="0">
                <a:solidFill>
                  <a:schemeClr val="accent1">
                    <a:lumMod val="75000"/>
                  </a:schemeClr>
                </a:solidFill>
                <a:ea typeface="Roboto Medium" panose="02000000000000000000" pitchFamily="2" charset="0"/>
              </a:rPr>
              <a:t>Learners and educators sharing their experiences, knowledge and understanding</a:t>
            </a:r>
          </a:p>
          <a:p>
            <a:r>
              <a:rPr lang="en-GB" altLang="en-US" i="1" dirty="0">
                <a:solidFill>
                  <a:schemeClr val="accent1">
                    <a:lumMod val="75000"/>
                  </a:schemeClr>
                </a:solidFill>
                <a:ea typeface="Roboto Medium" panose="02000000000000000000" pitchFamily="2" charset="0"/>
              </a:rPr>
              <a:t>‘I hear, I forget; I see, I remember; I do, I understand’                                                    </a:t>
            </a:r>
            <a:r>
              <a:rPr lang="en-GB" altLang="en-US" sz="1300" dirty="0" err="1">
                <a:solidFill>
                  <a:schemeClr val="accent1">
                    <a:lumMod val="75000"/>
                  </a:schemeClr>
                </a:solidFill>
              </a:rPr>
              <a:t>Ciirik</a:t>
            </a:r>
            <a:r>
              <a:rPr lang="en-GB" altLang="en-US" sz="1300" dirty="0">
                <a:solidFill>
                  <a:schemeClr val="accent1">
                    <a:lumMod val="75000"/>
                  </a:schemeClr>
                </a:solidFill>
              </a:rPr>
              <a:t> &amp; Colak (2015) </a:t>
            </a:r>
          </a:p>
          <a:p>
            <a:endParaRPr lang="en-GB" altLang="en-US" i="1" dirty="0">
              <a:solidFill>
                <a:schemeClr val="accent1">
                  <a:lumMod val="75000"/>
                </a:schemeClr>
              </a:solidFill>
              <a:ea typeface="Roboto Medium" panose="02000000000000000000" pitchFamily="2" charset="0"/>
            </a:endParaRPr>
          </a:p>
          <a:p>
            <a:r>
              <a:rPr lang="en-GB" altLang="en-US" i="1" dirty="0">
                <a:solidFill>
                  <a:schemeClr val="accent1">
                    <a:lumMod val="75000"/>
                  </a:schemeClr>
                </a:solidFill>
                <a:ea typeface="Roboto Medium" panose="02000000000000000000" pitchFamily="2" charset="0"/>
              </a:rPr>
              <a:t>Other examples ……….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144798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0D25D1-5B6A-5B62-49EE-ADB2A589FA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br>
              <a:rPr lang="en-GB" b="1" dirty="0"/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Assessment Connection: Piaget</a:t>
            </a:r>
            <a:br>
              <a:rPr lang="en-GB" dirty="0"/>
            </a:br>
            <a:endParaRPr lang="en-GB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BAF1A3-F27B-21F1-0ACE-270520DF055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5600" b="1" i="1" dirty="0" err="1"/>
              <a:t>Ar</a:t>
            </a:r>
            <a:r>
              <a:rPr lang="en-GB" sz="5600" b="1" i="1" dirty="0"/>
              <a:t> </a:t>
            </a:r>
            <a:r>
              <a:rPr lang="en-GB" sz="5600" b="1" i="1" dirty="0" err="1"/>
              <a:t>gyfer</a:t>
            </a:r>
            <a:r>
              <a:rPr lang="en-GB" sz="5600" b="1" i="1" dirty="0"/>
              <a:t> Elfen 1 (</a:t>
            </a:r>
            <a:r>
              <a:rPr lang="en-GB" sz="5600" b="1" i="1" dirty="0" err="1"/>
              <a:t>Proffil</a:t>
            </a:r>
            <a:r>
              <a:rPr lang="en-GB" sz="5600" b="1" i="1" dirty="0"/>
              <a:t> </a:t>
            </a:r>
            <a:r>
              <a:rPr lang="en-GB" sz="5600" b="1" i="1" dirty="0" err="1"/>
              <a:t>Disgybl</a:t>
            </a:r>
            <a:r>
              <a:rPr lang="en-GB" sz="5600" b="1" i="1" dirty="0"/>
              <a:t>):</a:t>
            </a:r>
            <a:endParaRPr lang="en-GB" sz="5600" dirty="0"/>
          </a:p>
          <a:p>
            <a:pPr marL="0" indent="0">
              <a:buNone/>
            </a:pPr>
            <a:r>
              <a:rPr lang="en-GB" sz="5600" i="1" dirty="0"/>
              <a:t>Gall </a:t>
            </a:r>
            <a:r>
              <a:rPr lang="en-GB" sz="5600" i="1" dirty="0" err="1"/>
              <a:t>ymarferydd</a:t>
            </a:r>
            <a:r>
              <a:rPr lang="en-GB" sz="5600" i="1" dirty="0"/>
              <a:t> </a:t>
            </a:r>
            <a:r>
              <a:rPr lang="en-GB" sz="5600" i="1" dirty="0" err="1"/>
              <a:t>gefnogi</a:t>
            </a:r>
            <a:r>
              <a:rPr lang="en-GB" sz="5600" i="1" dirty="0"/>
              <a:t> </a:t>
            </a:r>
            <a:r>
              <a:rPr lang="en-GB" sz="5600" i="1" dirty="0" err="1"/>
              <a:t>dysgu</a:t>
            </a:r>
            <a:r>
              <a:rPr lang="en-GB" sz="5600" i="1" dirty="0"/>
              <a:t> </a:t>
            </a:r>
            <a:r>
              <a:rPr lang="en-GB" sz="5600" i="1" dirty="0" err="1"/>
              <a:t>trwy</a:t>
            </a:r>
            <a:r>
              <a:rPr lang="en-GB" sz="5600" i="1" dirty="0"/>
              <a:t>:</a:t>
            </a:r>
            <a:endParaRPr lang="en-GB" sz="5600" dirty="0"/>
          </a:p>
          <a:p>
            <a:pPr lvl="0"/>
            <a:r>
              <a:rPr lang="en-GB" sz="5600" i="1" dirty="0" err="1"/>
              <a:t>defnyddio</a:t>
            </a:r>
            <a:r>
              <a:rPr lang="en-GB" sz="5600" i="1" dirty="0"/>
              <a:t> </a:t>
            </a:r>
            <a:r>
              <a:rPr lang="en-GB" sz="5600" i="1" dirty="0" err="1"/>
              <a:t>adnoddau</a:t>
            </a:r>
            <a:r>
              <a:rPr lang="en-GB" sz="5600" i="1" dirty="0"/>
              <a:t> </a:t>
            </a:r>
            <a:r>
              <a:rPr lang="en-GB" sz="5600" i="1" dirty="0" err="1"/>
              <a:t>ymarferol</a:t>
            </a:r>
            <a:endParaRPr lang="en-GB" sz="5600" dirty="0"/>
          </a:p>
          <a:p>
            <a:pPr lvl="0"/>
            <a:r>
              <a:rPr lang="en-GB" sz="5600" i="1" dirty="0" err="1"/>
              <a:t>adeiladu</a:t>
            </a:r>
            <a:r>
              <a:rPr lang="en-GB" sz="5600" i="1" dirty="0"/>
              <a:t> </a:t>
            </a:r>
            <a:r>
              <a:rPr lang="en-GB" sz="5600" i="1" dirty="0" err="1"/>
              <a:t>ar</a:t>
            </a:r>
            <a:r>
              <a:rPr lang="en-GB" sz="5600" i="1" dirty="0"/>
              <a:t> </a:t>
            </a:r>
            <a:r>
              <a:rPr lang="en-GB" sz="5600" i="1" dirty="0" err="1"/>
              <a:t>wybodaeth</a:t>
            </a:r>
            <a:r>
              <a:rPr lang="en-GB" sz="5600" i="1" dirty="0"/>
              <a:t> </a:t>
            </a:r>
            <a:r>
              <a:rPr lang="en-GB" sz="5600" i="1" dirty="0" err="1"/>
              <a:t>flaenorol</a:t>
            </a:r>
            <a:endParaRPr lang="en-GB" sz="5600" dirty="0"/>
          </a:p>
          <a:p>
            <a:pPr lvl="0"/>
            <a:r>
              <a:rPr lang="en-GB" sz="5600" i="1" dirty="0" err="1"/>
              <a:t>darparu</a:t>
            </a:r>
            <a:r>
              <a:rPr lang="en-GB" sz="5600" i="1" dirty="0"/>
              <a:t> </a:t>
            </a:r>
            <a:r>
              <a:rPr lang="en-GB" sz="5600" i="1" dirty="0" err="1"/>
              <a:t>cyfleoedd</a:t>
            </a:r>
            <a:r>
              <a:rPr lang="en-GB" sz="5600" i="1" dirty="0"/>
              <a:t> </a:t>
            </a:r>
            <a:r>
              <a:rPr lang="en-GB" sz="5600" i="1" dirty="0" err="1"/>
              <a:t>archwilio</a:t>
            </a:r>
            <a:endParaRPr lang="en-GB" sz="5600" dirty="0"/>
          </a:p>
          <a:p>
            <a:pPr lvl="0"/>
            <a:r>
              <a:rPr lang="en-GB" sz="5600" i="1" dirty="0"/>
              <a:t>Paru </a:t>
            </a:r>
            <a:r>
              <a:rPr lang="en-GB" sz="5600" i="1" dirty="0" err="1"/>
              <a:t>gweithgareddau</a:t>
            </a:r>
            <a:r>
              <a:rPr lang="en-GB" sz="5600" i="1" dirty="0"/>
              <a:t> </a:t>
            </a:r>
            <a:r>
              <a:rPr lang="en-GB" sz="5600" i="1" dirty="0" err="1"/>
              <a:t>i</a:t>
            </a:r>
            <a:r>
              <a:rPr lang="en-GB" sz="5600" i="1" dirty="0"/>
              <a:t> </a:t>
            </a:r>
            <a:r>
              <a:rPr lang="en-GB" sz="5600" i="1" dirty="0" err="1"/>
              <a:t>barodrwydd</a:t>
            </a:r>
            <a:r>
              <a:rPr lang="en-GB" sz="5600" i="1" dirty="0"/>
              <a:t> </a:t>
            </a:r>
            <a:r>
              <a:rPr lang="en-GB" sz="5600" i="1" dirty="0" err="1"/>
              <a:t>datblygiadol</a:t>
            </a:r>
            <a:endParaRPr lang="en-GB" sz="5600" dirty="0"/>
          </a:p>
          <a:p>
            <a:pPr marL="0" indent="0">
              <a:buNone/>
            </a:pPr>
            <a:r>
              <a:rPr lang="en-GB" sz="5600" b="1" i="1" dirty="0" err="1"/>
              <a:t>Ar</a:t>
            </a:r>
            <a:r>
              <a:rPr lang="en-GB" sz="5600" b="1" i="1" dirty="0"/>
              <a:t> </a:t>
            </a:r>
            <a:r>
              <a:rPr lang="en-GB" sz="5600" b="1" i="1" dirty="0" err="1"/>
              <a:t>gyfer</a:t>
            </a:r>
            <a:r>
              <a:rPr lang="en-GB" sz="5600" b="1" i="1" dirty="0"/>
              <a:t> </a:t>
            </a:r>
            <a:r>
              <a:rPr lang="en-GB" sz="5600" b="1" i="1" dirty="0" err="1"/>
              <a:t>Cydran</a:t>
            </a:r>
            <a:r>
              <a:rPr lang="en-GB" sz="5600" b="1" i="1" dirty="0"/>
              <a:t> 2 (</a:t>
            </a:r>
            <a:r>
              <a:rPr lang="en-GB" sz="5600" b="1" i="1" dirty="0" err="1"/>
              <a:t>Traethawd</a:t>
            </a:r>
            <a:r>
              <a:rPr lang="en-GB" sz="5600" b="1" i="1" dirty="0"/>
              <a:t>):</a:t>
            </a:r>
            <a:endParaRPr lang="en-GB" sz="5600" dirty="0"/>
          </a:p>
          <a:p>
            <a:pPr marL="0" indent="0">
              <a:buNone/>
            </a:pPr>
            <a:r>
              <a:rPr lang="en-GB" sz="5600" i="1" dirty="0" err="1"/>
              <a:t>Meddyliwch</a:t>
            </a:r>
            <a:r>
              <a:rPr lang="en-GB" sz="5600" i="1" dirty="0"/>
              <a:t> </a:t>
            </a:r>
            <a:r>
              <a:rPr lang="en-GB" sz="5600" i="1" dirty="0" err="1"/>
              <a:t>yn</a:t>
            </a:r>
            <a:r>
              <a:rPr lang="en-GB" sz="5600" i="1" dirty="0"/>
              <a:t> </a:t>
            </a:r>
            <a:r>
              <a:rPr lang="en-GB" sz="5600" i="1" dirty="0" err="1"/>
              <a:t>feirniadol</a:t>
            </a:r>
            <a:r>
              <a:rPr lang="en-GB" sz="5600" i="1" dirty="0"/>
              <a:t>:</a:t>
            </a:r>
            <a:endParaRPr lang="en-GB" sz="5600" dirty="0"/>
          </a:p>
          <a:p>
            <a:pPr marL="0" indent="0">
              <a:buNone/>
            </a:pPr>
            <a:r>
              <a:rPr lang="en-GB" sz="5600" b="1" i="1" dirty="0" err="1"/>
              <a:t>Cryfderau</a:t>
            </a:r>
            <a:r>
              <a:rPr lang="en-GB" sz="5600" i="1" dirty="0"/>
              <a:t>:</a:t>
            </a:r>
            <a:endParaRPr lang="en-GB" sz="5600" dirty="0"/>
          </a:p>
          <a:p>
            <a:pPr lvl="0"/>
            <a:r>
              <a:rPr lang="en-GB" sz="5600" i="1" dirty="0" err="1"/>
              <a:t>Dysgu</a:t>
            </a:r>
            <a:r>
              <a:rPr lang="en-GB" sz="5600" i="1" dirty="0"/>
              <a:t> </a:t>
            </a:r>
            <a:r>
              <a:rPr lang="en-GB" sz="5600" i="1" dirty="0" err="1"/>
              <a:t>Gweithredol</a:t>
            </a:r>
            <a:endParaRPr lang="en-GB" sz="5600" dirty="0"/>
          </a:p>
          <a:p>
            <a:pPr lvl="0"/>
            <a:r>
              <a:rPr lang="en-GB" sz="5600" i="1" dirty="0" err="1"/>
              <a:t>ymagwedd</a:t>
            </a:r>
            <a:r>
              <a:rPr lang="en-GB" sz="5600" i="1" dirty="0"/>
              <a:t> </a:t>
            </a:r>
            <a:r>
              <a:rPr lang="en-GB" sz="5600" i="1" dirty="0" err="1"/>
              <a:t>sy'n</a:t>
            </a:r>
            <a:r>
              <a:rPr lang="en-GB" sz="5600" i="1" dirty="0"/>
              <a:t> </a:t>
            </a:r>
            <a:r>
              <a:rPr lang="en-GB" sz="5600" i="1" dirty="0" err="1"/>
              <a:t>canolbwyntio</a:t>
            </a:r>
            <a:r>
              <a:rPr lang="en-GB" sz="5600" i="1" dirty="0"/>
              <a:t> </a:t>
            </a:r>
            <a:r>
              <a:rPr lang="en-GB" sz="5600" i="1" dirty="0" err="1"/>
              <a:t>ar</a:t>
            </a:r>
            <a:r>
              <a:rPr lang="en-GB" sz="5600" i="1" dirty="0"/>
              <a:t> y </a:t>
            </a:r>
            <a:r>
              <a:rPr lang="en-GB" sz="5600" i="1" dirty="0" err="1"/>
              <a:t>plentyn</a:t>
            </a:r>
            <a:endParaRPr lang="en-GB" sz="5600" dirty="0"/>
          </a:p>
          <a:p>
            <a:pPr marL="0" indent="0">
              <a:buNone/>
            </a:pPr>
            <a:r>
              <a:rPr lang="en-GB" sz="5600" b="1" i="1" dirty="0" err="1"/>
              <a:t>Cyfyngiadau</a:t>
            </a:r>
            <a:r>
              <a:rPr lang="en-GB" sz="5600" b="1" i="1" dirty="0"/>
              <a:t>:</a:t>
            </a:r>
            <a:endParaRPr lang="en-GB" sz="5600" dirty="0"/>
          </a:p>
          <a:p>
            <a:pPr lvl="0"/>
            <a:r>
              <a:rPr lang="en-GB" sz="5600" i="1" dirty="0" err="1"/>
              <a:t>yn</a:t>
            </a:r>
            <a:r>
              <a:rPr lang="en-GB" sz="5600" i="1" dirty="0"/>
              <a:t> </a:t>
            </a:r>
            <a:r>
              <a:rPr lang="en-GB" sz="5600" i="1" dirty="0" err="1"/>
              <a:t>tanamcangyfrif</a:t>
            </a:r>
            <a:r>
              <a:rPr lang="en-GB" sz="5600" i="1" dirty="0"/>
              <a:t> </a:t>
            </a:r>
            <a:r>
              <a:rPr lang="en-GB" sz="5600" i="1" dirty="0" err="1"/>
              <a:t>dylanwadau</a:t>
            </a:r>
            <a:r>
              <a:rPr lang="en-GB" sz="5600" i="1" dirty="0"/>
              <a:t> </a:t>
            </a:r>
            <a:r>
              <a:rPr lang="en-GB" sz="5600" i="1" dirty="0" err="1"/>
              <a:t>cymdeithasol</a:t>
            </a:r>
            <a:endParaRPr lang="en-GB" sz="5600" dirty="0"/>
          </a:p>
          <a:p>
            <a:pPr lvl="0"/>
            <a:r>
              <a:rPr lang="en-GB" sz="5600" i="1" dirty="0"/>
              <a:t>gall </a:t>
            </a:r>
            <a:r>
              <a:rPr lang="en-GB" sz="5600" i="1" dirty="0" err="1"/>
              <a:t>theori</a:t>
            </a:r>
            <a:r>
              <a:rPr lang="en-GB" sz="5600" i="1" dirty="0"/>
              <a:t> cam </a:t>
            </a:r>
            <a:r>
              <a:rPr lang="en-GB" sz="5600" i="1" dirty="0" err="1"/>
              <a:t>fod</a:t>
            </a:r>
            <a:r>
              <a:rPr lang="en-GB" sz="5600" i="1" dirty="0"/>
              <a:t> </a:t>
            </a:r>
            <a:r>
              <a:rPr lang="en-GB" sz="5600" i="1" dirty="0" err="1"/>
              <a:t>yn</a:t>
            </a:r>
            <a:r>
              <a:rPr lang="en-GB" sz="5600" i="1" dirty="0"/>
              <a:t> </a:t>
            </a:r>
            <a:r>
              <a:rPr lang="en-GB" sz="5600" i="1" dirty="0" err="1"/>
              <a:t>rhy</a:t>
            </a:r>
            <a:r>
              <a:rPr lang="en-GB" sz="5600" i="1" dirty="0"/>
              <a:t> </a:t>
            </a:r>
            <a:r>
              <a:rPr lang="en-GB" sz="5600" i="1" dirty="0" err="1"/>
              <a:t>anhyblyg</a:t>
            </a:r>
            <a:endParaRPr lang="en-GB" sz="5600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37839C7-80B8-0A89-82E2-5E48529F7D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4"/>
            <a:ext cx="5156200" cy="4159540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5600" b="1" i="1" dirty="0">
                <a:solidFill>
                  <a:schemeClr val="accent1">
                    <a:lumMod val="75000"/>
                  </a:schemeClr>
                </a:solidFill>
              </a:rPr>
              <a:t>For Component 1 (Pupil Profile):</a:t>
            </a:r>
          </a:p>
          <a:p>
            <a:pPr marL="0" indent="0">
              <a:buNone/>
            </a:pPr>
            <a:r>
              <a:rPr lang="en-GB" sz="5600" i="1" dirty="0">
                <a:solidFill>
                  <a:schemeClr val="accent1">
                    <a:lumMod val="75000"/>
                  </a:schemeClr>
                </a:solidFill>
              </a:rPr>
              <a:t>A practitioner may support learning by:</a:t>
            </a:r>
          </a:p>
          <a:p>
            <a:pPr lvl="0"/>
            <a:r>
              <a:rPr lang="en-GB" sz="5600" i="1" dirty="0">
                <a:solidFill>
                  <a:schemeClr val="accent1">
                    <a:lumMod val="75000"/>
                  </a:schemeClr>
                </a:solidFill>
              </a:rPr>
              <a:t>using practical resources</a:t>
            </a:r>
          </a:p>
          <a:p>
            <a:pPr lvl="0"/>
            <a:r>
              <a:rPr lang="en-GB" sz="5600" i="1" dirty="0">
                <a:solidFill>
                  <a:schemeClr val="accent1">
                    <a:lumMod val="75000"/>
                  </a:schemeClr>
                </a:solidFill>
              </a:rPr>
              <a:t>building on previous knowledge</a:t>
            </a:r>
          </a:p>
          <a:p>
            <a:pPr lvl="0"/>
            <a:r>
              <a:rPr lang="en-GB" sz="5600" i="1" dirty="0">
                <a:solidFill>
                  <a:schemeClr val="accent1">
                    <a:lumMod val="75000"/>
                  </a:schemeClr>
                </a:solidFill>
              </a:rPr>
              <a:t>providing exploration opportunities</a:t>
            </a:r>
          </a:p>
          <a:p>
            <a:pPr lvl="0"/>
            <a:r>
              <a:rPr lang="en-GB" sz="5600" i="1" dirty="0">
                <a:solidFill>
                  <a:schemeClr val="accent1">
                    <a:lumMod val="75000"/>
                  </a:schemeClr>
                </a:solidFill>
              </a:rPr>
              <a:t>matching activities to developmental readiness</a:t>
            </a:r>
          </a:p>
          <a:p>
            <a:pPr marL="0" indent="0">
              <a:buNone/>
            </a:pPr>
            <a:r>
              <a:rPr lang="en-GB" sz="5600" b="1" i="1" dirty="0">
                <a:solidFill>
                  <a:schemeClr val="accent1">
                    <a:lumMod val="75000"/>
                  </a:schemeClr>
                </a:solidFill>
              </a:rPr>
              <a:t>For Component 2 (Essay):</a:t>
            </a:r>
          </a:p>
          <a:p>
            <a:pPr marL="0" indent="0">
              <a:buNone/>
            </a:pPr>
            <a:r>
              <a:rPr lang="en-GB" sz="5600" i="1" dirty="0">
                <a:solidFill>
                  <a:schemeClr val="accent1">
                    <a:lumMod val="75000"/>
                  </a:schemeClr>
                </a:solidFill>
              </a:rPr>
              <a:t>Think critically:</a:t>
            </a:r>
          </a:p>
          <a:p>
            <a:pPr marL="0" indent="0">
              <a:buNone/>
            </a:pPr>
            <a:r>
              <a:rPr lang="en-GB" sz="5600" b="1" i="1" dirty="0">
                <a:solidFill>
                  <a:schemeClr val="accent1">
                    <a:lumMod val="75000"/>
                  </a:schemeClr>
                </a:solidFill>
              </a:rPr>
              <a:t>Strengths</a:t>
            </a:r>
            <a:r>
              <a:rPr lang="en-GB" sz="5600" i="1" dirty="0">
                <a:solidFill>
                  <a:schemeClr val="accent1">
                    <a:lumMod val="75000"/>
                  </a:schemeClr>
                </a:solidFill>
              </a:rPr>
              <a:t>:</a:t>
            </a:r>
          </a:p>
          <a:p>
            <a:pPr lvl="0"/>
            <a:r>
              <a:rPr lang="en-GB" sz="5600" i="1" dirty="0">
                <a:solidFill>
                  <a:schemeClr val="accent1">
                    <a:lumMod val="75000"/>
                  </a:schemeClr>
                </a:solidFill>
              </a:rPr>
              <a:t>active learning</a:t>
            </a:r>
          </a:p>
          <a:p>
            <a:pPr lvl="0"/>
            <a:r>
              <a:rPr lang="en-GB" sz="5600" i="1" dirty="0">
                <a:solidFill>
                  <a:schemeClr val="accent1">
                    <a:lumMod val="75000"/>
                  </a:schemeClr>
                </a:solidFill>
              </a:rPr>
              <a:t>child-centred approach</a:t>
            </a:r>
          </a:p>
          <a:p>
            <a:pPr marL="0" indent="0">
              <a:buNone/>
            </a:pPr>
            <a:r>
              <a:rPr lang="en-GB" sz="5600" b="1" i="1" dirty="0">
                <a:solidFill>
                  <a:schemeClr val="accent1">
                    <a:lumMod val="75000"/>
                  </a:schemeClr>
                </a:solidFill>
              </a:rPr>
              <a:t>Limitations:</a:t>
            </a:r>
          </a:p>
          <a:p>
            <a:pPr lvl="0"/>
            <a:r>
              <a:rPr lang="en-GB" sz="5600" i="1" dirty="0">
                <a:solidFill>
                  <a:schemeClr val="accent1">
                    <a:lumMod val="75000"/>
                  </a:schemeClr>
                </a:solidFill>
              </a:rPr>
              <a:t>underestimates different social influences (his research focused solely on his own 3 well-educated, middle-class children)</a:t>
            </a:r>
          </a:p>
          <a:p>
            <a:pPr lvl="0"/>
            <a:r>
              <a:rPr lang="en-GB" sz="5600" i="1" dirty="0">
                <a:solidFill>
                  <a:schemeClr val="accent1">
                    <a:lumMod val="75000"/>
                  </a:schemeClr>
                </a:solidFill>
              </a:rPr>
              <a:t>stage theory may be too rigid – children’s development can progress or go backwards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613802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FBED8D-8D01-5E54-3793-F11B02860E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4607" y="500062"/>
            <a:ext cx="10515600" cy="1325563"/>
          </a:xfrm>
        </p:spPr>
        <p:txBody>
          <a:bodyPr>
            <a:noAutofit/>
          </a:bodyPr>
          <a:lstStyle/>
          <a:p>
            <a:pPr algn="ctr">
              <a:lnSpc>
                <a:spcPct val="115000"/>
              </a:lnSpc>
              <a:spcAft>
                <a:spcPts val="800"/>
              </a:spcAft>
            </a:pPr>
            <a:br>
              <a:rPr lang="en-GB" sz="2400" b="1" i="1" kern="100" dirty="0">
                <a:solidFill>
                  <a:schemeClr val="accent1">
                    <a:lumMod val="75000"/>
                  </a:schemeClr>
                </a:solidFill>
                <a:latin typeface="+mn-lt"/>
                <a:ea typeface="DengXian" panose="02010600030101010101" pitchFamily="2" charset="-122"/>
                <a:cs typeface="Arial" panose="020B0604020202020204" pitchFamily="34" charset="0"/>
              </a:rPr>
            </a:br>
            <a:r>
              <a:rPr lang="en-GB" sz="2400" b="1" i="1" kern="100" dirty="0">
                <a:solidFill>
                  <a:schemeClr val="accent1">
                    <a:lumMod val="75000"/>
                  </a:schemeClr>
                </a:solidFill>
                <a:latin typeface="+mn-lt"/>
                <a:ea typeface="DengXian" panose="02010600030101010101" pitchFamily="2" charset="-122"/>
                <a:cs typeface="Arial" panose="020B0604020202020204" pitchFamily="34" charset="0"/>
              </a:rPr>
              <a:t>Task:</a:t>
            </a:r>
            <a:br>
              <a:rPr lang="en-GB" sz="2400" b="1" i="1" kern="100" dirty="0">
                <a:latin typeface="+mn-lt"/>
                <a:ea typeface="DengXian" panose="02010600030101010101" pitchFamily="2" charset="-122"/>
                <a:cs typeface="Arial" panose="020B0604020202020204" pitchFamily="34" charset="0"/>
              </a:rPr>
            </a:br>
            <a:r>
              <a:rPr lang="en-GB" sz="2400" b="1" i="1" kern="100" dirty="0">
                <a:solidFill>
                  <a:schemeClr val="accent1">
                    <a:lumMod val="75000"/>
                  </a:schemeClr>
                </a:solidFill>
                <a:latin typeface="+mn-lt"/>
                <a:ea typeface="DengXian" panose="02010600030101010101" pitchFamily="2" charset="-122"/>
                <a:cs typeface="Arial" panose="020B0604020202020204" pitchFamily="34" charset="0"/>
              </a:rPr>
              <a:t>Think of a learner.</a:t>
            </a:r>
            <a:r>
              <a:rPr lang="en-GB" sz="24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 </a:t>
            </a:r>
            <a:br>
              <a:rPr lang="en-GB" sz="24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</a:br>
            <a:r>
              <a:rPr lang="en-GB" sz="24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Identify a support strategy &amp; how it is linked to theory</a:t>
            </a:r>
            <a:r>
              <a:rPr lang="en-GB" sz="2400" b="1" i="1" kern="100" dirty="0">
                <a:solidFill>
                  <a:schemeClr val="accent1">
                    <a:lumMod val="75000"/>
                  </a:schemeClr>
                </a:solidFill>
                <a:latin typeface="+mn-lt"/>
                <a:ea typeface="DengXian" panose="02010600030101010101" pitchFamily="2" charset="-122"/>
                <a:cs typeface="Arial" panose="020B0604020202020204" pitchFamily="34" charset="0"/>
              </a:rPr>
              <a:t>.</a:t>
            </a:r>
            <a:br>
              <a:rPr lang="en-GB" sz="2400" b="1" i="1" kern="100" dirty="0">
                <a:latin typeface="+mn-lt"/>
                <a:ea typeface="DengXian" panose="02010600030101010101" pitchFamily="2" charset="-122"/>
                <a:cs typeface="Arial" panose="020B0604020202020204" pitchFamily="34" charset="0"/>
              </a:rPr>
            </a:br>
            <a:endParaRPr lang="en-GB" sz="2400" b="1" i="1" dirty="0">
              <a:latin typeface="+mn-lt"/>
            </a:endParaRP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9930F220-B78C-0DCB-6B90-DC2D6AE81C1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07183103"/>
              </p:ext>
            </p:extLst>
          </p:nvPr>
        </p:nvGraphicFramePr>
        <p:xfrm>
          <a:off x="838200" y="1825625"/>
          <a:ext cx="10515597" cy="2199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05199">
                  <a:extLst>
                    <a:ext uri="{9D8B030D-6E8A-4147-A177-3AD203B41FA5}">
                      <a16:colId xmlns:a16="http://schemas.microsoft.com/office/drawing/2014/main" val="2526424699"/>
                    </a:ext>
                  </a:extLst>
                </a:gridCol>
                <a:gridCol w="3505199">
                  <a:extLst>
                    <a:ext uri="{9D8B030D-6E8A-4147-A177-3AD203B41FA5}">
                      <a16:colId xmlns:a16="http://schemas.microsoft.com/office/drawing/2014/main" val="1046819105"/>
                    </a:ext>
                  </a:extLst>
                </a:gridCol>
                <a:gridCol w="3505199">
                  <a:extLst>
                    <a:ext uri="{9D8B030D-6E8A-4147-A177-3AD203B41FA5}">
                      <a16:colId xmlns:a16="http://schemas.microsoft.com/office/drawing/2014/main" val="258128814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THEORY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SUPPORT STRATEGY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LINKS TO THE LEARNING THEORY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215167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SKINNER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9634974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PIAGET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8987848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8988183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1AEED1-2A3C-AE09-F047-5A2C7FBD69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b="1" dirty="0"/>
              <a:t>Cyfeiriadau</a:t>
            </a:r>
            <a:r>
              <a:rPr lang="en-GB" b="1" dirty="0"/>
              <a:t>/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1D2AC0-9108-8F07-F0C5-D6159A62D5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en-GB" altLang="en-US" sz="2500" dirty="0"/>
              <a:t>Aubrey, K. and Riley, A. (2019) </a:t>
            </a:r>
            <a:r>
              <a:rPr lang="en-GB" altLang="en-US" sz="2500" i="1" dirty="0"/>
              <a:t>Understanding and Using Educational Theories. </a:t>
            </a:r>
            <a:r>
              <a:rPr lang="en-GB" altLang="en-US" sz="2500" dirty="0"/>
              <a:t>Thousand Oaks, CA: Sage Publications</a:t>
            </a:r>
          </a:p>
          <a:p>
            <a:r>
              <a:rPr lang="en-GB" sz="2500" dirty="0"/>
              <a:t>Bates, B. (2019) </a:t>
            </a:r>
            <a:r>
              <a:rPr lang="en-GB" sz="2500" i="1" dirty="0"/>
              <a:t>Learning Theories Simplified.</a:t>
            </a:r>
            <a:r>
              <a:rPr lang="en-GB" sz="2500" dirty="0"/>
              <a:t> 2</a:t>
            </a:r>
            <a:r>
              <a:rPr lang="en-GB" sz="2500" baseline="30000" dirty="0"/>
              <a:t>nd</a:t>
            </a:r>
            <a:r>
              <a:rPr lang="en-GB" sz="2500" dirty="0"/>
              <a:t> </a:t>
            </a:r>
            <a:r>
              <a:rPr lang="en-GB" sz="2500" dirty="0" err="1"/>
              <a:t>Edn</a:t>
            </a:r>
            <a:r>
              <a:rPr lang="en-GB" sz="2500" dirty="0"/>
              <a:t>. London: Sage.</a:t>
            </a:r>
            <a:endParaRPr lang="en-GB" altLang="en-US" sz="2500" dirty="0"/>
          </a:p>
          <a:p>
            <a:r>
              <a:rPr lang="en-GB" altLang="en-US" sz="2500" dirty="0" err="1"/>
              <a:t>Bettmann</a:t>
            </a:r>
            <a:r>
              <a:rPr lang="en-GB" altLang="en-US" sz="2500" dirty="0"/>
              <a:t> Images (1942)  </a:t>
            </a:r>
            <a:r>
              <a:rPr lang="en-GB" altLang="en-US" sz="2500" dirty="0" err="1"/>
              <a:t>Ar</a:t>
            </a:r>
            <a:r>
              <a:rPr lang="en-GB" altLang="en-US" sz="2500" dirty="0"/>
              <a:t> </a:t>
            </a:r>
            <a:r>
              <a:rPr lang="en-GB" altLang="en-US" sz="2500" dirty="0" err="1"/>
              <a:t>gael</a:t>
            </a:r>
            <a:r>
              <a:rPr lang="en-GB" altLang="en-US" sz="2500" dirty="0"/>
              <a:t> </a:t>
            </a:r>
            <a:r>
              <a:rPr lang="en-GB" altLang="en-US" sz="2500" dirty="0" err="1"/>
              <a:t>yn</a:t>
            </a:r>
            <a:r>
              <a:rPr lang="en-GB" altLang="en-US" sz="2500" dirty="0"/>
              <a:t>/Available at </a:t>
            </a:r>
            <a:r>
              <a:rPr lang="en-GB" altLang="en-US" sz="2500" dirty="0">
                <a:hlinkClick r:id="rId2"/>
              </a:rPr>
              <a:t>https://www.verywellmind.com/what-is-a-skinner-box-2795875</a:t>
            </a:r>
            <a:r>
              <a:rPr lang="en-GB" altLang="en-US" sz="2500" dirty="0"/>
              <a:t> (</a:t>
            </a:r>
            <a:r>
              <a:rPr lang="en-GB" altLang="en-US" sz="2500" dirty="0" err="1"/>
              <a:t>Cyrchwyd</a:t>
            </a:r>
            <a:r>
              <a:rPr lang="en-GB" altLang="en-US" sz="2500" dirty="0"/>
              <a:t>/Accessed 21.07.2026)</a:t>
            </a:r>
          </a:p>
          <a:p>
            <a:r>
              <a:rPr lang="en-GB" altLang="en-US" sz="2500" dirty="0"/>
              <a:t>Blakemore S-J. and Frith U. (2005). </a:t>
            </a:r>
            <a:r>
              <a:rPr lang="en-GB" altLang="en-US" sz="2500" i="1" dirty="0"/>
              <a:t>The Learning Brain. </a:t>
            </a:r>
            <a:r>
              <a:rPr lang="en-GB" altLang="en-US" sz="2500" dirty="0"/>
              <a:t>Oxford. Blackwell</a:t>
            </a:r>
          </a:p>
          <a:p>
            <a:r>
              <a:rPr lang="en-GB" altLang="en-US" sz="2500" dirty="0" err="1"/>
              <a:t>Cirik</a:t>
            </a:r>
            <a:r>
              <a:rPr lang="en-GB" altLang="en-US" sz="2500" dirty="0"/>
              <a:t>, I. a Colak, E. (2015) </a:t>
            </a:r>
            <a:r>
              <a:rPr lang="en-GB" altLang="en-US" sz="2500" i="1" dirty="0"/>
              <a:t>Constructivist Learning  Environment: The Teachers’ and Students’ Perspectives. </a:t>
            </a:r>
            <a:r>
              <a:rPr lang="en-GB" altLang="en-US" sz="2500" dirty="0" err="1"/>
              <a:t>Ar</a:t>
            </a:r>
            <a:r>
              <a:rPr lang="en-GB" altLang="en-US" sz="2500" dirty="0"/>
              <a:t> </a:t>
            </a:r>
            <a:r>
              <a:rPr lang="en-GB" altLang="en-US" sz="2500" dirty="0" err="1"/>
              <a:t>gael</a:t>
            </a:r>
            <a:r>
              <a:rPr lang="en-GB" altLang="en-US" sz="2500" dirty="0"/>
              <a:t> </a:t>
            </a:r>
            <a:r>
              <a:rPr lang="en-GB" altLang="en-US" sz="2500" dirty="0" err="1"/>
              <a:t>yn</a:t>
            </a:r>
            <a:r>
              <a:rPr lang="en-GB" altLang="en-US" sz="2500" dirty="0"/>
              <a:t>/ Available at</a:t>
            </a:r>
            <a:r>
              <a:rPr lang="en-GB" altLang="en-US" sz="2500" i="1" dirty="0"/>
              <a:t> </a:t>
            </a:r>
            <a:r>
              <a:rPr lang="en-GB" altLang="en-US" sz="2500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https://www.researchgate.net/publication/280830868_CONSTRUCTIVIST_LEARNING_ENVIRONMENTS_THE_TEACHERS'_AND_STUDENTS'_PERSPECTIVES</a:t>
            </a:r>
            <a:r>
              <a:rPr lang="en-GB" altLang="en-US" sz="2500" dirty="0"/>
              <a:t> (</a:t>
            </a:r>
            <a:r>
              <a:rPr lang="en-GB" altLang="en-US" sz="2500" dirty="0" err="1"/>
              <a:t>Cyrchwyd</a:t>
            </a:r>
            <a:r>
              <a:rPr lang="en-GB" altLang="en-US" sz="2500" dirty="0"/>
              <a:t>/Accessed 21.07.2026)</a:t>
            </a:r>
          </a:p>
          <a:p>
            <a:r>
              <a:rPr lang="en-GB" altLang="en-US" sz="2500" dirty="0"/>
              <a:t>Graf, M. (2009) </a:t>
            </a:r>
            <a:r>
              <a:rPr lang="en-GB" altLang="en-US" sz="2500" i="1" dirty="0"/>
              <a:t>The Teaching Assistants’ Guide to Understanding and Supporting Learning. </a:t>
            </a:r>
            <a:r>
              <a:rPr lang="en-GB" altLang="en-US" sz="2500" dirty="0"/>
              <a:t>London: Continuum.</a:t>
            </a:r>
          </a:p>
          <a:p>
            <a:r>
              <a:rPr lang="en-GB" sz="2500" dirty="0"/>
              <a:t>Gray, C. and </a:t>
            </a:r>
            <a:r>
              <a:rPr lang="en-GB" sz="2500" dirty="0" err="1"/>
              <a:t>Macblain</a:t>
            </a:r>
            <a:r>
              <a:rPr lang="en-GB" sz="2500" dirty="0"/>
              <a:t>, S. (2015) </a:t>
            </a:r>
            <a:r>
              <a:rPr lang="en-GB" sz="2500" i="1" dirty="0"/>
              <a:t>Learning Theories in Childhood. </a:t>
            </a:r>
            <a:r>
              <a:rPr lang="en-GB" sz="2500" dirty="0"/>
              <a:t>London: Sage</a:t>
            </a:r>
          </a:p>
          <a:p>
            <a:pPr fontAlgn="t">
              <a:lnSpc>
                <a:spcPts val="1500"/>
              </a:lnSpc>
            </a:pPr>
            <a:r>
              <a:rPr lang="en-GB" sz="2500" dirty="0">
                <a:cs typeface="Calibri" panose="020F0502020204030204" pitchFamily="34" charset="0"/>
              </a:rPr>
              <a:t>Piaget, J. (1952) </a:t>
            </a:r>
            <a:r>
              <a:rPr lang="en-GB" sz="2500" i="1" dirty="0">
                <a:cs typeface="Calibri" panose="020F0502020204030204" pitchFamily="34" charset="0"/>
              </a:rPr>
              <a:t>The origins of intelligence in children</a:t>
            </a:r>
            <a:r>
              <a:rPr lang="en-GB" sz="2500" dirty="0">
                <a:cs typeface="Calibri" panose="020F0502020204030204" pitchFamily="34" charset="0"/>
              </a:rPr>
              <a:t>. New York: International Universities Press</a:t>
            </a:r>
            <a:endParaRPr lang="en-GB" sz="2500" dirty="0"/>
          </a:p>
          <a:p>
            <a:r>
              <a:rPr lang="en-GB" sz="2500" dirty="0"/>
              <a:t>Skinner, B.F. (1938) </a:t>
            </a:r>
            <a:r>
              <a:rPr lang="en-GB" sz="2500" i="1" dirty="0"/>
              <a:t>The </a:t>
            </a:r>
            <a:r>
              <a:rPr lang="en-GB" sz="2500" i="1" dirty="0" err="1"/>
              <a:t>Behavior</a:t>
            </a:r>
            <a:r>
              <a:rPr lang="en-GB" sz="2500" i="1" dirty="0"/>
              <a:t> of Organisms: An Experimental Analysis</a:t>
            </a:r>
            <a:r>
              <a:rPr lang="en-GB" sz="2500" dirty="0"/>
              <a:t>. New York: Appleton-Century.</a:t>
            </a:r>
          </a:p>
          <a:p>
            <a:r>
              <a:rPr lang="en-GB" sz="2500" dirty="0"/>
              <a:t>Thompson, C. and </a:t>
            </a:r>
            <a:r>
              <a:rPr lang="en-GB" sz="2500" dirty="0" err="1"/>
              <a:t>Spenceley</a:t>
            </a:r>
            <a:r>
              <a:rPr lang="en-GB" sz="2500" dirty="0"/>
              <a:t>, L. (2020) Learning Theories for Everyday Teaching. London: Sage.</a:t>
            </a:r>
          </a:p>
          <a:p>
            <a:r>
              <a:rPr lang="en-GB" sz="2500" dirty="0"/>
              <a:t>UNICEF (2014) </a:t>
            </a:r>
            <a:r>
              <a:rPr lang="en-GB" sz="2500" i="1" dirty="0"/>
              <a:t>Inclusive Education</a:t>
            </a:r>
            <a:r>
              <a:rPr lang="en-GB" sz="2500" dirty="0"/>
              <a:t>. </a:t>
            </a:r>
            <a:r>
              <a:rPr lang="en-GB" sz="2500" dirty="0" err="1"/>
              <a:t>Ar</a:t>
            </a:r>
            <a:r>
              <a:rPr lang="en-GB" sz="2500" dirty="0"/>
              <a:t> </a:t>
            </a:r>
            <a:r>
              <a:rPr lang="en-GB" sz="2500" dirty="0" err="1"/>
              <a:t>gael</a:t>
            </a:r>
            <a:r>
              <a:rPr lang="en-GB" sz="2500" dirty="0"/>
              <a:t> </a:t>
            </a:r>
            <a:r>
              <a:rPr lang="en-GB" sz="2500" dirty="0" err="1"/>
              <a:t>yn</a:t>
            </a:r>
            <a:r>
              <a:rPr lang="en-GB" sz="2500" dirty="0"/>
              <a:t>/Available at </a:t>
            </a:r>
            <a:r>
              <a:rPr lang="en-GB" sz="2500" dirty="0">
                <a:hlinkClick r:id="rId4"/>
              </a:rPr>
              <a:t>https://www.unicef.org/northmacedonia/reports/inclusive-education-teachers-inclusive-child-centred-teaching-and-pedagogy</a:t>
            </a:r>
            <a:r>
              <a:rPr lang="en-GB" sz="2500" dirty="0"/>
              <a:t>  (</a:t>
            </a:r>
            <a:r>
              <a:rPr lang="en-GB" sz="2500" dirty="0" err="1"/>
              <a:t>Cyrchwyd</a:t>
            </a:r>
            <a:r>
              <a:rPr lang="en-GB" sz="2500" dirty="0"/>
              <a:t>/Accessed 21.07.2026)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3323573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3ADACCA7-A0F1-4AED-8127-65658204012C}"/>
    </a:ext>
  </a:extLst>
</a:theme>
</file>

<file path=ppt/theme/theme2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Standard_2023 Accessible" id="{5B2C1888-8C3F-4C68-BAF5-167F4168EEEB}" vid="{86883F0F-287E-4407-A9BD-FB3F2413EBF2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UWTSD_Powerpoint Template Accessible Widescreen_2023 Sept</Template>
  <TotalTime>0</TotalTime>
  <Words>3395</Words>
  <Application>Microsoft Office PowerPoint</Application>
  <PresentationFormat>Widescreen</PresentationFormat>
  <Paragraphs>345</Paragraphs>
  <Slides>39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39</vt:i4>
      </vt:variant>
    </vt:vector>
  </HeadingPairs>
  <TitlesOfParts>
    <vt:vector size="49" baseType="lpstr">
      <vt:lpstr>DengXian</vt:lpstr>
      <vt:lpstr>Arial</vt:lpstr>
      <vt:lpstr>Calibri</vt:lpstr>
      <vt:lpstr>Calibri Light</vt:lpstr>
      <vt:lpstr>Franklin Gothic Book</vt:lpstr>
      <vt:lpstr>Palatino Linotype</vt:lpstr>
      <vt:lpstr>Roboto Medium</vt:lpstr>
      <vt:lpstr>Wingdings</vt:lpstr>
      <vt:lpstr>UWTSD Holding Page</vt:lpstr>
      <vt:lpstr>Accessible 2</vt:lpstr>
      <vt:lpstr>*Microsoft Translate has been used for some slides</vt:lpstr>
      <vt:lpstr>ECIE4018C  Nod                           Aim</vt:lpstr>
      <vt:lpstr>ECIE4008C  Deilliannau Dysgu’r Modwl                Learning Outcomes</vt:lpstr>
      <vt:lpstr>Asesu                          Assessment</vt:lpstr>
      <vt:lpstr> Assessment information </vt:lpstr>
      <vt:lpstr>Addysgeg Gynhwysol = Ymarfer plentyn-ganolog Inclusive pedagogy = Child centred practice</vt:lpstr>
      <vt:lpstr>Addysgeg Gynhwysol = Ymarfer plentyn-ganolog Inclusive pedagogy = Child centred practice</vt:lpstr>
      <vt:lpstr> Theorïau Addysgu                    Learning Theories</vt:lpstr>
      <vt:lpstr>Beth yw Theorïau Dysgu? What are learning theories?</vt:lpstr>
      <vt:lpstr> Damcaniaethau heddiw Today's Theories </vt:lpstr>
      <vt:lpstr>Theorïau Dysgu Pwysig   Key Theories of Learning</vt:lpstr>
      <vt:lpstr>Ymddygiadaeth  (Skinner 1904-1990)</vt:lpstr>
      <vt:lpstr>Behaviourism  (Skinner 1904-1990)</vt:lpstr>
      <vt:lpstr>Blwch Cyflyru Gweithredol Skinner Skinner’s Operant Conditioning Box Bettman Images/Getty Archive  (1942)</vt:lpstr>
      <vt:lpstr>Ymddygiadaeth (Skinner)        Behaviourism (Skinner)</vt:lpstr>
      <vt:lpstr>Ymddygiadaeth yn yr ystafell ddosbarth Behaviourism in the classroom</vt:lpstr>
      <vt:lpstr>Rhai Adnoddau a Strategaethau Ymddygiadwyr Some Behaviourist Resources and Strategies that act as reinforcers</vt:lpstr>
      <vt:lpstr> Assessment Connection: Skinner </vt:lpstr>
      <vt:lpstr>Lluniadaeth (Jean Piaget 1896-1980) Constructivism (Jean Piaget 1896-1980)</vt:lpstr>
      <vt:lpstr>Lluniadaeth (Piaget) Constructivism (Piaget)</vt:lpstr>
      <vt:lpstr>Lluniadaeth (Piaget) Constructivism (Piaget)</vt:lpstr>
      <vt:lpstr>Modelau meddyliol(Sgemâu) Mental Models (Schemas)</vt:lpstr>
      <vt:lpstr>Modelau meddyliol(Sgemâu) Mental Models (Schemas)</vt:lpstr>
      <vt:lpstr>Beth yw sgema? </vt:lpstr>
      <vt:lpstr>What is a schema?</vt:lpstr>
      <vt:lpstr>Yna mae'n gweld.... Then he sees…</vt:lpstr>
      <vt:lpstr>Cymathu : Trwy'r broses hon o gymathu mae'r babi yn gallu addasu sgema presennol er mwyn gwneud synnwyr o'r profiad newydd Assimilation: Through this process of assimilation the baby is able to adapt an existing schema in order to make sense of the new experience </vt:lpstr>
      <vt:lpstr>   Cymathu                                 Asssimilation</vt:lpstr>
      <vt:lpstr>PowerPoint Presentation</vt:lpstr>
      <vt:lpstr>Cyfaddasu Nid yw profiad newydd yn 'cyd-fynd â'r ddealltwriaeth bresennol ac mae'n rhaid i rywfaint o addasiad (cyfaddsu) mewn dealltwriaeth ddigwydd Accommodation: A new experience does not ‘fit’ with existing understandings and some adjustment (accommodation) in understanding must take place</vt:lpstr>
      <vt:lpstr>Beth???      What???</vt:lpstr>
      <vt:lpstr>Mae categorïau yn dod yn fwyfwy cymhleth wrth i blant ddysgu Categories become increasingly complex as children learn</vt:lpstr>
      <vt:lpstr>Ecwilibriwm         Equilibrium</vt:lpstr>
      <vt:lpstr>Y dysgwr gweithredol, The active learner, yr unig wyddonydd Graf (2009)     the lone scientist Graf (2009)</vt:lpstr>
      <vt:lpstr>Camau Datblygiad Gwybyddol Piaget             Piaget’s Stages of Cognitive Development</vt:lpstr>
      <vt:lpstr>Rhai Adnoddau a Strategaethau Lluniadaeth Examples of constructivist resources and strategies</vt:lpstr>
      <vt:lpstr> Assessment Connection: Piaget </vt:lpstr>
      <vt:lpstr> Task: Think of a learner.  Identify a support strategy &amp; how it is linked to theory. </vt:lpstr>
      <vt:lpstr>Cyfeiriadau/References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Natasha Young</dc:creator>
  <cp:lastModifiedBy>Sue Ainsworth</cp:lastModifiedBy>
  <cp:revision>17</cp:revision>
  <dcterms:created xsi:type="dcterms:W3CDTF">2022-06-22T10:03:12Z</dcterms:created>
  <dcterms:modified xsi:type="dcterms:W3CDTF">2026-09-08T13:38:28Z</dcterms:modified>
</cp:coreProperties>
</file>