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56" r:id="rId1"/>
  </p:sldMasterIdLst>
  <p:notesMasterIdLst>
    <p:notesMasterId r:id="rId43"/>
  </p:notesMasterIdLst>
  <p:handoutMasterIdLst>
    <p:handoutMasterId r:id="rId44"/>
  </p:handoutMasterIdLst>
  <p:sldIdLst>
    <p:sldId id="290" r:id="rId2"/>
    <p:sldId id="421" r:id="rId3"/>
    <p:sldId id="764" r:id="rId4"/>
    <p:sldId id="765" r:id="rId5"/>
    <p:sldId id="757" r:id="rId6"/>
    <p:sldId id="762" r:id="rId7"/>
    <p:sldId id="778" r:id="rId8"/>
    <p:sldId id="419" r:id="rId9"/>
    <p:sldId id="408" r:id="rId10"/>
    <p:sldId id="766" r:id="rId11"/>
    <p:sldId id="410" r:id="rId12"/>
    <p:sldId id="775" r:id="rId13"/>
    <p:sldId id="776" r:id="rId14"/>
    <p:sldId id="779" r:id="rId15"/>
    <p:sldId id="767" r:id="rId16"/>
    <p:sldId id="269" r:id="rId17"/>
    <p:sldId id="304" r:id="rId18"/>
    <p:sldId id="772" r:id="rId19"/>
    <p:sldId id="303" r:id="rId20"/>
    <p:sldId id="307" r:id="rId21"/>
    <p:sldId id="321" r:id="rId22"/>
    <p:sldId id="308" r:id="rId23"/>
    <p:sldId id="319" r:id="rId24"/>
    <p:sldId id="320" r:id="rId25"/>
    <p:sldId id="317" r:id="rId26"/>
    <p:sldId id="305" r:id="rId27"/>
    <p:sldId id="286" r:id="rId28"/>
    <p:sldId id="299" r:id="rId29"/>
    <p:sldId id="306" r:id="rId30"/>
    <p:sldId id="310" r:id="rId31"/>
    <p:sldId id="311" r:id="rId32"/>
    <p:sldId id="312" r:id="rId33"/>
    <p:sldId id="314" r:id="rId34"/>
    <p:sldId id="313" r:id="rId35"/>
    <p:sldId id="270" r:id="rId36"/>
    <p:sldId id="771" r:id="rId37"/>
    <p:sldId id="315" r:id="rId38"/>
    <p:sldId id="763" r:id="rId39"/>
    <p:sldId id="289" r:id="rId40"/>
    <p:sldId id="406" r:id="rId41"/>
    <p:sldId id="780" r:id="rId42"/>
  </p:sldIdLst>
  <p:sldSz cx="9144000" cy="6858000" type="screen4x3"/>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e Williams" initials="CW" lastIdx="10" clrIdx="0">
    <p:extLst>
      <p:ext uri="{19B8F6BF-5375-455C-9EA6-DF929625EA0E}">
        <p15:presenceInfo xmlns:p15="http://schemas.microsoft.com/office/powerpoint/2012/main" userId="S::claire.turner@powys.gov.uk::d1c03978-6867-453d-83b7-0cb8df1dc02d" providerId="AD"/>
      </p:ext>
    </p:extLst>
  </p:cmAuthor>
  <p:cmAuthor id="2" name="Paula McCreary" initials="PM" lastIdx="2" clrIdx="1">
    <p:extLst>
      <p:ext uri="{19B8F6BF-5375-455C-9EA6-DF929625EA0E}">
        <p15:presenceInfo xmlns:p15="http://schemas.microsoft.com/office/powerpoint/2012/main" userId="Paula McCrea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121" autoAdjust="0"/>
    <p:restoredTop sz="94521" autoAdjust="0"/>
  </p:normalViewPr>
  <p:slideViewPr>
    <p:cSldViewPr>
      <p:cViewPr varScale="1">
        <p:scale>
          <a:sx n="120" d="100"/>
          <a:sy n="120" d="100"/>
        </p:scale>
        <p:origin x="184"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6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5" Type="http://schemas.openxmlformats.org/officeDocument/2006/relationships/image" Target="../media/image18.svg"/><Relationship Id="rId4" Type="http://schemas.openxmlformats.org/officeDocument/2006/relationships/image" Target="../media/image17.svg"/></Relationships>
</file>

<file path=ppt/diagrams/_rels/data3.xml.rels><?xml version="1.0" encoding="UTF-8" standalone="yes"?>
<Relationships xmlns="http://schemas.openxmlformats.org/package/2006/relationships"><Relationship Id="rId2" Type="http://schemas.openxmlformats.org/officeDocument/2006/relationships/image" Target="../media/image34.svg"/><Relationship Id="rId1"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5" Type="http://schemas.openxmlformats.org/officeDocument/2006/relationships/image" Target="../media/image18.sv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2" Type="http://schemas.openxmlformats.org/officeDocument/2006/relationships/image" Target="../media/image34.svg"/><Relationship Id="rId1"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5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83AEE3-21D3-4A1E-9DA6-2A102E4D640D}" type="doc">
      <dgm:prSet loTypeId="urn:microsoft.com/office/officeart/2018/2/layout/IconVerticalSolidList" loCatId="icon" qsTypeId="urn:microsoft.com/office/officeart/2005/8/quickstyle/simple1#82" qsCatId="simple" csTypeId="urn:microsoft.com/office/officeart/2018/5/colors/Iconchunking_neutralicontext_colorful5" csCatId="colorful" phldr="1"/>
      <dgm:spPr/>
      <dgm:t>
        <a:bodyPr/>
        <a:lstStyle/>
        <a:p>
          <a:endParaRPr lang="en-US"/>
        </a:p>
      </dgm:t>
    </dgm:pt>
    <dgm:pt modelId="{20D4721C-0A62-4CEF-BB8B-50A7773F9BD6}">
      <dgm:prSet/>
      <dgm:spPr/>
      <dgm:t>
        <a:bodyPr/>
        <a:lstStyle/>
        <a:p>
          <a:pPr>
            <a:lnSpc>
              <a:spcPct val="100000"/>
            </a:lnSpc>
          </a:pPr>
          <a:r>
            <a:rPr lang="en-GB"/>
            <a:t>Function</a:t>
          </a:r>
          <a:endParaRPr lang="en-US"/>
        </a:p>
      </dgm:t>
    </dgm:pt>
    <dgm:pt modelId="{59FF1007-9DDB-4FD2-A9A1-6F526AE236DE}" type="parTrans" cxnId="{4ED52F7E-6268-4438-95B5-76B66763FB93}">
      <dgm:prSet/>
      <dgm:spPr/>
      <dgm:t>
        <a:bodyPr/>
        <a:lstStyle/>
        <a:p>
          <a:endParaRPr lang="en-US"/>
        </a:p>
      </dgm:t>
    </dgm:pt>
    <dgm:pt modelId="{969EF21C-959C-4BFC-AB30-F5CBF2DB2F6E}" type="sibTrans" cxnId="{4ED52F7E-6268-4438-95B5-76B66763FB93}">
      <dgm:prSet/>
      <dgm:spPr/>
      <dgm:t>
        <a:bodyPr/>
        <a:lstStyle/>
        <a:p>
          <a:endParaRPr lang="en-US"/>
        </a:p>
      </dgm:t>
    </dgm:pt>
    <dgm:pt modelId="{F8BD53C0-FFCD-4327-8FF8-0A87E7D75CDC}">
      <dgm:prSet/>
      <dgm:spPr/>
      <dgm:t>
        <a:bodyPr/>
        <a:lstStyle/>
        <a:p>
          <a:pPr>
            <a:lnSpc>
              <a:spcPct val="100000"/>
            </a:lnSpc>
          </a:pPr>
          <a:r>
            <a:rPr lang="en-GB"/>
            <a:t>Protection and prevention </a:t>
          </a:r>
          <a:endParaRPr lang="en-US"/>
        </a:p>
      </dgm:t>
    </dgm:pt>
    <dgm:pt modelId="{359A41E0-D409-4D49-94C8-60AFE411DFCE}" type="parTrans" cxnId="{73CCC4E6-E6B8-4F78-82F2-898F6C3C4C0B}">
      <dgm:prSet/>
      <dgm:spPr/>
      <dgm:t>
        <a:bodyPr/>
        <a:lstStyle/>
        <a:p>
          <a:endParaRPr lang="en-US"/>
        </a:p>
      </dgm:t>
    </dgm:pt>
    <dgm:pt modelId="{BDAAD313-FFF5-4795-BAF7-5D0069BCA973}" type="sibTrans" cxnId="{73CCC4E6-E6B8-4F78-82F2-898F6C3C4C0B}">
      <dgm:prSet/>
      <dgm:spPr/>
      <dgm:t>
        <a:bodyPr/>
        <a:lstStyle/>
        <a:p>
          <a:endParaRPr lang="en-US"/>
        </a:p>
      </dgm:t>
    </dgm:pt>
    <dgm:pt modelId="{7335E2D0-7036-48F5-8587-2419DAB71A30}">
      <dgm:prSet/>
      <dgm:spPr/>
      <dgm:t>
        <a:bodyPr/>
        <a:lstStyle/>
        <a:p>
          <a:pPr>
            <a:lnSpc>
              <a:spcPct val="100000"/>
            </a:lnSpc>
          </a:pPr>
          <a:r>
            <a:rPr lang="en-GB"/>
            <a:t>Contribute to national policy/procedure</a:t>
          </a:r>
          <a:endParaRPr lang="en-US"/>
        </a:p>
      </dgm:t>
    </dgm:pt>
    <dgm:pt modelId="{5B1CFA3D-3DFA-4EE7-9730-8368F2C877BA}" type="parTrans" cxnId="{64D99E48-AC78-40C8-B6B3-8D92956D835F}">
      <dgm:prSet/>
      <dgm:spPr/>
      <dgm:t>
        <a:bodyPr/>
        <a:lstStyle/>
        <a:p>
          <a:endParaRPr lang="en-US"/>
        </a:p>
      </dgm:t>
    </dgm:pt>
    <dgm:pt modelId="{766154DE-C16E-4E67-90FD-92CEADECA3BC}" type="sibTrans" cxnId="{64D99E48-AC78-40C8-B6B3-8D92956D835F}">
      <dgm:prSet/>
      <dgm:spPr/>
      <dgm:t>
        <a:bodyPr/>
        <a:lstStyle/>
        <a:p>
          <a:endParaRPr lang="en-US"/>
        </a:p>
      </dgm:t>
    </dgm:pt>
    <dgm:pt modelId="{EDD96FD2-56E8-4046-A023-0C97F902F380}">
      <dgm:prSet/>
      <dgm:spPr/>
      <dgm:t>
        <a:bodyPr/>
        <a:lstStyle/>
        <a:p>
          <a:pPr>
            <a:lnSpc>
              <a:spcPct val="100000"/>
            </a:lnSpc>
          </a:pPr>
          <a:r>
            <a:rPr lang="en-GB"/>
            <a:t>Raise awareness</a:t>
          </a:r>
          <a:endParaRPr lang="en-US"/>
        </a:p>
      </dgm:t>
    </dgm:pt>
    <dgm:pt modelId="{C0663794-C4C8-4790-BA9E-73E22960C56F}" type="parTrans" cxnId="{3F40F7C9-EB38-4B04-B263-1FE9907BBD23}">
      <dgm:prSet/>
      <dgm:spPr/>
      <dgm:t>
        <a:bodyPr/>
        <a:lstStyle/>
        <a:p>
          <a:endParaRPr lang="en-US"/>
        </a:p>
      </dgm:t>
    </dgm:pt>
    <dgm:pt modelId="{08E9877D-274B-4080-AE8E-C776C999F3EF}" type="sibTrans" cxnId="{3F40F7C9-EB38-4B04-B263-1FE9907BBD23}">
      <dgm:prSet/>
      <dgm:spPr/>
      <dgm:t>
        <a:bodyPr/>
        <a:lstStyle/>
        <a:p>
          <a:endParaRPr lang="en-US"/>
        </a:p>
      </dgm:t>
    </dgm:pt>
    <dgm:pt modelId="{A4ACCD31-14DE-41B7-BE89-0EBB2192B2B1}">
      <dgm:prSet/>
      <dgm:spPr/>
      <dgm:t>
        <a:bodyPr/>
        <a:lstStyle/>
        <a:p>
          <a:pPr>
            <a:lnSpc>
              <a:spcPct val="100000"/>
            </a:lnSpc>
          </a:pPr>
          <a:r>
            <a:rPr lang="en-GB"/>
            <a:t>Review efficiency</a:t>
          </a:r>
          <a:endParaRPr lang="en-US"/>
        </a:p>
      </dgm:t>
    </dgm:pt>
    <dgm:pt modelId="{21285A9E-D276-4816-BA14-8E0AD18C4BDC}" type="parTrans" cxnId="{8AB1FB0B-D725-4236-BBB0-65D7AC5ACA15}">
      <dgm:prSet/>
      <dgm:spPr/>
      <dgm:t>
        <a:bodyPr/>
        <a:lstStyle/>
        <a:p>
          <a:endParaRPr lang="en-US"/>
        </a:p>
      </dgm:t>
    </dgm:pt>
    <dgm:pt modelId="{DB765F4B-A195-4C78-BBDD-F2086350BDE7}" type="sibTrans" cxnId="{8AB1FB0B-D725-4236-BBB0-65D7AC5ACA15}">
      <dgm:prSet/>
      <dgm:spPr/>
      <dgm:t>
        <a:bodyPr/>
        <a:lstStyle/>
        <a:p>
          <a:endParaRPr lang="en-US"/>
        </a:p>
      </dgm:t>
    </dgm:pt>
    <dgm:pt modelId="{DFB97E1B-0A1E-461E-AC95-B8CCA7DFEC03}">
      <dgm:prSet/>
      <dgm:spPr/>
      <dgm:t>
        <a:bodyPr/>
        <a:lstStyle/>
        <a:p>
          <a:pPr>
            <a:lnSpc>
              <a:spcPct val="100000"/>
            </a:lnSpc>
          </a:pPr>
          <a:r>
            <a:rPr lang="en-GB"/>
            <a:t>Practice reviews and audits</a:t>
          </a:r>
          <a:endParaRPr lang="en-US"/>
        </a:p>
      </dgm:t>
    </dgm:pt>
    <dgm:pt modelId="{6B043413-1E78-4791-8EB7-E52A95C71834}" type="parTrans" cxnId="{0E1B10A3-2CEF-4717-813E-89121136BC5F}">
      <dgm:prSet/>
      <dgm:spPr/>
      <dgm:t>
        <a:bodyPr/>
        <a:lstStyle/>
        <a:p>
          <a:endParaRPr lang="en-US"/>
        </a:p>
      </dgm:t>
    </dgm:pt>
    <dgm:pt modelId="{EB82951E-DF2F-4AE5-BCBB-1F56417C5424}" type="sibTrans" cxnId="{0E1B10A3-2CEF-4717-813E-89121136BC5F}">
      <dgm:prSet/>
      <dgm:spPr/>
      <dgm:t>
        <a:bodyPr/>
        <a:lstStyle/>
        <a:p>
          <a:endParaRPr lang="en-US"/>
        </a:p>
      </dgm:t>
    </dgm:pt>
    <dgm:pt modelId="{D675C760-80BD-4C0C-9DE5-10FEFDFA3859}">
      <dgm:prSet/>
      <dgm:spPr/>
      <dgm:t>
        <a:bodyPr/>
        <a:lstStyle/>
        <a:p>
          <a:pPr>
            <a:lnSpc>
              <a:spcPct val="100000"/>
            </a:lnSpc>
          </a:pPr>
          <a:r>
            <a:rPr lang="en-GB"/>
            <a:t>Disseminate information</a:t>
          </a:r>
          <a:endParaRPr lang="en-US"/>
        </a:p>
      </dgm:t>
    </dgm:pt>
    <dgm:pt modelId="{DF02483C-F4E3-426C-97CB-57FA416A367B}" type="parTrans" cxnId="{D563DFD1-3991-43C2-83E5-7617AC91FCCC}">
      <dgm:prSet/>
      <dgm:spPr/>
      <dgm:t>
        <a:bodyPr/>
        <a:lstStyle/>
        <a:p>
          <a:endParaRPr lang="en-US"/>
        </a:p>
      </dgm:t>
    </dgm:pt>
    <dgm:pt modelId="{32BF5C23-C9CB-4942-A94F-F0057C5A2E21}" type="sibTrans" cxnId="{D563DFD1-3991-43C2-83E5-7617AC91FCCC}">
      <dgm:prSet/>
      <dgm:spPr/>
      <dgm:t>
        <a:bodyPr/>
        <a:lstStyle/>
        <a:p>
          <a:endParaRPr lang="en-US"/>
        </a:p>
      </dgm:t>
    </dgm:pt>
    <dgm:pt modelId="{74D88033-A716-4F43-93F4-1B73AA00E5DA}">
      <dgm:prSet/>
      <dgm:spPr/>
      <dgm:t>
        <a:bodyPr/>
        <a:lstStyle/>
        <a:p>
          <a:pPr>
            <a:lnSpc>
              <a:spcPct val="100000"/>
            </a:lnSpc>
          </a:pPr>
          <a:r>
            <a:rPr lang="en-GB"/>
            <a:t>Cooperate with other boards.</a:t>
          </a:r>
          <a:endParaRPr lang="en-US"/>
        </a:p>
      </dgm:t>
    </dgm:pt>
    <dgm:pt modelId="{29C4F505-4BB1-4DE9-8FEA-68D79766D814}" type="parTrans" cxnId="{9D102AFC-5860-4D69-A64F-53AD7DFDA8B8}">
      <dgm:prSet/>
      <dgm:spPr/>
      <dgm:t>
        <a:bodyPr/>
        <a:lstStyle/>
        <a:p>
          <a:endParaRPr lang="en-US"/>
        </a:p>
      </dgm:t>
    </dgm:pt>
    <dgm:pt modelId="{47ABF462-CE47-447D-9103-60063304F823}" type="sibTrans" cxnId="{9D102AFC-5860-4D69-A64F-53AD7DFDA8B8}">
      <dgm:prSet/>
      <dgm:spPr/>
      <dgm:t>
        <a:bodyPr/>
        <a:lstStyle/>
        <a:p>
          <a:endParaRPr lang="en-US"/>
        </a:p>
      </dgm:t>
    </dgm:pt>
    <dgm:pt modelId="{960263D3-69D5-479D-BC3A-BBCE0E3B042C}" type="pres">
      <dgm:prSet presAssocID="{D783AEE3-21D3-4A1E-9DA6-2A102E4D640D}" presName="root" presStyleCnt="0">
        <dgm:presLayoutVars>
          <dgm:dir/>
          <dgm:resizeHandles val="exact"/>
        </dgm:presLayoutVars>
      </dgm:prSet>
      <dgm:spPr/>
    </dgm:pt>
    <dgm:pt modelId="{80FECED5-CEF9-47E6-98B9-19D5BBECECA4}" type="pres">
      <dgm:prSet presAssocID="{20D4721C-0A62-4CEF-BB8B-50A7773F9BD6}" presName="compNode" presStyleCnt="0"/>
      <dgm:spPr/>
    </dgm:pt>
    <dgm:pt modelId="{DDE64E7F-9FDB-4953-AD78-BFBB28752DF3}" type="pres">
      <dgm:prSet presAssocID="{20D4721C-0A62-4CEF-BB8B-50A7773F9BD6}" presName="bgRect" presStyleLbl="bgShp" presStyleIdx="0" presStyleCnt="8"/>
      <dgm:spPr/>
    </dgm:pt>
    <dgm:pt modelId="{2D4353A6-759A-4BCD-9E82-98CBE7163332}" type="pres">
      <dgm:prSet presAssocID="{20D4721C-0A62-4CEF-BB8B-50A7773F9BD6}"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ument"/>
        </a:ext>
      </dgm:extLst>
    </dgm:pt>
    <dgm:pt modelId="{9305487B-CEB4-41B1-9453-DB89526FA543}" type="pres">
      <dgm:prSet presAssocID="{20D4721C-0A62-4CEF-BB8B-50A7773F9BD6}" presName="spaceRect" presStyleCnt="0"/>
      <dgm:spPr/>
    </dgm:pt>
    <dgm:pt modelId="{368B8333-C6A1-423D-93F4-4F71A241D414}" type="pres">
      <dgm:prSet presAssocID="{20D4721C-0A62-4CEF-BB8B-50A7773F9BD6}" presName="parTx" presStyleLbl="revTx" presStyleIdx="0" presStyleCnt="8">
        <dgm:presLayoutVars>
          <dgm:chMax val="0"/>
          <dgm:chPref val="0"/>
        </dgm:presLayoutVars>
      </dgm:prSet>
      <dgm:spPr/>
    </dgm:pt>
    <dgm:pt modelId="{FC8863BD-B533-4511-A256-802C50DB28B3}" type="pres">
      <dgm:prSet presAssocID="{969EF21C-959C-4BFC-AB30-F5CBF2DB2F6E}" presName="sibTrans" presStyleCnt="0"/>
      <dgm:spPr/>
    </dgm:pt>
    <dgm:pt modelId="{50F6613C-F743-43DB-817E-A628AEFD5FA0}" type="pres">
      <dgm:prSet presAssocID="{F8BD53C0-FFCD-4327-8FF8-0A87E7D75CDC}" presName="compNode" presStyleCnt="0"/>
      <dgm:spPr/>
    </dgm:pt>
    <dgm:pt modelId="{2B0B7882-0F41-4F58-A16F-A586FCA65E28}" type="pres">
      <dgm:prSet presAssocID="{F8BD53C0-FFCD-4327-8FF8-0A87E7D75CDC}" presName="bgRect" presStyleLbl="bgShp" presStyleIdx="1" presStyleCnt="8"/>
      <dgm:spPr/>
    </dgm:pt>
    <dgm:pt modelId="{E051F016-869E-4B10-BCC1-D8D10F08FF17}" type="pres">
      <dgm:prSet presAssocID="{F8BD53C0-FFCD-4327-8FF8-0A87E7D75CDC}"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61F781D2-22EF-48BA-B2B6-3D671A975547}" type="pres">
      <dgm:prSet presAssocID="{F8BD53C0-FFCD-4327-8FF8-0A87E7D75CDC}" presName="spaceRect" presStyleCnt="0"/>
      <dgm:spPr/>
    </dgm:pt>
    <dgm:pt modelId="{EDB85FAB-9ABD-4CF7-B653-030A3A2D094A}" type="pres">
      <dgm:prSet presAssocID="{F8BD53C0-FFCD-4327-8FF8-0A87E7D75CDC}" presName="parTx" presStyleLbl="revTx" presStyleIdx="1" presStyleCnt="8">
        <dgm:presLayoutVars>
          <dgm:chMax val="0"/>
          <dgm:chPref val="0"/>
        </dgm:presLayoutVars>
      </dgm:prSet>
      <dgm:spPr/>
    </dgm:pt>
    <dgm:pt modelId="{D5B9E667-24F6-427B-9312-F2E2FE3F7D4C}" type="pres">
      <dgm:prSet presAssocID="{BDAAD313-FFF5-4795-BAF7-5D0069BCA973}" presName="sibTrans" presStyleCnt="0"/>
      <dgm:spPr/>
    </dgm:pt>
    <dgm:pt modelId="{2897CF27-C6C5-48A5-90CF-3D5CC3E3AF3D}" type="pres">
      <dgm:prSet presAssocID="{7335E2D0-7036-48F5-8587-2419DAB71A30}" presName="compNode" presStyleCnt="0"/>
      <dgm:spPr/>
    </dgm:pt>
    <dgm:pt modelId="{3FC4B9CD-BA1A-45E4-B656-274DF6AD907C}" type="pres">
      <dgm:prSet presAssocID="{7335E2D0-7036-48F5-8587-2419DAB71A30}" presName="bgRect" presStyleLbl="bgShp" presStyleIdx="2" presStyleCnt="8"/>
      <dgm:spPr/>
    </dgm:pt>
    <dgm:pt modelId="{6B38FB9E-E361-412B-9D49-6FA5A39DDFFA}" type="pres">
      <dgm:prSet presAssocID="{7335E2D0-7036-48F5-8587-2419DAB71A30}"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Judge"/>
        </a:ext>
      </dgm:extLst>
    </dgm:pt>
    <dgm:pt modelId="{07ABF58A-3748-4152-BCF9-707CDFF4B18D}" type="pres">
      <dgm:prSet presAssocID="{7335E2D0-7036-48F5-8587-2419DAB71A30}" presName="spaceRect" presStyleCnt="0"/>
      <dgm:spPr/>
    </dgm:pt>
    <dgm:pt modelId="{30B86173-94B0-4457-80EE-000382AB1FFC}" type="pres">
      <dgm:prSet presAssocID="{7335E2D0-7036-48F5-8587-2419DAB71A30}" presName="parTx" presStyleLbl="revTx" presStyleIdx="2" presStyleCnt="8">
        <dgm:presLayoutVars>
          <dgm:chMax val="0"/>
          <dgm:chPref val="0"/>
        </dgm:presLayoutVars>
      </dgm:prSet>
      <dgm:spPr/>
    </dgm:pt>
    <dgm:pt modelId="{A1852044-6144-4672-BC02-0FD30D9714D4}" type="pres">
      <dgm:prSet presAssocID="{766154DE-C16E-4E67-90FD-92CEADECA3BC}" presName="sibTrans" presStyleCnt="0"/>
      <dgm:spPr/>
    </dgm:pt>
    <dgm:pt modelId="{ECF80D0E-891E-4212-95D0-32EB720AB511}" type="pres">
      <dgm:prSet presAssocID="{EDD96FD2-56E8-4046-A023-0C97F902F380}" presName="compNode" presStyleCnt="0"/>
      <dgm:spPr/>
    </dgm:pt>
    <dgm:pt modelId="{3A939E62-0E8E-4109-B2F2-2C79E88E1612}" type="pres">
      <dgm:prSet presAssocID="{EDD96FD2-56E8-4046-A023-0C97F902F380}" presName="bgRect" presStyleLbl="bgShp" presStyleIdx="3" presStyleCnt="8"/>
      <dgm:spPr/>
    </dgm:pt>
    <dgm:pt modelId="{90F3B460-A211-4E46-A3D2-DBB77C9E4712}" type="pres">
      <dgm:prSet presAssocID="{EDD96FD2-56E8-4046-A023-0C97F902F380}"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gaphone"/>
        </a:ext>
      </dgm:extLst>
    </dgm:pt>
    <dgm:pt modelId="{7702C622-0A5B-4826-8E79-4D6BCED0ED6A}" type="pres">
      <dgm:prSet presAssocID="{EDD96FD2-56E8-4046-A023-0C97F902F380}" presName="spaceRect" presStyleCnt="0"/>
      <dgm:spPr/>
    </dgm:pt>
    <dgm:pt modelId="{DC04E2BF-AA5F-493E-90BE-65A43B87AFD7}" type="pres">
      <dgm:prSet presAssocID="{EDD96FD2-56E8-4046-A023-0C97F902F380}" presName="parTx" presStyleLbl="revTx" presStyleIdx="3" presStyleCnt="8">
        <dgm:presLayoutVars>
          <dgm:chMax val="0"/>
          <dgm:chPref val="0"/>
        </dgm:presLayoutVars>
      </dgm:prSet>
      <dgm:spPr/>
    </dgm:pt>
    <dgm:pt modelId="{005154A2-E76B-4CA2-AD65-289B7EB2CB7F}" type="pres">
      <dgm:prSet presAssocID="{08E9877D-274B-4080-AE8E-C776C999F3EF}" presName="sibTrans" presStyleCnt="0"/>
      <dgm:spPr/>
    </dgm:pt>
    <dgm:pt modelId="{A29E6FEC-E0D9-4AD5-AF5D-7E556EF04C43}" type="pres">
      <dgm:prSet presAssocID="{A4ACCD31-14DE-41B7-BE89-0EBB2192B2B1}" presName="compNode" presStyleCnt="0"/>
      <dgm:spPr/>
    </dgm:pt>
    <dgm:pt modelId="{2D676F0E-A46C-4E3B-B408-DEF376EDBEC5}" type="pres">
      <dgm:prSet presAssocID="{A4ACCD31-14DE-41B7-BE89-0EBB2192B2B1}" presName="bgRect" presStyleLbl="bgShp" presStyleIdx="4" presStyleCnt="8"/>
      <dgm:spPr/>
    </dgm:pt>
    <dgm:pt modelId="{B1DF5E44-501C-4307-9FBD-42A8FC2378C6}" type="pres">
      <dgm:prSet presAssocID="{A4ACCD31-14DE-41B7-BE89-0EBB2192B2B1}"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auge"/>
        </a:ext>
      </dgm:extLst>
    </dgm:pt>
    <dgm:pt modelId="{2B9F8CCC-6602-4E98-A89C-501C0344395E}" type="pres">
      <dgm:prSet presAssocID="{A4ACCD31-14DE-41B7-BE89-0EBB2192B2B1}" presName="spaceRect" presStyleCnt="0"/>
      <dgm:spPr/>
    </dgm:pt>
    <dgm:pt modelId="{5AD9FBDC-ED8A-45F9-8C1E-3CA6E866B516}" type="pres">
      <dgm:prSet presAssocID="{A4ACCD31-14DE-41B7-BE89-0EBB2192B2B1}" presName="parTx" presStyleLbl="revTx" presStyleIdx="4" presStyleCnt="8">
        <dgm:presLayoutVars>
          <dgm:chMax val="0"/>
          <dgm:chPref val="0"/>
        </dgm:presLayoutVars>
      </dgm:prSet>
      <dgm:spPr/>
    </dgm:pt>
    <dgm:pt modelId="{BBEB0B37-D8E3-4674-825C-F1795E0ED206}" type="pres">
      <dgm:prSet presAssocID="{DB765F4B-A195-4C78-BBDD-F2086350BDE7}" presName="sibTrans" presStyleCnt="0"/>
      <dgm:spPr/>
    </dgm:pt>
    <dgm:pt modelId="{A9F96E4B-0CAA-4151-96B7-A785F7DD662C}" type="pres">
      <dgm:prSet presAssocID="{DFB97E1B-0A1E-461E-AC95-B8CCA7DFEC03}" presName="compNode" presStyleCnt="0"/>
      <dgm:spPr/>
    </dgm:pt>
    <dgm:pt modelId="{BCCF8B0A-F1E8-40EA-A890-3BB3461CA4C0}" type="pres">
      <dgm:prSet presAssocID="{DFB97E1B-0A1E-461E-AC95-B8CCA7DFEC03}" presName="bgRect" presStyleLbl="bgShp" presStyleIdx="5" presStyleCnt="8"/>
      <dgm:spPr/>
    </dgm:pt>
    <dgm:pt modelId="{F0EEAF12-FE96-4967-B8F3-5217D1503567}" type="pres">
      <dgm:prSet presAssocID="{DFB97E1B-0A1E-461E-AC95-B8CCA7DFEC03}"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026FE614-8BB6-4541-B9D8-6D9E2978B784}" type="pres">
      <dgm:prSet presAssocID="{DFB97E1B-0A1E-461E-AC95-B8CCA7DFEC03}" presName="spaceRect" presStyleCnt="0"/>
      <dgm:spPr/>
    </dgm:pt>
    <dgm:pt modelId="{90A17C2C-F846-49B3-8B75-C2366B91CA79}" type="pres">
      <dgm:prSet presAssocID="{DFB97E1B-0A1E-461E-AC95-B8CCA7DFEC03}" presName="parTx" presStyleLbl="revTx" presStyleIdx="5" presStyleCnt="8">
        <dgm:presLayoutVars>
          <dgm:chMax val="0"/>
          <dgm:chPref val="0"/>
        </dgm:presLayoutVars>
      </dgm:prSet>
      <dgm:spPr/>
    </dgm:pt>
    <dgm:pt modelId="{05FDF605-E1BB-4309-91E4-4D0609FD6676}" type="pres">
      <dgm:prSet presAssocID="{EB82951E-DF2F-4AE5-BCBB-1F56417C5424}" presName="sibTrans" presStyleCnt="0"/>
      <dgm:spPr/>
    </dgm:pt>
    <dgm:pt modelId="{543ED873-8F7B-45B0-8FD8-84E02EDC3DE6}" type="pres">
      <dgm:prSet presAssocID="{D675C760-80BD-4C0C-9DE5-10FEFDFA3859}" presName="compNode" presStyleCnt="0"/>
      <dgm:spPr/>
    </dgm:pt>
    <dgm:pt modelId="{4E5E5DCF-CB45-4C1F-A5CA-A8C5506FF2BC}" type="pres">
      <dgm:prSet presAssocID="{D675C760-80BD-4C0C-9DE5-10FEFDFA3859}" presName="bgRect" presStyleLbl="bgShp" presStyleIdx="6" presStyleCnt="8"/>
      <dgm:spPr/>
    </dgm:pt>
    <dgm:pt modelId="{B4068041-3003-4763-BDCB-18A2FBAFF295}" type="pres">
      <dgm:prSet presAssocID="{D675C760-80BD-4C0C-9DE5-10FEFDFA3859}"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Newspaper"/>
        </a:ext>
      </dgm:extLst>
    </dgm:pt>
    <dgm:pt modelId="{F98D1616-A0AE-40FC-BCBE-C4230EC25A53}" type="pres">
      <dgm:prSet presAssocID="{D675C760-80BD-4C0C-9DE5-10FEFDFA3859}" presName="spaceRect" presStyleCnt="0"/>
      <dgm:spPr/>
    </dgm:pt>
    <dgm:pt modelId="{5952D8CD-D9C7-4CA6-AE73-AB1BAA3BA6A5}" type="pres">
      <dgm:prSet presAssocID="{D675C760-80BD-4C0C-9DE5-10FEFDFA3859}" presName="parTx" presStyleLbl="revTx" presStyleIdx="6" presStyleCnt="8">
        <dgm:presLayoutVars>
          <dgm:chMax val="0"/>
          <dgm:chPref val="0"/>
        </dgm:presLayoutVars>
      </dgm:prSet>
      <dgm:spPr/>
    </dgm:pt>
    <dgm:pt modelId="{2925D180-1F45-41E4-B004-A9597470728F}" type="pres">
      <dgm:prSet presAssocID="{32BF5C23-C9CB-4942-A94F-F0057C5A2E21}" presName="sibTrans" presStyleCnt="0"/>
      <dgm:spPr/>
    </dgm:pt>
    <dgm:pt modelId="{04C7E1CC-BBA9-41B1-8A98-DCF6AB35AEF1}" type="pres">
      <dgm:prSet presAssocID="{74D88033-A716-4F43-93F4-1B73AA00E5DA}" presName="compNode" presStyleCnt="0"/>
      <dgm:spPr/>
    </dgm:pt>
    <dgm:pt modelId="{A7939460-7751-43AF-81EC-76E0AA2624DA}" type="pres">
      <dgm:prSet presAssocID="{74D88033-A716-4F43-93F4-1B73AA00E5DA}" presName="bgRect" presStyleLbl="bgShp" presStyleIdx="7" presStyleCnt="8"/>
      <dgm:spPr/>
    </dgm:pt>
    <dgm:pt modelId="{FEDAAA6A-9D26-4304-8761-2EF8A8C03F76}" type="pres">
      <dgm:prSet presAssocID="{74D88033-A716-4F43-93F4-1B73AA00E5DA}"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755CA426-80FA-4AD0-BF16-3BC81A20DD78}" type="pres">
      <dgm:prSet presAssocID="{74D88033-A716-4F43-93F4-1B73AA00E5DA}" presName="spaceRect" presStyleCnt="0"/>
      <dgm:spPr/>
    </dgm:pt>
    <dgm:pt modelId="{EDC04460-78BB-4A4C-8925-DAF9B377187B}" type="pres">
      <dgm:prSet presAssocID="{74D88033-A716-4F43-93F4-1B73AA00E5DA}" presName="parTx" presStyleLbl="revTx" presStyleIdx="7" presStyleCnt="8">
        <dgm:presLayoutVars>
          <dgm:chMax val="0"/>
          <dgm:chPref val="0"/>
        </dgm:presLayoutVars>
      </dgm:prSet>
      <dgm:spPr/>
    </dgm:pt>
  </dgm:ptLst>
  <dgm:cxnLst>
    <dgm:cxn modelId="{8AB1FB0B-D725-4236-BBB0-65D7AC5ACA15}" srcId="{D783AEE3-21D3-4A1E-9DA6-2A102E4D640D}" destId="{A4ACCD31-14DE-41B7-BE89-0EBB2192B2B1}" srcOrd="4" destOrd="0" parTransId="{21285A9E-D276-4816-BA14-8E0AD18C4BDC}" sibTransId="{DB765F4B-A195-4C78-BBDD-F2086350BDE7}"/>
    <dgm:cxn modelId="{0C33DA17-35D1-4592-A81D-1F7923C6F8F0}" type="presOf" srcId="{F8BD53C0-FFCD-4327-8FF8-0A87E7D75CDC}" destId="{EDB85FAB-9ABD-4CF7-B653-030A3A2D094A}" srcOrd="0" destOrd="0" presId="urn:microsoft.com/office/officeart/2018/2/layout/IconVerticalSolidList"/>
    <dgm:cxn modelId="{531C4125-9143-42C0-8E5D-3F0616FDD7C9}" type="presOf" srcId="{20D4721C-0A62-4CEF-BB8B-50A7773F9BD6}" destId="{368B8333-C6A1-423D-93F4-4F71A241D414}" srcOrd="0" destOrd="0" presId="urn:microsoft.com/office/officeart/2018/2/layout/IconVerticalSolidList"/>
    <dgm:cxn modelId="{64D99E48-AC78-40C8-B6B3-8D92956D835F}" srcId="{D783AEE3-21D3-4A1E-9DA6-2A102E4D640D}" destId="{7335E2D0-7036-48F5-8587-2419DAB71A30}" srcOrd="2" destOrd="0" parTransId="{5B1CFA3D-3DFA-4EE7-9730-8368F2C877BA}" sibTransId="{766154DE-C16E-4E67-90FD-92CEADECA3BC}"/>
    <dgm:cxn modelId="{361B664C-0AE6-421F-8A25-98C6A0DC6A4A}" type="presOf" srcId="{7335E2D0-7036-48F5-8587-2419DAB71A30}" destId="{30B86173-94B0-4457-80EE-000382AB1FFC}" srcOrd="0" destOrd="0" presId="urn:microsoft.com/office/officeart/2018/2/layout/IconVerticalSolidList"/>
    <dgm:cxn modelId="{38BD6963-71F3-4EE0-87FE-A1149AE8F364}" type="presOf" srcId="{74D88033-A716-4F43-93F4-1B73AA00E5DA}" destId="{EDC04460-78BB-4A4C-8925-DAF9B377187B}" srcOrd="0" destOrd="0" presId="urn:microsoft.com/office/officeart/2018/2/layout/IconVerticalSolidList"/>
    <dgm:cxn modelId="{4ED52F7E-6268-4438-95B5-76B66763FB93}" srcId="{D783AEE3-21D3-4A1E-9DA6-2A102E4D640D}" destId="{20D4721C-0A62-4CEF-BB8B-50A7773F9BD6}" srcOrd="0" destOrd="0" parTransId="{59FF1007-9DDB-4FD2-A9A1-6F526AE236DE}" sibTransId="{969EF21C-959C-4BFC-AB30-F5CBF2DB2F6E}"/>
    <dgm:cxn modelId="{A194E983-D67D-4F3D-B7FA-AF08B4ADB493}" type="presOf" srcId="{D675C760-80BD-4C0C-9DE5-10FEFDFA3859}" destId="{5952D8CD-D9C7-4CA6-AE73-AB1BAA3BA6A5}" srcOrd="0" destOrd="0" presId="urn:microsoft.com/office/officeart/2018/2/layout/IconVerticalSolidList"/>
    <dgm:cxn modelId="{0E1B10A3-2CEF-4717-813E-89121136BC5F}" srcId="{D783AEE3-21D3-4A1E-9DA6-2A102E4D640D}" destId="{DFB97E1B-0A1E-461E-AC95-B8CCA7DFEC03}" srcOrd="5" destOrd="0" parTransId="{6B043413-1E78-4791-8EB7-E52A95C71834}" sibTransId="{EB82951E-DF2F-4AE5-BCBB-1F56417C5424}"/>
    <dgm:cxn modelId="{AF497DB5-3AF6-46C3-910B-F92A0E61CB9E}" type="presOf" srcId="{A4ACCD31-14DE-41B7-BE89-0EBB2192B2B1}" destId="{5AD9FBDC-ED8A-45F9-8C1E-3CA6E866B516}" srcOrd="0" destOrd="0" presId="urn:microsoft.com/office/officeart/2018/2/layout/IconVerticalSolidList"/>
    <dgm:cxn modelId="{312345B7-CDB6-4F46-B074-197FC4A2E4A8}" type="presOf" srcId="{DFB97E1B-0A1E-461E-AC95-B8CCA7DFEC03}" destId="{90A17C2C-F846-49B3-8B75-C2366B91CA79}" srcOrd="0" destOrd="0" presId="urn:microsoft.com/office/officeart/2018/2/layout/IconVerticalSolidList"/>
    <dgm:cxn modelId="{37DEF9BE-2724-4C3A-962C-7537C347F31D}" type="presOf" srcId="{EDD96FD2-56E8-4046-A023-0C97F902F380}" destId="{DC04E2BF-AA5F-493E-90BE-65A43B87AFD7}" srcOrd="0" destOrd="0" presId="urn:microsoft.com/office/officeart/2018/2/layout/IconVerticalSolidList"/>
    <dgm:cxn modelId="{2A6160C6-F91A-4239-9709-5E9FC2F94873}" type="presOf" srcId="{D783AEE3-21D3-4A1E-9DA6-2A102E4D640D}" destId="{960263D3-69D5-479D-BC3A-BBCE0E3B042C}" srcOrd="0" destOrd="0" presId="urn:microsoft.com/office/officeart/2018/2/layout/IconVerticalSolidList"/>
    <dgm:cxn modelId="{3F40F7C9-EB38-4B04-B263-1FE9907BBD23}" srcId="{D783AEE3-21D3-4A1E-9DA6-2A102E4D640D}" destId="{EDD96FD2-56E8-4046-A023-0C97F902F380}" srcOrd="3" destOrd="0" parTransId="{C0663794-C4C8-4790-BA9E-73E22960C56F}" sibTransId="{08E9877D-274B-4080-AE8E-C776C999F3EF}"/>
    <dgm:cxn modelId="{D563DFD1-3991-43C2-83E5-7617AC91FCCC}" srcId="{D783AEE3-21D3-4A1E-9DA6-2A102E4D640D}" destId="{D675C760-80BD-4C0C-9DE5-10FEFDFA3859}" srcOrd="6" destOrd="0" parTransId="{DF02483C-F4E3-426C-97CB-57FA416A367B}" sibTransId="{32BF5C23-C9CB-4942-A94F-F0057C5A2E21}"/>
    <dgm:cxn modelId="{73CCC4E6-E6B8-4F78-82F2-898F6C3C4C0B}" srcId="{D783AEE3-21D3-4A1E-9DA6-2A102E4D640D}" destId="{F8BD53C0-FFCD-4327-8FF8-0A87E7D75CDC}" srcOrd="1" destOrd="0" parTransId="{359A41E0-D409-4D49-94C8-60AFE411DFCE}" sibTransId="{BDAAD313-FFF5-4795-BAF7-5D0069BCA973}"/>
    <dgm:cxn modelId="{9D102AFC-5860-4D69-A64F-53AD7DFDA8B8}" srcId="{D783AEE3-21D3-4A1E-9DA6-2A102E4D640D}" destId="{74D88033-A716-4F43-93F4-1B73AA00E5DA}" srcOrd="7" destOrd="0" parTransId="{29C4F505-4BB1-4DE9-8FEA-68D79766D814}" sibTransId="{47ABF462-CE47-447D-9103-60063304F823}"/>
    <dgm:cxn modelId="{6216F5A1-1A9E-4FC3-B349-9158F65189E5}" type="presParOf" srcId="{960263D3-69D5-479D-BC3A-BBCE0E3B042C}" destId="{80FECED5-CEF9-47E6-98B9-19D5BBECECA4}" srcOrd="0" destOrd="0" presId="urn:microsoft.com/office/officeart/2018/2/layout/IconVerticalSolidList"/>
    <dgm:cxn modelId="{DD465948-4DD0-48ED-98E2-D1E932C5156E}" type="presParOf" srcId="{80FECED5-CEF9-47E6-98B9-19D5BBECECA4}" destId="{DDE64E7F-9FDB-4953-AD78-BFBB28752DF3}" srcOrd="0" destOrd="0" presId="urn:microsoft.com/office/officeart/2018/2/layout/IconVerticalSolidList"/>
    <dgm:cxn modelId="{C15F055B-CD6F-4A69-8DBC-277A3A90B204}" type="presParOf" srcId="{80FECED5-CEF9-47E6-98B9-19D5BBECECA4}" destId="{2D4353A6-759A-4BCD-9E82-98CBE7163332}" srcOrd="1" destOrd="0" presId="urn:microsoft.com/office/officeart/2018/2/layout/IconVerticalSolidList"/>
    <dgm:cxn modelId="{3D11EBEE-BFA7-4BCB-9A84-3C8F96822671}" type="presParOf" srcId="{80FECED5-CEF9-47E6-98B9-19D5BBECECA4}" destId="{9305487B-CEB4-41B1-9453-DB89526FA543}" srcOrd="2" destOrd="0" presId="urn:microsoft.com/office/officeart/2018/2/layout/IconVerticalSolidList"/>
    <dgm:cxn modelId="{ED02DBE0-92C4-4E8D-AD3A-C40960A5ED18}" type="presParOf" srcId="{80FECED5-CEF9-47E6-98B9-19D5BBECECA4}" destId="{368B8333-C6A1-423D-93F4-4F71A241D414}" srcOrd="3" destOrd="0" presId="urn:microsoft.com/office/officeart/2018/2/layout/IconVerticalSolidList"/>
    <dgm:cxn modelId="{0E25883A-0A28-4B2D-A198-657A6B91A488}" type="presParOf" srcId="{960263D3-69D5-479D-BC3A-BBCE0E3B042C}" destId="{FC8863BD-B533-4511-A256-802C50DB28B3}" srcOrd="1" destOrd="0" presId="urn:microsoft.com/office/officeart/2018/2/layout/IconVerticalSolidList"/>
    <dgm:cxn modelId="{F1210A24-0333-4B8B-888A-70517B5F94C2}" type="presParOf" srcId="{960263D3-69D5-479D-BC3A-BBCE0E3B042C}" destId="{50F6613C-F743-43DB-817E-A628AEFD5FA0}" srcOrd="2" destOrd="0" presId="urn:microsoft.com/office/officeart/2018/2/layout/IconVerticalSolidList"/>
    <dgm:cxn modelId="{3A6930D9-83A4-4482-B27F-636F840BCDE3}" type="presParOf" srcId="{50F6613C-F743-43DB-817E-A628AEFD5FA0}" destId="{2B0B7882-0F41-4F58-A16F-A586FCA65E28}" srcOrd="0" destOrd="0" presId="urn:microsoft.com/office/officeart/2018/2/layout/IconVerticalSolidList"/>
    <dgm:cxn modelId="{AA46221C-E27D-4E60-9302-6AA1EC33504D}" type="presParOf" srcId="{50F6613C-F743-43DB-817E-A628AEFD5FA0}" destId="{E051F016-869E-4B10-BCC1-D8D10F08FF17}" srcOrd="1" destOrd="0" presId="urn:microsoft.com/office/officeart/2018/2/layout/IconVerticalSolidList"/>
    <dgm:cxn modelId="{7551E430-B6ED-4079-B365-3DD1A39434D0}" type="presParOf" srcId="{50F6613C-F743-43DB-817E-A628AEFD5FA0}" destId="{61F781D2-22EF-48BA-B2B6-3D671A975547}" srcOrd="2" destOrd="0" presId="urn:microsoft.com/office/officeart/2018/2/layout/IconVerticalSolidList"/>
    <dgm:cxn modelId="{B4447CF5-0814-4784-83A9-58CF832BE7F7}" type="presParOf" srcId="{50F6613C-F743-43DB-817E-A628AEFD5FA0}" destId="{EDB85FAB-9ABD-4CF7-B653-030A3A2D094A}" srcOrd="3" destOrd="0" presId="urn:microsoft.com/office/officeart/2018/2/layout/IconVerticalSolidList"/>
    <dgm:cxn modelId="{A2736CD3-70AE-45FD-8E09-FC824BE20B95}" type="presParOf" srcId="{960263D3-69D5-479D-BC3A-BBCE0E3B042C}" destId="{D5B9E667-24F6-427B-9312-F2E2FE3F7D4C}" srcOrd="3" destOrd="0" presId="urn:microsoft.com/office/officeart/2018/2/layout/IconVerticalSolidList"/>
    <dgm:cxn modelId="{095B0492-535D-41BA-871D-7A47C31B792A}" type="presParOf" srcId="{960263D3-69D5-479D-BC3A-BBCE0E3B042C}" destId="{2897CF27-C6C5-48A5-90CF-3D5CC3E3AF3D}" srcOrd="4" destOrd="0" presId="urn:microsoft.com/office/officeart/2018/2/layout/IconVerticalSolidList"/>
    <dgm:cxn modelId="{12D27E48-D238-4824-952F-21BBB89DB729}" type="presParOf" srcId="{2897CF27-C6C5-48A5-90CF-3D5CC3E3AF3D}" destId="{3FC4B9CD-BA1A-45E4-B656-274DF6AD907C}" srcOrd="0" destOrd="0" presId="urn:microsoft.com/office/officeart/2018/2/layout/IconVerticalSolidList"/>
    <dgm:cxn modelId="{91614D9A-C9BF-4AC4-8EE5-12626D1D8550}" type="presParOf" srcId="{2897CF27-C6C5-48A5-90CF-3D5CC3E3AF3D}" destId="{6B38FB9E-E361-412B-9D49-6FA5A39DDFFA}" srcOrd="1" destOrd="0" presId="urn:microsoft.com/office/officeart/2018/2/layout/IconVerticalSolidList"/>
    <dgm:cxn modelId="{3584181E-1054-4B23-8953-30843BC9F421}" type="presParOf" srcId="{2897CF27-C6C5-48A5-90CF-3D5CC3E3AF3D}" destId="{07ABF58A-3748-4152-BCF9-707CDFF4B18D}" srcOrd="2" destOrd="0" presId="urn:microsoft.com/office/officeart/2018/2/layout/IconVerticalSolidList"/>
    <dgm:cxn modelId="{747B884A-5DFB-47C6-A3E8-3869883EF0E8}" type="presParOf" srcId="{2897CF27-C6C5-48A5-90CF-3D5CC3E3AF3D}" destId="{30B86173-94B0-4457-80EE-000382AB1FFC}" srcOrd="3" destOrd="0" presId="urn:microsoft.com/office/officeart/2018/2/layout/IconVerticalSolidList"/>
    <dgm:cxn modelId="{79591833-6A00-45BE-8A8E-2EBE90C3C233}" type="presParOf" srcId="{960263D3-69D5-479D-BC3A-BBCE0E3B042C}" destId="{A1852044-6144-4672-BC02-0FD30D9714D4}" srcOrd="5" destOrd="0" presId="urn:microsoft.com/office/officeart/2018/2/layout/IconVerticalSolidList"/>
    <dgm:cxn modelId="{8C3C1E1D-F297-4A01-8DE6-A525C53890DD}" type="presParOf" srcId="{960263D3-69D5-479D-BC3A-BBCE0E3B042C}" destId="{ECF80D0E-891E-4212-95D0-32EB720AB511}" srcOrd="6" destOrd="0" presId="urn:microsoft.com/office/officeart/2018/2/layout/IconVerticalSolidList"/>
    <dgm:cxn modelId="{DE49DA5C-8831-451F-854A-878B8691C91D}" type="presParOf" srcId="{ECF80D0E-891E-4212-95D0-32EB720AB511}" destId="{3A939E62-0E8E-4109-B2F2-2C79E88E1612}" srcOrd="0" destOrd="0" presId="urn:microsoft.com/office/officeart/2018/2/layout/IconVerticalSolidList"/>
    <dgm:cxn modelId="{D7806372-D6E2-44E4-9C0A-DF600AEB0CC0}" type="presParOf" srcId="{ECF80D0E-891E-4212-95D0-32EB720AB511}" destId="{90F3B460-A211-4E46-A3D2-DBB77C9E4712}" srcOrd="1" destOrd="0" presId="urn:microsoft.com/office/officeart/2018/2/layout/IconVerticalSolidList"/>
    <dgm:cxn modelId="{13E4FD58-9A87-4404-A7B7-26AF9895BBFC}" type="presParOf" srcId="{ECF80D0E-891E-4212-95D0-32EB720AB511}" destId="{7702C622-0A5B-4826-8E79-4D6BCED0ED6A}" srcOrd="2" destOrd="0" presId="urn:microsoft.com/office/officeart/2018/2/layout/IconVerticalSolidList"/>
    <dgm:cxn modelId="{0B4C4EDB-640F-46FE-A3F5-197FC264BA2F}" type="presParOf" srcId="{ECF80D0E-891E-4212-95D0-32EB720AB511}" destId="{DC04E2BF-AA5F-493E-90BE-65A43B87AFD7}" srcOrd="3" destOrd="0" presId="urn:microsoft.com/office/officeart/2018/2/layout/IconVerticalSolidList"/>
    <dgm:cxn modelId="{CC8F351A-AEB1-4F30-879B-A5C96C90AFBF}" type="presParOf" srcId="{960263D3-69D5-479D-BC3A-BBCE0E3B042C}" destId="{005154A2-E76B-4CA2-AD65-289B7EB2CB7F}" srcOrd="7" destOrd="0" presId="urn:microsoft.com/office/officeart/2018/2/layout/IconVerticalSolidList"/>
    <dgm:cxn modelId="{A98FB109-68B8-4A2F-B590-79DAFBE4B709}" type="presParOf" srcId="{960263D3-69D5-479D-BC3A-BBCE0E3B042C}" destId="{A29E6FEC-E0D9-4AD5-AF5D-7E556EF04C43}" srcOrd="8" destOrd="0" presId="urn:microsoft.com/office/officeart/2018/2/layout/IconVerticalSolidList"/>
    <dgm:cxn modelId="{C0894F3D-24E1-4749-ADA6-B7AB8F29D5B7}" type="presParOf" srcId="{A29E6FEC-E0D9-4AD5-AF5D-7E556EF04C43}" destId="{2D676F0E-A46C-4E3B-B408-DEF376EDBEC5}" srcOrd="0" destOrd="0" presId="urn:microsoft.com/office/officeart/2018/2/layout/IconVerticalSolidList"/>
    <dgm:cxn modelId="{92B89427-B9C6-443F-8DEE-9C0B3FE8A3EF}" type="presParOf" srcId="{A29E6FEC-E0D9-4AD5-AF5D-7E556EF04C43}" destId="{B1DF5E44-501C-4307-9FBD-42A8FC2378C6}" srcOrd="1" destOrd="0" presId="urn:microsoft.com/office/officeart/2018/2/layout/IconVerticalSolidList"/>
    <dgm:cxn modelId="{0BEB9A20-B619-414B-83AD-B73C4D6F1117}" type="presParOf" srcId="{A29E6FEC-E0D9-4AD5-AF5D-7E556EF04C43}" destId="{2B9F8CCC-6602-4E98-A89C-501C0344395E}" srcOrd="2" destOrd="0" presId="urn:microsoft.com/office/officeart/2018/2/layout/IconVerticalSolidList"/>
    <dgm:cxn modelId="{878B2FA2-3344-4253-9374-0A2ED30A0DF2}" type="presParOf" srcId="{A29E6FEC-E0D9-4AD5-AF5D-7E556EF04C43}" destId="{5AD9FBDC-ED8A-45F9-8C1E-3CA6E866B516}" srcOrd="3" destOrd="0" presId="urn:microsoft.com/office/officeart/2018/2/layout/IconVerticalSolidList"/>
    <dgm:cxn modelId="{85D19452-06C3-46DB-819B-1458586A9740}" type="presParOf" srcId="{960263D3-69D5-479D-BC3A-BBCE0E3B042C}" destId="{BBEB0B37-D8E3-4674-825C-F1795E0ED206}" srcOrd="9" destOrd="0" presId="urn:microsoft.com/office/officeart/2018/2/layout/IconVerticalSolidList"/>
    <dgm:cxn modelId="{7C9DB040-5CC6-476C-B148-28AB4EB16277}" type="presParOf" srcId="{960263D3-69D5-479D-BC3A-BBCE0E3B042C}" destId="{A9F96E4B-0CAA-4151-96B7-A785F7DD662C}" srcOrd="10" destOrd="0" presId="urn:microsoft.com/office/officeart/2018/2/layout/IconVerticalSolidList"/>
    <dgm:cxn modelId="{109EF53D-706B-4632-A64B-1C8F8984C049}" type="presParOf" srcId="{A9F96E4B-0CAA-4151-96B7-A785F7DD662C}" destId="{BCCF8B0A-F1E8-40EA-A890-3BB3461CA4C0}" srcOrd="0" destOrd="0" presId="urn:microsoft.com/office/officeart/2018/2/layout/IconVerticalSolidList"/>
    <dgm:cxn modelId="{62D7F1DD-B52B-40E9-BFA6-D22951C73B44}" type="presParOf" srcId="{A9F96E4B-0CAA-4151-96B7-A785F7DD662C}" destId="{F0EEAF12-FE96-4967-B8F3-5217D1503567}" srcOrd="1" destOrd="0" presId="urn:microsoft.com/office/officeart/2018/2/layout/IconVerticalSolidList"/>
    <dgm:cxn modelId="{8FB3214B-195B-48D5-836D-F2812894F8D7}" type="presParOf" srcId="{A9F96E4B-0CAA-4151-96B7-A785F7DD662C}" destId="{026FE614-8BB6-4541-B9D8-6D9E2978B784}" srcOrd="2" destOrd="0" presId="urn:microsoft.com/office/officeart/2018/2/layout/IconVerticalSolidList"/>
    <dgm:cxn modelId="{8D18934D-1CEC-4794-AF68-096F37F950BB}" type="presParOf" srcId="{A9F96E4B-0CAA-4151-96B7-A785F7DD662C}" destId="{90A17C2C-F846-49B3-8B75-C2366B91CA79}" srcOrd="3" destOrd="0" presId="urn:microsoft.com/office/officeart/2018/2/layout/IconVerticalSolidList"/>
    <dgm:cxn modelId="{E69418AD-8382-4DEC-B79C-B1C7212718F4}" type="presParOf" srcId="{960263D3-69D5-479D-BC3A-BBCE0E3B042C}" destId="{05FDF605-E1BB-4309-91E4-4D0609FD6676}" srcOrd="11" destOrd="0" presId="urn:microsoft.com/office/officeart/2018/2/layout/IconVerticalSolidList"/>
    <dgm:cxn modelId="{80A266B3-653D-4A4C-A64E-BA88D66B2222}" type="presParOf" srcId="{960263D3-69D5-479D-BC3A-BBCE0E3B042C}" destId="{543ED873-8F7B-45B0-8FD8-84E02EDC3DE6}" srcOrd="12" destOrd="0" presId="urn:microsoft.com/office/officeart/2018/2/layout/IconVerticalSolidList"/>
    <dgm:cxn modelId="{B9947B52-1BF0-4085-B607-BA676A7A3A10}" type="presParOf" srcId="{543ED873-8F7B-45B0-8FD8-84E02EDC3DE6}" destId="{4E5E5DCF-CB45-4C1F-A5CA-A8C5506FF2BC}" srcOrd="0" destOrd="0" presId="urn:microsoft.com/office/officeart/2018/2/layout/IconVerticalSolidList"/>
    <dgm:cxn modelId="{DC33533C-8951-4017-B547-B9C1C728DBEA}" type="presParOf" srcId="{543ED873-8F7B-45B0-8FD8-84E02EDC3DE6}" destId="{B4068041-3003-4763-BDCB-18A2FBAFF295}" srcOrd="1" destOrd="0" presId="urn:microsoft.com/office/officeart/2018/2/layout/IconVerticalSolidList"/>
    <dgm:cxn modelId="{C882E243-49F7-47EC-A66A-EEF6D3C92339}" type="presParOf" srcId="{543ED873-8F7B-45B0-8FD8-84E02EDC3DE6}" destId="{F98D1616-A0AE-40FC-BCBE-C4230EC25A53}" srcOrd="2" destOrd="0" presId="urn:microsoft.com/office/officeart/2018/2/layout/IconVerticalSolidList"/>
    <dgm:cxn modelId="{791F0812-B53D-4352-A516-9D85C761D10C}" type="presParOf" srcId="{543ED873-8F7B-45B0-8FD8-84E02EDC3DE6}" destId="{5952D8CD-D9C7-4CA6-AE73-AB1BAA3BA6A5}" srcOrd="3" destOrd="0" presId="urn:microsoft.com/office/officeart/2018/2/layout/IconVerticalSolidList"/>
    <dgm:cxn modelId="{94E12B7F-8DED-4E5E-8EF7-EED0765D0C8F}" type="presParOf" srcId="{960263D3-69D5-479D-BC3A-BBCE0E3B042C}" destId="{2925D180-1F45-41E4-B004-A9597470728F}" srcOrd="13" destOrd="0" presId="urn:microsoft.com/office/officeart/2018/2/layout/IconVerticalSolidList"/>
    <dgm:cxn modelId="{2055AA3C-975F-4FAC-9000-DCB9F8362D45}" type="presParOf" srcId="{960263D3-69D5-479D-BC3A-BBCE0E3B042C}" destId="{04C7E1CC-BBA9-41B1-8A98-DCF6AB35AEF1}" srcOrd="14" destOrd="0" presId="urn:microsoft.com/office/officeart/2018/2/layout/IconVerticalSolidList"/>
    <dgm:cxn modelId="{C97ABE4C-E2CE-4266-8F16-A5458D8B04E0}" type="presParOf" srcId="{04C7E1CC-BBA9-41B1-8A98-DCF6AB35AEF1}" destId="{A7939460-7751-43AF-81EC-76E0AA2624DA}" srcOrd="0" destOrd="0" presId="urn:microsoft.com/office/officeart/2018/2/layout/IconVerticalSolidList"/>
    <dgm:cxn modelId="{838B0C1B-92B0-42E3-B9A5-244C4BE922A6}" type="presParOf" srcId="{04C7E1CC-BBA9-41B1-8A98-DCF6AB35AEF1}" destId="{FEDAAA6A-9D26-4304-8761-2EF8A8C03F76}" srcOrd="1" destOrd="0" presId="urn:microsoft.com/office/officeart/2018/2/layout/IconVerticalSolidList"/>
    <dgm:cxn modelId="{44AEC79E-1AE9-4AF8-97EA-6DFB0E667375}" type="presParOf" srcId="{04C7E1CC-BBA9-41B1-8A98-DCF6AB35AEF1}" destId="{755CA426-80FA-4AD0-BF16-3BC81A20DD78}" srcOrd="2" destOrd="0" presId="urn:microsoft.com/office/officeart/2018/2/layout/IconVerticalSolidList"/>
    <dgm:cxn modelId="{E3AF39D5-1AB3-4992-95DA-AB163B8B50C8}" type="presParOf" srcId="{04C7E1CC-BBA9-41B1-8A98-DCF6AB35AEF1}" destId="{EDC04460-78BB-4A4C-8925-DAF9B37718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B7E8EA-B1A5-4AB5-A6BF-B3F61D7F3A76}" type="doc">
      <dgm:prSet loTypeId="urn:microsoft.com/office/officeart/2018/2/layout/IconVerticalSolidList" loCatId="icon" qsTypeId="urn:microsoft.com/office/officeart/2005/8/quickstyle/simple1#83" qsCatId="simple" csTypeId="urn:microsoft.com/office/officeart/2018/5/colors/Iconchunking_neutralbg_colorful5" csCatId="colorful" phldr="1"/>
      <dgm:spPr/>
      <dgm:t>
        <a:bodyPr/>
        <a:lstStyle/>
        <a:p>
          <a:endParaRPr lang="en-US"/>
        </a:p>
      </dgm:t>
    </dgm:pt>
    <dgm:pt modelId="{BA206B77-C9F5-4D2C-B8E9-5BADE59E12A2}">
      <dgm:prSet/>
      <dgm:spPr/>
      <dgm:t>
        <a:bodyPr/>
        <a:lstStyle/>
        <a:p>
          <a:r>
            <a:rPr lang="en-GB" b="1"/>
            <a:t>Reflection - </a:t>
          </a:r>
          <a:r>
            <a:rPr lang="en-GB"/>
            <a:t>Focus will change over time, but will include issues such as who you are, what kind of practitioner you want to be, what alternatives there are and what have you learned</a:t>
          </a:r>
          <a:endParaRPr lang="en-US"/>
        </a:p>
      </dgm:t>
    </dgm:pt>
    <dgm:pt modelId="{063E34AF-3D7A-4DD0-B504-9D2052952CF9}" type="parTrans" cxnId="{87BC72C4-CDAF-44FA-A1C5-70224904BF80}">
      <dgm:prSet/>
      <dgm:spPr/>
      <dgm:t>
        <a:bodyPr/>
        <a:lstStyle/>
        <a:p>
          <a:endParaRPr lang="en-US"/>
        </a:p>
      </dgm:t>
    </dgm:pt>
    <dgm:pt modelId="{A7C17206-49F2-4FF7-8629-4A412332DE91}" type="sibTrans" cxnId="{87BC72C4-CDAF-44FA-A1C5-70224904BF80}">
      <dgm:prSet/>
      <dgm:spPr/>
      <dgm:t>
        <a:bodyPr/>
        <a:lstStyle/>
        <a:p>
          <a:endParaRPr lang="en-US"/>
        </a:p>
      </dgm:t>
    </dgm:pt>
    <dgm:pt modelId="{CB6D3F1F-CFFB-4285-9A67-BE83F4208D6A}">
      <dgm:prSet/>
      <dgm:spPr/>
      <dgm:t>
        <a:bodyPr/>
        <a:lstStyle/>
        <a:p>
          <a:r>
            <a:rPr lang="en-GB" b="1"/>
            <a:t>Increasing Self-Awareness - </a:t>
          </a:r>
          <a:r>
            <a:rPr lang="en-GB"/>
            <a:t>Including individual strength, interests, inspirations, preferences, qualities and own limitations.</a:t>
          </a:r>
          <a:endParaRPr lang="en-US"/>
        </a:p>
      </dgm:t>
    </dgm:pt>
    <dgm:pt modelId="{3015B168-6602-4EA5-AC52-C4A32A3366C8}" type="parTrans" cxnId="{0E7622EA-6421-4626-B53C-41B3113A90F1}">
      <dgm:prSet/>
      <dgm:spPr/>
      <dgm:t>
        <a:bodyPr/>
        <a:lstStyle/>
        <a:p>
          <a:endParaRPr lang="en-US"/>
        </a:p>
      </dgm:t>
    </dgm:pt>
    <dgm:pt modelId="{DA2A4B7D-0305-48F0-838F-9E210108212A}" type="sibTrans" cxnId="{0E7622EA-6421-4626-B53C-41B3113A90F1}">
      <dgm:prSet/>
      <dgm:spPr/>
      <dgm:t>
        <a:bodyPr/>
        <a:lstStyle/>
        <a:p>
          <a:endParaRPr lang="en-US"/>
        </a:p>
      </dgm:t>
    </dgm:pt>
    <dgm:pt modelId="{17E2611D-EFFC-4C0E-94B5-763761795248}">
      <dgm:prSet/>
      <dgm:spPr/>
      <dgm:t>
        <a:bodyPr/>
        <a:lstStyle/>
        <a:p>
          <a:r>
            <a:rPr lang="en-GB" b="1"/>
            <a:t>Being Informed - </a:t>
          </a:r>
          <a:r>
            <a:rPr lang="en-GB"/>
            <a:t>Finding out about opportunities and choices that are open to you, and that broaden your perspective</a:t>
          </a:r>
          <a:endParaRPr lang="en-US"/>
        </a:p>
      </dgm:t>
    </dgm:pt>
    <dgm:pt modelId="{146A6365-02EC-43EE-BADD-5338E9A8CB32}" type="parTrans" cxnId="{3AAC3318-7C51-4C68-B35C-F9D5A213AD85}">
      <dgm:prSet/>
      <dgm:spPr/>
      <dgm:t>
        <a:bodyPr/>
        <a:lstStyle/>
        <a:p>
          <a:endParaRPr lang="en-US"/>
        </a:p>
      </dgm:t>
    </dgm:pt>
    <dgm:pt modelId="{F90124FD-109C-4316-AD45-D4E9B5BFE5F0}" type="sibTrans" cxnId="{3AAC3318-7C51-4C68-B35C-F9D5A213AD85}">
      <dgm:prSet/>
      <dgm:spPr/>
      <dgm:t>
        <a:bodyPr/>
        <a:lstStyle/>
        <a:p>
          <a:endParaRPr lang="en-US"/>
        </a:p>
      </dgm:t>
    </dgm:pt>
    <dgm:pt modelId="{3589D975-DE03-494B-8CFA-9D84EC9C457E}">
      <dgm:prSet/>
      <dgm:spPr/>
      <dgm:t>
        <a:bodyPr/>
        <a:lstStyle/>
        <a:p>
          <a:r>
            <a:rPr lang="en-GB" b="1"/>
            <a:t>Taking Personal Responsibility - </a:t>
          </a:r>
          <a:r>
            <a:rPr lang="en-GB"/>
            <a:t>Taking responsibility for your own education, training, learning and choices</a:t>
          </a:r>
          <a:endParaRPr lang="en-US"/>
        </a:p>
      </dgm:t>
    </dgm:pt>
    <dgm:pt modelId="{B8281871-25AA-419E-B66B-AB2985C6A647}" type="parTrans" cxnId="{831A6746-6F90-49C1-BB1C-E058794A19F7}">
      <dgm:prSet/>
      <dgm:spPr/>
      <dgm:t>
        <a:bodyPr/>
        <a:lstStyle/>
        <a:p>
          <a:endParaRPr lang="en-US"/>
        </a:p>
      </dgm:t>
    </dgm:pt>
    <dgm:pt modelId="{9E10DC07-E997-4E81-ACEC-087D70433031}" type="sibTrans" cxnId="{831A6746-6F90-49C1-BB1C-E058794A19F7}">
      <dgm:prSet/>
      <dgm:spPr/>
      <dgm:t>
        <a:bodyPr/>
        <a:lstStyle/>
        <a:p>
          <a:endParaRPr lang="en-US"/>
        </a:p>
      </dgm:t>
    </dgm:pt>
    <dgm:pt modelId="{BEA37EB2-A26B-46CB-BA07-BCC7BC7F31BE}">
      <dgm:prSet/>
      <dgm:spPr/>
      <dgm:t>
        <a:bodyPr/>
        <a:lstStyle/>
        <a:p>
          <a:r>
            <a:rPr lang="en-GB" b="1"/>
            <a:t>Developing a Strategy - </a:t>
          </a:r>
          <a:r>
            <a:rPr lang="en-GB"/>
            <a:t>To get you where you want to be.  Helps you to plan, set targets, take action, develop skills, and review your position </a:t>
          </a:r>
          <a:endParaRPr lang="en-US"/>
        </a:p>
      </dgm:t>
    </dgm:pt>
    <dgm:pt modelId="{4B824A24-711A-4FDB-AB8F-9519A2F2F76F}" type="sibTrans" cxnId="{96E4EA9F-2272-4246-87B5-83D9BD584F4A}">
      <dgm:prSet/>
      <dgm:spPr/>
      <dgm:t>
        <a:bodyPr/>
        <a:lstStyle/>
        <a:p>
          <a:endParaRPr lang="en-US"/>
        </a:p>
      </dgm:t>
    </dgm:pt>
    <dgm:pt modelId="{A84B6866-0503-4CED-9F52-D0CBFF7C5761}" type="parTrans" cxnId="{96E4EA9F-2272-4246-87B5-83D9BD584F4A}">
      <dgm:prSet/>
      <dgm:spPr/>
      <dgm:t>
        <a:bodyPr/>
        <a:lstStyle/>
        <a:p>
          <a:endParaRPr lang="en-US"/>
        </a:p>
      </dgm:t>
    </dgm:pt>
    <dgm:pt modelId="{75610F24-5B9D-4CEB-BD56-469DE1E66803}" type="pres">
      <dgm:prSet presAssocID="{B9B7E8EA-B1A5-4AB5-A6BF-B3F61D7F3A76}" presName="root" presStyleCnt="0">
        <dgm:presLayoutVars>
          <dgm:dir/>
          <dgm:resizeHandles val="exact"/>
        </dgm:presLayoutVars>
      </dgm:prSet>
      <dgm:spPr/>
    </dgm:pt>
    <dgm:pt modelId="{956EB91F-5E00-4221-B24C-0A7488F07D6F}" type="pres">
      <dgm:prSet presAssocID="{BA206B77-C9F5-4D2C-B8E9-5BADE59E12A2}" presName="compNode" presStyleCnt="0"/>
      <dgm:spPr/>
    </dgm:pt>
    <dgm:pt modelId="{D541A85D-0713-4DD2-895D-FCFD64D1C06E}" type="pres">
      <dgm:prSet presAssocID="{BA206B77-C9F5-4D2C-B8E9-5BADE59E12A2}" presName="bgRect" presStyleLbl="bgShp" presStyleIdx="0" presStyleCnt="5" custLinFactNeighborY="1503"/>
      <dgm:spPr/>
    </dgm:pt>
    <dgm:pt modelId="{7BF4C502-2D77-4ADB-8534-B4A1A09EA934}" type="pres">
      <dgm:prSet presAssocID="{BA206B77-C9F5-4D2C-B8E9-5BADE59E12A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465E1D3F-5213-471E-A63C-60758DB2F3B4}" type="pres">
      <dgm:prSet presAssocID="{BA206B77-C9F5-4D2C-B8E9-5BADE59E12A2}" presName="spaceRect" presStyleCnt="0"/>
      <dgm:spPr/>
    </dgm:pt>
    <dgm:pt modelId="{A9358EEF-9912-43EB-A43B-C1BBB9461C41}" type="pres">
      <dgm:prSet presAssocID="{BA206B77-C9F5-4D2C-B8E9-5BADE59E12A2}" presName="parTx" presStyleLbl="revTx" presStyleIdx="0" presStyleCnt="5">
        <dgm:presLayoutVars>
          <dgm:chMax val="0"/>
          <dgm:chPref val="0"/>
        </dgm:presLayoutVars>
      </dgm:prSet>
      <dgm:spPr/>
    </dgm:pt>
    <dgm:pt modelId="{7C67EA66-9DAE-43D8-AA9A-4ECF0F02806B}" type="pres">
      <dgm:prSet presAssocID="{A7C17206-49F2-4FF7-8629-4A412332DE91}" presName="sibTrans" presStyleCnt="0"/>
      <dgm:spPr/>
    </dgm:pt>
    <dgm:pt modelId="{B5DE5E46-F8D4-4DE6-9DBE-90238B8C69C9}" type="pres">
      <dgm:prSet presAssocID="{CB6D3F1F-CFFB-4285-9A67-BE83F4208D6A}" presName="compNode" presStyleCnt="0"/>
      <dgm:spPr/>
    </dgm:pt>
    <dgm:pt modelId="{B1912DA7-7BEF-4CE2-804A-C8331A412D04}" type="pres">
      <dgm:prSet presAssocID="{CB6D3F1F-CFFB-4285-9A67-BE83F4208D6A}" presName="bgRect" presStyleLbl="bgShp" presStyleIdx="1" presStyleCnt="5"/>
      <dgm:spPr/>
    </dgm:pt>
    <dgm:pt modelId="{6625051E-A803-4D34-954F-E6D6E61192B0}" type="pres">
      <dgm:prSet presAssocID="{CB6D3F1F-CFFB-4285-9A67-BE83F4208D6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ingle gear"/>
        </a:ext>
      </dgm:extLst>
    </dgm:pt>
    <dgm:pt modelId="{8E19EE78-48BD-4DD4-B4B5-06AB89F27866}" type="pres">
      <dgm:prSet presAssocID="{CB6D3F1F-CFFB-4285-9A67-BE83F4208D6A}" presName="spaceRect" presStyleCnt="0"/>
      <dgm:spPr/>
    </dgm:pt>
    <dgm:pt modelId="{C4BD9D32-717F-4EC3-ABB5-94956ED2C701}" type="pres">
      <dgm:prSet presAssocID="{CB6D3F1F-CFFB-4285-9A67-BE83F4208D6A}" presName="parTx" presStyleLbl="revTx" presStyleIdx="1" presStyleCnt="5">
        <dgm:presLayoutVars>
          <dgm:chMax val="0"/>
          <dgm:chPref val="0"/>
        </dgm:presLayoutVars>
      </dgm:prSet>
      <dgm:spPr/>
    </dgm:pt>
    <dgm:pt modelId="{62AD0CB8-17F9-4D79-A284-023258F3735F}" type="pres">
      <dgm:prSet presAssocID="{DA2A4B7D-0305-48F0-838F-9E210108212A}" presName="sibTrans" presStyleCnt="0"/>
      <dgm:spPr/>
    </dgm:pt>
    <dgm:pt modelId="{02D9F092-C9EB-4C68-8F59-DAB6FED0A700}" type="pres">
      <dgm:prSet presAssocID="{17E2611D-EFFC-4C0E-94B5-763761795248}" presName="compNode" presStyleCnt="0"/>
      <dgm:spPr/>
    </dgm:pt>
    <dgm:pt modelId="{1AB90BA2-009A-4417-A03C-A91D15B01CBE}" type="pres">
      <dgm:prSet presAssocID="{17E2611D-EFFC-4C0E-94B5-763761795248}" presName="bgRect" presStyleLbl="bgShp" presStyleIdx="2" presStyleCnt="5"/>
      <dgm:spPr/>
    </dgm:pt>
    <dgm:pt modelId="{9F12044E-3CCF-4D55-9B07-5895929BC04A}" type="pres">
      <dgm:prSet presAssocID="{17E2611D-EFFC-4C0E-94B5-76376179524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erson with Idea"/>
        </a:ext>
      </dgm:extLst>
    </dgm:pt>
    <dgm:pt modelId="{6339E83E-6990-44C6-8E36-02F665E156D2}" type="pres">
      <dgm:prSet presAssocID="{17E2611D-EFFC-4C0E-94B5-763761795248}" presName="spaceRect" presStyleCnt="0"/>
      <dgm:spPr/>
    </dgm:pt>
    <dgm:pt modelId="{A2BA9085-06BD-48B1-A870-D8D81F578D8B}" type="pres">
      <dgm:prSet presAssocID="{17E2611D-EFFC-4C0E-94B5-763761795248}" presName="parTx" presStyleLbl="revTx" presStyleIdx="2" presStyleCnt="5">
        <dgm:presLayoutVars>
          <dgm:chMax val="0"/>
          <dgm:chPref val="0"/>
        </dgm:presLayoutVars>
      </dgm:prSet>
      <dgm:spPr/>
    </dgm:pt>
    <dgm:pt modelId="{6FEB2FB9-F741-4E21-81DE-B9996E203FF3}" type="pres">
      <dgm:prSet presAssocID="{F90124FD-109C-4316-AD45-D4E9B5BFE5F0}" presName="sibTrans" presStyleCnt="0"/>
      <dgm:spPr/>
    </dgm:pt>
    <dgm:pt modelId="{35AB4B90-E49D-4779-ABFD-F7E666AA3933}" type="pres">
      <dgm:prSet presAssocID="{3589D975-DE03-494B-8CFA-9D84EC9C457E}" presName="compNode" presStyleCnt="0"/>
      <dgm:spPr/>
    </dgm:pt>
    <dgm:pt modelId="{B324600E-A12D-4983-AF84-C42C8FFADC27}" type="pres">
      <dgm:prSet presAssocID="{3589D975-DE03-494B-8CFA-9D84EC9C457E}" presName="bgRect" presStyleLbl="bgShp" presStyleIdx="3" presStyleCnt="5"/>
      <dgm:spPr/>
    </dgm:pt>
    <dgm:pt modelId="{AA59C7EC-459B-4C98-939D-8525E109200D}" type="pres">
      <dgm:prSet presAssocID="{3589D975-DE03-494B-8CFA-9D84EC9C457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oolhouse"/>
        </a:ext>
      </dgm:extLst>
    </dgm:pt>
    <dgm:pt modelId="{3E2BB39D-329D-452F-8DDF-4F490731A5B3}" type="pres">
      <dgm:prSet presAssocID="{3589D975-DE03-494B-8CFA-9D84EC9C457E}" presName="spaceRect" presStyleCnt="0"/>
      <dgm:spPr/>
    </dgm:pt>
    <dgm:pt modelId="{ECA73DEF-149B-48CA-B4B5-6B97B32B7FC7}" type="pres">
      <dgm:prSet presAssocID="{3589D975-DE03-494B-8CFA-9D84EC9C457E}" presName="parTx" presStyleLbl="revTx" presStyleIdx="3" presStyleCnt="5">
        <dgm:presLayoutVars>
          <dgm:chMax val="0"/>
          <dgm:chPref val="0"/>
        </dgm:presLayoutVars>
      </dgm:prSet>
      <dgm:spPr/>
    </dgm:pt>
    <dgm:pt modelId="{F4BE10E4-A8C2-4DC0-A4CE-7548CA1D68D1}" type="pres">
      <dgm:prSet presAssocID="{9E10DC07-E997-4E81-ACEC-087D70433031}" presName="sibTrans" presStyleCnt="0"/>
      <dgm:spPr/>
    </dgm:pt>
    <dgm:pt modelId="{575D2D04-89E8-4236-AF2C-76A8ADED05C4}" type="pres">
      <dgm:prSet presAssocID="{BEA37EB2-A26B-46CB-BA07-BCC7BC7F31BE}" presName="compNode" presStyleCnt="0"/>
      <dgm:spPr/>
    </dgm:pt>
    <dgm:pt modelId="{E5583503-CA4F-4126-B310-C9540150B8CC}" type="pres">
      <dgm:prSet presAssocID="{BEA37EB2-A26B-46CB-BA07-BCC7BC7F31BE}" presName="bgRect" presStyleLbl="bgShp" presStyleIdx="4" presStyleCnt="5"/>
      <dgm:spPr/>
    </dgm:pt>
    <dgm:pt modelId="{10349617-783C-4046-955C-C54133038064}" type="pres">
      <dgm:prSet presAssocID="{BEA37EB2-A26B-46CB-BA07-BCC7BC7F31B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laybook"/>
        </a:ext>
      </dgm:extLst>
    </dgm:pt>
    <dgm:pt modelId="{252DB2E1-7CCB-43C9-9CA4-BE7B6F0A92F1}" type="pres">
      <dgm:prSet presAssocID="{BEA37EB2-A26B-46CB-BA07-BCC7BC7F31BE}" presName="spaceRect" presStyleCnt="0"/>
      <dgm:spPr/>
    </dgm:pt>
    <dgm:pt modelId="{B9D638A1-D9C7-4494-AD22-F3A663950A66}" type="pres">
      <dgm:prSet presAssocID="{BEA37EB2-A26B-46CB-BA07-BCC7BC7F31BE}" presName="parTx" presStyleLbl="revTx" presStyleIdx="4" presStyleCnt="5">
        <dgm:presLayoutVars>
          <dgm:chMax val="0"/>
          <dgm:chPref val="0"/>
        </dgm:presLayoutVars>
      </dgm:prSet>
      <dgm:spPr/>
    </dgm:pt>
  </dgm:ptLst>
  <dgm:cxnLst>
    <dgm:cxn modelId="{7CEE7215-3817-D54A-A0CC-5CA5A165F670}" type="presOf" srcId="{3589D975-DE03-494B-8CFA-9D84EC9C457E}" destId="{ECA73DEF-149B-48CA-B4B5-6B97B32B7FC7}" srcOrd="0" destOrd="0" presId="urn:microsoft.com/office/officeart/2018/2/layout/IconVerticalSolidList"/>
    <dgm:cxn modelId="{3AAC3318-7C51-4C68-B35C-F9D5A213AD85}" srcId="{B9B7E8EA-B1A5-4AB5-A6BF-B3F61D7F3A76}" destId="{17E2611D-EFFC-4C0E-94B5-763761795248}" srcOrd="2" destOrd="0" parTransId="{146A6365-02EC-43EE-BADD-5338E9A8CB32}" sibTransId="{F90124FD-109C-4316-AD45-D4E9B5BFE5F0}"/>
    <dgm:cxn modelId="{831A6746-6F90-49C1-BB1C-E058794A19F7}" srcId="{B9B7E8EA-B1A5-4AB5-A6BF-B3F61D7F3A76}" destId="{3589D975-DE03-494B-8CFA-9D84EC9C457E}" srcOrd="3" destOrd="0" parTransId="{B8281871-25AA-419E-B66B-AB2985C6A647}" sibTransId="{9E10DC07-E997-4E81-ACEC-087D70433031}"/>
    <dgm:cxn modelId="{B27DEF8D-F9E1-7646-BCD9-264BE38C7DD6}" type="presOf" srcId="{17E2611D-EFFC-4C0E-94B5-763761795248}" destId="{A2BA9085-06BD-48B1-A870-D8D81F578D8B}" srcOrd="0" destOrd="0" presId="urn:microsoft.com/office/officeart/2018/2/layout/IconVerticalSolidList"/>
    <dgm:cxn modelId="{26C5789A-6942-E846-BBCF-CFCC44097FFE}" type="presOf" srcId="{CB6D3F1F-CFFB-4285-9A67-BE83F4208D6A}" destId="{C4BD9D32-717F-4EC3-ABB5-94956ED2C701}" srcOrd="0" destOrd="0" presId="urn:microsoft.com/office/officeart/2018/2/layout/IconVerticalSolidList"/>
    <dgm:cxn modelId="{96E4EA9F-2272-4246-87B5-83D9BD584F4A}" srcId="{B9B7E8EA-B1A5-4AB5-A6BF-B3F61D7F3A76}" destId="{BEA37EB2-A26B-46CB-BA07-BCC7BC7F31BE}" srcOrd="4" destOrd="0" parTransId="{A84B6866-0503-4CED-9F52-D0CBFF7C5761}" sibTransId="{4B824A24-711A-4FDB-AB8F-9519A2F2F76F}"/>
    <dgm:cxn modelId="{87BC72C4-CDAF-44FA-A1C5-70224904BF80}" srcId="{B9B7E8EA-B1A5-4AB5-A6BF-B3F61D7F3A76}" destId="{BA206B77-C9F5-4D2C-B8E9-5BADE59E12A2}" srcOrd="0" destOrd="0" parTransId="{063E34AF-3D7A-4DD0-B504-9D2052952CF9}" sibTransId="{A7C17206-49F2-4FF7-8629-4A412332DE91}"/>
    <dgm:cxn modelId="{6E6C3FD3-62EA-E04B-9C95-BB3950AC165C}" type="presOf" srcId="{B9B7E8EA-B1A5-4AB5-A6BF-B3F61D7F3A76}" destId="{75610F24-5B9D-4CEB-BD56-469DE1E66803}" srcOrd="0" destOrd="0" presId="urn:microsoft.com/office/officeart/2018/2/layout/IconVerticalSolidList"/>
    <dgm:cxn modelId="{57D2FED3-DFC6-C340-A84B-4EFCE87A66C9}" type="presOf" srcId="{BA206B77-C9F5-4D2C-B8E9-5BADE59E12A2}" destId="{A9358EEF-9912-43EB-A43B-C1BBB9461C41}" srcOrd="0" destOrd="0" presId="urn:microsoft.com/office/officeart/2018/2/layout/IconVerticalSolidList"/>
    <dgm:cxn modelId="{4640EFD8-C988-2F4B-92D4-B6236B60F1B1}" type="presOf" srcId="{BEA37EB2-A26B-46CB-BA07-BCC7BC7F31BE}" destId="{B9D638A1-D9C7-4494-AD22-F3A663950A66}" srcOrd="0" destOrd="0" presId="urn:microsoft.com/office/officeart/2018/2/layout/IconVerticalSolidList"/>
    <dgm:cxn modelId="{0E7622EA-6421-4626-B53C-41B3113A90F1}" srcId="{B9B7E8EA-B1A5-4AB5-A6BF-B3F61D7F3A76}" destId="{CB6D3F1F-CFFB-4285-9A67-BE83F4208D6A}" srcOrd="1" destOrd="0" parTransId="{3015B168-6602-4EA5-AC52-C4A32A3366C8}" sibTransId="{DA2A4B7D-0305-48F0-838F-9E210108212A}"/>
    <dgm:cxn modelId="{4F78B1D0-BCFE-7344-9824-27D93E6931DD}" type="presParOf" srcId="{75610F24-5B9D-4CEB-BD56-469DE1E66803}" destId="{956EB91F-5E00-4221-B24C-0A7488F07D6F}" srcOrd="0" destOrd="0" presId="urn:microsoft.com/office/officeart/2018/2/layout/IconVerticalSolidList"/>
    <dgm:cxn modelId="{923B8A1D-DE48-1449-9B93-16CAAF73EB16}" type="presParOf" srcId="{956EB91F-5E00-4221-B24C-0A7488F07D6F}" destId="{D541A85D-0713-4DD2-895D-FCFD64D1C06E}" srcOrd="0" destOrd="0" presId="urn:microsoft.com/office/officeart/2018/2/layout/IconVerticalSolidList"/>
    <dgm:cxn modelId="{8E49F8A3-1FFF-E24E-88AB-91D4161F137B}" type="presParOf" srcId="{956EB91F-5E00-4221-B24C-0A7488F07D6F}" destId="{7BF4C502-2D77-4ADB-8534-B4A1A09EA934}" srcOrd="1" destOrd="0" presId="urn:microsoft.com/office/officeart/2018/2/layout/IconVerticalSolidList"/>
    <dgm:cxn modelId="{D1DCC954-DA18-1142-AE3A-839C48511B1B}" type="presParOf" srcId="{956EB91F-5E00-4221-B24C-0A7488F07D6F}" destId="{465E1D3F-5213-471E-A63C-60758DB2F3B4}" srcOrd="2" destOrd="0" presId="urn:microsoft.com/office/officeart/2018/2/layout/IconVerticalSolidList"/>
    <dgm:cxn modelId="{8ED1A854-1D7F-644B-9DBA-4D9A49BEA717}" type="presParOf" srcId="{956EB91F-5E00-4221-B24C-0A7488F07D6F}" destId="{A9358EEF-9912-43EB-A43B-C1BBB9461C41}" srcOrd="3" destOrd="0" presId="urn:microsoft.com/office/officeart/2018/2/layout/IconVerticalSolidList"/>
    <dgm:cxn modelId="{37A13C5A-262C-364A-8E75-0BCD2BC28F4C}" type="presParOf" srcId="{75610F24-5B9D-4CEB-BD56-469DE1E66803}" destId="{7C67EA66-9DAE-43D8-AA9A-4ECF0F02806B}" srcOrd="1" destOrd="0" presId="urn:microsoft.com/office/officeart/2018/2/layout/IconVerticalSolidList"/>
    <dgm:cxn modelId="{08BB2B10-FD21-E14A-91C8-B0EEF509F635}" type="presParOf" srcId="{75610F24-5B9D-4CEB-BD56-469DE1E66803}" destId="{B5DE5E46-F8D4-4DE6-9DBE-90238B8C69C9}" srcOrd="2" destOrd="0" presId="urn:microsoft.com/office/officeart/2018/2/layout/IconVerticalSolidList"/>
    <dgm:cxn modelId="{9DBC7FC1-24F0-9343-B1B0-132748EB18AC}" type="presParOf" srcId="{B5DE5E46-F8D4-4DE6-9DBE-90238B8C69C9}" destId="{B1912DA7-7BEF-4CE2-804A-C8331A412D04}" srcOrd="0" destOrd="0" presId="urn:microsoft.com/office/officeart/2018/2/layout/IconVerticalSolidList"/>
    <dgm:cxn modelId="{B4F4FEA8-F339-3D44-835E-C29F7AB61C5F}" type="presParOf" srcId="{B5DE5E46-F8D4-4DE6-9DBE-90238B8C69C9}" destId="{6625051E-A803-4D34-954F-E6D6E61192B0}" srcOrd="1" destOrd="0" presId="urn:microsoft.com/office/officeart/2018/2/layout/IconVerticalSolidList"/>
    <dgm:cxn modelId="{82586728-3B3B-F040-B51E-0A8724BFF76C}" type="presParOf" srcId="{B5DE5E46-F8D4-4DE6-9DBE-90238B8C69C9}" destId="{8E19EE78-48BD-4DD4-B4B5-06AB89F27866}" srcOrd="2" destOrd="0" presId="urn:microsoft.com/office/officeart/2018/2/layout/IconVerticalSolidList"/>
    <dgm:cxn modelId="{304D9ED2-BBDF-3141-A813-F750A028C5D4}" type="presParOf" srcId="{B5DE5E46-F8D4-4DE6-9DBE-90238B8C69C9}" destId="{C4BD9D32-717F-4EC3-ABB5-94956ED2C701}" srcOrd="3" destOrd="0" presId="urn:microsoft.com/office/officeart/2018/2/layout/IconVerticalSolidList"/>
    <dgm:cxn modelId="{FE2F13AF-1596-A048-8FBB-48505D7D73CC}" type="presParOf" srcId="{75610F24-5B9D-4CEB-BD56-469DE1E66803}" destId="{62AD0CB8-17F9-4D79-A284-023258F3735F}" srcOrd="3" destOrd="0" presId="urn:microsoft.com/office/officeart/2018/2/layout/IconVerticalSolidList"/>
    <dgm:cxn modelId="{32963FEE-F653-C747-B7B8-5896568A034B}" type="presParOf" srcId="{75610F24-5B9D-4CEB-BD56-469DE1E66803}" destId="{02D9F092-C9EB-4C68-8F59-DAB6FED0A700}" srcOrd="4" destOrd="0" presId="urn:microsoft.com/office/officeart/2018/2/layout/IconVerticalSolidList"/>
    <dgm:cxn modelId="{7F23A784-E434-6841-A189-4FFD112CBB03}" type="presParOf" srcId="{02D9F092-C9EB-4C68-8F59-DAB6FED0A700}" destId="{1AB90BA2-009A-4417-A03C-A91D15B01CBE}" srcOrd="0" destOrd="0" presId="urn:microsoft.com/office/officeart/2018/2/layout/IconVerticalSolidList"/>
    <dgm:cxn modelId="{DF3DC6D7-A997-784E-A945-70E05C4BD1D8}" type="presParOf" srcId="{02D9F092-C9EB-4C68-8F59-DAB6FED0A700}" destId="{9F12044E-3CCF-4D55-9B07-5895929BC04A}" srcOrd="1" destOrd="0" presId="urn:microsoft.com/office/officeart/2018/2/layout/IconVerticalSolidList"/>
    <dgm:cxn modelId="{7F0D8927-0BE0-7146-A734-1407CB33FE1E}" type="presParOf" srcId="{02D9F092-C9EB-4C68-8F59-DAB6FED0A700}" destId="{6339E83E-6990-44C6-8E36-02F665E156D2}" srcOrd="2" destOrd="0" presId="urn:microsoft.com/office/officeart/2018/2/layout/IconVerticalSolidList"/>
    <dgm:cxn modelId="{04B599A8-532F-E547-A5B8-88443238554E}" type="presParOf" srcId="{02D9F092-C9EB-4C68-8F59-DAB6FED0A700}" destId="{A2BA9085-06BD-48B1-A870-D8D81F578D8B}" srcOrd="3" destOrd="0" presId="urn:microsoft.com/office/officeart/2018/2/layout/IconVerticalSolidList"/>
    <dgm:cxn modelId="{1892B0CE-A283-0545-9E56-95F5F944AB22}" type="presParOf" srcId="{75610F24-5B9D-4CEB-BD56-469DE1E66803}" destId="{6FEB2FB9-F741-4E21-81DE-B9996E203FF3}" srcOrd="5" destOrd="0" presId="urn:microsoft.com/office/officeart/2018/2/layout/IconVerticalSolidList"/>
    <dgm:cxn modelId="{DCBD4A3D-F1D6-DF4F-9106-ABB662DE4ED6}" type="presParOf" srcId="{75610F24-5B9D-4CEB-BD56-469DE1E66803}" destId="{35AB4B90-E49D-4779-ABFD-F7E666AA3933}" srcOrd="6" destOrd="0" presId="urn:microsoft.com/office/officeart/2018/2/layout/IconVerticalSolidList"/>
    <dgm:cxn modelId="{F06DE878-4F49-DA46-A92A-59998F216ADF}" type="presParOf" srcId="{35AB4B90-E49D-4779-ABFD-F7E666AA3933}" destId="{B324600E-A12D-4983-AF84-C42C8FFADC27}" srcOrd="0" destOrd="0" presId="urn:microsoft.com/office/officeart/2018/2/layout/IconVerticalSolidList"/>
    <dgm:cxn modelId="{F8D88CC4-81A8-284E-BD88-E61BFC349ED5}" type="presParOf" srcId="{35AB4B90-E49D-4779-ABFD-F7E666AA3933}" destId="{AA59C7EC-459B-4C98-939D-8525E109200D}" srcOrd="1" destOrd="0" presId="urn:microsoft.com/office/officeart/2018/2/layout/IconVerticalSolidList"/>
    <dgm:cxn modelId="{12FB65F2-50C7-3945-85C5-F77BA480C06D}" type="presParOf" srcId="{35AB4B90-E49D-4779-ABFD-F7E666AA3933}" destId="{3E2BB39D-329D-452F-8DDF-4F490731A5B3}" srcOrd="2" destOrd="0" presId="urn:microsoft.com/office/officeart/2018/2/layout/IconVerticalSolidList"/>
    <dgm:cxn modelId="{720EF389-E47A-1E40-8DD6-ABE0D83520B2}" type="presParOf" srcId="{35AB4B90-E49D-4779-ABFD-F7E666AA3933}" destId="{ECA73DEF-149B-48CA-B4B5-6B97B32B7FC7}" srcOrd="3" destOrd="0" presId="urn:microsoft.com/office/officeart/2018/2/layout/IconVerticalSolidList"/>
    <dgm:cxn modelId="{D991BA34-BC1A-B940-B52D-09BB7E62AB39}" type="presParOf" srcId="{75610F24-5B9D-4CEB-BD56-469DE1E66803}" destId="{F4BE10E4-A8C2-4DC0-A4CE-7548CA1D68D1}" srcOrd="7" destOrd="0" presId="urn:microsoft.com/office/officeart/2018/2/layout/IconVerticalSolidList"/>
    <dgm:cxn modelId="{81BE70DF-2AB5-984A-822E-FE4F6439A938}" type="presParOf" srcId="{75610F24-5B9D-4CEB-BD56-469DE1E66803}" destId="{575D2D04-89E8-4236-AF2C-76A8ADED05C4}" srcOrd="8" destOrd="0" presId="urn:microsoft.com/office/officeart/2018/2/layout/IconVerticalSolidList"/>
    <dgm:cxn modelId="{F5D2A51F-894F-C84B-8308-EE5378D63E46}" type="presParOf" srcId="{575D2D04-89E8-4236-AF2C-76A8ADED05C4}" destId="{E5583503-CA4F-4126-B310-C9540150B8CC}" srcOrd="0" destOrd="0" presId="urn:microsoft.com/office/officeart/2018/2/layout/IconVerticalSolidList"/>
    <dgm:cxn modelId="{EFAC2E39-78B8-DA4A-B315-59962B6DDDE8}" type="presParOf" srcId="{575D2D04-89E8-4236-AF2C-76A8ADED05C4}" destId="{10349617-783C-4046-955C-C54133038064}" srcOrd="1" destOrd="0" presId="urn:microsoft.com/office/officeart/2018/2/layout/IconVerticalSolidList"/>
    <dgm:cxn modelId="{D8669AEB-0AA0-784D-85BA-F436E26F8580}" type="presParOf" srcId="{575D2D04-89E8-4236-AF2C-76A8ADED05C4}" destId="{252DB2E1-7CCB-43C9-9CA4-BE7B6F0A92F1}" srcOrd="2" destOrd="0" presId="urn:microsoft.com/office/officeart/2018/2/layout/IconVerticalSolidList"/>
    <dgm:cxn modelId="{DE3F1D24-0A61-DA40-AF50-473190BE939D}" type="presParOf" srcId="{575D2D04-89E8-4236-AF2C-76A8ADED05C4}" destId="{B9D638A1-D9C7-4494-AD22-F3A663950A6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C255F8-3870-4E12-8C99-77B48B8A316A}" type="doc">
      <dgm:prSet loTypeId="urn:microsoft.com/office/officeart/2018/2/layout/IconVerticalSolidList" loCatId="icon" qsTypeId="urn:microsoft.com/office/officeart/2005/8/quickstyle/simple1#84" qsCatId="simple" csTypeId="urn:microsoft.com/office/officeart/2005/8/colors/accent1_2#52" csCatId="accent1" phldr="1"/>
      <dgm:spPr/>
      <dgm:t>
        <a:bodyPr/>
        <a:lstStyle/>
        <a:p>
          <a:endParaRPr lang="en-US"/>
        </a:p>
      </dgm:t>
    </dgm:pt>
    <dgm:pt modelId="{45694897-1D98-482E-964A-88486DE8152A}">
      <dgm:prSet/>
      <dgm:spPr/>
      <dgm:t>
        <a:bodyPr/>
        <a:lstStyle/>
        <a:p>
          <a:pPr>
            <a:lnSpc>
              <a:spcPct val="100000"/>
            </a:lnSpc>
          </a:pPr>
          <a:r>
            <a:rPr lang="en-GB" b="0" dirty="0"/>
            <a:t>Task 1 - Must integrate and reference a model/s of reflection throughout in both parts a and b and take into account training, learning, research and use of supervision. </a:t>
          </a:r>
          <a:endParaRPr lang="en-US" dirty="0"/>
        </a:p>
      </dgm:t>
    </dgm:pt>
    <dgm:pt modelId="{1EA809A8-2930-49CB-86F8-3C15FC7E0E02}" type="parTrans" cxnId="{0AB73E50-04A2-42E1-AF77-1B30FB1020A7}">
      <dgm:prSet/>
      <dgm:spPr/>
      <dgm:t>
        <a:bodyPr/>
        <a:lstStyle/>
        <a:p>
          <a:endParaRPr lang="en-US"/>
        </a:p>
      </dgm:t>
    </dgm:pt>
    <dgm:pt modelId="{E6175FD7-EFB4-4C8C-8648-678FE3388AB8}" type="sibTrans" cxnId="{0AB73E50-04A2-42E1-AF77-1B30FB1020A7}">
      <dgm:prSet/>
      <dgm:spPr/>
      <dgm:t>
        <a:bodyPr/>
        <a:lstStyle/>
        <a:p>
          <a:endParaRPr lang="en-US"/>
        </a:p>
      </dgm:t>
    </dgm:pt>
    <dgm:pt modelId="{66219000-C17B-4709-B622-78D7E30DE224}">
      <dgm:prSet/>
      <dgm:spPr/>
      <dgm:t>
        <a:bodyPr/>
        <a:lstStyle/>
        <a:p>
          <a:pPr>
            <a:lnSpc>
              <a:spcPct val="100000"/>
            </a:lnSpc>
          </a:pPr>
          <a:r>
            <a:rPr lang="en-GB" b="0"/>
            <a:t>Both parts a and b need to provide academic references/evidence.</a:t>
          </a:r>
          <a:endParaRPr lang="en-US"/>
        </a:p>
      </dgm:t>
    </dgm:pt>
    <dgm:pt modelId="{BBA400B1-9348-4CCA-9EF1-0F2B6512A6E3}" type="parTrans" cxnId="{1296AB77-48D7-4DBC-8AE4-41326E4ED9DF}">
      <dgm:prSet/>
      <dgm:spPr/>
      <dgm:t>
        <a:bodyPr/>
        <a:lstStyle/>
        <a:p>
          <a:endParaRPr lang="en-US"/>
        </a:p>
      </dgm:t>
    </dgm:pt>
    <dgm:pt modelId="{4715E8C7-98BA-4C77-932A-677B03BBA9C5}" type="sibTrans" cxnId="{1296AB77-48D7-4DBC-8AE4-41326E4ED9DF}">
      <dgm:prSet/>
      <dgm:spPr/>
      <dgm:t>
        <a:bodyPr/>
        <a:lstStyle/>
        <a:p>
          <a:endParaRPr lang="en-US"/>
        </a:p>
      </dgm:t>
    </dgm:pt>
    <dgm:pt modelId="{9AEA11E1-BB57-4F7F-BA84-15856BCDA9E9}" type="pres">
      <dgm:prSet presAssocID="{97C255F8-3870-4E12-8C99-77B48B8A316A}" presName="root" presStyleCnt="0">
        <dgm:presLayoutVars>
          <dgm:dir/>
          <dgm:resizeHandles val="exact"/>
        </dgm:presLayoutVars>
      </dgm:prSet>
      <dgm:spPr/>
    </dgm:pt>
    <dgm:pt modelId="{84CCB8DD-028A-4EF2-A017-94A0A2102053}" type="pres">
      <dgm:prSet presAssocID="{45694897-1D98-482E-964A-88486DE8152A}" presName="compNode" presStyleCnt="0"/>
      <dgm:spPr/>
    </dgm:pt>
    <dgm:pt modelId="{C582F97A-86B9-436E-BD14-9D47CFDA3901}" type="pres">
      <dgm:prSet presAssocID="{45694897-1D98-482E-964A-88486DE8152A}" presName="bgRect" presStyleLbl="bgShp" presStyleIdx="0" presStyleCnt="2"/>
      <dgm:spPr/>
    </dgm:pt>
    <dgm:pt modelId="{F9CB0FB5-786A-4393-AC07-0AC72DDA9BAB}" type="pres">
      <dgm:prSet presAssocID="{45694897-1D98-482E-964A-88486DE8152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lassroom"/>
        </a:ext>
      </dgm:extLst>
    </dgm:pt>
    <dgm:pt modelId="{C87A45AF-E5D7-44CB-B1F7-1F1C775FE079}" type="pres">
      <dgm:prSet presAssocID="{45694897-1D98-482E-964A-88486DE8152A}" presName="spaceRect" presStyleCnt="0"/>
      <dgm:spPr/>
    </dgm:pt>
    <dgm:pt modelId="{53A12B0D-A4FD-49D3-9FFA-A2B3201E2500}" type="pres">
      <dgm:prSet presAssocID="{45694897-1D98-482E-964A-88486DE8152A}" presName="parTx" presStyleLbl="revTx" presStyleIdx="0" presStyleCnt="2">
        <dgm:presLayoutVars>
          <dgm:chMax val="0"/>
          <dgm:chPref val="0"/>
        </dgm:presLayoutVars>
      </dgm:prSet>
      <dgm:spPr/>
    </dgm:pt>
    <dgm:pt modelId="{1E8A51E4-52E9-4084-9CDC-56DFD0E48E1A}" type="pres">
      <dgm:prSet presAssocID="{E6175FD7-EFB4-4C8C-8648-678FE3388AB8}" presName="sibTrans" presStyleCnt="0"/>
      <dgm:spPr/>
    </dgm:pt>
    <dgm:pt modelId="{8308BB6A-25D1-458C-B11A-C13FFD003F85}" type="pres">
      <dgm:prSet presAssocID="{66219000-C17B-4709-B622-78D7E30DE224}" presName="compNode" presStyleCnt="0"/>
      <dgm:spPr/>
    </dgm:pt>
    <dgm:pt modelId="{EF8BF9ED-CC71-4473-B628-2964FFF9BED0}" type="pres">
      <dgm:prSet presAssocID="{66219000-C17B-4709-B622-78D7E30DE224}" presName="bgRect" presStyleLbl="bgShp" presStyleIdx="1" presStyleCnt="2"/>
      <dgm:spPr/>
    </dgm:pt>
    <dgm:pt modelId="{629C8009-BEF0-433F-8384-CA845A447560}" type="pres">
      <dgm:prSet presAssocID="{66219000-C17B-4709-B622-78D7E30DE22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DF4D05B1-0D5B-44CC-9CAA-77E558936FF3}" type="pres">
      <dgm:prSet presAssocID="{66219000-C17B-4709-B622-78D7E30DE224}" presName="spaceRect" presStyleCnt="0"/>
      <dgm:spPr/>
    </dgm:pt>
    <dgm:pt modelId="{8E9D12B2-DDD0-4880-A872-C9F024AD3FC4}" type="pres">
      <dgm:prSet presAssocID="{66219000-C17B-4709-B622-78D7E30DE224}" presName="parTx" presStyleLbl="revTx" presStyleIdx="1" presStyleCnt="2">
        <dgm:presLayoutVars>
          <dgm:chMax val="0"/>
          <dgm:chPref val="0"/>
        </dgm:presLayoutVars>
      </dgm:prSet>
      <dgm:spPr/>
    </dgm:pt>
  </dgm:ptLst>
  <dgm:cxnLst>
    <dgm:cxn modelId="{0AB73E50-04A2-42E1-AF77-1B30FB1020A7}" srcId="{97C255F8-3870-4E12-8C99-77B48B8A316A}" destId="{45694897-1D98-482E-964A-88486DE8152A}" srcOrd="0" destOrd="0" parTransId="{1EA809A8-2930-49CB-86F8-3C15FC7E0E02}" sibTransId="{E6175FD7-EFB4-4C8C-8648-678FE3388AB8}"/>
    <dgm:cxn modelId="{1296AB77-48D7-4DBC-8AE4-41326E4ED9DF}" srcId="{97C255F8-3870-4E12-8C99-77B48B8A316A}" destId="{66219000-C17B-4709-B622-78D7E30DE224}" srcOrd="1" destOrd="0" parTransId="{BBA400B1-9348-4CCA-9EF1-0F2B6512A6E3}" sibTransId="{4715E8C7-98BA-4C77-932A-677B03BBA9C5}"/>
    <dgm:cxn modelId="{E8767B99-DDE6-4DFB-90C4-DD5D1EE74810}" type="presOf" srcId="{66219000-C17B-4709-B622-78D7E30DE224}" destId="{8E9D12B2-DDD0-4880-A872-C9F024AD3FC4}" srcOrd="0" destOrd="0" presId="urn:microsoft.com/office/officeart/2018/2/layout/IconVerticalSolidList"/>
    <dgm:cxn modelId="{6B07E5C0-3896-4806-B201-477206ACD476}" type="presOf" srcId="{45694897-1D98-482E-964A-88486DE8152A}" destId="{53A12B0D-A4FD-49D3-9FFA-A2B3201E2500}" srcOrd="0" destOrd="0" presId="urn:microsoft.com/office/officeart/2018/2/layout/IconVerticalSolidList"/>
    <dgm:cxn modelId="{E76FB9D8-C3BB-4891-ACF3-AA26A843FD7E}" type="presOf" srcId="{97C255F8-3870-4E12-8C99-77B48B8A316A}" destId="{9AEA11E1-BB57-4F7F-BA84-15856BCDA9E9}" srcOrd="0" destOrd="0" presId="urn:microsoft.com/office/officeart/2018/2/layout/IconVerticalSolidList"/>
    <dgm:cxn modelId="{F370389A-EF26-403E-AB58-4B6C285F5271}" type="presParOf" srcId="{9AEA11E1-BB57-4F7F-BA84-15856BCDA9E9}" destId="{84CCB8DD-028A-4EF2-A017-94A0A2102053}" srcOrd="0" destOrd="0" presId="urn:microsoft.com/office/officeart/2018/2/layout/IconVerticalSolidList"/>
    <dgm:cxn modelId="{6F89385F-9435-4D25-A0FC-53637AA75B49}" type="presParOf" srcId="{84CCB8DD-028A-4EF2-A017-94A0A2102053}" destId="{C582F97A-86B9-436E-BD14-9D47CFDA3901}" srcOrd="0" destOrd="0" presId="urn:microsoft.com/office/officeart/2018/2/layout/IconVerticalSolidList"/>
    <dgm:cxn modelId="{D9E569BE-5E1E-4445-BB75-BBE828130AE6}" type="presParOf" srcId="{84CCB8DD-028A-4EF2-A017-94A0A2102053}" destId="{F9CB0FB5-786A-4393-AC07-0AC72DDA9BAB}" srcOrd="1" destOrd="0" presId="urn:microsoft.com/office/officeart/2018/2/layout/IconVerticalSolidList"/>
    <dgm:cxn modelId="{28A64B9C-65F2-4996-9BAC-B22E87323BF6}" type="presParOf" srcId="{84CCB8DD-028A-4EF2-A017-94A0A2102053}" destId="{C87A45AF-E5D7-44CB-B1F7-1F1C775FE079}" srcOrd="2" destOrd="0" presId="urn:microsoft.com/office/officeart/2018/2/layout/IconVerticalSolidList"/>
    <dgm:cxn modelId="{27572773-8D9B-43BD-9F97-152CDDDE5B98}" type="presParOf" srcId="{84CCB8DD-028A-4EF2-A017-94A0A2102053}" destId="{53A12B0D-A4FD-49D3-9FFA-A2B3201E2500}" srcOrd="3" destOrd="0" presId="urn:microsoft.com/office/officeart/2018/2/layout/IconVerticalSolidList"/>
    <dgm:cxn modelId="{CBF7CD2A-3392-4870-961B-093F3F0F94E4}" type="presParOf" srcId="{9AEA11E1-BB57-4F7F-BA84-15856BCDA9E9}" destId="{1E8A51E4-52E9-4084-9CDC-56DFD0E48E1A}" srcOrd="1" destOrd="0" presId="urn:microsoft.com/office/officeart/2018/2/layout/IconVerticalSolidList"/>
    <dgm:cxn modelId="{B4AA60F0-E904-42D2-97BE-6E5545BE4D26}" type="presParOf" srcId="{9AEA11E1-BB57-4F7F-BA84-15856BCDA9E9}" destId="{8308BB6A-25D1-458C-B11A-C13FFD003F85}" srcOrd="2" destOrd="0" presId="urn:microsoft.com/office/officeart/2018/2/layout/IconVerticalSolidList"/>
    <dgm:cxn modelId="{91CB7D2D-1A52-48AB-962D-8BC1F4F1885A}" type="presParOf" srcId="{8308BB6A-25D1-458C-B11A-C13FFD003F85}" destId="{EF8BF9ED-CC71-4473-B628-2964FFF9BED0}" srcOrd="0" destOrd="0" presId="urn:microsoft.com/office/officeart/2018/2/layout/IconVerticalSolidList"/>
    <dgm:cxn modelId="{E634C111-D885-4D9B-9033-D5364EC9BB57}" type="presParOf" srcId="{8308BB6A-25D1-458C-B11A-C13FFD003F85}" destId="{629C8009-BEF0-433F-8384-CA845A447560}" srcOrd="1" destOrd="0" presId="urn:microsoft.com/office/officeart/2018/2/layout/IconVerticalSolidList"/>
    <dgm:cxn modelId="{167B37A7-4994-4E4E-85E0-6B952ECC2823}" type="presParOf" srcId="{8308BB6A-25D1-458C-B11A-C13FFD003F85}" destId="{DF4D05B1-0D5B-44CC-9CAA-77E558936FF3}" srcOrd="2" destOrd="0" presId="urn:microsoft.com/office/officeart/2018/2/layout/IconVerticalSolidList"/>
    <dgm:cxn modelId="{2DFAE76C-F3C5-4E4A-BD75-E5C470F5EB82}" type="presParOf" srcId="{8308BB6A-25D1-458C-B11A-C13FFD003F85}" destId="{8E9D12B2-DDD0-4880-A872-C9F024AD3FC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64E7F-9FDB-4953-AD78-BFBB28752DF3}">
      <dsp:nvSpPr>
        <dsp:cNvPr id="0" name=""/>
        <dsp:cNvSpPr/>
      </dsp:nvSpPr>
      <dsp:spPr>
        <a:xfrm>
          <a:off x="0" y="618"/>
          <a:ext cx="8280920" cy="51940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4353A6-759A-4BCD-9E82-98CBE7163332}">
      <dsp:nvSpPr>
        <dsp:cNvPr id="0" name=""/>
        <dsp:cNvSpPr/>
      </dsp:nvSpPr>
      <dsp:spPr>
        <a:xfrm>
          <a:off x="157120" y="117485"/>
          <a:ext cx="285674" cy="2856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8B8333-C6A1-423D-93F4-4F71A241D414}">
      <dsp:nvSpPr>
        <dsp:cNvPr id="0" name=""/>
        <dsp:cNvSpPr/>
      </dsp:nvSpPr>
      <dsp:spPr>
        <a:xfrm>
          <a:off x="599915" y="618"/>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100000"/>
            </a:lnSpc>
            <a:spcBef>
              <a:spcPct val="0"/>
            </a:spcBef>
            <a:spcAft>
              <a:spcPct val="35000"/>
            </a:spcAft>
            <a:buNone/>
          </a:pPr>
          <a:r>
            <a:rPr lang="en-GB" sz="1600" kern="1200"/>
            <a:t>Function</a:t>
          </a:r>
          <a:endParaRPr lang="en-US" sz="1600" kern="1200"/>
        </a:p>
      </dsp:txBody>
      <dsp:txXfrm>
        <a:off x="599915" y="618"/>
        <a:ext cx="7681004" cy="519407"/>
      </dsp:txXfrm>
    </dsp:sp>
    <dsp:sp modelId="{2B0B7882-0F41-4F58-A16F-A586FCA65E28}">
      <dsp:nvSpPr>
        <dsp:cNvPr id="0" name=""/>
        <dsp:cNvSpPr/>
      </dsp:nvSpPr>
      <dsp:spPr>
        <a:xfrm>
          <a:off x="0" y="649877"/>
          <a:ext cx="8280920" cy="519407"/>
        </a:xfrm>
        <a:prstGeom prst="roundRect">
          <a:avLst>
            <a:gd name="adj" fmla="val 10000"/>
          </a:avLst>
        </a:prstGeom>
        <a:solidFill>
          <a:schemeClr val="accent5">
            <a:hueOff val="-1736021"/>
            <a:satOff val="-118"/>
            <a:lumOff val="280"/>
            <a:alphaOff val="0"/>
          </a:schemeClr>
        </a:solidFill>
        <a:ln>
          <a:noFill/>
        </a:ln>
        <a:effectLst/>
      </dsp:spPr>
      <dsp:style>
        <a:lnRef idx="0">
          <a:scrgbClr r="0" g="0" b="0"/>
        </a:lnRef>
        <a:fillRef idx="1">
          <a:scrgbClr r="0" g="0" b="0"/>
        </a:fillRef>
        <a:effectRef idx="0">
          <a:scrgbClr r="0" g="0" b="0"/>
        </a:effectRef>
        <a:fontRef idx="minor"/>
      </dsp:style>
    </dsp:sp>
    <dsp:sp modelId="{E051F016-869E-4B10-BCC1-D8D10F08FF17}">
      <dsp:nvSpPr>
        <dsp:cNvPr id="0" name=""/>
        <dsp:cNvSpPr/>
      </dsp:nvSpPr>
      <dsp:spPr>
        <a:xfrm>
          <a:off x="157120" y="766744"/>
          <a:ext cx="285674" cy="2856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B85FAB-9ABD-4CF7-B653-030A3A2D094A}">
      <dsp:nvSpPr>
        <dsp:cNvPr id="0" name=""/>
        <dsp:cNvSpPr/>
      </dsp:nvSpPr>
      <dsp:spPr>
        <a:xfrm>
          <a:off x="599915" y="649877"/>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100000"/>
            </a:lnSpc>
            <a:spcBef>
              <a:spcPct val="0"/>
            </a:spcBef>
            <a:spcAft>
              <a:spcPct val="35000"/>
            </a:spcAft>
            <a:buNone/>
          </a:pPr>
          <a:r>
            <a:rPr lang="en-GB" sz="1600" kern="1200"/>
            <a:t>Protection and prevention </a:t>
          </a:r>
          <a:endParaRPr lang="en-US" sz="1600" kern="1200"/>
        </a:p>
      </dsp:txBody>
      <dsp:txXfrm>
        <a:off x="599915" y="649877"/>
        <a:ext cx="7681004" cy="519407"/>
      </dsp:txXfrm>
    </dsp:sp>
    <dsp:sp modelId="{3FC4B9CD-BA1A-45E4-B656-274DF6AD907C}">
      <dsp:nvSpPr>
        <dsp:cNvPr id="0" name=""/>
        <dsp:cNvSpPr/>
      </dsp:nvSpPr>
      <dsp:spPr>
        <a:xfrm>
          <a:off x="0" y="1299137"/>
          <a:ext cx="8280920" cy="519407"/>
        </a:xfrm>
        <a:prstGeom prst="roundRect">
          <a:avLst>
            <a:gd name="adj" fmla="val 10000"/>
          </a:avLst>
        </a:prstGeom>
        <a:solidFill>
          <a:schemeClr val="accent5">
            <a:hueOff val="-3472043"/>
            <a:satOff val="-236"/>
            <a:lumOff val="560"/>
            <a:alphaOff val="0"/>
          </a:schemeClr>
        </a:solidFill>
        <a:ln>
          <a:noFill/>
        </a:ln>
        <a:effectLst/>
      </dsp:spPr>
      <dsp:style>
        <a:lnRef idx="0">
          <a:scrgbClr r="0" g="0" b="0"/>
        </a:lnRef>
        <a:fillRef idx="1">
          <a:scrgbClr r="0" g="0" b="0"/>
        </a:fillRef>
        <a:effectRef idx="0">
          <a:scrgbClr r="0" g="0" b="0"/>
        </a:effectRef>
        <a:fontRef idx="minor"/>
      </dsp:style>
    </dsp:sp>
    <dsp:sp modelId="{6B38FB9E-E361-412B-9D49-6FA5A39DDFFA}">
      <dsp:nvSpPr>
        <dsp:cNvPr id="0" name=""/>
        <dsp:cNvSpPr/>
      </dsp:nvSpPr>
      <dsp:spPr>
        <a:xfrm>
          <a:off x="157120" y="1416004"/>
          <a:ext cx="285674" cy="2856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B86173-94B0-4457-80EE-000382AB1FFC}">
      <dsp:nvSpPr>
        <dsp:cNvPr id="0" name=""/>
        <dsp:cNvSpPr/>
      </dsp:nvSpPr>
      <dsp:spPr>
        <a:xfrm>
          <a:off x="599915" y="1299137"/>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100000"/>
            </a:lnSpc>
            <a:spcBef>
              <a:spcPct val="0"/>
            </a:spcBef>
            <a:spcAft>
              <a:spcPct val="35000"/>
            </a:spcAft>
            <a:buNone/>
          </a:pPr>
          <a:r>
            <a:rPr lang="en-GB" sz="1600" kern="1200"/>
            <a:t>Contribute to national policy/procedure</a:t>
          </a:r>
          <a:endParaRPr lang="en-US" sz="1600" kern="1200"/>
        </a:p>
      </dsp:txBody>
      <dsp:txXfrm>
        <a:off x="599915" y="1299137"/>
        <a:ext cx="7681004" cy="519407"/>
      </dsp:txXfrm>
    </dsp:sp>
    <dsp:sp modelId="{3A939E62-0E8E-4109-B2F2-2C79E88E1612}">
      <dsp:nvSpPr>
        <dsp:cNvPr id="0" name=""/>
        <dsp:cNvSpPr/>
      </dsp:nvSpPr>
      <dsp:spPr>
        <a:xfrm>
          <a:off x="0" y="1948397"/>
          <a:ext cx="8280920" cy="519407"/>
        </a:xfrm>
        <a:prstGeom prst="roundRect">
          <a:avLst>
            <a:gd name="adj" fmla="val 10000"/>
          </a:avLst>
        </a:prstGeom>
        <a:solidFill>
          <a:schemeClr val="accent5">
            <a:hueOff val="-5208064"/>
            <a:satOff val="-354"/>
            <a:lumOff val="840"/>
            <a:alphaOff val="0"/>
          </a:schemeClr>
        </a:solidFill>
        <a:ln>
          <a:noFill/>
        </a:ln>
        <a:effectLst/>
      </dsp:spPr>
      <dsp:style>
        <a:lnRef idx="0">
          <a:scrgbClr r="0" g="0" b="0"/>
        </a:lnRef>
        <a:fillRef idx="1">
          <a:scrgbClr r="0" g="0" b="0"/>
        </a:fillRef>
        <a:effectRef idx="0">
          <a:scrgbClr r="0" g="0" b="0"/>
        </a:effectRef>
        <a:fontRef idx="minor"/>
      </dsp:style>
    </dsp:sp>
    <dsp:sp modelId="{90F3B460-A211-4E46-A3D2-DBB77C9E4712}">
      <dsp:nvSpPr>
        <dsp:cNvPr id="0" name=""/>
        <dsp:cNvSpPr/>
      </dsp:nvSpPr>
      <dsp:spPr>
        <a:xfrm>
          <a:off x="157120" y="2065264"/>
          <a:ext cx="285674" cy="2856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04E2BF-AA5F-493E-90BE-65A43B87AFD7}">
      <dsp:nvSpPr>
        <dsp:cNvPr id="0" name=""/>
        <dsp:cNvSpPr/>
      </dsp:nvSpPr>
      <dsp:spPr>
        <a:xfrm>
          <a:off x="599915" y="1948397"/>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100000"/>
            </a:lnSpc>
            <a:spcBef>
              <a:spcPct val="0"/>
            </a:spcBef>
            <a:spcAft>
              <a:spcPct val="35000"/>
            </a:spcAft>
            <a:buNone/>
          </a:pPr>
          <a:r>
            <a:rPr lang="en-GB" sz="1600" kern="1200"/>
            <a:t>Raise awareness</a:t>
          </a:r>
          <a:endParaRPr lang="en-US" sz="1600" kern="1200"/>
        </a:p>
      </dsp:txBody>
      <dsp:txXfrm>
        <a:off x="599915" y="1948397"/>
        <a:ext cx="7681004" cy="519407"/>
      </dsp:txXfrm>
    </dsp:sp>
    <dsp:sp modelId="{2D676F0E-A46C-4E3B-B408-DEF376EDBEC5}">
      <dsp:nvSpPr>
        <dsp:cNvPr id="0" name=""/>
        <dsp:cNvSpPr/>
      </dsp:nvSpPr>
      <dsp:spPr>
        <a:xfrm>
          <a:off x="0" y="2597656"/>
          <a:ext cx="8280920" cy="519407"/>
        </a:xfrm>
        <a:prstGeom prst="roundRect">
          <a:avLst>
            <a:gd name="adj" fmla="val 10000"/>
          </a:avLst>
        </a:prstGeom>
        <a:solidFill>
          <a:schemeClr val="accent5">
            <a:hueOff val="-6944086"/>
            <a:satOff val="-472"/>
            <a:lumOff val="1121"/>
            <a:alphaOff val="0"/>
          </a:schemeClr>
        </a:solidFill>
        <a:ln>
          <a:noFill/>
        </a:ln>
        <a:effectLst/>
      </dsp:spPr>
      <dsp:style>
        <a:lnRef idx="0">
          <a:scrgbClr r="0" g="0" b="0"/>
        </a:lnRef>
        <a:fillRef idx="1">
          <a:scrgbClr r="0" g="0" b="0"/>
        </a:fillRef>
        <a:effectRef idx="0">
          <a:scrgbClr r="0" g="0" b="0"/>
        </a:effectRef>
        <a:fontRef idx="minor"/>
      </dsp:style>
    </dsp:sp>
    <dsp:sp modelId="{B1DF5E44-501C-4307-9FBD-42A8FC2378C6}">
      <dsp:nvSpPr>
        <dsp:cNvPr id="0" name=""/>
        <dsp:cNvSpPr/>
      </dsp:nvSpPr>
      <dsp:spPr>
        <a:xfrm>
          <a:off x="157120" y="2714523"/>
          <a:ext cx="285674" cy="2856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D9FBDC-ED8A-45F9-8C1E-3CA6E866B516}">
      <dsp:nvSpPr>
        <dsp:cNvPr id="0" name=""/>
        <dsp:cNvSpPr/>
      </dsp:nvSpPr>
      <dsp:spPr>
        <a:xfrm>
          <a:off x="599915" y="2597656"/>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100000"/>
            </a:lnSpc>
            <a:spcBef>
              <a:spcPct val="0"/>
            </a:spcBef>
            <a:spcAft>
              <a:spcPct val="35000"/>
            </a:spcAft>
            <a:buNone/>
          </a:pPr>
          <a:r>
            <a:rPr lang="en-GB" sz="1600" kern="1200"/>
            <a:t>Review efficiency</a:t>
          </a:r>
          <a:endParaRPr lang="en-US" sz="1600" kern="1200"/>
        </a:p>
      </dsp:txBody>
      <dsp:txXfrm>
        <a:off x="599915" y="2597656"/>
        <a:ext cx="7681004" cy="519407"/>
      </dsp:txXfrm>
    </dsp:sp>
    <dsp:sp modelId="{BCCF8B0A-F1E8-40EA-A890-3BB3461CA4C0}">
      <dsp:nvSpPr>
        <dsp:cNvPr id="0" name=""/>
        <dsp:cNvSpPr/>
      </dsp:nvSpPr>
      <dsp:spPr>
        <a:xfrm>
          <a:off x="0" y="3246916"/>
          <a:ext cx="8280920" cy="519407"/>
        </a:xfrm>
        <a:prstGeom prst="roundRect">
          <a:avLst>
            <a:gd name="adj" fmla="val 10000"/>
          </a:avLst>
        </a:prstGeom>
        <a:solidFill>
          <a:schemeClr val="accent5">
            <a:hueOff val="-8680107"/>
            <a:satOff val="-590"/>
            <a:lumOff val="1401"/>
            <a:alphaOff val="0"/>
          </a:schemeClr>
        </a:solidFill>
        <a:ln>
          <a:noFill/>
        </a:ln>
        <a:effectLst/>
      </dsp:spPr>
      <dsp:style>
        <a:lnRef idx="0">
          <a:scrgbClr r="0" g="0" b="0"/>
        </a:lnRef>
        <a:fillRef idx="1">
          <a:scrgbClr r="0" g="0" b="0"/>
        </a:fillRef>
        <a:effectRef idx="0">
          <a:scrgbClr r="0" g="0" b="0"/>
        </a:effectRef>
        <a:fontRef idx="minor"/>
      </dsp:style>
    </dsp:sp>
    <dsp:sp modelId="{F0EEAF12-FE96-4967-B8F3-5217D1503567}">
      <dsp:nvSpPr>
        <dsp:cNvPr id="0" name=""/>
        <dsp:cNvSpPr/>
      </dsp:nvSpPr>
      <dsp:spPr>
        <a:xfrm>
          <a:off x="157120" y="3363783"/>
          <a:ext cx="285674" cy="2856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A17C2C-F846-49B3-8B75-C2366B91CA79}">
      <dsp:nvSpPr>
        <dsp:cNvPr id="0" name=""/>
        <dsp:cNvSpPr/>
      </dsp:nvSpPr>
      <dsp:spPr>
        <a:xfrm>
          <a:off x="599915" y="3246916"/>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100000"/>
            </a:lnSpc>
            <a:spcBef>
              <a:spcPct val="0"/>
            </a:spcBef>
            <a:spcAft>
              <a:spcPct val="35000"/>
            </a:spcAft>
            <a:buNone/>
          </a:pPr>
          <a:r>
            <a:rPr lang="en-GB" sz="1600" kern="1200"/>
            <a:t>Practice reviews and audits</a:t>
          </a:r>
          <a:endParaRPr lang="en-US" sz="1600" kern="1200"/>
        </a:p>
      </dsp:txBody>
      <dsp:txXfrm>
        <a:off x="599915" y="3246916"/>
        <a:ext cx="7681004" cy="519407"/>
      </dsp:txXfrm>
    </dsp:sp>
    <dsp:sp modelId="{4E5E5DCF-CB45-4C1F-A5CA-A8C5506FF2BC}">
      <dsp:nvSpPr>
        <dsp:cNvPr id="0" name=""/>
        <dsp:cNvSpPr/>
      </dsp:nvSpPr>
      <dsp:spPr>
        <a:xfrm>
          <a:off x="0" y="3896176"/>
          <a:ext cx="8280920" cy="519407"/>
        </a:xfrm>
        <a:prstGeom prst="roundRect">
          <a:avLst>
            <a:gd name="adj" fmla="val 10000"/>
          </a:avLst>
        </a:prstGeom>
        <a:solidFill>
          <a:schemeClr val="accent5">
            <a:hueOff val="-10416129"/>
            <a:satOff val="-708"/>
            <a:lumOff val="1681"/>
            <a:alphaOff val="0"/>
          </a:schemeClr>
        </a:solidFill>
        <a:ln>
          <a:noFill/>
        </a:ln>
        <a:effectLst/>
      </dsp:spPr>
      <dsp:style>
        <a:lnRef idx="0">
          <a:scrgbClr r="0" g="0" b="0"/>
        </a:lnRef>
        <a:fillRef idx="1">
          <a:scrgbClr r="0" g="0" b="0"/>
        </a:fillRef>
        <a:effectRef idx="0">
          <a:scrgbClr r="0" g="0" b="0"/>
        </a:effectRef>
        <a:fontRef idx="minor"/>
      </dsp:style>
    </dsp:sp>
    <dsp:sp modelId="{B4068041-3003-4763-BDCB-18A2FBAFF295}">
      <dsp:nvSpPr>
        <dsp:cNvPr id="0" name=""/>
        <dsp:cNvSpPr/>
      </dsp:nvSpPr>
      <dsp:spPr>
        <a:xfrm>
          <a:off x="157120" y="4013043"/>
          <a:ext cx="285674" cy="2856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2D8CD-D9C7-4CA6-AE73-AB1BAA3BA6A5}">
      <dsp:nvSpPr>
        <dsp:cNvPr id="0" name=""/>
        <dsp:cNvSpPr/>
      </dsp:nvSpPr>
      <dsp:spPr>
        <a:xfrm>
          <a:off x="599915" y="3896176"/>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100000"/>
            </a:lnSpc>
            <a:spcBef>
              <a:spcPct val="0"/>
            </a:spcBef>
            <a:spcAft>
              <a:spcPct val="35000"/>
            </a:spcAft>
            <a:buNone/>
          </a:pPr>
          <a:r>
            <a:rPr lang="en-GB" sz="1600" kern="1200"/>
            <a:t>Disseminate information</a:t>
          </a:r>
          <a:endParaRPr lang="en-US" sz="1600" kern="1200"/>
        </a:p>
      </dsp:txBody>
      <dsp:txXfrm>
        <a:off x="599915" y="3896176"/>
        <a:ext cx="7681004" cy="519407"/>
      </dsp:txXfrm>
    </dsp:sp>
    <dsp:sp modelId="{A7939460-7751-43AF-81EC-76E0AA2624DA}">
      <dsp:nvSpPr>
        <dsp:cNvPr id="0" name=""/>
        <dsp:cNvSpPr/>
      </dsp:nvSpPr>
      <dsp:spPr>
        <a:xfrm>
          <a:off x="0" y="4545435"/>
          <a:ext cx="8280920" cy="519407"/>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FEDAAA6A-9D26-4304-8761-2EF8A8C03F76}">
      <dsp:nvSpPr>
        <dsp:cNvPr id="0" name=""/>
        <dsp:cNvSpPr/>
      </dsp:nvSpPr>
      <dsp:spPr>
        <a:xfrm>
          <a:off x="157120" y="4662302"/>
          <a:ext cx="285674" cy="2856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C04460-78BB-4A4C-8925-DAF9B377187B}">
      <dsp:nvSpPr>
        <dsp:cNvPr id="0" name=""/>
        <dsp:cNvSpPr/>
      </dsp:nvSpPr>
      <dsp:spPr>
        <a:xfrm>
          <a:off x="599915" y="4545435"/>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100000"/>
            </a:lnSpc>
            <a:spcBef>
              <a:spcPct val="0"/>
            </a:spcBef>
            <a:spcAft>
              <a:spcPct val="35000"/>
            </a:spcAft>
            <a:buNone/>
          </a:pPr>
          <a:r>
            <a:rPr lang="en-GB" sz="1600" kern="1200"/>
            <a:t>Cooperate with other boards.</a:t>
          </a:r>
          <a:endParaRPr lang="en-US" sz="1600" kern="1200"/>
        </a:p>
      </dsp:txBody>
      <dsp:txXfrm>
        <a:off x="599915" y="4545435"/>
        <a:ext cx="7681004" cy="5194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1A85D-0713-4DD2-895D-FCFD64D1C06E}">
      <dsp:nvSpPr>
        <dsp:cNvPr id="0" name=""/>
        <dsp:cNvSpPr/>
      </dsp:nvSpPr>
      <dsp:spPr>
        <a:xfrm>
          <a:off x="0" y="18117"/>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4C502-2D77-4ADB-8534-B4A1A09EA934}">
      <dsp:nvSpPr>
        <dsp:cNvPr id="0" name=""/>
        <dsp:cNvSpPr/>
      </dsp:nvSpPr>
      <dsp:spPr>
        <a:xfrm>
          <a:off x="277846" y="210975"/>
          <a:ext cx="505176" cy="505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58EEF-9912-43EB-A43B-C1BBB9461C41}">
      <dsp:nvSpPr>
        <dsp:cNvPr id="0" name=""/>
        <dsp:cNvSpPr/>
      </dsp:nvSpPr>
      <dsp:spPr>
        <a:xfrm>
          <a:off x="1060870" y="4312"/>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Reflection - </a:t>
          </a:r>
          <a:r>
            <a:rPr lang="en-GB" sz="1700" kern="1200"/>
            <a:t>Focus will change over time, but will include issues such as who you are, what kind of practitioner you want to be, what alternatives there are and what have you learned</a:t>
          </a:r>
          <a:endParaRPr lang="en-US" sz="1700" kern="1200"/>
        </a:p>
      </dsp:txBody>
      <dsp:txXfrm>
        <a:off x="1060870" y="4312"/>
        <a:ext cx="7508081" cy="918502"/>
      </dsp:txXfrm>
    </dsp:sp>
    <dsp:sp modelId="{B1912DA7-7BEF-4CE2-804A-C8331A412D04}">
      <dsp:nvSpPr>
        <dsp:cNvPr id="0" name=""/>
        <dsp:cNvSpPr/>
      </dsp:nvSpPr>
      <dsp:spPr>
        <a:xfrm>
          <a:off x="0" y="1152440"/>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25051E-A803-4D34-954F-E6D6E61192B0}">
      <dsp:nvSpPr>
        <dsp:cNvPr id="0" name=""/>
        <dsp:cNvSpPr/>
      </dsp:nvSpPr>
      <dsp:spPr>
        <a:xfrm>
          <a:off x="277846" y="1359103"/>
          <a:ext cx="505176" cy="505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BD9D32-717F-4EC3-ABB5-94956ED2C701}">
      <dsp:nvSpPr>
        <dsp:cNvPr id="0" name=""/>
        <dsp:cNvSpPr/>
      </dsp:nvSpPr>
      <dsp:spPr>
        <a:xfrm>
          <a:off x="1060870" y="1152440"/>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Increasing Self-Awareness - </a:t>
          </a:r>
          <a:r>
            <a:rPr lang="en-GB" sz="1700" kern="1200"/>
            <a:t>Including individual strength, interests, inspirations, preferences, qualities and own limitations.</a:t>
          </a:r>
          <a:endParaRPr lang="en-US" sz="1700" kern="1200"/>
        </a:p>
      </dsp:txBody>
      <dsp:txXfrm>
        <a:off x="1060870" y="1152440"/>
        <a:ext cx="7508081" cy="918502"/>
      </dsp:txXfrm>
    </dsp:sp>
    <dsp:sp modelId="{1AB90BA2-009A-4417-A03C-A91D15B01CBE}">
      <dsp:nvSpPr>
        <dsp:cNvPr id="0" name=""/>
        <dsp:cNvSpPr/>
      </dsp:nvSpPr>
      <dsp:spPr>
        <a:xfrm>
          <a:off x="0" y="2300567"/>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12044E-3CCF-4D55-9B07-5895929BC04A}">
      <dsp:nvSpPr>
        <dsp:cNvPr id="0" name=""/>
        <dsp:cNvSpPr/>
      </dsp:nvSpPr>
      <dsp:spPr>
        <a:xfrm>
          <a:off x="277846" y="2507230"/>
          <a:ext cx="505176" cy="505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BA9085-06BD-48B1-A870-D8D81F578D8B}">
      <dsp:nvSpPr>
        <dsp:cNvPr id="0" name=""/>
        <dsp:cNvSpPr/>
      </dsp:nvSpPr>
      <dsp:spPr>
        <a:xfrm>
          <a:off x="1060870" y="2300567"/>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Being Informed - </a:t>
          </a:r>
          <a:r>
            <a:rPr lang="en-GB" sz="1700" kern="1200"/>
            <a:t>Finding out about opportunities and choices that are open to you, and that broaden your perspective</a:t>
          </a:r>
          <a:endParaRPr lang="en-US" sz="1700" kern="1200"/>
        </a:p>
      </dsp:txBody>
      <dsp:txXfrm>
        <a:off x="1060870" y="2300567"/>
        <a:ext cx="7508081" cy="918502"/>
      </dsp:txXfrm>
    </dsp:sp>
    <dsp:sp modelId="{B324600E-A12D-4983-AF84-C42C8FFADC27}">
      <dsp:nvSpPr>
        <dsp:cNvPr id="0" name=""/>
        <dsp:cNvSpPr/>
      </dsp:nvSpPr>
      <dsp:spPr>
        <a:xfrm>
          <a:off x="0" y="3448695"/>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59C7EC-459B-4C98-939D-8525E109200D}">
      <dsp:nvSpPr>
        <dsp:cNvPr id="0" name=""/>
        <dsp:cNvSpPr/>
      </dsp:nvSpPr>
      <dsp:spPr>
        <a:xfrm>
          <a:off x="277846" y="3655358"/>
          <a:ext cx="505176" cy="505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A73DEF-149B-48CA-B4B5-6B97B32B7FC7}">
      <dsp:nvSpPr>
        <dsp:cNvPr id="0" name=""/>
        <dsp:cNvSpPr/>
      </dsp:nvSpPr>
      <dsp:spPr>
        <a:xfrm>
          <a:off x="1060870" y="3448695"/>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Taking Personal Responsibility - </a:t>
          </a:r>
          <a:r>
            <a:rPr lang="en-GB" sz="1700" kern="1200"/>
            <a:t>Taking responsibility for your own education, training, learning and choices</a:t>
          </a:r>
          <a:endParaRPr lang="en-US" sz="1700" kern="1200"/>
        </a:p>
      </dsp:txBody>
      <dsp:txXfrm>
        <a:off x="1060870" y="3448695"/>
        <a:ext cx="7508081" cy="918502"/>
      </dsp:txXfrm>
    </dsp:sp>
    <dsp:sp modelId="{E5583503-CA4F-4126-B310-C9540150B8CC}">
      <dsp:nvSpPr>
        <dsp:cNvPr id="0" name=""/>
        <dsp:cNvSpPr/>
      </dsp:nvSpPr>
      <dsp:spPr>
        <a:xfrm>
          <a:off x="0" y="4596823"/>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349617-783C-4046-955C-C54133038064}">
      <dsp:nvSpPr>
        <dsp:cNvPr id="0" name=""/>
        <dsp:cNvSpPr/>
      </dsp:nvSpPr>
      <dsp:spPr>
        <a:xfrm>
          <a:off x="277846" y="4803486"/>
          <a:ext cx="505176" cy="505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D638A1-D9C7-4494-AD22-F3A663950A66}">
      <dsp:nvSpPr>
        <dsp:cNvPr id="0" name=""/>
        <dsp:cNvSpPr/>
      </dsp:nvSpPr>
      <dsp:spPr>
        <a:xfrm>
          <a:off x="1060870" y="4596823"/>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Developing a Strategy - </a:t>
          </a:r>
          <a:r>
            <a:rPr lang="en-GB" sz="1700" kern="1200"/>
            <a:t>To get you where you want to be.  Helps you to plan, set targets, take action, develop skills, and review your position </a:t>
          </a:r>
          <a:endParaRPr lang="en-US" sz="1700" kern="1200"/>
        </a:p>
      </dsp:txBody>
      <dsp:txXfrm>
        <a:off x="1060870" y="4596823"/>
        <a:ext cx="7508081" cy="9185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2F97A-86B9-436E-BD14-9D47CFDA3901}">
      <dsp:nvSpPr>
        <dsp:cNvPr id="0" name=""/>
        <dsp:cNvSpPr/>
      </dsp:nvSpPr>
      <dsp:spPr>
        <a:xfrm>
          <a:off x="0" y="327636"/>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B0FB5-786A-4393-AC07-0AC72DDA9BAB}">
      <dsp:nvSpPr>
        <dsp:cNvPr id="0" name=""/>
        <dsp:cNvSpPr/>
      </dsp:nvSpPr>
      <dsp:spPr>
        <a:xfrm>
          <a:off x="182972" y="463731"/>
          <a:ext cx="332676" cy="3326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12B0D-A4FD-49D3-9FFA-A2B3201E2500}">
      <dsp:nvSpPr>
        <dsp:cNvPr id="0" name=""/>
        <dsp:cNvSpPr/>
      </dsp:nvSpPr>
      <dsp:spPr>
        <a:xfrm>
          <a:off x="698621" y="327636"/>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en-GB" sz="1500" b="0" kern="1200" dirty="0"/>
            <a:t>Task 1 - Must integrate and reference a model/s of reflection throughout in both parts a and b and take into account training, learning, research and use of supervision. </a:t>
          </a:r>
          <a:endParaRPr lang="en-US" sz="1500" kern="1200" dirty="0"/>
        </a:p>
      </dsp:txBody>
      <dsp:txXfrm>
        <a:off x="698621" y="327636"/>
        <a:ext cx="7453076" cy="604867"/>
      </dsp:txXfrm>
    </dsp:sp>
    <dsp:sp modelId="{EF8BF9ED-CC71-4473-B628-2964FFF9BED0}">
      <dsp:nvSpPr>
        <dsp:cNvPr id="0" name=""/>
        <dsp:cNvSpPr/>
      </dsp:nvSpPr>
      <dsp:spPr>
        <a:xfrm>
          <a:off x="0" y="1083720"/>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C8009-BEF0-433F-8384-CA845A447560}">
      <dsp:nvSpPr>
        <dsp:cNvPr id="0" name=""/>
        <dsp:cNvSpPr/>
      </dsp:nvSpPr>
      <dsp:spPr>
        <a:xfrm>
          <a:off x="182972" y="1219815"/>
          <a:ext cx="332676" cy="3326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D12B2-DDD0-4880-A872-C9F024AD3FC4}">
      <dsp:nvSpPr>
        <dsp:cNvPr id="0" name=""/>
        <dsp:cNvSpPr/>
      </dsp:nvSpPr>
      <dsp:spPr>
        <a:xfrm>
          <a:off x="698621" y="1083720"/>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en-GB" sz="1500" b="0" kern="1200"/>
            <a:t>Both parts a and b need to provide academic references/evidence.</a:t>
          </a:r>
          <a:endParaRPr lang="en-US" sz="1500" kern="1200"/>
        </a:p>
      </dsp:txBody>
      <dsp:txXfrm>
        <a:off x="698621" y="1083720"/>
        <a:ext cx="7453076" cy="6048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8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8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8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407FF8-A74E-4561-9FF4-9DC73D05074C}"/>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1361D8AD-57C5-4B0C-B982-1408224AC8CA}"/>
              </a:ext>
            </a:extLst>
          </p:cNvPr>
          <p:cNvSpPr>
            <a:spLocks noGrp="1"/>
          </p:cNvSpPr>
          <p:nvPr>
            <p:ph type="dt" sz="quarter"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5D042FB-D2E5-4E1E-8D0A-86E398FE6B26}" type="datetimeFigureOut">
              <a:rPr lang="en-GB"/>
              <a:pPr>
                <a:defRPr/>
              </a:pPr>
              <a:t>02/10/2026</a:t>
            </a:fld>
            <a:endParaRPr lang="en-GB"/>
          </a:p>
        </p:txBody>
      </p:sp>
      <p:sp>
        <p:nvSpPr>
          <p:cNvPr id="4" name="Footer Placeholder 3">
            <a:extLst>
              <a:ext uri="{FF2B5EF4-FFF2-40B4-BE49-F238E27FC236}">
                <a16:creationId xmlns:a16="http://schemas.microsoft.com/office/drawing/2014/main" id="{C905813B-8FCC-4908-B448-AF96A994C7F2}"/>
              </a:ext>
            </a:extLst>
          </p:cNvPr>
          <p:cNvSpPr>
            <a:spLocks noGrp="1"/>
          </p:cNvSpPr>
          <p:nvPr>
            <p:ph type="ftr" sz="quarter" idx="2"/>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595ECA33-F504-41E4-B937-50B57A17835C}"/>
              </a:ext>
            </a:extLst>
          </p:cNvPr>
          <p:cNvSpPr>
            <a:spLocks noGrp="1"/>
          </p:cNvSpPr>
          <p:nvPr>
            <p:ph type="sldNum" sz="quarter" idx="3"/>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50CBD84-FFBC-4BA7-9F67-1B80B72A26F9}" type="slidenum">
              <a:rPr lang="en-GB" altLang="en-US"/>
              <a:pPr>
                <a:defRPr/>
              </a:pPr>
              <a:t>‹#›</a:t>
            </a:fld>
            <a:endParaRPr lang="en-GB" altLang="en-US"/>
          </a:p>
        </p:txBody>
      </p:sp>
    </p:spTree>
    <p:extLst>
      <p:ext uri="{BB962C8B-B14F-4D97-AF65-F5344CB8AC3E}">
        <p14:creationId xmlns:p14="http://schemas.microsoft.com/office/powerpoint/2010/main" val="827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013A07-D46E-424C-B7E2-566FA9BF1BB3}"/>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029CBF61-7485-4D35-BB00-D5A9D8CE8086}"/>
              </a:ext>
            </a:extLst>
          </p:cNvPr>
          <p:cNvSpPr>
            <a:spLocks noGrp="1"/>
          </p:cNvSpPr>
          <p:nvPr>
            <p:ph type="dt"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F7A3DB01-C6D9-474D-A4C7-A8F29538BD51}" type="datetimeFigureOut">
              <a:rPr lang="en-GB"/>
              <a:pPr>
                <a:defRPr/>
              </a:pPr>
              <a:t>02/10/2026</a:t>
            </a:fld>
            <a:endParaRPr lang="en-GB"/>
          </a:p>
        </p:txBody>
      </p:sp>
      <p:sp>
        <p:nvSpPr>
          <p:cNvPr id="4" name="Slide Image Placeholder 3">
            <a:extLst>
              <a:ext uri="{FF2B5EF4-FFF2-40B4-BE49-F238E27FC236}">
                <a16:creationId xmlns:a16="http://schemas.microsoft.com/office/drawing/2014/main" id="{28BCD209-C96F-4653-A00B-FAA217FCC069}"/>
              </a:ext>
            </a:extLst>
          </p:cNvPr>
          <p:cNvSpPr>
            <a:spLocks noGrp="1" noRot="1" noChangeAspect="1"/>
          </p:cNvSpPr>
          <p:nvPr>
            <p:ph type="sldImg" idx="2"/>
          </p:nvPr>
        </p:nvSpPr>
        <p:spPr>
          <a:xfrm>
            <a:off x="1203325" y="703263"/>
            <a:ext cx="4695825" cy="35210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A520088-D299-4D16-9FA2-779C25D3ECCB}"/>
              </a:ext>
            </a:extLst>
          </p:cNvPr>
          <p:cNvSpPr>
            <a:spLocks noGrp="1"/>
          </p:cNvSpPr>
          <p:nvPr>
            <p:ph type="body" sz="quarter" idx="3"/>
          </p:nvPr>
        </p:nvSpPr>
        <p:spPr>
          <a:xfrm>
            <a:off x="710739" y="4459934"/>
            <a:ext cx="5680998" cy="422488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A310CA94-E054-400D-81B3-BB3234EB5E72}"/>
              </a:ext>
            </a:extLst>
          </p:cNvPr>
          <p:cNvSpPr>
            <a:spLocks noGrp="1"/>
          </p:cNvSpPr>
          <p:nvPr>
            <p:ph type="ftr" sz="quarter" idx="4"/>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E9294B15-6856-4F6B-8F02-218453E3788E}"/>
              </a:ext>
            </a:extLst>
          </p:cNvPr>
          <p:cNvSpPr>
            <a:spLocks noGrp="1"/>
          </p:cNvSpPr>
          <p:nvPr>
            <p:ph type="sldNum" sz="quarter" idx="5"/>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6B81504-8920-4693-8E17-236216F21D10}" type="slidenum">
              <a:rPr lang="en-GB" altLang="en-US"/>
              <a:pPr>
                <a:defRPr/>
              </a:pPr>
              <a:t>‹#›</a:t>
            </a:fld>
            <a:endParaRPr lang="en-GB" altLang="en-US"/>
          </a:p>
        </p:txBody>
      </p:sp>
    </p:spTree>
    <p:extLst>
      <p:ext uri="{BB962C8B-B14F-4D97-AF65-F5344CB8AC3E}">
        <p14:creationId xmlns:p14="http://schemas.microsoft.com/office/powerpoint/2010/main" val="38494078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a:t>
            </a:fld>
            <a:endParaRPr lang="en-GB" altLang="en-US"/>
          </a:p>
        </p:txBody>
      </p:sp>
    </p:spTree>
    <p:extLst>
      <p:ext uri="{BB962C8B-B14F-4D97-AF65-F5344CB8AC3E}">
        <p14:creationId xmlns:p14="http://schemas.microsoft.com/office/powerpoint/2010/main" val="339239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4</a:t>
            </a:fld>
            <a:endParaRPr lang="en-GB" altLang="en-US"/>
          </a:p>
        </p:txBody>
      </p:sp>
    </p:spTree>
    <p:extLst>
      <p:ext uri="{BB962C8B-B14F-4D97-AF65-F5344CB8AC3E}">
        <p14:creationId xmlns:p14="http://schemas.microsoft.com/office/powerpoint/2010/main" val="4174536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5</a:t>
            </a:fld>
            <a:endParaRPr lang="en-GB" altLang="en-US"/>
          </a:p>
        </p:txBody>
      </p:sp>
    </p:spTree>
    <p:extLst>
      <p:ext uri="{BB962C8B-B14F-4D97-AF65-F5344CB8AC3E}">
        <p14:creationId xmlns:p14="http://schemas.microsoft.com/office/powerpoint/2010/main" val="4104892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6</a:t>
            </a:fld>
            <a:endParaRPr lang="en-GB" altLang="en-US"/>
          </a:p>
        </p:txBody>
      </p:sp>
    </p:spTree>
    <p:extLst>
      <p:ext uri="{BB962C8B-B14F-4D97-AF65-F5344CB8AC3E}">
        <p14:creationId xmlns:p14="http://schemas.microsoft.com/office/powerpoint/2010/main" val="3482110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pPr/>
              <a:t>9</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11</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12</a:t>
            </a:fld>
            <a:endParaRPr lang="en-GB" altLang="en-US"/>
          </a:p>
        </p:txBody>
      </p:sp>
    </p:spTree>
    <p:extLst>
      <p:ext uri="{BB962C8B-B14F-4D97-AF65-F5344CB8AC3E}">
        <p14:creationId xmlns:p14="http://schemas.microsoft.com/office/powerpoint/2010/main" val="2200605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13</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14</a:t>
            </a:fld>
            <a:endParaRPr lang="en-GB" altLang="en-US"/>
          </a:p>
        </p:txBody>
      </p:sp>
    </p:spTree>
    <p:extLst>
      <p:ext uri="{BB962C8B-B14F-4D97-AF65-F5344CB8AC3E}">
        <p14:creationId xmlns:p14="http://schemas.microsoft.com/office/powerpoint/2010/main" val="10694612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15</a:t>
            </a:fld>
            <a:endParaRPr lang="en-GB" altLang="en-US"/>
          </a:p>
        </p:txBody>
      </p:sp>
    </p:spTree>
    <p:extLst>
      <p:ext uri="{BB962C8B-B14F-4D97-AF65-F5344CB8AC3E}">
        <p14:creationId xmlns:p14="http://schemas.microsoft.com/office/powerpoint/2010/main" val="1528267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D39283D-D7DB-4614-A495-62D4B3AC56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8B75964C-F263-4660-AC2D-CC2065C07E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p>
        </p:txBody>
      </p:sp>
      <p:sp>
        <p:nvSpPr>
          <p:cNvPr id="16388" name="Slide Number Placeholder 3">
            <a:extLst>
              <a:ext uri="{FF2B5EF4-FFF2-40B4-BE49-F238E27FC236}">
                <a16:creationId xmlns:a16="http://schemas.microsoft.com/office/drawing/2014/main" id="{1D2BC347-C1D4-4314-90DE-52CD3F8C87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B2A60-15E3-4761-B7DD-A400145E9324}" type="slidenum">
              <a:rPr lang="en-GB" altLang="en-US" smtClean="0"/>
              <a:pPr/>
              <a:t>16</a:t>
            </a:fld>
            <a:endParaRPr lang="en-GB" altLang="en-US"/>
          </a:p>
        </p:txBody>
      </p:sp>
    </p:spTree>
    <p:extLst>
      <p:ext uri="{BB962C8B-B14F-4D97-AF65-F5344CB8AC3E}">
        <p14:creationId xmlns:p14="http://schemas.microsoft.com/office/powerpoint/2010/main" val="5878212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EA39448-BB2B-44D8-A292-C61AA7A60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296FDE1-CF61-47F5-834D-8E8794419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p>
        </p:txBody>
      </p:sp>
      <p:sp>
        <p:nvSpPr>
          <p:cNvPr id="18436" name="Slide Number Placeholder 3">
            <a:extLst>
              <a:ext uri="{FF2B5EF4-FFF2-40B4-BE49-F238E27FC236}">
                <a16:creationId xmlns:a16="http://schemas.microsoft.com/office/drawing/2014/main" id="{F2ECECF0-2741-4409-B295-46F1FF1C7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44E2-B104-4E61-B72C-6BF1E29C0B8A}" type="slidenum">
              <a:rPr lang="en-GB" altLang="en-US" smtClean="0"/>
              <a:pPr/>
              <a:t>17</a:t>
            </a:fld>
            <a:endParaRPr lang="en-GB" altLang="en-US"/>
          </a:p>
        </p:txBody>
      </p:sp>
    </p:spTree>
    <p:extLst>
      <p:ext uri="{BB962C8B-B14F-4D97-AF65-F5344CB8AC3E}">
        <p14:creationId xmlns:p14="http://schemas.microsoft.com/office/powerpoint/2010/main" val="646761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18</a:t>
            </a:fld>
            <a:endParaRPr lang="en-GB" altLang="en-US"/>
          </a:p>
        </p:txBody>
      </p:sp>
    </p:spTree>
    <p:extLst>
      <p:ext uri="{BB962C8B-B14F-4D97-AF65-F5344CB8AC3E}">
        <p14:creationId xmlns:p14="http://schemas.microsoft.com/office/powerpoint/2010/main" val="21067012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98C573B-5BB4-4CB2-95A3-47A43126C1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F61CA03-7814-4B28-84ED-D2BAFBAF6E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p>
        </p:txBody>
      </p:sp>
      <p:sp>
        <p:nvSpPr>
          <p:cNvPr id="22532" name="Slide Number Placeholder 3">
            <a:extLst>
              <a:ext uri="{FF2B5EF4-FFF2-40B4-BE49-F238E27FC236}">
                <a16:creationId xmlns:a16="http://schemas.microsoft.com/office/drawing/2014/main" id="{1635B088-3509-46AB-9FC3-84C9D31676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60873-4844-46A4-89FC-EDC1F56317B5}" type="slidenum">
              <a:rPr lang="en-GB" altLang="en-US" smtClean="0"/>
              <a:pPr/>
              <a:t>19</a:t>
            </a:fld>
            <a:endParaRPr lang="en-GB" altLang="en-US"/>
          </a:p>
        </p:txBody>
      </p:sp>
    </p:spTree>
    <p:extLst>
      <p:ext uri="{BB962C8B-B14F-4D97-AF65-F5344CB8AC3E}">
        <p14:creationId xmlns:p14="http://schemas.microsoft.com/office/powerpoint/2010/main" val="33769752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BB5D70-E045-401C-9AA1-14CD734340F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C98360-C689-4B2B-AD65-AE709D8F38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p>
        </p:txBody>
      </p:sp>
      <p:sp>
        <p:nvSpPr>
          <p:cNvPr id="24580" name="Slide Number Placeholder 3">
            <a:extLst>
              <a:ext uri="{FF2B5EF4-FFF2-40B4-BE49-F238E27FC236}">
                <a16:creationId xmlns:a16="http://schemas.microsoft.com/office/drawing/2014/main" id="{9FB40C76-1444-487C-B07F-E38D426F8F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72DB8D-BB41-435D-8FFF-32CC3C1B2D84}" type="slidenum">
              <a:rPr lang="en-GB" altLang="en-US" smtClean="0"/>
              <a:pPr/>
              <a:t>20</a:t>
            </a:fld>
            <a:endParaRPr lang="en-GB" altLang="en-US"/>
          </a:p>
        </p:txBody>
      </p:sp>
    </p:spTree>
    <p:extLst>
      <p:ext uri="{BB962C8B-B14F-4D97-AF65-F5344CB8AC3E}">
        <p14:creationId xmlns:p14="http://schemas.microsoft.com/office/powerpoint/2010/main" val="15178939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21</a:t>
            </a:fld>
            <a:endParaRPr lang="en-GB" altLang="en-US"/>
          </a:p>
        </p:txBody>
      </p:sp>
    </p:spTree>
    <p:extLst>
      <p:ext uri="{BB962C8B-B14F-4D97-AF65-F5344CB8AC3E}">
        <p14:creationId xmlns:p14="http://schemas.microsoft.com/office/powerpoint/2010/main" val="14476342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22</a:t>
            </a:fld>
            <a:endParaRPr lang="en-GB" altLang="en-US"/>
          </a:p>
        </p:txBody>
      </p:sp>
    </p:spTree>
    <p:extLst>
      <p:ext uri="{BB962C8B-B14F-4D97-AF65-F5344CB8AC3E}">
        <p14:creationId xmlns:p14="http://schemas.microsoft.com/office/powerpoint/2010/main" val="29525610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23</a:t>
            </a:fld>
            <a:endParaRPr lang="en-GB" altLang="en-US"/>
          </a:p>
        </p:txBody>
      </p:sp>
    </p:spTree>
    <p:extLst>
      <p:ext uri="{BB962C8B-B14F-4D97-AF65-F5344CB8AC3E}">
        <p14:creationId xmlns:p14="http://schemas.microsoft.com/office/powerpoint/2010/main" val="24437034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24</a:t>
            </a:fld>
            <a:endParaRPr lang="en-GB" altLang="en-US"/>
          </a:p>
        </p:txBody>
      </p:sp>
    </p:spTree>
    <p:extLst>
      <p:ext uri="{BB962C8B-B14F-4D97-AF65-F5344CB8AC3E}">
        <p14:creationId xmlns:p14="http://schemas.microsoft.com/office/powerpoint/2010/main" val="14514210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25</a:t>
            </a:fld>
            <a:endParaRPr lang="en-GB" altLang="en-US"/>
          </a:p>
        </p:txBody>
      </p:sp>
    </p:spTree>
    <p:extLst>
      <p:ext uri="{BB962C8B-B14F-4D97-AF65-F5344CB8AC3E}">
        <p14:creationId xmlns:p14="http://schemas.microsoft.com/office/powerpoint/2010/main" val="33068290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E5D038-A603-43D0-AEFB-74460A00EC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9F810176-CAE3-4522-85B4-D6216BF3A1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p>
        </p:txBody>
      </p:sp>
      <p:sp>
        <p:nvSpPr>
          <p:cNvPr id="29700" name="Slide Number Placeholder 3">
            <a:extLst>
              <a:ext uri="{FF2B5EF4-FFF2-40B4-BE49-F238E27FC236}">
                <a16:creationId xmlns:a16="http://schemas.microsoft.com/office/drawing/2014/main" id="{CAE2B3EC-F776-4EA9-8333-4BD1EED976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09FAE-AE58-47EB-BC5D-E19186F23787}" type="slidenum">
              <a:rPr lang="en-GB" altLang="en-US" smtClean="0"/>
              <a:pPr/>
              <a:t>26</a:t>
            </a:fld>
            <a:endParaRPr lang="en-GB" altLang="en-US"/>
          </a:p>
        </p:txBody>
      </p:sp>
    </p:spTree>
    <p:extLst>
      <p:ext uri="{BB962C8B-B14F-4D97-AF65-F5344CB8AC3E}">
        <p14:creationId xmlns:p14="http://schemas.microsoft.com/office/powerpoint/2010/main" val="32985437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09C539D-B28F-4F28-8E3E-0340DB17D9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781D818-3197-4353-9169-3936A7078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p>
        </p:txBody>
      </p:sp>
      <p:sp>
        <p:nvSpPr>
          <p:cNvPr id="33796" name="Slide Number Placeholder 3">
            <a:extLst>
              <a:ext uri="{FF2B5EF4-FFF2-40B4-BE49-F238E27FC236}">
                <a16:creationId xmlns:a16="http://schemas.microsoft.com/office/drawing/2014/main" id="{2C9F738C-360D-4925-9D37-807E6339D6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770AD9-9333-41B6-B9DE-3BB8A1A9556F}" type="slidenum">
              <a:rPr lang="en-GB" altLang="en-US" smtClean="0"/>
              <a:pPr/>
              <a:t>27</a:t>
            </a:fld>
            <a:endParaRPr lang="en-GB" altLang="en-US"/>
          </a:p>
        </p:txBody>
      </p:sp>
    </p:spTree>
    <p:extLst>
      <p:ext uri="{BB962C8B-B14F-4D97-AF65-F5344CB8AC3E}">
        <p14:creationId xmlns:p14="http://schemas.microsoft.com/office/powerpoint/2010/main" val="27694065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18B6E91-AC01-44A4-B372-D6D1B16C189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33CFC41-DEE4-4FAD-B174-C825E0734B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p>
        </p:txBody>
      </p:sp>
      <p:sp>
        <p:nvSpPr>
          <p:cNvPr id="40964" name="Slide Number Placeholder 3">
            <a:extLst>
              <a:ext uri="{FF2B5EF4-FFF2-40B4-BE49-F238E27FC236}">
                <a16:creationId xmlns:a16="http://schemas.microsoft.com/office/drawing/2014/main" id="{FBAA2393-22A4-4674-9973-E376DF60A7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AB0738-F51E-43D8-8754-3936DC70C628}" type="slidenum">
              <a:rPr lang="en-GB" altLang="en-US" smtClean="0"/>
              <a:pPr/>
              <a:t>28</a:t>
            </a:fld>
            <a:endParaRPr lang="en-GB" altLang="en-US"/>
          </a:p>
        </p:txBody>
      </p:sp>
    </p:spTree>
    <p:extLst>
      <p:ext uri="{BB962C8B-B14F-4D97-AF65-F5344CB8AC3E}">
        <p14:creationId xmlns:p14="http://schemas.microsoft.com/office/powerpoint/2010/main" val="34529441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82154A6-9185-4194-B94A-BCFE5A94FA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F96DAB0-E797-4848-B122-FEB3F8A4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p>
        </p:txBody>
      </p:sp>
      <p:sp>
        <p:nvSpPr>
          <p:cNvPr id="27652" name="Slide Number Placeholder 3">
            <a:extLst>
              <a:ext uri="{FF2B5EF4-FFF2-40B4-BE49-F238E27FC236}">
                <a16:creationId xmlns:a16="http://schemas.microsoft.com/office/drawing/2014/main" id="{1582556D-B17F-4790-8764-1A848B609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60432-A0BF-4348-8A02-B1FEA63BABA7}" type="slidenum">
              <a:rPr lang="en-GB" altLang="en-US" smtClean="0"/>
              <a:pPr/>
              <a:t>29</a:t>
            </a:fld>
            <a:endParaRPr lang="en-GB" altLang="en-US"/>
          </a:p>
        </p:txBody>
      </p:sp>
    </p:spTree>
    <p:extLst>
      <p:ext uri="{BB962C8B-B14F-4D97-AF65-F5344CB8AC3E}">
        <p14:creationId xmlns:p14="http://schemas.microsoft.com/office/powerpoint/2010/main" val="8911216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30</a:t>
            </a:fld>
            <a:endParaRPr lang="en-GB" altLang="en-US"/>
          </a:p>
        </p:txBody>
      </p:sp>
    </p:spTree>
    <p:extLst>
      <p:ext uri="{BB962C8B-B14F-4D97-AF65-F5344CB8AC3E}">
        <p14:creationId xmlns:p14="http://schemas.microsoft.com/office/powerpoint/2010/main" val="5212681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58FA1B9-7300-4472-A18A-73947B37CA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7E617010-763A-4957-96B4-3CABC1887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p>
        </p:txBody>
      </p:sp>
      <p:sp>
        <p:nvSpPr>
          <p:cNvPr id="36868" name="Slide Number Placeholder 3">
            <a:extLst>
              <a:ext uri="{FF2B5EF4-FFF2-40B4-BE49-F238E27FC236}">
                <a16:creationId xmlns:a16="http://schemas.microsoft.com/office/drawing/2014/main" id="{AD0AD17F-89CF-4070-8C83-2CD92A7E59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1AF3B8-C6E9-4406-9ED2-DD6602B7AE0F}" type="slidenum">
              <a:rPr lang="en-GB" altLang="en-US" smtClean="0"/>
              <a:pPr/>
              <a:t>31</a:t>
            </a:fld>
            <a:endParaRPr lang="en-GB" altLang="en-US"/>
          </a:p>
        </p:txBody>
      </p:sp>
    </p:spTree>
    <p:extLst>
      <p:ext uri="{BB962C8B-B14F-4D97-AF65-F5344CB8AC3E}">
        <p14:creationId xmlns:p14="http://schemas.microsoft.com/office/powerpoint/2010/main" val="36676883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32</a:t>
            </a:fld>
            <a:endParaRPr lang="en-GB" altLang="en-US"/>
          </a:p>
        </p:txBody>
      </p:sp>
    </p:spTree>
    <p:extLst>
      <p:ext uri="{BB962C8B-B14F-4D97-AF65-F5344CB8AC3E}">
        <p14:creationId xmlns:p14="http://schemas.microsoft.com/office/powerpoint/2010/main" val="36686820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br>
              <a:rPr lang="en-GB"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33</a:t>
            </a:fld>
            <a:endParaRPr lang="en-GB" altLang="en-US"/>
          </a:p>
        </p:txBody>
      </p:sp>
    </p:spTree>
    <p:extLst>
      <p:ext uri="{BB962C8B-B14F-4D97-AF65-F5344CB8AC3E}">
        <p14:creationId xmlns:p14="http://schemas.microsoft.com/office/powerpoint/2010/main" val="19989045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34</a:t>
            </a:fld>
            <a:endParaRPr lang="en-GB" altLang="en-US"/>
          </a:p>
        </p:txBody>
      </p:sp>
    </p:spTree>
    <p:extLst>
      <p:ext uri="{BB962C8B-B14F-4D97-AF65-F5344CB8AC3E}">
        <p14:creationId xmlns:p14="http://schemas.microsoft.com/office/powerpoint/2010/main" val="7513463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885CE7B-5515-409F-9A61-03E0A049A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38A2DA-DA8B-411A-8053-4C99BB1E16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p>
        </p:txBody>
      </p:sp>
      <p:sp>
        <p:nvSpPr>
          <p:cNvPr id="43012" name="Slide Number Placeholder 3">
            <a:extLst>
              <a:ext uri="{FF2B5EF4-FFF2-40B4-BE49-F238E27FC236}">
                <a16:creationId xmlns:a16="http://schemas.microsoft.com/office/drawing/2014/main" id="{A6B77E3E-5622-40E2-B853-42E8E41262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857C05-BF62-4610-AFFB-73DF2E5DAD36}" type="slidenum">
              <a:rPr lang="en-GB" altLang="en-US" smtClean="0">
                <a:latin typeface="Arial" panose="020B0604020202020204" pitchFamily="34" charset="0"/>
              </a:rPr>
              <a:pPr>
                <a:spcBef>
                  <a:spcPct val="0"/>
                </a:spcBef>
              </a:pPr>
              <a:t>35</a:t>
            </a:fld>
            <a:endParaRPr lang="en-GB" altLang="en-US">
              <a:latin typeface="Arial" panose="020B0604020202020204" pitchFamily="34" charset="0"/>
            </a:endParaRPr>
          </a:p>
        </p:txBody>
      </p:sp>
    </p:spTree>
    <p:extLst>
      <p:ext uri="{BB962C8B-B14F-4D97-AF65-F5344CB8AC3E}">
        <p14:creationId xmlns:p14="http://schemas.microsoft.com/office/powerpoint/2010/main" val="23368523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37</a:t>
            </a:fld>
            <a:endParaRPr lang="en-GB" altLang="en-US"/>
          </a:p>
        </p:txBody>
      </p:sp>
    </p:spTree>
    <p:extLst>
      <p:ext uri="{BB962C8B-B14F-4D97-AF65-F5344CB8AC3E}">
        <p14:creationId xmlns:p14="http://schemas.microsoft.com/office/powerpoint/2010/main" val="30028331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38</a:t>
            </a:fld>
            <a:endParaRPr lang="en-GB" altLang="en-US"/>
          </a:p>
        </p:txBody>
      </p:sp>
    </p:spTree>
    <p:extLst>
      <p:ext uri="{BB962C8B-B14F-4D97-AF65-F5344CB8AC3E}">
        <p14:creationId xmlns:p14="http://schemas.microsoft.com/office/powerpoint/2010/main" val="122492816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6B865A8-DEF3-4A89-A7F9-548417A4E9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A5E20E44-1B4E-4220-96D1-8B4E607131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p>
        </p:txBody>
      </p:sp>
      <p:sp>
        <p:nvSpPr>
          <p:cNvPr id="50180" name="Slide Number Placeholder 3">
            <a:extLst>
              <a:ext uri="{FF2B5EF4-FFF2-40B4-BE49-F238E27FC236}">
                <a16:creationId xmlns:a16="http://schemas.microsoft.com/office/drawing/2014/main" id="{ED432638-C7DF-4B55-ACF2-BEE568551D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08D00-024F-42BE-B098-3FBB6D998D6D}" type="slidenum">
              <a:rPr lang="en-GB" altLang="en-US" smtClean="0"/>
              <a:pPr/>
              <a:t>39</a:t>
            </a:fld>
            <a:endParaRPr lang="en-GB" altLang="en-US"/>
          </a:p>
        </p:txBody>
      </p:sp>
    </p:spTree>
    <p:extLst>
      <p:ext uri="{BB962C8B-B14F-4D97-AF65-F5344CB8AC3E}">
        <p14:creationId xmlns:p14="http://schemas.microsoft.com/office/powerpoint/2010/main" val="364115968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73050-00DE-0C5C-D705-BE2CAF77A701}"/>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AC5ED789-EE56-789F-F0E3-02A23A3C8D75}"/>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64E34D3-EBFE-E986-7F54-2F46B9211B96}"/>
              </a:ext>
            </a:extLst>
          </p:cNvPr>
          <p:cNvSpPr>
            <a:spLocks noGrp="1"/>
          </p:cNvSpPr>
          <p:nvPr>
            <p:ph type="dt" sz="half" idx="10"/>
          </p:nvPr>
        </p:nvSpPr>
        <p:spPr/>
        <p:txBody>
          <a:bodyPr/>
          <a:lstStyle/>
          <a:p>
            <a:pPr>
              <a:defRPr/>
            </a:pPr>
            <a:fld id="{CEBBAB0D-5051-9C44-9DF0-13CE8E453FC4}" type="datetime1">
              <a:rPr lang="en-GB" smtClean="0"/>
              <a:t>02/10/2026</a:t>
            </a:fld>
            <a:endParaRPr lang="en-US" dirty="0"/>
          </a:p>
        </p:txBody>
      </p:sp>
      <p:sp>
        <p:nvSpPr>
          <p:cNvPr id="5" name="Footer Placeholder 4">
            <a:extLst>
              <a:ext uri="{FF2B5EF4-FFF2-40B4-BE49-F238E27FC236}">
                <a16:creationId xmlns:a16="http://schemas.microsoft.com/office/drawing/2014/main" id="{3F18FE4A-0B06-8F29-10CE-9F91AD041D06}"/>
              </a:ext>
            </a:extLst>
          </p:cNvPr>
          <p:cNvSpPr>
            <a:spLocks noGrp="1"/>
          </p:cNvSpPr>
          <p:nvPr>
            <p:ph type="ftr" sz="quarter" idx="11"/>
          </p:nvPr>
        </p:nvSpPr>
        <p:spPr/>
        <p:txBody>
          <a:bodyPr/>
          <a:lstStyle/>
          <a:p>
            <a:pPr>
              <a:defRPr/>
            </a:pPr>
            <a:r>
              <a:rPr lang="en-US"/>
              <a:t>Porth Agored Social Work  Consolidation Programme </a:t>
            </a:r>
          </a:p>
          <a:p>
            <a:pPr>
              <a:defRPr/>
            </a:pPr>
            <a:r>
              <a:rPr lang="en-US"/>
              <a:t>
</a:t>
            </a:r>
          </a:p>
        </p:txBody>
      </p:sp>
      <p:sp>
        <p:nvSpPr>
          <p:cNvPr id="6" name="Slide Number Placeholder 5">
            <a:extLst>
              <a:ext uri="{FF2B5EF4-FFF2-40B4-BE49-F238E27FC236}">
                <a16:creationId xmlns:a16="http://schemas.microsoft.com/office/drawing/2014/main" id="{502C6E81-93B5-B8E6-1247-E7C38531BA7F}"/>
              </a:ext>
            </a:extLst>
          </p:cNvPr>
          <p:cNvSpPr>
            <a:spLocks noGrp="1"/>
          </p:cNvSpPr>
          <p:nvPr>
            <p:ph type="sldNum" sz="quarter" idx="12"/>
          </p:nvPr>
        </p:nvSpPr>
        <p:spPr/>
        <p:txBody>
          <a:bodyPr/>
          <a:lstStyle/>
          <a:p>
            <a:pPr>
              <a:defRPr/>
            </a:pPr>
            <a:fld id="{A12639C9-D920-4AF7-86CA-FB73A6193D73}" type="slidenum">
              <a:rPr lang="en-US" altLang="en-US" smtClean="0"/>
              <a:pPr>
                <a:defRPr/>
              </a:pPr>
              <a:t>‹#›</a:t>
            </a:fld>
            <a:endParaRPr lang="en-US" altLang="en-US"/>
          </a:p>
        </p:txBody>
      </p:sp>
      <p:sp>
        <p:nvSpPr>
          <p:cNvPr id="7" name="Title 1">
            <a:extLst>
              <a:ext uri="{FF2B5EF4-FFF2-40B4-BE49-F238E27FC236}">
                <a16:creationId xmlns:a16="http://schemas.microsoft.com/office/drawing/2014/main" id="{D47E7586-4596-DAA6-8BB4-23275A0BC569}"/>
              </a:ext>
            </a:extLst>
          </p:cNvPr>
          <p:cNvSpPr txBox="1">
            <a:spLocks/>
          </p:cNvSpPr>
          <p:nvPr userDrawn="1"/>
        </p:nvSpPr>
        <p:spPr>
          <a:xfrm>
            <a:off x="468313" y="5805488"/>
            <a:ext cx="7335837" cy="596900"/>
          </a:xfrm>
          <a:prstGeom prst="rect">
            <a:avLst/>
          </a:prstGeom>
        </p:spPr>
        <p:txBody>
          <a:bodyPr anchor="ctr">
            <a:normAutofit/>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CONSOLIDATION WORKHOP 4</a:t>
            </a:r>
          </a:p>
        </p:txBody>
      </p:sp>
    </p:spTree>
    <p:extLst>
      <p:ext uri="{BB962C8B-B14F-4D97-AF65-F5344CB8AC3E}">
        <p14:creationId xmlns:p14="http://schemas.microsoft.com/office/powerpoint/2010/main" val="608416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CD582-6DF5-8E07-F53D-9981110082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D6E5698-86A4-C719-A638-492F5BC8767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8C4176-F299-57B9-800B-03CFDE4FC84C}"/>
              </a:ext>
            </a:extLst>
          </p:cNvPr>
          <p:cNvSpPr>
            <a:spLocks noGrp="1"/>
          </p:cNvSpPr>
          <p:nvPr>
            <p:ph type="dt" sz="half" idx="10"/>
          </p:nvPr>
        </p:nvSpPr>
        <p:spPr/>
        <p:txBody>
          <a:bodyPr/>
          <a:lstStyle/>
          <a:p>
            <a:pPr>
              <a:defRPr/>
            </a:pPr>
            <a:fld id="{1DB171A9-4F14-E345-9E06-AFA7F8E2D339}" type="datetime1">
              <a:rPr lang="en-GB" smtClean="0"/>
              <a:t>02/10/2026</a:t>
            </a:fld>
            <a:endParaRPr lang="en-GB"/>
          </a:p>
        </p:txBody>
      </p:sp>
      <p:sp>
        <p:nvSpPr>
          <p:cNvPr id="5" name="Footer Placeholder 4">
            <a:extLst>
              <a:ext uri="{FF2B5EF4-FFF2-40B4-BE49-F238E27FC236}">
                <a16:creationId xmlns:a16="http://schemas.microsoft.com/office/drawing/2014/main" id="{4A86CBE0-5B68-279D-52EB-D488B15CD2AD}"/>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1DD4EC03-FD10-4FD8-DCB5-07F888D6444B}"/>
              </a:ext>
            </a:extLst>
          </p:cNvPr>
          <p:cNvSpPr>
            <a:spLocks noGrp="1"/>
          </p:cNvSpPr>
          <p:nvPr>
            <p:ph type="sldNum" sz="quarter" idx="12"/>
          </p:nvPr>
        </p:nvSpPr>
        <p:spPr/>
        <p:txBody>
          <a:bodyPr/>
          <a:lstStyle/>
          <a:p>
            <a:pPr>
              <a:defRPr/>
            </a:pPr>
            <a:fld id="{E07D619C-9A2E-4280-B9DB-349F82AE6CEA}" type="slidenum">
              <a:rPr lang="en-GB" altLang="en-US" smtClean="0"/>
              <a:pPr>
                <a:defRPr/>
              </a:pPr>
              <a:t>‹#›</a:t>
            </a:fld>
            <a:endParaRPr lang="en-GB" altLang="en-US"/>
          </a:p>
        </p:txBody>
      </p:sp>
    </p:spTree>
    <p:extLst>
      <p:ext uri="{BB962C8B-B14F-4D97-AF65-F5344CB8AC3E}">
        <p14:creationId xmlns:p14="http://schemas.microsoft.com/office/powerpoint/2010/main" val="155614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0705-915D-B7F5-4E93-1E5DFC29BE0D}"/>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508EC13-A645-D103-37C3-B54E28CE194D}"/>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9F1D262-8CF0-2781-8E6A-D1BBA57328EA}"/>
              </a:ext>
            </a:extLst>
          </p:cNvPr>
          <p:cNvSpPr>
            <a:spLocks noGrp="1"/>
          </p:cNvSpPr>
          <p:nvPr>
            <p:ph type="dt" sz="half" idx="10"/>
          </p:nvPr>
        </p:nvSpPr>
        <p:spPr/>
        <p:txBody>
          <a:bodyPr/>
          <a:lstStyle/>
          <a:p>
            <a:pPr>
              <a:defRPr/>
            </a:pPr>
            <a:fld id="{D83D06A7-0469-F04E-8600-C525CDA9E366}" type="datetime1">
              <a:rPr lang="en-GB" smtClean="0"/>
              <a:t>02/10/2026</a:t>
            </a:fld>
            <a:endParaRPr lang="en-GB"/>
          </a:p>
        </p:txBody>
      </p:sp>
      <p:sp>
        <p:nvSpPr>
          <p:cNvPr id="5" name="Footer Placeholder 4">
            <a:extLst>
              <a:ext uri="{FF2B5EF4-FFF2-40B4-BE49-F238E27FC236}">
                <a16:creationId xmlns:a16="http://schemas.microsoft.com/office/drawing/2014/main" id="{6C1CCA0E-6312-9771-F94D-0409753BA26F}"/>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05570DAC-95FA-EE2F-B7BC-1B29E3A6B66E}"/>
              </a:ext>
            </a:extLst>
          </p:cNvPr>
          <p:cNvSpPr>
            <a:spLocks noGrp="1"/>
          </p:cNvSpPr>
          <p:nvPr>
            <p:ph type="sldNum" sz="quarter" idx="12"/>
          </p:nvPr>
        </p:nvSpPr>
        <p:spPr/>
        <p:txBody>
          <a:bodyPr/>
          <a:lstStyle/>
          <a:p>
            <a:pPr>
              <a:defRPr/>
            </a:pPr>
            <a:fld id="{F4287DF5-3FAA-4922-B541-AAA310CE8D17}" type="slidenum">
              <a:rPr lang="en-GB" altLang="en-US" smtClean="0"/>
              <a:pPr>
                <a:defRPr/>
              </a:pPr>
              <a:t>‹#›</a:t>
            </a:fld>
            <a:endParaRPr lang="en-GB" altLang="en-US"/>
          </a:p>
        </p:txBody>
      </p:sp>
    </p:spTree>
    <p:extLst>
      <p:ext uri="{BB962C8B-B14F-4D97-AF65-F5344CB8AC3E}">
        <p14:creationId xmlns:p14="http://schemas.microsoft.com/office/powerpoint/2010/main" val="1523774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151F-7C91-C28F-D52A-6B16C3EB30D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28CEDA5-6DEE-C773-04F6-E13FF69895D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101751A-F04A-B0DD-9459-DC5ED7258145}"/>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0B53C9B-636D-5D85-5176-E9704ABE8592}"/>
              </a:ext>
            </a:extLst>
          </p:cNvPr>
          <p:cNvSpPr>
            <a:spLocks noGrp="1"/>
          </p:cNvSpPr>
          <p:nvPr>
            <p:ph type="dt" sz="half" idx="10"/>
          </p:nvPr>
        </p:nvSpPr>
        <p:spPr/>
        <p:txBody>
          <a:bodyPr/>
          <a:lstStyle/>
          <a:p>
            <a:pPr>
              <a:defRPr/>
            </a:pPr>
            <a:fld id="{2099E9A6-5049-794B-ADCC-F60E7B7AA1AF}" type="datetime1">
              <a:rPr lang="en-GB" smtClean="0"/>
              <a:t>02/10/2026</a:t>
            </a:fld>
            <a:endParaRPr lang="en-GB"/>
          </a:p>
        </p:txBody>
      </p:sp>
      <p:sp>
        <p:nvSpPr>
          <p:cNvPr id="6" name="Footer Placeholder 5">
            <a:extLst>
              <a:ext uri="{FF2B5EF4-FFF2-40B4-BE49-F238E27FC236}">
                <a16:creationId xmlns:a16="http://schemas.microsoft.com/office/drawing/2014/main" id="{AFCB9CA5-374B-07BB-43F4-92249709C548}"/>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0F77FDBA-2B6E-003A-58AB-2D0310297293}"/>
              </a:ext>
            </a:extLst>
          </p:cNvPr>
          <p:cNvSpPr>
            <a:spLocks noGrp="1"/>
          </p:cNvSpPr>
          <p:nvPr>
            <p:ph type="sldNum" sz="quarter" idx="12"/>
          </p:nvPr>
        </p:nvSpPr>
        <p:spPr/>
        <p:txBody>
          <a:bodyPr/>
          <a:lstStyle/>
          <a:p>
            <a:pPr>
              <a:defRPr/>
            </a:pPr>
            <a:fld id="{D1FFFC6A-8704-4ADD-99DE-AD6B0CC3F67F}" type="slidenum">
              <a:rPr lang="en-GB" altLang="en-US" smtClean="0"/>
              <a:pPr>
                <a:defRPr/>
              </a:pPr>
              <a:t>‹#›</a:t>
            </a:fld>
            <a:endParaRPr lang="en-GB" altLang="en-US"/>
          </a:p>
        </p:txBody>
      </p:sp>
    </p:spTree>
    <p:extLst>
      <p:ext uri="{BB962C8B-B14F-4D97-AF65-F5344CB8AC3E}">
        <p14:creationId xmlns:p14="http://schemas.microsoft.com/office/powerpoint/2010/main" val="2835413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E44F4-73C2-EF94-C81C-2776E5B65211}"/>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31D7EC-ED6A-D614-0CFA-BD5AA020A28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510FC5B5-4BD2-6304-D5C4-781C94686FA0}"/>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FB0FFE4-E35E-9C13-1452-ADA0DD2E2F6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99E19C0-E59D-8F8B-9EA1-C98D3E95EC85}"/>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300D28C-EC1C-8743-B83D-A9824F4661D3}"/>
              </a:ext>
            </a:extLst>
          </p:cNvPr>
          <p:cNvSpPr>
            <a:spLocks noGrp="1"/>
          </p:cNvSpPr>
          <p:nvPr>
            <p:ph type="dt" sz="half" idx="10"/>
          </p:nvPr>
        </p:nvSpPr>
        <p:spPr/>
        <p:txBody>
          <a:bodyPr/>
          <a:lstStyle/>
          <a:p>
            <a:pPr>
              <a:defRPr/>
            </a:pPr>
            <a:fld id="{8759FD72-B7ED-C642-8711-98D517AB666A}" type="datetime1">
              <a:rPr lang="en-GB" smtClean="0"/>
              <a:t>02/10/2026</a:t>
            </a:fld>
            <a:endParaRPr lang="en-GB"/>
          </a:p>
        </p:txBody>
      </p:sp>
      <p:sp>
        <p:nvSpPr>
          <p:cNvPr id="8" name="Footer Placeholder 7">
            <a:extLst>
              <a:ext uri="{FF2B5EF4-FFF2-40B4-BE49-F238E27FC236}">
                <a16:creationId xmlns:a16="http://schemas.microsoft.com/office/drawing/2014/main" id="{5D892345-8D70-65BD-128B-7D28CF26188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9" name="Slide Number Placeholder 8">
            <a:extLst>
              <a:ext uri="{FF2B5EF4-FFF2-40B4-BE49-F238E27FC236}">
                <a16:creationId xmlns:a16="http://schemas.microsoft.com/office/drawing/2014/main" id="{C116F6B2-A4BB-18E2-9155-814C9C7BA47C}"/>
              </a:ext>
            </a:extLst>
          </p:cNvPr>
          <p:cNvSpPr>
            <a:spLocks noGrp="1"/>
          </p:cNvSpPr>
          <p:nvPr>
            <p:ph type="sldNum" sz="quarter" idx="12"/>
          </p:nvPr>
        </p:nvSpPr>
        <p:spPr/>
        <p:txBody>
          <a:bodyPr/>
          <a:lstStyle/>
          <a:p>
            <a:pPr>
              <a:defRPr/>
            </a:pPr>
            <a:fld id="{B0BA0F15-66FD-47F2-904D-700571CB0C0C}" type="slidenum">
              <a:rPr lang="en-GB" altLang="en-US" smtClean="0"/>
              <a:pPr>
                <a:defRPr/>
              </a:pPr>
              <a:t>‹#›</a:t>
            </a:fld>
            <a:endParaRPr lang="en-GB" altLang="en-US"/>
          </a:p>
        </p:txBody>
      </p:sp>
    </p:spTree>
    <p:extLst>
      <p:ext uri="{BB962C8B-B14F-4D97-AF65-F5344CB8AC3E}">
        <p14:creationId xmlns:p14="http://schemas.microsoft.com/office/powerpoint/2010/main" val="2480376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63A22-E3DF-7191-E18D-C8FA4AC4441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58E970-9FF0-FF07-F642-23EDEB872330}"/>
              </a:ext>
            </a:extLst>
          </p:cNvPr>
          <p:cNvSpPr>
            <a:spLocks noGrp="1"/>
          </p:cNvSpPr>
          <p:nvPr>
            <p:ph type="dt" sz="half" idx="10"/>
          </p:nvPr>
        </p:nvSpPr>
        <p:spPr/>
        <p:txBody>
          <a:bodyPr/>
          <a:lstStyle/>
          <a:p>
            <a:pPr>
              <a:defRPr/>
            </a:pPr>
            <a:fld id="{950DA2BD-DC4B-D646-B2A9-484D116CD775}" type="datetime1">
              <a:rPr lang="en-GB" smtClean="0"/>
              <a:t>02/10/2026</a:t>
            </a:fld>
            <a:endParaRPr lang="en-GB"/>
          </a:p>
        </p:txBody>
      </p:sp>
      <p:sp>
        <p:nvSpPr>
          <p:cNvPr id="4" name="Footer Placeholder 3">
            <a:extLst>
              <a:ext uri="{FF2B5EF4-FFF2-40B4-BE49-F238E27FC236}">
                <a16:creationId xmlns:a16="http://schemas.microsoft.com/office/drawing/2014/main" id="{A1E384AB-27E2-E259-71A6-7568AC854EA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5" name="Slide Number Placeholder 4">
            <a:extLst>
              <a:ext uri="{FF2B5EF4-FFF2-40B4-BE49-F238E27FC236}">
                <a16:creationId xmlns:a16="http://schemas.microsoft.com/office/drawing/2014/main" id="{69D9287C-ADF1-CFE2-DEA4-DE644CB8549C}"/>
              </a:ext>
            </a:extLst>
          </p:cNvPr>
          <p:cNvSpPr>
            <a:spLocks noGrp="1"/>
          </p:cNvSpPr>
          <p:nvPr>
            <p:ph type="sldNum" sz="quarter" idx="12"/>
          </p:nvPr>
        </p:nvSpPr>
        <p:spPr/>
        <p:txBody>
          <a:bodyPr/>
          <a:lstStyle/>
          <a:p>
            <a:pPr>
              <a:defRPr/>
            </a:pPr>
            <a:fld id="{FE6EBF1E-A97B-47B5-B28A-D83620E9434E}" type="slidenum">
              <a:rPr lang="en-GB" altLang="en-US" smtClean="0"/>
              <a:pPr>
                <a:defRPr/>
              </a:pPr>
              <a:t>‹#›</a:t>
            </a:fld>
            <a:endParaRPr lang="en-GB" altLang="en-US"/>
          </a:p>
        </p:txBody>
      </p:sp>
    </p:spTree>
    <p:extLst>
      <p:ext uri="{BB962C8B-B14F-4D97-AF65-F5344CB8AC3E}">
        <p14:creationId xmlns:p14="http://schemas.microsoft.com/office/powerpoint/2010/main" val="874180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F35D3C-0BC3-23F8-A7B4-6ED366736193}"/>
              </a:ext>
            </a:extLst>
          </p:cNvPr>
          <p:cNvSpPr>
            <a:spLocks noGrp="1"/>
          </p:cNvSpPr>
          <p:nvPr>
            <p:ph type="dt" sz="half" idx="10"/>
          </p:nvPr>
        </p:nvSpPr>
        <p:spPr/>
        <p:txBody>
          <a:bodyPr/>
          <a:lstStyle/>
          <a:p>
            <a:pPr>
              <a:defRPr/>
            </a:pPr>
            <a:fld id="{51B0EF26-49EF-EF4C-A6A6-170CB908C505}" type="datetime1">
              <a:rPr lang="en-GB" smtClean="0"/>
              <a:t>02/10/2026</a:t>
            </a:fld>
            <a:endParaRPr lang="en-GB"/>
          </a:p>
        </p:txBody>
      </p:sp>
      <p:sp>
        <p:nvSpPr>
          <p:cNvPr id="3" name="Footer Placeholder 2">
            <a:extLst>
              <a:ext uri="{FF2B5EF4-FFF2-40B4-BE49-F238E27FC236}">
                <a16:creationId xmlns:a16="http://schemas.microsoft.com/office/drawing/2014/main" id="{9740CEEA-F21C-71A4-1BB6-9CBE15B077DA}"/>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4" name="Slide Number Placeholder 3">
            <a:extLst>
              <a:ext uri="{FF2B5EF4-FFF2-40B4-BE49-F238E27FC236}">
                <a16:creationId xmlns:a16="http://schemas.microsoft.com/office/drawing/2014/main" id="{7E1FBC26-9D7B-FF9B-9847-41309417AB31}"/>
              </a:ext>
            </a:extLst>
          </p:cNvPr>
          <p:cNvSpPr>
            <a:spLocks noGrp="1"/>
          </p:cNvSpPr>
          <p:nvPr>
            <p:ph type="sldNum" sz="quarter" idx="12"/>
          </p:nvPr>
        </p:nvSpPr>
        <p:spPr/>
        <p:txBody>
          <a:bodyPr/>
          <a:lstStyle/>
          <a:p>
            <a:pPr>
              <a:defRPr/>
            </a:pPr>
            <a:fld id="{38D5D192-0F34-459C-AB14-5F3672292351}" type="slidenum">
              <a:rPr lang="en-GB" altLang="en-US" smtClean="0"/>
              <a:pPr>
                <a:defRPr/>
              </a:pPr>
              <a:t>‹#›</a:t>
            </a:fld>
            <a:endParaRPr lang="en-GB" altLang="en-US"/>
          </a:p>
        </p:txBody>
      </p:sp>
    </p:spTree>
    <p:extLst>
      <p:ext uri="{BB962C8B-B14F-4D97-AF65-F5344CB8AC3E}">
        <p14:creationId xmlns:p14="http://schemas.microsoft.com/office/powerpoint/2010/main" val="2393731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74BEE-7C7F-3788-1557-4EF6C77747F1}"/>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289F7D6-EF8A-09BE-C912-6D740DF18CA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CC4D286-4655-0ECA-15E1-CBB3030BFC0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1A648FD3-B2B6-0C98-1A0D-576C33CD9409}"/>
              </a:ext>
            </a:extLst>
          </p:cNvPr>
          <p:cNvSpPr>
            <a:spLocks noGrp="1"/>
          </p:cNvSpPr>
          <p:nvPr>
            <p:ph type="dt" sz="half" idx="10"/>
          </p:nvPr>
        </p:nvSpPr>
        <p:spPr/>
        <p:txBody>
          <a:bodyPr/>
          <a:lstStyle/>
          <a:p>
            <a:pPr>
              <a:defRPr/>
            </a:pPr>
            <a:fld id="{F2FCFCB8-7DDB-4648-99C5-583B8D0780ED}" type="datetime1">
              <a:rPr lang="en-GB" smtClean="0"/>
              <a:t>02/10/2026</a:t>
            </a:fld>
            <a:endParaRPr lang="en-GB"/>
          </a:p>
        </p:txBody>
      </p:sp>
      <p:sp>
        <p:nvSpPr>
          <p:cNvPr id="6" name="Footer Placeholder 5">
            <a:extLst>
              <a:ext uri="{FF2B5EF4-FFF2-40B4-BE49-F238E27FC236}">
                <a16:creationId xmlns:a16="http://schemas.microsoft.com/office/drawing/2014/main" id="{08C5F95E-833A-C9F0-25F7-C8D37F2AA240}"/>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41C10D8F-CAFA-5F64-6FC8-61FB5B50E0DB}"/>
              </a:ext>
            </a:extLst>
          </p:cNvPr>
          <p:cNvSpPr>
            <a:spLocks noGrp="1"/>
          </p:cNvSpPr>
          <p:nvPr>
            <p:ph type="sldNum" sz="quarter" idx="12"/>
          </p:nvPr>
        </p:nvSpPr>
        <p:spPr/>
        <p:txBody>
          <a:bodyPr/>
          <a:lstStyle/>
          <a:p>
            <a:pPr>
              <a:defRPr/>
            </a:pPr>
            <a:fld id="{5CE46D7A-EE6D-47EF-BB53-6D083EE2690E}" type="slidenum">
              <a:rPr lang="en-GB" altLang="en-US" smtClean="0"/>
              <a:pPr>
                <a:defRPr/>
              </a:pPr>
              <a:t>‹#›</a:t>
            </a:fld>
            <a:endParaRPr lang="en-GB" altLang="en-US"/>
          </a:p>
        </p:txBody>
      </p:sp>
    </p:spTree>
    <p:extLst>
      <p:ext uri="{BB962C8B-B14F-4D97-AF65-F5344CB8AC3E}">
        <p14:creationId xmlns:p14="http://schemas.microsoft.com/office/powerpoint/2010/main" val="218472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321D-1D99-3D5D-588B-308C598520EB}"/>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479613F-856A-50EB-2AFB-D206318D8F1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DC7F12A7-EA4F-4038-0F1B-CE6179F37DF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678E44D-A714-B34C-CF63-02C6F39F02DF}"/>
              </a:ext>
            </a:extLst>
          </p:cNvPr>
          <p:cNvSpPr>
            <a:spLocks noGrp="1"/>
          </p:cNvSpPr>
          <p:nvPr>
            <p:ph type="dt" sz="half" idx="10"/>
          </p:nvPr>
        </p:nvSpPr>
        <p:spPr/>
        <p:txBody>
          <a:bodyPr/>
          <a:lstStyle/>
          <a:p>
            <a:pPr>
              <a:defRPr/>
            </a:pPr>
            <a:fld id="{8C162483-3419-7E4A-B227-1BD8264E6354}" type="datetime1">
              <a:rPr lang="en-GB" smtClean="0"/>
              <a:t>02/10/2026</a:t>
            </a:fld>
            <a:endParaRPr lang="en-GB"/>
          </a:p>
        </p:txBody>
      </p:sp>
      <p:sp>
        <p:nvSpPr>
          <p:cNvPr id="6" name="Footer Placeholder 5">
            <a:extLst>
              <a:ext uri="{FF2B5EF4-FFF2-40B4-BE49-F238E27FC236}">
                <a16:creationId xmlns:a16="http://schemas.microsoft.com/office/drawing/2014/main" id="{5213B9E7-9321-BE1F-614A-D6609D3225FE}"/>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AB9BC7C5-A712-3DBC-FC33-516F8A9CC2B2}"/>
              </a:ext>
            </a:extLst>
          </p:cNvPr>
          <p:cNvSpPr>
            <a:spLocks noGrp="1"/>
          </p:cNvSpPr>
          <p:nvPr>
            <p:ph type="sldNum" sz="quarter" idx="12"/>
          </p:nvPr>
        </p:nvSpPr>
        <p:spPr/>
        <p:txBody>
          <a:bodyPr/>
          <a:lstStyle/>
          <a:p>
            <a:pPr>
              <a:defRPr/>
            </a:pPr>
            <a:fld id="{073021BE-59DA-4F00-B1D8-9F8FE8AB3B63}" type="slidenum">
              <a:rPr lang="en-GB" altLang="en-US" smtClean="0"/>
              <a:pPr>
                <a:defRPr/>
              </a:pPr>
              <a:t>‹#›</a:t>
            </a:fld>
            <a:endParaRPr lang="en-GB" altLang="en-US"/>
          </a:p>
        </p:txBody>
      </p:sp>
    </p:spTree>
    <p:extLst>
      <p:ext uri="{BB962C8B-B14F-4D97-AF65-F5344CB8AC3E}">
        <p14:creationId xmlns:p14="http://schemas.microsoft.com/office/powerpoint/2010/main" val="1495354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81219-CC00-BB69-80F3-9ECE9BA0DDB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15B7F0-6C55-B86A-F6CF-6EABF938BB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30F00C-4F02-6740-2937-0E0FBFF8BBED}"/>
              </a:ext>
            </a:extLst>
          </p:cNvPr>
          <p:cNvSpPr>
            <a:spLocks noGrp="1"/>
          </p:cNvSpPr>
          <p:nvPr>
            <p:ph type="dt" sz="half" idx="10"/>
          </p:nvPr>
        </p:nvSpPr>
        <p:spPr/>
        <p:txBody>
          <a:bodyPr/>
          <a:lstStyle/>
          <a:p>
            <a:pPr>
              <a:defRPr/>
            </a:pPr>
            <a:fld id="{927B369D-B24B-3A40-B984-C7C3B5EC2650}" type="datetime1">
              <a:rPr lang="en-GB" smtClean="0"/>
              <a:t>02/10/2026</a:t>
            </a:fld>
            <a:endParaRPr lang="en-GB"/>
          </a:p>
        </p:txBody>
      </p:sp>
      <p:sp>
        <p:nvSpPr>
          <p:cNvPr id="5" name="Footer Placeholder 4">
            <a:extLst>
              <a:ext uri="{FF2B5EF4-FFF2-40B4-BE49-F238E27FC236}">
                <a16:creationId xmlns:a16="http://schemas.microsoft.com/office/drawing/2014/main" id="{D835BEB7-678B-FA5E-16B7-DEB527C9E21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DD820C1B-830F-3F42-A907-4460D427A3B9}"/>
              </a:ext>
            </a:extLst>
          </p:cNvPr>
          <p:cNvSpPr>
            <a:spLocks noGrp="1"/>
          </p:cNvSpPr>
          <p:nvPr>
            <p:ph type="sldNum" sz="quarter" idx="12"/>
          </p:nvPr>
        </p:nvSpPr>
        <p:spPr/>
        <p:txBody>
          <a:bodyPr/>
          <a:lstStyle/>
          <a:p>
            <a:pPr>
              <a:defRPr/>
            </a:pPr>
            <a:fld id="{10584D18-B9FE-4DD9-A6E7-498DF1C30AC8}" type="slidenum">
              <a:rPr lang="en-GB" altLang="en-US" smtClean="0"/>
              <a:pPr>
                <a:defRPr/>
              </a:pPr>
              <a:t>‹#›</a:t>
            </a:fld>
            <a:endParaRPr lang="en-GB" altLang="en-US"/>
          </a:p>
        </p:txBody>
      </p:sp>
    </p:spTree>
    <p:extLst>
      <p:ext uri="{BB962C8B-B14F-4D97-AF65-F5344CB8AC3E}">
        <p14:creationId xmlns:p14="http://schemas.microsoft.com/office/powerpoint/2010/main" val="1745248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B4C59C-41D4-0173-8129-C56139725150}"/>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A7FD77-DFAF-357A-601E-51C0634D5F22}"/>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D122B8-9B7E-F331-47E6-7C9A10EDCB61}"/>
              </a:ext>
            </a:extLst>
          </p:cNvPr>
          <p:cNvSpPr>
            <a:spLocks noGrp="1"/>
          </p:cNvSpPr>
          <p:nvPr>
            <p:ph type="dt" sz="half" idx="10"/>
          </p:nvPr>
        </p:nvSpPr>
        <p:spPr/>
        <p:txBody>
          <a:bodyPr/>
          <a:lstStyle/>
          <a:p>
            <a:pPr>
              <a:defRPr/>
            </a:pPr>
            <a:fld id="{96A1AF3B-8B81-4245-810D-7791B91221A9}" type="datetime1">
              <a:rPr lang="en-GB" smtClean="0"/>
              <a:t>02/10/2026</a:t>
            </a:fld>
            <a:endParaRPr lang="en-GB"/>
          </a:p>
        </p:txBody>
      </p:sp>
      <p:sp>
        <p:nvSpPr>
          <p:cNvPr id="5" name="Footer Placeholder 4">
            <a:extLst>
              <a:ext uri="{FF2B5EF4-FFF2-40B4-BE49-F238E27FC236}">
                <a16:creationId xmlns:a16="http://schemas.microsoft.com/office/drawing/2014/main" id="{EF3B3EF9-C867-E22D-DAFD-4FD2F901AA53}"/>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72DCEEA3-E904-7570-59FB-EE4C8F71B7D2}"/>
              </a:ext>
            </a:extLst>
          </p:cNvPr>
          <p:cNvSpPr>
            <a:spLocks noGrp="1"/>
          </p:cNvSpPr>
          <p:nvPr>
            <p:ph type="sldNum" sz="quarter" idx="12"/>
          </p:nvPr>
        </p:nvSpPr>
        <p:spPr/>
        <p:txBody>
          <a:bodyPr/>
          <a:lstStyle/>
          <a:p>
            <a:pPr>
              <a:defRPr/>
            </a:pPr>
            <a:fld id="{F6B4069F-5484-4D84-A35B-2D1DEC953E58}" type="slidenum">
              <a:rPr lang="en-GB" altLang="en-US" smtClean="0"/>
              <a:pPr>
                <a:defRPr/>
              </a:pPr>
              <a:t>‹#›</a:t>
            </a:fld>
            <a:endParaRPr lang="en-GB" altLang="en-US"/>
          </a:p>
        </p:txBody>
      </p:sp>
    </p:spTree>
    <p:extLst>
      <p:ext uri="{BB962C8B-B14F-4D97-AF65-F5344CB8AC3E}">
        <p14:creationId xmlns:p14="http://schemas.microsoft.com/office/powerpoint/2010/main" val="112192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608447-4558-4330-B55D-6D272B3A64B8}"/>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B242663A-2A93-4F68-A1D5-82C515126074}"/>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8485F8F8-0064-42DC-95A6-9BEFAF247968}"/>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84466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E59182-D5AF-1B28-6F6C-277BF84E250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0DAB63-EED8-8CCE-23B9-367E9D0C31B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0C646D-27F8-C2C1-9B20-A22C55D08F5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8564A943-C1C6-2549-9A91-FAEFAFEEF565}" type="datetime1">
              <a:rPr lang="en-GB" smtClean="0"/>
              <a:t>02/10/2026</a:t>
            </a:fld>
            <a:endParaRPr lang="en-GB"/>
          </a:p>
        </p:txBody>
      </p:sp>
      <p:sp>
        <p:nvSpPr>
          <p:cNvPr id="5" name="Footer Placeholder 4">
            <a:extLst>
              <a:ext uri="{FF2B5EF4-FFF2-40B4-BE49-F238E27FC236}">
                <a16:creationId xmlns:a16="http://schemas.microsoft.com/office/drawing/2014/main" id="{540C6D3E-BD41-FC89-FD7F-A3B24A429C8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D3ED55C3-361F-5658-9E52-DB2635ED37D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BF68429A-D703-4AE5-987F-01DDF85849DA}" type="slidenum">
              <a:rPr lang="en-GB" altLang="en-US" smtClean="0"/>
              <a:pPr>
                <a:defRPr/>
              </a:pPr>
              <a:t>‹#›</a:t>
            </a:fld>
            <a:endParaRPr lang="en-GB" altLang="en-US"/>
          </a:p>
        </p:txBody>
      </p:sp>
    </p:spTree>
    <p:extLst>
      <p:ext uri="{BB962C8B-B14F-4D97-AF65-F5344CB8AC3E}">
        <p14:creationId xmlns:p14="http://schemas.microsoft.com/office/powerpoint/2010/main" val="2438438798"/>
      </p:ext>
    </p:extLst>
  </p:cSld>
  <p:clrMap bg1="lt1" tx1="dk1" bg2="lt2" tx2="dk2" accent1="accent1" accent2="accent2" accent3="accent3" accent4="accent4" accent5="accent5" accent6="accent6" hlink="hlink" folHlink="folHlink"/>
  <p:sldLayoutIdLst>
    <p:sldLayoutId id="2147484657" r:id="rId1"/>
    <p:sldLayoutId id="2147484658" r:id="rId2"/>
    <p:sldLayoutId id="2147484659" r:id="rId3"/>
    <p:sldLayoutId id="2147484660" r:id="rId4"/>
    <p:sldLayoutId id="2147484661" r:id="rId5"/>
    <p:sldLayoutId id="2147484662" r:id="rId6"/>
    <p:sldLayoutId id="2147484663" r:id="rId7"/>
    <p:sldLayoutId id="2147484664" r:id="rId8"/>
    <p:sldLayoutId id="2147484665" r:id="rId9"/>
    <p:sldLayoutId id="2147484666" r:id="rId10"/>
    <p:sldLayoutId id="2147484667" r:id="rId11"/>
    <p:sldLayoutId id="2147484642" r:id="rId12"/>
  </p:sldLayoutIdLst>
  <p:hf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hyperlink" Target="https://libapps-eu.s3.amazonaws.com/accounts/47330/images/ERA.png" TargetMode="External"/><Relationship Id="rId5" Type="http://schemas.openxmlformats.org/officeDocument/2006/relationships/image" Target="../media/image21.png"/><Relationship Id="rId4" Type="http://schemas.openxmlformats.org/officeDocument/2006/relationships/image" Target="../media/image20.svg"/></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2.jpg"/><Relationship Id="rId7" Type="http://schemas.openxmlformats.org/officeDocument/2006/relationships/diagramColors" Target="../diagrams/colors3.xml"/><Relationship Id="rId2" Type="http://schemas.openxmlformats.org/officeDocument/2006/relationships/notesSlide" Target="../notesSlides/notesSlide27.xml"/><Relationship Id="rId1" Type="http://schemas.openxmlformats.org/officeDocument/2006/relationships/slideLayout" Target="../slideLayouts/slideLayout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3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hyperlink" Target="https://www.picpedia.org/chalkboard/b/breach-of-confidentiality.html" TargetMode="External"/><Relationship Id="rId2" Type="http://schemas.openxmlformats.org/officeDocument/2006/relationships/image" Target="../media/image40.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hyperlink" Target="https://www.sienanews.it/cultura/eventi/il-primo-graduation-day-delluniversita-di-siena/" TargetMode="External"/><Relationship Id="rId4" Type="http://schemas.openxmlformats.org/officeDocument/2006/relationships/image" Target="../media/image43.jp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14" name="Rectangle 12313">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5" name="Rectangle 12314">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16" name="Rectangle 12315">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05823-258E-480F-90B6-B75E69C98925}"/>
              </a:ext>
            </a:extLst>
          </p:cNvPr>
          <p:cNvSpPr>
            <a:spLocks noGrp="1"/>
          </p:cNvSpPr>
          <p:nvPr>
            <p:ph type="ctrTitle" idx="4294967295"/>
          </p:nvPr>
        </p:nvSpPr>
        <p:spPr>
          <a:xfrm>
            <a:off x="1143000" y="1293338"/>
            <a:ext cx="6858000" cy="3274592"/>
          </a:xfrm>
        </p:spPr>
        <p:txBody>
          <a:bodyPr vert="horz" lIns="91440" tIns="45720" rIns="91440" bIns="45720" rtlCol="0" anchor="ctr">
            <a:normAutofit/>
          </a:bodyPr>
          <a:lstStyle/>
          <a:p>
            <a:pPr algn="ctr" defTabSz="914400">
              <a:defRPr/>
            </a:pPr>
            <a:r>
              <a:rPr lang="en-US" sz="5400" kern="1200">
                <a:solidFill>
                  <a:schemeClr val="tx1"/>
                </a:solidFill>
                <a:latin typeface="+mj-lt"/>
                <a:ea typeface="+mj-ea"/>
                <a:cs typeface="+mj-cs"/>
              </a:rPr>
              <a:t> Porth Agored</a:t>
            </a:r>
            <a:br>
              <a:rPr lang="en-US" sz="5400" kern="1200">
                <a:solidFill>
                  <a:schemeClr val="tx1"/>
                </a:solidFill>
                <a:latin typeface="+mj-lt"/>
                <a:ea typeface="+mj-ea"/>
                <a:cs typeface="+mj-cs"/>
              </a:rPr>
            </a:br>
            <a:r>
              <a:rPr lang="en-US" sz="5400" kern="1200">
                <a:solidFill>
                  <a:schemeClr val="tx1"/>
                </a:solidFill>
                <a:latin typeface="+mj-lt"/>
                <a:ea typeface="+mj-ea"/>
                <a:cs typeface="+mj-cs"/>
              </a:rPr>
              <a:t>Graduate Certificate</a:t>
            </a:r>
            <a:br>
              <a:rPr lang="en-US" sz="5400" kern="1200">
                <a:solidFill>
                  <a:schemeClr val="tx1"/>
                </a:solidFill>
                <a:latin typeface="+mj-lt"/>
                <a:ea typeface="+mj-ea"/>
                <a:cs typeface="+mj-cs"/>
              </a:rPr>
            </a:br>
            <a:r>
              <a:rPr lang="en-US" sz="5400" kern="1200">
                <a:solidFill>
                  <a:schemeClr val="tx1"/>
                </a:solidFill>
                <a:latin typeface="+mj-lt"/>
                <a:ea typeface="+mj-ea"/>
                <a:cs typeface="+mj-cs"/>
              </a:rPr>
              <a:t>Consolidation </a:t>
            </a:r>
            <a:br>
              <a:rPr lang="en-US" sz="5400" kern="1200">
                <a:solidFill>
                  <a:schemeClr val="tx1"/>
                </a:solidFill>
                <a:latin typeface="+mj-lt"/>
                <a:ea typeface="+mj-ea"/>
                <a:cs typeface="+mj-cs"/>
              </a:rPr>
            </a:br>
            <a:r>
              <a:rPr lang="en-US" sz="5400" kern="1200">
                <a:solidFill>
                  <a:schemeClr val="tx1"/>
                </a:solidFill>
                <a:latin typeface="+mj-lt"/>
                <a:ea typeface="+mj-ea"/>
                <a:cs typeface="+mj-cs"/>
              </a:rPr>
              <a:t>Workshop 4</a:t>
            </a:r>
          </a:p>
        </p:txBody>
      </p:sp>
      <p:cxnSp>
        <p:nvCxnSpPr>
          <p:cNvPr id="12313" name="Straight Connector 123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291" name="Slide Number Placeholder 4">
            <a:extLst>
              <a:ext uri="{FF2B5EF4-FFF2-40B4-BE49-F238E27FC236}">
                <a16:creationId xmlns:a16="http://schemas.microsoft.com/office/drawing/2014/main" id="{85B6BE82-9220-4FE0-ABA1-06851A940721}"/>
              </a:ext>
            </a:extLst>
          </p:cNvPr>
          <p:cNvSpPr>
            <a:spLocks noGrp="1" noChangeArrowheads="1"/>
          </p:cNvSpPr>
          <p:nvPr>
            <p:ph type="sldNum" sz="quarter" idx="12"/>
          </p:nvPr>
        </p:nvSpPr>
        <p:spPr bwMode="auto">
          <a:xfrm>
            <a:off x="6457950" y="649224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F78F23-C252-4322-8A3F-C8E65EBE2B10}" type="slidenum">
              <a:rPr lang="en-US" altLang="en-US" sz="1200">
                <a:solidFill>
                  <a:schemeClr val="tx1">
                    <a:tint val="75000"/>
                  </a:schemeClr>
                </a:solidFill>
                <a:latin typeface="+mn-lt"/>
                <a:cs typeface="+mn-cs"/>
              </a:rPr>
              <a:pPr>
                <a:spcAft>
                  <a:spcPts val="600"/>
                </a:spcAft>
              </a:pPr>
              <a:t>1</a:t>
            </a:fld>
            <a:endParaRPr lang="en-US" altLang="en-US" sz="1200">
              <a:solidFill>
                <a:schemeClr val="tx1">
                  <a:tint val="75000"/>
                </a:schemeClr>
              </a:solidFill>
              <a:latin typeface="+mn-lt"/>
              <a:cs typeface="+mn-cs"/>
            </a:endParaRPr>
          </a:p>
        </p:txBody>
      </p:sp>
      <p:sp>
        <p:nvSpPr>
          <p:cNvPr id="3" name="Footer Placeholder 2">
            <a:extLst>
              <a:ext uri="{FF2B5EF4-FFF2-40B4-BE49-F238E27FC236}">
                <a16:creationId xmlns:a16="http://schemas.microsoft.com/office/drawing/2014/main" id="{56D6FD9E-A440-2C45-330A-B5EE5BFA02B0}"/>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06478" y="386930"/>
            <a:ext cx="6927525" cy="1188950"/>
          </a:xfrm>
        </p:spPr>
        <p:txBody>
          <a:bodyPr anchor="b">
            <a:normAutofit/>
          </a:bodyPr>
          <a:lstStyle/>
          <a:p>
            <a:pPr>
              <a:defRPr/>
            </a:pPr>
            <a:r>
              <a:rPr lang="en-GB" sz="3600" b="1" dirty="0"/>
              <a:t>Expectations/Ground Rules for Workshops</a:t>
            </a:r>
          </a:p>
        </p:txBody>
      </p:sp>
      <p:grpSp>
        <p:nvGrpSpPr>
          <p:cNvPr id="22" name="Group 2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23" name="Rectangle 2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595245" y="2599509"/>
            <a:ext cx="7607751" cy="3435531"/>
          </a:xfrm>
        </p:spPr>
        <p:txBody>
          <a:bodyPr anchor="ctr">
            <a:normAutofit lnSpcReduction="10000"/>
          </a:bodyPr>
          <a:lstStyle/>
          <a:p>
            <a:r>
              <a:rPr lang="en-GB" sz="2800" dirty="0"/>
              <a:t>Confidentiality </a:t>
            </a:r>
          </a:p>
          <a:p>
            <a:r>
              <a:rPr lang="en-GB" sz="2800" dirty="0"/>
              <a:t>Respect </a:t>
            </a:r>
          </a:p>
          <a:p>
            <a:r>
              <a:rPr lang="en-GB" sz="2800" dirty="0"/>
              <a:t>One person speaking at </a:t>
            </a:r>
            <a:r>
              <a:rPr lang="en-GB" sz="2800"/>
              <a:t>a </a:t>
            </a:r>
            <a:r>
              <a:rPr lang="en-GB" sz="2800" dirty="0"/>
              <a:t>time</a:t>
            </a:r>
            <a:r>
              <a:rPr lang="en-GB" sz="2800"/>
              <a:t>. Please</a:t>
            </a:r>
            <a:r>
              <a:rPr lang="en-GB" sz="2800" dirty="0"/>
              <a:t> raise</a:t>
            </a:r>
            <a:r>
              <a:rPr lang="en-GB" sz="2800" i="1" dirty="0"/>
              <a:t> </a:t>
            </a:r>
            <a:r>
              <a:rPr lang="en-GB" sz="2800" dirty="0"/>
              <a:t>your hand if you would like to make a comment</a:t>
            </a:r>
          </a:p>
          <a:p>
            <a:r>
              <a:rPr lang="en-GB" sz="2800" dirty="0"/>
              <a:t>If online, please use the hands up emoji or discussion box </a:t>
            </a:r>
          </a:p>
          <a:p>
            <a:r>
              <a:rPr lang="en-GB" sz="2800" dirty="0"/>
              <a:t>Participation – please ensure you engage and focus.</a:t>
            </a:r>
          </a:p>
          <a:p>
            <a:pPr marL="109537" indent="0">
              <a:buNone/>
              <a:defRPr/>
            </a:pPr>
            <a:endParaRPr lang="en-GB" dirty="0"/>
          </a:p>
          <a:p>
            <a:pPr marL="109537" indent="0">
              <a:buFont typeface="Wingdings 3" panose="05040102010807070707" pitchFamily="18" charset="2"/>
              <a:buNone/>
              <a:defRPr/>
            </a:pPr>
            <a:endParaRPr lang="en-GB" dirty="0"/>
          </a:p>
        </p:txBody>
      </p:sp>
      <p:sp>
        <p:nvSpPr>
          <p:cNvPr id="6" name="Footer Placeholder 5">
            <a:extLst>
              <a:ext uri="{FF2B5EF4-FFF2-40B4-BE49-F238E27FC236}">
                <a16:creationId xmlns:a16="http://schemas.microsoft.com/office/drawing/2014/main" id="{0AA91208-7B8A-914D-55E0-81F33DA0C95C}"/>
              </a:ext>
            </a:extLst>
          </p:cNvPr>
          <p:cNvSpPr>
            <a:spLocks noGrp="1"/>
          </p:cNvSpPr>
          <p:nvPr>
            <p:ph type="ftr" sz="quarter" idx="11"/>
          </p:nvPr>
        </p:nvSpPr>
        <p:spPr>
          <a:xfrm>
            <a:off x="3028950" y="6492240"/>
            <a:ext cx="3086100" cy="365125"/>
          </a:xfrm>
        </p:spPr>
        <p:txBody>
          <a:bodyPr>
            <a:normAutofit/>
          </a:bodyPr>
          <a:lstStyle/>
          <a:p>
            <a:r>
              <a:rPr lang="en-GB" sz="200"/>
              <a:t>Porth Agored Social Work  Consolidation Programme </a:t>
            </a:r>
          </a:p>
          <a:p>
            <a:r>
              <a:rPr lang="en-GB" sz="200"/>
              <a:t>
</a:t>
            </a:r>
          </a:p>
        </p:txBody>
      </p:sp>
      <p:sp>
        <p:nvSpPr>
          <p:cNvPr id="4" name="Slide Number Placeholder 3">
            <a:extLst>
              <a:ext uri="{FF2B5EF4-FFF2-40B4-BE49-F238E27FC236}">
                <a16:creationId xmlns:a16="http://schemas.microsoft.com/office/drawing/2014/main" id="{4657A8E3-D291-6EC6-F386-9F9095EA8B9E}"/>
              </a:ext>
            </a:extLst>
          </p:cNvPr>
          <p:cNvSpPr>
            <a:spLocks noGrp="1"/>
          </p:cNvSpPr>
          <p:nvPr>
            <p:ph type="sldNum" sz="quarter" idx="12"/>
          </p:nvPr>
        </p:nvSpPr>
        <p:spPr/>
        <p:txBody>
          <a:bodyPr/>
          <a:lstStyle/>
          <a:p>
            <a:pPr>
              <a:defRPr/>
            </a:pPr>
            <a:fld id="{E07D619C-9A2E-4280-B9DB-349F82AE6CEA}"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ABA02CA-3FD8-B1A4-1A1F-0BB5224E8B44}"/>
              </a:ext>
            </a:extLst>
          </p:cNvPr>
          <p:cNvSpPr>
            <a:spLocks noGrp="1"/>
          </p:cNvSpPr>
          <p:nvPr>
            <p:ph type="title"/>
          </p:nvPr>
        </p:nvSpPr>
        <p:spPr>
          <a:xfrm>
            <a:off x="1028699" y="294538"/>
            <a:ext cx="7421963" cy="1033669"/>
          </a:xfrm>
        </p:spPr>
        <p:txBody>
          <a:bodyPr>
            <a:normAutofit/>
          </a:bodyPr>
          <a:lstStyle/>
          <a:p>
            <a:r>
              <a:rPr lang="en-GB" sz="3500">
                <a:solidFill>
                  <a:srgbClr val="FFFFFF"/>
                </a:solidFill>
              </a:rPr>
              <a:t>Workshop 4  Aims and Objectives</a:t>
            </a:r>
            <a:endParaRPr lang="en-US" sz="3500">
              <a:solidFill>
                <a:srgbClr val="FFFFFF"/>
              </a:solidFill>
            </a:endParaRPr>
          </a:p>
        </p:txBody>
      </p:sp>
      <p:sp>
        <p:nvSpPr>
          <p:cNvPr id="2" name="Content Placeholder 1">
            <a:extLst>
              <a:ext uri="{FF2B5EF4-FFF2-40B4-BE49-F238E27FC236}">
                <a16:creationId xmlns:a16="http://schemas.microsoft.com/office/drawing/2014/main" id="{F909D4F5-3E51-E1AE-451D-6BA3AAE1CADB}"/>
              </a:ext>
            </a:extLst>
          </p:cNvPr>
          <p:cNvSpPr>
            <a:spLocks noGrp="1"/>
          </p:cNvSpPr>
          <p:nvPr>
            <p:ph idx="1"/>
          </p:nvPr>
        </p:nvSpPr>
        <p:spPr>
          <a:xfrm>
            <a:off x="752945" y="2728175"/>
            <a:ext cx="7638109" cy="4424363"/>
          </a:xfrm>
        </p:spPr>
        <p:txBody>
          <a:bodyPr anchor="ctr">
            <a:normAutofit/>
          </a:bodyPr>
          <a:lstStyle/>
          <a:p>
            <a:pPr lvl="0"/>
            <a:endParaRPr lang="en-GB" sz="1700" dirty="0"/>
          </a:p>
          <a:p>
            <a:pPr lvl="0"/>
            <a:r>
              <a:rPr lang="en-GB" sz="2400" dirty="0"/>
              <a:t>To clarify requirements of Task 4 – Safeguarding in an area that is not your main area of work</a:t>
            </a:r>
          </a:p>
          <a:p>
            <a:pPr lvl="0"/>
            <a:r>
              <a:rPr lang="en-GB" sz="2400" dirty="0"/>
              <a:t>To clarify requirements of Task 1 part b of – the Developmental review</a:t>
            </a:r>
          </a:p>
          <a:p>
            <a:pPr lvl="0"/>
            <a:r>
              <a:rPr lang="en-GB" sz="2400" dirty="0"/>
              <a:t>Consider the marking criteria in relation to each task</a:t>
            </a:r>
          </a:p>
          <a:p>
            <a:r>
              <a:rPr lang="en-GB" sz="2400" dirty="0"/>
              <a:t>Hints and tips for a successful submission</a:t>
            </a:r>
          </a:p>
          <a:p>
            <a:r>
              <a:rPr lang="en-GB" sz="2400" dirty="0"/>
              <a:t>Reminder of rules on Confidentiality and Plagiarism</a:t>
            </a:r>
          </a:p>
          <a:p>
            <a:r>
              <a:rPr lang="en-GB" sz="2400" dirty="0"/>
              <a:t>Submission Process</a:t>
            </a:r>
          </a:p>
          <a:p>
            <a:r>
              <a:rPr lang="en-GB" sz="2400" dirty="0"/>
              <a:t>Individual time with trainer to look over your portfolio</a:t>
            </a:r>
            <a:endParaRPr lang="en-US" sz="2400" dirty="0"/>
          </a:p>
          <a:p>
            <a:endParaRPr lang="en-US" sz="1700" dirty="0"/>
          </a:p>
          <a:p>
            <a:endParaRPr lang="en-US" sz="1700" dirty="0"/>
          </a:p>
          <a:p>
            <a:endParaRPr lang="en-US" sz="1700" dirty="0"/>
          </a:p>
          <a:p>
            <a:endParaRPr lang="en-US" sz="1700" dirty="0"/>
          </a:p>
          <a:p>
            <a:endParaRPr lang="en-US" sz="1700" dirty="0"/>
          </a:p>
          <a:p>
            <a:endParaRPr lang="en-US" sz="1700" dirty="0"/>
          </a:p>
          <a:p>
            <a:pPr lvl="0"/>
            <a:endParaRPr lang="en-US" sz="1700" dirty="0"/>
          </a:p>
          <a:p>
            <a:endParaRPr lang="en-US" sz="1700" dirty="0"/>
          </a:p>
        </p:txBody>
      </p:sp>
      <p:sp>
        <p:nvSpPr>
          <p:cNvPr id="4" name="Footer Placeholder 3">
            <a:extLst>
              <a:ext uri="{FF2B5EF4-FFF2-40B4-BE49-F238E27FC236}">
                <a16:creationId xmlns:a16="http://schemas.microsoft.com/office/drawing/2014/main" id="{571FC3EF-E10B-B0B4-D143-610364B6B022}"/>
              </a:ext>
            </a:extLst>
          </p:cNvPr>
          <p:cNvSpPr>
            <a:spLocks noGrp="1"/>
          </p:cNvSpPr>
          <p:nvPr>
            <p:ph type="ftr" sz="quarter" idx="11"/>
          </p:nvPr>
        </p:nvSpPr>
        <p:spPr/>
        <p:txBody>
          <a:bodyPr/>
          <a:lstStyle/>
          <a:p>
            <a:r>
              <a:rPr lang="en-GB"/>
              <a:t>Porth Agored Social Work  Consolidation Programme </a:t>
            </a:r>
          </a:p>
          <a:p>
            <a:r>
              <a:rPr lang="en-GB"/>
              <a:t>
</a:t>
            </a:r>
          </a:p>
        </p:txBody>
      </p:sp>
      <p:sp>
        <p:nvSpPr>
          <p:cNvPr id="5" name="Slide Number Placeholder 4">
            <a:extLst>
              <a:ext uri="{FF2B5EF4-FFF2-40B4-BE49-F238E27FC236}">
                <a16:creationId xmlns:a16="http://schemas.microsoft.com/office/drawing/2014/main" id="{7F6B249B-BF44-430A-C121-CDB97835D4DD}"/>
              </a:ext>
            </a:extLst>
          </p:cNvPr>
          <p:cNvSpPr>
            <a:spLocks noGrp="1"/>
          </p:cNvSpPr>
          <p:nvPr>
            <p:ph type="sldNum" sz="quarter" idx="12"/>
          </p:nvPr>
        </p:nvSpPr>
        <p:spPr/>
        <p:txBody>
          <a:bodyPr/>
          <a:lstStyle/>
          <a:p>
            <a:pPr>
              <a:defRPr/>
            </a:pPr>
            <a:fld id="{E07D619C-9A2E-4280-B9DB-349F82AE6CEA}" type="slidenum">
              <a:rPr lang="en-GB" altLang="en-US" smtClean="0"/>
              <a:pPr>
                <a:defRPr/>
              </a:pPr>
              <a:t>3</a:t>
            </a:fld>
            <a:endParaRPr lang="en-GB" altLang="en-US"/>
          </a:p>
        </p:txBody>
      </p:sp>
    </p:spTree>
    <p:extLst>
      <p:ext uri="{BB962C8B-B14F-4D97-AF65-F5344CB8AC3E}">
        <p14:creationId xmlns:p14="http://schemas.microsoft.com/office/powerpoint/2010/main" val="3575099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73FB2-F254-3834-2795-1426A4369989}"/>
              </a:ext>
            </a:extLst>
          </p:cNvPr>
          <p:cNvSpPr>
            <a:spLocks noGrp="1"/>
          </p:cNvSpPr>
          <p:nvPr>
            <p:ph type="title"/>
          </p:nvPr>
        </p:nvSpPr>
        <p:spPr>
          <a:xfrm>
            <a:off x="665981" y="-387424"/>
            <a:ext cx="3175795" cy="1616203"/>
          </a:xfrm>
        </p:spPr>
        <p:txBody>
          <a:bodyPr anchor="b">
            <a:normAutofit/>
          </a:bodyPr>
          <a:lstStyle/>
          <a:p>
            <a:r>
              <a:rPr lang="en-US" sz="4000" b="1" dirty="0"/>
              <a:t>Catch Up</a:t>
            </a:r>
          </a:p>
        </p:txBody>
      </p:sp>
      <p:sp>
        <p:nvSpPr>
          <p:cNvPr id="8" name="Content Placeholder 2">
            <a:extLst>
              <a:ext uri="{FF2B5EF4-FFF2-40B4-BE49-F238E27FC236}">
                <a16:creationId xmlns:a16="http://schemas.microsoft.com/office/drawing/2014/main" id="{F7415B2F-B1C8-01A6-3CA8-9A6228030820}"/>
              </a:ext>
            </a:extLst>
          </p:cNvPr>
          <p:cNvSpPr>
            <a:spLocks noGrp="1"/>
          </p:cNvSpPr>
          <p:nvPr>
            <p:ph idx="1"/>
          </p:nvPr>
        </p:nvSpPr>
        <p:spPr>
          <a:xfrm>
            <a:off x="323528" y="1700808"/>
            <a:ext cx="3607843" cy="4280500"/>
          </a:xfrm>
        </p:spPr>
        <p:txBody>
          <a:bodyPr anchor="t">
            <a:normAutofit/>
          </a:bodyPr>
          <a:lstStyle/>
          <a:p>
            <a:pPr marL="0" indent="0">
              <a:buNone/>
            </a:pPr>
            <a:r>
              <a:rPr lang="en-US" sz="3200" dirty="0"/>
              <a:t>How are you getting on with:</a:t>
            </a:r>
          </a:p>
          <a:p>
            <a:r>
              <a:rPr lang="en-US" sz="3200" dirty="0"/>
              <a:t>Completing your portfolios?</a:t>
            </a:r>
          </a:p>
          <a:p>
            <a:r>
              <a:rPr lang="en-US" sz="3200" dirty="0"/>
              <a:t>Using Moodle?</a:t>
            </a:r>
          </a:p>
          <a:p>
            <a:pPr marL="0" indent="0">
              <a:buNone/>
            </a:pPr>
            <a:endParaRPr lang="en-US" sz="1700" dirty="0"/>
          </a:p>
          <a:p>
            <a:pPr marL="0" indent="0">
              <a:buNone/>
            </a:pPr>
            <a:r>
              <a:rPr lang="en-US" sz="1700" dirty="0"/>
              <a:t> </a:t>
            </a:r>
          </a:p>
          <a:p>
            <a:pPr marL="0" indent="0">
              <a:buNone/>
            </a:pPr>
            <a:endParaRPr lang="en-US" sz="1700" dirty="0"/>
          </a:p>
        </p:txBody>
      </p:sp>
      <p:pic>
        <p:nvPicPr>
          <p:cNvPr id="9" name="Picture 8" descr="Calendar on table">
            <a:extLst>
              <a:ext uri="{FF2B5EF4-FFF2-40B4-BE49-F238E27FC236}">
                <a16:creationId xmlns:a16="http://schemas.microsoft.com/office/drawing/2014/main" id="{C65E613A-ADE4-71EF-4441-71DD07BE63F4}"/>
              </a:ext>
            </a:extLst>
          </p:cNvPr>
          <p:cNvPicPr>
            <a:picLocks noChangeAspect="1"/>
          </p:cNvPicPr>
          <p:nvPr/>
        </p:nvPicPr>
        <p:blipFill rotWithShape="1">
          <a:blip r:embed="rId3"/>
          <a:srcRect l="3918" r="41310" b="-1"/>
          <a:stretch/>
        </p:blipFill>
        <p:spPr>
          <a:xfrm>
            <a:off x="4391167" y="877414"/>
            <a:ext cx="4090159" cy="4984683"/>
          </a:xfrm>
          <a:prstGeom prst="rect">
            <a:avLst/>
          </a:prstGeom>
        </p:spPr>
      </p:pic>
      <p:sp>
        <p:nvSpPr>
          <p:cNvPr id="4" name="Slide Number Placeholder 3">
            <a:extLst>
              <a:ext uri="{FF2B5EF4-FFF2-40B4-BE49-F238E27FC236}">
                <a16:creationId xmlns:a16="http://schemas.microsoft.com/office/drawing/2014/main" id="{7D220A71-90F8-3F85-25A4-BDFE62D3F54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4</a:t>
            </a:fld>
            <a:endParaRPr lang="en-GB" altLang="en-US"/>
          </a:p>
        </p:txBody>
      </p:sp>
      <p:grpSp>
        <p:nvGrpSpPr>
          <p:cNvPr id="21" name="Group 20">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22" name="Rectangle 21">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3547579D-E2EF-253D-F417-82F794136331}"/>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4061785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B2DBC4-DED2-8088-1E4B-E93BE71E4834}"/>
              </a:ext>
            </a:extLst>
          </p:cNvPr>
          <p:cNvSpPr>
            <a:spLocks noGrp="1"/>
          </p:cNvSpPr>
          <p:nvPr>
            <p:ph type="title"/>
          </p:nvPr>
        </p:nvSpPr>
        <p:spPr>
          <a:xfrm>
            <a:off x="3028950" y="207424"/>
            <a:ext cx="5095476" cy="1980501"/>
          </a:xfrm>
        </p:spPr>
        <p:txBody>
          <a:bodyPr>
            <a:normAutofit/>
          </a:bodyPr>
          <a:lstStyle/>
          <a:p>
            <a:r>
              <a:rPr lang="en-US" sz="3600" b="1" dirty="0"/>
              <a:t>The Portfolio Task  4 </a:t>
            </a:r>
            <a:br>
              <a:rPr lang="en-US" sz="3600" b="1" dirty="0"/>
            </a:br>
            <a:r>
              <a:rPr lang="en-US" sz="3600" b="1" dirty="0"/>
              <a:t>The Question </a:t>
            </a:r>
          </a:p>
        </p:txBody>
      </p:sp>
      <p:sp>
        <p:nvSpPr>
          <p:cNvPr id="39" name="Freeform: Shape 38">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4587427"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2" name="Graphic 31" descr="Questions">
            <a:extLst>
              <a:ext uri="{FF2B5EF4-FFF2-40B4-BE49-F238E27FC236}">
                <a16:creationId xmlns:a16="http://schemas.microsoft.com/office/drawing/2014/main" id="{3231793F-9520-9A33-6D7F-70063BED472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0850" y="2317508"/>
            <a:ext cx="2396403" cy="2396403"/>
          </a:xfrm>
          <a:prstGeom prst="rect">
            <a:avLst/>
          </a:prstGeom>
        </p:spPr>
      </p:pic>
      <p:sp>
        <p:nvSpPr>
          <p:cNvPr id="2" name="Content Placeholder 1">
            <a:extLst>
              <a:ext uri="{FF2B5EF4-FFF2-40B4-BE49-F238E27FC236}">
                <a16:creationId xmlns:a16="http://schemas.microsoft.com/office/drawing/2014/main" id="{F90DFF4F-C24B-A7C2-5D2D-4594994C003F}"/>
              </a:ext>
            </a:extLst>
          </p:cNvPr>
          <p:cNvSpPr>
            <a:spLocks noGrp="1"/>
          </p:cNvSpPr>
          <p:nvPr>
            <p:ph idx="1"/>
          </p:nvPr>
        </p:nvSpPr>
        <p:spPr>
          <a:xfrm>
            <a:off x="3203848" y="1988840"/>
            <a:ext cx="5311500" cy="4188123"/>
          </a:xfrm>
        </p:spPr>
        <p:txBody>
          <a:bodyPr>
            <a:normAutofit/>
          </a:bodyPr>
          <a:lstStyle/>
          <a:p>
            <a:pPr marL="0" indent="0" hangingPunct="0">
              <a:buNone/>
            </a:pPr>
            <a:r>
              <a:rPr lang="en-GB" sz="2400" b="1" dirty="0"/>
              <a:t>Question a:</a:t>
            </a:r>
            <a:endParaRPr lang="en-GB" sz="2400" dirty="0"/>
          </a:p>
          <a:p>
            <a:pPr hangingPunct="0"/>
            <a:r>
              <a:rPr lang="en-GB" sz="2400" dirty="0"/>
              <a:t>In an area </a:t>
            </a:r>
            <a:r>
              <a:rPr lang="en-GB" sz="2400" b="1" dirty="0"/>
              <a:t>that is not your main focus of work </a:t>
            </a:r>
            <a:r>
              <a:rPr lang="en-GB" sz="2400" dirty="0"/>
              <a:t>explain the relevant legislation, and the national, local and organisational policies and procedures for safeguarding (500 words +/-10%). </a:t>
            </a:r>
          </a:p>
          <a:p>
            <a:pPr marL="0" indent="0" hangingPunct="0">
              <a:buNone/>
            </a:pPr>
            <a:r>
              <a:rPr lang="en-GB" sz="2400" b="1" dirty="0"/>
              <a:t>Question b:</a:t>
            </a:r>
          </a:p>
          <a:p>
            <a:pPr hangingPunct="0"/>
            <a:r>
              <a:rPr lang="en-GB" sz="2400" dirty="0"/>
              <a:t>Reflect on the difference between safeguarding in adults’ and children’s work (400 words +/-10%). </a:t>
            </a:r>
          </a:p>
          <a:p>
            <a:endParaRPr lang="en-US" sz="1700" dirty="0"/>
          </a:p>
        </p:txBody>
      </p:sp>
      <p:sp>
        <p:nvSpPr>
          <p:cNvPr id="5" name="Footer Placeholder 4">
            <a:extLst>
              <a:ext uri="{FF2B5EF4-FFF2-40B4-BE49-F238E27FC236}">
                <a16:creationId xmlns:a16="http://schemas.microsoft.com/office/drawing/2014/main" id="{7C4A86AE-9403-32A9-A136-09CC94133BBE}"/>
              </a:ext>
            </a:extLst>
          </p:cNvPr>
          <p:cNvSpPr>
            <a:spLocks noGrp="1"/>
          </p:cNvSpPr>
          <p:nvPr>
            <p:ph type="ftr" sz="quarter" idx="11"/>
          </p:nvPr>
        </p:nvSpPr>
        <p:spPr>
          <a:xfrm>
            <a:off x="3028950" y="6356350"/>
            <a:ext cx="3086100" cy="365125"/>
          </a:xfrm>
        </p:spPr>
        <p:txBody>
          <a:bodyPr>
            <a:normAutofit/>
          </a:bodyPr>
          <a:lstStyle/>
          <a:p>
            <a:r>
              <a:rPr lang="en-GB" sz="200"/>
              <a:t>Porth Agored Social Work  Consolidation Programme </a:t>
            </a:r>
          </a:p>
          <a:p>
            <a:r>
              <a:rPr lang="en-GB" sz="200"/>
              <a:t>
</a:t>
            </a:r>
          </a:p>
        </p:txBody>
      </p:sp>
      <p:sp>
        <p:nvSpPr>
          <p:cNvPr id="4" name="Slide Number Placeholder 3">
            <a:extLst>
              <a:ext uri="{FF2B5EF4-FFF2-40B4-BE49-F238E27FC236}">
                <a16:creationId xmlns:a16="http://schemas.microsoft.com/office/drawing/2014/main" id="{71E4FF11-A2C1-50E2-CF76-516727DD8212}"/>
              </a:ext>
            </a:extLst>
          </p:cNvPr>
          <p:cNvSpPr>
            <a:spLocks noGrp="1"/>
          </p:cNvSpPr>
          <p:nvPr>
            <p:ph type="sldNum" sz="quarter" idx="12"/>
          </p:nvPr>
        </p:nvSpPr>
        <p:spPr/>
        <p:txBody>
          <a:bodyPr/>
          <a:lstStyle/>
          <a:p>
            <a:pPr>
              <a:defRPr/>
            </a:pPr>
            <a:fld id="{E07D619C-9A2E-4280-B9DB-349F82AE6CEA}" type="slidenum">
              <a:rPr lang="en-GB" altLang="en-US" smtClean="0"/>
              <a:pPr>
                <a:defRPr/>
              </a:pPr>
              <a:t>5</a:t>
            </a:fld>
            <a:endParaRPr lang="en-GB" altLang="en-US"/>
          </a:p>
        </p:txBody>
      </p:sp>
    </p:spTree>
    <p:extLst>
      <p:ext uri="{BB962C8B-B14F-4D97-AF65-F5344CB8AC3E}">
        <p14:creationId xmlns:p14="http://schemas.microsoft.com/office/powerpoint/2010/main" val="1938148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20E2F-B675-FF86-32BC-F66E78F5BED4}"/>
              </a:ext>
            </a:extLst>
          </p:cNvPr>
          <p:cNvSpPr>
            <a:spLocks noGrp="1"/>
          </p:cNvSpPr>
          <p:nvPr>
            <p:ph type="title"/>
          </p:nvPr>
        </p:nvSpPr>
        <p:spPr>
          <a:xfrm>
            <a:off x="628650" y="375244"/>
            <a:ext cx="7886700" cy="1325563"/>
          </a:xfrm>
        </p:spPr>
        <p:txBody>
          <a:bodyPr>
            <a:normAutofit/>
          </a:bodyPr>
          <a:lstStyle/>
          <a:p>
            <a:r>
              <a:rPr lang="en-GB" sz="2800" b="1" dirty="0">
                <a:effectLst/>
                <a:latin typeface="Arial" panose="020B0604020202020204" pitchFamily="34" charset="0"/>
              </a:rPr>
              <a:t>Portfolio Task 4 – Learning Outcomes </a:t>
            </a:r>
            <a:br>
              <a:rPr lang="en-GB" sz="2800" b="1" dirty="0">
                <a:effectLst/>
                <a:highlight>
                  <a:srgbClr val="FFFF00"/>
                </a:highlight>
                <a:latin typeface="Arial" panose="020B0604020202020204" pitchFamily="34" charset="0"/>
              </a:rPr>
            </a:br>
            <a:br>
              <a:rPr lang="en-GB" sz="2800" dirty="0">
                <a:effectLst/>
                <a:latin typeface="Arial" panose="020B0604020202020204" pitchFamily="34" charset="0"/>
              </a:rPr>
            </a:br>
            <a:endParaRPr lang="en-US" sz="2800" dirty="0"/>
          </a:p>
        </p:txBody>
      </p:sp>
      <p:sp>
        <p:nvSpPr>
          <p:cNvPr id="3" name="Content Placeholder 2">
            <a:extLst>
              <a:ext uri="{FF2B5EF4-FFF2-40B4-BE49-F238E27FC236}">
                <a16:creationId xmlns:a16="http://schemas.microsoft.com/office/drawing/2014/main" id="{EF8DEC65-9F96-EB59-93C6-662D5673E95C}"/>
              </a:ext>
            </a:extLst>
          </p:cNvPr>
          <p:cNvSpPr>
            <a:spLocks noGrp="1"/>
          </p:cNvSpPr>
          <p:nvPr>
            <p:ph sz="half" idx="1"/>
          </p:nvPr>
        </p:nvSpPr>
        <p:spPr>
          <a:xfrm>
            <a:off x="628650" y="1340769"/>
            <a:ext cx="7886700" cy="4791248"/>
          </a:xfrm>
        </p:spPr>
        <p:txBody>
          <a:bodyPr>
            <a:normAutofit lnSpcReduction="10000"/>
          </a:bodyPr>
          <a:lstStyle/>
          <a:p>
            <a:pPr marL="0" indent="0">
              <a:buNone/>
            </a:pPr>
            <a:r>
              <a:rPr lang="en-GB" sz="2400" b="1" dirty="0">
                <a:effectLst/>
                <a:latin typeface="Arial" panose="020B0604020202020204" pitchFamily="34" charset="0"/>
              </a:rPr>
              <a:t>Learning Outcome </a:t>
            </a:r>
          </a:p>
          <a:p>
            <a:pPr marL="0" indent="0">
              <a:buNone/>
            </a:pPr>
            <a:r>
              <a:rPr lang="en-GB" sz="2400" b="1" dirty="0">
                <a:effectLst/>
                <a:latin typeface="Arial" panose="020B0604020202020204" pitchFamily="34" charset="0"/>
              </a:rPr>
              <a:t>3. Intervention and application of professional judgement in increasingly complex</a:t>
            </a:r>
            <a:r>
              <a:rPr lang="en-GB" sz="2400" dirty="0">
                <a:latin typeface="Arial" panose="020B0604020202020204" pitchFamily="34" charset="0"/>
              </a:rPr>
              <a:t> </a:t>
            </a:r>
            <a:r>
              <a:rPr lang="en-GB" sz="2400" b="1" dirty="0">
                <a:effectLst/>
                <a:latin typeface="Arial" panose="020B0604020202020204" pitchFamily="34" charset="0"/>
              </a:rPr>
              <a:t>situations</a:t>
            </a:r>
            <a:endParaRPr lang="en-GB" sz="2400" dirty="0">
              <a:effectLst/>
              <a:latin typeface="Arial" panose="020B0604020202020204" pitchFamily="34" charset="0"/>
            </a:endParaRPr>
          </a:p>
          <a:p>
            <a:pPr marL="0" indent="0">
              <a:buNone/>
            </a:pPr>
            <a:r>
              <a:rPr lang="en-GB" sz="2400" b="1" dirty="0">
                <a:effectLst/>
                <a:latin typeface="Arial" panose="020B0604020202020204" pitchFamily="34" charset="0"/>
              </a:rPr>
              <a:t>Either</a:t>
            </a:r>
            <a:r>
              <a:rPr lang="en-GB" sz="2400" dirty="0">
                <a:effectLst/>
                <a:latin typeface="Arial" panose="020B0604020202020204" pitchFamily="34" charset="0"/>
              </a:rPr>
              <a:t> - If your case study (Task 3) is about safeguarding CHILDREN</a:t>
            </a:r>
          </a:p>
          <a:p>
            <a:r>
              <a:rPr lang="en-GB" sz="2400" dirty="0">
                <a:effectLst/>
                <a:latin typeface="Arial" panose="020B0604020202020204" pitchFamily="34" charset="0"/>
              </a:rPr>
              <a:t>3.3. Understand the professional social work role in relation to safeguarding adults at risk</a:t>
            </a:r>
          </a:p>
          <a:p>
            <a:pPr marL="0" indent="0">
              <a:buNone/>
            </a:pPr>
            <a:r>
              <a:rPr lang="en-GB" sz="2400" b="1" dirty="0">
                <a:latin typeface="Arial" panose="020B0604020202020204" pitchFamily="34" charset="0"/>
              </a:rPr>
              <a:t>Or - </a:t>
            </a:r>
            <a:r>
              <a:rPr lang="en-GB" sz="2400" dirty="0">
                <a:effectLst/>
                <a:latin typeface="Arial" panose="020B0604020202020204" pitchFamily="34" charset="0"/>
              </a:rPr>
              <a:t>If your case study (Task 3) is about ADULT safeguarding</a:t>
            </a:r>
          </a:p>
          <a:p>
            <a:r>
              <a:rPr lang="en-GB" sz="2400" dirty="0">
                <a:effectLst/>
                <a:latin typeface="Arial" panose="020B0604020202020204" pitchFamily="34" charset="0"/>
              </a:rPr>
              <a:t>3.4.</a:t>
            </a:r>
            <a:r>
              <a:rPr lang="en-GB" sz="2400">
                <a:effectLst/>
                <a:latin typeface="Arial" panose="020B0604020202020204" pitchFamily="34" charset="0"/>
              </a:rPr>
              <a:t> </a:t>
            </a:r>
            <a:r>
              <a:rPr lang="en-GB" sz="2400" dirty="0">
                <a:effectLst/>
                <a:latin typeface="Arial" panose="020B0604020202020204" pitchFamily="34" charset="0"/>
              </a:rPr>
              <a:t>Understand the professional social work role in relation to safeguarding children at risk.</a:t>
            </a:r>
          </a:p>
          <a:p>
            <a:r>
              <a:rPr lang="en-GB" sz="2400" kern="0" dirty="0">
                <a:latin typeface="Arial" panose="020B0604020202020204" pitchFamily="34" charset="0"/>
                <a:ea typeface="Calibri" panose="020F0502020204030204" pitchFamily="34" charset="0"/>
                <a:cs typeface="Arial" panose="020B0604020202020204" pitchFamily="34" charset="0"/>
              </a:rPr>
              <a:t>See appendix 4 of the handbook for assessment criteria.</a:t>
            </a:r>
            <a:endParaRPr lang="en-GB" sz="2400" kern="100" dirty="0">
              <a:latin typeface="Arial" panose="020B0604020202020204" pitchFamily="34" charset="0"/>
              <a:ea typeface="Calibri" panose="020F0502020204030204" pitchFamily="34" charset="0"/>
              <a:cs typeface="Arial" panose="020B0604020202020204" pitchFamily="34" charset="0"/>
            </a:endParaRPr>
          </a:p>
          <a:p>
            <a:endParaRPr lang="en-US" sz="1600" dirty="0"/>
          </a:p>
        </p:txBody>
      </p:sp>
      <p:sp>
        <p:nvSpPr>
          <p:cNvPr id="4" name="Footer Placeholder 3">
            <a:extLst>
              <a:ext uri="{FF2B5EF4-FFF2-40B4-BE49-F238E27FC236}">
                <a16:creationId xmlns:a16="http://schemas.microsoft.com/office/drawing/2014/main" id="{BD1DE2C8-ADD5-0F3C-0C35-897C872767F2}"/>
              </a:ext>
            </a:extLst>
          </p:cNvPr>
          <p:cNvSpPr>
            <a:spLocks noGrp="1"/>
          </p:cNvSpPr>
          <p:nvPr>
            <p:ph type="ftr" sz="quarter" idx="11"/>
          </p:nvPr>
        </p:nvSpPr>
        <p:spPr>
          <a:xfrm>
            <a:off x="3028950" y="6152426"/>
            <a:ext cx="3086100" cy="365125"/>
          </a:xfrm>
        </p:spPr>
        <p:txBody>
          <a:bodyPr>
            <a:normAutofit/>
          </a:bodyPr>
          <a:lstStyle/>
          <a:p>
            <a:r>
              <a:rPr lang="en-GB" sz="200"/>
              <a:t>Porth Agored Social Work  Consolidation Programme </a:t>
            </a:r>
          </a:p>
          <a:p>
            <a:r>
              <a:rPr lang="en-GB" sz="200"/>
              <a:t>
</a:t>
            </a:r>
          </a:p>
        </p:txBody>
      </p:sp>
      <p:sp>
        <p:nvSpPr>
          <p:cNvPr id="5" name="Slide Number Placeholder 4">
            <a:extLst>
              <a:ext uri="{FF2B5EF4-FFF2-40B4-BE49-F238E27FC236}">
                <a16:creationId xmlns:a16="http://schemas.microsoft.com/office/drawing/2014/main" id="{8874BD5F-33C2-2018-5324-C9B8E85E52F4}"/>
              </a:ext>
            </a:extLst>
          </p:cNvPr>
          <p:cNvSpPr>
            <a:spLocks noGrp="1"/>
          </p:cNvSpPr>
          <p:nvPr>
            <p:ph type="sldNum" sz="quarter" idx="12"/>
          </p:nvPr>
        </p:nvSpPr>
        <p:spPr>
          <a:xfrm>
            <a:off x="6457950" y="6152426"/>
            <a:ext cx="2057400" cy="365125"/>
          </a:xfrm>
        </p:spPr>
        <p:txBody>
          <a:bodyPr>
            <a:normAutofit/>
          </a:bodyPr>
          <a:lstStyle/>
          <a:p>
            <a:pPr>
              <a:spcAft>
                <a:spcPts val="600"/>
              </a:spcAft>
              <a:defRPr/>
            </a:pPr>
            <a:fld id="{B279AC3C-9A7B-46D6-8EDB-3083219B5F49}" type="slidenum">
              <a:rPr lang="en-GB" altLang="en-US" smtClean="0"/>
              <a:pPr>
                <a:spcAft>
                  <a:spcPts val="600"/>
                </a:spcAft>
                <a:defRPr/>
              </a:pPr>
              <a:t>6</a:t>
            </a:fld>
            <a:endParaRPr lang="en-GB" altLang="en-US" dirty="0"/>
          </a:p>
        </p:txBody>
      </p:sp>
    </p:spTree>
    <p:extLst>
      <p:ext uri="{BB962C8B-B14F-4D97-AF65-F5344CB8AC3E}">
        <p14:creationId xmlns:p14="http://schemas.microsoft.com/office/powerpoint/2010/main" val="708923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9C90C62-9C54-F7B7-2162-75356D5CEF44}"/>
              </a:ext>
            </a:extLst>
          </p:cNvPr>
          <p:cNvSpPr>
            <a:spLocks noGrp="1"/>
          </p:cNvSpPr>
          <p:nvPr>
            <p:ph type="title"/>
          </p:nvPr>
        </p:nvSpPr>
        <p:spPr/>
        <p:txBody>
          <a:bodyPr/>
          <a:lstStyle/>
          <a:p>
            <a:endParaRPr lang="en-US"/>
          </a:p>
        </p:txBody>
      </p:sp>
      <p:sp>
        <p:nvSpPr>
          <p:cNvPr id="8" name="Content Placeholder 7">
            <a:extLst>
              <a:ext uri="{FF2B5EF4-FFF2-40B4-BE49-F238E27FC236}">
                <a16:creationId xmlns:a16="http://schemas.microsoft.com/office/drawing/2014/main" id="{29E4B3D4-CEF7-8C8D-0DAF-B222E052B878}"/>
              </a:ext>
            </a:extLst>
          </p:cNvPr>
          <p:cNvSpPr>
            <a:spLocks noGrp="1"/>
          </p:cNvSpPr>
          <p:nvPr>
            <p:ph idx="1"/>
          </p:nvPr>
        </p:nvSpPr>
        <p:spPr/>
        <p:txBody>
          <a:bodyPr>
            <a:normAutofit fontScale="92500" lnSpcReduction="10000"/>
          </a:bodyPr>
          <a:lstStyle/>
          <a:p>
            <a:pPr marL="0" indent="0">
              <a:buNone/>
            </a:pPr>
            <a:r>
              <a:rPr lang="en-GB" sz="3600" b="1" dirty="0">
                <a:latin typeface="Arial" panose="020B0604020202020204" pitchFamily="34" charset="0"/>
              </a:rPr>
              <a:t>Assessment Criteria </a:t>
            </a:r>
          </a:p>
          <a:p>
            <a:r>
              <a:rPr lang="en-GB" sz="2400" dirty="0">
                <a:latin typeface="Arial" panose="020B0604020202020204" pitchFamily="34" charset="0"/>
              </a:rPr>
              <a:t>3.3.1 Explain national, local and organisational policies and procedures in relation to safeguarding adults </a:t>
            </a:r>
            <a:r>
              <a:rPr lang="en-GB" sz="2400" b="1" dirty="0">
                <a:latin typeface="Arial" panose="020B0604020202020204" pitchFamily="34" charset="0"/>
              </a:rPr>
              <a:t>or</a:t>
            </a:r>
            <a:r>
              <a:rPr lang="en-GB" sz="2400" dirty="0">
                <a:latin typeface="Arial" panose="020B0604020202020204" pitchFamily="34" charset="0"/>
              </a:rPr>
              <a:t> children</a:t>
            </a:r>
          </a:p>
          <a:p>
            <a:r>
              <a:rPr lang="en-GB" sz="2400" dirty="0">
                <a:latin typeface="Arial" panose="020B0604020202020204" pitchFamily="34" charset="0"/>
              </a:rPr>
              <a:t>3.3.2 </a:t>
            </a:r>
            <a:r>
              <a:rPr lang="en-GB" sz="2400">
                <a:latin typeface="Arial" panose="020B0604020202020204" pitchFamily="34" charset="0"/>
              </a:rPr>
              <a:t>Understand</a:t>
            </a:r>
            <a:r>
              <a:rPr lang="en-GB" sz="2400" dirty="0">
                <a:latin typeface="Arial" panose="020B0604020202020204" pitchFamily="34" charset="0"/>
              </a:rPr>
              <a:t> the legal framework relating to the safeguarding of adults </a:t>
            </a:r>
            <a:r>
              <a:rPr lang="en-GB" sz="2400" b="1" dirty="0">
                <a:latin typeface="Arial" panose="020B0604020202020204" pitchFamily="34" charset="0"/>
              </a:rPr>
              <a:t>or</a:t>
            </a:r>
            <a:r>
              <a:rPr lang="en-GB" sz="2400" dirty="0">
                <a:latin typeface="Arial" panose="020B0604020202020204" pitchFamily="34" charset="0"/>
              </a:rPr>
              <a:t> children </a:t>
            </a:r>
          </a:p>
          <a:p>
            <a:r>
              <a:rPr lang="en-GB" sz="2400" dirty="0">
                <a:latin typeface="Arial" panose="020B0604020202020204" pitchFamily="34" charset="0"/>
              </a:rPr>
              <a:t>3.3.3 Analyse the factors that might identify an adult </a:t>
            </a:r>
            <a:r>
              <a:rPr lang="en-GB" sz="2400" b="1" dirty="0">
                <a:latin typeface="Arial" panose="020B0604020202020204" pitchFamily="34" charset="0"/>
              </a:rPr>
              <a:t>or</a:t>
            </a:r>
            <a:r>
              <a:rPr lang="en-GB" sz="2400" dirty="0">
                <a:latin typeface="Arial" panose="020B0604020202020204" pitchFamily="34" charset="0"/>
              </a:rPr>
              <a:t> children as at risk of harm, neglect or abuse</a:t>
            </a:r>
          </a:p>
          <a:p>
            <a:r>
              <a:rPr lang="en-GB" sz="2400" dirty="0">
                <a:latin typeface="Arial" panose="020B0604020202020204" pitchFamily="34" charset="0"/>
              </a:rPr>
              <a:t>3.3.4 Describe indicators of harm, neglect or abuse to adults</a:t>
            </a:r>
            <a:r>
              <a:rPr lang="en-GB" sz="2400" b="1" dirty="0">
                <a:latin typeface="Arial" panose="020B0604020202020204" pitchFamily="34" charset="0"/>
              </a:rPr>
              <a:t> or </a:t>
            </a:r>
            <a:r>
              <a:rPr lang="en-GB" sz="2400" dirty="0">
                <a:latin typeface="Arial" panose="020B0604020202020204" pitchFamily="34" charset="0"/>
              </a:rPr>
              <a:t>children </a:t>
            </a:r>
          </a:p>
          <a:p>
            <a:r>
              <a:rPr lang="en-GB" sz="2400" dirty="0">
                <a:latin typeface="Arial" panose="020B0604020202020204" pitchFamily="34" charset="0"/>
              </a:rPr>
              <a:t>3.4.5. Explain the importance of establishing the preferred outcomes of the safeguarding intervention for adults and/or carers</a:t>
            </a:r>
            <a:r>
              <a:rPr lang="en-GB" sz="2400" b="1" dirty="0">
                <a:latin typeface="Arial" panose="020B0604020202020204" pitchFamily="34" charset="0"/>
              </a:rPr>
              <a:t> or </a:t>
            </a:r>
            <a:r>
              <a:rPr lang="en-GB" sz="2400" dirty="0">
                <a:latin typeface="Arial" panose="020B0604020202020204" pitchFamily="34" charset="0"/>
              </a:rPr>
              <a:t>children, families and carers with support needs.</a:t>
            </a:r>
          </a:p>
          <a:p>
            <a:endParaRPr lang="en-US" dirty="0"/>
          </a:p>
        </p:txBody>
      </p:sp>
      <p:sp>
        <p:nvSpPr>
          <p:cNvPr id="5" name="Footer Placeholder 4">
            <a:extLst>
              <a:ext uri="{FF2B5EF4-FFF2-40B4-BE49-F238E27FC236}">
                <a16:creationId xmlns:a16="http://schemas.microsoft.com/office/drawing/2014/main" id="{40B77135-4D59-5612-C590-A9E8EA9F7486}"/>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E5619F7A-5EA9-6B07-4109-F2DF56BCAAC2}"/>
              </a:ext>
            </a:extLst>
          </p:cNvPr>
          <p:cNvSpPr>
            <a:spLocks noGrp="1"/>
          </p:cNvSpPr>
          <p:nvPr>
            <p:ph type="sldNum" sz="quarter" idx="12"/>
          </p:nvPr>
        </p:nvSpPr>
        <p:spPr/>
        <p:txBody>
          <a:bodyPr/>
          <a:lstStyle/>
          <a:p>
            <a:pPr>
              <a:defRPr/>
            </a:pPr>
            <a:fld id="{D1FFFC6A-8704-4ADD-99DE-AD6B0CC3F67F}" type="slidenum">
              <a:rPr lang="en-GB" altLang="en-US" smtClean="0"/>
              <a:pPr>
                <a:defRPr/>
              </a:pPr>
              <a:t>7</a:t>
            </a:fld>
            <a:endParaRPr lang="en-GB" altLang="en-US"/>
          </a:p>
        </p:txBody>
      </p:sp>
    </p:spTree>
    <p:extLst>
      <p:ext uri="{BB962C8B-B14F-4D97-AF65-F5344CB8AC3E}">
        <p14:creationId xmlns:p14="http://schemas.microsoft.com/office/powerpoint/2010/main" val="319162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697" name="Rectangle 7169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510989" y="548680"/>
            <a:ext cx="4925107" cy="5616624"/>
          </a:xfrm>
        </p:spPr>
        <p:txBody>
          <a:bodyPr>
            <a:normAutofit/>
          </a:bodyPr>
          <a:lstStyle/>
          <a:p>
            <a:pPr marL="109537" indent="0">
              <a:buNone/>
            </a:pPr>
            <a:r>
              <a:rPr lang="en-GB" altLang="en-US" sz="3200" b="1" dirty="0"/>
              <a:t>Exercise 1</a:t>
            </a:r>
          </a:p>
          <a:p>
            <a:pPr marL="109537" indent="0">
              <a:buNone/>
            </a:pPr>
            <a:r>
              <a:rPr lang="en-GB" altLang="en-US" sz="3200" b="1" dirty="0"/>
              <a:t>Task 4 - part a</a:t>
            </a:r>
          </a:p>
          <a:p>
            <a:pPr marL="0" indent="0" hangingPunct="0">
              <a:buNone/>
            </a:pPr>
            <a:r>
              <a:rPr lang="en-GB" sz="2400" dirty="0"/>
              <a:t>In groups</a:t>
            </a:r>
          </a:p>
          <a:p>
            <a:pPr hangingPunct="0"/>
            <a:r>
              <a:rPr lang="en-GB" sz="2400" dirty="0"/>
              <a:t>Consider the relevant legislation, and the national, local and organisational policies and procedures for safeguarding in an area that is </a:t>
            </a:r>
            <a:r>
              <a:rPr lang="en-GB" sz="2400" b="1" dirty="0"/>
              <a:t>not </a:t>
            </a:r>
            <a:r>
              <a:rPr lang="en-GB" sz="2400" dirty="0"/>
              <a:t>your main focus e.g. adults or children. </a:t>
            </a:r>
          </a:p>
        </p:txBody>
      </p:sp>
      <p:pic>
        <p:nvPicPr>
          <p:cNvPr id="71684" name="Picture 71683" descr="Red toy person in front of two lines of white figures">
            <a:extLst>
              <a:ext uri="{FF2B5EF4-FFF2-40B4-BE49-F238E27FC236}">
                <a16:creationId xmlns:a16="http://schemas.microsoft.com/office/drawing/2014/main" id="{843AE649-26ED-A4B0-9FE8-A96AF924CEFD}"/>
              </a:ext>
            </a:extLst>
          </p:cNvPr>
          <p:cNvPicPr>
            <a:picLocks noChangeAspect="1"/>
          </p:cNvPicPr>
          <p:nvPr/>
        </p:nvPicPr>
        <p:blipFill rotWithShape="1">
          <a:blip r:embed="rId3"/>
          <a:srcRect l="25358" r="21502"/>
          <a:stretch/>
        </p:blipFill>
        <p:spPr>
          <a:xfrm>
            <a:off x="5809615" y="1484784"/>
            <a:ext cx="2823882" cy="3493982"/>
          </a:xfrm>
          <a:prstGeom prst="rect">
            <a:avLst/>
          </a:prstGeom>
        </p:spPr>
      </p:pic>
      <p:sp>
        <p:nvSpPr>
          <p:cNvPr id="71699" name="Rectangle 71698">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9143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1" name="Rectangle 71700">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5" y="6406115"/>
            <a:ext cx="3057523"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a:xfrm>
            <a:off x="8778240" y="6455431"/>
            <a:ext cx="334434" cy="365125"/>
          </a:xfrm>
        </p:spPr>
        <p:txBody>
          <a:bodyPr>
            <a:normAutofit/>
          </a:bodyPr>
          <a:lstStyle/>
          <a:p>
            <a:pPr>
              <a:spcAft>
                <a:spcPts val="600"/>
              </a:spcAft>
              <a:defRPr/>
            </a:pPr>
            <a:fld id="{B279AC3C-9A7B-46D6-8EDB-3083219B5F49}" type="slidenum">
              <a:rPr lang="en-GB" altLang="en-US" sz="1000">
                <a:solidFill>
                  <a:srgbClr val="FFFFFF"/>
                </a:solidFill>
              </a:rPr>
              <a:pPr>
                <a:spcAft>
                  <a:spcPts val="600"/>
                </a:spcAft>
                <a:defRPr/>
              </a:pPr>
              <a:t>8</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00D38CB1-62A1-CC23-06F6-9094FD3A19A8}"/>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1">
            <a:extLst>
              <a:ext uri="{FF2B5EF4-FFF2-40B4-BE49-F238E27FC236}">
                <a16:creationId xmlns:a16="http://schemas.microsoft.com/office/drawing/2014/main" id="{A44E6C5B-F5ED-45E7-A07C-5FED1E6699D7}"/>
              </a:ext>
            </a:extLst>
          </p:cNvPr>
          <p:cNvSpPr>
            <a:spLocks noGrp="1"/>
          </p:cNvSpPr>
          <p:nvPr>
            <p:ph idx="1"/>
          </p:nvPr>
        </p:nvSpPr>
        <p:spPr>
          <a:xfrm>
            <a:off x="628650" y="2276872"/>
            <a:ext cx="7886700" cy="4351338"/>
          </a:xfrm>
        </p:spPr>
        <p:txBody>
          <a:bodyPr/>
          <a:lstStyle/>
          <a:p>
            <a:r>
              <a:rPr lang="en-GB" altLang="en-US" sz="2400" dirty="0"/>
              <a:t>Definition of adult at risk</a:t>
            </a:r>
          </a:p>
          <a:p>
            <a:r>
              <a:rPr lang="en-GB" altLang="en-US" sz="2400" dirty="0"/>
              <a:t>Duty for relevant partners to report adults at risk</a:t>
            </a:r>
          </a:p>
          <a:p>
            <a:r>
              <a:rPr lang="en-GB" altLang="en-US" sz="2400" dirty="0"/>
              <a:t>Duty of authorities to make enquiries</a:t>
            </a:r>
          </a:p>
          <a:p>
            <a:r>
              <a:rPr lang="en-GB" altLang="en-US" sz="2400"/>
              <a:t>Adults </a:t>
            </a:r>
            <a:r>
              <a:rPr lang="en-GB" altLang="en-US" sz="2400" dirty="0"/>
              <a:t>at risk of abuse or neglect have a need for care and support (become eligible)</a:t>
            </a:r>
          </a:p>
          <a:p>
            <a:r>
              <a:rPr lang="en-GB" altLang="en-US" sz="2400" dirty="0"/>
              <a:t>Abuse is </a:t>
            </a:r>
            <a:r>
              <a:rPr lang="en-GB" altLang="en-US" sz="2400"/>
              <a:t>wide-ranging, so</a:t>
            </a:r>
            <a:r>
              <a:rPr lang="en-GB" altLang="en-US" sz="2400" dirty="0"/>
              <a:t> you need to evidence that you can recognise this in any setting, e.g. indicators that an adult is at risk.</a:t>
            </a:r>
          </a:p>
          <a:p>
            <a:endParaRPr lang="en-GB" altLang="en-US" dirty="0"/>
          </a:p>
        </p:txBody>
      </p:sp>
      <p:sp>
        <p:nvSpPr>
          <p:cNvPr id="3" name="Footer Placeholder 2">
            <a:extLst>
              <a:ext uri="{FF2B5EF4-FFF2-40B4-BE49-F238E27FC236}">
                <a16:creationId xmlns:a16="http://schemas.microsoft.com/office/drawing/2014/main" id="{E4AEDAE9-7847-41DE-CBC9-EEFC6A31D6A8}"/>
              </a:ext>
            </a:extLst>
          </p:cNvPr>
          <p:cNvSpPr>
            <a:spLocks noGrp="1"/>
          </p:cNvSpPr>
          <p:nvPr>
            <p:ph type="ftr" sz="quarter" idx="11"/>
          </p:nvPr>
        </p:nvSpPr>
        <p:spPr/>
        <p:txBody>
          <a:bodyPr/>
          <a:lstStyle/>
          <a:p>
            <a:r>
              <a:rPr lang="en-GB"/>
              <a:t>Porth Agored Social Work  Consolidation Programme </a:t>
            </a:r>
          </a:p>
          <a:p>
            <a:r>
              <a:rPr lang="en-GB"/>
              <a:t>
</a:t>
            </a:r>
            <a:endParaRPr lang="en-GB" dirty="0"/>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9</a:t>
            </a:fld>
            <a:endParaRPr lang="en-GB" altLang="en-US" dirty="0"/>
          </a:p>
        </p:txBody>
      </p:sp>
      <p:sp>
        <p:nvSpPr>
          <p:cNvPr id="4" name="Text Placeholder 3">
            <a:extLst>
              <a:ext uri="{FF2B5EF4-FFF2-40B4-BE49-F238E27FC236}">
                <a16:creationId xmlns:a16="http://schemas.microsoft.com/office/drawing/2014/main" id="{E1832C0A-6CAA-44F9-B65C-0856EF03C1D2}"/>
              </a:ext>
            </a:extLst>
          </p:cNvPr>
          <p:cNvSpPr>
            <a:spLocks noGrp="1"/>
          </p:cNvSpPr>
          <p:nvPr>
            <p:ph type="body" idx="4294967295"/>
          </p:nvPr>
        </p:nvSpPr>
        <p:spPr>
          <a:xfrm>
            <a:off x="827584" y="539749"/>
            <a:ext cx="6768752" cy="1285876"/>
          </a:xfrm>
        </p:spPr>
        <p:txBody>
          <a:bodyPr>
            <a:normAutofit/>
          </a:bodyPr>
          <a:lstStyle/>
          <a:p>
            <a:pPr marL="0" indent="0">
              <a:buNone/>
            </a:pPr>
            <a:r>
              <a:rPr lang="en-GB" sz="3600" b="1"/>
              <a:t>Adult Safeguarding under  </a:t>
            </a:r>
          </a:p>
          <a:p>
            <a:pPr marL="0" indent="0">
              <a:buNone/>
            </a:pPr>
            <a:r>
              <a:rPr lang="en-GB" sz="3600" b="1"/>
              <a:t>The SSWB(W)A, 2014</a:t>
            </a:r>
            <a:endParaRPr lang="en-GB" sz="3600" b="1" dirty="0"/>
          </a:p>
        </p:txBody>
      </p:sp>
      <p:sp>
        <p:nvSpPr>
          <p:cNvPr id="6" name="Content Placeholder 5">
            <a:extLst>
              <a:ext uri="{FF2B5EF4-FFF2-40B4-BE49-F238E27FC236}">
                <a16:creationId xmlns:a16="http://schemas.microsoft.com/office/drawing/2014/main" id="{D4B198DF-8FC6-48DA-A649-3A74AF0F4CC7}"/>
              </a:ext>
            </a:extLst>
          </p:cNvPr>
          <p:cNvSpPr>
            <a:spLocks noGrp="1"/>
          </p:cNvSpPr>
          <p:nvPr>
            <p:ph sz="quarter" idx="4294967295"/>
          </p:nvPr>
        </p:nvSpPr>
        <p:spPr>
          <a:xfrm>
            <a:off x="5103813" y="1270000"/>
            <a:ext cx="4040187" cy="5113338"/>
          </a:xfrm>
        </p:spPr>
        <p:txBody>
          <a:bodyPr/>
          <a:lstStyle/>
          <a:p>
            <a:endParaRPr lang="en-GB" altLang="en-US" sz="2000" dirty="0"/>
          </a:p>
          <a:p>
            <a:endParaRPr lang="en-GB" altLang="en-US" sz="2000" dirty="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8BE1DAA1-BA1F-1398-BA3C-21F4D986CAC6}"/>
              </a:ext>
            </a:extLst>
          </p:cNvPr>
          <p:cNvSpPr>
            <a:spLocks noGrp="1"/>
          </p:cNvSpPr>
          <p:nvPr>
            <p:ph type="title"/>
          </p:nvPr>
        </p:nvSpPr>
        <p:spPr>
          <a:xfrm>
            <a:off x="628650" y="365125"/>
            <a:ext cx="7886700" cy="1325563"/>
          </a:xfrm>
        </p:spPr>
        <p:txBody>
          <a:bodyPr>
            <a:normAutofit/>
          </a:bodyPr>
          <a:lstStyle/>
          <a:p>
            <a:r>
              <a:rPr lang="en-GB" sz="2900" b="1" dirty="0"/>
              <a:t>Children Safeguarding under </a:t>
            </a:r>
            <a:br>
              <a:rPr lang="en-GB" sz="2900" b="1" dirty="0"/>
            </a:br>
            <a:r>
              <a:rPr lang="en-GB" sz="2900" b="1" dirty="0"/>
              <a:t>The SSWB(W)A, 2014</a:t>
            </a:r>
            <a:br>
              <a:rPr lang="en-GB" sz="2900" b="1" dirty="0"/>
            </a:br>
            <a:endParaRPr lang="en-US" sz="29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E427E431-4405-EA71-F74D-EF4D46393AC3}"/>
              </a:ext>
            </a:extLst>
          </p:cNvPr>
          <p:cNvSpPr>
            <a:spLocks noGrp="1"/>
          </p:cNvSpPr>
          <p:nvPr>
            <p:ph idx="1"/>
          </p:nvPr>
        </p:nvSpPr>
        <p:spPr>
          <a:xfrm>
            <a:off x="628650" y="1929383"/>
            <a:ext cx="7886700" cy="4421993"/>
          </a:xfrm>
        </p:spPr>
        <p:txBody>
          <a:bodyPr>
            <a:normAutofit/>
          </a:bodyPr>
          <a:lstStyle/>
          <a:p>
            <a:r>
              <a:rPr lang="en-GB" altLang="en-US" sz="2000" dirty="0"/>
              <a:t>Definition of child at risk</a:t>
            </a:r>
          </a:p>
          <a:p>
            <a:r>
              <a:rPr lang="en-GB" altLang="en-US" sz="2000" dirty="0"/>
              <a:t>Duty for relevant partners to report children at risk</a:t>
            </a:r>
          </a:p>
          <a:p>
            <a:r>
              <a:rPr lang="en-GB" altLang="en-US" sz="2000" dirty="0"/>
              <a:t>Local authority to make enquiries – link into the Children Act 1989, S47</a:t>
            </a:r>
          </a:p>
          <a:p>
            <a:r>
              <a:rPr lang="en-GB" altLang="en-US" sz="2000" dirty="0"/>
              <a:t>If a child is experiencing or is at risk of abuse, neglect or other kinds of harm they have a need for care and support (whether or not those needs are being met).</a:t>
            </a:r>
          </a:p>
          <a:p>
            <a:r>
              <a:rPr lang="en-GB" altLang="en-US" sz="2000" dirty="0"/>
              <a:t>Abuse is </a:t>
            </a:r>
            <a:r>
              <a:rPr lang="en-GB" altLang="en-US" sz="2000"/>
              <a:t>wide-ranging, so</a:t>
            </a:r>
            <a:r>
              <a:rPr lang="en-GB" altLang="en-US" sz="2000" dirty="0"/>
              <a:t> you need to evidence that you can recognise this in any setting e.g. indicators that a child is at risk.</a:t>
            </a:r>
          </a:p>
          <a:p>
            <a:pPr marL="0" indent="0">
              <a:buNone/>
            </a:pPr>
            <a:endParaRPr lang="en-US" sz="2000" dirty="0"/>
          </a:p>
          <a:p>
            <a:pPr marL="0" indent="0">
              <a:buNone/>
            </a:pPr>
            <a:r>
              <a:rPr lang="en-US" sz="2000" dirty="0"/>
              <a:t>See Workshop 3 PowerPoint for a detailed list of safeguarding legislation/policy and procedure. </a:t>
            </a:r>
          </a:p>
          <a:p>
            <a:endParaRPr lang="en-GB" altLang="en-US" sz="1900" dirty="0"/>
          </a:p>
          <a:p>
            <a:endParaRPr lang="en-US" sz="1900" dirty="0"/>
          </a:p>
        </p:txBody>
      </p:sp>
      <p:sp>
        <p:nvSpPr>
          <p:cNvPr id="7" name="Slide Number Placeholder 6">
            <a:extLst>
              <a:ext uri="{FF2B5EF4-FFF2-40B4-BE49-F238E27FC236}">
                <a16:creationId xmlns:a16="http://schemas.microsoft.com/office/drawing/2014/main" id="{56B685EE-E1AE-D415-4275-24D8DACC793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smtClean="0"/>
              <a:pPr>
                <a:spcAft>
                  <a:spcPts val="600"/>
                </a:spcAft>
                <a:defRPr/>
              </a:pPr>
              <a:t>10</a:t>
            </a:fld>
            <a:endParaRPr lang="en-GB" altLang="en-US"/>
          </a:p>
        </p:txBody>
      </p:sp>
      <p:sp>
        <p:nvSpPr>
          <p:cNvPr id="2" name="Footer Placeholder 1">
            <a:extLst>
              <a:ext uri="{FF2B5EF4-FFF2-40B4-BE49-F238E27FC236}">
                <a16:creationId xmlns:a16="http://schemas.microsoft.com/office/drawing/2014/main" id="{93B23D9E-D11C-0EF8-E40F-CAC46E64D4FF}"/>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415777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905" name="Rectangle 8090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a:xfrm>
            <a:off x="628650" y="157389"/>
            <a:ext cx="7886700" cy="1133499"/>
          </a:xfrm>
        </p:spPr>
        <p:txBody>
          <a:bodyPr>
            <a:normAutofit/>
          </a:bodyPr>
          <a:lstStyle/>
          <a:p>
            <a:pPr algn="ctr">
              <a:defRPr/>
            </a:pPr>
            <a:r>
              <a:rPr lang="en-GB" sz="4500" b="1" dirty="0"/>
              <a:t>Safeguarding Boards</a:t>
            </a:r>
          </a:p>
        </p:txBody>
      </p:sp>
      <p:sp>
        <p:nvSpPr>
          <p:cNvPr id="4" name="Footer Placeholder 3">
            <a:extLst>
              <a:ext uri="{FF2B5EF4-FFF2-40B4-BE49-F238E27FC236}">
                <a16:creationId xmlns:a16="http://schemas.microsoft.com/office/drawing/2014/main" id="{903693CE-1E59-1B51-FC84-AC9B7A65F296}"/>
              </a:ext>
            </a:extLst>
          </p:cNvPr>
          <p:cNvSpPr>
            <a:spLocks noGrp="1"/>
          </p:cNvSpPr>
          <p:nvPr>
            <p:ph type="ftr" sz="quarter" idx="11"/>
          </p:nvPr>
        </p:nvSpPr>
        <p:spPr>
          <a:xfrm>
            <a:off x="3028950" y="6356350"/>
            <a:ext cx="3086100" cy="365125"/>
          </a:xfrm>
        </p:spPr>
        <p:txBody>
          <a:bodyPr>
            <a:normAutofit/>
          </a:bodyPr>
          <a:lstStyle/>
          <a:p>
            <a:r>
              <a:rPr lang="en-GB" sz="200"/>
              <a:t>Porth Agored Social Work  Consolidation Programme </a:t>
            </a:r>
          </a:p>
          <a:p>
            <a:r>
              <a:rPr lang="en-GB" sz="200"/>
              <a:t>
</a:t>
            </a:r>
            <a:endParaRPr lang="en-GB" sz="200" dirty="0"/>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11</a:t>
            </a:fld>
            <a:endParaRPr lang="en-GB" altLang="en-US"/>
          </a:p>
        </p:txBody>
      </p:sp>
      <p:graphicFrame>
        <p:nvGraphicFramePr>
          <p:cNvPr id="80900" name="Content Placeholder 1">
            <a:extLst>
              <a:ext uri="{FF2B5EF4-FFF2-40B4-BE49-F238E27FC236}">
                <a16:creationId xmlns:a16="http://schemas.microsoft.com/office/drawing/2014/main" id="{7A9650D9-6260-F972-970D-2A13B0FFDD35}"/>
              </a:ext>
            </a:extLst>
          </p:cNvPr>
          <p:cNvGraphicFramePr>
            <a:graphicFrameLocks noGrp="1"/>
          </p:cNvGraphicFramePr>
          <p:nvPr>
            <p:ph idx="1"/>
            <p:extLst>
              <p:ext uri="{D42A27DB-BD31-4B8C-83A1-F6EECF244321}">
                <p14:modId xmlns:p14="http://schemas.microsoft.com/office/powerpoint/2010/main" val="3204820263"/>
              </p:ext>
            </p:extLst>
          </p:nvPr>
        </p:nvGraphicFramePr>
        <p:xfrm>
          <a:off x="539552" y="1290888"/>
          <a:ext cx="8280920" cy="5065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7FC7F-1B6D-F63B-8558-CDF5BB803926}"/>
              </a:ext>
            </a:extLst>
          </p:cNvPr>
          <p:cNvSpPr>
            <a:spLocks noGrp="1"/>
          </p:cNvSpPr>
          <p:nvPr>
            <p:ph type="title"/>
          </p:nvPr>
        </p:nvSpPr>
        <p:spPr>
          <a:xfrm>
            <a:off x="628650" y="365125"/>
            <a:ext cx="7886700" cy="1325563"/>
          </a:xfrm>
        </p:spPr>
        <p:txBody>
          <a:bodyPr>
            <a:normAutofit/>
          </a:bodyPr>
          <a:lstStyle/>
          <a:p>
            <a:r>
              <a:rPr lang="en-US" sz="4300" b="1" dirty="0"/>
              <a:t>Exercise 2</a:t>
            </a:r>
            <a:br>
              <a:rPr lang="en-US" sz="4300" b="1" dirty="0"/>
            </a:br>
            <a:r>
              <a:rPr lang="en-US" sz="4300" b="1" dirty="0"/>
              <a:t>Task 4, part b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64ECF6-2513-6961-61CB-1C9DFAC11338}"/>
              </a:ext>
            </a:extLst>
          </p:cNvPr>
          <p:cNvSpPr>
            <a:spLocks noGrp="1"/>
          </p:cNvSpPr>
          <p:nvPr>
            <p:ph idx="1"/>
          </p:nvPr>
        </p:nvSpPr>
        <p:spPr>
          <a:xfrm>
            <a:off x="628650" y="2469515"/>
            <a:ext cx="7886700" cy="4251960"/>
          </a:xfrm>
        </p:spPr>
        <p:txBody>
          <a:bodyPr>
            <a:normAutofit/>
          </a:bodyPr>
          <a:lstStyle/>
          <a:p>
            <a:pPr marL="0" indent="0">
              <a:buNone/>
            </a:pPr>
            <a:r>
              <a:rPr lang="en-GB" sz="4000" dirty="0"/>
              <a:t>Reflect on the main differences between safeguarding children or adults at risk? </a:t>
            </a:r>
          </a:p>
          <a:p>
            <a:endParaRPr lang="en-GB" sz="1900" dirty="0"/>
          </a:p>
          <a:p>
            <a:pPr marL="0" indent="0">
              <a:buNone/>
            </a:pPr>
            <a:endParaRPr lang="en-US" sz="1900" dirty="0"/>
          </a:p>
        </p:txBody>
      </p:sp>
      <p:sp>
        <p:nvSpPr>
          <p:cNvPr id="4" name="Footer Placeholder 3">
            <a:extLst>
              <a:ext uri="{FF2B5EF4-FFF2-40B4-BE49-F238E27FC236}">
                <a16:creationId xmlns:a16="http://schemas.microsoft.com/office/drawing/2014/main" id="{14B191FE-20CC-E2A9-2AA5-59AA720BC879}"/>
              </a:ext>
            </a:extLst>
          </p:cNvPr>
          <p:cNvSpPr>
            <a:spLocks noGrp="1"/>
          </p:cNvSpPr>
          <p:nvPr>
            <p:ph type="ftr" sz="quarter" idx="11"/>
          </p:nvPr>
        </p:nvSpPr>
        <p:spPr>
          <a:xfrm>
            <a:off x="3028950" y="6356350"/>
            <a:ext cx="3086100" cy="365125"/>
          </a:xfrm>
        </p:spPr>
        <p:txBody>
          <a:bodyPr>
            <a:normAutofit/>
          </a:bodyPr>
          <a:lstStyle/>
          <a:p>
            <a:pPr>
              <a:spcAft>
                <a:spcPts val="600"/>
              </a:spcAft>
              <a:defRPr/>
            </a:pPr>
            <a:r>
              <a:rPr lang="en-GB"/>
              <a:t>Porth Agored Social Work  Consolidation Programme  </a:t>
            </a:r>
          </a:p>
        </p:txBody>
      </p:sp>
      <p:sp>
        <p:nvSpPr>
          <p:cNvPr id="5" name="Slide Number Placeholder 4">
            <a:extLst>
              <a:ext uri="{FF2B5EF4-FFF2-40B4-BE49-F238E27FC236}">
                <a16:creationId xmlns:a16="http://schemas.microsoft.com/office/drawing/2014/main" id="{51C2F247-4492-3F46-9791-7EBADCE5C5A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3397119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A hand of two adults and a kid on top of each other">
            <a:extLst>
              <a:ext uri="{FF2B5EF4-FFF2-40B4-BE49-F238E27FC236}">
                <a16:creationId xmlns:a16="http://schemas.microsoft.com/office/drawing/2014/main" id="{64CFF24A-A06C-269C-7AA0-E6F08D63F22F}"/>
              </a:ext>
            </a:extLst>
          </p:cNvPr>
          <p:cNvPicPr>
            <a:picLocks noChangeAspect="1"/>
          </p:cNvPicPr>
          <p:nvPr/>
        </p:nvPicPr>
        <p:blipFill>
          <a:blip r:embed="rId3"/>
          <a:srcRect l="38098" r="31068" b="-1"/>
          <a:stretch>
            <a:fillRect/>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AD591C1F-A4B8-3538-E84D-D00B00E7AC15}"/>
              </a:ext>
            </a:extLst>
          </p:cNvPr>
          <p:cNvSpPr>
            <a:spLocks noGrp="1"/>
          </p:cNvSpPr>
          <p:nvPr>
            <p:ph type="title"/>
          </p:nvPr>
        </p:nvSpPr>
        <p:spPr>
          <a:xfrm>
            <a:off x="289230" y="161790"/>
            <a:ext cx="5123391" cy="1322887"/>
          </a:xfrm>
        </p:spPr>
        <p:txBody>
          <a:bodyPr>
            <a:normAutofit/>
          </a:bodyPr>
          <a:lstStyle/>
          <a:p>
            <a:r>
              <a:rPr lang="en-GB" sz="3100" b="1" dirty="0">
                <a:latin typeface="Aptos" panose="020B0004020202020204" pitchFamily="34" charset="0"/>
                <a:cs typeface="Times New Roman" panose="02020603050405020304" pitchFamily="18" charset="0"/>
              </a:rPr>
              <a:t>Adults and Children Differences in Safeguarding</a:t>
            </a:r>
            <a:endParaRPr lang="en-US" sz="3100" b="1" dirty="0">
              <a:highlight>
                <a:srgbClr val="FFFF00"/>
              </a:highlight>
            </a:endParaRPr>
          </a:p>
        </p:txBody>
      </p:sp>
      <p:sp>
        <p:nvSpPr>
          <p:cNvPr id="3" name="Content Placeholder 2">
            <a:extLst>
              <a:ext uri="{FF2B5EF4-FFF2-40B4-BE49-F238E27FC236}">
                <a16:creationId xmlns:a16="http://schemas.microsoft.com/office/drawing/2014/main" id="{457AFF40-C111-86A2-9A37-D179825BF4A7}"/>
              </a:ext>
            </a:extLst>
          </p:cNvPr>
          <p:cNvSpPr>
            <a:spLocks noGrp="1"/>
          </p:cNvSpPr>
          <p:nvPr>
            <p:ph idx="1"/>
          </p:nvPr>
        </p:nvSpPr>
        <p:spPr>
          <a:xfrm>
            <a:off x="289230" y="1340768"/>
            <a:ext cx="5450708" cy="4761919"/>
          </a:xfrm>
        </p:spPr>
        <p:txBody>
          <a:bodyPr>
            <a:noAutofit/>
          </a:bodyPr>
          <a:lstStyle/>
          <a:p>
            <a:pPr marL="0" indent="0">
              <a:buNone/>
            </a:pPr>
            <a:r>
              <a:rPr lang="en-GB" sz="2000" b="1" i="0" u="none" strike="noStrike" dirty="0">
                <a:effectLst/>
                <a:latin typeface="NSPCC-Regular"/>
              </a:rPr>
              <a:t>Children</a:t>
            </a:r>
          </a:p>
          <a:p>
            <a:pPr marL="0" indent="0">
              <a:buNone/>
            </a:pPr>
            <a:r>
              <a:rPr lang="en-GB" sz="2000" dirty="0">
                <a:latin typeface="Aptos" panose="020B0004020202020204" pitchFamily="34" charset="0"/>
                <a:ea typeface="Aptos" panose="020B0004020202020204" pitchFamily="34" charset="0"/>
                <a:cs typeface="Times New Roman" panose="02020603050405020304" pitchFamily="18" charset="0"/>
              </a:rPr>
              <a:t>The welfare of the child is always paramount (paramountcy principle, Children Act, 1989 ) </a:t>
            </a:r>
          </a:p>
          <a:p>
            <a:pPr marL="0" indent="0">
              <a:buNone/>
            </a:pPr>
            <a:r>
              <a:rPr lang="en-GB" sz="2000" b="0" i="0" u="none" strike="noStrike" dirty="0">
                <a:effectLst/>
                <a:latin typeface="NSPCC-Regular"/>
              </a:rPr>
              <a:t>Gillick competency (1986) and Fraser guidelines however help people who work with children to balance the need to listen to children's wishes with the responsibility to keep them safe.</a:t>
            </a:r>
            <a:endParaRPr lang="en-US" sz="2000" dirty="0"/>
          </a:p>
          <a:p>
            <a:pPr marL="0" indent="0">
              <a:buNone/>
            </a:pPr>
            <a:r>
              <a:rPr lang="en-GB" sz="2000" dirty="0">
                <a:effectLst/>
                <a:latin typeface="Aptos" panose="020B0004020202020204" pitchFamily="34" charset="0"/>
                <a:ea typeface="Aptos" panose="020B0004020202020204" pitchFamily="34" charset="0"/>
                <a:cs typeface="Times New Roman" panose="02020603050405020304" pitchFamily="18" charset="0"/>
              </a:rPr>
              <a:t>A child under sixteen can be seen as 'Gillick competent' i.e. they are felt to be mature enough to make decisions about certain things that affect them and understand the implications of this. </a:t>
            </a:r>
          </a:p>
          <a:p>
            <a:pPr marL="0" indent="0">
              <a:buNone/>
            </a:pPr>
            <a:r>
              <a:rPr lang="en-GB" sz="2000" dirty="0">
                <a:effectLst/>
                <a:latin typeface="Aptos" panose="020B0004020202020204" pitchFamily="34" charset="0"/>
                <a:ea typeface="Aptos" panose="020B0004020202020204" pitchFamily="34" charset="0"/>
                <a:cs typeface="Times New Roman" panose="02020603050405020304" pitchFamily="18" charset="0"/>
              </a:rPr>
              <a:t>However, there are thresholds as to what would constitute a safeguarding issue, when a child would have to be safeguarded regardless of </a:t>
            </a:r>
            <a:r>
              <a:rPr lang="en-GB" sz="2000">
                <a:effectLst/>
                <a:latin typeface="Aptos" panose="020B0004020202020204" pitchFamily="34" charset="0"/>
                <a:ea typeface="Aptos" panose="020B0004020202020204" pitchFamily="34" charset="0"/>
                <a:cs typeface="Times New Roman" panose="02020603050405020304" pitchFamily="18" charset="0"/>
              </a:rPr>
              <a:t>their</a:t>
            </a:r>
            <a:r>
              <a:rPr lang="en-GB" sz="2000" dirty="0">
                <a:effectLst/>
                <a:latin typeface="Aptos" panose="020B0004020202020204" pitchFamily="34" charset="0"/>
                <a:ea typeface="Aptos" panose="020B0004020202020204" pitchFamily="34" charset="0"/>
                <a:cs typeface="Times New Roman" panose="02020603050405020304" pitchFamily="18" charset="0"/>
              </a:rPr>
              <a:t> competency under the Gillick/Fraser guidelines. </a:t>
            </a:r>
          </a:p>
        </p:txBody>
      </p:sp>
      <p:sp>
        <p:nvSpPr>
          <p:cNvPr id="4" name="Footer Placeholder 3">
            <a:extLst>
              <a:ext uri="{FF2B5EF4-FFF2-40B4-BE49-F238E27FC236}">
                <a16:creationId xmlns:a16="http://schemas.microsoft.com/office/drawing/2014/main" id="{F628A737-83D5-2592-0B68-8EE2158A4BE8}"/>
              </a:ext>
            </a:extLst>
          </p:cNvPr>
          <p:cNvSpPr>
            <a:spLocks noGrp="1"/>
          </p:cNvSpPr>
          <p:nvPr>
            <p:ph type="ftr" sz="quarter" idx="11"/>
          </p:nvPr>
        </p:nvSpPr>
        <p:spPr>
          <a:xfrm>
            <a:off x="3028950" y="6356350"/>
            <a:ext cx="3086100" cy="365125"/>
          </a:xfrm>
        </p:spPr>
        <p:txBody>
          <a:bodyPr>
            <a:normAutofit/>
          </a:bodyPr>
          <a:lstStyle/>
          <a:p>
            <a:pPr>
              <a:spcAft>
                <a:spcPts val="600"/>
              </a:spcAft>
              <a:defRPr/>
            </a:pPr>
            <a:r>
              <a:rPr lang="en-GB" dirty="0">
                <a:solidFill>
                  <a:schemeClr val="tx1">
                    <a:lumMod val="50000"/>
                    <a:lumOff val="50000"/>
                  </a:schemeClr>
                </a:solidFill>
              </a:rPr>
              <a:t>Porth </a:t>
            </a:r>
            <a:r>
              <a:rPr lang="en-GB" dirty="0" err="1">
                <a:solidFill>
                  <a:schemeClr val="tx1">
                    <a:lumMod val="50000"/>
                    <a:lumOff val="50000"/>
                  </a:schemeClr>
                </a:solidFill>
              </a:rPr>
              <a:t>Agored</a:t>
            </a:r>
            <a:r>
              <a:rPr lang="en-GB" dirty="0">
                <a:solidFill>
                  <a:schemeClr val="tx1">
                    <a:lumMod val="50000"/>
                    <a:lumOff val="50000"/>
                  </a:schemeClr>
                </a:solidFill>
              </a:rPr>
              <a:t> Social Work  Consolidation Programme  </a:t>
            </a:r>
          </a:p>
        </p:txBody>
      </p:sp>
      <p:sp>
        <p:nvSpPr>
          <p:cNvPr id="5" name="Slide Number Placeholder 4">
            <a:extLst>
              <a:ext uri="{FF2B5EF4-FFF2-40B4-BE49-F238E27FC236}">
                <a16:creationId xmlns:a16="http://schemas.microsoft.com/office/drawing/2014/main" id="{EE93567F-115F-A8F2-067C-1EDA93D926F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solidFill>
                  <a:srgbClr val="FFFFFF"/>
                </a:solidFill>
              </a:rPr>
              <a:pPr>
                <a:spcAft>
                  <a:spcPts val="600"/>
                </a:spcAft>
                <a:defRPr/>
              </a:pPr>
              <a:t>13</a:t>
            </a:fld>
            <a:endParaRPr lang="en-GB" altLang="en-US">
              <a:solidFill>
                <a:srgbClr val="FFFFFF"/>
              </a:solidFill>
            </a:endParaRPr>
          </a:p>
        </p:txBody>
      </p:sp>
    </p:spTree>
    <p:extLst>
      <p:ext uri="{BB962C8B-B14F-4D97-AF65-F5344CB8AC3E}">
        <p14:creationId xmlns:p14="http://schemas.microsoft.com/office/powerpoint/2010/main" val="19097418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911268-B75A-5EB6-37AA-DF7F9DDABD70}"/>
              </a:ext>
            </a:extLst>
          </p:cNvPr>
          <p:cNvSpPr>
            <a:spLocks noGrp="1"/>
          </p:cNvSpPr>
          <p:nvPr>
            <p:ph type="title"/>
          </p:nvPr>
        </p:nvSpPr>
        <p:spPr>
          <a:xfrm>
            <a:off x="350041" y="586855"/>
            <a:ext cx="2401025" cy="3387497"/>
          </a:xfrm>
        </p:spPr>
        <p:txBody>
          <a:bodyPr anchor="b">
            <a:normAutofit/>
          </a:bodyPr>
          <a:lstStyle/>
          <a:p>
            <a:pPr algn="r"/>
            <a:r>
              <a:rPr lang="en-GB" sz="2700" b="1">
                <a:solidFill>
                  <a:srgbClr val="FFFFFF"/>
                </a:solidFill>
                <a:latin typeface="Aptos" panose="020B0004020202020204" pitchFamily="34" charset="0"/>
                <a:cs typeface="Times New Roman" panose="02020603050405020304" pitchFamily="18" charset="0"/>
              </a:rPr>
              <a:t>Adults and Children Differences in Safeguarding</a:t>
            </a:r>
            <a:endParaRPr lang="en-US" sz="2700">
              <a:solidFill>
                <a:srgbClr val="FFFFFF"/>
              </a:solidFill>
            </a:endParaRPr>
          </a:p>
        </p:txBody>
      </p:sp>
      <p:sp>
        <p:nvSpPr>
          <p:cNvPr id="4" name="Footer Placeholder 3">
            <a:extLst>
              <a:ext uri="{FF2B5EF4-FFF2-40B4-BE49-F238E27FC236}">
                <a16:creationId xmlns:a16="http://schemas.microsoft.com/office/drawing/2014/main" id="{88DFBDE7-A9A0-F4F9-53E7-C7A648D44835}"/>
              </a:ext>
            </a:extLst>
          </p:cNvPr>
          <p:cNvSpPr>
            <a:spLocks noGrp="1"/>
          </p:cNvSpPr>
          <p:nvPr>
            <p:ph type="ftr" sz="quarter" idx="11"/>
          </p:nvPr>
        </p:nvSpPr>
        <p:spPr>
          <a:xfrm rot="5400000">
            <a:off x="-1371600" y="1984248"/>
            <a:ext cx="3086100" cy="365125"/>
          </a:xfrm>
        </p:spPr>
        <p:txBody>
          <a:bodyPr>
            <a:normAutofit lnSpcReduction="10000"/>
          </a:bodyPr>
          <a:lstStyle/>
          <a:p>
            <a:pPr algn="l">
              <a:lnSpc>
                <a:spcPct val="90000"/>
              </a:lnSpc>
              <a:spcAft>
                <a:spcPts val="600"/>
              </a:spcAft>
              <a:defRPr/>
            </a:pPr>
            <a:r>
              <a:rPr lang="en-GB" sz="300">
                <a:solidFill>
                  <a:srgbClr val="FFFFFF"/>
                </a:solidFill>
              </a:rPr>
              <a:t>Porth Agored Social Work  Consolidation Programme </a:t>
            </a:r>
          </a:p>
          <a:p>
            <a:pPr algn="l">
              <a:lnSpc>
                <a:spcPct val="90000"/>
              </a:lnSpc>
              <a:spcAft>
                <a:spcPts val="600"/>
              </a:spcAft>
              <a:defRPr/>
            </a:pPr>
            <a:r>
              <a:rPr lang="en-GB" sz="300">
                <a:solidFill>
                  <a:srgbClr val="FFFFFF"/>
                </a:solidFill>
              </a:rPr>
              <a:t>
</a:t>
            </a:r>
          </a:p>
        </p:txBody>
      </p:sp>
      <p:sp>
        <p:nvSpPr>
          <p:cNvPr id="3" name="Content Placeholder 2">
            <a:extLst>
              <a:ext uri="{FF2B5EF4-FFF2-40B4-BE49-F238E27FC236}">
                <a16:creationId xmlns:a16="http://schemas.microsoft.com/office/drawing/2014/main" id="{A6E23053-9183-94E8-3272-9042E083039F}"/>
              </a:ext>
            </a:extLst>
          </p:cNvPr>
          <p:cNvSpPr>
            <a:spLocks noGrp="1"/>
          </p:cNvSpPr>
          <p:nvPr>
            <p:ph idx="1"/>
          </p:nvPr>
        </p:nvSpPr>
        <p:spPr>
          <a:xfrm>
            <a:off x="3607694" y="649480"/>
            <a:ext cx="4916510" cy="5546047"/>
          </a:xfrm>
        </p:spPr>
        <p:txBody>
          <a:bodyPr anchor="ctr">
            <a:normAutofit lnSpcReduction="10000"/>
          </a:bodyPr>
          <a:lstStyle/>
          <a:p>
            <a:pPr marL="0" indent="0">
              <a:buNone/>
            </a:pPr>
            <a:r>
              <a:rPr lang="en-GB" sz="2400" b="1" dirty="0">
                <a:latin typeface="Aptos" panose="020B0004020202020204" pitchFamily="34" charset="0"/>
                <a:ea typeface="Aptos" panose="020B0004020202020204" pitchFamily="34" charset="0"/>
                <a:cs typeface="Times New Roman" panose="02020603050405020304" pitchFamily="18" charset="0"/>
              </a:rPr>
              <a:t>Adults</a:t>
            </a:r>
          </a:p>
          <a:p>
            <a:pPr marL="0" indent="0">
              <a:buNone/>
            </a:pPr>
            <a:r>
              <a:rPr lang="en-GB" sz="2400" dirty="0">
                <a:latin typeface="Aptos" panose="020B0004020202020204" pitchFamily="34" charset="0"/>
                <a:ea typeface="Aptos" panose="020B0004020202020204" pitchFamily="34" charset="0"/>
                <a:cs typeface="Times New Roman" panose="02020603050405020304" pitchFamily="18" charset="0"/>
              </a:rPr>
              <a:t>An </a:t>
            </a:r>
            <a:r>
              <a:rPr lang="en-GB" sz="2400">
                <a:latin typeface="Aptos" panose="020B0004020202020204" pitchFamily="34" charset="0"/>
                <a:ea typeface="Aptos" panose="020B0004020202020204" pitchFamily="34" charset="0"/>
                <a:cs typeface="Times New Roman" panose="02020603050405020304" pitchFamily="18" charset="0"/>
              </a:rPr>
              <a:t>adult's</a:t>
            </a:r>
            <a:r>
              <a:rPr lang="en-GB" sz="2400" dirty="0">
                <a:latin typeface="Aptos" panose="020B0004020202020204" pitchFamily="34" charset="0"/>
                <a:ea typeface="Aptos" panose="020B0004020202020204" pitchFamily="34" charset="0"/>
                <a:cs typeface="Times New Roman" panose="02020603050405020304" pitchFamily="18" charset="0"/>
              </a:rPr>
              <a:t> right to self-determine needs to be considered alongside the Mental Capacity Act, 2005. </a:t>
            </a:r>
          </a:p>
          <a:p>
            <a:pPr marL="0" indent="0">
              <a:buNone/>
            </a:pPr>
            <a:r>
              <a:rPr lang="en-GB" sz="2400" dirty="0">
                <a:latin typeface="Aptos" panose="020B0004020202020204" pitchFamily="34" charset="0"/>
                <a:ea typeface="Aptos" panose="020B0004020202020204" pitchFamily="34" charset="0"/>
                <a:cs typeface="Times New Roman" panose="02020603050405020304" pitchFamily="18" charset="0"/>
              </a:rPr>
              <a:t>Adults have the right to choose not to protect themselves with the law not enforcing intervention as they have the right to self-determine, however there are exceptions to this and “consent” must be considered alongside the Wales Safeguarding Procedures (2019). The Local Authority does however under section 126 of the SSWB(W)A (2014) have a duty to make enquiries if there is reasonable cause to suspect an adult is at risk. </a:t>
            </a:r>
          </a:p>
          <a:p>
            <a:endParaRPr lang="en-US" sz="1700" dirty="0"/>
          </a:p>
        </p:txBody>
      </p:sp>
      <p:sp>
        <p:nvSpPr>
          <p:cNvPr id="5" name="Slide Number Placeholder 4">
            <a:extLst>
              <a:ext uri="{FF2B5EF4-FFF2-40B4-BE49-F238E27FC236}">
                <a16:creationId xmlns:a16="http://schemas.microsoft.com/office/drawing/2014/main" id="{1AD65DC8-7732-1BC7-67CC-4DD6D5072C45}"/>
              </a:ext>
            </a:extLst>
          </p:cNvPr>
          <p:cNvSpPr>
            <a:spLocks noGrp="1"/>
          </p:cNvSpPr>
          <p:nvPr>
            <p:ph type="sldNum" sz="quarter" idx="12"/>
          </p:nvPr>
        </p:nvSpPr>
        <p:spPr>
          <a:xfrm>
            <a:off x="8778240" y="6455664"/>
            <a:ext cx="336042" cy="365125"/>
          </a:xfrm>
        </p:spPr>
        <p:txBody>
          <a:bodyPr>
            <a:normAutofit/>
          </a:bodyPr>
          <a:lstStyle/>
          <a:p>
            <a:pPr>
              <a:spcAft>
                <a:spcPts val="600"/>
              </a:spcAft>
              <a:defRPr/>
            </a:pPr>
            <a:fld id="{E07D619C-9A2E-4280-B9DB-349F82AE6CEA}" type="slidenum">
              <a:rPr lang="en-GB" altLang="en-US" sz="1000">
                <a:solidFill>
                  <a:schemeClr val="tx1">
                    <a:lumMod val="50000"/>
                    <a:lumOff val="50000"/>
                  </a:schemeClr>
                </a:solidFill>
              </a:rPr>
              <a:pPr>
                <a:spcAft>
                  <a:spcPts val="600"/>
                </a:spcAft>
                <a:defRPr/>
              </a:pPr>
              <a:t>14</a:t>
            </a:fld>
            <a:endParaRPr lang="en-GB" altLang="en-US" sz="1000">
              <a:solidFill>
                <a:schemeClr val="tx1">
                  <a:lumMod val="50000"/>
                  <a:lumOff val="50000"/>
                </a:schemeClr>
              </a:solidFill>
            </a:endParaRPr>
          </a:p>
        </p:txBody>
      </p:sp>
    </p:spTree>
    <p:extLst>
      <p:ext uri="{BB962C8B-B14F-4D97-AF65-F5344CB8AC3E}">
        <p14:creationId xmlns:p14="http://schemas.microsoft.com/office/powerpoint/2010/main" val="7539485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E5650-7063-6AC3-A00E-6676C660BBD1}"/>
              </a:ext>
            </a:extLst>
          </p:cNvPr>
          <p:cNvSpPr>
            <a:spLocks noGrp="1"/>
          </p:cNvSpPr>
          <p:nvPr>
            <p:ph type="title"/>
          </p:nvPr>
        </p:nvSpPr>
        <p:spPr>
          <a:xfrm>
            <a:off x="628650" y="136524"/>
            <a:ext cx="7886700" cy="1325563"/>
          </a:xfrm>
        </p:spPr>
        <p:txBody>
          <a:bodyPr>
            <a:normAutofit/>
          </a:bodyPr>
          <a:lstStyle/>
          <a:p>
            <a:r>
              <a:rPr lang="en-GB" sz="3200" b="1" dirty="0">
                <a:latin typeface="Arial" charset="0"/>
              </a:rPr>
              <a:t>Developmental Review - </a:t>
            </a:r>
            <a:r>
              <a:rPr lang="en-GB" sz="3200" b="1" dirty="0"/>
              <a:t>Task 1 part b</a:t>
            </a:r>
            <a:br>
              <a:rPr lang="en-GB" sz="3200" b="1" dirty="0"/>
            </a:br>
            <a:r>
              <a:rPr lang="en-GB" sz="3200" b="1" dirty="0"/>
              <a:t>The Question </a:t>
            </a:r>
            <a:endParaRPr lang="en-US" dirty="0"/>
          </a:p>
        </p:txBody>
      </p:sp>
      <p:sp>
        <p:nvSpPr>
          <p:cNvPr id="3" name="Content Placeholder 2">
            <a:extLst>
              <a:ext uri="{FF2B5EF4-FFF2-40B4-BE49-F238E27FC236}">
                <a16:creationId xmlns:a16="http://schemas.microsoft.com/office/drawing/2014/main" id="{88A13476-4A46-90DA-D349-07D0AE38E688}"/>
              </a:ext>
            </a:extLst>
          </p:cNvPr>
          <p:cNvSpPr>
            <a:spLocks noGrp="1"/>
          </p:cNvSpPr>
          <p:nvPr>
            <p:ph idx="1"/>
          </p:nvPr>
        </p:nvSpPr>
        <p:spPr>
          <a:xfrm>
            <a:off x="628650" y="1427123"/>
            <a:ext cx="7886700" cy="4929227"/>
          </a:xfrm>
        </p:spPr>
        <p:txBody>
          <a:bodyPr>
            <a:normAutofit lnSpcReduction="10000"/>
          </a:bodyPr>
          <a:lstStyle/>
          <a:p>
            <a:pPr marL="0" indent="0" algn="just" hangingPunct="0">
              <a:buNone/>
            </a:pPr>
            <a:r>
              <a:rPr lang="en-GB" sz="1800" b="1" dirty="0">
                <a:solidFill>
                  <a:srgbClr val="000000"/>
                </a:solidFill>
                <a:effectLst/>
                <a:latin typeface="Arial" panose="020B0604020202020204" pitchFamily="34" charset="0"/>
                <a:ea typeface="Times New Roman" panose="02020603050405020304" pitchFamily="18" charset="0"/>
              </a:rPr>
              <a:t>Question: </a:t>
            </a:r>
            <a:endParaRPr lang="en-GB" sz="1800" dirty="0">
              <a:solidFill>
                <a:srgbClr val="000000"/>
              </a:solidFill>
              <a:effectLst/>
              <a:latin typeface="Arial" panose="020B0604020202020204" pitchFamily="34" charset="0"/>
              <a:ea typeface="Times New Roman" panose="02020603050405020304" pitchFamily="18" charset="0"/>
            </a:endParaRPr>
          </a:p>
          <a:p>
            <a:pPr algn="just" hangingPunct="0"/>
            <a:r>
              <a:rPr lang="en-GB" sz="1800" dirty="0">
                <a:solidFill>
                  <a:srgbClr val="000000"/>
                </a:solidFill>
                <a:effectLst/>
                <a:latin typeface="Arial" panose="020B0604020202020204" pitchFamily="34" charset="0"/>
                <a:ea typeface="Times New Roman" panose="02020603050405020304" pitchFamily="18" charset="0"/>
              </a:rPr>
              <a:t>Use a reflective model to </a:t>
            </a:r>
            <a:r>
              <a:rPr lang="en-GB" sz="1800" b="1" dirty="0">
                <a:solidFill>
                  <a:srgbClr val="000000"/>
                </a:solidFill>
                <a:effectLst/>
                <a:latin typeface="Arial" panose="020B0604020202020204" pitchFamily="34" charset="0"/>
                <a:ea typeface="Times New Roman" panose="02020603050405020304" pitchFamily="18" charset="0"/>
              </a:rPr>
              <a:t>critically reflect </a:t>
            </a:r>
            <a:r>
              <a:rPr lang="en-GB" sz="1800" dirty="0">
                <a:solidFill>
                  <a:srgbClr val="000000"/>
                </a:solidFill>
                <a:effectLst/>
                <a:latin typeface="Arial" panose="020B0604020202020204" pitchFamily="34" charset="0"/>
                <a:ea typeface="Times New Roman" panose="02020603050405020304" pitchFamily="18" charset="0"/>
              </a:rPr>
              <a:t>on the learning needs you identified in task 1 part a under each of the 3 Social Care Wales learning outcomes. </a:t>
            </a:r>
          </a:p>
          <a:p>
            <a:pPr algn="just" hangingPunct="0"/>
            <a:r>
              <a:rPr lang="en-GB" sz="1800" dirty="0">
                <a:solidFill>
                  <a:srgbClr val="000000"/>
                </a:solidFill>
                <a:effectLst/>
                <a:latin typeface="Arial" panose="020B0604020202020204" pitchFamily="34" charset="0"/>
                <a:ea typeface="Times New Roman" panose="02020603050405020304" pitchFamily="18" charset="0"/>
              </a:rPr>
              <a:t>This </a:t>
            </a:r>
            <a:r>
              <a:rPr lang="en-GB" sz="1800" b="1" dirty="0">
                <a:solidFill>
                  <a:srgbClr val="000000"/>
                </a:solidFill>
                <a:effectLst/>
                <a:latin typeface="Arial" panose="020B0604020202020204" pitchFamily="34" charset="0"/>
                <a:ea typeface="Times New Roman" panose="02020603050405020304" pitchFamily="18" charset="0"/>
              </a:rPr>
              <a:t>must </a:t>
            </a:r>
            <a:r>
              <a:rPr lang="en-GB" sz="1800" dirty="0">
                <a:solidFill>
                  <a:srgbClr val="000000"/>
                </a:solidFill>
                <a:effectLst/>
                <a:latin typeface="Arial" panose="020B0604020202020204" pitchFamily="34" charset="0"/>
                <a:ea typeface="Times New Roman" panose="02020603050405020304" pitchFamily="18" charset="0"/>
              </a:rPr>
              <a:t>include reference to training, learning, research and supervision and reflection with your mentor/supervisor/line manager on the extent to which your learning outcomes </a:t>
            </a:r>
            <a:r>
              <a:rPr lang="en-GB" sz="1800">
                <a:solidFill>
                  <a:srgbClr val="000000"/>
                </a:solidFill>
                <a:effectLst/>
                <a:latin typeface="Arial" panose="020B0604020202020204" pitchFamily="34" charset="0"/>
                <a:ea typeface="Times New Roman" panose="02020603050405020304" pitchFamily="18" charset="0"/>
              </a:rPr>
              <a:t>have</a:t>
            </a:r>
            <a:r>
              <a:rPr lang="en-GB" sz="1800" dirty="0">
                <a:solidFill>
                  <a:srgbClr val="000000"/>
                </a:solidFill>
                <a:effectLst/>
                <a:latin typeface="Arial" panose="020B0604020202020204" pitchFamily="34" charset="0"/>
                <a:ea typeface="Times New Roman" panose="02020603050405020304" pitchFamily="18" charset="0"/>
              </a:rPr>
              <a:t> been achieved. </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Identify</a:t>
            </a:r>
            <a:r>
              <a:rPr lang="en-GB" sz="1800" dirty="0">
                <a:solidFill>
                  <a:srgbClr val="000000"/>
                </a:solidFill>
                <a:effectLst/>
                <a:latin typeface="Arial" panose="020B0604020202020204" pitchFamily="34" charset="0"/>
                <a:ea typeface="Times New Roman" panose="02020603050405020304" pitchFamily="18" charset="0"/>
              </a:rPr>
              <a:t> your learning needs to support your development in the transition to becoming an experienced practitioner in your future career following the completion of this programme. </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650 words </a:t>
            </a:r>
            <a:r>
              <a:rPr lang="en-GB" sz="1800" dirty="0">
                <a:solidFill>
                  <a:srgbClr val="000000"/>
                </a:solidFill>
                <a:effectLst/>
                <a:latin typeface="Arial" panose="020B0604020202020204" pitchFamily="34" charset="0"/>
                <a:ea typeface="Times New Roman" panose="02020603050405020304" pitchFamily="18" charset="0"/>
              </a:rPr>
              <a:t>(+/- 10%: include your actual word count at the end of each section).</a:t>
            </a:r>
          </a:p>
          <a:p>
            <a:pPr marL="0" indent="0" algn="just" hangingPunct="0">
              <a:buNone/>
            </a:pPr>
            <a:r>
              <a:rPr lang="en-GB" sz="1800" b="1" dirty="0">
                <a:solidFill>
                  <a:srgbClr val="000000"/>
                </a:solidFill>
                <a:effectLst/>
                <a:latin typeface="Arial" panose="020B0604020202020204" pitchFamily="34" charset="0"/>
                <a:ea typeface="Times New Roman" panose="02020603050405020304" pitchFamily="18" charset="0"/>
              </a:rPr>
              <a:t>Question</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Reflect </a:t>
            </a:r>
            <a:r>
              <a:rPr lang="en-GB" sz="1800" dirty="0">
                <a:solidFill>
                  <a:srgbClr val="000000"/>
                </a:solidFill>
                <a:effectLst/>
                <a:latin typeface="Arial" panose="020B0604020202020204" pitchFamily="34" charset="0"/>
                <a:ea typeface="Times New Roman" panose="02020603050405020304" pitchFamily="18" charset="0"/>
              </a:rPr>
              <a:t>on feedback that you have received from individuals in need of care and support and/or their carers and explain how this information has </a:t>
            </a:r>
            <a:r>
              <a:rPr lang="en-GB" sz="1800" b="1" dirty="0">
                <a:solidFill>
                  <a:srgbClr val="000000"/>
                </a:solidFill>
                <a:effectLst/>
                <a:latin typeface="Arial" panose="020B0604020202020204" pitchFamily="34" charset="0"/>
                <a:ea typeface="Times New Roman" panose="02020603050405020304" pitchFamily="18" charset="0"/>
              </a:rPr>
              <a:t>helped shape </a:t>
            </a:r>
            <a:r>
              <a:rPr lang="en-GB" sz="1800" dirty="0">
                <a:solidFill>
                  <a:srgbClr val="000000"/>
                </a:solidFill>
                <a:effectLst/>
                <a:latin typeface="Arial" panose="020B0604020202020204" pitchFamily="34" charset="0"/>
                <a:ea typeface="Times New Roman" panose="02020603050405020304" pitchFamily="18" charset="0"/>
              </a:rPr>
              <a:t>your practice and future professional development.  </a:t>
            </a:r>
          </a:p>
          <a:p>
            <a:pPr algn="just" hangingPunct="0"/>
            <a:r>
              <a:rPr lang="en-GB" sz="1800" dirty="0">
                <a:solidFill>
                  <a:srgbClr val="000000"/>
                </a:solidFill>
                <a:effectLst/>
                <a:latin typeface="Arial" panose="020B0604020202020204" pitchFamily="34" charset="0"/>
                <a:ea typeface="Times New Roman" panose="02020603050405020304" pitchFamily="18" charset="0"/>
              </a:rPr>
              <a:t>100 words (+/- 10%: include your actual word count at the end of each section).</a:t>
            </a:r>
          </a:p>
          <a:p>
            <a:pPr algn="just" hangingPunct="0"/>
            <a:endParaRPr lang="en-GB" sz="1800" dirty="0">
              <a:solidFill>
                <a:srgbClr val="000000"/>
              </a:solidFill>
              <a:effectLst/>
              <a:latin typeface="Arial" panose="020B0604020202020204" pitchFamily="34" charset="0"/>
              <a:ea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7D51C90C-AC01-0D9A-9677-73A1FFAAC234}"/>
              </a:ext>
            </a:extLst>
          </p:cNvPr>
          <p:cNvSpPr>
            <a:spLocks noGrp="1"/>
          </p:cNvSpPr>
          <p:nvPr>
            <p:ph type="sldNum" sz="quarter" idx="12"/>
          </p:nvPr>
        </p:nvSpPr>
        <p:spPr/>
        <p:txBody>
          <a:bodyPr/>
          <a:lstStyle/>
          <a:p>
            <a:pPr>
              <a:defRPr/>
            </a:pPr>
            <a:fld id="{E07D619C-9A2E-4280-B9DB-349F82AE6CEA}" type="slidenum">
              <a:rPr lang="en-GB" altLang="en-US" smtClean="0"/>
              <a:pPr>
                <a:defRPr/>
              </a:pPr>
              <a:t>15</a:t>
            </a:fld>
            <a:endParaRPr lang="en-GB" altLang="en-US"/>
          </a:p>
        </p:txBody>
      </p:sp>
      <p:sp>
        <p:nvSpPr>
          <p:cNvPr id="5" name="Footer Placeholder 4">
            <a:extLst>
              <a:ext uri="{FF2B5EF4-FFF2-40B4-BE49-F238E27FC236}">
                <a16:creationId xmlns:a16="http://schemas.microsoft.com/office/drawing/2014/main" id="{A928AB7E-7B77-5D13-6E27-88B75DD3E62D}"/>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506514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113B2F-5B71-476F-9B79-4E6E9F388770}"/>
              </a:ext>
            </a:extLst>
          </p:cNvPr>
          <p:cNvSpPr>
            <a:spLocks noGrp="1"/>
          </p:cNvSpPr>
          <p:nvPr>
            <p:ph type="title"/>
          </p:nvPr>
        </p:nvSpPr>
        <p:spPr>
          <a:xfrm>
            <a:off x="463413" y="257796"/>
            <a:ext cx="7886700" cy="1325563"/>
          </a:xfrm>
        </p:spPr>
        <p:txBody>
          <a:bodyPr anchor="ctr">
            <a:normAutofit/>
          </a:bodyPr>
          <a:lstStyle/>
          <a:p>
            <a:pPr>
              <a:defRPr/>
            </a:pPr>
            <a:r>
              <a:rPr lang="en-GB" dirty="0"/>
              <a:t>Personal Development Planning (PDP)</a:t>
            </a:r>
          </a:p>
        </p:txBody>
      </p:sp>
      <p:sp>
        <p:nvSpPr>
          <p:cNvPr id="3" name="Content Placeholder 2">
            <a:extLst>
              <a:ext uri="{FF2B5EF4-FFF2-40B4-BE49-F238E27FC236}">
                <a16:creationId xmlns:a16="http://schemas.microsoft.com/office/drawing/2014/main" id="{3C7AA05C-9515-4422-B7A4-82818AADD87C}"/>
              </a:ext>
            </a:extLst>
          </p:cNvPr>
          <p:cNvSpPr>
            <a:spLocks noGrp="1"/>
          </p:cNvSpPr>
          <p:nvPr>
            <p:ph sz="half" idx="2"/>
          </p:nvPr>
        </p:nvSpPr>
        <p:spPr>
          <a:xfrm>
            <a:off x="526787" y="1434480"/>
            <a:ext cx="5194920" cy="5040560"/>
          </a:xfrm>
        </p:spPr>
        <p:txBody>
          <a:bodyPr wrap="square" anchor="t">
            <a:normAutofit lnSpcReduction="10000"/>
          </a:bodyPr>
          <a:lstStyle/>
          <a:p>
            <a:pPr marL="0" indent="0">
              <a:spcBef>
                <a:spcPct val="20000"/>
              </a:spcBef>
              <a:buNone/>
              <a:defRPr/>
            </a:pPr>
            <a:r>
              <a:rPr lang="en-GB" sz="2400" b="1" dirty="0"/>
              <a:t>PDP </a:t>
            </a:r>
            <a:r>
              <a:rPr lang="en-GB" sz="2400" b="1"/>
              <a:t>is</a:t>
            </a:r>
            <a:r>
              <a:rPr lang="en-GB" sz="2400" b="1" dirty="0"/>
              <a:t> a process that:</a:t>
            </a:r>
          </a:p>
          <a:p>
            <a:pPr>
              <a:spcBef>
                <a:spcPct val="20000"/>
              </a:spcBef>
              <a:defRPr/>
            </a:pPr>
            <a:r>
              <a:rPr lang="en-GB" sz="2400" dirty="0"/>
              <a:t>Deepens your understanding of yourself</a:t>
            </a:r>
          </a:p>
          <a:p>
            <a:pPr>
              <a:spcBef>
                <a:spcPct val="20000"/>
              </a:spcBef>
              <a:defRPr/>
            </a:pPr>
            <a:r>
              <a:rPr lang="en-GB" sz="2400" dirty="0"/>
              <a:t>Makes you more aware of what motivates you</a:t>
            </a:r>
          </a:p>
          <a:p>
            <a:pPr>
              <a:spcBef>
                <a:spcPct val="20000"/>
              </a:spcBef>
              <a:defRPr/>
            </a:pPr>
            <a:r>
              <a:rPr lang="en-GB" sz="2400" dirty="0"/>
              <a:t>Helps you formulate what you really want from your life and career</a:t>
            </a:r>
          </a:p>
          <a:p>
            <a:pPr>
              <a:spcBef>
                <a:spcPct val="20000"/>
              </a:spcBef>
              <a:defRPr/>
            </a:pPr>
            <a:r>
              <a:rPr lang="en-GB" sz="2400" dirty="0"/>
              <a:t>Helps you to face up to your limitations and address these realistically</a:t>
            </a:r>
          </a:p>
          <a:p>
            <a:pPr>
              <a:spcBef>
                <a:spcPct val="20000"/>
              </a:spcBef>
              <a:defRPr/>
            </a:pPr>
            <a:r>
              <a:rPr lang="en-GB" sz="2400" dirty="0"/>
              <a:t>Helps you see yourself as other people see you</a:t>
            </a:r>
          </a:p>
          <a:p>
            <a:pPr>
              <a:spcBef>
                <a:spcPct val="20000"/>
              </a:spcBef>
              <a:defRPr/>
            </a:pPr>
            <a:r>
              <a:rPr lang="en-GB" sz="2400" dirty="0"/>
              <a:t>Assists you to plan over the longer term towards goals that are important to you.</a:t>
            </a:r>
          </a:p>
          <a:p>
            <a:pPr marL="0" indent="0">
              <a:lnSpc>
                <a:spcPct val="90000"/>
              </a:lnSpc>
              <a:buNone/>
              <a:defRPr/>
            </a:pPr>
            <a:endParaRPr lang="en-GB" sz="1500" dirty="0"/>
          </a:p>
        </p:txBody>
      </p:sp>
      <p:sp>
        <p:nvSpPr>
          <p:cNvPr id="15367" name="Slide Number Placeholder 9">
            <a:extLst>
              <a:ext uri="{FF2B5EF4-FFF2-40B4-BE49-F238E27FC236}">
                <a16:creationId xmlns:a16="http://schemas.microsoft.com/office/drawing/2014/main" id="{C1A5EB97-00B1-4046-A891-946853B17D21}"/>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AC4964-717B-40C0-8AAB-AE3A7C4295A0}" type="slidenum">
              <a:rPr lang="en-GB" altLang="en-US" smtClean="0"/>
              <a:pPr>
                <a:spcAft>
                  <a:spcPts val="600"/>
                </a:spcAft>
              </a:pPr>
              <a:t>16</a:t>
            </a:fld>
            <a:endParaRPr lang="en-GB" altLang="en-US"/>
          </a:p>
        </p:txBody>
      </p:sp>
      <p:pic>
        <p:nvPicPr>
          <p:cNvPr id="15366" name="Picture 7">
            <a:extLst>
              <a:ext uri="{FF2B5EF4-FFF2-40B4-BE49-F238E27FC236}">
                <a16:creationId xmlns:a16="http://schemas.microsoft.com/office/drawing/2014/main" id="{8DEAF0A7-7C3D-4A57-993A-CAC7CAAFF0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21707" y="2684002"/>
            <a:ext cx="3034680" cy="2019441"/>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285E9295-F01C-4BA8-A291-CDAAB04E907F}"/>
              </a:ext>
            </a:extLst>
          </p:cNvPr>
          <p:cNvSpPr txBox="1">
            <a:spLocks/>
          </p:cNvSpPr>
          <p:nvPr/>
        </p:nvSpPr>
        <p:spPr>
          <a:xfrm>
            <a:off x="457200" y="274638"/>
            <a:ext cx="8229600" cy="1143000"/>
          </a:xfrm>
          <a:prstGeom prst="rect">
            <a:avLst/>
          </a:prstGeom>
        </p:spPr>
        <p:txBody>
          <a:bodyPr anchor="ctr">
            <a:normAutofit/>
          </a:bodyPr>
          <a:lstStyle/>
          <a:p>
            <a:pPr algn="ctr" eaLnBrk="1" fontAlgn="auto" hangingPunct="1">
              <a:spcAft>
                <a:spcPts val="0"/>
              </a:spcAft>
              <a:defRPr/>
            </a:pPr>
            <a:endParaRPr lang="en-GB" sz="2400" b="1" dirty="0">
              <a:latin typeface="+mj-lt"/>
              <a:ea typeface="+mj-ea"/>
              <a:cs typeface="+mj-cs"/>
            </a:endParaRPr>
          </a:p>
        </p:txBody>
      </p:sp>
      <p:sp>
        <p:nvSpPr>
          <p:cNvPr id="5" name="Content Placeholder 2">
            <a:extLst>
              <a:ext uri="{FF2B5EF4-FFF2-40B4-BE49-F238E27FC236}">
                <a16:creationId xmlns:a16="http://schemas.microsoft.com/office/drawing/2014/main" id="{DEE7FECD-64BF-47F6-94EB-D8C1735D7B83}"/>
              </a:ext>
            </a:extLst>
          </p:cNvPr>
          <p:cNvSpPr txBox="1">
            <a:spLocks/>
          </p:cNvSpPr>
          <p:nvPr/>
        </p:nvSpPr>
        <p:spPr>
          <a:xfrm>
            <a:off x="457200" y="1417638"/>
            <a:ext cx="8229600" cy="4708525"/>
          </a:xfrm>
          <a:prstGeom prst="rect">
            <a:avLst/>
          </a:prstGeom>
        </p:spPr>
        <p:txBody>
          <a:bodyPr>
            <a:normAutofit/>
          </a:bodyPr>
          <a:lstStyle/>
          <a:p>
            <a:pPr eaLnBrk="1" fontAlgn="auto" hangingPunct="1">
              <a:spcBef>
                <a:spcPct val="20000"/>
              </a:spcBef>
              <a:spcAft>
                <a:spcPts val="0"/>
              </a:spcAft>
              <a:buFont typeface="Arial" pitchFamily="34" charset="0"/>
              <a:buNone/>
              <a:defRPr/>
            </a:pPr>
            <a:endParaRPr lang="en-GB" sz="2000" dirty="0">
              <a:latin typeface="+mn-lt"/>
              <a:cs typeface="+mn-cs"/>
            </a:endParaRPr>
          </a:p>
        </p:txBody>
      </p:sp>
      <p:sp>
        <p:nvSpPr>
          <p:cNvPr id="2" name="Footer Placeholder 1">
            <a:extLst>
              <a:ext uri="{FF2B5EF4-FFF2-40B4-BE49-F238E27FC236}">
                <a16:creationId xmlns:a16="http://schemas.microsoft.com/office/drawing/2014/main" id="{957EDA6D-35DB-924A-CCB5-09A5BB410F45}"/>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30" name="Rectangle 2052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85714-31D2-401A-9734-0A2181267C0A}"/>
              </a:ext>
            </a:extLst>
          </p:cNvPr>
          <p:cNvSpPr>
            <a:spLocks noGrp="1"/>
          </p:cNvSpPr>
          <p:nvPr>
            <p:ph type="title"/>
          </p:nvPr>
        </p:nvSpPr>
        <p:spPr>
          <a:xfrm>
            <a:off x="630412" y="260648"/>
            <a:ext cx="7886700" cy="1133693"/>
          </a:xfrm>
        </p:spPr>
        <p:txBody>
          <a:bodyPr>
            <a:normAutofit/>
          </a:bodyPr>
          <a:lstStyle/>
          <a:p>
            <a:pPr>
              <a:defRPr/>
            </a:pPr>
            <a:r>
              <a:rPr lang="en-GB" sz="3500" b="1" dirty="0">
                <a:effectLst/>
              </a:rPr>
              <a:t>What Does PDP Involve</a:t>
            </a:r>
            <a:r>
              <a:rPr lang="en-GB" sz="3500" b="1">
                <a:effectLst/>
              </a:rPr>
              <a:t>?</a:t>
            </a:r>
            <a:br>
              <a:rPr lang="en-GB" sz="3500" dirty="0">
                <a:effectLst/>
              </a:rPr>
            </a:br>
            <a:endParaRPr lang="en-GB" sz="3500" dirty="0"/>
          </a:p>
        </p:txBody>
      </p:sp>
      <p:sp>
        <p:nvSpPr>
          <p:cNvPr id="17412" name="Slide Number Placeholder 3">
            <a:extLst>
              <a:ext uri="{FF2B5EF4-FFF2-40B4-BE49-F238E27FC236}">
                <a16:creationId xmlns:a16="http://schemas.microsoft.com/office/drawing/2014/main" id="{561F0CA1-9449-409B-A5B2-FE75DBE52064}"/>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5017999-9EE1-499F-863A-6AD39A145AD7}" type="slidenum">
              <a:rPr lang="en-GB" altLang="en-US"/>
              <a:pPr>
                <a:spcAft>
                  <a:spcPts val="600"/>
                </a:spcAft>
              </a:pPr>
              <a:t>17</a:t>
            </a:fld>
            <a:endParaRPr lang="en-GB" altLang="en-US"/>
          </a:p>
        </p:txBody>
      </p:sp>
      <p:graphicFrame>
        <p:nvGraphicFramePr>
          <p:cNvPr id="20484" name="Content Placeholder 1">
            <a:extLst>
              <a:ext uri="{FF2B5EF4-FFF2-40B4-BE49-F238E27FC236}">
                <a16:creationId xmlns:a16="http://schemas.microsoft.com/office/drawing/2014/main" id="{CF7ECF5A-B241-4A26-97DF-3335E134795D}"/>
              </a:ext>
            </a:extLst>
          </p:cNvPr>
          <p:cNvGraphicFramePr>
            <a:graphicFrameLocks noGrp="1"/>
          </p:cNvGraphicFramePr>
          <p:nvPr>
            <p:ph idx="1"/>
            <p:extLst>
              <p:ext uri="{D42A27DB-BD31-4B8C-83A1-F6EECF244321}">
                <p14:modId xmlns:p14="http://schemas.microsoft.com/office/powerpoint/2010/main" val="3519937425"/>
              </p:ext>
            </p:extLst>
          </p:nvPr>
        </p:nvGraphicFramePr>
        <p:xfrm>
          <a:off x="323528" y="836712"/>
          <a:ext cx="8568952" cy="551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a:extLst>
              <a:ext uri="{FF2B5EF4-FFF2-40B4-BE49-F238E27FC236}">
                <a16:creationId xmlns:a16="http://schemas.microsoft.com/office/drawing/2014/main" id="{F8126D72-5232-9621-D906-F37BD2A6622F}"/>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B61CE-BE5D-7F3B-BA48-C4ACFE04DB2B}"/>
              </a:ext>
            </a:extLst>
          </p:cNvPr>
          <p:cNvSpPr>
            <a:spLocks noGrp="1"/>
          </p:cNvSpPr>
          <p:nvPr>
            <p:ph type="title"/>
          </p:nvPr>
        </p:nvSpPr>
        <p:spPr>
          <a:xfrm>
            <a:off x="1028699" y="294538"/>
            <a:ext cx="7421963" cy="1033669"/>
          </a:xfrm>
        </p:spPr>
        <p:txBody>
          <a:bodyPr>
            <a:normAutofit/>
          </a:bodyPr>
          <a:lstStyle/>
          <a:p>
            <a:r>
              <a:rPr lang="en-GB" sz="3200" b="1">
                <a:solidFill>
                  <a:srgbClr val="FFFFFF"/>
                </a:solidFill>
                <a:effectLst/>
                <a:latin typeface="ArialMT"/>
              </a:rPr>
              <a:t>Learning outcomes</a:t>
            </a:r>
            <a:br>
              <a:rPr lang="en-GB" sz="3200" b="1">
                <a:solidFill>
                  <a:srgbClr val="FFFFFF"/>
                </a:solidFill>
                <a:effectLst/>
                <a:latin typeface="ArialMT"/>
              </a:rPr>
            </a:br>
            <a:r>
              <a:rPr lang="en-GB" sz="3200" b="1">
                <a:solidFill>
                  <a:srgbClr val="FFFFFF"/>
                </a:solidFill>
                <a:effectLst/>
                <a:latin typeface="ArialMT"/>
              </a:rPr>
              <a:t>Task 1 - Part b</a:t>
            </a:r>
            <a:endParaRPr lang="en-US" sz="3200">
              <a:solidFill>
                <a:srgbClr val="FFFFFF"/>
              </a:solidFill>
            </a:endParaRPr>
          </a:p>
        </p:txBody>
      </p:sp>
      <p:sp>
        <p:nvSpPr>
          <p:cNvPr id="5" name="Footer Placeholder 4">
            <a:extLst>
              <a:ext uri="{FF2B5EF4-FFF2-40B4-BE49-F238E27FC236}">
                <a16:creationId xmlns:a16="http://schemas.microsoft.com/office/drawing/2014/main" id="{344973F8-C5C8-FF9C-162C-9E98B1F83831}"/>
              </a:ext>
            </a:extLst>
          </p:cNvPr>
          <p:cNvSpPr>
            <a:spLocks noGrp="1"/>
          </p:cNvSpPr>
          <p:nvPr>
            <p:ph type="ftr" sz="quarter" idx="11"/>
          </p:nvPr>
        </p:nvSpPr>
        <p:spPr>
          <a:xfrm rot="5400000">
            <a:off x="-1370793" y="1984248"/>
            <a:ext cx="3086099" cy="365125"/>
          </a:xfrm>
        </p:spPr>
        <p:txBody>
          <a:bodyPr>
            <a:normAutofit lnSpcReduction="10000"/>
          </a:bodyPr>
          <a:lstStyle/>
          <a:p>
            <a:pPr algn="l">
              <a:lnSpc>
                <a:spcPct val="90000"/>
              </a:lnSpc>
              <a:spcAft>
                <a:spcPts val="600"/>
              </a:spcAft>
            </a:pPr>
            <a:r>
              <a:rPr lang="en-GB" sz="300">
                <a:solidFill>
                  <a:srgbClr val="FFFFFF"/>
                </a:solidFill>
              </a:rPr>
              <a:t>Porth Agored Social Work  Consolidation Programme </a:t>
            </a:r>
          </a:p>
          <a:p>
            <a:pPr algn="l">
              <a:lnSpc>
                <a:spcPct val="90000"/>
              </a:lnSpc>
              <a:spcAft>
                <a:spcPts val="600"/>
              </a:spcAft>
            </a:pPr>
            <a:r>
              <a:rPr lang="en-GB" sz="300">
                <a:solidFill>
                  <a:srgbClr val="FFFFFF"/>
                </a:solidFill>
              </a:rPr>
              <a:t>
</a:t>
            </a:r>
          </a:p>
        </p:txBody>
      </p:sp>
      <p:sp>
        <p:nvSpPr>
          <p:cNvPr id="3" name="Content Placeholder 2">
            <a:extLst>
              <a:ext uri="{FF2B5EF4-FFF2-40B4-BE49-F238E27FC236}">
                <a16:creationId xmlns:a16="http://schemas.microsoft.com/office/drawing/2014/main" id="{1E3F394A-35BF-DBDD-5907-2216DF8F5DE1}"/>
              </a:ext>
            </a:extLst>
          </p:cNvPr>
          <p:cNvSpPr>
            <a:spLocks noGrp="1"/>
          </p:cNvSpPr>
          <p:nvPr>
            <p:ph idx="1"/>
          </p:nvPr>
        </p:nvSpPr>
        <p:spPr>
          <a:xfrm>
            <a:off x="539552" y="1772816"/>
            <a:ext cx="8136904" cy="4790646"/>
          </a:xfrm>
        </p:spPr>
        <p:txBody>
          <a:bodyPr anchor="ctr">
            <a:normAutofit/>
          </a:bodyPr>
          <a:lstStyle/>
          <a:p>
            <a:pPr marL="0" indent="0">
              <a:buNone/>
            </a:pPr>
            <a:r>
              <a:rPr lang="en-GB" sz="1800" b="1" dirty="0">
                <a:effectLst/>
                <a:latin typeface="Arial" panose="020B0604020202020204" pitchFamily="34" charset="0"/>
              </a:rPr>
              <a:t>1 - Applying analysis in assessment to inform interventions</a:t>
            </a:r>
            <a:endParaRPr lang="en-GB" sz="1800" b="1" dirty="0">
              <a:effectLst/>
              <a:latin typeface="ArialMT"/>
            </a:endParaRPr>
          </a:p>
          <a:p>
            <a:pPr marL="0" indent="0">
              <a:buNone/>
            </a:pPr>
            <a:r>
              <a:rPr lang="en-GB" sz="1800" dirty="0">
                <a:effectLst/>
                <a:latin typeface="ArialMT"/>
              </a:rPr>
              <a:t>1.5. - Be able to use critical reflection to evaluate own analysis in social work assessments</a:t>
            </a:r>
          </a:p>
          <a:p>
            <a:pPr marL="0" indent="0">
              <a:buNone/>
            </a:pPr>
            <a:r>
              <a:rPr lang="en-GB" sz="1800" b="1" dirty="0">
                <a:effectLst/>
                <a:latin typeface="Arial" panose="020B0604020202020204" pitchFamily="34" charset="0"/>
              </a:rPr>
              <a:t>2 - Working collaboratively with people in need of care and support, their carers and other professionals </a:t>
            </a:r>
          </a:p>
          <a:p>
            <a:pPr marL="0" indent="0">
              <a:buNone/>
            </a:pPr>
            <a:r>
              <a:rPr lang="en-GB" sz="1800" dirty="0">
                <a:effectLst/>
                <a:latin typeface="ArialMT"/>
              </a:rPr>
              <a:t>2.3. - Critically reflect on own collaborative working </a:t>
            </a:r>
            <a:endParaRPr lang="en-GB" sz="1800" dirty="0">
              <a:effectLst/>
            </a:endParaRPr>
          </a:p>
          <a:p>
            <a:pPr marL="0" indent="0">
              <a:buNone/>
            </a:pPr>
            <a:r>
              <a:rPr lang="en-GB" sz="1800" dirty="0">
                <a:effectLst/>
                <a:latin typeface="ArialMT"/>
              </a:rPr>
              <a:t>3.2. - Be able to manage your role as a social worker in increasingly complex situations </a:t>
            </a:r>
          </a:p>
          <a:p>
            <a:pPr marL="0" indent="0">
              <a:buNone/>
            </a:pPr>
            <a:r>
              <a:rPr lang="en-GB" sz="1800" b="1" dirty="0">
                <a:effectLst/>
                <a:latin typeface="Arial" panose="020B0604020202020204" pitchFamily="34" charset="0"/>
              </a:rPr>
              <a:t>3 - Intervention and application of professional judgement in increasingly complex situations </a:t>
            </a:r>
          </a:p>
          <a:p>
            <a:pPr marL="0" indent="0">
              <a:buNone/>
            </a:pPr>
            <a:r>
              <a:rPr lang="en-GB" sz="1800" dirty="0">
                <a:effectLst/>
                <a:latin typeface="ArialMT"/>
              </a:rPr>
              <a:t>3.7. - Be able to exercise professional accountability in increasingly complex situations. </a:t>
            </a:r>
          </a:p>
          <a:p>
            <a:pPr marL="0" indent="0">
              <a:buNone/>
            </a:pPr>
            <a:r>
              <a:rPr lang="en-GB" sz="1800" dirty="0">
                <a:latin typeface="ArialMT"/>
              </a:rPr>
              <a:t>See handbook appendix 4 for the full version. </a:t>
            </a:r>
            <a:endParaRPr lang="en-GB" sz="1800" dirty="0">
              <a:effectLst/>
            </a:endParaRPr>
          </a:p>
          <a:p>
            <a:endParaRPr lang="en-US" sz="1600" dirty="0"/>
          </a:p>
        </p:txBody>
      </p:sp>
      <p:sp>
        <p:nvSpPr>
          <p:cNvPr id="4" name="Slide Number Placeholder 3">
            <a:extLst>
              <a:ext uri="{FF2B5EF4-FFF2-40B4-BE49-F238E27FC236}">
                <a16:creationId xmlns:a16="http://schemas.microsoft.com/office/drawing/2014/main" id="{4CABD4B7-B7C4-E259-6768-D3ED8664C850}"/>
              </a:ext>
            </a:extLst>
          </p:cNvPr>
          <p:cNvSpPr>
            <a:spLocks noGrp="1"/>
          </p:cNvSpPr>
          <p:nvPr>
            <p:ph type="sldNum" sz="quarter" idx="12"/>
          </p:nvPr>
        </p:nvSpPr>
        <p:spPr>
          <a:xfrm>
            <a:off x="8778240" y="6455431"/>
            <a:ext cx="334434" cy="365125"/>
          </a:xfrm>
        </p:spPr>
        <p:txBody>
          <a:bodyPr>
            <a:normAutofit/>
          </a:bodyPr>
          <a:lstStyle/>
          <a:p>
            <a:pPr>
              <a:spcAft>
                <a:spcPts val="600"/>
              </a:spcAft>
              <a:defRPr/>
            </a:pPr>
            <a:fld id="{E07D619C-9A2E-4280-B9DB-349F82AE6CEA}" type="slidenum">
              <a:rPr lang="en-GB" altLang="en-US" sz="1000">
                <a:solidFill>
                  <a:schemeClr val="tx1">
                    <a:lumMod val="50000"/>
                    <a:lumOff val="50000"/>
                  </a:schemeClr>
                </a:solidFill>
              </a:rPr>
              <a:pPr>
                <a:spcAft>
                  <a:spcPts val="600"/>
                </a:spcAft>
                <a:defRPr/>
              </a:pPr>
              <a:t>18</a:t>
            </a:fld>
            <a:endParaRPr lang="en-GB" altLang="en-US" sz="1000">
              <a:solidFill>
                <a:schemeClr val="tx1">
                  <a:lumMod val="50000"/>
                  <a:lumOff val="50000"/>
                </a:schemeClr>
              </a:solidFill>
            </a:endParaRPr>
          </a:p>
        </p:txBody>
      </p:sp>
    </p:spTree>
    <p:extLst>
      <p:ext uri="{BB962C8B-B14F-4D97-AF65-F5344CB8AC3E}">
        <p14:creationId xmlns:p14="http://schemas.microsoft.com/office/powerpoint/2010/main" val="3955769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4CB4E9-8EEE-44B9-9E84-F4EDCC220BBB}"/>
              </a:ext>
            </a:extLst>
          </p:cNvPr>
          <p:cNvSpPr>
            <a:spLocks noGrp="1"/>
          </p:cNvSpPr>
          <p:nvPr>
            <p:ph type="title"/>
          </p:nvPr>
        </p:nvSpPr>
        <p:spPr>
          <a:xfrm>
            <a:off x="457200" y="273050"/>
            <a:ext cx="8229600" cy="823481"/>
          </a:xfrm>
        </p:spPr>
        <p:txBody>
          <a:bodyPr anchor="ctr">
            <a:noAutofit/>
          </a:bodyPr>
          <a:lstStyle/>
          <a:p>
            <a:pPr algn="ctr">
              <a:lnSpc>
                <a:spcPct val="90000"/>
              </a:lnSpc>
              <a:defRPr/>
            </a:pPr>
            <a:r>
              <a:rPr lang="en-GB" sz="2800" b="1" dirty="0"/>
              <a:t>Task 1 Part b </a:t>
            </a:r>
            <a:br>
              <a:rPr lang="en-GB" sz="2800" b="1" dirty="0"/>
            </a:br>
            <a:r>
              <a:rPr lang="en-GB" sz="2800" b="1" dirty="0"/>
              <a:t>Professional Development Review</a:t>
            </a:r>
          </a:p>
        </p:txBody>
      </p:sp>
      <p:sp>
        <p:nvSpPr>
          <p:cNvPr id="2" name="Content Placeholder 1">
            <a:extLst>
              <a:ext uri="{FF2B5EF4-FFF2-40B4-BE49-F238E27FC236}">
                <a16:creationId xmlns:a16="http://schemas.microsoft.com/office/drawing/2014/main" id="{241334EE-5AC2-40B9-B7BE-4FEF6604DDCF}"/>
              </a:ext>
            </a:extLst>
          </p:cNvPr>
          <p:cNvSpPr>
            <a:spLocks noGrp="1"/>
          </p:cNvSpPr>
          <p:nvPr>
            <p:ph sz="half" idx="2"/>
          </p:nvPr>
        </p:nvSpPr>
        <p:spPr>
          <a:xfrm>
            <a:off x="457200" y="1096531"/>
            <a:ext cx="4978896" cy="5312207"/>
          </a:xfrm>
        </p:spPr>
        <p:txBody>
          <a:bodyPr wrap="square" anchor="t">
            <a:normAutofit/>
          </a:bodyPr>
          <a:lstStyle/>
          <a:p>
            <a:pPr marL="109537" indent="0">
              <a:lnSpc>
                <a:spcPct val="90000"/>
              </a:lnSpc>
              <a:buFont typeface="Wingdings 3" panose="05040102010807070707" pitchFamily="18" charset="2"/>
              <a:buNone/>
              <a:defRPr/>
            </a:pPr>
            <a:r>
              <a:rPr lang="en-GB" b="1" dirty="0"/>
              <a:t>Exercise 3 </a:t>
            </a:r>
          </a:p>
          <a:p>
            <a:pPr marL="109537" indent="0">
              <a:lnSpc>
                <a:spcPct val="90000"/>
              </a:lnSpc>
              <a:buFont typeface="Wingdings 3" panose="05040102010807070707" pitchFamily="18" charset="2"/>
              <a:buNone/>
              <a:defRPr/>
            </a:pPr>
            <a:r>
              <a:rPr lang="en-GB" dirty="0"/>
              <a:t>Reflect on your learning and development since completing Task 1 part a (over the last year); including reference to the training, learning, research and use of supervision. </a:t>
            </a:r>
          </a:p>
          <a:p>
            <a:pPr>
              <a:lnSpc>
                <a:spcPct val="90000"/>
              </a:lnSpc>
            </a:pPr>
            <a:r>
              <a:rPr lang="en-GB" dirty="0"/>
              <a:t>To what extent have the learning needs you identified under the SCW 3 learning outcomes at the beginning of this process (task 1, part a) been achieved? </a:t>
            </a:r>
          </a:p>
          <a:p>
            <a:pPr>
              <a:lnSpc>
                <a:spcPct val="90000"/>
              </a:lnSpc>
            </a:pPr>
            <a:r>
              <a:rPr lang="en-GB" dirty="0"/>
              <a:t>Think about what has worked well or not worked so well for you in terms of your learning.</a:t>
            </a:r>
          </a:p>
          <a:p>
            <a:pPr>
              <a:lnSpc>
                <a:spcPct val="90000"/>
              </a:lnSpc>
            </a:pPr>
            <a:r>
              <a:rPr lang="en-GB" dirty="0"/>
              <a:t>Use a reflective model of your choice (see workshop 1). </a:t>
            </a:r>
          </a:p>
          <a:p>
            <a:pPr>
              <a:lnSpc>
                <a:spcPct val="90000"/>
              </a:lnSpc>
              <a:defRPr/>
            </a:pPr>
            <a:endParaRPr lang="en-GB" sz="1500" dirty="0"/>
          </a:p>
        </p:txBody>
      </p:sp>
      <p:sp>
        <p:nvSpPr>
          <p:cNvPr id="21509" name="Slide Number Placeholder 5">
            <a:extLst>
              <a:ext uri="{FF2B5EF4-FFF2-40B4-BE49-F238E27FC236}">
                <a16:creationId xmlns:a16="http://schemas.microsoft.com/office/drawing/2014/main" id="{3D2AEFFE-9AC0-42F6-8AF9-5C3D926846AA}"/>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F806B19-EF27-4C81-98F9-DCC6108FA701}" type="slidenum">
              <a:rPr lang="en-GB" altLang="en-US" smtClean="0"/>
              <a:pPr>
                <a:spcAft>
                  <a:spcPts val="600"/>
                </a:spcAft>
              </a:pPr>
              <a:t>19</a:t>
            </a:fld>
            <a:endParaRPr lang="en-GB" altLang="en-US"/>
          </a:p>
        </p:txBody>
      </p:sp>
      <p:pic>
        <p:nvPicPr>
          <p:cNvPr id="5" name="Picture 4" descr="Diagram&#10;&#10;Description automatically generated">
            <a:extLst>
              <a:ext uri="{FF2B5EF4-FFF2-40B4-BE49-F238E27FC236}">
                <a16:creationId xmlns:a16="http://schemas.microsoft.com/office/drawing/2014/main" id="{7FE57E9F-4E85-423E-B8ED-6B69E7280D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01783" y="1096531"/>
            <a:ext cx="2788731" cy="2396926"/>
          </a:xfrm>
          <a:prstGeom prst="rect">
            <a:avLst/>
          </a:prstGeom>
        </p:spPr>
      </p:pic>
      <p:pic>
        <p:nvPicPr>
          <p:cNvPr id="9" name="Graphic 8" descr="Sun">
            <a:extLst>
              <a:ext uri="{FF2B5EF4-FFF2-40B4-BE49-F238E27FC236}">
                <a16:creationId xmlns:a16="http://schemas.microsoft.com/office/drawing/2014/main" id="{4ADDADEC-4D86-4095-84D5-B39489095A4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9512" y="128981"/>
            <a:ext cx="914400" cy="914400"/>
          </a:xfrm>
          <a:prstGeom prst="rect">
            <a:avLst/>
          </a:prstGeom>
        </p:spPr>
      </p:pic>
      <p:pic>
        <p:nvPicPr>
          <p:cNvPr id="10" name="Picture 9">
            <a:extLst>
              <a:ext uri="{FF2B5EF4-FFF2-40B4-BE49-F238E27FC236}">
                <a16:creationId xmlns:a16="http://schemas.microsoft.com/office/drawing/2014/main" id="{AAF99CEB-D972-4F56-B890-CBD2AF275650}"/>
              </a:ext>
            </a:extLst>
          </p:cNvPr>
          <p:cNvPicPr>
            <a:picLocks noChangeAspect="1"/>
          </p:cNvPicPr>
          <p:nvPr/>
        </p:nvPicPr>
        <p:blipFill>
          <a:blip r:embed="rId5"/>
          <a:stretch>
            <a:fillRect/>
          </a:stretch>
        </p:blipFill>
        <p:spPr>
          <a:xfrm>
            <a:off x="7915990" y="128902"/>
            <a:ext cx="914479" cy="914479"/>
          </a:xfrm>
          <a:prstGeom prst="rect">
            <a:avLst/>
          </a:prstGeom>
        </p:spPr>
      </p:pic>
      <p:pic>
        <p:nvPicPr>
          <p:cNvPr id="4" name="Picture 2" descr="ERA Cycle">
            <a:hlinkClick r:id="rId6"/>
            <a:extLst>
              <a:ext uri="{FF2B5EF4-FFF2-40B4-BE49-F238E27FC236}">
                <a16:creationId xmlns:a16="http://schemas.microsoft.com/office/drawing/2014/main" id="{A67FA1F2-35B2-7EE7-D2A8-25B3936348E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776" r="570" b="-2"/>
          <a:stretch/>
        </p:blipFill>
        <p:spPr bwMode="auto">
          <a:xfrm>
            <a:off x="5386036" y="4231918"/>
            <a:ext cx="3779911" cy="2199830"/>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6" name="Footer Placeholder 5">
            <a:extLst>
              <a:ext uri="{FF2B5EF4-FFF2-40B4-BE49-F238E27FC236}">
                <a16:creationId xmlns:a16="http://schemas.microsoft.com/office/drawing/2014/main" id="{9FFD5A20-DF1C-9EBD-D850-F73894F7ABF6}"/>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82338FE-DCA3-44B6-A162-54AE26F4428B}"/>
              </a:ext>
            </a:extLst>
          </p:cNvPr>
          <p:cNvSpPr>
            <a:spLocks noGrp="1"/>
          </p:cNvSpPr>
          <p:nvPr>
            <p:ph type="title"/>
          </p:nvPr>
        </p:nvSpPr>
        <p:spPr>
          <a:xfrm>
            <a:off x="467544" y="152040"/>
            <a:ext cx="7848872" cy="1708242"/>
          </a:xfrm>
        </p:spPr>
        <p:txBody>
          <a:bodyPr anchor="ctr">
            <a:normAutofit/>
          </a:bodyPr>
          <a:lstStyle/>
          <a:p>
            <a:pPr>
              <a:defRPr/>
            </a:pPr>
            <a:r>
              <a:rPr lang="en-GB" sz="3200" b="1" dirty="0">
                <a:cs typeface="Arial" panose="020B0604020202020204" pitchFamily="34" charset="0"/>
              </a:rPr>
              <a:t>The Importance of Continuous Professional Development &amp; Learning</a:t>
            </a:r>
            <a:br>
              <a:rPr lang="en-GB" sz="2700" dirty="0"/>
            </a:br>
            <a:endParaRPr lang="en-GB" sz="2700" dirty="0"/>
          </a:p>
        </p:txBody>
      </p:sp>
      <p:sp>
        <p:nvSpPr>
          <p:cNvPr id="23554" name="Content Placeholder 1">
            <a:extLst>
              <a:ext uri="{FF2B5EF4-FFF2-40B4-BE49-F238E27FC236}">
                <a16:creationId xmlns:a16="http://schemas.microsoft.com/office/drawing/2014/main" id="{05185187-C63B-43E6-AE19-DF73BB0DD4AD}"/>
              </a:ext>
            </a:extLst>
          </p:cNvPr>
          <p:cNvSpPr>
            <a:spLocks noGrp="1"/>
          </p:cNvSpPr>
          <p:nvPr>
            <p:ph idx="1"/>
          </p:nvPr>
        </p:nvSpPr>
        <p:spPr>
          <a:xfrm>
            <a:off x="484267" y="923292"/>
            <a:ext cx="5321038" cy="5615620"/>
          </a:xfrm>
        </p:spPr>
        <p:txBody>
          <a:bodyPr anchor="ctr">
            <a:normAutofit/>
          </a:bodyPr>
          <a:lstStyle/>
          <a:p>
            <a:r>
              <a:rPr lang="en-GB" altLang="en-US" sz="2000" dirty="0">
                <a:latin typeface="+mj-lt"/>
              </a:rPr>
              <a:t>Social work demands a high level of interpersonal skill and clarity of communication to make your voice heard, to listen to others and to secure the best possible outcomes for individuals.  </a:t>
            </a:r>
          </a:p>
          <a:p>
            <a:r>
              <a:rPr lang="en-GB" altLang="en-US" sz="2000" dirty="0">
                <a:latin typeface="+mj-lt"/>
              </a:rPr>
              <a:t>To address inequalities and practice effectively in complex situations, you will need to see every working day and indeed, every social work encounter as an opportunity to reflect and learn, not only from your own, but from the experiences of others. </a:t>
            </a:r>
          </a:p>
          <a:p>
            <a:r>
              <a:rPr lang="en-GB" altLang="en-US" sz="2000">
                <a:latin typeface="+mj-lt"/>
              </a:rPr>
              <a:t>Open-mindedness</a:t>
            </a:r>
            <a:r>
              <a:rPr lang="en-GB" altLang="en-US" sz="2000" dirty="0">
                <a:latin typeface="+mj-lt"/>
              </a:rPr>
              <a:t>, honesty, self-awareness and humility are the keystones of learning and therefore of effective social work practice.</a:t>
            </a:r>
          </a:p>
          <a:p>
            <a:endParaRPr lang="en-GB" altLang="en-US" sz="1700" dirty="0"/>
          </a:p>
        </p:txBody>
      </p:sp>
      <p:pic>
        <p:nvPicPr>
          <p:cNvPr id="23558" name="Picture 23557" descr="Plant growing in a concrete crack">
            <a:extLst>
              <a:ext uri="{FF2B5EF4-FFF2-40B4-BE49-F238E27FC236}">
                <a16:creationId xmlns:a16="http://schemas.microsoft.com/office/drawing/2014/main" id="{7BDEFB9E-D168-23EA-DF20-B553FCB0124A}"/>
              </a:ext>
            </a:extLst>
          </p:cNvPr>
          <p:cNvPicPr>
            <a:picLocks noChangeAspect="1"/>
          </p:cNvPicPr>
          <p:nvPr/>
        </p:nvPicPr>
        <p:blipFill rotWithShape="1">
          <a:blip r:embed="rId3"/>
          <a:srcRect l="21244" r="39878" b="-1"/>
          <a:stretch/>
        </p:blipFill>
        <p:spPr>
          <a:xfrm>
            <a:off x="6084168" y="1412776"/>
            <a:ext cx="2592288" cy="4450806"/>
          </a:xfrm>
          <a:prstGeom prst="rect">
            <a:avLst/>
          </a:prstGeom>
          <a:effectLst>
            <a:outerShdw blurRad="127000" dist="50800" dir="10800000" sx="99000" sy="99000" algn="r" rotWithShape="0">
              <a:prstClr val="black">
                <a:alpha val="40000"/>
              </a:prstClr>
            </a:outerShdw>
          </a:effectLst>
        </p:spPr>
      </p:pic>
      <p:sp>
        <p:nvSpPr>
          <p:cNvPr id="23556" name="Slide Number Placeholder 3">
            <a:extLst>
              <a:ext uri="{FF2B5EF4-FFF2-40B4-BE49-F238E27FC236}">
                <a16:creationId xmlns:a16="http://schemas.microsoft.com/office/drawing/2014/main" id="{B07CAE92-B262-4EE8-94FD-BBFBC2960E15}"/>
              </a:ext>
            </a:extLst>
          </p:cNvPr>
          <p:cNvSpPr>
            <a:spLocks noGrp="1" noChangeArrowheads="1"/>
          </p:cNvSpPr>
          <p:nvPr>
            <p:ph type="sldNum" sz="quarter" idx="12"/>
          </p:nvPr>
        </p:nvSpPr>
        <p:spPr bwMode="auto">
          <a:xfrm>
            <a:off x="7625901" y="6356350"/>
            <a:ext cx="132631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601F103-7129-4E15-AD65-DE734BD991AC}" type="slidenum">
              <a:rPr lang="en-GB" altLang="en-US">
                <a:solidFill>
                  <a:srgbClr val="FFFFFF"/>
                </a:solidFill>
              </a:rPr>
              <a:pPr>
                <a:spcAft>
                  <a:spcPts val="600"/>
                </a:spcAft>
              </a:pPr>
              <a:t>20</a:t>
            </a:fld>
            <a:endParaRPr lang="en-GB" altLang="en-US">
              <a:solidFill>
                <a:srgbClr val="FFFFFF"/>
              </a:solidFill>
            </a:endParaRPr>
          </a:p>
        </p:txBody>
      </p:sp>
      <p:sp>
        <p:nvSpPr>
          <p:cNvPr id="2" name="Footer Placeholder 1">
            <a:extLst>
              <a:ext uri="{FF2B5EF4-FFF2-40B4-BE49-F238E27FC236}">
                <a16:creationId xmlns:a16="http://schemas.microsoft.com/office/drawing/2014/main" id="{E75E5F0D-9A05-BB1A-1BA2-65CA3EB60FBF}"/>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Light bulb on yellow background with sketched light beams and cord">
            <a:extLst>
              <a:ext uri="{FF2B5EF4-FFF2-40B4-BE49-F238E27FC236}">
                <a16:creationId xmlns:a16="http://schemas.microsoft.com/office/drawing/2014/main" id="{5DB37453-ACEB-7073-ED31-96870A0C2325}"/>
              </a:ext>
            </a:extLst>
          </p:cNvPr>
          <p:cNvPicPr>
            <a:picLocks noChangeAspect="1"/>
          </p:cNvPicPr>
          <p:nvPr/>
        </p:nvPicPr>
        <p:blipFill rotWithShape="1">
          <a:blip r:embed="rId3"/>
          <a:srcRect l="57925" r="13667"/>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3" name="Title 2">
            <a:extLst>
              <a:ext uri="{FF2B5EF4-FFF2-40B4-BE49-F238E27FC236}">
                <a16:creationId xmlns:a16="http://schemas.microsoft.com/office/drawing/2014/main" id="{FC48651F-BC9B-A14F-8F81-17416D06BD96}"/>
              </a:ext>
            </a:extLst>
          </p:cNvPr>
          <p:cNvSpPr>
            <a:spLocks noGrp="1"/>
          </p:cNvSpPr>
          <p:nvPr>
            <p:ph type="title"/>
          </p:nvPr>
        </p:nvSpPr>
        <p:spPr>
          <a:xfrm>
            <a:off x="426388" y="548680"/>
            <a:ext cx="5123391" cy="1322887"/>
          </a:xfrm>
        </p:spPr>
        <p:txBody>
          <a:bodyPr>
            <a:normAutofit/>
          </a:bodyPr>
          <a:lstStyle/>
          <a:p>
            <a:r>
              <a:rPr lang="en-US" sz="4400" b="1" dirty="0"/>
              <a:t>Task 1, Part b</a:t>
            </a:r>
            <a:br>
              <a:rPr lang="en-US" sz="4400" b="1" dirty="0"/>
            </a:br>
            <a:r>
              <a:rPr lang="en-US" sz="2800" b="1" dirty="0"/>
              <a:t>Exercise 4</a:t>
            </a:r>
          </a:p>
        </p:txBody>
      </p:sp>
      <p:sp>
        <p:nvSpPr>
          <p:cNvPr id="4" name="Content Placeholder 3">
            <a:extLst>
              <a:ext uri="{FF2B5EF4-FFF2-40B4-BE49-F238E27FC236}">
                <a16:creationId xmlns:a16="http://schemas.microsoft.com/office/drawing/2014/main" id="{29738707-62C6-C04A-96C0-E47A03DACDDD}"/>
              </a:ext>
            </a:extLst>
          </p:cNvPr>
          <p:cNvSpPr>
            <a:spLocks noGrp="1"/>
          </p:cNvSpPr>
          <p:nvPr>
            <p:ph idx="1"/>
          </p:nvPr>
        </p:nvSpPr>
        <p:spPr>
          <a:xfrm>
            <a:off x="323528" y="1700808"/>
            <a:ext cx="5416410" cy="4401879"/>
          </a:xfrm>
        </p:spPr>
        <p:txBody>
          <a:bodyPr>
            <a:normAutofit/>
          </a:bodyPr>
          <a:lstStyle/>
          <a:p>
            <a:pPr marL="109537" indent="0">
              <a:buNone/>
            </a:pPr>
            <a:endParaRPr lang="en-GB" sz="1700" dirty="0"/>
          </a:p>
          <a:p>
            <a:r>
              <a:rPr lang="en-GB" sz="2400" dirty="0"/>
              <a:t>What new learning needs can you identify for your future professional development? </a:t>
            </a:r>
          </a:p>
          <a:p>
            <a:r>
              <a:rPr lang="en-GB" sz="2400" dirty="0"/>
              <a:t>For instance, are there any learning outcomes that you have not achieved that you identified </a:t>
            </a:r>
            <a:r>
              <a:rPr lang="en-GB" sz="2400"/>
              <a:t>in </a:t>
            </a:r>
            <a:r>
              <a:rPr lang="en-GB" sz="2400" dirty="0"/>
              <a:t>task 1 part a or new areas of learning you would like to take forward?  </a:t>
            </a:r>
          </a:p>
          <a:p>
            <a:pPr marL="109537" indent="0">
              <a:buNone/>
            </a:pPr>
            <a:endParaRPr lang="en-US" sz="1700" dirty="0"/>
          </a:p>
        </p:txBody>
      </p:sp>
      <p:sp>
        <p:nvSpPr>
          <p:cNvPr id="2" name="Slide Number Placeholder 1">
            <a:extLst>
              <a:ext uri="{FF2B5EF4-FFF2-40B4-BE49-F238E27FC236}">
                <a16:creationId xmlns:a16="http://schemas.microsoft.com/office/drawing/2014/main" id="{4EA4C360-9D5B-A346-A0BF-FC7D86A94628}"/>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a:solidFill>
                  <a:srgbClr val="FFFFFF"/>
                </a:solidFill>
              </a:rPr>
              <a:pPr>
                <a:spcAft>
                  <a:spcPts val="600"/>
                </a:spcAft>
                <a:defRPr/>
              </a:pPr>
              <a:t>21</a:t>
            </a:fld>
            <a:endParaRPr lang="en-GB" altLang="en-US">
              <a:solidFill>
                <a:srgbClr val="FFFFFF"/>
              </a:solidFill>
            </a:endParaRPr>
          </a:p>
        </p:txBody>
      </p:sp>
      <p:sp>
        <p:nvSpPr>
          <p:cNvPr id="5" name="Footer Placeholder 4">
            <a:extLst>
              <a:ext uri="{FF2B5EF4-FFF2-40B4-BE49-F238E27FC236}">
                <a16:creationId xmlns:a16="http://schemas.microsoft.com/office/drawing/2014/main" id="{C84712E3-A7D4-2B76-ABDE-8517DB376F33}"/>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4123252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0BB839-4339-A61B-6AEC-0CA8FD2D8C7A}"/>
              </a:ext>
            </a:extLst>
          </p:cNvPr>
          <p:cNvSpPr>
            <a:spLocks noGrp="1"/>
          </p:cNvSpPr>
          <p:nvPr>
            <p:ph type="title"/>
          </p:nvPr>
        </p:nvSpPr>
        <p:spPr>
          <a:xfrm>
            <a:off x="628650" y="365127"/>
            <a:ext cx="7886700" cy="831626"/>
          </a:xfrm>
        </p:spPr>
        <p:txBody>
          <a:bodyPr/>
          <a:lstStyle/>
          <a:p>
            <a:r>
              <a:rPr lang="en-GB" altLang="en-US" sz="3200">
                <a:cs typeface="Arial" panose="020B0604020202020204" pitchFamily="34" charset="0"/>
              </a:rPr>
              <a:t>Continuous Professional Development</a:t>
            </a:r>
            <a:endParaRPr lang="en-US" dirty="0"/>
          </a:p>
        </p:txBody>
      </p:sp>
      <p:sp>
        <p:nvSpPr>
          <p:cNvPr id="2" name="Content Placeholder 1">
            <a:extLst>
              <a:ext uri="{FF2B5EF4-FFF2-40B4-BE49-F238E27FC236}">
                <a16:creationId xmlns:a16="http://schemas.microsoft.com/office/drawing/2014/main" id="{254E63A8-8D8B-4A6B-8F91-BDC5073AD5CA}"/>
              </a:ext>
            </a:extLst>
          </p:cNvPr>
          <p:cNvSpPr>
            <a:spLocks noGrp="1"/>
          </p:cNvSpPr>
          <p:nvPr>
            <p:ph idx="1"/>
          </p:nvPr>
        </p:nvSpPr>
        <p:spPr>
          <a:xfrm>
            <a:off x="755576" y="1340768"/>
            <a:ext cx="7759774" cy="4836195"/>
          </a:xfrm>
        </p:spPr>
        <p:txBody>
          <a:bodyPr/>
          <a:lstStyle/>
          <a:p>
            <a:pPr marL="109537" indent="0">
              <a:buFont typeface="Wingdings 3" panose="05040102010807070707" pitchFamily="18" charset="2"/>
              <a:buNone/>
              <a:defRPr/>
            </a:pPr>
            <a:r>
              <a:rPr lang="en-GB" altLang="en-US" sz="2800" dirty="0">
                <a:latin typeface="+mj-lt"/>
                <a:cs typeface="Arial" panose="020B0604020202020204" pitchFamily="34" charset="0"/>
              </a:rPr>
              <a:t>“A recognised factor of a professional workforce is the proactive use of continued professional development, so that staff can expand their knowledge and skills for effective and continually improving practice. Therefore, it is a central aspect in improving social work practice over time, something that all social care professionals and the individuals who put their faith in that care and support aspire to.”</a:t>
            </a:r>
          </a:p>
          <a:p>
            <a:pPr marL="109537" indent="0">
              <a:buFont typeface="Wingdings 3" panose="05040102010807070707" pitchFamily="18" charset="2"/>
              <a:buNone/>
              <a:defRPr/>
            </a:pPr>
            <a:r>
              <a:rPr lang="en-GB" altLang="en-US" sz="1800" i="1" dirty="0">
                <a:latin typeface="+mj-lt"/>
                <a:cs typeface="Arial" panose="020B0604020202020204" pitchFamily="34" charset="0"/>
              </a:rPr>
              <a:t>Sarah </a:t>
            </a:r>
            <a:r>
              <a:rPr lang="en-GB" altLang="en-US" sz="1800" i="1" err="1">
                <a:latin typeface="+mj-lt"/>
                <a:cs typeface="Arial" panose="020B0604020202020204" pitchFamily="34" charset="0"/>
              </a:rPr>
              <a:t>Rochira</a:t>
            </a:r>
            <a:r>
              <a:rPr lang="en-GB" altLang="en-US" sz="1800" i="1" dirty="0">
                <a:latin typeface="+mj-lt"/>
                <a:cs typeface="Arial" panose="020B0604020202020204" pitchFamily="34" charset="0"/>
              </a:rPr>
              <a:t> - Older Peoples’ Commissioner for Wales – 2014</a:t>
            </a:r>
          </a:p>
          <a:p>
            <a:pPr>
              <a:defRPr/>
            </a:pPr>
            <a:endParaRPr lang="en-GB" dirty="0"/>
          </a:p>
        </p:txBody>
      </p:sp>
      <p:sp>
        <p:nvSpPr>
          <p:cNvPr id="3" name="Footer Placeholder 2">
            <a:extLst>
              <a:ext uri="{FF2B5EF4-FFF2-40B4-BE49-F238E27FC236}">
                <a16:creationId xmlns:a16="http://schemas.microsoft.com/office/drawing/2014/main" id="{8226C6A6-A1C7-9B30-6278-CF38DEF75A3B}"/>
              </a:ext>
            </a:extLst>
          </p:cNvPr>
          <p:cNvSpPr>
            <a:spLocks noGrp="1"/>
          </p:cNvSpPr>
          <p:nvPr>
            <p:ph type="ftr" sz="quarter" idx="11"/>
          </p:nvPr>
        </p:nvSpPr>
        <p:spPr/>
        <p:txBody>
          <a:bodyPr/>
          <a:lstStyle/>
          <a:p>
            <a:r>
              <a:rPr lang="en-GB"/>
              <a:t>Porth Agored Social Work  Consolidation Programme </a:t>
            </a:r>
          </a:p>
          <a:p>
            <a:r>
              <a:rPr lang="en-GB"/>
              <a:t>
</a:t>
            </a:r>
          </a:p>
        </p:txBody>
      </p:sp>
      <p:sp>
        <p:nvSpPr>
          <p:cNvPr id="25603" name="Slide Number Placeholder 5">
            <a:extLst>
              <a:ext uri="{FF2B5EF4-FFF2-40B4-BE49-F238E27FC236}">
                <a16:creationId xmlns:a16="http://schemas.microsoft.com/office/drawing/2014/main" id="{30D3F646-E0A7-4F92-A356-6665AB2EDB0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6E4E1D-CCCA-4088-B14D-03A2B33F0BB2}" type="slidenum">
              <a:rPr lang="en-GB" altLang="en-US" smtClean="0"/>
              <a:pPr/>
              <a:t>22</a:t>
            </a:fld>
            <a:endParaRPr lang="en-GB" altLang="en-US"/>
          </a:p>
        </p:txBody>
      </p:sp>
      <p:pic>
        <p:nvPicPr>
          <p:cNvPr id="8" name="Picture 3">
            <a:extLst>
              <a:ext uri="{FF2B5EF4-FFF2-40B4-BE49-F238E27FC236}">
                <a16:creationId xmlns:a16="http://schemas.microsoft.com/office/drawing/2014/main" id="{65589BFD-0B46-4773-8D75-BF95D622EA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28950" y="5335413"/>
            <a:ext cx="2308055" cy="1556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362AAC5-12C3-4CFA-A050-E4D1CB676820}"/>
              </a:ext>
            </a:extLst>
          </p:cNvPr>
          <p:cNvSpPr>
            <a:spLocks noGrp="1"/>
          </p:cNvSpPr>
          <p:nvPr>
            <p:ph type="title"/>
          </p:nvPr>
        </p:nvSpPr>
        <p:spPr>
          <a:xfrm>
            <a:off x="139907" y="337337"/>
            <a:ext cx="7056784" cy="994172"/>
          </a:xfrm>
        </p:spPr>
        <p:txBody>
          <a:bodyPr>
            <a:normAutofit/>
          </a:bodyPr>
          <a:lstStyle/>
          <a:p>
            <a:r>
              <a:rPr lang="en-GB" sz="3200" b="1" dirty="0"/>
              <a:t>Why is the feedback we receive from individuals we work with so important?</a:t>
            </a:r>
          </a:p>
        </p:txBody>
      </p:sp>
      <p:sp>
        <p:nvSpPr>
          <p:cNvPr id="2" name="Content Placeholder 1">
            <a:extLst>
              <a:ext uri="{FF2B5EF4-FFF2-40B4-BE49-F238E27FC236}">
                <a16:creationId xmlns:a16="http://schemas.microsoft.com/office/drawing/2014/main" id="{2BC8A03C-B786-4921-A578-767BD7AF56AA}"/>
              </a:ext>
            </a:extLst>
          </p:cNvPr>
          <p:cNvSpPr>
            <a:spLocks noGrp="1"/>
          </p:cNvSpPr>
          <p:nvPr>
            <p:ph idx="1"/>
          </p:nvPr>
        </p:nvSpPr>
        <p:spPr>
          <a:xfrm>
            <a:off x="646219" y="1191973"/>
            <a:ext cx="5129966" cy="4831604"/>
          </a:xfrm>
        </p:spPr>
        <p:txBody>
          <a:bodyPr anchor="ctr">
            <a:normAutofit/>
          </a:bodyPr>
          <a:lstStyle/>
          <a:p>
            <a:r>
              <a:rPr lang="en-GB" sz="2000" dirty="0"/>
              <a:t>To demonstrate our commitment to valuing equally everyone's expertise</a:t>
            </a:r>
          </a:p>
          <a:p>
            <a:r>
              <a:rPr lang="en-GB" sz="2000" dirty="0"/>
              <a:t>To understand the viewpoint of the people we work with and listen to their views in line with the Social Services and </a:t>
            </a:r>
            <a:r>
              <a:rPr lang="en-GB" sz="2000"/>
              <a:t>Well-being </a:t>
            </a:r>
            <a:r>
              <a:rPr lang="en-GB" sz="2000" dirty="0"/>
              <a:t>(Wales) Act 2014</a:t>
            </a:r>
          </a:p>
          <a:p>
            <a:r>
              <a:rPr lang="en-GB" sz="2000" dirty="0"/>
              <a:t>To work within our own Code of Professional Practice (Social Care Wales, 2026)</a:t>
            </a:r>
          </a:p>
          <a:p>
            <a:r>
              <a:rPr lang="en-GB" sz="2000" dirty="0"/>
              <a:t>To involve </a:t>
            </a:r>
            <a:r>
              <a:rPr lang="en-GB" sz="2000"/>
              <a:t>the </a:t>
            </a:r>
            <a:r>
              <a:rPr lang="en-GB" sz="2000" dirty="0"/>
              <a:t>people we work with in our own professional development and learning</a:t>
            </a:r>
          </a:p>
          <a:p>
            <a:r>
              <a:rPr lang="en-GB" sz="2000" dirty="0"/>
              <a:t>To enhance the experience of the people we work with. </a:t>
            </a:r>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Graphic 7" descr="Connections">
            <a:extLst>
              <a:ext uri="{FF2B5EF4-FFF2-40B4-BE49-F238E27FC236}">
                <a16:creationId xmlns:a16="http://schemas.microsoft.com/office/drawing/2014/main" id="{2FB9CC6A-4108-6908-5117-10C089A6E3B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
        <p:nvSpPr>
          <p:cNvPr id="4" name="Slide Number Placeholder 3">
            <a:extLst>
              <a:ext uri="{FF2B5EF4-FFF2-40B4-BE49-F238E27FC236}">
                <a16:creationId xmlns:a16="http://schemas.microsoft.com/office/drawing/2014/main" id="{28CC71B8-0971-4803-B02A-BBC66D9DFEA9}"/>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E07D619C-9A2E-4280-B9DB-349F82AE6CEA}" type="slidenum">
              <a:rPr lang="en-GB" altLang="en-US" sz="920">
                <a:solidFill>
                  <a:srgbClr val="FFFFFF"/>
                </a:solidFill>
              </a:rPr>
              <a:pPr>
                <a:spcAft>
                  <a:spcPts val="600"/>
                </a:spcAft>
                <a:defRPr/>
              </a:pPr>
              <a:t>23</a:t>
            </a:fld>
            <a:endParaRPr lang="en-GB" altLang="en-US" sz="920">
              <a:solidFill>
                <a:srgbClr val="FFFFFF"/>
              </a:solidFill>
            </a:endParaRPr>
          </a:p>
        </p:txBody>
      </p:sp>
      <p:sp>
        <p:nvSpPr>
          <p:cNvPr id="5" name="Footer Placeholder 4">
            <a:extLst>
              <a:ext uri="{FF2B5EF4-FFF2-40B4-BE49-F238E27FC236}">
                <a16:creationId xmlns:a16="http://schemas.microsoft.com/office/drawing/2014/main" id="{EC87CA4C-4C52-FAE3-0FB3-659CEB859CCE}"/>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5191354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64ED142-68AA-4727-B33F-F69453CD3D9D}"/>
              </a:ext>
            </a:extLst>
          </p:cNvPr>
          <p:cNvSpPr>
            <a:spLocks noGrp="1"/>
          </p:cNvSpPr>
          <p:nvPr>
            <p:ph type="title"/>
          </p:nvPr>
        </p:nvSpPr>
        <p:spPr>
          <a:xfrm>
            <a:off x="457200" y="273050"/>
            <a:ext cx="3178696" cy="791375"/>
          </a:xfrm>
        </p:spPr>
        <p:txBody>
          <a:bodyPr>
            <a:normAutofit/>
          </a:bodyPr>
          <a:lstStyle/>
          <a:p>
            <a:r>
              <a:rPr lang="en-GB" sz="2400" dirty="0"/>
              <a:t>What do the people we work with say? </a:t>
            </a:r>
          </a:p>
        </p:txBody>
      </p:sp>
      <p:sp>
        <p:nvSpPr>
          <p:cNvPr id="11" name="Content Placeholder 10">
            <a:extLst>
              <a:ext uri="{FF2B5EF4-FFF2-40B4-BE49-F238E27FC236}">
                <a16:creationId xmlns:a16="http://schemas.microsoft.com/office/drawing/2014/main" id="{A7B1DF68-B9DC-4398-98D0-7F2827AA11EF}"/>
              </a:ext>
            </a:extLst>
          </p:cNvPr>
          <p:cNvSpPr>
            <a:spLocks noGrp="1"/>
          </p:cNvSpPr>
          <p:nvPr>
            <p:ph sz="half" idx="2"/>
          </p:nvPr>
        </p:nvSpPr>
        <p:spPr/>
        <p:txBody>
          <a:bodyPr/>
          <a:lstStyle/>
          <a:p>
            <a:endParaRPr lang="en-GB"/>
          </a:p>
        </p:txBody>
      </p:sp>
      <p:sp>
        <p:nvSpPr>
          <p:cNvPr id="13" name="Content Placeholder 12">
            <a:extLst>
              <a:ext uri="{FF2B5EF4-FFF2-40B4-BE49-F238E27FC236}">
                <a16:creationId xmlns:a16="http://schemas.microsoft.com/office/drawing/2014/main" id="{DC575EAB-2E3D-4366-B864-107BAF7B50B5}"/>
              </a:ext>
            </a:extLst>
          </p:cNvPr>
          <p:cNvSpPr>
            <a:spLocks noGrp="1"/>
          </p:cNvSpPr>
          <p:nvPr>
            <p:ph sz="quarter" idx="4"/>
          </p:nvPr>
        </p:nvSpPr>
        <p:spPr>
          <a:xfrm>
            <a:off x="4612164" y="332656"/>
            <a:ext cx="4041775" cy="5231989"/>
          </a:xfrm>
        </p:spPr>
        <p:txBody>
          <a:bodyPr/>
          <a:lstStyle/>
          <a:p>
            <a:pPr marL="109537" indent="0">
              <a:buNone/>
            </a:pPr>
            <a:r>
              <a:rPr lang="en-GB" dirty="0"/>
              <a:t>What social workers are saying</a:t>
            </a:r>
          </a:p>
        </p:txBody>
      </p:sp>
      <p:sp>
        <p:nvSpPr>
          <p:cNvPr id="4" name="Slide Number Placeholder 3">
            <a:extLst>
              <a:ext uri="{FF2B5EF4-FFF2-40B4-BE49-F238E27FC236}">
                <a16:creationId xmlns:a16="http://schemas.microsoft.com/office/drawing/2014/main" id="{A316CAEA-A123-4440-A79D-9717E98C31AA}"/>
              </a:ext>
            </a:extLst>
          </p:cNvPr>
          <p:cNvSpPr>
            <a:spLocks noGrp="1"/>
          </p:cNvSpPr>
          <p:nvPr>
            <p:ph type="sldNum" sz="quarter" idx="12"/>
          </p:nvPr>
        </p:nvSpPr>
        <p:spPr/>
        <p:txBody>
          <a:bodyPr/>
          <a:lstStyle/>
          <a:p>
            <a:pPr>
              <a:defRPr/>
            </a:pPr>
            <a:fld id="{E07D619C-9A2E-4280-B9DB-349F82AE6CEA}" type="slidenum">
              <a:rPr lang="en-GB" altLang="en-US" smtClean="0"/>
              <a:pPr>
                <a:defRPr/>
              </a:pPr>
              <a:t>24</a:t>
            </a:fld>
            <a:endParaRPr lang="en-GB" altLang="en-US"/>
          </a:p>
        </p:txBody>
      </p:sp>
      <p:sp>
        <p:nvSpPr>
          <p:cNvPr id="7" name="Speech Bubble: Oval 6">
            <a:extLst>
              <a:ext uri="{FF2B5EF4-FFF2-40B4-BE49-F238E27FC236}">
                <a16:creationId xmlns:a16="http://schemas.microsoft.com/office/drawing/2014/main" id="{ADB838F4-A1EB-4B06-8BA2-2279C571668A}"/>
              </a:ext>
            </a:extLst>
          </p:cNvPr>
          <p:cNvSpPr/>
          <p:nvPr/>
        </p:nvSpPr>
        <p:spPr>
          <a:xfrm>
            <a:off x="211577" y="1471943"/>
            <a:ext cx="4650043" cy="471772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Cavolini" panose="03000502040302020204" pitchFamily="66" charset="0"/>
                <a:cs typeface="Cavolini" panose="03000502040302020204" pitchFamily="66" charset="0"/>
              </a:rPr>
              <a:t>As an individual </a:t>
            </a:r>
          </a:p>
          <a:p>
            <a:pPr algn="ctr"/>
            <a:r>
              <a:rPr lang="en-GB" sz="2000" dirty="0">
                <a:latin typeface="Cavolini" panose="03000502040302020204" pitchFamily="66" charset="0"/>
                <a:cs typeface="Cavolini" panose="03000502040302020204" pitchFamily="66" charset="0"/>
              </a:rPr>
              <a:t>who uses </a:t>
            </a:r>
            <a:r>
              <a:rPr lang="en-GB" sz="2000">
                <a:latin typeface="Cavolini" panose="03000502040302020204" pitchFamily="66" charset="0"/>
                <a:cs typeface="Cavolini" panose="03000502040302020204" pitchFamily="66" charset="0"/>
              </a:rPr>
              <a:t>services,</a:t>
            </a:r>
            <a:r>
              <a:rPr lang="en-GB" sz="2000" dirty="0">
                <a:latin typeface="Cavolini" panose="03000502040302020204" pitchFamily="66" charset="0"/>
                <a:cs typeface="Cavolini" panose="03000502040302020204" pitchFamily="66" charset="0"/>
              </a:rPr>
              <a:t> I have not been asked for feedback from any social worker in 20 years! I think the opportunity to do this would have empowered me and helped me to feel better listened to and understood which I would value. </a:t>
            </a:r>
          </a:p>
        </p:txBody>
      </p:sp>
      <p:sp>
        <p:nvSpPr>
          <p:cNvPr id="14" name="Speech Bubble: Oval 13">
            <a:extLst>
              <a:ext uri="{FF2B5EF4-FFF2-40B4-BE49-F238E27FC236}">
                <a16:creationId xmlns:a16="http://schemas.microsoft.com/office/drawing/2014/main" id="{669D0465-F910-44CE-B84F-7F6679F50586}"/>
              </a:ext>
            </a:extLst>
          </p:cNvPr>
          <p:cNvSpPr/>
          <p:nvPr/>
        </p:nvSpPr>
        <p:spPr>
          <a:xfrm>
            <a:off x="4992466" y="1038433"/>
            <a:ext cx="3792319" cy="3462302"/>
          </a:xfrm>
          <a:prstGeom prst="wedgeEllipseCallou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volini" panose="03000502040302020204" pitchFamily="66" charset="0"/>
                <a:cs typeface="Cavolini" panose="03000502040302020204" pitchFamily="66" charset="0"/>
              </a:rPr>
              <a:t>As a professional, </a:t>
            </a:r>
          </a:p>
          <a:p>
            <a:pPr algn="ctr"/>
            <a:r>
              <a:rPr lang="en-GB" dirty="0">
                <a:latin typeface="Cavolini" panose="03000502040302020204" pitchFamily="66" charset="0"/>
                <a:cs typeface="Cavolini" panose="03000502040302020204" pitchFamily="66" charset="0"/>
              </a:rPr>
              <a:t>I value feedback from individuals I work with</a:t>
            </a:r>
            <a:r>
              <a:rPr lang="en-GB">
                <a:latin typeface="Cavolini" panose="03000502040302020204" pitchFamily="66" charset="0"/>
                <a:cs typeface="Cavolini" panose="03000502040302020204" pitchFamily="66" charset="0"/>
              </a:rPr>
              <a:t>.</a:t>
            </a:r>
            <a:r>
              <a:rPr lang="en-GB" dirty="0">
                <a:latin typeface="Cavolini" panose="03000502040302020204" pitchFamily="66" charset="0"/>
                <a:cs typeface="Cavolini" panose="03000502040302020204" pitchFamily="66" charset="0"/>
              </a:rPr>
              <a:t> I feel it is vital in informing my practice to be able to reflect and develop my skills.</a:t>
            </a:r>
          </a:p>
        </p:txBody>
      </p:sp>
      <p:sp>
        <p:nvSpPr>
          <p:cNvPr id="2" name="Footer Placeholder 1">
            <a:extLst>
              <a:ext uri="{FF2B5EF4-FFF2-40B4-BE49-F238E27FC236}">
                <a16:creationId xmlns:a16="http://schemas.microsoft.com/office/drawing/2014/main" id="{776C6F39-FD32-9320-6C74-0B2560D41368}"/>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6709168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50B2142-71D5-4762-8817-19E007539A5D}"/>
              </a:ext>
            </a:extLst>
          </p:cNvPr>
          <p:cNvSpPr>
            <a:spLocks noGrp="1"/>
          </p:cNvSpPr>
          <p:nvPr>
            <p:ph type="title"/>
          </p:nvPr>
        </p:nvSpPr>
        <p:spPr>
          <a:xfrm>
            <a:off x="2339752" y="-19541"/>
            <a:ext cx="7372350" cy="1325880"/>
          </a:xfrm>
        </p:spPr>
        <p:txBody>
          <a:bodyPr anchor="b">
            <a:normAutofit fontScale="90000"/>
          </a:bodyPr>
          <a:lstStyle/>
          <a:p>
            <a:pPr algn="ctr"/>
            <a:br>
              <a:rPr lang="en-GB" sz="1700" b="1" dirty="0">
                <a:solidFill>
                  <a:schemeClr val="tx2"/>
                </a:solidFill>
              </a:rPr>
            </a:br>
            <a:br>
              <a:rPr lang="en-GB" sz="1700" b="1" dirty="0">
                <a:solidFill>
                  <a:schemeClr val="tx2"/>
                </a:solidFill>
              </a:rPr>
            </a:br>
            <a:r>
              <a:rPr lang="en-GB" sz="3600" b="1" dirty="0">
                <a:solidFill>
                  <a:schemeClr val="tx2"/>
                </a:solidFill>
              </a:rPr>
              <a:t>Task 1 b – Question 2</a:t>
            </a:r>
            <a:br>
              <a:rPr lang="en-GB" sz="1700" dirty="0">
                <a:solidFill>
                  <a:schemeClr val="tx2"/>
                </a:solidFill>
              </a:rPr>
            </a:br>
            <a:br>
              <a:rPr lang="en-GB" sz="1700" dirty="0">
                <a:solidFill>
                  <a:schemeClr val="tx2"/>
                </a:solidFill>
              </a:rPr>
            </a:br>
            <a:endParaRPr lang="en-GB" sz="1700" dirty="0">
              <a:solidFill>
                <a:schemeClr val="tx2"/>
              </a:solidFill>
            </a:endParaRPr>
          </a:p>
        </p:txBody>
      </p:sp>
      <p:grpSp>
        <p:nvGrpSpPr>
          <p:cNvPr id="26" name="Group 25">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27" name="Freeform: Shape 26">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Range of moods sticky notes">
            <a:extLst>
              <a:ext uri="{FF2B5EF4-FFF2-40B4-BE49-F238E27FC236}">
                <a16:creationId xmlns:a16="http://schemas.microsoft.com/office/drawing/2014/main" id="{A9C94F61-5410-C405-D1BD-603CB5967C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620775"/>
            <a:ext cx="3716020" cy="2480443"/>
          </a:xfrm>
          <a:prstGeom prst="rect">
            <a:avLst/>
          </a:prstGeom>
        </p:spPr>
      </p:pic>
      <p:sp>
        <p:nvSpPr>
          <p:cNvPr id="4" name="Content Placeholder 3">
            <a:extLst>
              <a:ext uri="{FF2B5EF4-FFF2-40B4-BE49-F238E27FC236}">
                <a16:creationId xmlns:a16="http://schemas.microsoft.com/office/drawing/2014/main" id="{4118D0E3-5A31-4CE3-90CC-BE52753698E1}"/>
              </a:ext>
            </a:extLst>
          </p:cNvPr>
          <p:cNvSpPr>
            <a:spLocks noGrp="1"/>
          </p:cNvSpPr>
          <p:nvPr>
            <p:ph idx="1"/>
          </p:nvPr>
        </p:nvSpPr>
        <p:spPr>
          <a:xfrm>
            <a:off x="4218832" y="1196752"/>
            <a:ext cx="4601640" cy="5023073"/>
          </a:xfrm>
        </p:spPr>
        <p:txBody>
          <a:bodyPr anchor="ctr">
            <a:noAutofit/>
          </a:bodyPr>
          <a:lstStyle/>
          <a:p>
            <a:pPr marL="0" indent="0">
              <a:buNone/>
            </a:pPr>
            <a:r>
              <a:rPr lang="en-GB" sz="2000" b="1" dirty="0">
                <a:solidFill>
                  <a:schemeClr val="tx2"/>
                </a:solidFill>
              </a:rPr>
              <a:t>Exercise 5 </a:t>
            </a:r>
          </a:p>
          <a:p>
            <a:pPr marL="0" indent="0">
              <a:buNone/>
            </a:pPr>
            <a:r>
              <a:rPr lang="en-GB" sz="2000" dirty="0">
                <a:solidFill>
                  <a:schemeClr val="tx2"/>
                </a:solidFill>
                <a:latin typeface="Arial" panose="020B0604020202020204" pitchFamily="34" charset="0"/>
                <a:cs typeface="Arial" panose="020B0604020202020204" pitchFamily="34" charset="0"/>
              </a:rPr>
              <a:t>Reflect on feedback you have received from individuals in need of care and support and/or their carers that you have worked with.</a:t>
            </a:r>
          </a:p>
          <a:p>
            <a:pPr marL="0" indent="0">
              <a:buNone/>
            </a:pPr>
            <a:r>
              <a:rPr lang="en-GB" sz="2000" dirty="0">
                <a:solidFill>
                  <a:schemeClr val="tx2"/>
                </a:solidFill>
                <a:effectLst/>
                <a:latin typeface="Arial" panose="020B0604020202020204" pitchFamily="34" charset="0"/>
                <a:ea typeface="Calibri" panose="020F0502020204030204" pitchFamily="34" charset="0"/>
                <a:cs typeface="Arial" panose="020B0604020202020204" pitchFamily="34" charset="0"/>
              </a:rPr>
              <a:t>Consider how this information has helped shape your practice and future professional development.</a:t>
            </a:r>
            <a:endParaRPr lang="en-GB" sz="2000" dirty="0">
              <a:solidFill>
                <a:schemeClr val="tx2"/>
              </a:solidFill>
            </a:endParaRPr>
          </a:p>
          <a:p>
            <a:pPr marL="0" indent="0">
              <a:buNone/>
            </a:pPr>
            <a:r>
              <a:rPr lang="en-GB" sz="2000" b="1" dirty="0">
                <a:solidFill>
                  <a:schemeClr val="tx2"/>
                </a:solidFill>
              </a:rPr>
              <a:t>Please note:</a:t>
            </a:r>
          </a:p>
          <a:p>
            <a:r>
              <a:rPr lang="en-GB" sz="2000" dirty="0">
                <a:solidFill>
                  <a:schemeClr val="tx2"/>
                </a:solidFill>
              </a:rPr>
              <a:t>This can be any feedback you have received; a compliment, a complaint, a casual comment or it can be taken from the observation (task 2) if relevant. </a:t>
            </a:r>
          </a:p>
          <a:p>
            <a:r>
              <a:rPr lang="en-GB" sz="2000" dirty="0">
                <a:solidFill>
                  <a:schemeClr val="tx2"/>
                </a:solidFill>
              </a:rPr>
              <a:t>This must be feedback </a:t>
            </a:r>
            <a:r>
              <a:rPr lang="en-GB" sz="2000">
                <a:solidFill>
                  <a:schemeClr val="tx2"/>
                </a:solidFill>
              </a:rPr>
              <a:t>from </a:t>
            </a:r>
            <a:r>
              <a:rPr lang="en-GB" sz="2000" dirty="0">
                <a:solidFill>
                  <a:schemeClr val="tx2"/>
                </a:solidFill>
              </a:rPr>
              <a:t>individuals in need of care and support</a:t>
            </a:r>
            <a:r>
              <a:rPr lang="en-GB" sz="2000">
                <a:solidFill>
                  <a:schemeClr val="tx2"/>
                </a:solidFill>
              </a:rPr>
              <a:t>,</a:t>
            </a:r>
            <a:r>
              <a:rPr lang="en-GB" sz="2000" dirty="0">
                <a:solidFill>
                  <a:schemeClr val="tx2"/>
                </a:solidFill>
              </a:rPr>
              <a:t> not other professionals. </a:t>
            </a:r>
          </a:p>
        </p:txBody>
      </p:sp>
      <p:sp>
        <p:nvSpPr>
          <p:cNvPr id="2" name="Slide Number Placeholder 1">
            <a:extLst>
              <a:ext uri="{FF2B5EF4-FFF2-40B4-BE49-F238E27FC236}">
                <a16:creationId xmlns:a16="http://schemas.microsoft.com/office/drawing/2014/main" id="{7218D867-0E6D-441A-9173-7078C02FE3A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smtClean="0"/>
              <a:pPr>
                <a:spcAft>
                  <a:spcPts val="600"/>
                </a:spcAft>
                <a:defRPr/>
              </a:pPr>
              <a:t>25</a:t>
            </a:fld>
            <a:endParaRPr lang="en-GB" altLang="en-US" dirty="0"/>
          </a:p>
        </p:txBody>
      </p:sp>
      <p:grpSp>
        <p:nvGrpSpPr>
          <p:cNvPr id="32" name="Group 31">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33" name="Freeform: Shape 32">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6" name="Freeform: Shape 35">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Footer Placeholder 4">
            <a:extLst>
              <a:ext uri="{FF2B5EF4-FFF2-40B4-BE49-F238E27FC236}">
                <a16:creationId xmlns:a16="http://schemas.microsoft.com/office/drawing/2014/main" id="{EFB3929B-2531-3104-9BB4-F25C74E76E92}"/>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0962457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3" name="Rectangle 28682">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5" name="Rectangle 28684">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729C854-27E8-46F8-8554-81A1129A6E6B}"/>
              </a:ext>
            </a:extLst>
          </p:cNvPr>
          <p:cNvSpPr>
            <a:spLocks noGrp="1"/>
          </p:cNvSpPr>
          <p:nvPr>
            <p:ph type="title"/>
          </p:nvPr>
        </p:nvSpPr>
        <p:spPr>
          <a:xfrm>
            <a:off x="2521323" y="321789"/>
            <a:ext cx="7372350" cy="1325880"/>
          </a:xfrm>
        </p:spPr>
        <p:txBody>
          <a:bodyPr anchor="b">
            <a:normAutofit fontScale="90000"/>
          </a:bodyPr>
          <a:lstStyle/>
          <a:p>
            <a:pPr algn="ctr">
              <a:defRPr/>
            </a:pPr>
            <a:r>
              <a:rPr lang="en-GB" sz="3600" b="1" dirty="0">
                <a:solidFill>
                  <a:schemeClr val="tx2"/>
                </a:solidFill>
                <a:latin typeface="Arial" panose="020B0604020202020204" pitchFamily="34" charset="0"/>
                <a:cs typeface="Arial" panose="020B0604020202020204" pitchFamily="34" charset="0"/>
              </a:rPr>
              <a:t>Completion of the Portfolio</a:t>
            </a:r>
            <a:br>
              <a:rPr lang="en-GB" sz="2900" dirty="0">
                <a:solidFill>
                  <a:schemeClr val="tx2"/>
                </a:solidFill>
                <a:latin typeface="Arial" panose="020B0604020202020204" pitchFamily="34" charset="0"/>
                <a:cs typeface="Arial" panose="020B0604020202020204" pitchFamily="34" charset="0"/>
              </a:rPr>
            </a:br>
            <a:br>
              <a:rPr lang="en-GB" sz="2900" dirty="0">
                <a:solidFill>
                  <a:schemeClr val="tx2"/>
                </a:solidFill>
                <a:latin typeface="Arial" panose="020B0604020202020204" pitchFamily="34" charset="0"/>
                <a:cs typeface="Arial" panose="020B0604020202020204" pitchFamily="34" charset="0"/>
              </a:rPr>
            </a:br>
            <a:endParaRPr lang="en-GB" sz="2900" dirty="0">
              <a:solidFill>
                <a:schemeClr val="tx2"/>
              </a:solidFill>
              <a:latin typeface="Arial" panose="020B0604020202020204" pitchFamily="34" charset="0"/>
              <a:cs typeface="Arial" panose="020B0604020202020204" pitchFamily="34" charset="0"/>
            </a:endParaRPr>
          </a:p>
        </p:txBody>
      </p:sp>
      <p:grpSp>
        <p:nvGrpSpPr>
          <p:cNvPr id="28687" name="Group 28686">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28688" name="Freeform: Shape 28687">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9" name="Freeform: Shape 28688">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0" name="Freeform: Shape 28689">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1" name="Freeform: Shape 28690">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680" name="Graphic 28679" descr="CheckList">
            <a:extLst>
              <a:ext uri="{FF2B5EF4-FFF2-40B4-BE49-F238E27FC236}">
                <a16:creationId xmlns:a16="http://schemas.microsoft.com/office/drawing/2014/main" id="{5D3E2273-EF0B-341F-F6E5-7EFFEA1E0C9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1520" y="2190472"/>
            <a:ext cx="3217333" cy="3217333"/>
          </a:xfrm>
          <a:prstGeom prst="rect">
            <a:avLst/>
          </a:prstGeom>
        </p:spPr>
      </p:pic>
      <p:sp>
        <p:nvSpPr>
          <p:cNvPr id="2" name="Content Placeholder 1">
            <a:extLst>
              <a:ext uri="{FF2B5EF4-FFF2-40B4-BE49-F238E27FC236}">
                <a16:creationId xmlns:a16="http://schemas.microsoft.com/office/drawing/2014/main" id="{450DE540-EE10-443B-8859-B9F75996601C}"/>
              </a:ext>
            </a:extLst>
          </p:cNvPr>
          <p:cNvSpPr>
            <a:spLocks noGrp="1"/>
          </p:cNvSpPr>
          <p:nvPr>
            <p:ph idx="1"/>
          </p:nvPr>
        </p:nvSpPr>
        <p:spPr>
          <a:xfrm>
            <a:off x="3595566" y="1124744"/>
            <a:ext cx="4942487" cy="4930301"/>
          </a:xfrm>
        </p:spPr>
        <p:txBody>
          <a:bodyPr anchor="ctr">
            <a:normAutofit/>
          </a:bodyPr>
          <a:lstStyle/>
          <a:p>
            <a:pPr marL="109537" indent="0">
              <a:buNone/>
              <a:defRPr/>
            </a:pPr>
            <a:r>
              <a:rPr lang="en-GB" sz="2000" b="1" dirty="0">
                <a:solidFill>
                  <a:schemeClr val="tx2"/>
                </a:solidFill>
                <a:latin typeface="+mj-lt"/>
                <a:cs typeface="Arial" panose="020B0604020202020204" pitchFamily="34" charset="0"/>
              </a:rPr>
              <a:t>Marking Criteria </a:t>
            </a:r>
          </a:p>
          <a:p>
            <a:pPr>
              <a:defRPr/>
            </a:pPr>
            <a:r>
              <a:rPr lang="en-GB" sz="2000" dirty="0">
                <a:solidFill>
                  <a:schemeClr val="tx2"/>
                </a:solidFill>
              </a:rPr>
              <a:t>The marking criteria </a:t>
            </a:r>
            <a:r>
              <a:rPr lang="en-GB" sz="2000">
                <a:solidFill>
                  <a:schemeClr val="tx2"/>
                </a:solidFill>
              </a:rPr>
              <a:t>give </a:t>
            </a:r>
            <a:r>
              <a:rPr lang="en-GB" sz="2000" dirty="0">
                <a:solidFill>
                  <a:schemeClr val="tx2"/>
                </a:solidFill>
              </a:rPr>
              <a:t>the minimum standards that </a:t>
            </a:r>
            <a:r>
              <a:rPr lang="en-GB" sz="2000">
                <a:solidFill>
                  <a:schemeClr val="tx2"/>
                </a:solidFill>
              </a:rPr>
              <a:t>need</a:t>
            </a:r>
            <a:r>
              <a:rPr lang="en-GB" sz="2000" dirty="0">
                <a:solidFill>
                  <a:schemeClr val="tx2"/>
                </a:solidFill>
              </a:rPr>
              <a:t> to be met to achieve a pass as well as a further explanation as to how to achieve higher marks</a:t>
            </a:r>
          </a:p>
          <a:p>
            <a:pPr>
              <a:defRPr/>
            </a:pPr>
            <a:r>
              <a:rPr lang="en-GB" sz="2000" dirty="0">
                <a:solidFill>
                  <a:schemeClr val="tx2"/>
                </a:solidFill>
              </a:rPr>
              <a:t>It is important you refer to this to make sure you meet the criteria</a:t>
            </a:r>
          </a:p>
          <a:p>
            <a:pPr>
              <a:defRPr/>
            </a:pPr>
            <a:r>
              <a:rPr lang="en-GB" sz="2000" dirty="0">
                <a:solidFill>
                  <a:schemeClr val="tx2"/>
                </a:solidFill>
              </a:rPr>
              <a:t>Take some time to look through the marking criteria for each task</a:t>
            </a:r>
          </a:p>
          <a:p>
            <a:pPr>
              <a:defRPr/>
            </a:pPr>
            <a:r>
              <a:rPr lang="en-GB" sz="2000" dirty="0">
                <a:solidFill>
                  <a:schemeClr val="tx2"/>
                </a:solidFill>
              </a:rPr>
              <a:t>You must meet every element of the marking criteria and answer all elements of the question to pass. </a:t>
            </a:r>
          </a:p>
          <a:p>
            <a:pPr marL="109537" indent="0">
              <a:buFont typeface="Wingdings 3" panose="05040102010807070707" pitchFamily="18" charset="2"/>
              <a:buNone/>
              <a:defRPr/>
            </a:pPr>
            <a:endParaRPr lang="en-GB" sz="1500" dirty="0">
              <a:solidFill>
                <a:schemeClr val="tx2"/>
              </a:solidFill>
            </a:endParaRPr>
          </a:p>
          <a:p>
            <a:pPr>
              <a:defRPr/>
            </a:pPr>
            <a:endParaRPr lang="en-GB" sz="1500" dirty="0">
              <a:solidFill>
                <a:schemeClr val="tx2"/>
              </a:solidFill>
            </a:endParaRPr>
          </a:p>
        </p:txBody>
      </p:sp>
      <p:sp>
        <p:nvSpPr>
          <p:cNvPr id="28676" name="Slide Number Placeholder 4">
            <a:extLst>
              <a:ext uri="{FF2B5EF4-FFF2-40B4-BE49-F238E27FC236}">
                <a16:creationId xmlns:a16="http://schemas.microsoft.com/office/drawing/2014/main" id="{5FCB9FF2-04CD-43C0-A7C1-7369C53BDD7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546F8E-EC14-4A1D-A458-89EB3E0A95BC}" type="slidenum">
              <a:rPr lang="en-GB" altLang="en-US" smtClean="0"/>
              <a:pPr>
                <a:spcAft>
                  <a:spcPts val="600"/>
                </a:spcAft>
              </a:pPr>
              <a:t>26</a:t>
            </a:fld>
            <a:endParaRPr lang="en-GB" altLang="en-US"/>
          </a:p>
        </p:txBody>
      </p:sp>
      <p:grpSp>
        <p:nvGrpSpPr>
          <p:cNvPr id="28693" name="Group 28692">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28694" name="Freeform: Shape 28693">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5" name="Freeform: Shape 28694">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8697" name="Freeform: Shape 28696">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3">
            <a:extLst>
              <a:ext uri="{FF2B5EF4-FFF2-40B4-BE49-F238E27FC236}">
                <a16:creationId xmlns:a16="http://schemas.microsoft.com/office/drawing/2014/main" id="{730298A4-4770-C528-9DA0-63106F4868A8}"/>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70B5F7-FB62-4F32-81BA-7AEDDAFCB6D7}"/>
              </a:ext>
            </a:extLst>
          </p:cNvPr>
          <p:cNvSpPr>
            <a:spLocks noGrp="1"/>
          </p:cNvSpPr>
          <p:nvPr>
            <p:ph type="title"/>
          </p:nvPr>
        </p:nvSpPr>
        <p:spPr>
          <a:xfrm>
            <a:off x="770295" y="344743"/>
            <a:ext cx="5605629" cy="994172"/>
          </a:xfrm>
        </p:spPr>
        <p:txBody>
          <a:bodyPr>
            <a:normAutofit/>
          </a:bodyPr>
          <a:lstStyle/>
          <a:p>
            <a:pPr>
              <a:defRPr/>
            </a:pPr>
            <a:r>
              <a:rPr lang="en-GB" sz="3850" dirty="0">
                <a:latin typeface="Arial" panose="020B0604020202020204" pitchFamily="34" charset="0"/>
                <a:cs typeface="Arial" panose="020B0604020202020204" pitchFamily="34" charset="0"/>
              </a:rPr>
              <a:t>Marking Scheme</a:t>
            </a:r>
          </a:p>
        </p:txBody>
      </p:sp>
      <p:sp>
        <p:nvSpPr>
          <p:cNvPr id="32770" name="Subtitle 2">
            <a:extLst>
              <a:ext uri="{FF2B5EF4-FFF2-40B4-BE49-F238E27FC236}">
                <a16:creationId xmlns:a16="http://schemas.microsoft.com/office/drawing/2014/main" id="{425DA848-FE79-47B4-96BF-DA8373C1D04A}"/>
              </a:ext>
            </a:extLst>
          </p:cNvPr>
          <p:cNvSpPr>
            <a:spLocks noGrp="1"/>
          </p:cNvSpPr>
          <p:nvPr>
            <p:ph idx="1"/>
          </p:nvPr>
        </p:nvSpPr>
        <p:spPr>
          <a:xfrm>
            <a:off x="755577" y="1412777"/>
            <a:ext cx="5129966" cy="4603394"/>
          </a:xfrm>
        </p:spPr>
        <p:txBody>
          <a:bodyPr anchor="ctr">
            <a:normAutofit/>
          </a:bodyPr>
          <a:lstStyle/>
          <a:p>
            <a:r>
              <a:rPr lang="en-GB" altLang="en-US" dirty="0"/>
              <a:t>Task 1 - Developmental review (part a and b) = 20% of mark</a:t>
            </a:r>
          </a:p>
          <a:p>
            <a:r>
              <a:rPr lang="en-GB" altLang="en-US" dirty="0"/>
              <a:t>Task 2 - Observation of social work practice = 20% of mark</a:t>
            </a:r>
          </a:p>
          <a:p>
            <a:r>
              <a:rPr lang="en-GB" altLang="en-US" dirty="0"/>
              <a:t>Task 3 - Safeguarding case study = 50% of mark</a:t>
            </a:r>
          </a:p>
          <a:p>
            <a:r>
              <a:rPr lang="en-GB" altLang="en-US" dirty="0"/>
              <a:t>Task 4– Safeguarding in an area that is not your main area of work = 10% of mark</a:t>
            </a:r>
          </a:p>
          <a:p>
            <a:r>
              <a:rPr lang="en-GB" altLang="en-US" dirty="0"/>
              <a:t>You are required to achieve a pass in all 4 tasks in order to pass the portfolio.</a:t>
            </a:r>
          </a:p>
        </p:txBody>
      </p:sp>
      <p:sp>
        <p:nvSpPr>
          <p:cNvPr id="32779" name="Rectangle 3277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2781" name="Oval 3278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2776" name="Graphic 32775" descr="Tick">
            <a:extLst>
              <a:ext uri="{FF2B5EF4-FFF2-40B4-BE49-F238E27FC236}">
                <a16:creationId xmlns:a16="http://schemas.microsoft.com/office/drawing/2014/main" id="{984C9A8E-137A-31A9-8E5A-1111097D524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
        <p:nvSpPr>
          <p:cNvPr id="32772" name="Slide Number Placeholder 4">
            <a:extLst>
              <a:ext uri="{FF2B5EF4-FFF2-40B4-BE49-F238E27FC236}">
                <a16:creationId xmlns:a16="http://schemas.microsoft.com/office/drawing/2014/main" id="{69ADA4F3-D4CF-4779-9CCD-6FE4E965D048}"/>
              </a:ext>
            </a:extLst>
          </p:cNvPr>
          <p:cNvSpPr>
            <a:spLocks noGrp="1" noChangeArrowheads="1"/>
          </p:cNvSpPr>
          <p:nvPr>
            <p:ph type="sldNum" sz="quarter" idx="12"/>
          </p:nvPr>
        </p:nvSpPr>
        <p:spPr bwMode="auto">
          <a:xfrm>
            <a:off x="7576075" y="6415760"/>
            <a:ext cx="759278" cy="27384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53226B4-8562-4382-AAF4-22785E9FF488}" type="slidenum">
              <a:rPr lang="en-GB" altLang="en-US" sz="920">
                <a:solidFill>
                  <a:srgbClr val="FFFFFF"/>
                </a:solidFill>
              </a:rPr>
              <a:pPr>
                <a:spcAft>
                  <a:spcPts val="600"/>
                </a:spcAft>
              </a:pPr>
              <a:t>27</a:t>
            </a:fld>
            <a:endParaRPr lang="en-GB" altLang="en-US" sz="920">
              <a:solidFill>
                <a:srgbClr val="FFFFFF"/>
              </a:solidFill>
            </a:endParaRPr>
          </a:p>
        </p:txBody>
      </p:sp>
      <p:sp>
        <p:nvSpPr>
          <p:cNvPr id="2" name="Footer Placeholder 1">
            <a:extLst>
              <a:ext uri="{FF2B5EF4-FFF2-40B4-BE49-F238E27FC236}">
                <a16:creationId xmlns:a16="http://schemas.microsoft.com/office/drawing/2014/main" id="{8E6269C1-2761-3653-FD90-F1CAD36CA913}"/>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9F52F6-4708-47EA-A822-A36EE75E219A}"/>
              </a:ext>
            </a:extLst>
          </p:cNvPr>
          <p:cNvSpPr/>
          <p:nvPr/>
        </p:nvSpPr>
        <p:spPr>
          <a:xfrm>
            <a:off x="6011863" y="4437063"/>
            <a:ext cx="1655762" cy="43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Title 1">
            <a:extLst>
              <a:ext uri="{FF2B5EF4-FFF2-40B4-BE49-F238E27FC236}">
                <a16:creationId xmlns:a16="http://schemas.microsoft.com/office/drawing/2014/main" id="{81B3A0D5-3FE1-45B6-B200-4D241D5403DF}"/>
              </a:ext>
            </a:extLst>
          </p:cNvPr>
          <p:cNvSpPr txBox="1">
            <a:spLocks/>
          </p:cNvSpPr>
          <p:nvPr/>
        </p:nvSpPr>
        <p:spPr>
          <a:xfrm>
            <a:off x="457200" y="274638"/>
            <a:ext cx="8229600" cy="1143000"/>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800" b="1" dirty="0">
              <a:effectLst>
                <a:outerShdw blurRad="31750" dist="25400" dir="5400000" algn="tl" rotWithShape="0">
                  <a:srgbClr val="000000">
                    <a:alpha val="25000"/>
                  </a:srgbClr>
                </a:outerShdw>
              </a:effectLst>
              <a:ea typeface="+mj-ea"/>
            </a:endParaRPr>
          </a:p>
        </p:txBody>
      </p:sp>
      <p:sp>
        <p:nvSpPr>
          <p:cNvPr id="39940" name="Content Placeholder 2">
            <a:extLst>
              <a:ext uri="{FF2B5EF4-FFF2-40B4-BE49-F238E27FC236}">
                <a16:creationId xmlns:a16="http://schemas.microsoft.com/office/drawing/2014/main" id="{F7021F2E-CC59-48CE-8F18-EE4D2097723B}"/>
              </a:ext>
            </a:extLst>
          </p:cNvPr>
          <p:cNvSpPr txBox="1">
            <a:spLocks/>
          </p:cNvSpPr>
          <p:nvPr/>
        </p:nvSpPr>
        <p:spPr bwMode="auto">
          <a:xfrm>
            <a:off x="-900608" y="1417638"/>
            <a:ext cx="82296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pPr>
            <a:endParaRPr lang="en-GB" altLang="en-US">
              <a:latin typeface="Arial" panose="020B0604020202020204" pitchFamily="34" charset="0"/>
            </a:endParaRPr>
          </a:p>
        </p:txBody>
      </p:sp>
      <p:pic>
        <p:nvPicPr>
          <p:cNvPr id="39941" name="Picture 1">
            <a:extLst>
              <a:ext uri="{FF2B5EF4-FFF2-40B4-BE49-F238E27FC236}">
                <a16:creationId xmlns:a16="http://schemas.microsoft.com/office/drawing/2014/main" id="{63084FAA-9EE3-44A5-AB95-4E45B96E7C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4004" y="3514724"/>
            <a:ext cx="4730751" cy="2365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9">
            <a:extLst>
              <a:ext uri="{FF2B5EF4-FFF2-40B4-BE49-F238E27FC236}">
                <a16:creationId xmlns:a16="http://schemas.microsoft.com/office/drawing/2014/main" id="{864245D1-B916-44D9-BC52-18E533F6DD8D}"/>
              </a:ext>
            </a:extLst>
          </p:cNvPr>
          <p:cNvSpPr>
            <a:spLocks noGrp="1"/>
          </p:cNvSpPr>
          <p:nvPr>
            <p:ph type="title"/>
          </p:nvPr>
        </p:nvSpPr>
        <p:spPr/>
        <p:txBody>
          <a:bodyPr/>
          <a:lstStyle/>
          <a:p>
            <a:pPr algn="ctr">
              <a:defRPr/>
            </a:pPr>
            <a:r>
              <a:rPr lang="en-GB" dirty="0">
                <a:cs typeface="Arial" panose="020B0604020202020204" pitchFamily="34" charset="0"/>
              </a:rPr>
              <a:t>Learning Outcomes</a:t>
            </a:r>
          </a:p>
        </p:txBody>
      </p:sp>
      <p:sp>
        <p:nvSpPr>
          <p:cNvPr id="11" name="Content Placeholder 10">
            <a:extLst>
              <a:ext uri="{FF2B5EF4-FFF2-40B4-BE49-F238E27FC236}">
                <a16:creationId xmlns:a16="http://schemas.microsoft.com/office/drawing/2014/main" id="{53F92868-0E1C-4DD9-8127-DEFC1380036E}"/>
              </a:ext>
            </a:extLst>
          </p:cNvPr>
          <p:cNvSpPr>
            <a:spLocks noGrp="1"/>
          </p:cNvSpPr>
          <p:nvPr>
            <p:ph idx="1"/>
          </p:nvPr>
        </p:nvSpPr>
        <p:spPr>
          <a:xfrm>
            <a:off x="601663" y="1354138"/>
            <a:ext cx="8229600" cy="4525962"/>
          </a:xfrm>
        </p:spPr>
        <p:txBody>
          <a:bodyPr/>
          <a:lstStyle/>
          <a:p>
            <a:pPr>
              <a:buFont typeface="Wingdings 3" panose="05040102010807070707" pitchFamily="18" charset="2"/>
              <a:buNone/>
              <a:defRPr/>
            </a:pPr>
            <a:r>
              <a:rPr lang="en-GB" altLang="en-US" dirty="0">
                <a:latin typeface="+mj-lt"/>
              </a:rPr>
              <a:t>Remember the 3 main themes/learning outcomes should be evidenced throughout the portfolio (see handbook appendix 4)</a:t>
            </a:r>
          </a:p>
          <a:p>
            <a:pPr marL="457200" indent="-457200">
              <a:buFont typeface="Wingdings" panose="05000000000000000000" pitchFamily="2" charset="2"/>
              <a:buChar char="§"/>
              <a:defRPr/>
            </a:pPr>
            <a:r>
              <a:rPr lang="en-GB" altLang="en-US" dirty="0">
                <a:latin typeface="+mj-lt"/>
              </a:rPr>
              <a:t>Analysis in assessment</a:t>
            </a:r>
          </a:p>
          <a:p>
            <a:pPr marL="457200" indent="-457200">
              <a:buFont typeface="Wingdings" panose="05000000000000000000" pitchFamily="2" charset="2"/>
              <a:buChar char="§"/>
              <a:defRPr/>
            </a:pPr>
            <a:r>
              <a:rPr lang="en-GB" altLang="en-US" dirty="0">
                <a:latin typeface="+mj-lt"/>
              </a:rPr>
              <a:t>Working collaboratively</a:t>
            </a:r>
          </a:p>
          <a:p>
            <a:pPr marL="457200" indent="-457200">
              <a:buFont typeface="Wingdings" panose="05000000000000000000" pitchFamily="2" charset="2"/>
              <a:buChar char="§"/>
              <a:defRPr/>
            </a:pPr>
            <a:r>
              <a:rPr lang="en-GB" altLang="en-US" dirty="0">
                <a:latin typeface="+mj-lt"/>
              </a:rPr>
              <a:t>Professional judgement in complex situations</a:t>
            </a:r>
          </a:p>
          <a:p>
            <a:pPr marL="109537" indent="0">
              <a:buFont typeface="Wingdings 3" panose="05040102010807070707" pitchFamily="18" charset="2"/>
              <a:buNone/>
              <a:defRPr/>
            </a:pPr>
            <a:endParaRPr lang="en-GB" dirty="0"/>
          </a:p>
        </p:txBody>
      </p:sp>
      <p:sp>
        <p:nvSpPr>
          <p:cNvPr id="39944" name="Slide Number Placeholder 11">
            <a:extLst>
              <a:ext uri="{FF2B5EF4-FFF2-40B4-BE49-F238E27FC236}">
                <a16:creationId xmlns:a16="http://schemas.microsoft.com/office/drawing/2014/main" id="{303A241F-B493-4917-8CC4-84114ABDE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C290EB-E4AC-484A-88D0-6C536118AB1F}" type="slidenum">
              <a:rPr lang="en-GB" altLang="en-US" smtClean="0"/>
              <a:pPr/>
              <a:t>28</a:t>
            </a:fld>
            <a:endParaRPr lang="en-GB" altLang="en-US"/>
          </a:p>
        </p:txBody>
      </p:sp>
      <p:sp>
        <p:nvSpPr>
          <p:cNvPr id="2" name="Footer Placeholder 1">
            <a:extLst>
              <a:ext uri="{FF2B5EF4-FFF2-40B4-BE49-F238E27FC236}">
                <a16:creationId xmlns:a16="http://schemas.microsoft.com/office/drawing/2014/main" id="{AA262320-5A3D-8505-E37C-780F761830F2}"/>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4" name="Rectangle 26633">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6" name="Rectangle 26635">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0932C9-C537-49D4-9564-98B049E00237}"/>
              </a:ext>
            </a:extLst>
          </p:cNvPr>
          <p:cNvSpPr>
            <a:spLocks noGrp="1"/>
          </p:cNvSpPr>
          <p:nvPr>
            <p:ph type="title"/>
          </p:nvPr>
        </p:nvSpPr>
        <p:spPr>
          <a:xfrm>
            <a:off x="3414678" y="85964"/>
            <a:ext cx="5086350" cy="1338696"/>
          </a:xfrm>
        </p:spPr>
        <p:txBody>
          <a:bodyPr>
            <a:normAutofit/>
          </a:bodyPr>
          <a:lstStyle/>
          <a:p>
            <a:pPr>
              <a:defRPr/>
            </a:pP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Completion of the Portfolio</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26630" name="Picture 26629" descr="A person reaching for a paper on a table full of paper and sticky notes">
            <a:extLst>
              <a:ext uri="{FF2B5EF4-FFF2-40B4-BE49-F238E27FC236}">
                <a16:creationId xmlns:a16="http://schemas.microsoft.com/office/drawing/2014/main" id="{DC8C8C31-3218-184E-0DAA-9468F9FABFC5}"/>
              </a:ext>
            </a:extLst>
          </p:cNvPr>
          <p:cNvPicPr>
            <a:picLocks noChangeAspect="1"/>
          </p:cNvPicPr>
          <p:nvPr/>
        </p:nvPicPr>
        <p:blipFill rotWithShape="1">
          <a:blip r:embed="rId3"/>
          <a:srcRect l="35799" r="36792" b="-1"/>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2" name="Content Placeholder 1">
            <a:extLst>
              <a:ext uri="{FF2B5EF4-FFF2-40B4-BE49-F238E27FC236}">
                <a16:creationId xmlns:a16="http://schemas.microsoft.com/office/drawing/2014/main" id="{0DBBAE5D-3F38-4210-9095-E7C16F7A2451}"/>
              </a:ext>
            </a:extLst>
          </p:cNvPr>
          <p:cNvSpPr>
            <a:spLocks noGrp="1"/>
          </p:cNvSpPr>
          <p:nvPr>
            <p:ph idx="1"/>
          </p:nvPr>
        </p:nvSpPr>
        <p:spPr>
          <a:xfrm>
            <a:off x="3414678" y="1124744"/>
            <a:ext cx="5100672" cy="4977944"/>
          </a:xfrm>
        </p:spPr>
        <p:txBody>
          <a:bodyPr anchor="t">
            <a:normAutofit lnSpcReduction="10000"/>
          </a:bodyPr>
          <a:lstStyle/>
          <a:p>
            <a:pPr marL="109537" indent="0">
              <a:buNone/>
              <a:defRPr/>
            </a:pPr>
            <a:r>
              <a:rPr lang="en-GB" sz="2400" b="1" dirty="0"/>
              <a:t>Exercise 6</a:t>
            </a:r>
          </a:p>
          <a:p>
            <a:pPr marL="109537" indent="0">
              <a:buNone/>
              <a:defRPr/>
            </a:pPr>
            <a:r>
              <a:rPr lang="en-GB" sz="2400" dirty="0"/>
              <a:t>Where you are now in relation to your completion of the assignments/portfolio?</a:t>
            </a:r>
          </a:p>
          <a:p>
            <a:pPr marL="109537" indent="0">
              <a:buNone/>
              <a:defRPr/>
            </a:pPr>
            <a:r>
              <a:rPr lang="en-GB" sz="2400" dirty="0"/>
              <a:t>Identify any areas that you need further clarification on.</a:t>
            </a:r>
          </a:p>
          <a:p>
            <a:pPr marL="109537" indent="0">
              <a:buFont typeface="Wingdings 3" panose="05040102010807070707" pitchFamily="18" charset="2"/>
              <a:buNone/>
              <a:defRPr/>
            </a:pPr>
            <a:r>
              <a:rPr lang="en-GB" sz="2400" dirty="0"/>
              <a:t>Consider each section: </a:t>
            </a:r>
          </a:p>
          <a:p>
            <a:pPr>
              <a:buFont typeface="Arial" panose="020B0604020202020204" pitchFamily="34" charset="0"/>
              <a:buChar char="•"/>
              <a:defRPr/>
            </a:pPr>
            <a:r>
              <a:rPr lang="en-GB" sz="2400" dirty="0"/>
              <a:t>Task 1 - Professional development review </a:t>
            </a:r>
          </a:p>
          <a:p>
            <a:pPr>
              <a:buFont typeface="Arial" panose="020B0604020202020204" pitchFamily="34" charset="0"/>
              <a:buChar char="•"/>
              <a:defRPr/>
            </a:pPr>
            <a:r>
              <a:rPr lang="en-GB" sz="2400" dirty="0"/>
              <a:t>Task 2 - Observation of Practice</a:t>
            </a:r>
          </a:p>
          <a:p>
            <a:pPr>
              <a:buFont typeface="Arial" panose="020B0604020202020204" pitchFamily="34" charset="0"/>
              <a:buChar char="•"/>
              <a:defRPr/>
            </a:pPr>
            <a:r>
              <a:rPr lang="en-GB" sz="2400" dirty="0"/>
              <a:t>Task 3 - Safeguarding </a:t>
            </a:r>
          </a:p>
          <a:p>
            <a:pPr>
              <a:buFont typeface="Arial" panose="020B0604020202020204" pitchFamily="34" charset="0"/>
              <a:buChar char="•"/>
              <a:defRPr/>
            </a:pPr>
            <a:r>
              <a:rPr lang="en-GB" sz="2400" dirty="0"/>
              <a:t>Task 4 - Safeguarding in an area which is not your main area of work.</a:t>
            </a:r>
          </a:p>
          <a:p>
            <a:pPr>
              <a:defRPr/>
            </a:pPr>
            <a:endParaRPr lang="en-GB" sz="1700" dirty="0"/>
          </a:p>
        </p:txBody>
      </p:sp>
      <p:sp>
        <p:nvSpPr>
          <p:cNvPr id="26628" name="Slide Number Placeholder 4">
            <a:extLst>
              <a:ext uri="{FF2B5EF4-FFF2-40B4-BE49-F238E27FC236}">
                <a16:creationId xmlns:a16="http://schemas.microsoft.com/office/drawing/2014/main" id="{03CAEE57-08BB-4494-A8CE-C5515231D437}"/>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AAD5DF4-B084-4578-807E-D7CB62179307}" type="slidenum">
              <a:rPr lang="en-GB" altLang="en-US" smtClean="0"/>
              <a:pPr>
                <a:spcAft>
                  <a:spcPts val="600"/>
                </a:spcAft>
              </a:pPr>
              <a:t>29</a:t>
            </a:fld>
            <a:endParaRPr lang="en-GB" altLang="en-US"/>
          </a:p>
        </p:txBody>
      </p:sp>
      <p:sp>
        <p:nvSpPr>
          <p:cNvPr id="4" name="Footer Placeholder 3">
            <a:extLst>
              <a:ext uri="{FF2B5EF4-FFF2-40B4-BE49-F238E27FC236}">
                <a16:creationId xmlns:a16="http://schemas.microsoft.com/office/drawing/2014/main" id="{5FE8D278-2299-1050-A4B6-6027CDF5D1E2}"/>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59975DED-6CE1-4C48-890E-31536A3D6E8A}"/>
              </a:ext>
            </a:extLst>
          </p:cNvPr>
          <p:cNvSpPr>
            <a:spLocks noGrp="1"/>
          </p:cNvSpPr>
          <p:nvPr>
            <p:ph sz="half" idx="2"/>
          </p:nvPr>
        </p:nvSpPr>
        <p:spPr>
          <a:xfrm>
            <a:off x="312242" y="2418139"/>
            <a:ext cx="4189376" cy="4680520"/>
          </a:xfrm>
        </p:spPr>
        <p:txBody>
          <a:bodyPr wrap="square" anchor="t">
            <a:noAutofit/>
          </a:bodyPr>
          <a:lstStyle/>
          <a:p>
            <a:pPr marL="109537" indent="0">
              <a:lnSpc>
                <a:spcPct val="90000"/>
              </a:lnSpc>
              <a:buNone/>
            </a:pPr>
            <a:r>
              <a:rPr lang="en-GB" altLang="en-US" sz="1800" b="1" dirty="0">
                <a:latin typeface="+mj-lt"/>
              </a:rPr>
              <a:t>Part a</a:t>
            </a:r>
          </a:p>
          <a:p>
            <a:pPr>
              <a:defRPr/>
            </a:pPr>
            <a:r>
              <a:rPr lang="en-GB" altLang="en-US" sz="1800" dirty="0">
                <a:latin typeface="+mj-lt"/>
              </a:rPr>
              <a:t>Must identify future learning needs under </a:t>
            </a:r>
            <a:r>
              <a:rPr lang="en-GB" altLang="en-US" sz="1800" b="1" dirty="0">
                <a:latin typeface="+mj-lt"/>
              </a:rPr>
              <a:t>each </a:t>
            </a:r>
            <a:r>
              <a:rPr lang="en-GB" altLang="en-US" sz="1800" dirty="0">
                <a:latin typeface="+mj-lt"/>
              </a:rPr>
              <a:t>of the SCW 3 learning outcomes</a:t>
            </a:r>
            <a:r>
              <a:rPr lang="en-GB" altLang="en-US" sz="1800">
                <a:latin typeface="+mj-lt"/>
              </a:rPr>
              <a:t>. This</a:t>
            </a:r>
            <a:r>
              <a:rPr lang="en-GB" altLang="en-US" sz="1800" dirty="0">
                <a:latin typeface="+mj-lt"/>
              </a:rPr>
              <a:t> is the larger part of the task </a:t>
            </a:r>
          </a:p>
          <a:p>
            <a:pPr>
              <a:defRPr/>
            </a:pPr>
            <a:r>
              <a:rPr lang="en-GB" altLang="en-US" sz="1800">
                <a:latin typeface="+mj-lt"/>
              </a:rPr>
              <a:t>Reflection </a:t>
            </a:r>
            <a:r>
              <a:rPr lang="en-GB" altLang="en-US" sz="1800" dirty="0">
                <a:latin typeface="+mj-lt"/>
              </a:rPr>
              <a:t>on past learning and development should be no more than a quarter of the total amount written. </a:t>
            </a:r>
          </a:p>
          <a:p>
            <a:pPr>
              <a:defRPr/>
            </a:pPr>
            <a:r>
              <a:rPr lang="en-GB" altLang="en-US" sz="1800" dirty="0">
                <a:latin typeface="+mj-lt"/>
              </a:rPr>
              <a:t>Reflect on your future learning </a:t>
            </a:r>
            <a:r>
              <a:rPr lang="en-GB" altLang="en-US" sz="1800">
                <a:latin typeface="+mj-lt"/>
              </a:rPr>
              <a:t>needs</a:t>
            </a:r>
            <a:r>
              <a:rPr lang="en-GB" altLang="en-US" sz="1800" dirty="0">
                <a:latin typeface="+mj-lt"/>
              </a:rPr>
              <a:t> and how you intend to meet them</a:t>
            </a:r>
          </a:p>
          <a:p>
            <a:pPr marL="285750" indent="-285750">
              <a:buFont typeface="Wingdings" pitchFamily="2" charset="2"/>
              <a:buChar char="Ø"/>
              <a:defRPr/>
            </a:pPr>
            <a:r>
              <a:rPr lang="en-GB" altLang="en-US" sz="1800" dirty="0">
                <a:latin typeface="+mj-lt"/>
              </a:rPr>
              <a:t>Analysis in assessment </a:t>
            </a:r>
          </a:p>
          <a:p>
            <a:pPr marL="285750" indent="-285750">
              <a:buFont typeface="Wingdings" pitchFamily="2" charset="2"/>
              <a:buChar char="Ø"/>
              <a:defRPr/>
            </a:pPr>
            <a:r>
              <a:rPr lang="en-GB" altLang="en-US" sz="1800" dirty="0">
                <a:latin typeface="+mj-lt"/>
              </a:rPr>
              <a:t>Collaborative working </a:t>
            </a:r>
          </a:p>
          <a:p>
            <a:pPr marL="285750" indent="-285750">
              <a:buFont typeface="Wingdings" pitchFamily="2" charset="2"/>
              <a:buChar char="Ø"/>
              <a:defRPr/>
            </a:pPr>
            <a:r>
              <a:rPr lang="en-GB" altLang="en-US" sz="1800" dirty="0"/>
              <a:t>Professional judgement in complex situations.</a:t>
            </a:r>
          </a:p>
        </p:txBody>
      </p:sp>
      <p:sp>
        <p:nvSpPr>
          <p:cNvPr id="6" name="Content Placeholder 5">
            <a:extLst>
              <a:ext uri="{FF2B5EF4-FFF2-40B4-BE49-F238E27FC236}">
                <a16:creationId xmlns:a16="http://schemas.microsoft.com/office/drawing/2014/main" id="{703496E9-11BD-A84C-8624-B928525AD105}"/>
              </a:ext>
            </a:extLst>
          </p:cNvPr>
          <p:cNvSpPr>
            <a:spLocks noGrp="1"/>
          </p:cNvSpPr>
          <p:nvPr>
            <p:ph sz="quarter" idx="4"/>
          </p:nvPr>
        </p:nvSpPr>
        <p:spPr>
          <a:xfrm>
            <a:off x="4642383" y="2432917"/>
            <a:ext cx="4041775" cy="3973281"/>
          </a:xfrm>
        </p:spPr>
        <p:txBody>
          <a:bodyPr>
            <a:normAutofit/>
          </a:bodyPr>
          <a:lstStyle/>
          <a:p>
            <a:pPr marL="109537" indent="0">
              <a:lnSpc>
                <a:spcPct val="90000"/>
              </a:lnSpc>
              <a:buNone/>
            </a:pPr>
            <a:r>
              <a:rPr lang="en-GB" altLang="en-US" sz="1800" b="1" dirty="0"/>
              <a:t>Part b</a:t>
            </a:r>
          </a:p>
          <a:p>
            <a:pPr>
              <a:lnSpc>
                <a:spcPct val="90000"/>
              </a:lnSpc>
            </a:pPr>
            <a:r>
              <a:rPr lang="en-GB" sz="1800" dirty="0">
                <a:solidFill>
                  <a:srgbClr val="000000"/>
                </a:solidFill>
                <a:ea typeface="Times New Roman" panose="02020603050405020304" pitchFamily="18" charset="0"/>
              </a:rPr>
              <a:t>Consider in discussion with a mentor/supervisor/line manager the extent to which learning needs in part a have been achieved </a:t>
            </a:r>
          </a:p>
          <a:p>
            <a:pPr>
              <a:lnSpc>
                <a:spcPct val="90000"/>
              </a:lnSpc>
            </a:pPr>
            <a:r>
              <a:rPr lang="en-GB" sz="1800" dirty="0">
                <a:solidFill>
                  <a:srgbClr val="000000"/>
                </a:solidFill>
                <a:ea typeface="Times New Roman" panose="02020603050405020304" pitchFamily="18" charset="0"/>
              </a:rPr>
              <a:t>Identify any additional learning needs to support your development in the transition to becoming an experienced practitioner</a:t>
            </a:r>
          </a:p>
          <a:p>
            <a:r>
              <a:rPr lang="en-GB" altLang="en-US" sz="1800" dirty="0"/>
              <a:t>Reflect on feedback from </a:t>
            </a:r>
            <a:r>
              <a:rPr lang="en-GB" sz="1800" dirty="0">
                <a:ea typeface="Times New Roman" panose="02020603050405020304" pitchFamily="18" charset="0"/>
              </a:rPr>
              <a:t>individuals </a:t>
            </a:r>
            <a:r>
              <a:rPr lang="en-GB" sz="1800" dirty="0">
                <a:solidFill>
                  <a:srgbClr val="000000"/>
                </a:solidFill>
                <a:ea typeface="Times New Roman" panose="02020603050405020304" pitchFamily="18" charset="0"/>
              </a:rPr>
              <a:t>and how this feedback has informed your future professional development.</a:t>
            </a:r>
          </a:p>
          <a:p>
            <a:pPr>
              <a:lnSpc>
                <a:spcPct val="90000"/>
              </a:lnSpc>
            </a:pPr>
            <a:endParaRPr lang="en-GB" altLang="en-US" sz="1800" dirty="0">
              <a:cs typeface="Arial" panose="020B0604020202020204" pitchFamily="34" charset="0"/>
            </a:endParaRPr>
          </a:p>
          <a:p>
            <a:pPr marL="109537" indent="0">
              <a:buNone/>
            </a:pPr>
            <a:endParaRPr lang="en-US" dirty="0"/>
          </a:p>
        </p:txBody>
      </p:sp>
      <p:sp>
        <p:nvSpPr>
          <p:cNvPr id="34820" name="Slide Number Placeholder 3">
            <a:extLst>
              <a:ext uri="{FF2B5EF4-FFF2-40B4-BE49-F238E27FC236}">
                <a16:creationId xmlns:a16="http://schemas.microsoft.com/office/drawing/2014/main" id="{BCB17A2C-940B-48C9-B007-935CDA6F59B2}"/>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DA4A849-D115-4D4D-8D93-D92C878144FF}" type="slidenum">
              <a:rPr lang="en-GB" altLang="en-US" smtClean="0"/>
              <a:pPr>
                <a:spcAft>
                  <a:spcPts val="600"/>
                </a:spcAft>
              </a:pPr>
              <a:t>30</a:t>
            </a:fld>
            <a:endParaRPr lang="en-GB" altLang="en-US"/>
          </a:p>
        </p:txBody>
      </p:sp>
      <p:pic>
        <p:nvPicPr>
          <p:cNvPr id="4" name="Picture 3" descr="A picture containing drawing, food&#10;&#10;Description automatically generated">
            <a:extLst>
              <a:ext uri="{FF2B5EF4-FFF2-40B4-BE49-F238E27FC236}">
                <a16:creationId xmlns:a16="http://schemas.microsoft.com/office/drawing/2014/main" id="{50AA00FE-45E5-43C2-A86F-38A5F63F367A}"/>
              </a:ext>
            </a:extLst>
          </p:cNvPr>
          <p:cNvPicPr>
            <a:picLocks noChangeAspect="1"/>
          </p:cNvPicPr>
          <p:nvPr/>
        </p:nvPicPr>
        <p:blipFill>
          <a:blip r:embed="rId3">
            <a:extLst>
              <a:ext uri="{28A0092B-C50C-407E-A947-70E740481C1C}">
                <a14:useLocalDpi xmlns:a14="http://schemas.microsoft.com/office/drawing/2010/main" val="0"/>
              </a:ext>
            </a:extLst>
          </a:blip>
          <a:srcRect l="9000" r="10605"/>
          <a:stretch>
            <a:fillRect/>
          </a:stretch>
        </p:blipFill>
        <p:spPr>
          <a:xfrm>
            <a:off x="9756576" y="4156522"/>
            <a:ext cx="1454288" cy="1203754"/>
          </a:xfrm>
          <a:prstGeom prst="rect">
            <a:avLst/>
          </a:prstGeom>
          <a:noFill/>
          <a:ln>
            <a:noFill/>
            <a:prstDash val="sysDash"/>
            <a:miter lim="800000"/>
          </a:ln>
        </p:spPr>
      </p:pic>
      <p:sp>
        <p:nvSpPr>
          <p:cNvPr id="3" name="TextBox 2">
            <a:extLst>
              <a:ext uri="{FF2B5EF4-FFF2-40B4-BE49-F238E27FC236}">
                <a16:creationId xmlns:a16="http://schemas.microsoft.com/office/drawing/2014/main" id="{111E8075-C8FB-01E6-D32D-A5FCB1961750}"/>
              </a:ext>
            </a:extLst>
          </p:cNvPr>
          <p:cNvSpPr txBox="1"/>
          <p:nvPr/>
        </p:nvSpPr>
        <p:spPr>
          <a:xfrm>
            <a:off x="535102" y="152922"/>
            <a:ext cx="6200936" cy="707886"/>
          </a:xfrm>
          <a:prstGeom prst="rect">
            <a:avLst/>
          </a:prstGeom>
          <a:noFill/>
        </p:spPr>
        <p:txBody>
          <a:bodyPr wrap="square" rtlCol="0">
            <a:spAutoFit/>
          </a:bodyPr>
          <a:lstStyle/>
          <a:p>
            <a:r>
              <a:rPr lang="en-GB" altLang="en-US" sz="4000" b="1" dirty="0"/>
              <a:t>Checklist</a:t>
            </a:r>
            <a:r>
              <a:rPr lang="en-GB" altLang="en-US" sz="4000" dirty="0"/>
              <a:t> </a:t>
            </a:r>
            <a:endParaRPr lang="en-US" sz="4000" dirty="0"/>
          </a:p>
        </p:txBody>
      </p:sp>
      <p:graphicFrame>
        <p:nvGraphicFramePr>
          <p:cNvPr id="34822" name="Text Placeholder 1">
            <a:extLst>
              <a:ext uri="{FF2B5EF4-FFF2-40B4-BE49-F238E27FC236}">
                <a16:creationId xmlns:a16="http://schemas.microsoft.com/office/drawing/2014/main" id="{A8C09541-B175-5D25-DC13-9D80FEC93491}"/>
              </a:ext>
            </a:extLst>
          </p:cNvPr>
          <p:cNvGraphicFramePr/>
          <p:nvPr>
            <p:extLst>
              <p:ext uri="{D42A27DB-BD31-4B8C-83A1-F6EECF244321}">
                <p14:modId xmlns:p14="http://schemas.microsoft.com/office/powerpoint/2010/main" val="655879079"/>
              </p:ext>
            </p:extLst>
          </p:nvPr>
        </p:nvGraphicFramePr>
        <p:xfrm>
          <a:off x="457200" y="620688"/>
          <a:ext cx="8151698" cy="20162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Footer Placeholder 1">
            <a:extLst>
              <a:ext uri="{FF2B5EF4-FFF2-40B4-BE49-F238E27FC236}">
                <a16:creationId xmlns:a16="http://schemas.microsoft.com/office/drawing/2014/main" id="{0F9DF296-623E-D965-2A90-025339C629EE}"/>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58" name="Rectangle 35857">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E57479C-5055-4450-BFF2-B6DE61BDAACB}"/>
              </a:ext>
            </a:extLst>
          </p:cNvPr>
          <p:cNvSpPr>
            <a:spLocks noGrp="1"/>
          </p:cNvSpPr>
          <p:nvPr>
            <p:ph type="title"/>
          </p:nvPr>
        </p:nvSpPr>
        <p:spPr>
          <a:xfrm>
            <a:off x="1514476" y="196453"/>
            <a:ext cx="6738937" cy="1118394"/>
          </a:xfrm>
        </p:spPr>
        <p:txBody>
          <a:bodyPr anchor="t">
            <a:normAutofit/>
          </a:bodyPr>
          <a:lstStyle/>
          <a:p>
            <a:pPr>
              <a:defRPr/>
            </a:pPr>
            <a:r>
              <a:rPr lang="en-GB" sz="3500" b="1" dirty="0"/>
              <a:t>Checklist</a:t>
            </a:r>
          </a:p>
        </p:txBody>
      </p:sp>
      <p:pic>
        <p:nvPicPr>
          <p:cNvPr id="35855" name="Graphic 35854" descr="Eye">
            <a:extLst>
              <a:ext uri="{FF2B5EF4-FFF2-40B4-BE49-F238E27FC236}">
                <a16:creationId xmlns:a16="http://schemas.microsoft.com/office/drawing/2014/main" id="{E9ABF2A3-A5D4-A943-4BDF-544C8F1382D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6530" y="190154"/>
            <a:ext cx="561975" cy="561975"/>
          </a:xfrm>
          <a:prstGeom prst="rect">
            <a:avLst/>
          </a:prstGeom>
        </p:spPr>
      </p:pic>
      <p:sp>
        <p:nvSpPr>
          <p:cNvPr id="2" name="Content Placeholder 1">
            <a:extLst>
              <a:ext uri="{FF2B5EF4-FFF2-40B4-BE49-F238E27FC236}">
                <a16:creationId xmlns:a16="http://schemas.microsoft.com/office/drawing/2014/main" id="{F9D52BF7-448A-4A83-9FB8-FDA252A6F63B}"/>
              </a:ext>
            </a:extLst>
          </p:cNvPr>
          <p:cNvSpPr>
            <a:spLocks noGrp="1"/>
          </p:cNvSpPr>
          <p:nvPr>
            <p:ph idx="1"/>
          </p:nvPr>
        </p:nvSpPr>
        <p:spPr>
          <a:xfrm>
            <a:off x="756529" y="942285"/>
            <a:ext cx="7496883" cy="5160066"/>
          </a:xfrm>
        </p:spPr>
        <p:txBody>
          <a:bodyPr>
            <a:normAutofit lnSpcReduction="10000"/>
          </a:bodyPr>
          <a:lstStyle/>
          <a:p>
            <a:pPr marL="109537" indent="0">
              <a:buFont typeface="Wingdings 3" panose="05040102010807070707" pitchFamily="18" charset="2"/>
              <a:buNone/>
              <a:defRPr/>
            </a:pPr>
            <a:r>
              <a:rPr lang="en-GB" sz="2000" b="1" dirty="0"/>
              <a:t>Task 2 - Observation of Practice</a:t>
            </a:r>
          </a:p>
          <a:p>
            <a:pPr>
              <a:defRPr/>
            </a:pPr>
            <a:r>
              <a:rPr lang="en-GB" sz="2000" dirty="0"/>
              <a:t>Ensure the introduction clearly sets the scene e.g., give age, ethnicity, gender, culture, language needs etc. Give a clear discussion regarding gaining consent for the observation and discuss/reflect on any impact this could have. </a:t>
            </a:r>
          </a:p>
          <a:p>
            <a:pPr>
              <a:defRPr/>
            </a:pPr>
            <a:r>
              <a:rPr lang="en-GB" sz="2000" dirty="0"/>
              <a:t>The observation must be direct work with individuals in receipt of services; it cannot be a meeting with other professionals or attending court etc. Please check if you are unsure. </a:t>
            </a:r>
          </a:p>
          <a:p>
            <a:pPr>
              <a:defRPr/>
            </a:pPr>
            <a:r>
              <a:rPr lang="en-GB" sz="2000" dirty="0"/>
              <a:t>Reflect clearly on communication methods, ethics, values and use of a person-centred approach</a:t>
            </a:r>
          </a:p>
          <a:p>
            <a:pPr>
              <a:defRPr/>
            </a:pPr>
            <a:r>
              <a:rPr lang="en-GB" sz="2000" dirty="0"/>
              <a:t>Reference to the Code of Professional Practice (there is no requirement to give each point e.g., 1.2, 1.3 etc.,  just reference to the document (Social Care Wales, 2026) </a:t>
            </a:r>
          </a:p>
          <a:p>
            <a:pPr>
              <a:defRPr/>
            </a:pPr>
            <a:r>
              <a:rPr lang="en-GB" sz="2000" dirty="0"/>
              <a:t>Include reflection on Welsh context and highlight the “Active Offer” and</a:t>
            </a:r>
            <a:r>
              <a:rPr lang="en-GB" sz="2000" dirty="0">
                <a:effectLst/>
                <a:ea typeface="Times New Roman" panose="02020603050405020304" pitchFamily="18" charset="0"/>
              </a:rPr>
              <a:t> </a:t>
            </a:r>
            <a:r>
              <a:rPr lang="en-GB" sz="2000" b="1" dirty="0">
                <a:effectLst/>
                <a:ea typeface="Times New Roman" panose="02020603050405020304" pitchFamily="18" charset="0"/>
              </a:rPr>
              <a:t>make reference</a:t>
            </a:r>
            <a:r>
              <a:rPr lang="en-GB" sz="2000" b="1" i="1" dirty="0">
                <a:effectLst/>
                <a:ea typeface="Times New Roman" panose="02020603050405020304" pitchFamily="18" charset="0"/>
              </a:rPr>
              <a:t> </a:t>
            </a:r>
            <a:r>
              <a:rPr lang="en-GB" sz="2000" dirty="0">
                <a:effectLst/>
                <a:ea typeface="Times New Roman" panose="02020603050405020304" pitchFamily="18" charset="0"/>
              </a:rPr>
              <a:t>to “More than Just Words” (Welsh Government, </a:t>
            </a:r>
            <a:r>
              <a:rPr lang="en-GB" sz="2000" dirty="0">
                <a:ea typeface="Times New Roman" panose="02020603050405020304" pitchFamily="18" charset="0"/>
              </a:rPr>
              <a:t>2022-2027</a:t>
            </a:r>
            <a:r>
              <a:rPr lang="en-GB" sz="2000" dirty="0">
                <a:effectLst/>
                <a:ea typeface="Times New Roman" panose="02020603050405020304" pitchFamily="18" charset="0"/>
              </a:rPr>
              <a:t>) </a:t>
            </a:r>
            <a:endParaRPr lang="en-GB" sz="2000" dirty="0"/>
          </a:p>
          <a:p>
            <a:pPr>
              <a:defRPr/>
            </a:pPr>
            <a:r>
              <a:rPr lang="en-GB" sz="2000" dirty="0"/>
              <a:t>Watch the videos “More than just words”, this will inform the learner’s reflection.</a:t>
            </a:r>
          </a:p>
          <a:p>
            <a:pPr>
              <a:defRPr/>
            </a:pPr>
            <a:endParaRPr lang="en-GB" sz="1600" dirty="0"/>
          </a:p>
          <a:p>
            <a:pPr>
              <a:defRPr/>
            </a:pPr>
            <a:endParaRPr lang="en-GB" sz="1600" dirty="0"/>
          </a:p>
          <a:p>
            <a:pPr>
              <a:defRPr/>
            </a:pPr>
            <a:endParaRPr lang="en-GB" sz="1600" dirty="0"/>
          </a:p>
          <a:p>
            <a:pPr>
              <a:defRPr/>
            </a:pPr>
            <a:endParaRPr lang="en-GB" sz="1600" dirty="0"/>
          </a:p>
          <a:p>
            <a:pPr>
              <a:defRPr/>
            </a:pPr>
            <a:endParaRPr lang="en-GB" sz="1600" dirty="0"/>
          </a:p>
        </p:txBody>
      </p:sp>
      <p:sp>
        <p:nvSpPr>
          <p:cNvPr id="4" name="Footer Placeholder 3">
            <a:extLst>
              <a:ext uri="{FF2B5EF4-FFF2-40B4-BE49-F238E27FC236}">
                <a16:creationId xmlns:a16="http://schemas.microsoft.com/office/drawing/2014/main" id="{97069C29-58A3-1865-E1A6-E7E9FDEA91D9}"/>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pPr>
            <a:r>
              <a:rPr lang="en-GB" sz="200"/>
              <a:t>Porth Agored Social Work  Consolidation Programme </a:t>
            </a:r>
          </a:p>
          <a:p>
            <a:pPr>
              <a:lnSpc>
                <a:spcPct val="90000"/>
              </a:lnSpc>
              <a:spcAft>
                <a:spcPts val="600"/>
              </a:spcAft>
            </a:pPr>
            <a:r>
              <a:rPr lang="en-GB" sz="200"/>
              <a:t>
</a:t>
            </a:r>
          </a:p>
        </p:txBody>
      </p:sp>
      <p:sp>
        <p:nvSpPr>
          <p:cNvPr id="35844" name="Slide Number Placeholder 3">
            <a:extLst>
              <a:ext uri="{FF2B5EF4-FFF2-40B4-BE49-F238E27FC236}">
                <a16:creationId xmlns:a16="http://schemas.microsoft.com/office/drawing/2014/main" id="{BE08D090-2E6B-46C3-8A74-D783E3A72EE5}"/>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C249A6E-A4C0-443D-87A3-148359294A82}" type="slidenum">
              <a:rPr lang="en-GB" altLang="en-US" smtClean="0"/>
              <a:pPr>
                <a:spcAft>
                  <a:spcPts val="600"/>
                </a:spcAft>
              </a:pPr>
              <a:t>31</a:t>
            </a:fld>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906" name="Rectangle 37905">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A62C159-3729-4661-BB1E-E718475AD48D}"/>
              </a:ext>
            </a:extLst>
          </p:cNvPr>
          <p:cNvSpPr>
            <a:spLocks noGrp="1"/>
          </p:cNvSpPr>
          <p:nvPr>
            <p:ph type="title"/>
          </p:nvPr>
        </p:nvSpPr>
        <p:spPr>
          <a:xfrm>
            <a:off x="1514475" y="538956"/>
            <a:ext cx="6738937" cy="1118394"/>
          </a:xfrm>
        </p:spPr>
        <p:txBody>
          <a:bodyPr anchor="t">
            <a:normAutofit/>
          </a:bodyPr>
          <a:lstStyle/>
          <a:p>
            <a:pPr>
              <a:defRPr/>
            </a:pPr>
            <a:r>
              <a:rPr lang="en-GB" sz="3500" b="1"/>
              <a:t>Checklist</a:t>
            </a:r>
          </a:p>
        </p:txBody>
      </p:sp>
      <p:pic>
        <p:nvPicPr>
          <p:cNvPr id="37903" name="Graphic 37902" descr="Family">
            <a:extLst>
              <a:ext uri="{FF2B5EF4-FFF2-40B4-BE49-F238E27FC236}">
                <a16:creationId xmlns:a16="http://schemas.microsoft.com/office/drawing/2014/main" id="{115C65B2-6853-DE61-A14A-CED09ED02BD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8675" y="438944"/>
            <a:ext cx="561975" cy="561975"/>
          </a:xfrm>
          <a:prstGeom prst="rect">
            <a:avLst/>
          </a:prstGeom>
        </p:spPr>
      </p:pic>
      <p:sp>
        <p:nvSpPr>
          <p:cNvPr id="37890" name="Content Placeholder 1">
            <a:extLst>
              <a:ext uri="{FF2B5EF4-FFF2-40B4-BE49-F238E27FC236}">
                <a16:creationId xmlns:a16="http://schemas.microsoft.com/office/drawing/2014/main" id="{485F59B7-A9D6-46CC-AFFA-F15A3964D0DD}"/>
              </a:ext>
            </a:extLst>
          </p:cNvPr>
          <p:cNvSpPr>
            <a:spLocks noGrp="1"/>
          </p:cNvSpPr>
          <p:nvPr>
            <p:ph idx="1"/>
          </p:nvPr>
        </p:nvSpPr>
        <p:spPr>
          <a:xfrm>
            <a:off x="828675" y="1194593"/>
            <a:ext cx="7424737" cy="4907757"/>
          </a:xfrm>
        </p:spPr>
        <p:txBody>
          <a:bodyPr>
            <a:normAutofit fontScale="92500"/>
          </a:bodyPr>
          <a:lstStyle/>
          <a:p>
            <a:pPr marL="109537" indent="0">
              <a:buNone/>
            </a:pPr>
            <a:r>
              <a:rPr lang="en-GB" altLang="en-US" sz="2000" b="1" dirty="0"/>
              <a:t>Task 3 </a:t>
            </a:r>
          </a:p>
          <a:p>
            <a:pPr marL="109537" indent="0">
              <a:buNone/>
            </a:pPr>
            <a:r>
              <a:rPr lang="en-GB" altLang="en-US" sz="2000" dirty="0"/>
              <a:t>The </a:t>
            </a:r>
            <a:r>
              <a:rPr lang="en-GB" altLang="en-US" sz="2000"/>
              <a:t>introduction</a:t>
            </a:r>
            <a:r>
              <a:rPr lang="en-GB" altLang="en-US" sz="2000" dirty="0"/>
              <a:t> should clearly set the scene e.g. give age, ethnicity, gender, language spoken etc and highlight relevant legislation to be discussed</a:t>
            </a:r>
          </a:p>
          <a:p>
            <a:r>
              <a:rPr lang="en-GB" altLang="en-US" sz="2000" dirty="0"/>
              <a:t>Clearly refer to and critically reflect on the correct and most current legislation in relation to </a:t>
            </a:r>
            <a:r>
              <a:rPr lang="en-GB" altLang="en-US" sz="2000" b="1" dirty="0"/>
              <a:t>safeguarding in your area of work </a:t>
            </a:r>
          </a:p>
          <a:p>
            <a:r>
              <a:rPr lang="en-GB" altLang="en-US" sz="2000" b="1" dirty="0"/>
              <a:t>Including </a:t>
            </a:r>
            <a:r>
              <a:rPr lang="en-GB" sz="2000" b="1" dirty="0">
                <a:effectLst/>
                <a:ea typeface="Arial" panose="020B0604020202020204" pitchFamily="34" charset="0"/>
              </a:rPr>
              <a:t>Wales, the United Kingdom, the European Union (EU) and outside the EU</a:t>
            </a:r>
            <a:endParaRPr lang="en-GB" altLang="en-US" sz="2000" b="1" dirty="0"/>
          </a:p>
          <a:p>
            <a:r>
              <a:rPr lang="en-GB" altLang="en-US" sz="2000" dirty="0"/>
              <a:t>Establish your role in the safeguarding issue/event</a:t>
            </a:r>
          </a:p>
          <a:p>
            <a:r>
              <a:rPr lang="en-GB" altLang="en-US" sz="2000" dirty="0"/>
              <a:t>Reflect on the 3 SCW learning outcomes (see appendix 4)</a:t>
            </a:r>
          </a:p>
          <a:p>
            <a:r>
              <a:rPr lang="en-GB" altLang="en-US" sz="2000" dirty="0"/>
              <a:t>It is important to be reflective and not overly detailed</a:t>
            </a:r>
          </a:p>
          <a:p>
            <a:r>
              <a:rPr lang="en-GB" altLang="en-US" sz="2000" dirty="0"/>
              <a:t>Include reflection on “</a:t>
            </a:r>
            <a:r>
              <a:rPr lang="en-GB" altLang="en-US" sz="2000" b="1" dirty="0"/>
              <a:t>theories”</a:t>
            </a:r>
            <a:r>
              <a:rPr lang="en-GB" altLang="en-US" sz="2000" dirty="0"/>
              <a:t> this means </a:t>
            </a:r>
            <a:r>
              <a:rPr lang="en-GB" altLang="en-US" sz="2000" b="1" dirty="0"/>
              <a:t>more</a:t>
            </a:r>
            <a:r>
              <a:rPr lang="en-GB" altLang="en-US" sz="2000" dirty="0"/>
              <a:t> than one theory, make sure theories are referenced correctly to their source</a:t>
            </a:r>
          </a:p>
          <a:p>
            <a:r>
              <a:rPr lang="en-GB" altLang="en-US" sz="2000" dirty="0"/>
              <a:t>Discuss safeguarding boards and the dimension of working in Wales. </a:t>
            </a:r>
          </a:p>
          <a:p>
            <a:endParaRPr lang="en-GB" altLang="en-US" sz="2000" dirty="0"/>
          </a:p>
          <a:p>
            <a:pPr marL="109537" indent="0">
              <a:buNone/>
            </a:pPr>
            <a:endParaRPr lang="en-GB" altLang="en-US" sz="1700" dirty="0"/>
          </a:p>
          <a:p>
            <a:pPr marL="0" indent="0">
              <a:buNone/>
            </a:pPr>
            <a:endParaRPr lang="en-GB" altLang="en-US" sz="1700" dirty="0"/>
          </a:p>
          <a:p>
            <a:endParaRPr lang="en-GB" altLang="en-US" sz="1700" b="1" dirty="0"/>
          </a:p>
          <a:p>
            <a:endParaRPr lang="en-GB" altLang="en-US" sz="1700" dirty="0"/>
          </a:p>
          <a:p>
            <a:endParaRPr lang="en-GB" altLang="en-US" sz="1700" dirty="0"/>
          </a:p>
          <a:p>
            <a:endParaRPr lang="en-GB" altLang="en-US" sz="1700" dirty="0"/>
          </a:p>
        </p:txBody>
      </p:sp>
      <p:sp>
        <p:nvSpPr>
          <p:cNvPr id="2" name="Footer Placeholder 1">
            <a:extLst>
              <a:ext uri="{FF2B5EF4-FFF2-40B4-BE49-F238E27FC236}">
                <a16:creationId xmlns:a16="http://schemas.microsoft.com/office/drawing/2014/main" id="{67A73640-DB18-B865-73D5-62FB0B7ED54D}"/>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pPr>
            <a:r>
              <a:rPr lang="en-GB" sz="200"/>
              <a:t>Porth Agored Social Work  Consolidation Programme </a:t>
            </a:r>
          </a:p>
          <a:p>
            <a:pPr>
              <a:lnSpc>
                <a:spcPct val="90000"/>
              </a:lnSpc>
              <a:spcAft>
                <a:spcPts val="600"/>
              </a:spcAft>
            </a:pPr>
            <a:r>
              <a:rPr lang="en-GB" sz="200"/>
              <a:t>
</a:t>
            </a:r>
          </a:p>
        </p:txBody>
      </p:sp>
      <p:sp>
        <p:nvSpPr>
          <p:cNvPr id="37892" name="Slide Number Placeholder 3">
            <a:extLst>
              <a:ext uri="{FF2B5EF4-FFF2-40B4-BE49-F238E27FC236}">
                <a16:creationId xmlns:a16="http://schemas.microsoft.com/office/drawing/2014/main" id="{0BF8452B-A82B-4C9D-80EF-43BC0B03CE59}"/>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F5143490-0C78-4ED2-B510-B0B6C04EE675}" type="slidenum">
              <a:rPr lang="en-GB" altLang="en-US" smtClean="0"/>
              <a:pPr>
                <a:spcAft>
                  <a:spcPts val="600"/>
                </a:spcAft>
              </a:pPr>
              <a:t>32</a:t>
            </a:fld>
            <a:endParaRPr lang="en-GB"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4C1D781-08C4-4164-AAF4-DA56EEEAD643}"/>
              </a:ext>
            </a:extLst>
          </p:cNvPr>
          <p:cNvSpPr>
            <a:spLocks noGrp="1"/>
          </p:cNvSpPr>
          <p:nvPr>
            <p:ph type="title"/>
          </p:nvPr>
        </p:nvSpPr>
        <p:spPr>
          <a:xfrm>
            <a:off x="1514475" y="635396"/>
            <a:ext cx="6738937" cy="1118394"/>
          </a:xfrm>
        </p:spPr>
        <p:txBody>
          <a:bodyPr anchor="t">
            <a:normAutofit/>
          </a:bodyPr>
          <a:lstStyle/>
          <a:p>
            <a:r>
              <a:rPr lang="en-GB" sz="3500" b="1" dirty="0"/>
              <a:t>Checklist</a:t>
            </a:r>
          </a:p>
        </p:txBody>
      </p:sp>
      <p:pic>
        <p:nvPicPr>
          <p:cNvPr id="42" name="Graphic 41" descr="Presentation with Checklist">
            <a:extLst>
              <a:ext uri="{FF2B5EF4-FFF2-40B4-BE49-F238E27FC236}">
                <a16:creationId xmlns:a16="http://schemas.microsoft.com/office/drawing/2014/main" id="{92EA911C-BEE9-00C2-945D-442A7618899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8675" y="632618"/>
            <a:ext cx="561975" cy="561975"/>
          </a:xfrm>
          <a:prstGeom prst="rect">
            <a:avLst/>
          </a:prstGeom>
        </p:spPr>
      </p:pic>
      <p:sp>
        <p:nvSpPr>
          <p:cNvPr id="2" name="Content Placeholder 1">
            <a:extLst>
              <a:ext uri="{FF2B5EF4-FFF2-40B4-BE49-F238E27FC236}">
                <a16:creationId xmlns:a16="http://schemas.microsoft.com/office/drawing/2014/main" id="{C18B4FAE-1A4F-4D8E-8A82-CC39729B3401}"/>
              </a:ext>
            </a:extLst>
          </p:cNvPr>
          <p:cNvSpPr>
            <a:spLocks noGrp="1"/>
          </p:cNvSpPr>
          <p:nvPr>
            <p:ph idx="1"/>
          </p:nvPr>
        </p:nvSpPr>
        <p:spPr>
          <a:xfrm>
            <a:off x="828675" y="1827212"/>
            <a:ext cx="7424737" cy="4689574"/>
          </a:xfrm>
        </p:spPr>
        <p:txBody>
          <a:bodyPr>
            <a:normAutofit/>
          </a:bodyPr>
          <a:lstStyle/>
          <a:p>
            <a:pPr marL="109537" indent="0">
              <a:buNone/>
            </a:pPr>
            <a:r>
              <a:rPr lang="en-GB" sz="2000" b="1" dirty="0"/>
              <a:t>Task 4 </a:t>
            </a:r>
          </a:p>
          <a:p>
            <a:r>
              <a:rPr lang="en-GB" sz="2000" dirty="0"/>
              <a:t>Ensure the work is based on an area that is not your main area of work, e.g. if task 3 is based on a child's safeguarding case</a:t>
            </a:r>
            <a:r>
              <a:rPr lang="en-GB" sz="2000"/>
              <a:t>,</a:t>
            </a:r>
            <a:r>
              <a:rPr lang="en-GB" sz="2000" dirty="0"/>
              <a:t> task 4 </a:t>
            </a:r>
            <a:r>
              <a:rPr lang="en-GB" sz="2000" b="1" dirty="0"/>
              <a:t>must</a:t>
            </a:r>
            <a:r>
              <a:rPr lang="en-GB" sz="2000" dirty="0"/>
              <a:t> discuss adult safeguarding and vice versa</a:t>
            </a:r>
          </a:p>
          <a:p>
            <a:r>
              <a:rPr lang="en-GB" sz="2000" dirty="0"/>
              <a:t>Clearly highlight the differences between safeguarding of adults and children </a:t>
            </a:r>
          </a:p>
          <a:p>
            <a:r>
              <a:rPr lang="en-GB" sz="2000" dirty="0"/>
              <a:t>Ensure legislation, policy and procedure </a:t>
            </a:r>
            <a:r>
              <a:rPr lang="en-GB" sz="2000"/>
              <a:t>are </a:t>
            </a:r>
            <a:r>
              <a:rPr lang="en-GB" sz="2000" dirty="0"/>
              <a:t>the most current</a:t>
            </a:r>
            <a:r>
              <a:rPr lang="en-GB" sz="2000"/>
              <a:t>,</a:t>
            </a:r>
            <a:r>
              <a:rPr lang="en-GB" sz="2000" dirty="0"/>
              <a:t> and</a:t>
            </a:r>
            <a:r>
              <a:rPr lang="en-GB" sz="2000"/>
              <a:t> are</a:t>
            </a:r>
            <a:r>
              <a:rPr lang="en-GB" sz="2000" dirty="0"/>
              <a:t> dated and referenced correctly.</a:t>
            </a:r>
          </a:p>
        </p:txBody>
      </p:sp>
      <p:sp>
        <p:nvSpPr>
          <p:cNvPr id="5" name="Footer Placeholder 4">
            <a:extLst>
              <a:ext uri="{FF2B5EF4-FFF2-40B4-BE49-F238E27FC236}">
                <a16:creationId xmlns:a16="http://schemas.microsoft.com/office/drawing/2014/main" id="{8E4331BA-586E-FE44-1B8E-4488677446D7}"/>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pPr>
            <a:r>
              <a:rPr lang="en-GB" sz="200"/>
              <a:t>Porth Agored Social Work  Consolidation Programme </a:t>
            </a:r>
          </a:p>
          <a:p>
            <a:pPr>
              <a:lnSpc>
                <a:spcPct val="90000"/>
              </a:lnSpc>
              <a:spcAft>
                <a:spcPts val="600"/>
              </a:spcAft>
            </a:pPr>
            <a:r>
              <a:rPr lang="en-GB" sz="200"/>
              <a:t>
</a:t>
            </a:r>
          </a:p>
        </p:txBody>
      </p:sp>
      <p:sp>
        <p:nvSpPr>
          <p:cNvPr id="4" name="Slide Number Placeholder 3">
            <a:extLst>
              <a:ext uri="{FF2B5EF4-FFF2-40B4-BE49-F238E27FC236}">
                <a16:creationId xmlns:a16="http://schemas.microsoft.com/office/drawing/2014/main" id="{65B7C8D2-862E-4C8D-93D9-8CEB7F2FF39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33</a:t>
            </a:fld>
            <a:endParaRPr lang="en-GB" altLang="en-US"/>
          </a:p>
        </p:txBody>
      </p:sp>
    </p:spTree>
    <p:extLst>
      <p:ext uri="{BB962C8B-B14F-4D97-AF65-F5344CB8AC3E}">
        <p14:creationId xmlns:p14="http://schemas.microsoft.com/office/powerpoint/2010/main" val="14033245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8" name="Rectangle 389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CABDEDD-5F7C-4939-89D7-D10FC5B79403}"/>
              </a:ext>
            </a:extLst>
          </p:cNvPr>
          <p:cNvSpPr>
            <a:spLocks noGrp="1"/>
          </p:cNvSpPr>
          <p:nvPr>
            <p:ph type="title"/>
          </p:nvPr>
        </p:nvSpPr>
        <p:spPr>
          <a:xfrm>
            <a:off x="429369" y="238539"/>
            <a:ext cx="8263890" cy="1434415"/>
          </a:xfrm>
        </p:spPr>
        <p:txBody>
          <a:bodyPr anchor="b">
            <a:normAutofit/>
          </a:bodyPr>
          <a:lstStyle/>
          <a:p>
            <a:pPr>
              <a:defRPr/>
            </a:pPr>
            <a:br>
              <a:rPr lang="en-GB" sz="4700" b="1" dirty="0"/>
            </a:br>
            <a:r>
              <a:rPr lang="en-GB" sz="4700" b="1" dirty="0"/>
              <a:t>Hints and Tips</a:t>
            </a:r>
          </a:p>
        </p:txBody>
      </p:sp>
      <p:sp>
        <p:nvSpPr>
          <p:cNvPr id="389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228D66D2-B985-4428-BFB7-4BF5C8C06A82}"/>
              </a:ext>
            </a:extLst>
          </p:cNvPr>
          <p:cNvSpPr>
            <a:spLocks noGrp="1"/>
          </p:cNvSpPr>
          <p:nvPr>
            <p:ph idx="1"/>
          </p:nvPr>
        </p:nvSpPr>
        <p:spPr>
          <a:xfrm>
            <a:off x="429369" y="1863112"/>
            <a:ext cx="8164838" cy="4573469"/>
          </a:xfrm>
        </p:spPr>
        <p:txBody>
          <a:bodyPr anchor="t">
            <a:normAutofit lnSpcReduction="10000"/>
          </a:bodyPr>
          <a:lstStyle/>
          <a:p>
            <a:pPr marL="0" indent="0">
              <a:buNone/>
            </a:pPr>
            <a:r>
              <a:rPr lang="en-GB" altLang="en-US" sz="1800" b="1" dirty="0"/>
              <a:t>Make sure you:</a:t>
            </a:r>
          </a:p>
          <a:p>
            <a:r>
              <a:rPr lang="en-GB" altLang="en-US" sz="1800" b="1" dirty="0"/>
              <a:t> Fully answer all the elements of the question</a:t>
            </a:r>
          </a:p>
          <a:p>
            <a:r>
              <a:rPr lang="en-GB" altLang="en-US" sz="1800" dirty="0"/>
              <a:t>Proofread your work before submission.</a:t>
            </a:r>
          </a:p>
          <a:p>
            <a:pPr marL="0" indent="0">
              <a:buNone/>
            </a:pPr>
            <a:r>
              <a:rPr lang="en-GB" altLang="en-US" sz="1800" b="1" dirty="0"/>
              <a:t>Common issues</a:t>
            </a:r>
          </a:p>
          <a:p>
            <a:r>
              <a:rPr lang="en-GB" altLang="en-US" sz="1800" dirty="0"/>
              <a:t>Poor referencing or large sections not referenced</a:t>
            </a:r>
          </a:p>
          <a:p>
            <a:r>
              <a:rPr lang="en-GB" altLang="en-US" sz="1800" dirty="0"/>
              <a:t>Acronyms not put in full in the first instance</a:t>
            </a:r>
          </a:p>
          <a:p>
            <a:r>
              <a:rPr lang="en-GB" altLang="en-US" sz="1800" dirty="0"/>
              <a:t>Year not given with Acts/references</a:t>
            </a:r>
          </a:p>
          <a:p>
            <a:r>
              <a:rPr lang="en-GB" altLang="en-US" sz="1800" dirty="0"/>
              <a:t>Acts and other work quoted but not referenced (be careful of plagiarism)</a:t>
            </a:r>
          </a:p>
          <a:p>
            <a:r>
              <a:rPr lang="en-GB" altLang="en-US" sz="1800" dirty="0"/>
              <a:t>Being overly detailed in reflective tasks. </a:t>
            </a:r>
          </a:p>
          <a:p>
            <a:r>
              <a:rPr lang="en-GB" altLang="en-US" sz="1800" dirty="0"/>
              <a:t>Not fully meeting all elements of the marking criteria</a:t>
            </a:r>
          </a:p>
          <a:p>
            <a:r>
              <a:rPr lang="en-GB" altLang="en-US" sz="1800" dirty="0"/>
              <a:t>Reference list not matching </a:t>
            </a:r>
            <a:r>
              <a:rPr lang="en-GB" altLang="en-US" sz="1800"/>
              <a:t>in-text citations </a:t>
            </a:r>
            <a:r>
              <a:rPr lang="en-GB" altLang="en-US" sz="1800" dirty="0"/>
              <a:t>or incorrect references. You only need one </a:t>
            </a:r>
            <a:r>
              <a:rPr lang="en-GB" altLang="en-US" sz="1800"/>
              <a:t>reference</a:t>
            </a:r>
            <a:r>
              <a:rPr lang="en-GB" altLang="en-US" sz="1800" dirty="0"/>
              <a:t> list for all tasks.</a:t>
            </a:r>
          </a:p>
          <a:p>
            <a:r>
              <a:rPr lang="en-GB" sz="1800" b="1" dirty="0"/>
              <a:t>All sections require academic referencing; this should include, where relevant, recent/current academic research.  </a:t>
            </a:r>
          </a:p>
          <a:p>
            <a:endParaRPr lang="en-GB" altLang="en-US" sz="1600" dirty="0"/>
          </a:p>
          <a:p>
            <a:endParaRPr lang="en-GB" altLang="en-US" sz="1600" dirty="0"/>
          </a:p>
          <a:p>
            <a:endParaRPr lang="en-GB" altLang="en-US" sz="1600" dirty="0"/>
          </a:p>
          <a:p>
            <a:endParaRPr lang="en-GB" altLang="en-US" sz="1600" dirty="0"/>
          </a:p>
        </p:txBody>
      </p:sp>
      <p:pic>
        <p:nvPicPr>
          <p:cNvPr id="4" name="Picture 3" descr="A drawing of a cartoon character&#10;&#10;Description automatically generated">
            <a:extLst>
              <a:ext uri="{FF2B5EF4-FFF2-40B4-BE49-F238E27FC236}">
                <a16:creationId xmlns:a16="http://schemas.microsoft.com/office/drawing/2014/main" id="{4AAB589D-C317-4E77-89CB-D7E8BA7D09CC}"/>
              </a:ext>
            </a:extLst>
          </p:cNvPr>
          <p:cNvPicPr>
            <a:picLocks noChangeAspect="1"/>
          </p:cNvPicPr>
          <p:nvPr/>
        </p:nvPicPr>
        <p:blipFill rotWithShape="1">
          <a:blip r:embed="rId3">
            <a:extLst>
              <a:ext uri="{28A0092B-C50C-407E-A947-70E740481C1C}">
                <a14:useLocalDpi xmlns:a14="http://schemas.microsoft.com/office/drawing/2010/main" val="0"/>
              </a:ext>
            </a:extLst>
          </a:blip>
          <a:srcRect l="19422" r="35194"/>
          <a:stretch/>
        </p:blipFill>
        <p:spPr>
          <a:xfrm>
            <a:off x="7452319" y="258890"/>
            <a:ext cx="1240939" cy="1985620"/>
          </a:xfrm>
          <a:prstGeom prst="rect">
            <a:avLst/>
          </a:prstGeom>
        </p:spPr>
      </p:pic>
      <p:sp>
        <p:nvSpPr>
          <p:cNvPr id="38916" name="Slide Number Placeholder 3">
            <a:extLst>
              <a:ext uri="{FF2B5EF4-FFF2-40B4-BE49-F238E27FC236}">
                <a16:creationId xmlns:a16="http://schemas.microsoft.com/office/drawing/2014/main" id="{0A0D84ED-F526-4180-96C9-BEEC3103F45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04C246AA-6050-40A5-B6A8-6D926048BDB1}" type="slidenum">
              <a:rPr lang="en-GB" altLang="en-US" smtClean="0"/>
              <a:pPr>
                <a:spcAft>
                  <a:spcPts val="600"/>
                </a:spcAft>
              </a:pPr>
              <a:t>34</a:t>
            </a:fld>
            <a:endParaRPr lang="en-GB" altLang="en-US"/>
          </a:p>
        </p:txBody>
      </p:sp>
      <p:sp>
        <p:nvSpPr>
          <p:cNvPr id="2" name="Footer Placeholder 1">
            <a:extLst>
              <a:ext uri="{FF2B5EF4-FFF2-40B4-BE49-F238E27FC236}">
                <a16:creationId xmlns:a16="http://schemas.microsoft.com/office/drawing/2014/main" id="{0F2BE5FE-0E46-BE16-41E5-AF8FE769527D}"/>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DCBC99-5F2E-437F-BCA9-D3735CEA4753}"/>
              </a:ext>
            </a:extLst>
          </p:cNvPr>
          <p:cNvSpPr txBox="1">
            <a:spLocks/>
          </p:cNvSpPr>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spcAft>
                <a:spcPts val="600"/>
              </a:spcAft>
              <a:defRPr/>
            </a:pPr>
            <a:endParaRPr lang="en-US" sz="4100" b="1" kern="1200"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39" name="Text Placeholder 3">
            <a:extLst>
              <a:ext uri="{FF2B5EF4-FFF2-40B4-BE49-F238E27FC236}">
                <a16:creationId xmlns:a16="http://schemas.microsoft.com/office/drawing/2014/main" id="{2357E87D-6785-465F-A8B9-39090DC5F9FE}"/>
              </a:ext>
            </a:extLst>
          </p:cNvPr>
          <p:cNvSpPr>
            <a:spLocks noGrp="1"/>
          </p:cNvSpPr>
          <p:nvPr>
            <p:ph type="body" idx="1"/>
          </p:nvPr>
        </p:nvSpPr>
        <p:spPr>
          <a:xfrm>
            <a:off x="530225" y="274638"/>
            <a:ext cx="8002215" cy="994122"/>
          </a:xfrm>
        </p:spPr>
        <p:txBody>
          <a:bodyPr>
            <a:normAutofit fontScale="92500" lnSpcReduction="20000"/>
          </a:bodyPr>
          <a:lstStyle/>
          <a:p>
            <a:endParaRPr lang="en-US" sz="3200" b="1" dirty="0">
              <a:solidFill>
                <a:schemeClr val="tx2"/>
              </a:solidFill>
              <a:effectLst>
                <a:outerShdw blurRad="31750" dist="25400" dir="5400000" algn="tl" rotWithShape="0">
                  <a:srgbClr val="000000">
                    <a:alpha val="25000"/>
                  </a:srgbClr>
                </a:outerShdw>
              </a:effectLst>
            </a:endParaRPr>
          </a:p>
          <a:p>
            <a:r>
              <a:rPr lang="en-US" sz="4300" b="1" dirty="0">
                <a:effectLst>
                  <a:outerShdw blurRad="31750" dist="25400" dir="5400000" algn="tl" rotWithShape="0">
                    <a:srgbClr val="000000">
                      <a:alpha val="25000"/>
                    </a:srgbClr>
                  </a:outerShdw>
                </a:effectLst>
              </a:rPr>
              <a:t>Avoiding Plagiarism </a:t>
            </a:r>
          </a:p>
          <a:p>
            <a:endParaRPr lang="en-US" dirty="0"/>
          </a:p>
        </p:txBody>
      </p:sp>
      <p:sp>
        <p:nvSpPr>
          <p:cNvPr id="41988" name="Slide Number Placeholder 1">
            <a:extLst>
              <a:ext uri="{FF2B5EF4-FFF2-40B4-BE49-F238E27FC236}">
                <a16:creationId xmlns:a16="http://schemas.microsoft.com/office/drawing/2014/main" id="{362F9A01-3BFB-4D04-BB08-0733A35CD03F}"/>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AA5B0BF4-30AD-4D37-BA33-2DF4D44EFD80}" type="slidenum">
              <a:rPr lang="en-GB" altLang="en-US" smtClean="0"/>
              <a:pPr>
                <a:spcAft>
                  <a:spcPts val="600"/>
                </a:spcAft>
                <a:defRPr/>
              </a:pPr>
              <a:t>35</a:t>
            </a:fld>
            <a:endParaRPr lang="en-GB" altLang="en-US"/>
          </a:p>
        </p:txBody>
      </p:sp>
      <p:sp>
        <p:nvSpPr>
          <p:cNvPr id="19459" name="Content Placeholder 2">
            <a:extLst>
              <a:ext uri="{FF2B5EF4-FFF2-40B4-BE49-F238E27FC236}">
                <a16:creationId xmlns:a16="http://schemas.microsoft.com/office/drawing/2014/main" id="{B01A3D05-1D81-4812-B298-8394755425FE}"/>
              </a:ext>
            </a:extLst>
          </p:cNvPr>
          <p:cNvSpPr txBox="1">
            <a:spLocks/>
          </p:cNvSpPr>
          <p:nvPr/>
        </p:nvSpPr>
        <p:spPr bwMode="auto">
          <a:xfrm>
            <a:off x="559023" y="1268760"/>
            <a:ext cx="5626968" cy="5081050"/>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None/>
              <a:defRPr/>
            </a:pPr>
            <a:r>
              <a:rPr lang="en-US" altLang="en-US" sz="2200" dirty="0">
                <a:latin typeface="+mn-lt"/>
                <a:cs typeface="+mn-cs"/>
              </a:rPr>
              <a:t>Please be aware you should</a:t>
            </a:r>
            <a:r>
              <a:rPr lang="en-US" altLang="en-US" sz="2200">
                <a:latin typeface="+mn-lt"/>
                <a:cs typeface="+mn-cs"/>
              </a:rPr>
              <a:t>: </a:t>
            </a:r>
            <a:endParaRPr lang="en-US" altLang="en-US" sz="2200" dirty="0">
              <a:latin typeface="+mn-lt"/>
              <a:cs typeface="+mn-cs"/>
            </a:endParaRPr>
          </a:p>
          <a:p>
            <a:pPr marL="342900" indent="-342900" eaLnBrk="1" hangingPunct="1">
              <a:lnSpc>
                <a:spcPct val="90000"/>
              </a:lnSpc>
              <a:buFont typeface="Arial" panose="020B0604020202020204" pitchFamily="34" charset="0"/>
              <a:buChar char="•"/>
              <a:defRPr/>
            </a:pPr>
            <a:r>
              <a:rPr lang="en-US" altLang="en-US" sz="2200" dirty="0">
                <a:latin typeface="+mn-lt"/>
                <a:cs typeface="+mn-cs"/>
              </a:rPr>
              <a:t>Acknowledge with appropriate referencing any work that is not your own. </a:t>
            </a:r>
          </a:p>
          <a:p>
            <a:pPr eaLnBrk="1" hangingPunct="1">
              <a:lnSpc>
                <a:spcPct val="90000"/>
              </a:lnSpc>
              <a:buNone/>
              <a:defRPr/>
            </a:pPr>
            <a:r>
              <a:rPr lang="en-US" altLang="en-US" sz="2200" dirty="0">
                <a:latin typeface="+mn-lt"/>
                <a:cs typeface="+mn-cs"/>
              </a:rPr>
              <a:t>You should not:</a:t>
            </a:r>
          </a:p>
          <a:p>
            <a:pPr marL="342900" indent="-342900" eaLnBrk="1" hangingPunct="1">
              <a:lnSpc>
                <a:spcPct val="90000"/>
              </a:lnSpc>
              <a:buFont typeface="Arial" panose="020B0604020202020204" pitchFamily="34" charset="0"/>
              <a:buChar char="•"/>
              <a:defRPr/>
            </a:pPr>
            <a:r>
              <a:rPr lang="en-US" altLang="en-US" sz="2200">
                <a:latin typeface="+mn-lt"/>
                <a:cs typeface="+mn-cs"/>
              </a:rPr>
              <a:t>Self-plagiarise </a:t>
            </a:r>
            <a:r>
              <a:rPr lang="en-US" altLang="en-US" sz="2200" dirty="0">
                <a:latin typeface="+mn-lt"/>
                <a:cs typeface="+mn-cs"/>
              </a:rPr>
              <a:t>from previous work you have submitted, e.g., in your social work degree</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Use another learner’s portfolio for guidance or copy any part of another learner’s portfolio</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The golden rule is “if in doubt provide references”.</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Cases of </a:t>
            </a:r>
            <a:r>
              <a:rPr lang="en-US" altLang="en-US" sz="2200">
                <a:latin typeface="+mn-lt"/>
                <a:cs typeface="+mn-cs"/>
              </a:rPr>
              <a:t>plagiarism </a:t>
            </a:r>
            <a:r>
              <a:rPr lang="en-US" altLang="en-US" sz="2200" dirty="0">
                <a:latin typeface="+mn-lt"/>
                <a:cs typeface="+mn-cs"/>
              </a:rPr>
              <a:t>are</a:t>
            </a:r>
            <a:r>
              <a:rPr lang="en-US" altLang="en-US" sz="2200" dirty="0">
                <a:latin typeface="+mn-lt"/>
              </a:rPr>
              <a:t> investigated by the University – serious </a:t>
            </a:r>
            <a:r>
              <a:rPr lang="en-US" altLang="en-US" sz="2200">
                <a:latin typeface="+mn-lt"/>
              </a:rPr>
              <a:t>cases</a:t>
            </a:r>
            <a:r>
              <a:rPr lang="en-US" altLang="en-US" sz="2200" dirty="0">
                <a:latin typeface="+mn-lt"/>
              </a:rPr>
              <a:t> of intentional plagiarism can result in failing and being reported to SCW. </a:t>
            </a:r>
            <a:endParaRPr lang="en-US" altLang="en-US" sz="2200" dirty="0">
              <a:latin typeface="+mn-lt"/>
              <a:cs typeface="+mn-cs"/>
            </a:endParaRPr>
          </a:p>
          <a:p>
            <a:pPr eaLnBrk="1" hangingPunct="1">
              <a:lnSpc>
                <a:spcPct val="90000"/>
              </a:lnSpc>
              <a:buFont typeface="Wingdings 3" panose="05040102010807070707" pitchFamily="18" charset="2"/>
              <a:buNone/>
              <a:defRPr/>
            </a:pPr>
            <a:endParaRPr lang="en-US" altLang="en-US" sz="1100" dirty="0">
              <a:latin typeface="+mn-lt"/>
              <a:cs typeface="+mn-cs"/>
            </a:endParaRPr>
          </a:p>
        </p:txBody>
      </p:sp>
      <p:pic>
        <p:nvPicPr>
          <p:cNvPr id="5" name="Picture 3">
            <a:extLst>
              <a:ext uri="{FF2B5EF4-FFF2-40B4-BE49-F238E27FC236}">
                <a16:creationId xmlns:a16="http://schemas.microsoft.com/office/drawing/2014/main" id="{60249CBB-0187-45CE-A938-EF79437C08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76" r="28414"/>
          <a:stretch/>
        </p:blipFill>
        <p:spPr bwMode="auto">
          <a:xfrm>
            <a:off x="6190001" y="2262882"/>
            <a:ext cx="2551908" cy="248876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1D386079-0FEB-F563-8B15-8A88985741E9}"/>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chalkboard with a message on it next to a pair of books&#10;&#10;Description automatically generated">
            <a:extLst>
              <a:ext uri="{FF2B5EF4-FFF2-40B4-BE49-F238E27FC236}">
                <a16:creationId xmlns:a16="http://schemas.microsoft.com/office/drawing/2014/main" id="{E37E9108-5514-6DB5-2B24-BFC96704BC00}"/>
              </a:ext>
            </a:extLst>
          </p:cNvPr>
          <p:cNvPicPr>
            <a:picLocks noChangeAspect="1"/>
          </p:cNvPicPr>
          <p:nvPr/>
        </p:nvPicPr>
        <p:blipFill rotWithShape="1">
          <a:blip r:embed="rId2">
            <a:duotone>
              <a:schemeClr val="bg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524" r="20304" b="6568"/>
          <a:stretch/>
        </p:blipFill>
        <p:spPr>
          <a:xfrm>
            <a:off x="20" y="10"/>
            <a:ext cx="9143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D615-B1D0-7004-39F0-231F4CA32A73}"/>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en-US" sz="4400" b="1">
                <a:effectLst>
                  <a:outerShdw blurRad="31750" dist="25400" dir="5400000" algn="tl" rotWithShape="0">
                    <a:srgbClr val="000000">
                      <a:alpha val="25000"/>
                    </a:srgbClr>
                  </a:outerShdw>
                </a:effectLst>
              </a:rPr>
              <a:t>Importance of Confidentiality</a:t>
            </a:r>
            <a:br>
              <a:rPr lang="en-US" sz="4400" b="1">
                <a:effectLst>
                  <a:outerShdw blurRad="31750" dist="25400" dir="5400000" algn="tl" rotWithShape="0">
                    <a:srgbClr val="000000">
                      <a:alpha val="25000"/>
                    </a:srgbClr>
                  </a:outerShdw>
                </a:effectLst>
              </a:rPr>
            </a:br>
            <a:endParaRPr lang="en-US" sz="4400"/>
          </a:p>
        </p:txBody>
      </p:sp>
      <p:sp>
        <p:nvSpPr>
          <p:cNvPr id="4" name="Content Placeholder 3">
            <a:extLst>
              <a:ext uri="{FF2B5EF4-FFF2-40B4-BE49-F238E27FC236}">
                <a16:creationId xmlns:a16="http://schemas.microsoft.com/office/drawing/2014/main" id="{588D2D91-D024-995D-1DF3-B285729ABDF4}"/>
              </a:ext>
            </a:extLst>
          </p:cNvPr>
          <p:cNvSpPr>
            <a:spLocks noGrp="1"/>
          </p:cNvSpPr>
          <p:nvPr>
            <p:ph sz="half" idx="2"/>
          </p:nvPr>
        </p:nvSpPr>
        <p:spPr>
          <a:xfrm>
            <a:off x="628650" y="1268760"/>
            <a:ext cx="7886700" cy="4908203"/>
          </a:xfrm>
        </p:spPr>
        <p:txBody>
          <a:bodyPr vert="horz" lIns="91440" tIns="45720" rIns="91440" bIns="45720" rtlCol="0">
            <a:normAutofit/>
          </a:bodyPr>
          <a:lstStyle/>
          <a:p>
            <a:pPr defTabSz="914400">
              <a:defRPr/>
            </a:pPr>
            <a:r>
              <a:rPr lang="en-US" altLang="en-US" dirty="0"/>
              <a:t>It is important that no individual(s) can be identified within your portfolio, either directly or indirectly from the information in the portfolio.</a:t>
            </a:r>
          </a:p>
          <a:p>
            <a:pPr defTabSz="914400">
              <a:defRPr/>
            </a:pPr>
            <a:r>
              <a:rPr lang="en-US" altLang="en-US" dirty="0"/>
              <a:t>Please use numbers </a:t>
            </a:r>
            <a:r>
              <a:rPr lang="en-US" altLang="en-US" b="1" dirty="0"/>
              <a:t>not</a:t>
            </a:r>
            <a:r>
              <a:rPr lang="en-US" altLang="en-US" dirty="0"/>
              <a:t> letters or made-up names to identify individuals you work with. </a:t>
            </a:r>
          </a:p>
          <a:p>
            <a:pPr defTabSz="914400">
              <a:defRPr/>
            </a:pPr>
            <a:r>
              <a:rPr lang="en-US" altLang="en-US" dirty="0"/>
              <a:t>A minor breach will result in 5 marks being subtracted from your mark for that task. </a:t>
            </a:r>
          </a:p>
          <a:p>
            <a:pPr defTabSz="914400">
              <a:defRPr/>
            </a:pPr>
            <a:r>
              <a:rPr lang="en-US" altLang="en-US" dirty="0"/>
              <a:t>A major breach (someone's name or identifying details) will result in the work not being read. It will be returned to you to remove the breach and the resubmission being capped at 40%.</a:t>
            </a:r>
          </a:p>
          <a:p>
            <a:pPr defTabSz="914400">
              <a:defRPr/>
            </a:pPr>
            <a:r>
              <a:rPr lang="en-US" altLang="en-US" b="1" dirty="0"/>
              <a:t>You must take personal responsibility for adhering to confidentiality requirements and not rely on others to highlight breaches. </a:t>
            </a:r>
          </a:p>
          <a:p>
            <a:pPr marL="0" indent="0" defTabSz="914400">
              <a:buNone/>
              <a:defRPr/>
            </a:pPr>
            <a:endParaRPr lang="en-US" altLang="en-US" b="1" dirty="0"/>
          </a:p>
          <a:p>
            <a:pPr indent="-228600" defTabSz="914400"/>
            <a:endParaRPr lang="en-US" dirty="0"/>
          </a:p>
        </p:txBody>
      </p:sp>
      <p:sp>
        <p:nvSpPr>
          <p:cNvPr id="7" name="Slide Number Placeholder 6">
            <a:extLst>
              <a:ext uri="{FF2B5EF4-FFF2-40B4-BE49-F238E27FC236}">
                <a16:creationId xmlns:a16="http://schemas.microsoft.com/office/drawing/2014/main" id="{8023243B-ED22-6D8F-20D3-52B8E78AD9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B0BA0F15-66FD-47F2-904D-700571CB0C0C}" type="slidenum">
              <a:rPr lang="en-US" altLang="en-US" sz="1200" smtClean="0">
                <a:solidFill>
                  <a:prstClr val="black">
                    <a:tint val="75000"/>
                  </a:prstClr>
                </a:solidFill>
                <a:latin typeface="Calibri" panose="020F0502020204030204"/>
              </a:rPr>
              <a:pPr>
                <a:spcAft>
                  <a:spcPts val="600"/>
                </a:spcAft>
                <a:defRPr/>
              </a:pPr>
              <a:t>36</a:t>
            </a:fld>
            <a:endParaRPr lang="en-US" altLang="en-US" sz="1200">
              <a:solidFill>
                <a:prstClr val="black">
                  <a:tint val="75000"/>
                </a:prstClr>
              </a:solidFill>
              <a:latin typeface="Calibri" panose="020F0502020204030204"/>
            </a:endParaRPr>
          </a:p>
        </p:txBody>
      </p:sp>
      <p:sp>
        <p:nvSpPr>
          <p:cNvPr id="3" name="Footer Placeholder 2">
            <a:extLst>
              <a:ext uri="{FF2B5EF4-FFF2-40B4-BE49-F238E27FC236}">
                <a16:creationId xmlns:a16="http://schemas.microsoft.com/office/drawing/2014/main" id="{82CCAF08-5FF4-C767-908D-6BEED3EAE2B0}"/>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3672099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Exclamation mark on a yellow background">
            <a:extLst>
              <a:ext uri="{FF2B5EF4-FFF2-40B4-BE49-F238E27FC236}">
                <a16:creationId xmlns:a16="http://schemas.microsoft.com/office/drawing/2014/main" id="{4CC86930-C087-E929-2B45-EFF464B2CC69}"/>
              </a:ext>
            </a:extLst>
          </p:cNvPr>
          <p:cNvPicPr>
            <a:picLocks noChangeAspect="1"/>
          </p:cNvPicPr>
          <p:nvPr/>
        </p:nvPicPr>
        <p:blipFill rotWithShape="1">
          <a:blip r:embed="rId3"/>
          <a:src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4B3270D1-25FD-4B10-AB57-C192ED98F4BF}"/>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en-US" sz="4400" b="1"/>
              <a:t>Submission Process</a:t>
            </a:r>
            <a:br>
              <a:rPr lang="en-US" sz="4400"/>
            </a:br>
            <a:endParaRPr lang="en-US" sz="4400" b="0"/>
          </a:p>
        </p:txBody>
      </p:sp>
      <p:sp>
        <p:nvSpPr>
          <p:cNvPr id="2" name="Content Placeholder 1">
            <a:extLst>
              <a:ext uri="{FF2B5EF4-FFF2-40B4-BE49-F238E27FC236}">
                <a16:creationId xmlns:a16="http://schemas.microsoft.com/office/drawing/2014/main" id="{9676167F-F00A-4123-B07A-FD1E05D9F4EF}"/>
              </a:ext>
            </a:extLst>
          </p:cNvPr>
          <p:cNvSpPr>
            <a:spLocks noGrp="1"/>
          </p:cNvSpPr>
          <p:nvPr>
            <p:ph sz="half" idx="2"/>
          </p:nvPr>
        </p:nvSpPr>
        <p:spPr>
          <a:xfrm>
            <a:off x="628650" y="1268760"/>
            <a:ext cx="7886700" cy="4908203"/>
          </a:xfrm>
        </p:spPr>
        <p:txBody>
          <a:bodyPr vert="horz" lIns="91440" tIns="45720" rIns="91440" bIns="45720" rtlCol="0">
            <a:normAutofit fontScale="92500" lnSpcReduction="10000"/>
          </a:bodyPr>
          <a:lstStyle/>
          <a:p>
            <a:pPr defTabSz="914400"/>
            <a:r>
              <a:rPr lang="en-US" sz="2000" dirty="0"/>
              <a:t>University of Wales Trinity Saint David submission is via Moodle</a:t>
            </a:r>
          </a:p>
          <a:p>
            <a:pPr defTabSz="914400"/>
            <a:r>
              <a:rPr lang="en-US" sz="2000" dirty="0">
                <a:effectLst/>
              </a:rPr>
              <a:t>Submit/upload your portfolio through your Moodle account before the submission deadline (usually 12 noon). </a:t>
            </a:r>
          </a:p>
          <a:p>
            <a:pPr defTabSz="914400"/>
            <a:r>
              <a:rPr lang="en-US" sz="2000" dirty="0"/>
              <a:t>Y</a:t>
            </a:r>
            <a:r>
              <a:rPr lang="en-US" sz="2000" dirty="0">
                <a:effectLst/>
              </a:rPr>
              <a:t>ou are required to submit each of the 5 elements (Tasks 1- 4 and Reference list and other information) of the portfolio to the appropriate </a:t>
            </a:r>
            <a:r>
              <a:rPr lang="en-US" sz="2000" b="1" dirty="0">
                <a:effectLst/>
              </a:rPr>
              <a:t>separate</a:t>
            </a:r>
            <a:r>
              <a:rPr lang="en-US" sz="2000" dirty="0">
                <a:effectLst/>
              </a:rPr>
              <a:t> Turnitin submission </a:t>
            </a:r>
            <a:r>
              <a:rPr lang="en-US" sz="2000" dirty="0"/>
              <a:t>links.    </a:t>
            </a:r>
          </a:p>
          <a:p>
            <a:pPr defTabSz="914400"/>
            <a:r>
              <a:rPr lang="en-US" sz="2000" dirty="0"/>
              <a:t>*Download the </a:t>
            </a:r>
            <a:r>
              <a:rPr lang="en-GB" altLang="en-US" sz="2000" b="1" dirty="0"/>
              <a:t>Portfolio template</a:t>
            </a:r>
            <a:r>
              <a:rPr lang="en-US" sz="2000" dirty="0"/>
              <a:t> for each task from Moodle*</a:t>
            </a:r>
            <a:r>
              <a:rPr lang="en-US" sz="2000" dirty="0">
                <a:effectLst/>
              </a:rPr>
              <a:t>.</a:t>
            </a:r>
            <a:endParaRPr lang="en-US" sz="2000" dirty="0"/>
          </a:p>
          <a:p>
            <a:pPr defTabSz="914400"/>
            <a:r>
              <a:rPr lang="en-US" sz="2000" dirty="0"/>
              <a:t>The “final sections” submission point is for the “Reference list and other information”. This should include your r</a:t>
            </a:r>
            <a:r>
              <a:rPr lang="en-US" sz="2000" i="0" u="none" strike="noStrike" dirty="0">
                <a:effectLst/>
              </a:rPr>
              <a:t>eference </a:t>
            </a:r>
            <a:r>
              <a:rPr lang="en-US" sz="2000" dirty="0"/>
              <a:t>l</a:t>
            </a:r>
            <a:r>
              <a:rPr lang="en-US" sz="2000" i="0" u="none" strike="noStrike" dirty="0">
                <a:effectLst/>
              </a:rPr>
              <a:t>ist plus</a:t>
            </a:r>
            <a:r>
              <a:rPr lang="en-US" sz="2000" dirty="0"/>
              <a:t>, d</a:t>
            </a:r>
            <a:r>
              <a:rPr lang="en-US" sz="2000" i="0" u="none" strike="noStrike" dirty="0">
                <a:effectLst/>
              </a:rPr>
              <a:t>etail of workshops </a:t>
            </a:r>
            <a:r>
              <a:rPr lang="en-US" sz="2000" dirty="0"/>
              <a:t>a</a:t>
            </a:r>
            <a:r>
              <a:rPr lang="en-US" sz="2000" i="0" u="none" strike="noStrike" dirty="0">
                <a:effectLst/>
              </a:rPr>
              <a:t>ttended</a:t>
            </a:r>
            <a:r>
              <a:rPr lang="en-US" sz="2000" dirty="0"/>
              <a:t>, the m</a:t>
            </a:r>
            <a:r>
              <a:rPr lang="en-US" sz="2000" i="0" u="none" strike="noStrike" dirty="0">
                <a:effectLst/>
              </a:rPr>
              <a:t>entor’s report</a:t>
            </a:r>
            <a:r>
              <a:rPr lang="en-US" sz="2000" dirty="0"/>
              <a:t>, l</a:t>
            </a:r>
            <a:r>
              <a:rPr lang="en-US" sz="2000" i="0" u="none" strike="noStrike" dirty="0">
                <a:effectLst/>
              </a:rPr>
              <a:t>earner’s </a:t>
            </a:r>
            <a:r>
              <a:rPr lang="en-US" sz="2000" dirty="0"/>
              <a:t>d</a:t>
            </a:r>
            <a:r>
              <a:rPr lang="en-US" sz="2000" i="0" u="none" strike="noStrike" dirty="0">
                <a:effectLst/>
              </a:rPr>
              <a:t>etails</a:t>
            </a:r>
            <a:r>
              <a:rPr lang="en-US" sz="2000" dirty="0"/>
              <a:t>, s</a:t>
            </a:r>
            <a:r>
              <a:rPr lang="en-US" sz="2000" i="0" u="none" strike="noStrike" dirty="0">
                <a:effectLst/>
              </a:rPr>
              <a:t>ignatures and line manager verification</a:t>
            </a:r>
            <a:r>
              <a:rPr lang="en-US" sz="2000" dirty="0"/>
              <a:t>, and the l</a:t>
            </a:r>
            <a:r>
              <a:rPr lang="en-US" sz="2000" i="0" u="none" strike="noStrike" dirty="0">
                <a:effectLst/>
              </a:rPr>
              <a:t>earning agreement. You only need one reference list </a:t>
            </a:r>
            <a:r>
              <a:rPr lang="en-US" sz="2000" dirty="0"/>
              <a:t>which you include in this</a:t>
            </a:r>
            <a:r>
              <a:rPr lang="en-US" sz="2000" i="0" u="none" strike="noStrike" dirty="0">
                <a:effectLst/>
              </a:rPr>
              <a:t> section.</a:t>
            </a:r>
            <a:endParaRPr lang="en-US" sz="2000" i="0" u="none" strike="noStrike" dirty="0"/>
          </a:p>
          <a:p>
            <a:pPr defTabSz="914400"/>
            <a:r>
              <a:rPr lang="en-US" sz="2000" dirty="0">
                <a:effectLst/>
              </a:rPr>
              <a:t>Please ensure that your written work in </a:t>
            </a:r>
            <a:r>
              <a:rPr lang="en-US" sz="2000" dirty="0"/>
              <a:t>tasks 1-4</a:t>
            </a:r>
            <a:r>
              <a:rPr lang="en-US" sz="2000" dirty="0">
                <a:effectLst/>
              </a:rPr>
              <a:t> follows the guidelines regarding confidentiality and plagiarism.</a:t>
            </a:r>
            <a:endParaRPr lang="en-US" sz="2000" dirty="0"/>
          </a:p>
          <a:p>
            <a:pPr defTabSz="914400"/>
            <a:r>
              <a:rPr lang="en-US" sz="2000" dirty="0">
                <a:effectLst/>
              </a:rPr>
              <a:t>When asked for a file name on Turnitin please note your name and student number</a:t>
            </a:r>
            <a:r>
              <a:rPr lang="en-US" sz="2000" dirty="0"/>
              <a:t>.</a:t>
            </a:r>
          </a:p>
          <a:p>
            <a:pPr defTabSz="914400"/>
            <a:r>
              <a:rPr lang="en-US" sz="2000" dirty="0"/>
              <a:t>Please ensure you submit the right task to the right submission point. </a:t>
            </a:r>
          </a:p>
          <a:p>
            <a:pPr indent="-228600" defTabSz="914400"/>
            <a:endParaRPr lang="en-US" sz="1900" dirty="0"/>
          </a:p>
          <a:p>
            <a:pPr indent="-228600" defTabSz="914400"/>
            <a:endParaRPr lang="en-US" sz="1900" dirty="0"/>
          </a:p>
        </p:txBody>
      </p:sp>
      <p:sp>
        <p:nvSpPr>
          <p:cNvPr id="4" name="Slide Number Placeholder 3">
            <a:extLst>
              <a:ext uri="{FF2B5EF4-FFF2-40B4-BE49-F238E27FC236}">
                <a16:creationId xmlns:a16="http://schemas.microsoft.com/office/drawing/2014/main" id="{DABDDB33-B2FF-488D-A76B-D086AF1D2C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E07D619C-9A2E-4280-B9DB-349F82AE6CEA}" type="slidenum">
              <a:rPr lang="en-US" altLang="en-US" sz="1000">
                <a:solidFill>
                  <a:schemeClr val="tx1">
                    <a:lumMod val="50000"/>
                    <a:lumOff val="50000"/>
                  </a:schemeClr>
                </a:solidFill>
                <a:latin typeface="Calibri" panose="020F0502020204030204"/>
              </a:rPr>
              <a:pPr>
                <a:spcAft>
                  <a:spcPts val="600"/>
                </a:spcAft>
                <a:defRPr/>
              </a:pPr>
              <a:t>37</a:t>
            </a:fld>
            <a:endParaRPr lang="en-US" altLang="en-US" sz="1000">
              <a:solidFill>
                <a:schemeClr val="tx1">
                  <a:lumMod val="50000"/>
                  <a:lumOff val="50000"/>
                </a:schemeClr>
              </a:solidFill>
              <a:latin typeface="Calibri" panose="020F0502020204030204"/>
            </a:endParaRPr>
          </a:p>
        </p:txBody>
      </p:sp>
      <p:sp>
        <p:nvSpPr>
          <p:cNvPr id="5" name="Footer Placeholder 4">
            <a:extLst>
              <a:ext uri="{FF2B5EF4-FFF2-40B4-BE49-F238E27FC236}">
                <a16:creationId xmlns:a16="http://schemas.microsoft.com/office/drawing/2014/main" id="{D5C1D227-AC13-FA26-DA1F-936E303AF687}"/>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9841783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Exclamation mark on a yellow background">
            <a:extLst>
              <a:ext uri="{FF2B5EF4-FFF2-40B4-BE49-F238E27FC236}">
                <a16:creationId xmlns:a16="http://schemas.microsoft.com/office/drawing/2014/main" id="{B8F59234-BE9C-EA00-606B-466230B4BAF8}"/>
              </a:ext>
            </a:extLst>
          </p:cNvPr>
          <p:cNvPicPr>
            <a:picLocks noChangeAspect="1"/>
          </p:cNvPicPr>
          <p:nvPr/>
        </p:nvPicPr>
        <p:blipFill rotWithShape="1">
          <a:blip r:embed="rId3"/>
          <a:srcRect l="39137" r="26219"/>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080977F3-3BE8-A9DF-A408-9E74FAF53C48}"/>
              </a:ext>
            </a:extLst>
          </p:cNvPr>
          <p:cNvSpPr>
            <a:spLocks noGrp="1"/>
          </p:cNvSpPr>
          <p:nvPr>
            <p:ph type="title"/>
          </p:nvPr>
        </p:nvSpPr>
        <p:spPr>
          <a:xfrm>
            <a:off x="822577" y="116481"/>
            <a:ext cx="5123391" cy="1322887"/>
          </a:xfrm>
        </p:spPr>
        <p:txBody>
          <a:bodyPr>
            <a:normAutofit/>
          </a:bodyPr>
          <a:lstStyle/>
          <a:p>
            <a:r>
              <a:rPr lang="en-US" b="1" dirty="0"/>
              <a:t>Assessment/Marking  </a:t>
            </a:r>
          </a:p>
        </p:txBody>
      </p:sp>
      <p:sp>
        <p:nvSpPr>
          <p:cNvPr id="8" name="Content Placeholder 7">
            <a:extLst>
              <a:ext uri="{FF2B5EF4-FFF2-40B4-BE49-F238E27FC236}">
                <a16:creationId xmlns:a16="http://schemas.microsoft.com/office/drawing/2014/main" id="{5FBDE2C3-6F25-04A5-C4DC-0A077571ABEA}"/>
              </a:ext>
            </a:extLst>
          </p:cNvPr>
          <p:cNvSpPr>
            <a:spLocks noGrp="1"/>
          </p:cNvSpPr>
          <p:nvPr>
            <p:ph idx="1"/>
          </p:nvPr>
        </p:nvSpPr>
        <p:spPr>
          <a:xfrm>
            <a:off x="899592" y="1340768"/>
            <a:ext cx="4824536" cy="5112568"/>
          </a:xfrm>
        </p:spPr>
        <p:txBody>
          <a:bodyPr>
            <a:normAutofit/>
          </a:bodyPr>
          <a:lstStyle/>
          <a:p>
            <a:r>
              <a:rPr lang="en-US" sz="2400" dirty="0"/>
              <a:t>Portfolios wherever possible are always first marked by an assessor from a different Local Authority to the learner. </a:t>
            </a:r>
          </a:p>
          <a:p>
            <a:r>
              <a:rPr lang="en-US" sz="2400" dirty="0"/>
              <a:t>Marks are released around 6 weeks after </a:t>
            </a:r>
            <a:r>
              <a:rPr lang="en-US" sz="2400"/>
              <a:t>submission</a:t>
            </a:r>
            <a:r>
              <a:rPr lang="en-US" sz="2400" dirty="0"/>
              <a:t>. Please check Moodle for information regarding this. </a:t>
            </a:r>
          </a:p>
          <a:p>
            <a:r>
              <a:rPr lang="en-US" sz="2400" dirty="0"/>
              <a:t>Marks are provisional until they are confirmed at exam board.</a:t>
            </a:r>
            <a:endParaRPr lang="en-US" sz="1700" dirty="0"/>
          </a:p>
          <a:p>
            <a:endParaRPr lang="en-US" sz="1700" dirty="0"/>
          </a:p>
        </p:txBody>
      </p:sp>
      <p:sp>
        <p:nvSpPr>
          <p:cNvPr id="7" name="Slide Number Placeholder 6">
            <a:extLst>
              <a:ext uri="{FF2B5EF4-FFF2-40B4-BE49-F238E27FC236}">
                <a16:creationId xmlns:a16="http://schemas.microsoft.com/office/drawing/2014/main" id="{D7A032FC-2059-FC18-6D9B-1CFC5A291534}"/>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a:solidFill>
                  <a:srgbClr val="FFFFFF"/>
                </a:solidFill>
              </a:rPr>
              <a:pPr>
                <a:spcAft>
                  <a:spcPts val="600"/>
                </a:spcAft>
                <a:defRPr/>
              </a:pPr>
              <a:t>38</a:t>
            </a:fld>
            <a:endParaRPr lang="en-GB" altLang="en-US">
              <a:solidFill>
                <a:srgbClr val="FFFFFF"/>
              </a:solidFill>
            </a:endParaRPr>
          </a:p>
        </p:txBody>
      </p:sp>
      <p:sp>
        <p:nvSpPr>
          <p:cNvPr id="3" name="Footer Placeholder 2">
            <a:extLst>
              <a:ext uri="{FF2B5EF4-FFF2-40B4-BE49-F238E27FC236}">
                <a16:creationId xmlns:a16="http://schemas.microsoft.com/office/drawing/2014/main" id="{02941D9C-0845-9A6A-88E2-CB5ADA41CC27}"/>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7666731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71" name="Rectangle 49170">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7E3647E-2312-4426-BE8A-64BEAEE172AB}"/>
              </a:ext>
            </a:extLst>
          </p:cNvPr>
          <p:cNvSpPr>
            <a:spLocks noGrp="1"/>
          </p:cNvSpPr>
          <p:nvPr>
            <p:ph type="title"/>
          </p:nvPr>
        </p:nvSpPr>
        <p:spPr>
          <a:xfrm>
            <a:off x="593826" y="-99392"/>
            <a:ext cx="5098053" cy="1651404"/>
          </a:xfrm>
        </p:spPr>
        <p:txBody>
          <a:bodyPr>
            <a:normAutofit/>
          </a:bodyPr>
          <a:lstStyle/>
          <a:p>
            <a:pPr>
              <a:defRPr/>
            </a:pPr>
            <a:r>
              <a:rPr lang="en-GB" sz="3500" dirty="0"/>
              <a:t>Finishing</a:t>
            </a:r>
          </a:p>
        </p:txBody>
      </p:sp>
      <p:sp>
        <p:nvSpPr>
          <p:cNvPr id="49158" name="Content Placeholder 7">
            <a:extLst>
              <a:ext uri="{FF2B5EF4-FFF2-40B4-BE49-F238E27FC236}">
                <a16:creationId xmlns:a16="http://schemas.microsoft.com/office/drawing/2014/main" id="{4343D1DA-8E52-4AB4-80D3-BAD8C542CF2B}"/>
              </a:ext>
            </a:extLst>
          </p:cNvPr>
          <p:cNvSpPr>
            <a:spLocks noGrp="1"/>
          </p:cNvSpPr>
          <p:nvPr>
            <p:ph idx="1"/>
          </p:nvPr>
        </p:nvSpPr>
        <p:spPr>
          <a:xfrm>
            <a:off x="564059" y="1080467"/>
            <a:ext cx="5232077" cy="5228853"/>
          </a:xfrm>
        </p:spPr>
        <p:txBody>
          <a:bodyPr>
            <a:normAutofit/>
          </a:bodyPr>
          <a:lstStyle/>
          <a:p>
            <a:pPr>
              <a:buFont typeface="Arial" panose="020B0604020202020204" pitchFamily="34" charset="0"/>
              <a:buChar char="•"/>
            </a:pPr>
            <a:r>
              <a:rPr lang="en-GB" altLang="en-US" sz="1800" dirty="0"/>
              <a:t>Have you booked your study days? If not</a:t>
            </a:r>
            <a:r>
              <a:rPr lang="en-GB" altLang="en-US" sz="1800"/>
              <a:t>,</a:t>
            </a:r>
            <a:r>
              <a:rPr lang="en-GB" altLang="en-US" sz="1800" dirty="0"/>
              <a:t> get them booked in. </a:t>
            </a:r>
          </a:p>
          <a:p>
            <a:pPr>
              <a:buFont typeface="Arial" panose="020B0604020202020204" pitchFamily="34" charset="0"/>
              <a:buChar char="•"/>
            </a:pPr>
            <a:r>
              <a:rPr lang="en-GB" altLang="en-US" sz="1800" dirty="0"/>
              <a:t>The procedure regarding extenuating circumstances and suspension of studies is in the programme handbook and on Moodle</a:t>
            </a:r>
          </a:p>
          <a:p>
            <a:pPr>
              <a:buFont typeface="Arial" panose="020B0604020202020204" pitchFamily="34" charset="0"/>
              <a:buChar char="•"/>
            </a:pPr>
            <a:r>
              <a:rPr lang="en-GB" altLang="en-US" sz="1800" dirty="0"/>
              <a:t>Please get in touch with the training department if you are having any problems</a:t>
            </a:r>
          </a:p>
          <a:p>
            <a:pPr>
              <a:buFont typeface="Arial" panose="020B0604020202020204" pitchFamily="34" charset="0"/>
              <a:buChar char="•"/>
            </a:pPr>
            <a:r>
              <a:rPr lang="en-GB" altLang="en-US" sz="1800" dirty="0"/>
              <a:t>Please fill in and return the evaluation </a:t>
            </a:r>
            <a:r>
              <a:rPr lang="en-GB" altLang="en-US" sz="1800"/>
              <a:t>questionnaires </a:t>
            </a:r>
            <a:r>
              <a:rPr lang="en-GB" altLang="en-US" sz="1800" dirty="0"/>
              <a:t>you will receive on completion of the programme</a:t>
            </a:r>
          </a:p>
          <a:p>
            <a:pPr>
              <a:buFont typeface="Arial" panose="020B0604020202020204" pitchFamily="34" charset="0"/>
              <a:buChar char="•"/>
            </a:pPr>
            <a:r>
              <a:rPr lang="en-GB" altLang="en-US" sz="1800" dirty="0"/>
              <a:t>Don’t leave it </a:t>
            </a:r>
            <a:r>
              <a:rPr lang="en-GB" altLang="en-US" sz="1800"/>
              <a:t>until </a:t>
            </a:r>
            <a:r>
              <a:rPr lang="en-GB" altLang="en-US" sz="1800" dirty="0"/>
              <a:t>the last minute!</a:t>
            </a:r>
          </a:p>
          <a:p>
            <a:pPr marL="109537" indent="0">
              <a:buNone/>
            </a:pPr>
            <a:r>
              <a:rPr lang="en-GB" altLang="en-US" sz="1800" b="1" dirty="0"/>
              <a:t>Rest of the day</a:t>
            </a:r>
          </a:p>
          <a:p>
            <a:pPr marL="342900" indent="-342900">
              <a:defRPr/>
            </a:pPr>
            <a:r>
              <a:rPr lang="en-GB" altLang="en-US" sz="1800" dirty="0"/>
              <a:t>Individual time with trainers to discuss your work</a:t>
            </a:r>
          </a:p>
          <a:p>
            <a:pPr marL="342900" indent="-342900">
              <a:defRPr/>
            </a:pPr>
            <a:r>
              <a:rPr lang="en-GB" altLang="en-US" sz="1800" dirty="0"/>
              <a:t>Time to work on</a:t>
            </a:r>
            <a:r>
              <a:rPr lang="en-GB" altLang="en-US" sz="1800"/>
              <a:t> your</a:t>
            </a:r>
            <a:r>
              <a:rPr lang="en-GB" altLang="en-US" sz="1800" dirty="0"/>
              <a:t> portfolios.</a:t>
            </a:r>
          </a:p>
          <a:p>
            <a:pPr>
              <a:buFont typeface="Arial" panose="020B0604020202020204" pitchFamily="34" charset="0"/>
              <a:buChar char="•"/>
            </a:pPr>
            <a:endParaRPr lang="en-GB" altLang="en-US" sz="1600" dirty="0">
              <a:latin typeface="+mj-lt"/>
            </a:endParaRPr>
          </a:p>
          <a:p>
            <a:endParaRPr lang="en-GB" altLang="en-US" sz="1600" dirty="0"/>
          </a:p>
        </p:txBody>
      </p:sp>
      <p:pic>
        <p:nvPicPr>
          <p:cNvPr id="49156" name="Picture 1">
            <a:extLst>
              <a:ext uri="{FF2B5EF4-FFF2-40B4-BE49-F238E27FC236}">
                <a16:creationId xmlns:a16="http://schemas.microsoft.com/office/drawing/2014/main" id="{746E635A-EFAE-4D0B-BB59-A9F5B40E99A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895" r="19405" b="1"/>
          <a:stretch/>
        </p:blipFill>
        <p:spPr bwMode="auto">
          <a:xfrm>
            <a:off x="6353553" y="168168"/>
            <a:ext cx="2285945" cy="316815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Graduation caps in the air&#10;&#10;Description automatically generated">
            <a:extLst>
              <a:ext uri="{FF2B5EF4-FFF2-40B4-BE49-F238E27FC236}">
                <a16:creationId xmlns:a16="http://schemas.microsoft.com/office/drawing/2014/main" id="{05C5B479-D936-7FCE-A2C9-D4352C59BBF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98167" y="4098598"/>
            <a:ext cx="2996717" cy="1625718"/>
          </a:xfrm>
          <a:prstGeom prst="rect">
            <a:avLst/>
          </a:prstGeom>
        </p:spPr>
      </p:pic>
      <p:sp>
        <p:nvSpPr>
          <p:cNvPr id="49159" name="Slide Number Placeholder 8">
            <a:extLst>
              <a:ext uri="{FF2B5EF4-FFF2-40B4-BE49-F238E27FC236}">
                <a16:creationId xmlns:a16="http://schemas.microsoft.com/office/drawing/2014/main" id="{90FA3167-732C-44E3-B57C-C94CB774C2BB}"/>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AB476DB-4C19-4552-A388-C691721820D8}" type="slidenum">
              <a:rPr lang="en-GB" altLang="en-US" smtClean="0"/>
              <a:pPr>
                <a:spcAft>
                  <a:spcPts val="600"/>
                </a:spcAft>
              </a:pPr>
              <a:t>39</a:t>
            </a:fld>
            <a:endParaRPr lang="en-GB" altLang="en-US" dirty="0"/>
          </a:p>
        </p:txBody>
      </p:sp>
      <p:sp>
        <p:nvSpPr>
          <p:cNvPr id="4" name="Title 1">
            <a:extLst>
              <a:ext uri="{FF2B5EF4-FFF2-40B4-BE49-F238E27FC236}">
                <a16:creationId xmlns:a16="http://schemas.microsoft.com/office/drawing/2014/main" id="{0D73C0C4-9216-4BC8-BD22-A049C2447E0D}"/>
              </a:ext>
            </a:extLst>
          </p:cNvPr>
          <p:cNvSpPr txBox="1">
            <a:spLocks/>
          </p:cNvSpPr>
          <p:nvPr/>
        </p:nvSpPr>
        <p:spPr>
          <a:xfrm>
            <a:off x="468313" y="188913"/>
            <a:ext cx="8229600" cy="792162"/>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dirty="0">
              <a:effectLst>
                <a:outerShdw blurRad="31750" dist="25400" dir="5400000" algn="tl" rotWithShape="0">
                  <a:srgbClr val="000000">
                    <a:alpha val="25000"/>
                  </a:srgbClr>
                </a:outerShdw>
              </a:effectLst>
              <a:ea typeface="+mj-ea"/>
            </a:endParaRPr>
          </a:p>
        </p:txBody>
      </p:sp>
      <p:sp>
        <p:nvSpPr>
          <p:cNvPr id="49155" name="Content Placeholder 2">
            <a:extLst>
              <a:ext uri="{FF2B5EF4-FFF2-40B4-BE49-F238E27FC236}">
                <a16:creationId xmlns:a16="http://schemas.microsoft.com/office/drawing/2014/main" id="{018598AD-CA30-43FE-8C70-AFEEC08D5D70}"/>
              </a:ext>
            </a:extLst>
          </p:cNvPr>
          <p:cNvSpPr txBox="1">
            <a:spLocks/>
          </p:cNvSpPr>
          <p:nvPr/>
        </p:nvSpPr>
        <p:spPr bwMode="auto">
          <a:xfrm>
            <a:off x="477862" y="142909"/>
            <a:ext cx="7595416" cy="867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Font typeface="Arial" panose="020B0604020202020204" pitchFamily="34" charset="0"/>
              <a:buChar char="•"/>
            </a:pPr>
            <a:endParaRPr lang="en-GB" altLang="en-US" dirty="0">
              <a:latin typeface="Arial" panose="020B0604020202020204" pitchFamily="34" charset="0"/>
            </a:endParaRPr>
          </a:p>
        </p:txBody>
      </p:sp>
      <p:sp>
        <p:nvSpPr>
          <p:cNvPr id="2" name="Footer Placeholder 1">
            <a:extLst>
              <a:ext uri="{FF2B5EF4-FFF2-40B4-BE49-F238E27FC236}">
                <a16:creationId xmlns:a16="http://schemas.microsoft.com/office/drawing/2014/main" id="{AFA8BDBE-C3E9-4FC0-ED84-92C9E2084776}"/>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457200" y="1062038"/>
            <a:ext cx="8229600" cy="857250"/>
          </a:xfrm>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half" idx="2"/>
            <p:extLst>
              <p:ext uri="{D42A27DB-BD31-4B8C-83A1-F6EECF244321}">
                <p14:modId xmlns:p14="http://schemas.microsoft.com/office/powerpoint/2010/main" val="3984705829"/>
              </p:ext>
            </p:extLst>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a:solidFill>
                            <a:srgbClr val="FFFFFF"/>
                          </a:solidFill>
                          <a:effectLst/>
                        </a:rPr>
                        <a:t>Was there anything you didn’t think worked so well? </a:t>
                      </a:r>
                    </a:p>
                    <a:p>
                      <a:r>
                        <a:rPr lang="en-GB" sz="1400" b="1">
                          <a:solidFill>
                            <a:srgbClr val="FFFFFF"/>
                          </a:solidFill>
                          <a:effectLst/>
                        </a:rPr>
                        <a:t> </a:t>
                      </a: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a:solidFill>
                            <a:srgbClr val="FFFFFF"/>
                          </a:solidFill>
                          <a:effectLst/>
                        </a:rPr>
                        <a:t>Do you have any suggestions of ways we could improve these workshops?</a:t>
                      </a:r>
                    </a:p>
                    <a:p>
                      <a:br>
                        <a:rPr lang="en-GB" sz="1400" b="1">
                          <a:solidFill>
                            <a:srgbClr val="FFFFFF"/>
                          </a:solidFill>
                          <a:effectLst/>
                        </a:rPr>
                      </a:b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645026" y="1940471"/>
            <a:ext cx="4041775" cy="3997177"/>
          </a:xfrm>
        </p:spPr>
        <p:txBody>
          <a:bodyPr wrap="square" anchor="t">
            <a:normAutofit/>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a:t>
            </a:r>
            <a:r>
              <a:rPr lang="en-US"/>
              <a:t>the </a:t>
            </a:r>
            <a:r>
              <a:rPr lang="en-US" dirty="0"/>
              <a:t>group and pass on to the trainer (either type into the discussion/chat box if online or on a flip chart if face to face). </a:t>
            </a:r>
          </a:p>
          <a:p>
            <a:pPr marL="82153" indent="0">
              <a:spcAft>
                <a:spcPts val="450"/>
              </a:spcAft>
              <a:buNone/>
            </a:pPr>
            <a:r>
              <a:rPr lang="en-US" dirty="0"/>
              <a:t>                 </a:t>
            </a:r>
            <a:r>
              <a:rPr lang="en-US"/>
              <a:t>Thank you</a:t>
            </a:r>
            <a:r>
              <a:rPr lang="en-US" dirty="0"/>
              <a:t>.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47113" y="5663805"/>
            <a:ext cx="366712" cy="273844"/>
          </a:xfrm>
        </p:spPr>
        <p:txBody>
          <a:bodyPr wrap="square" anchor="b">
            <a:normAutofit/>
          </a:bodyPr>
          <a:lstStyle/>
          <a:p>
            <a:pPr>
              <a:spcAft>
                <a:spcPts val="450"/>
              </a:spcAft>
              <a:defRPr/>
            </a:pPr>
            <a:fld id="{7774C298-7B0E-45D6-A1A1-14F34D0A5FD3}" type="slidenum">
              <a:rPr lang="en-GB" altLang="en-US" smtClean="0"/>
              <a:pPr>
                <a:spcAft>
                  <a:spcPts val="450"/>
                </a:spcAft>
                <a:defRPr/>
              </a:pPr>
              <a:t>40</a:t>
            </a:fld>
            <a:endParaRPr lang="en-GB" altLang="en-US"/>
          </a:p>
        </p:txBody>
      </p:sp>
      <p:sp>
        <p:nvSpPr>
          <p:cNvPr id="2" name="Footer Placeholder 1">
            <a:extLst>
              <a:ext uri="{FF2B5EF4-FFF2-40B4-BE49-F238E27FC236}">
                <a16:creationId xmlns:a16="http://schemas.microsoft.com/office/drawing/2014/main" id="{24E5A4E4-EF20-F430-946E-95596B532C66}"/>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21823084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8" name="Rectangle 38927">
            <a:extLst>
              <a:ext uri="{FF2B5EF4-FFF2-40B4-BE49-F238E27FC236}">
                <a16:creationId xmlns:a16="http://schemas.microsoft.com/office/drawing/2014/main" id="{54809A97-A550-44B3-8545-44256AB7B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2B81A1A-27AA-461C-8E89-37AC303609CE}"/>
              </a:ext>
            </a:extLst>
          </p:cNvPr>
          <p:cNvSpPr>
            <a:spLocks noGrp="1"/>
          </p:cNvSpPr>
          <p:nvPr>
            <p:ph type="title"/>
          </p:nvPr>
        </p:nvSpPr>
        <p:spPr>
          <a:xfrm>
            <a:off x="429369" y="238539"/>
            <a:ext cx="8263890" cy="1434415"/>
          </a:xfrm>
        </p:spPr>
        <p:txBody>
          <a:bodyPr anchor="b">
            <a:normAutofit/>
          </a:bodyPr>
          <a:lstStyle/>
          <a:p>
            <a:pPr>
              <a:defRPr/>
            </a:pPr>
            <a:r>
              <a:rPr lang="en-GB" sz="4700" b="1" dirty="0"/>
              <a:t>References </a:t>
            </a:r>
          </a:p>
        </p:txBody>
      </p:sp>
      <p:sp>
        <p:nvSpPr>
          <p:cNvPr id="38930" name="sketchy line">
            <a:extLst>
              <a:ext uri="{FF2B5EF4-FFF2-40B4-BE49-F238E27FC236}">
                <a16:creationId xmlns:a16="http://schemas.microsoft.com/office/drawing/2014/main" id="{CAEEEBA2-5ECD-4FC7-8F41-10395258B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00E626F2-8F7F-4615-B033-10C86F7DC444}"/>
              </a:ext>
            </a:extLst>
          </p:cNvPr>
          <p:cNvSpPr>
            <a:spLocks noGrp="1"/>
          </p:cNvSpPr>
          <p:nvPr>
            <p:ph idx="1"/>
          </p:nvPr>
        </p:nvSpPr>
        <p:spPr>
          <a:xfrm>
            <a:off x="429369" y="1863112"/>
            <a:ext cx="8164838" cy="4573469"/>
          </a:xfrm>
        </p:spPr>
        <p:txBody>
          <a:bodyPr anchor="t">
            <a:normAutofit/>
          </a:bodyPr>
          <a:lstStyle/>
          <a:p>
            <a:pPr marL="0" indent="0">
              <a:buNone/>
            </a:pPr>
            <a:r>
              <a:rPr lang="en-GB" altLang="en-US" sz="1800" dirty="0"/>
              <a:t>Children Act 1989. London: HMSO.</a:t>
            </a:r>
          </a:p>
          <a:p>
            <a:pPr marL="0" indent="0">
              <a:buNone/>
            </a:pPr>
            <a:r>
              <a:rPr lang="en-GB" altLang="en-US" sz="1800" dirty="0"/>
              <a:t>Gillick v West Norfolk and Wisbech Area Health Authority [1986] AC 112. The Fraser guidelines are Lord Fraser's criteria set out in that judgment.</a:t>
            </a:r>
          </a:p>
          <a:p>
            <a:pPr marL="0" indent="0">
              <a:buNone/>
            </a:pPr>
            <a:r>
              <a:rPr lang="en-GB" altLang="en-US" sz="1800" dirty="0"/>
              <a:t>Human Rights Act 1998. London: The Stationery Office.</a:t>
            </a:r>
          </a:p>
          <a:p>
            <a:pPr marL="0" indent="0">
              <a:buNone/>
            </a:pPr>
            <a:r>
              <a:rPr lang="en-GB" altLang="en-US" sz="1800" dirty="0"/>
              <a:t>Mental Capacity Act 2005. London: The Stationery Office.</a:t>
            </a:r>
          </a:p>
          <a:p>
            <a:pPr marL="0" indent="0">
              <a:buNone/>
            </a:pPr>
            <a:r>
              <a:rPr lang="en-GB" altLang="en-US" sz="1800" dirty="0"/>
              <a:t>NSPCC Learning (2024) Gillick competency and Fraser guidelines. London: NSPCC.</a:t>
            </a:r>
          </a:p>
          <a:p>
            <a:pPr marL="0" indent="0">
              <a:buNone/>
            </a:pPr>
            <a:r>
              <a:rPr lang="en-GB" altLang="en-US" sz="1800" dirty="0"/>
              <a:t>Social Care Wales (2026) Code of Professional Practice for Social Care Workers. Cardiff: Social Care Wales. (In force 1 July 2026; replaces the 2018 Code.)</a:t>
            </a:r>
          </a:p>
          <a:p>
            <a:pPr marL="0" indent="0">
              <a:buNone/>
            </a:pPr>
            <a:r>
              <a:rPr lang="en-GB" altLang="en-US" sz="1800" dirty="0"/>
              <a:t>Social Services and Well-being (Wales) Act 2014. Cardiff: Welsh Government.</a:t>
            </a:r>
          </a:p>
          <a:p>
            <a:pPr marL="0" indent="0">
              <a:buNone/>
            </a:pPr>
            <a:r>
              <a:rPr lang="en-GB" altLang="en-US" sz="1800" dirty="0"/>
              <a:t>Wales Safeguarding Procedures Project Board (2019) Wales Safeguarding Procedures. Cardiff: WSPPB. </a:t>
            </a:r>
            <a:r>
              <a:rPr lang="en-GB" altLang="en-US" sz="1800" dirty="0" err="1"/>
              <a:t>www.safeguarding.wales</a:t>
            </a:r>
            <a:endParaRPr lang="en-GB" altLang="en-US" sz="1800" dirty="0"/>
          </a:p>
          <a:p>
            <a:pPr marL="0" indent="0">
              <a:buNone/>
            </a:pPr>
            <a:r>
              <a:rPr lang="en-GB" altLang="en-US" sz="1800" dirty="0"/>
              <a:t>Welsh Government (2022) More than just words: action plan 2022-2027. Cardiff: Welsh Government.</a:t>
            </a:r>
            <a:endParaRPr lang="en-GB" altLang="en-US" sz="1600" dirty="0"/>
          </a:p>
        </p:txBody>
      </p:sp>
      <p:sp>
        <p:nvSpPr>
          <p:cNvPr id="38916" name="Slide Number Placeholder 3">
            <a:extLst>
              <a:ext uri="{FF2B5EF4-FFF2-40B4-BE49-F238E27FC236}">
                <a16:creationId xmlns:a16="http://schemas.microsoft.com/office/drawing/2014/main" id="{2830083B-92F7-4A82-A790-339570FA0DE3}"/>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04C246AA-6050-40A5-B6A8-6D926048BDB1}" type="slidenum">
              <a:rPr lang="en-GB" altLang="en-US" smtClean="0"/>
              <a:t>41</a:t>
            </a:fld>
            <a:endParaRPr lang="en-GB" altLang="en-US"/>
          </a:p>
        </p:txBody>
      </p:sp>
      <p:sp>
        <p:nvSpPr>
          <p:cNvPr id="2" name="Footer Placeholder 1">
            <a:extLst>
              <a:ext uri="{FF2B5EF4-FFF2-40B4-BE49-F238E27FC236}">
                <a16:creationId xmlns:a16="http://schemas.microsoft.com/office/drawing/2014/main" id="{A552EDCF-7AE5-4582-A066-FAD2ED7F3C06}"/>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11073</TotalTime>
  <Words>4146</Words>
  <Application>Microsoft Macintosh PowerPoint</Application>
  <PresentationFormat>On-screen Show (4:3)</PresentationFormat>
  <Paragraphs>456</Paragraphs>
  <Slides>41</Slides>
  <Notes>36</Notes>
  <HiddenSlides>1</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41</vt:i4>
      </vt:variant>
    </vt:vector>
  </HeadingPairs>
  <TitlesOfParts>
    <vt:vector size="52" baseType="lpstr">
      <vt:lpstr>Aptos</vt:lpstr>
      <vt:lpstr>Aptos Display</vt:lpstr>
      <vt:lpstr>Arial</vt:lpstr>
      <vt:lpstr>ArialMT</vt:lpstr>
      <vt:lpstr>Calibri</vt:lpstr>
      <vt:lpstr>Cavolini</vt:lpstr>
      <vt:lpstr>NSPCC-Regular</vt:lpstr>
      <vt:lpstr>Times New Roman</vt:lpstr>
      <vt:lpstr>Wingdings</vt:lpstr>
      <vt:lpstr>Wingdings 3</vt:lpstr>
      <vt:lpstr>Office Theme</vt:lpstr>
      <vt:lpstr> Porth Agored Graduate Certificate Consolidation  Workshop 4</vt:lpstr>
      <vt:lpstr>Expectations/Ground Rules for Workshops</vt:lpstr>
      <vt:lpstr>Workshop 4  Aims and Objectives</vt:lpstr>
      <vt:lpstr>Catch Up</vt:lpstr>
      <vt:lpstr>The Portfolio Task  4  The Question </vt:lpstr>
      <vt:lpstr>Portfolio Task 4 – Learning Outcomes   </vt:lpstr>
      <vt:lpstr>PowerPoint Presentation</vt:lpstr>
      <vt:lpstr>PowerPoint Presentation</vt:lpstr>
      <vt:lpstr>PowerPoint Presentation</vt:lpstr>
      <vt:lpstr>Children Safeguarding under  The SSWB(W)A, 2014 </vt:lpstr>
      <vt:lpstr>Safeguarding Boards</vt:lpstr>
      <vt:lpstr>Exercise 2 Task 4, part b </vt:lpstr>
      <vt:lpstr>Adults and Children Differences in Safeguarding</vt:lpstr>
      <vt:lpstr>Adults and Children Differences in Safeguarding</vt:lpstr>
      <vt:lpstr>Developmental Review - Task 1 part b The Question </vt:lpstr>
      <vt:lpstr>Personal Development Planning (PDP)</vt:lpstr>
      <vt:lpstr>What Does PDP Involve? </vt:lpstr>
      <vt:lpstr>Learning outcomes Task 1 - Part b</vt:lpstr>
      <vt:lpstr>Task 1 Part b  Professional Development Review</vt:lpstr>
      <vt:lpstr>The Importance of Continuous Professional Development &amp; Learning </vt:lpstr>
      <vt:lpstr>Task 1, Part b Exercise 4</vt:lpstr>
      <vt:lpstr>Continuous Professional Development</vt:lpstr>
      <vt:lpstr>Why is the feedback we receive from individuals we work with so important?</vt:lpstr>
      <vt:lpstr>What do the people we work with say? </vt:lpstr>
      <vt:lpstr>  Task 1 b – Question 2  </vt:lpstr>
      <vt:lpstr>Completion of the Portfolio  </vt:lpstr>
      <vt:lpstr>Marking Scheme</vt:lpstr>
      <vt:lpstr>Learning Outcomes</vt:lpstr>
      <vt:lpstr> Completion of the Portfolio </vt:lpstr>
      <vt:lpstr>PowerPoint Presentation</vt:lpstr>
      <vt:lpstr>Checklist</vt:lpstr>
      <vt:lpstr>Checklist</vt:lpstr>
      <vt:lpstr>Checklist</vt:lpstr>
      <vt:lpstr> Hints and Tips</vt:lpstr>
      <vt:lpstr>PowerPoint Presentation</vt:lpstr>
      <vt:lpstr>Importance of Confidentiality </vt:lpstr>
      <vt:lpstr>Submission Process </vt:lpstr>
      <vt:lpstr>Assessment/Marking  </vt:lpstr>
      <vt:lpstr>Finishing</vt:lpstr>
      <vt:lpstr>Evaluation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4 Cohort 14</dc:title>
  <dc:creator>Paula Mccreary</dc:creator>
  <cp:lastModifiedBy>Paula McCreary</cp:lastModifiedBy>
  <cp:revision>62</cp:revision>
  <cp:lastPrinted>2020-10-06T07:31:18Z</cp:lastPrinted>
  <dcterms:created xsi:type="dcterms:W3CDTF">2020-09-26T13:20:37Z</dcterms:created>
  <dcterms:modified xsi:type="dcterms:W3CDTF">2026-10-02T15:05:59Z</dcterms:modified>
</cp:coreProperties>
</file>